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24"/>
  </p:notesMasterIdLst>
  <p:handoutMasterIdLst>
    <p:handoutMasterId r:id="rId25"/>
  </p:handoutMasterIdLst>
  <p:sldIdLst>
    <p:sldId id="1923" r:id="rId5"/>
    <p:sldId id="2145707360" r:id="rId6"/>
    <p:sldId id="2145707361" r:id="rId7"/>
    <p:sldId id="2145707363" r:id="rId8"/>
    <p:sldId id="2145707373" r:id="rId9"/>
    <p:sldId id="2145707374" r:id="rId10"/>
    <p:sldId id="2145707375" r:id="rId11"/>
    <p:sldId id="2145707362" r:id="rId12"/>
    <p:sldId id="2145707376" r:id="rId13"/>
    <p:sldId id="2145707364" r:id="rId14"/>
    <p:sldId id="2145707365" r:id="rId15"/>
    <p:sldId id="2145707366" r:id="rId16"/>
    <p:sldId id="2145707370" r:id="rId17"/>
    <p:sldId id="2145707367" r:id="rId18"/>
    <p:sldId id="2145707368" r:id="rId19"/>
    <p:sldId id="2145707369" r:id="rId20"/>
    <p:sldId id="2145707371" r:id="rId21"/>
    <p:sldId id="2145707372" r:id="rId22"/>
    <p:sldId id="21457073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305034-7E08-9779-EAA4-8A83EE923E2A}" name="Emma Diggle" initials="ED" userId="S::Emma.Diggle@hee.nhs.uk::40655495-eead-4d4b-9f07-b9a4f19dc1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D4E7"/>
    <a:srgbClr val="80D2CC"/>
    <a:srgbClr val="99DBD6"/>
    <a:srgbClr val="99DDEB"/>
    <a:srgbClr val="005EB8"/>
    <a:srgbClr val="E8EDEE"/>
    <a:srgbClr val="003087"/>
    <a:srgbClr val="82D1CB"/>
    <a:srgbClr val="00A499"/>
    <a:srgbClr val="00A9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08" y="102"/>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04/03/2024</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04/03/2024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1061748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svg"/><Relationship Id="rId7"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81590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11681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0760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4"/>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79675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23220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0" y="1393014"/>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4"/>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4"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97884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Grid boxes, Titl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8"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8"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0"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1" name="Straight Connector 30">
            <a:extLst>
              <a:ext uri="{FF2B5EF4-FFF2-40B4-BE49-F238E27FC236}">
                <a16:creationId xmlns:a16="http://schemas.microsoft.com/office/drawing/2014/main" id="{463BFC66-CD6B-7E4B-8089-7EA6B13C54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778E56-0E45-B720-1A87-18BF82CEDE9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12723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83788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263289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Data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B9EEEB-4482-151C-3E4B-6DCA5DB975F7}"/>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2B5EE73-D618-9F44-829B-3E2FB3EF9E8B}"/>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BBF07FF-3CE1-3D71-B166-EE893EF0AEB7}"/>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36866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ata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A03389-AFFC-D562-CFEA-903FB9952FA7}"/>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64D7BC1-63C2-8C4A-9DF2-1AD2DA1C73BA}"/>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84297CC-11A8-6F97-008D-CE9C34365A17}"/>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84022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562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9144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78345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1254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1531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33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Quote large Centr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FC8184-A52B-1D58-DCBB-64F070DB04A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accent6"/>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8957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04/03/2024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817" r:id="rId1"/>
    <p:sldLayoutId id="2147483785" r:id="rId2"/>
    <p:sldLayoutId id="2147483833" r:id="rId3"/>
    <p:sldLayoutId id="2147483834" r:id="rId4"/>
    <p:sldLayoutId id="2147483826" r:id="rId5"/>
    <p:sldLayoutId id="2147483931" r:id="rId6"/>
    <p:sldLayoutId id="2147483827" r:id="rId7"/>
    <p:sldLayoutId id="2147483818" r:id="rId8"/>
    <p:sldLayoutId id="2147483791" r:id="rId9"/>
    <p:sldLayoutId id="2147483813" r:id="rId10"/>
    <p:sldLayoutId id="2147483814" r:id="rId11"/>
    <p:sldLayoutId id="2147483815"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719" r:id="rId22"/>
    <p:sldLayoutId id="2147483941" r:id="rId23"/>
    <p:sldLayoutId id="2147483942" r:id="rId24"/>
    <p:sldLayoutId id="2147483943" r:id="rId25"/>
    <p:sldLayoutId id="2147483944" r:id="rId26"/>
    <p:sldLayoutId id="2147483938" r:id="rId27"/>
    <p:sldLayoutId id="2147483939" r:id="rId28"/>
    <p:sldLayoutId id="2147483933" r:id="rId29"/>
    <p:sldLayoutId id="2147483824" r:id="rId30"/>
    <p:sldLayoutId id="2147483926" r:id="rId31"/>
    <p:sldLayoutId id="2147483927" r:id="rId32"/>
    <p:sldLayoutId id="2147483929" r:id="rId33"/>
    <p:sldLayoutId id="2147483928" r:id="rId34"/>
    <p:sldLayoutId id="2147483930" r:id="rId35"/>
    <p:sldLayoutId id="2147483945" r:id="rId36"/>
    <p:sldLayoutId id="2147483924" r:id="rId37"/>
    <p:sldLayoutId id="2147483940" r:id="rId38"/>
    <p:sldLayoutId id="2147483810" r:id="rId39"/>
    <p:sldLayoutId id="2147483811" r:id="rId40"/>
    <p:sldLayoutId id="2147483934" r:id="rId41"/>
    <p:sldLayoutId id="2147483936" r:id="rId42"/>
    <p:sldLayoutId id="2147483937" r:id="rId43"/>
    <p:sldLayoutId id="2147483825" r:id="rId44"/>
    <p:sldLayoutId id="2147483935" r:id="rId4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 Id="rId5" Type="http://schemas.openxmlformats.org/officeDocument/2006/relationships/image" Target="../media/image56.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2081055"/>
            <a:ext cx="4643853" cy="2507695"/>
          </a:xfrm>
        </p:spPr>
        <p:txBody>
          <a:bodyPr/>
          <a:lstStyle/>
          <a:p>
            <a:r>
              <a:rPr lang="en-GB" sz="6000" dirty="0"/>
              <a:t>NETS 2023</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432000" y="4713037"/>
            <a:ext cx="5018889" cy="851654"/>
          </a:xfrm>
        </p:spPr>
        <p:txBody>
          <a:bodyPr vert="horz" lIns="0" tIns="0" rIns="0" bIns="0" rtlCol="0" anchor="t">
            <a:normAutofit/>
          </a:bodyPr>
          <a:lstStyle/>
          <a:p>
            <a:r>
              <a:rPr lang="en-GB" b="1" dirty="0"/>
              <a:t>Using the reporting tool</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3BDFF-0E56-D624-A3B1-EB20FB6E74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6CC0D43-63A2-FC12-1FC8-7D11FF546618}"/>
              </a:ext>
            </a:extLst>
          </p:cNvPr>
          <p:cNvSpPr>
            <a:spLocks noGrp="1"/>
          </p:cNvSpPr>
          <p:nvPr>
            <p:ph type="title"/>
          </p:nvPr>
        </p:nvSpPr>
        <p:spPr/>
        <p:txBody>
          <a:bodyPr/>
          <a:lstStyle/>
          <a:p>
            <a:r>
              <a:rPr lang="en-GB" dirty="0"/>
              <a:t>NEW education quality indicator</a:t>
            </a:r>
          </a:p>
        </p:txBody>
      </p:sp>
      <p:sp>
        <p:nvSpPr>
          <p:cNvPr id="2" name="Rectangle: Top Corners Rounded 1">
            <a:extLst>
              <a:ext uri="{FF2B5EF4-FFF2-40B4-BE49-F238E27FC236}">
                <a16:creationId xmlns:a16="http://schemas.microsoft.com/office/drawing/2014/main" id="{E6DE17B7-AD29-91B7-19AD-CF49080FF16C}"/>
              </a:ext>
            </a:extLst>
          </p:cNvPr>
          <p:cNvSpPr/>
          <p:nvPr/>
        </p:nvSpPr>
        <p:spPr>
          <a:xfrm>
            <a:off x="431999" y="5560815"/>
            <a:ext cx="11330913" cy="718432"/>
          </a:xfrm>
          <a:prstGeom prst="round2Same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2">
            <a:extLst>
              <a:ext uri="{FF2B5EF4-FFF2-40B4-BE49-F238E27FC236}">
                <a16:creationId xmlns:a16="http://schemas.microsoft.com/office/drawing/2014/main" id="{41F0CDD4-5E5F-E377-964C-D64829B79C72}"/>
              </a:ext>
            </a:extLst>
          </p:cNvPr>
          <p:cNvSpPr>
            <a:spLocks noGrp="1"/>
          </p:cNvSpPr>
          <p:nvPr>
            <p:ph type="body" sz="quarter" idx="13"/>
          </p:nvPr>
        </p:nvSpPr>
        <p:spPr>
          <a:xfrm>
            <a:off x="9821529" y="1777824"/>
            <a:ext cx="1941383" cy="3194066"/>
          </a:xfrm>
        </p:spPr>
        <p:txBody>
          <a:bodyPr numCol="1"/>
          <a:lstStyle/>
          <a:p>
            <a:r>
              <a:rPr lang="en-GB" sz="1600" b="0" dirty="0"/>
              <a:t>This is a new page. It shows trust level data for each indicator. Users can filter in several ways shown to the left.</a:t>
            </a:r>
          </a:p>
          <a:p>
            <a:r>
              <a:rPr lang="en-GB" sz="1600" b="0" dirty="0"/>
              <a:t>A feature has been added which enables users to sort results alphabetically or by result/score (high to low and vice versa) shown below. </a:t>
            </a:r>
            <a:endParaRPr lang="en-GB" sz="2000" dirty="0"/>
          </a:p>
        </p:txBody>
      </p:sp>
      <p:pic>
        <p:nvPicPr>
          <p:cNvPr id="3" name="Picture 2">
            <a:extLst>
              <a:ext uri="{FF2B5EF4-FFF2-40B4-BE49-F238E27FC236}">
                <a16:creationId xmlns:a16="http://schemas.microsoft.com/office/drawing/2014/main" id="{D37D3E3F-A3BC-C62A-9554-9780D4ACE254}"/>
              </a:ext>
            </a:extLst>
          </p:cNvPr>
          <p:cNvPicPr>
            <a:picLocks noChangeAspect="1"/>
          </p:cNvPicPr>
          <p:nvPr/>
        </p:nvPicPr>
        <p:blipFill>
          <a:blip r:embed="rId2"/>
          <a:stretch>
            <a:fillRect/>
          </a:stretch>
        </p:blipFill>
        <p:spPr>
          <a:xfrm>
            <a:off x="494144" y="1297186"/>
            <a:ext cx="7451372" cy="418282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DF12E709-C88B-292C-684E-B2141A786880}"/>
              </a:ext>
            </a:extLst>
          </p:cNvPr>
          <p:cNvPicPr>
            <a:picLocks noChangeAspect="1"/>
          </p:cNvPicPr>
          <p:nvPr/>
        </p:nvPicPr>
        <p:blipFill rotWithShape="1">
          <a:blip r:embed="rId3"/>
          <a:srcRect l="10267" t="31294" r="61406" b="62751"/>
          <a:stretch/>
        </p:blipFill>
        <p:spPr>
          <a:xfrm>
            <a:off x="639587" y="5672830"/>
            <a:ext cx="7958238" cy="47051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8" name="Oval 7">
            <a:extLst>
              <a:ext uri="{FF2B5EF4-FFF2-40B4-BE49-F238E27FC236}">
                <a16:creationId xmlns:a16="http://schemas.microsoft.com/office/drawing/2014/main" id="{42531513-FAE5-4105-1D69-C480BD45673E}"/>
              </a:ext>
            </a:extLst>
          </p:cNvPr>
          <p:cNvSpPr/>
          <p:nvPr/>
        </p:nvSpPr>
        <p:spPr>
          <a:xfrm>
            <a:off x="4082841" y="5887777"/>
            <a:ext cx="535865" cy="30628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TextBox 8">
            <a:extLst>
              <a:ext uri="{FF2B5EF4-FFF2-40B4-BE49-F238E27FC236}">
                <a16:creationId xmlns:a16="http://schemas.microsoft.com/office/drawing/2014/main" id="{8067ACB1-CA65-B3A1-36F0-6BAFDDBDD4FF}"/>
              </a:ext>
            </a:extLst>
          </p:cNvPr>
          <p:cNvSpPr txBox="1"/>
          <p:nvPr/>
        </p:nvSpPr>
        <p:spPr>
          <a:xfrm>
            <a:off x="8707526" y="5663951"/>
            <a:ext cx="3165087" cy="523220"/>
          </a:xfrm>
          <a:prstGeom prst="rect">
            <a:avLst/>
          </a:prstGeom>
          <a:noFill/>
        </p:spPr>
        <p:txBody>
          <a:bodyPr wrap="square" rtlCol="0">
            <a:spAutoFit/>
          </a:bodyPr>
          <a:lstStyle/>
          <a:p>
            <a:r>
              <a:rPr lang="en-GB" sz="1400" dirty="0">
                <a:solidFill>
                  <a:schemeClr val="accent6"/>
                </a:solidFill>
              </a:rPr>
              <a:t>To sort the results by indicator or organisation use the arrow button. </a:t>
            </a:r>
          </a:p>
        </p:txBody>
      </p:sp>
      <p:cxnSp>
        <p:nvCxnSpPr>
          <p:cNvPr id="11" name="Straight Arrow Connector 10">
            <a:extLst>
              <a:ext uri="{FF2B5EF4-FFF2-40B4-BE49-F238E27FC236}">
                <a16:creationId xmlns:a16="http://schemas.microsoft.com/office/drawing/2014/main" id="{BAAC919F-392D-5913-8DAA-9288465CA5D9}"/>
              </a:ext>
            </a:extLst>
          </p:cNvPr>
          <p:cNvCxnSpPr>
            <a:cxnSpLocks/>
          </p:cNvCxnSpPr>
          <p:nvPr/>
        </p:nvCxnSpPr>
        <p:spPr>
          <a:xfrm flipH="1">
            <a:off x="4735200" y="5908089"/>
            <a:ext cx="3972326" cy="920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D6018F0-A8E0-8D56-6969-6B8471482991}"/>
              </a:ext>
            </a:extLst>
          </p:cNvPr>
          <p:cNvPicPr>
            <a:picLocks noChangeAspect="1"/>
          </p:cNvPicPr>
          <p:nvPr/>
        </p:nvPicPr>
        <p:blipFill>
          <a:blip r:embed="rId4"/>
          <a:stretch>
            <a:fillRect/>
          </a:stretch>
        </p:blipFill>
        <p:spPr>
          <a:xfrm>
            <a:off x="7818006" y="789065"/>
            <a:ext cx="1779040" cy="4182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891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D9473-8587-8A80-7667-CD079AEFED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7238CF-3932-AB28-7807-F78E90CCC23A}"/>
              </a:ext>
            </a:extLst>
          </p:cNvPr>
          <p:cNvSpPr>
            <a:spLocks noGrp="1"/>
          </p:cNvSpPr>
          <p:nvPr>
            <p:ph type="title"/>
          </p:nvPr>
        </p:nvSpPr>
        <p:spPr/>
        <p:txBody>
          <a:bodyPr/>
          <a:lstStyle/>
          <a:p>
            <a:r>
              <a:rPr lang="en-GB" dirty="0"/>
              <a:t>Specialty group/profession by provider</a:t>
            </a:r>
          </a:p>
        </p:txBody>
      </p:sp>
      <p:sp>
        <p:nvSpPr>
          <p:cNvPr id="9" name="Text Placeholder 2">
            <a:extLst>
              <a:ext uri="{FF2B5EF4-FFF2-40B4-BE49-F238E27FC236}">
                <a16:creationId xmlns:a16="http://schemas.microsoft.com/office/drawing/2014/main" id="{45A43CFC-130A-6097-58E4-2B5B29EA1B5F}"/>
              </a:ext>
            </a:extLst>
          </p:cNvPr>
          <p:cNvSpPr>
            <a:spLocks noGrp="1"/>
          </p:cNvSpPr>
          <p:nvPr>
            <p:ph type="body" sz="quarter" idx="13"/>
          </p:nvPr>
        </p:nvSpPr>
        <p:spPr>
          <a:xfrm>
            <a:off x="9705552" y="1728707"/>
            <a:ext cx="2050704" cy="2473430"/>
          </a:xfrm>
        </p:spPr>
        <p:txBody>
          <a:bodyPr numCol="1"/>
          <a:lstStyle/>
          <a:p>
            <a:r>
              <a:rPr lang="en-GB" sz="1600" b="0" dirty="0"/>
              <a:t>The indicator by provider and specialty group has been redesigned to make it easier to read, with a new look and feel. Users can filter in several ways shown to the left. </a:t>
            </a:r>
            <a:endParaRPr lang="en-GB" sz="2000" dirty="0"/>
          </a:p>
        </p:txBody>
      </p:sp>
      <p:sp>
        <p:nvSpPr>
          <p:cNvPr id="10" name="TextBox 9">
            <a:extLst>
              <a:ext uri="{FF2B5EF4-FFF2-40B4-BE49-F238E27FC236}">
                <a16:creationId xmlns:a16="http://schemas.microsoft.com/office/drawing/2014/main" id="{C2A4089B-3889-6A51-3D87-215C956F5C14}"/>
              </a:ext>
            </a:extLst>
          </p:cNvPr>
          <p:cNvSpPr txBox="1"/>
          <p:nvPr/>
        </p:nvSpPr>
        <p:spPr>
          <a:xfrm>
            <a:off x="10821880" y="4309859"/>
            <a:ext cx="943253" cy="215444"/>
          </a:xfrm>
          <a:prstGeom prst="rect">
            <a:avLst/>
          </a:prstGeom>
          <a:noFill/>
        </p:spPr>
        <p:txBody>
          <a:bodyPr wrap="square" rtlCol="0">
            <a:spAutoFit/>
          </a:bodyPr>
          <a:lstStyle/>
          <a:p>
            <a:pPr algn="r"/>
            <a:r>
              <a:rPr lang="en-GB" sz="800" dirty="0"/>
              <a:t>Previous version</a:t>
            </a:r>
          </a:p>
        </p:txBody>
      </p:sp>
      <p:pic>
        <p:nvPicPr>
          <p:cNvPr id="6" name="Picture 5">
            <a:extLst>
              <a:ext uri="{FF2B5EF4-FFF2-40B4-BE49-F238E27FC236}">
                <a16:creationId xmlns:a16="http://schemas.microsoft.com/office/drawing/2014/main" id="{BF9D110B-1143-12D1-C627-5F05A9D578EE}"/>
              </a:ext>
            </a:extLst>
          </p:cNvPr>
          <p:cNvPicPr>
            <a:picLocks noChangeAspect="1"/>
          </p:cNvPicPr>
          <p:nvPr/>
        </p:nvPicPr>
        <p:blipFill>
          <a:blip r:embed="rId2"/>
          <a:stretch>
            <a:fillRect/>
          </a:stretch>
        </p:blipFill>
        <p:spPr>
          <a:xfrm>
            <a:off x="8664608" y="4525303"/>
            <a:ext cx="3091648" cy="165574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B316FF97-B52D-2A09-AE5D-41B551D765F3}"/>
              </a:ext>
            </a:extLst>
          </p:cNvPr>
          <p:cNvPicPr>
            <a:picLocks noChangeAspect="1"/>
          </p:cNvPicPr>
          <p:nvPr/>
        </p:nvPicPr>
        <p:blipFill>
          <a:blip r:embed="rId3"/>
          <a:stretch>
            <a:fillRect/>
          </a:stretch>
        </p:blipFill>
        <p:spPr>
          <a:xfrm>
            <a:off x="416401" y="1685106"/>
            <a:ext cx="8035792" cy="449594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D7511F30-AD26-9938-0B49-A0D4927FEF59}"/>
              </a:ext>
            </a:extLst>
          </p:cNvPr>
          <p:cNvPicPr>
            <a:picLocks noChangeAspect="1"/>
          </p:cNvPicPr>
          <p:nvPr/>
        </p:nvPicPr>
        <p:blipFill>
          <a:blip r:embed="rId4"/>
          <a:stretch>
            <a:fillRect/>
          </a:stretch>
        </p:blipFill>
        <p:spPr>
          <a:xfrm>
            <a:off x="7775033" y="1237210"/>
            <a:ext cx="1619182" cy="38034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188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300C5-2CDE-F734-EA29-D83514397E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1974B1-C888-69CC-EC4C-3D130E75E279}"/>
              </a:ext>
            </a:extLst>
          </p:cNvPr>
          <p:cNvSpPr>
            <a:spLocks noGrp="1"/>
          </p:cNvSpPr>
          <p:nvPr>
            <p:ph type="title"/>
          </p:nvPr>
        </p:nvSpPr>
        <p:spPr/>
        <p:txBody>
          <a:bodyPr/>
          <a:lstStyle/>
          <a:p>
            <a:r>
              <a:rPr lang="en-GB" dirty="0"/>
              <a:t>Year on year indicator trend data</a:t>
            </a:r>
          </a:p>
        </p:txBody>
      </p:sp>
      <p:sp>
        <p:nvSpPr>
          <p:cNvPr id="8" name="Text Placeholder 2">
            <a:extLst>
              <a:ext uri="{FF2B5EF4-FFF2-40B4-BE49-F238E27FC236}">
                <a16:creationId xmlns:a16="http://schemas.microsoft.com/office/drawing/2014/main" id="{83470DE5-85C7-8FAA-26EC-E09FC813D4BF}"/>
              </a:ext>
            </a:extLst>
          </p:cNvPr>
          <p:cNvSpPr>
            <a:spLocks noGrp="1"/>
          </p:cNvSpPr>
          <p:nvPr>
            <p:ph type="body" sz="quarter" idx="13"/>
          </p:nvPr>
        </p:nvSpPr>
        <p:spPr>
          <a:xfrm>
            <a:off x="9969941" y="2246049"/>
            <a:ext cx="1790059" cy="3822187"/>
          </a:xfrm>
        </p:spPr>
        <p:txBody>
          <a:bodyPr numCol="1"/>
          <a:lstStyle/>
          <a:p>
            <a:r>
              <a:rPr lang="en-GB" sz="1600" b="0" dirty="0"/>
              <a:t>This page shows trust level data by specialty/ professional group for each indicator over three years. Users can filter in several shown to the left. </a:t>
            </a:r>
          </a:p>
          <a:p>
            <a:endParaRPr lang="en-GB" sz="1600" b="0" dirty="0"/>
          </a:p>
          <a:p>
            <a:r>
              <a:rPr lang="en-GB" sz="1600" b="0" dirty="0"/>
              <a:t>Two new pages are now available, one for Trust/ICB level data and one at site/practice level.</a:t>
            </a:r>
            <a:endParaRPr lang="en-GB" sz="1600" dirty="0"/>
          </a:p>
        </p:txBody>
      </p:sp>
      <p:pic>
        <p:nvPicPr>
          <p:cNvPr id="6" name="Picture 5">
            <a:extLst>
              <a:ext uri="{FF2B5EF4-FFF2-40B4-BE49-F238E27FC236}">
                <a16:creationId xmlns:a16="http://schemas.microsoft.com/office/drawing/2014/main" id="{FA804FA4-59CD-5C1C-8CEB-B34467376DBA}"/>
              </a:ext>
            </a:extLst>
          </p:cNvPr>
          <p:cNvPicPr>
            <a:picLocks noChangeAspect="1"/>
          </p:cNvPicPr>
          <p:nvPr/>
        </p:nvPicPr>
        <p:blipFill>
          <a:blip r:embed="rId2"/>
          <a:stretch>
            <a:fillRect/>
          </a:stretch>
        </p:blipFill>
        <p:spPr>
          <a:xfrm>
            <a:off x="432000" y="1459737"/>
            <a:ext cx="8276994" cy="465366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6F0FE3F4-D3A9-2404-B880-82DCAC1BE4FF}"/>
              </a:ext>
            </a:extLst>
          </p:cNvPr>
          <p:cNvPicPr>
            <a:picLocks noChangeAspect="1"/>
          </p:cNvPicPr>
          <p:nvPr/>
        </p:nvPicPr>
        <p:blipFill>
          <a:blip r:embed="rId3"/>
          <a:stretch>
            <a:fillRect/>
          </a:stretch>
        </p:blipFill>
        <p:spPr>
          <a:xfrm rot="932915">
            <a:off x="7583032" y="1786245"/>
            <a:ext cx="1776626" cy="42277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3526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D0CD4-12F0-49FA-CD54-8E960B0EFD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F905D34-5FFE-A0BA-0F52-1BFC1AAB2F3C}"/>
              </a:ext>
            </a:extLst>
          </p:cNvPr>
          <p:cNvSpPr>
            <a:spLocks noGrp="1"/>
          </p:cNvSpPr>
          <p:nvPr>
            <p:ph type="title"/>
          </p:nvPr>
        </p:nvSpPr>
        <p:spPr/>
        <p:txBody>
          <a:bodyPr/>
          <a:lstStyle/>
          <a:p>
            <a:r>
              <a:rPr lang="en-GB" dirty="0"/>
              <a:t>NEW year-on-year trend data</a:t>
            </a:r>
          </a:p>
        </p:txBody>
      </p:sp>
      <p:sp>
        <p:nvSpPr>
          <p:cNvPr id="9" name="Text Placeholder 2">
            <a:extLst>
              <a:ext uri="{FF2B5EF4-FFF2-40B4-BE49-F238E27FC236}">
                <a16:creationId xmlns:a16="http://schemas.microsoft.com/office/drawing/2014/main" id="{05C7CD8D-FFB7-AC2E-6490-7B902D0C6858}"/>
              </a:ext>
            </a:extLst>
          </p:cNvPr>
          <p:cNvSpPr txBox="1">
            <a:spLocks/>
          </p:cNvSpPr>
          <p:nvPr/>
        </p:nvSpPr>
        <p:spPr>
          <a:xfrm>
            <a:off x="4813916" y="1504740"/>
            <a:ext cx="6576134" cy="865186"/>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dirty="0"/>
              <a:t>New for this year are a suite of new pages, providing a simple to use visual (with trend directional arrows) which show results over three years at regional, indicator and question level. </a:t>
            </a:r>
            <a:endParaRPr lang="en-GB" sz="2000" dirty="0"/>
          </a:p>
        </p:txBody>
      </p:sp>
      <p:pic>
        <p:nvPicPr>
          <p:cNvPr id="3" name="Picture 2">
            <a:extLst>
              <a:ext uri="{FF2B5EF4-FFF2-40B4-BE49-F238E27FC236}">
                <a16:creationId xmlns:a16="http://schemas.microsoft.com/office/drawing/2014/main" id="{90644C00-B03B-0650-98F1-FF55EB8AE0A1}"/>
              </a:ext>
            </a:extLst>
          </p:cNvPr>
          <p:cNvPicPr>
            <a:picLocks noChangeAspect="1"/>
          </p:cNvPicPr>
          <p:nvPr/>
        </p:nvPicPr>
        <p:blipFill rotWithShape="1">
          <a:blip r:embed="rId2"/>
          <a:srcRect l="2003" t="4080" r="3861" b="13866"/>
          <a:stretch/>
        </p:blipFill>
        <p:spPr>
          <a:xfrm>
            <a:off x="534880" y="1937333"/>
            <a:ext cx="3914883" cy="174668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314E241D-5C01-DE98-E5CD-AA1AC1972F61}"/>
              </a:ext>
            </a:extLst>
          </p:cNvPr>
          <p:cNvPicPr>
            <a:picLocks noChangeAspect="1"/>
          </p:cNvPicPr>
          <p:nvPr/>
        </p:nvPicPr>
        <p:blipFill rotWithShape="1">
          <a:blip r:embed="rId3"/>
          <a:srcRect l="2043" r="3650" b="21086"/>
          <a:stretch/>
        </p:blipFill>
        <p:spPr>
          <a:xfrm>
            <a:off x="514905" y="4047326"/>
            <a:ext cx="3914884" cy="199605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566E2904-3AD5-361D-747B-027AAE848524}"/>
              </a:ext>
            </a:extLst>
          </p:cNvPr>
          <p:cNvPicPr>
            <a:picLocks noChangeAspect="1"/>
          </p:cNvPicPr>
          <p:nvPr/>
        </p:nvPicPr>
        <p:blipFill>
          <a:blip r:embed="rId4"/>
          <a:stretch>
            <a:fillRect/>
          </a:stretch>
        </p:blipFill>
        <p:spPr>
          <a:xfrm>
            <a:off x="4833891" y="2713230"/>
            <a:ext cx="5122416" cy="333014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4FBCC331-78C6-CFAC-9C3C-23BDB0B64D1F}"/>
              </a:ext>
            </a:extLst>
          </p:cNvPr>
          <p:cNvPicPr>
            <a:picLocks noChangeAspect="1"/>
          </p:cNvPicPr>
          <p:nvPr/>
        </p:nvPicPr>
        <p:blipFill>
          <a:blip r:embed="rId5"/>
          <a:stretch>
            <a:fillRect/>
          </a:stretch>
        </p:blipFill>
        <p:spPr>
          <a:xfrm rot="948820">
            <a:off x="10240106" y="2840374"/>
            <a:ext cx="1414636" cy="33263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1041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C07A4-5EFE-4C18-3842-1E9634EC79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7AAED3-2D36-E434-B63B-A363F57C6178}"/>
              </a:ext>
            </a:extLst>
          </p:cNvPr>
          <p:cNvSpPr>
            <a:spLocks noGrp="1"/>
          </p:cNvSpPr>
          <p:nvPr>
            <p:ph type="title"/>
          </p:nvPr>
        </p:nvSpPr>
        <p:spPr/>
        <p:txBody>
          <a:bodyPr/>
          <a:lstStyle/>
          <a:p>
            <a:r>
              <a:rPr lang="en-GB" dirty="0"/>
              <a:t>Question level data</a:t>
            </a:r>
          </a:p>
        </p:txBody>
      </p:sp>
      <p:pic>
        <p:nvPicPr>
          <p:cNvPr id="6" name="Picture 5">
            <a:extLst>
              <a:ext uri="{FF2B5EF4-FFF2-40B4-BE49-F238E27FC236}">
                <a16:creationId xmlns:a16="http://schemas.microsoft.com/office/drawing/2014/main" id="{1E21F404-EF52-CDDF-2BD9-5DA90CF3A1E6}"/>
              </a:ext>
            </a:extLst>
          </p:cNvPr>
          <p:cNvPicPr>
            <a:picLocks noChangeAspect="1"/>
          </p:cNvPicPr>
          <p:nvPr/>
        </p:nvPicPr>
        <p:blipFill>
          <a:blip r:embed="rId2"/>
          <a:stretch>
            <a:fillRect/>
          </a:stretch>
        </p:blipFill>
        <p:spPr>
          <a:xfrm>
            <a:off x="440292" y="1857023"/>
            <a:ext cx="7625179" cy="431121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0BA17979-C4E6-91F3-110F-309794BCA86A}"/>
              </a:ext>
            </a:extLst>
          </p:cNvPr>
          <p:cNvPicPr>
            <a:picLocks noChangeAspect="1"/>
          </p:cNvPicPr>
          <p:nvPr/>
        </p:nvPicPr>
        <p:blipFill>
          <a:blip r:embed="rId3"/>
          <a:stretch>
            <a:fillRect/>
          </a:stretch>
        </p:blipFill>
        <p:spPr>
          <a:xfrm>
            <a:off x="8757713" y="4605536"/>
            <a:ext cx="2993995" cy="1669258"/>
          </a:xfrm>
          <a:prstGeom prst="rect">
            <a:avLst/>
          </a:prstGeom>
          <a:ln>
            <a:noFill/>
          </a:ln>
          <a:effectLst>
            <a:outerShdw blurRad="190500" algn="tl" rotWithShape="0">
              <a:srgbClr val="000000">
                <a:alpha val="70000"/>
              </a:srgbClr>
            </a:outerShdw>
          </a:effectLst>
        </p:spPr>
      </p:pic>
      <p:sp>
        <p:nvSpPr>
          <p:cNvPr id="10" name="TextBox 9">
            <a:extLst>
              <a:ext uri="{FF2B5EF4-FFF2-40B4-BE49-F238E27FC236}">
                <a16:creationId xmlns:a16="http://schemas.microsoft.com/office/drawing/2014/main" id="{2987564F-E74E-636A-44F8-7FDBA3F8DB9C}"/>
              </a:ext>
            </a:extLst>
          </p:cNvPr>
          <p:cNvSpPr txBox="1"/>
          <p:nvPr/>
        </p:nvSpPr>
        <p:spPr>
          <a:xfrm>
            <a:off x="10892901" y="4390092"/>
            <a:ext cx="943253" cy="215444"/>
          </a:xfrm>
          <a:prstGeom prst="rect">
            <a:avLst/>
          </a:prstGeom>
          <a:noFill/>
        </p:spPr>
        <p:txBody>
          <a:bodyPr wrap="square" rtlCol="0">
            <a:spAutoFit/>
          </a:bodyPr>
          <a:lstStyle/>
          <a:p>
            <a:pPr algn="r"/>
            <a:r>
              <a:rPr lang="en-GB" sz="800" dirty="0"/>
              <a:t>Previous version</a:t>
            </a:r>
          </a:p>
        </p:txBody>
      </p:sp>
      <p:pic>
        <p:nvPicPr>
          <p:cNvPr id="3" name="Picture 2">
            <a:extLst>
              <a:ext uri="{FF2B5EF4-FFF2-40B4-BE49-F238E27FC236}">
                <a16:creationId xmlns:a16="http://schemas.microsoft.com/office/drawing/2014/main" id="{3CA14D55-0831-C02F-0E37-EF1FFE0D0D5C}"/>
              </a:ext>
            </a:extLst>
          </p:cNvPr>
          <p:cNvPicPr>
            <a:picLocks noChangeAspect="1"/>
          </p:cNvPicPr>
          <p:nvPr/>
        </p:nvPicPr>
        <p:blipFill>
          <a:blip r:embed="rId4"/>
          <a:stretch>
            <a:fillRect/>
          </a:stretch>
        </p:blipFill>
        <p:spPr>
          <a:xfrm>
            <a:off x="7291766" y="754933"/>
            <a:ext cx="1547410" cy="365562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Placeholder 2">
            <a:extLst>
              <a:ext uri="{FF2B5EF4-FFF2-40B4-BE49-F238E27FC236}">
                <a16:creationId xmlns:a16="http://schemas.microsoft.com/office/drawing/2014/main" id="{6213C983-CBEA-6DE4-C7D1-C107241701DA}"/>
              </a:ext>
            </a:extLst>
          </p:cNvPr>
          <p:cNvSpPr txBox="1">
            <a:spLocks/>
          </p:cNvSpPr>
          <p:nvPr/>
        </p:nvSpPr>
        <p:spPr>
          <a:xfrm>
            <a:off x="9028590" y="864593"/>
            <a:ext cx="2723118" cy="1984861"/>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600" b="0" dirty="0"/>
              <a:t>The question level results page has been redesigned to make it easier to read, with a new look and feel. Users can filter in several ways shown to the left including by HEI and year on year.  </a:t>
            </a:r>
            <a:endParaRPr lang="en-GB" sz="2000" dirty="0"/>
          </a:p>
        </p:txBody>
      </p:sp>
      <p:pic>
        <p:nvPicPr>
          <p:cNvPr id="5" name="Picture 4">
            <a:extLst>
              <a:ext uri="{FF2B5EF4-FFF2-40B4-BE49-F238E27FC236}">
                <a16:creationId xmlns:a16="http://schemas.microsoft.com/office/drawing/2014/main" id="{51AB68FE-2ED1-58E5-9536-10AEEA326315}"/>
              </a:ext>
            </a:extLst>
          </p:cNvPr>
          <p:cNvPicPr>
            <a:picLocks noChangeAspect="1"/>
          </p:cNvPicPr>
          <p:nvPr/>
        </p:nvPicPr>
        <p:blipFill>
          <a:blip r:embed="rId5"/>
          <a:stretch>
            <a:fillRect/>
          </a:stretch>
        </p:blipFill>
        <p:spPr>
          <a:xfrm>
            <a:off x="9085131" y="2717306"/>
            <a:ext cx="2666577" cy="1498276"/>
          </a:xfrm>
          <a:prstGeom prst="rect">
            <a:avLst/>
          </a:prstGeom>
        </p:spPr>
      </p:pic>
    </p:spTree>
    <p:extLst>
      <p:ext uri="{BB962C8B-B14F-4D97-AF65-F5344CB8AC3E}">
        <p14:creationId xmlns:p14="http://schemas.microsoft.com/office/powerpoint/2010/main" val="249942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D838B-5ECD-9F8E-9E44-A7C73A310A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D11AC4-E0DF-73F8-14CF-647E43F18919}"/>
              </a:ext>
            </a:extLst>
          </p:cNvPr>
          <p:cNvSpPr>
            <a:spLocks noGrp="1"/>
          </p:cNvSpPr>
          <p:nvPr>
            <p:ph type="title"/>
          </p:nvPr>
        </p:nvSpPr>
        <p:spPr/>
        <p:txBody>
          <a:bodyPr/>
          <a:lstStyle/>
          <a:p>
            <a:r>
              <a:rPr lang="en-GB" dirty="0"/>
              <a:t>NEW recommend and retention pages</a:t>
            </a:r>
          </a:p>
        </p:txBody>
      </p:sp>
      <p:sp>
        <p:nvSpPr>
          <p:cNvPr id="9" name="Text Placeholder 2">
            <a:extLst>
              <a:ext uri="{FF2B5EF4-FFF2-40B4-BE49-F238E27FC236}">
                <a16:creationId xmlns:a16="http://schemas.microsoft.com/office/drawing/2014/main" id="{FA2440D4-EB54-C514-A8F9-7D1517A882BB}"/>
              </a:ext>
            </a:extLst>
          </p:cNvPr>
          <p:cNvSpPr txBox="1">
            <a:spLocks/>
          </p:cNvSpPr>
          <p:nvPr/>
        </p:nvSpPr>
        <p:spPr>
          <a:xfrm>
            <a:off x="8788893" y="1589104"/>
            <a:ext cx="2897866" cy="2041864"/>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dirty="0"/>
              <a:t>This is a new page and provides users with a simple to use visual showing the recommend for training, recommend for care and considered leaving questions. Users can filter in several ways shown to the left. </a:t>
            </a:r>
            <a:endParaRPr lang="en-GB" sz="2000" dirty="0"/>
          </a:p>
        </p:txBody>
      </p:sp>
      <p:pic>
        <p:nvPicPr>
          <p:cNvPr id="3" name="Picture 2">
            <a:extLst>
              <a:ext uri="{FF2B5EF4-FFF2-40B4-BE49-F238E27FC236}">
                <a16:creationId xmlns:a16="http://schemas.microsoft.com/office/drawing/2014/main" id="{FE01A3C4-4C7B-8440-3F14-35BD4C398A04}"/>
              </a:ext>
            </a:extLst>
          </p:cNvPr>
          <p:cNvPicPr>
            <a:picLocks noChangeAspect="1"/>
          </p:cNvPicPr>
          <p:nvPr/>
        </p:nvPicPr>
        <p:blipFill>
          <a:blip r:embed="rId2"/>
          <a:stretch>
            <a:fillRect/>
          </a:stretch>
        </p:blipFill>
        <p:spPr>
          <a:xfrm>
            <a:off x="505241" y="1355738"/>
            <a:ext cx="7274601" cy="414652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77853CE9-9F0D-5EA7-4ADF-9DD15156C13E}"/>
              </a:ext>
            </a:extLst>
          </p:cNvPr>
          <p:cNvPicPr>
            <a:picLocks noChangeAspect="1"/>
          </p:cNvPicPr>
          <p:nvPr/>
        </p:nvPicPr>
        <p:blipFill rotWithShape="1">
          <a:blip r:embed="rId3"/>
          <a:srcRect l="6123" t="2208" r="2409" b="1974"/>
          <a:stretch/>
        </p:blipFill>
        <p:spPr>
          <a:xfrm>
            <a:off x="7114278" y="1842294"/>
            <a:ext cx="1331127" cy="3173409"/>
          </a:xfrm>
          <a:prstGeom prst="rect">
            <a:avLst/>
          </a:prstGeom>
          <a:ln>
            <a:noFill/>
          </a:ln>
          <a:effectLst>
            <a:outerShdw blurRad="292100" dist="139700" dir="2700000" algn="tl" rotWithShape="0">
              <a:srgbClr val="333333">
                <a:alpha val="65000"/>
              </a:srgbClr>
            </a:outerShdw>
          </a:effectLst>
        </p:spPr>
      </p:pic>
      <p:sp>
        <p:nvSpPr>
          <p:cNvPr id="2" name="Rectangle: Top Corners Rounded 1">
            <a:extLst>
              <a:ext uri="{FF2B5EF4-FFF2-40B4-BE49-F238E27FC236}">
                <a16:creationId xmlns:a16="http://schemas.microsoft.com/office/drawing/2014/main" id="{E841CC79-A312-3D97-19AD-736FD8836FCD}"/>
              </a:ext>
            </a:extLst>
          </p:cNvPr>
          <p:cNvSpPr/>
          <p:nvPr/>
        </p:nvSpPr>
        <p:spPr>
          <a:xfrm>
            <a:off x="355846" y="5691712"/>
            <a:ext cx="7423996" cy="556656"/>
          </a:xfrm>
          <a:prstGeom prst="round2Same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007FAD5-FDED-CC7F-D063-F5169157BD7E}"/>
              </a:ext>
            </a:extLst>
          </p:cNvPr>
          <p:cNvSpPr txBox="1"/>
          <p:nvPr/>
        </p:nvSpPr>
        <p:spPr>
          <a:xfrm>
            <a:off x="1641328" y="5691712"/>
            <a:ext cx="7021060" cy="523220"/>
          </a:xfrm>
          <a:prstGeom prst="rect">
            <a:avLst/>
          </a:prstGeom>
          <a:noFill/>
        </p:spPr>
        <p:txBody>
          <a:bodyPr wrap="square" rtlCol="0">
            <a:spAutoFit/>
          </a:bodyPr>
          <a:lstStyle/>
          <a:p>
            <a:r>
              <a:rPr lang="en-GB" sz="1400" dirty="0">
                <a:solidFill>
                  <a:schemeClr val="accent6"/>
                </a:solidFill>
              </a:rPr>
              <a:t>The top bar displays the average score of all organisations selected. </a:t>
            </a:r>
          </a:p>
          <a:p>
            <a:r>
              <a:rPr lang="en-GB" sz="1400" dirty="0">
                <a:solidFill>
                  <a:schemeClr val="accent6"/>
                </a:solidFill>
              </a:rPr>
              <a:t>Click on an organisation to see only their results in full. </a:t>
            </a:r>
          </a:p>
        </p:txBody>
      </p:sp>
      <p:pic>
        <p:nvPicPr>
          <p:cNvPr id="12" name="Picture 11">
            <a:extLst>
              <a:ext uri="{FF2B5EF4-FFF2-40B4-BE49-F238E27FC236}">
                <a16:creationId xmlns:a16="http://schemas.microsoft.com/office/drawing/2014/main" id="{C6F32496-DC01-DC63-6FE0-0AB279571FB0}"/>
              </a:ext>
            </a:extLst>
          </p:cNvPr>
          <p:cNvPicPr>
            <a:picLocks noChangeAspect="1"/>
          </p:cNvPicPr>
          <p:nvPr/>
        </p:nvPicPr>
        <p:blipFill>
          <a:blip r:embed="rId4"/>
          <a:stretch>
            <a:fillRect/>
          </a:stretch>
        </p:blipFill>
        <p:spPr>
          <a:xfrm>
            <a:off x="8529460" y="4477638"/>
            <a:ext cx="3306694" cy="177073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cxnSp>
        <p:nvCxnSpPr>
          <p:cNvPr id="13" name="Straight Arrow Connector 12">
            <a:extLst>
              <a:ext uri="{FF2B5EF4-FFF2-40B4-BE49-F238E27FC236}">
                <a16:creationId xmlns:a16="http://schemas.microsoft.com/office/drawing/2014/main" id="{B666AF51-110D-9A29-419A-B5DA67E0105F}"/>
              </a:ext>
            </a:extLst>
          </p:cNvPr>
          <p:cNvCxnSpPr>
            <a:cxnSpLocks/>
          </p:cNvCxnSpPr>
          <p:nvPr/>
        </p:nvCxnSpPr>
        <p:spPr>
          <a:xfrm flipV="1">
            <a:off x="7270812" y="5415379"/>
            <a:ext cx="1518081" cy="571071"/>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Flowchart: Terminator 15">
            <a:extLst>
              <a:ext uri="{FF2B5EF4-FFF2-40B4-BE49-F238E27FC236}">
                <a16:creationId xmlns:a16="http://schemas.microsoft.com/office/drawing/2014/main" id="{F9D0E282-D64D-F65A-A78B-F54183240CA4}"/>
              </a:ext>
            </a:extLst>
          </p:cNvPr>
          <p:cNvSpPr/>
          <p:nvPr/>
        </p:nvSpPr>
        <p:spPr>
          <a:xfrm>
            <a:off x="8394455" y="4554245"/>
            <a:ext cx="3617032" cy="368423"/>
          </a:xfrm>
          <a:prstGeom prst="flowChartTerminator">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307507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2D5F9-7C05-AD5F-CBA9-F07EBD56FF7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6FE95B-F9DE-4566-715C-5CB548CFAB8E}"/>
              </a:ext>
            </a:extLst>
          </p:cNvPr>
          <p:cNvSpPr>
            <a:spLocks noGrp="1"/>
          </p:cNvSpPr>
          <p:nvPr>
            <p:ph type="title"/>
          </p:nvPr>
        </p:nvSpPr>
        <p:spPr/>
        <p:txBody>
          <a:bodyPr/>
          <a:lstStyle/>
          <a:p>
            <a:r>
              <a:rPr lang="en-GB" dirty="0"/>
              <a:t>NEW branching questions</a:t>
            </a:r>
          </a:p>
        </p:txBody>
      </p:sp>
      <p:sp>
        <p:nvSpPr>
          <p:cNvPr id="9" name="Text Placeholder 2">
            <a:extLst>
              <a:ext uri="{FF2B5EF4-FFF2-40B4-BE49-F238E27FC236}">
                <a16:creationId xmlns:a16="http://schemas.microsoft.com/office/drawing/2014/main" id="{36A71F65-F371-2950-0617-050F9F99E10B}"/>
              </a:ext>
            </a:extLst>
          </p:cNvPr>
          <p:cNvSpPr txBox="1">
            <a:spLocks/>
          </p:cNvSpPr>
          <p:nvPr/>
        </p:nvSpPr>
        <p:spPr>
          <a:xfrm>
            <a:off x="4621540" y="1516413"/>
            <a:ext cx="2915602" cy="1138009"/>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600" b="0" dirty="0"/>
              <a:t>A suite of new pages have been added which show the results for the profession specific branching questions. </a:t>
            </a:r>
            <a:endParaRPr lang="en-GB" sz="2000" dirty="0"/>
          </a:p>
        </p:txBody>
      </p:sp>
      <p:pic>
        <p:nvPicPr>
          <p:cNvPr id="5" name="Picture 4">
            <a:extLst>
              <a:ext uri="{FF2B5EF4-FFF2-40B4-BE49-F238E27FC236}">
                <a16:creationId xmlns:a16="http://schemas.microsoft.com/office/drawing/2014/main" id="{5A85378D-B60E-E45A-8EDF-EFFCB977DF8C}"/>
              </a:ext>
            </a:extLst>
          </p:cNvPr>
          <p:cNvPicPr>
            <a:picLocks noChangeAspect="1"/>
          </p:cNvPicPr>
          <p:nvPr/>
        </p:nvPicPr>
        <p:blipFill>
          <a:blip r:embed="rId2"/>
          <a:stretch>
            <a:fillRect/>
          </a:stretch>
        </p:blipFill>
        <p:spPr>
          <a:xfrm>
            <a:off x="432000" y="3991472"/>
            <a:ext cx="4033468" cy="227172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F9A87A93-CEAB-66CC-8542-D0C9FBA14E62}"/>
              </a:ext>
            </a:extLst>
          </p:cNvPr>
          <p:cNvPicPr>
            <a:picLocks noChangeAspect="1"/>
          </p:cNvPicPr>
          <p:nvPr/>
        </p:nvPicPr>
        <p:blipFill>
          <a:blip r:embed="rId3"/>
          <a:stretch>
            <a:fillRect/>
          </a:stretch>
        </p:blipFill>
        <p:spPr>
          <a:xfrm>
            <a:off x="432000" y="1531408"/>
            <a:ext cx="4036198" cy="227172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EF083829-D80E-D19F-5BAD-5F198D901E98}"/>
              </a:ext>
            </a:extLst>
          </p:cNvPr>
          <p:cNvPicPr>
            <a:picLocks noChangeAspect="1"/>
          </p:cNvPicPr>
          <p:nvPr/>
        </p:nvPicPr>
        <p:blipFill>
          <a:blip r:embed="rId4"/>
          <a:stretch>
            <a:fillRect/>
          </a:stretch>
        </p:blipFill>
        <p:spPr>
          <a:xfrm>
            <a:off x="7714849" y="1531408"/>
            <a:ext cx="4045151" cy="227172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7F7715A9-3DC6-DE39-6DB1-4BB6C8981A3C}"/>
              </a:ext>
            </a:extLst>
          </p:cNvPr>
          <p:cNvPicPr>
            <a:picLocks noChangeAspect="1"/>
          </p:cNvPicPr>
          <p:nvPr/>
        </p:nvPicPr>
        <p:blipFill>
          <a:blip r:embed="rId5"/>
          <a:stretch>
            <a:fillRect/>
          </a:stretch>
        </p:blipFill>
        <p:spPr>
          <a:xfrm>
            <a:off x="7726532" y="3985290"/>
            <a:ext cx="4033468" cy="227790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77EA68A0-D2BB-5DB3-F54F-3F1631CFA34A}"/>
              </a:ext>
            </a:extLst>
          </p:cNvPr>
          <p:cNvPicPr>
            <a:picLocks noChangeAspect="1"/>
          </p:cNvPicPr>
          <p:nvPr/>
        </p:nvPicPr>
        <p:blipFill>
          <a:blip r:embed="rId6"/>
          <a:stretch>
            <a:fillRect/>
          </a:stretch>
        </p:blipFill>
        <p:spPr>
          <a:xfrm>
            <a:off x="4813717" y="2586561"/>
            <a:ext cx="2564566" cy="3676634"/>
          </a:xfrm>
          <a:prstGeom prst="rect">
            <a:avLst/>
          </a:prstGeom>
        </p:spPr>
      </p:pic>
    </p:spTree>
    <p:extLst>
      <p:ext uri="{BB962C8B-B14F-4D97-AF65-F5344CB8AC3E}">
        <p14:creationId xmlns:p14="http://schemas.microsoft.com/office/powerpoint/2010/main" val="76335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0BB40-DCD8-3DC8-F053-9EC88C9526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38BF29-9148-0267-0428-920A98952923}"/>
              </a:ext>
            </a:extLst>
          </p:cNvPr>
          <p:cNvSpPr>
            <a:spLocks noGrp="1"/>
          </p:cNvSpPr>
          <p:nvPr>
            <p:ph type="title"/>
          </p:nvPr>
        </p:nvSpPr>
        <p:spPr/>
        <p:txBody>
          <a:bodyPr/>
          <a:lstStyle/>
          <a:p>
            <a:r>
              <a:rPr lang="en-GB" dirty="0"/>
              <a:t>NEW independent sector </a:t>
            </a:r>
          </a:p>
        </p:txBody>
      </p:sp>
      <p:sp>
        <p:nvSpPr>
          <p:cNvPr id="9" name="Text Placeholder 2">
            <a:extLst>
              <a:ext uri="{FF2B5EF4-FFF2-40B4-BE49-F238E27FC236}">
                <a16:creationId xmlns:a16="http://schemas.microsoft.com/office/drawing/2014/main" id="{2028F535-3D96-3318-5AED-8F709AFAF66F}"/>
              </a:ext>
            </a:extLst>
          </p:cNvPr>
          <p:cNvSpPr txBox="1">
            <a:spLocks/>
          </p:cNvSpPr>
          <p:nvPr/>
        </p:nvSpPr>
        <p:spPr>
          <a:xfrm>
            <a:off x="482635" y="4903381"/>
            <a:ext cx="7436027" cy="1450765"/>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dirty="0"/>
              <a:t>A new page (above) has been developed which shows the specific questions learners are asked about their independent sector experience (where their main placement is NHS but spend time training at an independent sector organisation). Users can filter in several ways, also shown above.</a:t>
            </a:r>
            <a:endParaRPr lang="en-GB" dirty="0"/>
          </a:p>
        </p:txBody>
      </p:sp>
      <p:pic>
        <p:nvPicPr>
          <p:cNvPr id="5" name="Picture 4">
            <a:extLst>
              <a:ext uri="{FF2B5EF4-FFF2-40B4-BE49-F238E27FC236}">
                <a16:creationId xmlns:a16="http://schemas.microsoft.com/office/drawing/2014/main" id="{542C23F8-952D-0D4B-469F-4280238D58D3}"/>
              </a:ext>
            </a:extLst>
          </p:cNvPr>
          <p:cNvPicPr>
            <a:picLocks noChangeAspect="1"/>
          </p:cNvPicPr>
          <p:nvPr/>
        </p:nvPicPr>
        <p:blipFill>
          <a:blip r:embed="rId2"/>
          <a:stretch>
            <a:fillRect/>
          </a:stretch>
        </p:blipFill>
        <p:spPr>
          <a:xfrm>
            <a:off x="482635" y="1360232"/>
            <a:ext cx="6051330" cy="338471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869FEDEB-5619-73F4-A160-85B857606BF0}"/>
              </a:ext>
            </a:extLst>
          </p:cNvPr>
          <p:cNvPicPr>
            <a:picLocks noChangeAspect="1"/>
          </p:cNvPicPr>
          <p:nvPr/>
        </p:nvPicPr>
        <p:blipFill>
          <a:blip r:embed="rId3"/>
          <a:stretch>
            <a:fillRect/>
          </a:stretch>
        </p:blipFill>
        <p:spPr>
          <a:xfrm>
            <a:off x="8229931" y="4092877"/>
            <a:ext cx="3451680" cy="192557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10" name="Text Placeholder 2">
            <a:extLst>
              <a:ext uri="{FF2B5EF4-FFF2-40B4-BE49-F238E27FC236}">
                <a16:creationId xmlns:a16="http://schemas.microsoft.com/office/drawing/2014/main" id="{E7CAB0FE-0B83-7A90-A72F-6D55C2E81EC4}"/>
              </a:ext>
            </a:extLst>
          </p:cNvPr>
          <p:cNvSpPr txBox="1">
            <a:spLocks/>
          </p:cNvSpPr>
          <p:nvPr/>
        </p:nvSpPr>
        <p:spPr>
          <a:xfrm>
            <a:off x="8442664" y="1591986"/>
            <a:ext cx="3186099" cy="2340822"/>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dirty="0"/>
              <a:t>Where a learner has selected an independent sector organisation as their main placement, this information is also filterable throughout all ‘normal’ pages by selecting an independent sector organisation (shown below). </a:t>
            </a:r>
            <a:endParaRPr lang="en-GB" dirty="0"/>
          </a:p>
        </p:txBody>
      </p:sp>
      <p:pic>
        <p:nvPicPr>
          <p:cNvPr id="3" name="Picture 2">
            <a:extLst>
              <a:ext uri="{FF2B5EF4-FFF2-40B4-BE49-F238E27FC236}">
                <a16:creationId xmlns:a16="http://schemas.microsoft.com/office/drawing/2014/main" id="{2C16B28E-977A-7234-A417-62E1D15B87BC}"/>
              </a:ext>
            </a:extLst>
          </p:cNvPr>
          <p:cNvPicPr>
            <a:picLocks noChangeAspect="1"/>
          </p:cNvPicPr>
          <p:nvPr/>
        </p:nvPicPr>
        <p:blipFill>
          <a:blip r:embed="rId4"/>
          <a:stretch>
            <a:fillRect/>
          </a:stretch>
        </p:blipFill>
        <p:spPr>
          <a:xfrm>
            <a:off x="6649706" y="1297186"/>
            <a:ext cx="1464484" cy="34663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279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CAEB9-4C1A-D590-E143-8EDFB625703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E7DDF14-0F92-1734-F7B1-3D64B402601A}"/>
              </a:ext>
            </a:extLst>
          </p:cNvPr>
          <p:cNvPicPr>
            <a:picLocks noChangeAspect="1"/>
          </p:cNvPicPr>
          <p:nvPr/>
        </p:nvPicPr>
        <p:blipFill rotWithShape="1">
          <a:blip r:embed="rId2"/>
          <a:srcRect l="62986" t="40484" r="4977" b="13042"/>
          <a:stretch/>
        </p:blipFill>
        <p:spPr>
          <a:xfrm>
            <a:off x="9165404" y="1479346"/>
            <a:ext cx="2629826" cy="182566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4" name="Title 3">
            <a:extLst>
              <a:ext uri="{FF2B5EF4-FFF2-40B4-BE49-F238E27FC236}">
                <a16:creationId xmlns:a16="http://schemas.microsoft.com/office/drawing/2014/main" id="{7C51538C-9611-D2B5-2AAA-4D60697A4EC4}"/>
              </a:ext>
            </a:extLst>
          </p:cNvPr>
          <p:cNvSpPr>
            <a:spLocks noGrp="1"/>
          </p:cNvSpPr>
          <p:nvPr>
            <p:ph type="title"/>
          </p:nvPr>
        </p:nvSpPr>
        <p:spPr/>
        <p:txBody>
          <a:bodyPr/>
          <a:lstStyle/>
          <a:p>
            <a:r>
              <a:rPr lang="en-GB" dirty="0"/>
              <a:t>NEW our calculations </a:t>
            </a:r>
          </a:p>
        </p:txBody>
      </p:sp>
      <p:sp>
        <p:nvSpPr>
          <p:cNvPr id="9" name="Text Placeholder 2">
            <a:extLst>
              <a:ext uri="{FF2B5EF4-FFF2-40B4-BE49-F238E27FC236}">
                <a16:creationId xmlns:a16="http://schemas.microsoft.com/office/drawing/2014/main" id="{D4E7C2A9-FBB4-3BCE-FE39-CD891C6C9231}"/>
              </a:ext>
            </a:extLst>
          </p:cNvPr>
          <p:cNvSpPr txBox="1">
            <a:spLocks/>
          </p:cNvSpPr>
          <p:nvPr/>
        </p:nvSpPr>
        <p:spPr>
          <a:xfrm>
            <a:off x="9221782" y="4170946"/>
            <a:ext cx="2517069" cy="2057697"/>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600" b="0" dirty="0"/>
              <a:t>This year a suite of new pages have been included which describe how the report works, including the underlying calculations, scoring conventions, question categorisations and benchmark groupings.</a:t>
            </a:r>
            <a:endParaRPr lang="en-GB" sz="2000" dirty="0"/>
          </a:p>
        </p:txBody>
      </p:sp>
      <p:pic>
        <p:nvPicPr>
          <p:cNvPr id="3" name="Picture 2">
            <a:extLst>
              <a:ext uri="{FF2B5EF4-FFF2-40B4-BE49-F238E27FC236}">
                <a16:creationId xmlns:a16="http://schemas.microsoft.com/office/drawing/2014/main" id="{7FB0A056-CB56-47FF-5913-0B9FCFCD21D8}"/>
              </a:ext>
            </a:extLst>
          </p:cNvPr>
          <p:cNvPicPr>
            <a:picLocks noChangeAspect="1"/>
          </p:cNvPicPr>
          <p:nvPr/>
        </p:nvPicPr>
        <p:blipFill>
          <a:blip r:embed="rId3"/>
          <a:stretch>
            <a:fillRect/>
          </a:stretch>
        </p:blipFill>
        <p:spPr>
          <a:xfrm>
            <a:off x="432000" y="1479346"/>
            <a:ext cx="4086632" cy="227172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91CD3E5E-629E-1F3C-2BB5-DD60525FCB43}"/>
              </a:ext>
            </a:extLst>
          </p:cNvPr>
          <p:cNvPicPr>
            <a:picLocks noChangeAspect="1"/>
          </p:cNvPicPr>
          <p:nvPr/>
        </p:nvPicPr>
        <p:blipFill>
          <a:blip r:embed="rId4"/>
          <a:stretch>
            <a:fillRect/>
          </a:stretch>
        </p:blipFill>
        <p:spPr>
          <a:xfrm>
            <a:off x="4779242" y="1479346"/>
            <a:ext cx="4125552" cy="227172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388F0009-77A4-61E9-576B-5ED34C78675C}"/>
              </a:ext>
            </a:extLst>
          </p:cNvPr>
          <p:cNvPicPr>
            <a:picLocks noChangeAspect="1"/>
          </p:cNvPicPr>
          <p:nvPr/>
        </p:nvPicPr>
        <p:blipFill rotWithShape="1">
          <a:blip r:embed="rId5"/>
          <a:srcRect b="4558"/>
          <a:stretch/>
        </p:blipFill>
        <p:spPr>
          <a:xfrm>
            <a:off x="432000" y="4032634"/>
            <a:ext cx="4086632" cy="219600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305D2B50-C3FF-E26B-A53D-19377E3C3A90}"/>
              </a:ext>
            </a:extLst>
          </p:cNvPr>
          <p:cNvPicPr>
            <a:picLocks noChangeAspect="1"/>
          </p:cNvPicPr>
          <p:nvPr/>
        </p:nvPicPr>
        <p:blipFill>
          <a:blip r:embed="rId6"/>
          <a:stretch>
            <a:fillRect/>
          </a:stretch>
        </p:blipFill>
        <p:spPr>
          <a:xfrm>
            <a:off x="4779242" y="4032634"/>
            <a:ext cx="4134970" cy="219600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7244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25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1D3483-A451-B3BA-DE39-F04D6510A31E}"/>
              </a:ext>
            </a:extLst>
          </p:cNvPr>
          <p:cNvSpPr>
            <a:spLocks noGrp="1"/>
          </p:cNvSpPr>
          <p:nvPr>
            <p:ph type="title"/>
          </p:nvPr>
        </p:nvSpPr>
        <p:spPr/>
        <p:txBody>
          <a:bodyPr/>
          <a:lstStyle/>
          <a:p>
            <a:r>
              <a:rPr lang="en-GB" sz="3600" dirty="0"/>
              <a:t>Key changes to the 2023 NETS reporting tool</a:t>
            </a:r>
            <a:endParaRPr lang="en-GB" dirty="0"/>
          </a:p>
        </p:txBody>
      </p:sp>
      <p:sp>
        <p:nvSpPr>
          <p:cNvPr id="2" name="Text Placeholder 2">
            <a:extLst>
              <a:ext uri="{FF2B5EF4-FFF2-40B4-BE49-F238E27FC236}">
                <a16:creationId xmlns:a16="http://schemas.microsoft.com/office/drawing/2014/main" id="{01425EB6-ABDB-9E13-C20D-2E0027504B51}"/>
              </a:ext>
            </a:extLst>
          </p:cNvPr>
          <p:cNvSpPr>
            <a:spLocks noGrp="1"/>
          </p:cNvSpPr>
          <p:nvPr>
            <p:ph type="body" sz="quarter" idx="13"/>
          </p:nvPr>
        </p:nvSpPr>
        <p:spPr>
          <a:xfrm>
            <a:off x="432000" y="1655460"/>
            <a:ext cx="5160931" cy="4310334"/>
          </a:xfrm>
        </p:spPr>
        <p:txBody>
          <a:bodyPr numCol="1"/>
          <a:lstStyle/>
          <a:p>
            <a:r>
              <a:rPr lang="en-GB" sz="1800" dirty="0"/>
              <a:t>Look and feel – a new design:</a:t>
            </a:r>
          </a:p>
          <a:p>
            <a:pPr marL="285750" indent="-285750">
              <a:buFont typeface="Arial" panose="020B0604020202020204" pitchFamily="34" charset="0"/>
              <a:buChar char="•"/>
            </a:pPr>
            <a:r>
              <a:rPr lang="en-GB" sz="1800" b="0" dirty="0"/>
              <a:t>A change to the look and feel of the pages with a simpler filter pane on the right of each page.</a:t>
            </a:r>
          </a:p>
          <a:p>
            <a:pPr marL="285750" indent="-285750">
              <a:buFont typeface="Arial" panose="020B0604020202020204" pitchFamily="34" charset="0"/>
              <a:buChar char="•"/>
            </a:pPr>
            <a:r>
              <a:rPr lang="en-GB" sz="1800" b="0" dirty="0"/>
              <a:t>The introduction of a contents page to help with navigation.</a:t>
            </a:r>
          </a:p>
          <a:p>
            <a:pPr marL="285750" indent="-285750">
              <a:buFont typeface="Arial" panose="020B0604020202020204" pitchFamily="34" charset="0"/>
              <a:buChar char="•"/>
            </a:pPr>
            <a:r>
              <a:rPr lang="en-GB" sz="1800" b="0" dirty="0"/>
              <a:t>The inclusion of the ‘working out’ of the survey such as indicator mapping, benchmark groupings, scoring conventions and calculations.</a:t>
            </a:r>
          </a:p>
          <a:p>
            <a:pPr marL="285750" indent="-285750">
              <a:buFont typeface="Arial" panose="020B0604020202020204" pitchFamily="34" charset="0"/>
              <a:buChar char="•"/>
            </a:pPr>
            <a:r>
              <a:rPr lang="en-GB" sz="1800" b="0" dirty="0"/>
              <a:t>Ability to clear filters on any page.</a:t>
            </a:r>
          </a:p>
          <a:p>
            <a:pPr marL="285750" indent="-285750">
              <a:buFont typeface="Arial" panose="020B0604020202020204" pitchFamily="34" charset="0"/>
              <a:buChar char="•"/>
            </a:pPr>
            <a:r>
              <a:rPr lang="en-GB" sz="1800" b="0" dirty="0"/>
              <a:t>Simplified language.</a:t>
            </a:r>
          </a:p>
          <a:p>
            <a:pPr marL="285750" indent="-285750">
              <a:buFont typeface="Arial" panose="020B0604020202020204" pitchFamily="34" charset="0"/>
              <a:buChar char="•"/>
            </a:pPr>
            <a:r>
              <a:rPr lang="en-GB" sz="1800" b="0" dirty="0"/>
              <a:t>The introduction of a ‘hover’ information button which explains each page.</a:t>
            </a:r>
          </a:p>
        </p:txBody>
      </p:sp>
      <p:sp>
        <p:nvSpPr>
          <p:cNvPr id="3" name="Text Placeholder 2">
            <a:extLst>
              <a:ext uri="{FF2B5EF4-FFF2-40B4-BE49-F238E27FC236}">
                <a16:creationId xmlns:a16="http://schemas.microsoft.com/office/drawing/2014/main" id="{045B0AF6-FB4D-453D-E893-9C3390948C2B}"/>
              </a:ext>
            </a:extLst>
          </p:cNvPr>
          <p:cNvSpPr txBox="1">
            <a:spLocks/>
          </p:cNvSpPr>
          <p:nvPr/>
        </p:nvSpPr>
        <p:spPr>
          <a:xfrm>
            <a:off x="5832629" y="1655460"/>
            <a:ext cx="5927370" cy="4514521"/>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New ways to view the data:</a:t>
            </a:r>
          </a:p>
          <a:p>
            <a:pPr marL="285750" indent="-285750">
              <a:buFont typeface="Arial" panose="020B0604020202020204" pitchFamily="34" charset="0"/>
              <a:buChar char="•"/>
            </a:pPr>
            <a:r>
              <a:rPr lang="en-GB" sz="1800" b="0" dirty="0"/>
              <a:t>New page to view trust level data by indicator.</a:t>
            </a:r>
          </a:p>
          <a:p>
            <a:pPr marL="285750" indent="-285750">
              <a:buFont typeface="Arial" panose="020B0604020202020204" pitchFamily="34" charset="0"/>
              <a:buChar char="•"/>
            </a:pPr>
            <a:r>
              <a:rPr lang="en-GB" sz="1800" b="0" dirty="0"/>
              <a:t>Ability to undertake more filters.</a:t>
            </a:r>
          </a:p>
          <a:p>
            <a:pPr marL="285750" indent="-285750">
              <a:buFont typeface="Arial" panose="020B0604020202020204" pitchFamily="34" charset="0"/>
              <a:buChar char="•"/>
            </a:pPr>
            <a:r>
              <a:rPr lang="en-GB" sz="1800" b="0" dirty="0"/>
              <a:t>A new provider page which enable education providers to see question level results for their placements.</a:t>
            </a:r>
          </a:p>
          <a:p>
            <a:pPr marL="285750" indent="-285750">
              <a:buFont typeface="Arial" panose="020B0604020202020204" pitchFamily="34" charset="0"/>
              <a:buChar char="•"/>
            </a:pPr>
            <a:r>
              <a:rPr lang="en-GB" sz="1800" b="0" dirty="0"/>
              <a:t>All professional branching questions included.</a:t>
            </a:r>
          </a:p>
          <a:p>
            <a:pPr marL="285750" indent="-285750">
              <a:buFont typeface="Arial" panose="020B0604020202020204" pitchFamily="34" charset="0"/>
              <a:buChar char="•"/>
            </a:pPr>
            <a:r>
              <a:rPr lang="en-GB" sz="1800" b="0" dirty="0"/>
              <a:t>Inclusion of PCNs under provider organisation pages </a:t>
            </a:r>
          </a:p>
          <a:p>
            <a:pPr marL="285750" indent="-285750">
              <a:buFont typeface="Arial" panose="020B0604020202020204" pitchFamily="34" charset="0"/>
              <a:buChar char="•"/>
            </a:pPr>
            <a:r>
              <a:rPr lang="en-GB" sz="1800" b="0" dirty="0"/>
              <a:t>Inclusion of sexual safety responses.</a:t>
            </a:r>
          </a:p>
        </p:txBody>
      </p:sp>
    </p:spTree>
    <p:extLst>
      <p:ext uri="{BB962C8B-B14F-4D97-AF65-F5344CB8AC3E}">
        <p14:creationId xmlns:p14="http://schemas.microsoft.com/office/powerpoint/2010/main" val="330565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D27E63-C736-1362-2030-76B8F92FAABD}"/>
              </a:ext>
            </a:extLst>
          </p:cNvPr>
          <p:cNvSpPr>
            <a:spLocks noGrp="1"/>
          </p:cNvSpPr>
          <p:nvPr>
            <p:ph type="body" sz="quarter" idx="13"/>
          </p:nvPr>
        </p:nvSpPr>
        <p:spPr>
          <a:xfrm>
            <a:off x="8426992" y="1662448"/>
            <a:ext cx="3348417" cy="2252604"/>
          </a:xfrm>
        </p:spPr>
        <p:txBody>
          <a:bodyPr numCol="1"/>
          <a:lstStyle/>
          <a:p>
            <a:r>
              <a:rPr lang="en-GB" sz="1800" b="0" dirty="0"/>
              <a:t>The welcome page has been updated to follow NHS branding, given a more visually professional presentation and (in addition to the previous filters) now includes two new filters for professional group and NHS region.</a:t>
            </a:r>
          </a:p>
        </p:txBody>
      </p:sp>
      <p:sp>
        <p:nvSpPr>
          <p:cNvPr id="4" name="Title 3">
            <a:extLst>
              <a:ext uri="{FF2B5EF4-FFF2-40B4-BE49-F238E27FC236}">
                <a16:creationId xmlns:a16="http://schemas.microsoft.com/office/drawing/2014/main" id="{AB8B8BD0-9AD8-39D8-AF20-8675D52FDF5A}"/>
              </a:ext>
            </a:extLst>
          </p:cNvPr>
          <p:cNvSpPr>
            <a:spLocks noGrp="1"/>
          </p:cNvSpPr>
          <p:nvPr>
            <p:ph type="title"/>
          </p:nvPr>
        </p:nvSpPr>
        <p:spPr/>
        <p:txBody>
          <a:bodyPr/>
          <a:lstStyle/>
          <a:p>
            <a:r>
              <a:rPr lang="en-GB" dirty="0"/>
              <a:t>Welcome page</a:t>
            </a:r>
          </a:p>
        </p:txBody>
      </p:sp>
      <p:pic>
        <p:nvPicPr>
          <p:cNvPr id="12" name="Picture 11">
            <a:extLst>
              <a:ext uri="{FF2B5EF4-FFF2-40B4-BE49-F238E27FC236}">
                <a16:creationId xmlns:a16="http://schemas.microsoft.com/office/drawing/2014/main" id="{5140AAB0-B2D6-474A-7E92-AB1235016FA4}"/>
              </a:ext>
            </a:extLst>
          </p:cNvPr>
          <p:cNvPicPr>
            <a:picLocks noChangeAspect="1"/>
          </p:cNvPicPr>
          <p:nvPr/>
        </p:nvPicPr>
        <p:blipFill rotWithShape="1">
          <a:blip r:embed="rId2"/>
          <a:srcRect t="8781"/>
          <a:stretch/>
        </p:blipFill>
        <p:spPr>
          <a:xfrm>
            <a:off x="8426993" y="4541593"/>
            <a:ext cx="3409161" cy="1720163"/>
          </a:xfrm>
          <a:prstGeom prst="rect">
            <a:avLst/>
          </a:prstGeom>
          <a:ln>
            <a:noFill/>
          </a:ln>
          <a:effectLst>
            <a:outerShdw blurRad="190500" algn="tl" rotWithShape="0">
              <a:srgbClr val="000000">
                <a:alpha val="70000"/>
              </a:srgbClr>
            </a:outerShdw>
          </a:effectLst>
        </p:spPr>
      </p:pic>
      <p:sp>
        <p:nvSpPr>
          <p:cNvPr id="13" name="TextBox 12">
            <a:extLst>
              <a:ext uri="{FF2B5EF4-FFF2-40B4-BE49-F238E27FC236}">
                <a16:creationId xmlns:a16="http://schemas.microsoft.com/office/drawing/2014/main" id="{8FFE4494-25D8-76F2-2005-7B796770308D}"/>
              </a:ext>
            </a:extLst>
          </p:cNvPr>
          <p:cNvSpPr txBox="1"/>
          <p:nvPr/>
        </p:nvSpPr>
        <p:spPr>
          <a:xfrm>
            <a:off x="10955045" y="4326149"/>
            <a:ext cx="943253" cy="215444"/>
          </a:xfrm>
          <a:prstGeom prst="rect">
            <a:avLst/>
          </a:prstGeom>
          <a:noFill/>
        </p:spPr>
        <p:txBody>
          <a:bodyPr wrap="square" rtlCol="0">
            <a:spAutoFit/>
          </a:bodyPr>
          <a:lstStyle/>
          <a:p>
            <a:pPr algn="r"/>
            <a:r>
              <a:rPr lang="en-GB" sz="800" dirty="0"/>
              <a:t>Previous version</a:t>
            </a:r>
          </a:p>
        </p:txBody>
      </p:sp>
      <p:pic>
        <p:nvPicPr>
          <p:cNvPr id="5" name="Picture 4">
            <a:extLst>
              <a:ext uri="{FF2B5EF4-FFF2-40B4-BE49-F238E27FC236}">
                <a16:creationId xmlns:a16="http://schemas.microsoft.com/office/drawing/2014/main" id="{28FD68A6-1A6A-8D3C-999E-384C73D9321A}"/>
              </a:ext>
            </a:extLst>
          </p:cNvPr>
          <p:cNvPicPr>
            <a:picLocks noChangeAspect="1"/>
          </p:cNvPicPr>
          <p:nvPr/>
        </p:nvPicPr>
        <p:blipFill>
          <a:blip r:embed="rId3"/>
          <a:stretch>
            <a:fillRect/>
          </a:stretch>
        </p:blipFill>
        <p:spPr>
          <a:xfrm>
            <a:off x="432000" y="1764542"/>
            <a:ext cx="7678838" cy="430101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6942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F61E9-61BA-314C-89EB-B406947BF9E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06EF4A9-8B99-3FB0-A7A0-41960C615AF6}"/>
              </a:ext>
            </a:extLst>
          </p:cNvPr>
          <p:cNvSpPr>
            <a:spLocks noGrp="1"/>
          </p:cNvSpPr>
          <p:nvPr>
            <p:ph type="body" sz="quarter" idx="13"/>
          </p:nvPr>
        </p:nvSpPr>
        <p:spPr>
          <a:xfrm>
            <a:off x="9241654" y="1280477"/>
            <a:ext cx="2518346" cy="4218798"/>
          </a:xfrm>
        </p:spPr>
        <p:txBody>
          <a:bodyPr numCol="1"/>
          <a:lstStyle/>
          <a:p>
            <a:r>
              <a:rPr lang="en-GB" sz="1800" b="0" dirty="0"/>
              <a:t>A new contents page has been included this year, this will enable users to find, select and navigate reporting pages. Reports have been categorised into five key areas:</a:t>
            </a:r>
          </a:p>
          <a:p>
            <a:pPr marL="342900" indent="-342900">
              <a:buClr>
                <a:schemeClr val="accent6">
                  <a:lumMod val="75000"/>
                </a:schemeClr>
              </a:buClr>
              <a:buFont typeface="+mj-lt"/>
              <a:buAutoNum type="arabicPeriod"/>
            </a:pPr>
            <a:r>
              <a:rPr lang="en-GB" sz="1600" b="0" dirty="0"/>
              <a:t>National data</a:t>
            </a:r>
          </a:p>
          <a:p>
            <a:pPr marL="342900" indent="-342900">
              <a:buClr>
                <a:schemeClr val="accent6">
                  <a:lumMod val="75000"/>
                </a:schemeClr>
              </a:buClr>
              <a:buFont typeface="+mj-lt"/>
              <a:buAutoNum type="arabicPeriod"/>
            </a:pPr>
            <a:r>
              <a:rPr lang="en-GB" sz="1600" b="0" dirty="0"/>
              <a:t>Question level</a:t>
            </a:r>
          </a:p>
          <a:p>
            <a:pPr marL="342900" indent="-342900">
              <a:buClr>
                <a:schemeClr val="accent6">
                  <a:lumMod val="75000"/>
                </a:schemeClr>
              </a:buClr>
              <a:buFont typeface="+mj-lt"/>
              <a:buAutoNum type="arabicPeriod"/>
            </a:pPr>
            <a:r>
              <a:rPr lang="en-GB" sz="1600" b="0" dirty="0"/>
              <a:t>Indicator level</a:t>
            </a:r>
          </a:p>
          <a:p>
            <a:pPr marL="342900" indent="-342900">
              <a:buClr>
                <a:schemeClr val="accent6">
                  <a:lumMod val="75000"/>
                </a:schemeClr>
              </a:buClr>
              <a:buFont typeface="+mj-lt"/>
              <a:buAutoNum type="arabicPeriod"/>
            </a:pPr>
            <a:r>
              <a:rPr lang="en-GB" sz="1600" b="0" dirty="0"/>
              <a:t>Professional branching</a:t>
            </a:r>
          </a:p>
          <a:p>
            <a:pPr marL="342900" indent="-342900">
              <a:buClr>
                <a:schemeClr val="accent6">
                  <a:lumMod val="75000"/>
                </a:schemeClr>
              </a:buClr>
              <a:buFont typeface="+mj-lt"/>
              <a:buAutoNum type="arabicPeriod"/>
            </a:pPr>
            <a:r>
              <a:rPr lang="en-GB" sz="1600" b="0" dirty="0"/>
              <a:t>Placement rating and retention</a:t>
            </a:r>
          </a:p>
          <a:p>
            <a:pPr>
              <a:buClr>
                <a:schemeClr val="accent6">
                  <a:lumMod val="75000"/>
                </a:schemeClr>
              </a:buClr>
            </a:pPr>
            <a:endParaRPr lang="en-GB" sz="1600" b="0" dirty="0"/>
          </a:p>
          <a:p>
            <a:pPr>
              <a:buClr>
                <a:schemeClr val="accent6">
                  <a:lumMod val="75000"/>
                </a:schemeClr>
              </a:buClr>
            </a:pPr>
            <a:r>
              <a:rPr lang="en-GB" sz="1600" b="0" dirty="0"/>
              <a:t>A further information button is included. </a:t>
            </a:r>
          </a:p>
          <a:p>
            <a:pPr>
              <a:buClr>
                <a:schemeClr val="accent6">
                  <a:lumMod val="75000"/>
                </a:schemeClr>
              </a:buClr>
            </a:pPr>
            <a:r>
              <a:rPr lang="en-GB" sz="1600" b="0" dirty="0"/>
              <a:t>To go to a page, simply click.</a:t>
            </a:r>
          </a:p>
        </p:txBody>
      </p:sp>
      <p:sp>
        <p:nvSpPr>
          <p:cNvPr id="4" name="Title 3">
            <a:extLst>
              <a:ext uri="{FF2B5EF4-FFF2-40B4-BE49-F238E27FC236}">
                <a16:creationId xmlns:a16="http://schemas.microsoft.com/office/drawing/2014/main" id="{4690DB0F-FA63-04EC-3B09-38C495A7FD8D}"/>
              </a:ext>
            </a:extLst>
          </p:cNvPr>
          <p:cNvSpPr>
            <a:spLocks noGrp="1"/>
          </p:cNvSpPr>
          <p:nvPr>
            <p:ph type="title"/>
          </p:nvPr>
        </p:nvSpPr>
        <p:spPr/>
        <p:txBody>
          <a:bodyPr/>
          <a:lstStyle/>
          <a:p>
            <a:r>
              <a:rPr lang="en-GB" dirty="0"/>
              <a:t>NEW contents page</a:t>
            </a:r>
          </a:p>
        </p:txBody>
      </p:sp>
      <p:pic>
        <p:nvPicPr>
          <p:cNvPr id="7" name="Picture 6">
            <a:extLst>
              <a:ext uri="{FF2B5EF4-FFF2-40B4-BE49-F238E27FC236}">
                <a16:creationId xmlns:a16="http://schemas.microsoft.com/office/drawing/2014/main" id="{D9DF3A3C-D133-A901-BCA5-AD1075218A2E}"/>
              </a:ext>
            </a:extLst>
          </p:cNvPr>
          <p:cNvPicPr>
            <a:picLocks noChangeAspect="1"/>
          </p:cNvPicPr>
          <p:nvPr/>
        </p:nvPicPr>
        <p:blipFill>
          <a:blip r:embed="rId2"/>
          <a:stretch>
            <a:fillRect/>
          </a:stretch>
        </p:blipFill>
        <p:spPr>
          <a:xfrm>
            <a:off x="432000" y="1297187"/>
            <a:ext cx="8525697" cy="476712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4796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DCCBC-F197-3B6B-B62B-854E25D17442}"/>
            </a:ext>
          </a:extLst>
        </p:cNvPr>
        <p:cNvGrpSpPr/>
        <p:nvPr/>
      </p:nvGrpSpPr>
      <p:grpSpPr>
        <a:xfrm>
          <a:off x="0" y="0"/>
          <a:ext cx="0" cy="0"/>
          <a:chOff x="0" y="0"/>
          <a:chExt cx="0" cy="0"/>
        </a:xfrm>
      </p:grpSpPr>
      <p:sp>
        <p:nvSpPr>
          <p:cNvPr id="38" name="Rectangle: Diagonal Corners Rounded 37">
            <a:extLst>
              <a:ext uri="{FF2B5EF4-FFF2-40B4-BE49-F238E27FC236}">
                <a16:creationId xmlns:a16="http://schemas.microsoft.com/office/drawing/2014/main" id="{0958CA01-AB91-338C-FDCE-CD3F9AB3280B}"/>
              </a:ext>
            </a:extLst>
          </p:cNvPr>
          <p:cNvSpPr/>
          <p:nvPr/>
        </p:nvSpPr>
        <p:spPr>
          <a:xfrm>
            <a:off x="453257" y="1151199"/>
            <a:ext cx="7075007" cy="5164614"/>
          </a:xfrm>
          <a:prstGeom prst="round2Diag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Diagonal Corners Rounded 38">
            <a:extLst>
              <a:ext uri="{FF2B5EF4-FFF2-40B4-BE49-F238E27FC236}">
                <a16:creationId xmlns:a16="http://schemas.microsoft.com/office/drawing/2014/main" id="{E7879B23-AE15-7634-4BE2-B8C3CE125E28}"/>
              </a:ext>
            </a:extLst>
          </p:cNvPr>
          <p:cNvSpPr/>
          <p:nvPr/>
        </p:nvSpPr>
        <p:spPr>
          <a:xfrm>
            <a:off x="7780641" y="1151199"/>
            <a:ext cx="4098724" cy="5164614"/>
          </a:xfrm>
          <a:prstGeom prst="round2Diag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AA2EA8EE-1873-C2E7-EB91-C50164402E4F}"/>
              </a:ext>
            </a:extLst>
          </p:cNvPr>
          <p:cNvSpPr>
            <a:spLocks noGrp="1"/>
          </p:cNvSpPr>
          <p:nvPr>
            <p:ph type="body" sz="quarter" idx="13"/>
          </p:nvPr>
        </p:nvSpPr>
        <p:spPr>
          <a:xfrm>
            <a:off x="4332423" y="1461928"/>
            <a:ext cx="2983995" cy="1156985"/>
          </a:xfrm>
        </p:spPr>
        <p:txBody>
          <a:bodyPr numCol="1"/>
          <a:lstStyle/>
          <a:p>
            <a:pPr algn="ctr"/>
            <a:r>
              <a:rPr lang="en-GB" sz="1600" b="0" dirty="0"/>
              <a:t>To apply a filter e.g., professional group, </a:t>
            </a:r>
            <a:r>
              <a:rPr lang="en-GB" sz="1600" dirty="0"/>
              <a:t>click</a:t>
            </a:r>
            <a:r>
              <a:rPr lang="en-GB" sz="1600" b="0" dirty="0"/>
              <a:t> on the filter icon in the top right-hand side of each page.</a:t>
            </a:r>
          </a:p>
        </p:txBody>
      </p:sp>
      <p:sp>
        <p:nvSpPr>
          <p:cNvPr id="4" name="Title 3">
            <a:extLst>
              <a:ext uri="{FF2B5EF4-FFF2-40B4-BE49-F238E27FC236}">
                <a16:creationId xmlns:a16="http://schemas.microsoft.com/office/drawing/2014/main" id="{6741B1AA-7BB5-A755-E52C-E50B04A05882}"/>
              </a:ext>
            </a:extLst>
          </p:cNvPr>
          <p:cNvSpPr>
            <a:spLocks noGrp="1"/>
          </p:cNvSpPr>
          <p:nvPr>
            <p:ph type="title"/>
          </p:nvPr>
        </p:nvSpPr>
        <p:spPr/>
        <p:txBody>
          <a:bodyPr/>
          <a:lstStyle/>
          <a:p>
            <a:r>
              <a:rPr lang="en-GB" dirty="0"/>
              <a:t>NEW navigation: filters</a:t>
            </a:r>
          </a:p>
        </p:txBody>
      </p:sp>
      <p:pic>
        <p:nvPicPr>
          <p:cNvPr id="10" name="Picture 9">
            <a:extLst>
              <a:ext uri="{FF2B5EF4-FFF2-40B4-BE49-F238E27FC236}">
                <a16:creationId xmlns:a16="http://schemas.microsoft.com/office/drawing/2014/main" id="{0AB55632-44C1-AC08-CE18-C767C04924BB}"/>
              </a:ext>
            </a:extLst>
          </p:cNvPr>
          <p:cNvPicPr>
            <a:picLocks noChangeAspect="1"/>
          </p:cNvPicPr>
          <p:nvPr/>
        </p:nvPicPr>
        <p:blipFill rotWithShape="1">
          <a:blip r:embed="rId3"/>
          <a:srcRect l="6468" t="27658" r="89148" b="62929"/>
          <a:stretch/>
        </p:blipFill>
        <p:spPr>
          <a:xfrm>
            <a:off x="2430029" y="1558699"/>
            <a:ext cx="1434166" cy="8651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B08E4822-9871-7536-0A34-FFB0EB0161E5}"/>
              </a:ext>
            </a:extLst>
          </p:cNvPr>
          <p:cNvPicPr>
            <a:picLocks noChangeAspect="1"/>
          </p:cNvPicPr>
          <p:nvPr/>
        </p:nvPicPr>
        <p:blipFill>
          <a:blip r:embed="rId4"/>
          <a:stretch>
            <a:fillRect/>
          </a:stretch>
        </p:blipFill>
        <p:spPr>
          <a:xfrm>
            <a:off x="2512508" y="2926195"/>
            <a:ext cx="1264676" cy="2995059"/>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217F63D5-1B04-044D-D110-BE392C70056F}"/>
              </a:ext>
            </a:extLst>
          </p:cNvPr>
          <p:cNvPicPr>
            <a:picLocks noChangeAspect="1"/>
          </p:cNvPicPr>
          <p:nvPr/>
        </p:nvPicPr>
        <p:blipFill rotWithShape="1">
          <a:blip r:embed="rId5"/>
          <a:srcRect l="13052" t="22643" r="84228" b="68448"/>
          <a:stretch/>
        </p:blipFill>
        <p:spPr>
          <a:xfrm>
            <a:off x="10393919" y="3409851"/>
            <a:ext cx="1067070" cy="982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 Placeholder 2">
            <a:extLst>
              <a:ext uri="{FF2B5EF4-FFF2-40B4-BE49-F238E27FC236}">
                <a16:creationId xmlns:a16="http://schemas.microsoft.com/office/drawing/2014/main" id="{32C97EB5-FB0D-DA37-B8C6-8F83400D4231}"/>
              </a:ext>
            </a:extLst>
          </p:cNvPr>
          <p:cNvSpPr txBox="1">
            <a:spLocks/>
          </p:cNvSpPr>
          <p:nvPr/>
        </p:nvSpPr>
        <p:spPr>
          <a:xfrm>
            <a:off x="10018754" y="4701319"/>
            <a:ext cx="1817400" cy="1483582"/>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b="0" dirty="0"/>
              <a:t>To close the filter pane, </a:t>
            </a:r>
            <a:r>
              <a:rPr lang="en-GB" sz="1800" dirty="0"/>
              <a:t>click</a:t>
            </a:r>
            <a:r>
              <a:rPr lang="en-GB" sz="1800" b="0" dirty="0"/>
              <a:t> the back button. </a:t>
            </a:r>
          </a:p>
        </p:txBody>
      </p:sp>
      <p:pic>
        <p:nvPicPr>
          <p:cNvPr id="19" name="Picture 18">
            <a:extLst>
              <a:ext uri="{FF2B5EF4-FFF2-40B4-BE49-F238E27FC236}">
                <a16:creationId xmlns:a16="http://schemas.microsoft.com/office/drawing/2014/main" id="{3612681D-C0E5-3869-35F5-6C802C12AA9D}"/>
              </a:ext>
            </a:extLst>
          </p:cNvPr>
          <p:cNvPicPr>
            <a:picLocks noChangeAspect="1"/>
          </p:cNvPicPr>
          <p:nvPr/>
        </p:nvPicPr>
        <p:blipFill rotWithShape="1">
          <a:blip r:embed="rId6"/>
          <a:srcRect l="11627" t="21488" r="85359" b="69025"/>
          <a:stretch/>
        </p:blipFill>
        <p:spPr>
          <a:xfrm>
            <a:off x="8239861" y="3390702"/>
            <a:ext cx="1110332" cy="982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 Placeholder 2">
            <a:extLst>
              <a:ext uri="{FF2B5EF4-FFF2-40B4-BE49-F238E27FC236}">
                <a16:creationId xmlns:a16="http://schemas.microsoft.com/office/drawing/2014/main" id="{EC58EDE7-C4E3-7BA5-7A67-D5DD204613CF}"/>
              </a:ext>
            </a:extLst>
          </p:cNvPr>
          <p:cNvSpPr txBox="1">
            <a:spLocks/>
          </p:cNvSpPr>
          <p:nvPr/>
        </p:nvSpPr>
        <p:spPr>
          <a:xfrm>
            <a:off x="7900011" y="4701319"/>
            <a:ext cx="1817400" cy="1246845"/>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b="0" dirty="0"/>
              <a:t>To clear all filters, </a:t>
            </a:r>
            <a:r>
              <a:rPr lang="en-GB" sz="1800" dirty="0"/>
              <a:t>click</a:t>
            </a:r>
            <a:r>
              <a:rPr lang="en-GB" sz="1800" b="0" dirty="0"/>
              <a:t> the eraser button. </a:t>
            </a:r>
          </a:p>
        </p:txBody>
      </p:sp>
      <p:cxnSp>
        <p:nvCxnSpPr>
          <p:cNvPr id="6" name="Straight Arrow Connector 5">
            <a:extLst>
              <a:ext uri="{FF2B5EF4-FFF2-40B4-BE49-F238E27FC236}">
                <a16:creationId xmlns:a16="http://schemas.microsoft.com/office/drawing/2014/main" id="{994C9E91-E8A7-EFCB-990B-C7D92BC08BCB}"/>
              </a:ext>
            </a:extLst>
          </p:cNvPr>
          <p:cNvCxnSpPr>
            <a:cxnSpLocks/>
          </p:cNvCxnSpPr>
          <p:nvPr/>
        </p:nvCxnSpPr>
        <p:spPr>
          <a:xfrm>
            <a:off x="3864195" y="3569923"/>
            <a:ext cx="1462407" cy="0"/>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4A357C65-94A5-B97F-BF7E-7947D0B9904D}"/>
              </a:ext>
            </a:extLst>
          </p:cNvPr>
          <p:cNvPicPr>
            <a:picLocks noChangeAspect="1"/>
          </p:cNvPicPr>
          <p:nvPr/>
        </p:nvPicPr>
        <p:blipFill>
          <a:blip r:embed="rId7"/>
          <a:stretch>
            <a:fillRect/>
          </a:stretch>
        </p:blipFill>
        <p:spPr>
          <a:xfrm>
            <a:off x="786251" y="1485499"/>
            <a:ext cx="567873" cy="4555602"/>
          </a:xfrm>
          <a:prstGeom prst="rect">
            <a:avLst/>
          </a:prstGeom>
          <a:ln>
            <a:no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1A4147F0-B7F5-2752-B784-397E979AE792}"/>
              </a:ext>
            </a:extLst>
          </p:cNvPr>
          <p:cNvCxnSpPr>
            <a:cxnSpLocks/>
          </p:cNvCxnSpPr>
          <p:nvPr/>
        </p:nvCxnSpPr>
        <p:spPr>
          <a:xfrm>
            <a:off x="1259558" y="1819922"/>
            <a:ext cx="1000650" cy="0"/>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4779B1FB-D346-D767-ED8B-ECCA96942244}"/>
              </a:ext>
            </a:extLst>
          </p:cNvPr>
          <p:cNvPicPr>
            <a:picLocks noChangeAspect="1"/>
          </p:cNvPicPr>
          <p:nvPr/>
        </p:nvPicPr>
        <p:blipFill>
          <a:blip r:embed="rId8"/>
          <a:stretch>
            <a:fillRect/>
          </a:stretch>
        </p:blipFill>
        <p:spPr>
          <a:xfrm>
            <a:off x="8248869" y="1493962"/>
            <a:ext cx="2953162" cy="504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5" name="Straight Arrow Connector 24">
            <a:extLst>
              <a:ext uri="{FF2B5EF4-FFF2-40B4-BE49-F238E27FC236}">
                <a16:creationId xmlns:a16="http://schemas.microsoft.com/office/drawing/2014/main" id="{74A2A487-1EC2-AB2A-B2C1-1F8F44437068}"/>
              </a:ext>
            </a:extLst>
          </p:cNvPr>
          <p:cNvCxnSpPr>
            <a:cxnSpLocks/>
          </p:cNvCxnSpPr>
          <p:nvPr/>
        </p:nvCxnSpPr>
        <p:spPr>
          <a:xfrm flipH="1">
            <a:off x="8759174" y="1893339"/>
            <a:ext cx="1543122" cy="1171362"/>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4207BB-4B93-5883-9983-73AA5388018B}"/>
              </a:ext>
            </a:extLst>
          </p:cNvPr>
          <p:cNvCxnSpPr>
            <a:cxnSpLocks/>
          </p:cNvCxnSpPr>
          <p:nvPr/>
        </p:nvCxnSpPr>
        <p:spPr>
          <a:xfrm flipH="1">
            <a:off x="10849892" y="2009442"/>
            <a:ext cx="155124" cy="972513"/>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A071BEEF-3FF4-1A1E-B422-EE1E31826B5B}"/>
              </a:ext>
            </a:extLst>
          </p:cNvPr>
          <p:cNvPicPr>
            <a:picLocks noChangeAspect="1"/>
          </p:cNvPicPr>
          <p:nvPr/>
        </p:nvPicPr>
        <p:blipFill rotWithShape="1">
          <a:blip r:embed="rId9"/>
          <a:srcRect l="4320" t="18319" r="87248" b="10890"/>
          <a:stretch/>
        </p:blipFill>
        <p:spPr>
          <a:xfrm>
            <a:off x="5448976" y="2926193"/>
            <a:ext cx="1268433" cy="2995059"/>
          </a:xfrm>
          <a:prstGeom prst="rect">
            <a:avLst/>
          </a:prstGeom>
          <a:ln>
            <a:noFill/>
          </a:ln>
          <a:effectLst>
            <a:outerShdw blurRad="292100" dist="139700" dir="2700000" algn="tl" rotWithShape="0">
              <a:srgbClr val="333333">
                <a:alpha val="65000"/>
              </a:srgbClr>
            </a:outerShdw>
          </a:effectLst>
        </p:spPr>
      </p:pic>
      <p:cxnSp>
        <p:nvCxnSpPr>
          <p:cNvPr id="44" name="Straight Arrow Connector 43">
            <a:extLst>
              <a:ext uri="{FF2B5EF4-FFF2-40B4-BE49-F238E27FC236}">
                <a16:creationId xmlns:a16="http://schemas.microsoft.com/office/drawing/2014/main" id="{E95D5729-B57E-92CA-39A3-0EB16EAC8A66}"/>
              </a:ext>
            </a:extLst>
          </p:cNvPr>
          <p:cNvCxnSpPr>
            <a:cxnSpLocks/>
          </p:cNvCxnSpPr>
          <p:nvPr/>
        </p:nvCxnSpPr>
        <p:spPr>
          <a:xfrm>
            <a:off x="3132707" y="2479020"/>
            <a:ext cx="0" cy="346934"/>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Text Placeholder 2">
            <a:extLst>
              <a:ext uri="{FF2B5EF4-FFF2-40B4-BE49-F238E27FC236}">
                <a16:creationId xmlns:a16="http://schemas.microsoft.com/office/drawing/2014/main" id="{23E8595A-396B-4DD0-1A1F-D981AA961A92}"/>
              </a:ext>
            </a:extLst>
          </p:cNvPr>
          <p:cNvSpPr txBox="1">
            <a:spLocks/>
          </p:cNvSpPr>
          <p:nvPr/>
        </p:nvSpPr>
        <p:spPr>
          <a:xfrm>
            <a:off x="4008496" y="4017057"/>
            <a:ext cx="1188103" cy="1539045"/>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600" b="0" dirty="0"/>
              <a:t>Select using the arrows on the right-hand side of each filter</a:t>
            </a:r>
          </a:p>
        </p:txBody>
      </p:sp>
    </p:spTree>
    <p:extLst>
      <p:ext uri="{BB962C8B-B14F-4D97-AF65-F5344CB8AC3E}">
        <p14:creationId xmlns:p14="http://schemas.microsoft.com/office/powerpoint/2010/main" val="299031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2174D-ED10-7C90-A1B3-A2E735447698}"/>
            </a:ext>
          </a:extLst>
        </p:cNvPr>
        <p:cNvGrpSpPr/>
        <p:nvPr/>
      </p:nvGrpSpPr>
      <p:grpSpPr>
        <a:xfrm>
          <a:off x="0" y="0"/>
          <a:ext cx="0" cy="0"/>
          <a:chOff x="0" y="0"/>
          <a:chExt cx="0" cy="0"/>
        </a:xfrm>
      </p:grpSpPr>
      <p:sp>
        <p:nvSpPr>
          <p:cNvPr id="15" name="Rectangle: Diagonal Corners Rounded 14">
            <a:extLst>
              <a:ext uri="{FF2B5EF4-FFF2-40B4-BE49-F238E27FC236}">
                <a16:creationId xmlns:a16="http://schemas.microsoft.com/office/drawing/2014/main" id="{F359F731-7C20-6DB6-9FCD-A60B66E337C7}"/>
              </a:ext>
            </a:extLst>
          </p:cNvPr>
          <p:cNvSpPr/>
          <p:nvPr/>
        </p:nvSpPr>
        <p:spPr>
          <a:xfrm>
            <a:off x="453257" y="1151199"/>
            <a:ext cx="11285486" cy="5164614"/>
          </a:xfrm>
          <a:prstGeom prst="round2Diag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6EB63A25-AE02-A715-BD2B-7A5CADE2B302}"/>
              </a:ext>
            </a:extLst>
          </p:cNvPr>
          <p:cNvSpPr>
            <a:spLocks noGrp="1"/>
          </p:cNvSpPr>
          <p:nvPr>
            <p:ph type="body" sz="quarter" idx="13"/>
          </p:nvPr>
        </p:nvSpPr>
        <p:spPr>
          <a:xfrm>
            <a:off x="2090357" y="3904882"/>
            <a:ext cx="3564719" cy="1534332"/>
          </a:xfrm>
        </p:spPr>
        <p:txBody>
          <a:bodyPr numCol="1"/>
          <a:lstStyle/>
          <a:p>
            <a:pPr algn="ctr"/>
            <a:r>
              <a:rPr lang="en-GB" sz="1800" b="0" dirty="0"/>
              <a:t>You can find more information about each page, the data it is showing and any benchmark colour coding. To do this </a:t>
            </a:r>
            <a:r>
              <a:rPr lang="en-GB" sz="1800" dirty="0"/>
              <a:t>hover</a:t>
            </a:r>
            <a:r>
              <a:rPr lang="en-GB" sz="1800" b="0" dirty="0"/>
              <a:t> your mouse over the information button. </a:t>
            </a:r>
          </a:p>
        </p:txBody>
      </p:sp>
      <p:sp>
        <p:nvSpPr>
          <p:cNvPr id="4" name="Title 3">
            <a:extLst>
              <a:ext uri="{FF2B5EF4-FFF2-40B4-BE49-F238E27FC236}">
                <a16:creationId xmlns:a16="http://schemas.microsoft.com/office/drawing/2014/main" id="{37AA02B8-8115-D932-B68B-D1D0D2F0872D}"/>
              </a:ext>
            </a:extLst>
          </p:cNvPr>
          <p:cNvSpPr>
            <a:spLocks noGrp="1"/>
          </p:cNvSpPr>
          <p:nvPr>
            <p:ph type="title"/>
          </p:nvPr>
        </p:nvSpPr>
        <p:spPr/>
        <p:txBody>
          <a:bodyPr/>
          <a:lstStyle/>
          <a:p>
            <a:r>
              <a:rPr lang="en-GB" dirty="0"/>
              <a:t>NEW navigation: information</a:t>
            </a:r>
          </a:p>
        </p:txBody>
      </p:sp>
      <p:pic>
        <p:nvPicPr>
          <p:cNvPr id="8" name="Picture 7">
            <a:extLst>
              <a:ext uri="{FF2B5EF4-FFF2-40B4-BE49-F238E27FC236}">
                <a16:creationId xmlns:a16="http://schemas.microsoft.com/office/drawing/2014/main" id="{82630E91-2407-1F8E-D4A6-69952A8F4171}"/>
              </a:ext>
            </a:extLst>
          </p:cNvPr>
          <p:cNvPicPr>
            <a:picLocks noChangeAspect="1"/>
          </p:cNvPicPr>
          <p:nvPr/>
        </p:nvPicPr>
        <p:blipFill>
          <a:blip r:embed="rId2"/>
          <a:stretch>
            <a:fillRect/>
          </a:stretch>
        </p:blipFill>
        <p:spPr>
          <a:xfrm>
            <a:off x="3121697" y="1583378"/>
            <a:ext cx="1677838" cy="1294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330BCAA0-E3F0-5D88-CAA6-AD80E3F55913}"/>
              </a:ext>
            </a:extLst>
          </p:cNvPr>
          <p:cNvPicPr>
            <a:picLocks noChangeAspect="1"/>
          </p:cNvPicPr>
          <p:nvPr/>
        </p:nvPicPr>
        <p:blipFill rotWithShape="1">
          <a:blip r:embed="rId3"/>
          <a:srcRect l="7184" t="23263" r="76790" b="7123"/>
          <a:stretch/>
        </p:blipFill>
        <p:spPr>
          <a:xfrm>
            <a:off x="6789220" y="1304523"/>
            <a:ext cx="4005643" cy="489359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cxnSp>
        <p:nvCxnSpPr>
          <p:cNvPr id="16" name="Straight Arrow Connector 15">
            <a:extLst>
              <a:ext uri="{FF2B5EF4-FFF2-40B4-BE49-F238E27FC236}">
                <a16:creationId xmlns:a16="http://schemas.microsoft.com/office/drawing/2014/main" id="{A6D659F0-80A3-F73E-AB33-8F0074C4EEFE}"/>
              </a:ext>
            </a:extLst>
          </p:cNvPr>
          <p:cNvCxnSpPr>
            <a:cxnSpLocks/>
          </p:cNvCxnSpPr>
          <p:nvPr/>
        </p:nvCxnSpPr>
        <p:spPr>
          <a:xfrm>
            <a:off x="4954937" y="2233495"/>
            <a:ext cx="1727994" cy="0"/>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3CA5409-893D-3286-8D32-8266C78EC56F}"/>
              </a:ext>
            </a:extLst>
          </p:cNvPr>
          <p:cNvPicPr>
            <a:picLocks noChangeAspect="1"/>
          </p:cNvPicPr>
          <p:nvPr/>
        </p:nvPicPr>
        <p:blipFill>
          <a:blip r:embed="rId4"/>
          <a:stretch>
            <a:fillRect/>
          </a:stretch>
        </p:blipFill>
        <p:spPr>
          <a:xfrm>
            <a:off x="906909" y="1384917"/>
            <a:ext cx="599984" cy="4813197"/>
          </a:xfrm>
          <a:prstGeom prst="rect">
            <a:avLst/>
          </a:prstGeom>
          <a:ln>
            <a:no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C7902279-33D7-F802-719B-CE50454DFD29}"/>
              </a:ext>
            </a:extLst>
          </p:cNvPr>
          <p:cNvCxnSpPr>
            <a:cxnSpLocks/>
          </p:cNvCxnSpPr>
          <p:nvPr/>
        </p:nvCxnSpPr>
        <p:spPr>
          <a:xfrm>
            <a:off x="1415653" y="2230545"/>
            <a:ext cx="1599755" cy="0"/>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74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DE01E-6477-C2F8-2E55-11DCF58584CF}"/>
            </a:ext>
          </a:extLst>
        </p:cNvPr>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9413B99-EAF2-2921-57CF-0D0C05D51768}"/>
              </a:ext>
            </a:extLst>
          </p:cNvPr>
          <p:cNvSpPr/>
          <p:nvPr/>
        </p:nvSpPr>
        <p:spPr>
          <a:xfrm>
            <a:off x="453257" y="1151199"/>
            <a:ext cx="11285486" cy="5164614"/>
          </a:xfrm>
          <a:prstGeom prst="round2Diag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44D9E02A-8109-E1FB-369C-9AD61BCDDA0D}"/>
              </a:ext>
            </a:extLst>
          </p:cNvPr>
          <p:cNvSpPr>
            <a:spLocks noGrp="1"/>
          </p:cNvSpPr>
          <p:nvPr>
            <p:ph type="title"/>
          </p:nvPr>
        </p:nvSpPr>
        <p:spPr/>
        <p:txBody>
          <a:bodyPr/>
          <a:lstStyle/>
          <a:p>
            <a:r>
              <a:rPr lang="en-GB" dirty="0"/>
              <a:t>NEW navigation: return to main menu</a:t>
            </a:r>
          </a:p>
        </p:txBody>
      </p:sp>
      <p:sp>
        <p:nvSpPr>
          <p:cNvPr id="17" name="Text Placeholder 2">
            <a:extLst>
              <a:ext uri="{FF2B5EF4-FFF2-40B4-BE49-F238E27FC236}">
                <a16:creationId xmlns:a16="http://schemas.microsoft.com/office/drawing/2014/main" id="{3890134D-3005-4612-67C6-3C2D42523281}"/>
              </a:ext>
            </a:extLst>
          </p:cNvPr>
          <p:cNvSpPr txBox="1">
            <a:spLocks/>
          </p:cNvSpPr>
          <p:nvPr/>
        </p:nvSpPr>
        <p:spPr>
          <a:xfrm>
            <a:off x="3347586" y="1577647"/>
            <a:ext cx="5282546" cy="865186"/>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b="0" dirty="0"/>
              <a:t>To return to the main contents page, </a:t>
            </a:r>
            <a:r>
              <a:rPr lang="en-GB" sz="1800" dirty="0"/>
              <a:t>click</a:t>
            </a:r>
            <a:r>
              <a:rPr lang="en-GB" sz="1800" b="0" dirty="0"/>
              <a:t> the back button at the bottom left-hand side of each page.</a:t>
            </a:r>
          </a:p>
        </p:txBody>
      </p:sp>
      <p:cxnSp>
        <p:nvCxnSpPr>
          <p:cNvPr id="20" name="Straight Arrow Connector 19">
            <a:extLst>
              <a:ext uri="{FF2B5EF4-FFF2-40B4-BE49-F238E27FC236}">
                <a16:creationId xmlns:a16="http://schemas.microsoft.com/office/drawing/2014/main" id="{C7526ED5-E427-1D35-38D1-293CD5360D22}"/>
              </a:ext>
            </a:extLst>
          </p:cNvPr>
          <p:cNvCxnSpPr>
            <a:cxnSpLocks/>
          </p:cNvCxnSpPr>
          <p:nvPr/>
        </p:nvCxnSpPr>
        <p:spPr>
          <a:xfrm>
            <a:off x="4075788" y="3806499"/>
            <a:ext cx="1446123" cy="0"/>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0B7B9D8-B0A0-0D99-846F-068755EA2C93}"/>
              </a:ext>
            </a:extLst>
          </p:cNvPr>
          <p:cNvPicPr>
            <a:picLocks noChangeAspect="1"/>
          </p:cNvPicPr>
          <p:nvPr/>
        </p:nvPicPr>
        <p:blipFill>
          <a:blip r:embed="rId2"/>
          <a:stretch>
            <a:fillRect/>
          </a:stretch>
        </p:blipFill>
        <p:spPr>
          <a:xfrm>
            <a:off x="764324" y="1681321"/>
            <a:ext cx="532653" cy="4273057"/>
          </a:xfrm>
          <a:prstGeom prst="rect">
            <a:avLst/>
          </a:prstGeom>
          <a:ln>
            <a:no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5917475E-1E92-F786-1A15-1E91A96EAB21}"/>
              </a:ext>
            </a:extLst>
          </p:cNvPr>
          <p:cNvCxnSpPr>
            <a:cxnSpLocks/>
          </p:cNvCxnSpPr>
          <p:nvPr/>
        </p:nvCxnSpPr>
        <p:spPr>
          <a:xfrm flipV="1">
            <a:off x="1278462" y="4453666"/>
            <a:ext cx="886930" cy="965138"/>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73C29BE9-6BCE-5190-8459-95CDBB5E1CBD}"/>
              </a:ext>
            </a:extLst>
          </p:cNvPr>
          <p:cNvPicPr>
            <a:picLocks noChangeAspect="1"/>
          </p:cNvPicPr>
          <p:nvPr/>
        </p:nvPicPr>
        <p:blipFill>
          <a:blip r:embed="rId3"/>
          <a:stretch>
            <a:fillRect/>
          </a:stretch>
        </p:blipFill>
        <p:spPr>
          <a:xfrm>
            <a:off x="5673535" y="2534903"/>
            <a:ext cx="5484961" cy="306690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24" name="Picture 23">
            <a:extLst>
              <a:ext uri="{FF2B5EF4-FFF2-40B4-BE49-F238E27FC236}">
                <a16:creationId xmlns:a16="http://schemas.microsoft.com/office/drawing/2014/main" id="{C6EA7A1A-CB11-9E91-13CA-4967B9328F1C}"/>
              </a:ext>
            </a:extLst>
          </p:cNvPr>
          <p:cNvPicPr>
            <a:picLocks noChangeAspect="1"/>
          </p:cNvPicPr>
          <p:nvPr/>
        </p:nvPicPr>
        <p:blipFill rotWithShape="1">
          <a:blip r:embed="rId4"/>
          <a:srcRect l="3495" t="79036" r="93202" b="10572"/>
          <a:stretch/>
        </p:blipFill>
        <p:spPr>
          <a:xfrm>
            <a:off x="2360701" y="3166775"/>
            <a:ext cx="1446123" cy="1279448"/>
          </a:xfrm>
          <a:prstGeom prst="rect">
            <a:avLst/>
          </a:prstGeom>
        </p:spPr>
      </p:pic>
    </p:spTree>
    <p:extLst>
      <p:ext uri="{BB962C8B-B14F-4D97-AF65-F5344CB8AC3E}">
        <p14:creationId xmlns:p14="http://schemas.microsoft.com/office/powerpoint/2010/main" val="106330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C5321-3362-750A-E709-D1219D72CF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52B2CEF-E66F-D6BF-0025-AC3ECB14F8D1}"/>
              </a:ext>
            </a:extLst>
          </p:cNvPr>
          <p:cNvSpPr>
            <a:spLocks noGrp="1"/>
          </p:cNvSpPr>
          <p:nvPr>
            <p:ph type="title"/>
          </p:nvPr>
        </p:nvSpPr>
        <p:spPr/>
        <p:txBody>
          <a:bodyPr/>
          <a:lstStyle/>
          <a:p>
            <a:r>
              <a:rPr lang="en-GB" dirty="0"/>
              <a:t>Education quality domains</a:t>
            </a:r>
          </a:p>
        </p:txBody>
      </p:sp>
      <p:pic>
        <p:nvPicPr>
          <p:cNvPr id="9" name="Picture 8">
            <a:extLst>
              <a:ext uri="{FF2B5EF4-FFF2-40B4-BE49-F238E27FC236}">
                <a16:creationId xmlns:a16="http://schemas.microsoft.com/office/drawing/2014/main" id="{AC813194-6688-ACCE-F888-9F6DCFCFF9B1}"/>
              </a:ext>
            </a:extLst>
          </p:cNvPr>
          <p:cNvPicPr>
            <a:picLocks noChangeAspect="1"/>
          </p:cNvPicPr>
          <p:nvPr/>
        </p:nvPicPr>
        <p:blipFill>
          <a:blip r:embed="rId2"/>
          <a:stretch>
            <a:fillRect/>
          </a:stretch>
        </p:blipFill>
        <p:spPr>
          <a:xfrm>
            <a:off x="9113621" y="4048217"/>
            <a:ext cx="2722533" cy="1511376"/>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657E8C02-3C6E-C1C4-1254-1A169DC788AB}"/>
              </a:ext>
            </a:extLst>
          </p:cNvPr>
          <p:cNvPicPr>
            <a:picLocks noChangeAspect="1"/>
          </p:cNvPicPr>
          <p:nvPr/>
        </p:nvPicPr>
        <p:blipFill>
          <a:blip r:embed="rId3"/>
          <a:stretch>
            <a:fillRect/>
          </a:stretch>
        </p:blipFill>
        <p:spPr>
          <a:xfrm>
            <a:off x="432001" y="1297186"/>
            <a:ext cx="7301190" cy="4161679"/>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
        <p:nvSpPr>
          <p:cNvPr id="2" name="Rectangle: Top Corners Rounded 1">
            <a:extLst>
              <a:ext uri="{FF2B5EF4-FFF2-40B4-BE49-F238E27FC236}">
                <a16:creationId xmlns:a16="http://schemas.microsoft.com/office/drawing/2014/main" id="{2518C9CF-BBBA-56F1-B301-5BA7DFD2F089}"/>
              </a:ext>
            </a:extLst>
          </p:cNvPr>
          <p:cNvSpPr/>
          <p:nvPr/>
        </p:nvSpPr>
        <p:spPr>
          <a:xfrm>
            <a:off x="432000" y="5637319"/>
            <a:ext cx="11404154" cy="641927"/>
          </a:xfrm>
          <a:prstGeom prst="round2Same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a:extLst>
              <a:ext uri="{FF2B5EF4-FFF2-40B4-BE49-F238E27FC236}">
                <a16:creationId xmlns:a16="http://schemas.microsoft.com/office/drawing/2014/main" id="{099C6822-E9F0-5883-F531-A42E20DCC25D}"/>
              </a:ext>
            </a:extLst>
          </p:cNvPr>
          <p:cNvSpPr>
            <a:spLocks noGrp="1"/>
          </p:cNvSpPr>
          <p:nvPr>
            <p:ph type="body" sz="quarter" idx="13"/>
          </p:nvPr>
        </p:nvSpPr>
        <p:spPr>
          <a:xfrm>
            <a:off x="9113622" y="1297186"/>
            <a:ext cx="2722532" cy="2751031"/>
          </a:xfrm>
        </p:spPr>
        <p:txBody>
          <a:bodyPr numCol="1"/>
          <a:lstStyle/>
          <a:p>
            <a:r>
              <a:rPr lang="en-GB" sz="1600" b="0" dirty="0"/>
              <a:t>The education domains page has been redesigned to make it easier to read, with a new look and feel. Users can filter in several ways shown to the left. A new feature has been added which enables users to sort results alphabetically or by result/score (high to low and vice versa) shown below.  </a:t>
            </a:r>
            <a:endParaRPr lang="en-GB" sz="2000" dirty="0"/>
          </a:p>
        </p:txBody>
      </p:sp>
      <p:sp>
        <p:nvSpPr>
          <p:cNvPr id="13" name="TextBox 12">
            <a:extLst>
              <a:ext uri="{FF2B5EF4-FFF2-40B4-BE49-F238E27FC236}">
                <a16:creationId xmlns:a16="http://schemas.microsoft.com/office/drawing/2014/main" id="{991EC598-EF8A-205C-4239-4BEDB87F971F}"/>
              </a:ext>
            </a:extLst>
          </p:cNvPr>
          <p:cNvSpPr txBox="1"/>
          <p:nvPr/>
        </p:nvSpPr>
        <p:spPr>
          <a:xfrm>
            <a:off x="10990556" y="3832773"/>
            <a:ext cx="943253" cy="215444"/>
          </a:xfrm>
          <a:prstGeom prst="rect">
            <a:avLst/>
          </a:prstGeom>
          <a:noFill/>
        </p:spPr>
        <p:txBody>
          <a:bodyPr wrap="square" rtlCol="0">
            <a:spAutoFit/>
          </a:bodyPr>
          <a:lstStyle/>
          <a:p>
            <a:pPr algn="r"/>
            <a:r>
              <a:rPr lang="en-GB" sz="800" dirty="0"/>
              <a:t>Previous version</a:t>
            </a:r>
          </a:p>
        </p:txBody>
      </p:sp>
      <p:pic>
        <p:nvPicPr>
          <p:cNvPr id="3" name="Picture 2">
            <a:extLst>
              <a:ext uri="{FF2B5EF4-FFF2-40B4-BE49-F238E27FC236}">
                <a16:creationId xmlns:a16="http://schemas.microsoft.com/office/drawing/2014/main" id="{7AE52A93-7FBE-49BC-C316-E9997F78680F}"/>
              </a:ext>
            </a:extLst>
          </p:cNvPr>
          <p:cNvPicPr>
            <a:picLocks noChangeAspect="1"/>
          </p:cNvPicPr>
          <p:nvPr/>
        </p:nvPicPr>
        <p:blipFill rotWithShape="1">
          <a:blip r:embed="rId4"/>
          <a:srcRect l="12672" t="30945" r="60493" b="63349"/>
          <a:stretch/>
        </p:blipFill>
        <p:spPr>
          <a:xfrm>
            <a:off x="622499" y="5737999"/>
            <a:ext cx="6777732" cy="40535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03F45873-53FB-6A6C-F655-5A582C0ED480}"/>
              </a:ext>
            </a:extLst>
          </p:cNvPr>
          <p:cNvSpPr txBox="1"/>
          <p:nvPr/>
        </p:nvSpPr>
        <p:spPr>
          <a:xfrm>
            <a:off x="7733190" y="5679064"/>
            <a:ext cx="4102964" cy="523220"/>
          </a:xfrm>
          <a:prstGeom prst="rect">
            <a:avLst/>
          </a:prstGeom>
          <a:noFill/>
        </p:spPr>
        <p:txBody>
          <a:bodyPr wrap="square" rtlCol="0">
            <a:spAutoFit/>
          </a:bodyPr>
          <a:lstStyle/>
          <a:p>
            <a:r>
              <a:rPr lang="en-GB" sz="1400" dirty="0">
                <a:solidFill>
                  <a:schemeClr val="accent6"/>
                </a:solidFill>
              </a:rPr>
              <a:t>To sort the results by education quality domain or organisation use the arrow button. </a:t>
            </a:r>
          </a:p>
        </p:txBody>
      </p:sp>
      <p:sp>
        <p:nvSpPr>
          <p:cNvPr id="6" name="Oval 5">
            <a:extLst>
              <a:ext uri="{FF2B5EF4-FFF2-40B4-BE49-F238E27FC236}">
                <a16:creationId xmlns:a16="http://schemas.microsoft.com/office/drawing/2014/main" id="{3811D8EC-6AEE-CA1A-B208-4C85735D9EB5}"/>
              </a:ext>
            </a:extLst>
          </p:cNvPr>
          <p:cNvSpPr/>
          <p:nvPr/>
        </p:nvSpPr>
        <p:spPr>
          <a:xfrm>
            <a:off x="2654861" y="5933075"/>
            <a:ext cx="535865" cy="30628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7" name="Straight Arrow Connector 6">
            <a:extLst>
              <a:ext uri="{FF2B5EF4-FFF2-40B4-BE49-F238E27FC236}">
                <a16:creationId xmlns:a16="http://schemas.microsoft.com/office/drawing/2014/main" id="{4E7905CC-4A9A-5005-A926-5495A85E9CF9}"/>
              </a:ext>
            </a:extLst>
          </p:cNvPr>
          <p:cNvCxnSpPr>
            <a:cxnSpLocks/>
          </p:cNvCxnSpPr>
          <p:nvPr/>
        </p:nvCxnSpPr>
        <p:spPr>
          <a:xfrm flipH="1">
            <a:off x="3294143" y="5933075"/>
            <a:ext cx="4439047" cy="1195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D7F26EE-0CE3-0A57-D520-E471D026EC87}"/>
              </a:ext>
            </a:extLst>
          </p:cNvPr>
          <p:cNvPicPr>
            <a:picLocks noChangeAspect="1"/>
          </p:cNvPicPr>
          <p:nvPr/>
        </p:nvPicPr>
        <p:blipFill>
          <a:blip r:embed="rId5"/>
          <a:stretch>
            <a:fillRect/>
          </a:stretch>
        </p:blipFill>
        <p:spPr>
          <a:xfrm>
            <a:off x="7456042" y="656535"/>
            <a:ext cx="1438225" cy="34330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3394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12796-884B-A2AB-4A59-6919DEE484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881299-54C8-FBF9-32B4-3E1C21D1AB9F}"/>
              </a:ext>
            </a:extLst>
          </p:cNvPr>
          <p:cNvSpPr>
            <a:spLocks noGrp="1"/>
          </p:cNvSpPr>
          <p:nvPr>
            <p:ph type="title"/>
          </p:nvPr>
        </p:nvSpPr>
        <p:spPr/>
        <p:txBody>
          <a:bodyPr/>
          <a:lstStyle/>
          <a:p>
            <a:r>
              <a:rPr lang="en-GB" dirty="0"/>
              <a:t>Education quality indicator</a:t>
            </a:r>
          </a:p>
        </p:txBody>
      </p:sp>
      <p:sp>
        <p:nvSpPr>
          <p:cNvPr id="9" name="Text Placeholder 2">
            <a:extLst>
              <a:ext uri="{FF2B5EF4-FFF2-40B4-BE49-F238E27FC236}">
                <a16:creationId xmlns:a16="http://schemas.microsoft.com/office/drawing/2014/main" id="{95FF2480-251B-D49F-23CD-9A7062B66B09}"/>
              </a:ext>
            </a:extLst>
          </p:cNvPr>
          <p:cNvSpPr>
            <a:spLocks noGrp="1"/>
          </p:cNvSpPr>
          <p:nvPr>
            <p:ph type="body" sz="quarter" idx="13"/>
          </p:nvPr>
        </p:nvSpPr>
        <p:spPr>
          <a:xfrm>
            <a:off x="4181383" y="1498051"/>
            <a:ext cx="7088801" cy="1023064"/>
          </a:xfrm>
        </p:spPr>
        <p:txBody>
          <a:bodyPr numCol="1"/>
          <a:lstStyle/>
          <a:p>
            <a:r>
              <a:rPr lang="en-GB" sz="1800" b="0" dirty="0"/>
              <a:t>There are a number of ways to view the NETS results by education quality indicator; by organisation, site/GP practice, profession, specialty etc... </a:t>
            </a:r>
          </a:p>
          <a:p>
            <a:r>
              <a:rPr lang="en-GB" sz="1800" b="0" dirty="0"/>
              <a:t>The main contents page navigates the user to these pages. </a:t>
            </a:r>
            <a:endParaRPr lang="en-GB" dirty="0"/>
          </a:p>
        </p:txBody>
      </p:sp>
      <p:pic>
        <p:nvPicPr>
          <p:cNvPr id="5" name="Picture 4">
            <a:extLst>
              <a:ext uri="{FF2B5EF4-FFF2-40B4-BE49-F238E27FC236}">
                <a16:creationId xmlns:a16="http://schemas.microsoft.com/office/drawing/2014/main" id="{5D6742D3-A068-7492-011E-1368FE6F911D}"/>
              </a:ext>
            </a:extLst>
          </p:cNvPr>
          <p:cNvPicPr>
            <a:picLocks noChangeAspect="1"/>
          </p:cNvPicPr>
          <p:nvPr/>
        </p:nvPicPr>
        <p:blipFill>
          <a:blip r:embed="rId2"/>
          <a:stretch>
            <a:fillRect/>
          </a:stretch>
        </p:blipFill>
        <p:spPr>
          <a:xfrm>
            <a:off x="4160358" y="2994216"/>
            <a:ext cx="3807782" cy="305116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0891AA88-49FF-20E0-9EF7-D68BED3477CF}"/>
              </a:ext>
            </a:extLst>
          </p:cNvPr>
          <p:cNvPicPr>
            <a:picLocks noChangeAspect="1"/>
          </p:cNvPicPr>
          <p:nvPr/>
        </p:nvPicPr>
        <p:blipFill>
          <a:blip r:embed="rId3"/>
          <a:stretch>
            <a:fillRect/>
          </a:stretch>
        </p:blipFill>
        <p:spPr>
          <a:xfrm>
            <a:off x="520777" y="1363786"/>
            <a:ext cx="2703413" cy="151756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EF1EEF85-F6A1-C6B1-FF46-613FEAA10FB7}"/>
              </a:ext>
            </a:extLst>
          </p:cNvPr>
          <p:cNvPicPr>
            <a:picLocks noChangeAspect="1"/>
          </p:cNvPicPr>
          <p:nvPr/>
        </p:nvPicPr>
        <p:blipFill>
          <a:blip r:embed="rId4"/>
          <a:stretch>
            <a:fillRect/>
          </a:stretch>
        </p:blipFill>
        <p:spPr>
          <a:xfrm>
            <a:off x="8811998" y="4559784"/>
            <a:ext cx="2930602" cy="163418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cxnSp>
        <p:nvCxnSpPr>
          <p:cNvPr id="16" name="Straight Arrow Connector 15">
            <a:extLst>
              <a:ext uri="{FF2B5EF4-FFF2-40B4-BE49-F238E27FC236}">
                <a16:creationId xmlns:a16="http://schemas.microsoft.com/office/drawing/2014/main" id="{02BA7B60-F84E-5BCF-4C37-2E11FCE119F9}"/>
              </a:ext>
            </a:extLst>
          </p:cNvPr>
          <p:cNvCxnSpPr>
            <a:cxnSpLocks/>
          </p:cNvCxnSpPr>
          <p:nvPr/>
        </p:nvCxnSpPr>
        <p:spPr>
          <a:xfrm>
            <a:off x="3311283" y="2359237"/>
            <a:ext cx="933927" cy="1324996"/>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C86C43F-AE6A-2E8F-4027-9E53587540C3}"/>
              </a:ext>
            </a:extLst>
          </p:cNvPr>
          <p:cNvCxnSpPr>
            <a:cxnSpLocks/>
          </p:cNvCxnSpPr>
          <p:nvPr/>
        </p:nvCxnSpPr>
        <p:spPr>
          <a:xfrm>
            <a:off x="3311283" y="3976655"/>
            <a:ext cx="933927" cy="255106"/>
          </a:xfrm>
          <a:prstGeom prst="straightConnector1">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04795C2-1C16-6389-FE7E-4EF0EBDD78D9}"/>
              </a:ext>
            </a:extLst>
          </p:cNvPr>
          <p:cNvCxnSpPr>
            <a:cxnSpLocks/>
          </p:cNvCxnSpPr>
          <p:nvPr/>
        </p:nvCxnSpPr>
        <p:spPr>
          <a:xfrm flipV="1">
            <a:off x="3311283" y="4811697"/>
            <a:ext cx="933927" cy="871863"/>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6D81301-1C69-46CB-7238-CDE20901FE1D}"/>
              </a:ext>
            </a:extLst>
          </p:cNvPr>
          <p:cNvCxnSpPr>
            <a:cxnSpLocks/>
          </p:cNvCxnSpPr>
          <p:nvPr/>
        </p:nvCxnSpPr>
        <p:spPr>
          <a:xfrm flipH="1">
            <a:off x="7859699" y="3801003"/>
            <a:ext cx="893684" cy="1392434"/>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7C28126-1BEF-D44A-A56D-2E9F75277EBE}"/>
              </a:ext>
            </a:extLst>
          </p:cNvPr>
          <p:cNvCxnSpPr>
            <a:cxnSpLocks/>
          </p:cNvCxnSpPr>
          <p:nvPr/>
        </p:nvCxnSpPr>
        <p:spPr>
          <a:xfrm flipH="1">
            <a:off x="7859699" y="5539993"/>
            <a:ext cx="893684" cy="143567"/>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692851AE-9861-4FDA-C18A-0BA57C32C649}"/>
              </a:ext>
            </a:extLst>
          </p:cNvPr>
          <p:cNvPicPr>
            <a:picLocks noChangeAspect="1"/>
          </p:cNvPicPr>
          <p:nvPr/>
        </p:nvPicPr>
        <p:blipFill>
          <a:blip r:embed="rId5"/>
          <a:stretch>
            <a:fillRect/>
          </a:stretch>
        </p:blipFill>
        <p:spPr>
          <a:xfrm>
            <a:off x="520777" y="3042223"/>
            <a:ext cx="2702045" cy="151756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46" name="Picture 45">
            <a:extLst>
              <a:ext uri="{FF2B5EF4-FFF2-40B4-BE49-F238E27FC236}">
                <a16:creationId xmlns:a16="http://schemas.microsoft.com/office/drawing/2014/main" id="{9875ACF1-1618-E45B-2A38-C2C1A06D853D}"/>
              </a:ext>
            </a:extLst>
          </p:cNvPr>
          <p:cNvPicPr>
            <a:picLocks noChangeAspect="1"/>
          </p:cNvPicPr>
          <p:nvPr/>
        </p:nvPicPr>
        <p:blipFill>
          <a:blip r:embed="rId6"/>
          <a:stretch>
            <a:fillRect/>
          </a:stretch>
        </p:blipFill>
        <p:spPr>
          <a:xfrm>
            <a:off x="520777" y="4708227"/>
            <a:ext cx="2699130" cy="151756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50" name="Picture 49">
            <a:extLst>
              <a:ext uri="{FF2B5EF4-FFF2-40B4-BE49-F238E27FC236}">
                <a16:creationId xmlns:a16="http://schemas.microsoft.com/office/drawing/2014/main" id="{2145ACA2-C8E6-AE11-984E-2288994207BB}"/>
              </a:ext>
            </a:extLst>
          </p:cNvPr>
          <p:cNvPicPr>
            <a:picLocks noChangeAspect="1"/>
          </p:cNvPicPr>
          <p:nvPr/>
        </p:nvPicPr>
        <p:blipFill>
          <a:blip r:embed="rId7"/>
          <a:stretch>
            <a:fillRect/>
          </a:stretch>
        </p:blipFill>
        <p:spPr>
          <a:xfrm>
            <a:off x="8811998" y="2725641"/>
            <a:ext cx="2925385" cy="163418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4311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E45E339782A34695811C4E0E6C8FC9" ma:contentTypeVersion="16" ma:contentTypeDescription="Create a new document." ma:contentTypeScope="" ma:versionID="fbe17c15dd001cd3bf25fe2460e5d7d7">
  <xsd:schema xmlns:xsd="http://www.w3.org/2001/XMLSchema" xmlns:xs="http://www.w3.org/2001/XMLSchema" xmlns:p="http://schemas.microsoft.com/office/2006/metadata/properties" xmlns:ns2="cd018a55-3d71-4af7-a64a-de1ade5234ba" xmlns:ns3="29ec947a-8383-44f8-8ccb-dd7654cf6eda" targetNamespace="http://schemas.microsoft.com/office/2006/metadata/properties" ma:root="true" ma:fieldsID="20561dc7086d75039f94a8797a41d764" ns2:_="" ns3:_="">
    <xsd:import namespace="cd018a55-3d71-4af7-a64a-de1ade5234ba"/>
    <xsd:import namespace="29ec947a-8383-44f8-8ccb-dd7654cf6e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018a55-3d71-4af7-a64a-de1ade5234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ec947a-8383-44f8-8ccb-dd7654cf6e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c4152c1-ec48-4b8b-814c-1713ce607ac0}" ma:internalName="TaxCatchAll" ma:showField="CatchAllData" ma:web="29ec947a-8383-44f8-8ccb-dd7654cf6e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9ec947a-8383-44f8-8ccb-dd7654cf6eda" xsi:nil="true"/>
    <lcf76f155ced4ddcb4097134ff3c332f xmlns="cd018a55-3d71-4af7-a64a-de1ade5234ba">
      <Terms xmlns="http://schemas.microsoft.com/office/infopath/2007/PartnerControls"/>
    </lcf76f155ced4ddcb4097134ff3c332f>
    <SharedWithUsers xmlns="29ec947a-8383-44f8-8ccb-dd7654cf6eda">
      <UserInfo>
        <DisplayName>Emma Diggle</DisplayName>
        <AccountId>478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6405EF-CC7A-4662-85EA-BAD52E3D6093}">
  <ds:schemaRefs>
    <ds:schemaRef ds:uri="29ec947a-8383-44f8-8ccb-dd7654cf6eda"/>
    <ds:schemaRef ds:uri="cd018a55-3d71-4af7-a64a-de1ade5234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2B3C52-C4E5-4003-8240-632FDE102EAB}">
  <ds:schemaRefs>
    <ds:schemaRef ds:uri="29ec947a-8383-44f8-8ccb-dd7654cf6eda"/>
    <ds:schemaRef ds:uri="cd018a55-3d71-4af7-a64a-de1ade5234b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7B6D4F5-ECA0-4A22-A4DD-3335756FD664}">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NHSD-Refresh-Theme-NOV1120B</Template>
  <TotalTime>36394</TotalTime>
  <Words>989</Words>
  <Application>Microsoft Office PowerPoint</Application>
  <PresentationFormat>Widescreen</PresentationFormat>
  <Paragraphs>76</Paragraphs>
  <Slides>19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NHSD-Refresh-Theme-NOV1120B</vt:lpstr>
      <vt:lpstr>NETS 2023</vt:lpstr>
      <vt:lpstr>Key changes to the 2023 NETS reporting tool</vt:lpstr>
      <vt:lpstr>Welcome page</vt:lpstr>
      <vt:lpstr>NEW contents page</vt:lpstr>
      <vt:lpstr>NEW navigation: filters</vt:lpstr>
      <vt:lpstr>NEW navigation: information</vt:lpstr>
      <vt:lpstr>NEW navigation: return to main menu</vt:lpstr>
      <vt:lpstr>Education quality domains</vt:lpstr>
      <vt:lpstr>Education quality indicator</vt:lpstr>
      <vt:lpstr>NEW education quality indicator</vt:lpstr>
      <vt:lpstr>Specialty group/profession by provider</vt:lpstr>
      <vt:lpstr>Year on year indicator trend data</vt:lpstr>
      <vt:lpstr>NEW year-on-year trend data</vt:lpstr>
      <vt:lpstr>Question level data</vt:lpstr>
      <vt:lpstr>NEW recommend and retention pages</vt:lpstr>
      <vt:lpstr>NEW branching questions</vt:lpstr>
      <vt:lpstr>NEW independent sector </vt:lpstr>
      <vt:lpstr>NEW our calculations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Gregory Wye</dc:creator>
  <cp:lastModifiedBy>JONES, Emma (NHS ENGLAND - T1510)</cp:lastModifiedBy>
  <cp:revision>11</cp:revision>
  <dcterms:created xsi:type="dcterms:W3CDTF">2020-11-30T10:49:03Z</dcterms:created>
  <dcterms:modified xsi:type="dcterms:W3CDTF">2024-03-04T11:15:18Z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0x010100CBE45E339782A34695811C4E0E6C8FC9</vt:lpwstr>
  </property>
  <property fmtid="{D5CDD505-2E9C-101B-9397-08002B2CF9AE}" pid="3" name="_dlc_DocIdItemGuid">
    <vt:lpwstr>56579ddb-1cdf-4035-9a3d-2da04fab6c26</vt:lpwstr>
  </property>
  <property fmtid="{D5CDD505-2E9C-101B-9397-08002B2CF9AE}" pid="4" name="MediaServiceImageTags">
    <vt:lpwstr/>
  </property>
</Properties>
</file>