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1590" r:id="rId5"/>
    <p:sldId id="1587" r:id="rId6"/>
    <p:sldId id="2145706366" r:id="rId7"/>
    <p:sldId id="2145706365" r:id="rId8"/>
    <p:sldId id="2145706368" r:id="rId9"/>
    <p:sldId id="2145706383" r:id="rId10"/>
    <p:sldId id="2145706386" r:id="rId11"/>
    <p:sldId id="2145706367" r:id="rId12"/>
    <p:sldId id="2145706377" r:id="rId13"/>
    <p:sldId id="2145706385" r:id="rId14"/>
    <p:sldId id="2145706369" r:id="rId15"/>
    <p:sldId id="2145706372" r:id="rId16"/>
    <p:sldId id="2145706370" r:id="rId17"/>
    <p:sldId id="2145706373" r:id="rId18"/>
    <p:sldId id="2145706371" r:id="rId19"/>
    <p:sldId id="2145706374" r:id="rId20"/>
    <p:sldId id="2145706375" r:id="rId21"/>
    <p:sldId id="2145706381" r:id="rId22"/>
    <p:sldId id="2145706382" r:id="rId23"/>
    <p:sldId id="214570638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4A08424-9B74-4ED1-B831-3D25C2F7FA06}">
          <p14:sldIdLst>
            <p14:sldId id="1590"/>
            <p14:sldId id="1587"/>
            <p14:sldId id="2145706366"/>
            <p14:sldId id="2145706365"/>
          </p14:sldIdLst>
        </p14:section>
        <p14:section name="Recruitment and retention" id="{937F5F5C-D911-4CFE-B347-EACE0EB7D068}">
          <p14:sldIdLst>
            <p14:sldId id="2145706368"/>
            <p14:sldId id="2145706383"/>
            <p14:sldId id="2145706386"/>
            <p14:sldId id="2145706367"/>
            <p14:sldId id="2145706377"/>
            <p14:sldId id="2145706385"/>
          </p14:sldIdLst>
        </p14:section>
        <p14:section name="Training and skills development" id="{D2B75740-D1FC-4932-8357-B34FF152657F}">
          <p14:sldIdLst>
            <p14:sldId id="2145706369"/>
            <p14:sldId id="2145706372"/>
          </p14:sldIdLst>
        </p14:section>
        <p14:section name="Career progression" id="{F44FFBF4-A748-41CF-ADD6-6084145085C3}">
          <p14:sldIdLst>
            <p14:sldId id="2145706370"/>
            <p14:sldId id="2145706373"/>
          </p14:sldIdLst>
        </p14:section>
        <p14:section name="Supervision and support" id="{998928E0-29A8-41CF-BE36-E6B1787B5CD6}">
          <p14:sldIdLst>
            <p14:sldId id="2145706371"/>
            <p14:sldId id="2145706374"/>
          </p14:sldIdLst>
        </p14:section>
        <p14:section name="Workforce planning" id="{519D0A65-F51A-4539-85C8-A3F99435CA5F}">
          <p14:sldIdLst>
            <p14:sldId id="2145706375"/>
            <p14:sldId id="2145706381"/>
            <p14:sldId id="2145706382"/>
            <p14:sldId id="2145706387"/>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86E107-7E2D-A234-DDF3-BEFB85A6B366}" name="Pechey, Laura" initials="PL" userId="S::Laura.Pechey@dhsc.gov.uk::061dccbf-6cca-4377-8f16-63f07a91cae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ylvia Godden" initials="SG" lastIdx="25" clrIdx="0">
    <p:extLst>
      <p:ext uri="{19B8F6BF-5375-455C-9EA6-DF929625EA0E}">
        <p15:presenceInfo xmlns:p15="http://schemas.microsoft.com/office/powerpoint/2012/main" userId="S::Sylvia.Godden@phe.gov.uk::f2a37fcd-e6ce-4db0-86d7-94cb4b5c991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188"/>
    <a:srgbClr val="512698"/>
    <a:srgbClr val="D3C9E5"/>
    <a:srgbClr val="FFFBEB"/>
    <a:srgbClr val="A892CB"/>
    <a:srgbClr val="7C5CB2"/>
    <a:srgbClr val="616265"/>
    <a:srgbClr val="DFE0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B9C379-A170-4420-8C9B-1211FA665B4B}" v="1" dt="2023-03-06T09:09:42.2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A9E37C-DD1A-4073-B30C-386131B90569}" type="datetimeFigureOut">
              <a:rPr lang="en-GB" smtClean="0"/>
              <a:t>09/04/2024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C676B2-F24C-455B-A0FE-DDE7C0C01D95}" type="slidenum">
              <a:rPr lang="en-GB" smtClean="0"/>
              <a:t>‹#›</a:t>
            </a:fld>
            <a:endParaRPr lang="en-GB" dirty="0"/>
          </a:p>
        </p:txBody>
      </p:sp>
    </p:spTree>
    <p:extLst>
      <p:ext uri="{BB962C8B-B14F-4D97-AF65-F5344CB8AC3E}">
        <p14:creationId xmlns:p14="http://schemas.microsoft.com/office/powerpoint/2010/main" val="868963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C676B2-F24C-455B-A0FE-DDE7C0C01D95}" type="slidenum">
              <a:rPr lang="en-GB" smtClean="0"/>
              <a:t>1</a:t>
            </a:fld>
            <a:endParaRPr lang="en-GB" dirty="0"/>
          </a:p>
        </p:txBody>
      </p:sp>
    </p:spTree>
    <p:extLst>
      <p:ext uri="{BB962C8B-B14F-4D97-AF65-F5344CB8AC3E}">
        <p14:creationId xmlns:p14="http://schemas.microsoft.com/office/powerpoint/2010/main" val="3350842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ts val="1400"/>
              </a:lnSpc>
              <a:buFont typeface="Symbol" panose="05050102010706020507" pitchFamily="18" charset="2"/>
              <a:buChar char=""/>
            </a:pPr>
            <a:endParaRPr lang="en-GB" sz="1200" b="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CFC676B2-F24C-455B-A0FE-DDE7C0C01D95}" type="slidenum">
              <a:rPr lang="en-GB" smtClean="0"/>
              <a:t>2</a:t>
            </a:fld>
            <a:endParaRPr lang="en-GB" dirty="0"/>
          </a:p>
        </p:txBody>
      </p:sp>
    </p:spTree>
    <p:extLst>
      <p:ext uri="{BB962C8B-B14F-4D97-AF65-F5344CB8AC3E}">
        <p14:creationId xmlns:p14="http://schemas.microsoft.com/office/powerpoint/2010/main" val="2140968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Cover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D5BD3F4-D768-43C8-BBC2-CF998C2D52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FEF3EE83-9BB9-481D-8395-69C4DB5CDE1E}"/>
              </a:ext>
            </a:extLst>
          </p:cNvPr>
          <p:cNvSpPr>
            <a:spLocks noGrp="1"/>
          </p:cNvSpPr>
          <p:nvPr>
            <p:ph type="ctrTitle" hasCustomPrompt="1"/>
          </p:nvPr>
        </p:nvSpPr>
        <p:spPr>
          <a:xfrm>
            <a:off x="930374" y="2549668"/>
            <a:ext cx="9144000" cy="563231"/>
          </a:xfrm>
        </p:spPr>
        <p:txBody>
          <a:bodyPr anchor="t" anchorCtr="0">
            <a:spAutoFit/>
          </a:bodyPr>
          <a:lstStyle>
            <a:lvl1pPr algn="l">
              <a:defRPr sz="3400" b="1">
                <a:latin typeface="Arial" panose="020B0604020202020204" pitchFamily="34" charset="0"/>
                <a:cs typeface="Arial" panose="020B0604020202020204" pitchFamily="34" charset="0"/>
              </a:defRPr>
            </a:lvl1pPr>
          </a:lstStyle>
          <a:p>
            <a:r>
              <a:rPr lang="en-US"/>
              <a:t>Click to edit Presentation Heading style</a:t>
            </a:r>
            <a:endParaRPr lang="en-GB"/>
          </a:p>
        </p:txBody>
      </p:sp>
      <p:sp>
        <p:nvSpPr>
          <p:cNvPr id="3" name="Subtitle 2">
            <a:extLst>
              <a:ext uri="{FF2B5EF4-FFF2-40B4-BE49-F238E27FC236}">
                <a16:creationId xmlns:a16="http://schemas.microsoft.com/office/drawing/2014/main" id="{786283A4-33DB-4552-9007-D12033D1E1CF}"/>
              </a:ext>
            </a:extLst>
          </p:cNvPr>
          <p:cNvSpPr>
            <a:spLocks noGrp="1"/>
          </p:cNvSpPr>
          <p:nvPr>
            <p:ph type="subTitle" idx="1" hasCustomPrompt="1"/>
          </p:nvPr>
        </p:nvSpPr>
        <p:spPr>
          <a:xfrm>
            <a:off x="930374" y="4156220"/>
            <a:ext cx="9144000" cy="369332"/>
          </a:xfrm>
        </p:spPr>
        <p:txBody>
          <a:bodyPr>
            <a:sp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Presented by/Sub-heading style</a:t>
            </a:r>
            <a:endParaRPr lang="en-GB"/>
          </a:p>
        </p:txBody>
      </p:sp>
      <p:sp>
        <p:nvSpPr>
          <p:cNvPr id="11" name="Text Placeholder 10">
            <a:extLst>
              <a:ext uri="{FF2B5EF4-FFF2-40B4-BE49-F238E27FC236}">
                <a16:creationId xmlns:a16="http://schemas.microsoft.com/office/drawing/2014/main" id="{7AFDDB99-4A42-4713-B148-1FC5187A0930}"/>
              </a:ext>
            </a:extLst>
          </p:cNvPr>
          <p:cNvSpPr>
            <a:spLocks noGrp="1"/>
          </p:cNvSpPr>
          <p:nvPr>
            <p:ph type="body" sz="quarter" idx="13" hasCustomPrompt="1"/>
          </p:nvPr>
        </p:nvSpPr>
        <p:spPr>
          <a:xfrm>
            <a:off x="930275" y="5671367"/>
            <a:ext cx="4057650" cy="286232"/>
          </a:xfrm>
        </p:spPr>
        <p:txBody>
          <a:bodyPr anchor="b" anchorCtr="0">
            <a:sp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a:t>Published DD Month YYYY</a:t>
            </a:r>
          </a:p>
        </p:txBody>
      </p:sp>
      <p:pic>
        <p:nvPicPr>
          <p:cNvPr id="5" name="Picture 4">
            <a:extLst>
              <a:ext uri="{FF2B5EF4-FFF2-40B4-BE49-F238E27FC236}">
                <a16:creationId xmlns:a16="http://schemas.microsoft.com/office/drawing/2014/main" id="{873076E1-79A4-46B4-8E65-9C656DB7429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7340" y="543894"/>
            <a:ext cx="1628811" cy="1056324"/>
          </a:xfrm>
          <a:prstGeom prst="rect">
            <a:avLst/>
          </a:prstGeom>
          <a:solidFill>
            <a:schemeClr val="bg1"/>
          </a:solidFill>
        </p:spPr>
      </p:pic>
    </p:spTree>
    <p:extLst>
      <p:ext uri="{BB962C8B-B14F-4D97-AF65-F5344CB8AC3E}">
        <p14:creationId xmlns:p14="http://schemas.microsoft.com/office/powerpoint/2010/main" val="3479683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3CCBF63-BE77-47F7-BC2C-2060A83C7E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9BD00B1E-7CC5-4A29-9FDA-CA9B202B5F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A8D207-F256-473F-8ACD-7992ADD822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9864E7-4D70-4211-A41C-CD2456D5D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B64C231D-00C0-4BA4-8EC1-A2C808CE32D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9A8E4A4-9320-483B-B798-ADCC1CC29F5B}"/>
              </a:ext>
            </a:extLst>
          </p:cNvPr>
          <p:cNvSpPr>
            <a:spLocks noGrp="1"/>
          </p:cNvSpPr>
          <p:nvPr>
            <p:ph type="sldNum" sz="quarter" idx="12"/>
          </p:nvPr>
        </p:nvSpPr>
        <p:spPr/>
        <p:txBody>
          <a:bodyPr/>
          <a:lstStyle/>
          <a:p>
            <a:fld id="{06A44ADC-FBC0-4698-B0EC-1AD4A4060383}" type="slidenum">
              <a:rPr lang="en-GB" smtClean="0"/>
              <a:t>‹#›</a:t>
            </a:fld>
            <a:endParaRPr lang="en-GB" dirty="0"/>
          </a:p>
        </p:txBody>
      </p:sp>
      <p:pic>
        <p:nvPicPr>
          <p:cNvPr id="9" name="Picture 8">
            <a:extLst>
              <a:ext uri="{FF2B5EF4-FFF2-40B4-BE49-F238E27FC236}">
                <a16:creationId xmlns:a16="http://schemas.microsoft.com/office/drawing/2014/main" id="{BA01495D-38F5-45F5-8260-AF9650168DA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2471292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3104CED-FCA3-43E9-B6F2-789E2D8FB3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2B846B65-0149-4100-B804-D2C789D96D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246C89B-BCF7-4515-83E9-A3C71E9652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a:extLst>
              <a:ext uri="{FF2B5EF4-FFF2-40B4-BE49-F238E27FC236}">
                <a16:creationId xmlns:a16="http://schemas.microsoft.com/office/drawing/2014/main" id="{D143B3E4-DD4B-4F60-B675-7EE726FC7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605A4386-6EBC-49F7-B127-B0EBBFF212D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302BCA2-9676-4B81-BB26-14FE059270C7}"/>
              </a:ext>
            </a:extLst>
          </p:cNvPr>
          <p:cNvSpPr>
            <a:spLocks noGrp="1"/>
          </p:cNvSpPr>
          <p:nvPr>
            <p:ph type="sldNum" sz="quarter" idx="12"/>
          </p:nvPr>
        </p:nvSpPr>
        <p:spPr/>
        <p:txBody>
          <a:bodyPr/>
          <a:lstStyle/>
          <a:p>
            <a:fld id="{06A44ADC-FBC0-4698-B0EC-1AD4A4060383}" type="slidenum">
              <a:rPr lang="en-GB" smtClean="0"/>
              <a:t>‹#›</a:t>
            </a:fld>
            <a:endParaRPr lang="en-GB" dirty="0"/>
          </a:p>
        </p:txBody>
      </p:sp>
      <p:pic>
        <p:nvPicPr>
          <p:cNvPr id="9" name="Picture 8">
            <a:extLst>
              <a:ext uri="{FF2B5EF4-FFF2-40B4-BE49-F238E27FC236}">
                <a16:creationId xmlns:a16="http://schemas.microsoft.com/office/drawing/2014/main" id="{76896919-0EAE-4945-AFCE-CD010C6901B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3937373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8C2908A-0CFB-4A42-876D-A00D9532EE5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75CF6847-70BD-4D90-B4D7-F865C7C9D91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C9E28C-4E16-4B39-B317-EACADEF607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AC158A1F-8F81-4146-95DA-CEF409E4CE1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8FB3909-B62E-4B51-9259-87A8A02A1010}"/>
              </a:ext>
            </a:extLst>
          </p:cNvPr>
          <p:cNvSpPr>
            <a:spLocks noGrp="1"/>
          </p:cNvSpPr>
          <p:nvPr>
            <p:ph type="sldNum" sz="quarter" idx="12"/>
          </p:nvPr>
        </p:nvSpPr>
        <p:spPr/>
        <p:txBody>
          <a:bodyPr/>
          <a:lstStyle/>
          <a:p>
            <a:fld id="{06A44ADC-FBC0-4698-B0EC-1AD4A4060383}" type="slidenum">
              <a:rPr lang="en-GB" smtClean="0"/>
              <a:t>‹#›</a:t>
            </a:fld>
            <a:endParaRPr lang="en-GB" dirty="0"/>
          </a:p>
        </p:txBody>
      </p:sp>
      <p:pic>
        <p:nvPicPr>
          <p:cNvPr id="8" name="Picture 7">
            <a:extLst>
              <a:ext uri="{FF2B5EF4-FFF2-40B4-BE49-F238E27FC236}">
                <a16:creationId xmlns:a16="http://schemas.microsoft.com/office/drawing/2014/main" id="{CAF3E44F-BB29-42BE-9059-C32004F90EA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2152141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42DCAB3-0E0A-4629-AB94-975F98601F3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Vertical Title 1">
            <a:extLst>
              <a:ext uri="{FF2B5EF4-FFF2-40B4-BE49-F238E27FC236}">
                <a16:creationId xmlns:a16="http://schemas.microsoft.com/office/drawing/2014/main" id="{C3E0E009-FA67-4DB0-9941-4B016B5404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6841E8-6B80-423A-957E-5BF42338425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40EBF63B-FEF9-4C03-9300-380CF7AC077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613D3F4-F8DF-4316-93E5-D3A857F77CFE}"/>
              </a:ext>
            </a:extLst>
          </p:cNvPr>
          <p:cNvSpPr>
            <a:spLocks noGrp="1"/>
          </p:cNvSpPr>
          <p:nvPr>
            <p:ph type="sldNum" sz="quarter" idx="12"/>
          </p:nvPr>
        </p:nvSpPr>
        <p:spPr/>
        <p:txBody>
          <a:bodyPr/>
          <a:lstStyle/>
          <a:p>
            <a:fld id="{06A44ADC-FBC0-4698-B0EC-1AD4A4060383}" type="slidenum">
              <a:rPr lang="en-GB" smtClean="0"/>
              <a:t>‹#›</a:t>
            </a:fld>
            <a:endParaRPr lang="en-GB" dirty="0"/>
          </a:p>
        </p:txBody>
      </p:sp>
      <p:pic>
        <p:nvPicPr>
          <p:cNvPr id="8" name="Picture 7">
            <a:extLst>
              <a:ext uri="{FF2B5EF4-FFF2-40B4-BE49-F238E27FC236}">
                <a16:creationId xmlns:a16="http://schemas.microsoft.com/office/drawing/2014/main" id="{C52B163B-D380-420A-B774-484E5F4A06E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506402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D1DCB-8595-466D-91F9-A3A35B4C0BDA}"/>
              </a:ext>
            </a:extLst>
          </p:cNvPr>
          <p:cNvSpPr>
            <a:spLocks noGrp="1"/>
          </p:cNvSpPr>
          <p:nvPr>
            <p:ph type="title"/>
          </p:nvPr>
        </p:nvSpPr>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D6172557-3AB6-4C0C-B165-4709B366FBCA}"/>
              </a:ext>
            </a:extLst>
          </p:cNvPr>
          <p:cNvSpPr>
            <a:spLocks noGrp="1"/>
          </p:cNvSpPr>
          <p:nvPr>
            <p:ph type="ftr" sz="quarter" idx="10"/>
          </p:nvPr>
        </p:nvSpPr>
        <p:spPr/>
        <p:txBody>
          <a:bodyPr/>
          <a:lstStyle/>
          <a:p>
            <a:endParaRPr lang="en-GB" dirty="0"/>
          </a:p>
        </p:txBody>
      </p:sp>
      <p:sp>
        <p:nvSpPr>
          <p:cNvPr id="4" name="Slide Number Placeholder 3">
            <a:extLst>
              <a:ext uri="{FF2B5EF4-FFF2-40B4-BE49-F238E27FC236}">
                <a16:creationId xmlns:a16="http://schemas.microsoft.com/office/drawing/2014/main" id="{E8328C0B-08E4-4375-BF6C-4AD2EA212295}"/>
              </a:ext>
            </a:extLst>
          </p:cNvPr>
          <p:cNvSpPr>
            <a:spLocks noGrp="1"/>
          </p:cNvSpPr>
          <p:nvPr>
            <p:ph type="sldNum" sz="quarter" idx="11"/>
          </p:nvPr>
        </p:nvSpPr>
        <p:spPr/>
        <p:txBody>
          <a:bodyPr/>
          <a:lstStyle/>
          <a:p>
            <a:fld id="{06A44ADC-FBC0-4698-B0EC-1AD4A4060383}" type="slidenum">
              <a:rPr lang="en-GB" smtClean="0"/>
              <a:t>‹#›</a:t>
            </a:fld>
            <a:endParaRPr lang="en-GB" dirty="0"/>
          </a:p>
        </p:txBody>
      </p:sp>
    </p:spTree>
    <p:extLst>
      <p:ext uri="{BB962C8B-B14F-4D97-AF65-F5344CB8AC3E}">
        <p14:creationId xmlns:p14="http://schemas.microsoft.com/office/powerpoint/2010/main" val="458014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Title page">
    <p:bg>
      <p:bgPr>
        <a:solidFill>
          <a:srgbClr val="FFFBEB"/>
        </a:solidFill>
        <a:effectLst/>
      </p:bgPr>
    </p:bg>
    <p:spTree>
      <p:nvGrpSpPr>
        <p:cNvPr id="1" name=""/>
        <p:cNvGrpSpPr/>
        <p:nvPr/>
      </p:nvGrpSpPr>
      <p:grpSpPr>
        <a:xfrm>
          <a:off x="0" y="0"/>
          <a:ext cx="0" cy="0"/>
          <a:chOff x="0" y="0"/>
          <a:chExt cx="0" cy="0"/>
        </a:xfrm>
      </p:grpSpPr>
      <p:sp>
        <p:nvSpPr>
          <p:cNvPr id="2" name="Rectangle: Diagonal Corners Rounded 4">
            <a:extLst>
              <a:ext uri="{FF2B5EF4-FFF2-40B4-BE49-F238E27FC236}">
                <a16:creationId xmlns:a16="http://schemas.microsoft.com/office/drawing/2014/main" id="{6B6993FF-005E-4D25-A3C3-E79278D0D407}"/>
              </a:ext>
            </a:extLst>
          </p:cNvPr>
          <p:cNvSpPr/>
          <p:nvPr/>
        </p:nvSpPr>
        <p:spPr>
          <a:xfrm flipV="1">
            <a:off x="522515" y="2004602"/>
            <a:ext cx="11005453" cy="4240923"/>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dirty="0">
              <a:solidFill>
                <a:srgbClr val="FFFFFF"/>
              </a:solidFill>
              <a:uFillTx/>
              <a:latin typeface="Arial"/>
            </a:endParaRPr>
          </a:p>
        </p:txBody>
      </p:sp>
      <p:pic>
        <p:nvPicPr>
          <p:cNvPr id="7" name="Picture 6">
            <a:extLst>
              <a:ext uri="{FF2B5EF4-FFF2-40B4-BE49-F238E27FC236}">
                <a16:creationId xmlns:a16="http://schemas.microsoft.com/office/drawing/2014/main" id="{3815279F-6C9F-4A37-B0A4-D9C967D104D1}"/>
              </a:ext>
            </a:extLst>
          </p:cNvPr>
          <p:cNvPicPr>
            <a:picLocks noChangeAspect="1"/>
          </p:cNvPicPr>
          <p:nvPr userDrawn="1"/>
        </p:nvPicPr>
        <p:blipFill>
          <a:blip r:embed="rId2"/>
          <a:stretch>
            <a:fillRect/>
          </a:stretch>
        </p:blipFill>
        <p:spPr>
          <a:xfrm>
            <a:off x="7784154" y="1258064"/>
            <a:ext cx="495300" cy="247650"/>
          </a:xfrm>
          <a:prstGeom prst="rect">
            <a:avLst/>
          </a:prstGeom>
        </p:spPr>
      </p:pic>
      <p:sp>
        <p:nvSpPr>
          <p:cNvPr id="9" name="Slide Number Placeholder 2">
            <a:extLst>
              <a:ext uri="{FF2B5EF4-FFF2-40B4-BE49-F238E27FC236}">
                <a16:creationId xmlns:a16="http://schemas.microsoft.com/office/drawing/2014/main" id="{459DB0EF-E50A-4A80-8617-483FDB819953}"/>
              </a:ext>
            </a:extLst>
          </p:cNvPr>
          <p:cNvSpPr txBox="1">
            <a:spLocks noGrp="1"/>
          </p:cNvSpPr>
          <p:nvPr>
            <p:ph type="sldNum" sz="quarter" idx="8"/>
          </p:nvPr>
        </p:nvSpPr>
        <p:spPr>
          <a:xfrm>
            <a:off x="11044379" y="6425108"/>
            <a:ext cx="759692" cy="365129"/>
          </a:xfrm>
          <a:prstGeom prst="rect">
            <a:avLst/>
          </a:prstGeom>
        </p:spPr>
        <p:txBody>
          <a:bodyPr/>
          <a:lstStyle>
            <a:lvl1pPr>
              <a:defRPr/>
            </a:lvl1pPr>
          </a:lstStyle>
          <a:p>
            <a:pPr lvl="0"/>
            <a:fld id="{C2B15A99-32D5-48D2-9AB1-A17973B7257B}" type="slidenum">
              <a:t>‹#›</a:t>
            </a:fld>
            <a:endParaRPr lang="en-GB" dirty="0"/>
          </a:p>
        </p:txBody>
      </p:sp>
      <p:pic>
        <p:nvPicPr>
          <p:cNvPr id="11" name="Picture 10">
            <a:extLst>
              <a:ext uri="{FF2B5EF4-FFF2-40B4-BE49-F238E27FC236}">
                <a16:creationId xmlns:a16="http://schemas.microsoft.com/office/drawing/2014/main" id="{00BB0CF2-B423-4F3C-A587-D6AAC72112A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22515" y="362504"/>
            <a:ext cx="1918844" cy="1244417"/>
          </a:xfrm>
          <a:prstGeom prst="rect">
            <a:avLst/>
          </a:prstGeom>
          <a:solidFill>
            <a:srgbClr val="FFFBEB"/>
          </a:solidFill>
        </p:spPr>
      </p:pic>
    </p:spTree>
    <p:extLst>
      <p:ext uri="{BB962C8B-B14F-4D97-AF65-F5344CB8AC3E}">
        <p14:creationId xmlns:p14="http://schemas.microsoft.com/office/powerpoint/2010/main" val="201956159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DHSC heading &amp; text">
    <p:bg>
      <p:bgPr>
        <a:solidFill>
          <a:srgbClr val="FFFBEB"/>
        </a:solidFill>
        <a:effectLst/>
      </p:bgPr>
    </p:bg>
    <p:spTree>
      <p:nvGrpSpPr>
        <p:cNvPr id="1" name=""/>
        <p:cNvGrpSpPr/>
        <p:nvPr/>
      </p:nvGrpSpPr>
      <p:grpSpPr>
        <a:xfrm>
          <a:off x="0" y="0"/>
          <a:ext cx="0" cy="0"/>
          <a:chOff x="0" y="0"/>
          <a:chExt cx="0" cy="0"/>
        </a:xfrm>
      </p:grpSpPr>
      <p:pic>
        <p:nvPicPr>
          <p:cNvPr id="11" name="Picture 8">
            <a:extLst>
              <a:ext uri="{FF2B5EF4-FFF2-40B4-BE49-F238E27FC236}">
                <a16:creationId xmlns:a16="http://schemas.microsoft.com/office/drawing/2014/main" id="{F5309773-F1F7-46DF-B2D1-D3B0BA48C821}"/>
              </a:ext>
            </a:extLst>
          </p:cNvPr>
          <p:cNvPicPr>
            <a:picLocks noChangeAspect="1"/>
          </p:cNvPicPr>
          <p:nvPr userDrawn="1"/>
        </p:nvPicPr>
        <p:blipFill>
          <a:blip r:embed="rId2"/>
          <a:srcRect l="957" b="50000"/>
          <a:stretch>
            <a:fillRect/>
          </a:stretch>
        </p:blipFill>
        <p:spPr>
          <a:xfrm>
            <a:off x="0" y="6186162"/>
            <a:ext cx="12191996" cy="671837"/>
          </a:xfrm>
          <a:prstGeom prst="rect">
            <a:avLst/>
          </a:prstGeom>
          <a:noFill/>
          <a:ln cap="flat">
            <a:noFill/>
          </a:ln>
        </p:spPr>
      </p:pic>
      <p:pic>
        <p:nvPicPr>
          <p:cNvPr id="13" name="Picture 12">
            <a:extLst>
              <a:ext uri="{FF2B5EF4-FFF2-40B4-BE49-F238E27FC236}">
                <a16:creationId xmlns:a16="http://schemas.microsoft.com/office/drawing/2014/main" id="{2568871E-FF3E-4012-859D-0775661ACD3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1053" y="6366784"/>
            <a:ext cx="5161281" cy="338558"/>
          </a:xfrm>
          <a:prstGeom prst="rect">
            <a:avLst/>
          </a:prstGeom>
          <a:noFill/>
        </p:spPr>
      </p:pic>
      <p:sp>
        <p:nvSpPr>
          <p:cNvPr id="4" name="Text Placeholder 7">
            <a:extLst>
              <a:ext uri="{FF2B5EF4-FFF2-40B4-BE49-F238E27FC236}">
                <a16:creationId xmlns:a16="http://schemas.microsoft.com/office/drawing/2014/main" id="{22432A31-4881-4C3E-94BA-A83C78268331}"/>
              </a:ext>
            </a:extLst>
          </p:cNvPr>
          <p:cNvSpPr txBox="1">
            <a:spLocks noGrp="1"/>
          </p:cNvSpPr>
          <p:nvPr>
            <p:ph type="body" sz="quarter" idx="4294967295"/>
          </p:nvPr>
        </p:nvSpPr>
        <p:spPr>
          <a:xfrm>
            <a:off x="357905" y="1204840"/>
            <a:ext cx="11446166" cy="4652238"/>
          </a:xfrm>
          <a:prstGeom prst="rect">
            <a:avLst/>
          </a:prstGeom>
          <a:noFill/>
          <a:ln>
            <a:noFill/>
          </a:ln>
        </p:spPr>
        <p:txBody>
          <a:bodyPr vert="horz" wrap="square" lIns="91440" tIns="45720" rIns="91440" bIns="45720" anchor="t" anchorCtr="0" compatLnSpc="1">
            <a:noAutofit/>
          </a:bodyPr>
          <a:lstStyle>
            <a:lvl1pPr marR="0" lvl="0"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1pPr>
            <a:lvl2pPr marR="0" lvl="1"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2pPr>
            <a:lvl3pPr marR="0" lvl="2"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3pPr>
            <a:lvl4pPr marR="0" lvl="3"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4pPr>
            <a:lvl5pPr marR="0" lvl="4"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9">
            <a:extLst>
              <a:ext uri="{FF2B5EF4-FFF2-40B4-BE49-F238E27FC236}">
                <a16:creationId xmlns:a16="http://schemas.microsoft.com/office/drawing/2014/main" id="{A3035BC4-0122-426B-903F-EB53B0734363}"/>
              </a:ext>
            </a:extLst>
          </p:cNvPr>
          <p:cNvSpPr txBox="1">
            <a:spLocks noGrp="1"/>
          </p:cNvSpPr>
          <p:nvPr>
            <p:ph type="body" sz="quarter" idx="4294967295"/>
          </p:nvPr>
        </p:nvSpPr>
        <p:spPr>
          <a:xfrm>
            <a:off x="357192" y="236857"/>
            <a:ext cx="11447465" cy="904871"/>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600" b="1" i="0" u="none" strike="noStrike" cap="none" spc="0" baseline="0">
                <a:solidFill>
                  <a:srgbClr val="000000"/>
                </a:solidFill>
                <a:uFillTx/>
                <a:latin typeface="Arial" panose="020B0604020202020204" pitchFamily="34" charset="0"/>
                <a:cs typeface="Arial" panose="020B0604020202020204" pitchFamily="34" charset="0"/>
              </a:defRPr>
            </a:lvl1pPr>
          </a:lstStyle>
          <a:p>
            <a:pPr lvl="0"/>
            <a:r>
              <a:rPr lang="en-US"/>
              <a:t>Click to edit Master text styles</a:t>
            </a:r>
          </a:p>
        </p:txBody>
      </p:sp>
      <p:sp>
        <p:nvSpPr>
          <p:cNvPr id="14" name="Footer Placeholder 1">
            <a:extLst>
              <a:ext uri="{FF2B5EF4-FFF2-40B4-BE49-F238E27FC236}">
                <a16:creationId xmlns:a16="http://schemas.microsoft.com/office/drawing/2014/main" id="{30745C10-7CAF-443D-8946-45F86F7BDB4B}"/>
              </a:ext>
            </a:extLst>
          </p:cNvPr>
          <p:cNvSpPr txBox="1">
            <a:spLocks noGrp="1"/>
          </p:cNvSpPr>
          <p:nvPr>
            <p:ph type="ftr" sz="quarter" idx="9"/>
          </p:nvPr>
        </p:nvSpPr>
        <p:spPr>
          <a:xfrm>
            <a:off x="5663732" y="6356351"/>
            <a:ext cx="5161282" cy="365129"/>
          </a:xfrm>
          <a:prstGeom prst="rect">
            <a:avLst/>
          </a:prstGeom>
        </p:spPr>
        <p:txBody>
          <a:bodyPr/>
          <a:lstStyle>
            <a:lvl1pPr algn="r">
              <a:defRPr/>
            </a:lvl1pPr>
          </a:lstStyle>
          <a:p>
            <a:pPr lvl="0"/>
            <a:endParaRPr lang="en-GB" dirty="0"/>
          </a:p>
        </p:txBody>
      </p:sp>
      <p:sp>
        <p:nvSpPr>
          <p:cNvPr id="3" name="Slide Number Placeholder 3">
            <a:extLst>
              <a:ext uri="{FF2B5EF4-FFF2-40B4-BE49-F238E27FC236}">
                <a16:creationId xmlns:a16="http://schemas.microsoft.com/office/drawing/2014/main" id="{0C1CB30E-51B9-4F8C-BC47-94116E7611F7}"/>
              </a:ext>
            </a:extLst>
          </p:cNvPr>
          <p:cNvSpPr txBox="1">
            <a:spLocks noGrp="1"/>
          </p:cNvSpPr>
          <p:nvPr>
            <p:ph type="sldNum" sz="quarter" idx="8"/>
          </p:nvPr>
        </p:nvSpPr>
        <p:spPr>
          <a:xfrm>
            <a:off x="11044379" y="6356351"/>
            <a:ext cx="759692" cy="365129"/>
          </a:xfrm>
          <a:prstGeom prst="rect">
            <a:avLst/>
          </a:prstGeom>
        </p:spPr>
        <p:txBody>
          <a:bodyPr/>
          <a:lstStyle>
            <a:lvl1pPr>
              <a:defRPr/>
            </a:lvl1pPr>
          </a:lstStyle>
          <a:p>
            <a:pPr lvl="0"/>
            <a:fld id="{C8077943-3D51-438C-8FB7-BEE503748A1B}" type="slidenum">
              <a:t>‹#›</a:t>
            </a:fld>
            <a:endParaRPr lang="en-GB" dirty="0"/>
          </a:p>
        </p:txBody>
      </p:sp>
    </p:spTree>
    <p:extLst>
      <p:ext uri="{BB962C8B-B14F-4D97-AF65-F5344CB8AC3E}">
        <p14:creationId xmlns:p14="http://schemas.microsoft.com/office/powerpoint/2010/main" val="2171704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1_Section break">
    <p:bg>
      <p:bgPr>
        <a:solidFill>
          <a:srgbClr val="FFFBEB"/>
        </a:solidFill>
        <a:effectLst/>
      </p:bgPr>
    </p:bg>
    <p:spTree>
      <p:nvGrpSpPr>
        <p:cNvPr id="1" name=""/>
        <p:cNvGrpSpPr/>
        <p:nvPr/>
      </p:nvGrpSpPr>
      <p:grpSpPr>
        <a:xfrm>
          <a:off x="0" y="0"/>
          <a:ext cx="0" cy="0"/>
          <a:chOff x="0" y="0"/>
          <a:chExt cx="0" cy="0"/>
        </a:xfrm>
      </p:grpSpPr>
      <p:sp>
        <p:nvSpPr>
          <p:cNvPr id="2" name="Rectangle: Diagonal Corners Rounded 4">
            <a:extLst>
              <a:ext uri="{FF2B5EF4-FFF2-40B4-BE49-F238E27FC236}">
                <a16:creationId xmlns:a16="http://schemas.microsoft.com/office/drawing/2014/main" id="{D1DBAAA7-F4B9-4A4A-81BF-531A8E1BCFED}"/>
              </a:ext>
            </a:extLst>
          </p:cNvPr>
          <p:cNvSpPr/>
          <p:nvPr/>
        </p:nvSpPr>
        <p:spPr>
          <a:xfrm flipV="1">
            <a:off x="593271" y="538836"/>
            <a:ext cx="11005453" cy="5551245"/>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dirty="0">
              <a:solidFill>
                <a:srgbClr val="FFFFFF"/>
              </a:solidFill>
              <a:uFillTx/>
              <a:latin typeface="Arial"/>
            </a:endParaRPr>
          </a:p>
        </p:txBody>
      </p:sp>
      <p:sp>
        <p:nvSpPr>
          <p:cNvPr id="3" name="Text Placeholder 8">
            <a:extLst>
              <a:ext uri="{FF2B5EF4-FFF2-40B4-BE49-F238E27FC236}">
                <a16:creationId xmlns:a16="http://schemas.microsoft.com/office/drawing/2014/main" id="{DB72D255-2FF2-4FD6-BF47-836081E54165}"/>
              </a:ext>
            </a:extLst>
          </p:cNvPr>
          <p:cNvSpPr txBox="1">
            <a:spLocks noGrp="1"/>
          </p:cNvSpPr>
          <p:nvPr>
            <p:ph type="body" sz="quarter" idx="4294967295"/>
          </p:nvPr>
        </p:nvSpPr>
        <p:spPr>
          <a:xfrm>
            <a:off x="1038474" y="2869816"/>
            <a:ext cx="8743950" cy="559183"/>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600" b="1" i="0" u="none" strike="noStrike" cap="none" spc="0" baseline="0">
                <a:solidFill>
                  <a:srgbClr val="000000"/>
                </a:solidFill>
                <a:uFillTx/>
                <a:latin typeface="Arial" pitchFamily="34"/>
                <a:cs typeface="Arial" pitchFamily="34"/>
              </a:defRPr>
            </a:lvl1pPr>
          </a:lstStyle>
          <a:p>
            <a:pPr lvl="0"/>
            <a:r>
              <a:rPr lang="en-US"/>
              <a:t>Click to edit Master text styles</a:t>
            </a:r>
          </a:p>
        </p:txBody>
      </p:sp>
      <p:sp>
        <p:nvSpPr>
          <p:cNvPr id="4" name="Text Placeholder 8">
            <a:extLst>
              <a:ext uri="{FF2B5EF4-FFF2-40B4-BE49-F238E27FC236}">
                <a16:creationId xmlns:a16="http://schemas.microsoft.com/office/drawing/2014/main" id="{49B5E735-5678-427C-8AFF-16F3D81FCDD9}"/>
              </a:ext>
            </a:extLst>
          </p:cNvPr>
          <p:cNvSpPr txBox="1">
            <a:spLocks noGrp="1"/>
          </p:cNvSpPr>
          <p:nvPr>
            <p:ph type="body" sz="quarter" idx="4294967295"/>
          </p:nvPr>
        </p:nvSpPr>
        <p:spPr>
          <a:xfrm>
            <a:off x="1038474" y="3717520"/>
            <a:ext cx="8743950" cy="559183"/>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b="1" i="0" u="none" strike="noStrike" cap="none" spc="0" baseline="0">
                <a:solidFill>
                  <a:srgbClr val="000000"/>
                </a:solidFill>
                <a:uFillTx/>
                <a:latin typeface="Calibri"/>
              </a:defRPr>
            </a:lvl1pPr>
          </a:lstStyle>
          <a:p>
            <a:pPr lvl="0"/>
            <a:r>
              <a:rPr lang="en-US"/>
              <a:t>Click to edit Master text styles</a:t>
            </a:r>
          </a:p>
        </p:txBody>
      </p:sp>
      <p:pic>
        <p:nvPicPr>
          <p:cNvPr id="7" name="Picture 6">
            <a:extLst>
              <a:ext uri="{FF2B5EF4-FFF2-40B4-BE49-F238E27FC236}">
                <a16:creationId xmlns:a16="http://schemas.microsoft.com/office/drawing/2014/main" id="{EFCB10D8-1D00-42AA-815B-0ECC5D75D7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053" y="6366784"/>
            <a:ext cx="5161281" cy="338558"/>
          </a:xfrm>
          <a:prstGeom prst="rect">
            <a:avLst/>
          </a:prstGeom>
          <a:noFill/>
        </p:spPr>
      </p:pic>
      <p:sp>
        <p:nvSpPr>
          <p:cNvPr id="8" name="Footer Placeholder 1">
            <a:extLst>
              <a:ext uri="{FF2B5EF4-FFF2-40B4-BE49-F238E27FC236}">
                <a16:creationId xmlns:a16="http://schemas.microsoft.com/office/drawing/2014/main" id="{7F49E0A3-A70B-409B-870E-309C59814DD8}"/>
              </a:ext>
            </a:extLst>
          </p:cNvPr>
          <p:cNvSpPr txBox="1">
            <a:spLocks noGrp="1"/>
          </p:cNvSpPr>
          <p:nvPr>
            <p:ph type="ftr" sz="quarter" idx="9"/>
          </p:nvPr>
        </p:nvSpPr>
        <p:spPr>
          <a:xfrm>
            <a:off x="5663732" y="6356351"/>
            <a:ext cx="5161282" cy="365129"/>
          </a:xfrm>
          <a:prstGeom prst="rect">
            <a:avLst/>
          </a:prstGeom>
        </p:spPr>
        <p:txBody>
          <a:bodyPr/>
          <a:lstStyle>
            <a:lvl1pPr algn="r">
              <a:defRPr/>
            </a:lvl1pPr>
          </a:lstStyle>
          <a:p>
            <a:pPr lvl="0"/>
            <a:endParaRPr lang="en-GB" dirty="0"/>
          </a:p>
        </p:txBody>
      </p:sp>
      <p:sp>
        <p:nvSpPr>
          <p:cNvPr id="9" name="Slide Number Placeholder 2">
            <a:extLst>
              <a:ext uri="{FF2B5EF4-FFF2-40B4-BE49-F238E27FC236}">
                <a16:creationId xmlns:a16="http://schemas.microsoft.com/office/drawing/2014/main" id="{1B6AEF92-7B8A-43C0-BC19-874A70820DAF}"/>
              </a:ext>
            </a:extLst>
          </p:cNvPr>
          <p:cNvSpPr txBox="1">
            <a:spLocks noGrp="1"/>
          </p:cNvSpPr>
          <p:nvPr>
            <p:ph type="sldNum" sz="quarter" idx="8"/>
          </p:nvPr>
        </p:nvSpPr>
        <p:spPr>
          <a:xfrm>
            <a:off x="11044379" y="6425108"/>
            <a:ext cx="759692" cy="365129"/>
          </a:xfrm>
          <a:prstGeom prst="rect">
            <a:avLst/>
          </a:prstGeom>
        </p:spPr>
        <p:txBody>
          <a:bodyPr/>
          <a:lstStyle>
            <a:lvl1pPr>
              <a:defRPr/>
            </a:lvl1pPr>
          </a:lstStyle>
          <a:p>
            <a:pPr lvl="0"/>
            <a:fld id="{C2B15A99-32D5-48D2-9AB1-A17973B7257B}" type="slidenum">
              <a:t>‹#›</a:t>
            </a:fld>
            <a:endParaRPr lang="en-GB" dirty="0"/>
          </a:p>
        </p:txBody>
      </p:sp>
    </p:spTree>
    <p:extLst>
      <p:ext uri="{BB962C8B-B14F-4D97-AF65-F5344CB8AC3E}">
        <p14:creationId xmlns:p14="http://schemas.microsoft.com/office/powerpoint/2010/main" val="18557983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DHSC large text ">
    <p:bg>
      <p:bgPr>
        <a:solidFill>
          <a:srgbClr val="FFFBEB"/>
        </a:solidFill>
        <a:effectLst/>
      </p:bgPr>
    </p:bg>
    <p:spTree>
      <p:nvGrpSpPr>
        <p:cNvPr id="1" name=""/>
        <p:cNvGrpSpPr/>
        <p:nvPr/>
      </p:nvGrpSpPr>
      <p:grpSpPr>
        <a:xfrm>
          <a:off x="0" y="0"/>
          <a:ext cx="0" cy="0"/>
          <a:chOff x="0" y="0"/>
          <a:chExt cx="0" cy="0"/>
        </a:xfrm>
      </p:grpSpPr>
      <p:pic>
        <p:nvPicPr>
          <p:cNvPr id="7" name="Picture 8">
            <a:extLst>
              <a:ext uri="{FF2B5EF4-FFF2-40B4-BE49-F238E27FC236}">
                <a16:creationId xmlns:a16="http://schemas.microsoft.com/office/drawing/2014/main" id="{A032D987-D47B-4682-B42F-2068EC276A2D}"/>
              </a:ext>
            </a:extLst>
          </p:cNvPr>
          <p:cNvPicPr>
            <a:picLocks noChangeAspect="1"/>
          </p:cNvPicPr>
          <p:nvPr/>
        </p:nvPicPr>
        <p:blipFill>
          <a:blip r:embed="rId2"/>
          <a:srcRect l="957" b="50000"/>
          <a:stretch>
            <a:fillRect/>
          </a:stretch>
        </p:blipFill>
        <p:spPr>
          <a:xfrm>
            <a:off x="0" y="6186162"/>
            <a:ext cx="12191996" cy="671837"/>
          </a:xfrm>
          <a:prstGeom prst="rect">
            <a:avLst/>
          </a:prstGeom>
          <a:noFill/>
          <a:ln cap="flat">
            <a:noFill/>
          </a:ln>
        </p:spPr>
      </p:pic>
      <p:sp>
        <p:nvSpPr>
          <p:cNvPr id="2" name="Rectangle: Diagonal Corners Rounded 6">
            <a:extLst>
              <a:ext uri="{FF2B5EF4-FFF2-40B4-BE49-F238E27FC236}">
                <a16:creationId xmlns:a16="http://schemas.microsoft.com/office/drawing/2014/main" id="{A1D7C8C6-18BC-486A-87AC-BCB0A6D899B6}"/>
              </a:ext>
            </a:extLst>
          </p:cNvPr>
          <p:cNvSpPr/>
          <p:nvPr/>
        </p:nvSpPr>
        <p:spPr>
          <a:xfrm flipV="1">
            <a:off x="404905" y="432602"/>
            <a:ext cx="11416146" cy="5421084"/>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dirty="0">
              <a:solidFill>
                <a:srgbClr val="FFFFFF"/>
              </a:solidFill>
              <a:uFillTx/>
              <a:latin typeface="Arial"/>
            </a:endParaRPr>
          </a:p>
        </p:txBody>
      </p:sp>
      <p:sp>
        <p:nvSpPr>
          <p:cNvPr id="4" name="Footer Placeholder 1">
            <a:extLst>
              <a:ext uri="{FF2B5EF4-FFF2-40B4-BE49-F238E27FC236}">
                <a16:creationId xmlns:a16="http://schemas.microsoft.com/office/drawing/2014/main" id="{88EC960A-7453-4E87-B8A8-C794E60E500A}"/>
              </a:ext>
            </a:extLst>
          </p:cNvPr>
          <p:cNvSpPr txBox="1">
            <a:spLocks noGrp="1"/>
          </p:cNvSpPr>
          <p:nvPr>
            <p:ph type="ftr" sz="quarter" idx="9"/>
          </p:nvPr>
        </p:nvSpPr>
        <p:spPr>
          <a:xfrm>
            <a:off x="5663732" y="6356351"/>
            <a:ext cx="5161282" cy="365129"/>
          </a:xfrm>
          <a:prstGeom prst="rect">
            <a:avLst/>
          </a:prstGeom>
        </p:spPr>
        <p:txBody>
          <a:bodyPr/>
          <a:lstStyle>
            <a:lvl1pPr algn="r">
              <a:defRPr/>
            </a:lvl1pPr>
          </a:lstStyle>
          <a:p>
            <a:pPr lvl="0"/>
            <a:endParaRPr lang="en-GB" dirty="0"/>
          </a:p>
        </p:txBody>
      </p:sp>
      <p:sp>
        <p:nvSpPr>
          <p:cNvPr id="5" name="Slide Number Placeholder 2">
            <a:extLst>
              <a:ext uri="{FF2B5EF4-FFF2-40B4-BE49-F238E27FC236}">
                <a16:creationId xmlns:a16="http://schemas.microsoft.com/office/drawing/2014/main" id="{78007425-7485-421F-8556-1610521BC3CB}"/>
              </a:ext>
            </a:extLst>
          </p:cNvPr>
          <p:cNvSpPr txBox="1">
            <a:spLocks noGrp="1"/>
          </p:cNvSpPr>
          <p:nvPr>
            <p:ph type="sldNum" sz="quarter" idx="8"/>
          </p:nvPr>
        </p:nvSpPr>
        <p:spPr>
          <a:xfrm>
            <a:off x="11044379" y="6356351"/>
            <a:ext cx="759692" cy="365129"/>
          </a:xfrm>
          <a:prstGeom prst="rect">
            <a:avLst/>
          </a:prstGeom>
        </p:spPr>
        <p:txBody>
          <a:bodyPr/>
          <a:lstStyle>
            <a:lvl1pPr>
              <a:defRPr/>
            </a:lvl1pPr>
          </a:lstStyle>
          <a:p>
            <a:pPr lvl="0"/>
            <a:fld id="{C2B15A99-32D5-48D2-9AB1-A17973B7257B}" type="slidenum">
              <a:t>‹#›</a:t>
            </a:fld>
            <a:endParaRPr lang="en-GB" dirty="0"/>
          </a:p>
        </p:txBody>
      </p:sp>
      <p:sp>
        <p:nvSpPr>
          <p:cNvPr id="11" name="Text Placeholder 2">
            <a:extLst>
              <a:ext uri="{FF2B5EF4-FFF2-40B4-BE49-F238E27FC236}">
                <a16:creationId xmlns:a16="http://schemas.microsoft.com/office/drawing/2014/main" id="{50952F9A-BEAC-4493-AEC0-C7E834A588BC}"/>
              </a:ext>
            </a:extLst>
          </p:cNvPr>
          <p:cNvSpPr>
            <a:spLocks noGrp="1"/>
          </p:cNvSpPr>
          <p:nvPr>
            <p:ph type="body" idx="1" hasCustomPrompt="1"/>
          </p:nvPr>
        </p:nvSpPr>
        <p:spPr>
          <a:xfrm>
            <a:off x="908626" y="901414"/>
            <a:ext cx="10405919" cy="563231"/>
          </a:xfrm>
        </p:spPr>
        <p:txBody>
          <a:bodyPr>
            <a:spAutoFit/>
          </a:bodyPr>
          <a:lstStyle>
            <a:lvl1pPr marL="0" indent="0">
              <a:buNone/>
              <a:defRPr sz="3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Large text page</a:t>
            </a:r>
          </a:p>
        </p:txBody>
      </p:sp>
    </p:spTree>
    <p:extLst>
      <p:ext uri="{BB962C8B-B14F-4D97-AF65-F5344CB8AC3E}">
        <p14:creationId xmlns:p14="http://schemas.microsoft.com/office/powerpoint/2010/main" val="4021490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8_Custom Layout">
    <p:bg>
      <p:bgPr>
        <a:solidFill>
          <a:srgbClr val="FFFBEB"/>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4C877D1-B81D-4713-B49F-70D1C1F643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2515" y="362504"/>
            <a:ext cx="1918844" cy="1244417"/>
          </a:xfrm>
          <a:prstGeom prst="rect">
            <a:avLst/>
          </a:prstGeom>
          <a:solidFill>
            <a:srgbClr val="FFFBEB"/>
          </a:solidFill>
        </p:spPr>
      </p:pic>
      <p:sp>
        <p:nvSpPr>
          <p:cNvPr id="2" name="Rectangle: Diagonal Corners Rounded 4">
            <a:extLst>
              <a:ext uri="{FF2B5EF4-FFF2-40B4-BE49-F238E27FC236}">
                <a16:creationId xmlns:a16="http://schemas.microsoft.com/office/drawing/2014/main" id="{E28E3FE4-7C0A-4AA6-AFE1-3A10239D3207}"/>
              </a:ext>
            </a:extLst>
          </p:cNvPr>
          <p:cNvSpPr/>
          <p:nvPr/>
        </p:nvSpPr>
        <p:spPr>
          <a:xfrm flipV="1">
            <a:off x="522515" y="2093379"/>
            <a:ext cx="11005453" cy="4240923"/>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dirty="0">
              <a:solidFill>
                <a:srgbClr val="FFFFFF"/>
              </a:solidFill>
              <a:uFillTx/>
              <a:latin typeface="Arial"/>
            </a:endParaRPr>
          </a:p>
        </p:txBody>
      </p:sp>
      <p:sp>
        <p:nvSpPr>
          <p:cNvPr id="4" name="Text Placeholder 7">
            <a:extLst>
              <a:ext uri="{FF2B5EF4-FFF2-40B4-BE49-F238E27FC236}">
                <a16:creationId xmlns:a16="http://schemas.microsoft.com/office/drawing/2014/main" id="{9AD86CED-9A73-450C-A71B-47B526E2A868}"/>
              </a:ext>
            </a:extLst>
          </p:cNvPr>
          <p:cNvSpPr txBox="1">
            <a:spLocks noGrp="1"/>
          </p:cNvSpPr>
          <p:nvPr>
            <p:ph type="body" sz="quarter" idx="4294967295"/>
          </p:nvPr>
        </p:nvSpPr>
        <p:spPr>
          <a:xfrm>
            <a:off x="1044573" y="2503490"/>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200" b="1" i="0" u="none" strike="noStrike" cap="none" spc="0" baseline="0">
                <a:solidFill>
                  <a:srgbClr val="000000"/>
                </a:solidFill>
                <a:uFillTx/>
                <a:latin typeface="Calibri"/>
              </a:defRPr>
            </a:lvl1pPr>
          </a:lstStyle>
          <a:p>
            <a:pPr lvl="0"/>
            <a:r>
              <a:rPr lang="en-US"/>
              <a:t>Click to edit Master text styles</a:t>
            </a:r>
          </a:p>
        </p:txBody>
      </p:sp>
      <p:sp>
        <p:nvSpPr>
          <p:cNvPr id="5" name="Text Placeholder 7">
            <a:extLst>
              <a:ext uri="{FF2B5EF4-FFF2-40B4-BE49-F238E27FC236}">
                <a16:creationId xmlns:a16="http://schemas.microsoft.com/office/drawing/2014/main" id="{84B16E31-4CE8-4D5F-8E29-D7D65EF70AA2}"/>
              </a:ext>
            </a:extLst>
          </p:cNvPr>
          <p:cNvSpPr txBox="1">
            <a:spLocks noGrp="1"/>
          </p:cNvSpPr>
          <p:nvPr>
            <p:ph type="body" sz="quarter" idx="4294967295"/>
          </p:nvPr>
        </p:nvSpPr>
        <p:spPr>
          <a:xfrm>
            <a:off x="1044573" y="3662309"/>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2400" b="1" i="0" u="none" strike="noStrike" cap="none" spc="0" baseline="0">
                <a:solidFill>
                  <a:srgbClr val="000000"/>
                </a:solidFill>
                <a:uFillTx/>
                <a:latin typeface="Calibri"/>
              </a:defRPr>
            </a:lvl1pPr>
          </a:lstStyle>
          <a:p>
            <a:pPr lvl="0"/>
            <a:r>
              <a:rPr lang="en-US"/>
              <a:t>Click to edit Master text styles</a:t>
            </a:r>
          </a:p>
        </p:txBody>
      </p:sp>
      <p:sp>
        <p:nvSpPr>
          <p:cNvPr id="6" name="Text Placeholder 7">
            <a:extLst>
              <a:ext uri="{FF2B5EF4-FFF2-40B4-BE49-F238E27FC236}">
                <a16:creationId xmlns:a16="http://schemas.microsoft.com/office/drawing/2014/main" id="{156F0A68-F520-4BB3-B9B5-8E2472B72995}"/>
              </a:ext>
            </a:extLst>
          </p:cNvPr>
          <p:cNvSpPr txBox="1">
            <a:spLocks noGrp="1"/>
          </p:cNvSpPr>
          <p:nvPr>
            <p:ph type="body" sz="quarter" idx="4294967295"/>
          </p:nvPr>
        </p:nvSpPr>
        <p:spPr>
          <a:xfrm>
            <a:off x="1044573" y="4821128"/>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1800" b="0" i="0" u="none" strike="noStrike" cap="none" spc="0" baseline="0">
                <a:solidFill>
                  <a:srgbClr val="000000"/>
                </a:solidFill>
                <a:uFillTx/>
                <a:latin typeface="Calibri"/>
              </a:defRPr>
            </a:lvl1pPr>
          </a:lstStyle>
          <a:p>
            <a:pPr lvl="0"/>
            <a:r>
              <a:rPr lang="en-US"/>
              <a:t>Click to edit Master text styles</a:t>
            </a:r>
          </a:p>
        </p:txBody>
      </p:sp>
      <p:pic>
        <p:nvPicPr>
          <p:cNvPr id="7" name="Picture 6">
            <a:extLst>
              <a:ext uri="{FF2B5EF4-FFF2-40B4-BE49-F238E27FC236}">
                <a16:creationId xmlns:a16="http://schemas.microsoft.com/office/drawing/2014/main" id="{72E6E337-E03E-45FD-8D8C-328F4299B3A4}"/>
              </a:ext>
            </a:extLst>
          </p:cNvPr>
          <p:cNvPicPr>
            <a:picLocks noChangeAspect="1"/>
          </p:cNvPicPr>
          <p:nvPr userDrawn="1"/>
        </p:nvPicPr>
        <p:blipFill>
          <a:blip r:embed="rId3"/>
          <a:stretch>
            <a:fillRect/>
          </a:stretch>
        </p:blipFill>
        <p:spPr>
          <a:xfrm>
            <a:off x="8291513" y="598951"/>
            <a:ext cx="1314306" cy="1227767"/>
          </a:xfrm>
          <a:prstGeom prst="rect">
            <a:avLst/>
          </a:prstGeom>
        </p:spPr>
      </p:pic>
    </p:spTree>
    <p:extLst>
      <p:ext uri="{BB962C8B-B14F-4D97-AF65-F5344CB8AC3E}">
        <p14:creationId xmlns:p14="http://schemas.microsoft.com/office/powerpoint/2010/main" val="15759865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4C83D81-04CB-4893-9BFB-986BF0E2655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0"/>
              </a:spcAft>
              <a:buNone/>
              <a:defRPr lang="en-US" sz="1600" b="1" kern="1200" dirty="0">
                <a:solidFill>
                  <a:schemeClr val="tx1"/>
                </a:solidFill>
                <a:latin typeface="+mn-lt"/>
                <a:ea typeface="+mn-ea"/>
                <a:cs typeface="+mn-cs"/>
              </a:defRPr>
            </a:lvl2pPr>
            <a:lvl3pPr marL="0" indent="0">
              <a:lnSpc>
                <a:spcPct val="90000"/>
              </a:lnSpc>
              <a:spcBef>
                <a:spcPts val="0"/>
              </a:spcBef>
              <a:spcAft>
                <a:spcPts val="600"/>
              </a:spcAft>
              <a:buNone/>
              <a:defRPr lang="en-US" sz="1600" kern="1200" dirty="0">
                <a:solidFill>
                  <a:schemeClr val="tx1"/>
                </a:solidFill>
                <a:latin typeface="+mn-lt"/>
                <a:ea typeface="+mn-ea"/>
                <a:cs typeface="+mn-cs"/>
              </a:defRPr>
            </a:lvl3pPr>
            <a:lvl4pPr marL="0" indent="-228600">
              <a:defRPr lang="en-US" sz="1600" kern="1200" dirty="0">
                <a:solidFill>
                  <a:schemeClr val="tx1"/>
                </a:solidFill>
                <a:latin typeface="+mn-lt"/>
                <a:ea typeface="+mn-ea"/>
                <a:cs typeface="+mn-cs"/>
              </a:defRPr>
            </a:lvl4pPr>
            <a:lvl5pPr marL="460800" indent="-228600">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dirty="0"/>
          </a:p>
        </p:txBody>
      </p:sp>
      <p:pic>
        <p:nvPicPr>
          <p:cNvPr id="10" name="Picture 9">
            <a:extLst>
              <a:ext uri="{FF2B5EF4-FFF2-40B4-BE49-F238E27FC236}">
                <a16:creationId xmlns:a16="http://schemas.microsoft.com/office/drawing/2014/main" id="{1D3C58E4-84A1-4EE7-BED2-A7D78CB71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06A44ADC-FBC0-4698-B0EC-1AD4A4060383}" type="slidenum">
              <a:rPr lang="en-GB" smtClean="0"/>
              <a:t>‹#›</a:t>
            </a:fld>
            <a:endParaRPr lang="en-GB" dirty="0"/>
          </a:p>
        </p:txBody>
      </p:sp>
    </p:spTree>
    <p:extLst>
      <p:ext uri="{BB962C8B-B14F-4D97-AF65-F5344CB8AC3E}">
        <p14:creationId xmlns:p14="http://schemas.microsoft.com/office/powerpoint/2010/main" val="2305541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No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0"/>
              </a:spcAft>
              <a:buNone/>
              <a:defRPr lang="en-US" sz="1600" b="1" kern="1200" dirty="0">
                <a:solidFill>
                  <a:schemeClr val="tx1"/>
                </a:solidFill>
                <a:latin typeface="+mn-lt"/>
                <a:ea typeface="+mn-ea"/>
                <a:cs typeface="+mn-cs"/>
              </a:defRPr>
            </a:lvl2pPr>
            <a:lvl3pPr marL="0" indent="0">
              <a:lnSpc>
                <a:spcPct val="90000"/>
              </a:lnSpc>
              <a:spcBef>
                <a:spcPts val="0"/>
              </a:spcBef>
              <a:spcAft>
                <a:spcPts val="600"/>
              </a:spcAft>
              <a:buNone/>
              <a:defRPr lang="en-US" sz="1600" kern="1200" dirty="0">
                <a:solidFill>
                  <a:schemeClr val="tx1"/>
                </a:solidFill>
                <a:latin typeface="+mn-lt"/>
                <a:ea typeface="+mn-ea"/>
                <a:cs typeface="+mn-cs"/>
              </a:defRPr>
            </a:lvl3pPr>
            <a:lvl4pPr marL="0" indent="-228600">
              <a:defRPr lang="en-US" sz="1600" kern="1200" dirty="0">
                <a:solidFill>
                  <a:schemeClr val="tx1"/>
                </a:solidFill>
                <a:latin typeface="+mn-lt"/>
                <a:ea typeface="+mn-ea"/>
                <a:cs typeface="+mn-cs"/>
              </a:defRPr>
            </a:lvl4pPr>
            <a:lvl5pPr marL="460800" indent="-228600">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06A44ADC-FBC0-4698-B0EC-1AD4A4060383}" type="slidenum">
              <a:rPr lang="en-GB" smtClean="0"/>
              <a:t>‹#›</a:t>
            </a:fld>
            <a:endParaRPr lang="en-GB" dirty="0"/>
          </a:p>
        </p:txBody>
      </p:sp>
    </p:spTree>
    <p:extLst>
      <p:ext uri="{BB962C8B-B14F-4D97-AF65-F5344CB8AC3E}">
        <p14:creationId xmlns:p14="http://schemas.microsoft.com/office/powerpoint/2010/main" val="120282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A56A6B2-45CE-47D3-ADDB-BD31EA1119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0ED93AC6-2F50-4B91-B6DD-840E6B04BBBF}"/>
              </a:ext>
            </a:extLst>
          </p:cNvPr>
          <p:cNvSpPr>
            <a:spLocks noGrp="1"/>
          </p:cNvSpPr>
          <p:nvPr>
            <p:ph type="title" hasCustomPrompt="1"/>
          </p:nvPr>
        </p:nvSpPr>
        <p:spPr>
          <a:xfrm>
            <a:off x="831850" y="2587192"/>
            <a:ext cx="10515600" cy="590931"/>
          </a:xfrm>
        </p:spPr>
        <p:txBody>
          <a:bodyPr anchor="t" anchorCtr="0">
            <a:spAutoFit/>
          </a:bodyPr>
          <a:lstStyle>
            <a:lvl1pPr>
              <a:defRPr sz="3600" b="1"/>
            </a:lvl1pPr>
          </a:lstStyle>
          <a:p>
            <a:r>
              <a:rPr lang="en-US"/>
              <a:t>Section heading</a:t>
            </a:r>
            <a:endParaRPr lang="en-GB"/>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831850" y="3789940"/>
            <a:ext cx="10515600" cy="369332"/>
          </a:xfrm>
        </p:spPr>
        <p:txBody>
          <a:bodyPr>
            <a:spAutoFit/>
          </a:bodyPr>
          <a:lstStyle>
            <a:lvl1pPr marL="0" indent="0">
              <a:buNone/>
              <a:defRPr sz="20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Sub-heading</a:t>
            </a:r>
          </a:p>
        </p:txBody>
      </p:sp>
    </p:spTree>
    <p:extLst>
      <p:ext uri="{BB962C8B-B14F-4D97-AF65-F5344CB8AC3E}">
        <p14:creationId xmlns:p14="http://schemas.microsoft.com/office/powerpoint/2010/main" val="196778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041E873-0E11-44B1-8E1D-3939D1CB99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10" name="AutoShape 3">
            <a:extLst>
              <a:ext uri="{FF2B5EF4-FFF2-40B4-BE49-F238E27FC236}">
                <a16:creationId xmlns:a16="http://schemas.microsoft.com/office/drawing/2014/main" id="{4FAAD646-2462-41CA-AE4B-76753CEDFF52}"/>
              </a:ext>
            </a:extLst>
          </p:cNvPr>
          <p:cNvSpPr>
            <a:spLocks noChangeAspect="1" noChangeArrowheads="1" noTextEdit="1"/>
          </p:cNvSpPr>
          <p:nvPr userDrawn="1"/>
        </p:nvSpPr>
        <p:spPr bwMode="auto">
          <a:xfrm>
            <a:off x="0" y="0"/>
            <a:ext cx="12150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908626" y="901414"/>
            <a:ext cx="10405919" cy="563231"/>
          </a:xfrm>
        </p:spPr>
        <p:txBody>
          <a:bodyPr>
            <a:spAutoFit/>
          </a:bodyPr>
          <a:lstStyle>
            <a:lvl1pPr marL="0" indent="0">
              <a:buNone/>
              <a:defRPr sz="3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Large text page</a:t>
            </a:r>
          </a:p>
        </p:txBody>
      </p:sp>
      <p:sp>
        <p:nvSpPr>
          <p:cNvPr id="5" name="Footer Placeholder 4">
            <a:extLst>
              <a:ext uri="{FF2B5EF4-FFF2-40B4-BE49-F238E27FC236}">
                <a16:creationId xmlns:a16="http://schemas.microsoft.com/office/drawing/2014/main" id="{3939CF87-BF69-4238-8BAD-CEB980FB9F8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CE01D87-EBA9-4116-8E30-46E256527195}"/>
              </a:ext>
            </a:extLst>
          </p:cNvPr>
          <p:cNvSpPr>
            <a:spLocks noGrp="1"/>
          </p:cNvSpPr>
          <p:nvPr>
            <p:ph type="sldNum" sz="quarter" idx="12"/>
          </p:nvPr>
        </p:nvSpPr>
        <p:spPr/>
        <p:txBody>
          <a:bodyPr/>
          <a:lstStyle/>
          <a:p>
            <a:fld id="{06A44ADC-FBC0-4698-B0EC-1AD4A4060383}" type="slidenum">
              <a:rPr lang="en-GB" smtClean="0"/>
              <a:t>‹#›</a:t>
            </a:fld>
            <a:endParaRPr lang="en-GB" dirty="0"/>
          </a:p>
        </p:txBody>
      </p:sp>
      <p:sp>
        <p:nvSpPr>
          <p:cNvPr id="9" name="Rectangle: Diagonal Corners Rounded 8">
            <a:extLst>
              <a:ext uri="{FF2B5EF4-FFF2-40B4-BE49-F238E27FC236}">
                <a16:creationId xmlns:a16="http://schemas.microsoft.com/office/drawing/2014/main" id="{9C8A0FD4-F699-4BB5-A3C8-3A511F41233C}"/>
              </a:ext>
            </a:extLst>
          </p:cNvPr>
          <p:cNvSpPr/>
          <p:nvPr userDrawn="1"/>
        </p:nvSpPr>
        <p:spPr>
          <a:xfrm flipH="1">
            <a:off x="543561" y="553338"/>
            <a:ext cx="11095443" cy="5390262"/>
          </a:xfrm>
          <a:prstGeom prst="round2DiagRect">
            <a:avLst/>
          </a:prstGeom>
          <a:noFill/>
          <a:ln w="2286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endParaRPr lang="en-GB" dirty="0">
              <a:solidFill>
                <a:schemeClr val="tx1"/>
              </a:solidFill>
            </a:endParaRPr>
          </a:p>
        </p:txBody>
      </p:sp>
      <p:pic>
        <p:nvPicPr>
          <p:cNvPr id="8" name="Picture 7">
            <a:extLst>
              <a:ext uri="{FF2B5EF4-FFF2-40B4-BE49-F238E27FC236}">
                <a16:creationId xmlns:a16="http://schemas.microsoft.com/office/drawing/2014/main" id="{24271249-A6E6-4E1D-BF38-9B55039C067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117039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CCFA8AA-1F36-4E3C-977C-A7C918EE026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8982F404-A628-4163-A67A-017625A1F1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6CC20F-2520-4988-AFE4-EBE97F23EF9C}"/>
              </a:ext>
            </a:extLst>
          </p:cNvPr>
          <p:cNvSpPr>
            <a:spLocks noGrp="1"/>
          </p:cNvSpPr>
          <p:nvPr>
            <p:ph sz="half" idx="1" hasCustomPrompt="1"/>
          </p:nvPr>
        </p:nvSpPr>
        <p:spPr>
          <a:xfrm>
            <a:off x="360000"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4" name="Content Placeholder 3">
            <a:extLst>
              <a:ext uri="{FF2B5EF4-FFF2-40B4-BE49-F238E27FC236}">
                <a16:creationId xmlns:a16="http://schemas.microsoft.com/office/drawing/2014/main" id="{2ABA3220-04BF-4C22-9F1D-EA71CB2E4D12}"/>
              </a:ext>
            </a:extLst>
          </p:cNvPr>
          <p:cNvSpPr>
            <a:spLocks noGrp="1"/>
          </p:cNvSpPr>
          <p:nvPr>
            <p:ph sz="half" idx="2" hasCustomPrompt="1"/>
          </p:nvPr>
        </p:nvSpPr>
        <p:spPr>
          <a:xfrm>
            <a:off x="6224072"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6" name="Footer Placeholder 5">
            <a:extLst>
              <a:ext uri="{FF2B5EF4-FFF2-40B4-BE49-F238E27FC236}">
                <a16:creationId xmlns:a16="http://schemas.microsoft.com/office/drawing/2014/main" id="{D69C2192-61D5-4EB8-AAF7-C62287CE3ED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AE3B638-8AEF-4744-AF26-A06733AEBCD1}"/>
              </a:ext>
            </a:extLst>
          </p:cNvPr>
          <p:cNvSpPr>
            <a:spLocks noGrp="1"/>
          </p:cNvSpPr>
          <p:nvPr>
            <p:ph type="sldNum" sz="quarter" idx="12"/>
          </p:nvPr>
        </p:nvSpPr>
        <p:spPr/>
        <p:txBody>
          <a:bodyPr/>
          <a:lstStyle/>
          <a:p>
            <a:fld id="{06A44ADC-FBC0-4698-B0EC-1AD4A4060383}" type="slidenum">
              <a:rPr lang="en-GB" smtClean="0"/>
              <a:t>‹#›</a:t>
            </a:fld>
            <a:endParaRPr lang="en-GB" dirty="0"/>
          </a:p>
        </p:txBody>
      </p:sp>
      <p:pic>
        <p:nvPicPr>
          <p:cNvPr id="9" name="Picture 8">
            <a:extLst>
              <a:ext uri="{FF2B5EF4-FFF2-40B4-BE49-F238E27FC236}">
                <a16:creationId xmlns:a16="http://schemas.microsoft.com/office/drawing/2014/main" id="{BCB9B26A-6FAE-4CD8-BB5B-6DDE25F439E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4113154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3238306-4959-4D7E-824A-5FCB2D3855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3F56CF47-9317-4BCB-B768-6FAFA244E835}"/>
              </a:ext>
            </a:extLst>
          </p:cNvPr>
          <p:cNvSpPr>
            <a:spLocks noGrp="1"/>
          </p:cNvSpPr>
          <p:nvPr>
            <p:ph type="title"/>
          </p:nvPr>
        </p:nvSpPr>
        <p:spPr>
          <a:xfrm>
            <a:off x="360000" y="360000"/>
            <a:ext cx="11444072" cy="904436"/>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EE0031-2A64-4B9F-9549-581805ECA54B}"/>
              </a:ext>
            </a:extLst>
          </p:cNvPr>
          <p:cNvSpPr>
            <a:spLocks noGrp="1"/>
          </p:cNvSpPr>
          <p:nvPr>
            <p:ph type="body" idx="1"/>
          </p:nvPr>
        </p:nvSpPr>
        <p:spPr>
          <a:xfrm>
            <a:off x="368514"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50C07EE-CCB7-404E-8CA0-28E7EADD4352}"/>
              </a:ext>
            </a:extLst>
          </p:cNvPr>
          <p:cNvSpPr>
            <a:spLocks noGrp="1"/>
          </p:cNvSpPr>
          <p:nvPr>
            <p:ph sz="half" idx="2" hasCustomPrompt="1"/>
          </p:nvPr>
        </p:nvSpPr>
        <p:spPr>
          <a:xfrm>
            <a:off x="368514"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5" name="Text Placeholder 4">
            <a:extLst>
              <a:ext uri="{FF2B5EF4-FFF2-40B4-BE49-F238E27FC236}">
                <a16:creationId xmlns:a16="http://schemas.microsoft.com/office/drawing/2014/main" id="{164D9511-94F7-4D8A-B308-9F45F8C31020}"/>
              </a:ext>
            </a:extLst>
          </p:cNvPr>
          <p:cNvSpPr>
            <a:spLocks noGrp="1"/>
          </p:cNvSpPr>
          <p:nvPr>
            <p:ph type="body" sz="quarter" idx="3"/>
          </p:nvPr>
        </p:nvSpPr>
        <p:spPr>
          <a:xfrm>
            <a:off x="6224072"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14B37DB-BE92-439C-B307-B67909DBB68B}"/>
              </a:ext>
            </a:extLst>
          </p:cNvPr>
          <p:cNvSpPr>
            <a:spLocks noGrp="1"/>
          </p:cNvSpPr>
          <p:nvPr>
            <p:ph sz="quarter" idx="4" hasCustomPrompt="1"/>
          </p:nvPr>
        </p:nvSpPr>
        <p:spPr>
          <a:xfrm>
            <a:off x="6224072"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8" name="Footer Placeholder 7">
            <a:extLst>
              <a:ext uri="{FF2B5EF4-FFF2-40B4-BE49-F238E27FC236}">
                <a16:creationId xmlns:a16="http://schemas.microsoft.com/office/drawing/2014/main" id="{BF22FB8E-C592-4C15-8B2B-5B8ADAC8C7D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AC3D43E-BF05-4A08-83EC-42885B455129}"/>
              </a:ext>
            </a:extLst>
          </p:cNvPr>
          <p:cNvSpPr>
            <a:spLocks noGrp="1"/>
          </p:cNvSpPr>
          <p:nvPr>
            <p:ph type="sldNum" sz="quarter" idx="12"/>
          </p:nvPr>
        </p:nvSpPr>
        <p:spPr/>
        <p:txBody>
          <a:bodyPr/>
          <a:lstStyle/>
          <a:p>
            <a:fld id="{06A44ADC-FBC0-4698-B0EC-1AD4A4060383}" type="slidenum">
              <a:rPr lang="en-GB" smtClean="0"/>
              <a:t>‹#›</a:t>
            </a:fld>
            <a:endParaRPr lang="en-GB" dirty="0"/>
          </a:p>
        </p:txBody>
      </p:sp>
      <p:pic>
        <p:nvPicPr>
          <p:cNvPr id="11" name="Picture 10">
            <a:extLst>
              <a:ext uri="{FF2B5EF4-FFF2-40B4-BE49-F238E27FC236}">
                <a16:creationId xmlns:a16="http://schemas.microsoft.com/office/drawing/2014/main" id="{6BDEC63E-2A54-43A9-B167-8E8069CE003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773110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5ED54B9-F2A7-4FFF-9D77-5DA942986D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462557C2-113E-4A34-8911-A50E353E9CE5}"/>
              </a:ext>
            </a:extLst>
          </p:cNvPr>
          <p:cNvSpPr>
            <a:spLocks noGrp="1"/>
          </p:cNvSpPr>
          <p:nvPr>
            <p:ph type="title"/>
          </p:nvPr>
        </p:nvSpPr>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4BFBCE85-97F0-4F9A-BD88-99ECA8B51C8B}"/>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1D4E44F-BFBB-4DDD-863B-D41AF6EB9041}"/>
              </a:ext>
            </a:extLst>
          </p:cNvPr>
          <p:cNvSpPr>
            <a:spLocks noGrp="1"/>
          </p:cNvSpPr>
          <p:nvPr>
            <p:ph type="sldNum" sz="quarter" idx="12"/>
          </p:nvPr>
        </p:nvSpPr>
        <p:spPr/>
        <p:txBody>
          <a:bodyPr/>
          <a:lstStyle/>
          <a:p>
            <a:fld id="{06A44ADC-FBC0-4698-B0EC-1AD4A4060383}" type="slidenum">
              <a:rPr lang="en-GB" smtClean="0"/>
              <a:t>‹#›</a:t>
            </a:fld>
            <a:endParaRPr lang="en-GB" dirty="0"/>
          </a:p>
        </p:txBody>
      </p:sp>
      <p:pic>
        <p:nvPicPr>
          <p:cNvPr id="7" name="Picture 6">
            <a:extLst>
              <a:ext uri="{FF2B5EF4-FFF2-40B4-BE49-F238E27FC236}">
                <a16:creationId xmlns:a16="http://schemas.microsoft.com/office/drawing/2014/main" id="{D24786D0-5809-43D2-B13B-E5FA451081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319583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0946B4A-3069-4ED3-99CC-607B68B7BCB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3" name="Footer Placeholder 2">
            <a:extLst>
              <a:ext uri="{FF2B5EF4-FFF2-40B4-BE49-F238E27FC236}">
                <a16:creationId xmlns:a16="http://schemas.microsoft.com/office/drawing/2014/main" id="{2383A5B5-FA1A-41C9-AE10-1940D02DA529}"/>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270FA1E2-41C9-4717-9C40-A65437125E44}"/>
              </a:ext>
            </a:extLst>
          </p:cNvPr>
          <p:cNvSpPr>
            <a:spLocks noGrp="1"/>
          </p:cNvSpPr>
          <p:nvPr>
            <p:ph type="sldNum" sz="quarter" idx="12"/>
          </p:nvPr>
        </p:nvSpPr>
        <p:spPr/>
        <p:txBody>
          <a:bodyPr/>
          <a:lstStyle/>
          <a:p>
            <a:fld id="{06A44ADC-FBC0-4698-B0EC-1AD4A4060383}" type="slidenum">
              <a:rPr lang="en-GB" smtClean="0"/>
              <a:t>‹#›</a:t>
            </a:fld>
            <a:endParaRPr lang="en-GB" dirty="0"/>
          </a:p>
        </p:txBody>
      </p:sp>
      <p:pic>
        <p:nvPicPr>
          <p:cNvPr id="6" name="Picture 5">
            <a:extLst>
              <a:ext uri="{FF2B5EF4-FFF2-40B4-BE49-F238E27FC236}">
                <a16:creationId xmlns:a16="http://schemas.microsoft.com/office/drawing/2014/main" id="{9ED1185A-5D30-4C4F-8D3F-9422ECD8DF1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2118510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B943-7FEE-4EBA-894D-1AFF2D304472}"/>
              </a:ext>
            </a:extLst>
          </p:cNvPr>
          <p:cNvSpPr>
            <a:spLocks noGrp="1"/>
          </p:cNvSpPr>
          <p:nvPr>
            <p:ph type="title"/>
          </p:nvPr>
        </p:nvSpPr>
        <p:spPr>
          <a:xfrm>
            <a:off x="360000" y="360000"/>
            <a:ext cx="11444072" cy="535531"/>
          </a:xfrm>
          <a:prstGeom prst="rect">
            <a:avLst/>
          </a:prstGeom>
        </p:spPr>
        <p:txBody>
          <a:bodyPr vert="horz" lIns="91440" tIns="45720" rIns="91440" bIns="45720" rtlCol="0" anchor="t" anchorCtr="0">
            <a:sp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1BCFDC-5D94-4F0B-82D3-04481417E05B}"/>
              </a:ext>
            </a:extLst>
          </p:cNvPr>
          <p:cNvSpPr>
            <a:spLocks noGrp="1"/>
          </p:cNvSpPr>
          <p:nvPr>
            <p:ph type="body" idx="1"/>
          </p:nvPr>
        </p:nvSpPr>
        <p:spPr>
          <a:xfrm>
            <a:off x="359999" y="1440000"/>
            <a:ext cx="11444073" cy="4351338"/>
          </a:xfrm>
          <a:prstGeom prst="rect">
            <a:avLst/>
          </a:prstGeom>
        </p:spPr>
        <p:txBody>
          <a:bodyPr vert="horz" lIns="91440" tIns="45720" rIns="91440" bIns="45720" rtlCol="0">
            <a:normAutofit/>
          </a:body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5" name="Footer Placeholder 4">
            <a:extLst>
              <a:ext uri="{FF2B5EF4-FFF2-40B4-BE49-F238E27FC236}">
                <a16:creationId xmlns:a16="http://schemas.microsoft.com/office/drawing/2014/main" id="{14055446-D695-44BC-B721-FA7A3D3B3C66}"/>
              </a:ext>
            </a:extLst>
          </p:cNvPr>
          <p:cNvSpPr>
            <a:spLocks noGrp="1"/>
          </p:cNvSpPr>
          <p:nvPr>
            <p:ph type="ftr" sz="quarter" idx="3"/>
          </p:nvPr>
        </p:nvSpPr>
        <p:spPr>
          <a:xfrm>
            <a:off x="4445000" y="6356350"/>
            <a:ext cx="6380018"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5680DA2C-4054-4870-AE04-3BEF0E4964D5}"/>
              </a:ext>
            </a:extLst>
          </p:cNvPr>
          <p:cNvSpPr>
            <a:spLocks noGrp="1"/>
          </p:cNvSpPr>
          <p:nvPr>
            <p:ph type="sldNum" sz="quarter" idx="4"/>
          </p:nvPr>
        </p:nvSpPr>
        <p:spPr>
          <a:xfrm>
            <a:off x="11044381" y="6356350"/>
            <a:ext cx="759691"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fld id="{06A44ADC-FBC0-4698-B0EC-1AD4A4060383}" type="slidenum">
              <a:rPr lang="en-GB" smtClean="0"/>
              <a:t>‹#›</a:t>
            </a:fld>
            <a:endParaRPr lang="en-GB" dirty="0"/>
          </a:p>
        </p:txBody>
      </p:sp>
    </p:spTree>
    <p:extLst>
      <p:ext uri="{BB962C8B-B14F-4D97-AF65-F5344CB8AC3E}">
        <p14:creationId xmlns:p14="http://schemas.microsoft.com/office/powerpoint/2010/main" val="2927442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6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 id="2147483663" r:id="rId15"/>
    <p:sldLayoutId id="2147483664" r:id="rId16"/>
    <p:sldLayoutId id="2147483665" r:id="rId17"/>
    <p:sldLayoutId id="2147483666" r:id="rId18"/>
    <p:sldLayoutId id="2147483667" r:id="rId19"/>
  </p:sldLayoutIdLst>
  <p:txStyles>
    <p:titleStyle>
      <a:lvl1pPr algn="l" defTabSz="914400" rtl="0" eaLnBrk="1" latinLnBrk="0" hangingPunct="1">
        <a:lnSpc>
          <a:spcPct val="90000"/>
        </a:lnSpc>
        <a:spcBef>
          <a:spcPct val="0"/>
        </a:spcBef>
        <a:buNone/>
        <a:defRPr lang="en-GB" sz="3200" b="1" kern="120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100" b="1"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600" b="1"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3pPr>
      <a:lvl4pPr marL="57150" indent="-28575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4pPr>
      <a:lvl5pPr marL="517950" indent="-285750" algn="l" defTabSz="914400" rtl="0" eaLnBrk="1" latinLnBrk="0" hangingPunct="1">
        <a:lnSpc>
          <a:spcPct val="90000"/>
        </a:lnSpc>
        <a:spcBef>
          <a:spcPts val="500"/>
        </a:spcBef>
        <a:buFont typeface="Arial" panose="020B0604020202020204" pitchFamily="34" charset="0"/>
        <a:buChar char="•"/>
        <a:defRPr lang="en-GB"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0.xml.rels><?xml version="1.0" encoding="UTF-8" standalone="yes"?>
<Relationships xmlns="http://schemas.openxmlformats.org/package/2006/relationships"><Relationship Id="rId8" Type="http://schemas.openxmlformats.org/officeDocument/2006/relationships/hyperlink" Target="https://medical.hee.nhs.uk/medical-training-recruitment/medical-specialty-training/general-practice-gp/how-to-apply-for-gp-specialty-training/international-induction-programme" TargetMode="External"/><Relationship Id="rId3" Type="http://schemas.openxmlformats.org/officeDocument/2006/relationships/hyperlink" Target="mailto:Laura.Pechey@dhsc.gov.uk" TargetMode="External"/><Relationship Id="rId7" Type="http://schemas.openxmlformats.org/officeDocument/2006/relationships/hyperlink" Target="https://www.nhsemployers.org/publications/code-practice-international-recruitment-quick-guide" TargetMode="External"/><Relationship Id="rId2" Type="http://schemas.openxmlformats.org/officeDocument/2006/relationships/hyperlink" Target="https://www.nhsemployers.org/publications/international-recruitment-toolkit" TargetMode="External"/><Relationship Id="rId1" Type="http://schemas.openxmlformats.org/officeDocument/2006/relationships/slideLayout" Target="../slideLayouts/slideLayout6.xml"/><Relationship Id="rId6" Type="http://schemas.openxmlformats.org/officeDocument/2006/relationships/hyperlink" Target="https://www.gov.uk/government/publications/code-of-practice-for-the-international-recruitment-of-health-and-social-care-personnel/code-of-practice-for-the-international-recruitment-of-health-and-social-care-personnel-in-england" TargetMode="External"/><Relationship Id="rId5" Type="http://schemas.openxmlformats.org/officeDocument/2006/relationships/hyperlink" Target="https://www.nhsemployers.org/articles/recruitment-overseas-doctors-and-dentists" TargetMode="External"/><Relationship Id="rId4" Type="http://schemas.openxmlformats.org/officeDocument/2006/relationships/hyperlink" Target="https://www.nhsemployers.org/articles/recruitment-overseas-nurses-and-midwives"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www.nhsemployers.org/articles/clinical-supervision-models-registered-professionals" TargetMode="External"/><Relationship Id="rId2" Type="http://schemas.openxmlformats.org/officeDocument/2006/relationships/hyperlink" Target="https://bmjopen.bmj.com/content/bmjopen/11/9/e052929.full.pdf"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s://www.gov.uk/government/publications/commissioning-quality-standard-alcohol-and-drug-services/commissioning-quality-standard-alcohol-and-drug-treatment-and-recovery-guidanc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hee.nhs.uk/our-work/hee-star" TargetMode="External"/><Relationship Id="rId7" Type="http://schemas.openxmlformats.org/officeDocument/2006/relationships/hyperlink" Target="https://www.local.gov.uk/our-support/workforce-and-hr-support/workforce-planning" TargetMode="External"/><Relationship Id="rId2" Type="http://schemas.openxmlformats.org/officeDocument/2006/relationships/hyperlink" Target="https://www.cipd.co.uk/knowledge/strategy/organisational-development/workforce-planning-factsheet#gref" TargetMode="External"/><Relationship Id="rId1" Type="http://schemas.openxmlformats.org/officeDocument/2006/relationships/slideLayout" Target="../slideLayouts/slideLayout2.xml"/><Relationship Id="rId6" Type="http://schemas.openxmlformats.org/officeDocument/2006/relationships/hyperlink" Target="https://www.skillsforhealth.org.uk/info-hub/six-steps-methodology-to-integrated-workforce-planning/" TargetMode="External"/><Relationship Id="rId5" Type="http://schemas.openxmlformats.org/officeDocument/2006/relationships/hyperlink" Target="https://www.skillsforcare.org.uk/Support-for-leaders-and-managers/Workforce-commissioning-planning/Workforce-planning-transformation-and-commissioning.aspx" TargetMode="External"/><Relationship Id="rId4" Type="http://schemas.openxmlformats.org/officeDocument/2006/relationships/hyperlink" Target="https://www.hee.nhs.uk/our-work/workforce-transformation/multidisciplinary-team-mdt-toolkit"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hee.nhs.uk/our-work/mental-health/drug-alcohol-treatment-recovery-workforce-program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hee.nhs.uk/our-work/physician-associates" TargetMode="External"/><Relationship Id="rId2" Type="http://schemas.openxmlformats.org/officeDocument/2006/relationships/hyperlink" Target="https://www.hee.nhs.uk/our-work/gp-assista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ho.int/publications/i/item/9789240053052" TargetMode="External"/><Relationship Id="rId2" Type="http://schemas.openxmlformats.org/officeDocument/2006/relationships/hyperlink" Target="https://www.nice.org.uk/guidance/ng212/chapter/Recommendations" TargetMode="External"/><Relationship Id="rId1" Type="http://schemas.openxmlformats.org/officeDocument/2006/relationships/slideLayout" Target="../slideLayouts/slideLayout2.xml"/><Relationship Id="rId4" Type="http://schemas.openxmlformats.org/officeDocument/2006/relationships/hyperlink" Target="https://www.hse.gov.uk/stress/risk-assessment.htm"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journals.rcni.com/nursing-children-and-young-people/hub-and-spoke-model-for-nursing-student-placements-in-the-uk-ncyp.27.2.24.e54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1E1DBE2-1794-4440-B462-5961D3381121}"/>
              </a:ext>
            </a:extLst>
          </p:cNvPr>
          <p:cNvSpPr>
            <a:spLocks noGrp="1"/>
          </p:cNvSpPr>
          <p:nvPr>
            <p:ph type="ctrTitle"/>
          </p:nvPr>
        </p:nvSpPr>
        <p:spPr>
          <a:xfrm>
            <a:off x="930374" y="2549668"/>
            <a:ext cx="9144000" cy="1338828"/>
          </a:xfrm>
        </p:spPr>
        <p:txBody>
          <a:bodyPr/>
          <a:lstStyle/>
          <a:p>
            <a:r>
              <a:rPr lang="en-GB" dirty="0"/>
              <a:t>Workforce planning guidance:</a:t>
            </a:r>
            <a:br>
              <a:rPr lang="en-GB" dirty="0"/>
            </a:br>
            <a:r>
              <a:rPr lang="en-GB" sz="2800" dirty="0">
                <a:solidFill>
                  <a:schemeClr val="bg1">
                    <a:lumMod val="50000"/>
                  </a:schemeClr>
                </a:solidFill>
              </a:rPr>
              <a:t>to support 23/24 Supplemental Substance </a:t>
            </a:r>
            <a:br>
              <a:rPr lang="en-GB" sz="2800" dirty="0">
                <a:solidFill>
                  <a:schemeClr val="bg1">
                    <a:lumMod val="50000"/>
                  </a:schemeClr>
                </a:solidFill>
              </a:rPr>
            </a:br>
            <a:r>
              <a:rPr lang="en-GB" sz="2800" dirty="0">
                <a:solidFill>
                  <a:schemeClr val="bg1">
                    <a:lumMod val="50000"/>
                  </a:schemeClr>
                </a:solidFill>
              </a:rPr>
              <a:t>Misuse grant planning</a:t>
            </a:r>
            <a:endParaRPr lang="en-GB" dirty="0">
              <a:solidFill>
                <a:schemeClr val="bg1">
                  <a:lumMod val="50000"/>
                </a:schemeClr>
              </a:solidFill>
            </a:endParaRPr>
          </a:p>
        </p:txBody>
      </p:sp>
      <p:sp>
        <p:nvSpPr>
          <p:cNvPr id="6" name="Text Placeholder 5">
            <a:extLst>
              <a:ext uri="{FF2B5EF4-FFF2-40B4-BE49-F238E27FC236}">
                <a16:creationId xmlns:a16="http://schemas.microsoft.com/office/drawing/2014/main" id="{2F6C1064-DA02-4CF6-A0E2-33968ECD2CD2}"/>
              </a:ext>
            </a:extLst>
          </p:cNvPr>
          <p:cNvSpPr>
            <a:spLocks noGrp="1"/>
          </p:cNvSpPr>
          <p:nvPr>
            <p:ph type="body" sz="quarter" idx="13"/>
          </p:nvPr>
        </p:nvSpPr>
        <p:spPr/>
        <p:txBody>
          <a:bodyPr/>
          <a:lstStyle/>
          <a:p>
            <a:r>
              <a:rPr lang="en-GB" dirty="0">
                <a:latin typeface="Arial"/>
                <a:cs typeface="Arial"/>
              </a:rPr>
              <a:t>March 2023</a:t>
            </a:r>
            <a:endParaRPr lang="en-GB" dirty="0"/>
          </a:p>
        </p:txBody>
      </p:sp>
      <p:pic>
        <p:nvPicPr>
          <p:cNvPr id="7" name="Picture 6" descr="Logo, company name&#10;&#10;Description automatically generated">
            <a:extLst>
              <a:ext uri="{FF2B5EF4-FFF2-40B4-BE49-F238E27FC236}">
                <a16:creationId xmlns:a16="http://schemas.microsoft.com/office/drawing/2014/main" id="{4B05CAE7-5DDE-4352-8B7C-D57758A2C6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4314" y="700078"/>
            <a:ext cx="3309406" cy="695651"/>
          </a:xfrm>
          <a:prstGeom prst="rect">
            <a:avLst/>
          </a:prstGeom>
        </p:spPr>
      </p:pic>
      <p:pic>
        <p:nvPicPr>
          <p:cNvPr id="8" name="Picture 7">
            <a:extLst>
              <a:ext uri="{FF2B5EF4-FFF2-40B4-BE49-F238E27FC236}">
                <a16:creationId xmlns:a16="http://schemas.microsoft.com/office/drawing/2014/main" id="{CBB984B1-622A-4AA3-8FEC-A05387F57320}"/>
              </a:ext>
            </a:extLst>
          </p:cNvPr>
          <p:cNvPicPr>
            <a:picLocks noChangeAspect="1"/>
          </p:cNvPicPr>
          <p:nvPr/>
        </p:nvPicPr>
        <p:blipFill>
          <a:blip r:embed="rId4"/>
          <a:stretch>
            <a:fillRect/>
          </a:stretch>
        </p:blipFill>
        <p:spPr>
          <a:xfrm>
            <a:off x="9620076" y="2311195"/>
            <a:ext cx="1641550" cy="1651205"/>
          </a:xfrm>
          <a:prstGeom prst="rect">
            <a:avLst/>
          </a:prstGeom>
        </p:spPr>
      </p:pic>
    </p:spTree>
    <p:extLst>
      <p:ext uri="{BB962C8B-B14F-4D97-AF65-F5344CB8AC3E}">
        <p14:creationId xmlns:p14="http://schemas.microsoft.com/office/powerpoint/2010/main" val="1404311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D78BA-E5EF-4406-BFB5-D3FCD7D77554}"/>
              </a:ext>
            </a:extLst>
          </p:cNvPr>
          <p:cNvSpPr>
            <a:spLocks noGrp="1"/>
          </p:cNvSpPr>
          <p:nvPr>
            <p:ph type="title"/>
          </p:nvPr>
        </p:nvSpPr>
        <p:spPr/>
        <p:txBody>
          <a:bodyPr>
            <a:noAutofit/>
          </a:bodyPr>
          <a:lstStyle/>
          <a:p>
            <a:r>
              <a:rPr lang="en-GB" dirty="0">
                <a:solidFill>
                  <a:srgbClr val="00A188"/>
                </a:solidFill>
              </a:rPr>
              <a:t>Spotlight on international recruitment</a:t>
            </a:r>
          </a:p>
        </p:txBody>
      </p:sp>
      <p:sp>
        <p:nvSpPr>
          <p:cNvPr id="3" name="Content Placeholder 2">
            <a:extLst>
              <a:ext uri="{FF2B5EF4-FFF2-40B4-BE49-F238E27FC236}">
                <a16:creationId xmlns:a16="http://schemas.microsoft.com/office/drawing/2014/main" id="{A13F45A2-4D66-4EF7-9D19-2F3DECA1DAF1}"/>
              </a:ext>
            </a:extLst>
          </p:cNvPr>
          <p:cNvSpPr>
            <a:spLocks noGrp="1"/>
          </p:cNvSpPr>
          <p:nvPr>
            <p:ph sz="half" idx="1"/>
          </p:nvPr>
        </p:nvSpPr>
        <p:spPr>
          <a:xfrm>
            <a:off x="359999" y="1333865"/>
            <a:ext cx="11248129" cy="1226455"/>
          </a:xfrm>
        </p:spPr>
        <p:txBody>
          <a:bodyPr>
            <a:normAutofit/>
          </a:bodyPr>
          <a:lstStyle/>
          <a:p>
            <a:pPr marL="342900" indent="-342900">
              <a:buFont typeface="Arial" panose="020B0604020202020204" pitchFamily="34" charset="0"/>
              <a:buChar char="•"/>
            </a:pPr>
            <a:r>
              <a:rPr lang="en-GB" dirty="0"/>
              <a:t>Explore the feasibility of “active recruitment” of registered professionals from outside the UK.</a:t>
            </a:r>
          </a:p>
          <a:p>
            <a:r>
              <a:rPr lang="en-GB" b="0" dirty="0"/>
              <a:t> </a:t>
            </a:r>
          </a:p>
        </p:txBody>
      </p:sp>
      <p:sp>
        <p:nvSpPr>
          <p:cNvPr id="4" name="Content Placeholder 3">
            <a:extLst>
              <a:ext uri="{FF2B5EF4-FFF2-40B4-BE49-F238E27FC236}">
                <a16:creationId xmlns:a16="http://schemas.microsoft.com/office/drawing/2014/main" id="{5BFC7AF0-688E-4B8F-87B6-A9FCE0047BAC}"/>
              </a:ext>
            </a:extLst>
          </p:cNvPr>
          <p:cNvSpPr txBox="1">
            <a:spLocks/>
          </p:cNvSpPr>
          <p:nvPr/>
        </p:nvSpPr>
        <p:spPr>
          <a:xfrm>
            <a:off x="683812" y="2107095"/>
            <a:ext cx="10924317" cy="4023361"/>
          </a:xfrm>
          <a:prstGeom prst="rect">
            <a:avLst/>
          </a:prstGeom>
          <a:solidFill>
            <a:srgbClr val="D3C9E5"/>
          </a:solidFill>
          <a:ln>
            <a:solidFill>
              <a:srgbClr val="512698"/>
            </a:solidFill>
          </a:ln>
        </p:spPr>
        <p:txBody>
          <a:bodyPr vert="horz" lIns="91440" tIns="45720" rIns="91440" bIns="45720" rtlCol="0">
            <a:normAutofit fontScale="85000" lnSpcReduction="20000"/>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lang="en-US" sz="21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lang="en-US" sz="1600" kern="1200">
                <a:solidFill>
                  <a:schemeClr val="tx1"/>
                </a:solidFill>
                <a:latin typeface="+mn-lt"/>
                <a:ea typeface="+mn-ea"/>
                <a:cs typeface="+mn-cs"/>
              </a:defRPr>
            </a:lvl3pPr>
            <a:lvl4pPr marL="0" indent="-228600" algn="l" defTabSz="914400" rtl="0" eaLnBrk="1" latinLnBrk="0" hangingPunct="1">
              <a:lnSpc>
                <a:spcPct val="90000"/>
              </a:lnSpc>
              <a:spcBef>
                <a:spcPts val="500"/>
              </a:spcBef>
              <a:buFont typeface="Arial" panose="020B0604020202020204" pitchFamily="34" charset="0"/>
              <a:buChar char="•"/>
              <a:defRPr lang="en-US" sz="1600" kern="1200">
                <a:solidFill>
                  <a:schemeClr val="tx1"/>
                </a:solidFill>
                <a:latin typeface="+mn-lt"/>
                <a:ea typeface="+mn-ea"/>
                <a:cs typeface="+mn-cs"/>
              </a:defRPr>
            </a:lvl4pPr>
            <a:lvl5pPr marL="460800" indent="-228600" algn="l" defTabSz="914400" rtl="0" eaLnBrk="1" latinLnBrk="0" hangingPunct="1">
              <a:lnSpc>
                <a:spcPct val="90000"/>
              </a:lnSpc>
              <a:spcBef>
                <a:spcPts val="500"/>
              </a:spcBef>
              <a:buFont typeface="Arial" panose="020B0604020202020204" pitchFamily="34" charset="0"/>
              <a:buChar char="•"/>
              <a:defRPr lang="en-GB"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Aft>
                <a:spcPts val="600"/>
              </a:spcAft>
            </a:pPr>
            <a:r>
              <a:rPr lang="en-GB" sz="1700" dirty="0"/>
              <a:t>About international recruitment</a:t>
            </a:r>
          </a:p>
          <a:p>
            <a:pPr>
              <a:lnSpc>
                <a:spcPct val="120000"/>
              </a:lnSpc>
              <a:spcAft>
                <a:spcPts val="600"/>
              </a:spcAft>
            </a:pPr>
            <a:r>
              <a:rPr lang="en-GB" sz="1700" b="0" dirty="0"/>
              <a:t>"Active international recruitment" is defined as the process by which UK health and social care employers (including LAs) market employment opportunities in the UK health or social care sector internationally. </a:t>
            </a:r>
          </a:p>
          <a:p>
            <a:pPr>
              <a:lnSpc>
                <a:spcPct val="120000"/>
              </a:lnSpc>
              <a:spcAft>
                <a:spcPts val="600"/>
              </a:spcAft>
            </a:pPr>
            <a:r>
              <a:rPr lang="en-GB" sz="1700" b="0" dirty="0"/>
              <a:t>There are several benefits of international recruitment, including having a wider pool of suitable applicants, increasing workplace diversity, uncovering a new talent pool of potential workforce and providing global workforce expansion opportunities. </a:t>
            </a:r>
          </a:p>
          <a:p>
            <a:pPr>
              <a:lnSpc>
                <a:spcPct val="120000"/>
              </a:lnSpc>
              <a:spcAft>
                <a:spcPts val="600"/>
              </a:spcAft>
            </a:pPr>
            <a:r>
              <a:rPr lang="en-GB" sz="1400" dirty="0"/>
              <a:t>Resources</a:t>
            </a:r>
          </a:p>
          <a:p>
            <a:pPr marL="285750" indent="-285750">
              <a:lnSpc>
                <a:spcPct val="120000"/>
              </a:lnSpc>
              <a:spcAft>
                <a:spcPts val="600"/>
              </a:spcAft>
              <a:buFont typeface="Arial" panose="020B0604020202020204" pitchFamily="34" charset="0"/>
              <a:buChar char="•"/>
            </a:pPr>
            <a:r>
              <a:rPr lang="en-GB" sz="1500" b="0" dirty="0">
                <a:hlinkClick r:id="rId2"/>
              </a:rPr>
              <a:t>NHS Employers international recruitment toolkit</a:t>
            </a:r>
            <a:endParaRPr lang="en-GB" sz="1500" b="0" dirty="0"/>
          </a:p>
          <a:p>
            <a:pPr marL="285750" indent="-285750">
              <a:lnSpc>
                <a:spcPct val="120000"/>
              </a:lnSpc>
              <a:spcAft>
                <a:spcPts val="600"/>
              </a:spcAft>
              <a:buFont typeface="Arial" panose="020B0604020202020204" pitchFamily="34" charset="0"/>
              <a:buChar char="•"/>
            </a:pPr>
            <a:r>
              <a:rPr lang="en-GB" sz="1500" b="0" dirty="0"/>
              <a:t>NHS Employers and the Department of Health and Social Care’s (DHSC) International Workforce team have delivered webinars for drug and alcohol treatment and recovery service provider HR leads. If you would like the resources that they presented (some of which is tailored to the sector), please contact </a:t>
            </a:r>
            <a:r>
              <a:rPr lang="en-GB" sz="1500" b="0" dirty="0">
                <a:hlinkClick r:id="rId3"/>
              </a:rPr>
              <a:t>Laura.Pechey@dhsc.gov.uk</a:t>
            </a:r>
            <a:r>
              <a:rPr lang="en-GB" sz="1500" b="0" dirty="0"/>
              <a:t>. </a:t>
            </a:r>
          </a:p>
          <a:p>
            <a:pPr marL="285750" indent="-285750">
              <a:lnSpc>
                <a:spcPct val="120000"/>
              </a:lnSpc>
              <a:spcAft>
                <a:spcPts val="600"/>
              </a:spcAft>
              <a:buFont typeface="Arial" panose="020B0604020202020204" pitchFamily="34" charset="0"/>
              <a:buChar char="•"/>
            </a:pPr>
            <a:r>
              <a:rPr lang="en-GB" sz="1500" b="0" dirty="0">
                <a:hlinkClick r:id="rId4"/>
              </a:rPr>
              <a:t>International recruitment of overseas nurses and midwives</a:t>
            </a:r>
            <a:endParaRPr lang="en-GB" sz="1500" b="0" dirty="0"/>
          </a:p>
          <a:p>
            <a:pPr marL="285750" indent="-285750">
              <a:lnSpc>
                <a:spcPct val="120000"/>
              </a:lnSpc>
              <a:spcAft>
                <a:spcPts val="600"/>
              </a:spcAft>
              <a:buFont typeface="Arial" panose="020B0604020202020204" pitchFamily="34" charset="0"/>
              <a:buChar char="•"/>
            </a:pPr>
            <a:r>
              <a:rPr lang="en-GB" sz="1500" b="0" dirty="0">
                <a:hlinkClick r:id="rId5"/>
              </a:rPr>
              <a:t>International recruitment of overseas doctors</a:t>
            </a:r>
            <a:endParaRPr lang="en-GB" sz="1500" b="0" dirty="0"/>
          </a:p>
          <a:p>
            <a:pPr marL="285750" indent="-285750">
              <a:lnSpc>
                <a:spcPct val="120000"/>
              </a:lnSpc>
              <a:spcAft>
                <a:spcPts val="600"/>
              </a:spcAft>
              <a:buFont typeface="Arial" panose="020B0604020202020204" pitchFamily="34" charset="0"/>
              <a:buChar char="•"/>
            </a:pPr>
            <a:r>
              <a:rPr lang="en-GB" sz="1500" b="0" dirty="0">
                <a:hlinkClick r:id="rId6"/>
              </a:rPr>
              <a:t>World Health Organization (WHO) Code of Practice on ethical international recruitment</a:t>
            </a:r>
            <a:endParaRPr lang="en-GB" sz="1500" b="0" dirty="0"/>
          </a:p>
          <a:p>
            <a:pPr marL="285750" indent="-285750">
              <a:lnSpc>
                <a:spcPct val="120000"/>
              </a:lnSpc>
              <a:spcAft>
                <a:spcPts val="600"/>
              </a:spcAft>
              <a:buFont typeface="Arial" panose="020B0604020202020204" pitchFamily="34" charset="0"/>
              <a:buChar char="•"/>
            </a:pPr>
            <a:r>
              <a:rPr lang="en-GB" sz="1500" b="0" dirty="0"/>
              <a:t>A </a:t>
            </a:r>
            <a:r>
              <a:rPr lang="en-GB" sz="1500" b="0" dirty="0">
                <a:hlinkClick r:id="rId7"/>
              </a:rPr>
              <a:t>quick guide </a:t>
            </a:r>
            <a:r>
              <a:rPr lang="en-GB" sz="1500" b="0" dirty="0"/>
              <a:t>to help NHS employers and candidates understand what the WHO Code of Practice means for them</a:t>
            </a:r>
          </a:p>
          <a:p>
            <a:pPr marL="285750" indent="-285750">
              <a:lnSpc>
                <a:spcPct val="120000"/>
              </a:lnSpc>
              <a:spcAft>
                <a:spcPts val="600"/>
              </a:spcAft>
              <a:buFont typeface="Arial" panose="020B0604020202020204" pitchFamily="34" charset="0"/>
              <a:buChar char="•"/>
            </a:pPr>
            <a:r>
              <a:rPr lang="en-GB" sz="1500" b="0" dirty="0"/>
              <a:t>The </a:t>
            </a:r>
            <a:r>
              <a:rPr lang="en-GB" sz="1500" b="0" dirty="0">
                <a:hlinkClick r:id="rId8"/>
              </a:rPr>
              <a:t>International Induction Programme </a:t>
            </a:r>
            <a:r>
              <a:rPr lang="en-GB" sz="1500" b="0" dirty="0"/>
              <a:t>can support the “active” international recruitment of GPs and other doctors.</a:t>
            </a:r>
          </a:p>
        </p:txBody>
      </p:sp>
    </p:spTree>
    <p:extLst>
      <p:ext uri="{BB962C8B-B14F-4D97-AF65-F5344CB8AC3E}">
        <p14:creationId xmlns:p14="http://schemas.microsoft.com/office/powerpoint/2010/main" val="700698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8091B-35A6-4695-B491-F9040D011B90}"/>
              </a:ext>
            </a:extLst>
          </p:cNvPr>
          <p:cNvSpPr>
            <a:spLocks noGrp="1"/>
          </p:cNvSpPr>
          <p:nvPr>
            <p:ph type="title"/>
          </p:nvPr>
        </p:nvSpPr>
        <p:spPr/>
        <p:txBody>
          <a:bodyPr/>
          <a:lstStyle/>
          <a:p>
            <a:r>
              <a:rPr lang="en-GB" dirty="0"/>
              <a:t>Training and skills development</a:t>
            </a:r>
          </a:p>
        </p:txBody>
      </p:sp>
      <p:sp>
        <p:nvSpPr>
          <p:cNvPr id="5" name="Text Placeholder 4">
            <a:extLst>
              <a:ext uri="{FF2B5EF4-FFF2-40B4-BE49-F238E27FC236}">
                <a16:creationId xmlns:a16="http://schemas.microsoft.com/office/drawing/2014/main" id="{A53D472F-EFC4-4609-8D76-6BDA8D0CCB2E}"/>
              </a:ext>
            </a:extLst>
          </p:cNvPr>
          <p:cNvSpPr>
            <a:spLocks noGrp="1"/>
          </p:cNvSpPr>
          <p:nvPr>
            <p:ph type="body" idx="1"/>
          </p:nvPr>
        </p:nvSpPr>
        <p:spPr/>
        <p:txBody>
          <a:bodyPr/>
          <a:lstStyle/>
          <a:p>
            <a:endParaRPr lang="en-GB" dirty="0"/>
          </a:p>
        </p:txBody>
      </p:sp>
      <p:sp>
        <p:nvSpPr>
          <p:cNvPr id="6" name="Rectangle 5" descr="Classroom">
            <a:extLst>
              <a:ext uri="{FF2B5EF4-FFF2-40B4-BE49-F238E27FC236}">
                <a16:creationId xmlns:a16="http://schemas.microsoft.com/office/drawing/2014/main" id="{B98005B1-30AF-492E-B71D-CF93309972CA}"/>
              </a:ext>
            </a:extLst>
          </p:cNvPr>
          <p:cNvSpPr>
            <a:spLocks noChangeAspect="1"/>
          </p:cNvSpPr>
          <p:nvPr/>
        </p:nvSpPr>
        <p:spPr>
          <a:xfrm>
            <a:off x="8107450" y="1809000"/>
            <a:ext cx="3240000" cy="3240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GB" dirty="0"/>
          </a:p>
        </p:txBody>
      </p:sp>
    </p:spTree>
    <p:extLst>
      <p:ext uri="{BB962C8B-B14F-4D97-AF65-F5344CB8AC3E}">
        <p14:creationId xmlns:p14="http://schemas.microsoft.com/office/powerpoint/2010/main" val="3685300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2036A-E838-413C-8F7C-84FF1D658581}"/>
              </a:ext>
            </a:extLst>
          </p:cNvPr>
          <p:cNvSpPr>
            <a:spLocks noGrp="1"/>
          </p:cNvSpPr>
          <p:nvPr>
            <p:ph type="title"/>
          </p:nvPr>
        </p:nvSpPr>
        <p:spPr/>
        <p:txBody>
          <a:bodyPr/>
          <a:lstStyle/>
          <a:p>
            <a:r>
              <a:rPr lang="en-GB" dirty="0"/>
              <a:t>Whole workforce training and skills development</a:t>
            </a:r>
          </a:p>
        </p:txBody>
      </p:sp>
      <p:sp>
        <p:nvSpPr>
          <p:cNvPr id="3" name="Content Placeholder 2">
            <a:extLst>
              <a:ext uri="{FF2B5EF4-FFF2-40B4-BE49-F238E27FC236}">
                <a16:creationId xmlns:a16="http://schemas.microsoft.com/office/drawing/2014/main" id="{BDC4CAD9-AEA6-4628-AAAC-B2E4A5B4A9C5}"/>
              </a:ext>
            </a:extLst>
          </p:cNvPr>
          <p:cNvSpPr>
            <a:spLocks noGrp="1"/>
          </p:cNvSpPr>
          <p:nvPr>
            <p:ph sz="half" idx="1"/>
          </p:nvPr>
        </p:nvSpPr>
        <p:spPr/>
        <p:txBody>
          <a:bodyPr>
            <a:normAutofit lnSpcReduction="10000"/>
          </a:bodyPr>
          <a:lstStyle/>
          <a:p>
            <a:pPr marL="342900" indent="-342900">
              <a:buFont typeface="Arial" panose="020B0604020202020204" pitchFamily="34" charset="0"/>
              <a:buChar char="•"/>
            </a:pPr>
            <a:r>
              <a:rPr lang="en-GB" dirty="0"/>
              <a:t>Enable access to regular continuing professional development (CPD). </a:t>
            </a:r>
            <a:r>
              <a:rPr lang="en-GB" b="0" dirty="0"/>
              <a:t>This should include offering or enabling CPD opportunities for registered professional staff in line with the requirements of their regulator. </a:t>
            </a:r>
          </a:p>
          <a:p>
            <a:pPr marL="342900" indent="-342900">
              <a:buFont typeface="Arial" panose="020B0604020202020204" pitchFamily="34" charset="0"/>
              <a:buChar char="•"/>
            </a:pPr>
            <a:r>
              <a:rPr lang="en-GB" dirty="0"/>
              <a:t>Undertake robust workforce planning including a formal training needs analysis process. </a:t>
            </a:r>
            <a:r>
              <a:rPr lang="en-GB" b="0" dirty="0"/>
              <a:t>This will ensure that there is a clear and consistent approach to workforce development. See the final section of this pack for workforce planning resources.</a:t>
            </a:r>
          </a:p>
          <a:p>
            <a:pPr marL="342900" indent="-342900">
              <a:buFont typeface="Arial" panose="020B0604020202020204" pitchFamily="34" charset="0"/>
              <a:buChar char="•"/>
            </a:pPr>
            <a:r>
              <a:rPr lang="en-GB" dirty="0"/>
              <a:t>Develop and support careers focusing on clinical research within the sector.</a:t>
            </a:r>
            <a:endParaRPr lang="en-GB" b="0" dirty="0"/>
          </a:p>
        </p:txBody>
      </p:sp>
      <p:sp>
        <p:nvSpPr>
          <p:cNvPr id="5" name="Content Placeholder 3">
            <a:extLst>
              <a:ext uri="{FF2B5EF4-FFF2-40B4-BE49-F238E27FC236}">
                <a16:creationId xmlns:a16="http://schemas.microsoft.com/office/drawing/2014/main" id="{45D219BF-FB05-4A54-B7F5-329EAC95960C}"/>
              </a:ext>
            </a:extLst>
          </p:cNvPr>
          <p:cNvSpPr txBox="1">
            <a:spLocks/>
          </p:cNvSpPr>
          <p:nvPr/>
        </p:nvSpPr>
        <p:spPr>
          <a:xfrm>
            <a:off x="6224072" y="1440000"/>
            <a:ext cx="5580000" cy="4368133"/>
          </a:xfrm>
          <a:prstGeom prst="rect">
            <a:avLst/>
          </a:prstGeom>
          <a:solidFill>
            <a:srgbClr val="D3C9E5"/>
          </a:solidFill>
          <a:ln>
            <a:solidFill>
              <a:srgbClr val="512698"/>
            </a:solidFill>
          </a:ln>
        </p:spPr>
        <p:txBody>
          <a:bodyPr vert="horz" lIns="91440" tIns="45720" rIns="91440" bIns="45720" rtlCol="0">
            <a:normAutofit fontScale="92500"/>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lang="en-US" sz="21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lang="en-US" sz="1600" kern="1200">
                <a:solidFill>
                  <a:schemeClr val="tx1"/>
                </a:solidFill>
                <a:latin typeface="+mn-lt"/>
                <a:ea typeface="+mn-ea"/>
                <a:cs typeface="+mn-cs"/>
              </a:defRPr>
            </a:lvl3pPr>
            <a:lvl4pPr marL="0" indent="-228600" algn="l" defTabSz="914400" rtl="0" eaLnBrk="1" latinLnBrk="0" hangingPunct="1">
              <a:lnSpc>
                <a:spcPct val="90000"/>
              </a:lnSpc>
              <a:spcBef>
                <a:spcPts val="500"/>
              </a:spcBef>
              <a:buFont typeface="Arial" panose="020B0604020202020204" pitchFamily="34" charset="0"/>
              <a:buChar char="•"/>
              <a:defRPr lang="en-US" sz="1600" kern="1200">
                <a:solidFill>
                  <a:schemeClr val="tx1"/>
                </a:solidFill>
                <a:latin typeface="+mn-lt"/>
                <a:ea typeface="+mn-ea"/>
                <a:cs typeface="+mn-cs"/>
              </a:defRPr>
            </a:lvl4pPr>
            <a:lvl5pPr marL="460800" indent="-228600" algn="l" defTabSz="914400" rtl="0" eaLnBrk="1" latinLnBrk="0" hangingPunct="1">
              <a:lnSpc>
                <a:spcPct val="90000"/>
              </a:lnSpc>
              <a:spcBef>
                <a:spcPts val="500"/>
              </a:spcBef>
              <a:buFont typeface="Arial" panose="020B0604020202020204" pitchFamily="34" charset="0"/>
              <a:buChar char="•"/>
              <a:defRPr lang="en-GB"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t>About CPD</a:t>
            </a:r>
          </a:p>
          <a:p>
            <a:r>
              <a:rPr lang="en-GB" sz="1800" b="0" dirty="0"/>
              <a:t>This should include service providers and commissioners working together to ensure that budgets for CPD are reflected in workforce development. </a:t>
            </a:r>
          </a:p>
          <a:p>
            <a:r>
              <a:rPr lang="en-GB" sz="1800" b="0" dirty="0"/>
              <a:t>All roles within the drug and alcohol workforce require appropriate ongoing training and CPD, with learning activities tailored to their expertise and role responsibilities being offered. </a:t>
            </a:r>
          </a:p>
          <a:p>
            <a:r>
              <a:rPr lang="en-GB" sz="1800" b="0" dirty="0"/>
              <a:t>This will enable the whole workforce to engage in suitable CPD and skill development to enhance their confidence, competence and abilities within their role. </a:t>
            </a:r>
          </a:p>
          <a:p>
            <a:r>
              <a:rPr lang="en-GB" sz="1800" b="0" dirty="0"/>
              <a:t>Employers need to invest in the skills and development of all their employees and ensure that workforce management allows for protected time for ongoing CPD to be prioritised.</a:t>
            </a:r>
          </a:p>
          <a:p>
            <a:endParaRPr lang="en-GB" dirty="0"/>
          </a:p>
        </p:txBody>
      </p:sp>
    </p:spTree>
    <p:extLst>
      <p:ext uri="{BB962C8B-B14F-4D97-AF65-F5344CB8AC3E}">
        <p14:creationId xmlns:p14="http://schemas.microsoft.com/office/powerpoint/2010/main" val="2880617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8091B-35A6-4695-B491-F9040D011B90}"/>
              </a:ext>
            </a:extLst>
          </p:cNvPr>
          <p:cNvSpPr>
            <a:spLocks noGrp="1"/>
          </p:cNvSpPr>
          <p:nvPr>
            <p:ph type="title"/>
          </p:nvPr>
        </p:nvSpPr>
        <p:spPr/>
        <p:txBody>
          <a:bodyPr/>
          <a:lstStyle/>
          <a:p>
            <a:r>
              <a:rPr lang="en-GB" dirty="0"/>
              <a:t>Career progression</a:t>
            </a:r>
          </a:p>
        </p:txBody>
      </p:sp>
      <p:sp>
        <p:nvSpPr>
          <p:cNvPr id="5" name="Text Placeholder 4">
            <a:extLst>
              <a:ext uri="{FF2B5EF4-FFF2-40B4-BE49-F238E27FC236}">
                <a16:creationId xmlns:a16="http://schemas.microsoft.com/office/drawing/2014/main" id="{A53D472F-EFC4-4609-8D76-6BDA8D0CCB2E}"/>
              </a:ext>
            </a:extLst>
          </p:cNvPr>
          <p:cNvSpPr>
            <a:spLocks noGrp="1"/>
          </p:cNvSpPr>
          <p:nvPr>
            <p:ph type="body" idx="1"/>
          </p:nvPr>
        </p:nvSpPr>
        <p:spPr/>
        <p:txBody>
          <a:bodyPr/>
          <a:lstStyle/>
          <a:p>
            <a:endParaRPr lang="en-GB" dirty="0"/>
          </a:p>
        </p:txBody>
      </p:sp>
      <p:pic>
        <p:nvPicPr>
          <p:cNvPr id="3" name="Graphic 2" descr="Business Growth with solid fill">
            <a:extLst>
              <a:ext uri="{FF2B5EF4-FFF2-40B4-BE49-F238E27FC236}">
                <a16:creationId xmlns:a16="http://schemas.microsoft.com/office/drawing/2014/main" id="{3C9C752A-6F7B-4E2A-9ACA-3F16D64945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0150" y="1809000"/>
            <a:ext cx="3240000" cy="3240000"/>
          </a:xfrm>
          <a:prstGeom prst="rect">
            <a:avLst/>
          </a:prstGeom>
        </p:spPr>
      </p:pic>
    </p:spTree>
    <p:extLst>
      <p:ext uri="{BB962C8B-B14F-4D97-AF65-F5344CB8AC3E}">
        <p14:creationId xmlns:p14="http://schemas.microsoft.com/office/powerpoint/2010/main" val="3632102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2036A-E838-413C-8F7C-84FF1D658581}"/>
              </a:ext>
            </a:extLst>
          </p:cNvPr>
          <p:cNvSpPr>
            <a:spLocks noGrp="1"/>
          </p:cNvSpPr>
          <p:nvPr>
            <p:ph type="title"/>
          </p:nvPr>
        </p:nvSpPr>
        <p:spPr/>
        <p:txBody>
          <a:bodyPr/>
          <a:lstStyle/>
          <a:p>
            <a:r>
              <a:rPr lang="en-GB" dirty="0"/>
              <a:t>Career progression</a:t>
            </a:r>
          </a:p>
        </p:txBody>
      </p:sp>
      <p:sp>
        <p:nvSpPr>
          <p:cNvPr id="3" name="Content Placeholder 2">
            <a:extLst>
              <a:ext uri="{FF2B5EF4-FFF2-40B4-BE49-F238E27FC236}">
                <a16:creationId xmlns:a16="http://schemas.microsoft.com/office/drawing/2014/main" id="{BDC4CAD9-AEA6-4628-AAAC-B2E4A5B4A9C5}"/>
              </a:ext>
            </a:extLst>
          </p:cNvPr>
          <p:cNvSpPr>
            <a:spLocks noGrp="1"/>
          </p:cNvSpPr>
          <p:nvPr>
            <p:ph idx="1"/>
          </p:nvPr>
        </p:nvSpPr>
        <p:spPr/>
        <p:txBody>
          <a:bodyPr>
            <a:normAutofit lnSpcReduction="10000"/>
          </a:bodyPr>
          <a:lstStyle/>
          <a:p>
            <a:pPr marL="342900" indent="-342900">
              <a:buFont typeface="Arial" panose="020B0604020202020204" pitchFamily="34" charset="0"/>
              <a:buChar char="•"/>
            </a:pPr>
            <a:r>
              <a:rPr lang="en-GB" dirty="0"/>
              <a:t>Given the multi-faceted nature of dependence and recovery, service providers should consider developing career progression in a "specialism" model across services for drug and alcohol workers to further develop into, while remaining on the frontline</a:t>
            </a:r>
            <a:r>
              <a:rPr lang="en-GB" b="0" dirty="0"/>
              <a:t>. This may include family engagement, housing, co-occurring mental health and drug/alcohol use conditions, employment, working with particular populations, physical health promotion and training roles. Services should be creative and flexible with role development depending on local needs and offer CPD accordingly. Contracts, employment packages and job titles should recognise this additional clinical responsibility. This would provide a career journey, enhanced job satisfaction, improved care and aid the retention of skilled staff in frontline roles.</a:t>
            </a:r>
            <a:r>
              <a:rPr lang="en-GB" dirty="0"/>
              <a:t> </a:t>
            </a:r>
          </a:p>
          <a:p>
            <a:pPr marL="342900" indent="-342900">
              <a:buFont typeface="Arial" panose="020B0604020202020204" pitchFamily="34" charset="0"/>
              <a:buChar char="•"/>
            </a:pPr>
            <a:r>
              <a:rPr lang="en-GB" dirty="0"/>
              <a:t>Promote a culture of skills and career development. </a:t>
            </a:r>
            <a:r>
              <a:rPr lang="en-GB" b="0" dirty="0"/>
              <a:t>All currently non-registered roles, including volunteers should be encouraged and supported to explore becoming registered professionals within the sector where an interest has been expressed. </a:t>
            </a:r>
          </a:p>
          <a:p>
            <a:pPr marL="342900" indent="-342900">
              <a:buFont typeface="Arial" panose="020B0604020202020204" pitchFamily="34" charset="0"/>
              <a:buChar char="•"/>
            </a:pPr>
            <a:r>
              <a:rPr lang="en-GB" dirty="0"/>
              <a:t>Create development opportunities for registered professionals in the sector.</a:t>
            </a:r>
            <a:endParaRPr lang="en-GB" b="0" dirty="0"/>
          </a:p>
          <a:p>
            <a:pPr marL="342900" indent="-342900">
              <a:buFont typeface="Arial" panose="020B0604020202020204" pitchFamily="34" charset="0"/>
              <a:buChar char="•"/>
            </a:pPr>
            <a:endParaRPr lang="en-GB" b="0" dirty="0"/>
          </a:p>
        </p:txBody>
      </p:sp>
    </p:spTree>
    <p:extLst>
      <p:ext uri="{BB962C8B-B14F-4D97-AF65-F5344CB8AC3E}">
        <p14:creationId xmlns:p14="http://schemas.microsoft.com/office/powerpoint/2010/main" val="1732950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8091B-35A6-4695-B491-F9040D011B90}"/>
              </a:ext>
            </a:extLst>
          </p:cNvPr>
          <p:cNvSpPr>
            <a:spLocks noGrp="1"/>
          </p:cNvSpPr>
          <p:nvPr>
            <p:ph type="title"/>
          </p:nvPr>
        </p:nvSpPr>
        <p:spPr/>
        <p:txBody>
          <a:bodyPr/>
          <a:lstStyle/>
          <a:p>
            <a:r>
              <a:rPr lang="en-GB" dirty="0"/>
              <a:t>Supervision and support</a:t>
            </a:r>
          </a:p>
        </p:txBody>
      </p:sp>
      <p:sp>
        <p:nvSpPr>
          <p:cNvPr id="5" name="Text Placeholder 4">
            <a:extLst>
              <a:ext uri="{FF2B5EF4-FFF2-40B4-BE49-F238E27FC236}">
                <a16:creationId xmlns:a16="http://schemas.microsoft.com/office/drawing/2014/main" id="{A53D472F-EFC4-4609-8D76-6BDA8D0CCB2E}"/>
              </a:ext>
            </a:extLst>
          </p:cNvPr>
          <p:cNvSpPr>
            <a:spLocks noGrp="1"/>
          </p:cNvSpPr>
          <p:nvPr>
            <p:ph type="body" idx="1"/>
          </p:nvPr>
        </p:nvSpPr>
        <p:spPr/>
        <p:txBody>
          <a:bodyPr/>
          <a:lstStyle/>
          <a:p>
            <a:endParaRPr lang="en-GB" dirty="0"/>
          </a:p>
        </p:txBody>
      </p:sp>
      <p:pic>
        <p:nvPicPr>
          <p:cNvPr id="3" name="Graphic 2" descr="Boardroom with solid fill">
            <a:extLst>
              <a:ext uri="{FF2B5EF4-FFF2-40B4-BE49-F238E27FC236}">
                <a16:creationId xmlns:a16="http://schemas.microsoft.com/office/drawing/2014/main" id="{8830542E-8289-400C-91FA-391CA48C78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0150" y="1809000"/>
            <a:ext cx="3240000" cy="3240000"/>
          </a:xfrm>
          <a:prstGeom prst="rect">
            <a:avLst/>
          </a:prstGeom>
        </p:spPr>
      </p:pic>
    </p:spTree>
    <p:extLst>
      <p:ext uri="{BB962C8B-B14F-4D97-AF65-F5344CB8AC3E}">
        <p14:creationId xmlns:p14="http://schemas.microsoft.com/office/powerpoint/2010/main" val="4225533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2036A-E838-413C-8F7C-84FF1D658581}"/>
              </a:ext>
            </a:extLst>
          </p:cNvPr>
          <p:cNvSpPr>
            <a:spLocks noGrp="1"/>
          </p:cNvSpPr>
          <p:nvPr>
            <p:ph type="title"/>
          </p:nvPr>
        </p:nvSpPr>
        <p:spPr/>
        <p:txBody>
          <a:bodyPr/>
          <a:lstStyle/>
          <a:p>
            <a:r>
              <a:rPr lang="en-GB" dirty="0"/>
              <a:t>Whole workforce supervision and support</a:t>
            </a:r>
          </a:p>
        </p:txBody>
      </p:sp>
      <p:sp>
        <p:nvSpPr>
          <p:cNvPr id="3" name="Content Placeholder 2">
            <a:extLst>
              <a:ext uri="{FF2B5EF4-FFF2-40B4-BE49-F238E27FC236}">
                <a16:creationId xmlns:a16="http://schemas.microsoft.com/office/drawing/2014/main" id="{BDC4CAD9-AEA6-4628-AAAC-B2E4A5B4A9C5}"/>
              </a:ext>
            </a:extLst>
          </p:cNvPr>
          <p:cNvSpPr>
            <a:spLocks noGrp="1"/>
          </p:cNvSpPr>
          <p:nvPr>
            <p:ph sz="half" idx="1"/>
          </p:nvPr>
        </p:nvSpPr>
        <p:spPr>
          <a:xfrm>
            <a:off x="360000" y="1440000"/>
            <a:ext cx="6387934" cy="4711418"/>
          </a:xfrm>
        </p:spPr>
        <p:txBody>
          <a:bodyPr>
            <a:noAutofit/>
          </a:bodyPr>
          <a:lstStyle/>
          <a:p>
            <a:pPr marL="342900" indent="-342900">
              <a:lnSpc>
                <a:spcPct val="120000"/>
              </a:lnSpc>
              <a:spcAft>
                <a:spcPts val="600"/>
              </a:spcAft>
              <a:buFont typeface="Arial" panose="020B0604020202020204" pitchFamily="34" charset="0"/>
              <a:buChar char="•"/>
            </a:pPr>
            <a:r>
              <a:rPr lang="en-GB" sz="1300" dirty="0"/>
              <a:t>Services must be led by team leaders and service managers who are skilled and trained in managing a wide range of staff exposed to vicarious trauma.</a:t>
            </a:r>
          </a:p>
          <a:p>
            <a:pPr marL="342900" indent="-342900">
              <a:lnSpc>
                <a:spcPct val="120000"/>
              </a:lnSpc>
              <a:spcAft>
                <a:spcPts val="600"/>
              </a:spcAft>
              <a:buFont typeface="Arial" panose="020B0604020202020204" pitchFamily="34" charset="0"/>
              <a:buChar char="•"/>
            </a:pPr>
            <a:r>
              <a:rPr lang="en-GB" sz="1300" dirty="0"/>
              <a:t>Ensure every staff member delivering treatment to people using the service, regardless of their level of skill and experience, has access to high-quality clinical supervision. </a:t>
            </a:r>
            <a:r>
              <a:rPr lang="en-GB" sz="1300" b="0" dirty="0"/>
              <a:t>Service providers must ensure clinical supervisors are appropriately trained to carry out high-quality supervision and should receive regular clinical supervision themselves.</a:t>
            </a:r>
          </a:p>
          <a:p>
            <a:pPr marL="342900" indent="-342900">
              <a:lnSpc>
                <a:spcPct val="120000"/>
              </a:lnSpc>
              <a:spcAft>
                <a:spcPts val="600"/>
              </a:spcAft>
              <a:buFont typeface="Arial" panose="020B0604020202020204" pitchFamily="34" charset="0"/>
              <a:buChar char="•"/>
            </a:pPr>
            <a:r>
              <a:rPr lang="en-GB" sz="1300" dirty="0"/>
              <a:t>Ensure clinical supervisors are appropriately trained to carry out high-quality supervision and should receive regular clinical supervision themselves.</a:t>
            </a:r>
            <a:endParaRPr lang="en-GB" sz="1300" b="0" dirty="0"/>
          </a:p>
          <a:p>
            <a:pPr marL="342900" indent="-342900">
              <a:lnSpc>
                <a:spcPct val="120000"/>
              </a:lnSpc>
              <a:spcAft>
                <a:spcPts val="600"/>
              </a:spcAft>
              <a:buFont typeface="Arial" panose="020B0604020202020204" pitchFamily="34" charset="0"/>
              <a:buChar char="•"/>
            </a:pPr>
            <a:r>
              <a:rPr lang="en-GB" sz="1300" dirty="0"/>
              <a:t>Deploy the skills of registered professionals to provide high-quality clinical supervision, development and training to staff.</a:t>
            </a:r>
          </a:p>
          <a:p>
            <a:pPr marL="342900" indent="-342900">
              <a:lnSpc>
                <a:spcPct val="120000"/>
              </a:lnSpc>
              <a:spcAft>
                <a:spcPts val="600"/>
              </a:spcAft>
              <a:buFont typeface="Arial" panose="020B0604020202020204" pitchFamily="34" charset="0"/>
              <a:buChar char="•"/>
            </a:pPr>
            <a:r>
              <a:rPr lang="en-GB" sz="1300" dirty="0"/>
              <a:t>Utilise quality-assured external provision of clinical supervision where there is a temporary shortage or lack of appropriately trained supervisors.</a:t>
            </a:r>
          </a:p>
          <a:p>
            <a:pPr marL="342900" indent="-342900">
              <a:lnSpc>
                <a:spcPct val="120000"/>
              </a:lnSpc>
              <a:spcAft>
                <a:spcPts val="600"/>
              </a:spcAft>
              <a:buFont typeface="Arial" panose="020B0604020202020204" pitchFamily="34" charset="0"/>
              <a:buChar char="•"/>
            </a:pPr>
            <a:r>
              <a:rPr lang="en-GB" sz="1300" dirty="0"/>
              <a:t>Ensure managers and team leaders are appropriately trained to carry out high-quality management supervision and should receive regular management supervision themselves.</a:t>
            </a:r>
            <a:endParaRPr lang="en-GB" sz="1300" b="0" dirty="0"/>
          </a:p>
        </p:txBody>
      </p:sp>
      <p:sp>
        <p:nvSpPr>
          <p:cNvPr id="4" name="Content Placeholder 3">
            <a:extLst>
              <a:ext uri="{FF2B5EF4-FFF2-40B4-BE49-F238E27FC236}">
                <a16:creationId xmlns:a16="http://schemas.microsoft.com/office/drawing/2014/main" id="{660A6F20-1AE4-4B74-AA02-145EBA82BF9E}"/>
              </a:ext>
            </a:extLst>
          </p:cNvPr>
          <p:cNvSpPr>
            <a:spLocks noGrp="1"/>
          </p:cNvSpPr>
          <p:nvPr>
            <p:ph sz="half" idx="2"/>
          </p:nvPr>
        </p:nvSpPr>
        <p:spPr>
          <a:xfrm>
            <a:off x="6976533" y="1440000"/>
            <a:ext cx="4827538" cy="4368133"/>
          </a:xfrm>
          <a:solidFill>
            <a:srgbClr val="D3C9E5"/>
          </a:solidFill>
          <a:ln>
            <a:solidFill>
              <a:srgbClr val="512698"/>
            </a:solidFill>
          </a:ln>
        </p:spPr>
        <p:txBody>
          <a:bodyPr>
            <a:noAutofit/>
          </a:bodyPr>
          <a:lstStyle/>
          <a:p>
            <a:pPr>
              <a:lnSpc>
                <a:spcPct val="120000"/>
              </a:lnSpc>
              <a:spcAft>
                <a:spcPts val="600"/>
              </a:spcAft>
            </a:pPr>
            <a:r>
              <a:rPr lang="en-GB" sz="1200" dirty="0"/>
              <a:t>About clinical supervision</a:t>
            </a:r>
          </a:p>
          <a:p>
            <a:pPr>
              <a:lnSpc>
                <a:spcPct val="120000"/>
              </a:lnSpc>
              <a:spcAft>
                <a:spcPts val="600"/>
              </a:spcAft>
            </a:pPr>
            <a:r>
              <a:rPr lang="en-GB" sz="1200" b="0" dirty="0"/>
              <a:t>All staff need supervision, but the frequency and intensity of the oversight and training will depend on the role, skill level and competence of the individual. For full-time registered staff this should be once per month (adjusted respectively for part-time staff) for a session of at least 60 minutes, facilitated by a registered professional. </a:t>
            </a:r>
          </a:p>
          <a:p>
            <a:pPr>
              <a:lnSpc>
                <a:spcPct val="120000"/>
              </a:lnSpc>
              <a:spcAft>
                <a:spcPts val="600"/>
              </a:spcAft>
            </a:pPr>
            <a:r>
              <a:rPr lang="en-GB" sz="1200" b="0" dirty="0">
                <a:hlinkClick r:id="rId2"/>
              </a:rPr>
              <a:t>Evidence</a:t>
            </a:r>
            <a:r>
              <a:rPr lang="en-GB" sz="1200" b="0" dirty="0"/>
              <a:t> shows that training is an important enabler in clinical supervision provision. Staff will therefore require training in providing clinical supervision to enable its effectiveness. </a:t>
            </a:r>
          </a:p>
          <a:p>
            <a:pPr>
              <a:lnSpc>
                <a:spcPct val="120000"/>
              </a:lnSpc>
              <a:spcAft>
                <a:spcPts val="600"/>
              </a:spcAft>
            </a:pPr>
            <a:r>
              <a:rPr lang="en-GB" sz="1200" b="0" dirty="0"/>
              <a:t>The time for clinical supervision should be protected to ensure it is prioritised within services. This should be treated as an essential aspect of service provision, not as an optional add-on or benefit. It is vital that service providers factor time for clinical supervision into their workforce planning and capacity calculations. </a:t>
            </a:r>
          </a:p>
          <a:p>
            <a:pPr>
              <a:lnSpc>
                <a:spcPct val="120000"/>
              </a:lnSpc>
              <a:spcAft>
                <a:spcPts val="600"/>
              </a:spcAft>
            </a:pPr>
            <a:r>
              <a:rPr lang="en-GB" sz="1200" b="0" i="0" dirty="0">
                <a:effectLst/>
              </a:rPr>
              <a:t>NHS Employers has outlined </a:t>
            </a:r>
            <a:r>
              <a:rPr lang="en-GB" sz="1200" b="0" dirty="0">
                <a:hlinkClick r:id="rId3"/>
              </a:rPr>
              <a:t>clinical supervision models for registered professionals</a:t>
            </a:r>
            <a:r>
              <a:rPr lang="en-GB" sz="1200" b="0" i="0" dirty="0">
                <a:effectLst/>
              </a:rPr>
              <a:t>. These can be considered based on different team dynamics and organisations.</a:t>
            </a:r>
          </a:p>
        </p:txBody>
      </p:sp>
    </p:spTree>
    <p:extLst>
      <p:ext uri="{BB962C8B-B14F-4D97-AF65-F5344CB8AC3E}">
        <p14:creationId xmlns:p14="http://schemas.microsoft.com/office/powerpoint/2010/main" val="799388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8091B-35A6-4695-B491-F9040D011B90}"/>
              </a:ext>
            </a:extLst>
          </p:cNvPr>
          <p:cNvSpPr>
            <a:spLocks noGrp="1"/>
          </p:cNvSpPr>
          <p:nvPr>
            <p:ph type="title"/>
          </p:nvPr>
        </p:nvSpPr>
        <p:spPr/>
        <p:txBody>
          <a:bodyPr/>
          <a:lstStyle/>
          <a:p>
            <a:r>
              <a:rPr lang="en-GB" dirty="0"/>
              <a:t>Workforce planning</a:t>
            </a:r>
          </a:p>
        </p:txBody>
      </p:sp>
      <p:sp>
        <p:nvSpPr>
          <p:cNvPr id="5" name="Text Placeholder 4">
            <a:extLst>
              <a:ext uri="{FF2B5EF4-FFF2-40B4-BE49-F238E27FC236}">
                <a16:creationId xmlns:a16="http://schemas.microsoft.com/office/drawing/2014/main" id="{A53D472F-EFC4-4609-8D76-6BDA8D0CCB2E}"/>
              </a:ext>
            </a:extLst>
          </p:cNvPr>
          <p:cNvSpPr>
            <a:spLocks noGrp="1"/>
          </p:cNvSpPr>
          <p:nvPr>
            <p:ph type="body" idx="1"/>
          </p:nvPr>
        </p:nvSpPr>
        <p:spPr/>
        <p:txBody>
          <a:bodyPr/>
          <a:lstStyle/>
          <a:p>
            <a:r>
              <a:rPr lang="en-GB" dirty="0">
                <a:solidFill>
                  <a:schemeClr val="bg1">
                    <a:lumMod val="50000"/>
                  </a:schemeClr>
                </a:solidFill>
              </a:rPr>
              <a:t>Self-assessment and resources</a:t>
            </a:r>
          </a:p>
        </p:txBody>
      </p:sp>
      <p:pic>
        <p:nvPicPr>
          <p:cNvPr id="3" name="Graphic 2" descr="Blueprint with solid fill">
            <a:extLst>
              <a:ext uri="{FF2B5EF4-FFF2-40B4-BE49-F238E27FC236}">
                <a16:creationId xmlns:a16="http://schemas.microsoft.com/office/drawing/2014/main" id="{BBB3747E-7FFD-4264-BB08-E6AF87E5E2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07450" y="1697804"/>
            <a:ext cx="3240000" cy="3240000"/>
          </a:xfrm>
          <a:prstGeom prst="rect">
            <a:avLst/>
          </a:prstGeom>
        </p:spPr>
      </p:pic>
    </p:spTree>
    <p:extLst>
      <p:ext uri="{BB962C8B-B14F-4D97-AF65-F5344CB8AC3E}">
        <p14:creationId xmlns:p14="http://schemas.microsoft.com/office/powerpoint/2010/main" val="3577761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3F781-4D5E-4B59-B0AE-CEE94E78B4C6}"/>
              </a:ext>
            </a:extLst>
          </p:cNvPr>
          <p:cNvSpPr>
            <a:spLocks noGrp="1"/>
          </p:cNvSpPr>
          <p:nvPr>
            <p:ph type="title"/>
          </p:nvPr>
        </p:nvSpPr>
        <p:spPr/>
        <p:txBody>
          <a:bodyPr/>
          <a:lstStyle/>
          <a:p>
            <a:r>
              <a:rPr lang="en-GB" dirty="0"/>
              <a:t>Workforce planning self-assessment criteria</a:t>
            </a:r>
          </a:p>
        </p:txBody>
      </p:sp>
      <p:sp>
        <p:nvSpPr>
          <p:cNvPr id="3" name="Content Placeholder 2">
            <a:extLst>
              <a:ext uri="{FF2B5EF4-FFF2-40B4-BE49-F238E27FC236}">
                <a16:creationId xmlns:a16="http://schemas.microsoft.com/office/drawing/2014/main" id="{B2AF4AC1-4C52-4970-BC18-1E5D22822DE8}"/>
              </a:ext>
            </a:extLst>
          </p:cNvPr>
          <p:cNvSpPr>
            <a:spLocks noGrp="1"/>
          </p:cNvSpPr>
          <p:nvPr>
            <p:ph idx="1"/>
          </p:nvPr>
        </p:nvSpPr>
        <p:spPr/>
        <p:txBody>
          <a:bodyPr>
            <a:normAutofit fontScale="85000" lnSpcReduction="10000"/>
          </a:bodyPr>
          <a:lstStyle/>
          <a:p>
            <a:pPr>
              <a:lnSpc>
                <a:spcPct val="120000"/>
              </a:lnSpc>
            </a:pPr>
            <a:r>
              <a:rPr lang="en-GB" sz="1400" b="0" dirty="0"/>
              <a:t>The </a:t>
            </a:r>
            <a:r>
              <a:rPr lang="en-GB" sz="1400" b="0" dirty="0">
                <a:hlinkClick r:id="rId2"/>
              </a:rPr>
              <a:t>Commissioning quality standard: alcohol and drug treatment and recovery guidance </a:t>
            </a:r>
            <a:r>
              <a:rPr lang="en-GB" sz="1400" b="0" dirty="0"/>
              <a:t>provides criteria by which the system will know if the workforce is meeting the needs of the people they treat, as well as examples of evidence it should have. This can be used as a self-assessment tool in workforce planning:</a:t>
            </a:r>
          </a:p>
          <a:p>
            <a:pPr>
              <a:lnSpc>
                <a:spcPct val="120000"/>
              </a:lnSpc>
            </a:pPr>
            <a:r>
              <a:rPr lang="en-GB" sz="1400" b="0" dirty="0"/>
              <a:t>You will know you are achieving this standard if you meet the following criteria.</a:t>
            </a:r>
          </a:p>
          <a:p>
            <a:pPr marL="457200" indent="-457200">
              <a:lnSpc>
                <a:spcPct val="120000"/>
              </a:lnSpc>
              <a:buFont typeface="+mj-lt"/>
              <a:buAutoNum type="arabicPeriod"/>
            </a:pPr>
            <a:r>
              <a:rPr lang="en-GB" sz="1400" b="0" dirty="0"/>
              <a:t>Treatment services employ a multidisciplinary workforce who are competent to treat  and support the treatment population, including people with co-morbidities.</a:t>
            </a:r>
          </a:p>
          <a:p>
            <a:pPr marL="457200" indent="-457200">
              <a:lnSpc>
                <a:spcPct val="120000"/>
              </a:lnSpc>
              <a:buFont typeface="+mj-lt"/>
              <a:buAutoNum type="arabicPeriod"/>
            </a:pPr>
            <a:r>
              <a:rPr lang="en-GB" sz="1400" b="0" dirty="0"/>
              <a:t>All members of the workforce who provide care and support have a caseload that is clinically safe and appropriate to be able to deliver quality treatment.</a:t>
            </a:r>
          </a:p>
          <a:p>
            <a:pPr marL="457200" indent="-457200">
              <a:lnSpc>
                <a:spcPct val="120000"/>
              </a:lnSpc>
              <a:buFont typeface="+mj-lt"/>
              <a:buAutoNum type="arabicPeriod"/>
            </a:pPr>
            <a:r>
              <a:rPr lang="en-GB" sz="1400" b="0" dirty="0"/>
              <a:t>Treatment service specifications and legal contracts make sure that service providers comply with treatment workforce standards. This also includes any mandatory training and development plans for the workforce and the partnership has dedicated funding to support this.</a:t>
            </a:r>
          </a:p>
          <a:p>
            <a:pPr marL="457200" indent="-457200">
              <a:lnSpc>
                <a:spcPct val="120000"/>
              </a:lnSpc>
              <a:buFont typeface="+mj-lt"/>
              <a:buAutoNum type="arabicPeriod"/>
            </a:pPr>
            <a:r>
              <a:rPr lang="en-GB" sz="1400" b="0" dirty="0"/>
              <a:t>Any gaps in skills are identified by a training needs analysis.</a:t>
            </a:r>
          </a:p>
          <a:p>
            <a:pPr marL="457200" indent="-457200">
              <a:lnSpc>
                <a:spcPct val="120000"/>
              </a:lnSpc>
              <a:buFont typeface="+mj-lt"/>
              <a:buAutoNum type="arabicPeriod"/>
            </a:pPr>
            <a:r>
              <a:rPr lang="en-GB" sz="1400" b="0" dirty="0"/>
              <a:t>Entry level roles and opportunities for trainee posts, including addiction psychiatry posts, are incorporated into workforce strategies and clear career progression routes are available.</a:t>
            </a:r>
          </a:p>
          <a:p>
            <a:pPr marL="457200" indent="-457200">
              <a:lnSpc>
                <a:spcPct val="120000"/>
              </a:lnSpc>
              <a:buFont typeface="+mj-lt"/>
              <a:buAutoNum type="arabicPeriod"/>
            </a:pPr>
            <a:r>
              <a:rPr lang="en-GB" sz="1400" b="0" dirty="0"/>
              <a:t>All members of the treatment workforce receive regular supervision, including clinical supervision.</a:t>
            </a:r>
          </a:p>
          <a:p>
            <a:pPr marL="457200" indent="-457200">
              <a:lnSpc>
                <a:spcPct val="120000"/>
              </a:lnSpc>
              <a:buFont typeface="+mj-lt"/>
              <a:buAutoNum type="arabicPeriod"/>
            </a:pPr>
            <a:r>
              <a:rPr lang="en-GB" sz="1400" b="0" dirty="0"/>
              <a:t>The partnership supports opportunities to exchange staff between different partner organisations to promote skill and practice sharing and to improve communication and collaboration.</a:t>
            </a:r>
          </a:p>
          <a:p>
            <a:pPr marL="457200" indent="-457200">
              <a:lnSpc>
                <a:spcPct val="120000"/>
              </a:lnSpc>
              <a:buFont typeface="+mj-lt"/>
              <a:buAutoNum type="arabicPeriod"/>
            </a:pPr>
            <a:r>
              <a:rPr lang="en-GB" sz="1400" b="0" dirty="0"/>
              <a:t>There is a long-term local treatment and recovery workforce strategy to maintain a flexible and sustainable workforce model.</a:t>
            </a:r>
          </a:p>
        </p:txBody>
      </p:sp>
    </p:spTree>
    <p:extLst>
      <p:ext uri="{BB962C8B-B14F-4D97-AF65-F5344CB8AC3E}">
        <p14:creationId xmlns:p14="http://schemas.microsoft.com/office/powerpoint/2010/main" val="1986398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3F781-4D5E-4B59-B0AE-CEE94E78B4C6}"/>
              </a:ext>
            </a:extLst>
          </p:cNvPr>
          <p:cNvSpPr>
            <a:spLocks noGrp="1"/>
          </p:cNvSpPr>
          <p:nvPr>
            <p:ph type="title"/>
          </p:nvPr>
        </p:nvSpPr>
        <p:spPr/>
        <p:txBody>
          <a:bodyPr/>
          <a:lstStyle/>
          <a:p>
            <a:r>
              <a:rPr lang="en-GB" dirty="0"/>
              <a:t>Workforce planning self-assessment: evidence examples</a:t>
            </a:r>
          </a:p>
        </p:txBody>
      </p:sp>
      <p:sp>
        <p:nvSpPr>
          <p:cNvPr id="3" name="Content Placeholder 2">
            <a:extLst>
              <a:ext uri="{FF2B5EF4-FFF2-40B4-BE49-F238E27FC236}">
                <a16:creationId xmlns:a16="http://schemas.microsoft.com/office/drawing/2014/main" id="{B2AF4AC1-4C52-4970-BC18-1E5D22822DE8}"/>
              </a:ext>
            </a:extLst>
          </p:cNvPr>
          <p:cNvSpPr>
            <a:spLocks noGrp="1"/>
          </p:cNvSpPr>
          <p:nvPr>
            <p:ph idx="1"/>
          </p:nvPr>
        </p:nvSpPr>
        <p:spPr/>
        <p:txBody>
          <a:bodyPr>
            <a:normAutofit/>
          </a:bodyPr>
          <a:lstStyle/>
          <a:p>
            <a:r>
              <a:rPr lang="en-GB" b="0" dirty="0"/>
              <a:t>You should have evidence available that you are meeting this standard. This could include the following examples:</a:t>
            </a:r>
          </a:p>
          <a:p>
            <a:pPr marL="457200" indent="-457200">
              <a:buFont typeface="+mj-lt"/>
              <a:buAutoNum type="arabicPeriod"/>
            </a:pPr>
            <a:r>
              <a:rPr lang="en-GB" b="0" dirty="0"/>
              <a:t>Contract monitoring processes. </a:t>
            </a:r>
          </a:p>
          <a:p>
            <a:pPr marL="457200" indent="-457200">
              <a:buAutoNum type="arabicPeriod"/>
            </a:pPr>
            <a:r>
              <a:rPr lang="en-GB" b="0" dirty="0"/>
              <a:t>A workforce structure chart which is part of a service's contract. </a:t>
            </a:r>
          </a:p>
          <a:p>
            <a:pPr marL="457200" indent="-457200">
              <a:buAutoNum type="arabicPeriod"/>
            </a:pPr>
            <a:r>
              <a:rPr lang="en-GB" b="0" dirty="0"/>
              <a:t>Workforce skills analysis and training and development plans for the treatment workforce, which services can prove are routinely monitored and shared with their commissioner. </a:t>
            </a:r>
          </a:p>
          <a:p>
            <a:pPr marL="457200" indent="-457200">
              <a:buAutoNum type="arabicPeriod"/>
            </a:pPr>
            <a:r>
              <a:rPr lang="en-GB" b="0" dirty="0"/>
              <a:t>A record of CPD for each staff member, which is demonstrated in staff CPD records and in broader workforce consultation and feedback reports. </a:t>
            </a:r>
          </a:p>
          <a:p>
            <a:pPr marL="457200" indent="-457200">
              <a:buAutoNum type="arabicPeriod"/>
            </a:pPr>
            <a:r>
              <a:rPr lang="en-GB" b="0" dirty="0"/>
              <a:t>Evidence that service providers have met local management and clinical supervision standards. </a:t>
            </a:r>
          </a:p>
          <a:p>
            <a:pPr marL="457200" indent="-457200">
              <a:buAutoNum type="arabicPeriod"/>
            </a:pPr>
            <a:r>
              <a:rPr lang="en-GB" b="0" dirty="0"/>
              <a:t>The partnership's commissioning and delivery plan.</a:t>
            </a:r>
          </a:p>
        </p:txBody>
      </p:sp>
    </p:spTree>
    <p:extLst>
      <p:ext uri="{BB962C8B-B14F-4D97-AF65-F5344CB8AC3E}">
        <p14:creationId xmlns:p14="http://schemas.microsoft.com/office/powerpoint/2010/main" val="1051989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25DFA-CA29-4715-A0D8-C74B9AD800C8}"/>
              </a:ext>
            </a:extLst>
          </p:cNvPr>
          <p:cNvSpPr>
            <a:spLocks noGrp="1"/>
          </p:cNvSpPr>
          <p:nvPr>
            <p:ph type="title"/>
          </p:nvPr>
        </p:nvSpPr>
        <p:spPr/>
        <p:txBody>
          <a:bodyPr anchor="t">
            <a:normAutofit/>
          </a:bodyPr>
          <a:lstStyle/>
          <a:p>
            <a:r>
              <a:rPr lang="en-GB" dirty="0"/>
              <a:t>About this guidance</a:t>
            </a:r>
          </a:p>
        </p:txBody>
      </p:sp>
      <p:sp>
        <p:nvSpPr>
          <p:cNvPr id="5" name="Content Placeholder 4">
            <a:extLst>
              <a:ext uri="{FF2B5EF4-FFF2-40B4-BE49-F238E27FC236}">
                <a16:creationId xmlns:a16="http://schemas.microsoft.com/office/drawing/2014/main" id="{13F7B7BF-57B5-48FE-A75E-8C9BCFE42D5C}"/>
              </a:ext>
            </a:extLst>
          </p:cNvPr>
          <p:cNvSpPr>
            <a:spLocks noGrp="1"/>
          </p:cNvSpPr>
          <p:nvPr>
            <p:ph idx="1"/>
          </p:nvPr>
        </p:nvSpPr>
        <p:spPr>
          <a:xfrm>
            <a:off x="359999" y="1440000"/>
            <a:ext cx="11446163" cy="3897544"/>
          </a:xfrm>
        </p:spPr>
        <p:txBody>
          <a:bodyPr>
            <a:noAutofit/>
          </a:bodyPr>
          <a:lstStyle/>
          <a:p>
            <a:pPr marL="342900" indent="-342900">
              <a:lnSpc>
                <a:spcPct val="100000"/>
              </a:lnSpc>
              <a:buFont typeface="Arial" panose="020B0604020202020204" pitchFamily="34" charset="0"/>
              <a:buChar char="•"/>
            </a:pPr>
            <a:r>
              <a:rPr lang="en-GB" sz="2000" b="0" dirty="0"/>
              <a:t>This guidance is intended to support local authorities (LAs) and their delivery partners in year 2 Supplemental Substance Misuse Treatment and Recovery (SSMTR) grant planning.</a:t>
            </a:r>
          </a:p>
          <a:p>
            <a:pPr marL="342900" indent="-342900">
              <a:lnSpc>
                <a:spcPct val="100000"/>
              </a:lnSpc>
              <a:buFont typeface="Arial" panose="020B0604020202020204" pitchFamily="34" charset="0"/>
              <a:buChar char="•"/>
            </a:pPr>
            <a:r>
              <a:rPr lang="en-GB" sz="2000" b="0" dirty="0"/>
              <a:t>A </a:t>
            </a:r>
            <a:r>
              <a:rPr lang="en-GB" sz="2000" dirty="0"/>
              <a:t>Strategic framework for the drug and alcohol treatment and recovery workforce </a:t>
            </a:r>
            <a:r>
              <a:rPr lang="en-GB" sz="2000" b="0" dirty="0"/>
              <a:t>will soon be published with comprehensive information on each of these areas. It will also outline national projects that will support workforce transformation, so stakeholders know when to expect national resources.</a:t>
            </a:r>
          </a:p>
          <a:p>
            <a:pPr marL="342900" indent="-342900">
              <a:lnSpc>
                <a:spcPct val="100000"/>
              </a:lnSpc>
              <a:buFont typeface="Arial" panose="020B0604020202020204" pitchFamily="34" charset="0"/>
              <a:buChar char="•"/>
            </a:pPr>
            <a:r>
              <a:rPr lang="en-GB" sz="2000" b="0" dirty="0"/>
              <a:t>In advance of this publication, this guidance pack provides key actions for LAs and delivery partners to consider in 2023/24 budgets and plans.</a:t>
            </a:r>
          </a:p>
        </p:txBody>
      </p:sp>
    </p:spTree>
    <p:extLst>
      <p:ext uri="{BB962C8B-B14F-4D97-AF65-F5344CB8AC3E}">
        <p14:creationId xmlns:p14="http://schemas.microsoft.com/office/powerpoint/2010/main" val="909562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0D0C3-0A68-4A3D-88BB-F7355D9808AA}"/>
              </a:ext>
            </a:extLst>
          </p:cNvPr>
          <p:cNvSpPr>
            <a:spLocks noGrp="1"/>
          </p:cNvSpPr>
          <p:nvPr>
            <p:ph type="title"/>
          </p:nvPr>
        </p:nvSpPr>
        <p:spPr/>
        <p:txBody>
          <a:bodyPr/>
          <a:lstStyle/>
          <a:p>
            <a:r>
              <a:rPr lang="en-GB" dirty="0"/>
              <a:t>Workforce planning resources</a:t>
            </a:r>
          </a:p>
        </p:txBody>
      </p:sp>
      <p:sp>
        <p:nvSpPr>
          <p:cNvPr id="3" name="Content Placeholder 2">
            <a:extLst>
              <a:ext uri="{FF2B5EF4-FFF2-40B4-BE49-F238E27FC236}">
                <a16:creationId xmlns:a16="http://schemas.microsoft.com/office/drawing/2014/main" id="{B1E7400B-EE49-4FB8-BF30-2582F968632C}"/>
              </a:ext>
            </a:extLst>
          </p:cNvPr>
          <p:cNvSpPr>
            <a:spLocks noGrp="1"/>
          </p:cNvSpPr>
          <p:nvPr>
            <p:ph idx="1"/>
          </p:nvPr>
        </p:nvSpPr>
        <p:spPr/>
        <p:txBody>
          <a:bodyPr/>
          <a:lstStyle/>
          <a:p>
            <a:r>
              <a:rPr lang="en-GB" b="0" dirty="0"/>
              <a:t>The following practical resources and guidance will help guide workforce planning:</a:t>
            </a:r>
            <a:endParaRPr lang="en-GB" b="0" dirty="0">
              <a:hlinkClick r:id="rId2"/>
            </a:endParaRPr>
          </a:p>
          <a:p>
            <a:pPr marL="342900" indent="-342900">
              <a:buFont typeface="Arial" panose="020B0604020202020204" pitchFamily="34" charset="0"/>
              <a:buChar char="•"/>
            </a:pPr>
            <a:r>
              <a:rPr lang="en-GB" b="0" dirty="0">
                <a:hlinkClick r:id="rId2"/>
              </a:rPr>
              <a:t>Workforce planning – Chartered Institute of Personnel and Development (CIPD)</a:t>
            </a:r>
            <a:endParaRPr lang="en-GB" b="0" dirty="0"/>
          </a:p>
          <a:p>
            <a:pPr marL="342900" indent="-342900">
              <a:buFont typeface="Arial" panose="020B0604020202020204" pitchFamily="34" charset="0"/>
              <a:buChar char="•"/>
            </a:pPr>
            <a:r>
              <a:rPr lang="en-GB" b="0" dirty="0">
                <a:hlinkClick r:id="rId3"/>
              </a:rPr>
              <a:t>HEE Star: Accelerating workforce redesign</a:t>
            </a:r>
            <a:endParaRPr lang="en-GB" b="0" dirty="0"/>
          </a:p>
          <a:p>
            <a:pPr marL="342900" indent="-342900">
              <a:buFont typeface="Arial" panose="020B0604020202020204" pitchFamily="34" charset="0"/>
              <a:buChar char="•"/>
            </a:pPr>
            <a:r>
              <a:rPr lang="en-GB" b="0" dirty="0">
                <a:hlinkClick r:id="rId4"/>
              </a:rPr>
              <a:t>HEE Multidisciplinary team (MDT) toolkit</a:t>
            </a:r>
            <a:endParaRPr lang="en-GB" b="0" dirty="0"/>
          </a:p>
          <a:p>
            <a:pPr marL="342900" indent="-342900">
              <a:buFont typeface="Arial" panose="020B0604020202020204" pitchFamily="34" charset="0"/>
              <a:buChar char="•"/>
            </a:pPr>
            <a:r>
              <a:rPr lang="en-GB" b="0" dirty="0">
                <a:hlinkClick r:id="rId5"/>
              </a:rPr>
              <a:t>Workforce planning, transformation and commissioning – Skills for Care</a:t>
            </a:r>
            <a:endParaRPr lang="en-GB" b="0" dirty="0"/>
          </a:p>
          <a:p>
            <a:pPr marL="342900" indent="-342900">
              <a:buFont typeface="Arial" panose="020B0604020202020204" pitchFamily="34" charset="0"/>
              <a:buChar char="•"/>
            </a:pPr>
            <a:r>
              <a:rPr lang="en-GB" b="0" dirty="0">
                <a:hlinkClick r:id="rId6"/>
              </a:rPr>
              <a:t>Six steps methodology to integrated workforce planning – Skills for Care</a:t>
            </a:r>
            <a:endParaRPr lang="en-GB" b="0" dirty="0"/>
          </a:p>
          <a:p>
            <a:pPr marL="342900" indent="-342900">
              <a:buFont typeface="Arial" panose="020B0604020202020204" pitchFamily="34" charset="0"/>
              <a:buChar char="•"/>
            </a:pPr>
            <a:r>
              <a:rPr lang="en-GB" b="0" dirty="0">
                <a:hlinkClick r:id="rId7"/>
              </a:rPr>
              <a:t>Who needs a workforce plan? A simple guide to workforce planning – Local Government Association</a:t>
            </a:r>
            <a:endParaRPr lang="en-GB" b="0" dirty="0"/>
          </a:p>
        </p:txBody>
      </p:sp>
    </p:spTree>
    <p:extLst>
      <p:ext uri="{BB962C8B-B14F-4D97-AF65-F5344CB8AC3E}">
        <p14:creationId xmlns:p14="http://schemas.microsoft.com/office/powerpoint/2010/main" val="3574851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206D5-FFBF-4BAC-BA1E-A1C3EF7D9A99}"/>
              </a:ext>
            </a:extLst>
          </p:cNvPr>
          <p:cNvSpPr>
            <a:spLocks noGrp="1"/>
          </p:cNvSpPr>
          <p:nvPr>
            <p:ph type="title"/>
          </p:nvPr>
        </p:nvSpPr>
        <p:spPr/>
        <p:txBody>
          <a:bodyPr/>
          <a:lstStyle/>
          <a:p>
            <a:r>
              <a:rPr lang="en-GB" dirty="0"/>
              <a:t>How to use this guidance</a:t>
            </a:r>
          </a:p>
        </p:txBody>
      </p:sp>
      <p:sp>
        <p:nvSpPr>
          <p:cNvPr id="3" name="Content Placeholder 2">
            <a:extLst>
              <a:ext uri="{FF2B5EF4-FFF2-40B4-BE49-F238E27FC236}">
                <a16:creationId xmlns:a16="http://schemas.microsoft.com/office/drawing/2014/main" id="{FE9607F6-C548-44B8-8BD3-3B0A9BEEAFC7}"/>
              </a:ext>
            </a:extLst>
          </p:cNvPr>
          <p:cNvSpPr>
            <a:spLocks noGrp="1"/>
          </p:cNvSpPr>
          <p:nvPr>
            <p:ph idx="1"/>
          </p:nvPr>
        </p:nvSpPr>
        <p:spPr>
          <a:xfrm>
            <a:off x="359999" y="1204839"/>
            <a:ext cx="11446163" cy="4586499"/>
          </a:xfrm>
        </p:spPr>
        <p:txBody>
          <a:bodyPr>
            <a:normAutofit fontScale="55000" lnSpcReduction="20000"/>
          </a:bodyPr>
          <a:lstStyle/>
          <a:p>
            <a:pPr>
              <a:lnSpc>
                <a:spcPct val="120000"/>
              </a:lnSpc>
            </a:pPr>
            <a:r>
              <a:rPr lang="en-GB" sz="3100" b="0" dirty="0"/>
              <a:t>The guidance in this pack and the workforce census data described below are designed to help LAs and their delivery partners identify workforce gaps and develop local workforce expansion and enhancement plans. This is in addition to the SSMTR delivery planning template itself and support offer provided by regional and national support teams.</a:t>
            </a:r>
          </a:p>
          <a:p>
            <a:pPr>
              <a:lnSpc>
                <a:spcPct val="120000"/>
              </a:lnSpc>
            </a:pPr>
            <a:r>
              <a:rPr lang="en-GB" sz="3100" b="0" dirty="0"/>
              <a:t>This guidance is intended to be used alongside the findings of the first-ever national workforce census undertaken by NHS Benchmarking Network (NHSBN) in 2022.</a:t>
            </a:r>
          </a:p>
          <a:p>
            <a:pPr>
              <a:lnSpc>
                <a:spcPct val="120000"/>
              </a:lnSpc>
            </a:pPr>
            <a:r>
              <a:rPr lang="en-GB" sz="3100" b="0"/>
              <a:t>This census </a:t>
            </a:r>
            <a:r>
              <a:rPr lang="en-GB" sz="3100" b="0" dirty="0"/>
              <a:t>has 4 outputs:</a:t>
            </a:r>
          </a:p>
          <a:p>
            <a:pPr marL="457200" indent="-457200">
              <a:lnSpc>
                <a:spcPct val="120000"/>
              </a:lnSpc>
              <a:buFont typeface="+mj-lt"/>
              <a:buAutoNum type="arabicPeriod"/>
            </a:pPr>
            <a:r>
              <a:rPr lang="en-GB" sz="3100" b="0" dirty="0"/>
              <a:t>a </a:t>
            </a:r>
            <a:r>
              <a:rPr lang="en-GB" sz="3100" b="0" dirty="0">
                <a:hlinkClick r:id="rId2"/>
              </a:rPr>
              <a:t>national report available on the Health Education England (HEE) website</a:t>
            </a:r>
            <a:r>
              <a:rPr lang="en-GB" sz="3100" b="0" dirty="0"/>
              <a:t>.</a:t>
            </a:r>
          </a:p>
          <a:p>
            <a:pPr marL="457200" indent="-457200">
              <a:lnSpc>
                <a:spcPct val="120000"/>
              </a:lnSpc>
              <a:buFont typeface="+mj-lt"/>
              <a:buAutoNum type="arabicPeriod"/>
            </a:pPr>
            <a:r>
              <a:rPr lang="en-GB" sz="3100" b="0" dirty="0"/>
              <a:t>LA-level reports provided directly to LAs by NHSBN. These compare LA-level findings to national findings.</a:t>
            </a:r>
          </a:p>
          <a:p>
            <a:pPr marL="457200" indent="-457200">
              <a:lnSpc>
                <a:spcPct val="120000"/>
              </a:lnSpc>
              <a:buFont typeface="+mj-lt"/>
              <a:buAutoNum type="arabicPeriod"/>
            </a:pPr>
            <a:r>
              <a:rPr lang="en-GB" sz="3100" b="0" dirty="0"/>
              <a:t>employer-level reports will be sent directly to those who responded to the survey by NHSBN. These compare employer-level findings to national findings.</a:t>
            </a:r>
          </a:p>
          <a:p>
            <a:pPr marL="457200" indent="-457200">
              <a:lnSpc>
                <a:spcPct val="120000"/>
              </a:lnSpc>
              <a:buFont typeface="+mj-lt"/>
              <a:buAutoNum type="arabicPeriod"/>
            </a:pPr>
            <a:r>
              <a:rPr lang="en-GB" sz="3100" b="0" dirty="0"/>
              <a:t>regional-level reports provided to OHID regional and national support team leads to inform their support offer. These compare regional-level findings to national findings.</a:t>
            </a:r>
          </a:p>
          <a:p>
            <a:endParaRPr lang="en-GB" dirty="0"/>
          </a:p>
        </p:txBody>
      </p:sp>
    </p:spTree>
    <p:extLst>
      <p:ext uri="{BB962C8B-B14F-4D97-AF65-F5344CB8AC3E}">
        <p14:creationId xmlns:p14="http://schemas.microsoft.com/office/powerpoint/2010/main" val="4132133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74BD06D-5142-43AC-8267-0DEE140BFF5A}"/>
              </a:ext>
            </a:extLst>
          </p:cNvPr>
          <p:cNvSpPr>
            <a:spLocks noGrp="1"/>
          </p:cNvSpPr>
          <p:nvPr>
            <p:ph type="title"/>
          </p:nvPr>
        </p:nvSpPr>
        <p:spPr/>
        <p:txBody>
          <a:bodyPr/>
          <a:lstStyle/>
          <a:p>
            <a:r>
              <a:rPr lang="en-US" dirty="0"/>
              <a:t>Workforce development: areas of focus</a:t>
            </a:r>
          </a:p>
        </p:txBody>
      </p:sp>
      <p:sp>
        <p:nvSpPr>
          <p:cNvPr id="2" name="Content Placeholder 1">
            <a:extLst>
              <a:ext uri="{FF2B5EF4-FFF2-40B4-BE49-F238E27FC236}">
                <a16:creationId xmlns:a16="http://schemas.microsoft.com/office/drawing/2014/main" id="{BD262AD8-6343-4CF7-B140-4AD28F6A1199}"/>
              </a:ext>
            </a:extLst>
          </p:cNvPr>
          <p:cNvSpPr>
            <a:spLocks noGrp="1"/>
          </p:cNvSpPr>
          <p:nvPr>
            <p:ph idx="1"/>
          </p:nvPr>
        </p:nvSpPr>
        <p:spPr/>
        <p:txBody>
          <a:bodyPr>
            <a:normAutofit/>
          </a:bodyPr>
          <a:lstStyle/>
          <a:p>
            <a:r>
              <a:rPr lang="en-GB" b="0" dirty="0"/>
              <a:t>Extensive engagement with sector, scoping and development work has been undertaken by OHID and Health Education England (HEE) to inform the drug and alcohol treatment and recovery workforce transformation programme and its outputs. </a:t>
            </a:r>
          </a:p>
          <a:p>
            <a:r>
              <a:rPr lang="en-GB" b="0" dirty="0"/>
              <a:t>This has identified 4 key areas of focus for workforce development. These are:</a:t>
            </a:r>
          </a:p>
          <a:p>
            <a:pPr marL="457200" indent="-457200">
              <a:buFont typeface="+mj-lt"/>
              <a:buAutoNum type="arabicPeriod"/>
            </a:pPr>
            <a:r>
              <a:rPr lang="en-GB" b="0" dirty="0"/>
              <a:t>Recruitment and retention </a:t>
            </a:r>
          </a:p>
          <a:p>
            <a:pPr marL="457200" indent="-457200">
              <a:buFont typeface="+mj-lt"/>
              <a:buAutoNum type="arabicPeriod"/>
            </a:pPr>
            <a:r>
              <a:rPr lang="en-GB" b="0" dirty="0"/>
              <a:t>Training and skills development</a:t>
            </a:r>
          </a:p>
          <a:p>
            <a:pPr marL="457200" indent="-457200">
              <a:buFont typeface="+mj-lt"/>
              <a:buAutoNum type="arabicPeriod"/>
            </a:pPr>
            <a:r>
              <a:rPr lang="en-GB" b="0" dirty="0"/>
              <a:t>Career progression</a:t>
            </a:r>
          </a:p>
          <a:p>
            <a:pPr marL="457200" indent="-457200">
              <a:buFont typeface="+mj-lt"/>
              <a:buAutoNum type="arabicPeriod"/>
            </a:pPr>
            <a:r>
              <a:rPr lang="en-GB" b="0" dirty="0"/>
              <a:t>Supervision and support with a focus on clinical supervision.</a:t>
            </a:r>
          </a:p>
          <a:p>
            <a:r>
              <a:rPr lang="en-GB" b="0" dirty="0"/>
              <a:t>This pack provides guidance on LA and employer-level actions to take regarding each of these areas. It also provides some general guidance on workforce planning approaches.</a:t>
            </a:r>
          </a:p>
        </p:txBody>
      </p:sp>
    </p:spTree>
    <p:extLst>
      <p:ext uri="{BB962C8B-B14F-4D97-AF65-F5344CB8AC3E}">
        <p14:creationId xmlns:p14="http://schemas.microsoft.com/office/powerpoint/2010/main" val="2903759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522F0-5FF8-40B4-A78A-5BFD6FF25863}"/>
              </a:ext>
            </a:extLst>
          </p:cNvPr>
          <p:cNvSpPr>
            <a:spLocks noGrp="1"/>
          </p:cNvSpPr>
          <p:nvPr>
            <p:ph type="title"/>
          </p:nvPr>
        </p:nvSpPr>
        <p:spPr/>
        <p:txBody>
          <a:bodyPr/>
          <a:lstStyle/>
          <a:p>
            <a:r>
              <a:rPr lang="en-GB" dirty="0"/>
              <a:t>Recruitment and retention</a:t>
            </a:r>
          </a:p>
        </p:txBody>
      </p:sp>
      <p:sp>
        <p:nvSpPr>
          <p:cNvPr id="3" name="Text Placeholder 2">
            <a:extLst>
              <a:ext uri="{FF2B5EF4-FFF2-40B4-BE49-F238E27FC236}">
                <a16:creationId xmlns:a16="http://schemas.microsoft.com/office/drawing/2014/main" id="{9AE0FDB6-3B06-4658-90E6-D5D92A9819A4}"/>
              </a:ext>
            </a:extLst>
          </p:cNvPr>
          <p:cNvSpPr>
            <a:spLocks noGrp="1"/>
          </p:cNvSpPr>
          <p:nvPr>
            <p:ph type="body" idx="1"/>
          </p:nvPr>
        </p:nvSpPr>
        <p:spPr/>
        <p:txBody>
          <a:bodyPr/>
          <a:lstStyle/>
          <a:p>
            <a:endParaRPr lang="en-GB" dirty="0"/>
          </a:p>
        </p:txBody>
      </p:sp>
      <p:sp>
        <p:nvSpPr>
          <p:cNvPr id="4" name="Rectangle 3" descr="Handshake">
            <a:extLst>
              <a:ext uri="{FF2B5EF4-FFF2-40B4-BE49-F238E27FC236}">
                <a16:creationId xmlns:a16="http://schemas.microsoft.com/office/drawing/2014/main" id="{97DA7F31-48A1-42F7-AE77-419F6CA06840}"/>
              </a:ext>
            </a:extLst>
          </p:cNvPr>
          <p:cNvSpPr>
            <a:spLocks noChangeAspect="1"/>
          </p:cNvSpPr>
          <p:nvPr/>
        </p:nvSpPr>
        <p:spPr>
          <a:xfrm>
            <a:off x="8312319" y="1809000"/>
            <a:ext cx="3035131" cy="3240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3269942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78BD8-49BA-4C9C-B07A-947403162A1F}"/>
              </a:ext>
            </a:extLst>
          </p:cNvPr>
          <p:cNvSpPr>
            <a:spLocks noGrp="1"/>
          </p:cNvSpPr>
          <p:nvPr>
            <p:ph type="title"/>
          </p:nvPr>
        </p:nvSpPr>
        <p:spPr/>
        <p:txBody>
          <a:bodyPr/>
          <a:lstStyle/>
          <a:p>
            <a:r>
              <a:rPr lang="en-GB" dirty="0"/>
              <a:t>Role-specific recruitment and retention</a:t>
            </a:r>
          </a:p>
        </p:txBody>
      </p:sp>
      <p:sp>
        <p:nvSpPr>
          <p:cNvPr id="3" name="Content Placeholder 2">
            <a:extLst>
              <a:ext uri="{FF2B5EF4-FFF2-40B4-BE49-F238E27FC236}">
                <a16:creationId xmlns:a16="http://schemas.microsoft.com/office/drawing/2014/main" id="{FBBD4B38-149B-4C88-B871-902C6DDEEA48}"/>
              </a:ext>
            </a:extLst>
          </p:cNvPr>
          <p:cNvSpPr>
            <a:spLocks noGrp="1"/>
          </p:cNvSpPr>
          <p:nvPr>
            <p:ph idx="1"/>
          </p:nvPr>
        </p:nvSpPr>
        <p:spPr/>
        <p:txBody>
          <a:bodyPr>
            <a:normAutofit fontScale="92500" lnSpcReduction="10000"/>
          </a:bodyPr>
          <a:lstStyle/>
          <a:p>
            <a:pPr marL="342900" indent="-342900">
              <a:buFont typeface="Arial" panose="020B0604020202020204" pitchFamily="34" charset="0"/>
              <a:buChar char="•"/>
            </a:pPr>
            <a:r>
              <a:rPr lang="en-GB" dirty="0"/>
              <a:t>Develop plans to recruit more registered roles (especially in areas who received enhanced money in 22/23) and to retain and train currently non-registered workforce notably drug and alcohol workers. </a:t>
            </a:r>
            <a:r>
              <a:rPr lang="en-GB" b="0" dirty="0"/>
              <a:t>National data shows that recruitment of psychologists, psychiatrists, GPs and other doctors is behind the drug strategy expansion targets. Local expansion plans should, of course, be based on any gaps in existing staffing and local needs.</a:t>
            </a:r>
            <a:r>
              <a:rPr lang="en-GB" dirty="0"/>
              <a:t> </a:t>
            </a:r>
            <a:r>
              <a:rPr lang="en-GB" b="0" dirty="0"/>
              <a:t>There are numerous benefits of employing registered roles and the longer-term potential for return on investment. A diverse multidisciplinary team (MDT) will provide additional clinical knowledge and skills and enhance the general wellbeing and integrated care, of people who use(d) drugs and alcohol. A new workforce calculator that will be delivered in Autumn 2023 will help steer providers and commissioners in the future. </a:t>
            </a:r>
          </a:p>
          <a:p>
            <a:pPr marL="342900" indent="-342900">
              <a:buFont typeface="Arial" panose="020B0604020202020204" pitchFamily="34" charset="0"/>
              <a:buChar char="•"/>
            </a:pPr>
            <a:r>
              <a:rPr lang="en-GB" dirty="0"/>
              <a:t>Explore the recruitment of </a:t>
            </a:r>
            <a:r>
              <a:rPr lang="en-GB" dirty="0">
                <a:solidFill>
                  <a:srgbClr val="00A188"/>
                </a:solidFill>
                <a:hlinkClick r:id="rId2"/>
              </a:rPr>
              <a:t>GP assistants</a:t>
            </a:r>
            <a:r>
              <a:rPr lang="en-GB" dirty="0">
                <a:solidFill>
                  <a:srgbClr val="00A188"/>
                </a:solidFill>
              </a:rPr>
              <a:t> </a:t>
            </a:r>
            <a:r>
              <a:rPr lang="en-GB" dirty="0"/>
              <a:t>and </a:t>
            </a:r>
            <a:r>
              <a:rPr lang="en-GB" dirty="0">
                <a:hlinkClick r:id="rId3"/>
              </a:rPr>
              <a:t>Physician Associates</a:t>
            </a:r>
            <a:r>
              <a:rPr lang="en-GB" dirty="0"/>
              <a:t>.</a:t>
            </a:r>
          </a:p>
          <a:p>
            <a:pPr marL="342900" indent="-342900">
              <a:buFont typeface="Arial" panose="020B0604020202020204" pitchFamily="34" charset="0"/>
              <a:buChar char="•"/>
            </a:pPr>
            <a:r>
              <a:rPr lang="en-GB" dirty="0"/>
              <a:t>Consider seeking sessional input or ad hoc expertise and advice from a pharmacist to enhance the MDT approach in their service. </a:t>
            </a:r>
          </a:p>
          <a:p>
            <a:pPr marL="342900" indent="-342900">
              <a:buFont typeface="Arial" panose="020B0604020202020204" pitchFamily="34" charset="0"/>
              <a:buChar char="•"/>
            </a:pPr>
            <a:r>
              <a:rPr lang="en-GB" dirty="0"/>
              <a:t>Ensure that volunteers remain complementary to the workforce and in a “supernumerary” capacity. </a:t>
            </a:r>
            <a:r>
              <a:rPr lang="en-GB" b="0" dirty="0"/>
              <a:t>This means that volunteers are not to be factored into service provision or workforce calculations.</a:t>
            </a:r>
          </a:p>
          <a:p>
            <a:pPr marL="342900" indent="-342900">
              <a:buFont typeface="Arial" panose="020B0604020202020204" pitchFamily="34" charset="0"/>
              <a:buChar char="•"/>
            </a:pPr>
            <a:endParaRPr lang="en-GB" b="0"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b="0" dirty="0"/>
          </a:p>
          <a:p>
            <a:pPr marL="342900" indent="-342900">
              <a:buFont typeface="Arial" panose="020B0604020202020204" pitchFamily="34" charset="0"/>
              <a:buChar char="•"/>
            </a:pPr>
            <a:endParaRPr lang="en-GB" b="0" dirty="0">
              <a:highlight>
                <a:srgbClr val="FFFF00"/>
              </a:highlight>
            </a:endParaRPr>
          </a:p>
        </p:txBody>
      </p:sp>
    </p:spTree>
    <p:extLst>
      <p:ext uri="{BB962C8B-B14F-4D97-AF65-F5344CB8AC3E}">
        <p14:creationId xmlns:p14="http://schemas.microsoft.com/office/powerpoint/2010/main" val="2085559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2036A-E838-413C-8F7C-84FF1D658581}"/>
              </a:ext>
            </a:extLst>
          </p:cNvPr>
          <p:cNvSpPr>
            <a:spLocks noGrp="1"/>
          </p:cNvSpPr>
          <p:nvPr>
            <p:ph type="title"/>
          </p:nvPr>
        </p:nvSpPr>
        <p:spPr/>
        <p:txBody>
          <a:bodyPr>
            <a:normAutofit/>
          </a:bodyPr>
          <a:lstStyle/>
          <a:p>
            <a:r>
              <a:rPr lang="en-GB" dirty="0"/>
              <a:t>Whole workforce recruitment and retention</a:t>
            </a:r>
          </a:p>
        </p:txBody>
      </p:sp>
      <p:sp>
        <p:nvSpPr>
          <p:cNvPr id="3" name="Content Placeholder 2">
            <a:extLst>
              <a:ext uri="{FF2B5EF4-FFF2-40B4-BE49-F238E27FC236}">
                <a16:creationId xmlns:a16="http://schemas.microsoft.com/office/drawing/2014/main" id="{BDC4CAD9-AEA6-4628-AAAC-B2E4A5B4A9C5}"/>
              </a:ext>
            </a:extLst>
          </p:cNvPr>
          <p:cNvSpPr>
            <a:spLocks noGrp="1"/>
          </p:cNvSpPr>
          <p:nvPr>
            <p:ph idx="1"/>
          </p:nvPr>
        </p:nvSpPr>
        <p:spPr>
          <a:xfrm>
            <a:off x="359999" y="1204839"/>
            <a:ext cx="11446163" cy="4586499"/>
          </a:xfrm>
        </p:spPr>
        <p:txBody>
          <a:bodyPr>
            <a:noAutofit/>
          </a:bodyPr>
          <a:lstStyle/>
          <a:p>
            <a:pPr marL="342900" indent="-342900">
              <a:lnSpc>
                <a:spcPct val="120000"/>
              </a:lnSpc>
              <a:buFont typeface="Arial" panose="020B0604020202020204" pitchFamily="34" charset="0"/>
              <a:buChar char="•"/>
            </a:pPr>
            <a:r>
              <a:rPr lang="en-GB" sz="1700" dirty="0"/>
              <a:t>Commissioners must support service providers to ensure they are commissioning for workforce development to enable caseloads to be regularly reviewed and active caseload management to be prioritised.</a:t>
            </a:r>
          </a:p>
          <a:p>
            <a:pPr marL="342900" indent="-342900">
              <a:lnSpc>
                <a:spcPct val="120000"/>
              </a:lnSpc>
              <a:buFont typeface="Arial" panose="020B0604020202020204" pitchFamily="34" charset="0"/>
              <a:buChar char="•"/>
            </a:pPr>
            <a:r>
              <a:rPr lang="en-GB" sz="1700" dirty="0"/>
              <a:t>Consider the importance of recruiting a diverse workforce to deliver culturally appropriate services and reflect the national and local populations. </a:t>
            </a:r>
            <a:r>
              <a:rPr lang="en-GB" sz="1700" b="0" dirty="0"/>
              <a:t>This could include undertaking targeted engagement of groups underrepresented in workforce gap analyses.</a:t>
            </a:r>
          </a:p>
          <a:p>
            <a:pPr marL="342900" indent="-342900">
              <a:lnSpc>
                <a:spcPct val="120000"/>
              </a:lnSpc>
              <a:buFont typeface="Arial" panose="020B0604020202020204" pitchFamily="34" charset="0"/>
              <a:buChar char="•"/>
            </a:pPr>
            <a:r>
              <a:rPr lang="en-GB" sz="1700" dirty="0"/>
              <a:t>Consider the potential benefits of undertaking collaborative local, regional or national recruitment campaigns</a:t>
            </a:r>
            <a:r>
              <a:rPr lang="en-GB" sz="1700" b="0" dirty="0"/>
              <a:t> to maximise the workforce skills mix in their services and the drug and alcohol sector at large.</a:t>
            </a:r>
          </a:p>
          <a:p>
            <a:pPr marL="342900" indent="-342900">
              <a:lnSpc>
                <a:spcPct val="120000"/>
              </a:lnSpc>
              <a:buFont typeface="Arial" panose="020B0604020202020204" pitchFamily="34" charset="0"/>
              <a:buChar char="•"/>
            </a:pPr>
            <a:r>
              <a:rPr lang="en-GB" sz="1700" dirty="0"/>
              <a:t>Collaborate to share examples of good recruitment and retention practices and support new innovative approaches.</a:t>
            </a:r>
          </a:p>
          <a:p>
            <a:pPr marL="342900" indent="-342900">
              <a:lnSpc>
                <a:spcPct val="120000"/>
              </a:lnSpc>
              <a:buFont typeface="Arial" panose="020B0604020202020204" pitchFamily="34" charset="0"/>
              <a:buChar char="•"/>
            </a:pPr>
            <a:r>
              <a:rPr lang="en-GB" sz="1700" dirty="0"/>
              <a:t>Attending university and community job/careers fairs and engaging people who may be interested in exploring an opportunity to develop new skills or work in a new sector. </a:t>
            </a:r>
            <a:r>
              <a:rPr lang="en-GB" sz="1700" b="0" dirty="0"/>
              <a:t>Some providers have been offering guaranteed interviews to people attending these fairs and expressing an interest in a career in the sector. </a:t>
            </a:r>
          </a:p>
        </p:txBody>
      </p:sp>
    </p:spTree>
    <p:extLst>
      <p:ext uri="{BB962C8B-B14F-4D97-AF65-F5344CB8AC3E}">
        <p14:creationId xmlns:p14="http://schemas.microsoft.com/office/powerpoint/2010/main" val="3711109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2036A-E838-413C-8F7C-84FF1D658581}"/>
              </a:ext>
            </a:extLst>
          </p:cNvPr>
          <p:cNvSpPr>
            <a:spLocks noGrp="1"/>
          </p:cNvSpPr>
          <p:nvPr>
            <p:ph type="title"/>
          </p:nvPr>
        </p:nvSpPr>
        <p:spPr/>
        <p:txBody>
          <a:bodyPr>
            <a:normAutofit/>
          </a:bodyPr>
          <a:lstStyle/>
          <a:p>
            <a:r>
              <a:rPr lang="en-GB" dirty="0"/>
              <a:t>Whole workforce recruitment and retention</a:t>
            </a:r>
          </a:p>
        </p:txBody>
      </p:sp>
      <p:sp>
        <p:nvSpPr>
          <p:cNvPr id="3" name="Content Placeholder 2">
            <a:extLst>
              <a:ext uri="{FF2B5EF4-FFF2-40B4-BE49-F238E27FC236}">
                <a16:creationId xmlns:a16="http://schemas.microsoft.com/office/drawing/2014/main" id="{BDC4CAD9-AEA6-4628-AAAC-B2E4A5B4A9C5}"/>
              </a:ext>
            </a:extLst>
          </p:cNvPr>
          <p:cNvSpPr>
            <a:spLocks noGrp="1"/>
          </p:cNvSpPr>
          <p:nvPr>
            <p:ph idx="1"/>
          </p:nvPr>
        </p:nvSpPr>
        <p:spPr>
          <a:xfrm>
            <a:off x="359999" y="1204839"/>
            <a:ext cx="11446163" cy="4586499"/>
          </a:xfrm>
        </p:spPr>
        <p:txBody>
          <a:bodyPr>
            <a:noAutofit/>
          </a:bodyPr>
          <a:lstStyle/>
          <a:p>
            <a:pPr marL="342900" indent="-342900">
              <a:lnSpc>
                <a:spcPct val="120000"/>
              </a:lnSpc>
              <a:buFont typeface="Arial" panose="020B0604020202020204" pitchFamily="34" charset="0"/>
              <a:buChar char="•"/>
            </a:pPr>
            <a:r>
              <a:rPr lang="en-GB" sz="1600" dirty="0"/>
              <a:t>Contracts of employment should commit to paying staff in line with market value</a:t>
            </a:r>
            <a:r>
              <a:rPr lang="en-GB" sz="1600" b="0" dirty="0"/>
              <a:t>. Consideration should be given to the impact of inconsistencies between service providers for pay, contractual rights and working conditions. </a:t>
            </a:r>
          </a:p>
          <a:p>
            <a:pPr marL="342900" indent="-342900">
              <a:lnSpc>
                <a:spcPct val="120000"/>
              </a:lnSpc>
              <a:buFont typeface="Arial" panose="020B0604020202020204" pitchFamily="34" charset="0"/>
              <a:buChar char="•"/>
            </a:pPr>
            <a:r>
              <a:rPr lang="en-GB" sz="1600" dirty="0"/>
              <a:t>Consider higher pay where employee benefits, such as pensions and leave allowances, are unable to be matched </a:t>
            </a:r>
            <a:r>
              <a:rPr lang="en-GB" sz="1600" b="0" dirty="0"/>
              <a:t>and may want to consider benchmarking against the NHS Agenda for Change (AfC) for pay and working conditions, including allowing for annual pay increments.</a:t>
            </a:r>
          </a:p>
          <a:p>
            <a:pPr marL="342900" indent="-342900">
              <a:lnSpc>
                <a:spcPct val="120000"/>
              </a:lnSpc>
              <a:buFont typeface="Arial" panose="020B0604020202020204" pitchFamily="34" charset="0"/>
              <a:buChar char="•"/>
            </a:pPr>
            <a:r>
              <a:rPr lang="en-GB" sz="1600" dirty="0"/>
              <a:t>LA leads and service providers should ensure that they are represented on the local enterprise partnership (LEP) or equivalent.</a:t>
            </a:r>
          </a:p>
          <a:p>
            <a:pPr marL="342900" indent="-342900">
              <a:lnSpc>
                <a:spcPct val="120000"/>
              </a:lnSpc>
              <a:buFont typeface="Arial" panose="020B0604020202020204" pitchFamily="34" charset="0"/>
              <a:buChar char="•"/>
            </a:pPr>
            <a:r>
              <a:rPr lang="en-GB" sz="1600" dirty="0"/>
              <a:t>Employee wellbeing must be a priority for all employers. </a:t>
            </a:r>
            <a:r>
              <a:rPr lang="en-GB" sz="1600" b="0" dirty="0"/>
              <a:t>Evidence-based guidelines should be used, such as NICE guideline </a:t>
            </a:r>
            <a:r>
              <a:rPr lang="en-GB" sz="1600" b="0" dirty="0">
                <a:hlinkClick r:id="rId2"/>
              </a:rPr>
              <a:t>NG212 mental wellbeing at work </a:t>
            </a:r>
            <a:r>
              <a:rPr lang="en-GB" sz="1600" b="0" dirty="0"/>
              <a:t>and the </a:t>
            </a:r>
            <a:r>
              <a:rPr lang="en-GB" sz="1600" b="0" dirty="0">
                <a:hlinkClick r:id="rId3"/>
              </a:rPr>
              <a:t>World Health Organization's guidelines on mental health at work</a:t>
            </a:r>
            <a:r>
              <a:rPr lang="en-GB" sz="1600" b="0" dirty="0"/>
              <a:t>, which includes recommendations for health workers. Services must also ensure that they are regularly carrying out the </a:t>
            </a:r>
            <a:r>
              <a:rPr lang="en-GB" sz="1600" b="0" dirty="0">
                <a:hlinkClick r:id="rId4"/>
              </a:rPr>
              <a:t>Health and Safety Executive's stress risk assessment </a:t>
            </a:r>
            <a:r>
              <a:rPr lang="en-GB" sz="1600" b="0" dirty="0"/>
              <a:t>to prevent and minimise workplace stress. Some areas are already investing in workforce wellbeing training and support packages.</a:t>
            </a:r>
          </a:p>
        </p:txBody>
      </p:sp>
    </p:spTree>
    <p:extLst>
      <p:ext uri="{BB962C8B-B14F-4D97-AF65-F5344CB8AC3E}">
        <p14:creationId xmlns:p14="http://schemas.microsoft.com/office/powerpoint/2010/main" val="1203442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D78BA-E5EF-4406-BFB5-D3FCD7D77554}"/>
              </a:ext>
            </a:extLst>
          </p:cNvPr>
          <p:cNvSpPr>
            <a:spLocks noGrp="1"/>
          </p:cNvSpPr>
          <p:nvPr>
            <p:ph type="title"/>
          </p:nvPr>
        </p:nvSpPr>
        <p:spPr/>
        <p:txBody>
          <a:bodyPr>
            <a:noAutofit/>
          </a:bodyPr>
          <a:lstStyle/>
          <a:p>
            <a:r>
              <a:rPr lang="en-GB" dirty="0">
                <a:solidFill>
                  <a:srgbClr val="00A188"/>
                </a:solidFill>
              </a:rPr>
              <a:t>Spotlight on student placement opportunities</a:t>
            </a:r>
          </a:p>
        </p:txBody>
      </p:sp>
      <p:sp>
        <p:nvSpPr>
          <p:cNvPr id="3" name="Content Placeholder 2">
            <a:extLst>
              <a:ext uri="{FF2B5EF4-FFF2-40B4-BE49-F238E27FC236}">
                <a16:creationId xmlns:a16="http://schemas.microsoft.com/office/drawing/2014/main" id="{A13F45A2-4D66-4EF7-9D19-2F3DECA1DAF1}"/>
              </a:ext>
            </a:extLst>
          </p:cNvPr>
          <p:cNvSpPr>
            <a:spLocks noGrp="1"/>
          </p:cNvSpPr>
          <p:nvPr>
            <p:ph idx="1"/>
          </p:nvPr>
        </p:nvSpPr>
        <p:spPr>
          <a:xfrm>
            <a:off x="359999" y="1134533"/>
            <a:ext cx="11446163" cy="4656805"/>
          </a:xfrm>
        </p:spPr>
        <p:txBody>
          <a:bodyPr>
            <a:noAutofit/>
          </a:bodyPr>
          <a:lstStyle/>
          <a:p>
            <a:pPr>
              <a:lnSpc>
                <a:spcPct val="120000"/>
              </a:lnSpc>
            </a:pPr>
            <a:r>
              <a:rPr lang="en-GB" sz="1600" dirty="0"/>
              <a:t>This should include (but need not be limited to): pre-registration nurses; social workers; psychologists; occupational therapists; pharmacists; and psychiatrists. </a:t>
            </a:r>
          </a:p>
          <a:p>
            <a:pPr marL="342900" indent="-342900">
              <a:lnSpc>
                <a:spcPct val="120000"/>
              </a:lnSpc>
              <a:buFont typeface="Arial" panose="020B0604020202020204" pitchFamily="34" charset="0"/>
              <a:buChar char="•"/>
            </a:pPr>
            <a:r>
              <a:rPr lang="en-GB" sz="1400" b="0" dirty="0"/>
              <a:t>Providers should review and look to increase their number of supervising roles in each practitioner area. </a:t>
            </a:r>
          </a:p>
          <a:p>
            <a:pPr marL="342900" indent="-342900">
              <a:lnSpc>
                <a:spcPct val="120000"/>
              </a:lnSpc>
              <a:buFont typeface="Arial" panose="020B0604020202020204" pitchFamily="34" charset="0"/>
              <a:buChar char="•"/>
            </a:pPr>
            <a:r>
              <a:rPr lang="en-GB" sz="1400" b="0" dirty="0"/>
              <a:t>Where supervision capacity is low, with careful governance and clear supervision agreements, the use of hub and spoke supervision model may offer a temporary solution. This placement model offers learners the chance to attend a short placement away from their main (hub) placement, while being supported by their mentor at the latter. This </a:t>
            </a:r>
            <a:r>
              <a:rPr lang="en-GB" sz="1400" b="0" dirty="0">
                <a:hlinkClick r:id="rId2"/>
              </a:rPr>
              <a:t>model has been shown to offer several benefits</a:t>
            </a:r>
            <a:r>
              <a:rPr lang="en-GB" sz="1400" b="0" dirty="0"/>
              <a:t>, including: an enhanced understanding of pathways between services; a richer learning experience; and increased awareness of career choices. </a:t>
            </a:r>
          </a:p>
          <a:p>
            <a:pPr marL="342900" indent="-342900">
              <a:lnSpc>
                <a:spcPct val="120000"/>
              </a:lnSpc>
              <a:buFont typeface="Arial" panose="020B0604020202020204" pitchFamily="34" charset="0"/>
              <a:buChar char="•"/>
            </a:pPr>
            <a:r>
              <a:rPr lang="en-GB" sz="1400" b="0" dirty="0"/>
              <a:t>As a starting point, providers should contact their local education and training course providers and regional HEE team for advice. </a:t>
            </a:r>
          </a:p>
          <a:p>
            <a:pPr marL="342900" indent="-342900">
              <a:lnSpc>
                <a:spcPct val="120000"/>
              </a:lnSpc>
              <a:buFont typeface="Arial" panose="020B0604020202020204" pitchFamily="34" charset="0"/>
              <a:buChar char="•"/>
            </a:pPr>
            <a:r>
              <a:rPr lang="en-GB" sz="1400" b="0" dirty="0"/>
              <a:t>This should include raising awareness about career pathways in the sector for both undergraduate and postgraduate students. </a:t>
            </a:r>
          </a:p>
          <a:p>
            <a:pPr marL="342900" indent="-342900">
              <a:lnSpc>
                <a:spcPct val="120000"/>
              </a:lnSpc>
              <a:buFont typeface="Arial" panose="020B0604020202020204" pitchFamily="34" charset="0"/>
              <a:buChar char="•"/>
            </a:pPr>
            <a:r>
              <a:rPr lang="en-GB" sz="1400" b="0" dirty="0"/>
              <a:t>This may involve registered profession staff facilitating lectures or offering information sessions on placements, with the aim to increase uptake and exposure to the sector during training. This could also provide a career development opportunity for existing registered professionals who may be interested in teaching.</a:t>
            </a:r>
          </a:p>
          <a:p>
            <a:pPr marL="342900" indent="-342900">
              <a:lnSpc>
                <a:spcPct val="120000"/>
              </a:lnSpc>
              <a:buFont typeface="Arial" panose="020B0604020202020204" pitchFamily="34" charset="0"/>
              <a:buChar char="•"/>
            </a:pPr>
            <a:r>
              <a:rPr lang="en-GB" sz="1400" b="0" dirty="0"/>
              <a:t>Attracting those students in their final year of study pre-registration would be of benefit, given the complexity of those in drug and alcohol treatment and recovery services and the proximity of students to entering the registered workforce for the providers. </a:t>
            </a:r>
          </a:p>
        </p:txBody>
      </p:sp>
    </p:spTree>
    <p:extLst>
      <p:ext uri="{BB962C8B-B14F-4D97-AF65-F5344CB8AC3E}">
        <p14:creationId xmlns:p14="http://schemas.microsoft.com/office/powerpoint/2010/main" val="20045210"/>
      </p:ext>
    </p:extLst>
  </p:cSld>
  <p:clrMapOvr>
    <a:masterClrMapping/>
  </p:clrMapOvr>
</p:sld>
</file>

<file path=ppt/theme/theme1.xml><?xml version="1.0" encoding="utf-8"?>
<a:theme xmlns:a="http://schemas.openxmlformats.org/drawingml/2006/main" name="Office Theme">
  <a:themeElements>
    <a:clrScheme name="DHSC">
      <a:dk1>
        <a:sysClr val="windowText" lastClr="000000"/>
      </a:dk1>
      <a:lt1>
        <a:sysClr val="window" lastClr="FFFFFF"/>
      </a:lt1>
      <a:dk2>
        <a:srgbClr val="616265"/>
      </a:dk2>
      <a:lt2>
        <a:srgbClr val="E0E0E1"/>
      </a:lt2>
      <a:accent1>
        <a:srgbClr val="01A188"/>
      </a:accent1>
      <a:accent2>
        <a:srgbClr val="0063BE"/>
      </a:accent2>
      <a:accent3>
        <a:srgbClr val="E57200"/>
      </a:accent3>
      <a:accent4>
        <a:srgbClr val="512698"/>
      </a:accent4>
      <a:accent5>
        <a:srgbClr val="34B6E4"/>
      </a:accent5>
      <a:accent6>
        <a:srgbClr val="CC092F"/>
      </a:accent6>
      <a:hlink>
        <a:srgbClr val="0063BE"/>
      </a:hlink>
      <a:folHlink>
        <a:srgbClr val="5126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4398_DHSC_Ppt_template_DRAFT_v6.potx" id="{FF5623C2-E648-4D18-8D02-A8C6CCA3E916}" vid="{5CEE7835-84B0-457A-AA1D-DEDF797DD0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1" ma:contentTypeDescription="Create a new document." ma:contentTypeScope="" ma:versionID="eb5675c34f44b8cc2e2b4456678f8b02">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bde849662d77e162c6ae5c9db51c3dc0"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3b25e55-1fda-4dd5-9a75-c38d0989a0e2">
      <Terms xmlns="http://schemas.microsoft.com/office/infopath/2007/PartnerControls"/>
    </lcf76f155ced4ddcb4097134ff3c332f>
    <TaxCatchAll xmlns="d2389ad0-4628-4ca4-babd-a5e1ca1fc43d" xsi:nil="true"/>
    <SharedWithUsers xmlns="d2389ad0-4628-4ca4-babd-a5e1ca1fc43d">
      <UserInfo>
        <DisplayName>Burkinshaw, Pete</DisplayName>
        <AccountId>30</AccountId>
        <AccountType/>
      </UserInfo>
      <UserInfo>
        <DisplayName>Pechey, Laura</DisplayName>
        <AccountId>12</AccountId>
        <AccountType/>
      </UserInfo>
      <UserInfo>
        <DisplayName>Brown, Andrew</DisplayName>
        <AccountId>26</AccountId>
        <AccountType/>
      </UserInfo>
      <UserInfo>
        <DisplayName>Welsh, JoAnne</DisplayName>
        <AccountId>49</AccountId>
        <AccountType/>
      </UserInfo>
      <UserInfo>
        <DisplayName>Weston-Harris, Harriet</DisplayName>
        <AccountId>44</AccountId>
        <AccountType/>
      </UserInfo>
      <UserInfo>
        <DisplayName>Mccarthy, Callum</DisplayName>
        <AccountId>42</AccountId>
        <AccountType/>
      </UserInfo>
    </SharedWithUsers>
    <NumberOrder xmlns="03b25e55-1fda-4dd5-9a75-c38d0989a0e2">6</NumberOrder>
    <Number xmlns="03b25e55-1fda-4dd5-9a75-c38d0989a0e2" xsi:nil="true"/>
  </documentManagement>
</p:properties>
</file>

<file path=customXml/itemProps1.xml><?xml version="1.0" encoding="utf-8"?>
<ds:datastoreItem xmlns:ds="http://schemas.openxmlformats.org/officeDocument/2006/customXml" ds:itemID="{A67C8174-BDBB-470E-8532-076C0B8388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b25e55-1fda-4dd5-9a75-c38d0989a0e2"/>
    <ds:schemaRef ds:uri="d2389ad0-4628-4ca4-babd-a5e1ca1fc4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A3AFE3-C901-4D26-B7B9-88E37BE39B50}">
  <ds:schemaRefs>
    <ds:schemaRef ds:uri="http://schemas.microsoft.com/sharepoint/v3/contenttype/forms"/>
  </ds:schemaRefs>
</ds:datastoreItem>
</file>

<file path=customXml/itemProps3.xml><?xml version="1.0" encoding="utf-8"?>
<ds:datastoreItem xmlns:ds="http://schemas.openxmlformats.org/officeDocument/2006/customXml" ds:itemID="{292EB9AA-E4B9-42BF-B72A-16210CB429E7}">
  <ds:schemaRefs>
    <ds:schemaRef ds:uri="http://purl.org/dc/terms/"/>
    <ds:schemaRef ds:uri="http://schemas.microsoft.com/office/2006/documentManagement/types"/>
    <ds:schemaRef ds:uri="661984a6-da6b-4af6-b4e6-6f7afbeb6463"/>
    <ds:schemaRef ds:uri="http://purl.org/dc/elements/1.1/"/>
    <ds:schemaRef ds:uri="http://schemas.openxmlformats.org/package/2006/metadata/core-properties"/>
    <ds:schemaRef ds:uri="http://www.w3.org/XML/1998/namespace"/>
    <ds:schemaRef ds:uri="http://purl.org/dc/dcmitype/"/>
    <ds:schemaRef ds:uri="http://schemas.microsoft.com/office/infopath/2007/PartnerControls"/>
    <ds:schemaRef ds:uri="1022d36a-6a71-4d72-80e6-4c293b40d898"/>
    <ds:schemaRef ds:uri="http://schemas.microsoft.com/office/2006/metadata/properties"/>
    <ds:schemaRef ds:uri="03b25e55-1fda-4dd5-9a75-c38d0989a0e2"/>
    <ds:schemaRef ds:uri="d2389ad0-4628-4ca4-babd-a5e1ca1fc43d"/>
  </ds:schemaRefs>
</ds:datastoreItem>
</file>

<file path=docProps/app.xml><?xml version="1.0" encoding="utf-8"?>
<Properties xmlns="http://schemas.openxmlformats.org/officeDocument/2006/extended-properties" xmlns:vt="http://schemas.openxmlformats.org/officeDocument/2006/docPropsVTypes">
  <Template>FINAL DHSC PPT</Template>
  <TotalTime>138</TotalTime>
  <Words>2633</Words>
  <Application>Microsoft Office PowerPoint</Application>
  <PresentationFormat>Widescreen</PresentationFormat>
  <Paragraphs>122</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Workforce planning guidance: to support 23/24 Supplemental Substance  Misuse grant planning</vt:lpstr>
      <vt:lpstr>About this guidance</vt:lpstr>
      <vt:lpstr>How to use this guidance</vt:lpstr>
      <vt:lpstr>Workforce development: areas of focus</vt:lpstr>
      <vt:lpstr>Recruitment and retention</vt:lpstr>
      <vt:lpstr>Role-specific recruitment and retention</vt:lpstr>
      <vt:lpstr>Whole workforce recruitment and retention</vt:lpstr>
      <vt:lpstr>Whole workforce recruitment and retention</vt:lpstr>
      <vt:lpstr>Spotlight on student placement opportunities</vt:lpstr>
      <vt:lpstr>Spotlight on international recruitment</vt:lpstr>
      <vt:lpstr>Training and skills development</vt:lpstr>
      <vt:lpstr>Whole workforce training and skills development</vt:lpstr>
      <vt:lpstr>Career progression</vt:lpstr>
      <vt:lpstr>Career progression</vt:lpstr>
      <vt:lpstr>Supervision and support</vt:lpstr>
      <vt:lpstr>Whole workforce supervision and support</vt:lpstr>
      <vt:lpstr>Workforce planning</vt:lpstr>
      <vt:lpstr>Workforce planning self-assessment criteria</vt:lpstr>
      <vt:lpstr>Workforce planning self-assessment: evidence examples</vt:lpstr>
      <vt:lpstr>Workforce planning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[Add Subject]</dc:subject>
  <dc:creator>Eamyodsin, Nicole</dc:creator>
  <cp:keywords>[Add keywords]; DHSC; PowerPoint Presentation;</cp:keywords>
  <cp:lastModifiedBy>Jessica Keenan</cp:lastModifiedBy>
  <cp:revision>3</cp:revision>
  <dcterms:created xsi:type="dcterms:W3CDTF">2018-09-10T12:23:38Z</dcterms:created>
  <dcterms:modified xsi:type="dcterms:W3CDTF">2024-04-09T15:35:06Z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0x0101001A0C5AF0A9AE0D4D8032BBF19C904698</vt:lpwstr>
  </property>
  <property fmtid="{D5CDD505-2E9C-101B-9397-08002B2CF9AE}" pid="3" name="Order">
    <vt:r8>4600</vt:r8>
  </property>
  <property fmtid="{D5CDD505-2E9C-101B-9397-08002B2CF9AE}" pid="4" name="MediaServiceImageTags">
    <vt:lpwstr/>
  </property>
</Properties>
</file>