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9"/>
  </p:notesMasterIdLst>
  <p:handoutMasterIdLst>
    <p:handoutMasterId r:id="rId20"/>
  </p:handoutMasterIdLst>
  <p:sldIdLst>
    <p:sldId id="256" r:id="rId5"/>
    <p:sldId id="929" r:id="rId6"/>
    <p:sldId id="925" r:id="rId7"/>
    <p:sldId id="889" r:id="rId8"/>
    <p:sldId id="261" r:id="rId9"/>
    <p:sldId id="300" r:id="rId10"/>
    <p:sldId id="309" r:id="rId11"/>
    <p:sldId id="305" r:id="rId12"/>
    <p:sldId id="306" r:id="rId13"/>
    <p:sldId id="262" r:id="rId14"/>
    <p:sldId id="307" r:id="rId15"/>
    <p:sldId id="927" r:id="rId16"/>
    <p:sldId id="308" r:id="rId17"/>
    <p:sldId id="931"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EE powerpoint template" id="{1EFFF720-98EF-D645-AFB2-89C2470DC210}">
          <p14:sldIdLst>
            <p14:sldId id="256"/>
            <p14:sldId id="929"/>
            <p14:sldId id="925"/>
            <p14:sldId id="889"/>
            <p14:sldId id="261"/>
            <p14:sldId id="300"/>
            <p14:sldId id="309"/>
            <p14:sldId id="305"/>
            <p14:sldId id="306"/>
            <p14:sldId id="262"/>
            <p14:sldId id="307"/>
            <p14:sldId id="927"/>
            <p14:sldId id="308"/>
            <p14:sldId id="93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rene Carson" initials="IC" lastIdx="4" clrIdx="0">
    <p:extLst>
      <p:ext uri="{19B8F6BF-5375-455C-9EA6-DF929625EA0E}">
        <p15:presenceInfo xmlns:p15="http://schemas.microsoft.com/office/powerpoint/2012/main" userId="S::irene_rethinkpartners.co.uk#ext#@economicsbydesign.onmicrosoft.com::dda294e0-6719-4b9c-abe8-16cc650a74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0054"/>
    <a:srgbClr val="003893"/>
    <a:srgbClr val="E28C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961" autoAdjust="0"/>
  </p:normalViewPr>
  <p:slideViewPr>
    <p:cSldViewPr snapToGrid="0" snapToObjects="1">
      <p:cViewPr>
        <p:scale>
          <a:sx n="190" d="100"/>
          <a:sy n="190" d="100"/>
        </p:scale>
        <p:origin x="138" y="-7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7E2E82-72CD-0544-803E-ECCCB1A6640C}" type="datetimeFigureOut">
              <a:rPr lang="en-US" smtClean="0"/>
              <a:t>3/19/2021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13868A9-83B6-F748-BF71-689B21C27285}" type="slidenum">
              <a:rPr lang="en-US" smtClean="0"/>
              <a:t>‹#›</a:t>
            </a:fld>
            <a:endParaRPr lang="en-US"/>
          </a:p>
        </p:txBody>
      </p:sp>
    </p:spTree>
    <p:extLst>
      <p:ext uri="{BB962C8B-B14F-4D97-AF65-F5344CB8AC3E}">
        <p14:creationId xmlns:p14="http://schemas.microsoft.com/office/powerpoint/2010/main" val="3785711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BE4FC7-C1BC-BD40-85E8-F7D387FACD0C}" type="datetimeFigureOut">
              <a:rPr lang="en-US" smtClean="0"/>
              <a:t>3/19/2021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0B3131-83C0-9847-95A8-B83A12FBB63A}" type="slidenum">
              <a:rPr lang="en-US" smtClean="0"/>
              <a:t>‹#›</a:t>
            </a:fld>
            <a:endParaRPr lang="en-US"/>
          </a:p>
        </p:txBody>
      </p:sp>
    </p:spTree>
    <p:extLst>
      <p:ext uri="{BB962C8B-B14F-4D97-AF65-F5344CB8AC3E}">
        <p14:creationId xmlns:p14="http://schemas.microsoft.com/office/powerpoint/2010/main" val="21044043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1</a:t>
            </a:fld>
            <a:endParaRPr lang="en-US"/>
          </a:p>
        </p:txBody>
      </p:sp>
    </p:spTree>
    <p:extLst>
      <p:ext uri="{BB962C8B-B14F-4D97-AF65-F5344CB8AC3E}">
        <p14:creationId xmlns:p14="http://schemas.microsoft.com/office/powerpoint/2010/main" val="1132157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Move from left to right:</a:t>
            </a:r>
          </a:p>
          <a:p>
            <a:pPr marL="628650" lvl="1" indent="-171450">
              <a:buFont typeface="Arial" panose="020B0604020202020204" pitchFamily="34" charset="0"/>
              <a:buChar char="•"/>
            </a:pPr>
            <a:r>
              <a:rPr lang="en-GB" dirty="0"/>
              <a:t>Recruit team members with relevant skills</a:t>
            </a:r>
          </a:p>
          <a:p>
            <a:pPr marL="628650" lvl="1" indent="-171450">
              <a:buFont typeface="Arial" panose="020B0604020202020204" pitchFamily="34" charset="0"/>
              <a:buChar char="•"/>
            </a:pPr>
            <a:r>
              <a:rPr lang="en-GB" dirty="0"/>
              <a:t>Arrange training, workshops or support on QI and project management </a:t>
            </a:r>
          </a:p>
          <a:p>
            <a:pPr marL="628650" lvl="1" indent="-171450">
              <a:buFont typeface="Arial" panose="020B0604020202020204" pitchFamily="34" charset="0"/>
              <a:buChar char="•"/>
            </a:pPr>
            <a:r>
              <a:rPr lang="en-GB" dirty="0"/>
              <a:t>Use the star model and run a  start workshop (links with analysis of workforce drivers domain)</a:t>
            </a:r>
          </a:p>
          <a:p>
            <a:pPr marL="628650" lvl="1" indent="-171450">
              <a:buFont typeface="Arial" panose="020B0604020202020204" pitchFamily="34" charset="0"/>
              <a:buChar char="•"/>
            </a:pPr>
            <a:r>
              <a:rPr lang="en-GB" dirty="0"/>
              <a:t>Needs to link with domain on impact/outcomes </a:t>
            </a:r>
          </a:p>
        </p:txBody>
      </p:sp>
      <p:sp>
        <p:nvSpPr>
          <p:cNvPr id="4" name="Slide Number Placeholder 3"/>
          <p:cNvSpPr>
            <a:spLocks noGrp="1"/>
          </p:cNvSpPr>
          <p:nvPr>
            <p:ph type="sldNum" sz="quarter" idx="5"/>
          </p:nvPr>
        </p:nvSpPr>
        <p:spPr/>
        <p:txBody>
          <a:bodyPr/>
          <a:lstStyle/>
          <a:p>
            <a:fld id="{795EA4E6-A009-4CA4-B8D0-1ACC692C4D4A}" type="slidenum">
              <a:rPr lang="en-GB" smtClean="0"/>
              <a:t>10</a:t>
            </a:fld>
            <a:endParaRPr lang="en-GB"/>
          </a:p>
        </p:txBody>
      </p:sp>
    </p:spTree>
    <p:extLst>
      <p:ext uri="{BB962C8B-B14F-4D97-AF65-F5344CB8AC3E}">
        <p14:creationId xmlns:p14="http://schemas.microsoft.com/office/powerpoint/2010/main" val="1732842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for title page">
    <p:spTree>
      <p:nvGrpSpPr>
        <p:cNvPr id="1" name=""/>
        <p:cNvGrpSpPr/>
        <p:nvPr/>
      </p:nvGrpSpPr>
      <p:grpSpPr>
        <a:xfrm>
          <a:off x="0" y="0"/>
          <a:ext cx="0" cy="0"/>
          <a:chOff x="0" y="0"/>
          <a:chExt cx="0" cy="0"/>
        </a:xfrm>
      </p:grpSpPr>
      <p:sp>
        <p:nvSpPr>
          <p:cNvPr id="3" name="Rectangle 2"/>
          <p:cNvSpPr/>
          <p:nvPr userDrawn="1"/>
        </p:nvSpPr>
        <p:spPr>
          <a:xfrm>
            <a:off x="0" y="6076950"/>
            <a:ext cx="9129600" cy="78105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54717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4193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10" name="Text Placeholder 7"/>
          <p:cNvSpPr>
            <a:spLocks noGrp="1"/>
          </p:cNvSpPr>
          <p:nvPr>
            <p:ph type="body" sz="quarter" idx="13" hasCustomPrompt="1"/>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p:cNvSpPr>
            <a:spLocks noGrp="1"/>
          </p:cNvSpPr>
          <p:nvPr>
            <p:ph type="pic" sz="quarter" idx="14" hasCustomPrompt="1"/>
          </p:nvPr>
        </p:nvSpPr>
        <p:spPr>
          <a:xfrm>
            <a:off x="5218113" y="1954213"/>
            <a:ext cx="3673475" cy="3721100"/>
          </a:xfrm>
          <a:prstGeom prst="rect">
            <a:avLst/>
          </a:prstGeom>
        </p:spPr>
        <p:txBody>
          <a:bodyPr/>
          <a:lstStyle>
            <a:lvl1pPr marL="0" indent="0" algn="ctr">
              <a:buNone/>
              <a:defRPr sz="2400"/>
            </a:lvl1pPr>
          </a:lstStyle>
          <a:p>
            <a:r>
              <a:rPr lang="en-GB" dirty="0"/>
              <a:t>Click here to insert your photograph</a:t>
            </a:r>
          </a:p>
        </p:txBody>
      </p:sp>
      <p:sp>
        <p:nvSpPr>
          <p:cNvPr id="5"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Tree>
    <p:extLst>
      <p:ext uri="{BB962C8B-B14F-4D97-AF65-F5344CB8AC3E}">
        <p14:creationId xmlns:p14="http://schemas.microsoft.com/office/powerpoint/2010/main" val="2576738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57200" y="19097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8" name="Text Placeholder 7"/>
          <p:cNvSpPr>
            <a:spLocks noGrp="1"/>
          </p:cNvSpPr>
          <p:nvPr>
            <p:ph type="body" sz="quarter" idx="13" hasCustomPrompt="1"/>
          </p:nvPr>
        </p:nvSpPr>
        <p:spPr>
          <a:xfrm>
            <a:off x="457200" y="261937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Tree>
    <p:extLst>
      <p:ext uri="{BB962C8B-B14F-4D97-AF65-F5344CB8AC3E}">
        <p14:creationId xmlns:p14="http://schemas.microsoft.com/office/powerpoint/2010/main" val="2093361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11" name="Picture Placeholder 10"/>
          <p:cNvSpPr>
            <a:spLocks noGrp="1"/>
          </p:cNvSpPr>
          <p:nvPr>
            <p:ph type="pic" sz="quarter" idx="14" hasCustomPrompt="1"/>
          </p:nvPr>
        </p:nvSpPr>
        <p:spPr>
          <a:xfrm>
            <a:off x="5360988" y="2638425"/>
            <a:ext cx="3451225" cy="2457450"/>
          </a:xfrm>
          <a:prstGeom prst="rect">
            <a:avLst/>
          </a:prstGeom>
        </p:spPr>
        <p:txBody>
          <a:bodyPr/>
          <a:lstStyle>
            <a:lvl1pPr marL="0" indent="0" algn="ctr">
              <a:buNone/>
              <a:defRPr sz="2400" baseline="0"/>
            </a:lvl1pPr>
          </a:lstStyle>
          <a:p>
            <a:r>
              <a:rPr lang="en-GB" dirty="0"/>
              <a:t>Click here to insert your photograph</a:t>
            </a:r>
          </a:p>
        </p:txBody>
      </p:sp>
      <p:sp>
        <p:nvSpPr>
          <p:cNvPr id="6" name="Subtitle 2"/>
          <p:cNvSpPr>
            <a:spLocks noGrp="1"/>
          </p:cNvSpPr>
          <p:nvPr>
            <p:ph type="subTitle" idx="1" hasCustomPrompt="1"/>
          </p:nvPr>
        </p:nvSpPr>
        <p:spPr>
          <a:xfrm>
            <a:off x="457200" y="19097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10" name="Text Placeholder 7"/>
          <p:cNvSpPr>
            <a:spLocks noGrp="1"/>
          </p:cNvSpPr>
          <p:nvPr>
            <p:ph type="body" sz="quarter" idx="13" hasCustomPrompt="1"/>
          </p:nvPr>
        </p:nvSpPr>
        <p:spPr>
          <a:xfrm>
            <a:off x="457201" y="2619375"/>
            <a:ext cx="4686300"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Tree>
    <p:extLst>
      <p:ext uri="{BB962C8B-B14F-4D97-AF65-F5344CB8AC3E}">
        <p14:creationId xmlns:p14="http://schemas.microsoft.com/office/powerpoint/2010/main" val="1303303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970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2195B-B0F8-C24C-BD0B-AE2C44D83B5C}"/>
              </a:ext>
            </a:extLst>
          </p:cNvPr>
          <p:cNvSpPr>
            <a:spLocks noGrp="1"/>
          </p:cNvSpPr>
          <p:nvPr>
            <p:ph type="title"/>
          </p:nvPr>
        </p:nvSpPr>
        <p:spPr/>
        <p:txBody>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8075491-9351-9141-8BA0-523CCD53B7D3}"/>
              </a:ext>
            </a:extLst>
          </p:cNvPr>
          <p:cNvSpPr>
            <a:spLocks noGrp="1"/>
          </p:cNvSpPr>
          <p:nvPr>
            <p:ph idx="1"/>
          </p:nvPr>
        </p:nvSpPr>
        <p:spPr/>
        <p:txBody>
          <a:bodyPr/>
          <a:lstStyle>
            <a:lvl1pPr>
              <a:defRPr b="0" i="0">
                <a:latin typeface="+mj-lt"/>
              </a:defRPr>
            </a:lvl1pPr>
            <a:lvl2pPr>
              <a:defRPr b="0" i="0">
                <a:latin typeface="+mj-lt"/>
              </a:defRPr>
            </a:lvl2pPr>
            <a:lvl3pPr>
              <a:defRPr b="0" i="0">
                <a:latin typeface="+mj-lt"/>
              </a:defRPr>
            </a:lvl3pPr>
            <a:lvl4pPr>
              <a:defRPr b="0" i="0">
                <a:latin typeface="+mj-lt"/>
              </a:defRPr>
            </a:lvl4pPr>
            <a:lvl5pPr>
              <a:defRPr b="0" i="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7098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331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a:t>Click to edit Master title style</a:t>
            </a:r>
            <a:endParaRPr lang="en-US"/>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718991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08904" y="360000"/>
            <a:ext cx="3099816" cy="615696"/>
          </a:xfrm>
          <a:prstGeom prst="rect">
            <a:avLst/>
          </a:prstGeom>
        </p:spPr>
      </p:pic>
      <p:sp>
        <p:nvSpPr>
          <p:cNvPr id="8" name="Rectangle 7"/>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a:stretch>
            <a:fillRect/>
          </a:stretch>
        </p:blipFill>
        <p:spPr>
          <a:xfrm>
            <a:off x="0" y="6189288"/>
            <a:ext cx="9144000" cy="254000"/>
          </a:xfrm>
          <a:prstGeom prst="rect">
            <a:avLst/>
          </a:prstGeom>
        </p:spPr>
      </p:pic>
    </p:spTree>
    <p:extLst>
      <p:ext uri="{BB962C8B-B14F-4D97-AF65-F5344CB8AC3E}">
        <p14:creationId xmlns:p14="http://schemas.microsoft.com/office/powerpoint/2010/main" val="347680335"/>
      </p:ext>
    </p:extLst>
  </p:cSld>
  <p:clrMap bg1="lt1" tx1="dk1" bg2="lt2" tx2="dk2" accent1="accent1" accent2="accent2" accent3="accent3" accent4="accent4" accent5="accent5" accent6="accent6" hlink="hlink" folHlink="folHlink"/>
  <p:sldLayoutIdLst>
    <p:sldLayoutId id="2147483674" r:id="rId1"/>
    <p:sldLayoutId id="2147483651" r:id="rId2"/>
    <p:sldLayoutId id="2147483673" r:id="rId3"/>
    <p:sldLayoutId id="2147483649" r:id="rId4"/>
    <p:sldLayoutId id="2147483650" r:id="rId5"/>
    <p:sldLayoutId id="2147483655" r:id="rId6"/>
    <p:sldLayoutId id="2147483675" r:id="rId7"/>
    <p:sldLayoutId id="2147483676" r:id="rId8"/>
    <p:sldLayoutId id="214748367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hee.nhs.uk/our-work/allied-health-professions/enable-workforce/ahp-faculties"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83576" y="2598448"/>
            <a:ext cx="8336362" cy="892044"/>
          </a:xfrm>
          <a:prstGeom prst="rect">
            <a:avLst/>
          </a:prstGeom>
        </p:spPr>
      </p:pic>
      <p:pic>
        <p:nvPicPr>
          <p:cNvPr id="14" name="Picture 13" descr="bottom_brandi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676" y="5367048"/>
            <a:ext cx="1798200" cy="1243501"/>
          </a:xfrm>
          <a:prstGeom prst="rect">
            <a:avLst/>
          </a:prstGeom>
        </p:spPr>
      </p:pic>
      <p:sp>
        <p:nvSpPr>
          <p:cNvPr id="2" name="TextBox 1"/>
          <p:cNvSpPr txBox="1"/>
          <p:nvPr/>
        </p:nvSpPr>
        <p:spPr>
          <a:xfrm>
            <a:off x="566650" y="1083217"/>
            <a:ext cx="5878532" cy="1200329"/>
          </a:xfrm>
          <a:prstGeom prst="rect">
            <a:avLst/>
          </a:prstGeom>
          <a:noFill/>
        </p:spPr>
        <p:txBody>
          <a:bodyPr wrap="none" rtlCol="0">
            <a:spAutoFit/>
          </a:bodyPr>
          <a:lstStyle/>
          <a:p>
            <a:r>
              <a:rPr lang="en-US" sz="3600" b="1" dirty="0">
                <a:solidFill>
                  <a:srgbClr val="A00054"/>
                </a:solidFill>
              </a:rPr>
              <a:t>Allied Health Professions </a:t>
            </a:r>
          </a:p>
          <a:p>
            <a:r>
              <a:rPr lang="en-US" sz="3600" b="1" dirty="0">
                <a:solidFill>
                  <a:srgbClr val="A00054"/>
                </a:solidFill>
              </a:rPr>
              <a:t>Faculty Maturity Matrix</a:t>
            </a:r>
          </a:p>
        </p:txBody>
      </p:sp>
      <p:sp>
        <p:nvSpPr>
          <p:cNvPr id="8" name="TextBox 7"/>
          <p:cNvSpPr txBox="1"/>
          <p:nvPr/>
        </p:nvSpPr>
        <p:spPr>
          <a:xfrm>
            <a:off x="383576" y="3606104"/>
            <a:ext cx="8170489" cy="2462213"/>
          </a:xfrm>
          <a:prstGeom prst="rect">
            <a:avLst/>
          </a:prstGeom>
          <a:noFill/>
        </p:spPr>
        <p:txBody>
          <a:bodyPr wrap="square" rtlCol="0">
            <a:spAutoFit/>
          </a:bodyPr>
          <a:lstStyle/>
          <a:p>
            <a:r>
              <a:rPr lang="en-GB" b="1" dirty="0">
                <a:solidFill>
                  <a:srgbClr val="003893"/>
                </a:solidFill>
              </a:rPr>
              <a:t>			</a:t>
            </a:r>
          </a:p>
          <a:p>
            <a:r>
              <a:rPr lang="en-GB" b="1" dirty="0">
                <a:solidFill>
                  <a:srgbClr val="003893"/>
                </a:solidFill>
              </a:rPr>
              <a:t>	</a:t>
            </a:r>
          </a:p>
          <a:p>
            <a:r>
              <a:rPr lang="en-GB" b="1" dirty="0">
                <a:solidFill>
                  <a:srgbClr val="003893"/>
                </a:solidFill>
              </a:rPr>
              <a:t>					</a:t>
            </a:r>
          </a:p>
          <a:p>
            <a:r>
              <a:rPr lang="en-GB" sz="2000" b="1" dirty="0">
                <a:solidFill>
                  <a:srgbClr val="003893"/>
                </a:solidFill>
              </a:rPr>
              <a:t>#AHPFaculty</a:t>
            </a:r>
          </a:p>
          <a:p>
            <a:r>
              <a:rPr lang="en-GB" sz="2000" b="1" dirty="0">
                <a:solidFill>
                  <a:srgbClr val="003893"/>
                </a:solidFill>
                <a:hlinkClick r:id="rId5"/>
              </a:rPr>
              <a:t>HEE AHP Faculties</a:t>
            </a:r>
            <a:endParaRPr lang="en-GB" sz="2000" b="1" dirty="0">
              <a:solidFill>
                <a:srgbClr val="003893"/>
              </a:solidFill>
            </a:endParaRPr>
          </a:p>
          <a:p>
            <a:endParaRPr lang="en-GB" sz="2000" b="1" dirty="0">
              <a:solidFill>
                <a:srgbClr val="003893"/>
              </a:solidFill>
            </a:endParaRPr>
          </a:p>
          <a:p>
            <a:endParaRPr lang="en-GB" sz="2000" b="1" dirty="0">
              <a:solidFill>
                <a:srgbClr val="003893"/>
              </a:solidFill>
            </a:endParaRPr>
          </a:p>
          <a:p>
            <a:endParaRPr lang="en-GB" sz="2000" b="1" dirty="0">
              <a:solidFill>
                <a:srgbClr val="003893"/>
              </a:solidFill>
            </a:endParaRPr>
          </a:p>
        </p:txBody>
      </p:sp>
    </p:spTree>
    <p:extLst>
      <p:ext uri="{BB962C8B-B14F-4D97-AF65-F5344CB8AC3E}">
        <p14:creationId xmlns:p14="http://schemas.microsoft.com/office/powerpoint/2010/main" val="3288757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6B40EB4-84F0-164B-8C31-3267035B1491}"/>
              </a:ext>
            </a:extLst>
          </p:cNvPr>
          <p:cNvSpPr/>
          <p:nvPr/>
        </p:nvSpPr>
        <p:spPr>
          <a:xfrm>
            <a:off x="0" y="1057274"/>
            <a:ext cx="9144000" cy="877661"/>
          </a:xfrm>
          <a:prstGeom prst="rect">
            <a:avLst/>
          </a:prstGeom>
          <a:solidFill>
            <a:schemeClr val="bg1"/>
          </a:solidFill>
          <a:ln>
            <a:noFill/>
          </a:ln>
          <a:effectLst>
            <a:innerShdw blurRad="165100">
              <a:prstClr val="black">
                <a:alpha val="2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a:solidFill>
                  <a:srgbClr val="FFFFFF"/>
                </a:solidFill>
                <a:latin typeface="Calibri" panose="020F0502020204030204"/>
              </a:rPr>
              <a:t>`</a:t>
            </a:r>
          </a:p>
        </p:txBody>
      </p:sp>
      <p:graphicFrame>
        <p:nvGraphicFramePr>
          <p:cNvPr id="19" name="Table 22">
            <a:extLst>
              <a:ext uri="{FF2B5EF4-FFF2-40B4-BE49-F238E27FC236}">
                <a16:creationId xmlns:a16="http://schemas.microsoft.com/office/drawing/2014/main" id="{5622FE03-559C-F64A-A393-EACC2500AC87}"/>
              </a:ext>
            </a:extLst>
          </p:cNvPr>
          <p:cNvGraphicFramePr>
            <a:graphicFrameLocks/>
          </p:cNvGraphicFramePr>
          <p:nvPr>
            <p:extLst>
              <p:ext uri="{D42A27DB-BD31-4B8C-83A1-F6EECF244321}">
                <p14:modId xmlns:p14="http://schemas.microsoft.com/office/powerpoint/2010/main" val="1755106314"/>
              </p:ext>
            </p:extLst>
          </p:nvPr>
        </p:nvGraphicFramePr>
        <p:xfrm>
          <a:off x="441960" y="2276343"/>
          <a:ext cx="8265249" cy="3602792"/>
        </p:xfrm>
        <a:graphic>
          <a:graphicData uri="http://schemas.openxmlformats.org/drawingml/2006/table">
            <a:tbl>
              <a:tblPr>
                <a:tableStyleId>{5C22544A-7EE6-4342-B048-85BDC9FD1C3A}</a:tableStyleId>
              </a:tblPr>
              <a:tblGrid>
                <a:gridCol w="2755083">
                  <a:extLst>
                    <a:ext uri="{9D8B030D-6E8A-4147-A177-3AD203B41FA5}">
                      <a16:colId xmlns:a16="http://schemas.microsoft.com/office/drawing/2014/main" val="3005930474"/>
                    </a:ext>
                  </a:extLst>
                </a:gridCol>
                <a:gridCol w="2755083">
                  <a:extLst>
                    <a:ext uri="{9D8B030D-6E8A-4147-A177-3AD203B41FA5}">
                      <a16:colId xmlns:a16="http://schemas.microsoft.com/office/drawing/2014/main" val="1130205742"/>
                    </a:ext>
                  </a:extLst>
                </a:gridCol>
                <a:gridCol w="2755083">
                  <a:extLst>
                    <a:ext uri="{9D8B030D-6E8A-4147-A177-3AD203B41FA5}">
                      <a16:colId xmlns:a16="http://schemas.microsoft.com/office/drawing/2014/main" val="190429646"/>
                    </a:ext>
                  </a:extLst>
                </a:gridCol>
              </a:tblGrid>
              <a:tr h="4003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2">
                              <a:lumMod val="60000"/>
                              <a:lumOff val="40000"/>
                            </a:schemeClr>
                          </a:solidFill>
                          <a:latin typeface="+mj-lt"/>
                          <a:ea typeface="+mn-lt"/>
                          <a:cs typeface="+mn-lt"/>
                        </a:rPr>
                        <a:t>Emerging</a:t>
                      </a:r>
                      <a:endParaRPr lang="en-GB" sz="1400" b="1" kern="1200" dirty="0">
                        <a:solidFill>
                          <a:schemeClr val="tx2">
                            <a:lumMod val="60000"/>
                            <a:lumOff val="40000"/>
                          </a:schemeClr>
                        </a:solidFill>
                        <a:latin typeface="+mj-lt"/>
                        <a:ea typeface="+mn-lt"/>
                        <a:cs typeface="+mn-lt"/>
                      </a:endParaRPr>
                    </a:p>
                  </a:txBody>
                  <a:tcPr marL="135000" marR="135000" marT="16200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2">
                              <a:lumMod val="60000"/>
                              <a:lumOff val="40000"/>
                            </a:schemeClr>
                          </a:solidFill>
                          <a:latin typeface="+mj-lt"/>
                          <a:ea typeface="+mn-lt"/>
                          <a:cs typeface="+mn-lt"/>
                        </a:rPr>
                        <a:t>Developing</a:t>
                      </a:r>
                      <a:endParaRPr lang="en-GB" sz="1400" b="1" kern="1200" dirty="0">
                        <a:solidFill>
                          <a:schemeClr val="tx2">
                            <a:lumMod val="60000"/>
                            <a:lumOff val="40000"/>
                          </a:schemeClr>
                        </a:solidFill>
                        <a:latin typeface="+mj-lt"/>
                        <a:ea typeface="+mn-lt"/>
                        <a:cs typeface="+mn-lt"/>
                      </a:endParaRPr>
                    </a:p>
                  </a:txBody>
                  <a:tcPr marL="135000" marR="135000" marT="16200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r>
                        <a:rPr lang="en-US" sz="1400" b="1" dirty="0">
                          <a:solidFill>
                            <a:schemeClr val="bg1"/>
                          </a:solidFill>
                          <a:latin typeface="+mj-lt"/>
                          <a:ea typeface="+mn-lt"/>
                          <a:cs typeface="+mn-lt"/>
                        </a:rPr>
                        <a:t>Maturing</a:t>
                      </a:r>
                      <a:endParaRPr lang="en-GB" sz="1400" b="1" dirty="0">
                        <a:solidFill>
                          <a:schemeClr val="bg1"/>
                        </a:solidFill>
                        <a:latin typeface="+mj-lt"/>
                        <a:ea typeface="+mn-lt"/>
                        <a:cs typeface="+mn-lt"/>
                      </a:endParaRPr>
                    </a:p>
                  </a:txBody>
                  <a:tcPr marL="135000" marR="135000" marT="16200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399395826"/>
                  </a:ext>
                </a:extLst>
              </a:tr>
              <a:tr h="3193142">
                <a:tc>
                  <a:txBody>
                    <a:bodyPr/>
                    <a:lstStyle/>
                    <a:p>
                      <a:r>
                        <a:rPr lang="en-GB" sz="1200" dirty="0">
                          <a:solidFill>
                            <a:srgbClr val="000000"/>
                          </a:solidFill>
                          <a:latin typeface="+mj-lt"/>
                          <a:ea typeface="+mn-lt"/>
                          <a:cs typeface="+mn-lt"/>
                        </a:rPr>
                        <a:t>Quality improvement (QI) tools and techniques are not in use by the Faculty team but the value of these are understood and it is an aspiration.</a:t>
                      </a:r>
                    </a:p>
                    <a:p>
                      <a:endParaRPr lang="en-GB" sz="1200" dirty="0">
                        <a:solidFill>
                          <a:srgbClr val="000000"/>
                        </a:solidFill>
                        <a:latin typeface="+mj-lt"/>
                        <a:ea typeface="+mn-lt"/>
                        <a:cs typeface="+mn-lt"/>
                      </a:endParaRPr>
                    </a:p>
                    <a:p>
                      <a:r>
                        <a:rPr lang="en-GB" sz="1200" dirty="0">
                          <a:solidFill>
                            <a:srgbClr val="000000"/>
                          </a:solidFill>
                          <a:latin typeface="+mj-lt"/>
                          <a:ea typeface="+mn-lt"/>
                          <a:cs typeface="+mn-lt"/>
                        </a:rPr>
                        <a:t>Project initiation, implementation and management plans are not in place.</a:t>
                      </a:r>
                    </a:p>
                    <a:p>
                      <a:endParaRPr lang="en-GB" sz="1200" dirty="0">
                        <a:solidFill>
                          <a:srgbClr val="000000"/>
                        </a:solidFill>
                        <a:latin typeface="+mj-lt"/>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rgbClr val="000000"/>
                          </a:solidFill>
                          <a:latin typeface="+mj-lt"/>
                          <a:ea typeface="+mn-lt"/>
                          <a:cs typeface="+mn-lt"/>
                        </a:rPr>
                        <a:t>Relevant training or support is not yet in place and with no immediate plans to do so. </a:t>
                      </a:r>
                    </a:p>
                  </a:txBody>
                  <a:tcPr marL="135000" marR="135000" marT="16200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r>
                        <a:rPr lang="en-GB" sz="1200" kern="1200" dirty="0">
                          <a:solidFill>
                            <a:srgbClr val="000000"/>
                          </a:solidFill>
                          <a:latin typeface="+mj-lt"/>
                          <a:ea typeface="+mn-lt"/>
                          <a:cs typeface="+mn-lt"/>
                        </a:rPr>
                        <a:t>Basic QI tools and techniques are in use by the Faculty, and further priorities have been identified with associated recruitment, training and/or support is being planned.</a:t>
                      </a:r>
                    </a:p>
                    <a:p>
                      <a:endParaRPr lang="en-GB" sz="1200" kern="1200" dirty="0">
                        <a:solidFill>
                          <a:srgbClr val="000000"/>
                        </a:solidFill>
                        <a:latin typeface="+mj-lt"/>
                        <a:ea typeface="+mn-lt"/>
                        <a:cs typeface="+mn-lt"/>
                      </a:endParaRPr>
                    </a:p>
                    <a:p>
                      <a:r>
                        <a:rPr lang="en-GB" sz="1200" kern="1200" dirty="0">
                          <a:solidFill>
                            <a:srgbClr val="000000"/>
                          </a:solidFill>
                          <a:latin typeface="+mj-lt"/>
                          <a:ea typeface="+mn-lt"/>
                          <a:cs typeface="+mn-lt"/>
                        </a:rPr>
                        <a:t>Faculty projects have clear aims, improvement plans, milestones, governance and evaluation. </a:t>
                      </a:r>
                    </a:p>
                    <a:p>
                      <a:endParaRPr lang="en-GB" sz="1200" kern="1200" dirty="0">
                        <a:solidFill>
                          <a:srgbClr val="000000"/>
                        </a:solidFill>
                        <a:latin typeface="+mj-lt"/>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rgbClr val="000000"/>
                          </a:solidFill>
                          <a:latin typeface="+mj-lt"/>
                          <a:ea typeface="+mn-lt"/>
                          <a:cs typeface="+mn-lt"/>
                        </a:rPr>
                        <a:t>The HEE star model is used as a tool to support workforce transformation priorities and actions.</a:t>
                      </a:r>
                    </a:p>
                  </a:txBody>
                  <a:tcPr marL="135000" marR="135000" marT="16200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r>
                        <a:rPr lang="en-GB" sz="1200" dirty="0">
                          <a:solidFill>
                            <a:schemeClr val="bg1"/>
                          </a:solidFill>
                          <a:latin typeface="+mj-lt"/>
                          <a:ea typeface="+mn-lt"/>
                          <a:cs typeface="+mn-lt"/>
                        </a:rPr>
                        <a:t>A range of QI and project management approaches are actively used by the Faculty team to plan, deliver and evaluate projects and reach the measurable outcomes.</a:t>
                      </a:r>
                    </a:p>
                    <a:p>
                      <a:pPr marL="0" marR="0" lvl="0" indent="0" algn="l" defTabSz="914400" rtl="0" eaLnBrk="1" fontAlgn="auto" latinLnBrk="0" hangingPunct="1">
                        <a:lnSpc>
                          <a:spcPct val="100000"/>
                        </a:lnSpc>
                        <a:spcBef>
                          <a:spcPts val="1200"/>
                        </a:spcBef>
                        <a:spcAft>
                          <a:spcPts val="0"/>
                        </a:spcAft>
                        <a:buClrTx/>
                        <a:buSzTx/>
                        <a:buFontTx/>
                        <a:buNone/>
                        <a:tabLst/>
                        <a:defRPr/>
                      </a:pPr>
                      <a:r>
                        <a:rPr lang="en-GB" sz="1200" kern="1200" dirty="0">
                          <a:solidFill>
                            <a:schemeClr val="bg1"/>
                          </a:solidFill>
                          <a:latin typeface="+mj-lt"/>
                          <a:ea typeface="+mn-lt"/>
                          <a:cs typeface="+mn-lt"/>
                        </a:rPr>
                        <a:t>Data and intelligence is used to support continuous learning.</a:t>
                      </a:r>
                      <a:endParaRPr lang="en-US" sz="1200" kern="1200" dirty="0">
                        <a:solidFill>
                          <a:schemeClr val="bg1"/>
                        </a:solidFill>
                        <a:latin typeface="+mj-lt"/>
                        <a:ea typeface="+mn-lt"/>
                        <a:cs typeface="+mn-lt"/>
                      </a:endParaRPr>
                    </a:p>
                    <a:p>
                      <a:pPr>
                        <a:spcBef>
                          <a:spcPts val="1200"/>
                        </a:spcBef>
                      </a:pPr>
                      <a:r>
                        <a:rPr lang="en-GB" sz="1200" dirty="0">
                          <a:solidFill>
                            <a:schemeClr val="bg1"/>
                          </a:solidFill>
                          <a:latin typeface="+mj-lt"/>
                          <a:ea typeface="+mn-lt"/>
                          <a:cs typeface="+mn-lt"/>
                        </a:rPr>
                        <a:t>There are ongoing plans and activities to support sustainability and wider spread/adoption. </a:t>
                      </a:r>
                    </a:p>
                    <a:p>
                      <a:endParaRPr lang="en-GB" sz="1200" dirty="0">
                        <a:solidFill>
                          <a:schemeClr val="bg1"/>
                        </a:solidFill>
                        <a:latin typeface="+mj-lt"/>
                        <a:ea typeface="+mn-lt"/>
                        <a:cs typeface="+mn-lt"/>
                      </a:endParaRPr>
                    </a:p>
                  </a:txBody>
                  <a:tcPr marL="135000" marR="135000" marT="16200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917666390"/>
                  </a:ext>
                </a:extLst>
              </a:tr>
            </a:tbl>
          </a:graphicData>
        </a:graphic>
      </p:graphicFrame>
      <p:sp>
        <p:nvSpPr>
          <p:cNvPr id="2" name="Rectangle 1">
            <a:extLst>
              <a:ext uri="{FF2B5EF4-FFF2-40B4-BE49-F238E27FC236}">
                <a16:creationId xmlns:a16="http://schemas.microsoft.com/office/drawing/2014/main" id="{69FE77C2-EB92-294C-B299-8076F49C77E4}"/>
              </a:ext>
            </a:extLst>
          </p:cNvPr>
          <p:cNvSpPr/>
          <p:nvPr/>
        </p:nvSpPr>
        <p:spPr>
          <a:xfrm>
            <a:off x="429765" y="1176802"/>
            <a:ext cx="8196026" cy="461665"/>
          </a:xfrm>
          <a:prstGeom prst="rect">
            <a:avLst/>
          </a:prstGeom>
        </p:spPr>
        <p:txBody>
          <a:bodyPr wrap="none">
            <a:spAutoFit/>
          </a:bodyPr>
          <a:lstStyle/>
          <a:p>
            <a:pPr defTabSz="685800">
              <a:defRPr/>
            </a:pPr>
            <a:r>
              <a:rPr lang="en-US" sz="2400" dirty="0">
                <a:solidFill>
                  <a:srgbClr val="51A2D5"/>
                </a:solidFill>
                <a:latin typeface="Arial Black"/>
              </a:rPr>
              <a:t>Quality improvement and project management  </a:t>
            </a:r>
          </a:p>
        </p:txBody>
      </p:sp>
    </p:spTree>
    <p:extLst>
      <p:ext uri="{BB962C8B-B14F-4D97-AF65-F5344CB8AC3E}">
        <p14:creationId xmlns:p14="http://schemas.microsoft.com/office/powerpoint/2010/main" val="2600536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6B40EB4-84F0-164B-8C31-3267035B1491}"/>
              </a:ext>
            </a:extLst>
          </p:cNvPr>
          <p:cNvSpPr/>
          <p:nvPr/>
        </p:nvSpPr>
        <p:spPr>
          <a:xfrm>
            <a:off x="-3514" y="1099624"/>
            <a:ext cx="9144000" cy="538843"/>
          </a:xfrm>
          <a:prstGeom prst="rect">
            <a:avLst/>
          </a:prstGeom>
          <a:solidFill>
            <a:schemeClr val="bg1"/>
          </a:solidFill>
          <a:ln>
            <a:noFill/>
          </a:ln>
          <a:effectLst>
            <a:innerShdw blurRad="165100">
              <a:prstClr val="black">
                <a:alpha val="2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a:solidFill>
                  <a:srgbClr val="FFFFFF"/>
                </a:solidFill>
                <a:latin typeface="Calibri" panose="020F0502020204030204"/>
              </a:rPr>
              <a:t>`</a:t>
            </a:r>
          </a:p>
        </p:txBody>
      </p:sp>
      <p:graphicFrame>
        <p:nvGraphicFramePr>
          <p:cNvPr id="19" name="Table 22">
            <a:extLst>
              <a:ext uri="{FF2B5EF4-FFF2-40B4-BE49-F238E27FC236}">
                <a16:creationId xmlns:a16="http://schemas.microsoft.com/office/drawing/2014/main" id="{5622FE03-559C-F64A-A393-EACC2500AC87}"/>
              </a:ext>
            </a:extLst>
          </p:cNvPr>
          <p:cNvGraphicFramePr>
            <a:graphicFrameLocks/>
          </p:cNvGraphicFramePr>
          <p:nvPr>
            <p:extLst>
              <p:ext uri="{D42A27DB-BD31-4B8C-83A1-F6EECF244321}">
                <p14:modId xmlns:p14="http://schemas.microsoft.com/office/powerpoint/2010/main" val="2280560740"/>
              </p:ext>
            </p:extLst>
          </p:nvPr>
        </p:nvGraphicFramePr>
        <p:xfrm>
          <a:off x="429766" y="1873045"/>
          <a:ext cx="8277443" cy="4017925"/>
        </p:xfrm>
        <a:graphic>
          <a:graphicData uri="http://schemas.openxmlformats.org/drawingml/2006/table">
            <a:tbl>
              <a:tblPr>
                <a:tableStyleId>{5C22544A-7EE6-4342-B048-85BDC9FD1C3A}</a:tableStyleId>
              </a:tblPr>
              <a:tblGrid>
                <a:gridCol w="2533868">
                  <a:extLst>
                    <a:ext uri="{9D8B030D-6E8A-4147-A177-3AD203B41FA5}">
                      <a16:colId xmlns:a16="http://schemas.microsoft.com/office/drawing/2014/main" val="3005930474"/>
                    </a:ext>
                  </a:extLst>
                </a:gridCol>
                <a:gridCol w="2779942">
                  <a:extLst>
                    <a:ext uri="{9D8B030D-6E8A-4147-A177-3AD203B41FA5}">
                      <a16:colId xmlns:a16="http://schemas.microsoft.com/office/drawing/2014/main" val="1130205742"/>
                    </a:ext>
                  </a:extLst>
                </a:gridCol>
                <a:gridCol w="2963633">
                  <a:extLst>
                    <a:ext uri="{9D8B030D-6E8A-4147-A177-3AD203B41FA5}">
                      <a16:colId xmlns:a16="http://schemas.microsoft.com/office/drawing/2014/main" val="190429646"/>
                    </a:ext>
                  </a:extLst>
                </a:gridCol>
              </a:tblGrid>
              <a:tr h="641555">
                <a:tc>
                  <a:txBody>
                    <a:bodyPr/>
                    <a:lstStyle/>
                    <a:p>
                      <a:pPr>
                        <a:lnSpc>
                          <a:spcPct val="100000"/>
                        </a:lnSpc>
                      </a:pPr>
                      <a:r>
                        <a:rPr lang="en-US" sz="1400" b="1" kern="1200" dirty="0">
                          <a:solidFill>
                            <a:schemeClr val="tx2">
                              <a:lumMod val="60000"/>
                              <a:lumOff val="40000"/>
                            </a:schemeClr>
                          </a:solidFill>
                          <a:latin typeface="+mj-lt"/>
                          <a:ea typeface="+mn-lt"/>
                          <a:cs typeface="+mn-lt"/>
                        </a:rPr>
                        <a:t>Emerging</a:t>
                      </a:r>
                      <a:endParaRPr lang="en-GB" sz="1400" b="1" kern="1200" dirty="0">
                        <a:solidFill>
                          <a:schemeClr val="tx2">
                            <a:lumMod val="60000"/>
                            <a:lumOff val="40000"/>
                          </a:schemeClr>
                        </a:solidFill>
                        <a:latin typeface="+mj-lt"/>
                        <a:ea typeface="+mn-lt"/>
                        <a:cs typeface="+mn-lt"/>
                      </a:endParaRPr>
                    </a:p>
                  </a:txBody>
                  <a:tcPr marL="135000" marR="135000" marT="16200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nSpc>
                          <a:spcPct val="100000"/>
                        </a:lnSpc>
                        <a:spcBef>
                          <a:spcPts val="1000"/>
                        </a:spcBef>
                      </a:pPr>
                      <a:r>
                        <a:rPr lang="en-US" sz="1400" b="1" kern="1200" dirty="0">
                          <a:solidFill>
                            <a:schemeClr val="tx2">
                              <a:lumMod val="60000"/>
                              <a:lumOff val="40000"/>
                            </a:schemeClr>
                          </a:solidFill>
                          <a:latin typeface="+mj-lt"/>
                          <a:ea typeface="+mn-lt"/>
                          <a:cs typeface="+mn-lt"/>
                        </a:rPr>
                        <a:t>Developing</a:t>
                      </a:r>
                      <a:endParaRPr lang="en-GB" sz="1400" b="1" kern="1200" dirty="0">
                        <a:solidFill>
                          <a:schemeClr val="tx2">
                            <a:lumMod val="60000"/>
                            <a:lumOff val="40000"/>
                          </a:schemeClr>
                        </a:solidFill>
                        <a:latin typeface="+mj-lt"/>
                        <a:ea typeface="+mn-lt"/>
                        <a:cs typeface="+mn-lt"/>
                      </a:endParaRPr>
                    </a:p>
                  </a:txBody>
                  <a:tcPr marL="135000" marR="135000" marT="16200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a:lnSpc>
                          <a:spcPct val="100000"/>
                        </a:lnSpc>
                      </a:pPr>
                      <a:r>
                        <a:rPr lang="en-US" sz="1400" b="1" kern="1200" dirty="0">
                          <a:solidFill>
                            <a:schemeClr val="bg1"/>
                          </a:solidFill>
                          <a:latin typeface="+mj-lt"/>
                          <a:ea typeface="+mn-lt"/>
                          <a:cs typeface="+mn-lt"/>
                        </a:rPr>
                        <a:t>Maturing</a:t>
                      </a:r>
                      <a:endParaRPr lang="en-GB" sz="1400" b="1" kern="1200" dirty="0">
                        <a:solidFill>
                          <a:schemeClr val="bg1"/>
                        </a:solidFill>
                        <a:latin typeface="+mj-lt"/>
                        <a:ea typeface="+mn-lt"/>
                        <a:cs typeface="+mn-lt"/>
                      </a:endParaRPr>
                    </a:p>
                  </a:txBody>
                  <a:tcPr marL="135000" marR="135000" marT="16200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657315833"/>
                  </a:ext>
                </a:extLst>
              </a:tr>
              <a:tr h="2665170">
                <a:tc>
                  <a:txBody>
                    <a:bodyPr/>
                    <a:lstStyle/>
                    <a:p>
                      <a:pPr>
                        <a:lnSpc>
                          <a:spcPct val="100000"/>
                        </a:lnSpc>
                      </a:pPr>
                      <a:r>
                        <a:rPr lang="en-GB" sz="1200" kern="1200" dirty="0">
                          <a:solidFill>
                            <a:schemeClr val="tx1"/>
                          </a:solidFill>
                          <a:latin typeface="+mj-lt"/>
                          <a:ea typeface="+mn-lt"/>
                          <a:cs typeface="+mn-lt"/>
                        </a:rPr>
                        <a:t>A base set of AHP workforce data requirements have not yet been established by the Faculty.</a:t>
                      </a:r>
                    </a:p>
                    <a:p>
                      <a:pPr>
                        <a:lnSpc>
                          <a:spcPct val="100000"/>
                        </a:lnSpc>
                      </a:pPr>
                      <a:endParaRPr lang="en-GB" sz="1200" kern="1200" dirty="0">
                        <a:solidFill>
                          <a:schemeClr val="tx1"/>
                        </a:solidFill>
                        <a:latin typeface="+mj-lt"/>
                        <a:ea typeface="+mn-lt"/>
                        <a:cs typeface="+mn-lt"/>
                      </a:endParaRPr>
                    </a:p>
                    <a:p>
                      <a:pPr>
                        <a:lnSpc>
                          <a:spcPct val="100000"/>
                        </a:lnSpc>
                      </a:pPr>
                      <a:r>
                        <a:rPr lang="en-GB" sz="1200" kern="1200" dirty="0">
                          <a:solidFill>
                            <a:schemeClr val="tx1"/>
                          </a:solidFill>
                          <a:latin typeface="+mj-lt"/>
                          <a:ea typeface="+mn-lt"/>
                          <a:cs typeface="+mn-lt"/>
                        </a:rPr>
                        <a:t>There is no plan to set up a data dashboard and consideration has not been given to data analyst time.</a:t>
                      </a:r>
                    </a:p>
                  </a:txBody>
                  <a:tcPr marL="135000" marR="135000" marT="16200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nSpc>
                          <a:spcPct val="100000"/>
                        </a:lnSpc>
                        <a:spcBef>
                          <a:spcPts val="1000"/>
                        </a:spcBef>
                      </a:pPr>
                      <a:r>
                        <a:rPr lang="en-GB" sz="1200" kern="1200" dirty="0">
                          <a:solidFill>
                            <a:schemeClr val="tx1"/>
                          </a:solidFill>
                          <a:latin typeface="+mj-lt"/>
                          <a:ea typeface="+mn-lt"/>
                          <a:cs typeface="+mn-lt"/>
                        </a:rPr>
                        <a:t>A base set of AHP workforce data requirements have been established by the Faculty and thought has been given to setting up a data </a:t>
                      </a:r>
                      <a:br>
                        <a:rPr lang="en-GB" sz="1200" kern="1200" dirty="0">
                          <a:solidFill>
                            <a:srgbClr val="292929"/>
                          </a:solidFill>
                          <a:latin typeface="+mj-lt"/>
                          <a:ea typeface="+mn-lt"/>
                          <a:cs typeface="+mn-lt"/>
                        </a:rPr>
                      </a:br>
                      <a:r>
                        <a:rPr lang="en-GB" sz="1200" kern="1200" dirty="0">
                          <a:solidFill>
                            <a:schemeClr val="tx1"/>
                          </a:solidFill>
                          <a:latin typeface="+mj-lt"/>
                          <a:ea typeface="+mn-lt"/>
                          <a:cs typeface="+mn-lt"/>
                        </a:rPr>
                        <a:t>dashboard, but one does not yet exist. </a:t>
                      </a:r>
                    </a:p>
                    <a:p>
                      <a:pPr>
                        <a:lnSpc>
                          <a:spcPct val="100000"/>
                        </a:lnSpc>
                        <a:spcBef>
                          <a:spcPts val="1000"/>
                        </a:spcBef>
                      </a:pPr>
                      <a:r>
                        <a:rPr lang="en-GB" sz="1200" kern="1200" dirty="0">
                          <a:solidFill>
                            <a:schemeClr val="tx1"/>
                          </a:solidFill>
                          <a:latin typeface="+mj-lt"/>
                          <a:ea typeface="+mn-lt"/>
                          <a:cs typeface="+mn-lt"/>
                        </a:rPr>
                        <a:t>Consideration into additional relevant data requirement as well as data analyst time is likely to have happened, however there is not currently access to data analyst time. </a:t>
                      </a:r>
                    </a:p>
                    <a:p>
                      <a:pPr>
                        <a:lnSpc>
                          <a:spcPct val="100000"/>
                        </a:lnSpc>
                        <a:spcBef>
                          <a:spcPts val="1000"/>
                        </a:spcBef>
                      </a:pPr>
                      <a:r>
                        <a:rPr lang="en-GB" sz="1200" kern="1200" dirty="0">
                          <a:solidFill>
                            <a:schemeClr val="tx1"/>
                          </a:solidFill>
                          <a:latin typeface="+mj-lt"/>
                          <a:ea typeface="+mn-lt"/>
                          <a:cs typeface="+mn-lt"/>
                        </a:rPr>
                        <a:t>The Faculty is aware of regional and national HEE data collection and the need to align with this.</a:t>
                      </a:r>
                    </a:p>
                  </a:txBody>
                  <a:tcPr marL="135000" marR="135000" marT="16200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a:lnSpc>
                          <a:spcPct val="100000"/>
                        </a:lnSpc>
                      </a:pPr>
                      <a:r>
                        <a:rPr lang="en-GB" sz="1200" kern="1200" dirty="0">
                          <a:solidFill>
                            <a:schemeClr val="bg1"/>
                          </a:solidFill>
                          <a:latin typeface="+mj-lt"/>
                          <a:ea typeface="+mn-lt"/>
                          <a:cs typeface="+mn-lt"/>
                        </a:rPr>
                        <a:t>A base level of AHP workforce data requirements have been established by the Faculty as well as additional relevant data requirements.  </a:t>
                      </a:r>
                    </a:p>
                    <a:p>
                      <a:pPr>
                        <a:lnSpc>
                          <a:spcPct val="100000"/>
                        </a:lnSpc>
                      </a:pPr>
                      <a:endParaRPr lang="en-GB" sz="1200" kern="1200" dirty="0">
                        <a:solidFill>
                          <a:schemeClr val="bg1"/>
                        </a:solidFill>
                        <a:latin typeface="+mj-lt"/>
                        <a:ea typeface="+mn-lt"/>
                        <a:cs typeface="+mn-lt"/>
                      </a:endParaRPr>
                    </a:p>
                    <a:p>
                      <a:pPr>
                        <a:lnSpc>
                          <a:spcPct val="100000"/>
                        </a:lnSpc>
                      </a:pPr>
                      <a:r>
                        <a:rPr lang="en-GB" sz="1200" kern="1200" dirty="0">
                          <a:solidFill>
                            <a:schemeClr val="bg1"/>
                          </a:solidFill>
                          <a:latin typeface="+mj-lt"/>
                          <a:ea typeface="+mn-lt"/>
                          <a:cs typeface="+mn-lt"/>
                        </a:rPr>
                        <a:t>Faculty workforce data collection is consistent and aligned to HEE regional and national data collection. </a:t>
                      </a:r>
                    </a:p>
                    <a:p>
                      <a:pPr>
                        <a:lnSpc>
                          <a:spcPct val="100000"/>
                        </a:lnSpc>
                      </a:pPr>
                      <a:endParaRPr lang="en-GB" sz="1200" kern="1200" dirty="0">
                        <a:solidFill>
                          <a:schemeClr val="bg1"/>
                        </a:solidFill>
                        <a:latin typeface="+mj-lt"/>
                        <a:ea typeface="+mn-lt"/>
                        <a:cs typeface="+mn-lt"/>
                      </a:endParaRPr>
                    </a:p>
                    <a:p>
                      <a:pPr>
                        <a:lnSpc>
                          <a:spcPct val="100000"/>
                        </a:lnSpc>
                      </a:pPr>
                      <a:r>
                        <a:rPr lang="en-GB" sz="1200" kern="1200" dirty="0">
                          <a:solidFill>
                            <a:schemeClr val="bg1"/>
                          </a:solidFill>
                          <a:latin typeface="+mj-lt"/>
                          <a:ea typeface="+mn-lt"/>
                          <a:cs typeface="+mn-lt"/>
                        </a:rPr>
                        <a:t>A data dashboard has been set up, is understood, is reviewed regularly and is acted upon by the Faculty .</a:t>
                      </a:r>
                    </a:p>
                    <a:p>
                      <a:pPr>
                        <a:lnSpc>
                          <a:spcPct val="100000"/>
                        </a:lnSpc>
                      </a:pPr>
                      <a:br>
                        <a:rPr lang="en-GB" sz="1200" kern="1200" dirty="0">
                          <a:solidFill>
                            <a:srgbClr val="FFFFFF"/>
                          </a:solidFill>
                          <a:latin typeface="+mj-lt"/>
                          <a:ea typeface="+mn-lt"/>
                          <a:cs typeface="+mn-lt"/>
                        </a:rPr>
                      </a:br>
                      <a:r>
                        <a:rPr lang="en-GB" sz="1200" kern="1200" dirty="0">
                          <a:solidFill>
                            <a:schemeClr val="bg1"/>
                          </a:solidFill>
                          <a:latin typeface="+mj-lt"/>
                          <a:ea typeface="+mn-lt"/>
                          <a:cs typeface="+mn-lt"/>
                        </a:rPr>
                        <a:t>Data analyst time is available and is supporting the Faculty with further progression. </a:t>
                      </a:r>
                    </a:p>
                  </a:txBody>
                  <a:tcPr marL="135000" marR="135000" marT="16200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917666390"/>
                  </a:ext>
                </a:extLst>
              </a:tr>
            </a:tbl>
          </a:graphicData>
        </a:graphic>
      </p:graphicFrame>
      <p:sp>
        <p:nvSpPr>
          <p:cNvPr id="2" name="Rectangle 1">
            <a:extLst>
              <a:ext uri="{FF2B5EF4-FFF2-40B4-BE49-F238E27FC236}">
                <a16:creationId xmlns:a16="http://schemas.microsoft.com/office/drawing/2014/main" id="{69FE77C2-EB92-294C-B299-8076F49C77E4}"/>
              </a:ext>
            </a:extLst>
          </p:cNvPr>
          <p:cNvSpPr/>
          <p:nvPr/>
        </p:nvSpPr>
        <p:spPr>
          <a:xfrm>
            <a:off x="429765" y="1176802"/>
            <a:ext cx="2835263" cy="461665"/>
          </a:xfrm>
          <a:prstGeom prst="rect">
            <a:avLst/>
          </a:prstGeom>
        </p:spPr>
        <p:txBody>
          <a:bodyPr wrap="none">
            <a:spAutoFit/>
          </a:bodyPr>
          <a:lstStyle/>
          <a:p>
            <a:r>
              <a:rPr lang="en-US" sz="2400" b="1" dirty="0">
                <a:solidFill>
                  <a:schemeClr val="tx2">
                    <a:lumMod val="60000"/>
                    <a:lumOff val="40000"/>
                  </a:schemeClr>
                </a:solidFill>
                <a:latin typeface="Arial Black" panose="020B0604020202020204" pitchFamily="34" charset="0"/>
                <a:cs typeface="Arial Black" panose="020B0604020202020204" pitchFamily="34" charset="0"/>
              </a:rPr>
              <a:t>Data dashboard</a:t>
            </a:r>
          </a:p>
        </p:txBody>
      </p:sp>
    </p:spTree>
    <p:extLst>
      <p:ext uri="{BB962C8B-B14F-4D97-AF65-F5344CB8AC3E}">
        <p14:creationId xmlns:p14="http://schemas.microsoft.com/office/powerpoint/2010/main" val="4228175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6B40EB4-84F0-164B-8C31-3267035B1491}"/>
              </a:ext>
            </a:extLst>
          </p:cNvPr>
          <p:cNvSpPr/>
          <p:nvPr/>
        </p:nvSpPr>
        <p:spPr>
          <a:xfrm>
            <a:off x="169606" y="1034230"/>
            <a:ext cx="8812162" cy="1077686"/>
          </a:xfrm>
          <a:prstGeom prst="rect">
            <a:avLst/>
          </a:prstGeom>
          <a:solidFill>
            <a:schemeClr val="bg1"/>
          </a:solidFill>
          <a:ln>
            <a:noFill/>
          </a:ln>
          <a:effectLst>
            <a:innerShdw blurRad="165100">
              <a:prstClr val="black">
                <a:alpha val="2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a:solidFill>
                  <a:srgbClr val="FFFFFF"/>
                </a:solidFill>
                <a:latin typeface="Calibri" panose="020F0502020204030204"/>
              </a:rPr>
              <a:t>`</a:t>
            </a:r>
          </a:p>
        </p:txBody>
      </p:sp>
      <p:graphicFrame>
        <p:nvGraphicFramePr>
          <p:cNvPr id="19" name="Table 22">
            <a:extLst>
              <a:ext uri="{FF2B5EF4-FFF2-40B4-BE49-F238E27FC236}">
                <a16:creationId xmlns:a16="http://schemas.microsoft.com/office/drawing/2014/main" id="{5622FE03-559C-F64A-A393-EACC2500AC87}"/>
              </a:ext>
            </a:extLst>
          </p:cNvPr>
          <p:cNvGraphicFramePr>
            <a:graphicFrameLocks/>
          </p:cNvGraphicFramePr>
          <p:nvPr>
            <p:extLst>
              <p:ext uri="{D42A27DB-BD31-4B8C-83A1-F6EECF244321}">
                <p14:modId xmlns:p14="http://schemas.microsoft.com/office/powerpoint/2010/main" val="3090981836"/>
              </p:ext>
            </p:extLst>
          </p:nvPr>
        </p:nvGraphicFramePr>
        <p:xfrm>
          <a:off x="486697" y="2276341"/>
          <a:ext cx="8220513" cy="3275088"/>
        </p:xfrm>
        <a:graphic>
          <a:graphicData uri="http://schemas.openxmlformats.org/drawingml/2006/table">
            <a:tbl>
              <a:tblPr>
                <a:tableStyleId>{5C22544A-7EE6-4342-B048-85BDC9FD1C3A}</a:tableStyleId>
              </a:tblPr>
              <a:tblGrid>
                <a:gridCol w="2721869">
                  <a:extLst>
                    <a:ext uri="{9D8B030D-6E8A-4147-A177-3AD203B41FA5}">
                      <a16:colId xmlns:a16="http://schemas.microsoft.com/office/drawing/2014/main" val="3005930474"/>
                    </a:ext>
                  </a:extLst>
                </a:gridCol>
                <a:gridCol w="2535011">
                  <a:extLst>
                    <a:ext uri="{9D8B030D-6E8A-4147-A177-3AD203B41FA5}">
                      <a16:colId xmlns:a16="http://schemas.microsoft.com/office/drawing/2014/main" val="1130205742"/>
                    </a:ext>
                  </a:extLst>
                </a:gridCol>
                <a:gridCol w="2963633">
                  <a:extLst>
                    <a:ext uri="{9D8B030D-6E8A-4147-A177-3AD203B41FA5}">
                      <a16:colId xmlns:a16="http://schemas.microsoft.com/office/drawing/2014/main" val="190429646"/>
                    </a:ext>
                  </a:extLst>
                </a:gridCol>
              </a:tblGrid>
              <a:tr h="518478">
                <a:tc>
                  <a:txBody>
                    <a:bodyPr/>
                    <a:lstStyle/>
                    <a:p>
                      <a:r>
                        <a:rPr lang="en-US" sz="1400" b="1" dirty="0">
                          <a:solidFill>
                            <a:schemeClr val="tx2">
                              <a:lumMod val="60000"/>
                              <a:lumOff val="40000"/>
                            </a:schemeClr>
                          </a:solidFill>
                          <a:latin typeface="+mj-lt"/>
                        </a:rPr>
                        <a:t>Emerging</a:t>
                      </a:r>
                    </a:p>
                  </a:txBody>
                  <a:tcPr marL="135000" marR="135000" marT="16200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r>
                        <a:rPr lang="en-US" sz="1400" b="1" dirty="0">
                          <a:solidFill>
                            <a:schemeClr val="tx2">
                              <a:lumMod val="60000"/>
                              <a:lumOff val="40000"/>
                            </a:schemeClr>
                          </a:solidFill>
                          <a:latin typeface="+mj-lt"/>
                          <a:ea typeface="+mn-lt"/>
                          <a:cs typeface="+mn-lt"/>
                        </a:rPr>
                        <a:t>Developing</a:t>
                      </a:r>
                    </a:p>
                  </a:txBody>
                  <a:tcPr marL="135000" marR="135000" marT="16200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r>
                        <a:rPr lang="en-US" sz="1400" b="1" dirty="0">
                          <a:solidFill>
                            <a:schemeClr val="bg1"/>
                          </a:solidFill>
                          <a:latin typeface="+mj-lt"/>
                        </a:rPr>
                        <a:t>Maturing</a:t>
                      </a:r>
                    </a:p>
                  </a:txBody>
                  <a:tcPr marL="135000" marR="135000" marT="16200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785744252"/>
                  </a:ext>
                </a:extLst>
              </a:tr>
              <a:tr h="2253690">
                <a:tc>
                  <a:txBody>
                    <a:bodyPr/>
                    <a:lstStyle/>
                    <a:p>
                      <a:r>
                        <a:rPr lang="en-GB" sz="1200" dirty="0">
                          <a:solidFill>
                            <a:srgbClr val="000000"/>
                          </a:solidFill>
                          <a:latin typeface="+mj-lt"/>
                          <a:ea typeface="+mn-lt"/>
                          <a:cs typeface="+mn-lt"/>
                        </a:rPr>
                        <a:t>Identification of workforce issues in the Faculty has occurred with 1 or 2 workforce projects chosen to target these. </a:t>
                      </a:r>
                    </a:p>
                    <a:p>
                      <a:endParaRPr lang="en-GB" sz="1200" dirty="0">
                        <a:solidFill>
                          <a:srgbClr val="000000"/>
                        </a:solidFill>
                        <a:latin typeface="+mj-lt"/>
                        <a:ea typeface="+mn-lt"/>
                        <a:cs typeface="+mn-lt"/>
                      </a:endParaRPr>
                    </a:p>
                    <a:p>
                      <a:r>
                        <a:rPr lang="en-GB" sz="1200" dirty="0">
                          <a:solidFill>
                            <a:srgbClr val="000000"/>
                          </a:solidFill>
                          <a:latin typeface="+mj-lt"/>
                          <a:ea typeface="+mn-lt"/>
                          <a:cs typeface="+mn-lt"/>
                        </a:rPr>
                        <a:t>No tangible work has been done to assess how these projects will impact the workforce or what the intended outcomes will be.</a:t>
                      </a:r>
                      <a:endParaRPr lang="en-US" sz="1200" dirty="0">
                        <a:solidFill>
                          <a:srgbClr val="000000"/>
                        </a:solidFill>
                        <a:latin typeface="+mj-lt"/>
                      </a:endParaRPr>
                    </a:p>
                  </a:txBody>
                  <a:tcPr marL="135000" marR="135000" marT="16200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r>
                        <a:rPr lang="en-GB" sz="1200" dirty="0">
                          <a:solidFill>
                            <a:srgbClr val="000000"/>
                          </a:solidFill>
                          <a:latin typeface="+mj-lt"/>
                          <a:ea typeface="+mn-lt"/>
                          <a:cs typeface="+mn-lt"/>
                        </a:rPr>
                        <a:t>The Faculty has identified 1 or 2 workforce development priorities which reflect the needs of the workforce.</a:t>
                      </a:r>
                    </a:p>
                    <a:p>
                      <a:endParaRPr lang="en-GB" sz="1200" dirty="0">
                        <a:solidFill>
                          <a:srgbClr val="000000"/>
                        </a:solidFill>
                        <a:latin typeface="+mj-lt"/>
                        <a:ea typeface="+mn-lt"/>
                        <a:cs typeface="+mn-lt"/>
                      </a:endParaRPr>
                    </a:p>
                    <a:p>
                      <a:r>
                        <a:rPr lang="en-GB" sz="1200" dirty="0">
                          <a:solidFill>
                            <a:srgbClr val="000000"/>
                          </a:solidFill>
                          <a:latin typeface="+mj-lt"/>
                          <a:ea typeface="+mn-lt"/>
                          <a:cs typeface="+mn-lt"/>
                        </a:rPr>
                        <a:t>The Faculty understands the priorities and how the workstreams can respond to these.  </a:t>
                      </a:r>
                      <a:endParaRPr lang="en-US" sz="1200" dirty="0">
                        <a:solidFill>
                          <a:srgbClr val="000000"/>
                        </a:solidFill>
                        <a:latin typeface="+mj-lt"/>
                        <a:ea typeface="+mn-lt"/>
                        <a:cs typeface="+mn-lt"/>
                      </a:endParaRPr>
                    </a:p>
                  </a:txBody>
                  <a:tcPr marL="135000" marR="135000" marT="16200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r>
                        <a:rPr lang="en-GB" sz="1200" dirty="0">
                          <a:solidFill>
                            <a:schemeClr val="bg1"/>
                          </a:solidFill>
                          <a:latin typeface="+mj-lt"/>
                          <a:ea typeface="+mn-lt"/>
                          <a:cs typeface="+mn-lt"/>
                        </a:rPr>
                        <a:t>The Faculty has used data to identify priority workforce issues and has a range of targeted workforce development projects in place</a:t>
                      </a:r>
                      <a:r>
                        <a:rPr lang="en-GB" sz="1200" dirty="0">
                          <a:solidFill>
                            <a:srgbClr val="FFFFFF"/>
                          </a:solidFill>
                          <a:latin typeface="+mj-lt"/>
                          <a:ea typeface="+mn-lt"/>
                          <a:cs typeface="+mn-lt"/>
                        </a:rPr>
                        <a:t> </a:t>
                      </a:r>
                      <a:r>
                        <a:rPr lang="en-GB" sz="1200" dirty="0">
                          <a:solidFill>
                            <a:schemeClr val="bg1"/>
                          </a:solidFill>
                          <a:latin typeface="+mj-lt"/>
                          <a:ea typeface="+mn-lt"/>
                          <a:cs typeface="+mn-lt"/>
                        </a:rPr>
                        <a:t>to tackle these.</a:t>
                      </a:r>
                    </a:p>
                    <a:p>
                      <a:endParaRPr lang="en-GB" sz="1200" dirty="0">
                        <a:solidFill>
                          <a:schemeClr val="bg1"/>
                        </a:solidFill>
                        <a:latin typeface="+mj-lt"/>
                        <a:ea typeface="+mn-lt"/>
                        <a:cs typeface="+mn-lt"/>
                      </a:endParaRPr>
                    </a:p>
                    <a:p>
                      <a:r>
                        <a:rPr lang="en-GB" sz="1200" dirty="0">
                          <a:solidFill>
                            <a:schemeClr val="bg1"/>
                          </a:solidFill>
                          <a:latin typeface="+mj-lt"/>
                          <a:ea typeface="+mn-lt"/>
                          <a:cs typeface="+mn-lt"/>
                        </a:rPr>
                        <a:t>The impact has been understood and objectives set to ensure these development projects achieve the intended outcomes and meet the needs of the Faculty. </a:t>
                      </a:r>
                    </a:p>
                    <a:p>
                      <a:endParaRPr lang="en-GB" sz="1200" dirty="0">
                        <a:solidFill>
                          <a:schemeClr val="bg1"/>
                        </a:solidFill>
                        <a:latin typeface="+mj-lt"/>
                        <a:ea typeface="+mn-lt"/>
                        <a:cs typeface="+mn-lt"/>
                      </a:endParaRPr>
                    </a:p>
                    <a:p>
                      <a:r>
                        <a:rPr lang="en-GB" sz="1200" dirty="0">
                          <a:solidFill>
                            <a:schemeClr val="bg1"/>
                          </a:solidFill>
                          <a:latin typeface="+mj-lt"/>
                          <a:ea typeface="+mn-lt"/>
                          <a:cs typeface="+mn-lt"/>
                        </a:rPr>
                        <a:t>Faculties actively horizon scan to identify future priorities.</a:t>
                      </a:r>
                      <a:endParaRPr lang="en-US" sz="1200" dirty="0">
                        <a:solidFill>
                          <a:schemeClr val="bg1"/>
                        </a:solidFill>
                        <a:latin typeface="+mj-lt"/>
                      </a:endParaRPr>
                    </a:p>
                  </a:txBody>
                  <a:tcPr marL="135000" marR="135000" marT="16200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917666390"/>
                  </a:ext>
                </a:extLst>
              </a:tr>
            </a:tbl>
          </a:graphicData>
        </a:graphic>
      </p:graphicFrame>
      <p:sp>
        <p:nvSpPr>
          <p:cNvPr id="2" name="Rectangle 1">
            <a:extLst>
              <a:ext uri="{FF2B5EF4-FFF2-40B4-BE49-F238E27FC236}">
                <a16:creationId xmlns:a16="http://schemas.microsoft.com/office/drawing/2014/main" id="{69FE77C2-EB92-294C-B299-8076F49C77E4}"/>
              </a:ext>
            </a:extLst>
          </p:cNvPr>
          <p:cNvSpPr/>
          <p:nvPr/>
        </p:nvSpPr>
        <p:spPr>
          <a:xfrm>
            <a:off x="429766" y="1176802"/>
            <a:ext cx="6320898" cy="461665"/>
          </a:xfrm>
          <a:prstGeom prst="rect">
            <a:avLst/>
          </a:prstGeom>
        </p:spPr>
        <p:txBody>
          <a:bodyPr wrap="none">
            <a:spAutoFit/>
          </a:bodyPr>
          <a:lstStyle/>
          <a:p>
            <a:r>
              <a:rPr lang="en-US" sz="2400" dirty="0">
                <a:solidFill>
                  <a:schemeClr val="tx2">
                    <a:lumMod val="60000"/>
                    <a:lumOff val="40000"/>
                  </a:schemeClr>
                </a:solidFill>
                <a:latin typeface="Arial Black"/>
              </a:rPr>
              <a:t>Identification of workforce priorities</a:t>
            </a:r>
          </a:p>
        </p:txBody>
      </p:sp>
    </p:spTree>
    <p:extLst>
      <p:ext uri="{BB962C8B-B14F-4D97-AF65-F5344CB8AC3E}">
        <p14:creationId xmlns:p14="http://schemas.microsoft.com/office/powerpoint/2010/main" val="4690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6B40EB4-84F0-164B-8C31-3267035B1491}"/>
              </a:ext>
            </a:extLst>
          </p:cNvPr>
          <p:cNvSpPr/>
          <p:nvPr/>
        </p:nvSpPr>
        <p:spPr>
          <a:xfrm>
            <a:off x="0" y="956445"/>
            <a:ext cx="9144000" cy="596440"/>
          </a:xfrm>
          <a:prstGeom prst="rect">
            <a:avLst/>
          </a:prstGeom>
          <a:solidFill>
            <a:schemeClr val="bg1"/>
          </a:solidFill>
          <a:ln>
            <a:noFill/>
          </a:ln>
          <a:effectLst>
            <a:innerShdw blurRad="165100">
              <a:prstClr val="black">
                <a:alpha val="2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a:solidFill>
                  <a:srgbClr val="FFFFFF"/>
                </a:solidFill>
                <a:latin typeface="Calibri" panose="020F0502020204030204"/>
              </a:rPr>
              <a:t>`</a:t>
            </a:r>
          </a:p>
        </p:txBody>
      </p:sp>
      <p:graphicFrame>
        <p:nvGraphicFramePr>
          <p:cNvPr id="19" name="Table 22">
            <a:extLst>
              <a:ext uri="{FF2B5EF4-FFF2-40B4-BE49-F238E27FC236}">
                <a16:creationId xmlns:a16="http://schemas.microsoft.com/office/drawing/2014/main" id="{5622FE03-559C-F64A-A393-EACC2500AC87}"/>
              </a:ext>
            </a:extLst>
          </p:cNvPr>
          <p:cNvGraphicFramePr>
            <a:graphicFrameLocks/>
          </p:cNvGraphicFramePr>
          <p:nvPr>
            <p:extLst>
              <p:ext uri="{D42A27DB-BD31-4B8C-83A1-F6EECF244321}">
                <p14:modId xmlns:p14="http://schemas.microsoft.com/office/powerpoint/2010/main" val="270321254"/>
              </p:ext>
            </p:extLst>
          </p:nvPr>
        </p:nvGraphicFramePr>
        <p:xfrm>
          <a:off x="433278" y="1629697"/>
          <a:ext cx="8277444" cy="4868579"/>
        </p:xfrm>
        <a:graphic>
          <a:graphicData uri="http://schemas.openxmlformats.org/drawingml/2006/table">
            <a:tbl>
              <a:tblPr>
                <a:tableStyleId>{5C22544A-7EE6-4342-B048-85BDC9FD1C3A}</a:tableStyleId>
              </a:tblPr>
              <a:tblGrid>
                <a:gridCol w="2778800">
                  <a:extLst>
                    <a:ext uri="{9D8B030D-6E8A-4147-A177-3AD203B41FA5}">
                      <a16:colId xmlns:a16="http://schemas.microsoft.com/office/drawing/2014/main" val="3005930474"/>
                    </a:ext>
                  </a:extLst>
                </a:gridCol>
                <a:gridCol w="2535011">
                  <a:extLst>
                    <a:ext uri="{9D8B030D-6E8A-4147-A177-3AD203B41FA5}">
                      <a16:colId xmlns:a16="http://schemas.microsoft.com/office/drawing/2014/main" val="1130205742"/>
                    </a:ext>
                  </a:extLst>
                </a:gridCol>
                <a:gridCol w="2963633">
                  <a:extLst>
                    <a:ext uri="{9D8B030D-6E8A-4147-A177-3AD203B41FA5}">
                      <a16:colId xmlns:a16="http://schemas.microsoft.com/office/drawing/2014/main" val="190429646"/>
                    </a:ext>
                  </a:extLst>
                </a:gridCol>
              </a:tblGrid>
              <a:tr h="648929">
                <a:tc>
                  <a:txBody>
                    <a:bodyPr/>
                    <a:lstStyle/>
                    <a:p>
                      <a:r>
                        <a:rPr lang="en-US" sz="1400" b="1" dirty="0">
                          <a:solidFill>
                            <a:schemeClr val="tx2">
                              <a:lumMod val="60000"/>
                              <a:lumOff val="40000"/>
                            </a:schemeClr>
                          </a:solidFill>
                          <a:latin typeface="+mj-lt"/>
                          <a:cs typeface="Calibri"/>
                        </a:rPr>
                        <a:t>Emerging</a:t>
                      </a:r>
                    </a:p>
                  </a:txBody>
                  <a:tcPr marL="135000" marR="135000" marT="16200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r>
                        <a:rPr lang="en-US" sz="1400" b="1" dirty="0">
                          <a:solidFill>
                            <a:schemeClr val="tx2">
                              <a:lumMod val="60000"/>
                              <a:lumOff val="40000"/>
                            </a:schemeClr>
                          </a:solidFill>
                          <a:latin typeface="+mj-lt"/>
                          <a:ea typeface="+mn-lt"/>
                          <a:cs typeface="+mn-lt"/>
                        </a:rPr>
                        <a:t>Developing</a:t>
                      </a:r>
                    </a:p>
                  </a:txBody>
                  <a:tcPr marL="135000" marR="135000" marT="16200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r>
                        <a:rPr lang="en-US" sz="1400" b="1" dirty="0">
                          <a:solidFill>
                            <a:schemeClr val="bg1"/>
                          </a:solidFill>
                          <a:latin typeface="+mj-lt"/>
                          <a:ea typeface="+mn-lt"/>
                          <a:cs typeface="+mn-lt"/>
                        </a:rPr>
                        <a:t>Maturing</a:t>
                      </a:r>
                    </a:p>
                  </a:txBody>
                  <a:tcPr marL="135000" marR="135000" marT="16200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436683212"/>
                  </a:ext>
                </a:extLst>
              </a:tr>
              <a:tr h="3076650">
                <a:tc>
                  <a:txBody>
                    <a:bodyPr/>
                    <a:lstStyle/>
                    <a:p>
                      <a:r>
                        <a:rPr lang="en-GB" sz="1200" kern="1200" dirty="0">
                          <a:solidFill>
                            <a:schemeClr val="dk1"/>
                          </a:solidFill>
                          <a:effectLst/>
                          <a:latin typeface="+mn-lt"/>
                          <a:ea typeface="+mn-ea"/>
                          <a:cs typeface="+mn-cs"/>
                        </a:rPr>
                        <a:t>The Faculty runs on the premise that it can only function with dedicated HEE funding, with no plans for sustainability should funding stop. </a:t>
                      </a:r>
                    </a:p>
                    <a:p>
                      <a:r>
                        <a:rPr lang="en-GB" sz="1200" kern="1200" dirty="0">
                          <a:solidFill>
                            <a:schemeClr val="dk1"/>
                          </a:solidFill>
                          <a:effectLst/>
                          <a:latin typeface="+mn-lt"/>
                          <a:ea typeface="+mn-ea"/>
                          <a:cs typeface="+mn-cs"/>
                        </a:rPr>
                        <a:t> </a:t>
                      </a:r>
                    </a:p>
                    <a:p>
                      <a:r>
                        <a:rPr lang="en-GB" sz="1200" kern="1200" dirty="0">
                          <a:solidFill>
                            <a:schemeClr val="dk1"/>
                          </a:solidFill>
                          <a:effectLst/>
                          <a:latin typeface="+mn-lt"/>
                          <a:ea typeface="+mn-ea"/>
                          <a:cs typeface="+mn-cs"/>
                        </a:rPr>
                        <a:t>The Faculty is in the very early stages of development and is unable to evidence its impact to the AHP Council and the wider ICS.</a:t>
                      </a:r>
                    </a:p>
                    <a:p>
                      <a:r>
                        <a:rPr lang="en-GB" sz="1200" kern="1200" dirty="0">
                          <a:solidFill>
                            <a:schemeClr val="dk1"/>
                          </a:solidFill>
                          <a:effectLst/>
                          <a:latin typeface="+mn-lt"/>
                          <a:ea typeface="+mn-ea"/>
                          <a:cs typeface="+mn-cs"/>
                        </a:rPr>
                        <a:t> </a:t>
                      </a:r>
                    </a:p>
                    <a:p>
                      <a:r>
                        <a:rPr lang="en-GB" sz="1200" kern="1200" dirty="0">
                          <a:solidFill>
                            <a:schemeClr val="dk1"/>
                          </a:solidFill>
                          <a:effectLst/>
                          <a:latin typeface="+mn-lt"/>
                          <a:ea typeface="+mn-ea"/>
                          <a:cs typeface="+mn-cs"/>
                        </a:rPr>
                        <a:t>The focus of the Faculty is limited to one or two areas, which are driven by HEE funding streams.</a:t>
                      </a:r>
                    </a:p>
                    <a:p>
                      <a:r>
                        <a:rPr lang="en-GB" sz="1200" kern="1200" dirty="0">
                          <a:solidFill>
                            <a:schemeClr val="dk1"/>
                          </a:solidFill>
                          <a:effectLst/>
                          <a:latin typeface="+mn-lt"/>
                          <a:ea typeface="+mn-ea"/>
                          <a:cs typeface="+mn-cs"/>
                        </a:rPr>
                        <a:t> </a:t>
                      </a:r>
                    </a:p>
                    <a:p>
                      <a:r>
                        <a:rPr lang="en-GB" sz="1200" kern="1200" dirty="0">
                          <a:solidFill>
                            <a:schemeClr val="dk1"/>
                          </a:solidFill>
                          <a:effectLst/>
                          <a:latin typeface="+mn-lt"/>
                          <a:ea typeface="+mn-ea"/>
                          <a:cs typeface="+mn-cs"/>
                        </a:rPr>
                        <a:t>Members are unable to see how the AHP Faculty can be sustained beyond the end of any dedicated HEE funding.</a:t>
                      </a:r>
                      <a:endParaRPr lang="en-US" sz="1200" dirty="0">
                        <a:solidFill>
                          <a:schemeClr val="tx1"/>
                        </a:solidFill>
                        <a:latin typeface="+mj-lt"/>
                        <a:cs typeface="Calibri"/>
                      </a:endParaRPr>
                    </a:p>
                  </a:txBody>
                  <a:tcPr marL="135000" marR="135000" marT="16200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r>
                        <a:rPr lang="en-GB" sz="1100" kern="1200" dirty="0">
                          <a:solidFill>
                            <a:schemeClr val="dk1"/>
                          </a:solidFill>
                          <a:effectLst/>
                          <a:latin typeface="+mn-lt"/>
                          <a:ea typeface="+mn-ea"/>
                          <a:cs typeface="+mn-cs"/>
                        </a:rPr>
                        <a:t>Some additional funding has been secured, and tangible plans are being developed to sustain the Faculty.</a:t>
                      </a:r>
                    </a:p>
                    <a:p>
                      <a:r>
                        <a:rPr lang="en-GB" sz="1100" kern="1200" dirty="0">
                          <a:solidFill>
                            <a:schemeClr val="dk1"/>
                          </a:solidFill>
                          <a:effectLst/>
                          <a:latin typeface="+mn-lt"/>
                          <a:ea typeface="+mn-ea"/>
                          <a:cs typeface="+mn-cs"/>
                        </a:rPr>
                        <a:t> </a:t>
                      </a:r>
                    </a:p>
                    <a:p>
                      <a:r>
                        <a:rPr lang="en-GB" sz="1100" kern="1200" dirty="0">
                          <a:solidFill>
                            <a:schemeClr val="dk1"/>
                          </a:solidFill>
                          <a:effectLst/>
                          <a:latin typeface="+mn-lt"/>
                          <a:ea typeface="+mn-ea"/>
                          <a:cs typeface="+mn-cs"/>
                        </a:rPr>
                        <a:t>There is a growing desire to sustain the AHP Faculty irrespective of any dedicated funding – this is driven by emerging data evidencing the impact of the Faculty. </a:t>
                      </a:r>
                    </a:p>
                    <a:p>
                      <a:r>
                        <a:rPr lang="en-GB" sz="1100" kern="1200" dirty="0">
                          <a:solidFill>
                            <a:schemeClr val="dk1"/>
                          </a:solidFill>
                          <a:effectLst/>
                          <a:latin typeface="+mn-lt"/>
                          <a:ea typeface="+mn-ea"/>
                          <a:cs typeface="+mn-cs"/>
                        </a:rPr>
                        <a:t> </a:t>
                      </a:r>
                    </a:p>
                    <a:p>
                      <a:r>
                        <a:rPr lang="en-GB" sz="1100" kern="1200" dirty="0">
                          <a:solidFill>
                            <a:schemeClr val="dk1"/>
                          </a:solidFill>
                          <a:effectLst/>
                          <a:latin typeface="+mn-lt"/>
                          <a:ea typeface="+mn-ea"/>
                          <a:cs typeface="+mn-cs"/>
                        </a:rPr>
                        <a:t>The Faculty is becoming embedded in wider ICS structures, supporting its sustainability utilising ICS funding.</a:t>
                      </a:r>
                    </a:p>
                    <a:p>
                      <a:r>
                        <a:rPr lang="en-GB" sz="1100" kern="1200" dirty="0">
                          <a:solidFill>
                            <a:schemeClr val="dk1"/>
                          </a:solidFill>
                          <a:effectLst/>
                          <a:latin typeface="+mn-lt"/>
                          <a:ea typeface="+mn-ea"/>
                          <a:cs typeface="+mn-cs"/>
                        </a:rPr>
                        <a:t> </a:t>
                      </a:r>
                    </a:p>
                    <a:p>
                      <a:r>
                        <a:rPr lang="en-GB" sz="1100" kern="1200" dirty="0">
                          <a:solidFill>
                            <a:schemeClr val="dk1"/>
                          </a:solidFill>
                          <a:effectLst/>
                          <a:latin typeface="+mn-lt"/>
                          <a:ea typeface="+mn-ea"/>
                          <a:cs typeface="+mn-cs"/>
                        </a:rPr>
                        <a:t>The Faculty begins to focus on delivering additional projects, these may come from a variety of funding sources.</a:t>
                      </a:r>
                    </a:p>
                    <a:p>
                      <a:r>
                        <a:rPr lang="en-GB" sz="1100" kern="1200" dirty="0">
                          <a:solidFill>
                            <a:schemeClr val="dk1"/>
                          </a:solidFill>
                          <a:effectLst/>
                          <a:latin typeface="+mn-lt"/>
                          <a:ea typeface="+mn-ea"/>
                          <a:cs typeface="+mn-cs"/>
                        </a:rPr>
                        <a:t> </a:t>
                      </a:r>
                    </a:p>
                    <a:p>
                      <a:r>
                        <a:rPr lang="en-GB" sz="1100" kern="1200" dirty="0">
                          <a:solidFill>
                            <a:schemeClr val="dk1"/>
                          </a:solidFill>
                          <a:effectLst/>
                          <a:latin typeface="+mn-lt"/>
                          <a:ea typeface="+mn-ea"/>
                          <a:cs typeface="+mn-cs"/>
                        </a:rPr>
                        <a:t>The Faculty model is strong and functional enough to secure further funding should the opportunity arise.</a:t>
                      </a:r>
                      <a:endParaRPr lang="en-US" sz="1100" dirty="0">
                        <a:solidFill>
                          <a:srgbClr val="000000"/>
                        </a:solidFill>
                        <a:latin typeface="+mj-lt"/>
                        <a:ea typeface="+mn-lt"/>
                        <a:cs typeface="+mn-lt"/>
                      </a:endParaRPr>
                    </a:p>
                  </a:txBody>
                  <a:tcPr marL="135000" marR="135000" marT="16200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r>
                        <a:rPr lang="en-GB" sz="1200" kern="1200" dirty="0">
                          <a:solidFill>
                            <a:schemeClr val="bg1"/>
                          </a:solidFill>
                          <a:effectLst/>
                          <a:latin typeface="+mn-lt"/>
                          <a:ea typeface="+mn-ea"/>
                          <a:cs typeface="+mn-cs"/>
                        </a:rPr>
                        <a:t>The Faculty has shown itself to be a strong and functioning model, delivering outcomes which are demonstrated through clear evidence and data.</a:t>
                      </a:r>
                    </a:p>
                    <a:p>
                      <a:r>
                        <a:rPr lang="en-GB" sz="1200" kern="1200" dirty="0">
                          <a:solidFill>
                            <a:schemeClr val="bg1"/>
                          </a:solidFill>
                          <a:effectLst/>
                          <a:latin typeface="+mn-lt"/>
                          <a:ea typeface="+mn-ea"/>
                          <a:cs typeface="+mn-cs"/>
                        </a:rPr>
                        <a:t> </a:t>
                      </a:r>
                    </a:p>
                    <a:p>
                      <a:r>
                        <a:rPr lang="en-GB" sz="1200" kern="1200" dirty="0">
                          <a:solidFill>
                            <a:schemeClr val="bg1"/>
                          </a:solidFill>
                          <a:effectLst/>
                          <a:latin typeface="+mn-lt"/>
                          <a:ea typeface="+mn-ea"/>
                          <a:cs typeface="+mn-cs"/>
                        </a:rPr>
                        <a:t>The Faculty is fully embedded with system architecture – both with the AHP Council and the wider ICS and can understand funding streams beyond the financial year.</a:t>
                      </a:r>
                    </a:p>
                    <a:p>
                      <a:r>
                        <a:rPr lang="en-GB" sz="1200" kern="1200" dirty="0">
                          <a:solidFill>
                            <a:schemeClr val="bg1"/>
                          </a:solidFill>
                          <a:effectLst/>
                          <a:latin typeface="+mn-lt"/>
                          <a:ea typeface="+mn-ea"/>
                          <a:cs typeface="+mn-cs"/>
                        </a:rPr>
                        <a:t> </a:t>
                      </a:r>
                    </a:p>
                    <a:p>
                      <a:r>
                        <a:rPr lang="en-GB" sz="1200" kern="1200" dirty="0">
                          <a:solidFill>
                            <a:schemeClr val="bg1"/>
                          </a:solidFill>
                          <a:effectLst/>
                          <a:latin typeface="+mn-lt"/>
                          <a:ea typeface="+mn-ea"/>
                          <a:cs typeface="+mn-cs"/>
                        </a:rPr>
                        <a:t>Data drives support for the Faculty with the ICS and unlocks the possibility of securing alternative funding sources.</a:t>
                      </a:r>
                    </a:p>
                    <a:p>
                      <a:r>
                        <a:rPr lang="en-GB" sz="1200" kern="1200" dirty="0">
                          <a:solidFill>
                            <a:schemeClr val="bg1"/>
                          </a:solidFill>
                          <a:effectLst/>
                          <a:latin typeface="+mn-lt"/>
                          <a:ea typeface="+mn-ea"/>
                          <a:cs typeface="+mn-cs"/>
                        </a:rPr>
                        <a:t> </a:t>
                      </a:r>
                    </a:p>
                    <a:p>
                      <a:r>
                        <a:rPr lang="en-GB" sz="1200" kern="1200" dirty="0">
                          <a:solidFill>
                            <a:schemeClr val="bg1"/>
                          </a:solidFill>
                          <a:effectLst/>
                          <a:latin typeface="+mn-lt"/>
                          <a:ea typeface="+mn-ea"/>
                          <a:cs typeface="+mn-cs"/>
                        </a:rPr>
                        <a:t>The Faculty has a range of work streams within it that are inextricably linked to system priorities. The ICS utilises the Faculty to its fullest extent and supports its ongoing maintenance.</a:t>
                      </a:r>
                    </a:p>
                    <a:p>
                      <a:endParaRPr lang="en-US" sz="1400" dirty="0">
                        <a:solidFill>
                          <a:schemeClr val="bg1"/>
                        </a:solidFill>
                        <a:latin typeface="+mj-lt"/>
                        <a:ea typeface="+mn-lt"/>
                        <a:cs typeface="+mn-lt"/>
                      </a:endParaRPr>
                    </a:p>
                  </a:txBody>
                  <a:tcPr marL="135000" marR="135000" marT="16200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917666390"/>
                  </a:ext>
                </a:extLst>
              </a:tr>
            </a:tbl>
          </a:graphicData>
        </a:graphic>
      </p:graphicFrame>
      <p:sp>
        <p:nvSpPr>
          <p:cNvPr id="2" name="Rectangle 1">
            <a:extLst>
              <a:ext uri="{FF2B5EF4-FFF2-40B4-BE49-F238E27FC236}">
                <a16:creationId xmlns:a16="http://schemas.microsoft.com/office/drawing/2014/main" id="{69FE77C2-EB92-294C-B299-8076F49C77E4}"/>
              </a:ext>
            </a:extLst>
          </p:cNvPr>
          <p:cNvSpPr/>
          <p:nvPr/>
        </p:nvSpPr>
        <p:spPr>
          <a:xfrm>
            <a:off x="433278" y="1023832"/>
            <a:ext cx="2494401" cy="461665"/>
          </a:xfrm>
          <a:prstGeom prst="rect">
            <a:avLst/>
          </a:prstGeom>
        </p:spPr>
        <p:txBody>
          <a:bodyPr wrap="none">
            <a:spAutoFit/>
          </a:bodyPr>
          <a:lstStyle/>
          <a:p>
            <a:r>
              <a:rPr lang="en-US" sz="2400" dirty="0">
                <a:solidFill>
                  <a:schemeClr val="tx2">
                    <a:lumMod val="60000"/>
                    <a:lumOff val="40000"/>
                  </a:schemeClr>
                </a:solidFill>
                <a:latin typeface="Arial Black"/>
              </a:rPr>
              <a:t>Sustainability</a:t>
            </a:r>
          </a:p>
        </p:txBody>
      </p:sp>
    </p:spTree>
    <p:extLst>
      <p:ext uri="{BB962C8B-B14F-4D97-AF65-F5344CB8AC3E}">
        <p14:creationId xmlns:p14="http://schemas.microsoft.com/office/powerpoint/2010/main" val="460198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7A8443-728B-194E-8994-0AFEB40A867A}"/>
              </a:ext>
            </a:extLst>
          </p:cNvPr>
          <p:cNvSpPr/>
          <p:nvPr/>
        </p:nvSpPr>
        <p:spPr>
          <a:xfrm>
            <a:off x="265471" y="857250"/>
            <a:ext cx="3503028" cy="5143500"/>
          </a:xfrm>
          <a:prstGeom prst="rect">
            <a:avLst/>
          </a:prstGeom>
          <a:solidFill>
            <a:schemeClr val="bg1"/>
          </a:solidFill>
          <a:ln>
            <a:noFill/>
          </a:ln>
          <a:effectLst>
            <a:outerShdw blurRad="241300" dist="127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Content Placeholder 2">
            <a:extLst>
              <a:ext uri="{FF2B5EF4-FFF2-40B4-BE49-F238E27FC236}">
                <a16:creationId xmlns:a16="http://schemas.microsoft.com/office/drawing/2014/main" id="{45A4F91B-5AB4-9E49-B32D-D35710ED872D}"/>
              </a:ext>
            </a:extLst>
          </p:cNvPr>
          <p:cNvSpPr txBox="1">
            <a:spLocks/>
          </p:cNvSpPr>
          <p:nvPr/>
        </p:nvSpPr>
        <p:spPr>
          <a:xfrm>
            <a:off x="684007" y="1221282"/>
            <a:ext cx="2709383" cy="1322815"/>
          </a:xfrm>
          <a:prstGeom prst="rect">
            <a:avLst/>
          </a:prstGeom>
        </p:spPr>
        <p:txBody>
          <a:bodyPr vert="horz" lIns="68580" tIns="34290" rIns="68580" bIns="34290" rtlCol="0">
            <a:noAutofit/>
          </a:bodyPr>
          <a:lstStyle>
            <a:lvl1pPr marL="314325" indent="-314325" algn="l" defTabSz="914400" rtl="0" eaLnBrk="1" latinLnBrk="0" hangingPunct="1">
              <a:lnSpc>
                <a:spcPct val="90000"/>
              </a:lnSpc>
              <a:spcBef>
                <a:spcPts val="1000"/>
              </a:spcBef>
              <a:buClr>
                <a:schemeClr val="accent4"/>
              </a:buClr>
              <a:buSzPct val="80000"/>
              <a:buFont typeface="Wingdings" pitchFamily="2" charset="2"/>
              <a:buChar char="v"/>
              <a:tabLst/>
              <a:defRPr sz="2400" b="0" i="0" kern="1200">
                <a:solidFill>
                  <a:schemeClr val="tx1"/>
                </a:solidFill>
                <a:latin typeface="+mj-lt"/>
                <a:ea typeface="+mn-ea"/>
                <a:cs typeface="+mn-cs"/>
              </a:defRPr>
            </a:lvl1pPr>
            <a:lvl2pPr marL="801688" indent="-344488" algn="l" defTabSz="914400" rtl="0" eaLnBrk="1" latinLnBrk="0" hangingPunct="1">
              <a:lnSpc>
                <a:spcPct val="90000"/>
              </a:lnSpc>
              <a:spcBef>
                <a:spcPts val="500"/>
              </a:spcBef>
              <a:buClr>
                <a:schemeClr val="accent4"/>
              </a:buClr>
              <a:buSzPct val="80000"/>
              <a:buFont typeface="Wingdings" pitchFamily="2" charset="2"/>
              <a:buChar char="v"/>
              <a:tabLst/>
              <a:defRPr sz="2000" b="0" i="0" kern="1200">
                <a:solidFill>
                  <a:schemeClr val="tx1"/>
                </a:solidFill>
                <a:latin typeface="+mj-lt"/>
                <a:ea typeface="+mn-ea"/>
                <a:cs typeface="+mn-cs"/>
              </a:defRPr>
            </a:lvl2pPr>
            <a:lvl3pPr marL="1249363" indent="-334963" algn="l" defTabSz="914400" rtl="0" eaLnBrk="1" latinLnBrk="0" hangingPunct="1">
              <a:lnSpc>
                <a:spcPct val="90000"/>
              </a:lnSpc>
              <a:spcBef>
                <a:spcPts val="500"/>
              </a:spcBef>
              <a:buClr>
                <a:schemeClr val="accent4"/>
              </a:buClr>
              <a:buSzPct val="80000"/>
              <a:buFont typeface="Wingdings" pitchFamily="2" charset="2"/>
              <a:buChar char="v"/>
              <a:tabLst/>
              <a:defRPr sz="1800" b="0" i="0" kern="1200">
                <a:solidFill>
                  <a:schemeClr val="tx1"/>
                </a:solidFill>
                <a:latin typeface="+mj-lt"/>
                <a:ea typeface="+mn-ea"/>
                <a:cs typeface="+mn-cs"/>
              </a:defRPr>
            </a:lvl3pPr>
            <a:lvl4pPr marL="1644650" indent="-273050" algn="l" defTabSz="914400" rtl="0" eaLnBrk="1" latinLnBrk="0" hangingPunct="1">
              <a:lnSpc>
                <a:spcPct val="90000"/>
              </a:lnSpc>
              <a:spcBef>
                <a:spcPts val="500"/>
              </a:spcBef>
              <a:buClr>
                <a:schemeClr val="accent4"/>
              </a:buClr>
              <a:buSzPct val="80000"/>
              <a:buFont typeface="Wingdings" pitchFamily="2" charset="2"/>
              <a:buChar char="v"/>
              <a:tabLst/>
              <a:defRPr sz="1600" b="0" i="0" kern="1200">
                <a:solidFill>
                  <a:schemeClr val="tx1"/>
                </a:solidFill>
                <a:latin typeface="+mj-lt"/>
                <a:ea typeface="+mn-ea"/>
                <a:cs typeface="+mn-cs"/>
              </a:defRPr>
            </a:lvl4pPr>
            <a:lvl5pPr marL="2143125" indent="-314325" algn="l" defTabSz="914400" rtl="0" eaLnBrk="1" latinLnBrk="0" hangingPunct="1">
              <a:lnSpc>
                <a:spcPct val="90000"/>
              </a:lnSpc>
              <a:spcBef>
                <a:spcPts val="500"/>
              </a:spcBef>
              <a:buClr>
                <a:schemeClr val="accent4"/>
              </a:buClr>
              <a:buSzPct val="80000"/>
              <a:buFont typeface="Wingdings" pitchFamily="2" charset="2"/>
              <a:buChar char="v"/>
              <a:tabLst/>
              <a:defRPr sz="16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GB" sz="2800" b="1" i="1" dirty="0">
                <a:solidFill>
                  <a:schemeClr val="accent1"/>
                </a:solidFill>
                <a:latin typeface="Arial Black" panose="020B0604020202020204" pitchFamily="34" charset="0"/>
                <a:cs typeface="Arial Black" panose="020B0604020202020204" pitchFamily="34" charset="0"/>
              </a:rPr>
              <a:t>Insert your ICS name here</a:t>
            </a:r>
          </a:p>
          <a:p>
            <a:pPr marL="0" indent="0" fontAlgn="base">
              <a:buNone/>
            </a:pPr>
            <a:endParaRPr lang="en-GB" b="1" dirty="0">
              <a:solidFill>
                <a:schemeClr val="accent1"/>
              </a:solidFill>
              <a:latin typeface="Arial Black" panose="020B0604020202020204" pitchFamily="34" charset="0"/>
              <a:cs typeface="Arial Black" panose="020B0604020202020204" pitchFamily="34" charset="0"/>
            </a:endParaRPr>
          </a:p>
          <a:p>
            <a:pPr marL="0" indent="0" fontAlgn="base">
              <a:buNone/>
            </a:pPr>
            <a:r>
              <a:rPr lang="en-GB" sz="2000" b="1" dirty="0">
                <a:solidFill>
                  <a:schemeClr val="accent1"/>
                </a:solidFill>
                <a:latin typeface="Arial Black" panose="020B0604020202020204" pitchFamily="34" charset="0"/>
                <a:cs typeface="Arial Black" panose="020B0604020202020204" pitchFamily="34" charset="0"/>
              </a:rPr>
              <a:t>Allied Health Professions Faculty </a:t>
            </a:r>
          </a:p>
          <a:p>
            <a:pPr marL="0" indent="0" fontAlgn="base">
              <a:buNone/>
            </a:pPr>
            <a:r>
              <a:rPr lang="en-GB" sz="2000" b="1" dirty="0">
                <a:solidFill>
                  <a:schemeClr val="accent1"/>
                </a:solidFill>
                <a:latin typeface="Arial Black" panose="020B0604020202020204" pitchFamily="34" charset="0"/>
                <a:cs typeface="Arial Black" panose="020B0604020202020204" pitchFamily="34" charset="0"/>
              </a:rPr>
              <a:t>Maturity Matrix</a:t>
            </a:r>
          </a:p>
          <a:p>
            <a:pPr marL="0" indent="0" fontAlgn="base">
              <a:buNone/>
            </a:pPr>
            <a:endParaRPr lang="en-GB" sz="2000" b="1" dirty="0">
              <a:solidFill>
                <a:schemeClr val="accent1"/>
              </a:solidFill>
              <a:latin typeface="Arial Black" panose="020B0604020202020204" pitchFamily="34" charset="0"/>
              <a:cs typeface="Arial Black" panose="020B0604020202020204" pitchFamily="34" charset="0"/>
            </a:endParaRPr>
          </a:p>
          <a:p>
            <a:pPr marL="0" indent="0" fontAlgn="base">
              <a:buNone/>
            </a:pPr>
            <a:r>
              <a:rPr lang="en-GB" sz="1400" b="1" i="1" dirty="0">
                <a:solidFill>
                  <a:schemeClr val="accent1"/>
                </a:solidFill>
                <a:latin typeface="Arial Black" panose="020B0604020202020204" pitchFamily="34" charset="0"/>
                <a:cs typeface="Arial Black" panose="020B0604020202020204" pitchFamily="34" charset="0"/>
              </a:rPr>
              <a:t>Insert date and name of person completing matrix</a:t>
            </a:r>
          </a:p>
          <a:p>
            <a:pPr marL="0" indent="0" fontAlgn="base">
              <a:buNone/>
            </a:pPr>
            <a:r>
              <a:rPr lang="en-GB" sz="1400" b="1" i="1" dirty="0">
                <a:solidFill>
                  <a:schemeClr val="accent1"/>
                </a:solidFill>
                <a:latin typeface="Arial Black" panose="020B0604020202020204" pitchFamily="34" charset="0"/>
                <a:cs typeface="Arial Black" panose="020B0604020202020204" pitchFamily="34" charset="0"/>
              </a:rPr>
              <a:t>Insert review date</a:t>
            </a:r>
          </a:p>
        </p:txBody>
      </p:sp>
      <p:graphicFrame>
        <p:nvGraphicFramePr>
          <p:cNvPr id="10" name="Table 22">
            <a:extLst>
              <a:ext uri="{FF2B5EF4-FFF2-40B4-BE49-F238E27FC236}">
                <a16:creationId xmlns:a16="http://schemas.microsoft.com/office/drawing/2014/main" id="{94CBB8A6-27EF-BE4B-9979-BA6992A14A99}"/>
              </a:ext>
            </a:extLst>
          </p:cNvPr>
          <p:cNvGraphicFramePr>
            <a:graphicFrameLocks/>
          </p:cNvGraphicFramePr>
          <p:nvPr>
            <p:extLst>
              <p:ext uri="{D42A27DB-BD31-4B8C-83A1-F6EECF244321}">
                <p14:modId xmlns:p14="http://schemas.microsoft.com/office/powerpoint/2010/main" val="2627189937"/>
              </p:ext>
            </p:extLst>
          </p:nvPr>
        </p:nvGraphicFramePr>
        <p:xfrm>
          <a:off x="4143608" y="1024729"/>
          <a:ext cx="4451736" cy="5093933"/>
        </p:xfrm>
        <a:graphic>
          <a:graphicData uri="http://schemas.openxmlformats.org/drawingml/2006/table">
            <a:tbl>
              <a:tblPr>
                <a:tableStyleId>{5C22544A-7EE6-4342-B048-85BDC9FD1C3A}</a:tableStyleId>
              </a:tblPr>
              <a:tblGrid>
                <a:gridCol w="1278323">
                  <a:extLst>
                    <a:ext uri="{9D8B030D-6E8A-4147-A177-3AD203B41FA5}">
                      <a16:colId xmlns:a16="http://schemas.microsoft.com/office/drawing/2014/main" val="306918198"/>
                    </a:ext>
                  </a:extLst>
                </a:gridCol>
                <a:gridCol w="1065439">
                  <a:extLst>
                    <a:ext uri="{9D8B030D-6E8A-4147-A177-3AD203B41FA5}">
                      <a16:colId xmlns:a16="http://schemas.microsoft.com/office/drawing/2014/main" val="3005930474"/>
                    </a:ext>
                  </a:extLst>
                </a:gridCol>
                <a:gridCol w="1040947">
                  <a:extLst>
                    <a:ext uri="{9D8B030D-6E8A-4147-A177-3AD203B41FA5}">
                      <a16:colId xmlns:a16="http://schemas.microsoft.com/office/drawing/2014/main" val="1130205742"/>
                    </a:ext>
                  </a:extLst>
                </a:gridCol>
                <a:gridCol w="1067027">
                  <a:extLst>
                    <a:ext uri="{9D8B030D-6E8A-4147-A177-3AD203B41FA5}">
                      <a16:colId xmlns:a16="http://schemas.microsoft.com/office/drawing/2014/main" val="190429646"/>
                    </a:ext>
                  </a:extLst>
                </a:gridCol>
              </a:tblGrid>
              <a:tr h="486869">
                <a:tc>
                  <a:txBody>
                    <a:bodyPr/>
                    <a:lstStyle/>
                    <a:p>
                      <a:pPr algn="l"/>
                      <a:endParaRPr lang="en-US" sz="1200" b="1" dirty="0">
                        <a:solidFill>
                          <a:schemeClr val="accent1"/>
                        </a:solidFill>
                      </a:endParaRPr>
                    </a:p>
                  </a:txBody>
                  <a:tcPr marL="74488" marR="74488" marT="37244" marB="37244">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1400" b="0" dirty="0">
                          <a:solidFill>
                            <a:schemeClr val="accent1"/>
                          </a:solidFill>
                        </a:rPr>
                        <a:t>Emerging</a:t>
                      </a:r>
                    </a:p>
                  </a:txBody>
                  <a:tcPr marL="74488" marR="74488" marT="37244" marB="37244">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r>
                        <a:rPr lang="en-US" sz="1400" b="0" dirty="0">
                          <a:solidFill>
                            <a:schemeClr val="accent1"/>
                          </a:solidFill>
                        </a:rPr>
                        <a:t>Developing</a:t>
                      </a:r>
                    </a:p>
                  </a:txBody>
                  <a:tcPr marL="74488" marR="74488" marT="37244" marB="37244">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a:r>
                        <a:rPr lang="en-US" sz="1400" b="0" dirty="0">
                          <a:solidFill>
                            <a:schemeClr val="bg1"/>
                          </a:solidFill>
                        </a:rPr>
                        <a:t>Maturing</a:t>
                      </a:r>
                    </a:p>
                  </a:txBody>
                  <a:tcPr marL="74488" marR="74488" marT="37244" marB="37244">
                    <a:lnL w="28575" cap="flat" cmpd="sng" algn="ctr">
                      <a:no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728026230"/>
                  </a:ext>
                </a:extLst>
              </a:tr>
              <a:tr h="486869">
                <a:tc>
                  <a:txBody>
                    <a:bodyPr/>
                    <a:lstStyle/>
                    <a:p>
                      <a:pPr algn="l"/>
                      <a:r>
                        <a:rPr lang="en-US" sz="1200" b="1" dirty="0">
                          <a:solidFill>
                            <a:schemeClr val="accent1"/>
                          </a:solidFill>
                        </a:rPr>
                        <a:t>Purpose</a:t>
                      </a:r>
                    </a:p>
                  </a:txBody>
                  <a:tcPr marL="74488" marR="74488" marT="37244" marB="37244">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en-US" sz="1500" dirty="0">
                        <a:solidFill>
                          <a:schemeClr val="accent1"/>
                        </a:solidFill>
                      </a:endParaRPr>
                    </a:p>
                  </a:txBody>
                  <a:tcPr marL="74488" marR="74488" marT="37244" marB="37244">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endParaRPr lang="en-US" sz="1500" dirty="0">
                        <a:solidFill>
                          <a:schemeClr val="accent1"/>
                        </a:solidFill>
                      </a:endParaRPr>
                    </a:p>
                  </a:txBody>
                  <a:tcPr marL="74488" marR="74488" marT="37244" marB="37244">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a:endParaRPr lang="en-US" sz="1500" dirty="0">
                        <a:solidFill>
                          <a:schemeClr val="bg1"/>
                        </a:solidFill>
                      </a:endParaRPr>
                    </a:p>
                  </a:txBody>
                  <a:tcPr marL="74488" marR="74488" marT="37244" marB="37244">
                    <a:lnL w="28575" cap="flat" cmpd="sng" algn="ctr">
                      <a:no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842077965"/>
                  </a:ext>
                </a:extLst>
              </a:tr>
              <a:tr h="486705">
                <a:tc>
                  <a:txBody>
                    <a:bodyPr/>
                    <a:lstStyle/>
                    <a:p>
                      <a:pPr algn="l"/>
                      <a:r>
                        <a:rPr lang="en-US" sz="1200" b="1" dirty="0">
                          <a:solidFill>
                            <a:schemeClr val="accent1"/>
                          </a:solidFill>
                        </a:rPr>
                        <a:t>AHP Faculty membership</a:t>
                      </a:r>
                    </a:p>
                  </a:txBody>
                  <a:tcPr marL="74488" marR="74488" marT="37244" marB="37244" anchor="ctr">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en-US" sz="1500" dirty="0">
                        <a:solidFill>
                          <a:schemeClr val="accent1"/>
                        </a:solidFill>
                      </a:endParaRPr>
                    </a:p>
                  </a:txBody>
                  <a:tcPr marL="74488" marR="74488" marT="37244" marB="37244">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endParaRPr lang="en-US" sz="1500">
                        <a:solidFill>
                          <a:schemeClr val="accent1"/>
                        </a:solidFill>
                      </a:endParaRPr>
                    </a:p>
                  </a:txBody>
                  <a:tcPr marL="74488" marR="74488" marT="37244" marB="37244">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a:endParaRPr lang="en-US" sz="1500">
                        <a:solidFill>
                          <a:schemeClr val="bg1"/>
                        </a:solidFill>
                      </a:endParaRPr>
                    </a:p>
                  </a:txBody>
                  <a:tcPr marL="74488" marR="74488" marT="37244" marB="37244">
                    <a:lnL w="28575" cap="flat" cmpd="sng" algn="ctr">
                      <a:no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831131281"/>
                  </a:ext>
                </a:extLst>
              </a:tr>
              <a:tr h="486705">
                <a:tc>
                  <a:txBody>
                    <a:bodyPr/>
                    <a:lstStyle/>
                    <a:p>
                      <a:pPr algn="l"/>
                      <a:r>
                        <a:rPr lang="en-US" sz="1200" b="1" dirty="0">
                          <a:solidFill>
                            <a:schemeClr val="accent1"/>
                          </a:solidFill>
                        </a:rPr>
                        <a:t>Members engagement</a:t>
                      </a:r>
                    </a:p>
                  </a:txBody>
                  <a:tcPr marL="74488" marR="74488" marT="37244" marB="37244" anchor="ctr">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en-US" sz="1500">
                        <a:solidFill>
                          <a:schemeClr val="accent1"/>
                        </a:solidFill>
                      </a:endParaRPr>
                    </a:p>
                  </a:txBody>
                  <a:tcPr marL="74488" marR="74488" marT="37244" marB="37244">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endParaRPr lang="en-US" sz="1500">
                        <a:solidFill>
                          <a:schemeClr val="accent1"/>
                        </a:solidFill>
                      </a:endParaRPr>
                    </a:p>
                  </a:txBody>
                  <a:tcPr marL="74488" marR="74488" marT="37244" marB="37244">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a:endParaRPr lang="en-US" sz="1500">
                        <a:solidFill>
                          <a:schemeClr val="bg1"/>
                        </a:solidFill>
                      </a:endParaRPr>
                    </a:p>
                  </a:txBody>
                  <a:tcPr marL="74488" marR="74488" marT="37244" marB="37244">
                    <a:lnL w="28575" cap="flat" cmpd="sng" algn="ctr">
                      <a:no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864397940"/>
                  </a:ext>
                </a:extLst>
              </a:tr>
              <a:tr h="486705">
                <a:tc>
                  <a:txBody>
                    <a:bodyPr/>
                    <a:lstStyle/>
                    <a:p>
                      <a:pPr lvl="0" algn="l">
                        <a:lnSpc>
                          <a:spcPct val="100000"/>
                        </a:lnSpc>
                        <a:spcBef>
                          <a:spcPts val="0"/>
                        </a:spcBef>
                        <a:spcAft>
                          <a:spcPts val="0"/>
                        </a:spcAft>
                        <a:buNone/>
                      </a:pPr>
                      <a:r>
                        <a:rPr lang="en-US" sz="1200" b="1" i="0" u="none" strike="noStrike" noProof="0" dirty="0">
                          <a:solidFill>
                            <a:schemeClr val="accent1"/>
                          </a:solidFill>
                          <a:latin typeface="+mn-lt"/>
                          <a:cs typeface="Calibri" panose="020F0502020204030204" pitchFamily="34" charset="0"/>
                        </a:rPr>
                        <a:t>G</a:t>
                      </a:r>
                      <a:r>
                        <a:rPr lang="en-GB" sz="1200" b="1" i="0" u="none" strike="noStrike" noProof="0" dirty="0" err="1">
                          <a:solidFill>
                            <a:schemeClr val="accent1"/>
                          </a:solidFill>
                          <a:latin typeface="+mn-lt"/>
                          <a:cs typeface="Calibri" panose="020F0502020204030204" pitchFamily="34" charset="0"/>
                        </a:rPr>
                        <a:t>overnance</a:t>
                      </a:r>
                      <a:endParaRPr lang="en-US" sz="1200" b="1" i="0" u="none" strike="noStrike" noProof="0" dirty="0">
                        <a:solidFill>
                          <a:schemeClr val="accent1"/>
                        </a:solidFill>
                        <a:latin typeface="+mn-lt"/>
                        <a:cs typeface="Calibri" panose="020F0502020204030204" pitchFamily="34" charset="0"/>
                      </a:endParaRPr>
                    </a:p>
                  </a:txBody>
                  <a:tcPr marL="75600" marR="74488" marT="37244" marB="37244" anchor="ctr">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en-US" sz="1500">
                        <a:solidFill>
                          <a:schemeClr val="accent1"/>
                        </a:solidFill>
                      </a:endParaRPr>
                    </a:p>
                  </a:txBody>
                  <a:tcPr marL="74488" marR="74488" marT="37244" marB="37244">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endParaRPr lang="en-US" sz="1500">
                        <a:solidFill>
                          <a:schemeClr val="accent1"/>
                        </a:solidFill>
                      </a:endParaRPr>
                    </a:p>
                  </a:txBody>
                  <a:tcPr marL="74488" marR="74488" marT="37244" marB="37244">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a:endParaRPr lang="en-US" sz="1500">
                        <a:solidFill>
                          <a:schemeClr val="bg1"/>
                        </a:solidFill>
                      </a:endParaRPr>
                    </a:p>
                  </a:txBody>
                  <a:tcPr marL="74488" marR="74488" marT="37244" marB="37244">
                    <a:lnL w="28575" cap="flat" cmpd="sng" algn="ctr">
                      <a:no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917666390"/>
                  </a:ext>
                </a:extLst>
              </a:tr>
              <a:tr h="486705">
                <a:tc>
                  <a:txBody>
                    <a:bodyPr/>
                    <a:lstStyle/>
                    <a:p>
                      <a:pPr lvl="0" algn="l">
                        <a:buNone/>
                      </a:pPr>
                      <a:r>
                        <a:rPr lang="en-US" sz="1200" b="1" i="0" u="none" strike="noStrike" noProof="0" dirty="0">
                          <a:solidFill>
                            <a:schemeClr val="accent1"/>
                          </a:solidFill>
                          <a:latin typeface="Arial" panose="020B0604020202020204" pitchFamily="34" charset="0"/>
                          <a:cs typeface="Arial" panose="020B0604020202020204" pitchFamily="34" charset="0"/>
                        </a:rPr>
                        <a:t>L</a:t>
                      </a:r>
                      <a:r>
                        <a:rPr lang="en-GB" sz="1200" b="1" i="0" u="none" strike="noStrike" noProof="0" dirty="0" err="1">
                          <a:solidFill>
                            <a:schemeClr val="accent1"/>
                          </a:solidFill>
                          <a:latin typeface="Arial" panose="020B0604020202020204" pitchFamily="34" charset="0"/>
                          <a:cs typeface="Arial" panose="020B0604020202020204" pitchFamily="34" charset="0"/>
                        </a:rPr>
                        <a:t>eadership</a:t>
                      </a:r>
                      <a:endParaRPr lang="en-US" sz="1200" b="1" dirty="0">
                        <a:solidFill>
                          <a:schemeClr val="accent1"/>
                        </a:solidFill>
                        <a:latin typeface="Arial" panose="020B0604020202020204" pitchFamily="34" charset="0"/>
                        <a:cs typeface="Arial" panose="020B0604020202020204" pitchFamily="34" charset="0"/>
                      </a:endParaRPr>
                    </a:p>
                  </a:txBody>
                  <a:tcPr marL="74488" marR="74488" marT="37244" marB="37244" anchor="ctr">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en-US" sz="1500" dirty="0">
                        <a:solidFill>
                          <a:schemeClr val="accent1"/>
                        </a:solidFill>
                      </a:endParaRPr>
                    </a:p>
                  </a:txBody>
                  <a:tcPr marL="74488" marR="74488" marT="37244" marB="37244">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endParaRPr lang="en-US" sz="1500">
                        <a:solidFill>
                          <a:schemeClr val="accent1"/>
                        </a:solidFill>
                      </a:endParaRPr>
                    </a:p>
                  </a:txBody>
                  <a:tcPr marL="74488" marR="74488" marT="37244" marB="37244">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a:endParaRPr lang="en-US" sz="1500">
                        <a:solidFill>
                          <a:schemeClr val="bg1"/>
                        </a:solidFill>
                      </a:endParaRPr>
                    </a:p>
                  </a:txBody>
                  <a:tcPr marL="74488" marR="74488" marT="37244" marB="37244">
                    <a:lnL w="28575" cap="flat" cmpd="sng" algn="ctr">
                      <a:no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122841230"/>
                  </a:ext>
                </a:extLst>
              </a:tr>
              <a:tr h="623129">
                <a:tc>
                  <a:txBody>
                    <a:bodyPr/>
                    <a:lstStyle/>
                    <a:p>
                      <a:pPr lvl="0" algn="l">
                        <a:buNone/>
                      </a:pPr>
                      <a:r>
                        <a:rPr lang="en-GB" sz="1200" b="1" dirty="0">
                          <a:solidFill>
                            <a:schemeClr val="accent1"/>
                          </a:solidFill>
                          <a:latin typeface="+mn-lt"/>
                        </a:rPr>
                        <a:t>QI and project management</a:t>
                      </a:r>
                      <a:endParaRPr lang="en-US" sz="1200" b="1" dirty="0">
                        <a:solidFill>
                          <a:schemeClr val="accent1"/>
                        </a:solidFill>
                        <a:latin typeface="+mn-lt"/>
                      </a:endParaRPr>
                    </a:p>
                  </a:txBody>
                  <a:tcPr marL="74488" marR="74488" marT="37244" marB="37244" anchor="ctr">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en-US" sz="1500">
                        <a:solidFill>
                          <a:schemeClr val="accent1"/>
                        </a:solidFill>
                      </a:endParaRPr>
                    </a:p>
                  </a:txBody>
                  <a:tcPr marL="74488" marR="74488" marT="37244" marB="37244">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endParaRPr lang="en-US" sz="1500">
                        <a:solidFill>
                          <a:schemeClr val="accent1"/>
                        </a:solidFill>
                      </a:endParaRPr>
                    </a:p>
                  </a:txBody>
                  <a:tcPr marL="74488" marR="74488" marT="37244" marB="37244">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a:endParaRPr lang="en-US" sz="1500">
                        <a:solidFill>
                          <a:schemeClr val="bg1"/>
                        </a:solidFill>
                      </a:endParaRPr>
                    </a:p>
                  </a:txBody>
                  <a:tcPr marL="74488" marR="74488" marT="37244" marB="37244">
                    <a:lnL w="28575" cap="flat" cmpd="sng" algn="ctr">
                      <a:no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884727425"/>
                  </a:ext>
                </a:extLst>
              </a:tr>
              <a:tr h="486869">
                <a:tc>
                  <a:txBody>
                    <a:bodyPr/>
                    <a:lstStyle/>
                    <a:p>
                      <a:pPr lvl="0" algn="l">
                        <a:buNone/>
                      </a:pPr>
                      <a:r>
                        <a:rPr lang="en-GB" sz="1200" b="1" dirty="0">
                          <a:solidFill>
                            <a:schemeClr val="accent1"/>
                          </a:solidFill>
                          <a:latin typeface="+mn-lt"/>
                        </a:rPr>
                        <a:t>Data dashboard </a:t>
                      </a:r>
                      <a:endParaRPr lang="en-US" sz="1200" b="1" dirty="0">
                        <a:solidFill>
                          <a:schemeClr val="accent1"/>
                        </a:solidFill>
                        <a:latin typeface="+mn-lt"/>
                      </a:endParaRPr>
                    </a:p>
                  </a:txBody>
                  <a:tcPr marL="74488" marR="74488" marT="37244" marB="37244" anchor="ctr">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en-US" sz="1500">
                        <a:solidFill>
                          <a:schemeClr val="accent1"/>
                        </a:solidFill>
                      </a:endParaRPr>
                    </a:p>
                  </a:txBody>
                  <a:tcPr marL="74488" marR="74488" marT="37244" marB="37244">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endParaRPr lang="en-US" sz="1500">
                        <a:solidFill>
                          <a:schemeClr val="accent1"/>
                        </a:solidFill>
                      </a:endParaRPr>
                    </a:p>
                  </a:txBody>
                  <a:tcPr marL="74488" marR="74488" marT="37244" marB="37244">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a:endParaRPr lang="en-US" sz="1500">
                        <a:solidFill>
                          <a:schemeClr val="bg1"/>
                        </a:solidFill>
                      </a:endParaRPr>
                    </a:p>
                  </a:txBody>
                  <a:tcPr marL="74488" marR="74488" marT="37244" marB="37244">
                    <a:lnL w="28575" cap="flat" cmpd="sng" algn="ctr">
                      <a:no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39391731"/>
                  </a:ext>
                </a:extLst>
              </a:tr>
              <a:tr h="440249">
                <a:tc>
                  <a:txBody>
                    <a:bodyPr/>
                    <a:lstStyle/>
                    <a:p>
                      <a:pPr lvl="0" algn="l">
                        <a:buNone/>
                      </a:pPr>
                      <a:r>
                        <a:rPr lang="en-US" sz="1200" b="1" dirty="0">
                          <a:solidFill>
                            <a:schemeClr val="accent1"/>
                          </a:solidFill>
                          <a:latin typeface="+mn-lt"/>
                        </a:rPr>
                        <a:t>Identification of workforce priorities</a:t>
                      </a:r>
                    </a:p>
                  </a:txBody>
                  <a:tcPr marL="74488" marR="74488" marT="37244" marB="37244" anchor="ctr">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en-US" sz="1500" dirty="0">
                        <a:solidFill>
                          <a:schemeClr val="accent1"/>
                        </a:solidFill>
                      </a:endParaRPr>
                    </a:p>
                  </a:txBody>
                  <a:tcPr marL="74488" marR="74488" marT="37244" marB="37244">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endParaRPr lang="en-US" sz="1500" dirty="0">
                        <a:solidFill>
                          <a:schemeClr val="accent1"/>
                        </a:solidFill>
                      </a:endParaRPr>
                    </a:p>
                  </a:txBody>
                  <a:tcPr marL="74488" marR="74488" marT="37244" marB="37244">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a:endParaRPr lang="en-US" sz="1500" dirty="0">
                        <a:solidFill>
                          <a:schemeClr val="bg1"/>
                        </a:solidFill>
                      </a:endParaRPr>
                    </a:p>
                  </a:txBody>
                  <a:tcPr marL="74488" marR="74488" marT="37244" marB="37244">
                    <a:lnL w="28575" cap="flat" cmpd="sng" algn="ctr">
                      <a:no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990237508"/>
                  </a:ext>
                </a:extLst>
              </a:tr>
              <a:tr h="440249">
                <a:tc>
                  <a:txBody>
                    <a:bodyPr/>
                    <a:lstStyle/>
                    <a:p>
                      <a:pPr lvl="0" algn="l">
                        <a:buNone/>
                      </a:pPr>
                      <a:r>
                        <a:rPr lang="en-GB" sz="1200" b="1" dirty="0">
                          <a:solidFill>
                            <a:schemeClr val="accent1"/>
                          </a:solidFill>
                          <a:latin typeface="+mn-lt"/>
                        </a:rPr>
                        <a:t>Sustainability </a:t>
                      </a:r>
                      <a:br>
                        <a:rPr lang="en-GB" sz="1200" b="1" dirty="0">
                          <a:solidFill>
                            <a:schemeClr val="accent1"/>
                          </a:solidFill>
                          <a:latin typeface="+mn-lt"/>
                        </a:rPr>
                      </a:br>
                      <a:endParaRPr lang="en-US" sz="1200" b="1" dirty="0">
                        <a:solidFill>
                          <a:schemeClr val="accent1"/>
                        </a:solidFill>
                        <a:latin typeface="+mn-lt"/>
                      </a:endParaRPr>
                    </a:p>
                  </a:txBody>
                  <a:tcPr marL="74488" marR="74488" marT="37244" marB="37244" anchor="ctr">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noFill/>
                  </a:tcPr>
                </a:tc>
                <a:tc>
                  <a:txBody>
                    <a:bodyPr/>
                    <a:lstStyle/>
                    <a:p>
                      <a:pPr algn="ctr"/>
                      <a:endParaRPr lang="en-US" sz="1500" dirty="0">
                        <a:solidFill>
                          <a:schemeClr val="accent1"/>
                        </a:solidFill>
                      </a:endParaRPr>
                    </a:p>
                  </a:txBody>
                  <a:tcPr marL="74488" marR="74488" marT="37244" marB="37244">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accent3">
                        <a:lumMod val="20000"/>
                        <a:lumOff val="80000"/>
                      </a:schemeClr>
                    </a:solidFill>
                  </a:tcPr>
                </a:tc>
                <a:tc>
                  <a:txBody>
                    <a:bodyPr/>
                    <a:lstStyle/>
                    <a:p>
                      <a:pPr algn="ctr"/>
                      <a:endParaRPr lang="en-US" sz="1500" dirty="0">
                        <a:solidFill>
                          <a:schemeClr val="accent1"/>
                        </a:solidFill>
                      </a:endParaRPr>
                    </a:p>
                  </a:txBody>
                  <a:tcPr marL="74488" marR="74488" marT="37244" marB="37244">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a:endParaRPr lang="en-US" sz="1500" dirty="0">
                        <a:solidFill>
                          <a:schemeClr val="bg1"/>
                        </a:solidFill>
                      </a:endParaRPr>
                    </a:p>
                  </a:txBody>
                  <a:tcPr marL="74488" marR="74488" marT="37244" marB="37244">
                    <a:lnL w="28575" cap="flat" cmpd="sng" algn="ctr">
                      <a:noFill/>
                      <a:prstDash val="solid"/>
                      <a:round/>
                      <a:headEnd type="none" w="med" len="med"/>
                      <a:tailEnd type="none" w="med" len="med"/>
                    </a:lnL>
                    <a:lnT w="762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682737415"/>
                  </a:ext>
                </a:extLst>
              </a:tr>
            </a:tbl>
          </a:graphicData>
        </a:graphic>
      </p:graphicFrame>
      <p:sp>
        <p:nvSpPr>
          <p:cNvPr id="2" name="TextBox 1">
            <a:extLst>
              <a:ext uri="{FF2B5EF4-FFF2-40B4-BE49-F238E27FC236}">
                <a16:creationId xmlns:a16="http://schemas.microsoft.com/office/drawing/2014/main" id="{68AD7638-B946-4FB9-86CB-168ED06197D9}"/>
              </a:ext>
            </a:extLst>
          </p:cNvPr>
          <p:cNvSpPr txBox="1"/>
          <p:nvPr/>
        </p:nvSpPr>
        <p:spPr>
          <a:xfrm>
            <a:off x="265471" y="6379007"/>
            <a:ext cx="5369740" cy="338554"/>
          </a:xfrm>
          <a:prstGeom prst="rect">
            <a:avLst/>
          </a:prstGeom>
          <a:noFill/>
        </p:spPr>
        <p:txBody>
          <a:bodyPr wrap="none" rtlCol="0">
            <a:spAutoFit/>
          </a:bodyPr>
          <a:lstStyle/>
          <a:p>
            <a:r>
              <a:rPr lang="en-US" sz="1600" dirty="0"/>
              <a:t>Please use this template to self-assess your AHP Faculty</a:t>
            </a:r>
            <a:endParaRPr lang="en-GB" sz="1600" dirty="0"/>
          </a:p>
        </p:txBody>
      </p:sp>
    </p:spTree>
    <p:extLst>
      <p:ext uri="{BB962C8B-B14F-4D97-AF65-F5344CB8AC3E}">
        <p14:creationId xmlns:p14="http://schemas.microsoft.com/office/powerpoint/2010/main" val="38111917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104E5-8357-45EB-A8CC-EE8088F29527}"/>
              </a:ext>
            </a:extLst>
          </p:cNvPr>
          <p:cNvSpPr>
            <a:spLocks noGrp="1"/>
          </p:cNvSpPr>
          <p:nvPr>
            <p:ph type="ctrTitle"/>
          </p:nvPr>
        </p:nvSpPr>
        <p:spPr/>
        <p:txBody>
          <a:bodyPr/>
          <a:lstStyle/>
          <a:p>
            <a:r>
              <a:rPr lang="en-US" dirty="0"/>
              <a:t>Background</a:t>
            </a:r>
            <a:endParaRPr lang="en-GB" dirty="0"/>
          </a:p>
        </p:txBody>
      </p:sp>
      <p:sp>
        <p:nvSpPr>
          <p:cNvPr id="3" name="Text Placeholder 2">
            <a:extLst>
              <a:ext uri="{FF2B5EF4-FFF2-40B4-BE49-F238E27FC236}">
                <a16:creationId xmlns:a16="http://schemas.microsoft.com/office/drawing/2014/main" id="{2584E5E2-6F05-4360-913F-6478ED1DE184}"/>
              </a:ext>
            </a:extLst>
          </p:cNvPr>
          <p:cNvSpPr>
            <a:spLocks noGrp="1"/>
          </p:cNvSpPr>
          <p:nvPr>
            <p:ph type="body" sz="quarter" idx="13"/>
          </p:nvPr>
        </p:nvSpPr>
        <p:spPr/>
        <p:txBody>
          <a:bodyPr/>
          <a:lstStyle/>
          <a:p>
            <a:r>
              <a:rPr lang="en-GB" sz="1200" dirty="0">
                <a:effectLst/>
                <a:latin typeface="Arial" panose="020B0604020202020204" pitchFamily="34" charset="0"/>
                <a:ea typeface="Calibri" panose="020F0502020204030204" pitchFamily="34" charset="0"/>
                <a:cs typeface="Arial" panose="020B0604020202020204" pitchFamily="34" charset="0"/>
              </a:rPr>
              <a:t>The AHP Faculty maturity matrix has been developed to outline the core characteristics of AHP Faculties as they develop. </a:t>
            </a:r>
          </a:p>
          <a:p>
            <a:r>
              <a:rPr lang="en-GB" sz="1200" dirty="0">
                <a:latin typeface="Arial" panose="020B0604020202020204" pitchFamily="34" charset="0"/>
                <a:cs typeface="Arial" panose="020B0604020202020204" pitchFamily="34" charset="0"/>
              </a:rPr>
              <a:t>The AHP Faculty evaluation (2020) recommended that a maturity matrix was needed to support the set up and development of the AHP Faculties.  The evaluation team produced a prototype as a “proof of concept” based on the AHP Faculty Logic Models.  </a:t>
            </a:r>
          </a:p>
          <a:p>
            <a:r>
              <a:rPr lang="en-GB" sz="1200" dirty="0">
                <a:latin typeface="Arial" panose="020B0604020202020204" pitchFamily="34" charset="0"/>
                <a:cs typeface="Arial" panose="020B0604020202020204" pitchFamily="34" charset="0"/>
              </a:rPr>
              <a:t>The 24 AHP Faculties involved in the initial test bed project were consulted on the prototype and the final maturity matrix was then co-produced based on the feedback received.</a:t>
            </a:r>
          </a:p>
          <a:p>
            <a:r>
              <a:rPr lang="en-GB" sz="1200" dirty="0">
                <a:effectLst/>
                <a:latin typeface="Arial" panose="020B0604020202020204" pitchFamily="34" charset="0"/>
                <a:ea typeface="Calibri" panose="020F0502020204030204" pitchFamily="34" charset="0"/>
                <a:cs typeface="Arial" panose="020B0604020202020204" pitchFamily="34" charset="0"/>
              </a:rPr>
              <a:t>The matrix outlines the core capabilities expected of emerging AHP Faculties, developing AHP Faculties and maturing AHP Faculties. </a:t>
            </a:r>
          </a:p>
          <a:p>
            <a:r>
              <a:rPr lang="en-GB" sz="1200" dirty="0">
                <a:effectLst/>
                <a:latin typeface="Arial" panose="020B0604020202020204" pitchFamily="34" charset="0"/>
                <a:ea typeface="Calibri" panose="020F0502020204030204" pitchFamily="34" charset="0"/>
                <a:cs typeface="Arial" panose="020B0604020202020204" pitchFamily="34" charset="0"/>
              </a:rPr>
              <a:t>It uses a progression model which shows a journey rather than a series of binary checklists, recognising that AHP Faculties will not develop all domains at the same pace and will therefore have varying levels of maturity across each domain. </a:t>
            </a:r>
          </a:p>
          <a:p>
            <a:r>
              <a:rPr lang="en-GB" sz="1200" dirty="0">
                <a:effectLst/>
                <a:latin typeface="Arial" panose="020B0604020202020204" pitchFamily="34" charset="0"/>
                <a:ea typeface="Calibri" panose="020F0502020204030204" pitchFamily="34" charset="0"/>
                <a:cs typeface="Arial" panose="020B0604020202020204" pitchFamily="34" charset="0"/>
              </a:rPr>
              <a:t>By doing this, it seeks to support more nuanced and reflective discussions about Faculty maturity and enables insight into where the Faculty may need to develop, and the support it may need from regional and national colleagues.</a:t>
            </a:r>
          </a:p>
          <a:p>
            <a:r>
              <a:rPr lang="en-GB" sz="1200" dirty="0">
                <a:latin typeface="Arial" panose="020B0604020202020204" pitchFamily="34" charset="0"/>
                <a:ea typeface="Calibri" panose="020F0502020204030204" pitchFamily="34" charset="0"/>
                <a:cs typeface="Arial" panose="020B0604020202020204" pitchFamily="34" charset="0"/>
              </a:rPr>
              <a:t>The maturity matrix has been designed to facilitate the self-assessment of AHP Faculties internally.  However, it also has the capability to support further collective evaluation of the Faculties regionally and/or nationally and may also be used to facilitate peer-review between Faculties.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4139245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1D70B66-C5A4-8249-A85B-B39716F99D0B}"/>
              </a:ext>
            </a:extLst>
          </p:cNvPr>
          <p:cNvSpPr txBox="1">
            <a:spLocks/>
          </p:cNvSpPr>
          <p:nvPr/>
        </p:nvSpPr>
        <p:spPr>
          <a:xfrm>
            <a:off x="4887928" y="1979968"/>
            <a:ext cx="3804557" cy="3263504"/>
          </a:xfrm>
          <a:prstGeom prst="rect">
            <a:avLst/>
          </a:prstGeom>
        </p:spPr>
        <p:txBody>
          <a:bodyPr vert="horz" lIns="68580" tIns="34290" rIns="68580" bIns="34290" rtlCol="0" anchor="t">
            <a:normAutofit fontScale="92500" lnSpcReduction="20000"/>
          </a:bodyPr>
          <a:lstStyle>
            <a:lvl1pPr marL="314325" indent="-314325" algn="l" defTabSz="914400" rtl="0" eaLnBrk="1" latinLnBrk="0" hangingPunct="1">
              <a:lnSpc>
                <a:spcPct val="90000"/>
              </a:lnSpc>
              <a:spcBef>
                <a:spcPts val="1000"/>
              </a:spcBef>
              <a:buClr>
                <a:schemeClr val="accent4"/>
              </a:buClr>
              <a:buSzPct val="80000"/>
              <a:buFont typeface="Wingdings" pitchFamily="2" charset="2"/>
              <a:buChar char="v"/>
              <a:tabLst/>
              <a:defRPr sz="2400" kern="1200">
                <a:solidFill>
                  <a:schemeClr val="tx1"/>
                </a:solidFill>
                <a:latin typeface="+mj-lt"/>
                <a:ea typeface="+mn-ea"/>
                <a:cs typeface="+mn-cs"/>
              </a:defRPr>
            </a:lvl1pPr>
            <a:lvl2pPr marL="801688" indent="-344488" algn="l" defTabSz="914400" rtl="0" eaLnBrk="1" latinLnBrk="0" hangingPunct="1">
              <a:lnSpc>
                <a:spcPct val="90000"/>
              </a:lnSpc>
              <a:spcBef>
                <a:spcPts val="500"/>
              </a:spcBef>
              <a:buClr>
                <a:schemeClr val="accent4"/>
              </a:buClr>
              <a:buSzPct val="80000"/>
              <a:buFont typeface="Wingdings" pitchFamily="2" charset="2"/>
              <a:buChar char="v"/>
              <a:tabLst/>
              <a:defRPr sz="2000" kern="1200">
                <a:solidFill>
                  <a:schemeClr val="tx1"/>
                </a:solidFill>
                <a:latin typeface="+mj-lt"/>
                <a:ea typeface="+mn-ea"/>
                <a:cs typeface="+mn-cs"/>
              </a:defRPr>
            </a:lvl2pPr>
            <a:lvl3pPr marL="1249363" indent="-334963" algn="l" defTabSz="914400" rtl="0" eaLnBrk="1" latinLnBrk="0" hangingPunct="1">
              <a:lnSpc>
                <a:spcPct val="90000"/>
              </a:lnSpc>
              <a:spcBef>
                <a:spcPts val="500"/>
              </a:spcBef>
              <a:buClr>
                <a:schemeClr val="accent4"/>
              </a:buClr>
              <a:buSzPct val="80000"/>
              <a:buFont typeface="Wingdings" pitchFamily="2" charset="2"/>
              <a:buChar char="v"/>
              <a:tabLst/>
              <a:defRPr sz="1800" kern="1200">
                <a:solidFill>
                  <a:schemeClr val="tx1"/>
                </a:solidFill>
                <a:latin typeface="+mj-lt"/>
                <a:ea typeface="+mn-ea"/>
                <a:cs typeface="+mn-cs"/>
              </a:defRPr>
            </a:lvl3pPr>
            <a:lvl4pPr marL="1644650" indent="-273050" algn="l" defTabSz="914400" rtl="0" eaLnBrk="1" latinLnBrk="0" hangingPunct="1">
              <a:lnSpc>
                <a:spcPct val="90000"/>
              </a:lnSpc>
              <a:spcBef>
                <a:spcPts val="500"/>
              </a:spcBef>
              <a:buClr>
                <a:schemeClr val="accent4"/>
              </a:buClr>
              <a:buSzPct val="80000"/>
              <a:buFont typeface="Wingdings" pitchFamily="2" charset="2"/>
              <a:buChar char="v"/>
              <a:tabLst/>
              <a:defRPr sz="1600" kern="1200">
                <a:solidFill>
                  <a:schemeClr val="tx1"/>
                </a:solidFill>
                <a:latin typeface="+mj-lt"/>
                <a:ea typeface="+mn-ea"/>
                <a:cs typeface="+mn-cs"/>
              </a:defRPr>
            </a:lvl4pPr>
            <a:lvl5pPr marL="2143125" indent="-314325" algn="l" defTabSz="914400" rtl="0" eaLnBrk="1" latinLnBrk="0" hangingPunct="1">
              <a:lnSpc>
                <a:spcPct val="90000"/>
              </a:lnSpc>
              <a:spcBef>
                <a:spcPts val="500"/>
              </a:spcBef>
              <a:buClr>
                <a:schemeClr val="accent4"/>
              </a:buClr>
              <a:buSzPct val="80000"/>
              <a:buFont typeface="Wingdings" pitchFamily="2" charset="2"/>
              <a:buChar char="v"/>
              <a:tabLst/>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5763" indent="-385763">
              <a:buFont typeface="+mj-lt"/>
              <a:buAutoNum type="arabicPeriod"/>
            </a:pPr>
            <a:r>
              <a:rPr lang="en-US" sz="1800" dirty="0">
                <a:cs typeface="Calibri" panose="020F0502020204030204" pitchFamily="34" charset="0"/>
              </a:rPr>
              <a:t>Purpose</a:t>
            </a:r>
          </a:p>
          <a:p>
            <a:pPr marL="385763" indent="-385763">
              <a:buFont typeface="+mj-lt"/>
              <a:buAutoNum type="arabicPeriod"/>
            </a:pPr>
            <a:r>
              <a:rPr lang="en-US" sz="1800" dirty="0">
                <a:cs typeface="Calibri" panose="020F0502020204030204" pitchFamily="34" charset="0"/>
              </a:rPr>
              <a:t>AHP Faculty membership</a:t>
            </a:r>
          </a:p>
          <a:p>
            <a:pPr marL="385763" indent="-385763">
              <a:buFont typeface="+mj-lt"/>
              <a:buAutoNum type="arabicPeriod"/>
            </a:pPr>
            <a:r>
              <a:rPr lang="en-US" sz="1800" dirty="0">
                <a:cs typeface="Calibri" panose="020F0502020204030204" pitchFamily="34" charset="0"/>
              </a:rPr>
              <a:t>Members engagement</a:t>
            </a:r>
          </a:p>
          <a:p>
            <a:pPr marL="385763" indent="-385763">
              <a:buFont typeface="+mj-lt"/>
              <a:buAutoNum type="arabicPeriod"/>
            </a:pPr>
            <a:r>
              <a:rPr lang="en-US" sz="1800" dirty="0">
                <a:cs typeface="Calibri" panose="020F0502020204030204" pitchFamily="34" charset="0"/>
              </a:rPr>
              <a:t>Governance</a:t>
            </a:r>
          </a:p>
          <a:p>
            <a:pPr marL="385763" indent="-385763">
              <a:buFont typeface="+mj-lt"/>
              <a:buAutoNum type="arabicPeriod"/>
            </a:pPr>
            <a:r>
              <a:rPr lang="en-US" sz="1800" dirty="0">
                <a:cs typeface="Calibri" panose="020F0502020204030204" pitchFamily="34" charset="0"/>
              </a:rPr>
              <a:t>Leadership</a:t>
            </a:r>
          </a:p>
          <a:p>
            <a:pPr marL="385763" indent="-385763">
              <a:buFont typeface="+mj-lt"/>
              <a:buAutoNum type="arabicPeriod"/>
            </a:pPr>
            <a:r>
              <a:rPr lang="en-US" sz="1800" dirty="0">
                <a:cs typeface="Calibri" panose="020F0502020204030204" pitchFamily="34" charset="0"/>
              </a:rPr>
              <a:t>Quality improvement and project management</a:t>
            </a:r>
          </a:p>
          <a:p>
            <a:pPr marL="385763" indent="-385763">
              <a:buFont typeface="+mj-lt"/>
              <a:buAutoNum type="arabicPeriod"/>
            </a:pPr>
            <a:r>
              <a:rPr lang="en-US" sz="1800" dirty="0">
                <a:cs typeface="Calibri" panose="020F0502020204030204" pitchFamily="34" charset="0"/>
              </a:rPr>
              <a:t>Data dashboard </a:t>
            </a:r>
          </a:p>
          <a:p>
            <a:pPr marL="385763" indent="-385763">
              <a:buFont typeface="+mj-lt"/>
              <a:buAutoNum type="arabicPeriod"/>
            </a:pPr>
            <a:r>
              <a:rPr lang="en-US" sz="1800" dirty="0">
                <a:cs typeface="Calibri" panose="020F0502020204030204" pitchFamily="34" charset="0"/>
              </a:rPr>
              <a:t>Identification of workforce priorities</a:t>
            </a:r>
          </a:p>
          <a:p>
            <a:pPr marL="385763" indent="-385763">
              <a:buFont typeface="+mj-lt"/>
              <a:buAutoNum type="arabicPeriod"/>
            </a:pPr>
            <a:r>
              <a:rPr lang="en-US" sz="1800" dirty="0">
                <a:cs typeface="Calibri" panose="020F0502020204030204" pitchFamily="34" charset="0"/>
              </a:rPr>
              <a:t>Sustainability</a:t>
            </a:r>
          </a:p>
          <a:p>
            <a:pPr marL="385763" indent="-385763">
              <a:buFont typeface="+mj-lt"/>
              <a:buAutoNum type="arabicPeriod"/>
            </a:pPr>
            <a:endParaRPr lang="en-US" sz="1800" dirty="0">
              <a:cs typeface="Calibri" panose="020F0502020204030204" pitchFamily="34" charset="0"/>
            </a:endParaRPr>
          </a:p>
        </p:txBody>
      </p:sp>
      <p:sp>
        <p:nvSpPr>
          <p:cNvPr id="3" name="Rectangle 2">
            <a:extLst>
              <a:ext uri="{FF2B5EF4-FFF2-40B4-BE49-F238E27FC236}">
                <a16:creationId xmlns:a16="http://schemas.microsoft.com/office/drawing/2014/main" id="{8310D883-B2BD-D74D-9201-1665181B901A}"/>
              </a:ext>
            </a:extLst>
          </p:cNvPr>
          <p:cNvSpPr/>
          <p:nvPr/>
        </p:nvSpPr>
        <p:spPr>
          <a:xfrm>
            <a:off x="0" y="857250"/>
            <a:ext cx="3898475" cy="5143500"/>
          </a:xfrm>
          <a:prstGeom prst="rect">
            <a:avLst/>
          </a:prstGeom>
          <a:solidFill>
            <a:schemeClr val="bg1"/>
          </a:solidFill>
          <a:ln>
            <a:noFill/>
          </a:ln>
          <a:effectLst>
            <a:outerShdw blurRad="241300" dist="127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Content Placeholder 2">
            <a:extLst>
              <a:ext uri="{FF2B5EF4-FFF2-40B4-BE49-F238E27FC236}">
                <a16:creationId xmlns:a16="http://schemas.microsoft.com/office/drawing/2014/main" id="{5718AE72-2069-A94A-A68D-53F59A8BABBA}"/>
              </a:ext>
            </a:extLst>
          </p:cNvPr>
          <p:cNvSpPr txBox="1">
            <a:spLocks/>
          </p:cNvSpPr>
          <p:nvPr/>
        </p:nvSpPr>
        <p:spPr>
          <a:xfrm>
            <a:off x="578239" y="2751761"/>
            <a:ext cx="2930771" cy="440079"/>
          </a:xfrm>
          <a:prstGeom prst="rect">
            <a:avLst/>
          </a:prstGeom>
        </p:spPr>
        <p:txBody>
          <a:bodyPr vert="horz" lIns="68580" tIns="34290" rIns="68580" bIns="34290" rtlCol="0">
            <a:noAutofit/>
          </a:bodyPr>
          <a:lstStyle>
            <a:lvl1pPr marL="314325" indent="-314325" algn="l" defTabSz="914400" rtl="0" eaLnBrk="1" latinLnBrk="0" hangingPunct="1">
              <a:lnSpc>
                <a:spcPct val="90000"/>
              </a:lnSpc>
              <a:spcBef>
                <a:spcPts val="1000"/>
              </a:spcBef>
              <a:buClr>
                <a:schemeClr val="accent4"/>
              </a:buClr>
              <a:buSzPct val="80000"/>
              <a:buFont typeface="Wingdings" pitchFamily="2" charset="2"/>
              <a:buChar char="v"/>
              <a:tabLst/>
              <a:defRPr sz="2400" b="0" i="0" kern="1200">
                <a:solidFill>
                  <a:schemeClr val="tx1"/>
                </a:solidFill>
                <a:latin typeface="+mj-lt"/>
                <a:ea typeface="+mn-ea"/>
                <a:cs typeface="+mn-cs"/>
              </a:defRPr>
            </a:lvl1pPr>
            <a:lvl2pPr marL="801688" indent="-344488" algn="l" defTabSz="914400" rtl="0" eaLnBrk="1" latinLnBrk="0" hangingPunct="1">
              <a:lnSpc>
                <a:spcPct val="90000"/>
              </a:lnSpc>
              <a:spcBef>
                <a:spcPts val="500"/>
              </a:spcBef>
              <a:buClr>
                <a:schemeClr val="accent4"/>
              </a:buClr>
              <a:buSzPct val="80000"/>
              <a:buFont typeface="Wingdings" pitchFamily="2" charset="2"/>
              <a:buChar char="v"/>
              <a:tabLst/>
              <a:defRPr sz="2000" b="0" i="0" kern="1200">
                <a:solidFill>
                  <a:schemeClr val="tx1"/>
                </a:solidFill>
                <a:latin typeface="+mj-lt"/>
                <a:ea typeface="+mn-ea"/>
                <a:cs typeface="+mn-cs"/>
              </a:defRPr>
            </a:lvl2pPr>
            <a:lvl3pPr marL="1249363" indent="-334963" algn="l" defTabSz="914400" rtl="0" eaLnBrk="1" latinLnBrk="0" hangingPunct="1">
              <a:lnSpc>
                <a:spcPct val="90000"/>
              </a:lnSpc>
              <a:spcBef>
                <a:spcPts val="500"/>
              </a:spcBef>
              <a:buClr>
                <a:schemeClr val="accent4"/>
              </a:buClr>
              <a:buSzPct val="80000"/>
              <a:buFont typeface="Wingdings" pitchFamily="2" charset="2"/>
              <a:buChar char="v"/>
              <a:tabLst/>
              <a:defRPr sz="1800" b="0" i="0" kern="1200">
                <a:solidFill>
                  <a:schemeClr val="tx1"/>
                </a:solidFill>
                <a:latin typeface="+mj-lt"/>
                <a:ea typeface="+mn-ea"/>
                <a:cs typeface="+mn-cs"/>
              </a:defRPr>
            </a:lvl3pPr>
            <a:lvl4pPr marL="1644650" indent="-273050" algn="l" defTabSz="914400" rtl="0" eaLnBrk="1" latinLnBrk="0" hangingPunct="1">
              <a:lnSpc>
                <a:spcPct val="90000"/>
              </a:lnSpc>
              <a:spcBef>
                <a:spcPts val="500"/>
              </a:spcBef>
              <a:buClr>
                <a:schemeClr val="accent4"/>
              </a:buClr>
              <a:buSzPct val="80000"/>
              <a:buFont typeface="Wingdings" pitchFamily="2" charset="2"/>
              <a:buChar char="v"/>
              <a:tabLst/>
              <a:defRPr sz="1600" b="0" i="0" kern="1200">
                <a:solidFill>
                  <a:schemeClr val="tx1"/>
                </a:solidFill>
                <a:latin typeface="+mj-lt"/>
                <a:ea typeface="+mn-ea"/>
                <a:cs typeface="+mn-cs"/>
              </a:defRPr>
            </a:lvl4pPr>
            <a:lvl5pPr marL="2143125" indent="-314325" algn="l" defTabSz="914400" rtl="0" eaLnBrk="1" latinLnBrk="0" hangingPunct="1">
              <a:lnSpc>
                <a:spcPct val="90000"/>
              </a:lnSpc>
              <a:spcBef>
                <a:spcPts val="500"/>
              </a:spcBef>
              <a:buClr>
                <a:schemeClr val="accent4"/>
              </a:buClr>
              <a:buSzPct val="80000"/>
              <a:buFont typeface="Wingdings" pitchFamily="2" charset="2"/>
              <a:buChar char="v"/>
              <a:tabLst/>
              <a:defRPr sz="16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GB" sz="3000" b="1">
                <a:solidFill>
                  <a:schemeClr val="accent1"/>
                </a:solidFill>
                <a:latin typeface="Arial Black" panose="020B0604020202020204" pitchFamily="34" charset="0"/>
                <a:cs typeface="Arial Black" panose="020B0604020202020204" pitchFamily="34" charset="0"/>
              </a:rPr>
              <a:t>Domain Descriptions</a:t>
            </a:r>
          </a:p>
        </p:txBody>
      </p:sp>
      <p:cxnSp>
        <p:nvCxnSpPr>
          <p:cNvPr id="5" name="Straight Connector 4">
            <a:extLst>
              <a:ext uri="{FF2B5EF4-FFF2-40B4-BE49-F238E27FC236}">
                <a16:creationId xmlns:a16="http://schemas.microsoft.com/office/drawing/2014/main" id="{946F9FEB-6E0A-C247-AD4D-FB6A51BCD5F2}"/>
              </a:ext>
            </a:extLst>
          </p:cNvPr>
          <p:cNvCxnSpPr>
            <a:cxnSpLocks/>
          </p:cNvCxnSpPr>
          <p:nvPr/>
        </p:nvCxnSpPr>
        <p:spPr>
          <a:xfrm flipH="1">
            <a:off x="679489" y="3737610"/>
            <a:ext cx="2646641" cy="0"/>
          </a:xfrm>
          <a:prstGeom prst="line">
            <a:avLst/>
          </a:prstGeom>
          <a:ln w="127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427718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7A8443-728B-194E-8994-0AFEB40A867A}"/>
              </a:ext>
            </a:extLst>
          </p:cNvPr>
          <p:cNvSpPr/>
          <p:nvPr/>
        </p:nvSpPr>
        <p:spPr>
          <a:xfrm>
            <a:off x="0" y="857250"/>
            <a:ext cx="3898475" cy="5143500"/>
          </a:xfrm>
          <a:prstGeom prst="rect">
            <a:avLst/>
          </a:prstGeom>
          <a:solidFill>
            <a:schemeClr val="bg1"/>
          </a:solidFill>
          <a:ln>
            <a:noFill/>
          </a:ln>
          <a:effectLst>
            <a:outerShdw blurRad="241300" dist="127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Content Placeholder 2">
            <a:extLst>
              <a:ext uri="{FF2B5EF4-FFF2-40B4-BE49-F238E27FC236}">
                <a16:creationId xmlns:a16="http://schemas.microsoft.com/office/drawing/2014/main" id="{45A4F91B-5AB4-9E49-B32D-D35710ED872D}"/>
              </a:ext>
            </a:extLst>
          </p:cNvPr>
          <p:cNvSpPr txBox="1">
            <a:spLocks/>
          </p:cNvSpPr>
          <p:nvPr/>
        </p:nvSpPr>
        <p:spPr>
          <a:xfrm>
            <a:off x="787245" y="1685857"/>
            <a:ext cx="2709383" cy="440079"/>
          </a:xfrm>
          <a:prstGeom prst="rect">
            <a:avLst/>
          </a:prstGeom>
        </p:spPr>
        <p:txBody>
          <a:bodyPr vert="horz" lIns="68580" tIns="34290" rIns="68580" bIns="34290" rtlCol="0">
            <a:noAutofit/>
          </a:bodyPr>
          <a:lstStyle>
            <a:lvl1pPr marL="314325" indent="-314325" algn="l" defTabSz="914400" rtl="0" eaLnBrk="1" latinLnBrk="0" hangingPunct="1">
              <a:lnSpc>
                <a:spcPct val="90000"/>
              </a:lnSpc>
              <a:spcBef>
                <a:spcPts val="1000"/>
              </a:spcBef>
              <a:buClr>
                <a:schemeClr val="accent4"/>
              </a:buClr>
              <a:buSzPct val="80000"/>
              <a:buFont typeface="Wingdings" pitchFamily="2" charset="2"/>
              <a:buChar char="v"/>
              <a:tabLst/>
              <a:defRPr sz="2400" b="0" i="0" kern="1200">
                <a:solidFill>
                  <a:schemeClr val="tx1"/>
                </a:solidFill>
                <a:latin typeface="+mj-lt"/>
                <a:ea typeface="+mn-ea"/>
                <a:cs typeface="+mn-cs"/>
              </a:defRPr>
            </a:lvl1pPr>
            <a:lvl2pPr marL="801688" indent="-344488" algn="l" defTabSz="914400" rtl="0" eaLnBrk="1" latinLnBrk="0" hangingPunct="1">
              <a:lnSpc>
                <a:spcPct val="90000"/>
              </a:lnSpc>
              <a:spcBef>
                <a:spcPts val="500"/>
              </a:spcBef>
              <a:buClr>
                <a:schemeClr val="accent4"/>
              </a:buClr>
              <a:buSzPct val="80000"/>
              <a:buFont typeface="Wingdings" pitchFamily="2" charset="2"/>
              <a:buChar char="v"/>
              <a:tabLst/>
              <a:defRPr sz="2000" b="0" i="0" kern="1200">
                <a:solidFill>
                  <a:schemeClr val="tx1"/>
                </a:solidFill>
                <a:latin typeface="+mj-lt"/>
                <a:ea typeface="+mn-ea"/>
                <a:cs typeface="+mn-cs"/>
              </a:defRPr>
            </a:lvl2pPr>
            <a:lvl3pPr marL="1249363" indent="-334963" algn="l" defTabSz="914400" rtl="0" eaLnBrk="1" latinLnBrk="0" hangingPunct="1">
              <a:lnSpc>
                <a:spcPct val="90000"/>
              </a:lnSpc>
              <a:spcBef>
                <a:spcPts val="500"/>
              </a:spcBef>
              <a:buClr>
                <a:schemeClr val="accent4"/>
              </a:buClr>
              <a:buSzPct val="80000"/>
              <a:buFont typeface="Wingdings" pitchFamily="2" charset="2"/>
              <a:buChar char="v"/>
              <a:tabLst/>
              <a:defRPr sz="1800" b="0" i="0" kern="1200">
                <a:solidFill>
                  <a:schemeClr val="tx1"/>
                </a:solidFill>
                <a:latin typeface="+mj-lt"/>
                <a:ea typeface="+mn-ea"/>
                <a:cs typeface="+mn-cs"/>
              </a:defRPr>
            </a:lvl3pPr>
            <a:lvl4pPr marL="1644650" indent="-273050" algn="l" defTabSz="914400" rtl="0" eaLnBrk="1" latinLnBrk="0" hangingPunct="1">
              <a:lnSpc>
                <a:spcPct val="90000"/>
              </a:lnSpc>
              <a:spcBef>
                <a:spcPts val="500"/>
              </a:spcBef>
              <a:buClr>
                <a:schemeClr val="accent4"/>
              </a:buClr>
              <a:buSzPct val="80000"/>
              <a:buFont typeface="Wingdings" pitchFamily="2" charset="2"/>
              <a:buChar char="v"/>
              <a:tabLst/>
              <a:defRPr sz="1600" b="0" i="0" kern="1200">
                <a:solidFill>
                  <a:schemeClr val="tx1"/>
                </a:solidFill>
                <a:latin typeface="+mj-lt"/>
                <a:ea typeface="+mn-ea"/>
                <a:cs typeface="+mn-cs"/>
              </a:defRPr>
            </a:lvl4pPr>
            <a:lvl5pPr marL="2143125" indent="-314325" algn="l" defTabSz="914400" rtl="0" eaLnBrk="1" latinLnBrk="0" hangingPunct="1">
              <a:lnSpc>
                <a:spcPct val="90000"/>
              </a:lnSpc>
              <a:spcBef>
                <a:spcPts val="500"/>
              </a:spcBef>
              <a:buClr>
                <a:schemeClr val="accent4"/>
              </a:buClr>
              <a:buSzPct val="80000"/>
              <a:buFont typeface="Wingdings" pitchFamily="2" charset="2"/>
              <a:buChar char="v"/>
              <a:tabLst/>
              <a:defRPr sz="16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endParaRPr lang="en-GB" sz="2100" b="1" dirty="0">
              <a:solidFill>
                <a:schemeClr val="accent1"/>
              </a:solidFill>
              <a:latin typeface="Arial Black" panose="020B0604020202020204" pitchFamily="34" charset="0"/>
              <a:cs typeface="Arial Black" panose="020B0604020202020204" pitchFamily="34" charset="0"/>
            </a:endParaRPr>
          </a:p>
          <a:p>
            <a:pPr marL="0" indent="0" fontAlgn="base">
              <a:buNone/>
            </a:pPr>
            <a:r>
              <a:rPr lang="en-GB" sz="2100" b="1" dirty="0">
                <a:solidFill>
                  <a:schemeClr val="accent1"/>
                </a:solidFill>
                <a:latin typeface="Arial Black" panose="020B0604020202020204" pitchFamily="34" charset="0"/>
                <a:cs typeface="Arial Black" panose="020B0604020202020204" pitchFamily="34" charset="0"/>
              </a:rPr>
              <a:t>Allied Health Professions Faculty </a:t>
            </a:r>
          </a:p>
          <a:p>
            <a:pPr marL="0" indent="0" fontAlgn="base">
              <a:buNone/>
            </a:pPr>
            <a:r>
              <a:rPr lang="en-GB" sz="2100" b="1" dirty="0">
                <a:solidFill>
                  <a:schemeClr val="accent1"/>
                </a:solidFill>
                <a:latin typeface="Arial Black" panose="020B0604020202020204" pitchFamily="34" charset="0"/>
                <a:cs typeface="Arial Black" panose="020B0604020202020204" pitchFamily="34" charset="0"/>
              </a:rPr>
              <a:t>Maturity Matrix</a:t>
            </a:r>
          </a:p>
          <a:p>
            <a:pPr marL="0" indent="0" fontAlgn="base">
              <a:buNone/>
            </a:pPr>
            <a:endParaRPr lang="en-GB" sz="2100" b="1" dirty="0">
              <a:solidFill>
                <a:schemeClr val="accent1"/>
              </a:solidFill>
              <a:latin typeface="Arial Black" panose="020B0604020202020204" pitchFamily="34" charset="0"/>
              <a:cs typeface="Arial Black" panose="020B0604020202020204" pitchFamily="34" charset="0"/>
            </a:endParaRPr>
          </a:p>
          <a:p>
            <a:pPr marL="0" indent="0" fontAlgn="base">
              <a:buNone/>
            </a:pPr>
            <a:r>
              <a:rPr lang="en-GB" sz="2100" b="1" dirty="0">
                <a:solidFill>
                  <a:schemeClr val="accent1"/>
                </a:solidFill>
                <a:latin typeface="Arial Black" panose="020B0604020202020204" pitchFamily="34" charset="0"/>
                <a:cs typeface="Arial Black" panose="020B0604020202020204" pitchFamily="34" charset="0"/>
              </a:rPr>
              <a:t>An example</a:t>
            </a:r>
          </a:p>
        </p:txBody>
      </p:sp>
      <p:cxnSp>
        <p:nvCxnSpPr>
          <p:cNvPr id="9" name="Straight Connector 8">
            <a:extLst>
              <a:ext uri="{FF2B5EF4-FFF2-40B4-BE49-F238E27FC236}">
                <a16:creationId xmlns:a16="http://schemas.microsoft.com/office/drawing/2014/main" id="{845210FB-9204-CB4E-82C2-3B0FAB3DE261}"/>
              </a:ext>
            </a:extLst>
          </p:cNvPr>
          <p:cNvCxnSpPr>
            <a:cxnSpLocks/>
          </p:cNvCxnSpPr>
          <p:nvPr/>
        </p:nvCxnSpPr>
        <p:spPr>
          <a:xfrm flipH="1">
            <a:off x="885229" y="3429000"/>
            <a:ext cx="1845407" cy="0"/>
          </a:xfrm>
          <a:prstGeom prst="line">
            <a:avLst/>
          </a:prstGeom>
          <a:ln w="12700"/>
        </p:spPr>
        <p:style>
          <a:lnRef idx="1">
            <a:schemeClr val="accent6"/>
          </a:lnRef>
          <a:fillRef idx="0">
            <a:schemeClr val="accent6"/>
          </a:fillRef>
          <a:effectRef idx="0">
            <a:schemeClr val="accent6"/>
          </a:effectRef>
          <a:fontRef idx="minor">
            <a:schemeClr val="tx1"/>
          </a:fontRef>
        </p:style>
      </p:cxnSp>
      <p:graphicFrame>
        <p:nvGraphicFramePr>
          <p:cNvPr id="10" name="Table 22">
            <a:extLst>
              <a:ext uri="{FF2B5EF4-FFF2-40B4-BE49-F238E27FC236}">
                <a16:creationId xmlns:a16="http://schemas.microsoft.com/office/drawing/2014/main" id="{94CBB8A6-27EF-BE4B-9979-BA6992A14A99}"/>
              </a:ext>
            </a:extLst>
          </p:cNvPr>
          <p:cNvGraphicFramePr>
            <a:graphicFrameLocks/>
          </p:cNvGraphicFramePr>
          <p:nvPr>
            <p:extLst>
              <p:ext uri="{D42A27DB-BD31-4B8C-83A1-F6EECF244321}">
                <p14:modId xmlns:p14="http://schemas.microsoft.com/office/powerpoint/2010/main" val="634617508"/>
              </p:ext>
            </p:extLst>
          </p:nvPr>
        </p:nvGraphicFramePr>
        <p:xfrm>
          <a:off x="4143608" y="1024729"/>
          <a:ext cx="4451736" cy="5093933"/>
        </p:xfrm>
        <a:graphic>
          <a:graphicData uri="http://schemas.openxmlformats.org/drawingml/2006/table">
            <a:tbl>
              <a:tblPr>
                <a:tableStyleId>{5C22544A-7EE6-4342-B048-85BDC9FD1C3A}</a:tableStyleId>
              </a:tblPr>
              <a:tblGrid>
                <a:gridCol w="1278323">
                  <a:extLst>
                    <a:ext uri="{9D8B030D-6E8A-4147-A177-3AD203B41FA5}">
                      <a16:colId xmlns:a16="http://schemas.microsoft.com/office/drawing/2014/main" val="306918198"/>
                    </a:ext>
                  </a:extLst>
                </a:gridCol>
                <a:gridCol w="1065439">
                  <a:extLst>
                    <a:ext uri="{9D8B030D-6E8A-4147-A177-3AD203B41FA5}">
                      <a16:colId xmlns:a16="http://schemas.microsoft.com/office/drawing/2014/main" val="3005930474"/>
                    </a:ext>
                  </a:extLst>
                </a:gridCol>
                <a:gridCol w="1040947">
                  <a:extLst>
                    <a:ext uri="{9D8B030D-6E8A-4147-A177-3AD203B41FA5}">
                      <a16:colId xmlns:a16="http://schemas.microsoft.com/office/drawing/2014/main" val="1130205742"/>
                    </a:ext>
                  </a:extLst>
                </a:gridCol>
                <a:gridCol w="1067027">
                  <a:extLst>
                    <a:ext uri="{9D8B030D-6E8A-4147-A177-3AD203B41FA5}">
                      <a16:colId xmlns:a16="http://schemas.microsoft.com/office/drawing/2014/main" val="190429646"/>
                    </a:ext>
                  </a:extLst>
                </a:gridCol>
              </a:tblGrid>
              <a:tr h="486869">
                <a:tc>
                  <a:txBody>
                    <a:bodyPr/>
                    <a:lstStyle/>
                    <a:p>
                      <a:pPr algn="l"/>
                      <a:endParaRPr lang="en-US" sz="1200" b="1" dirty="0">
                        <a:solidFill>
                          <a:schemeClr val="accent1"/>
                        </a:solidFill>
                      </a:endParaRPr>
                    </a:p>
                  </a:txBody>
                  <a:tcPr marL="74488" marR="74488" marT="37244" marB="37244">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1400" b="0" dirty="0">
                          <a:solidFill>
                            <a:schemeClr val="accent1"/>
                          </a:solidFill>
                        </a:rPr>
                        <a:t>Emerging</a:t>
                      </a:r>
                    </a:p>
                  </a:txBody>
                  <a:tcPr marL="74488" marR="74488" marT="37244" marB="37244">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r>
                        <a:rPr lang="en-US" sz="1400" b="0" dirty="0">
                          <a:solidFill>
                            <a:schemeClr val="accent1"/>
                          </a:solidFill>
                        </a:rPr>
                        <a:t>Developing</a:t>
                      </a:r>
                    </a:p>
                  </a:txBody>
                  <a:tcPr marL="74488" marR="74488" marT="37244" marB="37244">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a:r>
                        <a:rPr lang="en-US" sz="1400" b="0" dirty="0">
                          <a:solidFill>
                            <a:schemeClr val="bg1"/>
                          </a:solidFill>
                        </a:rPr>
                        <a:t>Maturing</a:t>
                      </a:r>
                    </a:p>
                  </a:txBody>
                  <a:tcPr marL="74488" marR="74488" marT="37244" marB="37244">
                    <a:lnL w="28575" cap="flat" cmpd="sng" algn="ctr">
                      <a:no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728026230"/>
                  </a:ext>
                </a:extLst>
              </a:tr>
              <a:tr h="486869">
                <a:tc>
                  <a:txBody>
                    <a:bodyPr/>
                    <a:lstStyle/>
                    <a:p>
                      <a:pPr algn="l"/>
                      <a:r>
                        <a:rPr lang="en-US" sz="1200" b="1" dirty="0">
                          <a:solidFill>
                            <a:schemeClr val="accent1"/>
                          </a:solidFill>
                        </a:rPr>
                        <a:t>Purpose</a:t>
                      </a:r>
                    </a:p>
                  </a:txBody>
                  <a:tcPr marL="74488" marR="74488" marT="37244" marB="37244">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en-US" sz="1500" dirty="0">
                        <a:solidFill>
                          <a:schemeClr val="accent1"/>
                        </a:solidFill>
                      </a:endParaRPr>
                    </a:p>
                  </a:txBody>
                  <a:tcPr marL="74488" marR="74488" marT="37244" marB="37244">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endParaRPr lang="en-US" sz="1500" dirty="0">
                        <a:solidFill>
                          <a:schemeClr val="accent1"/>
                        </a:solidFill>
                      </a:endParaRPr>
                    </a:p>
                  </a:txBody>
                  <a:tcPr marL="74488" marR="74488" marT="37244" marB="37244">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a:endParaRPr lang="en-US" sz="1500" dirty="0">
                        <a:solidFill>
                          <a:schemeClr val="bg1"/>
                        </a:solidFill>
                      </a:endParaRPr>
                    </a:p>
                  </a:txBody>
                  <a:tcPr marL="74488" marR="74488" marT="37244" marB="37244">
                    <a:lnL w="28575" cap="flat" cmpd="sng" algn="ctr">
                      <a:no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842077965"/>
                  </a:ext>
                </a:extLst>
              </a:tr>
              <a:tr h="486705">
                <a:tc>
                  <a:txBody>
                    <a:bodyPr/>
                    <a:lstStyle/>
                    <a:p>
                      <a:pPr algn="l"/>
                      <a:r>
                        <a:rPr lang="en-US" sz="1200" b="1" dirty="0">
                          <a:solidFill>
                            <a:schemeClr val="accent1"/>
                          </a:solidFill>
                        </a:rPr>
                        <a:t>AHP Faculty membership</a:t>
                      </a:r>
                    </a:p>
                  </a:txBody>
                  <a:tcPr marL="74488" marR="74488" marT="37244" marB="37244" anchor="ctr">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en-US" sz="1500" dirty="0">
                        <a:solidFill>
                          <a:schemeClr val="accent1"/>
                        </a:solidFill>
                      </a:endParaRPr>
                    </a:p>
                  </a:txBody>
                  <a:tcPr marL="74488" marR="74488" marT="37244" marB="37244">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endParaRPr lang="en-US" sz="1500">
                        <a:solidFill>
                          <a:schemeClr val="accent1"/>
                        </a:solidFill>
                      </a:endParaRPr>
                    </a:p>
                  </a:txBody>
                  <a:tcPr marL="74488" marR="74488" marT="37244" marB="37244">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a:endParaRPr lang="en-US" sz="1500">
                        <a:solidFill>
                          <a:schemeClr val="bg1"/>
                        </a:solidFill>
                      </a:endParaRPr>
                    </a:p>
                  </a:txBody>
                  <a:tcPr marL="74488" marR="74488" marT="37244" marB="37244">
                    <a:lnL w="28575" cap="flat" cmpd="sng" algn="ctr">
                      <a:no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831131281"/>
                  </a:ext>
                </a:extLst>
              </a:tr>
              <a:tr h="486705">
                <a:tc>
                  <a:txBody>
                    <a:bodyPr/>
                    <a:lstStyle/>
                    <a:p>
                      <a:pPr algn="l"/>
                      <a:r>
                        <a:rPr lang="en-US" sz="1200" b="1" dirty="0">
                          <a:solidFill>
                            <a:schemeClr val="accent1"/>
                          </a:solidFill>
                        </a:rPr>
                        <a:t>Members engagement</a:t>
                      </a:r>
                    </a:p>
                  </a:txBody>
                  <a:tcPr marL="74488" marR="74488" marT="37244" marB="37244" anchor="ctr">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en-US" sz="1500">
                        <a:solidFill>
                          <a:schemeClr val="accent1"/>
                        </a:solidFill>
                      </a:endParaRPr>
                    </a:p>
                  </a:txBody>
                  <a:tcPr marL="74488" marR="74488" marT="37244" marB="37244">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endParaRPr lang="en-US" sz="1500">
                        <a:solidFill>
                          <a:schemeClr val="accent1"/>
                        </a:solidFill>
                      </a:endParaRPr>
                    </a:p>
                  </a:txBody>
                  <a:tcPr marL="74488" marR="74488" marT="37244" marB="37244">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a:endParaRPr lang="en-US" sz="1500">
                        <a:solidFill>
                          <a:schemeClr val="bg1"/>
                        </a:solidFill>
                      </a:endParaRPr>
                    </a:p>
                  </a:txBody>
                  <a:tcPr marL="74488" marR="74488" marT="37244" marB="37244">
                    <a:lnL w="28575" cap="flat" cmpd="sng" algn="ctr">
                      <a:no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864397940"/>
                  </a:ext>
                </a:extLst>
              </a:tr>
              <a:tr h="486705">
                <a:tc>
                  <a:txBody>
                    <a:bodyPr/>
                    <a:lstStyle/>
                    <a:p>
                      <a:pPr lvl="0" algn="l">
                        <a:lnSpc>
                          <a:spcPct val="100000"/>
                        </a:lnSpc>
                        <a:spcBef>
                          <a:spcPts val="0"/>
                        </a:spcBef>
                        <a:spcAft>
                          <a:spcPts val="0"/>
                        </a:spcAft>
                        <a:buNone/>
                      </a:pPr>
                      <a:r>
                        <a:rPr lang="en-US" sz="1200" b="1" i="0" u="none" strike="noStrike" noProof="0" dirty="0">
                          <a:solidFill>
                            <a:schemeClr val="accent1"/>
                          </a:solidFill>
                          <a:latin typeface="+mn-lt"/>
                          <a:cs typeface="Calibri" panose="020F0502020204030204" pitchFamily="34" charset="0"/>
                        </a:rPr>
                        <a:t>G</a:t>
                      </a:r>
                      <a:r>
                        <a:rPr lang="en-GB" sz="1200" b="1" i="0" u="none" strike="noStrike" noProof="0" dirty="0" err="1">
                          <a:solidFill>
                            <a:schemeClr val="accent1"/>
                          </a:solidFill>
                          <a:latin typeface="+mn-lt"/>
                          <a:cs typeface="Calibri" panose="020F0502020204030204" pitchFamily="34" charset="0"/>
                        </a:rPr>
                        <a:t>overnance</a:t>
                      </a:r>
                      <a:endParaRPr lang="en-US" sz="1200" b="1" i="0" u="none" strike="noStrike" noProof="0" dirty="0">
                        <a:solidFill>
                          <a:schemeClr val="accent1"/>
                        </a:solidFill>
                        <a:latin typeface="+mn-lt"/>
                        <a:cs typeface="Calibri" panose="020F0502020204030204" pitchFamily="34" charset="0"/>
                      </a:endParaRPr>
                    </a:p>
                  </a:txBody>
                  <a:tcPr marL="75600" marR="74488" marT="37244" marB="37244" anchor="ctr">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en-US" sz="1500">
                        <a:solidFill>
                          <a:schemeClr val="accent1"/>
                        </a:solidFill>
                      </a:endParaRPr>
                    </a:p>
                  </a:txBody>
                  <a:tcPr marL="74488" marR="74488" marT="37244" marB="37244">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endParaRPr lang="en-US" sz="1500">
                        <a:solidFill>
                          <a:schemeClr val="accent1"/>
                        </a:solidFill>
                      </a:endParaRPr>
                    </a:p>
                  </a:txBody>
                  <a:tcPr marL="74488" marR="74488" marT="37244" marB="37244">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a:endParaRPr lang="en-US" sz="1500">
                        <a:solidFill>
                          <a:schemeClr val="bg1"/>
                        </a:solidFill>
                      </a:endParaRPr>
                    </a:p>
                  </a:txBody>
                  <a:tcPr marL="74488" marR="74488" marT="37244" marB="37244">
                    <a:lnL w="28575" cap="flat" cmpd="sng" algn="ctr">
                      <a:no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917666390"/>
                  </a:ext>
                </a:extLst>
              </a:tr>
              <a:tr h="486705">
                <a:tc>
                  <a:txBody>
                    <a:bodyPr/>
                    <a:lstStyle/>
                    <a:p>
                      <a:pPr lvl="0" algn="l">
                        <a:buNone/>
                      </a:pPr>
                      <a:r>
                        <a:rPr lang="en-US" sz="1200" b="1" i="0" u="none" strike="noStrike" noProof="0" dirty="0">
                          <a:solidFill>
                            <a:schemeClr val="accent1"/>
                          </a:solidFill>
                          <a:latin typeface="Arial" panose="020B0604020202020204" pitchFamily="34" charset="0"/>
                          <a:cs typeface="Arial" panose="020B0604020202020204" pitchFamily="34" charset="0"/>
                        </a:rPr>
                        <a:t>L</a:t>
                      </a:r>
                      <a:r>
                        <a:rPr lang="en-GB" sz="1200" b="1" i="0" u="none" strike="noStrike" noProof="0" dirty="0" err="1">
                          <a:solidFill>
                            <a:schemeClr val="accent1"/>
                          </a:solidFill>
                          <a:latin typeface="Arial" panose="020B0604020202020204" pitchFamily="34" charset="0"/>
                          <a:cs typeface="Arial" panose="020B0604020202020204" pitchFamily="34" charset="0"/>
                        </a:rPr>
                        <a:t>eadership</a:t>
                      </a:r>
                      <a:endParaRPr lang="en-US" sz="1200" b="1" dirty="0">
                        <a:solidFill>
                          <a:schemeClr val="accent1"/>
                        </a:solidFill>
                        <a:latin typeface="Arial" panose="020B0604020202020204" pitchFamily="34" charset="0"/>
                        <a:cs typeface="Arial" panose="020B0604020202020204" pitchFamily="34" charset="0"/>
                      </a:endParaRPr>
                    </a:p>
                  </a:txBody>
                  <a:tcPr marL="74488" marR="74488" marT="37244" marB="37244" anchor="ctr">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en-US" sz="1500" dirty="0">
                        <a:solidFill>
                          <a:schemeClr val="accent1"/>
                        </a:solidFill>
                      </a:endParaRPr>
                    </a:p>
                  </a:txBody>
                  <a:tcPr marL="74488" marR="74488" marT="37244" marB="37244">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endParaRPr lang="en-US" sz="1500">
                        <a:solidFill>
                          <a:schemeClr val="accent1"/>
                        </a:solidFill>
                      </a:endParaRPr>
                    </a:p>
                  </a:txBody>
                  <a:tcPr marL="74488" marR="74488" marT="37244" marB="37244">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a:endParaRPr lang="en-US" sz="1500">
                        <a:solidFill>
                          <a:schemeClr val="bg1"/>
                        </a:solidFill>
                      </a:endParaRPr>
                    </a:p>
                  </a:txBody>
                  <a:tcPr marL="74488" marR="74488" marT="37244" marB="37244">
                    <a:lnL w="28575" cap="flat" cmpd="sng" algn="ctr">
                      <a:no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122841230"/>
                  </a:ext>
                </a:extLst>
              </a:tr>
              <a:tr h="623129">
                <a:tc>
                  <a:txBody>
                    <a:bodyPr/>
                    <a:lstStyle/>
                    <a:p>
                      <a:pPr lvl="0" algn="l">
                        <a:buNone/>
                      </a:pPr>
                      <a:r>
                        <a:rPr lang="en-GB" sz="1200" b="1" dirty="0">
                          <a:solidFill>
                            <a:schemeClr val="accent1"/>
                          </a:solidFill>
                          <a:latin typeface="+mn-lt"/>
                        </a:rPr>
                        <a:t>QI and project management</a:t>
                      </a:r>
                      <a:endParaRPr lang="en-US" sz="1200" b="1" dirty="0">
                        <a:solidFill>
                          <a:schemeClr val="accent1"/>
                        </a:solidFill>
                        <a:latin typeface="+mn-lt"/>
                      </a:endParaRPr>
                    </a:p>
                  </a:txBody>
                  <a:tcPr marL="74488" marR="74488" marT="37244" marB="37244" anchor="ctr">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en-US" sz="1500">
                        <a:solidFill>
                          <a:schemeClr val="accent1"/>
                        </a:solidFill>
                      </a:endParaRPr>
                    </a:p>
                  </a:txBody>
                  <a:tcPr marL="74488" marR="74488" marT="37244" marB="37244">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endParaRPr lang="en-US" sz="1500">
                        <a:solidFill>
                          <a:schemeClr val="accent1"/>
                        </a:solidFill>
                      </a:endParaRPr>
                    </a:p>
                  </a:txBody>
                  <a:tcPr marL="74488" marR="74488" marT="37244" marB="37244">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a:endParaRPr lang="en-US" sz="1500">
                        <a:solidFill>
                          <a:schemeClr val="bg1"/>
                        </a:solidFill>
                      </a:endParaRPr>
                    </a:p>
                  </a:txBody>
                  <a:tcPr marL="74488" marR="74488" marT="37244" marB="37244">
                    <a:lnL w="28575" cap="flat" cmpd="sng" algn="ctr">
                      <a:no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884727425"/>
                  </a:ext>
                </a:extLst>
              </a:tr>
              <a:tr h="486869">
                <a:tc>
                  <a:txBody>
                    <a:bodyPr/>
                    <a:lstStyle/>
                    <a:p>
                      <a:pPr lvl="0" algn="l">
                        <a:buNone/>
                      </a:pPr>
                      <a:r>
                        <a:rPr lang="en-GB" sz="1200" b="1" dirty="0">
                          <a:solidFill>
                            <a:schemeClr val="accent1"/>
                          </a:solidFill>
                          <a:latin typeface="+mn-lt"/>
                        </a:rPr>
                        <a:t>Data dashboard </a:t>
                      </a:r>
                      <a:endParaRPr lang="en-US" sz="1200" b="1" dirty="0">
                        <a:solidFill>
                          <a:schemeClr val="accent1"/>
                        </a:solidFill>
                        <a:latin typeface="+mn-lt"/>
                      </a:endParaRPr>
                    </a:p>
                  </a:txBody>
                  <a:tcPr marL="74488" marR="74488" marT="37244" marB="37244" anchor="ctr">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en-US" sz="1500">
                        <a:solidFill>
                          <a:schemeClr val="accent1"/>
                        </a:solidFill>
                      </a:endParaRPr>
                    </a:p>
                  </a:txBody>
                  <a:tcPr marL="74488" marR="74488" marT="37244" marB="37244">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endParaRPr lang="en-US" sz="1500">
                        <a:solidFill>
                          <a:schemeClr val="accent1"/>
                        </a:solidFill>
                      </a:endParaRPr>
                    </a:p>
                  </a:txBody>
                  <a:tcPr marL="74488" marR="74488" marT="37244" marB="37244">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a:endParaRPr lang="en-US" sz="1500">
                        <a:solidFill>
                          <a:schemeClr val="bg1"/>
                        </a:solidFill>
                      </a:endParaRPr>
                    </a:p>
                  </a:txBody>
                  <a:tcPr marL="74488" marR="74488" marT="37244" marB="37244">
                    <a:lnL w="28575" cap="flat" cmpd="sng" algn="ctr">
                      <a:no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39391731"/>
                  </a:ext>
                </a:extLst>
              </a:tr>
              <a:tr h="440249">
                <a:tc>
                  <a:txBody>
                    <a:bodyPr/>
                    <a:lstStyle/>
                    <a:p>
                      <a:pPr lvl="0" algn="l">
                        <a:buNone/>
                      </a:pPr>
                      <a:r>
                        <a:rPr lang="en-US" sz="1200" b="1" dirty="0">
                          <a:solidFill>
                            <a:schemeClr val="accent1"/>
                          </a:solidFill>
                          <a:latin typeface="+mn-lt"/>
                        </a:rPr>
                        <a:t>Identification of workforce priorities</a:t>
                      </a:r>
                    </a:p>
                  </a:txBody>
                  <a:tcPr marL="74488" marR="74488" marT="37244" marB="37244" anchor="ctr">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en-US" sz="1500" dirty="0">
                        <a:solidFill>
                          <a:schemeClr val="accent1"/>
                        </a:solidFill>
                      </a:endParaRPr>
                    </a:p>
                  </a:txBody>
                  <a:tcPr marL="74488" marR="74488" marT="37244" marB="37244">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endParaRPr lang="en-US" sz="1500" dirty="0">
                        <a:solidFill>
                          <a:schemeClr val="accent1"/>
                        </a:solidFill>
                      </a:endParaRPr>
                    </a:p>
                  </a:txBody>
                  <a:tcPr marL="74488" marR="74488" marT="37244" marB="37244">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a:endParaRPr lang="en-US" sz="1500" dirty="0">
                        <a:solidFill>
                          <a:schemeClr val="bg1"/>
                        </a:solidFill>
                      </a:endParaRPr>
                    </a:p>
                  </a:txBody>
                  <a:tcPr marL="74488" marR="74488" marT="37244" marB="37244">
                    <a:lnL w="28575" cap="flat" cmpd="sng" algn="ctr">
                      <a:no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990237508"/>
                  </a:ext>
                </a:extLst>
              </a:tr>
              <a:tr h="440249">
                <a:tc>
                  <a:txBody>
                    <a:bodyPr/>
                    <a:lstStyle/>
                    <a:p>
                      <a:pPr lvl="0" algn="l">
                        <a:buNone/>
                      </a:pPr>
                      <a:r>
                        <a:rPr lang="en-GB" sz="1200" b="1" dirty="0">
                          <a:solidFill>
                            <a:schemeClr val="accent1"/>
                          </a:solidFill>
                          <a:latin typeface="+mn-lt"/>
                        </a:rPr>
                        <a:t>Sustainability </a:t>
                      </a:r>
                      <a:br>
                        <a:rPr lang="en-GB" sz="1200" b="1" dirty="0">
                          <a:solidFill>
                            <a:schemeClr val="accent1"/>
                          </a:solidFill>
                          <a:latin typeface="+mn-lt"/>
                        </a:rPr>
                      </a:br>
                      <a:endParaRPr lang="en-US" sz="1200" b="1" dirty="0">
                        <a:solidFill>
                          <a:schemeClr val="accent1"/>
                        </a:solidFill>
                        <a:latin typeface="+mn-lt"/>
                      </a:endParaRPr>
                    </a:p>
                  </a:txBody>
                  <a:tcPr marL="74488" marR="74488" marT="37244" marB="37244" anchor="ctr">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noFill/>
                  </a:tcPr>
                </a:tc>
                <a:tc>
                  <a:txBody>
                    <a:bodyPr/>
                    <a:lstStyle/>
                    <a:p>
                      <a:pPr algn="ctr"/>
                      <a:endParaRPr lang="en-US" sz="1500" dirty="0">
                        <a:solidFill>
                          <a:schemeClr val="accent1"/>
                        </a:solidFill>
                      </a:endParaRPr>
                    </a:p>
                  </a:txBody>
                  <a:tcPr marL="74488" marR="74488" marT="37244" marB="37244">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accent3">
                        <a:lumMod val="20000"/>
                        <a:lumOff val="80000"/>
                      </a:schemeClr>
                    </a:solidFill>
                  </a:tcPr>
                </a:tc>
                <a:tc>
                  <a:txBody>
                    <a:bodyPr/>
                    <a:lstStyle/>
                    <a:p>
                      <a:pPr algn="ctr"/>
                      <a:endParaRPr lang="en-US" sz="1500" dirty="0">
                        <a:solidFill>
                          <a:schemeClr val="accent1"/>
                        </a:solidFill>
                      </a:endParaRPr>
                    </a:p>
                  </a:txBody>
                  <a:tcPr marL="74488" marR="74488" marT="37244" marB="37244">
                    <a:lnL w="28575"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a:endParaRPr lang="en-US" sz="1500" dirty="0">
                        <a:solidFill>
                          <a:schemeClr val="bg1"/>
                        </a:solidFill>
                      </a:endParaRPr>
                    </a:p>
                  </a:txBody>
                  <a:tcPr marL="74488" marR="74488" marT="37244" marB="37244">
                    <a:lnL w="28575" cap="flat" cmpd="sng" algn="ctr">
                      <a:noFill/>
                      <a:prstDash val="solid"/>
                      <a:round/>
                      <a:headEnd type="none" w="med" len="med"/>
                      <a:tailEnd type="none" w="med" len="med"/>
                    </a:lnL>
                    <a:lnT w="762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682737415"/>
                  </a:ext>
                </a:extLst>
              </a:tr>
            </a:tbl>
          </a:graphicData>
        </a:graphic>
      </p:graphicFrame>
      <p:pic>
        <p:nvPicPr>
          <p:cNvPr id="12" name="Picture 11">
            <a:extLst>
              <a:ext uri="{FF2B5EF4-FFF2-40B4-BE49-F238E27FC236}">
                <a16:creationId xmlns:a16="http://schemas.microsoft.com/office/drawing/2014/main" id="{44FA7377-6363-584A-B693-5204AE0C963A}"/>
              </a:ext>
            </a:extLst>
          </p:cNvPr>
          <p:cNvPicPr>
            <a:picLocks noChangeAspect="1"/>
          </p:cNvPicPr>
          <p:nvPr/>
        </p:nvPicPr>
        <p:blipFill>
          <a:blip r:embed="rId2">
            <a:duotone>
              <a:schemeClr val="accent1">
                <a:shade val="45000"/>
                <a:satMod val="135000"/>
              </a:schemeClr>
              <a:prstClr val="white"/>
            </a:duotone>
          </a:blip>
          <a:stretch>
            <a:fillRect/>
          </a:stretch>
        </p:blipFill>
        <p:spPr>
          <a:xfrm>
            <a:off x="6869587" y="1613949"/>
            <a:ext cx="263681" cy="241707"/>
          </a:xfrm>
          <a:prstGeom prst="rect">
            <a:avLst/>
          </a:prstGeom>
        </p:spPr>
      </p:pic>
      <p:pic>
        <p:nvPicPr>
          <p:cNvPr id="13" name="Picture 12">
            <a:extLst>
              <a:ext uri="{FF2B5EF4-FFF2-40B4-BE49-F238E27FC236}">
                <a16:creationId xmlns:a16="http://schemas.microsoft.com/office/drawing/2014/main" id="{9D30B17B-486F-D847-9DF6-EC240A3869A9}"/>
              </a:ext>
            </a:extLst>
          </p:cNvPr>
          <p:cNvPicPr>
            <a:picLocks noChangeAspect="1"/>
          </p:cNvPicPr>
          <p:nvPr/>
        </p:nvPicPr>
        <p:blipFill>
          <a:blip r:embed="rId2">
            <a:duotone>
              <a:schemeClr val="accent1">
                <a:shade val="45000"/>
                <a:satMod val="135000"/>
              </a:schemeClr>
              <a:prstClr val="white"/>
            </a:duotone>
          </a:blip>
          <a:stretch>
            <a:fillRect/>
          </a:stretch>
        </p:blipFill>
        <p:spPr>
          <a:xfrm>
            <a:off x="6894394" y="2618061"/>
            <a:ext cx="263681" cy="241707"/>
          </a:xfrm>
          <a:prstGeom prst="rect">
            <a:avLst/>
          </a:prstGeom>
        </p:spPr>
      </p:pic>
      <p:pic>
        <p:nvPicPr>
          <p:cNvPr id="14" name="Picture 13">
            <a:extLst>
              <a:ext uri="{FF2B5EF4-FFF2-40B4-BE49-F238E27FC236}">
                <a16:creationId xmlns:a16="http://schemas.microsoft.com/office/drawing/2014/main" id="{D6C4125C-ACFB-9642-8002-38B5B1DA86B9}"/>
              </a:ext>
            </a:extLst>
          </p:cNvPr>
          <p:cNvPicPr>
            <a:picLocks noChangeAspect="1"/>
          </p:cNvPicPr>
          <p:nvPr/>
        </p:nvPicPr>
        <p:blipFill>
          <a:blip r:embed="rId2">
            <a:duotone>
              <a:schemeClr val="accent1">
                <a:shade val="45000"/>
                <a:satMod val="135000"/>
              </a:schemeClr>
              <a:prstClr val="white"/>
            </a:duotone>
          </a:blip>
          <a:stretch>
            <a:fillRect/>
          </a:stretch>
        </p:blipFill>
        <p:spPr>
          <a:xfrm>
            <a:off x="5815850" y="3558367"/>
            <a:ext cx="263681" cy="241707"/>
          </a:xfrm>
          <a:prstGeom prst="rect">
            <a:avLst/>
          </a:prstGeom>
        </p:spPr>
      </p:pic>
      <p:pic>
        <p:nvPicPr>
          <p:cNvPr id="15" name="Picture 14">
            <a:extLst>
              <a:ext uri="{FF2B5EF4-FFF2-40B4-BE49-F238E27FC236}">
                <a16:creationId xmlns:a16="http://schemas.microsoft.com/office/drawing/2014/main" id="{9180CD46-530E-4D45-A8EF-459F9B861FBC}"/>
              </a:ext>
            </a:extLst>
          </p:cNvPr>
          <p:cNvPicPr>
            <a:picLocks noChangeAspect="1"/>
          </p:cNvPicPr>
          <p:nvPr/>
        </p:nvPicPr>
        <p:blipFill>
          <a:blip r:embed="rId2">
            <a:duotone>
              <a:schemeClr val="accent1">
                <a:shade val="45000"/>
                <a:satMod val="135000"/>
              </a:schemeClr>
              <a:prstClr val="white"/>
            </a:duotone>
          </a:blip>
          <a:stretch>
            <a:fillRect/>
          </a:stretch>
        </p:blipFill>
        <p:spPr>
          <a:xfrm>
            <a:off x="5815850" y="4717660"/>
            <a:ext cx="263681" cy="241707"/>
          </a:xfrm>
          <a:prstGeom prst="rect">
            <a:avLst/>
          </a:prstGeom>
        </p:spPr>
      </p:pic>
      <p:pic>
        <p:nvPicPr>
          <p:cNvPr id="16" name="Picture 15">
            <a:extLst>
              <a:ext uri="{FF2B5EF4-FFF2-40B4-BE49-F238E27FC236}">
                <a16:creationId xmlns:a16="http://schemas.microsoft.com/office/drawing/2014/main" id="{1DB894A3-AED3-1C41-830A-9D44E070D5C5}"/>
              </a:ext>
            </a:extLst>
          </p:cNvPr>
          <p:cNvPicPr>
            <a:picLocks noChangeAspect="1"/>
          </p:cNvPicPr>
          <p:nvPr/>
        </p:nvPicPr>
        <p:blipFill>
          <a:blip r:embed="rId2">
            <a:duotone>
              <a:schemeClr val="accent1">
                <a:shade val="45000"/>
                <a:satMod val="135000"/>
              </a:schemeClr>
              <a:prstClr val="white"/>
            </a:duotone>
          </a:blip>
          <a:stretch>
            <a:fillRect/>
          </a:stretch>
        </p:blipFill>
        <p:spPr>
          <a:xfrm>
            <a:off x="6903349" y="4172903"/>
            <a:ext cx="263681" cy="241707"/>
          </a:xfrm>
          <a:prstGeom prst="rect">
            <a:avLst/>
          </a:prstGeom>
        </p:spPr>
      </p:pic>
      <p:pic>
        <p:nvPicPr>
          <p:cNvPr id="17" name="Picture 16">
            <a:extLst>
              <a:ext uri="{FF2B5EF4-FFF2-40B4-BE49-F238E27FC236}">
                <a16:creationId xmlns:a16="http://schemas.microsoft.com/office/drawing/2014/main" id="{9C06FEF4-603A-D249-83FD-89BE45CE929D}"/>
              </a:ext>
            </a:extLst>
          </p:cNvPr>
          <p:cNvPicPr>
            <a:picLocks noChangeAspect="1"/>
          </p:cNvPicPr>
          <p:nvPr/>
        </p:nvPicPr>
        <p:blipFill>
          <a:blip r:embed="rId2">
            <a:duotone>
              <a:schemeClr val="accent1">
                <a:shade val="45000"/>
                <a:satMod val="135000"/>
              </a:schemeClr>
              <a:prstClr val="white"/>
            </a:duotone>
          </a:blip>
          <a:stretch>
            <a:fillRect/>
          </a:stretch>
        </p:blipFill>
        <p:spPr>
          <a:xfrm>
            <a:off x="6900664" y="3107254"/>
            <a:ext cx="263681" cy="241707"/>
          </a:xfrm>
          <a:prstGeom prst="rect">
            <a:avLst/>
          </a:prstGeom>
        </p:spPr>
      </p:pic>
      <p:pic>
        <p:nvPicPr>
          <p:cNvPr id="19" name="Picture 18">
            <a:extLst>
              <a:ext uri="{FF2B5EF4-FFF2-40B4-BE49-F238E27FC236}">
                <a16:creationId xmlns:a16="http://schemas.microsoft.com/office/drawing/2014/main" id="{09A49A4B-1E59-0847-A5BD-49BED047DF03}"/>
              </a:ext>
            </a:extLst>
          </p:cNvPr>
          <p:cNvPicPr>
            <a:picLocks noChangeAspect="1"/>
          </p:cNvPicPr>
          <p:nvPr/>
        </p:nvPicPr>
        <p:blipFill>
          <a:blip r:embed="rId2">
            <a:lum bright="70000" contrast="-70000"/>
          </a:blip>
          <a:stretch>
            <a:fillRect/>
          </a:stretch>
        </p:blipFill>
        <p:spPr>
          <a:xfrm>
            <a:off x="7970084" y="2150886"/>
            <a:ext cx="263681" cy="241707"/>
          </a:xfrm>
          <a:prstGeom prst="rect">
            <a:avLst/>
          </a:prstGeom>
        </p:spPr>
      </p:pic>
      <p:pic>
        <p:nvPicPr>
          <p:cNvPr id="20" name="Picture 19">
            <a:extLst>
              <a:ext uri="{FF2B5EF4-FFF2-40B4-BE49-F238E27FC236}">
                <a16:creationId xmlns:a16="http://schemas.microsoft.com/office/drawing/2014/main" id="{DD4906A1-053B-43F6-8ACA-6D6D149A359D}"/>
              </a:ext>
            </a:extLst>
          </p:cNvPr>
          <p:cNvPicPr>
            <a:picLocks noChangeAspect="1"/>
          </p:cNvPicPr>
          <p:nvPr/>
        </p:nvPicPr>
        <p:blipFill>
          <a:blip r:embed="rId2">
            <a:duotone>
              <a:schemeClr val="accent1">
                <a:shade val="45000"/>
                <a:satMod val="135000"/>
              </a:schemeClr>
              <a:prstClr val="white"/>
            </a:duotone>
          </a:blip>
          <a:stretch>
            <a:fillRect/>
          </a:stretch>
        </p:blipFill>
        <p:spPr>
          <a:xfrm>
            <a:off x="6813070" y="5257526"/>
            <a:ext cx="263681" cy="241707"/>
          </a:xfrm>
          <a:prstGeom prst="rect">
            <a:avLst/>
          </a:prstGeom>
        </p:spPr>
      </p:pic>
      <p:pic>
        <p:nvPicPr>
          <p:cNvPr id="27" name="Picture 26">
            <a:extLst>
              <a:ext uri="{FF2B5EF4-FFF2-40B4-BE49-F238E27FC236}">
                <a16:creationId xmlns:a16="http://schemas.microsoft.com/office/drawing/2014/main" id="{A62E0DFA-06BB-46FE-977D-D9A582164E12}"/>
              </a:ext>
            </a:extLst>
          </p:cNvPr>
          <p:cNvPicPr>
            <a:picLocks noChangeAspect="1"/>
          </p:cNvPicPr>
          <p:nvPr/>
        </p:nvPicPr>
        <p:blipFill>
          <a:blip r:embed="rId2">
            <a:duotone>
              <a:schemeClr val="accent1">
                <a:shade val="45000"/>
                <a:satMod val="135000"/>
              </a:schemeClr>
              <a:prstClr val="white"/>
            </a:duotone>
          </a:blip>
          <a:stretch>
            <a:fillRect/>
          </a:stretch>
        </p:blipFill>
        <p:spPr>
          <a:xfrm>
            <a:off x="5816058" y="5759043"/>
            <a:ext cx="263681" cy="241707"/>
          </a:xfrm>
          <a:prstGeom prst="rect">
            <a:avLst/>
          </a:prstGeom>
        </p:spPr>
      </p:pic>
    </p:spTree>
    <p:extLst>
      <p:ext uri="{BB962C8B-B14F-4D97-AF65-F5344CB8AC3E}">
        <p14:creationId xmlns:p14="http://schemas.microsoft.com/office/powerpoint/2010/main" val="10637851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6B40EB4-84F0-164B-8C31-3267035B1491}"/>
              </a:ext>
            </a:extLst>
          </p:cNvPr>
          <p:cNvSpPr/>
          <p:nvPr/>
        </p:nvSpPr>
        <p:spPr>
          <a:xfrm>
            <a:off x="0" y="1032662"/>
            <a:ext cx="9144000" cy="710413"/>
          </a:xfrm>
          <a:prstGeom prst="rect">
            <a:avLst/>
          </a:prstGeom>
          <a:solidFill>
            <a:schemeClr val="bg1"/>
          </a:solidFill>
          <a:ln>
            <a:noFill/>
          </a:ln>
          <a:effectLst>
            <a:innerShdw blurRad="165100">
              <a:prstClr val="black">
                <a:alpha val="2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a:solidFill>
                  <a:srgbClr val="FFFFFF"/>
                </a:solidFill>
                <a:latin typeface="Calibri" panose="020F0502020204030204"/>
              </a:rPr>
              <a:t>`</a:t>
            </a:r>
          </a:p>
        </p:txBody>
      </p:sp>
      <p:graphicFrame>
        <p:nvGraphicFramePr>
          <p:cNvPr id="19" name="Table 22">
            <a:extLst>
              <a:ext uri="{FF2B5EF4-FFF2-40B4-BE49-F238E27FC236}">
                <a16:creationId xmlns:a16="http://schemas.microsoft.com/office/drawing/2014/main" id="{5622FE03-559C-F64A-A393-EACC2500AC87}"/>
              </a:ext>
            </a:extLst>
          </p:cNvPr>
          <p:cNvGraphicFramePr>
            <a:graphicFrameLocks/>
          </p:cNvGraphicFramePr>
          <p:nvPr>
            <p:extLst>
              <p:ext uri="{D42A27DB-BD31-4B8C-83A1-F6EECF244321}">
                <p14:modId xmlns:p14="http://schemas.microsoft.com/office/powerpoint/2010/main" val="1613386716"/>
              </p:ext>
            </p:extLst>
          </p:nvPr>
        </p:nvGraphicFramePr>
        <p:xfrm>
          <a:off x="405581" y="1782607"/>
          <a:ext cx="8204353" cy="4374212"/>
        </p:xfrm>
        <a:graphic>
          <a:graphicData uri="http://schemas.openxmlformats.org/drawingml/2006/table">
            <a:tbl>
              <a:tblPr>
                <a:tableStyleId>{5C22544A-7EE6-4342-B048-85BDC9FD1C3A}</a:tableStyleId>
              </a:tblPr>
              <a:tblGrid>
                <a:gridCol w="2699267">
                  <a:extLst>
                    <a:ext uri="{9D8B030D-6E8A-4147-A177-3AD203B41FA5}">
                      <a16:colId xmlns:a16="http://schemas.microsoft.com/office/drawing/2014/main" val="3005930474"/>
                    </a:ext>
                  </a:extLst>
                </a:gridCol>
                <a:gridCol w="2752543">
                  <a:extLst>
                    <a:ext uri="{9D8B030D-6E8A-4147-A177-3AD203B41FA5}">
                      <a16:colId xmlns:a16="http://schemas.microsoft.com/office/drawing/2014/main" val="1130205742"/>
                    </a:ext>
                  </a:extLst>
                </a:gridCol>
                <a:gridCol w="2752543">
                  <a:extLst>
                    <a:ext uri="{9D8B030D-6E8A-4147-A177-3AD203B41FA5}">
                      <a16:colId xmlns:a16="http://schemas.microsoft.com/office/drawing/2014/main" val="190429646"/>
                    </a:ext>
                  </a:extLst>
                </a:gridCol>
              </a:tblGrid>
              <a:tr h="580462">
                <a:tc>
                  <a:txBody>
                    <a:bodyPr/>
                    <a:lstStyle/>
                    <a:p>
                      <a:pPr marL="0" algn="l" defTabSz="914400" rtl="0" eaLnBrk="1" latinLnBrk="0" hangingPunct="1"/>
                      <a:r>
                        <a:rPr lang="en-US" sz="1400" b="1" kern="1200" dirty="0">
                          <a:solidFill>
                            <a:schemeClr val="tx2">
                              <a:lumMod val="60000"/>
                              <a:lumOff val="40000"/>
                            </a:schemeClr>
                          </a:solidFill>
                          <a:latin typeface="+mj-lt"/>
                          <a:ea typeface="+mn-lt"/>
                          <a:cs typeface="+mn-lt"/>
                        </a:rPr>
                        <a:t>Emerging</a:t>
                      </a:r>
                    </a:p>
                    <a:p>
                      <a:pPr marL="0" algn="l" defTabSz="914400" rtl="0" eaLnBrk="1" latinLnBrk="0" hangingPunct="1"/>
                      <a:endParaRPr lang="en-US" sz="1400" b="1" kern="1200" dirty="0">
                        <a:solidFill>
                          <a:schemeClr val="tx2">
                            <a:lumMod val="60000"/>
                            <a:lumOff val="40000"/>
                          </a:schemeClr>
                        </a:solidFill>
                        <a:latin typeface="+mj-lt"/>
                        <a:ea typeface="+mn-lt"/>
                        <a:cs typeface="+mn-lt"/>
                      </a:endParaRPr>
                    </a:p>
                  </a:txBody>
                  <a:tcPr marL="135000" marR="135000" marT="16200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algn="l" defTabSz="914400" rtl="0" eaLnBrk="1" latinLnBrk="0" hangingPunct="1"/>
                      <a:r>
                        <a:rPr lang="en-US" sz="1400" b="1" kern="1200" dirty="0">
                          <a:solidFill>
                            <a:schemeClr val="tx2">
                              <a:lumMod val="60000"/>
                              <a:lumOff val="40000"/>
                            </a:schemeClr>
                          </a:solidFill>
                          <a:latin typeface="+mj-lt"/>
                          <a:ea typeface="+mn-lt"/>
                          <a:cs typeface="+mn-lt"/>
                        </a:rPr>
                        <a:t>Developing</a:t>
                      </a:r>
                    </a:p>
                  </a:txBody>
                  <a:tcPr marL="135000" marR="135000" marT="16200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dirty="0">
                          <a:solidFill>
                            <a:schemeClr val="bg1"/>
                          </a:solidFill>
                          <a:latin typeface="+mj-lt"/>
                          <a:ea typeface="+mn-lt"/>
                          <a:cs typeface="+mn-lt"/>
                        </a:rPr>
                        <a:t>Maturing</a:t>
                      </a:r>
                      <a:endParaRPr lang="en-GB" sz="1300" b="1" kern="1200" dirty="0">
                        <a:solidFill>
                          <a:schemeClr val="bg1"/>
                        </a:solidFill>
                        <a:latin typeface="+mj-lt"/>
                        <a:ea typeface="+mn-lt"/>
                        <a:cs typeface="+mn-lt"/>
                      </a:endParaRPr>
                    </a:p>
                  </a:txBody>
                  <a:tcPr marL="135000" marR="135000" marT="16200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222156367"/>
                  </a:ext>
                </a:extLst>
              </a:tr>
              <a:tr h="3751202">
                <a:tc>
                  <a:txBody>
                    <a:bodyPr/>
                    <a:lstStyle/>
                    <a:p>
                      <a:pPr marL="0" algn="l" defTabSz="914400" rtl="0" eaLnBrk="1" latinLnBrk="0" hangingPunct="1"/>
                      <a:r>
                        <a:rPr lang="en-GB" sz="1200" kern="1200" dirty="0">
                          <a:solidFill>
                            <a:srgbClr val="000000"/>
                          </a:solidFill>
                          <a:latin typeface="+mj-lt"/>
                          <a:ea typeface="+mn-lt"/>
                          <a:cs typeface="+mn-lt"/>
                        </a:rPr>
                        <a:t>Faculty purpose, role and responsibilities are loosely defined. Ways of working are emerging. </a:t>
                      </a:r>
                    </a:p>
                    <a:p>
                      <a:pPr marL="0" algn="l" defTabSz="914400" rtl="0" eaLnBrk="1" latinLnBrk="0" hangingPunct="1"/>
                      <a:endParaRPr lang="en-GB" sz="1200" kern="1200" dirty="0">
                        <a:solidFill>
                          <a:srgbClr val="000000"/>
                        </a:solidFill>
                        <a:latin typeface="+mj-lt"/>
                        <a:ea typeface="+mn-lt"/>
                        <a:cs typeface="+mn-lt"/>
                      </a:endParaRPr>
                    </a:p>
                    <a:p>
                      <a:pPr marL="0" algn="l" defTabSz="914400" rtl="0" eaLnBrk="1" latinLnBrk="0" hangingPunct="1"/>
                      <a:r>
                        <a:rPr lang="en-GB" sz="1200" kern="1200" dirty="0">
                          <a:solidFill>
                            <a:srgbClr val="000000"/>
                          </a:solidFill>
                          <a:latin typeface="+mj-lt"/>
                          <a:ea typeface="+mn-lt"/>
                          <a:cs typeface="+mn-lt"/>
                        </a:rPr>
                        <a:t>More time is required to agree shared priorities and plans for the local system. </a:t>
                      </a:r>
                    </a:p>
                    <a:p>
                      <a:pPr marL="0" algn="l" defTabSz="914400" rtl="0" eaLnBrk="1" latinLnBrk="0" hangingPunct="1"/>
                      <a:endParaRPr lang="en-GB" sz="1200" kern="1200" dirty="0">
                        <a:solidFill>
                          <a:srgbClr val="000000"/>
                        </a:solidFill>
                        <a:latin typeface="+mj-lt"/>
                        <a:ea typeface="+mn-lt"/>
                        <a:cs typeface="+mn-lt"/>
                      </a:endParaRPr>
                    </a:p>
                    <a:p>
                      <a:pPr marL="0" algn="l" defTabSz="914400" rtl="0" eaLnBrk="1" latinLnBrk="0" hangingPunct="1"/>
                      <a:r>
                        <a:rPr lang="en-GB" sz="1200" kern="1200" dirty="0">
                          <a:solidFill>
                            <a:srgbClr val="000000"/>
                          </a:solidFill>
                          <a:latin typeface="+mj-lt"/>
                          <a:ea typeface="+mn-lt"/>
                          <a:cs typeface="+mn-lt"/>
                        </a:rPr>
                        <a:t>Short-term plans may exist, and are project based, but are not widely shared or interdependencies understood. </a:t>
                      </a:r>
                      <a:endParaRPr lang="en-US" sz="1200" kern="1200" dirty="0">
                        <a:solidFill>
                          <a:srgbClr val="000000"/>
                        </a:solidFill>
                        <a:latin typeface="+mj-lt"/>
                        <a:ea typeface="+mn-lt"/>
                        <a:cs typeface="+mn-lt"/>
                      </a:endParaRPr>
                    </a:p>
                  </a:txBody>
                  <a:tcPr marL="135000" marR="135000" marT="16200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algn="l" defTabSz="914400" rtl="0" eaLnBrk="1" latinLnBrk="0" hangingPunct="1"/>
                      <a:r>
                        <a:rPr lang="en-GB" sz="1200" kern="1200" dirty="0">
                          <a:solidFill>
                            <a:srgbClr val="000000"/>
                          </a:solidFill>
                          <a:latin typeface="+mj-lt"/>
                          <a:ea typeface="+mn-lt"/>
                          <a:cs typeface="+mn-lt"/>
                        </a:rPr>
                        <a:t>The Faculty has agreed terms of reference, clearly stating purpose, scope, and ways of working.</a:t>
                      </a:r>
                    </a:p>
                    <a:p>
                      <a:pPr marL="0" algn="l" defTabSz="914400" rtl="0" eaLnBrk="1" latinLnBrk="0" hangingPunct="1"/>
                      <a:endParaRPr lang="en-GB" sz="1200" kern="1200" dirty="0">
                        <a:solidFill>
                          <a:srgbClr val="000000"/>
                        </a:solidFill>
                        <a:latin typeface="+mj-lt"/>
                        <a:ea typeface="+mn-lt"/>
                        <a:cs typeface="+mn-lt"/>
                      </a:endParaRPr>
                    </a:p>
                    <a:p>
                      <a:pPr marL="0" algn="l" defTabSz="914400" rtl="0" eaLnBrk="1" latinLnBrk="0" hangingPunct="1"/>
                      <a:r>
                        <a:rPr lang="en-GB" sz="1200" kern="1200" dirty="0">
                          <a:solidFill>
                            <a:srgbClr val="000000"/>
                          </a:solidFill>
                          <a:latin typeface="+mj-lt"/>
                          <a:ea typeface="+mn-lt"/>
                          <a:cs typeface="+mn-lt"/>
                        </a:rPr>
                        <a:t>Most members have a good</a:t>
                      </a:r>
                    </a:p>
                    <a:p>
                      <a:pPr marL="0" algn="l" defTabSz="914400" rtl="0" eaLnBrk="1" latinLnBrk="0" hangingPunct="1"/>
                      <a:r>
                        <a:rPr lang="en-GB" sz="1200" kern="1200" dirty="0">
                          <a:solidFill>
                            <a:srgbClr val="000000"/>
                          </a:solidFill>
                          <a:latin typeface="+mj-lt"/>
                          <a:ea typeface="+mn-lt"/>
                          <a:cs typeface="+mn-lt"/>
                        </a:rPr>
                        <a:t>understanding of the purpose of the network and could articulate it to others.</a:t>
                      </a:r>
                    </a:p>
                    <a:p>
                      <a:pPr marL="0" algn="l" defTabSz="914400" rtl="0" eaLnBrk="1" latinLnBrk="0" hangingPunct="1"/>
                      <a:endParaRPr lang="en-GB" sz="1200" kern="1200" dirty="0">
                        <a:solidFill>
                          <a:srgbClr val="000000"/>
                        </a:solidFill>
                        <a:latin typeface="+mj-lt"/>
                        <a:ea typeface="+mn-lt"/>
                        <a:cs typeface="+mn-lt"/>
                      </a:endParaRPr>
                    </a:p>
                    <a:p>
                      <a:pPr marL="0" algn="l" defTabSz="914400" rtl="0" eaLnBrk="1" latinLnBrk="0" hangingPunct="1"/>
                      <a:r>
                        <a:rPr lang="en-GB" sz="1200" kern="1200" dirty="0">
                          <a:solidFill>
                            <a:srgbClr val="000000"/>
                          </a:solidFill>
                          <a:latin typeface="+mj-lt"/>
                          <a:ea typeface="+mn-lt"/>
                          <a:cs typeface="+mn-lt"/>
                        </a:rPr>
                        <a:t>There is an agreed plan for developing the Faculty for the next year and a clear programme of work.</a:t>
                      </a:r>
                    </a:p>
                    <a:p>
                      <a:pPr marL="0" algn="l" defTabSz="914400" rtl="0" eaLnBrk="1" latinLnBrk="0" hangingPunct="1"/>
                      <a:endParaRPr lang="en-GB" sz="1200" kern="1200" dirty="0">
                        <a:solidFill>
                          <a:srgbClr val="000000"/>
                        </a:solidFill>
                        <a:latin typeface="+mj-lt"/>
                        <a:ea typeface="+mn-lt"/>
                        <a:cs typeface="+mn-lt"/>
                      </a:endParaRPr>
                    </a:p>
                    <a:p>
                      <a:pPr marL="0" algn="l" defTabSz="914400" rtl="0" eaLnBrk="1" latinLnBrk="0" hangingPunct="1"/>
                      <a:r>
                        <a:rPr lang="en-GB" sz="1200" kern="1200" dirty="0">
                          <a:solidFill>
                            <a:srgbClr val="000000"/>
                          </a:solidFill>
                          <a:latin typeface="+mj-lt"/>
                          <a:ea typeface="+mn-lt"/>
                          <a:cs typeface="+mn-lt"/>
                        </a:rPr>
                        <a:t>There is some awareness of internal and external workforce drivers and how these can be supported by the Faculty.</a:t>
                      </a:r>
                      <a:endParaRPr lang="en-US" sz="1200" kern="1200" dirty="0">
                        <a:solidFill>
                          <a:srgbClr val="000000"/>
                        </a:solidFill>
                        <a:latin typeface="+mj-lt"/>
                        <a:ea typeface="+mn-lt"/>
                        <a:cs typeface="+mn-lt"/>
                      </a:endParaRPr>
                    </a:p>
                  </a:txBody>
                  <a:tcPr marL="135000" marR="135000" marT="16200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r>
                        <a:rPr lang="en-GB" sz="1200" dirty="0">
                          <a:solidFill>
                            <a:schemeClr val="bg1"/>
                          </a:solidFill>
                          <a:latin typeface="+mj-lt"/>
                          <a:ea typeface="+mn-lt"/>
                          <a:cs typeface="+mn-lt"/>
                        </a:rPr>
                        <a:t>The Faculty continually reviews its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mj-lt"/>
                          <a:ea typeface="+mn-lt"/>
                          <a:cs typeface="+mn-lt"/>
                        </a:rPr>
                        <a:t>strategic purpose, in partnership with the AHP Council, ICS People Board and Arms Length Bodies (ALBs). </a:t>
                      </a:r>
                    </a:p>
                    <a:p>
                      <a:endParaRPr lang="en-GB" sz="1200" dirty="0">
                        <a:solidFill>
                          <a:schemeClr val="bg1"/>
                        </a:solidFill>
                        <a:latin typeface="+mj-lt"/>
                        <a:ea typeface="+mn-lt"/>
                        <a:cs typeface="+mn-lt"/>
                      </a:endParaRPr>
                    </a:p>
                    <a:p>
                      <a:r>
                        <a:rPr lang="en-GB" sz="1200" dirty="0">
                          <a:solidFill>
                            <a:schemeClr val="bg1"/>
                          </a:solidFill>
                          <a:latin typeface="+mj-lt"/>
                          <a:ea typeface="+mn-lt"/>
                          <a:cs typeface="+mn-lt"/>
                        </a:rPr>
                        <a:t>External and internal workforce drivers, interdependencies and influences are fully understood. Cleary defined subsidiarity principles are understood and in place. </a:t>
                      </a:r>
                    </a:p>
                    <a:p>
                      <a:r>
                        <a:rPr lang="en-GB" sz="1200" dirty="0">
                          <a:solidFill>
                            <a:schemeClr val="bg1"/>
                          </a:solidFill>
                          <a:latin typeface="+mj-lt"/>
                          <a:ea typeface="+mn-lt"/>
                          <a:cs typeface="+mn-lt"/>
                        </a:rPr>
                        <a:t> </a:t>
                      </a:r>
                    </a:p>
                    <a:p>
                      <a:pPr marL="0" algn="l" defTabSz="914400" rtl="0" eaLnBrk="1" latinLnBrk="0" hangingPunct="1"/>
                      <a:r>
                        <a:rPr lang="en-GB" sz="1200" kern="1200" dirty="0">
                          <a:solidFill>
                            <a:schemeClr val="bg1"/>
                          </a:solidFill>
                          <a:latin typeface="+mj-lt"/>
                          <a:ea typeface="+mn-lt"/>
                          <a:cs typeface="+mn-lt"/>
                        </a:rPr>
                        <a:t>Deliverables are well known and plans to achieve them are underway.</a:t>
                      </a:r>
                    </a:p>
                    <a:p>
                      <a:pPr marL="0" algn="l" defTabSz="914400" rtl="0" eaLnBrk="1" latinLnBrk="0" hangingPunct="1"/>
                      <a:endParaRPr lang="en-GB" sz="1200" kern="1200" dirty="0">
                        <a:solidFill>
                          <a:schemeClr val="bg1"/>
                        </a:solidFill>
                        <a:latin typeface="+mj-lt"/>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bg1"/>
                          </a:solidFill>
                          <a:latin typeface="+mj-lt"/>
                          <a:ea typeface="+mn-lt"/>
                          <a:cs typeface="+mn-lt"/>
                        </a:rPr>
                        <a:t>System partners fully buy into strategic plans and are committed to the Faculty for the future.</a:t>
                      </a:r>
                    </a:p>
                  </a:txBody>
                  <a:tcPr marL="135000" marR="135000" marT="16200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917666390"/>
                  </a:ext>
                </a:extLst>
              </a:tr>
            </a:tbl>
          </a:graphicData>
        </a:graphic>
      </p:graphicFrame>
      <p:sp>
        <p:nvSpPr>
          <p:cNvPr id="2" name="Rectangle 1">
            <a:extLst>
              <a:ext uri="{FF2B5EF4-FFF2-40B4-BE49-F238E27FC236}">
                <a16:creationId xmlns:a16="http://schemas.microsoft.com/office/drawing/2014/main" id="{69FE77C2-EB92-294C-B299-8076F49C77E4}"/>
              </a:ext>
            </a:extLst>
          </p:cNvPr>
          <p:cNvSpPr/>
          <p:nvPr/>
        </p:nvSpPr>
        <p:spPr>
          <a:xfrm>
            <a:off x="429765" y="1176802"/>
            <a:ext cx="1564980" cy="461665"/>
          </a:xfrm>
          <a:prstGeom prst="rect">
            <a:avLst/>
          </a:prstGeom>
        </p:spPr>
        <p:txBody>
          <a:bodyPr wrap="none">
            <a:spAutoFit/>
          </a:bodyPr>
          <a:lstStyle/>
          <a:p>
            <a:pPr defTabSz="685800">
              <a:defRPr/>
            </a:pPr>
            <a:r>
              <a:rPr lang="en-US" sz="2400" dirty="0">
                <a:solidFill>
                  <a:schemeClr val="tx2">
                    <a:lumMod val="60000"/>
                    <a:lumOff val="40000"/>
                  </a:schemeClr>
                </a:solidFill>
                <a:latin typeface="Arial Black"/>
              </a:rPr>
              <a:t>Purpos</a:t>
            </a:r>
            <a:r>
              <a:rPr lang="en-US" sz="2400" dirty="0">
                <a:solidFill>
                  <a:srgbClr val="51A2D5"/>
                </a:solidFill>
                <a:latin typeface="Arial Black"/>
              </a:rPr>
              <a:t>e</a:t>
            </a:r>
          </a:p>
        </p:txBody>
      </p:sp>
    </p:spTree>
    <p:extLst>
      <p:ext uri="{BB962C8B-B14F-4D97-AF65-F5344CB8AC3E}">
        <p14:creationId xmlns:p14="http://schemas.microsoft.com/office/powerpoint/2010/main" val="293286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6B40EB4-84F0-164B-8C31-3267035B1491}"/>
              </a:ext>
            </a:extLst>
          </p:cNvPr>
          <p:cNvSpPr/>
          <p:nvPr/>
        </p:nvSpPr>
        <p:spPr>
          <a:xfrm>
            <a:off x="-3514" y="1045640"/>
            <a:ext cx="9144000" cy="889295"/>
          </a:xfrm>
          <a:prstGeom prst="rect">
            <a:avLst/>
          </a:prstGeom>
          <a:solidFill>
            <a:schemeClr val="bg1"/>
          </a:solidFill>
          <a:ln>
            <a:noFill/>
          </a:ln>
          <a:effectLst>
            <a:innerShdw blurRad="165100">
              <a:prstClr val="black">
                <a:alpha val="2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a:solidFill>
                  <a:srgbClr val="FFFFFF"/>
                </a:solidFill>
                <a:latin typeface="Calibri" panose="020F0502020204030204"/>
              </a:rPr>
              <a:t>`</a:t>
            </a:r>
          </a:p>
        </p:txBody>
      </p:sp>
      <p:graphicFrame>
        <p:nvGraphicFramePr>
          <p:cNvPr id="19" name="Table 22">
            <a:extLst>
              <a:ext uri="{FF2B5EF4-FFF2-40B4-BE49-F238E27FC236}">
                <a16:creationId xmlns:a16="http://schemas.microsoft.com/office/drawing/2014/main" id="{5622FE03-559C-F64A-A393-EACC2500AC87}"/>
              </a:ext>
            </a:extLst>
          </p:cNvPr>
          <p:cNvGraphicFramePr>
            <a:graphicFrameLocks/>
          </p:cNvGraphicFramePr>
          <p:nvPr>
            <p:extLst>
              <p:ext uri="{D42A27DB-BD31-4B8C-83A1-F6EECF244321}">
                <p14:modId xmlns:p14="http://schemas.microsoft.com/office/powerpoint/2010/main" val="3401928612"/>
              </p:ext>
            </p:extLst>
          </p:nvPr>
        </p:nvGraphicFramePr>
        <p:xfrm>
          <a:off x="370773" y="2066097"/>
          <a:ext cx="8277443" cy="4124312"/>
        </p:xfrm>
        <a:graphic>
          <a:graphicData uri="http://schemas.openxmlformats.org/drawingml/2006/table">
            <a:tbl>
              <a:tblPr>
                <a:tableStyleId>{5C22544A-7EE6-4342-B048-85BDC9FD1C3A}</a:tableStyleId>
              </a:tblPr>
              <a:tblGrid>
                <a:gridCol w="2533868">
                  <a:extLst>
                    <a:ext uri="{9D8B030D-6E8A-4147-A177-3AD203B41FA5}">
                      <a16:colId xmlns:a16="http://schemas.microsoft.com/office/drawing/2014/main" val="3005930474"/>
                    </a:ext>
                  </a:extLst>
                </a:gridCol>
                <a:gridCol w="2779942">
                  <a:extLst>
                    <a:ext uri="{9D8B030D-6E8A-4147-A177-3AD203B41FA5}">
                      <a16:colId xmlns:a16="http://schemas.microsoft.com/office/drawing/2014/main" val="1130205742"/>
                    </a:ext>
                  </a:extLst>
                </a:gridCol>
                <a:gridCol w="2963633">
                  <a:extLst>
                    <a:ext uri="{9D8B030D-6E8A-4147-A177-3AD203B41FA5}">
                      <a16:colId xmlns:a16="http://schemas.microsoft.com/office/drawing/2014/main" val="190429646"/>
                    </a:ext>
                  </a:extLst>
                </a:gridCol>
              </a:tblGrid>
              <a:tr h="6361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2">
                              <a:lumMod val="60000"/>
                              <a:lumOff val="40000"/>
                            </a:schemeClr>
                          </a:solidFill>
                          <a:latin typeface="+mn-lt"/>
                          <a:ea typeface="+mn-lt"/>
                          <a:cs typeface="+mn-lt"/>
                        </a:rPr>
                        <a:t>Emerging</a:t>
                      </a:r>
                    </a:p>
                    <a:p>
                      <a:pPr algn="l">
                        <a:lnSpc>
                          <a:spcPct val="100000"/>
                        </a:lnSpc>
                      </a:pPr>
                      <a:endParaRPr lang="en-US" sz="1400" b="1" dirty="0">
                        <a:solidFill>
                          <a:schemeClr val="tx1"/>
                        </a:solidFill>
                        <a:latin typeface="+mj-lt"/>
                        <a:cs typeface="Calibri" panose="020F0502020204030204" pitchFamily="34" charset="0"/>
                      </a:endParaRPr>
                    </a:p>
                  </a:txBody>
                  <a:tcPr marL="135000" marR="135000" marT="16200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2">
                              <a:lumMod val="60000"/>
                              <a:lumOff val="40000"/>
                            </a:schemeClr>
                          </a:solidFill>
                          <a:latin typeface="+mn-lt"/>
                          <a:ea typeface="+mn-lt"/>
                          <a:cs typeface="+mn-lt"/>
                        </a:rPr>
                        <a:t>Developing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latin typeface="+mj-lt"/>
                        <a:cs typeface="Calibri" panose="020F0502020204030204" pitchFamily="34" charset="0"/>
                      </a:endParaRPr>
                    </a:p>
                  </a:txBody>
                  <a:tcPr marL="135000" marR="135000" marT="16200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latin typeface="+mn-lt"/>
                          <a:ea typeface="+mn-lt"/>
                          <a:cs typeface="+mn-lt"/>
                        </a:rPr>
                        <a:t>Maturing</a:t>
                      </a:r>
                      <a:endParaRPr lang="en-GB" sz="1400" b="1" kern="1200" dirty="0">
                        <a:solidFill>
                          <a:schemeClr val="bg1"/>
                        </a:solidFill>
                        <a:latin typeface="+mn-lt"/>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dirty="0">
                        <a:solidFill>
                          <a:schemeClr val="bg1"/>
                        </a:solidFill>
                        <a:latin typeface="+mj-lt"/>
                      </a:endParaRPr>
                    </a:p>
                  </a:txBody>
                  <a:tcPr marL="135000" marR="135000" marT="16200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434396508"/>
                  </a:ext>
                </a:extLst>
              </a:tr>
              <a:tr h="2959579">
                <a:tc>
                  <a:txBody>
                    <a:bodyPr/>
                    <a:lstStyle/>
                    <a:p>
                      <a:pPr algn="l">
                        <a:lnSpc>
                          <a:spcPct val="100000"/>
                        </a:lnSpc>
                      </a:pPr>
                      <a:r>
                        <a:rPr lang="en-GB" sz="1200" dirty="0">
                          <a:solidFill>
                            <a:schemeClr val="tx1"/>
                          </a:solidFill>
                          <a:latin typeface="+mj-lt"/>
                          <a:ea typeface="+mn-lt"/>
                          <a:cs typeface="Calibri" panose="020F0502020204030204" pitchFamily="34" charset="0"/>
                        </a:rPr>
                        <a:t>The Faculty has limited stakeholder representation, with only some of the organisations directly relevant to the </a:t>
                      </a:r>
                    </a:p>
                    <a:p>
                      <a:pPr algn="l">
                        <a:lnSpc>
                          <a:spcPct val="100000"/>
                        </a:lnSpc>
                      </a:pPr>
                      <a:r>
                        <a:rPr lang="en-GB" sz="1200" dirty="0">
                          <a:solidFill>
                            <a:schemeClr val="tx1"/>
                          </a:solidFill>
                          <a:latin typeface="+mj-lt"/>
                          <a:ea typeface="+mn-lt"/>
                          <a:cs typeface="Calibri" panose="020F0502020204030204" pitchFamily="34" charset="0"/>
                        </a:rPr>
                        <a:t>Faculty’s workforce development drivers. </a:t>
                      </a:r>
                    </a:p>
                    <a:p>
                      <a:pPr algn="l">
                        <a:lnSpc>
                          <a:spcPct val="100000"/>
                        </a:lnSpc>
                      </a:pPr>
                      <a:endParaRPr lang="en-GB" sz="1200" dirty="0">
                        <a:solidFill>
                          <a:schemeClr val="tx1"/>
                        </a:solidFill>
                        <a:latin typeface="+mj-lt"/>
                        <a:ea typeface="+mn-lt"/>
                        <a:cs typeface="Calibri" panose="020F0502020204030204" pitchFamily="34" charset="0"/>
                      </a:endParaRPr>
                    </a:p>
                    <a:p>
                      <a:pPr algn="l">
                        <a:lnSpc>
                          <a:spcPct val="100000"/>
                        </a:lnSpc>
                      </a:pPr>
                      <a:r>
                        <a:rPr lang="en-GB" sz="1200" dirty="0">
                          <a:solidFill>
                            <a:schemeClr val="tx1"/>
                          </a:solidFill>
                          <a:latin typeface="+mj-lt"/>
                          <a:ea typeface="+mn-lt"/>
                          <a:cs typeface="Calibri" panose="020F0502020204030204" pitchFamily="34" charset="0"/>
                        </a:rPr>
                        <a:t>The current stakeholders do not represent the range of stakeholder organisations available to the Faculty.</a:t>
                      </a:r>
                      <a:endParaRPr lang="en-US" sz="1200" dirty="0">
                        <a:solidFill>
                          <a:schemeClr val="tx1"/>
                        </a:solidFill>
                        <a:latin typeface="+mj-lt"/>
                        <a:cs typeface="Calibri" panose="020F0502020204030204" pitchFamily="34" charset="0"/>
                      </a:endParaRPr>
                    </a:p>
                  </a:txBody>
                  <a:tcPr marL="135000" marR="135000" marT="16200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mj-lt"/>
                          <a:ea typeface="+mn-lt"/>
                          <a:cs typeface="Calibri" panose="020F0502020204030204" pitchFamily="34" charset="0"/>
                        </a:rPr>
                        <a:t>There is broad stakeholder representation across many of the available organisations, with specific emphasis on stakeholders relevant to the chosen workforce development driver/drivers.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latin typeface="+mj-lt"/>
                        <a:ea typeface="+mn-lt"/>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mj-lt"/>
                          <a:ea typeface="+mn-lt"/>
                          <a:cs typeface="Calibri" panose="020F0502020204030204" pitchFamily="34" charset="0"/>
                        </a:rPr>
                        <a:t>The faculty are seeking out representation from each of the 14 AHP groups.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latin typeface="+mj-lt"/>
                        <a:ea typeface="+mn-lt"/>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mj-lt"/>
                          <a:ea typeface="+mn-lt"/>
                          <a:cs typeface="Calibri" panose="020F0502020204030204" pitchFamily="34" charset="0"/>
                        </a:rPr>
                        <a:t>Discussions around the minimum commitments from stakeholders are either occurring at present or there is a view to discuss this.</a:t>
                      </a:r>
                      <a:endParaRPr lang="en-US" sz="1200" dirty="0">
                        <a:solidFill>
                          <a:schemeClr val="tx1"/>
                        </a:solidFill>
                        <a:latin typeface="+mj-lt"/>
                        <a:cs typeface="Calibri" panose="020F0502020204030204" pitchFamily="34" charset="0"/>
                      </a:endParaRPr>
                    </a:p>
                  </a:txBody>
                  <a:tcPr marL="135000" marR="135000" marT="16200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mj-lt"/>
                        </a:rPr>
                        <a:t>All relevant provider organisations and educational institutions are represented, including Local Government, Primary Care, and Private, Independent and Voluntary Organisations (PIVO). There is good representation from across the 14 AHP groups.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bg1"/>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mj-lt"/>
                        </a:rPr>
                        <a:t>Strong links to the ICS are in place and the Faculty is well connected and aligned to regional workforce priorities. </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sz="1200" dirty="0">
                          <a:solidFill>
                            <a:schemeClr val="bg1"/>
                          </a:solidFill>
                          <a:latin typeface="+mj-lt"/>
                        </a:rPr>
                      </a:br>
                      <a:r>
                        <a:rPr lang="en-GB" sz="1200" dirty="0">
                          <a:solidFill>
                            <a:schemeClr val="bg1"/>
                          </a:solidFill>
                          <a:latin typeface="+mj-lt"/>
                        </a:rPr>
                        <a:t>Clear minimum commitments have</a:t>
                      </a:r>
                      <a:br>
                        <a:rPr lang="en-GB" sz="1200" dirty="0">
                          <a:solidFill>
                            <a:schemeClr val="bg1"/>
                          </a:solidFill>
                          <a:latin typeface="+mj-lt"/>
                        </a:rPr>
                      </a:br>
                      <a:r>
                        <a:rPr lang="en-GB" sz="1200" dirty="0">
                          <a:solidFill>
                            <a:schemeClr val="bg1"/>
                          </a:solidFill>
                          <a:latin typeface="+mj-lt"/>
                        </a:rPr>
                        <a:t>been guaranteed by stakeholders in relation to the aims of the Faculty, with the Faculty providing support in achieving these and keeping momentum.</a:t>
                      </a:r>
                    </a:p>
                  </a:txBody>
                  <a:tcPr marL="135000" marR="135000" marT="16200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917666390"/>
                  </a:ext>
                </a:extLst>
              </a:tr>
            </a:tbl>
          </a:graphicData>
        </a:graphic>
      </p:graphicFrame>
      <p:sp>
        <p:nvSpPr>
          <p:cNvPr id="2" name="Rectangle 1">
            <a:extLst>
              <a:ext uri="{FF2B5EF4-FFF2-40B4-BE49-F238E27FC236}">
                <a16:creationId xmlns:a16="http://schemas.microsoft.com/office/drawing/2014/main" id="{69FE77C2-EB92-294C-B299-8076F49C77E4}"/>
              </a:ext>
            </a:extLst>
          </p:cNvPr>
          <p:cNvSpPr/>
          <p:nvPr/>
        </p:nvSpPr>
        <p:spPr>
          <a:xfrm>
            <a:off x="429765" y="1176802"/>
            <a:ext cx="4405117" cy="461665"/>
          </a:xfrm>
          <a:prstGeom prst="rect">
            <a:avLst/>
          </a:prstGeom>
        </p:spPr>
        <p:txBody>
          <a:bodyPr wrap="none">
            <a:spAutoFit/>
          </a:bodyPr>
          <a:lstStyle/>
          <a:p>
            <a:r>
              <a:rPr lang="en-US" sz="2400" b="1" dirty="0">
                <a:solidFill>
                  <a:schemeClr val="tx2">
                    <a:lumMod val="60000"/>
                    <a:lumOff val="40000"/>
                  </a:schemeClr>
                </a:solidFill>
                <a:latin typeface="Arial Black" panose="020B0604020202020204" pitchFamily="34" charset="0"/>
                <a:cs typeface="Arial Black" panose="020B0604020202020204" pitchFamily="34" charset="0"/>
              </a:rPr>
              <a:t>AHP Faculty Membership</a:t>
            </a:r>
          </a:p>
        </p:txBody>
      </p:sp>
    </p:spTree>
    <p:extLst>
      <p:ext uri="{BB962C8B-B14F-4D97-AF65-F5344CB8AC3E}">
        <p14:creationId xmlns:p14="http://schemas.microsoft.com/office/powerpoint/2010/main" val="4286705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6B40EB4-84F0-164B-8C31-3267035B1491}"/>
              </a:ext>
            </a:extLst>
          </p:cNvPr>
          <p:cNvSpPr/>
          <p:nvPr/>
        </p:nvSpPr>
        <p:spPr>
          <a:xfrm>
            <a:off x="-3514" y="1099624"/>
            <a:ext cx="9144000" cy="1077686"/>
          </a:xfrm>
          <a:prstGeom prst="rect">
            <a:avLst/>
          </a:prstGeom>
          <a:solidFill>
            <a:schemeClr val="bg1"/>
          </a:solidFill>
          <a:ln>
            <a:noFill/>
          </a:ln>
          <a:effectLst>
            <a:innerShdw blurRad="165100">
              <a:prstClr val="black">
                <a:alpha val="2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a:solidFill>
                  <a:srgbClr val="FFFFFF"/>
                </a:solidFill>
                <a:latin typeface="Calibri" panose="020F0502020204030204"/>
              </a:rPr>
              <a:t>`</a:t>
            </a:r>
          </a:p>
        </p:txBody>
      </p:sp>
      <p:graphicFrame>
        <p:nvGraphicFramePr>
          <p:cNvPr id="19" name="Table 22">
            <a:extLst>
              <a:ext uri="{FF2B5EF4-FFF2-40B4-BE49-F238E27FC236}">
                <a16:creationId xmlns:a16="http://schemas.microsoft.com/office/drawing/2014/main" id="{5622FE03-559C-F64A-A393-EACC2500AC87}"/>
              </a:ext>
            </a:extLst>
          </p:cNvPr>
          <p:cNvGraphicFramePr>
            <a:graphicFrameLocks/>
          </p:cNvGraphicFramePr>
          <p:nvPr>
            <p:extLst>
              <p:ext uri="{D42A27DB-BD31-4B8C-83A1-F6EECF244321}">
                <p14:modId xmlns:p14="http://schemas.microsoft.com/office/powerpoint/2010/main" val="3269135577"/>
              </p:ext>
            </p:extLst>
          </p:nvPr>
        </p:nvGraphicFramePr>
        <p:xfrm>
          <a:off x="429766" y="2254488"/>
          <a:ext cx="8277443" cy="3779711"/>
        </p:xfrm>
        <a:graphic>
          <a:graphicData uri="http://schemas.openxmlformats.org/drawingml/2006/table">
            <a:tbl>
              <a:tblPr>
                <a:tableStyleId>{5C22544A-7EE6-4342-B048-85BDC9FD1C3A}</a:tableStyleId>
              </a:tblPr>
              <a:tblGrid>
                <a:gridCol w="2386913">
                  <a:extLst>
                    <a:ext uri="{9D8B030D-6E8A-4147-A177-3AD203B41FA5}">
                      <a16:colId xmlns:a16="http://schemas.microsoft.com/office/drawing/2014/main" val="3005930474"/>
                    </a:ext>
                  </a:extLst>
                </a:gridCol>
                <a:gridCol w="2645229">
                  <a:extLst>
                    <a:ext uri="{9D8B030D-6E8A-4147-A177-3AD203B41FA5}">
                      <a16:colId xmlns:a16="http://schemas.microsoft.com/office/drawing/2014/main" val="1130205742"/>
                    </a:ext>
                  </a:extLst>
                </a:gridCol>
                <a:gridCol w="3245301">
                  <a:extLst>
                    <a:ext uri="{9D8B030D-6E8A-4147-A177-3AD203B41FA5}">
                      <a16:colId xmlns:a16="http://schemas.microsoft.com/office/drawing/2014/main" val="190429646"/>
                    </a:ext>
                  </a:extLst>
                </a:gridCol>
              </a:tblGrid>
              <a:tr h="53241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2">
                              <a:lumMod val="60000"/>
                              <a:lumOff val="40000"/>
                            </a:schemeClr>
                          </a:solidFill>
                          <a:latin typeface="+mn-lt"/>
                          <a:ea typeface="+mn-lt"/>
                          <a:cs typeface="+mn-lt"/>
                        </a:rPr>
                        <a:t>Emerging</a:t>
                      </a:r>
                    </a:p>
                    <a:p>
                      <a:endParaRPr lang="en-US" sz="1400" dirty="0">
                        <a:solidFill>
                          <a:srgbClr val="000000"/>
                        </a:solidFill>
                        <a:latin typeface="+mj-lt"/>
                      </a:endParaRPr>
                    </a:p>
                  </a:txBody>
                  <a:tcPr marL="135000" marR="135000" marT="16200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2">
                              <a:lumMod val="60000"/>
                              <a:lumOff val="40000"/>
                            </a:schemeClr>
                          </a:solidFill>
                          <a:latin typeface="+mn-lt"/>
                          <a:ea typeface="+mn-lt"/>
                          <a:cs typeface="+mn-lt"/>
                        </a:rPr>
                        <a:t>Developing</a:t>
                      </a:r>
                    </a:p>
                    <a:p>
                      <a:endParaRPr lang="en-US" sz="1400" dirty="0">
                        <a:solidFill>
                          <a:srgbClr val="000000"/>
                        </a:solidFill>
                        <a:latin typeface="+mj-lt"/>
                      </a:endParaRPr>
                    </a:p>
                  </a:txBody>
                  <a:tcPr marL="135000" marR="135000" marT="16200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latin typeface="+mn-lt"/>
                          <a:ea typeface="+mn-lt"/>
                          <a:cs typeface="+mn-lt"/>
                        </a:rPr>
                        <a:t>Maturing</a:t>
                      </a:r>
                      <a:endParaRPr lang="en-GB" sz="1400" b="1" kern="1200" dirty="0">
                        <a:solidFill>
                          <a:schemeClr val="bg1"/>
                        </a:solidFill>
                        <a:latin typeface="+mn-lt"/>
                        <a:ea typeface="+mn-lt"/>
                        <a:cs typeface="+mn-lt"/>
                      </a:endParaRPr>
                    </a:p>
                    <a:p>
                      <a:endParaRPr lang="en-US" sz="1400" dirty="0">
                        <a:solidFill>
                          <a:schemeClr val="bg1"/>
                        </a:solidFill>
                        <a:latin typeface="+mj-lt"/>
                      </a:endParaRPr>
                    </a:p>
                  </a:txBody>
                  <a:tcPr marL="135000" marR="135000" marT="16200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022679076"/>
                  </a:ext>
                </a:extLst>
              </a:tr>
              <a:tr h="3156701">
                <a:tc>
                  <a:txBody>
                    <a:bodyPr/>
                    <a:lstStyle/>
                    <a:p>
                      <a:r>
                        <a:rPr lang="en-GB" sz="1200" dirty="0">
                          <a:solidFill>
                            <a:srgbClr val="000000"/>
                          </a:solidFill>
                          <a:latin typeface="+mj-lt"/>
                          <a:ea typeface="+mn-lt"/>
                          <a:cs typeface="+mn-lt"/>
                        </a:rPr>
                        <a:t>Meetings are planned but do not occur regularly and are not consistent. </a:t>
                      </a:r>
                    </a:p>
                    <a:p>
                      <a:endParaRPr lang="en-GB" sz="1200" dirty="0">
                        <a:solidFill>
                          <a:srgbClr val="000000"/>
                        </a:solidFill>
                        <a:latin typeface="+mj-lt"/>
                        <a:ea typeface="+mn-lt"/>
                        <a:cs typeface="+mn-lt"/>
                      </a:endParaRPr>
                    </a:p>
                    <a:p>
                      <a:r>
                        <a:rPr lang="en-GB" sz="1200" dirty="0">
                          <a:solidFill>
                            <a:srgbClr val="000000"/>
                          </a:solidFill>
                          <a:latin typeface="+mj-lt"/>
                          <a:ea typeface="+mn-lt"/>
                          <a:cs typeface="+mn-lt"/>
                        </a:rPr>
                        <a:t>The approach to meetings is not yet structured in a way that maximises the time spent in ensuring agility and momentum. </a:t>
                      </a:r>
                    </a:p>
                    <a:p>
                      <a:endParaRPr lang="en-GB" sz="1200" dirty="0">
                        <a:solidFill>
                          <a:srgbClr val="000000"/>
                        </a:solidFill>
                        <a:latin typeface="+mj-lt"/>
                        <a:ea typeface="+mn-lt"/>
                        <a:cs typeface="+mn-lt"/>
                      </a:endParaRPr>
                    </a:p>
                    <a:p>
                      <a:r>
                        <a:rPr lang="en-GB" sz="1200" dirty="0">
                          <a:solidFill>
                            <a:srgbClr val="000000"/>
                          </a:solidFill>
                          <a:latin typeface="+mj-lt"/>
                          <a:ea typeface="+mn-lt"/>
                          <a:cs typeface="+mn-lt"/>
                        </a:rPr>
                        <a:t>There is no system yet in place to hold members of the Faculty to account for work done, however all these things </a:t>
                      </a:r>
                      <a:br>
                        <a:rPr lang="en-GB" sz="1200" dirty="0">
                          <a:solidFill>
                            <a:srgbClr val="000000"/>
                          </a:solidFill>
                          <a:latin typeface="+mj-lt"/>
                          <a:ea typeface="+mn-lt"/>
                          <a:cs typeface="+mn-lt"/>
                        </a:rPr>
                      </a:br>
                      <a:r>
                        <a:rPr lang="en-GB" sz="1200" dirty="0">
                          <a:solidFill>
                            <a:srgbClr val="000000"/>
                          </a:solidFill>
                          <a:latin typeface="+mj-lt"/>
                          <a:ea typeface="+mn-lt"/>
                          <a:cs typeface="+mn-lt"/>
                        </a:rPr>
                        <a:t>are viewed as an ambition.</a:t>
                      </a:r>
                      <a:endParaRPr lang="en-US" sz="1200" dirty="0">
                        <a:solidFill>
                          <a:srgbClr val="000000"/>
                        </a:solidFill>
                        <a:latin typeface="+mj-lt"/>
                      </a:endParaRPr>
                    </a:p>
                  </a:txBody>
                  <a:tcPr marL="135000" marR="135000" marT="16200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r>
                        <a:rPr lang="en-GB" sz="1200" dirty="0">
                          <a:solidFill>
                            <a:srgbClr val="000000"/>
                          </a:solidFill>
                          <a:latin typeface="+mj-lt"/>
                          <a:ea typeface="+mn-lt"/>
                          <a:cs typeface="+mn-lt"/>
                        </a:rPr>
                        <a:t>Meetings occur regularly with members and some stakeholders in attendance.</a:t>
                      </a:r>
                    </a:p>
                    <a:p>
                      <a:r>
                        <a:rPr lang="en-GB" sz="1200" dirty="0">
                          <a:solidFill>
                            <a:srgbClr val="000000"/>
                          </a:solidFill>
                          <a:latin typeface="+mj-lt"/>
                          <a:ea typeface="+mn-lt"/>
                          <a:cs typeface="+mn-lt"/>
                        </a:rPr>
                        <a:t> </a:t>
                      </a:r>
                      <a:br>
                        <a:rPr lang="en-GB" sz="1200" dirty="0">
                          <a:solidFill>
                            <a:srgbClr val="000000"/>
                          </a:solidFill>
                          <a:latin typeface="+mj-lt"/>
                          <a:ea typeface="+mn-lt"/>
                          <a:cs typeface="+mn-lt"/>
                        </a:rPr>
                      </a:br>
                      <a:r>
                        <a:rPr lang="en-GB" sz="1200" dirty="0">
                          <a:solidFill>
                            <a:srgbClr val="000000"/>
                          </a:solidFill>
                          <a:latin typeface="+mj-lt"/>
                          <a:ea typeface="+mn-lt"/>
                          <a:cs typeface="+mn-lt"/>
                        </a:rPr>
                        <a:t>The meetings have started to implement a structured approach to tackling key points, however this is not yet fully functioning. </a:t>
                      </a:r>
                    </a:p>
                    <a:p>
                      <a:br>
                        <a:rPr lang="en-GB" sz="1200" dirty="0">
                          <a:solidFill>
                            <a:srgbClr val="000000"/>
                          </a:solidFill>
                          <a:latin typeface="+mj-lt"/>
                          <a:ea typeface="+mn-lt"/>
                          <a:cs typeface="+mn-lt"/>
                        </a:rPr>
                      </a:br>
                      <a:r>
                        <a:rPr lang="en-GB" sz="1200" dirty="0">
                          <a:solidFill>
                            <a:srgbClr val="000000"/>
                          </a:solidFill>
                          <a:latin typeface="+mj-lt"/>
                          <a:ea typeface="+mn-lt"/>
                          <a:cs typeface="+mn-lt"/>
                        </a:rPr>
                        <a:t>Thought has been given to an effective and constructive way </a:t>
                      </a:r>
                      <a:br>
                        <a:rPr lang="en-GB" sz="1200" dirty="0">
                          <a:solidFill>
                            <a:srgbClr val="000000"/>
                          </a:solidFill>
                          <a:latin typeface="+mj-lt"/>
                          <a:ea typeface="+mn-lt"/>
                          <a:cs typeface="+mn-lt"/>
                        </a:rPr>
                      </a:br>
                      <a:r>
                        <a:rPr lang="en-GB" sz="1200" dirty="0">
                          <a:solidFill>
                            <a:srgbClr val="000000"/>
                          </a:solidFill>
                          <a:latin typeface="+mj-lt"/>
                          <a:ea typeface="+mn-lt"/>
                          <a:cs typeface="+mn-lt"/>
                        </a:rPr>
                        <a:t>to hold members and relevant stakeholders to account however this is not currently tangible.</a:t>
                      </a:r>
                      <a:endParaRPr lang="en-US" sz="1200" dirty="0">
                        <a:solidFill>
                          <a:srgbClr val="000000"/>
                        </a:solidFill>
                        <a:latin typeface="+mj-lt"/>
                      </a:endParaRPr>
                    </a:p>
                  </a:txBody>
                  <a:tcPr marL="135000" marR="135000" marT="16200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r>
                        <a:rPr lang="en-GB" sz="1200" dirty="0">
                          <a:solidFill>
                            <a:schemeClr val="bg1"/>
                          </a:solidFill>
                          <a:latin typeface="+mj-lt"/>
                          <a:ea typeface="+mn-lt"/>
                          <a:cs typeface="+mn-lt"/>
                        </a:rPr>
                        <a:t>Planned, structured meetings occur regularly, and relevant members and stakeholders are committed to attend.</a:t>
                      </a:r>
                    </a:p>
                    <a:p>
                      <a:endParaRPr lang="en-GB" sz="1200" dirty="0">
                        <a:solidFill>
                          <a:schemeClr val="bg1"/>
                        </a:solidFill>
                        <a:latin typeface="+mj-lt"/>
                        <a:ea typeface="+mn-lt"/>
                        <a:cs typeface="+mn-lt"/>
                      </a:endParaRPr>
                    </a:p>
                    <a:p>
                      <a:r>
                        <a:rPr lang="en-GB" sz="1200" dirty="0">
                          <a:solidFill>
                            <a:schemeClr val="bg1"/>
                          </a:solidFill>
                          <a:latin typeface="+mj-lt"/>
                          <a:ea typeface="+mn-lt"/>
                          <a:cs typeface="+mn-lt"/>
                        </a:rPr>
                        <a:t>In meetings, members of the Faculty and relevant stakeholders are held to account in a constructive way to monitor the progression of projects and </a:t>
                      </a:r>
                      <a:br>
                        <a:rPr lang="en-GB" sz="1200" dirty="0">
                          <a:solidFill>
                            <a:srgbClr val="FFFFFF"/>
                          </a:solidFill>
                          <a:latin typeface="+mj-lt"/>
                          <a:ea typeface="+mn-lt"/>
                          <a:cs typeface="+mn-lt"/>
                        </a:rPr>
                      </a:br>
                      <a:r>
                        <a:rPr lang="en-GB" sz="1200" dirty="0">
                          <a:solidFill>
                            <a:schemeClr val="bg1"/>
                          </a:solidFill>
                          <a:latin typeface="+mj-lt"/>
                          <a:ea typeface="+mn-lt"/>
                          <a:cs typeface="+mn-lt"/>
                        </a:rPr>
                        <a:t>allowing time for troubleshooting is accounted for. </a:t>
                      </a:r>
                    </a:p>
                    <a:p>
                      <a:endParaRPr lang="en-GB" sz="1200" dirty="0">
                        <a:solidFill>
                          <a:schemeClr val="bg1"/>
                        </a:solidFill>
                        <a:latin typeface="+mj-lt"/>
                        <a:ea typeface="+mn-lt"/>
                        <a:cs typeface="+mn-lt"/>
                      </a:endParaRPr>
                    </a:p>
                    <a:p>
                      <a:r>
                        <a:rPr lang="en-GB" sz="1200" dirty="0">
                          <a:solidFill>
                            <a:schemeClr val="bg1"/>
                          </a:solidFill>
                          <a:latin typeface="+mj-lt"/>
                          <a:ea typeface="+mn-lt"/>
                          <a:cs typeface="+mn-lt"/>
                        </a:rPr>
                        <a:t>A strong 2-way flow and feedback system is in place both in the meeting time and outside of it, enabling a</a:t>
                      </a:r>
                      <a:br>
                        <a:rPr lang="en-GB" sz="1200" dirty="0">
                          <a:solidFill>
                            <a:srgbClr val="FFFFFF"/>
                          </a:solidFill>
                          <a:latin typeface="+mj-lt"/>
                          <a:ea typeface="+mn-lt"/>
                          <a:cs typeface="+mn-lt"/>
                        </a:rPr>
                      </a:br>
                      <a:r>
                        <a:rPr lang="en-GB" sz="1200" dirty="0">
                          <a:solidFill>
                            <a:schemeClr val="bg1"/>
                          </a:solidFill>
                          <a:latin typeface="+mj-lt"/>
                          <a:ea typeface="+mn-lt"/>
                          <a:cs typeface="+mn-lt"/>
                        </a:rPr>
                        <a:t>quick response to managing issues as </a:t>
                      </a:r>
                      <a:br>
                        <a:rPr lang="en-GB" sz="1200" dirty="0">
                          <a:solidFill>
                            <a:srgbClr val="FFFFFF"/>
                          </a:solidFill>
                          <a:latin typeface="+mj-lt"/>
                          <a:ea typeface="+mn-lt"/>
                          <a:cs typeface="+mn-lt"/>
                        </a:rPr>
                      </a:br>
                      <a:r>
                        <a:rPr lang="en-GB" sz="1200" dirty="0">
                          <a:solidFill>
                            <a:schemeClr val="bg1"/>
                          </a:solidFill>
                          <a:latin typeface="+mj-lt"/>
                          <a:ea typeface="+mn-lt"/>
                          <a:cs typeface="+mn-lt"/>
                        </a:rPr>
                        <a:t>they arise.</a:t>
                      </a:r>
                      <a:endParaRPr lang="en-US" sz="1200" dirty="0">
                        <a:solidFill>
                          <a:schemeClr val="bg1"/>
                        </a:solidFill>
                        <a:latin typeface="+mj-lt"/>
                      </a:endParaRPr>
                    </a:p>
                  </a:txBody>
                  <a:tcPr marL="135000" marR="135000" marT="16200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917666390"/>
                  </a:ext>
                </a:extLst>
              </a:tr>
            </a:tbl>
          </a:graphicData>
        </a:graphic>
      </p:graphicFrame>
      <p:sp>
        <p:nvSpPr>
          <p:cNvPr id="2" name="Rectangle 1">
            <a:extLst>
              <a:ext uri="{FF2B5EF4-FFF2-40B4-BE49-F238E27FC236}">
                <a16:creationId xmlns:a16="http://schemas.microsoft.com/office/drawing/2014/main" id="{69FE77C2-EB92-294C-B299-8076F49C77E4}"/>
              </a:ext>
            </a:extLst>
          </p:cNvPr>
          <p:cNvSpPr/>
          <p:nvPr/>
        </p:nvSpPr>
        <p:spPr>
          <a:xfrm>
            <a:off x="429765" y="1176802"/>
            <a:ext cx="3940309" cy="461665"/>
          </a:xfrm>
          <a:prstGeom prst="rect">
            <a:avLst/>
          </a:prstGeom>
        </p:spPr>
        <p:txBody>
          <a:bodyPr wrap="none">
            <a:spAutoFit/>
          </a:bodyPr>
          <a:lstStyle/>
          <a:p>
            <a:r>
              <a:rPr lang="en-US" sz="2400" b="1" dirty="0">
                <a:solidFill>
                  <a:schemeClr val="tx2">
                    <a:lumMod val="60000"/>
                    <a:lumOff val="40000"/>
                  </a:schemeClr>
                </a:solidFill>
                <a:latin typeface="Arial Black" panose="020B0604020202020204" pitchFamily="34" charset="0"/>
                <a:cs typeface="Arial Black" panose="020B0604020202020204" pitchFamily="34" charset="0"/>
              </a:rPr>
              <a:t>Members Engagement</a:t>
            </a:r>
          </a:p>
        </p:txBody>
      </p:sp>
    </p:spTree>
    <p:extLst>
      <p:ext uri="{BB962C8B-B14F-4D97-AF65-F5344CB8AC3E}">
        <p14:creationId xmlns:p14="http://schemas.microsoft.com/office/powerpoint/2010/main" val="2080105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6B40EB4-84F0-164B-8C31-3267035B1491}"/>
              </a:ext>
            </a:extLst>
          </p:cNvPr>
          <p:cNvSpPr/>
          <p:nvPr/>
        </p:nvSpPr>
        <p:spPr>
          <a:xfrm>
            <a:off x="43385" y="1086559"/>
            <a:ext cx="9144000" cy="519342"/>
          </a:xfrm>
          <a:prstGeom prst="rect">
            <a:avLst/>
          </a:prstGeom>
          <a:solidFill>
            <a:schemeClr val="bg1"/>
          </a:solidFill>
          <a:ln>
            <a:noFill/>
          </a:ln>
          <a:effectLst>
            <a:innerShdw blurRad="165100">
              <a:prstClr val="black">
                <a:alpha val="2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a:solidFill>
                  <a:srgbClr val="FFFFFF"/>
                </a:solidFill>
                <a:latin typeface="Calibri" panose="020F0502020204030204"/>
              </a:rPr>
              <a:t>`</a:t>
            </a:r>
          </a:p>
        </p:txBody>
      </p:sp>
      <p:graphicFrame>
        <p:nvGraphicFramePr>
          <p:cNvPr id="19" name="Table 22">
            <a:extLst>
              <a:ext uri="{FF2B5EF4-FFF2-40B4-BE49-F238E27FC236}">
                <a16:creationId xmlns:a16="http://schemas.microsoft.com/office/drawing/2014/main" id="{5622FE03-559C-F64A-A393-EACC2500AC87}"/>
              </a:ext>
            </a:extLst>
          </p:cNvPr>
          <p:cNvGraphicFramePr>
            <a:graphicFrameLocks/>
          </p:cNvGraphicFramePr>
          <p:nvPr>
            <p:extLst>
              <p:ext uri="{D42A27DB-BD31-4B8C-83A1-F6EECF244321}">
                <p14:modId xmlns:p14="http://schemas.microsoft.com/office/powerpoint/2010/main" val="284468493"/>
              </p:ext>
            </p:extLst>
          </p:nvPr>
        </p:nvGraphicFramePr>
        <p:xfrm>
          <a:off x="367085" y="1605901"/>
          <a:ext cx="8277443" cy="4619181"/>
        </p:xfrm>
        <a:graphic>
          <a:graphicData uri="http://schemas.openxmlformats.org/drawingml/2006/table">
            <a:tbl>
              <a:tblPr>
                <a:tableStyleId>{5C22544A-7EE6-4342-B048-85BDC9FD1C3A}</a:tableStyleId>
              </a:tblPr>
              <a:tblGrid>
                <a:gridCol w="2634211">
                  <a:extLst>
                    <a:ext uri="{9D8B030D-6E8A-4147-A177-3AD203B41FA5}">
                      <a16:colId xmlns:a16="http://schemas.microsoft.com/office/drawing/2014/main" val="3005930474"/>
                    </a:ext>
                  </a:extLst>
                </a:gridCol>
                <a:gridCol w="2679599">
                  <a:extLst>
                    <a:ext uri="{9D8B030D-6E8A-4147-A177-3AD203B41FA5}">
                      <a16:colId xmlns:a16="http://schemas.microsoft.com/office/drawing/2014/main" val="1130205742"/>
                    </a:ext>
                  </a:extLst>
                </a:gridCol>
                <a:gridCol w="2963633">
                  <a:extLst>
                    <a:ext uri="{9D8B030D-6E8A-4147-A177-3AD203B41FA5}">
                      <a16:colId xmlns:a16="http://schemas.microsoft.com/office/drawing/2014/main" val="190429646"/>
                    </a:ext>
                  </a:extLst>
                </a:gridCol>
              </a:tblGrid>
              <a:tr h="4223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2">
                              <a:lumMod val="60000"/>
                              <a:lumOff val="40000"/>
                            </a:schemeClr>
                          </a:solidFill>
                          <a:latin typeface="+mn-lt"/>
                          <a:ea typeface="+mn-lt"/>
                          <a:cs typeface="+mn-lt"/>
                        </a:rPr>
                        <a:t>Emerging</a:t>
                      </a:r>
                    </a:p>
                  </a:txBody>
                  <a:tcPr marL="135000" marR="135000" marT="16200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2">
                              <a:lumMod val="60000"/>
                              <a:lumOff val="40000"/>
                            </a:schemeClr>
                          </a:solidFill>
                          <a:latin typeface="+mn-lt"/>
                          <a:ea typeface="+mn-lt"/>
                          <a:cs typeface="+mn-lt"/>
                        </a:rPr>
                        <a:t>Developing</a:t>
                      </a:r>
                    </a:p>
                  </a:txBody>
                  <a:tcPr marL="135000" marR="135000" marT="16200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latin typeface="+mn-lt"/>
                          <a:ea typeface="+mn-lt"/>
                          <a:cs typeface="+mn-lt"/>
                        </a:rPr>
                        <a:t>Maturing</a:t>
                      </a:r>
                      <a:endParaRPr lang="en-GB" sz="1400" b="1" kern="1200" dirty="0">
                        <a:solidFill>
                          <a:schemeClr val="bg1"/>
                        </a:solidFill>
                        <a:latin typeface="+mn-lt"/>
                        <a:ea typeface="+mn-lt"/>
                        <a:cs typeface="+mn-lt"/>
                      </a:endParaRPr>
                    </a:p>
                  </a:txBody>
                  <a:tcPr marL="135000" marR="135000" marT="16200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63436464"/>
                  </a:ext>
                </a:extLst>
              </a:tr>
              <a:tr h="3811741">
                <a:tc>
                  <a:txBody>
                    <a:bodyPr/>
                    <a:lstStyle/>
                    <a:p>
                      <a:r>
                        <a:rPr lang="en-GB" sz="1050" kern="1200" dirty="0">
                          <a:solidFill>
                            <a:schemeClr val="dk1"/>
                          </a:solidFill>
                          <a:effectLst/>
                          <a:latin typeface="+mn-lt"/>
                          <a:ea typeface="+mn-ea"/>
                          <a:cs typeface="+mn-cs"/>
                        </a:rPr>
                        <a:t>Lines of accountability and channels of communication are not fully clear, with no distinction between the role of the AHP Council and Faculty.</a:t>
                      </a:r>
                    </a:p>
                    <a:p>
                      <a:r>
                        <a:rPr lang="en-GB" sz="1050" kern="1200" dirty="0">
                          <a:solidFill>
                            <a:schemeClr val="dk1"/>
                          </a:solidFill>
                          <a:effectLst/>
                          <a:latin typeface="+mn-lt"/>
                          <a:ea typeface="+mn-ea"/>
                          <a:cs typeface="+mn-cs"/>
                        </a:rPr>
                        <a:t> </a:t>
                      </a:r>
                    </a:p>
                    <a:p>
                      <a:r>
                        <a:rPr lang="en-GB" sz="1050" kern="1200" dirty="0">
                          <a:solidFill>
                            <a:schemeClr val="dk1"/>
                          </a:solidFill>
                          <a:effectLst/>
                          <a:latin typeface="+mn-lt"/>
                          <a:ea typeface="+mn-ea"/>
                          <a:cs typeface="+mn-cs"/>
                        </a:rPr>
                        <a:t>Members do not understand their governance responsibilities.</a:t>
                      </a:r>
                    </a:p>
                    <a:p>
                      <a:r>
                        <a:rPr lang="en-GB" sz="1050" kern="1200" dirty="0">
                          <a:solidFill>
                            <a:schemeClr val="dk1"/>
                          </a:solidFill>
                          <a:effectLst/>
                          <a:latin typeface="+mn-lt"/>
                          <a:ea typeface="+mn-ea"/>
                          <a:cs typeface="+mn-cs"/>
                        </a:rPr>
                        <a:t> </a:t>
                      </a:r>
                    </a:p>
                    <a:p>
                      <a:r>
                        <a:rPr lang="en-GB" sz="1050" kern="1200" dirty="0">
                          <a:solidFill>
                            <a:schemeClr val="dk1"/>
                          </a:solidFill>
                          <a:effectLst/>
                          <a:latin typeface="+mn-lt"/>
                          <a:ea typeface="+mn-ea"/>
                          <a:cs typeface="+mn-cs"/>
                        </a:rPr>
                        <a:t>There is no system in place to hold members to account – the chair of the Council and the Faculty are likely be the same person in an emerging Faculty.</a:t>
                      </a:r>
                    </a:p>
                    <a:p>
                      <a:endParaRPr lang="en-GB" sz="1050" kern="1200" dirty="0">
                        <a:solidFill>
                          <a:schemeClr val="dk1"/>
                        </a:solidFill>
                        <a:effectLst/>
                        <a:latin typeface="+mn-lt"/>
                        <a:ea typeface="+mn-ea"/>
                        <a:cs typeface="+mn-cs"/>
                      </a:endParaRPr>
                    </a:p>
                    <a:p>
                      <a:r>
                        <a:rPr lang="en-GB" sz="1050" kern="1200" dirty="0">
                          <a:solidFill>
                            <a:schemeClr val="dk1"/>
                          </a:solidFill>
                          <a:effectLst/>
                          <a:latin typeface="+mn-lt"/>
                          <a:ea typeface="+mn-ea"/>
                          <a:cs typeface="+mn-cs"/>
                        </a:rPr>
                        <a:t>Separate Faculty meetings do not take place and instead Faculty business is discussed during AHP Council meetings.</a:t>
                      </a:r>
                    </a:p>
                    <a:p>
                      <a:r>
                        <a:rPr lang="en-GB" sz="1050" kern="1200" dirty="0">
                          <a:solidFill>
                            <a:schemeClr val="dk1"/>
                          </a:solidFill>
                          <a:effectLst/>
                          <a:latin typeface="+mn-lt"/>
                          <a:ea typeface="+mn-ea"/>
                          <a:cs typeface="+mn-cs"/>
                        </a:rPr>
                        <a:t> </a:t>
                      </a:r>
                      <a:br>
                        <a:rPr lang="en-GB" sz="1050" kern="1200" dirty="0">
                          <a:solidFill>
                            <a:schemeClr val="dk1"/>
                          </a:solidFill>
                          <a:effectLst/>
                          <a:latin typeface="+mn-lt"/>
                          <a:ea typeface="+mn-ea"/>
                          <a:cs typeface="+mn-cs"/>
                        </a:rPr>
                      </a:br>
                      <a:r>
                        <a:rPr lang="en-GB" sz="1050" kern="1200" dirty="0">
                          <a:solidFill>
                            <a:schemeClr val="dk1"/>
                          </a:solidFill>
                          <a:effectLst/>
                          <a:latin typeface="+mn-lt"/>
                          <a:ea typeface="+mn-ea"/>
                          <a:cs typeface="+mn-cs"/>
                        </a:rPr>
                        <a:t>There is a lack of visibility of the work of the Faculty and no transparency to stakeholders.</a:t>
                      </a:r>
                    </a:p>
                    <a:p>
                      <a:r>
                        <a:rPr lang="en-GB" sz="1050" kern="1200" dirty="0">
                          <a:solidFill>
                            <a:schemeClr val="dk1"/>
                          </a:solidFill>
                          <a:effectLst/>
                          <a:latin typeface="+mn-lt"/>
                          <a:ea typeface="+mn-ea"/>
                          <a:cs typeface="+mn-cs"/>
                        </a:rPr>
                        <a:t> </a:t>
                      </a:r>
                    </a:p>
                    <a:p>
                      <a:r>
                        <a:rPr lang="en-GB" sz="1050" kern="1200" dirty="0">
                          <a:solidFill>
                            <a:schemeClr val="dk1"/>
                          </a:solidFill>
                          <a:effectLst/>
                          <a:latin typeface="+mn-lt"/>
                          <a:ea typeface="+mn-ea"/>
                          <a:cs typeface="+mn-cs"/>
                        </a:rPr>
                        <a:t>Limited opportunity for shared problem solving amongst stakeholders. </a:t>
                      </a:r>
                      <a:endParaRPr lang="en-GB" sz="1050" kern="1200" dirty="0">
                        <a:solidFill>
                          <a:schemeClr val="tx1"/>
                        </a:solidFill>
                        <a:latin typeface="+mj-lt"/>
                        <a:ea typeface="+mn-lt"/>
                        <a:cs typeface="+mn-lt"/>
                      </a:endParaRPr>
                    </a:p>
                  </a:txBody>
                  <a:tcPr marL="135000" marR="135000" marT="16200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r>
                        <a:rPr lang="en-GB" sz="1050" kern="1200" dirty="0">
                          <a:solidFill>
                            <a:schemeClr val="dk1"/>
                          </a:solidFill>
                          <a:effectLst/>
                          <a:latin typeface="+mn-lt"/>
                          <a:ea typeface="+mn-ea"/>
                          <a:cs typeface="+mn-cs"/>
                        </a:rPr>
                        <a:t>A model of governance has been established which distinguishes the Faculty from the AHP Council.  The AHP Faculty is a separate entity for which the AHP Council are accountable.</a:t>
                      </a:r>
                    </a:p>
                    <a:p>
                      <a:r>
                        <a:rPr lang="en-GB" sz="1050" kern="1200" dirty="0">
                          <a:solidFill>
                            <a:schemeClr val="dk1"/>
                          </a:solidFill>
                          <a:effectLst/>
                          <a:latin typeface="+mn-lt"/>
                          <a:ea typeface="+mn-ea"/>
                          <a:cs typeface="+mn-cs"/>
                        </a:rPr>
                        <a:t> </a:t>
                      </a:r>
                    </a:p>
                    <a:p>
                      <a:r>
                        <a:rPr lang="en-GB" sz="1050" kern="1200" dirty="0">
                          <a:solidFill>
                            <a:schemeClr val="dk1"/>
                          </a:solidFill>
                          <a:effectLst/>
                          <a:latin typeface="+mn-lt"/>
                          <a:ea typeface="+mn-ea"/>
                          <a:cs typeface="+mn-cs"/>
                        </a:rPr>
                        <a:t>Most members understand their governance responsibilities. </a:t>
                      </a:r>
                    </a:p>
                    <a:p>
                      <a:r>
                        <a:rPr lang="en-GB" sz="1050" kern="1200" dirty="0">
                          <a:solidFill>
                            <a:schemeClr val="dk1"/>
                          </a:solidFill>
                          <a:effectLst/>
                          <a:latin typeface="+mn-lt"/>
                          <a:ea typeface="+mn-ea"/>
                          <a:cs typeface="+mn-cs"/>
                        </a:rPr>
                        <a:t> </a:t>
                      </a:r>
                    </a:p>
                    <a:p>
                      <a:r>
                        <a:rPr lang="en-GB" sz="1050" kern="1200" dirty="0">
                          <a:solidFill>
                            <a:schemeClr val="dk1"/>
                          </a:solidFill>
                          <a:effectLst/>
                          <a:latin typeface="+mn-lt"/>
                          <a:ea typeface="+mn-ea"/>
                          <a:cs typeface="+mn-cs"/>
                        </a:rPr>
                        <a:t>The Faculty has a dedicated chair, but there is no identified SRO from the AHP Council. The Faculty chair may well also be the Faculty project lead in a developing Faculty.</a:t>
                      </a:r>
                    </a:p>
                    <a:p>
                      <a:r>
                        <a:rPr lang="en-GB" sz="1050" kern="1200" dirty="0">
                          <a:solidFill>
                            <a:schemeClr val="dk1"/>
                          </a:solidFill>
                          <a:effectLst/>
                          <a:latin typeface="+mn-lt"/>
                          <a:ea typeface="+mn-ea"/>
                          <a:cs typeface="+mn-cs"/>
                        </a:rPr>
                        <a:t> </a:t>
                      </a:r>
                    </a:p>
                    <a:p>
                      <a:r>
                        <a:rPr lang="en-GB" sz="1050" kern="1200" dirty="0">
                          <a:solidFill>
                            <a:schemeClr val="dk1"/>
                          </a:solidFill>
                          <a:effectLst/>
                          <a:latin typeface="+mn-lt"/>
                          <a:ea typeface="+mn-ea"/>
                          <a:cs typeface="+mn-cs"/>
                        </a:rPr>
                        <a:t>Clear channels of communications exist, and the Faculty’s lines of authority are accessible. </a:t>
                      </a:r>
                    </a:p>
                    <a:p>
                      <a:r>
                        <a:rPr lang="en-GB" sz="1050" kern="1200" dirty="0">
                          <a:solidFill>
                            <a:schemeClr val="dk1"/>
                          </a:solidFill>
                          <a:effectLst/>
                          <a:latin typeface="+mn-lt"/>
                          <a:ea typeface="+mn-ea"/>
                          <a:cs typeface="+mn-cs"/>
                        </a:rPr>
                        <a:t> </a:t>
                      </a:r>
                    </a:p>
                    <a:p>
                      <a:r>
                        <a:rPr lang="en-GB" sz="1050" kern="1200" dirty="0">
                          <a:solidFill>
                            <a:schemeClr val="dk1"/>
                          </a:solidFill>
                          <a:effectLst/>
                          <a:latin typeface="+mn-lt"/>
                          <a:ea typeface="+mn-ea"/>
                          <a:cs typeface="+mn-cs"/>
                        </a:rPr>
                        <a:t>Thought has been given to methods of ensuring visibility and accountability although at present there is not a system in place.</a:t>
                      </a:r>
                      <a:endParaRPr lang="en-US" sz="1050" kern="1200" dirty="0">
                        <a:solidFill>
                          <a:schemeClr val="tx1"/>
                        </a:solidFill>
                        <a:latin typeface="+mj-lt"/>
                        <a:ea typeface="+mn-ea"/>
                        <a:cs typeface="+mn-cs"/>
                      </a:endParaRPr>
                    </a:p>
                  </a:txBody>
                  <a:tcPr marL="135000" marR="135000" marT="16200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r>
                        <a:rPr lang="en-GB" sz="1050" kern="1200" dirty="0">
                          <a:solidFill>
                            <a:schemeClr val="bg1"/>
                          </a:solidFill>
                          <a:effectLst/>
                          <a:latin typeface="+mn-lt"/>
                          <a:ea typeface="+mn-ea"/>
                          <a:cs typeface="+mn-cs"/>
                        </a:rPr>
                        <a:t>A clear model of governance has been established and is functioning </a:t>
                      </a:r>
                      <a:br>
                        <a:rPr lang="en-GB" sz="1050" kern="1200" dirty="0">
                          <a:solidFill>
                            <a:schemeClr val="bg1"/>
                          </a:solidFill>
                          <a:effectLst/>
                          <a:latin typeface="+mn-lt"/>
                          <a:ea typeface="+mn-ea"/>
                          <a:cs typeface="+mn-cs"/>
                        </a:rPr>
                      </a:br>
                      <a:r>
                        <a:rPr lang="en-GB" sz="1050" kern="1200" dirty="0">
                          <a:solidFill>
                            <a:schemeClr val="bg1"/>
                          </a:solidFill>
                          <a:effectLst/>
                          <a:latin typeface="+mn-lt"/>
                          <a:ea typeface="+mn-ea"/>
                          <a:cs typeface="+mn-cs"/>
                        </a:rPr>
                        <a:t>effectively, ensuring that the Faculty is fully held to account by the AHP Council.</a:t>
                      </a:r>
                    </a:p>
                    <a:p>
                      <a:r>
                        <a:rPr lang="en-GB" sz="1050" kern="1200" dirty="0">
                          <a:solidFill>
                            <a:schemeClr val="bg1"/>
                          </a:solidFill>
                          <a:effectLst/>
                          <a:latin typeface="+mn-lt"/>
                          <a:ea typeface="+mn-ea"/>
                          <a:cs typeface="+mn-cs"/>
                        </a:rPr>
                        <a:t> </a:t>
                      </a:r>
                    </a:p>
                    <a:p>
                      <a:r>
                        <a:rPr lang="en-GB" sz="1050" kern="1200" dirty="0">
                          <a:solidFill>
                            <a:schemeClr val="bg1"/>
                          </a:solidFill>
                          <a:effectLst/>
                          <a:latin typeface="+mn-lt"/>
                          <a:ea typeface="+mn-ea"/>
                          <a:cs typeface="+mn-cs"/>
                        </a:rPr>
                        <a:t>There are clear lines of accountability to the AHP Council and the People Board.</a:t>
                      </a:r>
                    </a:p>
                    <a:p>
                      <a:r>
                        <a:rPr lang="en-GB" sz="1050" kern="1200" dirty="0">
                          <a:solidFill>
                            <a:schemeClr val="bg1"/>
                          </a:solidFill>
                          <a:effectLst/>
                          <a:latin typeface="+mn-lt"/>
                          <a:ea typeface="+mn-ea"/>
                          <a:cs typeface="+mn-cs"/>
                        </a:rPr>
                        <a:t> </a:t>
                      </a:r>
                    </a:p>
                    <a:p>
                      <a:r>
                        <a:rPr lang="en-GB" sz="1050" kern="1200" dirty="0">
                          <a:solidFill>
                            <a:schemeClr val="bg1"/>
                          </a:solidFill>
                          <a:effectLst/>
                          <a:latin typeface="+mn-lt"/>
                          <a:ea typeface="+mn-ea"/>
                          <a:cs typeface="+mn-cs"/>
                        </a:rPr>
                        <a:t>The Faculty has a dedicated chair (separate to the Project Lead) who is a Chief/senior* AHP from the AHP Council.</a:t>
                      </a:r>
                    </a:p>
                    <a:p>
                      <a:r>
                        <a:rPr lang="en-GB" sz="1050" kern="1200" dirty="0">
                          <a:solidFill>
                            <a:schemeClr val="bg1"/>
                          </a:solidFill>
                          <a:effectLst/>
                          <a:latin typeface="+mn-lt"/>
                          <a:ea typeface="+mn-ea"/>
                          <a:cs typeface="+mn-cs"/>
                        </a:rPr>
                        <a:t> </a:t>
                      </a:r>
                    </a:p>
                    <a:p>
                      <a:r>
                        <a:rPr lang="en-GB" sz="1050" kern="1200" dirty="0">
                          <a:solidFill>
                            <a:schemeClr val="bg1"/>
                          </a:solidFill>
                          <a:effectLst/>
                          <a:latin typeface="+mn-lt"/>
                          <a:ea typeface="+mn-ea"/>
                          <a:cs typeface="+mn-cs"/>
                        </a:rPr>
                        <a:t>Channels of communication and lines of accountability are fully understood by all </a:t>
                      </a:r>
                      <a:br>
                        <a:rPr lang="en-GB" sz="1050" kern="1200" dirty="0">
                          <a:solidFill>
                            <a:schemeClr val="bg1"/>
                          </a:solidFill>
                          <a:effectLst/>
                          <a:latin typeface="+mn-lt"/>
                          <a:ea typeface="+mn-ea"/>
                          <a:cs typeface="+mn-cs"/>
                        </a:rPr>
                      </a:br>
                      <a:r>
                        <a:rPr lang="en-GB" sz="1050" kern="1200" dirty="0">
                          <a:solidFill>
                            <a:schemeClr val="bg1"/>
                          </a:solidFill>
                          <a:effectLst/>
                          <a:latin typeface="+mn-lt"/>
                          <a:ea typeface="+mn-ea"/>
                          <a:cs typeface="+mn-cs"/>
                        </a:rPr>
                        <a:t>members and stakeholders. </a:t>
                      </a:r>
                    </a:p>
                    <a:p>
                      <a:br>
                        <a:rPr lang="en-GB" sz="1050" kern="1200" dirty="0">
                          <a:solidFill>
                            <a:schemeClr val="bg1"/>
                          </a:solidFill>
                          <a:effectLst/>
                          <a:latin typeface="+mn-lt"/>
                          <a:ea typeface="+mn-ea"/>
                          <a:cs typeface="+mn-cs"/>
                        </a:rPr>
                      </a:br>
                      <a:r>
                        <a:rPr lang="en-GB" sz="1050" kern="1200" dirty="0">
                          <a:solidFill>
                            <a:schemeClr val="bg1"/>
                          </a:solidFill>
                          <a:effectLst/>
                          <a:latin typeface="+mn-lt"/>
                          <a:ea typeface="+mn-ea"/>
                          <a:cs typeface="+mn-cs"/>
                        </a:rPr>
                        <a:t>A system is in place to ensure visibility and accountability.</a:t>
                      </a:r>
                    </a:p>
                    <a:p>
                      <a:r>
                        <a:rPr lang="en-GB" sz="1050" kern="1200" dirty="0">
                          <a:solidFill>
                            <a:schemeClr val="bg1"/>
                          </a:solidFill>
                          <a:effectLst/>
                          <a:latin typeface="+mn-lt"/>
                          <a:ea typeface="+mn-ea"/>
                          <a:cs typeface="+mn-cs"/>
                        </a:rPr>
                        <a:t> </a:t>
                      </a:r>
                    </a:p>
                    <a:p>
                      <a:r>
                        <a:rPr lang="en-GB" sz="1050" kern="1200" dirty="0">
                          <a:solidFill>
                            <a:schemeClr val="bg1"/>
                          </a:solidFill>
                          <a:effectLst/>
                          <a:latin typeface="+mn-lt"/>
                          <a:ea typeface="+mn-ea"/>
                          <a:cs typeface="+mn-cs"/>
                        </a:rPr>
                        <a:t>Each member understands their governance responsibility, and this is working effectively.</a:t>
                      </a:r>
                    </a:p>
                    <a:p>
                      <a:endParaRPr lang="en-GB" sz="1050" kern="1200" dirty="0">
                        <a:solidFill>
                          <a:schemeClr val="bg1"/>
                        </a:solidFill>
                        <a:effectLst/>
                        <a:latin typeface="+mn-lt"/>
                        <a:ea typeface="+mn-ea"/>
                        <a:cs typeface="+mn-cs"/>
                      </a:endParaRPr>
                    </a:p>
                    <a:p>
                      <a:r>
                        <a:rPr lang="en-GB" sz="1050" kern="1200" dirty="0">
                          <a:solidFill>
                            <a:schemeClr val="bg1"/>
                          </a:solidFill>
                          <a:effectLst/>
                          <a:latin typeface="+mn-lt"/>
                          <a:ea typeface="+mn-ea"/>
                          <a:cs typeface="+mn-cs"/>
                        </a:rPr>
                        <a:t>There is clear accountability for external funding.</a:t>
                      </a:r>
                      <a:endParaRPr lang="en-US" sz="1050" kern="1200" dirty="0">
                        <a:solidFill>
                          <a:schemeClr val="bg1"/>
                        </a:solidFill>
                        <a:latin typeface="+mj-lt"/>
                        <a:ea typeface="+mn-ea"/>
                        <a:cs typeface="Calibri" panose="020F0502020204030204"/>
                      </a:endParaRPr>
                    </a:p>
                  </a:txBody>
                  <a:tcPr marL="135000" marR="135000" marT="16200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917666390"/>
                  </a:ext>
                </a:extLst>
              </a:tr>
            </a:tbl>
          </a:graphicData>
        </a:graphic>
      </p:graphicFrame>
      <p:sp>
        <p:nvSpPr>
          <p:cNvPr id="2" name="Rectangle 1">
            <a:extLst>
              <a:ext uri="{FF2B5EF4-FFF2-40B4-BE49-F238E27FC236}">
                <a16:creationId xmlns:a16="http://schemas.microsoft.com/office/drawing/2014/main" id="{69FE77C2-EB92-294C-B299-8076F49C77E4}"/>
              </a:ext>
            </a:extLst>
          </p:cNvPr>
          <p:cNvSpPr/>
          <p:nvPr/>
        </p:nvSpPr>
        <p:spPr>
          <a:xfrm>
            <a:off x="429765" y="1176802"/>
            <a:ext cx="2198102" cy="461665"/>
          </a:xfrm>
          <a:prstGeom prst="rect">
            <a:avLst/>
          </a:prstGeom>
        </p:spPr>
        <p:txBody>
          <a:bodyPr wrap="none">
            <a:spAutoFit/>
          </a:bodyPr>
          <a:lstStyle/>
          <a:p>
            <a:r>
              <a:rPr lang="en-US" sz="2400" b="1" dirty="0">
                <a:solidFill>
                  <a:schemeClr val="tx2">
                    <a:lumMod val="60000"/>
                    <a:lumOff val="40000"/>
                  </a:schemeClr>
                </a:solidFill>
                <a:latin typeface="Arial Black" panose="020B0604020202020204" pitchFamily="34" charset="0"/>
                <a:cs typeface="Arial Black" panose="020B0604020202020204" pitchFamily="34" charset="0"/>
              </a:rPr>
              <a:t>Governance</a:t>
            </a:r>
          </a:p>
        </p:txBody>
      </p:sp>
      <p:sp>
        <p:nvSpPr>
          <p:cNvPr id="5" name="TextBox 4">
            <a:extLst>
              <a:ext uri="{FF2B5EF4-FFF2-40B4-BE49-F238E27FC236}">
                <a16:creationId xmlns:a16="http://schemas.microsoft.com/office/drawing/2014/main" id="{FBC6527A-3CDE-453C-9DB8-271B16A00BF3}"/>
              </a:ext>
            </a:extLst>
          </p:cNvPr>
          <p:cNvSpPr txBox="1"/>
          <p:nvPr/>
        </p:nvSpPr>
        <p:spPr>
          <a:xfrm>
            <a:off x="235973" y="6452419"/>
            <a:ext cx="6968614" cy="246221"/>
          </a:xfrm>
          <a:prstGeom prst="rect">
            <a:avLst/>
          </a:prstGeom>
          <a:noFill/>
        </p:spPr>
        <p:txBody>
          <a:bodyPr wrap="square" rtlCol="0">
            <a:spAutoFit/>
          </a:bodyPr>
          <a:lstStyle/>
          <a:p>
            <a:r>
              <a:rPr lang="en-US" sz="1000" dirty="0"/>
              <a:t>* A senior AHP refers to an experienced manager/leader practicing at least at AFC </a:t>
            </a:r>
            <a:r>
              <a:rPr lang="en-US" sz="1000"/>
              <a:t>Band 8b</a:t>
            </a:r>
            <a:endParaRPr lang="en-GB" sz="1000" dirty="0"/>
          </a:p>
        </p:txBody>
      </p:sp>
    </p:spTree>
    <p:extLst>
      <p:ext uri="{BB962C8B-B14F-4D97-AF65-F5344CB8AC3E}">
        <p14:creationId xmlns:p14="http://schemas.microsoft.com/office/powerpoint/2010/main" val="1330209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6B40EB4-84F0-164B-8C31-3267035B1491}"/>
              </a:ext>
            </a:extLst>
          </p:cNvPr>
          <p:cNvSpPr/>
          <p:nvPr/>
        </p:nvSpPr>
        <p:spPr>
          <a:xfrm>
            <a:off x="0" y="1047135"/>
            <a:ext cx="9144000" cy="591332"/>
          </a:xfrm>
          <a:prstGeom prst="rect">
            <a:avLst/>
          </a:prstGeom>
          <a:solidFill>
            <a:schemeClr val="bg1"/>
          </a:solidFill>
          <a:ln>
            <a:noFill/>
          </a:ln>
          <a:effectLst>
            <a:innerShdw blurRad="165100">
              <a:prstClr val="black">
                <a:alpha val="2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a:solidFill>
                  <a:srgbClr val="FFFFFF"/>
                </a:solidFill>
                <a:latin typeface="Calibri" panose="020F0502020204030204"/>
              </a:rPr>
              <a:t>`</a:t>
            </a:r>
          </a:p>
        </p:txBody>
      </p:sp>
      <p:graphicFrame>
        <p:nvGraphicFramePr>
          <p:cNvPr id="19" name="Table 22">
            <a:extLst>
              <a:ext uri="{FF2B5EF4-FFF2-40B4-BE49-F238E27FC236}">
                <a16:creationId xmlns:a16="http://schemas.microsoft.com/office/drawing/2014/main" id="{5622FE03-559C-F64A-A393-EACC2500AC87}"/>
              </a:ext>
            </a:extLst>
          </p:cNvPr>
          <p:cNvGraphicFramePr>
            <a:graphicFrameLocks/>
          </p:cNvGraphicFramePr>
          <p:nvPr>
            <p:extLst>
              <p:ext uri="{D42A27DB-BD31-4B8C-83A1-F6EECF244321}">
                <p14:modId xmlns:p14="http://schemas.microsoft.com/office/powerpoint/2010/main" val="3458968940"/>
              </p:ext>
            </p:extLst>
          </p:nvPr>
        </p:nvGraphicFramePr>
        <p:xfrm>
          <a:off x="427703" y="1666568"/>
          <a:ext cx="8279507" cy="4850201"/>
        </p:xfrm>
        <a:graphic>
          <a:graphicData uri="http://schemas.openxmlformats.org/drawingml/2006/table">
            <a:tbl>
              <a:tblPr>
                <a:tableStyleId>{5C22544A-7EE6-4342-B048-85BDC9FD1C3A}</a:tableStyleId>
              </a:tblPr>
              <a:tblGrid>
                <a:gridCol w="2780863">
                  <a:extLst>
                    <a:ext uri="{9D8B030D-6E8A-4147-A177-3AD203B41FA5}">
                      <a16:colId xmlns:a16="http://schemas.microsoft.com/office/drawing/2014/main" val="3005930474"/>
                    </a:ext>
                  </a:extLst>
                </a:gridCol>
                <a:gridCol w="2535011">
                  <a:extLst>
                    <a:ext uri="{9D8B030D-6E8A-4147-A177-3AD203B41FA5}">
                      <a16:colId xmlns:a16="http://schemas.microsoft.com/office/drawing/2014/main" val="1130205742"/>
                    </a:ext>
                  </a:extLst>
                </a:gridCol>
                <a:gridCol w="2963633">
                  <a:extLst>
                    <a:ext uri="{9D8B030D-6E8A-4147-A177-3AD203B41FA5}">
                      <a16:colId xmlns:a16="http://schemas.microsoft.com/office/drawing/2014/main" val="190429646"/>
                    </a:ext>
                  </a:extLst>
                </a:gridCol>
              </a:tblGrid>
              <a:tr h="447671">
                <a:tc>
                  <a:txBody>
                    <a:bodyPr/>
                    <a:lstStyle/>
                    <a:p>
                      <a:pPr algn="l">
                        <a:lnSpc>
                          <a:spcPct val="100000"/>
                        </a:lnSpc>
                      </a:pPr>
                      <a:r>
                        <a:rPr lang="en-US" sz="1400" b="1" kern="1200" dirty="0">
                          <a:solidFill>
                            <a:schemeClr val="tx2">
                              <a:lumMod val="60000"/>
                              <a:lumOff val="40000"/>
                            </a:schemeClr>
                          </a:solidFill>
                          <a:latin typeface="+mj-lt"/>
                          <a:ea typeface="+mn-lt"/>
                          <a:cs typeface="Calibri"/>
                        </a:rPr>
                        <a:t>Emerging</a:t>
                      </a:r>
                      <a:endParaRPr lang="en-GB" sz="1400" b="1" kern="1200" dirty="0">
                        <a:solidFill>
                          <a:schemeClr val="tx2">
                            <a:lumMod val="60000"/>
                            <a:lumOff val="40000"/>
                          </a:schemeClr>
                        </a:solidFill>
                        <a:latin typeface="+mj-lt"/>
                        <a:ea typeface="+mn-lt"/>
                        <a:cs typeface="Calibri"/>
                      </a:endParaRPr>
                    </a:p>
                  </a:txBody>
                  <a:tcPr marL="135000" marR="135000" marT="16200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2">
                              <a:lumMod val="60000"/>
                              <a:lumOff val="40000"/>
                            </a:schemeClr>
                          </a:solidFill>
                          <a:latin typeface="+mj-lt"/>
                          <a:ea typeface="+mn-lt"/>
                          <a:cs typeface="Calibri"/>
                        </a:rPr>
                        <a:t>Developing</a:t>
                      </a:r>
                      <a:endParaRPr lang="en-GB" sz="1400" b="1" kern="1200" dirty="0">
                        <a:solidFill>
                          <a:schemeClr val="tx2">
                            <a:lumMod val="60000"/>
                            <a:lumOff val="40000"/>
                          </a:schemeClr>
                        </a:solidFill>
                        <a:latin typeface="+mj-lt"/>
                        <a:ea typeface="+mn-lt"/>
                        <a:cs typeface="Calibri"/>
                      </a:endParaRPr>
                    </a:p>
                  </a:txBody>
                  <a:tcPr marL="135000" marR="135000" marT="16200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latin typeface="+mj-lt"/>
                          <a:ea typeface="+mn-ea"/>
                          <a:cs typeface="+mn-cs"/>
                        </a:rPr>
                        <a:t>Maturing</a:t>
                      </a:r>
                      <a:endParaRPr lang="en-GB" sz="1400" b="1" kern="1200" dirty="0">
                        <a:solidFill>
                          <a:schemeClr val="bg1"/>
                        </a:solidFill>
                        <a:latin typeface="+mj-lt"/>
                        <a:ea typeface="+mn-ea"/>
                        <a:cs typeface="+mn-cs"/>
                      </a:endParaRPr>
                    </a:p>
                  </a:txBody>
                  <a:tcPr marL="135000" marR="135000" marT="16200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369579982"/>
                  </a:ext>
                </a:extLst>
              </a:tr>
              <a:tr h="4131703">
                <a:tc>
                  <a:txBody>
                    <a:bodyPr/>
                    <a:lstStyle/>
                    <a:p>
                      <a:pPr algn="l">
                        <a:lnSpc>
                          <a:spcPct val="100000"/>
                        </a:lnSpc>
                      </a:pPr>
                      <a:r>
                        <a:rPr lang="en-GB" sz="1200" kern="1200" dirty="0">
                          <a:solidFill>
                            <a:schemeClr val="tx1"/>
                          </a:solidFill>
                          <a:latin typeface="+mj-lt"/>
                          <a:ea typeface="+mn-lt"/>
                          <a:cs typeface="Calibri"/>
                        </a:rPr>
                        <a:t>There is no substantive Faculty chair in position.  A temporary project lead is in post and they also have the role of Faculty chair.</a:t>
                      </a:r>
                    </a:p>
                    <a:p>
                      <a:pPr algn="l">
                        <a:lnSpc>
                          <a:spcPct val="100000"/>
                        </a:lnSpc>
                      </a:pPr>
                      <a:endParaRPr lang="en-GB" sz="1200" kern="1200" dirty="0">
                        <a:solidFill>
                          <a:schemeClr val="tx1"/>
                        </a:solidFill>
                        <a:latin typeface="+mj-lt"/>
                        <a:ea typeface="+mn-lt"/>
                        <a:cs typeface="Calibri"/>
                      </a:endParaRPr>
                    </a:p>
                    <a:p>
                      <a:pPr algn="l">
                        <a:lnSpc>
                          <a:spcPct val="100000"/>
                        </a:lnSpc>
                      </a:pPr>
                      <a:r>
                        <a:rPr lang="en-GB" sz="1200" kern="1200" dirty="0">
                          <a:solidFill>
                            <a:schemeClr val="tx1"/>
                          </a:solidFill>
                          <a:latin typeface="+mj-lt"/>
                          <a:ea typeface="+mn-lt"/>
                          <a:cs typeface="Calibri"/>
                        </a:rPr>
                        <a:t>The project lead takes responsibility for coordinating and leading the Faculty and associated sub-groups. </a:t>
                      </a:r>
                    </a:p>
                    <a:p>
                      <a:pPr algn="l">
                        <a:lnSpc>
                          <a:spcPct val="100000"/>
                        </a:lnSpc>
                      </a:pPr>
                      <a:endParaRPr lang="en-GB" sz="1200" kern="1200" dirty="0">
                        <a:solidFill>
                          <a:schemeClr val="tx1"/>
                        </a:solidFill>
                        <a:latin typeface="+mj-lt"/>
                        <a:ea typeface="+mn-lt"/>
                        <a:cs typeface="Calibri"/>
                      </a:endParaRPr>
                    </a:p>
                    <a:p>
                      <a:pPr algn="l">
                        <a:lnSpc>
                          <a:spcPct val="100000"/>
                        </a:lnSpc>
                      </a:pPr>
                      <a:r>
                        <a:rPr lang="en-GB" sz="1200" kern="1200" dirty="0">
                          <a:solidFill>
                            <a:schemeClr val="tx1"/>
                          </a:solidFill>
                          <a:latin typeface="+mj-lt"/>
                          <a:ea typeface="+mn-lt"/>
                          <a:cs typeface="Calibri"/>
                        </a:rPr>
                        <a:t>Faculty members take minimal responsibility for delivering on the action plan and do not fully understand their role.</a:t>
                      </a:r>
                    </a:p>
                    <a:p>
                      <a:pPr algn="l">
                        <a:lnSpc>
                          <a:spcPct val="100000"/>
                        </a:lnSpc>
                      </a:pPr>
                      <a:endParaRPr lang="en-GB" sz="1200" kern="1200" dirty="0">
                        <a:solidFill>
                          <a:schemeClr val="tx1"/>
                        </a:solidFill>
                        <a:latin typeface="+mj-lt"/>
                        <a:ea typeface="+mn-lt"/>
                        <a:cs typeface="Calibri"/>
                      </a:endParaRPr>
                    </a:p>
                    <a:p>
                      <a:pPr algn="l">
                        <a:lnSpc>
                          <a:spcPct val="100000"/>
                        </a:lnSpc>
                      </a:pPr>
                      <a:r>
                        <a:rPr lang="en-GB" sz="1200" kern="1200" dirty="0">
                          <a:solidFill>
                            <a:schemeClr val="tx1"/>
                          </a:solidFill>
                          <a:latin typeface="+mj-lt"/>
                          <a:ea typeface="+mn-lt"/>
                          <a:cs typeface="Calibri"/>
                        </a:rPr>
                        <a:t>Faculty meetings lack structure and outputs/outcomes are not visible or supported by the wider ICS. </a:t>
                      </a:r>
                    </a:p>
                  </a:txBody>
                  <a:tcPr marL="135000" marR="135000" marT="16200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j-lt"/>
                          <a:ea typeface="+mn-lt"/>
                          <a:cs typeface="Calibri"/>
                        </a:rPr>
                        <a:t>An experienced project lead is in position but is not secure without additional funding.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j-lt"/>
                        <a:ea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j-lt"/>
                          <a:ea typeface="+mn-lt"/>
                          <a:cs typeface="Calibri"/>
                        </a:rPr>
                        <a:t>The Faculty are discussing the need for a separate, permanent Faculty chair in addition to a project lead.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j-lt"/>
                        <a:ea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j-lt"/>
                          <a:ea typeface="+mn-lt"/>
                          <a:cs typeface="Calibri"/>
                        </a:rPr>
                        <a:t>Faculty members are contributing to the delivery of the action plan but most of the sub-groups are led by the project lead.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j-lt"/>
                        <a:ea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j-lt"/>
                          <a:ea typeface="+mn-lt"/>
                          <a:cs typeface="Calibri"/>
                        </a:rPr>
                        <a:t>The Faculty reports in to the AHP Council but has limited visibility within the wider ICS.</a:t>
                      </a:r>
                    </a:p>
                  </a:txBody>
                  <a:tcPr marL="135000" marR="135000" marT="16200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bg1"/>
                          </a:solidFill>
                          <a:latin typeface="+mj-lt"/>
                          <a:ea typeface="+mn-ea"/>
                          <a:cs typeface="+mn-cs"/>
                        </a:rPr>
                        <a:t>The Faculty is chaired by a chief/senior* AHP who is also a member of the AHP Council.  The role of chair is reviewed at least bi-annually.  D</a:t>
                      </a:r>
                      <a:r>
                        <a:rPr lang="en-GB" sz="1200" kern="1200" dirty="0">
                          <a:solidFill>
                            <a:schemeClr val="bg1"/>
                          </a:solidFill>
                          <a:effectLst/>
                          <a:latin typeface="+mn-lt"/>
                          <a:ea typeface="+mn-ea"/>
                          <a:cs typeface="+mn-cs"/>
                        </a:rPr>
                        <a:t>evelopment opportunities for Faculty members are sought and supported to encourage succession planning.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bg1"/>
                          </a:solidFill>
                          <a:latin typeface="+mj-lt"/>
                          <a:ea typeface="+mn-ea"/>
                          <a:cs typeface="+mn-cs"/>
                        </a:rPr>
                        <a:t>The Faculty chair is supported by an experienced project lead who is responsible for the development and coordination of the faculties action plan, sub-groups and administration of meetings.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bg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bg1"/>
                          </a:solidFill>
                          <a:latin typeface="+mj-lt"/>
                          <a:ea typeface="+mn-ea"/>
                          <a:cs typeface="+mn-cs"/>
                        </a:rPr>
                        <a:t>All Faculty members actively contribute towards the delivery of the action plan.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bg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bg1"/>
                          </a:solidFill>
                          <a:latin typeface="+mj-lt"/>
                          <a:ea typeface="+mn-ea"/>
                          <a:cs typeface="+mn-cs"/>
                        </a:rPr>
                        <a:t>Successes and achievements are broadcast across the ICS, region and nationally to gain continued support and visibility and to sustain motivation and momentum.</a:t>
                      </a:r>
                    </a:p>
                  </a:txBody>
                  <a:tcPr marL="135000" marR="135000" marT="16200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917666390"/>
                  </a:ext>
                </a:extLst>
              </a:tr>
            </a:tbl>
          </a:graphicData>
        </a:graphic>
      </p:graphicFrame>
      <p:sp>
        <p:nvSpPr>
          <p:cNvPr id="2" name="Rectangle 1">
            <a:extLst>
              <a:ext uri="{FF2B5EF4-FFF2-40B4-BE49-F238E27FC236}">
                <a16:creationId xmlns:a16="http://schemas.microsoft.com/office/drawing/2014/main" id="{69FE77C2-EB92-294C-B299-8076F49C77E4}"/>
              </a:ext>
            </a:extLst>
          </p:cNvPr>
          <p:cNvSpPr/>
          <p:nvPr/>
        </p:nvSpPr>
        <p:spPr>
          <a:xfrm>
            <a:off x="429765" y="1176802"/>
            <a:ext cx="2055050" cy="461665"/>
          </a:xfrm>
          <a:prstGeom prst="rect">
            <a:avLst/>
          </a:prstGeom>
        </p:spPr>
        <p:txBody>
          <a:bodyPr wrap="none">
            <a:spAutoFit/>
          </a:bodyPr>
          <a:lstStyle/>
          <a:p>
            <a:r>
              <a:rPr lang="en-US" sz="2400" b="1" dirty="0">
                <a:solidFill>
                  <a:schemeClr val="tx2">
                    <a:lumMod val="60000"/>
                    <a:lumOff val="40000"/>
                  </a:schemeClr>
                </a:solidFill>
                <a:latin typeface="Arial Black" panose="020B0604020202020204" pitchFamily="34" charset="0"/>
                <a:cs typeface="Arial Black" panose="020B0604020202020204" pitchFamily="34" charset="0"/>
              </a:rPr>
              <a:t>Leadership</a:t>
            </a:r>
          </a:p>
        </p:txBody>
      </p:sp>
      <p:sp>
        <p:nvSpPr>
          <p:cNvPr id="4" name="TextBox 3">
            <a:extLst>
              <a:ext uri="{FF2B5EF4-FFF2-40B4-BE49-F238E27FC236}">
                <a16:creationId xmlns:a16="http://schemas.microsoft.com/office/drawing/2014/main" id="{FECBE5D8-63CB-4AC3-8DE3-8CB7A765D78A}"/>
              </a:ext>
            </a:extLst>
          </p:cNvPr>
          <p:cNvSpPr txBox="1"/>
          <p:nvPr/>
        </p:nvSpPr>
        <p:spPr>
          <a:xfrm>
            <a:off x="191729" y="6480964"/>
            <a:ext cx="5376793" cy="523220"/>
          </a:xfrm>
          <a:prstGeom prst="rect">
            <a:avLst/>
          </a:prstGeom>
          <a:noFill/>
        </p:spPr>
        <p:txBody>
          <a:bodyPr wrap="none" rtlCol="0">
            <a:spAutoFit/>
          </a:bodyPr>
          <a:lstStyle/>
          <a:p>
            <a:r>
              <a:rPr lang="en-US" sz="1000" dirty="0"/>
              <a:t>* A senior AHP refers to an experienced manager/leader practicing at least at AFC Band 8b </a:t>
            </a:r>
            <a:endParaRPr lang="en-GB" sz="1000" dirty="0"/>
          </a:p>
          <a:p>
            <a:endParaRPr lang="en-GB" dirty="0"/>
          </a:p>
        </p:txBody>
      </p:sp>
    </p:spTree>
    <p:extLst>
      <p:ext uri="{BB962C8B-B14F-4D97-AF65-F5344CB8AC3E}">
        <p14:creationId xmlns:p14="http://schemas.microsoft.com/office/powerpoint/2010/main" val="4221338795"/>
      </p:ext>
    </p:extLst>
  </p:cSld>
  <p:clrMapOvr>
    <a:masterClrMapping/>
  </p:clrMapOvr>
</p:sld>
</file>

<file path=ppt/theme/theme1.xml><?xml version="1.0" encoding="utf-8"?>
<a:theme xmlns:a="http://schemas.openxmlformats.org/drawingml/2006/main" name="HEE PPT - Master slide deck_1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4C1D223B42884AA6795CDC638E41B3" ma:contentTypeVersion="12" ma:contentTypeDescription="Create a new document." ma:contentTypeScope="" ma:versionID="88933037f786f0db6c2f977b4f16528f">
  <xsd:schema xmlns:xsd="http://www.w3.org/2001/XMLSchema" xmlns:xs="http://www.w3.org/2001/XMLSchema" xmlns:p="http://schemas.microsoft.com/office/2006/metadata/properties" xmlns:ns2="dc9520e7-8fbe-4e44-8280-7196dc0f341b" xmlns:ns3="428f0469-a703-48e6-aa9a-8a335d8e1302" targetNamespace="http://schemas.microsoft.com/office/2006/metadata/properties" ma:root="true" ma:fieldsID="90d3ff04266b6881a007154385f5e9f7" ns2:_="" ns3:_="">
    <xsd:import namespace="dc9520e7-8fbe-4e44-8280-7196dc0f341b"/>
    <xsd:import namespace="428f0469-a703-48e6-aa9a-8a335d8e130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520e7-8fbe-4e44-8280-7196dc0f34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28f0469-a703-48e6-aa9a-8a335d8e130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E01D4B0-9FE9-4F4C-BA45-305F14522307}"/>
</file>

<file path=customXml/itemProps2.xml><?xml version="1.0" encoding="utf-8"?>
<ds:datastoreItem xmlns:ds="http://schemas.openxmlformats.org/officeDocument/2006/customXml" ds:itemID="{55C07624-E547-4007-83C0-B515B9A34F1D}">
  <ds:schemaRefs>
    <ds:schemaRef ds:uri="http://schemas.microsoft.com/sharepoint/v3/contenttype/forms"/>
  </ds:schemaRefs>
</ds:datastoreItem>
</file>

<file path=customXml/itemProps3.xml><?xml version="1.0" encoding="utf-8"?>
<ds:datastoreItem xmlns:ds="http://schemas.openxmlformats.org/officeDocument/2006/customXml" ds:itemID="{FADEB159-2E3A-4EB3-AF67-29C55389D90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TEMPLATE+-+Master+slide+deck+v2</Template>
  <TotalTime>30294</TotalTime>
  <Words>2556</Words>
  <Application>Microsoft Office PowerPoint</Application>
  <PresentationFormat>On-screen Show (4:3)</PresentationFormat>
  <Paragraphs>275</Paragraphs>
  <Slides>14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Black</vt:lpstr>
      <vt:lpstr>Calibri</vt:lpstr>
      <vt:lpstr>Wingdings</vt:lpstr>
      <vt:lpstr>HEE PPT - Master slide deck_1 (1)</vt:lpstr>
      <vt:lpstr>PowerPoint Presentation</vt:lpstr>
      <vt:lpstr>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Health Education England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Breeze</dc:creator>
  <cp:lastModifiedBy>Paula Breeze</cp:lastModifiedBy>
  <cp:revision>152</cp:revision>
  <dcterms:created xsi:type="dcterms:W3CDTF">2020-01-14T17:15:50Z</dcterms:created>
  <dcterms:modified xsi:type="dcterms:W3CDTF">2021-03-19T16:48:04Z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0x010100F64C1D223B42884AA6795CDC638E41B3</vt:lpwstr>
  </property>
</Properties>
</file>