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9"/>
  </p:notesMasterIdLst>
  <p:handoutMasterIdLst>
    <p:handoutMasterId r:id="rId60"/>
  </p:handoutMasterIdLst>
  <p:sldIdLst>
    <p:sldId id="259" r:id="rId2"/>
    <p:sldId id="257" r:id="rId3"/>
    <p:sldId id="298" r:id="rId4"/>
    <p:sldId id="1981" r:id="rId5"/>
    <p:sldId id="256" r:id="rId6"/>
    <p:sldId id="2028" r:id="rId7"/>
    <p:sldId id="2029" r:id="rId8"/>
    <p:sldId id="261" r:id="rId9"/>
    <p:sldId id="286" r:id="rId10"/>
    <p:sldId id="262" r:id="rId11"/>
    <p:sldId id="283" r:id="rId12"/>
    <p:sldId id="284" r:id="rId13"/>
    <p:sldId id="287" r:id="rId14"/>
    <p:sldId id="285" r:id="rId15"/>
    <p:sldId id="2059" r:id="rId16"/>
    <p:sldId id="2060" r:id="rId17"/>
    <p:sldId id="2061" r:id="rId18"/>
    <p:sldId id="2062" r:id="rId19"/>
    <p:sldId id="2063" r:id="rId20"/>
    <p:sldId id="2064" r:id="rId21"/>
    <p:sldId id="2066" r:id="rId22"/>
    <p:sldId id="2067" r:id="rId23"/>
    <p:sldId id="2068" r:id="rId24"/>
    <p:sldId id="2069" r:id="rId25"/>
    <p:sldId id="2070" r:id="rId26"/>
    <p:sldId id="2071" r:id="rId27"/>
    <p:sldId id="2072" r:id="rId28"/>
    <p:sldId id="2073" r:id="rId29"/>
    <p:sldId id="2074" r:id="rId30"/>
    <p:sldId id="2075" r:id="rId31"/>
    <p:sldId id="2041" r:id="rId32"/>
    <p:sldId id="2042" r:id="rId33"/>
    <p:sldId id="2043" r:id="rId34"/>
    <p:sldId id="2044" r:id="rId35"/>
    <p:sldId id="2045" r:id="rId36"/>
    <p:sldId id="2046" r:id="rId37"/>
    <p:sldId id="2047" r:id="rId38"/>
    <p:sldId id="2048" r:id="rId39"/>
    <p:sldId id="2049" r:id="rId40"/>
    <p:sldId id="2050" r:id="rId41"/>
    <p:sldId id="2051" r:id="rId42"/>
    <p:sldId id="2052" r:id="rId43"/>
    <p:sldId id="2053" r:id="rId44"/>
    <p:sldId id="2054" r:id="rId45"/>
    <p:sldId id="2065" r:id="rId46"/>
    <p:sldId id="2076" r:id="rId47"/>
    <p:sldId id="2077" r:id="rId48"/>
    <p:sldId id="265" r:id="rId49"/>
    <p:sldId id="264" r:id="rId50"/>
    <p:sldId id="267" r:id="rId51"/>
    <p:sldId id="268" r:id="rId52"/>
    <p:sldId id="269" r:id="rId53"/>
    <p:sldId id="270" r:id="rId54"/>
    <p:sldId id="271" r:id="rId55"/>
    <p:sldId id="272" r:id="rId56"/>
    <p:sldId id="260" r:id="rId57"/>
    <p:sldId id="1945"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EE powerpoint template" id="{1EFFF720-98EF-D645-AFB2-89C2470DC210}">
          <p14:sldIdLst>
            <p14:sldId id="259"/>
            <p14:sldId id="257"/>
            <p14:sldId id="298"/>
            <p14:sldId id="1981"/>
            <p14:sldId id="256"/>
            <p14:sldId id="2028"/>
            <p14:sldId id="2029"/>
            <p14:sldId id="261"/>
            <p14:sldId id="286"/>
            <p14:sldId id="262"/>
            <p14:sldId id="283"/>
            <p14:sldId id="284"/>
            <p14:sldId id="287"/>
            <p14:sldId id="285"/>
            <p14:sldId id="2059"/>
            <p14:sldId id="2060"/>
            <p14:sldId id="2061"/>
            <p14:sldId id="2062"/>
            <p14:sldId id="2063"/>
            <p14:sldId id="2064"/>
            <p14:sldId id="2066"/>
            <p14:sldId id="2067"/>
            <p14:sldId id="2068"/>
            <p14:sldId id="2069"/>
            <p14:sldId id="2070"/>
            <p14:sldId id="2071"/>
            <p14:sldId id="2072"/>
            <p14:sldId id="2073"/>
            <p14:sldId id="2074"/>
            <p14:sldId id="2075"/>
            <p14:sldId id="2041"/>
            <p14:sldId id="2042"/>
            <p14:sldId id="2043"/>
            <p14:sldId id="2044"/>
            <p14:sldId id="2045"/>
            <p14:sldId id="2046"/>
            <p14:sldId id="2047"/>
            <p14:sldId id="2048"/>
            <p14:sldId id="2049"/>
            <p14:sldId id="2050"/>
            <p14:sldId id="2051"/>
            <p14:sldId id="2052"/>
            <p14:sldId id="2053"/>
            <p14:sldId id="2054"/>
            <p14:sldId id="2065"/>
            <p14:sldId id="2076"/>
            <p14:sldId id="2077"/>
            <p14:sldId id="265"/>
            <p14:sldId id="264"/>
            <p14:sldId id="267"/>
            <p14:sldId id="268"/>
            <p14:sldId id="269"/>
            <p14:sldId id="270"/>
            <p14:sldId id="271"/>
            <p14:sldId id="272"/>
            <p14:sldId id="260"/>
            <p14:sldId id="19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0054"/>
    <a:srgbClr val="003893"/>
    <a:srgbClr val="E28C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61" autoAdjust="0"/>
  </p:normalViewPr>
  <p:slideViewPr>
    <p:cSldViewPr snapToGrid="0" snapToObjects="1">
      <p:cViewPr varScale="1">
        <p:scale>
          <a:sx n="62" d="100"/>
          <a:sy n="62" d="100"/>
        </p:scale>
        <p:origin x="1400"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AppData\Local\Microsoft\Windows\INetCache\Content.Outlook\DBPWJ80Z\Copy%20of%203rd%20AHP%20Presentation%20Dietetics%20Paramedics%20Dram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Desktop\Work%20in%20Progress\Updated%20slid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Dietetics - % of staff with non UK</a:t>
            </a:r>
            <a:r>
              <a:rPr lang="en-US" baseline="0"/>
              <a:t> nationality</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'Nationality (2)'!$K$4</c:f>
              <c:strCache>
                <c:ptCount val="1"/>
                <c:pt idx="0">
                  <c:v>%</c:v>
                </c:pt>
              </c:strCache>
            </c:strRef>
          </c:tx>
          <c:spPr>
            <a:ln w="28575" cap="rnd">
              <a:solidFill>
                <a:srgbClr val="0070C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'Nationality (2)'!$L$2:$R$2</c:f>
              <c:numCache>
                <c:formatCode>General</c:formatCode>
                <c:ptCount val="7"/>
                <c:pt idx="0">
                  <c:v>2014</c:v>
                </c:pt>
                <c:pt idx="1">
                  <c:v>2015</c:v>
                </c:pt>
                <c:pt idx="2">
                  <c:v>2016</c:v>
                </c:pt>
                <c:pt idx="3">
                  <c:v>2017</c:v>
                </c:pt>
                <c:pt idx="4">
                  <c:v>2018</c:v>
                </c:pt>
                <c:pt idx="5">
                  <c:v>2019</c:v>
                </c:pt>
                <c:pt idx="6">
                  <c:v>2020</c:v>
                </c:pt>
              </c:numCache>
            </c:numRef>
          </c:cat>
          <c:val>
            <c:numRef>
              <c:f>'Nationality (2)'!$L$4:$R$4</c:f>
              <c:numCache>
                <c:formatCode>0%</c:formatCode>
                <c:ptCount val="7"/>
                <c:pt idx="0">
                  <c:v>0.10879855338362758</c:v>
                </c:pt>
                <c:pt idx="1">
                  <c:v>0.11322282415377105</c:v>
                </c:pt>
                <c:pt idx="2">
                  <c:v>0.11303370122894019</c:v>
                </c:pt>
                <c:pt idx="3">
                  <c:v>0.11873105804868277</c:v>
                </c:pt>
                <c:pt idx="4">
                  <c:v>0.12481664053593808</c:v>
                </c:pt>
                <c:pt idx="5">
                  <c:v>0.12434792067563212</c:v>
                </c:pt>
                <c:pt idx="6">
                  <c:v>0.13707349311731512</c:v>
                </c:pt>
              </c:numCache>
            </c:numRef>
          </c:val>
          <c:smooth val="0"/>
          <c:extLst>
            <c:ext xmlns:c16="http://schemas.microsoft.com/office/drawing/2014/chart" uri="{C3380CC4-5D6E-409C-BE32-E72D297353CC}">
              <c16:uniqueId val="{00000000-2213-4F7E-B262-6CBC32EBF105}"/>
            </c:ext>
          </c:extLst>
        </c:ser>
        <c:dLbls>
          <c:showLegendKey val="0"/>
          <c:showVal val="0"/>
          <c:showCatName val="0"/>
          <c:showSerName val="0"/>
          <c:showPercent val="0"/>
          <c:showBubbleSize val="0"/>
        </c:dLbls>
        <c:smooth val="0"/>
        <c:axId val="545916720"/>
        <c:axId val="545913768"/>
        <c:extLst>
          <c:ext xmlns:c15="http://schemas.microsoft.com/office/drawing/2012/chart" uri="{02D57815-91ED-43cb-92C2-25804820EDAC}">
            <c15:filteredLineSeries>
              <c15:ser>
                <c:idx val="0"/>
                <c:order val="0"/>
                <c:tx>
                  <c:strRef>
                    <c:extLst>
                      <c:ext uri="{02D57815-91ED-43cb-92C2-25804820EDAC}">
                        <c15:formulaRef>
                          <c15:sqref>'Nationality (2)'!$K$3</c15:sqref>
                        </c15:formulaRef>
                      </c:ext>
                    </c:extLst>
                    <c:strCache>
                      <c:ptCount val="1"/>
                      <c:pt idx="0">
                        <c:v>Non UK</c:v>
                      </c:pt>
                    </c:strCache>
                  </c:strRef>
                </c:tx>
                <c:spPr>
                  <a:ln w="28575" cap="rnd">
                    <a:solidFill>
                      <a:schemeClr val="accent1"/>
                    </a:solidFill>
                    <a:round/>
                  </a:ln>
                  <a:effectLst/>
                </c:spPr>
                <c:marker>
                  <c:symbol val="none"/>
                </c:marker>
                <c:cat>
                  <c:numRef>
                    <c:extLst>
                      <c:ext uri="{02D57815-91ED-43cb-92C2-25804820EDAC}">
                        <c15:formulaRef>
                          <c15:sqref>'Nationality (2)'!$L$2:$R$2</c15:sqref>
                        </c15:formulaRef>
                      </c:ext>
                    </c:extLst>
                    <c:numCache>
                      <c:formatCode>General</c:formatCode>
                      <c:ptCount val="7"/>
                      <c:pt idx="0">
                        <c:v>2014</c:v>
                      </c:pt>
                      <c:pt idx="1">
                        <c:v>2015</c:v>
                      </c:pt>
                      <c:pt idx="2">
                        <c:v>2016</c:v>
                      </c:pt>
                      <c:pt idx="3">
                        <c:v>2017</c:v>
                      </c:pt>
                      <c:pt idx="4">
                        <c:v>2018</c:v>
                      </c:pt>
                      <c:pt idx="5">
                        <c:v>2019</c:v>
                      </c:pt>
                      <c:pt idx="6">
                        <c:v>2020</c:v>
                      </c:pt>
                    </c:numCache>
                  </c:numRef>
                </c:cat>
                <c:val>
                  <c:numRef>
                    <c:extLst>
                      <c:ext uri="{02D57815-91ED-43cb-92C2-25804820EDAC}">
                        <c15:formulaRef>
                          <c15:sqref>'Nationality (2)'!$L$3:$R$3</c15:sqref>
                        </c15:formulaRef>
                      </c:ext>
                    </c:extLst>
                    <c:numCache>
                      <c:formatCode>0</c:formatCode>
                      <c:ptCount val="7"/>
                      <c:pt idx="0">
                        <c:v>428.89580000000001</c:v>
                      </c:pt>
                      <c:pt idx="1">
                        <c:v>461.79600000000005</c:v>
                      </c:pt>
                      <c:pt idx="2">
                        <c:v>473.4742</c:v>
                      </c:pt>
                      <c:pt idx="3">
                        <c:v>510.60769999999997</c:v>
                      </c:pt>
                      <c:pt idx="4">
                        <c:v>553.81759999999986</c:v>
                      </c:pt>
                      <c:pt idx="5">
                        <c:v>562.99919999999986</c:v>
                      </c:pt>
                      <c:pt idx="6">
                        <c:v>645.38919999999996</c:v>
                      </c:pt>
                    </c:numCache>
                  </c:numRef>
                </c:val>
                <c:smooth val="0"/>
                <c:extLst>
                  <c:ext xmlns:c16="http://schemas.microsoft.com/office/drawing/2014/chart" uri="{C3380CC4-5D6E-409C-BE32-E72D297353CC}">
                    <c16:uniqueId val="{00000001-2213-4F7E-B262-6CBC32EBF105}"/>
                  </c:ext>
                </c:extLst>
              </c15:ser>
            </c15:filteredLineSeries>
          </c:ext>
        </c:extLst>
      </c:lineChart>
      <c:catAx>
        <c:axId val="54591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5913768"/>
        <c:crosses val="autoZero"/>
        <c:auto val="1"/>
        <c:lblAlgn val="ctr"/>
        <c:lblOffset val="100"/>
        <c:noMultiLvlLbl val="0"/>
      </c:catAx>
      <c:valAx>
        <c:axId val="5459137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5916720"/>
        <c:crosses val="autoZero"/>
        <c:crossBetween val="between"/>
      </c:valAx>
      <c:spPr>
        <a:noFill/>
        <a:ln>
          <a:solidFill>
            <a:prstClr val="ltGray"/>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solidFill>
        <a:prstClr val="ltGray"/>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dirty="0"/>
              <a:t>Arts</a:t>
            </a:r>
            <a:r>
              <a:rPr lang="en-GB" b="1" baseline="0" dirty="0"/>
              <a:t> Therapists and </a:t>
            </a:r>
            <a:r>
              <a:rPr lang="en-GB" b="1" baseline="0" dirty="0" err="1"/>
              <a:t>Dramatherapists</a:t>
            </a:r>
            <a:r>
              <a:rPr lang="en-GB" b="1" baseline="0" dirty="0"/>
              <a:t>, </a:t>
            </a:r>
            <a:r>
              <a:rPr lang="en-GB" b="1" dirty="0"/>
              <a:t>Change</a:t>
            </a:r>
            <a:r>
              <a:rPr lang="en-GB" b="1" baseline="0" dirty="0"/>
              <a:t> in supply, 2014 to 2020</a:t>
            </a:r>
            <a:endParaRPr lang="en-GB" b="1" dirty="0"/>
          </a:p>
        </c:rich>
      </c:tx>
      <c:layout>
        <c:manualLayout>
          <c:xMode val="edge"/>
          <c:yMode val="edge"/>
          <c:x val="0.13790266841644794"/>
          <c:y val="2.719362376902885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Sheet1!$B$40</c:f>
              <c:strCache>
                <c:ptCount val="1"/>
                <c:pt idx="0">
                  <c:v>NHS Digital, arts therapists, FTE</c:v>
                </c:pt>
              </c:strCache>
            </c:strRef>
          </c:tx>
          <c:spPr>
            <a:ln w="28575" cap="rnd">
              <a:solidFill>
                <a:srgbClr val="00B050"/>
              </a:solidFill>
              <a:round/>
            </a:ln>
            <a:effectLst/>
          </c:spPr>
          <c:marker>
            <c:symbol val="none"/>
          </c:marker>
          <c:cat>
            <c:numRef>
              <c:f>Sheet1!$C$39:$I$39</c:f>
              <c:numCache>
                <c:formatCode>General</c:formatCode>
                <c:ptCount val="7"/>
                <c:pt idx="0">
                  <c:v>2014</c:v>
                </c:pt>
                <c:pt idx="1">
                  <c:v>2015</c:v>
                </c:pt>
                <c:pt idx="2">
                  <c:v>2016</c:v>
                </c:pt>
                <c:pt idx="3">
                  <c:v>2017</c:v>
                </c:pt>
                <c:pt idx="4">
                  <c:v>2018</c:v>
                </c:pt>
                <c:pt idx="5">
                  <c:v>2019</c:v>
                </c:pt>
                <c:pt idx="6">
                  <c:v>2020</c:v>
                </c:pt>
              </c:numCache>
            </c:numRef>
          </c:cat>
          <c:val>
            <c:numRef>
              <c:f>Sheet1!$C$40:$I$40</c:f>
              <c:numCache>
                <c:formatCode>0</c:formatCode>
                <c:ptCount val="7"/>
                <c:pt idx="0">
                  <c:v>337.07053999999999</c:v>
                </c:pt>
                <c:pt idx="1">
                  <c:v>346.43293999999997</c:v>
                </c:pt>
                <c:pt idx="2">
                  <c:v>351.17396999999994</c:v>
                </c:pt>
                <c:pt idx="3">
                  <c:v>357.75618000000003</c:v>
                </c:pt>
                <c:pt idx="4">
                  <c:v>369.77003000000002</c:v>
                </c:pt>
                <c:pt idx="5">
                  <c:v>378.7679</c:v>
                </c:pt>
                <c:pt idx="6">
                  <c:v>404.87706000000003</c:v>
                </c:pt>
              </c:numCache>
            </c:numRef>
          </c:val>
          <c:smooth val="0"/>
          <c:extLst>
            <c:ext xmlns:c16="http://schemas.microsoft.com/office/drawing/2014/chart" uri="{C3380CC4-5D6E-409C-BE32-E72D297353CC}">
              <c16:uniqueId val="{00000000-163A-4ECB-AC1B-C02E2D8F4659}"/>
            </c:ext>
          </c:extLst>
        </c:ser>
        <c:ser>
          <c:idx val="1"/>
          <c:order val="1"/>
          <c:tx>
            <c:strRef>
              <c:f>Sheet1!$B$41</c:f>
              <c:strCache>
                <c:ptCount val="1"/>
                <c:pt idx="0">
                  <c:v>ESR, arts therapists,  FTE</c:v>
                </c:pt>
              </c:strCache>
            </c:strRef>
          </c:tx>
          <c:spPr>
            <a:ln w="28575" cap="rnd">
              <a:solidFill>
                <a:schemeClr val="accent2"/>
              </a:solidFill>
              <a:round/>
            </a:ln>
            <a:effectLst/>
          </c:spPr>
          <c:marker>
            <c:symbol val="none"/>
          </c:marker>
          <c:cat>
            <c:numRef>
              <c:f>Sheet1!$C$39:$I$39</c:f>
              <c:numCache>
                <c:formatCode>General</c:formatCode>
                <c:ptCount val="7"/>
                <c:pt idx="0">
                  <c:v>2014</c:v>
                </c:pt>
                <c:pt idx="1">
                  <c:v>2015</c:v>
                </c:pt>
                <c:pt idx="2">
                  <c:v>2016</c:v>
                </c:pt>
                <c:pt idx="3">
                  <c:v>2017</c:v>
                </c:pt>
                <c:pt idx="4">
                  <c:v>2018</c:v>
                </c:pt>
                <c:pt idx="5">
                  <c:v>2019</c:v>
                </c:pt>
                <c:pt idx="6">
                  <c:v>2020</c:v>
                </c:pt>
              </c:numCache>
            </c:numRef>
          </c:cat>
          <c:val>
            <c:numRef>
              <c:f>Sheet1!$C$41:$I$41</c:f>
              <c:numCache>
                <c:formatCode>0</c:formatCode>
                <c:ptCount val="7"/>
                <c:pt idx="0">
                  <c:v>364.58390000000003</c:v>
                </c:pt>
                <c:pt idx="1">
                  <c:v>373.80920000000003</c:v>
                </c:pt>
                <c:pt idx="2">
                  <c:v>369.5098999999999</c:v>
                </c:pt>
                <c:pt idx="3">
                  <c:v>385.02279999999985</c:v>
                </c:pt>
                <c:pt idx="4">
                  <c:v>387.67639999999994</c:v>
                </c:pt>
                <c:pt idx="5">
                  <c:v>403.01140000000009</c:v>
                </c:pt>
                <c:pt idx="6">
                  <c:v>439.03739999999993</c:v>
                </c:pt>
              </c:numCache>
            </c:numRef>
          </c:val>
          <c:smooth val="0"/>
          <c:extLst>
            <c:ext xmlns:c16="http://schemas.microsoft.com/office/drawing/2014/chart" uri="{C3380CC4-5D6E-409C-BE32-E72D297353CC}">
              <c16:uniqueId val="{00000001-163A-4ECB-AC1B-C02E2D8F4659}"/>
            </c:ext>
          </c:extLst>
        </c:ser>
        <c:ser>
          <c:idx val="2"/>
          <c:order val="2"/>
          <c:tx>
            <c:strRef>
              <c:f>Sheet1!$B$42</c:f>
              <c:strCache>
                <c:ptCount val="1"/>
                <c:pt idx="0">
                  <c:v>ESR, FTE - drama therapists only</c:v>
                </c:pt>
              </c:strCache>
            </c:strRef>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Sheet1!$C$39:$I$39</c:f>
              <c:numCache>
                <c:formatCode>General</c:formatCode>
                <c:ptCount val="7"/>
                <c:pt idx="0">
                  <c:v>2014</c:v>
                </c:pt>
                <c:pt idx="1">
                  <c:v>2015</c:v>
                </c:pt>
                <c:pt idx="2">
                  <c:v>2016</c:v>
                </c:pt>
                <c:pt idx="3">
                  <c:v>2017</c:v>
                </c:pt>
                <c:pt idx="4">
                  <c:v>2018</c:v>
                </c:pt>
                <c:pt idx="5">
                  <c:v>2019</c:v>
                </c:pt>
                <c:pt idx="6">
                  <c:v>2020</c:v>
                </c:pt>
              </c:numCache>
            </c:numRef>
          </c:cat>
          <c:val>
            <c:numRef>
              <c:f>Sheet1!$C$42:$I$42</c:f>
              <c:numCache>
                <c:formatCode>0</c:formatCode>
                <c:ptCount val="7"/>
                <c:pt idx="0">
                  <c:v>26.782899999999994</c:v>
                </c:pt>
                <c:pt idx="1">
                  <c:v>30.246400000000001</c:v>
                </c:pt>
                <c:pt idx="2">
                  <c:v>27.0547</c:v>
                </c:pt>
                <c:pt idx="3">
                  <c:v>24.198999999999998</c:v>
                </c:pt>
                <c:pt idx="4">
                  <c:v>24.874400000000001</c:v>
                </c:pt>
                <c:pt idx="5">
                  <c:v>26.192500000000003</c:v>
                </c:pt>
                <c:pt idx="6">
                  <c:v>23.913400000000003</c:v>
                </c:pt>
              </c:numCache>
            </c:numRef>
          </c:val>
          <c:smooth val="0"/>
          <c:extLst>
            <c:ext xmlns:c16="http://schemas.microsoft.com/office/drawing/2014/chart" uri="{C3380CC4-5D6E-409C-BE32-E72D297353CC}">
              <c16:uniqueId val="{00000002-163A-4ECB-AC1B-C02E2D8F4659}"/>
            </c:ext>
          </c:extLst>
        </c:ser>
        <c:dLbls>
          <c:showLegendKey val="0"/>
          <c:showVal val="0"/>
          <c:showCatName val="0"/>
          <c:showSerName val="0"/>
          <c:showPercent val="0"/>
          <c:showBubbleSize val="0"/>
        </c:dLbls>
        <c:smooth val="0"/>
        <c:axId val="1998737520"/>
        <c:axId val="1540847423"/>
      </c:lineChart>
      <c:catAx>
        <c:axId val="199873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0847423"/>
        <c:crosses val="autoZero"/>
        <c:auto val="1"/>
        <c:lblAlgn val="ctr"/>
        <c:lblOffset val="100"/>
        <c:noMultiLvlLbl val="0"/>
      </c:catAx>
      <c:valAx>
        <c:axId val="1540847423"/>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8737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273443158813586"/>
          <c:y val="0.19728273691124906"/>
          <c:w val="0.51566164589640251"/>
          <c:h val="0.80271726308875091"/>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617-4795-B3AD-695284FB0F5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617-4795-B3AD-695284FB0F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617-4795-B3AD-695284FB0F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617-4795-B3AD-695284FB0F5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public sector</c:v>
                </c:pt>
                <c:pt idx="1">
                  <c:v>private sector</c:v>
                </c:pt>
                <c:pt idx="2">
                  <c:v>voluntary sector</c:v>
                </c:pt>
                <c:pt idx="3">
                  <c:v>other</c:v>
                </c:pt>
              </c:strCache>
            </c:strRef>
          </c:cat>
          <c:val>
            <c:numRef>
              <c:f>Sheet1!$B$2:$B$5</c:f>
              <c:numCache>
                <c:formatCode>General</c:formatCode>
                <c:ptCount val="4"/>
                <c:pt idx="0">
                  <c:v>43</c:v>
                </c:pt>
                <c:pt idx="1">
                  <c:v>34</c:v>
                </c:pt>
                <c:pt idx="2">
                  <c:v>20</c:v>
                </c:pt>
                <c:pt idx="3">
                  <c:v>3</c:v>
                </c:pt>
              </c:numCache>
            </c:numRef>
          </c:val>
          <c:extLst>
            <c:ext xmlns:c16="http://schemas.microsoft.com/office/drawing/2014/chart" uri="{C3380CC4-5D6E-409C-BE32-E72D297353CC}">
              <c16:uniqueId val="{00000008-C617-4795-B3AD-695284FB0F52}"/>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789321945106464E-2"/>
          <c:y val="6.1147169189637834E-2"/>
          <c:w val="0.81269118274282404"/>
          <c:h val="0.94083554287691396"/>
        </c:manualLayout>
      </c:layout>
      <c:pieChart>
        <c:varyColors val="1"/>
        <c:ser>
          <c:idx val="0"/>
          <c:order val="0"/>
          <c:tx>
            <c:strRef>
              <c:f>Sheet1!$B$1</c:f>
              <c:strCache>
                <c:ptCount val="1"/>
                <c:pt idx="0">
                  <c:v>Column1</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95F7-40D7-884D-51202128CCA7}"/>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95F7-40D7-884D-51202128CCA7}"/>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95F7-40D7-884D-51202128CCA7}"/>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95F7-40D7-884D-51202128CCA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NHS</c:v>
                </c:pt>
                <c:pt idx="1">
                  <c:v>Education</c:v>
                </c:pt>
                <c:pt idx="2">
                  <c:v>Other</c:v>
                </c:pt>
              </c:strCache>
            </c:strRef>
          </c:cat>
          <c:val>
            <c:numRef>
              <c:f>Sheet1!$B$2:$B$5</c:f>
              <c:numCache>
                <c:formatCode>General</c:formatCode>
                <c:ptCount val="4"/>
                <c:pt idx="0">
                  <c:v>58</c:v>
                </c:pt>
                <c:pt idx="1">
                  <c:v>158</c:v>
                </c:pt>
                <c:pt idx="2">
                  <c:v>55</c:v>
                </c:pt>
              </c:numCache>
            </c:numRef>
          </c:val>
          <c:extLst>
            <c:ext xmlns:c16="http://schemas.microsoft.com/office/drawing/2014/chart" uri="{C3380CC4-5D6E-409C-BE32-E72D297353CC}">
              <c16:uniqueId val="{00000008-95F7-40D7-884D-51202128CCA7}"/>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7E2E82-72CD-0544-803E-ECCCB1A6640C}" type="datetimeFigureOut">
              <a:rPr lang="en-US" smtClean="0"/>
              <a:t>9/25/2020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13868A9-83B6-F748-BF71-689B21C27285}" type="slidenum">
              <a:rPr lang="en-US" smtClean="0"/>
              <a:t>‹#›</a:t>
            </a:fld>
            <a:endParaRPr lang="en-US"/>
          </a:p>
        </p:txBody>
      </p:sp>
    </p:spTree>
    <p:extLst>
      <p:ext uri="{BB962C8B-B14F-4D97-AF65-F5344CB8AC3E}">
        <p14:creationId xmlns:p14="http://schemas.microsoft.com/office/powerpoint/2010/main" val="3785711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BE4FC7-C1BC-BD40-85E8-F7D387FACD0C}" type="datetimeFigureOut">
              <a:rPr lang="en-US" smtClean="0"/>
              <a:t>9/25/2020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0B3131-83C0-9847-95A8-B83A12FBB63A}" type="slidenum">
              <a:rPr lang="en-US" smtClean="0"/>
              <a:t>‹#›</a:t>
            </a:fld>
            <a:endParaRPr lang="en-US"/>
          </a:p>
        </p:txBody>
      </p:sp>
    </p:spTree>
    <p:extLst>
      <p:ext uri="{BB962C8B-B14F-4D97-AF65-F5344CB8AC3E}">
        <p14:creationId xmlns:p14="http://schemas.microsoft.com/office/powerpoint/2010/main" val="21044043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2</a:t>
            </a:fld>
            <a:endParaRPr lang="en-US"/>
          </a:p>
        </p:txBody>
      </p:sp>
    </p:spTree>
    <p:extLst>
      <p:ext uri="{BB962C8B-B14F-4D97-AF65-F5344CB8AC3E}">
        <p14:creationId xmlns:p14="http://schemas.microsoft.com/office/powerpoint/2010/main" val="2286711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19</a:t>
            </a:fld>
            <a:endParaRPr lang="en-US"/>
          </a:p>
        </p:txBody>
      </p:sp>
    </p:spTree>
    <p:extLst>
      <p:ext uri="{BB962C8B-B14F-4D97-AF65-F5344CB8AC3E}">
        <p14:creationId xmlns:p14="http://schemas.microsoft.com/office/powerpoint/2010/main" val="187851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20</a:t>
            </a:fld>
            <a:endParaRPr lang="en-US"/>
          </a:p>
        </p:txBody>
      </p:sp>
    </p:spTree>
    <p:extLst>
      <p:ext uri="{BB962C8B-B14F-4D97-AF65-F5344CB8AC3E}">
        <p14:creationId xmlns:p14="http://schemas.microsoft.com/office/powerpoint/2010/main" val="681552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21</a:t>
            </a:fld>
            <a:endParaRPr lang="en-US"/>
          </a:p>
        </p:txBody>
      </p:sp>
    </p:spTree>
    <p:extLst>
      <p:ext uri="{BB962C8B-B14F-4D97-AF65-F5344CB8AC3E}">
        <p14:creationId xmlns:p14="http://schemas.microsoft.com/office/powerpoint/2010/main" val="1132157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23</a:t>
            </a:fld>
            <a:endParaRPr lang="en-US"/>
          </a:p>
        </p:txBody>
      </p:sp>
    </p:spTree>
    <p:extLst>
      <p:ext uri="{BB962C8B-B14F-4D97-AF65-F5344CB8AC3E}">
        <p14:creationId xmlns:p14="http://schemas.microsoft.com/office/powerpoint/2010/main" val="2793512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Drama Therapists – about ¾ in London and commuter belt (</a:t>
            </a:r>
            <a:r>
              <a:rPr lang="en-GB" dirty="0" err="1"/>
              <a:t>EoE</a:t>
            </a:r>
            <a:r>
              <a:rPr lang="en-GB" dirty="0"/>
              <a:t>, SE)</a:t>
            </a:r>
          </a:p>
        </p:txBody>
      </p:sp>
      <p:sp>
        <p:nvSpPr>
          <p:cNvPr id="4" name="Slide Number Placeholder 3"/>
          <p:cNvSpPr>
            <a:spLocks noGrp="1"/>
          </p:cNvSpPr>
          <p:nvPr>
            <p:ph type="sldNum" sz="quarter" idx="5"/>
          </p:nvPr>
        </p:nvSpPr>
        <p:spPr/>
        <p:txBody>
          <a:bodyPr/>
          <a:lstStyle/>
          <a:p>
            <a:fld id="{DB0B3131-83C0-9847-95A8-B83A12FBB63A}" type="slidenum">
              <a:rPr lang="en-US" smtClean="0"/>
              <a:t>26</a:t>
            </a:fld>
            <a:endParaRPr lang="en-US"/>
          </a:p>
        </p:txBody>
      </p:sp>
    </p:spTree>
    <p:extLst>
      <p:ext uri="{BB962C8B-B14F-4D97-AF65-F5344CB8AC3E}">
        <p14:creationId xmlns:p14="http://schemas.microsoft.com/office/powerpoint/2010/main" val="35123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28</a:t>
            </a:fld>
            <a:endParaRPr lang="en-US"/>
          </a:p>
        </p:txBody>
      </p:sp>
    </p:spTree>
    <p:extLst>
      <p:ext uri="{BB962C8B-B14F-4D97-AF65-F5344CB8AC3E}">
        <p14:creationId xmlns:p14="http://schemas.microsoft.com/office/powerpoint/2010/main" val="4292932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29</a:t>
            </a:fld>
            <a:endParaRPr lang="en-US"/>
          </a:p>
        </p:txBody>
      </p:sp>
    </p:spTree>
    <p:extLst>
      <p:ext uri="{BB962C8B-B14F-4D97-AF65-F5344CB8AC3E}">
        <p14:creationId xmlns:p14="http://schemas.microsoft.com/office/powerpoint/2010/main" val="29572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31</a:t>
            </a:fld>
            <a:endParaRPr lang="en-US"/>
          </a:p>
        </p:txBody>
      </p:sp>
    </p:spTree>
    <p:extLst>
      <p:ext uri="{BB962C8B-B14F-4D97-AF65-F5344CB8AC3E}">
        <p14:creationId xmlns:p14="http://schemas.microsoft.com/office/powerpoint/2010/main" val="1132157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32</a:t>
            </a:fld>
            <a:endParaRPr lang="en-US"/>
          </a:p>
        </p:txBody>
      </p:sp>
    </p:spTree>
    <p:extLst>
      <p:ext uri="{BB962C8B-B14F-4D97-AF65-F5344CB8AC3E}">
        <p14:creationId xmlns:p14="http://schemas.microsoft.com/office/powerpoint/2010/main" val="4014827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33</a:t>
            </a:fld>
            <a:endParaRPr lang="en-US"/>
          </a:p>
        </p:txBody>
      </p:sp>
    </p:spTree>
    <p:extLst>
      <p:ext uri="{BB962C8B-B14F-4D97-AF65-F5344CB8AC3E}">
        <p14:creationId xmlns:p14="http://schemas.microsoft.com/office/powerpoint/2010/main" val="10316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5</a:t>
            </a:fld>
            <a:endParaRPr lang="en-US"/>
          </a:p>
        </p:txBody>
      </p:sp>
    </p:spTree>
    <p:extLst>
      <p:ext uri="{BB962C8B-B14F-4D97-AF65-F5344CB8AC3E}">
        <p14:creationId xmlns:p14="http://schemas.microsoft.com/office/powerpoint/2010/main" val="1132157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34</a:t>
            </a:fld>
            <a:endParaRPr lang="en-US"/>
          </a:p>
        </p:txBody>
      </p:sp>
    </p:spTree>
    <p:extLst>
      <p:ext uri="{BB962C8B-B14F-4D97-AF65-F5344CB8AC3E}">
        <p14:creationId xmlns:p14="http://schemas.microsoft.com/office/powerpoint/2010/main" val="2218709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35</a:t>
            </a:fld>
            <a:endParaRPr lang="en-US"/>
          </a:p>
        </p:txBody>
      </p:sp>
    </p:spTree>
    <p:extLst>
      <p:ext uri="{BB962C8B-B14F-4D97-AF65-F5344CB8AC3E}">
        <p14:creationId xmlns:p14="http://schemas.microsoft.com/office/powerpoint/2010/main" val="1132157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43</a:t>
            </a:fld>
            <a:endParaRPr lang="en-US"/>
          </a:p>
        </p:txBody>
      </p:sp>
    </p:spTree>
    <p:extLst>
      <p:ext uri="{BB962C8B-B14F-4D97-AF65-F5344CB8AC3E}">
        <p14:creationId xmlns:p14="http://schemas.microsoft.com/office/powerpoint/2010/main" val="29572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45</a:t>
            </a:fld>
            <a:endParaRPr lang="en-US"/>
          </a:p>
        </p:txBody>
      </p:sp>
    </p:spTree>
    <p:extLst>
      <p:ext uri="{BB962C8B-B14F-4D97-AF65-F5344CB8AC3E}">
        <p14:creationId xmlns:p14="http://schemas.microsoft.com/office/powerpoint/2010/main" val="1132157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46</a:t>
            </a:fld>
            <a:endParaRPr lang="en-US"/>
          </a:p>
        </p:txBody>
      </p:sp>
    </p:spTree>
    <p:extLst>
      <p:ext uri="{BB962C8B-B14F-4D97-AF65-F5344CB8AC3E}">
        <p14:creationId xmlns:p14="http://schemas.microsoft.com/office/powerpoint/2010/main" val="1132157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7</a:t>
            </a:fld>
            <a:endParaRPr lang="en-US"/>
          </a:p>
        </p:txBody>
      </p:sp>
    </p:spTree>
    <p:extLst>
      <p:ext uri="{BB962C8B-B14F-4D97-AF65-F5344CB8AC3E}">
        <p14:creationId xmlns:p14="http://schemas.microsoft.com/office/powerpoint/2010/main" val="2793512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12</a:t>
            </a:fld>
            <a:endParaRPr lang="en-US"/>
          </a:p>
        </p:txBody>
      </p:sp>
    </p:spTree>
    <p:extLst>
      <p:ext uri="{BB962C8B-B14F-4D97-AF65-F5344CB8AC3E}">
        <p14:creationId xmlns:p14="http://schemas.microsoft.com/office/powerpoint/2010/main" val="4292932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13</a:t>
            </a:fld>
            <a:endParaRPr lang="en-US"/>
          </a:p>
        </p:txBody>
      </p:sp>
    </p:spTree>
    <p:extLst>
      <p:ext uri="{BB962C8B-B14F-4D97-AF65-F5344CB8AC3E}">
        <p14:creationId xmlns:p14="http://schemas.microsoft.com/office/powerpoint/2010/main" val="29572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15</a:t>
            </a:fld>
            <a:endParaRPr lang="en-US"/>
          </a:p>
        </p:txBody>
      </p:sp>
    </p:spTree>
    <p:extLst>
      <p:ext uri="{BB962C8B-B14F-4D97-AF65-F5344CB8AC3E}">
        <p14:creationId xmlns:p14="http://schemas.microsoft.com/office/powerpoint/2010/main" val="1132157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0B3131-83C0-9847-95A8-B83A12FBB63A}" type="slidenum">
              <a:rPr lang="en-US" smtClean="0"/>
              <a:t>16</a:t>
            </a:fld>
            <a:endParaRPr lang="en-US"/>
          </a:p>
        </p:txBody>
      </p:sp>
    </p:spTree>
    <p:extLst>
      <p:ext uri="{BB962C8B-B14F-4D97-AF65-F5344CB8AC3E}">
        <p14:creationId xmlns:p14="http://schemas.microsoft.com/office/powerpoint/2010/main" val="4007132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17</a:t>
            </a:fld>
            <a:endParaRPr lang="en-US"/>
          </a:p>
        </p:txBody>
      </p:sp>
    </p:spTree>
    <p:extLst>
      <p:ext uri="{BB962C8B-B14F-4D97-AF65-F5344CB8AC3E}">
        <p14:creationId xmlns:p14="http://schemas.microsoft.com/office/powerpoint/2010/main" val="1283396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0B3131-83C0-9847-95A8-B83A12FBB63A}" type="slidenum">
              <a:rPr lang="en-US" smtClean="0"/>
              <a:t>18</a:t>
            </a:fld>
            <a:endParaRPr lang="en-US"/>
          </a:p>
        </p:txBody>
      </p:sp>
    </p:spTree>
    <p:extLst>
      <p:ext uri="{BB962C8B-B14F-4D97-AF65-F5344CB8AC3E}">
        <p14:creationId xmlns:p14="http://schemas.microsoft.com/office/powerpoint/2010/main" val="3606649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for title page">
    <p:spTree>
      <p:nvGrpSpPr>
        <p:cNvPr id="1" name=""/>
        <p:cNvGrpSpPr/>
        <p:nvPr/>
      </p:nvGrpSpPr>
      <p:grpSpPr>
        <a:xfrm>
          <a:off x="0" y="0"/>
          <a:ext cx="0" cy="0"/>
          <a:chOff x="0" y="0"/>
          <a:chExt cx="0" cy="0"/>
        </a:xfrm>
      </p:grpSpPr>
      <p:sp>
        <p:nvSpPr>
          <p:cNvPr id="3" name="Rectangle 2"/>
          <p:cNvSpPr/>
          <p:nvPr userDrawn="1"/>
        </p:nvSpPr>
        <p:spPr>
          <a:xfrm>
            <a:off x="0" y="6076950"/>
            <a:ext cx="9129600" cy="7810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4717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dirty="0"/>
              <a:t>Slide title – Arial, 36, Bold</a:t>
            </a:r>
          </a:p>
        </p:txBody>
      </p:sp>
      <p:sp>
        <p:nvSpPr>
          <p:cNvPr id="10" name="Text Placeholder 7"/>
          <p:cNvSpPr>
            <a:spLocks noGrp="1"/>
          </p:cNvSpPr>
          <p:nvPr>
            <p:ph type="body" sz="quarter" idx="13" hasCustomPrompt="1"/>
          </p:nvPr>
        </p:nvSpPr>
        <p:spPr>
          <a:xfrm>
            <a:off x="457200" y="1954924"/>
            <a:ext cx="7839075" cy="3720662"/>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dirty="0"/>
              <a:t> Body text – Arial,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41937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text and photo">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457200" y="1954924"/>
            <a:ext cx="4619297" cy="3720662"/>
          </a:xfrm>
          <a:prstGeom prst="rect">
            <a:avLst/>
          </a:prstGeom>
        </p:spPr>
        <p:txBody>
          <a:bodyPr/>
          <a:lstStyle>
            <a:lvl1pPr marL="342900" indent="-342900">
              <a:buFont typeface="Arial" panose="020B0604020202020204" pitchFamily="34" charset="0"/>
              <a:buChar char="•"/>
              <a:defRPr sz="2400"/>
            </a:lvl1pPr>
            <a:lvl2pPr>
              <a:defRPr sz="2400"/>
            </a:lvl2pPr>
            <a:lvl3pPr>
              <a:defRPr sz="2400"/>
            </a:lvl3pPr>
            <a:lvl4pPr>
              <a:defRPr sz="2400"/>
            </a:lvl4pPr>
            <a:lvl5pPr>
              <a:defRPr sz="2400"/>
            </a:lvl5pPr>
          </a:lstStyle>
          <a:p>
            <a:pPr lvl="0"/>
            <a:r>
              <a:rPr lang="en-US" dirty="0"/>
              <a:t> Body text – Arial,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Picture Placeholder 2"/>
          <p:cNvSpPr>
            <a:spLocks noGrp="1"/>
          </p:cNvSpPr>
          <p:nvPr>
            <p:ph type="pic" sz="quarter" idx="14" hasCustomPrompt="1"/>
          </p:nvPr>
        </p:nvSpPr>
        <p:spPr>
          <a:xfrm>
            <a:off x="5218113" y="1954213"/>
            <a:ext cx="3673475" cy="3721100"/>
          </a:xfrm>
          <a:prstGeom prst="rect">
            <a:avLst/>
          </a:prstGeom>
        </p:spPr>
        <p:txBody>
          <a:bodyPr/>
          <a:lstStyle>
            <a:lvl1pPr marL="0" indent="0" algn="ctr">
              <a:buNone/>
              <a:defRPr sz="2400"/>
            </a:lvl1pPr>
          </a:lstStyle>
          <a:p>
            <a:r>
              <a:rPr lang="en-GB" dirty="0"/>
              <a:t>Click here to insert your photograph</a:t>
            </a:r>
          </a:p>
        </p:txBody>
      </p:sp>
      <p:sp>
        <p:nvSpPr>
          <p:cNvPr id="5"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dirty="0"/>
              <a:t>Slide title – Arial, 36, Bold</a:t>
            </a:r>
          </a:p>
        </p:txBody>
      </p:sp>
    </p:spTree>
    <p:extLst>
      <p:ext uri="{BB962C8B-B14F-4D97-AF65-F5344CB8AC3E}">
        <p14:creationId xmlns:p14="http://schemas.microsoft.com/office/powerpoint/2010/main" val="2576738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subtitle and tex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200" y="1909762"/>
            <a:ext cx="64008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Slide subtitle – Arial, 28, Bold</a:t>
            </a:r>
          </a:p>
        </p:txBody>
      </p:sp>
      <p:sp>
        <p:nvSpPr>
          <p:cNvPr id="8" name="Text Placeholder 7"/>
          <p:cNvSpPr>
            <a:spLocks noGrp="1"/>
          </p:cNvSpPr>
          <p:nvPr>
            <p:ph type="body" sz="quarter" idx="13" hasCustomPrompt="1"/>
          </p:nvPr>
        </p:nvSpPr>
        <p:spPr>
          <a:xfrm>
            <a:off x="457200" y="2619375"/>
            <a:ext cx="7839075"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dirty="0"/>
              <a:t> Body text – Arial,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dirty="0"/>
              <a:t>Slide title – Arial, 36, Bold</a:t>
            </a:r>
          </a:p>
        </p:txBody>
      </p:sp>
    </p:spTree>
    <p:extLst>
      <p:ext uri="{BB962C8B-B14F-4D97-AF65-F5344CB8AC3E}">
        <p14:creationId xmlns:p14="http://schemas.microsoft.com/office/powerpoint/2010/main" val="2093361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subtitle, text and photograph">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5360988" y="2638425"/>
            <a:ext cx="3451225" cy="2457450"/>
          </a:xfrm>
          <a:prstGeom prst="rect">
            <a:avLst/>
          </a:prstGeom>
        </p:spPr>
        <p:txBody>
          <a:bodyPr/>
          <a:lstStyle>
            <a:lvl1pPr marL="0" indent="0" algn="ctr">
              <a:buNone/>
              <a:defRPr sz="2400" baseline="0"/>
            </a:lvl1pPr>
          </a:lstStyle>
          <a:p>
            <a:r>
              <a:rPr lang="en-GB" dirty="0"/>
              <a:t>Click here to insert your photograph</a:t>
            </a:r>
          </a:p>
        </p:txBody>
      </p:sp>
      <p:sp>
        <p:nvSpPr>
          <p:cNvPr id="6" name="Subtitle 2"/>
          <p:cNvSpPr>
            <a:spLocks noGrp="1"/>
          </p:cNvSpPr>
          <p:nvPr>
            <p:ph type="subTitle" idx="1" hasCustomPrompt="1"/>
          </p:nvPr>
        </p:nvSpPr>
        <p:spPr>
          <a:xfrm>
            <a:off x="457200" y="1909762"/>
            <a:ext cx="64008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Slide subtitle – Arial, 28, Bold</a:t>
            </a:r>
          </a:p>
        </p:txBody>
      </p:sp>
      <p:sp>
        <p:nvSpPr>
          <p:cNvPr id="10" name="Text Placeholder 7"/>
          <p:cNvSpPr>
            <a:spLocks noGrp="1"/>
          </p:cNvSpPr>
          <p:nvPr>
            <p:ph type="body" sz="quarter" idx="13" hasCustomPrompt="1"/>
          </p:nvPr>
        </p:nvSpPr>
        <p:spPr>
          <a:xfrm>
            <a:off x="457201" y="2619375"/>
            <a:ext cx="4686300"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dirty="0"/>
              <a:t> Body text – Arial,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dirty="0"/>
              <a:t>Slide title – Arial, 36, Bold</a:t>
            </a:r>
          </a:p>
        </p:txBody>
      </p:sp>
    </p:spTree>
    <p:extLst>
      <p:ext uri="{BB962C8B-B14F-4D97-AF65-F5344CB8AC3E}">
        <p14:creationId xmlns:p14="http://schemas.microsoft.com/office/powerpoint/2010/main" val="1303303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97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C6309-EB29-47D0-876A-9F7F830F80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FF51B3-405E-4385-BA10-C5F395ECFA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63B8FE-7605-4427-98EE-CC8B68C48544}"/>
              </a:ext>
            </a:extLst>
          </p:cNvPr>
          <p:cNvSpPr>
            <a:spLocks noGrp="1"/>
          </p:cNvSpPr>
          <p:nvPr>
            <p:ph type="dt" sz="half" idx="10"/>
          </p:nvPr>
        </p:nvSpPr>
        <p:spPr/>
        <p:txBody>
          <a:bodyPr/>
          <a:lstStyle/>
          <a:p>
            <a:fld id="{C7EE9AE8-2E4B-495B-8D17-9A9B7F84F78E}" type="datetimeFigureOut">
              <a:rPr lang="en-GB" smtClean="0"/>
              <a:t>25/09/2020</a:t>
            </a:fld>
            <a:endParaRPr lang="en-GB"/>
          </a:p>
        </p:txBody>
      </p:sp>
      <p:sp>
        <p:nvSpPr>
          <p:cNvPr id="5" name="Footer Placeholder 4">
            <a:extLst>
              <a:ext uri="{FF2B5EF4-FFF2-40B4-BE49-F238E27FC236}">
                <a16:creationId xmlns:a16="http://schemas.microsoft.com/office/drawing/2014/main" id="{31957EA9-B1BF-44A7-8174-D2B832D193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235DFF-90C8-4B81-BEC7-DB5040F21469}"/>
              </a:ext>
            </a:extLst>
          </p:cNvPr>
          <p:cNvSpPr>
            <a:spLocks noGrp="1"/>
          </p:cNvSpPr>
          <p:nvPr>
            <p:ph type="sldNum" sz="quarter" idx="12"/>
          </p:nvPr>
        </p:nvSpPr>
        <p:spPr/>
        <p:txBody>
          <a:bodyPr/>
          <a:lstStyle/>
          <a:p>
            <a:fld id="{E74E7039-147E-457C-A70A-BA3E53F28160}" type="slidenum">
              <a:rPr lang="en-GB" smtClean="0"/>
              <a:t>‹#›</a:t>
            </a:fld>
            <a:endParaRPr lang="en-GB"/>
          </a:p>
        </p:txBody>
      </p:sp>
    </p:spTree>
    <p:extLst>
      <p:ext uri="{BB962C8B-B14F-4D97-AF65-F5344CB8AC3E}">
        <p14:creationId xmlns:p14="http://schemas.microsoft.com/office/powerpoint/2010/main" val="1168282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2B255C-2570-4A7C-A387-C4AAB4CFDCC0}"/>
              </a:ext>
            </a:extLst>
          </p:cNvPr>
          <p:cNvSpPr>
            <a:spLocks noGrp="1"/>
          </p:cNvSpPr>
          <p:nvPr>
            <p:ph type="dt" sz="half" idx="10"/>
          </p:nvPr>
        </p:nvSpPr>
        <p:spPr/>
        <p:txBody>
          <a:bodyPr/>
          <a:lstStyle/>
          <a:p>
            <a:fld id="{F38B3156-3C3E-488D-9287-2A97CECBC736}" type="datetimeFigureOut">
              <a:rPr lang="en-GB" smtClean="0"/>
              <a:t>25/09/2020</a:t>
            </a:fld>
            <a:endParaRPr lang="en-GB"/>
          </a:p>
        </p:txBody>
      </p:sp>
      <p:sp>
        <p:nvSpPr>
          <p:cNvPr id="3" name="Footer Placeholder 2">
            <a:extLst>
              <a:ext uri="{FF2B5EF4-FFF2-40B4-BE49-F238E27FC236}">
                <a16:creationId xmlns:a16="http://schemas.microsoft.com/office/drawing/2014/main" id="{A9117DB7-BA97-4AA5-8BE0-39F6FA0A5A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4BDC0B3-3358-48C1-BB39-2CC94E08D9E7}"/>
              </a:ext>
            </a:extLst>
          </p:cNvPr>
          <p:cNvSpPr>
            <a:spLocks noGrp="1"/>
          </p:cNvSpPr>
          <p:nvPr>
            <p:ph type="sldNum" sz="quarter" idx="12"/>
          </p:nvPr>
        </p:nvSpPr>
        <p:spPr/>
        <p:txBody>
          <a:bodyPr/>
          <a:lstStyle/>
          <a:p>
            <a:fld id="{89BAFA02-AD92-4B9B-AF9A-CF93E0812CC6}" type="slidenum">
              <a:rPr lang="en-GB" smtClean="0"/>
              <a:t>‹#›</a:t>
            </a:fld>
            <a:endParaRPr lang="en-GB"/>
          </a:p>
        </p:txBody>
      </p:sp>
    </p:spTree>
    <p:extLst>
      <p:ext uri="{BB962C8B-B14F-4D97-AF65-F5344CB8AC3E}">
        <p14:creationId xmlns:p14="http://schemas.microsoft.com/office/powerpoint/2010/main" val="2452451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68285-8A9F-4BA9-8C59-16D72150F4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A09CA8-2755-4DF8-997E-C3DD3183E6CD}"/>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5F78A8-4AB2-4873-9937-C6B0B2EC18C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C36E917-0F6B-40AD-B4F8-462BD1DC7B1A}"/>
              </a:ext>
            </a:extLst>
          </p:cNvPr>
          <p:cNvSpPr>
            <a:spLocks noGrp="1"/>
          </p:cNvSpPr>
          <p:nvPr>
            <p:ph type="dt" sz="half" idx="10"/>
          </p:nvPr>
        </p:nvSpPr>
        <p:spPr/>
        <p:txBody>
          <a:bodyPr/>
          <a:lstStyle/>
          <a:p>
            <a:fld id="{F38B3156-3C3E-488D-9287-2A97CECBC736}" type="datetimeFigureOut">
              <a:rPr lang="en-GB" smtClean="0"/>
              <a:t>25/09/2020</a:t>
            </a:fld>
            <a:endParaRPr lang="en-GB"/>
          </a:p>
        </p:txBody>
      </p:sp>
      <p:sp>
        <p:nvSpPr>
          <p:cNvPr id="6" name="Footer Placeholder 5">
            <a:extLst>
              <a:ext uri="{FF2B5EF4-FFF2-40B4-BE49-F238E27FC236}">
                <a16:creationId xmlns:a16="http://schemas.microsoft.com/office/drawing/2014/main" id="{95476C0A-112F-4C38-BAEC-5D16DAAA77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89DBAE-B4F1-4D18-B1B5-63F32242A60A}"/>
              </a:ext>
            </a:extLst>
          </p:cNvPr>
          <p:cNvSpPr>
            <a:spLocks noGrp="1"/>
          </p:cNvSpPr>
          <p:nvPr>
            <p:ph type="sldNum" sz="quarter" idx="12"/>
          </p:nvPr>
        </p:nvSpPr>
        <p:spPr/>
        <p:txBody>
          <a:bodyPr/>
          <a:lstStyle/>
          <a:p>
            <a:fld id="{89BAFA02-AD92-4B9B-AF9A-CF93E0812CC6}" type="slidenum">
              <a:rPr lang="en-GB" smtClean="0"/>
              <a:t>‹#›</a:t>
            </a:fld>
            <a:endParaRPr lang="en-GB"/>
          </a:p>
        </p:txBody>
      </p:sp>
    </p:spTree>
    <p:extLst>
      <p:ext uri="{BB962C8B-B14F-4D97-AF65-F5344CB8AC3E}">
        <p14:creationId xmlns:p14="http://schemas.microsoft.com/office/powerpoint/2010/main" val="1225550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8904" y="360000"/>
            <a:ext cx="3099816" cy="615696"/>
          </a:xfrm>
          <a:prstGeom prst="rect">
            <a:avLst/>
          </a:prstGeom>
        </p:spPr>
      </p:pic>
      <p:sp>
        <p:nvSpPr>
          <p:cNvPr id="8" name="Rectangle 7"/>
          <p:cNvSpPr/>
          <p:nvPr/>
        </p:nvSpPr>
        <p:spPr>
          <a:xfrm>
            <a:off x="0" y="6227379"/>
            <a:ext cx="9144000" cy="63062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a:stretch>
            <a:fillRect/>
          </a:stretch>
        </p:blipFill>
        <p:spPr>
          <a:xfrm>
            <a:off x="0" y="6189288"/>
            <a:ext cx="9144000" cy="254000"/>
          </a:xfrm>
          <a:prstGeom prst="rect">
            <a:avLst/>
          </a:prstGeom>
        </p:spPr>
      </p:pic>
    </p:spTree>
    <p:extLst>
      <p:ext uri="{BB962C8B-B14F-4D97-AF65-F5344CB8AC3E}">
        <p14:creationId xmlns:p14="http://schemas.microsoft.com/office/powerpoint/2010/main" val="347680335"/>
      </p:ext>
    </p:extLst>
  </p:cSld>
  <p:clrMap bg1="lt1" tx1="dk1" bg2="lt2" tx2="dk2" accent1="accent1" accent2="accent2" accent3="accent3" accent4="accent4" accent5="accent5" accent6="accent6" hlink="hlink" folHlink="folHlink"/>
  <p:sldLayoutIdLst>
    <p:sldLayoutId id="2147483674" r:id="rId1"/>
    <p:sldLayoutId id="2147483651" r:id="rId2"/>
    <p:sldLayoutId id="2147483673" r:id="rId3"/>
    <p:sldLayoutId id="2147483649" r:id="rId4"/>
    <p:sldLayoutId id="2147483650" r:id="rId5"/>
    <p:sldLayoutId id="2147483655" r:id="rId6"/>
    <p:sldLayoutId id="2147483675" r:id="rId7"/>
    <p:sldLayoutId id="2147483676" r:id="rId8"/>
    <p:sldLayoutId id="214748367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emf"/><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31.emf"/><Relationship Id="rId4" Type="http://schemas.openxmlformats.org/officeDocument/2006/relationships/image" Target="../media/image30.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32.xml.rels><?xml version="1.0" encoding="UTF-8" standalone="yes"?>
<Relationships xmlns="http://schemas.openxmlformats.org/package/2006/relationships"><Relationship Id="rId3" Type="http://schemas.openxmlformats.org/officeDocument/2006/relationships/hyperlink" Target="https://www.england.nhs.uk/ahp/role/#dram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nice.org.uk/sharedlearning/dramatherapy-group-for-adults-living-with-psychosis" TargetMode="External"/><Relationship Id="rId4" Type="http://schemas.openxmlformats.org/officeDocument/2006/relationships/hyperlink" Target="https://www.nice.org.uk/sharedlearning/dramatherapy-in-early-intervention-in-psychosis" TargetMode="Externa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3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1.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mailto:Kirsty.lowery-richardson@hee.nhs.uk" TargetMode="External"/><Relationship Id="rId5" Type="http://schemas.openxmlformats.org/officeDocument/2006/relationships/image" Target="../media/image42.jp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51.jpg"/><Relationship Id="rId4" Type="http://schemas.openxmlformats.org/officeDocument/2006/relationships/image" Target="../media/image50.jp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55.png"/><Relationship Id="rId4" Type="http://schemas.openxmlformats.org/officeDocument/2006/relationships/image" Target="../media/image54.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jp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www.publicdomainpictures.net/en/view-image.php?image=290460&amp;picture=questions-amp-answers" TargetMode="External"/><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90537" y="1215672"/>
            <a:ext cx="7772400" cy="1441450"/>
          </a:xfrm>
          <a:prstGeom prst="rect">
            <a:avLst/>
          </a:prstGeom>
        </p:spPr>
        <p:txBody>
          <a:bodyPr/>
          <a:lstStyle/>
          <a:p>
            <a:pPr defTabSz="685800"/>
            <a:r>
              <a:rPr lang="en-US" sz="2700" b="1" dirty="0">
                <a:solidFill>
                  <a:srgbClr val="A00054"/>
                </a:solidFill>
                <a:latin typeface="Arial" panose="020B0604020202020204" pitchFamily="34" charset="0"/>
                <a:cs typeface="Arial" panose="020B0604020202020204" pitchFamily="34" charset="0"/>
              </a:rPr>
              <a:t>Welcome to A</a:t>
            </a:r>
            <a:r>
              <a:rPr lang="en-GB" sz="2700" b="1" dirty="0">
                <a:solidFill>
                  <a:srgbClr val="A00054"/>
                </a:solidFill>
                <a:latin typeface="Arial" panose="020B0604020202020204" pitchFamily="34" charset="0"/>
                <a:cs typeface="Arial" panose="020B0604020202020204" pitchFamily="34" charset="0"/>
              </a:rPr>
              <a:t>HP Workforce Webinar 3</a:t>
            </a:r>
            <a:br>
              <a:rPr lang="en-GB" sz="2700" b="1" dirty="0">
                <a:solidFill>
                  <a:srgbClr val="A00054"/>
                </a:solidFill>
                <a:latin typeface="Arial" panose="020B0604020202020204" pitchFamily="34" charset="0"/>
                <a:cs typeface="Arial" panose="020B0604020202020204" pitchFamily="34" charset="0"/>
              </a:rPr>
            </a:br>
            <a:r>
              <a:rPr lang="en-GB" sz="2400" b="1" dirty="0">
                <a:solidFill>
                  <a:srgbClr val="A00054"/>
                </a:solidFill>
                <a:latin typeface="Arial" panose="020B0604020202020204" pitchFamily="34" charset="0"/>
                <a:cs typeface="Arial" panose="020B0604020202020204" pitchFamily="34" charset="0"/>
              </a:rPr>
              <a:t>Dietetics, Dramatherapists &amp; Paramedics  </a:t>
            </a:r>
            <a:br>
              <a:rPr lang="en-GB" sz="2400" b="1" dirty="0">
                <a:solidFill>
                  <a:srgbClr val="A00054"/>
                </a:solidFill>
                <a:latin typeface="Arial" panose="020B0604020202020204" pitchFamily="34" charset="0"/>
                <a:cs typeface="Arial" panose="020B0604020202020204" pitchFamily="34" charset="0"/>
              </a:rPr>
            </a:br>
            <a:r>
              <a:rPr lang="en-GB" sz="2400" b="1" dirty="0">
                <a:solidFill>
                  <a:srgbClr val="A00054"/>
                </a:solidFill>
                <a:latin typeface="Arial" panose="020B0604020202020204" pitchFamily="34" charset="0"/>
                <a:cs typeface="Arial" panose="020B0604020202020204" pitchFamily="34" charset="0"/>
              </a:rPr>
              <a:t>25 September 2020</a:t>
            </a:r>
            <a:br>
              <a:rPr lang="en-GB" sz="1600" b="1" dirty="0">
                <a:solidFill>
                  <a:srgbClr val="A00054"/>
                </a:solidFill>
                <a:latin typeface="Arial" panose="020B0604020202020204" pitchFamily="34" charset="0"/>
                <a:cs typeface="Arial" panose="020B0604020202020204" pitchFamily="34" charset="0"/>
              </a:rPr>
            </a:br>
            <a:br>
              <a:rPr lang="en-GB" sz="2000" dirty="0">
                <a:solidFill>
                  <a:prstClr val="black"/>
                </a:solidFill>
                <a:latin typeface="Arial" panose="020B0604020202020204" pitchFamily="34" charset="0"/>
                <a:ea typeface="MS Mincho" panose="02020609040205080304" pitchFamily="49" charset="-128"/>
                <a:cs typeface="Times New Roman" panose="02020603050405020304" pitchFamily="18" charset="0"/>
              </a:rPr>
            </a:br>
            <a:endParaRPr lang="en-GB" dirty="0"/>
          </a:p>
        </p:txBody>
      </p:sp>
      <p:sp>
        <p:nvSpPr>
          <p:cNvPr id="5" name="Footer Placeholder 16"/>
          <p:cNvSpPr txBox="1">
            <a:spLocks/>
          </p:cNvSpPr>
          <p:nvPr/>
        </p:nvSpPr>
        <p:spPr>
          <a:xfrm>
            <a:off x="340057" y="6414718"/>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dirty="0"/>
              <a:t>@NHSHealthEdEng      #AHPFaculty</a:t>
            </a:r>
          </a:p>
        </p:txBody>
      </p:sp>
      <p:pic>
        <p:nvPicPr>
          <p:cNvPr id="4" name="Picture 3">
            <a:extLst>
              <a:ext uri="{FF2B5EF4-FFF2-40B4-BE49-F238E27FC236}">
                <a16:creationId xmlns:a16="http://schemas.microsoft.com/office/drawing/2014/main" id="{B598C422-7C43-47E7-AF81-93E98D538B74}"/>
              </a:ext>
            </a:extLst>
          </p:cNvPr>
          <p:cNvPicPr>
            <a:picLocks noChangeAspect="1"/>
          </p:cNvPicPr>
          <p:nvPr/>
        </p:nvPicPr>
        <p:blipFill>
          <a:blip r:embed="rId2"/>
          <a:stretch>
            <a:fillRect/>
          </a:stretch>
        </p:blipFill>
        <p:spPr>
          <a:xfrm>
            <a:off x="208556" y="2536956"/>
            <a:ext cx="8336362" cy="892044"/>
          </a:xfrm>
          <a:prstGeom prst="rect">
            <a:avLst/>
          </a:prstGeom>
        </p:spPr>
      </p:pic>
      <p:sp>
        <p:nvSpPr>
          <p:cNvPr id="12" name="TextBox 11">
            <a:extLst>
              <a:ext uri="{FF2B5EF4-FFF2-40B4-BE49-F238E27FC236}">
                <a16:creationId xmlns:a16="http://schemas.microsoft.com/office/drawing/2014/main" id="{7D757BAA-1661-4848-BDEB-9479F6FEAA9B}"/>
              </a:ext>
            </a:extLst>
          </p:cNvPr>
          <p:cNvSpPr txBox="1"/>
          <p:nvPr/>
        </p:nvSpPr>
        <p:spPr>
          <a:xfrm>
            <a:off x="850789" y="3643940"/>
            <a:ext cx="5998537" cy="1569660"/>
          </a:xfrm>
          <a:prstGeom prst="rect">
            <a:avLst/>
          </a:prstGeom>
          <a:noFill/>
        </p:spPr>
        <p:txBody>
          <a:bodyPr wrap="square" rtlCol="0">
            <a:spAutoFit/>
          </a:bodyPr>
          <a:lstStyle/>
          <a:p>
            <a:r>
              <a:rPr lang="en-GB" sz="2400" b="1" dirty="0">
                <a:solidFill>
                  <a:srgbClr val="003893"/>
                </a:solidFill>
                <a:latin typeface="Arial" panose="020B0604020202020204" pitchFamily="34" charset="0"/>
                <a:cs typeface="Arial" panose="020B0604020202020204" pitchFamily="34" charset="0"/>
              </a:rPr>
              <a:t>Paula Breeze</a:t>
            </a:r>
          </a:p>
          <a:p>
            <a:r>
              <a:rPr lang="en-GB" b="1" dirty="0">
                <a:solidFill>
                  <a:srgbClr val="003893"/>
                </a:solidFill>
                <a:latin typeface="Arial" panose="020B0604020202020204" pitchFamily="34" charset="0"/>
                <a:cs typeface="Arial" panose="020B0604020202020204" pitchFamily="34" charset="0"/>
              </a:rPr>
              <a:t>National AHP Clinical Fellow</a:t>
            </a:r>
          </a:p>
          <a:p>
            <a:r>
              <a:rPr lang="en-GB" b="1" dirty="0">
                <a:solidFill>
                  <a:srgbClr val="003893"/>
                </a:solidFill>
                <a:latin typeface="Arial" panose="020B0604020202020204" pitchFamily="34" charset="0"/>
                <a:cs typeface="Arial" panose="020B0604020202020204" pitchFamily="34" charset="0"/>
              </a:rPr>
              <a:t>@breeze_paula</a:t>
            </a:r>
          </a:p>
          <a:p>
            <a:r>
              <a:rPr lang="en-GB" b="1" dirty="0">
                <a:solidFill>
                  <a:srgbClr val="003893"/>
                </a:solidFill>
                <a:latin typeface="Arial" panose="020B0604020202020204" pitchFamily="34" charset="0"/>
                <a:cs typeface="Arial" panose="020B0604020202020204" pitchFamily="34" charset="0"/>
              </a:rPr>
              <a:t>#AHPFaculty</a:t>
            </a:r>
          </a:p>
          <a:p>
            <a:r>
              <a:rPr lang="en-GB" b="1" dirty="0">
                <a:solidFill>
                  <a:srgbClr val="003893"/>
                </a:solidFill>
                <a:latin typeface="Arial" panose="020B0604020202020204" pitchFamily="34" charset="0"/>
                <a:cs typeface="Arial" panose="020B0604020202020204" pitchFamily="34" charset="0"/>
              </a:rPr>
              <a:t>Paula.breeze@hee.nhs.uk</a:t>
            </a:r>
          </a:p>
        </p:txBody>
      </p:sp>
      <p:pic>
        <p:nvPicPr>
          <p:cNvPr id="14" name="Picture 13" descr="bottom_branding.png">
            <a:extLst>
              <a:ext uri="{FF2B5EF4-FFF2-40B4-BE49-F238E27FC236}">
                <a16:creationId xmlns:a16="http://schemas.microsoft.com/office/drawing/2014/main" id="{FC46061F-725E-42CE-9B73-DF09FAD31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89" y="5347846"/>
            <a:ext cx="1348650" cy="932626"/>
          </a:xfrm>
          <a:prstGeom prst="rect">
            <a:avLst/>
          </a:prstGeom>
        </p:spPr>
      </p:pic>
    </p:spTree>
    <p:extLst>
      <p:ext uri="{BB962C8B-B14F-4D97-AF65-F5344CB8AC3E}">
        <p14:creationId xmlns:p14="http://schemas.microsoft.com/office/powerpoint/2010/main" val="4095478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788F6-EC4E-4868-92E8-FB5BD48BF357}"/>
              </a:ext>
            </a:extLst>
          </p:cNvPr>
          <p:cNvSpPr>
            <a:spLocks noGrp="1"/>
          </p:cNvSpPr>
          <p:nvPr>
            <p:ph type="ctrTitle"/>
          </p:nvPr>
        </p:nvSpPr>
        <p:spPr/>
        <p:txBody>
          <a:bodyPr/>
          <a:lstStyle/>
          <a:p>
            <a:r>
              <a:rPr lang="en-GB" sz="2800" dirty="0">
                <a:latin typeface="Arial" panose="020B0604020202020204" pitchFamily="34" charset="0"/>
                <a:cs typeface="Arial" panose="020B0604020202020204" pitchFamily="34" charset="0"/>
              </a:rPr>
              <a:t>Local Workforce Data (</a:t>
            </a:r>
            <a:r>
              <a:rPr lang="en-GB" sz="2800" dirty="0" err="1">
                <a:latin typeface="Arial" panose="020B0604020202020204" pitchFamily="34" charset="0"/>
                <a:cs typeface="Arial" panose="020B0604020202020204" pitchFamily="34" charset="0"/>
              </a:rPr>
              <a:t>wte</a:t>
            </a:r>
            <a:r>
              <a:rPr lang="en-GB" sz="2800" dirty="0">
                <a:latin typeface="Arial" panose="020B0604020202020204" pitchFamily="34" charset="0"/>
                <a:cs typeface="Arial" panose="020B0604020202020204" pitchFamily="34" charset="0"/>
              </a:rPr>
              <a:t>) – By Region</a:t>
            </a:r>
            <a:endParaRPr lang="en-GB" sz="2800" dirty="0"/>
          </a:p>
        </p:txBody>
      </p:sp>
      <p:pic>
        <p:nvPicPr>
          <p:cNvPr id="3" name="Picture 2"/>
          <p:cNvPicPr>
            <a:picLocks noChangeAspect="1"/>
          </p:cNvPicPr>
          <p:nvPr/>
        </p:nvPicPr>
        <p:blipFill>
          <a:blip r:embed="rId2"/>
          <a:stretch>
            <a:fillRect/>
          </a:stretch>
        </p:blipFill>
        <p:spPr>
          <a:xfrm>
            <a:off x="637309" y="1946563"/>
            <a:ext cx="7529946" cy="3609109"/>
          </a:xfrm>
          <a:prstGeom prst="rect">
            <a:avLst/>
          </a:prstGeom>
        </p:spPr>
      </p:pic>
    </p:spTree>
    <p:extLst>
      <p:ext uri="{BB962C8B-B14F-4D97-AF65-F5344CB8AC3E}">
        <p14:creationId xmlns:p14="http://schemas.microsoft.com/office/powerpoint/2010/main" val="2829808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CC3BF-DD98-4EE3-BE97-FCBF8EB3EAC7}"/>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A00054"/>
                </a:solidFill>
                <a:latin typeface="Arial" panose="020B0604020202020204" pitchFamily="34" charset="0"/>
                <a:cs typeface="Arial" panose="020B0604020202020204" pitchFamily="34" charset="0"/>
              </a:rPr>
              <a:t>Gender and Age Information</a:t>
            </a:r>
            <a:endParaRPr lang="en-US" sz="1400" b="1" dirty="0">
              <a:solidFill>
                <a:srgbClr val="A00054"/>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2451021-4A66-4E4E-80FD-212764919688}"/>
              </a:ext>
            </a:extLst>
          </p:cNvPr>
          <p:cNvSpPr txBox="1"/>
          <p:nvPr/>
        </p:nvSpPr>
        <p:spPr>
          <a:xfrm>
            <a:off x="5689692" y="1288800"/>
            <a:ext cx="2960370" cy="4524315"/>
          </a:xfrm>
          <a:prstGeom prst="rect">
            <a:avLst/>
          </a:prstGeom>
          <a:noFill/>
        </p:spPr>
        <p:txBody>
          <a:bodyPr wrap="square" rtlCol="0">
            <a:spAutoFit/>
          </a:bodyPr>
          <a:lstStyle/>
          <a:p>
            <a:pPr marL="214313" indent="-214313">
              <a:buFont typeface="Arial" panose="020B0604020202020204" pitchFamily="34" charset="0"/>
              <a:buChar char="•"/>
            </a:pPr>
            <a:r>
              <a:rPr lang="en-GB" dirty="0">
                <a:latin typeface="Arial" panose="020B0604020202020204" pitchFamily="34" charset="0"/>
                <a:cs typeface="Arial" panose="020B0604020202020204" pitchFamily="34" charset="0"/>
              </a:rPr>
              <a:t>Dietetics workforce is predominately female (93%)</a:t>
            </a:r>
          </a:p>
          <a:p>
            <a:pPr marL="214313" indent="-214313">
              <a:buFont typeface="Arial" panose="020B0604020202020204" pitchFamily="34" charset="0"/>
              <a:buChar char="•"/>
            </a:pPr>
            <a:r>
              <a:rPr lang="en-GB" dirty="0">
                <a:latin typeface="Arial" panose="020B0604020202020204" pitchFamily="34" charset="0"/>
                <a:cs typeface="Arial" panose="020B0604020202020204" pitchFamily="34" charset="0"/>
              </a:rPr>
              <a:t>Age profile information for the profession shows a younger workforce than seen for many AHP professions.</a:t>
            </a:r>
          </a:p>
          <a:p>
            <a:pPr marL="600075" lvl="1" indent="-257175">
              <a:buFont typeface="Courier New" panose="02070309020205020404" pitchFamily="49" charset="0"/>
              <a:buChar char="o"/>
            </a:pPr>
            <a:r>
              <a:rPr lang="en-GB" dirty="0">
                <a:latin typeface="Arial" panose="020B0604020202020204" pitchFamily="34" charset="0"/>
                <a:cs typeface="Arial" panose="020B0604020202020204" pitchFamily="34" charset="0"/>
              </a:rPr>
              <a:t>Only 17% in the age band of 50+ (809 WTE).</a:t>
            </a:r>
          </a:p>
          <a:p>
            <a:pPr marL="142875" indent="-257175">
              <a:buFont typeface="Courier New" panose="02070309020205020404" pitchFamily="49" charset="0"/>
              <a:buChar char="o"/>
            </a:pPr>
            <a:r>
              <a:rPr lang="en-GB" dirty="0">
                <a:latin typeface="Arial" panose="020B0604020202020204" pitchFamily="34" charset="0"/>
                <a:cs typeface="Arial" panose="020B0604020202020204" pitchFamily="34" charset="0"/>
              </a:rPr>
              <a:t>The evidence suggests no immediate risk of workforce supply issues due to an ageing workforce.</a:t>
            </a:r>
          </a:p>
        </p:txBody>
      </p:sp>
      <p:pic>
        <p:nvPicPr>
          <p:cNvPr id="5" name="Picture 4"/>
          <p:cNvPicPr>
            <a:picLocks noChangeAspect="1"/>
          </p:cNvPicPr>
          <p:nvPr/>
        </p:nvPicPr>
        <p:blipFill>
          <a:blip r:embed="rId2"/>
          <a:stretch>
            <a:fillRect/>
          </a:stretch>
        </p:blipFill>
        <p:spPr>
          <a:xfrm>
            <a:off x="897492" y="1288800"/>
            <a:ext cx="4732908" cy="2289198"/>
          </a:xfrm>
          <a:prstGeom prst="rect">
            <a:avLst/>
          </a:prstGeom>
          <a:ln>
            <a:solidFill>
              <a:prstClr val="ltGray"/>
            </a:solidFill>
          </a:ln>
        </p:spPr>
      </p:pic>
      <p:pic>
        <p:nvPicPr>
          <p:cNvPr id="6" name="Picture 5"/>
          <p:cNvPicPr>
            <a:picLocks noChangeAspect="1"/>
          </p:cNvPicPr>
          <p:nvPr/>
        </p:nvPicPr>
        <p:blipFill>
          <a:blip r:embed="rId3"/>
          <a:stretch>
            <a:fillRect/>
          </a:stretch>
        </p:blipFill>
        <p:spPr>
          <a:xfrm>
            <a:off x="851907" y="3577999"/>
            <a:ext cx="4780924" cy="2542002"/>
          </a:xfrm>
          <a:prstGeom prst="rect">
            <a:avLst/>
          </a:prstGeom>
          <a:ln>
            <a:solidFill>
              <a:prstClr val="ltGray"/>
            </a:solidFill>
          </a:ln>
        </p:spPr>
      </p:pic>
    </p:spTree>
    <p:extLst>
      <p:ext uri="{BB962C8B-B14F-4D97-AF65-F5344CB8AC3E}">
        <p14:creationId xmlns:p14="http://schemas.microsoft.com/office/powerpoint/2010/main" val="4164315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CE17-8151-4442-BC19-50F181E180C6}"/>
              </a:ext>
            </a:extLst>
          </p:cNvPr>
          <p:cNvSpPr>
            <a:spLocks noGrp="1"/>
          </p:cNvSpPr>
          <p:nvPr>
            <p:ph type="title"/>
          </p:nvPr>
        </p:nvSpPr>
        <p:spPr>
          <a:xfrm>
            <a:off x="220082" y="735109"/>
            <a:ext cx="7886700" cy="994172"/>
          </a:xfrm>
        </p:spPr>
        <p:txBody>
          <a:bodyPr/>
          <a:lstStyle/>
          <a:p>
            <a:pPr algn="l"/>
            <a:r>
              <a:rPr lang="en-GB" sz="2400" b="1" dirty="0">
                <a:solidFill>
                  <a:srgbClr val="A00054"/>
                </a:solidFill>
                <a:latin typeface="Arial" panose="020B0604020202020204" pitchFamily="34" charset="0"/>
                <a:cs typeface="Arial" panose="020B0604020202020204" pitchFamily="34" charset="0"/>
              </a:rPr>
              <a:t>Ethnicity &amp; Nationality Information</a:t>
            </a:r>
            <a:endParaRPr lang="en-GB" sz="2400" b="1" dirty="0">
              <a:solidFill>
                <a:srgbClr val="C00000"/>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C960514F-27DC-4B3E-AF6D-4F014E002EA5}"/>
              </a:ext>
            </a:extLst>
          </p:cNvPr>
          <p:cNvSpPr>
            <a:spLocks noGrp="1"/>
          </p:cNvSpPr>
          <p:nvPr>
            <p:ph sz="half" idx="2"/>
          </p:nvPr>
        </p:nvSpPr>
        <p:spPr>
          <a:xfrm>
            <a:off x="3602081" y="1398840"/>
            <a:ext cx="5541919" cy="2344847"/>
          </a:xfrm>
        </p:spPr>
        <p:txBody>
          <a:bodyPr>
            <a:normAutofit/>
          </a:bodyPr>
          <a:lstStyle/>
          <a:p>
            <a:pPr marL="0" indent="0">
              <a:buNone/>
            </a:pPr>
            <a:r>
              <a:rPr lang="en-GB" sz="1050" b="1" dirty="0">
                <a:latin typeface="Arial" panose="020B0604020202020204" pitchFamily="34" charset="0"/>
                <a:cs typeface="Arial" panose="020B0604020202020204" pitchFamily="34" charset="0"/>
              </a:rPr>
              <a:t>Ethnicity</a:t>
            </a:r>
          </a:p>
          <a:p>
            <a:r>
              <a:rPr lang="en-GB" sz="1050" dirty="0">
                <a:latin typeface="Arial" panose="020B0604020202020204" pitchFamily="34" charset="0"/>
                <a:cs typeface="Arial" panose="020B0604020202020204" pitchFamily="34" charset="0"/>
              </a:rPr>
              <a:t>Ethnicity data suggests 72% of the workforce are White British</a:t>
            </a:r>
          </a:p>
          <a:p>
            <a:r>
              <a:rPr lang="en-GB" sz="1050" dirty="0">
                <a:latin typeface="Arial" panose="020B0604020202020204" pitchFamily="34" charset="0"/>
                <a:cs typeface="Arial" panose="020B0604020202020204" pitchFamily="34" charset="0"/>
              </a:rPr>
              <a:t>Ethnicity data shows at least 10% of the workforce are from Asian, Black, Chinese or Other Ethnic backgrounds</a:t>
            </a:r>
          </a:p>
          <a:p>
            <a:pPr marL="0" indent="0">
              <a:buNone/>
            </a:pPr>
            <a:r>
              <a:rPr lang="en-GB" sz="1050" b="1" dirty="0">
                <a:latin typeface="Arial" panose="020B0604020202020204" pitchFamily="34" charset="0"/>
                <a:cs typeface="Arial" panose="020B0604020202020204" pitchFamily="34" charset="0"/>
              </a:rPr>
              <a:t>Nationality</a:t>
            </a:r>
          </a:p>
          <a:p>
            <a:r>
              <a:rPr lang="en-GB" sz="1050" dirty="0">
                <a:latin typeface="Arial" panose="020B0604020202020204" pitchFamily="34" charset="0"/>
                <a:cs typeface="Arial" panose="020B0604020202020204" pitchFamily="34" charset="0"/>
              </a:rPr>
              <a:t>The % of staff with non-UK nationality increased from 11% to 14% between 2014 and 2020 of the workforce. In March 2020, this represented c.645 out of c. 4,700 of the workforce</a:t>
            </a:r>
          </a:p>
          <a:p>
            <a:r>
              <a:rPr lang="en-GB" sz="1050" dirty="0">
                <a:latin typeface="Arial" panose="020B0604020202020204" pitchFamily="34" charset="0"/>
                <a:cs typeface="Arial" panose="020B0604020202020204" pitchFamily="34" charset="0"/>
              </a:rPr>
              <a:t>London by far has the greatest dependence on non-UK nationals – 24% of the workforce in 2020. </a:t>
            </a:r>
            <a:r>
              <a:rPr lang="en-GB" sz="1050" dirty="0" err="1">
                <a:latin typeface="Arial" panose="020B0604020202020204" pitchFamily="34" charset="0"/>
                <a:cs typeface="Arial" panose="020B0604020202020204" pitchFamily="34" charset="0"/>
              </a:rPr>
              <a:t>EoE</a:t>
            </a:r>
            <a:r>
              <a:rPr lang="en-GB" sz="1050" dirty="0">
                <a:latin typeface="Arial" panose="020B0604020202020204" pitchFamily="34" charset="0"/>
                <a:cs typeface="Arial" panose="020B0604020202020204" pitchFamily="34" charset="0"/>
              </a:rPr>
              <a:t> also has higher than average numbers, at 17%</a:t>
            </a:r>
          </a:p>
          <a:p>
            <a:r>
              <a:rPr lang="en-GB" sz="1050" dirty="0">
                <a:latin typeface="Arial" panose="020B0604020202020204" pitchFamily="34" charset="0"/>
                <a:cs typeface="Arial" panose="020B0604020202020204" pitchFamily="34" charset="0"/>
              </a:rPr>
              <a:t>Most common nationalities other than UK are: Irish (254 in 2020), Australian (58) and South African (44)</a:t>
            </a:r>
          </a:p>
        </p:txBody>
      </p:sp>
      <p:pic>
        <p:nvPicPr>
          <p:cNvPr id="5" name="Picture 4"/>
          <p:cNvPicPr>
            <a:picLocks noChangeAspect="1"/>
          </p:cNvPicPr>
          <p:nvPr/>
        </p:nvPicPr>
        <p:blipFill>
          <a:blip r:embed="rId3"/>
          <a:stretch>
            <a:fillRect/>
          </a:stretch>
        </p:blipFill>
        <p:spPr>
          <a:xfrm>
            <a:off x="220081" y="1308848"/>
            <a:ext cx="3262152" cy="2504218"/>
          </a:xfrm>
          <a:prstGeom prst="rect">
            <a:avLst/>
          </a:prstGeom>
          <a:ln>
            <a:solidFill>
              <a:prstClr val="ltGray"/>
            </a:solidFill>
          </a:ln>
        </p:spPr>
      </p:pic>
      <p:graphicFrame>
        <p:nvGraphicFramePr>
          <p:cNvPr id="8" name="Chart 7">
            <a:extLst>
              <a:ext uri="{FF2B5EF4-FFF2-40B4-BE49-F238E27FC236}">
                <a16:creationId xmlns:a16="http://schemas.microsoft.com/office/drawing/2014/main" id="{00000000-0008-0000-0900-000002000000}"/>
              </a:ext>
            </a:extLst>
          </p:cNvPr>
          <p:cNvGraphicFramePr>
            <a:graphicFrameLocks/>
          </p:cNvGraphicFramePr>
          <p:nvPr/>
        </p:nvGraphicFramePr>
        <p:xfrm>
          <a:off x="220081" y="3769628"/>
          <a:ext cx="3262152" cy="2242405"/>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a:extLst>
              <a:ext uri="{FF2B5EF4-FFF2-40B4-BE49-F238E27FC236}">
                <a16:creationId xmlns:a16="http://schemas.microsoft.com/office/drawing/2014/main" id="{FD5FC930-8B5A-421D-A7E0-53002C7AD7AF}"/>
              </a:ext>
            </a:extLst>
          </p:cNvPr>
          <p:cNvPicPr>
            <a:picLocks noChangeAspect="1"/>
          </p:cNvPicPr>
          <p:nvPr/>
        </p:nvPicPr>
        <p:blipFill>
          <a:blip r:embed="rId5"/>
          <a:stretch>
            <a:fillRect/>
          </a:stretch>
        </p:blipFill>
        <p:spPr>
          <a:xfrm>
            <a:off x="3602081" y="3880485"/>
            <a:ext cx="5231183" cy="2020693"/>
          </a:xfrm>
          <a:prstGeom prst="rect">
            <a:avLst/>
          </a:prstGeom>
        </p:spPr>
      </p:pic>
    </p:spTree>
    <p:extLst>
      <p:ext uri="{BB962C8B-B14F-4D97-AF65-F5344CB8AC3E}">
        <p14:creationId xmlns:p14="http://schemas.microsoft.com/office/powerpoint/2010/main" val="2954669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5260-1F92-4D88-80B5-80E0E6220ADF}"/>
              </a:ext>
            </a:extLst>
          </p:cNvPr>
          <p:cNvSpPr>
            <a:spLocks noGrp="1"/>
          </p:cNvSpPr>
          <p:nvPr>
            <p:ph type="ctrTitle"/>
          </p:nvPr>
        </p:nvSpPr>
        <p:spPr/>
        <p:txBody>
          <a:bodyPr/>
          <a:lstStyle/>
          <a:p>
            <a:r>
              <a:rPr lang="en-GB" sz="2800" dirty="0"/>
              <a:t>Summary of Future Trends</a:t>
            </a:r>
          </a:p>
        </p:txBody>
      </p:sp>
      <p:sp>
        <p:nvSpPr>
          <p:cNvPr id="3" name="Text Placeholder 2">
            <a:extLst>
              <a:ext uri="{FF2B5EF4-FFF2-40B4-BE49-F238E27FC236}">
                <a16:creationId xmlns:a16="http://schemas.microsoft.com/office/drawing/2014/main" id="{B8201758-4E7A-4676-A35D-4DF72BEB4830}"/>
              </a:ext>
            </a:extLst>
          </p:cNvPr>
          <p:cNvSpPr>
            <a:spLocks noGrp="1"/>
          </p:cNvSpPr>
          <p:nvPr>
            <p:ph type="body" sz="quarter" idx="13"/>
          </p:nvPr>
        </p:nvSpPr>
        <p:spPr/>
        <p:txBody>
          <a:bodyPr/>
          <a:lstStyle/>
          <a:p>
            <a:r>
              <a:rPr lang="en-GB" sz="2000" dirty="0"/>
              <a:t>All else equal, we would expect supply to grow by about </a:t>
            </a:r>
            <a:r>
              <a:rPr lang="en-GB" sz="2000" b="1" dirty="0"/>
              <a:t>3% per year</a:t>
            </a:r>
          </a:p>
          <a:p>
            <a:r>
              <a:rPr lang="en-GB" sz="2000" dirty="0"/>
              <a:t>Pre-</a:t>
            </a:r>
            <a:r>
              <a:rPr lang="en-GB" sz="2000" dirty="0" err="1"/>
              <a:t>Covid</a:t>
            </a:r>
            <a:r>
              <a:rPr lang="en-GB" sz="2000" dirty="0"/>
              <a:t>, we would have expected demand to grow at about </a:t>
            </a:r>
            <a:r>
              <a:rPr lang="en-GB" sz="2000" b="1" dirty="0"/>
              <a:t>1-2% per year</a:t>
            </a:r>
          </a:p>
          <a:p>
            <a:r>
              <a:rPr lang="en-GB" sz="2000" dirty="0"/>
              <a:t>However, we are aware of additional demand required within primary care as part of 26k expansion under LTP, as well as existing challenges around placement availability, especially in London. Growth likely also to come with increased Government attention to managing obesity</a:t>
            </a:r>
          </a:p>
          <a:p>
            <a:r>
              <a:rPr lang="en-GB" sz="2000" dirty="0"/>
              <a:t>Therefore, while cautiously optimistic, need to ensure we can still responding to changing demands</a:t>
            </a:r>
          </a:p>
        </p:txBody>
      </p:sp>
    </p:spTree>
    <p:extLst>
      <p:ext uri="{BB962C8B-B14F-4D97-AF65-F5344CB8AC3E}">
        <p14:creationId xmlns:p14="http://schemas.microsoft.com/office/powerpoint/2010/main" val="4170859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9E5B-4847-4C77-A781-ABBAD78957B8}"/>
              </a:ext>
            </a:extLst>
          </p:cNvPr>
          <p:cNvSpPr>
            <a:spLocks noGrp="1"/>
          </p:cNvSpPr>
          <p:nvPr>
            <p:ph type="ctrTitle"/>
          </p:nvPr>
        </p:nvSpPr>
        <p:spPr/>
        <p:txBody>
          <a:bodyPr/>
          <a:lstStyle/>
          <a:p>
            <a:r>
              <a:rPr lang="en-GB" sz="3200" dirty="0"/>
              <a:t>Dietetics workforce summary</a:t>
            </a:r>
          </a:p>
        </p:txBody>
      </p:sp>
      <p:sp>
        <p:nvSpPr>
          <p:cNvPr id="3" name="Text Placeholder 2">
            <a:extLst>
              <a:ext uri="{FF2B5EF4-FFF2-40B4-BE49-F238E27FC236}">
                <a16:creationId xmlns:a16="http://schemas.microsoft.com/office/drawing/2014/main" id="{6BE4AB0F-2081-4F99-A77B-DC83EC8D372B}"/>
              </a:ext>
            </a:extLst>
          </p:cNvPr>
          <p:cNvSpPr>
            <a:spLocks noGrp="1"/>
          </p:cNvSpPr>
          <p:nvPr>
            <p:ph type="body" sz="quarter" idx="13"/>
          </p:nvPr>
        </p:nvSpPr>
        <p:spPr/>
        <p:txBody>
          <a:bodyPr/>
          <a:lstStyle/>
          <a:p>
            <a:r>
              <a:rPr lang="en-GB" dirty="0"/>
              <a:t>Largely stable profession – 3% growth per year for a number of years, both in NHS and wider sector</a:t>
            </a:r>
          </a:p>
          <a:p>
            <a:r>
              <a:rPr lang="en-GB" dirty="0"/>
              <a:t>Young age profile</a:t>
            </a:r>
          </a:p>
          <a:p>
            <a:r>
              <a:rPr lang="en-GB" dirty="0"/>
              <a:t>Higher international recruitment around London and East of England which may suggest some capacity issues in those regions</a:t>
            </a:r>
          </a:p>
          <a:p>
            <a:r>
              <a:rPr lang="en-GB" dirty="0"/>
              <a:t>Largely optimistic forecast given stability but need to be aware of capacity challenges and increasing demand from primary care </a:t>
            </a:r>
            <a:r>
              <a:rPr lang="en-GB"/>
              <a:t>and Government policy</a:t>
            </a:r>
            <a:endParaRPr lang="en-GB" dirty="0"/>
          </a:p>
        </p:txBody>
      </p:sp>
    </p:spTree>
    <p:extLst>
      <p:ext uri="{BB962C8B-B14F-4D97-AF65-F5344CB8AC3E}">
        <p14:creationId xmlns:p14="http://schemas.microsoft.com/office/powerpoint/2010/main" val="1170098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FB306C8-472E-423D-8F74-E65D38834471}"/>
              </a:ext>
            </a:extLst>
          </p:cNvPr>
          <p:cNvPicPr>
            <a:picLocks noChangeAspect="1"/>
          </p:cNvPicPr>
          <p:nvPr/>
        </p:nvPicPr>
        <p:blipFill rotWithShape="1">
          <a:blip r:embed="rId4"/>
          <a:srcRect t="26875"/>
          <a:stretch/>
        </p:blipFill>
        <p:spPr>
          <a:xfrm>
            <a:off x="1" y="3092824"/>
            <a:ext cx="9170894" cy="4334692"/>
          </a:xfrm>
          <a:prstGeom prst="rect">
            <a:avLst/>
          </a:prstGeom>
        </p:spPr>
      </p:pic>
      <p:pic>
        <p:nvPicPr>
          <p:cNvPr id="7" name="Picture 6"/>
          <p:cNvPicPr>
            <a:picLocks noChangeAspect="1"/>
          </p:cNvPicPr>
          <p:nvPr/>
        </p:nvPicPr>
        <p:blipFill>
          <a:blip r:embed="rId5"/>
          <a:stretch>
            <a:fillRect/>
          </a:stretch>
        </p:blipFill>
        <p:spPr>
          <a:xfrm>
            <a:off x="383576" y="2598448"/>
            <a:ext cx="8336362" cy="892044"/>
          </a:xfrm>
          <a:prstGeom prst="rect">
            <a:avLst/>
          </a:prstGeom>
        </p:spPr>
      </p:pic>
      <p:sp>
        <p:nvSpPr>
          <p:cNvPr id="2" name="TextBox 1"/>
          <p:cNvSpPr txBox="1"/>
          <p:nvPr/>
        </p:nvSpPr>
        <p:spPr>
          <a:xfrm>
            <a:off x="566649" y="972978"/>
            <a:ext cx="3386785" cy="808298"/>
          </a:xfrm>
          <a:prstGeom prst="rect">
            <a:avLst/>
          </a:prstGeom>
          <a:noFill/>
        </p:spPr>
        <p:txBody>
          <a:bodyPr wrap="square" rtlCol="0">
            <a:spAutoFit/>
          </a:bodyPr>
          <a:lstStyle/>
          <a:p>
            <a:pPr>
              <a:lnSpc>
                <a:spcPts val="6080"/>
              </a:lnSpc>
            </a:pPr>
            <a:r>
              <a:rPr lang="en-US" sz="4400" b="1" spc="-64" dirty="0">
                <a:latin typeface="Frutiger" panose="020B0500000000000000" pitchFamily="34" charset="0"/>
              </a:rPr>
              <a:t>Dietitians</a:t>
            </a:r>
          </a:p>
        </p:txBody>
      </p:sp>
      <p:sp>
        <p:nvSpPr>
          <p:cNvPr id="8" name="TextBox 7"/>
          <p:cNvSpPr txBox="1"/>
          <p:nvPr/>
        </p:nvSpPr>
        <p:spPr>
          <a:xfrm>
            <a:off x="566649" y="1847576"/>
            <a:ext cx="8191868" cy="523220"/>
          </a:xfrm>
          <a:prstGeom prst="rect">
            <a:avLst/>
          </a:prstGeom>
          <a:noFill/>
        </p:spPr>
        <p:txBody>
          <a:bodyPr wrap="square" rtlCol="0">
            <a:spAutoFit/>
          </a:bodyPr>
          <a:lstStyle/>
          <a:p>
            <a:r>
              <a:rPr lang="en-GB" sz="2800" b="1" dirty="0">
                <a:solidFill>
                  <a:srgbClr val="003893"/>
                </a:solidFill>
              </a:rPr>
              <a:t>Menna Wyn-Wright - Education Policy Manager</a:t>
            </a:r>
          </a:p>
        </p:txBody>
      </p:sp>
    </p:spTree>
    <p:custDataLst>
      <p:tags r:id="rId1"/>
    </p:custDataLst>
    <p:extLst>
      <p:ext uri="{BB962C8B-B14F-4D97-AF65-F5344CB8AC3E}">
        <p14:creationId xmlns:p14="http://schemas.microsoft.com/office/powerpoint/2010/main" val="4160339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59530"/>
            <a:ext cx="2764302" cy="679449"/>
          </a:xfrm>
        </p:spPr>
        <p:txBody>
          <a:bodyPr/>
          <a:lstStyle/>
          <a:p>
            <a:r>
              <a:rPr lang="en-GB" dirty="0"/>
              <a:t>Statistics</a:t>
            </a:r>
          </a:p>
        </p:txBody>
      </p:sp>
      <p:sp>
        <p:nvSpPr>
          <p:cNvPr id="3" name="Text Placeholder 2"/>
          <p:cNvSpPr>
            <a:spLocks noGrp="1"/>
          </p:cNvSpPr>
          <p:nvPr>
            <p:ph type="body" sz="quarter" idx="13"/>
          </p:nvPr>
        </p:nvSpPr>
        <p:spPr>
          <a:xfrm>
            <a:off x="175848" y="1250195"/>
            <a:ext cx="4325815" cy="3720662"/>
          </a:xfrm>
        </p:spPr>
        <p:txBody>
          <a:bodyPr/>
          <a:lstStyle/>
          <a:p>
            <a:r>
              <a:rPr lang="en-GB" dirty="0"/>
              <a:t>Around 10,000 HCPC registered dietitians (July 2020)</a:t>
            </a:r>
          </a:p>
          <a:p>
            <a:r>
              <a:rPr lang="en-GB" dirty="0"/>
              <a:t>79% of HCPC registered members are BDA members</a:t>
            </a:r>
          </a:p>
          <a:p>
            <a:r>
              <a:rPr lang="en-GB" dirty="0"/>
              <a:t>18 HEIs delivering dietetic courses  at undergraduate and postgraduate level</a:t>
            </a:r>
          </a:p>
          <a:p>
            <a:r>
              <a:rPr lang="en-GB" dirty="0"/>
              <a:t>New courses in the pipeline</a:t>
            </a:r>
          </a:p>
          <a:p>
            <a:r>
              <a:rPr lang="en-GB" dirty="0"/>
              <a:t>Around 200 BDA dietetic support workers</a:t>
            </a:r>
          </a:p>
          <a:p>
            <a:pPr marL="0" indent="0">
              <a:buNone/>
            </a:pPr>
            <a:endParaRPr lang="en-GB" dirty="0"/>
          </a:p>
        </p:txBody>
      </p:sp>
      <p:sp>
        <p:nvSpPr>
          <p:cNvPr id="5" name="Footer Placeholder 16"/>
          <p:cNvSpPr txBox="1">
            <a:spLocks/>
          </p:cNvSpPr>
          <p:nvPr/>
        </p:nvSpPr>
        <p:spPr>
          <a:xfrm>
            <a:off x="340057" y="6414718"/>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1300" b="1" dirty="0"/>
          </a:p>
        </p:txBody>
      </p:sp>
      <p:pic>
        <p:nvPicPr>
          <p:cNvPr id="6" name="Picture 5">
            <a:extLst>
              <a:ext uri="{FF2B5EF4-FFF2-40B4-BE49-F238E27FC236}">
                <a16:creationId xmlns:a16="http://schemas.microsoft.com/office/drawing/2014/main" id="{89844F4B-DAD6-4A75-BC88-795DBE947B89}"/>
              </a:ext>
            </a:extLst>
          </p:cNvPr>
          <p:cNvPicPr>
            <a:picLocks noChangeAspect="1"/>
          </p:cNvPicPr>
          <p:nvPr/>
        </p:nvPicPr>
        <p:blipFill rotWithShape="1">
          <a:blip r:embed="rId4"/>
          <a:srcRect l="14038" t="22803" r="67500" b="11732"/>
          <a:stretch/>
        </p:blipFill>
        <p:spPr>
          <a:xfrm>
            <a:off x="4466490" y="1250195"/>
            <a:ext cx="4501662" cy="4489624"/>
          </a:xfrm>
          <a:prstGeom prst="rect">
            <a:avLst/>
          </a:prstGeom>
        </p:spPr>
      </p:pic>
    </p:spTree>
    <p:custDataLst>
      <p:tags r:id="rId1"/>
    </p:custDataLst>
    <p:extLst>
      <p:ext uri="{BB962C8B-B14F-4D97-AF65-F5344CB8AC3E}">
        <p14:creationId xmlns:p14="http://schemas.microsoft.com/office/powerpoint/2010/main" val="3345071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C1FCD5-9253-4DE7-B5FB-7B5F9D89C7F3}"/>
              </a:ext>
            </a:extLst>
          </p:cNvPr>
          <p:cNvSpPr txBox="1"/>
          <p:nvPr/>
        </p:nvSpPr>
        <p:spPr>
          <a:xfrm>
            <a:off x="213086" y="1361645"/>
            <a:ext cx="2586385" cy="3477875"/>
          </a:xfrm>
          <a:prstGeom prst="rect">
            <a:avLst/>
          </a:prstGeom>
          <a:solidFill>
            <a:schemeClr val="accent5">
              <a:lumMod val="60000"/>
              <a:lumOff val="40000"/>
            </a:schemeClr>
          </a:solidFill>
        </p:spPr>
        <p:txBody>
          <a:bodyPr wrap="square">
            <a:spAutoFit/>
          </a:bodyPr>
          <a:lstStyle/>
          <a:p>
            <a:pPr algn="ctr"/>
            <a:r>
              <a:rPr lang="en-GB" sz="2200" dirty="0"/>
              <a:t>Dietitians are the only qualified </a:t>
            </a:r>
          </a:p>
          <a:p>
            <a:pPr algn="ctr"/>
            <a:r>
              <a:rPr lang="en-GB" sz="2200" dirty="0"/>
              <a:t>health professionals, helping people make informed and practical choice about food, based on the science of nutrition</a:t>
            </a:r>
          </a:p>
        </p:txBody>
      </p:sp>
      <p:pic>
        <p:nvPicPr>
          <p:cNvPr id="5" name="Picture 4">
            <a:extLst>
              <a:ext uri="{FF2B5EF4-FFF2-40B4-BE49-F238E27FC236}">
                <a16:creationId xmlns:a16="http://schemas.microsoft.com/office/drawing/2014/main" id="{09AC359F-A4CF-48A3-A8FE-5FF7A809F33E}"/>
              </a:ext>
            </a:extLst>
          </p:cNvPr>
          <p:cNvPicPr>
            <a:picLocks noChangeAspect="1"/>
          </p:cNvPicPr>
          <p:nvPr/>
        </p:nvPicPr>
        <p:blipFill>
          <a:blip r:embed="rId4"/>
          <a:stretch>
            <a:fillRect/>
          </a:stretch>
        </p:blipFill>
        <p:spPr>
          <a:xfrm>
            <a:off x="2924224" y="1055077"/>
            <a:ext cx="6200193" cy="4453885"/>
          </a:xfrm>
          <a:prstGeom prst="rect">
            <a:avLst/>
          </a:prstGeom>
        </p:spPr>
      </p:pic>
      <p:sp>
        <p:nvSpPr>
          <p:cNvPr id="7" name="TextBox 6">
            <a:extLst>
              <a:ext uri="{FF2B5EF4-FFF2-40B4-BE49-F238E27FC236}">
                <a16:creationId xmlns:a16="http://schemas.microsoft.com/office/drawing/2014/main" id="{DBE84696-6FFA-4095-8FB2-C32915A155E7}"/>
              </a:ext>
            </a:extLst>
          </p:cNvPr>
          <p:cNvSpPr txBox="1"/>
          <p:nvPr/>
        </p:nvSpPr>
        <p:spPr>
          <a:xfrm>
            <a:off x="4285131" y="5687366"/>
            <a:ext cx="6562165" cy="246221"/>
          </a:xfrm>
          <a:prstGeom prst="rect">
            <a:avLst/>
          </a:prstGeom>
          <a:noFill/>
        </p:spPr>
        <p:txBody>
          <a:bodyPr wrap="square">
            <a:spAutoFit/>
          </a:bodyPr>
          <a:lstStyle/>
          <a:p>
            <a:r>
              <a:rPr lang="en-GB" sz="1000" dirty="0"/>
              <a:t>Acknowledgement to Mary Hickson at University of Plymouth </a:t>
            </a:r>
          </a:p>
        </p:txBody>
      </p:sp>
    </p:spTree>
    <p:custDataLst>
      <p:tags r:id="rId1"/>
    </p:custDataLst>
    <p:extLst>
      <p:ext uri="{BB962C8B-B14F-4D97-AF65-F5344CB8AC3E}">
        <p14:creationId xmlns:p14="http://schemas.microsoft.com/office/powerpoint/2010/main" val="972734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Workforce and Development</a:t>
            </a:r>
          </a:p>
        </p:txBody>
      </p:sp>
      <p:sp>
        <p:nvSpPr>
          <p:cNvPr id="5" name="Footer Placeholder 16"/>
          <p:cNvSpPr txBox="1">
            <a:spLocks/>
          </p:cNvSpPr>
          <p:nvPr/>
        </p:nvSpPr>
        <p:spPr>
          <a:xfrm>
            <a:off x="340057" y="6414718"/>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1300" b="1" dirty="0"/>
          </a:p>
        </p:txBody>
      </p:sp>
      <p:grpSp>
        <p:nvGrpSpPr>
          <p:cNvPr id="6" name="Group 5">
            <a:extLst>
              <a:ext uri="{FF2B5EF4-FFF2-40B4-BE49-F238E27FC236}">
                <a16:creationId xmlns:a16="http://schemas.microsoft.com/office/drawing/2014/main" id="{C83D367B-1A49-439D-B73E-09379DA16839}"/>
              </a:ext>
            </a:extLst>
          </p:cNvPr>
          <p:cNvGrpSpPr/>
          <p:nvPr/>
        </p:nvGrpSpPr>
        <p:grpSpPr>
          <a:xfrm>
            <a:off x="457200" y="2669183"/>
            <a:ext cx="1645295" cy="2003855"/>
            <a:chOff x="3889314" y="2910023"/>
            <a:chExt cx="2508105" cy="3699695"/>
          </a:xfrm>
        </p:grpSpPr>
        <p:grpSp>
          <p:nvGrpSpPr>
            <p:cNvPr id="7" name="Group 13">
              <a:extLst>
                <a:ext uri="{FF2B5EF4-FFF2-40B4-BE49-F238E27FC236}">
                  <a16:creationId xmlns:a16="http://schemas.microsoft.com/office/drawing/2014/main" id="{DE58AFFB-E3F4-4735-A6C5-652584459F93}"/>
                </a:ext>
              </a:extLst>
            </p:cNvPr>
            <p:cNvGrpSpPr/>
            <p:nvPr/>
          </p:nvGrpSpPr>
          <p:grpSpPr>
            <a:xfrm rot="-2700000">
              <a:off x="4084368" y="2910023"/>
              <a:ext cx="2313051" cy="2313051"/>
              <a:chOff x="0" y="0"/>
              <a:chExt cx="6350000" cy="6350000"/>
            </a:xfrm>
          </p:grpSpPr>
          <p:sp>
            <p:nvSpPr>
              <p:cNvPr id="10" name="Freeform 14">
                <a:extLst>
                  <a:ext uri="{FF2B5EF4-FFF2-40B4-BE49-F238E27FC236}">
                    <a16:creationId xmlns:a16="http://schemas.microsoft.com/office/drawing/2014/main" id="{B5FEDF3E-A5AE-4EA0-BF16-9C4F41DED3ED}"/>
                  </a:ext>
                </a:extLst>
              </p:cNvPr>
              <p:cNvSpPr/>
              <p:nvPr/>
            </p:nvSpPr>
            <p:spPr>
              <a:xfrm>
                <a:off x="72390" y="72390"/>
                <a:ext cx="6205220" cy="6205220"/>
              </a:xfrm>
              <a:custGeom>
                <a:avLst/>
                <a:gdLst/>
                <a:ahLst/>
                <a:cxnLst/>
                <a:rect l="l" t="t" r="r" b="b"/>
                <a:pathLst>
                  <a:path w="6205220" h="6205220">
                    <a:moveTo>
                      <a:pt x="0" y="0"/>
                    </a:moveTo>
                    <a:lnTo>
                      <a:pt x="6205220" y="0"/>
                    </a:lnTo>
                    <a:lnTo>
                      <a:pt x="6205220" y="6205220"/>
                    </a:lnTo>
                    <a:lnTo>
                      <a:pt x="0" y="6205220"/>
                    </a:lnTo>
                    <a:lnTo>
                      <a:pt x="0" y="0"/>
                    </a:lnTo>
                    <a:close/>
                  </a:path>
                </a:pathLst>
              </a:custGeom>
              <a:solidFill>
                <a:srgbClr val="FFFFFF"/>
              </a:solidFill>
            </p:spPr>
          </p:sp>
          <p:sp>
            <p:nvSpPr>
              <p:cNvPr id="11" name="Freeform 15">
                <a:extLst>
                  <a:ext uri="{FF2B5EF4-FFF2-40B4-BE49-F238E27FC236}">
                    <a16:creationId xmlns:a16="http://schemas.microsoft.com/office/drawing/2014/main" id="{717800D8-6B0B-47F9-9754-6AD8AB8C03EE}"/>
                  </a:ext>
                </a:extLst>
              </p:cNvPr>
              <p:cNvSpPr/>
              <p:nvPr/>
            </p:nvSpPr>
            <p:spPr>
              <a:xfrm>
                <a:off x="0" y="0"/>
                <a:ext cx="6350000" cy="6350000"/>
              </a:xfrm>
              <a:custGeom>
                <a:avLst/>
                <a:gdLst/>
                <a:ahLst/>
                <a:cxnLst/>
                <a:rect l="l" t="t" r="r" b="b"/>
                <a:pathLst>
                  <a:path w="6350000" h="6350000">
                    <a:moveTo>
                      <a:pt x="6205220" y="6205220"/>
                    </a:moveTo>
                    <a:lnTo>
                      <a:pt x="6350000" y="6205220"/>
                    </a:lnTo>
                    <a:lnTo>
                      <a:pt x="6350000" y="6350000"/>
                    </a:lnTo>
                    <a:lnTo>
                      <a:pt x="6205220" y="6350000"/>
                    </a:lnTo>
                    <a:lnTo>
                      <a:pt x="6205220"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6205220" y="144780"/>
                    </a:moveTo>
                    <a:lnTo>
                      <a:pt x="6350000" y="144780"/>
                    </a:lnTo>
                    <a:lnTo>
                      <a:pt x="6350000" y="6205220"/>
                    </a:lnTo>
                    <a:lnTo>
                      <a:pt x="6205220" y="6205220"/>
                    </a:lnTo>
                    <a:lnTo>
                      <a:pt x="6205220" y="144780"/>
                    </a:lnTo>
                    <a:close/>
                    <a:moveTo>
                      <a:pt x="144780" y="6205220"/>
                    </a:moveTo>
                    <a:lnTo>
                      <a:pt x="6205220" y="6205220"/>
                    </a:lnTo>
                    <a:lnTo>
                      <a:pt x="6205220" y="6350000"/>
                    </a:lnTo>
                    <a:lnTo>
                      <a:pt x="144780" y="6350000"/>
                    </a:lnTo>
                    <a:lnTo>
                      <a:pt x="144780" y="6205220"/>
                    </a:lnTo>
                    <a:close/>
                    <a:moveTo>
                      <a:pt x="6205220" y="0"/>
                    </a:moveTo>
                    <a:lnTo>
                      <a:pt x="6350000" y="0"/>
                    </a:lnTo>
                    <a:lnTo>
                      <a:pt x="6350000" y="144780"/>
                    </a:lnTo>
                    <a:lnTo>
                      <a:pt x="6205220" y="144780"/>
                    </a:lnTo>
                    <a:lnTo>
                      <a:pt x="6205220" y="0"/>
                    </a:lnTo>
                    <a:close/>
                    <a:moveTo>
                      <a:pt x="0" y="0"/>
                    </a:moveTo>
                    <a:lnTo>
                      <a:pt x="144780" y="0"/>
                    </a:lnTo>
                    <a:lnTo>
                      <a:pt x="144780" y="144780"/>
                    </a:lnTo>
                    <a:lnTo>
                      <a:pt x="0" y="144780"/>
                    </a:lnTo>
                    <a:lnTo>
                      <a:pt x="0" y="0"/>
                    </a:lnTo>
                    <a:close/>
                    <a:moveTo>
                      <a:pt x="144780" y="0"/>
                    </a:moveTo>
                    <a:lnTo>
                      <a:pt x="6205220" y="0"/>
                    </a:lnTo>
                    <a:lnTo>
                      <a:pt x="6205220" y="144780"/>
                    </a:lnTo>
                    <a:lnTo>
                      <a:pt x="144780" y="144780"/>
                    </a:lnTo>
                    <a:lnTo>
                      <a:pt x="144780" y="0"/>
                    </a:lnTo>
                    <a:close/>
                  </a:path>
                </a:pathLst>
              </a:custGeom>
              <a:solidFill>
                <a:srgbClr val="3EDAD8"/>
              </a:solidFill>
            </p:spPr>
          </p:sp>
        </p:grpSp>
        <p:pic>
          <p:nvPicPr>
            <p:cNvPr id="8" name="Picture 26">
              <a:extLst>
                <a:ext uri="{FF2B5EF4-FFF2-40B4-BE49-F238E27FC236}">
                  <a16:creationId xmlns:a16="http://schemas.microsoft.com/office/drawing/2014/main" id="{DB18E6D7-702F-49B6-A3F0-5C31E1BF6BF1}"/>
                </a:ext>
              </a:extLst>
            </p:cNvPr>
            <p:cNvPicPr>
              <a:picLocks noChangeAspect="1"/>
            </p:cNvPicPr>
            <p:nvPr/>
          </p:nvPicPr>
          <p:blipFill>
            <a:blip r:embed="rId4"/>
            <a:srcRect/>
            <a:stretch>
              <a:fillRect/>
            </a:stretch>
          </p:blipFill>
          <p:spPr>
            <a:xfrm>
              <a:off x="4490347" y="3466856"/>
              <a:ext cx="1483491" cy="1197919"/>
            </a:xfrm>
            <a:prstGeom prst="rect">
              <a:avLst/>
            </a:prstGeom>
          </p:spPr>
        </p:pic>
        <p:sp>
          <p:nvSpPr>
            <p:cNvPr id="9" name="TextBox 31">
              <a:extLst>
                <a:ext uri="{FF2B5EF4-FFF2-40B4-BE49-F238E27FC236}">
                  <a16:creationId xmlns:a16="http://schemas.microsoft.com/office/drawing/2014/main" id="{2171DB7A-CECA-4848-A1DA-48FEB8D610B3}"/>
                </a:ext>
              </a:extLst>
            </p:cNvPr>
            <p:cNvSpPr txBox="1"/>
            <p:nvPr/>
          </p:nvSpPr>
          <p:spPr>
            <a:xfrm rot="2700000">
              <a:off x="2829466" y="5146618"/>
              <a:ext cx="2522948" cy="403252"/>
            </a:xfrm>
            <a:prstGeom prst="rect">
              <a:avLst/>
            </a:prstGeom>
          </p:spPr>
          <p:txBody>
            <a:bodyPr lIns="0" tIns="0" rIns="0" bIns="0" rtlCol="0" anchor="t">
              <a:spAutoFit/>
            </a:bodyPr>
            <a:lstStyle/>
            <a:p>
              <a:pPr algn="ctr">
                <a:lnSpc>
                  <a:spcPts val="3359"/>
                </a:lnSpc>
              </a:pPr>
              <a:r>
                <a:rPr lang="en-US" sz="2400" dirty="0">
                  <a:solidFill>
                    <a:srgbClr val="FFFFFF"/>
                  </a:solidFill>
                  <a:latin typeface="Frutiger LT Pro 1"/>
                </a:rPr>
                <a:t>Demand</a:t>
              </a:r>
            </a:p>
          </p:txBody>
        </p:sp>
      </p:grpSp>
      <p:grpSp>
        <p:nvGrpSpPr>
          <p:cNvPr id="12" name="Group 11">
            <a:extLst>
              <a:ext uri="{FF2B5EF4-FFF2-40B4-BE49-F238E27FC236}">
                <a16:creationId xmlns:a16="http://schemas.microsoft.com/office/drawing/2014/main" id="{11A9132F-3ECE-49A2-BA50-D7F60980CFAF}"/>
              </a:ext>
            </a:extLst>
          </p:cNvPr>
          <p:cNvGrpSpPr/>
          <p:nvPr/>
        </p:nvGrpSpPr>
        <p:grpSpPr>
          <a:xfrm>
            <a:off x="2765606" y="2527117"/>
            <a:ext cx="1419522" cy="2666439"/>
            <a:chOff x="14195365" y="6657673"/>
            <a:chExt cx="2563737" cy="3971010"/>
          </a:xfrm>
        </p:grpSpPr>
        <p:grpSp>
          <p:nvGrpSpPr>
            <p:cNvPr id="13" name="Group 12">
              <a:extLst>
                <a:ext uri="{FF2B5EF4-FFF2-40B4-BE49-F238E27FC236}">
                  <a16:creationId xmlns:a16="http://schemas.microsoft.com/office/drawing/2014/main" id="{C9FF68F7-6F66-4C15-8A55-5B52EE63ACEA}"/>
                </a:ext>
              </a:extLst>
            </p:cNvPr>
            <p:cNvGrpSpPr/>
            <p:nvPr/>
          </p:nvGrpSpPr>
          <p:grpSpPr>
            <a:xfrm>
              <a:off x="14446051" y="6657673"/>
              <a:ext cx="2313051" cy="2313051"/>
              <a:chOff x="14446051" y="6657673"/>
              <a:chExt cx="2313051" cy="2313051"/>
            </a:xfrm>
          </p:grpSpPr>
          <p:grpSp>
            <p:nvGrpSpPr>
              <p:cNvPr id="15" name="Group 10">
                <a:extLst>
                  <a:ext uri="{FF2B5EF4-FFF2-40B4-BE49-F238E27FC236}">
                    <a16:creationId xmlns:a16="http://schemas.microsoft.com/office/drawing/2014/main" id="{3F176677-A3AE-4555-B19E-B85C15AC6A1B}"/>
                  </a:ext>
                </a:extLst>
              </p:cNvPr>
              <p:cNvGrpSpPr/>
              <p:nvPr/>
            </p:nvGrpSpPr>
            <p:grpSpPr>
              <a:xfrm rot="-2700000">
                <a:off x="14446051" y="6657673"/>
                <a:ext cx="2313051" cy="2313051"/>
                <a:chOff x="0" y="0"/>
                <a:chExt cx="6350000" cy="6350000"/>
              </a:xfrm>
            </p:grpSpPr>
            <p:sp>
              <p:nvSpPr>
                <p:cNvPr id="17" name="Freeform 11">
                  <a:extLst>
                    <a:ext uri="{FF2B5EF4-FFF2-40B4-BE49-F238E27FC236}">
                      <a16:creationId xmlns:a16="http://schemas.microsoft.com/office/drawing/2014/main" id="{BB65F3E2-3B8B-473C-A6C7-99BE0AFE1EEE}"/>
                    </a:ext>
                  </a:extLst>
                </p:cNvPr>
                <p:cNvSpPr/>
                <p:nvPr/>
              </p:nvSpPr>
              <p:spPr>
                <a:xfrm>
                  <a:off x="72391" y="72391"/>
                  <a:ext cx="6205219" cy="6205219"/>
                </a:xfrm>
                <a:custGeom>
                  <a:avLst/>
                  <a:gdLst/>
                  <a:ahLst/>
                  <a:cxnLst/>
                  <a:rect l="l" t="t" r="r" b="b"/>
                  <a:pathLst>
                    <a:path w="6205220" h="6205220">
                      <a:moveTo>
                        <a:pt x="0" y="0"/>
                      </a:moveTo>
                      <a:lnTo>
                        <a:pt x="6205220" y="0"/>
                      </a:lnTo>
                      <a:lnTo>
                        <a:pt x="6205220" y="6205220"/>
                      </a:lnTo>
                      <a:lnTo>
                        <a:pt x="0" y="6205220"/>
                      </a:lnTo>
                      <a:lnTo>
                        <a:pt x="0" y="0"/>
                      </a:lnTo>
                      <a:close/>
                    </a:path>
                  </a:pathLst>
                </a:custGeom>
                <a:solidFill>
                  <a:srgbClr val="FFFFFF"/>
                </a:solidFill>
              </p:spPr>
            </p:sp>
            <p:sp>
              <p:nvSpPr>
                <p:cNvPr id="18" name="Freeform 12">
                  <a:extLst>
                    <a:ext uri="{FF2B5EF4-FFF2-40B4-BE49-F238E27FC236}">
                      <a16:creationId xmlns:a16="http://schemas.microsoft.com/office/drawing/2014/main" id="{B0EC594B-9495-47CF-8C3F-8A956E0C0BD2}"/>
                    </a:ext>
                  </a:extLst>
                </p:cNvPr>
                <p:cNvSpPr/>
                <p:nvPr/>
              </p:nvSpPr>
              <p:spPr>
                <a:xfrm>
                  <a:off x="0" y="0"/>
                  <a:ext cx="6350000" cy="6350000"/>
                </a:xfrm>
                <a:custGeom>
                  <a:avLst/>
                  <a:gdLst/>
                  <a:ahLst/>
                  <a:cxnLst/>
                  <a:rect l="l" t="t" r="r" b="b"/>
                  <a:pathLst>
                    <a:path w="6350000" h="6350000">
                      <a:moveTo>
                        <a:pt x="6205220" y="6205220"/>
                      </a:moveTo>
                      <a:lnTo>
                        <a:pt x="6350000" y="6205220"/>
                      </a:lnTo>
                      <a:lnTo>
                        <a:pt x="6350000" y="6350000"/>
                      </a:lnTo>
                      <a:lnTo>
                        <a:pt x="6205220" y="6350000"/>
                      </a:lnTo>
                      <a:lnTo>
                        <a:pt x="6205220"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6205220" y="144780"/>
                      </a:moveTo>
                      <a:lnTo>
                        <a:pt x="6350000" y="144780"/>
                      </a:lnTo>
                      <a:lnTo>
                        <a:pt x="6350000" y="6205220"/>
                      </a:lnTo>
                      <a:lnTo>
                        <a:pt x="6205220" y="6205220"/>
                      </a:lnTo>
                      <a:lnTo>
                        <a:pt x="6205220" y="144780"/>
                      </a:lnTo>
                      <a:close/>
                      <a:moveTo>
                        <a:pt x="144780" y="6205220"/>
                      </a:moveTo>
                      <a:lnTo>
                        <a:pt x="6205220" y="6205220"/>
                      </a:lnTo>
                      <a:lnTo>
                        <a:pt x="6205220" y="6350000"/>
                      </a:lnTo>
                      <a:lnTo>
                        <a:pt x="144780" y="6350000"/>
                      </a:lnTo>
                      <a:lnTo>
                        <a:pt x="144780" y="6205220"/>
                      </a:lnTo>
                      <a:close/>
                      <a:moveTo>
                        <a:pt x="6205220" y="0"/>
                      </a:moveTo>
                      <a:lnTo>
                        <a:pt x="6350000" y="0"/>
                      </a:lnTo>
                      <a:lnTo>
                        <a:pt x="6350000" y="144780"/>
                      </a:lnTo>
                      <a:lnTo>
                        <a:pt x="6205220" y="144780"/>
                      </a:lnTo>
                      <a:lnTo>
                        <a:pt x="6205220" y="0"/>
                      </a:lnTo>
                      <a:close/>
                      <a:moveTo>
                        <a:pt x="0" y="0"/>
                      </a:moveTo>
                      <a:lnTo>
                        <a:pt x="144780" y="0"/>
                      </a:lnTo>
                      <a:lnTo>
                        <a:pt x="144780" y="144780"/>
                      </a:lnTo>
                      <a:lnTo>
                        <a:pt x="0" y="144780"/>
                      </a:lnTo>
                      <a:lnTo>
                        <a:pt x="0" y="0"/>
                      </a:lnTo>
                      <a:close/>
                      <a:moveTo>
                        <a:pt x="144780" y="0"/>
                      </a:moveTo>
                      <a:lnTo>
                        <a:pt x="6205220" y="0"/>
                      </a:lnTo>
                      <a:lnTo>
                        <a:pt x="6205220" y="144780"/>
                      </a:lnTo>
                      <a:lnTo>
                        <a:pt x="144780" y="144780"/>
                      </a:lnTo>
                      <a:lnTo>
                        <a:pt x="144780" y="0"/>
                      </a:lnTo>
                      <a:close/>
                    </a:path>
                  </a:pathLst>
                </a:custGeom>
                <a:solidFill>
                  <a:srgbClr val="3EDAD8"/>
                </a:solidFill>
              </p:spPr>
            </p:sp>
          </p:grpSp>
          <p:pic>
            <p:nvPicPr>
              <p:cNvPr id="16" name="Picture 27">
                <a:extLst>
                  <a:ext uri="{FF2B5EF4-FFF2-40B4-BE49-F238E27FC236}">
                    <a16:creationId xmlns:a16="http://schemas.microsoft.com/office/drawing/2014/main" id="{5669F061-4DF5-4753-ABE9-C950DDF48962}"/>
                  </a:ext>
                </a:extLst>
              </p:cNvPr>
              <p:cNvPicPr>
                <a:picLocks noChangeAspect="1"/>
              </p:cNvPicPr>
              <p:nvPr/>
            </p:nvPicPr>
            <p:blipFill>
              <a:blip r:embed="rId5"/>
              <a:srcRect/>
              <a:stretch>
                <a:fillRect/>
              </a:stretch>
            </p:blipFill>
            <p:spPr>
              <a:xfrm>
                <a:off x="14900485" y="7076707"/>
                <a:ext cx="1472083" cy="1485588"/>
              </a:xfrm>
              <a:prstGeom prst="rect">
                <a:avLst/>
              </a:prstGeom>
            </p:spPr>
          </p:pic>
        </p:grpSp>
        <p:sp>
          <p:nvSpPr>
            <p:cNvPr id="14" name="TextBox 35">
              <a:extLst>
                <a:ext uri="{FF2B5EF4-FFF2-40B4-BE49-F238E27FC236}">
                  <a16:creationId xmlns:a16="http://schemas.microsoft.com/office/drawing/2014/main" id="{45C0C7FD-C855-4FDB-BE6F-43C4D34FDD80}"/>
                </a:ext>
              </a:extLst>
            </p:cNvPr>
            <p:cNvSpPr txBox="1"/>
            <p:nvPr/>
          </p:nvSpPr>
          <p:spPr>
            <a:xfrm rot="2700000">
              <a:off x="12559841" y="8587394"/>
              <a:ext cx="3676813" cy="405765"/>
            </a:xfrm>
            <a:prstGeom prst="rect">
              <a:avLst/>
            </a:prstGeom>
          </p:spPr>
          <p:txBody>
            <a:bodyPr lIns="0" tIns="0" rIns="0" bIns="0" rtlCol="0" anchor="t">
              <a:spAutoFit/>
            </a:bodyPr>
            <a:lstStyle/>
            <a:p>
              <a:pPr algn="ctr">
                <a:lnSpc>
                  <a:spcPts val="3359"/>
                </a:lnSpc>
              </a:pPr>
              <a:r>
                <a:rPr lang="en-US" sz="2400" dirty="0">
                  <a:solidFill>
                    <a:srgbClr val="FFFFFF"/>
                  </a:solidFill>
                  <a:latin typeface="Frutiger LT Pro 1"/>
                </a:rPr>
                <a:t>Practice based learning</a:t>
              </a:r>
            </a:p>
          </p:txBody>
        </p:sp>
      </p:grpSp>
      <p:grpSp>
        <p:nvGrpSpPr>
          <p:cNvPr id="19" name="Group 18">
            <a:extLst>
              <a:ext uri="{FF2B5EF4-FFF2-40B4-BE49-F238E27FC236}">
                <a16:creationId xmlns:a16="http://schemas.microsoft.com/office/drawing/2014/main" id="{65800169-AECA-45F6-8544-4CA6CA433361}"/>
              </a:ext>
            </a:extLst>
          </p:cNvPr>
          <p:cNvGrpSpPr/>
          <p:nvPr/>
        </p:nvGrpSpPr>
        <p:grpSpPr>
          <a:xfrm>
            <a:off x="7032370" y="2511219"/>
            <a:ext cx="1726548" cy="2205147"/>
            <a:chOff x="3657476" y="6841749"/>
            <a:chExt cx="2739943" cy="3300519"/>
          </a:xfrm>
        </p:grpSpPr>
        <p:grpSp>
          <p:nvGrpSpPr>
            <p:cNvPr id="20" name="Group 23">
              <a:extLst>
                <a:ext uri="{FF2B5EF4-FFF2-40B4-BE49-F238E27FC236}">
                  <a16:creationId xmlns:a16="http://schemas.microsoft.com/office/drawing/2014/main" id="{F76BAA84-1941-4EC4-A8A3-BA64A23860D3}"/>
                </a:ext>
              </a:extLst>
            </p:cNvPr>
            <p:cNvGrpSpPr/>
            <p:nvPr/>
          </p:nvGrpSpPr>
          <p:grpSpPr>
            <a:xfrm rot="-2700000">
              <a:off x="4084368" y="6841749"/>
              <a:ext cx="2313051" cy="2313051"/>
              <a:chOff x="0" y="0"/>
              <a:chExt cx="6350000" cy="6350000"/>
            </a:xfrm>
          </p:grpSpPr>
          <p:sp>
            <p:nvSpPr>
              <p:cNvPr id="23" name="Freeform 24">
                <a:extLst>
                  <a:ext uri="{FF2B5EF4-FFF2-40B4-BE49-F238E27FC236}">
                    <a16:creationId xmlns:a16="http://schemas.microsoft.com/office/drawing/2014/main" id="{D7D4ABB2-CA66-421F-A9C2-64156CD0E204}"/>
                  </a:ext>
                </a:extLst>
              </p:cNvPr>
              <p:cNvSpPr/>
              <p:nvPr/>
            </p:nvSpPr>
            <p:spPr>
              <a:xfrm>
                <a:off x="72390" y="72390"/>
                <a:ext cx="6205220" cy="6205220"/>
              </a:xfrm>
              <a:custGeom>
                <a:avLst/>
                <a:gdLst/>
                <a:ahLst/>
                <a:cxnLst/>
                <a:rect l="l" t="t" r="r" b="b"/>
                <a:pathLst>
                  <a:path w="6205220" h="6205220">
                    <a:moveTo>
                      <a:pt x="0" y="0"/>
                    </a:moveTo>
                    <a:lnTo>
                      <a:pt x="6205220" y="0"/>
                    </a:lnTo>
                    <a:lnTo>
                      <a:pt x="6205220" y="6205220"/>
                    </a:lnTo>
                    <a:lnTo>
                      <a:pt x="0" y="6205220"/>
                    </a:lnTo>
                    <a:lnTo>
                      <a:pt x="0" y="0"/>
                    </a:lnTo>
                    <a:close/>
                  </a:path>
                </a:pathLst>
              </a:custGeom>
              <a:solidFill>
                <a:srgbClr val="FFFFFF"/>
              </a:solidFill>
            </p:spPr>
          </p:sp>
          <p:sp>
            <p:nvSpPr>
              <p:cNvPr id="24" name="Freeform 25">
                <a:extLst>
                  <a:ext uri="{FF2B5EF4-FFF2-40B4-BE49-F238E27FC236}">
                    <a16:creationId xmlns:a16="http://schemas.microsoft.com/office/drawing/2014/main" id="{EC316152-563D-4526-94F7-F6646567D1FF}"/>
                  </a:ext>
                </a:extLst>
              </p:cNvPr>
              <p:cNvSpPr/>
              <p:nvPr/>
            </p:nvSpPr>
            <p:spPr>
              <a:xfrm>
                <a:off x="0" y="0"/>
                <a:ext cx="6350000" cy="6350000"/>
              </a:xfrm>
              <a:custGeom>
                <a:avLst/>
                <a:gdLst/>
                <a:ahLst/>
                <a:cxnLst/>
                <a:rect l="l" t="t" r="r" b="b"/>
                <a:pathLst>
                  <a:path w="6350000" h="6350000">
                    <a:moveTo>
                      <a:pt x="6205220" y="6205220"/>
                    </a:moveTo>
                    <a:lnTo>
                      <a:pt x="6350000" y="6205220"/>
                    </a:lnTo>
                    <a:lnTo>
                      <a:pt x="6350000" y="6350000"/>
                    </a:lnTo>
                    <a:lnTo>
                      <a:pt x="6205220" y="6350000"/>
                    </a:lnTo>
                    <a:lnTo>
                      <a:pt x="6205220"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6205220" y="144780"/>
                    </a:moveTo>
                    <a:lnTo>
                      <a:pt x="6350000" y="144780"/>
                    </a:lnTo>
                    <a:lnTo>
                      <a:pt x="6350000" y="6205220"/>
                    </a:lnTo>
                    <a:lnTo>
                      <a:pt x="6205220" y="6205220"/>
                    </a:lnTo>
                    <a:lnTo>
                      <a:pt x="6205220" y="144780"/>
                    </a:lnTo>
                    <a:close/>
                    <a:moveTo>
                      <a:pt x="144780" y="6205220"/>
                    </a:moveTo>
                    <a:lnTo>
                      <a:pt x="6205220" y="6205220"/>
                    </a:lnTo>
                    <a:lnTo>
                      <a:pt x="6205220" y="6350000"/>
                    </a:lnTo>
                    <a:lnTo>
                      <a:pt x="144780" y="6350000"/>
                    </a:lnTo>
                    <a:lnTo>
                      <a:pt x="144780" y="6205220"/>
                    </a:lnTo>
                    <a:close/>
                    <a:moveTo>
                      <a:pt x="6205220" y="0"/>
                    </a:moveTo>
                    <a:lnTo>
                      <a:pt x="6350000" y="0"/>
                    </a:lnTo>
                    <a:lnTo>
                      <a:pt x="6350000" y="144780"/>
                    </a:lnTo>
                    <a:lnTo>
                      <a:pt x="6205220" y="144780"/>
                    </a:lnTo>
                    <a:lnTo>
                      <a:pt x="6205220" y="0"/>
                    </a:lnTo>
                    <a:close/>
                    <a:moveTo>
                      <a:pt x="0" y="0"/>
                    </a:moveTo>
                    <a:lnTo>
                      <a:pt x="144780" y="0"/>
                    </a:lnTo>
                    <a:lnTo>
                      <a:pt x="144780" y="144780"/>
                    </a:lnTo>
                    <a:lnTo>
                      <a:pt x="0" y="144780"/>
                    </a:lnTo>
                    <a:lnTo>
                      <a:pt x="0" y="0"/>
                    </a:lnTo>
                    <a:close/>
                    <a:moveTo>
                      <a:pt x="144780" y="0"/>
                    </a:moveTo>
                    <a:lnTo>
                      <a:pt x="6205220" y="0"/>
                    </a:lnTo>
                    <a:lnTo>
                      <a:pt x="6205220" y="144780"/>
                    </a:lnTo>
                    <a:lnTo>
                      <a:pt x="144780" y="144780"/>
                    </a:lnTo>
                    <a:lnTo>
                      <a:pt x="144780" y="0"/>
                    </a:lnTo>
                    <a:close/>
                  </a:path>
                </a:pathLst>
              </a:custGeom>
              <a:solidFill>
                <a:srgbClr val="3EDAD8"/>
              </a:solidFill>
            </p:spPr>
          </p:sp>
        </p:grpSp>
        <p:pic>
          <p:nvPicPr>
            <p:cNvPr id="21" name="Picture 32">
              <a:extLst>
                <a:ext uri="{FF2B5EF4-FFF2-40B4-BE49-F238E27FC236}">
                  <a16:creationId xmlns:a16="http://schemas.microsoft.com/office/drawing/2014/main" id="{94736DCA-0C66-4A1F-B270-C9D2E511D916}"/>
                </a:ext>
              </a:extLst>
            </p:cNvPr>
            <p:cNvPicPr>
              <a:picLocks noChangeAspect="1"/>
            </p:cNvPicPr>
            <p:nvPr/>
          </p:nvPicPr>
          <p:blipFill>
            <a:blip r:embed="rId6"/>
            <a:srcRect/>
            <a:stretch>
              <a:fillRect/>
            </a:stretch>
          </p:blipFill>
          <p:spPr>
            <a:xfrm>
              <a:off x="4528555" y="7224022"/>
              <a:ext cx="1424678" cy="1424678"/>
            </a:xfrm>
            <a:prstGeom prst="rect">
              <a:avLst/>
            </a:prstGeom>
          </p:spPr>
        </p:pic>
        <p:sp>
          <p:nvSpPr>
            <p:cNvPr id="22" name="TextBox 38">
              <a:extLst>
                <a:ext uri="{FF2B5EF4-FFF2-40B4-BE49-F238E27FC236}">
                  <a16:creationId xmlns:a16="http://schemas.microsoft.com/office/drawing/2014/main" id="{D4C50CD6-20E1-4D54-8545-499B5224CB7D}"/>
                </a:ext>
              </a:extLst>
            </p:cNvPr>
            <p:cNvSpPr txBox="1"/>
            <p:nvPr/>
          </p:nvSpPr>
          <p:spPr>
            <a:xfrm rot="2700000">
              <a:off x="3044744" y="8690266"/>
              <a:ext cx="2064734" cy="839269"/>
            </a:xfrm>
            <a:prstGeom prst="rect">
              <a:avLst/>
            </a:prstGeom>
          </p:spPr>
          <p:txBody>
            <a:bodyPr lIns="0" tIns="0" rIns="0" bIns="0" rtlCol="0" anchor="t">
              <a:spAutoFit/>
            </a:bodyPr>
            <a:lstStyle/>
            <a:p>
              <a:pPr algn="ctr">
                <a:lnSpc>
                  <a:spcPts val="3359"/>
                </a:lnSpc>
              </a:pPr>
              <a:r>
                <a:rPr lang="en-US" sz="2400" dirty="0">
                  <a:solidFill>
                    <a:srgbClr val="FFFFFF"/>
                  </a:solidFill>
                  <a:latin typeface="Frutiger LT Pro 1"/>
                </a:rPr>
                <a:t>Role Diversity </a:t>
              </a:r>
            </a:p>
          </p:txBody>
        </p:sp>
      </p:grpSp>
      <p:grpSp>
        <p:nvGrpSpPr>
          <p:cNvPr id="25" name="Group 24">
            <a:extLst>
              <a:ext uri="{FF2B5EF4-FFF2-40B4-BE49-F238E27FC236}">
                <a16:creationId xmlns:a16="http://schemas.microsoft.com/office/drawing/2014/main" id="{B9B5F9CA-077F-4EE7-B1CE-0B56B8AAB951}"/>
              </a:ext>
            </a:extLst>
          </p:cNvPr>
          <p:cNvGrpSpPr/>
          <p:nvPr/>
        </p:nvGrpSpPr>
        <p:grpSpPr>
          <a:xfrm>
            <a:off x="4947209" y="2582534"/>
            <a:ext cx="1599026" cy="2446982"/>
            <a:chOff x="7672670" y="2967612"/>
            <a:chExt cx="2313051" cy="4042998"/>
          </a:xfrm>
        </p:grpSpPr>
        <p:grpSp>
          <p:nvGrpSpPr>
            <p:cNvPr id="26" name="Group 10">
              <a:extLst>
                <a:ext uri="{FF2B5EF4-FFF2-40B4-BE49-F238E27FC236}">
                  <a16:creationId xmlns:a16="http://schemas.microsoft.com/office/drawing/2014/main" id="{B2431389-E26A-4913-8617-BA33494354FE}"/>
                </a:ext>
              </a:extLst>
            </p:cNvPr>
            <p:cNvGrpSpPr/>
            <p:nvPr/>
          </p:nvGrpSpPr>
          <p:grpSpPr>
            <a:xfrm rot="-2700000">
              <a:off x="7672670" y="2967612"/>
              <a:ext cx="2313051" cy="2313051"/>
              <a:chOff x="0" y="0"/>
              <a:chExt cx="6350000" cy="6350000"/>
            </a:xfrm>
          </p:grpSpPr>
          <p:sp>
            <p:nvSpPr>
              <p:cNvPr id="29" name="Freeform 11">
                <a:extLst>
                  <a:ext uri="{FF2B5EF4-FFF2-40B4-BE49-F238E27FC236}">
                    <a16:creationId xmlns:a16="http://schemas.microsoft.com/office/drawing/2014/main" id="{E169DBEF-29D4-48DD-B2BA-299348195CBA}"/>
                  </a:ext>
                </a:extLst>
              </p:cNvPr>
              <p:cNvSpPr/>
              <p:nvPr/>
            </p:nvSpPr>
            <p:spPr>
              <a:xfrm>
                <a:off x="72390" y="72390"/>
                <a:ext cx="6205220" cy="6205220"/>
              </a:xfrm>
              <a:custGeom>
                <a:avLst/>
                <a:gdLst/>
                <a:ahLst/>
                <a:cxnLst/>
                <a:rect l="l" t="t" r="r" b="b"/>
                <a:pathLst>
                  <a:path w="6205220" h="6205220">
                    <a:moveTo>
                      <a:pt x="0" y="0"/>
                    </a:moveTo>
                    <a:lnTo>
                      <a:pt x="6205220" y="0"/>
                    </a:lnTo>
                    <a:lnTo>
                      <a:pt x="6205220" y="6205220"/>
                    </a:lnTo>
                    <a:lnTo>
                      <a:pt x="0" y="6205220"/>
                    </a:lnTo>
                    <a:lnTo>
                      <a:pt x="0" y="0"/>
                    </a:lnTo>
                    <a:close/>
                  </a:path>
                </a:pathLst>
              </a:custGeom>
              <a:solidFill>
                <a:srgbClr val="FFFFFF"/>
              </a:solidFill>
            </p:spPr>
          </p:sp>
          <p:sp>
            <p:nvSpPr>
              <p:cNvPr id="30" name="Freeform 12">
                <a:extLst>
                  <a:ext uri="{FF2B5EF4-FFF2-40B4-BE49-F238E27FC236}">
                    <a16:creationId xmlns:a16="http://schemas.microsoft.com/office/drawing/2014/main" id="{B253FD8C-ECB0-4DCE-A9A2-C43783AC9669}"/>
                  </a:ext>
                </a:extLst>
              </p:cNvPr>
              <p:cNvSpPr/>
              <p:nvPr/>
            </p:nvSpPr>
            <p:spPr>
              <a:xfrm>
                <a:off x="0" y="0"/>
                <a:ext cx="6350000" cy="6350000"/>
              </a:xfrm>
              <a:custGeom>
                <a:avLst/>
                <a:gdLst/>
                <a:ahLst/>
                <a:cxnLst/>
                <a:rect l="l" t="t" r="r" b="b"/>
                <a:pathLst>
                  <a:path w="6350000" h="6350000">
                    <a:moveTo>
                      <a:pt x="6205220" y="6205220"/>
                    </a:moveTo>
                    <a:lnTo>
                      <a:pt x="6350000" y="6205220"/>
                    </a:lnTo>
                    <a:lnTo>
                      <a:pt x="6350000" y="6350000"/>
                    </a:lnTo>
                    <a:lnTo>
                      <a:pt x="6205220" y="6350000"/>
                    </a:lnTo>
                    <a:lnTo>
                      <a:pt x="6205220"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6205220" y="144780"/>
                    </a:moveTo>
                    <a:lnTo>
                      <a:pt x="6350000" y="144780"/>
                    </a:lnTo>
                    <a:lnTo>
                      <a:pt x="6350000" y="6205220"/>
                    </a:lnTo>
                    <a:lnTo>
                      <a:pt x="6205220" y="6205220"/>
                    </a:lnTo>
                    <a:lnTo>
                      <a:pt x="6205220" y="144780"/>
                    </a:lnTo>
                    <a:close/>
                    <a:moveTo>
                      <a:pt x="144780" y="6205220"/>
                    </a:moveTo>
                    <a:lnTo>
                      <a:pt x="6205220" y="6205220"/>
                    </a:lnTo>
                    <a:lnTo>
                      <a:pt x="6205220" y="6350000"/>
                    </a:lnTo>
                    <a:lnTo>
                      <a:pt x="144780" y="6350000"/>
                    </a:lnTo>
                    <a:lnTo>
                      <a:pt x="144780" y="6205220"/>
                    </a:lnTo>
                    <a:close/>
                    <a:moveTo>
                      <a:pt x="6205220" y="0"/>
                    </a:moveTo>
                    <a:lnTo>
                      <a:pt x="6350000" y="0"/>
                    </a:lnTo>
                    <a:lnTo>
                      <a:pt x="6350000" y="144780"/>
                    </a:lnTo>
                    <a:lnTo>
                      <a:pt x="6205220" y="144780"/>
                    </a:lnTo>
                    <a:lnTo>
                      <a:pt x="6205220" y="0"/>
                    </a:lnTo>
                    <a:close/>
                    <a:moveTo>
                      <a:pt x="0" y="0"/>
                    </a:moveTo>
                    <a:lnTo>
                      <a:pt x="144780" y="0"/>
                    </a:lnTo>
                    <a:lnTo>
                      <a:pt x="144780" y="144780"/>
                    </a:lnTo>
                    <a:lnTo>
                      <a:pt x="0" y="144780"/>
                    </a:lnTo>
                    <a:lnTo>
                      <a:pt x="0" y="0"/>
                    </a:lnTo>
                    <a:close/>
                    <a:moveTo>
                      <a:pt x="144780" y="0"/>
                    </a:moveTo>
                    <a:lnTo>
                      <a:pt x="6205220" y="0"/>
                    </a:lnTo>
                    <a:lnTo>
                      <a:pt x="6205220" y="144780"/>
                    </a:lnTo>
                    <a:lnTo>
                      <a:pt x="144780" y="144780"/>
                    </a:lnTo>
                    <a:lnTo>
                      <a:pt x="144780" y="0"/>
                    </a:lnTo>
                    <a:close/>
                  </a:path>
                </a:pathLst>
              </a:custGeom>
              <a:solidFill>
                <a:srgbClr val="3EDAD8"/>
              </a:solidFill>
            </p:spPr>
          </p:sp>
        </p:grpSp>
        <p:pic>
          <p:nvPicPr>
            <p:cNvPr id="27" name="Picture 28">
              <a:extLst>
                <a:ext uri="{FF2B5EF4-FFF2-40B4-BE49-F238E27FC236}">
                  <a16:creationId xmlns:a16="http://schemas.microsoft.com/office/drawing/2014/main" id="{5F296905-888F-4D2E-AFC1-7CFFF07E4C29}"/>
                </a:ext>
              </a:extLst>
            </p:cNvPr>
            <p:cNvPicPr>
              <a:picLocks noChangeAspect="1"/>
            </p:cNvPicPr>
            <p:nvPr/>
          </p:nvPicPr>
          <p:blipFill>
            <a:blip r:embed="rId7"/>
            <a:srcRect/>
            <a:stretch>
              <a:fillRect/>
            </a:stretch>
          </p:blipFill>
          <p:spPr>
            <a:xfrm>
              <a:off x="7881179" y="3375300"/>
              <a:ext cx="1896033" cy="1296197"/>
            </a:xfrm>
            <a:prstGeom prst="rect">
              <a:avLst/>
            </a:prstGeom>
          </p:spPr>
        </p:pic>
        <p:sp>
          <p:nvSpPr>
            <p:cNvPr id="28" name="TextBox 36">
              <a:extLst>
                <a:ext uri="{FF2B5EF4-FFF2-40B4-BE49-F238E27FC236}">
                  <a16:creationId xmlns:a16="http://schemas.microsoft.com/office/drawing/2014/main" id="{5E2DE654-9053-455A-9A68-65B09B464123}"/>
                </a:ext>
              </a:extLst>
            </p:cNvPr>
            <p:cNvSpPr txBox="1"/>
            <p:nvPr/>
          </p:nvSpPr>
          <p:spPr>
            <a:xfrm rot="2700000">
              <a:off x="6059611" y="4969321"/>
              <a:ext cx="3676813" cy="405765"/>
            </a:xfrm>
            <a:prstGeom prst="rect">
              <a:avLst/>
            </a:prstGeom>
          </p:spPr>
          <p:txBody>
            <a:bodyPr lIns="0" tIns="0" rIns="0" bIns="0" rtlCol="0" anchor="t">
              <a:spAutoFit/>
            </a:bodyPr>
            <a:lstStyle/>
            <a:p>
              <a:pPr algn="ctr">
                <a:lnSpc>
                  <a:spcPts val="3359"/>
                </a:lnSpc>
              </a:pPr>
              <a:r>
                <a:rPr lang="en-US" sz="2400" dirty="0">
                  <a:solidFill>
                    <a:srgbClr val="FFFFFF"/>
                  </a:solidFill>
                  <a:latin typeface="Frutiger LT Pro 1"/>
                </a:rPr>
                <a:t>Preceptorship</a:t>
              </a:r>
            </a:p>
          </p:txBody>
        </p:sp>
      </p:grpSp>
      <p:sp>
        <p:nvSpPr>
          <p:cNvPr id="4" name="TextBox 3">
            <a:extLst>
              <a:ext uri="{FF2B5EF4-FFF2-40B4-BE49-F238E27FC236}">
                <a16:creationId xmlns:a16="http://schemas.microsoft.com/office/drawing/2014/main" id="{BD2B60CE-90FD-46B5-AFB7-DA5D6FA7AEA1}"/>
              </a:ext>
            </a:extLst>
          </p:cNvPr>
          <p:cNvSpPr txBox="1"/>
          <p:nvPr/>
        </p:nvSpPr>
        <p:spPr>
          <a:xfrm>
            <a:off x="298420" y="4376470"/>
            <a:ext cx="8648631" cy="830997"/>
          </a:xfrm>
          <a:prstGeom prst="rect">
            <a:avLst/>
          </a:prstGeom>
          <a:noFill/>
        </p:spPr>
        <p:txBody>
          <a:bodyPr wrap="square" rtlCol="0">
            <a:spAutoFit/>
          </a:bodyPr>
          <a:lstStyle/>
          <a:p>
            <a:r>
              <a:rPr lang="en-GB" sz="2200" b="1" dirty="0">
                <a:solidFill>
                  <a:schemeClr val="accent1">
                    <a:lumMod val="75000"/>
                  </a:schemeClr>
                </a:solidFill>
              </a:rPr>
              <a:t>Demand </a:t>
            </a:r>
            <a:r>
              <a:rPr lang="en-GB" sz="2400" b="1" dirty="0">
                <a:solidFill>
                  <a:schemeClr val="accent1">
                    <a:lumMod val="75000"/>
                  </a:schemeClr>
                </a:solidFill>
              </a:rPr>
              <a:t>         </a:t>
            </a:r>
            <a:r>
              <a:rPr lang="en-GB" sz="2200" b="1" dirty="0">
                <a:solidFill>
                  <a:schemeClr val="accent1">
                    <a:lumMod val="75000"/>
                  </a:schemeClr>
                </a:solidFill>
              </a:rPr>
              <a:t>Practice-Based         Training               New Roles</a:t>
            </a:r>
          </a:p>
          <a:p>
            <a:r>
              <a:rPr lang="en-GB" sz="2200" b="1" dirty="0">
                <a:solidFill>
                  <a:schemeClr val="accent1">
                    <a:lumMod val="75000"/>
                  </a:schemeClr>
                </a:solidFill>
              </a:rPr>
              <a:t>                               Learning</a:t>
            </a:r>
          </a:p>
        </p:txBody>
      </p:sp>
    </p:spTree>
    <p:custDataLst>
      <p:tags r:id="rId1"/>
    </p:custDataLst>
    <p:extLst>
      <p:ext uri="{BB962C8B-B14F-4D97-AF65-F5344CB8AC3E}">
        <p14:creationId xmlns:p14="http://schemas.microsoft.com/office/powerpoint/2010/main" val="1414233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FE358D0D-1C2E-4CC6-AA12-E4B5F69FDA50}"/>
              </a:ext>
            </a:extLst>
          </p:cNvPr>
          <p:cNvSpPr>
            <a:spLocks noGrp="1"/>
          </p:cNvSpPr>
          <p:nvPr>
            <p:ph type="ctrTitle"/>
          </p:nvPr>
        </p:nvSpPr>
        <p:spPr>
          <a:xfrm>
            <a:off x="340057" y="281252"/>
            <a:ext cx="7772400" cy="679449"/>
          </a:xfrm>
        </p:spPr>
        <p:txBody>
          <a:bodyPr/>
          <a:lstStyle/>
          <a:p>
            <a:r>
              <a:rPr lang="en-GB" dirty="0"/>
              <a:t>What do we need ……</a:t>
            </a:r>
          </a:p>
        </p:txBody>
      </p:sp>
      <p:sp>
        <p:nvSpPr>
          <p:cNvPr id="8" name="Footer Placeholder 16"/>
          <p:cNvSpPr txBox="1">
            <a:spLocks/>
          </p:cNvSpPr>
          <p:nvPr/>
        </p:nvSpPr>
        <p:spPr>
          <a:xfrm>
            <a:off x="340057" y="6414718"/>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1300" b="1" dirty="0"/>
          </a:p>
        </p:txBody>
      </p:sp>
      <p:sp>
        <p:nvSpPr>
          <p:cNvPr id="7" name="TextBox 6">
            <a:extLst>
              <a:ext uri="{FF2B5EF4-FFF2-40B4-BE49-F238E27FC236}">
                <a16:creationId xmlns:a16="http://schemas.microsoft.com/office/drawing/2014/main" id="{489FAF95-B21D-4E95-BD65-CAAD9127AA93}"/>
              </a:ext>
            </a:extLst>
          </p:cNvPr>
          <p:cNvSpPr txBox="1"/>
          <p:nvPr/>
        </p:nvSpPr>
        <p:spPr>
          <a:xfrm>
            <a:off x="547637" y="960701"/>
            <a:ext cx="5129831" cy="4706866"/>
          </a:xfrm>
          <a:prstGeom prst="rect">
            <a:avLst/>
          </a:prstGeom>
          <a:noFill/>
        </p:spPr>
        <p:txBody>
          <a:bodyPr wrap="square">
            <a:spAutoFit/>
          </a:bodyPr>
          <a:lstStyle/>
          <a:p>
            <a:pPr marL="342900" lvl="0" indent="-342900">
              <a:lnSpc>
                <a:spcPct val="107000"/>
              </a:lnSpc>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400" dirty="0">
                <a:effectLst/>
                <a:latin typeface="+mj-lt"/>
                <a:ea typeface="Calibri" panose="020F0502020204030204" pitchFamily="34" charset="0"/>
                <a:cs typeface="Times New Roman" panose="02020603050405020304" pitchFamily="18" charset="0"/>
              </a:rPr>
              <a:t>Prioritise dietetic practice-based learning and graduate jobs</a:t>
            </a:r>
          </a:p>
          <a:p>
            <a:pPr>
              <a:lnSpc>
                <a:spcPct val="107000"/>
              </a:lnSpc>
            </a:pPr>
            <a:endParaRPr lang="en-GB" sz="2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400" dirty="0">
                <a:latin typeface="+mj-lt"/>
                <a:ea typeface="Calibri" panose="020F0502020204030204" pitchFamily="34" charset="0"/>
                <a:cs typeface="Times New Roman" panose="02020603050405020304" pitchFamily="18" charset="0"/>
              </a:rPr>
              <a:t>I</a:t>
            </a:r>
            <a:r>
              <a:rPr lang="en-GB" sz="2400" dirty="0">
                <a:effectLst/>
                <a:latin typeface="+mj-lt"/>
                <a:ea typeface="Calibri" panose="020F0502020204030204" pitchFamily="34" charset="0"/>
                <a:cs typeface="Times New Roman" panose="02020603050405020304" pitchFamily="18" charset="0"/>
              </a:rPr>
              <a:t>ncrease careers and recruitment </a:t>
            </a:r>
          </a:p>
          <a:p>
            <a:pPr marL="342900" lvl="0" indent="-342900">
              <a:lnSpc>
                <a:spcPct val="107000"/>
              </a:lnSpc>
              <a:buFont typeface="Symbol" panose="05050102010706020507" pitchFamily="18" charset="2"/>
              <a:buChar char=""/>
            </a:pPr>
            <a:endParaRPr lang="en-GB" sz="2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400" dirty="0">
                <a:effectLst/>
                <a:latin typeface="+mj-lt"/>
                <a:ea typeface="Calibri" panose="020F0502020204030204" pitchFamily="34" charset="0"/>
                <a:cs typeface="Times New Roman" panose="02020603050405020304" pitchFamily="18" charset="0"/>
              </a:rPr>
              <a:t>Understand the profound positive future impact of dietetic services </a:t>
            </a:r>
          </a:p>
          <a:p>
            <a:pPr lvl="0">
              <a:lnSpc>
                <a:spcPct val="107000"/>
              </a:lnSpc>
            </a:pPr>
            <a:endParaRPr lang="en-GB" sz="2400" dirty="0">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400" dirty="0">
                <a:effectLst/>
                <a:latin typeface="+mj-lt"/>
                <a:ea typeface="Calibri" panose="020F0502020204030204" pitchFamily="34" charset="0"/>
                <a:cs typeface="Times New Roman" panose="02020603050405020304" pitchFamily="18" charset="0"/>
              </a:rPr>
              <a:t>Not to forget the increasing demand for  services </a:t>
            </a:r>
            <a:r>
              <a:rPr lang="en-GB" sz="2400" dirty="0">
                <a:latin typeface="+mj-lt"/>
                <a:ea typeface="Calibri" panose="020F0502020204030204" pitchFamily="34" charset="0"/>
                <a:cs typeface="Times New Roman" panose="02020603050405020304" pitchFamily="18" charset="0"/>
              </a:rPr>
              <a:t>e.g. </a:t>
            </a:r>
            <a:r>
              <a:rPr lang="en-GB" sz="2400" dirty="0">
                <a:effectLst/>
                <a:latin typeface="+mj-lt"/>
                <a:ea typeface="Calibri" panose="020F0502020204030204" pitchFamily="34" charset="0"/>
                <a:cs typeface="Times New Roman" panose="02020603050405020304" pitchFamily="18" charset="0"/>
              </a:rPr>
              <a:t> obesity Mental Health eating disorders</a:t>
            </a:r>
          </a:p>
        </p:txBody>
      </p:sp>
      <p:pic>
        <p:nvPicPr>
          <p:cNvPr id="1028" name="Picture 4" descr="Leaders talk about customer needs and wants, not what the company needs. |  Digital Business">
            <a:extLst>
              <a:ext uri="{FF2B5EF4-FFF2-40B4-BE49-F238E27FC236}">
                <a16:creationId xmlns:a16="http://schemas.microsoft.com/office/drawing/2014/main" id="{766DD5F2-0C9A-45DD-8C34-630DA08BE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8992" y="1718445"/>
            <a:ext cx="2857500" cy="30645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13990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6"/>
          <p:cNvSpPr txBox="1">
            <a:spLocks/>
          </p:cNvSpPr>
          <p:nvPr/>
        </p:nvSpPr>
        <p:spPr>
          <a:xfrm>
            <a:off x="340057" y="6414718"/>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1300" b="1" dirty="0"/>
          </a:p>
        </p:txBody>
      </p:sp>
      <p:sp>
        <p:nvSpPr>
          <p:cNvPr id="2" name="Title 1">
            <a:extLst>
              <a:ext uri="{FF2B5EF4-FFF2-40B4-BE49-F238E27FC236}">
                <a16:creationId xmlns:a16="http://schemas.microsoft.com/office/drawing/2014/main" id="{1019FE91-67EE-4733-BD42-142453681047}"/>
              </a:ext>
            </a:extLst>
          </p:cNvPr>
          <p:cNvSpPr>
            <a:spLocks noGrp="1"/>
          </p:cNvSpPr>
          <p:nvPr>
            <p:ph type="ctrTitle"/>
          </p:nvPr>
        </p:nvSpPr>
        <p:spPr/>
        <p:txBody>
          <a:bodyPr/>
          <a:lstStyle/>
          <a:p>
            <a:r>
              <a:rPr lang="en-US" sz="3600" b="1" dirty="0">
                <a:solidFill>
                  <a:srgbClr val="A00054"/>
                </a:solidFill>
                <a:latin typeface="Arial" panose="020B0604020202020204" pitchFamily="34" charset="0"/>
                <a:cs typeface="Arial" panose="020B0604020202020204" pitchFamily="34" charset="0"/>
              </a:rPr>
              <a:t>Purpose of the webinars</a:t>
            </a:r>
            <a:endParaRPr lang="en-GB" dirty="0"/>
          </a:p>
        </p:txBody>
      </p:sp>
      <p:sp>
        <p:nvSpPr>
          <p:cNvPr id="3" name="Text Placeholder 2">
            <a:extLst>
              <a:ext uri="{FF2B5EF4-FFF2-40B4-BE49-F238E27FC236}">
                <a16:creationId xmlns:a16="http://schemas.microsoft.com/office/drawing/2014/main" id="{F69FB437-C06A-411A-A5F8-A3975FFC8629}"/>
              </a:ext>
            </a:extLst>
          </p:cNvPr>
          <p:cNvSpPr>
            <a:spLocks noGrp="1"/>
          </p:cNvSpPr>
          <p:nvPr>
            <p:ph type="body" sz="quarter" idx="13"/>
          </p:nvPr>
        </p:nvSpPr>
        <p:spPr>
          <a:xfrm>
            <a:off x="457200" y="1954923"/>
            <a:ext cx="7839075" cy="4052471"/>
          </a:xfrm>
        </p:spPr>
        <p:txBody>
          <a:bodyPr/>
          <a:lstStyle/>
          <a:p>
            <a:r>
              <a:rPr lang="en-GB" sz="1800" dirty="0">
                <a:latin typeface="Arial" panose="020B0604020202020204" pitchFamily="34" charset="0"/>
                <a:ea typeface="MS Mincho" panose="02020609040205080304" pitchFamily="49" charset="-128"/>
                <a:cs typeface="Arial" panose="020B0604020202020204" pitchFamily="34" charset="0"/>
              </a:rPr>
              <a:t>Follow up to the successful AHP Faculty virtual showcase that took place on the 15</a:t>
            </a:r>
            <a:r>
              <a:rPr lang="en-GB" sz="1800" baseline="30000" dirty="0">
                <a:latin typeface="Arial" panose="020B0604020202020204" pitchFamily="34" charset="0"/>
                <a:ea typeface="MS Mincho" panose="02020609040205080304" pitchFamily="49" charset="-128"/>
                <a:cs typeface="Arial" panose="020B0604020202020204" pitchFamily="34" charset="0"/>
              </a:rPr>
              <a:t>th</a:t>
            </a:r>
            <a:r>
              <a:rPr lang="en-GB" sz="1800" dirty="0">
                <a:latin typeface="Arial" panose="020B0604020202020204" pitchFamily="34" charset="0"/>
                <a:ea typeface="MS Mincho" panose="02020609040205080304" pitchFamily="49" charset="-128"/>
                <a:cs typeface="Arial" panose="020B0604020202020204" pitchFamily="34" charset="0"/>
              </a:rPr>
              <a:t> July.  </a:t>
            </a:r>
          </a:p>
          <a:p>
            <a:r>
              <a:rPr lang="en-GB" sz="1800" dirty="0">
                <a:latin typeface="Arial" panose="020B0604020202020204" pitchFamily="34" charset="0"/>
                <a:ea typeface="MS Mincho" panose="02020609040205080304" pitchFamily="49" charset="-128"/>
                <a:cs typeface="Arial" panose="020B0604020202020204" pitchFamily="34" charset="0"/>
              </a:rPr>
              <a:t>AHP Faculties provide the infrastructure to enable system wide collaboration to address AHP workforce challenges and to maximise opportunities</a:t>
            </a:r>
          </a:p>
          <a:p>
            <a:r>
              <a:rPr lang="en-GB" sz="1800" dirty="0">
                <a:latin typeface="Arial" panose="020B0604020202020204" pitchFamily="34" charset="0"/>
                <a:ea typeface="MS Mincho" panose="02020609040205080304" pitchFamily="49" charset="-128"/>
                <a:cs typeface="Arial" panose="020B0604020202020204" pitchFamily="34" charset="0"/>
              </a:rPr>
              <a:t>Part of the support that we want to give to the faculties is to deliver a series of 5 webinars with the following aims:</a:t>
            </a:r>
          </a:p>
          <a:p>
            <a:pPr marL="0" indent="0">
              <a:buNone/>
            </a:pPr>
            <a:endParaRPr lang="en-GB" sz="1800" dirty="0">
              <a:latin typeface="Arial" panose="020B0604020202020204" pitchFamily="34" charset="0"/>
              <a:ea typeface="MS Mincho" panose="02020609040205080304" pitchFamily="49" charset="-128"/>
              <a:cs typeface="Arial" panose="020B0604020202020204" pitchFamily="34" charset="0"/>
            </a:endParaRPr>
          </a:p>
          <a:p>
            <a:pPr marL="257175" indent="-257175">
              <a:buFont typeface="+mj-lt"/>
              <a:buAutoNum type="arabicParenR"/>
            </a:pPr>
            <a:r>
              <a:rPr lang="en-GB" sz="1800" b="1" dirty="0">
                <a:solidFill>
                  <a:srgbClr val="000000"/>
                </a:solidFill>
                <a:latin typeface="Arial" panose="020B0604020202020204" pitchFamily="34" charset="0"/>
                <a:ea typeface="Times New Roman" panose="02020603050405020304" pitchFamily="18" charset="0"/>
                <a:cs typeface="Arial" panose="020B0604020202020204" pitchFamily="34" charset="0"/>
              </a:rPr>
              <a:t>To provide Chief/lead AHPs with up to date AHP workforce</a:t>
            </a:r>
          </a:p>
          <a:p>
            <a:pPr marL="0" indent="0">
              <a:buNone/>
            </a:pPr>
            <a:r>
              <a:rPr lang="en-GB" sz="1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information and data </a:t>
            </a:r>
          </a:p>
          <a:p>
            <a:pPr marL="257175" indent="-257175">
              <a:lnSpc>
                <a:spcPts val="900"/>
              </a:lnSpc>
              <a:buFont typeface="+mj-lt"/>
              <a:buAutoNum type="arabicParenR"/>
            </a:pPr>
            <a:endParaRPr lang="en-GB" sz="1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GB" sz="1800" b="1" dirty="0">
                <a:solidFill>
                  <a:srgbClr val="000000"/>
                </a:solidFill>
                <a:latin typeface="Arial" panose="020B0604020202020204" pitchFamily="34" charset="0"/>
                <a:ea typeface="Times New Roman" panose="02020603050405020304" pitchFamily="18" charset="0"/>
                <a:cs typeface="Arial" panose="020B0604020202020204" pitchFamily="34" charset="0"/>
              </a:rPr>
              <a:t>2) To enable them to have informed conversations with their HR</a:t>
            </a:r>
          </a:p>
          <a:p>
            <a:pPr marL="0" indent="0">
              <a:buNone/>
            </a:pPr>
            <a:r>
              <a:rPr lang="en-GB" sz="1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Directors and senior stakeholders to raise awareness, promote</a:t>
            </a:r>
          </a:p>
          <a:p>
            <a:pPr marL="0" indent="0">
              <a:buNone/>
            </a:pPr>
            <a:r>
              <a:rPr lang="en-GB" sz="1800" b="1" dirty="0">
                <a:solidFill>
                  <a:srgbClr val="000000"/>
                </a:solidFill>
                <a:latin typeface="Arial" panose="020B0604020202020204" pitchFamily="34" charset="0"/>
                <a:ea typeface="Times New Roman" panose="02020603050405020304" pitchFamily="18" charset="0"/>
                <a:cs typeface="Arial" panose="020B0604020202020204" pitchFamily="34" charset="0"/>
              </a:rPr>
              <a:t>	value and optimise AHP skill utilisation within the system</a:t>
            </a:r>
            <a:endParaRPr lang="en-GB" sz="1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dirty="0"/>
          </a:p>
        </p:txBody>
      </p:sp>
    </p:spTree>
    <p:extLst>
      <p:ext uri="{BB962C8B-B14F-4D97-AF65-F5344CB8AC3E}">
        <p14:creationId xmlns:p14="http://schemas.microsoft.com/office/powerpoint/2010/main" val="3275119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DA0A266-BC1B-4E04-BCBB-DEA024DDA218}"/>
              </a:ext>
            </a:extLst>
          </p:cNvPr>
          <p:cNvSpPr txBox="1"/>
          <p:nvPr/>
        </p:nvSpPr>
        <p:spPr>
          <a:xfrm>
            <a:off x="847784" y="985853"/>
            <a:ext cx="7673788" cy="1649811"/>
          </a:xfrm>
          <a:prstGeom prst="rect">
            <a:avLst/>
          </a:prstGeom>
          <a:solidFill>
            <a:schemeClr val="accent5">
              <a:lumMod val="40000"/>
              <a:lumOff val="60000"/>
            </a:schemeClr>
          </a:solidFill>
        </p:spPr>
        <p:txBody>
          <a:bodyPr wrap="square">
            <a:spAutoFit/>
          </a:bodyPr>
          <a:lstStyle/>
          <a:p>
            <a:pPr lvl="0" algn="ctr">
              <a:lnSpc>
                <a:spcPct val="107000"/>
              </a:lnSpc>
              <a:spcAft>
                <a:spcPts val="800"/>
              </a:spcAft>
            </a:pPr>
            <a:r>
              <a:rPr lang="en-GB" sz="3200" b="1" i="1" dirty="0">
                <a:effectLst/>
                <a:latin typeface="Frutiger LT Pro 1" panose="020B0604020202020204" charset="0"/>
                <a:ea typeface="Calibri" panose="020F0502020204030204" pitchFamily="34" charset="0"/>
                <a:cs typeface="Times New Roman" panose="02020603050405020304" pitchFamily="18" charset="0"/>
              </a:rPr>
              <a:t>Dietitians can teach other professionals how to optimise the dietetic aspec</a:t>
            </a:r>
            <a:r>
              <a:rPr lang="en-GB" sz="3200" b="1" i="1" dirty="0">
                <a:latin typeface="Frutiger LT Pro 1" panose="020B0604020202020204" charset="0"/>
                <a:ea typeface="Calibri" panose="020F0502020204030204" pitchFamily="34" charset="0"/>
                <a:cs typeface="Times New Roman" panose="02020603050405020304" pitchFamily="18" charset="0"/>
              </a:rPr>
              <a:t>ts for their care across all specialities</a:t>
            </a:r>
            <a:endParaRPr lang="en-GB" sz="3200" b="1" i="1" dirty="0">
              <a:effectLst/>
              <a:latin typeface="Frutiger LT Pro 1" panose="020B060402020202020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0C5B872-83CE-421B-9817-A7177EA258B0}"/>
              </a:ext>
            </a:extLst>
          </p:cNvPr>
          <p:cNvPicPr>
            <a:picLocks noChangeAspect="1"/>
          </p:cNvPicPr>
          <p:nvPr/>
        </p:nvPicPr>
        <p:blipFill rotWithShape="1">
          <a:blip r:embed="rId4"/>
          <a:srcRect t="26875"/>
          <a:stretch/>
        </p:blipFill>
        <p:spPr>
          <a:xfrm>
            <a:off x="0" y="2709485"/>
            <a:ext cx="9144000" cy="4148515"/>
          </a:xfrm>
          <a:prstGeom prst="rect">
            <a:avLst/>
          </a:prstGeom>
        </p:spPr>
      </p:pic>
    </p:spTree>
    <p:custDataLst>
      <p:tags r:id="rId1"/>
    </p:custDataLst>
    <p:extLst>
      <p:ext uri="{BB962C8B-B14F-4D97-AF65-F5344CB8AC3E}">
        <p14:creationId xmlns:p14="http://schemas.microsoft.com/office/powerpoint/2010/main" val="2900993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178359"/>
            <a:ext cx="9144000" cy="3708000"/>
          </a:xfrm>
          <a:prstGeom prst="rect">
            <a:avLst/>
          </a:prstGeom>
          <a:blipFill rotWithShape="1">
            <a:blip r:embed="rId3"/>
            <a:srcRect/>
            <a:stretch>
              <a:fillRect b="-7154"/>
            </a:stretch>
          </a:blip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b="1" dirty="0">
              <a:solidFill>
                <a:srgbClr val="A00054"/>
              </a:solidFill>
            </a:endParaRPr>
          </a:p>
          <a:p>
            <a:pPr algn="ctr"/>
            <a:endParaRPr lang="en-US" b="1" dirty="0">
              <a:solidFill>
                <a:srgbClr val="A00054"/>
              </a:solidFill>
            </a:endParaRPr>
          </a:p>
          <a:p>
            <a:pPr algn="ctr"/>
            <a:r>
              <a:rPr lang="en-US" sz="2400" b="1" dirty="0">
                <a:solidFill>
                  <a:schemeClr val="tx1"/>
                </a:solidFill>
              </a:rPr>
              <a:t> </a:t>
            </a:r>
          </a:p>
        </p:txBody>
      </p:sp>
      <p:pic>
        <p:nvPicPr>
          <p:cNvPr id="7" name="Picture 6"/>
          <p:cNvPicPr>
            <a:picLocks noChangeAspect="1"/>
          </p:cNvPicPr>
          <p:nvPr/>
        </p:nvPicPr>
        <p:blipFill>
          <a:blip r:embed="rId4"/>
          <a:stretch>
            <a:fillRect/>
          </a:stretch>
        </p:blipFill>
        <p:spPr>
          <a:xfrm>
            <a:off x="383576" y="2598448"/>
            <a:ext cx="8336362" cy="892044"/>
          </a:xfrm>
          <a:prstGeom prst="rect">
            <a:avLst/>
          </a:prstGeom>
        </p:spPr>
      </p:pic>
      <p:pic>
        <p:nvPicPr>
          <p:cNvPr id="14" name="Picture 13" descr="bottom_brand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76" y="5367048"/>
            <a:ext cx="1798200" cy="1243501"/>
          </a:xfrm>
          <a:prstGeom prst="rect">
            <a:avLst/>
          </a:prstGeom>
        </p:spPr>
      </p:pic>
      <p:sp>
        <p:nvSpPr>
          <p:cNvPr id="2" name="TextBox 1"/>
          <p:cNvSpPr txBox="1"/>
          <p:nvPr/>
        </p:nvSpPr>
        <p:spPr>
          <a:xfrm>
            <a:off x="566650" y="1083217"/>
            <a:ext cx="3801041" cy="646331"/>
          </a:xfrm>
          <a:prstGeom prst="rect">
            <a:avLst/>
          </a:prstGeom>
          <a:noFill/>
        </p:spPr>
        <p:txBody>
          <a:bodyPr wrap="none" rtlCol="0">
            <a:spAutoFit/>
          </a:bodyPr>
          <a:lstStyle/>
          <a:p>
            <a:r>
              <a:rPr lang="en-GB" sz="3600" b="1" dirty="0" err="1">
                <a:solidFill>
                  <a:srgbClr val="A00054"/>
                </a:solidFill>
              </a:rPr>
              <a:t>Dramatherapists</a:t>
            </a:r>
            <a:endParaRPr lang="en-GB" sz="3600" b="1" dirty="0">
              <a:solidFill>
                <a:srgbClr val="A00054"/>
              </a:solidFill>
            </a:endParaRPr>
          </a:p>
        </p:txBody>
      </p:sp>
      <p:sp>
        <p:nvSpPr>
          <p:cNvPr id="8" name="TextBox 7"/>
          <p:cNvSpPr txBox="1"/>
          <p:nvPr/>
        </p:nvSpPr>
        <p:spPr>
          <a:xfrm>
            <a:off x="566649" y="1705456"/>
            <a:ext cx="7578110" cy="954107"/>
          </a:xfrm>
          <a:prstGeom prst="rect">
            <a:avLst/>
          </a:prstGeom>
          <a:noFill/>
        </p:spPr>
        <p:txBody>
          <a:bodyPr wrap="square" rtlCol="0">
            <a:spAutoFit/>
          </a:bodyPr>
          <a:lstStyle/>
          <a:p>
            <a:r>
              <a:rPr lang="en-GB" sz="2800" b="1" dirty="0">
                <a:solidFill>
                  <a:srgbClr val="003893"/>
                </a:solidFill>
              </a:rPr>
              <a:t>Tom Speller</a:t>
            </a:r>
          </a:p>
          <a:p>
            <a:r>
              <a:rPr lang="en-GB" sz="2800" b="1" dirty="0">
                <a:solidFill>
                  <a:srgbClr val="003893"/>
                </a:solidFill>
              </a:rPr>
              <a:t>Deputy Head of Workforce Planning</a:t>
            </a:r>
          </a:p>
        </p:txBody>
      </p:sp>
    </p:spTree>
    <p:extLst>
      <p:ext uri="{BB962C8B-B14F-4D97-AF65-F5344CB8AC3E}">
        <p14:creationId xmlns:p14="http://schemas.microsoft.com/office/powerpoint/2010/main" val="2411022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Arial" panose="020B0604020202020204" pitchFamily="34" charset="0"/>
                <a:cs typeface="Arial" panose="020B0604020202020204" pitchFamily="34" charset="0"/>
              </a:rPr>
              <a:t>HCPC – Registration Data</a:t>
            </a:r>
            <a:endParaRPr lang="en-GB" dirty="0"/>
          </a:p>
        </p:txBody>
      </p:sp>
      <p:sp>
        <p:nvSpPr>
          <p:cNvPr id="3" name="Text Placeholder 2"/>
          <p:cNvSpPr>
            <a:spLocks noGrp="1"/>
          </p:cNvSpPr>
          <p:nvPr>
            <p:ph type="body" sz="quarter" idx="13"/>
          </p:nvPr>
        </p:nvSpPr>
        <p:spPr>
          <a:xfrm>
            <a:off x="6099142" y="1954924"/>
            <a:ext cx="2752945" cy="3720662"/>
          </a:xfrm>
        </p:spPr>
        <p:txBody>
          <a:bodyPr/>
          <a:lstStyle/>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HCPC regulate the 14 AHPs along with the General Council for Osteopaths.</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Art, Music and </a:t>
            </a:r>
            <a:r>
              <a:rPr lang="en-GB" sz="1800" dirty="0" err="1">
                <a:latin typeface="Arial" panose="020B0604020202020204" pitchFamily="34" charset="0"/>
                <a:cs typeface="Arial" panose="020B0604020202020204" pitchFamily="34" charset="0"/>
              </a:rPr>
              <a:t>dramatherapists</a:t>
            </a:r>
            <a:r>
              <a:rPr lang="en-GB" sz="1800" dirty="0">
                <a:latin typeface="Arial" panose="020B0604020202020204" pitchFamily="34" charset="0"/>
                <a:cs typeface="Arial" panose="020B0604020202020204" pitchFamily="34" charset="0"/>
              </a:rPr>
              <a:t> are grouped together as are Diagnostic and Therapeutic Radiographers</a:t>
            </a:r>
            <a:endParaRPr lang="en-GB" sz="1800" dirty="0"/>
          </a:p>
        </p:txBody>
      </p:sp>
      <p:sp>
        <p:nvSpPr>
          <p:cNvPr id="5" name="Footer Placeholder 16"/>
          <p:cNvSpPr txBox="1">
            <a:spLocks/>
          </p:cNvSpPr>
          <p:nvPr/>
        </p:nvSpPr>
        <p:spPr>
          <a:xfrm>
            <a:off x="340057" y="6414718"/>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dirty="0"/>
              <a:t>@</a:t>
            </a:r>
            <a:r>
              <a:rPr lang="en-GB" sz="1300" b="1" dirty="0" err="1"/>
              <a:t>NHS_HealthEdEng</a:t>
            </a:r>
            <a:r>
              <a:rPr lang="en-GB" sz="1300" b="1" dirty="0"/>
              <a:t>      #</a:t>
            </a:r>
            <a:r>
              <a:rPr lang="en-GB" sz="1300" b="1" dirty="0" err="1"/>
              <a:t>insertcampaignhashtag</a:t>
            </a:r>
            <a:endParaRPr lang="en-GB" sz="1300" b="1" dirty="0"/>
          </a:p>
        </p:txBody>
      </p:sp>
      <p:pic>
        <p:nvPicPr>
          <p:cNvPr id="7" name="Picture 6">
            <a:extLst>
              <a:ext uri="{FF2B5EF4-FFF2-40B4-BE49-F238E27FC236}">
                <a16:creationId xmlns:a16="http://schemas.microsoft.com/office/drawing/2014/main" id="{358F0899-7784-437B-B491-3D6B92A42B6C}"/>
              </a:ext>
            </a:extLst>
          </p:cNvPr>
          <p:cNvPicPr>
            <a:picLocks noChangeAspect="1"/>
          </p:cNvPicPr>
          <p:nvPr/>
        </p:nvPicPr>
        <p:blipFill>
          <a:blip r:embed="rId2"/>
          <a:stretch>
            <a:fillRect/>
          </a:stretch>
        </p:blipFill>
        <p:spPr>
          <a:xfrm>
            <a:off x="130455" y="1971421"/>
            <a:ext cx="5660745" cy="3873198"/>
          </a:xfrm>
          <a:prstGeom prst="rect">
            <a:avLst/>
          </a:prstGeom>
        </p:spPr>
      </p:pic>
    </p:spTree>
    <p:extLst>
      <p:ext uri="{BB962C8B-B14F-4D97-AF65-F5344CB8AC3E}">
        <p14:creationId xmlns:p14="http://schemas.microsoft.com/office/powerpoint/2010/main" val="2773904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EC07-3FBD-4713-8E6A-C55EADCD2060}"/>
              </a:ext>
            </a:extLst>
          </p:cNvPr>
          <p:cNvSpPr>
            <a:spLocks noGrp="1"/>
          </p:cNvSpPr>
          <p:nvPr>
            <p:ph type="ctrTitle"/>
          </p:nvPr>
        </p:nvSpPr>
        <p:spPr>
          <a:xfrm>
            <a:off x="457200" y="1049890"/>
            <a:ext cx="7772400" cy="679449"/>
          </a:xfrm>
        </p:spPr>
        <p:txBody>
          <a:bodyPr/>
          <a:lstStyle/>
          <a:p>
            <a:r>
              <a:rPr lang="en-GB" sz="2400" dirty="0">
                <a:latin typeface="Arial" panose="020B0604020202020204" pitchFamily="34" charset="0"/>
                <a:cs typeface="Arial" panose="020B0604020202020204" pitchFamily="34" charset="0"/>
              </a:rPr>
              <a:t>Arts Therapists – Registration Data Vs Employed (NHS Digital)</a:t>
            </a:r>
            <a:endParaRPr lang="en-GB" sz="2400" dirty="0"/>
          </a:p>
        </p:txBody>
      </p:sp>
      <p:sp>
        <p:nvSpPr>
          <p:cNvPr id="3" name="Text Placeholder 2">
            <a:extLst>
              <a:ext uri="{FF2B5EF4-FFF2-40B4-BE49-F238E27FC236}">
                <a16:creationId xmlns:a16="http://schemas.microsoft.com/office/drawing/2014/main" id="{6875BBCC-F358-4B50-8C3A-B3E15877F5A5}"/>
              </a:ext>
            </a:extLst>
          </p:cNvPr>
          <p:cNvSpPr>
            <a:spLocks noGrp="1"/>
          </p:cNvSpPr>
          <p:nvPr>
            <p:ph type="body" sz="quarter" idx="13"/>
          </p:nvPr>
        </p:nvSpPr>
        <p:spPr>
          <a:xfrm>
            <a:off x="5190564" y="1593130"/>
            <a:ext cx="3648635" cy="4082456"/>
          </a:xfrm>
        </p:spPr>
        <p:txBody>
          <a:bodyPr/>
          <a:lstStyle/>
          <a:p>
            <a:r>
              <a:rPr lang="en-GB" sz="1200" dirty="0">
                <a:latin typeface="Arial" panose="020B0604020202020204" pitchFamily="34" charset="0"/>
                <a:cs typeface="Arial" panose="020B0604020202020204" pitchFamily="34" charset="0"/>
              </a:rPr>
              <a:t>Arts therapists (art therapists, music therapists, </a:t>
            </a:r>
            <a:r>
              <a:rPr lang="en-GB" sz="1200" b="1" dirty="0" err="1">
                <a:latin typeface="Arial" panose="020B0604020202020204" pitchFamily="34" charset="0"/>
                <a:cs typeface="Arial" panose="020B0604020202020204" pitchFamily="34" charset="0"/>
              </a:rPr>
              <a:t>dramatherapists</a:t>
            </a:r>
            <a:r>
              <a:rPr lang="en-GB" sz="1200" dirty="0">
                <a:latin typeface="Arial" panose="020B0604020202020204" pitchFamily="34" charset="0"/>
                <a:cs typeface="Arial" panose="020B0604020202020204" pitchFamily="34" charset="0"/>
              </a:rPr>
              <a:t>) tend to be counted together, both in terms of registration and ESR</a:t>
            </a:r>
          </a:p>
          <a:p>
            <a:r>
              <a:rPr lang="en-GB" sz="1200" dirty="0">
                <a:latin typeface="Arial" panose="020B0604020202020204" pitchFamily="34" charset="0"/>
                <a:cs typeface="Arial" panose="020B0604020202020204" pitchFamily="34" charset="0"/>
              </a:rPr>
              <a:t>The number of arts therapists increased sharply between 2014 and 2020, by c. 1160, or 32%. This represents strong growth in the order of 5% per year</a:t>
            </a:r>
          </a:p>
          <a:p>
            <a:r>
              <a:rPr lang="en-GB" sz="1200" dirty="0">
                <a:latin typeface="Arial" panose="020B0604020202020204" pitchFamily="34" charset="0"/>
                <a:cs typeface="Arial" panose="020B0604020202020204" pitchFamily="34" charset="0"/>
              </a:rPr>
              <a:t>In August 2020, there were 4,461 registrants – a n increase of 29 (0.6%) on end 2018/19, which suggests growth may be slowing down </a:t>
            </a:r>
          </a:p>
          <a:p>
            <a:r>
              <a:rPr lang="en-GB" sz="1200" dirty="0">
                <a:latin typeface="Arial" panose="020B0604020202020204" pitchFamily="34" charset="0"/>
                <a:cs typeface="Arial" panose="020B0604020202020204" pitchFamily="34" charset="0"/>
              </a:rPr>
              <a:t>A comparison of registrant and ESR data demonstrates that the majority of registrants do not work in the NHS in England. This will reflect registrants working elsewhere in the UK and abroad, as well as high employment in other sectors, notably education, the third sector, charities and private practice</a:t>
            </a:r>
          </a:p>
          <a:p>
            <a:r>
              <a:rPr lang="en-GB" sz="1200" dirty="0">
                <a:latin typeface="Arial" panose="020B0604020202020204" pitchFamily="34" charset="0"/>
                <a:cs typeface="Arial" panose="020B0604020202020204" pitchFamily="34" charset="0"/>
              </a:rPr>
              <a:t>Arts Therapists form a very small profession within the NHS. Numbers in the NHS are under 500 FTE. </a:t>
            </a:r>
          </a:p>
          <a:p>
            <a:pPr marL="0" indent="0">
              <a:buNone/>
            </a:pPr>
            <a:endParaRPr lang="en-GB" dirty="0"/>
          </a:p>
        </p:txBody>
      </p:sp>
      <p:pic>
        <p:nvPicPr>
          <p:cNvPr id="4" name="Picture 3">
            <a:extLst>
              <a:ext uri="{FF2B5EF4-FFF2-40B4-BE49-F238E27FC236}">
                <a16:creationId xmlns:a16="http://schemas.microsoft.com/office/drawing/2014/main" id="{91B3340B-8C32-41B7-83E6-DE2ACB218BA1}"/>
              </a:ext>
            </a:extLst>
          </p:cNvPr>
          <p:cNvPicPr>
            <a:picLocks noChangeAspect="1"/>
          </p:cNvPicPr>
          <p:nvPr/>
        </p:nvPicPr>
        <p:blipFill>
          <a:blip r:embed="rId3"/>
          <a:stretch>
            <a:fillRect/>
          </a:stretch>
        </p:blipFill>
        <p:spPr>
          <a:xfrm>
            <a:off x="390507" y="2004179"/>
            <a:ext cx="4866751" cy="3396567"/>
          </a:xfrm>
          <a:prstGeom prst="rect">
            <a:avLst/>
          </a:prstGeom>
          <a:ln>
            <a:solidFill>
              <a:schemeClr val="accent1"/>
            </a:solidFill>
          </a:ln>
        </p:spPr>
      </p:pic>
    </p:spTree>
    <p:extLst>
      <p:ext uri="{BB962C8B-B14F-4D97-AF65-F5344CB8AC3E}">
        <p14:creationId xmlns:p14="http://schemas.microsoft.com/office/powerpoint/2010/main" val="1906809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3335-961E-47F2-9019-C3A2E82E77E9}"/>
              </a:ext>
            </a:extLst>
          </p:cNvPr>
          <p:cNvSpPr>
            <a:spLocks noGrp="1"/>
          </p:cNvSpPr>
          <p:nvPr>
            <p:ph type="ctrTitle"/>
          </p:nvPr>
        </p:nvSpPr>
        <p:spPr>
          <a:xfrm>
            <a:off x="457199" y="993549"/>
            <a:ext cx="7772400" cy="679449"/>
          </a:xfrm>
        </p:spPr>
        <p:txBody>
          <a:bodyPr/>
          <a:lstStyle/>
          <a:p>
            <a:r>
              <a:rPr lang="en-GB" sz="2800" dirty="0"/>
              <a:t>Arts Therapists and Drama Therapists – Historic Supply Trends</a:t>
            </a:r>
          </a:p>
        </p:txBody>
      </p:sp>
      <p:sp>
        <p:nvSpPr>
          <p:cNvPr id="3" name="Text Placeholder 2">
            <a:extLst>
              <a:ext uri="{FF2B5EF4-FFF2-40B4-BE49-F238E27FC236}">
                <a16:creationId xmlns:a16="http://schemas.microsoft.com/office/drawing/2014/main" id="{9094AC23-5801-4278-BDFB-2C92682F83F0}"/>
              </a:ext>
            </a:extLst>
          </p:cNvPr>
          <p:cNvSpPr>
            <a:spLocks noGrp="1"/>
          </p:cNvSpPr>
          <p:nvPr>
            <p:ph type="body" sz="quarter" idx="13"/>
          </p:nvPr>
        </p:nvSpPr>
        <p:spPr>
          <a:xfrm>
            <a:off x="5127812" y="1568669"/>
            <a:ext cx="3765177" cy="3720662"/>
          </a:xfrm>
        </p:spPr>
        <p:txBody>
          <a:bodyPr/>
          <a:lstStyle/>
          <a:p>
            <a:r>
              <a:rPr lang="en-GB" sz="1200" dirty="0">
                <a:latin typeface="Arial" panose="020B0604020202020204" pitchFamily="34" charset="0"/>
                <a:cs typeface="Arial" panose="020B0604020202020204" pitchFamily="34" charset="0"/>
              </a:rPr>
              <a:t>We use both published NHS Digital data and data from ESR Data Warehouse</a:t>
            </a:r>
          </a:p>
          <a:p>
            <a:r>
              <a:rPr lang="en-GB" sz="1200" dirty="0">
                <a:latin typeface="Arial" panose="020B0604020202020204" pitchFamily="34" charset="0"/>
                <a:cs typeface="Arial" panose="020B0604020202020204" pitchFamily="34" charset="0"/>
              </a:rPr>
              <a:t>There are some differences, with latter numbers being higher – we typically count all employed staff, NHS Digital count ‘frontline only’ and so do not count all staff. However, the trends are largely the same – and the latter approach is the only method for picking out art therapists specifically</a:t>
            </a:r>
          </a:p>
          <a:p>
            <a:r>
              <a:rPr lang="en-GB" sz="1200" dirty="0">
                <a:latin typeface="Arial" panose="020B0604020202020204" pitchFamily="34" charset="0"/>
                <a:cs typeface="Arial" panose="020B0604020202020204" pitchFamily="34" charset="0"/>
              </a:rPr>
              <a:t>All sources confirm growth in the region of 3-4% per year in the NHS for arts therapists – slightly slower than the register but solid growth nonetheless</a:t>
            </a:r>
          </a:p>
          <a:p>
            <a:r>
              <a:rPr lang="en-GB" sz="1200" b="1" dirty="0">
                <a:latin typeface="Arial" panose="020B0604020202020204" pitchFamily="34" charset="0"/>
                <a:cs typeface="Arial" panose="020B0604020202020204" pitchFamily="34" charset="0"/>
              </a:rPr>
              <a:t>In terms of </a:t>
            </a:r>
            <a:r>
              <a:rPr lang="en-GB" sz="1200" b="1" dirty="0" err="1">
                <a:latin typeface="Arial" panose="020B0604020202020204" pitchFamily="34" charset="0"/>
                <a:cs typeface="Arial" panose="020B0604020202020204" pitchFamily="34" charset="0"/>
              </a:rPr>
              <a:t>dramatherapists</a:t>
            </a:r>
            <a:r>
              <a:rPr lang="en-GB" sz="1200" b="1" dirty="0">
                <a:latin typeface="Arial" panose="020B0604020202020204" pitchFamily="34" charset="0"/>
                <a:cs typeface="Arial" panose="020B0604020202020204" pitchFamily="34" charset="0"/>
              </a:rPr>
              <a:t>* specifically, numbers are extremely small in the NHS and have largely remained since 2017 at about c. 25 FTE – 5-6% of the arts therapist workforce. </a:t>
            </a:r>
          </a:p>
          <a:p>
            <a:r>
              <a:rPr lang="en-GB" sz="1200" b="1" dirty="0">
                <a:latin typeface="Arial" panose="020B0604020202020204" pitchFamily="34" charset="0"/>
                <a:cs typeface="Arial" panose="020B0604020202020204" pitchFamily="34" charset="0"/>
              </a:rPr>
              <a:t>Given small numbers (which limits what we can sensibly report), we will focus most of remaining analysis on </a:t>
            </a:r>
            <a:r>
              <a:rPr lang="en-GB" sz="1200" b="1" i="1" dirty="0">
                <a:latin typeface="Arial" panose="020B0604020202020204" pitchFamily="34" charset="0"/>
                <a:cs typeface="Arial" panose="020B0604020202020204" pitchFamily="34" charset="0"/>
              </a:rPr>
              <a:t>arts therapists </a:t>
            </a:r>
            <a:r>
              <a:rPr lang="en-GB" sz="1200" b="1" dirty="0">
                <a:latin typeface="Arial" panose="020B0604020202020204" pitchFamily="34" charset="0"/>
                <a:cs typeface="Arial" panose="020B0604020202020204" pitchFamily="34" charset="0"/>
              </a:rPr>
              <a:t>as a whole, with additional insights specific to drama therapists as appropriate.</a:t>
            </a:r>
          </a:p>
          <a:p>
            <a:pPr marL="0" indent="0">
              <a:buNone/>
            </a:pPr>
            <a:endParaRPr lang="en-GB" dirty="0"/>
          </a:p>
        </p:txBody>
      </p:sp>
      <p:sp>
        <p:nvSpPr>
          <p:cNvPr id="6" name="TextBox 5">
            <a:extLst>
              <a:ext uri="{FF2B5EF4-FFF2-40B4-BE49-F238E27FC236}">
                <a16:creationId xmlns:a16="http://schemas.microsoft.com/office/drawing/2014/main" id="{1A61D6C9-D2D1-46A0-9655-B892568602C9}"/>
              </a:ext>
            </a:extLst>
          </p:cNvPr>
          <p:cNvSpPr txBox="1"/>
          <p:nvPr/>
        </p:nvSpPr>
        <p:spPr>
          <a:xfrm>
            <a:off x="296862" y="6239435"/>
            <a:ext cx="8999538" cy="584775"/>
          </a:xfrm>
          <a:prstGeom prst="rect">
            <a:avLst/>
          </a:prstGeom>
          <a:noFill/>
        </p:spPr>
        <p:txBody>
          <a:bodyPr wrap="square" rtlCol="0">
            <a:spAutoFit/>
          </a:bodyPr>
          <a:lstStyle/>
          <a:p>
            <a:r>
              <a:rPr lang="en-GB" sz="1600" dirty="0"/>
              <a:t>*Defined as arts therapists (S0H, S1H, S6H, SAH) with the following job roles: </a:t>
            </a:r>
            <a:r>
              <a:rPr lang="en-GB" sz="1600" i="1" dirty="0"/>
              <a:t>Drama Therapist, Drama Therapist Manager, Drama Therapist Specialist Practitioner</a:t>
            </a:r>
            <a:endParaRPr lang="en-GB" sz="1600" dirty="0"/>
          </a:p>
        </p:txBody>
      </p:sp>
      <p:graphicFrame>
        <p:nvGraphicFramePr>
          <p:cNvPr id="8" name="Chart 7">
            <a:extLst>
              <a:ext uri="{FF2B5EF4-FFF2-40B4-BE49-F238E27FC236}">
                <a16:creationId xmlns:a16="http://schemas.microsoft.com/office/drawing/2014/main" id="{F00D5A32-4BDA-47F2-9620-FE51E5AE5F4A}"/>
              </a:ext>
            </a:extLst>
          </p:cNvPr>
          <p:cNvGraphicFramePr>
            <a:graphicFrameLocks/>
          </p:cNvGraphicFramePr>
          <p:nvPr/>
        </p:nvGraphicFramePr>
        <p:xfrm>
          <a:off x="457200" y="1954923"/>
          <a:ext cx="4572000" cy="39707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5999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45CBD-53D8-4E60-8066-1BCBEF3202DA}"/>
              </a:ext>
            </a:extLst>
          </p:cNvPr>
          <p:cNvSpPr>
            <a:spLocks noGrp="1"/>
          </p:cNvSpPr>
          <p:nvPr>
            <p:ph type="ctrTitle"/>
          </p:nvPr>
        </p:nvSpPr>
        <p:spPr>
          <a:xfrm>
            <a:off x="369513" y="1025526"/>
            <a:ext cx="8014447" cy="679449"/>
          </a:xfrm>
        </p:spPr>
        <p:txBody>
          <a:bodyPr/>
          <a:lstStyle/>
          <a:p>
            <a:r>
              <a:rPr lang="en-GB" dirty="0"/>
              <a:t>Flow analysis – arts therapists summary</a:t>
            </a:r>
          </a:p>
        </p:txBody>
      </p:sp>
      <p:sp>
        <p:nvSpPr>
          <p:cNvPr id="3" name="Text Placeholder 2">
            <a:extLst>
              <a:ext uri="{FF2B5EF4-FFF2-40B4-BE49-F238E27FC236}">
                <a16:creationId xmlns:a16="http://schemas.microsoft.com/office/drawing/2014/main" id="{24B7460C-A2B6-4E71-85DD-160F42929244}"/>
              </a:ext>
            </a:extLst>
          </p:cNvPr>
          <p:cNvSpPr>
            <a:spLocks noGrp="1"/>
          </p:cNvSpPr>
          <p:nvPr>
            <p:ph type="body" sz="quarter" idx="13"/>
          </p:nvPr>
        </p:nvSpPr>
        <p:spPr>
          <a:xfrm>
            <a:off x="457200" y="2196352"/>
            <a:ext cx="7839075" cy="3479233"/>
          </a:xfrm>
        </p:spPr>
        <p:txBody>
          <a:bodyPr/>
          <a:lstStyle/>
          <a:p>
            <a:r>
              <a:rPr lang="en-GB" sz="2000" b="1" dirty="0">
                <a:latin typeface="Arial" panose="020B0604020202020204" pitchFamily="34" charset="0"/>
                <a:cs typeface="Arial" panose="020B0604020202020204" pitchFamily="34" charset="0"/>
              </a:rPr>
              <a:t>Overall, numbers increased by about 3-4% per year</a:t>
            </a:r>
          </a:p>
          <a:p>
            <a:r>
              <a:rPr lang="en-GB" sz="2000" dirty="0">
                <a:latin typeface="Arial" panose="020B0604020202020204" pitchFamily="34" charset="0"/>
                <a:cs typeface="Arial" panose="020B0604020202020204" pitchFamily="34" charset="0"/>
              </a:rPr>
              <a:t>Growth in UK joiners has increased from c. 15 per year to 35 in 2019-20</a:t>
            </a:r>
          </a:p>
          <a:p>
            <a:r>
              <a:rPr lang="en-GB" sz="2000" dirty="0">
                <a:latin typeface="Arial" panose="020B0604020202020204" pitchFamily="34" charset="0"/>
                <a:cs typeface="Arial" panose="020B0604020202020204" pitchFamily="34" charset="0"/>
              </a:rPr>
              <a:t>Growth in international supply has averaged about 5 FTE per year since 2015; peaking at 10 FTE in 2019-20. Numbers generally are small</a:t>
            </a:r>
          </a:p>
          <a:p>
            <a:r>
              <a:rPr lang="en-GB" sz="2000" dirty="0">
                <a:latin typeface="Arial" panose="020B0604020202020204" pitchFamily="34" charset="0"/>
                <a:cs typeface="Arial" panose="020B0604020202020204" pitchFamily="34" charset="0"/>
              </a:rPr>
              <a:t>Leaver rates have dropped from 7.1% in 2017-18 to 5.5% in 2019-20 – need to be aware though of small ‘n’</a:t>
            </a:r>
          </a:p>
          <a:p>
            <a:r>
              <a:rPr lang="en-GB" sz="2000" b="1" dirty="0">
                <a:latin typeface="Arial" panose="020B0604020202020204" pitchFamily="34" charset="0"/>
                <a:cs typeface="Arial" panose="020B0604020202020204" pitchFamily="34" charset="0"/>
              </a:rPr>
              <a:t>For </a:t>
            </a:r>
            <a:r>
              <a:rPr lang="en-GB" sz="2000" b="1" dirty="0" err="1">
                <a:latin typeface="Arial" panose="020B0604020202020204" pitchFamily="34" charset="0"/>
                <a:cs typeface="Arial" panose="020B0604020202020204" pitchFamily="34" charset="0"/>
              </a:rPr>
              <a:t>dramatherapists</a:t>
            </a:r>
            <a:r>
              <a:rPr lang="en-GB" sz="2000" b="1" dirty="0">
                <a:latin typeface="Arial" panose="020B0604020202020204" pitchFamily="34" charset="0"/>
                <a:cs typeface="Arial" panose="020B0604020202020204" pitchFamily="34" charset="0"/>
              </a:rPr>
              <a:t> – small  (&lt; 5 FTE) joiners and leavers per year, virtually no international recruitment</a:t>
            </a:r>
          </a:p>
        </p:txBody>
      </p:sp>
    </p:spTree>
    <p:extLst>
      <p:ext uri="{BB962C8B-B14F-4D97-AF65-F5344CB8AC3E}">
        <p14:creationId xmlns:p14="http://schemas.microsoft.com/office/powerpoint/2010/main" val="3497046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788F6-EC4E-4868-92E8-FB5BD48BF357}"/>
              </a:ext>
            </a:extLst>
          </p:cNvPr>
          <p:cNvSpPr>
            <a:spLocks noGrp="1"/>
          </p:cNvSpPr>
          <p:nvPr>
            <p:ph type="ctrTitle"/>
          </p:nvPr>
        </p:nvSpPr>
        <p:spPr/>
        <p:txBody>
          <a:bodyPr/>
          <a:lstStyle/>
          <a:p>
            <a:r>
              <a:rPr lang="en-GB" sz="2800" dirty="0">
                <a:latin typeface="Arial" panose="020B0604020202020204" pitchFamily="34" charset="0"/>
                <a:cs typeface="Arial" panose="020B0604020202020204" pitchFamily="34" charset="0"/>
              </a:rPr>
              <a:t>Arts Therapists Workforce Data (</a:t>
            </a:r>
            <a:r>
              <a:rPr lang="en-GB" sz="2800" dirty="0" err="1">
                <a:latin typeface="Arial" panose="020B0604020202020204" pitchFamily="34" charset="0"/>
                <a:cs typeface="Arial" panose="020B0604020202020204" pitchFamily="34" charset="0"/>
              </a:rPr>
              <a:t>wte</a:t>
            </a:r>
            <a:r>
              <a:rPr lang="en-GB" sz="2800" dirty="0">
                <a:latin typeface="Arial" panose="020B0604020202020204" pitchFamily="34" charset="0"/>
                <a:cs typeface="Arial" panose="020B0604020202020204" pitchFamily="34" charset="0"/>
              </a:rPr>
              <a:t>) – By Region</a:t>
            </a:r>
            <a:endParaRPr lang="en-GB" sz="2800" dirty="0"/>
          </a:p>
        </p:txBody>
      </p:sp>
      <p:pic>
        <p:nvPicPr>
          <p:cNvPr id="4" name="Picture 3">
            <a:extLst>
              <a:ext uri="{FF2B5EF4-FFF2-40B4-BE49-F238E27FC236}">
                <a16:creationId xmlns:a16="http://schemas.microsoft.com/office/drawing/2014/main" id="{ED01D9BF-1D72-4101-B973-2334BB83C401}"/>
              </a:ext>
            </a:extLst>
          </p:cNvPr>
          <p:cNvPicPr>
            <a:picLocks noChangeAspect="1"/>
          </p:cNvPicPr>
          <p:nvPr/>
        </p:nvPicPr>
        <p:blipFill>
          <a:blip r:embed="rId3"/>
          <a:stretch>
            <a:fillRect/>
          </a:stretch>
        </p:blipFill>
        <p:spPr>
          <a:xfrm>
            <a:off x="212202" y="2212233"/>
            <a:ext cx="8719595" cy="2433533"/>
          </a:xfrm>
          <a:prstGeom prst="rect">
            <a:avLst/>
          </a:prstGeom>
        </p:spPr>
      </p:pic>
    </p:spTree>
    <p:extLst>
      <p:ext uri="{BB962C8B-B14F-4D97-AF65-F5344CB8AC3E}">
        <p14:creationId xmlns:p14="http://schemas.microsoft.com/office/powerpoint/2010/main" val="1313374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CC3BF-DD98-4EE3-BE97-FCBF8EB3EAC7}"/>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A00054"/>
                </a:solidFill>
                <a:latin typeface="Arial" panose="020B0604020202020204" pitchFamily="34" charset="0"/>
                <a:cs typeface="Arial" panose="020B0604020202020204" pitchFamily="34" charset="0"/>
              </a:rPr>
              <a:t>Arts Therapists Gender and Age Information</a:t>
            </a:r>
            <a:endParaRPr lang="en-US" sz="1400" b="1" dirty="0">
              <a:solidFill>
                <a:srgbClr val="A00054"/>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2451021-4A66-4E4E-80FD-212764919688}"/>
              </a:ext>
            </a:extLst>
          </p:cNvPr>
          <p:cNvSpPr txBox="1"/>
          <p:nvPr/>
        </p:nvSpPr>
        <p:spPr>
          <a:xfrm>
            <a:off x="5689692" y="1288800"/>
            <a:ext cx="2960370" cy="3754874"/>
          </a:xfrm>
          <a:prstGeom prst="rect">
            <a:avLst/>
          </a:prstGeom>
          <a:noFill/>
        </p:spPr>
        <p:txBody>
          <a:bodyPr wrap="square" rtlCol="0">
            <a:spAutoFit/>
          </a:bodyPr>
          <a:lstStyle/>
          <a:p>
            <a:pPr marL="214313" indent="-214313">
              <a:buFont typeface="Arial" panose="020B0604020202020204" pitchFamily="34" charset="0"/>
              <a:buChar char="•"/>
            </a:pPr>
            <a:r>
              <a:rPr lang="en-GB" sz="1400" dirty="0">
                <a:latin typeface="Arial" panose="020B0604020202020204" pitchFamily="34" charset="0"/>
                <a:cs typeface="Arial" panose="020B0604020202020204" pitchFamily="34" charset="0"/>
              </a:rPr>
              <a:t>Arts Therapists workforce is predominately female (93%)</a:t>
            </a:r>
          </a:p>
          <a:p>
            <a:pPr marL="214313" indent="-214313">
              <a:buFont typeface="Arial" panose="020B0604020202020204" pitchFamily="34" charset="0"/>
              <a:buChar char="•"/>
            </a:pPr>
            <a:r>
              <a:rPr lang="en-GB" sz="1400" dirty="0">
                <a:latin typeface="Arial" panose="020B0604020202020204" pitchFamily="34" charset="0"/>
                <a:cs typeface="Arial" panose="020B0604020202020204" pitchFamily="34" charset="0"/>
              </a:rPr>
              <a:t>Age profile information for the profession shows a slightly older workforce than seen for many AHP professions.</a:t>
            </a:r>
          </a:p>
          <a:p>
            <a:pPr marL="600075" lvl="1" indent="-257175">
              <a:buFont typeface="Courier New" panose="02070309020205020404" pitchFamily="49" charset="0"/>
              <a:buChar char="o"/>
            </a:pPr>
            <a:r>
              <a:rPr lang="en-GB" sz="1400" dirty="0">
                <a:latin typeface="Arial" panose="020B0604020202020204" pitchFamily="34" charset="0"/>
                <a:cs typeface="Arial" panose="020B0604020202020204" pitchFamily="34" charset="0"/>
              </a:rPr>
              <a:t>41% in the age band of 50+ (183 WTE).</a:t>
            </a:r>
          </a:p>
          <a:p>
            <a:pPr marL="142875" indent="-257175">
              <a:buFont typeface="Courier New" panose="02070309020205020404" pitchFamily="49" charset="0"/>
              <a:buChar char="o"/>
            </a:pPr>
            <a:r>
              <a:rPr lang="en-GB" sz="1400" dirty="0">
                <a:latin typeface="Arial" panose="020B0604020202020204" pitchFamily="34" charset="0"/>
                <a:cs typeface="Arial" panose="020B0604020202020204" pitchFamily="34" charset="0"/>
              </a:rPr>
              <a:t>The evidence suggests some risk of workforce supply issues due to an ageing workforce, but needs to be balanced by fact most tend to start in their 30s given PG qualification.</a:t>
            </a:r>
          </a:p>
          <a:p>
            <a:pPr marL="142875" indent="-257175">
              <a:buFont typeface="Courier New" panose="02070309020205020404" pitchFamily="49" charset="0"/>
              <a:buChar char="o"/>
            </a:pPr>
            <a:r>
              <a:rPr lang="en-GB" sz="1400" b="1" dirty="0" err="1">
                <a:latin typeface="Arial" panose="020B0604020202020204" pitchFamily="34" charset="0"/>
                <a:cs typeface="Arial" panose="020B0604020202020204" pitchFamily="34" charset="0"/>
              </a:rPr>
              <a:t>Dramatherapists</a:t>
            </a:r>
            <a:r>
              <a:rPr lang="en-GB" sz="1400" b="1" dirty="0">
                <a:latin typeface="Arial" panose="020B0604020202020204" pitchFamily="34" charset="0"/>
                <a:cs typeface="Arial" panose="020B0604020202020204" pitchFamily="34" charset="0"/>
              </a:rPr>
              <a:t> – half aged over 50, &lt; 5 under 35. 87% women</a:t>
            </a:r>
          </a:p>
        </p:txBody>
      </p:sp>
      <p:pic>
        <p:nvPicPr>
          <p:cNvPr id="8" name="Picture 7">
            <a:extLst>
              <a:ext uri="{FF2B5EF4-FFF2-40B4-BE49-F238E27FC236}">
                <a16:creationId xmlns:a16="http://schemas.microsoft.com/office/drawing/2014/main" id="{EB9C1881-15CA-46EE-B9C7-E1FBDD51C246}"/>
              </a:ext>
            </a:extLst>
          </p:cNvPr>
          <p:cNvPicPr>
            <a:picLocks noChangeAspect="1"/>
          </p:cNvPicPr>
          <p:nvPr/>
        </p:nvPicPr>
        <p:blipFill>
          <a:blip r:embed="rId2"/>
          <a:stretch>
            <a:fillRect/>
          </a:stretch>
        </p:blipFill>
        <p:spPr>
          <a:xfrm>
            <a:off x="219635" y="3265868"/>
            <a:ext cx="5470058" cy="2755631"/>
          </a:xfrm>
          <a:prstGeom prst="rect">
            <a:avLst/>
          </a:prstGeom>
          <a:ln>
            <a:solidFill>
              <a:schemeClr val="accent1"/>
            </a:solidFill>
          </a:ln>
        </p:spPr>
      </p:pic>
      <p:pic>
        <p:nvPicPr>
          <p:cNvPr id="3" name="Picture 2">
            <a:extLst>
              <a:ext uri="{FF2B5EF4-FFF2-40B4-BE49-F238E27FC236}">
                <a16:creationId xmlns:a16="http://schemas.microsoft.com/office/drawing/2014/main" id="{AC3778DC-720D-46DB-A6E9-EBF7B00BEC90}"/>
              </a:ext>
            </a:extLst>
          </p:cNvPr>
          <p:cNvPicPr>
            <a:picLocks noChangeAspect="1"/>
          </p:cNvPicPr>
          <p:nvPr/>
        </p:nvPicPr>
        <p:blipFill>
          <a:blip r:embed="rId3"/>
          <a:stretch>
            <a:fillRect/>
          </a:stretch>
        </p:blipFill>
        <p:spPr>
          <a:xfrm>
            <a:off x="219635" y="1288800"/>
            <a:ext cx="5470058" cy="1987455"/>
          </a:xfrm>
          <a:prstGeom prst="rect">
            <a:avLst/>
          </a:prstGeom>
        </p:spPr>
      </p:pic>
    </p:spTree>
    <p:extLst>
      <p:ext uri="{BB962C8B-B14F-4D97-AF65-F5344CB8AC3E}">
        <p14:creationId xmlns:p14="http://schemas.microsoft.com/office/powerpoint/2010/main" val="1486924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CE17-8151-4442-BC19-50F181E180C6}"/>
              </a:ext>
            </a:extLst>
          </p:cNvPr>
          <p:cNvSpPr>
            <a:spLocks noGrp="1"/>
          </p:cNvSpPr>
          <p:nvPr>
            <p:ph type="title"/>
          </p:nvPr>
        </p:nvSpPr>
        <p:spPr>
          <a:xfrm>
            <a:off x="220082" y="735109"/>
            <a:ext cx="7886700" cy="994172"/>
          </a:xfrm>
        </p:spPr>
        <p:txBody>
          <a:bodyPr/>
          <a:lstStyle/>
          <a:p>
            <a:pPr algn="l"/>
            <a:r>
              <a:rPr lang="en-GB" sz="1600" b="1" dirty="0">
                <a:solidFill>
                  <a:srgbClr val="A00054"/>
                </a:solidFill>
                <a:latin typeface="Arial" panose="020B0604020202020204" pitchFamily="34" charset="0"/>
                <a:cs typeface="Arial" panose="020B0604020202020204" pitchFamily="34" charset="0"/>
              </a:rPr>
              <a:t>Arts Therapists Ethnicity &amp; Nationality Information</a:t>
            </a:r>
            <a:endParaRPr lang="en-GB" sz="1600" b="1" dirty="0">
              <a:solidFill>
                <a:srgbClr val="C00000"/>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C960514F-27DC-4B3E-AF6D-4F014E002EA5}"/>
              </a:ext>
            </a:extLst>
          </p:cNvPr>
          <p:cNvSpPr>
            <a:spLocks noGrp="1"/>
          </p:cNvSpPr>
          <p:nvPr>
            <p:ph sz="half" idx="2"/>
          </p:nvPr>
        </p:nvSpPr>
        <p:spPr>
          <a:xfrm>
            <a:off x="3602081" y="1398840"/>
            <a:ext cx="5541919" cy="2344847"/>
          </a:xfrm>
        </p:spPr>
        <p:txBody>
          <a:bodyPr>
            <a:normAutofit lnSpcReduction="10000"/>
          </a:bodyPr>
          <a:lstStyle/>
          <a:p>
            <a:pPr marL="0" indent="0">
              <a:buNone/>
            </a:pPr>
            <a:r>
              <a:rPr lang="en-GB" sz="1050" b="1" dirty="0">
                <a:latin typeface="Arial" panose="020B0604020202020204" pitchFamily="34" charset="0"/>
                <a:cs typeface="Arial" panose="020B0604020202020204" pitchFamily="34" charset="0"/>
              </a:rPr>
              <a:t>Ethnicity</a:t>
            </a:r>
          </a:p>
          <a:p>
            <a:pPr marL="285750" indent="-285750">
              <a:buFont typeface="Arial" panose="020B0604020202020204" pitchFamily="34" charset="0"/>
              <a:buChar char="•"/>
            </a:pPr>
            <a:r>
              <a:rPr lang="en-GB" sz="1050" dirty="0">
                <a:latin typeface="Arial" panose="020B0604020202020204" pitchFamily="34" charset="0"/>
                <a:cs typeface="Arial" panose="020B0604020202020204" pitchFamily="34" charset="0"/>
              </a:rPr>
              <a:t>Ethnicity data shows that 77% of the  Art, Music and Drama Therapy workforce  are White British.</a:t>
            </a:r>
          </a:p>
          <a:p>
            <a:pPr marL="285750" indent="-285750">
              <a:buFont typeface="Arial" panose="020B0604020202020204" pitchFamily="34" charset="0"/>
              <a:buChar char="•"/>
            </a:pPr>
            <a:r>
              <a:rPr lang="en-GB" sz="1050" dirty="0">
                <a:latin typeface="Arial" panose="020B0604020202020204" pitchFamily="34" charset="0"/>
                <a:cs typeface="Arial" panose="020B0604020202020204" pitchFamily="34" charset="0"/>
              </a:rPr>
              <a:t>Colleagues from Asian, Black and Chinese backgrounds make up only 4% of the workforce.</a:t>
            </a:r>
          </a:p>
          <a:p>
            <a:pPr marL="285750" indent="-285750">
              <a:buFont typeface="Arial" panose="020B0604020202020204" pitchFamily="34" charset="0"/>
              <a:buChar char="•"/>
            </a:pPr>
            <a:r>
              <a:rPr lang="en-GB" sz="1050" b="1" dirty="0" err="1">
                <a:latin typeface="Arial" panose="020B0604020202020204" pitchFamily="34" charset="0"/>
                <a:cs typeface="Arial" panose="020B0604020202020204" pitchFamily="34" charset="0"/>
              </a:rPr>
              <a:t>Dramatherapists</a:t>
            </a:r>
            <a:r>
              <a:rPr lang="en-GB" sz="1050" b="1" dirty="0">
                <a:latin typeface="Arial" panose="020B0604020202020204" pitchFamily="34" charset="0"/>
                <a:cs typeface="Arial" panose="020B0604020202020204" pitchFamily="34" charset="0"/>
              </a:rPr>
              <a:t>: &lt; 5 from BAME backgrounds</a:t>
            </a:r>
          </a:p>
          <a:p>
            <a:pPr marL="0" indent="0">
              <a:buNone/>
            </a:pPr>
            <a:r>
              <a:rPr lang="en-GB" sz="1050" b="1" dirty="0">
                <a:latin typeface="Arial" panose="020B0604020202020204" pitchFamily="34" charset="0"/>
                <a:cs typeface="Arial" panose="020B0604020202020204" pitchFamily="34" charset="0"/>
              </a:rPr>
              <a:t>Nationality</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The % of staff with non-UK nationality increased from 7 to 12%  between 2015 and 2020. In March 2020, this represented c.50 out of c.440 of the workforce</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London by far is the largest employer of non-UK nationals, with 17% of all AMD therapists non-UK nationals</a:t>
            </a:r>
          </a:p>
          <a:p>
            <a:pPr marL="171450" indent="-171450">
              <a:buFont typeface="Arial" panose="020B0604020202020204" pitchFamily="34" charset="0"/>
              <a:buChar char="•"/>
            </a:pPr>
            <a:r>
              <a:rPr lang="en-GB" sz="1050" dirty="0">
                <a:latin typeface="Arial" panose="020B0604020202020204" pitchFamily="34" charset="0"/>
                <a:cs typeface="Arial" panose="020B0604020202020204" pitchFamily="34" charset="0"/>
              </a:rPr>
              <a:t>Most common nationalities other than UK are: Irish (11), American (6) and Greek (5)</a:t>
            </a:r>
          </a:p>
          <a:p>
            <a:pPr marL="171450" indent="-171450">
              <a:buFont typeface="Arial" panose="020B0604020202020204" pitchFamily="34" charset="0"/>
              <a:buChar char="•"/>
            </a:pPr>
            <a:r>
              <a:rPr lang="en-GB" sz="1050" b="1" dirty="0" err="1">
                <a:latin typeface="Arial" panose="020B0604020202020204" pitchFamily="34" charset="0"/>
                <a:cs typeface="Arial" panose="020B0604020202020204" pitchFamily="34" charset="0"/>
              </a:rPr>
              <a:t>Dramatherapists</a:t>
            </a:r>
            <a:r>
              <a:rPr lang="en-GB" sz="1050" b="1" dirty="0">
                <a:latin typeface="Arial" panose="020B0604020202020204" pitchFamily="34" charset="0"/>
                <a:cs typeface="Arial" panose="020B0604020202020204" pitchFamily="34" charset="0"/>
              </a:rPr>
              <a:t>: &lt; 5 non-UK, all in London</a:t>
            </a:r>
          </a:p>
        </p:txBody>
      </p:sp>
      <p:pic>
        <p:nvPicPr>
          <p:cNvPr id="3" name="Picture 2">
            <a:extLst>
              <a:ext uri="{FF2B5EF4-FFF2-40B4-BE49-F238E27FC236}">
                <a16:creationId xmlns:a16="http://schemas.microsoft.com/office/drawing/2014/main" id="{7CC57208-5CE9-4CCF-A894-A9D6996D8159}"/>
              </a:ext>
            </a:extLst>
          </p:cNvPr>
          <p:cNvPicPr>
            <a:picLocks noChangeAspect="1"/>
          </p:cNvPicPr>
          <p:nvPr/>
        </p:nvPicPr>
        <p:blipFill>
          <a:blip r:embed="rId3"/>
          <a:stretch>
            <a:fillRect/>
          </a:stretch>
        </p:blipFill>
        <p:spPr>
          <a:xfrm>
            <a:off x="203512" y="1262041"/>
            <a:ext cx="3278721" cy="2344847"/>
          </a:xfrm>
          <a:prstGeom prst="rect">
            <a:avLst/>
          </a:prstGeom>
        </p:spPr>
      </p:pic>
      <p:pic>
        <p:nvPicPr>
          <p:cNvPr id="7" name="Picture 6">
            <a:extLst>
              <a:ext uri="{FF2B5EF4-FFF2-40B4-BE49-F238E27FC236}">
                <a16:creationId xmlns:a16="http://schemas.microsoft.com/office/drawing/2014/main" id="{5B728A13-9FDC-42A2-925B-CD31B6DA121F}"/>
              </a:ext>
            </a:extLst>
          </p:cNvPr>
          <p:cNvPicPr>
            <a:picLocks noChangeAspect="1"/>
          </p:cNvPicPr>
          <p:nvPr/>
        </p:nvPicPr>
        <p:blipFill>
          <a:blip r:embed="rId4"/>
          <a:stretch>
            <a:fillRect/>
          </a:stretch>
        </p:blipFill>
        <p:spPr>
          <a:xfrm>
            <a:off x="220082" y="3675245"/>
            <a:ext cx="3278721" cy="2225933"/>
          </a:xfrm>
          <a:prstGeom prst="rect">
            <a:avLst/>
          </a:prstGeom>
        </p:spPr>
      </p:pic>
      <p:pic>
        <p:nvPicPr>
          <p:cNvPr id="9" name="Picture 8">
            <a:extLst>
              <a:ext uri="{FF2B5EF4-FFF2-40B4-BE49-F238E27FC236}">
                <a16:creationId xmlns:a16="http://schemas.microsoft.com/office/drawing/2014/main" id="{67B0B7FF-B5BA-4FC9-BBF5-53C4F020DA0E}"/>
              </a:ext>
            </a:extLst>
          </p:cNvPr>
          <p:cNvPicPr>
            <a:picLocks noChangeAspect="1"/>
          </p:cNvPicPr>
          <p:nvPr/>
        </p:nvPicPr>
        <p:blipFill>
          <a:blip r:embed="rId5"/>
          <a:stretch>
            <a:fillRect/>
          </a:stretch>
        </p:blipFill>
        <p:spPr>
          <a:xfrm>
            <a:off x="3757046" y="3675245"/>
            <a:ext cx="5166872" cy="2225933"/>
          </a:xfrm>
          <a:prstGeom prst="rect">
            <a:avLst/>
          </a:prstGeom>
        </p:spPr>
      </p:pic>
    </p:spTree>
    <p:extLst>
      <p:ext uri="{BB962C8B-B14F-4D97-AF65-F5344CB8AC3E}">
        <p14:creationId xmlns:p14="http://schemas.microsoft.com/office/powerpoint/2010/main" val="829018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5260-1F92-4D88-80B5-80E0E6220ADF}"/>
              </a:ext>
            </a:extLst>
          </p:cNvPr>
          <p:cNvSpPr>
            <a:spLocks noGrp="1"/>
          </p:cNvSpPr>
          <p:nvPr>
            <p:ph type="ctrTitle"/>
          </p:nvPr>
        </p:nvSpPr>
        <p:spPr/>
        <p:txBody>
          <a:bodyPr/>
          <a:lstStyle/>
          <a:p>
            <a:r>
              <a:rPr lang="en-GB" sz="2800"/>
              <a:t>Arts Therapists - Summary </a:t>
            </a:r>
            <a:r>
              <a:rPr lang="en-GB" sz="2800" dirty="0"/>
              <a:t>of Future Trends</a:t>
            </a:r>
          </a:p>
        </p:txBody>
      </p:sp>
      <p:sp>
        <p:nvSpPr>
          <p:cNvPr id="3" name="Text Placeholder 2">
            <a:extLst>
              <a:ext uri="{FF2B5EF4-FFF2-40B4-BE49-F238E27FC236}">
                <a16:creationId xmlns:a16="http://schemas.microsoft.com/office/drawing/2014/main" id="{B8201758-4E7A-4676-A35D-4DF72BEB4830}"/>
              </a:ext>
            </a:extLst>
          </p:cNvPr>
          <p:cNvSpPr>
            <a:spLocks noGrp="1"/>
          </p:cNvSpPr>
          <p:nvPr>
            <p:ph type="body" sz="quarter" idx="13"/>
          </p:nvPr>
        </p:nvSpPr>
        <p:spPr/>
        <p:txBody>
          <a:bodyPr/>
          <a:lstStyle/>
          <a:p>
            <a:r>
              <a:rPr lang="en-GB" sz="1800" dirty="0">
                <a:latin typeface="Arial" panose="020B0604020202020204" pitchFamily="34" charset="0"/>
                <a:cs typeface="Arial" panose="020B0604020202020204" pitchFamily="34" charset="0"/>
              </a:rPr>
              <a:t>All else equal, we would expect solid supply growth within the profession based on observed trends – with the caveat that numbers are small and therefore potentially more subject to fluctuations</a:t>
            </a:r>
          </a:p>
          <a:p>
            <a:r>
              <a:rPr lang="en-GB" sz="1800" dirty="0">
                <a:latin typeface="Arial" panose="020B0604020202020204" pitchFamily="34" charset="0"/>
                <a:cs typeface="Arial" panose="020B0604020202020204" pitchFamily="34" charset="0"/>
              </a:rPr>
              <a:t>While we might have expected similar levels of demand growth pre-</a:t>
            </a:r>
            <a:r>
              <a:rPr lang="en-GB" sz="1800" dirty="0" err="1">
                <a:latin typeface="Arial" panose="020B0604020202020204" pitchFamily="34" charset="0"/>
                <a:cs typeface="Arial" panose="020B0604020202020204" pitchFamily="34" charset="0"/>
              </a:rPr>
              <a:t>Covid</a:t>
            </a:r>
            <a:r>
              <a:rPr lang="en-GB" sz="1800" dirty="0">
                <a:latin typeface="Arial" panose="020B0604020202020204" pitchFamily="34" charset="0"/>
                <a:cs typeface="Arial" panose="020B0604020202020204" pitchFamily="34" charset="0"/>
              </a:rPr>
              <a:t>, it is likely need for these professionals will increase considerably, not least given requirements for mental health and psychological therapies – of which arts therapists will need to respond. Hence both a challenge and an opportunity for the profession</a:t>
            </a:r>
          </a:p>
          <a:p>
            <a:r>
              <a:rPr lang="en-GB" sz="1800" dirty="0">
                <a:latin typeface="Arial" panose="020B0604020202020204" pitchFamily="34" charset="0"/>
                <a:cs typeface="Arial" panose="020B0604020202020204" pitchFamily="34" charset="0"/>
              </a:rPr>
              <a:t>Investment in this profession will therefore continue to be necessary </a:t>
            </a:r>
          </a:p>
          <a:p>
            <a:r>
              <a:rPr lang="en-GB" sz="2000" b="1" dirty="0" err="1">
                <a:latin typeface="Arial" panose="020B0604020202020204" pitchFamily="34" charset="0"/>
                <a:cs typeface="Arial" panose="020B0604020202020204" pitchFamily="34" charset="0"/>
              </a:rPr>
              <a:t>Dramatherapists</a:t>
            </a:r>
            <a:r>
              <a:rPr lang="en-GB" sz="2000" b="1"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small numbers, very stable profession, hardly any join/leave (so ‘succession planning’ more appropriate than ‘workforce planning’). May be challenge if increase in demand post-</a:t>
            </a:r>
            <a:r>
              <a:rPr lang="en-GB" sz="2000" dirty="0" err="1">
                <a:latin typeface="Arial" panose="020B0604020202020204" pitchFamily="34" charset="0"/>
                <a:cs typeface="Arial" panose="020B0604020202020204" pitchFamily="34" charset="0"/>
              </a:rPr>
              <a:t>Covid</a:t>
            </a:r>
            <a:r>
              <a:rPr lang="en-GB" sz="2000" dirty="0">
                <a:latin typeface="Arial" panose="020B0604020202020204" pitchFamily="34" charset="0"/>
                <a:cs typeface="Arial" panose="020B0604020202020204" pitchFamily="34" charset="0"/>
              </a:rPr>
              <a:t> as envisaged</a:t>
            </a:r>
            <a:endParaRPr lang="en-GB"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258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A6E761-E559-49CB-80DA-F3A898E908D4}"/>
              </a:ext>
            </a:extLst>
          </p:cNvPr>
          <p:cNvSpPr>
            <a:spLocks noGrp="1"/>
          </p:cNvSpPr>
          <p:nvPr>
            <p:ph type="ctrTitle" idx="4294967295"/>
          </p:nvPr>
        </p:nvSpPr>
        <p:spPr>
          <a:xfrm>
            <a:off x="838200" y="1108082"/>
            <a:ext cx="7822915" cy="582606"/>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b="1" dirty="0">
                <a:solidFill>
                  <a:srgbClr val="A00054"/>
                </a:solidFill>
              </a:rPr>
              <a:t>House Keeping</a:t>
            </a:r>
            <a:endParaRPr lang="en-GB" b="1" dirty="0">
              <a:solidFill>
                <a:srgbClr val="A00054"/>
              </a:solidFill>
            </a:endParaRPr>
          </a:p>
        </p:txBody>
      </p:sp>
      <p:sp>
        <p:nvSpPr>
          <p:cNvPr id="9" name="AutoShape 4" descr="Image result for Symbol Food">
            <a:extLst>
              <a:ext uri="{FF2B5EF4-FFF2-40B4-BE49-F238E27FC236}">
                <a16:creationId xmlns:a16="http://schemas.microsoft.com/office/drawing/2014/main" id="{DF829E86-50FC-4DEA-9D96-DCE393919F6E}"/>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GB" sz="1350" dirty="0">
              <a:solidFill>
                <a:prstClr val="black"/>
              </a:solidFill>
              <a:latin typeface="Arial"/>
            </a:endParaRPr>
          </a:p>
        </p:txBody>
      </p:sp>
      <p:sp>
        <p:nvSpPr>
          <p:cNvPr id="10" name="AutoShape 6" descr="Image result for Symbol Food">
            <a:extLst>
              <a:ext uri="{FF2B5EF4-FFF2-40B4-BE49-F238E27FC236}">
                <a16:creationId xmlns:a16="http://schemas.microsoft.com/office/drawing/2014/main" id="{2F043139-7562-4577-AF56-FA621E5D8167}"/>
              </a:ext>
            </a:extLst>
          </p:cNvPr>
          <p:cNvSpPr>
            <a:spLocks noChangeAspect="1" noChangeArrowheads="1"/>
          </p:cNvSpPr>
          <p:nvPr/>
        </p:nvSpPr>
        <p:spPr bwMode="auto">
          <a:xfrm flipH="1">
            <a:off x="3562153" y="4685710"/>
            <a:ext cx="1124147" cy="11241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GB" sz="1350" dirty="0">
              <a:solidFill>
                <a:prstClr val="black"/>
              </a:solidFill>
              <a:latin typeface="Arial"/>
            </a:endParaRPr>
          </a:p>
        </p:txBody>
      </p:sp>
      <p:sp>
        <p:nvSpPr>
          <p:cNvPr id="11" name="AutoShape 14" descr="Image result for clock symbol">
            <a:extLst>
              <a:ext uri="{FF2B5EF4-FFF2-40B4-BE49-F238E27FC236}">
                <a16:creationId xmlns:a16="http://schemas.microsoft.com/office/drawing/2014/main" id="{23451E6C-5434-43C9-AA2A-FEC1EA66AC19}"/>
              </a:ext>
            </a:extLst>
          </p:cNvPr>
          <p:cNvSpPr>
            <a:spLocks noChangeAspect="1" noChangeArrowheads="1"/>
          </p:cNvSpPr>
          <p:nvPr/>
        </p:nvSpPr>
        <p:spPr bwMode="auto">
          <a:xfrm>
            <a:off x="4572000" y="34290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GB" sz="1350" dirty="0">
              <a:solidFill>
                <a:prstClr val="black"/>
              </a:solidFill>
              <a:latin typeface="Arial"/>
            </a:endParaRPr>
          </a:p>
        </p:txBody>
      </p:sp>
      <p:sp>
        <p:nvSpPr>
          <p:cNvPr id="12" name="AutoShape 16" descr="Image result for clock symbol">
            <a:extLst>
              <a:ext uri="{FF2B5EF4-FFF2-40B4-BE49-F238E27FC236}">
                <a16:creationId xmlns:a16="http://schemas.microsoft.com/office/drawing/2014/main" id="{4BD9D166-9E7D-4922-954A-0D535D9F6E64}"/>
              </a:ext>
            </a:extLst>
          </p:cNvPr>
          <p:cNvSpPr>
            <a:spLocks noChangeAspect="1" noChangeArrowheads="1"/>
          </p:cNvSpPr>
          <p:nvPr/>
        </p:nvSpPr>
        <p:spPr bwMode="auto">
          <a:xfrm>
            <a:off x="4686300" y="35433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GB" sz="1350" dirty="0">
              <a:solidFill>
                <a:prstClr val="black"/>
              </a:solidFill>
              <a:latin typeface="Arial"/>
            </a:endParaRPr>
          </a:p>
        </p:txBody>
      </p:sp>
      <p:sp>
        <p:nvSpPr>
          <p:cNvPr id="14" name="AutoShape 24" descr="Image result for Symbol Food">
            <a:extLst>
              <a:ext uri="{FF2B5EF4-FFF2-40B4-BE49-F238E27FC236}">
                <a16:creationId xmlns:a16="http://schemas.microsoft.com/office/drawing/2014/main" id="{C5EA2BB0-6212-447F-B7FD-29B752E8A9CA}"/>
              </a:ext>
            </a:extLst>
          </p:cNvPr>
          <p:cNvSpPr>
            <a:spLocks noChangeAspect="1" noChangeArrowheads="1"/>
          </p:cNvSpPr>
          <p:nvPr/>
        </p:nvSpPr>
        <p:spPr bwMode="auto">
          <a:xfrm>
            <a:off x="4800600" y="36576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GB" sz="1350" dirty="0">
              <a:solidFill>
                <a:prstClr val="black"/>
              </a:solidFill>
              <a:latin typeface="Arial"/>
            </a:endParaRPr>
          </a:p>
        </p:txBody>
      </p:sp>
      <p:pic>
        <p:nvPicPr>
          <p:cNvPr id="2" name="Picture 1">
            <a:extLst>
              <a:ext uri="{FF2B5EF4-FFF2-40B4-BE49-F238E27FC236}">
                <a16:creationId xmlns:a16="http://schemas.microsoft.com/office/drawing/2014/main" id="{828C389F-CB42-4741-B1A6-3DD22DA1DCC1}"/>
              </a:ext>
            </a:extLst>
          </p:cNvPr>
          <p:cNvPicPr>
            <a:picLocks noChangeAspect="1"/>
          </p:cNvPicPr>
          <p:nvPr/>
        </p:nvPicPr>
        <p:blipFill>
          <a:blip r:embed="rId2"/>
          <a:stretch>
            <a:fillRect/>
          </a:stretch>
        </p:blipFill>
        <p:spPr>
          <a:xfrm>
            <a:off x="1371064" y="2088235"/>
            <a:ext cx="2590274" cy="1715582"/>
          </a:xfrm>
          <a:prstGeom prst="rect">
            <a:avLst/>
          </a:prstGeom>
        </p:spPr>
      </p:pic>
      <p:pic>
        <p:nvPicPr>
          <p:cNvPr id="4" name="Picture 3">
            <a:extLst>
              <a:ext uri="{FF2B5EF4-FFF2-40B4-BE49-F238E27FC236}">
                <a16:creationId xmlns:a16="http://schemas.microsoft.com/office/drawing/2014/main" id="{88F4F218-A2AA-48B2-A7AA-52095ED27923}"/>
              </a:ext>
            </a:extLst>
          </p:cNvPr>
          <p:cNvPicPr>
            <a:picLocks noChangeAspect="1"/>
          </p:cNvPicPr>
          <p:nvPr/>
        </p:nvPicPr>
        <p:blipFill>
          <a:blip r:embed="rId3"/>
          <a:stretch>
            <a:fillRect/>
          </a:stretch>
        </p:blipFill>
        <p:spPr>
          <a:xfrm>
            <a:off x="5182665" y="4067680"/>
            <a:ext cx="2756650" cy="1568888"/>
          </a:xfrm>
          <a:prstGeom prst="rect">
            <a:avLst/>
          </a:prstGeom>
        </p:spPr>
      </p:pic>
      <p:sp>
        <p:nvSpPr>
          <p:cNvPr id="6" name="Rectangle 5">
            <a:extLst>
              <a:ext uri="{FF2B5EF4-FFF2-40B4-BE49-F238E27FC236}">
                <a16:creationId xmlns:a16="http://schemas.microsoft.com/office/drawing/2014/main" id="{7BB57BCE-C8E3-4A58-85B8-3AED7CD53EF1}"/>
              </a:ext>
            </a:extLst>
          </p:cNvPr>
          <p:cNvSpPr/>
          <p:nvPr/>
        </p:nvSpPr>
        <p:spPr>
          <a:xfrm>
            <a:off x="1512275" y="4153094"/>
            <a:ext cx="2449062" cy="14609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GB" sz="1350" b="1" dirty="0">
                <a:solidFill>
                  <a:prstClr val="black"/>
                </a:solidFill>
                <a:latin typeface="Arial"/>
              </a:rPr>
              <a:t>Please switch your cameras off</a:t>
            </a:r>
            <a:r>
              <a:rPr lang="en-GB" sz="1350" dirty="0">
                <a:solidFill>
                  <a:prstClr val="black"/>
                </a:solidFill>
                <a:latin typeface="Arial"/>
              </a:rPr>
              <a:t>. </a:t>
            </a:r>
          </a:p>
        </p:txBody>
      </p:sp>
      <p:sp>
        <p:nvSpPr>
          <p:cNvPr id="7" name="Oval 6">
            <a:extLst>
              <a:ext uri="{FF2B5EF4-FFF2-40B4-BE49-F238E27FC236}">
                <a16:creationId xmlns:a16="http://schemas.microsoft.com/office/drawing/2014/main" id="{A7A74B03-DA48-4ABE-B5BB-CC61C6403245}"/>
              </a:ext>
            </a:extLst>
          </p:cNvPr>
          <p:cNvSpPr/>
          <p:nvPr/>
        </p:nvSpPr>
        <p:spPr>
          <a:xfrm>
            <a:off x="4914901" y="1989975"/>
            <a:ext cx="2635922" cy="1912099"/>
          </a:xfrm>
          <a:prstGeom prst="ellipse">
            <a:avLst/>
          </a:prstGeom>
          <a:ln w="57150">
            <a:solidFill>
              <a:srgbClr val="990033"/>
            </a:solidFill>
          </a:ln>
        </p:spPr>
        <p:style>
          <a:lnRef idx="1">
            <a:schemeClr val="accent6"/>
          </a:lnRef>
          <a:fillRef idx="2">
            <a:schemeClr val="accent6"/>
          </a:fillRef>
          <a:effectRef idx="1">
            <a:schemeClr val="accent6"/>
          </a:effectRef>
          <a:fontRef idx="minor">
            <a:schemeClr val="dk1"/>
          </a:fontRef>
        </p:style>
        <p:txBody>
          <a:bodyPr rtlCol="0" anchor="ctr"/>
          <a:lstStyle/>
          <a:p>
            <a:pPr algn="ctr" defTabSz="342900"/>
            <a:r>
              <a:rPr lang="en-GB" sz="1500" b="1" dirty="0">
                <a:solidFill>
                  <a:prstClr val="black"/>
                </a:solidFill>
                <a:latin typeface="Arial"/>
              </a:rPr>
              <a:t>This Webinar will be recorded for future reference </a:t>
            </a:r>
          </a:p>
        </p:txBody>
      </p:sp>
    </p:spTree>
    <p:extLst>
      <p:ext uri="{BB962C8B-B14F-4D97-AF65-F5344CB8AC3E}">
        <p14:creationId xmlns:p14="http://schemas.microsoft.com/office/powerpoint/2010/main" val="1958268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9E5B-4847-4C77-A781-ABBAD78957B8}"/>
              </a:ext>
            </a:extLst>
          </p:cNvPr>
          <p:cNvSpPr>
            <a:spLocks noGrp="1"/>
          </p:cNvSpPr>
          <p:nvPr>
            <p:ph type="ctrTitle"/>
          </p:nvPr>
        </p:nvSpPr>
        <p:spPr/>
        <p:txBody>
          <a:bodyPr/>
          <a:lstStyle/>
          <a:p>
            <a:r>
              <a:rPr lang="en-GB" sz="3200" dirty="0"/>
              <a:t>Workforce summary</a:t>
            </a:r>
          </a:p>
        </p:txBody>
      </p:sp>
      <p:sp>
        <p:nvSpPr>
          <p:cNvPr id="3" name="Text Placeholder 2">
            <a:extLst>
              <a:ext uri="{FF2B5EF4-FFF2-40B4-BE49-F238E27FC236}">
                <a16:creationId xmlns:a16="http://schemas.microsoft.com/office/drawing/2014/main" id="{6BE4AB0F-2081-4F99-A77B-DC83EC8D372B}"/>
              </a:ext>
            </a:extLst>
          </p:cNvPr>
          <p:cNvSpPr>
            <a:spLocks noGrp="1"/>
          </p:cNvSpPr>
          <p:nvPr>
            <p:ph type="body" sz="quarter" idx="13"/>
          </p:nvPr>
        </p:nvSpPr>
        <p:spPr/>
        <p:txBody>
          <a:bodyPr/>
          <a:lstStyle/>
          <a:p>
            <a:r>
              <a:rPr lang="en-GB" sz="2000" dirty="0">
                <a:latin typeface="Arial" panose="020B0604020202020204" pitchFamily="34" charset="0"/>
                <a:cs typeface="Arial" panose="020B0604020202020204" pitchFamily="34" charset="0"/>
              </a:rPr>
              <a:t>Significant proportions of Arts Therapists – and indeed Art Therapists - employed outside NHS in England</a:t>
            </a:r>
          </a:p>
          <a:p>
            <a:r>
              <a:rPr lang="en-GB" sz="2000" dirty="0">
                <a:latin typeface="Arial" panose="020B0604020202020204" pitchFamily="34" charset="0"/>
                <a:cs typeface="Arial" panose="020B0604020202020204" pitchFamily="34" charset="0"/>
              </a:rPr>
              <a:t>Significant increase in registrant and gradual increase of current workforce numbers in recent years </a:t>
            </a:r>
          </a:p>
          <a:p>
            <a:r>
              <a:rPr lang="en-GB" sz="2000" dirty="0">
                <a:latin typeface="Arial" panose="020B0604020202020204" pitchFamily="34" charset="0"/>
                <a:cs typeface="Arial" panose="020B0604020202020204" pitchFamily="34" charset="0"/>
              </a:rPr>
              <a:t>Overall, prognosis is reasonably positive, given history of solid growth – but will need to respond to increased demand for mental health and psychological therapies</a:t>
            </a:r>
          </a:p>
          <a:p>
            <a:r>
              <a:rPr lang="en-GB" sz="2000" dirty="0">
                <a:latin typeface="Arial" panose="020B0604020202020204" pitchFamily="34" charset="0"/>
                <a:cs typeface="Arial" panose="020B0604020202020204" pitchFamily="34" charset="0"/>
              </a:rPr>
              <a:t>Any increase in demand offers both a challenge and an opportunity for the profession – and particularly for dramatherapy, where numbers have remained small and stable and very few join/leave NHS services. Possible shift needed from succession to workforce planning</a:t>
            </a:r>
          </a:p>
          <a:p>
            <a:endParaRPr lang="en-GB" sz="2000" dirty="0"/>
          </a:p>
        </p:txBody>
      </p:sp>
    </p:spTree>
    <p:extLst>
      <p:ext uri="{BB962C8B-B14F-4D97-AF65-F5344CB8AC3E}">
        <p14:creationId xmlns:p14="http://schemas.microsoft.com/office/powerpoint/2010/main" val="2961175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0D50E-0FEB-4C7E-9748-62BD921E2894}"/>
              </a:ext>
            </a:extLst>
          </p:cNvPr>
          <p:cNvPicPr>
            <a:picLocks noChangeAspect="1"/>
          </p:cNvPicPr>
          <p:nvPr/>
        </p:nvPicPr>
        <p:blipFill>
          <a:blip r:embed="rId3"/>
          <a:stretch>
            <a:fillRect/>
          </a:stretch>
        </p:blipFill>
        <p:spPr>
          <a:xfrm>
            <a:off x="655766" y="3165612"/>
            <a:ext cx="7791982" cy="3315869"/>
          </a:xfrm>
          <a:prstGeom prst="rect">
            <a:avLst/>
          </a:prstGeom>
        </p:spPr>
      </p:pic>
      <p:pic>
        <p:nvPicPr>
          <p:cNvPr id="7" name="Picture 6"/>
          <p:cNvPicPr>
            <a:picLocks noChangeAspect="1"/>
          </p:cNvPicPr>
          <p:nvPr/>
        </p:nvPicPr>
        <p:blipFill>
          <a:blip r:embed="rId4"/>
          <a:stretch>
            <a:fillRect/>
          </a:stretch>
        </p:blipFill>
        <p:spPr>
          <a:xfrm>
            <a:off x="383576" y="2598448"/>
            <a:ext cx="8336362" cy="892044"/>
          </a:xfrm>
          <a:prstGeom prst="rect">
            <a:avLst/>
          </a:prstGeom>
        </p:spPr>
      </p:pic>
      <p:pic>
        <p:nvPicPr>
          <p:cNvPr id="14" name="Picture 13" descr="bottom_brand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76" y="5367048"/>
            <a:ext cx="1798200" cy="1243501"/>
          </a:xfrm>
          <a:prstGeom prst="rect">
            <a:avLst/>
          </a:prstGeom>
        </p:spPr>
      </p:pic>
      <p:sp>
        <p:nvSpPr>
          <p:cNvPr id="2" name="TextBox 1"/>
          <p:cNvSpPr txBox="1"/>
          <p:nvPr/>
        </p:nvSpPr>
        <p:spPr>
          <a:xfrm>
            <a:off x="566650" y="1083217"/>
            <a:ext cx="3288080" cy="646331"/>
          </a:xfrm>
          <a:prstGeom prst="rect">
            <a:avLst/>
          </a:prstGeom>
          <a:noFill/>
        </p:spPr>
        <p:txBody>
          <a:bodyPr wrap="none" rtlCol="0">
            <a:spAutoFit/>
          </a:bodyPr>
          <a:lstStyle/>
          <a:p>
            <a:r>
              <a:rPr lang="en-GB" sz="3600" b="1" dirty="0">
                <a:solidFill>
                  <a:srgbClr val="A00054"/>
                </a:solidFill>
              </a:rPr>
              <a:t>Dramatherapy</a:t>
            </a:r>
          </a:p>
        </p:txBody>
      </p:sp>
      <p:sp>
        <p:nvSpPr>
          <p:cNvPr id="8" name="TextBox 7"/>
          <p:cNvSpPr txBox="1"/>
          <p:nvPr/>
        </p:nvSpPr>
        <p:spPr>
          <a:xfrm>
            <a:off x="566648" y="1705456"/>
            <a:ext cx="8153289" cy="1200329"/>
          </a:xfrm>
          <a:prstGeom prst="rect">
            <a:avLst/>
          </a:prstGeom>
          <a:noFill/>
        </p:spPr>
        <p:txBody>
          <a:bodyPr wrap="square" rtlCol="0">
            <a:spAutoFit/>
          </a:bodyPr>
          <a:lstStyle/>
          <a:p>
            <a:r>
              <a:rPr lang="en-GB" sz="2400" b="1" dirty="0">
                <a:solidFill>
                  <a:srgbClr val="003893"/>
                </a:solidFill>
              </a:rPr>
              <a:t>Clare Hubbard</a:t>
            </a:r>
          </a:p>
          <a:p>
            <a:r>
              <a:rPr lang="en-GB" sz="2400" b="1" dirty="0">
                <a:solidFill>
                  <a:srgbClr val="003893"/>
                </a:solidFill>
              </a:rPr>
              <a:t>NHS sub-committee convenor, BADth</a:t>
            </a:r>
          </a:p>
          <a:p>
            <a:r>
              <a:rPr lang="en-GB" sz="2400" b="1" dirty="0">
                <a:solidFill>
                  <a:srgbClr val="003893"/>
                </a:solidFill>
              </a:rPr>
              <a:t>Arts Therapies Lead, Adult Mental Health, HPFT</a:t>
            </a:r>
          </a:p>
        </p:txBody>
      </p:sp>
    </p:spTree>
    <p:extLst>
      <p:ext uri="{BB962C8B-B14F-4D97-AF65-F5344CB8AC3E}">
        <p14:creationId xmlns:p14="http://schemas.microsoft.com/office/powerpoint/2010/main" val="2733829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43283"/>
            <a:ext cx="7772400" cy="699246"/>
          </a:xfrm>
        </p:spPr>
        <p:txBody>
          <a:bodyPr/>
          <a:lstStyle/>
          <a:p>
            <a:r>
              <a:rPr lang="en-GB" dirty="0"/>
              <a:t>Dramatherapists</a:t>
            </a:r>
          </a:p>
        </p:txBody>
      </p:sp>
      <p:sp>
        <p:nvSpPr>
          <p:cNvPr id="3" name="Text Placeholder 2"/>
          <p:cNvSpPr>
            <a:spLocks noGrp="1"/>
          </p:cNvSpPr>
          <p:nvPr>
            <p:ph type="body" sz="quarter" idx="13"/>
          </p:nvPr>
        </p:nvSpPr>
        <p:spPr>
          <a:xfrm>
            <a:off x="457200" y="1142529"/>
            <a:ext cx="7839075" cy="4670609"/>
          </a:xfrm>
        </p:spPr>
        <p:txBody>
          <a:bodyPr/>
          <a:lstStyle/>
          <a:p>
            <a:r>
              <a:rPr lang="en-GB" sz="2000" dirty="0"/>
              <a:t>“Dramatherapists are both clinicians and artists that draw on their knowledge of both theatre/drama and therapy to use performance arts as a medium for psychological therapy.” </a:t>
            </a:r>
            <a:r>
              <a:rPr lang="en-GB" sz="1400" dirty="0"/>
              <a:t>(</a:t>
            </a:r>
            <a:r>
              <a:rPr lang="en-GB" sz="1400" dirty="0">
                <a:hlinkClick r:id="rId3"/>
              </a:rPr>
              <a:t>https://www.england.nhs.uk/ahp/role/#drama</a:t>
            </a:r>
            <a:r>
              <a:rPr lang="en-GB" sz="1400" dirty="0"/>
              <a:t>)</a:t>
            </a:r>
          </a:p>
          <a:p>
            <a:r>
              <a:rPr lang="en-GB" sz="2000" dirty="0"/>
              <a:t>Dramatherapy makes use of metaphor to create distance from difficult feelings and experiences. Engagement in an “as if” reality opens up possibilities for safe and contained ways of understanding, approaching and negotiating past and present personal difficulties and emotions. </a:t>
            </a:r>
          </a:p>
          <a:p>
            <a:r>
              <a:rPr lang="en-GB" sz="2000" dirty="0"/>
              <a:t>“Dramatherapy is being physical and representing how you feel in that way rather than saying it. By representing things I know it makes it easier to deal with.” </a:t>
            </a:r>
            <a:r>
              <a:rPr lang="en-GB" sz="1600" dirty="0"/>
              <a:t>(</a:t>
            </a:r>
            <a:r>
              <a:rPr lang="en-GB" sz="1400" dirty="0"/>
              <a:t>NHS dramatherapy service user</a:t>
            </a:r>
            <a:r>
              <a:rPr lang="en-GB" sz="1600" dirty="0"/>
              <a:t>)</a:t>
            </a:r>
          </a:p>
          <a:p>
            <a:pPr marL="0" indent="0">
              <a:buNone/>
            </a:pPr>
            <a:endParaRPr lang="en-GB" sz="1600" dirty="0"/>
          </a:p>
          <a:p>
            <a:pPr marL="0" indent="0">
              <a:buNone/>
            </a:pPr>
            <a:r>
              <a:rPr lang="en-GB" sz="1400" dirty="0">
                <a:hlinkClick r:id="rId4"/>
              </a:rPr>
              <a:t>https://www.nice.org.uk/sharedlearning/dramatherapy-in-early-intervention-in-psychosis</a:t>
            </a:r>
            <a:endParaRPr lang="en-GB" sz="1400" dirty="0"/>
          </a:p>
          <a:p>
            <a:pPr marL="0" indent="0">
              <a:buNone/>
            </a:pPr>
            <a:r>
              <a:rPr lang="en-GB" sz="1400" dirty="0">
                <a:hlinkClick r:id="rId5"/>
              </a:rPr>
              <a:t>https://www.nice.org.uk/sharedlearning/dramatherapy-group-for-adults-living-with-psychosis</a:t>
            </a:r>
            <a:endParaRPr lang="en-GB" sz="1400" dirty="0"/>
          </a:p>
          <a:p>
            <a:pPr marL="0" indent="0">
              <a:buNone/>
            </a:pPr>
            <a:endParaRPr lang="en-GB" sz="1800" dirty="0"/>
          </a:p>
          <a:p>
            <a:endParaRPr lang="en-GB" dirty="0"/>
          </a:p>
        </p:txBody>
      </p:sp>
      <p:sp>
        <p:nvSpPr>
          <p:cNvPr id="5" name="Footer Placeholder 16"/>
          <p:cNvSpPr txBox="1">
            <a:spLocks/>
          </p:cNvSpPr>
          <p:nvPr/>
        </p:nvSpPr>
        <p:spPr>
          <a:xfrm>
            <a:off x="340057" y="6414718"/>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dirty="0"/>
              <a:t>@</a:t>
            </a:r>
            <a:r>
              <a:rPr lang="en-GB" sz="1300" b="1" dirty="0" err="1"/>
              <a:t>NHS_HealthEdEng</a:t>
            </a:r>
            <a:r>
              <a:rPr lang="en-GB" sz="1300" b="1" dirty="0"/>
              <a:t>      #</a:t>
            </a:r>
            <a:r>
              <a:rPr lang="en-GB" sz="1300" b="1" dirty="0" err="1"/>
              <a:t>insertcampaignhashtag</a:t>
            </a:r>
            <a:endParaRPr lang="en-GB" sz="1300" b="1" dirty="0"/>
          </a:p>
        </p:txBody>
      </p:sp>
    </p:spTree>
    <p:extLst>
      <p:ext uri="{BB962C8B-B14F-4D97-AF65-F5344CB8AC3E}">
        <p14:creationId xmlns:p14="http://schemas.microsoft.com/office/powerpoint/2010/main" val="2486113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4C024D3-5329-4D53-864C-468C991B9C12}"/>
              </a:ext>
            </a:extLst>
          </p:cNvPr>
          <p:cNvGraphicFramePr/>
          <p:nvPr/>
        </p:nvGraphicFramePr>
        <p:xfrm>
          <a:off x="124602" y="449915"/>
          <a:ext cx="4312927" cy="27140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1F83423F-CABC-40F8-AD87-288AF57F6837}"/>
              </a:ext>
            </a:extLst>
          </p:cNvPr>
          <p:cNvGraphicFramePr/>
          <p:nvPr/>
        </p:nvGraphicFramePr>
        <p:xfrm>
          <a:off x="4939554" y="859572"/>
          <a:ext cx="2653552" cy="2367721"/>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0D144D57-F06A-499D-A78E-9559AA2B3911}"/>
              </a:ext>
            </a:extLst>
          </p:cNvPr>
          <p:cNvSpPr txBox="1"/>
          <p:nvPr/>
        </p:nvSpPr>
        <p:spPr>
          <a:xfrm>
            <a:off x="1075765" y="307881"/>
            <a:ext cx="4751293" cy="461665"/>
          </a:xfrm>
          <a:prstGeom prst="rect">
            <a:avLst/>
          </a:prstGeom>
          <a:noFill/>
        </p:spPr>
        <p:txBody>
          <a:bodyPr wrap="square">
            <a:spAutoFit/>
          </a:bodyPr>
          <a:lstStyle/>
          <a:p>
            <a:pPr algn="ctr"/>
            <a:r>
              <a:rPr lang="en-GB" sz="2400" b="1" dirty="0">
                <a:solidFill>
                  <a:srgbClr val="A00054"/>
                </a:solidFill>
              </a:rPr>
              <a:t>Where dramatherapists work</a:t>
            </a:r>
          </a:p>
        </p:txBody>
      </p:sp>
      <p:sp>
        <p:nvSpPr>
          <p:cNvPr id="8" name="TextBox 7">
            <a:extLst>
              <a:ext uri="{FF2B5EF4-FFF2-40B4-BE49-F238E27FC236}">
                <a16:creationId xmlns:a16="http://schemas.microsoft.com/office/drawing/2014/main" id="{9F06CE80-4D47-4A18-9DE2-48F599DFBACE}"/>
              </a:ext>
            </a:extLst>
          </p:cNvPr>
          <p:cNvSpPr txBox="1"/>
          <p:nvPr/>
        </p:nvSpPr>
        <p:spPr>
          <a:xfrm>
            <a:off x="1648500" y="3289894"/>
            <a:ext cx="5172635" cy="277605"/>
          </a:xfrm>
          <a:prstGeom prst="rect">
            <a:avLst/>
          </a:prstGeom>
          <a:noFill/>
        </p:spPr>
        <p:txBody>
          <a:bodyPr wrap="square">
            <a:spAutoFit/>
          </a:bodyPr>
          <a:lstStyle/>
          <a:p>
            <a:r>
              <a:rPr lang="en-GB" sz="1200" dirty="0"/>
              <a:t>Data from BADth workforce survey 2017, from 266 full member responses</a:t>
            </a:r>
          </a:p>
        </p:txBody>
      </p:sp>
      <p:sp>
        <p:nvSpPr>
          <p:cNvPr id="9" name="TextBox 8">
            <a:extLst>
              <a:ext uri="{FF2B5EF4-FFF2-40B4-BE49-F238E27FC236}">
                <a16:creationId xmlns:a16="http://schemas.microsoft.com/office/drawing/2014/main" id="{660AFE59-320A-4EC3-85E5-B5D02E27B8DA}"/>
              </a:ext>
            </a:extLst>
          </p:cNvPr>
          <p:cNvSpPr txBox="1"/>
          <p:nvPr/>
        </p:nvSpPr>
        <p:spPr>
          <a:xfrm>
            <a:off x="124601" y="3666264"/>
            <a:ext cx="3900552" cy="2554545"/>
          </a:xfrm>
          <a:prstGeom prst="rect">
            <a:avLst/>
          </a:prstGeom>
          <a:noFill/>
        </p:spPr>
        <p:txBody>
          <a:bodyPr wrap="square" rtlCol="0">
            <a:spAutoFit/>
          </a:bodyPr>
          <a:lstStyle/>
          <a:p>
            <a:r>
              <a:rPr lang="en-GB" sz="1600" b="1" dirty="0">
                <a:solidFill>
                  <a:schemeClr val="accent1">
                    <a:lumMod val="75000"/>
                  </a:schemeClr>
                </a:solidFill>
              </a:rPr>
              <a:t>In the NHS:</a:t>
            </a:r>
          </a:p>
          <a:p>
            <a:pPr marL="285750" indent="-285750">
              <a:buFont typeface="Arial" panose="020B0604020202020204" pitchFamily="34" charset="0"/>
              <a:buChar char="•"/>
            </a:pPr>
            <a:r>
              <a:rPr lang="en-GB" sz="1600" dirty="0">
                <a:solidFill>
                  <a:schemeClr val="accent1">
                    <a:lumMod val="75000"/>
                  </a:schemeClr>
                </a:solidFill>
              </a:rPr>
              <a:t>Mental health services – adults, children, older adults, dementia, EIP, forensic</a:t>
            </a:r>
          </a:p>
          <a:p>
            <a:pPr marL="285750" indent="-285750">
              <a:buFont typeface="Arial" panose="020B0604020202020204" pitchFamily="34" charset="0"/>
              <a:buChar char="•"/>
            </a:pPr>
            <a:r>
              <a:rPr lang="en-GB" sz="1600" dirty="0">
                <a:solidFill>
                  <a:schemeClr val="accent1">
                    <a:lumMod val="75000"/>
                  </a:schemeClr>
                </a:solidFill>
              </a:rPr>
              <a:t>Learning disabilities and autism services</a:t>
            </a:r>
          </a:p>
          <a:p>
            <a:pPr marL="285750" indent="-285750">
              <a:buFont typeface="Arial" panose="020B0604020202020204" pitchFamily="34" charset="0"/>
              <a:buChar char="•"/>
            </a:pPr>
            <a:r>
              <a:rPr lang="en-GB" sz="1600" dirty="0">
                <a:solidFill>
                  <a:schemeClr val="accent1">
                    <a:lumMod val="75000"/>
                  </a:schemeClr>
                </a:solidFill>
              </a:rPr>
              <a:t>Bereavement and end of life care</a:t>
            </a:r>
          </a:p>
          <a:p>
            <a:pPr marL="285750" indent="-285750">
              <a:buFont typeface="Arial" panose="020B0604020202020204" pitchFamily="34" charset="0"/>
              <a:buChar char="•"/>
            </a:pPr>
            <a:r>
              <a:rPr lang="en-GB" sz="1600" dirty="0">
                <a:solidFill>
                  <a:schemeClr val="accent1">
                    <a:lumMod val="75000"/>
                  </a:schemeClr>
                </a:solidFill>
              </a:rPr>
              <a:t>Addictions/eating disorders</a:t>
            </a:r>
          </a:p>
          <a:p>
            <a:pPr marL="285750" indent="-285750">
              <a:buFont typeface="Arial" panose="020B0604020202020204" pitchFamily="34" charset="0"/>
              <a:buChar char="•"/>
            </a:pPr>
            <a:r>
              <a:rPr lang="en-GB" sz="1600" dirty="0">
                <a:solidFill>
                  <a:schemeClr val="accent1">
                    <a:lumMod val="75000"/>
                  </a:schemeClr>
                </a:solidFill>
              </a:rPr>
              <a:t>Rehabilitation</a:t>
            </a:r>
          </a:p>
          <a:p>
            <a:endParaRPr lang="en-GB" sz="1600" dirty="0"/>
          </a:p>
        </p:txBody>
      </p:sp>
      <p:sp>
        <p:nvSpPr>
          <p:cNvPr id="10" name="TextBox 9">
            <a:extLst>
              <a:ext uri="{FF2B5EF4-FFF2-40B4-BE49-F238E27FC236}">
                <a16:creationId xmlns:a16="http://schemas.microsoft.com/office/drawing/2014/main" id="{31F84C71-CBD7-4439-968C-2347E92FB726}"/>
              </a:ext>
            </a:extLst>
          </p:cNvPr>
          <p:cNvSpPr txBox="1"/>
          <p:nvPr/>
        </p:nvSpPr>
        <p:spPr>
          <a:xfrm>
            <a:off x="4939554" y="3693458"/>
            <a:ext cx="3720352" cy="1754326"/>
          </a:xfrm>
          <a:prstGeom prst="rect">
            <a:avLst/>
          </a:prstGeom>
          <a:noFill/>
          <a:ln>
            <a:solidFill>
              <a:srgbClr val="A00054"/>
            </a:solidFill>
          </a:ln>
        </p:spPr>
        <p:txBody>
          <a:bodyPr wrap="square" rtlCol="0">
            <a:spAutoFit/>
          </a:bodyPr>
          <a:lstStyle/>
          <a:p>
            <a:r>
              <a:rPr lang="en-GB" b="1" dirty="0">
                <a:solidFill>
                  <a:srgbClr val="A00054"/>
                </a:solidFill>
              </a:rPr>
              <a:t>AfC Job banding:</a:t>
            </a:r>
          </a:p>
          <a:p>
            <a:r>
              <a:rPr lang="en-GB" dirty="0">
                <a:solidFill>
                  <a:srgbClr val="A00054"/>
                </a:solidFill>
              </a:rPr>
              <a:t>Entry Level 6 </a:t>
            </a:r>
          </a:p>
          <a:p>
            <a:r>
              <a:rPr lang="en-GB" dirty="0">
                <a:solidFill>
                  <a:srgbClr val="A00054"/>
                </a:solidFill>
              </a:rPr>
              <a:t>Arts Therapist 7 </a:t>
            </a:r>
          </a:p>
          <a:p>
            <a:r>
              <a:rPr lang="en-GB" dirty="0">
                <a:solidFill>
                  <a:srgbClr val="A00054"/>
                </a:solidFill>
              </a:rPr>
              <a:t>Arts Therapist Principal 8A – 8B </a:t>
            </a:r>
          </a:p>
          <a:p>
            <a:r>
              <a:rPr lang="en-GB" dirty="0">
                <a:solidFill>
                  <a:srgbClr val="A00054"/>
                </a:solidFill>
              </a:rPr>
              <a:t>Head of Arts Therapies 8C – 8D </a:t>
            </a:r>
          </a:p>
          <a:p>
            <a:r>
              <a:rPr lang="en-GB" dirty="0">
                <a:solidFill>
                  <a:srgbClr val="A00054"/>
                </a:solidFill>
              </a:rPr>
              <a:t>Arts Therapies Consultant 8C-8D </a:t>
            </a:r>
          </a:p>
        </p:txBody>
      </p:sp>
    </p:spTree>
    <p:extLst>
      <p:ext uri="{BB962C8B-B14F-4D97-AF65-F5344CB8AC3E}">
        <p14:creationId xmlns:p14="http://schemas.microsoft.com/office/powerpoint/2010/main" val="2804427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AB48C-132D-49AA-A442-0B0DD191B70E}"/>
              </a:ext>
            </a:extLst>
          </p:cNvPr>
          <p:cNvSpPr>
            <a:spLocks noGrp="1"/>
          </p:cNvSpPr>
          <p:nvPr>
            <p:ph type="ctrTitle"/>
          </p:nvPr>
        </p:nvSpPr>
        <p:spPr>
          <a:xfrm>
            <a:off x="490537" y="838201"/>
            <a:ext cx="7772400" cy="679449"/>
          </a:xfrm>
        </p:spPr>
        <p:txBody>
          <a:bodyPr/>
          <a:lstStyle/>
          <a:p>
            <a:r>
              <a:rPr lang="en-GB" dirty="0"/>
              <a:t>Looking forward</a:t>
            </a:r>
          </a:p>
        </p:txBody>
      </p:sp>
      <p:sp>
        <p:nvSpPr>
          <p:cNvPr id="3" name="Text Placeholder 2">
            <a:extLst>
              <a:ext uri="{FF2B5EF4-FFF2-40B4-BE49-F238E27FC236}">
                <a16:creationId xmlns:a16="http://schemas.microsoft.com/office/drawing/2014/main" id="{8BDA2D18-66C2-49CC-B700-DDECF6291DE7}"/>
              </a:ext>
            </a:extLst>
          </p:cNvPr>
          <p:cNvSpPr>
            <a:spLocks noGrp="1"/>
          </p:cNvSpPr>
          <p:nvPr>
            <p:ph type="body" sz="quarter" idx="13"/>
          </p:nvPr>
        </p:nvSpPr>
        <p:spPr>
          <a:xfrm>
            <a:off x="423862" y="1568669"/>
            <a:ext cx="7839075" cy="3720662"/>
          </a:xfrm>
        </p:spPr>
        <p:txBody>
          <a:bodyPr/>
          <a:lstStyle/>
          <a:p>
            <a:r>
              <a:rPr lang="en-GB" dirty="0"/>
              <a:t>Working with HEIs and employers to get the apprenticeship off the ground. </a:t>
            </a:r>
          </a:p>
          <a:p>
            <a:r>
              <a:rPr lang="en-GB" dirty="0"/>
              <a:t>Commissioners/managers thinking outside the box for psychological interventions</a:t>
            </a:r>
          </a:p>
          <a:p>
            <a:r>
              <a:rPr lang="en-GB" dirty="0"/>
              <a:t>Leadership and career progression in line with other professions – lead, consultant and advanced practitioner posts</a:t>
            </a:r>
          </a:p>
          <a:p>
            <a:r>
              <a:rPr lang="en-GB" dirty="0"/>
              <a:t>Developing the dramatherapists’ role in prevention and keeping people well. </a:t>
            </a:r>
          </a:p>
          <a:p>
            <a:r>
              <a:rPr lang="en-GB" dirty="0"/>
              <a:t>Building the evidence base.</a:t>
            </a:r>
          </a:p>
          <a:p>
            <a:pPr marL="0" indent="0">
              <a:buNone/>
            </a:pPr>
            <a:endParaRPr lang="en-GB" dirty="0"/>
          </a:p>
        </p:txBody>
      </p:sp>
    </p:spTree>
    <p:extLst>
      <p:ext uri="{BB962C8B-B14F-4D97-AF65-F5344CB8AC3E}">
        <p14:creationId xmlns:p14="http://schemas.microsoft.com/office/powerpoint/2010/main" val="1958465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178359"/>
            <a:ext cx="9144000" cy="3708000"/>
          </a:xfrm>
          <a:prstGeom prst="rect">
            <a:avLst/>
          </a:prstGeom>
          <a:blipFill rotWithShape="1">
            <a:blip r:embed="rId3"/>
            <a:srcRect/>
            <a:stretch>
              <a:fillRect b="-7154"/>
            </a:stretch>
          </a:blip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b="1" dirty="0">
              <a:solidFill>
                <a:srgbClr val="A00054"/>
              </a:solidFill>
            </a:endParaRPr>
          </a:p>
          <a:p>
            <a:pPr algn="ctr"/>
            <a:endParaRPr lang="en-US" b="1" dirty="0">
              <a:solidFill>
                <a:srgbClr val="A00054"/>
              </a:solidFill>
            </a:endParaRPr>
          </a:p>
          <a:p>
            <a:pPr algn="ctr"/>
            <a:r>
              <a:rPr lang="en-US" sz="2400" b="1" dirty="0">
                <a:solidFill>
                  <a:schemeClr val="tx1"/>
                </a:solidFill>
              </a:rPr>
              <a:t> </a:t>
            </a:r>
          </a:p>
        </p:txBody>
      </p:sp>
      <p:pic>
        <p:nvPicPr>
          <p:cNvPr id="7" name="Picture 6"/>
          <p:cNvPicPr>
            <a:picLocks noChangeAspect="1"/>
          </p:cNvPicPr>
          <p:nvPr/>
        </p:nvPicPr>
        <p:blipFill>
          <a:blip r:embed="rId4"/>
          <a:stretch>
            <a:fillRect/>
          </a:stretch>
        </p:blipFill>
        <p:spPr>
          <a:xfrm>
            <a:off x="383576" y="2598448"/>
            <a:ext cx="8336362" cy="892044"/>
          </a:xfrm>
          <a:prstGeom prst="rect">
            <a:avLst/>
          </a:prstGeom>
        </p:spPr>
      </p:pic>
      <p:pic>
        <p:nvPicPr>
          <p:cNvPr id="14" name="Picture 13" descr="bottom_brand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76" y="5367048"/>
            <a:ext cx="1798200" cy="1243501"/>
          </a:xfrm>
          <a:prstGeom prst="rect">
            <a:avLst/>
          </a:prstGeom>
        </p:spPr>
      </p:pic>
      <p:sp>
        <p:nvSpPr>
          <p:cNvPr id="2" name="TextBox 1"/>
          <p:cNvSpPr txBox="1"/>
          <p:nvPr/>
        </p:nvSpPr>
        <p:spPr>
          <a:xfrm>
            <a:off x="566650" y="1083217"/>
            <a:ext cx="2775119" cy="646331"/>
          </a:xfrm>
          <a:prstGeom prst="rect">
            <a:avLst/>
          </a:prstGeom>
          <a:noFill/>
        </p:spPr>
        <p:txBody>
          <a:bodyPr wrap="none" rtlCol="0">
            <a:spAutoFit/>
          </a:bodyPr>
          <a:lstStyle/>
          <a:p>
            <a:r>
              <a:rPr lang="en-GB" sz="3600" b="1" dirty="0">
                <a:solidFill>
                  <a:srgbClr val="A00054"/>
                </a:solidFill>
              </a:rPr>
              <a:t>Paramedics</a:t>
            </a:r>
          </a:p>
        </p:txBody>
      </p:sp>
      <p:sp>
        <p:nvSpPr>
          <p:cNvPr id="8" name="TextBox 7"/>
          <p:cNvSpPr txBox="1"/>
          <p:nvPr/>
        </p:nvSpPr>
        <p:spPr>
          <a:xfrm>
            <a:off x="566649" y="1705456"/>
            <a:ext cx="7483842" cy="954107"/>
          </a:xfrm>
          <a:prstGeom prst="rect">
            <a:avLst/>
          </a:prstGeom>
          <a:noFill/>
        </p:spPr>
        <p:txBody>
          <a:bodyPr wrap="square" rtlCol="0">
            <a:spAutoFit/>
          </a:bodyPr>
          <a:lstStyle/>
          <a:p>
            <a:r>
              <a:rPr lang="en-GB" sz="2800" b="1" dirty="0">
                <a:solidFill>
                  <a:srgbClr val="003893"/>
                </a:solidFill>
              </a:rPr>
              <a:t>Tom Speller</a:t>
            </a:r>
          </a:p>
          <a:p>
            <a:r>
              <a:rPr lang="en-GB" sz="2800" b="1" dirty="0">
                <a:solidFill>
                  <a:srgbClr val="003893"/>
                </a:solidFill>
              </a:rPr>
              <a:t>Deputy Head of Workforce Planning - MMD</a:t>
            </a:r>
          </a:p>
        </p:txBody>
      </p:sp>
    </p:spTree>
    <p:extLst>
      <p:ext uri="{BB962C8B-B14F-4D97-AF65-F5344CB8AC3E}">
        <p14:creationId xmlns:p14="http://schemas.microsoft.com/office/powerpoint/2010/main" val="3886522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Arial" panose="020B0604020202020204" pitchFamily="34" charset="0"/>
                <a:cs typeface="Arial" panose="020B0604020202020204" pitchFamily="34" charset="0"/>
              </a:rPr>
              <a:t>HCPC – Registration Data</a:t>
            </a:r>
            <a:endParaRPr lang="en-GB" dirty="0"/>
          </a:p>
        </p:txBody>
      </p:sp>
      <p:sp>
        <p:nvSpPr>
          <p:cNvPr id="3" name="Text Placeholder 2"/>
          <p:cNvSpPr>
            <a:spLocks noGrp="1"/>
          </p:cNvSpPr>
          <p:nvPr>
            <p:ph type="body" sz="quarter" idx="13"/>
          </p:nvPr>
        </p:nvSpPr>
        <p:spPr>
          <a:xfrm>
            <a:off x="5791200" y="1954924"/>
            <a:ext cx="3060887" cy="3720662"/>
          </a:xfrm>
        </p:spPr>
        <p:txBody>
          <a:bodyPr/>
          <a:lstStyle/>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HCPC regulate the 14 AHPs along with the General Council for Osteopaths.</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Art, Music and Drama therapists are grouped together as are Diagnostic and Therapeutic Radiographers</a:t>
            </a:r>
            <a:endParaRPr lang="en-GB" sz="1800" dirty="0"/>
          </a:p>
        </p:txBody>
      </p:sp>
      <p:sp>
        <p:nvSpPr>
          <p:cNvPr id="5" name="Footer Placeholder 16"/>
          <p:cNvSpPr txBox="1">
            <a:spLocks/>
          </p:cNvSpPr>
          <p:nvPr/>
        </p:nvSpPr>
        <p:spPr>
          <a:xfrm>
            <a:off x="340057" y="6414718"/>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dirty="0"/>
              <a:t>@</a:t>
            </a:r>
            <a:r>
              <a:rPr lang="en-GB" sz="1300" b="1" dirty="0" err="1"/>
              <a:t>NHS_HealthEdEng</a:t>
            </a:r>
            <a:r>
              <a:rPr lang="en-GB" sz="1300" b="1" dirty="0"/>
              <a:t>      #</a:t>
            </a:r>
            <a:r>
              <a:rPr lang="en-GB" sz="1300" b="1" dirty="0" err="1"/>
              <a:t>insertcampaignhashtag</a:t>
            </a:r>
            <a:endParaRPr lang="en-GB" sz="1300" b="1" dirty="0"/>
          </a:p>
        </p:txBody>
      </p:sp>
      <p:pic>
        <p:nvPicPr>
          <p:cNvPr id="6" name="Picture 5"/>
          <p:cNvPicPr>
            <a:picLocks noChangeAspect="1"/>
          </p:cNvPicPr>
          <p:nvPr/>
        </p:nvPicPr>
        <p:blipFill>
          <a:blip r:embed="rId2"/>
          <a:stretch>
            <a:fillRect/>
          </a:stretch>
        </p:blipFill>
        <p:spPr>
          <a:xfrm>
            <a:off x="214143" y="1902885"/>
            <a:ext cx="5629249" cy="3564725"/>
          </a:xfrm>
          <a:prstGeom prst="rect">
            <a:avLst/>
          </a:prstGeom>
        </p:spPr>
      </p:pic>
    </p:spTree>
    <p:extLst>
      <p:ext uri="{BB962C8B-B14F-4D97-AF65-F5344CB8AC3E}">
        <p14:creationId xmlns:p14="http://schemas.microsoft.com/office/powerpoint/2010/main" val="360446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EC07-3FBD-4713-8E6A-C55EADCD2060}"/>
              </a:ext>
            </a:extLst>
          </p:cNvPr>
          <p:cNvSpPr>
            <a:spLocks noGrp="1"/>
          </p:cNvSpPr>
          <p:nvPr>
            <p:ph type="ctrTitle"/>
          </p:nvPr>
        </p:nvSpPr>
        <p:spPr/>
        <p:txBody>
          <a:bodyPr/>
          <a:lstStyle/>
          <a:p>
            <a:r>
              <a:rPr lang="en-GB" sz="2400" dirty="0">
                <a:latin typeface="Arial" panose="020B0604020202020204" pitchFamily="34" charset="0"/>
                <a:cs typeface="Arial" panose="020B0604020202020204" pitchFamily="34" charset="0"/>
              </a:rPr>
              <a:t>Paramedics – Registration Data Vs Employed (NHS Digital)</a:t>
            </a:r>
            <a:endParaRPr lang="en-GB" sz="2400" dirty="0"/>
          </a:p>
        </p:txBody>
      </p:sp>
      <p:sp>
        <p:nvSpPr>
          <p:cNvPr id="3" name="Text Placeholder 2">
            <a:extLst>
              <a:ext uri="{FF2B5EF4-FFF2-40B4-BE49-F238E27FC236}">
                <a16:creationId xmlns:a16="http://schemas.microsoft.com/office/drawing/2014/main" id="{6875BBCC-F358-4B50-8C3A-B3E15877F5A5}"/>
              </a:ext>
            </a:extLst>
          </p:cNvPr>
          <p:cNvSpPr>
            <a:spLocks noGrp="1"/>
          </p:cNvSpPr>
          <p:nvPr>
            <p:ph type="body" sz="quarter" idx="13"/>
          </p:nvPr>
        </p:nvSpPr>
        <p:spPr>
          <a:xfrm>
            <a:off x="5035694" y="1747829"/>
            <a:ext cx="3803506" cy="3720662"/>
          </a:xfrm>
        </p:spPr>
        <p:txBody>
          <a:bodyPr/>
          <a:lstStyle/>
          <a:p>
            <a:r>
              <a:rPr lang="en-GB" sz="1600" dirty="0">
                <a:latin typeface="Arial" panose="020B0604020202020204" pitchFamily="34" charset="0"/>
                <a:cs typeface="Arial" panose="020B0604020202020204" pitchFamily="34" charset="0"/>
              </a:rPr>
              <a:t>Paramedic registrants in the UK increased by c. 7,950 (37%) between 2014 and 2020. This represents high growth in the region of 5.4% per year</a:t>
            </a:r>
          </a:p>
          <a:p>
            <a:r>
              <a:rPr lang="en-GB" sz="1600" dirty="0">
                <a:latin typeface="Arial" panose="020B0604020202020204" pitchFamily="34" charset="0"/>
                <a:cs typeface="Arial" panose="020B0604020202020204" pitchFamily="34" charset="0"/>
              </a:rPr>
              <a:t>In August 2020, there were 29,760 registrants – a </a:t>
            </a:r>
            <a:r>
              <a:rPr lang="en-GB" sz="1600" b="1" dirty="0">
                <a:latin typeface="Arial" panose="020B0604020202020204" pitchFamily="34" charset="0"/>
                <a:cs typeface="Arial" panose="020B0604020202020204" pitchFamily="34" charset="0"/>
              </a:rPr>
              <a:t>7%</a:t>
            </a:r>
            <a:r>
              <a:rPr lang="en-GB" sz="1600" dirty="0">
                <a:latin typeface="Arial" panose="020B0604020202020204" pitchFamily="34" charset="0"/>
                <a:cs typeface="Arial" panose="020B0604020202020204" pitchFamily="34" charset="0"/>
              </a:rPr>
              <a:t> increase on end 2018/19, suggesting number of paramedic registrants continues to grow strongly.</a:t>
            </a:r>
          </a:p>
          <a:p>
            <a:r>
              <a:rPr lang="en-GB" sz="1600" dirty="0">
                <a:latin typeface="Arial" panose="020B0604020202020204" pitchFamily="34" charset="0"/>
                <a:cs typeface="Arial" panose="020B0604020202020204" pitchFamily="34" charset="0"/>
              </a:rPr>
              <a:t>A large number of registrants do not work in the NHS in England. This will reflect registrants working elsewhere in the UK and abroad, as well as high employment in other sectors</a:t>
            </a:r>
            <a:r>
              <a:rPr lang="en-GB" sz="1800" dirty="0">
                <a:latin typeface="Arial" panose="020B0604020202020204" pitchFamily="34" charset="0"/>
                <a:cs typeface="Arial" panose="020B0604020202020204" pitchFamily="34" charset="0"/>
              </a:rPr>
              <a:t>, including increasingly in primary care.</a:t>
            </a:r>
          </a:p>
        </p:txBody>
      </p:sp>
      <p:pic>
        <p:nvPicPr>
          <p:cNvPr id="4" name="Picture 3">
            <a:extLst>
              <a:ext uri="{FF2B5EF4-FFF2-40B4-BE49-F238E27FC236}">
                <a16:creationId xmlns:a16="http://schemas.microsoft.com/office/drawing/2014/main" id="{DCE63500-2094-4984-A889-5859DCF92B4C}"/>
              </a:ext>
            </a:extLst>
          </p:cNvPr>
          <p:cNvPicPr>
            <a:picLocks noChangeAspect="1"/>
          </p:cNvPicPr>
          <p:nvPr/>
        </p:nvPicPr>
        <p:blipFill>
          <a:blip r:embed="rId2"/>
          <a:stretch>
            <a:fillRect/>
          </a:stretch>
        </p:blipFill>
        <p:spPr>
          <a:xfrm>
            <a:off x="457200" y="2277653"/>
            <a:ext cx="4425885" cy="3548111"/>
          </a:xfrm>
          <a:prstGeom prst="rect">
            <a:avLst/>
          </a:prstGeom>
        </p:spPr>
      </p:pic>
    </p:spTree>
    <p:extLst>
      <p:ext uri="{BB962C8B-B14F-4D97-AF65-F5344CB8AC3E}">
        <p14:creationId xmlns:p14="http://schemas.microsoft.com/office/powerpoint/2010/main" val="831226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3335-961E-47F2-9019-C3A2E82E77E9}"/>
              </a:ext>
            </a:extLst>
          </p:cNvPr>
          <p:cNvSpPr>
            <a:spLocks noGrp="1"/>
          </p:cNvSpPr>
          <p:nvPr>
            <p:ph type="ctrTitle"/>
          </p:nvPr>
        </p:nvSpPr>
        <p:spPr/>
        <p:txBody>
          <a:bodyPr/>
          <a:lstStyle/>
          <a:p>
            <a:r>
              <a:rPr lang="en-GB" sz="2800" dirty="0"/>
              <a:t>Paramedics – Historic Supply Trends</a:t>
            </a:r>
          </a:p>
        </p:txBody>
      </p:sp>
      <p:sp>
        <p:nvSpPr>
          <p:cNvPr id="3" name="Text Placeholder 2">
            <a:extLst>
              <a:ext uri="{FF2B5EF4-FFF2-40B4-BE49-F238E27FC236}">
                <a16:creationId xmlns:a16="http://schemas.microsoft.com/office/drawing/2014/main" id="{9094AC23-5801-4278-BDFB-2C92682F83F0}"/>
              </a:ext>
            </a:extLst>
          </p:cNvPr>
          <p:cNvSpPr>
            <a:spLocks noGrp="1"/>
          </p:cNvSpPr>
          <p:nvPr>
            <p:ph type="body" sz="quarter" idx="13"/>
          </p:nvPr>
        </p:nvSpPr>
        <p:spPr>
          <a:xfrm>
            <a:off x="5091952" y="1954924"/>
            <a:ext cx="3523129" cy="3720662"/>
          </a:xfrm>
        </p:spPr>
        <p:txBody>
          <a:bodyPr/>
          <a:lstStyle/>
          <a:p>
            <a:r>
              <a:rPr lang="en-GB" sz="1600" dirty="0">
                <a:latin typeface="Arial" panose="020B0604020202020204" pitchFamily="34" charset="0"/>
                <a:cs typeface="Arial" panose="020B0604020202020204" pitchFamily="34" charset="0"/>
              </a:rPr>
              <a:t>We use both published NHS Digital data and data from ESR Data Warehouse</a:t>
            </a:r>
          </a:p>
          <a:p>
            <a:r>
              <a:rPr lang="en-GB" sz="1600" dirty="0">
                <a:latin typeface="Arial" panose="020B0604020202020204" pitchFamily="34" charset="0"/>
                <a:cs typeface="Arial" panose="020B0604020202020204" pitchFamily="34" charset="0"/>
              </a:rPr>
              <a:t>There are some differences, with latter numbers being slightly higher – we typically count all employed staff, NHS Digital count ‘frontline only’ and so do not count all staff. However, the trends are largely the same. </a:t>
            </a:r>
          </a:p>
          <a:p>
            <a:r>
              <a:rPr lang="en-GB" sz="1600" dirty="0">
                <a:latin typeface="Arial" panose="020B0604020202020204" pitchFamily="34" charset="0"/>
                <a:cs typeface="Arial" panose="020B0604020202020204" pitchFamily="34" charset="0"/>
              </a:rPr>
              <a:t>Both sources confirm growth in the order of </a:t>
            </a:r>
            <a:r>
              <a:rPr lang="en-GB" sz="1600" b="1" dirty="0">
                <a:latin typeface="Arial" panose="020B0604020202020204" pitchFamily="34" charset="0"/>
                <a:cs typeface="Arial" panose="020B0604020202020204" pitchFamily="34" charset="0"/>
              </a:rPr>
              <a:t>4% per year. </a:t>
            </a:r>
            <a:r>
              <a:rPr lang="en-GB" sz="1600" dirty="0">
                <a:latin typeface="Arial" panose="020B0604020202020204" pitchFamily="34" charset="0"/>
                <a:cs typeface="Arial" panose="020B0604020202020204" pitchFamily="34" charset="0"/>
              </a:rPr>
              <a:t>Growth has been slower than the register</a:t>
            </a:r>
          </a:p>
          <a:p>
            <a:endParaRPr lang="en-GB" dirty="0"/>
          </a:p>
        </p:txBody>
      </p:sp>
      <p:pic>
        <p:nvPicPr>
          <p:cNvPr id="4" name="Picture 3">
            <a:extLst>
              <a:ext uri="{FF2B5EF4-FFF2-40B4-BE49-F238E27FC236}">
                <a16:creationId xmlns:a16="http://schemas.microsoft.com/office/drawing/2014/main" id="{20042D25-FC50-4D32-9E46-CE4E0E507DEC}"/>
              </a:ext>
            </a:extLst>
          </p:cNvPr>
          <p:cNvPicPr>
            <a:picLocks noChangeAspect="1"/>
          </p:cNvPicPr>
          <p:nvPr/>
        </p:nvPicPr>
        <p:blipFill>
          <a:blip r:embed="rId2"/>
          <a:stretch>
            <a:fillRect/>
          </a:stretch>
        </p:blipFill>
        <p:spPr>
          <a:xfrm>
            <a:off x="339365" y="1857375"/>
            <a:ext cx="4584030" cy="3940110"/>
          </a:xfrm>
          <a:prstGeom prst="rect">
            <a:avLst/>
          </a:prstGeom>
        </p:spPr>
      </p:pic>
    </p:spTree>
    <p:extLst>
      <p:ext uri="{BB962C8B-B14F-4D97-AF65-F5344CB8AC3E}">
        <p14:creationId xmlns:p14="http://schemas.microsoft.com/office/powerpoint/2010/main" val="2448040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45CBD-53D8-4E60-8066-1BCBEF3202DA}"/>
              </a:ext>
            </a:extLst>
          </p:cNvPr>
          <p:cNvSpPr>
            <a:spLocks noGrp="1"/>
          </p:cNvSpPr>
          <p:nvPr>
            <p:ph type="ctrTitle"/>
          </p:nvPr>
        </p:nvSpPr>
        <p:spPr/>
        <p:txBody>
          <a:bodyPr/>
          <a:lstStyle/>
          <a:p>
            <a:r>
              <a:rPr lang="en-GB" dirty="0"/>
              <a:t>Flow analysis – summary</a:t>
            </a:r>
          </a:p>
        </p:txBody>
      </p:sp>
      <p:sp>
        <p:nvSpPr>
          <p:cNvPr id="3" name="Text Placeholder 2">
            <a:extLst>
              <a:ext uri="{FF2B5EF4-FFF2-40B4-BE49-F238E27FC236}">
                <a16:creationId xmlns:a16="http://schemas.microsoft.com/office/drawing/2014/main" id="{24B7460C-A2B6-4E71-85DD-160F42929244}"/>
              </a:ext>
            </a:extLst>
          </p:cNvPr>
          <p:cNvSpPr>
            <a:spLocks noGrp="1"/>
          </p:cNvSpPr>
          <p:nvPr>
            <p:ph type="body" sz="quarter" idx="13"/>
          </p:nvPr>
        </p:nvSpPr>
        <p:spPr/>
        <p:txBody>
          <a:bodyPr/>
          <a:lstStyle/>
          <a:p>
            <a:r>
              <a:rPr lang="en-GB" sz="2000" b="1" dirty="0"/>
              <a:t>Overall numbers between 2014 and 2020 increased by about 4% per year, with growth &gt; 6% per year since 2017</a:t>
            </a:r>
          </a:p>
          <a:p>
            <a:r>
              <a:rPr lang="en-GB" sz="2000" dirty="0"/>
              <a:t>UK new Joiners have increased sharply. New joiners increased from Joiners from c.530 to c.1,100 between 2014-15 and 2019-20; joiners from within NHS increased from c.630 to c.1100. A lot of growth driven sharply by expansion in training places</a:t>
            </a:r>
          </a:p>
          <a:p>
            <a:r>
              <a:rPr lang="en-GB" sz="2000" dirty="0"/>
              <a:t>International Recruitment has also increased sharply: from c. 140 per year in 2014-15 to c.365 in 2019-20</a:t>
            </a:r>
          </a:p>
          <a:p>
            <a:r>
              <a:rPr lang="en-GB" sz="2000" dirty="0"/>
              <a:t>Increase stronger among non-EEA than EEA</a:t>
            </a:r>
          </a:p>
          <a:p>
            <a:r>
              <a:rPr lang="en-GB" sz="2000" dirty="0"/>
              <a:t>Leaver Rates have dropped from 6.5% in 2017-18 to 5.7% in 2019-20</a:t>
            </a:r>
          </a:p>
        </p:txBody>
      </p:sp>
    </p:spTree>
    <p:extLst>
      <p:ext uri="{BB962C8B-B14F-4D97-AF65-F5344CB8AC3E}">
        <p14:creationId xmlns:p14="http://schemas.microsoft.com/office/powerpoint/2010/main" val="1128141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06801-8B0C-4B8C-979B-8C627CC6B62E}"/>
              </a:ext>
            </a:extLst>
          </p:cNvPr>
          <p:cNvSpPr>
            <a:spLocks noGrp="1"/>
          </p:cNvSpPr>
          <p:nvPr>
            <p:ph type="title"/>
          </p:nvPr>
        </p:nvSpPr>
        <p:spPr>
          <a:xfrm>
            <a:off x="628650" y="1131094"/>
            <a:ext cx="7886700" cy="833438"/>
          </a:xfrm>
        </p:spPr>
        <p:txBody>
          <a:bodyPr>
            <a:normAutofit/>
          </a:bodyPr>
          <a:lstStyle/>
          <a:p>
            <a:r>
              <a:rPr lang="en-US" sz="2700" b="1" dirty="0">
                <a:solidFill>
                  <a:srgbClr val="A00054"/>
                </a:solidFill>
                <a:latin typeface="Arial" panose="020B0604020202020204" pitchFamily="34" charset="0"/>
                <a:cs typeface="Arial" panose="020B0604020202020204" pitchFamily="34" charset="0"/>
              </a:rPr>
              <a:t>Today’s Plan</a:t>
            </a:r>
            <a:endParaRPr lang="en-GB" sz="2700" dirty="0">
              <a:latin typeface="+mn-lt"/>
            </a:endParaRPr>
          </a:p>
        </p:txBody>
      </p:sp>
      <p:sp>
        <p:nvSpPr>
          <p:cNvPr id="3" name="Text Placeholder 2">
            <a:extLst>
              <a:ext uri="{FF2B5EF4-FFF2-40B4-BE49-F238E27FC236}">
                <a16:creationId xmlns:a16="http://schemas.microsoft.com/office/drawing/2014/main" id="{558CC9FF-CC2C-4066-B9DF-4E0231830174}"/>
              </a:ext>
            </a:extLst>
          </p:cNvPr>
          <p:cNvSpPr>
            <a:spLocks noGrp="1"/>
          </p:cNvSpPr>
          <p:nvPr>
            <p:ph idx="1"/>
          </p:nvPr>
        </p:nvSpPr>
        <p:spPr>
          <a:xfrm>
            <a:off x="628650" y="2125267"/>
            <a:ext cx="7886700" cy="3364706"/>
          </a:xfrm>
        </p:spPr>
        <p:txBody>
          <a:bodyPr>
            <a:noAutofit/>
          </a:bodyPr>
          <a:lstStyle/>
          <a:p>
            <a:pPr marL="0" indent="0">
              <a:buNone/>
            </a:pPr>
            <a:r>
              <a:rPr lang="en-US" sz="2000" b="1" dirty="0">
                <a:latin typeface="Arial" panose="020B0604020202020204" pitchFamily="34" charset="0"/>
                <a:cs typeface="Arial" panose="020B0604020202020204" pitchFamily="34" charset="0"/>
              </a:rPr>
              <a:t>Dietetics</a:t>
            </a:r>
          </a:p>
          <a:p>
            <a:r>
              <a:rPr lang="en-US" sz="2000" dirty="0">
                <a:latin typeface="Arial" panose="020B0604020202020204" pitchFamily="34" charset="0"/>
                <a:cs typeface="Arial" panose="020B0604020202020204" pitchFamily="34" charset="0"/>
              </a:rPr>
              <a:t>Workforce Data</a:t>
            </a:r>
          </a:p>
          <a:p>
            <a:r>
              <a:rPr lang="en-US" sz="2000" dirty="0">
                <a:latin typeface="Arial" panose="020B0604020202020204" pitchFamily="34" charset="0"/>
                <a:cs typeface="Arial" panose="020B0604020202020204" pitchFamily="34" charset="0"/>
              </a:rPr>
              <a:t>British Dietetic Association (BDA)</a:t>
            </a:r>
          </a:p>
          <a:p>
            <a:pPr marL="0" indent="0">
              <a:buNone/>
            </a:pPr>
            <a:r>
              <a:rPr lang="en-US" sz="2000" b="1" dirty="0">
                <a:latin typeface="Arial" panose="020B0604020202020204" pitchFamily="34" charset="0"/>
                <a:cs typeface="Arial" panose="020B0604020202020204" pitchFamily="34" charset="0"/>
              </a:rPr>
              <a:t>Dramatherapists</a:t>
            </a:r>
          </a:p>
          <a:p>
            <a:r>
              <a:rPr lang="en-US" sz="2000" dirty="0">
                <a:latin typeface="Arial" panose="020B0604020202020204" pitchFamily="34" charset="0"/>
                <a:cs typeface="Arial" panose="020B0604020202020204" pitchFamily="34" charset="0"/>
              </a:rPr>
              <a:t>Workforce Data</a:t>
            </a:r>
          </a:p>
          <a:p>
            <a:r>
              <a:rPr lang="en-US" sz="2000" dirty="0">
                <a:latin typeface="Arial" panose="020B0604020202020204" pitchFamily="34" charset="0"/>
                <a:cs typeface="Arial" panose="020B0604020202020204" pitchFamily="34" charset="0"/>
              </a:rPr>
              <a:t>British Association Of Dramatherapists (</a:t>
            </a:r>
            <a:r>
              <a:rPr lang="en-US" sz="2000" dirty="0" err="1">
                <a:latin typeface="Arial" panose="020B0604020202020204" pitchFamily="34" charset="0"/>
                <a:cs typeface="Arial" panose="020B0604020202020204" pitchFamily="34" charset="0"/>
              </a:rPr>
              <a:t>BADth</a:t>
            </a:r>
            <a:r>
              <a:rPr lang="en-US" sz="2000" dirty="0">
                <a:latin typeface="Arial" panose="020B0604020202020204" pitchFamily="34" charset="0"/>
                <a:cs typeface="Arial" panose="020B0604020202020204" pitchFamily="34" charset="0"/>
              </a:rPr>
              <a:t>)</a:t>
            </a:r>
          </a:p>
          <a:p>
            <a:pPr marL="0" indent="0">
              <a:buNone/>
            </a:pPr>
            <a:r>
              <a:rPr lang="en-US" sz="2000" b="1" dirty="0">
                <a:latin typeface="Arial" panose="020B0604020202020204" pitchFamily="34" charset="0"/>
                <a:cs typeface="Arial" panose="020B0604020202020204" pitchFamily="34" charset="0"/>
              </a:rPr>
              <a:t>Paramedics </a:t>
            </a:r>
          </a:p>
          <a:p>
            <a:r>
              <a:rPr lang="en-US" sz="2000" dirty="0">
                <a:latin typeface="Arial" panose="020B0604020202020204" pitchFamily="34" charset="0"/>
                <a:cs typeface="Arial" panose="020B0604020202020204" pitchFamily="34" charset="0"/>
              </a:rPr>
              <a:t>Workforce Data</a:t>
            </a:r>
          </a:p>
          <a:p>
            <a:r>
              <a:rPr lang="en-GB" sz="2000" dirty="0">
                <a:latin typeface="Arial" panose="020B0604020202020204" pitchFamily="34" charset="0"/>
                <a:cs typeface="Arial" panose="020B0604020202020204" pitchFamily="34" charset="0"/>
              </a:rPr>
              <a:t>College of Paramedics </a:t>
            </a:r>
          </a:p>
          <a:p>
            <a:pPr marL="0" indent="0">
              <a:buNone/>
            </a:pPr>
            <a:endParaRPr lang="en-GB" sz="2000" b="1" dirty="0">
              <a:latin typeface="Arial" panose="020B0604020202020204" pitchFamily="34" charset="0"/>
              <a:cs typeface="Arial" panose="020B0604020202020204" pitchFamily="34" charset="0"/>
            </a:endParaRPr>
          </a:p>
          <a:p>
            <a:pPr marL="0" indent="0">
              <a:buNone/>
            </a:pPr>
            <a:r>
              <a:rPr lang="en-GB" sz="2000" b="1" dirty="0">
                <a:latin typeface="Arial" panose="020B0604020202020204" pitchFamily="34" charset="0"/>
                <a:cs typeface="Arial" panose="020B0604020202020204" pitchFamily="34" charset="0"/>
              </a:rPr>
              <a:t>Discussion</a:t>
            </a:r>
          </a:p>
        </p:txBody>
      </p:sp>
    </p:spTree>
    <p:extLst>
      <p:ext uri="{BB962C8B-B14F-4D97-AF65-F5344CB8AC3E}">
        <p14:creationId xmlns:p14="http://schemas.microsoft.com/office/powerpoint/2010/main" val="1498288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788F6-EC4E-4868-92E8-FB5BD48BF357}"/>
              </a:ext>
            </a:extLst>
          </p:cNvPr>
          <p:cNvSpPr>
            <a:spLocks noGrp="1"/>
          </p:cNvSpPr>
          <p:nvPr>
            <p:ph type="ctrTitle"/>
          </p:nvPr>
        </p:nvSpPr>
        <p:spPr/>
        <p:txBody>
          <a:bodyPr/>
          <a:lstStyle/>
          <a:p>
            <a:r>
              <a:rPr lang="en-GB" sz="2800" dirty="0">
                <a:latin typeface="Arial" panose="020B0604020202020204" pitchFamily="34" charset="0"/>
                <a:cs typeface="Arial" panose="020B0604020202020204" pitchFamily="34" charset="0"/>
              </a:rPr>
              <a:t>Local Workforce Data (</a:t>
            </a:r>
            <a:r>
              <a:rPr lang="en-GB" sz="2800" dirty="0" err="1">
                <a:latin typeface="Arial" panose="020B0604020202020204" pitchFamily="34" charset="0"/>
                <a:cs typeface="Arial" panose="020B0604020202020204" pitchFamily="34" charset="0"/>
              </a:rPr>
              <a:t>wte</a:t>
            </a:r>
            <a:r>
              <a:rPr lang="en-GB" sz="2800" dirty="0">
                <a:latin typeface="Arial" panose="020B0604020202020204" pitchFamily="34" charset="0"/>
                <a:cs typeface="Arial" panose="020B0604020202020204" pitchFamily="34" charset="0"/>
              </a:rPr>
              <a:t>) – By Region</a:t>
            </a:r>
            <a:endParaRPr lang="en-GB" sz="2800" dirty="0"/>
          </a:p>
        </p:txBody>
      </p:sp>
      <p:pic>
        <p:nvPicPr>
          <p:cNvPr id="5" name="Picture 4"/>
          <p:cNvPicPr>
            <a:picLocks noChangeAspect="1"/>
          </p:cNvPicPr>
          <p:nvPr/>
        </p:nvPicPr>
        <p:blipFill>
          <a:blip r:embed="rId2"/>
          <a:stretch>
            <a:fillRect/>
          </a:stretch>
        </p:blipFill>
        <p:spPr>
          <a:xfrm>
            <a:off x="692728" y="1857375"/>
            <a:ext cx="7841672" cy="3691370"/>
          </a:xfrm>
          <a:prstGeom prst="rect">
            <a:avLst/>
          </a:prstGeom>
        </p:spPr>
      </p:pic>
    </p:spTree>
    <p:extLst>
      <p:ext uri="{BB962C8B-B14F-4D97-AF65-F5344CB8AC3E}">
        <p14:creationId xmlns:p14="http://schemas.microsoft.com/office/powerpoint/2010/main" val="3583336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CC3BF-DD98-4EE3-BE97-FCBF8EB3EAC7}"/>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A00054"/>
                </a:solidFill>
                <a:latin typeface="Arial" panose="020B0604020202020204" pitchFamily="34" charset="0"/>
                <a:cs typeface="Arial" panose="020B0604020202020204" pitchFamily="34" charset="0"/>
              </a:rPr>
              <a:t>Gender and Age Information</a:t>
            </a:r>
            <a:endParaRPr lang="en-US" sz="1400" b="1" dirty="0">
              <a:solidFill>
                <a:srgbClr val="A00054"/>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2451021-4A66-4E4E-80FD-212764919688}"/>
              </a:ext>
            </a:extLst>
          </p:cNvPr>
          <p:cNvSpPr txBox="1"/>
          <p:nvPr/>
        </p:nvSpPr>
        <p:spPr>
          <a:xfrm>
            <a:off x="5687223" y="1289953"/>
            <a:ext cx="2960370" cy="5016758"/>
          </a:xfrm>
          <a:prstGeom prst="rect">
            <a:avLst/>
          </a:prstGeom>
          <a:noFill/>
        </p:spPr>
        <p:txBody>
          <a:bodyPr wrap="square" rtlCol="0">
            <a:spAutoFit/>
          </a:bodyPr>
          <a:lstStyle/>
          <a:p>
            <a:pPr marL="214313" indent="-214313">
              <a:buFont typeface="Arial" panose="020B0604020202020204" pitchFamily="34" charset="0"/>
              <a:buChar char="•"/>
            </a:pPr>
            <a:r>
              <a:rPr lang="en-GB" sz="1600" dirty="0">
                <a:latin typeface="Arial" panose="020B0604020202020204" pitchFamily="34" charset="0"/>
                <a:cs typeface="Arial" panose="020B0604020202020204" pitchFamily="34" charset="0"/>
              </a:rPr>
              <a:t>Paramedic workforce is predominately male (59%) – unusual for an NHS profession outside medicine/dentistry</a:t>
            </a:r>
          </a:p>
          <a:p>
            <a:pPr marL="214313" indent="-214313">
              <a:buFont typeface="Arial" panose="020B0604020202020204" pitchFamily="34" charset="0"/>
              <a:buChar char="•"/>
            </a:pPr>
            <a:r>
              <a:rPr lang="en-GB" sz="1600" dirty="0">
                <a:latin typeface="Arial" panose="020B0604020202020204" pitchFamily="34" charset="0"/>
                <a:cs typeface="Arial" panose="020B0604020202020204" pitchFamily="34" charset="0"/>
              </a:rPr>
              <a:t>Age profile information for the profession shows a good spread of the workforce amongst the different age bands.</a:t>
            </a:r>
          </a:p>
          <a:p>
            <a:pPr marL="600075" lvl="1" indent="-257175">
              <a:buFont typeface="Courier New" panose="02070309020205020404" pitchFamily="49" charset="0"/>
              <a:buChar char="o"/>
            </a:pPr>
            <a:r>
              <a:rPr lang="en-GB" sz="1600" dirty="0">
                <a:latin typeface="Arial" panose="020B0604020202020204" pitchFamily="34" charset="0"/>
                <a:cs typeface="Arial" panose="020B0604020202020204" pitchFamily="34" charset="0"/>
              </a:rPr>
              <a:t>Only 20% in the age band of 50+ ( 3,438 WTE).</a:t>
            </a:r>
          </a:p>
          <a:p>
            <a:pPr marL="600075" lvl="1" indent="-257175">
              <a:buFont typeface="Courier New" panose="02070309020205020404" pitchFamily="49" charset="0"/>
              <a:buChar char="o"/>
            </a:pPr>
            <a:r>
              <a:rPr lang="en-GB" sz="1600" dirty="0">
                <a:latin typeface="Arial" panose="020B0604020202020204" pitchFamily="34" charset="0"/>
                <a:cs typeface="Arial" panose="020B0604020202020204" pitchFamily="34" charset="0"/>
              </a:rPr>
              <a:t>41% (7042) of the workforce 30 years or under.</a:t>
            </a:r>
          </a:p>
          <a:p>
            <a:pPr marL="142875" indent="-257175">
              <a:buFont typeface="Courier New" panose="02070309020205020404" pitchFamily="49" charset="0"/>
              <a:buChar char="o"/>
            </a:pPr>
            <a:r>
              <a:rPr lang="en-GB" sz="1600" dirty="0">
                <a:latin typeface="Arial" panose="020B0604020202020204" pitchFamily="34" charset="0"/>
                <a:cs typeface="Arial" panose="020B0604020202020204" pitchFamily="34" charset="0"/>
              </a:rPr>
              <a:t>The evidence suggests no immediate risk of workforce supply issues due to an ageing workforce.</a:t>
            </a:r>
          </a:p>
        </p:txBody>
      </p:sp>
      <p:pic>
        <p:nvPicPr>
          <p:cNvPr id="3" name="Picture 2"/>
          <p:cNvPicPr>
            <a:picLocks noChangeAspect="1"/>
          </p:cNvPicPr>
          <p:nvPr/>
        </p:nvPicPr>
        <p:blipFill>
          <a:blip r:embed="rId2"/>
          <a:stretch>
            <a:fillRect/>
          </a:stretch>
        </p:blipFill>
        <p:spPr>
          <a:xfrm>
            <a:off x="897493" y="1175966"/>
            <a:ext cx="4493417" cy="2172034"/>
          </a:xfrm>
          <a:prstGeom prst="rect">
            <a:avLst/>
          </a:prstGeom>
        </p:spPr>
      </p:pic>
      <p:pic>
        <p:nvPicPr>
          <p:cNvPr id="5" name="Picture 4"/>
          <p:cNvPicPr>
            <a:picLocks noChangeAspect="1"/>
          </p:cNvPicPr>
          <p:nvPr/>
        </p:nvPicPr>
        <p:blipFill>
          <a:blip r:embed="rId3"/>
          <a:stretch>
            <a:fillRect/>
          </a:stretch>
        </p:blipFill>
        <p:spPr>
          <a:xfrm>
            <a:off x="897493" y="3348001"/>
            <a:ext cx="4584589" cy="2736000"/>
          </a:xfrm>
          <a:prstGeom prst="rect">
            <a:avLst/>
          </a:prstGeom>
        </p:spPr>
      </p:pic>
    </p:spTree>
    <p:extLst>
      <p:ext uri="{BB962C8B-B14F-4D97-AF65-F5344CB8AC3E}">
        <p14:creationId xmlns:p14="http://schemas.microsoft.com/office/powerpoint/2010/main" val="3593849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CE17-8151-4442-BC19-50F181E180C6}"/>
              </a:ext>
            </a:extLst>
          </p:cNvPr>
          <p:cNvSpPr>
            <a:spLocks noGrp="1"/>
          </p:cNvSpPr>
          <p:nvPr>
            <p:ph type="title"/>
          </p:nvPr>
        </p:nvSpPr>
        <p:spPr>
          <a:xfrm>
            <a:off x="146105" y="871909"/>
            <a:ext cx="8490591" cy="994172"/>
          </a:xfrm>
        </p:spPr>
        <p:txBody>
          <a:bodyPr/>
          <a:lstStyle/>
          <a:p>
            <a:pPr algn="l"/>
            <a:r>
              <a:rPr lang="en-GB" sz="2700" b="1" dirty="0">
                <a:solidFill>
                  <a:srgbClr val="A00054"/>
                </a:solidFill>
                <a:latin typeface="Arial" panose="020B0604020202020204" pitchFamily="34" charset="0"/>
                <a:cs typeface="Arial" panose="020B0604020202020204" pitchFamily="34" charset="0"/>
              </a:rPr>
              <a:t>Ethnicity &amp; Nationality Information </a:t>
            </a:r>
            <a:endParaRPr lang="en-GB" sz="2700" b="1" dirty="0">
              <a:solidFill>
                <a:srgbClr val="FF0000"/>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C960514F-27DC-4B3E-AF6D-4F014E002EA5}"/>
              </a:ext>
            </a:extLst>
          </p:cNvPr>
          <p:cNvSpPr>
            <a:spLocks noGrp="1"/>
          </p:cNvSpPr>
          <p:nvPr>
            <p:ph sz="half" idx="2"/>
          </p:nvPr>
        </p:nvSpPr>
        <p:spPr>
          <a:xfrm>
            <a:off x="3602080" y="1380367"/>
            <a:ext cx="5541919" cy="2151853"/>
          </a:xfrm>
        </p:spPr>
        <p:txBody>
          <a:bodyPr>
            <a:normAutofit lnSpcReduction="10000"/>
          </a:bodyPr>
          <a:lstStyle/>
          <a:p>
            <a:pPr marL="0" indent="0">
              <a:buNone/>
            </a:pPr>
            <a:r>
              <a:rPr lang="en-GB" sz="1100" b="1" dirty="0">
                <a:latin typeface="Arial" panose="020B0604020202020204" pitchFamily="34" charset="0"/>
                <a:cs typeface="Arial" panose="020B0604020202020204" pitchFamily="34" charset="0"/>
              </a:rPr>
              <a:t>Ethnicity</a:t>
            </a:r>
          </a:p>
          <a:p>
            <a:r>
              <a:rPr lang="en-GB" sz="1100" dirty="0">
                <a:latin typeface="Arial" panose="020B0604020202020204" pitchFamily="34" charset="0"/>
                <a:cs typeface="Arial" panose="020B0604020202020204" pitchFamily="34" charset="0"/>
              </a:rPr>
              <a:t>Ethnicity data suggests 87% of the workforce are White British</a:t>
            </a:r>
          </a:p>
          <a:p>
            <a:r>
              <a:rPr lang="en-GB" sz="1100" dirty="0">
                <a:latin typeface="Arial" panose="020B0604020202020204" pitchFamily="34" charset="0"/>
                <a:cs typeface="Arial" panose="020B0604020202020204" pitchFamily="34" charset="0"/>
              </a:rPr>
              <a:t>Ethnicity data shows at least  2% of the workforce are from Asian, Black, Chinese or Other Ethnic backgrounds</a:t>
            </a:r>
          </a:p>
          <a:p>
            <a:pPr marL="0" indent="0">
              <a:buNone/>
            </a:pPr>
            <a:r>
              <a:rPr lang="en-GB" sz="1100" b="1" dirty="0">
                <a:latin typeface="Arial" panose="020B0604020202020204" pitchFamily="34" charset="0"/>
                <a:cs typeface="Arial" panose="020B0604020202020204" pitchFamily="34" charset="0"/>
              </a:rPr>
              <a:t>Nationality</a:t>
            </a:r>
          </a:p>
          <a:p>
            <a:r>
              <a:rPr lang="en-GB" sz="1100" dirty="0">
                <a:latin typeface="Arial" panose="020B0604020202020204" pitchFamily="34" charset="0"/>
                <a:cs typeface="Arial" panose="020B0604020202020204" pitchFamily="34" charset="0"/>
              </a:rPr>
              <a:t>The % of staff with non-UK nationality has increased sharply, from 1% of the workforce in 2014 to 7%  of the workforce in 2020. In March 2020, this represented c. 1,256 out of c. 17,122 of the workforce</a:t>
            </a:r>
          </a:p>
          <a:p>
            <a:r>
              <a:rPr lang="en-GB" sz="1100" dirty="0">
                <a:latin typeface="Arial" panose="020B0604020202020204" pitchFamily="34" charset="0"/>
                <a:cs typeface="Arial" panose="020B0604020202020204" pitchFamily="34" charset="0"/>
              </a:rPr>
              <a:t>London by far has the greatest dependence on non-UK nationals – 27% of the workforce in 2020. </a:t>
            </a:r>
          </a:p>
          <a:p>
            <a:r>
              <a:rPr lang="en-GB" sz="1100" dirty="0">
                <a:latin typeface="Arial" panose="020B0604020202020204" pitchFamily="34" charset="0"/>
                <a:cs typeface="Arial" panose="020B0604020202020204" pitchFamily="34" charset="0"/>
              </a:rPr>
              <a:t>Most common nationalities other than UK are: Australian (651 FTE in 2020), Polish (195) and Irish (152)</a:t>
            </a:r>
          </a:p>
        </p:txBody>
      </p:sp>
      <p:pic>
        <p:nvPicPr>
          <p:cNvPr id="5" name="Picture 4"/>
          <p:cNvPicPr>
            <a:picLocks noChangeAspect="1"/>
          </p:cNvPicPr>
          <p:nvPr/>
        </p:nvPicPr>
        <p:blipFill>
          <a:blip r:embed="rId2"/>
          <a:stretch>
            <a:fillRect/>
          </a:stretch>
        </p:blipFill>
        <p:spPr>
          <a:xfrm>
            <a:off x="146105" y="1471851"/>
            <a:ext cx="3455975" cy="2271836"/>
          </a:xfrm>
          <a:prstGeom prst="rect">
            <a:avLst/>
          </a:prstGeom>
        </p:spPr>
      </p:pic>
      <p:pic>
        <p:nvPicPr>
          <p:cNvPr id="3" name="Picture 2">
            <a:extLst>
              <a:ext uri="{FF2B5EF4-FFF2-40B4-BE49-F238E27FC236}">
                <a16:creationId xmlns:a16="http://schemas.microsoft.com/office/drawing/2014/main" id="{D41FA51D-02FC-46FE-B9FC-6C609913ADB7}"/>
              </a:ext>
            </a:extLst>
          </p:cNvPr>
          <p:cNvPicPr>
            <a:picLocks noChangeAspect="1"/>
          </p:cNvPicPr>
          <p:nvPr/>
        </p:nvPicPr>
        <p:blipFill>
          <a:blip r:embed="rId3"/>
          <a:stretch>
            <a:fillRect/>
          </a:stretch>
        </p:blipFill>
        <p:spPr>
          <a:xfrm>
            <a:off x="146105" y="3799026"/>
            <a:ext cx="3455976" cy="2271836"/>
          </a:xfrm>
          <a:prstGeom prst="rect">
            <a:avLst/>
          </a:prstGeom>
        </p:spPr>
      </p:pic>
      <p:pic>
        <p:nvPicPr>
          <p:cNvPr id="9" name="Picture 8">
            <a:extLst>
              <a:ext uri="{FF2B5EF4-FFF2-40B4-BE49-F238E27FC236}">
                <a16:creationId xmlns:a16="http://schemas.microsoft.com/office/drawing/2014/main" id="{1D7B35BD-52CF-447C-9251-F7C5965FE6F1}"/>
              </a:ext>
            </a:extLst>
          </p:cNvPr>
          <p:cNvPicPr>
            <a:picLocks noChangeAspect="1"/>
          </p:cNvPicPr>
          <p:nvPr/>
        </p:nvPicPr>
        <p:blipFill>
          <a:blip r:embed="rId4"/>
          <a:stretch>
            <a:fillRect/>
          </a:stretch>
        </p:blipFill>
        <p:spPr>
          <a:xfrm>
            <a:off x="3770721" y="3731069"/>
            <a:ext cx="5227173" cy="2339793"/>
          </a:xfrm>
          <a:prstGeom prst="rect">
            <a:avLst/>
          </a:prstGeom>
        </p:spPr>
      </p:pic>
    </p:spTree>
    <p:extLst>
      <p:ext uri="{BB962C8B-B14F-4D97-AF65-F5344CB8AC3E}">
        <p14:creationId xmlns:p14="http://schemas.microsoft.com/office/powerpoint/2010/main" val="2880038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5260-1F92-4D88-80B5-80E0E6220ADF}"/>
              </a:ext>
            </a:extLst>
          </p:cNvPr>
          <p:cNvSpPr>
            <a:spLocks noGrp="1"/>
          </p:cNvSpPr>
          <p:nvPr>
            <p:ph type="ctrTitle"/>
          </p:nvPr>
        </p:nvSpPr>
        <p:spPr/>
        <p:txBody>
          <a:bodyPr/>
          <a:lstStyle/>
          <a:p>
            <a:r>
              <a:rPr lang="en-GB" sz="2800" dirty="0"/>
              <a:t>Summary of Future Trends</a:t>
            </a:r>
            <a:endParaRPr lang="en-GB" sz="2800" dirty="0">
              <a:solidFill>
                <a:srgbClr val="C00000"/>
              </a:solidFill>
            </a:endParaRPr>
          </a:p>
        </p:txBody>
      </p:sp>
      <p:sp>
        <p:nvSpPr>
          <p:cNvPr id="3" name="Text Placeholder 2">
            <a:extLst>
              <a:ext uri="{FF2B5EF4-FFF2-40B4-BE49-F238E27FC236}">
                <a16:creationId xmlns:a16="http://schemas.microsoft.com/office/drawing/2014/main" id="{B8201758-4E7A-4676-A35D-4DF72BEB4830}"/>
              </a:ext>
            </a:extLst>
          </p:cNvPr>
          <p:cNvSpPr>
            <a:spLocks noGrp="1"/>
          </p:cNvSpPr>
          <p:nvPr>
            <p:ph type="body" sz="quarter" idx="13"/>
          </p:nvPr>
        </p:nvSpPr>
        <p:spPr/>
        <p:txBody>
          <a:bodyPr/>
          <a:lstStyle/>
          <a:p>
            <a:r>
              <a:rPr lang="en-GB" sz="1800" dirty="0"/>
              <a:t>All else equal, we would expect supply growth to be solid, of order of </a:t>
            </a:r>
            <a:r>
              <a:rPr lang="en-GB" sz="1800" b="1" dirty="0"/>
              <a:t>5-6% per year, especially given expansion in training places through PEEP programme</a:t>
            </a:r>
          </a:p>
          <a:p>
            <a:r>
              <a:rPr lang="en-GB" sz="1800" dirty="0"/>
              <a:t>Pre-</a:t>
            </a:r>
            <a:r>
              <a:rPr lang="en-GB" sz="1800" dirty="0" err="1"/>
              <a:t>Covid</a:t>
            </a:r>
            <a:r>
              <a:rPr lang="en-GB" sz="1800" dirty="0"/>
              <a:t>, we would have expected growth in demand to be about </a:t>
            </a:r>
            <a:r>
              <a:rPr lang="en-GB" sz="1800" b="1" dirty="0"/>
              <a:t>4%, in line with wider A&amp;E trends</a:t>
            </a:r>
          </a:p>
          <a:p>
            <a:r>
              <a:rPr lang="en-GB" sz="1800" dirty="0"/>
              <a:t>However, post-</a:t>
            </a:r>
            <a:r>
              <a:rPr lang="en-GB" sz="1800" dirty="0" err="1"/>
              <a:t>Covid</a:t>
            </a:r>
            <a:r>
              <a:rPr lang="en-GB" sz="1800" dirty="0"/>
              <a:t> it is likely A&amp;E demand may be affected </a:t>
            </a:r>
            <a:r>
              <a:rPr lang="en-GB" sz="1800"/>
              <a:t>upwards, and </a:t>
            </a:r>
            <a:r>
              <a:rPr lang="en-GB" sz="1800" dirty="0"/>
              <a:t>we also know that under the LTP proposals are for at least 2,500 additional paramedics in primary care which will increase demand further</a:t>
            </a:r>
          </a:p>
          <a:p>
            <a:r>
              <a:rPr lang="en-GB" sz="1800" dirty="0"/>
              <a:t>This means that while all else equal the evidence seems positive, the challenge will be maintaining response to demand, not just in acute but also in primary care settings</a:t>
            </a:r>
          </a:p>
          <a:p>
            <a:endParaRPr lang="en-GB" dirty="0"/>
          </a:p>
        </p:txBody>
      </p:sp>
    </p:spTree>
    <p:extLst>
      <p:ext uri="{BB962C8B-B14F-4D97-AF65-F5344CB8AC3E}">
        <p14:creationId xmlns:p14="http://schemas.microsoft.com/office/powerpoint/2010/main" val="3910772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9E5B-4847-4C77-A781-ABBAD78957B8}"/>
              </a:ext>
            </a:extLst>
          </p:cNvPr>
          <p:cNvSpPr>
            <a:spLocks noGrp="1"/>
          </p:cNvSpPr>
          <p:nvPr>
            <p:ph type="ctrTitle"/>
          </p:nvPr>
        </p:nvSpPr>
        <p:spPr/>
        <p:txBody>
          <a:bodyPr/>
          <a:lstStyle/>
          <a:p>
            <a:r>
              <a:rPr lang="en-GB" sz="3200" dirty="0"/>
              <a:t>Paramedics workforce summary</a:t>
            </a:r>
            <a:endParaRPr lang="en-GB" sz="3200" dirty="0">
              <a:solidFill>
                <a:srgbClr val="C00000"/>
              </a:solidFill>
            </a:endParaRPr>
          </a:p>
        </p:txBody>
      </p:sp>
      <p:sp>
        <p:nvSpPr>
          <p:cNvPr id="3" name="Text Placeholder 2">
            <a:extLst>
              <a:ext uri="{FF2B5EF4-FFF2-40B4-BE49-F238E27FC236}">
                <a16:creationId xmlns:a16="http://schemas.microsoft.com/office/drawing/2014/main" id="{6BE4AB0F-2081-4F99-A77B-DC83EC8D372B}"/>
              </a:ext>
            </a:extLst>
          </p:cNvPr>
          <p:cNvSpPr>
            <a:spLocks noGrp="1"/>
          </p:cNvSpPr>
          <p:nvPr>
            <p:ph type="body" sz="quarter" idx="13"/>
          </p:nvPr>
        </p:nvSpPr>
        <p:spPr/>
        <p:txBody>
          <a:bodyPr/>
          <a:lstStyle/>
          <a:p>
            <a:r>
              <a:rPr lang="en-GB" sz="2000" dirty="0"/>
              <a:t>Very strong growth in recent times, especially since 2017 where it has been running at </a:t>
            </a:r>
            <a:r>
              <a:rPr lang="en-GB" sz="2000" b="1" dirty="0"/>
              <a:t>&gt; 6% per year. </a:t>
            </a:r>
            <a:r>
              <a:rPr lang="en-GB" sz="2000" dirty="0"/>
              <a:t>Reflective of expansion of training under PEEP programme</a:t>
            </a:r>
          </a:p>
          <a:p>
            <a:r>
              <a:rPr lang="en-GB" sz="2000" dirty="0"/>
              <a:t>Increasingly younger workforce, and increasingly international – non-UK nationals made up 7% of workforce in 2020, versus 1% in 2014</a:t>
            </a:r>
          </a:p>
          <a:p>
            <a:r>
              <a:rPr lang="en-GB" sz="2000" dirty="0"/>
              <a:t>Very high dependence on international recruitment in London – close to 3 in 10 from overseas, especially from Australia</a:t>
            </a:r>
          </a:p>
          <a:p>
            <a:r>
              <a:rPr lang="en-GB" dirty="0"/>
              <a:t>High future growth in supply expected, so likely optimistic forecast – will need to meet constant of A&amp;E demand and new demand from primary care</a:t>
            </a:r>
          </a:p>
        </p:txBody>
      </p:sp>
    </p:spTree>
    <p:extLst>
      <p:ext uri="{BB962C8B-B14F-4D97-AF65-F5344CB8AC3E}">
        <p14:creationId xmlns:p14="http://schemas.microsoft.com/office/powerpoint/2010/main" val="3498238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83576" y="2598448"/>
            <a:ext cx="8336362" cy="892044"/>
          </a:xfrm>
          <a:prstGeom prst="rect">
            <a:avLst/>
          </a:prstGeom>
        </p:spPr>
      </p:pic>
      <p:pic>
        <p:nvPicPr>
          <p:cNvPr id="14" name="Picture 13" descr="bottom_brand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676" y="5367048"/>
            <a:ext cx="1798200" cy="1243501"/>
          </a:xfrm>
          <a:prstGeom prst="rect">
            <a:avLst/>
          </a:prstGeom>
        </p:spPr>
      </p:pic>
      <p:sp>
        <p:nvSpPr>
          <p:cNvPr id="2" name="TextBox 1"/>
          <p:cNvSpPr txBox="1"/>
          <p:nvPr/>
        </p:nvSpPr>
        <p:spPr>
          <a:xfrm>
            <a:off x="459074" y="659084"/>
            <a:ext cx="2775119" cy="646331"/>
          </a:xfrm>
          <a:prstGeom prst="rect">
            <a:avLst/>
          </a:prstGeom>
          <a:noFill/>
        </p:spPr>
        <p:txBody>
          <a:bodyPr wrap="none" rtlCol="0">
            <a:spAutoFit/>
          </a:bodyPr>
          <a:lstStyle/>
          <a:p>
            <a:r>
              <a:rPr lang="en-GB" sz="3600" b="1" dirty="0">
                <a:solidFill>
                  <a:srgbClr val="A00054"/>
                </a:solidFill>
              </a:rPr>
              <a:t>Paramedics</a:t>
            </a:r>
          </a:p>
        </p:txBody>
      </p:sp>
      <p:sp>
        <p:nvSpPr>
          <p:cNvPr id="8" name="TextBox 7"/>
          <p:cNvSpPr txBox="1"/>
          <p:nvPr/>
        </p:nvSpPr>
        <p:spPr>
          <a:xfrm>
            <a:off x="424062" y="1259434"/>
            <a:ext cx="8010700" cy="1200329"/>
          </a:xfrm>
          <a:prstGeom prst="rect">
            <a:avLst/>
          </a:prstGeom>
          <a:noFill/>
        </p:spPr>
        <p:txBody>
          <a:bodyPr wrap="square" rtlCol="0">
            <a:spAutoFit/>
          </a:bodyPr>
          <a:lstStyle/>
          <a:p>
            <a:r>
              <a:rPr lang="en-GB" sz="2400" b="1" dirty="0">
                <a:solidFill>
                  <a:srgbClr val="003893"/>
                </a:solidFill>
              </a:rPr>
              <a:t>Kirsty Lowery-Richardson </a:t>
            </a:r>
          </a:p>
          <a:p>
            <a:r>
              <a:rPr lang="en-GB" sz="2400" b="1" dirty="0">
                <a:solidFill>
                  <a:srgbClr val="003893"/>
                </a:solidFill>
              </a:rPr>
              <a:t>Workforce Transformation Lead (WYH HCP)  </a:t>
            </a:r>
          </a:p>
          <a:p>
            <a:r>
              <a:rPr lang="en-GB" sz="2400" b="1" dirty="0">
                <a:solidFill>
                  <a:srgbClr val="003893"/>
                </a:solidFill>
              </a:rPr>
              <a:t>Associate Dean - HEE</a:t>
            </a:r>
          </a:p>
        </p:txBody>
      </p:sp>
      <p:pic>
        <p:nvPicPr>
          <p:cNvPr id="4" name="Picture 3" descr="A person posing for the camera&#10;&#10;Description automatically generated">
            <a:extLst>
              <a:ext uri="{FF2B5EF4-FFF2-40B4-BE49-F238E27FC236}">
                <a16:creationId xmlns:a16="http://schemas.microsoft.com/office/drawing/2014/main" id="{F0935347-F2AD-4F6E-94BD-DF45C393A48B}"/>
              </a:ext>
            </a:extLst>
          </p:cNvPr>
          <p:cNvPicPr>
            <a:picLocks noChangeAspect="1"/>
          </p:cNvPicPr>
          <p:nvPr/>
        </p:nvPicPr>
        <p:blipFill rotWithShape="1">
          <a:blip r:embed="rId5"/>
          <a:srcRect l="6496" t="14976" r="14990" b="23671"/>
          <a:stretch/>
        </p:blipFill>
        <p:spPr>
          <a:xfrm>
            <a:off x="5962689" y="2794505"/>
            <a:ext cx="2886635" cy="3816044"/>
          </a:xfrm>
          <a:prstGeom prst="rect">
            <a:avLst/>
          </a:prstGeom>
        </p:spPr>
      </p:pic>
      <p:sp>
        <p:nvSpPr>
          <p:cNvPr id="5" name="TextBox 4">
            <a:extLst>
              <a:ext uri="{FF2B5EF4-FFF2-40B4-BE49-F238E27FC236}">
                <a16:creationId xmlns:a16="http://schemas.microsoft.com/office/drawing/2014/main" id="{4128A4F5-B333-4323-9753-C23FA394C760}"/>
              </a:ext>
            </a:extLst>
          </p:cNvPr>
          <p:cNvSpPr txBox="1"/>
          <p:nvPr/>
        </p:nvSpPr>
        <p:spPr>
          <a:xfrm>
            <a:off x="490745" y="3782321"/>
            <a:ext cx="4061012" cy="1477328"/>
          </a:xfrm>
          <a:prstGeom prst="rect">
            <a:avLst/>
          </a:prstGeom>
          <a:noFill/>
        </p:spPr>
        <p:txBody>
          <a:bodyPr wrap="square" rtlCol="0">
            <a:spAutoFit/>
          </a:bodyPr>
          <a:lstStyle/>
          <a:p>
            <a:r>
              <a:rPr lang="en-GB" dirty="0">
                <a:hlinkClick r:id="rId6"/>
              </a:rPr>
              <a:t>Kirsty.lowery-richardson@hee.nhs.uk</a:t>
            </a:r>
            <a:endParaRPr lang="en-GB" dirty="0"/>
          </a:p>
          <a:p>
            <a:endParaRPr lang="en-GB" dirty="0"/>
          </a:p>
          <a:p>
            <a:r>
              <a:rPr lang="en-GB" dirty="0"/>
              <a:t>@Kirsty_LLR</a:t>
            </a:r>
          </a:p>
          <a:p>
            <a:endParaRPr lang="en-GB" dirty="0"/>
          </a:p>
          <a:p>
            <a:endParaRPr lang="en-GB" dirty="0"/>
          </a:p>
        </p:txBody>
      </p:sp>
    </p:spTree>
    <p:extLst>
      <p:ext uri="{BB962C8B-B14F-4D97-AF65-F5344CB8AC3E}">
        <p14:creationId xmlns:p14="http://schemas.microsoft.com/office/powerpoint/2010/main" val="125866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74030F-3542-43E0-AA0B-B64C0FEB4659}"/>
              </a:ext>
            </a:extLst>
          </p:cNvPr>
          <p:cNvPicPr>
            <a:picLocks noChangeAspect="1"/>
          </p:cNvPicPr>
          <p:nvPr/>
        </p:nvPicPr>
        <p:blipFill rotWithShape="1">
          <a:blip r:embed="rId3"/>
          <a:srcRect t="12981" b="25071"/>
          <a:stretch/>
        </p:blipFill>
        <p:spPr>
          <a:xfrm>
            <a:off x="0" y="2881366"/>
            <a:ext cx="9144000" cy="3642252"/>
          </a:xfrm>
          <a:prstGeom prst="rect">
            <a:avLst/>
          </a:prstGeom>
        </p:spPr>
      </p:pic>
      <p:grpSp>
        <p:nvGrpSpPr>
          <p:cNvPr id="19" name="Group 18">
            <a:extLst>
              <a:ext uri="{FF2B5EF4-FFF2-40B4-BE49-F238E27FC236}">
                <a16:creationId xmlns:a16="http://schemas.microsoft.com/office/drawing/2014/main" id="{BA4F0486-225E-4ECE-9468-3F4218A7272B}"/>
              </a:ext>
            </a:extLst>
          </p:cNvPr>
          <p:cNvGrpSpPr/>
          <p:nvPr/>
        </p:nvGrpSpPr>
        <p:grpSpPr>
          <a:xfrm>
            <a:off x="0" y="6523618"/>
            <a:ext cx="9144000" cy="342900"/>
            <a:chOff x="0" y="6515100"/>
            <a:chExt cx="9144000" cy="342900"/>
          </a:xfrm>
        </p:grpSpPr>
        <p:sp>
          <p:nvSpPr>
            <p:cNvPr id="20" name="Rectangle 19">
              <a:extLst>
                <a:ext uri="{FF2B5EF4-FFF2-40B4-BE49-F238E27FC236}">
                  <a16:creationId xmlns:a16="http://schemas.microsoft.com/office/drawing/2014/main" id="{4505A914-B68B-464E-BD7D-1EA3411FEDD9}"/>
                </a:ext>
              </a:extLst>
            </p:cNvPr>
            <p:cNvSpPr/>
            <p:nvPr/>
          </p:nvSpPr>
          <p:spPr>
            <a:xfrm>
              <a:off x="0" y="6686550"/>
              <a:ext cx="9144000" cy="171450"/>
            </a:xfrm>
            <a:prstGeom prst="rect">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19485AE-3577-4A93-B5EC-0616C476AF02}"/>
                </a:ext>
              </a:extLst>
            </p:cNvPr>
            <p:cNvSpPr/>
            <p:nvPr/>
          </p:nvSpPr>
          <p:spPr>
            <a:xfrm>
              <a:off x="0" y="6515100"/>
              <a:ext cx="9144000" cy="17145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 name="Group 1">
            <a:extLst>
              <a:ext uri="{FF2B5EF4-FFF2-40B4-BE49-F238E27FC236}">
                <a16:creationId xmlns:a16="http://schemas.microsoft.com/office/drawing/2014/main" id="{BD94E546-862F-4E17-ADF3-BCB106DBF9CF}"/>
              </a:ext>
            </a:extLst>
          </p:cNvPr>
          <p:cNvGrpSpPr/>
          <p:nvPr/>
        </p:nvGrpSpPr>
        <p:grpSpPr>
          <a:xfrm>
            <a:off x="0" y="0"/>
            <a:ext cx="9144000" cy="2881366"/>
            <a:chOff x="0" y="0"/>
            <a:chExt cx="9144000" cy="2881366"/>
          </a:xfrm>
        </p:grpSpPr>
        <p:sp>
          <p:nvSpPr>
            <p:cNvPr id="6" name="Rectangle 5">
              <a:extLst>
                <a:ext uri="{FF2B5EF4-FFF2-40B4-BE49-F238E27FC236}">
                  <a16:creationId xmlns:a16="http://schemas.microsoft.com/office/drawing/2014/main" id="{C92039AC-11AC-4C10-87A4-5E65867BB0DD}"/>
                </a:ext>
              </a:extLst>
            </p:cNvPr>
            <p:cNvSpPr/>
            <p:nvPr/>
          </p:nvSpPr>
          <p:spPr>
            <a:xfrm>
              <a:off x="0" y="0"/>
              <a:ext cx="9144000" cy="2881366"/>
            </a:xfrm>
            <a:prstGeom prst="rect">
              <a:avLst/>
            </a:prstGeom>
            <a:solidFill>
              <a:srgbClr val="323E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9C77C2C-4C16-49AC-85CC-4BA931190E07}"/>
                </a:ext>
              </a:extLst>
            </p:cNvPr>
            <p:cNvSpPr txBox="1"/>
            <p:nvPr/>
          </p:nvSpPr>
          <p:spPr>
            <a:xfrm>
              <a:off x="742337" y="1299379"/>
              <a:ext cx="6200775" cy="932905"/>
            </a:xfrm>
            <a:prstGeom prst="rect">
              <a:avLst/>
            </a:prstGeom>
            <a:noFill/>
          </p:spPr>
          <p:txBody>
            <a:bodyPr wrap="square" rtlCol="0">
              <a:spAutoFit/>
            </a:bodyPr>
            <a:lstStyle/>
            <a:p>
              <a:r>
                <a:rPr lang="en-GB" sz="2800" b="1" dirty="0">
                  <a:solidFill>
                    <a:schemeClr val="bg1"/>
                  </a:solidFill>
                  <a:latin typeface="Helvetica-Normal" pitchFamily="2" charset="0"/>
                </a:rPr>
                <a:t>Liz Harris</a:t>
              </a:r>
            </a:p>
            <a:p>
              <a:r>
                <a:rPr lang="en-GB" sz="2800" b="1" dirty="0">
                  <a:solidFill>
                    <a:schemeClr val="bg1"/>
                  </a:solidFill>
                  <a:latin typeface="Helvetica-Normal" pitchFamily="2" charset="0"/>
                </a:rPr>
                <a:t>Head of Professional Standards </a:t>
              </a:r>
            </a:p>
          </p:txBody>
        </p:sp>
        <p:sp>
          <p:nvSpPr>
            <p:cNvPr id="15" name="Oval 14">
              <a:extLst>
                <a:ext uri="{FF2B5EF4-FFF2-40B4-BE49-F238E27FC236}">
                  <a16:creationId xmlns:a16="http://schemas.microsoft.com/office/drawing/2014/main" id="{90869A34-AA9A-45E8-8C1C-A5299902CF03}"/>
                </a:ext>
              </a:extLst>
            </p:cNvPr>
            <p:cNvSpPr/>
            <p:nvPr/>
          </p:nvSpPr>
          <p:spPr>
            <a:xfrm>
              <a:off x="8149883" y="181642"/>
              <a:ext cx="675030" cy="65371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1A193FA-1259-49B1-86D8-8883719F55E8}"/>
                </a:ext>
              </a:extLst>
            </p:cNvPr>
            <p:cNvGrpSpPr/>
            <p:nvPr/>
          </p:nvGrpSpPr>
          <p:grpSpPr>
            <a:xfrm>
              <a:off x="5978566" y="266344"/>
              <a:ext cx="2359011" cy="391219"/>
              <a:chOff x="7411991" y="2309557"/>
              <a:chExt cx="1992648" cy="371977"/>
            </a:xfrm>
          </p:grpSpPr>
          <p:sp>
            <p:nvSpPr>
              <p:cNvPr id="17" name="TextBox 16">
                <a:extLst>
                  <a:ext uri="{FF2B5EF4-FFF2-40B4-BE49-F238E27FC236}">
                    <a16:creationId xmlns:a16="http://schemas.microsoft.com/office/drawing/2014/main" id="{341D8BC4-16CA-423B-95C0-C1A8D0F213A9}"/>
                  </a:ext>
                </a:extLst>
              </p:cNvPr>
              <p:cNvSpPr txBox="1"/>
              <p:nvPr/>
            </p:nvSpPr>
            <p:spPr>
              <a:xfrm>
                <a:off x="7772746" y="2309557"/>
                <a:ext cx="1631893" cy="371977"/>
              </a:xfrm>
              <a:prstGeom prst="rect">
                <a:avLst/>
              </a:prstGeom>
              <a:noFill/>
            </p:spPr>
            <p:txBody>
              <a:bodyPr wrap="square" rtlCol="0">
                <a:spAutoFit/>
              </a:bodyPr>
              <a:lstStyle/>
              <a:p>
                <a:r>
                  <a:rPr lang="en-GB" sz="2000" dirty="0">
                    <a:solidFill>
                      <a:schemeClr val="bg1"/>
                    </a:solidFill>
                  </a:rPr>
                  <a:t> </a:t>
                </a:r>
                <a:r>
                  <a:rPr lang="en-GB" sz="1400" dirty="0">
                    <a:solidFill>
                      <a:schemeClr val="bg1"/>
                    </a:solidFill>
                  </a:rPr>
                  <a:t>@lizharrisFCPara</a:t>
                </a:r>
              </a:p>
            </p:txBody>
          </p:sp>
          <p:pic>
            <p:nvPicPr>
              <p:cNvPr id="18" name="Picture 17" descr="A picture containing ax&#10;&#10;Description automatically generated">
                <a:extLst>
                  <a:ext uri="{FF2B5EF4-FFF2-40B4-BE49-F238E27FC236}">
                    <a16:creationId xmlns:a16="http://schemas.microsoft.com/office/drawing/2014/main" id="{F53C52C5-8B53-40C3-982C-06F3508E8C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1991" y="2380891"/>
                <a:ext cx="360759" cy="293157"/>
              </a:xfrm>
              <a:prstGeom prst="rect">
                <a:avLst/>
              </a:prstGeom>
            </p:spPr>
          </p:pic>
        </p:grpSp>
        <p:pic>
          <p:nvPicPr>
            <p:cNvPr id="23" name="Picture 22" descr="A picture containing drawing&#10;&#10;Description automatically generated">
              <a:extLst>
                <a:ext uri="{FF2B5EF4-FFF2-40B4-BE49-F238E27FC236}">
                  <a16:creationId xmlns:a16="http://schemas.microsoft.com/office/drawing/2014/main" id="{1529FDB1-D07A-489C-83FC-B409F4F94961}"/>
                </a:ext>
              </a:extLst>
            </p:cNvPr>
            <p:cNvPicPr>
              <a:picLocks noChangeAspect="1"/>
            </p:cNvPicPr>
            <p:nvPr/>
          </p:nvPicPr>
          <p:blipFill>
            <a:blip r:embed="rId6"/>
            <a:stretch>
              <a:fillRect/>
            </a:stretch>
          </p:blipFill>
          <p:spPr>
            <a:xfrm>
              <a:off x="251116" y="195646"/>
              <a:ext cx="2754193" cy="625708"/>
            </a:xfrm>
            <a:prstGeom prst="rect">
              <a:avLst/>
            </a:prstGeom>
          </p:spPr>
        </p:pic>
        <p:sp>
          <p:nvSpPr>
            <p:cNvPr id="26" name="Rectangle 25">
              <a:extLst>
                <a:ext uri="{FF2B5EF4-FFF2-40B4-BE49-F238E27FC236}">
                  <a16:creationId xmlns:a16="http://schemas.microsoft.com/office/drawing/2014/main" id="{341537C9-81E8-4E62-975C-D177E9D99821}"/>
                </a:ext>
              </a:extLst>
            </p:cNvPr>
            <p:cNvSpPr/>
            <p:nvPr/>
          </p:nvSpPr>
          <p:spPr>
            <a:xfrm>
              <a:off x="0" y="2706887"/>
              <a:ext cx="9144000" cy="17145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859602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321A1C-0D19-4ACB-98E5-2AB77D697EA6}"/>
              </a:ext>
            </a:extLst>
          </p:cNvPr>
          <p:cNvGrpSpPr/>
          <p:nvPr/>
        </p:nvGrpSpPr>
        <p:grpSpPr>
          <a:xfrm>
            <a:off x="0" y="6515100"/>
            <a:ext cx="9144000" cy="342900"/>
            <a:chOff x="0" y="6515100"/>
            <a:chExt cx="9144000" cy="342900"/>
          </a:xfrm>
        </p:grpSpPr>
        <p:sp>
          <p:nvSpPr>
            <p:cNvPr id="7" name="Rectangle 6">
              <a:extLst>
                <a:ext uri="{FF2B5EF4-FFF2-40B4-BE49-F238E27FC236}">
                  <a16:creationId xmlns:a16="http://schemas.microsoft.com/office/drawing/2014/main" id="{2B867A3D-7484-4EFE-9186-BC0C80891913}"/>
                </a:ext>
              </a:extLst>
            </p:cNvPr>
            <p:cNvSpPr/>
            <p:nvPr/>
          </p:nvSpPr>
          <p:spPr>
            <a:xfrm>
              <a:off x="0" y="6686550"/>
              <a:ext cx="9144000" cy="171450"/>
            </a:xfrm>
            <a:prstGeom prst="rect">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034D7D81-847B-47F5-9332-48DA931555E1}"/>
                </a:ext>
              </a:extLst>
            </p:cNvPr>
            <p:cNvSpPr/>
            <p:nvPr/>
          </p:nvSpPr>
          <p:spPr>
            <a:xfrm>
              <a:off x="0" y="6515100"/>
              <a:ext cx="9144000" cy="17145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8BCB84EC-F575-4D29-9CF0-CE786F084A26}"/>
              </a:ext>
            </a:extLst>
          </p:cNvPr>
          <p:cNvSpPr txBox="1"/>
          <p:nvPr/>
        </p:nvSpPr>
        <p:spPr>
          <a:xfrm>
            <a:off x="357653" y="5598029"/>
            <a:ext cx="4214347" cy="707886"/>
          </a:xfrm>
          <a:prstGeom prst="rect">
            <a:avLst/>
          </a:prstGeom>
          <a:noFill/>
        </p:spPr>
        <p:txBody>
          <a:bodyPr wrap="square" rtlCol="0">
            <a:spAutoFit/>
          </a:bodyPr>
          <a:lstStyle/>
          <a:p>
            <a:r>
              <a:rPr lang="en-GB" sz="4000" b="1" dirty="0">
                <a:solidFill>
                  <a:srgbClr val="323E48"/>
                </a:solidFill>
                <a:latin typeface="Corbel" panose="020B0503020204020204" pitchFamily="34" charset="0"/>
              </a:rPr>
              <a:t>The ‘PEEP’ report</a:t>
            </a:r>
            <a:r>
              <a:rPr lang="en-GB" dirty="0">
                <a:solidFill>
                  <a:srgbClr val="323E48"/>
                </a:solidFill>
              </a:rPr>
              <a:t> </a:t>
            </a:r>
          </a:p>
        </p:txBody>
      </p:sp>
      <p:sp>
        <p:nvSpPr>
          <p:cNvPr id="12" name="Rectangle 11">
            <a:extLst>
              <a:ext uri="{FF2B5EF4-FFF2-40B4-BE49-F238E27FC236}">
                <a16:creationId xmlns:a16="http://schemas.microsoft.com/office/drawing/2014/main" id="{AB7BB87C-BC64-4DC1-9007-B043077BD3DB}"/>
              </a:ext>
            </a:extLst>
          </p:cNvPr>
          <p:cNvSpPr/>
          <p:nvPr/>
        </p:nvSpPr>
        <p:spPr>
          <a:xfrm>
            <a:off x="0" y="0"/>
            <a:ext cx="9144000" cy="5388844"/>
          </a:xfrm>
          <a:prstGeom prst="rect">
            <a:avLst/>
          </a:prstGeom>
          <a:solidFill>
            <a:srgbClr val="323E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4" name="Picture 13" descr="A picture containing drawing&#10;&#10;Description automatically generated">
            <a:extLst>
              <a:ext uri="{FF2B5EF4-FFF2-40B4-BE49-F238E27FC236}">
                <a16:creationId xmlns:a16="http://schemas.microsoft.com/office/drawing/2014/main" id="{0F87C5D4-6600-4D0B-BFEE-2F57E554BAA2}"/>
              </a:ext>
            </a:extLst>
          </p:cNvPr>
          <p:cNvPicPr>
            <a:picLocks noChangeAspect="1"/>
          </p:cNvPicPr>
          <p:nvPr/>
        </p:nvPicPr>
        <p:blipFill>
          <a:blip r:embed="rId2"/>
          <a:stretch>
            <a:fillRect/>
          </a:stretch>
        </p:blipFill>
        <p:spPr>
          <a:xfrm>
            <a:off x="251116" y="200093"/>
            <a:ext cx="2754193" cy="639929"/>
          </a:xfrm>
          <a:prstGeom prst="rect">
            <a:avLst/>
          </a:prstGeom>
        </p:spPr>
      </p:pic>
      <p:sp>
        <p:nvSpPr>
          <p:cNvPr id="16" name="Rectangle 15">
            <a:extLst>
              <a:ext uri="{FF2B5EF4-FFF2-40B4-BE49-F238E27FC236}">
                <a16:creationId xmlns:a16="http://schemas.microsoft.com/office/drawing/2014/main" id="{133A18E0-EB51-4FC3-88B0-80510E1902D1}"/>
              </a:ext>
            </a:extLst>
          </p:cNvPr>
          <p:cNvSpPr/>
          <p:nvPr/>
        </p:nvSpPr>
        <p:spPr>
          <a:xfrm>
            <a:off x="0" y="5234512"/>
            <a:ext cx="9144000" cy="17145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D0E76819-BD61-4768-879D-934539DF1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9726" y="654554"/>
            <a:ext cx="3547276"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97D8A1DC-CBD9-4358-95E3-BEECAEF7C793}"/>
              </a:ext>
            </a:extLst>
          </p:cNvPr>
          <p:cNvSpPr txBox="1"/>
          <p:nvPr/>
        </p:nvSpPr>
        <p:spPr>
          <a:xfrm>
            <a:off x="679397" y="1415325"/>
            <a:ext cx="3755755" cy="3477875"/>
          </a:xfrm>
          <a:prstGeom prst="rect">
            <a:avLst/>
          </a:prstGeom>
          <a:noFill/>
        </p:spPr>
        <p:txBody>
          <a:bodyPr wrap="square" rtlCol="0">
            <a:spAutoFit/>
          </a:bodyPr>
          <a:lstStyle/>
          <a:p>
            <a:pPr algn="ctr"/>
            <a:r>
              <a:rPr lang="en-GB" sz="2000" i="1" dirty="0">
                <a:solidFill>
                  <a:schemeClr val="bg1"/>
                </a:solidFill>
              </a:rPr>
              <a:t>‘The potential contribution that a well educated and highly trained paramedic workforce can make to healthcare through its unique field of practice that intersects healthcare, social care, public health and public safety has yet to be fully understood.’</a:t>
            </a:r>
          </a:p>
          <a:p>
            <a:pPr algn="ctr"/>
            <a:endParaRPr lang="en-GB" sz="2000" i="1" dirty="0">
              <a:solidFill>
                <a:schemeClr val="bg1"/>
              </a:solidFill>
            </a:endParaRPr>
          </a:p>
          <a:p>
            <a:pPr algn="r"/>
            <a:r>
              <a:rPr lang="en-GB" sz="1600" dirty="0">
                <a:solidFill>
                  <a:schemeClr val="bg1"/>
                </a:solidFill>
              </a:rPr>
              <a:t>August 2013</a:t>
            </a:r>
          </a:p>
        </p:txBody>
      </p:sp>
    </p:spTree>
    <p:extLst>
      <p:ext uri="{BB962C8B-B14F-4D97-AF65-F5344CB8AC3E}">
        <p14:creationId xmlns:p14="http://schemas.microsoft.com/office/powerpoint/2010/main" val="2581715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AD03DCE-C9DE-46D5-92C2-1362E62762FB}"/>
              </a:ext>
            </a:extLst>
          </p:cNvPr>
          <p:cNvSpPr txBox="1"/>
          <p:nvPr/>
        </p:nvSpPr>
        <p:spPr>
          <a:xfrm>
            <a:off x="608593" y="2490583"/>
            <a:ext cx="4625401" cy="1048424"/>
          </a:xfrm>
          <a:prstGeom prst="rect">
            <a:avLst/>
          </a:prstGeom>
          <a:solidFill>
            <a:srgbClr val="323E48"/>
          </a:solidFill>
        </p:spPr>
        <p:txBody>
          <a:bodyPr wrap="square" rtlCol="0">
            <a:spAutoFit/>
          </a:bodyPr>
          <a:lstStyle/>
          <a:p>
            <a:endParaRPr lang="en-GB" dirty="0"/>
          </a:p>
        </p:txBody>
      </p:sp>
      <p:sp>
        <p:nvSpPr>
          <p:cNvPr id="24" name="Rectangle 23">
            <a:extLst>
              <a:ext uri="{FF2B5EF4-FFF2-40B4-BE49-F238E27FC236}">
                <a16:creationId xmlns:a16="http://schemas.microsoft.com/office/drawing/2014/main" id="{7BE473AA-EF1D-4776-A8CD-98898460F8BB}"/>
              </a:ext>
            </a:extLst>
          </p:cNvPr>
          <p:cNvSpPr/>
          <p:nvPr/>
        </p:nvSpPr>
        <p:spPr>
          <a:xfrm>
            <a:off x="0" y="0"/>
            <a:ext cx="9144000" cy="4552174"/>
          </a:xfrm>
          <a:prstGeom prst="rect">
            <a:avLst/>
          </a:prstGeom>
          <a:solidFill>
            <a:srgbClr val="323E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CD5D92B6-CBB3-4B7C-B13D-632C6AAC5087}"/>
              </a:ext>
            </a:extLst>
          </p:cNvPr>
          <p:cNvGrpSpPr/>
          <p:nvPr/>
        </p:nvGrpSpPr>
        <p:grpSpPr>
          <a:xfrm>
            <a:off x="-402011" y="3445736"/>
            <a:ext cx="9546011" cy="4007225"/>
            <a:chOff x="-402011" y="3445736"/>
            <a:chExt cx="9546011" cy="4007225"/>
          </a:xfrm>
        </p:grpSpPr>
        <p:grpSp>
          <p:nvGrpSpPr>
            <p:cNvPr id="6" name="Group 5">
              <a:extLst>
                <a:ext uri="{FF2B5EF4-FFF2-40B4-BE49-F238E27FC236}">
                  <a16:creationId xmlns:a16="http://schemas.microsoft.com/office/drawing/2014/main" id="{E8321A1C-0D19-4ACB-98E5-2AB77D697EA6}"/>
                </a:ext>
              </a:extLst>
            </p:cNvPr>
            <p:cNvGrpSpPr/>
            <p:nvPr/>
          </p:nvGrpSpPr>
          <p:grpSpPr>
            <a:xfrm>
              <a:off x="0" y="6515100"/>
              <a:ext cx="9144000" cy="342900"/>
              <a:chOff x="0" y="6515100"/>
              <a:chExt cx="9144000" cy="342900"/>
            </a:xfrm>
          </p:grpSpPr>
          <p:sp>
            <p:nvSpPr>
              <p:cNvPr id="7" name="Rectangle 6">
                <a:extLst>
                  <a:ext uri="{FF2B5EF4-FFF2-40B4-BE49-F238E27FC236}">
                    <a16:creationId xmlns:a16="http://schemas.microsoft.com/office/drawing/2014/main" id="{2B867A3D-7484-4EFE-9186-BC0C80891913}"/>
                  </a:ext>
                </a:extLst>
              </p:cNvPr>
              <p:cNvSpPr/>
              <p:nvPr/>
            </p:nvSpPr>
            <p:spPr>
              <a:xfrm>
                <a:off x="0" y="6686550"/>
                <a:ext cx="9144000" cy="171450"/>
              </a:xfrm>
              <a:prstGeom prst="rect">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034D7D81-847B-47F5-9332-48DA931555E1}"/>
                  </a:ext>
                </a:extLst>
              </p:cNvPr>
              <p:cNvSpPr/>
              <p:nvPr/>
            </p:nvSpPr>
            <p:spPr>
              <a:xfrm>
                <a:off x="0" y="6515100"/>
                <a:ext cx="9144000" cy="17145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583AA0CA-E04D-463B-BD94-6E04D6022AC6}"/>
                </a:ext>
              </a:extLst>
            </p:cNvPr>
            <p:cNvSpPr/>
            <p:nvPr/>
          </p:nvSpPr>
          <p:spPr>
            <a:xfrm>
              <a:off x="485249" y="5239393"/>
              <a:ext cx="8457877" cy="1762058"/>
            </a:xfrm>
            <a:prstGeom prst="rect">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close up of a sign&#10;&#10;Description automatically generated">
              <a:extLst>
                <a:ext uri="{FF2B5EF4-FFF2-40B4-BE49-F238E27FC236}">
                  <a16:creationId xmlns:a16="http://schemas.microsoft.com/office/drawing/2014/main" id="{A9806BBF-2935-4C14-BB35-DB3AAC6A2008}"/>
                </a:ext>
              </a:extLst>
            </p:cNvPr>
            <p:cNvPicPr>
              <a:picLocks noChangeAspect="1"/>
            </p:cNvPicPr>
            <p:nvPr/>
          </p:nvPicPr>
          <p:blipFill rotWithShape="1">
            <a:blip r:embed="rId2">
              <a:extLst>
                <a:ext uri="{28A0092B-C50C-407E-A947-70E740481C1C}">
                  <a14:useLocalDpi xmlns:a14="http://schemas.microsoft.com/office/drawing/2010/main" val="0"/>
                </a:ext>
              </a:extLst>
            </a:blip>
            <a:srcRect t="49207" r="50000"/>
            <a:stretch/>
          </p:blipFill>
          <p:spPr>
            <a:xfrm>
              <a:off x="485249" y="4746017"/>
              <a:ext cx="4228938" cy="2255434"/>
            </a:xfrm>
            <a:prstGeom prst="rect">
              <a:avLst/>
            </a:prstGeom>
          </p:spPr>
        </p:pic>
        <p:pic>
          <p:nvPicPr>
            <p:cNvPr id="14" name="Picture 13" descr="A picture containing shirt, food&#10;&#10;Description automatically generated">
              <a:extLst>
                <a:ext uri="{FF2B5EF4-FFF2-40B4-BE49-F238E27FC236}">
                  <a16:creationId xmlns:a16="http://schemas.microsoft.com/office/drawing/2014/main" id="{B8E82C5B-F46E-4EBF-8021-66C534014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3995" y="4552174"/>
              <a:ext cx="3867716" cy="2900787"/>
            </a:xfrm>
            <a:prstGeom prst="rect">
              <a:avLst/>
            </a:prstGeom>
            <a:ln w="38100">
              <a:solidFill>
                <a:schemeClr val="bg1"/>
              </a:solidFill>
            </a:ln>
          </p:spPr>
        </p:pic>
        <p:sp>
          <p:nvSpPr>
            <p:cNvPr id="15" name="Oval 14">
              <a:extLst>
                <a:ext uri="{FF2B5EF4-FFF2-40B4-BE49-F238E27FC236}">
                  <a16:creationId xmlns:a16="http://schemas.microsoft.com/office/drawing/2014/main" id="{B0F81184-138E-4282-A42B-CA88FCA5E790}"/>
                </a:ext>
              </a:extLst>
            </p:cNvPr>
            <p:cNvSpPr/>
            <p:nvPr/>
          </p:nvSpPr>
          <p:spPr>
            <a:xfrm rot="5746359">
              <a:off x="2596844" y="4145490"/>
              <a:ext cx="3173798" cy="2863344"/>
            </a:xfrm>
            <a:prstGeom prst="ellipse">
              <a:avLst/>
            </a:prstGeom>
            <a:blipFill>
              <a:blip r:embed="rId4"/>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73B88E8F-38CB-4629-9C10-31A8571FD2C3}"/>
                </a:ext>
              </a:extLst>
            </p:cNvPr>
            <p:cNvSpPr/>
            <p:nvPr/>
          </p:nvSpPr>
          <p:spPr>
            <a:xfrm>
              <a:off x="-402011" y="3445736"/>
              <a:ext cx="4228937" cy="3940401"/>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EBF93DAB-BC0E-4308-AF20-6827EAC01695}"/>
                </a:ext>
              </a:extLst>
            </p:cNvPr>
            <p:cNvGrpSpPr/>
            <p:nvPr/>
          </p:nvGrpSpPr>
          <p:grpSpPr>
            <a:xfrm>
              <a:off x="-5035" y="6555058"/>
              <a:ext cx="9143999" cy="317170"/>
              <a:chOff x="485249" y="7001451"/>
              <a:chExt cx="8457877" cy="317170"/>
            </a:xfrm>
          </p:grpSpPr>
          <p:sp>
            <p:nvSpPr>
              <p:cNvPr id="18" name="Rectangle 17">
                <a:extLst>
                  <a:ext uri="{FF2B5EF4-FFF2-40B4-BE49-F238E27FC236}">
                    <a16:creationId xmlns:a16="http://schemas.microsoft.com/office/drawing/2014/main" id="{583486EF-D396-470E-A28D-4BFA5E1CA2BC}"/>
                  </a:ext>
                </a:extLst>
              </p:cNvPr>
              <p:cNvSpPr/>
              <p:nvPr/>
            </p:nvSpPr>
            <p:spPr>
              <a:xfrm>
                <a:off x="485249" y="7160036"/>
                <a:ext cx="8457877" cy="158585"/>
              </a:xfrm>
              <a:prstGeom prst="rect">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04C3EB7-D684-448F-879A-A8C1C1F301E5}"/>
                  </a:ext>
                </a:extLst>
              </p:cNvPr>
              <p:cNvSpPr/>
              <p:nvPr/>
            </p:nvSpPr>
            <p:spPr>
              <a:xfrm>
                <a:off x="485249" y="7001451"/>
                <a:ext cx="8457877" cy="158585"/>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0" name="TextBox 19">
            <a:extLst>
              <a:ext uri="{FF2B5EF4-FFF2-40B4-BE49-F238E27FC236}">
                <a16:creationId xmlns:a16="http://schemas.microsoft.com/office/drawing/2014/main" id="{7FE66CBB-FE4B-4922-8FE8-DFED36415C30}"/>
              </a:ext>
            </a:extLst>
          </p:cNvPr>
          <p:cNvSpPr txBox="1"/>
          <p:nvPr/>
        </p:nvSpPr>
        <p:spPr>
          <a:xfrm>
            <a:off x="678465" y="1392867"/>
            <a:ext cx="7793181" cy="2123658"/>
          </a:xfrm>
          <a:prstGeom prst="rect">
            <a:avLst/>
          </a:prstGeom>
          <a:noFill/>
        </p:spPr>
        <p:txBody>
          <a:bodyPr wrap="square" rtlCol="0">
            <a:spAutoFit/>
          </a:bodyPr>
          <a:lstStyle/>
          <a:p>
            <a:pPr>
              <a:lnSpc>
                <a:spcPct val="150000"/>
              </a:lnSpc>
            </a:pPr>
            <a:r>
              <a:rPr lang="en-GB" sz="2400" dirty="0">
                <a:solidFill>
                  <a:schemeClr val="bg1"/>
                </a:solidFill>
              </a:rPr>
              <a:t>Clinical Placement provision challenges </a:t>
            </a:r>
          </a:p>
          <a:p>
            <a:pPr>
              <a:lnSpc>
                <a:spcPct val="150000"/>
              </a:lnSpc>
            </a:pPr>
            <a:r>
              <a:rPr lang="en-GB" sz="2400" dirty="0">
                <a:solidFill>
                  <a:schemeClr val="bg1"/>
                </a:solidFill>
              </a:rPr>
              <a:t>Inequity in funding for 2</a:t>
            </a:r>
            <a:r>
              <a:rPr lang="en-GB" sz="2400" baseline="30000" dirty="0">
                <a:solidFill>
                  <a:schemeClr val="bg1"/>
                </a:solidFill>
              </a:rPr>
              <a:t>nd</a:t>
            </a:r>
            <a:r>
              <a:rPr lang="en-GB" sz="2400" dirty="0">
                <a:solidFill>
                  <a:schemeClr val="bg1"/>
                </a:solidFill>
              </a:rPr>
              <a:t> degree Student Paramedics</a:t>
            </a:r>
          </a:p>
          <a:p>
            <a:pPr>
              <a:lnSpc>
                <a:spcPct val="150000"/>
              </a:lnSpc>
            </a:pPr>
            <a:r>
              <a:rPr lang="en-GB" sz="2400" dirty="0">
                <a:solidFill>
                  <a:schemeClr val="bg1"/>
                </a:solidFill>
              </a:rPr>
              <a:t>Standardisation of Education / Curriculum Guidance </a:t>
            </a:r>
          </a:p>
          <a:p>
            <a:endParaRPr lang="en-GB" sz="2400" dirty="0">
              <a:solidFill>
                <a:schemeClr val="bg1"/>
              </a:solidFill>
            </a:endParaRPr>
          </a:p>
        </p:txBody>
      </p:sp>
      <p:pic>
        <p:nvPicPr>
          <p:cNvPr id="26" name="Picture 25" descr="A picture containing drawing&#10;&#10;Description automatically generated">
            <a:extLst>
              <a:ext uri="{FF2B5EF4-FFF2-40B4-BE49-F238E27FC236}">
                <a16:creationId xmlns:a16="http://schemas.microsoft.com/office/drawing/2014/main" id="{CD56A885-7057-4426-998D-83BB015155C3}"/>
              </a:ext>
            </a:extLst>
          </p:cNvPr>
          <p:cNvPicPr>
            <a:picLocks noChangeAspect="1"/>
          </p:cNvPicPr>
          <p:nvPr/>
        </p:nvPicPr>
        <p:blipFill>
          <a:blip r:embed="rId6"/>
          <a:stretch>
            <a:fillRect/>
          </a:stretch>
        </p:blipFill>
        <p:spPr>
          <a:xfrm>
            <a:off x="251116" y="200093"/>
            <a:ext cx="2754193" cy="639929"/>
          </a:xfrm>
          <a:prstGeom prst="rect">
            <a:avLst/>
          </a:prstGeom>
        </p:spPr>
      </p:pic>
    </p:spTree>
    <p:extLst>
      <p:ext uri="{BB962C8B-B14F-4D97-AF65-F5344CB8AC3E}">
        <p14:creationId xmlns:p14="http://schemas.microsoft.com/office/powerpoint/2010/main" val="4172720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C9D53D5-C226-4779-B9D1-59E1EBDE9D41}"/>
              </a:ext>
            </a:extLst>
          </p:cNvPr>
          <p:cNvGrpSpPr/>
          <p:nvPr/>
        </p:nvGrpSpPr>
        <p:grpSpPr>
          <a:xfrm>
            <a:off x="349624" y="2972079"/>
            <a:ext cx="8551079" cy="3604609"/>
            <a:chOff x="358075" y="2849979"/>
            <a:chExt cx="8542628" cy="3550819"/>
          </a:xfrm>
        </p:grpSpPr>
        <p:sp>
          <p:nvSpPr>
            <p:cNvPr id="12" name="Oval 11">
              <a:extLst>
                <a:ext uri="{FF2B5EF4-FFF2-40B4-BE49-F238E27FC236}">
                  <a16:creationId xmlns:a16="http://schemas.microsoft.com/office/drawing/2014/main" id="{CFC1281A-5866-4AF6-997A-20EA15E00D7B}"/>
                </a:ext>
              </a:extLst>
            </p:cNvPr>
            <p:cNvSpPr/>
            <p:nvPr/>
          </p:nvSpPr>
          <p:spPr>
            <a:xfrm>
              <a:off x="4847101" y="4825734"/>
              <a:ext cx="1492554" cy="154219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25400" cap="flat" cmpd="sng" algn="ctr">
              <a:solidFill>
                <a:srgbClr val="00308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4651F040-1463-41F2-B14B-76F0778C702F}"/>
                </a:ext>
              </a:extLst>
            </p:cNvPr>
            <p:cNvSpPr txBox="1"/>
            <p:nvPr/>
          </p:nvSpPr>
          <p:spPr>
            <a:xfrm>
              <a:off x="1735831" y="3050008"/>
              <a:ext cx="3005338" cy="1542198"/>
            </a:xfrm>
            <a:prstGeom prst="rect">
              <a:avLst/>
            </a:prstGeom>
          </p:spPr>
          <p:txBody>
            <a:bodyPr vert="horz" lIns="91440" tIns="45720" rIns="91440" bIns="45720" rtlCol="0">
              <a:noAutofit/>
            </a:bodyPr>
            <a:lstStyle/>
            <a:p>
              <a:pPr marL="283464" marR="0" lvl="0" indent="-283464" defTabSz="914400" eaLnBrk="1" fontAlgn="auto" latinLnBrk="0" hangingPunct="1">
                <a:lnSpc>
                  <a:spcPct val="112000"/>
                </a:lnSpc>
                <a:spcBef>
                  <a:spcPts val="900"/>
                </a:spcBef>
                <a:spcAft>
                  <a:spcPts val="0"/>
                </a:spcAft>
                <a:buClrTx/>
                <a:buSzTx/>
                <a:buFontTx/>
                <a:buNone/>
                <a:tabLst/>
                <a:defRPr/>
              </a:pPr>
              <a:r>
                <a:rPr kumimoji="0" lang="en-US" sz="2400" b="0" i="0" u="none" strike="noStrike" kern="0" cap="none" spc="0" normalizeH="0" baseline="0" noProof="0" dirty="0">
                  <a:ln>
                    <a:noFill/>
                  </a:ln>
                  <a:solidFill>
                    <a:srgbClr val="FFFFFF">
                      <a:lumMod val="85000"/>
                      <a:lumOff val="15000"/>
                    </a:srgbClr>
                  </a:solidFill>
                  <a:effectLst/>
                  <a:uLnTx/>
                  <a:uFillTx/>
                </a:rPr>
                <a:t>   </a:t>
              </a:r>
              <a:r>
                <a:rPr kumimoji="0" lang="en-US" sz="2400" b="0" i="0" u="none" strike="noStrike" kern="0" cap="none" spc="0" normalizeH="0" baseline="0" noProof="0" dirty="0">
                  <a:ln>
                    <a:noFill/>
                  </a:ln>
                  <a:solidFill>
                    <a:srgbClr val="000000"/>
                  </a:solidFill>
                  <a:effectLst/>
                  <a:uLnTx/>
                  <a:uFillTx/>
                </a:rPr>
                <a:t>CAREER AND DEVELOPMENT OPPORTUNITIES</a:t>
              </a:r>
            </a:p>
          </p:txBody>
        </p:sp>
        <p:sp>
          <p:nvSpPr>
            <p:cNvPr id="14" name="Oval 13">
              <a:extLst>
                <a:ext uri="{FF2B5EF4-FFF2-40B4-BE49-F238E27FC236}">
                  <a16:creationId xmlns:a16="http://schemas.microsoft.com/office/drawing/2014/main" id="{8EB5698A-28C4-41F7-B623-A90B2ECEF1A1}"/>
                </a:ext>
              </a:extLst>
            </p:cNvPr>
            <p:cNvSpPr/>
            <p:nvPr/>
          </p:nvSpPr>
          <p:spPr>
            <a:xfrm>
              <a:off x="4847101" y="2849979"/>
              <a:ext cx="1492554" cy="154219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25400" cap="flat" cmpd="sng" algn="ctr">
              <a:solidFill>
                <a:srgbClr val="00308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15" name="Oval 14">
              <a:extLst>
                <a:ext uri="{FF2B5EF4-FFF2-40B4-BE49-F238E27FC236}">
                  <a16:creationId xmlns:a16="http://schemas.microsoft.com/office/drawing/2014/main" id="{C2CC2CE9-18A8-47D8-9614-A380DCE99711}"/>
                </a:ext>
              </a:extLst>
            </p:cNvPr>
            <p:cNvSpPr/>
            <p:nvPr/>
          </p:nvSpPr>
          <p:spPr>
            <a:xfrm>
              <a:off x="358075" y="2849979"/>
              <a:ext cx="1578030" cy="161690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5400" cap="flat" cmpd="sng" algn="ctr">
              <a:solidFill>
                <a:srgbClr val="00308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9D5E4E20-F14B-4488-8A08-069BC6328989}"/>
                </a:ext>
              </a:extLst>
            </p:cNvPr>
            <p:cNvSpPr txBox="1"/>
            <p:nvPr/>
          </p:nvSpPr>
          <p:spPr>
            <a:xfrm>
              <a:off x="6452221" y="5184180"/>
              <a:ext cx="2315992"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rPr>
                <a:t>PAY AND BENEFITS</a:t>
              </a:r>
            </a:p>
          </p:txBody>
        </p:sp>
        <p:sp>
          <p:nvSpPr>
            <p:cNvPr id="17" name="TextBox 16">
              <a:extLst>
                <a:ext uri="{FF2B5EF4-FFF2-40B4-BE49-F238E27FC236}">
                  <a16:creationId xmlns:a16="http://schemas.microsoft.com/office/drawing/2014/main" id="{F60F8070-D58B-4F70-A9F8-8515FAC4A4AC}"/>
                </a:ext>
              </a:extLst>
            </p:cNvPr>
            <p:cNvSpPr txBox="1"/>
            <p:nvPr/>
          </p:nvSpPr>
          <p:spPr>
            <a:xfrm>
              <a:off x="6466099" y="3026709"/>
              <a:ext cx="2434604"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rPr>
                <a:t>SATISFACTION AND WORK EXPERIENCES </a:t>
              </a:r>
            </a:p>
          </p:txBody>
        </p:sp>
        <p:sp>
          <p:nvSpPr>
            <p:cNvPr id="18" name="TextBox 17">
              <a:extLst>
                <a:ext uri="{FF2B5EF4-FFF2-40B4-BE49-F238E27FC236}">
                  <a16:creationId xmlns:a16="http://schemas.microsoft.com/office/drawing/2014/main" id="{7F9D7297-EA71-4A76-BE78-C93EE26C046D}"/>
                </a:ext>
              </a:extLst>
            </p:cNvPr>
            <p:cNvSpPr txBox="1"/>
            <p:nvPr/>
          </p:nvSpPr>
          <p:spPr>
            <a:xfrm>
              <a:off x="2048671" y="5214202"/>
              <a:ext cx="236639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rPr>
                <a:t>MANAGEMENT ISSUES</a:t>
              </a:r>
            </a:p>
          </p:txBody>
        </p:sp>
        <p:sp>
          <p:nvSpPr>
            <p:cNvPr id="19" name="Oval 18">
              <a:extLst>
                <a:ext uri="{FF2B5EF4-FFF2-40B4-BE49-F238E27FC236}">
                  <a16:creationId xmlns:a16="http://schemas.microsoft.com/office/drawing/2014/main" id="{0A71FB13-ABF9-45F0-BD0C-761EA3EFAD4C}"/>
                </a:ext>
              </a:extLst>
            </p:cNvPr>
            <p:cNvSpPr/>
            <p:nvPr/>
          </p:nvSpPr>
          <p:spPr>
            <a:xfrm>
              <a:off x="443551" y="4858601"/>
              <a:ext cx="1492554" cy="1542197"/>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5400" cap="flat" cmpd="sng" algn="ctr">
              <a:solidFill>
                <a:srgbClr val="00308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grpSp>
      <p:sp>
        <p:nvSpPr>
          <p:cNvPr id="28" name="Rectangle 27">
            <a:extLst>
              <a:ext uri="{FF2B5EF4-FFF2-40B4-BE49-F238E27FC236}">
                <a16:creationId xmlns:a16="http://schemas.microsoft.com/office/drawing/2014/main" id="{D5D2EEC3-36B7-40DF-9649-F11A77CC9C0A}"/>
              </a:ext>
            </a:extLst>
          </p:cNvPr>
          <p:cNvSpPr/>
          <p:nvPr/>
        </p:nvSpPr>
        <p:spPr>
          <a:xfrm>
            <a:off x="5145741" y="116541"/>
            <a:ext cx="3754962" cy="977153"/>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7918CFF8-C968-42E7-B349-DDF08E7C8896}"/>
              </a:ext>
            </a:extLst>
          </p:cNvPr>
          <p:cNvSpPr/>
          <p:nvPr/>
        </p:nvSpPr>
        <p:spPr>
          <a:xfrm>
            <a:off x="0" y="2355"/>
            <a:ext cx="9144000" cy="2579548"/>
          </a:xfrm>
          <a:prstGeom prst="rect">
            <a:avLst/>
          </a:prstGeom>
          <a:solidFill>
            <a:srgbClr val="323E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B5AAFAD0-2075-44D0-AFAC-2F1BF5AE86E6}"/>
              </a:ext>
            </a:extLst>
          </p:cNvPr>
          <p:cNvSpPr txBox="1">
            <a:spLocks/>
          </p:cNvSpPr>
          <p:nvPr/>
        </p:nvSpPr>
        <p:spPr>
          <a:xfrm>
            <a:off x="609621" y="934643"/>
            <a:ext cx="8158461" cy="1475210"/>
          </a:xfrm>
          <a:prstGeom prst="rect">
            <a:avLst/>
          </a:prstGeom>
        </p:spPr>
        <p:txBody>
          <a:bodyPr vert="horz" lIns="91440" tIns="45720" rIns="91440" bIns="45720" rtlCol="0" anchor="t">
            <a:normAutofit/>
          </a:bodyPr>
          <a:lstStyle>
            <a:lvl1pPr algn="l" defTabSz="342900" rtl="0" eaLnBrk="1" latinLnBrk="0" hangingPunct="1">
              <a:lnSpc>
                <a:spcPct val="85000"/>
              </a:lnSpc>
              <a:spcBef>
                <a:spcPct val="0"/>
              </a:spcBef>
              <a:buNone/>
              <a:defRPr lang="en-GB" sz="5800" b="1" i="0" kern="1200" cap="all" baseline="0">
                <a:solidFill>
                  <a:schemeClr val="tx2"/>
                </a:solidFill>
                <a:latin typeface="Arial"/>
                <a:ea typeface="+mj-ea"/>
                <a:cs typeface="Arial"/>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a:noFill/>
                </a:ln>
                <a:solidFill>
                  <a:schemeClr val="bg1"/>
                </a:solidFill>
                <a:effectLst/>
                <a:uLnTx/>
                <a:uFillTx/>
                <a:latin typeface="Corbel" panose="020B0503020204020204" pitchFamily="34" charset="0"/>
                <a:ea typeface="+mj-ea"/>
                <a:cs typeface="Arial"/>
              </a:rPr>
              <a:t>Factors affecting the retention of paramedics within the Ambulance Service workforce – KEY THEMES </a:t>
            </a:r>
            <a:endParaRPr kumimoji="0" lang="en-GB" sz="2800" b="0" i="0" u="none" strike="noStrike" kern="1200" cap="all" spc="0" normalizeH="0" baseline="0" noProof="0" dirty="0">
              <a:ln>
                <a:noFill/>
              </a:ln>
              <a:solidFill>
                <a:schemeClr val="bg1"/>
              </a:solidFill>
              <a:effectLst/>
              <a:uLnTx/>
              <a:uFillTx/>
              <a:ea typeface="+mj-ea"/>
              <a:cs typeface="Arial"/>
            </a:endParaRPr>
          </a:p>
        </p:txBody>
      </p:sp>
      <p:pic>
        <p:nvPicPr>
          <p:cNvPr id="3" name="Picture 2" descr="A picture containing drawing&#10;&#10;Description automatically generated">
            <a:extLst>
              <a:ext uri="{FF2B5EF4-FFF2-40B4-BE49-F238E27FC236}">
                <a16:creationId xmlns:a16="http://schemas.microsoft.com/office/drawing/2014/main" id="{673B7860-5BE9-411F-82CF-4FADF7B52B6D}"/>
              </a:ext>
            </a:extLst>
          </p:cNvPr>
          <p:cNvPicPr>
            <a:picLocks noChangeAspect="1"/>
          </p:cNvPicPr>
          <p:nvPr/>
        </p:nvPicPr>
        <p:blipFill>
          <a:blip r:embed="rId6"/>
          <a:stretch>
            <a:fillRect/>
          </a:stretch>
        </p:blipFill>
        <p:spPr>
          <a:xfrm>
            <a:off x="251116" y="200093"/>
            <a:ext cx="2754193" cy="639929"/>
          </a:xfrm>
          <a:prstGeom prst="rect">
            <a:avLst/>
          </a:prstGeom>
        </p:spPr>
      </p:pic>
      <p:sp>
        <p:nvSpPr>
          <p:cNvPr id="4" name="Rectangle 3">
            <a:extLst>
              <a:ext uri="{FF2B5EF4-FFF2-40B4-BE49-F238E27FC236}">
                <a16:creationId xmlns:a16="http://schemas.microsoft.com/office/drawing/2014/main" id="{AF9951DB-90E4-45A4-BA8F-F02808E1FD9A}"/>
              </a:ext>
            </a:extLst>
          </p:cNvPr>
          <p:cNvSpPr/>
          <p:nvPr/>
        </p:nvSpPr>
        <p:spPr>
          <a:xfrm>
            <a:off x="0" y="2493234"/>
            <a:ext cx="9144000" cy="17145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06956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178359"/>
            <a:ext cx="9144000" cy="3708000"/>
          </a:xfrm>
          <a:prstGeom prst="rect">
            <a:avLst/>
          </a:prstGeom>
          <a:blipFill rotWithShape="1">
            <a:blip r:embed="rId3"/>
            <a:srcRect/>
            <a:stretch>
              <a:fillRect b="-7154"/>
            </a:stretch>
          </a:blip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b="1" dirty="0">
              <a:solidFill>
                <a:srgbClr val="A00054"/>
              </a:solidFill>
            </a:endParaRPr>
          </a:p>
          <a:p>
            <a:pPr algn="ctr"/>
            <a:endParaRPr lang="en-US" b="1" dirty="0">
              <a:solidFill>
                <a:srgbClr val="A00054"/>
              </a:solidFill>
            </a:endParaRPr>
          </a:p>
          <a:p>
            <a:pPr algn="ctr"/>
            <a:r>
              <a:rPr lang="en-US" sz="2400" b="1" dirty="0">
                <a:solidFill>
                  <a:schemeClr val="tx1"/>
                </a:solidFill>
              </a:rPr>
              <a:t> </a:t>
            </a:r>
          </a:p>
        </p:txBody>
      </p:sp>
      <p:pic>
        <p:nvPicPr>
          <p:cNvPr id="7" name="Picture 6"/>
          <p:cNvPicPr>
            <a:picLocks noChangeAspect="1"/>
          </p:cNvPicPr>
          <p:nvPr/>
        </p:nvPicPr>
        <p:blipFill>
          <a:blip r:embed="rId4"/>
          <a:stretch>
            <a:fillRect/>
          </a:stretch>
        </p:blipFill>
        <p:spPr>
          <a:xfrm>
            <a:off x="383576" y="2598448"/>
            <a:ext cx="8336362" cy="892044"/>
          </a:xfrm>
          <a:prstGeom prst="rect">
            <a:avLst/>
          </a:prstGeom>
        </p:spPr>
      </p:pic>
      <p:pic>
        <p:nvPicPr>
          <p:cNvPr id="14" name="Picture 13" descr="bottom_brand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76" y="5367048"/>
            <a:ext cx="1798200" cy="1243501"/>
          </a:xfrm>
          <a:prstGeom prst="rect">
            <a:avLst/>
          </a:prstGeom>
        </p:spPr>
      </p:pic>
      <p:sp>
        <p:nvSpPr>
          <p:cNvPr id="2" name="TextBox 1"/>
          <p:cNvSpPr txBox="1"/>
          <p:nvPr/>
        </p:nvSpPr>
        <p:spPr>
          <a:xfrm>
            <a:off x="566650" y="1083217"/>
            <a:ext cx="2108269" cy="646331"/>
          </a:xfrm>
          <a:prstGeom prst="rect">
            <a:avLst/>
          </a:prstGeom>
          <a:noFill/>
        </p:spPr>
        <p:txBody>
          <a:bodyPr wrap="none" rtlCol="0">
            <a:spAutoFit/>
          </a:bodyPr>
          <a:lstStyle/>
          <a:p>
            <a:r>
              <a:rPr lang="en-GB" sz="3600" b="1" dirty="0">
                <a:solidFill>
                  <a:srgbClr val="A00054"/>
                </a:solidFill>
              </a:rPr>
              <a:t>Dietetics</a:t>
            </a:r>
          </a:p>
        </p:txBody>
      </p:sp>
      <p:sp>
        <p:nvSpPr>
          <p:cNvPr id="8" name="TextBox 7"/>
          <p:cNvSpPr txBox="1"/>
          <p:nvPr/>
        </p:nvSpPr>
        <p:spPr>
          <a:xfrm>
            <a:off x="566649" y="1705456"/>
            <a:ext cx="5233515" cy="954107"/>
          </a:xfrm>
          <a:prstGeom prst="rect">
            <a:avLst/>
          </a:prstGeom>
          <a:noFill/>
        </p:spPr>
        <p:txBody>
          <a:bodyPr wrap="square" rtlCol="0">
            <a:spAutoFit/>
          </a:bodyPr>
          <a:lstStyle/>
          <a:p>
            <a:r>
              <a:rPr lang="en-GB" sz="2800" b="1" dirty="0">
                <a:solidFill>
                  <a:srgbClr val="003893"/>
                </a:solidFill>
              </a:rPr>
              <a:t>Shagufta Khan</a:t>
            </a:r>
          </a:p>
          <a:p>
            <a:r>
              <a:rPr lang="en-GB" sz="2800" b="1" dirty="0">
                <a:solidFill>
                  <a:srgbClr val="003893"/>
                </a:solidFill>
              </a:rPr>
              <a:t>National Workforce Planner</a:t>
            </a:r>
          </a:p>
        </p:txBody>
      </p:sp>
    </p:spTree>
    <p:extLst>
      <p:ext uri="{BB962C8B-B14F-4D97-AF65-F5344CB8AC3E}">
        <p14:creationId xmlns:p14="http://schemas.microsoft.com/office/powerpoint/2010/main" val="32887576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321A1C-0D19-4ACB-98E5-2AB77D697EA6}"/>
              </a:ext>
            </a:extLst>
          </p:cNvPr>
          <p:cNvGrpSpPr/>
          <p:nvPr/>
        </p:nvGrpSpPr>
        <p:grpSpPr>
          <a:xfrm>
            <a:off x="0" y="6515100"/>
            <a:ext cx="9144000" cy="342900"/>
            <a:chOff x="0" y="6515100"/>
            <a:chExt cx="9144000" cy="342900"/>
          </a:xfrm>
        </p:grpSpPr>
        <p:sp>
          <p:nvSpPr>
            <p:cNvPr id="7" name="Rectangle 6">
              <a:extLst>
                <a:ext uri="{FF2B5EF4-FFF2-40B4-BE49-F238E27FC236}">
                  <a16:creationId xmlns:a16="http://schemas.microsoft.com/office/drawing/2014/main" id="{2B867A3D-7484-4EFE-9186-BC0C80891913}"/>
                </a:ext>
              </a:extLst>
            </p:cNvPr>
            <p:cNvSpPr/>
            <p:nvPr/>
          </p:nvSpPr>
          <p:spPr>
            <a:xfrm>
              <a:off x="0" y="6686550"/>
              <a:ext cx="9144000" cy="171450"/>
            </a:xfrm>
            <a:prstGeom prst="rect">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034D7D81-847B-47F5-9332-48DA931555E1}"/>
                </a:ext>
              </a:extLst>
            </p:cNvPr>
            <p:cNvSpPr/>
            <p:nvPr/>
          </p:nvSpPr>
          <p:spPr>
            <a:xfrm>
              <a:off x="0" y="6515100"/>
              <a:ext cx="9144000" cy="17145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a:extLst>
              <a:ext uri="{FF2B5EF4-FFF2-40B4-BE49-F238E27FC236}">
                <a16:creationId xmlns:a16="http://schemas.microsoft.com/office/drawing/2014/main" id="{131B8244-B8C0-418B-9CA2-778B7CA0D41D}"/>
              </a:ext>
            </a:extLst>
          </p:cNvPr>
          <p:cNvSpPr/>
          <p:nvPr/>
        </p:nvSpPr>
        <p:spPr>
          <a:xfrm>
            <a:off x="0" y="0"/>
            <a:ext cx="9144000" cy="5257932"/>
          </a:xfrm>
          <a:prstGeom prst="rect">
            <a:avLst/>
          </a:prstGeom>
          <a:solidFill>
            <a:srgbClr val="323E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55D4DF7-8F2C-480B-BE51-8949952CF80E}"/>
              </a:ext>
            </a:extLst>
          </p:cNvPr>
          <p:cNvSpPr/>
          <p:nvPr/>
        </p:nvSpPr>
        <p:spPr>
          <a:xfrm>
            <a:off x="0" y="5234512"/>
            <a:ext cx="9144000" cy="17145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C8D273B0-3B2B-4D10-9B5F-5112771D82C8}"/>
              </a:ext>
            </a:extLst>
          </p:cNvPr>
          <p:cNvPicPr>
            <a:picLocks noChangeAspect="1"/>
          </p:cNvPicPr>
          <p:nvPr/>
        </p:nvPicPr>
        <p:blipFill>
          <a:blip r:embed="rId2"/>
          <a:stretch>
            <a:fillRect/>
          </a:stretch>
        </p:blipFill>
        <p:spPr>
          <a:xfrm>
            <a:off x="391027" y="1267236"/>
            <a:ext cx="8361946" cy="4771763"/>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55E03DA0-B0CF-4103-8180-D0A4541F9206}"/>
              </a:ext>
            </a:extLst>
          </p:cNvPr>
          <p:cNvPicPr>
            <a:picLocks noChangeAspect="1"/>
          </p:cNvPicPr>
          <p:nvPr/>
        </p:nvPicPr>
        <p:blipFill>
          <a:blip r:embed="rId3"/>
          <a:stretch>
            <a:fillRect/>
          </a:stretch>
        </p:blipFill>
        <p:spPr>
          <a:xfrm>
            <a:off x="251116" y="200093"/>
            <a:ext cx="2754193" cy="639929"/>
          </a:xfrm>
          <a:prstGeom prst="rect">
            <a:avLst/>
          </a:prstGeom>
        </p:spPr>
      </p:pic>
    </p:spTree>
    <p:extLst>
      <p:ext uri="{BB962C8B-B14F-4D97-AF65-F5344CB8AC3E}">
        <p14:creationId xmlns:p14="http://schemas.microsoft.com/office/powerpoint/2010/main" val="3479485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321A1C-0D19-4ACB-98E5-2AB77D697EA6}"/>
              </a:ext>
            </a:extLst>
          </p:cNvPr>
          <p:cNvGrpSpPr/>
          <p:nvPr/>
        </p:nvGrpSpPr>
        <p:grpSpPr>
          <a:xfrm>
            <a:off x="0" y="6515100"/>
            <a:ext cx="9144000" cy="342900"/>
            <a:chOff x="0" y="6515100"/>
            <a:chExt cx="9144000" cy="342900"/>
          </a:xfrm>
        </p:grpSpPr>
        <p:sp>
          <p:nvSpPr>
            <p:cNvPr id="7" name="Rectangle 6">
              <a:extLst>
                <a:ext uri="{FF2B5EF4-FFF2-40B4-BE49-F238E27FC236}">
                  <a16:creationId xmlns:a16="http://schemas.microsoft.com/office/drawing/2014/main" id="{2B867A3D-7484-4EFE-9186-BC0C80891913}"/>
                </a:ext>
              </a:extLst>
            </p:cNvPr>
            <p:cNvSpPr/>
            <p:nvPr/>
          </p:nvSpPr>
          <p:spPr>
            <a:xfrm>
              <a:off x="0" y="6686550"/>
              <a:ext cx="9144000" cy="171450"/>
            </a:xfrm>
            <a:prstGeom prst="rect">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034D7D81-847B-47F5-9332-48DA931555E1}"/>
                </a:ext>
              </a:extLst>
            </p:cNvPr>
            <p:cNvSpPr/>
            <p:nvPr/>
          </p:nvSpPr>
          <p:spPr>
            <a:xfrm>
              <a:off x="0" y="6515100"/>
              <a:ext cx="9144000" cy="17145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8BCB84EC-F575-4D29-9CF0-CE786F084A26}"/>
              </a:ext>
            </a:extLst>
          </p:cNvPr>
          <p:cNvSpPr txBox="1"/>
          <p:nvPr/>
        </p:nvSpPr>
        <p:spPr>
          <a:xfrm>
            <a:off x="255026" y="5611046"/>
            <a:ext cx="8633947" cy="707886"/>
          </a:xfrm>
          <a:prstGeom prst="rect">
            <a:avLst/>
          </a:prstGeom>
          <a:noFill/>
        </p:spPr>
        <p:txBody>
          <a:bodyPr wrap="square" rtlCol="0">
            <a:spAutoFit/>
          </a:bodyPr>
          <a:lstStyle/>
          <a:p>
            <a:r>
              <a:rPr lang="en-GB" sz="4000" b="1" dirty="0">
                <a:solidFill>
                  <a:srgbClr val="323E48"/>
                </a:solidFill>
                <a:latin typeface="Corbel" panose="020B0503020204020204" pitchFamily="34" charset="0"/>
              </a:rPr>
              <a:t>Collaboration  Partnership  Innovation</a:t>
            </a:r>
            <a:endParaRPr lang="en-GB" dirty="0">
              <a:solidFill>
                <a:srgbClr val="323E48"/>
              </a:solidFill>
            </a:endParaRPr>
          </a:p>
        </p:txBody>
      </p:sp>
      <p:sp>
        <p:nvSpPr>
          <p:cNvPr id="20" name="Rectangle 19">
            <a:extLst>
              <a:ext uri="{FF2B5EF4-FFF2-40B4-BE49-F238E27FC236}">
                <a16:creationId xmlns:a16="http://schemas.microsoft.com/office/drawing/2014/main" id="{AE0B7AB3-06B3-4519-9F8E-A642A337291A}"/>
              </a:ext>
            </a:extLst>
          </p:cNvPr>
          <p:cNvSpPr/>
          <p:nvPr/>
        </p:nvSpPr>
        <p:spPr>
          <a:xfrm>
            <a:off x="0" y="0"/>
            <a:ext cx="9144000" cy="5181600"/>
          </a:xfrm>
          <a:prstGeom prst="rect">
            <a:avLst/>
          </a:prstGeom>
          <a:solidFill>
            <a:srgbClr val="323E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31E129CB-6CE3-4EFA-9990-58F7B231BCFE}"/>
              </a:ext>
            </a:extLst>
          </p:cNvPr>
          <p:cNvGrpSpPr/>
          <p:nvPr/>
        </p:nvGrpSpPr>
        <p:grpSpPr>
          <a:xfrm>
            <a:off x="495542" y="641559"/>
            <a:ext cx="8152915" cy="4248005"/>
            <a:chOff x="238050" y="462586"/>
            <a:chExt cx="8823309" cy="4597308"/>
          </a:xfrm>
        </p:grpSpPr>
        <p:pic>
          <p:nvPicPr>
            <p:cNvPr id="13" name="Picture 12">
              <a:extLst>
                <a:ext uri="{FF2B5EF4-FFF2-40B4-BE49-F238E27FC236}">
                  <a16:creationId xmlns:a16="http://schemas.microsoft.com/office/drawing/2014/main" id="{13BAE860-6F96-4DD8-A3E2-81AE78C73509}"/>
                </a:ext>
              </a:extLst>
            </p:cNvPr>
            <p:cNvPicPr>
              <a:picLocks noChangeAspect="1"/>
            </p:cNvPicPr>
            <p:nvPr/>
          </p:nvPicPr>
          <p:blipFill>
            <a:blip r:embed="rId2"/>
            <a:stretch>
              <a:fillRect/>
            </a:stretch>
          </p:blipFill>
          <p:spPr>
            <a:xfrm>
              <a:off x="357652" y="1316893"/>
              <a:ext cx="3240260" cy="2426108"/>
            </a:xfrm>
            <a:prstGeom prst="rect">
              <a:avLst/>
            </a:prstGeom>
          </p:spPr>
        </p:pic>
        <p:sp>
          <p:nvSpPr>
            <p:cNvPr id="14" name="TextBox 13">
              <a:extLst>
                <a:ext uri="{FF2B5EF4-FFF2-40B4-BE49-F238E27FC236}">
                  <a16:creationId xmlns:a16="http://schemas.microsoft.com/office/drawing/2014/main" id="{D42D5E76-FA99-46B7-B61E-FDEEDFE639E5}"/>
                </a:ext>
              </a:extLst>
            </p:cNvPr>
            <p:cNvSpPr txBox="1"/>
            <p:nvPr/>
          </p:nvSpPr>
          <p:spPr>
            <a:xfrm>
              <a:off x="238050" y="3796616"/>
              <a:ext cx="2525443" cy="532935"/>
            </a:xfrm>
            <a:prstGeom prst="rect">
              <a:avLst/>
            </a:prstGeom>
            <a:noFill/>
          </p:spPr>
          <p:txBody>
            <a:bodyPr wrap="square" rtlCol="0">
              <a:spAutoFit/>
            </a:bodyPr>
            <a:lstStyle/>
            <a:p>
              <a:r>
                <a:rPr lang="en-GB" sz="1400" b="1" dirty="0">
                  <a:solidFill>
                    <a:schemeClr val="bg1"/>
                  </a:solidFill>
                </a:rPr>
                <a:t>Mental Health Response</a:t>
              </a:r>
            </a:p>
            <a:p>
              <a:r>
                <a:rPr lang="en-GB" sz="1200" b="1" dirty="0">
                  <a:solidFill>
                    <a:schemeClr val="bg1"/>
                  </a:solidFill>
                </a:rPr>
                <a:t>@TriageWMP</a:t>
              </a:r>
            </a:p>
          </p:txBody>
        </p:sp>
        <p:pic>
          <p:nvPicPr>
            <p:cNvPr id="15" name="Picture 14">
              <a:extLst>
                <a:ext uri="{FF2B5EF4-FFF2-40B4-BE49-F238E27FC236}">
                  <a16:creationId xmlns:a16="http://schemas.microsoft.com/office/drawing/2014/main" id="{3B0E801A-B428-43C2-850C-175CE8F3656F}"/>
                </a:ext>
              </a:extLst>
            </p:cNvPr>
            <p:cNvPicPr>
              <a:picLocks noChangeAspect="1"/>
            </p:cNvPicPr>
            <p:nvPr/>
          </p:nvPicPr>
          <p:blipFill>
            <a:blip r:embed="rId3"/>
            <a:stretch>
              <a:fillRect/>
            </a:stretch>
          </p:blipFill>
          <p:spPr>
            <a:xfrm>
              <a:off x="6263801" y="462586"/>
              <a:ext cx="2714917" cy="3323156"/>
            </a:xfrm>
            <a:prstGeom prst="rect">
              <a:avLst/>
            </a:prstGeom>
          </p:spPr>
        </p:pic>
        <p:pic>
          <p:nvPicPr>
            <p:cNvPr id="16" name="Picture 15">
              <a:extLst>
                <a:ext uri="{FF2B5EF4-FFF2-40B4-BE49-F238E27FC236}">
                  <a16:creationId xmlns:a16="http://schemas.microsoft.com/office/drawing/2014/main" id="{63332620-D253-4E8D-9AE2-68FE03842814}"/>
                </a:ext>
              </a:extLst>
            </p:cNvPr>
            <p:cNvPicPr>
              <a:picLocks noChangeAspect="1"/>
            </p:cNvPicPr>
            <p:nvPr/>
          </p:nvPicPr>
          <p:blipFill rotWithShape="1">
            <a:blip r:embed="rId4"/>
            <a:srcRect t="10791"/>
            <a:stretch/>
          </p:blipFill>
          <p:spPr>
            <a:xfrm>
              <a:off x="3156846" y="2743200"/>
              <a:ext cx="3376301" cy="2316694"/>
            </a:xfrm>
            <a:prstGeom prst="rect">
              <a:avLst/>
            </a:prstGeom>
          </p:spPr>
        </p:pic>
        <p:sp>
          <p:nvSpPr>
            <p:cNvPr id="17" name="TextBox 16">
              <a:extLst>
                <a:ext uri="{FF2B5EF4-FFF2-40B4-BE49-F238E27FC236}">
                  <a16:creationId xmlns:a16="http://schemas.microsoft.com/office/drawing/2014/main" id="{D2736B36-545D-4DC6-ADD1-F4707EC963DD}"/>
                </a:ext>
              </a:extLst>
            </p:cNvPr>
            <p:cNvSpPr txBox="1"/>
            <p:nvPr/>
          </p:nvSpPr>
          <p:spPr>
            <a:xfrm>
              <a:off x="4075753" y="2144029"/>
              <a:ext cx="2096158" cy="532935"/>
            </a:xfrm>
            <a:prstGeom prst="rect">
              <a:avLst/>
            </a:prstGeom>
            <a:noFill/>
          </p:spPr>
          <p:txBody>
            <a:bodyPr wrap="square" rtlCol="0">
              <a:spAutoFit/>
            </a:bodyPr>
            <a:lstStyle/>
            <a:p>
              <a:pPr algn="r"/>
              <a:r>
                <a:rPr lang="en-GB" sz="1400" b="1" dirty="0">
                  <a:solidFill>
                    <a:schemeClr val="bg1"/>
                  </a:solidFill>
                </a:rPr>
                <a:t>Rapid Falls Service </a:t>
              </a:r>
            </a:p>
            <a:p>
              <a:pPr algn="r"/>
              <a:r>
                <a:rPr lang="en-GB" sz="1200" b="1" dirty="0">
                  <a:solidFill>
                    <a:schemeClr val="bg1"/>
                  </a:solidFill>
                </a:rPr>
                <a:t>@BathFalls</a:t>
              </a:r>
            </a:p>
          </p:txBody>
        </p:sp>
        <p:sp>
          <p:nvSpPr>
            <p:cNvPr id="18" name="TextBox 17">
              <a:extLst>
                <a:ext uri="{FF2B5EF4-FFF2-40B4-BE49-F238E27FC236}">
                  <a16:creationId xmlns:a16="http://schemas.microsoft.com/office/drawing/2014/main" id="{23854804-8AA6-4864-AF69-B9733958C0AC}"/>
                </a:ext>
              </a:extLst>
            </p:cNvPr>
            <p:cNvSpPr txBox="1"/>
            <p:nvPr/>
          </p:nvSpPr>
          <p:spPr>
            <a:xfrm>
              <a:off x="6926500" y="3785742"/>
              <a:ext cx="2134859" cy="532935"/>
            </a:xfrm>
            <a:prstGeom prst="rect">
              <a:avLst/>
            </a:prstGeom>
            <a:noFill/>
          </p:spPr>
          <p:txBody>
            <a:bodyPr wrap="square" rtlCol="0">
              <a:spAutoFit/>
            </a:bodyPr>
            <a:lstStyle/>
            <a:p>
              <a:pPr algn="r"/>
              <a:r>
                <a:rPr lang="en-GB" sz="1400" b="1" dirty="0">
                  <a:solidFill>
                    <a:schemeClr val="bg1"/>
                  </a:solidFill>
                </a:rPr>
                <a:t>Quality Improvement</a:t>
              </a:r>
            </a:p>
            <a:p>
              <a:pPr algn="r"/>
              <a:r>
                <a:rPr lang="en-GB" sz="1200" b="1" dirty="0">
                  <a:solidFill>
                    <a:schemeClr val="bg1"/>
                  </a:solidFill>
                </a:rPr>
                <a:t>@CarlBetts_YASQI</a:t>
              </a:r>
            </a:p>
          </p:txBody>
        </p:sp>
      </p:grpSp>
      <p:pic>
        <p:nvPicPr>
          <p:cNvPr id="22" name="Picture 21" descr="A picture containing drawing&#10;&#10;Description automatically generated">
            <a:extLst>
              <a:ext uri="{FF2B5EF4-FFF2-40B4-BE49-F238E27FC236}">
                <a16:creationId xmlns:a16="http://schemas.microsoft.com/office/drawing/2014/main" id="{CE010BC8-2A19-4F50-ADEB-54AE425C7925}"/>
              </a:ext>
            </a:extLst>
          </p:cNvPr>
          <p:cNvPicPr>
            <a:picLocks noChangeAspect="1"/>
          </p:cNvPicPr>
          <p:nvPr/>
        </p:nvPicPr>
        <p:blipFill>
          <a:blip r:embed="rId5"/>
          <a:stretch>
            <a:fillRect/>
          </a:stretch>
        </p:blipFill>
        <p:spPr>
          <a:xfrm>
            <a:off x="251116" y="195646"/>
            <a:ext cx="2754193" cy="625708"/>
          </a:xfrm>
          <a:prstGeom prst="rect">
            <a:avLst/>
          </a:prstGeom>
        </p:spPr>
      </p:pic>
      <p:sp>
        <p:nvSpPr>
          <p:cNvPr id="24" name="Rectangle 23">
            <a:extLst>
              <a:ext uri="{FF2B5EF4-FFF2-40B4-BE49-F238E27FC236}">
                <a16:creationId xmlns:a16="http://schemas.microsoft.com/office/drawing/2014/main" id="{F6C507AD-623F-4498-A2DB-76F30DEF317C}"/>
              </a:ext>
            </a:extLst>
          </p:cNvPr>
          <p:cNvSpPr/>
          <p:nvPr/>
        </p:nvSpPr>
        <p:spPr>
          <a:xfrm>
            <a:off x="0" y="5181600"/>
            <a:ext cx="9144000" cy="17145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522538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pt-cover-slide-01.png" descr="ppt-cover-slide-01.png">
            <a:extLst>
              <a:ext uri="{FF2B5EF4-FFF2-40B4-BE49-F238E27FC236}">
                <a16:creationId xmlns:a16="http://schemas.microsoft.com/office/drawing/2014/main" id="{99BA1C24-B463-43E2-A53E-5517AFA6A87B}"/>
              </a:ext>
            </a:extLst>
          </p:cNvPr>
          <p:cNvPicPr>
            <a:picLocks noChangeAspect="1"/>
          </p:cNvPicPr>
          <p:nvPr/>
        </p:nvPicPr>
        <p:blipFill>
          <a:blip r:embed="rId2"/>
          <a:stretch>
            <a:fillRect/>
          </a:stretch>
        </p:blipFill>
        <p:spPr>
          <a:xfrm>
            <a:off x="0" y="-1"/>
            <a:ext cx="9144000" cy="5388845"/>
          </a:xfrm>
          <a:prstGeom prst="rect">
            <a:avLst/>
          </a:prstGeom>
          <a:ln w="12700">
            <a:miter lim="400000"/>
          </a:ln>
        </p:spPr>
      </p:pic>
      <p:pic>
        <p:nvPicPr>
          <p:cNvPr id="20" name="ppt-cover-slide-01.png" descr="ppt-cover-slide-01.png">
            <a:extLst>
              <a:ext uri="{FF2B5EF4-FFF2-40B4-BE49-F238E27FC236}">
                <a16:creationId xmlns:a16="http://schemas.microsoft.com/office/drawing/2014/main" id="{DC030762-3B9E-4C50-82B6-6DB6186933F0}"/>
              </a:ext>
            </a:extLst>
          </p:cNvPr>
          <p:cNvPicPr>
            <a:picLocks noChangeAspect="1"/>
          </p:cNvPicPr>
          <p:nvPr/>
        </p:nvPicPr>
        <p:blipFill>
          <a:blip r:embed="rId2"/>
          <a:stretch>
            <a:fillRect/>
          </a:stretch>
        </p:blipFill>
        <p:spPr>
          <a:xfrm>
            <a:off x="0" y="0"/>
            <a:ext cx="9144000" cy="5059894"/>
          </a:xfrm>
          <a:prstGeom prst="rect">
            <a:avLst/>
          </a:prstGeom>
          <a:ln w="12700">
            <a:miter lim="400000"/>
          </a:ln>
        </p:spPr>
      </p:pic>
      <p:pic>
        <p:nvPicPr>
          <p:cNvPr id="21" name="Picture 20">
            <a:extLst>
              <a:ext uri="{FF2B5EF4-FFF2-40B4-BE49-F238E27FC236}">
                <a16:creationId xmlns:a16="http://schemas.microsoft.com/office/drawing/2014/main" id="{2962DBF2-B2BB-400C-B56C-D28D2EFEAC58}"/>
              </a:ext>
            </a:extLst>
          </p:cNvPr>
          <p:cNvPicPr>
            <a:picLocks noChangeAspect="1"/>
          </p:cNvPicPr>
          <p:nvPr/>
        </p:nvPicPr>
        <p:blipFill>
          <a:blip r:embed="rId3"/>
          <a:stretch>
            <a:fillRect/>
          </a:stretch>
        </p:blipFill>
        <p:spPr>
          <a:xfrm>
            <a:off x="0" y="16871"/>
            <a:ext cx="9144000" cy="1092835"/>
          </a:xfrm>
          <a:prstGeom prst="rect">
            <a:avLst/>
          </a:prstGeom>
        </p:spPr>
      </p:pic>
      <p:grpSp>
        <p:nvGrpSpPr>
          <p:cNvPr id="6" name="Group 5">
            <a:extLst>
              <a:ext uri="{FF2B5EF4-FFF2-40B4-BE49-F238E27FC236}">
                <a16:creationId xmlns:a16="http://schemas.microsoft.com/office/drawing/2014/main" id="{E8321A1C-0D19-4ACB-98E5-2AB77D697EA6}"/>
              </a:ext>
            </a:extLst>
          </p:cNvPr>
          <p:cNvGrpSpPr/>
          <p:nvPr/>
        </p:nvGrpSpPr>
        <p:grpSpPr>
          <a:xfrm>
            <a:off x="0" y="6515100"/>
            <a:ext cx="9144000" cy="342900"/>
            <a:chOff x="0" y="6515100"/>
            <a:chExt cx="9144000" cy="342900"/>
          </a:xfrm>
        </p:grpSpPr>
        <p:sp>
          <p:nvSpPr>
            <p:cNvPr id="7" name="Rectangle 6">
              <a:extLst>
                <a:ext uri="{FF2B5EF4-FFF2-40B4-BE49-F238E27FC236}">
                  <a16:creationId xmlns:a16="http://schemas.microsoft.com/office/drawing/2014/main" id="{2B867A3D-7484-4EFE-9186-BC0C80891913}"/>
                </a:ext>
              </a:extLst>
            </p:cNvPr>
            <p:cNvSpPr/>
            <p:nvPr/>
          </p:nvSpPr>
          <p:spPr>
            <a:xfrm>
              <a:off x="0" y="6686550"/>
              <a:ext cx="9144000" cy="171450"/>
            </a:xfrm>
            <a:prstGeom prst="rect">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034D7D81-847B-47F5-9332-48DA931555E1}"/>
                </a:ext>
              </a:extLst>
            </p:cNvPr>
            <p:cNvSpPr/>
            <p:nvPr/>
          </p:nvSpPr>
          <p:spPr>
            <a:xfrm>
              <a:off x="0" y="6515100"/>
              <a:ext cx="9144000" cy="17145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8BCB84EC-F575-4D29-9CF0-CE786F084A26}"/>
              </a:ext>
            </a:extLst>
          </p:cNvPr>
          <p:cNvSpPr txBox="1"/>
          <p:nvPr/>
        </p:nvSpPr>
        <p:spPr>
          <a:xfrm>
            <a:off x="255027" y="5656117"/>
            <a:ext cx="4872786" cy="707886"/>
          </a:xfrm>
          <a:prstGeom prst="rect">
            <a:avLst/>
          </a:prstGeom>
          <a:noFill/>
        </p:spPr>
        <p:txBody>
          <a:bodyPr wrap="square" rtlCol="0">
            <a:spAutoFit/>
          </a:bodyPr>
          <a:lstStyle/>
          <a:p>
            <a:r>
              <a:rPr lang="en-GB" sz="4000" b="1" dirty="0">
                <a:solidFill>
                  <a:srgbClr val="323E48"/>
                </a:solidFill>
                <a:latin typeface="Corbel" panose="020B0503020204020204" pitchFamily="34" charset="0"/>
              </a:rPr>
              <a:t>Advanced Practice</a:t>
            </a:r>
            <a:endParaRPr lang="en-GB" dirty="0">
              <a:solidFill>
                <a:srgbClr val="323E48"/>
              </a:solidFill>
            </a:endParaRPr>
          </a:p>
        </p:txBody>
      </p:sp>
      <p:grpSp>
        <p:nvGrpSpPr>
          <p:cNvPr id="5" name="Group 4">
            <a:extLst>
              <a:ext uri="{FF2B5EF4-FFF2-40B4-BE49-F238E27FC236}">
                <a16:creationId xmlns:a16="http://schemas.microsoft.com/office/drawing/2014/main" id="{6E555BAF-D7CF-46DA-8B5D-60A3EC20400C}"/>
              </a:ext>
            </a:extLst>
          </p:cNvPr>
          <p:cNvGrpSpPr/>
          <p:nvPr/>
        </p:nvGrpSpPr>
        <p:grpSpPr>
          <a:xfrm>
            <a:off x="-6914" y="1109056"/>
            <a:ext cx="9157828" cy="4416265"/>
            <a:chOff x="-6914" y="1109056"/>
            <a:chExt cx="9157828" cy="4416265"/>
          </a:xfrm>
        </p:grpSpPr>
        <p:pic>
          <p:nvPicPr>
            <p:cNvPr id="24" name="Picture 23">
              <a:extLst>
                <a:ext uri="{FF2B5EF4-FFF2-40B4-BE49-F238E27FC236}">
                  <a16:creationId xmlns:a16="http://schemas.microsoft.com/office/drawing/2014/main" id="{7AF23C19-6E46-4145-9ADA-D4777130EA8A}"/>
                </a:ext>
              </a:extLst>
            </p:cNvPr>
            <p:cNvPicPr/>
            <p:nvPr/>
          </p:nvPicPr>
          <p:blipFill rotWithShape="1">
            <a:blip r:embed="rId4">
              <a:extLst>
                <a:ext uri="{28A0092B-C50C-407E-A947-70E740481C1C}">
                  <a14:useLocalDpi xmlns:a14="http://schemas.microsoft.com/office/drawing/2010/main" val="0"/>
                </a:ext>
              </a:extLst>
            </a:blip>
            <a:srcRect t="17136"/>
            <a:stretch/>
          </p:blipFill>
          <p:spPr>
            <a:xfrm>
              <a:off x="5219261" y="1115730"/>
              <a:ext cx="2132383" cy="2512045"/>
            </a:xfrm>
            <a:prstGeom prst="rect">
              <a:avLst/>
            </a:prstGeom>
          </p:spPr>
        </p:pic>
        <p:sp>
          <p:nvSpPr>
            <p:cNvPr id="25" name="Rectangle 24">
              <a:extLst>
                <a:ext uri="{FF2B5EF4-FFF2-40B4-BE49-F238E27FC236}">
                  <a16:creationId xmlns:a16="http://schemas.microsoft.com/office/drawing/2014/main" id="{8DC1204D-5A7E-4824-9F2E-D177F1207FAE}"/>
                </a:ext>
              </a:extLst>
            </p:cNvPr>
            <p:cNvSpPr/>
            <p:nvPr/>
          </p:nvSpPr>
          <p:spPr>
            <a:xfrm>
              <a:off x="0" y="5353871"/>
              <a:ext cx="9144000" cy="17145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5FCBF671-7FB7-4317-A9A1-E20297D30A9C}"/>
                </a:ext>
              </a:extLst>
            </p:cNvPr>
            <p:cNvPicPr/>
            <p:nvPr/>
          </p:nvPicPr>
          <p:blipFill>
            <a:blip r:embed="rId5">
              <a:extLst>
                <a:ext uri="{28A0092B-C50C-407E-A947-70E740481C1C}">
                  <a14:useLocalDpi xmlns:a14="http://schemas.microsoft.com/office/drawing/2010/main" val="0"/>
                </a:ext>
              </a:extLst>
            </a:blip>
            <a:stretch>
              <a:fillRect/>
            </a:stretch>
          </p:blipFill>
          <p:spPr>
            <a:xfrm>
              <a:off x="2408044" y="3593319"/>
              <a:ext cx="2719768" cy="1775960"/>
            </a:xfrm>
            <a:prstGeom prst="rect">
              <a:avLst/>
            </a:prstGeom>
          </p:spPr>
        </p:pic>
        <p:pic>
          <p:nvPicPr>
            <p:cNvPr id="27" name="Picture 26">
              <a:extLst>
                <a:ext uri="{FF2B5EF4-FFF2-40B4-BE49-F238E27FC236}">
                  <a16:creationId xmlns:a16="http://schemas.microsoft.com/office/drawing/2014/main" id="{219262E3-51F5-46FD-A949-27104336F47E}"/>
                </a:ext>
              </a:extLst>
            </p:cNvPr>
            <p:cNvPicPr/>
            <p:nvPr/>
          </p:nvPicPr>
          <p:blipFill rotWithShape="1">
            <a:blip r:embed="rId6">
              <a:extLst>
                <a:ext uri="{28A0092B-C50C-407E-A947-70E740481C1C}">
                  <a14:useLocalDpi xmlns:a14="http://schemas.microsoft.com/office/drawing/2010/main" val="0"/>
                </a:ext>
              </a:extLst>
            </a:blip>
            <a:srcRect t="5387"/>
            <a:stretch/>
          </p:blipFill>
          <p:spPr>
            <a:xfrm>
              <a:off x="5106232" y="3592669"/>
              <a:ext cx="1743960" cy="1777613"/>
            </a:xfrm>
            <a:prstGeom prst="rect">
              <a:avLst/>
            </a:prstGeom>
          </p:spPr>
        </p:pic>
        <p:pic>
          <p:nvPicPr>
            <p:cNvPr id="28" name="Picture 27">
              <a:extLst>
                <a:ext uri="{FF2B5EF4-FFF2-40B4-BE49-F238E27FC236}">
                  <a16:creationId xmlns:a16="http://schemas.microsoft.com/office/drawing/2014/main" id="{E7D9C59E-CA39-489C-A7E8-616BC295EC97}"/>
                </a:ext>
              </a:extLst>
            </p:cNvPr>
            <p:cNvPicPr/>
            <p:nvPr/>
          </p:nvPicPr>
          <p:blipFill rotWithShape="1">
            <a:blip r:embed="rId7">
              <a:extLst>
                <a:ext uri="{28A0092B-C50C-407E-A947-70E740481C1C}">
                  <a14:useLocalDpi xmlns:a14="http://schemas.microsoft.com/office/drawing/2010/main" val="0"/>
                </a:ext>
              </a:extLst>
            </a:blip>
            <a:srcRect t="9503" r="16050" b="18129"/>
            <a:stretch/>
          </p:blipFill>
          <p:spPr bwMode="auto">
            <a:xfrm>
              <a:off x="-6914" y="3554549"/>
              <a:ext cx="2890005" cy="1821535"/>
            </a:xfrm>
            <a:prstGeom prst="rect">
              <a:avLst/>
            </a:prstGeom>
            <a:noFill/>
            <a:ln>
              <a:noFill/>
            </a:ln>
            <a:extLst>
              <a:ext uri="{53640926-AAD7-44D8-BBD7-CCE9431645EC}">
                <a14:shadowObscured xmlns:a14="http://schemas.microsoft.com/office/drawing/2010/main"/>
              </a:ext>
            </a:extLst>
          </p:spPr>
        </p:pic>
        <p:pic>
          <p:nvPicPr>
            <p:cNvPr id="29" name="Picture 28">
              <a:extLst>
                <a:ext uri="{FF2B5EF4-FFF2-40B4-BE49-F238E27FC236}">
                  <a16:creationId xmlns:a16="http://schemas.microsoft.com/office/drawing/2014/main" id="{9B0130B3-3A35-492E-A9DA-D04B4E40A8FF}"/>
                </a:ext>
              </a:extLst>
            </p:cNvPr>
            <p:cNvPicPr/>
            <p:nvPr/>
          </p:nvPicPr>
          <p:blipFill rotWithShape="1">
            <a:blip r:embed="rId8">
              <a:extLst>
                <a:ext uri="{28A0092B-C50C-407E-A947-70E740481C1C}">
                  <a14:useLocalDpi xmlns:a14="http://schemas.microsoft.com/office/drawing/2010/main" val="0"/>
                </a:ext>
              </a:extLst>
            </a:blip>
            <a:srcRect t="1281"/>
            <a:stretch/>
          </p:blipFill>
          <p:spPr>
            <a:xfrm>
              <a:off x="-6914" y="1109056"/>
              <a:ext cx="2006536" cy="2483613"/>
            </a:xfrm>
            <a:prstGeom prst="rect">
              <a:avLst/>
            </a:prstGeom>
          </p:spPr>
        </p:pic>
        <p:pic>
          <p:nvPicPr>
            <p:cNvPr id="30" name="Picture 29" descr="A close up of a person&#10;&#10;Description automatically generated">
              <a:extLst>
                <a:ext uri="{FF2B5EF4-FFF2-40B4-BE49-F238E27FC236}">
                  <a16:creationId xmlns:a16="http://schemas.microsoft.com/office/drawing/2014/main" id="{8939E7D1-2336-4257-9355-3B5FD2F471B6}"/>
                </a:ext>
              </a:extLst>
            </p:cNvPr>
            <p:cNvPicPr/>
            <p:nvPr/>
          </p:nvPicPr>
          <p:blipFill rotWithShape="1">
            <a:blip r:embed="rId9" cstate="print">
              <a:extLst>
                <a:ext uri="{28A0092B-C50C-407E-A947-70E740481C1C}">
                  <a14:useLocalDpi xmlns:a14="http://schemas.microsoft.com/office/drawing/2010/main" val="0"/>
                </a:ext>
              </a:extLst>
            </a:blip>
            <a:srcRect l="9162"/>
            <a:stretch/>
          </p:blipFill>
          <p:spPr>
            <a:xfrm rot="5400000">
              <a:off x="1467924" y="1582880"/>
              <a:ext cx="2483613" cy="1537265"/>
            </a:xfrm>
            <a:prstGeom prst="rect">
              <a:avLst/>
            </a:prstGeom>
          </p:spPr>
        </p:pic>
        <p:pic>
          <p:nvPicPr>
            <p:cNvPr id="31" name="Picture 30">
              <a:extLst>
                <a:ext uri="{FF2B5EF4-FFF2-40B4-BE49-F238E27FC236}">
                  <a16:creationId xmlns:a16="http://schemas.microsoft.com/office/drawing/2014/main" id="{6D743540-F107-41E4-9F33-DC4ACB31BF3A}"/>
                </a:ext>
              </a:extLst>
            </p:cNvPr>
            <p:cNvPicPr/>
            <p:nvPr/>
          </p:nvPicPr>
          <p:blipFill>
            <a:blip r:embed="rId10">
              <a:extLst>
                <a:ext uri="{28A0092B-C50C-407E-A947-70E740481C1C}">
                  <a14:useLocalDpi xmlns:a14="http://schemas.microsoft.com/office/drawing/2010/main" val="0"/>
                </a:ext>
              </a:extLst>
            </a:blip>
            <a:stretch>
              <a:fillRect/>
            </a:stretch>
          </p:blipFill>
          <p:spPr>
            <a:xfrm>
              <a:off x="7269132" y="1109706"/>
              <a:ext cx="1881782" cy="2512044"/>
            </a:xfrm>
            <a:prstGeom prst="rect">
              <a:avLst/>
            </a:prstGeom>
          </p:spPr>
        </p:pic>
        <p:pic>
          <p:nvPicPr>
            <p:cNvPr id="32" name="Picture 31">
              <a:extLst>
                <a:ext uri="{FF2B5EF4-FFF2-40B4-BE49-F238E27FC236}">
                  <a16:creationId xmlns:a16="http://schemas.microsoft.com/office/drawing/2014/main" id="{74834885-7BBE-45A5-BFA3-71B1D0B4385B}"/>
                </a:ext>
              </a:extLst>
            </p:cNvPr>
            <p:cNvPicPr/>
            <p:nvPr/>
          </p:nvPicPr>
          <p:blipFill>
            <a:blip r:embed="rId11">
              <a:extLst>
                <a:ext uri="{28A0092B-C50C-407E-A947-70E740481C1C}">
                  <a14:useLocalDpi xmlns:a14="http://schemas.microsoft.com/office/drawing/2010/main" val="0"/>
                </a:ext>
              </a:extLst>
            </a:blip>
            <a:stretch>
              <a:fillRect/>
            </a:stretch>
          </p:blipFill>
          <p:spPr>
            <a:xfrm>
              <a:off x="6808075" y="3592670"/>
              <a:ext cx="2337726" cy="1766706"/>
            </a:xfrm>
            <a:prstGeom prst="rect">
              <a:avLst/>
            </a:prstGeom>
          </p:spPr>
        </p:pic>
        <p:sp>
          <p:nvSpPr>
            <p:cNvPr id="22" name="Rectangle 21">
              <a:extLst>
                <a:ext uri="{FF2B5EF4-FFF2-40B4-BE49-F238E27FC236}">
                  <a16:creationId xmlns:a16="http://schemas.microsoft.com/office/drawing/2014/main" id="{A462AFD6-A4E1-4B65-82D4-FDF85B8ED102}"/>
                </a:ext>
              </a:extLst>
            </p:cNvPr>
            <p:cNvSpPr/>
            <p:nvPr/>
          </p:nvSpPr>
          <p:spPr>
            <a:xfrm>
              <a:off x="0" y="5256063"/>
              <a:ext cx="9150914" cy="120021"/>
            </a:xfrm>
            <a:prstGeom prst="rect">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standing posing for the camera&#10;&#10;Description automatically generated">
              <a:extLst>
                <a:ext uri="{FF2B5EF4-FFF2-40B4-BE49-F238E27FC236}">
                  <a16:creationId xmlns:a16="http://schemas.microsoft.com/office/drawing/2014/main" id="{11BDA6E1-B2FA-4AAC-92D4-11AEC09BD61B}"/>
                </a:ext>
              </a:extLst>
            </p:cNvPr>
            <p:cNvPicPr>
              <a:picLocks noChangeAspect="1"/>
            </p:cNvPicPr>
            <p:nvPr/>
          </p:nvPicPr>
          <p:blipFill rotWithShape="1">
            <a:blip r:embed="rId12">
              <a:extLst>
                <a:ext uri="{28A0092B-C50C-407E-A947-70E740481C1C}">
                  <a14:useLocalDpi xmlns:a14="http://schemas.microsoft.com/office/drawing/2010/main" val="0"/>
                </a:ext>
              </a:extLst>
            </a:blip>
            <a:srcRect t="33250" r="36560" b="880"/>
            <a:stretch/>
          </p:blipFill>
          <p:spPr>
            <a:xfrm>
              <a:off x="3430514" y="1109056"/>
              <a:ext cx="1788747" cy="2484263"/>
            </a:xfrm>
            <a:prstGeom prst="rect">
              <a:avLst/>
            </a:prstGeom>
          </p:spPr>
        </p:pic>
      </p:grpSp>
    </p:spTree>
    <p:extLst>
      <p:ext uri="{BB962C8B-B14F-4D97-AF65-F5344CB8AC3E}">
        <p14:creationId xmlns:p14="http://schemas.microsoft.com/office/powerpoint/2010/main" val="15793145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321A1C-0D19-4ACB-98E5-2AB77D697EA6}"/>
              </a:ext>
            </a:extLst>
          </p:cNvPr>
          <p:cNvGrpSpPr/>
          <p:nvPr/>
        </p:nvGrpSpPr>
        <p:grpSpPr>
          <a:xfrm>
            <a:off x="0" y="6515100"/>
            <a:ext cx="9144000" cy="342900"/>
            <a:chOff x="0" y="6515100"/>
            <a:chExt cx="9144000" cy="342900"/>
          </a:xfrm>
        </p:grpSpPr>
        <p:sp>
          <p:nvSpPr>
            <p:cNvPr id="7" name="Rectangle 6">
              <a:extLst>
                <a:ext uri="{FF2B5EF4-FFF2-40B4-BE49-F238E27FC236}">
                  <a16:creationId xmlns:a16="http://schemas.microsoft.com/office/drawing/2014/main" id="{2B867A3D-7484-4EFE-9186-BC0C80891913}"/>
                </a:ext>
              </a:extLst>
            </p:cNvPr>
            <p:cNvSpPr/>
            <p:nvPr/>
          </p:nvSpPr>
          <p:spPr>
            <a:xfrm>
              <a:off x="0" y="6686550"/>
              <a:ext cx="9144000" cy="171450"/>
            </a:xfrm>
            <a:prstGeom prst="rect">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034D7D81-847B-47F5-9332-48DA931555E1}"/>
                </a:ext>
              </a:extLst>
            </p:cNvPr>
            <p:cNvSpPr/>
            <p:nvPr/>
          </p:nvSpPr>
          <p:spPr>
            <a:xfrm>
              <a:off x="0" y="6515100"/>
              <a:ext cx="9144000" cy="17145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DD835BB5-EE07-4F9B-8FEF-4A89D7D87FDF}"/>
              </a:ext>
            </a:extLst>
          </p:cNvPr>
          <p:cNvSpPr/>
          <p:nvPr/>
        </p:nvSpPr>
        <p:spPr>
          <a:xfrm>
            <a:off x="0" y="-1"/>
            <a:ext cx="9144000" cy="5312585"/>
          </a:xfrm>
          <a:prstGeom prst="rect">
            <a:avLst/>
          </a:prstGeom>
          <a:solidFill>
            <a:srgbClr val="323E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Picture 1" descr="A close up of a device&#10;&#10;Description automatically generated">
            <a:extLst>
              <a:ext uri="{FF2B5EF4-FFF2-40B4-BE49-F238E27FC236}">
                <a16:creationId xmlns:a16="http://schemas.microsoft.com/office/drawing/2014/main" id="{87F00F38-00EA-43AC-91D1-357D226266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9180" y="349388"/>
            <a:ext cx="3142449" cy="471367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5D0EC6CB-E783-45DF-B532-8A17CC3FAC71}"/>
              </a:ext>
            </a:extLst>
          </p:cNvPr>
          <p:cNvPicPr>
            <a:picLocks noChangeAspect="1"/>
          </p:cNvPicPr>
          <p:nvPr/>
        </p:nvPicPr>
        <p:blipFill>
          <a:blip r:embed="rId3"/>
          <a:stretch>
            <a:fillRect/>
          </a:stretch>
        </p:blipFill>
        <p:spPr>
          <a:xfrm>
            <a:off x="251116" y="195646"/>
            <a:ext cx="2754193" cy="625708"/>
          </a:xfrm>
          <a:prstGeom prst="rect">
            <a:avLst/>
          </a:prstGeom>
        </p:spPr>
      </p:pic>
      <p:sp>
        <p:nvSpPr>
          <p:cNvPr id="14" name="TextBox 13">
            <a:extLst>
              <a:ext uri="{FF2B5EF4-FFF2-40B4-BE49-F238E27FC236}">
                <a16:creationId xmlns:a16="http://schemas.microsoft.com/office/drawing/2014/main" id="{A9E48CBF-EF64-4F3A-94C3-5C866F48DF10}"/>
              </a:ext>
            </a:extLst>
          </p:cNvPr>
          <p:cNvSpPr txBox="1"/>
          <p:nvPr/>
        </p:nvSpPr>
        <p:spPr>
          <a:xfrm>
            <a:off x="255026" y="5656117"/>
            <a:ext cx="5509279" cy="707886"/>
          </a:xfrm>
          <a:prstGeom prst="rect">
            <a:avLst/>
          </a:prstGeom>
          <a:noFill/>
        </p:spPr>
        <p:txBody>
          <a:bodyPr wrap="square" rtlCol="0">
            <a:spAutoFit/>
          </a:bodyPr>
          <a:lstStyle/>
          <a:p>
            <a:r>
              <a:rPr lang="en-GB" sz="4000" b="1" dirty="0">
                <a:solidFill>
                  <a:srgbClr val="323E48"/>
                </a:solidFill>
                <a:latin typeface="Corbel" panose="020B0503020204020204" pitchFamily="34" charset="0"/>
              </a:rPr>
              <a:t>Paramedic Prescribing</a:t>
            </a:r>
            <a:endParaRPr lang="en-GB" dirty="0">
              <a:solidFill>
                <a:srgbClr val="323E48"/>
              </a:solidFill>
            </a:endParaRPr>
          </a:p>
        </p:txBody>
      </p:sp>
      <p:sp>
        <p:nvSpPr>
          <p:cNvPr id="16" name="Rectangle 15">
            <a:extLst>
              <a:ext uri="{FF2B5EF4-FFF2-40B4-BE49-F238E27FC236}">
                <a16:creationId xmlns:a16="http://schemas.microsoft.com/office/drawing/2014/main" id="{E040A53F-F829-4559-96E9-A185966729B2}"/>
              </a:ext>
            </a:extLst>
          </p:cNvPr>
          <p:cNvSpPr/>
          <p:nvPr/>
        </p:nvSpPr>
        <p:spPr>
          <a:xfrm>
            <a:off x="0" y="5312585"/>
            <a:ext cx="9144000" cy="17145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7CD30A4D-FD4C-4199-90D7-CD5121C1C46F}"/>
              </a:ext>
            </a:extLst>
          </p:cNvPr>
          <p:cNvSpPr txBox="1"/>
          <p:nvPr/>
        </p:nvSpPr>
        <p:spPr>
          <a:xfrm>
            <a:off x="571820" y="1469155"/>
            <a:ext cx="4000179" cy="3046988"/>
          </a:xfrm>
          <a:prstGeom prst="rect">
            <a:avLst/>
          </a:prstGeom>
          <a:noFill/>
        </p:spPr>
        <p:txBody>
          <a:bodyPr wrap="square" rtlCol="0">
            <a:spAutoFit/>
          </a:bodyPr>
          <a:lstStyle/>
          <a:p>
            <a:pPr algn="ctr"/>
            <a:r>
              <a:rPr lang="en-GB" sz="2400" dirty="0">
                <a:solidFill>
                  <a:schemeClr val="bg1"/>
                </a:solidFill>
              </a:rPr>
              <a:t>Legislation change to allow paramedic independent prescribing from 1</a:t>
            </a:r>
            <a:r>
              <a:rPr lang="en-GB" sz="2400" baseline="30000" dirty="0">
                <a:solidFill>
                  <a:schemeClr val="bg1"/>
                </a:solidFill>
              </a:rPr>
              <a:t>st</a:t>
            </a:r>
            <a:r>
              <a:rPr lang="en-GB" sz="2400" dirty="0">
                <a:solidFill>
                  <a:schemeClr val="bg1"/>
                </a:solidFill>
              </a:rPr>
              <a:t> April 2018</a:t>
            </a:r>
          </a:p>
          <a:p>
            <a:pPr algn="ctr"/>
            <a:endParaRPr lang="en-GB" sz="2400" dirty="0">
              <a:solidFill>
                <a:schemeClr val="bg1"/>
              </a:solidFill>
            </a:endParaRPr>
          </a:p>
          <a:p>
            <a:pPr algn="ctr"/>
            <a:r>
              <a:rPr lang="en-GB" sz="2400" dirty="0">
                <a:solidFill>
                  <a:schemeClr val="bg1"/>
                </a:solidFill>
              </a:rPr>
              <a:t>Currently approx.700 paramedic prescribers with HCPC annotation </a:t>
            </a:r>
          </a:p>
        </p:txBody>
      </p:sp>
    </p:spTree>
    <p:extLst>
      <p:ext uri="{BB962C8B-B14F-4D97-AF65-F5344CB8AC3E}">
        <p14:creationId xmlns:p14="http://schemas.microsoft.com/office/powerpoint/2010/main" val="2342779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321A1C-0D19-4ACB-98E5-2AB77D697EA6}"/>
              </a:ext>
            </a:extLst>
          </p:cNvPr>
          <p:cNvGrpSpPr/>
          <p:nvPr/>
        </p:nvGrpSpPr>
        <p:grpSpPr>
          <a:xfrm>
            <a:off x="0" y="6515100"/>
            <a:ext cx="9144000" cy="342900"/>
            <a:chOff x="0" y="6515100"/>
            <a:chExt cx="9144000" cy="342900"/>
          </a:xfrm>
        </p:grpSpPr>
        <p:sp>
          <p:nvSpPr>
            <p:cNvPr id="7" name="Rectangle 6">
              <a:extLst>
                <a:ext uri="{FF2B5EF4-FFF2-40B4-BE49-F238E27FC236}">
                  <a16:creationId xmlns:a16="http://schemas.microsoft.com/office/drawing/2014/main" id="{2B867A3D-7484-4EFE-9186-BC0C80891913}"/>
                </a:ext>
              </a:extLst>
            </p:cNvPr>
            <p:cNvSpPr/>
            <p:nvPr/>
          </p:nvSpPr>
          <p:spPr>
            <a:xfrm>
              <a:off x="0" y="6686550"/>
              <a:ext cx="9144000" cy="171450"/>
            </a:xfrm>
            <a:prstGeom prst="rect">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034D7D81-847B-47F5-9332-48DA931555E1}"/>
                </a:ext>
              </a:extLst>
            </p:cNvPr>
            <p:cNvSpPr/>
            <p:nvPr/>
          </p:nvSpPr>
          <p:spPr>
            <a:xfrm>
              <a:off x="0" y="6515100"/>
              <a:ext cx="9144000" cy="17145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EEE6D569-4E97-41A2-A65C-BE25633B3808}"/>
              </a:ext>
            </a:extLst>
          </p:cNvPr>
          <p:cNvSpPr/>
          <p:nvPr/>
        </p:nvSpPr>
        <p:spPr>
          <a:xfrm>
            <a:off x="0" y="0"/>
            <a:ext cx="9144000" cy="5531224"/>
          </a:xfrm>
          <a:prstGeom prst="rect">
            <a:avLst/>
          </a:prstGeom>
          <a:solidFill>
            <a:srgbClr val="323E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descr="A picture containing drawing&#10;&#10;Description automatically generated">
            <a:extLst>
              <a:ext uri="{FF2B5EF4-FFF2-40B4-BE49-F238E27FC236}">
                <a16:creationId xmlns:a16="http://schemas.microsoft.com/office/drawing/2014/main" id="{5227FFC5-5A2E-4F72-A906-1C4A12EDB244}"/>
              </a:ext>
            </a:extLst>
          </p:cNvPr>
          <p:cNvPicPr>
            <a:picLocks noChangeAspect="1"/>
          </p:cNvPicPr>
          <p:nvPr/>
        </p:nvPicPr>
        <p:blipFill>
          <a:blip r:embed="rId2"/>
          <a:stretch>
            <a:fillRect/>
          </a:stretch>
        </p:blipFill>
        <p:spPr>
          <a:xfrm>
            <a:off x="251116" y="195646"/>
            <a:ext cx="2754193" cy="62570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32524113-5725-4D79-8794-C9AC17179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781" y="448071"/>
            <a:ext cx="3838933" cy="5426054"/>
          </a:xfrm>
          <a:prstGeom prst="rect">
            <a:avLst/>
          </a:prstGeom>
        </p:spPr>
      </p:pic>
      <p:sp>
        <p:nvSpPr>
          <p:cNvPr id="14" name="TextBox 13">
            <a:extLst>
              <a:ext uri="{FF2B5EF4-FFF2-40B4-BE49-F238E27FC236}">
                <a16:creationId xmlns:a16="http://schemas.microsoft.com/office/drawing/2014/main" id="{BD88BA2D-BFF0-4D0A-BAAB-B3ACD9A408DB}"/>
              </a:ext>
            </a:extLst>
          </p:cNvPr>
          <p:cNvSpPr txBox="1"/>
          <p:nvPr/>
        </p:nvSpPr>
        <p:spPr>
          <a:xfrm>
            <a:off x="255026" y="5656117"/>
            <a:ext cx="5509279" cy="707886"/>
          </a:xfrm>
          <a:prstGeom prst="rect">
            <a:avLst/>
          </a:prstGeom>
          <a:noFill/>
        </p:spPr>
        <p:txBody>
          <a:bodyPr wrap="square" rtlCol="0">
            <a:spAutoFit/>
          </a:bodyPr>
          <a:lstStyle/>
          <a:p>
            <a:r>
              <a:rPr lang="en-GB" sz="4000" b="1" dirty="0">
                <a:solidFill>
                  <a:srgbClr val="323E48"/>
                </a:solidFill>
                <a:latin typeface="Corbel" panose="020B0503020204020204" pitchFamily="34" charset="0"/>
              </a:rPr>
              <a:t>Research </a:t>
            </a:r>
            <a:endParaRPr lang="en-GB" dirty="0">
              <a:solidFill>
                <a:srgbClr val="323E48"/>
              </a:solidFill>
            </a:endParaRPr>
          </a:p>
        </p:txBody>
      </p:sp>
      <p:sp>
        <p:nvSpPr>
          <p:cNvPr id="16" name="TextBox 15">
            <a:extLst>
              <a:ext uri="{FF2B5EF4-FFF2-40B4-BE49-F238E27FC236}">
                <a16:creationId xmlns:a16="http://schemas.microsoft.com/office/drawing/2014/main" id="{543F28DA-EBEE-4F1F-B7DE-1FE8A5EA5A47}"/>
              </a:ext>
            </a:extLst>
          </p:cNvPr>
          <p:cNvSpPr txBox="1"/>
          <p:nvPr/>
        </p:nvSpPr>
        <p:spPr>
          <a:xfrm>
            <a:off x="285750" y="1525946"/>
            <a:ext cx="3938658" cy="2841034"/>
          </a:xfrm>
          <a:prstGeom prst="rect">
            <a:avLst/>
          </a:prstGeom>
          <a:noFill/>
        </p:spPr>
        <p:txBody>
          <a:bodyPr wrap="square" rtlCol="0">
            <a:spAutoFit/>
          </a:bodyPr>
          <a:lstStyle/>
          <a:p>
            <a:pPr algn="ctr">
              <a:lnSpc>
                <a:spcPct val="107000"/>
              </a:lnSpc>
              <a:spcAft>
                <a:spcPts val="800"/>
              </a:spcAft>
            </a:pPr>
            <a:r>
              <a:rPr lang="en-GB"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Paramedic research has grown rapidly over the last decade and the paramedic profession’s research potential has become visible and valuable to academic and healthcare institutions. </a:t>
            </a:r>
          </a:p>
        </p:txBody>
      </p:sp>
    </p:spTree>
    <p:extLst>
      <p:ext uri="{BB962C8B-B14F-4D97-AF65-F5344CB8AC3E}">
        <p14:creationId xmlns:p14="http://schemas.microsoft.com/office/powerpoint/2010/main" val="3918048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E6D569-4E97-41A2-A65C-BE25633B3808}"/>
              </a:ext>
            </a:extLst>
          </p:cNvPr>
          <p:cNvSpPr/>
          <p:nvPr/>
        </p:nvSpPr>
        <p:spPr>
          <a:xfrm>
            <a:off x="0" y="0"/>
            <a:ext cx="9144000" cy="6858000"/>
          </a:xfrm>
          <a:prstGeom prst="rect">
            <a:avLst/>
          </a:prstGeom>
          <a:solidFill>
            <a:srgbClr val="323E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E8321A1C-0D19-4ACB-98E5-2AB77D697EA6}"/>
              </a:ext>
            </a:extLst>
          </p:cNvPr>
          <p:cNvGrpSpPr/>
          <p:nvPr/>
        </p:nvGrpSpPr>
        <p:grpSpPr>
          <a:xfrm>
            <a:off x="0" y="6281007"/>
            <a:ext cx="9144000" cy="342900"/>
            <a:chOff x="0" y="6515100"/>
            <a:chExt cx="9144000" cy="342900"/>
          </a:xfrm>
        </p:grpSpPr>
        <p:sp>
          <p:nvSpPr>
            <p:cNvPr id="7" name="Rectangle 6">
              <a:extLst>
                <a:ext uri="{FF2B5EF4-FFF2-40B4-BE49-F238E27FC236}">
                  <a16:creationId xmlns:a16="http://schemas.microsoft.com/office/drawing/2014/main" id="{2B867A3D-7484-4EFE-9186-BC0C80891913}"/>
                </a:ext>
              </a:extLst>
            </p:cNvPr>
            <p:cNvSpPr/>
            <p:nvPr/>
          </p:nvSpPr>
          <p:spPr>
            <a:xfrm>
              <a:off x="0" y="6686550"/>
              <a:ext cx="9144000" cy="171450"/>
            </a:xfrm>
            <a:prstGeom prst="rect">
              <a:avLst/>
            </a:prstGeom>
            <a:solidFill>
              <a:srgbClr val="32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034D7D81-847B-47F5-9332-48DA931555E1}"/>
                </a:ext>
              </a:extLst>
            </p:cNvPr>
            <p:cNvSpPr/>
            <p:nvPr/>
          </p:nvSpPr>
          <p:spPr>
            <a:xfrm>
              <a:off x="0" y="6515100"/>
              <a:ext cx="9144000" cy="171450"/>
            </a:xfrm>
            <a:prstGeom prst="rect">
              <a:avLst/>
            </a:prstGeom>
            <a:solidFill>
              <a:srgbClr val="76BC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descr="A picture containing drawing&#10;&#10;Description automatically generated">
            <a:extLst>
              <a:ext uri="{FF2B5EF4-FFF2-40B4-BE49-F238E27FC236}">
                <a16:creationId xmlns:a16="http://schemas.microsoft.com/office/drawing/2014/main" id="{5227FFC5-5A2E-4F72-A906-1C4A12EDB244}"/>
              </a:ext>
            </a:extLst>
          </p:cNvPr>
          <p:cNvPicPr>
            <a:picLocks noChangeAspect="1"/>
          </p:cNvPicPr>
          <p:nvPr/>
        </p:nvPicPr>
        <p:blipFill>
          <a:blip r:embed="rId2"/>
          <a:stretch>
            <a:fillRect/>
          </a:stretch>
        </p:blipFill>
        <p:spPr>
          <a:xfrm>
            <a:off x="251116" y="195646"/>
            <a:ext cx="2754193" cy="625708"/>
          </a:xfrm>
          <a:prstGeom prst="rect">
            <a:avLst/>
          </a:prstGeom>
        </p:spPr>
      </p:pic>
      <p:sp>
        <p:nvSpPr>
          <p:cNvPr id="14" name="TextBox 13">
            <a:extLst>
              <a:ext uri="{FF2B5EF4-FFF2-40B4-BE49-F238E27FC236}">
                <a16:creationId xmlns:a16="http://schemas.microsoft.com/office/drawing/2014/main" id="{BD88BA2D-BFF0-4D0A-BAAB-B3ACD9A408DB}"/>
              </a:ext>
            </a:extLst>
          </p:cNvPr>
          <p:cNvSpPr txBox="1"/>
          <p:nvPr/>
        </p:nvSpPr>
        <p:spPr>
          <a:xfrm>
            <a:off x="255026" y="5656117"/>
            <a:ext cx="5509279" cy="707886"/>
          </a:xfrm>
          <a:prstGeom prst="rect">
            <a:avLst/>
          </a:prstGeom>
          <a:noFill/>
        </p:spPr>
        <p:txBody>
          <a:bodyPr wrap="square" rtlCol="0">
            <a:spAutoFit/>
          </a:bodyPr>
          <a:lstStyle/>
          <a:p>
            <a:r>
              <a:rPr lang="en-GB" sz="4000" b="1" dirty="0">
                <a:solidFill>
                  <a:srgbClr val="323E48"/>
                </a:solidFill>
                <a:latin typeface="Corbel" panose="020B0503020204020204" pitchFamily="34" charset="0"/>
              </a:rPr>
              <a:t> </a:t>
            </a:r>
            <a:endParaRPr lang="en-GB" dirty="0">
              <a:solidFill>
                <a:srgbClr val="323E48"/>
              </a:solidFill>
            </a:endParaRPr>
          </a:p>
        </p:txBody>
      </p:sp>
      <p:pic>
        <p:nvPicPr>
          <p:cNvPr id="10" name="Content Placeholder 8" descr="A sunset over a body of water&#10;&#10;Description automatically generated">
            <a:extLst>
              <a:ext uri="{FF2B5EF4-FFF2-40B4-BE49-F238E27FC236}">
                <a16:creationId xmlns:a16="http://schemas.microsoft.com/office/drawing/2014/main" id="{1634E0A8-5444-42C9-A769-5A265124FBEF}"/>
              </a:ext>
            </a:extLst>
          </p:cNvPr>
          <p:cNvPicPr>
            <a:picLocks noChangeAspect="1"/>
          </p:cNvPicPr>
          <p:nvPr/>
        </p:nvPicPr>
        <p:blipFill rotWithShape="1">
          <a:blip r:embed="rId3">
            <a:extLst>
              <a:ext uri="{28A0092B-C50C-407E-A947-70E740481C1C}">
                <a14:useLocalDpi xmlns:a14="http://schemas.microsoft.com/office/drawing/2010/main" val="0"/>
              </a:ext>
            </a:extLst>
          </a:blip>
          <a:srcRect l="6598" t="15349" r="4665" b="8584"/>
          <a:stretch/>
        </p:blipFill>
        <p:spPr>
          <a:xfrm>
            <a:off x="0" y="1055446"/>
            <a:ext cx="9144000" cy="5225561"/>
          </a:xfrm>
          <a:prstGeom prst="rect">
            <a:avLst/>
          </a:prstGeom>
        </p:spPr>
      </p:pic>
    </p:spTree>
    <p:extLst>
      <p:ext uri="{BB962C8B-B14F-4D97-AF65-F5344CB8AC3E}">
        <p14:creationId xmlns:p14="http://schemas.microsoft.com/office/powerpoint/2010/main" val="26938261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6"/>
          <p:cNvSpPr txBox="1">
            <a:spLocks/>
          </p:cNvSpPr>
          <p:nvPr/>
        </p:nvSpPr>
        <p:spPr>
          <a:xfrm>
            <a:off x="340057" y="6414718"/>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sz="1300" b="1" dirty="0"/>
          </a:p>
        </p:txBody>
      </p:sp>
      <p:sp>
        <p:nvSpPr>
          <p:cNvPr id="7" name="Subtitle 6">
            <a:extLst>
              <a:ext uri="{FF2B5EF4-FFF2-40B4-BE49-F238E27FC236}">
                <a16:creationId xmlns:a16="http://schemas.microsoft.com/office/drawing/2014/main" id="{7C9D5991-ECA8-44A4-B885-A11624D291F7}"/>
              </a:ext>
            </a:extLst>
          </p:cNvPr>
          <p:cNvSpPr>
            <a:spLocks noGrp="1"/>
          </p:cNvSpPr>
          <p:nvPr>
            <p:ph type="subTitle" idx="1"/>
          </p:nvPr>
        </p:nvSpPr>
        <p:spPr>
          <a:xfrm>
            <a:off x="457200" y="1909762"/>
            <a:ext cx="6400800" cy="581025"/>
          </a:xfrm>
        </p:spPr>
        <p:txBody>
          <a:bodyPr/>
          <a:lstStyle/>
          <a:p>
            <a:pPr marL="0" indent="0">
              <a:buNone/>
            </a:pPr>
            <a:r>
              <a:rPr lang="en-US" sz="1800" b="1" dirty="0">
                <a:solidFill>
                  <a:srgbClr val="A00054"/>
                </a:solidFill>
              </a:rPr>
              <a:t>Time for you all now to ask any further questions to any members of the team.</a:t>
            </a:r>
          </a:p>
          <a:p>
            <a:pPr marL="0" indent="0">
              <a:buNone/>
            </a:pPr>
            <a:r>
              <a:rPr lang="en-US" sz="1800" b="1" dirty="0">
                <a:solidFill>
                  <a:srgbClr val="A00054"/>
                </a:solidFill>
              </a:rPr>
              <a:t>Please put your hand up or type your question in the comments box </a:t>
            </a:r>
            <a:endParaRPr lang="en-GB" sz="1800" b="1" dirty="0">
              <a:solidFill>
                <a:srgbClr val="A00054"/>
              </a:solidFill>
            </a:endParaRPr>
          </a:p>
          <a:p>
            <a:endParaRPr lang="en-GB" dirty="0"/>
          </a:p>
        </p:txBody>
      </p:sp>
      <p:sp>
        <p:nvSpPr>
          <p:cNvPr id="4" name="Text Placeholder 3">
            <a:extLst>
              <a:ext uri="{FF2B5EF4-FFF2-40B4-BE49-F238E27FC236}">
                <a16:creationId xmlns:a16="http://schemas.microsoft.com/office/drawing/2014/main" id="{68372331-73CA-464C-A8D1-98CE21C5BCB0}"/>
              </a:ext>
            </a:extLst>
          </p:cNvPr>
          <p:cNvSpPr>
            <a:spLocks noGrp="1"/>
          </p:cNvSpPr>
          <p:nvPr>
            <p:ph type="body" sz="quarter" idx="13"/>
          </p:nvPr>
        </p:nvSpPr>
        <p:spPr/>
        <p:txBody>
          <a:bodyPr/>
          <a:lstStyle/>
          <a:p>
            <a:pPr marL="0" indent="0">
              <a:buNone/>
            </a:pPr>
            <a:endParaRPr lang="en-US" dirty="0">
              <a:solidFill>
                <a:srgbClr val="A00054"/>
              </a:solidFill>
            </a:endParaRPr>
          </a:p>
          <a:p>
            <a:pPr marL="0" indent="0">
              <a:buNone/>
            </a:pPr>
            <a:endParaRPr lang="en-US" dirty="0">
              <a:solidFill>
                <a:srgbClr val="A00054"/>
              </a:solidFill>
            </a:endParaRPr>
          </a:p>
        </p:txBody>
      </p:sp>
      <p:sp>
        <p:nvSpPr>
          <p:cNvPr id="3" name="Title 2">
            <a:extLst>
              <a:ext uri="{FF2B5EF4-FFF2-40B4-BE49-F238E27FC236}">
                <a16:creationId xmlns:a16="http://schemas.microsoft.com/office/drawing/2014/main" id="{1D730FBB-1D32-4058-AF1F-789ABC771252}"/>
              </a:ext>
            </a:extLst>
          </p:cNvPr>
          <p:cNvSpPr>
            <a:spLocks noGrp="1"/>
          </p:cNvSpPr>
          <p:nvPr>
            <p:ph type="ctrTitle"/>
          </p:nvPr>
        </p:nvSpPr>
        <p:spPr/>
        <p:txBody>
          <a:bodyPr/>
          <a:lstStyle/>
          <a:p>
            <a:r>
              <a:rPr lang="en-US" dirty="0"/>
              <a:t>Discussion </a:t>
            </a:r>
            <a:endParaRPr lang="en-GB" dirty="0"/>
          </a:p>
        </p:txBody>
      </p:sp>
      <p:pic>
        <p:nvPicPr>
          <p:cNvPr id="6" name="Picture 2" descr="Five Ways to Promote Student Autonomy in Online Discussions | Faculty Focus">
            <a:extLst>
              <a:ext uri="{FF2B5EF4-FFF2-40B4-BE49-F238E27FC236}">
                <a16:creationId xmlns:a16="http://schemas.microsoft.com/office/drawing/2014/main" id="{FD013936-07B6-4062-8034-DC8C86EF6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75" y="2960455"/>
            <a:ext cx="60960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3131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2E4D3-59D6-466C-99A1-76A02F4C63AA}"/>
              </a:ext>
            </a:extLst>
          </p:cNvPr>
          <p:cNvSpPr>
            <a:spLocks noGrp="1"/>
          </p:cNvSpPr>
          <p:nvPr>
            <p:ph type="title"/>
          </p:nvPr>
        </p:nvSpPr>
        <p:spPr>
          <a:xfrm>
            <a:off x="1503046" y="2397481"/>
            <a:ext cx="2063903" cy="2070074"/>
          </a:xfrm>
        </p:spPr>
        <p:txBody>
          <a:bodyPr>
            <a:normAutofit fontScale="90000"/>
          </a:bodyPr>
          <a:lstStyle/>
          <a:p>
            <a:r>
              <a:rPr lang="en-US">
                <a:solidFill>
                  <a:srgbClr val="FFFFFF"/>
                </a:solidFill>
              </a:rPr>
              <a:t>Your Feedback Please</a:t>
            </a:r>
            <a:endParaRPr lang="en-GB">
              <a:solidFill>
                <a:srgbClr val="FFFFFF"/>
              </a:solidFill>
            </a:endParaRPr>
          </a:p>
        </p:txBody>
      </p:sp>
      <p:sp>
        <p:nvSpPr>
          <p:cNvPr id="3" name="Text Placeholder 2">
            <a:extLst>
              <a:ext uri="{FF2B5EF4-FFF2-40B4-BE49-F238E27FC236}">
                <a16:creationId xmlns:a16="http://schemas.microsoft.com/office/drawing/2014/main" id="{51381324-B86F-4852-B641-B051DF30C2E2}"/>
              </a:ext>
            </a:extLst>
          </p:cNvPr>
          <p:cNvSpPr>
            <a:spLocks noGrp="1"/>
          </p:cNvSpPr>
          <p:nvPr>
            <p:ph idx="1"/>
          </p:nvPr>
        </p:nvSpPr>
        <p:spPr>
          <a:xfrm>
            <a:off x="4568949" y="1458649"/>
            <a:ext cx="2984672" cy="3922976"/>
          </a:xfrm>
        </p:spPr>
        <p:txBody>
          <a:bodyPr anchor="ctr">
            <a:normAutofit lnSpcReduction="10000"/>
          </a:bodyPr>
          <a:lstStyle/>
          <a:p>
            <a:pPr marL="0" indent="0" algn="ctr">
              <a:buNone/>
            </a:pPr>
            <a:r>
              <a:rPr lang="en-US" b="1" dirty="0">
                <a:solidFill>
                  <a:srgbClr val="A00054"/>
                </a:solidFill>
              </a:rPr>
              <a:t>Q. What else do you want to know about the AHP workforce?</a:t>
            </a:r>
          </a:p>
          <a:p>
            <a:pPr marL="0" indent="0" algn="ctr">
              <a:buNone/>
            </a:pPr>
            <a:endParaRPr lang="en-US" sz="1575" b="1" dirty="0">
              <a:solidFill>
                <a:srgbClr val="A00054"/>
              </a:solidFill>
            </a:endParaRPr>
          </a:p>
          <a:p>
            <a:pPr marL="0" indent="0" algn="ctr">
              <a:buNone/>
            </a:pPr>
            <a:endParaRPr lang="en-US" sz="1575" b="1" dirty="0">
              <a:solidFill>
                <a:srgbClr val="A00054"/>
              </a:solidFill>
            </a:endParaRPr>
          </a:p>
          <a:p>
            <a:pPr marL="0" indent="0" algn="ctr">
              <a:buNone/>
            </a:pPr>
            <a:r>
              <a:rPr lang="en-US" sz="1800" b="1" dirty="0">
                <a:solidFill>
                  <a:srgbClr val="A00054"/>
                </a:solidFill>
              </a:rPr>
              <a:t>Please enter your comments in the chat box</a:t>
            </a:r>
            <a:endParaRPr lang="en-GB" sz="1800" b="1" dirty="0">
              <a:solidFill>
                <a:srgbClr val="000000"/>
              </a:solidFill>
            </a:endParaRPr>
          </a:p>
        </p:txBody>
      </p:sp>
      <p:pic>
        <p:nvPicPr>
          <p:cNvPr id="5" name="Picture 4">
            <a:extLst>
              <a:ext uri="{FF2B5EF4-FFF2-40B4-BE49-F238E27FC236}">
                <a16:creationId xmlns:a16="http://schemas.microsoft.com/office/drawing/2014/main" id="{69D055D5-5F34-4DC0-B967-299248BE24D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5480" y="2095346"/>
            <a:ext cx="3679032" cy="2372209"/>
          </a:xfrm>
          <a:prstGeom prst="rect">
            <a:avLst/>
          </a:prstGeom>
        </p:spPr>
      </p:pic>
    </p:spTree>
    <p:extLst>
      <p:ext uri="{BB962C8B-B14F-4D97-AF65-F5344CB8AC3E}">
        <p14:creationId xmlns:p14="http://schemas.microsoft.com/office/powerpoint/2010/main" val="3563884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Arial" panose="020B0604020202020204" pitchFamily="34" charset="0"/>
                <a:cs typeface="Arial" panose="020B0604020202020204" pitchFamily="34" charset="0"/>
              </a:rPr>
              <a:t>HCPC – Registration Data</a:t>
            </a:r>
            <a:endParaRPr lang="en-GB" dirty="0"/>
          </a:p>
        </p:txBody>
      </p:sp>
      <p:sp>
        <p:nvSpPr>
          <p:cNvPr id="3" name="Text Placeholder 2"/>
          <p:cNvSpPr>
            <a:spLocks noGrp="1"/>
          </p:cNvSpPr>
          <p:nvPr>
            <p:ph type="body" sz="quarter" idx="13"/>
          </p:nvPr>
        </p:nvSpPr>
        <p:spPr>
          <a:xfrm>
            <a:off x="5791200" y="1954924"/>
            <a:ext cx="3060887" cy="3720662"/>
          </a:xfrm>
        </p:spPr>
        <p:txBody>
          <a:bodyPr/>
          <a:lstStyle/>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HCPC regulate the 14 AHPs along with the General Council for Osteopaths.</a:t>
            </a: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Art, Music and Drama therapists are grouped together as are Diagnostic and Therapeutic Radiographers</a:t>
            </a:r>
            <a:endParaRPr lang="en-GB" sz="1800" dirty="0"/>
          </a:p>
        </p:txBody>
      </p:sp>
      <p:sp>
        <p:nvSpPr>
          <p:cNvPr id="5" name="Footer Placeholder 16"/>
          <p:cNvSpPr txBox="1">
            <a:spLocks/>
          </p:cNvSpPr>
          <p:nvPr/>
        </p:nvSpPr>
        <p:spPr>
          <a:xfrm>
            <a:off x="340057" y="6414718"/>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dirty="0"/>
              <a:t>@</a:t>
            </a:r>
            <a:r>
              <a:rPr lang="en-GB" sz="1300" b="1" dirty="0" err="1"/>
              <a:t>NHS_HealthEdEng</a:t>
            </a:r>
            <a:r>
              <a:rPr lang="en-GB" sz="1300" b="1" dirty="0"/>
              <a:t>      #</a:t>
            </a:r>
            <a:r>
              <a:rPr lang="en-GB" sz="1300" b="1" dirty="0" err="1"/>
              <a:t>insertcampaignhashtag</a:t>
            </a:r>
            <a:endParaRPr lang="en-GB" sz="1300" b="1" dirty="0"/>
          </a:p>
        </p:txBody>
      </p:sp>
      <p:pic>
        <p:nvPicPr>
          <p:cNvPr id="6" name="Picture 5"/>
          <p:cNvPicPr>
            <a:picLocks noChangeAspect="1"/>
          </p:cNvPicPr>
          <p:nvPr/>
        </p:nvPicPr>
        <p:blipFill>
          <a:blip r:embed="rId2"/>
          <a:stretch>
            <a:fillRect/>
          </a:stretch>
        </p:blipFill>
        <p:spPr>
          <a:xfrm>
            <a:off x="727710" y="1857375"/>
            <a:ext cx="5063490" cy="3204210"/>
          </a:xfrm>
          <a:prstGeom prst="rect">
            <a:avLst/>
          </a:prstGeom>
        </p:spPr>
      </p:pic>
    </p:spTree>
    <p:extLst>
      <p:ext uri="{BB962C8B-B14F-4D97-AF65-F5344CB8AC3E}">
        <p14:creationId xmlns:p14="http://schemas.microsoft.com/office/powerpoint/2010/main" val="1870050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EC07-3FBD-4713-8E6A-C55EADCD2060}"/>
              </a:ext>
            </a:extLst>
          </p:cNvPr>
          <p:cNvSpPr>
            <a:spLocks noGrp="1"/>
          </p:cNvSpPr>
          <p:nvPr>
            <p:ph type="ctrTitle"/>
          </p:nvPr>
        </p:nvSpPr>
        <p:spPr/>
        <p:txBody>
          <a:bodyPr/>
          <a:lstStyle/>
          <a:p>
            <a:r>
              <a:rPr lang="en-GB" sz="2400" dirty="0">
                <a:latin typeface="Arial" panose="020B0604020202020204" pitchFamily="34" charset="0"/>
                <a:cs typeface="Arial" panose="020B0604020202020204" pitchFamily="34" charset="0"/>
              </a:rPr>
              <a:t>Dietetics – Registration Data Vs Employed (NHS Digital)</a:t>
            </a:r>
            <a:endParaRPr lang="en-GB" sz="2400" dirty="0"/>
          </a:p>
        </p:txBody>
      </p:sp>
      <p:sp>
        <p:nvSpPr>
          <p:cNvPr id="3" name="Text Placeholder 2">
            <a:extLst>
              <a:ext uri="{FF2B5EF4-FFF2-40B4-BE49-F238E27FC236}">
                <a16:creationId xmlns:a16="http://schemas.microsoft.com/office/drawing/2014/main" id="{6875BBCC-F358-4B50-8C3A-B3E15877F5A5}"/>
              </a:ext>
            </a:extLst>
          </p:cNvPr>
          <p:cNvSpPr>
            <a:spLocks noGrp="1"/>
          </p:cNvSpPr>
          <p:nvPr>
            <p:ph type="body" sz="quarter" idx="13"/>
          </p:nvPr>
        </p:nvSpPr>
        <p:spPr>
          <a:xfrm>
            <a:off x="5190564" y="1954924"/>
            <a:ext cx="3648635" cy="3720662"/>
          </a:xfrm>
        </p:spPr>
        <p:txBody>
          <a:bodyPr/>
          <a:lstStyle/>
          <a:p>
            <a:r>
              <a:rPr lang="en-GB" sz="1400" dirty="0">
                <a:latin typeface="Arial" panose="020B0604020202020204" pitchFamily="34" charset="0"/>
                <a:cs typeface="Arial" panose="020B0604020202020204" pitchFamily="34" charset="0"/>
              </a:rPr>
              <a:t>Dietetics registrants increased by c.1679 (19%) between 2014 and 2020. This represents a solid growth in the region of 3% per year.</a:t>
            </a:r>
          </a:p>
          <a:p>
            <a:r>
              <a:rPr lang="en-GB" sz="1400" dirty="0">
                <a:latin typeface="Arial" panose="020B0604020202020204" pitchFamily="34" charset="0"/>
                <a:cs typeface="Arial" panose="020B0604020202020204" pitchFamily="34" charset="0"/>
              </a:rPr>
              <a:t>In August 2020, there were 9,693 registrants –  29 fewer dietitians on the register then on end 2018/19, please note movement on register changes from month to month. As at April 2020 there were 10,207 Dietitians on the HCPC register.</a:t>
            </a:r>
          </a:p>
          <a:p>
            <a:r>
              <a:rPr lang="en-GB" sz="1400" dirty="0">
                <a:latin typeface="Arial" panose="020B0604020202020204" pitchFamily="34" charset="0"/>
                <a:cs typeface="Arial" panose="020B0604020202020204" pitchFamily="34" charset="0"/>
              </a:rPr>
              <a:t>Majority of registrants do not work in the NHS in England. This will reflect registrants working elsewhere in the UK and abroad, as well as high employment in other sectors outside the NHS, including the food industry. </a:t>
            </a:r>
            <a:r>
              <a:rPr lang="en-GB" sz="1600" dirty="0">
                <a:latin typeface="Arial" panose="020B0604020202020204" pitchFamily="34" charset="0"/>
                <a:cs typeface="Arial" panose="020B0604020202020204" pitchFamily="34" charset="0"/>
              </a:rPr>
              <a:t> </a:t>
            </a:r>
          </a:p>
          <a:p>
            <a:pPr marL="0" indent="0">
              <a:buNone/>
            </a:pPr>
            <a:endParaRPr lang="en-GB" dirty="0"/>
          </a:p>
        </p:txBody>
      </p:sp>
      <p:pic>
        <p:nvPicPr>
          <p:cNvPr id="6" name="Picture 5"/>
          <p:cNvPicPr>
            <a:picLocks noChangeAspect="1"/>
          </p:cNvPicPr>
          <p:nvPr/>
        </p:nvPicPr>
        <p:blipFill>
          <a:blip r:embed="rId3"/>
          <a:stretch>
            <a:fillRect/>
          </a:stretch>
        </p:blipFill>
        <p:spPr>
          <a:xfrm>
            <a:off x="605975" y="2182802"/>
            <a:ext cx="4584589" cy="3407507"/>
          </a:xfrm>
          <a:prstGeom prst="rect">
            <a:avLst/>
          </a:prstGeom>
          <a:ln>
            <a:solidFill>
              <a:schemeClr val="accent1"/>
            </a:solidFill>
          </a:ln>
        </p:spPr>
      </p:pic>
    </p:spTree>
    <p:extLst>
      <p:ext uri="{BB962C8B-B14F-4D97-AF65-F5344CB8AC3E}">
        <p14:creationId xmlns:p14="http://schemas.microsoft.com/office/powerpoint/2010/main" val="2928910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3335-961E-47F2-9019-C3A2E82E77E9}"/>
              </a:ext>
            </a:extLst>
          </p:cNvPr>
          <p:cNvSpPr>
            <a:spLocks noGrp="1"/>
          </p:cNvSpPr>
          <p:nvPr>
            <p:ph type="ctrTitle"/>
          </p:nvPr>
        </p:nvSpPr>
        <p:spPr/>
        <p:txBody>
          <a:bodyPr/>
          <a:lstStyle/>
          <a:p>
            <a:r>
              <a:rPr lang="en-GB" sz="2800" dirty="0"/>
              <a:t>Dietetics – Historic Supply Trends</a:t>
            </a:r>
          </a:p>
        </p:txBody>
      </p:sp>
      <p:sp>
        <p:nvSpPr>
          <p:cNvPr id="3" name="Text Placeholder 2">
            <a:extLst>
              <a:ext uri="{FF2B5EF4-FFF2-40B4-BE49-F238E27FC236}">
                <a16:creationId xmlns:a16="http://schemas.microsoft.com/office/drawing/2014/main" id="{9094AC23-5801-4278-BDFB-2C92682F83F0}"/>
              </a:ext>
            </a:extLst>
          </p:cNvPr>
          <p:cNvSpPr>
            <a:spLocks noGrp="1"/>
          </p:cNvSpPr>
          <p:nvPr>
            <p:ph type="body" sz="quarter" idx="13"/>
          </p:nvPr>
        </p:nvSpPr>
        <p:spPr>
          <a:xfrm>
            <a:off x="5091952" y="1954924"/>
            <a:ext cx="3523129" cy="3720662"/>
          </a:xfrm>
        </p:spPr>
        <p:txBody>
          <a:bodyPr/>
          <a:lstStyle/>
          <a:p>
            <a:r>
              <a:rPr lang="en-GB" sz="1600" dirty="0">
                <a:latin typeface="Arial" panose="020B0604020202020204" pitchFamily="34" charset="0"/>
                <a:cs typeface="Arial" panose="020B0604020202020204" pitchFamily="34" charset="0"/>
              </a:rPr>
              <a:t>We use both published NHS Digital data and data from ESR Data Warehouse</a:t>
            </a:r>
          </a:p>
          <a:p>
            <a:r>
              <a:rPr lang="en-GB" sz="1600" dirty="0">
                <a:latin typeface="Arial" panose="020B0604020202020204" pitchFamily="34" charset="0"/>
                <a:cs typeface="Arial" panose="020B0604020202020204" pitchFamily="34" charset="0"/>
              </a:rPr>
              <a:t>There are some differences, with latter numbers being higher – we typically count all employed staff, NHS Digital count ‘frontline only’ and so do not count all staff. However, the trends are largely the same. </a:t>
            </a:r>
          </a:p>
          <a:p>
            <a:r>
              <a:rPr lang="en-GB" sz="1600" dirty="0">
                <a:latin typeface="Arial" panose="020B0604020202020204" pitchFamily="34" charset="0"/>
                <a:cs typeface="Arial" panose="020B0604020202020204" pitchFamily="34" charset="0"/>
              </a:rPr>
              <a:t>Both sources confirm growth in the order of 3</a:t>
            </a:r>
            <a:r>
              <a:rPr lang="en-GB" sz="1600" b="1" dirty="0">
                <a:latin typeface="Arial" panose="020B0604020202020204" pitchFamily="34" charset="0"/>
                <a:cs typeface="Arial" panose="020B0604020202020204" pitchFamily="34" charset="0"/>
              </a:rPr>
              <a:t>% per year. </a:t>
            </a:r>
            <a:r>
              <a:rPr lang="en-GB" sz="1600" dirty="0">
                <a:latin typeface="Arial" panose="020B0604020202020204" pitchFamily="34" charset="0"/>
                <a:cs typeface="Arial" panose="020B0604020202020204" pitchFamily="34" charset="0"/>
              </a:rPr>
              <a:t>Growth has been comparable to the register</a:t>
            </a:r>
          </a:p>
          <a:p>
            <a:pPr marL="0" indent="0">
              <a:buNone/>
            </a:pPr>
            <a:endParaRPr lang="en-GB" dirty="0"/>
          </a:p>
        </p:txBody>
      </p:sp>
      <p:pic>
        <p:nvPicPr>
          <p:cNvPr id="5" name="Picture 4"/>
          <p:cNvPicPr>
            <a:picLocks noChangeAspect="1"/>
          </p:cNvPicPr>
          <p:nvPr/>
        </p:nvPicPr>
        <p:blipFill>
          <a:blip r:embed="rId2"/>
          <a:stretch>
            <a:fillRect/>
          </a:stretch>
        </p:blipFill>
        <p:spPr>
          <a:xfrm>
            <a:off x="457200" y="1857375"/>
            <a:ext cx="4584589" cy="3656734"/>
          </a:xfrm>
          <a:prstGeom prst="rect">
            <a:avLst/>
          </a:prstGeom>
          <a:ln>
            <a:solidFill>
              <a:schemeClr val="accent1"/>
            </a:solidFill>
          </a:ln>
        </p:spPr>
      </p:pic>
    </p:spTree>
    <p:extLst>
      <p:ext uri="{BB962C8B-B14F-4D97-AF65-F5344CB8AC3E}">
        <p14:creationId xmlns:p14="http://schemas.microsoft.com/office/powerpoint/2010/main" val="819490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45CBD-53D8-4E60-8066-1BCBEF3202DA}"/>
              </a:ext>
            </a:extLst>
          </p:cNvPr>
          <p:cNvSpPr>
            <a:spLocks noGrp="1"/>
          </p:cNvSpPr>
          <p:nvPr>
            <p:ph type="ctrTitle"/>
          </p:nvPr>
        </p:nvSpPr>
        <p:spPr/>
        <p:txBody>
          <a:bodyPr/>
          <a:lstStyle/>
          <a:p>
            <a:r>
              <a:rPr lang="en-GB" dirty="0"/>
              <a:t>Flow analysis – summary</a:t>
            </a:r>
          </a:p>
        </p:txBody>
      </p:sp>
      <p:sp>
        <p:nvSpPr>
          <p:cNvPr id="3" name="Text Placeholder 2">
            <a:extLst>
              <a:ext uri="{FF2B5EF4-FFF2-40B4-BE49-F238E27FC236}">
                <a16:creationId xmlns:a16="http://schemas.microsoft.com/office/drawing/2014/main" id="{24B7460C-A2B6-4E71-85DD-160F42929244}"/>
              </a:ext>
            </a:extLst>
          </p:cNvPr>
          <p:cNvSpPr>
            <a:spLocks noGrp="1"/>
          </p:cNvSpPr>
          <p:nvPr>
            <p:ph type="body" sz="quarter" idx="13"/>
          </p:nvPr>
        </p:nvSpPr>
        <p:spPr>
          <a:xfrm>
            <a:off x="457200" y="2196352"/>
            <a:ext cx="7839075" cy="3479233"/>
          </a:xfrm>
        </p:spPr>
        <p:txBody>
          <a:bodyPr/>
          <a:lstStyle/>
          <a:p>
            <a:r>
              <a:rPr lang="en-GB" b="1" dirty="0"/>
              <a:t>Overall, numbers grew by 2.7% per year between 2015 and 2020</a:t>
            </a:r>
          </a:p>
          <a:p>
            <a:r>
              <a:rPr lang="en-GB" dirty="0"/>
              <a:t>UK joiners have largely remained stable at c.350 per year; in 2019/20 there were 374 UK joiners</a:t>
            </a:r>
          </a:p>
          <a:p>
            <a:r>
              <a:rPr lang="en-GB" dirty="0"/>
              <a:t>International Recruits have largely remained stable at c.100 per year, but went up to 127 in 2019/20</a:t>
            </a:r>
          </a:p>
          <a:p>
            <a:r>
              <a:rPr lang="en-GB" dirty="0"/>
              <a:t>Leaver rates fell from 7.1% in 2015-16 to 6.0% in 2019-20, suggesting success of retention efforts</a:t>
            </a:r>
          </a:p>
        </p:txBody>
      </p:sp>
    </p:spTree>
    <p:extLst>
      <p:ext uri="{BB962C8B-B14F-4D97-AF65-F5344CB8AC3E}">
        <p14:creationId xmlns:p14="http://schemas.microsoft.com/office/powerpoint/2010/main" val="30809314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EE PPT - Master slide deck_1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E003265C489E4CB3748BB66229892B" ma:contentTypeVersion="14" ma:contentTypeDescription="Create a new document." ma:contentTypeScope="" ma:versionID="82b78ed54a0dac55f1b43630ae433f9c">
  <xsd:schema xmlns:xsd="http://www.w3.org/2001/XMLSchema" xmlns:xs="http://www.w3.org/2001/XMLSchema" xmlns:p="http://schemas.microsoft.com/office/2006/metadata/properties" xmlns:ns2="740a7d8f-7841-49b6-bfe7-7aa06d327266" xmlns:ns3="e1e50c13-c3ba-4f0c-a29b-ab463524dbbf" targetNamespace="http://schemas.microsoft.com/office/2006/metadata/properties" ma:root="true" ma:fieldsID="0d666964bb268992bc0bb33c3ab943dc" ns2:_="" ns3:_="">
    <xsd:import namespace="740a7d8f-7841-49b6-bfe7-7aa06d327266"/>
    <xsd:import namespace="e1e50c13-c3ba-4f0c-a29b-ab463524dbb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0a7d8f-7841-49b6-bfe7-7aa06d3272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b5e471e-86a7-4573-b003-24887ebde44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e50c13-c3ba-4f0c-a29b-ab463524dbb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a434301-ed6c-4c74-95aa-124a6d114ea3}" ma:internalName="TaxCatchAll" ma:showField="CatchAllData" ma:web="e1e50c13-c3ba-4f0c-a29b-ab463524dbb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40a7d8f-7841-49b6-bfe7-7aa06d327266">
      <Terms xmlns="http://schemas.microsoft.com/office/infopath/2007/PartnerControls"/>
    </lcf76f155ced4ddcb4097134ff3c332f>
    <TaxCatchAll xmlns="e1e50c13-c3ba-4f0c-a29b-ab463524dbbf" xsi:nil="true"/>
    <MediaLengthInSeconds xmlns="740a7d8f-7841-49b6-bfe7-7aa06d327266" xsi:nil="true"/>
  </documentManagement>
</p:properties>
</file>

<file path=customXml/itemProps1.xml><?xml version="1.0" encoding="utf-8"?>
<ds:datastoreItem xmlns:ds="http://schemas.openxmlformats.org/officeDocument/2006/customXml" ds:itemID="{4A4858AD-C896-46DD-A99E-D0723A369246}"/>
</file>

<file path=customXml/itemProps2.xml><?xml version="1.0" encoding="utf-8"?>
<ds:datastoreItem xmlns:ds="http://schemas.openxmlformats.org/officeDocument/2006/customXml" ds:itemID="{7940998C-32C5-4E59-8F9E-16EAB04B4598}"/>
</file>

<file path=customXml/itemProps3.xml><?xml version="1.0" encoding="utf-8"?>
<ds:datastoreItem xmlns:ds="http://schemas.openxmlformats.org/officeDocument/2006/customXml" ds:itemID="{A7F3E93F-A3EE-4C56-A764-4F429886AC40}"/>
</file>

<file path=docProps/app.xml><?xml version="1.0" encoding="utf-8"?>
<Properties xmlns="http://schemas.openxmlformats.org/officeDocument/2006/extended-properties" xmlns:vt="http://schemas.openxmlformats.org/officeDocument/2006/docPropsVTypes">
  <Template>TEMPLATE+-+Master+slide+deck+v2</Template>
  <TotalTime>116</TotalTime>
  <Words>3487</Words>
  <Application>Microsoft Office PowerPoint</Application>
  <PresentationFormat>On-screen Show (4:3)</PresentationFormat>
  <Paragraphs>317</Paragraphs>
  <Slides>57</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Arial</vt:lpstr>
      <vt:lpstr>Calibri</vt:lpstr>
      <vt:lpstr>Corbel</vt:lpstr>
      <vt:lpstr>Courier New</vt:lpstr>
      <vt:lpstr>Frutiger</vt:lpstr>
      <vt:lpstr>Frutiger LT Pro 1</vt:lpstr>
      <vt:lpstr>Helvetica-Normal</vt:lpstr>
      <vt:lpstr>Symbol</vt:lpstr>
      <vt:lpstr>HEE PPT - Master slide deck_1 (1)</vt:lpstr>
      <vt:lpstr>Welcome to AHP Workforce Webinar 3 Dietetics, Dramatherapists &amp; Paramedics   25 September 2020  </vt:lpstr>
      <vt:lpstr>Purpose of the webinars</vt:lpstr>
      <vt:lpstr>House Keeping</vt:lpstr>
      <vt:lpstr>Today’s Plan</vt:lpstr>
      <vt:lpstr>PowerPoint Presentation</vt:lpstr>
      <vt:lpstr>HCPC – Registration Data</vt:lpstr>
      <vt:lpstr>Dietetics – Registration Data Vs Employed (NHS Digital)</vt:lpstr>
      <vt:lpstr>Dietetics – Historic Supply Trends</vt:lpstr>
      <vt:lpstr>Flow analysis – summary</vt:lpstr>
      <vt:lpstr>Local Workforce Data (wte) – By Region</vt:lpstr>
      <vt:lpstr>Gender and Age Information</vt:lpstr>
      <vt:lpstr>Ethnicity &amp; Nationality Information</vt:lpstr>
      <vt:lpstr>Summary of Future Trends</vt:lpstr>
      <vt:lpstr>Dietetics workforce summary</vt:lpstr>
      <vt:lpstr>PowerPoint Presentation</vt:lpstr>
      <vt:lpstr>Statistics</vt:lpstr>
      <vt:lpstr>PowerPoint Presentation</vt:lpstr>
      <vt:lpstr>Workforce and Development</vt:lpstr>
      <vt:lpstr>What do we need ……</vt:lpstr>
      <vt:lpstr>PowerPoint Presentation</vt:lpstr>
      <vt:lpstr>PowerPoint Presentation</vt:lpstr>
      <vt:lpstr>HCPC – Registration Data</vt:lpstr>
      <vt:lpstr>Arts Therapists – Registration Data Vs Employed (NHS Digital)</vt:lpstr>
      <vt:lpstr>Arts Therapists and Drama Therapists – Historic Supply Trends</vt:lpstr>
      <vt:lpstr>Flow analysis – arts therapists summary</vt:lpstr>
      <vt:lpstr>Arts Therapists Workforce Data (wte) – By Region</vt:lpstr>
      <vt:lpstr>Arts Therapists Gender and Age Information</vt:lpstr>
      <vt:lpstr>Arts Therapists Ethnicity &amp; Nationality Information</vt:lpstr>
      <vt:lpstr>Arts Therapists - Summary of Future Trends</vt:lpstr>
      <vt:lpstr>Workforce summary</vt:lpstr>
      <vt:lpstr>PowerPoint Presentation</vt:lpstr>
      <vt:lpstr>Dramatherapists</vt:lpstr>
      <vt:lpstr>PowerPoint Presentation</vt:lpstr>
      <vt:lpstr>Looking forward</vt:lpstr>
      <vt:lpstr>PowerPoint Presentation</vt:lpstr>
      <vt:lpstr>HCPC – Registration Data</vt:lpstr>
      <vt:lpstr>Paramedics – Registration Data Vs Employed (NHS Digital)</vt:lpstr>
      <vt:lpstr>Paramedics – Historic Supply Trends</vt:lpstr>
      <vt:lpstr>Flow analysis – summary</vt:lpstr>
      <vt:lpstr>Local Workforce Data (wte) – By Region</vt:lpstr>
      <vt:lpstr>Gender and Age Information</vt:lpstr>
      <vt:lpstr>Ethnicity &amp; Nationality Information </vt:lpstr>
      <vt:lpstr>Summary of Future Trends</vt:lpstr>
      <vt:lpstr>Paramedics workforce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vt:lpstr>
      <vt:lpstr>Your Feedback Please</vt:lpstr>
    </vt:vector>
  </TitlesOfParts>
  <Company>Health Education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 Kibble</dc:creator>
  <cp:lastModifiedBy>Sharon</cp:lastModifiedBy>
  <cp:revision>25</cp:revision>
  <dcterms:created xsi:type="dcterms:W3CDTF">2020-03-16T16:02:08Z</dcterms:created>
  <dcterms:modified xsi:type="dcterms:W3CDTF">2020-09-25T08:27:10Z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0x0101001AE003265C489E4CB3748BB66229892B</vt:lpwstr>
  </property>
  <property fmtid="{D5CDD505-2E9C-101B-9397-08002B2CF9AE}" pid="3" name="Order">
    <vt:lpwstr>1818400.00000000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NumberOrder">
    <vt:lpwstr>6.00000000000000</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ies>
</file>