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259" r:id="rId2"/>
    <p:sldId id="257" r:id="rId3"/>
    <p:sldId id="298" r:id="rId4"/>
    <p:sldId id="1981" r:id="rId5"/>
    <p:sldId id="256" r:id="rId6"/>
    <p:sldId id="2108" r:id="rId7"/>
    <p:sldId id="2109" r:id="rId8"/>
    <p:sldId id="261" r:id="rId9"/>
    <p:sldId id="286" r:id="rId10"/>
    <p:sldId id="262" r:id="rId11"/>
    <p:sldId id="283" r:id="rId12"/>
    <p:sldId id="284" r:id="rId13"/>
    <p:sldId id="287" r:id="rId14"/>
    <p:sldId id="285" r:id="rId15"/>
    <p:sldId id="327" r:id="rId16"/>
    <p:sldId id="2081" r:id="rId17"/>
    <p:sldId id="2082" r:id="rId18"/>
    <p:sldId id="2083" r:id="rId19"/>
    <p:sldId id="273" r:id="rId20"/>
    <p:sldId id="274" r:id="rId21"/>
    <p:sldId id="2084" r:id="rId22"/>
    <p:sldId id="2085" r:id="rId23"/>
    <p:sldId id="2086" r:id="rId24"/>
    <p:sldId id="2087" r:id="rId25"/>
    <p:sldId id="2088" r:id="rId26"/>
    <p:sldId id="2089" r:id="rId27"/>
    <p:sldId id="2090" r:id="rId28"/>
    <p:sldId id="2091" r:id="rId29"/>
    <p:sldId id="2092" r:id="rId30"/>
    <p:sldId id="2093" r:id="rId31"/>
    <p:sldId id="2110" r:id="rId32"/>
    <p:sldId id="2113" r:id="rId33"/>
    <p:sldId id="2114" r:id="rId34"/>
    <p:sldId id="2115" r:id="rId35"/>
    <p:sldId id="258" r:id="rId36"/>
    <p:sldId id="2116" r:id="rId37"/>
    <p:sldId id="2117" r:id="rId38"/>
    <p:sldId id="2097" r:id="rId39"/>
    <p:sldId id="2098" r:id="rId40"/>
    <p:sldId id="2099" r:id="rId41"/>
    <p:sldId id="2100" r:id="rId42"/>
    <p:sldId id="2101" r:id="rId43"/>
    <p:sldId id="2102" r:id="rId44"/>
    <p:sldId id="2103" r:id="rId45"/>
    <p:sldId id="2104" r:id="rId46"/>
    <p:sldId id="2105" r:id="rId47"/>
    <p:sldId id="2111" r:id="rId48"/>
    <p:sldId id="2112" r:id="rId49"/>
    <p:sldId id="291" r:id="rId50"/>
    <p:sldId id="405" r:id="rId51"/>
    <p:sldId id="406" r:id="rId52"/>
    <p:sldId id="260" r:id="rId53"/>
    <p:sldId id="194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9"/>
            <p14:sldId id="257"/>
            <p14:sldId id="298"/>
            <p14:sldId id="1981"/>
            <p14:sldId id="256"/>
            <p14:sldId id="2108"/>
            <p14:sldId id="2109"/>
            <p14:sldId id="261"/>
            <p14:sldId id="286"/>
            <p14:sldId id="262"/>
            <p14:sldId id="283"/>
            <p14:sldId id="284"/>
            <p14:sldId id="287"/>
            <p14:sldId id="285"/>
            <p14:sldId id="327"/>
            <p14:sldId id="2081"/>
            <p14:sldId id="2082"/>
            <p14:sldId id="2083"/>
            <p14:sldId id="273"/>
            <p14:sldId id="274"/>
            <p14:sldId id="2084"/>
            <p14:sldId id="2085"/>
            <p14:sldId id="2086"/>
            <p14:sldId id="2087"/>
            <p14:sldId id="2088"/>
            <p14:sldId id="2089"/>
            <p14:sldId id="2090"/>
            <p14:sldId id="2091"/>
            <p14:sldId id="2092"/>
            <p14:sldId id="2093"/>
            <p14:sldId id="2110"/>
            <p14:sldId id="2113"/>
            <p14:sldId id="2114"/>
            <p14:sldId id="2115"/>
            <p14:sldId id="258"/>
            <p14:sldId id="2116"/>
            <p14:sldId id="2117"/>
            <p14:sldId id="2097"/>
            <p14:sldId id="2098"/>
            <p14:sldId id="2099"/>
            <p14:sldId id="2100"/>
            <p14:sldId id="2101"/>
            <p14:sldId id="2102"/>
            <p14:sldId id="2103"/>
            <p14:sldId id="2104"/>
            <p14:sldId id="2105"/>
            <p14:sldId id="2111"/>
            <p14:sldId id="2112"/>
            <p14:sldId id="291"/>
            <p14:sldId id="405"/>
            <p14:sldId id="406"/>
            <p14:sldId id="260"/>
            <p14:sldId id="19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9/29/2020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9/29/2020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228671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alibri" panose="020F0502020204030204" pitchFamily="34" charset="0"/>
              <a:buNone/>
            </a:pPr>
            <a:r>
              <a:rPr lang="en-GB" sz="1100" dirty="0"/>
              <a:t>CAUK - </a:t>
            </a:r>
            <a:r>
              <a:rPr lang="en-GB" sz="1100" dirty="0">
                <a:solidFill>
                  <a:srgbClr val="1F497D"/>
                </a:solidFill>
                <a:effectLst/>
                <a:latin typeface="Calibri" panose="020F0502020204030204" pitchFamily="34" charset="0"/>
                <a:ea typeface="Calibri" panose="020F0502020204030204" pitchFamily="34" charset="0"/>
              </a:rPr>
              <a:t>Launching in November</a:t>
            </a:r>
          </a:p>
          <a:p>
            <a:pPr marL="0" lvl="0" indent="0">
              <a:buFont typeface="Calibri" panose="020F0502020204030204" pitchFamily="34" charset="0"/>
              <a:buNone/>
            </a:pPr>
            <a:r>
              <a:rPr lang="en-GB" sz="1100" dirty="0">
                <a:solidFill>
                  <a:srgbClr val="1F497D"/>
                </a:solidFill>
                <a:effectLst/>
                <a:latin typeface="Calibri" panose="020F0502020204030204" pitchFamily="34" charset="0"/>
                <a:ea typeface="Calibri" panose="020F0502020204030204" pitchFamily="34" charset="0"/>
              </a:rPr>
              <a:t>In partnership with the Stroke Association, the Motor Neurone Disease Association , Headway – the brain injury association, Communication Matters, the National Network of Parent Carer Forums, the Makaton Charity, the Business Disability Forum and Disability Rights UK.</a:t>
            </a:r>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197339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22</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24</a:t>
            </a:fld>
            <a:endParaRPr lang="en-US"/>
          </a:p>
        </p:txBody>
      </p:sp>
    </p:spTree>
    <p:extLst>
      <p:ext uri="{BB962C8B-B14F-4D97-AF65-F5344CB8AC3E}">
        <p14:creationId xmlns:p14="http://schemas.microsoft.com/office/powerpoint/2010/main" val="279351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Music Therapists – about 4/5 in London and commuter belt (</a:t>
            </a:r>
            <a:r>
              <a:rPr lang="en-GB" dirty="0" err="1"/>
              <a:t>EoE</a:t>
            </a:r>
            <a:r>
              <a:rPr lang="en-GB" dirty="0"/>
              <a:t>, SE)</a:t>
            </a:r>
          </a:p>
        </p:txBody>
      </p:sp>
      <p:sp>
        <p:nvSpPr>
          <p:cNvPr id="4" name="Slide Number Placeholder 3"/>
          <p:cNvSpPr>
            <a:spLocks noGrp="1"/>
          </p:cNvSpPr>
          <p:nvPr>
            <p:ph type="sldNum" sz="quarter" idx="5"/>
          </p:nvPr>
        </p:nvSpPr>
        <p:spPr/>
        <p:txBody>
          <a:bodyPr/>
          <a:lstStyle/>
          <a:p>
            <a:fld id="{DB0B3131-83C0-9847-95A8-B83A12FBB63A}" type="slidenum">
              <a:rPr lang="en-US" smtClean="0"/>
              <a:t>27</a:t>
            </a:fld>
            <a:endParaRPr lang="en-US"/>
          </a:p>
        </p:txBody>
      </p:sp>
    </p:spTree>
    <p:extLst>
      <p:ext uri="{BB962C8B-B14F-4D97-AF65-F5344CB8AC3E}">
        <p14:creationId xmlns:p14="http://schemas.microsoft.com/office/powerpoint/2010/main" val="3512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29</a:t>
            </a:fld>
            <a:endParaRPr lang="en-US"/>
          </a:p>
        </p:txBody>
      </p:sp>
    </p:spTree>
    <p:extLst>
      <p:ext uri="{BB962C8B-B14F-4D97-AF65-F5344CB8AC3E}">
        <p14:creationId xmlns:p14="http://schemas.microsoft.com/office/powerpoint/2010/main" val="429293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30</a:t>
            </a:fld>
            <a:endParaRPr lang="en-US"/>
          </a:p>
        </p:txBody>
      </p:sp>
    </p:spTree>
    <p:extLst>
      <p:ext uri="{BB962C8B-B14F-4D97-AF65-F5344CB8AC3E}">
        <p14:creationId xmlns:p14="http://schemas.microsoft.com/office/powerpoint/2010/main" val="2957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32</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34</a:t>
            </a:fld>
            <a:endParaRPr lang="en-US"/>
          </a:p>
        </p:txBody>
      </p:sp>
    </p:spTree>
    <p:extLst>
      <p:ext uri="{BB962C8B-B14F-4D97-AF65-F5344CB8AC3E}">
        <p14:creationId xmlns:p14="http://schemas.microsoft.com/office/powerpoint/2010/main" val="2286711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38</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39</a:t>
            </a:fld>
            <a:endParaRPr lang="en-US"/>
          </a:p>
        </p:txBody>
      </p:sp>
    </p:spTree>
    <p:extLst>
      <p:ext uri="{BB962C8B-B14F-4D97-AF65-F5344CB8AC3E}">
        <p14:creationId xmlns:p14="http://schemas.microsoft.com/office/powerpoint/2010/main" val="189179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 - NHS</a:t>
            </a:r>
            <a:r>
              <a:rPr lang="en-GB" baseline="0" dirty="0"/>
              <a:t> Digital data available from 2019 onwards only.</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40</a:t>
            </a:fld>
            <a:endParaRPr lang="en-US"/>
          </a:p>
        </p:txBody>
      </p:sp>
    </p:spTree>
    <p:extLst>
      <p:ext uri="{BB962C8B-B14F-4D97-AF65-F5344CB8AC3E}">
        <p14:creationId xmlns:p14="http://schemas.microsoft.com/office/powerpoint/2010/main" val="783449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41</a:t>
            </a:fld>
            <a:endParaRPr lang="en-US"/>
          </a:p>
        </p:txBody>
      </p:sp>
    </p:spTree>
    <p:extLst>
      <p:ext uri="{BB962C8B-B14F-4D97-AF65-F5344CB8AC3E}">
        <p14:creationId xmlns:p14="http://schemas.microsoft.com/office/powerpoint/2010/main" val="370231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 - Data from 2018 onwards only-</a:t>
            </a:r>
            <a:r>
              <a:rPr lang="en-GB" baseline="0" dirty="0"/>
              <a:t> since profession got its occupation code</a:t>
            </a:r>
          </a:p>
        </p:txBody>
      </p:sp>
      <p:sp>
        <p:nvSpPr>
          <p:cNvPr id="4" name="Slide Number Placeholder 3"/>
          <p:cNvSpPr>
            <a:spLocks noGrp="1"/>
          </p:cNvSpPr>
          <p:nvPr>
            <p:ph type="sldNum" sz="quarter" idx="10"/>
          </p:nvPr>
        </p:nvSpPr>
        <p:spPr/>
        <p:txBody>
          <a:bodyPr/>
          <a:lstStyle/>
          <a:p>
            <a:fld id="{DB0B3131-83C0-9847-95A8-B83A12FBB63A}" type="slidenum">
              <a:rPr lang="en-US" smtClean="0"/>
              <a:t>43</a:t>
            </a:fld>
            <a:endParaRPr lang="en-US"/>
          </a:p>
        </p:txBody>
      </p:sp>
    </p:spTree>
    <p:extLst>
      <p:ext uri="{BB962C8B-B14F-4D97-AF65-F5344CB8AC3E}">
        <p14:creationId xmlns:p14="http://schemas.microsoft.com/office/powerpoint/2010/main" val="365633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a:t>
            </a:r>
            <a:r>
              <a:rPr lang="en-GB" baseline="0" dirty="0"/>
              <a:t> – Re the Nationality line graph, the numbers WTE are so small that it appears drastic. In 2018 there were only 5wte in total of which 1 </a:t>
            </a:r>
            <a:r>
              <a:rPr lang="en-GB" baseline="0" dirty="0" err="1"/>
              <a:t>wte</a:t>
            </a:r>
            <a:r>
              <a:rPr lang="en-GB" baseline="0" dirty="0"/>
              <a:t> was from a non UK nationality!</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45</a:t>
            </a:fld>
            <a:endParaRPr lang="en-US"/>
          </a:p>
        </p:txBody>
      </p:sp>
    </p:spTree>
    <p:extLst>
      <p:ext uri="{BB962C8B-B14F-4D97-AF65-F5344CB8AC3E}">
        <p14:creationId xmlns:p14="http://schemas.microsoft.com/office/powerpoint/2010/main" val="2018427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46</a:t>
            </a:fld>
            <a:endParaRPr lang="en-US"/>
          </a:p>
        </p:txBody>
      </p:sp>
    </p:spTree>
    <p:extLst>
      <p:ext uri="{BB962C8B-B14F-4D97-AF65-F5344CB8AC3E}">
        <p14:creationId xmlns:p14="http://schemas.microsoft.com/office/powerpoint/2010/main" val="29572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47</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189179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a:p>
        </p:txBody>
      </p:sp>
    </p:spTree>
    <p:extLst>
      <p:ext uri="{BB962C8B-B14F-4D97-AF65-F5344CB8AC3E}">
        <p14:creationId xmlns:p14="http://schemas.microsoft.com/office/powerpoint/2010/main" val="2957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Carrie</a:t>
            </a:r>
            <a:r>
              <a:rPr lang="en-GB" baseline="0" dirty="0"/>
              <a:t> – wonderful person </a:t>
            </a:r>
            <a:r>
              <a:rPr lang="en-GB" baseline="0" dirty="0" err="1"/>
              <a:t>etc</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Intro myself</a:t>
            </a:r>
          </a:p>
          <a:p>
            <a:endParaRPr lang="en-GB" dirty="0"/>
          </a:p>
          <a:p>
            <a:pPr marL="171450" indent="-171450">
              <a:buFont typeface="Arial" panose="020B0604020202020204" pitchFamily="34" charset="0"/>
              <a:buChar char="•"/>
            </a:pPr>
            <a:r>
              <a:rPr lang="en-GB" dirty="0"/>
              <a:t>SLT</a:t>
            </a:r>
            <a:r>
              <a:rPr lang="en-GB" baseline="0" dirty="0"/>
              <a:t> for over 25 years –</a:t>
            </a:r>
          </a:p>
          <a:p>
            <a:pPr marL="171450" indent="-171450">
              <a:buFont typeface="Arial" panose="020B0604020202020204" pitchFamily="34" charset="0"/>
              <a:buChar char="•"/>
            </a:pPr>
            <a:r>
              <a:rPr lang="en-GB" baseline="0" dirty="0"/>
              <a:t> clinical specialism in adult neuro dysphagia , but moved into MDT managements and AHP STP lead role before starting as Dir of Prof Development at RCSLT just under a year ago.</a:t>
            </a:r>
          </a:p>
          <a:p>
            <a:pPr marL="171450" indent="-171450">
              <a:buFont typeface="Arial" panose="020B0604020202020204" pitchFamily="34" charset="0"/>
              <a:buChar char="•"/>
            </a:pPr>
            <a:r>
              <a:rPr lang="en-GB" baseline="0" dirty="0"/>
              <a:t>Having had the opportunities to not only practise but also be engaged with wider AHP workforce has opened new horizons , and given me the opportunity to gain deeper understanding and </a:t>
            </a:r>
            <a:r>
              <a:rPr lang="en-GB" baseline="0" dirty="0" err="1"/>
              <a:t>contexutalise</a:t>
            </a:r>
            <a:r>
              <a:rPr lang="en-GB" baseline="0" dirty="0"/>
              <a:t> SLT role within the AHP family –and how ,especially in light of CV19 working with colleagues while shining a light on specific professional skills has been invaluable</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err="1"/>
              <a:t>Approx</a:t>
            </a:r>
            <a:r>
              <a:rPr lang="en-GB" sz="1100" baseline="0" dirty="0"/>
              <a:t> 17,000 RCSLT members across 4 nations covering wide clinical range – more SLTs not </a:t>
            </a:r>
            <a:r>
              <a:rPr lang="en-GB" sz="1100" baseline="0" dirty="0" err="1"/>
              <a:t>reg</a:t>
            </a:r>
            <a:r>
              <a:rPr lang="en-GB" sz="1100" baseline="0" dirty="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Challenges around lack of critical mass to  lobby, </a:t>
            </a:r>
            <a:r>
              <a:rPr lang="en-GB" sz="1100" baseline="0" dirty="0" err="1"/>
              <a:t>eg</a:t>
            </a:r>
            <a:r>
              <a:rPr lang="en-GB" sz="1100" dirty="0"/>
              <a:t>– low incidence hi need care groups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Deliver</a:t>
            </a:r>
            <a:r>
              <a:rPr lang="en-GB" sz="1100" baseline="0" dirty="0"/>
              <a:t> services from cradle to grave, and</a:t>
            </a:r>
            <a:r>
              <a:rPr lang="en-GB" sz="1100" dirty="0"/>
              <a:t> across health ,education , justice, social care, private </a:t>
            </a:r>
            <a:r>
              <a:rPr lang="en-GB" sz="1100" dirty="0" err="1"/>
              <a:t>etc</a:t>
            </a:r>
            <a:endParaRPr lang="en-GB" sz="110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SLTs shortage occupation – new courses coming on line but support</a:t>
            </a:r>
            <a:r>
              <a:rPr lang="en-GB" sz="1100" baseline="0" dirty="0"/>
              <a:t> and advocacy for the profession in leadership roles (</a:t>
            </a:r>
            <a:r>
              <a:rPr lang="en-GB" sz="1100" baseline="0" dirty="0" err="1"/>
              <a:t>esp</a:t>
            </a:r>
            <a:r>
              <a:rPr lang="en-GB" sz="1100" baseline="0" dirty="0"/>
              <a:t> in children services ) are being eroded.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Funding higher banded clinical leaders enhance services both for professional and service users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However , due to the holistic communication expertise of SLTs, I would suggest that SLTs, once they find their voices , make excellent leaders –both within the profession and in other roles- as Carrie is a shining example.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The People Plan is a potentially excellent vehicle to support leadership development roles for the profession.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CV19 lining has raised the profile of SLTs role /worth not only with MDT colleagues but also within the profession and the media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Increase in enquiries about becoming a SLT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t> – allowing us the opportunity to raise our profile and extend /expand roles , not only within initial acute phases (</a:t>
            </a:r>
            <a:r>
              <a:rPr lang="en-GB" sz="1100" baseline="0" dirty="0" err="1"/>
              <a:t>eg</a:t>
            </a:r>
            <a:r>
              <a:rPr lang="en-GB" sz="1100" baseline="0" dirty="0"/>
              <a:t> ICS (intensive care </a:t>
            </a:r>
            <a:r>
              <a:rPr lang="en-GB" sz="1100" baseline="0" dirty="0" err="1"/>
              <a:t>soc</a:t>
            </a:r>
            <a:r>
              <a:rPr lang="en-GB" sz="1100" baseline="0" dirty="0"/>
              <a:t>) rehab guidelines has identified and specific SLT pathway) but also around endoscopy scoping, patient advocacy, ACP roles, </a:t>
            </a:r>
            <a:r>
              <a:rPr lang="en-GB" sz="1100" baseline="0" dirty="0" err="1"/>
              <a:t>etc</a:t>
            </a:r>
            <a:endParaRPr lang="en-GB" sz="1100" dirty="0"/>
          </a:p>
          <a:p>
            <a:endParaRPr lang="en-GB" sz="1100" b="0" i="0" u="none" dirty="0">
              <a:solidFill>
                <a:schemeClr val="tx2">
                  <a:lumMod val="75000"/>
                </a:schemeClr>
              </a:solidFill>
              <a:effectLst/>
              <a:latin typeface="+mn-lt"/>
            </a:endParaRPr>
          </a:p>
          <a:p>
            <a:pPr marL="171450" indent="-171450">
              <a:buFont typeface="Arial" panose="020B0604020202020204" pitchFamily="34" charset="0"/>
              <a:buChar char="•"/>
            </a:pPr>
            <a:r>
              <a:rPr lang="en-GB" sz="1100" b="0" i="0" u="none" dirty="0">
                <a:solidFill>
                  <a:schemeClr val="tx2">
                    <a:lumMod val="75000"/>
                  </a:schemeClr>
                </a:solidFill>
                <a:effectLst/>
                <a:latin typeface="+mn-lt"/>
              </a:rPr>
              <a:t>Widespread transformation</a:t>
            </a:r>
            <a:r>
              <a:rPr lang="en-GB" sz="1100" b="0" i="0" u="none" baseline="0" dirty="0">
                <a:solidFill>
                  <a:schemeClr val="tx2">
                    <a:lumMod val="75000"/>
                  </a:schemeClr>
                </a:solidFill>
                <a:effectLst/>
                <a:latin typeface="+mn-lt"/>
              </a:rPr>
              <a:t> of service delivery and training delivery  - supporting the LTP around service redesign – both around skill mix reviews , location and method of service delivery   (</a:t>
            </a:r>
            <a:r>
              <a:rPr lang="en-GB" sz="1100" b="0" i="0" u="none" baseline="0" dirty="0" err="1">
                <a:solidFill>
                  <a:schemeClr val="tx2">
                    <a:lumMod val="75000"/>
                  </a:schemeClr>
                </a:solidFill>
                <a:effectLst/>
                <a:latin typeface="+mn-lt"/>
              </a:rPr>
              <a:t>eg</a:t>
            </a:r>
            <a:r>
              <a:rPr lang="en-GB" sz="1100" b="0" i="0" u="none" baseline="0" dirty="0">
                <a:solidFill>
                  <a:schemeClr val="tx2">
                    <a:lumMod val="75000"/>
                  </a:schemeClr>
                </a:solidFill>
                <a:effectLst/>
                <a:latin typeface="+mn-lt"/>
              </a:rPr>
              <a:t> telehealth) - this work pre- COVID, and has increase at pace during this current working environment.</a:t>
            </a:r>
          </a:p>
          <a:p>
            <a:pPr marL="171450" indent="-171450">
              <a:buFont typeface="Arial" panose="020B0604020202020204" pitchFamily="34" charset="0"/>
              <a:buChar char="•"/>
            </a:pPr>
            <a:endParaRPr lang="en-GB" sz="1100" b="0" i="0" u="none" baseline="0" dirty="0">
              <a:solidFill>
                <a:schemeClr val="tx2">
                  <a:lumMod val="75000"/>
                </a:schemeClr>
              </a:solidFill>
              <a:effectLst/>
              <a:latin typeface="+mn-lt"/>
            </a:endParaRPr>
          </a:p>
          <a:p>
            <a:pPr marL="171450" indent="-171450">
              <a:buFont typeface="Arial" panose="020B0604020202020204" pitchFamily="34" charset="0"/>
              <a:buChar char="•"/>
            </a:pPr>
            <a:r>
              <a:rPr lang="en-GB" sz="1100" b="0" i="0" u="none" dirty="0">
                <a:solidFill>
                  <a:schemeClr val="tx2">
                    <a:lumMod val="75000"/>
                  </a:schemeClr>
                </a:solidFill>
                <a:effectLst/>
                <a:latin typeface="+mn-lt"/>
              </a:rPr>
              <a:t>Link to resources for rehab, telehealth &amp; placements NB free access to website for students</a:t>
            </a:r>
          </a:p>
          <a:p>
            <a:endParaRPr lang="en-GB" sz="1100" b="0" u="none" dirty="0">
              <a:solidFill>
                <a:schemeClr val="tx2">
                  <a:lumMod val="75000"/>
                </a:schemeClr>
              </a:solidFill>
              <a:latin typeface="+mn-lt"/>
            </a:endParaRPr>
          </a:p>
        </p:txBody>
      </p:sp>
      <p:sp>
        <p:nvSpPr>
          <p:cNvPr id="4" name="Slide Number Placeholder 3"/>
          <p:cNvSpPr>
            <a:spLocks noGrp="1"/>
          </p:cNvSpPr>
          <p:nvPr>
            <p:ph type="sldNum" sz="quarter" idx="5"/>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360331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SLT Shortages as previously mentioned, heightened,  in light of redeployment</a:t>
            </a:r>
            <a:r>
              <a:rPr lang="en-GB" baseline="0" dirty="0"/>
              <a:t> around COVID – not having enough adequately trained clinicians to deliver acute care (</a:t>
            </a:r>
            <a:r>
              <a:rPr lang="en-GB" baseline="0" dirty="0" err="1"/>
              <a:t>eg</a:t>
            </a:r>
            <a:r>
              <a:rPr lang="en-GB" baseline="0" dirty="0"/>
              <a:t> FEES , </a:t>
            </a:r>
            <a:r>
              <a:rPr lang="en-GB" baseline="0" dirty="0" err="1"/>
              <a:t>trachy</a:t>
            </a:r>
            <a:r>
              <a:rPr lang="en-GB" baseline="0" dirty="0"/>
              <a:t>), and  some children services were temporarily paused, leading to health inequalities and compromising their future prospects – often have lost 6/12 of therapy at crucial developmental points which will adversely impact their opportunities in adult life.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Attracting to the profession/pipeline- recognition for the need to diversify as a profession, as well as expand, RCSLT is working with HEE and in house to look at career development opportunities- looking at school STEM work as well as within the wider AHP agenda. Plus considering mature students/ post COIVD job realignment as an excellent pools for SLT recruits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Placement capacity issues – 575 hours clinical placement – need to make them count – need a flexible system to support this- </a:t>
            </a:r>
            <a:r>
              <a:rPr lang="en-GB" dirty="0"/>
              <a:t>request</a:t>
            </a:r>
            <a:r>
              <a:rPr lang="en-GB" baseline="0" dirty="0"/>
              <a:t> for clinical placement coordinators , more placement hours to accommodate increase student numbers</a:t>
            </a:r>
          </a:p>
          <a:p>
            <a:endParaRPr lang="en-GB" dirty="0"/>
          </a:p>
          <a:p>
            <a:pPr marL="171450" indent="-171450">
              <a:buFont typeface="Arial" panose="020B0604020202020204" pitchFamily="34" charset="0"/>
              <a:buChar char="•"/>
            </a:pPr>
            <a:r>
              <a:rPr lang="en-GB" dirty="0"/>
              <a:t>career development routes –</a:t>
            </a:r>
            <a:r>
              <a:rPr lang="en-GB" baseline="0" dirty="0"/>
              <a:t>more B5/6 posts to support starting SLTs, </a:t>
            </a:r>
          </a:p>
          <a:p>
            <a:pPr marL="171450" indent="-171450">
              <a:buFont typeface="Arial" panose="020B0604020202020204" pitchFamily="34" charset="0"/>
              <a:buChar char="•"/>
            </a:pPr>
            <a:r>
              <a:rPr lang="en-GB" dirty="0"/>
              <a:t> –requires opportunity and leadership- RCLST are working on leadership</a:t>
            </a:r>
            <a:r>
              <a:rPr lang="en-GB" baseline="0" dirty="0"/>
              <a:t> mentors , supporting the diversity agenda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Lack of protected time and funding for SLTs </a:t>
            </a:r>
            <a:r>
              <a:rPr lang="en-GB" sz="1200" b="0" dirty="0"/>
              <a:t>towards research and/or developing clinical academic careers – support</a:t>
            </a:r>
            <a:r>
              <a:rPr lang="en-GB" sz="1200" b="0" baseline="0" dirty="0"/>
              <a:t> CPD is built into job plans</a:t>
            </a:r>
            <a:endParaRPr lang="en-GB" sz="1200" b="0" dirty="0"/>
          </a:p>
          <a:p>
            <a:pPr marL="171450" indent="-171450">
              <a:buFont typeface="Arial" panose="020B0604020202020204" pitchFamily="34" charset="0"/>
              <a:buChar char="•"/>
            </a:pPr>
            <a:r>
              <a:rPr lang="en-GB" baseline="0" dirty="0"/>
              <a:t>Dysphagia competency of NQPs – UK is the only country in the English speaking world who does not competency train SLTs – this omission has been highlighted with COVID 19, more on that later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Current limitations </a:t>
            </a:r>
            <a:r>
              <a:rPr lang="en-GB" sz="1200" b="0" dirty="0"/>
              <a:t>- not having prescribing rights, not able to train as AMHPs (approved mental health professional) or AMCPs –</a:t>
            </a:r>
            <a:r>
              <a:rPr lang="en-GB" sz="1200" b="0" baseline="0" dirty="0"/>
              <a:t> (approved mental capacity professional) and these impact on ACP roles in some – but not all instances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Filling vacancies – looking at creative placements </a:t>
            </a:r>
            <a:r>
              <a:rPr lang="en-GB" sz="1200" b="0" baseline="0" dirty="0" err="1"/>
              <a:t>esp</a:t>
            </a:r>
            <a:r>
              <a:rPr lang="en-GB" sz="1200" b="0" baseline="0" dirty="0"/>
              <a:t> in hard to recruit to areas</a:t>
            </a:r>
            <a:endParaRPr lang="en-GB" sz="1200"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109706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19 HEIs across the UK run SLT UG &amp; PG courses – with increase in courses,</a:t>
            </a:r>
            <a:r>
              <a:rPr lang="en-GB" baseline="0" dirty="0"/>
              <a:t> there is a need for additional placements- - more of this later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New courses - Starting up at UCLAN</a:t>
            </a:r>
            <a:r>
              <a:rPr lang="en-GB" sz="1200" b="0" baseline="0" dirty="0"/>
              <a:t> and Huddersfield are in talks about a new course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Continue to develop SLT workforce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Support SLTs to work at the top of their licence and have a support behind that to ensure excellent service delivery and allow professional innovation and pushing boundaries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err="1"/>
              <a:t>So.</a:t>
            </a:r>
            <a:r>
              <a:rPr lang="en-GB" sz="1200" b="0" baseline="0"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SLT Apprenticeship courses are accredited and the first one is starting next year (</a:t>
            </a:r>
            <a:r>
              <a:rPr lang="en-GB" sz="1200" b="0" baseline="0" dirty="0" err="1"/>
              <a:t>essex</a:t>
            </a:r>
            <a:r>
              <a:rPr lang="en-GB" sz="1200" b="0" baseline="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Request to consider SLT apprenticeship courses </a:t>
            </a:r>
            <a:r>
              <a:rPr lang="en-GB" sz="1200" b="0" baseline="0" dirty="0" err="1"/>
              <a:t>commissed</a:t>
            </a:r>
            <a:r>
              <a:rPr lang="en-GB" sz="1200" b="0" baseline="0" dirty="0"/>
              <a:t> at ICS level with HEI? – it is anticipated to open up the accessibility and diversity of the profession.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Also looking at the whole profession –including competencies for the essential support workers, how to support career choices within the profession , including ACP, Consultant roles , Clinical academic roles, as well as investigating Primary Care SLT roles (FCP) , to not only support the PCN/ICS / LTP agendas but continue to adapt to the changing needs of the services and patient need.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Service delivery has changed for all of us – and SLT have embraced </a:t>
            </a:r>
            <a:r>
              <a:rPr lang="en-GB" sz="1200" b="0" baseline="0" dirty="0" err="1"/>
              <a:t>teletherapy</a:t>
            </a:r>
            <a:r>
              <a:rPr lang="en-GB" sz="1200" b="0" baseline="0" dirty="0"/>
              <a:t> both for patients and as part of UG/PG training – the caveat being we are very aware of the limitations and needs individualising  - written clear telehealth guidelines which are also being used by other professions, as well as </a:t>
            </a:r>
            <a:r>
              <a:rPr lang="en-GB" sz="1200" b="0" baseline="0" dirty="0" err="1"/>
              <a:t>telepractise</a:t>
            </a:r>
            <a:r>
              <a:rPr lang="en-GB" sz="1200" b="0" baseline="0" dirty="0"/>
              <a:t> guidelines for HEIs- referencing Sim and non face to face as legitimate alternatives to face to face contact for at least part of their teaching hours.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t>COVID extended roles- mentioned before- we need to establish skills that are learnt while working in CV ward </a:t>
            </a:r>
            <a:r>
              <a:rPr lang="en-GB" sz="1200" b="0" baseline="0" dirty="0" err="1"/>
              <a:t>eg</a:t>
            </a:r>
            <a:r>
              <a:rPr lang="en-GB" sz="1200" b="0" baseline="0" dirty="0"/>
              <a:t> NGT passing/ tracheal suctioning- how – or if these are skills to be retained within the profession –or seen as short term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indent="-171450">
              <a:buFont typeface="Arial" panose="020B0604020202020204" pitchFamily="34" charset="0"/>
              <a:buChar char="•"/>
            </a:pPr>
            <a:r>
              <a:rPr lang="en-GB" sz="1200" b="0" baseline="0" dirty="0"/>
              <a:t>Dysphagia competencies – very exciting to future proof the profession </a:t>
            </a:r>
            <a:r>
              <a:rPr lang="en-GB" baseline="0" dirty="0"/>
              <a:t>and , with support from HEE, RCSLT , in collaboration with HEIs and clinicians is starting a National change management journey to have dysphagia competent NQPs ready by 2024- if not earlier in some places</a:t>
            </a:r>
          </a:p>
          <a:p>
            <a:pPr marL="171450" indent="-171450">
              <a:buFont typeface="Arial" panose="020B0604020202020204" pitchFamily="34" charset="0"/>
              <a:buChar char="•"/>
            </a:pPr>
            <a:endParaRPr lang="en-GB"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baseline="0" dirty="0"/>
              <a:t>New ways of working  - having worked in an STP ,I can see the potential of different ways of working , including </a:t>
            </a:r>
            <a:r>
              <a:rPr lang="en-GB" dirty="0"/>
              <a:t>Place</a:t>
            </a:r>
            <a:r>
              <a:rPr lang="en-GB" baseline="0" dirty="0"/>
              <a:t> based learning opportunities for UG/PG students and apprenticeship models, as well as along patient pathways , I understand this is already starting to happen in some areas, and I can see this might be a useful model to investigate further. </a:t>
            </a:r>
            <a:r>
              <a:rPr lang="en-GB" baseline="0" dirty="0" err="1"/>
              <a:t>uni</a:t>
            </a:r>
            <a:r>
              <a:rPr lang="en-GB" baseline="0" dirty="0"/>
              <a:t> and </a:t>
            </a:r>
            <a:r>
              <a:rPr lang="en-GB" baseline="0" dirty="0" err="1"/>
              <a:t>multidisciplinarry</a:t>
            </a:r>
            <a:r>
              <a:rPr lang="en-GB"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109706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Simulation offer to be embedded in UG training programmes- including bid around the dysphagia competencies work to support</a:t>
            </a:r>
            <a:r>
              <a:rPr lang="en-GB" baseline="0" dirty="0"/>
              <a:t> alignment of training nationally</a:t>
            </a:r>
          </a:p>
          <a:p>
            <a:pPr marL="171450" indent="-171450">
              <a:buFont typeface="Arial" panose="020B0604020202020204" pitchFamily="34" charset="0"/>
              <a:buChar char="•"/>
            </a:pPr>
            <a:r>
              <a:rPr lang="en-GB" baseline="0" dirty="0"/>
              <a:t>Telehealth  - just keeps growing – for us all</a:t>
            </a:r>
          </a:p>
          <a:p>
            <a:pPr marL="171450" indent="-171450">
              <a:buFont typeface="Arial" panose="020B0604020202020204" pitchFamily="34" charset="0"/>
              <a:buChar char="•"/>
            </a:pPr>
            <a:r>
              <a:rPr lang="en-GB" baseline="0" dirty="0"/>
              <a:t>New expanding clinical placements work along with all the other innovations mentioned previously</a:t>
            </a:r>
          </a:p>
          <a:p>
            <a:pPr marL="171450" indent="-171450">
              <a:buFont typeface="Arial" panose="020B0604020202020204" pitchFamily="34" charset="0"/>
              <a:buChar char="•"/>
            </a:pPr>
            <a:r>
              <a:rPr lang="en-GB" baseline="0" dirty="0"/>
              <a:t>DG </a:t>
            </a:r>
            <a:r>
              <a:rPr lang="en-GB" baseline="0" dirty="0" err="1"/>
              <a:t>compts</a:t>
            </a:r>
            <a:r>
              <a:rPr lang="en-GB" baseline="0" dirty="0"/>
              <a:t> – will be a profession changing piece of work- over due</a:t>
            </a:r>
          </a:p>
          <a:p>
            <a:pPr marL="171450" indent="-171450">
              <a:buFont typeface="Arial" panose="020B0604020202020204" pitchFamily="34" charset="0"/>
              <a:buChar char="•"/>
            </a:pPr>
            <a:r>
              <a:rPr lang="en-GB" baseline="0" dirty="0"/>
              <a:t>Diversification</a:t>
            </a:r>
          </a:p>
          <a:p>
            <a:pPr marL="171450" indent="-171450">
              <a:buFont typeface="Arial" panose="020B0604020202020204" pitchFamily="34" charset="0"/>
              <a:buChar char="•"/>
            </a:pPr>
            <a:r>
              <a:rPr lang="en-GB" baseline="0" dirty="0"/>
              <a:t>External bodies –tiny happy people w BBC, Government – service users , PBs, service user organisations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109706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6309-EB29-47D0-876A-9F7F830F8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FF51B3-405E-4385-BA10-C5F395ECFA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3B8FE-7605-4427-98EE-CC8B68C48544}"/>
              </a:ext>
            </a:extLst>
          </p:cNvPr>
          <p:cNvSpPr>
            <a:spLocks noGrp="1"/>
          </p:cNvSpPr>
          <p:nvPr>
            <p:ph type="dt" sz="half" idx="10"/>
          </p:nvPr>
        </p:nvSpPr>
        <p:spPr/>
        <p:txBody>
          <a:bodyPr/>
          <a:lstStyle/>
          <a:p>
            <a:fld id="{C7EE9AE8-2E4B-495B-8D17-9A9B7F84F78E}" type="datetimeFigureOut">
              <a:rPr lang="en-GB" smtClean="0"/>
              <a:t>29/09/2020</a:t>
            </a:fld>
            <a:endParaRPr lang="en-GB"/>
          </a:p>
        </p:txBody>
      </p:sp>
      <p:sp>
        <p:nvSpPr>
          <p:cNvPr id="5" name="Footer Placeholder 4">
            <a:extLst>
              <a:ext uri="{FF2B5EF4-FFF2-40B4-BE49-F238E27FC236}">
                <a16:creationId xmlns:a16="http://schemas.microsoft.com/office/drawing/2014/main" id="{31957EA9-B1BF-44A7-8174-D2B832D19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235DFF-90C8-4B81-BEC7-DB5040F21469}"/>
              </a:ext>
            </a:extLst>
          </p:cNvPr>
          <p:cNvSpPr>
            <a:spLocks noGrp="1"/>
          </p:cNvSpPr>
          <p:nvPr>
            <p:ph type="sldNum" sz="quarter" idx="12"/>
          </p:nvPr>
        </p:nvSpPr>
        <p:spPr/>
        <p:txBody>
          <a:bodyPr/>
          <a:lstStyle/>
          <a:p>
            <a:fld id="{E74E7039-147E-457C-A70A-BA3E53F28160}" type="slidenum">
              <a:rPr lang="en-GB" smtClean="0"/>
              <a:t>‹#›</a:t>
            </a:fld>
            <a:endParaRPr lang="en-GB"/>
          </a:p>
        </p:txBody>
      </p:sp>
    </p:spTree>
    <p:extLst>
      <p:ext uri="{BB962C8B-B14F-4D97-AF65-F5344CB8AC3E}">
        <p14:creationId xmlns:p14="http://schemas.microsoft.com/office/powerpoint/2010/main" val="116828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B255C-2570-4A7C-A387-C4AAB4CFDCC0}"/>
              </a:ext>
            </a:extLst>
          </p:cNvPr>
          <p:cNvSpPr>
            <a:spLocks noGrp="1"/>
          </p:cNvSpPr>
          <p:nvPr>
            <p:ph type="dt" sz="half" idx="10"/>
          </p:nvPr>
        </p:nvSpPr>
        <p:spPr/>
        <p:txBody>
          <a:bodyPr/>
          <a:lstStyle/>
          <a:p>
            <a:fld id="{F38B3156-3C3E-488D-9287-2A97CECBC736}" type="datetimeFigureOut">
              <a:rPr lang="en-GB" smtClean="0"/>
              <a:t>29/09/2020</a:t>
            </a:fld>
            <a:endParaRPr lang="en-GB"/>
          </a:p>
        </p:txBody>
      </p:sp>
      <p:sp>
        <p:nvSpPr>
          <p:cNvPr id="3" name="Footer Placeholder 2">
            <a:extLst>
              <a:ext uri="{FF2B5EF4-FFF2-40B4-BE49-F238E27FC236}">
                <a16:creationId xmlns:a16="http://schemas.microsoft.com/office/drawing/2014/main" id="{A9117DB7-BA97-4AA5-8BE0-39F6FA0A5A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BDC0B3-3358-48C1-BB39-2CC94E08D9E7}"/>
              </a:ext>
            </a:extLst>
          </p:cNvPr>
          <p:cNvSpPr>
            <a:spLocks noGrp="1"/>
          </p:cNvSpPr>
          <p:nvPr>
            <p:ph type="sldNum" sz="quarter" idx="12"/>
          </p:nvPr>
        </p:nvSpPr>
        <p:spPr/>
        <p:txBody>
          <a:bodyPr/>
          <a:lstStyle/>
          <a:p>
            <a:fld id="{89BAFA02-AD92-4B9B-AF9A-CF93E0812CC6}" type="slidenum">
              <a:rPr lang="en-GB" smtClean="0"/>
              <a:t>‹#›</a:t>
            </a:fld>
            <a:endParaRPr lang="en-GB"/>
          </a:p>
        </p:txBody>
      </p:sp>
    </p:spTree>
    <p:extLst>
      <p:ext uri="{BB962C8B-B14F-4D97-AF65-F5344CB8AC3E}">
        <p14:creationId xmlns:p14="http://schemas.microsoft.com/office/powerpoint/2010/main" val="245245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8285-8A9F-4BA9-8C59-16D72150F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A09CA8-2755-4DF8-997E-C3DD3183E6C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5F78A8-4AB2-4873-9937-C6B0B2EC18C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36E917-0F6B-40AD-B4F8-462BD1DC7B1A}"/>
              </a:ext>
            </a:extLst>
          </p:cNvPr>
          <p:cNvSpPr>
            <a:spLocks noGrp="1"/>
          </p:cNvSpPr>
          <p:nvPr>
            <p:ph type="dt" sz="half" idx="10"/>
          </p:nvPr>
        </p:nvSpPr>
        <p:spPr/>
        <p:txBody>
          <a:bodyPr/>
          <a:lstStyle/>
          <a:p>
            <a:fld id="{F38B3156-3C3E-488D-9287-2A97CECBC736}" type="datetimeFigureOut">
              <a:rPr lang="en-GB" smtClean="0"/>
              <a:t>29/09/2020</a:t>
            </a:fld>
            <a:endParaRPr lang="en-GB"/>
          </a:p>
        </p:txBody>
      </p:sp>
      <p:sp>
        <p:nvSpPr>
          <p:cNvPr id="6" name="Footer Placeholder 5">
            <a:extLst>
              <a:ext uri="{FF2B5EF4-FFF2-40B4-BE49-F238E27FC236}">
                <a16:creationId xmlns:a16="http://schemas.microsoft.com/office/drawing/2014/main" id="{95476C0A-112F-4C38-BAEC-5D16DAAA7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89DBAE-B4F1-4D18-B1B5-63F32242A60A}"/>
              </a:ext>
            </a:extLst>
          </p:cNvPr>
          <p:cNvSpPr>
            <a:spLocks noGrp="1"/>
          </p:cNvSpPr>
          <p:nvPr>
            <p:ph type="sldNum" sz="quarter" idx="12"/>
          </p:nvPr>
        </p:nvSpPr>
        <p:spPr/>
        <p:txBody>
          <a:bodyPr/>
          <a:lstStyle/>
          <a:p>
            <a:fld id="{89BAFA02-AD92-4B9B-AF9A-CF93E0812CC6}" type="slidenum">
              <a:rPr lang="en-GB" smtClean="0"/>
              <a:t>‹#›</a:t>
            </a:fld>
            <a:endParaRPr lang="en-GB"/>
          </a:p>
        </p:txBody>
      </p:sp>
    </p:spTree>
    <p:extLst>
      <p:ext uri="{BB962C8B-B14F-4D97-AF65-F5344CB8AC3E}">
        <p14:creationId xmlns:p14="http://schemas.microsoft.com/office/powerpoint/2010/main" val="122555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Carrie.Biddle@hee.nhs.uk"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rcslt.org/learning/covid-19/rcslt-guidance" TargetMode="External"/><Relationship Id="rId7" Type="http://schemas.openxmlformats.org/officeDocument/2006/relationships/hyperlink" Target="https://www.rcslt.org/members/lifelong-learning/leadershi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rcslt.org/home/policy/communication-access-uk" TargetMode="External"/><Relationship Id="rId5" Type="http://schemas.openxmlformats.org/officeDocument/2006/relationships/hyperlink" Target="https://www.rcslt.org/learning/the-box-training" TargetMode="External"/><Relationship Id="rId4" Type="http://schemas.openxmlformats.org/officeDocument/2006/relationships/hyperlink" Target="https://www.rcslt.org/members/delivering-quality-services/telehealth/telehealth-guidance" TargetMode="Externa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1.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publicdomainpictures.net/en/view-image.php?image=290460&amp;picture=questions-amp-answers" TargetMode="External"/><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0537" y="1215672"/>
            <a:ext cx="7772400" cy="1441450"/>
          </a:xfrm>
          <a:prstGeom prst="rect">
            <a:avLst/>
          </a:prstGeom>
        </p:spPr>
        <p:txBody>
          <a:bodyPr/>
          <a:lstStyle/>
          <a:p>
            <a:pPr defTabSz="685800"/>
            <a:r>
              <a:rPr lang="en-US" sz="2700" b="1" dirty="0">
                <a:solidFill>
                  <a:srgbClr val="A00054"/>
                </a:solidFill>
                <a:latin typeface="Arial" panose="020B0604020202020204" pitchFamily="34" charset="0"/>
                <a:cs typeface="Arial" panose="020B0604020202020204" pitchFamily="34" charset="0"/>
              </a:rPr>
              <a:t>Welcome to A</a:t>
            </a:r>
            <a:r>
              <a:rPr lang="en-GB" sz="2700" b="1" dirty="0">
                <a:solidFill>
                  <a:srgbClr val="A00054"/>
                </a:solidFill>
                <a:latin typeface="Arial" panose="020B0604020202020204" pitchFamily="34" charset="0"/>
                <a:cs typeface="Arial" panose="020B0604020202020204" pitchFamily="34" charset="0"/>
              </a:rPr>
              <a:t>HP Workforce Webinar 4</a:t>
            </a:r>
            <a:br>
              <a:rPr lang="en-GB" sz="2700" b="1" dirty="0">
                <a:solidFill>
                  <a:srgbClr val="A00054"/>
                </a:solidFill>
                <a:latin typeface="Arial" panose="020B0604020202020204" pitchFamily="34" charset="0"/>
                <a:cs typeface="Arial" panose="020B0604020202020204" pitchFamily="34" charset="0"/>
              </a:rPr>
            </a:br>
            <a:r>
              <a:rPr lang="en-GB" sz="2400" b="1" dirty="0">
                <a:solidFill>
                  <a:srgbClr val="A00054"/>
                </a:solidFill>
                <a:latin typeface="Arial" panose="020B0604020202020204" pitchFamily="34" charset="0"/>
                <a:cs typeface="Arial" panose="020B0604020202020204" pitchFamily="34" charset="0"/>
              </a:rPr>
              <a:t>Speech &amp; Language Therapists, Music Therapy &amp; Prosthetics &amp; Orthotics </a:t>
            </a:r>
            <a:br>
              <a:rPr lang="en-GB" sz="2400" b="1" dirty="0">
                <a:solidFill>
                  <a:srgbClr val="A00054"/>
                </a:solidFill>
                <a:latin typeface="Arial" panose="020B0604020202020204" pitchFamily="34" charset="0"/>
                <a:cs typeface="Arial" panose="020B0604020202020204" pitchFamily="34" charset="0"/>
              </a:rPr>
            </a:br>
            <a:r>
              <a:rPr lang="en-GB" sz="2400" b="1" dirty="0">
                <a:solidFill>
                  <a:srgbClr val="A00054"/>
                </a:solidFill>
                <a:latin typeface="Arial" panose="020B0604020202020204" pitchFamily="34" charset="0"/>
                <a:cs typeface="Arial" panose="020B0604020202020204" pitchFamily="34" charset="0"/>
              </a:rPr>
              <a:t>29 September 2020</a:t>
            </a:r>
            <a:br>
              <a:rPr lang="en-GB" sz="1600" b="1" dirty="0">
                <a:solidFill>
                  <a:srgbClr val="A00054"/>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ea typeface="MS Mincho" panose="02020609040205080304" pitchFamily="49" charset="-128"/>
                <a:cs typeface="Times New Roman" panose="02020603050405020304" pitchFamily="18" charset="0"/>
              </a:rPr>
            </a:br>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@NHSHealthEdEng      #AHPFaculty</a:t>
            </a:r>
          </a:p>
        </p:txBody>
      </p:sp>
      <p:pic>
        <p:nvPicPr>
          <p:cNvPr id="4" name="Picture 3">
            <a:extLst>
              <a:ext uri="{FF2B5EF4-FFF2-40B4-BE49-F238E27FC236}">
                <a16:creationId xmlns:a16="http://schemas.microsoft.com/office/drawing/2014/main" id="{B598C422-7C43-47E7-AF81-93E98D538B74}"/>
              </a:ext>
            </a:extLst>
          </p:cNvPr>
          <p:cNvPicPr>
            <a:picLocks noChangeAspect="1"/>
          </p:cNvPicPr>
          <p:nvPr/>
        </p:nvPicPr>
        <p:blipFill>
          <a:blip r:embed="rId2"/>
          <a:stretch>
            <a:fillRect/>
          </a:stretch>
        </p:blipFill>
        <p:spPr>
          <a:xfrm>
            <a:off x="208556" y="2536956"/>
            <a:ext cx="8336362" cy="892044"/>
          </a:xfrm>
          <a:prstGeom prst="rect">
            <a:avLst/>
          </a:prstGeom>
        </p:spPr>
      </p:pic>
      <p:sp>
        <p:nvSpPr>
          <p:cNvPr id="12" name="TextBox 11">
            <a:extLst>
              <a:ext uri="{FF2B5EF4-FFF2-40B4-BE49-F238E27FC236}">
                <a16:creationId xmlns:a16="http://schemas.microsoft.com/office/drawing/2014/main" id="{7D757BAA-1661-4848-BDEB-9479F6FEAA9B}"/>
              </a:ext>
            </a:extLst>
          </p:cNvPr>
          <p:cNvSpPr txBox="1"/>
          <p:nvPr/>
        </p:nvSpPr>
        <p:spPr>
          <a:xfrm>
            <a:off x="850789" y="3643940"/>
            <a:ext cx="5998537" cy="1569660"/>
          </a:xfrm>
          <a:prstGeom prst="rect">
            <a:avLst/>
          </a:prstGeom>
          <a:noFill/>
        </p:spPr>
        <p:txBody>
          <a:bodyPr wrap="square" rtlCol="0">
            <a:spAutoFit/>
          </a:bodyPr>
          <a:lstStyle/>
          <a:p>
            <a:r>
              <a:rPr lang="en-GB" sz="2400" b="1" dirty="0">
                <a:solidFill>
                  <a:srgbClr val="003893"/>
                </a:solidFill>
                <a:latin typeface="Arial" panose="020B0604020202020204" pitchFamily="34" charset="0"/>
                <a:cs typeface="Arial" panose="020B0604020202020204" pitchFamily="34" charset="0"/>
              </a:rPr>
              <a:t>Paula Breeze</a:t>
            </a:r>
          </a:p>
          <a:p>
            <a:r>
              <a:rPr lang="en-GB" b="1" dirty="0">
                <a:solidFill>
                  <a:srgbClr val="003893"/>
                </a:solidFill>
                <a:latin typeface="Arial" panose="020B0604020202020204" pitchFamily="34" charset="0"/>
                <a:cs typeface="Arial" panose="020B0604020202020204" pitchFamily="34" charset="0"/>
              </a:rPr>
              <a:t>National AHP Clinical Fellow</a:t>
            </a:r>
          </a:p>
          <a:p>
            <a:r>
              <a:rPr lang="en-GB" b="1" dirty="0">
                <a:solidFill>
                  <a:srgbClr val="003893"/>
                </a:solidFill>
                <a:latin typeface="Arial" panose="020B0604020202020204" pitchFamily="34" charset="0"/>
                <a:cs typeface="Arial" panose="020B0604020202020204" pitchFamily="34" charset="0"/>
              </a:rPr>
              <a:t>@breeze_paula</a:t>
            </a:r>
          </a:p>
          <a:p>
            <a:r>
              <a:rPr lang="en-GB" b="1" dirty="0">
                <a:solidFill>
                  <a:srgbClr val="003893"/>
                </a:solidFill>
                <a:latin typeface="Arial" panose="020B0604020202020204" pitchFamily="34" charset="0"/>
                <a:cs typeface="Arial" panose="020B0604020202020204" pitchFamily="34" charset="0"/>
              </a:rPr>
              <a:t>#AHPFaculty</a:t>
            </a:r>
          </a:p>
          <a:p>
            <a:r>
              <a:rPr lang="en-GB" b="1" dirty="0">
                <a:solidFill>
                  <a:srgbClr val="003893"/>
                </a:solidFill>
                <a:latin typeface="Arial" panose="020B0604020202020204" pitchFamily="34" charset="0"/>
                <a:cs typeface="Arial" panose="020B0604020202020204" pitchFamily="34" charset="0"/>
              </a:rPr>
              <a:t>Paula.breeze@hee.nhs.uk</a:t>
            </a:r>
          </a:p>
        </p:txBody>
      </p:sp>
      <p:pic>
        <p:nvPicPr>
          <p:cNvPr id="14" name="Picture 13" descr="bottom_branding.png">
            <a:extLst>
              <a:ext uri="{FF2B5EF4-FFF2-40B4-BE49-F238E27FC236}">
                <a16:creationId xmlns:a16="http://schemas.microsoft.com/office/drawing/2014/main" id="{FC46061F-725E-42CE-9B73-DF09FAD31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89" y="5347846"/>
            <a:ext cx="1348650" cy="932626"/>
          </a:xfrm>
          <a:prstGeom prst="rect">
            <a:avLst/>
          </a:prstGeom>
        </p:spPr>
      </p:pic>
    </p:spTree>
    <p:extLst>
      <p:ext uri="{BB962C8B-B14F-4D97-AF65-F5344CB8AC3E}">
        <p14:creationId xmlns:p14="http://schemas.microsoft.com/office/powerpoint/2010/main" val="409547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88F6-EC4E-4868-92E8-FB5BD48BF357}"/>
              </a:ext>
            </a:extLst>
          </p:cNvPr>
          <p:cNvSpPr>
            <a:spLocks noGrp="1"/>
          </p:cNvSpPr>
          <p:nvPr>
            <p:ph type="ctrTitle"/>
          </p:nvPr>
        </p:nvSpPr>
        <p:spPr/>
        <p:txBody>
          <a:bodyPr/>
          <a:lstStyle/>
          <a:p>
            <a:r>
              <a:rPr lang="en-GB" sz="2800" dirty="0">
                <a:latin typeface="Arial" panose="020B0604020202020204" pitchFamily="34" charset="0"/>
                <a:cs typeface="Arial" panose="020B0604020202020204" pitchFamily="34" charset="0"/>
              </a:rPr>
              <a:t>Local Workforce Data (</a:t>
            </a:r>
            <a:r>
              <a:rPr lang="en-GB" sz="2800" dirty="0" err="1">
                <a:latin typeface="Arial" panose="020B0604020202020204" pitchFamily="34" charset="0"/>
                <a:cs typeface="Arial" panose="020B0604020202020204" pitchFamily="34" charset="0"/>
              </a:rPr>
              <a:t>wte</a:t>
            </a:r>
            <a:r>
              <a:rPr lang="en-GB" sz="2800" dirty="0">
                <a:latin typeface="Arial" panose="020B0604020202020204" pitchFamily="34" charset="0"/>
                <a:cs typeface="Arial" panose="020B0604020202020204" pitchFamily="34" charset="0"/>
              </a:rPr>
              <a:t>) – By Region</a:t>
            </a:r>
            <a:endParaRPr lang="en-GB" sz="2800" dirty="0"/>
          </a:p>
        </p:txBody>
      </p:sp>
      <p:pic>
        <p:nvPicPr>
          <p:cNvPr id="4" name="Picture 3"/>
          <p:cNvPicPr>
            <a:picLocks noChangeAspect="1"/>
          </p:cNvPicPr>
          <p:nvPr/>
        </p:nvPicPr>
        <p:blipFill>
          <a:blip r:embed="rId2"/>
          <a:stretch>
            <a:fillRect/>
          </a:stretch>
        </p:blipFill>
        <p:spPr>
          <a:xfrm>
            <a:off x="643466" y="2162629"/>
            <a:ext cx="7586133" cy="3362475"/>
          </a:xfrm>
          <a:prstGeom prst="rect">
            <a:avLst/>
          </a:prstGeom>
        </p:spPr>
      </p:pic>
    </p:spTree>
    <p:extLst>
      <p:ext uri="{BB962C8B-B14F-4D97-AF65-F5344CB8AC3E}">
        <p14:creationId xmlns:p14="http://schemas.microsoft.com/office/powerpoint/2010/main" val="282980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C3BF-DD98-4EE3-BE97-FCBF8EB3EAC7}"/>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A00054"/>
                </a:solidFill>
                <a:latin typeface="Arial" panose="020B0604020202020204" pitchFamily="34" charset="0"/>
                <a:cs typeface="Arial" panose="020B0604020202020204" pitchFamily="34" charset="0"/>
              </a:rPr>
              <a:t>Gender and Age Information</a:t>
            </a:r>
            <a:endParaRPr lang="en-US" sz="1400" b="1" dirty="0">
              <a:solidFill>
                <a:srgbClr val="A0005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451021-4A66-4E4E-80FD-212764919688}"/>
              </a:ext>
            </a:extLst>
          </p:cNvPr>
          <p:cNvSpPr txBox="1"/>
          <p:nvPr/>
        </p:nvSpPr>
        <p:spPr>
          <a:xfrm>
            <a:off x="5687223" y="1881380"/>
            <a:ext cx="2960370" cy="4031873"/>
          </a:xfrm>
          <a:prstGeom prst="rect">
            <a:avLst/>
          </a:prstGeom>
          <a:noFill/>
        </p:spPr>
        <p:txBody>
          <a:bodyPr wrap="square" rtlCol="0">
            <a:spAutoFit/>
          </a:bodyPr>
          <a:lstStyle/>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Speech &amp; Language Therapy workforce is predominately female (96%)</a:t>
            </a:r>
          </a:p>
          <a:p>
            <a:endParaRPr lang="en-GB" sz="1600" dirty="0">
              <a:solidFill>
                <a:srgbClr val="FF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Age profile information for the profession shows a young workforce: </a:t>
            </a:r>
          </a:p>
          <a:p>
            <a:pPr marL="600075" lvl="1"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Only 18% in the age band of 50+ (1,267 WTE)</a:t>
            </a:r>
          </a:p>
          <a:p>
            <a:pPr marL="600075" lvl="1"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46% aged under 35 (3,305 FTE)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evidence suggests no immediate risk of workforce supply issues due to an ageing workforce.</a:t>
            </a:r>
          </a:p>
        </p:txBody>
      </p:sp>
      <p:pic>
        <p:nvPicPr>
          <p:cNvPr id="3" name="Picture 2"/>
          <p:cNvPicPr>
            <a:picLocks noChangeAspect="1"/>
          </p:cNvPicPr>
          <p:nvPr/>
        </p:nvPicPr>
        <p:blipFill>
          <a:blip r:embed="rId2"/>
          <a:stretch>
            <a:fillRect/>
          </a:stretch>
        </p:blipFill>
        <p:spPr>
          <a:xfrm>
            <a:off x="1045925" y="1371507"/>
            <a:ext cx="4493141" cy="2133785"/>
          </a:xfrm>
          <a:prstGeom prst="rect">
            <a:avLst/>
          </a:prstGeom>
        </p:spPr>
      </p:pic>
      <p:pic>
        <p:nvPicPr>
          <p:cNvPr id="6" name="Picture 5"/>
          <p:cNvPicPr>
            <a:picLocks noChangeAspect="1"/>
          </p:cNvPicPr>
          <p:nvPr/>
        </p:nvPicPr>
        <p:blipFill>
          <a:blip r:embed="rId3"/>
          <a:stretch>
            <a:fillRect/>
          </a:stretch>
        </p:blipFill>
        <p:spPr>
          <a:xfrm>
            <a:off x="1045925" y="3505293"/>
            <a:ext cx="4493141" cy="2438308"/>
          </a:xfrm>
          <a:prstGeom prst="rect">
            <a:avLst/>
          </a:prstGeom>
        </p:spPr>
      </p:pic>
    </p:spTree>
    <p:extLst>
      <p:ext uri="{BB962C8B-B14F-4D97-AF65-F5344CB8AC3E}">
        <p14:creationId xmlns:p14="http://schemas.microsoft.com/office/powerpoint/2010/main" val="416431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CE17-8151-4442-BC19-50F181E180C6}"/>
              </a:ext>
            </a:extLst>
          </p:cNvPr>
          <p:cNvSpPr>
            <a:spLocks noGrp="1"/>
          </p:cNvSpPr>
          <p:nvPr>
            <p:ph type="title"/>
          </p:nvPr>
        </p:nvSpPr>
        <p:spPr>
          <a:xfrm>
            <a:off x="151549" y="871909"/>
            <a:ext cx="8546826" cy="994172"/>
          </a:xfrm>
        </p:spPr>
        <p:txBody>
          <a:bodyPr/>
          <a:lstStyle/>
          <a:p>
            <a:pPr algn="l"/>
            <a:r>
              <a:rPr lang="en-GB" sz="2000" b="1" dirty="0">
                <a:solidFill>
                  <a:srgbClr val="A00054"/>
                </a:solidFill>
                <a:latin typeface="Arial" panose="020B0604020202020204" pitchFamily="34" charset="0"/>
                <a:cs typeface="Arial" panose="020B0604020202020204" pitchFamily="34" charset="0"/>
              </a:rPr>
              <a:t>Ethnicity &amp; Nationality Information</a:t>
            </a:r>
            <a:endParaRPr lang="en-GB" sz="2700"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960514F-27DC-4B3E-AF6D-4F014E002EA5}"/>
              </a:ext>
            </a:extLst>
          </p:cNvPr>
          <p:cNvSpPr>
            <a:spLocks noGrp="1"/>
          </p:cNvSpPr>
          <p:nvPr>
            <p:ph sz="half" idx="2"/>
          </p:nvPr>
        </p:nvSpPr>
        <p:spPr>
          <a:xfrm>
            <a:off x="3602081" y="1591834"/>
            <a:ext cx="5541919" cy="2151853"/>
          </a:xfrm>
        </p:spPr>
        <p:txBody>
          <a:bodyPr>
            <a:normAutofit lnSpcReduction="10000"/>
          </a:bodyPr>
          <a:lstStyle/>
          <a:p>
            <a:pPr marL="0" indent="0">
              <a:buNone/>
            </a:pPr>
            <a:r>
              <a:rPr lang="en-GB" sz="1050" b="1" dirty="0">
                <a:latin typeface="Arial" panose="020B0604020202020204" pitchFamily="34" charset="0"/>
                <a:cs typeface="Arial" panose="020B0604020202020204" pitchFamily="34" charset="0"/>
              </a:rPr>
              <a:t>Ethnicity</a:t>
            </a:r>
          </a:p>
          <a:p>
            <a:r>
              <a:rPr lang="en-GB" sz="1050" dirty="0">
                <a:latin typeface="Arial" panose="020B0604020202020204" pitchFamily="34" charset="0"/>
                <a:cs typeface="Arial" panose="020B0604020202020204" pitchFamily="34" charset="0"/>
              </a:rPr>
              <a:t>Ethnicity data suggests 83% of the workforce are White British</a:t>
            </a:r>
          </a:p>
          <a:p>
            <a:r>
              <a:rPr lang="en-GB" sz="1050" dirty="0">
                <a:latin typeface="Arial" panose="020B0604020202020204" pitchFamily="34" charset="0"/>
                <a:cs typeface="Arial" panose="020B0604020202020204" pitchFamily="34" charset="0"/>
              </a:rPr>
              <a:t>Ethnicity data shows at least 6% of the workforce are from Asian, Black, Chinese or Other Ethnic backgrounds</a:t>
            </a:r>
          </a:p>
          <a:p>
            <a:pPr marL="0" indent="0">
              <a:buNone/>
            </a:pPr>
            <a:r>
              <a:rPr lang="en-GB" sz="1050" b="1" dirty="0">
                <a:latin typeface="Arial" panose="020B0604020202020204" pitchFamily="34" charset="0"/>
                <a:cs typeface="Arial" panose="020B0604020202020204" pitchFamily="34" charset="0"/>
              </a:rPr>
              <a:t>Nationality</a:t>
            </a:r>
          </a:p>
          <a:p>
            <a:r>
              <a:rPr lang="en-GB" sz="1050" dirty="0">
                <a:latin typeface="Arial" panose="020B0604020202020204" pitchFamily="34" charset="0"/>
                <a:cs typeface="Arial" panose="020B0604020202020204" pitchFamily="34" charset="0"/>
              </a:rPr>
              <a:t>The % of staff with non-UK nationality has largely remained stable, at 6-7% of the workforce. In March 2020, this represented c. 488 out of c. 7,071 FTE of the workforce</a:t>
            </a:r>
          </a:p>
          <a:p>
            <a:r>
              <a:rPr lang="en-GB" sz="1050" dirty="0">
                <a:latin typeface="Arial" panose="020B0604020202020204" pitchFamily="34" charset="0"/>
                <a:cs typeface="Arial" panose="020B0604020202020204" pitchFamily="34" charset="0"/>
              </a:rPr>
              <a:t>London by far has the greatest dependence on non-UK nationals – 15% of the workforce in 2020. </a:t>
            </a:r>
            <a:r>
              <a:rPr lang="en-GB" sz="1050" dirty="0" err="1">
                <a:latin typeface="Arial" panose="020B0604020202020204" pitchFamily="34" charset="0"/>
                <a:cs typeface="Arial" panose="020B0604020202020204" pitchFamily="34" charset="0"/>
              </a:rPr>
              <a:t>EoE</a:t>
            </a:r>
            <a:r>
              <a:rPr lang="en-GB" sz="1050" dirty="0">
                <a:latin typeface="Arial" panose="020B0604020202020204" pitchFamily="34" charset="0"/>
                <a:cs typeface="Arial" panose="020B0604020202020204" pitchFamily="34" charset="0"/>
              </a:rPr>
              <a:t> and the SE also have higher than average numbers</a:t>
            </a:r>
          </a:p>
          <a:p>
            <a:r>
              <a:rPr lang="en-GB" sz="1050" dirty="0">
                <a:latin typeface="Arial" panose="020B0604020202020204" pitchFamily="34" charset="0"/>
                <a:cs typeface="Arial" panose="020B0604020202020204" pitchFamily="34" charset="0"/>
              </a:rPr>
              <a:t>Most common nationalities other than UK are: Irish (191 FTE in 2020), Australian (65 FTE) and American (32 FTE).</a:t>
            </a:r>
          </a:p>
        </p:txBody>
      </p:sp>
      <p:pic>
        <p:nvPicPr>
          <p:cNvPr id="5" name="Picture 4"/>
          <p:cNvPicPr>
            <a:picLocks noChangeAspect="1"/>
          </p:cNvPicPr>
          <p:nvPr/>
        </p:nvPicPr>
        <p:blipFill>
          <a:blip r:embed="rId2"/>
          <a:stretch>
            <a:fillRect/>
          </a:stretch>
        </p:blipFill>
        <p:spPr>
          <a:xfrm>
            <a:off x="220081" y="1426783"/>
            <a:ext cx="3367091" cy="2268917"/>
          </a:xfrm>
          <a:prstGeom prst="rect">
            <a:avLst/>
          </a:prstGeom>
        </p:spPr>
      </p:pic>
      <p:pic>
        <p:nvPicPr>
          <p:cNvPr id="3" name="Picture 2">
            <a:extLst>
              <a:ext uri="{FF2B5EF4-FFF2-40B4-BE49-F238E27FC236}">
                <a16:creationId xmlns:a16="http://schemas.microsoft.com/office/drawing/2014/main" id="{4C279B3B-A3FE-43F5-BD71-45BD24EE94EC}"/>
              </a:ext>
            </a:extLst>
          </p:cNvPr>
          <p:cNvPicPr>
            <a:picLocks noChangeAspect="1"/>
          </p:cNvPicPr>
          <p:nvPr/>
        </p:nvPicPr>
        <p:blipFill>
          <a:blip r:embed="rId3"/>
          <a:stretch>
            <a:fillRect/>
          </a:stretch>
        </p:blipFill>
        <p:spPr>
          <a:xfrm>
            <a:off x="220080" y="3824005"/>
            <a:ext cx="3367091" cy="2081767"/>
          </a:xfrm>
          <a:prstGeom prst="rect">
            <a:avLst/>
          </a:prstGeom>
          <a:ln>
            <a:solidFill>
              <a:schemeClr val="accent1"/>
            </a:solidFill>
          </a:ln>
        </p:spPr>
      </p:pic>
      <p:pic>
        <p:nvPicPr>
          <p:cNvPr id="9" name="Picture 8">
            <a:extLst>
              <a:ext uri="{FF2B5EF4-FFF2-40B4-BE49-F238E27FC236}">
                <a16:creationId xmlns:a16="http://schemas.microsoft.com/office/drawing/2014/main" id="{BF5501EC-1F34-4D26-BA0E-ABAF98FAE1A1}"/>
              </a:ext>
            </a:extLst>
          </p:cNvPr>
          <p:cNvPicPr>
            <a:picLocks noChangeAspect="1"/>
          </p:cNvPicPr>
          <p:nvPr/>
        </p:nvPicPr>
        <p:blipFill>
          <a:blip r:embed="rId4"/>
          <a:stretch>
            <a:fillRect/>
          </a:stretch>
        </p:blipFill>
        <p:spPr>
          <a:xfrm>
            <a:off x="3765177" y="3835044"/>
            <a:ext cx="5321177" cy="2081767"/>
          </a:xfrm>
          <a:prstGeom prst="rect">
            <a:avLst/>
          </a:prstGeom>
        </p:spPr>
      </p:pic>
    </p:spTree>
    <p:extLst>
      <p:ext uri="{BB962C8B-B14F-4D97-AF65-F5344CB8AC3E}">
        <p14:creationId xmlns:p14="http://schemas.microsoft.com/office/powerpoint/2010/main" val="295466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5260-1F92-4D88-80B5-80E0E6220ADF}"/>
              </a:ext>
            </a:extLst>
          </p:cNvPr>
          <p:cNvSpPr>
            <a:spLocks noGrp="1"/>
          </p:cNvSpPr>
          <p:nvPr>
            <p:ph type="ctrTitle"/>
          </p:nvPr>
        </p:nvSpPr>
        <p:spPr/>
        <p:txBody>
          <a:bodyPr/>
          <a:lstStyle/>
          <a:p>
            <a:r>
              <a:rPr lang="en-GB" sz="2800" dirty="0"/>
              <a:t>Summary of Future Trends</a:t>
            </a:r>
            <a:endParaRPr lang="en-GB" sz="2800" dirty="0">
              <a:solidFill>
                <a:srgbClr val="FF0000"/>
              </a:solidFill>
            </a:endParaRPr>
          </a:p>
        </p:txBody>
      </p:sp>
      <p:sp>
        <p:nvSpPr>
          <p:cNvPr id="3" name="Text Placeholder 2">
            <a:extLst>
              <a:ext uri="{FF2B5EF4-FFF2-40B4-BE49-F238E27FC236}">
                <a16:creationId xmlns:a16="http://schemas.microsoft.com/office/drawing/2014/main" id="{B8201758-4E7A-4676-A35D-4DF72BEB4830}"/>
              </a:ext>
            </a:extLst>
          </p:cNvPr>
          <p:cNvSpPr>
            <a:spLocks noGrp="1"/>
          </p:cNvSpPr>
          <p:nvPr>
            <p:ph type="body" sz="quarter" idx="13"/>
          </p:nvPr>
        </p:nvSpPr>
        <p:spPr/>
        <p:txBody>
          <a:bodyPr/>
          <a:lstStyle/>
          <a:p>
            <a:r>
              <a:rPr lang="en-GB" sz="1800" dirty="0"/>
              <a:t>All else equal, we would expect supply growth to of order of </a:t>
            </a:r>
            <a:r>
              <a:rPr lang="en-GB" sz="1800" b="1" dirty="0"/>
              <a:t>1.5-2% per year</a:t>
            </a:r>
          </a:p>
          <a:p>
            <a:r>
              <a:rPr lang="en-GB" sz="1800" dirty="0"/>
              <a:t>Pre-</a:t>
            </a:r>
            <a:r>
              <a:rPr lang="en-GB" sz="1800" dirty="0" err="1"/>
              <a:t>Covid</a:t>
            </a:r>
            <a:r>
              <a:rPr lang="en-GB" sz="1800" dirty="0"/>
              <a:t>, we would have expected growth in demand to be </a:t>
            </a:r>
            <a:r>
              <a:rPr lang="en-GB" sz="1800" b="1" dirty="0"/>
              <a:t>at similar levels</a:t>
            </a:r>
          </a:p>
          <a:p>
            <a:r>
              <a:rPr lang="en-GB" sz="1800" dirty="0"/>
              <a:t>However, post-</a:t>
            </a:r>
            <a:r>
              <a:rPr lang="en-GB" sz="1800" dirty="0" err="1"/>
              <a:t>Covid</a:t>
            </a:r>
            <a:r>
              <a:rPr lang="en-GB" sz="1800" dirty="0"/>
              <a:t> it is likely demand could be shifted upwards, not least as part of </a:t>
            </a:r>
            <a:r>
              <a:rPr lang="en-GB" sz="1800" dirty="0" err="1"/>
              <a:t>Covid</a:t>
            </a:r>
            <a:r>
              <a:rPr lang="en-GB" sz="1800" dirty="0"/>
              <a:t> rehabilitation</a:t>
            </a:r>
          </a:p>
          <a:p>
            <a:r>
              <a:rPr lang="en-GB" sz="1800" dirty="0"/>
              <a:t>This means that while all else equal the evidence seems positive and the profession stable, the challenge will be ensuring we can continue to respond to growing demand</a:t>
            </a:r>
          </a:p>
          <a:p>
            <a:pPr marL="0" indent="0">
              <a:buNone/>
            </a:pPr>
            <a:endParaRPr lang="en-GB" dirty="0"/>
          </a:p>
        </p:txBody>
      </p:sp>
    </p:spTree>
    <p:extLst>
      <p:ext uri="{BB962C8B-B14F-4D97-AF65-F5344CB8AC3E}">
        <p14:creationId xmlns:p14="http://schemas.microsoft.com/office/powerpoint/2010/main" val="417085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9E5B-4847-4C77-A781-ABBAD78957B8}"/>
              </a:ext>
            </a:extLst>
          </p:cNvPr>
          <p:cNvSpPr>
            <a:spLocks noGrp="1"/>
          </p:cNvSpPr>
          <p:nvPr>
            <p:ph type="ctrTitle"/>
          </p:nvPr>
        </p:nvSpPr>
        <p:spPr/>
        <p:txBody>
          <a:bodyPr/>
          <a:lstStyle/>
          <a:p>
            <a:r>
              <a:rPr lang="en-GB" sz="2400" dirty="0"/>
              <a:t>Speech &amp; Language Therapy workforce summary</a:t>
            </a:r>
          </a:p>
        </p:txBody>
      </p:sp>
      <p:sp>
        <p:nvSpPr>
          <p:cNvPr id="3" name="Text Placeholder 2">
            <a:extLst>
              <a:ext uri="{FF2B5EF4-FFF2-40B4-BE49-F238E27FC236}">
                <a16:creationId xmlns:a16="http://schemas.microsoft.com/office/drawing/2014/main" id="{6BE4AB0F-2081-4F99-A77B-DC83EC8D372B}"/>
              </a:ext>
            </a:extLst>
          </p:cNvPr>
          <p:cNvSpPr>
            <a:spLocks noGrp="1"/>
          </p:cNvSpPr>
          <p:nvPr>
            <p:ph type="body" sz="quarter" idx="13"/>
          </p:nvPr>
        </p:nvSpPr>
        <p:spPr/>
        <p:txBody>
          <a:bodyPr/>
          <a:lstStyle/>
          <a:p>
            <a:r>
              <a:rPr lang="en-GB" sz="2000" dirty="0"/>
              <a:t>Very stable profession – solid growth of c. 2% per year on both the HCPC register and in the NHS</a:t>
            </a:r>
          </a:p>
          <a:p>
            <a:r>
              <a:rPr lang="en-GB" sz="2000" dirty="0"/>
              <a:t>Increasingly younger workforce</a:t>
            </a:r>
          </a:p>
          <a:p>
            <a:r>
              <a:rPr lang="en-GB" sz="2000" dirty="0"/>
              <a:t>Higher dependence on international recruitment in London – 3 in 20 from overseas, compared to 1 in 20 elsewhere</a:t>
            </a:r>
          </a:p>
          <a:p>
            <a:r>
              <a:rPr lang="en-GB" sz="2000" dirty="0"/>
              <a:t>Steady growth in demand and supply expected; challenge to ensure likely growing demand is met</a:t>
            </a:r>
          </a:p>
          <a:p>
            <a:pPr marL="0" indent="0">
              <a:buNone/>
            </a:pPr>
            <a:endParaRPr lang="en-GB" dirty="0"/>
          </a:p>
        </p:txBody>
      </p:sp>
    </p:spTree>
    <p:extLst>
      <p:ext uri="{BB962C8B-B14F-4D97-AF65-F5344CB8AC3E}">
        <p14:creationId xmlns:p14="http://schemas.microsoft.com/office/powerpoint/2010/main" val="117009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E0747C-95D6-48D9-ADA2-7567A5B1FD25}"/>
              </a:ext>
            </a:extLst>
          </p:cNvPr>
          <p:cNvSpPr>
            <a:spLocks noGrp="1"/>
          </p:cNvSpPr>
          <p:nvPr>
            <p:ph type="ctrTitle"/>
          </p:nvPr>
        </p:nvSpPr>
        <p:spPr>
          <a:xfrm>
            <a:off x="3145772" y="1933186"/>
            <a:ext cx="5829300" cy="377119"/>
          </a:xfrm>
        </p:spPr>
        <p:txBody>
          <a:bodyPr/>
          <a:lstStyle/>
          <a:p>
            <a:r>
              <a:rPr lang="en-US" sz="1800" dirty="0"/>
              <a:t>Health Education England</a:t>
            </a:r>
            <a:br>
              <a:rPr lang="en-US" sz="1800" dirty="0"/>
            </a:br>
            <a:r>
              <a:rPr lang="en-US" sz="1800" dirty="0"/>
              <a:t>South West Region</a:t>
            </a:r>
            <a:br>
              <a:rPr lang="en-US" sz="1800" dirty="0"/>
            </a:br>
            <a:r>
              <a:rPr lang="en-US" sz="1800" dirty="0"/>
              <a:t>Head of Allied Health Professions</a:t>
            </a:r>
            <a:br>
              <a:rPr lang="en-US" sz="2090" dirty="0"/>
            </a:br>
            <a:br>
              <a:rPr lang="en-US" sz="2090" dirty="0"/>
            </a:br>
            <a:br>
              <a:rPr lang="en-US" sz="2090" dirty="0"/>
            </a:br>
            <a:r>
              <a:rPr lang="en-US" sz="2090" dirty="0">
                <a:solidFill>
                  <a:schemeClr val="tx2"/>
                </a:solidFill>
              </a:rPr>
              <a:t>@</a:t>
            </a:r>
            <a:r>
              <a:rPr lang="en-US" sz="1800" b="0" dirty="0">
                <a:solidFill>
                  <a:schemeClr val="tx2"/>
                </a:solidFill>
              </a:rPr>
              <a:t>@carrie_biddle </a:t>
            </a:r>
          </a:p>
        </p:txBody>
      </p:sp>
      <p:sp>
        <p:nvSpPr>
          <p:cNvPr id="4" name="Footer Placeholder 16">
            <a:extLst>
              <a:ext uri="{FF2B5EF4-FFF2-40B4-BE49-F238E27FC236}">
                <a16:creationId xmlns:a16="http://schemas.microsoft.com/office/drawing/2014/main" id="{81A0F259-C94B-4AE8-A7B2-2EF6E9AD3188}"/>
              </a:ext>
            </a:extLst>
          </p:cNvPr>
          <p:cNvSpPr txBox="1">
            <a:spLocks/>
          </p:cNvSpPr>
          <p:nvPr/>
        </p:nvSpPr>
        <p:spPr>
          <a:xfrm>
            <a:off x="1398044" y="5668290"/>
            <a:ext cx="4003059" cy="273844"/>
          </a:xfrm>
          <a:prstGeom prst="rect">
            <a:avLst/>
          </a:prstGeom>
        </p:spPr>
        <p:txBody>
          <a:bodyPr lIns="68572" tIns="34286" rIns="68572" bIns="34286"/>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4934">
              <a:defRPr/>
            </a:pPr>
            <a:r>
              <a:rPr lang="en-US" sz="965" b="1" dirty="0">
                <a:solidFill>
                  <a:prstClr val="black"/>
                </a:solidFill>
                <a:latin typeface="Arial"/>
              </a:rPr>
              <a:t> </a:t>
            </a:r>
            <a:endParaRPr lang="en-GB" sz="965" b="1" dirty="0">
              <a:solidFill>
                <a:prstClr val="black"/>
              </a:solidFill>
              <a:latin typeface="Arial"/>
            </a:endParaRPr>
          </a:p>
        </p:txBody>
      </p:sp>
      <p:sp>
        <p:nvSpPr>
          <p:cNvPr id="7" name="Title 4">
            <a:extLst>
              <a:ext uri="{FF2B5EF4-FFF2-40B4-BE49-F238E27FC236}">
                <a16:creationId xmlns:a16="http://schemas.microsoft.com/office/drawing/2014/main" id="{22E0747C-95D6-48D9-ADA2-7567A5B1FD25}"/>
              </a:ext>
            </a:extLst>
          </p:cNvPr>
          <p:cNvSpPr txBox="1">
            <a:spLocks/>
          </p:cNvSpPr>
          <p:nvPr/>
        </p:nvSpPr>
        <p:spPr>
          <a:xfrm>
            <a:off x="1558943" y="2310305"/>
            <a:ext cx="5829300" cy="377119"/>
          </a:xfrm>
          <a:prstGeom prst="rect">
            <a:avLst/>
          </a:prstGeom>
        </p:spPr>
        <p:txBody>
          <a:bodyPr lIns="68580" tIns="34290" rIns="68580" bIns="34290"/>
          <a:lstStyle>
            <a:lvl1pPr algn="l" defTabSz="640080" rtl="0" eaLnBrk="1" latinLnBrk="0" hangingPunct="1">
              <a:spcBef>
                <a:spcPct val="0"/>
              </a:spcBef>
              <a:buNone/>
              <a:defRPr sz="5000" b="1" kern="1200" baseline="0">
                <a:solidFill>
                  <a:srgbClr val="A00054"/>
                </a:solidFill>
                <a:latin typeface="+mj-lt"/>
                <a:ea typeface="+mj-ea"/>
                <a:cs typeface="+mj-cs"/>
              </a:defRPr>
            </a:lvl1pPr>
          </a:lstStyle>
          <a:p>
            <a:pPr defTabSz="342907">
              <a:defRPr/>
            </a:pPr>
            <a:br>
              <a:rPr lang="en-US" sz="2090" dirty="0">
                <a:latin typeface="Arial"/>
              </a:rPr>
            </a:br>
            <a:endParaRPr lang="en-US" sz="2090" dirty="0">
              <a:latin typeface="Arial"/>
            </a:endParaRPr>
          </a:p>
        </p:txBody>
      </p:sp>
      <p:sp>
        <p:nvSpPr>
          <p:cNvPr id="2" name="Text Placeholder 1"/>
          <p:cNvSpPr>
            <a:spLocks noGrp="1"/>
          </p:cNvSpPr>
          <p:nvPr>
            <p:ph type="body" sz="quarter" idx="13"/>
          </p:nvPr>
        </p:nvSpPr>
        <p:spPr>
          <a:xfrm>
            <a:off x="3384575" y="2599339"/>
            <a:ext cx="5879306" cy="176169"/>
          </a:xfrm>
        </p:spPr>
        <p:txBody>
          <a:bodyPr/>
          <a:lstStyle/>
          <a:p>
            <a:pPr marL="0" indent="0">
              <a:buNone/>
            </a:pPr>
            <a:endParaRPr lang="en-GB" dirty="0"/>
          </a:p>
          <a:p>
            <a:pPr marL="0" indent="0">
              <a:buNone/>
            </a:pPr>
            <a:r>
              <a:rPr lang="en-GB" sz="1715" dirty="0">
                <a:hlinkClick r:id="rId2"/>
              </a:rPr>
              <a:t>Carrie.Biddle@hee.nhs.uk</a:t>
            </a:r>
            <a:r>
              <a:rPr lang="en-GB" sz="1715" dirty="0"/>
              <a:t> </a:t>
            </a:r>
          </a:p>
        </p:txBody>
      </p:sp>
      <p:pic>
        <p:nvPicPr>
          <p:cNvPr id="6" name="Picture 5" descr="A person posing for the camera&#10;&#10;Description automatically generated">
            <a:extLst>
              <a:ext uri="{FF2B5EF4-FFF2-40B4-BE49-F238E27FC236}">
                <a16:creationId xmlns:a16="http://schemas.microsoft.com/office/drawing/2014/main" id="{0B1D1D95-A5D6-4A59-B8C6-8180A3CC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40" y="1872797"/>
            <a:ext cx="2128034" cy="2473949"/>
          </a:xfrm>
          <a:prstGeom prst="rect">
            <a:avLst/>
          </a:prstGeom>
          <a:ln w="57150">
            <a:solidFill>
              <a:schemeClr val="tx2"/>
            </a:solidFill>
          </a:ln>
        </p:spPr>
      </p:pic>
      <p:pic>
        <p:nvPicPr>
          <p:cNvPr id="8" name="Picture 7">
            <a:extLst>
              <a:ext uri="{FF2B5EF4-FFF2-40B4-BE49-F238E27FC236}">
                <a16:creationId xmlns:a16="http://schemas.microsoft.com/office/drawing/2014/main" id="{3C181E25-22F6-4658-B578-B5B50EF39B89}"/>
              </a:ext>
            </a:extLst>
          </p:cNvPr>
          <p:cNvPicPr>
            <a:picLocks noChangeAspect="1"/>
          </p:cNvPicPr>
          <p:nvPr/>
        </p:nvPicPr>
        <p:blipFill>
          <a:blip r:embed="rId4"/>
          <a:stretch>
            <a:fillRect/>
          </a:stretch>
        </p:blipFill>
        <p:spPr>
          <a:xfrm>
            <a:off x="3145773" y="3476562"/>
            <a:ext cx="350044" cy="364331"/>
          </a:xfrm>
          <a:prstGeom prst="rect">
            <a:avLst/>
          </a:prstGeom>
        </p:spPr>
      </p:pic>
      <p:pic>
        <p:nvPicPr>
          <p:cNvPr id="9" name="Picture 8">
            <a:extLst>
              <a:ext uri="{FF2B5EF4-FFF2-40B4-BE49-F238E27FC236}">
                <a16:creationId xmlns:a16="http://schemas.microsoft.com/office/drawing/2014/main" id="{3749EC7A-8CF8-4ACF-8073-9F6FC3FB4C8E}"/>
              </a:ext>
            </a:extLst>
          </p:cNvPr>
          <p:cNvPicPr>
            <a:picLocks noChangeAspect="1"/>
          </p:cNvPicPr>
          <p:nvPr/>
        </p:nvPicPr>
        <p:blipFill>
          <a:blip r:embed="rId5"/>
          <a:stretch>
            <a:fillRect/>
          </a:stretch>
        </p:blipFill>
        <p:spPr>
          <a:xfrm>
            <a:off x="3145772" y="3011358"/>
            <a:ext cx="286799" cy="286799"/>
          </a:xfrm>
          <a:prstGeom prst="rect">
            <a:avLst/>
          </a:prstGeom>
        </p:spPr>
      </p:pic>
    </p:spTree>
    <p:extLst>
      <p:ext uri="{BB962C8B-B14F-4D97-AF65-F5344CB8AC3E}">
        <p14:creationId xmlns:p14="http://schemas.microsoft.com/office/powerpoint/2010/main" val="49859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1268140" y="1010342"/>
            <a:ext cx="6237606" cy="584775"/>
          </a:xfrm>
          <a:prstGeom prst="rect">
            <a:avLst/>
          </a:prstGeom>
          <a:noFill/>
        </p:spPr>
        <p:txBody>
          <a:bodyPr wrap="none" rtlCol="0">
            <a:spAutoFit/>
          </a:bodyPr>
          <a:lstStyle/>
          <a:p>
            <a:pPr algn="ctr"/>
            <a:r>
              <a:rPr lang="en-GB" sz="3200" b="1" dirty="0">
                <a:solidFill>
                  <a:srgbClr val="A00054"/>
                </a:solidFill>
              </a:rPr>
              <a:t>Speech and Language Therapy</a:t>
            </a:r>
          </a:p>
        </p:txBody>
      </p:sp>
      <p:sp>
        <p:nvSpPr>
          <p:cNvPr id="8" name="TextBox 7"/>
          <p:cNvSpPr txBox="1"/>
          <p:nvPr/>
        </p:nvSpPr>
        <p:spPr>
          <a:xfrm>
            <a:off x="566650" y="1668516"/>
            <a:ext cx="7906790" cy="830997"/>
          </a:xfrm>
          <a:prstGeom prst="rect">
            <a:avLst/>
          </a:prstGeom>
          <a:noFill/>
        </p:spPr>
        <p:txBody>
          <a:bodyPr wrap="square" rtlCol="0">
            <a:spAutoFit/>
          </a:bodyPr>
          <a:lstStyle/>
          <a:p>
            <a:r>
              <a:rPr lang="en-GB" sz="2400" b="1" dirty="0">
                <a:solidFill>
                  <a:srgbClr val="003893"/>
                </a:solidFill>
              </a:rPr>
              <a:t>Judith Broll</a:t>
            </a:r>
          </a:p>
          <a:p>
            <a:r>
              <a:rPr lang="en-GB" sz="2400" b="1" dirty="0">
                <a:solidFill>
                  <a:srgbClr val="003893"/>
                </a:solidFill>
              </a:rPr>
              <a:t>Director of Professional Development, RCSLT</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0826" y="1385848"/>
            <a:ext cx="11811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35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A706-0D1B-4415-85B9-6BBA132D7797}"/>
              </a:ext>
            </a:extLst>
          </p:cNvPr>
          <p:cNvSpPr>
            <a:spLocks noGrp="1"/>
          </p:cNvSpPr>
          <p:nvPr>
            <p:ph type="ctrTitle"/>
          </p:nvPr>
        </p:nvSpPr>
        <p:spPr/>
        <p:txBody>
          <a:bodyPr/>
          <a:lstStyle/>
          <a:p>
            <a:pPr algn="ctr"/>
            <a:r>
              <a:rPr lang="en-GB" dirty="0">
                <a:solidFill>
                  <a:schemeClr val="tx2">
                    <a:lumMod val="75000"/>
                  </a:schemeClr>
                </a:solidFill>
              </a:rPr>
              <a:t>SLT context</a:t>
            </a:r>
          </a:p>
        </p:txBody>
      </p:sp>
      <p:sp>
        <p:nvSpPr>
          <p:cNvPr id="3" name="Text Placeholder 2">
            <a:extLst>
              <a:ext uri="{FF2B5EF4-FFF2-40B4-BE49-F238E27FC236}">
                <a16:creationId xmlns:a16="http://schemas.microsoft.com/office/drawing/2014/main" id="{5ABC565D-457B-4EF6-8E88-B8903A9B3FE5}"/>
              </a:ext>
            </a:extLst>
          </p:cNvPr>
          <p:cNvSpPr>
            <a:spLocks noGrp="1"/>
          </p:cNvSpPr>
          <p:nvPr>
            <p:ph type="body" sz="quarter" idx="13"/>
          </p:nvPr>
        </p:nvSpPr>
        <p:spPr>
          <a:xfrm>
            <a:off x="119743" y="1710267"/>
            <a:ext cx="8915399" cy="4199466"/>
          </a:xfrm>
        </p:spPr>
        <p:txBody>
          <a:bodyPr/>
          <a:lstStyle/>
          <a:p>
            <a:pPr marL="0" indent="0">
              <a:buNone/>
            </a:pPr>
            <a:endParaRPr lang="en-GB" dirty="0"/>
          </a:p>
          <a:p>
            <a:r>
              <a:rPr lang="en-GB" dirty="0"/>
              <a:t>30 + specialist clinical areas </a:t>
            </a:r>
          </a:p>
          <a:p>
            <a:r>
              <a:rPr lang="en-GB" dirty="0"/>
              <a:t>SLTs recognised on the Shortage Occupation List  (Home Office)</a:t>
            </a:r>
          </a:p>
          <a:p>
            <a:r>
              <a:rPr lang="en-GB" dirty="0"/>
              <a:t>COVID 19- raised profile of profession , extending clinical opportunities</a:t>
            </a:r>
          </a:p>
          <a:p>
            <a:r>
              <a:rPr lang="en-GB" dirty="0"/>
              <a:t>Widespread transformation in service/ training delivery </a:t>
            </a:r>
          </a:p>
          <a:p>
            <a:endParaRPr lang="en-GB" dirty="0"/>
          </a:p>
          <a:p>
            <a:endParaRPr lang="en-GB" dirty="0"/>
          </a:p>
          <a:p>
            <a:endParaRPr lang="en-GB" dirty="0"/>
          </a:p>
        </p:txBody>
      </p:sp>
      <p:sp>
        <p:nvSpPr>
          <p:cNvPr id="5" name="Footer Placeholder 16">
            <a:extLst>
              <a:ext uri="{FF2B5EF4-FFF2-40B4-BE49-F238E27FC236}">
                <a16:creationId xmlns:a16="http://schemas.microsoft.com/office/drawing/2014/main" id="{626160E6-BE7C-4BB8-A9B0-9F0DA42BFA51}"/>
              </a:ext>
            </a:extLst>
          </p:cNvPr>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a:t>
            </a:r>
          </a:p>
        </p:txBody>
      </p:sp>
    </p:spTree>
    <p:extLst>
      <p:ext uri="{BB962C8B-B14F-4D97-AF65-F5344CB8AC3E}">
        <p14:creationId xmlns:p14="http://schemas.microsoft.com/office/powerpoint/2010/main" val="35079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710267"/>
            <a:ext cx="7196667" cy="3965319"/>
          </a:xfrm>
        </p:spPr>
        <p:txBody>
          <a:bodyPr/>
          <a:lstStyle/>
          <a:p>
            <a:pPr lvl="0"/>
            <a:r>
              <a:rPr lang="en-GB" dirty="0"/>
              <a:t>SLT Shortages</a:t>
            </a:r>
          </a:p>
          <a:p>
            <a:pPr lvl="0"/>
            <a:r>
              <a:rPr lang="en-GB" dirty="0"/>
              <a:t>Attracting to the profession / pipeline</a:t>
            </a:r>
          </a:p>
          <a:p>
            <a:pPr lvl="0"/>
            <a:r>
              <a:rPr lang="en-GB" dirty="0"/>
              <a:t>Placement capacity issues – clinical hours</a:t>
            </a:r>
          </a:p>
          <a:p>
            <a:pPr lvl="0"/>
            <a:r>
              <a:rPr lang="en-GB" dirty="0"/>
              <a:t>Career development routes/ opportunities</a:t>
            </a:r>
          </a:p>
          <a:p>
            <a:r>
              <a:rPr lang="en-GB" dirty="0"/>
              <a:t>Dysphagia competence of SLT students/ NQPs</a:t>
            </a:r>
          </a:p>
          <a:p>
            <a:r>
              <a:rPr lang="en-GB" dirty="0"/>
              <a:t>Current limitations </a:t>
            </a:r>
          </a:p>
          <a:p>
            <a:r>
              <a:rPr lang="en-GB" dirty="0"/>
              <a:t>Filling vacancies in specialist clinical areas – </a:t>
            </a:r>
            <a:r>
              <a:rPr lang="en-GB" dirty="0" err="1"/>
              <a:t>eg</a:t>
            </a:r>
            <a:r>
              <a:rPr lang="en-GB" dirty="0"/>
              <a:t> secure and justice settings.  </a:t>
            </a:r>
          </a:p>
        </p:txBody>
      </p:sp>
      <p:sp>
        <p:nvSpPr>
          <p:cNvPr id="2" name="Title 1"/>
          <p:cNvSpPr>
            <a:spLocks noGrp="1"/>
          </p:cNvSpPr>
          <p:nvPr>
            <p:ph type="ctrTitle"/>
          </p:nvPr>
        </p:nvSpPr>
        <p:spPr>
          <a:xfrm>
            <a:off x="457199" y="982134"/>
            <a:ext cx="8512629" cy="728133"/>
          </a:xfrm>
        </p:spPr>
        <p:txBody>
          <a:bodyPr/>
          <a:lstStyle/>
          <a:p>
            <a:r>
              <a:rPr lang="en-GB" dirty="0">
                <a:solidFill>
                  <a:srgbClr val="003366"/>
                </a:solidFill>
              </a:rPr>
              <a:t>Workforce</a:t>
            </a:r>
            <a:r>
              <a:rPr lang="en-GB" sz="2400" dirty="0">
                <a:solidFill>
                  <a:srgbClr val="003366"/>
                </a:solidFill>
              </a:rPr>
              <a:t> </a:t>
            </a:r>
            <a:r>
              <a:rPr lang="en-GB" dirty="0">
                <a:solidFill>
                  <a:srgbClr val="003366"/>
                </a:solidFill>
              </a:rPr>
              <a:t>Challenges</a:t>
            </a:r>
            <a:r>
              <a:rPr lang="en-GB" sz="2400" dirty="0">
                <a:solidFill>
                  <a:srgbClr val="003366"/>
                </a:solidFill>
              </a:rPr>
              <a:t>	      </a:t>
            </a:r>
            <a:r>
              <a:rPr lang="en-GB" sz="2800" dirty="0">
                <a:solidFill>
                  <a:srgbClr val="003366"/>
                </a:solidFill>
              </a:rPr>
              <a:t>			</a:t>
            </a:r>
            <a:endParaRPr lang="en-GB" sz="20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a:t>
            </a:r>
          </a:p>
        </p:txBody>
      </p:sp>
      <p:sp>
        <p:nvSpPr>
          <p:cNvPr id="8" name="TextBox 7">
            <a:extLst>
              <a:ext uri="{FF2B5EF4-FFF2-40B4-BE49-F238E27FC236}">
                <a16:creationId xmlns:a16="http://schemas.microsoft.com/office/drawing/2014/main" id="{4EE9FDF8-701B-46A2-9B7D-EDFC8E40411B}"/>
              </a:ext>
            </a:extLst>
          </p:cNvPr>
          <p:cNvSpPr txBox="1"/>
          <p:nvPr/>
        </p:nvSpPr>
        <p:spPr>
          <a:xfrm>
            <a:off x="4746171" y="2035629"/>
            <a:ext cx="4321629" cy="1323439"/>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92578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2035629"/>
            <a:ext cx="7196667" cy="4060371"/>
          </a:xfrm>
        </p:spPr>
        <p:txBody>
          <a:bodyPr/>
          <a:lstStyle/>
          <a:p>
            <a:pPr marL="285750" indent="-285750"/>
            <a:r>
              <a:rPr lang="en-GB" dirty="0"/>
              <a:t>New training courses </a:t>
            </a:r>
          </a:p>
          <a:p>
            <a:pPr marL="285750" indent="-285750"/>
            <a:r>
              <a:rPr lang="en-GB" dirty="0"/>
              <a:t>Continue to develop SLT workforce </a:t>
            </a:r>
          </a:p>
          <a:p>
            <a:pPr marL="285750" indent="-285750"/>
            <a:r>
              <a:rPr lang="en-GB" dirty="0"/>
              <a:t>COVID 19 – offered opportunities around extended roles </a:t>
            </a:r>
          </a:p>
          <a:p>
            <a:pPr marL="285750" indent="-285750"/>
            <a:r>
              <a:rPr lang="en-GB" dirty="0"/>
              <a:t>Dysphagia competences project</a:t>
            </a:r>
          </a:p>
          <a:p>
            <a:pPr marL="285750" indent="-285750"/>
            <a:r>
              <a:rPr lang="en-GB" dirty="0"/>
              <a:t>New ways of working</a:t>
            </a:r>
          </a:p>
          <a:p>
            <a:pPr marL="285750" indent="-285750"/>
            <a:endParaRPr lang="en-GB" dirty="0"/>
          </a:p>
          <a:p>
            <a:pPr marL="285750" indent="-285750"/>
            <a:endParaRPr lang="en-GB" dirty="0"/>
          </a:p>
          <a:p>
            <a:pPr lvl="0"/>
            <a:endParaRPr lang="en-GB" dirty="0"/>
          </a:p>
        </p:txBody>
      </p:sp>
      <p:sp>
        <p:nvSpPr>
          <p:cNvPr id="2" name="Title 1"/>
          <p:cNvSpPr>
            <a:spLocks noGrp="1"/>
          </p:cNvSpPr>
          <p:nvPr>
            <p:ph type="ctrTitle"/>
          </p:nvPr>
        </p:nvSpPr>
        <p:spPr>
          <a:xfrm>
            <a:off x="457199" y="508000"/>
            <a:ext cx="8512629" cy="728133"/>
          </a:xfrm>
        </p:spPr>
        <p:txBody>
          <a:bodyPr/>
          <a:lstStyle/>
          <a:p>
            <a:r>
              <a:rPr lang="en-GB" dirty="0">
                <a:solidFill>
                  <a:srgbClr val="003366"/>
                </a:solidFill>
              </a:rPr>
              <a:t>Opportunities</a:t>
            </a:r>
            <a:br>
              <a:rPr lang="en-GB" dirty="0">
                <a:solidFill>
                  <a:srgbClr val="003366"/>
                </a:solidFill>
              </a:rPr>
            </a:br>
            <a:r>
              <a:rPr lang="en-GB" sz="2400" dirty="0">
                <a:solidFill>
                  <a:srgbClr val="003366"/>
                </a:solidFill>
              </a:rPr>
              <a:t>      </a:t>
            </a:r>
            <a:r>
              <a:rPr lang="en-GB" sz="2800" dirty="0">
                <a:solidFill>
                  <a:srgbClr val="003366"/>
                </a:solidFill>
              </a:rPr>
              <a:t>			</a:t>
            </a:r>
            <a:endParaRPr lang="en-GB" sz="20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a:t>
            </a:r>
          </a:p>
        </p:txBody>
      </p:sp>
      <p:sp>
        <p:nvSpPr>
          <p:cNvPr id="8" name="TextBox 7">
            <a:extLst>
              <a:ext uri="{FF2B5EF4-FFF2-40B4-BE49-F238E27FC236}">
                <a16:creationId xmlns:a16="http://schemas.microsoft.com/office/drawing/2014/main" id="{4EE9FDF8-701B-46A2-9B7D-EDFC8E40411B}"/>
              </a:ext>
            </a:extLst>
          </p:cNvPr>
          <p:cNvSpPr txBox="1"/>
          <p:nvPr/>
        </p:nvSpPr>
        <p:spPr>
          <a:xfrm>
            <a:off x="4746171" y="2035629"/>
            <a:ext cx="4321629" cy="1323439"/>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97801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2" name="Title 1">
            <a:extLst>
              <a:ext uri="{FF2B5EF4-FFF2-40B4-BE49-F238E27FC236}">
                <a16:creationId xmlns:a16="http://schemas.microsoft.com/office/drawing/2014/main" id="{1019FE91-67EE-4733-BD42-142453681047}"/>
              </a:ext>
            </a:extLst>
          </p:cNvPr>
          <p:cNvSpPr>
            <a:spLocks noGrp="1"/>
          </p:cNvSpPr>
          <p:nvPr>
            <p:ph type="ctrTitle"/>
          </p:nvPr>
        </p:nvSpPr>
        <p:spPr/>
        <p:txBody>
          <a:bodyPr/>
          <a:lstStyle/>
          <a:p>
            <a:r>
              <a:rPr lang="en-US" sz="3600" b="1" dirty="0">
                <a:solidFill>
                  <a:srgbClr val="A00054"/>
                </a:solidFill>
                <a:latin typeface="Arial" panose="020B0604020202020204" pitchFamily="34" charset="0"/>
                <a:cs typeface="Arial" panose="020B0604020202020204" pitchFamily="34" charset="0"/>
              </a:rPr>
              <a:t>Purpose of the webinars</a:t>
            </a:r>
            <a:endParaRPr lang="en-GB" dirty="0"/>
          </a:p>
        </p:txBody>
      </p:sp>
      <p:sp>
        <p:nvSpPr>
          <p:cNvPr id="3" name="Text Placeholder 2">
            <a:extLst>
              <a:ext uri="{FF2B5EF4-FFF2-40B4-BE49-F238E27FC236}">
                <a16:creationId xmlns:a16="http://schemas.microsoft.com/office/drawing/2014/main" id="{F69FB437-C06A-411A-A5F8-A3975FFC8629}"/>
              </a:ext>
            </a:extLst>
          </p:cNvPr>
          <p:cNvSpPr>
            <a:spLocks noGrp="1"/>
          </p:cNvSpPr>
          <p:nvPr>
            <p:ph type="body" sz="quarter" idx="13"/>
          </p:nvPr>
        </p:nvSpPr>
        <p:spPr>
          <a:xfrm>
            <a:off x="457200" y="1954923"/>
            <a:ext cx="7839075" cy="4052471"/>
          </a:xfrm>
        </p:spPr>
        <p:txBody>
          <a:bodyPr/>
          <a:lstStyle/>
          <a:p>
            <a:r>
              <a:rPr lang="en-GB" sz="1800" dirty="0">
                <a:latin typeface="Arial" panose="020B0604020202020204" pitchFamily="34" charset="0"/>
                <a:ea typeface="MS Mincho" panose="02020609040205080304" pitchFamily="49" charset="-128"/>
                <a:cs typeface="Arial" panose="020B0604020202020204" pitchFamily="34" charset="0"/>
              </a:rPr>
              <a:t>Follow up to the successful AHP Faculty virtual showcase that took place on the 15</a:t>
            </a:r>
            <a:r>
              <a:rPr lang="en-GB" sz="1800" baseline="30000" dirty="0">
                <a:latin typeface="Arial" panose="020B0604020202020204" pitchFamily="34" charset="0"/>
                <a:ea typeface="MS Mincho" panose="02020609040205080304" pitchFamily="49" charset="-128"/>
                <a:cs typeface="Arial" panose="020B0604020202020204" pitchFamily="34" charset="0"/>
              </a:rPr>
              <a:t>th</a:t>
            </a:r>
            <a:r>
              <a:rPr lang="en-GB" sz="1800" dirty="0">
                <a:latin typeface="Arial" panose="020B0604020202020204" pitchFamily="34" charset="0"/>
                <a:ea typeface="MS Mincho" panose="02020609040205080304" pitchFamily="49" charset="-128"/>
                <a:cs typeface="Arial" panose="020B0604020202020204" pitchFamily="34" charset="0"/>
              </a:rPr>
              <a:t> July.  </a:t>
            </a:r>
          </a:p>
          <a:p>
            <a:r>
              <a:rPr lang="en-GB" sz="1800" dirty="0">
                <a:latin typeface="Arial" panose="020B0604020202020204" pitchFamily="34" charset="0"/>
                <a:ea typeface="MS Mincho" panose="02020609040205080304" pitchFamily="49" charset="-128"/>
                <a:cs typeface="Arial" panose="020B0604020202020204" pitchFamily="34" charset="0"/>
              </a:rPr>
              <a:t>AHP Faculties provide the infrastructure to enable system wide collaboration to address AHP workforce challenges and to maximise opportunities</a:t>
            </a:r>
          </a:p>
          <a:p>
            <a:r>
              <a:rPr lang="en-GB" sz="1800" dirty="0">
                <a:latin typeface="Arial" panose="020B0604020202020204" pitchFamily="34" charset="0"/>
                <a:ea typeface="MS Mincho" panose="02020609040205080304" pitchFamily="49" charset="-128"/>
                <a:cs typeface="Arial" panose="020B0604020202020204" pitchFamily="34" charset="0"/>
              </a:rPr>
              <a:t>Part of the support that we want to give to the faculties is to deliver a series of 5 webinars with the following aims:</a:t>
            </a:r>
          </a:p>
          <a:p>
            <a:pPr marL="0" indent="0">
              <a:buNone/>
            </a:pPr>
            <a:endParaRPr lang="en-GB" sz="1800" dirty="0">
              <a:latin typeface="Arial" panose="020B0604020202020204" pitchFamily="34" charset="0"/>
              <a:ea typeface="MS Mincho" panose="02020609040205080304" pitchFamily="49" charset="-128"/>
              <a:cs typeface="Arial" panose="020B0604020202020204" pitchFamily="34" charset="0"/>
            </a:endParaRPr>
          </a:p>
          <a:p>
            <a:pPr marL="257175" indent="-257175">
              <a:buFont typeface="+mj-lt"/>
              <a:buAutoNum type="arabicParenR"/>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To provide Chief/lead AHPs with up to date AHP workforce</a:t>
            </a: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information and data </a:t>
            </a:r>
          </a:p>
          <a:p>
            <a:pPr marL="257175" indent="-257175">
              <a:lnSpc>
                <a:spcPts val="900"/>
              </a:lnSpc>
              <a:buFont typeface="+mj-lt"/>
              <a:buAutoNum type="arabicParenR"/>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To enable them to have informed conversations with their HR</a:t>
            </a: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Directors and senior stakeholders to raise awareness, promote</a:t>
            </a: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value and optimise AHP skill utilisation within the system</a:t>
            </a: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27511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710267"/>
            <a:ext cx="7196667" cy="4233333"/>
          </a:xfrm>
        </p:spPr>
        <p:txBody>
          <a:bodyPr/>
          <a:lstStyle/>
          <a:p>
            <a:pPr lvl="0"/>
            <a:r>
              <a:rPr lang="en-GB" dirty="0"/>
              <a:t>SIM</a:t>
            </a:r>
          </a:p>
          <a:p>
            <a:pPr lvl="0"/>
            <a:r>
              <a:rPr lang="en-GB" dirty="0"/>
              <a:t>Telehealth </a:t>
            </a:r>
          </a:p>
          <a:p>
            <a:pPr lvl="0"/>
            <a:r>
              <a:rPr lang="en-GB" dirty="0"/>
              <a:t>Clinical placement expansion through innovation, to increase capacity</a:t>
            </a:r>
          </a:p>
          <a:p>
            <a:pPr lvl="0"/>
            <a:r>
              <a:rPr lang="en-GB" dirty="0"/>
              <a:t>Dysphagia competencies – international alignment</a:t>
            </a:r>
          </a:p>
          <a:p>
            <a:pPr lvl="0"/>
            <a:r>
              <a:rPr lang="en-GB" dirty="0"/>
              <a:t>Expanding the diversity of the profession</a:t>
            </a:r>
          </a:p>
          <a:p>
            <a:pPr lvl="0"/>
            <a:r>
              <a:rPr lang="en-GB" dirty="0"/>
              <a:t>Engaging with external bodies </a:t>
            </a:r>
            <a:r>
              <a:rPr lang="en-GB" dirty="0" err="1"/>
              <a:t>eg</a:t>
            </a:r>
            <a:r>
              <a:rPr lang="en-GB" dirty="0"/>
              <a:t> BBC  Resources – The Box , CAUK</a:t>
            </a:r>
          </a:p>
          <a:p>
            <a:pPr lvl="0"/>
            <a:endParaRPr lang="en-GB" dirty="0"/>
          </a:p>
        </p:txBody>
      </p:sp>
      <p:sp>
        <p:nvSpPr>
          <p:cNvPr id="2" name="Title 1"/>
          <p:cNvSpPr>
            <a:spLocks noGrp="1"/>
          </p:cNvSpPr>
          <p:nvPr>
            <p:ph type="ctrTitle"/>
          </p:nvPr>
        </p:nvSpPr>
        <p:spPr>
          <a:xfrm>
            <a:off x="457199" y="982134"/>
            <a:ext cx="8512629" cy="728133"/>
          </a:xfrm>
        </p:spPr>
        <p:txBody>
          <a:bodyPr/>
          <a:lstStyle/>
          <a:p>
            <a:r>
              <a:rPr lang="en-GB" dirty="0">
                <a:solidFill>
                  <a:srgbClr val="003366"/>
                </a:solidFill>
              </a:rPr>
              <a:t>Developments</a:t>
            </a:r>
            <a:r>
              <a:rPr lang="en-GB" sz="2800" dirty="0">
                <a:solidFill>
                  <a:srgbClr val="003366"/>
                </a:solidFill>
              </a:rPr>
              <a:t>			</a:t>
            </a:r>
            <a:endParaRPr lang="en-GB" sz="20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a:t>
            </a:r>
          </a:p>
        </p:txBody>
      </p:sp>
      <p:sp>
        <p:nvSpPr>
          <p:cNvPr id="8" name="TextBox 7">
            <a:extLst>
              <a:ext uri="{FF2B5EF4-FFF2-40B4-BE49-F238E27FC236}">
                <a16:creationId xmlns:a16="http://schemas.microsoft.com/office/drawing/2014/main" id="{4EE9FDF8-701B-46A2-9B7D-EDFC8E40411B}"/>
              </a:ext>
            </a:extLst>
          </p:cNvPr>
          <p:cNvSpPr txBox="1"/>
          <p:nvPr/>
        </p:nvSpPr>
        <p:spPr>
          <a:xfrm>
            <a:off x="4746171" y="2035629"/>
            <a:ext cx="4321629" cy="1323439"/>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03396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905909"/>
            <a:ext cx="7772400" cy="679449"/>
          </a:xfrm>
        </p:spPr>
        <p:txBody>
          <a:bodyPr/>
          <a:lstStyle/>
          <a:p>
            <a:r>
              <a:rPr lang="en-GB" dirty="0">
                <a:solidFill>
                  <a:srgbClr val="003366"/>
                </a:solidFill>
              </a:rPr>
              <a:t>Resources</a:t>
            </a:r>
            <a:endParaRPr lang="en-GB" dirty="0"/>
          </a:p>
        </p:txBody>
      </p:sp>
      <p:sp>
        <p:nvSpPr>
          <p:cNvPr id="3" name="Text Placeholder 2"/>
          <p:cNvSpPr>
            <a:spLocks noGrp="1"/>
          </p:cNvSpPr>
          <p:nvPr>
            <p:ph type="body" sz="quarter" idx="13"/>
          </p:nvPr>
        </p:nvSpPr>
        <p:spPr/>
        <p:txBody>
          <a:bodyPr/>
          <a:lstStyle/>
          <a:p>
            <a:pPr lvl="0"/>
            <a:endParaRPr lang="en-GB" sz="2000" dirty="0"/>
          </a:p>
          <a:p>
            <a:pPr marL="0" indent="0">
              <a:buNone/>
            </a:pPr>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a:t>
            </a:r>
          </a:p>
        </p:txBody>
      </p:sp>
      <p:sp>
        <p:nvSpPr>
          <p:cNvPr id="6" name="TextBox 5">
            <a:extLst>
              <a:ext uri="{FF2B5EF4-FFF2-40B4-BE49-F238E27FC236}">
                <a16:creationId xmlns:a16="http://schemas.microsoft.com/office/drawing/2014/main" id="{F7A591AA-02A1-45FE-B308-D099C99263FD}"/>
              </a:ext>
            </a:extLst>
          </p:cNvPr>
          <p:cNvSpPr txBox="1"/>
          <p:nvPr/>
        </p:nvSpPr>
        <p:spPr>
          <a:xfrm>
            <a:off x="365351" y="1701259"/>
            <a:ext cx="8022771" cy="6740307"/>
          </a:xfrm>
          <a:prstGeom prst="rect">
            <a:avLst/>
          </a:prstGeom>
          <a:noFill/>
        </p:spPr>
        <p:txBody>
          <a:bodyPr wrap="square">
            <a:spAutoFit/>
          </a:bodyPr>
          <a:lstStyle/>
          <a:p>
            <a:pPr marL="285750" indent="-285750">
              <a:buFont typeface="Arial" panose="020B0604020202020204" pitchFamily="34" charset="0"/>
              <a:buChar char="•"/>
            </a:pPr>
            <a:r>
              <a:rPr lang="en-GB" u="sng" dirty="0">
                <a:solidFill>
                  <a:srgbClr val="0563C1"/>
                </a:solidFill>
                <a:ea typeface="Calibri" panose="020F0502020204030204" pitchFamily="34" charset="0"/>
                <a:hlinkClick r:id="rId3"/>
              </a:rPr>
              <a:t>RCSLT COVID-19  guidance including for rehab</a:t>
            </a: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r>
              <a:rPr lang="en-GB" u="sng" dirty="0">
                <a:solidFill>
                  <a:srgbClr val="0563C1"/>
                </a:solidFill>
                <a:ea typeface="Calibri" panose="020F0502020204030204" pitchFamily="34" charset="0"/>
                <a:hlinkClick r:id="rId4"/>
              </a:rPr>
              <a:t>RCSLT telehealth guidance</a:t>
            </a: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r>
              <a:rPr lang="en-GB" u="sng" dirty="0">
                <a:solidFill>
                  <a:srgbClr val="0563C1"/>
                </a:solidFill>
                <a:ea typeface="Calibri" panose="020F0502020204030204" pitchFamily="34" charset="0"/>
                <a:hlinkClick r:id="rId5"/>
              </a:rPr>
              <a:t>The Box</a:t>
            </a: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endParaRPr lang="en-GB" u="sng" dirty="0">
              <a:solidFill>
                <a:srgbClr val="0563C1"/>
              </a:solidFill>
              <a:ea typeface="Calibri" panose="020F0502020204030204" pitchFamily="34" charset="0"/>
              <a:hlinkClick r:id="rId6"/>
            </a:endParaRPr>
          </a:p>
          <a:p>
            <a:pPr marL="285750" indent="-285750">
              <a:buFont typeface="Arial" panose="020B0604020202020204" pitchFamily="34" charset="0"/>
              <a:buChar char="•"/>
            </a:pPr>
            <a:r>
              <a:rPr lang="en-GB" dirty="0">
                <a:ea typeface="Calibri" panose="020F0502020204030204" pitchFamily="34" charset="0"/>
                <a:hlinkClick r:id="rId6"/>
              </a:rPr>
              <a:t>Communication Access UK</a:t>
            </a:r>
            <a:endParaRPr lang="en-GB" dirty="0">
              <a:ea typeface="Calibri" panose="020F0502020204030204" pitchFamily="34" charset="0"/>
            </a:endParaRPr>
          </a:p>
          <a:p>
            <a:pPr marL="285750" indent="-285750">
              <a:buFont typeface="Arial" panose="020B0604020202020204" pitchFamily="34" charset="0"/>
              <a:buChar char="•"/>
            </a:pPr>
            <a:endParaRPr lang="en-GB" dirty="0">
              <a:ea typeface="Calibri" panose="020F0502020204030204" pitchFamily="34" charset="0"/>
            </a:endParaRPr>
          </a:p>
          <a:p>
            <a:pPr marL="285750" indent="-285750">
              <a:buFont typeface="Arial" panose="020B0604020202020204" pitchFamily="34" charset="0"/>
              <a:buChar char="•"/>
            </a:pPr>
            <a:r>
              <a:rPr lang="en-GB" u="sng" dirty="0">
                <a:hlinkClick r:id="rId7"/>
              </a:rPr>
              <a:t>https://www.rcslt.org/members/lifelong-learning/leadership</a:t>
            </a:r>
            <a:r>
              <a:rPr lang="en-GB" dirty="0"/>
              <a:t>​ </a:t>
            </a:r>
          </a:p>
          <a:p>
            <a:pPr marL="285750" indent="-285750">
              <a:buFont typeface="Arial" panose="020B0604020202020204" pitchFamily="34" charset="0"/>
              <a:buChar char="•"/>
            </a:pPr>
            <a:endParaRPr lang="en-GB" dirty="0">
              <a:ea typeface="Calibri" panose="020F0502020204030204" pitchFamily="34" charset="0"/>
            </a:endParaRPr>
          </a:p>
          <a:p>
            <a:pPr marL="285750" indent="-285750">
              <a:buFont typeface="Arial" panose="020B0604020202020204" pitchFamily="34" charset="0"/>
              <a:buChar char="•"/>
            </a:pP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endParaRPr lang="en-GB" u="sng" dirty="0">
              <a:solidFill>
                <a:srgbClr val="0563C1"/>
              </a:solidFill>
              <a:ea typeface="Calibri" panose="020F0502020204030204" pitchFamily="34" charset="0"/>
            </a:endParaRPr>
          </a:p>
          <a:p>
            <a:pPr marL="285750" indent="-285750">
              <a:buFont typeface="Arial" panose="020B0604020202020204" pitchFamily="34" charset="0"/>
              <a:buChar char="•"/>
            </a:pPr>
            <a:endParaRPr lang="en-GB" sz="1800" u="sng" dirty="0">
              <a:solidFill>
                <a:srgbClr val="0563C1"/>
              </a:solidFill>
              <a:effectLst/>
              <a:ea typeface="Calibri" panose="020F0502020204030204" pitchFamily="34" charset="0"/>
            </a:endParaRPr>
          </a:p>
          <a:p>
            <a:pPr marL="285750" indent="-285750">
              <a:buFont typeface="Arial" panose="020B0604020202020204" pitchFamily="34" charset="0"/>
              <a:buChar char="•"/>
            </a:pPr>
            <a:endParaRPr lang="en-GB" sz="1800" u="sng" dirty="0">
              <a:solidFill>
                <a:srgbClr val="0563C1"/>
              </a:solidFill>
              <a:effectLst/>
              <a:ea typeface="Calibri" panose="020F0502020204030204" pitchFamily="34" charset="0"/>
            </a:endParaRPr>
          </a:p>
          <a:p>
            <a:endParaRPr lang="en-GB" u="sng" dirty="0">
              <a:solidFill>
                <a:srgbClr val="0563C1"/>
              </a:solidFill>
              <a:ea typeface="Calibri" panose="020F0502020204030204" pitchFamily="34" charset="0"/>
            </a:endParaRPr>
          </a:p>
          <a:p>
            <a:endParaRPr lang="en-GB" sz="1800" u="sng" dirty="0">
              <a:solidFill>
                <a:srgbClr val="0563C1"/>
              </a:solidFill>
              <a:effectLst/>
              <a:ea typeface="Calibri" panose="020F0502020204030204" pitchFamily="34" charset="0"/>
            </a:endParaRPr>
          </a:p>
          <a:p>
            <a:endParaRPr lang="en-GB" u="sng" dirty="0">
              <a:solidFill>
                <a:srgbClr val="0563C1"/>
              </a:solidFill>
              <a:ea typeface="Calibri" panose="020F0502020204030204" pitchFamily="34" charset="0"/>
            </a:endParaRPr>
          </a:p>
          <a:p>
            <a:endParaRPr lang="en-GB" sz="1800" u="sng" dirty="0">
              <a:solidFill>
                <a:srgbClr val="0563C1"/>
              </a:solidFill>
              <a:effectLst/>
              <a:ea typeface="Calibri" panose="020F0502020204030204" pitchFamily="34" charset="0"/>
            </a:endParaRPr>
          </a:p>
          <a:p>
            <a:endParaRPr lang="en-GB" u="sng" dirty="0">
              <a:solidFill>
                <a:srgbClr val="0563C1"/>
              </a:solidFill>
              <a:ea typeface="Calibri" panose="020F0502020204030204" pitchFamily="34" charset="0"/>
            </a:endParaRPr>
          </a:p>
          <a:p>
            <a:endParaRPr lang="en-GB" sz="1800" u="sng" dirty="0">
              <a:solidFill>
                <a:srgbClr val="0563C1"/>
              </a:solidFill>
              <a:effectLst/>
              <a:ea typeface="Calibri" panose="020F0502020204030204" pitchFamily="34" charset="0"/>
            </a:endParaRPr>
          </a:p>
          <a:p>
            <a:endParaRPr lang="en-GB" u="sng" dirty="0">
              <a:solidFill>
                <a:srgbClr val="0563C1"/>
              </a:solidFill>
              <a:ea typeface="Calibri" panose="020F0502020204030204" pitchFamily="34" charset="0"/>
            </a:endParaRPr>
          </a:p>
          <a:p>
            <a:endParaRPr lang="en-GB" sz="1800" u="sng" dirty="0">
              <a:solidFill>
                <a:srgbClr val="0563C1"/>
              </a:solidFill>
              <a:effectLst/>
              <a:ea typeface="Calibri" panose="020F0502020204030204" pitchFamily="34" charset="0"/>
            </a:endParaRPr>
          </a:p>
          <a:p>
            <a:endParaRPr lang="en-GB" sz="1800" dirty="0">
              <a:effectLst/>
              <a:ea typeface="Calibri" panose="020F0502020204030204" pitchFamily="34" charset="0"/>
            </a:endParaRPr>
          </a:p>
        </p:txBody>
      </p:sp>
      <p:pic>
        <p:nvPicPr>
          <p:cNvPr id="4" name="Picture 2">
            <a:extLst>
              <a:ext uri="{FF2B5EF4-FFF2-40B4-BE49-F238E27FC236}">
                <a16:creationId xmlns:a16="http://schemas.microsoft.com/office/drawing/2014/main" id="{6A04A957-60A4-4CE6-B479-5F8FF5D0C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324" y="1585358"/>
            <a:ext cx="2044462" cy="1946957"/>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B5BB00BF-0B7A-4445-979A-463AC13DF90F}"/>
              </a:ext>
            </a:extLst>
          </p:cNvPr>
          <p:cNvPicPr>
            <a:picLocks noChangeAspect="1"/>
          </p:cNvPicPr>
          <p:nvPr/>
        </p:nvPicPr>
        <p:blipFill rotWithShape="1">
          <a:blip r:embed="rId9"/>
          <a:srcRect l="11028" t="13037" r="30601" b="5993"/>
          <a:stretch/>
        </p:blipFill>
        <p:spPr>
          <a:xfrm>
            <a:off x="6796700" y="3936714"/>
            <a:ext cx="2093086" cy="15727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360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3954929" cy="646331"/>
          </a:xfrm>
          <a:prstGeom prst="rect">
            <a:avLst/>
          </a:prstGeom>
          <a:noFill/>
        </p:spPr>
        <p:txBody>
          <a:bodyPr wrap="none" rtlCol="0">
            <a:spAutoFit/>
          </a:bodyPr>
          <a:lstStyle/>
          <a:p>
            <a:r>
              <a:rPr lang="en-GB" sz="3600" b="1" dirty="0">
                <a:solidFill>
                  <a:srgbClr val="A00054"/>
                </a:solidFill>
              </a:rPr>
              <a:t>Music Therapists</a:t>
            </a:r>
          </a:p>
        </p:txBody>
      </p:sp>
      <p:sp>
        <p:nvSpPr>
          <p:cNvPr id="8" name="TextBox 7"/>
          <p:cNvSpPr txBox="1"/>
          <p:nvPr/>
        </p:nvSpPr>
        <p:spPr>
          <a:xfrm>
            <a:off x="566649" y="1705456"/>
            <a:ext cx="7578110" cy="954107"/>
          </a:xfrm>
          <a:prstGeom prst="rect">
            <a:avLst/>
          </a:prstGeom>
          <a:noFill/>
        </p:spPr>
        <p:txBody>
          <a:bodyPr wrap="square" rtlCol="0">
            <a:spAutoFit/>
          </a:bodyPr>
          <a:lstStyle/>
          <a:p>
            <a:r>
              <a:rPr lang="en-GB" sz="2800" b="1" dirty="0">
                <a:solidFill>
                  <a:srgbClr val="003893"/>
                </a:solidFill>
              </a:rPr>
              <a:t>Tom Speller</a:t>
            </a:r>
          </a:p>
          <a:p>
            <a:r>
              <a:rPr lang="en-GB" sz="2800" b="1" dirty="0">
                <a:solidFill>
                  <a:srgbClr val="003893"/>
                </a:solidFill>
              </a:rPr>
              <a:t>Deputy Head of Workforce Planning</a:t>
            </a:r>
          </a:p>
        </p:txBody>
      </p:sp>
    </p:spTree>
    <p:extLst>
      <p:ext uri="{BB962C8B-B14F-4D97-AF65-F5344CB8AC3E}">
        <p14:creationId xmlns:p14="http://schemas.microsoft.com/office/powerpoint/2010/main" val="179986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HCPC – Registration Data</a:t>
            </a:r>
            <a:endParaRPr lang="en-GB" dirty="0"/>
          </a:p>
        </p:txBody>
      </p:sp>
      <p:sp>
        <p:nvSpPr>
          <p:cNvPr id="3" name="Text Placeholder 2"/>
          <p:cNvSpPr>
            <a:spLocks noGrp="1"/>
          </p:cNvSpPr>
          <p:nvPr>
            <p:ph type="body" sz="quarter" idx="13"/>
          </p:nvPr>
        </p:nvSpPr>
        <p:spPr>
          <a:xfrm>
            <a:off x="6099142" y="1954924"/>
            <a:ext cx="2752945" cy="3720662"/>
          </a:xfrm>
        </p:spPr>
        <p: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HCPC regulate the 14 AHPs along with the General Council for Osteopaths.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Art, Music and Drama therapists are grouped together as are Diagnostic and Therapeutic Radiographers</a:t>
            </a:r>
            <a:endParaRPr lang="en-GB" sz="18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7" name="Picture 6">
            <a:extLst>
              <a:ext uri="{FF2B5EF4-FFF2-40B4-BE49-F238E27FC236}">
                <a16:creationId xmlns:a16="http://schemas.microsoft.com/office/drawing/2014/main" id="{358F0899-7784-437B-B491-3D6B92A42B6C}"/>
              </a:ext>
            </a:extLst>
          </p:cNvPr>
          <p:cNvPicPr>
            <a:picLocks noChangeAspect="1"/>
          </p:cNvPicPr>
          <p:nvPr/>
        </p:nvPicPr>
        <p:blipFill>
          <a:blip r:embed="rId2"/>
          <a:stretch>
            <a:fillRect/>
          </a:stretch>
        </p:blipFill>
        <p:spPr>
          <a:xfrm>
            <a:off x="130455" y="1971421"/>
            <a:ext cx="5660745" cy="3873198"/>
          </a:xfrm>
          <a:prstGeom prst="rect">
            <a:avLst/>
          </a:prstGeom>
        </p:spPr>
      </p:pic>
    </p:spTree>
    <p:extLst>
      <p:ext uri="{BB962C8B-B14F-4D97-AF65-F5344CB8AC3E}">
        <p14:creationId xmlns:p14="http://schemas.microsoft.com/office/powerpoint/2010/main" val="918086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EC07-3FBD-4713-8E6A-C55EADCD2060}"/>
              </a:ext>
            </a:extLst>
          </p:cNvPr>
          <p:cNvSpPr>
            <a:spLocks noGrp="1"/>
          </p:cNvSpPr>
          <p:nvPr>
            <p:ph type="ctrTitle"/>
          </p:nvPr>
        </p:nvSpPr>
        <p:spPr>
          <a:xfrm>
            <a:off x="457200" y="1049890"/>
            <a:ext cx="7772400" cy="679449"/>
          </a:xfrm>
        </p:spPr>
        <p:txBody>
          <a:bodyPr/>
          <a:lstStyle/>
          <a:p>
            <a:r>
              <a:rPr lang="en-GB" sz="2400" dirty="0">
                <a:latin typeface="Arial" panose="020B0604020202020204" pitchFamily="34" charset="0"/>
                <a:cs typeface="Arial" panose="020B0604020202020204" pitchFamily="34" charset="0"/>
              </a:rPr>
              <a:t>Arts Therapists – Registration Data Vs Employed (NHS Digital)</a:t>
            </a:r>
            <a:endParaRPr lang="en-GB" sz="2400" dirty="0"/>
          </a:p>
        </p:txBody>
      </p:sp>
      <p:sp>
        <p:nvSpPr>
          <p:cNvPr id="3" name="Text Placeholder 2">
            <a:extLst>
              <a:ext uri="{FF2B5EF4-FFF2-40B4-BE49-F238E27FC236}">
                <a16:creationId xmlns:a16="http://schemas.microsoft.com/office/drawing/2014/main" id="{6875BBCC-F358-4B50-8C3A-B3E15877F5A5}"/>
              </a:ext>
            </a:extLst>
          </p:cNvPr>
          <p:cNvSpPr>
            <a:spLocks noGrp="1"/>
          </p:cNvSpPr>
          <p:nvPr>
            <p:ph type="body" sz="quarter" idx="13"/>
          </p:nvPr>
        </p:nvSpPr>
        <p:spPr>
          <a:xfrm>
            <a:off x="5190564" y="1593130"/>
            <a:ext cx="3648635" cy="4082456"/>
          </a:xfrm>
        </p:spPr>
        <p:txBody>
          <a:bodyPr/>
          <a:lstStyle/>
          <a:p>
            <a:r>
              <a:rPr lang="en-GB" sz="1200" dirty="0">
                <a:latin typeface="Arial" panose="020B0604020202020204" pitchFamily="34" charset="0"/>
                <a:cs typeface="Arial" panose="020B0604020202020204" pitchFamily="34" charset="0"/>
              </a:rPr>
              <a:t>Arts therapists (art therapists, </a:t>
            </a:r>
            <a:r>
              <a:rPr lang="en-GB" sz="1200" b="1" dirty="0">
                <a:latin typeface="Arial" panose="020B0604020202020204" pitchFamily="34" charset="0"/>
                <a:cs typeface="Arial" panose="020B0604020202020204" pitchFamily="34" charset="0"/>
              </a:rPr>
              <a:t>music therapists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dramatherapists</a:t>
            </a:r>
            <a:r>
              <a:rPr lang="en-GB" sz="1200" dirty="0">
                <a:latin typeface="Arial" panose="020B0604020202020204" pitchFamily="34" charset="0"/>
                <a:cs typeface="Arial" panose="020B0604020202020204" pitchFamily="34" charset="0"/>
              </a:rPr>
              <a:t>) tend to be counted together, both in terms of registration and ESR</a:t>
            </a:r>
          </a:p>
          <a:p>
            <a:r>
              <a:rPr lang="en-GB" sz="1200" dirty="0">
                <a:latin typeface="Arial" panose="020B0604020202020204" pitchFamily="34" charset="0"/>
                <a:cs typeface="Arial" panose="020B0604020202020204" pitchFamily="34" charset="0"/>
              </a:rPr>
              <a:t>The number of arts therapists increased sharply between 2014 and 2020, by c. 1160, or 32%. </a:t>
            </a:r>
            <a:r>
              <a:rPr lang="en-GB" sz="1200" b="1" dirty="0">
                <a:latin typeface="Arial" panose="020B0604020202020204" pitchFamily="34" charset="0"/>
                <a:cs typeface="Arial" panose="020B0604020202020204" pitchFamily="34" charset="0"/>
              </a:rPr>
              <a:t>This represents strong growth in the order of 5% per year</a:t>
            </a:r>
          </a:p>
          <a:p>
            <a:r>
              <a:rPr lang="en-GB" sz="1200" dirty="0">
                <a:latin typeface="Arial" panose="020B0604020202020204" pitchFamily="34" charset="0"/>
                <a:cs typeface="Arial" panose="020B0604020202020204" pitchFamily="34" charset="0"/>
              </a:rPr>
              <a:t>In August 2020, there were 4,461 registrants – a n increase of 29 (0.6%) on end 2018/19, which suggests growth may be slowing down </a:t>
            </a:r>
          </a:p>
          <a:p>
            <a:r>
              <a:rPr lang="en-GB" sz="1200" dirty="0">
                <a:latin typeface="Arial" panose="020B0604020202020204" pitchFamily="34" charset="0"/>
                <a:cs typeface="Arial" panose="020B0604020202020204" pitchFamily="34" charset="0"/>
              </a:rPr>
              <a:t>A comparison of registrant and ESR data demonstrates that the majority of registrants do not work in the NHS in England. This will reflect registrants working elsewhere in the UK and abroad, as well as high employment in other sectors, notably education, the third sector, charities and private practice</a:t>
            </a:r>
          </a:p>
          <a:p>
            <a:r>
              <a:rPr lang="en-GB" sz="1200" dirty="0">
                <a:latin typeface="Arial" panose="020B0604020202020204" pitchFamily="34" charset="0"/>
                <a:cs typeface="Arial" panose="020B0604020202020204" pitchFamily="34" charset="0"/>
              </a:rPr>
              <a:t>Arts Therapists form a very small profession within the NHS. Numbers in the NHS are under 500 FTE. </a:t>
            </a:r>
          </a:p>
          <a:p>
            <a:pPr marL="0" indent="0">
              <a:buNone/>
            </a:pPr>
            <a:endParaRPr lang="en-GB" dirty="0"/>
          </a:p>
        </p:txBody>
      </p:sp>
      <p:pic>
        <p:nvPicPr>
          <p:cNvPr id="4" name="Picture 3">
            <a:extLst>
              <a:ext uri="{FF2B5EF4-FFF2-40B4-BE49-F238E27FC236}">
                <a16:creationId xmlns:a16="http://schemas.microsoft.com/office/drawing/2014/main" id="{91B3340B-8C32-41B7-83E6-DE2ACB218BA1}"/>
              </a:ext>
            </a:extLst>
          </p:cNvPr>
          <p:cNvPicPr>
            <a:picLocks noChangeAspect="1"/>
          </p:cNvPicPr>
          <p:nvPr/>
        </p:nvPicPr>
        <p:blipFill>
          <a:blip r:embed="rId3"/>
          <a:stretch>
            <a:fillRect/>
          </a:stretch>
        </p:blipFill>
        <p:spPr>
          <a:xfrm>
            <a:off x="390507" y="2004179"/>
            <a:ext cx="4866751" cy="3396567"/>
          </a:xfrm>
          <a:prstGeom prst="rect">
            <a:avLst/>
          </a:prstGeom>
          <a:ln>
            <a:solidFill>
              <a:schemeClr val="accent1"/>
            </a:solidFill>
          </a:ln>
        </p:spPr>
      </p:pic>
    </p:spTree>
    <p:extLst>
      <p:ext uri="{BB962C8B-B14F-4D97-AF65-F5344CB8AC3E}">
        <p14:creationId xmlns:p14="http://schemas.microsoft.com/office/powerpoint/2010/main" val="45408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3335-961E-47F2-9019-C3A2E82E77E9}"/>
              </a:ext>
            </a:extLst>
          </p:cNvPr>
          <p:cNvSpPr>
            <a:spLocks noGrp="1"/>
          </p:cNvSpPr>
          <p:nvPr>
            <p:ph type="ctrTitle"/>
          </p:nvPr>
        </p:nvSpPr>
        <p:spPr>
          <a:xfrm>
            <a:off x="457199" y="993549"/>
            <a:ext cx="7772400" cy="679449"/>
          </a:xfrm>
        </p:spPr>
        <p:txBody>
          <a:bodyPr/>
          <a:lstStyle/>
          <a:p>
            <a:r>
              <a:rPr lang="en-GB" sz="2800" dirty="0"/>
              <a:t>Arts Therapists and Music Therapists – Historic Supply Trends</a:t>
            </a:r>
          </a:p>
        </p:txBody>
      </p:sp>
      <p:sp>
        <p:nvSpPr>
          <p:cNvPr id="3" name="Text Placeholder 2">
            <a:extLst>
              <a:ext uri="{FF2B5EF4-FFF2-40B4-BE49-F238E27FC236}">
                <a16:creationId xmlns:a16="http://schemas.microsoft.com/office/drawing/2014/main" id="{9094AC23-5801-4278-BDFB-2C92682F83F0}"/>
              </a:ext>
            </a:extLst>
          </p:cNvPr>
          <p:cNvSpPr>
            <a:spLocks noGrp="1"/>
          </p:cNvSpPr>
          <p:nvPr>
            <p:ph type="body" sz="quarter" idx="13"/>
          </p:nvPr>
        </p:nvSpPr>
        <p:spPr>
          <a:xfrm>
            <a:off x="5127812" y="1568669"/>
            <a:ext cx="3765177" cy="3720662"/>
          </a:xfrm>
        </p:spPr>
        <p:txBody>
          <a:bodyPr/>
          <a:lstStyle/>
          <a:p>
            <a:r>
              <a:rPr lang="en-GB" sz="1200" dirty="0">
                <a:latin typeface="Arial" panose="020B0604020202020204" pitchFamily="34" charset="0"/>
                <a:cs typeface="Arial" panose="020B0604020202020204" pitchFamily="34" charset="0"/>
              </a:rPr>
              <a:t>We use both published NHS Digital data and data from ESR Data Warehouse</a:t>
            </a:r>
          </a:p>
          <a:p>
            <a:r>
              <a:rPr lang="en-GB" sz="1200" dirty="0">
                <a:latin typeface="Arial" panose="020B0604020202020204" pitchFamily="34" charset="0"/>
                <a:cs typeface="Arial" panose="020B0604020202020204" pitchFamily="34" charset="0"/>
              </a:rPr>
              <a:t>There are some differences, with latter numbers being higher – we typically count all employed staff, NHS Digital count ‘frontline only’ and so do not count all staff. However, the trends are largely the same – and the latter approach is the only method for picking out art therapists specifically</a:t>
            </a:r>
          </a:p>
          <a:p>
            <a:r>
              <a:rPr lang="en-GB" sz="1200" dirty="0">
                <a:latin typeface="Arial" panose="020B0604020202020204" pitchFamily="34" charset="0"/>
                <a:cs typeface="Arial" panose="020B0604020202020204" pitchFamily="34" charset="0"/>
              </a:rPr>
              <a:t>All sources confirm growth in the region of 3-4% per year in the NHS for arts therapists – slightly slower than the register but solid growth nonetheless</a:t>
            </a:r>
          </a:p>
          <a:p>
            <a:r>
              <a:rPr lang="en-GB" sz="1200" b="1" dirty="0">
                <a:latin typeface="Arial" panose="020B0604020202020204" pitchFamily="34" charset="0"/>
                <a:cs typeface="Arial" panose="020B0604020202020204" pitchFamily="34" charset="0"/>
              </a:rPr>
              <a:t>In terms of Music therapists* specifically, numbers are extremely small in the NHS and have dropped from 48 FTE in 2014 to 38 FTE in 2020 – 9-10% of the arts therapist workforce. </a:t>
            </a:r>
          </a:p>
          <a:p>
            <a:r>
              <a:rPr lang="en-GB" sz="1200" b="1" dirty="0">
                <a:latin typeface="Arial" panose="020B0604020202020204" pitchFamily="34" charset="0"/>
                <a:cs typeface="Arial" panose="020B0604020202020204" pitchFamily="34" charset="0"/>
              </a:rPr>
              <a:t>Given small numbers (which limits what we can sensibly report), we will focus most of remaining analysis on </a:t>
            </a:r>
            <a:r>
              <a:rPr lang="en-GB" sz="1200" b="1" i="1" dirty="0">
                <a:latin typeface="Arial" panose="020B0604020202020204" pitchFamily="34" charset="0"/>
                <a:cs typeface="Arial" panose="020B0604020202020204" pitchFamily="34" charset="0"/>
              </a:rPr>
              <a:t>arts therapists </a:t>
            </a:r>
            <a:r>
              <a:rPr lang="en-GB" sz="1200" b="1" dirty="0">
                <a:latin typeface="Arial" panose="020B0604020202020204" pitchFamily="34" charset="0"/>
                <a:cs typeface="Arial" panose="020B0604020202020204" pitchFamily="34" charset="0"/>
              </a:rPr>
              <a:t>as a whole, with additional insights specific to music therapists as appropriate.</a:t>
            </a:r>
          </a:p>
          <a:p>
            <a:pPr marL="0" indent="0">
              <a:buNone/>
            </a:pPr>
            <a:endParaRPr lang="en-GB" dirty="0"/>
          </a:p>
        </p:txBody>
      </p:sp>
      <p:sp>
        <p:nvSpPr>
          <p:cNvPr id="6" name="TextBox 5">
            <a:extLst>
              <a:ext uri="{FF2B5EF4-FFF2-40B4-BE49-F238E27FC236}">
                <a16:creationId xmlns:a16="http://schemas.microsoft.com/office/drawing/2014/main" id="{1A61D6C9-D2D1-46A0-9655-B892568602C9}"/>
              </a:ext>
            </a:extLst>
          </p:cNvPr>
          <p:cNvSpPr txBox="1"/>
          <p:nvPr/>
        </p:nvSpPr>
        <p:spPr>
          <a:xfrm>
            <a:off x="236127" y="6258200"/>
            <a:ext cx="8999538" cy="523220"/>
          </a:xfrm>
          <a:prstGeom prst="rect">
            <a:avLst/>
          </a:prstGeom>
          <a:noFill/>
        </p:spPr>
        <p:txBody>
          <a:bodyPr wrap="square" rtlCol="0">
            <a:spAutoFit/>
          </a:bodyPr>
          <a:lstStyle/>
          <a:p>
            <a:r>
              <a:rPr lang="en-GB" sz="1400" dirty="0"/>
              <a:t>*Defined as arts therapists (S0H, S1H, S6H, SAH) with the following job roles: </a:t>
            </a:r>
            <a:r>
              <a:rPr lang="en-GB" sz="1400" i="1" dirty="0"/>
              <a:t>Music Therapist, Music Therapist Manager, Music Therapist Specialist Practitioner</a:t>
            </a:r>
          </a:p>
        </p:txBody>
      </p:sp>
      <p:pic>
        <p:nvPicPr>
          <p:cNvPr id="4" name="Picture 3"/>
          <p:cNvPicPr>
            <a:picLocks noChangeAspect="1"/>
          </p:cNvPicPr>
          <p:nvPr/>
        </p:nvPicPr>
        <p:blipFill>
          <a:blip r:embed="rId2"/>
          <a:stretch>
            <a:fillRect/>
          </a:stretch>
        </p:blipFill>
        <p:spPr>
          <a:xfrm>
            <a:off x="623054" y="2345045"/>
            <a:ext cx="4578493" cy="3160143"/>
          </a:xfrm>
          <a:prstGeom prst="rect">
            <a:avLst/>
          </a:prstGeom>
        </p:spPr>
      </p:pic>
    </p:spTree>
    <p:extLst>
      <p:ext uri="{BB962C8B-B14F-4D97-AF65-F5344CB8AC3E}">
        <p14:creationId xmlns:p14="http://schemas.microsoft.com/office/powerpoint/2010/main" val="285567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CBD-53D8-4E60-8066-1BCBEF3202DA}"/>
              </a:ext>
            </a:extLst>
          </p:cNvPr>
          <p:cNvSpPr>
            <a:spLocks noGrp="1"/>
          </p:cNvSpPr>
          <p:nvPr>
            <p:ph type="ctrTitle"/>
          </p:nvPr>
        </p:nvSpPr>
        <p:spPr>
          <a:xfrm>
            <a:off x="369513" y="1025526"/>
            <a:ext cx="8014447" cy="679449"/>
          </a:xfrm>
        </p:spPr>
        <p:txBody>
          <a:bodyPr/>
          <a:lstStyle/>
          <a:p>
            <a:r>
              <a:rPr lang="en-GB" dirty="0"/>
              <a:t>Flow analysis – arts therapists summary</a:t>
            </a:r>
          </a:p>
        </p:txBody>
      </p:sp>
      <p:sp>
        <p:nvSpPr>
          <p:cNvPr id="3" name="Text Placeholder 2">
            <a:extLst>
              <a:ext uri="{FF2B5EF4-FFF2-40B4-BE49-F238E27FC236}">
                <a16:creationId xmlns:a16="http://schemas.microsoft.com/office/drawing/2014/main" id="{24B7460C-A2B6-4E71-85DD-160F42929244}"/>
              </a:ext>
            </a:extLst>
          </p:cNvPr>
          <p:cNvSpPr>
            <a:spLocks noGrp="1"/>
          </p:cNvSpPr>
          <p:nvPr>
            <p:ph type="body" sz="quarter" idx="13"/>
          </p:nvPr>
        </p:nvSpPr>
        <p:spPr>
          <a:xfrm>
            <a:off x="457200" y="2196352"/>
            <a:ext cx="7839075" cy="3479233"/>
          </a:xfrm>
        </p:spPr>
        <p:txBody>
          <a:bodyPr/>
          <a:lstStyle/>
          <a:p>
            <a:r>
              <a:rPr lang="en-GB" sz="2000" b="1" dirty="0">
                <a:latin typeface="Arial" panose="020B0604020202020204" pitchFamily="34" charset="0"/>
                <a:cs typeface="Arial" panose="020B0604020202020204" pitchFamily="34" charset="0"/>
              </a:rPr>
              <a:t>Overall, numbers increased by about 3-4% per year</a:t>
            </a:r>
          </a:p>
          <a:p>
            <a:r>
              <a:rPr lang="en-GB" sz="2000" dirty="0">
                <a:latin typeface="Arial" panose="020B0604020202020204" pitchFamily="34" charset="0"/>
                <a:cs typeface="Arial" panose="020B0604020202020204" pitchFamily="34" charset="0"/>
              </a:rPr>
              <a:t>Growth in UK joiners has increased from c. 15 per year to 35 in 2019-20</a:t>
            </a:r>
          </a:p>
          <a:p>
            <a:r>
              <a:rPr lang="en-GB" sz="2000" dirty="0">
                <a:latin typeface="Arial" panose="020B0604020202020204" pitchFamily="34" charset="0"/>
                <a:cs typeface="Arial" panose="020B0604020202020204" pitchFamily="34" charset="0"/>
              </a:rPr>
              <a:t>Growth in international supply has averaged about 5 FTE per year since 2015; peaking at 10 FTE in 2019-20. Numbers generally are small</a:t>
            </a:r>
          </a:p>
          <a:p>
            <a:r>
              <a:rPr lang="en-GB" sz="2000" dirty="0">
                <a:latin typeface="Arial" panose="020B0604020202020204" pitchFamily="34" charset="0"/>
                <a:cs typeface="Arial" panose="020B0604020202020204" pitchFamily="34" charset="0"/>
              </a:rPr>
              <a:t>Leaver rates have dropped from 7.1% in 2017-18 to 5.5% in 2019-20 – need to be aware though of small ‘n’</a:t>
            </a:r>
          </a:p>
          <a:p>
            <a:r>
              <a:rPr lang="en-GB" sz="2000" b="1" dirty="0">
                <a:latin typeface="Arial" panose="020B0604020202020204" pitchFamily="34" charset="0"/>
                <a:cs typeface="Arial" panose="020B0604020202020204" pitchFamily="34" charset="0"/>
              </a:rPr>
              <a:t>For music therapists – small  (&lt; 5 FTE) joiners and leavers per year, virtually no international recruitment, more have tended to leave than join</a:t>
            </a:r>
          </a:p>
        </p:txBody>
      </p:sp>
    </p:spTree>
    <p:extLst>
      <p:ext uri="{BB962C8B-B14F-4D97-AF65-F5344CB8AC3E}">
        <p14:creationId xmlns:p14="http://schemas.microsoft.com/office/powerpoint/2010/main" val="96904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88F6-EC4E-4868-92E8-FB5BD48BF357}"/>
              </a:ext>
            </a:extLst>
          </p:cNvPr>
          <p:cNvSpPr>
            <a:spLocks noGrp="1"/>
          </p:cNvSpPr>
          <p:nvPr>
            <p:ph type="ctrTitle"/>
          </p:nvPr>
        </p:nvSpPr>
        <p:spPr/>
        <p:txBody>
          <a:bodyPr/>
          <a:lstStyle/>
          <a:p>
            <a:r>
              <a:rPr lang="en-GB" sz="2800" dirty="0">
                <a:latin typeface="Arial" panose="020B0604020202020204" pitchFamily="34" charset="0"/>
                <a:cs typeface="Arial" panose="020B0604020202020204" pitchFamily="34" charset="0"/>
              </a:rPr>
              <a:t>Art Therapists Local Workforce Data (</a:t>
            </a:r>
            <a:r>
              <a:rPr lang="en-GB" sz="2800" dirty="0" err="1">
                <a:latin typeface="Arial" panose="020B0604020202020204" pitchFamily="34" charset="0"/>
                <a:cs typeface="Arial" panose="020B0604020202020204" pitchFamily="34" charset="0"/>
              </a:rPr>
              <a:t>wte</a:t>
            </a:r>
            <a:r>
              <a:rPr lang="en-GB" sz="2800" dirty="0">
                <a:latin typeface="Arial" panose="020B0604020202020204" pitchFamily="34" charset="0"/>
                <a:cs typeface="Arial" panose="020B0604020202020204" pitchFamily="34" charset="0"/>
              </a:rPr>
              <a:t>) – By Region</a:t>
            </a:r>
            <a:endParaRPr lang="en-GB" sz="2800" dirty="0"/>
          </a:p>
        </p:txBody>
      </p:sp>
      <p:pic>
        <p:nvPicPr>
          <p:cNvPr id="4" name="Picture 3">
            <a:extLst>
              <a:ext uri="{FF2B5EF4-FFF2-40B4-BE49-F238E27FC236}">
                <a16:creationId xmlns:a16="http://schemas.microsoft.com/office/drawing/2014/main" id="{ED01D9BF-1D72-4101-B973-2334BB83C401}"/>
              </a:ext>
            </a:extLst>
          </p:cNvPr>
          <p:cNvPicPr>
            <a:picLocks noChangeAspect="1"/>
          </p:cNvPicPr>
          <p:nvPr/>
        </p:nvPicPr>
        <p:blipFill>
          <a:blip r:embed="rId3"/>
          <a:stretch>
            <a:fillRect/>
          </a:stretch>
        </p:blipFill>
        <p:spPr>
          <a:xfrm>
            <a:off x="212202" y="2212233"/>
            <a:ext cx="8719595" cy="2433533"/>
          </a:xfrm>
          <a:prstGeom prst="rect">
            <a:avLst/>
          </a:prstGeom>
        </p:spPr>
      </p:pic>
    </p:spTree>
    <p:extLst>
      <p:ext uri="{BB962C8B-B14F-4D97-AF65-F5344CB8AC3E}">
        <p14:creationId xmlns:p14="http://schemas.microsoft.com/office/powerpoint/2010/main" val="234053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C3BF-DD98-4EE3-BE97-FCBF8EB3EAC7}"/>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A00054"/>
                </a:solidFill>
                <a:latin typeface="Arial" panose="020B0604020202020204" pitchFamily="34" charset="0"/>
                <a:cs typeface="Arial" panose="020B0604020202020204" pitchFamily="34" charset="0"/>
              </a:rPr>
              <a:t>Gender and Age Information</a:t>
            </a:r>
            <a:endParaRPr lang="en-US" sz="1400" b="1" dirty="0">
              <a:solidFill>
                <a:srgbClr val="A0005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451021-4A66-4E4E-80FD-212764919688}"/>
              </a:ext>
            </a:extLst>
          </p:cNvPr>
          <p:cNvSpPr txBox="1"/>
          <p:nvPr/>
        </p:nvSpPr>
        <p:spPr>
          <a:xfrm>
            <a:off x="5689692" y="1288800"/>
            <a:ext cx="2960370" cy="3539430"/>
          </a:xfrm>
          <a:prstGeom prst="rect">
            <a:avLst/>
          </a:prstGeom>
          <a:noFill/>
        </p:spPr>
        <p:txBody>
          <a:bodyPr wrap="square" rtlCol="0">
            <a:spAutoFit/>
          </a:bodyPr>
          <a:lstStyle/>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Arts Therapists workforce is predominately female (93%)</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Age profile information for the profession shows a slightly older workforce than seen for many AHP professions.</a:t>
            </a:r>
          </a:p>
          <a:p>
            <a:pPr marL="600075" lvl="1" indent="-257175">
              <a:buFont typeface="Courier New" panose="02070309020205020404" pitchFamily="49" charset="0"/>
              <a:buChar char="o"/>
            </a:pPr>
            <a:r>
              <a:rPr lang="en-GB" sz="1400" dirty="0">
                <a:latin typeface="Arial" panose="020B0604020202020204" pitchFamily="34" charset="0"/>
                <a:cs typeface="Arial" panose="020B0604020202020204" pitchFamily="34" charset="0"/>
              </a:rPr>
              <a:t>41% in the age band of 50+ (183 WTE).</a:t>
            </a:r>
          </a:p>
          <a:p>
            <a:pPr marL="142875" indent="-257175">
              <a:buFont typeface="Courier New" panose="02070309020205020404" pitchFamily="49" charset="0"/>
              <a:buChar char="o"/>
            </a:pPr>
            <a:r>
              <a:rPr lang="en-GB" sz="1400" dirty="0">
                <a:latin typeface="Arial" panose="020B0604020202020204" pitchFamily="34" charset="0"/>
                <a:cs typeface="Arial" panose="020B0604020202020204" pitchFamily="34" charset="0"/>
              </a:rPr>
              <a:t>The evidence suggests some risk of workforce supply issues due to an ageing workforce, but needs to be balanced by fact most tend to start in their 30s given PG qualification.</a:t>
            </a:r>
          </a:p>
          <a:p>
            <a:pPr marL="142875" indent="-257175">
              <a:buFont typeface="Courier New" panose="02070309020205020404" pitchFamily="49" charset="0"/>
              <a:buChar char="o"/>
            </a:pPr>
            <a:r>
              <a:rPr lang="en-GB" sz="1400" b="1" dirty="0">
                <a:latin typeface="Arial" panose="020B0604020202020204" pitchFamily="34" charset="0"/>
                <a:cs typeface="Arial" panose="020B0604020202020204" pitchFamily="34" charset="0"/>
              </a:rPr>
              <a:t>Drama Therapists – 37% over 50, &lt; 10 under 35. 79% women</a:t>
            </a:r>
          </a:p>
        </p:txBody>
      </p:sp>
      <p:pic>
        <p:nvPicPr>
          <p:cNvPr id="8" name="Picture 7">
            <a:extLst>
              <a:ext uri="{FF2B5EF4-FFF2-40B4-BE49-F238E27FC236}">
                <a16:creationId xmlns:a16="http://schemas.microsoft.com/office/drawing/2014/main" id="{EB9C1881-15CA-46EE-B9C7-E1FBDD51C246}"/>
              </a:ext>
            </a:extLst>
          </p:cNvPr>
          <p:cNvPicPr>
            <a:picLocks noChangeAspect="1"/>
          </p:cNvPicPr>
          <p:nvPr/>
        </p:nvPicPr>
        <p:blipFill>
          <a:blip r:embed="rId2"/>
          <a:stretch>
            <a:fillRect/>
          </a:stretch>
        </p:blipFill>
        <p:spPr>
          <a:xfrm>
            <a:off x="219635" y="3265868"/>
            <a:ext cx="5470058" cy="2755631"/>
          </a:xfrm>
          <a:prstGeom prst="rect">
            <a:avLst/>
          </a:prstGeom>
          <a:ln>
            <a:solidFill>
              <a:schemeClr val="accent1"/>
            </a:solidFill>
          </a:ln>
        </p:spPr>
      </p:pic>
      <p:pic>
        <p:nvPicPr>
          <p:cNvPr id="3" name="Picture 2">
            <a:extLst>
              <a:ext uri="{FF2B5EF4-FFF2-40B4-BE49-F238E27FC236}">
                <a16:creationId xmlns:a16="http://schemas.microsoft.com/office/drawing/2014/main" id="{AC3778DC-720D-46DB-A6E9-EBF7B00BEC90}"/>
              </a:ext>
            </a:extLst>
          </p:cNvPr>
          <p:cNvPicPr>
            <a:picLocks noChangeAspect="1"/>
          </p:cNvPicPr>
          <p:nvPr/>
        </p:nvPicPr>
        <p:blipFill>
          <a:blip r:embed="rId3"/>
          <a:stretch>
            <a:fillRect/>
          </a:stretch>
        </p:blipFill>
        <p:spPr>
          <a:xfrm>
            <a:off x="219635" y="1288800"/>
            <a:ext cx="5470058" cy="1987455"/>
          </a:xfrm>
          <a:prstGeom prst="rect">
            <a:avLst/>
          </a:prstGeom>
        </p:spPr>
      </p:pic>
    </p:spTree>
    <p:extLst>
      <p:ext uri="{BB962C8B-B14F-4D97-AF65-F5344CB8AC3E}">
        <p14:creationId xmlns:p14="http://schemas.microsoft.com/office/powerpoint/2010/main" val="3368862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CE17-8151-4442-BC19-50F181E180C6}"/>
              </a:ext>
            </a:extLst>
          </p:cNvPr>
          <p:cNvSpPr>
            <a:spLocks noGrp="1"/>
          </p:cNvSpPr>
          <p:nvPr>
            <p:ph type="title"/>
          </p:nvPr>
        </p:nvSpPr>
        <p:spPr>
          <a:xfrm>
            <a:off x="220081" y="735109"/>
            <a:ext cx="8510559" cy="994172"/>
          </a:xfrm>
        </p:spPr>
        <p:txBody>
          <a:bodyPr/>
          <a:lstStyle/>
          <a:p>
            <a:pPr algn="l"/>
            <a:r>
              <a:rPr lang="en-GB" sz="2400" b="1" dirty="0">
                <a:solidFill>
                  <a:srgbClr val="A00054"/>
                </a:solidFill>
                <a:latin typeface="Arial" panose="020B0604020202020204" pitchFamily="34" charset="0"/>
                <a:cs typeface="Arial" panose="020B0604020202020204" pitchFamily="34" charset="0"/>
              </a:rPr>
              <a:t>Ethnicity &amp; </a:t>
            </a:r>
            <a:r>
              <a:rPr lang="en-GB" sz="2400" b="1">
                <a:solidFill>
                  <a:srgbClr val="A00054"/>
                </a:solidFill>
                <a:latin typeface="Arial" panose="020B0604020202020204" pitchFamily="34" charset="0"/>
                <a:cs typeface="Arial" panose="020B0604020202020204" pitchFamily="34" charset="0"/>
              </a:rPr>
              <a:t>Nationality Information</a:t>
            </a:r>
            <a:endParaRPr lang="en-GB" sz="2400" b="1" dirty="0">
              <a:solidFill>
                <a:srgbClr val="C0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960514F-27DC-4B3E-AF6D-4F014E002EA5}"/>
              </a:ext>
            </a:extLst>
          </p:cNvPr>
          <p:cNvSpPr>
            <a:spLocks noGrp="1"/>
          </p:cNvSpPr>
          <p:nvPr>
            <p:ph sz="half" idx="2"/>
          </p:nvPr>
        </p:nvSpPr>
        <p:spPr>
          <a:xfrm>
            <a:off x="3602081" y="1398840"/>
            <a:ext cx="5541919" cy="2344847"/>
          </a:xfrm>
        </p:spPr>
        <p:txBody>
          <a:bodyPr>
            <a:normAutofit lnSpcReduction="10000"/>
          </a:bodyPr>
          <a:lstStyle/>
          <a:p>
            <a:pPr marL="0" indent="0">
              <a:buNone/>
            </a:pPr>
            <a:r>
              <a:rPr lang="en-GB" sz="1050" b="1" dirty="0">
                <a:latin typeface="Arial" panose="020B0604020202020204" pitchFamily="34" charset="0"/>
                <a:cs typeface="Arial" panose="020B0604020202020204" pitchFamily="34" charset="0"/>
              </a:rPr>
              <a:t>Ethnicity</a:t>
            </a:r>
          </a:p>
          <a:p>
            <a:pPr marL="285750"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Ethnicity data shows that 77% of the  Art, Music and Drama Therapy workforce  are White British.</a:t>
            </a:r>
          </a:p>
          <a:p>
            <a:pPr marL="285750"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Colleagues from Asian, Black and Chinese backgrounds make up only 4% of the workforce.</a:t>
            </a:r>
          </a:p>
          <a:p>
            <a:pPr marL="285750" indent="-285750">
              <a:buFont typeface="Arial" panose="020B0604020202020204" pitchFamily="34" charset="0"/>
              <a:buChar char="•"/>
            </a:pPr>
            <a:r>
              <a:rPr lang="en-GB" sz="1050" b="1" dirty="0">
                <a:latin typeface="Arial" panose="020B0604020202020204" pitchFamily="34" charset="0"/>
                <a:cs typeface="Arial" panose="020B0604020202020204" pitchFamily="34" charset="0"/>
              </a:rPr>
              <a:t>Music Therapists: &lt; 5 WTE from BAME backgrounds</a:t>
            </a:r>
          </a:p>
          <a:p>
            <a:pPr marL="0" indent="0">
              <a:buNone/>
            </a:pPr>
            <a:r>
              <a:rPr lang="en-GB" sz="1050" b="1" dirty="0">
                <a:latin typeface="Arial" panose="020B0604020202020204" pitchFamily="34" charset="0"/>
                <a:cs typeface="Arial" panose="020B0604020202020204" pitchFamily="34" charset="0"/>
              </a:rPr>
              <a:t>Nationality</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The % of staff with non-UK nationality increased from 7 to 12%  between 2015 and 2020. In March 2020, this represented c.50 out of c.440 of the workforce</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London by far is the largest employer of non-UK nationals, with 17% of all AMD therapists non-UK nationals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Most common nationalities other than UK are: Irish (11), American (6) and Greek (5)</a:t>
            </a:r>
          </a:p>
          <a:p>
            <a:pPr marL="171450" indent="-171450">
              <a:buFont typeface="Arial" panose="020B0604020202020204" pitchFamily="34" charset="0"/>
              <a:buChar char="•"/>
            </a:pPr>
            <a:r>
              <a:rPr lang="en-GB" sz="1050" b="1" dirty="0">
                <a:latin typeface="Arial" panose="020B0604020202020204" pitchFamily="34" charset="0"/>
                <a:cs typeface="Arial" panose="020B0604020202020204" pitchFamily="34" charset="0"/>
              </a:rPr>
              <a:t>Music Therapists: &lt; 10 non-UK, all in London and commuter belt</a:t>
            </a:r>
          </a:p>
        </p:txBody>
      </p:sp>
      <p:pic>
        <p:nvPicPr>
          <p:cNvPr id="3" name="Picture 2">
            <a:extLst>
              <a:ext uri="{FF2B5EF4-FFF2-40B4-BE49-F238E27FC236}">
                <a16:creationId xmlns:a16="http://schemas.microsoft.com/office/drawing/2014/main" id="{7CC57208-5CE9-4CCF-A894-A9D6996D8159}"/>
              </a:ext>
            </a:extLst>
          </p:cNvPr>
          <p:cNvPicPr>
            <a:picLocks noChangeAspect="1"/>
          </p:cNvPicPr>
          <p:nvPr/>
        </p:nvPicPr>
        <p:blipFill>
          <a:blip r:embed="rId3"/>
          <a:stretch>
            <a:fillRect/>
          </a:stretch>
        </p:blipFill>
        <p:spPr>
          <a:xfrm>
            <a:off x="203512" y="1262041"/>
            <a:ext cx="3278721" cy="2344847"/>
          </a:xfrm>
          <a:prstGeom prst="rect">
            <a:avLst/>
          </a:prstGeom>
        </p:spPr>
      </p:pic>
      <p:pic>
        <p:nvPicPr>
          <p:cNvPr id="7" name="Picture 6">
            <a:extLst>
              <a:ext uri="{FF2B5EF4-FFF2-40B4-BE49-F238E27FC236}">
                <a16:creationId xmlns:a16="http://schemas.microsoft.com/office/drawing/2014/main" id="{5B728A13-9FDC-42A2-925B-CD31B6DA121F}"/>
              </a:ext>
            </a:extLst>
          </p:cNvPr>
          <p:cNvPicPr>
            <a:picLocks noChangeAspect="1"/>
          </p:cNvPicPr>
          <p:nvPr/>
        </p:nvPicPr>
        <p:blipFill>
          <a:blip r:embed="rId4"/>
          <a:stretch>
            <a:fillRect/>
          </a:stretch>
        </p:blipFill>
        <p:spPr>
          <a:xfrm>
            <a:off x="220082" y="3675245"/>
            <a:ext cx="3278721" cy="2225933"/>
          </a:xfrm>
          <a:prstGeom prst="rect">
            <a:avLst/>
          </a:prstGeom>
        </p:spPr>
      </p:pic>
      <p:pic>
        <p:nvPicPr>
          <p:cNvPr id="9" name="Picture 8">
            <a:extLst>
              <a:ext uri="{FF2B5EF4-FFF2-40B4-BE49-F238E27FC236}">
                <a16:creationId xmlns:a16="http://schemas.microsoft.com/office/drawing/2014/main" id="{67B0B7FF-B5BA-4FC9-BBF5-53C4F020DA0E}"/>
              </a:ext>
            </a:extLst>
          </p:cNvPr>
          <p:cNvPicPr>
            <a:picLocks noChangeAspect="1"/>
          </p:cNvPicPr>
          <p:nvPr/>
        </p:nvPicPr>
        <p:blipFill>
          <a:blip r:embed="rId5"/>
          <a:stretch>
            <a:fillRect/>
          </a:stretch>
        </p:blipFill>
        <p:spPr>
          <a:xfrm>
            <a:off x="3757046" y="3675245"/>
            <a:ext cx="5166872" cy="2225933"/>
          </a:xfrm>
          <a:prstGeom prst="rect">
            <a:avLst/>
          </a:prstGeom>
        </p:spPr>
      </p:pic>
    </p:spTree>
    <p:extLst>
      <p:ext uri="{BB962C8B-B14F-4D97-AF65-F5344CB8AC3E}">
        <p14:creationId xmlns:p14="http://schemas.microsoft.com/office/powerpoint/2010/main" val="32386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A6E761-E559-49CB-80DA-F3A898E908D4}"/>
              </a:ext>
            </a:extLst>
          </p:cNvPr>
          <p:cNvSpPr>
            <a:spLocks noGrp="1"/>
          </p:cNvSpPr>
          <p:nvPr>
            <p:ph type="ctrTitle" idx="4294967295"/>
          </p:nvPr>
        </p:nvSpPr>
        <p:spPr>
          <a:xfrm>
            <a:off x="838200" y="1108082"/>
            <a:ext cx="7822915" cy="58260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dirty="0">
                <a:solidFill>
                  <a:srgbClr val="A00054"/>
                </a:solidFill>
              </a:rPr>
              <a:t>House Keeping</a:t>
            </a:r>
            <a:endParaRPr lang="en-GB" b="1" dirty="0">
              <a:solidFill>
                <a:srgbClr val="A00054"/>
              </a:solidFill>
            </a:endParaRPr>
          </a:p>
        </p:txBody>
      </p:sp>
      <p:sp>
        <p:nvSpPr>
          <p:cNvPr id="9" name="AutoShape 4" descr="Image result for Symbol Food">
            <a:extLst>
              <a:ext uri="{FF2B5EF4-FFF2-40B4-BE49-F238E27FC236}">
                <a16:creationId xmlns:a16="http://schemas.microsoft.com/office/drawing/2014/main" id="{DF829E86-50FC-4DEA-9D96-DCE393919F6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0" name="AutoShape 6" descr="Image result for Symbol Food">
            <a:extLst>
              <a:ext uri="{FF2B5EF4-FFF2-40B4-BE49-F238E27FC236}">
                <a16:creationId xmlns:a16="http://schemas.microsoft.com/office/drawing/2014/main" id="{2F043139-7562-4577-AF56-FA621E5D8167}"/>
              </a:ext>
            </a:extLst>
          </p:cNvPr>
          <p:cNvSpPr>
            <a:spLocks noChangeAspect="1" noChangeArrowheads="1"/>
          </p:cNvSpPr>
          <p:nvPr/>
        </p:nvSpPr>
        <p:spPr bwMode="auto">
          <a:xfrm flipH="1">
            <a:off x="3562153" y="4685710"/>
            <a:ext cx="1124147" cy="11241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1" name="AutoShape 14" descr="Image result for clock symbol">
            <a:extLst>
              <a:ext uri="{FF2B5EF4-FFF2-40B4-BE49-F238E27FC236}">
                <a16:creationId xmlns:a16="http://schemas.microsoft.com/office/drawing/2014/main" id="{23451E6C-5434-43C9-AA2A-FEC1EA66AC19}"/>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2" name="AutoShape 16" descr="Image result for clock symbol">
            <a:extLst>
              <a:ext uri="{FF2B5EF4-FFF2-40B4-BE49-F238E27FC236}">
                <a16:creationId xmlns:a16="http://schemas.microsoft.com/office/drawing/2014/main" id="{4BD9D166-9E7D-4922-954A-0D535D9F6E64}"/>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4" name="AutoShape 24" descr="Image result for Symbol Food">
            <a:extLst>
              <a:ext uri="{FF2B5EF4-FFF2-40B4-BE49-F238E27FC236}">
                <a16:creationId xmlns:a16="http://schemas.microsoft.com/office/drawing/2014/main" id="{C5EA2BB0-6212-447F-B7FD-29B752E8A9CA}"/>
              </a:ext>
            </a:extLst>
          </p:cNvPr>
          <p:cNvSpPr>
            <a:spLocks noChangeAspect="1" noChangeArrowheads="1"/>
          </p:cNvSpPr>
          <p:nvPr/>
        </p:nvSpPr>
        <p:spPr bwMode="auto">
          <a:xfrm>
            <a:off x="4800600" y="3657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pic>
        <p:nvPicPr>
          <p:cNvPr id="2" name="Picture 1">
            <a:extLst>
              <a:ext uri="{FF2B5EF4-FFF2-40B4-BE49-F238E27FC236}">
                <a16:creationId xmlns:a16="http://schemas.microsoft.com/office/drawing/2014/main" id="{828C389F-CB42-4741-B1A6-3DD22DA1DCC1}"/>
              </a:ext>
            </a:extLst>
          </p:cNvPr>
          <p:cNvPicPr>
            <a:picLocks noChangeAspect="1"/>
          </p:cNvPicPr>
          <p:nvPr/>
        </p:nvPicPr>
        <p:blipFill>
          <a:blip r:embed="rId2"/>
          <a:stretch>
            <a:fillRect/>
          </a:stretch>
        </p:blipFill>
        <p:spPr>
          <a:xfrm>
            <a:off x="1371064" y="2088235"/>
            <a:ext cx="2590274" cy="1715582"/>
          </a:xfrm>
          <a:prstGeom prst="rect">
            <a:avLst/>
          </a:prstGeom>
        </p:spPr>
      </p:pic>
      <p:pic>
        <p:nvPicPr>
          <p:cNvPr id="4" name="Picture 3">
            <a:extLst>
              <a:ext uri="{FF2B5EF4-FFF2-40B4-BE49-F238E27FC236}">
                <a16:creationId xmlns:a16="http://schemas.microsoft.com/office/drawing/2014/main" id="{88F4F218-A2AA-48B2-A7AA-52095ED27923}"/>
              </a:ext>
            </a:extLst>
          </p:cNvPr>
          <p:cNvPicPr>
            <a:picLocks noChangeAspect="1"/>
          </p:cNvPicPr>
          <p:nvPr/>
        </p:nvPicPr>
        <p:blipFill>
          <a:blip r:embed="rId3"/>
          <a:stretch>
            <a:fillRect/>
          </a:stretch>
        </p:blipFill>
        <p:spPr>
          <a:xfrm>
            <a:off x="5182665" y="4067680"/>
            <a:ext cx="2756650" cy="1568888"/>
          </a:xfrm>
          <a:prstGeom prst="rect">
            <a:avLst/>
          </a:prstGeom>
        </p:spPr>
      </p:pic>
      <p:sp>
        <p:nvSpPr>
          <p:cNvPr id="6" name="Rectangle 5">
            <a:extLst>
              <a:ext uri="{FF2B5EF4-FFF2-40B4-BE49-F238E27FC236}">
                <a16:creationId xmlns:a16="http://schemas.microsoft.com/office/drawing/2014/main" id="{7BB57BCE-C8E3-4A58-85B8-3AED7CD53EF1}"/>
              </a:ext>
            </a:extLst>
          </p:cNvPr>
          <p:cNvSpPr/>
          <p:nvPr/>
        </p:nvSpPr>
        <p:spPr>
          <a:xfrm>
            <a:off x="1512275" y="4153094"/>
            <a:ext cx="2449062" cy="14609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1350" b="1" dirty="0">
                <a:solidFill>
                  <a:prstClr val="black"/>
                </a:solidFill>
                <a:latin typeface="Arial"/>
              </a:rPr>
              <a:t>Please switch your cameras off</a:t>
            </a:r>
            <a:r>
              <a:rPr lang="en-GB" sz="1350" dirty="0">
                <a:solidFill>
                  <a:prstClr val="black"/>
                </a:solidFill>
                <a:latin typeface="Arial"/>
              </a:rPr>
              <a:t>. </a:t>
            </a:r>
          </a:p>
        </p:txBody>
      </p:sp>
      <p:sp>
        <p:nvSpPr>
          <p:cNvPr id="7" name="Oval 6">
            <a:extLst>
              <a:ext uri="{FF2B5EF4-FFF2-40B4-BE49-F238E27FC236}">
                <a16:creationId xmlns:a16="http://schemas.microsoft.com/office/drawing/2014/main" id="{A7A74B03-DA48-4ABE-B5BB-CC61C6403245}"/>
              </a:ext>
            </a:extLst>
          </p:cNvPr>
          <p:cNvSpPr/>
          <p:nvPr/>
        </p:nvSpPr>
        <p:spPr>
          <a:xfrm>
            <a:off x="4914901" y="1989975"/>
            <a:ext cx="2635922" cy="1912099"/>
          </a:xfrm>
          <a:prstGeom prst="ellipse">
            <a:avLst/>
          </a:prstGeom>
          <a:ln w="57150">
            <a:solidFill>
              <a:srgbClr val="990033"/>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342900"/>
            <a:r>
              <a:rPr lang="en-GB" sz="1500" b="1" dirty="0">
                <a:solidFill>
                  <a:prstClr val="black"/>
                </a:solidFill>
                <a:latin typeface="Arial"/>
              </a:rPr>
              <a:t>This Webinar will be recorded for future reference </a:t>
            </a:r>
          </a:p>
        </p:txBody>
      </p:sp>
    </p:spTree>
    <p:extLst>
      <p:ext uri="{BB962C8B-B14F-4D97-AF65-F5344CB8AC3E}">
        <p14:creationId xmlns:p14="http://schemas.microsoft.com/office/powerpoint/2010/main" val="195826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5260-1F92-4D88-80B5-80E0E6220ADF}"/>
              </a:ext>
            </a:extLst>
          </p:cNvPr>
          <p:cNvSpPr>
            <a:spLocks noGrp="1"/>
          </p:cNvSpPr>
          <p:nvPr>
            <p:ph type="ctrTitle"/>
          </p:nvPr>
        </p:nvSpPr>
        <p:spPr/>
        <p:txBody>
          <a:bodyPr/>
          <a:lstStyle/>
          <a:p>
            <a:r>
              <a:rPr lang="en-GB" sz="2800" dirty="0"/>
              <a:t>Summary of Future Trends</a:t>
            </a:r>
          </a:p>
        </p:txBody>
      </p:sp>
      <p:sp>
        <p:nvSpPr>
          <p:cNvPr id="3" name="Text Placeholder 2">
            <a:extLst>
              <a:ext uri="{FF2B5EF4-FFF2-40B4-BE49-F238E27FC236}">
                <a16:creationId xmlns:a16="http://schemas.microsoft.com/office/drawing/2014/main" id="{B8201758-4E7A-4676-A35D-4DF72BEB4830}"/>
              </a:ext>
            </a:extLst>
          </p:cNvPr>
          <p:cNvSpPr>
            <a:spLocks noGrp="1"/>
          </p:cNvSpPr>
          <p:nvPr>
            <p:ph type="body" sz="quarter" idx="13"/>
          </p:nvPr>
        </p:nvSpPr>
        <p:spPr>
          <a:xfrm>
            <a:off x="423862" y="1857375"/>
            <a:ext cx="7839075" cy="3720662"/>
          </a:xfrm>
        </p:spPr>
        <p:txBody>
          <a:bodyPr/>
          <a:lstStyle/>
          <a:p>
            <a:r>
              <a:rPr lang="en-GB" sz="1800" dirty="0">
                <a:latin typeface="Arial" panose="020B0604020202020204" pitchFamily="34" charset="0"/>
                <a:cs typeface="Arial" panose="020B0604020202020204" pitchFamily="34" charset="0"/>
              </a:rPr>
              <a:t>All else equal, we would expect solid supply growth within the profession based on observed trends – with the caveat that numbers are small and therefore potentially more subject to fluctuations</a:t>
            </a:r>
          </a:p>
          <a:p>
            <a:r>
              <a:rPr lang="en-GB" sz="1800" dirty="0">
                <a:latin typeface="Arial" panose="020B0604020202020204" pitchFamily="34" charset="0"/>
                <a:cs typeface="Arial" panose="020B0604020202020204" pitchFamily="34" charset="0"/>
              </a:rPr>
              <a:t>While we might have expected similar levels of demand growth pre-</a:t>
            </a:r>
            <a:r>
              <a:rPr lang="en-GB" sz="1800" dirty="0" err="1">
                <a:latin typeface="Arial" panose="020B0604020202020204" pitchFamily="34" charset="0"/>
                <a:cs typeface="Arial" panose="020B0604020202020204" pitchFamily="34" charset="0"/>
              </a:rPr>
              <a:t>Covid</a:t>
            </a:r>
            <a:r>
              <a:rPr lang="en-GB" sz="1800" dirty="0">
                <a:latin typeface="Arial" panose="020B0604020202020204" pitchFamily="34" charset="0"/>
                <a:cs typeface="Arial" panose="020B0604020202020204" pitchFamily="34" charset="0"/>
              </a:rPr>
              <a:t>, it is likely need for these professionals will increase considerably, not least given requirements for mental health and psychological therapies – of which arts therapists will need to respond. Hence both a challenge and an opportunity for the profession</a:t>
            </a:r>
          </a:p>
          <a:p>
            <a:r>
              <a:rPr lang="en-GB" sz="1800" dirty="0">
                <a:latin typeface="Arial" panose="020B0604020202020204" pitchFamily="34" charset="0"/>
                <a:cs typeface="Arial" panose="020B0604020202020204" pitchFamily="34" charset="0"/>
              </a:rPr>
              <a:t>Investment in this profession will therefore continue to be necessary </a:t>
            </a:r>
          </a:p>
          <a:p>
            <a:r>
              <a:rPr lang="en-GB" sz="2000" b="1" dirty="0">
                <a:latin typeface="Arial" panose="020B0604020202020204" pitchFamily="34" charset="0"/>
                <a:cs typeface="Arial" panose="020B0604020202020204" pitchFamily="34" charset="0"/>
              </a:rPr>
              <a:t>Music Therapists: </a:t>
            </a:r>
            <a:r>
              <a:rPr lang="en-GB" sz="2000" dirty="0">
                <a:latin typeface="Arial" panose="020B0604020202020204" pitchFamily="34" charset="0"/>
                <a:cs typeface="Arial" panose="020B0604020202020204" pitchFamily="34" charset="0"/>
              </a:rPr>
              <a:t>small numbers, numbers falling, generally few join/leave (so ‘succession planning’ more appropriate than ‘workforce planning’). Numbers falling, may be challenging if increase in demand post-</a:t>
            </a:r>
            <a:r>
              <a:rPr lang="en-GB" sz="2000" dirty="0" err="1">
                <a:latin typeface="Arial" panose="020B0604020202020204" pitchFamily="34" charset="0"/>
                <a:cs typeface="Arial" panose="020B0604020202020204" pitchFamily="34" charset="0"/>
              </a:rPr>
              <a:t>Covid</a:t>
            </a:r>
            <a:r>
              <a:rPr lang="en-GB" sz="2000" dirty="0">
                <a:latin typeface="Arial" panose="020B0604020202020204" pitchFamily="34" charset="0"/>
                <a:cs typeface="Arial" panose="020B0604020202020204" pitchFamily="34" charset="0"/>
              </a:rPr>
              <a:t> as envisaged</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41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90643-6A6A-A847-BAD7-E6F77EA389D2}"/>
              </a:ext>
            </a:extLst>
          </p:cNvPr>
          <p:cNvPicPr>
            <a:picLocks noChangeAspect="1"/>
          </p:cNvPicPr>
          <p:nvPr/>
        </p:nvPicPr>
        <p:blipFill>
          <a:blip r:embed="rId2">
            <a:alphaModFix/>
            <a:extLst>
              <a:ext uri="{BEBA8EAE-BF5A-486C-A8C5-ECC9F3942E4B}">
                <a14:imgProps xmlns:a14="http://schemas.microsoft.com/office/drawing/2010/main">
                  <a14:imgLayer>
                    <a14:imgEffect>
                      <a14:sharpenSoften amount="25000"/>
                    </a14:imgEffect>
                  </a14:imgLayer>
                </a14:imgProps>
              </a:ext>
            </a:extLst>
          </a:blip>
          <a:stretch>
            <a:fillRect/>
          </a:stretch>
        </p:blipFill>
        <p:spPr>
          <a:xfrm>
            <a:off x="4788024" y="1085258"/>
            <a:ext cx="4094582" cy="4094582"/>
          </a:xfrm>
          <a:prstGeom prst="rect">
            <a:avLst/>
          </a:prstGeom>
        </p:spPr>
      </p:pic>
      <p:sp>
        <p:nvSpPr>
          <p:cNvPr id="6" name="TextBox 5">
            <a:extLst>
              <a:ext uri="{FF2B5EF4-FFF2-40B4-BE49-F238E27FC236}">
                <a16:creationId xmlns:a16="http://schemas.microsoft.com/office/drawing/2014/main" id="{03273AC6-F8A7-8840-A212-CAF77C2EE555}"/>
              </a:ext>
            </a:extLst>
          </p:cNvPr>
          <p:cNvSpPr txBox="1"/>
          <p:nvPr/>
        </p:nvSpPr>
        <p:spPr>
          <a:xfrm>
            <a:off x="-324544" y="1916832"/>
            <a:ext cx="5616624" cy="2246769"/>
          </a:xfrm>
          <a:prstGeom prst="rect">
            <a:avLst/>
          </a:prstGeom>
          <a:noFill/>
        </p:spPr>
        <p:txBody>
          <a:bodyPr wrap="square" rtlCol="0">
            <a:spAutoFit/>
          </a:bodyPr>
          <a:lstStyle/>
          <a:p>
            <a:pPr algn="ctr"/>
            <a:r>
              <a:rPr lang="en-US" sz="3200" b="1" dirty="0">
                <a:solidFill>
                  <a:schemeClr val="bg1">
                    <a:lumMod val="50000"/>
                  </a:schemeClr>
                </a:solidFill>
                <a:latin typeface="Calibri" panose="020F0502020204030204" pitchFamily="34" charset="0"/>
                <a:cs typeface="Calibri" panose="020F0502020204030204" pitchFamily="34" charset="0"/>
              </a:rPr>
              <a:t>Stephen Sandford</a:t>
            </a:r>
          </a:p>
          <a:p>
            <a:pPr algn="ctr"/>
            <a:endParaRPr lang="en-US" dirty="0">
              <a:solidFill>
                <a:schemeClr val="bg1">
                  <a:lumMod val="50000"/>
                </a:schemeClr>
              </a:solidFill>
              <a:latin typeface="Calibri" panose="020F0502020204030204" pitchFamily="34" charset="0"/>
              <a:cs typeface="Calibri" panose="020F0502020204030204" pitchFamily="34" charset="0"/>
            </a:endParaRPr>
          </a:p>
          <a:p>
            <a:pPr algn="ctr"/>
            <a:r>
              <a:rPr lang="en-US" dirty="0">
                <a:solidFill>
                  <a:schemeClr val="bg1">
                    <a:lumMod val="50000"/>
                  </a:schemeClr>
                </a:solidFill>
                <a:latin typeface="Calibri" panose="020F0502020204030204" pitchFamily="34" charset="0"/>
                <a:cs typeface="Calibri" panose="020F0502020204030204" pitchFamily="34" charset="0"/>
              </a:rPr>
              <a:t>Lead for Allied Health Professionals</a:t>
            </a:r>
          </a:p>
          <a:p>
            <a:pPr algn="ctr"/>
            <a:endParaRPr lang="en-US" dirty="0">
              <a:solidFill>
                <a:schemeClr val="bg1">
                  <a:lumMod val="50000"/>
                </a:schemeClr>
              </a:solidFill>
              <a:latin typeface="Calibri" panose="020F0502020204030204" pitchFamily="34" charset="0"/>
              <a:cs typeface="Calibri" panose="020F0502020204030204" pitchFamily="34" charset="0"/>
            </a:endParaRPr>
          </a:p>
          <a:p>
            <a:pPr algn="ctr"/>
            <a:r>
              <a:rPr lang="en-US" dirty="0">
                <a:solidFill>
                  <a:schemeClr val="bg1">
                    <a:lumMod val="50000"/>
                  </a:schemeClr>
                </a:solidFill>
                <a:latin typeface="Calibri" panose="020F0502020204030204" pitchFamily="34" charset="0"/>
                <a:cs typeface="Calibri" panose="020F0502020204030204" pitchFamily="34" charset="0"/>
              </a:rPr>
              <a:t>Music Therapist</a:t>
            </a:r>
          </a:p>
          <a:p>
            <a:pPr algn="ctr"/>
            <a:r>
              <a:rPr lang="en-US" dirty="0">
                <a:solidFill>
                  <a:schemeClr val="bg1">
                    <a:lumMod val="50000"/>
                  </a:schemeClr>
                </a:solidFill>
                <a:latin typeface="Calibri" panose="020F0502020204030204" pitchFamily="34" charset="0"/>
                <a:cs typeface="Calibri" panose="020F0502020204030204" pitchFamily="34" charset="0"/>
              </a:rPr>
              <a:t>East London NHS Foundation Trust</a:t>
            </a:r>
          </a:p>
          <a:p>
            <a:pPr algn="ctr"/>
            <a:endParaRPr lang="en-US"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77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erson holding a guitar&#10;&#10;Description automatically generated">
            <a:extLst>
              <a:ext uri="{FF2B5EF4-FFF2-40B4-BE49-F238E27FC236}">
                <a16:creationId xmlns:a16="http://schemas.microsoft.com/office/drawing/2014/main" id="{80AFCC98-B818-49BA-8398-65B02CF6F92C}"/>
              </a:ext>
            </a:extLst>
          </p:cNvPr>
          <p:cNvPicPr>
            <a:picLocks noChangeAspect="1"/>
          </p:cNvPicPr>
          <p:nvPr/>
        </p:nvPicPr>
        <p:blipFill>
          <a:blip r:embed="rId3"/>
          <a:stretch>
            <a:fillRect/>
          </a:stretch>
        </p:blipFill>
        <p:spPr>
          <a:xfrm>
            <a:off x="5052" y="3215989"/>
            <a:ext cx="9133895" cy="3659261"/>
          </a:xfrm>
          <a:prstGeom prst="rect">
            <a:avLst/>
          </a:prstGeom>
        </p:spPr>
      </p:pic>
      <p:pic>
        <p:nvPicPr>
          <p:cNvPr id="7" name="Picture 6"/>
          <p:cNvPicPr>
            <a:picLocks noChangeAspect="1"/>
          </p:cNvPicPr>
          <p:nvPr/>
        </p:nvPicPr>
        <p:blipFill>
          <a:blip r:embed="rId4"/>
          <a:stretch>
            <a:fillRect/>
          </a:stretch>
        </p:blipFill>
        <p:spPr>
          <a:xfrm>
            <a:off x="408836" y="2661597"/>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 y="5619645"/>
            <a:ext cx="1798200" cy="1243501"/>
          </a:xfrm>
          <a:prstGeom prst="rect">
            <a:avLst/>
          </a:prstGeom>
        </p:spPr>
      </p:pic>
      <p:sp>
        <p:nvSpPr>
          <p:cNvPr id="2" name="TextBox 1"/>
          <p:cNvSpPr txBox="1"/>
          <p:nvPr/>
        </p:nvSpPr>
        <p:spPr>
          <a:xfrm>
            <a:off x="566650" y="1083217"/>
            <a:ext cx="3416320" cy="646331"/>
          </a:xfrm>
          <a:prstGeom prst="rect">
            <a:avLst/>
          </a:prstGeom>
          <a:noFill/>
        </p:spPr>
        <p:txBody>
          <a:bodyPr wrap="none" lIns="91440" tIns="45720" rIns="91440" bIns="45720" rtlCol="0" anchor="t">
            <a:spAutoFit/>
          </a:bodyPr>
          <a:lstStyle/>
          <a:p>
            <a:r>
              <a:rPr lang="en-GB" sz="3600" b="1" dirty="0">
                <a:solidFill>
                  <a:srgbClr val="A00054"/>
                </a:solidFill>
              </a:rPr>
              <a:t>Music Therapy</a:t>
            </a:r>
          </a:p>
        </p:txBody>
      </p:sp>
      <p:sp>
        <p:nvSpPr>
          <p:cNvPr id="8" name="TextBox 7"/>
          <p:cNvSpPr txBox="1"/>
          <p:nvPr/>
        </p:nvSpPr>
        <p:spPr>
          <a:xfrm>
            <a:off x="566650" y="1705456"/>
            <a:ext cx="8010867" cy="954107"/>
          </a:xfrm>
          <a:prstGeom prst="rect">
            <a:avLst/>
          </a:prstGeom>
          <a:noFill/>
        </p:spPr>
        <p:txBody>
          <a:bodyPr wrap="square" lIns="91440" tIns="45720" rIns="91440" bIns="45720" rtlCol="0" anchor="t">
            <a:spAutoFit/>
          </a:bodyPr>
          <a:lstStyle/>
          <a:p>
            <a:r>
              <a:rPr lang="en-GB" sz="2800" b="1" dirty="0">
                <a:solidFill>
                  <a:srgbClr val="003893"/>
                </a:solidFill>
              </a:rPr>
              <a:t>Jonathan Cousins-Booth</a:t>
            </a:r>
            <a:endParaRPr lang="en-US" dirty="0"/>
          </a:p>
          <a:p>
            <a:r>
              <a:rPr lang="en-GB" sz="2800" b="1" dirty="0">
                <a:solidFill>
                  <a:srgbClr val="003893"/>
                </a:solidFill>
              </a:rPr>
              <a:t>Chair – British Association for Music Therapy</a:t>
            </a:r>
            <a:endParaRPr lang="en-GB" sz="2800" b="1" dirty="0">
              <a:solidFill>
                <a:srgbClr val="003893"/>
              </a:solidFill>
              <a:cs typeface="Arial"/>
            </a:endParaRPr>
          </a:p>
        </p:txBody>
      </p:sp>
      <p:pic>
        <p:nvPicPr>
          <p:cNvPr id="3" name="Picture 3" descr="Text&#10;&#10;Description automatically generated">
            <a:extLst>
              <a:ext uri="{FF2B5EF4-FFF2-40B4-BE49-F238E27FC236}">
                <a16:creationId xmlns:a16="http://schemas.microsoft.com/office/drawing/2014/main" id="{576429B4-8ADE-4D0D-8E5E-4E39A3AF9D69}"/>
              </a:ext>
            </a:extLst>
          </p:cNvPr>
          <p:cNvPicPr>
            <a:picLocks noChangeAspect="1"/>
          </p:cNvPicPr>
          <p:nvPr/>
        </p:nvPicPr>
        <p:blipFill>
          <a:blip r:embed="rId6"/>
          <a:stretch>
            <a:fillRect/>
          </a:stretch>
        </p:blipFill>
        <p:spPr>
          <a:xfrm>
            <a:off x="5764257" y="5852285"/>
            <a:ext cx="3374691" cy="1001045"/>
          </a:xfrm>
          <a:prstGeom prst="rect">
            <a:avLst/>
          </a:prstGeom>
        </p:spPr>
      </p:pic>
    </p:spTree>
    <p:extLst>
      <p:ext uri="{BB962C8B-B14F-4D97-AF65-F5344CB8AC3E}">
        <p14:creationId xmlns:p14="http://schemas.microsoft.com/office/powerpoint/2010/main" val="124578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t"/>
          <a:lstStyle/>
          <a:p>
            <a:r>
              <a:rPr lang="en-GB" dirty="0">
                <a:cs typeface="Arial"/>
              </a:rPr>
              <a:t>Current Context</a:t>
            </a:r>
            <a:endParaRPr lang="en-GB" dirty="0"/>
          </a:p>
        </p:txBody>
      </p:sp>
      <p:sp>
        <p:nvSpPr>
          <p:cNvPr id="5" name="Footer Placeholder 16"/>
          <p:cNvSpPr txBox="1">
            <a:spLocks/>
          </p:cNvSpPr>
          <p:nvPr/>
        </p:nvSpPr>
        <p:spPr>
          <a:xfrm>
            <a:off x="340057" y="6414718"/>
            <a:ext cx="5337412"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@NHS_HealthEdEng</a:t>
            </a:r>
            <a:r>
              <a:rPr lang="en-GB" sz="1300" b="1"/>
              <a:t>      @MusicTherapyUK</a:t>
            </a:r>
            <a:endParaRPr lang="en-GB" sz="1300" b="1" dirty="0"/>
          </a:p>
        </p:txBody>
      </p:sp>
      <p:sp>
        <p:nvSpPr>
          <p:cNvPr id="7" name="Rectangle: Rounded Corners 6">
            <a:extLst>
              <a:ext uri="{FF2B5EF4-FFF2-40B4-BE49-F238E27FC236}">
                <a16:creationId xmlns:a16="http://schemas.microsoft.com/office/drawing/2014/main" id="{7FEFD3F1-2760-4CAF-B6A8-58739E2D58D8}"/>
              </a:ext>
            </a:extLst>
          </p:cNvPr>
          <p:cNvSpPr/>
          <p:nvPr/>
        </p:nvSpPr>
        <p:spPr>
          <a:xfrm>
            <a:off x="1601464" y="2011933"/>
            <a:ext cx="5953702" cy="1141737"/>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A00054"/>
                </a:solidFill>
                <a:cs typeface="Arial"/>
              </a:rPr>
              <a:t>Music Therapists are psychological clinicians that use music to improve mental health, self-expression and quality of life. They work across all ages with groups and individuals.</a:t>
            </a:r>
            <a:endParaRPr lang="en-US" dirty="0"/>
          </a:p>
        </p:txBody>
      </p:sp>
      <p:sp>
        <p:nvSpPr>
          <p:cNvPr id="8" name="Rectangle: Rounded Corners 7">
            <a:extLst>
              <a:ext uri="{FF2B5EF4-FFF2-40B4-BE49-F238E27FC236}">
                <a16:creationId xmlns:a16="http://schemas.microsoft.com/office/drawing/2014/main" id="{75A141F8-61EC-48D3-8CB0-71B0EF604E81}"/>
              </a:ext>
            </a:extLst>
          </p:cNvPr>
          <p:cNvSpPr/>
          <p:nvPr/>
        </p:nvSpPr>
        <p:spPr>
          <a:xfrm>
            <a:off x="582393" y="3430421"/>
            <a:ext cx="2480499" cy="8638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Masters Degree (</a:t>
            </a:r>
            <a:r>
              <a:rPr lang="en-US" dirty="0">
                <a:solidFill>
                  <a:srgbClr val="A00054"/>
                </a:solidFill>
                <a:ea typeface="+mn-lt"/>
                <a:cs typeface="+mn-lt"/>
              </a:rPr>
              <a:t>2 </a:t>
            </a:r>
            <a:r>
              <a:rPr lang="en-US">
                <a:solidFill>
                  <a:srgbClr val="A00054"/>
                </a:solidFill>
                <a:ea typeface="+mn-lt"/>
                <a:cs typeface="+mn-lt"/>
              </a:rPr>
              <a:t>Years Full Time)</a:t>
            </a:r>
            <a:endParaRPr lang="en-US">
              <a:solidFill>
                <a:srgbClr val="A00054"/>
              </a:solidFill>
              <a:cs typeface="Arial"/>
            </a:endParaRPr>
          </a:p>
        </p:txBody>
      </p:sp>
      <p:sp>
        <p:nvSpPr>
          <p:cNvPr id="10" name="Rectangle: Rounded Corners 9">
            <a:extLst>
              <a:ext uri="{FF2B5EF4-FFF2-40B4-BE49-F238E27FC236}">
                <a16:creationId xmlns:a16="http://schemas.microsoft.com/office/drawing/2014/main" id="{64E18542-E69D-4846-9455-C49DFB0C2F66}"/>
              </a:ext>
            </a:extLst>
          </p:cNvPr>
          <p:cNvSpPr/>
          <p:nvPr/>
        </p:nvSpPr>
        <p:spPr>
          <a:xfrm>
            <a:off x="1820117" y="4668145"/>
            <a:ext cx="2480499" cy="8638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Often Several Part Time Jobs</a:t>
            </a:r>
          </a:p>
        </p:txBody>
      </p:sp>
      <p:sp>
        <p:nvSpPr>
          <p:cNvPr id="11" name="Rectangle: Rounded Corners 10">
            <a:extLst>
              <a:ext uri="{FF2B5EF4-FFF2-40B4-BE49-F238E27FC236}">
                <a16:creationId xmlns:a16="http://schemas.microsoft.com/office/drawing/2014/main" id="{5FC5DC62-C964-4BC6-9240-0E75DD0A88AE}"/>
              </a:ext>
            </a:extLst>
          </p:cNvPr>
          <p:cNvSpPr/>
          <p:nvPr/>
        </p:nvSpPr>
        <p:spPr>
          <a:xfrm>
            <a:off x="6076371" y="3430421"/>
            <a:ext cx="2480499" cy="8638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AHP and Psychological Therapy</a:t>
            </a:r>
            <a:endParaRPr lang="en-US" dirty="0"/>
          </a:p>
        </p:txBody>
      </p:sp>
      <p:sp>
        <p:nvSpPr>
          <p:cNvPr id="12" name="Rectangle: Rounded Corners 11">
            <a:extLst>
              <a:ext uri="{FF2B5EF4-FFF2-40B4-BE49-F238E27FC236}">
                <a16:creationId xmlns:a16="http://schemas.microsoft.com/office/drawing/2014/main" id="{7887C883-0D7F-4039-A365-331F3A6EFF94}"/>
              </a:ext>
            </a:extLst>
          </p:cNvPr>
          <p:cNvSpPr/>
          <p:nvPr/>
        </p:nvSpPr>
        <p:spPr>
          <a:xfrm>
            <a:off x="4838647" y="4668145"/>
            <a:ext cx="2480499" cy="86388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14% of Music </a:t>
            </a:r>
            <a:r>
              <a:rPr lang="en-US">
                <a:solidFill>
                  <a:srgbClr val="A00054"/>
                </a:solidFill>
                <a:cs typeface="Arial"/>
              </a:rPr>
              <a:t>Therapists Employed </a:t>
            </a:r>
            <a:r>
              <a:rPr lang="en-US" dirty="0">
                <a:solidFill>
                  <a:srgbClr val="A00054"/>
                </a:solidFill>
                <a:cs typeface="Arial"/>
              </a:rPr>
              <a:t>by NHS*</a:t>
            </a:r>
            <a:endParaRPr lang="en-US" dirty="0"/>
          </a:p>
        </p:txBody>
      </p:sp>
      <p:sp>
        <p:nvSpPr>
          <p:cNvPr id="3" name="TextBox 2">
            <a:extLst>
              <a:ext uri="{FF2B5EF4-FFF2-40B4-BE49-F238E27FC236}">
                <a16:creationId xmlns:a16="http://schemas.microsoft.com/office/drawing/2014/main" id="{9946281B-C479-42B9-9D56-CF22317618BC}"/>
              </a:ext>
            </a:extLst>
          </p:cNvPr>
          <p:cNvSpPr txBox="1"/>
          <p:nvPr/>
        </p:nvSpPr>
        <p:spPr>
          <a:xfrm>
            <a:off x="5052" y="5827406"/>
            <a:ext cx="41198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Arial"/>
              </a:rPr>
              <a:t>*2017 BAMT Workforce development survey</a:t>
            </a:r>
          </a:p>
        </p:txBody>
      </p:sp>
    </p:spTree>
    <p:extLst>
      <p:ext uri="{BB962C8B-B14F-4D97-AF65-F5344CB8AC3E}">
        <p14:creationId xmlns:p14="http://schemas.microsoft.com/office/powerpoint/2010/main" val="2486980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6"/>
          <p:cNvSpPr txBox="1">
            <a:spLocks/>
          </p:cNvSpPr>
          <p:nvPr/>
        </p:nvSpPr>
        <p:spPr>
          <a:xfrm>
            <a:off x="340057" y="6414718"/>
            <a:ext cx="5337412"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t>@NHS_HealthEdEng      </a:t>
            </a:r>
            <a:r>
              <a:rPr lang="en-GB" sz="1300" b="1">
                <a:ea typeface="+mn-lt"/>
                <a:cs typeface="+mn-lt"/>
              </a:rPr>
              <a:t>@MusicTherapyUK</a:t>
            </a:r>
            <a:endParaRPr lang="en-GB" sz="1300" b="1" dirty="0"/>
          </a:p>
        </p:txBody>
      </p:sp>
      <p:pic>
        <p:nvPicPr>
          <p:cNvPr id="6" name="Picture 6" descr="A picture containing diagram&#10;&#10;Description automatically generated">
            <a:extLst>
              <a:ext uri="{FF2B5EF4-FFF2-40B4-BE49-F238E27FC236}">
                <a16:creationId xmlns:a16="http://schemas.microsoft.com/office/drawing/2014/main" id="{B3B5BCCD-5A6F-4505-891F-1750BBCCD072}"/>
              </a:ext>
            </a:extLst>
          </p:cNvPr>
          <p:cNvPicPr>
            <a:picLocks noChangeAspect="1"/>
          </p:cNvPicPr>
          <p:nvPr/>
        </p:nvPicPr>
        <p:blipFill rotWithShape="1">
          <a:blip r:embed="rId3"/>
          <a:srcRect l="18865" t="13301" r="17589" b="15648"/>
          <a:stretch/>
        </p:blipFill>
        <p:spPr>
          <a:xfrm>
            <a:off x="712322" y="990810"/>
            <a:ext cx="8008928" cy="5143369"/>
          </a:xfrm>
          <a:prstGeom prst="rect">
            <a:avLst/>
          </a:prstGeom>
        </p:spPr>
      </p:pic>
      <p:sp>
        <p:nvSpPr>
          <p:cNvPr id="17" name="TextBox 16">
            <a:extLst>
              <a:ext uri="{FF2B5EF4-FFF2-40B4-BE49-F238E27FC236}">
                <a16:creationId xmlns:a16="http://schemas.microsoft.com/office/drawing/2014/main" id="{07B6FDA3-E29F-46B7-87F3-448F43F4FE3B}"/>
              </a:ext>
            </a:extLst>
          </p:cNvPr>
          <p:cNvSpPr txBox="1"/>
          <p:nvPr/>
        </p:nvSpPr>
        <p:spPr>
          <a:xfrm>
            <a:off x="336585" y="627071"/>
            <a:ext cx="40567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A00054"/>
                </a:solidFill>
              </a:rPr>
              <a:t>Music Therapy Workforce</a:t>
            </a:r>
            <a:endParaRPr lang="en-US" sz="3600" b="1">
              <a:solidFill>
                <a:srgbClr val="A00054"/>
              </a:solidFill>
              <a:cs typeface="Arial"/>
            </a:endParaRPr>
          </a:p>
        </p:txBody>
      </p:sp>
    </p:spTree>
    <p:extLst>
      <p:ext uri="{BB962C8B-B14F-4D97-AF65-F5344CB8AC3E}">
        <p14:creationId xmlns:p14="http://schemas.microsoft.com/office/powerpoint/2010/main" val="3945093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lIns="91440" tIns="45720" rIns="91440" bIns="45720" anchor="t"/>
          <a:lstStyle/>
          <a:p>
            <a:r>
              <a:rPr lang="en-GB">
                <a:cs typeface="Arial"/>
              </a:rPr>
              <a:t>Key Challenges</a:t>
            </a:r>
            <a:endParaRPr lang="en-GB"/>
          </a:p>
        </p:txBody>
      </p:sp>
      <p:sp>
        <p:nvSpPr>
          <p:cNvPr id="7" name="Footer Placeholder 16"/>
          <p:cNvSpPr txBox="1">
            <a:spLocks/>
          </p:cNvSpPr>
          <p:nvPr/>
        </p:nvSpPr>
        <p:spPr>
          <a:xfrm>
            <a:off x="340057" y="6414718"/>
            <a:ext cx="5337412"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t>@NHS_HealthEdEng      </a:t>
            </a:r>
            <a:r>
              <a:rPr lang="en-GB" sz="1300" b="1">
                <a:ea typeface="+mn-lt"/>
                <a:cs typeface="+mn-lt"/>
              </a:rPr>
              <a:t>@MusicTherapyUK</a:t>
            </a:r>
            <a:endParaRPr lang="en-GB" sz="1300" b="1" dirty="0"/>
          </a:p>
        </p:txBody>
      </p:sp>
      <p:sp>
        <p:nvSpPr>
          <p:cNvPr id="2" name="Rectangle: Rounded Corners 1">
            <a:extLst>
              <a:ext uri="{FF2B5EF4-FFF2-40B4-BE49-F238E27FC236}">
                <a16:creationId xmlns:a16="http://schemas.microsoft.com/office/drawing/2014/main" id="{41DBBD91-6539-43F8-9C52-F565D2731FBC}"/>
              </a:ext>
            </a:extLst>
          </p:cNvPr>
          <p:cNvSpPr/>
          <p:nvPr/>
        </p:nvSpPr>
        <p:spPr>
          <a:xfrm>
            <a:off x="454948" y="2904232"/>
            <a:ext cx="2040509" cy="152249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rgbClr val="A00054"/>
                </a:solidFill>
                <a:cs typeface="Arial"/>
              </a:rPr>
              <a:t>Create equitable service </a:t>
            </a:r>
            <a:r>
              <a:rPr lang="en-US">
                <a:solidFill>
                  <a:srgbClr val="A00054"/>
                </a:solidFill>
                <a:ea typeface="+mn-lt"/>
                <a:cs typeface="+mn-lt"/>
              </a:rPr>
              <a:t>availability</a:t>
            </a:r>
            <a:endParaRPr lang="en-US" dirty="0">
              <a:solidFill>
                <a:srgbClr val="A00054"/>
              </a:solidFill>
              <a:cs typeface="Arial"/>
            </a:endParaRPr>
          </a:p>
        </p:txBody>
      </p:sp>
      <p:sp>
        <p:nvSpPr>
          <p:cNvPr id="5" name="Rectangle: Rounded Corners 4">
            <a:extLst>
              <a:ext uri="{FF2B5EF4-FFF2-40B4-BE49-F238E27FC236}">
                <a16:creationId xmlns:a16="http://schemas.microsoft.com/office/drawing/2014/main" id="{38A63C0E-86E2-4C29-8B1B-58D40C02BE1B}"/>
              </a:ext>
            </a:extLst>
          </p:cNvPr>
          <p:cNvSpPr/>
          <p:nvPr/>
        </p:nvSpPr>
        <p:spPr>
          <a:xfrm>
            <a:off x="6175579" y="2904232"/>
            <a:ext cx="2040509" cy="152249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Further develop training funding </a:t>
            </a:r>
            <a:r>
              <a:rPr lang="en-US">
                <a:solidFill>
                  <a:srgbClr val="A00054"/>
                </a:solidFill>
                <a:cs typeface="Arial"/>
              </a:rPr>
              <a:t>opportunities</a:t>
            </a:r>
          </a:p>
        </p:txBody>
      </p:sp>
      <p:sp>
        <p:nvSpPr>
          <p:cNvPr id="6" name="Rectangle: Rounded Corners 5">
            <a:extLst>
              <a:ext uri="{FF2B5EF4-FFF2-40B4-BE49-F238E27FC236}">
                <a16:creationId xmlns:a16="http://schemas.microsoft.com/office/drawing/2014/main" id="{D7A6480E-E3E7-47C6-A11A-32792F545D08}"/>
              </a:ext>
            </a:extLst>
          </p:cNvPr>
          <p:cNvSpPr/>
          <p:nvPr/>
        </p:nvSpPr>
        <p:spPr>
          <a:xfrm>
            <a:off x="3315263" y="2904232"/>
            <a:ext cx="2040509" cy="152249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Fully utilise the vast transferable skill set of music </a:t>
            </a:r>
            <a:r>
              <a:rPr lang="en-US">
                <a:solidFill>
                  <a:srgbClr val="A00054"/>
                </a:solidFill>
                <a:cs typeface="Arial"/>
              </a:rPr>
              <a:t>therapists</a:t>
            </a:r>
            <a:endParaRPr lang="en-US" dirty="0">
              <a:solidFill>
                <a:srgbClr val="A00054"/>
              </a:solidFill>
              <a:cs typeface="Arial"/>
            </a:endParaRPr>
          </a:p>
        </p:txBody>
      </p:sp>
    </p:spTree>
    <p:extLst>
      <p:ext uri="{BB962C8B-B14F-4D97-AF65-F5344CB8AC3E}">
        <p14:creationId xmlns:p14="http://schemas.microsoft.com/office/powerpoint/2010/main" val="2449858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t>@NHS_HealthEdEng      @MusicTherapyUK</a:t>
            </a:r>
            <a:endParaRPr lang="en-GB" sz="1300" b="1" dirty="0"/>
          </a:p>
        </p:txBody>
      </p:sp>
      <p:sp>
        <p:nvSpPr>
          <p:cNvPr id="7" name="Title 6"/>
          <p:cNvSpPr>
            <a:spLocks noGrp="1"/>
          </p:cNvSpPr>
          <p:nvPr>
            <p:ph type="ctrTitle"/>
          </p:nvPr>
        </p:nvSpPr>
        <p:spPr/>
        <p:txBody>
          <a:bodyPr lIns="91440" tIns="45720" rIns="91440" bIns="45720" anchor="t"/>
          <a:lstStyle/>
          <a:p>
            <a:r>
              <a:rPr lang="en-GB">
                <a:cs typeface="Arial"/>
              </a:rPr>
              <a:t>Opportunities</a:t>
            </a:r>
            <a:endParaRPr lang="en-GB" dirty="0"/>
          </a:p>
        </p:txBody>
      </p:sp>
      <p:sp>
        <p:nvSpPr>
          <p:cNvPr id="3" name="Rectangle: Rounded Corners 2">
            <a:extLst>
              <a:ext uri="{FF2B5EF4-FFF2-40B4-BE49-F238E27FC236}">
                <a16:creationId xmlns:a16="http://schemas.microsoft.com/office/drawing/2014/main" id="{CD3F258C-DFE2-4077-A7CD-37A58023A138}"/>
              </a:ext>
            </a:extLst>
          </p:cNvPr>
          <p:cNvSpPr/>
          <p:nvPr/>
        </p:nvSpPr>
        <p:spPr>
          <a:xfrm>
            <a:off x="5409825" y="2363700"/>
            <a:ext cx="2806259" cy="29977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a:solidFill>
                  <a:srgbClr val="A00054"/>
                </a:solidFill>
                <a:cs typeface="Arial"/>
              </a:rPr>
              <a:t>COVID – 19 Specific</a:t>
            </a:r>
          </a:p>
          <a:p>
            <a:pPr algn="ctr"/>
            <a:endParaRPr lang="en-US" dirty="0">
              <a:solidFill>
                <a:srgbClr val="A00054"/>
              </a:solidFill>
              <a:cs typeface="Arial"/>
            </a:endParaRPr>
          </a:p>
          <a:p>
            <a:pPr algn="ctr"/>
            <a:r>
              <a:rPr lang="en-US">
                <a:solidFill>
                  <a:srgbClr val="A00054"/>
                </a:solidFill>
                <a:cs typeface="Arial"/>
              </a:rPr>
              <a:t>Pulmonary Rehab</a:t>
            </a:r>
            <a:endParaRPr lang="en-US" dirty="0">
              <a:solidFill>
                <a:srgbClr val="A00054"/>
              </a:solidFill>
              <a:cs typeface="Arial"/>
            </a:endParaRPr>
          </a:p>
          <a:p>
            <a:pPr algn="ctr"/>
            <a:endParaRPr lang="en-US" dirty="0">
              <a:solidFill>
                <a:srgbClr val="A00054"/>
              </a:solidFill>
              <a:cs typeface="Arial"/>
            </a:endParaRPr>
          </a:p>
          <a:p>
            <a:pPr algn="ctr"/>
            <a:r>
              <a:rPr lang="en-US">
                <a:solidFill>
                  <a:srgbClr val="A00054"/>
                </a:solidFill>
                <a:cs typeface="Arial"/>
              </a:rPr>
              <a:t>Psychological Support</a:t>
            </a:r>
            <a:endParaRPr lang="en-US" dirty="0">
              <a:solidFill>
                <a:srgbClr val="A00054"/>
              </a:solidFill>
              <a:cs typeface="Arial"/>
            </a:endParaRPr>
          </a:p>
          <a:p>
            <a:pPr algn="ctr"/>
            <a:r>
              <a:rPr lang="en-US">
                <a:solidFill>
                  <a:srgbClr val="A00054"/>
                </a:solidFill>
                <a:cs typeface="Arial"/>
              </a:rPr>
              <a:t>(Service Users &amp; Staff)</a:t>
            </a:r>
            <a:endParaRPr lang="en-US" dirty="0">
              <a:solidFill>
                <a:srgbClr val="A00054"/>
              </a:solidFill>
              <a:cs typeface="Arial"/>
            </a:endParaRPr>
          </a:p>
          <a:p>
            <a:pPr algn="ctr"/>
            <a:endParaRPr lang="en-US" dirty="0">
              <a:solidFill>
                <a:srgbClr val="A00054"/>
              </a:solidFill>
              <a:cs typeface="Arial"/>
            </a:endParaRPr>
          </a:p>
          <a:p>
            <a:pPr algn="ctr"/>
            <a:r>
              <a:rPr lang="en-US">
                <a:solidFill>
                  <a:srgbClr val="A00054"/>
                </a:solidFill>
                <a:cs typeface="Arial"/>
              </a:rPr>
              <a:t>Palliative Care</a:t>
            </a:r>
            <a:endParaRPr lang="en-US" dirty="0">
              <a:solidFill>
                <a:srgbClr val="A00054"/>
              </a:solidFill>
              <a:cs typeface="Arial"/>
            </a:endParaRPr>
          </a:p>
          <a:p>
            <a:pPr algn="ctr"/>
            <a:endParaRPr lang="en-US" dirty="0">
              <a:solidFill>
                <a:srgbClr val="A00054"/>
              </a:solidFill>
              <a:cs typeface="Arial"/>
            </a:endParaRPr>
          </a:p>
          <a:p>
            <a:pPr algn="ctr"/>
            <a:r>
              <a:rPr lang="en-US">
                <a:solidFill>
                  <a:srgbClr val="A00054"/>
                </a:solidFill>
                <a:cs typeface="Arial"/>
              </a:rPr>
              <a:t>Bereavement Support</a:t>
            </a:r>
            <a:endParaRPr lang="en-US" dirty="0">
              <a:solidFill>
                <a:srgbClr val="A00054"/>
              </a:solidFill>
              <a:cs typeface="Arial"/>
            </a:endParaRPr>
          </a:p>
        </p:txBody>
      </p:sp>
      <p:sp>
        <p:nvSpPr>
          <p:cNvPr id="4" name="Rectangle: Rounded Corners 3">
            <a:extLst>
              <a:ext uri="{FF2B5EF4-FFF2-40B4-BE49-F238E27FC236}">
                <a16:creationId xmlns:a16="http://schemas.microsoft.com/office/drawing/2014/main" id="{8B6972E7-7BD8-4160-9B84-118941A984D4}"/>
              </a:ext>
            </a:extLst>
          </p:cNvPr>
          <p:cNvSpPr/>
          <p:nvPr/>
        </p:nvSpPr>
        <p:spPr>
          <a:xfrm>
            <a:off x="1757714" y="2360181"/>
            <a:ext cx="3121572" cy="914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A00054"/>
                </a:solidFill>
                <a:cs typeface="Arial"/>
              </a:rPr>
              <a:t>Wider Entry Routes</a:t>
            </a:r>
            <a:endParaRPr lang="en-US">
              <a:solidFill>
                <a:srgbClr val="A00054"/>
              </a:solidFill>
            </a:endParaRPr>
          </a:p>
        </p:txBody>
      </p:sp>
      <p:sp>
        <p:nvSpPr>
          <p:cNvPr id="11" name="Rectangle: Rounded Corners 10">
            <a:extLst>
              <a:ext uri="{FF2B5EF4-FFF2-40B4-BE49-F238E27FC236}">
                <a16:creationId xmlns:a16="http://schemas.microsoft.com/office/drawing/2014/main" id="{7D8B0368-DBEB-4237-B343-70A10FFB8544}"/>
              </a:ext>
            </a:extLst>
          </p:cNvPr>
          <p:cNvSpPr/>
          <p:nvPr/>
        </p:nvSpPr>
        <p:spPr>
          <a:xfrm>
            <a:off x="609084" y="3407463"/>
            <a:ext cx="3121572" cy="914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rgbClr val="A00054"/>
                </a:solidFill>
                <a:cs typeface="Arial"/>
              </a:rPr>
              <a:t>Advanced Practioner Role</a:t>
            </a:r>
            <a:endParaRPr lang="en-US">
              <a:solidFill>
                <a:srgbClr val="A00054"/>
              </a:solidFill>
            </a:endParaRPr>
          </a:p>
        </p:txBody>
      </p:sp>
      <p:sp>
        <p:nvSpPr>
          <p:cNvPr id="12" name="Rectangle: Rounded Corners 11">
            <a:extLst>
              <a:ext uri="{FF2B5EF4-FFF2-40B4-BE49-F238E27FC236}">
                <a16:creationId xmlns:a16="http://schemas.microsoft.com/office/drawing/2014/main" id="{947161C2-1755-4D86-B716-157E3222F383}"/>
              </a:ext>
            </a:extLst>
          </p:cNvPr>
          <p:cNvSpPr/>
          <p:nvPr/>
        </p:nvSpPr>
        <p:spPr>
          <a:xfrm>
            <a:off x="1757714" y="4443483"/>
            <a:ext cx="3121572" cy="914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A00054"/>
                </a:solidFill>
                <a:cs typeface="Arial"/>
              </a:rPr>
              <a:t>Fully appreciate the diverse </a:t>
            </a:r>
            <a:r>
              <a:rPr lang="en-US">
                <a:solidFill>
                  <a:srgbClr val="A00054"/>
                </a:solidFill>
                <a:cs typeface="Arial"/>
              </a:rPr>
              <a:t>range of Music Therapy</a:t>
            </a:r>
            <a:endParaRPr lang="en-US"/>
          </a:p>
        </p:txBody>
      </p:sp>
    </p:spTree>
    <p:extLst>
      <p:ext uri="{BB962C8B-B14F-4D97-AF65-F5344CB8AC3E}">
        <p14:creationId xmlns:p14="http://schemas.microsoft.com/office/powerpoint/2010/main" val="218689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t>@NHS_HealthEdEng     @MusicTherapyUK</a:t>
            </a:r>
            <a:endParaRPr lang="en-GB" sz="1300" b="1" dirty="0"/>
          </a:p>
        </p:txBody>
      </p:sp>
      <p:sp>
        <p:nvSpPr>
          <p:cNvPr id="7" name="Title 6"/>
          <p:cNvSpPr>
            <a:spLocks noGrp="1"/>
          </p:cNvSpPr>
          <p:nvPr>
            <p:ph type="ctrTitle"/>
          </p:nvPr>
        </p:nvSpPr>
        <p:spPr/>
        <p:txBody>
          <a:bodyPr lIns="91440" tIns="45720" rIns="91440" bIns="45720" anchor="t"/>
          <a:lstStyle/>
          <a:p>
            <a:r>
              <a:rPr lang="en-GB" sz="2800">
                <a:cs typeface="Arial"/>
              </a:rPr>
              <a:t>Take Home Message for AHP Leads</a:t>
            </a:r>
            <a:endParaRPr lang="en-GB" sz="2800" dirty="0">
              <a:cs typeface="Arial"/>
            </a:endParaRPr>
          </a:p>
        </p:txBody>
      </p:sp>
      <p:sp>
        <p:nvSpPr>
          <p:cNvPr id="5" name="Rectangle: Rounded Corners 4">
            <a:extLst>
              <a:ext uri="{FF2B5EF4-FFF2-40B4-BE49-F238E27FC236}">
                <a16:creationId xmlns:a16="http://schemas.microsoft.com/office/drawing/2014/main" id="{B6143409-FDDA-4607-A083-6AAA7F462D2D}"/>
              </a:ext>
            </a:extLst>
          </p:cNvPr>
          <p:cNvSpPr/>
          <p:nvPr/>
        </p:nvSpPr>
        <p:spPr>
          <a:xfrm>
            <a:off x="1693667" y="2048390"/>
            <a:ext cx="5745404" cy="914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A00054"/>
                </a:solidFill>
                <a:cs typeface="Arial"/>
              </a:rPr>
              <a:t>Service users highly rate and value arts therapies. Improving access to </a:t>
            </a:r>
            <a:r>
              <a:rPr lang="en-US">
                <a:solidFill>
                  <a:srgbClr val="A00054"/>
                </a:solidFill>
                <a:cs typeface="Arial"/>
              </a:rPr>
              <a:t>these will improve service user outcomes.</a:t>
            </a:r>
            <a:endParaRPr lang="en-US">
              <a:solidFill>
                <a:srgbClr val="FFFFFF"/>
              </a:solidFill>
              <a:cs typeface="Arial"/>
            </a:endParaRPr>
          </a:p>
        </p:txBody>
      </p:sp>
      <p:sp>
        <p:nvSpPr>
          <p:cNvPr id="9" name="Rectangle: Rounded Corners 8">
            <a:extLst>
              <a:ext uri="{FF2B5EF4-FFF2-40B4-BE49-F238E27FC236}">
                <a16:creationId xmlns:a16="http://schemas.microsoft.com/office/drawing/2014/main" id="{FE0FD95D-EE65-4BA1-9BC1-2F5CFDA7580B}"/>
              </a:ext>
            </a:extLst>
          </p:cNvPr>
          <p:cNvSpPr/>
          <p:nvPr/>
        </p:nvSpPr>
        <p:spPr>
          <a:xfrm>
            <a:off x="1693667" y="3242065"/>
            <a:ext cx="5745404" cy="914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a:solidFill>
                  <a:srgbClr val="A00054"/>
                </a:solidFill>
                <a:cs typeface="Arial"/>
              </a:rPr>
              <a:t>Psychological support goes beyond inpatient mental </a:t>
            </a:r>
            <a:r>
              <a:rPr lang="en-GB" dirty="0">
                <a:solidFill>
                  <a:srgbClr val="A00054"/>
                </a:solidFill>
                <a:cs typeface="Arial"/>
              </a:rPr>
              <a:t>health settings. Innovative service design can see music therapy used to its full potential.</a:t>
            </a:r>
          </a:p>
        </p:txBody>
      </p:sp>
      <p:sp>
        <p:nvSpPr>
          <p:cNvPr id="10" name="Rectangle: Rounded Corners 9">
            <a:extLst>
              <a:ext uri="{FF2B5EF4-FFF2-40B4-BE49-F238E27FC236}">
                <a16:creationId xmlns:a16="http://schemas.microsoft.com/office/drawing/2014/main" id="{55850D3E-737E-4AB3-A00D-A76FA181AE59}"/>
              </a:ext>
            </a:extLst>
          </p:cNvPr>
          <p:cNvSpPr/>
          <p:nvPr/>
        </p:nvSpPr>
        <p:spPr>
          <a:xfrm>
            <a:off x="1693667" y="4435740"/>
            <a:ext cx="5745404" cy="914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solidFill>
                  <a:srgbClr val="A00054"/>
                </a:solidFill>
                <a:cs typeface="Arial"/>
              </a:rPr>
              <a:t>Arts therapists are creative thinkers, leaders and </a:t>
            </a:r>
            <a:r>
              <a:rPr lang="en-US" dirty="0">
                <a:solidFill>
                  <a:srgbClr val="A00054"/>
                </a:solidFill>
                <a:cs typeface="Arial"/>
              </a:rPr>
              <a:t>facilitators. How would those skills fit into the next AHP role you advertise? </a:t>
            </a:r>
            <a:endParaRPr lang="en-US" dirty="0">
              <a:solidFill>
                <a:srgbClr val="FFFFFF"/>
              </a:solidFill>
              <a:cs typeface="Arial"/>
            </a:endParaRPr>
          </a:p>
        </p:txBody>
      </p:sp>
    </p:spTree>
    <p:extLst>
      <p:ext uri="{BB962C8B-B14F-4D97-AF65-F5344CB8AC3E}">
        <p14:creationId xmlns:p14="http://schemas.microsoft.com/office/powerpoint/2010/main" val="4120175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5493812" cy="646331"/>
          </a:xfrm>
          <a:prstGeom prst="rect">
            <a:avLst/>
          </a:prstGeom>
          <a:noFill/>
        </p:spPr>
        <p:txBody>
          <a:bodyPr wrap="none" rtlCol="0">
            <a:spAutoFit/>
          </a:bodyPr>
          <a:lstStyle/>
          <a:p>
            <a:r>
              <a:rPr lang="en-GB" sz="3600" b="1" dirty="0">
                <a:solidFill>
                  <a:srgbClr val="A00054"/>
                </a:solidFill>
              </a:rPr>
              <a:t>Prosthetics &amp; </a:t>
            </a:r>
            <a:r>
              <a:rPr lang="en-GB" sz="3600" b="1" dirty="0" err="1">
                <a:solidFill>
                  <a:srgbClr val="A00054"/>
                </a:solidFill>
              </a:rPr>
              <a:t>Orthotists</a:t>
            </a:r>
            <a:endParaRPr lang="en-GB" sz="3600" b="1" dirty="0">
              <a:solidFill>
                <a:srgbClr val="A00054"/>
              </a:solidFill>
            </a:endParaRPr>
          </a:p>
        </p:txBody>
      </p:sp>
      <p:sp>
        <p:nvSpPr>
          <p:cNvPr id="8" name="TextBox 7"/>
          <p:cNvSpPr txBox="1"/>
          <p:nvPr/>
        </p:nvSpPr>
        <p:spPr>
          <a:xfrm>
            <a:off x="566649" y="1705456"/>
            <a:ext cx="8010701" cy="954107"/>
          </a:xfrm>
          <a:prstGeom prst="rect">
            <a:avLst/>
          </a:prstGeom>
          <a:noFill/>
        </p:spPr>
        <p:txBody>
          <a:bodyPr wrap="square" rtlCol="0">
            <a:spAutoFit/>
          </a:bodyPr>
          <a:lstStyle/>
          <a:p>
            <a:r>
              <a:rPr lang="en-GB" sz="2800" b="1" dirty="0">
                <a:solidFill>
                  <a:srgbClr val="003893"/>
                </a:solidFill>
              </a:rPr>
              <a:t>Tom Speller</a:t>
            </a:r>
          </a:p>
          <a:p>
            <a:r>
              <a:rPr lang="en-GB" sz="2800" b="1" dirty="0">
                <a:solidFill>
                  <a:srgbClr val="003893"/>
                </a:solidFill>
              </a:rPr>
              <a:t>Deputy Head of Workforce Planning</a:t>
            </a:r>
          </a:p>
        </p:txBody>
      </p:sp>
    </p:spTree>
    <p:extLst>
      <p:ext uri="{BB962C8B-B14F-4D97-AF65-F5344CB8AC3E}">
        <p14:creationId xmlns:p14="http://schemas.microsoft.com/office/powerpoint/2010/main" val="293748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HCPC – Registration Data</a:t>
            </a:r>
            <a:endParaRPr lang="en-GB" dirty="0"/>
          </a:p>
        </p:txBody>
      </p:sp>
      <p:sp>
        <p:nvSpPr>
          <p:cNvPr id="3" name="Text Placeholder 2"/>
          <p:cNvSpPr>
            <a:spLocks noGrp="1"/>
          </p:cNvSpPr>
          <p:nvPr>
            <p:ph type="body" sz="quarter" idx="13"/>
          </p:nvPr>
        </p:nvSpPr>
        <p:spPr>
          <a:xfrm>
            <a:off x="5791200" y="1954923"/>
            <a:ext cx="3060887" cy="4079625"/>
          </a:xfrm>
        </p:spPr>
        <p: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HCPC regulate the 14 AHPs along with the General Council for Osteopaths.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Art, Music and Drama therapists are grouped together as are Diagnostic and Therapeutic Radiographers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One of the smallest professions regulated by the HCPC</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single figure for both Prosthetists and Orthotists provided here</a:t>
            </a:r>
            <a:endParaRPr lang="en-GB" sz="18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4" name="Picture 3"/>
          <p:cNvPicPr>
            <a:picLocks noChangeAspect="1"/>
          </p:cNvPicPr>
          <p:nvPr/>
        </p:nvPicPr>
        <p:blipFill>
          <a:blip r:embed="rId3"/>
          <a:stretch>
            <a:fillRect/>
          </a:stretch>
        </p:blipFill>
        <p:spPr>
          <a:xfrm>
            <a:off x="727710" y="1796414"/>
            <a:ext cx="5063490" cy="3619647"/>
          </a:xfrm>
          <a:prstGeom prst="rect">
            <a:avLst/>
          </a:prstGeom>
        </p:spPr>
      </p:pic>
    </p:spTree>
    <p:extLst>
      <p:ext uri="{BB962C8B-B14F-4D97-AF65-F5344CB8AC3E}">
        <p14:creationId xmlns:p14="http://schemas.microsoft.com/office/powerpoint/2010/main" val="75761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6801-8B0C-4B8C-979B-8C627CC6B62E}"/>
              </a:ext>
            </a:extLst>
          </p:cNvPr>
          <p:cNvSpPr>
            <a:spLocks noGrp="1"/>
          </p:cNvSpPr>
          <p:nvPr>
            <p:ph type="title"/>
          </p:nvPr>
        </p:nvSpPr>
        <p:spPr>
          <a:xfrm>
            <a:off x="628650" y="1131094"/>
            <a:ext cx="7886700" cy="833438"/>
          </a:xfrm>
        </p:spPr>
        <p:txBody>
          <a:bodyPr>
            <a:normAutofit/>
          </a:bodyPr>
          <a:lstStyle/>
          <a:p>
            <a:r>
              <a:rPr lang="en-US" sz="2700" b="1" dirty="0">
                <a:solidFill>
                  <a:srgbClr val="A00054"/>
                </a:solidFill>
                <a:latin typeface="Arial" panose="020B0604020202020204" pitchFamily="34" charset="0"/>
                <a:cs typeface="Arial" panose="020B0604020202020204" pitchFamily="34" charset="0"/>
              </a:rPr>
              <a:t>Today’s Plan</a:t>
            </a:r>
            <a:endParaRPr lang="en-GB" sz="2700" dirty="0">
              <a:latin typeface="+mn-lt"/>
            </a:endParaRPr>
          </a:p>
        </p:txBody>
      </p:sp>
      <p:sp>
        <p:nvSpPr>
          <p:cNvPr id="3" name="Text Placeholder 2">
            <a:extLst>
              <a:ext uri="{FF2B5EF4-FFF2-40B4-BE49-F238E27FC236}">
                <a16:creationId xmlns:a16="http://schemas.microsoft.com/office/drawing/2014/main" id="{558CC9FF-CC2C-4066-B9DF-4E0231830174}"/>
              </a:ext>
            </a:extLst>
          </p:cNvPr>
          <p:cNvSpPr>
            <a:spLocks noGrp="1"/>
          </p:cNvSpPr>
          <p:nvPr>
            <p:ph idx="1"/>
          </p:nvPr>
        </p:nvSpPr>
        <p:spPr>
          <a:xfrm>
            <a:off x="628650" y="2125267"/>
            <a:ext cx="7886700" cy="3364706"/>
          </a:xfrm>
        </p:spPr>
        <p:txBody>
          <a:bodyPr>
            <a:noAutofit/>
          </a:bodyPr>
          <a:lstStyle/>
          <a:p>
            <a:pPr marL="0" indent="0">
              <a:buNone/>
            </a:pPr>
            <a:r>
              <a:rPr lang="en-US" sz="2000" b="1" dirty="0">
                <a:latin typeface="Arial" panose="020B0604020202020204" pitchFamily="34" charset="0"/>
                <a:cs typeface="Arial" panose="020B0604020202020204" pitchFamily="34" charset="0"/>
              </a:rPr>
              <a:t>Speech &amp; Language Therapists</a:t>
            </a:r>
          </a:p>
          <a:p>
            <a:r>
              <a:rPr lang="en-US" sz="2000" dirty="0">
                <a:latin typeface="Arial" panose="020B0604020202020204" pitchFamily="34" charset="0"/>
                <a:cs typeface="Arial" panose="020B0604020202020204" pitchFamily="34" charset="0"/>
              </a:rPr>
              <a:t>Workforce Data</a:t>
            </a:r>
          </a:p>
          <a:p>
            <a:r>
              <a:rPr lang="en-US" sz="2000" dirty="0">
                <a:latin typeface="Arial" panose="020B0604020202020204" pitchFamily="34" charset="0"/>
                <a:cs typeface="Arial" panose="020B0604020202020204" pitchFamily="34" charset="0"/>
              </a:rPr>
              <a:t>Royal College of Speech &amp; Language Therapy</a:t>
            </a:r>
          </a:p>
          <a:p>
            <a:pPr marL="0" indent="0">
              <a:buNone/>
            </a:pPr>
            <a:r>
              <a:rPr lang="en-US" sz="2000" b="1" dirty="0">
                <a:latin typeface="Arial" panose="020B0604020202020204" pitchFamily="34" charset="0"/>
                <a:cs typeface="Arial" panose="020B0604020202020204" pitchFamily="34" charset="0"/>
              </a:rPr>
              <a:t>Music Therapy</a:t>
            </a:r>
          </a:p>
          <a:p>
            <a:r>
              <a:rPr lang="en-US" sz="2000" dirty="0">
                <a:latin typeface="Arial" panose="020B0604020202020204" pitchFamily="34" charset="0"/>
                <a:cs typeface="Arial" panose="020B0604020202020204" pitchFamily="34" charset="0"/>
              </a:rPr>
              <a:t>Workforce Data</a:t>
            </a:r>
          </a:p>
          <a:p>
            <a:r>
              <a:rPr lang="en-US" sz="2000" dirty="0">
                <a:latin typeface="Arial" panose="020B0604020202020204" pitchFamily="34" charset="0"/>
                <a:cs typeface="Arial" panose="020B0604020202020204" pitchFamily="34" charset="0"/>
              </a:rPr>
              <a:t>British Association for Music </a:t>
            </a:r>
            <a:r>
              <a:rPr lang="en-US" sz="2000" dirty="0" err="1">
                <a:latin typeface="Arial" panose="020B0604020202020204" pitchFamily="34" charset="0"/>
                <a:cs typeface="Arial" panose="020B0604020202020204" pitchFamily="34" charset="0"/>
              </a:rPr>
              <a:t>Theraphy</a:t>
            </a: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Prosthetics &amp; Orthotics </a:t>
            </a:r>
          </a:p>
          <a:p>
            <a:r>
              <a:rPr lang="en-US" sz="2000" dirty="0">
                <a:latin typeface="Arial" panose="020B0604020202020204" pitchFamily="34" charset="0"/>
                <a:cs typeface="Arial" panose="020B0604020202020204" pitchFamily="34" charset="0"/>
              </a:rPr>
              <a:t>Workforce Data</a:t>
            </a:r>
          </a:p>
          <a:p>
            <a:r>
              <a:rPr lang="en-GB" sz="2000" dirty="0">
                <a:latin typeface="Arial" panose="020B0604020202020204" pitchFamily="34" charset="0"/>
                <a:cs typeface="Arial" panose="020B0604020202020204" pitchFamily="34" charset="0"/>
              </a:rPr>
              <a:t>Orthotics Service -Yeovil</a:t>
            </a: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498288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EC07-3FBD-4713-8E6A-C55EADCD2060}"/>
              </a:ext>
            </a:extLst>
          </p:cNvPr>
          <p:cNvSpPr>
            <a:spLocks noGrp="1"/>
          </p:cNvSpPr>
          <p:nvPr>
            <p:ph type="ctrTitle"/>
          </p:nvPr>
        </p:nvSpPr>
        <p:spPr/>
        <p:txBody>
          <a:bodyPr/>
          <a:lstStyle/>
          <a:p>
            <a:r>
              <a:rPr lang="en-GB" sz="2400" dirty="0" err="1">
                <a:latin typeface="Arial" panose="020B0604020202020204" pitchFamily="34" charset="0"/>
                <a:cs typeface="Arial" panose="020B0604020202020204" pitchFamily="34" charset="0"/>
              </a:rPr>
              <a:t>Prosthetists</a:t>
            </a:r>
            <a:r>
              <a:rPr lang="en-GB" sz="2400" dirty="0">
                <a:latin typeface="Arial" panose="020B0604020202020204" pitchFamily="34" charset="0"/>
                <a:cs typeface="Arial" panose="020B0604020202020204" pitchFamily="34" charset="0"/>
              </a:rPr>
              <a:t> &amp; </a:t>
            </a:r>
            <a:r>
              <a:rPr lang="en-GB" sz="2400" dirty="0" err="1">
                <a:latin typeface="Arial" panose="020B0604020202020204" pitchFamily="34" charset="0"/>
                <a:cs typeface="Arial" panose="020B0604020202020204" pitchFamily="34" charset="0"/>
              </a:rPr>
              <a:t>Orthotists</a:t>
            </a:r>
            <a:r>
              <a:rPr lang="en-GB" sz="2400" dirty="0">
                <a:latin typeface="Arial" panose="020B0604020202020204" pitchFamily="34" charset="0"/>
                <a:cs typeface="Arial" panose="020B0604020202020204" pitchFamily="34" charset="0"/>
              </a:rPr>
              <a:t> – Registration Data Vs Employed (NHS Digital)</a:t>
            </a:r>
            <a:endParaRPr lang="en-GB" sz="2400" dirty="0"/>
          </a:p>
        </p:txBody>
      </p:sp>
      <p:sp>
        <p:nvSpPr>
          <p:cNvPr id="3" name="Text Placeholder 2">
            <a:extLst>
              <a:ext uri="{FF2B5EF4-FFF2-40B4-BE49-F238E27FC236}">
                <a16:creationId xmlns:a16="http://schemas.microsoft.com/office/drawing/2014/main" id="{6875BBCC-F358-4B50-8C3A-B3E15877F5A5}"/>
              </a:ext>
            </a:extLst>
          </p:cNvPr>
          <p:cNvSpPr>
            <a:spLocks noGrp="1"/>
          </p:cNvSpPr>
          <p:nvPr>
            <p:ph type="body" sz="quarter" idx="13"/>
          </p:nvPr>
        </p:nvSpPr>
        <p:spPr>
          <a:xfrm>
            <a:off x="4743450" y="2137804"/>
            <a:ext cx="4274820" cy="3840086"/>
          </a:xfrm>
        </p:spPr>
        <p:txBody>
          <a:bodyPr/>
          <a:lstStyle/>
          <a:p>
            <a:r>
              <a:rPr lang="en-GB" sz="1400" dirty="0">
                <a:latin typeface="Arial" panose="020B0604020202020204" pitchFamily="34" charset="0"/>
                <a:cs typeface="Arial" panose="020B0604020202020204" pitchFamily="34" charset="0"/>
              </a:rPr>
              <a:t>Prosthetists and Orthotists only recently received its own unique NHS ESR occupational code in 2019 (S*I) – therefore no officially recorded numbers prior to then. Also need to note possible miscoding – </a:t>
            </a:r>
            <a:r>
              <a:rPr lang="en-GB" sz="1400" i="1" dirty="0">
                <a:latin typeface="Arial" panose="020B0604020202020204" pitchFamily="34" charset="0"/>
                <a:cs typeface="Arial" panose="020B0604020202020204" pitchFamily="34" charset="0"/>
              </a:rPr>
              <a:t>orthotists </a:t>
            </a:r>
            <a:r>
              <a:rPr lang="en-GB" sz="1400" dirty="0">
                <a:latin typeface="Arial" panose="020B0604020202020204" pitchFamily="34" charset="0"/>
                <a:cs typeface="Arial" panose="020B0604020202020204" pitchFamily="34" charset="0"/>
              </a:rPr>
              <a:t>sometimes counted as </a:t>
            </a:r>
            <a:r>
              <a:rPr lang="en-GB" sz="1400" i="1" dirty="0">
                <a:latin typeface="Arial" panose="020B0604020202020204" pitchFamily="34" charset="0"/>
                <a:cs typeface="Arial" panose="020B0604020202020204" pitchFamily="34" charset="0"/>
              </a:rPr>
              <a:t>orthoptists</a:t>
            </a:r>
            <a:r>
              <a:rPr lang="en-GB" sz="1400" dirty="0">
                <a:latin typeface="Arial" panose="020B0604020202020204" pitchFamily="34" charset="0"/>
                <a:cs typeface="Arial" panose="020B0604020202020204" pitchFamily="34" charset="0"/>
              </a:rPr>
              <a:t> (not the same thing)</a:t>
            </a:r>
          </a:p>
          <a:p>
            <a:r>
              <a:rPr lang="en-GB" sz="1400" dirty="0">
                <a:latin typeface="Arial" panose="020B0604020202020204" pitchFamily="34" charset="0"/>
                <a:cs typeface="Arial" panose="020B0604020202020204" pitchFamily="34" charset="0"/>
              </a:rPr>
              <a:t>Continuous improvement in ESR therefore key</a:t>
            </a:r>
          </a:p>
          <a:p>
            <a:r>
              <a:rPr lang="en-GB" sz="1400" dirty="0">
                <a:latin typeface="Arial" panose="020B0604020202020204" pitchFamily="34" charset="0"/>
                <a:cs typeface="Arial" panose="020B0604020202020204" pitchFamily="34" charset="0"/>
              </a:rPr>
              <a:t>Register grew by 100 between 2015 and 2020 - </a:t>
            </a:r>
          </a:p>
          <a:p>
            <a:r>
              <a:rPr lang="en-GB" sz="1400" dirty="0">
                <a:latin typeface="Arial" panose="020B0604020202020204" pitchFamily="34" charset="0"/>
                <a:cs typeface="Arial" panose="020B0604020202020204" pitchFamily="34" charset="0"/>
              </a:rPr>
              <a:t>In September 2020, there were 1105 registrants – a </a:t>
            </a:r>
            <a:r>
              <a:rPr lang="en-GB" sz="1400" b="1" dirty="0">
                <a:latin typeface="Arial" panose="020B0604020202020204" pitchFamily="34" charset="0"/>
                <a:cs typeface="Arial" panose="020B0604020202020204" pitchFamily="34" charset="0"/>
              </a:rPr>
              <a:t>0.3%</a:t>
            </a:r>
            <a:r>
              <a:rPr lang="en-GB" sz="1400" dirty="0">
                <a:latin typeface="Arial" panose="020B0604020202020204" pitchFamily="34" charset="0"/>
                <a:cs typeface="Arial" panose="020B0604020202020204" pitchFamily="34" charset="0"/>
              </a:rPr>
              <a:t> or 4 registrants increase on end 2018/19, suggesting slow growth</a:t>
            </a:r>
          </a:p>
          <a:p>
            <a:r>
              <a:rPr lang="en-GB" sz="1400" dirty="0">
                <a:latin typeface="Arial" panose="020B0604020202020204" pitchFamily="34" charset="0"/>
                <a:cs typeface="Arial" panose="020B0604020202020204" pitchFamily="34" charset="0"/>
              </a:rPr>
              <a:t>Vast majority of registrants do not work in the NHS in England. This will reflect registrants working elsewhere in the UK and abroad, as well as the majority being employed in the private sector</a:t>
            </a:r>
            <a:r>
              <a:rPr lang="en-GB" sz="1600" dirty="0">
                <a:latin typeface="Arial" panose="020B0604020202020204" pitchFamily="34" charset="0"/>
                <a:cs typeface="Arial" panose="020B0604020202020204" pitchFamily="34" charset="0"/>
              </a:rPr>
              <a:t>. </a:t>
            </a:r>
          </a:p>
          <a:p>
            <a:pPr marL="0" indent="0">
              <a:buNone/>
            </a:pPr>
            <a:endParaRPr lang="en-GB" dirty="0"/>
          </a:p>
        </p:txBody>
      </p:sp>
      <p:pic>
        <p:nvPicPr>
          <p:cNvPr id="4" name="Picture 3">
            <a:extLst>
              <a:ext uri="{FF2B5EF4-FFF2-40B4-BE49-F238E27FC236}">
                <a16:creationId xmlns:a16="http://schemas.microsoft.com/office/drawing/2014/main" id="{EE188BE0-9F5A-42F7-BFF6-376C81741D39}"/>
              </a:ext>
            </a:extLst>
          </p:cNvPr>
          <p:cNvPicPr>
            <a:picLocks noChangeAspect="1"/>
          </p:cNvPicPr>
          <p:nvPr/>
        </p:nvPicPr>
        <p:blipFill>
          <a:blip r:embed="rId3"/>
          <a:stretch>
            <a:fillRect/>
          </a:stretch>
        </p:blipFill>
        <p:spPr>
          <a:xfrm>
            <a:off x="125730" y="2137410"/>
            <a:ext cx="4562474" cy="3840480"/>
          </a:xfrm>
          <a:prstGeom prst="rect">
            <a:avLst/>
          </a:prstGeom>
        </p:spPr>
      </p:pic>
    </p:spTree>
    <p:extLst>
      <p:ext uri="{BB962C8B-B14F-4D97-AF65-F5344CB8AC3E}">
        <p14:creationId xmlns:p14="http://schemas.microsoft.com/office/powerpoint/2010/main" val="57551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3335-961E-47F2-9019-C3A2E82E77E9}"/>
              </a:ext>
            </a:extLst>
          </p:cNvPr>
          <p:cNvSpPr>
            <a:spLocks noGrp="1"/>
          </p:cNvSpPr>
          <p:nvPr>
            <p:ph type="ctrTitle"/>
          </p:nvPr>
        </p:nvSpPr>
        <p:spPr/>
        <p:txBody>
          <a:bodyPr/>
          <a:lstStyle/>
          <a:p>
            <a:r>
              <a:rPr lang="en-GB" sz="2800" dirty="0" err="1"/>
              <a:t>Prosthetists</a:t>
            </a:r>
            <a:r>
              <a:rPr lang="en-GB" sz="2800" dirty="0"/>
              <a:t>/</a:t>
            </a:r>
            <a:r>
              <a:rPr lang="en-GB" sz="2800" dirty="0" err="1"/>
              <a:t>Orthotists</a:t>
            </a:r>
            <a:r>
              <a:rPr lang="en-GB" sz="2800" dirty="0"/>
              <a:t> – Historic Supply Trends</a:t>
            </a:r>
          </a:p>
        </p:txBody>
      </p:sp>
      <p:sp>
        <p:nvSpPr>
          <p:cNvPr id="3" name="Text Placeholder 2">
            <a:extLst>
              <a:ext uri="{FF2B5EF4-FFF2-40B4-BE49-F238E27FC236}">
                <a16:creationId xmlns:a16="http://schemas.microsoft.com/office/drawing/2014/main" id="{9094AC23-5801-4278-BDFB-2C92682F83F0}"/>
              </a:ext>
            </a:extLst>
          </p:cNvPr>
          <p:cNvSpPr>
            <a:spLocks noGrp="1"/>
          </p:cNvSpPr>
          <p:nvPr>
            <p:ph type="body" sz="quarter" idx="13"/>
          </p:nvPr>
        </p:nvSpPr>
        <p:spPr>
          <a:xfrm>
            <a:off x="5091952" y="1954923"/>
            <a:ext cx="4052048" cy="4211415"/>
          </a:xfrm>
        </p:spPr>
        <p:txBody>
          <a:bodyPr/>
          <a:lstStyle/>
          <a:p>
            <a:r>
              <a:rPr lang="en-GB" sz="1600" dirty="0">
                <a:latin typeface="Arial" panose="020B0604020202020204" pitchFamily="34" charset="0"/>
                <a:cs typeface="Arial" panose="020B0604020202020204" pitchFamily="34" charset="0"/>
              </a:rPr>
              <a:t>We use both published NHS Digital data and data from ESR Data Warehouse</a:t>
            </a:r>
          </a:p>
          <a:p>
            <a:r>
              <a:rPr lang="en-GB" sz="1600" dirty="0">
                <a:latin typeface="Arial" panose="020B0604020202020204" pitchFamily="34" charset="0"/>
                <a:cs typeface="Arial" panose="020B0604020202020204" pitchFamily="34" charset="0"/>
              </a:rPr>
              <a:t>There are some differences, with latter numbers being higher – we typically count all employed staff, NHS Digital count ‘frontline only’ and so do not count all staff. However, the trends are largely the same. </a:t>
            </a:r>
          </a:p>
          <a:p>
            <a:r>
              <a:rPr lang="en-GB" sz="1600" dirty="0">
                <a:latin typeface="Arial" panose="020B0604020202020204" pitchFamily="34" charset="0"/>
                <a:cs typeface="Arial" panose="020B0604020202020204" pitchFamily="34" charset="0"/>
              </a:rPr>
              <a:t>ESR &amp; NHS Digital data available from end 2018 onwards for this profession.</a:t>
            </a:r>
          </a:p>
          <a:p>
            <a:r>
              <a:rPr lang="en-GB" sz="1600" dirty="0">
                <a:latin typeface="Arial" panose="020B0604020202020204" pitchFamily="34" charset="0"/>
                <a:cs typeface="Arial" panose="020B0604020202020204" pitchFamily="34" charset="0"/>
              </a:rPr>
              <a:t>Both sources confirm growing NHS numbers in England; however numbers are small and exponential growth reflects addition to ESR and gradual changes in coding</a:t>
            </a:r>
          </a:p>
          <a:p>
            <a:pPr marL="0" indent="0">
              <a:buNone/>
            </a:pPr>
            <a:endParaRPr lang="en-GB" dirty="0"/>
          </a:p>
        </p:txBody>
      </p:sp>
      <p:pic>
        <p:nvPicPr>
          <p:cNvPr id="5" name="Picture 4"/>
          <p:cNvPicPr>
            <a:picLocks noChangeAspect="1"/>
          </p:cNvPicPr>
          <p:nvPr/>
        </p:nvPicPr>
        <p:blipFill>
          <a:blip r:embed="rId3"/>
          <a:stretch>
            <a:fillRect/>
          </a:stretch>
        </p:blipFill>
        <p:spPr>
          <a:xfrm>
            <a:off x="622843" y="2051184"/>
            <a:ext cx="4469109" cy="3325801"/>
          </a:xfrm>
          <a:prstGeom prst="rect">
            <a:avLst/>
          </a:prstGeom>
        </p:spPr>
      </p:pic>
    </p:spTree>
    <p:extLst>
      <p:ext uri="{BB962C8B-B14F-4D97-AF65-F5344CB8AC3E}">
        <p14:creationId xmlns:p14="http://schemas.microsoft.com/office/powerpoint/2010/main" val="917785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CBD-53D8-4E60-8066-1BCBEF3202DA}"/>
              </a:ext>
            </a:extLst>
          </p:cNvPr>
          <p:cNvSpPr>
            <a:spLocks noGrp="1"/>
          </p:cNvSpPr>
          <p:nvPr>
            <p:ph type="ctrTitle"/>
          </p:nvPr>
        </p:nvSpPr>
        <p:spPr/>
        <p:txBody>
          <a:bodyPr/>
          <a:lstStyle/>
          <a:p>
            <a:r>
              <a:rPr lang="en-GB" dirty="0"/>
              <a:t>Flow analysis</a:t>
            </a:r>
          </a:p>
        </p:txBody>
      </p:sp>
      <p:sp>
        <p:nvSpPr>
          <p:cNvPr id="3" name="Text Placeholder 2">
            <a:extLst>
              <a:ext uri="{FF2B5EF4-FFF2-40B4-BE49-F238E27FC236}">
                <a16:creationId xmlns:a16="http://schemas.microsoft.com/office/drawing/2014/main" id="{24B7460C-A2B6-4E71-85DD-160F42929244}"/>
              </a:ext>
            </a:extLst>
          </p:cNvPr>
          <p:cNvSpPr>
            <a:spLocks noGrp="1"/>
          </p:cNvSpPr>
          <p:nvPr>
            <p:ph type="body" sz="quarter" idx="13"/>
          </p:nvPr>
        </p:nvSpPr>
        <p:spPr/>
        <p:txBody>
          <a:bodyPr/>
          <a:lstStyle/>
          <a:p>
            <a:r>
              <a:rPr lang="en-GB" dirty="0"/>
              <a:t>Insufficient data to analyse flows in any detail – numbers only recorded for last two years; any growth likely to reflect new use of the code</a:t>
            </a:r>
          </a:p>
          <a:p>
            <a:r>
              <a:rPr lang="en-GB" dirty="0"/>
              <a:t>Growth on the register was by 100 between 2015 and 2020 – suggesting numbers grow by about 2% per year, in line with a number of other AHPs</a:t>
            </a:r>
          </a:p>
        </p:txBody>
      </p:sp>
    </p:spTree>
    <p:extLst>
      <p:ext uri="{BB962C8B-B14F-4D97-AF65-F5344CB8AC3E}">
        <p14:creationId xmlns:p14="http://schemas.microsoft.com/office/powerpoint/2010/main" val="3700244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88F6-EC4E-4868-92E8-FB5BD48BF357}"/>
              </a:ext>
            </a:extLst>
          </p:cNvPr>
          <p:cNvSpPr>
            <a:spLocks noGrp="1"/>
          </p:cNvSpPr>
          <p:nvPr>
            <p:ph type="ctrTitle"/>
          </p:nvPr>
        </p:nvSpPr>
        <p:spPr/>
        <p:txBody>
          <a:bodyPr/>
          <a:lstStyle/>
          <a:p>
            <a:r>
              <a:rPr lang="en-GB" sz="2800" dirty="0">
                <a:latin typeface="Arial" panose="020B0604020202020204" pitchFamily="34" charset="0"/>
                <a:cs typeface="Arial" panose="020B0604020202020204" pitchFamily="34" charset="0"/>
              </a:rPr>
              <a:t>Local Workforce Data (</a:t>
            </a:r>
            <a:r>
              <a:rPr lang="en-GB" sz="2800" dirty="0" err="1">
                <a:latin typeface="Arial" panose="020B0604020202020204" pitchFamily="34" charset="0"/>
                <a:cs typeface="Arial" panose="020B0604020202020204" pitchFamily="34" charset="0"/>
              </a:rPr>
              <a:t>wte</a:t>
            </a:r>
            <a:r>
              <a:rPr lang="en-GB" sz="2800" dirty="0">
                <a:latin typeface="Arial" panose="020B0604020202020204" pitchFamily="34" charset="0"/>
                <a:cs typeface="Arial" panose="020B0604020202020204" pitchFamily="34" charset="0"/>
              </a:rPr>
              <a:t>) – By Region</a:t>
            </a:r>
            <a:endParaRPr lang="en-GB" sz="2800" dirty="0"/>
          </a:p>
        </p:txBody>
      </p:sp>
      <p:pic>
        <p:nvPicPr>
          <p:cNvPr id="4" name="Picture 3">
            <a:extLst>
              <a:ext uri="{FF2B5EF4-FFF2-40B4-BE49-F238E27FC236}">
                <a16:creationId xmlns:a16="http://schemas.microsoft.com/office/drawing/2014/main" id="{E389CB75-8D6A-4568-B388-CE3FDED48502}"/>
              </a:ext>
            </a:extLst>
          </p:cNvPr>
          <p:cNvPicPr>
            <a:picLocks noChangeAspect="1"/>
          </p:cNvPicPr>
          <p:nvPr/>
        </p:nvPicPr>
        <p:blipFill>
          <a:blip r:embed="rId3"/>
          <a:stretch>
            <a:fillRect/>
          </a:stretch>
        </p:blipFill>
        <p:spPr>
          <a:xfrm>
            <a:off x="949376" y="2023193"/>
            <a:ext cx="6925894" cy="3595183"/>
          </a:xfrm>
          <a:prstGeom prst="rect">
            <a:avLst/>
          </a:prstGeom>
        </p:spPr>
      </p:pic>
    </p:spTree>
    <p:extLst>
      <p:ext uri="{BB962C8B-B14F-4D97-AF65-F5344CB8AC3E}">
        <p14:creationId xmlns:p14="http://schemas.microsoft.com/office/powerpoint/2010/main" val="1906757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C3BF-DD98-4EE3-BE97-FCBF8EB3EAC7}"/>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A00054"/>
                </a:solidFill>
                <a:latin typeface="Arial" panose="020B0604020202020204" pitchFamily="34" charset="0"/>
                <a:cs typeface="Arial" panose="020B0604020202020204" pitchFamily="34" charset="0"/>
              </a:rPr>
              <a:t>Gender and Age Information</a:t>
            </a:r>
            <a:endParaRPr lang="en-US" sz="1400" b="1" dirty="0">
              <a:solidFill>
                <a:srgbClr val="A0005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451021-4A66-4E4E-80FD-212764919688}"/>
              </a:ext>
            </a:extLst>
          </p:cNvPr>
          <p:cNvSpPr txBox="1"/>
          <p:nvPr/>
        </p:nvSpPr>
        <p:spPr>
          <a:xfrm>
            <a:off x="5687223" y="1881380"/>
            <a:ext cx="2960370" cy="4031873"/>
          </a:xfrm>
          <a:prstGeom prst="rect">
            <a:avLst/>
          </a:prstGeom>
          <a:noFill/>
        </p:spPr>
        <p:txBody>
          <a:bodyPr wrap="square" rtlCol="0">
            <a:spAutoFit/>
          </a:bodyPr>
          <a:lstStyle/>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Prosthetists and Orthotist workforce is predominately female (56%)</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Age profile information for the profession shows a younger workforce than seen for many AHP professions.</a:t>
            </a:r>
          </a:p>
          <a:p>
            <a:pPr marL="600075" lvl="1"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Only 20% in the age band of 50+ ( 18 WTE)</a:t>
            </a:r>
          </a:p>
          <a:p>
            <a:pPr marL="600075" lvl="1"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40% under age 35 (37 FTE).</a:t>
            </a:r>
          </a:p>
          <a:p>
            <a:pPr marL="142875"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The evidence suggests no immediate risk of workforce supply issues due to an ageing workforce.</a:t>
            </a:r>
          </a:p>
        </p:txBody>
      </p:sp>
      <p:pic>
        <p:nvPicPr>
          <p:cNvPr id="5" name="Picture 4"/>
          <p:cNvPicPr>
            <a:picLocks noChangeAspect="1"/>
          </p:cNvPicPr>
          <p:nvPr/>
        </p:nvPicPr>
        <p:blipFill>
          <a:blip r:embed="rId2"/>
          <a:stretch>
            <a:fillRect/>
          </a:stretch>
        </p:blipFill>
        <p:spPr>
          <a:xfrm>
            <a:off x="897492" y="3577998"/>
            <a:ext cx="4493417" cy="2321777"/>
          </a:xfrm>
          <a:prstGeom prst="rect">
            <a:avLst/>
          </a:prstGeom>
        </p:spPr>
      </p:pic>
      <p:pic>
        <p:nvPicPr>
          <p:cNvPr id="6" name="Picture 5"/>
          <p:cNvPicPr>
            <a:picLocks noChangeAspect="1"/>
          </p:cNvPicPr>
          <p:nvPr/>
        </p:nvPicPr>
        <p:blipFill>
          <a:blip r:embed="rId3"/>
          <a:stretch>
            <a:fillRect/>
          </a:stretch>
        </p:blipFill>
        <p:spPr>
          <a:xfrm>
            <a:off x="897491" y="1432020"/>
            <a:ext cx="4493417" cy="2145978"/>
          </a:xfrm>
          <a:prstGeom prst="rect">
            <a:avLst/>
          </a:prstGeom>
        </p:spPr>
      </p:pic>
    </p:spTree>
    <p:extLst>
      <p:ext uri="{BB962C8B-B14F-4D97-AF65-F5344CB8AC3E}">
        <p14:creationId xmlns:p14="http://schemas.microsoft.com/office/powerpoint/2010/main" val="1708773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CE17-8151-4442-BC19-50F181E180C6}"/>
              </a:ext>
            </a:extLst>
          </p:cNvPr>
          <p:cNvSpPr>
            <a:spLocks noGrp="1"/>
          </p:cNvSpPr>
          <p:nvPr>
            <p:ph type="title"/>
          </p:nvPr>
        </p:nvSpPr>
        <p:spPr>
          <a:xfrm>
            <a:off x="0" y="440356"/>
            <a:ext cx="8010770" cy="863106"/>
          </a:xfrm>
        </p:spPr>
        <p:txBody>
          <a:bodyPr/>
          <a:lstStyle/>
          <a:p>
            <a:pPr algn="l"/>
            <a:r>
              <a:rPr lang="en-GB" sz="2400" b="1" dirty="0">
                <a:solidFill>
                  <a:srgbClr val="A00054"/>
                </a:solidFill>
                <a:latin typeface="Arial" panose="020B0604020202020204" pitchFamily="34" charset="0"/>
                <a:cs typeface="Arial" panose="020B0604020202020204" pitchFamily="34" charset="0"/>
              </a:rPr>
              <a:t>Ethnicity &amp; Nationality Information</a:t>
            </a:r>
            <a:endParaRPr lang="en-GB" sz="2400"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960514F-27DC-4B3E-AF6D-4F014E002EA5}"/>
              </a:ext>
            </a:extLst>
          </p:cNvPr>
          <p:cNvSpPr>
            <a:spLocks noGrp="1"/>
          </p:cNvSpPr>
          <p:nvPr>
            <p:ph sz="half" idx="2"/>
          </p:nvPr>
        </p:nvSpPr>
        <p:spPr>
          <a:xfrm>
            <a:off x="3602081" y="1413270"/>
            <a:ext cx="5244739" cy="4475719"/>
          </a:xfrm>
        </p:spPr>
        <p:txBody>
          <a:bodyPr>
            <a:normAutofit/>
          </a:bodyPr>
          <a:lstStyle/>
          <a:p>
            <a:pPr marL="0" indent="0">
              <a:buNone/>
            </a:pPr>
            <a:r>
              <a:rPr lang="en-GB" sz="1800" b="1" dirty="0">
                <a:latin typeface="Arial" panose="020B0604020202020204" pitchFamily="34" charset="0"/>
                <a:cs typeface="Arial" panose="020B0604020202020204" pitchFamily="34" charset="0"/>
              </a:rPr>
              <a:t>Ethnicity</a:t>
            </a:r>
          </a:p>
          <a:p>
            <a:r>
              <a:rPr lang="en-GB" sz="1800" dirty="0">
                <a:latin typeface="Arial" panose="020B0604020202020204" pitchFamily="34" charset="0"/>
                <a:cs typeface="Arial" panose="020B0604020202020204" pitchFamily="34" charset="0"/>
              </a:rPr>
              <a:t>Ethnicity data suggests 72% of the workforce are White British</a:t>
            </a:r>
          </a:p>
          <a:p>
            <a:r>
              <a:rPr lang="en-GB" sz="1800" dirty="0">
                <a:latin typeface="Arial" panose="020B0604020202020204" pitchFamily="34" charset="0"/>
                <a:cs typeface="Arial" panose="020B0604020202020204" pitchFamily="34" charset="0"/>
              </a:rPr>
              <a:t>Ethnicity data shows at least 10% of the workforce are from Asian, Black or Other Ethnic backgrounds</a:t>
            </a:r>
          </a:p>
          <a:p>
            <a:pPr marL="0" indent="0">
              <a:buNone/>
            </a:pPr>
            <a:r>
              <a:rPr lang="en-GB" sz="1800" b="1" dirty="0">
                <a:latin typeface="Arial" panose="020B0604020202020204" pitchFamily="34" charset="0"/>
                <a:cs typeface="Arial" panose="020B0604020202020204" pitchFamily="34" charset="0"/>
              </a:rPr>
              <a:t>Nationality</a:t>
            </a:r>
          </a:p>
          <a:p>
            <a:r>
              <a:rPr lang="en-GB" sz="1800" dirty="0">
                <a:latin typeface="Arial" panose="020B0604020202020204" pitchFamily="34" charset="0"/>
                <a:cs typeface="Arial" panose="020B0604020202020204" pitchFamily="34" charset="0"/>
              </a:rPr>
              <a:t>The % of staff with non-UK nationality is at 10%  of the workforce. In March 2020, this represented c. 9 out of c. 90 of the workforce</a:t>
            </a:r>
          </a:p>
          <a:p>
            <a:r>
              <a:rPr lang="en-GB" sz="1800" dirty="0">
                <a:latin typeface="Arial" panose="020B0604020202020204" pitchFamily="34" charset="0"/>
                <a:cs typeface="Arial" panose="020B0604020202020204" pitchFamily="34" charset="0"/>
              </a:rPr>
              <a:t>Midlands has the most non-UK nationals, with 5 out of the 9 non-UK nationals working there</a:t>
            </a:r>
          </a:p>
          <a:p>
            <a:r>
              <a:rPr lang="en-GB" sz="1800" dirty="0">
                <a:latin typeface="Arial" panose="020B0604020202020204" pitchFamily="34" charset="0"/>
                <a:cs typeface="Arial" panose="020B0604020202020204" pitchFamily="34" charset="0"/>
              </a:rPr>
              <a:t>Most non-UK staff in the NHS tend to be from the EEA</a:t>
            </a:r>
          </a:p>
        </p:txBody>
      </p:sp>
      <p:pic>
        <p:nvPicPr>
          <p:cNvPr id="3" name="Picture 2">
            <a:extLst>
              <a:ext uri="{FF2B5EF4-FFF2-40B4-BE49-F238E27FC236}">
                <a16:creationId xmlns:a16="http://schemas.microsoft.com/office/drawing/2014/main" id="{B8C77FCD-C7BB-4500-B676-305939B38AFE}"/>
              </a:ext>
            </a:extLst>
          </p:cNvPr>
          <p:cNvPicPr>
            <a:picLocks noChangeAspect="1"/>
          </p:cNvPicPr>
          <p:nvPr/>
        </p:nvPicPr>
        <p:blipFill>
          <a:blip r:embed="rId3"/>
          <a:stretch>
            <a:fillRect/>
          </a:stretch>
        </p:blipFill>
        <p:spPr>
          <a:xfrm>
            <a:off x="0" y="1413270"/>
            <a:ext cx="3482044" cy="2179800"/>
          </a:xfrm>
          <a:prstGeom prst="rect">
            <a:avLst/>
          </a:prstGeom>
        </p:spPr>
      </p:pic>
      <p:pic>
        <p:nvPicPr>
          <p:cNvPr id="6" name="Picture 5">
            <a:extLst>
              <a:ext uri="{FF2B5EF4-FFF2-40B4-BE49-F238E27FC236}">
                <a16:creationId xmlns:a16="http://schemas.microsoft.com/office/drawing/2014/main" id="{8D700C91-AC65-4F88-AE4A-BA385F4486F5}"/>
              </a:ext>
            </a:extLst>
          </p:cNvPr>
          <p:cNvPicPr>
            <a:picLocks noChangeAspect="1"/>
          </p:cNvPicPr>
          <p:nvPr/>
        </p:nvPicPr>
        <p:blipFill>
          <a:blip r:embed="rId4"/>
          <a:stretch>
            <a:fillRect/>
          </a:stretch>
        </p:blipFill>
        <p:spPr>
          <a:xfrm>
            <a:off x="15571" y="3807222"/>
            <a:ext cx="3466473" cy="2081767"/>
          </a:xfrm>
          <a:prstGeom prst="rect">
            <a:avLst/>
          </a:prstGeom>
        </p:spPr>
      </p:pic>
    </p:spTree>
    <p:extLst>
      <p:ext uri="{BB962C8B-B14F-4D97-AF65-F5344CB8AC3E}">
        <p14:creationId xmlns:p14="http://schemas.microsoft.com/office/powerpoint/2010/main" val="503467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5260-1F92-4D88-80B5-80E0E6220ADF}"/>
              </a:ext>
            </a:extLst>
          </p:cNvPr>
          <p:cNvSpPr>
            <a:spLocks noGrp="1"/>
          </p:cNvSpPr>
          <p:nvPr>
            <p:ph type="ctrTitle"/>
          </p:nvPr>
        </p:nvSpPr>
        <p:spPr/>
        <p:txBody>
          <a:bodyPr/>
          <a:lstStyle/>
          <a:p>
            <a:r>
              <a:rPr lang="en-GB" sz="2800" dirty="0"/>
              <a:t>Prosthetist and Orthotist Summary</a:t>
            </a:r>
          </a:p>
        </p:txBody>
      </p:sp>
      <p:sp>
        <p:nvSpPr>
          <p:cNvPr id="3" name="Text Placeholder 2">
            <a:extLst>
              <a:ext uri="{FF2B5EF4-FFF2-40B4-BE49-F238E27FC236}">
                <a16:creationId xmlns:a16="http://schemas.microsoft.com/office/drawing/2014/main" id="{B8201758-4E7A-4676-A35D-4DF72BEB4830}"/>
              </a:ext>
            </a:extLst>
          </p:cNvPr>
          <p:cNvSpPr>
            <a:spLocks noGrp="1"/>
          </p:cNvSpPr>
          <p:nvPr>
            <p:ph type="body" sz="quarter" idx="13"/>
          </p:nvPr>
        </p:nvSpPr>
        <p:spPr>
          <a:xfrm>
            <a:off x="457200" y="1760614"/>
            <a:ext cx="8332470" cy="3720662"/>
          </a:xfrm>
        </p:spPr>
        <p:txBody>
          <a:bodyPr/>
          <a:lstStyle/>
          <a:p>
            <a:r>
              <a:rPr lang="en-GB" sz="2000" dirty="0"/>
              <a:t>Vast majority work outside NHS; prosthetists and orthotists only visible on ESR since 2019</a:t>
            </a:r>
          </a:p>
          <a:p>
            <a:r>
              <a:rPr lang="en-GB" sz="2000" dirty="0"/>
              <a:t>In the NHS, future trends largely unknown as previously an invisible workforce – once new occupation codes embed and based on register, growth in supply of order of 2% per year is probably sensible</a:t>
            </a:r>
          </a:p>
          <a:p>
            <a:r>
              <a:rPr lang="en-GB" sz="2000" dirty="0"/>
              <a:t>However, supply challenges include only one provider of pre-registration training in England (Salford), number of private providers in financial distress as result of </a:t>
            </a:r>
            <a:r>
              <a:rPr lang="en-GB" sz="2000" dirty="0" err="1"/>
              <a:t>Covid</a:t>
            </a:r>
            <a:r>
              <a:rPr lang="en-GB" sz="2000" dirty="0"/>
              <a:t>, and removal from shortage occupation list last year</a:t>
            </a:r>
          </a:p>
          <a:p>
            <a:r>
              <a:rPr lang="en-GB" sz="2000" dirty="0"/>
              <a:t>Demand likely to increase due to ageing population, possibly by same amount as register if not more</a:t>
            </a:r>
          </a:p>
          <a:p>
            <a:r>
              <a:rPr lang="en-GB" sz="2000" dirty="0"/>
              <a:t>Challenge therefore to increase both visibility and viability of this workforce</a:t>
            </a:r>
          </a:p>
        </p:txBody>
      </p:sp>
    </p:spTree>
    <p:extLst>
      <p:ext uri="{BB962C8B-B14F-4D97-AF65-F5344CB8AC3E}">
        <p14:creationId xmlns:p14="http://schemas.microsoft.com/office/powerpoint/2010/main" val="340109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5" y="2406470"/>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49" y="1083217"/>
            <a:ext cx="6000406" cy="1015663"/>
          </a:xfrm>
          <a:prstGeom prst="rect">
            <a:avLst/>
          </a:prstGeom>
          <a:noFill/>
        </p:spPr>
        <p:txBody>
          <a:bodyPr wrap="square" rtlCol="0">
            <a:spAutoFit/>
          </a:bodyPr>
          <a:lstStyle/>
          <a:p>
            <a:r>
              <a:rPr lang="en-US" sz="3600" b="1" dirty="0">
                <a:solidFill>
                  <a:srgbClr val="A00054"/>
                </a:solidFill>
              </a:rPr>
              <a:t>Prosthetics and Orthotics </a:t>
            </a:r>
            <a:endParaRPr lang="en-GB" sz="3600" b="1" dirty="0">
              <a:solidFill>
                <a:srgbClr val="A00054"/>
              </a:solidFill>
            </a:endParaRPr>
          </a:p>
          <a:p>
            <a:r>
              <a:rPr lang="en-GB" sz="2400" b="1" dirty="0">
                <a:solidFill>
                  <a:srgbClr val="A00054"/>
                </a:solidFill>
              </a:rPr>
              <a:t>29</a:t>
            </a:r>
            <a:r>
              <a:rPr lang="en-GB" sz="2400" b="1" baseline="30000" dirty="0">
                <a:solidFill>
                  <a:srgbClr val="A00054"/>
                </a:solidFill>
              </a:rPr>
              <a:t>th</a:t>
            </a:r>
            <a:r>
              <a:rPr lang="en-GB" sz="2400" b="1" dirty="0">
                <a:solidFill>
                  <a:srgbClr val="A00054"/>
                </a:solidFill>
              </a:rPr>
              <a:t> September 2020</a:t>
            </a:r>
          </a:p>
        </p:txBody>
      </p:sp>
      <p:sp>
        <p:nvSpPr>
          <p:cNvPr id="8" name="TextBox 7"/>
          <p:cNvSpPr txBox="1"/>
          <p:nvPr/>
        </p:nvSpPr>
        <p:spPr>
          <a:xfrm>
            <a:off x="383575" y="3478160"/>
            <a:ext cx="7910680" cy="1938992"/>
          </a:xfrm>
          <a:prstGeom prst="rect">
            <a:avLst/>
          </a:prstGeom>
          <a:noFill/>
        </p:spPr>
        <p:txBody>
          <a:bodyPr wrap="square" rtlCol="0">
            <a:spAutoFit/>
          </a:bodyPr>
          <a:lstStyle/>
          <a:p>
            <a:r>
              <a:rPr lang="en-GB" sz="2400" b="1" dirty="0">
                <a:solidFill>
                  <a:srgbClr val="003893"/>
                </a:solidFill>
              </a:rPr>
              <a:t>Juliet Sturgess BSc Pros/Orth MBAPO</a:t>
            </a:r>
          </a:p>
          <a:p>
            <a:r>
              <a:rPr lang="en-GB" sz="2400" b="1" dirty="0">
                <a:solidFill>
                  <a:srgbClr val="003893"/>
                </a:solidFill>
              </a:rPr>
              <a:t>Orthotist and Orthotics Service Manager Yeovil District Hospital NHS Foundation Trust</a:t>
            </a:r>
          </a:p>
          <a:p>
            <a:r>
              <a:rPr lang="en-GB" sz="2400" b="1" dirty="0">
                <a:solidFill>
                  <a:srgbClr val="003893"/>
                </a:solidFill>
              </a:rPr>
              <a:t>Working with Health Education England on #</a:t>
            </a:r>
            <a:r>
              <a:rPr lang="en-GB" sz="2400" b="1" dirty="0" err="1">
                <a:solidFill>
                  <a:srgbClr val="003893"/>
                </a:solidFill>
              </a:rPr>
              <a:t>AHPApprenticeships</a:t>
            </a:r>
            <a:endParaRPr lang="en-GB" sz="2400" b="1" dirty="0">
              <a:solidFill>
                <a:srgbClr val="003893"/>
              </a:solidFill>
            </a:endParaRPr>
          </a:p>
        </p:txBody>
      </p:sp>
    </p:spTree>
    <p:extLst>
      <p:ext uri="{BB962C8B-B14F-4D97-AF65-F5344CB8AC3E}">
        <p14:creationId xmlns:p14="http://schemas.microsoft.com/office/powerpoint/2010/main" val="1869566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30404"/>
            <a:ext cx="7772400" cy="679449"/>
          </a:xfrm>
        </p:spPr>
        <p:txBody>
          <a:bodyPr/>
          <a:lstStyle/>
          <a:p>
            <a:r>
              <a:rPr lang="en-US" dirty="0"/>
              <a:t>How we think</a:t>
            </a:r>
            <a:endParaRPr lang="en-GB" dirty="0"/>
          </a:p>
        </p:txBody>
      </p:sp>
      <p:sp>
        <p:nvSpPr>
          <p:cNvPr id="3" name="Text Placeholder 2"/>
          <p:cNvSpPr>
            <a:spLocks noGrp="1"/>
          </p:cNvSpPr>
          <p:nvPr>
            <p:ph type="body" sz="quarter" idx="13"/>
          </p:nvPr>
        </p:nvSpPr>
        <p:spPr>
          <a:xfrm>
            <a:off x="423862" y="1915074"/>
            <a:ext cx="7839075" cy="4055044"/>
          </a:xfrm>
        </p:spPr>
        <p:txBody>
          <a:bodyPr/>
          <a:lstStyle/>
          <a:p>
            <a:pPr marL="0" indent="0">
              <a:buNone/>
            </a:pPr>
            <a:endParaRPr lang="en-US" dirty="0"/>
          </a:p>
          <a:p>
            <a:pPr marL="0" indent="0">
              <a:buNone/>
            </a:pPr>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7375"/>
            <a:ext cx="5378046" cy="377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486" r="12205"/>
          <a:stretch/>
        </p:blipFill>
        <p:spPr>
          <a:xfrm>
            <a:off x="6049818" y="1738445"/>
            <a:ext cx="2900218" cy="4010891"/>
          </a:xfrm>
          <a:prstGeom prst="rect">
            <a:avLst/>
          </a:prstGeom>
        </p:spPr>
      </p:pic>
      <p:sp>
        <p:nvSpPr>
          <p:cNvPr id="7" name="TextBox 6"/>
          <p:cNvSpPr txBox="1"/>
          <p:nvPr/>
        </p:nvSpPr>
        <p:spPr>
          <a:xfrm>
            <a:off x="1847273" y="5630408"/>
            <a:ext cx="2074607" cy="584775"/>
          </a:xfrm>
          <a:prstGeom prst="rect">
            <a:avLst/>
          </a:prstGeom>
          <a:noFill/>
        </p:spPr>
        <p:txBody>
          <a:bodyPr wrap="none" rtlCol="0">
            <a:spAutoFit/>
          </a:bodyPr>
          <a:lstStyle/>
          <a:p>
            <a:r>
              <a:rPr lang="en-GB" sz="3200" dirty="0"/>
              <a:t>Innovation</a:t>
            </a:r>
          </a:p>
        </p:txBody>
      </p:sp>
      <p:sp>
        <p:nvSpPr>
          <p:cNvPr id="8" name="TextBox 7"/>
          <p:cNvSpPr txBox="1"/>
          <p:nvPr/>
        </p:nvSpPr>
        <p:spPr>
          <a:xfrm>
            <a:off x="6630529" y="5606126"/>
            <a:ext cx="1846980" cy="584775"/>
          </a:xfrm>
          <a:prstGeom prst="rect">
            <a:avLst/>
          </a:prstGeom>
          <a:noFill/>
        </p:spPr>
        <p:txBody>
          <a:bodyPr wrap="none" rtlCol="0">
            <a:spAutoFit/>
          </a:bodyPr>
          <a:lstStyle/>
          <a:p>
            <a:r>
              <a:rPr lang="en-GB" sz="3200" dirty="0"/>
              <a:t>Invention</a:t>
            </a:r>
          </a:p>
        </p:txBody>
      </p:sp>
    </p:spTree>
    <p:extLst>
      <p:ext uri="{BB962C8B-B14F-4D97-AF65-F5344CB8AC3E}">
        <p14:creationId xmlns:p14="http://schemas.microsoft.com/office/powerpoint/2010/main" val="1716632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382" y="1116723"/>
            <a:ext cx="4519161" cy="2781022"/>
          </a:xfrm>
          <a:prstGeom prst="rect">
            <a:avLst/>
          </a:prstGeom>
        </p:spPr>
      </p:pic>
      <p:sp>
        <p:nvSpPr>
          <p:cNvPr id="2" name="Title 1">
            <a:extLst>
              <a:ext uri="{FF2B5EF4-FFF2-40B4-BE49-F238E27FC236}">
                <a16:creationId xmlns:a16="http://schemas.microsoft.com/office/drawing/2014/main" id="{0C4E00A5-D5D6-444B-891C-21FC4E16CC92}"/>
              </a:ext>
            </a:extLst>
          </p:cNvPr>
          <p:cNvSpPr>
            <a:spLocks noGrp="1"/>
          </p:cNvSpPr>
          <p:nvPr>
            <p:ph type="ctrTitle"/>
          </p:nvPr>
        </p:nvSpPr>
        <p:spPr/>
        <p:txBody>
          <a:bodyPr/>
          <a:lstStyle/>
          <a:p>
            <a:r>
              <a:rPr lang="en-US" dirty="0"/>
              <a:t>How we work</a:t>
            </a:r>
            <a:endParaRPr lang="en-GB" dirty="0"/>
          </a:p>
        </p:txBody>
      </p:sp>
      <p:sp>
        <p:nvSpPr>
          <p:cNvPr id="3" name="Text Placeholder 2">
            <a:extLst>
              <a:ext uri="{FF2B5EF4-FFF2-40B4-BE49-F238E27FC236}">
                <a16:creationId xmlns:a16="http://schemas.microsoft.com/office/drawing/2014/main" id="{D0D1C33D-5D00-41DE-8A85-1514B59DFDE4}"/>
              </a:ext>
            </a:extLst>
          </p:cNvPr>
          <p:cNvSpPr>
            <a:spLocks noGrp="1"/>
          </p:cNvSpPr>
          <p:nvPr>
            <p:ph type="body" sz="quarter" idx="13"/>
          </p:nvPr>
        </p:nvSpPr>
        <p:spPr/>
        <p:txBody>
          <a:bodyPr/>
          <a:lstStyle/>
          <a:p>
            <a:r>
              <a:rPr lang="en-US" dirty="0"/>
              <a:t>Very exquisite profession</a:t>
            </a:r>
          </a:p>
          <a:p>
            <a:endParaRPr lang="en-US" dirty="0"/>
          </a:p>
          <a:p>
            <a:r>
              <a:rPr lang="en-US" dirty="0"/>
              <a:t>Services often contracted</a:t>
            </a:r>
          </a:p>
          <a:p>
            <a:pPr marL="0" indent="0">
              <a:buNone/>
            </a:pPr>
            <a:r>
              <a:rPr lang="en-US" dirty="0"/>
              <a:t> </a:t>
            </a:r>
          </a:p>
          <a:p>
            <a:r>
              <a:rPr lang="en-US" dirty="0"/>
              <a:t>Stand alone clinics and MDT working</a:t>
            </a:r>
          </a:p>
          <a:p>
            <a:pPr marL="0" indent="0">
              <a:buNone/>
            </a:pPr>
            <a:endParaRPr lang="en-US" dirty="0"/>
          </a:p>
          <a:p>
            <a:r>
              <a:rPr lang="en-US" dirty="0"/>
              <a:t>Horizon scan for technologies and products</a:t>
            </a:r>
          </a:p>
          <a:p>
            <a:endParaRPr lang="en-US" dirty="0"/>
          </a:p>
          <a:p>
            <a:r>
              <a:rPr lang="en-US" dirty="0"/>
              <a:t>We understand the human body and engineering</a:t>
            </a:r>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64640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6519734" cy="646331"/>
          </a:xfrm>
          <a:prstGeom prst="rect">
            <a:avLst/>
          </a:prstGeom>
          <a:noFill/>
        </p:spPr>
        <p:txBody>
          <a:bodyPr wrap="none" rtlCol="0">
            <a:spAutoFit/>
          </a:bodyPr>
          <a:lstStyle/>
          <a:p>
            <a:r>
              <a:rPr lang="en-GB" sz="3600" b="1" dirty="0">
                <a:solidFill>
                  <a:srgbClr val="A00054"/>
                </a:solidFill>
              </a:rPr>
              <a:t>Speech &amp; Language Therapy</a:t>
            </a:r>
          </a:p>
        </p:txBody>
      </p:sp>
      <p:sp>
        <p:nvSpPr>
          <p:cNvPr id="8" name="TextBox 7"/>
          <p:cNvSpPr txBox="1"/>
          <p:nvPr/>
        </p:nvSpPr>
        <p:spPr>
          <a:xfrm>
            <a:off x="566649" y="1705456"/>
            <a:ext cx="5233515" cy="954107"/>
          </a:xfrm>
          <a:prstGeom prst="rect">
            <a:avLst/>
          </a:prstGeom>
          <a:noFill/>
        </p:spPr>
        <p:txBody>
          <a:bodyPr wrap="square" rtlCol="0">
            <a:spAutoFit/>
          </a:bodyPr>
          <a:lstStyle/>
          <a:p>
            <a:r>
              <a:rPr lang="en-GB" sz="2800" b="1" dirty="0">
                <a:solidFill>
                  <a:srgbClr val="003893"/>
                </a:solidFill>
              </a:rPr>
              <a:t>Shagufta Khan</a:t>
            </a:r>
          </a:p>
          <a:p>
            <a:r>
              <a:rPr lang="en-GB" sz="2800" b="1" dirty="0">
                <a:solidFill>
                  <a:srgbClr val="003893"/>
                </a:solidFill>
              </a:rPr>
              <a:t>National Workforce Planner</a:t>
            </a:r>
          </a:p>
        </p:txBody>
      </p:sp>
    </p:spTree>
    <p:extLst>
      <p:ext uri="{BB962C8B-B14F-4D97-AF65-F5344CB8AC3E}">
        <p14:creationId xmlns:p14="http://schemas.microsoft.com/office/powerpoint/2010/main" val="3288757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B5E0-A501-4EFE-AC40-EC7604E19B1F}"/>
              </a:ext>
            </a:extLst>
          </p:cNvPr>
          <p:cNvSpPr>
            <a:spLocks noGrp="1"/>
          </p:cNvSpPr>
          <p:nvPr>
            <p:ph type="ctrTitle"/>
          </p:nvPr>
        </p:nvSpPr>
        <p:spPr/>
        <p:txBody>
          <a:bodyPr/>
          <a:lstStyle/>
          <a:p>
            <a:r>
              <a:rPr lang="en-US" dirty="0"/>
              <a:t>What we contribute</a:t>
            </a:r>
            <a:endParaRPr lang="en-GB" dirty="0"/>
          </a:p>
        </p:txBody>
      </p:sp>
      <p:sp>
        <p:nvSpPr>
          <p:cNvPr id="3" name="Text Placeholder 2">
            <a:extLst>
              <a:ext uri="{FF2B5EF4-FFF2-40B4-BE49-F238E27FC236}">
                <a16:creationId xmlns:a16="http://schemas.microsoft.com/office/drawing/2014/main" id="{0D9EA750-7D32-4AA8-A97C-C9DC4D66477B}"/>
              </a:ext>
            </a:extLst>
          </p:cNvPr>
          <p:cNvSpPr>
            <a:spLocks noGrp="1"/>
          </p:cNvSpPr>
          <p:nvPr>
            <p:ph type="body" sz="quarter" idx="13"/>
          </p:nvPr>
        </p:nvSpPr>
        <p:spPr/>
        <p:txBody>
          <a:bodyPr/>
          <a:lstStyle/>
          <a:p>
            <a:r>
              <a:rPr lang="en-GB" dirty="0">
                <a:latin typeface="+mj-lt"/>
                <a:ea typeface="Calibri" panose="020F0502020204030204" pitchFamily="34" charset="0"/>
              </a:rPr>
              <a:t>We think differently</a:t>
            </a:r>
          </a:p>
          <a:p>
            <a:endParaRPr lang="en-GB" dirty="0">
              <a:effectLst/>
              <a:latin typeface="+mj-lt"/>
              <a:ea typeface="Calibri" panose="020F0502020204030204" pitchFamily="34" charset="0"/>
            </a:endParaRPr>
          </a:p>
          <a:p>
            <a:r>
              <a:rPr lang="en-GB" dirty="0">
                <a:latin typeface="+mj-lt"/>
                <a:ea typeface="Calibri" panose="020F0502020204030204" pitchFamily="34" charset="0"/>
              </a:rPr>
              <a:t>Keep people living independently</a:t>
            </a:r>
            <a:endParaRPr lang="en-GB" dirty="0">
              <a:effectLst/>
              <a:latin typeface="+mj-lt"/>
              <a:ea typeface="Calibri" panose="020F0502020204030204" pitchFamily="34" charset="0"/>
            </a:endParaRPr>
          </a:p>
          <a:p>
            <a:endParaRPr lang="en-GB" dirty="0">
              <a:latin typeface="+mj-lt"/>
              <a:ea typeface="Calibri" panose="020F0502020204030204" pitchFamily="34" charset="0"/>
            </a:endParaRPr>
          </a:p>
          <a:p>
            <a:r>
              <a:rPr lang="en-GB" dirty="0">
                <a:latin typeface="+mj-lt"/>
                <a:ea typeface="Calibri" panose="020F0502020204030204" pitchFamily="34" charset="0"/>
              </a:rPr>
              <a:t>Huge impact on wider health economics</a:t>
            </a:r>
          </a:p>
          <a:p>
            <a:endParaRPr lang="en-GB" dirty="0">
              <a:effectLst/>
              <a:latin typeface="+mj-lt"/>
              <a:ea typeface="Calibri" panose="020F0502020204030204" pitchFamily="34" charset="0"/>
            </a:endParaRPr>
          </a:p>
          <a:p>
            <a:r>
              <a:rPr lang="en-GB" dirty="0">
                <a:latin typeface="+mj-lt"/>
                <a:ea typeface="Calibri" panose="020F0502020204030204" pitchFamily="34" charset="0"/>
              </a:rPr>
              <a:t>Work across acute and community settings</a:t>
            </a:r>
            <a:endParaRPr lang="en-GB" dirty="0">
              <a:effectLst/>
              <a:latin typeface="+mj-lt"/>
              <a:ea typeface="Calibri" panose="020F0502020204030204" pitchFamily="34" charset="0"/>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164" y="1460212"/>
            <a:ext cx="3491024" cy="2322657"/>
          </a:xfrm>
          <a:prstGeom prst="rect">
            <a:avLst/>
          </a:prstGeom>
        </p:spPr>
      </p:pic>
    </p:spTree>
    <p:extLst>
      <p:ext uri="{BB962C8B-B14F-4D97-AF65-F5344CB8AC3E}">
        <p14:creationId xmlns:p14="http://schemas.microsoft.com/office/powerpoint/2010/main" val="3868481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6D249-9EB2-4F42-953F-857EE8A97B6B}"/>
              </a:ext>
            </a:extLst>
          </p:cNvPr>
          <p:cNvSpPr>
            <a:spLocks noGrp="1"/>
          </p:cNvSpPr>
          <p:nvPr>
            <p:ph type="ctrTitle"/>
          </p:nvPr>
        </p:nvSpPr>
        <p:spPr/>
        <p:txBody>
          <a:bodyPr/>
          <a:lstStyle/>
          <a:p>
            <a:r>
              <a:rPr lang="en-US" dirty="0"/>
              <a:t>Ways to help us grow</a:t>
            </a:r>
            <a:endParaRPr lang="en-GB" dirty="0"/>
          </a:p>
        </p:txBody>
      </p:sp>
      <p:sp>
        <p:nvSpPr>
          <p:cNvPr id="3" name="Text Placeholder 2">
            <a:extLst>
              <a:ext uri="{FF2B5EF4-FFF2-40B4-BE49-F238E27FC236}">
                <a16:creationId xmlns:a16="http://schemas.microsoft.com/office/drawing/2014/main" id="{FF16A36F-A21F-4B7C-B0CA-43B42DCA2AD8}"/>
              </a:ext>
            </a:extLst>
          </p:cNvPr>
          <p:cNvSpPr>
            <a:spLocks noGrp="1"/>
          </p:cNvSpPr>
          <p:nvPr>
            <p:ph type="body" sz="quarter" idx="13"/>
          </p:nvPr>
        </p:nvSpPr>
        <p:spPr/>
        <p:txBody>
          <a:bodyPr/>
          <a:lstStyle/>
          <a:p>
            <a:r>
              <a:rPr lang="en-US" dirty="0"/>
              <a:t>Increase the profile</a:t>
            </a:r>
          </a:p>
          <a:p>
            <a:endParaRPr lang="en-US" dirty="0"/>
          </a:p>
          <a:p>
            <a:r>
              <a:rPr lang="en-US" dirty="0"/>
              <a:t>Use new training routes</a:t>
            </a:r>
          </a:p>
          <a:p>
            <a:endParaRPr lang="en-US" dirty="0"/>
          </a:p>
          <a:p>
            <a:r>
              <a:rPr lang="en-GB" dirty="0"/>
              <a:t>Include us in service planning</a:t>
            </a:r>
            <a:endParaRPr lang="en-US" dirty="0"/>
          </a:p>
          <a:p>
            <a:endParaRPr lang="en-US" dirty="0"/>
          </a:p>
          <a:p>
            <a:r>
              <a:rPr lang="en-US" dirty="0"/>
              <a:t>Help us maintain our skill mix</a:t>
            </a:r>
          </a:p>
          <a:p>
            <a:endParaRPr lang="en-US" dirty="0"/>
          </a:p>
          <a:p>
            <a:r>
              <a:rPr lang="en-US" dirty="0"/>
              <a:t>Help restart our services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529" y="1857375"/>
            <a:ext cx="3777962" cy="2870080"/>
          </a:xfrm>
          <a:prstGeom prst="rect">
            <a:avLst/>
          </a:prstGeom>
        </p:spPr>
      </p:pic>
    </p:spTree>
    <p:extLst>
      <p:ext uri="{BB962C8B-B14F-4D97-AF65-F5344CB8AC3E}">
        <p14:creationId xmlns:p14="http://schemas.microsoft.com/office/powerpoint/2010/main" val="622031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7" name="Subtitle 6">
            <a:extLst>
              <a:ext uri="{FF2B5EF4-FFF2-40B4-BE49-F238E27FC236}">
                <a16:creationId xmlns:a16="http://schemas.microsoft.com/office/drawing/2014/main" id="{7C9D5991-ECA8-44A4-B885-A11624D291F7}"/>
              </a:ext>
            </a:extLst>
          </p:cNvPr>
          <p:cNvSpPr>
            <a:spLocks noGrp="1"/>
          </p:cNvSpPr>
          <p:nvPr>
            <p:ph type="subTitle" idx="1"/>
          </p:nvPr>
        </p:nvSpPr>
        <p:spPr>
          <a:xfrm>
            <a:off x="457200" y="1909762"/>
            <a:ext cx="6400800" cy="581025"/>
          </a:xfrm>
        </p:spPr>
        <p:txBody>
          <a:bodyPr/>
          <a:lstStyle/>
          <a:p>
            <a:pPr marL="0" indent="0">
              <a:buNone/>
            </a:pPr>
            <a:r>
              <a:rPr lang="en-US" sz="1800" b="1" dirty="0">
                <a:solidFill>
                  <a:srgbClr val="A00054"/>
                </a:solidFill>
              </a:rPr>
              <a:t>Time for you all now to ask any further questions to any members of the team.</a:t>
            </a:r>
          </a:p>
          <a:p>
            <a:pPr marL="0" indent="0">
              <a:buNone/>
            </a:pPr>
            <a:r>
              <a:rPr lang="en-US" sz="1800" b="1" dirty="0">
                <a:solidFill>
                  <a:srgbClr val="A00054"/>
                </a:solidFill>
              </a:rPr>
              <a:t>Please put your hand up or type your question in the comments box </a:t>
            </a:r>
            <a:endParaRPr lang="en-GB" sz="1800" b="1" dirty="0">
              <a:solidFill>
                <a:srgbClr val="A00054"/>
              </a:solidFill>
            </a:endParaRPr>
          </a:p>
          <a:p>
            <a:endParaRPr lang="en-GB" dirty="0"/>
          </a:p>
        </p:txBody>
      </p:sp>
      <p:sp>
        <p:nvSpPr>
          <p:cNvPr id="4" name="Text Placeholder 3">
            <a:extLst>
              <a:ext uri="{FF2B5EF4-FFF2-40B4-BE49-F238E27FC236}">
                <a16:creationId xmlns:a16="http://schemas.microsoft.com/office/drawing/2014/main" id="{68372331-73CA-464C-A8D1-98CE21C5BCB0}"/>
              </a:ext>
            </a:extLst>
          </p:cNvPr>
          <p:cNvSpPr>
            <a:spLocks noGrp="1"/>
          </p:cNvSpPr>
          <p:nvPr>
            <p:ph type="body" sz="quarter" idx="13"/>
          </p:nvPr>
        </p:nvSpPr>
        <p:spPr/>
        <p:txBody>
          <a:bodyPr/>
          <a:lstStyle/>
          <a:p>
            <a:pPr marL="0" indent="0">
              <a:buNone/>
            </a:pPr>
            <a:endParaRPr lang="en-US" dirty="0">
              <a:solidFill>
                <a:srgbClr val="A00054"/>
              </a:solidFill>
            </a:endParaRPr>
          </a:p>
          <a:p>
            <a:pPr marL="0" indent="0">
              <a:buNone/>
            </a:pPr>
            <a:endParaRPr lang="en-US" dirty="0">
              <a:solidFill>
                <a:srgbClr val="A00054"/>
              </a:solidFill>
            </a:endParaRPr>
          </a:p>
        </p:txBody>
      </p:sp>
      <p:sp>
        <p:nvSpPr>
          <p:cNvPr id="3" name="Title 2">
            <a:extLst>
              <a:ext uri="{FF2B5EF4-FFF2-40B4-BE49-F238E27FC236}">
                <a16:creationId xmlns:a16="http://schemas.microsoft.com/office/drawing/2014/main" id="{1D730FBB-1D32-4058-AF1F-789ABC771252}"/>
              </a:ext>
            </a:extLst>
          </p:cNvPr>
          <p:cNvSpPr>
            <a:spLocks noGrp="1"/>
          </p:cNvSpPr>
          <p:nvPr>
            <p:ph type="ctrTitle"/>
          </p:nvPr>
        </p:nvSpPr>
        <p:spPr/>
        <p:txBody>
          <a:bodyPr/>
          <a:lstStyle/>
          <a:p>
            <a:r>
              <a:rPr lang="en-US" dirty="0"/>
              <a:t>Discussion </a:t>
            </a:r>
            <a:endParaRPr lang="en-GB" dirty="0"/>
          </a:p>
        </p:txBody>
      </p:sp>
      <p:pic>
        <p:nvPicPr>
          <p:cNvPr id="6" name="Picture 2" descr="Five Ways to Promote Student Autonomy in Online Discussions | Faculty Focus">
            <a:extLst>
              <a:ext uri="{FF2B5EF4-FFF2-40B4-BE49-F238E27FC236}">
                <a16:creationId xmlns:a16="http://schemas.microsoft.com/office/drawing/2014/main" id="{FD013936-07B6-4062-8034-DC8C86EF6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960455"/>
            <a:ext cx="6096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13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E4D3-59D6-466C-99A1-76A02F4C63AA}"/>
              </a:ext>
            </a:extLst>
          </p:cNvPr>
          <p:cNvSpPr>
            <a:spLocks noGrp="1"/>
          </p:cNvSpPr>
          <p:nvPr>
            <p:ph type="title"/>
          </p:nvPr>
        </p:nvSpPr>
        <p:spPr>
          <a:xfrm>
            <a:off x="1503046" y="2397481"/>
            <a:ext cx="2063903" cy="2070074"/>
          </a:xfrm>
        </p:spPr>
        <p:txBody>
          <a:bodyPr>
            <a:normAutofit fontScale="90000"/>
          </a:bodyPr>
          <a:lstStyle/>
          <a:p>
            <a:r>
              <a:rPr lang="en-US">
                <a:solidFill>
                  <a:srgbClr val="FFFFFF"/>
                </a:solidFill>
              </a:rPr>
              <a:t>Your Feedback Please</a:t>
            </a:r>
            <a:endParaRPr lang="en-GB">
              <a:solidFill>
                <a:srgbClr val="FFFFFF"/>
              </a:solidFill>
            </a:endParaRPr>
          </a:p>
        </p:txBody>
      </p:sp>
      <p:sp>
        <p:nvSpPr>
          <p:cNvPr id="3" name="Text Placeholder 2">
            <a:extLst>
              <a:ext uri="{FF2B5EF4-FFF2-40B4-BE49-F238E27FC236}">
                <a16:creationId xmlns:a16="http://schemas.microsoft.com/office/drawing/2014/main" id="{51381324-B86F-4852-B641-B051DF30C2E2}"/>
              </a:ext>
            </a:extLst>
          </p:cNvPr>
          <p:cNvSpPr>
            <a:spLocks noGrp="1"/>
          </p:cNvSpPr>
          <p:nvPr>
            <p:ph idx="1"/>
          </p:nvPr>
        </p:nvSpPr>
        <p:spPr>
          <a:xfrm>
            <a:off x="4568949" y="1458649"/>
            <a:ext cx="2984672" cy="3922976"/>
          </a:xfrm>
        </p:spPr>
        <p:txBody>
          <a:bodyPr anchor="ctr">
            <a:normAutofit lnSpcReduction="10000"/>
          </a:bodyPr>
          <a:lstStyle/>
          <a:p>
            <a:pPr marL="0" indent="0" algn="ctr">
              <a:buNone/>
            </a:pPr>
            <a:r>
              <a:rPr lang="en-US" b="1" dirty="0">
                <a:solidFill>
                  <a:srgbClr val="A00054"/>
                </a:solidFill>
              </a:rPr>
              <a:t>Q. What else do you want to know about the AHP workforce?</a:t>
            </a:r>
          </a:p>
          <a:p>
            <a:pPr marL="0" indent="0" algn="ctr">
              <a:buNone/>
            </a:pPr>
            <a:endParaRPr lang="en-US" sz="1575" b="1" dirty="0">
              <a:solidFill>
                <a:srgbClr val="A00054"/>
              </a:solidFill>
            </a:endParaRPr>
          </a:p>
          <a:p>
            <a:pPr marL="0" indent="0" algn="ctr">
              <a:buNone/>
            </a:pPr>
            <a:endParaRPr lang="en-US" sz="1575" b="1" dirty="0">
              <a:solidFill>
                <a:srgbClr val="A00054"/>
              </a:solidFill>
            </a:endParaRPr>
          </a:p>
          <a:p>
            <a:pPr marL="0" indent="0" algn="ctr">
              <a:buNone/>
            </a:pPr>
            <a:r>
              <a:rPr lang="en-US" sz="1800" b="1" dirty="0">
                <a:solidFill>
                  <a:srgbClr val="A00054"/>
                </a:solidFill>
              </a:rPr>
              <a:t>Please enter your comments in the chat box</a:t>
            </a:r>
            <a:endParaRPr lang="en-GB" sz="1800" b="1" dirty="0">
              <a:solidFill>
                <a:srgbClr val="000000"/>
              </a:solidFill>
            </a:endParaRPr>
          </a:p>
        </p:txBody>
      </p:sp>
      <p:pic>
        <p:nvPicPr>
          <p:cNvPr id="5" name="Picture 4">
            <a:extLst>
              <a:ext uri="{FF2B5EF4-FFF2-40B4-BE49-F238E27FC236}">
                <a16:creationId xmlns:a16="http://schemas.microsoft.com/office/drawing/2014/main" id="{69D055D5-5F34-4DC0-B967-299248BE24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480" y="2095346"/>
            <a:ext cx="3679032" cy="2372209"/>
          </a:xfrm>
          <a:prstGeom prst="rect">
            <a:avLst/>
          </a:prstGeom>
        </p:spPr>
      </p:pic>
    </p:spTree>
    <p:extLst>
      <p:ext uri="{BB962C8B-B14F-4D97-AF65-F5344CB8AC3E}">
        <p14:creationId xmlns:p14="http://schemas.microsoft.com/office/powerpoint/2010/main" val="356388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HCPC – Registration Data</a:t>
            </a:r>
            <a:endParaRPr lang="en-GB" dirty="0"/>
          </a:p>
        </p:txBody>
      </p:sp>
      <p:sp>
        <p:nvSpPr>
          <p:cNvPr id="3" name="Text Placeholder 2"/>
          <p:cNvSpPr>
            <a:spLocks noGrp="1"/>
          </p:cNvSpPr>
          <p:nvPr>
            <p:ph type="body" sz="quarter" idx="13"/>
          </p:nvPr>
        </p:nvSpPr>
        <p:spPr>
          <a:xfrm>
            <a:off x="5791200" y="1954924"/>
            <a:ext cx="3060887" cy="3720662"/>
          </a:xfrm>
        </p:spPr>
        <p: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HCPC regulate the 14 AHPs along with the General Council for Osteopaths.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Art, Music and Drama therapists are grouped together as are Diagnostic and Therapeutic Radiographers</a:t>
            </a:r>
            <a:endParaRPr lang="en-GB" sz="18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6" name="Picture 5"/>
          <p:cNvPicPr>
            <a:picLocks noChangeAspect="1"/>
          </p:cNvPicPr>
          <p:nvPr/>
        </p:nvPicPr>
        <p:blipFill>
          <a:blip r:embed="rId3"/>
          <a:stretch>
            <a:fillRect/>
          </a:stretch>
        </p:blipFill>
        <p:spPr>
          <a:xfrm>
            <a:off x="727710" y="2477477"/>
            <a:ext cx="5063490" cy="2584108"/>
          </a:xfrm>
          <a:prstGeom prst="rect">
            <a:avLst/>
          </a:prstGeom>
        </p:spPr>
      </p:pic>
    </p:spTree>
    <p:extLst>
      <p:ext uri="{BB962C8B-B14F-4D97-AF65-F5344CB8AC3E}">
        <p14:creationId xmlns:p14="http://schemas.microsoft.com/office/powerpoint/2010/main" val="113749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EC07-3FBD-4713-8E6A-C55EADCD2060}"/>
              </a:ext>
            </a:extLst>
          </p:cNvPr>
          <p:cNvSpPr>
            <a:spLocks noGrp="1"/>
          </p:cNvSpPr>
          <p:nvPr>
            <p:ph type="ctrTitle"/>
          </p:nvPr>
        </p:nvSpPr>
        <p:spPr/>
        <p:txBody>
          <a:bodyPr/>
          <a:lstStyle/>
          <a:p>
            <a:r>
              <a:rPr lang="en-GB" sz="2400" dirty="0">
                <a:latin typeface="Arial" panose="020B0604020202020204" pitchFamily="34" charset="0"/>
                <a:cs typeface="Arial" panose="020B0604020202020204" pitchFamily="34" charset="0"/>
              </a:rPr>
              <a:t>S&amp;LT – Registration Data Vs Employed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(NHS Digital)</a:t>
            </a:r>
            <a:endParaRPr lang="en-GB" sz="2400" dirty="0"/>
          </a:p>
        </p:txBody>
      </p:sp>
      <p:sp>
        <p:nvSpPr>
          <p:cNvPr id="3" name="Text Placeholder 2">
            <a:extLst>
              <a:ext uri="{FF2B5EF4-FFF2-40B4-BE49-F238E27FC236}">
                <a16:creationId xmlns:a16="http://schemas.microsoft.com/office/drawing/2014/main" id="{6875BBCC-F358-4B50-8C3A-B3E15877F5A5}"/>
              </a:ext>
            </a:extLst>
          </p:cNvPr>
          <p:cNvSpPr>
            <a:spLocks noGrp="1"/>
          </p:cNvSpPr>
          <p:nvPr>
            <p:ph type="body" sz="quarter" idx="13"/>
          </p:nvPr>
        </p:nvSpPr>
        <p:spPr>
          <a:xfrm>
            <a:off x="5041789" y="1954924"/>
            <a:ext cx="3971581" cy="3720662"/>
          </a:xfrm>
        </p:spPr>
        <p:txBody>
          <a:bodyPr/>
          <a:lstStyle/>
          <a:p>
            <a:r>
              <a:rPr lang="en-GB" sz="1600" dirty="0">
                <a:latin typeface="Arial" panose="020B0604020202020204" pitchFamily="34" charset="0"/>
                <a:cs typeface="Arial" panose="020B0604020202020204" pitchFamily="34" charset="0"/>
              </a:rPr>
              <a:t>Speech &amp; Language Therapy (S&amp;LT) registrants increased  by c.1,580</a:t>
            </a:r>
            <a:r>
              <a:rPr lang="en-GB" sz="1600" b="1" dirty="0">
                <a:latin typeface="Arial" panose="020B0604020202020204" pitchFamily="34" charset="0"/>
                <a:cs typeface="Arial" panose="020B0604020202020204" pitchFamily="34" charset="0"/>
              </a:rPr>
              <a:t> (10.5%) </a:t>
            </a:r>
            <a:r>
              <a:rPr lang="en-GB" sz="1600" dirty="0">
                <a:latin typeface="Arial" panose="020B0604020202020204" pitchFamily="34" charset="0"/>
                <a:cs typeface="Arial" panose="020B0604020202020204" pitchFamily="34" charset="0"/>
              </a:rPr>
              <a:t>between 2014 and 2020. This represents solid growth in the region of </a:t>
            </a:r>
            <a:r>
              <a:rPr lang="en-GB" sz="1600" b="1" dirty="0">
                <a:latin typeface="Arial" panose="020B0604020202020204" pitchFamily="34" charset="0"/>
                <a:cs typeface="Arial" panose="020B0604020202020204" pitchFamily="34" charset="0"/>
              </a:rPr>
              <a:t>2% per year</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August 2020, there were 16,572 registrants – a decrease of 23 registrants on end 2018/19, which may suggest registrations have not grown as quickly more recently.</a:t>
            </a:r>
          </a:p>
          <a:p>
            <a:r>
              <a:rPr lang="en-GB" sz="1600" dirty="0">
                <a:latin typeface="Arial" panose="020B0604020202020204" pitchFamily="34" charset="0"/>
                <a:cs typeface="Arial" panose="020B0604020202020204" pitchFamily="34" charset="0"/>
              </a:rPr>
              <a:t>Majority of registrants do not work in the NHS in England. This will reflect registrants working elsewhere in the UK and abroad, as well as high employment in other sectors</a:t>
            </a:r>
            <a:r>
              <a:rPr lang="en-GB" sz="1800" dirty="0">
                <a:latin typeface="Arial" panose="020B0604020202020204" pitchFamily="34" charset="0"/>
                <a:cs typeface="Arial" panose="020B0604020202020204" pitchFamily="34" charset="0"/>
              </a:rPr>
              <a:t>. </a:t>
            </a:r>
          </a:p>
          <a:p>
            <a:pPr marL="0" indent="0">
              <a:buNone/>
            </a:pPr>
            <a:endParaRPr lang="en-GB" dirty="0"/>
          </a:p>
        </p:txBody>
      </p:sp>
      <p:pic>
        <p:nvPicPr>
          <p:cNvPr id="4" name="Picture 3">
            <a:extLst>
              <a:ext uri="{FF2B5EF4-FFF2-40B4-BE49-F238E27FC236}">
                <a16:creationId xmlns:a16="http://schemas.microsoft.com/office/drawing/2014/main" id="{DACE4ACA-9666-4412-855B-2832FF6B56E4}"/>
              </a:ext>
            </a:extLst>
          </p:cNvPr>
          <p:cNvPicPr>
            <a:picLocks noChangeAspect="1"/>
          </p:cNvPicPr>
          <p:nvPr/>
        </p:nvPicPr>
        <p:blipFill>
          <a:blip r:embed="rId2"/>
          <a:stretch>
            <a:fillRect/>
          </a:stretch>
        </p:blipFill>
        <p:spPr>
          <a:xfrm>
            <a:off x="314399" y="2035779"/>
            <a:ext cx="4439379" cy="3720662"/>
          </a:xfrm>
          <a:prstGeom prst="rect">
            <a:avLst/>
          </a:prstGeom>
        </p:spPr>
      </p:pic>
    </p:spTree>
    <p:extLst>
      <p:ext uri="{BB962C8B-B14F-4D97-AF65-F5344CB8AC3E}">
        <p14:creationId xmlns:p14="http://schemas.microsoft.com/office/powerpoint/2010/main" val="292891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3335-961E-47F2-9019-C3A2E82E77E9}"/>
              </a:ext>
            </a:extLst>
          </p:cNvPr>
          <p:cNvSpPr>
            <a:spLocks noGrp="1"/>
          </p:cNvSpPr>
          <p:nvPr>
            <p:ph type="ctrTitle"/>
          </p:nvPr>
        </p:nvSpPr>
        <p:spPr/>
        <p:txBody>
          <a:bodyPr/>
          <a:lstStyle/>
          <a:p>
            <a:pPr algn="ctr"/>
            <a:r>
              <a:rPr lang="en-GB" sz="2800" dirty="0"/>
              <a:t>Speech &amp; Language Therapy – Historic Supply Trends</a:t>
            </a:r>
          </a:p>
        </p:txBody>
      </p:sp>
      <p:sp>
        <p:nvSpPr>
          <p:cNvPr id="3" name="Text Placeholder 2">
            <a:extLst>
              <a:ext uri="{FF2B5EF4-FFF2-40B4-BE49-F238E27FC236}">
                <a16:creationId xmlns:a16="http://schemas.microsoft.com/office/drawing/2014/main" id="{9094AC23-5801-4278-BDFB-2C92682F83F0}"/>
              </a:ext>
            </a:extLst>
          </p:cNvPr>
          <p:cNvSpPr>
            <a:spLocks noGrp="1"/>
          </p:cNvSpPr>
          <p:nvPr>
            <p:ph type="body" sz="quarter" idx="13"/>
          </p:nvPr>
        </p:nvSpPr>
        <p:spPr>
          <a:xfrm>
            <a:off x="5091952" y="1954924"/>
            <a:ext cx="3523129" cy="3720662"/>
          </a:xfrm>
        </p:spPr>
        <p:txBody>
          <a:bodyPr/>
          <a:lstStyle/>
          <a:p>
            <a:r>
              <a:rPr lang="en-GB" sz="1600" dirty="0">
                <a:latin typeface="Arial" panose="020B0604020202020204" pitchFamily="34" charset="0"/>
                <a:cs typeface="Arial" panose="020B0604020202020204" pitchFamily="34" charset="0"/>
              </a:rPr>
              <a:t>We use both published NHS Digital data and data from ESR Data Warehouse</a:t>
            </a:r>
          </a:p>
          <a:p>
            <a:r>
              <a:rPr lang="en-GB" sz="1600" dirty="0">
                <a:latin typeface="Arial" panose="020B0604020202020204" pitchFamily="34" charset="0"/>
                <a:cs typeface="Arial" panose="020B0604020202020204" pitchFamily="34" charset="0"/>
              </a:rPr>
              <a:t>There are some differences, with latter numbers being higher – we typically count all employed staff, NHS Digital count ‘frontline only’ and so do not count all staff. However, the trends are largely the same. </a:t>
            </a:r>
          </a:p>
          <a:p>
            <a:r>
              <a:rPr lang="en-GB" sz="1600" dirty="0">
                <a:latin typeface="Arial" panose="020B0604020202020204" pitchFamily="34" charset="0"/>
                <a:cs typeface="Arial" panose="020B0604020202020204" pitchFamily="34" charset="0"/>
              </a:rPr>
              <a:t>Both sources confirm growth in the order of </a:t>
            </a:r>
            <a:r>
              <a:rPr lang="en-GB" sz="1600" b="1" dirty="0">
                <a:latin typeface="Arial" panose="020B0604020202020204" pitchFamily="34" charset="0"/>
                <a:cs typeface="Arial" panose="020B0604020202020204" pitchFamily="34" charset="0"/>
              </a:rPr>
              <a:t>2% per year. </a:t>
            </a:r>
            <a:r>
              <a:rPr lang="en-GB" sz="1600" dirty="0">
                <a:latin typeface="Arial" panose="020B0604020202020204" pitchFamily="34" charset="0"/>
                <a:cs typeface="Arial" panose="020B0604020202020204" pitchFamily="34" charset="0"/>
              </a:rPr>
              <a:t>Growth has largely followed the register.</a:t>
            </a:r>
          </a:p>
          <a:p>
            <a:pPr marL="0" indent="0">
              <a:buNone/>
            </a:pPr>
            <a:endParaRPr lang="en-GB" dirty="0"/>
          </a:p>
        </p:txBody>
      </p:sp>
      <p:pic>
        <p:nvPicPr>
          <p:cNvPr id="5" name="Picture 4"/>
          <p:cNvPicPr>
            <a:picLocks noChangeAspect="1"/>
          </p:cNvPicPr>
          <p:nvPr/>
        </p:nvPicPr>
        <p:blipFill>
          <a:blip r:embed="rId2"/>
          <a:stretch>
            <a:fillRect/>
          </a:stretch>
        </p:blipFill>
        <p:spPr>
          <a:xfrm>
            <a:off x="457200" y="2078398"/>
            <a:ext cx="4584589" cy="3271931"/>
          </a:xfrm>
          <a:prstGeom prst="rect">
            <a:avLst/>
          </a:prstGeom>
        </p:spPr>
      </p:pic>
    </p:spTree>
    <p:extLst>
      <p:ext uri="{BB962C8B-B14F-4D97-AF65-F5344CB8AC3E}">
        <p14:creationId xmlns:p14="http://schemas.microsoft.com/office/powerpoint/2010/main" val="81949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CBD-53D8-4E60-8066-1BCBEF3202DA}"/>
              </a:ext>
            </a:extLst>
          </p:cNvPr>
          <p:cNvSpPr>
            <a:spLocks noGrp="1"/>
          </p:cNvSpPr>
          <p:nvPr>
            <p:ph type="ctrTitle"/>
          </p:nvPr>
        </p:nvSpPr>
        <p:spPr/>
        <p:txBody>
          <a:bodyPr/>
          <a:lstStyle/>
          <a:p>
            <a:r>
              <a:rPr lang="en-GB" dirty="0"/>
              <a:t>Flow analysis – summary</a:t>
            </a:r>
            <a:endParaRPr lang="en-GB" dirty="0">
              <a:solidFill>
                <a:srgbClr val="FF0000"/>
              </a:solidFill>
            </a:endParaRPr>
          </a:p>
        </p:txBody>
      </p:sp>
      <p:sp>
        <p:nvSpPr>
          <p:cNvPr id="3" name="Text Placeholder 2">
            <a:extLst>
              <a:ext uri="{FF2B5EF4-FFF2-40B4-BE49-F238E27FC236}">
                <a16:creationId xmlns:a16="http://schemas.microsoft.com/office/drawing/2014/main" id="{24B7460C-A2B6-4E71-85DD-160F42929244}"/>
              </a:ext>
            </a:extLst>
          </p:cNvPr>
          <p:cNvSpPr>
            <a:spLocks noGrp="1"/>
          </p:cNvSpPr>
          <p:nvPr>
            <p:ph type="body" sz="quarter" idx="13"/>
          </p:nvPr>
        </p:nvSpPr>
        <p:spPr/>
        <p:txBody>
          <a:bodyPr/>
          <a:lstStyle/>
          <a:p>
            <a:r>
              <a:rPr lang="en-GB" sz="2000" b="1" dirty="0"/>
              <a:t>Overall numbers between 2014 and 2020 increased by about 2% per year</a:t>
            </a:r>
          </a:p>
          <a:p>
            <a:r>
              <a:rPr lang="en-GB" sz="2000" dirty="0"/>
              <a:t>UK new Joiners have largely remained between 600-650 FTE but increased to 673 FTE in 2091-20; joiners from within NHS have remained at about 70 FTE per year. Reflects largely stable commission numbers</a:t>
            </a:r>
          </a:p>
          <a:p>
            <a:r>
              <a:rPr lang="en-GB" sz="2000" dirty="0"/>
              <a:t>International Recruitment has largely remained stable – at c. 85-90 FTE per year</a:t>
            </a:r>
          </a:p>
          <a:p>
            <a:r>
              <a:rPr lang="en-GB" sz="2000" dirty="0"/>
              <a:t>Leaver Rates have dropped from 8.9% in 2017-18 to 6.9% in 2019-20; leaver rates higher than other AHPs</a:t>
            </a:r>
          </a:p>
          <a:p>
            <a:endParaRPr lang="en-GB" dirty="0">
              <a:solidFill>
                <a:srgbClr val="FF0000"/>
              </a:solidFill>
            </a:endParaRPr>
          </a:p>
        </p:txBody>
      </p:sp>
    </p:spTree>
    <p:extLst>
      <p:ext uri="{BB962C8B-B14F-4D97-AF65-F5344CB8AC3E}">
        <p14:creationId xmlns:p14="http://schemas.microsoft.com/office/powerpoint/2010/main" val="3080931458"/>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003265C489E4CB3748BB66229892B" ma:contentTypeVersion="14" ma:contentTypeDescription="Create a new document." ma:contentTypeScope="" ma:versionID="82b78ed54a0dac55f1b43630ae433f9c">
  <xsd:schema xmlns:xsd="http://www.w3.org/2001/XMLSchema" xmlns:xs="http://www.w3.org/2001/XMLSchema" xmlns:p="http://schemas.microsoft.com/office/2006/metadata/properties" xmlns:ns2="740a7d8f-7841-49b6-bfe7-7aa06d327266" xmlns:ns3="e1e50c13-c3ba-4f0c-a29b-ab463524dbbf" targetNamespace="http://schemas.microsoft.com/office/2006/metadata/properties" ma:root="true" ma:fieldsID="0d666964bb268992bc0bb33c3ab943dc" ns2:_="" ns3:_="">
    <xsd:import namespace="740a7d8f-7841-49b6-bfe7-7aa06d327266"/>
    <xsd:import namespace="e1e50c13-c3ba-4f0c-a29b-ab463524db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a7d8f-7841-49b6-bfe7-7aa06d327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e50c13-c3ba-4f0c-a29b-ab463524db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34301-ed6c-4c74-95aa-124a6d114ea3}" ma:internalName="TaxCatchAll" ma:showField="CatchAllData" ma:web="e1e50c13-c3ba-4f0c-a29b-ab463524dbb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0a7d8f-7841-49b6-bfe7-7aa06d327266">
      <Terms xmlns="http://schemas.microsoft.com/office/infopath/2007/PartnerControls"/>
    </lcf76f155ced4ddcb4097134ff3c332f>
    <TaxCatchAll xmlns="e1e50c13-c3ba-4f0c-a29b-ab463524dbbf" xsi:nil="true"/>
    <MediaLengthInSeconds xmlns="740a7d8f-7841-49b6-bfe7-7aa06d327266" xsi:nil="true"/>
  </documentManagement>
</p:properties>
</file>

<file path=customXml/itemProps1.xml><?xml version="1.0" encoding="utf-8"?>
<ds:datastoreItem xmlns:ds="http://schemas.openxmlformats.org/officeDocument/2006/customXml" ds:itemID="{960D57EB-4DBE-43A6-8680-120F7C69BF3B}"/>
</file>

<file path=customXml/itemProps2.xml><?xml version="1.0" encoding="utf-8"?>
<ds:datastoreItem xmlns:ds="http://schemas.openxmlformats.org/officeDocument/2006/customXml" ds:itemID="{F487F391-6DA9-4F15-8C9B-272782B5C5BB}"/>
</file>

<file path=customXml/itemProps3.xml><?xml version="1.0" encoding="utf-8"?>
<ds:datastoreItem xmlns:ds="http://schemas.openxmlformats.org/officeDocument/2006/customXml" ds:itemID="{9A8B2318-BB0A-4F12-A085-2D082A428B0E}"/>
</file>

<file path=docProps/app.xml><?xml version="1.0" encoding="utf-8"?>
<Properties xmlns="http://schemas.openxmlformats.org/officeDocument/2006/extended-properties" xmlns:vt="http://schemas.openxmlformats.org/officeDocument/2006/docPropsVTypes">
  <Template>TEMPLATE+-+Master+slide+deck+v2</Template>
  <TotalTime>171</TotalTime>
  <Words>4533</Words>
  <Application>Microsoft Office PowerPoint</Application>
  <PresentationFormat>On-screen Show (4:3)</PresentationFormat>
  <Paragraphs>445</Paragraphs>
  <Slides>53</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Courier New</vt:lpstr>
      <vt:lpstr>HEE PPT - Master slide deck_1 (1)</vt:lpstr>
      <vt:lpstr>Welcome to AHP Workforce Webinar 4 Speech &amp; Language Therapists, Music Therapy &amp; Prosthetics &amp; Orthotics  29 September 2020  </vt:lpstr>
      <vt:lpstr>Purpose of the webinars</vt:lpstr>
      <vt:lpstr>House Keeping</vt:lpstr>
      <vt:lpstr>Today’s Plan</vt:lpstr>
      <vt:lpstr>PowerPoint Presentation</vt:lpstr>
      <vt:lpstr>HCPC – Registration Data</vt:lpstr>
      <vt:lpstr>S&amp;LT – Registration Data Vs Employed  (NHS Digital)</vt:lpstr>
      <vt:lpstr>Speech &amp; Language Therapy – Historic Supply Trends</vt:lpstr>
      <vt:lpstr>Flow analysis – summary</vt:lpstr>
      <vt:lpstr>Local Workforce Data (wte) – By Region</vt:lpstr>
      <vt:lpstr>Gender and Age Information</vt:lpstr>
      <vt:lpstr>Ethnicity &amp; Nationality Information</vt:lpstr>
      <vt:lpstr>Summary of Future Trends</vt:lpstr>
      <vt:lpstr>Speech &amp; Language Therapy workforce summary</vt:lpstr>
      <vt:lpstr>Health Education England South West Region Head of Allied Health Professions   @@carrie_biddle </vt:lpstr>
      <vt:lpstr>PowerPoint Presentation</vt:lpstr>
      <vt:lpstr>SLT context</vt:lpstr>
      <vt:lpstr>Workforce Challenges          </vt:lpstr>
      <vt:lpstr>Opportunities          </vt:lpstr>
      <vt:lpstr>Developments   </vt:lpstr>
      <vt:lpstr>Resources</vt:lpstr>
      <vt:lpstr>PowerPoint Presentation</vt:lpstr>
      <vt:lpstr>HCPC – Registration Data</vt:lpstr>
      <vt:lpstr>Arts Therapists – Registration Data Vs Employed (NHS Digital)</vt:lpstr>
      <vt:lpstr>Arts Therapists and Music Therapists – Historic Supply Trends</vt:lpstr>
      <vt:lpstr>Flow analysis – arts therapists summary</vt:lpstr>
      <vt:lpstr>Art Therapists Local Workforce Data (wte) – By Region</vt:lpstr>
      <vt:lpstr>Gender and Age Information</vt:lpstr>
      <vt:lpstr>Ethnicity &amp; Nationality Information</vt:lpstr>
      <vt:lpstr>Summary of Future Trends</vt:lpstr>
      <vt:lpstr>PowerPoint Presentation</vt:lpstr>
      <vt:lpstr>PowerPoint Presentation</vt:lpstr>
      <vt:lpstr>Current Context</vt:lpstr>
      <vt:lpstr>PowerPoint Presentation</vt:lpstr>
      <vt:lpstr>Key Challenges</vt:lpstr>
      <vt:lpstr>Opportunities</vt:lpstr>
      <vt:lpstr>Take Home Message for AHP Leads</vt:lpstr>
      <vt:lpstr>PowerPoint Presentation</vt:lpstr>
      <vt:lpstr>HCPC – Registration Data</vt:lpstr>
      <vt:lpstr>Prosthetists &amp; Orthotists – Registration Data Vs Employed (NHS Digital)</vt:lpstr>
      <vt:lpstr>Prosthetists/Orthotists – Historic Supply Trends</vt:lpstr>
      <vt:lpstr>Flow analysis</vt:lpstr>
      <vt:lpstr>Local Workforce Data (wte) – By Region</vt:lpstr>
      <vt:lpstr>Gender and Age Information</vt:lpstr>
      <vt:lpstr>Ethnicity &amp; Nationality Information</vt:lpstr>
      <vt:lpstr>Prosthetist and Orthotist Summary</vt:lpstr>
      <vt:lpstr>PowerPoint Presentation</vt:lpstr>
      <vt:lpstr>How we think</vt:lpstr>
      <vt:lpstr>How we work</vt:lpstr>
      <vt:lpstr>What we contribute</vt:lpstr>
      <vt:lpstr>Ways to help us grow</vt:lpstr>
      <vt:lpstr>Discussion </vt:lpstr>
      <vt:lpstr>Your Feedback Please</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Kibble</dc:creator>
  <cp:lastModifiedBy>Sharon Kibble</cp:lastModifiedBy>
  <cp:revision>37</cp:revision>
  <dcterms:created xsi:type="dcterms:W3CDTF">2020-03-16T16:02:08Z</dcterms:created>
  <dcterms:modified xsi:type="dcterms:W3CDTF">2020-09-29T07:53:33Z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0x0101001AE003265C489E4CB3748BB66229892B</vt:lpwstr>
  </property>
  <property fmtid="{D5CDD505-2E9C-101B-9397-08002B2CF9AE}" pid="3" name="Order">
    <vt:r8>1818800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NumberOrder">
    <vt:r8>6</vt:r8>
  </property>
  <property fmtid="{D5CDD505-2E9C-101B-9397-08002B2CF9AE}" pid="13" name="MediaServiceImageTags">
    <vt:lpwstr/>
  </property>
</Properties>
</file>