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handoutMasterIdLst>
    <p:handoutMasterId r:id="rId52"/>
  </p:handoutMasterIdLst>
  <p:sldIdLst>
    <p:sldId id="259" r:id="rId2"/>
    <p:sldId id="257" r:id="rId3"/>
    <p:sldId id="298" r:id="rId4"/>
    <p:sldId id="1981" r:id="rId5"/>
    <p:sldId id="256" r:id="rId6"/>
    <p:sldId id="2134" r:id="rId7"/>
    <p:sldId id="2135" r:id="rId8"/>
    <p:sldId id="261" r:id="rId9"/>
    <p:sldId id="286" r:id="rId10"/>
    <p:sldId id="262" r:id="rId11"/>
    <p:sldId id="283" r:id="rId12"/>
    <p:sldId id="284" r:id="rId13"/>
    <p:sldId id="285" r:id="rId14"/>
    <p:sldId id="287" r:id="rId15"/>
    <p:sldId id="2153" r:id="rId16"/>
    <p:sldId id="2154" r:id="rId17"/>
    <p:sldId id="2155" r:id="rId18"/>
    <p:sldId id="2156" r:id="rId19"/>
    <p:sldId id="2142" r:id="rId20"/>
    <p:sldId id="2143" r:id="rId21"/>
    <p:sldId id="2144" r:id="rId22"/>
    <p:sldId id="288" r:id="rId23"/>
    <p:sldId id="2145" r:id="rId24"/>
    <p:sldId id="2146" r:id="rId25"/>
    <p:sldId id="2147" r:id="rId26"/>
    <p:sldId id="2148" r:id="rId27"/>
    <p:sldId id="2149" r:id="rId28"/>
    <p:sldId id="2150" r:id="rId29"/>
    <p:sldId id="2151" r:id="rId30"/>
    <p:sldId id="2152" r:id="rId31"/>
    <p:sldId id="266" r:id="rId32"/>
    <p:sldId id="263" r:id="rId33"/>
    <p:sldId id="264" r:id="rId34"/>
    <p:sldId id="265" r:id="rId35"/>
    <p:sldId id="2136" r:id="rId36"/>
    <p:sldId id="2137" r:id="rId37"/>
    <p:sldId id="2138" r:id="rId38"/>
    <p:sldId id="2139" r:id="rId39"/>
    <p:sldId id="2140" r:id="rId40"/>
    <p:sldId id="2141" r:id="rId41"/>
    <p:sldId id="2157" r:id="rId42"/>
    <p:sldId id="2117" r:id="rId43"/>
    <p:sldId id="2118" r:id="rId44"/>
    <p:sldId id="2119" r:id="rId45"/>
    <p:sldId id="258" r:id="rId46"/>
    <p:sldId id="2120" r:id="rId47"/>
    <p:sldId id="2121" r:id="rId48"/>
    <p:sldId id="260" r:id="rId49"/>
    <p:sldId id="194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9"/>
            <p14:sldId id="257"/>
            <p14:sldId id="298"/>
            <p14:sldId id="1981"/>
            <p14:sldId id="256"/>
            <p14:sldId id="2134"/>
            <p14:sldId id="2135"/>
            <p14:sldId id="261"/>
            <p14:sldId id="286"/>
            <p14:sldId id="262"/>
            <p14:sldId id="283"/>
            <p14:sldId id="284"/>
            <p14:sldId id="285"/>
            <p14:sldId id="287"/>
            <p14:sldId id="2153"/>
            <p14:sldId id="2154"/>
            <p14:sldId id="2155"/>
            <p14:sldId id="2156"/>
            <p14:sldId id="2142"/>
            <p14:sldId id="2143"/>
            <p14:sldId id="2144"/>
            <p14:sldId id="288"/>
            <p14:sldId id="2145"/>
            <p14:sldId id="2146"/>
            <p14:sldId id="2147"/>
            <p14:sldId id="2148"/>
            <p14:sldId id="2149"/>
            <p14:sldId id="2150"/>
            <p14:sldId id="2151"/>
            <p14:sldId id="2152"/>
            <p14:sldId id="266"/>
            <p14:sldId id="263"/>
            <p14:sldId id="264"/>
            <p14:sldId id="265"/>
            <p14:sldId id="2136"/>
            <p14:sldId id="2137"/>
            <p14:sldId id="2138"/>
            <p14:sldId id="2139"/>
            <p14:sldId id="2140"/>
            <p14:sldId id="2141"/>
            <p14:sldId id="2157"/>
            <p14:sldId id="2117"/>
            <p14:sldId id="2118"/>
            <p14:sldId id="2119"/>
            <p14:sldId id="258"/>
            <p14:sldId id="2120"/>
            <p14:sldId id="2121"/>
            <p14:sldId id="260"/>
            <p14:sldId id="19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61" autoAdjust="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E35B2-EA8F-4E11-80C7-90257DA15B7A}"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2ECB0551-6DE7-41DC-8994-CF01C5CB3155}">
      <dgm:prSet phldrT="[Text]" custT="1"/>
      <dgm:spPr/>
      <dgm:t>
        <a:bodyPr/>
        <a:lstStyle/>
        <a:p>
          <a:r>
            <a:rPr lang="en-US" sz="2000" dirty="0"/>
            <a:t>Diagnostic Radiographer</a:t>
          </a:r>
        </a:p>
      </dgm:t>
    </dgm:pt>
    <dgm:pt modelId="{43E8B0C4-F059-4DF8-A795-E0F9959575BF}" type="parTrans" cxnId="{3EEECD51-851C-4585-9731-1716A29A30F6}">
      <dgm:prSet/>
      <dgm:spPr/>
      <dgm:t>
        <a:bodyPr/>
        <a:lstStyle/>
        <a:p>
          <a:endParaRPr lang="en-US"/>
        </a:p>
      </dgm:t>
    </dgm:pt>
    <dgm:pt modelId="{04883117-215B-4255-B7BD-FB1D6191F61F}" type="sibTrans" cxnId="{3EEECD51-851C-4585-9731-1716A29A30F6}">
      <dgm:prSet/>
      <dgm:spPr/>
      <dgm:t>
        <a:bodyPr/>
        <a:lstStyle/>
        <a:p>
          <a:endParaRPr lang="en-US"/>
        </a:p>
      </dgm:t>
    </dgm:pt>
    <dgm:pt modelId="{BB77ACC7-CA3E-409C-A89A-B556F00BDA52}">
      <dgm:prSet/>
      <dgm:spPr/>
      <dgm:t>
        <a:bodyPr/>
        <a:lstStyle/>
        <a:p>
          <a:r>
            <a:rPr lang="en-US" dirty="0"/>
            <a:t>Manage equipment and environments: radiation protection, safety &amp; quality control</a:t>
          </a:r>
        </a:p>
      </dgm:t>
    </dgm:pt>
    <dgm:pt modelId="{C3564D5B-B88F-4A82-B1EE-B9F01AF40345}" type="parTrans" cxnId="{95291134-73DE-47EB-B37B-2770478C8124}">
      <dgm:prSet/>
      <dgm:spPr/>
      <dgm:t>
        <a:bodyPr/>
        <a:lstStyle/>
        <a:p>
          <a:endParaRPr lang="en-US"/>
        </a:p>
      </dgm:t>
    </dgm:pt>
    <dgm:pt modelId="{038B7149-15A8-4E80-A015-664E7A7C00E1}" type="sibTrans" cxnId="{95291134-73DE-47EB-B37B-2770478C8124}">
      <dgm:prSet/>
      <dgm:spPr/>
      <dgm:t>
        <a:bodyPr/>
        <a:lstStyle/>
        <a:p>
          <a:endParaRPr lang="en-US"/>
        </a:p>
      </dgm:t>
    </dgm:pt>
    <dgm:pt modelId="{6BEC2CE5-AC4A-4ADE-97D4-68A03C66DC04}">
      <dgm:prSet/>
      <dgm:spPr/>
      <dgm:t>
        <a:bodyPr/>
        <a:lstStyle/>
        <a:p>
          <a:r>
            <a:rPr lang="en-GB" dirty="0"/>
            <a:t>screening, diagnosis, treatment monitoring</a:t>
          </a:r>
          <a:endParaRPr lang="en-US" dirty="0"/>
        </a:p>
      </dgm:t>
    </dgm:pt>
    <dgm:pt modelId="{F697F529-61C1-4FB4-8900-A0A3695EEF72}" type="parTrans" cxnId="{479F0B6F-0396-4ABF-91A2-2AB4B006CD38}">
      <dgm:prSet/>
      <dgm:spPr/>
      <dgm:t>
        <a:bodyPr/>
        <a:lstStyle/>
        <a:p>
          <a:endParaRPr lang="en-US"/>
        </a:p>
      </dgm:t>
    </dgm:pt>
    <dgm:pt modelId="{55AA696B-4BFC-4245-8536-A6C10BCC6DDA}" type="sibTrans" cxnId="{479F0B6F-0396-4ABF-91A2-2AB4B006CD38}">
      <dgm:prSet/>
      <dgm:spPr/>
      <dgm:t>
        <a:bodyPr/>
        <a:lstStyle/>
        <a:p>
          <a:endParaRPr lang="en-US"/>
        </a:p>
      </dgm:t>
    </dgm:pt>
    <dgm:pt modelId="{2765BE0C-1F07-4479-BD7C-E91A2EE4F18B}">
      <dgm:prSet/>
      <dgm:spPr/>
      <dgm:t>
        <a:bodyPr/>
        <a:lstStyle/>
        <a:p>
          <a:r>
            <a:rPr lang="en-US" dirty="0"/>
            <a:t>Work in a team </a:t>
          </a:r>
        </a:p>
      </dgm:t>
    </dgm:pt>
    <dgm:pt modelId="{BE4FCF54-3784-4495-84F7-381F36F4D3C5}" type="parTrans" cxnId="{20606BAC-F5B1-4D94-9694-2F9168D3E2B4}">
      <dgm:prSet/>
      <dgm:spPr/>
      <dgm:t>
        <a:bodyPr/>
        <a:lstStyle/>
        <a:p>
          <a:endParaRPr lang="en-US"/>
        </a:p>
      </dgm:t>
    </dgm:pt>
    <dgm:pt modelId="{E1F78E7A-3CB2-4325-8FEC-4421A0AA0D6D}" type="sibTrans" cxnId="{20606BAC-F5B1-4D94-9694-2F9168D3E2B4}">
      <dgm:prSet/>
      <dgm:spPr/>
      <dgm:t>
        <a:bodyPr/>
        <a:lstStyle/>
        <a:p>
          <a:endParaRPr lang="en-US"/>
        </a:p>
      </dgm:t>
    </dgm:pt>
    <dgm:pt modelId="{A0000C40-6DD3-4CEC-B35B-CF107F63C9A0}">
      <dgm:prSet/>
      <dgm:spPr/>
      <dgm:t>
        <a:bodyPr/>
        <a:lstStyle/>
        <a:p>
          <a:r>
            <a:rPr lang="en-US" dirty="0"/>
            <a:t>take diagnostic images</a:t>
          </a:r>
        </a:p>
      </dgm:t>
    </dgm:pt>
    <dgm:pt modelId="{A574711F-6210-4387-A142-18B84770E752}" type="parTrans" cxnId="{071AB8A6-78E0-41B9-B791-C6A659395932}">
      <dgm:prSet/>
      <dgm:spPr/>
      <dgm:t>
        <a:bodyPr/>
        <a:lstStyle/>
        <a:p>
          <a:endParaRPr lang="en-US"/>
        </a:p>
      </dgm:t>
    </dgm:pt>
    <dgm:pt modelId="{59896B4E-BF93-49BA-AB6B-38FD78024BF9}" type="sibTrans" cxnId="{071AB8A6-78E0-41B9-B791-C6A659395932}">
      <dgm:prSet/>
      <dgm:spPr/>
      <dgm:t>
        <a:bodyPr/>
        <a:lstStyle/>
        <a:p>
          <a:endParaRPr lang="en-US"/>
        </a:p>
      </dgm:t>
    </dgm:pt>
    <dgm:pt modelId="{8D86CA2A-0B4D-4C87-8A0A-5908579EC16E}">
      <dgm:prSet/>
      <dgm:spPr/>
      <dgm:t>
        <a:bodyPr/>
        <a:lstStyle/>
        <a:p>
          <a:endParaRPr lang="en-US" dirty="0"/>
        </a:p>
      </dgm:t>
    </dgm:pt>
    <dgm:pt modelId="{14F3CF94-7885-4D6F-95EF-3FD490DB7A77}" type="parTrans" cxnId="{2E9F0689-96A0-4F71-B409-9CF370D0D12D}">
      <dgm:prSet/>
      <dgm:spPr/>
      <dgm:t>
        <a:bodyPr/>
        <a:lstStyle/>
        <a:p>
          <a:endParaRPr lang="en-US"/>
        </a:p>
      </dgm:t>
    </dgm:pt>
    <dgm:pt modelId="{938BACEE-77E7-4C77-A980-3D8CFA243045}" type="sibTrans" cxnId="{2E9F0689-96A0-4F71-B409-9CF370D0D12D}">
      <dgm:prSet/>
      <dgm:spPr/>
      <dgm:t>
        <a:bodyPr/>
        <a:lstStyle/>
        <a:p>
          <a:endParaRPr lang="en-US"/>
        </a:p>
      </dgm:t>
    </dgm:pt>
    <dgm:pt modelId="{460E4776-FC46-4CAE-B750-773A5D92592B}">
      <dgm:prSet/>
      <dgm:spPr/>
      <dgm:t>
        <a:bodyPr/>
        <a:lstStyle/>
        <a:p>
          <a:r>
            <a:rPr lang="en-US" dirty="0"/>
            <a:t>clinical practitioners, managers, leaders, researchers, educators, advisors, regulators</a:t>
          </a:r>
        </a:p>
      </dgm:t>
    </dgm:pt>
    <dgm:pt modelId="{5C6D347D-6D61-493E-A6FB-D245A515F1AE}" type="parTrans" cxnId="{5A412FBC-6B85-49F6-B821-6D059BCA7262}">
      <dgm:prSet/>
      <dgm:spPr/>
      <dgm:t>
        <a:bodyPr/>
        <a:lstStyle/>
        <a:p>
          <a:endParaRPr lang="en-US"/>
        </a:p>
      </dgm:t>
    </dgm:pt>
    <dgm:pt modelId="{B5196AC4-7FB0-49AE-B639-94F00E76027C}" type="sibTrans" cxnId="{5A412FBC-6B85-49F6-B821-6D059BCA7262}">
      <dgm:prSet/>
      <dgm:spPr/>
      <dgm:t>
        <a:bodyPr/>
        <a:lstStyle/>
        <a:p>
          <a:endParaRPr lang="en-US"/>
        </a:p>
      </dgm:t>
    </dgm:pt>
    <dgm:pt modelId="{75D18599-218D-469C-9559-72EB2978DE8A}">
      <dgm:prSet/>
      <dgm:spPr/>
      <dgm:t>
        <a:bodyPr/>
        <a:lstStyle/>
        <a:p>
          <a:r>
            <a:rPr lang="en-US" dirty="0"/>
            <a:t>Advanced and consultant practitioner roles</a:t>
          </a:r>
        </a:p>
      </dgm:t>
    </dgm:pt>
    <dgm:pt modelId="{C24AC0B8-C402-4F3D-97D8-EC53A1C08EDF}" type="parTrans" cxnId="{67707E38-7223-4793-AE8D-7FCDC4B2AFA6}">
      <dgm:prSet/>
      <dgm:spPr/>
      <dgm:t>
        <a:bodyPr/>
        <a:lstStyle/>
        <a:p>
          <a:endParaRPr lang="en-US"/>
        </a:p>
      </dgm:t>
    </dgm:pt>
    <dgm:pt modelId="{CDC66806-20E1-403B-885F-CF7B0C817D41}" type="sibTrans" cxnId="{67707E38-7223-4793-AE8D-7FCDC4B2AFA6}">
      <dgm:prSet/>
      <dgm:spPr/>
      <dgm:t>
        <a:bodyPr/>
        <a:lstStyle/>
        <a:p>
          <a:endParaRPr lang="en-US"/>
        </a:p>
      </dgm:t>
    </dgm:pt>
    <dgm:pt modelId="{9BDB59E7-7175-41AC-B5D0-DCC8D1F2A2AA}">
      <dgm:prSet/>
      <dgm:spPr/>
      <dgm:t>
        <a:bodyPr/>
        <a:lstStyle/>
        <a:p>
          <a:endParaRPr lang="en-US" dirty="0"/>
        </a:p>
      </dgm:t>
    </dgm:pt>
    <dgm:pt modelId="{E521D736-ECF5-408B-BBAC-42C5FA246754}" type="parTrans" cxnId="{C2F83AAF-33B7-4CDD-8EF5-97DE21BAFA51}">
      <dgm:prSet/>
      <dgm:spPr/>
      <dgm:t>
        <a:bodyPr/>
        <a:lstStyle/>
        <a:p>
          <a:endParaRPr lang="en-US"/>
        </a:p>
      </dgm:t>
    </dgm:pt>
    <dgm:pt modelId="{956C86FA-7C34-4C11-AB3F-4554A8D5A225}" type="sibTrans" cxnId="{C2F83AAF-33B7-4CDD-8EF5-97DE21BAFA51}">
      <dgm:prSet/>
      <dgm:spPr/>
      <dgm:t>
        <a:bodyPr/>
        <a:lstStyle/>
        <a:p>
          <a:endParaRPr lang="en-US"/>
        </a:p>
      </dgm:t>
    </dgm:pt>
    <dgm:pt modelId="{F764ABF1-5C51-41CE-829A-E96ABA8BF8ED}">
      <dgm:prSet/>
      <dgm:spPr/>
      <dgm:t>
        <a:bodyPr/>
        <a:lstStyle/>
        <a:p>
          <a:r>
            <a:rPr lang="en-US" dirty="0"/>
            <a:t>Patient centered care: </a:t>
          </a:r>
          <a:r>
            <a:rPr lang="en-GB" noProof="0" dirty="0"/>
            <a:t>prioritisation</a:t>
          </a:r>
          <a:r>
            <a:rPr lang="en-US" dirty="0"/>
            <a:t>, flow, justification, </a:t>
          </a:r>
          <a:r>
            <a:rPr lang="en-US" dirty="0" err="1"/>
            <a:t>optimisation</a:t>
          </a:r>
          <a:r>
            <a:rPr lang="en-US" dirty="0"/>
            <a:t>, escalation</a:t>
          </a:r>
        </a:p>
      </dgm:t>
    </dgm:pt>
    <dgm:pt modelId="{60AE1005-DCAA-436E-8E7E-53AE28A1F088}" type="parTrans" cxnId="{C93D0BB2-5AFA-48A3-A647-B26DBBC450F8}">
      <dgm:prSet/>
      <dgm:spPr/>
      <dgm:t>
        <a:bodyPr/>
        <a:lstStyle/>
        <a:p>
          <a:endParaRPr lang="en-US"/>
        </a:p>
      </dgm:t>
    </dgm:pt>
    <dgm:pt modelId="{713E0935-D05D-4B1F-A8AD-D52D4F6AD9C4}" type="sibTrans" cxnId="{C93D0BB2-5AFA-48A3-A647-B26DBBC450F8}">
      <dgm:prSet/>
      <dgm:spPr/>
      <dgm:t>
        <a:bodyPr/>
        <a:lstStyle/>
        <a:p>
          <a:endParaRPr lang="en-US"/>
        </a:p>
      </dgm:t>
    </dgm:pt>
    <dgm:pt modelId="{8D1E5E3C-E9C3-484E-B167-36AD92B53C4E}" type="pres">
      <dgm:prSet presAssocID="{41AE35B2-EA8F-4E11-80C7-90257DA15B7A}" presName="Name0" presStyleCnt="0">
        <dgm:presLayoutVars>
          <dgm:chMax val="1"/>
          <dgm:chPref val="1"/>
          <dgm:dir/>
          <dgm:animOne val="branch"/>
          <dgm:animLvl val="lvl"/>
        </dgm:presLayoutVars>
      </dgm:prSet>
      <dgm:spPr/>
    </dgm:pt>
    <dgm:pt modelId="{B036CAE9-5E47-4A5B-A4BC-0CD8A6540458}" type="pres">
      <dgm:prSet presAssocID="{2ECB0551-6DE7-41DC-8994-CF01C5CB3155}" presName="singleCycle" presStyleCnt="0"/>
      <dgm:spPr/>
    </dgm:pt>
    <dgm:pt modelId="{A5D5C198-587E-45BE-8BDD-869A22EF97BB}" type="pres">
      <dgm:prSet presAssocID="{2ECB0551-6DE7-41DC-8994-CF01C5CB3155}" presName="singleCenter" presStyleLbl="node1" presStyleIdx="0" presStyleCnt="8" custScaleX="143306" custLinFactNeighborX="-1932" custLinFactNeighborY="-11272">
        <dgm:presLayoutVars>
          <dgm:chMax val="7"/>
          <dgm:chPref val="7"/>
        </dgm:presLayoutVars>
      </dgm:prSet>
      <dgm:spPr/>
    </dgm:pt>
    <dgm:pt modelId="{AB22DE75-2C85-4947-865A-6CE3BA0812F4}" type="pres">
      <dgm:prSet presAssocID="{A574711F-6210-4387-A142-18B84770E752}" presName="Name56" presStyleLbl="parChTrans1D2" presStyleIdx="0" presStyleCnt="7"/>
      <dgm:spPr/>
    </dgm:pt>
    <dgm:pt modelId="{37031100-627B-4A46-877D-A626A6538BB8}" type="pres">
      <dgm:prSet presAssocID="{A0000C40-6DD3-4CEC-B35B-CF107F63C9A0}" presName="text0" presStyleLbl="node1" presStyleIdx="1" presStyleCnt="8" custScaleX="191901" custScaleY="101290">
        <dgm:presLayoutVars>
          <dgm:bulletEnabled val="1"/>
        </dgm:presLayoutVars>
      </dgm:prSet>
      <dgm:spPr/>
    </dgm:pt>
    <dgm:pt modelId="{E9A05CE8-1028-47CE-9D73-B0EDD4EE6473}" type="pres">
      <dgm:prSet presAssocID="{5C6D347D-6D61-493E-A6FB-D245A515F1AE}" presName="Name56" presStyleLbl="parChTrans1D2" presStyleIdx="1" presStyleCnt="7"/>
      <dgm:spPr/>
    </dgm:pt>
    <dgm:pt modelId="{BF94FD90-D42F-4D3E-B96E-C6F615DAC3DA}" type="pres">
      <dgm:prSet presAssocID="{460E4776-FC46-4CAE-B750-773A5D92592B}" presName="text0" presStyleLbl="node1" presStyleIdx="2" presStyleCnt="8" custScaleX="262448" custScaleY="130772" custRadScaleRad="153504" custRadScaleInc="30699">
        <dgm:presLayoutVars>
          <dgm:bulletEnabled val="1"/>
        </dgm:presLayoutVars>
      </dgm:prSet>
      <dgm:spPr/>
    </dgm:pt>
    <dgm:pt modelId="{C29B0222-D377-4C4F-8BCB-06D10BCE1D7B}" type="pres">
      <dgm:prSet presAssocID="{60AE1005-DCAA-436E-8E7E-53AE28A1F088}" presName="Name56" presStyleLbl="parChTrans1D2" presStyleIdx="2" presStyleCnt="7"/>
      <dgm:spPr/>
    </dgm:pt>
    <dgm:pt modelId="{DDC2E37A-B8AB-4DF4-904D-C46A01A05E85}" type="pres">
      <dgm:prSet presAssocID="{F764ABF1-5C51-41CE-829A-E96ABA8BF8ED}" presName="text0" presStyleLbl="node1" presStyleIdx="3" presStyleCnt="8" custScaleX="328389" custScaleY="118559" custRadScaleRad="150315" custRadScaleInc="-48524">
        <dgm:presLayoutVars>
          <dgm:bulletEnabled val="1"/>
        </dgm:presLayoutVars>
      </dgm:prSet>
      <dgm:spPr/>
    </dgm:pt>
    <dgm:pt modelId="{18447D28-C832-4546-BEC0-E3C466EB5503}" type="pres">
      <dgm:prSet presAssocID="{C24AC0B8-C402-4F3D-97D8-EC53A1C08EDF}" presName="Name56" presStyleLbl="parChTrans1D2" presStyleIdx="3" presStyleCnt="7"/>
      <dgm:spPr/>
    </dgm:pt>
    <dgm:pt modelId="{1F7E4C84-1642-462D-AA08-3A289D2B2151}" type="pres">
      <dgm:prSet presAssocID="{75D18599-218D-469C-9559-72EB2978DE8A}" presName="text0" presStyleLbl="node1" presStyleIdx="4" presStyleCnt="8" custScaleX="243022" custScaleY="123923" custRadScaleRad="102786" custRadScaleInc="-71942">
        <dgm:presLayoutVars>
          <dgm:bulletEnabled val="1"/>
        </dgm:presLayoutVars>
      </dgm:prSet>
      <dgm:spPr/>
    </dgm:pt>
    <dgm:pt modelId="{129C3462-6562-4851-8F9C-2ED881DECD1E}" type="pres">
      <dgm:prSet presAssocID="{F697F529-61C1-4FB4-8900-A0A3695EEF72}" presName="Name56" presStyleLbl="parChTrans1D2" presStyleIdx="4" presStyleCnt="7"/>
      <dgm:spPr/>
    </dgm:pt>
    <dgm:pt modelId="{CA51C643-248B-403A-BBF7-72DAA3252966}" type="pres">
      <dgm:prSet presAssocID="{6BEC2CE5-AC4A-4ADE-97D4-68A03C66DC04}" presName="text0" presStyleLbl="node1" presStyleIdx="5" presStyleCnt="8" custScaleX="258979" custScaleY="126184" custRadScaleRad="154272" custRadScaleInc="15363">
        <dgm:presLayoutVars>
          <dgm:bulletEnabled val="1"/>
        </dgm:presLayoutVars>
      </dgm:prSet>
      <dgm:spPr/>
    </dgm:pt>
    <dgm:pt modelId="{2D07C9E6-B283-41B7-9AEA-106609DE4671}" type="pres">
      <dgm:prSet presAssocID="{BE4FCF54-3784-4495-84F7-381F36F4D3C5}" presName="Name56" presStyleLbl="parChTrans1D2" presStyleIdx="5" presStyleCnt="7"/>
      <dgm:spPr/>
    </dgm:pt>
    <dgm:pt modelId="{C058E352-39D3-497E-B2EE-D152D3E3D8A8}" type="pres">
      <dgm:prSet presAssocID="{2765BE0C-1F07-4479-BD7C-E91A2EE4F18B}" presName="text0" presStyleLbl="node1" presStyleIdx="6" presStyleCnt="8" custScaleX="140995" custScaleY="97335" custRadScaleRad="139617" custRadScaleInc="19129">
        <dgm:presLayoutVars>
          <dgm:bulletEnabled val="1"/>
        </dgm:presLayoutVars>
      </dgm:prSet>
      <dgm:spPr/>
    </dgm:pt>
    <dgm:pt modelId="{BA1976DD-2757-4ACF-8B48-0ADD46EB0791}" type="pres">
      <dgm:prSet presAssocID="{C3564D5B-B88F-4A82-B1EE-B9F01AF40345}" presName="Name56" presStyleLbl="parChTrans1D2" presStyleIdx="6" presStyleCnt="7"/>
      <dgm:spPr/>
    </dgm:pt>
    <dgm:pt modelId="{314E90CE-BAD4-41CE-A215-5297A436824B}" type="pres">
      <dgm:prSet presAssocID="{BB77ACC7-CA3E-409C-A89A-B556F00BDA52}" presName="text0" presStyleLbl="node1" presStyleIdx="7" presStyleCnt="8" custScaleX="219595" custScaleY="161770" custRadScaleRad="159300" custRadScaleInc="-58022">
        <dgm:presLayoutVars>
          <dgm:bulletEnabled val="1"/>
        </dgm:presLayoutVars>
      </dgm:prSet>
      <dgm:spPr/>
    </dgm:pt>
  </dgm:ptLst>
  <dgm:cxnLst>
    <dgm:cxn modelId="{15386004-2BE9-44F6-B474-FC158076AB49}" type="presOf" srcId="{C3564D5B-B88F-4A82-B1EE-B9F01AF40345}" destId="{BA1976DD-2757-4ACF-8B48-0ADD46EB0791}" srcOrd="0" destOrd="0" presId="urn:microsoft.com/office/officeart/2008/layout/RadialCluster"/>
    <dgm:cxn modelId="{98F0680D-0A62-4631-9148-EDD505249B09}" type="presOf" srcId="{C24AC0B8-C402-4F3D-97D8-EC53A1C08EDF}" destId="{18447D28-C832-4546-BEC0-E3C466EB5503}" srcOrd="0" destOrd="0" presId="urn:microsoft.com/office/officeart/2008/layout/RadialCluster"/>
    <dgm:cxn modelId="{B9BD391E-3AE2-4A8C-BC15-8F253ACA2B19}" type="presOf" srcId="{2ECB0551-6DE7-41DC-8994-CF01C5CB3155}" destId="{A5D5C198-587E-45BE-8BDD-869A22EF97BB}" srcOrd="0" destOrd="0" presId="urn:microsoft.com/office/officeart/2008/layout/RadialCluster"/>
    <dgm:cxn modelId="{18365729-A0AB-449D-A99C-16A6561B00B0}" type="presOf" srcId="{75D18599-218D-469C-9559-72EB2978DE8A}" destId="{1F7E4C84-1642-462D-AA08-3A289D2B2151}" srcOrd="0" destOrd="0" presId="urn:microsoft.com/office/officeart/2008/layout/RadialCluster"/>
    <dgm:cxn modelId="{62D7E52E-9D65-4F17-ADAA-E30E716D76CE}" type="presOf" srcId="{BB77ACC7-CA3E-409C-A89A-B556F00BDA52}" destId="{314E90CE-BAD4-41CE-A215-5297A436824B}" srcOrd="0" destOrd="0" presId="urn:microsoft.com/office/officeart/2008/layout/RadialCluster"/>
    <dgm:cxn modelId="{95291134-73DE-47EB-B37B-2770478C8124}" srcId="{2ECB0551-6DE7-41DC-8994-CF01C5CB3155}" destId="{BB77ACC7-CA3E-409C-A89A-B556F00BDA52}" srcOrd="6" destOrd="0" parTransId="{C3564D5B-B88F-4A82-B1EE-B9F01AF40345}" sibTransId="{038B7149-15A8-4E80-A015-664E7A7C00E1}"/>
    <dgm:cxn modelId="{97943436-3028-4FE0-8DDA-051B4453EF0F}" type="presOf" srcId="{F764ABF1-5C51-41CE-829A-E96ABA8BF8ED}" destId="{DDC2E37A-B8AB-4DF4-904D-C46A01A05E85}" srcOrd="0" destOrd="0" presId="urn:microsoft.com/office/officeart/2008/layout/RadialCluster"/>
    <dgm:cxn modelId="{67707E38-7223-4793-AE8D-7FCDC4B2AFA6}" srcId="{2ECB0551-6DE7-41DC-8994-CF01C5CB3155}" destId="{75D18599-218D-469C-9559-72EB2978DE8A}" srcOrd="3" destOrd="0" parTransId="{C24AC0B8-C402-4F3D-97D8-EC53A1C08EDF}" sibTransId="{CDC66806-20E1-403B-885F-CF7B0C817D41}"/>
    <dgm:cxn modelId="{2935C966-594B-4C8A-9186-B73893568CA3}" type="presOf" srcId="{5C6D347D-6D61-493E-A6FB-D245A515F1AE}" destId="{E9A05CE8-1028-47CE-9D73-B0EDD4EE6473}" srcOrd="0" destOrd="0" presId="urn:microsoft.com/office/officeart/2008/layout/RadialCluster"/>
    <dgm:cxn modelId="{6D68F248-88E9-47DB-8147-05D87BAF0E4E}" type="presOf" srcId="{A574711F-6210-4387-A142-18B84770E752}" destId="{AB22DE75-2C85-4947-865A-6CE3BA0812F4}" srcOrd="0" destOrd="0" presId="urn:microsoft.com/office/officeart/2008/layout/RadialCluster"/>
    <dgm:cxn modelId="{E688976B-546B-4006-8B61-D2D095D020E8}" type="presOf" srcId="{460E4776-FC46-4CAE-B750-773A5D92592B}" destId="{BF94FD90-D42F-4D3E-B96E-C6F615DAC3DA}" srcOrd="0" destOrd="0" presId="urn:microsoft.com/office/officeart/2008/layout/RadialCluster"/>
    <dgm:cxn modelId="{479F0B6F-0396-4ABF-91A2-2AB4B006CD38}" srcId="{2ECB0551-6DE7-41DC-8994-CF01C5CB3155}" destId="{6BEC2CE5-AC4A-4ADE-97D4-68A03C66DC04}" srcOrd="4" destOrd="0" parTransId="{F697F529-61C1-4FB4-8900-A0A3695EEF72}" sibTransId="{55AA696B-4BFC-4245-8536-A6C10BCC6DDA}"/>
    <dgm:cxn modelId="{3EEECD51-851C-4585-9731-1716A29A30F6}" srcId="{41AE35B2-EA8F-4E11-80C7-90257DA15B7A}" destId="{2ECB0551-6DE7-41DC-8994-CF01C5CB3155}" srcOrd="0" destOrd="0" parTransId="{43E8B0C4-F059-4DF8-A795-E0F9959575BF}" sibTransId="{04883117-215B-4255-B7BD-FB1D6191F61F}"/>
    <dgm:cxn modelId="{5B0CE47D-B40D-4409-848C-A5F352BDCE19}" type="presOf" srcId="{BE4FCF54-3784-4495-84F7-381F36F4D3C5}" destId="{2D07C9E6-B283-41B7-9AEA-106609DE4671}" srcOrd="0" destOrd="0" presId="urn:microsoft.com/office/officeart/2008/layout/RadialCluster"/>
    <dgm:cxn modelId="{2E9F0689-96A0-4F71-B409-9CF370D0D12D}" srcId="{2ECB0551-6DE7-41DC-8994-CF01C5CB3155}" destId="{8D86CA2A-0B4D-4C87-8A0A-5908579EC16E}" srcOrd="8" destOrd="0" parTransId="{14F3CF94-7885-4D6F-95EF-3FD490DB7A77}" sibTransId="{938BACEE-77E7-4C77-A980-3D8CFA243045}"/>
    <dgm:cxn modelId="{F66BC496-9A7E-453C-BFC1-F98C1FA490E6}" type="presOf" srcId="{2765BE0C-1F07-4479-BD7C-E91A2EE4F18B}" destId="{C058E352-39D3-497E-B2EE-D152D3E3D8A8}" srcOrd="0" destOrd="0" presId="urn:microsoft.com/office/officeart/2008/layout/RadialCluster"/>
    <dgm:cxn modelId="{071AB8A6-78E0-41B9-B791-C6A659395932}" srcId="{2ECB0551-6DE7-41DC-8994-CF01C5CB3155}" destId="{A0000C40-6DD3-4CEC-B35B-CF107F63C9A0}" srcOrd="0" destOrd="0" parTransId="{A574711F-6210-4387-A142-18B84770E752}" sibTransId="{59896B4E-BF93-49BA-AB6B-38FD78024BF9}"/>
    <dgm:cxn modelId="{20606BAC-F5B1-4D94-9694-2F9168D3E2B4}" srcId="{2ECB0551-6DE7-41DC-8994-CF01C5CB3155}" destId="{2765BE0C-1F07-4479-BD7C-E91A2EE4F18B}" srcOrd="5" destOrd="0" parTransId="{BE4FCF54-3784-4495-84F7-381F36F4D3C5}" sibTransId="{E1F78E7A-3CB2-4325-8FEC-4421A0AA0D6D}"/>
    <dgm:cxn modelId="{C2F83AAF-33B7-4CDD-8EF5-97DE21BAFA51}" srcId="{2ECB0551-6DE7-41DC-8994-CF01C5CB3155}" destId="{9BDB59E7-7175-41AC-B5D0-DCC8D1F2A2AA}" srcOrd="7" destOrd="0" parTransId="{E521D736-ECF5-408B-BBAC-42C5FA246754}" sibTransId="{956C86FA-7C34-4C11-AB3F-4554A8D5A225}"/>
    <dgm:cxn modelId="{C93D0BB2-5AFA-48A3-A647-B26DBBC450F8}" srcId="{2ECB0551-6DE7-41DC-8994-CF01C5CB3155}" destId="{F764ABF1-5C51-41CE-829A-E96ABA8BF8ED}" srcOrd="2" destOrd="0" parTransId="{60AE1005-DCAA-436E-8E7E-53AE28A1F088}" sibTransId="{713E0935-D05D-4B1F-A8AD-D52D4F6AD9C4}"/>
    <dgm:cxn modelId="{979527B6-3B8A-4EC9-ABEB-F91A57DB7775}" type="presOf" srcId="{A0000C40-6DD3-4CEC-B35B-CF107F63C9A0}" destId="{37031100-627B-4A46-877D-A626A6538BB8}" srcOrd="0" destOrd="0" presId="urn:microsoft.com/office/officeart/2008/layout/RadialCluster"/>
    <dgm:cxn modelId="{5A412FBC-6B85-49F6-B821-6D059BCA7262}" srcId="{2ECB0551-6DE7-41DC-8994-CF01C5CB3155}" destId="{460E4776-FC46-4CAE-B750-773A5D92592B}" srcOrd="1" destOrd="0" parTransId="{5C6D347D-6D61-493E-A6FB-D245A515F1AE}" sibTransId="{B5196AC4-7FB0-49AE-B639-94F00E76027C}"/>
    <dgm:cxn modelId="{D38714BD-9DE4-44F0-95FC-059332AB5071}" type="presOf" srcId="{F697F529-61C1-4FB4-8900-A0A3695EEF72}" destId="{129C3462-6562-4851-8F9C-2ED881DECD1E}" srcOrd="0" destOrd="0" presId="urn:microsoft.com/office/officeart/2008/layout/RadialCluster"/>
    <dgm:cxn modelId="{E83A77CE-0D18-425F-8C9A-8C23BBD383DC}" type="presOf" srcId="{41AE35B2-EA8F-4E11-80C7-90257DA15B7A}" destId="{8D1E5E3C-E9C3-484E-B167-36AD92B53C4E}" srcOrd="0" destOrd="0" presId="urn:microsoft.com/office/officeart/2008/layout/RadialCluster"/>
    <dgm:cxn modelId="{FF0DF4E7-55D5-47DD-B8C2-14785CE6BAB0}" type="presOf" srcId="{6BEC2CE5-AC4A-4ADE-97D4-68A03C66DC04}" destId="{CA51C643-248B-403A-BBF7-72DAA3252966}" srcOrd="0" destOrd="0" presId="urn:microsoft.com/office/officeart/2008/layout/RadialCluster"/>
    <dgm:cxn modelId="{0CAAF4EA-8455-4F86-8F79-77DA81DCBED9}" type="presOf" srcId="{60AE1005-DCAA-436E-8E7E-53AE28A1F088}" destId="{C29B0222-D377-4C4F-8BCB-06D10BCE1D7B}" srcOrd="0" destOrd="0" presId="urn:microsoft.com/office/officeart/2008/layout/RadialCluster"/>
    <dgm:cxn modelId="{B79481FA-9665-4FF5-9D27-D0D0E9AD126A}" type="presParOf" srcId="{8D1E5E3C-E9C3-484E-B167-36AD92B53C4E}" destId="{B036CAE9-5E47-4A5B-A4BC-0CD8A6540458}" srcOrd="0" destOrd="0" presId="urn:microsoft.com/office/officeart/2008/layout/RadialCluster"/>
    <dgm:cxn modelId="{D79AA550-587E-4C52-96EB-38C1CF8A9166}" type="presParOf" srcId="{B036CAE9-5E47-4A5B-A4BC-0CD8A6540458}" destId="{A5D5C198-587E-45BE-8BDD-869A22EF97BB}" srcOrd="0" destOrd="0" presId="urn:microsoft.com/office/officeart/2008/layout/RadialCluster"/>
    <dgm:cxn modelId="{D80E671E-B3A4-4BF7-AAB2-8168C97F84DA}" type="presParOf" srcId="{B036CAE9-5E47-4A5B-A4BC-0CD8A6540458}" destId="{AB22DE75-2C85-4947-865A-6CE3BA0812F4}" srcOrd="1" destOrd="0" presId="urn:microsoft.com/office/officeart/2008/layout/RadialCluster"/>
    <dgm:cxn modelId="{B8411B1C-6CB5-47DD-94DF-2A977F643D32}" type="presParOf" srcId="{B036CAE9-5E47-4A5B-A4BC-0CD8A6540458}" destId="{37031100-627B-4A46-877D-A626A6538BB8}" srcOrd="2" destOrd="0" presId="urn:microsoft.com/office/officeart/2008/layout/RadialCluster"/>
    <dgm:cxn modelId="{027F93E1-CC1E-4B5D-BD36-EE42BE58F8D3}" type="presParOf" srcId="{B036CAE9-5E47-4A5B-A4BC-0CD8A6540458}" destId="{E9A05CE8-1028-47CE-9D73-B0EDD4EE6473}" srcOrd="3" destOrd="0" presId="urn:microsoft.com/office/officeart/2008/layout/RadialCluster"/>
    <dgm:cxn modelId="{6ABC643C-1581-413D-8741-BFDF8F5A4DEA}" type="presParOf" srcId="{B036CAE9-5E47-4A5B-A4BC-0CD8A6540458}" destId="{BF94FD90-D42F-4D3E-B96E-C6F615DAC3DA}" srcOrd="4" destOrd="0" presId="urn:microsoft.com/office/officeart/2008/layout/RadialCluster"/>
    <dgm:cxn modelId="{FCD22537-FC00-4571-A510-134F3906487E}" type="presParOf" srcId="{B036CAE9-5E47-4A5B-A4BC-0CD8A6540458}" destId="{C29B0222-D377-4C4F-8BCB-06D10BCE1D7B}" srcOrd="5" destOrd="0" presId="urn:microsoft.com/office/officeart/2008/layout/RadialCluster"/>
    <dgm:cxn modelId="{086543CF-70B7-4A7F-BA3B-FF241C5519D1}" type="presParOf" srcId="{B036CAE9-5E47-4A5B-A4BC-0CD8A6540458}" destId="{DDC2E37A-B8AB-4DF4-904D-C46A01A05E85}" srcOrd="6" destOrd="0" presId="urn:microsoft.com/office/officeart/2008/layout/RadialCluster"/>
    <dgm:cxn modelId="{B50C02A2-C4A8-4706-B3D8-7B4ABBF6321C}" type="presParOf" srcId="{B036CAE9-5E47-4A5B-A4BC-0CD8A6540458}" destId="{18447D28-C832-4546-BEC0-E3C466EB5503}" srcOrd="7" destOrd="0" presId="urn:microsoft.com/office/officeart/2008/layout/RadialCluster"/>
    <dgm:cxn modelId="{CAB9D337-38F6-4EDF-878A-5B949AB56704}" type="presParOf" srcId="{B036CAE9-5E47-4A5B-A4BC-0CD8A6540458}" destId="{1F7E4C84-1642-462D-AA08-3A289D2B2151}" srcOrd="8" destOrd="0" presId="urn:microsoft.com/office/officeart/2008/layout/RadialCluster"/>
    <dgm:cxn modelId="{8C030EA0-A866-4E78-8DB8-981C0A68750B}" type="presParOf" srcId="{B036CAE9-5E47-4A5B-A4BC-0CD8A6540458}" destId="{129C3462-6562-4851-8F9C-2ED881DECD1E}" srcOrd="9" destOrd="0" presId="urn:microsoft.com/office/officeart/2008/layout/RadialCluster"/>
    <dgm:cxn modelId="{E041CD5A-D536-40B2-AB33-B47E3E8BC529}" type="presParOf" srcId="{B036CAE9-5E47-4A5B-A4BC-0CD8A6540458}" destId="{CA51C643-248B-403A-BBF7-72DAA3252966}" srcOrd="10" destOrd="0" presId="urn:microsoft.com/office/officeart/2008/layout/RadialCluster"/>
    <dgm:cxn modelId="{C4820FF7-86E1-4B68-8351-2A1069AD0D43}" type="presParOf" srcId="{B036CAE9-5E47-4A5B-A4BC-0CD8A6540458}" destId="{2D07C9E6-B283-41B7-9AEA-106609DE4671}" srcOrd="11" destOrd="0" presId="urn:microsoft.com/office/officeart/2008/layout/RadialCluster"/>
    <dgm:cxn modelId="{C3C0DFCC-6FB5-4422-A33A-177897E9665C}" type="presParOf" srcId="{B036CAE9-5E47-4A5B-A4BC-0CD8A6540458}" destId="{C058E352-39D3-497E-B2EE-D152D3E3D8A8}" srcOrd="12" destOrd="0" presId="urn:microsoft.com/office/officeart/2008/layout/RadialCluster"/>
    <dgm:cxn modelId="{682A0961-4B9A-4025-BBEA-D6B216BA6F17}" type="presParOf" srcId="{B036CAE9-5E47-4A5B-A4BC-0CD8A6540458}" destId="{BA1976DD-2757-4ACF-8B48-0ADD46EB0791}" srcOrd="13" destOrd="0" presId="urn:microsoft.com/office/officeart/2008/layout/RadialCluster"/>
    <dgm:cxn modelId="{D4AF2BB9-DC3A-4717-B1A6-08B2C510042A}" type="presParOf" srcId="{B036CAE9-5E47-4A5B-A4BC-0CD8A6540458}" destId="{314E90CE-BAD4-41CE-A215-5297A436824B}"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5C198-587E-45BE-8BDD-869A22EF97BB}">
      <dsp:nvSpPr>
        <dsp:cNvPr id="0" name=""/>
        <dsp:cNvSpPr/>
      </dsp:nvSpPr>
      <dsp:spPr>
        <a:xfrm>
          <a:off x="2816061" y="1352547"/>
          <a:ext cx="2190808" cy="15287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Diagnostic Radiographer</a:t>
          </a:r>
        </a:p>
      </dsp:txBody>
      <dsp:txXfrm>
        <a:off x="2890689" y="1427175"/>
        <a:ext cx="2041552" cy="1379506"/>
      </dsp:txXfrm>
    </dsp:sp>
    <dsp:sp modelId="{AB22DE75-2C85-4947-865A-6CE3BA0812F4}">
      <dsp:nvSpPr>
        <dsp:cNvPr id="0" name=""/>
        <dsp:cNvSpPr/>
      </dsp:nvSpPr>
      <dsp:spPr>
        <a:xfrm rot="16371355">
          <a:off x="3790787" y="1185617"/>
          <a:ext cx="334276" cy="0"/>
        </a:xfrm>
        <a:custGeom>
          <a:avLst/>
          <a:gdLst/>
          <a:ahLst/>
          <a:cxnLst/>
          <a:rect l="0" t="0" r="0" b="0"/>
          <a:pathLst>
            <a:path>
              <a:moveTo>
                <a:pt x="0" y="0"/>
              </a:moveTo>
              <a:lnTo>
                <a:pt x="33427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31100-627B-4A46-877D-A626A6538BB8}">
      <dsp:nvSpPr>
        <dsp:cNvPr id="0" name=""/>
        <dsp:cNvSpPr/>
      </dsp:nvSpPr>
      <dsp:spPr>
        <a:xfrm>
          <a:off x="3009338" y="-18797"/>
          <a:ext cx="1965586" cy="1037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a:t>take diagnostic images</a:t>
          </a:r>
        </a:p>
      </dsp:txBody>
      <dsp:txXfrm>
        <a:off x="3059984" y="31849"/>
        <a:ext cx="1864294" cy="936191"/>
      </dsp:txXfrm>
    </dsp:sp>
    <dsp:sp modelId="{E9A05CE8-1028-47CE-9D73-B0EDD4EE6473}">
      <dsp:nvSpPr>
        <dsp:cNvPr id="0" name=""/>
        <dsp:cNvSpPr/>
      </dsp:nvSpPr>
      <dsp:spPr>
        <a:xfrm rot="20261057">
          <a:off x="4990788" y="1585788"/>
          <a:ext cx="429441" cy="0"/>
        </a:xfrm>
        <a:custGeom>
          <a:avLst/>
          <a:gdLst/>
          <a:ahLst/>
          <a:cxnLst/>
          <a:rect l="0" t="0" r="0" b="0"/>
          <a:pathLst>
            <a:path>
              <a:moveTo>
                <a:pt x="0" y="0"/>
              </a:moveTo>
              <a:lnTo>
                <a:pt x="42944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4FD90-D42F-4D3E-B96E-C6F615DAC3DA}">
      <dsp:nvSpPr>
        <dsp:cNvPr id="0" name=""/>
        <dsp:cNvSpPr/>
      </dsp:nvSpPr>
      <dsp:spPr>
        <a:xfrm>
          <a:off x="5404148" y="282845"/>
          <a:ext cx="2688178" cy="13394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dirty="0"/>
            <a:t>clinical practitioners, managers, leaders, researchers, educators, advisors, regulators</a:t>
          </a:r>
        </a:p>
      </dsp:txBody>
      <dsp:txXfrm>
        <a:off x="5469535" y="348232"/>
        <a:ext cx="2557404" cy="1208685"/>
      </dsp:txXfrm>
    </dsp:sp>
    <dsp:sp modelId="{C29B0222-D377-4C4F-8BCB-06D10BCE1D7B}">
      <dsp:nvSpPr>
        <dsp:cNvPr id="0" name=""/>
        <dsp:cNvSpPr/>
      </dsp:nvSpPr>
      <dsp:spPr>
        <a:xfrm rot="520857">
          <a:off x="5004312" y="2317873"/>
          <a:ext cx="446512" cy="0"/>
        </a:xfrm>
        <a:custGeom>
          <a:avLst/>
          <a:gdLst/>
          <a:ahLst/>
          <a:cxnLst/>
          <a:rect l="0" t="0" r="0" b="0"/>
          <a:pathLst>
            <a:path>
              <a:moveTo>
                <a:pt x="0" y="0"/>
              </a:moveTo>
              <a:lnTo>
                <a:pt x="44651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C2E37A-B8AB-4DF4-904D-C46A01A05E85}">
      <dsp:nvSpPr>
        <dsp:cNvPr id="0" name=""/>
        <dsp:cNvSpPr/>
      </dsp:nvSpPr>
      <dsp:spPr>
        <a:xfrm>
          <a:off x="5448267" y="2001165"/>
          <a:ext cx="3363592" cy="12143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Patient centered care: </a:t>
          </a:r>
          <a:r>
            <a:rPr lang="en-GB" sz="1800" kern="1200" noProof="0" dirty="0"/>
            <a:t>prioritisation</a:t>
          </a:r>
          <a:r>
            <a:rPr lang="en-US" sz="1800" kern="1200" dirty="0"/>
            <a:t>, flow, justification, </a:t>
          </a:r>
          <a:r>
            <a:rPr lang="en-US" sz="1800" kern="1200" dirty="0" err="1"/>
            <a:t>optimisation</a:t>
          </a:r>
          <a:r>
            <a:rPr lang="en-US" sz="1800" kern="1200" dirty="0"/>
            <a:t>, escalation</a:t>
          </a:r>
        </a:p>
      </dsp:txBody>
      <dsp:txXfrm>
        <a:off x="5507547" y="2060445"/>
        <a:ext cx="3245032" cy="1095805"/>
      </dsp:txXfrm>
    </dsp:sp>
    <dsp:sp modelId="{18447D28-C832-4546-BEC0-E3C466EB5503}">
      <dsp:nvSpPr>
        <dsp:cNvPr id="0" name=""/>
        <dsp:cNvSpPr/>
      </dsp:nvSpPr>
      <dsp:spPr>
        <a:xfrm rot="3111834">
          <a:off x="4363389" y="3186096"/>
          <a:ext cx="774998" cy="0"/>
        </a:xfrm>
        <a:custGeom>
          <a:avLst/>
          <a:gdLst/>
          <a:ahLst/>
          <a:cxnLst/>
          <a:rect l="0" t="0" r="0" b="0"/>
          <a:pathLst>
            <a:path>
              <a:moveTo>
                <a:pt x="0" y="0"/>
              </a:moveTo>
              <a:lnTo>
                <a:pt x="7749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7E4C84-1642-462D-AA08-3A289D2B2151}">
      <dsp:nvSpPr>
        <dsp:cNvPr id="0" name=""/>
        <dsp:cNvSpPr/>
      </dsp:nvSpPr>
      <dsp:spPr>
        <a:xfrm>
          <a:off x="4243857" y="3490882"/>
          <a:ext cx="2489203" cy="12693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Advanced and consultant practitioner roles</a:t>
          </a:r>
        </a:p>
      </dsp:txBody>
      <dsp:txXfrm>
        <a:off x="4305819" y="3552844"/>
        <a:ext cx="2365279" cy="1145383"/>
      </dsp:txXfrm>
    </dsp:sp>
    <dsp:sp modelId="{129C3462-6562-4851-8F9C-2ED881DECD1E}">
      <dsp:nvSpPr>
        <dsp:cNvPr id="0" name=""/>
        <dsp:cNvSpPr/>
      </dsp:nvSpPr>
      <dsp:spPr>
        <a:xfrm rot="7365776">
          <a:off x="2557356" y="3351758"/>
          <a:ext cx="1118892" cy="0"/>
        </a:xfrm>
        <a:custGeom>
          <a:avLst/>
          <a:gdLst/>
          <a:ahLst/>
          <a:cxnLst/>
          <a:rect l="0" t="0" r="0" b="0"/>
          <a:pathLst>
            <a:path>
              <a:moveTo>
                <a:pt x="0" y="0"/>
              </a:moveTo>
              <a:lnTo>
                <a:pt x="111889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51C643-248B-403A-BBF7-72DAA3252966}">
      <dsp:nvSpPr>
        <dsp:cNvPr id="0" name=""/>
        <dsp:cNvSpPr/>
      </dsp:nvSpPr>
      <dsp:spPr>
        <a:xfrm>
          <a:off x="1071850" y="3822206"/>
          <a:ext cx="2652646" cy="12924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dirty="0"/>
            <a:t>screening, diagnosis, treatment monitoring</a:t>
          </a:r>
          <a:endParaRPr lang="en-US" sz="2100" kern="1200" dirty="0"/>
        </a:p>
      </dsp:txBody>
      <dsp:txXfrm>
        <a:off x="1134943" y="3885299"/>
        <a:ext cx="2526460" cy="1166279"/>
      </dsp:txXfrm>
    </dsp:sp>
    <dsp:sp modelId="{2D07C9E6-B283-41B7-9AEA-106609DE4671}">
      <dsp:nvSpPr>
        <dsp:cNvPr id="0" name=""/>
        <dsp:cNvSpPr/>
      </dsp:nvSpPr>
      <dsp:spPr>
        <a:xfrm rot="9762926">
          <a:off x="1804101" y="2611594"/>
          <a:ext cx="1035337" cy="0"/>
        </a:xfrm>
        <a:custGeom>
          <a:avLst/>
          <a:gdLst/>
          <a:ahLst/>
          <a:cxnLst/>
          <a:rect l="0" t="0" r="0" b="0"/>
          <a:pathLst>
            <a:path>
              <a:moveTo>
                <a:pt x="0" y="0"/>
              </a:moveTo>
              <a:lnTo>
                <a:pt x="10353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8E352-39D3-497E-B2EE-D152D3E3D8A8}">
      <dsp:nvSpPr>
        <dsp:cNvPr id="0" name=""/>
        <dsp:cNvSpPr/>
      </dsp:nvSpPr>
      <dsp:spPr>
        <a:xfrm>
          <a:off x="383308" y="2491607"/>
          <a:ext cx="1444170" cy="9969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Work in a team </a:t>
          </a:r>
        </a:p>
      </dsp:txBody>
      <dsp:txXfrm>
        <a:off x="431976" y="2540275"/>
        <a:ext cx="1346834" cy="899638"/>
      </dsp:txXfrm>
    </dsp:sp>
    <dsp:sp modelId="{BA1976DD-2757-4ACF-8B48-0ADD46EB0791}">
      <dsp:nvSpPr>
        <dsp:cNvPr id="0" name=""/>
        <dsp:cNvSpPr/>
      </dsp:nvSpPr>
      <dsp:spPr>
        <a:xfrm rot="11832927">
          <a:off x="2235955" y="1689708"/>
          <a:ext cx="593399" cy="0"/>
        </a:xfrm>
        <a:custGeom>
          <a:avLst/>
          <a:gdLst/>
          <a:ahLst/>
          <a:cxnLst/>
          <a:rect l="0" t="0" r="0" b="0"/>
          <a:pathLst>
            <a:path>
              <a:moveTo>
                <a:pt x="0" y="0"/>
              </a:moveTo>
              <a:lnTo>
                <a:pt x="59339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4E90CE-BAD4-41CE-A215-5297A436824B}">
      <dsp:nvSpPr>
        <dsp:cNvPr id="0" name=""/>
        <dsp:cNvSpPr/>
      </dsp:nvSpPr>
      <dsp:spPr>
        <a:xfrm>
          <a:off x="0" y="424952"/>
          <a:ext cx="2249247" cy="16569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dirty="0"/>
            <a:t>Manage equipment and environments: radiation protection, safety &amp; quality control</a:t>
          </a:r>
        </a:p>
      </dsp:txBody>
      <dsp:txXfrm>
        <a:off x="80886" y="505838"/>
        <a:ext cx="2087475" cy="14951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7E2E82-72CD-0544-803E-ECCCB1A6640C}" type="datetimeFigureOut">
              <a:rPr lang="en-US" smtClean="0"/>
              <a:t>9/29/2020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E4FC7-C1BC-BD40-85E8-F7D387FACD0C}" type="datetimeFigureOut">
              <a:rPr lang="en-US" smtClean="0"/>
              <a:t>9/29/2020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hee.nhs.uk/our-work/reducing-pre-registration-attrition-improving-retentio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a:t>
            </a:fld>
            <a:endParaRPr lang="en-US"/>
          </a:p>
        </p:txBody>
      </p:sp>
    </p:spTree>
    <p:extLst>
      <p:ext uri="{BB962C8B-B14F-4D97-AF65-F5344CB8AC3E}">
        <p14:creationId xmlns:p14="http://schemas.microsoft.com/office/powerpoint/2010/main" val="228671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15</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Everyone knows that diagnostic radiographers take images, many people know that some radiographers provide formal reports on those images or perform minimally invasive interventional procedures under imaging control, </a:t>
            </a:r>
          </a:p>
          <a:p>
            <a:r>
              <a:rPr lang="en-GB" dirty="0"/>
              <a:t>Not many people though</a:t>
            </a:r>
            <a:r>
              <a:rPr lang="en-GB" baseline="0" dirty="0"/>
              <a:t> </a:t>
            </a:r>
            <a:r>
              <a:rPr lang="en-GB" dirty="0"/>
              <a:t>fully recognise the range of roles or the complexity of skill and knowledge needed to be a diagnostic radiographer, delivering 24 hour services in the NHS</a:t>
            </a:r>
          </a:p>
          <a:p>
            <a:r>
              <a:rPr lang="en-GB" dirty="0"/>
              <a:t>Diagnostic Radiographers use a vast amount of clinical and technical knowledge for every examination drawing on anatomical, pathological, physiological, technical, scientific and regulatory knowledge for each</a:t>
            </a:r>
            <a:r>
              <a:rPr lang="en-GB" baseline="0" dirty="0"/>
              <a:t> specific </a:t>
            </a:r>
            <a:r>
              <a:rPr lang="en-GB" dirty="0"/>
              <a:t>pathway of care or health setting. </a:t>
            </a:r>
          </a:p>
          <a:p>
            <a:r>
              <a:rPr lang="en-GB" dirty="0"/>
              <a:t>Unlike TR, DR do not only work in cancer services, but across all urgent, emergency and elective pathways from prenatal imaging to the grave and sometimes beyond with forensic imaging. We Screen, diagnose, treat and monitor a wide range of patient conditions.</a:t>
            </a:r>
            <a:r>
              <a:rPr lang="en-GB" baseline="0" dirty="0"/>
              <a:t> </a:t>
            </a:r>
            <a:endParaRPr lang="en-GB" dirty="0"/>
          </a:p>
          <a:p>
            <a:r>
              <a:rPr lang="en-GB" dirty="0"/>
              <a:t>People see an intersection between TR and DR based on a piece of equipment such as a CT/MR scanner but is really important to recognise that the equipment is a tool and the 2 disciplines use the tools for different purposes. The background knowledge, education and training is completely different and although the skill of image acquisition may be the same the underpinning knowledge to do that in context of the care pathway is not.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Diagnostic Radiographers manage the flow of patients through patient prioritisation, justification and authorisation of</a:t>
            </a:r>
            <a:r>
              <a:rPr lang="en-GB" baseline="0" dirty="0"/>
              <a:t> exposures </a:t>
            </a:r>
            <a:r>
              <a:rPr lang="en-GB" dirty="0"/>
              <a:t>aiming to maximise capacity and minimise delays</a:t>
            </a:r>
            <a:r>
              <a:rPr lang="en-GB" baseline="0" dirty="0"/>
              <a:t> while keeping the patient at the centre. </a:t>
            </a:r>
            <a:r>
              <a:rPr lang="en-GB" dirty="0"/>
              <a:t>They take responsibility for quality and safety of the modalities they use and the environments in which they use them. That is safety through providing appropriate patient care, plus managing the environment and the equipment though regulatory compliance and applying robust QA programmes.</a:t>
            </a:r>
          </a:p>
          <a:p>
            <a:r>
              <a:rPr lang="en-GB" baseline="0" dirty="0"/>
              <a:t>They also lead on </a:t>
            </a:r>
            <a:r>
              <a:rPr lang="en-GB" dirty="0"/>
              <a:t>service innovation and  developing new pathway models, DR’s  take responsibility for their element of the pathway ensuring that patients are signposted to next steps escalating urgent or unexpected findings as needed and providing a high standard of compassionate care in a highly technical environment . </a:t>
            </a:r>
          </a:p>
          <a:p>
            <a:r>
              <a:rPr lang="en-GB" dirty="0"/>
              <a:t>The most frequently used modality is still traditional radiography.  This remains a primary diagnostic tool and the skills of radiographers in delivering this element of the service alongside imaging in operating theatres and wards, supporting interventional procedures and general fluoroscopy  shouldn’t be forgotten against the higher</a:t>
            </a:r>
            <a:r>
              <a:rPr lang="en-GB" baseline="0" dirty="0"/>
              <a:t> profile of MR, CT and US.</a:t>
            </a:r>
            <a:r>
              <a:rPr lang="en-GB" dirty="0"/>
              <a:t> </a:t>
            </a:r>
          </a:p>
        </p:txBody>
      </p:sp>
      <p:sp>
        <p:nvSpPr>
          <p:cNvPr id="4" name="Slide Number Placeholder 3"/>
          <p:cNvSpPr>
            <a:spLocks noGrp="1"/>
          </p:cNvSpPr>
          <p:nvPr>
            <p:ph type="sldNum" sz="quarter" idx="10"/>
          </p:nvPr>
        </p:nvSpPr>
        <p:spPr/>
        <p:txBody>
          <a:bodyPr/>
          <a:lstStyle/>
          <a:p>
            <a:fld id="{DB0B3131-83C0-9847-95A8-B83A12FBB63A}" type="slidenum">
              <a:rPr lang="en-US" smtClean="0"/>
              <a:t>16</a:t>
            </a:fld>
            <a:endParaRPr lang="en-US"/>
          </a:p>
        </p:txBody>
      </p:sp>
    </p:spTree>
    <p:extLst>
      <p:ext uri="{BB962C8B-B14F-4D97-AF65-F5344CB8AC3E}">
        <p14:creationId xmlns:p14="http://schemas.microsoft.com/office/powerpoint/2010/main" val="1866239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Diagnostic radiographers work in teams with the</a:t>
            </a:r>
            <a:r>
              <a:rPr lang="en-GB" baseline="0" dirty="0"/>
              <a:t> support workforce of radiographic assistants having an important role in supporting patient flow and supporting the care for patients before, during and after examinations.  They have really shown their value and have come into their own with </a:t>
            </a:r>
            <a:r>
              <a:rPr lang="en-GB" baseline="0" dirty="0" err="1"/>
              <a:t>Covid</a:t>
            </a:r>
            <a:r>
              <a:rPr lang="en-GB" baseline="0" dirty="0"/>
              <a:t> safe working, aiding patients through the pathways, providing improved infection control through intensive equipment cleaning regimes and assisting radiographers using heavy equipment and delivering services in full PPE. </a:t>
            </a:r>
          </a:p>
          <a:p>
            <a:r>
              <a:rPr lang="en-GB" baseline="0" dirty="0"/>
              <a:t>Some RA’s successfully progress to an assistant practitioner role, performing radiographic examinations under the direction of a registered radiographer. </a:t>
            </a:r>
          </a:p>
          <a:p>
            <a:r>
              <a:rPr lang="en-GB" baseline="0" dirty="0"/>
              <a:t>Where APs are fully embedded in service design, rosters and workforce planning, their contribution to 24/7 service delivery can be significant. .</a:t>
            </a:r>
          </a:p>
          <a:p>
            <a:r>
              <a:rPr lang="en-GB" baseline="0" dirty="0"/>
              <a:t>However many departments don’t use AP’s for various reasons.  For small departments segmenting the workforce by role can inhibit service delivery, in others unfortunately there is still a reluctance to recognise the role of this part of the workforce and for others finding a suitable education route proves impossible. The AP Scope of practice developed by the SCoR is due for review with a more enabling focus at its core.  The skills and knowledge to meet regulatory requirements for using x-ray equipment are rigorous and specific and only a few HEI s have managed to map their Foundation degrees to the assistant practitioner apprenticeship requirements with funding for other education pathways being no longer available.  </a:t>
            </a:r>
          </a:p>
          <a:p>
            <a:r>
              <a:rPr lang="en-GB" baseline="0" dirty="0"/>
              <a:t>Finding the next step up the ladder to registered radiographer is even more challenging and again really does need addressing if we are serious about growing our workforce through different pipelines. </a:t>
            </a:r>
          </a:p>
          <a:p>
            <a:endParaRPr lang="en-GB" baseline="0" dirty="0"/>
          </a:p>
          <a:p>
            <a:r>
              <a:rPr lang="en-GB" baseline="0" dirty="0"/>
              <a:t>There is scope for improved recruitment, development and retention across the workforce if we can get the careers escalator right. I am on record as saying that the radiography escalator doesn’t stop at every floor It functions differently in every region and even across adjacent services . If we want to capitalise on those capable and wanting to progress then this has to be fixed with a specific focus on radiographic skills. In addition departments need access to practice educators and new learning environments including simulation have to be nurtured.</a:t>
            </a:r>
          </a:p>
          <a:p>
            <a:endParaRPr lang="en-GB" baseline="0" dirty="0"/>
          </a:p>
          <a:p>
            <a:r>
              <a:rPr lang="en-GB" baseline="0" dirty="0"/>
              <a:t>The HCPC standards of proficiency are currently being revised alongside the </a:t>
            </a:r>
            <a:r>
              <a:rPr lang="en-GB" baseline="0" dirty="0" err="1"/>
              <a:t>SoR</a:t>
            </a:r>
            <a:r>
              <a:rPr lang="en-GB" baseline="0" dirty="0"/>
              <a:t> ECF . Both of these will provide the foundation for the future.  Flexible but firm enough to support professional growth and adaptable enough to meet ever changing service and patient need. </a:t>
            </a:r>
          </a:p>
          <a:p>
            <a:endParaRPr lang="en-GB" baseline="0" dirty="0"/>
          </a:p>
          <a:p>
            <a:r>
              <a:rPr lang="en-GB" baseline="0" dirty="0"/>
              <a:t>Radiographic Practitioners on qualification must have a range of skills to meet current and future service need across the multiple pathways of care; Skills that are ready for honing and developing. With enough support staff radiographers can use their skills to maximum potential providing  the enhanced, advanced and consultant roles that can help to transform service delivery. Funding CPD, both time and money, remains a significant challenge. Radiographic practice is far from static and radiographers have a long history of successfully adopting and adapting to new technologies but need to update their skills, knowledge and behaviours to do so safely </a:t>
            </a:r>
            <a:r>
              <a:rPr lang="en-GB" dirty="0"/>
              <a:t> - I think we were agile before the term was ever coined!</a:t>
            </a:r>
            <a:r>
              <a:rPr lang="en-GB" baseline="0" dirty="0"/>
              <a:t> </a:t>
            </a:r>
            <a:endParaRPr lang="en-GB" dirty="0"/>
          </a:p>
          <a:p>
            <a:pPr lvl="1"/>
            <a:endParaRPr lang="en-GB" dirty="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17</a:t>
            </a:fld>
            <a:endParaRPr lang="en-US"/>
          </a:p>
        </p:txBody>
      </p:sp>
    </p:spTree>
    <p:extLst>
      <p:ext uri="{BB962C8B-B14F-4D97-AF65-F5344CB8AC3E}">
        <p14:creationId xmlns:p14="http://schemas.microsoft.com/office/powerpoint/2010/main" val="2099440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Increasing the support workforce could bring quick wins on capacity and efficiency while building the plan to grow the registered workforce through new and emerging</a:t>
            </a:r>
            <a:r>
              <a:rPr lang="en-GB" baseline="0" dirty="0"/>
              <a:t> </a:t>
            </a:r>
            <a:r>
              <a:rPr lang="en-GB" dirty="0"/>
              <a:t>pipelines</a:t>
            </a:r>
          </a:p>
          <a:p>
            <a:r>
              <a:rPr lang="en-GB" dirty="0"/>
              <a:t>However for that to happen we need the skills escalator to work properly for all levels of practice, between and across geographic areas. </a:t>
            </a:r>
          </a:p>
          <a:p>
            <a:r>
              <a:rPr lang="en-GB" dirty="0"/>
              <a:t>The proposed imaging networks as they develop should help to maximise education opportunities and support planning of the workforce</a:t>
            </a:r>
          </a:p>
          <a:p>
            <a:r>
              <a:rPr lang="en-GB" dirty="0"/>
              <a:t>Technological solutions including AI are already available and will continue to evolve. providing access to better and quicker diagnosis, reduced radiation doses and examination times.</a:t>
            </a:r>
          </a:p>
          <a:p>
            <a:r>
              <a:rPr lang="en-GB" dirty="0"/>
              <a:t>Radiographers are already adapting to their impact, honing skills in assessing new technologies and embedding them into practice, </a:t>
            </a:r>
          </a:p>
          <a:p>
            <a:r>
              <a:rPr lang="en-GB" dirty="0"/>
              <a:t>Recruitment and retention depends upon offering a varied career.  While many opportunities can be seen in the future, the challenge</a:t>
            </a:r>
            <a:r>
              <a:rPr lang="en-GB" baseline="0" dirty="0"/>
              <a:t> is to make the opportunities a reality. We have spent years talking about this, </a:t>
            </a:r>
            <a:r>
              <a:rPr lang="en-GB" baseline="0"/>
              <a:t>we really do need </a:t>
            </a:r>
            <a:r>
              <a:rPr lang="en-GB" baseline="0" dirty="0"/>
              <a:t>action to match the fine words. </a:t>
            </a:r>
            <a:endParaRPr lang="en-GB" dirty="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18</a:t>
            </a:fld>
            <a:endParaRPr lang="en-US"/>
          </a:p>
        </p:txBody>
      </p:sp>
    </p:spTree>
    <p:extLst>
      <p:ext uri="{BB962C8B-B14F-4D97-AF65-F5344CB8AC3E}">
        <p14:creationId xmlns:p14="http://schemas.microsoft.com/office/powerpoint/2010/main" val="4103535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19</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20</a:t>
            </a:fld>
            <a:endParaRPr lang="en-US"/>
          </a:p>
        </p:txBody>
      </p:sp>
    </p:spTree>
    <p:extLst>
      <p:ext uri="{BB962C8B-B14F-4D97-AF65-F5344CB8AC3E}">
        <p14:creationId xmlns:p14="http://schemas.microsoft.com/office/powerpoint/2010/main" val="189179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Tom</a:t>
            </a:r>
          </a:p>
          <a:p>
            <a:pPr marL="171450" indent="-171450">
              <a:buFontTx/>
              <a:buChar char="-"/>
            </a:pPr>
            <a:r>
              <a:rPr lang="en-GB" dirty="0"/>
              <a:t>Smaller workforce then Diagnostic radiography – within the NHS</a:t>
            </a:r>
          </a:p>
          <a:p>
            <a:pPr marL="171450" indent="-171450">
              <a:buFontTx/>
              <a:buChar char="-"/>
            </a:pPr>
            <a:r>
              <a:rPr lang="en-GB" dirty="0"/>
              <a:t>NHS</a:t>
            </a:r>
            <a:r>
              <a:rPr lang="en-GB" baseline="0" dirty="0"/>
              <a:t> Digital data shows for 2014 = 2,291 </a:t>
            </a:r>
            <a:r>
              <a:rPr lang="en-GB" baseline="0" dirty="0" err="1"/>
              <a:t>wte</a:t>
            </a:r>
            <a:r>
              <a:rPr lang="en-GB" baseline="0" dirty="0"/>
              <a:t>, for 2020 = 2,958 WTE</a:t>
            </a:r>
            <a:endParaRPr lang="en-GB" dirty="0"/>
          </a:p>
          <a:p>
            <a:pPr marL="171450" indent="-171450">
              <a:buFontTx/>
              <a:buChar char="-"/>
            </a:pPr>
            <a:r>
              <a:rPr lang="en-GB" dirty="0"/>
              <a:t>For 2020 NHS</a:t>
            </a:r>
            <a:r>
              <a:rPr lang="en-GB" baseline="0" dirty="0"/>
              <a:t> employed 15,450 Diagnostic Radiographers compared to only 3,077 (</a:t>
            </a:r>
            <a:r>
              <a:rPr lang="en-GB" baseline="0" dirty="0" err="1"/>
              <a:t>wte</a:t>
            </a:r>
            <a:r>
              <a:rPr lang="en-GB" baseline="0" dirty="0"/>
              <a:t>) Therapeutic Radiographers</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21</a:t>
            </a:fld>
            <a:endParaRPr lang="en-US"/>
          </a:p>
        </p:txBody>
      </p:sp>
    </p:spTree>
    <p:extLst>
      <p:ext uri="{BB962C8B-B14F-4D97-AF65-F5344CB8AC3E}">
        <p14:creationId xmlns:p14="http://schemas.microsoft.com/office/powerpoint/2010/main" val="1334423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22</a:t>
            </a:fld>
            <a:endParaRPr lang="en-US"/>
          </a:p>
        </p:txBody>
      </p:sp>
    </p:spTree>
    <p:extLst>
      <p:ext uri="{BB962C8B-B14F-4D97-AF65-F5344CB8AC3E}">
        <p14:creationId xmlns:p14="http://schemas.microsoft.com/office/powerpoint/2010/main" val="333459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Tom </a:t>
            </a:r>
            <a:r>
              <a:rPr lang="en-GB" baseline="0" dirty="0">
                <a:solidFill>
                  <a:srgbClr val="FF0000"/>
                </a:solidFill>
              </a:rPr>
              <a:t> - </a:t>
            </a:r>
            <a:r>
              <a:rPr lang="en-GB" dirty="0"/>
              <a:t> </a:t>
            </a:r>
            <a:endParaRPr lang="en-GB" baseline="0" dirty="0"/>
          </a:p>
          <a:p>
            <a:r>
              <a:rPr lang="en-GB" baseline="0" dirty="0"/>
              <a:t>NHS Digital data for Therapeutic Radio shows for 2014 = 2,291 </a:t>
            </a:r>
            <a:r>
              <a:rPr lang="en-GB" baseline="0" dirty="0" err="1"/>
              <a:t>wte</a:t>
            </a:r>
            <a:r>
              <a:rPr lang="en-GB" baseline="0" dirty="0"/>
              <a:t>, for 2020 = 2,958 WTE</a:t>
            </a:r>
          </a:p>
          <a:p>
            <a:endParaRPr lang="en-GB" baseline="0" dirty="0"/>
          </a:p>
          <a:p>
            <a:r>
              <a:rPr lang="en-GB" baseline="0" dirty="0"/>
              <a:t>For 2020 NHS employed 15,450 Diagnostic Radiographers compared to only 3,077 (</a:t>
            </a:r>
            <a:r>
              <a:rPr lang="en-GB" baseline="0" dirty="0" err="1"/>
              <a:t>wte</a:t>
            </a:r>
            <a:r>
              <a:rPr lang="en-GB" baseline="0" dirty="0"/>
              <a:t>) Therapeutic Radiographers</a:t>
            </a:r>
          </a:p>
          <a:p>
            <a:endParaRPr lang="en-GB" baseline="0" dirty="0"/>
          </a:p>
          <a:p>
            <a:pPr marL="171450" indent="-171450">
              <a:buFont typeface="Arial" panose="020B0604020202020204" pitchFamily="34" charset="0"/>
              <a:buChar char="•"/>
            </a:pPr>
            <a:r>
              <a:rPr lang="en-GB" baseline="0" dirty="0"/>
              <a:t>This is a small profession so small increase in numbers = larger percentages</a:t>
            </a:r>
          </a:p>
          <a:p>
            <a:pPr marL="171450" indent="-171450">
              <a:buFont typeface="Arial" panose="020B0604020202020204" pitchFamily="34" charset="0"/>
              <a:buChar char="•"/>
            </a:pPr>
            <a:r>
              <a:rPr lang="en-GB" baseline="0" dirty="0"/>
              <a:t>Diagnostic Radiography 3% increase per year, Therapeutic Radiography 4.8% increase per Year.</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23</a:t>
            </a:fld>
            <a:endParaRPr lang="en-US"/>
          </a:p>
        </p:txBody>
      </p:sp>
    </p:spTree>
    <p:extLst>
      <p:ext uri="{BB962C8B-B14F-4D97-AF65-F5344CB8AC3E}">
        <p14:creationId xmlns:p14="http://schemas.microsoft.com/office/powerpoint/2010/main" val="4064328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25</a:t>
            </a:fld>
            <a:endParaRPr lang="en-US"/>
          </a:p>
        </p:txBody>
      </p:sp>
    </p:spTree>
    <p:extLst>
      <p:ext uri="{BB962C8B-B14F-4D97-AF65-F5344CB8AC3E}">
        <p14:creationId xmlns:p14="http://schemas.microsoft.com/office/powerpoint/2010/main" val="321296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5</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26</a:t>
            </a:fld>
            <a:endParaRPr lang="en-US"/>
          </a:p>
        </p:txBody>
      </p:sp>
    </p:spTree>
    <p:extLst>
      <p:ext uri="{BB962C8B-B14F-4D97-AF65-F5344CB8AC3E}">
        <p14:creationId xmlns:p14="http://schemas.microsoft.com/office/powerpoint/2010/main" val="2693672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27</a:t>
            </a:fld>
            <a:endParaRPr lang="en-US"/>
          </a:p>
        </p:txBody>
      </p:sp>
    </p:spTree>
    <p:extLst>
      <p:ext uri="{BB962C8B-B14F-4D97-AF65-F5344CB8AC3E}">
        <p14:creationId xmlns:p14="http://schemas.microsoft.com/office/powerpoint/2010/main" val="3754319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28</a:t>
            </a:fld>
            <a:endParaRPr lang="en-US"/>
          </a:p>
        </p:txBody>
      </p:sp>
    </p:spTree>
    <p:extLst>
      <p:ext uri="{BB962C8B-B14F-4D97-AF65-F5344CB8AC3E}">
        <p14:creationId xmlns:p14="http://schemas.microsoft.com/office/powerpoint/2010/main" val="29572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30</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Radiotherapy is a core treatment option for people diagnosed with cancer and the provision of high quality equitable care is the priority for therapeutic radiographers working with the multidisciplinary team.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Therapeutic Radiographers comprise over 50% of the workforce within the radiotherapy service and work closely with Clinical Oncologists and Medical Physicists, and other professional groups across the wider cancer care pathway.</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31</a:t>
            </a:fld>
            <a:endParaRPr lang="en-US"/>
          </a:p>
        </p:txBody>
      </p:sp>
    </p:spTree>
    <p:extLst>
      <p:ext uri="{BB962C8B-B14F-4D97-AF65-F5344CB8AC3E}">
        <p14:creationId xmlns:p14="http://schemas.microsoft.com/office/powerpoint/2010/main" val="2926805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Evidenced changes in skill mix will implicate therapeutic radiographers working at advanced and consultant levels of practice, in turn adding a significant need for postgraduate training</a:t>
            </a:r>
            <a:endParaRPr lang="en-GB" dirty="0">
              <a:effectLst/>
            </a:endParaRPr>
          </a:p>
          <a:p>
            <a:pPr lvl="0"/>
            <a:endParaRPr lang="en-GB" sz="1200" kern="1200" dirty="0">
              <a:solidFill>
                <a:schemeClr val="tx1"/>
              </a:solidFill>
              <a:effectLst/>
              <a:latin typeface="+mn-lt"/>
              <a:ea typeface="+mn-ea"/>
              <a:cs typeface="+mn-cs"/>
            </a:endParaRPr>
          </a:p>
          <a:p>
            <a:endParaRPr lang="en-GB" dirty="0"/>
          </a:p>
          <a:p>
            <a:pPr marL="0" indent="0">
              <a:buNone/>
            </a:pPr>
            <a:r>
              <a:rPr lang="en-GB" b="1" dirty="0">
                <a:solidFill>
                  <a:schemeClr val="tx1"/>
                </a:solidFill>
              </a:rPr>
              <a:t>New ways of working &amp; delivering care</a:t>
            </a:r>
          </a:p>
          <a:p>
            <a:pPr marL="0" indent="0">
              <a:buNone/>
            </a:pPr>
            <a:r>
              <a:rPr lang="en-GB" b="1" dirty="0">
                <a:solidFill>
                  <a:schemeClr val="tx1"/>
                </a:solidFill>
              </a:rPr>
              <a:t>	Context around complexity</a:t>
            </a:r>
          </a:p>
          <a:p>
            <a:pPr marL="0" indent="0">
              <a:buNone/>
            </a:pPr>
            <a:r>
              <a:rPr lang="en-GB" b="1" dirty="0">
                <a:solidFill>
                  <a:schemeClr val="tx1"/>
                </a:solidFill>
              </a:rPr>
              <a:t>	Advanced Practitioner (AP) roles numerous and well stablished</a:t>
            </a:r>
          </a:p>
          <a:p>
            <a:pPr lvl="4"/>
            <a:r>
              <a:rPr lang="en-GB" sz="2100" b="1" dirty="0"/>
              <a:t>Postgraduate education</a:t>
            </a:r>
          </a:p>
          <a:p>
            <a:pPr lvl="4"/>
            <a:r>
              <a:rPr lang="en-GB" sz="2100" b="1" dirty="0"/>
              <a:t>Alignment to ACP Framework</a:t>
            </a:r>
          </a:p>
          <a:p>
            <a:pPr lvl="0"/>
            <a:r>
              <a:rPr lang="en-GB" sz="1200" kern="1200" dirty="0">
                <a:solidFill>
                  <a:schemeClr val="tx1"/>
                </a:solidFill>
                <a:effectLst/>
                <a:latin typeface="+mn-lt"/>
                <a:ea typeface="+mn-ea"/>
                <a:cs typeface="+mn-cs"/>
              </a:rPr>
              <a:t>Growth in practice educators and clinical academic roles to support the required growth in the workforce </a:t>
            </a:r>
            <a:endParaRPr lang="en-GB" dirty="0">
              <a:effectLst/>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Simulation equipment to support the required growth in clinical training capacity for both pre-and post-registration education and training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Post registration Continuing Professional Development and formal Masters/ Doctoral level education and training  to support workforce transformation</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32</a:t>
            </a:fld>
            <a:endParaRPr lang="en-US"/>
          </a:p>
        </p:txBody>
      </p:sp>
    </p:spTree>
    <p:extLst>
      <p:ext uri="{BB962C8B-B14F-4D97-AF65-F5344CB8AC3E}">
        <p14:creationId xmlns:p14="http://schemas.microsoft.com/office/powerpoint/2010/main" val="3411106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dirty="0"/>
          </a:p>
          <a:p>
            <a:r>
              <a:rPr lang="en-GB" dirty="0"/>
              <a:t>Overview of new and embedded roles</a:t>
            </a:r>
          </a:p>
          <a:p>
            <a:r>
              <a:rPr lang="en-GB" dirty="0"/>
              <a:t>Non </a:t>
            </a:r>
            <a:r>
              <a:rPr lang="en-GB" dirty="0" err="1"/>
              <a:t>silo’d</a:t>
            </a:r>
            <a:r>
              <a:rPr lang="en-GB" dirty="0"/>
              <a:t> care across the whole care pathway</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33</a:t>
            </a:fld>
            <a:endParaRPr lang="en-US"/>
          </a:p>
        </p:txBody>
      </p:sp>
    </p:spTree>
    <p:extLst>
      <p:ext uri="{BB962C8B-B14F-4D97-AF65-F5344CB8AC3E}">
        <p14:creationId xmlns:p14="http://schemas.microsoft.com/office/powerpoint/2010/main" val="1321177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There is scope for improved recruitment, development and retention across the workforce</a:t>
            </a:r>
          </a:p>
          <a:p>
            <a:endParaRPr lang="en-GB" baseline="0" dirty="0"/>
          </a:p>
          <a:p>
            <a:r>
              <a:rPr lang="en-GB" baseline="0" dirty="0"/>
              <a:t>We need a core increase in numbers but also enable multi-professional working and support</a:t>
            </a:r>
          </a:p>
          <a:p>
            <a:endParaRPr lang="en-GB" baseline="0" dirty="0"/>
          </a:p>
          <a:p>
            <a:r>
              <a:rPr lang="en-GB" sz="1200" b="1" kern="1200" dirty="0">
                <a:solidFill>
                  <a:schemeClr val="tx1"/>
                </a:solidFill>
                <a:effectLst/>
                <a:latin typeface="+mn-lt"/>
                <a:ea typeface="+mn-ea"/>
                <a:cs typeface="+mn-cs"/>
              </a:rPr>
              <a:t>HEE Radiotherapy </a:t>
            </a:r>
            <a:r>
              <a:rPr lang="en-GB" sz="1200" b="1" u="sng" kern="1200" dirty="0">
                <a:solidFill>
                  <a:schemeClr val="tx1"/>
                </a:solidFill>
                <a:effectLst/>
                <a:latin typeface="+mn-lt"/>
                <a:ea typeface="+mn-ea"/>
                <a:cs typeface="+mn-cs"/>
                <a:hlinkClick r:id="rId3"/>
              </a:rPr>
              <a:t>RePAIR</a:t>
            </a:r>
            <a:r>
              <a:rPr lang="en-GB" sz="1200" b="1" kern="1200" dirty="0">
                <a:solidFill>
                  <a:schemeClr val="tx1"/>
                </a:solidFill>
                <a:effectLst/>
                <a:latin typeface="+mn-lt"/>
                <a:ea typeface="+mn-ea"/>
                <a:cs typeface="+mn-cs"/>
              </a:rPr>
              <a:t> project - England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Although there is valuable data and experience from the UK devolved countries, due to the scope of this project the focus will be England, to include NHS oncology centre and higher education providers.</a:t>
            </a:r>
          </a:p>
          <a:p>
            <a:r>
              <a:rPr lang="en-US" sz="1200" kern="1200" dirty="0">
                <a:solidFill>
                  <a:schemeClr val="tx1"/>
                </a:solidFill>
                <a:effectLst/>
                <a:latin typeface="+mn-lt"/>
                <a:ea typeface="+mn-ea"/>
                <a:cs typeface="+mn-cs"/>
              </a:rPr>
              <a:t>Learning from RePAIR as a legacy project has been identified as a mechanism to support departmental leads and associated stakeholders and one component of ensuring there are sufficient Therapeutic Radiographers to meet future demand in line with the Cancer Workforce Plan.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Project outcomes: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Alignment of recruitment and retention activity across multiple stakeholders: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map the progress of implementation of the RePAIR recommendations into practice across the eleven England Operational Delivery Networks (ODN) </a:t>
            </a:r>
            <a:endParaRPr lang="en-GB" sz="1200" kern="1200" dirty="0">
              <a:solidFill>
                <a:schemeClr val="tx1"/>
              </a:solidFill>
              <a:effectLst/>
              <a:latin typeface="+mn-lt"/>
              <a:ea typeface="+mn-ea"/>
              <a:cs typeface="+mn-cs"/>
            </a:endParaRPr>
          </a:p>
          <a:p>
            <a:pPr lvl="0" fontAlgn="base" hangingPunct="0"/>
            <a:r>
              <a:rPr lang="en-US" sz="1200" kern="1200" dirty="0">
                <a:solidFill>
                  <a:schemeClr val="tx1"/>
                </a:solidFill>
                <a:effectLst/>
                <a:latin typeface="+mn-lt"/>
                <a:ea typeface="+mn-ea"/>
                <a:cs typeface="+mn-cs"/>
              </a:rPr>
              <a:t>From this develop further use of the toolkit / exemplars based on the findings to support student recruitment and retention which can be utilised to support other services fully implementing the RePAIR recommendations. </a:t>
            </a:r>
            <a:endParaRPr lang="en-GB" sz="1200" kern="1200" dirty="0">
              <a:solidFill>
                <a:schemeClr val="tx1"/>
              </a:solidFill>
              <a:effectLst/>
              <a:latin typeface="+mn-lt"/>
              <a:ea typeface="+mn-ea"/>
              <a:cs typeface="+mn-cs"/>
            </a:endParaRPr>
          </a:p>
          <a:p>
            <a:pPr lvl="0" fontAlgn="base" hangingPunct="0"/>
            <a:r>
              <a:rPr lang="en-US" sz="1200" kern="1200" dirty="0">
                <a:solidFill>
                  <a:schemeClr val="tx1"/>
                </a:solidFill>
                <a:effectLst/>
                <a:latin typeface="+mn-lt"/>
                <a:ea typeface="+mn-ea"/>
                <a:cs typeface="+mn-cs"/>
              </a:rPr>
              <a:t>Aligned to RePAIR outcomes, embed Partnership working of clinical services and approved education providers via Therapeutic Radiography champion roles to cover England.</a:t>
            </a:r>
          </a:p>
          <a:p>
            <a:pPr lvl="0" fontAlgn="base" hangingPunct="0"/>
            <a:r>
              <a:rPr lang="en-US" sz="1200" kern="1200" dirty="0">
                <a:solidFill>
                  <a:schemeClr val="tx1"/>
                </a:solidFill>
                <a:effectLst/>
                <a:latin typeface="+mn-lt"/>
                <a:ea typeface="+mn-ea"/>
                <a:cs typeface="+mn-cs"/>
              </a:rPr>
              <a:t>These roles will also enable resource alignment for national work on recruitment and retention with other key stakeholders..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COVID-19, seek to understand the relevance of the findings from RePAIR to the new ways of working for pre-registration education and training that are being implemented within Oncology</a:t>
            </a:r>
            <a:endParaRPr lang="en-GB" sz="1200" kern="1200" dirty="0">
              <a:solidFill>
                <a:schemeClr val="tx1"/>
              </a:solidFill>
              <a:effectLst/>
              <a:latin typeface="+mn-lt"/>
              <a:ea typeface="+mn-ea"/>
              <a:cs typeface="+mn-cs"/>
            </a:endParaRPr>
          </a:p>
          <a:p>
            <a:pPr lvl="1"/>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F9B1DC3-B6D9-41F7-826F-BA02244D7287}" type="slidenum">
              <a:rPr lang="en-GB" smtClean="0"/>
              <a:t>34</a:t>
            </a:fld>
            <a:endParaRPr lang="en-GB" dirty="0"/>
          </a:p>
        </p:txBody>
      </p:sp>
    </p:spTree>
    <p:extLst>
      <p:ext uri="{BB962C8B-B14F-4D97-AF65-F5344CB8AC3E}">
        <p14:creationId xmlns:p14="http://schemas.microsoft.com/office/powerpoint/2010/main" val="3884624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35</a:t>
            </a:fld>
            <a:endParaRPr lang="en-US"/>
          </a:p>
        </p:txBody>
      </p:sp>
    </p:spTree>
    <p:extLst>
      <p:ext uri="{BB962C8B-B14F-4D97-AF65-F5344CB8AC3E}">
        <p14:creationId xmlns:p14="http://schemas.microsoft.com/office/powerpoint/2010/main" val="858141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Tom</a:t>
            </a:r>
          </a:p>
          <a:p>
            <a:r>
              <a:rPr lang="en-GB" dirty="0"/>
              <a:t>I have</a:t>
            </a:r>
            <a:r>
              <a:rPr lang="en-GB" baseline="0" dirty="0"/>
              <a:t> taken data from individual annual reports.  I question whether it is our place to interpret this data?</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36</a:t>
            </a:fld>
            <a:endParaRPr lang="en-US"/>
          </a:p>
        </p:txBody>
      </p:sp>
    </p:spTree>
    <p:extLst>
      <p:ext uri="{BB962C8B-B14F-4D97-AF65-F5344CB8AC3E}">
        <p14:creationId xmlns:p14="http://schemas.microsoft.com/office/powerpoint/2010/main" val="103896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6</a:t>
            </a:fld>
            <a:endParaRPr lang="en-US"/>
          </a:p>
        </p:txBody>
      </p:sp>
    </p:spTree>
    <p:extLst>
      <p:ext uri="{BB962C8B-B14F-4D97-AF65-F5344CB8AC3E}">
        <p14:creationId xmlns:p14="http://schemas.microsoft.com/office/powerpoint/2010/main" val="1891791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38</a:t>
            </a:fld>
            <a:endParaRPr lang="en-US"/>
          </a:p>
        </p:txBody>
      </p:sp>
    </p:spTree>
    <p:extLst>
      <p:ext uri="{BB962C8B-B14F-4D97-AF65-F5344CB8AC3E}">
        <p14:creationId xmlns:p14="http://schemas.microsoft.com/office/powerpoint/2010/main" val="3315441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41</a:t>
            </a:fld>
            <a:endParaRPr lang="en-US"/>
          </a:p>
        </p:txBody>
      </p:sp>
    </p:spTree>
    <p:extLst>
      <p:ext uri="{BB962C8B-B14F-4D97-AF65-F5344CB8AC3E}">
        <p14:creationId xmlns:p14="http://schemas.microsoft.com/office/powerpoint/2010/main" val="1391236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42</a:t>
            </a:fld>
            <a:endParaRPr lang="en-US"/>
          </a:p>
        </p:txBody>
      </p:sp>
    </p:spTree>
    <p:extLst>
      <p:ext uri="{BB962C8B-B14F-4D97-AF65-F5344CB8AC3E}">
        <p14:creationId xmlns:p14="http://schemas.microsoft.com/office/powerpoint/2010/main" val="1191617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44</a:t>
            </a:fld>
            <a:endParaRPr lang="en-US"/>
          </a:p>
        </p:txBody>
      </p:sp>
    </p:spTree>
    <p:extLst>
      <p:ext uri="{BB962C8B-B14F-4D97-AF65-F5344CB8AC3E}">
        <p14:creationId xmlns:p14="http://schemas.microsoft.com/office/powerpoint/2010/main" val="279148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7</a:t>
            </a:fld>
            <a:endParaRPr lang="en-US"/>
          </a:p>
        </p:txBody>
      </p:sp>
    </p:spTree>
    <p:extLst>
      <p:ext uri="{BB962C8B-B14F-4D97-AF65-F5344CB8AC3E}">
        <p14:creationId xmlns:p14="http://schemas.microsoft.com/office/powerpoint/2010/main" val="133442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8</a:t>
            </a:fld>
            <a:endParaRPr lang="en-US"/>
          </a:p>
        </p:txBody>
      </p:sp>
    </p:spTree>
    <p:extLst>
      <p:ext uri="{BB962C8B-B14F-4D97-AF65-F5344CB8AC3E}">
        <p14:creationId xmlns:p14="http://schemas.microsoft.com/office/powerpoint/2010/main" val="406432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10</a:t>
            </a:fld>
            <a:endParaRPr lang="en-US"/>
          </a:p>
        </p:txBody>
      </p:sp>
    </p:spTree>
    <p:extLst>
      <p:ext uri="{BB962C8B-B14F-4D97-AF65-F5344CB8AC3E}">
        <p14:creationId xmlns:p14="http://schemas.microsoft.com/office/powerpoint/2010/main" val="321296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11</a:t>
            </a:fld>
            <a:endParaRPr lang="en-US"/>
          </a:p>
        </p:txBody>
      </p:sp>
    </p:spTree>
    <p:extLst>
      <p:ext uri="{BB962C8B-B14F-4D97-AF65-F5344CB8AC3E}">
        <p14:creationId xmlns:p14="http://schemas.microsoft.com/office/powerpoint/2010/main" val="2693672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12</a:t>
            </a:fld>
            <a:endParaRPr lang="en-US"/>
          </a:p>
        </p:txBody>
      </p:sp>
    </p:spTree>
    <p:extLst>
      <p:ext uri="{BB962C8B-B14F-4D97-AF65-F5344CB8AC3E}">
        <p14:creationId xmlns:p14="http://schemas.microsoft.com/office/powerpoint/2010/main" val="375431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0B3131-83C0-9847-95A8-B83A12FBB63A}" type="slidenum">
              <a:rPr lang="en-US" smtClean="0"/>
              <a:t>14</a:t>
            </a:fld>
            <a:endParaRPr lang="en-US"/>
          </a:p>
        </p:txBody>
      </p:sp>
    </p:spTree>
    <p:extLst>
      <p:ext uri="{BB962C8B-B14F-4D97-AF65-F5344CB8AC3E}">
        <p14:creationId xmlns:p14="http://schemas.microsoft.com/office/powerpoint/2010/main" val="2957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71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5767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09336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3033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6309-EB29-47D0-876A-9F7F830F80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FF51B3-405E-4385-BA10-C5F395ECFA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63B8FE-7605-4427-98EE-CC8B68C48544}"/>
              </a:ext>
            </a:extLst>
          </p:cNvPr>
          <p:cNvSpPr>
            <a:spLocks noGrp="1"/>
          </p:cNvSpPr>
          <p:nvPr>
            <p:ph type="dt" sz="half" idx="10"/>
          </p:nvPr>
        </p:nvSpPr>
        <p:spPr/>
        <p:txBody>
          <a:bodyPr/>
          <a:lstStyle/>
          <a:p>
            <a:fld id="{C7EE9AE8-2E4B-495B-8D17-9A9B7F84F78E}" type="datetimeFigureOut">
              <a:rPr lang="en-GB" smtClean="0"/>
              <a:t>29/09/2020</a:t>
            </a:fld>
            <a:endParaRPr lang="en-GB"/>
          </a:p>
        </p:txBody>
      </p:sp>
      <p:sp>
        <p:nvSpPr>
          <p:cNvPr id="5" name="Footer Placeholder 4">
            <a:extLst>
              <a:ext uri="{FF2B5EF4-FFF2-40B4-BE49-F238E27FC236}">
                <a16:creationId xmlns:a16="http://schemas.microsoft.com/office/drawing/2014/main" id="{31957EA9-B1BF-44A7-8174-D2B832D193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235DFF-90C8-4B81-BEC7-DB5040F21469}"/>
              </a:ext>
            </a:extLst>
          </p:cNvPr>
          <p:cNvSpPr>
            <a:spLocks noGrp="1"/>
          </p:cNvSpPr>
          <p:nvPr>
            <p:ph type="sldNum" sz="quarter" idx="12"/>
          </p:nvPr>
        </p:nvSpPr>
        <p:spPr/>
        <p:txBody>
          <a:bodyPr/>
          <a:lstStyle/>
          <a:p>
            <a:fld id="{E74E7039-147E-457C-A70A-BA3E53F28160}" type="slidenum">
              <a:rPr lang="en-GB" smtClean="0"/>
              <a:t>‹#›</a:t>
            </a:fld>
            <a:endParaRPr lang="en-GB"/>
          </a:p>
        </p:txBody>
      </p:sp>
    </p:spTree>
    <p:extLst>
      <p:ext uri="{BB962C8B-B14F-4D97-AF65-F5344CB8AC3E}">
        <p14:creationId xmlns:p14="http://schemas.microsoft.com/office/powerpoint/2010/main" val="116828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2B255C-2570-4A7C-A387-C4AAB4CFDCC0}"/>
              </a:ext>
            </a:extLst>
          </p:cNvPr>
          <p:cNvSpPr>
            <a:spLocks noGrp="1"/>
          </p:cNvSpPr>
          <p:nvPr>
            <p:ph type="dt" sz="half" idx="10"/>
          </p:nvPr>
        </p:nvSpPr>
        <p:spPr/>
        <p:txBody>
          <a:bodyPr/>
          <a:lstStyle/>
          <a:p>
            <a:fld id="{F38B3156-3C3E-488D-9287-2A97CECBC736}" type="datetimeFigureOut">
              <a:rPr lang="en-GB" smtClean="0"/>
              <a:t>29/09/2020</a:t>
            </a:fld>
            <a:endParaRPr lang="en-GB"/>
          </a:p>
        </p:txBody>
      </p:sp>
      <p:sp>
        <p:nvSpPr>
          <p:cNvPr id="3" name="Footer Placeholder 2">
            <a:extLst>
              <a:ext uri="{FF2B5EF4-FFF2-40B4-BE49-F238E27FC236}">
                <a16:creationId xmlns:a16="http://schemas.microsoft.com/office/drawing/2014/main" id="{A9117DB7-BA97-4AA5-8BE0-39F6FA0A5A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BDC0B3-3358-48C1-BB39-2CC94E08D9E7}"/>
              </a:ext>
            </a:extLst>
          </p:cNvPr>
          <p:cNvSpPr>
            <a:spLocks noGrp="1"/>
          </p:cNvSpPr>
          <p:nvPr>
            <p:ph type="sldNum" sz="quarter" idx="12"/>
          </p:nvPr>
        </p:nvSpPr>
        <p:spPr/>
        <p:txBody>
          <a:bodyPr/>
          <a:lstStyle/>
          <a:p>
            <a:fld id="{89BAFA02-AD92-4B9B-AF9A-CF93E0812CC6}" type="slidenum">
              <a:rPr lang="en-GB" smtClean="0"/>
              <a:t>‹#›</a:t>
            </a:fld>
            <a:endParaRPr lang="en-GB"/>
          </a:p>
        </p:txBody>
      </p:sp>
    </p:spTree>
    <p:extLst>
      <p:ext uri="{BB962C8B-B14F-4D97-AF65-F5344CB8AC3E}">
        <p14:creationId xmlns:p14="http://schemas.microsoft.com/office/powerpoint/2010/main" val="245245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8285-8A9F-4BA9-8C59-16D72150F4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A09CA8-2755-4DF8-997E-C3DD3183E6C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5F78A8-4AB2-4873-9937-C6B0B2EC18C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36E917-0F6B-40AD-B4F8-462BD1DC7B1A}"/>
              </a:ext>
            </a:extLst>
          </p:cNvPr>
          <p:cNvSpPr>
            <a:spLocks noGrp="1"/>
          </p:cNvSpPr>
          <p:nvPr>
            <p:ph type="dt" sz="half" idx="10"/>
          </p:nvPr>
        </p:nvSpPr>
        <p:spPr/>
        <p:txBody>
          <a:bodyPr/>
          <a:lstStyle/>
          <a:p>
            <a:fld id="{F38B3156-3C3E-488D-9287-2A97CECBC736}" type="datetimeFigureOut">
              <a:rPr lang="en-GB" smtClean="0"/>
              <a:t>29/09/2020</a:t>
            </a:fld>
            <a:endParaRPr lang="en-GB"/>
          </a:p>
        </p:txBody>
      </p:sp>
      <p:sp>
        <p:nvSpPr>
          <p:cNvPr id="6" name="Footer Placeholder 5">
            <a:extLst>
              <a:ext uri="{FF2B5EF4-FFF2-40B4-BE49-F238E27FC236}">
                <a16:creationId xmlns:a16="http://schemas.microsoft.com/office/drawing/2014/main" id="{95476C0A-112F-4C38-BAEC-5D16DAAA77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89DBAE-B4F1-4D18-B1B5-63F32242A60A}"/>
              </a:ext>
            </a:extLst>
          </p:cNvPr>
          <p:cNvSpPr>
            <a:spLocks noGrp="1"/>
          </p:cNvSpPr>
          <p:nvPr>
            <p:ph type="sldNum" sz="quarter" idx="12"/>
          </p:nvPr>
        </p:nvSpPr>
        <p:spPr/>
        <p:txBody>
          <a:bodyPr/>
          <a:lstStyle/>
          <a:p>
            <a:fld id="{89BAFA02-AD92-4B9B-AF9A-CF93E0812CC6}" type="slidenum">
              <a:rPr lang="en-GB" smtClean="0"/>
              <a:t>‹#›</a:t>
            </a:fld>
            <a:endParaRPr lang="en-GB"/>
          </a:p>
        </p:txBody>
      </p:sp>
    </p:spTree>
    <p:extLst>
      <p:ext uri="{BB962C8B-B14F-4D97-AF65-F5344CB8AC3E}">
        <p14:creationId xmlns:p14="http://schemas.microsoft.com/office/powerpoint/2010/main" val="122555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73" r:id="rId3"/>
    <p:sldLayoutId id="2147483649" r:id="rId4"/>
    <p:sldLayoutId id="2147483650" r:id="rId5"/>
    <p:sldLayoutId id="2147483655" r:id="rId6"/>
    <p:sldLayoutId id="2147483675" r:id="rId7"/>
    <p:sldLayoutId id="2147483676" r:id="rId8"/>
    <p:sldLayoutId id="214748367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6.emf"/><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7.emf"/><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hyperlink" Target="http://www.cancerresearchuk.org/about-us/we-develop-policy/our-policy-on-cancer-services/non-surgical-cancer-treatments-workforc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sor.org/learning/document-library/patient-public-and-practitioner-partnerships-within-imaging-and-radiotherapy-guiding-principles"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hyperlink" Target="https://www.cancerresearchuk.org/sites/default/files/full_team_ahead-full_report.pdf" TargetMode="Externa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emf"/><Relationship Id="rId7"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hyperlink" Target="mailto:laura.leadsford@nhs.net" TargetMode="Externa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www.iosteopathy.org/osteopathy/research-and-reports/" TargetMode="External"/><Relationship Id="rId2" Type="http://schemas.openxmlformats.org/officeDocument/2006/relationships/hyperlink" Target="https://www.iosteopathy.org/wp-content/uploads/2020/07/Role-of-Osteopaths-as-AHPs-in-the-NHS.pdf" TargetMode="Externa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hyperlink" Target="https://www.iosteopathy.org/wp-content/uploads/2020/09/Evaluation-of-MSK-FCPO-osteopath-service-interim.pdf"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publicdomainpictures.net/en/view-image.php?image=290460&amp;picture=questions-amp-answers" TargetMode="External"/><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90537" y="1215672"/>
            <a:ext cx="7772400" cy="1441450"/>
          </a:xfrm>
          <a:prstGeom prst="rect">
            <a:avLst/>
          </a:prstGeom>
        </p:spPr>
        <p:txBody>
          <a:bodyPr/>
          <a:lstStyle/>
          <a:p>
            <a:pPr defTabSz="685800"/>
            <a:r>
              <a:rPr lang="en-US" sz="2700" b="1" dirty="0">
                <a:solidFill>
                  <a:srgbClr val="A00054"/>
                </a:solidFill>
                <a:latin typeface="Arial" panose="020B0604020202020204" pitchFamily="34" charset="0"/>
                <a:cs typeface="Arial" panose="020B0604020202020204" pitchFamily="34" charset="0"/>
              </a:rPr>
              <a:t>Welcome to A</a:t>
            </a:r>
            <a:r>
              <a:rPr lang="en-GB" sz="2700" b="1" dirty="0">
                <a:solidFill>
                  <a:srgbClr val="A00054"/>
                </a:solidFill>
                <a:latin typeface="Arial" panose="020B0604020202020204" pitchFamily="34" charset="0"/>
                <a:cs typeface="Arial" panose="020B0604020202020204" pitchFamily="34" charset="0"/>
              </a:rPr>
              <a:t>HP Workforce Webinar 5</a:t>
            </a:r>
            <a:br>
              <a:rPr lang="en-GB" sz="2700" b="1" dirty="0">
                <a:solidFill>
                  <a:srgbClr val="A00054"/>
                </a:solidFill>
                <a:latin typeface="Arial" panose="020B0604020202020204" pitchFamily="34" charset="0"/>
                <a:cs typeface="Arial" panose="020B0604020202020204" pitchFamily="34" charset="0"/>
              </a:rPr>
            </a:br>
            <a:r>
              <a:rPr lang="en-GB" sz="2400" b="1" dirty="0">
                <a:solidFill>
                  <a:srgbClr val="A00054"/>
                </a:solidFill>
                <a:latin typeface="Arial" panose="020B0604020202020204" pitchFamily="34" charset="0"/>
                <a:cs typeface="Arial" panose="020B0604020202020204" pitchFamily="34" charset="0"/>
              </a:rPr>
              <a:t>Diagnostic Radiography, Therapeutic Radiography and Osteopathy</a:t>
            </a:r>
            <a:br>
              <a:rPr lang="en-GB" sz="2400" b="1" dirty="0">
                <a:solidFill>
                  <a:srgbClr val="A00054"/>
                </a:solidFill>
                <a:latin typeface="Arial" panose="020B0604020202020204" pitchFamily="34" charset="0"/>
                <a:cs typeface="Arial" panose="020B0604020202020204" pitchFamily="34" charset="0"/>
              </a:rPr>
            </a:br>
            <a:r>
              <a:rPr lang="en-GB" sz="2400" b="1" dirty="0">
                <a:solidFill>
                  <a:srgbClr val="A00054"/>
                </a:solidFill>
                <a:latin typeface="Arial" panose="020B0604020202020204" pitchFamily="34" charset="0"/>
                <a:cs typeface="Arial" panose="020B0604020202020204" pitchFamily="34" charset="0"/>
              </a:rPr>
              <a:t>30 September 2020</a:t>
            </a:r>
            <a:br>
              <a:rPr lang="en-GB" sz="1600" b="1" dirty="0">
                <a:solidFill>
                  <a:srgbClr val="A00054"/>
                </a:solidFill>
                <a:latin typeface="Arial" panose="020B0604020202020204" pitchFamily="34" charset="0"/>
                <a:cs typeface="Arial" panose="020B0604020202020204" pitchFamily="34" charset="0"/>
              </a:rPr>
            </a:br>
            <a:br>
              <a:rPr lang="en-GB" sz="2000" dirty="0">
                <a:solidFill>
                  <a:prstClr val="black"/>
                </a:solidFill>
                <a:latin typeface="Arial" panose="020B0604020202020204" pitchFamily="34" charset="0"/>
                <a:ea typeface="MS Mincho" panose="02020609040205080304" pitchFamily="49" charset="-128"/>
                <a:cs typeface="Times New Roman" panose="02020603050405020304" pitchFamily="18" charset="0"/>
              </a:rPr>
            </a:br>
            <a:endParaRPr lang="en-GB"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@NHSHealthEdEng      #AHPFaculty</a:t>
            </a:r>
          </a:p>
        </p:txBody>
      </p:sp>
      <p:pic>
        <p:nvPicPr>
          <p:cNvPr id="4" name="Picture 3">
            <a:extLst>
              <a:ext uri="{FF2B5EF4-FFF2-40B4-BE49-F238E27FC236}">
                <a16:creationId xmlns:a16="http://schemas.microsoft.com/office/drawing/2014/main" id="{B598C422-7C43-47E7-AF81-93E98D538B74}"/>
              </a:ext>
            </a:extLst>
          </p:cNvPr>
          <p:cNvPicPr>
            <a:picLocks noChangeAspect="1"/>
          </p:cNvPicPr>
          <p:nvPr/>
        </p:nvPicPr>
        <p:blipFill>
          <a:blip r:embed="rId2"/>
          <a:stretch>
            <a:fillRect/>
          </a:stretch>
        </p:blipFill>
        <p:spPr>
          <a:xfrm>
            <a:off x="208556" y="2536956"/>
            <a:ext cx="8336362" cy="892044"/>
          </a:xfrm>
          <a:prstGeom prst="rect">
            <a:avLst/>
          </a:prstGeom>
        </p:spPr>
      </p:pic>
      <p:sp>
        <p:nvSpPr>
          <p:cNvPr id="12" name="TextBox 11">
            <a:extLst>
              <a:ext uri="{FF2B5EF4-FFF2-40B4-BE49-F238E27FC236}">
                <a16:creationId xmlns:a16="http://schemas.microsoft.com/office/drawing/2014/main" id="{7D757BAA-1661-4848-BDEB-9479F6FEAA9B}"/>
              </a:ext>
            </a:extLst>
          </p:cNvPr>
          <p:cNvSpPr txBox="1"/>
          <p:nvPr/>
        </p:nvSpPr>
        <p:spPr>
          <a:xfrm>
            <a:off x="850789" y="3643940"/>
            <a:ext cx="5998537" cy="1569660"/>
          </a:xfrm>
          <a:prstGeom prst="rect">
            <a:avLst/>
          </a:prstGeom>
          <a:noFill/>
        </p:spPr>
        <p:txBody>
          <a:bodyPr wrap="square" rtlCol="0">
            <a:spAutoFit/>
          </a:bodyPr>
          <a:lstStyle/>
          <a:p>
            <a:r>
              <a:rPr lang="en-GB" sz="2400" b="1" dirty="0">
                <a:solidFill>
                  <a:srgbClr val="003893"/>
                </a:solidFill>
                <a:latin typeface="Arial" panose="020B0604020202020204" pitchFamily="34" charset="0"/>
                <a:cs typeface="Arial" panose="020B0604020202020204" pitchFamily="34" charset="0"/>
              </a:rPr>
              <a:t>Paula Breeze</a:t>
            </a:r>
          </a:p>
          <a:p>
            <a:r>
              <a:rPr lang="en-GB" b="1" dirty="0">
                <a:solidFill>
                  <a:srgbClr val="003893"/>
                </a:solidFill>
                <a:latin typeface="Arial" panose="020B0604020202020204" pitchFamily="34" charset="0"/>
                <a:cs typeface="Arial" panose="020B0604020202020204" pitchFamily="34" charset="0"/>
              </a:rPr>
              <a:t>National AHP Clinical Fellow</a:t>
            </a:r>
          </a:p>
          <a:p>
            <a:r>
              <a:rPr lang="en-GB" b="1" dirty="0">
                <a:solidFill>
                  <a:srgbClr val="003893"/>
                </a:solidFill>
                <a:latin typeface="Arial" panose="020B0604020202020204" pitchFamily="34" charset="0"/>
                <a:cs typeface="Arial" panose="020B0604020202020204" pitchFamily="34" charset="0"/>
              </a:rPr>
              <a:t>@breeze_paula</a:t>
            </a:r>
          </a:p>
          <a:p>
            <a:r>
              <a:rPr lang="en-GB" b="1" dirty="0">
                <a:solidFill>
                  <a:srgbClr val="003893"/>
                </a:solidFill>
                <a:latin typeface="Arial" panose="020B0604020202020204" pitchFamily="34" charset="0"/>
                <a:cs typeface="Arial" panose="020B0604020202020204" pitchFamily="34" charset="0"/>
              </a:rPr>
              <a:t>#AHPFaculty</a:t>
            </a:r>
          </a:p>
          <a:p>
            <a:r>
              <a:rPr lang="en-GB" b="1" dirty="0">
                <a:solidFill>
                  <a:srgbClr val="003893"/>
                </a:solidFill>
                <a:latin typeface="Arial" panose="020B0604020202020204" pitchFamily="34" charset="0"/>
                <a:cs typeface="Arial" panose="020B0604020202020204" pitchFamily="34" charset="0"/>
              </a:rPr>
              <a:t>Paula.breeze@hee.nhs.uk</a:t>
            </a:r>
          </a:p>
        </p:txBody>
      </p:sp>
      <p:pic>
        <p:nvPicPr>
          <p:cNvPr id="14" name="Picture 13" descr="bottom_branding.png">
            <a:extLst>
              <a:ext uri="{FF2B5EF4-FFF2-40B4-BE49-F238E27FC236}">
                <a16:creationId xmlns:a16="http://schemas.microsoft.com/office/drawing/2014/main" id="{FC46061F-725E-42CE-9B73-DF09FAD31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89" y="5347846"/>
            <a:ext cx="1348650" cy="932626"/>
          </a:xfrm>
          <a:prstGeom prst="rect">
            <a:avLst/>
          </a:prstGeom>
        </p:spPr>
      </p:pic>
    </p:spTree>
    <p:extLst>
      <p:ext uri="{BB962C8B-B14F-4D97-AF65-F5344CB8AC3E}">
        <p14:creationId xmlns:p14="http://schemas.microsoft.com/office/powerpoint/2010/main" val="409547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88F6-EC4E-4868-92E8-FB5BD48BF357}"/>
              </a:ext>
            </a:extLst>
          </p:cNvPr>
          <p:cNvSpPr>
            <a:spLocks noGrp="1"/>
          </p:cNvSpPr>
          <p:nvPr>
            <p:ph type="ctrTitle"/>
          </p:nvPr>
        </p:nvSpPr>
        <p:spPr/>
        <p:txBody>
          <a:bodyPr/>
          <a:lstStyle/>
          <a:p>
            <a:r>
              <a:rPr lang="en-GB" sz="2800" dirty="0">
                <a:latin typeface="Arial" panose="020B0604020202020204" pitchFamily="34" charset="0"/>
                <a:cs typeface="Arial" panose="020B0604020202020204" pitchFamily="34" charset="0"/>
              </a:rPr>
              <a:t>Local Workforce Data (</a:t>
            </a:r>
            <a:r>
              <a:rPr lang="en-GB" sz="2800" dirty="0" err="1">
                <a:latin typeface="Arial" panose="020B0604020202020204" pitchFamily="34" charset="0"/>
                <a:cs typeface="Arial" panose="020B0604020202020204" pitchFamily="34" charset="0"/>
              </a:rPr>
              <a:t>wte</a:t>
            </a:r>
            <a:r>
              <a:rPr lang="en-GB" sz="2800" dirty="0">
                <a:latin typeface="Arial" panose="020B0604020202020204" pitchFamily="34" charset="0"/>
                <a:cs typeface="Arial" panose="020B0604020202020204" pitchFamily="34" charset="0"/>
              </a:rPr>
              <a:t>) – By Region</a:t>
            </a:r>
            <a:endParaRPr lang="en-GB" sz="2800" dirty="0"/>
          </a:p>
        </p:txBody>
      </p:sp>
      <p:pic>
        <p:nvPicPr>
          <p:cNvPr id="5" name="Picture 4"/>
          <p:cNvPicPr>
            <a:picLocks noChangeAspect="1"/>
          </p:cNvPicPr>
          <p:nvPr/>
        </p:nvPicPr>
        <p:blipFill>
          <a:blip r:embed="rId3"/>
          <a:stretch>
            <a:fillRect/>
          </a:stretch>
        </p:blipFill>
        <p:spPr>
          <a:xfrm>
            <a:off x="625231" y="1857375"/>
            <a:ext cx="7042394" cy="3683733"/>
          </a:xfrm>
          <a:prstGeom prst="rect">
            <a:avLst/>
          </a:prstGeom>
        </p:spPr>
      </p:pic>
    </p:spTree>
    <p:extLst>
      <p:ext uri="{BB962C8B-B14F-4D97-AF65-F5344CB8AC3E}">
        <p14:creationId xmlns:p14="http://schemas.microsoft.com/office/powerpoint/2010/main" val="282980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C3BF-DD98-4EE3-BE97-FCBF8EB3EAC7}"/>
              </a:ext>
            </a:extLst>
          </p:cNvPr>
          <p:cNvSpPr>
            <a:spLocks noGrp="1"/>
          </p:cNvSpPr>
          <p:nvPr>
            <p:ph type="title" idx="4294967295"/>
          </p:nvPr>
        </p:nvSpPr>
        <p:spPr>
          <a:xfrm>
            <a:off x="212969" y="122848"/>
            <a:ext cx="54742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A00054"/>
                </a:solidFill>
                <a:latin typeface="Arial" panose="020B0604020202020204" pitchFamily="34" charset="0"/>
                <a:cs typeface="Arial" panose="020B0604020202020204" pitchFamily="34" charset="0"/>
              </a:rPr>
              <a:t>Gender and Age Information</a:t>
            </a:r>
            <a:endParaRPr lang="en-US" sz="1400" b="1" dirty="0">
              <a:solidFill>
                <a:srgbClr val="A00054"/>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2451021-4A66-4E4E-80FD-212764919688}"/>
              </a:ext>
            </a:extLst>
          </p:cNvPr>
          <p:cNvSpPr txBox="1"/>
          <p:nvPr/>
        </p:nvSpPr>
        <p:spPr>
          <a:xfrm>
            <a:off x="5687223" y="1216361"/>
            <a:ext cx="2960370" cy="427809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Diagnostic Radiography workforce is predominately female (72%)</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Age profile information for the profession shows a relative young age distribution across the different age bands.</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26% of workforce under the age of 30yrs.</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23% in the age band of 50+ (3,620 WTE).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 evidence suggests no immediate risk of workforce supply issues due to an ageing workforce.</a:t>
            </a:r>
          </a:p>
        </p:txBody>
      </p:sp>
      <p:pic>
        <p:nvPicPr>
          <p:cNvPr id="6" name="Picture 5"/>
          <p:cNvPicPr>
            <a:picLocks noChangeAspect="1"/>
          </p:cNvPicPr>
          <p:nvPr/>
        </p:nvPicPr>
        <p:blipFill>
          <a:blip r:embed="rId3"/>
          <a:stretch>
            <a:fillRect/>
          </a:stretch>
        </p:blipFill>
        <p:spPr>
          <a:xfrm>
            <a:off x="805485" y="3384062"/>
            <a:ext cx="4688230" cy="2753848"/>
          </a:xfrm>
          <a:prstGeom prst="rect">
            <a:avLst/>
          </a:prstGeom>
        </p:spPr>
      </p:pic>
      <p:pic>
        <p:nvPicPr>
          <p:cNvPr id="8" name="Picture 7"/>
          <p:cNvPicPr>
            <a:picLocks noChangeAspect="1"/>
          </p:cNvPicPr>
          <p:nvPr/>
        </p:nvPicPr>
        <p:blipFill>
          <a:blip r:embed="rId4"/>
          <a:stretch>
            <a:fillRect/>
          </a:stretch>
        </p:blipFill>
        <p:spPr>
          <a:xfrm>
            <a:off x="805485" y="1198071"/>
            <a:ext cx="4688230" cy="2185991"/>
          </a:xfrm>
          <a:prstGeom prst="rect">
            <a:avLst/>
          </a:prstGeom>
        </p:spPr>
      </p:pic>
    </p:spTree>
    <p:extLst>
      <p:ext uri="{BB962C8B-B14F-4D97-AF65-F5344CB8AC3E}">
        <p14:creationId xmlns:p14="http://schemas.microsoft.com/office/powerpoint/2010/main" val="416431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CE17-8151-4442-BC19-50F181E180C6}"/>
              </a:ext>
            </a:extLst>
          </p:cNvPr>
          <p:cNvSpPr>
            <a:spLocks noGrp="1"/>
          </p:cNvSpPr>
          <p:nvPr>
            <p:ph type="title"/>
          </p:nvPr>
        </p:nvSpPr>
        <p:spPr>
          <a:xfrm>
            <a:off x="-2" y="871909"/>
            <a:ext cx="9222155" cy="994172"/>
          </a:xfrm>
        </p:spPr>
        <p:txBody>
          <a:bodyPr/>
          <a:lstStyle/>
          <a:p>
            <a:pPr algn="l"/>
            <a:r>
              <a:rPr lang="en-GB" sz="2700" b="1" dirty="0">
                <a:solidFill>
                  <a:srgbClr val="A00054"/>
                </a:solidFill>
                <a:latin typeface="Arial" panose="020B0604020202020204" pitchFamily="34" charset="0"/>
                <a:cs typeface="Arial" panose="020B0604020202020204" pitchFamily="34" charset="0"/>
              </a:rPr>
              <a:t>Ethnicity &amp; Nationality Information</a:t>
            </a:r>
            <a:endParaRPr lang="en-GB" sz="1600" b="1" dirty="0">
              <a:solidFill>
                <a:srgbClr val="FF000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960514F-27DC-4B3E-AF6D-4F014E002EA5}"/>
              </a:ext>
            </a:extLst>
          </p:cNvPr>
          <p:cNvSpPr>
            <a:spLocks noGrp="1"/>
          </p:cNvSpPr>
          <p:nvPr>
            <p:ph sz="half" idx="2"/>
          </p:nvPr>
        </p:nvSpPr>
        <p:spPr>
          <a:xfrm>
            <a:off x="3602081" y="1313598"/>
            <a:ext cx="5541919" cy="2430090"/>
          </a:xfrm>
        </p:spPr>
        <p:txBody>
          <a:bodyPr>
            <a:normAutofit/>
          </a:bodyPr>
          <a:lstStyle/>
          <a:p>
            <a:pPr marL="0" indent="0">
              <a:buNone/>
            </a:pPr>
            <a:r>
              <a:rPr lang="en-GB" sz="1050" b="1" dirty="0">
                <a:latin typeface="Arial" panose="020B0604020202020204" pitchFamily="34" charset="0"/>
                <a:cs typeface="Arial" panose="020B0604020202020204" pitchFamily="34" charset="0"/>
              </a:rPr>
              <a:t>Ethnicity</a:t>
            </a:r>
          </a:p>
          <a:p>
            <a:r>
              <a:rPr lang="en-GB" sz="1050" dirty="0">
                <a:latin typeface="Arial" panose="020B0604020202020204" pitchFamily="34" charset="0"/>
                <a:cs typeface="Arial" panose="020B0604020202020204" pitchFamily="34" charset="0"/>
              </a:rPr>
              <a:t>Ethnicity data suggests 65% of the workforce are White British</a:t>
            </a:r>
          </a:p>
          <a:p>
            <a:r>
              <a:rPr lang="en-GB" sz="1050" dirty="0">
                <a:latin typeface="Arial" panose="020B0604020202020204" pitchFamily="34" charset="0"/>
                <a:cs typeface="Arial" panose="020B0604020202020204" pitchFamily="34" charset="0"/>
              </a:rPr>
              <a:t>Ethnicity data shows at least 21% of the workforce are from Asian, Black, Chinese or Other Ethnic backgrounds.</a:t>
            </a:r>
          </a:p>
          <a:p>
            <a:pPr marL="0" indent="0">
              <a:buNone/>
            </a:pPr>
            <a:r>
              <a:rPr lang="en-GB" sz="1050" b="1" dirty="0">
                <a:latin typeface="Arial" panose="020B0604020202020204" pitchFamily="34" charset="0"/>
                <a:cs typeface="Arial" panose="020B0604020202020204" pitchFamily="34" charset="0"/>
              </a:rPr>
              <a:t>Nationality</a:t>
            </a:r>
          </a:p>
          <a:p>
            <a:r>
              <a:rPr lang="en-GB" sz="1050" dirty="0">
                <a:latin typeface="Arial" panose="020B0604020202020204" pitchFamily="34" charset="0"/>
                <a:cs typeface="Arial" panose="020B0604020202020204" pitchFamily="34" charset="0"/>
              </a:rPr>
              <a:t>The % of staff with non-UK nationality increased sharply from 8% of the workforce in 2015 to 16% by March 2020. In March 2020, this represented c. 2,407 out of c.15,450 WTE of the workforce</a:t>
            </a:r>
          </a:p>
          <a:p>
            <a:r>
              <a:rPr lang="en-GB" sz="1050" dirty="0">
                <a:latin typeface="Arial" panose="020B0604020202020204" pitchFamily="34" charset="0"/>
                <a:cs typeface="Arial" panose="020B0604020202020204" pitchFamily="34" charset="0"/>
              </a:rPr>
              <a:t>London and the South East have the greatest dependence on non-UK nationals – 24% of the workforce in 2020. While London has long had over 20%; the non-UK population has grown sharply in the South East.</a:t>
            </a:r>
          </a:p>
          <a:p>
            <a:r>
              <a:rPr lang="en-GB" sz="1050" dirty="0">
                <a:latin typeface="Arial" panose="020B0604020202020204" pitchFamily="34" charset="0"/>
                <a:cs typeface="Arial" panose="020B0604020202020204" pitchFamily="34" charset="0"/>
              </a:rPr>
              <a:t>Most common nationalities other than UK are: Irish (334 in 2020), Portuguese (280) and Italian (240).</a:t>
            </a:r>
          </a:p>
        </p:txBody>
      </p:sp>
      <p:pic>
        <p:nvPicPr>
          <p:cNvPr id="9" name="Picture 8"/>
          <p:cNvPicPr>
            <a:picLocks noChangeAspect="1"/>
          </p:cNvPicPr>
          <p:nvPr/>
        </p:nvPicPr>
        <p:blipFill>
          <a:blip r:embed="rId3"/>
          <a:stretch>
            <a:fillRect/>
          </a:stretch>
        </p:blipFill>
        <p:spPr>
          <a:xfrm>
            <a:off x="188030" y="1253398"/>
            <a:ext cx="3382114" cy="2302602"/>
          </a:xfrm>
          <a:prstGeom prst="rect">
            <a:avLst/>
          </a:prstGeom>
        </p:spPr>
      </p:pic>
      <p:pic>
        <p:nvPicPr>
          <p:cNvPr id="10" name="Picture 9"/>
          <p:cNvPicPr>
            <a:picLocks noChangeAspect="1"/>
          </p:cNvPicPr>
          <p:nvPr/>
        </p:nvPicPr>
        <p:blipFill>
          <a:blip r:embed="rId4"/>
          <a:stretch>
            <a:fillRect/>
          </a:stretch>
        </p:blipFill>
        <p:spPr>
          <a:xfrm>
            <a:off x="169551" y="3556001"/>
            <a:ext cx="3432683" cy="2430090"/>
          </a:xfrm>
          <a:prstGeom prst="rect">
            <a:avLst/>
          </a:prstGeom>
        </p:spPr>
      </p:pic>
      <p:pic>
        <p:nvPicPr>
          <p:cNvPr id="3" name="Picture 2">
            <a:extLst>
              <a:ext uri="{FF2B5EF4-FFF2-40B4-BE49-F238E27FC236}">
                <a16:creationId xmlns:a16="http://schemas.microsoft.com/office/drawing/2014/main" id="{1E1A34C4-1767-4ACD-85B8-556D12A96F57}"/>
              </a:ext>
            </a:extLst>
          </p:cNvPr>
          <p:cNvPicPr>
            <a:picLocks noChangeAspect="1"/>
          </p:cNvPicPr>
          <p:nvPr/>
        </p:nvPicPr>
        <p:blipFill>
          <a:blip r:embed="rId5"/>
          <a:stretch>
            <a:fillRect/>
          </a:stretch>
        </p:blipFill>
        <p:spPr>
          <a:xfrm>
            <a:off x="3634171" y="3607755"/>
            <a:ext cx="5361837" cy="2430089"/>
          </a:xfrm>
          <a:prstGeom prst="rect">
            <a:avLst/>
          </a:prstGeom>
        </p:spPr>
      </p:pic>
    </p:spTree>
    <p:extLst>
      <p:ext uri="{BB962C8B-B14F-4D97-AF65-F5344CB8AC3E}">
        <p14:creationId xmlns:p14="http://schemas.microsoft.com/office/powerpoint/2010/main" val="295466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9E5B-4847-4C77-A781-ABBAD78957B8}"/>
              </a:ext>
            </a:extLst>
          </p:cNvPr>
          <p:cNvSpPr>
            <a:spLocks noGrp="1"/>
          </p:cNvSpPr>
          <p:nvPr>
            <p:ph type="ctrTitle"/>
          </p:nvPr>
        </p:nvSpPr>
        <p:spPr>
          <a:xfrm>
            <a:off x="365760" y="838201"/>
            <a:ext cx="7772400" cy="679449"/>
          </a:xfrm>
        </p:spPr>
        <p:txBody>
          <a:bodyPr/>
          <a:lstStyle/>
          <a:p>
            <a:r>
              <a:rPr lang="en-GB" sz="3200" dirty="0"/>
              <a:t>Summary of future trends</a:t>
            </a:r>
            <a:endParaRPr lang="en-GB" sz="3200" dirty="0">
              <a:solidFill>
                <a:srgbClr val="FF0000"/>
              </a:solidFill>
            </a:endParaRPr>
          </a:p>
        </p:txBody>
      </p:sp>
      <p:sp>
        <p:nvSpPr>
          <p:cNvPr id="3" name="Text Placeholder 2">
            <a:extLst>
              <a:ext uri="{FF2B5EF4-FFF2-40B4-BE49-F238E27FC236}">
                <a16:creationId xmlns:a16="http://schemas.microsoft.com/office/drawing/2014/main" id="{6BE4AB0F-2081-4F99-A77B-DC83EC8D372B}"/>
              </a:ext>
            </a:extLst>
          </p:cNvPr>
          <p:cNvSpPr>
            <a:spLocks noGrp="1"/>
          </p:cNvSpPr>
          <p:nvPr>
            <p:ph type="body" sz="quarter" idx="13"/>
          </p:nvPr>
        </p:nvSpPr>
        <p:spPr/>
        <p:txBody>
          <a:bodyPr/>
          <a:lstStyle/>
          <a:p>
            <a:r>
              <a:rPr lang="en-GB" sz="1800" dirty="0"/>
              <a:t>All else equal, we would expect supply growth to be solid, of order of </a:t>
            </a:r>
            <a:r>
              <a:rPr lang="en-GB" sz="1800" b="1" dirty="0"/>
              <a:t>3% per year</a:t>
            </a:r>
          </a:p>
          <a:p>
            <a:r>
              <a:rPr lang="en-GB" sz="1800" dirty="0"/>
              <a:t>Pre-</a:t>
            </a:r>
            <a:r>
              <a:rPr lang="en-GB" sz="1800" dirty="0" err="1"/>
              <a:t>Covid</a:t>
            </a:r>
            <a:r>
              <a:rPr lang="en-GB" sz="1800" dirty="0"/>
              <a:t>, we would have expected growth in demand to be about </a:t>
            </a:r>
            <a:r>
              <a:rPr lang="en-GB" sz="1800" b="1" dirty="0"/>
              <a:t>1-2% per year</a:t>
            </a:r>
          </a:p>
          <a:p>
            <a:r>
              <a:rPr lang="en-GB" sz="1800" dirty="0"/>
              <a:t>However, </a:t>
            </a:r>
            <a:r>
              <a:rPr lang="en-GB" sz="1800" b="1" dirty="0"/>
              <a:t>we know demand is likely to go up considerably as a result of increased demand for cancer services</a:t>
            </a:r>
            <a:r>
              <a:rPr lang="en-GB" sz="1800" dirty="0"/>
              <a:t>, with the Richards Review recommending far more radiographers</a:t>
            </a:r>
          </a:p>
          <a:p>
            <a:r>
              <a:rPr lang="en-GB" sz="1800" dirty="0"/>
              <a:t>This means that while the supply of this profession is likely to grow solidly, more is likely to be needed to meet demand for cancer services</a:t>
            </a:r>
          </a:p>
          <a:p>
            <a:endParaRPr lang="en-GB" dirty="0"/>
          </a:p>
        </p:txBody>
      </p:sp>
    </p:spTree>
    <p:extLst>
      <p:ext uri="{BB962C8B-B14F-4D97-AF65-F5344CB8AC3E}">
        <p14:creationId xmlns:p14="http://schemas.microsoft.com/office/powerpoint/2010/main" val="117009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5260-1F92-4D88-80B5-80E0E6220ADF}"/>
              </a:ext>
            </a:extLst>
          </p:cNvPr>
          <p:cNvSpPr>
            <a:spLocks noGrp="1"/>
          </p:cNvSpPr>
          <p:nvPr>
            <p:ph type="ctrTitle"/>
          </p:nvPr>
        </p:nvSpPr>
        <p:spPr/>
        <p:txBody>
          <a:bodyPr/>
          <a:lstStyle/>
          <a:p>
            <a:r>
              <a:rPr lang="en-GB" sz="2800" dirty="0"/>
              <a:t>Diagnostic Radiography summary</a:t>
            </a:r>
          </a:p>
        </p:txBody>
      </p:sp>
      <p:sp>
        <p:nvSpPr>
          <p:cNvPr id="3" name="Text Placeholder 2">
            <a:extLst>
              <a:ext uri="{FF2B5EF4-FFF2-40B4-BE49-F238E27FC236}">
                <a16:creationId xmlns:a16="http://schemas.microsoft.com/office/drawing/2014/main" id="{B8201758-4E7A-4676-A35D-4DF72BEB4830}"/>
              </a:ext>
            </a:extLst>
          </p:cNvPr>
          <p:cNvSpPr>
            <a:spLocks noGrp="1"/>
          </p:cNvSpPr>
          <p:nvPr>
            <p:ph type="body" sz="quarter" idx="13"/>
          </p:nvPr>
        </p:nvSpPr>
        <p:spPr/>
        <p:txBody>
          <a:bodyPr/>
          <a:lstStyle/>
          <a:p>
            <a:r>
              <a:rPr lang="en-GB" dirty="0"/>
              <a:t>Solid growth in supply, both on the register and in the NHS workforce; we expect this to continue</a:t>
            </a:r>
          </a:p>
          <a:p>
            <a:r>
              <a:rPr lang="en-GB" dirty="0"/>
              <a:t>Sharp increase in joiners, particularly in international recruitment</a:t>
            </a:r>
          </a:p>
          <a:p>
            <a:r>
              <a:rPr lang="en-GB" dirty="0"/>
              <a:t>Close to 1 in 4 staff in London and the South East have non-UK nationality, suggesting possible capacity issues</a:t>
            </a:r>
          </a:p>
          <a:p>
            <a:r>
              <a:rPr lang="en-GB" dirty="0"/>
              <a:t>Significant challenge of future demand, particularly from Richards Review and likely increased demand for </a:t>
            </a:r>
            <a:r>
              <a:rPr lang="en-GB"/>
              <a:t>cancer services</a:t>
            </a:r>
            <a:endParaRPr lang="en-GB" dirty="0"/>
          </a:p>
        </p:txBody>
      </p:sp>
    </p:spTree>
    <p:extLst>
      <p:ext uri="{BB962C8B-B14F-4D97-AF65-F5344CB8AC3E}">
        <p14:creationId xmlns:p14="http://schemas.microsoft.com/office/powerpoint/2010/main" val="4170859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3576" y="2598448"/>
            <a:ext cx="8336362" cy="892044"/>
          </a:xfrm>
          <a:prstGeom prst="rect">
            <a:avLst/>
          </a:prstGeom>
        </p:spPr>
      </p:pic>
      <p:sp>
        <p:nvSpPr>
          <p:cNvPr id="2" name="TextBox 1"/>
          <p:cNvSpPr txBox="1"/>
          <p:nvPr/>
        </p:nvSpPr>
        <p:spPr>
          <a:xfrm>
            <a:off x="566650" y="1083217"/>
            <a:ext cx="5929828" cy="646331"/>
          </a:xfrm>
          <a:prstGeom prst="rect">
            <a:avLst/>
          </a:prstGeom>
          <a:noFill/>
        </p:spPr>
        <p:txBody>
          <a:bodyPr wrap="none" rtlCol="0">
            <a:spAutoFit/>
          </a:bodyPr>
          <a:lstStyle/>
          <a:p>
            <a:r>
              <a:rPr lang="en-GB" sz="3600" b="1" dirty="0">
                <a:solidFill>
                  <a:srgbClr val="A00054"/>
                </a:solidFill>
              </a:rPr>
              <a:t>Diagnostic Radiographers</a:t>
            </a:r>
          </a:p>
        </p:txBody>
      </p:sp>
      <p:sp>
        <p:nvSpPr>
          <p:cNvPr id="8" name="TextBox 7"/>
          <p:cNvSpPr txBox="1"/>
          <p:nvPr/>
        </p:nvSpPr>
        <p:spPr>
          <a:xfrm>
            <a:off x="566649" y="1705456"/>
            <a:ext cx="6278033" cy="1261884"/>
          </a:xfrm>
          <a:prstGeom prst="rect">
            <a:avLst/>
          </a:prstGeom>
          <a:noFill/>
        </p:spPr>
        <p:txBody>
          <a:bodyPr wrap="square" rtlCol="0">
            <a:spAutoFit/>
          </a:bodyPr>
          <a:lstStyle/>
          <a:p>
            <a:r>
              <a:rPr lang="en-GB" sz="2800" b="1" dirty="0">
                <a:solidFill>
                  <a:srgbClr val="003893"/>
                </a:solidFill>
              </a:rPr>
              <a:t>Sue Johnson</a:t>
            </a:r>
          </a:p>
          <a:p>
            <a:r>
              <a:rPr lang="en-GB" sz="2400" b="1" dirty="0">
                <a:solidFill>
                  <a:srgbClr val="003893"/>
                </a:solidFill>
              </a:rPr>
              <a:t>Professional Officer (Clinical Imaging)</a:t>
            </a:r>
          </a:p>
          <a:p>
            <a:r>
              <a:rPr lang="en-GB" sz="2400" b="1" dirty="0">
                <a:solidFill>
                  <a:srgbClr val="003893"/>
                </a:solidFill>
              </a:rPr>
              <a:t>Society and College of Radiographers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976" y="3589579"/>
            <a:ext cx="6589182" cy="3301026"/>
          </a:xfrm>
          <a:prstGeom prst="rect">
            <a:avLst/>
          </a:prstGeom>
        </p:spPr>
      </p:pic>
    </p:spTree>
    <p:extLst>
      <p:ext uri="{BB962C8B-B14F-4D97-AF65-F5344CB8AC3E}">
        <p14:creationId xmlns:p14="http://schemas.microsoft.com/office/powerpoint/2010/main" val="414197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23826" y="1114425"/>
          <a:ext cx="8943974" cy="509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442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insertcampaignhashtag</a:t>
            </a:r>
            <a:endParaRPr lang="en-GB" sz="1300" b="1" dirty="0"/>
          </a:p>
        </p:txBody>
      </p:sp>
      <p:pic>
        <p:nvPicPr>
          <p:cNvPr id="3" name="Picture Placeholder 2" descr="File:Local and international staff work together to beat ..."/>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87" r="3187"/>
          <a:stretch>
            <a:fillRect/>
          </a:stretch>
        </p:blipFill>
        <p:spPr/>
      </p:pic>
      <p:sp>
        <p:nvSpPr>
          <p:cNvPr id="8" name="Subtitle 7"/>
          <p:cNvSpPr>
            <a:spLocks noGrp="1"/>
          </p:cNvSpPr>
          <p:nvPr>
            <p:ph type="subTitle" idx="1"/>
          </p:nvPr>
        </p:nvSpPr>
        <p:spPr/>
        <p:txBody>
          <a:bodyPr/>
          <a:lstStyle/>
          <a:p>
            <a:r>
              <a:rPr lang="en-GB" dirty="0"/>
              <a:t>Workforce development and growth</a:t>
            </a:r>
          </a:p>
        </p:txBody>
      </p:sp>
      <p:sp>
        <p:nvSpPr>
          <p:cNvPr id="9" name="Text Placeholder 8"/>
          <p:cNvSpPr>
            <a:spLocks noGrp="1"/>
          </p:cNvSpPr>
          <p:nvPr>
            <p:ph type="body" sz="quarter" idx="13"/>
          </p:nvPr>
        </p:nvSpPr>
        <p:spPr>
          <a:xfrm>
            <a:off x="340057" y="2490787"/>
            <a:ext cx="4803444" cy="3660402"/>
          </a:xfrm>
        </p:spPr>
        <p:txBody>
          <a:bodyPr/>
          <a:lstStyle/>
          <a:p>
            <a:pPr marL="514350" lvl="1" indent="-171450" defTabSz="685800">
              <a:lnSpc>
                <a:spcPct val="90000"/>
              </a:lnSpc>
              <a:spcBef>
                <a:spcPts val="375"/>
              </a:spcBef>
              <a:buFont typeface="Arial" panose="020B0604020202020204" pitchFamily="34" charset="0"/>
              <a:buChar char="•"/>
            </a:pPr>
            <a:r>
              <a:rPr lang="en-GB" dirty="0">
                <a:solidFill>
                  <a:prstClr val="black"/>
                </a:solidFill>
                <a:latin typeface="Calibri" panose="020F0502020204030204"/>
              </a:rPr>
              <a:t>Careers escalator with education that meets the needs of service</a:t>
            </a:r>
          </a:p>
          <a:p>
            <a:pPr marL="514350" lvl="1" indent="-171450" defTabSz="685800">
              <a:lnSpc>
                <a:spcPct val="90000"/>
              </a:lnSpc>
              <a:spcBef>
                <a:spcPts val="375"/>
              </a:spcBef>
              <a:buFont typeface="Arial" panose="020B0604020202020204" pitchFamily="34" charset="0"/>
              <a:buChar char="•"/>
            </a:pPr>
            <a:r>
              <a:rPr lang="en-GB" dirty="0">
                <a:solidFill>
                  <a:prstClr val="black"/>
                </a:solidFill>
                <a:latin typeface="Calibri" panose="020F0502020204030204"/>
              </a:rPr>
              <a:t>Education routes that flow from 1 role to the next</a:t>
            </a:r>
          </a:p>
          <a:p>
            <a:pPr marL="514350" lvl="1" indent="-171450" defTabSz="685800">
              <a:lnSpc>
                <a:spcPct val="90000"/>
              </a:lnSpc>
              <a:spcBef>
                <a:spcPts val="375"/>
              </a:spcBef>
              <a:buFont typeface="Arial" panose="020B0604020202020204" pitchFamily="34" charset="0"/>
              <a:buChar char="•"/>
            </a:pPr>
            <a:r>
              <a:rPr lang="en-GB" dirty="0">
                <a:solidFill>
                  <a:prstClr val="black"/>
                </a:solidFill>
                <a:latin typeface="Calibri" panose="020F0502020204030204"/>
              </a:rPr>
              <a:t>Support for clinical departments as learning environments</a:t>
            </a:r>
          </a:p>
          <a:p>
            <a:pPr marL="514350" lvl="1" indent="-171450" defTabSz="685800">
              <a:lnSpc>
                <a:spcPct val="90000"/>
              </a:lnSpc>
              <a:spcBef>
                <a:spcPts val="375"/>
              </a:spcBef>
              <a:buFont typeface="Arial" panose="020B0604020202020204" pitchFamily="34" charset="0"/>
              <a:buChar char="•"/>
            </a:pPr>
            <a:r>
              <a:rPr lang="en-GB" dirty="0">
                <a:solidFill>
                  <a:prstClr val="black"/>
                </a:solidFill>
                <a:latin typeface="Calibri" panose="020F0502020204030204"/>
              </a:rPr>
              <a:t>Support for CPD</a:t>
            </a:r>
          </a:p>
          <a:p>
            <a:pPr marL="514350" lvl="1" indent="-171450" defTabSz="685800">
              <a:lnSpc>
                <a:spcPct val="90000"/>
              </a:lnSpc>
              <a:spcBef>
                <a:spcPts val="375"/>
              </a:spcBef>
              <a:buFont typeface="Arial" panose="020B0604020202020204" pitchFamily="34" charset="0"/>
              <a:buChar char="•"/>
            </a:pPr>
            <a:r>
              <a:rPr lang="en-GB" dirty="0">
                <a:solidFill>
                  <a:prstClr val="black"/>
                </a:solidFill>
                <a:latin typeface="Calibri" panose="020F0502020204030204"/>
              </a:rPr>
              <a:t>New programmes, standards and models</a:t>
            </a:r>
          </a:p>
          <a:p>
            <a:pPr marL="342900" lvl="1" indent="0" defTabSz="685800">
              <a:lnSpc>
                <a:spcPct val="90000"/>
              </a:lnSpc>
              <a:spcBef>
                <a:spcPts val="375"/>
              </a:spcBef>
              <a:buNone/>
            </a:pPr>
            <a:endParaRPr lang="en-GB" dirty="0">
              <a:solidFill>
                <a:prstClr val="black"/>
              </a:solidFill>
              <a:latin typeface="Calibri" panose="020F0502020204030204"/>
            </a:endParaRPr>
          </a:p>
          <a:p>
            <a:endParaRPr lang="en-GB" dirty="0"/>
          </a:p>
        </p:txBody>
      </p:sp>
      <p:sp>
        <p:nvSpPr>
          <p:cNvPr id="7" name="Title 6"/>
          <p:cNvSpPr>
            <a:spLocks noGrp="1"/>
          </p:cNvSpPr>
          <p:nvPr>
            <p:ph type="ctrTitle"/>
          </p:nvPr>
        </p:nvSpPr>
        <p:spPr>
          <a:xfrm>
            <a:off x="457200" y="995082"/>
            <a:ext cx="8122024" cy="862293"/>
          </a:xfrm>
        </p:spPr>
        <p:txBody>
          <a:bodyPr/>
          <a:lstStyle/>
          <a:p>
            <a:r>
              <a:rPr lang="en-GB" sz="4000" dirty="0"/>
              <a:t>Key issues</a:t>
            </a:r>
          </a:p>
        </p:txBody>
      </p:sp>
    </p:spTree>
    <p:extLst>
      <p:ext uri="{BB962C8B-B14F-4D97-AF65-F5344CB8AC3E}">
        <p14:creationId xmlns:p14="http://schemas.microsoft.com/office/powerpoint/2010/main" val="1190549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a:t>Key messages</a:t>
            </a:r>
          </a:p>
        </p:txBody>
      </p:sp>
      <p:sp>
        <p:nvSpPr>
          <p:cNvPr id="3" name="Text Placeholder 2"/>
          <p:cNvSpPr>
            <a:spLocks noGrp="1"/>
          </p:cNvSpPr>
          <p:nvPr>
            <p:ph type="body" sz="quarter" idx="13"/>
          </p:nvPr>
        </p:nvSpPr>
        <p:spPr>
          <a:xfrm>
            <a:off x="457200" y="1954923"/>
            <a:ext cx="7839075" cy="4002123"/>
          </a:xfrm>
        </p:spPr>
        <p:txBody>
          <a:bodyPr/>
          <a:lstStyle/>
          <a:p>
            <a:r>
              <a:rPr lang="en-GB" sz="1800" dirty="0"/>
              <a:t>Growing and developing the support workforce has potential to deliver a very positive impact</a:t>
            </a:r>
          </a:p>
          <a:p>
            <a:r>
              <a:rPr lang="en-GB" sz="1800" dirty="0"/>
              <a:t>Need the skills escalator to work </a:t>
            </a:r>
          </a:p>
          <a:p>
            <a:pPr lvl="1"/>
            <a:r>
              <a:rPr lang="en-GB" sz="1800" dirty="0"/>
              <a:t>for all levels of practice</a:t>
            </a:r>
          </a:p>
          <a:p>
            <a:pPr lvl="1"/>
            <a:r>
              <a:rPr lang="en-GB" sz="1800" dirty="0"/>
              <a:t>In all areas, between and across networks</a:t>
            </a:r>
          </a:p>
          <a:p>
            <a:r>
              <a:rPr lang="en-GB" sz="1800" dirty="0"/>
              <a:t>Understand we do much more than simply ‘acquire’ or ‘report’ images</a:t>
            </a:r>
          </a:p>
          <a:p>
            <a:pPr lvl="1"/>
            <a:r>
              <a:rPr lang="en-GB" sz="1800" dirty="0"/>
              <a:t>Not defined by a modality</a:t>
            </a:r>
          </a:p>
          <a:p>
            <a:pPr lvl="1"/>
            <a:r>
              <a:rPr lang="en-GB" sz="1800" dirty="0"/>
              <a:t>Skills are much broader than the equipment we use as our tools</a:t>
            </a:r>
          </a:p>
          <a:p>
            <a:r>
              <a:rPr lang="en-GB" sz="1800" dirty="0"/>
              <a:t>Are at the forefront of digital technologies</a:t>
            </a:r>
          </a:p>
          <a:p>
            <a:pPr lvl="1"/>
            <a:r>
              <a:rPr lang="en-GB" sz="1800" dirty="0"/>
              <a:t>Adapt and adopt is in our DNA</a:t>
            </a:r>
          </a:p>
          <a:p>
            <a:r>
              <a:rPr lang="en-GB" sz="1800" dirty="0"/>
              <a:t>Bring the care, communication and human interaction into the systems however complex or ‘clever’ they become </a:t>
            </a:r>
          </a:p>
          <a:p>
            <a:endParaRPr lang="en-GB"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insertcampaignhashtag</a:t>
            </a:r>
            <a:endParaRPr lang="en-GB" sz="1300" b="1" dirty="0"/>
          </a:p>
        </p:txBody>
      </p:sp>
    </p:spTree>
    <p:extLst>
      <p:ext uri="{BB962C8B-B14F-4D97-AF65-F5344CB8AC3E}">
        <p14:creationId xmlns:p14="http://schemas.microsoft.com/office/powerpoint/2010/main" val="2024363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178359"/>
            <a:ext cx="9144000" cy="3708000"/>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rgbClr val="A00054"/>
              </a:solidFill>
            </a:endParaRPr>
          </a:p>
          <a:p>
            <a:pPr algn="ctr"/>
            <a:endParaRPr lang="en-US" b="1" dirty="0">
              <a:solidFill>
                <a:srgbClr val="A00054"/>
              </a:solidFill>
            </a:endParaRPr>
          </a:p>
          <a:p>
            <a:pPr algn="ctr"/>
            <a:r>
              <a:rPr lang="en-US" sz="2400" b="1" dirty="0">
                <a:solidFill>
                  <a:schemeClr val="tx1"/>
                </a:solidFill>
              </a:rPr>
              <a:t> </a:t>
            </a:r>
          </a:p>
        </p:txBody>
      </p:sp>
      <p:pic>
        <p:nvPicPr>
          <p:cNvPr id="7" name="Picture 6"/>
          <p:cNvPicPr>
            <a:picLocks noChangeAspect="1"/>
          </p:cNvPicPr>
          <p:nvPr/>
        </p:nvPicPr>
        <p:blipFill>
          <a:blip r:embed="rId4"/>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1083217"/>
            <a:ext cx="5750292" cy="646331"/>
          </a:xfrm>
          <a:prstGeom prst="rect">
            <a:avLst/>
          </a:prstGeom>
          <a:noFill/>
        </p:spPr>
        <p:txBody>
          <a:bodyPr wrap="none" rtlCol="0">
            <a:spAutoFit/>
          </a:bodyPr>
          <a:lstStyle/>
          <a:p>
            <a:r>
              <a:rPr lang="en-GB" sz="3600" b="1" dirty="0">
                <a:solidFill>
                  <a:srgbClr val="A00054"/>
                </a:solidFill>
              </a:rPr>
              <a:t>Therapeutic Radiography</a:t>
            </a:r>
          </a:p>
        </p:txBody>
      </p:sp>
      <p:sp>
        <p:nvSpPr>
          <p:cNvPr id="8" name="TextBox 7"/>
          <p:cNvSpPr txBox="1"/>
          <p:nvPr/>
        </p:nvSpPr>
        <p:spPr>
          <a:xfrm>
            <a:off x="566649" y="1705456"/>
            <a:ext cx="8010701" cy="954107"/>
          </a:xfrm>
          <a:prstGeom prst="rect">
            <a:avLst/>
          </a:prstGeom>
          <a:noFill/>
        </p:spPr>
        <p:txBody>
          <a:bodyPr wrap="square" rtlCol="0">
            <a:spAutoFit/>
          </a:bodyPr>
          <a:lstStyle/>
          <a:p>
            <a:r>
              <a:rPr lang="en-GB" sz="2800" b="1" dirty="0">
                <a:solidFill>
                  <a:srgbClr val="003893"/>
                </a:solidFill>
              </a:rPr>
              <a:t>Tom Speller</a:t>
            </a:r>
          </a:p>
          <a:p>
            <a:r>
              <a:rPr lang="en-GB" sz="2800" b="1" dirty="0">
                <a:solidFill>
                  <a:srgbClr val="003893"/>
                </a:solidFill>
              </a:rPr>
              <a:t>Deputy Head of Workforce Planning</a:t>
            </a:r>
          </a:p>
        </p:txBody>
      </p:sp>
    </p:spTree>
    <p:extLst>
      <p:ext uri="{BB962C8B-B14F-4D97-AF65-F5344CB8AC3E}">
        <p14:creationId xmlns:p14="http://schemas.microsoft.com/office/powerpoint/2010/main" val="312646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dirty="0"/>
          </a:p>
        </p:txBody>
      </p:sp>
      <p:sp>
        <p:nvSpPr>
          <p:cNvPr id="2" name="Title 1">
            <a:extLst>
              <a:ext uri="{FF2B5EF4-FFF2-40B4-BE49-F238E27FC236}">
                <a16:creationId xmlns:a16="http://schemas.microsoft.com/office/drawing/2014/main" id="{1019FE91-67EE-4733-BD42-142453681047}"/>
              </a:ext>
            </a:extLst>
          </p:cNvPr>
          <p:cNvSpPr>
            <a:spLocks noGrp="1"/>
          </p:cNvSpPr>
          <p:nvPr>
            <p:ph type="ctrTitle"/>
          </p:nvPr>
        </p:nvSpPr>
        <p:spPr/>
        <p:txBody>
          <a:bodyPr/>
          <a:lstStyle/>
          <a:p>
            <a:r>
              <a:rPr lang="en-US" sz="3600" b="1" dirty="0">
                <a:solidFill>
                  <a:srgbClr val="A00054"/>
                </a:solidFill>
                <a:latin typeface="Arial" panose="020B0604020202020204" pitchFamily="34" charset="0"/>
                <a:cs typeface="Arial" panose="020B0604020202020204" pitchFamily="34" charset="0"/>
              </a:rPr>
              <a:t>Purpose of the webinars</a:t>
            </a:r>
            <a:endParaRPr lang="en-GB" dirty="0"/>
          </a:p>
        </p:txBody>
      </p:sp>
      <p:sp>
        <p:nvSpPr>
          <p:cNvPr id="3" name="Text Placeholder 2">
            <a:extLst>
              <a:ext uri="{FF2B5EF4-FFF2-40B4-BE49-F238E27FC236}">
                <a16:creationId xmlns:a16="http://schemas.microsoft.com/office/drawing/2014/main" id="{F69FB437-C06A-411A-A5F8-A3975FFC8629}"/>
              </a:ext>
            </a:extLst>
          </p:cNvPr>
          <p:cNvSpPr>
            <a:spLocks noGrp="1"/>
          </p:cNvSpPr>
          <p:nvPr>
            <p:ph type="body" sz="quarter" idx="13"/>
          </p:nvPr>
        </p:nvSpPr>
        <p:spPr>
          <a:xfrm>
            <a:off x="457200" y="1954923"/>
            <a:ext cx="7839075" cy="4052471"/>
          </a:xfrm>
        </p:spPr>
        <p:txBody>
          <a:bodyPr/>
          <a:lstStyle/>
          <a:p>
            <a:r>
              <a:rPr lang="en-GB" sz="1800" dirty="0">
                <a:latin typeface="Arial" panose="020B0604020202020204" pitchFamily="34" charset="0"/>
                <a:ea typeface="MS Mincho" panose="02020609040205080304" pitchFamily="49" charset="-128"/>
                <a:cs typeface="Arial" panose="020B0604020202020204" pitchFamily="34" charset="0"/>
              </a:rPr>
              <a:t>Follow up to the successful AHP Faculty virtual showcase that took place on the 15</a:t>
            </a:r>
            <a:r>
              <a:rPr lang="en-GB" sz="1800" baseline="30000" dirty="0">
                <a:latin typeface="Arial" panose="020B0604020202020204" pitchFamily="34" charset="0"/>
                <a:ea typeface="MS Mincho" panose="02020609040205080304" pitchFamily="49" charset="-128"/>
                <a:cs typeface="Arial" panose="020B0604020202020204" pitchFamily="34" charset="0"/>
              </a:rPr>
              <a:t>th</a:t>
            </a:r>
            <a:r>
              <a:rPr lang="en-GB" sz="1800" dirty="0">
                <a:latin typeface="Arial" panose="020B0604020202020204" pitchFamily="34" charset="0"/>
                <a:ea typeface="MS Mincho" panose="02020609040205080304" pitchFamily="49" charset="-128"/>
                <a:cs typeface="Arial" panose="020B0604020202020204" pitchFamily="34" charset="0"/>
              </a:rPr>
              <a:t> July.  </a:t>
            </a:r>
          </a:p>
          <a:p>
            <a:r>
              <a:rPr lang="en-GB" sz="1800" dirty="0">
                <a:latin typeface="Arial" panose="020B0604020202020204" pitchFamily="34" charset="0"/>
                <a:ea typeface="MS Mincho" panose="02020609040205080304" pitchFamily="49" charset="-128"/>
                <a:cs typeface="Arial" panose="020B0604020202020204" pitchFamily="34" charset="0"/>
              </a:rPr>
              <a:t>AHP Faculties provide the infrastructure to enable system wide collaboration to address AHP workforce challenges and to maximise opportunities</a:t>
            </a:r>
          </a:p>
          <a:p>
            <a:r>
              <a:rPr lang="en-GB" sz="1800" dirty="0">
                <a:latin typeface="Arial" panose="020B0604020202020204" pitchFamily="34" charset="0"/>
                <a:ea typeface="MS Mincho" panose="02020609040205080304" pitchFamily="49" charset="-128"/>
                <a:cs typeface="Arial" panose="020B0604020202020204" pitchFamily="34" charset="0"/>
              </a:rPr>
              <a:t>Part of the support that we want to give to the faculties is to deliver a series of 5 webinars with the following aims:</a:t>
            </a:r>
          </a:p>
          <a:p>
            <a:pPr marL="0" indent="0">
              <a:buNone/>
            </a:pPr>
            <a:endParaRPr lang="en-GB" sz="1800" dirty="0">
              <a:latin typeface="Arial" panose="020B0604020202020204" pitchFamily="34" charset="0"/>
              <a:ea typeface="MS Mincho" panose="02020609040205080304" pitchFamily="49" charset="-128"/>
              <a:cs typeface="Arial" panose="020B0604020202020204" pitchFamily="34" charset="0"/>
            </a:endParaRPr>
          </a:p>
          <a:p>
            <a:pPr marL="257175" indent="-257175">
              <a:buFont typeface="+mj-lt"/>
              <a:buAutoNum type="arabicParenR"/>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To provide Chief/lead AHPs with up to date AHP workforce</a:t>
            </a:r>
          </a:p>
          <a:p>
            <a:pPr marL="0" indent="0">
              <a:buNone/>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information and data </a:t>
            </a:r>
          </a:p>
          <a:p>
            <a:pPr marL="257175" indent="-257175">
              <a:lnSpc>
                <a:spcPts val="900"/>
              </a:lnSpc>
              <a:buFont typeface="+mj-lt"/>
              <a:buAutoNum type="arabicParenR"/>
            </a:pP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2) To enable them to have informed conversations with their HR</a:t>
            </a:r>
          </a:p>
          <a:p>
            <a:pPr marL="0" indent="0">
              <a:buNone/>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Directors and senior stakeholders to raise awareness, promote</a:t>
            </a:r>
          </a:p>
          <a:p>
            <a:pPr marL="0" indent="0">
              <a:buNone/>
            </a:pPr>
            <a:r>
              <a:rPr lang="en-GB"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value and optimise AHP skill utilisation within the system</a:t>
            </a:r>
            <a:endPar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spTree>
    <p:extLst>
      <p:ext uri="{BB962C8B-B14F-4D97-AF65-F5344CB8AC3E}">
        <p14:creationId xmlns:p14="http://schemas.microsoft.com/office/powerpoint/2010/main" val="3275119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panose="020B0604020202020204" pitchFamily="34" charset="0"/>
                <a:cs typeface="Arial" panose="020B0604020202020204" pitchFamily="34" charset="0"/>
              </a:rPr>
              <a:t>HCPC – Registration Data</a:t>
            </a:r>
            <a:endParaRPr lang="en-GB" dirty="0"/>
          </a:p>
        </p:txBody>
      </p:sp>
      <p:sp>
        <p:nvSpPr>
          <p:cNvPr id="3" name="Text Placeholder 2"/>
          <p:cNvSpPr>
            <a:spLocks noGrp="1"/>
          </p:cNvSpPr>
          <p:nvPr>
            <p:ph type="body" sz="quarter" idx="13"/>
          </p:nvPr>
        </p:nvSpPr>
        <p:spPr>
          <a:xfrm>
            <a:off x="6252308" y="1698866"/>
            <a:ext cx="2599779" cy="3976720"/>
          </a:xfrm>
        </p:spPr>
        <p: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HCPC regulate the 14 AHPs along with the General Council for Osteopaths.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Registration data counts diagnostic radiographers and therapeutic radiographers together as ‘radiographers’ – possible challenges around knowing exact split/visibility, and need for other sources</a:t>
            </a:r>
            <a:endParaRPr lang="en-GB" sz="1800"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insertcampaignhashtag</a:t>
            </a:r>
            <a:endParaRPr lang="en-GB" sz="1300" b="1" dirty="0"/>
          </a:p>
        </p:txBody>
      </p:sp>
      <p:pic>
        <p:nvPicPr>
          <p:cNvPr id="7" name="Picture 6"/>
          <p:cNvPicPr>
            <a:picLocks noChangeAspect="1"/>
          </p:cNvPicPr>
          <p:nvPr/>
        </p:nvPicPr>
        <p:blipFill>
          <a:blip r:embed="rId3"/>
          <a:stretch>
            <a:fillRect/>
          </a:stretch>
        </p:blipFill>
        <p:spPr>
          <a:xfrm>
            <a:off x="727710" y="1796415"/>
            <a:ext cx="5524598" cy="3976720"/>
          </a:xfrm>
          <a:prstGeom prst="rect">
            <a:avLst/>
          </a:prstGeom>
        </p:spPr>
      </p:pic>
    </p:spTree>
    <p:extLst>
      <p:ext uri="{BB962C8B-B14F-4D97-AF65-F5344CB8AC3E}">
        <p14:creationId xmlns:p14="http://schemas.microsoft.com/office/powerpoint/2010/main" val="1666626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EC07-3FBD-4713-8E6A-C55EADCD2060}"/>
              </a:ext>
            </a:extLst>
          </p:cNvPr>
          <p:cNvSpPr>
            <a:spLocks noGrp="1"/>
          </p:cNvSpPr>
          <p:nvPr>
            <p:ph type="ctrTitle"/>
          </p:nvPr>
        </p:nvSpPr>
        <p:spPr/>
        <p:txBody>
          <a:bodyPr/>
          <a:lstStyle/>
          <a:p>
            <a:r>
              <a:rPr lang="en-GB" sz="2400" dirty="0">
                <a:latin typeface="Arial" panose="020B0604020202020204" pitchFamily="34" charset="0"/>
                <a:cs typeface="Arial" panose="020B0604020202020204" pitchFamily="34" charset="0"/>
              </a:rPr>
              <a:t>Registration Data Vs Employed (NHS Digital)</a:t>
            </a:r>
            <a:endParaRPr lang="en-GB" sz="2400" dirty="0"/>
          </a:p>
        </p:txBody>
      </p:sp>
      <p:sp>
        <p:nvSpPr>
          <p:cNvPr id="3" name="Text Placeholder 2">
            <a:extLst>
              <a:ext uri="{FF2B5EF4-FFF2-40B4-BE49-F238E27FC236}">
                <a16:creationId xmlns:a16="http://schemas.microsoft.com/office/drawing/2014/main" id="{6875BBCC-F358-4B50-8C3A-B3E15877F5A5}"/>
              </a:ext>
            </a:extLst>
          </p:cNvPr>
          <p:cNvSpPr>
            <a:spLocks noGrp="1"/>
          </p:cNvSpPr>
          <p:nvPr>
            <p:ph type="body" sz="quarter" idx="13"/>
          </p:nvPr>
        </p:nvSpPr>
        <p:spPr>
          <a:xfrm>
            <a:off x="5041789" y="2168414"/>
            <a:ext cx="3953436" cy="3720662"/>
          </a:xfrm>
        </p:spPr>
        <p:txBody>
          <a:bodyPr/>
          <a:lstStyle/>
          <a:p>
            <a:r>
              <a:rPr lang="en-GB" sz="1400" dirty="0">
                <a:latin typeface="Arial" panose="020B0604020202020204" pitchFamily="34" charset="0"/>
                <a:cs typeface="Arial" panose="020B0604020202020204" pitchFamily="34" charset="0"/>
              </a:rPr>
              <a:t>Radiography registrants increased  by 5,216 </a:t>
            </a:r>
            <a:r>
              <a:rPr lang="en-GB" sz="1400" b="1" dirty="0">
                <a:latin typeface="Arial" panose="020B0604020202020204" pitchFamily="34" charset="0"/>
                <a:cs typeface="Arial" panose="020B0604020202020204" pitchFamily="34" charset="0"/>
              </a:rPr>
              <a:t>(17.5%) </a:t>
            </a:r>
            <a:r>
              <a:rPr lang="en-GB" sz="1400" dirty="0">
                <a:latin typeface="Arial" panose="020B0604020202020204" pitchFamily="34" charset="0"/>
                <a:cs typeface="Arial" panose="020B0604020202020204" pitchFamily="34" charset="0"/>
              </a:rPr>
              <a:t>between 2014 and 2020. This represented solid growth in the region of </a:t>
            </a:r>
            <a:r>
              <a:rPr lang="en-GB" sz="1400" b="1" dirty="0">
                <a:latin typeface="Arial" panose="020B0604020202020204" pitchFamily="34" charset="0"/>
                <a:cs typeface="Arial" panose="020B0604020202020204" pitchFamily="34" charset="0"/>
              </a:rPr>
              <a:t>2.9% per year. </a:t>
            </a:r>
            <a:r>
              <a:rPr lang="en-GB" sz="1400" dirty="0">
                <a:latin typeface="Arial" panose="020B0604020202020204" pitchFamily="34" charset="0"/>
                <a:cs typeface="Arial" panose="020B0604020202020204" pitchFamily="34" charset="0"/>
              </a:rPr>
              <a:t>In August 2020, there were 36,078 radiography registrants – a </a:t>
            </a:r>
            <a:r>
              <a:rPr lang="en-GB" sz="1400" b="1" dirty="0">
                <a:latin typeface="Arial" panose="020B0604020202020204" pitchFamily="34" charset="0"/>
                <a:cs typeface="Arial" panose="020B0604020202020204" pitchFamily="34" charset="0"/>
              </a:rPr>
              <a:t>4.6%</a:t>
            </a:r>
            <a:r>
              <a:rPr lang="en-GB" sz="1400" dirty="0">
                <a:latin typeface="Arial" panose="020B0604020202020204" pitchFamily="34" charset="0"/>
                <a:cs typeface="Arial" panose="020B0604020202020204" pitchFamily="34" charset="0"/>
              </a:rPr>
              <a:t> increase on end 2018/19, suggesting growth is steadily increasing</a:t>
            </a:r>
          </a:p>
          <a:p>
            <a:r>
              <a:rPr lang="en-GB" sz="1400" dirty="0">
                <a:latin typeface="Arial" panose="020B0604020202020204" pitchFamily="34" charset="0"/>
                <a:cs typeface="Arial" panose="020B0604020202020204" pitchFamily="34" charset="0"/>
              </a:rPr>
              <a:t>A small percentage HCPC registrants in radiography do not work in the NHS in England as therapeutic radiographers. A lot will be in diagnostic radiography, and some will work outside England (e.g. rest of UK). There is also some employment in other sectors, although as next slide shows, for therapeutic radiography such numbers are small.</a:t>
            </a:r>
          </a:p>
          <a:p>
            <a:pPr marL="0" indent="0">
              <a:buNone/>
            </a:pPr>
            <a:endParaRPr lang="en-GB" dirty="0"/>
          </a:p>
        </p:txBody>
      </p:sp>
      <p:pic>
        <p:nvPicPr>
          <p:cNvPr id="5" name="Picture 4"/>
          <p:cNvPicPr>
            <a:picLocks noChangeAspect="1"/>
          </p:cNvPicPr>
          <p:nvPr/>
        </p:nvPicPr>
        <p:blipFill>
          <a:blip r:embed="rId3"/>
          <a:stretch>
            <a:fillRect/>
          </a:stretch>
        </p:blipFill>
        <p:spPr>
          <a:xfrm>
            <a:off x="457200" y="2168414"/>
            <a:ext cx="4584589" cy="3740017"/>
          </a:xfrm>
          <a:prstGeom prst="rect">
            <a:avLst/>
          </a:prstGeom>
        </p:spPr>
      </p:pic>
    </p:spTree>
    <p:extLst>
      <p:ext uri="{BB962C8B-B14F-4D97-AF65-F5344CB8AC3E}">
        <p14:creationId xmlns:p14="http://schemas.microsoft.com/office/powerpoint/2010/main" val="2393742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21B7-CD03-4156-9065-D5FEABFCC042}"/>
              </a:ext>
            </a:extLst>
          </p:cNvPr>
          <p:cNvSpPr>
            <a:spLocks noGrp="1"/>
          </p:cNvSpPr>
          <p:nvPr>
            <p:ph type="ctrTitle"/>
          </p:nvPr>
        </p:nvSpPr>
        <p:spPr/>
        <p:txBody>
          <a:bodyPr/>
          <a:lstStyle/>
          <a:p>
            <a:r>
              <a:rPr lang="en-GB" dirty="0"/>
              <a:t>Therapeutic Radiographers - UK</a:t>
            </a:r>
          </a:p>
        </p:txBody>
      </p:sp>
      <p:sp>
        <p:nvSpPr>
          <p:cNvPr id="3" name="Text Placeholder 2">
            <a:extLst>
              <a:ext uri="{FF2B5EF4-FFF2-40B4-BE49-F238E27FC236}">
                <a16:creationId xmlns:a16="http://schemas.microsoft.com/office/drawing/2014/main" id="{17490F5E-45D8-4AA1-A251-F6B6C6D60CB6}"/>
              </a:ext>
            </a:extLst>
          </p:cNvPr>
          <p:cNvSpPr>
            <a:spLocks noGrp="1"/>
          </p:cNvSpPr>
          <p:nvPr>
            <p:ph type="body" sz="quarter" idx="13"/>
          </p:nvPr>
        </p:nvSpPr>
        <p:spPr>
          <a:xfrm>
            <a:off x="6000750" y="1857375"/>
            <a:ext cx="3143250" cy="3818211"/>
          </a:xfrm>
        </p:spPr>
        <p:txBody>
          <a:bodyPr/>
          <a:lstStyle/>
          <a:p>
            <a:r>
              <a:rPr lang="en-GB" sz="2000" dirty="0" err="1"/>
              <a:t>SCoR</a:t>
            </a:r>
            <a:r>
              <a:rPr lang="en-GB" sz="2000" dirty="0"/>
              <a:t> census data suggests therapeutic radiographer numbers in the UK grew by 21% between 2012 and 2019</a:t>
            </a:r>
          </a:p>
          <a:p>
            <a:r>
              <a:rPr lang="en-GB" sz="2000" dirty="0"/>
              <a:t>Growth in the NHS was by </a:t>
            </a:r>
            <a:r>
              <a:rPr lang="en-GB" sz="2000" b="1" dirty="0"/>
              <a:t>2.7% per year; </a:t>
            </a:r>
            <a:r>
              <a:rPr lang="en-GB" sz="2000" dirty="0"/>
              <a:t>in all sectors it was </a:t>
            </a:r>
            <a:r>
              <a:rPr lang="en-GB" sz="2000" b="1" dirty="0"/>
              <a:t>2.6% per year</a:t>
            </a:r>
          </a:p>
          <a:p>
            <a:r>
              <a:rPr lang="en-GB" sz="2000" dirty="0"/>
              <a:t>Numbers outside NHS in UK small – about 120 in 2018</a:t>
            </a:r>
          </a:p>
          <a:p>
            <a:endParaRPr lang="en-GB" sz="2000" dirty="0"/>
          </a:p>
        </p:txBody>
      </p:sp>
      <p:pic>
        <p:nvPicPr>
          <p:cNvPr id="5" name="Picture 4" descr="Chart, bar chart&#10;&#10;Description automatically generated">
            <a:extLst>
              <a:ext uri="{FF2B5EF4-FFF2-40B4-BE49-F238E27FC236}">
                <a16:creationId xmlns:a16="http://schemas.microsoft.com/office/drawing/2014/main" id="{92C03A6A-2333-450F-ABE6-E4777BB339CA}"/>
              </a:ext>
            </a:extLst>
          </p:cNvPr>
          <p:cNvPicPr>
            <a:picLocks noChangeAspect="1"/>
          </p:cNvPicPr>
          <p:nvPr/>
        </p:nvPicPr>
        <p:blipFill>
          <a:blip r:embed="rId3"/>
          <a:stretch>
            <a:fillRect/>
          </a:stretch>
        </p:blipFill>
        <p:spPr>
          <a:xfrm>
            <a:off x="240030" y="2057400"/>
            <a:ext cx="5743416" cy="3720662"/>
          </a:xfrm>
          <a:prstGeom prst="rect">
            <a:avLst/>
          </a:prstGeom>
        </p:spPr>
      </p:pic>
    </p:spTree>
    <p:extLst>
      <p:ext uri="{BB962C8B-B14F-4D97-AF65-F5344CB8AC3E}">
        <p14:creationId xmlns:p14="http://schemas.microsoft.com/office/powerpoint/2010/main" val="1378055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3335-961E-47F2-9019-C3A2E82E77E9}"/>
              </a:ext>
            </a:extLst>
          </p:cNvPr>
          <p:cNvSpPr>
            <a:spLocks noGrp="1"/>
          </p:cNvSpPr>
          <p:nvPr>
            <p:ph type="ctrTitle"/>
          </p:nvPr>
        </p:nvSpPr>
        <p:spPr/>
        <p:txBody>
          <a:bodyPr/>
          <a:lstStyle/>
          <a:p>
            <a:r>
              <a:rPr lang="en-GB" sz="2800" dirty="0"/>
              <a:t>Therapeutic Radiographers – Historic Supply Trends</a:t>
            </a:r>
          </a:p>
        </p:txBody>
      </p:sp>
      <p:sp>
        <p:nvSpPr>
          <p:cNvPr id="3" name="Text Placeholder 2">
            <a:extLst>
              <a:ext uri="{FF2B5EF4-FFF2-40B4-BE49-F238E27FC236}">
                <a16:creationId xmlns:a16="http://schemas.microsoft.com/office/drawing/2014/main" id="{9094AC23-5801-4278-BDFB-2C92682F83F0}"/>
              </a:ext>
            </a:extLst>
          </p:cNvPr>
          <p:cNvSpPr>
            <a:spLocks noGrp="1"/>
          </p:cNvSpPr>
          <p:nvPr>
            <p:ph type="body" sz="quarter" idx="13"/>
          </p:nvPr>
        </p:nvSpPr>
        <p:spPr>
          <a:xfrm>
            <a:off x="5199246" y="2152501"/>
            <a:ext cx="3811416" cy="3720662"/>
          </a:xfrm>
        </p:spPr>
        <p:txBody>
          <a:bodyPr/>
          <a:lstStyle/>
          <a:p>
            <a:r>
              <a:rPr lang="en-GB" sz="1400" dirty="0">
                <a:latin typeface="Arial" panose="020B0604020202020204" pitchFamily="34" charset="0"/>
                <a:cs typeface="Arial" panose="020B0604020202020204" pitchFamily="34" charset="0"/>
              </a:rPr>
              <a:t>We use both published NHS Digital data and data from ESR Data Warehouse</a:t>
            </a:r>
          </a:p>
          <a:p>
            <a:r>
              <a:rPr lang="en-GB" sz="1400" dirty="0">
                <a:latin typeface="Arial" panose="020B0604020202020204" pitchFamily="34" charset="0"/>
                <a:cs typeface="Arial" panose="020B0604020202020204" pitchFamily="34" charset="0"/>
              </a:rPr>
              <a:t>There are some differences, with latter numbers being higher – we typically count all employed staff, NHS Digital count ‘frontline only’ and so do not count all staff. However, the trends are largely the same. </a:t>
            </a:r>
          </a:p>
          <a:p>
            <a:r>
              <a:rPr lang="en-GB" sz="1400" dirty="0">
                <a:latin typeface="Arial" panose="020B0604020202020204" pitchFamily="34" charset="0"/>
                <a:cs typeface="Arial" panose="020B0604020202020204" pitchFamily="34" charset="0"/>
              </a:rPr>
              <a:t>Both sources confirm growth in the order of </a:t>
            </a:r>
            <a:r>
              <a:rPr lang="en-GB" sz="1400" b="1" dirty="0">
                <a:latin typeface="Arial" panose="020B0604020202020204" pitchFamily="34" charset="0"/>
                <a:cs typeface="Arial" panose="020B0604020202020204" pitchFamily="34" charset="0"/>
              </a:rPr>
              <a:t>4.8%</a:t>
            </a:r>
            <a:r>
              <a:rPr lang="en-GB" sz="1400" dirty="0">
                <a:latin typeface="Arial" panose="020B0604020202020204" pitchFamily="34" charset="0"/>
                <a:cs typeface="Arial" panose="020B0604020202020204" pitchFamily="34" charset="0"/>
              </a:rPr>
              <a:t> per year; however that is highly skewed by recoding in 2019-20 (from DR to TR) which meant growth was 8.1%. Between 2014 and 2019, growth was more like </a:t>
            </a:r>
            <a:r>
              <a:rPr lang="en-GB" sz="1400" b="1" dirty="0">
                <a:latin typeface="Arial" panose="020B0604020202020204" pitchFamily="34" charset="0"/>
                <a:cs typeface="Arial" panose="020B0604020202020204" pitchFamily="34" charset="0"/>
              </a:rPr>
              <a:t>3.6% per year, </a:t>
            </a:r>
            <a:r>
              <a:rPr lang="en-GB" sz="1400" dirty="0">
                <a:latin typeface="Arial" panose="020B0604020202020204" pitchFamily="34" charset="0"/>
                <a:cs typeface="Arial" panose="020B0604020202020204" pitchFamily="34" charset="0"/>
              </a:rPr>
              <a:t>slightly faster than the register, and slightly faster than the SCOR’s census</a:t>
            </a:r>
          </a:p>
          <a:p>
            <a:pPr marL="0" indent="0">
              <a:buNone/>
            </a:pPr>
            <a:endParaRPr lang="en-GB" dirty="0"/>
          </a:p>
        </p:txBody>
      </p:sp>
      <p:pic>
        <p:nvPicPr>
          <p:cNvPr id="4" name="Picture 3">
            <a:extLst>
              <a:ext uri="{FF2B5EF4-FFF2-40B4-BE49-F238E27FC236}">
                <a16:creationId xmlns:a16="http://schemas.microsoft.com/office/drawing/2014/main" id="{65541704-78C9-431D-AB17-3A48D5014743}"/>
              </a:ext>
            </a:extLst>
          </p:cNvPr>
          <p:cNvPicPr>
            <a:picLocks noChangeAspect="1"/>
          </p:cNvPicPr>
          <p:nvPr/>
        </p:nvPicPr>
        <p:blipFill>
          <a:blip r:embed="rId3"/>
          <a:stretch>
            <a:fillRect/>
          </a:stretch>
        </p:blipFill>
        <p:spPr>
          <a:xfrm>
            <a:off x="329068" y="2105526"/>
            <a:ext cx="4724196" cy="3574548"/>
          </a:xfrm>
          <a:prstGeom prst="rect">
            <a:avLst/>
          </a:prstGeom>
        </p:spPr>
      </p:pic>
    </p:spTree>
    <p:extLst>
      <p:ext uri="{BB962C8B-B14F-4D97-AF65-F5344CB8AC3E}">
        <p14:creationId xmlns:p14="http://schemas.microsoft.com/office/powerpoint/2010/main" val="19411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5CBD-53D8-4E60-8066-1BCBEF3202DA}"/>
              </a:ext>
            </a:extLst>
          </p:cNvPr>
          <p:cNvSpPr>
            <a:spLocks noGrp="1"/>
          </p:cNvSpPr>
          <p:nvPr>
            <p:ph type="ctrTitle"/>
          </p:nvPr>
        </p:nvSpPr>
        <p:spPr/>
        <p:txBody>
          <a:bodyPr/>
          <a:lstStyle/>
          <a:p>
            <a:r>
              <a:rPr lang="en-GB" dirty="0"/>
              <a:t>Flow analysis – summary</a:t>
            </a:r>
          </a:p>
        </p:txBody>
      </p:sp>
      <p:sp>
        <p:nvSpPr>
          <p:cNvPr id="3" name="Text Placeholder 2">
            <a:extLst>
              <a:ext uri="{FF2B5EF4-FFF2-40B4-BE49-F238E27FC236}">
                <a16:creationId xmlns:a16="http://schemas.microsoft.com/office/drawing/2014/main" id="{24B7460C-A2B6-4E71-85DD-160F42929244}"/>
              </a:ext>
            </a:extLst>
          </p:cNvPr>
          <p:cNvSpPr>
            <a:spLocks noGrp="1"/>
          </p:cNvSpPr>
          <p:nvPr>
            <p:ph type="body" sz="quarter" idx="13"/>
          </p:nvPr>
        </p:nvSpPr>
        <p:spPr/>
        <p:txBody>
          <a:bodyPr/>
          <a:lstStyle/>
          <a:p>
            <a:r>
              <a:rPr lang="en-GB" sz="2000" b="1" dirty="0"/>
              <a:t>Overall numbers between 2014 and 2019 increased by about 4% per year</a:t>
            </a:r>
          </a:p>
          <a:p>
            <a:r>
              <a:rPr lang="en-GB" sz="2000" dirty="0"/>
              <a:t>Growth of 8.1% (231 FTE) in 2019-20 largely driven by about 100-120 WTE recoded from DR to TR (so not true growth)</a:t>
            </a:r>
          </a:p>
          <a:p>
            <a:r>
              <a:rPr lang="en-GB" sz="2000" dirty="0"/>
              <a:t>UK new Joiners have largely remained solid at 230-245 WTE per year, rising to 263 FTE in 2019-20</a:t>
            </a:r>
          </a:p>
          <a:p>
            <a:r>
              <a:rPr lang="en-GB" sz="2000" dirty="0"/>
              <a:t>International Recruitment increased sharply in 2019-20: from c. 40 WTE per year to 63 in 2019-20</a:t>
            </a:r>
          </a:p>
          <a:p>
            <a:r>
              <a:rPr lang="en-GB" sz="2000" dirty="0"/>
              <a:t>Leaver Rates dropped to 5.7% in 2019-20 from 6.3% the previous year</a:t>
            </a:r>
          </a:p>
          <a:p>
            <a:pPr marL="0" indent="0">
              <a:buNone/>
            </a:pPr>
            <a:endParaRPr lang="en-GB" dirty="0"/>
          </a:p>
        </p:txBody>
      </p:sp>
    </p:spTree>
    <p:extLst>
      <p:ext uri="{BB962C8B-B14F-4D97-AF65-F5344CB8AC3E}">
        <p14:creationId xmlns:p14="http://schemas.microsoft.com/office/powerpoint/2010/main" val="156008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788F6-EC4E-4868-92E8-FB5BD48BF357}"/>
              </a:ext>
            </a:extLst>
          </p:cNvPr>
          <p:cNvSpPr>
            <a:spLocks noGrp="1"/>
          </p:cNvSpPr>
          <p:nvPr>
            <p:ph type="ctrTitle"/>
          </p:nvPr>
        </p:nvSpPr>
        <p:spPr/>
        <p:txBody>
          <a:bodyPr/>
          <a:lstStyle/>
          <a:p>
            <a:r>
              <a:rPr lang="en-GB" sz="2800" dirty="0">
                <a:latin typeface="Arial" panose="020B0604020202020204" pitchFamily="34" charset="0"/>
                <a:cs typeface="Arial" panose="020B0604020202020204" pitchFamily="34" charset="0"/>
              </a:rPr>
              <a:t>Local Workforce Data (</a:t>
            </a:r>
            <a:r>
              <a:rPr lang="en-GB" sz="2800" dirty="0" err="1">
                <a:latin typeface="Arial" panose="020B0604020202020204" pitchFamily="34" charset="0"/>
                <a:cs typeface="Arial" panose="020B0604020202020204" pitchFamily="34" charset="0"/>
              </a:rPr>
              <a:t>wte</a:t>
            </a:r>
            <a:r>
              <a:rPr lang="en-GB" sz="2800" dirty="0">
                <a:latin typeface="Arial" panose="020B0604020202020204" pitchFamily="34" charset="0"/>
                <a:cs typeface="Arial" panose="020B0604020202020204" pitchFamily="34" charset="0"/>
              </a:rPr>
              <a:t>) – By Region</a:t>
            </a:r>
            <a:endParaRPr lang="en-GB" sz="2800" dirty="0"/>
          </a:p>
        </p:txBody>
      </p:sp>
      <p:pic>
        <p:nvPicPr>
          <p:cNvPr id="4" name="Picture 3"/>
          <p:cNvPicPr>
            <a:picLocks noChangeAspect="1"/>
          </p:cNvPicPr>
          <p:nvPr/>
        </p:nvPicPr>
        <p:blipFill>
          <a:blip r:embed="rId3"/>
          <a:stretch>
            <a:fillRect/>
          </a:stretch>
        </p:blipFill>
        <p:spPr>
          <a:xfrm>
            <a:off x="457200" y="1857375"/>
            <a:ext cx="7975600" cy="3840039"/>
          </a:xfrm>
          <a:prstGeom prst="rect">
            <a:avLst/>
          </a:prstGeom>
        </p:spPr>
      </p:pic>
    </p:spTree>
    <p:extLst>
      <p:ext uri="{BB962C8B-B14F-4D97-AF65-F5344CB8AC3E}">
        <p14:creationId xmlns:p14="http://schemas.microsoft.com/office/powerpoint/2010/main" val="314729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C3BF-DD98-4EE3-BE97-FCBF8EB3EAC7}"/>
              </a:ext>
            </a:extLst>
          </p:cNvPr>
          <p:cNvSpPr>
            <a:spLocks noGrp="1"/>
          </p:cNvSpPr>
          <p:nvPr>
            <p:ph type="title" idx="4294967295"/>
          </p:nvPr>
        </p:nvSpPr>
        <p:spPr>
          <a:xfrm>
            <a:off x="805485" y="247895"/>
            <a:ext cx="7274169" cy="877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A00054"/>
                </a:solidFill>
                <a:latin typeface="Arial" panose="020B0604020202020204" pitchFamily="34" charset="0"/>
                <a:cs typeface="Arial" panose="020B0604020202020204" pitchFamily="34" charset="0"/>
              </a:rPr>
              <a:t>Gender and Age Information</a:t>
            </a:r>
            <a:endParaRPr lang="en-US" sz="1400" b="1" dirty="0">
              <a:solidFill>
                <a:srgbClr val="A00054"/>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2451021-4A66-4E4E-80FD-212764919688}"/>
              </a:ext>
            </a:extLst>
          </p:cNvPr>
          <p:cNvSpPr txBox="1"/>
          <p:nvPr/>
        </p:nvSpPr>
        <p:spPr>
          <a:xfrm>
            <a:off x="5687223" y="1125415"/>
            <a:ext cx="2960370" cy="507831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Therapeutic Radiography workforce is predominately female (80%)</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Age profile information for the profession shows a young workforce.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35% of workforce under the age of 30yrs (1,065 WTE)</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15% in the age band of 50+ (447 WTE).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evidence suggests no immediate risk of workforce supply issues due to an ageing workforce.</a:t>
            </a:r>
          </a:p>
        </p:txBody>
      </p:sp>
      <p:pic>
        <p:nvPicPr>
          <p:cNvPr id="3" name="Picture 2"/>
          <p:cNvPicPr>
            <a:picLocks noChangeAspect="1"/>
          </p:cNvPicPr>
          <p:nvPr/>
        </p:nvPicPr>
        <p:blipFill>
          <a:blip r:embed="rId3"/>
          <a:stretch>
            <a:fillRect/>
          </a:stretch>
        </p:blipFill>
        <p:spPr>
          <a:xfrm>
            <a:off x="805485" y="1125415"/>
            <a:ext cx="4584589" cy="2063262"/>
          </a:xfrm>
          <a:prstGeom prst="rect">
            <a:avLst/>
          </a:prstGeom>
        </p:spPr>
      </p:pic>
      <p:pic>
        <p:nvPicPr>
          <p:cNvPr id="5" name="Picture 4"/>
          <p:cNvPicPr>
            <a:picLocks noChangeAspect="1"/>
          </p:cNvPicPr>
          <p:nvPr/>
        </p:nvPicPr>
        <p:blipFill>
          <a:blip r:embed="rId4"/>
          <a:stretch>
            <a:fillRect/>
          </a:stretch>
        </p:blipFill>
        <p:spPr>
          <a:xfrm>
            <a:off x="787195" y="3188678"/>
            <a:ext cx="4602879" cy="2711937"/>
          </a:xfrm>
          <a:prstGeom prst="rect">
            <a:avLst/>
          </a:prstGeom>
        </p:spPr>
      </p:pic>
    </p:spTree>
    <p:extLst>
      <p:ext uri="{BB962C8B-B14F-4D97-AF65-F5344CB8AC3E}">
        <p14:creationId xmlns:p14="http://schemas.microsoft.com/office/powerpoint/2010/main" val="683501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CE17-8151-4442-BC19-50F181E180C6}"/>
              </a:ext>
            </a:extLst>
          </p:cNvPr>
          <p:cNvSpPr>
            <a:spLocks noGrp="1"/>
          </p:cNvSpPr>
          <p:nvPr>
            <p:ph type="title"/>
          </p:nvPr>
        </p:nvSpPr>
        <p:spPr>
          <a:xfrm>
            <a:off x="-2" y="871909"/>
            <a:ext cx="9222155" cy="994172"/>
          </a:xfrm>
        </p:spPr>
        <p:txBody>
          <a:bodyPr/>
          <a:lstStyle/>
          <a:p>
            <a:pPr algn="l"/>
            <a:r>
              <a:rPr lang="en-GB" sz="2400" b="1" dirty="0">
                <a:solidFill>
                  <a:srgbClr val="A00054"/>
                </a:solidFill>
                <a:latin typeface="Arial" panose="020B0604020202020204" pitchFamily="34" charset="0"/>
                <a:cs typeface="Arial" panose="020B0604020202020204" pitchFamily="34" charset="0"/>
              </a:rPr>
              <a:t>Ethnicity &amp; Nationality Information</a:t>
            </a:r>
            <a:endParaRPr lang="en-GB" sz="1400" b="1" dirty="0">
              <a:solidFill>
                <a:srgbClr val="FF000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960514F-27DC-4B3E-AF6D-4F014E002EA5}"/>
              </a:ext>
            </a:extLst>
          </p:cNvPr>
          <p:cNvSpPr>
            <a:spLocks noGrp="1"/>
          </p:cNvSpPr>
          <p:nvPr>
            <p:ph sz="half" idx="2"/>
          </p:nvPr>
        </p:nvSpPr>
        <p:spPr>
          <a:xfrm>
            <a:off x="3864158" y="1261052"/>
            <a:ext cx="5279842" cy="2482635"/>
          </a:xfrm>
        </p:spPr>
        <p:txBody>
          <a:bodyPr>
            <a:normAutofit/>
          </a:bodyPr>
          <a:lstStyle/>
          <a:p>
            <a:pPr marL="0" indent="0">
              <a:buNone/>
            </a:pPr>
            <a:r>
              <a:rPr lang="en-GB" sz="1050" b="1" dirty="0">
                <a:latin typeface="Arial" panose="020B0604020202020204" pitchFamily="34" charset="0"/>
                <a:cs typeface="Arial" panose="020B0604020202020204" pitchFamily="34" charset="0"/>
              </a:rPr>
              <a:t>Ethnicity</a:t>
            </a:r>
          </a:p>
          <a:p>
            <a:r>
              <a:rPr lang="en-GB" sz="1050" dirty="0">
                <a:latin typeface="Arial" panose="020B0604020202020204" pitchFamily="34" charset="0"/>
                <a:cs typeface="Arial" panose="020B0604020202020204" pitchFamily="34" charset="0"/>
              </a:rPr>
              <a:t>Ethnicity data suggests 70% of the workforce are White British</a:t>
            </a:r>
          </a:p>
          <a:p>
            <a:r>
              <a:rPr lang="en-GB" sz="1050" dirty="0">
                <a:latin typeface="Arial" panose="020B0604020202020204" pitchFamily="34" charset="0"/>
                <a:cs typeface="Arial" panose="020B0604020202020204" pitchFamily="34" charset="0"/>
              </a:rPr>
              <a:t>Ethnicity data shows at least 18% of the workforce are from Asian, Black, Chinese or Other Ethnic backgrounds.</a:t>
            </a:r>
          </a:p>
          <a:p>
            <a:pPr marL="0" indent="0">
              <a:buNone/>
            </a:pPr>
            <a:r>
              <a:rPr lang="en-GB" sz="1050" b="1" dirty="0">
                <a:latin typeface="Arial" panose="020B0604020202020204" pitchFamily="34" charset="0"/>
                <a:cs typeface="Arial" panose="020B0604020202020204" pitchFamily="34" charset="0"/>
              </a:rPr>
              <a:t>Nationality</a:t>
            </a:r>
          </a:p>
          <a:p>
            <a:r>
              <a:rPr lang="en-GB" sz="1050" dirty="0">
                <a:latin typeface="Arial" panose="020B0604020202020204" pitchFamily="34" charset="0"/>
                <a:cs typeface="Arial" panose="020B0604020202020204" pitchFamily="34" charset="0"/>
              </a:rPr>
              <a:t>The % of staff with non-UK nationality has increased from 8 to 10%  of the workforce. In March 2020, this represented c. 297 out of c.3097 WTE of the workforce</a:t>
            </a:r>
          </a:p>
          <a:p>
            <a:r>
              <a:rPr lang="en-GB" sz="1050" dirty="0">
                <a:latin typeface="Arial" panose="020B0604020202020204" pitchFamily="34" charset="0"/>
                <a:cs typeface="Arial" panose="020B0604020202020204" pitchFamily="34" charset="0"/>
              </a:rPr>
              <a:t>London and its commuter belt employ the most non-UK nationals – South East 16% in 2020, </a:t>
            </a:r>
            <a:r>
              <a:rPr lang="en-GB" sz="1050" dirty="0" err="1">
                <a:latin typeface="Arial" panose="020B0604020202020204" pitchFamily="34" charset="0"/>
                <a:cs typeface="Arial" panose="020B0604020202020204" pitchFamily="34" charset="0"/>
              </a:rPr>
              <a:t>EoE</a:t>
            </a:r>
            <a:r>
              <a:rPr lang="en-GB" sz="1050" dirty="0">
                <a:latin typeface="Arial" panose="020B0604020202020204" pitchFamily="34" charset="0"/>
                <a:cs typeface="Arial" panose="020B0604020202020204" pitchFamily="34" charset="0"/>
              </a:rPr>
              <a:t> 15%, London 13%</a:t>
            </a:r>
          </a:p>
          <a:p>
            <a:r>
              <a:rPr lang="en-GB" sz="1050" dirty="0">
                <a:latin typeface="Arial" panose="020B0604020202020204" pitchFamily="34" charset="0"/>
                <a:cs typeface="Arial" panose="020B0604020202020204" pitchFamily="34" charset="0"/>
              </a:rPr>
              <a:t>Most common nationalities other than UK are: Irish (87 in 2020), Indian (29) and Portuguese (25).</a:t>
            </a:r>
          </a:p>
        </p:txBody>
      </p:sp>
      <p:pic>
        <p:nvPicPr>
          <p:cNvPr id="3" name="Picture 2"/>
          <p:cNvPicPr>
            <a:picLocks noChangeAspect="1"/>
          </p:cNvPicPr>
          <p:nvPr/>
        </p:nvPicPr>
        <p:blipFill>
          <a:blip r:embed="rId3"/>
          <a:stretch>
            <a:fillRect/>
          </a:stretch>
        </p:blipFill>
        <p:spPr>
          <a:xfrm>
            <a:off x="169552" y="1261052"/>
            <a:ext cx="3525052" cy="2482635"/>
          </a:xfrm>
          <a:prstGeom prst="rect">
            <a:avLst/>
          </a:prstGeom>
        </p:spPr>
      </p:pic>
      <p:pic>
        <p:nvPicPr>
          <p:cNvPr id="5" name="Picture 4"/>
          <p:cNvPicPr>
            <a:picLocks noChangeAspect="1"/>
          </p:cNvPicPr>
          <p:nvPr/>
        </p:nvPicPr>
        <p:blipFill>
          <a:blip r:embed="rId4"/>
          <a:stretch>
            <a:fillRect/>
          </a:stretch>
        </p:blipFill>
        <p:spPr>
          <a:xfrm>
            <a:off x="169552" y="3743687"/>
            <a:ext cx="3525051" cy="2297605"/>
          </a:xfrm>
          <a:prstGeom prst="rect">
            <a:avLst/>
          </a:prstGeom>
        </p:spPr>
      </p:pic>
      <p:pic>
        <p:nvPicPr>
          <p:cNvPr id="6" name="Picture 5">
            <a:extLst>
              <a:ext uri="{FF2B5EF4-FFF2-40B4-BE49-F238E27FC236}">
                <a16:creationId xmlns:a16="http://schemas.microsoft.com/office/drawing/2014/main" id="{5B2D0737-2950-48C9-850D-2213AE0114FA}"/>
              </a:ext>
            </a:extLst>
          </p:cNvPr>
          <p:cNvPicPr>
            <a:picLocks noChangeAspect="1"/>
          </p:cNvPicPr>
          <p:nvPr/>
        </p:nvPicPr>
        <p:blipFill>
          <a:blip r:embed="rId5"/>
          <a:stretch>
            <a:fillRect/>
          </a:stretch>
        </p:blipFill>
        <p:spPr>
          <a:xfrm>
            <a:off x="3864158" y="3734787"/>
            <a:ext cx="5262828" cy="2306505"/>
          </a:xfrm>
          <a:prstGeom prst="rect">
            <a:avLst/>
          </a:prstGeom>
        </p:spPr>
      </p:pic>
    </p:spTree>
    <p:extLst>
      <p:ext uri="{BB962C8B-B14F-4D97-AF65-F5344CB8AC3E}">
        <p14:creationId xmlns:p14="http://schemas.microsoft.com/office/powerpoint/2010/main" val="705343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5260-1F92-4D88-80B5-80E0E6220ADF}"/>
              </a:ext>
            </a:extLst>
          </p:cNvPr>
          <p:cNvSpPr>
            <a:spLocks noGrp="1"/>
          </p:cNvSpPr>
          <p:nvPr>
            <p:ph type="ctrTitle"/>
          </p:nvPr>
        </p:nvSpPr>
        <p:spPr/>
        <p:txBody>
          <a:bodyPr/>
          <a:lstStyle/>
          <a:p>
            <a:r>
              <a:rPr lang="en-GB" sz="2800" dirty="0"/>
              <a:t>Summary of Future Trends</a:t>
            </a:r>
          </a:p>
        </p:txBody>
      </p:sp>
      <p:sp>
        <p:nvSpPr>
          <p:cNvPr id="3" name="Text Placeholder 2">
            <a:extLst>
              <a:ext uri="{FF2B5EF4-FFF2-40B4-BE49-F238E27FC236}">
                <a16:creationId xmlns:a16="http://schemas.microsoft.com/office/drawing/2014/main" id="{B8201758-4E7A-4676-A35D-4DF72BEB4830}"/>
              </a:ext>
            </a:extLst>
          </p:cNvPr>
          <p:cNvSpPr>
            <a:spLocks noGrp="1"/>
          </p:cNvSpPr>
          <p:nvPr>
            <p:ph type="body" sz="quarter" idx="13"/>
          </p:nvPr>
        </p:nvSpPr>
        <p:spPr>
          <a:xfrm>
            <a:off x="217170" y="1771649"/>
            <a:ext cx="8079105" cy="3517681"/>
          </a:xfrm>
        </p:spPr>
        <p:txBody>
          <a:bodyPr/>
          <a:lstStyle/>
          <a:p>
            <a:r>
              <a:rPr lang="en-GB" dirty="0"/>
              <a:t>All else equal, we would expect supply growth to be solid, of order of </a:t>
            </a:r>
            <a:r>
              <a:rPr lang="en-GB" b="1" dirty="0"/>
              <a:t>4% per year</a:t>
            </a:r>
          </a:p>
          <a:p>
            <a:r>
              <a:rPr lang="en-GB" dirty="0"/>
              <a:t>Pre-</a:t>
            </a:r>
            <a:r>
              <a:rPr lang="en-GB" dirty="0" err="1"/>
              <a:t>Covid</a:t>
            </a:r>
            <a:r>
              <a:rPr lang="en-GB" dirty="0"/>
              <a:t>, we would have expected growth in demand to be about </a:t>
            </a:r>
            <a:r>
              <a:rPr lang="en-GB" b="1" dirty="0"/>
              <a:t>1-2% per year</a:t>
            </a:r>
          </a:p>
          <a:p>
            <a:r>
              <a:rPr lang="en-GB" dirty="0"/>
              <a:t>However, we know demand is likely to go up considerably for a range of reasons, including growth in cancer and screening/imaging services as highlighted by recent CRUK report</a:t>
            </a:r>
          </a:p>
          <a:p>
            <a:r>
              <a:rPr lang="en-GB" dirty="0"/>
              <a:t>This means that while the supply of this profession is likely to grow solidly, more will be needed to meet demand for cancer services and a range of other areas</a:t>
            </a:r>
          </a:p>
          <a:p>
            <a:pPr marL="0" indent="0">
              <a:buNone/>
            </a:pPr>
            <a:endParaRPr lang="en-GB" dirty="0"/>
          </a:p>
        </p:txBody>
      </p:sp>
    </p:spTree>
    <p:extLst>
      <p:ext uri="{BB962C8B-B14F-4D97-AF65-F5344CB8AC3E}">
        <p14:creationId xmlns:p14="http://schemas.microsoft.com/office/powerpoint/2010/main" val="2297274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9E5B-4847-4C77-A781-ABBAD78957B8}"/>
              </a:ext>
            </a:extLst>
          </p:cNvPr>
          <p:cNvSpPr>
            <a:spLocks noGrp="1"/>
          </p:cNvSpPr>
          <p:nvPr>
            <p:ph type="ctrTitle"/>
          </p:nvPr>
        </p:nvSpPr>
        <p:spPr/>
        <p:txBody>
          <a:bodyPr/>
          <a:lstStyle/>
          <a:p>
            <a:r>
              <a:rPr lang="en-GB" sz="2400" dirty="0"/>
              <a:t>Therapeutic Radiography workforce summary</a:t>
            </a:r>
            <a:endParaRPr lang="en-GB" sz="2400" dirty="0">
              <a:solidFill>
                <a:srgbClr val="FF0000"/>
              </a:solidFill>
            </a:endParaRPr>
          </a:p>
        </p:txBody>
      </p:sp>
      <p:sp>
        <p:nvSpPr>
          <p:cNvPr id="3" name="Text Placeholder 2">
            <a:extLst>
              <a:ext uri="{FF2B5EF4-FFF2-40B4-BE49-F238E27FC236}">
                <a16:creationId xmlns:a16="http://schemas.microsoft.com/office/drawing/2014/main" id="{6BE4AB0F-2081-4F99-A77B-DC83EC8D372B}"/>
              </a:ext>
            </a:extLst>
          </p:cNvPr>
          <p:cNvSpPr>
            <a:spLocks noGrp="1"/>
          </p:cNvSpPr>
          <p:nvPr>
            <p:ph type="body" sz="quarter" idx="13"/>
          </p:nvPr>
        </p:nvSpPr>
        <p:spPr/>
        <p:txBody>
          <a:bodyPr/>
          <a:lstStyle/>
          <a:p>
            <a:r>
              <a:rPr lang="en-GB" dirty="0"/>
              <a:t>Solid growth in supply, both on the register and in the NHS workforce; we expect this to continue</a:t>
            </a:r>
          </a:p>
          <a:p>
            <a:r>
              <a:rPr lang="en-GB" dirty="0"/>
              <a:t>Joiners have largely remained steady until 19-20 where they increased</a:t>
            </a:r>
          </a:p>
          <a:p>
            <a:r>
              <a:rPr lang="en-GB" dirty="0"/>
              <a:t>Split between London and commuter belt (higher dependence on IR) and rest of England</a:t>
            </a:r>
          </a:p>
          <a:p>
            <a:r>
              <a:rPr lang="en-GB" dirty="0"/>
              <a:t>Significant challenge of increased activity for cancer services and other areas, as well </a:t>
            </a:r>
            <a:r>
              <a:rPr lang="en-GB"/>
              <a:t>as need </a:t>
            </a:r>
            <a:r>
              <a:rPr lang="en-GB" dirty="0"/>
              <a:t>for service transformation</a:t>
            </a:r>
          </a:p>
          <a:p>
            <a:endParaRPr lang="en-GB" dirty="0"/>
          </a:p>
        </p:txBody>
      </p:sp>
    </p:spTree>
    <p:extLst>
      <p:ext uri="{BB962C8B-B14F-4D97-AF65-F5344CB8AC3E}">
        <p14:creationId xmlns:p14="http://schemas.microsoft.com/office/powerpoint/2010/main" val="412215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A6E761-E559-49CB-80DA-F3A898E908D4}"/>
              </a:ext>
            </a:extLst>
          </p:cNvPr>
          <p:cNvSpPr>
            <a:spLocks noGrp="1"/>
          </p:cNvSpPr>
          <p:nvPr>
            <p:ph type="ctrTitle" idx="4294967295"/>
          </p:nvPr>
        </p:nvSpPr>
        <p:spPr>
          <a:xfrm>
            <a:off x="838200" y="1108082"/>
            <a:ext cx="7822915" cy="58260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dirty="0">
                <a:solidFill>
                  <a:srgbClr val="A00054"/>
                </a:solidFill>
              </a:rPr>
              <a:t>House Keeping</a:t>
            </a:r>
            <a:endParaRPr lang="en-GB" b="1" dirty="0">
              <a:solidFill>
                <a:srgbClr val="A00054"/>
              </a:solidFill>
            </a:endParaRPr>
          </a:p>
        </p:txBody>
      </p:sp>
      <p:sp>
        <p:nvSpPr>
          <p:cNvPr id="9" name="AutoShape 4" descr="Image result for Symbol Food">
            <a:extLst>
              <a:ext uri="{FF2B5EF4-FFF2-40B4-BE49-F238E27FC236}">
                <a16:creationId xmlns:a16="http://schemas.microsoft.com/office/drawing/2014/main" id="{DF829E86-50FC-4DEA-9D96-DCE393919F6E}"/>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GB" sz="1350" dirty="0">
              <a:solidFill>
                <a:prstClr val="black"/>
              </a:solidFill>
              <a:latin typeface="Arial"/>
            </a:endParaRPr>
          </a:p>
        </p:txBody>
      </p:sp>
      <p:sp>
        <p:nvSpPr>
          <p:cNvPr id="10" name="AutoShape 6" descr="Image result for Symbol Food">
            <a:extLst>
              <a:ext uri="{FF2B5EF4-FFF2-40B4-BE49-F238E27FC236}">
                <a16:creationId xmlns:a16="http://schemas.microsoft.com/office/drawing/2014/main" id="{2F043139-7562-4577-AF56-FA621E5D8167}"/>
              </a:ext>
            </a:extLst>
          </p:cNvPr>
          <p:cNvSpPr>
            <a:spLocks noChangeAspect="1" noChangeArrowheads="1"/>
          </p:cNvSpPr>
          <p:nvPr/>
        </p:nvSpPr>
        <p:spPr bwMode="auto">
          <a:xfrm flipH="1">
            <a:off x="3562153" y="4685710"/>
            <a:ext cx="1124147" cy="11241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GB" sz="1350" dirty="0">
              <a:solidFill>
                <a:prstClr val="black"/>
              </a:solidFill>
              <a:latin typeface="Arial"/>
            </a:endParaRPr>
          </a:p>
        </p:txBody>
      </p:sp>
      <p:sp>
        <p:nvSpPr>
          <p:cNvPr id="11" name="AutoShape 14" descr="Image result for clock symbol">
            <a:extLst>
              <a:ext uri="{FF2B5EF4-FFF2-40B4-BE49-F238E27FC236}">
                <a16:creationId xmlns:a16="http://schemas.microsoft.com/office/drawing/2014/main" id="{23451E6C-5434-43C9-AA2A-FEC1EA66AC19}"/>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GB" sz="1350" dirty="0">
              <a:solidFill>
                <a:prstClr val="black"/>
              </a:solidFill>
              <a:latin typeface="Arial"/>
            </a:endParaRPr>
          </a:p>
        </p:txBody>
      </p:sp>
      <p:sp>
        <p:nvSpPr>
          <p:cNvPr id="12" name="AutoShape 16" descr="Image result for clock symbol">
            <a:extLst>
              <a:ext uri="{FF2B5EF4-FFF2-40B4-BE49-F238E27FC236}">
                <a16:creationId xmlns:a16="http://schemas.microsoft.com/office/drawing/2014/main" id="{4BD9D166-9E7D-4922-954A-0D535D9F6E64}"/>
              </a:ext>
            </a:extLst>
          </p:cNvPr>
          <p:cNvSpPr>
            <a:spLocks noChangeAspect="1" noChangeArrowheads="1"/>
          </p:cNvSpPr>
          <p:nvPr/>
        </p:nvSpPr>
        <p:spPr bwMode="auto">
          <a:xfrm>
            <a:off x="4686300" y="3543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GB" sz="1350" dirty="0">
              <a:solidFill>
                <a:prstClr val="black"/>
              </a:solidFill>
              <a:latin typeface="Arial"/>
            </a:endParaRPr>
          </a:p>
        </p:txBody>
      </p:sp>
      <p:sp>
        <p:nvSpPr>
          <p:cNvPr id="14" name="AutoShape 24" descr="Image result for Symbol Food">
            <a:extLst>
              <a:ext uri="{FF2B5EF4-FFF2-40B4-BE49-F238E27FC236}">
                <a16:creationId xmlns:a16="http://schemas.microsoft.com/office/drawing/2014/main" id="{C5EA2BB0-6212-447F-B7FD-29B752E8A9CA}"/>
              </a:ext>
            </a:extLst>
          </p:cNvPr>
          <p:cNvSpPr>
            <a:spLocks noChangeAspect="1" noChangeArrowheads="1"/>
          </p:cNvSpPr>
          <p:nvPr/>
        </p:nvSpPr>
        <p:spPr bwMode="auto">
          <a:xfrm>
            <a:off x="4800600" y="3657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GB" sz="1350" dirty="0">
              <a:solidFill>
                <a:prstClr val="black"/>
              </a:solidFill>
              <a:latin typeface="Arial"/>
            </a:endParaRPr>
          </a:p>
        </p:txBody>
      </p:sp>
      <p:pic>
        <p:nvPicPr>
          <p:cNvPr id="2" name="Picture 1">
            <a:extLst>
              <a:ext uri="{FF2B5EF4-FFF2-40B4-BE49-F238E27FC236}">
                <a16:creationId xmlns:a16="http://schemas.microsoft.com/office/drawing/2014/main" id="{828C389F-CB42-4741-B1A6-3DD22DA1DCC1}"/>
              </a:ext>
            </a:extLst>
          </p:cNvPr>
          <p:cNvPicPr>
            <a:picLocks noChangeAspect="1"/>
          </p:cNvPicPr>
          <p:nvPr/>
        </p:nvPicPr>
        <p:blipFill>
          <a:blip r:embed="rId2"/>
          <a:stretch>
            <a:fillRect/>
          </a:stretch>
        </p:blipFill>
        <p:spPr>
          <a:xfrm>
            <a:off x="1371064" y="2088235"/>
            <a:ext cx="2590274" cy="1715582"/>
          </a:xfrm>
          <a:prstGeom prst="rect">
            <a:avLst/>
          </a:prstGeom>
        </p:spPr>
      </p:pic>
      <p:pic>
        <p:nvPicPr>
          <p:cNvPr id="4" name="Picture 3">
            <a:extLst>
              <a:ext uri="{FF2B5EF4-FFF2-40B4-BE49-F238E27FC236}">
                <a16:creationId xmlns:a16="http://schemas.microsoft.com/office/drawing/2014/main" id="{88F4F218-A2AA-48B2-A7AA-52095ED27923}"/>
              </a:ext>
            </a:extLst>
          </p:cNvPr>
          <p:cNvPicPr>
            <a:picLocks noChangeAspect="1"/>
          </p:cNvPicPr>
          <p:nvPr/>
        </p:nvPicPr>
        <p:blipFill>
          <a:blip r:embed="rId3"/>
          <a:stretch>
            <a:fillRect/>
          </a:stretch>
        </p:blipFill>
        <p:spPr>
          <a:xfrm>
            <a:off x="5182665" y="4067680"/>
            <a:ext cx="2756650" cy="1568888"/>
          </a:xfrm>
          <a:prstGeom prst="rect">
            <a:avLst/>
          </a:prstGeom>
        </p:spPr>
      </p:pic>
      <p:sp>
        <p:nvSpPr>
          <p:cNvPr id="6" name="Rectangle 5">
            <a:extLst>
              <a:ext uri="{FF2B5EF4-FFF2-40B4-BE49-F238E27FC236}">
                <a16:creationId xmlns:a16="http://schemas.microsoft.com/office/drawing/2014/main" id="{7BB57BCE-C8E3-4A58-85B8-3AED7CD53EF1}"/>
              </a:ext>
            </a:extLst>
          </p:cNvPr>
          <p:cNvSpPr/>
          <p:nvPr/>
        </p:nvSpPr>
        <p:spPr>
          <a:xfrm>
            <a:off x="1512275" y="4153094"/>
            <a:ext cx="2449062" cy="14609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GB" sz="1350" b="1" dirty="0">
                <a:solidFill>
                  <a:prstClr val="black"/>
                </a:solidFill>
                <a:latin typeface="Arial"/>
              </a:rPr>
              <a:t>Please switch your cameras off</a:t>
            </a:r>
            <a:r>
              <a:rPr lang="en-GB" sz="1350" dirty="0">
                <a:solidFill>
                  <a:prstClr val="black"/>
                </a:solidFill>
                <a:latin typeface="Arial"/>
              </a:rPr>
              <a:t>. </a:t>
            </a:r>
          </a:p>
        </p:txBody>
      </p:sp>
      <p:sp>
        <p:nvSpPr>
          <p:cNvPr id="7" name="Oval 6">
            <a:extLst>
              <a:ext uri="{FF2B5EF4-FFF2-40B4-BE49-F238E27FC236}">
                <a16:creationId xmlns:a16="http://schemas.microsoft.com/office/drawing/2014/main" id="{A7A74B03-DA48-4ABE-B5BB-CC61C6403245}"/>
              </a:ext>
            </a:extLst>
          </p:cNvPr>
          <p:cNvSpPr/>
          <p:nvPr/>
        </p:nvSpPr>
        <p:spPr>
          <a:xfrm>
            <a:off x="4914901" y="1989975"/>
            <a:ext cx="2635922" cy="1912099"/>
          </a:xfrm>
          <a:prstGeom prst="ellipse">
            <a:avLst/>
          </a:prstGeom>
          <a:ln w="57150">
            <a:solidFill>
              <a:srgbClr val="990033"/>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342900"/>
            <a:r>
              <a:rPr lang="en-GB" sz="1500" b="1" dirty="0">
                <a:solidFill>
                  <a:prstClr val="black"/>
                </a:solidFill>
                <a:latin typeface="Arial"/>
              </a:rPr>
              <a:t>This Webinar will be recorded for future reference </a:t>
            </a:r>
          </a:p>
        </p:txBody>
      </p:sp>
    </p:spTree>
    <p:extLst>
      <p:ext uri="{BB962C8B-B14F-4D97-AF65-F5344CB8AC3E}">
        <p14:creationId xmlns:p14="http://schemas.microsoft.com/office/powerpoint/2010/main" val="1958268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3576" y="2598448"/>
            <a:ext cx="8336362" cy="892044"/>
          </a:xfrm>
          <a:prstGeom prst="rect">
            <a:avLst/>
          </a:prstGeom>
        </p:spPr>
      </p:pic>
      <p:sp>
        <p:nvSpPr>
          <p:cNvPr id="2" name="TextBox 1"/>
          <p:cNvSpPr txBox="1"/>
          <p:nvPr/>
        </p:nvSpPr>
        <p:spPr>
          <a:xfrm>
            <a:off x="566650" y="1083217"/>
            <a:ext cx="6314549" cy="646331"/>
          </a:xfrm>
          <a:prstGeom prst="rect">
            <a:avLst/>
          </a:prstGeom>
          <a:noFill/>
        </p:spPr>
        <p:txBody>
          <a:bodyPr wrap="none" rtlCol="0">
            <a:spAutoFit/>
          </a:bodyPr>
          <a:lstStyle/>
          <a:p>
            <a:r>
              <a:rPr lang="en-GB" sz="3600" b="1" dirty="0">
                <a:solidFill>
                  <a:srgbClr val="A00054"/>
                </a:solidFill>
              </a:rPr>
              <a:t>Therapeutic Radiographers</a:t>
            </a:r>
          </a:p>
        </p:txBody>
      </p:sp>
      <p:sp>
        <p:nvSpPr>
          <p:cNvPr id="8" name="TextBox 7"/>
          <p:cNvSpPr txBox="1"/>
          <p:nvPr/>
        </p:nvSpPr>
        <p:spPr>
          <a:xfrm>
            <a:off x="566649" y="1705456"/>
            <a:ext cx="6278033" cy="1261884"/>
          </a:xfrm>
          <a:prstGeom prst="rect">
            <a:avLst/>
          </a:prstGeom>
          <a:noFill/>
        </p:spPr>
        <p:txBody>
          <a:bodyPr wrap="square" rtlCol="0">
            <a:spAutoFit/>
          </a:bodyPr>
          <a:lstStyle/>
          <a:p>
            <a:r>
              <a:rPr lang="en-GB" sz="2800" b="1" dirty="0">
                <a:solidFill>
                  <a:srgbClr val="003893"/>
                </a:solidFill>
              </a:rPr>
              <a:t>Spencer Goodman</a:t>
            </a:r>
          </a:p>
          <a:p>
            <a:r>
              <a:rPr lang="en-GB" sz="2400" b="1" dirty="0">
                <a:solidFill>
                  <a:srgbClr val="003893"/>
                </a:solidFill>
              </a:rPr>
              <a:t>Professional Officer - Radiotherapy</a:t>
            </a:r>
          </a:p>
          <a:p>
            <a:r>
              <a:rPr lang="en-GB" sz="2400" b="1" dirty="0">
                <a:solidFill>
                  <a:srgbClr val="003893"/>
                </a:solidFill>
              </a:rPr>
              <a:t>Society and College of Radiographers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976" y="3589579"/>
            <a:ext cx="6589182" cy="3301026"/>
          </a:xfrm>
          <a:prstGeom prst="rect">
            <a:avLst/>
          </a:prstGeom>
        </p:spPr>
      </p:pic>
    </p:spTree>
    <p:extLst>
      <p:ext uri="{BB962C8B-B14F-4D97-AF65-F5344CB8AC3E}">
        <p14:creationId xmlns:p14="http://schemas.microsoft.com/office/powerpoint/2010/main" val="3763921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tx1"/>
                </a:solidFill>
              </a:rPr>
              <a:t>Background</a:t>
            </a:r>
            <a:br>
              <a:rPr lang="en-GB" dirty="0"/>
            </a:br>
            <a:endParaRPr lang="en-GB" dirty="0"/>
          </a:p>
        </p:txBody>
      </p:sp>
      <p:sp>
        <p:nvSpPr>
          <p:cNvPr id="3" name="Text Placeholder 2"/>
          <p:cNvSpPr>
            <a:spLocks noGrp="1"/>
          </p:cNvSpPr>
          <p:nvPr>
            <p:ph type="body" sz="quarter" idx="13"/>
          </p:nvPr>
        </p:nvSpPr>
        <p:spPr/>
        <p:txBody>
          <a:bodyPr/>
          <a:lstStyle/>
          <a:p>
            <a:r>
              <a:rPr lang="en-GB" dirty="0"/>
              <a:t>Radiotherapy is a core treatment option for people diagnosed with cancer </a:t>
            </a:r>
            <a:r>
              <a:rPr lang="en-GB" baseline="30000" dirty="0"/>
              <a:t>1</a:t>
            </a:r>
          </a:p>
          <a:p>
            <a:pPr marL="0" indent="0">
              <a:buNone/>
            </a:pPr>
            <a:r>
              <a:rPr lang="en-GB" baseline="30000" dirty="0"/>
              <a:t>   </a:t>
            </a:r>
            <a:r>
              <a:rPr lang="en-GB" dirty="0"/>
              <a:t>  </a:t>
            </a:r>
          </a:p>
          <a:p>
            <a:pPr lvl="1"/>
            <a:r>
              <a:rPr lang="en-GB" dirty="0"/>
              <a:t>Over 50% of patients with cancer will receive radiotherapy at some point in their cancer pathway</a:t>
            </a:r>
          </a:p>
          <a:p>
            <a:pPr lvl="1"/>
            <a:endParaRPr lang="en-GB" dirty="0"/>
          </a:p>
          <a:p>
            <a:pPr lvl="1"/>
            <a:r>
              <a:rPr lang="en-GB" dirty="0"/>
              <a:t>Cancer incidence is rising</a:t>
            </a:r>
          </a:p>
          <a:p>
            <a:endParaRPr lang="en-GB" dirty="0"/>
          </a:p>
        </p:txBody>
      </p:sp>
      <p:sp>
        <p:nvSpPr>
          <p:cNvPr id="4" name="Rectangle 3"/>
          <p:cNvSpPr/>
          <p:nvPr/>
        </p:nvSpPr>
        <p:spPr>
          <a:xfrm>
            <a:off x="457200" y="5787255"/>
            <a:ext cx="8095130" cy="341888"/>
          </a:xfrm>
          <a:prstGeom prst="rect">
            <a:avLst/>
          </a:prstGeom>
        </p:spPr>
        <p:txBody>
          <a:bodyPr wrap="square">
            <a:spAutoFit/>
          </a:bodyPr>
          <a:lstStyle/>
          <a:p>
            <a:pPr marL="342900" lvl="0" indent="-342900">
              <a:lnSpc>
                <a:spcPct val="105000"/>
              </a:lnSpc>
              <a:spcAft>
                <a:spcPts val="800"/>
              </a:spcAft>
              <a:buFont typeface="+mj-lt"/>
              <a:buAutoNum type="arabicPeriod"/>
            </a:pPr>
            <a:r>
              <a:rPr lang="en-GB" sz="800" dirty="0">
                <a:latin typeface="Arial" panose="020B0604020202020204" pitchFamily="34" charset="0"/>
                <a:ea typeface="Calibri" panose="020F0502020204030204" pitchFamily="34" charset="0"/>
              </a:rPr>
              <a:t>Cancer Research UK – Full Team Ahead: Understanding the UK non-surgical cancer treatment workforce, 2017 Available at: </a:t>
            </a:r>
            <a:r>
              <a:rPr lang="en-GB" sz="800" u="sng" dirty="0">
                <a:solidFill>
                  <a:srgbClr val="0000FF"/>
                </a:solidFill>
                <a:latin typeface="Arial" panose="020B0604020202020204" pitchFamily="34" charset="0"/>
                <a:ea typeface="Calibri" panose="020F0502020204030204" pitchFamily="34" charset="0"/>
                <a:hlinkClick r:id="rId3"/>
              </a:rPr>
              <a:t>http://www.cancerresearchuk.org/about-us/we-develop-policy/our-policy-on-cancer-services/non-surgical-cancer-treatments-workforce</a:t>
            </a:r>
            <a:r>
              <a:rPr lang="en-GB" sz="800" dirty="0">
                <a:latin typeface="Arial" panose="020B0604020202020204" pitchFamily="34" charset="0"/>
                <a:ea typeface="Calibri" panose="020F0502020204030204" pitchFamily="34" charset="0"/>
              </a:rPr>
              <a:t> </a:t>
            </a:r>
            <a:endParaRPr lang="en-GB" sz="800" dirty="0">
              <a:effectLst/>
            </a:endParaRPr>
          </a:p>
        </p:txBody>
      </p:sp>
    </p:spTree>
    <p:extLst>
      <p:ext uri="{BB962C8B-B14F-4D97-AF65-F5344CB8AC3E}">
        <p14:creationId xmlns:p14="http://schemas.microsoft.com/office/powerpoint/2010/main" val="1463821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868" y="931661"/>
            <a:ext cx="7886700" cy="994172"/>
          </a:xfrm>
        </p:spPr>
        <p:txBody>
          <a:bodyPr/>
          <a:lstStyle/>
          <a:p>
            <a:r>
              <a:rPr lang="en-GB" sz="3600" b="1" dirty="0">
                <a:solidFill>
                  <a:schemeClr val="tx1"/>
                </a:solidFill>
              </a:rPr>
              <a:t>Workforce challenges</a:t>
            </a:r>
            <a:br>
              <a:rPr lang="en-GB" dirty="0"/>
            </a:br>
            <a:endParaRPr lang="en-GB" dirty="0"/>
          </a:p>
        </p:txBody>
      </p:sp>
      <p:sp>
        <p:nvSpPr>
          <p:cNvPr id="3" name="Content Placeholder 2"/>
          <p:cNvSpPr>
            <a:spLocks noGrp="1"/>
          </p:cNvSpPr>
          <p:nvPr>
            <p:ph idx="1"/>
          </p:nvPr>
        </p:nvSpPr>
        <p:spPr>
          <a:xfrm>
            <a:off x="229930" y="1925833"/>
            <a:ext cx="8658889" cy="4045619"/>
          </a:xfrm>
        </p:spPr>
        <p:txBody>
          <a:bodyPr>
            <a:normAutofit fontScale="70000" lnSpcReduction="20000"/>
          </a:bodyPr>
          <a:lstStyle/>
          <a:p>
            <a:pPr marL="0" indent="0">
              <a:buNone/>
            </a:pPr>
            <a:r>
              <a:rPr lang="en-GB" b="1" dirty="0">
                <a:solidFill>
                  <a:schemeClr val="tx1"/>
                </a:solidFill>
              </a:rPr>
              <a:t>What is Radiotherapy &amp; who are Therapeutic Radiographers ?</a:t>
            </a:r>
          </a:p>
          <a:p>
            <a:pPr marL="0" indent="0" algn="ctr">
              <a:buNone/>
            </a:pPr>
            <a:endParaRPr lang="en-GB" b="1" i="1" dirty="0">
              <a:solidFill>
                <a:srgbClr val="4E1243"/>
              </a:solidFill>
            </a:endParaRPr>
          </a:p>
          <a:p>
            <a:pPr marL="0" indent="0" algn="ctr">
              <a:buNone/>
            </a:pPr>
            <a:r>
              <a:rPr lang="en-GB" b="1" i="1" dirty="0">
                <a:solidFill>
                  <a:srgbClr val="4E1243"/>
                </a:solidFill>
              </a:rPr>
              <a:t>Therapeutic radiographers play a vital and changing role in the delivery of radiotherapy services. They are extensively involved at all stages of the patient’s radiotherapy journey and the only healthcare professionals qualified to plan and deliver radiotherapy</a:t>
            </a:r>
          </a:p>
          <a:p>
            <a:pPr marL="0" indent="0">
              <a:buNone/>
            </a:pPr>
            <a:r>
              <a:rPr lang="en-GB" b="1" dirty="0">
                <a:solidFill>
                  <a:schemeClr val="tx1"/>
                </a:solidFill>
              </a:rPr>
              <a:t>	</a:t>
            </a:r>
          </a:p>
          <a:p>
            <a:pPr marL="0" indent="0">
              <a:buNone/>
            </a:pPr>
            <a:r>
              <a:rPr lang="en-GB" b="1" dirty="0">
                <a:solidFill>
                  <a:schemeClr val="tx1"/>
                </a:solidFill>
              </a:rPr>
              <a:t>	</a:t>
            </a:r>
            <a:r>
              <a:rPr lang="en-GB" b="1" dirty="0"/>
              <a:t>Pipeline</a:t>
            </a:r>
          </a:p>
          <a:p>
            <a:pPr marL="0" indent="0">
              <a:buNone/>
            </a:pPr>
            <a:r>
              <a:rPr lang="en-GB" b="1" dirty="0">
                <a:solidFill>
                  <a:srgbClr val="7030A0"/>
                </a:solidFill>
              </a:rPr>
              <a:t>	Practitioner - Enhanced - ACP – Consultant </a:t>
            </a:r>
          </a:p>
          <a:p>
            <a:pPr marL="0" indent="0">
              <a:buNone/>
            </a:pPr>
            <a:r>
              <a:rPr lang="en-GB" b="1" dirty="0">
                <a:solidFill>
                  <a:schemeClr val="tx1"/>
                </a:solidFill>
              </a:rPr>
              <a:t>	</a:t>
            </a:r>
            <a:endParaRPr lang="en-GB" b="1" dirty="0">
              <a:solidFill>
                <a:srgbClr val="002060"/>
              </a:solidFill>
            </a:endParaRPr>
          </a:p>
          <a:p>
            <a:endParaRPr lang="en-GB" dirty="0"/>
          </a:p>
        </p:txBody>
      </p:sp>
    </p:spTree>
    <p:extLst>
      <p:ext uri="{BB962C8B-B14F-4D97-AF65-F5344CB8AC3E}">
        <p14:creationId xmlns:p14="http://schemas.microsoft.com/office/powerpoint/2010/main" val="1403233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7886700" cy="994172"/>
          </a:xfrm>
        </p:spPr>
        <p:txBody>
          <a:bodyPr>
            <a:normAutofit fontScale="90000"/>
          </a:bodyPr>
          <a:lstStyle/>
          <a:p>
            <a:r>
              <a:rPr lang="en-GB" sz="2700" b="1" dirty="0">
                <a:solidFill>
                  <a:srgbClr val="4E1243"/>
                </a:solidFill>
              </a:rPr>
              <a:t>Key areas for workforce development and growth</a:t>
            </a:r>
            <a:br>
              <a:rPr lang="en-GB" sz="2700" b="1" dirty="0">
                <a:solidFill>
                  <a:srgbClr val="002060"/>
                </a:solidFill>
              </a:rPr>
            </a:br>
            <a:endParaRPr lang="en-GB" sz="2700" b="1" dirty="0">
              <a:solidFill>
                <a:srgbClr val="002060"/>
              </a:solidFill>
            </a:endParaRPr>
          </a:p>
        </p:txBody>
      </p:sp>
      <p:sp>
        <p:nvSpPr>
          <p:cNvPr id="5" name="Rectangle 4"/>
          <p:cNvSpPr/>
          <p:nvPr/>
        </p:nvSpPr>
        <p:spPr>
          <a:xfrm>
            <a:off x="4572000" y="1371626"/>
            <a:ext cx="4572000" cy="3070071"/>
          </a:xfrm>
          <a:prstGeom prst="rect">
            <a:avLst/>
          </a:prstGeom>
        </p:spPr>
        <p:txBody>
          <a:bodyPr>
            <a:spAutoFit/>
          </a:bodyPr>
          <a:lstStyle/>
          <a:p>
            <a:pPr lvl="0">
              <a:defRPr/>
            </a:pPr>
            <a:endParaRPr lang="en-GB" sz="2100" dirty="0">
              <a:solidFill>
                <a:prstClr val="black"/>
              </a:solidFill>
            </a:endParaRPr>
          </a:p>
          <a:p>
            <a:pPr lvl="0">
              <a:defRPr/>
            </a:pPr>
            <a:r>
              <a:rPr lang="en-GB" sz="2100" b="1" dirty="0">
                <a:solidFill>
                  <a:prstClr val="black"/>
                </a:solidFill>
              </a:rPr>
              <a:t> ‘Adult External Beam Radiotherapy Services delivered as part of a Radiotherapy Network’</a:t>
            </a:r>
          </a:p>
          <a:p>
            <a:pPr lvl="0">
              <a:defRPr/>
            </a:pPr>
            <a:endParaRPr lang="en-GB" sz="2100" dirty="0">
              <a:solidFill>
                <a:prstClr val="black"/>
              </a:solidFill>
            </a:endParaRPr>
          </a:p>
          <a:p>
            <a:pPr lvl="0">
              <a:defRPr/>
            </a:pPr>
            <a:r>
              <a:rPr lang="en-GB" sz="1350" dirty="0">
                <a:solidFill>
                  <a:prstClr val="black"/>
                </a:solidFill>
              </a:rPr>
              <a:t>Separate service specs for:</a:t>
            </a:r>
          </a:p>
          <a:p>
            <a:pPr lvl="0">
              <a:defRPr/>
            </a:pPr>
            <a:r>
              <a:rPr lang="en-GB" sz="1350" dirty="0">
                <a:solidFill>
                  <a:prstClr val="black"/>
                </a:solidFill>
              </a:rPr>
              <a:t>	Paediatric Radiotherapy</a:t>
            </a:r>
          </a:p>
          <a:p>
            <a:pPr lvl="0">
              <a:defRPr/>
            </a:pPr>
            <a:r>
              <a:rPr lang="en-GB" sz="1350" dirty="0">
                <a:solidFill>
                  <a:prstClr val="black"/>
                </a:solidFill>
              </a:rPr>
              <a:t>	Proton Beam Radiotherapy</a:t>
            </a:r>
          </a:p>
          <a:p>
            <a:pPr lvl="0">
              <a:defRPr/>
            </a:pPr>
            <a:r>
              <a:rPr lang="en-GB" sz="1350" dirty="0">
                <a:solidFill>
                  <a:prstClr val="black"/>
                </a:solidFill>
              </a:rPr>
              <a:t>	Brachytherapy</a:t>
            </a:r>
          </a:p>
          <a:p>
            <a:pPr lvl="0">
              <a:defRPr/>
            </a:pPr>
            <a:r>
              <a:rPr lang="en-GB" sz="1350" dirty="0">
                <a:solidFill>
                  <a:prstClr val="black"/>
                </a:solidFill>
              </a:rPr>
              <a:t>	Intracranial SRS/SRT services </a:t>
            </a:r>
            <a:endParaRPr lang="en-GB" sz="1350" dirty="0"/>
          </a:p>
        </p:txBody>
      </p:sp>
      <p:sp>
        <p:nvSpPr>
          <p:cNvPr id="6" name="Content Placeholder 5"/>
          <p:cNvSpPr>
            <a:spLocks noGrp="1"/>
          </p:cNvSpPr>
          <p:nvPr>
            <p:ph idx="1"/>
          </p:nvPr>
        </p:nvSpPr>
        <p:spPr>
          <a:xfrm>
            <a:off x="437264" y="2282290"/>
            <a:ext cx="7886700" cy="3263504"/>
          </a:xfrm>
        </p:spPr>
        <p:txBody>
          <a:bodyPr/>
          <a:lstStyle/>
          <a:p>
            <a:endParaRPr lang="en-GB" dirty="0"/>
          </a:p>
          <a:p>
            <a:endParaRPr lang="en-GB" dirty="0"/>
          </a:p>
          <a:p>
            <a:endParaRPr lang="en-GB" dirty="0"/>
          </a:p>
          <a:p>
            <a:endParaRPr lang="en-GB" dirty="0"/>
          </a:p>
          <a:p>
            <a:pPr lvl="1"/>
            <a:endParaRPr lang="en-GB" dirty="0"/>
          </a:p>
          <a:p>
            <a:endParaRPr lang="en-GB" dirty="0"/>
          </a:p>
          <a:p>
            <a:endParaRPr lang="en-GB" dirty="0"/>
          </a:p>
        </p:txBody>
      </p:sp>
      <p:sp>
        <p:nvSpPr>
          <p:cNvPr id="7" name="TextBox 6"/>
          <p:cNvSpPr txBox="1"/>
          <p:nvPr/>
        </p:nvSpPr>
        <p:spPr>
          <a:xfrm>
            <a:off x="4574356" y="4629336"/>
            <a:ext cx="4063933" cy="1131079"/>
          </a:xfrm>
          <a:prstGeom prst="rect">
            <a:avLst/>
          </a:prstGeom>
          <a:noFill/>
        </p:spPr>
        <p:txBody>
          <a:bodyPr wrap="none" rtlCol="0">
            <a:spAutoFit/>
          </a:bodyPr>
          <a:lstStyle/>
          <a:p>
            <a:r>
              <a:rPr lang="en-GB" sz="1350" b="1" dirty="0"/>
              <a:t>Cancer Services - Patient Pathway Care</a:t>
            </a:r>
          </a:p>
          <a:p>
            <a:r>
              <a:rPr lang="en-GB" sz="1350" dirty="0"/>
              <a:t>	Community roles</a:t>
            </a:r>
          </a:p>
          <a:p>
            <a:r>
              <a:rPr lang="en-GB" sz="1350" dirty="0"/>
              <a:t>	Prehabilitation</a:t>
            </a:r>
          </a:p>
          <a:p>
            <a:r>
              <a:rPr lang="en-GB" sz="1350" dirty="0"/>
              <a:t>	Treatment review – independent prescribing </a:t>
            </a:r>
          </a:p>
          <a:p>
            <a:r>
              <a:rPr lang="en-GB" sz="1350" dirty="0"/>
              <a:t>	Late effects service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64" y="1460360"/>
            <a:ext cx="3751964" cy="4632761"/>
          </a:xfrm>
          <a:prstGeom prst="rect">
            <a:avLst/>
          </a:prstGeom>
        </p:spPr>
      </p:pic>
    </p:spTree>
    <p:extLst>
      <p:ext uri="{BB962C8B-B14F-4D97-AF65-F5344CB8AC3E}">
        <p14:creationId xmlns:p14="http://schemas.microsoft.com/office/powerpoint/2010/main" val="3694742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74" y="943186"/>
            <a:ext cx="7886700" cy="994172"/>
          </a:xfrm>
        </p:spPr>
        <p:txBody>
          <a:bodyPr>
            <a:normAutofit/>
          </a:bodyPr>
          <a:lstStyle/>
          <a:p>
            <a:pPr lvl="1"/>
            <a:r>
              <a:rPr lang="en-GB" sz="2400" b="1" dirty="0">
                <a:solidFill>
                  <a:srgbClr val="002060"/>
                </a:solidFill>
                <a:latin typeface="+mn-lt"/>
              </a:rPr>
              <a:t>How you can address the workforce challenges</a:t>
            </a:r>
            <a:endParaRPr lang="en-GB" sz="2400" b="1" dirty="0"/>
          </a:p>
        </p:txBody>
      </p:sp>
      <p:sp>
        <p:nvSpPr>
          <p:cNvPr id="3" name="Content Placeholder 2"/>
          <p:cNvSpPr>
            <a:spLocks noGrp="1"/>
          </p:cNvSpPr>
          <p:nvPr>
            <p:ph idx="1"/>
          </p:nvPr>
        </p:nvSpPr>
        <p:spPr>
          <a:xfrm>
            <a:off x="538274" y="1594669"/>
            <a:ext cx="9005776" cy="3263504"/>
          </a:xfrm>
        </p:spPr>
        <p:txBody>
          <a:bodyPr>
            <a:normAutofit/>
          </a:bodyPr>
          <a:lstStyle/>
          <a:p>
            <a:pPr marL="0" indent="0">
              <a:buNone/>
            </a:pPr>
            <a:r>
              <a:rPr lang="en-GB" sz="2400" dirty="0">
                <a:solidFill>
                  <a:srgbClr val="002060"/>
                </a:solidFill>
              </a:rPr>
              <a:t>Core supply &amp; workforce transformation</a:t>
            </a:r>
          </a:p>
          <a:p>
            <a:pPr marL="0" indent="0">
              <a:buNone/>
            </a:pPr>
            <a:endParaRPr lang="en-GB" sz="2400" dirty="0">
              <a:solidFill>
                <a:srgbClr val="002060"/>
              </a:solidFill>
            </a:endParaRPr>
          </a:p>
          <a:p>
            <a:pPr marL="0" indent="0">
              <a:buNone/>
            </a:pPr>
            <a:r>
              <a:rPr lang="en-GB" sz="2400" dirty="0">
                <a:solidFill>
                  <a:srgbClr val="002060"/>
                </a:solidFill>
              </a:rPr>
              <a:t>HEE TRAD project and loco-regional specific activity shared across all stakeholders – RePAIR recommendations</a:t>
            </a:r>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0713D32E-6417-AC4B-9204-E93803DD0018}" type="slidenum">
              <a:rPr lang="en-US" smtClean="0"/>
              <a:pPr/>
              <a:t>34</a:t>
            </a:fld>
            <a:endParaRPr lang="en-US" dirty="0"/>
          </a:p>
        </p:txBody>
      </p:sp>
      <p:pic>
        <p:nvPicPr>
          <p:cNvPr id="6" name="Content Placeholder 4">
            <a:hlinkClick r:id="rId3"/>
          </p:cNvPr>
          <p:cNvPicPr>
            <a:picLocks noChangeAspect="1"/>
          </p:cNvPicPr>
          <p:nvPr/>
        </p:nvPicPr>
        <p:blipFill>
          <a:blip r:embed="rId4"/>
          <a:stretch>
            <a:fillRect/>
          </a:stretch>
        </p:blipFill>
        <p:spPr>
          <a:xfrm>
            <a:off x="3790950" y="3340157"/>
            <a:ext cx="1965987" cy="2741631"/>
          </a:xfrm>
          <a:prstGeom prst="rect">
            <a:avLst/>
          </a:prstGeom>
        </p:spPr>
      </p:pic>
      <p:pic>
        <p:nvPicPr>
          <p:cNvPr id="5" name="Picture 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6874" y="3340156"/>
            <a:ext cx="1843025" cy="2741631"/>
          </a:xfrm>
          <a:prstGeom prst="rect">
            <a:avLst/>
          </a:prstGeom>
        </p:spPr>
      </p:pic>
    </p:spTree>
    <p:extLst>
      <p:ext uri="{BB962C8B-B14F-4D97-AF65-F5344CB8AC3E}">
        <p14:creationId xmlns:p14="http://schemas.microsoft.com/office/powerpoint/2010/main" val="2495535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178359"/>
            <a:ext cx="9144000" cy="3708000"/>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rgbClr val="A00054"/>
              </a:solidFill>
            </a:endParaRPr>
          </a:p>
          <a:p>
            <a:pPr algn="ctr"/>
            <a:endParaRPr lang="en-US" b="1" dirty="0">
              <a:solidFill>
                <a:srgbClr val="A00054"/>
              </a:solidFill>
            </a:endParaRPr>
          </a:p>
          <a:p>
            <a:pPr algn="ctr"/>
            <a:r>
              <a:rPr lang="en-US" sz="2400" b="1" dirty="0">
                <a:solidFill>
                  <a:schemeClr val="tx1"/>
                </a:solidFill>
              </a:rPr>
              <a:t> </a:t>
            </a:r>
          </a:p>
        </p:txBody>
      </p:sp>
      <p:pic>
        <p:nvPicPr>
          <p:cNvPr id="7" name="Picture 6"/>
          <p:cNvPicPr>
            <a:picLocks noChangeAspect="1"/>
          </p:cNvPicPr>
          <p:nvPr/>
        </p:nvPicPr>
        <p:blipFill>
          <a:blip r:embed="rId4"/>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1083217"/>
            <a:ext cx="2723823" cy="646331"/>
          </a:xfrm>
          <a:prstGeom prst="rect">
            <a:avLst/>
          </a:prstGeom>
          <a:noFill/>
        </p:spPr>
        <p:txBody>
          <a:bodyPr wrap="none" rtlCol="0">
            <a:spAutoFit/>
          </a:bodyPr>
          <a:lstStyle/>
          <a:p>
            <a:r>
              <a:rPr lang="en-GB" sz="3600" b="1" dirty="0">
                <a:solidFill>
                  <a:srgbClr val="A00054"/>
                </a:solidFill>
              </a:rPr>
              <a:t>Osteopathy</a:t>
            </a:r>
          </a:p>
        </p:txBody>
      </p:sp>
      <p:sp>
        <p:nvSpPr>
          <p:cNvPr id="8" name="TextBox 7"/>
          <p:cNvSpPr txBox="1"/>
          <p:nvPr/>
        </p:nvSpPr>
        <p:spPr>
          <a:xfrm>
            <a:off x="566649" y="1705456"/>
            <a:ext cx="8010701" cy="954107"/>
          </a:xfrm>
          <a:prstGeom prst="rect">
            <a:avLst/>
          </a:prstGeom>
          <a:noFill/>
        </p:spPr>
        <p:txBody>
          <a:bodyPr wrap="square" rtlCol="0">
            <a:spAutoFit/>
          </a:bodyPr>
          <a:lstStyle/>
          <a:p>
            <a:r>
              <a:rPr lang="en-GB" sz="2800" b="1" dirty="0">
                <a:solidFill>
                  <a:srgbClr val="003893"/>
                </a:solidFill>
              </a:rPr>
              <a:t>Tom Speller</a:t>
            </a:r>
          </a:p>
          <a:p>
            <a:r>
              <a:rPr lang="en-GB" sz="2800" b="1" dirty="0">
                <a:solidFill>
                  <a:srgbClr val="003893"/>
                </a:solidFill>
              </a:rPr>
              <a:t>Deputy Head of Workforce Planning</a:t>
            </a:r>
          </a:p>
        </p:txBody>
      </p:sp>
    </p:spTree>
    <p:extLst>
      <p:ext uri="{BB962C8B-B14F-4D97-AF65-F5344CB8AC3E}">
        <p14:creationId xmlns:p14="http://schemas.microsoft.com/office/powerpoint/2010/main" val="3112232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latin typeface="Arial" panose="020B0604020202020204" pitchFamily="34" charset="0"/>
                <a:cs typeface="Arial" panose="020B0604020202020204" pitchFamily="34" charset="0"/>
              </a:rPr>
              <a:t>GOsC</a:t>
            </a:r>
            <a:r>
              <a:rPr lang="en-GB" dirty="0">
                <a:latin typeface="Arial" panose="020B0604020202020204" pitchFamily="34" charset="0"/>
                <a:cs typeface="Arial" panose="020B0604020202020204" pitchFamily="34" charset="0"/>
              </a:rPr>
              <a:t> – Registration Data</a:t>
            </a:r>
            <a:endParaRPr lang="en-GB" dirty="0"/>
          </a:p>
        </p:txBody>
      </p:sp>
      <p:sp>
        <p:nvSpPr>
          <p:cNvPr id="3" name="Text Placeholder 2"/>
          <p:cNvSpPr>
            <a:spLocks noGrp="1"/>
          </p:cNvSpPr>
          <p:nvPr>
            <p:ph type="body" sz="quarter" idx="13"/>
          </p:nvPr>
        </p:nvSpPr>
        <p:spPr>
          <a:xfrm>
            <a:off x="6234000" y="1692033"/>
            <a:ext cx="2599779" cy="3875353"/>
          </a:xfrm>
        </p:spPr>
        <p: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General Osteopathic Council regulate Osteopaths (whose data is cited here). This is significant are osteopaths are NOT regulated by HCPC</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Register has grown by 1,147 between 2009 and 2019. This represents 27% growth in registrations, or </a:t>
            </a:r>
            <a:r>
              <a:rPr lang="en-GB" sz="1600" b="1" dirty="0">
                <a:latin typeface="Arial" panose="020B0604020202020204" pitchFamily="34" charset="0"/>
                <a:cs typeface="Arial" panose="020B0604020202020204" pitchFamily="34" charset="0"/>
              </a:rPr>
              <a:t>2.7% growth per year</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5,456 on the register in January 2020</a:t>
            </a:r>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insertcampaignhashtag</a:t>
            </a:r>
            <a:endParaRPr lang="en-GB" sz="1300" b="1" dirty="0"/>
          </a:p>
        </p:txBody>
      </p:sp>
      <p:pic>
        <p:nvPicPr>
          <p:cNvPr id="4" name="Picture 3"/>
          <p:cNvPicPr>
            <a:picLocks noChangeAspect="1"/>
          </p:cNvPicPr>
          <p:nvPr/>
        </p:nvPicPr>
        <p:blipFill>
          <a:blip r:embed="rId3"/>
          <a:stretch>
            <a:fillRect/>
          </a:stretch>
        </p:blipFill>
        <p:spPr>
          <a:xfrm>
            <a:off x="630658" y="2051184"/>
            <a:ext cx="5546192" cy="3333616"/>
          </a:xfrm>
          <a:prstGeom prst="rect">
            <a:avLst/>
          </a:prstGeom>
        </p:spPr>
      </p:pic>
    </p:spTree>
    <p:extLst>
      <p:ext uri="{BB962C8B-B14F-4D97-AF65-F5344CB8AC3E}">
        <p14:creationId xmlns:p14="http://schemas.microsoft.com/office/powerpoint/2010/main" val="3297649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5CBD-53D8-4E60-8066-1BCBEF3202DA}"/>
              </a:ext>
            </a:extLst>
          </p:cNvPr>
          <p:cNvSpPr>
            <a:spLocks noGrp="1"/>
          </p:cNvSpPr>
          <p:nvPr>
            <p:ph type="ctrTitle"/>
          </p:nvPr>
        </p:nvSpPr>
        <p:spPr/>
        <p:txBody>
          <a:bodyPr/>
          <a:lstStyle/>
          <a:p>
            <a:r>
              <a:rPr lang="en-GB" dirty="0"/>
              <a:t>NHS Digital/ ESR Data</a:t>
            </a:r>
            <a:endParaRPr lang="en-GB" sz="1600" dirty="0"/>
          </a:p>
        </p:txBody>
      </p:sp>
      <p:sp>
        <p:nvSpPr>
          <p:cNvPr id="3" name="Text Placeholder 2">
            <a:extLst>
              <a:ext uri="{FF2B5EF4-FFF2-40B4-BE49-F238E27FC236}">
                <a16:creationId xmlns:a16="http://schemas.microsoft.com/office/drawing/2014/main" id="{24B7460C-A2B6-4E71-85DD-160F42929244}"/>
              </a:ext>
            </a:extLst>
          </p:cNvPr>
          <p:cNvSpPr>
            <a:spLocks noGrp="1"/>
          </p:cNvSpPr>
          <p:nvPr>
            <p:ph type="body" sz="quarter" idx="13"/>
          </p:nvPr>
        </p:nvSpPr>
        <p:spPr/>
        <p:txBody>
          <a:bodyPr/>
          <a:lstStyle/>
          <a:p>
            <a:r>
              <a:rPr lang="en-GB" sz="2000" dirty="0"/>
              <a:t>No data available on NHS Digital as this profession currently has </a:t>
            </a:r>
            <a:r>
              <a:rPr lang="en-GB" sz="2000" b="1" dirty="0"/>
              <a:t>no unique ESR Occupational code</a:t>
            </a:r>
          </a:p>
          <a:p>
            <a:r>
              <a:rPr lang="en-GB" sz="2000" dirty="0"/>
              <a:t>Identifiable numbers on ESR are minimal:</a:t>
            </a:r>
          </a:p>
          <a:p>
            <a:pPr lvl="1"/>
            <a:r>
              <a:rPr lang="en-GB" sz="2000" b="1" dirty="0"/>
              <a:t>&lt; 5 FTE in 2020 </a:t>
            </a:r>
            <a:r>
              <a:rPr lang="en-GB" sz="2000" dirty="0"/>
              <a:t>in terms of Job Title</a:t>
            </a:r>
            <a:endParaRPr lang="en-GB" sz="2000" b="1" dirty="0"/>
          </a:p>
          <a:p>
            <a:pPr lvl="1"/>
            <a:r>
              <a:rPr lang="en-GB" sz="2000" b="1" dirty="0"/>
              <a:t>&lt; 10 FTE in 2020 </a:t>
            </a:r>
            <a:r>
              <a:rPr lang="en-GB" sz="2000" dirty="0"/>
              <a:t>in terms of Job Role (‘Osteopath’)</a:t>
            </a:r>
          </a:p>
          <a:p>
            <a:r>
              <a:rPr lang="en-GB" sz="2000" dirty="0"/>
              <a:t>Institute of Osteopathy estimate of 3-5% in NHS (which would suggest more like </a:t>
            </a:r>
            <a:r>
              <a:rPr lang="en-GB" sz="2000" b="1" dirty="0"/>
              <a:t>150-300 HC</a:t>
            </a:r>
            <a:r>
              <a:rPr lang="en-GB" sz="2000" dirty="0"/>
              <a:t>); if true then suggests a number hidden in other occupation codes/job roles/titles suggesting visibility an issue (and therefore potential may not be fully realised)</a:t>
            </a:r>
          </a:p>
          <a:p>
            <a:r>
              <a:rPr lang="en-GB" sz="2000" dirty="0"/>
              <a:t>Either way, NHS data too small and uncertain to provide any meaningful analysis/comparisons</a:t>
            </a:r>
          </a:p>
        </p:txBody>
      </p:sp>
    </p:spTree>
    <p:extLst>
      <p:ext uri="{BB962C8B-B14F-4D97-AF65-F5344CB8AC3E}">
        <p14:creationId xmlns:p14="http://schemas.microsoft.com/office/powerpoint/2010/main" val="1240402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1857375"/>
            <a:ext cx="4857262" cy="4348040"/>
          </a:xfrm>
          <a:prstGeom prst="rect">
            <a:avLst/>
          </a:prstGeom>
        </p:spPr>
      </p:pic>
      <p:sp>
        <p:nvSpPr>
          <p:cNvPr id="5" name="Title 4"/>
          <p:cNvSpPr>
            <a:spLocks noGrp="1"/>
          </p:cNvSpPr>
          <p:nvPr>
            <p:ph type="ctrTitle"/>
          </p:nvPr>
        </p:nvSpPr>
        <p:spPr/>
        <p:txBody>
          <a:bodyPr/>
          <a:lstStyle/>
          <a:p>
            <a:r>
              <a:rPr lang="en-GB" dirty="0"/>
              <a:t>Educational Providers</a:t>
            </a:r>
          </a:p>
        </p:txBody>
      </p:sp>
      <p:sp>
        <p:nvSpPr>
          <p:cNvPr id="8" name="TextBox 7"/>
          <p:cNvSpPr txBox="1"/>
          <p:nvPr/>
        </p:nvSpPr>
        <p:spPr>
          <a:xfrm>
            <a:off x="5494215" y="2172677"/>
            <a:ext cx="3329354" cy="3693319"/>
          </a:xfrm>
          <a:prstGeom prst="rect">
            <a:avLst/>
          </a:prstGeom>
          <a:noFill/>
        </p:spPr>
        <p:txBody>
          <a:bodyPr wrap="square" rtlCol="0">
            <a:spAutoFit/>
          </a:bodyPr>
          <a:lstStyle/>
          <a:p>
            <a:pPr marL="285750" indent="-285750">
              <a:buFont typeface="Arial" panose="020B0604020202020204" pitchFamily="34" charset="0"/>
              <a:buChar char="•"/>
            </a:pPr>
            <a:r>
              <a:rPr lang="en-GB" b="1" dirty="0"/>
              <a:t>9 course providers </a:t>
            </a:r>
            <a:r>
              <a:rPr lang="en-GB" dirty="0"/>
              <a:t>located mainly in the south of England around London, with roughly 250 graduating per year</a:t>
            </a:r>
          </a:p>
          <a:p>
            <a:pPr marL="285750" indent="-285750">
              <a:buFont typeface="Arial" panose="020B0604020202020204" pitchFamily="34" charset="0"/>
              <a:buChar char="•"/>
            </a:pPr>
            <a:r>
              <a:rPr lang="en-GB" dirty="0"/>
              <a:t>Possible challenge of geographic spread, with roughly 50% mature students who tend to ‘stick’ in their local area</a:t>
            </a:r>
          </a:p>
          <a:p>
            <a:pPr marL="285750" indent="-285750">
              <a:buFont typeface="Arial" panose="020B0604020202020204" pitchFamily="34" charset="0"/>
              <a:buChar char="•"/>
            </a:pPr>
            <a:r>
              <a:rPr lang="en-GB" dirty="0"/>
              <a:t>Map/ information taken from  Annual Report and Accounts 2018-19. </a:t>
            </a:r>
            <a:r>
              <a:rPr lang="en-GB" dirty="0" err="1"/>
              <a:t>GOsC</a:t>
            </a:r>
            <a:endParaRPr lang="en-GB" dirty="0"/>
          </a:p>
        </p:txBody>
      </p:sp>
    </p:spTree>
    <p:extLst>
      <p:ext uri="{BB962C8B-B14F-4D97-AF65-F5344CB8AC3E}">
        <p14:creationId xmlns:p14="http://schemas.microsoft.com/office/powerpoint/2010/main" val="521756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Workforce data</a:t>
            </a:r>
          </a:p>
        </p:txBody>
      </p:sp>
      <p:sp>
        <p:nvSpPr>
          <p:cNvPr id="3" name="Text Placeholder 2"/>
          <p:cNvSpPr>
            <a:spLocks noGrp="1"/>
          </p:cNvSpPr>
          <p:nvPr>
            <p:ph type="body" sz="quarter" idx="13"/>
          </p:nvPr>
        </p:nvSpPr>
        <p:spPr/>
        <p:txBody>
          <a:bodyPr/>
          <a:lstStyle/>
          <a:p>
            <a:r>
              <a:rPr lang="en-GB" sz="2000" dirty="0"/>
              <a:t>Very small trackable workforce in NHS (estimate between 5 and 10 FTE) – a number (up to 300) hidden elsewhere, majority work in private practice, and &gt; 80% patients fund their own treatment</a:t>
            </a:r>
          </a:p>
          <a:p>
            <a:r>
              <a:rPr lang="en-GB" sz="2000" dirty="0"/>
              <a:t>Mainly found in </a:t>
            </a:r>
            <a:r>
              <a:rPr lang="en-GB" sz="2000" b="1" dirty="0"/>
              <a:t>S*X</a:t>
            </a:r>
            <a:r>
              <a:rPr lang="en-GB" sz="2000" dirty="0"/>
              <a:t> occupation code in NHS</a:t>
            </a:r>
          </a:p>
          <a:p>
            <a:r>
              <a:rPr lang="en-GB" sz="2000" dirty="0"/>
              <a:t>Largest NHS employers in South East and South West regions, not surprising this is where most of osteopathy educational providers are located. </a:t>
            </a:r>
          </a:p>
          <a:p>
            <a:r>
              <a:rPr lang="en-GB" sz="2000" dirty="0"/>
              <a:t>Evidence suggests slightly more men than women in NHS; on register slightly more women than men, 51:49 split (2,773 women, 2,683 men)</a:t>
            </a:r>
          </a:p>
          <a:p>
            <a:r>
              <a:rPr lang="en-GB" sz="2000" dirty="0"/>
              <a:t>Majority of osteopaths are aged between 31 and 50 so fairly balanced profession in terms of age profile</a:t>
            </a:r>
          </a:p>
        </p:txBody>
      </p:sp>
    </p:spTree>
    <p:extLst>
      <p:ext uri="{BB962C8B-B14F-4D97-AF65-F5344CB8AC3E}">
        <p14:creationId xmlns:p14="http://schemas.microsoft.com/office/powerpoint/2010/main" val="246460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6801-8B0C-4B8C-979B-8C627CC6B62E}"/>
              </a:ext>
            </a:extLst>
          </p:cNvPr>
          <p:cNvSpPr>
            <a:spLocks noGrp="1"/>
          </p:cNvSpPr>
          <p:nvPr>
            <p:ph type="title"/>
          </p:nvPr>
        </p:nvSpPr>
        <p:spPr>
          <a:xfrm>
            <a:off x="628650" y="1131094"/>
            <a:ext cx="7886700" cy="833438"/>
          </a:xfrm>
        </p:spPr>
        <p:txBody>
          <a:bodyPr>
            <a:normAutofit/>
          </a:bodyPr>
          <a:lstStyle/>
          <a:p>
            <a:r>
              <a:rPr lang="en-US" sz="2700" b="1" dirty="0">
                <a:solidFill>
                  <a:srgbClr val="A00054"/>
                </a:solidFill>
                <a:latin typeface="Arial" panose="020B0604020202020204" pitchFamily="34" charset="0"/>
                <a:cs typeface="Arial" panose="020B0604020202020204" pitchFamily="34" charset="0"/>
              </a:rPr>
              <a:t>Today’s Plan</a:t>
            </a:r>
            <a:endParaRPr lang="en-GB" sz="2700" dirty="0">
              <a:latin typeface="+mn-lt"/>
            </a:endParaRPr>
          </a:p>
        </p:txBody>
      </p:sp>
      <p:sp>
        <p:nvSpPr>
          <p:cNvPr id="3" name="Text Placeholder 2">
            <a:extLst>
              <a:ext uri="{FF2B5EF4-FFF2-40B4-BE49-F238E27FC236}">
                <a16:creationId xmlns:a16="http://schemas.microsoft.com/office/drawing/2014/main" id="{558CC9FF-CC2C-4066-B9DF-4E0231830174}"/>
              </a:ext>
            </a:extLst>
          </p:cNvPr>
          <p:cNvSpPr>
            <a:spLocks noGrp="1"/>
          </p:cNvSpPr>
          <p:nvPr>
            <p:ph idx="1"/>
          </p:nvPr>
        </p:nvSpPr>
        <p:spPr>
          <a:xfrm>
            <a:off x="628650" y="2125267"/>
            <a:ext cx="7886700" cy="3364706"/>
          </a:xfrm>
        </p:spPr>
        <p:txBody>
          <a:bodyPr>
            <a:noAutofit/>
          </a:bodyPr>
          <a:lstStyle/>
          <a:p>
            <a:pPr marL="0" indent="0">
              <a:buNone/>
            </a:pPr>
            <a:r>
              <a:rPr lang="en-US" sz="2000" b="1" dirty="0">
                <a:latin typeface="Arial" panose="020B0604020202020204" pitchFamily="34" charset="0"/>
                <a:cs typeface="Arial" panose="020B0604020202020204" pitchFamily="34" charset="0"/>
              </a:rPr>
              <a:t>Diagnostic Radiography </a:t>
            </a:r>
          </a:p>
          <a:p>
            <a:r>
              <a:rPr lang="en-US" sz="2000" dirty="0">
                <a:latin typeface="Arial" panose="020B0604020202020204" pitchFamily="34" charset="0"/>
                <a:cs typeface="Arial" panose="020B0604020202020204" pitchFamily="34" charset="0"/>
              </a:rPr>
              <a:t>Workforce Data</a:t>
            </a:r>
          </a:p>
          <a:p>
            <a:r>
              <a:rPr lang="en-US" sz="2000" dirty="0">
                <a:latin typeface="Arial" panose="020B0604020202020204" pitchFamily="34" charset="0"/>
                <a:cs typeface="Arial" panose="020B0604020202020204" pitchFamily="34" charset="0"/>
              </a:rPr>
              <a:t> Society &amp; College of Radiographers</a:t>
            </a:r>
          </a:p>
          <a:p>
            <a:pPr marL="0" indent="0">
              <a:buNone/>
            </a:pPr>
            <a:r>
              <a:rPr lang="en-US" sz="2000" b="1" dirty="0">
                <a:latin typeface="Arial" panose="020B0604020202020204" pitchFamily="34" charset="0"/>
                <a:cs typeface="Arial" panose="020B0604020202020204" pitchFamily="34" charset="0"/>
              </a:rPr>
              <a:t>Therapeutic Radiography </a:t>
            </a:r>
          </a:p>
          <a:p>
            <a:r>
              <a:rPr lang="en-US" sz="2000" dirty="0">
                <a:latin typeface="Arial" panose="020B0604020202020204" pitchFamily="34" charset="0"/>
                <a:cs typeface="Arial" panose="020B0604020202020204" pitchFamily="34" charset="0"/>
              </a:rPr>
              <a:t>Workforce Data</a:t>
            </a:r>
          </a:p>
          <a:p>
            <a:r>
              <a:rPr lang="en-GB" sz="2000" dirty="0">
                <a:latin typeface="Arial" panose="020B0604020202020204" pitchFamily="34" charset="0"/>
                <a:cs typeface="Arial" panose="020B0604020202020204" pitchFamily="34" charset="0"/>
              </a:rPr>
              <a:t>Society and College of Radiographers </a:t>
            </a:r>
          </a:p>
          <a:p>
            <a:pPr marL="0" indent="0">
              <a:buNone/>
            </a:pPr>
            <a:r>
              <a:rPr lang="en-US" sz="2000" b="1" dirty="0">
                <a:latin typeface="Arial" panose="020B0604020202020204" pitchFamily="34" charset="0"/>
                <a:cs typeface="Arial" panose="020B0604020202020204" pitchFamily="34" charset="0"/>
              </a:rPr>
              <a:t>Osteopathy </a:t>
            </a:r>
          </a:p>
          <a:p>
            <a:r>
              <a:rPr lang="en-US" sz="2000" dirty="0">
                <a:latin typeface="Arial" panose="020B0604020202020204" pitchFamily="34" charset="0"/>
                <a:cs typeface="Arial" panose="020B0604020202020204" pitchFamily="34" charset="0"/>
              </a:rPr>
              <a:t>Workforce Data</a:t>
            </a:r>
          </a:p>
          <a:p>
            <a:r>
              <a:rPr lang="en-US" sz="2000" dirty="0">
                <a:latin typeface="Arial" panose="020B0604020202020204" pitchFamily="34" charset="0"/>
                <a:cs typeface="Arial" panose="020B0604020202020204" pitchFamily="34" charset="0"/>
              </a:rPr>
              <a:t>The Institute of Osteopathy </a:t>
            </a:r>
          </a:p>
          <a:p>
            <a:pPr marL="0" indent="0">
              <a:buNone/>
            </a:pPr>
            <a:endParaRPr lang="en-GB" sz="2000" b="1" dirty="0">
              <a:latin typeface="Arial" panose="020B0604020202020204" pitchFamily="34" charset="0"/>
              <a:cs typeface="Arial" panose="020B0604020202020204" pitchFamily="34" charset="0"/>
            </a:endParaRPr>
          </a:p>
          <a:p>
            <a:pPr marL="0" indent="0">
              <a:buNone/>
            </a:pPr>
            <a:r>
              <a:rPr lang="en-GB" sz="2000" b="1" dirty="0">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1498288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Osteopathy – Workforce Summary</a:t>
            </a:r>
          </a:p>
        </p:txBody>
      </p:sp>
      <p:sp>
        <p:nvSpPr>
          <p:cNvPr id="3" name="Text Placeholder 2"/>
          <p:cNvSpPr>
            <a:spLocks noGrp="1"/>
          </p:cNvSpPr>
          <p:nvPr>
            <p:ph type="body" sz="quarter" idx="13"/>
          </p:nvPr>
        </p:nvSpPr>
        <p:spPr/>
        <p:txBody>
          <a:bodyPr/>
          <a:lstStyle/>
          <a:p>
            <a:r>
              <a:rPr lang="en-GB" sz="2000" dirty="0"/>
              <a:t>Solid growth in the profession of about 2-3% per year, based on the register – all else equal would expect that to continue</a:t>
            </a:r>
          </a:p>
          <a:p>
            <a:r>
              <a:rPr lang="en-GB" sz="2000" dirty="0"/>
              <a:t>Slightly more </a:t>
            </a:r>
            <a:r>
              <a:rPr lang="en-GB" sz="2000"/>
              <a:t>women than men (51:49), </a:t>
            </a:r>
            <a:r>
              <a:rPr lang="en-GB" sz="2000" dirty="0"/>
              <a:t>and most aged 31 to 50 so balanced age profession</a:t>
            </a:r>
          </a:p>
          <a:p>
            <a:r>
              <a:rPr lang="en-GB" sz="2000" dirty="0"/>
              <a:t>Virtually invisible in the NHS (estimate &lt; 10 FTE, at best tiny fraction) – reflects fact that main setting is private practice, and that those in NHS are likely to be hidden elsewhere (with Institute of Osteopathy suggesting up to 5% in NHS)</a:t>
            </a:r>
          </a:p>
          <a:p>
            <a:r>
              <a:rPr lang="en-GB" sz="2000" dirty="0"/>
              <a:t> Demand likely to increase as result of ageing population and increased demand from a wide range of services as part of a multidisciplinary team… so meeting demand will remain challenge</a:t>
            </a:r>
          </a:p>
          <a:p>
            <a:pPr marL="0" indent="0">
              <a:buNone/>
            </a:pPr>
            <a:endParaRPr lang="en-GB" dirty="0">
              <a:solidFill>
                <a:srgbClr val="FF0000"/>
              </a:solidFill>
            </a:endParaRPr>
          </a:p>
        </p:txBody>
      </p:sp>
    </p:spTree>
    <p:extLst>
      <p:ext uri="{BB962C8B-B14F-4D97-AF65-F5344CB8AC3E}">
        <p14:creationId xmlns:p14="http://schemas.microsoft.com/office/powerpoint/2010/main" val="868804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8" name="TextBox 7"/>
          <p:cNvSpPr txBox="1"/>
          <p:nvPr/>
        </p:nvSpPr>
        <p:spPr>
          <a:xfrm>
            <a:off x="801384" y="1471501"/>
            <a:ext cx="7918554" cy="2246769"/>
          </a:xfrm>
          <a:prstGeom prst="rect">
            <a:avLst/>
          </a:prstGeom>
          <a:noFill/>
        </p:spPr>
        <p:txBody>
          <a:bodyPr wrap="square" rtlCol="0">
            <a:spAutoFit/>
          </a:bodyPr>
          <a:lstStyle/>
          <a:p>
            <a:r>
              <a:rPr lang="en-GB" sz="2800" b="1" dirty="0">
                <a:solidFill>
                  <a:srgbClr val="003893"/>
                </a:solidFill>
              </a:rPr>
              <a:t>Laura Leadsford</a:t>
            </a:r>
          </a:p>
          <a:p>
            <a:r>
              <a:rPr lang="en-GB" sz="2800" b="1" dirty="0">
                <a:solidFill>
                  <a:srgbClr val="003893"/>
                </a:solidFill>
              </a:rPr>
              <a:t>Head of Allied Health Professions HEE London - </a:t>
            </a:r>
            <a:r>
              <a:rPr lang="en-GB" sz="1800" dirty="0">
                <a:solidFill>
                  <a:srgbClr val="000000"/>
                </a:solidFill>
                <a:effectLst/>
                <a:latin typeface="Calibri" panose="020F0502020204030204" pitchFamily="34" charset="0"/>
                <a:ea typeface="Times New Roman" panose="02020603050405020304" pitchFamily="18" charset="0"/>
              </a:rPr>
              <a:t>Twitter @Moosie67Laura and email: </a:t>
            </a:r>
            <a:r>
              <a:rPr lang="en-GB" sz="1800" u="sng" dirty="0">
                <a:solidFill>
                  <a:srgbClr val="000000"/>
                </a:solidFill>
                <a:effectLst/>
                <a:latin typeface="Calibri" panose="020F0502020204030204" pitchFamily="34" charset="0"/>
                <a:ea typeface="Times New Roman" panose="02020603050405020304" pitchFamily="18" charset="0"/>
                <a:hlinkClick r:id="rId5"/>
              </a:rPr>
              <a:t>laura.leadsford@nhs.net</a:t>
            </a:r>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endParaRPr lang="en-GB" sz="2800" b="1" dirty="0">
              <a:solidFill>
                <a:srgbClr val="003893"/>
              </a:solidFill>
            </a:endParaRPr>
          </a:p>
          <a:p>
            <a:endParaRPr lang="en-GB" sz="2800" b="1" dirty="0">
              <a:solidFill>
                <a:srgbClr val="003893"/>
              </a:solidFill>
            </a:endParaRPr>
          </a:p>
        </p:txBody>
      </p:sp>
      <p:pic>
        <p:nvPicPr>
          <p:cNvPr id="4" name="Picture 3" descr="A large bridge over a body of water&#10;&#10;Description automatically generated">
            <a:extLst>
              <a:ext uri="{FF2B5EF4-FFF2-40B4-BE49-F238E27FC236}">
                <a16:creationId xmlns:a16="http://schemas.microsoft.com/office/drawing/2014/main" id="{90BBAB7E-9F0D-4393-A4D7-44C9C38955E2}"/>
              </a:ext>
            </a:extLst>
          </p:cNvPr>
          <p:cNvPicPr>
            <a:picLocks noChangeAspect="1"/>
          </p:cNvPicPr>
          <p:nvPr/>
        </p:nvPicPr>
        <p:blipFill>
          <a:blip r:embed="rId6"/>
          <a:stretch>
            <a:fillRect/>
          </a:stretch>
        </p:blipFill>
        <p:spPr>
          <a:xfrm>
            <a:off x="2092876" y="3528462"/>
            <a:ext cx="6543124" cy="3082087"/>
          </a:xfrm>
          <a:prstGeom prst="rect">
            <a:avLst/>
          </a:prstGeom>
        </p:spPr>
      </p:pic>
      <p:pic>
        <p:nvPicPr>
          <p:cNvPr id="6" name="Picture 5" descr="A drawing of a cartoon character&#10;&#10;Description automatically generated">
            <a:extLst>
              <a:ext uri="{FF2B5EF4-FFF2-40B4-BE49-F238E27FC236}">
                <a16:creationId xmlns:a16="http://schemas.microsoft.com/office/drawing/2014/main" id="{1B649773-7D40-4DF0-84A1-7ECEBBCE9C29}"/>
              </a:ext>
            </a:extLst>
          </p:cNvPr>
          <p:cNvPicPr>
            <a:picLocks noChangeAspect="1"/>
          </p:cNvPicPr>
          <p:nvPr/>
        </p:nvPicPr>
        <p:blipFill>
          <a:blip r:embed="rId7"/>
          <a:stretch>
            <a:fillRect/>
          </a:stretch>
        </p:blipFill>
        <p:spPr>
          <a:xfrm>
            <a:off x="6781800" y="5770762"/>
            <a:ext cx="1854200" cy="839787"/>
          </a:xfrm>
          <a:prstGeom prst="rect">
            <a:avLst/>
          </a:prstGeom>
        </p:spPr>
      </p:pic>
      <p:pic>
        <p:nvPicPr>
          <p:cNvPr id="11" name="Picture 10" descr="A person posing for the camera&#10;&#10;Description automatically generated">
            <a:extLst>
              <a:ext uri="{FF2B5EF4-FFF2-40B4-BE49-F238E27FC236}">
                <a16:creationId xmlns:a16="http://schemas.microsoft.com/office/drawing/2014/main" id="{434B93F8-6FF2-4356-B782-A875F34479AA}"/>
              </a:ext>
            </a:extLst>
          </p:cNvPr>
          <p:cNvPicPr>
            <a:picLocks noChangeAspect="1"/>
          </p:cNvPicPr>
          <p:nvPr/>
        </p:nvPicPr>
        <p:blipFill>
          <a:blip r:embed="rId8"/>
          <a:stretch>
            <a:fillRect/>
          </a:stretch>
        </p:blipFill>
        <p:spPr>
          <a:xfrm>
            <a:off x="550541" y="3540323"/>
            <a:ext cx="1286471" cy="1761288"/>
          </a:xfrm>
          <a:prstGeom prst="rect">
            <a:avLst/>
          </a:prstGeom>
        </p:spPr>
      </p:pic>
    </p:spTree>
    <p:extLst>
      <p:ext uri="{BB962C8B-B14F-4D97-AF65-F5344CB8AC3E}">
        <p14:creationId xmlns:p14="http://schemas.microsoft.com/office/powerpoint/2010/main" val="1106293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1083217"/>
            <a:ext cx="7930376" cy="646331"/>
          </a:xfrm>
          <a:prstGeom prst="rect">
            <a:avLst/>
          </a:prstGeom>
          <a:noFill/>
        </p:spPr>
        <p:txBody>
          <a:bodyPr wrap="none" rtlCol="0">
            <a:spAutoFit/>
          </a:bodyPr>
          <a:lstStyle/>
          <a:p>
            <a:r>
              <a:rPr lang="en-GB" sz="3600" b="1" dirty="0">
                <a:solidFill>
                  <a:srgbClr val="A00054"/>
                </a:solidFill>
              </a:rPr>
              <a:t>Osteopathy and the NHS workforce</a:t>
            </a:r>
          </a:p>
        </p:txBody>
      </p:sp>
      <p:sp>
        <p:nvSpPr>
          <p:cNvPr id="8" name="TextBox 7"/>
          <p:cNvSpPr txBox="1"/>
          <p:nvPr/>
        </p:nvSpPr>
        <p:spPr>
          <a:xfrm>
            <a:off x="566649" y="1705456"/>
            <a:ext cx="6510425" cy="892552"/>
          </a:xfrm>
          <a:prstGeom prst="rect">
            <a:avLst/>
          </a:prstGeom>
          <a:noFill/>
        </p:spPr>
        <p:txBody>
          <a:bodyPr wrap="square" rtlCol="0">
            <a:spAutoFit/>
          </a:bodyPr>
          <a:lstStyle/>
          <a:p>
            <a:r>
              <a:rPr lang="en-GB" sz="2800" b="1" dirty="0">
                <a:solidFill>
                  <a:srgbClr val="003893"/>
                </a:solidFill>
              </a:rPr>
              <a:t>Matthew Rogers</a:t>
            </a:r>
          </a:p>
          <a:p>
            <a:r>
              <a:rPr lang="en-GB" sz="2400" b="1" dirty="0">
                <a:solidFill>
                  <a:srgbClr val="003893"/>
                </a:solidFill>
              </a:rPr>
              <a:t>Head of Professional Development</a:t>
            </a:r>
          </a:p>
        </p:txBody>
      </p:sp>
      <p:pic>
        <p:nvPicPr>
          <p:cNvPr id="4" name="Picture 3">
            <a:extLst>
              <a:ext uri="{FF2B5EF4-FFF2-40B4-BE49-F238E27FC236}">
                <a16:creationId xmlns:a16="http://schemas.microsoft.com/office/drawing/2014/main" id="{AA02F4DC-FF8B-43F6-9516-C6D0DA20774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90446" y="3704568"/>
            <a:ext cx="8429492" cy="2665997"/>
          </a:xfrm>
          <a:prstGeom prst="rect">
            <a:avLst/>
          </a:prstGeom>
          <a:noFill/>
          <a:ln>
            <a:noFill/>
          </a:ln>
        </p:spPr>
      </p:pic>
      <p:pic>
        <p:nvPicPr>
          <p:cNvPr id="5" name="Picture 4">
            <a:extLst>
              <a:ext uri="{FF2B5EF4-FFF2-40B4-BE49-F238E27FC236}">
                <a16:creationId xmlns:a16="http://schemas.microsoft.com/office/drawing/2014/main" id="{BD9C563F-16F5-4496-B487-AA376C3BE64C}"/>
              </a:ext>
            </a:extLst>
          </p:cNvPr>
          <p:cNvPicPr>
            <a:picLocks noChangeAspect="1"/>
          </p:cNvPicPr>
          <p:nvPr/>
        </p:nvPicPr>
        <p:blipFill>
          <a:blip r:embed="rId6"/>
          <a:stretch>
            <a:fillRect/>
          </a:stretch>
        </p:blipFill>
        <p:spPr>
          <a:xfrm>
            <a:off x="566649" y="316407"/>
            <a:ext cx="776376" cy="776376"/>
          </a:xfrm>
          <a:prstGeom prst="rect">
            <a:avLst/>
          </a:prstGeom>
        </p:spPr>
      </p:pic>
    </p:spTree>
    <p:extLst>
      <p:ext uri="{BB962C8B-B14F-4D97-AF65-F5344CB8AC3E}">
        <p14:creationId xmlns:p14="http://schemas.microsoft.com/office/powerpoint/2010/main" val="607117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85800" y="2143125"/>
            <a:ext cx="7610475" cy="3532460"/>
          </a:xfrm>
        </p:spPr>
        <p:txBody>
          <a:bodyPr/>
          <a:lstStyle/>
          <a:p>
            <a:pPr marL="0" indent="0" algn="ctr">
              <a:buNone/>
            </a:pPr>
            <a:r>
              <a:rPr lang="en-GB" sz="2400" dirty="0">
                <a:solidFill>
                  <a:srgbClr val="A00054"/>
                </a:solidFill>
                <a:effectLst/>
                <a:latin typeface="Arial Nova" panose="020B0504020202020204" pitchFamily="34" charset="0"/>
                <a:ea typeface="Calibri" panose="020F0502020204030204" pitchFamily="34" charset="0"/>
                <a:cs typeface="Times New Roman" panose="02020603050405020304" pitchFamily="18" charset="0"/>
              </a:rPr>
              <a:t>“Osteopaths use a range of techniques which focus on releasing tension, improving mobility and optimising function in those we care for, together with exercise, education and self-management advice to help patients manage pain, keep active and so far </a:t>
            </a:r>
            <a:r>
              <a:rPr lang="en-GB" sz="2400">
                <a:solidFill>
                  <a:srgbClr val="A00054"/>
                </a:solidFill>
                <a:effectLst/>
                <a:latin typeface="Arial Nova" panose="020B0504020202020204" pitchFamily="34" charset="0"/>
                <a:ea typeface="Calibri" panose="020F0502020204030204" pitchFamily="34" charset="0"/>
                <a:cs typeface="Times New Roman" panose="02020603050405020304" pitchFamily="18" charset="0"/>
              </a:rPr>
              <a:t>as possible, </a:t>
            </a:r>
            <a:r>
              <a:rPr lang="en-GB" sz="2400" dirty="0">
                <a:solidFill>
                  <a:srgbClr val="A00054"/>
                </a:solidFill>
                <a:effectLst/>
                <a:latin typeface="Arial Nova" panose="020B0504020202020204" pitchFamily="34" charset="0"/>
                <a:ea typeface="Calibri" panose="020F0502020204030204" pitchFamily="34" charset="0"/>
                <a:cs typeface="Times New Roman" panose="02020603050405020304" pitchFamily="18" charset="0"/>
              </a:rPr>
              <a:t>maintain general health</a:t>
            </a:r>
            <a:r>
              <a:rPr lang="en-GB" sz="2400" baseline="30000" dirty="0">
                <a:solidFill>
                  <a:srgbClr val="A00054"/>
                </a:solidFill>
                <a:effectLst/>
                <a:latin typeface="Arial Nova" panose="020B0504020202020204" pitchFamily="34" charset="0"/>
                <a:ea typeface="Calibri" panose="020F0502020204030204" pitchFamily="34" charset="0"/>
                <a:cs typeface="Times New Roman" panose="02020603050405020304" pitchFamily="18" charset="0"/>
              </a:rPr>
              <a:t>1</a:t>
            </a:r>
            <a:r>
              <a:rPr lang="en-GB" sz="2400" dirty="0">
                <a:solidFill>
                  <a:srgbClr val="A00054"/>
                </a:solidFill>
                <a:effectLst/>
                <a:latin typeface="Arial Nova" panose="020B0504020202020204" pitchFamily="34" charset="0"/>
                <a:ea typeface="Calibri" panose="020F0502020204030204" pitchFamily="34" charset="0"/>
                <a:cs typeface="Times New Roman" panose="02020603050405020304" pitchFamily="18" charset="0"/>
              </a:rPr>
              <a:t>”</a:t>
            </a:r>
          </a:p>
          <a:p>
            <a:endParaRPr lang="en-GB"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insertcampaignhashtag</a:t>
            </a:r>
            <a:endParaRPr lang="en-GB" sz="1300" b="1" dirty="0"/>
          </a:p>
        </p:txBody>
      </p:sp>
      <p:pic>
        <p:nvPicPr>
          <p:cNvPr id="8" name="Picture 7">
            <a:extLst>
              <a:ext uri="{FF2B5EF4-FFF2-40B4-BE49-F238E27FC236}">
                <a16:creationId xmlns:a16="http://schemas.microsoft.com/office/drawing/2014/main" id="{790DD838-0464-43A2-A4CB-3EE54BB0AA3A}"/>
              </a:ext>
            </a:extLst>
          </p:cNvPr>
          <p:cNvPicPr>
            <a:picLocks noChangeAspect="1"/>
          </p:cNvPicPr>
          <p:nvPr/>
        </p:nvPicPr>
        <p:blipFill>
          <a:blip r:embed="rId2"/>
          <a:stretch>
            <a:fillRect/>
          </a:stretch>
        </p:blipFill>
        <p:spPr>
          <a:xfrm>
            <a:off x="566649" y="316407"/>
            <a:ext cx="776376" cy="776376"/>
          </a:xfrm>
          <a:prstGeom prst="rect">
            <a:avLst/>
          </a:prstGeom>
        </p:spPr>
      </p:pic>
    </p:spTree>
    <p:extLst>
      <p:ext uri="{BB962C8B-B14F-4D97-AF65-F5344CB8AC3E}">
        <p14:creationId xmlns:p14="http://schemas.microsoft.com/office/powerpoint/2010/main" val="3371286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7200" y="1954924"/>
            <a:ext cx="8134350" cy="3720662"/>
          </a:xfrm>
        </p:spPr>
        <p:txBody>
          <a:bodyPr/>
          <a:lstStyle/>
          <a:p>
            <a:pPr lvl="0"/>
            <a:r>
              <a:rPr lang="en-GB" sz="2400" dirty="0">
                <a:latin typeface="Arial Nova" panose="020B0504020202020204" pitchFamily="34" charset="0"/>
              </a:rPr>
              <a:t>25% of osteopaths volunteered to support NHS during COVID</a:t>
            </a:r>
          </a:p>
          <a:p>
            <a:pPr lvl="0"/>
            <a:endParaRPr lang="en-GB" sz="2400" dirty="0">
              <a:latin typeface="Arial Nova" panose="020B0504020202020204" pitchFamily="34" charset="0"/>
            </a:endParaRPr>
          </a:p>
          <a:p>
            <a:pPr lvl="0"/>
            <a:r>
              <a:rPr lang="en-GB" sz="2400" dirty="0" err="1">
                <a:latin typeface="Arial Nova" panose="020B0504020202020204" pitchFamily="34" charset="0"/>
              </a:rPr>
              <a:t>iO</a:t>
            </a:r>
            <a:r>
              <a:rPr lang="en-GB" sz="2400" dirty="0">
                <a:latin typeface="Arial Nova" panose="020B0504020202020204" pitchFamily="34" charset="0"/>
              </a:rPr>
              <a:t> survey suggests over 70% of osteopaths would like to work for the NHS</a:t>
            </a:r>
          </a:p>
          <a:p>
            <a:endParaRPr lang="en-GB" dirty="0"/>
          </a:p>
        </p:txBody>
      </p:sp>
      <p:sp>
        <p:nvSpPr>
          <p:cNvPr id="9" name="Title 8"/>
          <p:cNvSpPr>
            <a:spLocks noGrp="1"/>
          </p:cNvSpPr>
          <p:nvPr>
            <p:ph type="ctrTitle"/>
          </p:nvPr>
        </p:nvSpPr>
        <p:spPr/>
        <p:txBody>
          <a:bodyPr/>
          <a:lstStyle/>
          <a:p>
            <a:r>
              <a:rPr lang="en-GB" dirty="0"/>
              <a:t>NHS workforce supply</a:t>
            </a:r>
          </a:p>
        </p:txBody>
      </p:sp>
      <p:sp>
        <p:nvSpPr>
          <p:cNvPr id="8"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insertcampaignhashtag</a:t>
            </a:r>
            <a:endParaRPr lang="en-GB" sz="1300" b="1" dirty="0"/>
          </a:p>
        </p:txBody>
      </p:sp>
      <p:pic>
        <p:nvPicPr>
          <p:cNvPr id="2" name="Picture 1">
            <a:extLst>
              <a:ext uri="{FF2B5EF4-FFF2-40B4-BE49-F238E27FC236}">
                <a16:creationId xmlns:a16="http://schemas.microsoft.com/office/drawing/2014/main" id="{AAF7078A-2454-40E9-B887-F2B8B5C58004}"/>
              </a:ext>
            </a:extLst>
          </p:cNvPr>
          <p:cNvPicPr>
            <a:picLocks noChangeAspect="1"/>
          </p:cNvPicPr>
          <p:nvPr/>
        </p:nvPicPr>
        <p:blipFill>
          <a:blip r:embed="rId3"/>
          <a:stretch>
            <a:fillRect/>
          </a:stretch>
        </p:blipFill>
        <p:spPr>
          <a:xfrm>
            <a:off x="566649" y="325932"/>
            <a:ext cx="776376" cy="776376"/>
          </a:xfrm>
          <a:prstGeom prst="rect">
            <a:avLst/>
          </a:prstGeom>
        </p:spPr>
      </p:pic>
    </p:spTree>
    <p:extLst>
      <p:ext uri="{BB962C8B-B14F-4D97-AF65-F5344CB8AC3E}">
        <p14:creationId xmlns:p14="http://schemas.microsoft.com/office/powerpoint/2010/main" val="4264390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57200" y="1962150"/>
            <a:ext cx="7839075" cy="3114675"/>
          </a:xfrm>
        </p:spPr>
        <p:txBody>
          <a:bodyPr/>
          <a:lstStyle/>
          <a:p>
            <a:pPr marL="342900" lvl="0" indent="-342900">
              <a:lnSpc>
                <a:spcPct val="107000"/>
              </a:lnSpc>
              <a:buFont typeface="Symbol" panose="05050102010706020507" pitchFamily="18" charset="2"/>
              <a:buChar char=""/>
            </a:pPr>
            <a:r>
              <a:rPr lang="en-GB" sz="2400" dirty="0">
                <a:effectLst/>
                <a:latin typeface="Arial Nova" panose="020B0504020202020204" pitchFamily="34" charset="0"/>
                <a:ea typeface="Calibri" panose="020F0502020204030204" pitchFamily="34" charset="0"/>
                <a:cs typeface="Times New Roman" panose="02020603050405020304" pitchFamily="18" charset="0"/>
              </a:rPr>
              <a:t>NHS Long Term Plan identifies significant workforce capacity issues in NHS</a:t>
            </a:r>
          </a:p>
          <a:p>
            <a:pPr marL="342900" lvl="0" indent="-342900">
              <a:lnSpc>
                <a:spcPct val="107000"/>
              </a:lnSpc>
              <a:buFont typeface="Symbol" panose="05050102010706020507" pitchFamily="18" charset="2"/>
              <a:buChar char=""/>
            </a:pPr>
            <a:r>
              <a:rPr lang="en-GB" sz="2400" dirty="0">
                <a:latin typeface="Arial Nova" panose="020B0504020202020204" pitchFamily="34" charset="0"/>
                <a:ea typeface="Calibri" panose="020F0502020204030204" pitchFamily="34" charset="0"/>
                <a:cs typeface="Times New Roman" panose="02020603050405020304" pitchFamily="18" charset="0"/>
              </a:rPr>
              <a:t>Primary care is under strain</a:t>
            </a:r>
            <a:endParaRPr lang="en-GB" sz="2400" dirty="0">
              <a:effectLst/>
              <a:latin typeface="Arial Nova" panose="020B05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400" dirty="0">
                <a:effectLst/>
                <a:latin typeface="Arial Nova" panose="020B0504020202020204" pitchFamily="34" charset="0"/>
                <a:ea typeface="Calibri" panose="020F0502020204030204" pitchFamily="34" charset="0"/>
                <a:cs typeface="Times New Roman" panose="02020603050405020304" pitchFamily="18" charset="0"/>
              </a:rPr>
              <a:t>25 – 30% of GP case load relates to MSK</a:t>
            </a:r>
          </a:p>
          <a:p>
            <a:pPr marL="342900" lvl="0" indent="-342900">
              <a:lnSpc>
                <a:spcPct val="107000"/>
              </a:lnSpc>
              <a:spcAft>
                <a:spcPts val="800"/>
              </a:spcAft>
              <a:buFont typeface="Symbol" panose="05050102010706020507" pitchFamily="18" charset="2"/>
              <a:buChar char=""/>
            </a:pPr>
            <a:r>
              <a:rPr lang="en-GB" sz="2400" dirty="0">
                <a:effectLst/>
                <a:latin typeface="Arial Nova" panose="020B0504020202020204" pitchFamily="34" charset="0"/>
                <a:ea typeface="Calibri" panose="020F0502020204030204" pitchFamily="34" charset="0"/>
                <a:cs typeface="Times New Roman" panose="02020603050405020304" pitchFamily="18" charset="0"/>
              </a:rPr>
              <a:t>Increasing AHP support (inc. osteopaths) in primary care may be a solution</a:t>
            </a:r>
          </a:p>
          <a:p>
            <a:pPr marL="342900" lvl="0" indent="-342900">
              <a:lnSpc>
                <a:spcPct val="107000"/>
              </a:lnSpc>
              <a:spcAft>
                <a:spcPts val="800"/>
              </a:spcAft>
              <a:buFont typeface="Symbol" panose="05050102010706020507" pitchFamily="18" charset="2"/>
              <a:buChar char=""/>
            </a:pPr>
            <a:r>
              <a:rPr lang="en-GB" sz="2400" dirty="0">
                <a:effectLst/>
                <a:latin typeface="Arial Nova" panose="020B0504020202020204" pitchFamily="34" charset="0"/>
                <a:ea typeface="Calibri" panose="020F0502020204030204" pitchFamily="34" charset="0"/>
                <a:cs typeface="Times New Roman" panose="02020603050405020304" pitchFamily="18" charset="0"/>
              </a:rPr>
              <a:t>First Contact Practitioner osteopath pilot demonstrates that osteopaths can provide safe and effective FCP services in primary care</a:t>
            </a:r>
            <a:r>
              <a:rPr lang="en-GB" sz="2400" baseline="30000" dirty="0">
                <a:effectLst/>
                <a:latin typeface="Arial Nova" panose="020B0504020202020204" pitchFamily="34" charset="0"/>
                <a:ea typeface="Calibri" panose="020F0502020204030204" pitchFamily="34" charset="0"/>
                <a:cs typeface="Times New Roman" panose="02020603050405020304" pitchFamily="18" charset="0"/>
              </a:rPr>
              <a:t>2</a:t>
            </a:r>
            <a:r>
              <a:rPr lang="en-GB" sz="2400" dirty="0">
                <a:effectLst/>
                <a:latin typeface="Arial Nova" panose="020B0504020202020204" pitchFamily="34" charset="0"/>
                <a:ea typeface="Calibri" panose="020F0502020204030204" pitchFamily="34" charset="0"/>
                <a:cs typeface="Times New Roman" panose="02020603050405020304" pitchFamily="18" charset="0"/>
              </a:rPr>
              <a:t> </a:t>
            </a:r>
            <a:endParaRPr lang="en-GB" sz="2400" dirty="0">
              <a:latin typeface="Arial Nova" panose="020B0504020202020204" pitchFamily="34" charset="0"/>
            </a:endParaRPr>
          </a:p>
          <a:p>
            <a:endParaRPr lang="en-GB" dirty="0"/>
          </a:p>
        </p:txBody>
      </p:sp>
      <p:sp>
        <p:nvSpPr>
          <p:cNvPr id="9" name="Title 8"/>
          <p:cNvSpPr>
            <a:spLocks noGrp="1"/>
          </p:cNvSpPr>
          <p:nvPr>
            <p:ph type="ctrTitle"/>
          </p:nvPr>
        </p:nvSpPr>
        <p:spPr/>
        <p:txBody>
          <a:bodyPr/>
          <a:lstStyle/>
          <a:p>
            <a:r>
              <a:rPr lang="en-GB" dirty="0"/>
              <a:t>NHS workforce demand</a:t>
            </a:r>
          </a:p>
        </p:txBody>
      </p:sp>
      <p:sp>
        <p:nvSpPr>
          <p:cNvPr id="7"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insertcampaignhashtag</a:t>
            </a:r>
            <a:endParaRPr lang="en-GB" sz="1300" b="1" dirty="0"/>
          </a:p>
        </p:txBody>
      </p:sp>
      <p:pic>
        <p:nvPicPr>
          <p:cNvPr id="2" name="Picture 1">
            <a:extLst>
              <a:ext uri="{FF2B5EF4-FFF2-40B4-BE49-F238E27FC236}">
                <a16:creationId xmlns:a16="http://schemas.microsoft.com/office/drawing/2014/main" id="{80FCC587-7D65-4502-A8F7-74F0A0340E0C}"/>
              </a:ext>
            </a:extLst>
          </p:cNvPr>
          <p:cNvPicPr>
            <a:picLocks noChangeAspect="1"/>
          </p:cNvPicPr>
          <p:nvPr/>
        </p:nvPicPr>
        <p:blipFill>
          <a:blip r:embed="rId2"/>
          <a:stretch>
            <a:fillRect/>
          </a:stretch>
        </p:blipFill>
        <p:spPr>
          <a:xfrm>
            <a:off x="566649" y="316407"/>
            <a:ext cx="776376" cy="776376"/>
          </a:xfrm>
          <a:prstGeom prst="rect">
            <a:avLst/>
          </a:prstGeom>
        </p:spPr>
      </p:pic>
    </p:spTree>
    <p:extLst>
      <p:ext uri="{BB962C8B-B14F-4D97-AF65-F5344CB8AC3E}">
        <p14:creationId xmlns:p14="http://schemas.microsoft.com/office/powerpoint/2010/main" val="2978887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insertcampaignhashtag</a:t>
            </a:r>
            <a:endParaRPr lang="en-GB" sz="1300" b="1" dirty="0"/>
          </a:p>
        </p:txBody>
      </p:sp>
      <p:sp>
        <p:nvSpPr>
          <p:cNvPr id="9" name="Text Placeholder 8"/>
          <p:cNvSpPr>
            <a:spLocks noGrp="1"/>
          </p:cNvSpPr>
          <p:nvPr>
            <p:ph type="body" sz="quarter" idx="13"/>
          </p:nvPr>
        </p:nvSpPr>
        <p:spPr>
          <a:xfrm>
            <a:off x="457200" y="2076449"/>
            <a:ext cx="4686300" cy="3952875"/>
          </a:xfrm>
        </p:spPr>
        <p:txBody>
          <a:bodyPr/>
          <a:lstStyle/>
          <a:p>
            <a:pPr marL="342900" lvl="0" indent="-342900">
              <a:lnSpc>
                <a:spcPct val="107000"/>
              </a:lnSpc>
              <a:buFont typeface="Symbol" panose="05050102010706020507" pitchFamily="18" charset="2"/>
              <a:buChar char=""/>
            </a:pPr>
            <a:r>
              <a:rPr lang="en-GB" sz="2400" dirty="0">
                <a:effectLst/>
                <a:latin typeface="Arial Nova" panose="020B0504020202020204" pitchFamily="34" charset="0"/>
                <a:ea typeface="Calibri" panose="020F0502020204030204" pitchFamily="34" charset="0"/>
                <a:cs typeface="Times New Roman" panose="02020603050405020304" pitchFamily="18" charset="0"/>
              </a:rPr>
              <a:t>Awareness of osteopathy amongst NHS employers is low</a:t>
            </a:r>
          </a:p>
          <a:p>
            <a:pPr marL="342900" lvl="0" indent="-342900">
              <a:lnSpc>
                <a:spcPct val="107000"/>
              </a:lnSpc>
              <a:buFont typeface="Symbol" panose="05050102010706020507" pitchFamily="18" charset="2"/>
              <a:buChar char=""/>
            </a:pPr>
            <a:endParaRPr lang="en-GB" sz="2400" dirty="0">
              <a:effectLst/>
              <a:latin typeface="Arial Nova" panose="020B05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400" dirty="0">
                <a:effectLst/>
                <a:latin typeface="Arial Nova" panose="020B0504020202020204" pitchFamily="34" charset="0"/>
                <a:ea typeface="Calibri" panose="020F0502020204030204" pitchFamily="34" charset="0"/>
                <a:cs typeface="Times New Roman" panose="02020603050405020304" pitchFamily="18" charset="0"/>
              </a:rPr>
              <a:t>Administrative barriers</a:t>
            </a:r>
          </a:p>
          <a:p>
            <a:pPr marL="342900" lvl="0" indent="-342900">
              <a:lnSpc>
                <a:spcPct val="107000"/>
              </a:lnSpc>
              <a:spcAft>
                <a:spcPts val="800"/>
              </a:spcAft>
              <a:buFont typeface="Symbol" panose="05050102010706020507" pitchFamily="18" charset="2"/>
              <a:buChar char=""/>
            </a:pPr>
            <a:endParaRPr lang="en-GB" sz="2400" dirty="0">
              <a:effectLst/>
              <a:latin typeface="Arial Nova" panose="020B05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dirty="0">
                <a:effectLst/>
                <a:latin typeface="Arial Nova" panose="020B0504020202020204" pitchFamily="34" charset="0"/>
                <a:ea typeface="Calibri" panose="020F0502020204030204" pitchFamily="34" charset="0"/>
                <a:cs typeface="Times New Roman" panose="02020603050405020304" pitchFamily="18" charset="0"/>
              </a:rPr>
              <a:t>NHS student placements</a:t>
            </a:r>
          </a:p>
          <a:p>
            <a:endParaRPr lang="en-GB" dirty="0"/>
          </a:p>
        </p:txBody>
      </p:sp>
      <p:sp>
        <p:nvSpPr>
          <p:cNvPr id="7" name="Title 6"/>
          <p:cNvSpPr>
            <a:spLocks noGrp="1"/>
          </p:cNvSpPr>
          <p:nvPr>
            <p:ph type="ctrTitle"/>
          </p:nvPr>
        </p:nvSpPr>
        <p:spPr/>
        <p:txBody>
          <a:bodyPr/>
          <a:lstStyle/>
          <a:p>
            <a:r>
              <a:rPr lang="en-US" b="1" dirty="0"/>
              <a:t>Barriers and challenges</a:t>
            </a:r>
            <a:r>
              <a:rPr lang="en-US" b="1" baseline="30000" dirty="0"/>
              <a:t>1</a:t>
            </a:r>
            <a:endParaRPr lang="en-GB" dirty="0"/>
          </a:p>
        </p:txBody>
      </p:sp>
      <p:pic>
        <p:nvPicPr>
          <p:cNvPr id="3" name="Picture 2">
            <a:extLst>
              <a:ext uri="{FF2B5EF4-FFF2-40B4-BE49-F238E27FC236}">
                <a16:creationId xmlns:a16="http://schemas.microsoft.com/office/drawing/2014/main" id="{D5C11753-5126-442B-BA5C-8697BD0E8F11}"/>
              </a:ext>
            </a:extLst>
          </p:cNvPr>
          <p:cNvPicPr>
            <a:picLocks noChangeAspect="1"/>
          </p:cNvPicPr>
          <p:nvPr/>
        </p:nvPicPr>
        <p:blipFill>
          <a:blip r:embed="rId2"/>
          <a:stretch>
            <a:fillRect/>
          </a:stretch>
        </p:blipFill>
        <p:spPr>
          <a:xfrm>
            <a:off x="5981699" y="1779219"/>
            <a:ext cx="3019425" cy="4294978"/>
          </a:xfrm>
          <a:prstGeom prst="rect">
            <a:avLst/>
          </a:prstGeom>
        </p:spPr>
      </p:pic>
      <p:pic>
        <p:nvPicPr>
          <p:cNvPr id="4" name="Picture 3">
            <a:extLst>
              <a:ext uri="{FF2B5EF4-FFF2-40B4-BE49-F238E27FC236}">
                <a16:creationId xmlns:a16="http://schemas.microsoft.com/office/drawing/2014/main" id="{5363DD2F-7FFC-448F-BA29-2C75BE5D8C65}"/>
              </a:ext>
            </a:extLst>
          </p:cNvPr>
          <p:cNvPicPr>
            <a:picLocks noChangeAspect="1"/>
          </p:cNvPicPr>
          <p:nvPr/>
        </p:nvPicPr>
        <p:blipFill>
          <a:blip r:embed="rId3"/>
          <a:stretch>
            <a:fillRect/>
          </a:stretch>
        </p:blipFill>
        <p:spPr>
          <a:xfrm>
            <a:off x="566649" y="316407"/>
            <a:ext cx="776376" cy="776376"/>
          </a:xfrm>
          <a:prstGeom prst="rect">
            <a:avLst/>
          </a:prstGeom>
        </p:spPr>
      </p:pic>
    </p:spTree>
    <p:extLst>
      <p:ext uri="{BB962C8B-B14F-4D97-AF65-F5344CB8AC3E}">
        <p14:creationId xmlns:p14="http://schemas.microsoft.com/office/powerpoint/2010/main" val="247671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insertcampaignhashtag</a:t>
            </a:r>
            <a:endParaRPr lang="en-GB" sz="1300" b="1" dirty="0"/>
          </a:p>
        </p:txBody>
      </p:sp>
      <p:sp>
        <p:nvSpPr>
          <p:cNvPr id="9" name="Text Placeholder 8"/>
          <p:cNvSpPr>
            <a:spLocks noGrp="1"/>
          </p:cNvSpPr>
          <p:nvPr>
            <p:ph type="body" sz="quarter" idx="13"/>
          </p:nvPr>
        </p:nvSpPr>
        <p:spPr>
          <a:xfrm>
            <a:off x="457199" y="2076449"/>
            <a:ext cx="8391525" cy="3952875"/>
          </a:xfrm>
        </p:spPr>
        <p:txBody>
          <a:bodyPr/>
          <a:lstStyle/>
          <a:p>
            <a:pPr>
              <a:lnSpc>
                <a:spcPct val="107000"/>
              </a:lnSpc>
              <a:buFont typeface="+mj-lt"/>
              <a:buAutoNum type="arabicPeriod"/>
            </a:pPr>
            <a:r>
              <a:rPr lang="en-GB" sz="2000" dirty="0">
                <a:effectLst/>
                <a:latin typeface="Arial Nova" panose="020B0504020202020204" pitchFamily="34" charset="0"/>
                <a:ea typeface="Calibri" panose="020F0502020204030204" pitchFamily="34" charset="0"/>
                <a:cs typeface="Times New Roman" panose="02020603050405020304" pitchFamily="18" charset="0"/>
              </a:rPr>
              <a:t>The role of osteopaths as AHPs within the NHS report: </a:t>
            </a:r>
            <a:r>
              <a:rPr lang="en-GB" sz="2000" u="sng" dirty="0">
                <a:solidFill>
                  <a:srgbClr val="0563C1"/>
                </a:solidFill>
                <a:effectLst/>
                <a:latin typeface="Arial Nova" panose="020B0504020202020204" pitchFamily="34" charset="0"/>
                <a:ea typeface="Calibri" panose="020F0502020204030204" pitchFamily="34" charset="0"/>
                <a:cs typeface="Calibri" panose="020F0502020204030204" pitchFamily="34" charset="0"/>
                <a:hlinkClick r:id="rId2"/>
              </a:rPr>
              <a:t>https://www.iosteopathy.org/wp-content/uploads/2020/07/Role-of-Osteopaths-as-AHPs-in-the-NHS.pdf</a:t>
            </a:r>
            <a:r>
              <a:rPr lang="en-GB" sz="2000" dirty="0">
                <a:effectLst/>
                <a:latin typeface="Arial Nova" panose="020B0504020202020204" pitchFamily="34" charset="0"/>
                <a:ea typeface="Calibri" panose="020F0502020204030204" pitchFamily="34" charset="0"/>
                <a:cs typeface="Calibri" panose="020F0502020204030204" pitchFamily="34" charset="0"/>
              </a:rPr>
              <a:t> </a:t>
            </a:r>
            <a:endParaRPr lang="en-GB" sz="2000" dirty="0">
              <a:effectLst/>
              <a:latin typeface="Arial Nova" panose="020B05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000" dirty="0">
                <a:effectLst/>
                <a:latin typeface="Arial Nova" panose="020B0504020202020204" pitchFamily="34" charset="0"/>
                <a:ea typeface="Calibri" panose="020F0502020204030204" pitchFamily="34" charset="0"/>
                <a:cs typeface="Times New Roman" panose="02020603050405020304" pitchFamily="18" charset="0"/>
              </a:rPr>
              <a:t>Quality in Osteopathic Practice report: </a:t>
            </a:r>
            <a:r>
              <a:rPr lang="en-GB" sz="2000" u="sng"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3"/>
              </a:rPr>
              <a:t>https://www.iosteopathy.org/osteopathy/research-and-reports/</a:t>
            </a:r>
            <a:r>
              <a:rPr lang="en-GB" sz="2000" dirty="0">
                <a:effectLst/>
                <a:latin typeface="Arial Nova" panose="020B0504020202020204" pitchFamily="34" charset="0"/>
                <a:ea typeface="Calibri" panose="020F0502020204030204" pitchFamily="34" charset="0"/>
                <a:cs typeface="Times New Roman" panose="02020603050405020304" pitchFamily="18" charset="0"/>
              </a:rPr>
              <a:t> </a:t>
            </a:r>
          </a:p>
          <a:p>
            <a:pPr marL="342900" lvl="0" indent="-342900">
              <a:lnSpc>
                <a:spcPct val="107000"/>
              </a:lnSpc>
              <a:buFont typeface="+mj-lt"/>
              <a:buAutoNum type="arabicPeriod"/>
            </a:pPr>
            <a:r>
              <a:rPr lang="en-GB" sz="2000" dirty="0">
                <a:effectLst/>
                <a:latin typeface="Arial Nova" panose="020B0504020202020204" pitchFamily="34" charset="0"/>
                <a:ea typeface="Calibri" panose="020F0502020204030204" pitchFamily="34" charset="0"/>
                <a:cs typeface="Times New Roman" panose="02020603050405020304" pitchFamily="18" charset="0"/>
              </a:rPr>
              <a:t>FCP osteopath report: </a:t>
            </a:r>
            <a:r>
              <a:rPr lang="en-GB" sz="2000" u="sng"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4"/>
              </a:rPr>
              <a:t>https://www.iosteopathy.org/wp-content/uploads/2020/09/Evaluation-of-MSK-FCPO-osteopath-service-interim.pdf</a:t>
            </a:r>
            <a:endParaRPr lang="en-GB" sz="2000" dirty="0">
              <a:effectLst/>
              <a:latin typeface="Arial Nova" panose="020B05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000" dirty="0">
                <a:effectLst/>
                <a:latin typeface="Arial Nova" panose="020B0504020202020204" pitchFamily="34" charset="0"/>
                <a:ea typeface="Calibri" panose="020F0502020204030204" pitchFamily="34" charset="0"/>
                <a:cs typeface="Times New Roman" panose="02020603050405020304" pitchFamily="18" charset="0"/>
              </a:rPr>
              <a:t>Osteopathic Impact Reports </a:t>
            </a:r>
            <a:r>
              <a:rPr lang="en-GB" sz="2000" dirty="0">
                <a:latin typeface="Arial Nova" panose="020B0504020202020204" pitchFamily="34" charset="0"/>
                <a:ea typeface="Calibri" panose="020F0502020204030204" pitchFamily="34" charset="0"/>
                <a:cs typeface="Times New Roman" panose="02020603050405020304" pitchFamily="18" charset="0"/>
              </a:rPr>
              <a:t>on t</a:t>
            </a:r>
            <a:r>
              <a:rPr lang="en-GB" sz="2000" dirty="0">
                <a:effectLst/>
                <a:latin typeface="Arial Nova" panose="020B0504020202020204" pitchFamily="34" charset="0"/>
                <a:ea typeface="Calibri" panose="020F0502020204030204" pitchFamily="34" charset="0"/>
                <a:cs typeface="Times New Roman" panose="02020603050405020304" pitchFamily="18" charset="0"/>
              </a:rPr>
              <a:t>he </a:t>
            </a:r>
            <a:r>
              <a:rPr lang="en-GB" sz="2000" dirty="0" err="1">
                <a:effectLst/>
                <a:latin typeface="Arial Nova" panose="020B0504020202020204" pitchFamily="34" charset="0"/>
                <a:ea typeface="Calibri" panose="020F0502020204030204" pitchFamily="34" charset="0"/>
                <a:cs typeface="Times New Roman" panose="02020603050405020304" pitchFamily="18" charset="0"/>
              </a:rPr>
              <a:t>iO</a:t>
            </a:r>
            <a:r>
              <a:rPr lang="en-GB" sz="2000" dirty="0">
                <a:effectLst/>
                <a:latin typeface="Arial Nova" panose="020B0504020202020204" pitchFamily="34" charset="0"/>
                <a:ea typeface="Calibri" panose="020F0502020204030204" pitchFamily="34" charset="0"/>
                <a:cs typeface="Times New Roman" panose="02020603050405020304" pitchFamily="18" charset="0"/>
              </a:rPr>
              <a:t> website: </a:t>
            </a:r>
            <a:r>
              <a:rPr lang="en-GB" sz="2000" u="sng"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3"/>
              </a:rPr>
              <a:t>https://www.iosteopathy.org/osteopathy/research-and-reports/</a:t>
            </a:r>
            <a:endParaRPr lang="en-GB" sz="2000" dirty="0">
              <a:effectLst/>
              <a:latin typeface="Arial Nova" panose="020B0504020202020204" pitchFamily="34" charset="0"/>
              <a:ea typeface="Calibri" panose="020F0502020204030204" pitchFamily="34" charset="0"/>
              <a:cs typeface="Times New Roman" panose="02020603050405020304" pitchFamily="18" charset="0"/>
            </a:endParaRPr>
          </a:p>
          <a:p>
            <a:endParaRPr lang="en-GB" dirty="0"/>
          </a:p>
        </p:txBody>
      </p:sp>
      <p:sp>
        <p:nvSpPr>
          <p:cNvPr id="7" name="Title 6"/>
          <p:cNvSpPr>
            <a:spLocks noGrp="1"/>
          </p:cNvSpPr>
          <p:nvPr>
            <p:ph type="ctrTitle"/>
          </p:nvPr>
        </p:nvSpPr>
        <p:spPr/>
        <p:txBody>
          <a:bodyPr/>
          <a:lstStyle/>
          <a:p>
            <a:r>
              <a:rPr lang="en-US" b="1" dirty="0"/>
              <a:t>References</a:t>
            </a:r>
            <a:endParaRPr lang="en-GB" dirty="0"/>
          </a:p>
        </p:txBody>
      </p:sp>
      <p:pic>
        <p:nvPicPr>
          <p:cNvPr id="4" name="Picture 3">
            <a:extLst>
              <a:ext uri="{FF2B5EF4-FFF2-40B4-BE49-F238E27FC236}">
                <a16:creationId xmlns:a16="http://schemas.microsoft.com/office/drawing/2014/main" id="{D1407029-D04A-4E6F-AC40-CB4E0D46203F}"/>
              </a:ext>
            </a:extLst>
          </p:cNvPr>
          <p:cNvPicPr>
            <a:picLocks noChangeAspect="1"/>
          </p:cNvPicPr>
          <p:nvPr/>
        </p:nvPicPr>
        <p:blipFill>
          <a:blip r:embed="rId5"/>
          <a:stretch>
            <a:fillRect/>
          </a:stretch>
        </p:blipFill>
        <p:spPr>
          <a:xfrm>
            <a:off x="566649" y="316407"/>
            <a:ext cx="776376" cy="776376"/>
          </a:xfrm>
          <a:prstGeom prst="rect">
            <a:avLst/>
          </a:prstGeom>
        </p:spPr>
      </p:pic>
    </p:spTree>
    <p:extLst>
      <p:ext uri="{BB962C8B-B14F-4D97-AF65-F5344CB8AC3E}">
        <p14:creationId xmlns:p14="http://schemas.microsoft.com/office/powerpoint/2010/main" val="612166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300" b="1" dirty="0"/>
          </a:p>
        </p:txBody>
      </p:sp>
      <p:sp>
        <p:nvSpPr>
          <p:cNvPr id="7" name="Subtitle 6">
            <a:extLst>
              <a:ext uri="{FF2B5EF4-FFF2-40B4-BE49-F238E27FC236}">
                <a16:creationId xmlns:a16="http://schemas.microsoft.com/office/drawing/2014/main" id="{7C9D5991-ECA8-44A4-B885-A11624D291F7}"/>
              </a:ext>
            </a:extLst>
          </p:cNvPr>
          <p:cNvSpPr>
            <a:spLocks noGrp="1"/>
          </p:cNvSpPr>
          <p:nvPr>
            <p:ph type="subTitle" idx="1"/>
          </p:nvPr>
        </p:nvSpPr>
        <p:spPr>
          <a:xfrm>
            <a:off x="457200" y="1909762"/>
            <a:ext cx="6400800" cy="581025"/>
          </a:xfrm>
        </p:spPr>
        <p:txBody>
          <a:bodyPr/>
          <a:lstStyle/>
          <a:p>
            <a:pPr marL="0" indent="0">
              <a:buNone/>
            </a:pPr>
            <a:r>
              <a:rPr lang="en-US" sz="1800" b="1" dirty="0">
                <a:solidFill>
                  <a:srgbClr val="A00054"/>
                </a:solidFill>
              </a:rPr>
              <a:t>Time for you all now to ask any further questions to any members of the team.</a:t>
            </a:r>
          </a:p>
          <a:p>
            <a:pPr marL="0" indent="0">
              <a:buNone/>
            </a:pPr>
            <a:r>
              <a:rPr lang="en-US" sz="1800" b="1" dirty="0">
                <a:solidFill>
                  <a:srgbClr val="A00054"/>
                </a:solidFill>
              </a:rPr>
              <a:t>Please put your hand up or type your question in the comments box </a:t>
            </a:r>
            <a:endParaRPr lang="en-GB" sz="1800" b="1" dirty="0">
              <a:solidFill>
                <a:srgbClr val="A00054"/>
              </a:solidFill>
            </a:endParaRPr>
          </a:p>
          <a:p>
            <a:endParaRPr lang="en-GB" dirty="0"/>
          </a:p>
        </p:txBody>
      </p:sp>
      <p:sp>
        <p:nvSpPr>
          <p:cNvPr id="4" name="Text Placeholder 3">
            <a:extLst>
              <a:ext uri="{FF2B5EF4-FFF2-40B4-BE49-F238E27FC236}">
                <a16:creationId xmlns:a16="http://schemas.microsoft.com/office/drawing/2014/main" id="{68372331-73CA-464C-A8D1-98CE21C5BCB0}"/>
              </a:ext>
            </a:extLst>
          </p:cNvPr>
          <p:cNvSpPr>
            <a:spLocks noGrp="1"/>
          </p:cNvSpPr>
          <p:nvPr>
            <p:ph type="body" sz="quarter" idx="13"/>
          </p:nvPr>
        </p:nvSpPr>
        <p:spPr/>
        <p:txBody>
          <a:bodyPr/>
          <a:lstStyle/>
          <a:p>
            <a:pPr marL="0" indent="0">
              <a:buNone/>
            </a:pPr>
            <a:endParaRPr lang="en-US" dirty="0">
              <a:solidFill>
                <a:srgbClr val="A00054"/>
              </a:solidFill>
            </a:endParaRPr>
          </a:p>
          <a:p>
            <a:pPr marL="0" indent="0">
              <a:buNone/>
            </a:pPr>
            <a:endParaRPr lang="en-US" dirty="0">
              <a:solidFill>
                <a:srgbClr val="A00054"/>
              </a:solidFill>
            </a:endParaRPr>
          </a:p>
        </p:txBody>
      </p:sp>
      <p:sp>
        <p:nvSpPr>
          <p:cNvPr id="3" name="Title 2">
            <a:extLst>
              <a:ext uri="{FF2B5EF4-FFF2-40B4-BE49-F238E27FC236}">
                <a16:creationId xmlns:a16="http://schemas.microsoft.com/office/drawing/2014/main" id="{1D730FBB-1D32-4058-AF1F-789ABC771252}"/>
              </a:ext>
            </a:extLst>
          </p:cNvPr>
          <p:cNvSpPr>
            <a:spLocks noGrp="1"/>
          </p:cNvSpPr>
          <p:nvPr>
            <p:ph type="ctrTitle"/>
          </p:nvPr>
        </p:nvSpPr>
        <p:spPr/>
        <p:txBody>
          <a:bodyPr/>
          <a:lstStyle/>
          <a:p>
            <a:r>
              <a:rPr lang="en-US" dirty="0"/>
              <a:t>Discussion </a:t>
            </a:r>
            <a:endParaRPr lang="en-GB" dirty="0"/>
          </a:p>
        </p:txBody>
      </p:sp>
      <p:pic>
        <p:nvPicPr>
          <p:cNvPr id="6" name="Picture 2" descr="Five Ways to Promote Student Autonomy in Online Discussions | Faculty Focus">
            <a:extLst>
              <a:ext uri="{FF2B5EF4-FFF2-40B4-BE49-F238E27FC236}">
                <a16:creationId xmlns:a16="http://schemas.microsoft.com/office/drawing/2014/main" id="{FD013936-07B6-4062-8034-DC8C86EF6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2960455"/>
            <a:ext cx="60960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313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2E4D3-59D6-466C-99A1-76A02F4C63AA}"/>
              </a:ext>
            </a:extLst>
          </p:cNvPr>
          <p:cNvSpPr>
            <a:spLocks noGrp="1"/>
          </p:cNvSpPr>
          <p:nvPr>
            <p:ph type="title"/>
          </p:nvPr>
        </p:nvSpPr>
        <p:spPr>
          <a:xfrm>
            <a:off x="1503046" y="2397481"/>
            <a:ext cx="2063903" cy="2070074"/>
          </a:xfrm>
        </p:spPr>
        <p:txBody>
          <a:bodyPr>
            <a:normAutofit fontScale="90000"/>
          </a:bodyPr>
          <a:lstStyle/>
          <a:p>
            <a:r>
              <a:rPr lang="en-US">
                <a:solidFill>
                  <a:srgbClr val="FFFFFF"/>
                </a:solidFill>
              </a:rPr>
              <a:t>Your Feedback Please</a:t>
            </a:r>
            <a:endParaRPr lang="en-GB">
              <a:solidFill>
                <a:srgbClr val="FFFFFF"/>
              </a:solidFill>
            </a:endParaRPr>
          </a:p>
        </p:txBody>
      </p:sp>
      <p:sp>
        <p:nvSpPr>
          <p:cNvPr id="3" name="Text Placeholder 2">
            <a:extLst>
              <a:ext uri="{FF2B5EF4-FFF2-40B4-BE49-F238E27FC236}">
                <a16:creationId xmlns:a16="http://schemas.microsoft.com/office/drawing/2014/main" id="{51381324-B86F-4852-B641-B051DF30C2E2}"/>
              </a:ext>
            </a:extLst>
          </p:cNvPr>
          <p:cNvSpPr>
            <a:spLocks noGrp="1"/>
          </p:cNvSpPr>
          <p:nvPr>
            <p:ph idx="1"/>
          </p:nvPr>
        </p:nvSpPr>
        <p:spPr>
          <a:xfrm>
            <a:off x="4568949" y="1458649"/>
            <a:ext cx="2984672" cy="3922976"/>
          </a:xfrm>
        </p:spPr>
        <p:txBody>
          <a:bodyPr anchor="ctr">
            <a:normAutofit lnSpcReduction="10000"/>
          </a:bodyPr>
          <a:lstStyle/>
          <a:p>
            <a:pPr marL="0" indent="0" algn="ctr">
              <a:buNone/>
            </a:pPr>
            <a:r>
              <a:rPr lang="en-US" b="1" dirty="0">
                <a:solidFill>
                  <a:srgbClr val="A00054"/>
                </a:solidFill>
              </a:rPr>
              <a:t>Q. What else do you want to know about the AHP workforce?</a:t>
            </a:r>
          </a:p>
          <a:p>
            <a:pPr marL="0" indent="0" algn="ctr">
              <a:buNone/>
            </a:pPr>
            <a:endParaRPr lang="en-US" sz="1575" b="1" dirty="0">
              <a:solidFill>
                <a:srgbClr val="A00054"/>
              </a:solidFill>
            </a:endParaRPr>
          </a:p>
          <a:p>
            <a:pPr marL="0" indent="0" algn="ctr">
              <a:buNone/>
            </a:pPr>
            <a:endParaRPr lang="en-US" sz="1575" b="1" dirty="0">
              <a:solidFill>
                <a:srgbClr val="A00054"/>
              </a:solidFill>
            </a:endParaRPr>
          </a:p>
          <a:p>
            <a:pPr marL="0" indent="0" algn="ctr">
              <a:buNone/>
            </a:pPr>
            <a:r>
              <a:rPr lang="en-US" sz="1800" b="1" dirty="0">
                <a:solidFill>
                  <a:srgbClr val="A00054"/>
                </a:solidFill>
              </a:rPr>
              <a:t>Please enter your comments in the chat box</a:t>
            </a:r>
            <a:endParaRPr lang="en-GB" sz="1800" b="1" dirty="0">
              <a:solidFill>
                <a:srgbClr val="000000"/>
              </a:solidFill>
            </a:endParaRPr>
          </a:p>
        </p:txBody>
      </p:sp>
      <p:pic>
        <p:nvPicPr>
          <p:cNvPr id="5" name="Picture 4">
            <a:extLst>
              <a:ext uri="{FF2B5EF4-FFF2-40B4-BE49-F238E27FC236}">
                <a16:creationId xmlns:a16="http://schemas.microsoft.com/office/drawing/2014/main" id="{69D055D5-5F34-4DC0-B967-299248BE24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5480" y="2095346"/>
            <a:ext cx="3679032" cy="2372209"/>
          </a:xfrm>
          <a:prstGeom prst="rect">
            <a:avLst/>
          </a:prstGeom>
        </p:spPr>
      </p:pic>
    </p:spTree>
    <p:extLst>
      <p:ext uri="{BB962C8B-B14F-4D97-AF65-F5344CB8AC3E}">
        <p14:creationId xmlns:p14="http://schemas.microsoft.com/office/powerpoint/2010/main" val="356388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178359"/>
            <a:ext cx="9144000" cy="3708000"/>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rgbClr val="A00054"/>
              </a:solidFill>
            </a:endParaRPr>
          </a:p>
          <a:p>
            <a:pPr algn="ctr"/>
            <a:endParaRPr lang="en-US" b="1" dirty="0">
              <a:solidFill>
                <a:srgbClr val="A00054"/>
              </a:solidFill>
            </a:endParaRPr>
          </a:p>
          <a:p>
            <a:pPr algn="ctr"/>
            <a:r>
              <a:rPr lang="en-US" sz="2400" b="1" dirty="0">
                <a:solidFill>
                  <a:schemeClr val="tx1"/>
                </a:solidFill>
              </a:rPr>
              <a:t> </a:t>
            </a:r>
          </a:p>
        </p:txBody>
      </p:sp>
      <p:pic>
        <p:nvPicPr>
          <p:cNvPr id="7" name="Picture 6"/>
          <p:cNvPicPr>
            <a:picLocks noChangeAspect="1"/>
          </p:cNvPicPr>
          <p:nvPr/>
        </p:nvPicPr>
        <p:blipFill>
          <a:blip r:embed="rId4"/>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566650" y="1083217"/>
            <a:ext cx="5493812" cy="646331"/>
          </a:xfrm>
          <a:prstGeom prst="rect">
            <a:avLst/>
          </a:prstGeom>
          <a:noFill/>
        </p:spPr>
        <p:txBody>
          <a:bodyPr wrap="none" rtlCol="0">
            <a:spAutoFit/>
          </a:bodyPr>
          <a:lstStyle/>
          <a:p>
            <a:r>
              <a:rPr lang="en-GB" sz="3600" b="1" dirty="0">
                <a:solidFill>
                  <a:srgbClr val="A00054"/>
                </a:solidFill>
              </a:rPr>
              <a:t>Diagnostic Radiography</a:t>
            </a:r>
          </a:p>
        </p:txBody>
      </p:sp>
      <p:sp>
        <p:nvSpPr>
          <p:cNvPr id="8" name="TextBox 7"/>
          <p:cNvSpPr txBox="1"/>
          <p:nvPr/>
        </p:nvSpPr>
        <p:spPr>
          <a:xfrm>
            <a:off x="566649" y="1705456"/>
            <a:ext cx="5233515" cy="954107"/>
          </a:xfrm>
          <a:prstGeom prst="rect">
            <a:avLst/>
          </a:prstGeom>
          <a:noFill/>
        </p:spPr>
        <p:txBody>
          <a:bodyPr wrap="square" rtlCol="0">
            <a:spAutoFit/>
          </a:bodyPr>
          <a:lstStyle/>
          <a:p>
            <a:r>
              <a:rPr lang="en-GB" sz="2800" b="1" dirty="0">
                <a:solidFill>
                  <a:srgbClr val="003893"/>
                </a:solidFill>
              </a:rPr>
              <a:t>Shagufta Khan</a:t>
            </a:r>
          </a:p>
          <a:p>
            <a:r>
              <a:rPr lang="en-GB" sz="2800" b="1" dirty="0">
                <a:solidFill>
                  <a:srgbClr val="003893"/>
                </a:solidFill>
              </a:rPr>
              <a:t>National Workforce Planner</a:t>
            </a:r>
          </a:p>
        </p:txBody>
      </p:sp>
    </p:spTree>
    <p:extLst>
      <p:ext uri="{BB962C8B-B14F-4D97-AF65-F5344CB8AC3E}">
        <p14:creationId xmlns:p14="http://schemas.microsoft.com/office/powerpoint/2010/main" val="328875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panose="020B0604020202020204" pitchFamily="34" charset="0"/>
                <a:cs typeface="Arial" panose="020B0604020202020204" pitchFamily="34" charset="0"/>
              </a:rPr>
              <a:t>HCPC – Registration Data</a:t>
            </a:r>
            <a:endParaRPr lang="en-GB" dirty="0"/>
          </a:p>
        </p:txBody>
      </p:sp>
      <p:sp>
        <p:nvSpPr>
          <p:cNvPr id="3" name="Text Placeholder 2"/>
          <p:cNvSpPr>
            <a:spLocks noGrp="1"/>
          </p:cNvSpPr>
          <p:nvPr>
            <p:ph type="body" sz="quarter" idx="13"/>
          </p:nvPr>
        </p:nvSpPr>
        <p:spPr>
          <a:xfrm>
            <a:off x="6252308" y="1954924"/>
            <a:ext cx="2599779" cy="3720662"/>
          </a:xfrm>
        </p:spPr>
        <p: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HCPC regulate the 14 AHPs along with the General Council for Osteopaths.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Highlighted columns includes diagnostic radiographers and therapeutic radiographers, who are both counted together as ‘radiographers’</a:t>
            </a:r>
            <a:endParaRPr lang="en-GB" sz="1800" dirty="0"/>
          </a:p>
        </p:txBody>
      </p:sp>
      <p:sp>
        <p:nvSpPr>
          <p:cNvPr id="5" name="Footer Placeholder 16"/>
          <p:cNvSpPr txBox="1">
            <a:spLocks/>
          </p:cNvSpPr>
          <p:nvPr/>
        </p:nvSpPr>
        <p:spPr>
          <a:xfrm>
            <a:off x="340057" y="6414718"/>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dirty="0"/>
              <a:t>@</a:t>
            </a:r>
            <a:r>
              <a:rPr lang="en-GB" sz="1300" b="1" dirty="0" err="1"/>
              <a:t>NHS_HealthEdEng</a:t>
            </a:r>
            <a:r>
              <a:rPr lang="en-GB" sz="1300" b="1" dirty="0"/>
              <a:t>      #</a:t>
            </a:r>
            <a:r>
              <a:rPr lang="en-GB" sz="1300" b="1" dirty="0" err="1"/>
              <a:t>insertcampaignhashtag</a:t>
            </a:r>
            <a:endParaRPr lang="en-GB" sz="1300" b="1" dirty="0"/>
          </a:p>
        </p:txBody>
      </p:sp>
      <p:pic>
        <p:nvPicPr>
          <p:cNvPr id="7" name="Picture 6"/>
          <p:cNvPicPr>
            <a:picLocks noChangeAspect="1"/>
          </p:cNvPicPr>
          <p:nvPr/>
        </p:nvPicPr>
        <p:blipFill>
          <a:blip r:embed="rId3"/>
          <a:stretch>
            <a:fillRect/>
          </a:stretch>
        </p:blipFill>
        <p:spPr>
          <a:xfrm>
            <a:off x="727710" y="1796415"/>
            <a:ext cx="5524598" cy="3976720"/>
          </a:xfrm>
          <a:prstGeom prst="rect">
            <a:avLst/>
          </a:prstGeom>
        </p:spPr>
      </p:pic>
    </p:spTree>
    <p:extLst>
      <p:ext uri="{BB962C8B-B14F-4D97-AF65-F5344CB8AC3E}">
        <p14:creationId xmlns:p14="http://schemas.microsoft.com/office/powerpoint/2010/main" val="331137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EC07-3FBD-4713-8E6A-C55EADCD2060}"/>
              </a:ext>
            </a:extLst>
          </p:cNvPr>
          <p:cNvSpPr>
            <a:spLocks noGrp="1"/>
          </p:cNvSpPr>
          <p:nvPr>
            <p:ph type="ctrTitle"/>
          </p:nvPr>
        </p:nvSpPr>
        <p:spPr/>
        <p:txBody>
          <a:bodyPr/>
          <a:lstStyle/>
          <a:p>
            <a:r>
              <a:rPr lang="en-GB" sz="2400" dirty="0">
                <a:latin typeface="Arial" panose="020B0604020202020204" pitchFamily="34" charset="0"/>
                <a:cs typeface="Arial" panose="020B0604020202020204" pitchFamily="34" charset="0"/>
              </a:rPr>
              <a:t>Diagnostic Radiographers – Registration Data Vs Employed (NHS Digital)</a:t>
            </a:r>
            <a:endParaRPr lang="en-GB" sz="2400" dirty="0"/>
          </a:p>
        </p:txBody>
      </p:sp>
      <p:sp>
        <p:nvSpPr>
          <p:cNvPr id="3" name="Text Placeholder 2">
            <a:extLst>
              <a:ext uri="{FF2B5EF4-FFF2-40B4-BE49-F238E27FC236}">
                <a16:creationId xmlns:a16="http://schemas.microsoft.com/office/drawing/2014/main" id="{6875BBCC-F358-4B50-8C3A-B3E15877F5A5}"/>
              </a:ext>
            </a:extLst>
          </p:cNvPr>
          <p:cNvSpPr>
            <a:spLocks noGrp="1"/>
          </p:cNvSpPr>
          <p:nvPr>
            <p:ph type="body" sz="quarter" idx="13"/>
          </p:nvPr>
        </p:nvSpPr>
        <p:spPr>
          <a:xfrm>
            <a:off x="5190564" y="2129338"/>
            <a:ext cx="3648635" cy="3720662"/>
          </a:xfrm>
        </p:spPr>
        <p:txBody>
          <a:bodyPr/>
          <a:lstStyle/>
          <a:p>
            <a:r>
              <a:rPr lang="en-GB" sz="1400" dirty="0">
                <a:latin typeface="Arial" panose="020B0604020202020204" pitchFamily="34" charset="0"/>
                <a:cs typeface="Arial" panose="020B0604020202020204" pitchFamily="34" charset="0"/>
              </a:rPr>
              <a:t>Radiography (D&amp;T) registrants increased  by c. 5,216 </a:t>
            </a:r>
            <a:r>
              <a:rPr lang="en-GB" sz="1400" b="1" dirty="0">
                <a:latin typeface="Arial" panose="020B0604020202020204" pitchFamily="34" charset="0"/>
                <a:cs typeface="Arial" panose="020B0604020202020204" pitchFamily="34" charset="0"/>
              </a:rPr>
              <a:t>(17.5%) </a:t>
            </a:r>
            <a:r>
              <a:rPr lang="en-GB" sz="1400" dirty="0">
                <a:latin typeface="Arial" panose="020B0604020202020204" pitchFamily="34" charset="0"/>
                <a:cs typeface="Arial" panose="020B0604020202020204" pitchFamily="34" charset="0"/>
              </a:rPr>
              <a:t>between 2014 and 2020. This represents solid growth in the region of </a:t>
            </a:r>
            <a:r>
              <a:rPr lang="en-GB" sz="1400" b="1" dirty="0">
                <a:latin typeface="Arial" panose="020B0604020202020204" pitchFamily="34" charset="0"/>
                <a:cs typeface="Arial" panose="020B0604020202020204" pitchFamily="34" charset="0"/>
              </a:rPr>
              <a:t>2.9% per year</a:t>
            </a: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August 2020, there were 36,078 registrants (D&amp;T) – a </a:t>
            </a:r>
            <a:r>
              <a:rPr lang="en-GB" sz="1400" b="1" dirty="0">
                <a:latin typeface="Arial" panose="020B0604020202020204" pitchFamily="34" charset="0"/>
                <a:cs typeface="Arial" panose="020B0604020202020204" pitchFamily="34" charset="0"/>
              </a:rPr>
              <a:t>4.6%</a:t>
            </a:r>
            <a:r>
              <a:rPr lang="en-GB" sz="1400" dirty="0">
                <a:latin typeface="Arial" panose="020B0604020202020204" pitchFamily="34" charset="0"/>
                <a:cs typeface="Arial" panose="020B0604020202020204" pitchFamily="34" charset="0"/>
              </a:rPr>
              <a:t> increase on end 2018/19, suggesting growth is steadily increasing.</a:t>
            </a:r>
          </a:p>
          <a:p>
            <a:r>
              <a:rPr lang="en-GB" sz="1400" dirty="0">
                <a:latin typeface="Arial" panose="020B0604020202020204" pitchFamily="34" charset="0"/>
                <a:cs typeface="Arial" panose="020B0604020202020204" pitchFamily="34" charset="0"/>
              </a:rPr>
              <a:t>The NHS is just one of the many employers of radiography registrants. This will reflect registrants working elsewhere in the UK and abroad, as well as those working in therapeutic radiography. A number will also work in other sectors</a:t>
            </a:r>
            <a:r>
              <a:rPr lang="en-GB" sz="1600" dirty="0">
                <a:latin typeface="Arial" panose="020B0604020202020204" pitchFamily="34" charset="0"/>
                <a:cs typeface="Arial" panose="020B0604020202020204" pitchFamily="34" charset="0"/>
              </a:rPr>
              <a:t>. </a:t>
            </a:r>
          </a:p>
          <a:p>
            <a:pPr marL="0" indent="0">
              <a:buNone/>
            </a:pPr>
            <a:endParaRPr lang="en-GB" dirty="0"/>
          </a:p>
        </p:txBody>
      </p:sp>
      <p:pic>
        <p:nvPicPr>
          <p:cNvPr id="7" name="Picture 6"/>
          <p:cNvPicPr>
            <a:picLocks noChangeAspect="1"/>
          </p:cNvPicPr>
          <p:nvPr/>
        </p:nvPicPr>
        <p:blipFill>
          <a:blip r:embed="rId3"/>
          <a:stretch>
            <a:fillRect/>
          </a:stretch>
        </p:blipFill>
        <p:spPr>
          <a:xfrm>
            <a:off x="457200" y="2129338"/>
            <a:ext cx="4584589" cy="3646231"/>
          </a:xfrm>
          <a:prstGeom prst="rect">
            <a:avLst/>
          </a:prstGeom>
        </p:spPr>
      </p:pic>
    </p:spTree>
    <p:extLst>
      <p:ext uri="{BB962C8B-B14F-4D97-AF65-F5344CB8AC3E}">
        <p14:creationId xmlns:p14="http://schemas.microsoft.com/office/powerpoint/2010/main" val="292891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3335-961E-47F2-9019-C3A2E82E77E9}"/>
              </a:ext>
            </a:extLst>
          </p:cNvPr>
          <p:cNvSpPr>
            <a:spLocks noGrp="1"/>
          </p:cNvSpPr>
          <p:nvPr>
            <p:ph type="ctrTitle"/>
          </p:nvPr>
        </p:nvSpPr>
        <p:spPr/>
        <p:txBody>
          <a:bodyPr/>
          <a:lstStyle/>
          <a:p>
            <a:r>
              <a:rPr lang="en-GB" sz="2800" dirty="0"/>
              <a:t>Diagnostic Radiography – Historic Supply Trends</a:t>
            </a:r>
          </a:p>
        </p:txBody>
      </p:sp>
      <p:sp>
        <p:nvSpPr>
          <p:cNvPr id="3" name="Text Placeholder 2">
            <a:extLst>
              <a:ext uri="{FF2B5EF4-FFF2-40B4-BE49-F238E27FC236}">
                <a16:creationId xmlns:a16="http://schemas.microsoft.com/office/drawing/2014/main" id="{9094AC23-5801-4278-BDFB-2C92682F83F0}"/>
              </a:ext>
            </a:extLst>
          </p:cNvPr>
          <p:cNvSpPr>
            <a:spLocks noGrp="1"/>
          </p:cNvSpPr>
          <p:nvPr>
            <p:ph type="body" sz="quarter" idx="13"/>
          </p:nvPr>
        </p:nvSpPr>
        <p:spPr>
          <a:xfrm>
            <a:off x="5091952" y="1954924"/>
            <a:ext cx="3523129" cy="3720662"/>
          </a:xfrm>
        </p:spPr>
        <p:txBody>
          <a:bodyPr/>
          <a:lstStyle/>
          <a:p>
            <a:r>
              <a:rPr lang="en-GB" sz="1600" dirty="0">
                <a:latin typeface="Arial" panose="020B0604020202020204" pitchFamily="34" charset="0"/>
                <a:cs typeface="Arial" panose="020B0604020202020204" pitchFamily="34" charset="0"/>
              </a:rPr>
              <a:t>We use both published NHS Digital data and data from ESR Data Warehouse</a:t>
            </a:r>
          </a:p>
          <a:p>
            <a:r>
              <a:rPr lang="en-GB" sz="1600" dirty="0">
                <a:latin typeface="Arial" panose="020B0604020202020204" pitchFamily="34" charset="0"/>
                <a:cs typeface="Arial" panose="020B0604020202020204" pitchFamily="34" charset="0"/>
              </a:rPr>
              <a:t>There are some differences, with latter numbers being higher – we typically count all employed staff, NHS Digital count ‘frontline only’ and so do not count all staff. However, the trends are largely the same. </a:t>
            </a:r>
          </a:p>
          <a:p>
            <a:r>
              <a:rPr lang="en-GB" sz="1600" dirty="0">
                <a:latin typeface="Arial" panose="020B0604020202020204" pitchFamily="34" charset="0"/>
                <a:cs typeface="Arial" panose="020B0604020202020204" pitchFamily="34" charset="0"/>
              </a:rPr>
              <a:t>Both sources confirm growth in the order of </a:t>
            </a:r>
            <a:r>
              <a:rPr lang="en-GB" sz="1600" b="1" dirty="0">
                <a:latin typeface="Arial" panose="020B0604020202020204" pitchFamily="34" charset="0"/>
                <a:cs typeface="Arial" panose="020B0604020202020204" pitchFamily="34" charset="0"/>
              </a:rPr>
              <a:t>3% per year. </a:t>
            </a:r>
            <a:r>
              <a:rPr lang="en-GB" sz="1600" dirty="0">
                <a:latin typeface="Arial" panose="020B0604020202020204" pitchFamily="34" charset="0"/>
                <a:cs typeface="Arial" panose="020B0604020202020204" pitchFamily="34" charset="0"/>
              </a:rPr>
              <a:t>Growth has been comparable to the register</a:t>
            </a:r>
          </a:p>
          <a:p>
            <a:pPr marL="0" indent="0">
              <a:buNone/>
            </a:pPr>
            <a:endParaRPr lang="en-GB" dirty="0"/>
          </a:p>
        </p:txBody>
      </p:sp>
      <p:pic>
        <p:nvPicPr>
          <p:cNvPr id="5" name="Picture 4"/>
          <p:cNvPicPr>
            <a:picLocks noChangeAspect="1"/>
          </p:cNvPicPr>
          <p:nvPr/>
        </p:nvPicPr>
        <p:blipFill>
          <a:blip r:embed="rId3"/>
          <a:stretch>
            <a:fillRect/>
          </a:stretch>
        </p:blipFill>
        <p:spPr>
          <a:xfrm>
            <a:off x="388382" y="2160599"/>
            <a:ext cx="4584589" cy="3458663"/>
          </a:xfrm>
          <a:prstGeom prst="rect">
            <a:avLst/>
          </a:prstGeom>
        </p:spPr>
      </p:pic>
    </p:spTree>
    <p:extLst>
      <p:ext uri="{BB962C8B-B14F-4D97-AF65-F5344CB8AC3E}">
        <p14:creationId xmlns:p14="http://schemas.microsoft.com/office/powerpoint/2010/main" val="81949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5CBD-53D8-4E60-8066-1BCBEF3202DA}"/>
              </a:ext>
            </a:extLst>
          </p:cNvPr>
          <p:cNvSpPr>
            <a:spLocks noGrp="1"/>
          </p:cNvSpPr>
          <p:nvPr>
            <p:ph type="ctrTitle"/>
          </p:nvPr>
        </p:nvSpPr>
        <p:spPr/>
        <p:txBody>
          <a:bodyPr/>
          <a:lstStyle/>
          <a:p>
            <a:r>
              <a:rPr lang="en-GB" dirty="0"/>
              <a:t>Flow analysis – summary</a:t>
            </a:r>
          </a:p>
        </p:txBody>
      </p:sp>
      <p:sp>
        <p:nvSpPr>
          <p:cNvPr id="3" name="Text Placeholder 2">
            <a:extLst>
              <a:ext uri="{FF2B5EF4-FFF2-40B4-BE49-F238E27FC236}">
                <a16:creationId xmlns:a16="http://schemas.microsoft.com/office/drawing/2014/main" id="{24B7460C-A2B6-4E71-85DD-160F42929244}"/>
              </a:ext>
            </a:extLst>
          </p:cNvPr>
          <p:cNvSpPr>
            <a:spLocks noGrp="1"/>
          </p:cNvSpPr>
          <p:nvPr>
            <p:ph type="body" sz="quarter" idx="13"/>
          </p:nvPr>
        </p:nvSpPr>
        <p:spPr/>
        <p:txBody>
          <a:bodyPr/>
          <a:lstStyle/>
          <a:p>
            <a:r>
              <a:rPr lang="en-GB" sz="2000" b="1" dirty="0"/>
              <a:t>Overall numbers between 2014 and 2020 increased by about 3% per year</a:t>
            </a:r>
          </a:p>
          <a:p>
            <a:r>
              <a:rPr lang="en-GB" sz="2000" dirty="0"/>
              <a:t>UK new Joiners increased from 943 FTE in 2014-15 to 1104 FTE in 2019-20, as result of some expansion of training places</a:t>
            </a:r>
          </a:p>
          <a:p>
            <a:r>
              <a:rPr lang="en-GB" sz="2000" dirty="0"/>
              <a:t>International Recruitment increased sharply: from c. 210 per year in 2014-15 to c.472 in 2019-20</a:t>
            </a:r>
          </a:p>
          <a:p>
            <a:r>
              <a:rPr lang="en-GB" sz="2000" dirty="0"/>
              <a:t>Increase stronger among non-EEA than EEA</a:t>
            </a:r>
          </a:p>
          <a:p>
            <a:r>
              <a:rPr lang="en-GB" sz="2000" dirty="0"/>
              <a:t>Leaver Rates have been at 6.0% since 2017-18</a:t>
            </a:r>
          </a:p>
          <a:p>
            <a:pPr marL="0" indent="0">
              <a:buNone/>
            </a:pPr>
            <a:endParaRPr lang="en-GB" dirty="0"/>
          </a:p>
        </p:txBody>
      </p:sp>
    </p:spTree>
    <p:extLst>
      <p:ext uri="{BB962C8B-B14F-4D97-AF65-F5344CB8AC3E}">
        <p14:creationId xmlns:p14="http://schemas.microsoft.com/office/powerpoint/2010/main" val="3080931458"/>
      </p:ext>
    </p:extLst>
  </p:cSld>
  <p:clrMapOvr>
    <a:masterClrMapping/>
  </p:clrMapOvr>
</p:sld>
</file>

<file path=ppt/theme/theme1.xml><?xml version="1.0" encoding="utf-8"?>
<a:theme xmlns:a="http://schemas.openxmlformats.org/drawingml/2006/main" name="HEE PPT - Master slide deck_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E003265C489E4CB3748BB66229892B" ma:contentTypeVersion="14" ma:contentTypeDescription="Create a new document." ma:contentTypeScope="" ma:versionID="82b78ed54a0dac55f1b43630ae433f9c">
  <xsd:schema xmlns:xsd="http://www.w3.org/2001/XMLSchema" xmlns:xs="http://www.w3.org/2001/XMLSchema" xmlns:p="http://schemas.microsoft.com/office/2006/metadata/properties" xmlns:ns2="740a7d8f-7841-49b6-bfe7-7aa06d327266" xmlns:ns3="e1e50c13-c3ba-4f0c-a29b-ab463524dbbf" targetNamespace="http://schemas.microsoft.com/office/2006/metadata/properties" ma:root="true" ma:fieldsID="0d666964bb268992bc0bb33c3ab943dc" ns2:_="" ns3:_="">
    <xsd:import namespace="740a7d8f-7841-49b6-bfe7-7aa06d327266"/>
    <xsd:import namespace="e1e50c13-c3ba-4f0c-a29b-ab463524dbb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a7d8f-7841-49b6-bfe7-7aa06d327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e50c13-c3ba-4f0c-a29b-ab463524dbb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434301-ed6c-4c74-95aa-124a6d114ea3}" ma:internalName="TaxCatchAll" ma:showField="CatchAllData" ma:web="e1e50c13-c3ba-4f0c-a29b-ab463524dbb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0a7d8f-7841-49b6-bfe7-7aa06d327266">
      <Terms xmlns="http://schemas.microsoft.com/office/infopath/2007/PartnerControls"/>
    </lcf76f155ced4ddcb4097134ff3c332f>
    <TaxCatchAll xmlns="e1e50c13-c3ba-4f0c-a29b-ab463524dbbf" xsi:nil="true"/>
    <MediaLengthInSeconds xmlns="740a7d8f-7841-49b6-bfe7-7aa06d327266" xsi:nil="true"/>
  </documentManagement>
</p:properties>
</file>

<file path=customXml/itemProps1.xml><?xml version="1.0" encoding="utf-8"?>
<ds:datastoreItem xmlns:ds="http://schemas.openxmlformats.org/officeDocument/2006/customXml" ds:itemID="{C73A4174-37B2-4CA7-AD63-2D5333D4DD14}"/>
</file>

<file path=customXml/itemProps2.xml><?xml version="1.0" encoding="utf-8"?>
<ds:datastoreItem xmlns:ds="http://schemas.openxmlformats.org/officeDocument/2006/customXml" ds:itemID="{FEB36228-943E-4E11-A916-7E9485A7C283}"/>
</file>

<file path=customXml/itemProps3.xml><?xml version="1.0" encoding="utf-8"?>
<ds:datastoreItem xmlns:ds="http://schemas.openxmlformats.org/officeDocument/2006/customXml" ds:itemID="{F8FDDC33-90B7-4D4D-84AD-1DD82B42D9BE}"/>
</file>

<file path=docProps/app.xml><?xml version="1.0" encoding="utf-8"?>
<Properties xmlns="http://schemas.openxmlformats.org/officeDocument/2006/extended-properties" xmlns:vt="http://schemas.openxmlformats.org/officeDocument/2006/docPropsVTypes">
  <Template>TEMPLATE+-+Master+slide+deck+v2</Template>
  <TotalTime>187</TotalTime>
  <Words>4768</Words>
  <Application>Microsoft Office PowerPoint</Application>
  <PresentationFormat>On-screen Show (4:3)</PresentationFormat>
  <Paragraphs>387</Paragraphs>
  <Slides>49</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Arial Nova</vt:lpstr>
      <vt:lpstr>Calibri</vt:lpstr>
      <vt:lpstr>Symbol</vt:lpstr>
      <vt:lpstr>HEE PPT - Master slide deck_1 (1)</vt:lpstr>
      <vt:lpstr>Welcome to AHP Workforce Webinar 5 Diagnostic Radiography, Therapeutic Radiography and Osteopathy 30 September 2020  </vt:lpstr>
      <vt:lpstr>Purpose of the webinars</vt:lpstr>
      <vt:lpstr>House Keeping</vt:lpstr>
      <vt:lpstr>Today’s Plan</vt:lpstr>
      <vt:lpstr>PowerPoint Presentation</vt:lpstr>
      <vt:lpstr>HCPC – Registration Data</vt:lpstr>
      <vt:lpstr>Diagnostic Radiographers – Registration Data Vs Employed (NHS Digital)</vt:lpstr>
      <vt:lpstr>Diagnostic Radiography – Historic Supply Trends</vt:lpstr>
      <vt:lpstr>Flow analysis – summary</vt:lpstr>
      <vt:lpstr>Local Workforce Data (wte) – By Region</vt:lpstr>
      <vt:lpstr>Gender and Age Information</vt:lpstr>
      <vt:lpstr>Ethnicity &amp; Nationality Information</vt:lpstr>
      <vt:lpstr>Summary of future trends</vt:lpstr>
      <vt:lpstr>Diagnostic Radiography summary</vt:lpstr>
      <vt:lpstr>PowerPoint Presentation</vt:lpstr>
      <vt:lpstr>PowerPoint Presentation</vt:lpstr>
      <vt:lpstr>Key issues</vt:lpstr>
      <vt:lpstr>Key messages</vt:lpstr>
      <vt:lpstr>PowerPoint Presentation</vt:lpstr>
      <vt:lpstr>HCPC – Registration Data</vt:lpstr>
      <vt:lpstr>Registration Data Vs Employed (NHS Digital)</vt:lpstr>
      <vt:lpstr>Therapeutic Radiographers - UK</vt:lpstr>
      <vt:lpstr>Therapeutic Radiographers – Historic Supply Trends</vt:lpstr>
      <vt:lpstr>Flow analysis – summary</vt:lpstr>
      <vt:lpstr>Local Workforce Data (wte) – By Region</vt:lpstr>
      <vt:lpstr>Gender and Age Information</vt:lpstr>
      <vt:lpstr>Ethnicity &amp; Nationality Information</vt:lpstr>
      <vt:lpstr>Summary of Future Trends</vt:lpstr>
      <vt:lpstr>Therapeutic Radiography workforce summary</vt:lpstr>
      <vt:lpstr>PowerPoint Presentation</vt:lpstr>
      <vt:lpstr>Background </vt:lpstr>
      <vt:lpstr>Workforce challenges </vt:lpstr>
      <vt:lpstr>Key areas for workforce development and growth </vt:lpstr>
      <vt:lpstr>How you can address the workforce challenges</vt:lpstr>
      <vt:lpstr>PowerPoint Presentation</vt:lpstr>
      <vt:lpstr>GOsC – Registration Data</vt:lpstr>
      <vt:lpstr>NHS Digital/ ESR Data</vt:lpstr>
      <vt:lpstr>Educational Providers</vt:lpstr>
      <vt:lpstr>Workforce data</vt:lpstr>
      <vt:lpstr>Osteopathy – Workforce Summary</vt:lpstr>
      <vt:lpstr>PowerPoint Presentation</vt:lpstr>
      <vt:lpstr>PowerPoint Presentation</vt:lpstr>
      <vt:lpstr>PowerPoint Presentation</vt:lpstr>
      <vt:lpstr>NHS workforce supply</vt:lpstr>
      <vt:lpstr>NHS workforce demand</vt:lpstr>
      <vt:lpstr>Barriers and challenges1</vt:lpstr>
      <vt:lpstr>References</vt:lpstr>
      <vt:lpstr>Discussion </vt:lpstr>
      <vt:lpstr>Your Feedback Please</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Kibble</dc:creator>
  <cp:lastModifiedBy>Sharon Kibble</cp:lastModifiedBy>
  <cp:revision>39</cp:revision>
  <dcterms:created xsi:type="dcterms:W3CDTF">2020-03-16T16:02:08Z</dcterms:created>
  <dcterms:modified xsi:type="dcterms:W3CDTF">2020-09-29T15:37:30Z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0x0101001AE003265C489E4CB3748BB66229892B</vt:lpwstr>
  </property>
  <property fmtid="{D5CDD505-2E9C-101B-9397-08002B2CF9AE}" pid="3" name="Order">
    <vt:r8>1818900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NumberOrder">
    <vt:r8>6</vt:r8>
  </property>
  <property fmtid="{D5CDD505-2E9C-101B-9397-08002B2CF9AE}" pid="13" name="MediaServiceImageTags">
    <vt:lpwstr/>
  </property>
</Properties>
</file>