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 id="2147484385" r:id="rId5"/>
    <p:sldMasterId id="2147484403" r:id="rId6"/>
    <p:sldMasterId id="2147484427" r:id="rId7"/>
  </p:sldMasterIdLst>
  <p:notesMasterIdLst>
    <p:notesMasterId r:id="rId41"/>
  </p:notesMasterIdLst>
  <p:handoutMasterIdLst>
    <p:handoutMasterId r:id="rId42"/>
  </p:handoutMasterIdLst>
  <p:sldIdLst>
    <p:sldId id="343" r:id="rId8"/>
    <p:sldId id="347" r:id="rId9"/>
    <p:sldId id="346" r:id="rId10"/>
    <p:sldId id="397" r:id="rId11"/>
    <p:sldId id="404" r:id="rId12"/>
    <p:sldId id="403" r:id="rId13"/>
    <p:sldId id="396" r:id="rId14"/>
    <p:sldId id="400" r:id="rId15"/>
    <p:sldId id="424" r:id="rId16"/>
    <p:sldId id="401" r:id="rId17"/>
    <p:sldId id="402" r:id="rId18"/>
    <p:sldId id="406" r:id="rId19"/>
    <p:sldId id="405" r:id="rId20"/>
    <p:sldId id="409" r:id="rId21"/>
    <p:sldId id="407" r:id="rId22"/>
    <p:sldId id="410" r:id="rId23"/>
    <p:sldId id="408" r:id="rId24"/>
    <p:sldId id="394" r:id="rId25"/>
    <p:sldId id="426" r:id="rId26"/>
    <p:sldId id="427" r:id="rId27"/>
    <p:sldId id="425" r:id="rId28"/>
    <p:sldId id="422" r:id="rId29"/>
    <p:sldId id="423" r:id="rId30"/>
    <p:sldId id="415" r:id="rId31"/>
    <p:sldId id="421" r:id="rId32"/>
    <p:sldId id="419" r:id="rId33"/>
    <p:sldId id="416" r:id="rId34"/>
    <p:sldId id="417" r:id="rId35"/>
    <p:sldId id="388" r:id="rId36"/>
    <p:sldId id="411" r:id="rId37"/>
    <p:sldId id="387" r:id="rId38"/>
    <p:sldId id="380" r:id="rId39"/>
    <p:sldId id="372" r:id="rId40"/>
  </p:sldIdLst>
  <p:sldSz cx="9144000" cy="6858000" type="screen4x3"/>
  <p:notesSz cx="6858000" cy="9144000"/>
  <p:defaultTextStyle>
    <a:defPPr>
      <a:defRPr lang="en-GB"/>
    </a:defPPr>
    <a:lvl1pPr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56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28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00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72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ree Cox" initials="DDC" lastIdx="5" clrIdx="0"/>
  <p:cmAuthor id="1" name="Sivanesan Ruth" initials="SR"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D92"/>
    <a:srgbClr val="0000FF"/>
    <a:srgbClr val="005EB8"/>
    <a:srgbClr val="294193"/>
    <a:srgbClr val="E5E0F0"/>
    <a:srgbClr val="DFEDF9"/>
    <a:srgbClr val="00A5E0"/>
    <a:srgbClr val="10245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73" autoAdjust="0"/>
    <p:restoredTop sz="88049" autoAdjust="0"/>
  </p:normalViewPr>
  <p:slideViewPr>
    <p:cSldViewPr>
      <p:cViewPr varScale="1">
        <p:scale>
          <a:sx n="105" d="100"/>
          <a:sy n="105" d="100"/>
        </p:scale>
        <p:origin x="996" y="102"/>
      </p:cViewPr>
      <p:guideLst>
        <p:guide orient="horz" pos="2160"/>
        <p:guide pos="2880"/>
      </p:guideLst>
    </p:cSldViewPr>
  </p:slideViewPr>
  <p:outlineViewPr>
    <p:cViewPr>
      <p:scale>
        <a:sx n="33" d="100"/>
        <a:sy n="33" d="100"/>
      </p:scale>
      <p:origin x="0" y="-7594"/>
    </p:cViewPr>
  </p:outlineViewPr>
  <p:notesTextViewPr>
    <p:cViewPr>
      <p:scale>
        <a:sx n="1" d="1"/>
        <a:sy n="1" d="1"/>
      </p:scale>
      <p:origin x="0" y="0"/>
    </p:cViewPr>
  </p:notesTextViewPr>
  <p:notesViewPr>
    <p:cSldViewPr>
      <p:cViewPr varScale="1">
        <p:scale>
          <a:sx n="67" d="100"/>
          <a:sy n="67" d="100"/>
        </p:scale>
        <p:origin x="811" y="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commentAuthors" Target="commentAuthors.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theme" Target="theme/theme1.xml"/><Relationship Id="rId20" Type="http://schemas.openxmlformats.org/officeDocument/2006/relationships/slide" Target="slides/slide13.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876272B3-D6DF-433C-9C6C-DBDB0931CCB4}" type="datetime1">
              <a:rPr lang="en-GB" altLang="en-US"/>
              <a:pPr>
                <a:defRPr/>
              </a:pPr>
              <a:t>03/04/2024</a:t>
            </a:fld>
            <a:endParaRPr lang="en-GB" altLang="en-US"/>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23678A7A-7930-4633-854A-F0179D90DE65}" type="slidenum">
              <a:rPr lang="en-GB" altLang="en-US"/>
              <a:pPr>
                <a:defRPr/>
              </a:pPr>
              <a:t>‹#›</a:t>
            </a:fld>
            <a:endParaRPr lang="en-GB" altLang="en-US"/>
          </a:p>
        </p:txBody>
      </p:sp>
    </p:spTree>
    <p:extLst>
      <p:ext uri="{BB962C8B-B14F-4D97-AF65-F5344CB8AC3E}">
        <p14:creationId xmlns:p14="http://schemas.microsoft.com/office/powerpoint/2010/main" val="2915997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5289FE50-8A27-48A4-BDF6-91D175219C19}" type="datetime1">
              <a:rPr lang="en-US" altLang="en-US"/>
              <a:pPr>
                <a:defRPr/>
              </a:pPr>
              <a:t>4/3/2024</a:t>
            </a:fld>
            <a:endParaRPr lang="en-GB"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6D526A24-5EF9-4CF1-8B2E-ED1110FF9A40}" type="slidenum">
              <a:rPr lang="en-GB" altLang="en-US"/>
              <a:pPr>
                <a:defRPr/>
              </a:pPr>
              <a:t>‹#›</a:t>
            </a:fld>
            <a:endParaRPr lang="en-GB" altLang="en-US"/>
          </a:p>
        </p:txBody>
      </p:sp>
    </p:spTree>
    <p:extLst>
      <p:ext uri="{BB962C8B-B14F-4D97-AF65-F5344CB8AC3E}">
        <p14:creationId xmlns:p14="http://schemas.microsoft.com/office/powerpoint/2010/main" val="2826314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748369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837443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207891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918351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265401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2790677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2683315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2405193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22505764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3059008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3814238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017772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1958379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1365775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3185776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7242818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1789693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22988280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26</a:t>
            </a:fld>
            <a:endParaRPr lang="en-GB">
              <a:solidFill>
                <a:prstClr val="black"/>
              </a:solidFill>
            </a:endParaRPr>
          </a:p>
        </p:txBody>
      </p:sp>
    </p:spTree>
    <p:extLst>
      <p:ext uri="{BB962C8B-B14F-4D97-AF65-F5344CB8AC3E}">
        <p14:creationId xmlns:p14="http://schemas.microsoft.com/office/powerpoint/2010/main" val="3449452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27</a:t>
            </a:fld>
            <a:endParaRPr lang="en-GB">
              <a:solidFill>
                <a:prstClr val="black"/>
              </a:solidFill>
            </a:endParaRPr>
          </a:p>
        </p:txBody>
      </p:sp>
    </p:spTree>
    <p:extLst>
      <p:ext uri="{BB962C8B-B14F-4D97-AF65-F5344CB8AC3E}">
        <p14:creationId xmlns:p14="http://schemas.microsoft.com/office/powerpoint/2010/main" val="38307900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28</a:t>
            </a:fld>
            <a:endParaRPr lang="en-GB">
              <a:solidFill>
                <a:prstClr val="black"/>
              </a:solidFill>
            </a:endParaRPr>
          </a:p>
        </p:txBody>
      </p:sp>
    </p:spTree>
    <p:extLst>
      <p:ext uri="{BB962C8B-B14F-4D97-AF65-F5344CB8AC3E}">
        <p14:creationId xmlns:p14="http://schemas.microsoft.com/office/powerpoint/2010/main" val="3522283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29</a:t>
            </a:fld>
            <a:endParaRPr lang="en-GB">
              <a:solidFill>
                <a:prstClr val="black"/>
              </a:solidFill>
            </a:endParaRPr>
          </a:p>
        </p:txBody>
      </p:sp>
    </p:spTree>
    <p:extLst>
      <p:ext uri="{BB962C8B-B14F-4D97-AF65-F5344CB8AC3E}">
        <p14:creationId xmlns:p14="http://schemas.microsoft.com/office/powerpoint/2010/main" val="964531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3592828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30</a:t>
            </a:fld>
            <a:endParaRPr lang="en-GB">
              <a:solidFill>
                <a:prstClr val="black"/>
              </a:solidFill>
            </a:endParaRPr>
          </a:p>
        </p:txBody>
      </p:sp>
    </p:spTree>
    <p:extLst>
      <p:ext uri="{BB962C8B-B14F-4D97-AF65-F5344CB8AC3E}">
        <p14:creationId xmlns:p14="http://schemas.microsoft.com/office/powerpoint/2010/main" val="3779595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31</a:t>
            </a:fld>
            <a:endParaRPr lang="en-GB">
              <a:solidFill>
                <a:prstClr val="black"/>
              </a:solidFill>
            </a:endParaRPr>
          </a:p>
        </p:txBody>
      </p:sp>
    </p:spTree>
    <p:extLst>
      <p:ext uri="{BB962C8B-B14F-4D97-AF65-F5344CB8AC3E}">
        <p14:creationId xmlns:p14="http://schemas.microsoft.com/office/powerpoint/2010/main" val="25209509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32</a:t>
            </a:fld>
            <a:endParaRPr lang="en-GB">
              <a:solidFill>
                <a:prstClr val="black"/>
              </a:solidFill>
            </a:endParaRPr>
          </a:p>
        </p:txBody>
      </p:sp>
    </p:spTree>
    <p:extLst>
      <p:ext uri="{BB962C8B-B14F-4D97-AF65-F5344CB8AC3E}">
        <p14:creationId xmlns:p14="http://schemas.microsoft.com/office/powerpoint/2010/main" val="1297531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2636920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286993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713818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990547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348813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203548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Content Placeholder 2"/>
          <p:cNvSpPr>
            <a:spLocks noGrp="1"/>
          </p:cNvSpPr>
          <p:nvPr>
            <p:ph idx="1"/>
          </p:nvPr>
        </p:nvSpPr>
        <p:spPr>
          <a:xfrm>
            <a:off x="540000" y="1800000"/>
            <a:ext cx="8063999"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68905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6587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7239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661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0100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809482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88431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46163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766977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62789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93403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539552" y="1800001"/>
            <a:ext cx="3780000" cy="407727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Content Placeholder 8"/>
          <p:cNvSpPr>
            <a:spLocks noGrp="1"/>
          </p:cNvSpPr>
          <p:nvPr>
            <p:ph sz="quarter" idx="14"/>
          </p:nvPr>
        </p:nvSpPr>
        <p:spPr>
          <a:xfrm>
            <a:off x="4824000" y="1800000"/>
            <a:ext cx="3780000" cy="407727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Tree>
    <p:extLst>
      <p:ext uri="{BB962C8B-B14F-4D97-AF65-F5344CB8AC3E}">
        <p14:creationId xmlns:p14="http://schemas.microsoft.com/office/powerpoint/2010/main" val="1452139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02790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421037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3456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1171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430902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694856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56735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98073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defTabSz="914400" eaLnBrk="1" fontAlgn="auto" hangingPunct="1">
              <a:spcBef>
                <a:spcPts val="0"/>
              </a:spcBef>
              <a:spcAft>
                <a:spcPts val="0"/>
              </a:spcAft>
            </a:pPr>
            <a:r>
              <a:rPr lang="en-US" sz="1400" i="1" dirty="0" err="1">
                <a:solidFill>
                  <a:prstClr val="black"/>
                </a:solidFill>
                <a:latin typeface="Arial"/>
                <a:ea typeface="+mn-ea"/>
                <a:cs typeface="Arial"/>
              </a:rPr>
              <a:t>CapitalNurse</a:t>
            </a:r>
            <a:r>
              <a:rPr lang="en-US" sz="1400" i="1" dirty="0">
                <a:solidFill>
                  <a:prstClr val="black"/>
                </a:solidFill>
                <a:latin typeface="Arial"/>
                <a:ea typeface="+mn-ea"/>
                <a:cs typeface="Arial"/>
              </a:rPr>
              <a:t> is jointly sponsored by Health Education England, NHS England and NHS Improvement</a:t>
            </a:r>
          </a:p>
        </p:txBody>
      </p:sp>
    </p:spTree>
    <p:extLst>
      <p:ext uri="{BB962C8B-B14F-4D97-AF65-F5344CB8AC3E}">
        <p14:creationId xmlns:p14="http://schemas.microsoft.com/office/powerpoint/2010/main" val="2168537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1828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Picture Placeholder 2"/>
          <p:cNvSpPr>
            <a:spLocks noGrp="1"/>
          </p:cNvSpPr>
          <p:nvPr>
            <p:ph type="pic" idx="1"/>
          </p:nvPr>
        </p:nvSpPr>
        <p:spPr>
          <a:xfrm>
            <a:off x="540001" y="1800000"/>
            <a:ext cx="8063999" cy="4149280"/>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Tree>
    <p:extLst>
      <p:ext uri="{BB962C8B-B14F-4D97-AF65-F5344CB8AC3E}">
        <p14:creationId xmlns:p14="http://schemas.microsoft.com/office/powerpoint/2010/main" val="995032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625933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734337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1313323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03/04/2024</a:t>
            </a:fld>
            <a:endParaRPr lang="en-GB">
              <a:solidFill>
                <a:prstClr val="black"/>
              </a:solidFill>
              <a:latin typeface="Calibri"/>
              <a:ea typeface="+mn-ea"/>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2368878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03/04/2024</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8410523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03/04/2024</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9269444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03/04/2024</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4369619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03/04/2024</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52146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300539" y="1800000"/>
            <a:ext cx="2303461" cy="2373315"/>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
        <p:nvSpPr>
          <p:cNvPr id="7"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9" name="Content Placeholder 2"/>
          <p:cNvSpPr>
            <a:spLocks noGrp="1"/>
          </p:cNvSpPr>
          <p:nvPr>
            <p:ph idx="10"/>
          </p:nvPr>
        </p:nvSpPr>
        <p:spPr>
          <a:xfrm>
            <a:off x="540001" y="1800000"/>
            <a:ext cx="5472160"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15221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45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34589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7059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72560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3761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2.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theme" Target="../theme/theme4.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2205038"/>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33" name="Picture 9" descr="Desktop Guy's and St Thomas' RGB BLUE (300ppi)"/>
          <p:cNvPicPr>
            <a:picLocks noChangeAspect="1" noChangeArrowheads="1"/>
          </p:cNvPicPr>
          <p:nvPr/>
        </p:nvPicPr>
        <p:blipFill>
          <a:blip r:embed="rId7" cstate="print">
            <a:extLst>
              <a:ext uri="{28A0092B-C50C-407E-A947-70E740481C1C}">
                <a14:useLocalDpi xmlns:a14="http://schemas.microsoft.com/office/drawing/2010/main" val="0"/>
              </a:ext>
            </a:extLst>
          </a:blip>
          <a:srcRect t="-20853" r="-11594" b="-18953"/>
          <a:stretch>
            <a:fillRect/>
          </a:stretch>
        </p:blipFill>
        <p:spPr bwMode="auto">
          <a:xfrm>
            <a:off x="5976938" y="0"/>
            <a:ext cx="3167062" cy="16891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86" r:id="rId1"/>
    <p:sldLayoutId id="2147484387" r:id="rId2"/>
    <p:sldLayoutId id="2147484388" r:id="rId3"/>
    <p:sldLayoutId id="2147484389" r:id="rId4"/>
    <p:sldLayoutId id="2147484401" r:id="rId5"/>
  </p:sldLayoutIdLst>
  <p:hf hdr="0" ftr="0" dt="0"/>
  <p:txStyles>
    <p:titleStyle>
      <a:lvl1pPr algn="ctr" defTabSz="912813" rtl="0" eaLnBrk="1" fontAlgn="base" hangingPunct="1">
        <a:lnSpc>
          <a:spcPts val="3600"/>
        </a:lnSpc>
        <a:spcBef>
          <a:spcPct val="0"/>
        </a:spcBef>
        <a:spcAft>
          <a:spcPct val="0"/>
        </a:spcAft>
        <a:defRPr lang="en-GB" sz="3200" b="1" kern="1200">
          <a:solidFill>
            <a:srgbClr val="005EB8"/>
          </a:solidFill>
          <a:latin typeface="+mj-lt"/>
          <a:ea typeface="ＭＳ Ｐゴシック" pitchFamily="-84" charset="-128"/>
          <a:cs typeface="ＭＳ Ｐゴシック" pitchFamily="-84" charset="-128"/>
        </a:defRPr>
      </a:lvl1pPr>
      <a:lvl2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2pPr>
      <a:lvl3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3pPr>
      <a:lvl4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4pPr>
      <a:lvl5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5pPr>
      <a:lvl6pPr marL="457200" algn="l" defTabSz="912813" rtl="0" eaLnBrk="1" fontAlgn="base" hangingPunct="1">
        <a:spcBef>
          <a:spcPct val="0"/>
        </a:spcBef>
        <a:spcAft>
          <a:spcPct val="0"/>
        </a:spcAft>
        <a:defRPr sz="2200" b="1">
          <a:solidFill>
            <a:schemeClr val="accent1"/>
          </a:solidFill>
          <a:latin typeface="Arial" charset="0"/>
        </a:defRPr>
      </a:lvl6pPr>
      <a:lvl7pPr marL="914400" algn="l" defTabSz="912813" rtl="0" eaLnBrk="1" fontAlgn="base" hangingPunct="1">
        <a:spcBef>
          <a:spcPct val="0"/>
        </a:spcBef>
        <a:spcAft>
          <a:spcPct val="0"/>
        </a:spcAft>
        <a:defRPr sz="2200" b="1">
          <a:solidFill>
            <a:schemeClr val="accent1"/>
          </a:solidFill>
          <a:latin typeface="Arial" charset="0"/>
        </a:defRPr>
      </a:lvl7pPr>
      <a:lvl8pPr marL="1371600" algn="l" defTabSz="912813" rtl="0" eaLnBrk="1" fontAlgn="base" hangingPunct="1">
        <a:spcBef>
          <a:spcPct val="0"/>
        </a:spcBef>
        <a:spcAft>
          <a:spcPct val="0"/>
        </a:spcAft>
        <a:defRPr sz="2200" b="1">
          <a:solidFill>
            <a:schemeClr val="accent1"/>
          </a:solidFill>
          <a:latin typeface="Arial" charset="0"/>
        </a:defRPr>
      </a:lvl8pPr>
      <a:lvl9pPr marL="1828800" algn="l" defTabSz="912813" rtl="0" eaLnBrk="1" fontAlgn="base" hangingPunct="1">
        <a:spcBef>
          <a:spcPct val="0"/>
        </a:spcBef>
        <a:spcAft>
          <a:spcPct val="0"/>
        </a:spcAft>
        <a:defRPr sz="2200" b="1">
          <a:solidFill>
            <a:schemeClr val="accent1"/>
          </a:solidFill>
          <a:latin typeface="Arial" charset="0"/>
        </a:defRPr>
      </a:lvl9pPr>
    </p:titleStyle>
    <p:bodyStyle>
      <a:lvl1pPr marL="250825" indent="-250825" algn="l" defTabSz="912813" rtl="0" eaLnBrk="1" fontAlgn="base" hangingPunct="1">
        <a:lnSpc>
          <a:spcPts val="2300"/>
        </a:lnSpc>
        <a:spcBef>
          <a:spcPts val="1200"/>
        </a:spcBef>
        <a:spcAft>
          <a:spcPct val="0"/>
        </a:spcAft>
        <a:buClr>
          <a:srgbClr val="294193"/>
        </a:buClr>
        <a:buSzPct val="125000"/>
        <a:buFont typeface="LucidaGrande" charset="0"/>
        <a:buChar char="•"/>
        <a:defRPr b="1" kern="1200">
          <a:solidFill>
            <a:schemeClr val="tx1"/>
          </a:solidFill>
          <a:latin typeface="+mn-lt"/>
          <a:ea typeface="ＭＳ Ｐゴシック" pitchFamily="-84" charset="-128"/>
          <a:cs typeface="ＭＳ Ｐゴシック" pitchFamily="-84" charset="-128"/>
        </a:defRPr>
      </a:lvl1pPr>
      <a:lvl2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2pPr>
      <a:lvl3pPr marL="250825" indent="-2508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3pPr>
      <a:lvl4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4pPr>
      <a:lvl5pPr marL="812800" indent="-2762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01417"/>
      </p:ext>
    </p:extLst>
  </p:cSld>
  <p:clrMap bg1="lt1" tx1="dk1" bg2="lt2" tx2="dk2" accent1="accent1" accent2="accent2" accent3="accent3" accent4="accent4" accent5="accent5" accent6="accent6" hlink="hlink" folHlink="folHlink"/>
  <p:sldLayoutIdLst>
    <p:sldLayoutId id="2147484404" r:id="rId1"/>
    <p:sldLayoutId id="2147484405" r:id="rId2"/>
    <p:sldLayoutId id="2147484406" r:id="rId3"/>
    <p:sldLayoutId id="2147484407" r:id="rId4"/>
    <p:sldLayoutId id="2147484408" r:id="rId5"/>
    <p:sldLayoutId id="2147484409" r:id="rId6"/>
    <p:sldLayoutId id="2147484410" r:id="rId7"/>
    <p:sldLayoutId id="2147484411" r:id="rId8"/>
    <p:sldLayoutId id="2147484412" r:id="rId9"/>
    <p:sldLayoutId id="2147484413" r:id="rId10"/>
    <p:sldLayoutId id="2147484414"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46902038"/>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8.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9.xml"/><Relationship Id="rId4" Type="http://schemas.openxmlformats.org/officeDocument/2006/relationships/image" Target="../media/image9.jpg"/></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9.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9.xml"/><Relationship Id="rId4" Type="http://schemas.openxmlformats.org/officeDocument/2006/relationships/hyperlink" Target="https://www.nmc.org.uk/standards/cod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8" Type="http://schemas.openxmlformats.org/officeDocument/2006/relationships/hyperlink" Target="https://www.rcn.org.uk/" TargetMode="External"/><Relationship Id="rId3" Type="http://schemas.openxmlformats.org/officeDocument/2006/relationships/image" Target="../media/image8.jpeg"/><Relationship Id="rId7" Type="http://schemas.openxmlformats.org/officeDocument/2006/relationships/hyperlink" Target="https://www.hee.nhs.uk/coronavirus-covid-19" TargetMode="External"/><Relationship Id="rId2" Type="http://schemas.openxmlformats.org/officeDocument/2006/relationships/notesSlide" Target="../notesSlides/notesSlide30.xml"/><Relationship Id="rId1" Type="http://schemas.openxmlformats.org/officeDocument/2006/relationships/slideLayout" Target="../slideLayouts/slideLayout29.xml"/><Relationship Id="rId6" Type="http://schemas.openxmlformats.org/officeDocument/2006/relationships/hyperlink" Target="https://www.hee.nhs.uk/capitalnurse/" TargetMode="External"/><Relationship Id="rId5" Type="http://schemas.openxmlformats.org/officeDocument/2006/relationships/hyperlink" Target="https://www.ahpnw.nhs.uk/images/Covid_19__AHP_students_240420.pdf" TargetMode="External"/><Relationship Id="rId4" Type="http://schemas.openxmlformats.org/officeDocument/2006/relationships/hyperlink" Target="https://www.ahpnw.nhs.uk/covid-19-ahps"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1.xml"/><Relationship Id="rId1" Type="http://schemas.openxmlformats.org/officeDocument/2006/relationships/slideLayout" Target="../slideLayouts/slideLayout29.xml"/><Relationship Id="rId6" Type="http://schemas.openxmlformats.org/officeDocument/2006/relationships/hyperlink" Target="https://www.rcot.co.uk/sites/default/files/CAREER_FRAMEWORK.pdf" TargetMode="External"/><Relationship Id="rId5" Type="http://schemas.openxmlformats.org/officeDocument/2006/relationships/hyperlink" Target="https://www.nmc.org.uk/globalassets/sitedocuments/nmc-publications/nmc-code.pdf" TargetMode="External"/><Relationship Id="rId4" Type="http://schemas.openxmlformats.org/officeDocument/2006/relationships/hyperlink" Target="https://www.cqc.org.uk/what-we-do/how-we-do-our-job/fundamental-standards"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8" Type="http://schemas.openxmlformats.org/officeDocument/2006/relationships/hyperlink" Target="https://www.rcslt.org/" TargetMode="External"/><Relationship Id="rId13" Type="http://schemas.openxmlformats.org/officeDocument/2006/relationships/hyperlink" Target="https://cop.org.uk/" TargetMode="External"/><Relationship Id="rId3" Type="http://schemas.openxmlformats.org/officeDocument/2006/relationships/image" Target="../media/image8.jpeg"/><Relationship Id="rId7" Type="http://schemas.openxmlformats.org/officeDocument/2006/relationships/hyperlink" Target="https://www.sor.org/" TargetMode="External"/><Relationship Id="rId12" Type="http://schemas.openxmlformats.org/officeDocument/2006/relationships/hyperlink" Target="https://www.bamt.org/" TargetMode="External"/><Relationship Id="rId17" Type="http://schemas.openxmlformats.org/officeDocument/2006/relationships/hyperlink" Target="https://www.orthoptics.org.uk/" TargetMode="External"/><Relationship Id="rId2" Type="http://schemas.openxmlformats.org/officeDocument/2006/relationships/notesSlide" Target="../notesSlides/notesSlide7.xml"/><Relationship Id="rId16" Type="http://schemas.openxmlformats.org/officeDocument/2006/relationships/hyperlink" Target="https://www.unison.org.uk/at-work/health-care/representing-you/unison-partnerships/codp/" TargetMode="External"/><Relationship Id="rId1" Type="http://schemas.openxmlformats.org/officeDocument/2006/relationships/slideLayout" Target="../slideLayouts/slideLayout29.xml"/><Relationship Id="rId6" Type="http://schemas.openxmlformats.org/officeDocument/2006/relationships/hyperlink" Target="https://www.csp.org.uk/" TargetMode="External"/><Relationship Id="rId11" Type="http://schemas.openxmlformats.org/officeDocument/2006/relationships/hyperlink" Target="https://badth.org.uk/" TargetMode="External"/><Relationship Id="rId5" Type="http://schemas.openxmlformats.org/officeDocument/2006/relationships/hyperlink" Target="https://collegeofparamedics.co.uk/COP/" TargetMode="External"/><Relationship Id="rId15" Type="http://schemas.openxmlformats.org/officeDocument/2006/relationships/hyperlink" Target="https://www.rcot.co.uk/" TargetMode="External"/><Relationship Id="rId10" Type="http://schemas.openxmlformats.org/officeDocument/2006/relationships/hyperlink" Target="https://www.baat.org/" TargetMode="External"/><Relationship Id="rId4" Type="http://schemas.openxmlformats.org/officeDocument/2006/relationships/hyperlink" Target="https://www.osteopathy.org.uk/home/" TargetMode="External"/><Relationship Id="rId9" Type="http://schemas.openxmlformats.org/officeDocument/2006/relationships/hyperlink" Target="https://www.nmc.org.uk/" TargetMode="External"/><Relationship Id="rId14" Type="http://schemas.openxmlformats.org/officeDocument/2006/relationships/hyperlink" Target="https://www.bda.uk.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59646"/>
            <a:ext cx="7941229" cy="1601601"/>
          </a:xfrm>
        </p:spPr>
        <p:txBody>
          <a:bodyPr>
            <a:noAutofit/>
          </a:bodyPr>
          <a:lstStyle/>
          <a:p>
            <a:r>
              <a:rPr lang="en-GB" sz="2400" dirty="0"/>
              <a:t>Accelerated Preceptorship: </a:t>
            </a:r>
            <a:br>
              <a:rPr lang="en-GB" sz="2400" dirty="0"/>
            </a:br>
            <a:r>
              <a:rPr lang="en-GB" sz="2400" dirty="0"/>
              <a:t>My Clinical Practice </a:t>
            </a:r>
            <a:br>
              <a:rPr lang="en-GB" sz="2400" dirty="0"/>
            </a:br>
            <a:endParaRPr lang="en-GB" sz="2400" dirty="0"/>
          </a:p>
        </p:txBody>
      </p:sp>
      <p:pic>
        <p:nvPicPr>
          <p:cNvPr id="4" name="Picture 3"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t="78486"/>
          <a:stretch/>
        </p:blipFill>
        <p:spPr>
          <a:xfrm>
            <a:off x="-22581" y="5766619"/>
            <a:ext cx="9144000" cy="1106588"/>
          </a:xfrm>
          <a:prstGeom prst="rect">
            <a:avLst/>
          </a:prstGeom>
        </p:spPr>
      </p:pic>
      <p:pic>
        <p:nvPicPr>
          <p:cNvPr id="6" name="Picture 5" descr="C:\Users\cd0x\AppData\Local\Microsoft\Windows\INetCache\Content.Outlook\VDV77M3J\Capital AHP Logo.PNG"/>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045565"/>
            <a:ext cx="4896544" cy="1031507"/>
          </a:xfrm>
          <a:prstGeom prst="rect">
            <a:avLst/>
          </a:prstGeom>
          <a:noFill/>
          <a:ln>
            <a:noFill/>
          </a:ln>
        </p:spPr>
      </p:pic>
      <p:pic>
        <p:nvPicPr>
          <p:cNvPr id="3" name="Picture 2"/>
          <p:cNvPicPr>
            <a:picLocks noChangeAspect="1"/>
          </p:cNvPicPr>
          <p:nvPr/>
        </p:nvPicPr>
        <p:blipFill rotWithShape="1">
          <a:blip r:embed="rId4"/>
          <a:srcRect l="56956"/>
          <a:stretch/>
        </p:blipFill>
        <p:spPr>
          <a:xfrm>
            <a:off x="6056486" y="32313"/>
            <a:ext cx="2987261" cy="1020423"/>
          </a:xfrm>
          <a:prstGeom prst="rect">
            <a:avLst/>
          </a:prstGeom>
          <a:solidFill>
            <a:srgbClr val="FFC000">
              <a:alpha val="55000"/>
            </a:srgbClr>
          </a:solidFill>
        </p:spPr>
      </p:pic>
      <p:sp>
        <p:nvSpPr>
          <p:cNvPr id="5" name="Rectangle 4"/>
          <p:cNvSpPr/>
          <p:nvPr/>
        </p:nvSpPr>
        <p:spPr>
          <a:xfrm>
            <a:off x="971600" y="5229200"/>
            <a:ext cx="7501747" cy="646331"/>
          </a:xfrm>
          <a:prstGeom prst="rect">
            <a:avLst/>
          </a:prstGeom>
        </p:spPr>
        <p:txBody>
          <a:bodyPr wrap="square">
            <a:spAutoFit/>
          </a:bodyPr>
          <a:lstStyle/>
          <a:p>
            <a:pPr algn="ctr"/>
            <a:r>
              <a:rPr lang="en-GB" dirty="0"/>
              <a:t>For Newly Qualified Practitioners and Healthcare Professionals on Temporary Register</a:t>
            </a:r>
          </a:p>
        </p:txBody>
      </p:sp>
    </p:spTree>
    <p:extLst>
      <p:ext uri="{BB962C8B-B14F-4D97-AF65-F5344CB8AC3E}">
        <p14:creationId xmlns:p14="http://schemas.microsoft.com/office/powerpoint/2010/main" val="1019675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557808"/>
            <a:ext cx="8229600" cy="1143000"/>
          </a:xfrm>
        </p:spPr>
        <p:txBody>
          <a:bodyPr>
            <a:normAutofit/>
          </a:bodyPr>
          <a:lstStyle/>
          <a:p>
            <a:pPr algn="l"/>
            <a:r>
              <a:rPr lang="en-US" altLang="en-US" dirty="0"/>
              <a:t>Person-</a:t>
            </a:r>
            <a:r>
              <a:rPr lang="en-US" altLang="en-US" dirty="0" err="1"/>
              <a:t>centred</a:t>
            </a:r>
            <a:r>
              <a:rPr lang="en-US" altLang="en-US" dirty="0"/>
              <a:t> care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640989"/>
            <a:ext cx="8280920" cy="4524315"/>
          </a:xfrm>
          <a:prstGeom prst="rect">
            <a:avLst/>
          </a:prstGeom>
          <a:noFill/>
        </p:spPr>
        <p:txBody>
          <a:bodyPr wrap="square" rtlCol="0">
            <a:spAutoFit/>
          </a:bodyPr>
          <a:lstStyle/>
          <a:p>
            <a:pPr>
              <a:buClr>
                <a:srgbClr val="005EB8"/>
              </a:buClr>
            </a:pPr>
            <a:r>
              <a:rPr lang="en-GB" b="1" dirty="0"/>
              <a:t>Treat people as individuals and uphold their dignity: </a:t>
            </a:r>
          </a:p>
          <a:p>
            <a:pPr marL="741363" lvl="1" indent="-285750">
              <a:buClr>
                <a:srgbClr val="005EB8"/>
              </a:buClr>
              <a:buFont typeface="Arial" panose="020B0604020202020204" pitchFamily="34" charset="0"/>
              <a:buChar char="•"/>
            </a:pPr>
            <a:r>
              <a:rPr lang="en-GB" dirty="0"/>
              <a:t>Treat people with kindness, respect and compassion</a:t>
            </a:r>
          </a:p>
          <a:p>
            <a:pPr marL="741363" lvl="1" indent="-285750">
              <a:buClr>
                <a:srgbClr val="005EB8"/>
              </a:buClr>
              <a:buFont typeface="Arial" panose="020B0604020202020204" pitchFamily="34" charset="0"/>
              <a:buChar char="•"/>
            </a:pPr>
            <a:r>
              <a:rPr lang="en-GB" dirty="0"/>
              <a:t>Deliver the fundamentals of care effectively </a:t>
            </a:r>
          </a:p>
          <a:p>
            <a:pPr marL="741363" lvl="1" indent="-285750">
              <a:buClr>
                <a:srgbClr val="005EB8"/>
              </a:buClr>
              <a:buFont typeface="Arial" panose="020B0604020202020204" pitchFamily="34" charset="0"/>
              <a:buChar char="•"/>
            </a:pPr>
            <a:r>
              <a:rPr lang="en-GB" dirty="0"/>
              <a:t>Avoid making assumptions</a:t>
            </a:r>
          </a:p>
          <a:p>
            <a:pPr marL="741363" lvl="1" indent="-285750">
              <a:buClr>
                <a:srgbClr val="005EB8"/>
              </a:buClr>
              <a:buFont typeface="Arial" panose="020B0604020202020204" pitchFamily="34" charset="0"/>
              <a:buChar char="•"/>
            </a:pPr>
            <a:r>
              <a:rPr lang="en-GB" dirty="0"/>
              <a:t>Recognise diversity and individual choice</a:t>
            </a:r>
          </a:p>
          <a:p>
            <a:pPr marL="741363" lvl="1" indent="-285750">
              <a:buClr>
                <a:srgbClr val="005EB8"/>
              </a:buClr>
              <a:buFont typeface="Arial" panose="020B0604020202020204" pitchFamily="34" charset="0"/>
              <a:buChar char="•"/>
            </a:pPr>
            <a:r>
              <a:rPr lang="en-GB" dirty="0"/>
              <a:t>Respect and uphold people’s human rights.</a:t>
            </a:r>
          </a:p>
          <a:p>
            <a:pPr>
              <a:buClr>
                <a:srgbClr val="005EB8"/>
              </a:buClr>
            </a:pPr>
            <a:endParaRPr lang="en-GB" dirty="0"/>
          </a:p>
          <a:p>
            <a:pPr>
              <a:buClr>
                <a:srgbClr val="005EB8"/>
              </a:buClr>
            </a:pPr>
            <a:r>
              <a:rPr lang="en-GB" b="1" dirty="0"/>
              <a:t>Listen to people and respond to their preferences / concerns:</a:t>
            </a:r>
          </a:p>
          <a:p>
            <a:pPr marL="741363" lvl="1" indent="-285750">
              <a:buClr>
                <a:srgbClr val="005EB8"/>
              </a:buClr>
              <a:buFont typeface="Arial" panose="020B0604020202020204" pitchFamily="34" charset="0"/>
              <a:buChar char="•"/>
            </a:pPr>
            <a:r>
              <a:rPr lang="en-GB" dirty="0"/>
              <a:t>Work in partnership with people to deliver care effectively</a:t>
            </a:r>
          </a:p>
          <a:p>
            <a:pPr marL="741363" lvl="1" indent="-285750">
              <a:buClr>
                <a:srgbClr val="005EB8"/>
              </a:buClr>
              <a:buFont typeface="Arial" panose="020B0604020202020204" pitchFamily="34" charset="0"/>
              <a:buChar char="•"/>
            </a:pPr>
            <a:r>
              <a:rPr lang="en-GB" dirty="0"/>
              <a:t>Recognise and respect the people make to their own health and wellbeing</a:t>
            </a:r>
          </a:p>
          <a:p>
            <a:pPr marL="741363" lvl="1" indent="-285750">
              <a:buClr>
                <a:srgbClr val="005EB8"/>
              </a:buClr>
              <a:buFont typeface="Arial" panose="020B0604020202020204" pitchFamily="34" charset="0"/>
              <a:buChar char="•"/>
            </a:pPr>
            <a:r>
              <a:rPr lang="en-GB" dirty="0"/>
              <a:t>Encourage and empower people to contribute to decisions about their treatment and care</a:t>
            </a:r>
          </a:p>
          <a:p>
            <a:pPr marL="741363" lvl="1" indent="-285750">
              <a:buClr>
                <a:srgbClr val="005EB8"/>
              </a:buClr>
              <a:buFont typeface="Arial" panose="020B0604020202020204" pitchFamily="34" charset="0"/>
              <a:buChar char="•"/>
            </a:pPr>
            <a:r>
              <a:rPr lang="en-GB" dirty="0"/>
              <a:t>Respect the level to which people want to be involved in decisions</a:t>
            </a:r>
          </a:p>
          <a:p>
            <a:pPr marL="741363" lvl="1" indent="-285750">
              <a:buClr>
                <a:srgbClr val="005EB8"/>
              </a:buClr>
              <a:buFont typeface="Arial" panose="020B0604020202020204" pitchFamily="34" charset="0"/>
              <a:buChar char="•"/>
            </a:pPr>
            <a:r>
              <a:rPr lang="en-GB" dirty="0"/>
              <a:t>Recognise when people are anxious or in distress and respond compassionately.</a:t>
            </a:r>
          </a:p>
        </p:txBody>
      </p:sp>
    </p:spTree>
    <p:extLst>
      <p:ext uri="{BB962C8B-B14F-4D97-AF65-F5344CB8AC3E}">
        <p14:creationId xmlns:p14="http://schemas.microsoft.com/office/powerpoint/2010/main" val="965282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77888"/>
            <a:ext cx="8229600" cy="1143000"/>
          </a:xfrm>
        </p:spPr>
        <p:txBody>
          <a:bodyPr>
            <a:normAutofit/>
          </a:bodyPr>
          <a:lstStyle/>
          <a:p>
            <a:pPr algn="l"/>
            <a:r>
              <a:rPr lang="en-US" altLang="en-US" dirty="0"/>
              <a:t>Person-</a:t>
            </a:r>
            <a:r>
              <a:rPr lang="en-US" altLang="en-US" dirty="0" err="1"/>
              <a:t>centred</a:t>
            </a:r>
            <a:r>
              <a:rPr lang="en-US" altLang="en-US" dirty="0"/>
              <a:t> care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255961"/>
            <a:ext cx="8280920" cy="3693319"/>
          </a:xfrm>
          <a:prstGeom prst="rect">
            <a:avLst/>
          </a:prstGeom>
          <a:noFill/>
        </p:spPr>
        <p:txBody>
          <a:bodyPr wrap="square" rtlCol="0">
            <a:spAutoFit/>
          </a:bodyPr>
          <a:lstStyle/>
          <a:p>
            <a:pPr>
              <a:buClr>
                <a:srgbClr val="005EB8"/>
              </a:buClr>
            </a:pPr>
            <a:r>
              <a:rPr lang="en-GB" b="1" dirty="0"/>
              <a:t>Act in the best interests of people at all times: </a:t>
            </a:r>
          </a:p>
          <a:p>
            <a:pPr marL="741363" lvl="1" indent="-285750">
              <a:buClr>
                <a:srgbClr val="005EB8"/>
              </a:buClr>
              <a:buFont typeface="Arial" panose="020B0604020202020204" pitchFamily="34" charset="0"/>
              <a:buChar char="•"/>
            </a:pPr>
            <a:r>
              <a:rPr lang="en-GB" dirty="0"/>
              <a:t>Balance the need to act in best interests of people at all times with need to respect person’s right to accept or refuse treatment</a:t>
            </a:r>
          </a:p>
          <a:p>
            <a:pPr marL="741363" lvl="1" indent="-285750">
              <a:buClr>
                <a:srgbClr val="005EB8"/>
              </a:buClr>
              <a:buFont typeface="Arial" panose="020B0604020202020204" pitchFamily="34" charset="0"/>
              <a:buChar char="•"/>
            </a:pPr>
            <a:r>
              <a:rPr lang="en-GB" dirty="0"/>
              <a:t>Adhere to all relevant laws about mental capacity </a:t>
            </a:r>
          </a:p>
          <a:p>
            <a:pPr marL="741363" lvl="1" indent="-285750">
              <a:buClr>
                <a:srgbClr val="005EB8"/>
              </a:buClr>
              <a:buFont typeface="Arial" panose="020B0604020202020204" pitchFamily="34" charset="0"/>
              <a:buChar char="•"/>
            </a:pPr>
            <a:r>
              <a:rPr lang="en-GB" dirty="0"/>
              <a:t>Make sure that the rights and best interests of those who lack capacity are still at the centre of the decision-making process.</a:t>
            </a:r>
          </a:p>
          <a:p>
            <a:pPr lvl="1">
              <a:buClr>
                <a:srgbClr val="005EB8"/>
              </a:buClr>
            </a:pPr>
            <a:endParaRPr lang="en-GB" dirty="0"/>
          </a:p>
          <a:p>
            <a:pPr>
              <a:buClr>
                <a:srgbClr val="005EB8"/>
              </a:buClr>
            </a:pPr>
            <a:r>
              <a:rPr lang="en-GB" b="1" dirty="0"/>
              <a:t>Respect people’s right to privacy and confidentiality</a:t>
            </a:r>
          </a:p>
          <a:p>
            <a:pPr marL="741363" lvl="1" indent="-285750">
              <a:buClr>
                <a:srgbClr val="005EB8"/>
              </a:buClr>
              <a:buFont typeface="Arial" panose="020B0604020202020204" pitchFamily="34" charset="0"/>
              <a:buChar char="•"/>
            </a:pPr>
            <a:r>
              <a:rPr lang="en-GB" dirty="0"/>
              <a:t>Respect a person’s right to privacy and confidentiality (even after they have died)</a:t>
            </a:r>
          </a:p>
          <a:p>
            <a:pPr marL="741363" lvl="1" indent="-285750">
              <a:buClr>
                <a:srgbClr val="005EB8"/>
              </a:buClr>
              <a:buFont typeface="Arial" panose="020B0604020202020204" pitchFamily="34" charset="0"/>
              <a:buChar char="•"/>
            </a:pPr>
            <a:r>
              <a:rPr lang="en-GB" dirty="0"/>
              <a:t>Share with people and their families, as the law allows, information they want or need to know about their health, care and treatment.</a:t>
            </a:r>
          </a:p>
          <a:p>
            <a:pPr marL="741363" lvl="1" indent="-285750">
              <a:buClr>
                <a:srgbClr val="005EB8"/>
              </a:buClr>
              <a:buFont typeface="Arial" panose="020B0604020202020204" pitchFamily="34" charset="0"/>
              <a:buChar char="•"/>
            </a:pPr>
            <a:endParaRPr lang="en-GB" dirty="0"/>
          </a:p>
        </p:txBody>
      </p:sp>
    </p:spTree>
    <p:extLst>
      <p:ext uri="{BB962C8B-B14F-4D97-AF65-F5344CB8AC3E}">
        <p14:creationId xmlns:p14="http://schemas.microsoft.com/office/powerpoint/2010/main" val="480561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05880"/>
            <a:ext cx="8229600" cy="1143000"/>
          </a:xfrm>
        </p:spPr>
        <p:txBody>
          <a:bodyPr>
            <a:normAutofit/>
          </a:bodyPr>
          <a:lstStyle/>
          <a:p>
            <a:pPr algn="l"/>
            <a:r>
              <a:rPr lang="en-US" altLang="en-US" dirty="0"/>
              <a:t>Person-</a:t>
            </a:r>
            <a:r>
              <a:rPr lang="en-US" altLang="en-US" dirty="0" err="1"/>
              <a:t>centred</a:t>
            </a:r>
            <a:r>
              <a:rPr lang="en-US" altLang="en-US" dirty="0"/>
              <a:t> care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316936"/>
            <a:ext cx="8280920" cy="3416320"/>
          </a:xfrm>
          <a:prstGeom prst="rect">
            <a:avLst/>
          </a:prstGeom>
          <a:noFill/>
        </p:spPr>
        <p:txBody>
          <a:bodyPr wrap="square" rtlCol="0">
            <a:spAutoFit/>
          </a:bodyPr>
          <a:lstStyle/>
          <a:p>
            <a:pPr>
              <a:buClr>
                <a:srgbClr val="005EB8"/>
              </a:buClr>
            </a:pPr>
            <a:r>
              <a:rPr lang="en-GB" b="1" dirty="0">
                <a:solidFill>
                  <a:srgbClr val="0070C0"/>
                </a:solidFill>
              </a:rPr>
              <a:t>Exercise 2:</a:t>
            </a:r>
            <a:r>
              <a:rPr lang="en-GB" b="1" dirty="0"/>
              <a:t> </a:t>
            </a:r>
          </a:p>
          <a:p>
            <a:pPr>
              <a:buClr>
                <a:srgbClr val="005EB8"/>
              </a:buClr>
            </a:pPr>
            <a:endParaRPr lang="en-GB" b="1" dirty="0"/>
          </a:p>
          <a:p>
            <a:pPr>
              <a:buClr>
                <a:srgbClr val="005EB8"/>
              </a:buClr>
            </a:pPr>
            <a:r>
              <a:rPr lang="en-GB" dirty="0"/>
              <a:t>Think about your role and describe how you demonstrate the following in your practice: </a:t>
            </a:r>
          </a:p>
          <a:p>
            <a:pPr marL="342900" indent="-342900">
              <a:buClr>
                <a:srgbClr val="005EB8"/>
              </a:buClr>
              <a:buFont typeface="+mj-lt"/>
              <a:buAutoNum type="arabicPeriod"/>
            </a:pPr>
            <a:endParaRPr lang="en-GB" b="1" dirty="0"/>
          </a:p>
          <a:p>
            <a:pPr marL="798513" lvl="1" indent="-342900">
              <a:buClr>
                <a:srgbClr val="005EB8"/>
              </a:buClr>
              <a:buFont typeface="+mj-lt"/>
              <a:buAutoNum type="arabicPeriod"/>
            </a:pPr>
            <a:r>
              <a:rPr lang="en-GB" dirty="0"/>
              <a:t>Treat people as individuals and uphold their dignity</a:t>
            </a:r>
          </a:p>
          <a:p>
            <a:pPr marL="798513" lvl="1" indent="-342900">
              <a:buClr>
                <a:srgbClr val="005EB8"/>
              </a:buClr>
              <a:buFont typeface="+mj-lt"/>
              <a:buAutoNum type="arabicPeriod"/>
            </a:pPr>
            <a:endParaRPr lang="en-GB" dirty="0"/>
          </a:p>
          <a:p>
            <a:pPr marL="798513" lvl="1" indent="-342900">
              <a:buClr>
                <a:srgbClr val="005EB8"/>
              </a:buClr>
              <a:buFont typeface="+mj-lt"/>
              <a:buAutoNum type="arabicPeriod"/>
            </a:pPr>
            <a:r>
              <a:rPr lang="en-GB" dirty="0"/>
              <a:t>Listen to people and respond to their preferences / concerns</a:t>
            </a:r>
          </a:p>
          <a:p>
            <a:pPr marL="798513" lvl="1" indent="-342900">
              <a:buClr>
                <a:srgbClr val="005EB8"/>
              </a:buClr>
              <a:buFont typeface="+mj-lt"/>
              <a:buAutoNum type="arabicPeriod"/>
            </a:pPr>
            <a:endParaRPr lang="en-GB" dirty="0"/>
          </a:p>
          <a:p>
            <a:pPr marL="798513" lvl="1" indent="-342900">
              <a:buClr>
                <a:srgbClr val="005EB8"/>
              </a:buClr>
              <a:buFont typeface="+mj-lt"/>
              <a:buAutoNum type="arabicPeriod"/>
            </a:pPr>
            <a:r>
              <a:rPr lang="en-GB" dirty="0"/>
              <a:t>Act in the best interests of people</a:t>
            </a:r>
          </a:p>
          <a:p>
            <a:pPr marL="798513" lvl="1" indent="-342900">
              <a:buClr>
                <a:srgbClr val="005EB8"/>
              </a:buClr>
              <a:buFont typeface="+mj-lt"/>
              <a:buAutoNum type="arabicPeriod"/>
            </a:pPr>
            <a:endParaRPr lang="en-GB" dirty="0"/>
          </a:p>
          <a:p>
            <a:pPr marL="798513" lvl="1" indent="-342900">
              <a:buClr>
                <a:srgbClr val="005EB8"/>
              </a:buClr>
              <a:buFont typeface="+mj-lt"/>
              <a:buAutoNum type="arabicPeriod"/>
            </a:pPr>
            <a:r>
              <a:rPr lang="en-GB" dirty="0"/>
              <a:t>Respect people’s right to privacy and confidentiality.</a:t>
            </a:r>
          </a:p>
        </p:txBody>
      </p:sp>
    </p:spTree>
    <p:extLst>
      <p:ext uri="{BB962C8B-B14F-4D97-AF65-F5344CB8AC3E}">
        <p14:creationId xmlns:p14="http://schemas.microsoft.com/office/powerpoint/2010/main" val="69267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36217" y="98985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336217" y="2276872"/>
            <a:ext cx="8352928" cy="3744416"/>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GB" altLang="en-US" sz="1600" dirty="0">
                <a:solidFill>
                  <a:sysClr val="windowText" lastClr="000000"/>
                </a:solidFill>
                <a:latin typeface="Arial"/>
              </a:rPr>
              <a:t>Always clinically practise in line with the best available evidence</a:t>
            </a:r>
          </a:p>
          <a:p>
            <a:pPr lvl="1" eaLnBrk="1" hangingPunct="1">
              <a:buFont typeface="Arial" panose="020B0604020202020204" pitchFamily="34" charset="0"/>
              <a:buChar char="•"/>
              <a:defRPr/>
            </a:pPr>
            <a:r>
              <a:rPr lang="en-GB" altLang="en-US" sz="1600" b="0" dirty="0">
                <a:solidFill>
                  <a:sysClr val="windowText" lastClr="000000"/>
                </a:solidFill>
                <a:latin typeface="Arial"/>
              </a:rPr>
              <a:t>Maintain your knowledge and skills to deliver safe and effective clinical practise</a:t>
            </a:r>
          </a:p>
          <a:p>
            <a:pPr lvl="1" eaLnBrk="1" hangingPunct="1">
              <a:buFont typeface="Arial" panose="020B0604020202020204" pitchFamily="34" charset="0"/>
              <a:buChar char="•"/>
              <a:defRPr/>
            </a:pPr>
            <a:r>
              <a:rPr lang="en-GB" altLang="en-US" sz="1600" b="0" dirty="0">
                <a:solidFill>
                  <a:sysClr val="windowText" lastClr="000000"/>
                </a:solidFill>
                <a:latin typeface="Arial"/>
              </a:rPr>
              <a:t>Make sure any information or advice given to people is evidence based.</a:t>
            </a:r>
            <a:endParaRPr lang="en-GB" altLang="en-US" sz="1600" dirty="0">
              <a:solidFill>
                <a:sysClr val="windowText" lastClr="000000"/>
              </a:solidFill>
              <a:latin typeface="Arial"/>
            </a:endParaRPr>
          </a:p>
          <a:p>
            <a:pPr marL="0" indent="0" eaLnBrk="1" hangingPunct="1">
              <a:buNone/>
              <a:defRPr/>
            </a:pPr>
            <a:r>
              <a:rPr lang="en-GB" altLang="en-US" sz="1600" dirty="0">
                <a:solidFill>
                  <a:sysClr val="windowText" lastClr="000000"/>
                </a:solidFill>
                <a:latin typeface="Arial"/>
              </a:rPr>
              <a:t>Work co-operatively in a clinical setting</a:t>
            </a:r>
          </a:p>
          <a:p>
            <a:pPr lvl="1" eaLnBrk="1" hangingPunct="1">
              <a:buFont typeface="Arial" panose="020B0604020202020204" pitchFamily="34" charset="0"/>
              <a:buChar char="•"/>
              <a:defRPr/>
            </a:pPr>
            <a:r>
              <a:rPr lang="en-GB" altLang="en-US" sz="1600" b="0" dirty="0">
                <a:solidFill>
                  <a:sysClr val="windowText" lastClr="000000"/>
                </a:solidFill>
                <a:latin typeface="Arial"/>
              </a:rPr>
              <a:t>Respect the clinical skills, expertise and contributions of your colleagues by raising  matters to them when appropriate or seeking advice and knowledge </a:t>
            </a:r>
          </a:p>
          <a:p>
            <a:pPr lvl="1" eaLnBrk="1" hangingPunct="1">
              <a:buFont typeface="Arial" panose="020B0604020202020204" pitchFamily="34" charset="0"/>
              <a:buChar char="•"/>
              <a:defRPr/>
            </a:pPr>
            <a:r>
              <a:rPr lang="en-GB" altLang="en-US" sz="1600" b="0" dirty="0">
                <a:solidFill>
                  <a:sysClr val="windowText" lastClr="000000"/>
                </a:solidFill>
                <a:latin typeface="Arial"/>
              </a:rPr>
              <a:t>Maintain effective communication with colleagues regarding people’s care</a:t>
            </a:r>
          </a:p>
          <a:p>
            <a:pPr lvl="1" eaLnBrk="1" hangingPunct="1">
              <a:buFont typeface="Arial" panose="020B0604020202020204" pitchFamily="34" charset="0"/>
              <a:buChar char="•"/>
              <a:defRPr/>
            </a:pPr>
            <a:r>
              <a:rPr lang="en-GB" altLang="en-US" sz="1600" b="0" dirty="0">
                <a:solidFill>
                  <a:sysClr val="windowText" lastClr="000000"/>
                </a:solidFill>
                <a:latin typeface="Arial"/>
              </a:rPr>
              <a:t>Work with your supervisor, preceptor and other colleagues to evaluate the quality of your clinical work</a:t>
            </a:r>
          </a:p>
          <a:p>
            <a:pPr lvl="1" eaLnBrk="1" hangingPunct="1">
              <a:buFont typeface="Arial" panose="020B0604020202020204" pitchFamily="34" charset="0"/>
              <a:buChar char="•"/>
              <a:defRPr/>
            </a:pPr>
            <a:r>
              <a:rPr lang="en-GB" altLang="en-US" sz="1600" dirty="0">
                <a:solidFill>
                  <a:sysClr val="windowText" lastClr="000000"/>
                </a:solidFill>
                <a:latin typeface="Arial"/>
              </a:rPr>
              <a:t>Share information to identify and reduce risk with colleagues</a:t>
            </a:r>
            <a:r>
              <a:rPr lang="en-GB" altLang="en-US" dirty="0">
                <a:solidFill>
                  <a:sysClr val="windowText" lastClr="000000"/>
                </a:solidFill>
                <a:latin typeface="Arial"/>
              </a:rPr>
              <a:t>.</a:t>
            </a:r>
          </a:p>
        </p:txBody>
      </p:sp>
    </p:spTree>
    <p:extLst>
      <p:ext uri="{BB962C8B-B14F-4D97-AF65-F5344CB8AC3E}">
        <p14:creationId xmlns:p14="http://schemas.microsoft.com/office/powerpoint/2010/main" val="2142578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19424" y="105273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467544" y="2132856"/>
            <a:ext cx="8352928" cy="3384376"/>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endParaRPr lang="en-GB" altLang="en-US" sz="1600" b="0" dirty="0">
              <a:solidFill>
                <a:sysClr val="windowText" lastClr="000000"/>
              </a:solidFill>
              <a:latin typeface="Arial"/>
            </a:endParaRPr>
          </a:p>
          <a:p>
            <a:pPr marL="0" indent="0" eaLnBrk="1" hangingPunct="1">
              <a:buNone/>
              <a:defRPr/>
            </a:pPr>
            <a:r>
              <a:rPr lang="en-GB" altLang="en-US" dirty="0">
                <a:solidFill>
                  <a:sysClr val="windowText" lastClr="000000"/>
                </a:solidFill>
                <a:latin typeface="Arial"/>
              </a:rPr>
              <a:t>Share your clinical skills, knowledge and experience for the benefit of people receiving care and your colleagues</a:t>
            </a:r>
          </a:p>
          <a:p>
            <a:pPr lvl="1" eaLnBrk="1" hangingPunct="1">
              <a:buFont typeface="Arial" panose="020B0604020202020204" pitchFamily="34" charset="0"/>
              <a:buChar char="•"/>
              <a:defRPr/>
            </a:pPr>
            <a:r>
              <a:rPr lang="en-GB" altLang="en-US" b="0" dirty="0">
                <a:solidFill>
                  <a:sysClr val="windowText" lastClr="000000"/>
                </a:solidFill>
                <a:latin typeface="Arial"/>
              </a:rPr>
              <a:t>Provide accurate and constructive feedback to colleagues about people’s care</a:t>
            </a:r>
          </a:p>
          <a:p>
            <a:pPr lvl="1" eaLnBrk="1" hangingPunct="1">
              <a:buFont typeface="Arial" panose="020B0604020202020204" pitchFamily="34" charset="0"/>
              <a:buChar char="•"/>
              <a:defRPr/>
            </a:pPr>
            <a:r>
              <a:rPr lang="en-GB" altLang="en-US" b="0" dirty="0">
                <a:solidFill>
                  <a:sysClr val="windowText" lastClr="000000"/>
                </a:solidFill>
                <a:latin typeface="Arial"/>
              </a:rPr>
              <a:t>Gather and reflect on feedback from a variety of sources, using it to improve your clinical practice and performance</a:t>
            </a:r>
          </a:p>
          <a:p>
            <a:pPr lvl="1" eaLnBrk="1" hangingPunct="1">
              <a:buFont typeface="Arial" panose="020B0604020202020204" pitchFamily="34" charset="0"/>
              <a:buChar char="•"/>
              <a:defRPr/>
            </a:pPr>
            <a:r>
              <a:rPr lang="en-GB" altLang="en-US" b="0" dirty="0">
                <a:solidFill>
                  <a:sysClr val="windowText" lastClr="000000"/>
                </a:solidFill>
                <a:latin typeface="Arial"/>
              </a:rPr>
              <a:t>Deal with differences of opinion with colleagues by discussion and informed debate, respecting their views and opinions and behaving in a professional way at all times.</a:t>
            </a:r>
          </a:p>
          <a:p>
            <a:pPr marL="0" indent="0" eaLnBrk="1" hangingPunct="1">
              <a:buNone/>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599921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95536" y="62981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395536" y="1772309"/>
            <a:ext cx="8352928" cy="4320987"/>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GB" altLang="en-US" dirty="0">
                <a:solidFill>
                  <a:sysClr val="windowText" lastClr="000000"/>
                </a:solidFill>
                <a:latin typeface="Arial"/>
              </a:rPr>
              <a:t>Keep clear and accurate clinical records relevant to your practice</a:t>
            </a:r>
          </a:p>
          <a:p>
            <a:pPr lvl="1" eaLnBrk="1" hangingPunct="1">
              <a:buFont typeface="Arial" panose="020B0604020202020204" pitchFamily="34" charset="0"/>
              <a:buChar char="•"/>
              <a:defRPr/>
            </a:pPr>
            <a:r>
              <a:rPr lang="en-GB" altLang="en-US" b="0" dirty="0">
                <a:solidFill>
                  <a:sysClr val="windowText" lastClr="000000"/>
                </a:solidFill>
                <a:latin typeface="Arial"/>
              </a:rPr>
              <a:t>Complete clinical records at the time or as soon as possible after an event, recording if the notes are written some time after the event</a:t>
            </a:r>
          </a:p>
          <a:p>
            <a:pPr lvl="1" eaLnBrk="1" hangingPunct="1">
              <a:buFont typeface="Arial" panose="020B0604020202020204" pitchFamily="34" charset="0"/>
              <a:buChar char="•"/>
              <a:defRPr/>
            </a:pPr>
            <a:r>
              <a:rPr lang="en-GB" altLang="en-US" b="0" dirty="0">
                <a:solidFill>
                  <a:sysClr val="windowText" lastClr="000000"/>
                </a:solidFill>
                <a:latin typeface="Arial"/>
              </a:rPr>
              <a:t>Identify any risks or problems that have arisen and the steps taken to deal with them, so that colleagues who use the records have all the information they need</a:t>
            </a:r>
          </a:p>
          <a:p>
            <a:pPr lvl="1" eaLnBrk="1" hangingPunct="1">
              <a:buFont typeface="Arial" panose="020B0604020202020204" pitchFamily="34" charset="0"/>
              <a:buChar char="•"/>
              <a:defRPr/>
            </a:pPr>
            <a:r>
              <a:rPr lang="en-GB" altLang="en-US" b="0" dirty="0">
                <a:solidFill>
                  <a:sysClr val="windowText" lastClr="000000"/>
                </a:solidFill>
                <a:latin typeface="Arial"/>
              </a:rPr>
              <a:t>Complete records accurately and without any falsification, taking immediate and appropriate action if you become aware that someone has not kept to these requirements</a:t>
            </a:r>
          </a:p>
          <a:p>
            <a:pPr lvl="1" eaLnBrk="1" hangingPunct="1">
              <a:buFont typeface="Arial" panose="020B0604020202020204" pitchFamily="34" charset="0"/>
              <a:buChar char="•"/>
              <a:defRPr/>
            </a:pPr>
            <a:r>
              <a:rPr lang="en-GB" altLang="en-US" b="0" dirty="0">
                <a:solidFill>
                  <a:sysClr val="windowText" lastClr="000000"/>
                </a:solidFill>
                <a:latin typeface="Arial"/>
              </a:rPr>
              <a:t>Attribute any entries you make in any paper or electronic records to yourself, making sure they are clearly written dated and timed, and do not include unnecessary abbreviations, jargon or speculation</a:t>
            </a:r>
          </a:p>
          <a:p>
            <a:pPr lvl="1" eaLnBrk="1" hangingPunct="1">
              <a:buFont typeface="Arial" panose="020B0604020202020204" pitchFamily="34" charset="0"/>
              <a:buChar char="•"/>
              <a:defRPr/>
            </a:pPr>
            <a:r>
              <a:rPr lang="en-GB" altLang="en-US" b="0" dirty="0">
                <a:solidFill>
                  <a:sysClr val="windowText" lastClr="000000"/>
                </a:solidFill>
                <a:latin typeface="Arial"/>
              </a:rPr>
              <a:t>Take all steps to make sure that clinical records are kept securely.</a:t>
            </a:r>
          </a:p>
        </p:txBody>
      </p:sp>
    </p:spTree>
    <p:extLst>
      <p:ext uri="{BB962C8B-B14F-4D97-AF65-F5344CB8AC3E}">
        <p14:creationId xmlns:p14="http://schemas.microsoft.com/office/powerpoint/2010/main" val="3435570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755576" y="2276872"/>
            <a:ext cx="7560840" cy="3816424"/>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eaLnBrk="1" hangingPunct="1">
              <a:buFont typeface="Arial" panose="020B0604020202020204" pitchFamily="34" charset="0"/>
              <a:buChar char="•"/>
              <a:defRPr/>
            </a:pPr>
            <a:r>
              <a:rPr lang="en-GB" altLang="en-US" b="0" dirty="0">
                <a:solidFill>
                  <a:sysClr val="windowText" lastClr="000000"/>
                </a:solidFill>
                <a:latin typeface="Arial"/>
              </a:rPr>
              <a:t>Demonstrate an awareness of the importance of record keeping and participate in the auditing of clinical records</a:t>
            </a:r>
          </a:p>
          <a:p>
            <a:pPr lvl="1" eaLnBrk="1" hangingPunct="1">
              <a:buFont typeface="Arial" panose="020B0604020202020204" pitchFamily="34" charset="0"/>
              <a:buChar char="•"/>
              <a:defRPr/>
            </a:pPr>
            <a:r>
              <a:rPr lang="en-GB" altLang="en-US" b="0" dirty="0">
                <a:solidFill>
                  <a:sysClr val="windowText" lastClr="000000"/>
                </a:solidFill>
                <a:latin typeface="Arial"/>
              </a:rPr>
              <a:t>Make sure that you get properly informed consent to treat and document it before carrying out any action.</a:t>
            </a: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4724" y="3788371"/>
            <a:ext cx="2501245" cy="2592957"/>
          </a:xfrm>
          <a:prstGeom prst="rect">
            <a:avLst/>
          </a:prstGeom>
        </p:spPr>
      </p:pic>
    </p:spTree>
    <p:extLst>
      <p:ext uri="{BB962C8B-B14F-4D97-AF65-F5344CB8AC3E}">
        <p14:creationId xmlns:p14="http://schemas.microsoft.com/office/powerpoint/2010/main" val="2958744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5273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323528" y="2420888"/>
            <a:ext cx="8352928" cy="3523083"/>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buNone/>
            </a:pPr>
            <a:r>
              <a:rPr lang="en-GB" dirty="0">
                <a:solidFill>
                  <a:srgbClr val="0070C0"/>
                </a:solidFill>
                <a:latin typeface="Arial" panose="020B0604020202020204" pitchFamily="34" charset="0"/>
                <a:ea typeface="ＭＳ Ｐゴシック" panose="020B0600070205080204" pitchFamily="34" charset="-128"/>
              </a:rPr>
              <a:t>Exercise 3:</a:t>
            </a:r>
            <a:r>
              <a:rPr lang="en-GB" dirty="0">
                <a:solidFill>
                  <a:prstClr val="black"/>
                </a:solidFill>
                <a:latin typeface="Arial" panose="020B0604020202020204" pitchFamily="34" charset="0"/>
                <a:ea typeface="ＭＳ Ｐゴシック" panose="020B0600070205080204" pitchFamily="34" charset="-128"/>
              </a:rPr>
              <a:t> </a:t>
            </a:r>
          </a:p>
          <a:p>
            <a:pPr marL="0" lvl="0" indent="0">
              <a:lnSpc>
                <a:spcPct val="100000"/>
              </a:lnSpc>
              <a:spcBef>
                <a:spcPct val="0"/>
              </a:spcBef>
              <a:buNone/>
            </a:pPr>
            <a:endParaRPr lang="en-GB" dirty="0">
              <a:solidFill>
                <a:prstClr val="black"/>
              </a:solidFill>
              <a:latin typeface="Arial" panose="020B0604020202020204" pitchFamily="34" charset="0"/>
              <a:ea typeface="ＭＳ Ｐゴシック" panose="020B0600070205080204" pitchFamily="34" charset="-128"/>
            </a:endParaRPr>
          </a:p>
          <a:p>
            <a:pPr marL="0" lvl="0" indent="0">
              <a:lnSpc>
                <a:spcPct val="100000"/>
              </a:lnSpc>
              <a:spcBef>
                <a:spcPct val="0"/>
              </a:spcBef>
              <a:buNone/>
            </a:pPr>
            <a:r>
              <a:rPr lang="en-GB" b="0" dirty="0">
                <a:solidFill>
                  <a:prstClr val="black"/>
                </a:solidFill>
                <a:latin typeface="Arial" panose="020B0604020202020204" pitchFamily="34" charset="0"/>
                <a:ea typeface="ＭＳ Ｐゴシック" panose="020B0600070205080204" pitchFamily="34" charset="-128"/>
              </a:rPr>
              <a:t>Think about your role and describe how you demonstrate the following in your practice: </a:t>
            </a:r>
          </a:p>
          <a:p>
            <a:pPr marL="342900" lvl="0" indent="-342900">
              <a:lnSpc>
                <a:spcPct val="100000"/>
              </a:lnSpc>
              <a:spcBef>
                <a:spcPct val="0"/>
              </a:spcBef>
              <a:buFont typeface="+mj-lt"/>
              <a:buAutoNum type="arabicPeriod"/>
            </a:pPr>
            <a:endParaRPr lang="en-GB" dirty="0">
              <a:solidFill>
                <a:prstClr val="black"/>
              </a:solidFill>
              <a:latin typeface="Arial" panose="020B0604020202020204" pitchFamily="34" charset="0"/>
              <a:ea typeface="ＭＳ Ｐゴシック" panose="020B0600070205080204" pitchFamily="34" charset="-128"/>
            </a:endParaRPr>
          </a:p>
          <a:p>
            <a:pPr marL="904875" lvl="4" indent="-342900" eaLnBrk="1" hangingPunct="1">
              <a:buFont typeface="+mj-lt"/>
              <a:buAutoNum type="arabicPeriod"/>
              <a:defRPr/>
            </a:pPr>
            <a:r>
              <a:rPr lang="en-GB" altLang="en-US" b="0" dirty="0">
                <a:solidFill>
                  <a:sysClr val="windowText" lastClr="000000"/>
                </a:solidFill>
                <a:latin typeface="Arial"/>
              </a:rPr>
              <a:t>Practise in line with the best available evidence</a:t>
            </a:r>
          </a:p>
          <a:p>
            <a:pPr marL="904875" lvl="4" indent="-342900" eaLnBrk="1" hangingPunct="1">
              <a:buFont typeface="+mj-lt"/>
              <a:buAutoNum type="arabicPeriod"/>
              <a:defRPr/>
            </a:pPr>
            <a:r>
              <a:rPr lang="en-GB" altLang="en-US" dirty="0">
                <a:solidFill>
                  <a:sysClr val="windowText" lastClr="000000"/>
                </a:solidFill>
                <a:latin typeface="Arial"/>
              </a:rPr>
              <a:t>Work co-operatively</a:t>
            </a:r>
          </a:p>
          <a:p>
            <a:pPr marL="904875" lvl="4" indent="-342900" eaLnBrk="1" hangingPunct="1">
              <a:buFont typeface="+mj-lt"/>
              <a:buAutoNum type="arabicPeriod"/>
              <a:defRPr/>
            </a:pPr>
            <a:r>
              <a:rPr lang="en-GB" altLang="en-US" dirty="0">
                <a:solidFill>
                  <a:sysClr val="windowText" lastClr="000000"/>
                </a:solidFill>
                <a:latin typeface="Arial"/>
              </a:rPr>
              <a:t>Share your skills, knowledge and experience for the benefit of people receiving care and your colleagues</a:t>
            </a:r>
          </a:p>
          <a:p>
            <a:pPr marL="904875" lvl="4" indent="-342900" eaLnBrk="1" hangingPunct="1">
              <a:buFont typeface="+mj-lt"/>
              <a:buAutoNum type="arabicPeriod"/>
              <a:defRPr/>
            </a:pPr>
            <a:r>
              <a:rPr lang="en-GB" altLang="en-US" dirty="0">
                <a:solidFill>
                  <a:sysClr val="windowText" lastClr="000000"/>
                </a:solidFill>
                <a:latin typeface="Arial"/>
              </a:rPr>
              <a:t>Keep clear and accurate records relevant to your practise.</a:t>
            </a:r>
          </a:p>
          <a:p>
            <a:pPr marL="288925" lvl="1" indent="0" eaLnBrk="1" hangingPunct="1">
              <a:buNone/>
              <a:defRPr/>
            </a:pPr>
            <a:endParaRPr lang="en-GB" altLang="en-US" b="0" dirty="0">
              <a:solidFill>
                <a:sysClr val="windowText" lastClr="000000"/>
              </a:solidFill>
              <a:latin typeface="Arial"/>
            </a:endParaRPr>
          </a:p>
          <a:p>
            <a:pPr marL="631825" lvl="1" indent="-342900" eaLnBrk="1" hangingPunct="1">
              <a:buFont typeface="+mj-lt"/>
              <a:buAutoNum type="arabicPeriod"/>
              <a:defRPr/>
            </a:pPr>
            <a:endParaRPr lang="en-GB" altLang="en-US" b="0" dirty="0">
              <a:solidFill>
                <a:sysClr val="windowText" lastClr="000000"/>
              </a:solidFill>
              <a:latin typeface="Arial"/>
            </a:endParaRPr>
          </a:p>
          <a:p>
            <a:pPr marL="631825" lvl="1" indent="-342900" eaLnBrk="1" hangingPunct="1">
              <a:buFont typeface="+mj-lt"/>
              <a:buAutoNum type="arabicPeriod"/>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2172161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989856"/>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268161"/>
            <a:ext cx="8280920" cy="584775"/>
          </a:xfrm>
          <a:prstGeom prst="rect">
            <a:avLst/>
          </a:prstGeom>
          <a:noFill/>
        </p:spPr>
        <p:txBody>
          <a:bodyPr wrap="square" rtlCol="0">
            <a:spAutoFit/>
          </a:bodyPr>
          <a:lstStyle/>
          <a:p>
            <a:r>
              <a:rPr lang="en-GB" sz="1600" dirty="0"/>
              <a:t>Clinical decision making is a balance of experience, awareness, knowledge, information gathering, using appropriate assessment tools, colleagues and evidence based practice.</a:t>
            </a:r>
          </a:p>
        </p:txBody>
      </p:sp>
      <p:pic>
        <p:nvPicPr>
          <p:cNvPr id="3" name="Picture 2"/>
          <p:cNvPicPr>
            <a:picLocks noChangeAspect="1"/>
          </p:cNvPicPr>
          <p:nvPr/>
        </p:nvPicPr>
        <p:blipFill>
          <a:blip r:embed="rId4"/>
          <a:stretch>
            <a:fillRect/>
          </a:stretch>
        </p:blipFill>
        <p:spPr>
          <a:xfrm>
            <a:off x="2051720" y="2852936"/>
            <a:ext cx="4476678" cy="3118276"/>
          </a:xfrm>
          <a:prstGeom prst="rect">
            <a:avLst/>
          </a:prstGeom>
        </p:spPr>
      </p:pic>
    </p:spTree>
    <p:extLst>
      <p:ext uri="{BB962C8B-B14F-4D97-AF65-F5344CB8AC3E}">
        <p14:creationId xmlns:p14="http://schemas.microsoft.com/office/powerpoint/2010/main" val="261650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989856"/>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95536" y="2107728"/>
            <a:ext cx="8280920" cy="4031873"/>
          </a:xfrm>
          <a:prstGeom prst="rect">
            <a:avLst/>
          </a:prstGeom>
          <a:noFill/>
        </p:spPr>
        <p:txBody>
          <a:bodyPr wrap="square" rtlCol="0">
            <a:spAutoFit/>
          </a:bodyPr>
          <a:lstStyle/>
          <a:p>
            <a:r>
              <a:rPr lang="en-GB" sz="1600" b="1" dirty="0"/>
              <a:t>Factors that influence decision making</a:t>
            </a:r>
          </a:p>
          <a:p>
            <a:endParaRPr lang="en-GB" sz="1600" dirty="0"/>
          </a:p>
          <a:p>
            <a:r>
              <a:rPr lang="en-GB" sz="1600" dirty="0"/>
              <a:t>In busy clinical settings, what you now about the patient, the situation, environment, evidence and research will help you to make an informed decision.</a:t>
            </a:r>
          </a:p>
          <a:p>
            <a:endParaRPr lang="en-GB" sz="1600" dirty="0"/>
          </a:p>
          <a:p>
            <a:pPr marL="285750" indent="-285750">
              <a:buClr>
                <a:srgbClr val="0070C0"/>
              </a:buClr>
              <a:buFont typeface="Arial" panose="020B0604020202020204" pitchFamily="34" charset="0"/>
              <a:buChar char="•"/>
            </a:pPr>
            <a:r>
              <a:rPr lang="en-GB" sz="1600" dirty="0"/>
              <a:t>Understand the evidence</a:t>
            </a:r>
          </a:p>
          <a:p>
            <a:pPr marL="741363" lvl="1" indent="-285750">
              <a:buClr>
                <a:srgbClr val="0070C0"/>
              </a:buClr>
              <a:buFont typeface="Arial" panose="020B0604020202020204" pitchFamily="34" charset="0"/>
              <a:buChar char="•"/>
            </a:pPr>
            <a:r>
              <a:rPr lang="en-GB" sz="1600" dirty="0"/>
              <a:t>Refer to journals, books, and other published resources</a:t>
            </a:r>
          </a:p>
          <a:p>
            <a:pPr marL="741363" lvl="1" indent="-285750">
              <a:buClr>
                <a:srgbClr val="0070C0"/>
              </a:buClr>
              <a:buFont typeface="Arial" panose="020B0604020202020204" pitchFamily="34" charset="0"/>
              <a:buChar char="•"/>
            </a:pPr>
            <a:r>
              <a:rPr lang="en-GB" sz="1600" dirty="0"/>
              <a:t>Aim to build up specialist knowledge in your clinical setting</a:t>
            </a:r>
          </a:p>
          <a:p>
            <a:pPr marL="741363" lvl="1" indent="-285750">
              <a:buClr>
                <a:srgbClr val="0070C0"/>
              </a:buClr>
              <a:buFont typeface="Arial" panose="020B0604020202020204" pitchFamily="34" charset="0"/>
              <a:buChar char="•"/>
            </a:pPr>
            <a:r>
              <a:rPr lang="en-GB" sz="1600" dirty="0"/>
              <a:t>Start to develop  a knowledge base of your cases and outcomes</a:t>
            </a:r>
          </a:p>
          <a:p>
            <a:pPr marL="741363" lvl="1" indent="-285750">
              <a:buClr>
                <a:srgbClr val="0070C0"/>
              </a:buClr>
              <a:buFont typeface="Arial" panose="020B0604020202020204" pitchFamily="34" charset="0"/>
              <a:buChar char="•"/>
            </a:pPr>
            <a:r>
              <a:rPr lang="en-GB" sz="1600" dirty="0"/>
              <a:t>Understand best practice approaches in your clinical setting. </a:t>
            </a:r>
          </a:p>
          <a:p>
            <a:pPr lvl="1" indent="0">
              <a:buClr>
                <a:srgbClr val="0070C0"/>
              </a:buClr>
            </a:pPr>
            <a:endParaRPr lang="en-GB" sz="1600" dirty="0"/>
          </a:p>
          <a:p>
            <a:pPr marL="285750" indent="-285750">
              <a:buClr>
                <a:srgbClr val="0070C0"/>
              </a:buClr>
              <a:buFont typeface="Arial" panose="020B0604020202020204" pitchFamily="34" charset="0"/>
              <a:buChar char="•"/>
            </a:pPr>
            <a:r>
              <a:rPr lang="en-GB" sz="1600" dirty="0"/>
              <a:t>Know yourself</a:t>
            </a:r>
          </a:p>
          <a:p>
            <a:pPr marL="741363" lvl="1" indent="-285750">
              <a:buClr>
                <a:srgbClr val="0070C0"/>
              </a:buClr>
              <a:buFont typeface="Arial" panose="020B0604020202020204" pitchFamily="34" charset="0"/>
              <a:buChar char="•"/>
            </a:pPr>
            <a:r>
              <a:rPr lang="en-GB" sz="1600" dirty="0"/>
              <a:t>Be clear on your skills – e.g. competencies, knowledge, experience, how your respond, your behaviours, attitudes, and values</a:t>
            </a:r>
          </a:p>
          <a:p>
            <a:pPr marL="741363" lvl="1" indent="-285750">
              <a:buClr>
                <a:srgbClr val="0070C0"/>
              </a:buClr>
              <a:buFont typeface="Arial" panose="020B0604020202020204" pitchFamily="34" charset="0"/>
              <a:buChar char="•"/>
            </a:pPr>
            <a:r>
              <a:rPr lang="en-GB" sz="1600" dirty="0"/>
              <a:t>Be clear on you limitations – know when to seek help, advice and support from others. </a:t>
            </a:r>
          </a:p>
        </p:txBody>
      </p:sp>
    </p:spTree>
    <p:extLst>
      <p:ext uri="{BB962C8B-B14F-4D97-AF65-F5344CB8AC3E}">
        <p14:creationId xmlns:p14="http://schemas.microsoft.com/office/powerpoint/2010/main" val="397297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518864" y="764704"/>
            <a:ext cx="8229600" cy="1143000"/>
          </a:xfrm>
        </p:spPr>
        <p:txBody>
          <a:bodyPr/>
          <a:lstStyle/>
          <a:p>
            <a:pPr algn="l"/>
            <a:r>
              <a:rPr lang="en-US" altLang="en-US" dirty="0"/>
              <a:t>Session Objectives</a:t>
            </a:r>
            <a:endParaRPr lang="en-GB" dirty="0"/>
          </a:p>
        </p:txBody>
      </p:sp>
      <p:sp>
        <p:nvSpPr>
          <p:cNvPr id="10" name="Content Placeholder 9"/>
          <p:cNvSpPr>
            <a:spLocks noGrp="1"/>
          </p:cNvSpPr>
          <p:nvPr>
            <p:ph idx="1"/>
          </p:nvPr>
        </p:nvSpPr>
        <p:spPr>
          <a:xfrm>
            <a:off x="395536" y="1844824"/>
            <a:ext cx="8229600" cy="4133056"/>
          </a:xfrm>
        </p:spPr>
        <p:txBody>
          <a:bodyPr>
            <a:normAutofit/>
          </a:bodyPr>
          <a:lstStyle/>
          <a:p>
            <a:pPr marL="0" indent="0">
              <a:buNone/>
            </a:pPr>
            <a:r>
              <a:rPr lang="en-GB" sz="2200" b="1" dirty="0"/>
              <a:t>By the end of this session you will: </a:t>
            </a:r>
          </a:p>
          <a:p>
            <a:pPr>
              <a:buClr>
                <a:srgbClr val="0070C0"/>
              </a:buClr>
            </a:pPr>
            <a:r>
              <a:rPr lang="en-GB" sz="2000" dirty="0"/>
              <a:t>Understand your professional standards of practice</a:t>
            </a:r>
          </a:p>
          <a:p>
            <a:pPr>
              <a:buClr>
                <a:srgbClr val="0070C0"/>
              </a:buClr>
            </a:pPr>
            <a:r>
              <a:rPr lang="en-GB" sz="2000" dirty="0"/>
              <a:t>Understand the fundamentals of care</a:t>
            </a:r>
          </a:p>
          <a:p>
            <a:pPr>
              <a:buClr>
                <a:srgbClr val="0070C0"/>
              </a:buClr>
            </a:pPr>
            <a:r>
              <a:rPr lang="en-GB" sz="2000" dirty="0"/>
              <a:t>Know where to find your clinical skills and competency development frameworks</a:t>
            </a:r>
          </a:p>
          <a:p>
            <a:pPr>
              <a:buClr>
                <a:srgbClr val="0070C0"/>
              </a:buClr>
            </a:pPr>
            <a:r>
              <a:rPr lang="en-GB" sz="2000" dirty="0"/>
              <a:t>Understand the principles of person-centred care</a:t>
            </a:r>
          </a:p>
          <a:p>
            <a:pPr>
              <a:buClr>
                <a:srgbClr val="0070C0"/>
              </a:buClr>
            </a:pPr>
            <a:r>
              <a:rPr lang="en-GB" sz="2000" dirty="0"/>
              <a:t>Understand the principles of informed and effective practice </a:t>
            </a:r>
          </a:p>
          <a:p>
            <a:pPr>
              <a:buClr>
                <a:srgbClr val="0070C0"/>
              </a:buClr>
            </a:pPr>
            <a:r>
              <a:rPr lang="en-GB" sz="2000" dirty="0"/>
              <a:t>Understand the principles of professional judgement and clinical decision-making</a:t>
            </a:r>
          </a:p>
          <a:p>
            <a:pPr>
              <a:buClr>
                <a:srgbClr val="0070C0"/>
              </a:buClr>
            </a:pPr>
            <a:r>
              <a:rPr lang="en-GB" sz="2000" dirty="0"/>
              <a:t>Understand the principles of caseload management</a:t>
            </a:r>
          </a:p>
          <a:p>
            <a:pPr>
              <a:buClr>
                <a:srgbClr val="0070C0"/>
              </a:buClr>
            </a:pPr>
            <a:r>
              <a:rPr lang="en-GB" sz="2000" dirty="0"/>
              <a:t>Understand the principles </a:t>
            </a:r>
            <a:r>
              <a:rPr lang="en-GB" sz="2200" dirty="0"/>
              <a:t>of </a:t>
            </a:r>
            <a:r>
              <a:rPr lang="en-GB" sz="2000" dirty="0"/>
              <a:t>communication in practice.</a:t>
            </a:r>
          </a:p>
          <a:p>
            <a:pPr>
              <a:buClr>
                <a:srgbClr val="0070C0"/>
              </a:buClr>
            </a:pPr>
            <a:endParaRPr lang="en-GB" sz="2200" dirty="0"/>
          </a:p>
          <a:p>
            <a:pPr>
              <a:buClr>
                <a:srgbClr val="0070C0"/>
              </a:buClr>
            </a:pPr>
            <a:endParaRPr lang="en-GB" sz="2200" dirty="0"/>
          </a:p>
          <a:p>
            <a:pPr>
              <a:buClr>
                <a:srgbClr val="0070C0"/>
              </a:buClr>
            </a:pPr>
            <a:endParaRPr lang="en-GB" sz="2200" dirty="0"/>
          </a:p>
          <a:p>
            <a:pPr>
              <a:buClr>
                <a:srgbClr val="0070C0"/>
              </a:buClr>
            </a:pPr>
            <a:endParaRPr lang="en-GB" sz="2200" dirty="0"/>
          </a:p>
          <a:p>
            <a:pPr>
              <a:buClr>
                <a:srgbClr val="0070C0"/>
              </a:buClr>
            </a:pPr>
            <a:endParaRPr lang="en-GB" sz="2400" dirty="0"/>
          </a:p>
        </p:txBody>
      </p:sp>
    </p:spTree>
    <p:extLst>
      <p:ext uri="{BB962C8B-B14F-4D97-AF65-F5344CB8AC3E}">
        <p14:creationId xmlns:p14="http://schemas.microsoft.com/office/powerpoint/2010/main" val="3013362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77888"/>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00656" y="2604968"/>
            <a:ext cx="8280920" cy="3416320"/>
          </a:xfrm>
          <a:prstGeom prst="rect">
            <a:avLst/>
          </a:prstGeom>
          <a:noFill/>
        </p:spPr>
        <p:txBody>
          <a:bodyPr wrap="square" rtlCol="0">
            <a:spAutoFit/>
          </a:bodyPr>
          <a:lstStyle/>
          <a:p>
            <a:pPr marL="285750" indent="-285750">
              <a:buClr>
                <a:srgbClr val="0070C0"/>
              </a:buClr>
              <a:buFont typeface="Arial" panose="020B0604020202020204" pitchFamily="34" charset="0"/>
              <a:buChar char="•"/>
            </a:pPr>
            <a:r>
              <a:rPr lang="en-GB" dirty="0"/>
              <a:t>Understand your patient</a:t>
            </a:r>
          </a:p>
          <a:p>
            <a:pPr marL="741363" lvl="1" indent="-285750">
              <a:buClr>
                <a:srgbClr val="0070C0"/>
              </a:buClr>
              <a:buFont typeface="Arial" panose="020B0604020202020204" pitchFamily="34" charset="0"/>
              <a:buChar char="•"/>
            </a:pPr>
            <a:r>
              <a:rPr lang="en-GB" dirty="0"/>
              <a:t>What are their preferences?</a:t>
            </a:r>
          </a:p>
          <a:p>
            <a:pPr marL="741363" lvl="1" indent="-285750">
              <a:buClr>
                <a:srgbClr val="0070C0"/>
              </a:buClr>
              <a:buFont typeface="Arial" panose="020B0604020202020204" pitchFamily="34" charset="0"/>
              <a:buChar char="•"/>
            </a:pPr>
            <a:r>
              <a:rPr lang="en-GB" dirty="0"/>
              <a:t>Understand their need and their clinical journey so far</a:t>
            </a:r>
          </a:p>
          <a:p>
            <a:pPr marL="741363" lvl="1" indent="-285750">
              <a:buClr>
                <a:srgbClr val="0070C0"/>
              </a:buClr>
              <a:buFont typeface="Arial" panose="020B0604020202020204" pitchFamily="34" charset="0"/>
              <a:buChar char="•"/>
            </a:pPr>
            <a:r>
              <a:rPr lang="en-GB" dirty="0"/>
              <a:t>What is normal for them? </a:t>
            </a:r>
          </a:p>
          <a:p>
            <a:pPr marL="741363" lvl="1" indent="-285750">
              <a:buClr>
                <a:srgbClr val="0070C0"/>
              </a:buClr>
              <a:buFont typeface="Arial" panose="020B0604020202020204" pitchFamily="34" charset="0"/>
              <a:buChar char="•"/>
            </a:pPr>
            <a:r>
              <a:rPr lang="en-GB" dirty="0"/>
              <a:t>What matters to them?</a:t>
            </a:r>
          </a:p>
          <a:p>
            <a:pPr marL="285750" indent="-285750">
              <a:buClr>
                <a:srgbClr val="0070C0"/>
              </a:buClr>
              <a:buFont typeface="Arial" panose="020B0604020202020204" pitchFamily="34" charset="0"/>
              <a:buChar char="•"/>
            </a:pPr>
            <a:endParaRPr lang="en-GB" dirty="0"/>
          </a:p>
          <a:p>
            <a:pPr marL="285750" indent="-285750">
              <a:buClr>
                <a:srgbClr val="0070C0"/>
              </a:buClr>
              <a:buFont typeface="Arial" panose="020B0604020202020204" pitchFamily="34" charset="0"/>
              <a:buChar char="•"/>
            </a:pPr>
            <a:r>
              <a:rPr lang="en-GB" dirty="0"/>
              <a:t>Know the clinical environment</a:t>
            </a:r>
          </a:p>
          <a:p>
            <a:pPr marL="741363" lvl="1" indent="-285750">
              <a:buClr>
                <a:srgbClr val="0070C0"/>
              </a:buClr>
              <a:buFont typeface="Arial" panose="020B0604020202020204" pitchFamily="34" charset="0"/>
              <a:buChar char="•"/>
            </a:pPr>
            <a:r>
              <a:rPr lang="en-GB" dirty="0"/>
              <a:t>Who can you lean on for support?</a:t>
            </a:r>
          </a:p>
          <a:p>
            <a:pPr marL="741363" lvl="1" indent="-285750">
              <a:buClr>
                <a:srgbClr val="0070C0"/>
              </a:buClr>
              <a:buFont typeface="Arial" panose="020B0604020202020204" pitchFamily="34" charset="0"/>
              <a:buChar char="•"/>
            </a:pPr>
            <a:r>
              <a:rPr lang="en-GB" dirty="0"/>
              <a:t>Who can you engage to help you make your decisions? </a:t>
            </a:r>
          </a:p>
          <a:p>
            <a:pPr marL="741363" lvl="1" indent="-285750">
              <a:buClr>
                <a:srgbClr val="0070C0"/>
              </a:buClr>
              <a:buFont typeface="Arial" panose="020B0604020202020204" pitchFamily="34" charset="0"/>
              <a:buChar char="•"/>
            </a:pPr>
            <a:r>
              <a:rPr lang="en-GB" dirty="0"/>
              <a:t>Understand the wider team dynamics</a:t>
            </a:r>
          </a:p>
          <a:p>
            <a:pPr marL="741363" lvl="1" indent="-285750">
              <a:buClr>
                <a:srgbClr val="0070C0"/>
              </a:buClr>
              <a:buFont typeface="Arial" panose="020B0604020202020204" pitchFamily="34" charset="0"/>
              <a:buChar char="•"/>
            </a:pPr>
            <a:r>
              <a:rPr lang="en-GB" dirty="0"/>
              <a:t>Know the values of your organisation.</a:t>
            </a:r>
          </a:p>
          <a:p>
            <a:endParaRPr lang="en-GB" dirty="0"/>
          </a:p>
        </p:txBody>
      </p:sp>
    </p:spTree>
    <p:extLst>
      <p:ext uri="{BB962C8B-B14F-4D97-AF65-F5344CB8AC3E}">
        <p14:creationId xmlns:p14="http://schemas.microsoft.com/office/powerpoint/2010/main" val="2767700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359908"/>
            <a:ext cx="8280920" cy="4093428"/>
          </a:xfrm>
          <a:prstGeom prst="rect">
            <a:avLst/>
          </a:prstGeom>
          <a:noFill/>
        </p:spPr>
        <p:txBody>
          <a:bodyPr wrap="square" rtlCol="0">
            <a:spAutoFit/>
          </a:bodyPr>
          <a:lstStyle/>
          <a:p>
            <a:pPr>
              <a:buClr>
                <a:srgbClr val="005EB8"/>
              </a:buClr>
            </a:pPr>
            <a:r>
              <a:rPr lang="en-GB" sz="1600" b="1" dirty="0"/>
              <a:t>Assess risk and act on findings to ensure patient safety</a:t>
            </a:r>
          </a:p>
          <a:p>
            <a:pPr marL="285750" indent="-285750">
              <a:buClr>
                <a:srgbClr val="005EB8"/>
              </a:buClr>
              <a:buFont typeface="Arial" panose="020B0604020202020204" pitchFamily="34" charset="0"/>
              <a:buChar char="•"/>
            </a:pPr>
            <a:r>
              <a:rPr lang="en-GB" sz="1600" dirty="0"/>
              <a:t>Assess situations and contribute to the identification of the root cause of a problem</a:t>
            </a:r>
          </a:p>
          <a:p>
            <a:pPr marL="285750" indent="-285750">
              <a:buClr>
                <a:srgbClr val="005EB8"/>
              </a:buClr>
              <a:buFont typeface="Arial" panose="020B0604020202020204" pitchFamily="34" charset="0"/>
              <a:buChar char="•"/>
            </a:pPr>
            <a:r>
              <a:rPr lang="en-GB" sz="1600" dirty="0"/>
              <a:t>Develop effective relationships to gather information and deliver care in partnership with patients, clients and carers</a:t>
            </a:r>
          </a:p>
          <a:p>
            <a:pPr marL="285750" indent="-285750">
              <a:buClr>
                <a:srgbClr val="005EB8"/>
              </a:buClr>
              <a:buFont typeface="Arial" panose="020B0604020202020204" pitchFamily="34" charset="0"/>
              <a:buChar char="•"/>
            </a:pPr>
            <a:r>
              <a:rPr lang="en-GB" sz="1600" dirty="0"/>
              <a:t>Share information effectively and concisely for a range of situations and contexts to ensure patient safety and continuity of care.</a:t>
            </a:r>
          </a:p>
          <a:p>
            <a:pPr>
              <a:buClr>
                <a:srgbClr val="005EB8"/>
              </a:buClr>
            </a:pPr>
            <a:endParaRPr lang="en-GB" sz="1600" dirty="0">
              <a:solidFill>
                <a:srgbClr val="FF0000"/>
              </a:solidFill>
            </a:endParaRPr>
          </a:p>
          <a:p>
            <a:pPr>
              <a:buClr>
                <a:srgbClr val="005EB8"/>
              </a:buClr>
            </a:pPr>
            <a:r>
              <a:rPr lang="en-GB" sz="1600" b="1" dirty="0"/>
              <a:t>Make judgements requiring analysis interpretation and comparison of options</a:t>
            </a:r>
          </a:p>
          <a:p>
            <a:pPr marL="285750" indent="-285750">
              <a:buClr>
                <a:srgbClr val="005EB8"/>
              </a:buClr>
              <a:buFont typeface="Arial" panose="020B0604020202020204" pitchFamily="34" charset="0"/>
              <a:buChar char="•"/>
            </a:pPr>
            <a:r>
              <a:rPr lang="en-GB" sz="1600" dirty="0"/>
              <a:t>Develop and implement reflective skills and evidence changes to practice to improve outcomes for clients, service, profession or organisation</a:t>
            </a:r>
          </a:p>
          <a:p>
            <a:pPr marL="285750" indent="-285750">
              <a:buClr>
                <a:srgbClr val="005EB8"/>
              </a:buClr>
              <a:buFont typeface="Arial" panose="020B0604020202020204" pitchFamily="34" charset="0"/>
              <a:buChar char="•"/>
            </a:pPr>
            <a:r>
              <a:rPr lang="en-GB" sz="1600" dirty="0"/>
              <a:t>Use critical thinking, analysis and evaluation in making clinical judgements</a:t>
            </a:r>
          </a:p>
          <a:p>
            <a:pPr marL="285750" indent="-285750">
              <a:buClr>
                <a:srgbClr val="005EB8"/>
              </a:buClr>
              <a:buFont typeface="Arial" panose="020B0604020202020204" pitchFamily="34" charset="0"/>
              <a:buChar char="•"/>
            </a:pPr>
            <a:r>
              <a:rPr lang="en-GB" sz="1600" dirty="0"/>
              <a:t>Draw on a range of sources in making judgements guided as necessary by senior colleagues regarding management and delegation to others</a:t>
            </a:r>
          </a:p>
          <a:p>
            <a:pPr marL="285750" indent="-285750">
              <a:buClr>
                <a:srgbClr val="005EB8"/>
              </a:buClr>
              <a:buFont typeface="Arial" panose="020B0604020202020204" pitchFamily="34" charset="0"/>
              <a:buChar char="•"/>
            </a:pPr>
            <a:r>
              <a:rPr lang="en-GB" sz="1600" dirty="0"/>
              <a:t>Have a comprehensive range of cognitive and practical skills required to develop creative solutions to abstract problems</a:t>
            </a:r>
            <a:r>
              <a:rPr lang="en-GB" dirty="0"/>
              <a:t>. </a:t>
            </a:r>
          </a:p>
          <a:p>
            <a:endParaRPr lang="en-GB" dirty="0"/>
          </a:p>
        </p:txBody>
      </p:sp>
    </p:spTree>
    <p:extLst>
      <p:ext uri="{BB962C8B-B14F-4D97-AF65-F5344CB8AC3E}">
        <p14:creationId xmlns:p14="http://schemas.microsoft.com/office/powerpoint/2010/main" val="1610462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133872"/>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23528" y="2399977"/>
            <a:ext cx="8280920" cy="3693319"/>
          </a:xfrm>
          <a:prstGeom prst="rect">
            <a:avLst/>
          </a:prstGeom>
          <a:noFill/>
        </p:spPr>
        <p:txBody>
          <a:bodyPr wrap="square" rtlCol="0">
            <a:spAutoFit/>
          </a:bodyPr>
          <a:lstStyle/>
          <a:p>
            <a:pPr>
              <a:buClr>
                <a:srgbClr val="005EB8"/>
              </a:buClr>
            </a:pPr>
            <a:r>
              <a:rPr lang="en-GB" b="1" dirty="0"/>
              <a:t>Make sure that people’s physical, social and psychological needs are assessed and responded to</a:t>
            </a:r>
          </a:p>
          <a:p>
            <a:pPr marL="285750" indent="-285750">
              <a:buClr>
                <a:srgbClr val="005EB8"/>
              </a:buClr>
              <a:buFont typeface="Arial" panose="020B0604020202020204" pitchFamily="34" charset="0"/>
              <a:buChar char="•"/>
            </a:pPr>
            <a:r>
              <a:rPr lang="en-GB" dirty="0"/>
              <a:t>Promote wellbeing, prevent ill-health and meet the changing health and care needs of people during all life stages</a:t>
            </a:r>
          </a:p>
          <a:p>
            <a:pPr marL="285750" indent="-285750">
              <a:buClr>
                <a:srgbClr val="005EB8"/>
              </a:buClr>
              <a:buFont typeface="Arial" panose="020B0604020202020204" pitchFamily="34" charset="0"/>
              <a:buChar char="•"/>
            </a:pPr>
            <a:r>
              <a:rPr lang="en-GB" dirty="0"/>
              <a:t>Recognise and respond compassionately to people’s needs</a:t>
            </a:r>
          </a:p>
          <a:p>
            <a:pPr marL="285750" indent="-285750">
              <a:buClr>
                <a:srgbClr val="005EB8"/>
              </a:buClr>
              <a:buFont typeface="Arial" panose="020B0604020202020204" pitchFamily="34" charset="0"/>
              <a:buChar char="•"/>
            </a:pPr>
            <a:r>
              <a:rPr lang="en-GB" dirty="0"/>
              <a:t>Act in partnership with those receiving care, helping them to access relevant health and social care, information and support when they need it</a:t>
            </a:r>
          </a:p>
          <a:p>
            <a:pPr marL="285750" indent="-285750">
              <a:buClr>
                <a:srgbClr val="005EB8"/>
              </a:buClr>
              <a:buFont typeface="Arial" panose="020B0604020202020204" pitchFamily="34" charset="0"/>
              <a:buChar char="•"/>
            </a:pPr>
            <a:r>
              <a:rPr lang="en-GB" dirty="0"/>
              <a:t>Act as an advocate for the vulnerable, challenging poor practice and discriminatory attitudes and behaviour relating to their care</a:t>
            </a:r>
          </a:p>
          <a:p>
            <a:pPr marL="285750" indent="-285750">
              <a:buClr>
                <a:srgbClr val="005EB8"/>
              </a:buClr>
              <a:buFont typeface="Arial" panose="020B0604020202020204" pitchFamily="34" charset="0"/>
              <a:buChar char="•"/>
            </a:pPr>
            <a:r>
              <a:rPr lang="en-GB" dirty="0"/>
              <a:t>Actively listen and seek the views of others to facilitate shared ownership of decision making</a:t>
            </a:r>
          </a:p>
          <a:p>
            <a:pPr marL="285750" indent="-285750">
              <a:buClr>
                <a:srgbClr val="005EB8"/>
              </a:buClr>
              <a:buFont typeface="Arial" panose="020B0604020202020204" pitchFamily="34" charset="0"/>
              <a:buChar char="•"/>
            </a:pPr>
            <a:r>
              <a:rPr lang="en-GB" dirty="0"/>
              <a:t>Demonstrate an awareness of risk management issues and be able to take appropriate actions and complete documentation as necessary.</a:t>
            </a:r>
          </a:p>
        </p:txBody>
      </p:sp>
    </p:spTree>
    <p:extLst>
      <p:ext uri="{BB962C8B-B14F-4D97-AF65-F5344CB8AC3E}">
        <p14:creationId xmlns:p14="http://schemas.microsoft.com/office/powerpoint/2010/main" val="215654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34926"/>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297868" y="2481435"/>
            <a:ext cx="8280920" cy="3693319"/>
          </a:xfrm>
          <a:prstGeom prst="rect">
            <a:avLst/>
          </a:prstGeom>
          <a:noFill/>
        </p:spPr>
        <p:txBody>
          <a:bodyPr wrap="square" rtlCol="0">
            <a:spAutoFit/>
          </a:bodyPr>
          <a:lstStyle/>
          <a:p>
            <a:pPr lvl="0"/>
            <a:r>
              <a:rPr lang="en-GB" dirty="0">
                <a:solidFill>
                  <a:srgbClr val="0070C0"/>
                </a:solidFill>
              </a:rPr>
              <a:t>Exercise 4:</a:t>
            </a:r>
            <a:r>
              <a:rPr lang="en-GB" dirty="0">
                <a:solidFill>
                  <a:prstClr val="black"/>
                </a:solidFill>
              </a:rPr>
              <a:t> </a:t>
            </a:r>
          </a:p>
          <a:p>
            <a:pPr lvl="0"/>
            <a:endParaRPr lang="en-GB" dirty="0">
              <a:solidFill>
                <a:prstClr val="black"/>
              </a:solidFill>
            </a:endParaRPr>
          </a:p>
          <a:p>
            <a:pPr lvl="0"/>
            <a:r>
              <a:rPr lang="en-GB" dirty="0">
                <a:solidFill>
                  <a:prstClr val="black"/>
                </a:solidFill>
              </a:rPr>
              <a:t>Think about your role and describe how you demonstrate the following in your practice: </a:t>
            </a:r>
          </a:p>
          <a:p>
            <a:pPr marL="342900" lvl="0" indent="-342900">
              <a:buFont typeface="+mj-lt"/>
              <a:buAutoNum type="arabicPeriod"/>
            </a:pPr>
            <a:endParaRPr lang="en-GB" dirty="0">
              <a:solidFill>
                <a:prstClr val="black"/>
              </a:solidFill>
            </a:endParaRPr>
          </a:p>
          <a:p>
            <a:pPr marL="798513" lvl="1" indent="-342900">
              <a:buClr>
                <a:srgbClr val="0070C0"/>
              </a:buClr>
              <a:buFont typeface="+mj-lt"/>
              <a:buAutoNum type="arabicPeriod"/>
            </a:pPr>
            <a:r>
              <a:rPr lang="en-GB" dirty="0"/>
              <a:t>Assess risk and act on findings to ensure patient safety</a:t>
            </a:r>
          </a:p>
          <a:p>
            <a:pPr marL="798513" lvl="1" indent="-342900">
              <a:buClr>
                <a:srgbClr val="0070C0"/>
              </a:buClr>
              <a:buFont typeface="+mj-lt"/>
              <a:buAutoNum type="arabicPeriod"/>
            </a:pPr>
            <a:endParaRPr lang="en-GB" dirty="0"/>
          </a:p>
          <a:p>
            <a:pPr marL="798513" lvl="1" indent="-342900">
              <a:buClr>
                <a:srgbClr val="0070C0"/>
              </a:buClr>
              <a:buFont typeface="+mj-lt"/>
              <a:buAutoNum type="arabicPeriod"/>
            </a:pPr>
            <a:r>
              <a:rPr lang="en-GB" dirty="0"/>
              <a:t>Make judgements requiring analysis interpretation and comparison of options</a:t>
            </a:r>
          </a:p>
          <a:p>
            <a:pPr marL="798513" lvl="1" indent="-342900">
              <a:buClr>
                <a:srgbClr val="0070C0"/>
              </a:buClr>
              <a:buFont typeface="+mj-lt"/>
              <a:buAutoNum type="arabicPeriod"/>
            </a:pPr>
            <a:endParaRPr lang="en-GB" dirty="0"/>
          </a:p>
          <a:p>
            <a:pPr marL="798513" lvl="1" indent="-342900">
              <a:buClr>
                <a:srgbClr val="0070C0"/>
              </a:buClr>
              <a:buFont typeface="+mj-lt"/>
              <a:buAutoNum type="arabicPeriod"/>
            </a:pPr>
            <a:r>
              <a:rPr lang="en-GB" dirty="0"/>
              <a:t>Make sure that people’s physical, social and psychological needs are assessed and responded to.</a:t>
            </a:r>
          </a:p>
          <a:p>
            <a:pPr marL="798513" lvl="1" indent="-342900">
              <a:buFont typeface="+mj-lt"/>
              <a:buAutoNum type="arabicPeriod"/>
            </a:pPr>
            <a:endParaRPr lang="en-GB" dirty="0"/>
          </a:p>
        </p:txBody>
      </p:sp>
    </p:spTree>
    <p:extLst>
      <p:ext uri="{BB962C8B-B14F-4D97-AF65-F5344CB8AC3E}">
        <p14:creationId xmlns:p14="http://schemas.microsoft.com/office/powerpoint/2010/main" val="1795499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04696" y="1344997"/>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95536" y="2564904"/>
            <a:ext cx="8496944" cy="3170099"/>
          </a:xfrm>
          <a:prstGeom prst="rect">
            <a:avLst/>
          </a:prstGeom>
          <a:noFill/>
        </p:spPr>
        <p:txBody>
          <a:bodyPr wrap="square" rtlCol="0">
            <a:spAutoFit/>
          </a:bodyPr>
          <a:lstStyle/>
          <a:p>
            <a:pPr>
              <a:buClr>
                <a:srgbClr val="005EB8"/>
              </a:buClr>
            </a:pPr>
            <a:r>
              <a:rPr lang="en-GB" sz="2000" dirty="0"/>
              <a:t>Caseload management is a process of organising the care of your patients based on need. </a:t>
            </a:r>
          </a:p>
          <a:p>
            <a:pPr>
              <a:buClr>
                <a:srgbClr val="005EB8"/>
              </a:buClr>
            </a:pPr>
            <a:endParaRPr lang="en-GB" sz="2000" dirty="0"/>
          </a:p>
          <a:p>
            <a:pPr>
              <a:buClr>
                <a:srgbClr val="005EB8"/>
              </a:buClr>
            </a:pPr>
            <a:r>
              <a:rPr lang="en-GB" sz="2000" dirty="0"/>
              <a:t>Caseload management is an important skill to develop.  </a:t>
            </a:r>
          </a:p>
          <a:p>
            <a:pPr marL="285750" indent="-285750">
              <a:buClr>
                <a:srgbClr val="005EB8"/>
              </a:buClr>
              <a:buFont typeface="Arial" panose="020B0604020202020204" pitchFamily="34" charset="0"/>
              <a:buChar char="•"/>
            </a:pPr>
            <a:endParaRPr lang="en-GB" sz="2000" dirty="0"/>
          </a:p>
          <a:p>
            <a:pPr>
              <a:buClr>
                <a:srgbClr val="005EB8"/>
              </a:buClr>
            </a:pPr>
            <a:r>
              <a:rPr lang="en-GB" sz="2000" dirty="0"/>
              <a:t>Key skills for caseload management include:</a:t>
            </a:r>
          </a:p>
          <a:p>
            <a:pPr>
              <a:buClr>
                <a:srgbClr val="005EB8"/>
              </a:buClr>
            </a:pPr>
            <a:endParaRPr lang="en-GB" sz="2000" dirty="0"/>
          </a:p>
          <a:p>
            <a:pPr marL="741363" lvl="1" indent="-285750">
              <a:buClr>
                <a:srgbClr val="005EB8"/>
              </a:buClr>
              <a:buFont typeface="Arial" panose="020B0604020202020204" pitchFamily="34" charset="0"/>
              <a:buChar char="•"/>
            </a:pPr>
            <a:r>
              <a:rPr lang="en-GB" sz="2000" dirty="0"/>
              <a:t>Organisation</a:t>
            </a:r>
          </a:p>
          <a:p>
            <a:pPr marL="741363" lvl="1" indent="-285750">
              <a:buClr>
                <a:srgbClr val="005EB8"/>
              </a:buClr>
              <a:buFont typeface="Arial" panose="020B0604020202020204" pitchFamily="34" charset="0"/>
              <a:buChar char="•"/>
            </a:pPr>
            <a:r>
              <a:rPr lang="en-GB" sz="2000" dirty="0"/>
              <a:t>Priority setting</a:t>
            </a:r>
          </a:p>
          <a:p>
            <a:pPr marL="741363" lvl="1" indent="-285750">
              <a:buClr>
                <a:srgbClr val="005EB8"/>
              </a:buClr>
              <a:buFont typeface="Arial" panose="020B0604020202020204" pitchFamily="34" charset="0"/>
              <a:buChar char="•"/>
            </a:pPr>
            <a:r>
              <a:rPr lang="en-GB" sz="2000" dirty="0"/>
              <a:t>Coordination</a:t>
            </a:r>
          </a:p>
        </p:txBody>
      </p:sp>
    </p:spTree>
    <p:extLst>
      <p:ext uri="{BB962C8B-B14F-4D97-AF65-F5344CB8AC3E}">
        <p14:creationId xmlns:p14="http://schemas.microsoft.com/office/powerpoint/2010/main" val="152333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179512" y="773832"/>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279612" y="1940054"/>
            <a:ext cx="8496944" cy="4801314"/>
          </a:xfrm>
          <a:prstGeom prst="rect">
            <a:avLst/>
          </a:prstGeom>
          <a:noFill/>
        </p:spPr>
        <p:txBody>
          <a:bodyPr wrap="square" rtlCol="0">
            <a:spAutoFit/>
          </a:bodyPr>
          <a:lstStyle/>
          <a:p>
            <a:pPr>
              <a:buClr>
                <a:srgbClr val="005EB8"/>
              </a:buClr>
            </a:pPr>
            <a:r>
              <a:rPr lang="en-GB" b="1" dirty="0">
                <a:solidFill>
                  <a:srgbClr val="0070C0"/>
                </a:solidFill>
              </a:rPr>
              <a:t>Caseload analysis</a:t>
            </a:r>
          </a:p>
          <a:p>
            <a:pPr>
              <a:buClr>
                <a:srgbClr val="005EB8"/>
              </a:buClr>
            </a:pPr>
            <a:r>
              <a:rPr lang="en-GB" dirty="0"/>
              <a:t>Caseload analysis involves understanding: </a:t>
            </a:r>
          </a:p>
          <a:p>
            <a:pPr marL="285750" indent="-285750">
              <a:buClr>
                <a:srgbClr val="005EB8"/>
              </a:buClr>
              <a:buFont typeface="Arial" panose="020B0604020202020204" pitchFamily="34" charset="0"/>
              <a:buChar char="•"/>
            </a:pPr>
            <a:r>
              <a:rPr lang="en-GB" dirty="0"/>
              <a:t>The number of patients / clients on your current caseload</a:t>
            </a:r>
          </a:p>
          <a:p>
            <a:pPr marL="285750" indent="-285750">
              <a:buClr>
                <a:srgbClr val="005EB8"/>
              </a:buClr>
              <a:buFont typeface="Arial" panose="020B0604020202020204" pitchFamily="34" charset="0"/>
              <a:buChar char="•"/>
            </a:pPr>
            <a:r>
              <a:rPr lang="en-GB" dirty="0"/>
              <a:t>The complexity of their needs</a:t>
            </a:r>
          </a:p>
          <a:p>
            <a:pPr marL="285750" indent="-285750">
              <a:buClr>
                <a:srgbClr val="005EB8"/>
              </a:buClr>
              <a:buFont typeface="Arial" panose="020B0604020202020204" pitchFamily="34" charset="0"/>
              <a:buChar char="•"/>
            </a:pPr>
            <a:r>
              <a:rPr lang="en-GB" dirty="0"/>
              <a:t>The number of new referrals received and their needs</a:t>
            </a:r>
          </a:p>
          <a:p>
            <a:pPr marL="285750" indent="-285750">
              <a:buClr>
                <a:srgbClr val="005EB8"/>
              </a:buClr>
              <a:buFont typeface="Arial" panose="020B0604020202020204" pitchFamily="34" charset="0"/>
              <a:buChar char="•"/>
            </a:pPr>
            <a:endParaRPr lang="en-GB" dirty="0"/>
          </a:p>
          <a:p>
            <a:pPr>
              <a:buClr>
                <a:srgbClr val="005EB8"/>
              </a:buClr>
            </a:pPr>
            <a:r>
              <a:rPr lang="en-GB" dirty="0"/>
              <a:t>This will help you to prioritise and organise your work plan. </a:t>
            </a:r>
          </a:p>
          <a:p>
            <a:pPr>
              <a:buClr>
                <a:srgbClr val="005EB8"/>
              </a:buClr>
            </a:pPr>
            <a:endParaRPr lang="en-GB" sz="1600" b="1" dirty="0">
              <a:solidFill>
                <a:srgbClr val="0070C0"/>
              </a:solidFill>
            </a:endParaRPr>
          </a:p>
          <a:p>
            <a:pPr>
              <a:buClr>
                <a:srgbClr val="005EB8"/>
              </a:buClr>
            </a:pPr>
            <a:r>
              <a:rPr lang="en-GB" b="1" dirty="0">
                <a:solidFill>
                  <a:srgbClr val="0070C0"/>
                </a:solidFill>
              </a:rPr>
              <a:t>Prioritisation of cases</a:t>
            </a:r>
          </a:p>
          <a:p>
            <a:r>
              <a:rPr lang="en-GB" dirty="0"/>
              <a:t>Prioritising need will be based on up to date clinical assessment / health status, including: </a:t>
            </a:r>
          </a:p>
          <a:p>
            <a:pPr marL="798513" lvl="1" indent="-342900">
              <a:buClr>
                <a:srgbClr val="0070C0"/>
              </a:buClr>
              <a:buFont typeface="Arial" panose="020B0604020202020204" pitchFamily="34" charset="0"/>
              <a:buChar char="•"/>
            </a:pPr>
            <a:r>
              <a:rPr lang="en-GB" dirty="0"/>
              <a:t>Clinical background </a:t>
            </a:r>
          </a:p>
          <a:p>
            <a:pPr marL="798513" lvl="1" indent="-342900">
              <a:buClr>
                <a:srgbClr val="0070C0"/>
              </a:buClr>
              <a:buFont typeface="Arial" panose="020B0604020202020204" pitchFamily="34" charset="0"/>
              <a:buChar char="•"/>
            </a:pPr>
            <a:r>
              <a:rPr lang="en-GB" dirty="0"/>
              <a:t>Current health status</a:t>
            </a:r>
          </a:p>
          <a:p>
            <a:pPr marL="798513" lvl="1" indent="-342900">
              <a:buClr>
                <a:srgbClr val="0070C0"/>
              </a:buClr>
              <a:buFont typeface="Arial" panose="020B0604020202020204" pitchFamily="34" charset="0"/>
              <a:buChar char="•"/>
            </a:pPr>
            <a:r>
              <a:rPr lang="en-GB" dirty="0"/>
              <a:t>Current physiological ability </a:t>
            </a:r>
          </a:p>
          <a:p>
            <a:pPr marL="798513" lvl="1" indent="-342900">
              <a:buClr>
                <a:srgbClr val="0070C0"/>
              </a:buClr>
              <a:buFont typeface="Arial" panose="020B0604020202020204" pitchFamily="34" charset="0"/>
              <a:buChar char="•"/>
            </a:pPr>
            <a:r>
              <a:rPr lang="en-GB" dirty="0"/>
              <a:t>Current cognitive ability</a:t>
            </a:r>
          </a:p>
          <a:p>
            <a:pPr marL="798513" lvl="1" indent="-342900">
              <a:buClr>
                <a:srgbClr val="0070C0"/>
              </a:buClr>
              <a:buFont typeface="Arial" panose="020B0604020202020204" pitchFamily="34" charset="0"/>
              <a:buChar char="•"/>
            </a:pPr>
            <a:r>
              <a:rPr lang="en-GB" dirty="0"/>
              <a:t>Social Care needs</a:t>
            </a:r>
          </a:p>
          <a:p>
            <a:endParaRPr lang="en-GB" sz="2000" dirty="0"/>
          </a:p>
        </p:txBody>
      </p:sp>
    </p:spTree>
    <p:extLst>
      <p:ext uri="{BB962C8B-B14F-4D97-AF65-F5344CB8AC3E}">
        <p14:creationId xmlns:p14="http://schemas.microsoft.com/office/powerpoint/2010/main" val="2560980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917848"/>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23528" y="2010901"/>
            <a:ext cx="8280920" cy="4370427"/>
          </a:xfrm>
          <a:prstGeom prst="rect">
            <a:avLst/>
          </a:prstGeom>
          <a:noFill/>
        </p:spPr>
        <p:txBody>
          <a:bodyPr wrap="square" rtlCol="0">
            <a:spAutoFit/>
          </a:bodyPr>
          <a:lstStyle/>
          <a:p>
            <a:pPr>
              <a:buClr>
                <a:srgbClr val="005EB8"/>
              </a:buClr>
            </a:pPr>
            <a:r>
              <a:rPr lang="en-GB" sz="1600" b="1" dirty="0">
                <a:solidFill>
                  <a:srgbClr val="0070C0"/>
                </a:solidFill>
              </a:rPr>
              <a:t>Care planning</a:t>
            </a:r>
          </a:p>
          <a:p>
            <a:pPr>
              <a:buClr>
                <a:srgbClr val="005EB8"/>
              </a:buClr>
            </a:pPr>
            <a:r>
              <a:rPr lang="en-GB" sz="1600" dirty="0"/>
              <a:t>Care planning is essentially about a person’s full range of needs, taking into account:</a:t>
            </a:r>
          </a:p>
          <a:p>
            <a:pPr marL="741363" lvl="1" indent="-285750">
              <a:buClr>
                <a:srgbClr val="005EB8"/>
              </a:buClr>
              <a:buFont typeface="Arial" panose="020B0604020202020204" pitchFamily="34" charset="0"/>
              <a:buChar char="•"/>
            </a:pPr>
            <a:r>
              <a:rPr lang="en-GB" sz="1600" dirty="0"/>
              <a:t>Health</a:t>
            </a:r>
          </a:p>
          <a:p>
            <a:pPr marL="741363" lvl="1" indent="-285750">
              <a:buClr>
                <a:srgbClr val="005EB8"/>
              </a:buClr>
              <a:buFont typeface="Arial" panose="020B0604020202020204" pitchFamily="34" charset="0"/>
              <a:buChar char="•"/>
            </a:pPr>
            <a:r>
              <a:rPr lang="en-GB" sz="1600" dirty="0"/>
              <a:t>Personal</a:t>
            </a:r>
          </a:p>
          <a:p>
            <a:pPr marL="741363" lvl="1" indent="-285750">
              <a:buClr>
                <a:srgbClr val="005EB8"/>
              </a:buClr>
              <a:buFont typeface="Arial" panose="020B0604020202020204" pitchFamily="34" charset="0"/>
              <a:buChar char="•"/>
            </a:pPr>
            <a:r>
              <a:rPr lang="en-GB" sz="1600" dirty="0"/>
              <a:t>Social</a:t>
            </a:r>
          </a:p>
          <a:p>
            <a:pPr marL="741363" lvl="1" indent="-285750">
              <a:buClr>
                <a:srgbClr val="005EB8"/>
              </a:buClr>
              <a:buFont typeface="Arial" panose="020B0604020202020204" pitchFamily="34" charset="0"/>
              <a:buChar char="•"/>
            </a:pPr>
            <a:r>
              <a:rPr lang="en-GB" sz="1600" dirty="0"/>
              <a:t>Economic</a:t>
            </a:r>
          </a:p>
          <a:p>
            <a:pPr marL="741363" lvl="1" indent="-285750">
              <a:buClr>
                <a:srgbClr val="005EB8"/>
              </a:buClr>
              <a:buFont typeface="Arial" panose="020B0604020202020204" pitchFamily="34" charset="0"/>
              <a:buChar char="•"/>
            </a:pPr>
            <a:r>
              <a:rPr lang="en-GB" sz="1600" dirty="0"/>
              <a:t>Educational</a:t>
            </a:r>
          </a:p>
          <a:p>
            <a:pPr marL="741363" lvl="1" indent="-285750">
              <a:buClr>
                <a:srgbClr val="005EB8"/>
              </a:buClr>
              <a:buFont typeface="Arial" panose="020B0604020202020204" pitchFamily="34" charset="0"/>
              <a:buChar char="•"/>
            </a:pPr>
            <a:r>
              <a:rPr lang="en-GB" sz="1600" dirty="0"/>
              <a:t>Mental health</a:t>
            </a:r>
          </a:p>
          <a:p>
            <a:pPr marL="741363" lvl="1" indent="-285750">
              <a:buClr>
                <a:srgbClr val="005EB8"/>
              </a:buClr>
              <a:buFont typeface="Arial" panose="020B0604020202020204" pitchFamily="34" charset="0"/>
              <a:buChar char="•"/>
            </a:pPr>
            <a:r>
              <a:rPr lang="en-GB" sz="1600" dirty="0"/>
              <a:t>Ethnic and cultural background</a:t>
            </a:r>
          </a:p>
          <a:p>
            <a:pPr marL="741363" lvl="1" indent="-285750">
              <a:buClr>
                <a:srgbClr val="005EB8"/>
              </a:buClr>
              <a:buFont typeface="Arial" panose="020B0604020202020204" pitchFamily="34" charset="0"/>
              <a:buChar char="•"/>
            </a:pPr>
            <a:r>
              <a:rPr lang="en-GB" sz="1600" dirty="0"/>
              <a:t>Personal circumstances</a:t>
            </a:r>
          </a:p>
          <a:p>
            <a:pPr>
              <a:buClr>
                <a:srgbClr val="005EB8"/>
              </a:buClr>
            </a:pPr>
            <a:endParaRPr lang="en-GB" sz="1600" dirty="0"/>
          </a:p>
          <a:p>
            <a:pPr>
              <a:buClr>
                <a:srgbClr val="005EB8"/>
              </a:buClr>
            </a:pPr>
            <a:r>
              <a:rPr lang="en-GB" sz="1600" dirty="0"/>
              <a:t>It recognises that there are other issues in addition to medical needs that can affect a person’s total health and well-being. </a:t>
            </a:r>
          </a:p>
          <a:p>
            <a:pPr>
              <a:buClr>
                <a:srgbClr val="005EB8"/>
              </a:buClr>
            </a:pPr>
            <a:endParaRPr lang="en-GB" sz="1600" dirty="0"/>
          </a:p>
          <a:p>
            <a:pPr>
              <a:buClr>
                <a:srgbClr val="005EB8"/>
              </a:buClr>
            </a:pPr>
            <a:r>
              <a:rPr lang="en-GB" sz="1600" dirty="0"/>
              <a:t>Whilst a person may have less complex medical needs if they have more care planning needs, this may influence caseload priorities.</a:t>
            </a:r>
          </a:p>
          <a:p>
            <a:endParaRPr lang="en-GB" dirty="0"/>
          </a:p>
        </p:txBody>
      </p:sp>
    </p:spTree>
    <p:extLst>
      <p:ext uri="{BB962C8B-B14F-4D97-AF65-F5344CB8AC3E}">
        <p14:creationId xmlns:p14="http://schemas.microsoft.com/office/powerpoint/2010/main" val="4081745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701824"/>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754807"/>
            <a:ext cx="8280920" cy="4770537"/>
          </a:xfrm>
          <a:prstGeom prst="rect">
            <a:avLst/>
          </a:prstGeom>
          <a:noFill/>
        </p:spPr>
        <p:txBody>
          <a:bodyPr wrap="square" rtlCol="0">
            <a:spAutoFit/>
          </a:bodyPr>
          <a:lstStyle/>
          <a:p>
            <a:pPr>
              <a:buClr>
                <a:srgbClr val="005EB8"/>
              </a:buClr>
            </a:pPr>
            <a:r>
              <a:rPr lang="en-GB" sz="1600" b="1" dirty="0">
                <a:solidFill>
                  <a:srgbClr val="0070C0"/>
                </a:solidFill>
              </a:rPr>
              <a:t>Time Management</a:t>
            </a:r>
          </a:p>
          <a:p>
            <a:pPr marL="285750" indent="-285750">
              <a:buClr>
                <a:srgbClr val="005EB8"/>
              </a:buClr>
              <a:buFont typeface="Arial" panose="020B0604020202020204" pitchFamily="34" charset="0"/>
              <a:buChar char="•"/>
            </a:pPr>
            <a:r>
              <a:rPr lang="en-GB" sz="1600" dirty="0"/>
              <a:t>To prioritise your clinical work you will need good time management skills. These include:</a:t>
            </a:r>
          </a:p>
          <a:p>
            <a:pPr marL="741363" lvl="1" indent="-285750">
              <a:buClr>
                <a:srgbClr val="005EB8"/>
              </a:buClr>
              <a:buFont typeface="Arial" panose="020B0604020202020204" pitchFamily="34" charset="0"/>
              <a:buChar char="•"/>
            </a:pPr>
            <a:r>
              <a:rPr lang="en-GB" sz="1600" dirty="0"/>
              <a:t>Skills in goal setting</a:t>
            </a:r>
          </a:p>
          <a:p>
            <a:pPr marL="741363" lvl="1" indent="-285750">
              <a:buClr>
                <a:srgbClr val="005EB8"/>
              </a:buClr>
              <a:buFont typeface="Arial" panose="020B0604020202020204" pitchFamily="34" charset="0"/>
              <a:buChar char="•"/>
            </a:pPr>
            <a:r>
              <a:rPr lang="en-GB" sz="1600" dirty="0"/>
              <a:t>Able to set priorities</a:t>
            </a:r>
          </a:p>
          <a:p>
            <a:pPr marL="741363" lvl="1" indent="-285750">
              <a:buClr>
                <a:srgbClr val="005EB8"/>
              </a:buClr>
              <a:buFont typeface="Arial" panose="020B0604020202020204" pitchFamily="34" charset="0"/>
              <a:buChar char="•"/>
            </a:pPr>
            <a:r>
              <a:rPr lang="en-GB" sz="1600" dirty="0"/>
              <a:t>Planning and organising skills</a:t>
            </a:r>
          </a:p>
          <a:p>
            <a:pPr marL="741363" lvl="1" indent="-285750">
              <a:buClr>
                <a:srgbClr val="005EB8"/>
              </a:buClr>
              <a:buFont typeface="Arial" panose="020B0604020202020204" pitchFamily="34" charset="0"/>
              <a:buChar char="•"/>
            </a:pPr>
            <a:r>
              <a:rPr lang="en-GB" sz="1600" dirty="0"/>
              <a:t>Minimizing time wasting</a:t>
            </a:r>
          </a:p>
          <a:p>
            <a:pPr marL="741363" lvl="1" indent="-285750">
              <a:buClr>
                <a:srgbClr val="005EB8"/>
              </a:buClr>
              <a:buFont typeface="Arial" panose="020B0604020202020204" pitchFamily="34" charset="0"/>
              <a:buChar char="•"/>
            </a:pPr>
            <a:endParaRPr lang="en-GB" sz="1600" dirty="0"/>
          </a:p>
          <a:p>
            <a:pPr lvl="0">
              <a:buClr>
                <a:srgbClr val="005EB8"/>
              </a:buClr>
            </a:pPr>
            <a:r>
              <a:rPr lang="en-GB" sz="1600" u="sng" dirty="0">
                <a:solidFill>
                  <a:prstClr val="black"/>
                </a:solidFill>
              </a:rPr>
              <a:t>Tips for managing your time: </a:t>
            </a:r>
          </a:p>
          <a:p>
            <a:pPr lvl="0">
              <a:buClr>
                <a:srgbClr val="005EB8"/>
              </a:buClr>
            </a:pPr>
            <a:endParaRPr lang="en-GB" sz="1600" dirty="0">
              <a:solidFill>
                <a:prstClr val="black"/>
              </a:solidFill>
            </a:endParaRPr>
          </a:p>
          <a:p>
            <a:pPr lvl="0">
              <a:buClr>
                <a:srgbClr val="005EB8"/>
              </a:buClr>
            </a:pPr>
            <a:r>
              <a:rPr lang="en-GB" sz="1600" b="1" dirty="0">
                <a:solidFill>
                  <a:srgbClr val="0070C0"/>
                </a:solidFill>
              </a:rPr>
              <a:t>Plan your day out in advance where possible</a:t>
            </a:r>
          </a:p>
          <a:p>
            <a:pPr marL="741363" lvl="1" indent="-285750">
              <a:buClr>
                <a:srgbClr val="005EB8"/>
              </a:buClr>
              <a:buFont typeface="Arial" panose="020B0604020202020204" pitchFamily="34" charset="0"/>
              <a:buChar char="•"/>
            </a:pPr>
            <a:r>
              <a:rPr lang="en-GB" sz="1600" dirty="0">
                <a:solidFill>
                  <a:prstClr val="black"/>
                </a:solidFill>
              </a:rPr>
              <a:t>This will help you to organise your day</a:t>
            </a:r>
          </a:p>
          <a:p>
            <a:pPr marL="741363" lvl="1" indent="-285750">
              <a:buClr>
                <a:srgbClr val="005EB8"/>
              </a:buClr>
              <a:buFont typeface="Arial" panose="020B0604020202020204" pitchFamily="34" charset="0"/>
              <a:buChar char="•"/>
            </a:pPr>
            <a:r>
              <a:rPr lang="en-GB" sz="1600" dirty="0">
                <a:solidFill>
                  <a:prstClr val="black"/>
                </a:solidFill>
              </a:rPr>
              <a:t>Use lists and tick off tasks as you complete them</a:t>
            </a:r>
          </a:p>
          <a:p>
            <a:pPr lvl="0">
              <a:buClr>
                <a:srgbClr val="005EB8"/>
              </a:buClr>
            </a:pPr>
            <a:endParaRPr lang="en-GB" sz="1600" dirty="0">
              <a:solidFill>
                <a:prstClr val="black"/>
              </a:solidFill>
            </a:endParaRPr>
          </a:p>
          <a:p>
            <a:pPr lvl="0">
              <a:buClr>
                <a:srgbClr val="005EB8"/>
              </a:buClr>
            </a:pPr>
            <a:r>
              <a:rPr lang="en-GB" sz="1600" b="1" dirty="0">
                <a:solidFill>
                  <a:srgbClr val="0070C0"/>
                </a:solidFill>
              </a:rPr>
              <a:t>Focus on the most important activities first</a:t>
            </a:r>
          </a:p>
          <a:p>
            <a:pPr marL="741363" lvl="1" indent="-285750">
              <a:buClr>
                <a:srgbClr val="005EB8"/>
              </a:buClr>
              <a:buFont typeface="Arial" panose="020B0604020202020204" pitchFamily="34" charset="0"/>
              <a:buChar char="•"/>
            </a:pPr>
            <a:r>
              <a:rPr lang="en-GB" sz="1600" dirty="0">
                <a:solidFill>
                  <a:prstClr val="black"/>
                </a:solidFill>
              </a:rPr>
              <a:t>Caseload / Patient need</a:t>
            </a:r>
          </a:p>
          <a:p>
            <a:pPr marL="741363" lvl="1" indent="-285750">
              <a:buClr>
                <a:srgbClr val="005EB8"/>
              </a:buClr>
              <a:buFont typeface="Arial" panose="020B0604020202020204" pitchFamily="34" charset="0"/>
              <a:buChar char="•"/>
            </a:pPr>
            <a:r>
              <a:rPr lang="en-GB" sz="1600" dirty="0">
                <a:solidFill>
                  <a:prstClr val="black"/>
                </a:solidFill>
              </a:rPr>
              <a:t>Risk</a:t>
            </a:r>
          </a:p>
          <a:p>
            <a:pPr marL="741363" lvl="1" indent="-285750">
              <a:buClr>
                <a:srgbClr val="005EB8"/>
              </a:buClr>
              <a:buFont typeface="Arial" panose="020B0604020202020204" pitchFamily="34" charset="0"/>
              <a:buChar char="•"/>
            </a:pPr>
            <a:r>
              <a:rPr lang="en-GB" sz="1600" dirty="0">
                <a:solidFill>
                  <a:prstClr val="black"/>
                </a:solidFill>
              </a:rPr>
              <a:t>Potential impact </a:t>
            </a:r>
          </a:p>
          <a:p>
            <a:pPr marL="741363" lvl="1" indent="-285750">
              <a:buClr>
                <a:srgbClr val="005EB8"/>
              </a:buClr>
              <a:buFont typeface="Arial" panose="020B0604020202020204" pitchFamily="34" charset="0"/>
              <a:buChar char="•"/>
            </a:pPr>
            <a:r>
              <a:rPr lang="en-GB" sz="1600" dirty="0">
                <a:solidFill>
                  <a:prstClr val="black"/>
                </a:solidFill>
              </a:rPr>
              <a:t>Deadlines / timeframes</a:t>
            </a:r>
          </a:p>
        </p:txBody>
      </p:sp>
    </p:spTree>
    <p:extLst>
      <p:ext uri="{BB962C8B-B14F-4D97-AF65-F5344CB8AC3E}">
        <p14:creationId xmlns:p14="http://schemas.microsoft.com/office/powerpoint/2010/main" val="2049260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773832"/>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11435" y="2031226"/>
            <a:ext cx="8280920" cy="4278094"/>
          </a:xfrm>
          <a:prstGeom prst="rect">
            <a:avLst/>
          </a:prstGeom>
          <a:noFill/>
        </p:spPr>
        <p:txBody>
          <a:bodyPr wrap="square" rtlCol="0">
            <a:spAutoFit/>
          </a:bodyPr>
          <a:lstStyle/>
          <a:p>
            <a:pPr>
              <a:buClr>
                <a:srgbClr val="005EB8"/>
              </a:buClr>
            </a:pPr>
            <a:r>
              <a:rPr lang="en-GB" sz="1600" b="1" dirty="0">
                <a:solidFill>
                  <a:srgbClr val="0070C0"/>
                </a:solidFill>
              </a:rPr>
              <a:t>Stay focused – there will be lots of distractions in your day</a:t>
            </a:r>
          </a:p>
          <a:p>
            <a:pPr marL="741363" lvl="1" indent="-285750">
              <a:buClr>
                <a:srgbClr val="005EB8"/>
              </a:buClr>
              <a:buFont typeface="Arial" panose="020B0604020202020204" pitchFamily="34" charset="0"/>
              <a:buChar char="•"/>
            </a:pPr>
            <a:r>
              <a:rPr lang="en-GB" sz="1600" dirty="0"/>
              <a:t>Some distractions will be important</a:t>
            </a:r>
          </a:p>
          <a:p>
            <a:pPr marL="741363" lvl="1" indent="-285750">
              <a:buClr>
                <a:srgbClr val="005EB8"/>
              </a:buClr>
              <a:buFont typeface="Arial" panose="020B0604020202020204" pitchFamily="34" charset="0"/>
              <a:buChar char="•"/>
            </a:pPr>
            <a:r>
              <a:rPr lang="en-GB" sz="1600" dirty="0"/>
              <a:t>Others will not</a:t>
            </a:r>
          </a:p>
          <a:p>
            <a:pPr marL="741363" lvl="1" indent="-285750">
              <a:buClr>
                <a:srgbClr val="005EB8"/>
              </a:buClr>
              <a:buFont typeface="Arial" panose="020B0604020202020204" pitchFamily="34" charset="0"/>
              <a:buChar char="•"/>
            </a:pPr>
            <a:r>
              <a:rPr lang="en-GB" sz="1600" dirty="0"/>
              <a:t>Choose carefully which ones need you attention now and which ones do not</a:t>
            </a:r>
          </a:p>
          <a:p>
            <a:pPr lvl="0">
              <a:buClr>
                <a:srgbClr val="005EB8"/>
              </a:buClr>
            </a:pPr>
            <a:r>
              <a:rPr lang="en-GB" sz="1600" b="1" dirty="0">
                <a:solidFill>
                  <a:srgbClr val="0070C0"/>
                </a:solidFill>
              </a:rPr>
              <a:t>Keep yourself and workspace well organised</a:t>
            </a:r>
          </a:p>
          <a:p>
            <a:pPr marL="741363" lvl="1" indent="-285750">
              <a:buClr>
                <a:srgbClr val="005EB8"/>
              </a:buClr>
              <a:buFont typeface="Arial" panose="020B0604020202020204" pitchFamily="34" charset="0"/>
              <a:buChar char="•"/>
            </a:pPr>
            <a:r>
              <a:rPr lang="en-GB" sz="1600" dirty="0">
                <a:solidFill>
                  <a:prstClr val="black"/>
                </a:solidFill>
              </a:rPr>
              <a:t>Try and keep calm</a:t>
            </a:r>
          </a:p>
          <a:p>
            <a:pPr marL="741363" lvl="1" indent="-285750">
              <a:buClr>
                <a:srgbClr val="005EB8"/>
              </a:buClr>
              <a:buFont typeface="Arial" panose="020B0604020202020204" pitchFamily="34" charset="0"/>
              <a:buChar char="•"/>
            </a:pPr>
            <a:r>
              <a:rPr lang="en-GB" sz="1600" dirty="0">
                <a:solidFill>
                  <a:prstClr val="black"/>
                </a:solidFill>
              </a:rPr>
              <a:t>Clear heads and workspaces will help</a:t>
            </a:r>
          </a:p>
          <a:p>
            <a:pPr lvl="0">
              <a:buClr>
                <a:srgbClr val="005EB8"/>
              </a:buClr>
            </a:pPr>
            <a:r>
              <a:rPr lang="en-GB" sz="1600" b="1" dirty="0">
                <a:solidFill>
                  <a:srgbClr val="0070C0"/>
                </a:solidFill>
              </a:rPr>
              <a:t>Learn to delegate</a:t>
            </a:r>
          </a:p>
          <a:p>
            <a:pPr marL="741363" lvl="1" indent="-285750">
              <a:buClr>
                <a:srgbClr val="005EB8"/>
              </a:buClr>
              <a:buFont typeface="Arial" panose="020B0604020202020204" pitchFamily="34" charset="0"/>
              <a:buChar char="•"/>
            </a:pPr>
            <a:r>
              <a:rPr lang="en-GB" sz="1600" dirty="0">
                <a:solidFill>
                  <a:prstClr val="black"/>
                </a:solidFill>
              </a:rPr>
              <a:t>Delegating tasks out will help you to manage your tasks. If delegating tasks to other, remember to:</a:t>
            </a:r>
          </a:p>
          <a:p>
            <a:pPr marL="1198563" lvl="2" indent="-285750">
              <a:buClr>
                <a:srgbClr val="005EB8"/>
              </a:buClr>
              <a:buFont typeface="Arial" panose="020B0604020202020204" pitchFamily="34" charset="0"/>
              <a:buChar char="•"/>
            </a:pPr>
            <a:r>
              <a:rPr lang="en-GB" sz="1600" dirty="0">
                <a:solidFill>
                  <a:prstClr val="black"/>
                </a:solidFill>
              </a:rPr>
              <a:t>Give the right instructions</a:t>
            </a:r>
          </a:p>
          <a:p>
            <a:pPr marL="1198563" lvl="2" indent="-285750">
              <a:buClr>
                <a:srgbClr val="005EB8"/>
              </a:buClr>
              <a:buFont typeface="Arial" panose="020B0604020202020204" pitchFamily="34" charset="0"/>
              <a:buChar char="•"/>
            </a:pPr>
            <a:r>
              <a:rPr lang="en-GB" sz="1600" dirty="0">
                <a:solidFill>
                  <a:prstClr val="black"/>
                </a:solidFill>
              </a:rPr>
              <a:t>Give to others with the right skills for the task</a:t>
            </a:r>
          </a:p>
          <a:p>
            <a:pPr marL="1198563" lvl="2" indent="-285750">
              <a:buClr>
                <a:srgbClr val="005EB8"/>
              </a:buClr>
              <a:buFont typeface="Arial" panose="020B0604020202020204" pitchFamily="34" charset="0"/>
              <a:buChar char="•"/>
            </a:pPr>
            <a:r>
              <a:rPr lang="en-GB" sz="1600" dirty="0">
                <a:solidFill>
                  <a:prstClr val="black"/>
                </a:solidFill>
              </a:rPr>
              <a:t>Ensure they have the right tools</a:t>
            </a:r>
          </a:p>
          <a:p>
            <a:pPr marL="1198563" lvl="2" indent="-285750">
              <a:buClr>
                <a:srgbClr val="005EB8"/>
              </a:buClr>
              <a:buFont typeface="Arial" panose="020B0604020202020204" pitchFamily="34" charset="0"/>
              <a:buChar char="•"/>
            </a:pPr>
            <a:r>
              <a:rPr lang="en-GB" sz="1600" dirty="0">
                <a:solidFill>
                  <a:prstClr val="black"/>
                </a:solidFill>
              </a:rPr>
              <a:t>Give a clear timeframe</a:t>
            </a:r>
          </a:p>
          <a:p>
            <a:pPr marL="1198563" lvl="2" indent="-285750">
              <a:buClr>
                <a:srgbClr val="005EB8"/>
              </a:buClr>
              <a:buFont typeface="Arial" panose="020B0604020202020204" pitchFamily="34" charset="0"/>
              <a:buChar char="•"/>
            </a:pPr>
            <a:r>
              <a:rPr lang="en-GB" sz="1600" dirty="0">
                <a:solidFill>
                  <a:prstClr val="black"/>
                </a:solidFill>
              </a:rPr>
              <a:t>You are still accountable</a:t>
            </a:r>
          </a:p>
          <a:p>
            <a:pPr lvl="0">
              <a:buClr>
                <a:srgbClr val="005EB8"/>
              </a:buClr>
            </a:pPr>
            <a:r>
              <a:rPr lang="en-GB" sz="1600" dirty="0">
                <a:solidFill>
                  <a:prstClr val="black"/>
                </a:solidFill>
              </a:rPr>
              <a:t>Clarity of knowledge, competency in skills and confidence in your practice are also essential to effective time management.</a:t>
            </a:r>
          </a:p>
        </p:txBody>
      </p:sp>
    </p:spTree>
    <p:extLst>
      <p:ext uri="{BB962C8B-B14F-4D97-AF65-F5344CB8AC3E}">
        <p14:creationId xmlns:p14="http://schemas.microsoft.com/office/powerpoint/2010/main" val="1674711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a:bodyPr>
          <a:lstStyle/>
          <a:p>
            <a:pPr algn="l"/>
            <a:r>
              <a:rPr lang="en-GB" altLang="en-US" dirty="0"/>
              <a:t>Communication</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16775" y="2388944"/>
            <a:ext cx="8280920" cy="3416320"/>
          </a:xfrm>
          <a:prstGeom prst="rect">
            <a:avLst/>
          </a:prstGeom>
          <a:noFill/>
        </p:spPr>
        <p:txBody>
          <a:bodyPr wrap="square" rtlCol="0">
            <a:spAutoFit/>
          </a:bodyPr>
          <a:lstStyle/>
          <a:p>
            <a:r>
              <a:rPr lang="en-GB" b="1" dirty="0"/>
              <a:t>It is important to communicate clearly with the people you are caring for or treating </a:t>
            </a:r>
          </a:p>
          <a:p>
            <a:pPr marL="285750" indent="-285750">
              <a:buClr>
                <a:srgbClr val="0070C0"/>
              </a:buClr>
              <a:buFont typeface="Arial" panose="020B0604020202020204" pitchFamily="34" charset="0"/>
              <a:buChar char="•"/>
            </a:pPr>
            <a:r>
              <a:rPr lang="en-GB" dirty="0"/>
              <a:t>Use terms that people in your care can understand </a:t>
            </a:r>
          </a:p>
          <a:p>
            <a:pPr marL="285750" indent="-285750">
              <a:buClr>
                <a:srgbClr val="0070C0"/>
              </a:buClr>
              <a:buFont typeface="Arial" panose="020B0604020202020204" pitchFamily="34" charset="0"/>
              <a:buChar char="•"/>
            </a:pPr>
            <a:r>
              <a:rPr lang="en-GB" dirty="0"/>
              <a:t>Take reasonable steps to meet people’s language and communication needs, providing, wherever possible, assistance to those who need help to communicate their own or other people’s needs </a:t>
            </a:r>
          </a:p>
          <a:p>
            <a:pPr marL="285750" indent="-285750">
              <a:buClr>
                <a:srgbClr val="0070C0"/>
              </a:buClr>
              <a:buFont typeface="Arial" panose="020B0604020202020204" pitchFamily="34" charset="0"/>
              <a:buChar char="•"/>
            </a:pPr>
            <a:r>
              <a:rPr lang="en-GB" dirty="0"/>
              <a:t>Use a range of verbal and non-verbal communication methods, and consider cultural sensitivities, to better understand and respond to people’s personal and health needs </a:t>
            </a:r>
          </a:p>
          <a:p>
            <a:pPr marL="285750" indent="-285750">
              <a:buClr>
                <a:srgbClr val="0070C0"/>
              </a:buClr>
              <a:buFont typeface="Arial" panose="020B0604020202020204" pitchFamily="34" charset="0"/>
              <a:buChar char="•"/>
            </a:pPr>
            <a:r>
              <a:rPr lang="en-GB" dirty="0"/>
              <a:t>Check people’s understanding from time to time to keep misunderstanding or mistakes to a minimum </a:t>
            </a:r>
          </a:p>
          <a:p>
            <a:pPr marL="285750" indent="-285750">
              <a:buClr>
                <a:srgbClr val="0070C0"/>
              </a:buClr>
              <a:buFont typeface="Arial" panose="020B0604020202020204" pitchFamily="34" charset="0"/>
              <a:buChar char="•"/>
            </a:pPr>
            <a:r>
              <a:rPr lang="en-GB" dirty="0"/>
              <a:t>Be able to communicate clearly and effectively in English.</a:t>
            </a:r>
          </a:p>
        </p:txBody>
      </p:sp>
    </p:spTree>
    <p:extLst>
      <p:ext uri="{BB962C8B-B14F-4D97-AF65-F5344CB8AC3E}">
        <p14:creationId xmlns:p14="http://schemas.microsoft.com/office/powerpoint/2010/main" val="2815709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775038"/>
            <a:ext cx="8229600" cy="997778"/>
          </a:xfrm>
        </p:spPr>
        <p:txBody>
          <a:bodyPr>
            <a:normAutofit/>
          </a:bodyPr>
          <a:lstStyle/>
          <a:p>
            <a:pPr algn="l"/>
            <a:r>
              <a:rPr lang="en-US" altLang="en-US" dirty="0"/>
              <a:t>Standards of Practice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692091"/>
            <a:ext cx="8280920" cy="4401205"/>
          </a:xfrm>
          <a:prstGeom prst="rect">
            <a:avLst/>
          </a:prstGeom>
          <a:noFill/>
        </p:spPr>
        <p:txBody>
          <a:bodyPr wrap="square" rtlCol="0">
            <a:spAutoFit/>
          </a:bodyPr>
          <a:lstStyle/>
          <a:p>
            <a:pPr marL="285750" indent="-285750">
              <a:buClr>
                <a:srgbClr val="005EB8"/>
              </a:buClr>
              <a:buFont typeface="Arial" panose="020B0604020202020204" pitchFamily="34" charset="0"/>
              <a:buChar char="•"/>
            </a:pPr>
            <a:r>
              <a:rPr lang="en-GB" sz="2000" dirty="0"/>
              <a:t>The standards of practice for your profession is outlined by either the Nursing and Midwifery Council (NMC)  or the Health and Care Professions Council (HCPC).</a:t>
            </a:r>
          </a:p>
          <a:p>
            <a:pPr>
              <a:buClr>
                <a:srgbClr val="005EB8"/>
              </a:buClr>
            </a:pPr>
            <a:endParaRPr lang="en-GB" sz="2000" dirty="0"/>
          </a:p>
          <a:p>
            <a:pPr marL="285750" indent="-285750">
              <a:buClr>
                <a:srgbClr val="0070C0"/>
              </a:buClr>
              <a:buFont typeface="Arial" panose="020B0604020202020204" pitchFamily="34" charset="0"/>
              <a:buChar char="•"/>
            </a:pPr>
            <a:r>
              <a:rPr lang="en-GB" sz="2000" dirty="0"/>
              <a:t>It is important for you to review and understand your professional  standards of practice: </a:t>
            </a:r>
          </a:p>
          <a:p>
            <a:pPr marL="1198563" lvl="2" indent="-285750">
              <a:buClr>
                <a:srgbClr val="0070C0"/>
              </a:buClr>
              <a:buFont typeface="Arial" panose="020B0604020202020204" pitchFamily="34" charset="0"/>
              <a:buChar char="•"/>
            </a:pPr>
            <a:r>
              <a:rPr lang="en-GB" sz="2000" dirty="0">
                <a:hlinkClick r:id="rId4"/>
              </a:rPr>
              <a:t>https://www.hcpc-uk.org/standards/</a:t>
            </a:r>
          </a:p>
          <a:p>
            <a:pPr marL="1198563" lvl="2" indent="-285750">
              <a:buClr>
                <a:srgbClr val="0070C0"/>
              </a:buClr>
              <a:buFont typeface="Arial" panose="020B0604020202020204" pitchFamily="34" charset="0"/>
              <a:buChar char="•"/>
            </a:pPr>
            <a:r>
              <a:rPr lang="en-GB" sz="2000" dirty="0">
                <a:hlinkClick r:id="rId4"/>
              </a:rPr>
              <a:t>https://www.nmc.org.uk/standards/code/</a:t>
            </a:r>
            <a:r>
              <a:rPr lang="en-GB" sz="2000" dirty="0"/>
              <a:t>  </a:t>
            </a:r>
          </a:p>
          <a:p>
            <a:pPr marL="1198563" lvl="2"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 Standards may include: </a:t>
            </a:r>
          </a:p>
          <a:p>
            <a:pPr marL="741363" lvl="1" indent="-285750">
              <a:buFont typeface="Arial" panose="020B0604020202020204" pitchFamily="34" charset="0"/>
              <a:buChar char="•"/>
            </a:pPr>
            <a:r>
              <a:rPr lang="en-GB" sz="2000" dirty="0"/>
              <a:t>Standards of proficiency</a:t>
            </a:r>
          </a:p>
          <a:p>
            <a:pPr marL="741363" lvl="1" indent="-285750">
              <a:buFont typeface="Arial" panose="020B0604020202020204" pitchFamily="34" charset="0"/>
              <a:buChar char="•"/>
            </a:pPr>
            <a:r>
              <a:rPr lang="en-GB" sz="2000" dirty="0"/>
              <a:t>Standards of conduct, performance and ethics</a:t>
            </a:r>
          </a:p>
          <a:p>
            <a:pPr marL="741363" lvl="1" indent="-285750">
              <a:buFont typeface="Arial" panose="020B0604020202020204" pitchFamily="34" charset="0"/>
              <a:buChar char="•"/>
            </a:pPr>
            <a:r>
              <a:rPr lang="en-GB" sz="2000" dirty="0"/>
              <a:t>Standards of continuing professional development</a:t>
            </a:r>
          </a:p>
          <a:p>
            <a:pPr marL="741363" lvl="1" indent="-285750">
              <a:buFont typeface="Arial" panose="020B0604020202020204" pitchFamily="34" charset="0"/>
              <a:buChar char="•"/>
            </a:pPr>
            <a:r>
              <a:rPr lang="en-GB" sz="2000" dirty="0"/>
              <a:t>Standards relevant to education and training</a:t>
            </a:r>
          </a:p>
        </p:txBody>
      </p:sp>
    </p:spTree>
    <p:extLst>
      <p:ext uri="{BB962C8B-B14F-4D97-AF65-F5344CB8AC3E}">
        <p14:creationId xmlns:p14="http://schemas.microsoft.com/office/powerpoint/2010/main" val="1195134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33824" y="1259340"/>
            <a:ext cx="8229600" cy="1143000"/>
          </a:xfrm>
        </p:spPr>
        <p:txBody>
          <a:bodyPr>
            <a:normAutofit/>
          </a:bodyPr>
          <a:lstStyle/>
          <a:p>
            <a:pPr algn="l"/>
            <a:r>
              <a:rPr lang="en-GB" altLang="en-US" dirty="0"/>
              <a:t>Communication</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16775" y="1382786"/>
            <a:ext cx="8280920" cy="923330"/>
          </a:xfrm>
          <a:prstGeom prst="rect">
            <a:avLst/>
          </a:prstGeom>
          <a:noFill/>
        </p:spPr>
        <p:txBody>
          <a:bodyPr wrap="square" rtlCol="0">
            <a:spAutoFit/>
          </a:bodyPr>
          <a:lstStyle/>
          <a:p>
            <a:pPr marL="285750" indent="-285750">
              <a:buClr>
                <a:srgbClr val="0070C0"/>
              </a:buClr>
              <a:buFont typeface="Arial" panose="020B0604020202020204" pitchFamily="34" charset="0"/>
              <a:buChar char="•"/>
            </a:pPr>
            <a:endParaRPr lang="en-GB" dirty="0"/>
          </a:p>
          <a:p>
            <a:pPr>
              <a:buClr>
                <a:srgbClr val="0070C0"/>
              </a:buClr>
            </a:pPr>
            <a:endParaRPr lang="en-GB" dirty="0"/>
          </a:p>
          <a:p>
            <a:pPr marL="285750" indent="-285750">
              <a:buFont typeface="Arial" panose="020B0604020202020204" pitchFamily="34" charset="0"/>
              <a:buChar char="•"/>
            </a:pPr>
            <a:endParaRPr lang="en-GB" dirty="0"/>
          </a:p>
        </p:txBody>
      </p:sp>
      <p:sp>
        <p:nvSpPr>
          <p:cNvPr id="8" name="Content Placeholder 3"/>
          <p:cNvSpPr txBox="1">
            <a:spLocks/>
          </p:cNvSpPr>
          <p:nvPr/>
        </p:nvSpPr>
        <p:spPr>
          <a:xfrm>
            <a:off x="395536" y="2498563"/>
            <a:ext cx="8352928" cy="3091035"/>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buNone/>
            </a:pPr>
            <a:r>
              <a:rPr lang="en-GB" dirty="0">
                <a:solidFill>
                  <a:srgbClr val="0070C0"/>
                </a:solidFill>
                <a:latin typeface="Arial" panose="020B0604020202020204" pitchFamily="34" charset="0"/>
                <a:ea typeface="ＭＳ Ｐゴシック" panose="020B0600070205080204" pitchFamily="34" charset="-128"/>
              </a:rPr>
              <a:t>Exercise 4:</a:t>
            </a:r>
            <a:r>
              <a:rPr lang="en-GB" dirty="0">
                <a:solidFill>
                  <a:prstClr val="black"/>
                </a:solidFill>
                <a:latin typeface="Arial" panose="020B0604020202020204" pitchFamily="34" charset="0"/>
                <a:ea typeface="ＭＳ Ｐゴシック" panose="020B0600070205080204" pitchFamily="34" charset="-128"/>
              </a:rPr>
              <a:t> </a:t>
            </a:r>
          </a:p>
          <a:p>
            <a:pPr marL="0" lvl="0" indent="0">
              <a:lnSpc>
                <a:spcPct val="100000"/>
              </a:lnSpc>
              <a:spcBef>
                <a:spcPct val="0"/>
              </a:spcBef>
              <a:buNone/>
            </a:pPr>
            <a:endParaRPr lang="en-GB" dirty="0">
              <a:solidFill>
                <a:prstClr val="black"/>
              </a:solidFill>
              <a:latin typeface="Arial" panose="020B0604020202020204" pitchFamily="34" charset="0"/>
              <a:ea typeface="ＭＳ Ｐゴシック" panose="020B0600070205080204" pitchFamily="34" charset="-128"/>
            </a:endParaRPr>
          </a:p>
          <a:p>
            <a:pPr marL="0" lvl="0" indent="0">
              <a:lnSpc>
                <a:spcPct val="100000"/>
              </a:lnSpc>
              <a:spcBef>
                <a:spcPct val="0"/>
              </a:spcBef>
              <a:buNone/>
            </a:pPr>
            <a:r>
              <a:rPr lang="en-GB" b="0" dirty="0">
                <a:solidFill>
                  <a:prstClr val="black"/>
                </a:solidFill>
                <a:latin typeface="Arial" panose="020B0604020202020204" pitchFamily="34" charset="0"/>
                <a:ea typeface="ＭＳ Ｐゴシック" panose="020B0600070205080204" pitchFamily="34" charset="-128"/>
              </a:rPr>
              <a:t>Think about your role and describe:</a:t>
            </a:r>
          </a:p>
          <a:p>
            <a:pPr marL="0" lvl="0" indent="0">
              <a:lnSpc>
                <a:spcPct val="100000"/>
              </a:lnSpc>
              <a:spcBef>
                <a:spcPct val="0"/>
              </a:spcBef>
              <a:buNone/>
            </a:pPr>
            <a:endParaRPr lang="en-GB" dirty="0">
              <a:solidFill>
                <a:prstClr val="black"/>
              </a:solidFill>
              <a:latin typeface="Arial" panose="020B0604020202020204" pitchFamily="34" charset="0"/>
              <a:ea typeface="ＭＳ Ｐゴシック" panose="020B0600070205080204" pitchFamily="34" charset="-128"/>
            </a:endParaRPr>
          </a:p>
          <a:p>
            <a:pPr marL="904875" lvl="4" indent="-342900" eaLnBrk="1" hangingPunct="1">
              <a:buFont typeface="+mj-lt"/>
              <a:buAutoNum type="arabicPeriod"/>
              <a:defRPr/>
            </a:pPr>
            <a:r>
              <a:rPr lang="en-GB" altLang="en-US" b="0" dirty="0">
                <a:solidFill>
                  <a:sysClr val="windowText" lastClr="000000"/>
                </a:solidFill>
                <a:latin typeface="Arial"/>
              </a:rPr>
              <a:t>Verbal communication</a:t>
            </a:r>
          </a:p>
          <a:p>
            <a:pPr marL="904875" lvl="4" indent="-342900" eaLnBrk="1" hangingPunct="1">
              <a:buFont typeface="+mj-lt"/>
              <a:buAutoNum type="arabicPeriod"/>
              <a:defRPr/>
            </a:pPr>
            <a:r>
              <a:rPr lang="en-GB" altLang="en-US" dirty="0">
                <a:solidFill>
                  <a:sysClr val="windowText" lastClr="000000"/>
                </a:solidFill>
                <a:latin typeface="Arial"/>
              </a:rPr>
              <a:t>Non-verbal communication</a:t>
            </a:r>
          </a:p>
          <a:p>
            <a:pPr marL="288925" lvl="3" indent="0" eaLnBrk="1" hangingPunct="1">
              <a:buNone/>
              <a:defRPr/>
            </a:pPr>
            <a:endParaRPr lang="en-GB" altLang="en-US" dirty="0">
              <a:solidFill>
                <a:sysClr val="windowText" lastClr="000000"/>
              </a:solidFill>
              <a:latin typeface="Arial"/>
            </a:endParaRPr>
          </a:p>
          <a:p>
            <a:pPr marL="0" lvl="2" indent="0" eaLnBrk="1" hangingPunct="1">
              <a:buNone/>
              <a:defRPr/>
            </a:pPr>
            <a:r>
              <a:rPr lang="en-GB" altLang="en-US" dirty="0">
                <a:solidFill>
                  <a:sysClr val="windowText" lastClr="000000"/>
                </a:solidFill>
                <a:latin typeface="Arial"/>
              </a:rPr>
              <a:t>How do you use these communication methods in your practice? </a:t>
            </a:r>
            <a:endParaRPr lang="en-GB" altLang="en-US" b="0" dirty="0">
              <a:solidFill>
                <a:sysClr val="windowText" lastClr="000000"/>
              </a:solidFill>
              <a:latin typeface="Arial"/>
            </a:endParaRPr>
          </a:p>
          <a:p>
            <a:pPr marL="631825" lvl="1" indent="-342900" eaLnBrk="1" hangingPunct="1">
              <a:buFont typeface="+mj-lt"/>
              <a:buAutoNum type="arabicPeriod"/>
              <a:defRPr/>
            </a:pPr>
            <a:endParaRPr lang="en-GB" altLang="en-US" b="0" dirty="0">
              <a:solidFill>
                <a:sysClr val="windowText" lastClr="000000"/>
              </a:solidFill>
              <a:latin typeface="Arial"/>
            </a:endParaRPr>
          </a:p>
          <a:p>
            <a:pPr marL="631825" lvl="1" indent="-342900" eaLnBrk="1" hangingPunct="1">
              <a:buFont typeface="+mj-lt"/>
              <a:buAutoNum type="arabicPeriod"/>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2886863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92540" y="225240"/>
            <a:ext cx="8229600" cy="1143000"/>
          </a:xfrm>
        </p:spPr>
        <p:txBody>
          <a:bodyPr>
            <a:normAutofit/>
          </a:bodyPr>
          <a:lstStyle/>
          <a:p>
            <a:pPr algn="l"/>
            <a:r>
              <a:rPr lang="en-US" altLang="en-US" dirty="0"/>
              <a:t>Additional Resources:</a:t>
            </a:r>
          </a:p>
        </p:txBody>
      </p:sp>
      <p:sp>
        <p:nvSpPr>
          <p:cNvPr id="7" name="Content Placeholder 3"/>
          <p:cNvSpPr txBox="1">
            <a:spLocks/>
          </p:cNvSpPr>
          <p:nvPr/>
        </p:nvSpPr>
        <p:spPr>
          <a:xfrm>
            <a:off x="323528" y="1468389"/>
            <a:ext cx="8367625"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endParaRPr lang="en-US" altLang="en-US" b="0" dirty="0">
              <a:solidFill>
                <a:sysClr val="windowText" lastClr="000000"/>
              </a:solidFill>
              <a:latin typeface="Arial"/>
            </a:endParaRPr>
          </a:p>
        </p:txBody>
      </p:sp>
      <p:sp>
        <p:nvSpPr>
          <p:cNvPr id="3" name="TextBox 2"/>
          <p:cNvSpPr txBox="1"/>
          <p:nvPr/>
        </p:nvSpPr>
        <p:spPr>
          <a:xfrm>
            <a:off x="683568" y="1368240"/>
            <a:ext cx="7488832" cy="6155531"/>
          </a:xfrm>
          <a:prstGeom prst="rect">
            <a:avLst/>
          </a:prstGeom>
          <a:noFill/>
        </p:spPr>
        <p:txBody>
          <a:bodyPr wrap="square" rtlCol="0">
            <a:spAutoFit/>
          </a:bodyPr>
          <a:lstStyle/>
          <a:p>
            <a:r>
              <a:rPr lang="en-GB" sz="2000" dirty="0"/>
              <a:t>In addition to this information, there are a range of resources to supplement your learning:</a:t>
            </a:r>
          </a:p>
          <a:p>
            <a:endParaRPr lang="en-GB" sz="2000" dirty="0"/>
          </a:p>
          <a:p>
            <a:r>
              <a:rPr lang="en-GB" sz="2000" dirty="0"/>
              <a:t>Allied Health Professions Network:</a:t>
            </a:r>
          </a:p>
          <a:p>
            <a:pPr marL="285750" indent="-285750">
              <a:buFont typeface="Arial" panose="020B0604020202020204" pitchFamily="34" charset="0"/>
              <a:buChar char="•"/>
            </a:pPr>
            <a:r>
              <a:rPr lang="en-GB" sz="2000" dirty="0">
                <a:hlinkClick r:id="rId4"/>
              </a:rPr>
              <a:t>https://www.ahpnw.nhs.uk/covid-19-ahps</a:t>
            </a:r>
            <a:endParaRPr lang="en-GB" sz="2000" dirty="0"/>
          </a:p>
          <a:p>
            <a:pPr marL="285750" indent="-285750">
              <a:buFont typeface="Arial" panose="020B0604020202020204" pitchFamily="34" charset="0"/>
              <a:buChar char="•"/>
            </a:pPr>
            <a:r>
              <a:rPr lang="en-GB" sz="2000" dirty="0">
                <a:hlinkClick r:id="rId5"/>
              </a:rPr>
              <a:t>https://www.ahpnw.nhs.uk/images/Covid_19__AHP_students_240420.pdf</a:t>
            </a:r>
            <a:r>
              <a:rPr lang="en-GB" sz="2000" dirty="0"/>
              <a:t> </a:t>
            </a:r>
          </a:p>
          <a:p>
            <a:pPr marL="285750" indent="-285750">
              <a:buFont typeface="Arial" panose="020B0604020202020204" pitchFamily="34" charset="0"/>
              <a:buChar char="•"/>
            </a:pPr>
            <a:endParaRPr lang="en-GB" sz="2000" dirty="0"/>
          </a:p>
          <a:p>
            <a:r>
              <a:rPr lang="en-GB" sz="2000" dirty="0"/>
              <a:t>CapitalNurse Resources:</a:t>
            </a:r>
          </a:p>
          <a:p>
            <a:pPr marL="342900" indent="-342900">
              <a:buFont typeface="Arial" panose="020B0604020202020204" pitchFamily="34" charset="0"/>
              <a:buChar char="•"/>
            </a:pPr>
            <a:r>
              <a:rPr lang="en-GB" sz="2000" dirty="0">
                <a:hlinkClick r:id="rId6"/>
              </a:rPr>
              <a:t>https://www.hee.nhs.uk/capitalnurse/</a:t>
            </a:r>
            <a:endParaRPr lang="en-GB" sz="2000" dirty="0"/>
          </a:p>
          <a:p>
            <a:endParaRPr lang="en-GB" sz="2000" dirty="0"/>
          </a:p>
          <a:p>
            <a:r>
              <a:rPr lang="en-GB" sz="2000" dirty="0"/>
              <a:t>HEE</a:t>
            </a:r>
          </a:p>
          <a:p>
            <a:pPr marL="342900" indent="-342900">
              <a:buFont typeface="Arial" panose="020B0604020202020204" pitchFamily="34" charset="0"/>
              <a:buChar char="•"/>
            </a:pPr>
            <a:r>
              <a:rPr lang="en-GB" sz="2000" dirty="0">
                <a:hlinkClick r:id="rId7"/>
              </a:rPr>
              <a:t>https://www.hee.nhs.uk/coronavirus-covid-19</a:t>
            </a:r>
            <a:r>
              <a:rPr lang="en-GB" sz="2000" dirty="0"/>
              <a:t> </a:t>
            </a:r>
          </a:p>
          <a:p>
            <a:pPr marL="342900" indent="-342900">
              <a:buFont typeface="Arial" panose="020B0604020202020204" pitchFamily="34" charset="0"/>
              <a:buChar char="•"/>
            </a:pPr>
            <a:endParaRPr lang="en-GB" sz="2000" dirty="0"/>
          </a:p>
          <a:p>
            <a:r>
              <a:rPr lang="en-GB" sz="2000" dirty="0"/>
              <a:t>Royal College of Nursing</a:t>
            </a:r>
          </a:p>
          <a:p>
            <a:pPr marL="342900" indent="-342900">
              <a:buFont typeface="Arial" panose="020B0604020202020204" pitchFamily="34" charset="0"/>
              <a:buChar char="•"/>
            </a:pPr>
            <a:r>
              <a:rPr lang="en-GB" sz="2000" dirty="0">
                <a:hlinkClick r:id="rId8"/>
              </a:rPr>
              <a:t>https://www.rcn.org.uk/</a:t>
            </a:r>
            <a:endParaRPr lang="en-GB" sz="2000" dirty="0"/>
          </a:p>
          <a:p>
            <a:endParaRPr lang="en-GB" sz="2000" dirty="0"/>
          </a:p>
          <a:p>
            <a:pPr marL="285750" indent="-285750">
              <a:buFont typeface="Arial" panose="020B0604020202020204" pitchFamily="34" charset="0"/>
              <a:buChar char="•"/>
            </a:pPr>
            <a:endParaRPr lang="en-GB" dirty="0"/>
          </a:p>
          <a:p>
            <a:endParaRPr lang="en-GB" dirty="0"/>
          </a:p>
          <a:p>
            <a:r>
              <a:rPr lang="en-GB" dirty="0"/>
              <a:t>  </a:t>
            </a:r>
          </a:p>
        </p:txBody>
      </p:sp>
    </p:spTree>
    <p:extLst>
      <p:ext uri="{BB962C8B-B14F-4D97-AF65-F5344CB8AC3E}">
        <p14:creationId xmlns:p14="http://schemas.microsoft.com/office/powerpoint/2010/main" val="3371966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0"/>
            <a:ext cx="7092280" cy="1104900"/>
          </a:xfrm>
          <a:prstGeom prst="rect">
            <a:avLst/>
          </a:prstGeom>
          <a:noFill/>
        </p:spPr>
      </p:pic>
      <p:sp>
        <p:nvSpPr>
          <p:cNvPr id="2" name="Title 1"/>
          <p:cNvSpPr>
            <a:spLocks noGrp="1"/>
          </p:cNvSpPr>
          <p:nvPr>
            <p:ph type="title"/>
          </p:nvPr>
        </p:nvSpPr>
        <p:spPr>
          <a:xfrm>
            <a:off x="399238" y="557808"/>
            <a:ext cx="8229600" cy="1143000"/>
          </a:xfrm>
        </p:spPr>
        <p:txBody>
          <a:bodyPr/>
          <a:lstStyle/>
          <a:p>
            <a:pPr algn="l"/>
            <a:r>
              <a:rPr lang="en-US" altLang="en-US" dirty="0"/>
              <a:t>References</a:t>
            </a:r>
          </a:p>
        </p:txBody>
      </p:sp>
      <p:sp>
        <p:nvSpPr>
          <p:cNvPr id="7" name="Content Placeholder 3"/>
          <p:cNvSpPr txBox="1">
            <a:spLocks/>
          </p:cNvSpPr>
          <p:nvPr/>
        </p:nvSpPr>
        <p:spPr>
          <a:xfrm>
            <a:off x="179512" y="1819919"/>
            <a:ext cx="8669052" cy="4273377"/>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lnSpc>
                <a:spcPct val="100000"/>
              </a:lnSpc>
              <a:defRPr/>
            </a:pPr>
            <a:r>
              <a:rPr lang="en-GB" altLang="en-US" sz="1400" b="0" dirty="0">
                <a:solidFill>
                  <a:sysClr val="windowText" lastClr="000000"/>
                </a:solidFill>
                <a:latin typeface="Arial"/>
              </a:rPr>
              <a:t>Care Quality Commission. The Fundamental Standards. Accessed on 05.05.2020. &lt;</a:t>
            </a:r>
            <a:r>
              <a:rPr lang="en-GB" sz="1400" b="0" dirty="0">
                <a:latin typeface="Arial" panose="020B0604020202020204" pitchFamily="34" charset="0"/>
                <a:cs typeface="Arial" panose="020B0604020202020204" pitchFamily="34" charset="0"/>
                <a:hlinkClick r:id="rId4"/>
              </a:rPr>
              <a:t>https://www.cqc.org.uk/what-we-do/how-we-do-our-job/fundamental-standards</a:t>
            </a:r>
            <a:r>
              <a:rPr lang="en-GB" sz="1400" b="0" dirty="0">
                <a:latin typeface="Arial" panose="020B0604020202020204" pitchFamily="34" charset="0"/>
                <a:cs typeface="Arial" panose="020B0604020202020204" pitchFamily="34" charset="0"/>
              </a:rPr>
              <a:t>&gt;</a:t>
            </a:r>
            <a:endParaRPr lang="en-GB" altLang="en-US" sz="1400" b="0" dirty="0">
              <a:solidFill>
                <a:sysClr val="windowText" lastClr="000000"/>
              </a:solidFill>
              <a:latin typeface="Arial"/>
            </a:endParaRPr>
          </a:p>
          <a:p>
            <a:pPr eaLnBrk="1" hangingPunct="1">
              <a:lnSpc>
                <a:spcPct val="100000"/>
              </a:lnSpc>
              <a:defRPr/>
            </a:pPr>
            <a:r>
              <a:rPr lang="en-GB" altLang="en-US" sz="1400" b="0" dirty="0">
                <a:solidFill>
                  <a:sysClr val="windowText" lastClr="000000"/>
                </a:solidFill>
                <a:latin typeface="Arial"/>
              </a:rPr>
              <a:t>Ervin, N.E. (2008). Caseload Management Skills for Improved Efficiency. The Journal of Continuing Education in Nursing 39(3):127-32</a:t>
            </a:r>
            <a:endParaRPr lang="en-US" altLang="en-US" sz="1400" b="0" dirty="0">
              <a:solidFill>
                <a:sysClr val="windowText" lastClr="000000"/>
              </a:solidFill>
              <a:latin typeface="Arial"/>
            </a:endParaRPr>
          </a:p>
          <a:p>
            <a:pPr eaLnBrk="1" hangingPunct="1">
              <a:lnSpc>
                <a:spcPct val="100000"/>
              </a:lnSpc>
              <a:defRPr/>
            </a:pPr>
            <a:r>
              <a:rPr lang="en-GB" altLang="en-US" sz="1400" b="0" dirty="0" err="1">
                <a:solidFill>
                  <a:sysClr val="windowText" lastClr="000000"/>
                </a:solidFill>
                <a:latin typeface="Arial"/>
              </a:rPr>
              <a:t>Nayak</a:t>
            </a:r>
            <a:r>
              <a:rPr lang="en-GB" altLang="en-US" sz="1400" b="0" dirty="0">
                <a:solidFill>
                  <a:sysClr val="windowText" lastClr="000000"/>
                </a:solidFill>
                <a:latin typeface="Arial"/>
              </a:rPr>
              <a:t>, S.G. (2018). Time Management in Nursing – Hour of Need. International Journal of Care Sciences 11 (3): 1997 – 2000. </a:t>
            </a:r>
          </a:p>
          <a:p>
            <a:pPr eaLnBrk="1" hangingPunct="1">
              <a:lnSpc>
                <a:spcPct val="100000"/>
              </a:lnSpc>
              <a:defRPr/>
            </a:pPr>
            <a:r>
              <a:rPr lang="en-GB" altLang="en-US" sz="1400" b="0" dirty="0">
                <a:solidFill>
                  <a:sysClr val="windowText" lastClr="000000"/>
                </a:solidFill>
                <a:latin typeface="Arial"/>
              </a:rPr>
              <a:t>Nursing Midwifery Council. The Code: Professional  standards of Practice and behaviour for nurses, midwives and nursing associates. Accessed on 05.05.2020 </a:t>
            </a:r>
            <a:r>
              <a:rPr lang="en-GB" altLang="en-US" sz="1400" b="0" dirty="0">
                <a:solidFill>
                  <a:sysClr val="windowText" lastClr="000000"/>
                </a:solidFill>
                <a:latin typeface="Arial"/>
                <a:hlinkClick r:id="rId5"/>
              </a:rPr>
              <a:t>https://www.nmc.org.uk/globalassets/sitedocuments/nmc-publications/nmc-code.pdf</a:t>
            </a:r>
            <a:endParaRPr lang="en-GB" altLang="en-US" sz="1400" b="0" dirty="0">
              <a:solidFill>
                <a:sysClr val="windowText" lastClr="000000"/>
              </a:solidFill>
              <a:latin typeface="Arial"/>
            </a:endParaRPr>
          </a:p>
          <a:p>
            <a:pPr eaLnBrk="1" hangingPunct="1">
              <a:lnSpc>
                <a:spcPct val="100000"/>
              </a:lnSpc>
              <a:defRPr/>
            </a:pPr>
            <a:r>
              <a:rPr lang="en-GB" altLang="en-US" sz="1400" b="0" dirty="0">
                <a:solidFill>
                  <a:sysClr val="windowText" lastClr="000000"/>
                </a:solidFill>
                <a:latin typeface="Arial"/>
              </a:rPr>
              <a:t>Royal College of Occupational Therapists. The Carer Development Framework: Guiding Principles for Occupational Therapy. </a:t>
            </a:r>
            <a:r>
              <a:rPr lang="en-GB" altLang="en-US" sz="1400" b="0" dirty="0" err="1">
                <a:solidFill>
                  <a:sysClr val="windowText" lastClr="000000"/>
                </a:solidFill>
                <a:latin typeface="Arial"/>
              </a:rPr>
              <a:t>Accessedon</a:t>
            </a:r>
            <a:r>
              <a:rPr lang="en-GB" altLang="en-US" sz="1400" b="0" dirty="0">
                <a:solidFill>
                  <a:sysClr val="windowText" lastClr="000000"/>
                </a:solidFill>
                <a:latin typeface="Arial"/>
              </a:rPr>
              <a:t> 05.05.2020 &lt;</a:t>
            </a:r>
            <a:r>
              <a:rPr lang="en-GB" altLang="en-US" sz="1400" b="0" dirty="0">
                <a:solidFill>
                  <a:sysClr val="windowText" lastClr="000000"/>
                </a:solidFill>
                <a:latin typeface="Arial"/>
                <a:hlinkClick r:id="rId6"/>
              </a:rPr>
              <a:t>https://www.rcot.co.uk/sites/default/files/CAREER_FRAMEWORK.pdf</a:t>
            </a:r>
            <a:r>
              <a:rPr lang="en-GB" altLang="en-US" sz="1400" b="0" dirty="0">
                <a:solidFill>
                  <a:sysClr val="windowText" lastClr="000000"/>
                </a:solidFill>
                <a:latin typeface="Arial"/>
              </a:rPr>
              <a:t>&gt;</a:t>
            </a:r>
          </a:p>
          <a:p>
            <a:pPr eaLnBrk="1" hangingPunct="1">
              <a:lnSpc>
                <a:spcPct val="100000"/>
              </a:lnSpc>
              <a:defRPr/>
            </a:pPr>
            <a:r>
              <a:rPr lang="en-GB" altLang="en-US" sz="1400" b="0" dirty="0">
                <a:solidFill>
                  <a:sysClr val="windowText" lastClr="000000"/>
                </a:solidFill>
                <a:latin typeface="Arial"/>
              </a:rPr>
              <a:t>Welsh Government. (2020). Modernising Allied Health Professions’ Career in Wales: A post registration framework. Accessed on 05.05.2020 &lt;</a:t>
            </a:r>
            <a:r>
              <a:rPr lang="en-GB" altLang="en-US" sz="1400" b="0" dirty="0">
                <a:solidFill>
                  <a:srgbClr val="0000FF"/>
                </a:solidFill>
                <a:latin typeface="Arial"/>
              </a:rPr>
              <a:t>https://gov.wales/sites/default/files/publications/2020-02/modernising-allied-health-professions-careers-in-wales.pdf</a:t>
            </a:r>
            <a:r>
              <a:rPr lang="en-GB" altLang="en-US" sz="1400" b="0" dirty="0">
                <a:solidFill>
                  <a:sysClr val="windowText" lastClr="000000"/>
                </a:solidFill>
                <a:latin typeface="Arial"/>
              </a:rPr>
              <a:t>&gt;</a:t>
            </a:r>
          </a:p>
        </p:txBody>
      </p:sp>
    </p:spTree>
    <p:extLst>
      <p:ext uri="{BB962C8B-B14F-4D97-AF65-F5344CB8AC3E}">
        <p14:creationId xmlns:p14="http://schemas.microsoft.com/office/powerpoint/2010/main" val="292920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72698" y="1277888"/>
            <a:ext cx="8229600" cy="1143000"/>
          </a:xfrm>
        </p:spPr>
        <p:txBody>
          <a:bodyPr/>
          <a:lstStyle/>
          <a:p>
            <a:pPr algn="l"/>
            <a:r>
              <a:rPr lang="en-US" altLang="en-US" dirty="0"/>
              <a:t>Acknowledgments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eaLnBrk="1" hangingPunct="1">
              <a:defRPr/>
            </a:pPr>
            <a:endParaRPr lang="en-US" altLang="en-US" b="0" dirty="0">
              <a:solidFill>
                <a:sysClr val="windowText" lastClr="000000"/>
              </a:solidFill>
              <a:latin typeface="Arial"/>
            </a:endParaRPr>
          </a:p>
        </p:txBody>
      </p:sp>
      <p:sp>
        <p:nvSpPr>
          <p:cNvPr id="3" name="TextBox 2"/>
          <p:cNvSpPr txBox="1"/>
          <p:nvPr/>
        </p:nvSpPr>
        <p:spPr>
          <a:xfrm>
            <a:off x="467544" y="2798926"/>
            <a:ext cx="8234754" cy="2862322"/>
          </a:xfrm>
          <a:prstGeom prst="rect">
            <a:avLst/>
          </a:prstGeom>
          <a:noFill/>
        </p:spPr>
        <p:txBody>
          <a:bodyPr wrap="square" rtlCol="0">
            <a:spAutoFit/>
          </a:bodyPr>
          <a:lstStyle/>
          <a:p>
            <a:pPr marL="285750" indent="-285750">
              <a:buFont typeface="Arial" panose="020B0604020202020204" pitchFamily="34" charset="0"/>
              <a:buChar char="•"/>
            </a:pPr>
            <a:r>
              <a:rPr lang="en-GB" dirty="0"/>
              <a:t>Jules Marchant, Therapy Practice Development Lead, Guy’s and St Thomas’ NHS Trust, and Health Education England </a:t>
            </a:r>
            <a:r>
              <a:rPr lang="en-GB" dirty="0" err="1"/>
              <a:t>RePAIR</a:t>
            </a:r>
            <a:r>
              <a:rPr lang="en-GB" dirty="0"/>
              <a:t> Fellow</a:t>
            </a:r>
          </a:p>
          <a:p>
            <a:endParaRPr lang="en-GB" dirty="0"/>
          </a:p>
          <a:p>
            <a:pPr marL="285750" indent="-285750">
              <a:buFont typeface="Arial" panose="020B0604020202020204" pitchFamily="34" charset="0"/>
              <a:buChar char="•"/>
            </a:pPr>
            <a:r>
              <a:rPr lang="en-GB" dirty="0"/>
              <a:t>Catherine </a:t>
            </a:r>
            <a:r>
              <a:rPr lang="en-GB" dirty="0" err="1"/>
              <a:t>DesForges</a:t>
            </a:r>
            <a:r>
              <a:rPr lang="en-GB" dirty="0"/>
              <a:t>, Head of Education and Development for AHPs, Royal Free London NHS Trust</a:t>
            </a:r>
          </a:p>
          <a:p>
            <a:endParaRPr lang="en-GB" dirty="0"/>
          </a:p>
          <a:p>
            <a:pPr marL="285750" indent="-285750">
              <a:buFont typeface="Arial" panose="020B0604020202020204" pitchFamily="34" charset="0"/>
              <a:buChar char="•"/>
            </a:pPr>
            <a:r>
              <a:rPr lang="en-GB" dirty="0"/>
              <a:t>Desiree Cox, Preceptorship Project Manager, CapitalNurse </a:t>
            </a:r>
          </a:p>
          <a:p>
            <a:endParaRPr lang="en-GB" dirty="0"/>
          </a:p>
          <a:p>
            <a:endParaRPr lang="en-GB" dirty="0"/>
          </a:p>
          <a:p>
            <a:endParaRPr lang="en-GB" dirty="0"/>
          </a:p>
        </p:txBody>
      </p:sp>
    </p:spTree>
    <p:extLst>
      <p:ext uri="{BB962C8B-B14F-4D97-AF65-F5344CB8AC3E}">
        <p14:creationId xmlns:p14="http://schemas.microsoft.com/office/powerpoint/2010/main" val="2977853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845840"/>
            <a:ext cx="8229600" cy="1143000"/>
          </a:xfrm>
        </p:spPr>
        <p:txBody>
          <a:bodyPr>
            <a:normAutofit/>
          </a:bodyPr>
          <a:lstStyle/>
          <a:p>
            <a:pPr algn="l"/>
            <a:r>
              <a:rPr lang="en-US" altLang="en-US" dirty="0"/>
              <a:t>CQC Fundamental standards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835527"/>
            <a:ext cx="8496944" cy="4185761"/>
          </a:xfrm>
          <a:prstGeom prst="rect">
            <a:avLst/>
          </a:prstGeom>
          <a:noFill/>
        </p:spPr>
        <p:txBody>
          <a:bodyPr wrap="square" rtlCol="0">
            <a:spAutoFit/>
          </a:bodyPr>
          <a:lstStyle/>
          <a:p>
            <a:pPr>
              <a:buClr>
                <a:srgbClr val="005EB8"/>
              </a:buClr>
            </a:pPr>
            <a:r>
              <a:rPr lang="en-GB" dirty="0"/>
              <a:t>These are the minimum quality of care our patients can expect to receive. They are standards below which your care must never fall (CQC). </a:t>
            </a:r>
          </a:p>
          <a:p>
            <a:pPr>
              <a:buClr>
                <a:srgbClr val="005EB8"/>
              </a:buClr>
            </a:pPr>
            <a:endParaRPr lang="en-GB" dirty="0"/>
          </a:p>
          <a:p>
            <a:pPr>
              <a:buClr>
                <a:srgbClr val="005EB8"/>
              </a:buClr>
            </a:pPr>
            <a:r>
              <a:rPr lang="en-GB" dirty="0"/>
              <a:t>Everybody has the right to the following standards: </a:t>
            </a:r>
          </a:p>
          <a:p>
            <a:pPr>
              <a:buClr>
                <a:srgbClr val="005EB8"/>
              </a:buClr>
            </a:pPr>
            <a:endParaRPr lang="en-GB" dirty="0"/>
          </a:p>
          <a:p>
            <a:pPr marL="285750" indent="-285750">
              <a:buClr>
                <a:srgbClr val="005EB8"/>
              </a:buClr>
              <a:buFont typeface="Arial" panose="020B0604020202020204" pitchFamily="34" charset="0"/>
              <a:buChar char="•"/>
            </a:pPr>
            <a:r>
              <a:rPr lang="en-GB" sz="1600" dirty="0"/>
              <a:t>Care should be </a:t>
            </a:r>
            <a:r>
              <a:rPr lang="en-GB" sz="1600" b="1" dirty="0">
                <a:solidFill>
                  <a:srgbClr val="0070C0"/>
                </a:solidFill>
              </a:rPr>
              <a:t>person-centred</a:t>
            </a:r>
            <a:r>
              <a:rPr lang="en-GB" sz="1600" dirty="0"/>
              <a:t> </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People should be treated with </a:t>
            </a:r>
            <a:r>
              <a:rPr lang="en-GB" sz="1600" b="1" dirty="0">
                <a:solidFill>
                  <a:srgbClr val="0070C0"/>
                </a:solidFill>
              </a:rPr>
              <a:t>dignity and respect</a:t>
            </a:r>
          </a:p>
          <a:p>
            <a:pPr>
              <a:buClr>
                <a:srgbClr val="005EB8"/>
              </a:buClr>
            </a:pPr>
            <a:endParaRPr lang="en-GB" sz="1600" b="1" dirty="0">
              <a:solidFill>
                <a:srgbClr val="0070C0"/>
              </a:solidFill>
            </a:endParaRPr>
          </a:p>
          <a:p>
            <a:pPr marL="285750" indent="-285750">
              <a:buClr>
                <a:srgbClr val="005EB8"/>
              </a:buClr>
              <a:buFont typeface="Arial" panose="020B0604020202020204" pitchFamily="34" charset="0"/>
              <a:buChar char="•"/>
            </a:pPr>
            <a:r>
              <a:rPr lang="en-GB" sz="1600" b="1" dirty="0">
                <a:solidFill>
                  <a:srgbClr val="0070C0"/>
                </a:solidFill>
              </a:rPr>
              <a:t>Consent</a:t>
            </a:r>
            <a:r>
              <a:rPr lang="en-GB" sz="1600" dirty="0"/>
              <a:t> should be ascertained before receiving care</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Treatment should be provided </a:t>
            </a:r>
            <a:r>
              <a:rPr lang="en-GB" sz="1600" b="1" dirty="0">
                <a:solidFill>
                  <a:srgbClr val="0070C0"/>
                </a:solidFill>
              </a:rPr>
              <a:t>safely</a:t>
            </a:r>
            <a:r>
              <a:rPr lang="en-GB" sz="1600" dirty="0"/>
              <a:t> </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People should be </a:t>
            </a:r>
            <a:r>
              <a:rPr lang="en-GB" sz="1600" b="1" dirty="0">
                <a:solidFill>
                  <a:srgbClr val="0070C0"/>
                </a:solidFill>
              </a:rPr>
              <a:t>safeguarded from abuse </a:t>
            </a:r>
            <a:r>
              <a:rPr lang="en-GB" sz="1600" dirty="0"/>
              <a:t>or improper treatment</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People should be given enough </a:t>
            </a:r>
            <a:r>
              <a:rPr lang="en-GB" sz="1600" b="1" dirty="0">
                <a:solidFill>
                  <a:srgbClr val="0070C0"/>
                </a:solidFill>
              </a:rPr>
              <a:t>food and drink </a:t>
            </a:r>
            <a:r>
              <a:rPr lang="en-GB" sz="1600" dirty="0"/>
              <a:t>while receiving care / treatment.</a:t>
            </a:r>
          </a:p>
        </p:txBody>
      </p:sp>
    </p:spTree>
    <p:extLst>
      <p:ext uri="{BB962C8B-B14F-4D97-AF65-F5344CB8AC3E}">
        <p14:creationId xmlns:p14="http://schemas.microsoft.com/office/powerpoint/2010/main" val="1641632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05880"/>
            <a:ext cx="8229600" cy="1143000"/>
          </a:xfrm>
        </p:spPr>
        <p:txBody>
          <a:bodyPr>
            <a:normAutofit/>
          </a:bodyPr>
          <a:lstStyle/>
          <a:p>
            <a:pPr algn="l"/>
            <a:r>
              <a:rPr lang="en-US" altLang="en-US" dirty="0"/>
              <a:t>CQC Fundamental standards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420888"/>
            <a:ext cx="8496944" cy="3046988"/>
          </a:xfrm>
          <a:prstGeom prst="rect">
            <a:avLst/>
          </a:prstGeom>
          <a:noFill/>
        </p:spPr>
        <p:txBody>
          <a:bodyPr wrap="square" rtlCol="0">
            <a:spAutoFit/>
          </a:bodyPr>
          <a:lstStyle/>
          <a:p>
            <a:pPr marL="285750" indent="-285750">
              <a:buClr>
                <a:srgbClr val="005EB8"/>
              </a:buClr>
              <a:buFont typeface="Arial" panose="020B0604020202020204" pitchFamily="34" charset="0"/>
              <a:buChar char="•"/>
            </a:pPr>
            <a:r>
              <a:rPr lang="en-GB" sz="1600" dirty="0"/>
              <a:t>Places where treatment is given (</a:t>
            </a:r>
            <a:r>
              <a:rPr lang="en-GB" sz="1600" b="1" dirty="0">
                <a:solidFill>
                  <a:srgbClr val="0070C0"/>
                </a:solidFill>
              </a:rPr>
              <a:t>premises and equipment</a:t>
            </a:r>
            <a:r>
              <a:rPr lang="en-GB" sz="1600" dirty="0"/>
              <a:t>) should provide equipment that is clean, suitable and properly looked after</a:t>
            </a:r>
          </a:p>
          <a:p>
            <a:pPr marL="285750" indent="-285750">
              <a:buClr>
                <a:srgbClr val="005EB8"/>
              </a:buClr>
              <a:buFont typeface="Arial" panose="020B0604020202020204" pitchFamily="34" charset="0"/>
              <a:buChar char="•"/>
            </a:pPr>
            <a:r>
              <a:rPr lang="en-GB" sz="1600" dirty="0"/>
              <a:t>People must be able to </a:t>
            </a:r>
            <a:r>
              <a:rPr lang="en-GB" sz="1600" b="1" dirty="0">
                <a:solidFill>
                  <a:srgbClr val="0070C0"/>
                </a:solidFill>
              </a:rPr>
              <a:t>complain</a:t>
            </a:r>
            <a:r>
              <a:rPr lang="en-GB" sz="1600" dirty="0"/>
              <a:t> about their care / treatment </a:t>
            </a:r>
          </a:p>
          <a:p>
            <a:pPr marL="285750" indent="-285750">
              <a:buClr>
                <a:srgbClr val="005EB8"/>
              </a:buClr>
              <a:buFont typeface="Arial" panose="020B0604020202020204" pitchFamily="34" charset="0"/>
              <a:buChar char="•"/>
            </a:pPr>
            <a:r>
              <a:rPr lang="en-GB" sz="1600" dirty="0"/>
              <a:t>Organisations must have </a:t>
            </a:r>
            <a:r>
              <a:rPr lang="en-GB" sz="1600" b="1" dirty="0">
                <a:solidFill>
                  <a:srgbClr val="0070C0"/>
                </a:solidFill>
              </a:rPr>
              <a:t>good governance </a:t>
            </a:r>
            <a:r>
              <a:rPr lang="en-GB" sz="1600" dirty="0"/>
              <a:t>to meet these standards (e.g. plans / processes)</a:t>
            </a:r>
          </a:p>
          <a:p>
            <a:pPr marL="285750" indent="-285750">
              <a:buClr>
                <a:srgbClr val="005EB8"/>
              </a:buClr>
              <a:buFont typeface="Arial" panose="020B0604020202020204" pitchFamily="34" charset="0"/>
              <a:buChar char="•"/>
            </a:pPr>
            <a:r>
              <a:rPr lang="en-GB" sz="1600" dirty="0"/>
              <a:t>Organisations must have enough suitably qualified, competent and experienced</a:t>
            </a:r>
            <a:r>
              <a:rPr lang="en-GB" sz="1600" b="1" dirty="0">
                <a:solidFill>
                  <a:srgbClr val="0070C0"/>
                </a:solidFill>
              </a:rPr>
              <a:t> staff </a:t>
            </a:r>
            <a:r>
              <a:rPr lang="en-GB" sz="1600" dirty="0"/>
              <a:t>to meet standards of care  </a:t>
            </a:r>
          </a:p>
          <a:p>
            <a:pPr marL="285750" indent="-285750">
              <a:buClr>
                <a:srgbClr val="005EB8"/>
              </a:buClr>
              <a:buFont typeface="Arial" panose="020B0604020202020204" pitchFamily="34" charset="0"/>
              <a:buChar char="•"/>
            </a:pPr>
            <a:r>
              <a:rPr lang="en-GB" sz="1600" dirty="0"/>
              <a:t>Organisations must only employ people who can </a:t>
            </a:r>
            <a:r>
              <a:rPr lang="en-GB" sz="1600" b="1" dirty="0">
                <a:solidFill>
                  <a:srgbClr val="0070C0"/>
                </a:solidFill>
              </a:rPr>
              <a:t>provide care and treatment </a:t>
            </a:r>
            <a:r>
              <a:rPr lang="en-GB" sz="1600" dirty="0"/>
              <a:t>appropriate to their role</a:t>
            </a:r>
          </a:p>
          <a:p>
            <a:pPr marL="285750" indent="-285750">
              <a:buClr>
                <a:srgbClr val="005EB8"/>
              </a:buClr>
              <a:buFont typeface="Arial" panose="020B0604020202020204" pitchFamily="34" charset="0"/>
              <a:buChar char="•"/>
            </a:pPr>
            <a:r>
              <a:rPr lang="en-GB" sz="1600" b="1" dirty="0">
                <a:solidFill>
                  <a:srgbClr val="0070C0"/>
                </a:solidFill>
              </a:rPr>
              <a:t>Duty of candour </a:t>
            </a:r>
            <a:r>
              <a:rPr lang="en-GB" sz="1600" dirty="0"/>
              <a:t>– organisations must be open and transparent about people’s care and treatment.</a:t>
            </a:r>
          </a:p>
          <a:p>
            <a:pPr marL="285750" indent="-285750">
              <a:buClr>
                <a:srgbClr val="005EB8"/>
              </a:buClr>
              <a:buFont typeface="Arial" panose="020B0604020202020204" pitchFamily="34" charset="0"/>
              <a:buChar char="•"/>
            </a:pPr>
            <a:r>
              <a:rPr lang="en-GB" sz="1600" dirty="0"/>
              <a:t>Organisations must </a:t>
            </a:r>
            <a:r>
              <a:rPr lang="en-GB" sz="1600" b="1" dirty="0">
                <a:solidFill>
                  <a:srgbClr val="0070C0"/>
                </a:solidFill>
              </a:rPr>
              <a:t>display their CQC rating </a:t>
            </a:r>
            <a:r>
              <a:rPr lang="en-GB" sz="1600" dirty="0"/>
              <a:t>in a place where people can see it.</a:t>
            </a:r>
          </a:p>
        </p:txBody>
      </p:sp>
    </p:spTree>
    <p:extLst>
      <p:ext uri="{BB962C8B-B14F-4D97-AF65-F5344CB8AC3E}">
        <p14:creationId xmlns:p14="http://schemas.microsoft.com/office/powerpoint/2010/main" val="173078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77888"/>
            <a:ext cx="8229600" cy="1143000"/>
          </a:xfrm>
        </p:spPr>
        <p:txBody>
          <a:bodyPr>
            <a:normAutofit/>
          </a:bodyPr>
          <a:lstStyle/>
          <a:p>
            <a:pPr algn="l"/>
            <a:r>
              <a:rPr lang="en-US" altLang="en-US" dirty="0"/>
              <a:t>CQC Fundamental Standards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3" name="TextBox 2"/>
          <p:cNvSpPr txBox="1"/>
          <p:nvPr/>
        </p:nvSpPr>
        <p:spPr>
          <a:xfrm>
            <a:off x="323528" y="2635165"/>
            <a:ext cx="8229600" cy="3170099"/>
          </a:xfrm>
          <a:prstGeom prst="rect">
            <a:avLst/>
          </a:prstGeom>
          <a:noFill/>
        </p:spPr>
        <p:txBody>
          <a:bodyPr wrap="square" rtlCol="0">
            <a:spAutoFit/>
          </a:bodyPr>
          <a:lstStyle/>
          <a:p>
            <a:r>
              <a:rPr lang="en-GB" sz="2000" b="1" dirty="0">
                <a:solidFill>
                  <a:srgbClr val="0070C0"/>
                </a:solidFill>
              </a:rPr>
              <a:t>Exercise 1: </a:t>
            </a:r>
          </a:p>
          <a:p>
            <a:endParaRPr lang="en-GB" sz="2000" dirty="0"/>
          </a:p>
          <a:p>
            <a:pPr marL="285750" indent="-285750">
              <a:buFont typeface="Arial" panose="020B0604020202020204" pitchFamily="34" charset="0"/>
              <a:buChar char="•"/>
            </a:pPr>
            <a:r>
              <a:rPr lang="en-GB" sz="2000" dirty="0"/>
              <a:t>Think about your organisation in relation to the fundamentals of care and your practice, how does it (or do you) meet these standards? </a:t>
            </a:r>
          </a:p>
          <a:p>
            <a:pPr marL="285750" indent="-285750">
              <a:buFont typeface="Arial" panose="020B0604020202020204" pitchFamily="34" charset="0"/>
              <a:buChar char="•"/>
            </a:pPr>
            <a:endParaRPr lang="en-GB" sz="2000" dirty="0"/>
          </a:p>
          <a:p>
            <a:pPr marL="741363" lvl="1" indent="-285750">
              <a:buFont typeface="Arial" panose="020B0604020202020204" pitchFamily="34" charset="0"/>
              <a:buChar char="•"/>
            </a:pPr>
            <a:r>
              <a:rPr lang="en-GB" sz="2000" dirty="0"/>
              <a:t>Do you know how people can make complaints? </a:t>
            </a:r>
          </a:p>
          <a:p>
            <a:pPr marL="741363" lvl="1" indent="-285750">
              <a:buFont typeface="Arial" panose="020B0604020202020204" pitchFamily="34" charset="0"/>
              <a:buChar char="•"/>
            </a:pPr>
            <a:endParaRPr lang="en-GB" sz="2000" dirty="0"/>
          </a:p>
          <a:p>
            <a:pPr marL="741363" lvl="1" indent="-285750">
              <a:buFont typeface="Arial" panose="020B0604020202020204" pitchFamily="34" charset="0"/>
              <a:buChar char="•"/>
            </a:pPr>
            <a:r>
              <a:rPr lang="en-GB" sz="2000" dirty="0"/>
              <a:t>Do you know what your organisation’s CQC rating is? </a:t>
            </a:r>
          </a:p>
          <a:p>
            <a:pPr marL="741363" lvl="1" indent="-285750">
              <a:buFont typeface="Arial" panose="020B0604020202020204" pitchFamily="34" charset="0"/>
              <a:buChar char="•"/>
            </a:pPr>
            <a:endParaRPr lang="en-GB" sz="2000" dirty="0"/>
          </a:p>
          <a:p>
            <a:pPr marL="741363" lvl="1" indent="-285750">
              <a:buFont typeface="Arial" panose="020B0604020202020204" pitchFamily="34" charset="0"/>
              <a:buChar char="•"/>
            </a:pPr>
            <a:r>
              <a:rPr lang="en-GB" sz="2000" dirty="0"/>
              <a:t>Do you know what your organisation’s values are? </a:t>
            </a:r>
          </a:p>
        </p:txBody>
      </p:sp>
    </p:spTree>
    <p:extLst>
      <p:ext uri="{BB962C8B-B14F-4D97-AF65-F5344CB8AC3E}">
        <p14:creationId xmlns:p14="http://schemas.microsoft.com/office/powerpoint/2010/main" val="217055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845840"/>
            <a:ext cx="8229600" cy="1143000"/>
          </a:xfrm>
        </p:spPr>
        <p:txBody>
          <a:bodyPr>
            <a:normAutofit/>
          </a:bodyPr>
          <a:lstStyle/>
          <a:p>
            <a:pPr algn="l"/>
            <a:r>
              <a:rPr lang="en-US" altLang="en-US" sz="3200" dirty="0"/>
              <a:t>Clinical skills and</a:t>
            </a:r>
            <a:br>
              <a:rPr lang="en-US" altLang="en-US" sz="3200" dirty="0"/>
            </a:br>
            <a:r>
              <a:rPr lang="en-US" altLang="en-US" sz="3200" dirty="0"/>
              <a:t>competencies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999868"/>
            <a:ext cx="8280920" cy="4093428"/>
          </a:xfrm>
          <a:prstGeom prst="rect">
            <a:avLst/>
          </a:prstGeom>
          <a:noFill/>
        </p:spPr>
        <p:txBody>
          <a:bodyPr wrap="square" rtlCol="0">
            <a:spAutoFit/>
          </a:bodyPr>
          <a:lstStyle/>
          <a:p>
            <a:pPr>
              <a:buClr>
                <a:srgbClr val="005EB8"/>
              </a:buClr>
            </a:pPr>
            <a:r>
              <a:rPr lang="en-GB" sz="2000" dirty="0"/>
              <a:t>Clinical competencies may be related to your profession and / or to the clinical area in which you work. </a:t>
            </a:r>
          </a:p>
          <a:p>
            <a:pPr>
              <a:buClr>
                <a:srgbClr val="005EB8"/>
              </a:buClr>
            </a:pPr>
            <a:endParaRPr lang="en-GB" sz="2000" dirty="0"/>
          </a:p>
          <a:p>
            <a:pPr>
              <a:buClr>
                <a:srgbClr val="005EB8"/>
              </a:buClr>
            </a:pPr>
            <a:r>
              <a:rPr lang="en-GB" sz="2000" dirty="0"/>
              <a:t>Each profession will have different core clinical skills and competencies depending on the level of practice:</a:t>
            </a:r>
          </a:p>
          <a:p>
            <a:pPr marL="798513" lvl="1" indent="-342900">
              <a:buClr>
                <a:srgbClr val="005EB8"/>
              </a:buClr>
              <a:buFont typeface="Arial" panose="020B0604020202020204" pitchFamily="34" charset="0"/>
              <a:buChar char="•"/>
            </a:pPr>
            <a:r>
              <a:rPr lang="en-GB" sz="2000" dirty="0"/>
              <a:t>These are outlined by your professional body (see next slide)</a:t>
            </a:r>
          </a:p>
          <a:p>
            <a:pPr>
              <a:buClr>
                <a:srgbClr val="005EB8"/>
              </a:buClr>
            </a:pPr>
            <a:endParaRPr lang="en-GB" sz="2000" dirty="0"/>
          </a:p>
          <a:p>
            <a:pPr>
              <a:buClr>
                <a:srgbClr val="005EB8"/>
              </a:buClr>
            </a:pPr>
            <a:r>
              <a:rPr lang="en-GB" sz="2000" dirty="0"/>
              <a:t>Your organisation will build relevant clinical competencies into your development program and tailor them to your role / level. </a:t>
            </a:r>
          </a:p>
          <a:p>
            <a:pPr>
              <a:buClr>
                <a:srgbClr val="005EB8"/>
              </a:buClr>
            </a:pPr>
            <a:endParaRPr lang="en-GB" sz="2000" dirty="0"/>
          </a:p>
          <a:p>
            <a:pPr>
              <a:buClr>
                <a:srgbClr val="005EB8"/>
              </a:buClr>
            </a:pPr>
            <a:r>
              <a:rPr lang="en-GB" sz="2000" dirty="0"/>
              <a:t>It is important that you understand what your competencies are and how they should be documented</a:t>
            </a:r>
          </a:p>
          <a:p>
            <a:pPr marL="798513" lvl="1" indent="-342900">
              <a:buClr>
                <a:srgbClr val="005EB8"/>
              </a:buClr>
              <a:buFont typeface="Arial" panose="020B0604020202020204" pitchFamily="34" charset="0"/>
              <a:buChar char="•"/>
            </a:pPr>
            <a:r>
              <a:rPr lang="en-GB" sz="2000" dirty="0"/>
              <a:t>Please ask your preceptor / supervisor.</a:t>
            </a:r>
          </a:p>
        </p:txBody>
      </p:sp>
    </p:spTree>
    <p:extLst>
      <p:ext uri="{BB962C8B-B14F-4D97-AF65-F5344CB8AC3E}">
        <p14:creationId xmlns:p14="http://schemas.microsoft.com/office/powerpoint/2010/main" val="2635250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1298" y="19844"/>
            <a:ext cx="7092280" cy="1104900"/>
          </a:xfrm>
          <a:prstGeom prst="rect">
            <a:avLst/>
          </a:prstGeom>
          <a:noFill/>
        </p:spPr>
      </p:pic>
      <p:sp>
        <p:nvSpPr>
          <p:cNvPr id="2" name="Title 1"/>
          <p:cNvSpPr>
            <a:spLocks noGrp="1"/>
          </p:cNvSpPr>
          <p:nvPr>
            <p:ph type="title"/>
          </p:nvPr>
        </p:nvSpPr>
        <p:spPr>
          <a:xfrm>
            <a:off x="253615" y="629816"/>
            <a:ext cx="8229600" cy="1143000"/>
          </a:xfrm>
        </p:spPr>
        <p:txBody>
          <a:bodyPr>
            <a:normAutofit/>
          </a:bodyPr>
          <a:lstStyle/>
          <a:p>
            <a:pPr algn="l"/>
            <a:r>
              <a:rPr lang="en-US" altLang="en-US" dirty="0"/>
              <a:t>Professional Bodies</a:t>
            </a:r>
          </a:p>
        </p:txBody>
      </p:sp>
      <p:sp>
        <p:nvSpPr>
          <p:cNvPr id="7" name="Content Placeholder 3"/>
          <p:cNvSpPr txBox="1">
            <a:spLocks/>
          </p:cNvSpPr>
          <p:nvPr/>
        </p:nvSpPr>
        <p:spPr>
          <a:xfrm>
            <a:off x="4644008" y="1916832"/>
            <a:ext cx="4499992" cy="4176464"/>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Osteopaths: </a:t>
            </a:r>
            <a:r>
              <a:rPr lang="en-US" altLang="en-US" sz="1400" b="0" dirty="0">
                <a:solidFill>
                  <a:sysClr val="windowText" lastClr="000000"/>
                </a:solidFill>
                <a:latin typeface="Arial" panose="020B0604020202020204" pitchFamily="34" charset="0"/>
                <a:cs typeface="Arial" panose="020B0604020202020204" pitchFamily="34" charset="0"/>
                <a:hlinkClick r:id="rId4"/>
              </a:rPr>
              <a:t>https://www.osteopathy.org.uk/home/</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Paramedics: </a:t>
            </a:r>
            <a:r>
              <a:rPr lang="en-US" altLang="en-US" sz="1400" b="0" dirty="0">
                <a:solidFill>
                  <a:sysClr val="windowText" lastClr="000000"/>
                </a:solidFill>
                <a:latin typeface="Arial" panose="020B0604020202020204" pitchFamily="34" charset="0"/>
                <a:cs typeface="Arial" panose="020B0604020202020204" pitchFamily="34" charset="0"/>
                <a:hlinkClick r:id="rId5"/>
              </a:rPr>
              <a:t>https://collegeofparamedics.co.uk/COP/</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Physiotherapists: </a:t>
            </a:r>
            <a:r>
              <a:rPr lang="en-US" altLang="en-US" sz="1400" b="0" dirty="0">
                <a:solidFill>
                  <a:sysClr val="windowText" lastClr="000000"/>
                </a:solidFill>
                <a:latin typeface="Arial" panose="020B0604020202020204" pitchFamily="34" charset="0"/>
                <a:cs typeface="Arial" panose="020B0604020202020204" pitchFamily="34" charset="0"/>
                <a:hlinkClick r:id="rId6"/>
              </a:rPr>
              <a:t>https://www.csp.org.uk/</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Prosthetists and </a:t>
            </a:r>
            <a:r>
              <a:rPr lang="en-US" altLang="en-US" sz="1400" b="0" dirty="0" err="1">
                <a:solidFill>
                  <a:sysClr val="windowText" lastClr="000000"/>
                </a:solidFill>
                <a:latin typeface="Arial" panose="020B0604020202020204" pitchFamily="34" charset="0"/>
                <a:cs typeface="Arial" panose="020B0604020202020204" pitchFamily="34" charset="0"/>
              </a:rPr>
              <a:t>Orthotists</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Radiographers: </a:t>
            </a:r>
            <a:r>
              <a:rPr lang="en-US" altLang="en-US" sz="1400" b="0" dirty="0">
                <a:solidFill>
                  <a:sysClr val="windowText" lastClr="000000"/>
                </a:solidFill>
                <a:latin typeface="Arial" panose="020B0604020202020204" pitchFamily="34" charset="0"/>
                <a:cs typeface="Arial" panose="020B0604020202020204" pitchFamily="34" charset="0"/>
                <a:hlinkClick r:id="rId7"/>
              </a:rPr>
              <a:t>https://www.sor.org/</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Speech and language therapists: </a:t>
            </a:r>
            <a:r>
              <a:rPr lang="en-US" altLang="en-US" sz="1400" b="0" dirty="0">
                <a:solidFill>
                  <a:sysClr val="windowText" lastClr="000000"/>
                </a:solidFill>
                <a:latin typeface="Arial" panose="020B0604020202020204" pitchFamily="34" charset="0"/>
                <a:cs typeface="Arial" panose="020B0604020202020204" pitchFamily="34" charset="0"/>
                <a:hlinkClick r:id="rId8"/>
              </a:rPr>
              <a:t>https://www.rcslt.org/</a:t>
            </a:r>
            <a:r>
              <a:rPr lang="en-US" altLang="en-US" sz="1400" b="0" dirty="0">
                <a:solidFill>
                  <a:sysClr val="windowText" lastClr="000000"/>
                </a:solidFill>
                <a:latin typeface="Arial" panose="020B0604020202020204" pitchFamily="34" charset="0"/>
                <a:cs typeface="Arial" panose="020B0604020202020204" pitchFamily="34" charset="0"/>
              </a:rPr>
              <a:t> </a:t>
            </a:r>
          </a:p>
          <a:p>
            <a:pPr marL="0" indent="0" eaLnBrk="1" hangingPunct="1">
              <a:buNone/>
              <a:defRPr/>
            </a:pPr>
            <a:r>
              <a:rPr lang="en-US" altLang="en-US" sz="1400" b="0" dirty="0">
                <a:solidFill>
                  <a:srgbClr val="FFC000"/>
                </a:solidFill>
                <a:latin typeface="Arial" panose="020B0604020202020204" pitchFamily="34" charset="0"/>
                <a:cs typeface="Arial" panose="020B0604020202020204" pitchFamily="34" charset="0"/>
              </a:rPr>
              <a:t>Nursing and Midwifery</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NMC: </a:t>
            </a:r>
            <a:r>
              <a:rPr lang="en-US" altLang="en-US" sz="1400" b="0" dirty="0">
                <a:solidFill>
                  <a:sysClr val="windowText" lastClr="000000"/>
                </a:solidFill>
                <a:latin typeface="Arial" panose="020B0604020202020204" pitchFamily="34" charset="0"/>
                <a:cs typeface="Arial" panose="020B0604020202020204" pitchFamily="34" charset="0"/>
                <a:hlinkClick r:id="rId9"/>
              </a:rPr>
              <a:t>https://www.nmc.org.uk/</a:t>
            </a:r>
            <a:r>
              <a:rPr lang="en-US" altLang="en-US" sz="1400" b="0" dirty="0">
                <a:solidFill>
                  <a:sysClr val="windowText" lastClr="000000"/>
                </a:solidFill>
                <a:latin typeface="Arial" panose="020B0604020202020204" pitchFamily="34" charset="0"/>
                <a:cs typeface="Arial" panose="020B0604020202020204" pitchFamily="34" charset="0"/>
              </a:rPr>
              <a:t> </a:t>
            </a:r>
          </a:p>
        </p:txBody>
      </p:sp>
      <p:sp>
        <p:nvSpPr>
          <p:cNvPr id="5" name="Content Placeholder 3"/>
          <p:cNvSpPr txBox="1">
            <a:spLocks/>
          </p:cNvSpPr>
          <p:nvPr/>
        </p:nvSpPr>
        <p:spPr>
          <a:xfrm>
            <a:off x="253615" y="1772816"/>
            <a:ext cx="4379150" cy="4536504"/>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US" altLang="en-US" sz="1400" dirty="0">
                <a:solidFill>
                  <a:srgbClr val="FFC000"/>
                </a:solidFill>
                <a:latin typeface="Arial"/>
              </a:rPr>
              <a:t>AHPs: </a:t>
            </a:r>
          </a:p>
          <a:p>
            <a:pPr eaLnBrk="1" hangingPunct="1">
              <a:defRPr/>
            </a:pPr>
            <a:r>
              <a:rPr lang="en-US" altLang="en-US" sz="1400" b="0" dirty="0">
                <a:solidFill>
                  <a:sysClr val="windowText" lastClr="000000"/>
                </a:solidFill>
                <a:latin typeface="Arial"/>
              </a:rPr>
              <a:t>Art Therapists: </a:t>
            </a:r>
            <a:r>
              <a:rPr lang="en-US" altLang="en-US" sz="1400" b="0" dirty="0">
                <a:solidFill>
                  <a:sysClr val="windowText" lastClr="000000"/>
                </a:solidFill>
                <a:latin typeface="Arial"/>
                <a:hlinkClick r:id="rId10"/>
              </a:rPr>
              <a:t>https://www.baat.org/</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Drama therapists:  </a:t>
            </a:r>
            <a:r>
              <a:rPr lang="en-US" altLang="en-US" sz="1400" b="0" dirty="0">
                <a:solidFill>
                  <a:sysClr val="windowText" lastClr="000000"/>
                </a:solidFill>
                <a:latin typeface="Arial"/>
                <a:hlinkClick r:id="rId11"/>
              </a:rPr>
              <a:t>https://badth.org.uk/</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Music therapists: </a:t>
            </a:r>
            <a:r>
              <a:rPr lang="en-US" altLang="en-US" sz="1400" b="0" dirty="0">
                <a:solidFill>
                  <a:sysClr val="windowText" lastClr="000000"/>
                </a:solidFill>
                <a:latin typeface="Arial"/>
                <a:hlinkClick r:id="rId12"/>
              </a:rPr>
              <a:t>https://www.bamt.org/</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Chiropodists/podiatrists: </a:t>
            </a:r>
            <a:r>
              <a:rPr lang="en-US" altLang="en-US" sz="1400" b="0" dirty="0">
                <a:solidFill>
                  <a:sysClr val="windowText" lastClr="000000"/>
                </a:solidFill>
                <a:latin typeface="Arial"/>
                <a:hlinkClick r:id="rId13"/>
              </a:rPr>
              <a:t>https://cop.org.uk/#</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Dietitians: </a:t>
            </a:r>
            <a:r>
              <a:rPr lang="en-US" altLang="en-US" sz="1400" b="0" dirty="0">
                <a:solidFill>
                  <a:sysClr val="windowText" lastClr="000000"/>
                </a:solidFill>
                <a:latin typeface="Arial"/>
                <a:hlinkClick r:id="rId14"/>
              </a:rPr>
              <a:t>https://www.bda.uk.com/</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Occupational therapists: </a:t>
            </a:r>
            <a:r>
              <a:rPr lang="en-US" altLang="en-US" sz="1400" b="0" dirty="0">
                <a:solidFill>
                  <a:sysClr val="windowText" lastClr="000000"/>
                </a:solidFill>
                <a:latin typeface="Arial"/>
                <a:hlinkClick r:id="rId15"/>
              </a:rPr>
              <a:t>https://www.rcot.co.uk/</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Operating Department Practitioners: </a:t>
            </a:r>
            <a:r>
              <a:rPr lang="en-US" altLang="en-US" sz="1400" b="0" dirty="0">
                <a:solidFill>
                  <a:sysClr val="windowText" lastClr="000000"/>
                </a:solidFill>
                <a:latin typeface="Arial"/>
                <a:hlinkClick r:id="rId16"/>
              </a:rPr>
              <a:t>https://www.unison.org.uk/at-work/health-care/representing-you/unison-partnerships/codp/</a:t>
            </a:r>
            <a:r>
              <a:rPr lang="en-US" altLang="en-US" sz="1400" b="0" dirty="0">
                <a:solidFill>
                  <a:sysClr val="windowText" lastClr="000000"/>
                </a:solidFill>
                <a:latin typeface="Arial"/>
              </a:rPr>
              <a:t> </a:t>
            </a:r>
          </a:p>
          <a:p>
            <a:pPr eaLnBrk="1" hangingPunct="1">
              <a:defRPr/>
            </a:pPr>
            <a:r>
              <a:rPr lang="en-US" altLang="en-US" sz="1400" b="0" dirty="0" err="1">
                <a:solidFill>
                  <a:sysClr val="windowText" lastClr="000000"/>
                </a:solidFill>
                <a:latin typeface="Arial" panose="020B0604020202020204" pitchFamily="34" charset="0"/>
                <a:cs typeface="Arial" panose="020B0604020202020204" pitchFamily="34" charset="0"/>
              </a:rPr>
              <a:t>Orthoptists:</a:t>
            </a:r>
            <a:r>
              <a:rPr lang="en-US" altLang="en-US" sz="1400" b="0" dirty="0" err="1">
                <a:solidFill>
                  <a:sysClr val="windowText" lastClr="000000"/>
                </a:solidFill>
                <a:latin typeface="Arial" panose="020B0604020202020204" pitchFamily="34" charset="0"/>
                <a:cs typeface="Arial" panose="020B0604020202020204" pitchFamily="34" charset="0"/>
                <a:hlinkClick r:id="rId17"/>
              </a:rPr>
              <a:t>https</a:t>
            </a:r>
            <a:r>
              <a:rPr lang="en-US" altLang="en-US" sz="1400" b="0" dirty="0">
                <a:solidFill>
                  <a:sysClr val="windowText" lastClr="000000"/>
                </a:solidFill>
                <a:latin typeface="Arial" panose="020B0604020202020204" pitchFamily="34" charset="0"/>
                <a:cs typeface="Arial" panose="020B0604020202020204" pitchFamily="34" charset="0"/>
                <a:hlinkClick r:id="rId17"/>
              </a:rPr>
              <a:t>://www.orthoptics.org.uk</a:t>
            </a:r>
            <a:endParaRPr lang="en-US" altLang="en-US"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a:p>
            <a:pPr eaLnBrk="1" hangingPunct="1">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1216081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133872"/>
            <a:ext cx="8229600" cy="1143000"/>
          </a:xfrm>
        </p:spPr>
        <p:txBody>
          <a:bodyPr>
            <a:normAutofit/>
          </a:bodyPr>
          <a:lstStyle/>
          <a:p>
            <a:pPr algn="l"/>
            <a:r>
              <a:rPr lang="en-US" altLang="en-US" sz="3200" dirty="0"/>
              <a:t>Multi-professional clinical </a:t>
            </a:r>
            <a:br>
              <a:rPr lang="en-US" altLang="en-US" sz="3200" dirty="0"/>
            </a:br>
            <a:r>
              <a:rPr lang="en-US" altLang="en-US" sz="3200" dirty="0"/>
              <a:t>practice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399397"/>
            <a:ext cx="8280920" cy="3477875"/>
          </a:xfrm>
          <a:prstGeom prst="rect">
            <a:avLst/>
          </a:prstGeom>
          <a:noFill/>
        </p:spPr>
        <p:txBody>
          <a:bodyPr wrap="square" rtlCol="0">
            <a:spAutoFit/>
          </a:bodyPr>
          <a:lstStyle/>
          <a:p>
            <a:pPr>
              <a:buClr>
                <a:srgbClr val="005EB8"/>
              </a:buClr>
            </a:pPr>
            <a:r>
              <a:rPr lang="en-GB" sz="2000" dirty="0"/>
              <a:t>In addition to profession and role specific competencies and skills, there are core principles that underpin multi-professional clinical practice: </a:t>
            </a:r>
          </a:p>
          <a:p>
            <a:pPr>
              <a:buClr>
                <a:srgbClr val="005EB8"/>
              </a:buClr>
            </a:pPr>
            <a:endParaRPr lang="en-GB" dirty="0"/>
          </a:p>
          <a:p>
            <a:pPr marL="741363" lvl="1" indent="-285750">
              <a:buClr>
                <a:srgbClr val="0070C0"/>
              </a:buClr>
              <a:buFont typeface="Arial" panose="020B0604020202020204" pitchFamily="34" charset="0"/>
              <a:buChar char="•"/>
            </a:pPr>
            <a:r>
              <a:rPr lang="en-GB" dirty="0"/>
              <a:t>Delivering person-centred care</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Effective and informed practice</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Professional Judgement and clinical decision-making</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Caseload management</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Communication.</a:t>
            </a:r>
          </a:p>
        </p:txBody>
      </p:sp>
    </p:spTree>
    <p:extLst>
      <p:ext uri="{BB962C8B-B14F-4D97-AF65-F5344CB8AC3E}">
        <p14:creationId xmlns:p14="http://schemas.microsoft.com/office/powerpoint/2010/main" val="236851877"/>
      </p:ext>
    </p:extLst>
  </p:cSld>
  <p:clrMapOvr>
    <a:masterClrMapping/>
  </p:clrMapOvr>
</p:sld>
</file>

<file path=ppt/theme/theme1.xml><?xml version="1.0" encoding="utf-8"?>
<a:theme xmlns:a="http://schemas.openxmlformats.org/drawingml/2006/main" name="Corporate PowerPoin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KHP FontSc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0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1" ma:contentTypeDescription="Create a new document." ma:contentTypeScope="" ma:versionID="eb5675c34f44b8cc2e2b4456678f8b02">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bde849662d77e162c6ae5c9db51c3dc0"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Props1.xml><?xml version="1.0" encoding="utf-8"?>
<ds:datastoreItem xmlns:ds="http://schemas.openxmlformats.org/officeDocument/2006/customXml" ds:itemID="{C7B7B0F2-C0A8-42D5-A0E5-C365C0FDB794}">
  <ds:schemaRefs>
    <ds:schemaRef ds:uri="http://schemas.microsoft.com/sharepoint/v3/contenttype/forms"/>
  </ds:schemaRefs>
</ds:datastoreItem>
</file>

<file path=customXml/itemProps2.xml><?xml version="1.0" encoding="utf-8"?>
<ds:datastoreItem xmlns:ds="http://schemas.openxmlformats.org/officeDocument/2006/customXml" ds:itemID="{3847D3BD-D661-41B8-B358-D71FE4553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9096D6-89AB-4BBB-89E9-E781CDA5A8B2}">
  <ds:schemaRefs>
    <ds:schemaRef ds:uri="http://schemas.microsoft.com/office/2006/metadata/properties"/>
    <ds:schemaRef ds:uri="http://schemas.microsoft.com/office/infopath/2007/PartnerControls"/>
    <ds:schemaRef ds:uri="03b25e55-1fda-4dd5-9a75-c38d0989a0e2"/>
    <ds:schemaRef ds:uri="d2389ad0-4628-4ca4-babd-a5e1ca1fc43d"/>
  </ds:schemaRefs>
</ds:datastoreItem>
</file>

<file path=docProps/app.xml><?xml version="1.0" encoding="utf-8"?>
<Properties xmlns="http://schemas.openxmlformats.org/officeDocument/2006/extended-properties" xmlns:vt="http://schemas.openxmlformats.org/officeDocument/2006/docPropsVTypes">
  <Template>corporate-powerpoint (4)</Template>
  <TotalTime>1501</TotalTime>
  <Words>2984</Words>
  <Application>Microsoft Office PowerPoint</Application>
  <PresentationFormat>On-screen Show (4:3)</PresentationFormat>
  <Paragraphs>386</Paragraphs>
  <Slides>33</Slides>
  <Notes>32</Notes>
  <HiddenSlides>0</HiddenSlides>
  <MMClips>0</MMClips>
  <ScaleCrop>false</ScaleCrop>
  <HeadingPairs>
    <vt:vector size="4" baseType="variant">
      <vt:variant>
        <vt:lpstr>Theme</vt:lpstr>
      </vt:variant>
      <vt:variant>
        <vt:i4>4</vt:i4>
      </vt:variant>
      <vt:variant>
        <vt:lpstr>Slide Titles</vt:lpstr>
      </vt:variant>
      <vt:variant>
        <vt:i4>33</vt:i4>
      </vt:variant>
    </vt:vector>
  </HeadingPairs>
  <TitlesOfParts>
    <vt:vector size="37" baseType="lpstr">
      <vt:lpstr>Corporate PowerPoint</vt:lpstr>
      <vt:lpstr>9_KHP PPT Template</vt:lpstr>
      <vt:lpstr>10_KHP PPT Template</vt:lpstr>
      <vt:lpstr>CapitalNurse</vt:lpstr>
      <vt:lpstr>Accelerated Preceptorship:  My Clinical Practice  </vt:lpstr>
      <vt:lpstr>Session Objectives</vt:lpstr>
      <vt:lpstr>Standards of Practice</vt:lpstr>
      <vt:lpstr>CQC Fundamental standards</vt:lpstr>
      <vt:lpstr>CQC Fundamental standards</vt:lpstr>
      <vt:lpstr>CQC Fundamental Standards</vt:lpstr>
      <vt:lpstr>Clinical skills and competencies</vt:lpstr>
      <vt:lpstr>Professional Bodies</vt:lpstr>
      <vt:lpstr>Multi-professional clinical  practice</vt:lpstr>
      <vt:lpstr>Person-centred care</vt:lpstr>
      <vt:lpstr>Person-centred care</vt:lpstr>
      <vt:lpstr>Person-centred care</vt:lpstr>
      <vt:lpstr>Informed and Effective Practice </vt:lpstr>
      <vt:lpstr>Informed and Effective Practice </vt:lpstr>
      <vt:lpstr>Informed and Effective Practice </vt:lpstr>
      <vt:lpstr>Informed and Effective Practice </vt:lpstr>
      <vt:lpstr>Informed and Effective Practice </vt:lpstr>
      <vt:lpstr>Professional Judgement and Clinical Decision Making</vt:lpstr>
      <vt:lpstr>Professional Judgement and Clinical Decision Making</vt:lpstr>
      <vt:lpstr>Professional Judgement and Clinical Decision Making</vt:lpstr>
      <vt:lpstr>Professional Judgement and Clinical Decision Making</vt:lpstr>
      <vt:lpstr>Professional Judgement and Clinical Decision Making</vt:lpstr>
      <vt:lpstr>Professional Judgement and Clinical Decision Making</vt:lpstr>
      <vt:lpstr>Caseload Management</vt:lpstr>
      <vt:lpstr>Caseload Management</vt:lpstr>
      <vt:lpstr>Caseload Management</vt:lpstr>
      <vt:lpstr>Caseload Management</vt:lpstr>
      <vt:lpstr>Caseload Management</vt:lpstr>
      <vt:lpstr>Communication</vt:lpstr>
      <vt:lpstr>Communication</vt:lpstr>
      <vt:lpstr>Additional Resources:</vt:lpstr>
      <vt:lpstr>References</vt:lpstr>
      <vt:lpstr>Acknowledgments</vt:lpstr>
    </vt:vector>
  </TitlesOfParts>
  <Company>GSTT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Pan-London AHP COVID-19  Jules Marchant / Gareth Jones date via zoom</dc:title>
  <dc:creator>Marchant Julie</dc:creator>
  <cp:lastModifiedBy>Liz Aston-Gregg</cp:lastModifiedBy>
  <cp:revision>162</cp:revision>
  <dcterms:created xsi:type="dcterms:W3CDTF">2020-04-07T10:14:51Z</dcterms:created>
  <dcterms:modified xsi:type="dcterms:W3CDTF">2024-04-03T15:21:07Z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a6ca8a28-fd5c-4bf1-9190-af7769319722</vt:lpwstr>
  </property>
  <property fmtid="{D5CDD505-2E9C-101B-9397-08002B2CF9AE}" pid="3" name="ContentTypeId">
    <vt:lpwstr>0x0101001A0C5AF0A9AE0D4D8032BBF19C904698</vt:lpwstr>
  </property>
</Properties>
</file>