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4385" r:id="rId5"/>
    <p:sldMasterId id="2147484403" r:id="rId6"/>
    <p:sldMasterId id="2147484427" r:id="rId7"/>
  </p:sldMasterIdLst>
  <p:notesMasterIdLst>
    <p:notesMasterId r:id="rId33"/>
  </p:notesMasterIdLst>
  <p:handoutMasterIdLst>
    <p:handoutMasterId r:id="rId34"/>
  </p:handoutMasterIdLst>
  <p:sldIdLst>
    <p:sldId id="343" r:id="rId8"/>
    <p:sldId id="347" r:id="rId9"/>
    <p:sldId id="346" r:id="rId10"/>
    <p:sldId id="381" r:id="rId11"/>
    <p:sldId id="373" r:id="rId12"/>
    <p:sldId id="389" r:id="rId13"/>
    <p:sldId id="391" r:id="rId14"/>
    <p:sldId id="393" r:id="rId15"/>
    <p:sldId id="394" r:id="rId16"/>
    <p:sldId id="390" r:id="rId17"/>
    <p:sldId id="377" r:id="rId18"/>
    <p:sldId id="375" r:id="rId19"/>
    <p:sldId id="378" r:id="rId20"/>
    <p:sldId id="392" r:id="rId21"/>
    <p:sldId id="379" r:id="rId22"/>
    <p:sldId id="376" r:id="rId23"/>
    <p:sldId id="382" r:id="rId24"/>
    <p:sldId id="395" r:id="rId25"/>
    <p:sldId id="386" r:id="rId26"/>
    <p:sldId id="383" r:id="rId27"/>
    <p:sldId id="388" r:id="rId28"/>
    <p:sldId id="384" r:id="rId29"/>
    <p:sldId id="387" r:id="rId30"/>
    <p:sldId id="380" r:id="rId31"/>
    <p:sldId id="372" r:id="rId32"/>
  </p:sldIdLst>
  <p:sldSz cx="9144000" cy="6858000" type="screen4x3"/>
  <p:notesSz cx="6858000" cy="9144000"/>
  <p:defaultTextStyle>
    <a:defPPr>
      <a:defRPr lang="en-GB"/>
    </a:defPPr>
    <a:lvl1pPr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F4D92"/>
    <a:srgbClr val="294193"/>
    <a:srgbClr val="E5E0F0"/>
    <a:srgbClr val="DFEDF9"/>
    <a:srgbClr val="00A5E0"/>
    <a:srgbClr val="10245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3" autoAdjust="0"/>
    <p:restoredTop sz="80122" autoAdjust="0"/>
  </p:normalViewPr>
  <p:slideViewPr>
    <p:cSldViewPr>
      <p:cViewPr varScale="1">
        <p:scale>
          <a:sx n="95" d="100"/>
          <a:sy n="95" d="100"/>
        </p:scale>
        <p:origin x="1986" y="90"/>
      </p:cViewPr>
      <p:guideLst>
        <p:guide orient="horz" pos="2160"/>
        <p:guide pos="2880"/>
      </p:guideLst>
    </p:cSldViewPr>
  </p:slideViewPr>
  <p:outlineViewPr>
    <p:cViewPr>
      <p:scale>
        <a:sx n="33" d="100"/>
        <a:sy n="33" d="100"/>
      </p:scale>
      <p:origin x="0" y="-7594"/>
    </p:cViewPr>
  </p:outlineViewPr>
  <p:notesTextViewPr>
    <p:cViewPr>
      <p:scale>
        <a:sx n="1" d="1"/>
        <a:sy n="1" d="1"/>
      </p:scale>
      <p:origin x="0" y="0"/>
    </p:cViewPr>
  </p:notesTextViewPr>
  <p:notesViewPr>
    <p:cSldViewPr>
      <p:cViewPr varScale="1">
        <p:scale>
          <a:sx n="67" d="100"/>
          <a:sy n="67" d="100"/>
        </p:scale>
        <p:origin x="811"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876272B3-D6DF-433C-9C6C-DBDB0931CCB4}" type="datetime1">
              <a:rPr lang="en-GB" altLang="en-US"/>
              <a:pPr>
                <a:defRPr/>
              </a:pPr>
              <a:t>08/04/2024</a:t>
            </a:fld>
            <a:endParaRPr lang="en-GB" altLang="en-US"/>
          </a:p>
        </p:txBody>
      </p:sp>
      <p:sp>
        <p:nvSpPr>
          <p:cNvPr id="151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23678A7A-7930-4633-854A-F0179D90DE65}" type="slidenum">
              <a:rPr lang="en-GB" altLang="en-US"/>
              <a:pPr>
                <a:defRPr/>
              </a:pPr>
              <a:t>‹#›</a:t>
            </a:fld>
            <a:endParaRPr lang="en-GB" altLang="en-US"/>
          </a:p>
        </p:txBody>
      </p:sp>
    </p:spTree>
    <p:extLst>
      <p:ext uri="{BB962C8B-B14F-4D97-AF65-F5344CB8AC3E}">
        <p14:creationId xmlns:p14="http://schemas.microsoft.com/office/powerpoint/2010/main" val="291599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289FE50-8A27-48A4-BDF6-91D175219C19}" type="datetime1">
              <a:rPr lang="en-US" altLang="en-US"/>
              <a:pPr>
                <a:defRPr/>
              </a:pPr>
              <a:t>4/8/2024</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6D526A24-5EF9-4CF1-8B2E-ED1110FF9A40}" type="slidenum">
              <a:rPr lang="en-GB" altLang="en-US"/>
              <a:pPr>
                <a:defRPr/>
              </a:pPr>
              <a:t>‹#›</a:t>
            </a:fld>
            <a:endParaRPr lang="en-GB" altLang="en-US"/>
          </a:p>
        </p:txBody>
      </p:sp>
    </p:spTree>
    <p:extLst>
      <p:ext uri="{BB962C8B-B14F-4D97-AF65-F5344CB8AC3E}">
        <p14:creationId xmlns:p14="http://schemas.microsoft.com/office/powerpoint/2010/main" val="2826314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4836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85429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65640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34978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0713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3167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8378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39601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81697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70085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3946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1777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4594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53881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77959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52095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29753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40226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34352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8303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51073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667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07875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75928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Content Placeholder 2"/>
          <p:cNvSpPr>
            <a:spLocks noGrp="1"/>
          </p:cNvSpPr>
          <p:nvPr>
            <p:ph idx="1"/>
          </p:nvPr>
        </p:nvSpPr>
        <p:spPr>
          <a:xfrm>
            <a:off x="540000" y="1800000"/>
            <a:ext cx="8063999"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8905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587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9723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61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10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948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43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39750"/>
            <a:ext cx="2016125" cy="533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539750"/>
            <a:ext cx="5895975" cy="533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616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6697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2789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93403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39552" y="1800001"/>
            <a:ext cx="3780000" cy="407727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8"/>
          <p:cNvSpPr>
            <a:spLocks noGrp="1"/>
          </p:cNvSpPr>
          <p:nvPr>
            <p:ph sz="quarter" idx="14"/>
          </p:nvPr>
        </p:nvSpPr>
        <p:spPr>
          <a:xfrm>
            <a:off x="4824000" y="1800000"/>
            <a:ext cx="3780000" cy="40772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452139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00225"/>
            <a:ext cx="3951288"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800225"/>
            <a:ext cx="3952875"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279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210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45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11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309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6948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5673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39750"/>
            <a:ext cx="2016125" cy="533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539750"/>
            <a:ext cx="5895975" cy="533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807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Cover5.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10834"/>
            <a:ext cx="9180512" cy="5143500"/>
          </a:xfrm>
          <a:prstGeom prst="rect">
            <a:avLst/>
          </a:prstGeom>
        </p:spPr>
      </p:pic>
      <p:sp>
        <p:nvSpPr>
          <p:cNvPr id="12" name="Title 1"/>
          <p:cNvSpPr>
            <a:spLocks noGrp="1"/>
          </p:cNvSpPr>
          <p:nvPr>
            <p:ph type="ctrTitle"/>
          </p:nvPr>
        </p:nvSpPr>
        <p:spPr>
          <a:xfrm>
            <a:off x="685800" y="3717032"/>
            <a:ext cx="7772400" cy="928568"/>
          </a:xfrm>
        </p:spPr>
        <p:txBody>
          <a:bodyPr>
            <a:normAutofit/>
          </a:bodyPr>
          <a:lstStyle>
            <a:lvl1pPr>
              <a:defRPr sz="4000" b="1" i="0">
                <a:solidFill>
                  <a:srgbClr val="005EB8"/>
                </a:solidFill>
                <a:latin typeface="Arial"/>
                <a:cs typeface="Arial"/>
              </a:defRPr>
            </a:lvl1pPr>
          </a:lstStyle>
          <a:p>
            <a:r>
              <a:rPr lang="en-US"/>
              <a:t>Click to edit Master title style</a:t>
            </a:r>
            <a:endParaRPr lang="en-US" dirty="0"/>
          </a:p>
        </p:txBody>
      </p:sp>
      <p:sp>
        <p:nvSpPr>
          <p:cNvPr id="13" name="Subtitle 2"/>
          <p:cNvSpPr>
            <a:spLocks noGrp="1"/>
          </p:cNvSpPr>
          <p:nvPr>
            <p:ph type="subTitle" idx="1"/>
          </p:nvPr>
        </p:nvSpPr>
        <p:spPr>
          <a:xfrm>
            <a:off x="1259632" y="5096064"/>
            <a:ext cx="6400800" cy="422885"/>
          </a:xfrm>
        </p:spPr>
        <p:txBody>
          <a:bodyPr>
            <a:noAutofit/>
          </a:bodyPr>
          <a:lstStyle>
            <a:lvl1pPr marL="0" indent="0" algn="ctr">
              <a:buNone/>
              <a:defRPr sz="2800">
                <a:solidFill>
                  <a:srgbClr val="1F2E3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Box 13"/>
          <p:cNvSpPr txBox="1"/>
          <p:nvPr userDrawn="1"/>
        </p:nvSpPr>
        <p:spPr>
          <a:xfrm>
            <a:off x="467351" y="6237312"/>
            <a:ext cx="8209300" cy="307777"/>
          </a:xfrm>
          <a:prstGeom prst="rect">
            <a:avLst/>
          </a:prstGeom>
          <a:noFill/>
        </p:spPr>
        <p:txBody>
          <a:bodyPr wrap="none" rtlCol="0">
            <a:spAutoFit/>
          </a:bodyPr>
          <a:lstStyle/>
          <a:p>
            <a:pPr algn="ctr" defTabSz="914400" eaLnBrk="1" fontAlgn="auto" hangingPunct="1">
              <a:spcBef>
                <a:spcPts val="0"/>
              </a:spcBef>
              <a:spcAft>
                <a:spcPts val="0"/>
              </a:spcAft>
            </a:pPr>
            <a:r>
              <a:rPr lang="en-US" sz="1400" i="1" dirty="0" err="1">
                <a:solidFill>
                  <a:prstClr val="black"/>
                </a:solidFill>
                <a:latin typeface="Arial"/>
                <a:ea typeface="+mn-ea"/>
                <a:cs typeface="Arial"/>
              </a:rPr>
              <a:t>CapitalNurse</a:t>
            </a:r>
            <a:r>
              <a:rPr lang="en-US" sz="1400" i="1" dirty="0">
                <a:solidFill>
                  <a:prstClr val="black"/>
                </a:solidFill>
                <a:latin typeface="Arial"/>
                <a:ea typeface="+mn-ea"/>
                <a:cs typeface="Arial"/>
              </a:rPr>
              <a:t> is jointly sponsored by Health Education England, NHS England and NHS Improvement</a:t>
            </a:r>
          </a:p>
        </p:txBody>
      </p:sp>
    </p:spTree>
    <p:extLst>
      <p:ext uri="{BB962C8B-B14F-4D97-AF65-F5344CB8AC3E}">
        <p14:creationId xmlns:p14="http://schemas.microsoft.com/office/powerpoint/2010/main" val="21685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66CC"/>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291828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Picture Placeholder 2"/>
          <p:cNvSpPr>
            <a:spLocks noGrp="1"/>
          </p:cNvSpPr>
          <p:nvPr>
            <p:ph type="pic" idx="1"/>
          </p:nvPr>
        </p:nvSpPr>
        <p:spPr>
          <a:xfrm>
            <a:off x="540001" y="1800000"/>
            <a:ext cx="8063999" cy="4149280"/>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a:t>Click icon to add picture</a:t>
            </a:r>
            <a:endParaRPr lang="en-GB" noProof="0"/>
          </a:p>
        </p:txBody>
      </p:sp>
    </p:spTree>
    <p:extLst>
      <p:ext uri="{BB962C8B-B14F-4D97-AF65-F5344CB8AC3E}">
        <p14:creationId xmlns:p14="http://schemas.microsoft.com/office/powerpoint/2010/main" val="995032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462593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473433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6" name="Picture 5"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1131332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08/04/2024</a:t>
            </a:fld>
            <a:endParaRPr lang="en-GB">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2368878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08/04/2024</a:t>
            </a:fld>
            <a:endParaRPr lang="en-GB">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841052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08/04/2024</a:t>
            </a:fld>
            <a:endParaRPr lang="en-GB">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926944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08/04/2024</a:t>
            </a:fld>
            <a:endParaRPr lang="en-GB">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436961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08/04/2024</a:t>
            </a:fld>
            <a:endParaRPr lang="en-GB">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52146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0539" y="1800000"/>
            <a:ext cx="2303461" cy="2373315"/>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a:t>Click icon to add picture</a:t>
            </a:r>
            <a:endParaRPr lang="en-GB" noProof="0"/>
          </a:p>
        </p:txBody>
      </p:sp>
      <p:sp>
        <p:nvSpPr>
          <p:cNvPr id="7"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9" name="Content Placeholder 2"/>
          <p:cNvSpPr>
            <a:spLocks noGrp="1"/>
          </p:cNvSpPr>
          <p:nvPr>
            <p:ph idx="10"/>
          </p:nvPr>
        </p:nvSpPr>
        <p:spPr>
          <a:xfrm>
            <a:off x="540001" y="1800000"/>
            <a:ext cx="5472160"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15221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45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4589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9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72560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00225"/>
            <a:ext cx="3951288"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800225"/>
            <a:ext cx="3952875"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761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205038"/>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33" name="Picture 9" descr="Desktop Guy's and St Thomas' RGB BLUE (300ppi)"/>
          <p:cNvPicPr>
            <a:picLocks noChangeAspect="1" noChangeArrowheads="1"/>
          </p:cNvPicPr>
          <p:nvPr/>
        </p:nvPicPr>
        <p:blipFill>
          <a:blip r:embed="rId7" cstate="print">
            <a:extLst>
              <a:ext uri="{28A0092B-C50C-407E-A947-70E740481C1C}">
                <a14:useLocalDpi xmlns:a14="http://schemas.microsoft.com/office/drawing/2010/main" val="0"/>
              </a:ext>
            </a:extLst>
          </a:blip>
          <a:srcRect t="-20853" r="-11594" b="-18953"/>
          <a:stretch>
            <a:fillRect/>
          </a:stretch>
        </p:blipFill>
        <p:spPr bwMode="auto">
          <a:xfrm>
            <a:off x="5976938" y="0"/>
            <a:ext cx="3167062" cy="1689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401" r:id="rId5"/>
  </p:sldLayoutIdLst>
  <p:hf hdr="0" ftr="0" dt="0"/>
  <p:txStyles>
    <p:titleStyle>
      <a:lvl1pPr algn="ctr" defTabSz="912813" rtl="0" eaLnBrk="1" fontAlgn="base" hangingPunct="1">
        <a:lnSpc>
          <a:spcPts val="3600"/>
        </a:lnSpc>
        <a:spcBef>
          <a:spcPct val="0"/>
        </a:spcBef>
        <a:spcAft>
          <a:spcPct val="0"/>
        </a:spcAft>
        <a:defRPr lang="en-GB" sz="3200" b="1" kern="1200">
          <a:solidFill>
            <a:srgbClr val="005EB8"/>
          </a:solidFill>
          <a:latin typeface="+mj-lt"/>
          <a:ea typeface="ＭＳ Ｐゴシック" pitchFamily="-84" charset="-128"/>
          <a:cs typeface="ＭＳ Ｐゴシック" pitchFamily="-84" charset="-128"/>
        </a:defRPr>
      </a:lvl1pPr>
      <a:lvl2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2pPr>
      <a:lvl3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3pPr>
      <a:lvl4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4pPr>
      <a:lvl5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5pPr>
      <a:lvl6pPr marL="457200" algn="l" defTabSz="912813" rtl="0" eaLnBrk="1" fontAlgn="base" hangingPunct="1">
        <a:spcBef>
          <a:spcPct val="0"/>
        </a:spcBef>
        <a:spcAft>
          <a:spcPct val="0"/>
        </a:spcAft>
        <a:defRPr sz="2200" b="1">
          <a:solidFill>
            <a:schemeClr val="accent1"/>
          </a:solidFill>
          <a:latin typeface="Arial" charset="0"/>
        </a:defRPr>
      </a:lvl6pPr>
      <a:lvl7pPr marL="914400" algn="l" defTabSz="912813" rtl="0" eaLnBrk="1" fontAlgn="base" hangingPunct="1">
        <a:spcBef>
          <a:spcPct val="0"/>
        </a:spcBef>
        <a:spcAft>
          <a:spcPct val="0"/>
        </a:spcAft>
        <a:defRPr sz="2200" b="1">
          <a:solidFill>
            <a:schemeClr val="accent1"/>
          </a:solidFill>
          <a:latin typeface="Arial" charset="0"/>
        </a:defRPr>
      </a:lvl7pPr>
      <a:lvl8pPr marL="1371600" algn="l" defTabSz="912813" rtl="0" eaLnBrk="1" fontAlgn="base" hangingPunct="1">
        <a:spcBef>
          <a:spcPct val="0"/>
        </a:spcBef>
        <a:spcAft>
          <a:spcPct val="0"/>
        </a:spcAft>
        <a:defRPr sz="2200" b="1">
          <a:solidFill>
            <a:schemeClr val="accent1"/>
          </a:solidFill>
          <a:latin typeface="Arial" charset="0"/>
        </a:defRPr>
      </a:lvl8pPr>
      <a:lvl9pPr marL="1828800" algn="l" defTabSz="912813" rtl="0" eaLnBrk="1" fontAlgn="base" hangingPunct="1">
        <a:spcBef>
          <a:spcPct val="0"/>
        </a:spcBef>
        <a:spcAft>
          <a:spcPct val="0"/>
        </a:spcAft>
        <a:defRPr sz="2200" b="1">
          <a:solidFill>
            <a:schemeClr val="accent1"/>
          </a:solidFill>
          <a:latin typeface="Arial" charset="0"/>
        </a:defRPr>
      </a:lvl9pPr>
    </p:titleStyle>
    <p:bodyStyle>
      <a:lvl1pPr marL="250825" indent="-250825" algn="l" defTabSz="912813" rtl="0" eaLnBrk="1" fontAlgn="base" hangingPunct="1">
        <a:lnSpc>
          <a:spcPts val="2300"/>
        </a:lnSpc>
        <a:spcBef>
          <a:spcPts val="1200"/>
        </a:spcBef>
        <a:spcAft>
          <a:spcPct val="0"/>
        </a:spcAft>
        <a:buClr>
          <a:srgbClr val="294193"/>
        </a:buClr>
        <a:buSzPct val="125000"/>
        <a:buFont typeface="LucidaGrande" charset="0"/>
        <a:buChar char="•"/>
        <a:defRPr b="1" kern="1200">
          <a:solidFill>
            <a:schemeClr val="tx1"/>
          </a:solidFill>
          <a:latin typeface="+mn-lt"/>
          <a:ea typeface="ＭＳ Ｐゴシック" pitchFamily="-84" charset="-128"/>
          <a:cs typeface="ＭＳ Ｐゴシック" pitchFamily="-84" charset="-128"/>
        </a:defRPr>
      </a:lvl1pPr>
      <a:lvl2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2pPr>
      <a:lvl3pPr marL="250825" indent="-2508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3pPr>
      <a:lvl4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4pPr>
      <a:lvl5pPr marL="812800" indent="-2762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43366" name="Text Placeholder 2"/>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3364" name="Picture 6"/>
          <p:cNvPicPr>
            <a:picLocks noChangeAspect="1"/>
          </p:cNvPicPr>
          <p:nvPr/>
        </p:nvPicPr>
        <p:blipFill>
          <a:blip r:embed="rId13" cstate="print">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p:cNvPicPr>
            <a:picLocks noChangeAspect="1" noChangeArrowheads="1"/>
          </p:cNvPicPr>
          <p:nvPr/>
        </p:nvPicPr>
        <p:blipFill>
          <a:blip r:embed="rId14" cstate="print">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hdr="0" ftr="0" dt="0"/>
  <p:txStyles>
    <p:title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43366" name="Text Placeholder 2"/>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3364" name="Picture 6"/>
          <p:cNvPicPr>
            <a:picLocks noChangeAspect="1"/>
          </p:cNvPicPr>
          <p:nvPr/>
        </p:nvPicPr>
        <p:blipFill>
          <a:blip r:embed="rId13" cstate="print">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p:cNvPicPr>
            <a:picLocks noChangeAspect="1" noChangeArrowheads="1"/>
          </p:cNvPicPr>
          <p:nvPr/>
        </p:nvPicPr>
        <p:blipFill>
          <a:blip r:embed="rId14" cstate="print">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1417"/>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hf hdr="0" ftr="0" dt="0"/>
  <p:txStyles>
    <p:title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6902038"/>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Lst>
  <p:txStyles>
    <p:titleStyle>
      <a:lvl1pPr algn="ctr" defTabSz="914400" rtl="0" eaLnBrk="1" latinLnBrk="0" hangingPunct="1">
        <a:spcBef>
          <a:spcPct val="0"/>
        </a:spcBef>
        <a:buNone/>
        <a:defRPr sz="40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hyperlink" Target="https://www.supporttheworkers.org/briefing-notes/resilience" TargetMode="External"/><Relationship Id="rId4" Type="http://schemas.openxmlformats.org/officeDocument/2006/relationships/hyperlink" Target="https://www.hee.nhs.uk/our-work/reducing-pre-registration-attrition-improving-reten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59646"/>
            <a:ext cx="7941229" cy="1601601"/>
          </a:xfrm>
        </p:spPr>
        <p:txBody>
          <a:bodyPr>
            <a:noAutofit/>
          </a:bodyPr>
          <a:lstStyle/>
          <a:p>
            <a:r>
              <a:rPr lang="en-GB" sz="2400" dirty="0"/>
              <a:t>Accelerated Preceptorship: </a:t>
            </a:r>
            <a:br>
              <a:rPr lang="en-GB" sz="2400" dirty="0"/>
            </a:br>
            <a:r>
              <a:rPr lang="en-GB" sz="2400" dirty="0"/>
              <a:t>My Effective Practice </a:t>
            </a:r>
            <a:br>
              <a:rPr lang="en-GB" sz="2400" dirty="0"/>
            </a:br>
            <a:endParaRPr lang="en-GB" sz="2400" dirty="0"/>
          </a:p>
        </p:txBody>
      </p:sp>
      <p:pic>
        <p:nvPicPr>
          <p:cNvPr id="4" name="Picture 3" descr="Footer.gif"/>
          <p:cNvPicPr>
            <a:picLocks noChangeAspect="1"/>
          </p:cNvPicPr>
          <p:nvPr/>
        </p:nvPicPr>
        <p:blipFill rotWithShape="1">
          <a:blip r:embed="rId2" cstate="print">
            <a:extLst>
              <a:ext uri="{28A0092B-C50C-407E-A947-70E740481C1C}">
                <a14:useLocalDpi xmlns:a14="http://schemas.microsoft.com/office/drawing/2010/main" val="0"/>
              </a:ext>
            </a:extLst>
          </a:blip>
          <a:srcRect t="78486"/>
          <a:stretch/>
        </p:blipFill>
        <p:spPr>
          <a:xfrm>
            <a:off x="-22581" y="5766619"/>
            <a:ext cx="9144000" cy="1106588"/>
          </a:xfrm>
          <a:prstGeom prst="rect">
            <a:avLst/>
          </a:prstGeom>
        </p:spPr>
      </p:pic>
      <p:pic>
        <p:nvPicPr>
          <p:cNvPr id="6" name="Picture 5" descr="C:\Users\cd0x\AppData\Local\Microsoft\Windows\INetCache\Content.Outlook\VDV77M3J\Capital AHP Logo.PNG"/>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045565"/>
            <a:ext cx="4896544" cy="1031507"/>
          </a:xfrm>
          <a:prstGeom prst="rect">
            <a:avLst/>
          </a:prstGeom>
          <a:noFill/>
          <a:ln>
            <a:noFill/>
          </a:ln>
        </p:spPr>
      </p:pic>
      <p:pic>
        <p:nvPicPr>
          <p:cNvPr id="3" name="Picture 2"/>
          <p:cNvPicPr>
            <a:picLocks noChangeAspect="1"/>
          </p:cNvPicPr>
          <p:nvPr/>
        </p:nvPicPr>
        <p:blipFill rotWithShape="1">
          <a:blip r:embed="rId4"/>
          <a:srcRect l="56956"/>
          <a:stretch/>
        </p:blipFill>
        <p:spPr>
          <a:xfrm>
            <a:off x="6056486" y="32313"/>
            <a:ext cx="2987261" cy="1020423"/>
          </a:xfrm>
          <a:prstGeom prst="rect">
            <a:avLst/>
          </a:prstGeom>
          <a:solidFill>
            <a:srgbClr val="FFC000">
              <a:alpha val="55000"/>
            </a:srgbClr>
          </a:solidFill>
        </p:spPr>
      </p:pic>
      <p:sp>
        <p:nvSpPr>
          <p:cNvPr id="5" name="Rectangle 4"/>
          <p:cNvSpPr/>
          <p:nvPr/>
        </p:nvSpPr>
        <p:spPr>
          <a:xfrm>
            <a:off x="971600" y="5229200"/>
            <a:ext cx="7501747" cy="646331"/>
          </a:xfrm>
          <a:prstGeom prst="rect">
            <a:avLst/>
          </a:prstGeom>
        </p:spPr>
        <p:txBody>
          <a:bodyPr wrap="square">
            <a:spAutoFit/>
          </a:bodyPr>
          <a:lstStyle/>
          <a:p>
            <a:pPr algn="ctr"/>
            <a:r>
              <a:rPr lang="en-GB" dirty="0"/>
              <a:t>For Newly Qualified Practitioners and Healthcare Professionals on Temporary Register</a:t>
            </a:r>
          </a:p>
        </p:txBody>
      </p:sp>
    </p:spTree>
    <p:extLst>
      <p:ext uri="{BB962C8B-B14F-4D97-AF65-F5344CB8AC3E}">
        <p14:creationId xmlns:p14="http://schemas.microsoft.com/office/powerpoint/2010/main" val="101967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989856"/>
            <a:ext cx="8229600" cy="1143000"/>
          </a:xfrm>
        </p:spPr>
        <p:txBody>
          <a:bodyPr/>
          <a:lstStyle/>
          <a:p>
            <a:pPr algn="l"/>
            <a:r>
              <a:rPr lang="en-US" altLang="en-US" dirty="0"/>
              <a:t> Protective Factors</a:t>
            </a:r>
          </a:p>
        </p:txBody>
      </p:sp>
      <p:sp>
        <p:nvSpPr>
          <p:cNvPr id="7" name="Content Placeholder 3"/>
          <p:cNvSpPr txBox="1">
            <a:spLocks/>
          </p:cNvSpPr>
          <p:nvPr/>
        </p:nvSpPr>
        <p:spPr>
          <a:xfrm>
            <a:off x="347961" y="2204864"/>
            <a:ext cx="8352928" cy="360040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b="0" dirty="0">
                <a:solidFill>
                  <a:sysClr val="windowText" lastClr="000000"/>
                </a:solidFill>
                <a:latin typeface="Arial"/>
              </a:rPr>
              <a:t>Protective factors are your support mechanisms. </a:t>
            </a:r>
          </a:p>
          <a:p>
            <a:pPr eaLnBrk="1" hangingPunct="1">
              <a:defRPr/>
            </a:pPr>
            <a:r>
              <a:rPr lang="en-US" altLang="en-US" b="0" dirty="0">
                <a:solidFill>
                  <a:sysClr val="windowText" lastClr="000000"/>
                </a:solidFill>
                <a:latin typeface="Arial"/>
              </a:rPr>
              <a:t>We can build protective factors that enable us to reduce the negative impact of stressors and support positive change</a:t>
            </a:r>
          </a:p>
          <a:p>
            <a:pPr marL="0" indent="0" eaLnBrk="1" hangingPunct="1">
              <a:buNone/>
              <a:defRPr/>
            </a:pPr>
            <a:r>
              <a:rPr lang="en-GB" altLang="en-US" sz="1600" dirty="0">
                <a:solidFill>
                  <a:srgbClr val="005EB8"/>
                </a:solidFill>
                <a:latin typeface="Arial"/>
              </a:rPr>
              <a:t>Exercise 3 : </a:t>
            </a:r>
          </a:p>
          <a:p>
            <a:pPr marL="342900" indent="-342900" eaLnBrk="1" hangingPunct="1">
              <a:buFont typeface="+mj-lt"/>
              <a:buAutoNum type="arabicPeriod"/>
              <a:defRPr/>
            </a:pPr>
            <a:r>
              <a:rPr lang="en-US" altLang="en-US" b="0" dirty="0">
                <a:solidFill>
                  <a:sysClr val="windowText" lastClr="000000"/>
                </a:solidFill>
                <a:latin typeface="Arial"/>
              </a:rPr>
              <a:t>Think about a time when you have overcome a stressor, what helped you overcome this? Was it talking to others, going for a run, was it reflecting on the situation etc.?</a:t>
            </a:r>
          </a:p>
          <a:p>
            <a:pPr marL="342900" indent="-342900" eaLnBrk="1" hangingPunct="1">
              <a:buFont typeface="+mj-lt"/>
              <a:buAutoNum type="arabicPeriod"/>
              <a:defRPr/>
            </a:pPr>
            <a:r>
              <a:rPr lang="en-US" altLang="en-US" b="0" dirty="0">
                <a:solidFill>
                  <a:sysClr val="windowText" lastClr="000000"/>
                </a:solidFill>
                <a:latin typeface="Arial"/>
              </a:rPr>
              <a:t>What </a:t>
            </a:r>
            <a:r>
              <a:rPr lang="en-US" altLang="en-US" b="0" dirty="0">
                <a:latin typeface="Arial"/>
              </a:rPr>
              <a:t>protective factors do you think will help you cross the flaky bridge and transition into your new role? </a:t>
            </a:r>
          </a:p>
        </p:txBody>
      </p:sp>
    </p:spTree>
    <p:extLst>
      <p:ext uri="{BB962C8B-B14F-4D97-AF65-F5344CB8AC3E}">
        <p14:creationId xmlns:p14="http://schemas.microsoft.com/office/powerpoint/2010/main" val="416903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lstStyle/>
          <a:p>
            <a:pPr algn="l"/>
            <a:r>
              <a:rPr lang="en-US" altLang="en-US" dirty="0"/>
              <a:t>Factors in Resilience </a:t>
            </a:r>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p:txBody>
      </p:sp>
      <p:sp>
        <p:nvSpPr>
          <p:cNvPr id="3" name="TextBox 2"/>
          <p:cNvSpPr txBox="1"/>
          <p:nvPr/>
        </p:nvSpPr>
        <p:spPr>
          <a:xfrm>
            <a:off x="611560" y="1917987"/>
            <a:ext cx="8064896" cy="4247317"/>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dirty="0"/>
              <a:t>The primary factor in resilience is having caring and supportive relationships, e.g. family members, friends, work colleagues, peers, supervisors etc. </a:t>
            </a:r>
          </a:p>
          <a:p>
            <a:pPr>
              <a:buClr>
                <a:srgbClr val="005EB8"/>
              </a:buClr>
            </a:pPr>
            <a:endParaRPr lang="en-GB" dirty="0"/>
          </a:p>
          <a:p>
            <a:pPr marL="285750" indent="-285750">
              <a:buClr>
                <a:srgbClr val="005EB8"/>
              </a:buClr>
              <a:buFont typeface="Arial" panose="020B0604020202020204" pitchFamily="34" charset="0"/>
              <a:buChar char="•"/>
            </a:pPr>
            <a:r>
              <a:rPr lang="en-GB" dirty="0"/>
              <a:t>Relationships that create trust provide role models and offer encouragement and reassurance to help bolster your resilience</a:t>
            </a:r>
          </a:p>
          <a:p>
            <a:endParaRPr lang="en-GB" dirty="0"/>
          </a:p>
          <a:p>
            <a:r>
              <a:rPr lang="en-GB" dirty="0"/>
              <a:t>Several additional factors are associated with resilience, including:</a:t>
            </a:r>
          </a:p>
          <a:p>
            <a:pPr marL="741363" lvl="1" indent="-285750">
              <a:buClr>
                <a:srgbClr val="005EB8"/>
              </a:buClr>
              <a:buFont typeface="Wingdings" panose="05000000000000000000" pitchFamily="2" charset="2"/>
              <a:buChar char="§"/>
            </a:pPr>
            <a:r>
              <a:rPr lang="en-GB" dirty="0"/>
              <a:t>The capacity to make realistic plans and take steps to carry them out</a:t>
            </a:r>
          </a:p>
          <a:p>
            <a:pPr marL="741363" lvl="1" indent="-285750">
              <a:buClr>
                <a:srgbClr val="005EB8"/>
              </a:buClr>
              <a:buFont typeface="Wingdings" panose="05000000000000000000" pitchFamily="2" charset="2"/>
              <a:buChar char="§"/>
            </a:pPr>
            <a:r>
              <a:rPr lang="en-GB" dirty="0"/>
              <a:t>A positive view of yourself and confidence in your strengths and abilities</a:t>
            </a:r>
          </a:p>
          <a:p>
            <a:pPr marL="741363" lvl="1" indent="-285750">
              <a:buClr>
                <a:srgbClr val="005EB8"/>
              </a:buClr>
              <a:buFont typeface="Wingdings" panose="05000000000000000000" pitchFamily="2" charset="2"/>
              <a:buChar char="§"/>
            </a:pPr>
            <a:r>
              <a:rPr lang="en-GB" dirty="0"/>
              <a:t>Skills in communication and problem solving</a:t>
            </a:r>
          </a:p>
          <a:p>
            <a:pPr marL="741363" lvl="1" indent="-285750">
              <a:buClr>
                <a:srgbClr val="005EB8"/>
              </a:buClr>
              <a:buFont typeface="Wingdings" panose="05000000000000000000" pitchFamily="2" charset="2"/>
              <a:buChar char="§"/>
            </a:pPr>
            <a:r>
              <a:rPr lang="en-GB" dirty="0"/>
              <a:t>The capacity to manage strong feelings and impulses</a:t>
            </a:r>
          </a:p>
          <a:p>
            <a:pPr marL="741363" lvl="1" indent="-285750">
              <a:buClr>
                <a:srgbClr val="005EB8"/>
              </a:buClr>
              <a:buFont typeface="Wingdings" panose="05000000000000000000" pitchFamily="2" charset="2"/>
              <a:buChar char="§"/>
            </a:pPr>
            <a:endParaRPr lang="en-GB" dirty="0"/>
          </a:p>
          <a:p>
            <a:r>
              <a:rPr lang="en-GB" dirty="0"/>
              <a:t>All of these are factors that you can develop.</a:t>
            </a:r>
          </a:p>
        </p:txBody>
      </p:sp>
    </p:spTree>
    <p:extLst>
      <p:ext uri="{BB962C8B-B14F-4D97-AF65-F5344CB8AC3E}">
        <p14:creationId xmlns:p14="http://schemas.microsoft.com/office/powerpoint/2010/main" val="24298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41748" y="701824"/>
            <a:ext cx="8229600" cy="1143000"/>
          </a:xfrm>
        </p:spPr>
        <p:txBody>
          <a:bodyPr>
            <a:normAutofit/>
          </a:bodyPr>
          <a:lstStyle/>
          <a:p>
            <a:pPr algn="l"/>
            <a:r>
              <a:rPr lang="en-US" altLang="en-US" dirty="0"/>
              <a:t>The Locus Control</a:t>
            </a:r>
          </a:p>
        </p:txBody>
      </p:sp>
      <p:sp>
        <p:nvSpPr>
          <p:cNvPr id="7" name="Content Placeholder 3"/>
          <p:cNvSpPr txBox="1">
            <a:spLocks/>
          </p:cNvSpPr>
          <p:nvPr/>
        </p:nvSpPr>
        <p:spPr>
          <a:xfrm>
            <a:off x="323528" y="1875728"/>
            <a:ext cx="8352928" cy="4217568"/>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600" b="0" dirty="0">
                <a:solidFill>
                  <a:sysClr val="windowText" lastClr="000000"/>
                </a:solidFill>
                <a:latin typeface="Arial"/>
              </a:rPr>
              <a:t>Locus of control refers to a person’s belief system regarding the causes of his or her experiences and the factors to which that person attributes success or failure</a:t>
            </a:r>
          </a:p>
          <a:p>
            <a:pPr lvl="1" eaLnBrk="1" hangingPunct="1">
              <a:defRPr/>
            </a:pPr>
            <a:r>
              <a:rPr lang="en-GB" altLang="en-US" sz="1600" b="0" dirty="0">
                <a:solidFill>
                  <a:sysClr val="windowText" lastClr="000000"/>
                </a:solidFill>
                <a:latin typeface="Arial"/>
              </a:rPr>
              <a:t>Those with an internal locus of control believe that the things that happen to them are greatly influenced by their own abilities, actions, or mistakes. </a:t>
            </a:r>
          </a:p>
          <a:p>
            <a:pPr lvl="1" eaLnBrk="1" hangingPunct="1">
              <a:defRPr/>
            </a:pPr>
            <a:r>
              <a:rPr lang="en-GB" altLang="en-US" sz="1600" b="0" dirty="0">
                <a:solidFill>
                  <a:sysClr val="windowText" lastClr="000000"/>
                </a:solidFill>
                <a:latin typeface="Arial"/>
              </a:rPr>
              <a:t>Those with external locus of control feel that other forces—such as random chance, environmental factors, or the actions of others—are more responsible for the events that occur in their life.</a:t>
            </a:r>
          </a:p>
          <a:p>
            <a:pPr eaLnBrk="1" hangingPunct="1">
              <a:defRPr/>
            </a:pPr>
            <a:r>
              <a:rPr lang="en-GB" altLang="en-US" sz="1600" b="0" dirty="0">
                <a:solidFill>
                  <a:sysClr val="windowText" lastClr="000000"/>
                </a:solidFill>
                <a:latin typeface="Arial"/>
              </a:rPr>
              <a:t>Genetic factors may influence your locus of control, as well your childhood experiences</a:t>
            </a:r>
          </a:p>
          <a:p>
            <a:pPr eaLnBrk="1" hangingPunct="1">
              <a:defRPr/>
            </a:pPr>
            <a:r>
              <a:rPr lang="en-GB" altLang="en-US" sz="1600" b="0" dirty="0">
                <a:solidFill>
                  <a:sysClr val="windowText" lastClr="000000"/>
                </a:solidFill>
                <a:latin typeface="Arial"/>
              </a:rPr>
              <a:t>Researchers have identified several areas in which one’s locus of control appears to affect outcomes (educational, social, health etc.)</a:t>
            </a:r>
          </a:p>
          <a:p>
            <a:pPr eaLnBrk="1" hangingPunct="1">
              <a:defRPr/>
            </a:pPr>
            <a:r>
              <a:rPr lang="en-GB" altLang="en-US" sz="1600" b="0" dirty="0">
                <a:solidFill>
                  <a:sysClr val="windowText" lastClr="000000"/>
                </a:solidFill>
                <a:latin typeface="Arial"/>
              </a:rPr>
              <a:t>Research suggests that those with a more internal locus of control are more successful, healthier, and happier</a:t>
            </a:r>
            <a:endParaRPr lang="en-US" altLang="en-US" sz="1600" b="0" dirty="0">
              <a:solidFill>
                <a:sysClr val="windowText" lastClr="000000"/>
              </a:solidFill>
              <a:latin typeface="Arial"/>
            </a:endParaRPr>
          </a:p>
        </p:txBody>
      </p:sp>
    </p:spTree>
    <p:extLst>
      <p:ext uri="{BB962C8B-B14F-4D97-AF65-F5344CB8AC3E}">
        <p14:creationId xmlns:p14="http://schemas.microsoft.com/office/powerpoint/2010/main" val="332532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normAutofit/>
          </a:bodyPr>
          <a:lstStyle/>
          <a:p>
            <a:pPr algn="l"/>
            <a:r>
              <a:rPr lang="en-US" altLang="en-US" dirty="0"/>
              <a:t>Building Resilience</a:t>
            </a:r>
          </a:p>
        </p:txBody>
      </p:sp>
      <p:sp>
        <p:nvSpPr>
          <p:cNvPr id="7" name="Content Placeholder 3"/>
          <p:cNvSpPr txBox="1">
            <a:spLocks/>
          </p:cNvSpPr>
          <p:nvPr/>
        </p:nvSpPr>
        <p:spPr>
          <a:xfrm>
            <a:off x="323528" y="1988840"/>
            <a:ext cx="8352928" cy="4248472"/>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b="0" dirty="0">
                <a:solidFill>
                  <a:sysClr val="windowText" lastClr="000000"/>
                </a:solidFill>
                <a:latin typeface="Arial"/>
              </a:rPr>
              <a:t>Developing resilience is personal </a:t>
            </a:r>
          </a:p>
          <a:p>
            <a:pPr eaLnBrk="1" hangingPunct="1">
              <a:defRPr/>
            </a:pPr>
            <a:r>
              <a:rPr lang="en-US" altLang="en-US" b="0" dirty="0">
                <a:solidFill>
                  <a:sysClr val="windowText" lastClr="000000"/>
                </a:solidFill>
                <a:latin typeface="Arial"/>
              </a:rPr>
              <a:t>Building resilience for one person may not work for another person</a:t>
            </a:r>
          </a:p>
          <a:p>
            <a:pPr eaLnBrk="1" hangingPunct="1">
              <a:defRPr/>
            </a:pPr>
            <a:r>
              <a:rPr lang="en-US" altLang="en-US" b="0" dirty="0">
                <a:solidFill>
                  <a:sysClr val="windowText" lastClr="000000"/>
                </a:solidFill>
                <a:latin typeface="Arial"/>
              </a:rPr>
              <a:t>You may use different strategies depending on your background, culture, experiences etc. </a:t>
            </a:r>
          </a:p>
          <a:p>
            <a:pPr marL="0" indent="0" eaLnBrk="1" hangingPunct="1">
              <a:buNone/>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717032"/>
            <a:ext cx="4178424" cy="2350364"/>
          </a:xfrm>
          <a:prstGeom prst="rect">
            <a:avLst/>
          </a:prstGeom>
        </p:spPr>
      </p:pic>
    </p:spTree>
    <p:extLst>
      <p:ext uri="{BB962C8B-B14F-4D97-AF65-F5344CB8AC3E}">
        <p14:creationId xmlns:p14="http://schemas.microsoft.com/office/powerpoint/2010/main" val="149484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46856" y="1061864"/>
            <a:ext cx="8229600" cy="1143000"/>
          </a:xfrm>
        </p:spPr>
        <p:txBody>
          <a:bodyPr>
            <a:normAutofit fontScale="90000"/>
          </a:bodyPr>
          <a:lstStyle/>
          <a:p>
            <a:pPr algn="l"/>
            <a:r>
              <a:rPr lang="en-US" altLang="en-US" dirty="0"/>
              <a:t>Strategies for Building </a:t>
            </a:r>
            <a:br>
              <a:rPr lang="en-US" altLang="en-US" dirty="0"/>
            </a:br>
            <a:r>
              <a:rPr lang="en-US" altLang="en-US" dirty="0"/>
              <a:t>Resilience </a:t>
            </a:r>
          </a:p>
        </p:txBody>
      </p:sp>
      <p:sp>
        <p:nvSpPr>
          <p:cNvPr id="7" name="Content Placeholder 3"/>
          <p:cNvSpPr txBox="1">
            <a:spLocks/>
          </p:cNvSpPr>
          <p:nvPr/>
        </p:nvSpPr>
        <p:spPr>
          <a:xfrm>
            <a:off x="395536" y="2276872"/>
            <a:ext cx="8352928" cy="3888432"/>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1" hangingPunct="1">
              <a:buFont typeface="+mj-lt"/>
              <a:buAutoNum type="arabicPeriod"/>
              <a:defRPr/>
            </a:pPr>
            <a:r>
              <a:rPr lang="en-US" altLang="en-US" sz="1600" dirty="0">
                <a:solidFill>
                  <a:srgbClr val="0070C0"/>
                </a:solidFill>
                <a:latin typeface="Arial"/>
              </a:rPr>
              <a:t>Make connections </a:t>
            </a:r>
            <a:r>
              <a:rPr lang="en-US" altLang="en-US" sz="1600" b="0" dirty="0">
                <a:solidFill>
                  <a:sysClr val="windowText" lastClr="000000"/>
                </a:solidFill>
                <a:latin typeface="Arial"/>
              </a:rPr>
              <a:t>– good relationships are important. Accepting help and support from others will strengthen your resilience</a:t>
            </a:r>
          </a:p>
          <a:p>
            <a:pPr marL="342900" indent="-342900" eaLnBrk="1" hangingPunct="1">
              <a:buFont typeface="+mj-lt"/>
              <a:buAutoNum type="arabicPeriod"/>
              <a:defRPr/>
            </a:pPr>
            <a:r>
              <a:rPr lang="en-US" altLang="en-US" sz="1600" dirty="0">
                <a:solidFill>
                  <a:srgbClr val="0070C0"/>
                </a:solidFill>
                <a:latin typeface="Arial"/>
              </a:rPr>
              <a:t>Avoid seeing issues as insurmountable </a:t>
            </a:r>
            <a:r>
              <a:rPr lang="en-US" altLang="en-US" sz="1600" b="0" dirty="0">
                <a:solidFill>
                  <a:sysClr val="windowText" lastClr="000000"/>
                </a:solidFill>
                <a:latin typeface="Arial"/>
              </a:rPr>
              <a:t>– stressful events will occur, but you can change how you interpret and respond to them. Take each step at a time.</a:t>
            </a:r>
            <a:endParaRPr lang="en-GB" altLang="en-US" sz="1600" b="0" dirty="0">
              <a:solidFill>
                <a:sysClr val="windowText" lastClr="000000"/>
              </a:solidFill>
              <a:latin typeface="Arial"/>
            </a:endParaRPr>
          </a:p>
          <a:p>
            <a:pPr marL="342900" indent="-342900" eaLnBrk="1" hangingPunct="1">
              <a:buFont typeface="+mj-lt"/>
              <a:buAutoNum type="arabicPeriod" startAt="3"/>
              <a:defRPr/>
            </a:pPr>
            <a:r>
              <a:rPr lang="en-US" altLang="en-US" sz="1600" dirty="0">
                <a:solidFill>
                  <a:srgbClr val="0070C0"/>
                </a:solidFill>
                <a:latin typeface="Arial"/>
              </a:rPr>
              <a:t>Accept that change is inevitable </a:t>
            </a:r>
            <a:r>
              <a:rPr lang="en-US" altLang="en-US" sz="1600" b="0" dirty="0">
                <a:solidFill>
                  <a:sysClr val="windowText" lastClr="000000"/>
                </a:solidFill>
                <a:latin typeface="Arial"/>
              </a:rPr>
              <a:t>– especially in the current COVID-19 climate. You may not be able to control the change, but you can control how you respond to it</a:t>
            </a:r>
          </a:p>
          <a:p>
            <a:pPr marL="342900" indent="-342900" eaLnBrk="1" hangingPunct="1">
              <a:buFont typeface="+mj-lt"/>
              <a:buAutoNum type="arabicPeriod" startAt="3"/>
              <a:defRPr/>
            </a:pPr>
            <a:r>
              <a:rPr lang="en-US" altLang="en-US" sz="1600" dirty="0">
                <a:solidFill>
                  <a:srgbClr val="0070C0"/>
                </a:solidFill>
                <a:latin typeface="Arial"/>
              </a:rPr>
              <a:t>Move toward your goals </a:t>
            </a:r>
            <a:r>
              <a:rPr lang="en-US" altLang="en-US" sz="1600" b="0" dirty="0">
                <a:solidFill>
                  <a:sysClr val="windowText" lastClr="000000"/>
                </a:solidFill>
                <a:latin typeface="Arial"/>
              </a:rPr>
              <a:t>– develop realistic goals (it is best to keep these goals small and easy to achieve) – ask yourself “what’s one thing I can achieve today that helps me move in the direction I want to go?”</a:t>
            </a:r>
          </a:p>
          <a:p>
            <a:pPr marL="342900" indent="-342900" eaLnBrk="1" hangingPunct="1">
              <a:buFont typeface="+mj-lt"/>
              <a:buAutoNum type="arabicPeriod" startAt="3"/>
              <a:defRPr/>
            </a:pPr>
            <a:r>
              <a:rPr lang="en-US" altLang="en-US" sz="1600" dirty="0">
                <a:solidFill>
                  <a:srgbClr val="0070C0"/>
                </a:solidFill>
                <a:latin typeface="Arial"/>
              </a:rPr>
              <a:t>Take decisive actions </a:t>
            </a:r>
            <a:r>
              <a:rPr lang="en-US" altLang="en-US" sz="1600" b="0" dirty="0">
                <a:solidFill>
                  <a:sysClr val="windowText" lastClr="000000"/>
                </a:solidFill>
                <a:latin typeface="Arial"/>
              </a:rPr>
              <a:t>– act on adverse situations as much as you can, rather than detaching from situations</a:t>
            </a:r>
          </a:p>
          <a:p>
            <a:pPr marL="0" indent="0" eaLnBrk="1" hangingPunct="1">
              <a:buNone/>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28711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normAutofit fontScale="90000"/>
          </a:bodyPr>
          <a:lstStyle/>
          <a:p>
            <a:pPr algn="l"/>
            <a:r>
              <a:rPr lang="en-US" altLang="en-US" dirty="0"/>
              <a:t>Strategies for Building </a:t>
            </a:r>
            <a:br>
              <a:rPr lang="en-US" altLang="en-US" dirty="0"/>
            </a:br>
            <a:r>
              <a:rPr lang="en-US" altLang="en-US" dirty="0"/>
              <a:t>Resilience </a:t>
            </a:r>
          </a:p>
        </p:txBody>
      </p:sp>
      <p:sp>
        <p:nvSpPr>
          <p:cNvPr id="7" name="Content Placeholder 3"/>
          <p:cNvSpPr txBox="1">
            <a:spLocks/>
          </p:cNvSpPr>
          <p:nvPr/>
        </p:nvSpPr>
        <p:spPr>
          <a:xfrm>
            <a:off x="467544" y="1866194"/>
            <a:ext cx="8352928" cy="4515134"/>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1" hangingPunct="1">
              <a:buFont typeface="+mj-lt"/>
              <a:buAutoNum type="arabicPeriod" startAt="6"/>
              <a:defRPr/>
            </a:pPr>
            <a:r>
              <a:rPr lang="en-US" altLang="en-US" sz="1600" dirty="0">
                <a:solidFill>
                  <a:srgbClr val="0070C0"/>
                </a:solidFill>
                <a:latin typeface="Arial"/>
              </a:rPr>
              <a:t>Look for opportunities of self-reflection </a:t>
            </a:r>
            <a:r>
              <a:rPr lang="en-US" altLang="en-US" sz="1600" b="0" dirty="0">
                <a:solidFill>
                  <a:sysClr val="windowText" lastClr="000000"/>
                </a:solidFill>
                <a:latin typeface="Arial"/>
              </a:rPr>
              <a:t>– you will learn from your challenges and experiences and this will help you to develop and grow in your role</a:t>
            </a:r>
          </a:p>
          <a:p>
            <a:pPr marL="342900" indent="-342900" eaLnBrk="1" hangingPunct="1">
              <a:buFont typeface="+mj-lt"/>
              <a:buAutoNum type="arabicPeriod" startAt="6"/>
              <a:defRPr/>
            </a:pPr>
            <a:r>
              <a:rPr lang="en-US" altLang="en-US" sz="1600" dirty="0">
                <a:solidFill>
                  <a:srgbClr val="0070C0"/>
                </a:solidFill>
                <a:latin typeface="Arial"/>
              </a:rPr>
              <a:t>Nurture a positive view of yourself </a:t>
            </a:r>
            <a:r>
              <a:rPr lang="en-US" altLang="en-US" sz="1600" b="0" dirty="0">
                <a:solidFill>
                  <a:sysClr val="windowText" lastClr="000000"/>
                </a:solidFill>
                <a:latin typeface="Arial"/>
              </a:rPr>
              <a:t>– develop confidence in your skills and abilities. Find things that you did well or are improving on</a:t>
            </a:r>
            <a:endParaRPr lang="en-GB" altLang="en-US" sz="1600" b="0" dirty="0">
              <a:solidFill>
                <a:sysClr val="windowText" lastClr="000000"/>
              </a:solidFill>
              <a:latin typeface="Arial"/>
            </a:endParaRPr>
          </a:p>
          <a:p>
            <a:pPr marL="342900" indent="-342900" eaLnBrk="1" hangingPunct="1">
              <a:buFont typeface="+mj-lt"/>
              <a:buAutoNum type="arabicPeriod" startAt="8"/>
              <a:defRPr/>
            </a:pPr>
            <a:r>
              <a:rPr lang="en-US" altLang="en-US" sz="1600" dirty="0">
                <a:solidFill>
                  <a:srgbClr val="0070C0"/>
                </a:solidFill>
                <a:latin typeface="Arial"/>
              </a:rPr>
              <a:t>Keep things in perspective </a:t>
            </a:r>
            <a:r>
              <a:rPr lang="en-US" altLang="en-US" sz="1600" b="0" dirty="0">
                <a:latin typeface="Arial"/>
              </a:rPr>
              <a:t>– try to keep issues / experiences in broader context – try not to blow out of proportion </a:t>
            </a:r>
          </a:p>
          <a:p>
            <a:pPr marL="342900" indent="-342900" eaLnBrk="1" hangingPunct="1">
              <a:buFont typeface="+mj-lt"/>
              <a:buAutoNum type="arabicPeriod" startAt="8"/>
              <a:defRPr/>
            </a:pPr>
            <a:r>
              <a:rPr lang="en-US" altLang="en-US" sz="1600" dirty="0">
                <a:solidFill>
                  <a:srgbClr val="0070C0"/>
                </a:solidFill>
                <a:latin typeface="Arial"/>
              </a:rPr>
              <a:t>Maintain a hopeful outlook </a:t>
            </a:r>
            <a:r>
              <a:rPr lang="en-US" altLang="en-US" sz="1600" b="0" dirty="0">
                <a:latin typeface="Arial"/>
              </a:rPr>
              <a:t>– an optimistic outlook will enable you to be open to new learning experiences. Don’t be too hard on yourself. </a:t>
            </a:r>
            <a:endParaRPr lang="en-US" altLang="en-US" sz="1600" b="0" dirty="0">
              <a:solidFill>
                <a:srgbClr val="EF4D92"/>
              </a:solidFill>
              <a:latin typeface="Arial"/>
            </a:endParaRPr>
          </a:p>
          <a:p>
            <a:pPr marL="342900" indent="-342900" eaLnBrk="1" hangingPunct="1">
              <a:buFont typeface="+mj-lt"/>
              <a:buAutoNum type="arabicPeriod" startAt="8"/>
              <a:defRPr/>
            </a:pPr>
            <a:r>
              <a:rPr lang="en-US" altLang="en-US" sz="1600" dirty="0">
                <a:solidFill>
                  <a:srgbClr val="0070C0"/>
                </a:solidFill>
                <a:latin typeface="Arial"/>
              </a:rPr>
              <a:t>Take care of yourself </a:t>
            </a:r>
            <a:r>
              <a:rPr lang="en-US" altLang="en-US" sz="1600" b="0" dirty="0">
                <a:solidFill>
                  <a:sysClr val="windowText" lastClr="000000"/>
                </a:solidFill>
                <a:latin typeface="Arial"/>
              </a:rPr>
              <a:t>– pay attention to your needs and feelings. Speak to others, do things you enjoy and find relaxing, exercise and eat well, take regular breaks at work, use the well being spaces and resources in your organisation. Support your own well being. Learn to recognise how you respond to stress so that you pause before feeling overwhelmed.</a:t>
            </a:r>
          </a:p>
          <a:p>
            <a:pPr marL="342900" indent="-342900" eaLnBrk="1" hangingPunct="1">
              <a:buFont typeface="+mj-lt"/>
              <a:buAutoNum type="arabicPeriod" startAt="8"/>
              <a:defRPr/>
            </a:pPr>
            <a:endParaRPr lang="en-US" altLang="en-US" b="0" dirty="0">
              <a:solidFill>
                <a:sysClr val="windowText" lastClr="000000"/>
              </a:solidFill>
              <a:latin typeface="Arial"/>
            </a:endParaRPr>
          </a:p>
          <a:p>
            <a:pPr marL="342900" indent="-342900" eaLnBrk="1" hangingPunct="1">
              <a:buFont typeface="+mj-lt"/>
              <a:buAutoNum type="arabicPeriod" startAt="8"/>
              <a:defRPr/>
            </a:pPr>
            <a:endParaRPr lang="en-US" altLang="en-US" b="0" dirty="0">
              <a:solidFill>
                <a:sysClr val="windowText" lastClr="000000"/>
              </a:solidFill>
              <a:latin typeface="Arial"/>
            </a:endParaRPr>
          </a:p>
          <a:p>
            <a:pPr marL="342900" indent="-342900" eaLnBrk="1" hangingPunct="1">
              <a:buFont typeface="+mj-lt"/>
              <a:buAutoNum type="arabicPeriod" startAt="8"/>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82872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238408" y="867210"/>
            <a:ext cx="8229600" cy="833598"/>
          </a:xfrm>
        </p:spPr>
        <p:txBody>
          <a:bodyPr>
            <a:normAutofit/>
          </a:bodyPr>
          <a:lstStyle/>
          <a:p>
            <a:pPr algn="l"/>
            <a:r>
              <a:rPr lang="en-US" altLang="en-US" dirty="0"/>
              <a:t>The 5 domains of resilience </a:t>
            </a:r>
          </a:p>
        </p:txBody>
      </p:sp>
      <p:sp>
        <p:nvSpPr>
          <p:cNvPr id="7" name="Content Placeholder 3"/>
          <p:cNvSpPr txBox="1">
            <a:spLocks/>
          </p:cNvSpPr>
          <p:nvPr/>
        </p:nvSpPr>
        <p:spPr>
          <a:xfrm>
            <a:off x="1869302" y="2044454"/>
            <a:ext cx="6519122" cy="4048842"/>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defRPr/>
            </a:pPr>
            <a:r>
              <a:rPr lang="en-US" altLang="en-US" sz="1600" dirty="0">
                <a:solidFill>
                  <a:srgbClr val="0070C0"/>
                </a:solidFill>
                <a:latin typeface="Arial"/>
              </a:rPr>
              <a:t>Purpose</a:t>
            </a:r>
          </a:p>
          <a:p>
            <a:pPr eaLnBrk="1" hangingPunct="1">
              <a:lnSpc>
                <a:spcPct val="100000"/>
              </a:lnSpc>
              <a:defRPr/>
            </a:pPr>
            <a:r>
              <a:rPr lang="en-US" altLang="en-US" sz="1600" b="0" dirty="0">
                <a:solidFill>
                  <a:sysClr val="windowText" lastClr="000000"/>
                </a:solidFill>
                <a:latin typeface="Arial"/>
              </a:rPr>
              <a:t>Create a sense of purpose for your role and areas you are passionate about</a:t>
            </a:r>
          </a:p>
          <a:p>
            <a:pPr marL="0" indent="0" eaLnBrk="1" hangingPunct="1">
              <a:lnSpc>
                <a:spcPct val="100000"/>
              </a:lnSpc>
              <a:buNone/>
              <a:defRPr/>
            </a:pPr>
            <a:r>
              <a:rPr lang="en-US" altLang="en-US" sz="1600" dirty="0">
                <a:solidFill>
                  <a:srgbClr val="0070C0"/>
                </a:solidFill>
                <a:latin typeface="Arial"/>
              </a:rPr>
              <a:t>Self</a:t>
            </a:r>
          </a:p>
          <a:p>
            <a:pPr eaLnBrk="1" hangingPunct="1">
              <a:lnSpc>
                <a:spcPct val="100000"/>
              </a:lnSpc>
              <a:defRPr/>
            </a:pPr>
            <a:r>
              <a:rPr lang="en-US" altLang="en-US" sz="1600" b="0" dirty="0">
                <a:solidFill>
                  <a:sysClr val="windowText" lastClr="000000"/>
                </a:solidFill>
                <a:latin typeface="Arial"/>
              </a:rPr>
              <a:t>Appreciate your strengths and build positive self-esteem</a:t>
            </a:r>
          </a:p>
          <a:p>
            <a:pPr marL="0" indent="0" eaLnBrk="1" hangingPunct="1">
              <a:lnSpc>
                <a:spcPct val="100000"/>
              </a:lnSpc>
              <a:buNone/>
              <a:defRPr/>
            </a:pPr>
            <a:r>
              <a:rPr lang="en-US" altLang="en-US" sz="1600" dirty="0">
                <a:solidFill>
                  <a:srgbClr val="0070C0"/>
                </a:solidFill>
                <a:latin typeface="Arial"/>
              </a:rPr>
              <a:t>Connections</a:t>
            </a:r>
          </a:p>
          <a:p>
            <a:pPr eaLnBrk="1" hangingPunct="1">
              <a:lnSpc>
                <a:spcPct val="100000"/>
              </a:lnSpc>
              <a:defRPr/>
            </a:pPr>
            <a:r>
              <a:rPr lang="en-US" altLang="en-US" sz="1600" b="0" dirty="0">
                <a:solidFill>
                  <a:sysClr val="windowText" lastClr="000000"/>
                </a:solidFill>
                <a:latin typeface="Arial"/>
              </a:rPr>
              <a:t>Create good working relationships and make connections with colleagues</a:t>
            </a:r>
          </a:p>
          <a:p>
            <a:pPr marL="0" indent="0" eaLnBrk="1" hangingPunct="1">
              <a:lnSpc>
                <a:spcPct val="100000"/>
              </a:lnSpc>
              <a:buNone/>
              <a:defRPr/>
            </a:pPr>
            <a:r>
              <a:rPr lang="en-US" altLang="en-US" sz="1600" dirty="0">
                <a:solidFill>
                  <a:srgbClr val="0070C0"/>
                </a:solidFill>
                <a:latin typeface="Arial"/>
              </a:rPr>
              <a:t>Body</a:t>
            </a:r>
          </a:p>
          <a:p>
            <a:pPr eaLnBrk="1" hangingPunct="1">
              <a:lnSpc>
                <a:spcPct val="100000"/>
              </a:lnSpc>
              <a:defRPr/>
            </a:pPr>
            <a:r>
              <a:rPr lang="en-US" altLang="en-US" sz="1600" b="0" dirty="0" err="1">
                <a:solidFill>
                  <a:sysClr val="windowText" lastClr="000000"/>
                </a:solidFill>
                <a:latin typeface="Arial"/>
              </a:rPr>
              <a:t>Prioritise</a:t>
            </a:r>
            <a:r>
              <a:rPr lang="en-US" altLang="en-US" sz="1600" b="0" dirty="0">
                <a:solidFill>
                  <a:sysClr val="windowText" lastClr="000000"/>
                </a:solidFill>
                <a:latin typeface="Arial"/>
              </a:rPr>
              <a:t> your physical well-being when transitioning into your new role and build a healthy lifestyle</a:t>
            </a:r>
          </a:p>
          <a:p>
            <a:pPr marL="0" indent="0" eaLnBrk="1" hangingPunct="1">
              <a:lnSpc>
                <a:spcPct val="100000"/>
              </a:lnSpc>
              <a:buNone/>
              <a:defRPr/>
            </a:pPr>
            <a:r>
              <a:rPr lang="en-US" altLang="en-US" sz="1600" dirty="0">
                <a:solidFill>
                  <a:srgbClr val="0070C0"/>
                </a:solidFill>
                <a:latin typeface="Arial"/>
              </a:rPr>
              <a:t>Mind </a:t>
            </a:r>
          </a:p>
          <a:p>
            <a:pPr eaLnBrk="1" hangingPunct="1">
              <a:lnSpc>
                <a:spcPct val="100000"/>
              </a:lnSpc>
              <a:defRPr/>
            </a:pPr>
            <a:r>
              <a:rPr lang="en-US" altLang="en-US" sz="1600" b="0" dirty="0">
                <a:solidFill>
                  <a:sysClr val="windowText" lastClr="000000"/>
                </a:solidFill>
                <a:latin typeface="Arial"/>
              </a:rPr>
              <a:t>Cultivate a positive mind to learn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655344"/>
            <a:ext cx="1118188" cy="83891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51802"/>
          <a:stretch/>
        </p:blipFill>
        <p:spPr>
          <a:xfrm>
            <a:off x="527290" y="2657465"/>
            <a:ext cx="981971" cy="9761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794" y="3656802"/>
            <a:ext cx="1404284" cy="105321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007" y="4604811"/>
            <a:ext cx="713221" cy="128701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208" y="5914973"/>
            <a:ext cx="904497" cy="644873"/>
          </a:xfrm>
          <a:prstGeom prst="rect">
            <a:avLst/>
          </a:prstGeom>
        </p:spPr>
      </p:pic>
    </p:spTree>
    <p:extLst>
      <p:ext uri="{BB962C8B-B14F-4D97-AF65-F5344CB8AC3E}">
        <p14:creationId xmlns:p14="http://schemas.microsoft.com/office/powerpoint/2010/main" val="392708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917848"/>
            <a:ext cx="8229600" cy="1143000"/>
          </a:xfrm>
        </p:spPr>
        <p:txBody>
          <a:bodyPr>
            <a:normAutofit/>
          </a:bodyPr>
          <a:lstStyle/>
          <a:p>
            <a:pPr algn="l"/>
            <a:r>
              <a:rPr lang="en-US" altLang="en-US" dirty="0"/>
              <a:t>Mindfulness</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11" name="TextBox 10"/>
          <p:cNvSpPr txBox="1"/>
          <p:nvPr/>
        </p:nvSpPr>
        <p:spPr>
          <a:xfrm>
            <a:off x="323528" y="2067813"/>
            <a:ext cx="8367625" cy="2585323"/>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sz="1600" dirty="0"/>
              <a:t>Resilience goes hand in hand with mindfulness</a:t>
            </a:r>
          </a:p>
          <a:p>
            <a:pPr>
              <a:buClr>
                <a:srgbClr val="005EB8"/>
              </a:buClr>
            </a:pPr>
            <a:endParaRPr lang="en-GB" sz="1600" dirty="0"/>
          </a:p>
          <a:p>
            <a:pPr marL="285750" indent="-285750">
              <a:buClr>
                <a:srgbClr val="005EB8"/>
              </a:buClr>
              <a:buFont typeface="Arial" panose="020B0604020202020204" pitchFamily="34" charset="0"/>
              <a:buChar char="•"/>
            </a:pPr>
            <a:r>
              <a:rPr lang="en-GB" sz="1600" dirty="0"/>
              <a:t>Mindfulness is simply paying attention to what you are doing as you are doing it and how you are feeling = effectiveness </a:t>
            </a:r>
          </a:p>
          <a:p>
            <a:pPr marL="285750" indent="-285750">
              <a:buClr>
                <a:srgbClr val="005EB8"/>
              </a:buClr>
              <a:buFont typeface="Arial" panose="020B0604020202020204" pitchFamily="34" charset="0"/>
              <a:buChar char="•"/>
            </a:pPr>
            <a:endParaRPr lang="en-GB" sz="1600" dirty="0"/>
          </a:p>
          <a:p>
            <a:pPr marL="285750" indent="-285750">
              <a:buClr>
                <a:srgbClr val="005EB8"/>
              </a:buClr>
              <a:buFont typeface="Arial" panose="020B0604020202020204" pitchFamily="34" charset="0"/>
              <a:buChar char="•"/>
            </a:pPr>
            <a:r>
              <a:rPr lang="en-GB" sz="1600" dirty="0"/>
              <a:t>Research has shown mindfulness meditation can:</a:t>
            </a:r>
          </a:p>
          <a:p>
            <a:pPr marL="741363" lvl="1" indent="-285750">
              <a:buClr>
                <a:srgbClr val="005EB8"/>
              </a:buClr>
              <a:buFont typeface="Arial" panose="020B0604020202020204" pitchFamily="34" charset="0"/>
              <a:buChar char="•"/>
            </a:pPr>
            <a:r>
              <a:rPr lang="en-GB" sz="1600" dirty="0"/>
              <a:t>Rewire your brain</a:t>
            </a:r>
          </a:p>
          <a:p>
            <a:pPr marL="741363" lvl="1" indent="-285750">
              <a:buClr>
                <a:srgbClr val="005EB8"/>
              </a:buClr>
              <a:buFont typeface="Arial" panose="020B0604020202020204" pitchFamily="34" charset="0"/>
              <a:buChar char="•"/>
            </a:pPr>
            <a:r>
              <a:rPr lang="en-GB" sz="1600" dirty="0"/>
              <a:t>Increase mental flexibility </a:t>
            </a:r>
          </a:p>
          <a:p>
            <a:pPr marL="741363" lvl="1" indent="-285750">
              <a:buClr>
                <a:srgbClr val="005EB8"/>
              </a:buClr>
              <a:buFont typeface="Arial" panose="020B0604020202020204" pitchFamily="34" charset="0"/>
              <a:buChar char="•"/>
            </a:pPr>
            <a:r>
              <a:rPr lang="en-GB" sz="1600" dirty="0"/>
              <a:t>Help you adapt to stressful situations</a:t>
            </a:r>
            <a:endParaRPr lang="en-GB" dirty="0"/>
          </a:p>
          <a:p>
            <a:pPr marL="285750" indent="-285750">
              <a:buFont typeface="Arial" panose="020B0604020202020204" pitchFamily="34" charset="0"/>
              <a:buChar char="•"/>
            </a:pPr>
            <a:endParaRPr lang="en-GB" dirty="0"/>
          </a:p>
        </p:txBody>
      </p:sp>
      <p:pic>
        <p:nvPicPr>
          <p:cNvPr id="12" name="Picture 11"/>
          <p:cNvPicPr>
            <a:picLocks noChangeAspect="1"/>
          </p:cNvPicPr>
          <p:nvPr/>
        </p:nvPicPr>
        <p:blipFill>
          <a:blip r:embed="rId4"/>
          <a:stretch>
            <a:fillRect/>
          </a:stretch>
        </p:blipFill>
        <p:spPr>
          <a:xfrm>
            <a:off x="611560" y="4477205"/>
            <a:ext cx="3603854" cy="1976131"/>
          </a:xfrm>
          <a:prstGeom prst="rect">
            <a:avLst/>
          </a:prstGeom>
        </p:spPr>
      </p:pic>
    </p:spTree>
    <p:extLst>
      <p:ext uri="{BB962C8B-B14F-4D97-AF65-F5344CB8AC3E}">
        <p14:creationId xmlns:p14="http://schemas.microsoft.com/office/powerpoint/2010/main" val="187323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57200" y="773832"/>
            <a:ext cx="8229600" cy="1143000"/>
          </a:xfrm>
        </p:spPr>
        <p:txBody>
          <a:bodyPr>
            <a:normAutofit/>
          </a:bodyPr>
          <a:lstStyle/>
          <a:p>
            <a:pPr algn="l"/>
            <a:r>
              <a:rPr lang="en-US" altLang="en-US" dirty="0"/>
              <a:t>Mindfulness</a:t>
            </a:r>
          </a:p>
        </p:txBody>
      </p:sp>
      <p:sp>
        <p:nvSpPr>
          <p:cNvPr id="8" name="Text Placeholder 7"/>
          <p:cNvSpPr>
            <a:spLocks noGrp="1"/>
          </p:cNvSpPr>
          <p:nvPr>
            <p:ph type="body" idx="1"/>
          </p:nvPr>
        </p:nvSpPr>
        <p:spPr>
          <a:xfrm>
            <a:off x="457200" y="1781126"/>
            <a:ext cx="4040188" cy="639762"/>
          </a:xfrm>
        </p:spPr>
        <p:txBody>
          <a:bodyPr>
            <a:normAutofit/>
          </a:bodyPr>
          <a:lstStyle/>
          <a:p>
            <a:r>
              <a:rPr lang="en-GB" sz="2000" dirty="0"/>
              <a:t>Poor Mindfulness Skills</a:t>
            </a:r>
          </a:p>
        </p:txBody>
      </p:sp>
      <p:sp>
        <p:nvSpPr>
          <p:cNvPr id="9" name="Content Placeholder 8"/>
          <p:cNvSpPr>
            <a:spLocks noGrp="1"/>
          </p:cNvSpPr>
          <p:nvPr>
            <p:ph sz="half" idx="2"/>
          </p:nvPr>
        </p:nvSpPr>
        <p:spPr>
          <a:xfrm>
            <a:off x="457200" y="2646064"/>
            <a:ext cx="4040188" cy="3663256"/>
          </a:xfrm>
        </p:spPr>
        <p:txBody>
          <a:bodyPr>
            <a:normAutofit fontScale="92500"/>
          </a:bodyPr>
          <a:lstStyle/>
          <a:p>
            <a:r>
              <a:rPr lang="en-GB" sz="1900" dirty="0"/>
              <a:t>Autopilot mode, reacting with habit</a:t>
            </a:r>
          </a:p>
          <a:p>
            <a:r>
              <a:rPr lang="en-GB" sz="1900" dirty="0"/>
              <a:t>Thoughts concern re-living the past and projecting into the future</a:t>
            </a:r>
          </a:p>
          <a:p>
            <a:r>
              <a:rPr lang="en-GB" sz="1900" dirty="0"/>
              <a:t>Poor attentional control</a:t>
            </a:r>
          </a:p>
          <a:p>
            <a:r>
              <a:rPr lang="en-GB" sz="1900" dirty="0"/>
              <a:t>Taking life’s pressures for granted</a:t>
            </a:r>
          </a:p>
          <a:p>
            <a:r>
              <a:rPr lang="en-GB" sz="1900" dirty="0"/>
              <a:t>Placing judgement on perceptions – labelling things as good/bad, right/wrong</a:t>
            </a:r>
          </a:p>
          <a:p>
            <a:r>
              <a:rPr lang="en-GB" sz="1900" dirty="0"/>
              <a:t>Driven by emotions</a:t>
            </a:r>
          </a:p>
          <a:p>
            <a:r>
              <a:rPr lang="en-GB" sz="1900" dirty="0"/>
              <a:t>We neglect our potential</a:t>
            </a:r>
          </a:p>
          <a:p>
            <a:r>
              <a:rPr lang="en-GB" sz="1900" dirty="0"/>
              <a:t>A limiting attitude</a:t>
            </a:r>
          </a:p>
          <a:p>
            <a:endParaRPr lang="en-GB" dirty="0"/>
          </a:p>
        </p:txBody>
      </p:sp>
      <p:sp>
        <p:nvSpPr>
          <p:cNvPr id="10" name="Text Placeholder 9"/>
          <p:cNvSpPr>
            <a:spLocks noGrp="1"/>
          </p:cNvSpPr>
          <p:nvPr>
            <p:ph type="body" sz="quarter" idx="3"/>
          </p:nvPr>
        </p:nvSpPr>
        <p:spPr>
          <a:xfrm>
            <a:off x="4645025" y="1781126"/>
            <a:ext cx="4041775" cy="639762"/>
          </a:xfrm>
        </p:spPr>
        <p:txBody>
          <a:bodyPr>
            <a:normAutofit/>
          </a:bodyPr>
          <a:lstStyle/>
          <a:p>
            <a:r>
              <a:rPr lang="en-GB" sz="2000" dirty="0"/>
              <a:t>Strong Mindfulness Skills</a:t>
            </a:r>
          </a:p>
        </p:txBody>
      </p:sp>
      <p:sp>
        <p:nvSpPr>
          <p:cNvPr id="12" name="Content Placeholder 11"/>
          <p:cNvSpPr>
            <a:spLocks noGrp="1"/>
          </p:cNvSpPr>
          <p:nvPr>
            <p:ph sz="quarter" idx="4"/>
          </p:nvPr>
        </p:nvSpPr>
        <p:spPr>
          <a:xfrm>
            <a:off x="4645025" y="2430040"/>
            <a:ext cx="4041775" cy="3663256"/>
          </a:xfrm>
        </p:spPr>
        <p:txBody>
          <a:bodyPr>
            <a:noAutofit/>
          </a:bodyPr>
          <a:lstStyle/>
          <a:p>
            <a:r>
              <a:rPr lang="en-GB" sz="1600" dirty="0"/>
              <a:t>Mindful mode, responding with awareness</a:t>
            </a:r>
          </a:p>
          <a:p>
            <a:r>
              <a:rPr lang="en-GB" sz="1600" dirty="0"/>
              <a:t>Thoughts concern the present</a:t>
            </a:r>
          </a:p>
          <a:p>
            <a:r>
              <a:rPr lang="en-GB" sz="1600" dirty="0"/>
              <a:t>Strong attentional control</a:t>
            </a:r>
          </a:p>
          <a:p>
            <a:r>
              <a:rPr lang="en-GB" sz="1600" dirty="0"/>
              <a:t>We enjoy life’s pleasures</a:t>
            </a:r>
          </a:p>
          <a:p>
            <a:r>
              <a:rPr lang="en-GB" sz="1600" dirty="0"/>
              <a:t>Perceiving without judgement – being aware of things without labelling them, ‘non-conceptual knowing’</a:t>
            </a:r>
          </a:p>
          <a:p>
            <a:r>
              <a:rPr lang="en-GB" sz="1600" dirty="0"/>
              <a:t>Able to step back and observe emotions</a:t>
            </a:r>
          </a:p>
          <a:p>
            <a:r>
              <a:rPr lang="en-GB" sz="1600" dirty="0"/>
              <a:t>We realise our potential</a:t>
            </a:r>
          </a:p>
          <a:p>
            <a:r>
              <a:rPr lang="en-GB" sz="1600" dirty="0"/>
              <a:t>An attitude of openness, curiosity and acceptance</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5261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662880" y="845840"/>
            <a:ext cx="8229600" cy="1143000"/>
          </a:xfrm>
        </p:spPr>
        <p:txBody>
          <a:bodyPr>
            <a:normAutofit fontScale="90000"/>
          </a:bodyPr>
          <a:lstStyle/>
          <a:p>
            <a:pPr algn="l"/>
            <a:r>
              <a:rPr lang="en-US" altLang="en-US" dirty="0"/>
              <a:t>How to practice </a:t>
            </a:r>
            <a:br>
              <a:rPr lang="en-US" altLang="en-US" dirty="0"/>
            </a:br>
            <a:r>
              <a:rPr lang="en-US" altLang="en-US" dirty="0"/>
              <a:t>Mindfulness</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11" name="TextBox 10"/>
          <p:cNvSpPr txBox="1"/>
          <p:nvPr/>
        </p:nvSpPr>
        <p:spPr>
          <a:xfrm>
            <a:off x="289021" y="2307644"/>
            <a:ext cx="8436638" cy="3785652"/>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sz="1600" dirty="0"/>
              <a:t>Breathing techniques – Follow The Breath Guy on Instagram, Flourish App</a:t>
            </a:r>
          </a:p>
          <a:p>
            <a:pPr marL="285750" indent="-285750">
              <a:buClr>
                <a:srgbClr val="005EB8"/>
              </a:buClr>
              <a:buFont typeface="Arial" panose="020B0604020202020204" pitchFamily="34" charset="0"/>
              <a:buChar char="•"/>
            </a:pPr>
            <a:r>
              <a:rPr lang="en-GB" sz="1600" dirty="0"/>
              <a:t>Guided Meditation – Calm  App, Insight Timer, </a:t>
            </a:r>
          </a:p>
          <a:p>
            <a:pPr marL="285750" indent="-285750">
              <a:buClr>
                <a:srgbClr val="005EB8"/>
              </a:buClr>
              <a:buFont typeface="Arial" panose="020B0604020202020204" pitchFamily="34" charset="0"/>
              <a:buChar char="•"/>
            </a:pPr>
            <a:r>
              <a:rPr lang="en-GB" sz="1600" dirty="0"/>
              <a:t>Podcasts – The Mindful Kind</a:t>
            </a:r>
          </a:p>
          <a:p>
            <a:pPr marL="285750" indent="-285750">
              <a:buClr>
                <a:srgbClr val="005EB8"/>
              </a:buClr>
              <a:buFont typeface="Arial" panose="020B0604020202020204" pitchFamily="34" charset="0"/>
              <a:buChar char="•"/>
            </a:pPr>
            <a:r>
              <a:rPr lang="en-GB" sz="1600" dirty="0"/>
              <a:t>Unmind App (free) - mental health platform for NHS staff to proactively improve their mental wellbeing. Helps you to manage your personal mental health needs, including stress, sleep, coping, connection, fulfilment and nutrition:  </a:t>
            </a:r>
            <a:r>
              <a:rPr lang="en-GB" sz="1600" dirty="0">
                <a:solidFill>
                  <a:srgbClr val="005EB8"/>
                </a:solidFill>
              </a:rPr>
              <a:t>nhs.unmind.com/signup </a:t>
            </a:r>
            <a:r>
              <a:rPr lang="en-GB" sz="1600" dirty="0">
                <a:solidFill>
                  <a:srgbClr val="EF4D92"/>
                </a:solidFill>
              </a:rPr>
              <a:t>  </a:t>
            </a:r>
          </a:p>
          <a:p>
            <a:pPr marL="285750" indent="-285750">
              <a:buClr>
                <a:srgbClr val="005EB8"/>
              </a:buClr>
              <a:buFont typeface="Arial" panose="020B0604020202020204" pitchFamily="34" charset="0"/>
              <a:buChar char="•"/>
            </a:pPr>
            <a:r>
              <a:rPr lang="en-GB" altLang="en-US" sz="1600" dirty="0" err="1">
                <a:solidFill>
                  <a:prstClr val="black"/>
                </a:solidFill>
                <a:latin typeface="Arial"/>
              </a:rPr>
              <a:t>Sleepio</a:t>
            </a:r>
            <a:r>
              <a:rPr lang="en-GB" altLang="en-US" sz="1600" dirty="0">
                <a:solidFill>
                  <a:prstClr val="black"/>
                </a:solidFill>
                <a:latin typeface="Arial"/>
              </a:rPr>
              <a:t> App (free)-  clinically-evidenced sleep improvement programme that is fully automated and highly personalised, using cognitive behavioural techniques to help improve poor sleep:  </a:t>
            </a:r>
            <a:r>
              <a:rPr lang="en-GB" altLang="en-US" sz="1600" dirty="0">
                <a:solidFill>
                  <a:srgbClr val="005EB8"/>
                </a:solidFill>
                <a:latin typeface="Arial"/>
              </a:rPr>
              <a:t>sleepio.com/access </a:t>
            </a:r>
          </a:p>
          <a:p>
            <a:pPr marL="285750" indent="-285750">
              <a:buClr>
                <a:srgbClr val="005EB8"/>
              </a:buClr>
              <a:buFont typeface="Arial" panose="020B0604020202020204" pitchFamily="34" charset="0"/>
              <a:buChar char="•"/>
            </a:pPr>
            <a:r>
              <a:rPr lang="en-GB" altLang="en-US" sz="1600" dirty="0">
                <a:solidFill>
                  <a:prstClr val="black"/>
                </a:solidFill>
                <a:latin typeface="Arial"/>
              </a:rPr>
              <a:t>Daylight App (free):  provides help to people experiencing symptoms of worry and anxiety: </a:t>
            </a:r>
            <a:r>
              <a:rPr lang="en-GB" altLang="en-US" sz="1600" dirty="0">
                <a:solidFill>
                  <a:srgbClr val="005EB8"/>
                </a:solidFill>
                <a:latin typeface="Arial"/>
              </a:rPr>
              <a:t> trydaylight.com/access </a:t>
            </a:r>
          </a:p>
          <a:p>
            <a:pPr marL="285750" indent="-285750">
              <a:buClr>
                <a:srgbClr val="005EB8"/>
              </a:buClr>
              <a:buFont typeface="Arial" panose="020B0604020202020204" pitchFamily="34" charset="0"/>
              <a:buChar char="•"/>
            </a:pPr>
            <a:r>
              <a:rPr lang="en-GB" altLang="en-US" sz="1600" dirty="0">
                <a:solidFill>
                  <a:prstClr val="black"/>
                </a:solidFill>
                <a:latin typeface="Arial"/>
              </a:rPr>
              <a:t>Headspace App (free): mindfulness and meditation resources to help reduce stress, build resilience and aid better sleep:</a:t>
            </a:r>
          </a:p>
          <a:p>
            <a:pPr>
              <a:buClr>
                <a:srgbClr val="005EB8"/>
              </a:buClr>
            </a:pPr>
            <a:r>
              <a:rPr lang="en-GB" altLang="en-US" sz="1600" dirty="0">
                <a:solidFill>
                  <a:prstClr val="black"/>
                </a:solidFill>
                <a:latin typeface="Arial"/>
              </a:rPr>
              <a:t>     </a:t>
            </a:r>
            <a:r>
              <a:rPr lang="en-GB" altLang="en-US" sz="1600" dirty="0">
                <a:solidFill>
                  <a:srgbClr val="0070C0"/>
                </a:solidFill>
                <a:latin typeface="Arial"/>
              </a:rPr>
              <a:t>www.headspace.com/nhs</a:t>
            </a:r>
            <a:r>
              <a:rPr lang="en-GB" altLang="en-US" sz="1600" dirty="0">
                <a:solidFill>
                  <a:prstClr val="black"/>
                </a:solidFill>
                <a:latin typeface="Arial"/>
              </a:rPr>
              <a:t>   </a:t>
            </a:r>
            <a:endParaRPr lang="en-GB" sz="1600" dirty="0">
              <a:solidFill>
                <a:srgbClr val="EF4D92"/>
              </a:solidFill>
            </a:endParaRPr>
          </a:p>
          <a:p>
            <a:pPr marL="285750" indent="-285750">
              <a:buClr>
                <a:srgbClr val="005EB8"/>
              </a:buClr>
              <a:buFont typeface="Arial" panose="020B0604020202020204" pitchFamily="34" charset="0"/>
              <a:buChar char="•"/>
            </a:pPr>
            <a:endParaRPr lang="en-GB" sz="1600" dirty="0"/>
          </a:p>
        </p:txBody>
      </p:sp>
    </p:spTree>
    <p:extLst>
      <p:ext uri="{BB962C8B-B14F-4D97-AF65-F5344CB8AC3E}">
        <p14:creationId xmlns:p14="http://schemas.microsoft.com/office/powerpoint/2010/main" val="150741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57200" y="1349896"/>
            <a:ext cx="8229600" cy="1143000"/>
          </a:xfrm>
        </p:spPr>
        <p:txBody>
          <a:bodyPr/>
          <a:lstStyle/>
          <a:p>
            <a:pPr algn="l"/>
            <a:r>
              <a:rPr lang="en-US" altLang="en-US" dirty="0"/>
              <a:t>Session Objectives</a:t>
            </a:r>
            <a:endParaRPr lang="en-GB" dirty="0"/>
          </a:p>
        </p:txBody>
      </p:sp>
      <p:sp>
        <p:nvSpPr>
          <p:cNvPr id="10" name="Content Placeholder 9"/>
          <p:cNvSpPr>
            <a:spLocks noGrp="1"/>
          </p:cNvSpPr>
          <p:nvPr>
            <p:ph idx="1"/>
          </p:nvPr>
        </p:nvSpPr>
        <p:spPr>
          <a:xfrm>
            <a:off x="457200" y="2464297"/>
            <a:ext cx="8229600" cy="3484983"/>
          </a:xfrm>
        </p:spPr>
        <p:txBody>
          <a:bodyPr/>
          <a:lstStyle/>
          <a:p>
            <a:pPr marL="0" indent="0">
              <a:buNone/>
            </a:pPr>
            <a:r>
              <a:rPr lang="en-GB" sz="2200" b="1" dirty="0"/>
              <a:t>By the end of this session you will: </a:t>
            </a:r>
          </a:p>
          <a:p>
            <a:pPr>
              <a:buClr>
                <a:srgbClr val="0070C0"/>
              </a:buClr>
            </a:pPr>
            <a:r>
              <a:rPr lang="en-GB" sz="2200" dirty="0"/>
              <a:t>Understand what resilience is and how it helps you to practice effectively</a:t>
            </a:r>
          </a:p>
          <a:p>
            <a:pPr>
              <a:buClr>
                <a:srgbClr val="0070C0"/>
              </a:buClr>
            </a:pPr>
            <a:r>
              <a:rPr lang="en-GB" sz="2200" dirty="0"/>
              <a:t>Understand your stressors and protective factors</a:t>
            </a:r>
          </a:p>
          <a:p>
            <a:pPr>
              <a:buClr>
                <a:srgbClr val="0070C0"/>
              </a:buClr>
            </a:pPr>
            <a:r>
              <a:rPr lang="en-GB" sz="2200" dirty="0"/>
              <a:t>Develop strategies for building your resilience and effectiveness</a:t>
            </a:r>
          </a:p>
          <a:p>
            <a:pPr>
              <a:buClr>
                <a:srgbClr val="0070C0"/>
              </a:buClr>
            </a:pPr>
            <a:r>
              <a:rPr lang="en-GB" sz="2200" dirty="0"/>
              <a:t>Determine your resilience goals</a:t>
            </a:r>
          </a:p>
          <a:p>
            <a:pPr>
              <a:buClr>
                <a:srgbClr val="0070C0"/>
              </a:buClr>
            </a:pPr>
            <a:r>
              <a:rPr lang="en-GB" sz="2200" dirty="0"/>
              <a:t>Know how to look after yourself and others as you transition into your new role on the temporary register</a:t>
            </a:r>
          </a:p>
        </p:txBody>
      </p:sp>
    </p:spTree>
    <p:extLst>
      <p:ext uri="{BB962C8B-B14F-4D97-AF65-F5344CB8AC3E}">
        <p14:creationId xmlns:p14="http://schemas.microsoft.com/office/powerpoint/2010/main" val="301336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557808"/>
            <a:ext cx="8229600" cy="1143000"/>
          </a:xfrm>
        </p:spPr>
        <p:txBody>
          <a:bodyPr>
            <a:normAutofit/>
          </a:bodyPr>
          <a:lstStyle/>
          <a:p>
            <a:pPr algn="l"/>
            <a:r>
              <a:rPr lang="en-US" altLang="en-US" dirty="0"/>
              <a:t>Goal setting</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3" name="TextBox 2"/>
          <p:cNvSpPr txBox="1"/>
          <p:nvPr/>
        </p:nvSpPr>
        <p:spPr>
          <a:xfrm>
            <a:off x="467544" y="1834946"/>
            <a:ext cx="8085584" cy="3970318"/>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dirty="0"/>
              <a:t>Resilient people are pro-active</a:t>
            </a:r>
          </a:p>
          <a:p>
            <a:pPr>
              <a:buClr>
                <a:srgbClr val="005EB8"/>
              </a:buClr>
            </a:pPr>
            <a:endParaRPr lang="en-GB" dirty="0"/>
          </a:p>
          <a:p>
            <a:pPr marL="285750" indent="-285750">
              <a:buClr>
                <a:srgbClr val="005EB8"/>
              </a:buClr>
              <a:buFont typeface="Arial" panose="020B0604020202020204" pitchFamily="34" charset="0"/>
              <a:buChar char="•"/>
            </a:pPr>
            <a:r>
              <a:rPr lang="en-GB" dirty="0"/>
              <a:t>Having clear goals on what to learn, do or achieve will enable effective action</a:t>
            </a:r>
          </a:p>
          <a:p>
            <a:pPr>
              <a:buClr>
                <a:srgbClr val="005EB8"/>
              </a:buClr>
            </a:pPr>
            <a:endParaRPr lang="en-GB" dirty="0"/>
          </a:p>
          <a:p>
            <a:pPr marL="285750" indent="-285750">
              <a:buClr>
                <a:srgbClr val="005EB8"/>
              </a:buClr>
              <a:buFont typeface="Arial" panose="020B0604020202020204" pitchFamily="34" charset="0"/>
              <a:buChar char="•"/>
            </a:pPr>
            <a:r>
              <a:rPr lang="en-GB" dirty="0"/>
              <a:t>Setting goals can make you feel more in control of your life by helping you to:</a:t>
            </a:r>
          </a:p>
          <a:p>
            <a:pPr marL="741363" lvl="1" indent="-285750">
              <a:buClr>
                <a:srgbClr val="005EB8"/>
              </a:buClr>
              <a:buFont typeface="Arial" panose="020B0604020202020204" pitchFamily="34" charset="0"/>
              <a:buChar char="•"/>
            </a:pPr>
            <a:r>
              <a:rPr lang="en-GB" dirty="0"/>
              <a:t>Track your progress</a:t>
            </a:r>
          </a:p>
          <a:p>
            <a:pPr marL="741363" lvl="1" indent="-285750">
              <a:buClr>
                <a:srgbClr val="005EB8"/>
              </a:buClr>
              <a:buFont typeface="Arial" panose="020B0604020202020204" pitchFamily="34" charset="0"/>
              <a:buChar char="•"/>
            </a:pPr>
            <a:r>
              <a:rPr lang="en-GB" dirty="0"/>
              <a:t>Direct your focus</a:t>
            </a:r>
          </a:p>
          <a:p>
            <a:pPr marL="741363" lvl="1" indent="-285750">
              <a:buClr>
                <a:srgbClr val="005EB8"/>
              </a:buClr>
              <a:buFont typeface="Arial" panose="020B0604020202020204" pitchFamily="34" charset="0"/>
              <a:buChar char="•"/>
            </a:pPr>
            <a:r>
              <a:rPr lang="en-GB" dirty="0"/>
              <a:t>Increase self confidence</a:t>
            </a:r>
          </a:p>
          <a:p>
            <a:pPr marL="741363" lvl="1" indent="-285750">
              <a:buClr>
                <a:srgbClr val="005EB8"/>
              </a:buClr>
              <a:buFont typeface="Arial" panose="020B0604020202020204" pitchFamily="34" charset="0"/>
              <a:buChar char="•"/>
            </a:pPr>
            <a:r>
              <a:rPr lang="en-GB" dirty="0"/>
              <a:t>Rethink set-backs</a:t>
            </a:r>
          </a:p>
          <a:p>
            <a:pPr marL="741363" lvl="1" indent="-285750">
              <a:buClr>
                <a:srgbClr val="005EB8"/>
              </a:buClr>
              <a:buFont typeface="Arial" panose="020B0604020202020204" pitchFamily="34" charset="0"/>
              <a:buChar char="•"/>
            </a:pPr>
            <a:r>
              <a:rPr lang="en-GB" dirty="0"/>
              <a:t>Improve time management</a:t>
            </a:r>
          </a:p>
          <a:p>
            <a:pPr lvl="1" indent="0">
              <a:buClr>
                <a:srgbClr val="005EB8"/>
              </a:buClr>
            </a:pPr>
            <a:endParaRPr lang="en-GB" dirty="0"/>
          </a:p>
          <a:p>
            <a:pPr lvl="1" indent="0">
              <a:buClr>
                <a:srgbClr val="005EB8"/>
              </a:buClr>
            </a:pPr>
            <a:r>
              <a:rPr lang="en-GB" dirty="0"/>
              <a:t>= effectiveness </a:t>
            </a:r>
          </a:p>
        </p:txBody>
      </p:sp>
      <p:pic>
        <p:nvPicPr>
          <p:cNvPr id="4" name="Picture 3"/>
          <p:cNvPicPr>
            <a:picLocks noChangeAspect="1"/>
          </p:cNvPicPr>
          <p:nvPr/>
        </p:nvPicPr>
        <p:blipFill>
          <a:blip r:embed="rId4"/>
          <a:stretch>
            <a:fillRect/>
          </a:stretch>
        </p:blipFill>
        <p:spPr>
          <a:xfrm>
            <a:off x="5220072" y="3939726"/>
            <a:ext cx="3145809" cy="1865538"/>
          </a:xfrm>
          <a:prstGeom prst="rect">
            <a:avLst/>
          </a:prstGeom>
        </p:spPr>
      </p:pic>
    </p:spTree>
    <p:extLst>
      <p:ext uri="{BB962C8B-B14F-4D97-AF65-F5344CB8AC3E}">
        <p14:creationId xmlns:p14="http://schemas.microsoft.com/office/powerpoint/2010/main" val="67624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845840"/>
            <a:ext cx="8229600" cy="1143000"/>
          </a:xfrm>
        </p:spPr>
        <p:txBody>
          <a:bodyPr>
            <a:normAutofit/>
          </a:bodyPr>
          <a:lstStyle/>
          <a:p>
            <a:pPr algn="l"/>
            <a:r>
              <a:rPr lang="en-US" altLang="en-US" dirty="0"/>
              <a:t>Goal setting</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8" name="Content Placeholder 3">
            <a:extLst>
              <a:ext uri="{FF2B5EF4-FFF2-40B4-BE49-F238E27FC236}">
                <a16:creationId xmlns:a16="http://schemas.microsoft.com/office/drawing/2014/main" id="{CFB7C39B-DF3C-EA45-9584-77AA59C40DE2}"/>
              </a:ext>
            </a:extLst>
          </p:cNvPr>
          <p:cNvSpPr>
            <a:spLocks noGrp="1"/>
          </p:cNvSpPr>
          <p:nvPr>
            <p:ph sz="half" idx="1"/>
          </p:nvPr>
        </p:nvSpPr>
        <p:spPr>
          <a:xfrm>
            <a:off x="436033" y="2426448"/>
            <a:ext cx="8255120" cy="3162792"/>
          </a:xfrm>
        </p:spPr>
        <p:txBody>
          <a:bodyPr>
            <a:normAutofit fontScale="92500" lnSpcReduction="20000"/>
          </a:bodyPr>
          <a:lstStyle/>
          <a:p>
            <a:pPr marL="0" indent="0">
              <a:buClr>
                <a:srgbClr val="005EB8"/>
              </a:buClr>
              <a:buNone/>
            </a:pPr>
            <a:r>
              <a:rPr lang="en-GB" sz="1900" b="1" dirty="0">
                <a:solidFill>
                  <a:srgbClr val="005EB8"/>
                </a:solidFill>
              </a:rPr>
              <a:t>Question: What are your goals? What do you want to achieve in the next 	   six weeks? How will you get there? </a:t>
            </a:r>
          </a:p>
          <a:p>
            <a:pPr marL="0" indent="0" algn="ctr">
              <a:buClr>
                <a:srgbClr val="005EB8"/>
              </a:buClr>
              <a:buNone/>
            </a:pPr>
            <a:endParaRPr lang="en-GB" sz="1800" b="1" dirty="0">
              <a:solidFill>
                <a:srgbClr val="005EB8"/>
              </a:solidFill>
            </a:endParaRPr>
          </a:p>
          <a:p>
            <a:pPr>
              <a:buClr>
                <a:srgbClr val="005EB8"/>
              </a:buClr>
            </a:pPr>
            <a:r>
              <a:rPr lang="en-GB" sz="1900" dirty="0"/>
              <a:t>These could include setting goals on what competencies / skills to achieve </a:t>
            </a:r>
          </a:p>
          <a:p>
            <a:pPr>
              <a:buClr>
                <a:srgbClr val="005EB8"/>
              </a:buClr>
            </a:pPr>
            <a:endParaRPr lang="en-GB" sz="1900" dirty="0"/>
          </a:p>
          <a:p>
            <a:pPr>
              <a:buClr>
                <a:srgbClr val="005EB8"/>
              </a:buClr>
            </a:pPr>
            <a:r>
              <a:rPr lang="en-GB" sz="1900" dirty="0"/>
              <a:t>These may be goals around confidence and crossing the flaky bridge</a:t>
            </a:r>
          </a:p>
          <a:p>
            <a:pPr marL="0" indent="0">
              <a:buClr>
                <a:srgbClr val="005EB8"/>
              </a:buClr>
              <a:buNone/>
            </a:pPr>
            <a:endParaRPr lang="en-GB" sz="1900" dirty="0"/>
          </a:p>
          <a:p>
            <a:pPr>
              <a:buClr>
                <a:srgbClr val="005EB8"/>
              </a:buClr>
            </a:pPr>
            <a:r>
              <a:rPr lang="en-GB" sz="1900" dirty="0"/>
              <a:t>These goals could also be within your personal life to help your mental health </a:t>
            </a:r>
          </a:p>
          <a:p>
            <a:pPr marL="0" indent="0">
              <a:buClr>
                <a:srgbClr val="005EB8"/>
              </a:buClr>
              <a:buNone/>
            </a:pPr>
            <a:endParaRPr lang="en-GB" sz="1900" dirty="0"/>
          </a:p>
          <a:p>
            <a:pPr>
              <a:buClr>
                <a:srgbClr val="005EB8"/>
              </a:buClr>
            </a:pPr>
            <a:r>
              <a:rPr lang="en-GB" sz="1900" dirty="0"/>
              <a:t>Please use the AP learning objective template if useful</a:t>
            </a:r>
            <a:endParaRPr lang="en-US" sz="1900" dirty="0"/>
          </a:p>
        </p:txBody>
      </p:sp>
    </p:spTree>
    <p:extLst>
      <p:ext uri="{BB962C8B-B14F-4D97-AF65-F5344CB8AC3E}">
        <p14:creationId xmlns:p14="http://schemas.microsoft.com/office/powerpoint/2010/main" val="254638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133872"/>
            <a:ext cx="8229600" cy="1143000"/>
          </a:xfrm>
        </p:spPr>
        <p:txBody>
          <a:bodyPr>
            <a:normAutofit fontScale="90000"/>
          </a:bodyPr>
          <a:lstStyle/>
          <a:p>
            <a:pPr algn="l"/>
            <a:r>
              <a:rPr lang="en-US" altLang="en-US" dirty="0"/>
              <a:t>Supporting your resilience </a:t>
            </a:r>
            <a:br>
              <a:rPr lang="en-US" altLang="en-US" dirty="0"/>
            </a:br>
            <a:r>
              <a:rPr lang="en-US" altLang="en-US" dirty="0"/>
              <a:t>at work</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3" name="TextBox 2"/>
          <p:cNvSpPr txBox="1"/>
          <p:nvPr/>
        </p:nvSpPr>
        <p:spPr>
          <a:xfrm>
            <a:off x="323527" y="2399977"/>
            <a:ext cx="8367625" cy="3693319"/>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dirty="0"/>
              <a:t>Take regular breaks and recharge</a:t>
            </a:r>
          </a:p>
          <a:p>
            <a:pPr>
              <a:buClr>
                <a:srgbClr val="005EB8"/>
              </a:buClr>
            </a:pPr>
            <a:endParaRPr lang="en-GB" dirty="0"/>
          </a:p>
          <a:p>
            <a:pPr marL="285750" indent="-285750">
              <a:buClr>
                <a:srgbClr val="005EB8"/>
              </a:buClr>
              <a:buFont typeface="Arial" panose="020B0604020202020204" pitchFamily="34" charset="0"/>
              <a:buChar char="•"/>
            </a:pPr>
            <a:r>
              <a:rPr lang="en-GB" dirty="0"/>
              <a:t>Pay attention to your signs of physiological hyperarousal “stress” and use your protector factors to manage stress</a:t>
            </a:r>
          </a:p>
          <a:p>
            <a:pPr>
              <a:buClr>
                <a:srgbClr val="005EB8"/>
              </a:buClr>
            </a:pPr>
            <a:endParaRPr lang="en-GB" dirty="0"/>
          </a:p>
          <a:p>
            <a:pPr marL="285750" indent="-285750">
              <a:buClr>
                <a:srgbClr val="005EB8"/>
              </a:buClr>
              <a:buFont typeface="Arial" panose="020B0604020202020204" pitchFamily="34" charset="0"/>
              <a:buChar char="•"/>
            </a:pPr>
            <a:r>
              <a:rPr lang="en-GB" dirty="0"/>
              <a:t>Be compassionate and kind to those around you that may be less resilient</a:t>
            </a:r>
          </a:p>
          <a:p>
            <a:pPr>
              <a:buClr>
                <a:srgbClr val="005EB8"/>
              </a:buClr>
            </a:pPr>
            <a:r>
              <a:rPr lang="en-GB" dirty="0"/>
              <a:t> </a:t>
            </a:r>
          </a:p>
          <a:p>
            <a:pPr marL="285750" indent="-285750">
              <a:buClr>
                <a:srgbClr val="005EB8"/>
              </a:buClr>
              <a:buFont typeface="Arial" panose="020B0604020202020204" pitchFamily="34" charset="0"/>
              <a:buChar char="•"/>
            </a:pPr>
            <a:r>
              <a:rPr lang="en-GB" dirty="0"/>
              <a:t>It is important to seek out clinical supervision when you need it</a:t>
            </a:r>
          </a:p>
          <a:p>
            <a:pPr marL="741363" lvl="1" indent="-285750">
              <a:buClr>
                <a:srgbClr val="005EB8"/>
              </a:buClr>
              <a:buFont typeface="Arial" panose="020B0604020202020204" pitchFamily="34" charset="0"/>
              <a:buChar char="•"/>
            </a:pPr>
            <a:r>
              <a:rPr lang="en-GB" dirty="0"/>
              <a:t>Establish peer support mechanisms</a:t>
            </a:r>
          </a:p>
          <a:p>
            <a:pPr marL="741363" lvl="1" indent="-285750">
              <a:buClr>
                <a:srgbClr val="005EB8"/>
              </a:buClr>
              <a:buFont typeface="Arial" panose="020B0604020202020204" pitchFamily="34" charset="0"/>
              <a:buChar char="•"/>
            </a:pPr>
            <a:r>
              <a:rPr lang="en-GB" dirty="0"/>
              <a:t>Ask for help when you need it</a:t>
            </a:r>
          </a:p>
          <a:p>
            <a:pPr marL="741363" lvl="1" indent="-285750">
              <a:buClr>
                <a:srgbClr val="005EB8"/>
              </a:buClr>
              <a:buFont typeface="Arial" panose="020B0604020202020204" pitchFamily="34" charset="0"/>
              <a:buChar char="•"/>
            </a:pPr>
            <a:endParaRPr lang="en-GB" dirty="0"/>
          </a:p>
          <a:p>
            <a:pPr marL="285750" indent="-285750">
              <a:buClr>
                <a:srgbClr val="005EB8"/>
              </a:buClr>
              <a:buFont typeface="Arial" panose="020B0604020202020204" pitchFamily="34" charset="0"/>
              <a:buChar char="•"/>
            </a:pPr>
            <a:r>
              <a:rPr lang="en-GB" dirty="0"/>
              <a:t>Organisations should have in-house provisions, such as OH, well-being advisors and psychological support</a:t>
            </a:r>
          </a:p>
        </p:txBody>
      </p:sp>
    </p:spTree>
    <p:extLst>
      <p:ext uri="{BB962C8B-B14F-4D97-AF65-F5344CB8AC3E}">
        <p14:creationId xmlns:p14="http://schemas.microsoft.com/office/powerpoint/2010/main" val="308525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421904"/>
            <a:ext cx="8229600" cy="1143000"/>
          </a:xfrm>
        </p:spPr>
        <p:txBody>
          <a:bodyPr>
            <a:normAutofit/>
          </a:bodyPr>
          <a:lstStyle/>
          <a:p>
            <a:pPr algn="l"/>
            <a:r>
              <a:rPr lang="en-US" altLang="en-US" dirty="0"/>
              <a:t>Final thought:</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3" name="Rectangle 2"/>
          <p:cNvSpPr/>
          <p:nvPr/>
        </p:nvSpPr>
        <p:spPr>
          <a:xfrm>
            <a:off x="261864" y="2999854"/>
            <a:ext cx="8352928" cy="1077218"/>
          </a:xfrm>
          <a:prstGeom prst="rect">
            <a:avLst/>
          </a:prstGeom>
        </p:spPr>
        <p:txBody>
          <a:bodyPr wrap="square">
            <a:spAutoFit/>
          </a:bodyPr>
          <a:lstStyle/>
          <a:p>
            <a:pPr algn="ctr"/>
            <a:r>
              <a:rPr lang="en-GB" sz="3200" dirty="0"/>
              <a:t>Remember – this situation is unprecedented; it is okay to not be okay </a:t>
            </a:r>
          </a:p>
        </p:txBody>
      </p:sp>
    </p:spTree>
    <p:extLst>
      <p:ext uri="{BB962C8B-B14F-4D97-AF65-F5344CB8AC3E}">
        <p14:creationId xmlns:p14="http://schemas.microsoft.com/office/powerpoint/2010/main" val="337196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277888"/>
            <a:ext cx="8229600" cy="1143000"/>
          </a:xfrm>
        </p:spPr>
        <p:txBody>
          <a:bodyPr/>
          <a:lstStyle/>
          <a:p>
            <a:pPr algn="l"/>
            <a:r>
              <a:rPr lang="en-US" altLang="en-US" dirty="0"/>
              <a:t>References</a:t>
            </a:r>
          </a:p>
        </p:txBody>
      </p:sp>
      <p:sp>
        <p:nvSpPr>
          <p:cNvPr id="7" name="Content Placeholder 3"/>
          <p:cNvSpPr txBox="1">
            <a:spLocks/>
          </p:cNvSpPr>
          <p:nvPr/>
        </p:nvSpPr>
        <p:spPr>
          <a:xfrm>
            <a:off x="467544" y="2274539"/>
            <a:ext cx="8352928" cy="3314701"/>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a:p>
            <a:pPr eaLnBrk="1" hangingPunct="1">
              <a:defRPr/>
            </a:pPr>
            <a:r>
              <a:rPr lang="en-GB" altLang="en-US" b="0" dirty="0">
                <a:solidFill>
                  <a:sysClr val="windowText" lastClr="000000"/>
                </a:solidFill>
                <a:latin typeface="Arial"/>
              </a:rPr>
              <a:t>The Road to Resilience – American Psychological Association</a:t>
            </a:r>
          </a:p>
          <a:p>
            <a:pPr eaLnBrk="1" hangingPunct="1">
              <a:defRPr/>
            </a:pPr>
            <a:r>
              <a:rPr lang="en-GB" altLang="en-US" b="0" dirty="0">
                <a:solidFill>
                  <a:sysClr val="windowText" lastClr="000000"/>
                </a:solidFill>
                <a:latin typeface="Arial"/>
              </a:rPr>
              <a:t>The </a:t>
            </a:r>
            <a:r>
              <a:rPr lang="en-GB" altLang="en-US" b="0" dirty="0" err="1">
                <a:solidFill>
                  <a:sysClr val="windowText" lastClr="000000"/>
                </a:solidFill>
                <a:latin typeface="Arial"/>
              </a:rPr>
              <a:t>RePAIR</a:t>
            </a:r>
            <a:r>
              <a:rPr lang="en-GB" altLang="en-US" b="0" dirty="0">
                <a:solidFill>
                  <a:sysClr val="windowText" lastClr="000000"/>
                </a:solidFill>
                <a:latin typeface="Arial"/>
              </a:rPr>
              <a:t> Toolkit: </a:t>
            </a:r>
            <a:r>
              <a:rPr lang="en-GB" altLang="en-US" b="0" dirty="0">
                <a:solidFill>
                  <a:sysClr val="windowText" lastClr="000000"/>
                </a:solidFill>
                <a:latin typeface="Arial"/>
                <a:hlinkClick r:id="rId4"/>
              </a:rPr>
              <a:t>https://www.hee.nhs.uk/our-work/reducing-pre-registration-attrition-improving-retention</a:t>
            </a:r>
            <a:endParaRPr lang="en-GB" altLang="en-US" b="0" dirty="0">
              <a:solidFill>
                <a:sysClr val="windowText" lastClr="000000"/>
              </a:solidFill>
              <a:latin typeface="Arial"/>
            </a:endParaRPr>
          </a:p>
          <a:p>
            <a:pPr eaLnBrk="1" hangingPunct="1">
              <a:defRPr/>
            </a:pPr>
            <a:r>
              <a:rPr lang="en-GB" altLang="en-US" b="0" dirty="0">
                <a:solidFill>
                  <a:sysClr val="windowText" lastClr="000000"/>
                </a:solidFill>
                <a:latin typeface="Arial"/>
              </a:rPr>
              <a:t> Self-care during the covid-19 pandemic - British Medical Journal, March 2020</a:t>
            </a:r>
          </a:p>
          <a:p>
            <a:pPr eaLnBrk="1" hangingPunct="1">
              <a:defRPr/>
            </a:pPr>
            <a:r>
              <a:rPr lang="en-GB" altLang="en-US" b="0" dirty="0">
                <a:solidFill>
                  <a:sysClr val="windowText" lastClr="000000"/>
                </a:solidFill>
                <a:latin typeface="Arial"/>
              </a:rPr>
              <a:t> </a:t>
            </a:r>
            <a:r>
              <a:rPr lang="en-GB" altLang="en-US" b="0" dirty="0">
                <a:solidFill>
                  <a:sysClr val="windowText" lastClr="000000"/>
                </a:solidFill>
                <a:latin typeface="Arial"/>
                <a:hlinkClick r:id="rId5"/>
              </a:rPr>
              <a:t>https://www.supporttheworkers.org/briefing-notes/resilience</a:t>
            </a:r>
            <a:r>
              <a:rPr lang="en-GB" altLang="en-US" b="0" dirty="0">
                <a:solidFill>
                  <a:sysClr val="windowText" lastClr="000000"/>
                </a:solidFill>
                <a:latin typeface="Arial"/>
              </a:rPr>
              <a:t> </a:t>
            </a:r>
          </a:p>
          <a:p>
            <a:pPr eaLnBrk="1" hangingPunct="1">
              <a:defRPr/>
            </a:pPr>
            <a:r>
              <a:rPr lang="en-GB" altLang="en-US" b="0" dirty="0">
                <a:solidFill>
                  <a:sysClr val="windowText" lastClr="000000"/>
                </a:solidFill>
                <a:latin typeface="Arial"/>
              </a:rPr>
              <a:t>British Psychological Society </a:t>
            </a:r>
            <a:r>
              <a:rPr lang="en-GB" altLang="en-US" b="0" dirty="0" err="1">
                <a:solidFill>
                  <a:sysClr val="windowText" lastClr="000000"/>
                </a:solidFill>
                <a:latin typeface="Arial"/>
              </a:rPr>
              <a:t>Covid</a:t>
            </a:r>
            <a:r>
              <a:rPr lang="en-GB" altLang="en-US" b="0" dirty="0">
                <a:solidFill>
                  <a:sysClr val="windowText" lastClr="000000"/>
                </a:solidFill>
                <a:latin typeface="Arial"/>
              </a:rPr>
              <a:t> 19 Staff Wellbeing Group</a:t>
            </a:r>
          </a:p>
          <a:p>
            <a:pPr marL="0" indent="0" eaLnBrk="1" hangingPunct="1">
              <a:buNone/>
              <a:defRPr/>
            </a:pPr>
            <a:r>
              <a:rPr lang="en-US" altLang="en-US" b="0" dirty="0">
                <a:solidFill>
                  <a:sysClr val="windowText" lastClr="000000"/>
                </a:solidFill>
                <a:latin typeface="Arial"/>
              </a:rPr>
              <a:t> </a:t>
            </a:r>
          </a:p>
        </p:txBody>
      </p:sp>
    </p:spTree>
    <p:extLst>
      <p:ext uri="{BB962C8B-B14F-4D97-AF65-F5344CB8AC3E}">
        <p14:creationId xmlns:p14="http://schemas.microsoft.com/office/powerpoint/2010/main" val="292920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72698" y="1277888"/>
            <a:ext cx="8229600" cy="1143000"/>
          </a:xfrm>
        </p:spPr>
        <p:txBody>
          <a:bodyPr/>
          <a:lstStyle/>
          <a:p>
            <a:pPr algn="l"/>
            <a:r>
              <a:rPr lang="en-US" altLang="en-US" dirty="0"/>
              <a:t>Acknowledgments</a:t>
            </a:r>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a:p>
            <a:pPr eaLnBrk="1" hangingPunct="1">
              <a:defRPr/>
            </a:pPr>
            <a:endParaRPr lang="en-US" altLang="en-US" b="0" dirty="0">
              <a:solidFill>
                <a:sysClr val="windowText" lastClr="000000"/>
              </a:solidFill>
              <a:latin typeface="Arial"/>
            </a:endParaRPr>
          </a:p>
        </p:txBody>
      </p:sp>
      <p:sp>
        <p:nvSpPr>
          <p:cNvPr id="3" name="TextBox 2"/>
          <p:cNvSpPr txBox="1"/>
          <p:nvPr/>
        </p:nvSpPr>
        <p:spPr>
          <a:xfrm>
            <a:off x="467544" y="2604968"/>
            <a:ext cx="8234754" cy="3416320"/>
          </a:xfrm>
          <a:prstGeom prst="rect">
            <a:avLst/>
          </a:prstGeom>
          <a:noFill/>
        </p:spPr>
        <p:txBody>
          <a:bodyPr wrap="square" rtlCol="0">
            <a:spAutoFit/>
          </a:bodyPr>
          <a:lstStyle/>
          <a:p>
            <a:pPr marL="285750" indent="-285750">
              <a:buFont typeface="Arial" panose="020B0604020202020204" pitchFamily="34" charset="0"/>
              <a:buChar char="•"/>
            </a:pPr>
            <a:r>
              <a:rPr lang="en-GB" dirty="0"/>
              <a:t>Jules Marchant, Therapy Practice Development Lead, Guy’s and St Thomas’ NHS Trust, and Health Education England </a:t>
            </a:r>
            <a:r>
              <a:rPr lang="en-GB" dirty="0" err="1"/>
              <a:t>RePAIR</a:t>
            </a:r>
            <a:r>
              <a:rPr lang="en-GB" dirty="0"/>
              <a:t> Fellow</a:t>
            </a:r>
          </a:p>
          <a:p>
            <a:endParaRPr lang="en-GB" dirty="0"/>
          </a:p>
          <a:p>
            <a:pPr marL="285750" indent="-285750">
              <a:buFont typeface="Arial" panose="020B0604020202020204" pitchFamily="34" charset="0"/>
              <a:buChar char="•"/>
            </a:pPr>
            <a:r>
              <a:rPr lang="en-GB" dirty="0"/>
              <a:t>Catherine </a:t>
            </a:r>
            <a:r>
              <a:rPr lang="en-GB" dirty="0" err="1"/>
              <a:t>DesForges</a:t>
            </a:r>
            <a:r>
              <a:rPr lang="en-GB" dirty="0"/>
              <a:t>, Head of Education and Development for AHPs, Royal Free London NHS Trust</a:t>
            </a:r>
          </a:p>
          <a:p>
            <a:endParaRPr lang="en-GB" dirty="0"/>
          </a:p>
          <a:p>
            <a:pPr marL="285750" indent="-285750">
              <a:buFont typeface="Arial" panose="020B0604020202020204" pitchFamily="34" charset="0"/>
              <a:buChar char="•"/>
            </a:pPr>
            <a:r>
              <a:rPr lang="en-GB" dirty="0"/>
              <a:t>Desiree Cox, Preceptorship Project Manager, CapitalNurse </a:t>
            </a:r>
          </a:p>
          <a:p>
            <a:endParaRPr lang="en-GB" dirty="0"/>
          </a:p>
          <a:p>
            <a:pPr marL="285750" indent="-285750">
              <a:buFont typeface="Arial" panose="020B0604020202020204" pitchFamily="34" charset="0"/>
              <a:buChar char="•"/>
            </a:pPr>
            <a:r>
              <a:rPr lang="en-GB" dirty="0"/>
              <a:t>Pan-London Mental Health Allied Health Professionals Preceptorship Programme by </a:t>
            </a:r>
            <a:r>
              <a:rPr lang="en-GB" dirty="0" err="1"/>
              <a:t>Oxleas</a:t>
            </a:r>
            <a:r>
              <a:rPr lang="en-GB" dirty="0"/>
              <a:t> NHS Foundation Trust</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97785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662880" y="1196752"/>
            <a:ext cx="8229600" cy="1143000"/>
          </a:xfrm>
        </p:spPr>
        <p:txBody>
          <a:bodyPr>
            <a:normAutofit fontScale="90000"/>
          </a:bodyPr>
          <a:lstStyle/>
          <a:p>
            <a:pPr algn="l"/>
            <a:r>
              <a:rPr lang="en-US" altLang="en-US" dirty="0"/>
              <a:t>Helping you across the </a:t>
            </a:r>
            <a:br>
              <a:rPr lang="en-US" altLang="en-US" dirty="0"/>
            </a:br>
            <a:r>
              <a:rPr lang="en-US" altLang="en-US" dirty="0"/>
              <a:t>flaky bridge</a:t>
            </a:r>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a:p>
            <a:pPr marL="0" indent="0" eaLnBrk="1" hangingPunct="1">
              <a:buNone/>
              <a:defRPr/>
            </a:pPr>
            <a:endParaRPr lang="en-US" altLang="en-US" b="0" dirty="0">
              <a:solidFill>
                <a:sysClr val="windowText" lastClr="000000"/>
              </a:solidFill>
              <a:latin typeface="Arial"/>
            </a:endParaRPr>
          </a:p>
        </p:txBody>
      </p:sp>
      <p:sp>
        <p:nvSpPr>
          <p:cNvPr id="4" name="TextBox 3"/>
          <p:cNvSpPr txBox="1"/>
          <p:nvPr/>
        </p:nvSpPr>
        <p:spPr>
          <a:xfrm>
            <a:off x="467544" y="2295450"/>
            <a:ext cx="8280920" cy="3077766"/>
          </a:xfrm>
          <a:prstGeom prst="rect">
            <a:avLst/>
          </a:prstGeom>
          <a:noFill/>
        </p:spPr>
        <p:txBody>
          <a:bodyPr wrap="square" rtlCol="0">
            <a:spAutoFit/>
          </a:bodyPr>
          <a:lstStyle/>
          <a:p>
            <a:pPr>
              <a:buClr>
                <a:srgbClr val="005EB8"/>
              </a:buClr>
            </a:pPr>
            <a:endParaRPr lang="en-GB" sz="1600" dirty="0"/>
          </a:p>
          <a:p>
            <a:pPr>
              <a:buClr>
                <a:srgbClr val="005EB8"/>
              </a:buClr>
            </a:pPr>
            <a:r>
              <a:rPr lang="en-GB" sz="1600" dirty="0"/>
              <a:t>What is the flaky bridge?</a:t>
            </a:r>
          </a:p>
          <a:p>
            <a:pPr>
              <a:buClr>
                <a:srgbClr val="005EB8"/>
              </a:buClr>
            </a:pPr>
            <a:endParaRPr lang="en-GB" sz="1600" dirty="0"/>
          </a:p>
          <a:p>
            <a:pPr marL="285750" indent="-285750">
              <a:buClr>
                <a:srgbClr val="005EB8"/>
              </a:buClr>
              <a:buFont typeface="Arial" panose="020B0604020202020204" pitchFamily="34" charset="0"/>
              <a:buChar char="•"/>
            </a:pPr>
            <a:r>
              <a:rPr lang="en-GB" sz="1600" dirty="0"/>
              <a:t>The National </a:t>
            </a:r>
            <a:r>
              <a:rPr lang="en-GB" sz="1600" dirty="0" err="1"/>
              <a:t>RePAIR</a:t>
            </a:r>
            <a:r>
              <a:rPr lang="en-GB" sz="1600" dirty="0"/>
              <a:t> programme refers to the flaky bridge as being the period of transition from being a final year student to taking up employment as a newly qualified practitioner</a:t>
            </a:r>
          </a:p>
          <a:p>
            <a:pPr marL="285750" indent="-285750">
              <a:buClr>
                <a:srgbClr val="005EB8"/>
              </a:buClr>
              <a:buFont typeface="Arial" panose="020B0604020202020204" pitchFamily="34" charset="0"/>
              <a:buChar char="•"/>
            </a:pPr>
            <a:endParaRPr lang="en-GB" sz="1600" dirty="0"/>
          </a:p>
          <a:p>
            <a:pPr marL="285750" indent="-285750">
              <a:buClr>
                <a:srgbClr val="005EB8"/>
              </a:buClr>
              <a:buFont typeface="Arial" panose="020B0604020202020204" pitchFamily="34" charset="0"/>
              <a:buChar char="•"/>
            </a:pPr>
            <a:r>
              <a:rPr lang="en-GB" sz="1600" dirty="0"/>
              <a:t>It may also apply to the transition period for those who are returning to practice too</a:t>
            </a:r>
          </a:p>
          <a:p>
            <a:pPr marL="285750" indent="-285750">
              <a:buClr>
                <a:srgbClr val="005EB8"/>
              </a:buClr>
              <a:buFont typeface="Arial" panose="020B0604020202020204" pitchFamily="34" charset="0"/>
              <a:buChar char="•"/>
            </a:pPr>
            <a:endParaRPr lang="en-GB" sz="1600" dirty="0"/>
          </a:p>
          <a:p>
            <a:pPr marL="285750" indent="-285750">
              <a:buClr>
                <a:srgbClr val="005EB8"/>
              </a:buClr>
              <a:buFont typeface="Arial" panose="020B0604020202020204" pitchFamily="34" charset="0"/>
              <a:buChar char="•"/>
            </a:pPr>
            <a:r>
              <a:rPr lang="en-GB" sz="1600" dirty="0"/>
              <a:t>You will need to build your resilience to cross the flaky bridge and be effective in your practice</a:t>
            </a:r>
          </a:p>
          <a:p>
            <a:pPr>
              <a:buClr>
                <a:srgbClr val="005EB8"/>
              </a:buClr>
            </a:pPr>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5030944"/>
            <a:ext cx="2583766" cy="1566408"/>
          </a:xfrm>
          <a:prstGeom prst="rect">
            <a:avLst/>
          </a:prstGeom>
        </p:spPr>
      </p:pic>
    </p:spTree>
    <p:extLst>
      <p:ext uri="{BB962C8B-B14F-4D97-AF65-F5344CB8AC3E}">
        <p14:creationId xmlns:p14="http://schemas.microsoft.com/office/powerpoint/2010/main" val="119513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590872" y="557808"/>
            <a:ext cx="8229600" cy="1143000"/>
          </a:xfrm>
        </p:spPr>
        <p:txBody>
          <a:bodyPr>
            <a:normAutofit/>
          </a:bodyPr>
          <a:lstStyle/>
          <a:p>
            <a:pPr algn="l"/>
            <a:r>
              <a:rPr lang="en-US" altLang="en-US" sz="3600" dirty="0"/>
              <a:t>Definition</a:t>
            </a:r>
          </a:p>
        </p:txBody>
      </p:sp>
      <p:sp>
        <p:nvSpPr>
          <p:cNvPr id="7" name="Content Placeholder 3"/>
          <p:cNvSpPr txBox="1">
            <a:spLocks/>
          </p:cNvSpPr>
          <p:nvPr/>
        </p:nvSpPr>
        <p:spPr>
          <a:xfrm>
            <a:off x="467544" y="1750319"/>
            <a:ext cx="8352928" cy="4342977"/>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600" b="0" dirty="0">
                <a:solidFill>
                  <a:sysClr val="windowText" lastClr="000000"/>
                </a:solidFill>
                <a:latin typeface="Arial"/>
              </a:rPr>
              <a:t>Resilience is the process of adapting well in the face of adversity (e.g. trauma, tragedy, threats or significant sources of stress) = “stressors” </a:t>
            </a:r>
          </a:p>
          <a:p>
            <a:pPr eaLnBrk="1" hangingPunct="1">
              <a:defRPr/>
            </a:pPr>
            <a:r>
              <a:rPr lang="en-GB" altLang="en-US" sz="1600" b="0" dirty="0">
                <a:solidFill>
                  <a:sysClr val="windowText" lastClr="000000"/>
                </a:solidFill>
                <a:latin typeface="Arial"/>
              </a:rPr>
              <a:t>It means "bouncing back" from difficult experiences and developing ourselves </a:t>
            </a:r>
          </a:p>
          <a:p>
            <a:pPr eaLnBrk="1" hangingPunct="1">
              <a:defRPr/>
            </a:pPr>
            <a:r>
              <a:rPr lang="en-GB" altLang="en-US" sz="1600" b="0" dirty="0">
                <a:solidFill>
                  <a:sysClr val="windowText" lastClr="000000"/>
                </a:solidFill>
                <a:latin typeface="Arial"/>
              </a:rPr>
              <a:t>Resilience is also connected to performance and contributes to being able to complete tasks to a high standard = effectiveness</a:t>
            </a:r>
          </a:p>
          <a:p>
            <a:pPr marL="0" indent="0" eaLnBrk="1" hangingPunct="1">
              <a:buNone/>
              <a:defRPr/>
            </a:pPr>
            <a:endParaRPr lang="en-GB" altLang="en-US" b="0" dirty="0">
              <a:solidFill>
                <a:sysClr val="windowText" lastClr="000000"/>
              </a:solidFill>
              <a:latin typeface="Arial"/>
            </a:endParaRPr>
          </a:p>
          <a:p>
            <a:pPr marL="0" indent="0" eaLnBrk="1" hangingPunct="1">
              <a:buNone/>
              <a:defRPr/>
            </a:pPr>
            <a:endParaRPr lang="en-GB" altLang="en-US" b="0" dirty="0">
              <a:solidFill>
                <a:sysClr val="windowText" lastClr="000000"/>
              </a:solidFill>
              <a:latin typeface="Arial"/>
            </a:endParaRPr>
          </a:p>
          <a:p>
            <a:pPr marL="0" indent="0" eaLnBrk="1" hangingPunct="1">
              <a:buNone/>
              <a:defRPr/>
            </a:pPr>
            <a:endParaRPr lang="en-US" altLang="en-US" b="0" dirty="0">
              <a:solidFill>
                <a:sysClr val="windowText" lastClr="000000"/>
              </a:solidFill>
              <a:latin typeface="Arial"/>
            </a:endParaRPr>
          </a:p>
        </p:txBody>
      </p:sp>
      <p:sp>
        <p:nvSpPr>
          <p:cNvPr id="3" name="Oval 2"/>
          <p:cNvSpPr/>
          <p:nvPr/>
        </p:nvSpPr>
        <p:spPr>
          <a:xfrm>
            <a:off x="2442332" y="5456472"/>
            <a:ext cx="1368152" cy="1174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state</a:t>
            </a:r>
          </a:p>
        </p:txBody>
      </p:sp>
      <p:sp>
        <p:nvSpPr>
          <p:cNvPr id="4" name="Rectangle 3"/>
          <p:cNvSpPr/>
          <p:nvPr/>
        </p:nvSpPr>
        <p:spPr>
          <a:xfrm>
            <a:off x="876900" y="4121302"/>
            <a:ext cx="1173141"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Mental</a:t>
            </a:r>
          </a:p>
        </p:txBody>
      </p:sp>
      <p:sp>
        <p:nvSpPr>
          <p:cNvPr id="8" name="Rectangle 7"/>
          <p:cNvSpPr/>
          <p:nvPr/>
        </p:nvSpPr>
        <p:spPr>
          <a:xfrm>
            <a:off x="2442332" y="3612912"/>
            <a:ext cx="1201283" cy="76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p:txBody>
      </p:sp>
      <p:sp>
        <p:nvSpPr>
          <p:cNvPr id="9" name="Rectangle 8"/>
          <p:cNvSpPr/>
          <p:nvPr/>
        </p:nvSpPr>
        <p:spPr>
          <a:xfrm>
            <a:off x="4038773" y="4159085"/>
            <a:ext cx="1210470" cy="824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Emotional</a:t>
            </a:r>
          </a:p>
        </p:txBody>
      </p:sp>
      <p:sp>
        <p:nvSpPr>
          <p:cNvPr id="5" name="Down Arrow 4"/>
          <p:cNvSpPr/>
          <p:nvPr/>
        </p:nvSpPr>
        <p:spPr>
          <a:xfrm rot="2792790">
            <a:off x="3911397" y="5189495"/>
            <a:ext cx="648072" cy="792088"/>
          </a:xfrm>
          <a:prstGeom prst="downArrow">
            <a:avLst>
              <a:gd name="adj1" fmla="val 50000"/>
              <a:gd name="adj2" fmla="val 58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9335952">
            <a:off x="1703301" y="5178177"/>
            <a:ext cx="648072" cy="792088"/>
          </a:xfrm>
          <a:prstGeom prst="downArrow">
            <a:avLst>
              <a:gd name="adj1" fmla="val 50000"/>
              <a:gd name="adj2" fmla="val 58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2720371" y="4571117"/>
            <a:ext cx="648072" cy="792088"/>
          </a:xfrm>
          <a:prstGeom prst="downArrow">
            <a:avLst>
              <a:gd name="adj1" fmla="val 50000"/>
              <a:gd name="adj2" fmla="val 58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438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46856" y="701824"/>
            <a:ext cx="8229600" cy="1143000"/>
          </a:xfrm>
        </p:spPr>
        <p:txBody>
          <a:bodyPr>
            <a:normAutofit/>
          </a:bodyPr>
          <a:lstStyle/>
          <a:p>
            <a:pPr algn="l"/>
            <a:r>
              <a:rPr lang="en-US" altLang="en-US" sz="3600" dirty="0"/>
              <a:t>The Research </a:t>
            </a:r>
          </a:p>
        </p:txBody>
      </p:sp>
      <p:sp>
        <p:nvSpPr>
          <p:cNvPr id="7" name="Content Placeholder 3"/>
          <p:cNvSpPr txBox="1">
            <a:spLocks/>
          </p:cNvSpPr>
          <p:nvPr/>
        </p:nvSpPr>
        <p:spPr>
          <a:xfrm>
            <a:off x="354059" y="1603970"/>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1600" b="0" dirty="0">
                <a:solidFill>
                  <a:sysClr val="windowText" lastClr="000000"/>
                </a:solidFill>
                <a:latin typeface="Arial"/>
              </a:rPr>
              <a:t>Significant research in mid-1970’s regarding children who grew up in adverse circumstances </a:t>
            </a:r>
          </a:p>
          <a:p>
            <a:pPr lvl="1" eaLnBrk="1" hangingPunct="1">
              <a:defRPr/>
            </a:pPr>
            <a:r>
              <a:rPr lang="en-US" altLang="en-US" sz="1600" dirty="0">
                <a:solidFill>
                  <a:sysClr val="windowText" lastClr="000000"/>
                </a:solidFill>
                <a:latin typeface="Arial"/>
              </a:rPr>
              <a:t>While many children found to exhibit destructive </a:t>
            </a:r>
            <a:r>
              <a:rPr lang="en-US" altLang="en-US" sz="1600" dirty="0" err="1">
                <a:solidFill>
                  <a:sysClr val="windowText" lastClr="000000"/>
                </a:solidFill>
                <a:latin typeface="Arial"/>
              </a:rPr>
              <a:t>behaviours</a:t>
            </a:r>
            <a:r>
              <a:rPr lang="en-US" altLang="en-US" sz="1600" dirty="0">
                <a:solidFill>
                  <a:sysClr val="windowText" lastClr="000000"/>
                </a:solidFill>
                <a:latin typeface="Arial"/>
              </a:rPr>
              <a:t>, lowered achievement and emotional / </a:t>
            </a:r>
            <a:r>
              <a:rPr lang="en-US" altLang="en-US" sz="1600" dirty="0" err="1">
                <a:solidFill>
                  <a:sysClr val="windowText" lastClr="000000"/>
                </a:solidFill>
                <a:latin typeface="Arial"/>
              </a:rPr>
              <a:t>behavioural</a:t>
            </a:r>
            <a:r>
              <a:rPr lang="en-US" altLang="en-US" sz="1600" dirty="0">
                <a:solidFill>
                  <a:sysClr val="windowText" lastClr="000000"/>
                </a:solidFill>
                <a:latin typeface="Arial"/>
              </a:rPr>
              <a:t> problems, large majority did not:</a:t>
            </a:r>
          </a:p>
          <a:p>
            <a:pPr lvl="1" eaLnBrk="1" hangingPunct="1">
              <a:defRPr/>
            </a:pPr>
            <a:r>
              <a:rPr lang="en-US" altLang="en-US" sz="1600" b="0" dirty="0">
                <a:solidFill>
                  <a:sysClr val="windowText" lastClr="000000"/>
                </a:solidFill>
                <a:latin typeface="Arial"/>
              </a:rPr>
              <a:t>30</a:t>
            </a:r>
            <a:r>
              <a:rPr lang="en-US" altLang="en-US" sz="1600" dirty="0">
                <a:solidFill>
                  <a:sysClr val="windowText" lastClr="000000"/>
                </a:solidFill>
                <a:latin typeface="Arial"/>
              </a:rPr>
              <a:t>% didn’t exhibit destructive </a:t>
            </a:r>
            <a:r>
              <a:rPr lang="en-US" altLang="en-US" sz="1600" dirty="0" err="1">
                <a:solidFill>
                  <a:sysClr val="windowText" lastClr="000000"/>
                </a:solidFill>
                <a:latin typeface="Arial"/>
              </a:rPr>
              <a:t>behaviours</a:t>
            </a:r>
            <a:r>
              <a:rPr lang="en-US" altLang="en-US" sz="1600" dirty="0">
                <a:solidFill>
                  <a:sysClr val="windowText" lastClr="000000"/>
                </a:solidFill>
                <a:latin typeface="Arial"/>
              </a:rPr>
              <a:t> = </a:t>
            </a:r>
            <a:r>
              <a:rPr lang="en-US" altLang="en-US" sz="1600" b="0" dirty="0">
                <a:solidFill>
                  <a:sysClr val="windowText" lastClr="000000"/>
                </a:solidFill>
                <a:latin typeface="Arial"/>
              </a:rPr>
              <a:t>resilient</a:t>
            </a:r>
          </a:p>
          <a:p>
            <a:pPr eaLnBrk="1" hangingPunct="1">
              <a:defRPr/>
            </a:pPr>
            <a:r>
              <a:rPr lang="en-US" altLang="en-US" sz="1600" b="0" dirty="0">
                <a:solidFill>
                  <a:sysClr val="windowText" lastClr="000000"/>
                </a:solidFill>
                <a:latin typeface="Arial"/>
              </a:rPr>
              <a:t>Recent research has also shown similar results in adults that have experienced traumatic events </a:t>
            </a:r>
          </a:p>
          <a:p>
            <a:pPr eaLnBrk="1" hangingPunct="1">
              <a:defRPr/>
            </a:pPr>
            <a:r>
              <a:rPr lang="en-US" altLang="en-US" sz="1600" b="0" dirty="0">
                <a:solidFill>
                  <a:sysClr val="windowText" lastClr="000000"/>
                </a:solidFill>
                <a:latin typeface="Arial"/>
              </a:rPr>
              <a:t>Resilience factors: </a:t>
            </a:r>
          </a:p>
          <a:p>
            <a:pPr lvl="1" eaLnBrk="1" hangingPunct="1">
              <a:defRPr/>
            </a:pPr>
            <a:r>
              <a:rPr lang="en-US" altLang="en-US" sz="1600" b="0" dirty="0">
                <a:solidFill>
                  <a:sysClr val="windowText" lastClr="000000"/>
                </a:solidFill>
                <a:latin typeface="Arial"/>
              </a:rPr>
              <a:t>Personal factors – innate resilience</a:t>
            </a:r>
          </a:p>
          <a:p>
            <a:pPr lvl="1" eaLnBrk="1" hangingPunct="1">
              <a:defRPr/>
            </a:pPr>
            <a:r>
              <a:rPr lang="en-US" altLang="en-US" sz="1600" dirty="0">
                <a:solidFill>
                  <a:sysClr val="windowText" lastClr="000000"/>
                </a:solidFill>
                <a:latin typeface="Arial"/>
              </a:rPr>
              <a:t>S</a:t>
            </a:r>
            <a:r>
              <a:rPr lang="en-US" altLang="en-US" sz="1600" b="0" dirty="0">
                <a:solidFill>
                  <a:sysClr val="windowText" lastClr="000000"/>
                </a:solidFill>
                <a:latin typeface="Arial"/>
              </a:rPr>
              <a:t>ocial factors –  resilience skills can be learned and developed</a:t>
            </a:r>
          </a:p>
          <a:p>
            <a:pPr eaLnBrk="1" hangingPunct="1">
              <a:defRPr/>
            </a:pPr>
            <a:r>
              <a:rPr lang="en-US" altLang="en-US" sz="1600" b="0" dirty="0">
                <a:solidFill>
                  <a:sysClr val="windowText" lastClr="000000"/>
                </a:solidFill>
                <a:latin typeface="Arial"/>
              </a:rPr>
              <a:t>Resilience can grow or decline over time depending on the interactions taking place between a person and their environment, and between risk (stressors) and protective factors in that person’s life</a:t>
            </a:r>
          </a:p>
          <a:p>
            <a:pPr marL="0" indent="0" eaLnBrk="1" hangingPunct="1">
              <a:buNone/>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84512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lstStyle/>
          <a:p>
            <a:pPr algn="l"/>
            <a:r>
              <a:rPr lang="en-US" altLang="en-US" dirty="0"/>
              <a:t> </a:t>
            </a:r>
            <a:r>
              <a:rPr lang="en-US" altLang="en-US" sz="3600" dirty="0"/>
              <a:t>Stressors</a:t>
            </a:r>
            <a:endParaRPr lang="en-US" altLang="en-US" dirty="0"/>
          </a:p>
        </p:txBody>
      </p:sp>
      <p:sp>
        <p:nvSpPr>
          <p:cNvPr id="7" name="Content Placeholder 3"/>
          <p:cNvSpPr txBox="1">
            <a:spLocks/>
          </p:cNvSpPr>
          <p:nvPr/>
        </p:nvSpPr>
        <p:spPr>
          <a:xfrm>
            <a:off x="352317" y="1938202"/>
            <a:ext cx="8352928" cy="429911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600" b="0" dirty="0">
                <a:solidFill>
                  <a:sysClr val="windowText" lastClr="000000"/>
                </a:solidFill>
                <a:latin typeface="Arial"/>
              </a:rPr>
              <a:t>Some stressors are immediate due to their ‘shock effect’</a:t>
            </a:r>
          </a:p>
          <a:p>
            <a:pPr eaLnBrk="1" hangingPunct="1">
              <a:defRPr/>
            </a:pPr>
            <a:r>
              <a:rPr lang="en-GB" altLang="en-US" sz="1600" b="0" dirty="0">
                <a:solidFill>
                  <a:sysClr val="windowText" lastClr="000000"/>
                </a:solidFill>
                <a:latin typeface="Arial"/>
              </a:rPr>
              <a:t>Others are more chronic in nature – these long-term stressors reduce resilience by causing fatigue, loss of confidence and loss of self efficacy</a:t>
            </a:r>
          </a:p>
          <a:p>
            <a:pPr eaLnBrk="1" hangingPunct="1">
              <a:defRPr/>
            </a:pPr>
            <a:endParaRPr lang="en-GB" altLang="en-US" sz="1600" b="0" dirty="0">
              <a:solidFill>
                <a:sysClr val="windowText" lastClr="000000"/>
              </a:solidFill>
              <a:latin typeface="Arial"/>
            </a:endParaRPr>
          </a:p>
          <a:p>
            <a:pPr eaLnBrk="1" hangingPunct="1">
              <a:defRPr/>
            </a:pPr>
            <a:endParaRPr lang="en-GB" altLang="en-US" sz="1600" b="0" dirty="0">
              <a:solidFill>
                <a:sysClr val="windowText" lastClr="000000"/>
              </a:solidFill>
              <a:latin typeface="Arial"/>
            </a:endParaRPr>
          </a:p>
          <a:p>
            <a:pPr eaLnBrk="1" hangingPunct="1">
              <a:defRPr/>
            </a:pPr>
            <a:endParaRPr lang="en-GB" altLang="en-US" sz="1600" b="0" dirty="0">
              <a:solidFill>
                <a:sysClr val="windowText" lastClr="000000"/>
              </a:solidFill>
              <a:latin typeface="Arial"/>
            </a:endParaRPr>
          </a:p>
          <a:p>
            <a:pPr eaLnBrk="1" hangingPunct="1">
              <a:defRPr/>
            </a:pPr>
            <a:endParaRPr lang="en-GB" altLang="en-US" sz="1600" b="0" dirty="0">
              <a:solidFill>
                <a:sysClr val="windowText" lastClr="000000"/>
              </a:solidFill>
              <a:latin typeface="Arial"/>
            </a:endParaRPr>
          </a:p>
          <a:p>
            <a:pPr eaLnBrk="1" hangingPunct="1">
              <a:defRPr/>
            </a:pPr>
            <a:r>
              <a:rPr lang="en-US" altLang="en-US" sz="1600" b="0" dirty="0">
                <a:latin typeface="Arial"/>
              </a:rPr>
              <a:t>Resilient people bounce back quicker from acute stress and learn to change their equilibrium so they suffer less from long term stress</a:t>
            </a:r>
          </a:p>
          <a:p>
            <a:pPr marL="0" indent="0" eaLnBrk="1" hangingPunct="1">
              <a:buNone/>
              <a:defRPr/>
            </a:pPr>
            <a:endParaRPr lang="en-US" altLang="en-US" dirty="0">
              <a:solidFill>
                <a:srgbClr val="005EB8"/>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245372971"/>
              </p:ext>
            </p:extLst>
          </p:nvPr>
        </p:nvGraphicFramePr>
        <p:xfrm>
          <a:off x="1390328" y="3040360"/>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Interpersonal</a:t>
                      </a:r>
                      <a:r>
                        <a:rPr lang="en-GB" baseline="0" dirty="0"/>
                        <a:t> discord (immediate)</a:t>
                      </a:r>
                    </a:p>
                    <a:p>
                      <a:pPr algn="ctr"/>
                      <a:endParaRPr lang="en-GB" dirty="0"/>
                    </a:p>
                  </a:txBody>
                  <a:tcPr/>
                </a:tc>
                <a:tc>
                  <a:txBody>
                    <a:bodyPr/>
                    <a:lstStyle/>
                    <a:p>
                      <a:pPr algn="ctr"/>
                      <a:r>
                        <a:rPr lang="en-GB" dirty="0"/>
                        <a:t>Overload (long term)</a:t>
                      </a:r>
                    </a:p>
                  </a:txBody>
                  <a:tcPr/>
                </a:tc>
                <a:extLst>
                  <a:ext uri="{0D108BD9-81ED-4DB2-BD59-A6C34878D82A}">
                    <a16:rowId xmlns:a16="http://schemas.microsoft.com/office/drawing/2014/main" val="10000"/>
                  </a:ext>
                </a:extLst>
              </a:tr>
              <a:tr h="370840">
                <a:tc>
                  <a:txBody>
                    <a:bodyPr/>
                    <a:lstStyle/>
                    <a:p>
                      <a:pPr algn="ctr"/>
                      <a:r>
                        <a:rPr lang="en-GB" dirty="0"/>
                        <a:t>Adverse events (immediate)</a:t>
                      </a:r>
                    </a:p>
                    <a:p>
                      <a:pPr algn="ctr"/>
                      <a:endParaRPr lang="en-GB" dirty="0"/>
                    </a:p>
                  </a:txBody>
                  <a:tcPr/>
                </a:tc>
                <a:tc>
                  <a:txBody>
                    <a:bodyPr/>
                    <a:lstStyle/>
                    <a:p>
                      <a:pPr algn="ctr"/>
                      <a:r>
                        <a:rPr lang="en-GB" dirty="0"/>
                        <a:t>Uncertainty</a:t>
                      </a:r>
                      <a:r>
                        <a:rPr lang="en-GB" baseline="0" dirty="0"/>
                        <a:t> (medium term)</a:t>
                      </a:r>
                    </a:p>
                    <a:p>
                      <a:pPr algn="ctr"/>
                      <a:endParaRPr lang="en-GB" baseline="0" dirty="0"/>
                    </a:p>
                    <a:p>
                      <a:pPr algn="ctr"/>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861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133872"/>
            <a:ext cx="8229600" cy="1143000"/>
          </a:xfrm>
        </p:spPr>
        <p:txBody>
          <a:bodyPr/>
          <a:lstStyle/>
          <a:p>
            <a:pPr algn="l"/>
            <a:r>
              <a:rPr lang="en-US" altLang="en-US" dirty="0"/>
              <a:t> Stressors</a:t>
            </a:r>
          </a:p>
        </p:txBody>
      </p:sp>
      <p:sp>
        <p:nvSpPr>
          <p:cNvPr id="7" name="Content Placeholder 3"/>
          <p:cNvSpPr txBox="1">
            <a:spLocks/>
          </p:cNvSpPr>
          <p:nvPr/>
        </p:nvSpPr>
        <p:spPr>
          <a:xfrm>
            <a:off x="467544" y="2130523"/>
            <a:ext cx="8352928" cy="3962773"/>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en-US" sz="1600" dirty="0">
                <a:solidFill>
                  <a:srgbClr val="005EB8"/>
                </a:solidFill>
                <a:latin typeface="Arial"/>
              </a:rPr>
              <a:t>Exercise 1: </a:t>
            </a:r>
          </a:p>
          <a:p>
            <a:pPr marL="0" indent="0" eaLnBrk="1" hangingPunct="1">
              <a:buNone/>
              <a:defRPr/>
            </a:pPr>
            <a:r>
              <a:rPr lang="en-GB" altLang="en-US" sz="1600" b="0" dirty="0">
                <a:solidFill>
                  <a:sysClr val="windowText" lastClr="000000"/>
                </a:solidFill>
                <a:latin typeface="Arial"/>
              </a:rPr>
              <a:t>Think about the four main categories of stress: </a:t>
            </a:r>
          </a:p>
          <a:p>
            <a:pPr marL="342900" indent="-342900" eaLnBrk="1" hangingPunct="1">
              <a:buFont typeface="+mj-lt"/>
              <a:buAutoNum type="arabicPeriod"/>
              <a:defRPr/>
            </a:pPr>
            <a:r>
              <a:rPr lang="en-GB" altLang="en-US" sz="1600" b="0" dirty="0">
                <a:solidFill>
                  <a:sysClr val="windowText" lastClr="000000"/>
                </a:solidFill>
                <a:latin typeface="Arial"/>
              </a:rPr>
              <a:t>How would you rank them in terms of importance for your own stress levels? </a:t>
            </a:r>
          </a:p>
          <a:p>
            <a:pPr marL="342900" indent="-342900" eaLnBrk="1" hangingPunct="1">
              <a:buFont typeface="+mj-lt"/>
              <a:buAutoNum type="arabicPeriod"/>
              <a:defRPr/>
            </a:pPr>
            <a:r>
              <a:rPr lang="en-GB" altLang="en-US" sz="1600" b="0" dirty="0">
                <a:solidFill>
                  <a:sysClr val="windowText" lastClr="000000"/>
                </a:solidFill>
                <a:latin typeface="Arial"/>
              </a:rPr>
              <a:t>For the most important category for you, complete the sentence “X stresses me because…..”</a:t>
            </a:r>
          </a:p>
          <a:p>
            <a:pPr marL="342900" indent="-342900" eaLnBrk="1" hangingPunct="1">
              <a:buFont typeface="+mj-lt"/>
              <a:buAutoNum type="arabicPeriod"/>
              <a:defRPr/>
            </a:pPr>
            <a:r>
              <a:rPr lang="en-GB" altLang="en-US" sz="1600" b="0" dirty="0">
                <a:solidFill>
                  <a:sysClr val="windowText" lastClr="000000"/>
                </a:solidFill>
                <a:latin typeface="Arial"/>
              </a:rPr>
              <a:t>On a scale of 1 -10, how stressed do you feel by this factor:</a:t>
            </a:r>
          </a:p>
          <a:p>
            <a:pPr lvl="1" eaLnBrk="1" hangingPunct="1">
              <a:defRPr/>
            </a:pPr>
            <a:r>
              <a:rPr lang="en-GB" altLang="en-US" sz="1600" dirty="0">
                <a:solidFill>
                  <a:sysClr val="windowText" lastClr="000000"/>
                </a:solidFill>
                <a:latin typeface="Arial"/>
              </a:rPr>
              <a:t>At the moment</a:t>
            </a:r>
          </a:p>
          <a:p>
            <a:pPr lvl="1" eaLnBrk="1" hangingPunct="1">
              <a:defRPr/>
            </a:pPr>
            <a:r>
              <a:rPr lang="en-GB" altLang="en-US" sz="1600" b="0" dirty="0">
                <a:solidFill>
                  <a:sysClr val="windowText" lastClr="000000"/>
                </a:solidFill>
                <a:latin typeface="Arial"/>
              </a:rPr>
              <a:t>As an average over the last month</a:t>
            </a:r>
          </a:p>
          <a:p>
            <a:pPr marL="0" indent="0" eaLnBrk="1" hangingPunct="1">
              <a:buNone/>
              <a:defRPr/>
            </a:pPr>
            <a:r>
              <a:rPr lang="en-US" altLang="en-US" sz="1600" dirty="0">
                <a:solidFill>
                  <a:srgbClr val="005EB8"/>
                </a:solidFill>
                <a:latin typeface="Arial"/>
              </a:rPr>
              <a:t>Question: What stressors have or may occur as you cross the flaky bridge and transition into your new role? </a:t>
            </a:r>
            <a:endParaRPr lang="en-US" altLang="en-US" b="0" dirty="0">
              <a:solidFill>
                <a:sysClr val="windowText" lastClr="000000"/>
              </a:solidFill>
              <a:latin typeface="Arial"/>
            </a:endParaRPr>
          </a:p>
          <a:p>
            <a:pPr marL="0" indent="0" eaLnBrk="1" hangingPunct="1">
              <a:buNone/>
              <a:defRPr/>
            </a:pPr>
            <a:endParaRPr lang="en-US" altLang="en-US" dirty="0">
              <a:solidFill>
                <a:srgbClr val="005EB8"/>
              </a:solidFill>
              <a:latin typeface="Arial"/>
            </a:endParaRPr>
          </a:p>
        </p:txBody>
      </p:sp>
    </p:spTree>
    <p:extLst>
      <p:ext uri="{BB962C8B-B14F-4D97-AF65-F5344CB8AC3E}">
        <p14:creationId xmlns:p14="http://schemas.microsoft.com/office/powerpoint/2010/main" val="1086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133872"/>
            <a:ext cx="8229600" cy="1143000"/>
          </a:xfrm>
        </p:spPr>
        <p:txBody>
          <a:bodyPr/>
          <a:lstStyle/>
          <a:p>
            <a:pPr algn="l"/>
            <a:r>
              <a:rPr lang="en-US" altLang="en-US" dirty="0"/>
              <a:t> Stressors</a:t>
            </a:r>
          </a:p>
        </p:txBody>
      </p:sp>
      <p:sp>
        <p:nvSpPr>
          <p:cNvPr id="7" name="Content Placeholder 3"/>
          <p:cNvSpPr txBox="1">
            <a:spLocks/>
          </p:cNvSpPr>
          <p:nvPr/>
        </p:nvSpPr>
        <p:spPr>
          <a:xfrm>
            <a:off x="395536" y="2276872"/>
            <a:ext cx="8352928" cy="3384376"/>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b="0" dirty="0">
                <a:solidFill>
                  <a:sysClr val="windowText" lastClr="000000"/>
                </a:solidFill>
                <a:latin typeface="Arial"/>
              </a:rPr>
              <a:t>It is helpful to understand why you have been ‘triggered’ by an event (stressor) – one way to do this is to understand how the event ‘stopped you’</a:t>
            </a:r>
          </a:p>
          <a:p>
            <a:pPr eaLnBrk="1" hangingPunct="1">
              <a:defRPr/>
            </a:pPr>
            <a:r>
              <a:rPr lang="en-US" altLang="en-US" b="0" dirty="0">
                <a:solidFill>
                  <a:sysClr val="windowText" lastClr="000000"/>
                </a:solidFill>
                <a:latin typeface="Arial"/>
              </a:rPr>
              <a:t>Most ‘triggers’ are caused by a ‘stopped process’ e.g. they:</a:t>
            </a:r>
          </a:p>
          <a:p>
            <a:pPr lvl="1" eaLnBrk="1" hangingPunct="1">
              <a:defRPr/>
            </a:pPr>
            <a:r>
              <a:rPr lang="en-US" altLang="en-US" dirty="0">
                <a:solidFill>
                  <a:sysClr val="windowText" lastClr="000000"/>
                </a:solidFill>
                <a:latin typeface="Arial"/>
              </a:rPr>
              <a:t>stopped you doing something that was important to you</a:t>
            </a:r>
          </a:p>
          <a:p>
            <a:pPr lvl="1" eaLnBrk="1" hangingPunct="1">
              <a:defRPr/>
            </a:pPr>
            <a:r>
              <a:rPr lang="en-US" altLang="en-US" dirty="0">
                <a:solidFill>
                  <a:sysClr val="windowText" lastClr="000000"/>
                </a:solidFill>
                <a:latin typeface="Arial"/>
              </a:rPr>
              <a:t>stopped you from saying something that you needed to express</a:t>
            </a:r>
          </a:p>
          <a:p>
            <a:pPr lvl="1" eaLnBrk="1" hangingPunct="1">
              <a:defRPr/>
            </a:pPr>
            <a:r>
              <a:rPr lang="en-US" altLang="en-US" dirty="0">
                <a:solidFill>
                  <a:sysClr val="windowText" lastClr="000000"/>
                </a:solidFill>
                <a:latin typeface="Arial"/>
              </a:rPr>
              <a:t>stopped you from getting your needs met</a:t>
            </a:r>
          </a:p>
          <a:p>
            <a:pPr lvl="4" eaLnBrk="1" hangingPunct="1">
              <a:defRPr/>
            </a:pPr>
            <a:r>
              <a:rPr lang="en-US" altLang="en-US" b="0" dirty="0">
                <a:solidFill>
                  <a:sysClr val="windowText" lastClr="000000"/>
                </a:solidFill>
                <a:latin typeface="Arial"/>
              </a:rPr>
              <a:t>May affect how effective you can be</a:t>
            </a:r>
          </a:p>
          <a:p>
            <a:pPr lvl="3" eaLnBrk="1" hangingPunct="1">
              <a:defRPr/>
            </a:pPr>
            <a:r>
              <a:rPr lang="en-US" altLang="en-US" dirty="0">
                <a:solidFill>
                  <a:sysClr val="windowText" lastClr="000000"/>
                </a:solidFill>
                <a:latin typeface="Arial"/>
              </a:rPr>
              <a:t>It is important to find out what was ‘stopped’ so that you can find an alternative means of doing, saying or getting your needs met</a:t>
            </a:r>
            <a:endParaRPr lang="en-US" altLang="en-US" b="0" dirty="0">
              <a:solidFill>
                <a:sysClr val="windowText" lastClr="000000"/>
              </a:solidFill>
              <a:latin typeface="Arial"/>
            </a:endParaRPr>
          </a:p>
          <a:p>
            <a:pPr eaLnBrk="1" hangingPunct="1">
              <a:defRPr/>
            </a:pPr>
            <a:endParaRPr lang="en-US" altLang="en-US" b="0" dirty="0">
              <a:solidFill>
                <a:sysClr val="windowText" lastClr="000000"/>
              </a:solidFill>
              <a:latin typeface="Arial"/>
            </a:endParaRPr>
          </a:p>
          <a:p>
            <a:pPr marL="0" indent="0" eaLnBrk="1" hangingPunct="1">
              <a:buNone/>
              <a:defRPr/>
            </a:pPr>
            <a:endParaRPr lang="en-US" altLang="en-US" dirty="0">
              <a:solidFill>
                <a:srgbClr val="005EB8"/>
              </a:solidFill>
              <a:latin typeface="Arial"/>
            </a:endParaRPr>
          </a:p>
        </p:txBody>
      </p:sp>
    </p:spTree>
    <p:extLst>
      <p:ext uri="{BB962C8B-B14F-4D97-AF65-F5344CB8AC3E}">
        <p14:creationId xmlns:p14="http://schemas.microsoft.com/office/powerpoint/2010/main" val="1717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01824"/>
            <a:ext cx="8229600" cy="1143000"/>
          </a:xfrm>
        </p:spPr>
        <p:txBody>
          <a:bodyPr/>
          <a:lstStyle/>
          <a:p>
            <a:pPr algn="l"/>
            <a:r>
              <a:rPr lang="en-US" altLang="en-US" dirty="0"/>
              <a:t> Stressors</a:t>
            </a:r>
          </a:p>
        </p:txBody>
      </p:sp>
      <p:sp>
        <p:nvSpPr>
          <p:cNvPr id="7" name="Content Placeholder 3"/>
          <p:cNvSpPr txBox="1">
            <a:spLocks/>
          </p:cNvSpPr>
          <p:nvPr/>
        </p:nvSpPr>
        <p:spPr>
          <a:xfrm>
            <a:off x="467544" y="1842491"/>
            <a:ext cx="8352928" cy="4106789"/>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en-US" sz="1600" dirty="0">
                <a:solidFill>
                  <a:srgbClr val="005EB8"/>
                </a:solidFill>
                <a:latin typeface="Arial"/>
              </a:rPr>
              <a:t>Exercise 2 : </a:t>
            </a:r>
          </a:p>
          <a:p>
            <a:pPr marL="342900" indent="-342900" eaLnBrk="1" hangingPunct="1">
              <a:buFont typeface="+mj-lt"/>
              <a:buAutoNum type="arabicPeriod"/>
              <a:defRPr/>
            </a:pPr>
            <a:r>
              <a:rPr lang="en-US" altLang="en-US" b="0" dirty="0">
                <a:solidFill>
                  <a:sysClr val="windowText" lastClr="000000"/>
                </a:solidFill>
                <a:latin typeface="Arial"/>
              </a:rPr>
              <a:t>Think about a recent time when you felt relatively upset. Do you know what triggered it? How long did you stay upset? What brought you out of it? Do you even know?</a:t>
            </a:r>
          </a:p>
          <a:p>
            <a:pPr marL="342900" indent="-342900" eaLnBrk="1" hangingPunct="1">
              <a:buFont typeface="+mj-lt"/>
              <a:buAutoNum type="arabicPeriod"/>
              <a:defRPr/>
            </a:pPr>
            <a:r>
              <a:rPr lang="en-US" altLang="en-US" b="0" dirty="0">
                <a:solidFill>
                  <a:sysClr val="windowText" lastClr="000000"/>
                </a:solidFill>
                <a:latin typeface="Arial"/>
              </a:rPr>
              <a:t>Consider the cause (event / stressor) that caused you to be upset. Did the event leave you with a ‘can’t do’, a ‘can’t say’ or a ‘can’t get my needs met’? Try and focus on how it affected you. </a:t>
            </a:r>
          </a:p>
          <a:p>
            <a:pPr marL="342900" indent="-342900" eaLnBrk="1" hangingPunct="1">
              <a:buFont typeface="+mj-lt"/>
              <a:buAutoNum type="arabicPeriod"/>
              <a:defRPr/>
            </a:pPr>
            <a:r>
              <a:rPr lang="en-US" altLang="en-US" b="0" dirty="0">
                <a:solidFill>
                  <a:sysClr val="windowText" lastClr="000000"/>
                </a:solidFill>
                <a:latin typeface="Arial"/>
              </a:rPr>
              <a:t>Depending on your ‘stopped process’, consider the following questions:</a:t>
            </a:r>
          </a:p>
          <a:p>
            <a:pPr lvl="1" eaLnBrk="1" hangingPunct="1">
              <a:defRPr/>
            </a:pPr>
            <a:r>
              <a:rPr lang="en-US" altLang="en-US" dirty="0">
                <a:solidFill>
                  <a:sysClr val="windowText" lastClr="000000"/>
                </a:solidFill>
                <a:latin typeface="Arial"/>
              </a:rPr>
              <a:t>How might you do the thing you want to do anyway?</a:t>
            </a:r>
          </a:p>
          <a:p>
            <a:pPr lvl="1" eaLnBrk="1" hangingPunct="1">
              <a:defRPr/>
            </a:pPr>
            <a:r>
              <a:rPr lang="en-US" altLang="en-US" b="0" dirty="0">
                <a:solidFill>
                  <a:sysClr val="windowText" lastClr="000000"/>
                </a:solidFill>
                <a:latin typeface="Arial"/>
              </a:rPr>
              <a:t>How could you find a way to say what you want to anyway?</a:t>
            </a:r>
          </a:p>
          <a:p>
            <a:pPr lvl="1" eaLnBrk="1" hangingPunct="1">
              <a:defRPr/>
            </a:pPr>
            <a:r>
              <a:rPr lang="en-US" altLang="en-US" dirty="0">
                <a:solidFill>
                  <a:sysClr val="windowText" lastClr="000000"/>
                </a:solidFill>
                <a:latin typeface="Arial"/>
              </a:rPr>
              <a:t>How might you find a different way to get your needs met? </a:t>
            </a:r>
            <a:endParaRPr lang="en-US" altLang="en-US" b="0" dirty="0">
              <a:solidFill>
                <a:sysClr val="windowText" lastClr="000000"/>
              </a:solidFill>
              <a:latin typeface="Arial"/>
            </a:endParaRPr>
          </a:p>
          <a:p>
            <a:pPr eaLnBrk="1" hangingPunct="1">
              <a:defRPr/>
            </a:pPr>
            <a:endParaRPr lang="en-US" altLang="en-US" b="0" dirty="0">
              <a:solidFill>
                <a:sysClr val="windowText" lastClr="000000"/>
              </a:solidFill>
              <a:latin typeface="Arial"/>
            </a:endParaRPr>
          </a:p>
          <a:p>
            <a:pPr marL="0" indent="0" eaLnBrk="1" hangingPunct="1">
              <a:buNone/>
              <a:defRPr/>
            </a:pPr>
            <a:endParaRPr lang="en-US" altLang="en-US" dirty="0">
              <a:solidFill>
                <a:srgbClr val="005EB8"/>
              </a:solidFill>
              <a:latin typeface="Arial"/>
            </a:endParaRPr>
          </a:p>
        </p:txBody>
      </p:sp>
    </p:spTree>
    <p:extLst>
      <p:ext uri="{BB962C8B-B14F-4D97-AF65-F5344CB8AC3E}">
        <p14:creationId xmlns:p14="http://schemas.microsoft.com/office/powerpoint/2010/main" val="1800541291"/>
      </p:ext>
    </p:extLst>
  </p:cSld>
  <p:clrMapOvr>
    <a:masterClrMapping/>
  </p:clrMapOvr>
</p:sld>
</file>

<file path=ppt/theme/theme1.xml><?xml version="1.0" encoding="utf-8"?>
<a:theme xmlns:a="http://schemas.openxmlformats.org/drawingml/2006/main" name="Corporate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italN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DCA6C2B6-E55B-4E7F-ADAF-D425291EE604}">
  <ds:schemaRefs>
    <ds:schemaRef ds:uri="http://schemas.microsoft.com/sharepoint/v3/contenttype/forms"/>
  </ds:schemaRefs>
</ds:datastoreItem>
</file>

<file path=customXml/itemProps2.xml><?xml version="1.0" encoding="utf-8"?>
<ds:datastoreItem xmlns:ds="http://schemas.openxmlformats.org/officeDocument/2006/customXml" ds:itemID="{47F3C774-3D51-4890-8E50-5B720132A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A4D0F3-F88B-490C-9596-BF320126243F}">
  <ds:schemaRefs>
    <ds:schemaRef ds:uri="http://schemas.microsoft.com/office/2006/metadata/properties"/>
    <ds:schemaRef ds:uri="http://schemas.microsoft.com/office/infopath/2007/PartnerControls"/>
    <ds:schemaRef ds:uri="03b25e55-1fda-4dd5-9a75-c38d0989a0e2"/>
    <ds:schemaRef ds:uri="d2389ad0-4628-4ca4-babd-a5e1ca1fc43d"/>
  </ds:schemaRefs>
</ds:datastoreItem>
</file>

<file path=docProps/app.xml><?xml version="1.0" encoding="utf-8"?>
<Properties xmlns="http://schemas.openxmlformats.org/officeDocument/2006/extended-properties" xmlns:vt="http://schemas.openxmlformats.org/officeDocument/2006/docPropsVTypes">
  <Template>corporate-powerpoint (4)</Template>
  <TotalTime>905</TotalTime>
  <Words>2218</Words>
  <Application>Microsoft Office PowerPoint</Application>
  <PresentationFormat>On-screen Show (4:3)</PresentationFormat>
  <Paragraphs>242</Paragraphs>
  <Slides>25</Slides>
  <Notes>24</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Corporate PowerPoint</vt:lpstr>
      <vt:lpstr>9_KHP PPT Template</vt:lpstr>
      <vt:lpstr>10_KHP PPT Template</vt:lpstr>
      <vt:lpstr>CapitalNurse</vt:lpstr>
      <vt:lpstr>Accelerated Preceptorship:  My Effective Practice  </vt:lpstr>
      <vt:lpstr>Session Objectives</vt:lpstr>
      <vt:lpstr>Helping you across the  flaky bridge</vt:lpstr>
      <vt:lpstr>Definition</vt:lpstr>
      <vt:lpstr>The Research </vt:lpstr>
      <vt:lpstr> Stressors</vt:lpstr>
      <vt:lpstr> Stressors</vt:lpstr>
      <vt:lpstr> Stressors</vt:lpstr>
      <vt:lpstr> Stressors</vt:lpstr>
      <vt:lpstr> Protective Factors</vt:lpstr>
      <vt:lpstr>Factors in Resilience </vt:lpstr>
      <vt:lpstr>The Locus Control</vt:lpstr>
      <vt:lpstr>Building Resilience</vt:lpstr>
      <vt:lpstr>Strategies for Building  Resilience </vt:lpstr>
      <vt:lpstr>Strategies for Building  Resilience </vt:lpstr>
      <vt:lpstr>The 5 domains of resilience </vt:lpstr>
      <vt:lpstr>Mindfulness</vt:lpstr>
      <vt:lpstr>Mindfulness</vt:lpstr>
      <vt:lpstr>How to practice  Mindfulness</vt:lpstr>
      <vt:lpstr>Goal setting</vt:lpstr>
      <vt:lpstr>Goal setting</vt:lpstr>
      <vt:lpstr>Supporting your resilience  at work</vt:lpstr>
      <vt:lpstr>Final thought:</vt:lpstr>
      <vt:lpstr>References</vt:lpstr>
      <vt:lpstr>Acknowledgments</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Pan-London AHP COVID-19  Jules Marchant / Gareth Jones date via zoom</dc:title>
  <dc:creator>Marchant Julie</dc:creator>
  <cp:lastModifiedBy>Liz Aston-Gregg</cp:lastModifiedBy>
  <cp:revision>95</cp:revision>
  <dcterms:created xsi:type="dcterms:W3CDTF">2020-04-07T10:14:51Z</dcterms:created>
  <dcterms:modified xsi:type="dcterms:W3CDTF">2024-04-08T13:59:58Z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a6ca8a28-fd5c-4bf1-9190-af7769319722</vt:lpwstr>
  </property>
  <property fmtid="{D5CDD505-2E9C-101B-9397-08002B2CF9AE}" pid="3" name="ContentTypeId">
    <vt:lpwstr>0x0101001A0C5AF0A9AE0D4D8032BBF19C904698</vt:lpwstr>
  </property>
</Properties>
</file>