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 id="2147484385" r:id="rId5"/>
    <p:sldMasterId id="2147484403" r:id="rId6"/>
    <p:sldMasterId id="2147484427" r:id="rId7"/>
  </p:sldMasterIdLst>
  <p:notesMasterIdLst>
    <p:notesMasterId r:id="rId35"/>
  </p:notesMasterIdLst>
  <p:handoutMasterIdLst>
    <p:handoutMasterId r:id="rId36"/>
  </p:handoutMasterIdLst>
  <p:sldIdLst>
    <p:sldId id="343" r:id="rId8"/>
    <p:sldId id="347" r:id="rId9"/>
    <p:sldId id="411" r:id="rId10"/>
    <p:sldId id="402" r:id="rId11"/>
    <p:sldId id="407" r:id="rId12"/>
    <p:sldId id="431" r:id="rId13"/>
    <p:sldId id="409" r:id="rId14"/>
    <p:sldId id="432" r:id="rId15"/>
    <p:sldId id="410" r:id="rId16"/>
    <p:sldId id="406" r:id="rId17"/>
    <p:sldId id="416" r:id="rId18"/>
    <p:sldId id="424" r:id="rId19"/>
    <p:sldId id="425" r:id="rId20"/>
    <p:sldId id="428" r:id="rId21"/>
    <p:sldId id="429" r:id="rId22"/>
    <p:sldId id="426" r:id="rId23"/>
    <p:sldId id="427" r:id="rId24"/>
    <p:sldId id="430" r:id="rId25"/>
    <p:sldId id="423" r:id="rId26"/>
    <p:sldId id="418" r:id="rId27"/>
    <p:sldId id="419" r:id="rId28"/>
    <p:sldId id="408" r:id="rId29"/>
    <p:sldId id="421" r:id="rId30"/>
    <p:sldId id="420" r:id="rId31"/>
    <p:sldId id="422" r:id="rId32"/>
    <p:sldId id="380" r:id="rId33"/>
    <p:sldId id="372" r:id="rId34"/>
  </p:sldIdLst>
  <p:sldSz cx="9144000" cy="6858000" type="screen4x3"/>
  <p:notesSz cx="6858000" cy="9144000"/>
  <p:defaultTextStyle>
    <a:defPPr>
      <a:defRPr lang="en-GB"/>
    </a:defPPr>
    <a:lvl1pPr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56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28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00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72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4D92"/>
    <a:srgbClr val="005EB8"/>
    <a:srgbClr val="294193"/>
    <a:srgbClr val="E5E0F0"/>
    <a:srgbClr val="DFEDF9"/>
    <a:srgbClr val="00A5E0"/>
    <a:srgbClr val="102457"/>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73" autoAdjust="0"/>
    <p:restoredTop sz="88049" autoAdjust="0"/>
  </p:normalViewPr>
  <p:slideViewPr>
    <p:cSldViewPr>
      <p:cViewPr varScale="1">
        <p:scale>
          <a:sx n="105" d="100"/>
          <a:sy n="105" d="100"/>
        </p:scale>
        <p:origin x="1716" y="102"/>
      </p:cViewPr>
      <p:guideLst>
        <p:guide orient="horz" pos="2160"/>
        <p:guide pos="2880"/>
      </p:guideLst>
    </p:cSldViewPr>
  </p:slideViewPr>
  <p:outlineViewPr>
    <p:cViewPr>
      <p:scale>
        <a:sx n="33" d="100"/>
        <a:sy n="33" d="100"/>
      </p:scale>
      <p:origin x="0" y="-7594"/>
    </p:cViewPr>
  </p:outlineViewPr>
  <p:notesTextViewPr>
    <p:cViewPr>
      <p:scale>
        <a:sx n="1" d="1"/>
        <a:sy n="1" d="1"/>
      </p:scale>
      <p:origin x="0" y="0"/>
    </p:cViewPr>
  </p:notesTextViewPr>
  <p:notesViewPr>
    <p:cSldViewPr>
      <p:cViewPr varScale="1">
        <p:scale>
          <a:sx n="67" d="100"/>
          <a:sy n="67" d="100"/>
        </p:scale>
        <p:origin x="811" y="6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heme" Target="theme/theme1.xml"/><Relationship Id="rId21" Type="http://schemas.openxmlformats.org/officeDocument/2006/relationships/slide" Target="slides/slide14.xml"/><Relationship Id="rId34" Type="http://schemas.openxmlformats.org/officeDocument/2006/relationships/slide" Target="slides/slide27.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notesMaster" Target="notesMasters/notesMaster1.xml"/><Relationship Id="rId8" Type="http://schemas.openxmlformats.org/officeDocument/2006/relationships/slide" Target="slides/slide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GB"/>
          </a:p>
        </p:txBody>
      </p:sp>
      <p:sp>
        <p:nvSpPr>
          <p:cNvPr id="1515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876272B3-D6DF-433C-9C6C-DBDB0931CCB4}" type="datetime1">
              <a:rPr lang="en-GB" altLang="en-US"/>
              <a:pPr>
                <a:defRPr/>
              </a:pPr>
              <a:t>08/05/2020</a:t>
            </a:fld>
            <a:endParaRPr lang="en-GB" altLang="en-US"/>
          </a:p>
        </p:txBody>
      </p:sp>
      <p:sp>
        <p:nvSpPr>
          <p:cNvPr id="1515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GB"/>
          </a:p>
        </p:txBody>
      </p:sp>
      <p:sp>
        <p:nvSpPr>
          <p:cNvPr id="1515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ＭＳ Ｐゴシック" charset="-128"/>
              </a:defRPr>
            </a:lvl1pPr>
          </a:lstStyle>
          <a:p>
            <a:pPr>
              <a:defRPr/>
            </a:pPr>
            <a:fld id="{23678A7A-7930-4633-854A-F0179D90DE65}" type="slidenum">
              <a:rPr lang="en-GB" altLang="en-US"/>
              <a:pPr>
                <a:defRPr/>
              </a:pPr>
              <a:t>‹#›</a:t>
            </a:fld>
            <a:endParaRPr lang="en-GB" altLang="en-US"/>
          </a:p>
        </p:txBody>
      </p:sp>
    </p:spTree>
    <p:extLst>
      <p:ext uri="{BB962C8B-B14F-4D97-AF65-F5344CB8AC3E}">
        <p14:creationId xmlns:p14="http://schemas.microsoft.com/office/powerpoint/2010/main" val="2915997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5289FE50-8A27-48A4-BDF6-91D175219C19}" type="datetime1">
              <a:rPr lang="en-US" altLang="en-US"/>
              <a:pPr>
                <a:defRPr/>
              </a:pPr>
              <a:t>5/8/2020</a:t>
            </a:fld>
            <a:endParaRPr lang="en-GB"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6D526A24-5EF9-4CF1-8B2E-ED1110FF9A40}" type="slidenum">
              <a:rPr lang="en-GB" altLang="en-US"/>
              <a:pPr>
                <a:defRPr/>
              </a:pPr>
              <a:t>‹#›</a:t>
            </a:fld>
            <a:endParaRPr lang="en-GB" altLang="en-US"/>
          </a:p>
        </p:txBody>
      </p:sp>
    </p:spTree>
    <p:extLst>
      <p:ext uri="{BB962C8B-B14F-4D97-AF65-F5344CB8AC3E}">
        <p14:creationId xmlns:p14="http://schemas.microsoft.com/office/powerpoint/2010/main" val="28263143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pitchFamily="-84"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748369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2087183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21720619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3307587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13</a:t>
            </a:fld>
            <a:endParaRPr lang="en-GB">
              <a:solidFill>
                <a:prstClr val="black"/>
              </a:solidFill>
            </a:endParaRPr>
          </a:p>
        </p:txBody>
      </p:sp>
    </p:spTree>
    <p:extLst>
      <p:ext uri="{BB962C8B-B14F-4D97-AF65-F5344CB8AC3E}">
        <p14:creationId xmlns:p14="http://schemas.microsoft.com/office/powerpoint/2010/main" val="25494114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14</a:t>
            </a:fld>
            <a:endParaRPr lang="en-GB">
              <a:solidFill>
                <a:prstClr val="black"/>
              </a:solidFill>
            </a:endParaRPr>
          </a:p>
        </p:txBody>
      </p:sp>
    </p:spTree>
    <p:extLst>
      <p:ext uri="{BB962C8B-B14F-4D97-AF65-F5344CB8AC3E}">
        <p14:creationId xmlns:p14="http://schemas.microsoft.com/office/powerpoint/2010/main" val="19334609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15</a:t>
            </a:fld>
            <a:endParaRPr lang="en-GB">
              <a:solidFill>
                <a:prstClr val="black"/>
              </a:solidFill>
            </a:endParaRPr>
          </a:p>
        </p:txBody>
      </p:sp>
    </p:spTree>
    <p:extLst>
      <p:ext uri="{BB962C8B-B14F-4D97-AF65-F5344CB8AC3E}">
        <p14:creationId xmlns:p14="http://schemas.microsoft.com/office/powerpoint/2010/main" val="6102519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16</a:t>
            </a:fld>
            <a:endParaRPr lang="en-GB">
              <a:solidFill>
                <a:prstClr val="black"/>
              </a:solidFill>
            </a:endParaRPr>
          </a:p>
        </p:txBody>
      </p:sp>
    </p:spTree>
    <p:extLst>
      <p:ext uri="{BB962C8B-B14F-4D97-AF65-F5344CB8AC3E}">
        <p14:creationId xmlns:p14="http://schemas.microsoft.com/office/powerpoint/2010/main" val="29671779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8046727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18</a:t>
            </a:fld>
            <a:endParaRPr lang="en-GB">
              <a:solidFill>
                <a:prstClr val="black"/>
              </a:solidFill>
            </a:endParaRPr>
          </a:p>
        </p:txBody>
      </p:sp>
    </p:spTree>
    <p:extLst>
      <p:ext uri="{BB962C8B-B14F-4D97-AF65-F5344CB8AC3E}">
        <p14:creationId xmlns:p14="http://schemas.microsoft.com/office/powerpoint/2010/main" val="860133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19</a:t>
            </a:fld>
            <a:endParaRPr lang="en-GB">
              <a:solidFill>
                <a:prstClr val="black"/>
              </a:solidFill>
            </a:endParaRPr>
          </a:p>
        </p:txBody>
      </p:sp>
    </p:spTree>
    <p:extLst>
      <p:ext uri="{BB962C8B-B14F-4D97-AF65-F5344CB8AC3E}">
        <p14:creationId xmlns:p14="http://schemas.microsoft.com/office/powerpoint/2010/main" val="39040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33468581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20</a:t>
            </a:fld>
            <a:endParaRPr lang="en-GB">
              <a:solidFill>
                <a:prstClr val="black"/>
              </a:solidFill>
            </a:endParaRPr>
          </a:p>
        </p:txBody>
      </p:sp>
    </p:spTree>
    <p:extLst>
      <p:ext uri="{BB962C8B-B14F-4D97-AF65-F5344CB8AC3E}">
        <p14:creationId xmlns:p14="http://schemas.microsoft.com/office/powerpoint/2010/main" val="26988500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21</a:t>
            </a:fld>
            <a:endParaRPr lang="en-GB">
              <a:solidFill>
                <a:prstClr val="black"/>
              </a:solidFill>
            </a:endParaRPr>
          </a:p>
        </p:txBody>
      </p:sp>
    </p:spTree>
    <p:extLst>
      <p:ext uri="{BB962C8B-B14F-4D97-AF65-F5344CB8AC3E}">
        <p14:creationId xmlns:p14="http://schemas.microsoft.com/office/powerpoint/2010/main" val="38268641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22</a:t>
            </a:fld>
            <a:endParaRPr lang="en-GB">
              <a:solidFill>
                <a:prstClr val="black"/>
              </a:solidFill>
            </a:endParaRPr>
          </a:p>
        </p:txBody>
      </p:sp>
    </p:spTree>
    <p:extLst>
      <p:ext uri="{BB962C8B-B14F-4D97-AF65-F5344CB8AC3E}">
        <p14:creationId xmlns:p14="http://schemas.microsoft.com/office/powerpoint/2010/main" val="12926198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23</a:t>
            </a:fld>
            <a:endParaRPr lang="en-GB">
              <a:solidFill>
                <a:prstClr val="black"/>
              </a:solidFill>
            </a:endParaRPr>
          </a:p>
        </p:txBody>
      </p:sp>
    </p:spTree>
    <p:extLst>
      <p:ext uri="{BB962C8B-B14F-4D97-AF65-F5344CB8AC3E}">
        <p14:creationId xmlns:p14="http://schemas.microsoft.com/office/powerpoint/2010/main" val="12687530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40733406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25</a:t>
            </a:fld>
            <a:endParaRPr lang="en-GB">
              <a:solidFill>
                <a:prstClr val="black"/>
              </a:solidFill>
            </a:endParaRPr>
          </a:p>
        </p:txBody>
      </p:sp>
    </p:spTree>
    <p:extLst>
      <p:ext uri="{BB962C8B-B14F-4D97-AF65-F5344CB8AC3E}">
        <p14:creationId xmlns:p14="http://schemas.microsoft.com/office/powerpoint/2010/main" val="25209509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26</a:t>
            </a:fld>
            <a:endParaRPr lang="en-GB">
              <a:solidFill>
                <a:prstClr val="black"/>
              </a:solidFill>
            </a:endParaRPr>
          </a:p>
        </p:txBody>
      </p:sp>
    </p:spTree>
    <p:extLst>
      <p:ext uri="{BB962C8B-B14F-4D97-AF65-F5344CB8AC3E}">
        <p14:creationId xmlns:p14="http://schemas.microsoft.com/office/powerpoint/2010/main" val="1297531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2837443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526476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242040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3270945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3340306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2791593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207891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
        <p:nvSpPr>
          <p:cNvPr id="4" name="Content Placeholder 2"/>
          <p:cNvSpPr>
            <a:spLocks noGrp="1"/>
          </p:cNvSpPr>
          <p:nvPr>
            <p:ph idx="1"/>
          </p:nvPr>
        </p:nvSpPr>
        <p:spPr>
          <a:xfrm>
            <a:off x="540000" y="1800000"/>
            <a:ext cx="8063999" cy="4105002"/>
          </a:xfrm>
        </p:spPr>
        <p:txBody>
          <a:bodyPr/>
          <a:lstStyle>
            <a:lvl1pPr>
              <a:spcBef>
                <a:spcPts val="1200"/>
              </a:spcBef>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2689051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65873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097239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6615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10100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809482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88431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8125" y="539750"/>
            <a:ext cx="2016125" cy="53371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539750"/>
            <a:ext cx="5895975" cy="533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46163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37669773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62789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934033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539552" y="1800001"/>
            <a:ext cx="3780000" cy="407727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0" name="Content Placeholder 8"/>
          <p:cNvSpPr>
            <a:spLocks noGrp="1"/>
          </p:cNvSpPr>
          <p:nvPr>
            <p:ph sz="quarter" idx="14"/>
          </p:nvPr>
        </p:nvSpPr>
        <p:spPr>
          <a:xfrm>
            <a:off x="4824000" y="1800000"/>
            <a:ext cx="3780000" cy="4077273"/>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5"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Tree>
    <p:extLst>
      <p:ext uri="{BB962C8B-B14F-4D97-AF65-F5344CB8AC3E}">
        <p14:creationId xmlns:p14="http://schemas.microsoft.com/office/powerpoint/2010/main" val="14521399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00225"/>
            <a:ext cx="3951288"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3438" y="1800225"/>
            <a:ext cx="3952875"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027902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421037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34565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81171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430902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694856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56735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8125" y="539750"/>
            <a:ext cx="2016125" cy="53371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539750"/>
            <a:ext cx="5895975" cy="533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198073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descr="Cover5.gi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12" y="-10834"/>
            <a:ext cx="9180512" cy="5143500"/>
          </a:xfrm>
          <a:prstGeom prst="rect">
            <a:avLst/>
          </a:prstGeom>
        </p:spPr>
      </p:pic>
      <p:sp>
        <p:nvSpPr>
          <p:cNvPr id="12" name="Title 1"/>
          <p:cNvSpPr>
            <a:spLocks noGrp="1"/>
          </p:cNvSpPr>
          <p:nvPr>
            <p:ph type="ctrTitle"/>
          </p:nvPr>
        </p:nvSpPr>
        <p:spPr>
          <a:xfrm>
            <a:off x="685800" y="3717032"/>
            <a:ext cx="7772400" cy="928568"/>
          </a:xfrm>
        </p:spPr>
        <p:txBody>
          <a:bodyPr>
            <a:normAutofit/>
          </a:bodyPr>
          <a:lstStyle>
            <a:lvl1pPr>
              <a:defRPr sz="4000" b="1" i="0">
                <a:solidFill>
                  <a:srgbClr val="005EB8"/>
                </a:solidFill>
                <a:latin typeface="Arial"/>
                <a:cs typeface="Arial"/>
              </a:defRPr>
            </a:lvl1pPr>
          </a:lstStyle>
          <a:p>
            <a:r>
              <a:rPr lang="en-US"/>
              <a:t>Click to edit Master title style</a:t>
            </a:r>
            <a:endParaRPr lang="en-US" dirty="0"/>
          </a:p>
        </p:txBody>
      </p:sp>
      <p:sp>
        <p:nvSpPr>
          <p:cNvPr id="13" name="Subtitle 2"/>
          <p:cNvSpPr>
            <a:spLocks noGrp="1"/>
          </p:cNvSpPr>
          <p:nvPr>
            <p:ph type="subTitle" idx="1"/>
          </p:nvPr>
        </p:nvSpPr>
        <p:spPr>
          <a:xfrm>
            <a:off x="1259632" y="5096064"/>
            <a:ext cx="6400800" cy="422885"/>
          </a:xfrm>
        </p:spPr>
        <p:txBody>
          <a:bodyPr>
            <a:noAutofit/>
          </a:bodyPr>
          <a:lstStyle>
            <a:lvl1pPr marL="0" indent="0" algn="ctr">
              <a:buNone/>
              <a:defRPr sz="2800">
                <a:solidFill>
                  <a:srgbClr val="1F2E3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Box 13"/>
          <p:cNvSpPr txBox="1"/>
          <p:nvPr userDrawn="1"/>
        </p:nvSpPr>
        <p:spPr>
          <a:xfrm>
            <a:off x="467351" y="6237312"/>
            <a:ext cx="8209300" cy="307777"/>
          </a:xfrm>
          <a:prstGeom prst="rect">
            <a:avLst/>
          </a:prstGeom>
          <a:noFill/>
        </p:spPr>
        <p:txBody>
          <a:bodyPr wrap="none" rtlCol="0">
            <a:spAutoFit/>
          </a:bodyPr>
          <a:lstStyle/>
          <a:p>
            <a:pPr algn="ctr" defTabSz="914400" eaLnBrk="1" fontAlgn="auto" hangingPunct="1">
              <a:spcBef>
                <a:spcPts val="0"/>
              </a:spcBef>
              <a:spcAft>
                <a:spcPts val="0"/>
              </a:spcAft>
            </a:pPr>
            <a:r>
              <a:rPr lang="en-US" sz="1400" i="1" dirty="0" err="1">
                <a:solidFill>
                  <a:prstClr val="black"/>
                </a:solidFill>
                <a:latin typeface="Arial"/>
                <a:ea typeface="+mn-ea"/>
                <a:cs typeface="Arial"/>
              </a:rPr>
              <a:t>CapitalNurse</a:t>
            </a:r>
            <a:r>
              <a:rPr lang="en-US" sz="1400" i="1" dirty="0">
                <a:solidFill>
                  <a:prstClr val="black"/>
                </a:solidFill>
                <a:latin typeface="Arial"/>
                <a:ea typeface="+mn-ea"/>
                <a:cs typeface="Arial"/>
              </a:rPr>
              <a:t> is jointly sponsored by Health Education England, NHS England and NHS Improvement</a:t>
            </a:r>
          </a:p>
        </p:txBody>
      </p:sp>
    </p:spTree>
    <p:extLst>
      <p:ext uri="{BB962C8B-B14F-4D97-AF65-F5344CB8AC3E}">
        <p14:creationId xmlns:p14="http://schemas.microsoft.com/office/powerpoint/2010/main" val="2168537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0066CC"/>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2918289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
        <p:nvSpPr>
          <p:cNvPr id="4" name="Picture Placeholder 2"/>
          <p:cNvSpPr>
            <a:spLocks noGrp="1"/>
          </p:cNvSpPr>
          <p:nvPr>
            <p:ph type="pic" idx="1"/>
          </p:nvPr>
        </p:nvSpPr>
        <p:spPr>
          <a:xfrm>
            <a:off x="540001" y="1800000"/>
            <a:ext cx="8063999" cy="4149280"/>
          </a:xfrm>
        </p:spPr>
        <p:txBody>
          <a:bodyPr vert="horz" wrap="square" lIns="0" tIns="0" rIns="0" bIns="0" numCol="1" rtlCol="0" anchor="t" anchorCtr="0" compatLnSpc="1">
            <a:prstTxWarp prst="textNoShape">
              <a:avLst/>
            </a:prstTxWarp>
            <a:noAutofit/>
          </a:bodyPr>
          <a:lstStyle>
            <a:lvl1pPr marL="0" indent="0">
              <a:buNone/>
              <a:defRPr sz="1200" baseline="0">
                <a:solidFill>
                  <a:schemeClr val="tx2"/>
                </a:solidFill>
              </a:defRPr>
            </a:lvl1pPr>
            <a:lvl2pPr marL="457119" indent="0">
              <a:buNone/>
              <a:defRPr sz="2800"/>
            </a:lvl2pPr>
            <a:lvl3pPr marL="914239" indent="0">
              <a:buNone/>
              <a:defRPr sz="2400"/>
            </a:lvl3pPr>
            <a:lvl4pPr marL="1371358" indent="0">
              <a:buNone/>
              <a:defRPr sz="2000"/>
            </a:lvl4pPr>
            <a:lvl5pPr marL="1828477" indent="0">
              <a:buNone/>
              <a:defRPr sz="2000"/>
            </a:lvl5pPr>
            <a:lvl6pPr marL="2285596" indent="0">
              <a:buNone/>
              <a:defRPr sz="2000"/>
            </a:lvl6pPr>
            <a:lvl7pPr marL="2742716" indent="0">
              <a:buNone/>
              <a:defRPr sz="2000"/>
            </a:lvl7pPr>
            <a:lvl8pPr marL="3199835" indent="0">
              <a:buNone/>
              <a:defRPr sz="2000"/>
            </a:lvl8pPr>
            <a:lvl9pPr marL="3656954" indent="0">
              <a:buNone/>
              <a:defRPr sz="2000"/>
            </a:lvl9pPr>
          </a:lstStyle>
          <a:p>
            <a:pPr lvl="0"/>
            <a:r>
              <a:rPr lang="en-US" noProof="0"/>
              <a:t>Click icon to add picture</a:t>
            </a:r>
            <a:endParaRPr lang="en-GB" noProof="0"/>
          </a:p>
        </p:txBody>
      </p:sp>
    </p:spTree>
    <p:extLst>
      <p:ext uri="{BB962C8B-B14F-4D97-AF65-F5344CB8AC3E}">
        <p14:creationId xmlns:p14="http://schemas.microsoft.com/office/powerpoint/2010/main" val="9950324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4625933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 name="Picture 9"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4734337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pic>
        <p:nvPicPr>
          <p:cNvPr id="6" name="Picture 5"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11313323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08/05/2020</a:t>
            </a:fld>
            <a:endParaRPr lang="en-GB">
              <a:solidFill>
                <a:prstClr val="black"/>
              </a:solidFill>
              <a:latin typeface="Calibri"/>
              <a:ea typeface="+mn-ea"/>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23688785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08/05/2020</a:t>
            </a:fld>
            <a:endParaRPr lang="en-GB">
              <a:solidFill>
                <a:prstClr val="black"/>
              </a:solidFill>
              <a:latin typeface="Calibri"/>
              <a:ea typeface="+mn-ea"/>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18410523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08/05/2020</a:t>
            </a:fld>
            <a:endParaRPr lang="en-GB">
              <a:solidFill>
                <a:prstClr val="black"/>
              </a:solidFill>
              <a:latin typeface="Calibri"/>
              <a:ea typeface="+mn-ea"/>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19269444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08/05/2020</a:t>
            </a:fld>
            <a:endParaRPr lang="en-GB">
              <a:solidFill>
                <a:prstClr val="black"/>
              </a:solidFill>
              <a:latin typeface="Calibri"/>
              <a:ea typeface="+mn-ea"/>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14369619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08/05/2020</a:t>
            </a:fld>
            <a:endParaRPr lang="en-GB">
              <a:solidFill>
                <a:prstClr val="black"/>
              </a:solidFill>
              <a:latin typeface="Calibri"/>
              <a:ea typeface="+mn-ea"/>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52146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300539" y="1800000"/>
            <a:ext cx="2303461" cy="2373315"/>
          </a:xfrm>
        </p:spPr>
        <p:txBody>
          <a:bodyPr vert="horz" wrap="square" lIns="0" tIns="0" rIns="0" bIns="0" numCol="1" rtlCol="0" anchor="t" anchorCtr="0" compatLnSpc="1">
            <a:prstTxWarp prst="textNoShape">
              <a:avLst/>
            </a:prstTxWarp>
            <a:noAutofit/>
          </a:bodyPr>
          <a:lstStyle>
            <a:lvl1pPr marL="0" indent="0">
              <a:buNone/>
              <a:defRPr sz="1200" baseline="0">
                <a:solidFill>
                  <a:schemeClr val="tx2"/>
                </a:solidFill>
              </a:defRPr>
            </a:lvl1pPr>
            <a:lvl2pPr marL="457119" indent="0">
              <a:buNone/>
              <a:defRPr sz="2800"/>
            </a:lvl2pPr>
            <a:lvl3pPr marL="914239" indent="0">
              <a:buNone/>
              <a:defRPr sz="2400"/>
            </a:lvl3pPr>
            <a:lvl4pPr marL="1371358" indent="0">
              <a:buNone/>
              <a:defRPr sz="2000"/>
            </a:lvl4pPr>
            <a:lvl5pPr marL="1828477" indent="0">
              <a:buNone/>
              <a:defRPr sz="2000"/>
            </a:lvl5pPr>
            <a:lvl6pPr marL="2285596" indent="0">
              <a:buNone/>
              <a:defRPr sz="2000"/>
            </a:lvl6pPr>
            <a:lvl7pPr marL="2742716" indent="0">
              <a:buNone/>
              <a:defRPr sz="2000"/>
            </a:lvl7pPr>
            <a:lvl8pPr marL="3199835" indent="0">
              <a:buNone/>
              <a:defRPr sz="2000"/>
            </a:lvl8pPr>
            <a:lvl9pPr marL="3656954" indent="0">
              <a:buNone/>
              <a:defRPr sz="2000"/>
            </a:lvl9pPr>
          </a:lstStyle>
          <a:p>
            <a:pPr lvl="0"/>
            <a:r>
              <a:rPr lang="en-US" noProof="0"/>
              <a:t>Click icon to add picture</a:t>
            </a:r>
            <a:endParaRPr lang="en-GB" noProof="0"/>
          </a:p>
        </p:txBody>
      </p:sp>
      <p:sp>
        <p:nvSpPr>
          <p:cNvPr id="7"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
        <p:nvSpPr>
          <p:cNvPr id="9" name="Content Placeholder 2"/>
          <p:cNvSpPr>
            <a:spLocks noGrp="1"/>
          </p:cNvSpPr>
          <p:nvPr>
            <p:ph idx="10"/>
          </p:nvPr>
        </p:nvSpPr>
        <p:spPr>
          <a:xfrm>
            <a:off x="540001" y="1800000"/>
            <a:ext cx="5472160" cy="4105002"/>
          </a:xfrm>
        </p:spPr>
        <p:txBody>
          <a:bodyPr/>
          <a:lstStyle>
            <a:lvl1pPr>
              <a:spcBef>
                <a:spcPts val="1200"/>
              </a:spcBef>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2152217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459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1345897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70597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725600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00225"/>
            <a:ext cx="3951288"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3438" y="1800225"/>
            <a:ext cx="3952875"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037615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2.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2.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theme" Target="../theme/theme4.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2205038"/>
            <a:ext cx="8064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cxnSp>
        <p:nvCxnSpPr>
          <p:cNvPr id="6" name="Straight Connector 5"/>
          <p:cNvCxnSpPr/>
          <p:nvPr/>
        </p:nvCxnSpPr>
        <p:spPr>
          <a:xfrm>
            <a:off x="554038" y="6040438"/>
            <a:ext cx="8042275"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33" name="Picture 9" descr="Desktop Guy's and St Thomas' RGB BLUE (300ppi)"/>
          <p:cNvPicPr>
            <a:picLocks noChangeAspect="1" noChangeArrowheads="1"/>
          </p:cNvPicPr>
          <p:nvPr/>
        </p:nvPicPr>
        <p:blipFill>
          <a:blip r:embed="rId7" cstate="print">
            <a:extLst>
              <a:ext uri="{28A0092B-C50C-407E-A947-70E740481C1C}">
                <a14:useLocalDpi xmlns:a14="http://schemas.microsoft.com/office/drawing/2010/main" val="0"/>
              </a:ext>
            </a:extLst>
          </a:blip>
          <a:srcRect t="-20853" r="-11594" b="-18953"/>
          <a:stretch>
            <a:fillRect/>
          </a:stretch>
        </p:blipFill>
        <p:spPr bwMode="auto">
          <a:xfrm>
            <a:off x="5976938" y="0"/>
            <a:ext cx="3167062" cy="16891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386" r:id="rId1"/>
    <p:sldLayoutId id="2147484387" r:id="rId2"/>
    <p:sldLayoutId id="2147484388" r:id="rId3"/>
    <p:sldLayoutId id="2147484389" r:id="rId4"/>
    <p:sldLayoutId id="2147484401" r:id="rId5"/>
  </p:sldLayoutIdLst>
  <p:hf hdr="0" ftr="0" dt="0"/>
  <p:txStyles>
    <p:titleStyle>
      <a:lvl1pPr algn="ctr" defTabSz="912813" rtl="0" eaLnBrk="1" fontAlgn="base" hangingPunct="1">
        <a:lnSpc>
          <a:spcPts val="3600"/>
        </a:lnSpc>
        <a:spcBef>
          <a:spcPct val="0"/>
        </a:spcBef>
        <a:spcAft>
          <a:spcPct val="0"/>
        </a:spcAft>
        <a:defRPr lang="en-GB" sz="3200" b="1" kern="1200">
          <a:solidFill>
            <a:srgbClr val="005EB8"/>
          </a:solidFill>
          <a:latin typeface="+mj-lt"/>
          <a:ea typeface="ＭＳ Ｐゴシック" pitchFamily="-84" charset="-128"/>
          <a:cs typeface="ＭＳ Ｐゴシック" pitchFamily="-84" charset="-128"/>
        </a:defRPr>
      </a:lvl1pPr>
      <a:lvl2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2pPr>
      <a:lvl3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3pPr>
      <a:lvl4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4pPr>
      <a:lvl5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5pPr>
      <a:lvl6pPr marL="457200" algn="l" defTabSz="912813" rtl="0" eaLnBrk="1" fontAlgn="base" hangingPunct="1">
        <a:spcBef>
          <a:spcPct val="0"/>
        </a:spcBef>
        <a:spcAft>
          <a:spcPct val="0"/>
        </a:spcAft>
        <a:defRPr sz="2200" b="1">
          <a:solidFill>
            <a:schemeClr val="accent1"/>
          </a:solidFill>
          <a:latin typeface="Arial" charset="0"/>
        </a:defRPr>
      </a:lvl6pPr>
      <a:lvl7pPr marL="914400" algn="l" defTabSz="912813" rtl="0" eaLnBrk="1" fontAlgn="base" hangingPunct="1">
        <a:spcBef>
          <a:spcPct val="0"/>
        </a:spcBef>
        <a:spcAft>
          <a:spcPct val="0"/>
        </a:spcAft>
        <a:defRPr sz="2200" b="1">
          <a:solidFill>
            <a:schemeClr val="accent1"/>
          </a:solidFill>
          <a:latin typeface="Arial" charset="0"/>
        </a:defRPr>
      </a:lvl7pPr>
      <a:lvl8pPr marL="1371600" algn="l" defTabSz="912813" rtl="0" eaLnBrk="1" fontAlgn="base" hangingPunct="1">
        <a:spcBef>
          <a:spcPct val="0"/>
        </a:spcBef>
        <a:spcAft>
          <a:spcPct val="0"/>
        </a:spcAft>
        <a:defRPr sz="2200" b="1">
          <a:solidFill>
            <a:schemeClr val="accent1"/>
          </a:solidFill>
          <a:latin typeface="Arial" charset="0"/>
        </a:defRPr>
      </a:lvl8pPr>
      <a:lvl9pPr marL="1828800" algn="l" defTabSz="912813" rtl="0" eaLnBrk="1" fontAlgn="base" hangingPunct="1">
        <a:spcBef>
          <a:spcPct val="0"/>
        </a:spcBef>
        <a:spcAft>
          <a:spcPct val="0"/>
        </a:spcAft>
        <a:defRPr sz="2200" b="1">
          <a:solidFill>
            <a:schemeClr val="accent1"/>
          </a:solidFill>
          <a:latin typeface="Arial" charset="0"/>
        </a:defRPr>
      </a:lvl9pPr>
    </p:titleStyle>
    <p:bodyStyle>
      <a:lvl1pPr marL="250825" indent="-250825" algn="l" defTabSz="912813" rtl="0" eaLnBrk="1" fontAlgn="base" hangingPunct="1">
        <a:lnSpc>
          <a:spcPts val="2300"/>
        </a:lnSpc>
        <a:spcBef>
          <a:spcPts val="1200"/>
        </a:spcBef>
        <a:spcAft>
          <a:spcPct val="0"/>
        </a:spcAft>
        <a:buClr>
          <a:srgbClr val="294193"/>
        </a:buClr>
        <a:buSzPct val="125000"/>
        <a:buFont typeface="LucidaGrande" charset="0"/>
        <a:buChar char="•"/>
        <a:defRPr b="1" kern="1200">
          <a:solidFill>
            <a:schemeClr val="tx1"/>
          </a:solidFill>
          <a:latin typeface="+mn-lt"/>
          <a:ea typeface="ＭＳ Ｐゴシック" pitchFamily="-84" charset="-128"/>
          <a:cs typeface="ＭＳ Ｐゴシック" pitchFamily="-84" charset="-128"/>
        </a:defRPr>
      </a:lvl1pPr>
      <a:lvl2pPr marL="539750" indent="-250825" algn="l" defTabSz="912813" rtl="0" eaLnBrk="1" fontAlgn="base" hangingPunct="1">
        <a:lnSpc>
          <a:spcPts val="2300"/>
        </a:lnSpc>
        <a:spcBef>
          <a:spcPts val="600"/>
        </a:spcBef>
        <a:spcAft>
          <a:spcPct val="0"/>
        </a:spcAft>
        <a:buFont typeface="Arial" panose="020B0604020202020204" pitchFamily="34" charset="0"/>
        <a:buChar char="–"/>
        <a:defRPr kern="1200">
          <a:solidFill>
            <a:schemeClr val="tx1"/>
          </a:solidFill>
          <a:latin typeface="+mn-lt"/>
          <a:ea typeface="ＭＳ Ｐゴシック" pitchFamily="-84" charset="-128"/>
          <a:cs typeface="+mn-cs"/>
        </a:defRPr>
      </a:lvl2pPr>
      <a:lvl3pPr marL="250825" indent="-250825" algn="l" defTabSz="912813" rtl="0" eaLnBrk="1" fontAlgn="base" hangingPunct="1">
        <a:lnSpc>
          <a:spcPts val="2300"/>
        </a:lnSpc>
        <a:spcBef>
          <a:spcPts val="600"/>
        </a:spcBef>
        <a:spcAft>
          <a:spcPct val="0"/>
        </a:spcAft>
        <a:buClr>
          <a:srgbClr val="294193"/>
        </a:buClr>
        <a:buSzPct val="125000"/>
        <a:buFont typeface="LucidaGrande" charset="0"/>
        <a:buChar char="•"/>
        <a:defRPr kern="1200">
          <a:solidFill>
            <a:schemeClr val="tx1"/>
          </a:solidFill>
          <a:latin typeface="+mn-lt"/>
          <a:ea typeface="ＭＳ Ｐゴシック" pitchFamily="-84" charset="-128"/>
          <a:cs typeface="+mn-cs"/>
        </a:defRPr>
      </a:lvl3pPr>
      <a:lvl4pPr marL="539750" indent="-250825" algn="l" defTabSz="912813" rtl="0" eaLnBrk="1" fontAlgn="base" hangingPunct="1">
        <a:lnSpc>
          <a:spcPts val="2300"/>
        </a:lnSpc>
        <a:spcBef>
          <a:spcPts val="600"/>
        </a:spcBef>
        <a:spcAft>
          <a:spcPct val="0"/>
        </a:spcAft>
        <a:buFont typeface="Arial" panose="020B0604020202020204" pitchFamily="34" charset="0"/>
        <a:buChar char="–"/>
        <a:defRPr kern="1200">
          <a:solidFill>
            <a:schemeClr val="tx1"/>
          </a:solidFill>
          <a:latin typeface="+mn-lt"/>
          <a:ea typeface="ＭＳ Ｐゴシック" pitchFamily="-84" charset="-128"/>
          <a:cs typeface="+mn-cs"/>
        </a:defRPr>
      </a:lvl4pPr>
      <a:lvl5pPr marL="812800" indent="-276225" algn="l" defTabSz="912813" rtl="0" eaLnBrk="1" fontAlgn="base" hangingPunct="1">
        <a:lnSpc>
          <a:spcPts val="2300"/>
        </a:lnSpc>
        <a:spcBef>
          <a:spcPts val="600"/>
        </a:spcBef>
        <a:spcAft>
          <a:spcPct val="0"/>
        </a:spcAft>
        <a:buClr>
          <a:srgbClr val="294193"/>
        </a:buClr>
        <a:buSzPct val="125000"/>
        <a:buFont typeface="LucidaGrande" charset="0"/>
        <a:buChar char="•"/>
        <a:defRPr kern="1200">
          <a:solidFill>
            <a:schemeClr val="tx1"/>
          </a:solidFill>
          <a:latin typeface="+mn-lt"/>
          <a:ea typeface="ＭＳ Ｐゴシック" pitchFamily="-84" charset="-128"/>
          <a:cs typeface="+mn-cs"/>
        </a:defRPr>
      </a:lvl5pPr>
      <a:lvl6pPr marL="2514156"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27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39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14"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39" rtl="0" eaLnBrk="1" latinLnBrk="0" hangingPunct="1">
        <a:defRPr sz="1800" kern="1200">
          <a:solidFill>
            <a:schemeClr val="tx1"/>
          </a:solidFill>
          <a:latin typeface="+mn-lt"/>
          <a:ea typeface="+mn-ea"/>
          <a:cs typeface="+mn-cs"/>
        </a:defRPr>
      </a:lvl1pPr>
      <a:lvl2pPr marL="457119" algn="l" defTabSz="914239" rtl="0" eaLnBrk="1" latinLnBrk="0" hangingPunct="1">
        <a:defRPr sz="1800" kern="1200">
          <a:solidFill>
            <a:schemeClr val="tx1"/>
          </a:solidFill>
          <a:latin typeface="+mn-lt"/>
          <a:ea typeface="+mn-ea"/>
          <a:cs typeface="+mn-cs"/>
        </a:defRPr>
      </a:lvl2pPr>
      <a:lvl3pPr marL="914239" algn="l" defTabSz="914239" rtl="0" eaLnBrk="1" latinLnBrk="0" hangingPunct="1">
        <a:defRPr sz="1800" kern="1200">
          <a:solidFill>
            <a:schemeClr val="tx1"/>
          </a:solidFill>
          <a:latin typeface="+mn-lt"/>
          <a:ea typeface="+mn-ea"/>
          <a:cs typeface="+mn-cs"/>
        </a:defRPr>
      </a:lvl3pPr>
      <a:lvl4pPr marL="1371358" algn="l" defTabSz="914239" rtl="0" eaLnBrk="1" latinLnBrk="0" hangingPunct="1">
        <a:defRPr sz="1800" kern="1200">
          <a:solidFill>
            <a:schemeClr val="tx1"/>
          </a:solidFill>
          <a:latin typeface="+mn-lt"/>
          <a:ea typeface="+mn-ea"/>
          <a:cs typeface="+mn-cs"/>
        </a:defRPr>
      </a:lvl4pPr>
      <a:lvl5pPr marL="1828477" algn="l" defTabSz="914239" rtl="0" eaLnBrk="1" latinLnBrk="0" hangingPunct="1">
        <a:defRPr sz="1800" kern="1200">
          <a:solidFill>
            <a:schemeClr val="tx1"/>
          </a:solidFill>
          <a:latin typeface="+mn-lt"/>
          <a:ea typeface="+mn-ea"/>
          <a:cs typeface="+mn-cs"/>
        </a:defRPr>
      </a:lvl5pPr>
      <a:lvl6pPr marL="2285596" algn="l" defTabSz="914239" rtl="0" eaLnBrk="1" latinLnBrk="0" hangingPunct="1">
        <a:defRPr sz="1800" kern="1200">
          <a:solidFill>
            <a:schemeClr val="tx1"/>
          </a:solidFill>
          <a:latin typeface="+mn-lt"/>
          <a:ea typeface="+mn-ea"/>
          <a:cs typeface="+mn-cs"/>
        </a:defRPr>
      </a:lvl6pPr>
      <a:lvl7pPr marL="2742716" algn="l" defTabSz="914239" rtl="0" eaLnBrk="1" latinLnBrk="0" hangingPunct="1">
        <a:defRPr sz="1800" kern="1200">
          <a:solidFill>
            <a:schemeClr val="tx1"/>
          </a:solidFill>
          <a:latin typeface="+mn-lt"/>
          <a:ea typeface="+mn-ea"/>
          <a:cs typeface="+mn-cs"/>
        </a:defRPr>
      </a:lvl7pPr>
      <a:lvl8pPr marL="3199835" algn="l" defTabSz="914239" rtl="0" eaLnBrk="1" latinLnBrk="0" hangingPunct="1">
        <a:defRPr sz="1800" kern="1200">
          <a:solidFill>
            <a:schemeClr val="tx1"/>
          </a:solidFill>
          <a:latin typeface="+mn-lt"/>
          <a:ea typeface="+mn-ea"/>
          <a:cs typeface="+mn-cs"/>
        </a:defRPr>
      </a:lvl8pPr>
      <a:lvl9pPr marL="3656954" algn="l" defTabSz="91423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6" name="Straight Connector 5"/>
          <p:cNvCxnSpPr/>
          <p:nvPr/>
        </p:nvCxnSpPr>
        <p:spPr>
          <a:xfrm>
            <a:off x="554038" y="6040438"/>
            <a:ext cx="8042275"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43365" name="Title Placeholder 1"/>
          <p:cNvSpPr>
            <a:spLocks noGrp="1"/>
          </p:cNvSpPr>
          <p:nvPr>
            <p:ph type="title"/>
          </p:nvPr>
        </p:nvSpPr>
        <p:spPr bwMode="auto">
          <a:xfrm>
            <a:off x="539750" y="539750"/>
            <a:ext cx="8064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43366" name="Text Placeholder 2"/>
          <p:cNvSpPr>
            <a:spLocks noGrp="1"/>
          </p:cNvSpPr>
          <p:nvPr>
            <p:ph type="body" idx="1"/>
          </p:nvPr>
        </p:nvSpPr>
        <p:spPr bwMode="auto">
          <a:xfrm>
            <a:off x="539750" y="1800225"/>
            <a:ext cx="8056563"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43364" name="Picture 6"/>
          <p:cNvPicPr>
            <a:picLocks noChangeAspect="1"/>
          </p:cNvPicPr>
          <p:nvPr/>
        </p:nvPicPr>
        <p:blipFill>
          <a:blip r:embed="rId13" cstate="print">
            <a:extLst>
              <a:ext uri="{28A0092B-C50C-407E-A947-70E740481C1C}">
                <a14:useLocalDpi xmlns:a14="http://schemas.microsoft.com/office/drawing/2010/main" val="0"/>
              </a:ext>
            </a:extLst>
          </a:blip>
          <a:srcRect r="80313"/>
          <a:stretch>
            <a:fillRect/>
          </a:stretch>
        </p:blipFill>
        <p:spPr bwMode="auto">
          <a:xfrm>
            <a:off x="0" y="6053138"/>
            <a:ext cx="1800225"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67" name="Picture 7" descr="Desktop Guy's and St Thomas' RGB BLUE (300ppi)"/>
          <p:cNvPicPr>
            <a:picLocks noChangeAspect="1" noChangeArrowheads="1"/>
          </p:cNvPicPr>
          <p:nvPr/>
        </p:nvPicPr>
        <p:blipFill>
          <a:blip r:embed="rId14" cstate="print">
            <a:extLst>
              <a:ext uri="{28A0092B-C50C-407E-A947-70E740481C1C}">
                <a14:useLocalDpi xmlns:a14="http://schemas.microsoft.com/office/drawing/2010/main" val="0"/>
              </a:ext>
            </a:extLst>
          </a:blip>
          <a:srcRect t="-11261" r="-35703" b="-18953"/>
          <a:stretch>
            <a:fillRect/>
          </a:stretch>
        </p:blipFill>
        <p:spPr bwMode="auto">
          <a:xfrm>
            <a:off x="7092950" y="6019800"/>
            <a:ext cx="2051050" cy="8382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hf hdr="0" ftr="0" dt="0"/>
  <p:txStyles>
    <p:titleStyle>
      <a:lvl1pPr algn="l" defTabSz="912813" rtl="0" fontAlgn="base">
        <a:lnSpc>
          <a:spcPts val="3600"/>
        </a:lnSpc>
        <a:spcBef>
          <a:spcPct val="0"/>
        </a:spcBef>
        <a:spcAft>
          <a:spcPct val="0"/>
        </a:spcAft>
        <a:defRPr sz="3200" b="1" kern="1200">
          <a:solidFill>
            <a:srgbClr val="005EB8"/>
          </a:solidFill>
          <a:latin typeface="+mj-lt"/>
          <a:ea typeface="+mj-ea"/>
          <a:cs typeface="+mj-cs"/>
        </a:defRPr>
      </a:lvl1pPr>
      <a:lvl2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2pPr>
      <a:lvl3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3pPr>
      <a:lvl4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4pPr>
      <a:lvl5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5pPr>
      <a:lvl6pPr marL="4572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6pPr>
      <a:lvl7pPr marL="9144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7pPr>
      <a:lvl8pPr marL="13716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8pPr>
      <a:lvl9pPr marL="18288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9pPr>
    </p:titleStyle>
    <p:body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6" name="Straight Connector 5"/>
          <p:cNvCxnSpPr/>
          <p:nvPr/>
        </p:nvCxnSpPr>
        <p:spPr>
          <a:xfrm>
            <a:off x="554038" y="6040438"/>
            <a:ext cx="8042275"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43365" name="Title Placeholder 1"/>
          <p:cNvSpPr>
            <a:spLocks noGrp="1"/>
          </p:cNvSpPr>
          <p:nvPr>
            <p:ph type="title"/>
          </p:nvPr>
        </p:nvSpPr>
        <p:spPr bwMode="auto">
          <a:xfrm>
            <a:off x="539750" y="539750"/>
            <a:ext cx="8064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43366" name="Text Placeholder 2"/>
          <p:cNvSpPr>
            <a:spLocks noGrp="1"/>
          </p:cNvSpPr>
          <p:nvPr>
            <p:ph type="body" idx="1"/>
          </p:nvPr>
        </p:nvSpPr>
        <p:spPr bwMode="auto">
          <a:xfrm>
            <a:off x="539750" y="1800225"/>
            <a:ext cx="8056563"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43364" name="Picture 6"/>
          <p:cNvPicPr>
            <a:picLocks noChangeAspect="1"/>
          </p:cNvPicPr>
          <p:nvPr/>
        </p:nvPicPr>
        <p:blipFill>
          <a:blip r:embed="rId13" cstate="print">
            <a:extLst>
              <a:ext uri="{28A0092B-C50C-407E-A947-70E740481C1C}">
                <a14:useLocalDpi xmlns:a14="http://schemas.microsoft.com/office/drawing/2010/main" val="0"/>
              </a:ext>
            </a:extLst>
          </a:blip>
          <a:srcRect r="80313"/>
          <a:stretch>
            <a:fillRect/>
          </a:stretch>
        </p:blipFill>
        <p:spPr bwMode="auto">
          <a:xfrm>
            <a:off x="0" y="6053138"/>
            <a:ext cx="1800225"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67" name="Picture 7" descr="Desktop Guy's and St Thomas' RGB BLUE (300ppi)"/>
          <p:cNvPicPr>
            <a:picLocks noChangeAspect="1" noChangeArrowheads="1"/>
          </p:cNvPicPr>
          <p:nvPr/>
        </p:nvPicPr>
        <p:blipFill>
          <a:blip r:embed="rId14" cstate="print">
            <a:extLst>
              <a:ext uri="{28A0092B-C50C-407E-A947-70E740481C1C}">
                <a14:useLocalDpi xmlns:a14="http://schemas.microsoft.com/office/drawing/2010/main" val="0"/>
              </a:ext>
            </a:extLst>
          </a:blip>
          <a:srcRect t="-11261" r="-35703" b="-18953"/>
          <a:stretch>
            <a:fillRect/>
          </a:stretch>
        </p:blipFill>
        <p:spPr bwMode="auto">
          <a:xfrm>
            <a:off x="7092950" y="6019800"/>
            <a:ext cx="2051050"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201417"/>
      </p:ext>
    </p:extLst>
  </p:cSld>
  <p:clrMap bg1="lt1" tx1="dk1" bg2="lt2" tx2="dk2" accent1="accent1" accent2="accent2" accent3="accent3" accent4="accent4" accent5="accent5" accent6="accent6" hlink="hlink" folHlink="folHlink"/>
  <p:sldLayoutIdLst>
    <p:sldLayoutId id="2147484404" r:id="rId1"/>
    <p:sldLayoutId id="2147484405" r:id="rId2"/>
    <p:sldLayoutId id="2147484406" r:id="rId3"/>
    <p:sldLayoutId id="2147484407" r:id="rId4"/>
    <p:sldLayoutId id="2147484408" r:id="rId5"/>
    <p:sldLayoutId id="2147484409" r:id="rId6"/>
    <p:sldLayoutId id="2147484410" r:id="rId7"/>
    <p:sldLayoutId id="2147484411" r:id="rId8"/>
    <p:sldLayoutId id="2147484412" r:id="rId9"/>
    <p:sldLayoutId id="2147484413" r:id="rId10"/>
    <p:sldLayoutId id="2147484414" r:id="rId11"/>
  </p:sldLayoutIdLst>
  <p:hf hdr="0" ftr="0" dt="0"/>
  <p:txStyles>
    <p:titleStyle>
      <a:lvl1pPr algn="l" defTabSz="912813" rtl="0" fontAlgn="base">
        <a:lnSpc>
          <a:spcPts val="3600"/>
        </a:lnSpc>
        <a:spcBef>
          <a:spcPct val="0"/>
        </a:spcBef>
        <a:spcAft>
          <a:spcPct val="0"/>
        </a:spcAft>
        <a:defRPr sz="3200" b="1" kern="1200">
          <a:solidFill>
            <a:srgbClr val="005EB8"/>
          </a:solidFill>
          <a:latin typeface="+mj-lt"/>
          <a:ea typeface="+mj-ea"/>
          <a:cs typeface="+mj-cs"/>
        </a:defRPr>
      </a:lvl1pPr>
      <a:lvl2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2pPr>
      <a:lvl3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3pPr>
      <a:lvl4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4pPr>
      <a:lvl5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5pPr>
      <a:lvl6pPr marL="4572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6pPr>
      <a:lvl7pPr marL="9144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7pPr>
      <a:lvl8pPr marL="13716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8pPr>
      <a:lvl9pPr marL="18288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9pPr>
    </p:titleStyle>
    <p:body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246902038"/>
      </p:ext>
    </p:extLst>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Lst>
  <p:txStyles>
    <p:titleStyle>
      <a:lvl1pPr algn="ctr" defTabSz="914400" rtl="0" eaLnBrk="1" latinLnBrk="0" hangingPunct="1">
        <a:spcBef>
          <a:spcPct val="0"/>
        </a:spcBef>
        <a:buNone/>
        <a:defRPr sz="4000" b="1" kern="1200">
          <a:solidFill>
            <a:srgbClr val="0070C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gif"/><Relationship Id="rId1" Type="http://schemas.openxmlformats.org/officeDocument/2006/relationships/slideLayout" Target="../slideLayouts/slideLayout28.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9.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9.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9.xml"/><Relationship Id="rId4" Type="http://schemas.openxmlformats.org/officeDocument/2006/relationships/hyperlink" Target="https://webarchive.nationalarchives.gov.uk/20150407084231/http:/www.midstaffspublicinquiry.com/repor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2.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3.xml"/><Relationship Id="rId1" Type="http://schemas.openxmlformats.org/officeDocument/2006/relationships/slideLayout" Target="../slideLayouts/slideLayout29.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5.xml"/><Relationship Id="rId1" Type="http://schemas.openxmlformats.org/officeDocument/2006/relationships/slideLayout" Target="../slideLayouts/slideLayout29.xml"/><Relationship Id="rId5" Type="http://schemas.openxmlformats.org/officeDocument/2006/relationships/hyperlink" Target="https://www.england.nhs.uk/ourwork/whistleblowing/raising-a-concern/" TargetMode="External"/><Relationship Id="rId4" Type="http://schemas.openxmlformats.org/officeDocument/2006/relationships/hyperlink" Target="https://www.nmc.org.uk/globalassets/sitedocuments/nmc-publications/nmc-code.pdf"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6.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59646"/>
            <a:ext cx="7941229" cy="1601601"/>
          </a:xfrm>
        </p:spPr>
        <p:txBody>
          <a:bodyPr>
            <a:noAutofit/>
          </a:bodyPr>
          <a:lstStyle/>
          <a:p>
            <a:r>
              <a:rPr lang="en-GB" sz="2400" dirty="0"/>
              <a:t>Accelerated Preceptorship: </a:t>
            </a:r>
            <a:br>
              <a:rPr lang="en-GB" sz="2400" dirty="0"/>
            </a:br>
            <a:r>
              <a:rPr lang="en-GB" sz="2400" dirty="0"/>
              <a:t>My Clinical Practice </a:t>
            </a:r>
            <a:br>
              <a:rPr lang="en-GB" sz="2400" dirty="0"/>
            </a:br>
            <a:endParaRPr lang="en-GB" sz="2400" dirty="0"/>
          </a:p>
        </p:txBody>
      </p:sp>
      <p:pic>
        <p:nvPicPr>
          <p:cNvPr id="4" name="Picture 3" descr="Footer.gif"/>
          <p:cNvPicPr>
            <a:picLocks noChangeAspect="1"/>
          </p:cNvPicPr>
          <p:nvPr/>
        </p:nvPicPr>
        <p:blipFill rotWithShape="1">
          <a:blip r:embed="rId2" cstate="print">
            <a:extLst>
              <a:ext uri="{28A0092B-C50C-407E-A947-70E740481C1C}">
                <a14:useLocalDpi xmlns:a14="http://schemas.microsoft.com/office/drawing/2010/main" val="0"/>
              </a:ext>
            </a:extLst>
          </a:blip>
          <a:srcRect t="78486"/>
          <a:stretch/>
        </p:blipFill>
        <p:spPr>
          <a:xfrm>
            <a:off x="-22581" y="5766619"/>
            <a:ext cx="9144000" cy="1106588"/>
          </a:xfrm>
          <a:prstGeom prst="rect">
            <a:avLst/>
          </a:prstGeom>
        </p:spPr>
      </p:pic>
      <p:pic>
        <p:nvPicPr>
          <p:cNvPr id="6" name="Picture 5" descr="C:\Users\cd0x\AppData\Local\Microsoft\Windows\INetCache\Content.Outlook\VDV77M3J\Capital AHP Logo.PNG"/>
          <p:cNvPicPr/>
          <p:nvPr/>
        </p:nvPicPr>
        <p:blipFill>
          <a:blip r:embed="rId3">
            <a:extLst>
              <a:ext uri="{28A0092B-C50C-407E-A947-70E740481C1C}">
                <a14:useLocalDpi xmlns:a14="http://schemas.microsoft.com/office/drawing/2010/main" val="0"/>
              </a:ext>
            </a:extLst>
          </a:blip>
          <a:srcRect/>
          <a:stretch>
            <a:fillRect/>
          </a:stretch>
        </p:blipFill>
        <p:spPr bwMode="auto">
          <a:xfrm>
            <a:off x="1907704" y="3045565"/>
            <a:ext cx="4896544" cy="1031507"/>
          </a:xfrm>
          <a:prstGeom prst="rect">
            <a:avLst/>
          </a:prstGeom>
          <a:noFill/>
          <a:ln>
            <a:noFill/>
          </a:ln>
        </p:spPr>
      </p:pic>
      <p:pic>
        <p:nvPicPr>
          <p:cNvPr id="3" name="Picture 2"/>
          <p:cNvPicPr>
            <a:picLocks noChangeAspect="1"/>
          </p:cNvPicPr>
          <p:nvPr/>
        </p:nvPicPr>
        <p:blipFill rotWithShape="1">
          <a:blip r:embed="rId4"/>
          <a:srcRect l="56956"/>
          <a:stretch/>
        </p:blipFill>
        <p:spPr>
          <a:xfrm>
            <a:off x="6056486" y="32313"/>
            <a:ext cx="2987261" cy="1020423"/>
          </a:xfrm>
          <a:prstGeom prst="rect">
            <a:avLst/>
          </a:prstGeom>
          <a:solidFill>
            <a:srgbClr val="FFC000">
              <a:alpha val="55000"/>
            </a:srgbClr>
          </a:solidFill>
        </p:spPr>
      </p:pic>
      <p:sp>
        <p:nvSpPr>
          <p:cNvPr id="5" name="Rectangle 4"/>
          <p:cNvSpPr/>
          <p:nvPr/>
        </p:nvSpPr>
        <p:spPr>
          <a:xfrm>
            <a:off x="971600" y="5229200"/>
            <a:ext cx="7501747" cy="646331"/>
          </a:xfrm>
          <a:prstGeom prst="rect">
            <a:avLst/>
          </a:prstGeom>
        </p:spPr>
        <p:txBody>
          <a:bodyPr wrap="square">
            <a:spAutoFit/>
          </a:bodyPr>
          <a:lstStyle/>
          <a:p>
            <a:pPr algn="ctr"/>
            <a:r>
              <a:rPr lang="en-GB" dirty="0"/>
              <a:t>For Newly Qualified Practitioners and Healthcare Professionals on Temporary Register</a:t>
            </a:r>
          </a:p>
        </p:txBody>
      </p:sp>
    </p:spTree>
    <p:extLst>
      <p:ext uri="{BB962C8B-B14F-4D97-AF65-F5344CB8AC3E}">
        <p14:creationId xmlns:p14="http://schemas.microsoft.com/office/powerpoint/2010/main" val="1019675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46856" y="989856"/>
            <a:ext cx="8229600" cy="1143000"/>
          </a:xfrm>
        </p:spPr>
        <p:txBody>
          <a:bodyPr>
            <a:normAutofit/>
          </a:bodyPr>
          <a:lstStyle/>
          <a:p>
            <a:pPr algn="l"/>
            <a:r>
              <a:rPr lang="en-US" altLang="en-US" dirty="0"/>
              <a:t>Working safely </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294870"/>
            <a:ext cx="8280920" cy="2862322"/>
          </a:xfrm>
          <a:prstGeom prst="rect">
            <a:avLst/>
          </a:prstGeom>
          <a:noFill/>
        </p:spPr>
        <p:txBody>
          <a:bodyPr wrap="square" rtlCol="0">
            <a:spAutoFit/>
          </a:bodyPr>
          <a:lstStyle/>
          <a:p>
            <a:pPr>
              <a:buClr>
                <a:srgbClr val="005EB8"/>
              </a:buClr>
            </a:pPr>
            <a:r>
              <a:rPr lang="en-GB" sz="2000" b="1" dirty="0">
                <a:solidFill>
                  <a:srgbClr val="0070C0"/>
                </a:solidFill>
              </a:rPr>
              <a:t>Exercise 1:</a:t>
            </a:r>
            <a:r>
              <a:rPr lang="en-GB" sz="2000" b="1" dirty="0"/>
              <a:t> </a:t>
            </a:r>
          </a:p>
          <a:p>
            <a:pPr>
              <a:buClr>
                <a:srgbClr val="005EB8"/>
              </a:buClr>
            </a:pPr>
            <a:endParaRPr lang="en-GB" sz="2000" b="1" dirty="0"/>
          </a:p>
          <a:p>
            <a:pPr marL="342900" indent="-342900">
              <a:buClr>
                <a:srgbClr val="005EB8"/>
              </a:buClr>
              <a:buFont typeface="Arial" panose="020B0604020202020204" pitchFamily="34" charset="0"/>
              <a:buChar char="•"/>
            </a:pPr>
            <a:r>
              <a:rPr lang="en-GB" sz="2000" dirty="0"/>
              <a:t>Think about your role and describe how you maintain health, safety and security practices within your setting</a:t>
            </a:r>
          </a:p>
          <a:p>
            <a:pPr marL="342900" indent="-342900">
              <a:buClr>
                <a:srgbClr val="005EB8"/>
              </a:buClr>
              <a:buFont typeface="Arial" panose="020B0604020202020204" pitchFamily="34" charset="0"/>
              <a:buChar char="•"/>
            </a:pPr>
            <a:endParaRPr lang="en-GB" sz="2000" dirty="0"/>
          </a:p>
          <a:p>
            <a:pPr marL="342900" indent="-342900">
              <a:buClr>
                <a:srgbClr val="005EB8"/>
              </a:buClr>
              <a:buFont typeface="Arial" panose="020B0604020202020204" pitchFamily="34" charset="0"/>
              <a:buChar char="•"/>
            </a:pPr>
            <a:r>
              <a:rPr lang="en-GB" sz="2000" dirty="0"/>
              <a:t>List any potential harm associated with your practice or setting</a:t>
            </a:r>
          </a:p>
          <a:p>
            <a:pPr marL="342900" indent="-342900">
              <a:buClr>
                <a:srgbClr val="005EB8"/>
              </a:buClr>
              <a:buFont typeface="Arial" panose="020B0604020202020204" pitchFamily="34" charset="0"/>
              <a:buChar char="•"/>
            </a:pPr>
            <a:endParaRPr lang="en-GB" sz="2000" dirty="0"/>
          </a:p>
          <a:p>
            <a:pPr marL="342900" indent="-342900">
              <a:buClr>
                <a:srgbClr val="005EB8"/>
              </a:buClr>
              <a:buFont typeface="Arial" panose="020B0604020202020204" pitchFamily="34" charset="0"/>
              <a:buChar char="•"/>
            </a:pPr>
            <a:r>
              <a:rPr lang="en-GB" sz="2000" dirty="0"/>
              <a:t>What measures can you take to reduce harm</a:t>
            </a:r>
          </a:p>
          <a:p>
            <a:pPr>
              <a:buClr>
                <a:srgbClr val="005EB8"/>
              </a:buClr>
            </a:pPr>
            <a:endParaRPr lang="en-GB" sz="2000" dirty="0"/>
          </a:p>
        </p:txBody>
      </p:sp>
    </p:spTree>
    <p:extLst>
      <p:ext uri="{BB962C8B-B14F-4D97-AF65-F5344CB8AC3E}">
        <p14:creationId xmlns:p14="http://schemas.microsoft.com/office/powerpoint/2010/main" val="692673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67544" y="593177"/>
            <a:ext cx="8229600" cy="926293"/>
          </a:xfrm>
        </p:spPr>
        <p:txBody>
          <a:bodyPr>
            <a:normAutofit/>
          </a:bodyPr>
          <a:lstStyle/>
          <a:p>
            <a:pPr algn="l"/>
            <a:r>
              <a:rPr lang="en-US" altLang="en-US" dirty="0"/>
              <a:t>Risk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1664655"/>
            <a:ext cx="8280920" cy="4524315"/>
          </a:xfrm>
          <a:prstGeom prst="rect">
            <a:avLst/>
          </a:prstGeom>
          <a:noFill/>
        </p:spPr>
        <p:txBody>
          <a:bodyPr wrap="square" rtlCol="0">
            <a:spAutoFit/>
          </a:bodyPr>
          <a:lstStyle/>
          <a:p>
            <a:pPr>
              <a:buClr>
                <a:srgbClr val="005EB8"/>
              </a:buClr>
            </a:pPr>
            <a:r>
              <a:rPr lang="en-GB" sz="1600" dirty="0"/>
              <a:t>Risk management is the process of identifying risks, undertaking risk assessments, and implementing preventive, mitigation and control policies to reduce the level of risk, thereby minimising the incidence of harm.</a:t>
            </a:r>
          </a:p>
          <a:p>
            <a:pPr>
              <a:buClr>
                <a:srgbClr val="005EB8"/>
              </a:buClr>
            </a:pPr>
            <a:endParaRPr lang="en-GB" sz="1600" dirty="0"/>
          </a:p>
          <a:p>
            <a:pPr>
              <a:buClr>
                <a:srgbClr val="005EB8"/>
              </a:buClr>
            </a:pPr>
            <a:r>
              <a:rPr lang="en-GB" sz="1600" b="1" dirty="0">
                <a:solidFill>
                  <a:srgbClr val="0070C0"/>
                </a:solidFill>
              </a:rPr>
              <a:t>Identify the risk</a:t>
            </a:r>
          </a:p>
          <a:p>
            <a:pPr marL="285750" indent="-285750">
              <a:buClr>
                <a:srgbClr val="005EB8"/>
              </a:buClr>
              <a:buFont typeface="Arial" panose="020B0604020202020204" pitchFamily="34" charset="0"/>
              <a:buChar char="•"/>
            </a:pPr>
            <a:r>
              <a:rPr lang="en-GB" sz="1600" dirty="0"/>
              <a:t>What could go wrong? </a:t>
            </a:r>
          </a:p>
          <a:p>
            <a:pPr marL="285750" indent="-285750">
              <a:buClr>
                <a:srgbClr val="005EB8"/>
              </a:buClr>
              <a:buFont typeface="Arial" panose="020B0604020202020204" pitchFamily="34" charset="0"/>
              <a:buChar char="•"/>
            </a:pPr>
            <a:r>
              <a:rPr lang="en-GB" sz="1600" dirty="0"/>
              <a:t>How could it happen? </a:t>
            </a:r>
          </a:p>
          <a:p>
            <a:pPr marL="285750" indent="-285750">
              <a:buClr>
                <a:srgbClr val="005EB8"/>
              </a:buClr>
              <a:buFont typeface="Arial" panose="020B0604020202020204" pitchFamily="34" charset="0"/>
              <a:buChar char="•"/>
            </a:pPr>
            <a:r>
              <a:rPr lang="en-GB" sz="1600" dirty="0"/>
              <a:t>What would be the effect? </a:t>
            </a:r>
          </a:p>
          <a:p>
            <a:pPr>
              <a:buClr>
                <a:srgbClr val="005EB8"/>
              </a:buClr>
            </a:pPr>
            <a:endParaRPr lang="en-GB" sz="1600" dirty="0"/>
          </a:p>
          <a:p>
            <a:pPr>
              <a:buClr>
                <a:srgbClr val="005EB8"/>
              </a:buClr>
            </a:pPr>
            <a:r>
              <a:rPr lang="en-GB" sz="1600" b="1" dirty="0">
                <a:solidFill>
                  <a:srgbClr val="0070C0"/>
                </a:solidFill>
              </a:rPr>
              <a:t>Analyse the risk</a:t>
            </a:r>
          </a:p>
          <a:p>
            <a:pPr marL="285750" indent="-285750">
              <a:buClr>
                <a:srgbClr val="005EB8"/>
              </a:buClr>
              <a:buFont typeface="Arial" panose="020B0604020202020204" pitchFamily="34" charset="0"/>
              <a:buChar char="•"/>
            </a:pPr>
            <a:r>
              <a:rPr lang="en-GB" sz="1600" dirty="0"/>
              <a:t>How often is the risk likely to occur? </a:t>
            </a:r>
          </a:p>
          <a:p>
            <a:pPr marL="285750" indent="-285750">
              <a:buClr>
                <a:srgbClr val="005EB8"/>
              </a:buClr>
              <a:buFont typeface="Arial" panose="020B0604020202020204" pitchFamily="34" charset="0"/>
              <a:buChar char="•"/>
            </a:pPr>
            <a:r>
              <a:rPr lang="en-GB" sz="1600" dirty="0"/>
              <a:t>How severe would the effect be? </a:t>
            </a:r>
          </a:p>
          <a:p>
            <a:pPr marL="285750" indent="-285750">
              <a:buClr>
                <a:srgbClr val="005EB8"/>
              </a:buClr>
              <a:buFont typeface="Arial" panose="020B0604020202020204" pitchFamily="34" charset="0"/>
              <a:buChar char="•"/>
            </a:pPr>
            <a:r>
              <a:rPr lang="en-GB" sz="1600" dirty="0"/>
              <a:t>What would the cost be? </a:t>
            </a:r>
          </a:p>
          <a:p>
            <a:pPr>
              <a:buClr>
                <a:srgbClr val="005EB8"/>
              </a:buClr>
            </a:pPr>
            <a:endParaRPr lang="en-GB" sz="1600" dirty="0"/>
          </a:p>
          <a:p>
            <a:pPr>
              <a:buClr>
                <a:srgbClr val="005EB8"/>
              </a:buClr>
            </a:pPr>
            <a:r>
              <a:rPr lang="en-GB" sz="1600" b="1" dirty="0">
                <a:solidFill>
                  <a:srgbClr val="0070C0"/>
                </a:solidFill>
              </a:rPr>
              <a:t>Control the risk</a:t>
            </a:r>
          </a:p>
          <a:p>
            <a:pPr marL="285750" indent="-285750">
              <a:buClr>
                <a:srgbClr val="005EB8"/>
              </a:buClr>
              <a:buFont typeface="Arial" panose="020B0604020202020204" pitchFamily="34" charset="0"/>
              <a:buChar char="•"/>
            </a:pPr>
            <a:r>
              <a:rPr lang="en-GB" sz="1600" dirty="0"/>
              <a:t>How do you eliminate the risk?</a:t>
            </a:r>
          </a:p>
          <a:p>
            <a:pPr marL="285750" indent="-285750">
              <a:buClr>
                <a:srgbClr val="005EB8"/>
              </a:buClr>
              <a:buFont typeface="Arial" panose="020B0604020202020204" pitchFamily="34" charset="0"/>
              <a:buChar char="•"/>
            </a:pPr>
            <a:r>
              <a:rPr lang="en-GB" sz="1600" dirty="0"/>
              <a:t>How do you avoid the risk? </a:t>
            </a:r>
          </a:p>
          <a:p>
            <a:pPr marL="285750" indent="-285750">
              <a:buClr>
                <a:srgbClr val="005EB8"/>
              </a:buClr>
              <a:buFont typeface="Arial" panose="020B0604020202020204" pitchFamily="34" charset="0"/>
              <a:buChar char="•"/>
            </a:pPr>
            <a:r>
              <a:rPr lang="en-GB" sz="1600" dirty="0"/>
              <a:t>How do you make the risk less likely?</a:t>
            </a:r>
          </a:p>
        </p:txBody>
      </p:sp>
    </p:spTree>
    <p:extLst>
      <p:ext uri="{BB962C8B-B14F-4D97-AF65-F5344CB8AC3E}">
        <p14:creationId xmlns:p14="http://schemas.microsoft.com/office/powerpoint/2010/main" val="2140068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26456" y="876660"/>
            <a:ext cx="8229600" cy="1143000"/>
          </a:xfrm>
        </p:spPr>
        <p:txBody>
          <a:bodyPr>
            <a:normAutofit/>
          </a:bodyPr>
          <a:lstStyle/>
          <a:p>
            <a:pPr algn="l"/>
            <a:r>
              <a:rPr lang="en-US" altLang="en-US" dirty="0"/>
              <a:t>Positive Risks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pic>
        <p:nvPicPr>
          <p:cNvPr id="3" name="Picture 2"/>
          <p:cNvPicPr>
            <a:picLocks noChangeAspect="1"/>
          </p:cNvPicPr>
          <p:nvPr/>
        </p:nvPicPr>
        <p:blipFill>
          <a:blip r:embed="rId4"/>
          <a:stretch>
            <a:fillRect/>
          </a:stretch>
        </p:blipFill>
        <p:spPr>
          <a:xfrm>
            <a:off x="467544" y="2204864"/>
            <a:ext cx="4104457" cy="4101628"/>
          </a:xfrm>
          <a:prstGeom prst="rect">
            <a:avLst/>
          </a:prstGeom>
        </p:spPr>
      </p:pic>
      <p:sp>
        <p:nvSpPr>
          <p:cNvPr id="5" name="Rectangle 4"/>
          <p:cNvSpPr/>
          <p:nvPr/>
        </p:nvSpPr>
        <p:spPr>
          <a:xfrm>
            <a:off x="5216536" y="3101516"/>
            <a:ext cx="3635896" cy="2308324"/>
          </a:xfrm>
          <a:prstGeom prst="rect">
            <a:avLst/>
          </a:prstGeom>
        </p:spPr>
        <p:txBody>
          <a:bodyPr wrap="square">
            <a:spAutoFit/>
          </a:bodyPr>
          <a:lstStyle/>
          <a:p>
            <a:r>
              <a:rPr lang="en-GB" dirty="0"/>
              <a:t>A Positive risk is when taking a risk achieves positive outcomes; taking a risk in</a:t>
            </a:r>
          </a:p>
          <a:p>
            <a:r>
              <a:rPr lang="en-GB" dirty="0"/>
              <a:t>order to benefit. </a:t>
            </a:r>
          </a:p>
          <a:p>
            <a:endParaRPr lang="en-GB" dirty="0"/>
          </a:p>
          <a:p>
            <a:r>
              <a:rPr lang="en-GB" dirty="0"/>
              <a:t>The term ‘positive’ is not about the risk, but about the outcome of taking a risk (RCOT, 2018).</a:t>
            </a:r>
          </a:p>
        </p:txBody>
      </p:sp>
    </p:spTree>
    <p:extLst>
      <p:ext uri="{BB962C8B-B14F-4D97-AF65-F5344CB8AC3E}">
        <p14:creationId xmlns:p14="http://schemas.microsoft.com/office/powerpoint/2010/main" val="337629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701824"/>
            <a:ext cx="8229600" cy="1143000"/>
          </a:xfrm>
        </p:spPr>
        <p:txBody>
          <a:bodyPr>
            <a:normAutofit/>
          </a:bodyPr>
          <a:lstStyle/>
          <a:p>
            <a:pPr algn="l"/>
            <a:r>
              <a:rPr lang="en-US" altLang="en-US" dirty="0"/>
              <a:t>Risk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1999287"/>
            <a:ext cx="8280920" cy="3877985"/>
          </a:xfrm>
          <a:prstGeom prst="rect">
            <a:avLst/>
          </a:prstGeom>
          <a:noFill/>
        </p:spPr>
        <p:txBody>
          <a:bodyPr wrap="square" rtlCol="0">
            <a:spAutoFit/>
          </a:bodyPr>
          <a:lstStyle/>
          <a:p>
            <a:pPr>
              <a:buClr>
                <a:srgbClr val="005EB8"/>
              </a:buClr>
            </a:pPr>
            <a:r>
              <a:rPr lang="en-GB" sz="1600" b="1" dirty="0">
                <a:solidFill>
                  <a:srgbClr val="0070C0"/>
                </a:solidFill>
              </a:rPr>
              <a:t>1. Value the activity</a:t>
            </a:r>
          </a:p>
          <a:p>
            <a:pPr marL="285750" indent="-285750">
              <a:buClr>
                <a:srgbClr val="005EB8"/>
              </a:buClr>
              <a:buFont typeface="Arial" panose="020B0604020202020204" pitchFamily="34" charset="0"/>
              <a:buChar char="•"/>
            </a:pPr>
            <a:r>
              <a:rPr lang="en-GB" sz="1600" dirty="0"/>
              <a:t>Look at the value and benefit of carrying out the activity or task, especially from the viewpoint of your patient. </a:t>
            </a:r>
          </a:p>
          <a:p>
            <a:pPr marL="285750" indent="-285750">
              <a:buClr>
                <a:srgbClr val="005EB8"/>
              </a:buClr>
              <a:buFont typeface="Arial" panose="020B0604020202020204" pitchFamily="34" charset="0"/>
              <a:buChar char="•"/>
            </a:pPr>
            <a:r>
              <a:rPr lang="en-GB" sz="1600" dirty="0"/>
              <a:t>What will be gained occupationally, physically, psychologically and socially?</a:t>
            </a:r>
          </a:p>
          <a:p>
            <a:pPr marL="285750" indent="-285750">
              <a:buClr>
                <a:srgbClr val="005EB8"/>
              </a:buClr>
              <a:buFont typeface="Arial" panose="020B0604020202020204" pitchFamily="34" charset="0"/>
              <a:buChar char="•"/>
            </a:pPr>
            <a:endParaRPr lang="en-GB" sz="1600" b="1" dirty="0">
              <a:solidFill>
                <a:srgbClr val="0070C0"/>
              </a:solidFill>
            </a:endParaRPr>
          </a:p>
          <a:p>
            <a:pPr>
              <a:buClr>
                <a:srgbClr val="005EB8"/>
              </a:buClr>
            </a:pPr>
            <a:r>
              <a:rPr lang="en-GB" sz="1600" b="1" dirty="0">
                <a:solidFill>
                  <a:srgbClr val="0070C0"/>
                </a:solidFill>
              </a:rPr>
              <a:t>2. Identify the risk factors</a:t>
            </a:r>
          </a:p>
          <a:p>
            <a:pPr marL="285750" indent="-285750">
              <a:buClr>
                <a:srgbClr val="005EB8"/>
              </a:buClr>
              <a:buFont typeface="Arial" panose="020B0604020202020204" pitchFamily="34" charset="0"/>
              <a:buChar char="•"/>
            </a:pPr>
            <a:r>
              <a:rPr lang="en-GB" sz="1600" dirty="0"/>
              <a:t>Look at every aspect of the activity or task </a:t>
            </a:r>
          </a:p>
          <a:p>
            <a:pPr marL="285750" indent="-285750">
              <a:buClr>
                <a:srgbClr val="005EB8"/>
              </a:buClr>
              <a:buFont typeface="Arial" panose="020B0604020202020204" pitchFamily="34" charset="0"/>
              <a:buChar char="•"/>
            </a:pPr>
            <a:r>
              <a:rPr lang="en-GB" sz="1600" dirty="0"/>
              <a:t>Are there any factors which could possibly create risk? </a:t>
            </a:r>
          </a:p>
          <a:p>
            <a:pPr marL="285750" indent="-285750">
              <a:buClr>
                <a:srgbClr val="005EB8"/>
              </a:buClr>
              <a:buFont typeface="Arial" panose="020B0604020202020204" pitchFamily="34" charset="0"/>
              <a:buChar char="•"/>
            </a:pPr>
            <a:endParaRPr lang="en-GB" sz="1600" dirty="0"/>
          </a:p>
          <a:p>
            <a:pPr>
              <a:buClr>
                <a:srgbClr val="005EB8"/>
              </a:buClr>
            </a:pPr>
            <a:r>
              <a:rPr lang="en-GB" sz="1600" b="1" dirty="0">
                <a:solidFill>
                  <a:srgbClr val="0070C0"/>
                </a:solidFill>
              </a:rPr>
              <a:t>3. Assess the risk</a:t>
            </a:r>
          </a:p>
          <a:p>
            <a:pPr marL="285750" indent="-285750">
              <a:buClr>
                <a:srgbClr val="005EB8"/>
              </a:buClr>
              <a:buFont typeface="Arial" panose="020B0604020202020204" pitchFamily="34" charset="0"/>
              <a:buChar char="•"/>
            </a:pPr>
            <a:r>
              <a:rPr lang="en-GB" sz="1600" dirty="0"/>
              <a:t>What is the likelihood of the risk occurring?</a:t>
            </a:r>
          </a:p>
          <a:p>
            <a:pPr marL="285750" indent="-285750">
              <a:buClr>
                <a:srgbClr val="005EB8"/>
              </a:buClr>
              <a:buFont typeface="Arial" panose="020B0604020202020204" pitchFamily="34" charset="0"/>
              <a:buChar char="•"/>
            </a:pPr>
            <a:r>
              <a:rPr lang="en-GB" sz="1600" dirty="0"/>
              <a:t>Who is at risk and how? </a:t>
            </a:r>
          </a:p>
          <a:p>
            <a:pPr marL="285750" indent="-285750">
              <a:buClr>
                <a:srgbClr val="005EB8"/>
              </a:buClr>
              <a:buFont typeface="Arial" panose="020B0604020202020204" pitchFamily="34" charset="0"/>
              <a:buChar char="•"/>
            </a:pPr>
            <a:r>
              <a:rPr lang="en-GB" sz="1600" dirty="0"/>
              <a:t>What would the possible harm be if an incident occurred?</a:t>
            </a:r>
          </a:p>
          <a:p>
            <a:pPr marL="285750" indent="-285750">
              <a:buClr>
                <a:srgbClr val="005EB8"/>
              </a:buClr>
              <a:buFont typeface="Arial" panose="020B0604020202020204" pitchFamily="34" charset="0"/>
              <a:buChar char="•"/>
            </a:pPr>
            <a:r>
              <a:rPr lang="en-GB" sz="1600" dirty="0"/>
              <a:t>Look to see if there are any controls already in place. Is any data available from relevant past incidents?</a:t>
            </a:r>
          </a:p>
        </p:txBody>
      </p:sp>
    </p:spTree>
    <p:extLst>
      <p:ext uri="{BB962C8B-B14F-4D97-AF65-F5344CB8AC3E}">
        <p14:creationId xmlns:p14="http://schemas.microsoft.com/office/powerpoint/2010/main" val="1954362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917848"/>
            <a:ext cx="8229600" cy="1143000"/>
          </a:xfrm>
        </p:spPr>
        <p:txBody>
          <a:bodyPr>
            <a:normAutofit/>
          </a:bodyPr>
          <a:lstStyle/>
          <a:p>
            <a:pPr algn="l"/>
            <a:r>
              <a:rPr lang="en-US" altLang="en-US" dirty="0"/>
              <a:t>Risk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134011"/>
            <a:ext cx="8280920" cy="4247317"/>
          </a:xfrm>
          <a:prstGeom prst="rect">
            <a:avLst/>
          </a:prstGeom>
          <a:noFill/>
        </p:spPr>
        <p:txBody>
          <a:bodyPr wrap="square" rtlCol="0">
            <a:spAutoFit/>
          </a:bodyPr>
          <a:lstStyle/>
          <a:p>
            <a:pPr>
              <a:buClr>
                <a:srgbClr val="005EB8"/>
              </a:buClr>
            </a:pPr>
            <a:r>
              <a:rPr lang="en-GB" b="1" dirty="0">
                <a:solidFill>
                  <a:srgbClr val="0070C0"/>
                </a:solidFill>
              </a:rPr>
              <a:t>4. Develop an enablement plan</a:t>
            </a:r>
          </a:p>
          <a:p>
            <a:pPr marL="285750" indent="-285750">
              <a:buClr>
                <a:srgbClr val="005EB8"/>
              </a:buClr>
              <a:buFont typeface="Arial" panose="020B0604020202020204" pitchFamily="34" charset="0"/>
              <a:buChar char="•"/>
            </a:pPr>
            <a:r>
              <a:rPr lang="en-GB" dirty="0"/>
              <a:t>Develop a plan for the activity or task which manages the risk to an acceptable level. </a:t>
            </a:r>
          </a:p>
          <a:p>
            <a:pPr marL="285750" indent="-285750">
              <a:buClr>
                <a:srgbClr val="005EB8"/>
              </a:buClr>
              <a:buFont typeface="Arial" panose="020B0604020202020204" pitchFamily="34" charset="0"/>
              <a:buChar char="•"/>
            </a:pPr>
            <a:r>
              <a:rPr lang="en-GB" dirty="0"/>
              <a:t>Look at the risk factors and how these might be managed to reduce, avoid or eliminate the risk altogether so that the desired positive outcome is achieved without harm. </a:t>
            </a:r>
          </a:p>
          <a:p>
            <a:pPr marL="285750" indent="-285750">
              <a:buClr>
                <a:srgbClr val="005EB8"/>
              </a:buClr>
              <a:buFont typeface="Arial" panose="020B0604020202020204" pitchFamily="34" charset="0"/>
              <a:buChar char="•"/>
            </a:pPr>
            <a:r>
              <a:rPr lang="en-GB" dirty="0"/>
              <a:t>Look at the strengths and skills of the patient and others involved. </a:t>
            </a:r>
          </a:p>
          <a:p>
            <a:pPr marL="741363" lvl="1" indent="-285750">
              <a:buClr>
                <a:srgbClr val="005EB8"/>
              </a:buClr>
              <a:buFont typeface="Arial" panose="020B0604020202020204" pitchFamily="34" charset="0"/>
              <a:buChar char="•"/>
            </a:pPr>
            <a:r>
              <a:rPr lang="en-GB" dirty="0"/>
              <a:t>How might these counter-balance the risk? </a:t>
            </a:r>
          </a:p>
          <a:p>
            <a:pPr marL="741363" lvl="1" indent="-285750">
              <a:buClr>
                <a:srgbClr val="005EB8"/>
              </a:buClr>
              <a:buFont typeface="Arial" panose="020B0604020202020204" pitchFamily="34" charset="0"/>
              <a:buChar char="•"/>
            </a:pPr>
            <a:r>
              <a:rPr lang="en-GB" dirty="0"/>
              <a:t>If others are involved in the activity, define who is responsible for what actions. </a:t>
            </a:r>
          </a:p>
          <a:p>
            <a:pPr marL="741363" lvl="1" indent="-285750">
              <a:buClr>
                <a:srgbClr val="005EB8"/>
              </a:buClr>
              <a:buFont typeface="Arial" panose="020B0604020202020204" pitchFamily="34" charset="0"/>
              <a:buChar char="•"/>
            </a:pPr>
            <a:r>
              <a:rPr lang="en-GB" dirty="0"/>
              <a:t>Be person-centred – enable the person to take responsibility for managing risk when appropriate and possible. </a:t>
            </a:r>
          </a:p>
          <a:p>
            <a:pPr marL="285750" indent="-285750">
              <a:buClr>
                <a:srgbClr val="005EB8"/>
              </a:buClr>
              <a:buFont typeface="Arial" panose="020B0604020202020204" pitchFamily="34" charset="0"/>
              <a:buChar char="•"/>
            </a:pPr>
            <a:r>
              <a:rPr lang="en-GB" dirty="0"/>
              <a:t>You also need to consider and plan for what should  happen if the risk becomes a reality and an incident occurs.</a:t>
            </a:r>
          </a:p>
          <a:p>
            <a:pPr marL="285750" indent="-285750">
              <a:buClr>
                <a:srgbClr val="005EB8"/>
              </a:buClr>
              <a:buFont typeface="Arial" panose="020B0604020202020204" pitchFamily="34" charset="0"/>
              <a:buChar char="•"/>
            </a:pPr>
            <a:endParaRPr lang="en-GB" dirty="0"/>
          </a:p>
        </p:txBody>
      </p:sp>
    </p:spTree>
    <p:extLst>
      <p:ext uri="{BB962C8B-B14F-4D97-AF65-F5344CB8AC3E}">
        <p14:creationId xmlns:p14="http://schemas.microsoft.com/office/powerpoint/2010/main" val="2594928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46856" y="1061864"/>
            <a:ext cx="8229600" cy="1143000"/>
          </a:xfrm>
        </p:spPr>
        <p:txBody>
          <a:bodyPr>
            <a:normAutofit/>
          </a:bodyPr>
          <a:lstStyle/>
          <a:p>
            <a:pPr algn="l"/>
            <a:r>
              <a:rPr lang="en-US" altLang="en-US" dirty="0"/>
              <a:t>Risk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307064"/>
            <a:ext cx="8280920" cy="3570208"/>
          </a:xfrm>
          <a:prstGeom prst="rect">
            <a:avLst/>
          </a:prstGeom>
          <a:noFill/>
        </p:spPr>
        <p:txBody>
          <a:bodyPr wrap="square" rtlCol="0">
            <a:spAutoFit/>
          </a:bodyPr>
          <a:lstStyle/>
          <a:p>
            <a:pPr>
              <a:buClr>
                <a:srgbClr val="005EB8"/>
              </a:buClr>
            </a:pPr>
            <a:r>
              <a:rPr lang="en-GB" b="1" dirty="0">
                <a:solidFill>
                  <a:srgbClr val="0070C0"/>
                </a:solidFill>
              </a:rPr>
              <a:t>5. </a:t>
            </a:r>
            <a:r>
              <a:rPr lang="en-GB" sz="1600" b="1" dirty="0">
                <a:solidFill>
                  <a:srgbClr val="0070C0"/>
                </a:solidFill>
              </a:rPr>
              <a:t>Make a record and share your plan</a:t>
            </a:r>
          </a:p>
          <a:p>
            <a:pPr marL="285750" indent="-285750">
              <a:buClr>
                <a:srgbClr val="005EB8"/>
              </a:buClr>
              <a:buFont typeface="Arial" panose="020B0604020202020204" pitchFamily="34" charset="0"/>
              <a:buChar char="•"/>
            </a:pPr>
            <a:r>
              <a:rPr lang="en-GB" sz="1600" dirty="0"/>
              <a:t>It is essential to fully record your risk assessment and your enablement plan, including:</a:t>
            </a:r>
          </a:p>
          <a:p>
            <a:pPr marL="741363" lvl="1" indent="-285750">
              <a:buClr>
                <a:srgbClr val="005EB8"/>
              </a:buClr>
              <a:buFont typeface="Arial" panose="020B0604020202020204" pitchFamily="34" charset="0"/>
              <a:buChar char="•"/>
            </a:pPr>
            <a:r>
              <a:rPr lang="en-GB" sz="1600" dirty="0"/>
              <a:t>the professional rationale for your decisions</a:t>
            </a:r>
          </a:p>
          <a:p>
            <a:pPr marL="741363" lvl="1" indent="-285750">
              <a:buClr>
                <a:srgbClr val="005EB8"/>
              </a:buClr>
              <a:buFont typeface="Arial" panose="020B0604020202020204" pitchFamily="34" charset="0"/>
              <a:buChar char="•"/>
            </a:pPr>
            <a:r>
              <a:rPr lang="en-GB" sz="1600" dirty="0"/>
              <a:t>your actions </a:t>
            </a:r>
          </a:p>
          <a:p>
            <a:pPr marL="285750" indent="-285750">
              <a:buClr>
                <a:srgbClr val="005EB8"/>
              </a:buClr>
              <a:buFont typeface="Arial" panose="020B0604020202020204" pitchFamily="34" charset="0"/>
              <a:buChar char="•"/>
            </a:pPr>
            <a:r>
              <a:rPr lang="en-GB" sz="1600" dirty="0"/>
              <a:t>This supports your care of the service user and informs all those involved of any proposed action to take. It also demonstrates that you have fulfilled your duty of care. Share your enablement plan with all those involved</a:t>
            </a:r>
          </a:p>
          <a:p>
            <a:pPr marL="285750" indent="-285750">
              <a:buClr>
                <a:srgbClr val="005EB8"/>
              </a:buClr>
              <a:buFont typeface="Arial" panose="020B0604020202020204" pitchFamily="34" charset="0"/>
              <a:buChar char="•"/>
            </a:pPr>
            <a:endParaRPr lang="en-GB" sz="1600" dirty="0"/>
          </a:p>
          <a:p>
            <a:pPr>
              <a:buClr>
                <a:srgbClr val="005EB8"/>
              </a:buClr>
            </a:pPr>
            <a:r>
              <a:rPr lang="en-GB" sz="1600" b="1" dirty="0">
                <a:solidFill>
                  <a:srgbClr val="0070C0"/>
                </a:solidFill>
              </a:rPr>
              <a:t>6. Review regularly</a:t>
            </a:r>
          </a:p>
          <a:p>
            <a:pPr marL="285750" indent="-285750">
              <a:buClr>
                <a:srgbClr val="005EB8"/>
              </a:buClr>
              <a:buFont typeface="Arial" panose="020B0604020202020204" pitchFamily="34" charset="0"/>
              <a:buChar char="•"/>
            </a:pPr>
            <a:r>
              <a:rPr lang="en-GB" sz="1600" dirty="0"/>
              <a:t>Review the assessment and plan regularly. </a:t>
            </a:r>
          </a:p>
          <a:p>
            <a:pPr marL="285750" indent="-285750">
              <a:buClr>
                <a:srgbClr val="005EB8"/>
              </a:buClr>
              <a:buFont typeface="Arial" panose="020B0604020202020204" pitchFamily="34" charset="0"/>
              <a:buChar char="•"/>
            </a:pPr>
            <a:r>
              <a:rPr lang="en-GB" sz="1600" dirty="0"/>
              <a:t>Is it still adequate? </a:t>
            </a:r>
          </a:p>
          <a:p>
            <a:pPr marL="285750" indent="-285750">
              <a:buClr>
                <a:srgbClr val="005EB8"/>
              </a:buClr>
              <a:buFont typeface="Arial" panose="020B0604020202020204" pitchFamily="34" charset="0"/>
              <a:buChar char="•"/>
            </a:pPr>
            <a:r>
              <a:rPr lang="en-GB" sz="1600" dirty="0"/>
              <a:t>Have there been any</a:t>
            </a:r>
          </a:p>
          <a:p>
            <a:pPr marL="285750" indent="-285750">
              <a:buClr>
                <a:srgbClr val="005EB8"/>
              </a:buClr>
              <a:buFont typeface="Arial" panose="020B0604020202020204" pitchFamily="34" charset="0"/>
              <a:buChar char="•"/>
            </a:pPr>
            <a:r>
              <a:rPr lang="en-GB" sz="1600" dirty="0"/>
              <a:t>changes? </a:t>
            </a:r>
          </a:p>
          <a:p>
            <a:pPr marL="285750" indent="-285750">
              <a:buClr>
                <a:srgbClr val="005EB8"/>
              </a:buClr>
              <a:buFont typeface="Arial" panose="020B0604020202020204" pitchFamily="34" charset="0"/>
              <a:buChar char="•"/>
            </a:pPr>
            <a:r>
              <a:rPr lang="en-GB" sz="1600" dirty="0"/>
              <a:t>A plan related to a service user is likely to need amendments as their status changes.</a:t>
            </a:r>
          </a:p>
        </p:txBody>
      </p:sp>
    </p:spTree>
    <p:extLst>
      <p:ext uri="{BB962C8B-B14F-4D97-AF65-F5344CB8AC3E}">
        <p14:creationId xmlns:p14="http://schemas.microsoft.com/office/powerpoint/2010/main" val="3448115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74848" y="989856"/>
            <a:ext cx="8229600" cy="1143000"/>
          </a:xfrm>
        </p:spPr>
        <p:txBody>
          <a:bodyPr>
            <a:normAutofit/>
          </a:bodyPr>
          <a:lstStyle/>
          <a:p>
            <a:pPr algn="l"/>
            <a:r>
              <a:rPr lang="en-US" altLang="en-US" dirty="0"/>
              <a:t>Positive Risks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154336"/>
            <a:ext cx="8280920" cy="4154984"/>
          </a:xfrm>
          <a:prstGeom prst="rect">
            <a:avLst/>
          </a:prstGeom>
          <a:noFill/>
        </p:spPr>
        <p:txBody>
          <a:bodyPr wrap="square" rtlCol="0">
            <a:spAutoFit/>
          </a:bodyPr>
          <a:lstStyle/>
          <a:p>
            <a:pPr>
              <a:buClr>
                <a:srgbClr val="005EB8"/>
              </a:buClr>
            </a:pPr>
            <a:r>
              <a:rPr lang="en-GB" dirty="0"/>
              <a:t>Sometimes we need to think about risk differently:</a:t>
            </a:r>
          </a:p>
          <a:p>
            <a:pPr>
              <a:buClr>
                <a:srgbClr val="005EB8"/>
              </a:buClr>
            </a:pPr>
            <a:r>
              <a:rPr lang="en-GB" dirty="0"/>
              <a:t>Consider:</a:t>
            </a:r>
          </a:p>
          <a:p>
            <a:pPr marL="285750" indent="-285750">
              <a:buClr>
                <a:srgbClr val="005EB8"/>
              </a:buClr>
              <a:buFont typeface="Arial" panose="020B0604020202020204" pitchFamily="34" charset="0"/>
              <a:buChar char="•"/>
            </a:pPr>
            <a:r>
              <a:rPr lang="en-GB" dirty="0">
                <a:solidFill>
                  <a:srgbClr val="0070C0"/>
                </a:solidFill>
              </a:rPr>
              <a:t>The grandmother who wanted to go home, but was kept in hospital because her cluttered home was perceived as a risk</a:t>
            </a:r>
          </a:p>
          <a:p>
            <a:pPr marL="285750" indent="-285750">
              <a:buClr>
                <a:srgbClr val="005EB8"/>
              </a:buClr>
              <a:buFont typeface="Arial" panose="020B0604020202020204" pitchFamily="34" charset="0"/>
              <a:buChar char="•"/>
            </a:pPr>
            <a:r>
              <a:rPr lang="en-GB" dirty="0">
                <a:solidFill>
                  <a:srgbClr val="0070C0"/>
                </a:solidFill>
              </a:rPr>
              <a:t>The young man with learning disabilities who wanted to walk in the park, but was prevented from going out alone as there was a possible risk that he may get lost</a:t>
            </a:r>
          </a:p>
          <a:p>
            <a:pPr marL="285750" indent="-285750">
              <a:buClr>
                <a:srgbClr val="005EB8"/>
              </a:buClr>
              <a:buFont typeface="Arial" panose="020B0604020202020204" pitchFamily="34" charset="0"/>
              <a:buChar char="•"/>
            </a:pPr>
            <a:r>
              <a:rPr lang="en-GB" dirty="0">
                <a:solidFill>
                  <a:srgbClr val="0070C0"/>
                </a:solidFill>
              </a:rPr>
              <a:t>The gentleman in the care home who had been a keen gardener, but was kept inside because the uneven garden path was considered a falls risk for him.</a:t>
            </a:r>
          </a:p>
          <a:p>
            <a:pPr>
              <a:buClr>
                <a:srgbClr val="005EB8"/>
              </a:buClr>
            </a:pPr>
            <a:r>
              <a:rPr lang="en-GB" dirty="0"/>
              <a:t>All of these decisions may seem to have been taken in the best interests of the</a:t>
            </a:r>
          </a:p>
          <a:p>
            <a:pPr>
              <a:buClr>
                <a:srgbClr val="005EB8"/>
              </a:buClr>
            </a:pPr>
            <a:r>
              <a:rPr lang="en-GB" dirty="0"/>
              <a:t>Individual…. but are the result of falling into the trap of not fully taking all the factors into account.</a:t>
            </a:r>
          </a:p>
          <a:p>
            <a:pPr>
              <a:buClr>
                <a:srgbClr val="005EB8"/>
              </a:buClr>
            </a:pPr>
            <a:endParaRPr lang="en-GB" dirty="0"/>
          </a:p>
          <a:p>
            <a:pPr>
              <a:buClr>
                <a:srgbClr val="005EB8"/>
              </a:buClr>
            </a:pPr>
            <a:r>
              <a:rPr lang="en-GB" sz="1200" dirty="0"/>
              <a:t>(RCOT, 2018). </a:t>
            </a:r>
          </a:p>
        </p:txBody>
      </p:sp>
    </p:spTree>
    <p:extLst>
      <p:ext uri="{BB962C8B-B14F-4D97-AF65-F5344CB8AC3E}">
        <p14:creationId xmlns:p14="http://schemas.microsoft.com/office/powerpoint/2010/main" val="762597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46856" y="1061864"/>
            <a:ext cx="8229600" cy="1143000"/>
          </a:xfrm>
        </p:spPr>
        <p:txBody>
          <a:bodyPr>
            <a:normAutofit/>
          </a:bodyPr>
          <a:lstStyle/>
          <a:p>
            <a:pPr algn="l"/>
            <a:r>
              <a:rPr lang="en-US" altLang="en-US" dirty="0"/>
              <a:t>Risk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164209"/>
            <a:ext cx="8280920" cy="4001095"/>
          </a:xfrm>
          <a:prstGeom prst="rect">
            <a:avLst/>
          </a:prstGeom>
          <a:noFill/>
        </p:spPr>
        <p:txBody>
          <a:bodyPr wrap="square" rtlCol="0">
            <a:spAutoFit/>
          </a:bodyPr>
          <a:lstStyle/>
          <a:p>
            <a:pPr>
              <a:buClr>
                <a:srgbClr val="005EB8"/>
              </a:buClr>
            </a:pPr>
            <a:r>
              <a:rPr lang="en-GB" sz="1700" dirty="0"/>
              <a:t>…. but may not actually take all factors into account.</a:t>
            </a:r>
          </a:p>
          <a:p>
            <a:pPr>
              <a:buClr>
                <a:srgbClr val="005EB8"/>
              </a:buClr>
            </a:pPr>
            <a:endParaRPr lang="en-GB" sz="1700" dirty="0"/>
          </a:p>
          <a:p>
            <a:pPr>
              <a:buClr>
                <a:srgbClr val="005EB8"/>
              </a:buClr>
            </a:pPr>
            <a:r>
              <a:rPr lang="en-GB" sz="1700" dirty="0"/>
              <a:t>Now consider these outcomes:</a:t>
            </a:r>
          </a:p>
          <a:p>
            <a:pPr>
              <a:buClr>
                <a:srgbClr val="005EB8"/>
              </a:buClr>
            </a:pPr>
            <a:endParaRPr lang="en-GB" sz="1700" dirty="0"/>
          </a:p>
          <a:p>
            <a:pPr marL="285750" indent="-285750">
              <a:buClr>
                <a:srgbClr val="005EB8"/>
              </a:buClr>
              <a:buFont typeface="Arial" panose="020B0604020202020204" pitchFamily="34" charset="0"/>
              <a:buChar char="•"/>
            </a:pPr>
            <a:r>
              <a:rPr lang="en-GB" sz="1700" dirty="0">
                <a:solidFill>
                  <a:srgbClr val="0070C0"/>
                </a:solidFill>
              </a:rPr>
              <a:t>The grandmother entered a cycle of hospital-acquired infections and never went home, although her cluttered home was not the cause of her original admission to hospital</a:t>
            </a:r>
          </a:p>
          <a:p>
            <a:pPr marL="285750" indent="-285750">
              <a:buClr>
                <a:srgbClr val="005EB8"/>
              </a:buClr>
              <a:buFont typeface="Arial" panose="020B0604020202020204" pitchFamily="34" charset="0"/>
              <a:buChar char="•"/>
            </a:pPr>
            <a:r>
              <a:rPr lang="en-GB" sz="1700" dirty="0">
                <a:solidFill>
                  <a:srgbClr val="0070C0"/>
                </a:solidFill>
              </a:rPr>
              <a:t>The young man began to demonstrate his frustration in episodes of anger</a:t>
            </a:r>
          </a:p>
          <a:p>
            <a:pPr marL="285750" indent="-285750">
              <a:buClr>
                <a:srgbClr val="005EB8"/>
              </a:buClr>
              <a:buFont typeface="Arial" panose="020B0604020202020204" pitchFamily="34" charset="0"/>
              <a:buChar char="•"/>
            </a:pPr>
            <a:r>
              <a:rPr lang="en-GB" sz="1700" dirty="0">
                <a:solidFill>
                  <a:srgbClr val="0070C0"/>
                </a:solidFill>
              </a:rPr>
              <a:t>The gentleman in the care home became depressed and introverted, refusing to join in with social activities in the home.</a:t>
            </a:r>
            <a:endParaRPr lang="en-GB" sz="1700" dirty="0">
              <a:solidFill>
                <a:srgbClr val="EF4D92"/>
              </a:solidFill>
            </a:endParaRPr>
          </a:p>
          <a:p>
            <a:pPr>
              <a:buClr>
                <a:srgbClr val="005EB8"/>
              </a:buClr>
            </a:pPr>
            <a:r>
              <a:rPr lang="en-GB" sz="1700" dirty="0"/>
              <a:t>These are not the outcomes we would want. </a:t>
            </a:r>
          </a:p>
          <a:p>
            <a:pPr>
              <a:buClr>
                <a:srgbClr val="005EB8"/>
              </a:buClr>
            </a:pPr>
            <a:r>
              <a:rPr lang="en-GB" sz="1700" dirty="0"/>
              <a:t>Decisions did not prioritise the person’s choice. People should be enabled to achieve their full potential, to reach their chosen goals and to participate fully = to achieve this we need to embrace risk. </a:t>
            </a:r>
          </a:p>
          <a:p>
            <a:pPr>
              <a:buClr>
                <a:srgbClr val="005EB8"/>
              </a:buClr>
            </a:pPr>
            <a:endParaRPr lang="en-GB" sz="1600" dirty="0"/>
          </a:p>
        </p:txBody>
      </p:sp>
      <p:pic>
        <p:nvPicPr>
          <p:cNvPr id="3" name="Picture 2"/>
          <p:cNvPicPr>
            <a:picLocks noChangeAspect="1"/>
          </p:cNvPicPr>
          <p:nvPr/>
        </p:nvPicPr>
        <p:blipFill>
          <a:blip r:embed="rId4"/>
          <a:stretch>
            <a:fillRect/>
          </a:stretch>
        </p:blipFill>
        <p:spPr>
          <a:xfrm>
            <a:off x="539552" y="6114129"/>
            <a:ext cx="1207113" cy="323116"/>
          </a:xfrm>
          <a:prstGeom prst="rect">
            <a:avLst/>
          </a:prstGeom>
        </p:spPr>
      </p:pic>
    </p:spTree>
    <p:extLst>
      <p:ext uri="{BB962C8B-B14F-4D97-AF65-F5344CB8AC3E}">
        <p14:creationId xmlns:p14="http://schemas.microsoft.com/office/powerpoint/2010/main" val="603387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74848" y="1205880"/>
            <a:ext cx="8229600" cy="1143000"/>
          </a:xfrm>
        </p:spPr>
        <p:txBody>
          <a:bodyPr>
            <a:normAutofit fontScale="90000"/>
          </a:bodyPr>
          <a:lstStyle/>
          <a:p>
            <a:pPr algn="l"/>
            <a:r>
              <a:rPr lang="en-US" altLang="en-US" dirty="0"/>
              <a:t>Capacity - Unwise </a:t>
            </a:r>
            <a:br>
              <a:rPr lang="en-US" altLang="en-US" dirty="0"/>
            </a:br>
            <a:r>
              <a:rPr lang="en-US" altLang="en-US" dirty="0"/>
              <a:t>Decisions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503548" y="2543413"/>
            <a:ext cx="8280920" cy="3477875"/>
          </a:xfrm>
          <a:prstGeom prst="rect">
            <a:avLst/>
          </a:prstGeom>
          <a:noFill/>
        </p:spPr>
        <p:txBody>
          <a:bodyPr wrap="square" rtlCol="0">
            <a:spAutoFit/>
          </a:bodyPr>
          <a:lstStyle/>
          <a:p>
            <a:pPr marL="285750" indent="-285750">
              <a:buClr>
                <a:srgbClr val="005EB8"/>
              </a:buClr>
              <a:buFont typeface="Arial" panose="020B0604020202020204" pitchFamily="34" charset="0"/>
              <a:buChar char="•"/>
            </a:pPr>
            <a:r>
              <a:rPr lang="en-GB" sz="2000" dirty="0"/>
              <a:t>There may be times when a person wants to pursue an activity that may have the potential risk of harm</a:t>
            </a:r>
          </a:p>
          <a:p>
            <a:pPr>
              <a:buClr>
                <a:srgbClr val="005EB8"/>
              </a:buClr>
            </a:pPr>
            <a:endParaRPr lang="en-GB" sz="2000" dirty="0"/>
          </a:p>
          <a:p>
            <a:pPr marL="285750" indent="-285750">
              <a:buClr>
                <a:srgbClr val="005EB8"/>
              </a:buClr>
              <a:buFont typeface="Arial" panose="020B0604020202020204" pitchFamily="34" charset="0"/>
              <a:buChar char="•"/>
            </a:pPr>
            <a:r>
              <a:rPr lang="en-GB" sz="2000" dirty="0"/>
              <a:t>Be sure that they are aware of the potential risks</a:t>
            </a:r>
          </a:p>
          <a:p>
            <a:pPr marL="741363" lvl="1" indent="-285750">
              <a:buClr>
                <a:srgbClr val="005EB8"/>
              </a:buClr>
              <a:buFont typeface="Arial" panose="020B0604020202020204" pitchFamily="34" charset="0"/>
              <a:buChar char="•"/>
            </a:pPr>
            <a:r>
              <a:rPr lang="en-GB" sz="2000" dirty="0"/>
              <a:t>Are they able to make an informed decision about their care? </a:t>
            </a:r>
          </a:p>
          <a:p>
            <a:pPr marL="741363" lvl="1" indent="-285750">
              <a:buClr>
                <a:srgbClr val="005EB8"/>
              </a:buClr>
              <a:buFont typeface="Arial" panose="020B0604020202020204" pitchFamily="34" charset="0"/>
              <a:buChar char="•"/>
            </a:pPr>
            <a:r>
              <a:rPr lang="en-GB" sz="2000" dirty="0"/>
              <a:t>You may need to carry out a mental capacity assessment</a:t>
            </a:r>
          </a:p>
          <a:p>
            <a:pPr>
              <a:buClr>
                <a:srgbClr val="005EB8"/>
              </a:buClr>
            </a:pPr>
            <a:endParaRPr lang="en-GB" sz="2000" dirty="0"/>
          </a:p>
          <a:p>
            <a:pPr marL="285750" indent="-285750">
              <a:buClr>
                <a:srgbClr val="005EB8"/>
              </a:buClr>
              <a:buFont typeface="Arial" panose="020B0604020202020204" pitchFamily="34" charset="0"/>
              <a:buChar char="•"/>
            </a:pPr>
            <a:r>
              <a:rPr lang="en-GB" sz="2000" dirty="0"/>
              <a:t>Inform them that it is against your professional recommendation</a:t>
            </a:r>
          </a:p>
          <a:p>
            <a:pPr>
              <a:buClr>
                <a:srgbClr val="005EB8"/>
              </a:buClr>
            </a:pPr>
            <a:endParaRPr lang="en-GB" sz="2000" dirty="0"/>
          </a:p>
          <a:p>
            <a:pPr marL="285750" indent="-285750">
              <a:buClr>
                <a:srgbClr val="005EB8"/>
              </a:buClr>
              <a:buFont typeface="Arial" panose="020B0604020202020204" pitchFamily="34" charset="0"/>
              <a:buChar char="•"/>
            </a:pPr>
            <a:r>
              <a:rPr lang="en-GB" sz="2000" dirty="0"/>
              <a:t>You still need to do all you can to control the risk as far as reasonably possible.</a:t>
            </a:r>
          </a:p>
        </p:txBody>
      </p:sp>
    </p:spTree>
    <p:extLst>
      <p:ext uri="{BB962C8B-B14F-4D97-AF65-F5344CB8AC3E}">
        <p14:creationId xmlns:p14="http://schemas.microsoft.com/office/powerpoint/2010/main" val="1462911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518864" y="845840"/>
            <a:ext cx="8229600" cy="1143000"/>
          </a:xfrm>
        </p:spPr>
        <p:txBody>
          <a:bodyPr>
            <a:normAutofit/>
          </a:bodyPr>
          <a:lstStyle/>
          <a:p>
            <a:pPr algn="l"/>
            <a:r>
              <a:rPr lang="en-US" altLang="en-US" dirty="0"/>
              <a:t>Whistleblowing </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071876"/>
            <a:ext cx="8280920" cy="4093428"/>
          </a:xfrm>
          <a:prstGeom prst="rect">
            <a:avLst/>
          </a:prstGeom>
          <a:noFill/>
        </p:spPr>
        <p:txBody>
          <a:bodyPr wrap="square" rtlCol="0">
            <a:spAutoFit/>
          </a:bodyPr>
          <a:lstStyle/>
          <a:p>
            <a:pPr marL="342900" indent="-342900">
              <a:buClr>
                <a:srgbClr val="005EB8"/>
              </a:buClr>
              <a:buFont typeface="Arial" panose="020B0604020202020204" pitchFamily="34" charset="0"/>
              <a:buChar char="•"/>
            </a:pPr>
            <a:r>
              <a:rPr lang="en-GB" sz="2000" dirty="0"/>
              <a:t>Highlighted in the Francis report  </a:t>
            </a:r>
            <a:r>
              <a:rPr lang="en-GB" sz="2000" dirty="0">
                <a:hlinkClick r:id="rId4"/>
              </a:rPr>
              <a:t>https://webarchive.nationalarchives.gov.uk/20150407084231/http://www.midstaffspublicinquiry.com/report</a:t>
            </a:r>
            <a:r>
              <a:rPr lang="en-GB" sz="2000" dirty="0"/>
              <a:t> </a:t>
            </a:r>
          </a:p>
          <a:p>
            <a:pPr marL="342900" indent="-342900">
              <a:buClr>
                <a:srgbClr val="005EB8"/>
              </a:buClr>
              <a:buFont typeface="Arial" panose="020B0604020202020204" pitchFamily="34" charset="0"/>
              <a:buChar char="•"/>
            </a:pPr>
            <a:endParaRPr lang="en-GB" sz="2000" dirty="0"/>
          </a:p>
          <a:p>
            <a:pPr marL="342900" indent="-342900">
              <a:buClr>
                <a:srgbClr val="005EB8"/>
              </a:buClr>
              <a:buFont typeface="Arial" panose="020B0604020202020204" pitchFamily="34" charset="0"/>
              <a:buChar char="•"/>
            </a:pPr>
            <a:r>
              <a:rPr lang="en-GB" sz="2000" dirty="0"/>
              <a:t>Patients, staff and safety first</a:t>
            </a:r>
          </a:p>
          <a:p>
            <a:pPr marL="342900" indent="-342900">
              <a:buClr>
                <a:srgbClr val="005EB8"/>
              </a:buClr>
              <a:buFont typeface="Arial" panose="020B0604020202020204" pitchFamily="34" charset="0"/>
              <a:buChar char="•"/>
            </a:pPr>
            <a:endParaRPr lang="en-GB" sz="2000" dirty="0"/>
          </a:p>
          <a:p>
            <a:pPr marL="342900" indent="-342900">
              <a:buClr>
                <a:srgbClr val="005EB8"/>
              </a:buClr>
              <a:buFont typeface="Arial" panose="020B0604020202020204" pitchFamily="34" charset="0"/>
              <a:buChar char="•"/>
            </a:pPr>
            <a:r>
              <a:rPr lang="en-GB" sz="2000" dirty="0"/>
              <a:t>Professional codes of conduct</a:t>
            </a:r>
          </a:p>
          <a:p>
            <a:pPr marL="342900" indent="-342900">
              <a:buClr>
                <a:srgbClr val="005EB8"/>
              </a:buClr>
              <a:buFont typeface="Arial" panose="020B0604020202020204" pitchFamily="34" charset="0"/>
              <a:buChar char="•"/>
            </a:pPr>
            <a:endParaRPr lang="en-GB" sz="2000" dirty="0"/>
          </a:p>
          <a:p>
            <a:pPr marL="342900" indent="-342900">
              <a:buClr>
                <a:srgbClr val="005EB8"/>
              </a:buClr>
              <a:buFont typeface="Arial" panose="020B0604020202020204" pitchFamily="34" charset="0"/>
              <a:buChar char="•"/>
            </a:pPr>
            <a:r>
              <a:rPr lang="en-GB" sz="2000" dirty="0"/>
              <a:t>Every healthcare worker has a duty of care</a:t>
            </a:r>
          </a:p>
          <a:p>
            <a:pPr marL="342900" indent="-342900">
              <a:buClr>
                <a:srgbClr val="005EB8"/>
              </a:buClr>
              <a:buFont typeface="Arial" panose="020B0604020202020204" pitchFamily="34" charset="0"/>
              <a:buChar char="•"/>
            </a:pPr>
            <a:endParaRPr lang="en-GB" sz="2000" dirty="0"/>
          </a:p>
          <a:p>
            <a:pPr marL="342900" indent="-342900">
              <a:buClr>
                <a:srgbClr val="005EB8"/>
              </a:buClr>
              <a:buFont typeface="Arial" panose="020B0604020202020204" pitchFamily="34" charset="0"/>
              <a:buChar char="•"/>
            </a:pPr>
            <a:r>
              <a:rPr lang="en-GB" sz="2000" dirty="0"/>
              <a:t>Concerns in workplace including unsafe working practice, medicines maladministration, staff working beyond scope of practice, bullying and harassment.</a:t>
            </a:r>
            <a:endParaRPr lang="en-GB" b="1" dirty="0"/>
          </a:p>
        </p:txBody>
      </p:sp>
    </p:spTree>
    <p:extLst>
      <p:ext uri="{BB962C8B-B14F-4D97-AF65-F5344CB8AC3E}">
        <p14:creationId xmlns:p14="http://schemas.microsoft.com/office/powerpoint/2010/main" val="4063970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57200" y="1277888"/>
            <a:ext cx="8229600" cy="1143000"/>
          </a:xfrm>
        </p:spPr>
        <p:txBody>
          <a:bodyPr/>
          <a:lstStyle/>
          <a:p>
            <a:pPr algn="l"/>
            <a:r>
              <a:rPr lang="en-US" altLang="en-US" dirty="0"/>
              <a:t>Session Objectives</a:t>
            </a:r>
            <a:endParaRPr lang="en-GB" dirty="0"/>
          </a:p>
        </p:txBody>
      </p:sp>
      <p:sp>
        <p:nvSpPr>
          <p:cNvPr id="10" name="Content Placeholder 9"/>
          <p:cNvSpPr>
            <a:spLocks noGrp="1"/>
          </p:cNvSpPr>
          <p:nvPr>
            <p:ph idx="1"/>
          </p:nvPr>
        </p:nvSpPr>
        <p:spPr>
          <a:xfrm>
            <a:off x="457200" y="2680320"/>
            <a:ext cx="8229600" cy="2548880"/>
          </a:xfrm>
        </p:spPr>
        <p:txBody>
          <a:bodyPr/>
          <a:lstStyle/>
          <a:p>
            <a:pPr marL="0" indent="0">
              <a:buNone/>
            </a:pPr>
            <a:r>
              <a:rPr lang="en-GB" sz="2200" b="1" dirty="0"/>
              <a:t>By the end of this session you will: </a:t>
            </a:r>
          </a:p>
          <a:p>
            <a:pPr marL="0" indent="0">
              <a:buNone/>
            </a:pPr>
            <a:endParaRPr lang="en-GB" sz="2200" b="1" dirty="0"/>
          </a:p>
          <a:p>
            <a:pPr>
              <a:buClr>
                <a:srgbClr val="0070C0"/>
              </a:buClr>
            </a:pPr>
            <a:r>
              <a:rPr lang="en-GB" sz="2200" dirty="0"/>
              <a:t>Know how to work safely </a:t>
            </a:r>
          </a:p>
          <a:p>
            <a:pPr>
              <a:buClr>
                <a:srgbClr val="0070C0"/>
              </a:buClr>
            </a:pPr>
            <a:r>
              <a:rPr lang="en-GB" sz="2200" dirty="0"/>
              <a:t>Understand the principles of risk management</a:t>
            </a:r>
          </a:p>
          <a:p>
            <a:pPr>
              <a:buClr>
                <a:srgbClr val="0070C0"/>
              </a:buClr>
            </a:pPr>
            <a:r>
              <a:rPr lang="en-GB" sz="2200" dirty="0"/>
              <a:t>Understand how to raise concerns</a:t>
            </a:r>
          </a:p>
          <a:p>
            <a:pPr>
              <a:buClr>
                <a:srgbClr val="0070C0"/>
              </a:buClr>
            </a:pPr>
            <a:endParaRPr lang="en-GB" sz="2200" dirty="0"/>
          </a:p>
          <a:p>
            <a:pPr>
              <a:buClr>
                <a:srgbClr val="0070C0"/>
              </a:buClr>
            </a:pPr>
            <a:endParaRPr lang="en-GB" sz="2200" dirty="0"/>
          </a:p>
          <a:p>
            <a:pPr>
              <a:buClr>
                <a:srgbClr val="0070C0"/>
              </a:buClr>
            </a:pPr>
            <a:endParaRPr lang="en-GB" sz="2200" dirty="0"/>
          </a:p>
          <a:p>
            <a:pPr>
              <a:buClr>
                <a:srgbClr val="0070C0"/>
              </a:buClr>
            </a:pPr>
            <a:endParaRPr lang="en-GB" sz="2200" dirty="0"/>
          </a:p>
          <a:p>
            <a:pPr>
              <a:buClr>
                <a:srgbClr val="0070C0"/>
              </a:buClr>
            </a:pPr>
            <a:endParaRPr lang="en-GB" sz="2200" dirty="0"/>
          </a:p>
          <a:p>
            <a:pPr>
              <a:buClr>
                <a:srgbClr val="0070C0"/>
              </a:buClr>
            </a:pPr>
            <a:endParaRPr lang="en-GB" sz="2400" dirty="0"/>
          </a:p>
        </p:txBody>
      </p:sp>
    </p:spTree>
    <p:extLst>
      <p:ext uri="{BB962C8B-B14F-4D97-AF65-F5344CB8AC3E}">
        <p14:creationId xmlns:p14="http://schemas.microsoft.com/office/powerpoint/2010/main" val="3013362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46856" y="1277888"/>
            <a:ext cx="8229600" cy="1143000"/>
          </a:xfrm>
        </p:spPr>
        <p:txBody>
          <a:bodyPr>
            <a:normAutofit fontScale="90000"/>
          </a:bodyPr>
          <a:lstStyle/>
          <a:p>
            <a:pPr algn="l"/>
            <a:r>
              <a:rPr lang="en-GB" altLang="en-US" dirty="0"/>
              <a:t>Why do you need to raise </a:t>
            </a:r>
            <a:br>
              <a:rPr lang="en-GB" altLang="en-US" dirty="0"/>
            </a:br>
            <a:r>
              <a:rPr lang="en-GB" altLang="en-US" dirty="0"/>
              <a:t>concerns?</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225184"/>
            <a:ext cx="8280920" cy="3724096"/>
          </a:xfrm>
          <a:prstGeom prst="rect">
            <a:avLst/>
          </a:prstGeom>
          <a:noFill/>
        </p:spPr>
        <p:txBody>
          <a:bodyPr wrap="square" rtlCol="0">
            <a:spAutoFit/>
          </a:bodyPr>
          <a:lstStyle/>
          <a:p>
            <a:pPr marL="342900" indent="-342900">
              <a:buClr>
                <a:srgbClr val="005EB8"/>
              </a:buClr>
              <a:buFont typeface="+mj-lt"/>
              <a:buAutoNum type="arabicPeriod"/>
            </a:pPr>
            <a:endParaRPr lang="en-GB" sz="2000" b="1" dirty="0"/>
          </a:p>
          <a:p>
            <a:pPr marL="342900" lvl="0" indent="-342900" defTabSz="914400" eaLnBrk="1" fontAlgn="auto" hangingPunct="1">
              <a:spcBef>
                <a:spcPct val="20000"/>
              </a:spcBef>
              <a:spcAft>
                <a:spcPts val="0"/>
              </a:spcAft>
              <a:buClr>
                <a:srgbClr val="0070C0"/>
              </a:buClr>
              <a:buFont typeface="Arial" panose="020B0604020202020204" pitchFamily="34" charset="0"/>
              <a:buChar char="•"/>
            </a:pPr>
            <a:r>
              <a:rPr lang="en-GB" sz="2400" dirty="0">
                <a:solidFill>
                  <a:prstClr val="black"/>
                </a:solidFill>
                <a:ea typeface="+mn-ea"/>
                <a:cs typeface="Arial" panose="020B0604020202020204" pitchFamily="34" charset="0"/>
              </a:rPr>
              <a:t>Unsafe practice impacts on patient care which is the primary concern for all healthcare organisations and frontline staff</a:t>
            </a:r>
          </a:p>
          <a:p>
            <a:pPr marL="342900" lvl="0" indent="-342900" defTabSz="914400" eaLnBrk="1" fontAlgn="auto" hangingPunct="1">
              <a:spcBef>
                <a:spcPct val="20000"/>
              </a:spcBef>
              <a:spcAft>
                <a:spcPts val="0"/>
              </a:spcAft>
              <a:buClr>
                <a:srgbClr val="0070C0"/>
              </a:buClr>
              <a:buFont typeface="Arial" panose="020B0604020202020204" pitchFamily="34" charset="0"/>
              <a:buChar char="•"/>
            </a:pPr>
            <a:r>
              <a:rPr lang="en-GB" sz="2400" dirty="0">
                <a:solidFill>
                  <a:prstClr val="black"/>
                </a:solidFill>
                <a:ea typeface="+mn-ea"/>
                <a:cs typeface="Arial" panose="020B0604020202020204" pitchFamily="34" charset="0"/>
              </a:rPr>
              <a:t>Protecting patients and service users</a:t>
            </a:r>
          </a:p>
          <a:p>
            <a:pPr marL="342900" lvl="0" indent="-342900" defTabSz="914400" eaLnBrk="1" fontAlgn="auto" hangingPunct="1">
              <a:spcBef>
                <a:spcPct val="20000"/>
              </a:spcBef>
              <a:spcAft>
                <a:spcPts val="0"/>
              </a:spcAft>
              <a:buClr>
                <a:srgbClr val="0070C0"/>
              </a:buClr>
              <a:buFont typeface="Arial" panose="020B0604020202020204" pitchFamily="34" charset="0"/>
              <a:buChar char="•"/>
            </a:pPr>
            <a:r>
              <a:rPr lang="en-GB" sz="2400" dirty="0">
                <a:solidFill>
                  <a:prstClr val="black"/>
                </a:solidFill>
                <a:ea typeface="+mn-ea"/>
                <a:cs typeface="Arial" panose="020B0604020202020204" pitchFamily="34" charset="0"/>
              </a:rPr>
              <a:t>It is not disloyalty and should be seen as an opportunity to improve practice</a:t>
            </a:r>
          </a:p>
          <a:p>
            <a:pPr marL="342900" lvl="0" indent="-342900" defTabSz="914400" eaLnBrk="1" fontAlgn="auto" hangingPunct="1">
              <a:spcBef>
                <a:spcPct val="20000"/>
              </a:spcBef>
              <a:spcAft>
                <a:spcPts val="0"/>
              </a:spcAft>
              <a:buClr>
                <a:srgbClr val="0070C0"/>
              </a:buClr>
              <a:buFont typeface="Arial" panose="020B0604020202020204" pitchFamily="34" charset="0"/>
              <a:buChar char="•"/>
            </a:pPr>
            <a:r>
              <a:rPr lang="en-GB" sz="2400" dirty="0">
                <a:solidFill>
                  <a:prstClr val="black"/>
                </a:solidFill>
                <a:ea typeface="+mn-ea"/>
                <a:cs typeface="Arial" panose="020B0604020202020204" pitchFamily="34" charset="0"/>
              </a:rPr>
              <a:t>Staff need to feel safe and protected</a:t>
            </a:r>
          </a:p>
          <a:p>
            <a:pPr marL="342900" lvl="0" indent="-342900" defTabSz="914400" eaLnBrk="1" fontAlgn="auto" hangingPunct="1">
              <a:spcBef>
                <a:spcPct val="20000"/>
              </a:spcBef>
              <a:spcAft>
                <a:spcPts val="0"/>
              </a:spcAft>
              <a:buClr>
                <a:srgbClr val="0070C0"/>
              </a:buClr>
              <a:buFont typeface="Arial" panose="020B0604020202020204" pitchFamily="34" charset="0"/>
              <a:buChar char="•"/>
            </a:pPr>
            <a:r>
              <a:rPr lang="en-GB" sz="2400" dirty="0">
                <a:solidFill>
                  <a:prstClr val="black"/>
                </a:solidFill>
                <a:ea typeface="+mn-ea"/>
                <a:cs typeface="Arial" panose="020B0604020202020204" pitchFamily="34" charset="0"/>
              </a:rPr>
              <a:t>Professional code of conduct</a:t>
            </a:r>
          </a:p>
        </p:txBody>
      </p:sp>
    </p:spTree>
    <p:extLst>
      <p:ext uri="{BB962C8B-B14F-4D97-AF65-F5344CB8AC3E}">
        <p14:creationId xmlns:p14="http://schemas.microsoft.com/office/powerpoint/2010/main" val="2050727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061864"/>
            <a:ext cx="8229600" cy="1143000"/>
          </a:xfrm>
        </p:spPr>
        <p:txBody>
          <a:bodyPr>
            <a:normAutofit fontScale="90000"/>
          </a:bodyPr>
          <a:lstStyle/>
          <a:p>
            <a:pPr algn="l"/>
            <a:r>
              <a:rPr lang="en-GB" altLang="en-US" dirty="0"/>
              <a:t>What constitutes a cause for concern?</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210956"/>
            <a:ext cx="8280920" cy="4170372"/>
          </a:xfrm>
          <a:prstGeom prst="rect">
            <a:avLst/>
          </a:prstGeom>
          <a:noFill/>
        </p:spPr>
        <p:txBody>
          <a:bodyPr wrap="square" rtlCol="0">
            <a:spAutoFit/>
          </a:bodyPr>
          <a:lstStyle/>
          <a:p>
            <a:pPr lvl="0" defTabSz="914400" eaLnBrk="1" hangingPunct="1">
              <a:spcBef>
                <a:spcPct val="20000"/>
              </a:spcBef>
              <a:spcAft>
                <a:spcPts val="0"/>
              </a:spcAft>
            </a:pPr>
            <a:r>
              <a:rPr lang="en-GB" sz="2500" b="1" dirty="0">
                <a:solidFill>
                  <a:prstClr val="black"/>
                </a:solidFill>
                <a:ea typeface="+mn-ea"/>
                <a:cs typeface="Arial" panose="020B0604020202020204" pitchFamily="34" charset="0"/>
              </a:rPr>
              <a:t>Concerns may include:</a:t>
            </a:r>
          </a:p>
          <a:p>
            <a:pPr marL="342900" lvl="0" indent="-342900" defTabSz="914400" eaLnBrk="1" hangingPunct="1">
              <a:spcBef>
                <a:spcPct val="20000"/>
              </a:spcBef>
              <a:spcAft>
                <a:spcPts val="0"/>
              </a:spcAft>
              <a:buClr>
                <a:srgbClr val="0070C0"/>
              </a:buClr>
              <a:buFont typeface="Arial" panose="020B0604020202020204" pitchFamily="34" charset="0"/>
              <a:buChar char="•"/>
            </a:pPr>
            <a:r>
              <a:rPr lang="en-GB" sz="2000" dirty="0">
                <a:solidFill>
                  <a:prstClr val="black"/>
                </a:solidFill>
                <a:ea typeface="+mn-ea"/>
                <a:cs typeface="Arial" panose="020B0604020202020204" pitchFamily="34" charset="0"/>
              </a:rPr>
              <a:t>Malpractice</a:t>
            </a:r>
          </a:p>
          <a:p>
            <a:pPr marL="342900" lvl="0" indent="-342900" defTabSz="914400" eaLnBrk="1" hangingPunct="1">
              <a:spcBef>
                <a:spcPct val="20000"/>
              </a:spcBef>
              <a:spcAft>
                <a:spcPts val="0"/>
              </a:spcAft>
              <a:buClr>
                <a:srgbClr val="0070C0"/>
              </a:buClr>
              <a:buFont typeface="Arial" panose="020B0604020202020204" pitchFamily="34" charset="0"/>
              <a:buChar char="•"/>
            </a:pPr>
            <a:r>
              <a:rPr lang="en-GB" sz="2000" dirty="0">
                <a:solidFill>
                  <a:prstClr val="black"/>
                </a:solidFill>
                <a:ea typeface="+mn-ea"/>
                <a:cs typeface="Arial" panose="020B0604020202020204" pitchFamily="34" charset="0"/>
              </a:rPr>
              <a:t>Unsafe patient care</a:t>
            </a:r>
          </a:p>
          <a:p>
            <a:pPr marL="342900" lvl="0" indent="-342900" defTabSz="914400" eaLnBrk="1" hangingPunct="1">
              <a:spcBef>
                <a:spcPct val="20000"/>
              </a:spcBef>
              <a:spcAft>
                <a:spcPts val="0"/>
              </a:spcAft>
              <a:buClr>
                <a:srgbClr val="0070C0"/>
              </a:buClr>
              <a:buFont typeface="Arial" panose="020B0604020202020204" pitchFamily="34" charset="0"/>
              <a:buChar char="•"/>
            </a:pPr>
            <a:r>
              <a:rPr lang="en-GB" sz="2000" dirty="0">
                <a:solidFill>
                  <a:prstClr val="black"/>
                </a:solidFill>
                <a:ea typeface="+mn-ea"/>
                <a:cs typeface="Arial" panose="020B0604020202020204" pitchFamily="34" charset="0"/>
              </a:rPr>
              <a:t>Safeguarding failure</a:t>
            </a:r>
          </a:p>
          <a:p>
            <a:pPr marL="342900" lvl="0" indent="-342900" defTabSz="914400" eaLnBrk="1" hangingPunct="1">
              <a:spcBef>
                <a:spcPct val="20000"/>
              </a:spcBef>
              <a:spcAft>
                <a:spcPts val="0"/>
              </a:spcAft>
              <a:buClr>
                <a:srgbClr val="0070C0"/>
              </a:buClr>
              <a:buFont typeface="Arial" panose="020B0604020202020204" pitchFamily="34" charset="0"/>
              <a:buChar char="•"/>
            </a:pPr>
            <a:r>
              <a:rPr lang="en-GB" sz="2000" dirty="0">
                <a:solidFill>
                  <a:prstClr val="black"/>
                </a:solidFill>
                <a:ea typeface="+mn-ea"/>
                <a:cs typeface="Arial" panose="020B0604020202020204" pitchFamily="34" charset="0"/>
              </a:rPr>
              <a:t>Poor clinical practice</a:t>
            </a:r>
          </a:p>
          <a:p>
            <a:pPr marL="342900" lvl="0" indent="-342900" defTabSz="914400" eaLnBrk="1" hangingPunct="1">
              <a:spcBef>
                <a:spcPct val="20000"/>
              </a:spcBef>
              <a:spcAft>
                <a:spcPts val="0"/>
              </a:spcAft>
              <a:buClr>
                <a:srgbClr val="0070C0"/>
              </a:buClr>
              <a:buFont typeface="Arial" panose="020B0604020202020204" pitchFamily="34" charset="0"/>
              <a:buChar char="•"/>
            </a:pPr>
            <a:r>
              <a:rPr lang="en-GB" sz="2000" dirty="0">
                <a:solidFill>
                  <a:prstClr val="black"/>
                </a:solidFill>
                <a:ea typeface="+mn-ea"/>
                <a:cs typeface="Arial" panose="020B0604020202020204" pitchFamily="34" charset="0"/>
              </a:rPr>
              <a:t>Insufficiently trained staff</a:t>
            </a:r>
          </a:p>
          <a:p>
            <a:pPr marL="342900" lvl="0" indent="-342900" defTabSz="914400" eaLnBrk="1" hangingPunct="1">
              <a:spcBef>
                <a:spcPct val="20000"/>
              </a:spcBef>
              <a:spcAft>
                <a:spcPts val="0"/>
              </a:spcAft>
              <a:buClr>
                <a:srgbClr val="0070C0"/>
              </a:buClr>
              <a:buFont typeface="Arial" panose="020B0604020202020204" pitchFamily="34" charset="0"/>
              <a:buChar char="•"/>
            </a:pPr>
            <a:r>
              <a:rPr lang="en-GB" sz="2000" dirty="0">
                <a:solidFill>
                  <a:prstClr val="black"/>
                </a:solidFill>
                <a:ea typeface="+mn-ea"/>
                <a:cs typeface="Arial" panose="020B0604020202020204" pitchFamily="34" charset="0"/>
              </a:rPr>
              <a:t>Staff working outside their scope of practice</a:t>
            </a:r>
          </a:p>
          <a:p>
            <a:pPr marL="342900" lvl="0" indent="-342900" defTabSz="914400" eaLnBrk="1" hangingPunct="1">
              <a:spcBef>
                <a:spcPct val="20000"/>
              </a:spcBef>
              <a:spcAft>
                <a:spcPts val="0"/>
              </a:spcAft>
              <a:buClr>
                <a:srgbClr val="0070C0"/>
              </a:buClr>
              <a:buFont typeface="Arial" panose="020B0604020202020204" pitchFamily="34" charset="0"/>
              <a:buChar char="•"/>
            </a:pPr>
            <a:r>
              <a:rPr lang="en-GB" sz="2000" dirty="0">
                <a:solidFill>
                  <a:prstClr val="black"/>
                </a:solidFill>
                <a:ea typeface="+mn-ea"/>
                <a:cs typeface="Arial" panose="020B0604020202020204" pitchFamily="34" charset="0"/>
              </a:rPr>
              <a:t>Unsafe working conditions</a:t>
            </a:r>
          </a:p>
          <a:p>
            <a:pPr marL="342900" lvl="0" indent="-342900" defTabSz="914400" eaLnBrk="1" hangingPunct="1">
              <a:spcBef>
                <a:spcPct val="20000"/>
              </a:spcBef>
              <a:spcAft>
                <a:spcPts val="0"/>
              </a:spcAft>
              <a:buClr>
                <a:srgbClr val="0070C0"/>
              </a:buClr>
              <a:buFont typeface="Arial" panose="020B0604020202020204" pitchFamily="34" charset="0"/>
              <a:buChar char="•"/>
            </a:pPr>
            <a:r>
              <a:rPr lang="en-GB" sz="2000" dirty="0">
                <a:solidFill>
                  <a:prstClr val="black"/>
                </a:solidFill>
                <a:ea typeface="+mn-ea"/>
                <a:cs typeface="Arial" panose="020B0604020202020204" pitchFamily="34" charset="0"/>
              </a:rPr>
              <a:t>Poor medicines management</a:t>
            </a:r>
          </a:p>
          <a:p>
            <a:pPr marL="342900" lvl="0" indent="-342900" defTabSz="914400" eaLnBrk="1" hangingPunct="1">
              <a:spcBef>
                <a:spcPct val="20000"/>
              </a:spcBef>
              <a:spcAft>
                <a:spcPts val="0"/>
              </a:spcAft>
              <a:buClr>
                <a:srgbClr val="0070C0"/>
              </a:buClr>
              <a:buFont typeface="Arial" panose="020B0604020202020204" pitchFamily="34" charset="0"/>
              <a:buChar char="•"/>
            </a:pPr>
            <a:r>
              <a:rPr lang="en-GB" sz="2000" dirty="0">
                <a:solidFill>
                  <a:prstClr val="black"/>
                </a:solidFill>
                <a:ea typeface="+mn-ea"/>
                <a:cs typeface="Arial" panose="020B0604020202020204" pitchFamily="34" charset="0"/>
              </a:rPr>
              <a:t>Staff who are stressed or unwell</a:t>
            </a:r>
          </a:p>
          <a:p>
            <a:pPr marL="342900" lvl="0" indent="-342900" defTabSz="914400" eaLnBrk="1" hangingPunct="1">
              <a:spcBef>
                <a:spcPct val="20000"/>
              </a:spcBef>
              <a:spcAft>
                <a:spcPts val="0"/>
              </a:spcAft>
              <a:buClr>
                <a:srgbClr val="0070C0"/>
              </a:buClr>
              <a:buFont typeface="Arial" panose="020B0604020202020204" pitchFamily="34" charset="0"/>
              <a:buChar char="•"/>
            </a:pPr>
            <a:r>
              <a:rPr lang="en-GB" sz="2000" dirty="0">
                <a:solidFill>
                  <a:prstClr val="black"/>
                </a:solidFill>
                <a:ea typeface="+mn-ea"/>
                <a:cs typeface="Arial" panose="020B0604020202020204" pitchFamily="34" charset="0"/>
              </a:rPr>
              <a:t>Bullying and harassment</a:t>
            </a:r>
          </a:p>
        </p:txBody>
      </p:sp>
    </p:spTree>
    <p:extLst>
      <p:ext uri="{BB962C8B-B14F-4D97-AF65-F5344CB8AC3E}">
        <p14:creationId xmlns:p14="http://schemas.microsoft.com/office/powerpoint/2010/main" val="634524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92291" y="701824"/>
            <a:ext cx="8229600" cy="1143000"/>
          </a:xfrm>
        </p:spPr>
        <p:txBody>
          <a:bodyPr>
            <a:normAutofit/>
          </a:bodyPr>
          <a:lstStyle/>
          <a:p>
            <a:pPr algn="l"/>
            <a:r>
              <a:rPr lang="en-US" altLang="en-US" dirty="0"/>
              <a:t>Raising a concern</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391287" y="1999868"/>
            <a:ext cx="8280920" cy="4093428"/>
          </a:xfrm>
          <a:prstGeom prst="rect">
            <a:avLst/>
          </a:prstGeom>
          <a:noFill/>
        </p:spPr>
        <p:txBody>
          <a:bodyPr wrap="square" rtlCol="0">
            <a:spAutoFit/>
          </a:bodyPr>
          <a:lstStyle/>
          <a:p>
            <a:pPr>
              <a:buClr>
                <a:srgbClr val="005EB8"/>
              </a:buClr>
            </a:pPr>
            <a:r>
              <a:rPr lang="en-GB" sz="2000" b="1" dirty="0"/>
              <a:t>Act without delay if you believe that there is a risk to patient safety or public protection</a:t>
            </a:r>
          </a:p>
          <a:p>
            <a:pPr marL="285750" indent="-285750">
              <a:buClr>
                <a:srgbClr val="005EB8"/>
              </a:buClr>
              <a:buFont typeface="Arial" panose="020B0604020202020204" pitchFamily="34" charset="0"/>
              <a:buChar char="•"/>
            </a:pPr>
            <a:r>
              <a:rPr lang="en-GB" sz="2000" dirty="0"/>
              <a:t>Raise and, if necessary, escalate any concerns you may have about patient or public safety, or the level of care people are receiving in your workplace or any other health and care setting and use the channels available to you in line with our guidance and your local working practices</a:t>
            </a:r>
          </a:p>
          <a:p>
            <a:pPr marL="285750" indent="-285750">
              <a:buClr>
                <a:srgbClr val="005EB8"/>
              </a:buClr>
              <a:buFont typeface="Arial" panose="020B0604020202020204" pitchFamily="34" charset="0"/>
              <a:buChar char="•"/>
            </a:pPr>
            <a:r>
              <a:rPr lang="en-GB" sz="2000" dirty="0"/>
              <a:t>Raise your concerns immediately if you are being asked to practise beyond your role, experience and training</a:t>
            </a:r>
          </a:p>
          <a:p>
            <a:pPr marL="285750" indent="-285750">
              <a:buClr>
                <a:srgbClr val="005EB8"/>
              </a:buClr>
              <a:buFont typeface="Arial" panose="020B0604020202020204" pitchFamily="34" charset="0"/>
              <a:buChar char="•"/>
            </a:pPr>
            <a:r>
              <a:rPr lang="en-GB" sz="2000" dirty="0"/>
              <a:t>Tell someone in authority at the first reasonable opportunity if you experience problems that may prevent you working within the Code or other national standards, taking prompt action to tackle the causes of concern if you can</a:t>
            </a:r>
          </a:p>
        </p:txBody>
      </p:sp>
    </p:spTree>
    <p:extLst>
      <p:ext uri="{BB962C8B-B14F-4D97-AF65-F5344CB8AC3E}">
        <p14:creationId xmlns:p14="http://schemas.microsoft.com/office/powerpoint/2010/main" val="2622414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92291" y="1061864"/>
            <a:ext cx="8229600" cy="1143000"/>
          </a:xfrm>
        </p:spPr>
        <p:txBody>
          <a:bodyPr>
            <a:normAutofit/>
          </a:bodyPr>
          <a:lstStyle/>
          <a:p>
            <a:pPr algn="l"/>
            <a:r>
              <a:rPr lang="en-US" altLang="en-US" dirty="0"/>
              <a:t>Raising a concern</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391287" y="2471405"/>
            <a:ext cx="8280920" cy="3477875"/>
          </a:xfrm>
          <a:prstGeom prst="rect">
            <a:avLst/>
          </a:prstGeom>
          <a:noFill/>
        </p:spPr>
        <p:txBody>
          <a:bodyPr wrap="square" rtlCol="0">
            <a:spAutoFit/>
          </a:bodyPr>
          <a:lstStyle/>
          <a:p>
            <a:pPr marL="285750" indent="-285750">
              <a:buClr>
                <a:srgbClr val="005EB8"/>
              </a:buClr>
              <a:buFont typeface="Arial" panose="020B0604020202020204" pitchFamily="34" charset="0"/>
              <a:buChar char="•"/>
            </a:pPr>
            <a:r>
              <a:rPr lang="en-GB" sz="2000" dirty="0"/>
              <a:t>Acknowledge and act on all concerns raised to you, investigating, escalating or dealing with those concerns where it is appropriate for you to do so</a:t>
            </a:r>
          </a:p>
          <a:p>
            <a:pPr>
              <a:buClr>
                <a:srgbClr val="005EB8"/>
              </a:buClr>
            </a:pPr>
            <a:endParaRPr lang="en-GB" sz="2000" dirty="0"/>
          </a:p>
          <a:p>
            <a:pPr marL="285750" indent="-285750">
              <a:buClr>
                <a:srgbClr val="005EB8"/>
              </a:buClr>
              <a:buFont typeface="Arial" panose="020B0604020202020204" pitchFamily="34" charset="0"/>
              <a:buChar char="•"/>
            </a:pPr>
            <a:r>
              <a:rPr lang="en-GB" sz="2000" dirty="0"/>
              <a:t>Not obstruct, intimidate, victimise or in any way hinder a colleague, member of staff, person you care for or member of the public who wants to raise a concern</a:t>
            </a:r>
          </a:p>
          <a:p>
            <a:pPr>
              <a:buClr>
                <a:srgbClr val="005EB8"/>
              </a:buClr>
            </a:pPr>
            <a:endParaRPr lang="en-GB" sz="2000" dirty="0"/>
          </a:p>
          <a:p>
            <a:pPr marL="285750" indent="-285750">
              <a:buClr>
                <a:srgbClr val="005EB8"/>
              </a:buClr>
              <a:buFont typeface="Arial" panose="020B0604020202020204" pitchFamily="34" charset="0"/>
              <a:buChar char="•"/>
            </a:pPr>
            <a:r>
              <a:rPr lang="en-GB" sz="2000" dirty="0"/>
              <a:t>Protect anyone you have management responsibility for from any harm, detriment, victimisation or unwarranted treatment after a concern is raised.</a:t>
            </a:r>
          </a:p>
        </p:txBody>
      </p:sp>
    </p:spTree>
    <p:extLst>
      <p:ext uri="{BB962C8B-B14F-4D97-AF65-F5344CB8AC3E}">
        <p14:creationId xmlns:p14="http://schemas.microsoft.com/office/powerpoint/2010/main" val="3055242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133872"/>
            <a:ext cx="8229600" cy="1143000"/>
          </a:xfrm>
        </p:spPr>
        <p:txBody>
          <a:bodyPr>
            <a:normAutofit fontScale="90000"/>
          </a:bodyPr>
          <a:lstStyle/>
          <a:p>
            <a:pPr algn="l"/>
            <a:r>
              <a:rPr lang="en-GB" altLang="en-US" dirty="0"/>
              <a:t>What constitutes a cause for concern?</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500149" y="2336100"/>
            <a:ext cx="8280920" cy="2893100"/>
          </a:xfrm>
          <a:prstGeom prst="rect">
            <a:avLst/>
          </a:prstGeom>
          <a:noFill/>
        </p:spPr>
        <p:txBody>
          <a:bodyPr wrap="square" rtlCol="0">
            <a:spAutoFit/>
          </a:bodyPr>
          <a:lstStyle/>
          <a:p>
            <a:pPr>
              <a:buClr>
                <a:srgbClr val="005EB8"/>
              </a:buClr>
            </a:pPr>
            <a:r>
              <a:rPr lang="en-GB" sz="1600" dirty="0"/>
              <a:t>The Nursing Times Speak out Safely (SOS) campaign aims to encourage all healthcare organisations to develop honest, transparent cultures and to encourage staff to raise the alarm when they see poor practice and to protect them when they do so</a:t>
            </a:r>
          </a:p>
          <a:p>
            <a:pPr>
              <a:buClr>
                <a:srgbClr val="005EB8"/>
              </a:buClr>
            </a:pPr>
            <a:endParaRPr lang="en-GB" sz="1600" dirty="0"/>
          </a:p>
          <a:p>
            <a:pPr>
              <a:buClr>
                <a:srgbClr val="005EB8"/>
              </a:buClr>
            </a:pPr>
            <a:r>
              <a:rPr lang="en-GB" sz="1600" dirty="0"/>
              <a:t>The Nursing Times Speak Out Safely (SOS) campaign aims to encourage NHS organisations and independent healthcare providers to develop cultures that are honest and transparent, to actively encourage staff to raise the alarm when they see poor practice, and to protect them when they do so.</a:t>
            </a:r>
          </a:p>
          <a:p>
            <a:pPr>
              <a:buClr>
                <a:srgbClr val="005EB8"/>
              </a:buClr>
            </a:pPr>
            <a:endParaRPr lang="en-GB" sz="1600" dirty="0"/>
          </a:p>
          <a:p>
            <a:pPr>
              <a:buClr>
                <a:srgbClr val="005EB8"/>
              </a:buClr>
            </a:pPr>
            <a:r>
              <a:rPr lang="en-GB" sz="1600" dirty="0"/>
              <a:t>Most healthcare organisations will have their own policies which may include Speak Up guardians or Speak Out guardians</a:t>
            </a:r>
          </a:p>
        </p:txBody>
      </p:sp>
      <p:pic>
        <p:nvPicPr>
          <p:cNvPr id="3" name="Picture 2"/>
          <p:cNvPicPr>
            <a:picLocks noChangeAspect="1"/>
          </p:cNvPicPr>
          <p:nvPr/>
        </p:nvPicPr>
        <p:blipFill>
          <a:blip r:embed="rId4"/>
          <a:stretch>
            <a:fillRect/>
          </a:stretch>
        </p:blipFill>
        <p:spPr>
          <a:xfrm>
            <a:off x="611560" y="5301208"/>
            <a:ext cx="2829000" cy="999375"/>
          </a:xfrm>
          <a:prstGeom prst="rect">
            <a:avLst/>
          </a:prstGeom>
        </p:spPr>
      </p:pic>
    </p:spTree>
    <p:extLst>
      <p:ext uri="{BB962C8B-B14F-4D97-AF65-F5344CB8AC3E}">
        <p14:creationId xmlns:p14="http://schemas.microsoft.com/office/powerpoint/2010/main" val="3219130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421904"/>
            <a:ext cx="8229600" cy="1143000"/>
          </a:xfrm>
        </p:spPr>
        <p:txBody>
          <a:bodyPr>
            <a:normAutofit/>
          </a:bodyPr>
          <a:lstStyle/>
          <a:p>
            <a:pPr algn="l"/>
            <a:r>
              <a:rPr lang="en-US" altLang="en-US" dirty="0"/>
              <a:t>Raising a concern</a:t>
            </a:r>
          </a:p>
        </p:txBody>
      </p:sp>
      <p:sp>
        <p:nvSpPr>
          <p:cNvPr id="7" name="Content Placeholder 3"/>
          <p:cNvSpPr txBox="1">
            <a:spLocks/>
          </p:cNvSpPr>
          <p:nvPr/>
        </p:nvSpPr>
        <p:spPr>
          <a:xfrm>
            <a:off x="323528" y="2930253"/>
            <a:ext cx="8352928" cy="2803003"/>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ct val="0"/>
              </a:spcBef>
              <a:buFont typeface="LucidaGrande" charset="0"/>
              <a:buNone/>
            </a:pPr>
            <a:r>
              <a:rPr lang="en-GB" dirty="0">
                <a:solidFill>
                  <a:srgbClr val="0070C0"/>
                </a:solidFill>
                <a:latin typeface="Arial" panose="020B0604020202020204" pitchFamily="34" charset="0"/>
                <a:ea typeface="ＭＳ Ｐゴシック" panose="020B0600070205080204" pitchFamily="34" charset="-128"/>
              </a:rPr>
              <a:t>Exercise 2:</a:t>
            </a:r>
            <a:r>
              <a:rPr lang="en-GB" dirty="0">
                <a:solidFill>
                  <a:prstClr val="black"/>
                </a:solidFill>
                <a:latin typeface="Arial" panose="020B0604020202020204" pitchFamily="34" charset="0"/>
                <a:ea typeface="ＭＳ Ｐゴシック" panose="020B0600070205080204" pitchFamily="34" charset="-128"/>
              </a:rPr>
              <a:t> </a:t>
            </a:r>
          </a:p>
          <a:p>
            <a:pPr marL="0" indent="0">
              <a:lnSpc>
                <a:spcPct val="100000"/>
              </a:lnSpc>
              <a:spcBef>
                <a:spcPct val="0"/>
              </a:spcBef>
              <a:buFont typeface="LucidaGrande" charset="0"/>
              <a:buNone/>
            </a:pPr>
            <a:endParaRPr lang="en-GB" dirty="0">
              <a:solidFill>
                <a:prstClr val="black"/>
              </a:solidFill>
              <a:latin typeface="Arial" panose="020B0604020202020204" pitchFamily="34" charset="0"/>
              <a:ea typeface="ＭＳ Ｐゴシック" panose="020B0600070205080204" pitchFamily="34" charset="-128"/>
            </a:endParaRPr>
          </a:p>
          <a:p>
            <a:pPr marL="0" indent="0">
              <a:lnSpc>
                <a:spcPct val="100000"/>
              </a:lnSpc>
              <a:spcBef>
                <a:spcPct val="0"/>
              </a:spcBef>
              <a:buFont typeface="LucidaGrande" charset="0"/>
              <a:buNone/>
            </a:pPr>
            <a:r>
              <a:rPr lang="en-GB" b="0" dirty="0">
                <a:solidFill>
                  <a:prstClr val="black"/>
                </a:solidFill>
                <a:latin typeface="Arial" panose="020B0604020202020204" pitchFamily="34" charset="0"/>
                <a:ea typeface="ＭＳ Ｐゴシック" panose="020B0600070205080204" pitchFamily="34" charset="-128"/>
              </a:rPr>
              <a:t>Think about your role and describe how you can raise concerns in your organisation: </a:t>
            </a:r>
          </a:p>
          <a:p>
            <a:pPr marL="342900" indent="-342900">
              <a:lnSpc>
                <a:spcPct val="100000"/>
              </a:lnSpc>
              <a:spcBef>
                <a:spcPct val="0"/>
              </a:spcBef>
              <a:buFont typeface="+mj-lt"/>
              <a:buAutoNum type="arabicPeriod"/>
            </a:pPr>
            <a:endParaRPr lang="en-GB" dirty="0">
              <a:solidFill>
                <a:prstClr val="black"/>
              </a:solidFill>
              <a:latin typeface="Arial" panose="020B0604020202020204" pitchFamily="34" charset="0"/>
              <a:ea typeface="ＭＳ Ｐゴシック" panose="020B0600070205080204" pitchFamily="34" charset="-128"/>
            </a:endParaRPr>
          </a:p>
          <a:p>
            <a:pPr marL="904875" lvl="4" indent="-342900" eaLnBrk="1" hangingPunct="1">
              <a:buFont typeface="+mj-lt"/>
              <a:buAutoNum type="arabicPeriod"/>
              <a:defRPr/>
            </a:pPr>
            <a:r>
              <a:rPr lang="en-GB" altLang="en-US" dirty="0">
                <a:solidFill>
                  <a:sysClr val="windowText" lastClr="000000"/>
                </a:solidFill>
                <a:latin typeface="Arial"/>
              </a:rPr>
              <a:t>Do you have a speaking up guardian or advocates? </a:t>
            </a:r>
          </a:p>
          <a:p>
            <a:pPr marL="904875" lvl="4" indent="-342900" eaLnBrk="1" hangingPunct="1">
              <a:buFont typeface="+mj-lt"/>
              <a:buAutoNum type="arabicPeriod"/>
              <a:defRPr/>
            </a:pPr>
            <a:r>
              <a:rPr lang="en-GB" altLang="en-US" dirty="0">
                <a:solidFill>
                  <a:sysClr val="windowText" lastClr="000000"/>
                </a:solidFill>
                <a:latin typeface="Arial"/>
              </a:rPr>
              <a:t>What is your organisation’s speaking up policy?</a:t>
            </a:r>
          </a:p>
          <a:p>
            <a:pPr marL="904875" lvl="4" indent="-342900" eaLnBrk="1" hangingPunct="1">
              <a:buFont typeface="+mj-lt"/>
              <a:buAutoNum type="arabicPeriod"/>
              <a:defRPr/>
            </a:pPr>
            <a:r>
              <a:rPr lang="en-GB" altLang="en-US" dirty="0">
                <a:solidFill>
                  <a:sysClr val="windowText" lastClr="000000"/>
                </a:solidFill>
                <a:latin typeface="Arial"/>
              </a:rPr>
              <a:t>How will you raise a concern, should one occur?  </a:t>
            </a:r>
          </a:p>
          <a:p>
            <a:pPr marL="631825" lvl="1" indent="-342900" eaLnBrk="1" hangingPunct="1">
              <a:buFont typeface="+mj-lt"/>
              <a:buAutoNum type="arabicPeriod"/>
              <a:defRPr/>
            </a:pPr>
            <a:endParaRPr lang="en-US" altLang="en-US" dirty="0">
              <a:solidFill>
                <a:sysClr val="windowText" lastClr="000000"/>
              </a:solidFill>
              <a:latin typeface="Arial"/>
            </a:endParaRPr>
          </a:p>
        </p:txBody>
      </p:sp>
    </p:spTree>
    <p:extLst>
      <p:ext uri="{BB962C8B-B14F-4D97-AF65-F5344CB8AC3E}">
        <p14:creationId xmlns:p14="http://schemas.microsoft.com/office/powerpoint/2010/main" val="10514967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590872" y="838943"/>
            <a:ext cx="8229600" cy="1143000"/>
          </a:xfrm>
        </p:spPr>
        <p:txBody>
          <a:bodyPr/>
          <a:lstStyle/>
          <a:p>
            <a:pPr algn="l"/>
            <a:r>
              <a:rPr lang="en-US" altLang="en-US" dirty="0"/>
              <a:t>References</a:t>
            </a:r>
          </a:p>
        </p:txBody>
      </p:sp>
      <p:sp>
        <p:nvSpPr>
          <p:cNvPr id="7" name="Content Placeholder 3"/>
          <p:cNvSpPr txBox="1">
            <a:spLocks/>
          </p:cNvSpPr>
          <p:nvPr/>
        </p:nvSpPr>
        <p:spPr>
          <a:xfrm>
            <a:off x="467544" y="2060848"/>
            <a:ext cx="8352928" cy="3386709"/>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eaLnBrk="1" hangingPunct="1">
              <a:lnSpc>
                <a:spcPct val="100000"/>
              </a:lnSpc>
              <a:spcBef>
                <a:spcPct val="0"/>
              </a:spcBef>
              <a:buClrTx/>
              <a:buNone/>
              <a:defRPr/>
            </a:pPr>
            <a:endParaRPr lang="en-GB" altLang="en-US" b="0" dirty="0">
              <a:solidFill>
                <a:sysClr val="windowText" lastClr="000000"/>
              </a:solidFill>
              <a:latin typeface="Arial"/>
              <a:ea typeface="ＭＳ Ｐゴシック" panose="020B0600070205080204" pitchFamily="34" charset="-128"/>
            </a:endParaRPr>
          </a:p>
          <a:p>
            <a:pPr eaLnBrk="1" hangingPunct="1">
              <a:lnSpc>
                <a:spcPct val="100000"/>
              </a:lnSpc>
              <a:spcBef>
                <a:spcPct val="0"/>
              </a:spcBef>
              <a:buClr>
                <a:srgbClr val="0070C0"/>
              </a:buClr>
              <a:defRPr/>
            </a:pPr>
            <a:r>
              <a:rPr lang="en-GB" altLang="en-US" b="0" dirty="0">
                <a:solidFill>
                  <a:sysClr val="windowText" lastClr="000000"/>
                </a:solidFill>
                <a:latin typeface="Arial"/>
                <a:ea typeface="ＭＳ Ｐゴシック" panose="020B0600070205080204" pitchFamily="34" charset="-128"/>
              </a:rPr>
              <a:t>Nursing Midwifery Council. The Code: Professional  standards of Practice and behaviour for nurses, midwives and nursing associates. Accessed on 05.05.2020 </a:t>
            </a:r>
            <a:r>
              <a:rPr lang="en-GB" altLang="en-US" b="0" dirty="0">
                <a:solidFill>
                  <a:sysClr val="windowText" lastClr="000000"/>
                </a:solidFill>
                <a:latin typeface="Arial"/>
                <a:ea typeface="ＭＳ Ｐゴシック" panose="020B0600070205080204" pitchFamily="34" charset="-128"/>
                <a:hlinkClick r:id="rId4"/>
              </a:rPr>
              <a:t>https://www.nmc.org.uk/globalassets/sitedocuments/nmc-publications/nmc-code.pdf</a:t>
            </a:r>
            <a:endParaRPr lang="en-GB" altLang="en-US" b="0" dirty="0">
              <a:solidFill>
                <a:sysClr val="windowText" lastClr="000000"/>
              </a:solidFill>
              <a:latin typeface="Arial"/>
              <a:ea typeface="ＭＳ Ｐゴシック" panose="020B0600070205080204" pitchFamily="34" charset="-128"/>
            </a:endParaRPr>
          </a:p>
          <a:p>
            <a:pPr eaLnBrk="1" hangingPunct="1">
              <a:lnSpc>
                <a:spcPct val="100000"/>
              </a:lnSpc>
              <a:spcBef>
                <a:spcPct val="0"/>
              </a:spcBef>
              <a:buClrTx/>
              <a:defRPr/>
            </a:pPr>
            <a:endParaRPr lang="en-GB" altLang="en-US" b="0" dirty="0">
              <a:solidFill>
                <a:sysClr val="windowText" lastClr="000000"/>
              </a:solidFill>
              <a:latin typeface="Arial"/>
              <a:ea typeface="ＭＳ Ｐゴシック" panose="020B0600070205080204" pitchFamily="34" charset="-128"/>
            </a:endParaRPr>
          </a:p>
          <a:p>
            <a:pPr eaLnBrk="1" hangingPunct="1">
              <a:lnSpc>
                <a:spcPct val="100000"/>
              </a:lnSpc>
              <a:spcBef>
                <a:spcPct val="0"/>
              </a:spcBef>
              <a:buClr>
                <a:srgbClr val="0070C0"/>
              </a:buClr>
              <a:defRPr/>
            </a:pPr>
            <a:r>
              <a:rPr lang="en-GB" altLang="en-US" b="0" dirty="0">
                <a:solidFill>
                  <a:sysClr val="windowText" lastClr="000000"/>
                </a:solidFill>
                <a:latin typeface="Arial"/>
                <a:ea typeface="ＭＳ Ｐゴシック" panose="020B0600070205080204" pitchFamily="34" charset="-128"/>
              </a:rPr>
              <a:t>NHS England. Raising a concern with NHS England. Accessed on 05.05.2020 &lt;</a:t>
            </a:r>
            <a:r>
              <a:rPr lang="en-GB" altLang="en-US" b="0" dirty="0">
                <a:latin typeface="Arial"/>
                <a:hlinkClick r:id="rId5"/>
              </a:rPr>
              <a:t> </a:t>
            </a:r>
            <a:r>
              <a:rPr lang="en-GB" altLang="en-US" b="0" dirty="0">
                <a:solidFill>
                  <a:sysClr val="windowText" lastClr="000000"/>
                </a:solidFill>
                <a:latin typeface="Arial"/>
                <a:hlinkClick r:id="rId5"/>
              </a:rPr>
              <a:t>https://www.england.nhs.uk/ourwork/whistleblowing/raising-a-concern/</a:t>
            </a:r>
            <a:r>
              <a:rPr lang="en-GB" altLang="en-US" b="0" dirty="0">
                <a:solidFill>
                  <a:sysClr val="windowText" lastClr="000000"/>
                </a:solidFill>
                <a:latin typeface="Arial"/>
              </a:rPr>
              <a:t>&gt;</a:t>
            </a:r>
          </a:p>
          <a:p>
            <a:pPr eaLnBrk="1" hangingPunct="1">
              <a:defRPr/>
            </a:pPr>
            <a:r>
              <a:rPr lang="en-GB" altLang="en-US" b="0" dirty="0">
                <a:solidFill>
                  <a:sysClr val="windowText" lastClr="000000"/>
                </a:solidFill>
                <a:latin typeface="Arial"/>
              </a:rPr>
              <a:t>Royal College of Occupational Therapists. (2018). Embracing risk: enabling choice Guidance for occupational therapists.  </a:t>
            </a:r>
            <a:endParaRPr lang="en-US" altLang="en-US" b="0" dirty="0">
              <a:solidFill>
                <a:sysClr val="windowText" lastClr="000000"/>
              </a:solidFill>
              <a:latin typeface="Arial"/>
            </a:endParaRPr>
          </a:p>
        </p:txBody>
      </p:sp>
    </p:spTree>
    <p:extLst>
      <p:ext uri="{BB962C8B-B14F-4D97-AF65-F5344CB8AC3E}">
        <p14:creationId xmlns:p14="http://schemas.microsoft.com/office/powerpoint/2010/main" val="2929208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72698" y="1421904"/>
            <a:ext cx="8229600" cy="1143000"/>
          </a:xfrm>
        </p:spPr>
        <p:txBody>
          <a:bodyPr/>
          <a:lstStyle/>
          <a:p>
            <a:pPr algn="l"/>
            <a:r>
              <a:rPr lang="en-US" altLang="en-US" dirty="0"/>
              <a:t>Acknowledgments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eaLnBrk="1" hangingPunct="1">
              <a:defRPr/>
            </a:pPr>
            <a:endParaRPr lang="en-US" altLang="en-US" b="0" dirty="0">
              <a:solidFill>
                <a:sysClr val="windowText" lastClr="000000"/>
              </a:solidFill>
              <a:latin typeface="Arial"/>
            </a:endParaRPr>
          </a:p>
        </p:txBody>
      </p:sp>
      <p:sp>
        <p:nvSpPr>
          <p:cNvPr id="3" name="TextBox 2"/>
          <p:cNvSpPr txBox="1"/>
          <p:nvPr/>
        </p:nvSpPr>
        <p:spPr>
          <a:xfrm>
            <a:off x="467544" y="3280916"/>
            <a:ext cx="8234754" cy="2308324"/>
          </a:xfrm>
          <a:prstGeom prst="rect">
            <a:avLst/>
          </a:prstGeom>
          <a:noFill/>
        </p:spPr>
        <p:txBody>
          <a:bodyPr wrap="square" rtlCol="0">
            <a:spAutoFit/>
          </a:bodyPr>
          <a:lstStyle/>
          <a:p>
            <a:pPr marL="285750" indent="-285750">
              <a:buFont typeface="Arial" panose="020B0604020202020204" pitchFamily="34" charset="0"/>
              <a:buChar char="•"/>
            </a:pPr>
            <a:r>
              <a:rPr lang="en-GB" dirty="0"/>
              <a:t>Jules Marchant, Therapy Practice Development Lead, Guy’s and St Thomas’ NHS Trust, and Health Education England </a:t>
            </a:r>
            <a:r>
              <a:rPr lang="en-GB" dirty="0" err="1"/>
              <a:t>RePAIR</a:t>
            </a:r>
            <a:r>
              <a:rPr lang="en-GB" dirty="0"/>
              <a:t> Fellow</a:t>
            </a:r>
          </a:p>
          <a:p>
            <a:endParaRPr lang="en-GB" dirty="0"/>
          </a:p>
          <a:p>
            <a:pPr marL="285750" indent="-285750">
              <a:buFont typeface="Arial" panose="020B0604020202020204" pitchFamily="34" charset="0"/>
              <a:buChar char="•"/>
            </a:pPr>
            <a:r>
              <a:rPr lang="en-GB" dirty="0"/>
              <a:t>Catherine </a:t>
            </a:r>
            <a:r>
              <a:rPr lang="en-GB" dirty="0" err="1"/>
              <a:t>DesForges</a:t>
            </a:r>
            <a:r>
              <a:rPr lang="en-GB" dirty="0"/>
              <a:t>, Head of Education and Development for AHPs, Royal Free London NHS Trust</a:t>
            </a:r>
          </a:p>
          <a:p>
            <a:endParaRPr lang="en-GB" dirty="0"/>
          </a:p>
          <a:p>
            <a:pPr marL="285750" indent="-285750">
              <a:buFont typeface="Arial" panose="020B0604020202020204" pitchFamily="34" charset="0"/>
              <a:buChar char="•"/>
            </a:pPr>
            <a:r>
              <a:rPr lang="en-GB" dirty="0"/>
              <a:t>Desiree Cox, Preceptorship Project Manager, CapitalNurse </a:t>
            </a:r>
          </a:p>
          <a:p>
            <a:endParaRPr lang="en-GB" dirty="0"/>
          </a:p>
        </p:txBody>
      </p:sp>
    </p:spTree>
    <p:extLst>
      <p:ext uri="{BB962C8B-B14F-4D97-AF65-F5344CB8AC3E}">
        <p14:creationId xmlns:p14="http://schemas.microsoft.com/office/powerpoint/2010/main" val="2977853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57200" y="845840"/>
            <a:ext cx="8229600" cy="1143000"/>
          </a:xfrm>
        </p:spPr>
        <p:txBody>
          <a:bodyPr>
            <a:normAutofit/>
          </a:bodyPr>
          <a:lstStyle/>
          <a:p>
            <a:pPr algn="l"/>
            <a:r>
              <a:rPr lang="en-US" altLang="en-US" dirty="0"/>
              <a:t>Working safely </a:t>
            </a:r>
          </a:p>
        </p:txBody>
      </p:sp>
      <p:sp>
        <p:nvSpPr>
          <p:cNvPr id="10" name="Content Placeholder 9"/>
          <p:cNvSpPr>
            <a:spLocks noGrp="1"/>
          </p:cNvSpPr>
          <p:nvPr>
            <p:ph idx="1"/>
          </p:nvPr>
        </p:nvSpPr>
        <p:spPr>
          <a:xfrm>
            <a:off x="428036" y="1916163"/>
            <a:ext cx="8392435" cy="4033117"/>
          </a:xfrm>
        </p:spPr>
        <p:txBody>
          <a:bodyPr>
            <a:normAutofit fontScale="55000" lnSpcReduction="20000"/>
          </a:bodyPr>
          <a:lstStyle/>
          <a:p>
            <a:pPr marL="0" indent="0">
              <a:buNone/>
            </a:pPr>
            <a:r>
              <a:rPr lang="en-GB" sz="3300" dirty="0">
                <a:solidFill>
                  <a:prstClr val="black"/>
                </a:solidFill>
                <a:ea typeface="ＭＳ Ｐゴシック" panose="020B0600070205080204" pitchFamily="34" charset="-128"/>
                <a:cs typeface="+mn-cs"/>
              </a:rPr>
              <a:t>As with clinical practice, there are core principles that underpin safe practice</a:t>
            </a:r>
          </a:p>
          <a:p>
            <a:pPr marL="0" indent="0">
              <a:buNone/>
            </a:pPr>
            <a:endParaRPr lang="en-GB" sz="3300" b="1" dirty="0"/>
          </a:p>
          <a:p>
            <a:pPr marL="0" indent="0">
              <a:buNone/>
            </a:pPr>
            <a:r>
              <a:rPr lang="en-GB" sz="3300" b="1" dirty="0"/>
              <a:t>Maintain health, safety and security practices within your setting</a:t>
            </a:r>
          </a:p>
          <a:p>
            <a:pPr>
              <a:buClr>
                <a:srgbClr val="0070C0"/>
              </a:buClr>
            </a:pPr>
            <a:r>
              <a:rPr lang="en-GB" sz="3300" dirty="0"/>
              <a:t>Maintain a safe and clean environment</a:t>
            </a:r>
          </a:p>
          <a:p>
            <a:pPr>
              <a:buClr>
                <a:srgbClr val="0070C0"/>
              </a:buClr>
            </a:pPr>
            <a:r>
              <a:rPr lang="en-GB" sz="3300" dirty="0"/>
              <a:t>Dispose of clinical and non clinical waste appropriately</a:t>
            </a:r>
          </a:p>
          <a:p>
            <a:pPr>
              <a:buClr>
                <a:srgbClr val="0070C0"/>
              </a:buClr>
            </a:pPr>
            <a:r>
              <a:rPr lang="en-GB" sz="3300" dirty="0"/>
              <a:t>Minimise the risk of spreading infection by cleaning, disinfecting and maintaining environments</a:t>
            </a:r>
          </a:p>
          <a:p>
            <a:pPr>
              <a:buClr>
                <a:srgbClr val="0070C0"/>
              </a:buClr>
            </a:pPr>
            <a:r>
              <a:rPr lang="en-GB" sz="3300" dirty="0"/>
              <a:t>Perform hand hygiene to prevent the spread of infection</a:t>
            </a:r>
          </a:p>
          <a:p>
            <a:pPr>
              <a:buClr>
                <a:srgbClr val="0070C0"/>
              </a:buClr>
            </a:pPr>
            <a:r>
              <a:rPr lang="en-GB" sz="3300" dirty="0"/>
              <a:t>Clean, disinfect and remove spillages of blood and other body fluids to minimise the risk of infection</a:t>
            </a:r>
          </a:p>
          <a:p>
            <a:pPr>
              <a:buClr>
                <a:srgbClr val="0070C0"/>
              </a:buClr>
            </a:pPr>
            <a:r>
              <a:rPr lang="en-GB" sz="3300" dirty="0"/>
              <a:t>Minimise the risk of spreading infection by cleaning, disinfecting and storing care equipment appropriately</a:t>
            </a:r>
          </a:p>
          <a:p>
            <a:pPr>
              <a:buClr>
                <a:srgbClr val="0070C0"/>
              </a:buClr>
            </a:pPr>
            <a:r>
              <a:rPr lang="en-GB" sz="3300" dirty="0"/>
              <a:t>Use personal protective equipment (PPE) to prevent the spread of infection</a:t>
            </a:r>
          </a:p>
          <a:p>
            <a:pPr>
              <a:buClr>
                <a:srgbClr val="0070C0"/>
              </a:buClr>
            </a:pPr>
            <a:r>
              <a:rPr lang="en-GB" sz="3300" dirty="0"/>
              <a:t>Safely dispose of healthcare waste, including sharps, to prevent the spread of infection</a:t>
            </a:r>
            <a:endParaRPr lang="en-GB" sz="3600" dirty="0"/>
          </a:p>
          <a:p>
            <a:pPr>
              <a:buClr>
                <a:srgbClr val="0070C0"/>
              </a:buClr>
            </a:pPr>
            <a:endParaRPr lang="en-GB" sz="2400" dirty="0"/>
          </a:p>
        </p:txBody>
      </p:sp>
    </p:spTree>
    <p:extLst>
      <p:ext uri="{BB962C8B-B14F-4D97-AF65-F5344CB8AC3E}">
        <p14:creationId xmlns:p14="http://schemas.microsoft.com/office/powerpoint/2010/main" val="239259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46856" y="1133872"/>
            <a:ext cx="8229600" cy="1143000"/>
          </a:xfrm>
        </p:spPr>
        <p:txBody>
          <a:bodyPr>
            <a:normAutofit/>
          </a:bodyPr>
          <a:lstStyle/>
          <a:p>
            <a:pPr algn="l"/>
            <a:r>
              <a:rPr lang="en-US" altLang="en-US" dirty="0"/>
              <a:t>Working safely </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521927"/>
            <a:ext cx="8280920" cy="3139321"/>
          </a:xfrm>
          <a:prstGeom prst="rect">
            <a:avLst/>
          </a:prstGeom>
          <a:noFill/>
        </p:spPr>
        <p:txBody>
          <a:bodyPr wrap="square" rtlCol="0">
            <a:spAutoFit/>
          </a:bodyPr>
          <a:lstStyle/>
          <a:p>
            <a:pPr>
              <a:buClr>
                <a:srgbClr val="005EB8"/>
              </a:buClr>
            </a:pPr>
            <a:r>
              <a:rPr lang="en-GB" b="1" dirty="0"/>
              <a:t>Recognise and work within the limits of your competence</a:t>
            </a:r>
          </a:p>
          <a:p>
            <a:pPr>
              <a:buClr>
                <a:srgbClr val="005EB8"/>
              </a:buClr>
            </a:pPr>
            <a:endParaRPr lang="en-GB" b="1" dirty="0"/>
          </a:p>
          <a:p>
            <a:pPr marL="285750" indent="-285750">
              <a:buClr>
                <a:srgbClr val="005EB8"/>
              </a:buClr>
              <a:buFont typeface="Arial" panose="020B0604020202020204" pitchFamily="34" charset="0"/>
              <a:buChar char="•"/>
            </a:pPr>
            <a:r>
              <a:rPr lang="en-GB" dirty="0"/>
              <a:t>accurately identify, observe and assess signs of normal or worsening physical and mental health in the person receiving care</a:t>
            </a:r>
          </a:p>
          <a:p>
            <a:pPr marL="285750" indent="-285750">
              <a:buClr>
                <a:srgbClr val="005EB8"/>
              </a:buClr>
              <a:buFont typeface="Arial" panose="020B0604020202020204" pitchFamily="34" charset="0"/>
              <a:buChar char="•"/>
            </a:pPr>
            <a:r>
              <a:rPr lang="en-GB" dirty="0"/>
              <a:t>make a timely referral to another practitioner when any action, care or treatment is required</a:t>
            </a:r>
          </a:p>
          <a:p>
            <a:pPr marL="285750" indent="-285750">
              <a:buClr>
                <a:srgbClr val="005EB8"/>
              </a:buClr>
              <a:buFont typeface="Arial" panose="020B0604020202020204" pitchFamily="34" charset="0"/>
              <a:buChar char="•"/>
            </a:pPr>
            <a:r>
              <a:rPr lang="en-GB" dirty="0"/>
              <a:t>ask for help from a suitably qualified and experienced professional to carry out any action or procedure that is beyond the limits of your competence</a:t>
            </a:r>
          </a:p>
          <a:p>
            <a:pPr marL="285750" indent="-285750">
              <a:buClr>
                <a:srgbClr val="005EB8"/>
              </a:buClr>
              <a:buFont typeface="Arial" panose="020B0604020202020204" pitchFamily="34" charset="0"/>
              <a:buChar char="•"/>
            </a:pPr>
            <a:r>
              <a:rPr lang="en-GB" dirty="0"/>
              <a:t>take account of your own personal safety as well as the safety of people in your care</a:t>
            </a:r>
          </a:p>
          <a:p>
            <a:pPr marL="285750" indent="-285750">
              <a:buClr>
                <a:srgbClr val="005EB8"/>
              </a:buClr>
              <a:buFont typeface="Arial" panose="020B0604020202020204" pitchFamily="34" charset="0"/>
              <a:buChar char="•"/>
            </a:pPr>
            <a:r>
              <a:rPr lang="en-GB" dirty="0"/>
              <a:t>complete the necessary training before carrying out a new role.</a:t>
            </a:r>
          </a:p>
        </p:txBody>
      </p:sp>
    </p:spTree>
    <p:extLst>
      <p:ext uri="{BB962C8B-B14F-4D97-AF65-F5344CB8AC3E}">
        <p14:creationId xmlns:p14="http://schemas.microsoft.com/office/powerpoint/2010/main" val="480561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061864"/>
            <a:ext cx="8229600" cy="1143000"/>
          </a:xfrm>
        </p:spPr>
        <p:txBody>
          <a:bodyPr>
            <a:normAutofit/>
          </a:bodyPr>
          <a:lstStyle/>
          <a:p>
            <a:pPr algn="l"/>
            <a:r>
              <a:rPr lang="en-US" altLang="en-US" dirty="0"/>
              <a:t>Working safely </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521927"/>
            <a:ext cx="8280920" cy="3139321"/>
          </a:xfrm>
          <a:prstGeom prst="rect">
            <a:avLst/>
          </a:prstGeom>
          <a:noFill/>
        </p:spPr>
        <p:txBody>
          <a:bodyPr wrap="square" rtlCol="0">
            <a:spAutoFit/>
          </a:bodyPr>
          <a:lstStyle/>
          <a:p>
            <a:pPr lvl="0">
              <a:buClr>
                <a:srgbClr val="005EB8"/>
              </a:buClr>
            </a:pPr>
            <a:r>
              <a:rPr lang="en-GB" b="1" dirty="0">
                <a:solidFill>
                  <a:prstClr val="black"/>
                </a:solidFill>
              </a:rPr>
              <a:t>Be open and candid with all service users about all aspects of care and treatment, including when any mistakes or harm have taken place</a:t>
            </a:r>
          </a:p>
          <a:p>
            <a:pPr lvl="0">
              <a:buClr>
                <a:srgbClr val="005EB8"/>
              </a:buClr>
            </a:pPr>
            <a:endParaRPr lang="en-GB" b="1" dirty="0">
              <a:solidFill>
                <a:prstClr val="black"/>
              </a:solidFill>
            </a:endParaRPr>
          </a:p>
          <a:p>
            <a:pPr marL="285750" lvl="0" indent="-285750">
              <a:buClr>
                <a:srgbClr val="005EB8"/>
              </a:buClr>
              <a:buFont typeface="Arial" panose="020B0604020202020204" pitchFamily="34" charset="0"/>
              <a:buChar char="•"/>
            </a:pPr>
            <a:r>
              <a:rPr lang="en-GB" dirty="0">
                <a:solidFill>
                  <a:prstClr val="black"/>
                </a:solidFill>
              </a:rPr>
              <a:t>act immediately to put right the situation if someone has suffered actual harm for any reason or an incident has happened which had the potential for harm</a:t>
            </a:r>
            <a:endParaRPr lang="en-GB" dirty="0"/>
          </a:p>
          <a:p>
            <a:pPr marL="285750" indent="-285750">
              <a:buClr>
                <a:srgbClr val="005EB8"/>
              </a:buClr>
              <a:buFont typeface="Arial" panose="020B0604020202020204" pitchFamily="34" charset="0"/>
              <a:buChar char="•"/>
            </a:pPr>
            <a:r>
              <a:rPr lang="en-GB" dirty="0"/>
              <a:t>explain fully and promptly what has happened, including the likely effects, and apologise to the person affected and, where appropriate, their advocate, family or carers</a:t>
            </a:r>
          </a:p>
          <a:p>
            <a:pPr marL="285750" indent="-285750">
              <a:buClr>
                <a:srgbClr val="005EB8"/>
              </a:buClr>
              <a:buFont typeface="Arial" panose="020B0604020202020204" pitchFamily="34" charset="0"/>
              <a:buChar char="•"/>
            </a:pPr>
            <a:r>
              <a:rPr lang="en-GB" dirty="0"/>
              <a:t>document all these events formally and take further action (escalate) if appropriate so they can be dealt with quickly.</a:t>
            </a:r>
          </a:p>
          <a:p>
            <a:pPr marL="285750" indent="-285750">
              <a:buClr>
                <a:srgbClr val="005EB8"/>
              </a:buClr>
              <a:buFont typeface="Arial" panose="020B0604020202020204" pitchFamily="34" charset="0"/>
              <a:buChar char="•"/>
            </a:pPr>
            <a:endParaRPr lang="en-GB" dirty="0"/>
          </a:p>
        </p:txBody>
      </p:sp>
    </p:spTree>
    <p:extLst>
      <p:ext uri="{BB962C8B-B14F-4D97-AF65-F5344CB8AC3E}">
        <p14:creationId xmlns:p14="http://schemas.microsoft.com/office/powerpoint/2010/main" val="1155027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205880"/>
            <a:ext cx="8229600" cy="1143000"/>
          </a:xfrm>
        </p:spPr>
        <p:txBody>
          <a:bodyPr>
            <a:normAutofit/>
          </a:bodyPr>
          <a:lstStyle/>
          <a:p>
            <a:pPr algn="l"/>
            <a:r>
              <a:rPr lang="en-US" altLang="en-US" dirty="0"/>
              <a:t>Working safely </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510894"/>
            <a:ext cx="8280920" cy="2862322"/>
          </a:xfrm>
          <a:prstGeom prst="rect">
            <a:avLst/>
          </a:prstGeom>
          <a:noFill/>
        </p:spPr>
        <p:txBody>
          <a:bodyPr wrap="square" rtlCol="0">
            <a:spAutoFit/>
          </a:bodyPr>
          <a:lstStyle/>
          <a:p>
            <a:pPr marL="285750" indent="-285750">
              <a:buClr>
                <a:srgbClr val="005EB8"/>
              </a:buClr>
              <a:buFont typeface="Arial" panose="020B0604020202020204" pitchFamily="34" charset="0"/>
              <a:buChar char="•"/>
            </a:pPr>
            <a:endParaRPr lang="en-GB" dirty="0"/>
          </a:p>
          <a:p>
            <a:pPr>
              <a:buClr>
                <a:srgbClr val="005EB8"/>
              </a:buClr>
            </a:pPr>
            <a:r>
              <a:rPr lang="en-GB" b="1" dirty="0"/>
              <a:t>Always offer help if an emergency arises in your practice setting or anywhere else</a:t>
            </a:r>
          </a:p>
          <a:p>
            <a:pPr>
              <a:buClr>
                <a:srgbClr val="005EB8"/>
              </a:buClr>
            </a:pPr>
            <a:endParaRPr lang="en-GB" b="1" dirty="0"/>
          </a:p>
          <a:p>
            <a:pPr marL="285750" indent="-285750">
              <a:buClr>
                <a:srgbClr val="005EB8"/>
              </a:buClr>
              <a:buFont typeface="Arial" panose="020B0604020202020204" pitchFamily="34" charset="0"/>
              <a:buChar char="•"/>
            </a:pPr>
            <a:r>
              <a:rPr lang="en-GB" dirty="0"/>
              <a:t>only act in an emergency within the limits of your knowledge and competence</a:t>
            </a:r>
          </a:p>
          <a:p>
            <a:pPr marL="285750" indent="-285750">
              <a:buClr>
                <a:srgbClr val="005EB8"/>
              </a:buClr>
              <a:buFont typeface="Arial" panose="020B0604020202020204" pitchFamily="34" charset="0"/>
              <a:buChar char="•"/>
            </a:pPr>
            <a:r>
              <a:rPr lang="en-GB" dirty="0"/>
              <a:t>arrange, wherever possible, for emergency care to be accessed and provided promptly</a:t>
            </a:r>
          </a:p>
          <a:p>
            <a:pPr marL="285750" indent="-285750">
              <a:buClr>
                <a:srgbClr val="005EB8"/>
              </a:buClr>
              <a:buFont typeface="Arial" panose="020B0604020202020204" pitchFamily="34" charset="0"/>
              <a:buChar char="•"/>
            </a:pPr>
            <a:r>
              <a:rPr lang="en-GB" dirty="0"/>
              <a:t>take account of your own safety, the safety of others and the availability of other options for providing care</a:t>
            </a:r>
          </a:p>
        </p:txBody>
      </p:sp>
    </p:spTree>
    <p:extLst>
      <p:ext uri="{BB962C8B-B14F-4D97-AF65-F5344CB8AC3E}">
        <p14:creationId xmlns:p14="http://schemas.microsoft.com/office/powerpoint/2010/main" val="3312627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46856" y="1205880"/>
            <a:ext cx="8229600" cy="1143000"/>
          </a:xfrm>
        </p:spPr>
        <p:txBody>
          <a:bodyPr>
            <a:normAutofit/>
          </a:bodyPr>
          <a:lstStyle/>
          <a:p>
            <a:pPr algn="l"/>
            <a:r>
              <a:rPr lang="en-US" altLang="en-US" dirty="0"/>
              <a:t>Working safely</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664782"/>
            <a:ext cx="8280920" cy="2708434"/>
          </a:xfrm>
          <a:prstGeom prst="rect">
            <a:avLst/>
          </a:prstGeom>
          <a:noFill/>
        </p:spPr>
        <p:txBody>
          <a:bodyPr wrap="square" rtlCol="0">
            <a:spAutoFit/>
          </a:bodyPr>
          <a:lstStyle/>
          <a:p>
            <a:pPr>
              <a:buClr>
                <a:srgbClr val="005EB8"/>
              </a:buClr>
            </a:pPr>
            <a:r>
              <a:rPr lang="en-GB" sz="1700" b="1" dirty="0"/>
              <a:t>Raise concerns immediately if you believe a person is vulnerable or at risk and needs extra support and protection </a:t>
            </a:r>
          </a:p>
          <a:p>
            <a:pPr>
              <a:buClr>
                <a:srgbClr val="005EB8"/>
              </a:buClr>
            </a:pPr>
            <a:endParaRPr lang="en-GB" sz="1700" b="1" dirty="0"/>
          </a:p>
          <a:p>
            <a:pPr marL="285750" indent="-285750">
              <a:buClr>
                <a:srgbClr val="005EB8"/>
              </a:buClr>
              <a:buFont typeface="Arial" panose="020B0604020202020204" pitchFamily="34" charset="0"/>
              <a:buChar char="•"/>
            </a:pPr>
            <a:r>
              <a:rPr lang="en-GB" sz="1700" dirty="0"/>
              <a:t>take all reasonable steps to protect people who are vulnerable or at risk from harm, neglect or abuse</a:t>
            </a:r>
          </a:p>
          <a:p>
            <a:pPr marL="285750" indent="-285750">
              <a:buClr>
                <a:srgbClr val="005EB8"/>
              </a:buClr>
              <a:buFont typeface="Arial" panose="020B0604020202020204" pitchFamily="34" charset="0"/>
              <a:buChar char="•"/>
            </a:pPr>
            <a:r>
              <a:rPr lang="en-GB" sz="1700" dirty="0"/>
              <a:t>share information if you believe someone may be at risk of harm, in line with the laws relating to the disclosure of information</a:t>
            </a:r>
          </a:p>
          <a:p>
            <a:pPr marL="285750" indent="-285750">
              <a:buClr>
                <a:srgbClr val="005EB8"/>
              </a:buClr>
              <a:buFont typeface="Arial" panose="020B0604020202020204" pitchFamily="34" charset="0"/>
              <a:buChar char="•"/>
            </a:pPr>
            <a:r>
              <a:rPr lang="en-GB" sz="1700" dirty="0"/>
              <a:t>have knowledge of and keep to the relevant laws and policies about protecting and caring for vulnerable people</a:t>
            </a:r>
          </a:p>
          <a:p>
            <a:pPr>
              <a:buClr>
                <a:srgbClr val="005EB8"/>
              </a:buClr>
            </a:pPr>
            <a:endParaRPr lang="en-GB" sz="1700" b="1" dirty="0"/>
          </a:p>
        </p:txBody>
      </p:sp>
    </p:spTree>
    <p:extLst>
      <p:ext uri="{BB962C8B-B14F-4D97-AF65-F5344CB8AC3E}">
        <p14:creationId xmlns:p14="http://schemas.microsoft.com/office/powerpoint/2010/main" val="972899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42276" y="629816"/>
            <a:ext cx="8229600" cy="1143000"/>
          </a:xfrm>
        </p:spPr>
        <p:txBody>
          <a:bodyPr>
            <a:normAutofit/>
          </a:bodyPr>
          <a:lstStyle/>
          <a:p>
            <a:pPr algn="l"/>
            <a:r>
              <a:rPr lang="en-US" altLang="en-US" dirty="0"/>
              <a:t>Working safely</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1671186"/>
            <a:ext cx="8280920" cy="4278094"/>
          </a:xfrm>
          <a:prstGeom prst="rect">
            <a:avLst/>
          </a:prstGeom>
          <a:noFill/>
        </p:spPr>
        <p:txBody>
          <a:bodyPr wrap="square" rtlCol="0">
            <a:spAutoFit/>
          </a:bodyPr>
          <a:lstStyle/>
          <a:p>
            <a:pPr>
              <a:buClr>
                <a:srgbClr val="005EB8"/>
              </a:buClr>
            </a:pPr>
            <a:r>
              <a:rPr lang="en-GB" sz="1700" b="1" dirty="0"/>
              <a:t>Advise on, prescribe, supply, dispense or administer medicines within the limits of your training and competence, the law, our guidance and other relevant policies, guidance and regulations </a:t>
            </a:r>
          </a:p>
          <a:p>
            <a:pPr>
              <a:buClr>
                <a:srgbClr val="005EB8"/>
              </a:buClr>
            </a:pPr>
            <a:endParaRPr lang="en-GB" sz="1700" b="1" dirty="0"/>
          </a:p>
          <a:p>
            <a:pPr marL="285750" indent="-285750">
              <a:buClr>
                <a:srgbClr val="005EB8"/>
              </a:buClr>
              <a:buFont typeface="Arial" panose="020B0604020202020204" pitchFamily="34" charset="0"/>
              <a:buChar char="•"/>
            </a:pPr>
            <a:r>
              <a:rPr lang="en-GB" sz="1700" dirty="0"/>
              <a:t>prescribe, advise on, or provide medicines or treatment, including repeat prescriptions (only if you are suitably qualified) if you have enough knowledge of that person’s health and are satisfied that the medicines or treatment serve that person’s health needs</a:t>
            </a:r>
          </a:p>
          <a:p>
            <a:pPr marL="285750" indent="-285750">
              <a:buClr>
                <a:srgbClr val="005EB8"/>
              </a:buClr>
              <a:buFont typeface="Arial" panose="020B0604020202020204" pitchFamily="34" charset="0"/>
              <a:buChar char="•"/>
            </a:pPr>
            <a:r>
              <a:rPr lang="en-GB" sz="1700" dirty="0"/>
              <a:t>keep to appropriate guidelines when giving advice on using controlled drugs and recording the prescribing, supply, dispensing or administration of controlled drugs</a:t>
            </a:r>
          </a:p>
          <a:p>
            <a:pPr marL="285750" indent="-285750">
              <a:buClr>
                <a:srgbClr val="005EB8"/>
              </a:buClr>
              <a:buFont typeface="Arial" panose="020B0604020202020204" pitchFamily="34" charset="0"/>
              <a:buChar char="•"/>
            </a:pPr>
            <a:r>
              <a:rPr lang="en-GB" sz="1700" dirty="0"/>
              <a:t>make sure that the care or treatment you advise on, prescribe, supply, dispense or administer for each person is compatible with any other care or treatment they are receiving, including (where possible) over-the-counter medicines</a:t>
            </a:r>
          </a:p>
          <a:p>
            <a:pPr marL="285750" indent="-285750">
              <a:buClr>
                <a:srgbClr val="005EB8"/>
              </a:buClr>
              <a:buFont typeface="Arial" panose="020B0604020202020204" pitchFamily="34" charset="0"/>
              <a:buChar char="•"/>
            </a:pPr>
            <a:r>
              <a:rPr lang="en-GB" sz="1700" dirty="0"/>
              <a:t>take all steps to keep medicines stored securely</a:t>
            </a:r>
          </a:p>
          <a:p>
            <a:pPr marL="285750" indent="-285750">
              <a:buClr>
                <a:srgbClr val="005EB8"/>
              </a:buClr>
              <a:buFont typeface="Arial" panose="020B0604020202020204" pitchFamily="34" charset="0"/>
              <a:buChar char="•"/>
            </a:pPr>
            <a:r>
              <a:rPr lang="en-GB" sz="1700" dirty="0"/>
              <a:t>wherever possible, avoid prescribing for yourself or for</a:t>
            </a:r>
          </a:p>
          <a:p>
            <a:pPr marL="285750" indent="-285750">
              <a:buClr>
                <a:srgbClr val="005EB8"/>
              </a:buClr>
              <a:buFont typeface="Arial" panose="020B0604020202020204" pitchFamily="34" charset="0"/>
              <a:buChar char="•"/>
            </a:pPr>
            <a:r>
              <a:rPr lang="en-GB" sz="1700" dirty="0"/>
              <a:t>anyone with whom you have a close personal relationship.</a:t>
            </a:r>
          </a:p>
        </p:txBody>
      </p:sp>
    </p:spTree>
    <p:extLst>
      <p:ext uri="{BB962C8B-B14F-4D97-AF65-F5344CB8AC3E}">
        <p14:creationId xmlns:p14="http://schemas.microsoft.com/office/powerpoint/2010/main" val="4176334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31142" y="1115432"/>
            <a:ext cx="8229600" cy="1143000"/>
          </a:xfrm>
        </p:spPr>
        <p:txBody>
          <a:bodyPr>
            <a:normAutofit/>
          </a:bodyPr>
          <a:lstStyle/>
          <a:p>
            <a:pPr algn="l"/>
            <a:r>
              <a:rPr lang="en-US" altLang="en-US" dirty="0"/>
              <a:t>Working safely</a:t>
            </a:r>
          </a:p>
        </p:txBody>
      </p:sp>
      <p:sp>
        <p:nvSpPr>
          <p:cNvPr id="7" name="Content Placeholder 3"/>
          <p:cNvSpPr txBox="1">
            <a:spLocks/>
          </p:cNvSpPr>
          <p:nvPr/>
        </p:nvSpPr>
        <p:spPr>
          <a:xfrm>
            <a:off x="454722" y="2276872"/>
            <a:ext cx="8352928" cy="3617279"/>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379822" y="2239992"/>
            <a:ext cx="8280920" cy="3493264"/>
          </a:xfrm>
          <a:prstGeom prst="rect">
            <a:avLst/>
          </a:prstGeom>
          <a:noFill/>
        </p:spPr>
        <p:txBody>
          <a:bodyPr wrap="square" rtlCol="0">
            <a:spAutoFit/>
          </a:bodyPr>
          <a:lstStyle/>
          <a:p>
            <a:pPr marL="285750" indent="-285750">
              <a:buClr>
                <a:srgbClr val="005EB8"/>
              </a:buClr>
              <a:buFont typeface="Arial" panose="020B0604020202020204" pitchFamily="34" charset="0"/>
              <a:buChar char="•"/>
            </a:pPr>
            <a:endParaRPr lang="en-GB" sz="1700" dirty="0"/>
          </a:p>
          <a:p>
            <a:pPr>
              <a:buClr>
                <a:srgbClr val="005EB8"/>
              </a:buClr>
            </a:pPr>
            <a:r>
              <a:rPr lang="en-GB" sz="1700" b="1" dirty="0"/>
              <a:t>Be aware of, and reduce as far as possible, any potential for harm associated with your practice</a:t>
            </a:r>
          </a:p>
          <a:p>
            <a:pPr>
              <a:buClr>
                <a:srgbClr val="005EB8"/>
              </a:buClr>
            </a:pPr>
            <a:endParaRPr lang="en-GB" sz="1700" b="1" dirty="0"/>
          </a:p>
          <a:p>
            <a:pPr marL="285750" indent="-285750">
              <a:buClr>
                <a:srgbClr val="005EB8"/>
              </a:buClr>
              <a:buFont typeface="Arial" panose="020B0604020202020204" pitchFamily="34" charset="0"/>
              <a:buChar char="•"/>
            </a:pPr>
            <a:r>
              <a:rPr lang="en-GB" sz="1700" dirty="0"/>
              <a:t>take measures to reduce as far as possible, the likelihood of mistakes, near misses, harm and the effect of harm if it takes place</a:t>
            </a:r>
          </a:p>
          <a:p>
            <a:pPr marL="285750" indent="-285750">
              <a:buClr>
                <a:srgbClr val="005EB8"/>
              </a:buClr>
              <a:buFont typeface="Arial" panose="020B0604020202020204" pitchFamily="34" charset="0"/>
              <a:buChar char="•"/>
            </a:pPr>
            <a:r>
              <a:rPr lang="en-GB" sz="1700" dirty="0"/>
              <a:t>take account of current evidence, knowledge and developments in reducing mistakes and the effect of them and the impact of human factors and system failures (see the note below)</a:t>
            </a:r>
          </a:p>
          <a:p>
            <a:pPr marL="285750" indent="-285750">
              <a:buClr>
                <a:srgbClr val="005EB8"/>
              </a:buClr>
              <a:buFont typeface="Arial" panose="020B0604020202020204" pitchFamily="34" charset="0"/>
              <a:buChar char="•"/>
            </a:pPr>
            <a:r>
              <a:rPr lang="en-GB" sz="1700" dirty="0"/>
              <a:t>keep to and promote recommended practice in relation to controlling and preventing infection</a:t>
            </a:r>
          </a:p>
          <a:p>
            <a:pPr marL="285750" indent="-285750">
              <a:buClr>
                <a:srgbClr val="005EB8"/>
              </a:buClr>
              <a:buFont typeface="Arial" panose="020B0604020202020204" pitchFamily="34" charset="0"/>
              <a:buChar char="•"/>
            </a:pPr>
            <a:r>
              <a:rPr lang="en-GB" sz="1700" dirty="0"/>
              <a:t>take all reasonable personal precautions necessary to avoid any potential health risks to colleagues, people receiving care and the public</a:t>
            </a:r>
          </a:p>
        </p:txBody>
      </p:sp>
    </p:spTree>
    <p:extLst>
      <p:ext uri="{BB962C8B-B14F-4D97-AF65-F5344CB8AC3E}">
        <p14:creationId xmlns:p14="http://schemas.microsoft.com/office/powerpoint/2010/main" val="441670963"/>
      </p:ext>
    </p:extLst>
  </p:cSld>
  <p:clrMapOvr>
    <a:masterClrMapping/>
  </p:clrMapOvr>
</p:sld>
</file>

<file path=ppt/theme/theme1.xml><?xml version="1.0" encoding="utf-8"?>
<a:theme xmlns:a="http://schemas.openxmlformats.org/drawingml/2006/main" name="Corporate PowerPoin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KHP FontSc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HP PPT Template 1">
        <a:dk1>
          <a:srgbClr val="414141"/>
        </a:dk1>
        <a:lt1>
          <a:srgbClr val="FFFFFF"/>
        </a:lt1>
        <a:dk2>
          <a:srgbClr val="808285"/>
        </a:dk2>
        <a:lt2>
          <a:srgbClr val="E7E8E9"/>
        </a:lt2>
        <a:accent1>
          <a:srgbClr val="D81E05"/>
        </a:accent1>
        <a:accent2>
          <a:srgbClr val="E46250"/>
        </a:accent2>
        <a:accent3>
          <a:srgbClr val="FFFFFF"/>
        </a:accent3>
        <a:accent4>
          <a:srgbClr val="363636"/>
        </a:accent4>
        <a:accent5>
          <a:srgbClr val="E9ABAA"/>
        </a:accent5>
        <a:accent6>
          <a:srgbClr val="CF5848"/>
        </a:accent6>
        <a:hlink>
          <a:srgbClr val="EB8E82"/>
        </a:hlink>
        <a:folHlink>
          <a:srgbClr val="F7D2C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9_KHP PPT Template">
  <a:themeElements>
    <a:clrScheme name="">
      <a:dk1>
        <a:srgbClr val="000000"/>
      </a:dk1>
      <a:lt1>
        <a:srgbClr val="FFFFFF"/>
      </a:lt1>
      <a:dk2>
        <a:srgbClr val="000000"/>
      </a:dk2>
      <a:lt2>
        <a:srgbClr val="F8F8F8"/>
      </a:lt2>
      <a:accent1>
        <a:srgbClr val="DDDDDD"/>
      </a:accent1>
      <a:accent2>
        <a:srgbClr val="B2B2B2"/>
      </a:accent2>
      <a:accent3>
        <a:srgbClr val="FFFFFF"/>
      </a:accent3>
      <a:accent4>
        <a:srgbClr val="000000"/>
      </a:accent4>
      <a:accent5>
        <a:srgbClr val="EBEBEB"/>
      </a:accent5>
      <a:accent6>
        <a:srgbClr val="A1A1A1"/>
      </a:accent6>
      <a:hlink>
        <a:srgbClr val="5F5F5F"/>
      </a:hlink>
      <a:folHlink>
        <a:srgbClr val="919191"/>
      </a:folHlink>
    </a:clrScheme>
    <a:fontScheme name="9_KHP PPT 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9_KHP PPT Template 1">
        <a:dk1>
          <a:srgbClr val="414141"/>
        </a:dk1>
        <a:lt1>
          <a:srgbClr val="FFFFFF"/>
        </a:lt1>
        <a:dk2>
          <a:srgbClr val="808285"/>
        </a:dk2>
        <a:lt2>
          <a:srgbClr val="E7E8E9"/>
        </a:lt2>
        <a:accent1>
          <a:srgbClr val="D81E05"/>
        </a:accent1>
        <a:accent2>
          <a:srgbClr val="E46250"/>
        </a:accent2>
        <a:accent3>
          <a:srgbClr val="FFFFFF"/>
        </a:accent3>
        <a:accent4>
          <a:srgbClr val="363636"/>
        </a:accent4>
        <a:accent5>
          <a:srgbClr val="E9ABAA"/>
        </a:accent5>
        <a:accent6>
          <a:srgbClr val="CF5848"/>
        </a:accent6>
        <a:hlink>
          <a:srgbClr val="EB8E82"/>
        </a:hlink>
        <a:folHlink>
          <a:srgbClr val="F7D2C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0_KHP PPT Template">
  <a:themeElements>
    <a:clrScheme name="">
      <a:dk1>
        <a:srgbClr val="000000"/>
      </a:dk1>
      <a:lt1>
        <a:srgbClr val="FFFFFF"/>
      </a:lt1>
      <a:dk2>
        <a:srgbClr val="000000"/>
      </a:dk2>
      <a:lt2>
        <a:srgbClr val="F8F8F8"/>
      </a:lt2>
      <a:accent1>
        <a:srgbClr val="DDDDDD"/>
      </a:accent1>
      <a:accent2>
        <a:srgbClr val="B2B2B2"/>
      </a:accent2>
      <a:accent3>
        <a:srgbClr val="FFFFFF"/>
      </a:accent3>
      <a:accent4>
        <a:srgbClr val="000000"/>
      </a:accent4>
      <a:accent5>
        <a:srgbClr val="EBEBEB"/>
      </a:accent5>
      <a:accent6>
        <a:srgbClr val="A1A1A1"/>
      </a:accent6>
      <a:hlink>
        <a:srgbClr val="5F5F5F"/>
      </a:hlink>
      <a:folHlink>
        <a:srgbClr val="919191"/>
      </a:folHlink>
    </a:clrScheme>
    <a:fontScheme name="9_KHP PPT 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9_KHP PPT Template 1">
        <a:dk1>
          <a:srgbClr val="414141"/>
        </a:dk1>
        <a:lt1>
          <a:srgbClr val="FFFFFF"/>
        </a:lt1>
        <a:dk2>
          <a:srgbClr val="808285"/>
        </a:dk2>
        <a:lt2>
          <a:srgbClr val="E7E8E9"/>
        </a:lt2>
        <a:accent1>
          <a:srgbClr val="D81E05"/>
        </a:accent1>
        <a:accent2>
          <a:srgbClr val="E46250"/>
        </a:accent2>
        <a:accent3>
          <a:srgbClr val="FFFFFF"/>
        </a:accent3>
        <a:accent4>
          <a:srgbClr val="363636"/>
        </a:accent4>
        <a:accent5>
          <a:srgbClr val="E9ABAA"/>
        </a:accent5>
        <a:accent6>
          <a:srgbClr val="CF5848"/>
        </a:accent6>
        <a:hlink>
          <a:srgbClr val="EB8E82"/>
        </a:hlink>
        <a:folHlink>
          <a:srgbClr val="F7D2C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apitalN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1" ma:contentTypeDescription="Create a new document." ma:contentTypeScope="" ma:versionID="eb5675c34f44b8cc2e2b4456678f8b02">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bde849662d77e162c6ae5c9db51c3dc0"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NumberOrder xmlns="03b25e55-1fda-4dd5-9a75-c38d0989a0e2">6</NumberOrder>
    <Number xmlns="03b25e55-1fda-4dd5-9a75-c38d0989a0e2" xsi:nil="true"/>
    <lcf76f155ced4ddcb4097134ff3c332f xmlns="03b25e55-1fda-4dd5-9a75-c38d0989a0e2">
      <Terms xmlns="http://schemas.microsoft.com/office/infopath/2007/PartnerControls"/>
    </lcf76f155ced4ddcb4097134ff3c332f>
    <TaxCatchAll xmlns="d2389ad0-4628-4ca4-babd-a5e1ca1fc43d" xsi:nil="true"/>
  </documentManagement>
</p:properties>
</file>

<file path=customXml/itemProps1.xml><?xml version="1.0" encoding="utf-8"?>
<ds:datastoreItem xmlns:ds="http://schemas.openxmlformats.org/officeDocument/2006/customXml" ds:itemID="{B0E1B296-9FC4-4614-A8DB-5E78EAF800CF}"/>
</file>

<file path=customXml/itemProps2.xml><?xml version="1.0" encoding="utf-8"?>
<ds:datastoreItem xmlns:ds="http://schemas.openxmlformats.org/officeDocument/2006/customXml" ds:itemID="{18039424-EBF8-4AA9-B365-BA8AB47DFFD1}">
  <ds:schemaRefs>
    <ds:schemaRef ds:uri="http://schemas.microsoft.com/sharepoint/v3/contenttype/forms"/>
  </ds:schemaRefs>
</ds:datastoreItem>
</file>

<file path=customXml/itemProps3.xml><?xml version="1.0" encoding="utf-8"?>
<ds:datastoreItem xmlns:ds="http://schemas.openxmlformats.org/officeDocument/2006/customXml" ds:itemID="{B2302C9B-D6EB-4BF4-8388-D25A5E4D2ED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corporate-powerpoint (4)</Template>
  <TotalTime>1485</TotalTime>
  <Words>2427</Words>
  <Application>Microsoft Office PowerPoint</Application>
  <PresentationFormat>On-screen Show (4:3)</PresentationFormat>
  <Paragraphs>256</Paragraphs>
  <Slides>27</Slides>
  <Notes>26</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27</vt:i4>
      </vt:variant>
    </vt:vector>
  </HeadingPairs>
  <TitlesOfParts>
    <vt:vector size="34" baseType="lpstr">
      <vt:lpstr>Arial</vt:lpstr>
      <vt:lpstr>Calibri</vt:lpstr>
      <vt:lpstr>LucidaGrande</vt:lpstr>
      <vt:lpstr>Corporate PowerPoint</vt:lpstr>
      <vt:lpstr>9_KHP PPT Template</vt:lpstr>
      <vt:lpstr>10_KHP PPT Template</vt:lpstr>
      <vt:lpstr>CapitalNurse</vt:lpstr>
      <vt:lpstr>Accelerated Preceptorship:  My Clinical Practice  </vt:lpstr>
      <vt:lpstr>Session Objectives</vt:lpstr>
      <vt:lpstr>Working safely </vt:lpstr>
      <vt:lpstr>Working safely </vt:lpstr>
      <vt:lpstr>Working safely </vt:lpstr>
      <vt:lpstr>Working safely </vt:lpstr>
      <vt:lpstr>Working safely</vt:lpstr>
      <vt:lpstr>Working safely</vt:lpstr>
      <vt:lpstr>Working safely</vt:lpstr>
      <vt:lpstr>Working safely </vt:lpstr>
      <vt:lpstr>Risk Management</vt:lpstr>
      <vt:lpstr>Positive Risks</vt:lpstr>
      <vt:lpstr>Risk Management</vt:lpstr>
      <vt:lpstr>Risk Management</vt:lpstr>
      <vt:lpstr>Risk Management</vt:lpstr>
      <vt:lpstr>Positive Risks</vt:lpstr>
      <vt:lpstr>Risk Management</vt:lpstr>
      <vt:lpstr>Capacity - Unwise  Decisions</vt:lpstr>
      <vt:lpstr>Whistleblowing </vt:lpstr>
      <vt:lpstr>Why do you need to raise  concerns?</vt:lpstr>
      <vt:lpstr>What constitutes a cause for concern?</vt:lpstr>
      <vt:lpstr>Raising a concern</vt:lpstr>
      <vt:lpstr>Raising a concern</vt:lpstr>
      <vt:lpstr>What constitutes a cause for concern?</vt:lpstr>
      <vt:lpstr>Raising a concern</vt:lpstr>
      <vt:lpstr>References</vt:lpstr>
      <vt:lpstr>Acknowledgments</vt:lpstr>
    </vt:vector>
  </TitlesOfParts>
  <Company>GSTT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Pan-London AHP COVID-19  Jules Marchant / Gareth Jones date via zoom</dc:title>
  <dc:creator>Marchant Julie</dc:creator>
  <cp:lastModifiedBy>Liz Aston-Gregg</cp:lastModifiedBy>
  <cp:revision>137</cp:revision>
  <dcterms:created xsi:type="dcterms:W3CDTF">2020-04-07T10:14:51Z</dcterms:created>
  <dcterms:modified xsi:type="dcterms:W3CDTF">2020-05-08T09:09:01Z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nDIP File ID">
    <vt:lpwstr>a6ca8a28-fd5c-4bf1-9190-af7769319722</vt:lpwstr>
  </property>
  <property fmtid="{D5CDD505-2E9C-101B-9397-08002B2CF9AE}" pid="3" name="ContentTypeId">
    <vt:lpwstr>0x0101001A0C5AF0A9AE0D4D8032BBF19C904698</vt:lpwstr>
  </property>
</Properties>
</file>