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4.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theme/theme3.xml" ContentType="application/vnd.openxmlformats-officedocument.theme+xml"/>
  <Override PartName="/ppt/diagrams/quickStyle4.xml" ContentType="application/vnd.openxmlformats-officedocument.drawingml.diagramStyle+xml"/>
  <Override PartName="/ppt/diagrams/colors4.xml" ContentType="application/vnd.openxmlformats-officedocument.drawingml.diagramColors+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4.xml" ContentType="application/vnd.openxmlformats-officedocument.drawingml.diagramLayout+xml"/>
  <Override PartName="/ppt/theme/theme2.xml" ContentType="application/vnd.openxmlformats-officedocument.theme+xml"/>
  <Override PartName="/ppt/diagrams/layout5.xml" ContentType="application/vnd.openxmlformats-officedocument.drawingml.diagramLayout+xml"/>
  <Override PartName="/ppt/theme/theme1.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drawing4.xml" ContentType="application/vnd.ms-office.drawingml.diagramDrawing+xml"/>
  <Override PartName="/ppt/diagrams/colors3.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3.xml" ContentType="application/vnd.ms-office.drawingml.diagramDrawing+xml"/>
  <Override PartName="/ppt/commentAuthors.xml" ContentType="application/vnd.openxmlformats-officedocument.presentationml.commentAuthors+xml"/>
  <Override PartName="/ppt/diagrams/layout2.xml" ContentType="application/vnd.openxmlformats-officedocument.drawingml.diagramLayout+xml"/>
  <Override PartName="/ppt/diagrams/layout3.xml" ContentType="application/vnd.openxmlformats-officedocument.drawingml.diagramLayout+xml"/>
  <Override PartName="/ppt/handoutMasters/handoutMaster1.xml" ContentType="application/vnd.openxmlformats-officedocument.presentationml.handout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4.xml" ContentType="application/vnd.openxmlformats-officedocument.theme+xml"/>
  <Override PartName="/ppt/comments/comment1.xml" ContentType="application/vnd.openxmlformats-officedocument.presentationml.comments+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385" r:id="rId2"/>
    <p:sldMasterId id="2147484403" r:id="rId3"/>
    <p:sldMasterId id="2147484427" r:id="rId4"/>
  </p:sldMasterIdLst>
  <p:notesMasterIdLst>
    <p:notesMasterId r:id="rId40"/>
  </p:notesMasterIdLst>
  <p:handoutMasterIdLst>
    <p:handoutMasterId r:id="rId41"/>
  </p:handoutMasterIdLst>
  <p:sldIdLst>
    <p:sldId id="343" r:id="rId5"/>
    <p:sldId id="424" r:id="rId6"/>
    <p:sldId id="347" r:id="rId7"/>
    <p:sldId id="426" r:id="rId8"/>
    <p:sldId id="425" r:id="rId9"/>
    <p:sldId id="456" r:id="rId10"/>
    <p:sldId id="431" r:id="rId11"/>
    <p:sldId id="346" r:id="rId12"/>
    <p:sldId id="432" r:id="rId13"/>
    <p:sldId id="399" r:id="rId14"/>
    <p:sldId id="429" r:id="rId15"/>
    <p:sldId id="453" r:id="rId16"/>
    <p:sldId id="433" r:id="rId17"/>
    <p:sldId id="434" r:id="rId18"/>
    <p:sldId id="436" r:id="rId19"/>
    <p:sldId id="439" r:id="rId20"/>
    <p:sldId id="448" r:id="rId21"/>
    <p:sldId id="404" r:id="rId22"/>
    <p:sldId id="437" r:id="rId23"/>
    <p:sldId id="441" r:id="rId24"/>
    <p:sldId id="449" r:id="rId25"/>
    <p:sldId id="396" r:id="rId26"/>
    <p:sldId id="442" r:id="rId27"/>
    <p:sldId id="445" r:id="rId28"/>
    <p:sldId id="443" r:id="rId29"/>
    <p:sldId id="446" r:id="rId30"/>
    <p:sldId id="444" r:id="rId31"/>
    <p:sldId id="450" r:id="rId32"/>
    <p:sldId id="451" r:id="rId33"/>
    <p:sldId id="454" r:id="rId34"/>
    <p:sldId id="402" r:id="rId35"/>
    <p:sldId id="455" r:id="rId36"/>
    <p:sldId id="380" r:id="rId37"/>
    <p:sldId id="438" r:id="rId38"/>
    <p:sldId id="372" r:id="rId39"/>
  </p:sldIdLst>
  <p:sldSz cx="9144000" cy="6858000" type="screen4x3"/>
  <p:notesSz cx="6858000" cy="9144000"/>
  <p:defaultTextStyle>
    <a:defPPr>
      <a:defRPr lang="en-GB"/>
    </a:defPPr>
    <a:lvl1pPr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iree Cox" initials="DDC" lastIdx="14" clrIdx="0"/>
  <p:cmAuthor id="1" name="cd0x"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D92"/>
    <a:srgbClr val="0000FF"/>
    <a:srgbClr val="005EB8"/>
    <a:srgbClr val="294193"/>
    <a:srgbClr val="E5E0F0"/>
    <a:srgbClr val="DFEDF9"/>
    <a:srgbClr val="00A5E0"/>
    <a:srgbClr val="10245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5730" autoAdjust="0"/>
  </p:normalViewPr>
  <p:slideViewPr>
    <p:cSldViewPr>
      <p:cViewPr>
        <p:scale>
          <a:sx n="50" d="100"/>
          <a:sy n="50" d="100"/>
        </p:scale>
        <p:origin x="-1998" y="-450"/>
      </p:cViewPr>
      <p:guideLst>
        <p:guide orient="horz" pos="2160"/>
        <p:guide pos="2880"/>
      </p:guideLst>
    </p:cSldViewPr>
  </p:slideViewPr>
  <p:outlineViewPr>
    <p:cViewPr>
      <p:scale>
        <a:sx n="33" d="100"/>
        <a:sy n="33" d="100"/>
      </p:scale>
      <p:origin x="0" y="-7594"/>
    </p:cViewPr>
  </p:outlineViewPr>
  <p:notesTextViewPr>
    <p:cViewPr>
      <p:scale>
        <a:sx n="1" d="1"/>
        <a:sy n="1" d="1"/>
      </p:scale>
      <p:origin x="0" y="0"/>
    </p:cViewPr>
  </p:notesTextViewPr>
  <p:notesViewPr>
    <p:cSldViewPr>
      <p:cViewPr varScale="1">
        <p:scale>
          <a:sx n="67" d="100"/>
          <a:sy n="67" d="100"/>
        </p:scale>
        <p:origin x="811"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8T18:46:23.137" idx="1">
    <p:pos x="5472" y="161"/>
    <p:text>I think we could shorten / simplify this so
- Understand your professional code of conduct and the application to your role and the workplace
- Appreciate the professional standards of accountability, delegation and scope of practice
- Be aware of the implication of social media
- Appreciate the value of collaborative practice</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6D6A4-4092-4F91-9B09-45CE50A77E1D}" type="doc">
      <dgm:prSet loTypeId="urn:microsoft.com/office/officeart/2005/8/layout/venn1" loCatId="relationship" qsTypeId="urn:microsoft.com/office/officeart/2005/8/quickstyle/simple5" qsCatId="simple" csTypeId="urn:microsoft.com/office/officeart/2005/8/colors/accent1_4" csCatId="accent1" phldr="1"/>
      <dgm:spPr/>
    </dgm:pt>
    <dgm:pt modelId="{9E266EE7-F6AF-4D5A-B263-394E9D941933}">
      <dgm:prSet phldrT="[Text]"/>
      <dgm:spPr/>
      <dgm:t>
        <a:bodyPr/>
        <a:lstStyle/>
        <a:p>
          <a:r>
            <a:rPr lang="en-GB" dirty="0" smtClean="0"/>
            <a:t>Individual</a:t>
          </a:r>
          <a:endParaRPr lang="en-GB" dirty="0"/>
        </a:p>
      </dgm:t>
    </dgm:pt>
    <dgm:pt modelId="{D0204930-EB55-470A-BBE3-87D76B1DF871}" type="parTrans" cxnId="{482C0408-7EF4-4D08-AD17-69639A642FDB}">
      <dgm:prSet/>
      <dgm:spPr/>
      <dgm:t>
        <a:bodyPr/>
        <a:lstStyle/>
        <a:p>
          <a:endParaRPr lang="en-GB"/>
        </a:p>
      </dgm:t>
    </dgm:pt>
    <dgm:pt modelId="{A3B5860F-A440-4422-A165-8EE81A795DF3}" type="sibTrans" cxnId="{482C0408-7EF4-4D08-AD17-69639A642FDB}">
      <dgm:prSet/>
      <dgm:spPr/>
      <dgm:t>
        <a:bodyPr/>
        <a:lstStyle/>
        <a:p>
          <a:endParaRPr lang="en-GB"/>
        </a:p>
      </dgm:t>
    </dgm:pt>
    <dgm:pt modelId="{0DFDE59B-4C9B-4B87-AC78-C150EB3BAAFA}">
      <dgm:prSet phldrT="[Text]"/>
      <dgm:spPr/>
      <dgm:t>
        <a:bodyPr/>
        <a:lstStyle/>
        <a:p>
          <a:r>
            <a:rPr lang="en-GB" dirty="0" smtClean="0"/>
            <a:t>Interpersonal</a:t>
          </a:r>
          <a:endParaRPr lang="en-GB" dirty="0"/>
        </a:p>
      </dgm:t>
    </dgm:pt>
    <dgm:pt modelId="{45E9BAB0-DB01-4CE3-B503-ADAB7665425C}" type="parTrans" cxnId="{6B9FFF73-225B-46D2-9640-F55226798216}">
      <dgm:prSet/>
      <dgm:spPr/>
      <dgm:t>
        <a:bodyPr/>
        <a:lstStyle/>
        <a:p>
          <a:endParaRPr lang="en-GB"/>
        </a:p>
      </dgm:t>
    </dgm:pt>
    <dgm:pt modelId="{207EEB2D-D08A-40F2-BA4A-7BF5143B2012}" type="sibTrans" cxnId="{6B9FFF73-225B-46D2-9640-F55226798216}">
      <dgm:prSet/>
      <dgm:spPr/>
      <dgm:t>
        <a:bodyPr/>
        <a:lstStyle/>
        <a:p>
          <a:endParaRPr lang="en-GB"/>
        </a:p>
      </dgm:t>
    </dgm:pt>
    <dgm:pt modelId="{46E2EC59-6219-475B-A1DC-5D3E8C7F4DF7}">
      <dgm:prSet phldrT="[Text]"/>
      <dgm:spPr/>
      <dgm:t>
        <a:bodyPr/>
        <a:lstStyle/>
        <a:p>
          <a:r>
            <a:rPr lang="en-GB" dirty="0" smtClean="0"/>
            <a:t>Organisational /Institutional/ Cultural</a:t>
          </a:r>
          <a:endParaRPr lang="en-GB" dirty="0"/>
        </a:p>
      </dgm:t>
    </dgm:pt>
    <dgm:pt modelId="{18C6FD2B-6311-4D04-A22B-F4A75EEFE925}" type="parTrans" cxnId="{C81C87C7-4B16-4015-BF1D-06B2431B13E1}">
      <dgm:prSet/>
      <dgm:spPr/>
      <dgm:t>
        <a:bodyPr/>
        <a:lstStyle/>
        <a:p>
          <a:endParaRPr lang="en-GB"/>
        </a:p>
      </dgm:t>
    </dgm:pt>
    <dgm:pt modelId="{3184EA1F-59F8-4339-BE94-C117E1298954}" type="sibTrans" cxnId="{C81C87C7-4B16-4015-BF1D-06B2431B13E1}">
      <dgm:prSet/>
      <dgm:spPr/>
      <dgm:t>
        <a:bodyPr/>
        <a:lstStyle/>
        <a:p>
          <a:endParaRPr lang="en-GB"/>
        </a:p>
      </dgm:t>
    </dgm:pt>
    <dgm:pt modelId="{FC6E831E-19DF-488E-B228-BACAAAEDE46C}" type="pres">
      <dgm:prSet presAssocID="{5E26D6A4-4092-4F91-9B09-45CE50A77E1D}" presName="compositeShape" presStyleCnt="0">
        <dgm:presLayoutVars>
          <dgm:chMax val="7"/>
          <dgm:dir/>
          <dgm:resizeHandles val="exact"/>
        </dgm:presLayoutVars>
      </dgm:prSet>
      <dgm:spPr/>
    </dgm:pt>
    <dgm:pt modelId="{48450C30-7A55-4221-A86A-A65452FDC6E2}" type="pres">
      <dgm:prSet presAssocID="{9E266EE7-F6AF-4D5A-B263-394E9D941933}" presName="circ1" presStyleLbl="vennNode1" presStyleIdx="0" presStyleCnt="3" custScaleX="84808" custScaleY="82804" custLinFactNeighborX="2925" custLinFactNeighborY="3714"/>
      <dgm:spPr/>
      <dgm:t>
        <a:bodyPr/>
        <a:lstStyle/>
        <a:p>
          <a:endParaRPr lang="en-GB"/>
        </a:p>
      </dgm:t>
    </dgm:pt>
    <dgm:pt modelId="{9937498F-6740-4AE1-BFF9-B1C51A499C0B}" type="pres">
      <dgm:prSet presAssocID="{9E266EE7-F6AF-4D5A-B263-394E9D941933}" presName="circ1Tx" presStyleLbl="revTx" presStyleIdx="0" presStyleCnt="0">
        <dgm:presLayoutVars>
          <dgm:chMax val="0"/>
          <dgm:chPref val="0"/>
          <dgm:bulletEnabled val="1"/>
        </dgm:presLayoutVars>
      </dgm:prSet>
      <dgm:spPr/>
      <dgm:t>
        <a:bodyPr/>
        <a:lstStyle/>
        <a:p>
          <a:endParaRPr lang="en-GB"/>
        </a:p>
      </dgm:t>
    </dgm:pt>
    <dgm:pt modelId="{1A784C83-351E-4417-9E21-FF10145A88D5}" type="pres">
      <dgm:prSet presAssocID="{0DFDE59B-4C9B-4B87-AC78-C150EB3BAAFA}" presName="circ2" presStyleLbl="vennNode1" presStyleIdx="1" presStyleCnt="3" custScaleX="84332" custScaleY="88012"/>
      <dgm:spPr/>
      <dgm:t>
        <a:bodyPr/>
        <a:lstStyle/>
        <a:p>
          <a:endParaRPr lang="en-GB"/>
        </a:p>
      </dgm:t>
    </dgm:pt>
    <dgm:pt modelId="{7CACCFB2-691E-497B-A8F4-AA89613E6E92}" type="pres">
      <dgm:prSet presAssocID="{0DFDE59B-4C9B-4B87-AC78-C150EB3BAAFA}" presName="circ2Tx" presStyleLbl="revTx" presStyleIdx="0" presStyleCnt="0">
        <dgm:presLayoutVars>
          <dgm:chMax val="0"/>
          <dgm:chPref val="0"/>
          <dgm:bulletEnabled val="1"/>
        </dgm:presLayoutVars>
      </dgm:prSet>
      <dgm:spPr/>
      <dgm:t>
        <a:bodyPr/>
        <a:lstStyle/>
        <a:p>
          <a:endParaRPr lang="en-GB"/>
        </a:p>
      </dgm:t>
    </dgm:pt>
    <dgm:pt modelId="{8F3F5A17-D66D-4027-9F46-CE32C6E93250}" type="pres">
      <dgm:prSet presAssocID="{46E2EC59-6219-475B-A1DC-5D3E8C7F4DF7}" presName="circ3" presStyleLbl="vennNode1" presStyleIdx="2" presStyleCnt="3" custScaleX="85755" custScaleY="85042" custLinFactNeighborY="2326"/>
      <dgm:spPr/>
      <dgm:t>
        <a:bodyPr/>
        <a:lstStyle/>
        <a:p>
          <a:endParaRPr lang="en-GB"/>
        </a:p>
      </dgm:t>
    </dgm:pt>
    <dgm:pt modelId="{32BCF23F-029D-4555-8865-534052F8D2F4}" type="pres">
      <dgm:prSet presAssocID="{46E2EC59-6219-475B-A1DC-5D3E8C7F4DF7}" presName="circ3Tx" presStyleLbl="revTx" presStyleIdx="0" presStyleCnt="0">
        <dgm:presLayoutVars>
          <dgm:chMax val="0"/>
          <dgm:chPref val="0"/>
          <dgm:bulletEnabled val="1"/>
        </dgm:presLayoutVars>
      </dgm:prSet>
      <dgm:spPr/>
      <dgm:t>
        <a:bodyPr/>
        <a:lstStyle/>
        <a:p>
          <a:endParaRPr lang="en-GB"/>
        </a:p>
      </dgm:t>
    </dgm:pt>
  </dgm:ptLst>
  <dgm:cxnLst>
    <dgm:cxn modelId="{137AA62E-90F6-4A05-847D-46DBF0CEF491}" type="presOf" srcId="{46E2EC59-6219-475B-A1DC-5D3E8C7F4DF7}" destId="{8F3F5A17-D66D-4027-9F46-CE32C6E93250}" srcOrd="0" destOrd="0" presId="urn:microsoft.com/office/officeart/2005/8/layout/venn1"/>
    <dgm:cxn modelId="{4A1F56DA-4804-465D-8BD6-F8A90FE8A75C}" type="presOf" srcId="{0DFDE59B-4C9B-4B87-AC78-C150EB3BAAFA}" destId="{7CACCFB2-691E-497B-A8F4-AA89613E6E92}" srcOrd="1" destOrd="0" presId="urn:microsoft.com/office/officeart/2005/8/layout/venn1"/>
    <dgm:cxn modelId="{06EE4395-3F02-4EE0-B226-2CE9C5455A61}" type="presOf" srcId="{5E26D6A4-4092-4F91-9B09-45CE50A77E1D}" destId="{FC6E831E-19DF-488E-B228-BACAAAEDE46C}" srcOrd="0" destOrd="0" presId="urn:microsoft.com/office/officeart/2005/8/layout/venn1"/>
    <dgm:cxn modelId="{EA624D46-068E-48D1-BF09-534F72066250}" type="presOf" srcId="{9E266EE7-F6AF-4D5A-B263-394E9D941933}" destId="{48450C30-7A55-4221-A86A-A65452FDC6E2}" srcOrd="0" destOrd="0" presId="urn:microsoft.com/office/officeart/2005/8/layout/venn1"/>
    <dgm:cxn modelId="{FAF417EE-5FBF-4264-AB1A-EA82D47C186D}" type="presOf" srcId="{0DFDE59B-4C9B-4B87-AC78-C150EB3BAAFA}" destId="{1A784C83-351E-4417-9E21-FF10145A88D5}" srcOrd="0" destOrd="0" presId="urn:microsoft.com/office/officeart/2005/8/layout/venn1"/>
    <dgm:cxn modelId="{482C0408-7EF4-4D08-AD17-69639A642FDB}" srcId="{5E26D6A4-4092-4F91-9B09-45CE50A77E1D}" destId="{9E266EE7-F6AF-4D5A-B263-394E9D941933}" srcOrd="0" destOrd="0" parTransId="{D0204930-EB55-470A-BBE3-87D76B1DF871}" sibTransId="{A3B5860F-A440-4422-A165-8EE81A795DF3}"/>
    <dgm:cxn modelId="{6B9FFF73-225B-46D2-9640-F55226798216}" srcId="{5E26D6A4-4092-4F91-9B09-45CE50A77E1D}" destId="{0DFDE59B-4C9B-4B87-AC78-C150EB3BAAFA}" srcOrd="1" destOrd="0" parTransId="{45E9BAB0-DB01-4CE3-B503-ADAB7665425C}" sibTransId="{207EEB2D-D08A-40F2-BA4A-7BF5143B2012}"/>
    <dgm:cxn modelId="{C81C87C7-4B16-4015-BF1D-06B2431B13E1}" srcId="{5E26D6A4-4092-4F91-9B09-45CE50A77E1D}" destId="{46E2EC59-6219-475B-A1DC-5D3E8C7F4DF7}" srcOrd="2" destOrd="0" parTransId="{18C6FD2B-6311-4D04-A22B-F4A75EEFE925}" sibTransId="{3184EA1F-59F8-4339-BE94-C117E1298954}"/>
    <dgm:cxn modelId="{6C902EA0-959D-467E-99EC-A3779E1A0397}" type="presOf" srcId="{46E2EC59-6219-475B-A1DC-5D3E8C7F4DF7}" destId="{32BCF23F-029D-4555-8865-534052F8D2F4}" srcOrd="1" destOrd="0" presId="urn:microsoft.com/office/officeart/2005/8/layout/venn1"/>
    <dgm:cxn modelId="{8C77DC88-A2F2-4917-A9D8-3F1BD98E91B5}" type="presOf" srcId="{9E266EE7-F6AF-4D5A-B263-394E9D941933}" destId="{9937498F-6740-4AE1-BFF9-B1C51A499C0B}" srcOrd="1" destOrd="0" presId="urn:microsoft.com/office/officeart/2005/8/layout/venn1"/>
    <dgm:cxn modelId="{90862FC1-8974-473C-9196-8EDA9E205F97}" type="presParOf" srcId="{FC6E831E-19DF-488E-B228-BACAAAEDE46C}" destId="{48450C30-7A55-4221-A86A-A65452FDC6E2}" srcOrd="0" destOrd="0" presId="urn:microsoft.com/office/officeart/2005/8/layout/venn1"/>
    <dgm:cxn modelId="{6142F9F0-2257-4D55-89BB-166AFCDF5498}" type="presParOf" srcId="{FC6E831E-19DF-488E-B228-BACAAAEDE46C}" destId="{9937498F-6740-4AE1-BFF9-B1C51A499C0B}" srcOrd="1" destOrd="0" presId="urn:microsoft.com/office/officeart/2005/8/layout/venn1"/>
    <dgm:cxn modelId="{49494DD6-E44B-4812-8705-C65AEEA5C12D}" type="presParOf" srcId="{FC6E831E-19DF-488E-B228-BACAAAEDE46C}" destId="{1A784C83-351E-4417-9E21-FF10145A88D5}" srcOrd="2" destOrd="0" presId="urn:microsoft.com/office/officeart/2005/8/layout/venn1"/>
    <dgm:cxn modelId="{FB7D83F4-99AC-48C5-907F-E6DC7F66DE91}" type="presParOf" srcId="{FC6E831E-19DF-488E-B228-BACAAAEDE46C}" destId="{7CACCFB2-691E-497B-A8F4-AA89613E6E92}" srcOrd="3" destOrd="0" presId="urn:microsoft.com/office/officeart/2005/8/layout/venn1"/>
    <dgm:cxn modelId="{8171AC4A-B953-4069-85E7-54B3CF2F78DE}" type="presParOf" srcId="{FC6E831E-19DF-488E-B228-BACAAAEDE46C}" destId="{8F3F5A17-D66D-4027-9F46-CE32C6E93250}" srcOrd="4" destOrd="0" presId="urn:microsoft.com/office/officeart/2005/8/layout/venn1"/>
    <dgm:cxn modelId="{077C7186-A964-475E-AACA-6B0CD41FF0E1}" type="presParOf" srcId="{FC6E831E-19DF-488E-B228-BACAAAEDE46C}" destId="{32BCF23F-029D-4555-8865-534052F8D2F4}"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DBF1E-9AB3-4867-85AC-8274F9A2D934}"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GB"/>
        </a:p>
      </dgm:t>
    </dgm:pt>
    <dgm:pt modelId="{C95D4149-BB7A-4CF5-9AD4-70A95AD34B18}">
      <dgm:prSet phldrT="[Text]"/>
      <dgm:spPr/>
      <dgm:t>
        <a:bodyPr/>
        <a:lstStyle/>
        <a:p>
          <a:r>
            <a:rPr lang="en-GB" dirty="0" smtClean="0"/>
            <a:t>Media</a:t>
          </a:r>
          <a:endParaRPr lang="en-GB" dirty="0"/>
        </a:p>
      </dgm:t>
    </dgm:pt>
    <dgm:pt modelId="{07ED07BB-2994-42C5-B7B3-8A4B8E671005}" type="parTrans" cxnId="{642583A4-2182-442F-B864-38B9306C9E8A}">
      <dgm:prSet/>
      <dgm:spPr/>
      <dgm:t>
        <a:bodyPr/>
        <a:lstStyle/>
        <a:p>
          <a:endParaRPr lang="en-GB"/>
        </a:p>
      </dgm:t>
    </dgm:pt>
    <dgm:pt modelId="{0F992597-22A9-41EA-AA4D-FC0FE07EB26E}" type="sibTrans" cxnId="{642583A4-2182-442F-B864-38B9306C9E8A}">
      <dgm:prSet/>
      <dgm:spPr/>
      <dgm:t>
        <a:bodyPr/>
        <a:lstStyle/>
        <a:p>
          <a:endParaRPr lang="en-GB"/>
        </a:p>
      </dgm:t>
    </dgm:pt>
    <dgm:pt modelId="{DDC96B73-EDFC-4D2A-B00D-01DD7B2E8732}">
      <dgm:prSet phldrT="[Text]"/>
      <dgm:spPr/>
      <dgm:t>
        <a:bodyPr/>
        <a:lstStyle/>
        <a:p>
          <a:r>
            <a:rPr lang="en-GB" dirty="0" smtClean="0"/>
            <a:t>Hospital, Call the midwife, Ambulance </a:t>
          </a:r>
          <a:endParaRPr lang="en-GB" dirty="0"/>
        </a:p>
      </dgm:t>
    </dgm:pt>
    <dgm:pt modelId="{0DF8755C-A2B7-4C91-8DFA-D7D75E72DCE4}" type="parTrans" cxnId="{27274956-C375-44A8-8736-0522AC38C8FE}">
      <dgm:prSet/>
      <dgm:spPr/>
      <dgm:t>
        <a:bodyPr/>
        <a:lstStyle/>
        <a:p>
          <a:endParaRPr lang="en-GB"/>
        </a:p>
      </dgm:t>
    </dgm:pt>
    <dgm:pt modelId="{A6B0C9BA-8AFD-4067-8B6E-1188E8B9BB1E}" type="sibTrans" cxnId="{27274956-C375-44A8-8736-0522AC38C8FE}">
      <dgm:prSet/>
      <dgm:spPr/>
      <dgm:t>
        <a:bodyPr/>
        <a:lstStyle/>
        <a:p>
          <a:endParaRPr lang="en-GB"/>
        </a:p>
      </dgm:t>
    </dgm:pt>
    <dgm:pt modelId="{9D7876B0-8EFE-4B41-9669-C2D82170A1C8}">
      <dgm:prSet phldrT="[Text]"/>
      <dgm:spPr/>
      <dgm:t>
        <a:bodyPr/>
        <a:lstStyle/>
        <a:p>
          <a:r>
            <a:rPr lang="en-GB" dirty="0" smtClean="0"/>
            <a:t>Work based learning</a:t>
          </a:r>
          <a:endParaRPr lang="en-GB" dirty="0"/>
        </a:p>
      </dgm:t>
    </dgm:pt>
    <dgm:pt modelId="{BA9D664F-66CF-47CA-A6AE-A12B3AEE7F59}" type="parTrans" cxnId="{424CA9DB-635F-400A-A373-E45A084BB82D}">
      <dgm:prSet/>
      <dgm:spPr/>
      <dgm:t>
        <a:bodyPr/>
        <a:lstStyle/>
        <a:p>
          <a:endParaRPr lang="en-GB"/>
        </a:p>
      </dgm:t>
    </dgm:pt>
    <dgm:pt modelId="{316892D9-543D-4DAF-9FD6-F228C0EE9B00}" type="sibTrans" cxnId="{424CA9DB-635F-400A-A373-E45A084BB82D}">
      <dgm:prSet/>
      <dgm:spPr/>
      <dgm:t>
        <a:bodyPr/>
        <a:lstStyle/>
        <a:p>
          <a:endParaRPr lang="en-GB"/>
        </a:p>
      </dgm:t>
    </dgm:pt>
    <dgm:pt modelId="{B61288D0-8C41-4FAF-A1D6-893223A63CB6}">
      <dgm:prSet phldrT="[Text]"/>
      <dgm:spPr/>
      <dgm:t>
        <a:bodyPr/>
        <a:lstStyle/>
        <a:p>
          <a:r>
            <a:rPr lang="en-GB" dirty="0" smtClean="0"/>
            <a:t>Worked as part of MDT </a:t>
          </a:r>
          <a:endParaRPr lang="en-GB" dirty="0"/>
        </a:p>
      </dgm:t>
    </dgm:pt>
    <dgm:pt modelId="{87F3D3F3-3266-49FC-A36E-EFFFDD9FEBA3}" type="parTrans" cxnId="{38C5B1B7-4C54-410A-81CC-387C2E03B2A5}">
      <dgm:prSet/>
      <dgm:spPr/>
      <dgm:t>
        <a:bodyPr/>
        <a:lstStyle/>
        <a:p>
          <a:endParaRPr lang="en-GB"/>
        </a:p>
      </dgm:t>
    </dgm:pt>
    <dgm:pt modelId="{6E113FBB-B5F6-4EB5-83C9-26851B3E1C2C}" type="sibTrans" cxnId="{38C5B1B7-4C54-410A-81CC-387C2E03B2A5}">
      <dgm:prSet/>
      <dgm:spPr/>
      <dgm:t>
        <a:bodyPr/>
        <a:lstStyle/>
        <a:p>
          <a:endParaRPr lang="en-GB"/>
        </a:p>
      </dgm:t>
    </dgm:pt>
    <dgm:pt modelId="{2377CBD2-7B18-4531-86B4-FE406BF22880}">
      <dgm:prSet phldrT="[Text]"/>
      <dgm:spPr/>
      <dgm:t>
        <a:bodyPr/>
        <a:lstStyle/>
        <a:p>
          <a:r>
            <a:rPr lang="en-GB" dirty="0" smtClean="0"/>
            <a:t>Education and Training</a:t>
          </a:r>
          <a:endParaRPr lang="en-GB" dirty="0"/>
        </a:p>
      </dgm:t>
    </dgm:pt>
    <dgm:pt modelId="{6819E4A5-6C9E-406A-AB21-411489A23414}" type="parTrans" cxnId="{7ABA9FF8-42DA-4DC8-874A-EF259666DC52}">
      <dgm:prSet/>
      <dgm:spPr/>
      <dgm:t>
        <a:bodyPr/>
        <a:lstStyle/>
        <a:p>
          <a:endParaRPr lang="en-GB"/>
        </a:p>
      </dgm:t>
    </dgm:pt>
    <dgm:pt modelId="{5FE8EF83-B032-432D-93AE-1E958611A6DE}" type="sibTrans" cxnId="{7ABA9FF8-42DA-4DC8-874A-EF259666DC52}">
      <dgm:prSet/>
      <dgm:spPr/>
      <dgm:t>
        <a:bodyPr/>
        <a:lstStyle/>
        <a:p>
          <a:endParaRPr lang="en-GB"/>
        </a:p>
      </dgm:t>
    </dgm:pt>
    <dgm:pt modelId="{B490B5BB-A63B-4EDC-85C1-9BE9E15C3344}">
      <dgm:prSet phldrT="[Text]"/>
      <dgm:spPr/>
      <dgm:t>
        <a:bodyPr/>
        <a:lstStyle/>
        <a:p>
          <a:r>
            <a:rPr lang="en-GB" dirty="0" smtClean="0"/>
            <a:t>Developed professional communication skills</a:t>
          </a:r>
          <a:endParaRPr lang="en-GB" dirty="0"/>
        </a:p>
      </dgm:t>
    </dgm:pt>
    <dgm:pt modelId="{6E92CAB6-E18A-4624-B2B4-2DC40EDD26F3}" type="parTrans" cxnId="{F4AFF9AC-09DE-4B36-BA12-8341AFEC0A9A}">
      <dgm:prSet/>
      <dgm:spPr/>
      <dgm:t>
        <a:bodyPr/>
        <a:lstStyle/>
        <a:p>
          <a:endParaRPr lang="en-GB"/>
        </a:p>
      </dgm:t>
    </dgm:pt>
    <dgm:pt modelId="{31778FF5-E5D8-435F-B098-A8D5460E50F9}" type="sibTrans" cxnId="{F4AFF9AC-09DE-4B36-BA12-8341AFEC0A9A}">
      <dgm:prSet/>
      <dgm:spPr/>
      <dgm:t>
        <a:bodyPr/>
        <a:lstStyle/>
        <a:p>
          <a:endParaRPr lang="en-GB"/>
        </a:p>
      </dgm:t>
    </dgm:pt>
    <dgm:pt modelId="{FFEC74C9-15B0-4F46-AA9B-F3240B370A58}">
      <dgm:prSet/>
      <dgm:spPr/>
      <dgm:t>
        <a:bodyPr/>
        <a:lstStyle/>
        <a:p>
          <a:r>
            <a:rPr lang="en-GB" dirty="0" smtClean="0"/>
            <a:t>Personal Background</a:t>
          </a:r>
          <a:endParaRPr lang="en-GB" dirty="0"/>
        </a:p>
      </dgm:t>
    </dgm:pt>
    <dgm:pt modelId="{76DAD366-3EEF-440C-B0BF-9699FD78F97E}" type="parTrans" cxnId="{A11BDB55-4FC2-48E7-A310-961CD82AFBDA}">
      <dgm:prSet/>
      <dgm:spPr/>
      <dgm:t>
        <a:bodyPr/>
        <a:lstStyle/>
        <a:p>
          <a:endParaRPr lang="en-GB"/>
        </a:p>
      </dgm:t>
    </dgm:pt>
    <dgm:pt modelId="{85171845-5916-48B5-8889-CC80CA359CD2}" type="sibTrans" cxnId="{A11BDB55-4FC2-48E7-A310-961CD82AFBDA}">
      <dgm:prSet/>
      <dgm:spPr/>
      <dgm:t>
        <a:bodyPr/>
        <a:lstStyle/>
        <a:p>
          <a:endParaRPr lang="en-GB"/>
        </a:p>
      </dgm:t>
    </dgm:pt>
    <dgm:pt modelId="{3001934A-3A37-45B8-8465-26B2074F294E}">
      <dgm:prSet/>
      <dgm:spPr/>
      <dgm:t>
        <a:bodyPr/>
        <a:lstStyle/>
        <a:p>
          <a:r>
            <a:rPr lang="en-GB" dirty="0" smtClean="0"/>
            <a:t>Mother is a highly organised teacher</a:t>
          </a:r>
          <a:endParaRPr lang="en-GB" dirty="0"/>
        </a:p>
      </dgm:t>
    </dgm:pt>
    <dgm:pt modelId="{758D6659-7D35-488B-BE24-ACA0B7860533}" type="parTrans" cxnId="{C124C503-22CA-4297-B1EA-EEF442A566F6}">
      <dgm:prSet/>
      <dgm:spPr/>
      <dgm:t>
        <a:bodyPr/>
        <a:lstStyle/>
        <a:p>
          <a:endParaRPr lang="en-GB"/>
        </a:p>
      </dgm:t>
    </dgm:pt>
    <dgm:pt modelId="{BD28E318-7D02-4BCD-8FB6-668310C5C8BA}" type="sibTrans" cxnId="{C124C503-22CA-4297-B1EA-EEF442A566F6}">
      <dgm:prSet/>
      <dgm:spPr/>
      <dgm:t>
        <a:bodyPr/>
        <a:lstStyle/>
        <a:p>
          <a:endParaRPr lang="en-GB"/>
        </a:p>
      </dgm:t>
    </dgm:pt>
    <dgm:pt modelId="{6464AD6B-2C55-4358-84D9-74943CBEB27B}" type="pres">
      <dgm:prSet presAssocID="{F20DBF1E-9AB3-4867-85AC-8274F9A2D934}" presName="linear" presStyleCnt="0">
        <dgm:presLayoutVars>
          <dgm:dir/>
          <dgm:animLvl val="lvl"/>
          <dgm:resizeHandles val="exact"/>
        </dgm:presLayoutVars>
      </dgm:prSet>
      <dgm:spPr/>
      <dgm:t>
        <a:bodyPr/>
        <a:lstStyle/>
        <a:p>
          <a:endParaRPr lang="en-GB"/>
        </a:p>
      </dgm:t>
    </dgm:pt>
    <dgm:pt modelId="{462D0ECC-7677-4401-9E5D-2BD4BE24BBDE}" type="pres">
      <dgm:prSet presAssocID="{C95D4149-BB7A-4CF5-9AD4-70A95AD34B18}" presName="parentLin" presStyleCnt="0"/>
      <dgm:spPr/>
    </dgm:pt>
    <dgm:pt modelId="{528F58FD-9EE4-424C-98C9-7E7DF12C46C7}" type="pres">
      <dgm:prSet presAssocID="{C95D4149-BB7A-4CF5-9AD4-70A95AD34B18}" presName="parentLeftMargin" presStyleLbl="node1" presStyleIdx="0" presStyleCnt="4"/>
      <dgm:spPr/>
      <dgm:t>
        <a:bodyPr/>
        <a:lstStyle/>
        <a:p>
          <a:endParaRPr lang="en-GB"/>
        </a:p>
      </dgm:t>
    </dgm:pt>
    <dgm:pt modelId="{1F386F40-A5AC-4BEC-BCCD-54D17C72F144}" type="pres">
      <dgm:prSet presAssocID="{C95D4149-BB7A-4CF5-9AD4-70A95AD34B18}" presName="parentText" presStyleLbl="node1" presStyleIdx="0" presStyleCnt="4">
        <dgm:presLayoutVars>
          <dgm:chMax val="0"/>
          <dgm:bulletEnabled val="1"/>
        </dgm:presLayoutVars>
      </dgm:prSet>
      <dgm:spPr/>
      <dgm:t>
        <a:bodyPr/>
        <a:lstStyle/>
        <a:p>
          <a:endParaRPr lang="en-GB"/>
        </a:p>
      </dgm:t>
    </dgm:pt>
    <dgm:pt modelId="{CCB6FB8B-984A-4C67-852E-C5C58386AB73}" type="pres">
      <dgm:prSet presAssocID="{C95D4149-BB7A-4CF5-9AD4-70A95AD34B18}" presName="negativeSpace" presStyleCnt="0"/>
      <dgm:spPr/>
    </dgm:pt>
    <dgm:pt modelId="{4F1BAD92-9FE9-4D06-A804-BD4814FF9527}" type="pres">
      <dgm:prSet presAssocID="{C95D4149-BB7A-4CF5-9AD4-70A95AD34B18}" presName="childText" presStyleLbl="conFgAcc1" presStyleIdx="0" presStyleCnt="4">
        <dgm:presLayoutVars>
          <dgm:bulletEnabled val="1"/>
        </dgm:presLayoutVars>
      </dgm:prSet>
      <dgm:spPr/>
      <dgm:t>
        <a:bodyPr/>
        <a:lstStyle/>
        <a:p>
          <a:endParaRPr lang="en-GB"/>
        </a:p>
      </dgm:t>
    </dgm:pt>
    <dgm:pt modelId="{F54DE5B8-CEB7-4315-B785-F4177A560F5B}" type="pres">
      <dgm:prSet presAssocID="{0F992597-22A9-41EA-AA4D-FC0FE07EB26E}" presName="spaceBetweenRectangles" presStyleCnt="0"/>
      <dgm:spPr/>
    </dgm:pt>
    <dgm:pt modelId="{825E1193-4073-4CBB-90E4-91107EE1D409}" type="pres">
      <dgm:prSet presAssocID="{9D7876B0-8EFE-4B41-9669-C2D82170A1C8}" presName="parentLin" presStyleCnt="0"/>
      <dgm:spPr/>
    </dgm:pt>
    <dgm:pt modelId="{BE5795C9-D43F-49D6-BBD3-21EF0E50B231}" type="pres">
      <dgm:prSet presAssocID="{9D7876B0-8EFE-4B41-9669-C2D82170A1C8}" presName="parentLeftMargin" presStyleLbl="node1" presStyleIdx="0" presStyleCnt="4"/>
      <dgm:spPr/>
      <dgm:t>
        <a:bodyPr/>
        <a:lstStyle/>
        <a:p>
          <a:endParaRPr lang="en-GB"/>
        </a:p>
      </dgm:t>
    </dgm:pt>
    <dgm:pt modelId="{39E4A85A-A894-4918-9AB7-B96341EE6702}" type="pres">
      <dgm:prSet presAssocID="{9D7876B0-8EFE-4B41-9669-C2D82170A1C8}" presName="parentText" presStyleLbl="node1" presStyleIdx="1" presStyleCnt="4">
        <dgm:presLayoutVars>
          <dgm:chMax val="0"/>
          <dgm:bulletEnabled val="1"/>
        </dgm:presLayoutVars>
      </dgm:prSet>
      <dgm:spPr/>
      <dgm:t>
        <a:bodyPr/>
        <a:lstStyle/>
        <a:p>
          <a:endParaRPr lang="en-GB"/>
        </a:p>
      </dgm:t>
    </dgm:pt>
    <dgm:pt modelId="{B1CE6E72-99D7-4022-8864-4139C03AFFBC}" type="pres">
      <dgm:prSet presAssocID="{9D7876B0-8EFE-4B41-9669-C2D82170A1C8}" presName="negativeSpace" presStyleCnt="0"/>
      <dgm:spPr/>
    </dgm:pt>
    <dgm:pt modelId="{BE3A0877-DB81-455A-B435-8E0E326BC70B}" type="pres">
      <dgm:prSet presAssocID="{9D7876B0-8EFE-4B41-9669-C2D82170A1C8}" presName="childText" presStyleLbl="conFgAcc1" presStyleIdx="1" presStyleCnt="4">
        <dgm:presLayoutVars>
          <dgm:bulletEnabled val="1"/>
        </dgm:presLayoutVars>
      </dgm:prSet>
      <dgm:spPr/>
      <dgm:t>
        <a:bodyPr/>
        <a:lstStyle/>
        <a:p>
          <a:endParaRPr lang="en-GB"/>
        </a:p>
      </dgm:t>
    </dgm:pt>
    <dgm:pt modelId="{AF497BF9-4396-43FE-830B-D3BB134B31A1}" type="pres">
      <dgm:prSet presAssocID="{316892D9-543D-4DAF-9FD6-F228C0EE9B00}" presName="spaceBetweenRectangles" presStyleCnt="0"/>
      <dgm:spPr/>
    </dgm:pt>
    <dgm:pt modelId="{0DB1EF85-5D10-4999-A8EA-26CD6A8CC996}" type="pres">
      <dgm:prSet presAssocID="{2377CBD2-7B18-4531-86B4-FE406BF22880}" presName="parentLin" presStyleCnt="0"/>
      <dgm:spPr/>
    </dgm:pt>
    <dgm:pt modelId="{180E78E5-E224-4833-8C52-BB198EC5E536}" type="pres">
      <dgm:prSet presAssocID="{2377CBD2-7B18-4531-86B4-FE406BF22880}" presName="parentLeftMargin" presStyleLbl="node1" presStyleIdx="1" presStyleCnt="4"/>
      <dgm:spPr/>
      <dgm:t>
        <a:bodyPr/>
        <a:lstStyle/>
        <a:p>
          <a:endParaRPr lang="en-GB"/>
        </a:p>
      </dgm:t>
    </dgm:pt>
    <dgm:pt modelId="{10D8E890-E9FD-4F61-B7EC-7159A220301B}" type="pres">
      <dgm:prSet presAssocID="{2377CBD2-7B18-4531-86B4-FE406BF22880}" presName="parentText" presStyleLbl="node1" presStyleIdx="2" presStyleCnt="4">
        <dgm:presLayoutVars>
          <dgm:chMax val="0"/>
          <dgm:bulletEnabled val="1"/>
        </dgm:presLayoutVars>
      </dgm:prSet>
      <dgm:spPr/>
      <dgm:t>
        <a:bodyPr/>
        <a:lstStyle/>
        <a:p>
          <a:endParaRPr lang="en-GB"/>
        </a:p>
      </dgm:t>
    </dgm:pt>
    <dgm:pt modelId="{39CF57BB-017F-41FB-BB47-0FC3FE714BC6}" type="pres">
      <dgm:prSet presAssocID="{2377CBD2-7B18-4531-86B4-FE406BF22880}" presName="negativeSpace" presStyleCnt="0"/>
      <dgm:spPr/>
    </dgm:pt>
    <dgm:pt modelId="{D8AE54BB-624D-498A-866E-49CBF449F269}" type="pres">
      <dgm:prSet presAssocID="{2377CBD2-7B18-4531-86B4-FE406BF22880}" presName="childText" presStyleLbl="conFgAcc1" presStyleIdx="2" presStyleCnt="4">
        <dgm:presLayoutVars>
          <dgm:bulletEnabled val="1"/>
        </dgm:presLayoutVars>
      </dgm:prSet>
      <dgm:spPr/>
      <dgm:t>
        <a:bodyPr/>
        <a:lstStyle/>
        <a:p>
          <a:endParaRPr lang="en-GB"/>
        </a:p>
      </dgm:t>
    </dgm:pt>
    <dgm:pt modelId="{25BDC372-BA41-4609-8374-AD77C0B7410A}" type="pres">
      <dgm:prSet presAssocID="{5FE8EF83-B032-432D-93AE-1E958611A6DE}" presName="spaceBetweenRectangles" presStyleCnt="0"/>
      <dgm:spPr/>
    </dgm:pt>
    <dgm:pt modelId="{75E75E21-FB63-4700-BAA3-78DCDC38F28B}" type="pres">
      <dgm:prSet presAssocID="{FFEC74C9-15B0-4F46-AA9B-F3240B370A58}" presName="parentLin" presStyleCnt="0"/>
      <dgm:spPr/>
    </dgm:pt>
    <dgm:pt modelId="{DAC38653-F473-44C7-9A76-3185112AC262}" type="pres">
      <dgm:prSet presAssocID="{FFEC74C9-15B0-4F46-AA9B-F3240B370A58}" presName="parentLeftMargin" presStyleLbl="node1" presStyleIdx="2" presStyleCnt="4"/>
      <dgm:spPr/>
      <dgm:t>
        <a:bodyPr/>
        <a:lstStyle/>
        <a:p>
          <a:endParaRPr lang="en-GB"/>
        </a:p>
      </dgm:t>
    </dgm:pt>
    <dgm:pt modelId="{24AAC983-5336-43A2-A7F6-22369E14F6F5}" type="pres">
      <dgm:prSet presAssocID="{FFEC74C9-15B0-4F46-AA9B-F3240B370A58}" presName="parentText" presStyleLbl="node1" presStyleIdx="3" presStyleCnt="4">
        <dgm:presLayoutVars>
          <dgm:chMax val="0"/>
          <dgm:bulletEnabled val="1"/>
        </dgm:presLayoutVars>
      </dgm:prSet>
      <dgm:spPr/>
      <dgm:t>
        <a:bodyPr/>
        <a:lstStyle/>
        <a:p>
          <a:endParaRPr lang="en-GB"/>
        </a:p>
      </dgm:t>
    </dgm:pt>
    <dgm:pt modelId="{C9C1CC29-1D2C-417D-9872-7E93C9282EFF}" type="pres">
      <dgm:prSet presAssocID="{FFEC74C9-15B0-4F46-AA9B-F3240B370A58}" presName="negativeSpace" presStyleCnt="0"/>
      <dgm:spPr/>
    </dgm:pt>
    <dgm:pt modelId="{61079E61-BACF-40CB-963F-898FAB1138A7}" type="pres">
      <dgm:prSet presAssocID="{FFEC74C9-15B0-4F46-AA9B-F3240B370A58}" presName="childText" presStyleLbl="conFgAcc1" presStyleIdx="3" presStyleCnt="4">
        <dgm:presLayoutVars>
          <dgm:bulletEnabled val="1"/>
        </dgm:presLayoutVars>
      </dgm:prSet>
      <dgm:spPr/>
      <dgm:t>
        <a:bodyPr/>
        <a:lstStyle/>
        <a:p>
          <a:endParaRPr lang="en-GB"/>
        </a:p>
      </dgm:t>
    </dgm:pt>
  </dgm:ptLst>
  <dgm:cxnLst>
    <dgm:cxn modelId="{424CA9DB-635F-400A-A373-E45A084BB82D}" srcId="{F20DBF1E-9AB3-4867-85AC-8274F9A2D934}" destId="{9D7876B0-8EFE-4B41-9669-C2D82170A1C8}" srcOrd="1" destOrd="0" parTransId="{BA9D664F-66CF-47CA-A6AE-A12B3AEE7F59}" sibTransId="{316892D9-543D-4DAF-9FD6-F228C0EE9B00}"/>
    <dgm:cxn modelId="{736FBC50-1255-4011-87F4-FAE55BDF4B83}" type="presOf" srcId="{3001934A-3A37-45B8-8465-26B2074F294E}" destId="{61079E61-BACF-40CB-963F-898FAB1138A7}" srcOrd="0" destOrd="0" presId="urn:microsoft.com/office/officeart/2005/8/layout/list1"/>
    <dgm:cxn modelId="{6462829A-2372-4190-AD6A-3F2DF26357C9}" type="presOf" srcId="{DDC96B73-EDFC-4D2A-B00D-01DD7B2E8732}" destId="{4F1BAD92-9FE9-4D06-A804-BD4814FF9527}" srcOrd="0" destOrd="0" presId="urn:microsoft.com/office/officeart/2005/8/layout/list1"/>
    <dgm:cxn modelId="{33E53E87-ECF9-4D39-8C2E-314581E70C97}" type="presOf" srcId="{F20DBF1E-9AB3-4867-85AC-8274F9A2D934}" destId="{6464AD6B-2C55-4358-84D9-74943CBEB27B}" srcOrd="0" destOrd="0" presId="urn:microsoft.com/office/officeart/2005/8/layout/list1"/>
    <dgm:cxn modelId="{1E392A64-6EDA-4926-BA5F-3725E2C1BB10}" type="presOf" srcId="{C95D4149-BB7A-4CF5-9AD4-70A95AD34B18}" destId="{1F386F40-A5AC-4BEC-BCCD-54D17C72F144}" srcOrd="1" destOrd="0" presId="urn:microsoft.com/office/officeart/2005/8/layout/list1"/>
    <dgm:cxn modelId="{33845AC2-5B7F-41DE-9D5D-76A57AB2FAE4}" type="presOf" srcId="{9D7876B0-8EFE-4B41-9669-C2D82170A1C8}" destId="{39E4A85A-A894-4918-9AB7-B96341EE6702}" srcOrd="1" destOrd="0" presId="urn:microsoft.com/office/officeart/2005/8/layout/list1"/>
    <dgm:cxn modelId="{18322F8A-EC66-4632-863A-2B477F1E832A}" type="presOf" srcId="{B490B5BB-A63B-4EDC-85C1-9BE9E15C3344}" destId="{D8AE54BB-624D-498A-866E-49CBF449F269}" srcOrd="0" destOrd="0" presId="urn:microsoft.com/office/officeart/2005/8/layout/list1"/>
    <dgm:cxn modelId="{F4AFF9AC-09DE-4B36-BA12-8341AFEC0A9A}" srcId="{2377CBD2-7B18-4531-86B4-FE406BF22880}" destId="{B490B5BB-A63B-4EDC-85C1-9BE9E15C3344}" srcOrd="0" destOrd="0" parTransId="{6E92CAB6-E18A-4624-B2B4-2DC40EDD26F3}" sibTransId="{31778FF5-E5D8-435F-B098-A8D5460E50F9}"/>
    <dgm:cxn modelId="{C124C503-22CA-4297-B1EA-EEF442A566F6}" srcId="{FFEC74C9-15B0-4F46-AA9B-F3240B370A58}" destId="{3001934A-3A37-45B8-8465-26B2074F294E}" srcOrd="0" destOrd="0" parTransId="{758D6659-7D35-488B-BE24-ACA0B7860533}" sibTransId="{BD28E318-7D02-4BCD-8FB6-668310C5C8BA}"/>
    <dgm:cxn modelId="{A11BDB55-4FC2-48E7-A310-961CD82AFBDA}" srcId="{F20DBF1E-9AB3-4867-85AC-8274F9A2D934}" destId="{FFEC74C9-15B0-4F46-AA9B-F3240B370A58}" srcOrd="3" destOrd="0" parTransId="{76DAD366-3EEF-440C-B0BF-9699FD78F97E}" sibTransId="{85171845-5916-48B5-8889-CC80CA359CD2}"/>
    <dgm:cxn modelId="{D300FC12-0861-4764-9AFC-26B763377C35}" type="presOf" srcId="{B61288D0-8C41-4FAF-A1D6-893223A63CB6}" destId="{BE3A0877-DB81-455A-B435-8E0E326BC70B}" srcOrd="0" destOrd="0" presId="urn:microsoft.com/office/officeart/2005/8/layout/list1"/>
    <dgm:cxn modelId="{28D15CA3-3527-4A0E-BD18-94771B696C3A}" type="presOf" srcId="{C95D4149-BB7A-4CF5-9AD4-70A95AD34B18}" destId="{528F58FD-9EE4-424C-98C9-7E7DF12C46C7}" srcOrd="0" destOrd="0" presId="urn:microsoft.com/office/officeart/2005/8/layout/list1"/>
    <dgm:cxn modelId="{642583A4-2182-442F-B864-38B9306C9E8A}" srcId="{F20DBF1E-9AB3-4867-85AC-8274F9A2D934}" destId="{C95D4149-BB7A-4CF5-9AD4-70A95AD34B18}" srcOrd="0" destOrd="0" parTransId="{07ED07BB-2994-42C5-B7B3-8A4B8E671005}" sibTransId="{0F992597-22A9-41EA-AA4D-FC0FE07EB26E}"/>
    <dgm:cxn modelId="{6407717E-5547-4B3A-B2C4-C20F193D5CF6}" type="presOf" srcId="{2377CBD2-7B18-4531-86B4-FE406BF22880}" destId="{10D8E890-E9FD-4F61-B7EC-7159A220301B}" srcOrd="1" destOrd="0" presId="urn:microsoft.com/office/officeart/2005/8/layout/list1"/>
    <dgm:cxn modelId="{A0BDAD83-455A-4615-9436-4841940DF389}" type="presOf" srcId="{FFEC74C9-15B0-4F46-AA9B-F3240B370A58}" destId="{DAC38653-F473-44C7-9A76-3185112AC262}" srcOrd="0" destOrd="0" presId="urn:microsoft.com/office/officeart/2005/8/layout/list1"/>
    <dgm:cxn modelId="{C004896F-75BC-4A01-8A26-463413A4814B}" type="presOf" srcId="{2377CBD2-7B18-4531-86B4-FE406BF22880}" destId="{180E78E5-E224-4833-8C52-BB198EC5E536}" srcOrd="0" destOrd="0" presId="urn:microsoft.com/office/officeart/2005/8/layout/list1"/>
    <dgm:cxn modelId="{18899516-BDE5-4A0C-93F3-297F1DD86094}" type="presOf" srcId="{9D7876B0-8EFE-4B41-9669-C2D82170A1C8}" destId="{BE5795C9-D43F-49D6-BBD3-21EF0E50B231}" srcOrd="0" destOrd="0" presId="urn:microsoft.com/office/officeart/2005/8/layout/list1"/>
    <dgm:cxn modelId="{0FC1062C-8271-41C2-85F8-A79072924407}" type="presOf" srcId="{FFEC74C9-15B0-4F46-AA9B-F3240B370A58}" destId="{24AAC983-5336-43A2-A7F6-22369E14F6F5}" srcOrd="1" destOrd="0" presId="urn:microsoft.com/office/officeart/2005/8/layout/list1"/>
    <dgm:cxn modelId="{38C5B1B7-4C54-410A-81CC-387C2E03B2A5}" srcId="{9D7876B0-8EFE-4B41-9669-C2D82170A1C8}" destId="{B61288D0-8C41-4FAF-A1D6-893223A63CB6}" srcOrd="0" destOrd="0" parTransId="{87F3D3F3-3266-49FC-A36E-EFFFDD9FEBA3}" sibTransId="{6E113FBB-B5F6-4EB5-83C9-26851B3E1C2C}"/>
    <dgm:cxn modelId="{7ABA9FF8-42DA-4DC8-874A-EF259666DC52}" srcId="{F20DBF1E-9AB3-4867-85AC-8274F9A2D934}" destId="{2377CBD2-7B18-4531-86B4-FE406BF22880}" srcOrd="2" destOrd="0" parTransId="{6819E4A5-6C9E-406A-AB21-411489A23414}" sibTransId="{5FE8EF83-B032-432D-93AE-1E958611A6DE}"/>
    <dgm:cxn modelId="{27274956-C375-44A8-8736-0522AC38C8FE}" srcId="{C95D4149-BB7A-4CF5-9AD4-70A95AD34B18}" destId="{DDC96B73-EDFC-4D2A-B00D-01DD7B2E8732}" srcOrd="0" destOrd="0" parTransId="{0DF8755C-A2B7-4C91-8DFA-D7D75E72DCE4}" sibTransId="{A6B0C9BA-8AFD-4067-8B6E-1188E8B9BB1E}"/>
    <dgm:cxn modelId="{98083397-4260-4FA8-B05A-4A3B3785186C}" type="presParOf" srcId="{6464AD6B-2C55-4358-84D9-74943CBEB27B}" destId="{462D0ECC-7677-4401-9E5D-2BD4BE24BBDE}" srcOrd="0" destOrd="0" presId="urn:microsoft.com/office/officeart/2005/8/layout/list1"/>
    <dgm:cxn modelId="{BB886C67-3278-47FD-9999-F617A48B4E31}" type="presParOf" srcId="{462D0ECC-7677-4401-9E5D-2BD4BE24BBDE}" destId="{528F58FD-9EE4-424C-98C9-7E7DF12C46C7}" srcOrd="0" destOrd="0" presId="urn:microsoft.com/office/officeart/2005/8/layout/list1"/>
    <dgm:cxn modelId="{2502A364-A20E-41CE-A424-D7D3C993C334}" type="presParOf" srcId="{462D0ECC-7677-4401-9E5D-2BD4BE24BBDE}" destId="{1F386F40-A5AC-4BEC-BCCD-54D17C72F144}" srcOrd="1" destOrd="0" presId="urn:microsoft.com/office/officeart/2005/8/layout/list1"/>
    <dgm:cxn modelId="{01C3E78C-EBA4-4599-8D67-44299C68462B}" type="presParOf" srcId="{6464AD6B-2C55-4358-84D9-74943CBEB27B}" destId="{CCB6FB8B-984A-4C67-852E-C5C58386AB73}" srcOrd="1" destOrd="0" presId="urn:microsoft.com/office/officeart/2005/8/layout/list1"/>
    <dgm:cxn modelId="{08C082FD-834C-4AE3-9D3E-1FFCF62A9144}" type="presParOf" srcId="{6464AD6B-2C55-4358-84D9-74943CBEB27B}" destId="{4F1BAD92-9FE9-4D06-A804-BD4814FF9527}" srcOrd="2" destOrd="0" presId="urn:microsoft.com/office/officeart/2005/8/layout/list1"/>
    <dgm:cxn modelId="{C242C802-6460-4AF5-B634-FA5E63198A0B}" type="presParOf" srcId="{6464AD6B-2C55-4358-84D9-74943CBEB27B}" destId="{F54DE5B8-CEB7-4315-B785-F4177A560F5B}" srcOrd="3" destOrd="0" presId="urn:microsoft.com/office/officeart/2005/8/layout/list1"/>
    <dgm:cxn modelId="{F31BE795-8C44-4D26-BF4F-16273F4F36BE}" type="presParOf" srcId="{6464AD6B-2C55-4358-84D9-74943CBEB27B}" destId="{825E1193-4073-4CBB-90E4-91107EE1D409}" srcOrd="4" destOrd="0" presId="urn:microsoft.com/office/officeart/2005/8/layout/list1"/>
    <dgm:cxn modelId="{7A942954-94F7-45C7-9D91-EE9A1F83FCB4}" type="presParOf" srcId="{825E1193-4073-4CBB-90E4-91107EE1D409}" destId="{BE5795C9-D43F-49D6-BBD3-21EF0E50B231}" srcOrd="0" destOrd="0" presId="urn:microsoft.com/office/officeart/2005/8/layout/list1"/>
    <dgm:cxn modelId="{A8A193EB-5661-4715-8988-C69820D967D2}" type="presParOf" srcId="{825E1193-4073-4CBB-90E4-91107EE1D409}" destId="{39E4A85A-A894-4918-9AB7-B96341EE6702}" srcOrd="1" destOrd="0" presId="urn:microsoft.com/office/officeart/2005/8/layout/list1"/>
    <dgm:cxn modelId="{9B54ECAD-01D9-4535-A5A4-DAB684E68254}" type="presParOf" srcId="{6464AD6B-2C55-4358-84D9-74943CBEB27B}" destId="{B1CE6E72-99D7-4022-8864-4139C03AFFBC}" srcOrd="5" destOrd="0" presId="urn:microsoft.com/office/officeart/2005/8/layout/list1"/>
    <dgm:cxn modelId="{BC46A394-F86B-4388-A113-2EAB075D252D}" type="presParOf" srcId="{6464AD6B-2C55-4358-84D9-74943CBEB27B}" destId="{BE3A0877-DB81-455A-B435-8E0E326BC70B}" srcOrd="6" destOrd="0" presId="urn:microsoft.com/office/officeart/2005/8/layout/list1"/>
    <dgm:cxn modelId="{F6901FD3-20B6-4828-8D12-75927A4F4F15}" type="presParOf" srcId="{6464AD6B-2C55-4358-84D9-74943CBEB27B}" destId="{AF497BF9-4396-43FE-830B-D3BB134B31A1}" srcOrd="7" destOrd="0" presId="urn:microsoft.com/office/officeart/2005/8/layout/list1"/>
    <dgm:cxn modelId="{F8CEF409-2FCA-466A-A3DB-0F35067487C2}" type="presParOf" srcId="{6464AD6B-2C55-4358-84D9-74943CBEB27B}" destId="{0DB1EF85-5D10-4999-A8EA-26CD6A8CC996}" srcOrd="8" destOrd="0" presId="urn:microsoft.com/office/officeart/2005/8/layout/list1"/>
    <dgm:cxn modelId="{0ED599E0-F26E-4661-8E75-91BF3EE312B3}" type="presParOf" srcId="{0DB1EF85-5D10-4999-A8EA-26CD6A8CC996}" destId="{180E78E5-E224-4833-8C52-BB198EC5E536}" srcOrd="0" destOrd="0" presId="urn:microsoft.com/office/officeart/2005/8/layout/list1"/>
    <dgm:cxn modelId="{3DB22B08-1274-4A68-BDB1-3EB4B8C6B322}" type="presParOf" srcId="{0DB1EF85-5D10-4999-A8EA-26CD6A8CC996}" destId="{10D8E890-E9FD-4F61-B7EC-7159A220301B}" srcOrd="1" destOrd="0" presId="urn:microsoft.com/office/officeart/2005/8/layout/list1"/>
    <dgm:cxn modelId="{048A1234-BA28-4C72-99C8-346224932B71}" type="presParOf" srcId="{6464AD6B-2C55-4358-84D9-74943CBEB27B}" destId="{39CF57BB-017F-41FB-BB47-0FC3FE714BC6}" srcOrd="9" destOrd="0" presId="urn:microsoft.com/office/officeart/2005/8/layout/list1"/>
    <dgm:cxn modelId="{58410D59-A5CE-4BEB-ADA6-7D6E20798540}" type="presParOf" srcId="{6464AD6B-2C55-4358-84D9-74943CBEB27B}" destId="{D8AE54BB-624D-498A-866E-49CBF449F269}" srcOrd="10" destOrd="0" presId="urn:microsoft.com/office/officeart/2005/8/layout/list1"/>
    <dgm:cxn modelId="{0636865B-452A-4CDB-97F0-D20349EF13B0}" type="presParOf" srcId="{6464AD6B-2C55-4358-84D9-74943CBEB27B}" destId="{25BDC372-BA41-4609-8374-AD77C0B7410A}" srcOrd="11" destOrd="0" presId="urn:microsoft.com/office/officeart/2005/8/layout/list1"/>
    <dgm:cxn modelId="{B48D84F9-E489-43ED-94E4-F6E945606E02}" type="presParOf" srcId="{6464AD6B-2C55-4358-84D9-74943CBEB27B}" destId="{75E75E21-FB63-4700-BAA3-78DCDC38F28B}" srcOrd="12" destOrd="0" presId="urn:microsoft.com/office/officeart/2005/8/layout/list1"/>
    <dgm:cxn modelId="{122A302D-D89F-4DE4-B2C1-9BFD35684B0A}" type="presParOf" srcId="{75E75E21-FB63-4700-BAA3-78DCDC38F28B}" destId="{DAC38653-F473-44C7-9A76-3185112AC262}" srcOrd="0" destOrd="0" presId="urn:microsoft.com/office/officeart/2005/8/layout/list1"/>
    <dgm:cxn modelId="{5974AA0D-BC30-4213-81E3-3B42CA5EE83A}" type="presParOf" srcId="{75E75E21-FB63-4700-BAA3-78DCDC38F28B}" destId="{24AAC983-5336-43A2-A7F6-22369E14F6F5}" srcOrd="1" destOrd="0" presId="urn:microsoft.com/office/officeart/2005/8/layout/list1"/>
    <dgm:cxn modelId="{2A910962-7942-45FA-B695-CBD885E10ACE}" type="presParOf" srcId="{6464AD6B-2C55-4358-84D9-74943CBEB27B}" destId="{C9C1CC29-1D2C-417D-9872-7E93C9282EFF}" srcOrd="13" destOrd="0" presId="urn:microsoft.com/office/officeart/2005/8/layout/list1"/>
    <dgm:cxn modelId="{B52F73FE-7966-466E-B37E-547953F38F39}" type="presParOf" srcId="{6464AD6B-2C55-4358-84D9-74943CBEB27B}" destId="{61079E61-BACF-40CB-963F-898FAB1138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1E892-89AF-4BFA-BE01-F656F89F4009}"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GB"/>
        </a:p>
      </dgm:t>
    </dgm:pt>
    <dgm:pt modelId="{C8E6FE9A-1DA9-4760-9DA3-5F6CCB2532A1}">
      <dgm:prSet phldrT="[Text]"/>
      <dgm:spPr/>
      <dgm:t>
        <a:bodyPr/>
        <a:lstStyle/>
        <a:p>
          <a:r>
            <a:rPr lang="en-GB" dirty="0" smtClean="0"/>
            <a:t>Previous employment</a:t>
          </a:r>
          <a:endParaRPr lang="en-GB" dirty="0"/>
        </a:p>
      </dgm:t>
    </dgm:pt>
    <dgm:pt modelId="{243B368E-D606-4C53-B971-8FC4A9E6131A}" type="parTrans" cxnId="{D2EED69E-6823-432D-894C-15DABB2F46C0}">
      <dgm:prSet/>
      <dgm:spPr/>
      <dgm:t>
        <a:bodyPr/>
        <a:lstStyle/>
        <a:p>
          <a:endParaRPr lang="en-GB"/>
        </a:p>
      </dgm:t>
    </dgm:pt>
    <dgm:pt modelId="{14844E9A-1A60-4E7F-A266-E50BF9524017}" type="sibTrans" cxnId="{D2EED69E-6823-432D-894C-15DABB2F46C0}">
      <dgm:prSet/>
      <dgm:spPr/>
      <dgm:t>
        <a:bodyPr/>
        <a:lstStyle/>
        <a:p>
          <a:endParaRPr lang="en-GB"/>
        </a:p>
      </dgm:t>
    </dgm:pt>
    <dgm:pt modelId="{25277A06-377C-4530-966C-0C256C865E8A}">
      <dgm:prSet phldrT="[Text]"/>
      <dgm:spPr/>
      <dgm:t>
        <a:bodyPr/>
        <a:lstStyle/>
        <a:p>
          <a:r>
            <a:rPr lang="en-GB" dirty="0" smtClean="0"/>
            <a:t>Role model</a:t>
          </a:r>
          <a:endParaRPr lang="en-GB" dirty="0"/>
        </a:p>
      </dgm:t>
    </dgm:pt>
    <dgm:pt modelId="{D8556BE6-51C4-4C9E-89F5-EC60091C087C}" type="parTrans" cxnId="{534DEBD9-446A-4D53-A6AC-58EBF7B63F76}">
      <dgm:prSet/>
      <dgm:spPr/>
      <dgm:t>
        <a:bodyPr/>
        <a:lstStyle/>
        <a:p>
          <a:endParaRPr lang="en-GB"/>
        </a:p>
      </dgm:t>
    </dgm:pt>
    <dgm:pt modelId="{2A270E93-0238-4FE7-84FC-6332A7939CCD}" type="sibTrans" cxnId="{534DEBD9-446A-4D53-A6AC-58EBF7B63F76}">
      <dgm:prSet/>
      <dgm:spPr/>
      <dgm:t>
        <a:bodyPr/>
        <a:lstStyle/>
        <a:p>
          <a:endParaRPr lang="en-GB"/>
        </a:p>
      </dgm:t>
    </dgm:pt>
    <dgm:pt modelId="{D4F29A2B-F50A-4D81-AB4E-A7CF86114281}">
      <dgm:prSet phldrT="[Text]"/>
      <dgm:spPr/>
      <dgm:t>
        <a:bodyPr/>
        <a:lstStyle/>
        <a:p>
          <a:r>
            <a:rPr lang="en-GB" dirty="0" smtClean="0"/>
            <a:t>Organisational environment</a:t>
          </a:r>
          <a:endParaRPr lang="en-GB" dirty="0"/>
        </a:p>
      </dgm:t>
    </dgm:pt>
    <dgm:pt modelId="{EE1A63F1-3520-4419-A23D-4C34EA1FD74E}" type="parTrans" cxnId="{379AB1B0-BE7E-4B6F-AA66-BC80EF474984}">
      <dgm:prSet/>
      <dgm:spPr/>
      <dgm:t>
        <a:bodyPr/>
        <a:lstStyle/>
        <a:p>
          <a:endParaRPr lang="en-GB"/>
        </a:p>
      </dgm:t>
    </dgm:pt>
    <dgm:pt modelId="{514F62BC-12BE-417E-9EDF-93FC10AD14F3}" type="sibTrans" cxnId="{379AB1B0-BE7E-4B6F-AA66-BC80EF474984}">
      <dgm:prSet/>
      <dgm:spPr/>
      <dgm:t>
        <a:bodyPr/>
        <a:lstStyle/>
        <a:p>
          <a:endParaRPr lang="en-GB"/>
        </a:p>
      </dgm:t>
    </dgm:pt>
    <dgm:pt modelId="{194588D9-59A8-43FD-A847-7604D6B1F892}">
      <dgm:prSet/>
      <dgm:spPr/>
      <dgm:t>
        <a:bodyPr/>
        <a:lstStyle/>
        <a:p>
          <a:r>
            <a:rPr lang="en-GB" dirty="0" smtClean="0"/>
            <a:t>As a care assistant and a </a:t>
          </a:r>
          <a:r>
            <a:rPr lang="en-GB" dirty="0" err="1" smtClean="0"/>
            <a:t>playscheme</a:t>
          </a:r>
          <a:r>
            <a:rPr lang="en-GB" dirty="0" smtClean="0"/>
            <a:t> leader.  </a:t>
          </a:r>
          <a:endParaRPr lang="en-GB" dirty="0"/>
        </a:p>
      </dgm:t>
    </dgm:pt>
    <dgm:pt modelId="{03C801BF-7764-45D9-AE8D-39F654B2DC81}" type="parTrans" cxnId="{7DB39783-256C-4C45-9D38-5CDF588B8A46}">
      <dgm:prSet/>
      <dgm:spPr/>
      <dgm:t>
        <a:bodyPr/>
        <a:lstStyle/>
        <a:p>
          <a:endParaRPr lang="en-GB"/>
        </a:p>
      </dgm:t>
    </dgm:pt>
    <dgm:pt modelId="{4A67194E-9432-4931-A602-BE1308886CE2}" type="sibTrans" cxnId="{7DB39783-256C-4C45-9D38-5CDF588B8A46}">
      <dgm:prSet/>
      <dgm:spPr/>
      <dgm:t>
        <a:bodyPr/>
        <a:lstStyle/>
        <a:p>
          <a:endParaRPr lang="en-GB"/>
        </a:p>
      </dgm:t>
    </dgm:pt>
    <dgm:pt modelId="{09640458-6623-401E-9C3B-A3CA1C7E54BB}">
      <dgm:prSet/>
      <dgm:spPr/>
      <dgm:t>
        <a:bodyPr/>
        <a:lstStyle/>
        <a:p>
          <a:r>
            <a:rPr lang="en-GB" dirty="0" smtClean="0"/>
            <a:t>First clinical supervisor influenced professional identity</a:t>
          </a:r>
          <a:endParaRPr lang="en-GB" dirty="0"/>
        </a:p>
      </dgm:t>
    </dgm:pt>
    <dgm:pt modelId="{B214B66E-F369-4428-BBC5-7BA81B5D71E0}" type="parTrans" cxnId="{6A7A2557-58E4-46AB-B66E-84DD452705D5}">
      <dgm:prSet/>
      <dgm:spPr/>
      <dgm:t>
        <a:bodyPr/>
        <a:lstStyle/>
        <a:p>
          <a:endParaRPr lang="en-GB"/>
        </a:p>
      </dgm:t>
    </dgm:pt>
    <dgm:pt modelId="{AC504FD4-EED0-4333-8430-B6B1E52AED8F}" type="sibTrans" cxnId="{6A7A2557-58E4-46AB-B66E-84DD452705D5}">
      <dgm:prSet/>
      <dgm:spPr/>
      <dgm:t>
        <a:bodyPr/>
        <a:lstStyle/>
        <a:p>
          <a:endParaRPr lang="en-GB"/>
        </a:p>
      </dgm:t>
    </dgm:pt>
    <dgm:pt modelId="{5083979A-C8D8-4D5D-B0EB-D1EB101F2723}">
      <dgm:prSet/>
      <dgm:spPr/>
      <dgm:t>
        <a:bodyPr/>
        <a:lstStyle/>
        <a:p>
          <a:r>
            <a:rPr lang="en-GB" dirty="0" smtClean="0"/>
            <a:t>Demonstrates a culture of respect and openness throughout.</a:t>
          </a:r>
          <a:endParaRPr lang="en-GB" dirty="0"/>
        </a:p>
      </dgm:t>
    </dgm:pt>
    <dgm:pt modelId="{A63D673D-E7F5-4D03-8391-78C59680B58F}" type="parTrans" cxnId="{28370846-D679-4855-A29D-84E650D8C66B}">
      <dgm:prSet/>
      <dgm:spPr/>
      <dgm:t>
        <a:bodyPr/>
        <a:lstStyle/>
        <a:p>
          <a:endParaRPr lang="en-GB"/>
        </a:p>
      </dgm:t>
    </dgm:pt>
    <dgm:pt modelId="{147796B5-7F2A-4485-A4A9-8A3603BF3911}" type="sibTrans" cxnId="{28370846-D679-4855-A29D-84E650D8C66B}">
      <dgm:prSet/>
      <dgm:spPr/>
      <dgm:t>
        <a:bodyPr/>
        <a:lstStyle/>
        <a:p>
          <a:endParaRPr lang="en-GB"/>
        </a:p>
      </dgm:t>
    </dgm:pt>
    <dgm:pt modelId="{02D28816-6361-4686-880F-01FF1E152538}" type="pres">
      <dgm:prSet presAssocID="{8A01E892-89AF-4BFA-BE01-F656F89F4009}" presName="linear" presStyleCnt="0">
        <dgm:presLayoutVars>
          <dgm:dir/>
          <dgm:animLvl val="lvl"/>
          <dgm:resizeHandles val="exact"/>
        </dgm:presLayoutVars>
      </dgm:prSet>
      <dgm:spPr/>
      <dgm:t>
        <a:bodyPr/>
        <a:lstStyle/>
        <a:p>
          <a:endParaRPr lang="en-GB"/>
        </a:p>
      </dgm:t>
    </dgm:pt>
    <dgm:pt modelId="{D6BE64DD-D1F1-47FE-8BBC-E36765E9AF85}" type="pres">
      <dgm:prSet presAssocID="{C8E6FE9A-1DA9-4760-9DA3-5F6CCB2532A1}" presName="parentLin" presStyleCnt="0"/>
      <dgm:spPr/>
    </dgm:pt>
    <dgm:pt modelId="{8CFC2180-51FA-41F2-81FA-83E57B577E89}" type="pres">
      <dgm:prSet presAssocID="{C8E6FE9A-1DA9-4760-9DA3-5F6CCB2532A1}" presName="parentLeftMargin" presStyleLbl="node1" presStyleIdx="0" presStyleCnt="3"/>
      <dgm:spPr/>
      <dgm:t>
        <a:bodyPr/>
        <a:lstStyle/>
        <a:p>
          <a:endParaRPr lang="en-GB"/>
        </a:p>
      </dgm:t>
    </dgm:pt>
    <dgm:pt modelId="{F9035973-EC59-405C-A7DD-0A4EBB995C3C}" type="pres">
      <dgm:prSet presAssocID="{C8E6FE9A-1DA9-4760-9DA3-5F6CCB2532A1}" presName="parentText" presStyleLbl="node1" presStyleIdx="0" presStyleCnt="3">
        <dgm:presLayoutVars>
          <dgm:chMax val="0"/>
          <dgm:bulletEnabled val="1"/>
        </dgm:presLayoutVars>
      </dgm:prSet>
      <dgm:spPr/>
      <dgm:t>
        <a:bodyPr/>
        <a:lstStyle/>
        <a:p>
          <a:endParaRPr lang="en-GB"/>
        </a:p>
      </dgm:t>
    </dgm:pt>
    <dgm:pt modelId="{CED4D4FD-B7E6-412F-B310-7737E44EE690}" type="pres">
      <dgm:prSet presAssocID="{C8E6FE9A-1DA9-4760-9DA3-5F6CCB2532A1}" presName="negativeSpace" presStyleCnt="0"/>
      <dgm:spPr/>
    </dgm:pt>
    <dgm:pt modelId="{9964D84E-2524-4E54-8C35-A1B2E7044C31}" type="pres">
      <dgm:prSet presAssocID="{C8E6FE9A-1DA9-4760-9DA3-5F6CCB2532A1}" presName="childText" presStyleLbl="conFgAcc1" presStyleIdx="0" presStyleCnt="3">
        <dgm:presLayoutVars>
          <dgm:bulletEnabled val="1"/>
        </dgm:presLayoutVars>
      </dgm:prSet>
      <dgm:spPr/>
      <dgm:t>
        <a:bodyPr/>
        <a:lstStyle/>
        <a:p>
          <a:endParaRPr lang="en-GB"/>
        </a:p>
      </dgm:t>
    </dgm:pt>
    <dgm:pt modelId="{A9AA07C2-AFE9-4692-93D4-347F59E0D116}" type="pres">
      <dgm:prSet presAssocID="{14844E9A-1A60-4E7F-A266-E50BF9524017}" presName="spaceBetweenRectangles" presStyleCnt="0"/>
      <dgm:spPr/>
    </dgm:pt>
    <dgm:pt modelId="{B9677D79-130E-4907-A431-80E45CDAD7EE}" type="pres">
      <dgm:prSet presAssocID="{25277A06-377C-4530-966C-0C256C865E8A}" presName="parentLin" presStyleCnt="0"/>
      <dgm:spPr/>
    </dgm:pt>
    <dgm:pt modelId="{E7D2A548-E5A5-4B2E-B014-8A4C03B6CD47}" type="pres">
      <dgm:prSet presAssocID="{25277A06-377C-4530-966C-0C256C865E8A}" presName="parentLeftMargin" presStyleLbl="node1" presStyleIdx="0" presStyleCnt="3"/>
      <dgm:spPr/>
      <dgm:t>
        <a:bodyPr/>
        <a:lstStyle/>
        <a:p>
          <a:endParaRPr lang="en-GB"/>
        </a:p>
      </dgm:t>
    </dgm:pt>
    <dgm:pt modelId="{43B25294-E2DD-4A3F-A3A3-26CF47816638}" type="pres">
      <dgm:prSet presAssocID="{25277A06-377C-4530-966C-0C256C865E8A}" presName="parentText" presStyleLbl="node1" presStyleIdx="1" presStyleCnt="3">
        <dgm:presLayoutVars>
          <dgm:chMax val="0"/>
          <dgm:bulletEnabled val="1"/>
        </dgm:presLayoutVars>
      </dgm:prSet>
      <dgm:spPr/>
      <dgm:t>
        <a:bodyPr/>
        <a:lstStyle/>
        <a:p>
          <a:endParaRPr lang="en-GB"/>
        </a:p>
      </dgm:t>
    </dgm:pt>
    <dgm:pt modelId="{C33D554A-CA15-4F79-A5EE-14A6AFCF0708}" type="pres">
      <dgm:prSet presAssocID="{25277A06-377C-4530-966C-0C256C865E8A}" presName="negativeSpace" presStyleCnt="0"/>
      <dgm:spPr/>
    </dgm:pt>
    <dgm:pt modelId="{03CB7929-7FC4-41AB-AA5C-DAC2826746E9}" type="pres">
      <dgm:prSet presAssocID="{25277A06-377C-4530-966C-0C256C865E8A}" presName="childText" presStyleLbl="conFgAcc1" presStyleIdx="1" presStyleCnt="3">
        <dgm:presLayoutVars>
          <dgm:bulletEnabled val="1"/>
        </dgm:presLayoutVars>
      </dgm:prSet>
      <dgm:spPr/>
      <dgm:t>
        <a:bodyPr/>
        <a:lstStyle/>
        <a:p>
          <a:endParaRPr lang="en-GB"/>
        </a:p>
      </dgm:t>
    </dgm:pt>
    <dgm:pt modelId="{8E51B4DF-4C0A-4375-9DCB-D926383F6547}" type="pres">
      <dgm:prSet presAssocID="{2A270E93-0238-4FE7-84FC-6332A7939CCD}" presName="spaceBetweenRectangles" presStyleCnt="0"/>
      <dgm:spPr/>
    </dgm:pt>
    <dgm:pt modelId="{BA812FFB-A778-4738-B78B-8F329670705D}" type="pres">
      <dgm:prSet presAssocID="{D4F29A2B-F50A-4D81-AB4E-A7CF86114281}" presName="parentLin" presStyleCnt="0"/>
      <dgm:spPr/>
    </dgm:pt>
    <dgm:pt modelId="{AA2EC515-241E-40CE-AFC1-0CA04C544F16}" type="pres">
      <dgm:prSet presAssocID="{D4F29A2B-F50A-4D81-AB4E-A7CF86114281}" presName="parentLeftMargin" presStyleLbl="node1" presStyleIdx="1" presStyleCnt="3"/>
      <dgm:spPr/>
      <dgm:t>
        <a:bodyPr/>
        <a:lstStyle/>
        <a:p>
          <a:endParaRPr lang="en-GB"/>
        </a:p>
      </dgm:t>
    </dgm:pt>
    <dgm:pt modelId="{AFF8DA3B-7A73-4969-830B-A037849A533F}" type="pres">
      <dgm:prSet presAssocID="{D4F29A2B-F50A-4D81-AB4E-A7CF86114281}" presName="parentText" presStyleLbl="node1" presStyleIdx="2" presStyleCnt="3">
        <dgm:presLayoutVars>
          <dgm:chMax val="0"/>
          <dgm:bulletEnabled val="1"/>
        </dgm:presLayoutVars>
      </dgm:prSet>
      <dgm:spPr/>
      <dgm:t>
        <a:bodyPr/>
        <a:lstStyle/>
        <a:p>
          <a:endParaRPr lang="en-GB"/>
        </a:p>
      </dgm:t>
    </dgm:pt>
    <dgm:pt modelId="{1E4492D2-0112-4A34-949B-0EF0496D1C6E}" type="pres">
      <dgm:prSet presAssocID="{D4F29A2B-F50A-4D81-AB4E-A7CF86114281}" presName="negativeSpace" presStyleCnt="0"/>
      <dgm:spPr/>
    </dgm:pt>
    <dgm:pt modelId="{72F71B3D-BC45-4004-8D4E-CEC2C42FF8EF}" type="pres">
      <dgm:prSet presAssocID="{D4F29A2B-F50A-4D81-AB4E-A7CF86114281}" presName="childText" presStyleLbl="conFgAcc1" presStyleIdx="2" presStyleCnt="3">
        <dgm:presLayoutVars>
          <dgm:bulletEnabled val="1"/>
        </dgm:presLayoutVars>
      </dgm:prSet>
      <dgm:spPr/>
      <dgm:t>
        <a:bodyPr/>
        <a:lstStyle/>
        <a:p>
          <a:endParaRPr lang="en-GB"/>
        </a:p>
      </dgm:t>
    </dgm:pt>
  </dgm:ptLst>
  <dgm:cxnLst>
    <dgm:cxn modelId="{DD443F58-5760-4AD7-9CE8-77BED1E663DD}" type="presOf" srcId="{C8E6FE9A-1DA9-4760-9DA3-5F6CCB2532A1}" destId="{F9035973-EC59-405C-A7DD-0A4EBB995C3C}" srcOrd="1" destOrd="0" presId="urn:microsoft.com/office/officeart/2005/8/layout/list1"/>
    <dgm:cxn modelId="{BBBD673B-582B-494F-8BDC-526F3C543E02}" type="presOf" srcId="{194588D9-59A8-43FD-A847-7604D6B1F892}" destId="{9964D84E-2524-4E54-8C35-A1B2E7044C31}" srcOrd="0" destOrd="0" presId="urn:microsoft.com/office/officeart/2005/8/layout/list1"/>
    <dgm:cxn modelId="{7DB39783-256C-4C45-9D38-5CDF588B8A46}" srcId="{C8E6FE9A-1DA9-4760-9DA3-5F6CCB2532A1}" destId="{194588D9-59A8-43FD-A847-7604D6B1F892}" srcOrd="0" destOrd="0" parTransId="{03C801BF-7764-45D9-AE8D-39F654B2DC81}" sibTransId="{4A67194E-9432-4931-A602-BE1308886CE2}"/>
    <dgm:cxn modelId="{88EE47AB-B0EE-493B-B5F3-CC91A17EABDD}" type="presOf" srcId="{C8E6FE9A-1DA9-4760-9DA3-5F6CCB2532A1}" destId="{8CFC2180-51FA-41F2-81FA-83E57B577E89}" srcOrd="0" destOrd="0" presId="urn:microsoft.com/office/officeart/2005/8/layout/list1"/>
    <dgm:cxn modelId="{3D197FED-CA87-433A-9E79-84CF5EB0D98B}" type="presOf" srcId="{09640458-6623-401E-9C3B-A3CA1C7E54BB}" destId="{03CB7929-7FC4-41AB-AA5C-DAC2826746E9}" srcOrd="0" destOrd="0" presId="urn:microsoft.com/office/officeart/2005/8/layout/list1"/>
    <dgm:cxn modelId="{07608FF2-EF2D-4F8C-AA46-FF336F49AF63}" type="presOf" srcId="{8A01E892-89AF-4BFA-BE01-F656F89F4009}" destId="{02D28816-6361-4686-880F-01FF1E152538}" srcOrd="0" destOrd="0" presId="urn:microsoft.com/office/officeart/2005/8/layout/list1"/>
    <dgm:cxn modelId="{423E2B8D-7239-487D-B584-2497BC4D1B4A}" type="presOf" srcId="{D4F29A2B-F50A-4D81-AB4E-A7CF86114281}" destId="{AA2EC515-241E-40CE-AFC1-0CA04C544F16}" srcOrd="0" destOrd="0" presId="urn:microsoft.com/office/officeart/2005/8/layout/list1"/>
    <dgm:cxn modelId="{D2EED69E-6823-432D-894C-15DABB2F46C0}" srcId="{8A01E892-89AF-4BFA-BE01-F656F89F4009}" destId="{C8E6FE9A-1DA9-4760-9DA3-5F6CCB2532A1}" srcOrd="0" destOrd="0" parTransId="{243B368E-D606-4C53-B971-8FC4A9E6131A}" sibTransId="{14844E9A-1A60-4E7F-A266-E50BF9524017}"/>
    <dgm:cxn modelId="{B4B708C8-3531-4EE4-8933-BE5AB6DFEA85}" type="presOf" srcId="{25277A06-377C-4530-966C-0C256C865E8A}" destId="{E7D2A548-E5A5-4B2E-B014-8A4C03B6CD47}" srcOrd="0" destOrd="0" presId="urn:microsoft.com/office/officeart/2005/8/layout/list1"/>
    <dgm:cxn modelId="{534DEBD9-446A-4D53-A6AC-58EBF7B63F76}" srcId="{8A01E892-89AF-4BFA-BE01-F656F89F4009}" destId="{25277A06-377C-4530-966C-0C256C865E8A}" srcOrd="1" destOrd="0" parTransId="{D8556BE6-51C4-4C9E-89F5-EC60091C087C}" sibTransId="{2A270E93-0238-4FE7-84FC-6332A7939CCD}"/>
    <dgm:cxn modelId="{47A5638F-B888-4071-A32F-E4B866C625C2}" type="presOf" srcId="{5083979A-C8D8-4D5D-B0EB-D1EB101F2723}" destId="{72F71B3D-BC45-4004-8D4E-CEC2C42FF8EF}" srcOrd="0" destOrd="0" presId="urn:microsoft.com/office/officeart/2005/8/layout/list1"/>
    <dgm:cxn modelId="{28370846-D679-4855-A29D-84E650D8C66B}" srcId="{D4F29A2B-F50A-4D81-AB4E-A7CF86114281}" destId="{5083979A-C8D8-4D5D-B0EB-D1EB101F2723}" srcOrd="0" destOrd="0" parTransId="{A63D673D-E7F5-4D03-8391-78C59680B58F}" sibTransId="{147796B5-7F2A-4485-A4A9-8A3603BF3911}"/>
    <dgm:cxn modelId="{6A7A2557-58E4-46AB-B66E-84DD452705D5}" srcId="{25277A06-377C-4530-966C-0C256C865E8A}" destId="{09640458-6623-401E-9C3B-A3CA1C7E54BB}" srcOrd="0" destOrd="0" parTransId="{B214B66E-F369-4428-BBC5-7BA81B5D71E0}" sibTransId="{AC504FD4-EED0-4333-8430-B6B1E52AED8F}"/>
    <dgm:cxn modelId="{3BC2B7E7-EF08-4404-9130-3C3FF6535BEC}" type="presOf" srcId="{D4F29A2B-F50A-4D81-AB4E-A7CF86114281}" destId="{AFF8DA3B-7A73-4969-830B-A037849A533F}" srcOrd="1" destOrd="0" presId="urn:microsoft.com/office/officeart/2005/8/layout/list1"/>
    <dgm:cxn modelId="{6CD2D18A-1130-4F96-96D4-DCC88158A8CB}" type="presOf" srcId="{25277A06-377C-4530-966C-0C256C865E8A}" destId="{43B25294-E2DD-4A3F-A3A3-26CF47816638}" srcOrd="1" destOrd="0" presId="urn:microsoft.com/office/officeart/2005/8/layout/list1"/>
    <dgm:cxn modelId="{379AB1B0-BE7E-4B6F-AA66-BC80EF474984}" srcId="{8A01E892-89AF-4BFA-BE01-F656F89F4009}" destId="{D4F29A2B-F50A-4D81-AB4E-A7CF86114281}" srcOrd="2" destOrd="0" parTransId="{EE1A63F1-3520-4419-A23D-4C34EA1FD74E}" sibTransId="{514F62BC-12BE-417E-9EDF-93FC10AD14F3}"/>
    <dgm:cxn modelId="{46D3A222-0ECD-4265-B459-50D4FD5A722B}" type="presParOf" srcId="{02D28816-6361-4686-880F-01FF1E152538}" destId="{D6BE64DD-D1F1-47FE-8BBC-E36765E9AF85}" srcOrd="0" destOrd="0" presId="urn:microsoft.com/office/officeart/2005/8/layout/list1"/>
    <dgm:cxn modelId="{A7B17836-929D-4BD4-B377-4C54410EB21C}" type="presParOf" srcId="{D6BE64DD-D1F1-47FE-8BBC-E36765E9AF85}" destId="{8CFC2180-51FA-41F2-81FA-83E57B577E89}" srcOrd="0" destOrd="0" presId="urn:microsoft.com/office/officeart/2005/8/layout/list1"/>
    <dgm:cxn modelId="{ED575C05-A83B-44B7-843D-E86051796F8E}" type="presParOf" srcId="{D6BE64DD-D1F1-47FE-8BBC-E36765E9AF85}" destId="{F9035973-EC59-405C-A7DD-0A4EBB995C3C}" srcOrd="1" destOrd="0" presId="urn:microsoft.com/office/officeart/2005/8/layout/list1"/>
    <dgm:cxn modelId="{CCB5637A-BA07-4871-83F3-BB64DB447D9F}" type="presParOf" srcId="{02D28816-6361-4686-880F-01FF1E152538}" destId="{CED4D4FD-B7E6-412F-B310-7737E44EE690}" srcOrd="1" destOrd="0" presId="urn:microsoft.com/office/officeart/2005/8/layout/list1"/>
    <dgm:cxn modelId="{5D50999A-A263-461C-A605-1341D106C97C}" type="presParOf" srcId="{02D28816-6361-4686-880F-01FF1E152538}" destId="{9964D84E-2524-4E54-8C35-A1B2E7044C31}" srcOrd="2" destOrd="0" presId="urn:microsoft.com/office/officeart/2005/8/layout/list1"/>
    <dgm:cxn modelId="{5DC6E064-5809-4320-9C7F-F633AC4BFC9E}" type="presParOf" srcId="{02D28816-6361-4686-880F-01FF1E152538}" destId="{A9AA07C2-AFE9-4692-93D4-347F59E0D116}" srcOrd="3" destOrd="0" presId="urn:microsoft.com/office/officeart/2005/8/layout/list1"/>
    <dgm:cxn modelId="{659704C2-534D-4D3C-9370-BE6D717C7FBA}" type="presParOf" srcId="{02D28816-6361-4686-880F-01FF1E152538}" destId="{B9677D79-130E-4907-A431-80E45CDAD7EE}" srcOrd="4" destOrd="0" presId="urn:microsoft.com/office/officeart/2005/8/layout/list1"/>
    <dgm:cxn modelId="{95453ED5-B47C-4EF8-B713-661C07DF2BA4}" type="presParOf" srcId="{B9677D79-130E-4907-A431-80E45CDAD7EE}" destId="{E7D2A548-E5A5-4B2E-B014-8A4C03B6CD47}" srcOrd="0" destOrd="0" presId="urn:microsoft.com/office/officeart/2005/8/layout/list1"/>
    <dgm:cxn modelId="{5FA5D207-10C0-4AFF-9994-AE935BED8542}" type="presParOf" srcId="{B9677D79-130E-4907-A431-80E45CDAD7EE}" destId="{43B25294-E2DD-4A3F-A3A3-26CF47816638}" srcOrd="1" destOrd="0" presId="urn:microsoft.com/office/officeart/2005/8/layout/list1"/>
    <dgm:cxn modelId="{A2D10010-C436-43E3-BF0A-58B0791BB378}" type="presParOf" srcId="{02D28816-6361-4686-880F-01FF1E152538}" destId="{C33D554A-CA15-4F79-A5EE-14A6AFCF0708}" srcOrd="5" destOrd="0" presId="urn:microsoft.com/office/officeart/2005/8/layout/list1"/>
    <dgm:cxn modelId="{36B471CB-2330-422D-B1CA-5F2493A41CF7}" type="presParOf" srcId="{02D28816-6361-4686-880F-01FF1E152538}" destId="{03CB7929-7FC4-41AB-AA5C-DAC2826746E9}" srcOrd="6" destOrd="0" presId="urn:microsoft.com/office/officeart/2005/8/layout/list1"/>
    <dgm:cxn modelId="{833F2337-C68D-417C-ABF3-0C49EF0C8EC4}" type="presParOf" srcId="{02D28816-6361-4686-880F-01FF1E152538}" destId="{8E51B4DF-4C0A-4375-9DCB-D926383F6547}" srcOrd="7" destOrd="0" presId="urn:microsoft.com/office/officeart/2005/8/layout/list1"/>
    <dgm:cxn modelId="{B1FE8A95-00CC-4372-8A22-B698637C29FE}" type="presParOf" srcId="{02D28816-6361-4686-880F-01FF1E152538}" destId="{BA812FFB-A778-4738-B78B-8F329670705D}" srcOrd="8" destOrd="0" presId="urn:microsoft.com/office/officeart/2005/8/layout/list1"/>
    <dgm:cxn modelId="{E51411A2-4B5F-45E8-BD8C-1BB6A3440CEB}" type="presParOf" srcId="{BA812FFB-A778-4738-B78B-8F329670705D}" destId="{AA2EC515-241E-40CE-AFC1-0CA04C544F16}" srcOrd="0" destOrd="0" presId="urn:microsoft.com/office/officeart/2005/8/layout/list1"/>
    <dgm:cxn modelId="{889D3F80-F526-4FBD-95E4-823EA312B091}" type="presParOf" srcId="{BA812FFB-A778-4738-B78B-8F329670705D}" destId="{AFF8DA3B-7A73-4969-830B-A037849A533F}" srcOrd="1" destOrd="0" presId="urn:microsoft.com/office/officeart/2005/8/layout/list1"/>
    <dgm:cxn modelId="{76F09EB9-CC47-4F0F-97D9-E48249A97098}" type="presParOf" srcId="{02D28816-6361-4686-880F-01FF1E152538}" destId="{1E4492D2-0112-4A34-949B-0EF0496D1C6E}" srcOrd="9" destOrd="0" presId="urn:microsoft.com/office/officeart/2005/8/layout/list1"/>
    <dgm:cxn modelId="{D266FA56-D285-49B2-93FE-A25C7E648CF3}" type="presParOf" srcId="{02D28816-6361-4686-880F-01FF1E152538}" destId="{72F71B3D-BC45-4004-8D4E-CEC2C42FF8EF}"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3CED58-9B61-434E-93D9-B607DAB1119E}" type="doc">
      <dgm:prSet loTypeId="urn:microsoft.com/office/officeart/2005/8/layout/default" loCatId="list" qsTypeId="urn:microsoft.com/office/officeart/2005/8/quickstyle/simple4" qsCatId="simple" csTypeId="urn:microsoft.com/office/officeart/2005/8/colors/accent1_4" csCatId="accent1" phldr="1"/>
      <dgm:spPr/>
      <dgm:t>
        <a:bodyPr/>
        <a:lstStyle/>
        <a:p>
          <a:endParaRPr lang="en-GB"/>
        </a:p>
      </dgm:t>
    </dgm:pt>
    <dgm:pt modelId="{7D376817-6030-4F8B-B00E-62C7FE93D0C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Achievement</a:t>
          </a:r>
        </a:p>
        <a:p>
          <a:pPr defTabSz="2444750">
            <a:lnSpc>
              <a:spcPct val="90000"/>
            </a:lnSpc>
            <a:spcBef>
              <a:spcPct val="0"/>
            </a:spcBef>
            <a:spcAft>
              <a:spcPct val="35000"/>
            </a:spcAft>
          </a:pPr>
          <a:endParaRPr lang="en-GB" dirty="0"/>
        </a:p>
      </dgm:t>
    </dgm:pt>
    <dgm:pt modelId="{52E131E3-50A9-4EC7-9D76-379DC70D595A}" type="parTrans" cxnId="{AE14D2D3-5C4A-4D50-94C0-8E0F2EC9A90F}">
      <dgm:prSet/>
      <dgm:spPr/>
      <dgm:t>
        <a:bodyPr/>
        <a:lstStyle/>
        <a:p>
          <a:endParaRPr lang="en-GB"/>
        </a:p>
      </dgm:t>
    </dgm:pt>
    <dgm:pt modelId="{BDB3F9E0-4006-484A-B757-4A4DA6A479EC}" type="sibTrans" cxnId="{AE14D2D3-5C4A-4D50-94C0-8E0F2EC9A90F}">
      <dgm:prSet/>
      <dgm:spPr/>
      <dgm:t>
        <a:bodyPr/>
        <a:lstStyle/>
        <a:p>
          <a:endParaRPr lang="en-GB"/>
        </a:p>
      </dgm:t>
    </dgm:pt>
    <dgm:pt modelId="{B414BBA0-D28F-420A-9BEA-EEB444111DA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Integrity</a:t>
          </a:r>
        </a:p>
        <a:p>
          <a:pPr defTabSz="2444750">
            <a:lnSpc>
              <a:spcPct val="90000"/>
            </a:lnSpc>
            <a:spcBef>
              <a:spcPct val="0"/>
            </a:spcBef>
            <a:spcAft>
              <a:spcPct val="35000"/>
            </a:spcAft>
          </a:pPr>
          <a:endParaRPr lang="en-GB" dirty="0"/>
        </a:p>
      </dgm:t>
    </dgm:pt>
    <dgm:pt modelId="{12622E8C-0285-40CC-98F2-7C8885AFA26C}" type="parTrans" cxnId="{25C87CAE-F2F6-437A-826F-F149195B7D41}">
      <dgm:prSet/>
      <dgm:spPr/>
      <dgm:t>
        <a:bodyPr/>
        <a:lstStyle/>
        <a:p>
          <a:endParaRPr lang="en-GB"/>
        </a:p>
      </dgm:t>
    </dgm:pt>
    <dgm:pt modelId="{ECCB7CF2-4EFF-4762-B4B9-7A43D5F4832B}" type="sibTrans" cxnId="{25C87CAE-F2F6-437A-826F-F149195B7D41}">
      <dgm:prSet/>
      <dgm:spPr/>
      <dgm:t>
        <a:bodyPr/>
        <a:lstStyle/>
        <a:p>
          <a:endParaRPr lang="en-GB"/>
        </a:p>
      </dgm:t>
    </dgm:pt>
    <dgm:pt modelId="{DAAFA345-DD53-4F74-BC6A-29707D606BB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Open communication</a:t>
          </a:r>
        </a:p>
        <a:p>
          <a:pPr defTabSz="2444750">
            <a:lnSpc>
              <a:spcPct val="90000"/>
            </a:lnSpc>
            <a:spcBef>
              <a:spcPct val="0"/>
            </a:spcBef>
            <a:spcAft>
              <a:spcPct val="35000"/>
            </a:spcAft>
          </a:pPr>
          <a:endParaRPr lang="en-GB" dirty="0"/>
        </a:p>
      </dgm:t>
    </dgm:pt>
    <dgm:pt modelId="{5B381D12-E813-494B-92E4-99663EBDAFB7}" type="parTrans" cxnId="{8C360427-9346-4E56-B07A-C00C20813C72}">
      <dgm:prSet/>
      <dgm:spPr/>
      <dgm:t>
        <a:bodyPr/>
        <a:lstStyle/>
        <a:p>
          <a:endParaRPr lang="en-GB"/>
        </a:p>
      </dgm:t>
    </dgm:pt>
    <dgm:pt modelId="{441EB3A1-50D4-4E39-B282-6FB99B460430}" type="sibTrans" cxnId="{8C360427-9346-4E56-B07A-C00C20813C72}">
      <dgm:prSet/>
      <dgm:spPr/>
      <dgm:t>
        <a:bodyPr/>
        <a:lstStyle/>
        <a:p>
          <a:endParaRPr lang="en-GB"/>
        </a:p>
      </dgm:t>
    </dgm:pt>
    <dgm:pt modelId="{91851597-E65D-4735-8AC9-5E37A5F22FE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Quality</a:t>
          </a:r>
          <a:endParaRPr lang="en-GB" dirty="0"/>
        </a:p>
      </dgm:t>
    </dgm:pt>
    <dgm:pt modelId="{33624C33-4B45-4803-A3A6-1AC5BC375530}" type="parTrans" cxnId="{4DE3590A-7C55-472A-98DB-D4CE2590DB95}">
      <dgm:prSet/>
      <dgm:spPr/>
      <dgm:t>
        <a:bodyPr/>
        <a:lstStyle/>
        <a:p>
          <a:endParaRPr lang="en-GB"/>
        </a:p>
      </dgm:t>
    </dgm:pt>
    <dgm:pt modelId="{B0596E80-890E-4A1E-8BF6-E3F5631E3E08}" type="sibTrans" cxnId="{4DE3590A-7C55-472A-98DB-D4CE2590DB95}">
      <dgm:prSet/>
      <dgm:spPr/>
      <dgm:t>
        <a:bodyPr/>
        <a:lstStyle/>
        <a:p>
          <a:endParaRPr lang="en-GB"/>
        </a:p>
      </dgm:t>
    </dgm:pt>
    <dgm:pt modelId="{16B41EF0-7715-46DE-AD16-F8D166C7431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Time management</a:t>
          </a:r>
          <a:endParaRPr lang="en-GB" dirty="0"/>
        </a:p>
      </dgm:t>
    </dgm:pt>
    <dgm:pt modelId="{7D49FF29-3666-4EC8-98B4-E3D5C9C51F71}" type="parTrans" cxnId="{58C54F37-2FF1-4553-9CB4-02CC9B24AA09}">
      <dgm:prSet/>
      <dgm:spPr/>
      <dgm:t>
        <a:bodyPr/>
        <a:lstStyle/>
        <a:p>
          <a:endParaRPr lang="en-GB"/>
        </a:p>
      </dgm:t>
    </dgm:pt>
    <dgm:pt modelId="{BCB989A4-93EA-4B25-9222-EE9001424B7B}" type="sibTrans" cxnId="{58C54F37-2FF1-4553-9CB4-02CC9B24AA09}">
      <dgm:prSet/>
      <dgm:spPr/>
      <dgm:t>
        <a:bodyPr/>
        <a:lstStyle/>
        <a:p>
          <a:endParaRPr lang="en-GB"/>
        </a:p>
      </dgm:t>
    </dgm:pt>
    <dgm:pt modelId="{7D890F15-1826-4355-9062-D8A325C7A126}">
      <dgm:prSet phldrT="[Text]" custT="1"/>
      <dgm:spPr/>
      <dgm:t>
        <a:bodyPr/>
        <a:lstStyle/>
        <a:p>
          <a:pPr defTabSz="2444750">
            <a:lnSpc>
              <a:spcPct val="90000"/>
            </a:lnSpc>
            <a:spcBef>
              <a:spcPct val="0"/>
            </a:spcBef>
            <a:spcAft>
              <a:spcPct val="35000"/>
            </a:spcAft>
          </a:pPr>
          <a:r>
            <a:rPr lang="en-GB" sz="1800" b="0" i="0" kern="1200" smtClean="0">
              <a:effectLst/>
              <a:latin typeface="+mn-lt"/>
              <a:ea typeface="ＭＳ Ｐゴシック" pitchFamily="-84" charset="-128"/>
              <a:cs typeface="ＭＳ Ｐゴシック" pitchFamily="-84" charset="-128"/>
            </a:rPr>
            <a:t>Work/life balance</a:t>
          </a:r>
          <a:endParaRPr lang="en-GB" dirty="0"/>
        </a:p>
      </dgm:t>
    </dgm:pt>
    <dgm:pt modelId="{77D8E5A8-5A6B-44D7-86E6-AEC7FA8FB250}" type="sibTrans" cxnId="{0AAE0787-B932-48C2-BBEA-B96FAB1EACCB}">
      <dgm:prSet/>
      <dgm:spPr/>
      <dgm:t>
        <a:bodyPr/>
        <a:lstStyle/>
        <a:p>
          <a:endParaRPr lang="en-GB"/>
        </a:p>
      </dgm:t>
    </dgm:pt>
    <dgm:pt modelId="{4D6DDAAA-D485-47BD-8096-12DEC03BF457}" type="parTrans" cxnId="{0AAE0787-B932-48C2-BBEA-B96FAB1EACCB}">
      <dgm:prSet/>
      <dgm:spPr/>
      <dgm:t>
        <a:bodyPr/>
        <a:lstStyle/>
        <a:p>
          <a:endParaRPr lang="en-GB"/>
        </a:p>
      </dgm:t>
    </dgm:pt>
    <dgm:pt modelId="{BE6ECBA5-6C84-4F94-9B96-14E56CADBFB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Accountability</a:t>
          </a:r>
          <a:endParaRPr lang="en-GB" dirty="0"/>
        </a:p>
      </dgm:t>
    </dgm:pt>
    <dgm:pt modelId="{EF9970E1-8ED1-4CF3-8B40-E1ED2FECB9E0}" type="parTrans" cxnId="{C5B14C07-8FF9-40DD-B057-740170D98934}">
      <dgm:prSet/>
      <dgm:spPr/>
      <dgm:t>
        <a:bodyPr/>
        <a:lstStyle/>
        <a:p>
          <a:endParaRPr lang="en-GB"/>
        </a:p>
      </dgm:t>
    </dgm:pt>
    <dgm:pt modelId="{D48DE325-9549-44BD-83FA-F50583F337AB}" type="sibTrans" cxnId="{C5B14C07-8FF9-40DD-B057-740170D98934}">
      <dgm:prSet/>
      <dgm:spPr/>
      <dgm:t>
        <a:bodyPr/>
        <a:lstStyle/>
        <a:p>
          <a:endParaRPr lang="en-GB"/>
        </a:p>
      </dgm:t>
    </dgm:pt>
    <dgm:pt modelId="{818F3843-0CED-480E-9D5C-1EAF797FDF7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Hard work</a:t>
          </a:r>
          <a:endParaRPr lang="en-GB" dirty="0"/>
        </a:p>
      </dgm:t>
    </dgm:pt>
    <dgm:pt modelId="{FC3B7B25-9E94-4D46-BB3B-CE4BCFDBA7F2}" type="parTrans" cxnId="{E329FB00-BA3D-416C-B348-FFEF84860E58}">
      <dgm:prSet/>
      <dgm:spPr/>
      <dgm:t>
        <a:bodyPr/>
        <a:lstStyle/>
        <a:p>
          <a:endParaRPr lang="en-GB"/>
        </a:p>
      </dgm:t>
    </dgm:pt>
    <dgm:pt modelId="{9F5EA36F-4EB7-4B02-9DBE-9AEE05856286}" type="sibTrans" cxnId="{E329FB00-BA3D-416C-B348-FFEF84860E58}">
      <dgm:prSet/>
      <dgm:spPr/>
      <dgm:t>
        <a:bodyPr/>
        <a:lstStyle/>
        <a:p>
          <a:endParaRPr lang="en-GB"/>
        </a:p>
      </dgm:t>
    </dgm:pt>
    <dgm:pt modelId="{B6BD9492-C4E6-4FF4-9083-66D38B552EE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Growth</a:t>
          </a:r>
          <a:endParaRPr lang="en-GB" dirty="0"/>
        </a:p>
      </dgm:t>
    </dgm:pt>
    <dgm:pt modelId="{356025B3-2909-4BBE-A65E-3907F70EB9B1}" type="parTrans" cxnId="{8FD5B28B-4BAC-41D8-B32D-168DC3D35EA3}">
      <dgm:prSet/>
      <dgm:spPr/>
      <dgm:t>
        <a:bodyPr/>
        <a:lstStyle/>
        <a:p>
          <a:endParaRPr lang="en-GB"/>
        </a:p>
      </dgm:t>
    </dgm:pt>
    <dgm:pt modelId="{82619A35-0DB3-47B0-916B-FA0FECF0D78A}" type="sibTrans" cxnId="{8FD5B28B-4BAC-41D8-B32D-168DC3D35EA3}">
      <dgm:prSet/>
      <dgm:spPr/>
      <dgm:t>
        <a:bodyPr/>
        <a:lstStyle/>
        <a:p>
          <a:endParaRPr lang="en-GB"/>
        </a:p>
      </dgm:t>
    </dgm:pt>
    <dgm:pt modelId="{45ACA133-7B60-4629-A415-38B70D0EB91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Respect</a:t>
          </a:r>
          <a:endParaRPr lang="en-GB" dirty="0"/>
        </a:p>
      </dgm:t>
    </dgm:pt>
    <dgm:pt modelId="{4390E0A0-4728-4ED7-915C-D05CA5626262}" type="parTrans" cxnId="{E22A78B4-70EC-4F4D-B1F9-5E94FA5A954E}">
      <dgm:prSet/>
      <dgm:spPr/>
      <dgm:t>
        <a:bodyPr/>
        <a:lstStyle/>
        <a:p>
          <a:endParaRPr lang="en-GB"/>
        </a:p>
      </dgm:t>
    </dgm:pt>
    <dgm:pt modelId="{06E9B133-AFD5-47C2-B186-10BEB6226520}" type="sibTrans" cxnId="{E22A78B4-70EC-4F4D-B1F9-5E94FA5A954E}">
      <dgm:prSet/>
      <dgm:spPr/>
      <dgm:t>
        <a:bodyPr/>
        <a:lstStyle/>
        <a:p>
          <a:endParaRPr lang="en-GB"/>
        </a:p>
      </dgm:t>
    </dgm:pt>
    <dgm:pt modelId="{918500DB-B536-4A3F-A371-73BBB3E5EC7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Honesty</a:t>
          </a:r>
          <a:endParaRPr lang="en-GB" dirty="0"/>
        </a:p>
      </dgm:t>
    </dgm:pt>
    <dgm:pt modelId="{689E766A-A885-494A-BC25-D09C02434CAF}" type="parTrans" cxnId="{852D94F2-8145-494C-AD00-87D4C3427398}">
      <dgm:prSet/>
      <dgm:spPr/>
      <dgm:t>
        <a:bodyPr/>
        <a:lstStyle/>
        <a:p>
          <a:endParaRPr lang="en-GB"/>
        </a:p>
      </dgm:t>
    </dgm:pt>
    <dgm:pt modelId="{DD1ED621-2004-4D86-A47B-414DFFB9088C}" type="sibTrans" cxnId="{852D94F2-8145-494C-AD00-87D4C3427398}">
      <dgm:prSet/>
      <dgm:spPr/>
      <dgm:t>
        <a:bodyPr/>
        <a:lstStyle/>
        <a:p>
          <a:endParaRPr lang="en-GB"/>
        </a:p>
      </dgm:t>
    </dgm:pt>
    <dgm:pt modelId="{F6DA1A8B-4869-4097-BD87-2093D5DDDEE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Acceptance</a:t>
          </a:r>
        </a:p>
        <a:p>
          <a:pPr defTabSz="2444750">
            <a:lnSpc>
              <a:spcPct val="90000"/>
            </a:lnSpc>
            <a:spcBef>
              <a:spcPct val="0"/>
            </a:spcBef>
            <a:spcAft>
              <a:spcPct val="35000"/>
            </a:spcAft>
          </a:pPr>
          <a:endParaRPr lang="en-GB" dirty="0"/>
        </a:p>
      </dgm:t>
    </dgm:pt>
    <dgm:pt modelId="{1097F2B3-3573-4650-9223-8C3078CDED6A}" type="parTrans" cxnId="{AD0106A9-0420-4D4B-9C94-6D64DF44B8B2}">
      <dgm:prSet/>
      <dgm:spPr/>
      <dgm:t>
        <a:bodyPr/>
        <a:lstStyle/>
        <a:p>
          <a:endParaRPr lang="en-GB"/>
        </a:p>
      </dgm:t>
    </dgm:pt>
    <dgm:pt modelId="{494DDD8D-7241-4B6D-A608-61C1FFD1373C}" type="sibTrans" cxnId="{AD0106A9-0420-4D4B-9C94-6D64DF44B8B2}">
      <dgm:prSet/>
      <dgm:spPr/>
      <dgm:t>
        <a:bodyPr/>
        <a:lstStyle/>
        <a:p>
          <a:endParaRPr lang="en-GB"/>
        </a:p>
      </dgm:t>
    </dgm:pt>
    <dgm:pt modelId="{A7D8372E-85B9-4856-A0FE-D1A0988D2EA5}" type="pres">
      <dgm:prSet presAssocID="{523CED58-9B61-434E-93D9-B607DAB1119E}" presName="diagram" presStyleCnt="0">
        <dgm:presLayoutVars>
          <dgm:dir/>
          <dgm:resizeHandles val="exact"/>
        </dgm:presLayoutVars>
      </dgm:prSet>
      <dgm:spPr/>
      <dgm:t>
        <a:bodyPr/>
        <a:lstStyle/>
        <a:p>
          <a:endParaRPr lang="en-GB"/>
        </a:p>
      </dgm:t>
    </dgm:pt>
    <dgm:pt modelId="{54478C5F-9610-45FB-9E47-534D7C91E714}" type="pres">
      <dgm:prSet presAssocID="{7D376817-6030-4F8B-B00E-62C7FE93D0CD}" presName="node" presStyleLbl="node1" presStyleIdx="0" presStyleCnt="12">
        <dgm:presLayoutVars>
          <dgm:bulletEnabled val="1"/>
        </dgm:presLayoutVars>
      </dgm:prSet>
      <dgm:spPr/>
      <dgm:t>
        <a:bodyPr/>
        <a:lstStyle/>
        <a:p>
          <a:endParaRPr lang="en-GB"/>
        </a:p>
      </dgm:t>
    </dgm:pt>
    <dgm:pt modelId="{0B7FCAD4-BA71-46F9-97FB-9253AF56B3EB}" type="pres">
      <dgm:prSet presAssocID="{BDB3F9E0-4006-484A-B757-4A4DA6A479EC}" presName="sibTrans" presStyleCnt="0"/>
      <dgm:spPr/>
    </dgm:pt>
    <dgm:pt modelId="{87240311-A94A-4E07-BEB2-A5D718539227}" type="pres">
      <dgm:prSet presAssocID="{B414BBA0-D28F-420A-9BEA-EEB444111DA9}" presName="node" presStyleLbl="node1" presStyleIdx="1" presStyleCnt="12">
        <dgm:presLayoutVars>
          <dgm:bulletEnabled val="1"/>
        </dgm:presLayoutVars>
      </dgm:prSet>
      <dgm:spPr/>
      <dgm:t>
        <a:bodyPr/>
        <a:lstStyle/>
        <a:p>
          <a:endParaRPr lang="en-GB"/>
        </a:p>
      </dgm:t>
    </dgm:pt>
    <dgm:pt modelId="{22DF3C9D-0401-45EB-B6D6-646BD1AA7125}" type="pres">
      <dgm:prSet presAssocID="{ECCB7CF2-4EFF-4762-B4B9-7A43D5F4832B}" presName="sibTrans" presStyleCnt="0"/>
      <dgm:spPr/>
    </dgm:pt>
    <dgm:pt modelId="{E9576BE5-DBFB-4A36-8EAC-857605FF1B19}" type="pres">
      <dgm:prSet presAssocID="{DAAFA345-DD53-4F74-BC6A-29707D606BB7}" presName="node" presStyleLbl="node1" presStyleIdx="2" presStyleCnt="12">
        <dgm:presLayoutVars>
          <dgm:bulletEnabled val="1"/>
        </dgm:presLayoutVars>
      </dgm:prSet>
      <dgm:spPr/>
      <dgm:t>
        <a:bodyPr/>
        <a:lstStyle/>
        <a:p>
          <a:endParaRPr lang="en-GB"/>
        </a:p>
      </dgm:t>
    </dgm:pt>
    <dgm:pt modelId="{D2A58725-5483-4321-A357-25AE632FFDB9}" type="pres">
      <dgm:prSet presAssocID="{441EB3A1-50D4-4E39-B282-6FB99B460430}" presName="sibTrans" presStyleCnt="0"/>
      <dgm:spPr/>
    </dgm:pt>
    <dgm:pt modelId="{00E10E1C-E3E5-48EB-AA97-89D15DC4754A}" type="pres">
      <dgm:prSet presAssocID="{91851597-E65D-4735-8AC9-5E37A5F22FEA}" presName="node" presStyleLbl="node1" presStyleIdx="3" presStyleCnt="12">
        <dgm:presLayoutVars>
          <dgm:bulletEnabled val="1"/>
        </dgm:presLayoutVars>
      </dgm:prSet>
      <dgm:spPr/>
      <dgm:t>
        <a:bodyPr/>
        <a:lstStyle/>
        <a:p>
          <a:endParaRPr lang="en-GB"/>
        </a:p>
      </dgm:t>
    </dgm:pt>
    <dgm:pt modelId="{C8CBE721-EFE9-407C-A6F1-95C235485A34}" type="pres">
      <dgm:prSet presAssocID="{B0596E80-890E-4A1E-8BF6-E3F5631E3E08}" presName="sibTrans" presStyleCnt="0"/>
      <dgm:spPr/>
    </dgm:pt>
    <dgm:pt modelId="{8CA9AE29-9A79-4CAD-92CB-ECA2685F3D23}" type="pres">
      <dgm:prSet presAssocID="{7D890F15-1826-4355-9062-D8A325C7A126}" presName="node" presStyleLbl="node1" presStyleIdx="4" presStyleCnt="12">
        <dgm:presLayoutVars>
          <dgm:bulletEnabled val="1"/>
        </dgm:presLayoutVars>
      </dgm:prSet>
      <dgm:spPr/>
      <dgm:t>
        <a:bodyPr/>
        <a:lstStyle/>
        <a:p>
          <a:endParaRPr lang="en-GB"/>
        </a:p>
      </dgm:t>
    </dgm:pt>
    <dgm:pt modelId="{F48154F6-3ADA-4FD7-9AD1-BD7C663B4E11}" type="pres">
      <dgm:prSet presAssocID="{77D8E5A8-5A6B-44D7-86E6-AEC7FA8FB250}" presName="sibTrans" presStyleCnt="0"/>
      <dgm:spPr/>
    </dgm:pt>
    <dgm:pt modelId="{9ACC1E05-86EA-46F1-A0FD-B3BC96A5F611}" type="pres">
      <dgm:prSet presAssocID="{16B41EF0-7715-46DE-AD16-F8D166C74315}" presName="node" presStyleLbl="node1" presStyleIdx="5" presStyleCnt="12">
        <dgm:presLayoutVars>
          <dgm:bulletEnabled val="1"/>
        </dgm:presLayoutVars>
      </dgm:prSet>
      <dgm:spPr/>
      <dgm:t>
        <a:bodyPr/>
        <a:lstStyle/>
        <a:p>
          <a:endParaRPr lang="en-GB"/>
        </a:p>
      </dgm:t>
    </dgm:pt>
    <dgm:pt modelId="{39B18BA5-3F5E-4055-9D11-1CB975C46833}" type="pres">
      <dgm:prSet presAssocID="{BCB989A4-93EA-4B25-9222-EE9001424B7B}" presName="sibTrans" presStyleCnt="0"/>
      <dgm:spPr/>
    </dgm:pt>
    <dgm:pt modelId="{9B1DB089-D1DB-4FFE-AE55-FEA7236635B6}" type="pres">
      <dgm:prSet presAssocID="{BE6ECBA5-6C84-4F94-9B96-14E56CADBFB7}" presName="node" presStyleLbl="node1" presStyleIdx="6" presStyleCnt="12">
        <dgm:presLayoutVars>
          <dgm:bulletEnabled val="1"/>
        </dgm:presLayoutVars>
      </dgm:prSet>
      <dgm:spPr/>
      <dgm:t>
        <a:bodyPr/>
        <a:lstStyle/>
        <a:p>
          <a:endParaRPr lang="en-GB"/>
        </a:p>
      </dgm:t>
    </dgm:pt>
    <dgm:pt modelId="{7699E0BF-567B-456C-B113-F86C1CDFB84D}" type="pres">
      <dgm:prSet presAssocID="{D48DE325-9549-44BD-83FA-F50583F337AB}" presName="sibTrans" presStyleCnt="0"/>
      <dgm:spPr/>
    </dgm:pt>
    <dgm:pt modelId="{36473934-19D5-42CB-B9A9-E607CD3CB3CA}" type="pres">
      <dgm:prSet presAssocID="{818F3843-0CED-480E-9D5C-1EAF797FDF71}" presName="node" presStyleLbl="node1" presStyleIdx="7" presStyleCnt="12">
        <dgm:presLayoutVars>
          <dgm:bulletEnabled val="1"/>
        </dgm:presLayoutVars>
      </dgm:prSet>
      <dgm:spPr/>
      <dgm:t>
        <a:bodyPr/>
        <a:lstStyle/>
        <a:p>
          <a:endParaRPr lang="en-GB"/>
        </a:p>
      </dgm:t>
    </dgm:pt>
    <dgm:pt modelId="{761873FE-2545-40E9-9E01-975B36D81C52}" type="pres">
      <dgm:prSet presAssocID="{9F5EA36F-4EB7-4B02-9DBE-9AEE05856286}" presName="sibTrans" presStyleCnt="0"/>
      <dgm:spPr/>
    </dgm:pt>
    <dgm:pt modelId="{AE80557F-FAEA-4B77-8867-2616D02737EB}" type="pres">
      <dgm:prSet presAssocID="{B6BD9492-C4E6-4FF4-9083-66D38B552EED}" presName="node" presStyleLbl="node1" presStyleIdx="8" presStyleCnt="12">
        <dgm:presLayoutVars>
          <dgm:bulletEnabled val="1"/>
        </dgm:presLayoutVars>
      </dgm:prSet>
      <dgm:spPr/>
      <dgm:t>
        <a:bodyPr/>
        <a:lstStyle/>
        <a:p>
          <a:endParaRPr lang="en-GB"/>
        </a:p>
      </dgm:t>
    </dgm:pt>
    <dgm:pt modelId="{E976896D-C97F-448D-A79D-535E6EAF4971}" type="pres">
      <dgm:prSet presAssocID="{82619A35-0DB3-47B0-916B-FA0FECF0D78A}" presName="sibTrans" presStyleCnt="0"/>
      <dgm:spPr/>
    </dgm:pt>
    <dgm:pt modelId="{BFEE4A0B-252F-4C32-AAAC-22CCDB2B6F88}" type="pres">
      <dgm:prSet presAssocID="{45ACA133-7B60-4629-A415-38B70D0EB91E}" presName="node" presStyleLbl="node1" presStyleIdx="9" presStyleCnt="12">
        <dgm:presLayoutVars>
          <dgm:bulletEnabled val="1"/>
        </dgm:presLayoutVars>
      </dgm:prSet>
      <dgm:spPr/>
      <dgm:t>
        <a:bodyPr/>
        <a:lstStyle/>
        <a:p>
          <a:endParaRPr lang="en-GB"/>
        </a:p>
      </dgm:t>
    </dgm:pt>
    <dgm:pt modelId="{60E7303C-F472-4581-9338-D407554E5DEC}" type="pres">
      <dgm:prSet presAssocID="{06E9B133-AFD5-47C2-B186-10BEB6226520}" presName="sibTrans" presStyleCnt="0"/>
      <dgm:spPr/>
    </dgm:pt>
    <dgm:pt modelId="{2701DC44-D519-4E56-95A5-343300700EE6}" type="pres">
      <dgm:prSet presAssocID="{918500DB-B536-4A3F-A371-73BBB3E5EC7C}" presName="node" presStyleLbl="node1" presStyleIdx="10" presStyleCnt="12">
        <dgm:presLayoutVars>
          <dgm:bulletEnabled val="1"/>
        </dgm:presLayoutVars>
      </dgm:prSet>
      <dgm:spPr/>
      <dgm:t>
        <a:bodyPr/>
        <a:lstStyle/>
        <a:p>
          <a:endParaRPr lang="en-GB"/>
        </a:p>
      </dgm:t>
    </dgm:pt>
    <dgm:pt modelId="{5D137078-94C3-4DA9-996A-FC887D8AC2C7}" type="pres">
      <dgm:prSet presAssocID="{DD1ED621-2004-4D86-A47B-414DFFB9088C}" presName="sibTrans" presStyleCnt="0"/>
      <dgm:spPr/>
    </dgm:pt>
    <dgm:pt modelId="{FAC443F4-3416-4CC2-969F-C09B0EF451FE}" type="pres">
      <dgm:prSet presAssocID="{F6DA1A8B-4869-4097-BD87-2093D5DDDEEC}" presName="node" presStyleLbl="node1" presStyleIdx="11" presStyleCnt="12">
        <dgm:presLayoutVars>
          <dgm:bulletEnabled val="1"/>
        </dgm:presLayoutVars>
      </dgm:prSet>
      <dgm:spPr/>
      <dgm:t>
        <a:bodyPr/>
        <a:lstStyle/>
        <a:p>
          <a:endParaRPr lang="en-GB"/>
        </a:p>
      </dgm:t>
    </dgm:pt>
  </dgm:ptLst>
  <dgm:cxnLst>
    <dgm:cxn modelId="{E22A78B4-70EC-4F4D-B1F9-5E94FA5A954E}" srcId="{523CED58-9B61-434E-93D9-B607DAB1119E}" destId="{45ACA133-7B60-4629-A415-38B70D0EB91E}" srcOrd="9" destOrd="0" parTransId="{4390E0A0-4728-4ED7-915C-D05CA5626262}" sibTransId="{06E9B133-AFD5-47C2-B186-10BEB6226520}"/>
    <dgm:cxn modelId="{8EB6C1B0-867E-4302-9B80-6E70C01E0186}" type="presOf" srcId="{F6DA1A8B-4869-4097-BD87-2093D5DDDEEC}" destId="{FAC443F4-3416-4CC2-969F-C09B0EF451FE}" srcOrd="0" destOrd="0" presId="urn:microsoft.com/office/officeart/2005/8/layout/default"/>
    <dgm:cxn modelId="{7E714B06-19EB-4242-A34A-6E388AD73CD6}" type="presOf" srcId="{16B41EF0-7715-46DE-AD16-F8D166C74315}" destId="{9ACC1E05-86EA-46F1-A0FD-B3BC96A5F611}" srcOrd="0" destOrd="0" presId="urn:microsoft.com/office/officeart/2005/8/layout/default"/>
    <dgm:cxn modelId="{44DFB7AD-E77C-4811-9A15-80F0F169C9B1}" type="presOf" srcId="{523CED58-9B61-434E-93D9-B607DAB1119E}" destId="{A7D8372E-85B9-4856-A0FE-D1A0988D2EA5}" srcOrd="0" destOrd="0" presId="urn:microsoft.com/office/officeart/2005/8/layout/default"/>
    <dgm:cxn modelId="{4DE3590A-7C55-472A-98DB-D4CE2590DB95}" srcId="{523CED58-9B61-434E-93D9-B607DAB1119E}" destId="{91851597-E65D-4735-8AC9-5E37A5F22FEA}" srcOrd="3" destOrd="0" parTransId="{33624C33-4B45-4803-A3A6-1AC5BC375530}" sibTransId="{B0596E80-890E-4A1E-8BF6-E3F5631E3E08}"/>
    <dgm:cxn modelId="{A1237499-A642-4041-B992-1CE7BADFCB4A}" type="presOf" srcId="{B414BBA0-D28F-420A-9BEA-EEB444111DA9}" destId="{87240311-A94A-4E07-BEB2-A5D718539227}" srcOrd="0" destOrd="0" presId="urn:microsoft.com/office/officeart/2005/8/layout/default"/>
    <dgm:cxn modelId="{FDE4BD8C-748F-49C6-8F49-113B4657E959}" type="presOf" srcId="{918500DB-B536-4A3F-A371-73BBB3E5EC7C}" destId="{2701DC44-D519-4E56-95A5-343300700EE6}" srcOrd="0" destOrd="0" presId="urn:microsoft.com/office/officeart/2005/8/layout/default"/>
    <dgm:cxn modelId="{C5B14C07-8FF9-40DD-B057-740170D98934}" srcId="{523CED58-9B61-434E-93D9-B607DAB1119E}" destId="{BE6ECBA5-6C84-4F94-9B96-14E56CADBFB7}" srcOrd="6" destOrd="0" parTransId="{EF9970E1-8ED1-4CF3-8B40-E1ED2FECB9E0}" sibTransId="{D48DE325-9549-44BD-83FA-F50583F337AB}"/>
    <dgm:cxn modelId="{58C54F37-2FF1-4553-9CB4-02CC9B24AA09}" srcId="{523CED58-9B61-434E-93D9-B607DAB1119E}" destId="{16B41EF0-7715-46DE-AD16-F8D166C74315}" srcOrd="5" destOrd="0" parTransId="{7D49FF29-3666-4EC8-98B4-E3D5C9C51F71}" sibTransId="{BCB989A4-93EA-4B25-9222-EE9001424B7B}"/>
    <dgm:cxn modelId="{25C87CAE-F2F6-437A-826F-F149195B7D41}" srcId="{523CED58-9B61-434E-93D9-B607DAB1119E}" destId="{B414BBA0-D28F-420A-9BEA-EEB444111DA9}" srcOrd="1" destOrd="0" parTransId="{12622E8C-0285-40CC-98F2-7C8885AFA26C}" sibTransId="{ECCB7CF2-4EFF-4762-B4B9-7A43D5F4832B}"/>
    <dgm:cxn modelId="{8C360427-9346-4E56-B07A-C00C20813C72}" srcId="{523CED58-9B61-434E-93D9-B607DAB1119E}" destId="{DAAFA345-DD53-4F74-BC6A-29707D606BB7}" srcOrd="2" destOrd="0" parTransId="{5B381D12-E813-494B-92E4-99663EBDAFB7}" sibTransId="{441EB3A1-50D4-4E39-B282-6FB99B460430}"/>
    <dgm:cxn modelId="{367EA619-6766-4AB1-8164-AACBE268B02E}" type="presOf" srcId="{DAAFA345-DD53-4F74-BC6A-29707D606BB7}" destId="{E9576BE5-DBFB-4A36-8EAC-857605FF1B19}" srcOrd="0" destOrd="0" presId="urn:microsoft.com/office/officeart/2005/8/layout/default"/>
    <dgm:cxn modelId="{AD0106A9-0420-4D4B-9C94-6D64DF44B8B2}" srcId="{523CED58-9B61-434E-93D9-B607DAB1119E}" destId="{F6DA1A8B-4869-4097-BD87-2093D5DDDEEC}" srcOrd="11" destOrd="0" parTransId="{1097F2B3-3573-4650-9223-8C3078CDED6A}" sibTransId="{494DDD8D-7241-4B6D-A608-61C1FFD1373C}"/>
    <dgm:cxn modelId="{E329FB00-BA3D-416C-B348-FFEF84860E58}" srcId="{523CED58-9B61-434E-93D9-B607DAB1119E}" destId="{818F3843-0CED-480E-9D5C-1EAF797FDF71}" srcOrd="7" destOrd="0" parTransId="{FC3B7B25-9E94-4D46-BB3B-CE4BCFDBA7F2}" sibTransId="{9F5EA36F-4EB7-4B02-9DBE-9AEE05856286}"/>
    <dgm:cxn modelId="{B6DF9FC7-D8C4-4AB6-AF3E-66BC6C4F4A29}" type="presOf" srcId="{45ACA133-7B60-4629-A415-38B70D0EB91E}" destId="{BFEE4A0B-252F-4C32-AAAC-22CCDB2B6F88}" srcOrd="0" destOrd="0" presId="urn:microsoft.com/office/officeart/2005/8/layout/default"/>
    <dgm:cxn modelId="{8FD5B28B-4BAC-41D8-B32D-168DC3D35EA3}" srcId="{523CED58-9B61-434E-93D9-B607DAB1119E}" destId="{B6BD9492-C4E6-4FF4-9083-66D38B552EED}" srcOrd="8" destOrd="0" parTransId="{356025B3-2909-4BBE-A65E-3907F70EB9B1}" sibTransId="{82619A35-0DB3-47B0-916B-FA0FECF0D78A}"/>
    <dgm:cxn modelId="{D0CB3D0E-3C31-4BE9-9DEA-4F1616624C5C}" type="presOf" srcId="{B6BD9492-C4E6-4FF4-9083-66D38B552EED}" destId="{AE80557F-FAEA-4B77-8867-2616D02737EB}" srcOrd="0" destOrd="0" presId="urn:microsoft.com/office/officeart/2005/8/layout/default"/>
    <dgm:cxn modelId="{7576D94B-7DA3-4D6B-AE3C-3285DC6B8EAE}" type="presOf" srcId="{7D890F15-1826-4355-9062-D8A325C7A126}" destId="{8CA9AE29-9A79-4CAD-92CB-ECA2685F3D23}" srcOrd="0" destOrd="0" presId="urn:microsoft.com/office/officeart/2005/8/layout/default"/>
    <dgm:cxn modelId="{BE7B32FE-7402-48B4-83D4-DD6E3079E701}" type="presOf" srcId="{BE6ECBA5-6C84-4F94-9B96-14E56CADBFB7}" destId="{9B1DB089-D1DB-4FFE-AE55-FEA7236635B6}" srcOrd="0" destOrd="0" presId="urn:microsoft.com/office/officeart/2005/8/layout/default"/>
    <dgm:cxn modelId="{399D0D11-2262-4C53-84A7-F82ED61202C6}" type="presOf" srcId="{7D376817-6030-4F8B-B00E-62C7FE93D0CD}" destId="{54478C5F-9610-45FB-9E47-534D7C91E714}" srcOrd="0" destOrd="0" presId="urn:microsoft.com/office/officeart/2005/8/layout/default"/>
    <dgm:cxn modelId="{852D94F2-8145-494C-AD00-87D4C3427398}" srcId="{523CED58-9B61-434E-93D9-B607DAB1119E}" destId="{918500DB-B536-4A3F-A371-73BBB3E5EC7C}" srcOrd="10" destOrd="0" parTransId="{689E766A-A885-494A-BC25-D09C02434CAF}" sibTransId="{DD1ED621-2004-4D86-A47B-414DFFB9088C}"/>
    <dgm:cxn modelId="{0AAE0787-B932-48C2-BBEA-B96FAB1EACCB}" srcId="{523CED58-9B61-434E-93D9-B607DAB1119E}" destId="{7D890F15-1826-4355-9062-D8A325C7A126}" srcOrd="4" destOrd="0" parTransId="{4D6DDAAA-D485-47BD-8096-12DEC03BF457}" sibTransId="{77D8E5A8-5A6B-44D7-86E6-AEC7FA8FB250}"/>
    <dgm:cxn modelId="{AE14D2D3-5C4A-4D50-94C0-8E0F2EC9A90F}" srcId="{523CED58-9B61-434E-93D9-B607DAB1119E}" destId="{7D376817-6030-4F8B-B00E-62C7FE93D0CD}" srcOrd="0" destOrd="0" parTransId="{52E131E3-50A9-4EC7-9D76-379DC70D595A}" sibTransId="{BDB3F9E0-4006-484A-B757-4A4DA6A479EC}"/>
    <dgm:cxn modelId="{49C54371-D7E8-4F1A-9357-C5CBBC33E133}" type="presOf" srcId="{818F3843-0CED-480E-9D5C-1EAF797FDF71}" destId="{36473934-19D5-42CB-B9A9-E607CD3CB3CA}" srcOrd="0" destOrd="0" presId="urn:microsoft.com/office/officeart/2005/8/layout/default"/>
    <dgm:cxn modelId="{B3EE4753-6C27-4BEC-8AFD-22F9EC3C0FF1}" type="presOf" srcId="{91851597-E65D-4735-8AC9-5E37A5F22FEA}" destId="{00E10E1C-E3E5-48EB-AA97-89D15DC4754A}" srcOrd="0" destOrd="0" presId="urn:microsoft.com/office/officeart/2005/8/layout/default"/>
    <dgm:cxn modelId="{BD564AAE-0892-4F5D-9299-843022025A59}" type="presParOf" srcId="{A7D8372E-85B9-4856-A0FE-D1A0988D2EA5}" destId="{54478C5F-9610-45FB-9E47-534D7C91E714}" srcOrd="0" destOrd="0" presId="urn:microsoft.com/office/officeart/2005/8/layout/default"/>
    <dgm:cxn modelId="{E9528479-BDAE-44F9-B029-DACB725A142D}" type="presParOf" srcId="{A7D8372E-85B9-4856-A0FE-D1A0988D2EA5}" destId="{0B7FCAD4-BA71-46F9-97FB-9253AF56B3EB}" srcOrd="1" destOrd="0" presId="urn:microsoft.com/office/officeart/2005/8/layout/default"/>
    <dgm:cxn modelId="{E57A5187-B86E-40EB-A69C-B36075176B49}" type="presParOf" srcId="{A7D8372E-85B9-4856-A0FE-D1A0988D2EA5}" destId="{87240311-A94A-4E07-BEB2-A5D718539227}" srcOrd="2" destOrd="0" presId="urn:microsoft.com/office/officeart/2005/8/layout/default"/>
    <dgm:cxn modelId="{90B73E61-A67C-491A-A1EE-AE576A2C0299}" type="presParOf" srcId="{A7D8372E-85B9-4856-A0FE-D1A0988D2EA5}" destId="{22DF3C9D-0401-45EB-B6D6-646BD1AA7125}" srcOrd="3" destOrd="0" presId="urn:microsoft.com/office/officeart/2005/8/layout/default"/>
    <dgm:cxn modelId="{DE1D4D78-2851-46AF-BCDE-7B09931BD199}" type="presParOf" srcId="{A7D8372E-85B9-4856-A0FE-D1A0988D2EA5}" destId="{E9576BE5-DBFB-4A36-8EAC-857605FF1B19}" srcOrd="4" destOrd="0" presId="urn:microsoft.com/office/officeart/2005/8/layout/default"/>
    <dgm:cxn modelId="{1299E02C-D48F-4EA8-BD24-181C3555E149}" type="presParOf" srcId="{A7D8372E-85B9-4856-A0FE-D1A0988D2EA5}" destId="{D2A58725-5483-4321-A357-25AE632FFDB9}" srcOrd="5" destOrd="0" presId="urn:microsoft.com/office/officeart/2005/8/layout/default"/>
    <dgm:cxn modelId="{C403D878-CBB6-4A09-BDB0-B986F5D4D1F8}" type="presParOf" srcId="{A7D8372E-85B9-4856-A0FE-D1A0988D2EA5}" destId="{00E10E1C-E3E5-48EB-AA97-89D15DC4754A}" srcOrd="6" destOrd="0" presId="urn:microsoft.com/office/officeart/2005/8/layout/default"/>
    <dgm:cxn modelId="{0EEED1BC-A3D3-4B5B-8F51-11BD379B8E65}" type="presParOf" srcId="{A7D8372E-85B9-4856-A0FE-D1A0988D2EA5}" destId="{C8CBE721-EFE9-407C-A6F1-95C235485A34}" srcOrd="7" destOrd="0" presId="urn:microsoft.com/office/officeart/2005/8/layout/default"/>
    <dgm:cxn modelId="{5353B415-2AE6-4BAA-80F6-EEF054CE3884}" type="presParOf" srcId="{A7D8372E-85B9-4856-A0FE-D1A0988D2EA5}" destId="{8CA9AE29-9A79-4CAD-92CB-ECA2685F3D23}" srcOrd="8" destOrd="0" presId="urn:microsoft.com/office/officeart/2005/8/layout/default"/>
    <dgm:cxn modelId="{4BBA9EFE-D30F-4322-BB33-AD418D69234C}" type="presParOf" srcId="{A7D8372E-85B9-4856-A0FE-D1A0988D2EA5}" destId="{F48154F6-3ADA-4FD7-9AD1-BD7C663B4E11}" srcOrd="9" destOrd="0" presId="urn:microsoft.com/office/officeart/2005/8/layout/default"/>
    <dgm:cxn modelId="{C3D947BF-EE19-44DD-8984-944AEE5E8C92}" type="presParOf" srcId="{A7D8372E-85B9-4856-A0FE-D1A0988D2EA5}" destId="{9ACC1E05-86EA-46F1-A0FD-B3BC96A5F611}" srcOrd="10" destOrd="0" presId="urn:microsoft.com/office/officeart/2005/8/layout/default"/>
    <dgm:cxn modelId="{AF85A33B-F9B8-4265-A6AD-2680D8E33522}" type="presParOf" srcId="{A7D8372E-85B9-4856-A0FE-D1A0988D2EA5}" destId="{39B18BA5-3F5E-4055-9D11-1CB975C46833}" srcOrd="11" destOrd="0" presId="urn:microsoft.com/office/officeart/2005/8/layout/default"/>
    <dgm:cxn modelId="{0C7AA3A0-8D03-4F7C-B061-B1EBE5C8941A}" type="presParOf" srcId="{A7D8372E-85B9-4856-A0FE-D1A0988D2EA5}" destId="{9B1DB089-D1DB-4FFE-AE55-FEA7236635B6}" srcOrd="12" destOrd="0" presId="urn:microsoft.com/office/officeart/2005/8/layout/default"/>
    <dgm:cxn modelId="{E6367C2C-A368-451B-8594-768B8B1ABA21}" type="presParOf" srcId="{A7D8372E-85B9-4856-A0FE-D1A0988D2EA5}" destId="{7699E0BF-567B-456C-B113-F86C1CDFB84D}" srcOrd="13" destOrd="0" presId="urn:microsoft.com/office/officeart/2005/8/layout/default"/>
    <dgm:cxn modelId="{02864286-207D-48BD-BFF7-CD08835EE7C1}" type="presParOf" srcId="{A7D8372E-85B9-4856-A0FE-D1A0988D2EA5}" destId="{36473934-19D5-42CB-B9A9-E607CD3CB3CA}" srcOrd="14" destOrd="0" presId="urn:microsoft.com/office/officeart/2005/8/layout/default"/>
    <dgm:cxn modelId="{A531821C-F49D-49FC-8883-A818FE8A8765}" type="presParOf" srcId="{A7D8372E-85B9-4856-A0FE-D1A0988D2EA5}" destId="{761873FE-2545-40E9-9E01-975B36D81C52}" srcOrd="15" destOrd="0" presId="urn:microsoft.com/office/officeart/2005/8/layout/default"/>
    <dgm:cxn modelId="{F738ADE3-74D3-49C5-A5D7-C3A6E180FE0C}" type="presParOf" srcId="{A7D8372E-85B9-4856-A0FE-D1A0988D2EA5}" destId="{AE80557F-FAEA-4B77-8867-2616D02737EB}" srcOrd="16" destOrd="0" presId="urn:microsoft.com/office/officeart/2005/8/layout/default"/>
    <dgm:cxn modelId="{EB5A4010-7E8F-4877-BF5F-793BA0917120}" type="presParOf" srcId="{A7D8372E-85B9-4856-A0FE-D1A0988D2EA5}" destId="{E976896D-C97F-448D-A79D-535E6EAF4971}" srcOrd="17" destOrd="0" presId="urn:microsoft.com/office/officeart/2005/8/layout/default"/>
    <dgm:cxn modelId="{4F00F1C6-66FB-4E8D-B0EE-E465B005EEC2}" type="presParOf" srcId="{A7D8372E-85B9-4856-A0FE-D1A0988D2EA5}" destId="{BFEE4A0B-252F-4C32-AAAC-22CCDB2B6F88}" srcOrd="18" destOrd="0" presId="urn:microsoft.com/office/officeart/2005/8/layout/default"/>
    <dgm:cxn modelId="{9D952571-C12A-4730-8CF5-296317D5FE65}" type="presParOf" srcId="{A7D8372E-85B9-4856-A0FE-D1A0988D2EA5}" destId="{60E7303C-F472-4581-9338-D407554E5DEC}" srcOrd="19" destOrd="0" presId="urn:microsoft.com/office/officeart/2005/8/layout/default"/>
    <dgm:cxn modelId="{BF835BD2-6399-401E-A2CA-66A72487BCEC}" type="presParOf" srcId="{A7D8372E-85B9-4856-A0FE-D1A0988D2EA5}" destId="{2701DC44-D519-4E56-95A5-343300700EE6}" srcOrd="20" destOrd="0" presId="urn:microsoft.com/office/officeart/2005/8/layout/default"/>
    <dgm:cxn modelId="{42CED231-EC70-4238-8671-702174885907}" type="presParOf" srcId="{A7D8372E-85B9-4856-A0FE-D1A0988D2EA5}" destId="{5D137078-94C3-4DA9-996A-FC887D8AC2C7}" srcOrd="21" destOrd="0" presId="urn:microsoft.com/office/officeart/2005/8/layout/default"/>
    <dgm:cxn modelId="{2C6B6B87-3B2B-4EF0-8C30-65E6DD1B00A8}" type="presParOf" srcId="{A7D8372E-85B9-4856-A0FE-D1A0988D2EA5}" destId="{FAC443F4-3416-4CC2-969F-C09B0EF451F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3CED58-9B61-434E-93D9-B607DAB1119E}" type="doc">
      <dgm:prSet loTypeId="urn:microsoft.com/office/officeart/2005/8/layout/default" loCatId="list" qsTypeId="urn:microsoft.com/office/officeart/2005/8/quickstyle/simple4" qsCatId="simple" csTypeId="urn:microsoft.com/office/officeart/2005/8/colors/accent1_4" csCatId="accent1" phldr="1"/>
      <dgm:spPr/>
      <dgm:t>
        <a:bodyPr/>
        <a:lstStyle/>
        <a:p>
          <a:endParaRPr lang="en-GB"/>
        </a:p>
      </dgm:t>
    </dgm:pt>
    <dgm:pt modelId="{7D376817-6030-4F8B-B00E-62C7FE93D0C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Accountability</a:t>
          </a:r>
        </a:p>
        <a:p>
          <a:pPr defTabSz="2444750">
            <a:lnSpc>
              <a:spcPct val="90000"/>
            </a:lnSpc>
            <a:spcBef>
              <a:spcPct val="0"/>
            </a:spcBef>
            <a:spcAft>
              <a:spcPct val="35000"/>
            </a:spcAft>
          </a:pPr>
          <a:endParaRPr lang="en-GB" dirty="0"/>
        </a:p>
      </dgm:t>
    </dgm:pt>
    <dgm:pt modelId="{52E131E3-50A9-4EC7-9D76-379DC70D595A}" type="parTrans" cxnId="{AE14D2D3-5C4A-4D50-94C0-8E0F2EC9A90F}">
      <dgm:prSet/>
      <dgm:spPr/>
      <dgm:t>
        <a:bodyPr/>
        <a:lstStyle/>
        <a:p>
          <a:endParaRPr lang="en-GB"/>
        </a:p>
      </dgm:t>
    </dgm:pt>
    <dgm:pt modelId="{BDB3F9E0-4006-484A-B757-4A4DA6A479EC}" type="sibTrans" cxnId="{AE14D2D3-5C4A-4D50-94C0-8E0F2EC9A90F}">
      <dgm:prSet/>
      <dgm:spPr/>
      <dgm:t>
        <a:bodyPr/>
        <a:lstStyle/>
        <a:p>
          <a:endParaRPr lang="en-GB"/>
        </a:p>
      </dgm:t>
    </dgm:pt>
    <dgm:pt modelId="{B414BBA0-D28F-420A-9BEA-EEB444111DA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Integrity</a:t>
          </a:r>
        </a:p>
        <a:p>
          <a:pPr defTabSz="2444750">
            <a:lnSpc>
              <a:spcPct val="90000"/>
            </a:lnSpc>
            <a:spcBef>
              <a:spcPct val="0"/>
            </a:spcBef>
            <a:spcAft>
              <a:spcPct val="35000"/>
            </a:spcAft>
          </a:pPr>
          <a:endParaRPr lang="en-GB" dirty="0"/>
        </a:p>
      </dgm:t>
    </dgm:pt>
    <dgm:pt modelId="{12622E8C-0285-40CC-98F2-7C8885AFA26C}" type="parTrans" cxnId="{25C87CAE-F2F6-437A-826F-F149195B7D41}">
      <dgm:prSet/>
      <dgm:spPr/>
      <dgm:t>
        <a:bodyPr/>
        <a:lstStyle/>
        <a:p>
          <a:endParaRPr lang="en-GB"/>
        </a:p>
      </dgm:t>
    </dgm:pt>
    <dgm:pt modelId="{ECCB7CF2-4EFF-4762-B4B9-7A43D5F4832B}" type="sibTrans" cxnId="{25C87CAE-F2F6-437A-826F-F149195B7D41}">
      <dgm:prSet/>
      <dgm:spPr/>
      <dgm:t>
        <a:bodyPr/>
        <a:lstStyle/>
        <a:p>
          <a:endParaRPr lang="en-GB"/>
        </a:p>
      </dgm:t>
    </dgm:pt>
    <dgm:pt modelId="{DAAFA345-DD53-4F74-BC6A-29707D606BB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Open communication</a:t>
          </a:r>
        </a:p>
        <a:p>
          <a:pPr defTabSz="2444750">
            <a:lnSpc>
              <a:spcPct val="90000"/>
            </a:lnSpc>
            <a:spcBef>
              <a:spcPct val="0"/>
            </a:spcBef>
            <a:spcAft>
              <a:spcPct val="35000"/>
            </a:spcAft>
          </a:pPr>
          <a:endParaRPr lang="en-GB" dirty="0"/>
        </a:p>
      </dgm:t>
    </dgm:pt>
    <dgm:pt modelId="{5B381D12-E813-494B-92E4-99663EBDAFB7}" type="parTrans" cxnId="{8C360427-9346-4E56-B07A-C00C20813C72}">
      <dgm:prSet/>
      <dgm:spPr/>
      <dgm:t>
        <a:bodyPr/>
        <a:lstStyle/>
        <a:p>
          <a:endParaRPr lang="en-GB"/>
        </a:p>
      </dgm:t>
    </dgm:pt>
    <dgm:pt modelId="{441EB3A1-50D4-4E39-B282-6FB99B460430}" type="sibTrans" cxnId="{8C360427-9346-4E56-B07A-C00C20813C72}">
      <dgm:prSet/>
      <dgm:spPr/>
      <dgm:t>
        <a:bodyPr/>
        <a:lstStyle/>
        <a:p>
          <a:endParaRPr lang="en-GB"/>
        </a:p>
      </dgm:t>
    </dgm:pt>
    <dgm:pt modelId="{16B41EF0-7715-46DE-AD16-F8D166C7431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Candour</a:t>
          </a:r>
          <a:endParaRPr lang="en-GB" dirty="0"/>
        </a:p>
      </dgm:t>
    </dgm:pt>
    <dgm:pt modelId="{7D49FF29-3666-4EC8-98B4-E3D5C9C51F71}" type="parTrans" cxnId="{58C54F37-2FF1-4553-9CB4-02CC9B24AA09}">
      <dgm:prSet/>
      <dgm:spPr/>
      <dgm:t>
        <a:bodyPr/>
        <a:lstStyle/>
        <a:p>
          <a:endParaRPr lang="en-GB"/>
        </a:p>
      </dgm:t>
    </dgm:pt>
    <dgm:pt modelId="{BCB989A4-93EA-4B25-9222-EE9001424B7B}" type="sibTrans" cxnId="{58C54F37-2FF1-4553-9CB4-02CC9B24AA09}">
      <dgm:prSet/>
      <dgm:spPr/>
      <dgm:t>
        <a:bodyPr/>
        <a:lstStyle/>
        <a:p>
          <a:endParaRPr lang="en-GB"/>
        </a:p>
      </dgm:t>
    </dgm:pt>
    <dgm:pt modelId="{7D890F15-1826-4355-9062-D8A325C7A126}">
      <dgm:prSet phldrT="[Text]" custT="1"/>
      <dgm:spPr/>
      <dgm:t>
        <a:bodyPr/>
        <a:lstStyle/>
        <a:p>
          <a:pPr defTabSz="2444750">
            <a:lnSpc>
              <a:spcPct val="90000"/>
            </a:lnSpc>
            <a:spcBef>
              <a:spcPct val="0"/>
            </a:spcBef>
            <a:spcAft>
              <a:spcPct val="35000"/>
            </a:spcAft>
          </a:pPr>
          <a:r>
            <a:rPr lang="en-GB" sz="1800" dirty="0" smtClean="0"/>
            <a:t>Trustworthy</a:t>
          </a:r>
          <a:endParaRPr lang="en-GB" sz="1800" dirty="0"/>
        </a:p>
      </dgm:t>
    </dgm:pt>
    <dgm:pt modelId="{77D8E5A8-5A6B-44D7-86E6-AEC7FA8FB250}" type="sibTrans" cxnId="{0AAE0787-B932-48C2-BBEA-B96FAB1EACCB}">
      <dgm:prSet/>
      <dgm:spPr/>
      <dgm:t>
        <a:bodyPr/>
        <a:lstStyle/>
        <a:p>
          <a:endParaRPr lang="en-GB"/>
        </a:p>
      </dgm:t>
    </dgm:pt>
    <dgm:pt modelId="{4D6DDAAA-D485-47BD-8096-12DEC03BF457}" type="parTrans" cxnId="{0AAE0787-B932-48C2-BBEA-B96FAB1EACCB}">
      <dgm:prSet/>
      <dgm:spPr/>
      <dgm:t>
        <a:bodyPr/>
        <a:lstStyle/>
        <a:p>
          <a:endParaRPr lang="en-GB"/>
        </a:p>
      </dgm:t>
    </dgm:pt>
    <dgm:pt modelId="{918500DB-B536-4A3F-A371-73BBB3E5EC7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Honesty</a:t>
          </a:r>
          <a:endParaRPr lang="en-GB" dirty="0"/>
        </a:p>
      </dgm:t>
    </dgm:pt>
    <dgm:pt modelId="{689E766A-A885-494A-BC25-D09C02434CAF}" type="parTrans" cxnId="{852D94F2-8145-494C-AD00-87D4C3427398}">
      <dgm:prSet/>
      <dgm:spPr/>
      <dgm:t>
        <a:bodyPr/>
        <a:lstStyle/>
        <a:p>
          <a:endParaRPr lang="en-GB"/>
        </a:p>
      </dgm:t>
    </dgm:pt>
    <dgm:pt modelId="{DD1ED621-2004-4D86-A47B-414DFFB9088C}" type="sibTrans" cxnId="{852D94F2-8145-494C-AD00-87D4C3427398}">
      <dgm:prSet/>
      <dgm:spPr/>
      <dgm:t>
        <a:bodyPr/>
        <a:lstStyle/>
        <a:p>
          <a:endParaRPr lang="en-GB"/>
        </a:p>
      </dgm:t>
    </dgm:pt>
    <dgm:pt modelId="{91851597-E65D-4735-8AC9-5E37A5F22FE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Fairness</a:t>
          </a:r>
          <a:endParaRPr lang="en-GB" dirty="0"/>
        </a:p>
      </dgm:t>
    </dgm:pt>
    <dgm:pt modelId="{B0596E80-890E-4A1E-8BF6-E3F5631E3E08}" type="sibTrans" cxnId="{4DE3590A-7C55-472A-98DB-D4CE2590DB95}">
      <dgm:prSet/>
      <dgm:spPr/>
      <dgm:t>
        <a:bodyPr/>
        <a:lstStyle/>
        <a:p>
          <a:endParaRPr lang="en-GB"/>
        </a:p>
      </dgm:t>
    </dgm:pt>
    <dgm:pt modelId="{33624C33-4B45-4803-A3A6-1AC5BC375530}" type="parTrans" cxnId="{4DE3590A-7C55-472A-98DB-D4CE2590DB95}">
      <dgm:prSet/>
      <dgm:spPr/>
      <dgm:t>
        <a:bodyPr/>
        <a:lstStyle/>
        <a:p>
          <a:endParaRPr lang="en-GB"/>
        </a:p>
      </dgm:t>
    </dgm:pt>
    <dgm:pt modelId="{A7D8372E-85B9-4856-A0FE-D1A0988D2EA5}" type="pres">
      <dgm:prSet presAssocID="{523CED58-9B61-434E-93D9-B607DAB1119E}" presName="diagram" presStyleCnt="0">
        <dgm:presLayoutVars>
          <dgm:dir/>
          <dgm:resizeHandles val="exact"/>
        </dgm:presLayoutVars>
      </dgm:prSet>
      <dgm:spPr/>
      <dgm:t>
        <a:bodyPr/>
        <a:lstStyle/>
        <a:p>
          <a:endParaRPr lang="en-GB"/>
        </a:p>
      </dgm:t>
    </dgm:pt>
    <dgm:pt modelId="{54478C5F-9610-45FB-9E47-534D7C91E714}" type="pres">
      <dgm:prSet presAssocID="{7D376817-6030-4F8B-B00E-62C7FE93D0CD}" presName="node" presStyleLbl="node1" presStyleIdx="0" presStyleCnt="7">
        <dgm:presLayoutVars>
          <dgm:bulletEnabled val="1"/>
        </dgm:presLayoutVars>
      </dgm:prSet>
      <dgm:spPr/>
      <dgm:t>
        <a:bodyPr/>
        <a:lstStyle/>
        <a:p>
          <a:endParaRPr lang="en-GB"/>
        </a:p>
      </dgm:t>
    </dgm:pt>
    <dgm:pt modelId="{0B7FCAD4-BA71-46F9-97FB-9253AF56B3EB}" type="pres">
      <dgm:prSet presAssocID="{BDB3F9E0-4006-484A-B757-4A4DA6A479EC}" presName="sibTrans" presStyleCnt="0"/>
      <dgm:spPr/>
    </dgm:pt>
    <dgm:pt modelId="{87240311-A94A-4E07-BEB2-A5D718539227}" type="pres">
      <dgm:prSet presAssocID="{B414BBA0-D28F-420A-9BEA-EEB444111DA9}" presName="node" presStyleLbl="node1" presStyleIdx="1" presStyleCnt="7">
        <dgm:presLayoutVars>
          <dgm:bulletEnabled val="1"/>
        </dgm:presLayoutVars>
      </dgm:prSet>
      <dgm:spPr/>
      <dgm:t>
        <a:bodyPr/>
        <a:lstStyle/>
        <a:p>
          <a:endParaRPr lang="en-GB"/>
        </a:p>
      </dgm:t>
    </dgm:pt>
    <dgm:pt modelId="{22DF3C9D-0401-45EB-B6D6-646BD1AA7125}" type="pres">
      <dgm:prSet presAssocID="{ECCB7CF2-4EFF-4762-B4B9-7A43D5F4832B}" presName="sibTrans" presStyleCnt="0"/>
      <dgm:spPr/>
    </dgm:pt>
    <dgm:pt modelId="{E9576BE5-DBFB-4A36-8EAC-857605FF1B19}" type="pres">
      <dgm:prSet presAssocID="{DAAFA345-DD53-4F74-BC6A-29707D606BB7}" presName="node" presStyleLbl="node1" presStyleIdx="2" presStyleCnt="7">
        <dgm:presLayoutVars>
          <dgm:bulletEnabled val="1"/>
        </dgm:presLayoutVars>
      </dgm:prSet>
      <dgm:spPr/>
      <dgm:t>
        <a:bodyPr/>
        <a:lstStyle/>
        <a:p>
          <a:endParaRPr lang="en-GB"/>
        </a:p>
      </dgm:t>
    </dgm:pt>
    <dgm:pt modelId="{D2A58725-5483-4321-A357-25AE632FFDB9}" type="pres">
      <dgm:prSet presAssocID="{441EB3A1-50D4-4E39-B282-6FB99B460430}" presName="sibTrans" presStyleCnt="0"/>
      <dgm:spPr/>
    </dgm:pt>
    <dgm:pt modelId="{00E10E1C-E3E5-48EB-AA97-89D15DC4754A}" type="pres">
      <dgm:prSet presAssocID="{91851597-E65D-4735-8AC9-5E37A5F22FEA}" presName="node" presStyleLbl="node1" presStyleIdx="3" presStyleCnt="7">
        <dgm:presLayoutVars>
          <dgm:bulletEnabled val="1"/>
        </dgm:presLayoutVars>
      </dgm:prSet>
      <dgm:spPr/>
      <dgm:t>
        <a:bodyPr/>
        <a:lstStyle/>
        <a:p>
          <a:endParaRPr lang="en-GB"/>
        </a:p>
      </dgm:t>
    </dgm:pt>
    <dgm:pt modelId="{C8CBE721-EFE9-407C-A6F1-95C235485A34}" type="pres">
      <dgm:prSet presAssocID="{B0596E80-890E-4A1E-8BF6-E3F5631E3E08}" presName="sibTrans" presStyleCnt="0"/>
      <dgm:spPr/>
    </dgm:pt>
    <dgm:pt modelId="{8CA9AE29-9A79-4CAD-92CB-ECA2685F3D23}" type="pres">
      <dgm:prSet presAssocID="{7D890F15-1826-4355-9062-D8A325C7A126}" presName="node" presStyleLbl="node1" presStyleIdx="4" presStyleCnt="7">
        <dgm:presLayoutVars>
          <dgm:bulletEnabled val="1"/>
        </dgm:presLayoutVars>
      </dgm:prSet>
      <dgm:spPr/>
      <dgm:t>
        <a:bodyPr/>
        <a:lstStyle/>
        <a:p>
          <a:endParaRPr lang="en-GB"/>
        </a:p>
      </dgm:t>
    </dgm:pt>
    <dgm:pt modelId="{F48154F6-3ADA-4FD7-9AD1-BD7C663B4E11}" type="pres">
      <dgm:prSet presAssocID="{77D8E5A8-5A6B-44D7-86E6-AEC7FA8FB250}" presName="sibTrans" presStyleCnt="0"/>
      <dgm:spPr/>
    </dgm:pt>
    <dgm:pt modelId="{9ACC1E05-86EA-46F1-A0FD-B3BC96A5F611}" type="pres">
      <dgm:prSet presAssocID="{16B41EF0-7715-46DE-AD16-F8D166C74315}" presName="node" presStyleLbl="node1" presStyleIdx="5" presStyleCnt="7">
        <dgm:presLayoutVars>
          <dgm:bulletEnabled val="1"/>
        </dgm:presLayoutVars>
      </dgm:prSet>
      <dgm:spPr/>
      <dgm:t>
        <a:bodyPr/>
        <a:lstStyle/>
        <a:p>
          <a:endParaRPr lang="en-GB"/>
        </a:p>
      </dgm:t>
    </dgm:pt>
    <dgm:pt modelId="{39B18BA5-3F5E-4055-9D11-1CB975C46833}" type="pres">
      <dgm:prSet presAssocID="{BCB989A4-93EA-4B25-9222-EE9001424B7B}" presName="sibTrans" presStyleCnt="0"/>
      <dgm:spPr/>
    </dgm:pt>
    <dgm:pt modelId="{2701DC44-D519-4E56-95A5-343300700EE6}" type="pres">
      <dgm:prSet presAssocID="{918500DB-B536-4A3F-A371-73BBB3E5EC7C}" presName="node" presStyleLbl="node1" presStyleIdx="6" presStyleCnt="7">
        <dgm:presLayoutVars>
          <dgm:bulletEnabled val="1"/>
        </dgm:presLayoutVars>
      </dgm:prSet>
      <dgm:spPr/>
      <dgm:t>
        <a:bodyPr/>
        <a:lstStyle/>
        <a:p>
          <a:endParaRPr lang="en-GB"/>
        </a:p>
      </dgm:t>
    </dgm:pt>
  </dgm:ptLst>
  <dgm:cxnLst>
    <dgm:cxn modelId="{25C87CAE-F2F6-437A-826F-F149195B7D41}" srcId="{523CED58-9B61-434E-93D9-B607DAB1119E}" destId="{B414BBA0-D28F-420A-9BEA-EEB444111DA9}" srcOrd="1" destOrd="0" parTransId="{12622E8C-0285-40CC-98F2-7C8885AFA26C}" sibTransId="{ECCB7CF2-4EFF-4762-B4B9-7A43D5F4832B}"/>
    <dgm:cxn modelId="{E2BE53E5-C1D2-4F66-9E66-46C21292C920}" type="presOf" srcId="{B414BBA0-D28F-420A-9BEA-EEB444111DA9}" destId="{87240311-A94A-4E07-BEB2-A5D718539227}" srcOrd="0" destOrd="0" presId="urn:microsoft.com/office/officeart/2005/8/layout/default"/>
    <dgm:cxn modelId="{0AAE0787-B932-48C2-BBEA-B96FAB1EACCB}" srcId="{523CED58-9B61-434E-93D9-B607DAB1119E}" destId="{7D890F15-1826-4355-9062-D8A325C7A126}" srcOrd="4" destOrd="0" parTransId="{4D6DDAAA-D485-47BD-8096-12DEC03BF457}" sibTransId="{77D8E5A8-5A6B-44D7-86E6-AEC7FA8FB250}"/>
    <dgm:cxn modelId="{852D94F2-8145-494C-AD00-87D4C3427398}" srcId="{523CED58-9B61-434E-93D9-B607DAB1119E}" destId="{918500DB-B536-4A3F-A371-73BBB3E5EC7C}" srcOrd="6" destOrd="0" parTransId="{689E766A-A885-494A-BC25-D09C02434CAF}" sibTransId="{DD1ED621-2004-4D86-A47B-414DFFB9088C}"/>
    <dgm:cxn modelId="{51B4077D-8E53-491F-8E2E-6B6D0AC5003F}" type="presOf" srcId="{523CED58-9B61-434E-93D9-B607DAB1119E}" destId="{A7D8372E-85B9-4856-A0FE-D1A0988D2EA5}" srcOrd="0" destOrd="0" presId="urn:microsoft.com/office/officeart/2005/8/layout/default"/>
    <dgm:cxn modelId="{0E9CDBC6-78FD-4807-AC03-589F7ACC6F5D}" type="presOf" srcId="{7D890F15-1826-4355-9062-D8A325C7A126}" destId="{8CA9AE29-9A79-4CAD-92CB-ECA2685F3D23}" srcOrd="0" destOrd="0" presId="urn:microsoft.com/office/officeart/2005/8/layout/default"/>
    <dgm:cxn modelId="{1B5F8AAE-44C0-44A0-9DE9-0756C6265EA0}" type="presOf" srcId="{7D376817-6030-4F8B-B00E-62C7FE93D0CD}" destId="{54478C5F-9610-45FB-9E47-534D7C91E714}" srcOrd="0" destOrd="0" presId="urn:microsoft.com/office/officeart/2005/8/layout/default"/>
    <dgm:cxn modelId="{58C54F37-2FF1-4553-9CB4-02CC9B24AA09}" srcId="{523CED58-9B61-434E-93D9-B607DAB1119E}" destId="{16B41EF0-7715-46DE-AD16-F8D166C74315}" srcOrd="5" destOrd="0" parTransId="{7D49FF29-3666-4EC8-98B4-E3D5C9C51F71}" sibTransId="{BCB989A4-93EA-4B25-9222-EE9001424B7B}"/>
    <dgm:cxn modelId="{AE14D2D3-5C4A-4D50-94C0-8E0F2EC9A90F}" srcId="{523CED58-9B61-434E-93D9-B607DAB1119E}" destId="{7D376817-6030-4F8B-B00E-62C7FE93D0CD}" srcOrd="0" destOrd="0" parTransId="{52E131E3-50A9-4EC7-9D76-379DC70D595A}" sibTransId="{BDB3F9E0-4006-484A-B757-4A4DA6A479EC}"/>
    <dgm:cxn modelId="{FC20029D-7899-46C1-A5CD-AB64608269DC}" type="presOf" srcId="{91851597-E65D-4735-8AC9-5E37A5F22FEA}" destId="{00E10E1C-E3E5-48EB-AA97-89D15DC4754A}" srcOrd="0" destOrd="0" presId="urn:microsoft.com/office/officeart/2005/8/layout/default"/>
    <dgm:cxn modelId="{8C360427-9346-4E56-B07A-C00C20813C72}" srcId="{523CED58-9B61-434E-93D9-B607DAB1119E}" destId="{DAAFA345-DD53-4F74-BC6A-29707D606BB7}" srcOrd="2" destOrd="0" parTransId="{5B381D12-E813-494B-92E4-99663EBDAFB7}" sibTransId="{441EB3A1-50D4-4E39-B282-6FB99B460430}"/>
    <dgm:cxn modelId="{6E4933A8-90C2-4309-AD4A-DC80D0E42601}" type="presOf" srcId="{DAAFA345-DD53-4F74-BC6A-29707D606BB7}" destId="{E9576BE5-DBFB-4A36-8EAC-857605FF1B19}" srcOrd="0" destOrd="0" presId="urn:microsoft.com/office/officeart/2005/8/layout/default"/>
    <dgm:cxn modelId="{38B5D816-EFB0-4151-93EC-0109A481A91E}" type="presOf" srcId="{16B41EF0-7715-46DE-AD16-F8D166C74315}" destId="{9ACC1E05-86EA-46F1-A0FD-B3BC96A5F611}" srcOrd="0" destOrd="0" presId="urn:microsoft.com/office/officeart/2005/8/layout/default"/>
    <dgm:cxn modelId="{4DE3590A-7C55-472A-98DB-D4CE2590DB95}" srcId="{523CED58-9B61-434E-93D9-B607DAB1119E}" destId="{91851597-E65D-4735-8AC9-5E37A5F22FEA}" srcOrd="3" destOrd="0" parTransId="{33624C33-4B45-4803-A3A6-1AC5BC375530}" sibTransId="{B0596E80-890E-4A1E-8BF6-E3F5631E3E08}"/>
    <dgm:cxn modelId="{8445EE33-4354-49D3-B524-B194AAB769E7}" type="presOf" srcId="{918500DB-B536-4A3F-A371-73BBB3E5EC7C}" destId="{2701DC44-D519-4E56-95A5-343300700EE6}" srcOrd="0" destOrd="0" presId="urn:microsoft.com/office/officeart/2005/8/layout/default"/>
    <dgm:cxn modelId="{D18B71E9-D92B-4217-BD2F-6DC331618891}" type="presParOf" srcId="{A7D8372E-85B9-4856-A0FE-D1A0988D2EA5}" destId="{54478C5F-9610-45FB-9E47-534D7C91E714}" srcOrd="0" destOrd="0" presId="urn:microsoft.com/office/officeart/2005/8/layout/default"/>
    <dgm:cxn modelId="{EA94C92E-0A4F-40A2-9DCC-933B56CD923E}" type="presParOf" srcId="{A7D8372E-85B9-4856-A0FE-D1A0988D2EA5}" destId="{0B7FCAD4-BA71-46F9-97FB-9253AF56B3EB}" srcOrd="1" destOrd="0" presId="urn:microsoft.com/office/officeart/2005/8/layout/default"/>
    <dgm:cxn modelId="{426109AD-B196-44C1-A236-B4FFDCFA4C06}" type="presParOf" srcId="{A7D8372E-85B9-4856-A0FE-D1A0988D2EA5}" destId="{87240311-A94A-4E07-BEB2-A5D718539227}" srcOrd="2" destOrd="0" presId="urn:microsoft.com/office/officeart/2005/8/layout/default"/>
    <dgm:cxn modelId="{31FFBD40-EC74-4F46-91E5-0C448330A25A}" type="presParOf" srcId="{A7D8372E-85B9-4856-A0FE-D1A0988D2EA5}" destId="{22DF3C9D-0401-45EB-B6D6-646BD1AA7125}" srcOrd="3" destOrd="0" presId="urn:microsoft.com/office/officeart/2005/8/layout/default"/>
    <dgm:cxn modelId="{22D18A56-B677-4B47-9C42-2F9B22F3C1DA}" type="presParOf" srcId="{A7D8372E-85B9-4856-A0FE-D1A0988D2EA5}" destId="{E9576BE5-DBFB-4A36-8EAC-857605FF1B19}" srcOrd="4" destOrd="0" presId="urn:microsoft.com/office/officeart/2005/8/layout/default"/>
    <dgm:cxn modelId="{ED87952C-5FF4-4CEC-8D5F-28891F2CA4AB}" type="presParOf" srcId="{A7D8372E-85B9-4856-A0FE-D1A0988D2EA5}" destId="{D2A58725-5483-4321-A357-25AE632FFDB9}" srcOrd="5" destOrd="0" presId="urn:microsoft.com/office/officeart/2005/8/layout/default"/>
    <dgm:cxn modelId="{05326BC2-4197-4614-80B4-C38F1FDA95F8}" type="presParOf" srcId="{A7D8372E-85B9-4856-A0FE-D1A0988D2EA5}" destId="{00E10E1C-E3E5-48EB-AA97-89D15DC4754A}" srcOrd="6" destOrd="0" presId="urn:microsoft.com/office/officeart/2005/8/layout/default"/>
    <dgm:cxn modelId="{EF752435-4CEF-44AD-A844-D0D20F94DA95}" type="presParOf" srcId="{A7D8372E-85B9-4856-A0FE-D1A0988D2EA5}" destId="{C8CBE721-EFE9-407C-A6F1-95C235485A34}" srcOrd="7" destOrd="0" presId="urn:microsoft.com/office/officeart/2005/8/layout/default"/>
    <dgm:cxn modelId="{A056449B-58E4-4235-BD38-BC0151120F4D}" type="presParOf" srcId="{A7D8372E-85B9-4856-A0FE-D1A0988D2EA5}" destId="{8CA9AE29-9A79-4CAD-92CB-ECA2685F3D23}" srcOrd="8" destOrd="0" presId="urn:microsoft.com/office/officeart/2005/8/layout/default"/>
    <dgm:cxn modelId="{5FD59838-2024-4D33-9EAE-C8BA788A9382}" type="presParOf" srcId="{A7D8372E-85B9-4856-A0FE-D1A0988D2EA5}" destId="{F48154F6-3ADA-4FD7-9AD1-BD7C663B4E11}" srcOrd="9" destOrd="0" presId="urn:microsoft.com/office/officeart/2005/8/layout/default"/>
    <dgm:cxn modelId="{0A733DCD-8A51-4785-B558-4D7974EB1430}" type="presParOf" srcId="{A7D8372E-85B9-4856-A0FE-D1A0988D2EA5}" destId="{9ACC1E05-86EA-46F1-A0FD-B3BC96A5F611}" srcOrd="10" destOrd="0" presId="urn:microsoft.com/office/officeart/2005/8/layout/default"/>
    <dgm:cxn modelId="{AB92ED95-9ACC-4362-9DE3-105A9DE87261}" type="presParOf" srcId="{A7D8372E-85B9-4856-A0FE-D1A0988D2EA5}" destId="{39B18BA5-3F5E-4055-9D11-1CB975C46833}" srcOrd="11" destOrd="0" presId="urn:microsoft.com/office/officeart/2005/8/layout/default"/>
    <dgm:cxn modelId="{27032044-A1E9-4602-A08B-A715DD408FDB}" type="presParOf" srcId="{A7D8372E-85B9-4856-A0FE-D1A0988D2EA5}" destId="{2701DC44-D519-4E56-95A5-343300700EE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50C30-7A55-4221-A86A-A65452FDC6E2}">
      <dsp:nvSpPr>
        <dsp:cNvPr id="0" name=""/>
        <dsp:cNvSpPr/>
      </dsp:nvSpPr>
      <dsp:spPr>
        <a:xfrm>
          <a:off x="3077844" y="325254"/>
          <a:ext cx="2106732" cy="2056950"/>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Individual</a:t>
          </a:r>
          <a:endParaRPr lang="en-GB" sz="1700" kern="1200" dirty="0"/>
        </a:p>
      </dsp:txBody>
      <dsp:txXfrm>
        <a:off x="3358741" y="685220"/>
        <a:ext cx="1544937" cy="925627"/>
      </dsp:txXfrm>
    </dsp:sp>
    <dsp:sp modelId="{1A784C83-351E-4417-9E21-FF10145A88D5}">
      <dsp:nvSpPr>
        <dsp:cNvPr id="0" name=""/>
        <dsp:cNvSpPr/>
      </dsp:nvSpPr>
      <dsp:spPr>
        <a:xfrm>
          <a:off x="3907449" y="1720882"/>
          <a:ext cx="2094908" cy="2186323"/>
        </a:xfrm>
        <a:prstGeom prst="ellipse">
          <a:avLst/>
        </a:prstGeom>
        <a:gradFill rotWithShape="0">
          <a:gsLst>
            <a:gs pos="0">
              <a:schemeClr val="accent1">
                <a:shade val="80000"/>
                <a:alpha val="50000"/>
                <a:hueOff val="250038"/>
                <a:satOff val="-4709"/>
                <a:lumOff val="23192"/>
                <a:alphaOff val="0"/>
                <a:shade val="51000"/>
                <a:satMod val="130000"/>
              </a:schemeClr>
            </a:gs>
            <a:gs pos="80000">
              <a:schemeClr val="accent1">
                <a:shade val="80000"/>
                <a:alpha val="50000"/>
                <a:hueOff val="250038"/>
                <a:satOff val="-4709"/>
                <a:lumOff val="23192"/>
                <a:alphaOff val="0"/>
                <a:shade val="93000"/>
                <a:satMod val="130000"/>
              </a:schemeClr>
            </a:gs>
            <a:gs pos="100000">
              <a:schemeClr val="accent1">
                <a:shade val="80000"/>
                <a:alpha val="50000"/>
                <a:hueOff val="250038"/>
                <a:satOff val="-4709"/>
                <a:lumOff val="231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Interpersonal</a:t>
          </a:r>
          <a:endParaRPr lang="en-GB" sz="1700" kern="1200" dirty="0"/>
        </a:p>
      </dsp:txBody>
      <dsp:txXfrm>
        <a:off x="4548141" y="2285682"/>
        <a:ext cx="1256944" cy="1202478"/>
      </dsp:txXfrm>
    </dsp:sp>
    <dsp:sp modelId="{8F3F5A17-D66D-4027-9F46-CE32C6E93250}">
      <dsp:nvSpPr>
        <dsp:cNvPr id="0" name=""/>
        <dsp:cNvSpPr/>
      </dsp:nvSpPr>
      <dsp:spPr>
        <a:xfrm>
          <a:off x="2097067" y="1815552"/>
          <a:ext cx="2130257" cy="2112545"/>
        </a:xfrm>
        <a:prstGeom prst="ellipse">
          <a:avLst/>
        </a:prstGeom>
        <a:gradFill rotWithShape="0">
          <a:gsLst>
            <a:gs pos="0">
              <a:schemeClr val="accent1">
                <a:shade val="80000"/>
                <a:alpha val="50000"/>
                <a:hueOff val="250038"/>
                <a:satOff val="-4709"/>
                <a:lumOff val="23192"/>
                <a:alphaOff val="0"/>
                <a:shade val="51000"/>
                <a:satMod val="130000"/>
              </a:schemeClr>
            </a:gs>
            <a:gs pos="80000">
              <a:schemeClr val="accent1">
                <a:shade val="80000"/>
                <a:alpha val="50000"/>
                <a:hueOff val="250038"/>
                <a:satOff val="-4709"/>
                <a:lumOff val="23192"/>
                <a:alphaOff val="0"/>
                <a:shade val="93000"/>
                <a:satMod val="130000"/>
              </a:schemeClr>
            </a:gs>
            <a:gs pos="100000">
              <a:schemeClr val="accent1">
                <a:shade val="80000"/>
                <a:alpha val="50000"/>
                <a:hueOff val="250038"/>
                <a:satOff val="-4709"/>
                <a:lumOff val="231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Organisational /Institutional/ Cultural</a:t>
          </a:r>
          <a:endParaRPr lang="en-GB" sz="1700" kern="1200" dirty="0"/>
        </a:p>
      </dsp:txBody>
      <dsp:txXfrm>
        <a:off x="2297667" y="2361293"/>
        <a:ext cx="1278154" cy="1161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BAD92-9FE9-4D06-A804-BD4814FF9527}">
      <dsp:nvSpPr>
        <dsp:cNvPr id="0" name=""/>
        <dsp:cNvSpPr/>
      </dsp:nvSpPr>
      <dsp:spPr>
        <a:xfrm>
          <a:off x="0" y="423021"/>
          <a:ext cx="4038600" cy="6804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33248" rIns="31344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Hospital, Call the midwife, Ambulance </a:t>
          </a:r>
          <a:endParaRPr lang="en-GB" sz="1600" kern="1200" dirty="0"/>
        </a:p>
      </dsp:txBody>
      <dsp:txXfrm>
        <a:off x="0" y="423021"/>
        <a:ext cx="4038600" cy="680400"/>
      </dsp:txXfrm>
    </dsp:sp>
    <dsp:sp modelId="{1F386F40-A5AC-4BEC-BCCD-54D17C72F144}">
      <dsp:nvSpPr>
        <dsp:cNvPr id="0" name=""/>
        <dsp:cNvSpPr/>
      </dsp:nvSpPr>
      <dsp:spPr>
        <a:xfrm>
          <a:off x="201930" y="186861"/>
          <a:ext cx="2827020" cy="47232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en-GB" sz="1600" kern="1200" dirty="0" smtClean="0"/>
            <a:t>Media</a:t>
          </a:r>
          <a:endParaRPr lang="en-GB" sz="1600" kern="1200" dirty="0"/>
        </a:p>
      </dsp:txBody>
      <dsp:txXfrm>
        <a:off x="224987" y="209918"/>
        <a:ext cx="2780906" cy="426206"/>
      </dsp:txXfrm>
    </dsp:sp>
    <dsp:sp modelId="{BE3A0877-DB81-455A-B435-8E0E326BC70B}">
      <dsp:nvSpPr>
        <dsp:cNvPr id="0" name=""/>
        <dsp:cNvSpPr/>
      </dsp:nvSpPr>
      <dsp:spPr>
        <a:xfrm>
          <a:off x="0" y="1425981"/>
          <a:ext cx="4038600" cy="680400"/>
        </a:xfrm>
        <a:prstGeom prst="rect">
          <a:avLst/>
        </a:prstGeom>
        <a:solidFill>
          <a:schemeClr val="lt1">
            <a:alpha val="90000"/>
            <a:hueOff val="0"/>
            <a:satOff val="0"/>
            <a:lumOff val="0"/>
            <a:alphaOff val="0"/>
          </a:schemeClr>
        </a:solidFill>
        <a:ln w="25400" cap="flat" cmpd="sng" algn="ctr">
          <a:solidFill>
            <a:schemeClr val="accent1">
              <a:shade val="80000"/>
              <a:hueOff val="102082"/>
              <a:satOff val="-1464"/>
              <a:lumOff val="8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33248" rIns="31344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Worked as part of MDT </a:t>
          </a:r>
          <a:endParaRPr lang="en-GB" sz="1600" kern="1200" dirty="0"/>
        </a:p>
      </dsp:txBody>
      <dsp:txXfrm>
        <a:off x="0" y="1425981"/>
        <a:ext cx="4038600" cy="680400"/>
      </dsp:txXfrm>
    </dsp:sp>
    <dsp:sp modelId="{39E4A85A-A894-4918-9AB7-B96341EE6702}">
      <dsp:nvSpPr>
        <dsp:cNvPr id="0" name=""/>
        <dsp:cNvSpPr/>
      </dsp:nvSpPr>
      <dsp:spPr>
        <a:xfrm>
          <a:off x="201930" y="1189821"/>
          <a:ext cx="2827020" cy="472320"/>
        </a:xfrm>
        <a:prstGeom prst="roundRect">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en-GB" sz="1600" kern="1200" dirty="0" smtClean="0"/>
            <a:t>Work based learning</a:t>
          </a:r>
          <a:endParaRPr lang="en-GB" sz="1600" kern="1200" dirty="0"/>
        </a:p>
      </dsp:txBody>
      <dsp:txXfrm>
        <a:off x="224987" y="1212878"/>
        <a:ext cx="2780906" cy="426206"/>
      </dsp:txXfrm>
    </dsp:sp>
    <dsp:sp modelId="{D8AE54BB-624D-498A-866E-49CBF449F269}">
      <dsp:nvSpPr>
        <dsp:cNvPr id="0" name=""/>
        <dsp:cNvSpPr/>
      </dsp:nvSpPr>
      <dsp:spPr>
        <a:xfrm>
          <a:off x="0" y="2428941"/>
          <a:ext cx="4038600" cy="907200"/>
        </a:xfrm>
        <a:prstGeom prst="rect">
          <a:avLst/>
        </a:prstGeom>
        <a:solidFill>
          <a:schemeClr val="lt1">
            <a:alpha val="90000"/>
            <a:hueOff val="0"/>
            <a:satOff val="0"/>
            <a:lumOff val="0"/>
            <a:alphaOff val="0"/>
          </a:schemeClr>
        </a:solidFill>
        <a:ln w="25400" cap="flat" cmpd="sng" algn="ctr">
          <a:solidFill>
            <a:schemeClr val="accent1">
              <a:shade val="80000"/>
              <a:hueOff val="204164"/>
              <a:satOff val="-2928"/>
              <a:lumOff val="17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33248" rIns="31344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Developed professional communication skills</a:t>
          </a:r>
          <a:endParaRPr lang="en-GB" sz="1600" kern="1200" dirty="0"/>
        </a:p>
      </dsp:txBody>
      <dsp:txXfrm>
        <a:off x="0" y="2428941"/>
        <a:ext cx="4038600" cy="907200"/>
      </dsp:txXfrm>
    </dsp:sp>
    <dsp:sp modelId="{10D8E890-E9FD-4F61-B7EC-7159A220301B}">
      <dsp:nvSpPr>
        <dsp:cNvPr id="0" name=""/>
        <dsp:cNvSpPr/>
      </dsp:nvSpPr>
      <dsp:spPr>
        <a:xfrm>
          <a:off x="201930" y="2192781"/>
          <a:ext cx="2827020" cy="472320"/>
        </a:xfrm>
        <a:prstGeom prst="roundRect">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en-GB" sz="1600" kern="1200" dirty="0" smtClean="0"/>
            <a:t>Education and Training</a:t>
          </a:r>
          <a:endParaRPr lang="en-GB" sz="1600" kern="1200" dirty="0"/>
        </a:p>
      </dsp:txBody>
      <dsp:txXfrm>
        <a:off x="224987" y="2215838"/>
        <a:ext cx="2780906" cy="426206"/>
      </dsp:txXfrm>
    </dsp:sp>
    <dsp:sp modelId="{61079E61-BACF-40CB-963F-898FAB1138A7}">
      <dsp:nvSpPr>
        <dsp:cNvPr id="0" name=""/>
        <dsp:cNvSpPr/>
      </dsp:nvSpPr>
      <dsp:spPr>
        <a:xfrm>
          <a:off x="0" y="3658701"/>
          <a:ext cx="4038600" cy="680400"/>
        </a:xfrm>
        <a:prstGeom prst="rect">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33248" rIns="31344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Mother is a highly organised teacher</a:t>
          </a:r>
          <a:endParaRPr lang="en-GB" sz="1600" kern="1200" dirty="0"/>
        </a:p>
      </dsp:txBody>
      <dsp:txXfrm>
        <a:off x="0" y="3658701"/>
        <a:ext cx="4038600" cy="680400"/>
      </dsp:txXfrm>
    </dsp:sp>
    <dsp:sp modelId="{24AAC983-5336-43A2-A7F6-22369E14F6F5}">
      <dsp:nvSpPr>
        <dsp:cNvPr id="0" name=""/>
        <dsp:cNvSpPr/>
      </dsp:nvSpPr>
      <dsp:spPr>
        <a:xfrm>
          <a:off x="201930" y="3422541"/>
          <a:ext cx="2827020" cy="472320"/>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en-GB" sz="1600" kern="1200" dirty="0" smtClean="0"/>
            <a:t>Personal Background</a:t>
          </a:r>
          <a:endParaRPr lang="en-GB" sz="1600" kern="1200" dirty="0"/>
        </a:p>
      </dsp:txBody>
      <dsp:txXfrm>
        <a:off x="224987" y="3445598"/>
        <a:ext cx="27809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4D84E-2524-4E54-8C35-A1B2E7044C31}">
      <dsp:nvSpPr>
        <dsp:cNvPr id="0" name=""/>
        <dsp:cNvSpPr/>
      </dsp:nvSpPr>
      <dsp:spPr>
        <a:xfrm>
          <a:off x="0" y="477559"/>
          <a:ext cx="4038600" cy="9639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54076" rIns="31344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As a care assistant and a </a:t>
          </a:r>
          <a:r>
            <a:rPr lang="en-GB" sz="1700" kern="1200" dirty="0" err="1" smtClean="0"/>
            <a:t>playscheme</a:t>
          </a:r>
          <a:r>
            <a:rPr lang="en-GB" sz="1700" kern="1200" dirty="0" smtClean="0"/>
            <a:t> leader.  </a:t>
          </a:r>
          <a:endParaRPr lang="en-GB" sz="1700" kern="1200" dirty="0"/>
        </a:p>
      </dsp:txBody>
      <dsp:txXfrm>
        <a:off x="0" y="477559"/>
        <a:ext cx="4038600" cy="963900"/>
      </dsp:txXfrm>
    </dsp:sp>
    <dsp:sp modelId="{F9035973-EC59-405C-A7DD-0A4EBB995C3C}">
      <dsp:nvSpPr>
        <dsp:cNvPr id="0" name=""/>
        <dsp:cNvSpPr/>
      </dsp:nvSpPr>
      <dsp:spPr>
        <a:xfrm>
          <a:off x="201930" y="226639"/>
          <a:ext cx="2827020" cy="50184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55650">
            <a:lnSpc>
              <a:spcPct val="90000"/>
            </a:lnSpc>
            <a:spcBef>
              <a:spcPct val="0"/>
            </a:spcBef>
            <a:spcAft>
              <a:spcPct val="35000"/>
            </a:spcAft>
          </a:pPr>
          <a:r>
            <a:rPr lang="en-GB" sz="1700" kern="1200" dirty="0" smtClean="0"/>
            <a:t>Previous employment</a:t>
          </a:r>
          <a:endParaRPr lang="en-GB" sz="1700" kern="1200" dirty="0"/>
        </a:p>
      </dsp:txBody>
      <dsp:txXfrm>
        <a:off x="226428" y="251137"/>
        <a:ext cx="2778024" cy="452844"/>
      </dsp:txXfrm>
    </dsp:sp>
    <dsp:sp modelId="{03CB7929-7FC4-41AB-AA5C-DAC2826746E9}">
      <dsp:nvSpPr>
        <dsp:cNvPr id="0" name=""/>
        <dsp:cNvSpPr/>
      </dsp:nvSpPr>
      <dsp:spPr>
        <a:xfrm>
          <a:off x="0" y="1784179"/>
          <a:ext cx="4038600" cy="963900"/>
        </a:xfrm>
        <a:prstGeom prst="rect">
          <a:avLst/>
        </a:prstGeom>
        <a:solidFill>
          <a:schemeClr val="lt1">
            <a:alpha val="90000"/>
            <a:hueOff val="0"/>
            <a:satOff val="0"/>
            <a:lumOff val="0"/>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54076" rIns="31344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First clinical supervisor influenced professional identity</a:t>
          </a:r>
          <a:endParaRPr lang="en-GB" sz="1700" kern="1200" dirty="0"/>
        </a:p>
      </dsp:txBody>
      <dsp:txXfrm>
        <a:off x="0" y="1784179"/>
        <a:ext cx="4038600" cy="963900"/>
      </dsp:txXfrm>
    </dsp:sp>
    <dsp:sp modelId="{43B25294-E2DD-4A3F-A3A3-26CF47816638}">
      <dsp:nvSpPr>
        <dsp:cNvPr id="0" name=""/>
        <dsp:cNvSpPr/>
      </dsp:nvSpPr>
      <dsp:spPr>
        <a:xfrm>
          <a:off x="201930" y="1533259"/>
          <a:ext cx="2827020" cy="501840"/>
        </a:xfrm>
        <a:prstGeom prst="roundRect">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55650">
            <a:lnSpc>
              <a:spcPct val="90000"/>
            </a:lnSpc>
            <a:spcBef>
              <a:spcPct val="0"/>
            </a:spcBef>
            <a:spcAft>
              <a:spcPct val="35000"/>
            </a:spcAft>
          </a:pPr>
          <a:r>
            <a:rPr lang="en-GB" sz="1700" kern="1200" dirty="0" smtClean="0"/>
            <a:t>Role model</a:t>
          </a:r>
          <a:endParaRPr lang="en-GB" sz="1700" kern="1200" dirty="0"/>
        </a:p>
      </dsp:txBody>
      <dsp:txXfrm>
        <a:off x="226428" y="1557757"/>
        <a:ext cx="2778024" cy="452844"/>
      </dsp:txXfrm>
    </dsp:sp>
    <dsp:sp modelId="{72F71B3D-BC45-4004-8D4E-CEC2C42FF8EF}">
      <dsp:nvSpPr>
        <dsp:cNvPr id="0" name=""/>
        <dsp:cNvSpPr/>
      </dsp:nvSpPr>
      <dsp:spPr>
        <a:xfrm>
          <a:off x="0" y="3090799"/>
          <a:ext cx="4038600" cy="963900"/>
        </a:xfrm>
        <a:prstGeom prst="rect">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54076" rIns="31344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Demonstrates a culture of respect and openness throughout.</a:t>
          </a:r>
          <a:endParaRPr lang="en-GB" sz="1700" kern="1200" dirty="0"/>
        </a:p>
      </dsp:txBody>
      <dsp:txXfrm>
        <a:off x="0" y="3090799"/>
        <a:ext cx="4038600" cy="963900"/>
      </dsp:txXfrm>
    </dsp:sp>
    <dsp:sp modelId="{AFF8DA3B-7A73-4969-830B-A037849A533F}">
      <dsp:nvSpPr>
        <dsp:cNvPr id="0" name=""/>
        <dsp:cNvSpPr/>
      </dsp:nvSpPr>
      <dsp:spPr>
        <a:xfrm>
          <a:off x="201930" y="2839879"/>
          <a:ext cx="2827020" cy="501840"/>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755650">
            <a:lnSpc>
              <a:spcPct val="90000"/>
            </a:lnSpc>
            <a:spcBef>
              <a:spcPct val="0"/>
            </a:spcBef>
            <a:spcAft>
              <a:spcPct val="35000"/>
            </a:spcAft>
          </a:pPr>
          <a:r>
            <a:rPr lang="en-GB" sz="1700" kern="1200" dirty="0" smtClean="0"/>
            <a:t>Organisational environment</a:t>
          </a:r>
          <a:endParaRPr lang="en-GB" sz="1700" kern="1200" dirty="0"/>
        </a:p>
      </dsp:txBody>
      <dsp:txXfrm>
        <a:off x="226428" y="2864377"/>
        <a:ext cx="277802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8C5F-9610-45FB-9E47-534D7C91E714}">
      <dsp:nvSpPr>
        <dsp:cNvPr id="0" name=""/>
        <dsp:cNvSpPr/>
      </dsp:nvSpPr>
      <dsp:spPr>
        <a:xfrm>
          <a:off x="2320" y="103230"/>
          <a:ext cx="1840985" cy="1104591"/>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Achievement</a:t>
          </a:r>
        </a:p>
        <a:p>
          <a:pPr lvl="0" algn="ctr" defTabSz="2444750">
            <a:lnSpc>
              <a:spcPct val="90000"/>
            </a:lnSpc>
            <a:spcBef>
              <a:spcPct val="0"/>
            </a:spcBef>
            <a:spcAft>
              <a:spcPct val="35000"/>
            </a:spcAft>
          </a:pPr>
          <a:endParaRPr lang="en-GB" dirty="0"/>
        </a:p>
      </dsp:txBody>
      <dsp:txXfrm>
        <a:off x="2320" y="103230"/>
        <a:ext cx="1840985" cy="1104591"/>
      </dsp:txXfrm>
    </dsp:sp>
    <dsp:sp modelId="{87240311-A94A-4E07-BEB2-A5D718539227}">
      <dsp:nvSpPr>
        <dsp:cNvPr id="0" name=""/>
        <dsp:cNvSpPr/>
      </dsp:nvSpPr>
      <dsp:spPr>
        <a:xfrm>
          <a:off x="2027404" y="103230"/>
          <a:ext cx="1840985" cy="1104591"/>
        </a:xfrm>
        <a:prstGeom prst="rect">
          <a:avLst/>
        </a:prstGeom>
        <a:gradFill rotWithShape="0">
          <a:gsLst>
            <a:gs pos="0">
              <a:schemeClr val="accent1">
                <a:shade val="50000"/>
                <a:hueOff val="60240"/>
                <a:satOff val="-1260"/>
                <a:lumOff val="7011"/>
                <a:alphaOff val="0"/>
                <a:shade val="51000"/>
                <a:satMod val="130000"/>
              </a:schemeClr>
            </a:gs>
            <a:gs pos="80000">
              <a:schemeClr val="accent1">
                <a:shade val="50000"/>
                <a:hueOff val="60240"/>
                <a:satOff val="-1260"/>
                <a:lumOff val="7011"/>
                <a:alphaOff val="0"/>
                <a:shade val="93000"/>
                <a:satMod val="130000"/>
              </a:schemeClr>
            </a:gs>
            <a:gs pos="100000">
              <a:schemeClr val="accent1">
                <a:shade val="50000"/>
                <a:hueOff val="60240"/>
                <a:satOff val="-1260"/>
                <a:lumOff val="70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Integrity</a:t>
          </a:r>
        </a:p>
        <a:p>
          <a:pPr lvl="0" algn="ctr" defTabSz="2444750">
            <a:lnSpc>
              <a:spcPct val="90000"/>
            </a:lnSpc>
            <a:spcBef>
              <a:spcPct val="0"/>
            </a:spcBef>
            <a:spcAft>
              <a:spcPct val="35000"/>
            </a:spcAft>
          </a:pPr>
          <a:endParaRPr lang="en-GB" dirty="0"/>
        </a:p>
      </dsp:txBody>
      <dsp:txXfrm>
        <a:off x="2027404" y="103230"/>
        <a:ext cx="1840985" cy="1104591"/>
      </dsp:txXfrm>
    </dsp:sp>
    <dsp:sp modelId="{E9576BE5-DBFB-4A36-8EAC-857605FF1B19}">
      <dsp:nvSpPr>
        <dsp:cNvPr id="0" name=""/>
        <dsp:cNvSpPr/>
      </dsp:nvSpPr>
      <dsp:spPr>
        <a:xfrm>
          <a:off x="4052489" y="103230"/>
          <a:ext cx="1840985" cy="1104591"/>
        </a:xfrm>
        <a:prstGeom prst="rect">
          <a:avLst/>
        </a:prstGeom>
        <a:gradFill rotWithShape="0">
          <a:gsLst>
            <a:gs pos="0">
              <a:schemeClr val="accent1">
                <a:shade val="50000"/>
                <a:hueOff val="120479"/>
                <a:satOff val="-2520"/>
                <a:lumOff val="14021"/>
                <a:alphaOff val="0"/>
                <a:shade val="51000"/>
                <a:satMod val="130000"/>
              </a:schemeClr>
            </a:gs>
            <a:gs pos="80000">
              <a:schemeClr val="accent1">
                <a:shade val="50000"/>
                <a:hueOff val="120479"/>
                <a:satOff val="-2520"/>
                <a:lumOff val="14021"/>
                <a:alphaOff val="0"/>
                <a:shade val="93000"/>
                <a:satMod val="130000"/>
              </a:schemeClr>
            </a:gs>
            <a:gs pos="100000">
              <a:schemeClr val="accent1">
                <a:shade val="50000"/>
                <a:hueOff val="120479"/>
                <a:satOff val="-2520"/>
                <a:lumOff val="140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Open communication</a:t>
          </a:r>
        </a:p>
        <a:p>
          <a:pPr lvl="0" algn="ctr" defTabSz="2444750">
            <a:lnSpc>
              <a:spcPct val="90000"/>
            </a:lnSpc>
            <a:spcBef>
              <a:spcPct val="0"/>
            </a:spcBef>
            <a:spcAft>
              <a:spcPct val="35000"/>
            </a:spcAft>
          </a:pPr>
          <a:endParaRPr lang="en-GB" dirty="0"/>
        </a:p>
      </dsp:txBody>
      <dsp:txXfrm>
        <a:off x="4052489" y="103230"/>
        <a:ext cx="1840985" cy="1104591"/>
      </dsp:txXfrm>
    </dsp:sp>
    <dsp:sp modelId="{00E10E1C-E3E5-48EB-AA97-89D15DC4754A}">
      <dsp:nvSpPr>
        <dsp:cNvPr id="0" name=""/>
        <dsp:cNvSpPr/>
      </dsp:nvSpPr>
      <dsp:spPr>
        <a:xfrm>
          <a:off x="6077573" y="103230"/>
          <a:ext cx="1840985" cy="1104591"/>
        </a:xfrm>
        <a:prstGeom prst="rect">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Quality</a:t>
          </a:r>
          <a:endParaRPr lang="en-GB" dirty="0"/>
        </a:p>
      </dsp:txBody>
      <dsp:txXfrm>
        <a:off x="6077573" y="103230"/>
        <a:ext cx="1840985" cy="1104591"/>
      </dsp:txXfrm>
    </dsp:sp>
    <dsp:sp modelId="{8CA9AE29-9A79-4CAD-92CB-ECA2685F3D23}">
      <dsp:nvSpPr>
        <dsp:cNvPr id="0" name=""/>
        <dsp:cNvSpPr/>
      </dsp:nvSpPr>
      <dsp:spPr>
        <a:xfrm>
          <a:off x="2320" y="1391920"/>
          <a:ext cx="1840985" cy="1104591"/>
        </a:xfrm>
        <a:prstGeom prst="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44750">
            <a:lnSpc>
              <a:spcPct val="90000"/>
            </a:lnSpc>
            <a:spcBef>
              <a:spcPct val="0"/>
            </a:spcBef>
            <a:spcAft>
              <a:spcPct val="35000"/>
            </a:spcAft>
          </a:pPr>
          <a:r>
            <a:rPr lang="en-GB" sz="1800" b="0" i="0" kern="1200" smtClean="0">
              <a:effectLst/>
              <a:latin typeface="+mn-lt"/>
              <a:ea typeface="ＭＳ Ｐゴシック" pitchFamily="-84" charset="-128"/>
              <a:cs typeface="ＭＳ Ｐゴシック" pitchFamily="-84" charset="-128"/>
            </a:rPr>
            <a:t>Work/life balance</a:t>
          </a:r>
          <a:endParaRPr lang="en-GB" dirty="0"/>
        </a:p>
      </dsp:txBody>
      <dsp:txXfrm>
        <a:off x="2320" y="1391920"/>
        <a:ext cx="1840985" cy="1104591"/>
      </dsp:txXfrm>
    </dsp:sp>
    <dsp:sp modelId="{9ACC1E05-86EA-46F1-A0FD-B3BC96A5F611}">
      <dsp:nvSpPr>
        <dsp:cNvPr id="0" name=""/>
        <dsp:cNvSpPr/>
      </dsp:nvSpPr>
      <dsp:spPr>
        <a:xfrm>
          <a:off x="2027404" y="1391920"/>
          <a:ext cx="1840985" cy="1104591"/>
        </a:xfrm>
        <a:prstGeom prst="rect">
          <a:avLst/>
        </a:prstGeom>
        <a:gradFill rotWithShape="0">
          <a:gsLst>
            <a:gs pos="0">
              <a:schemeClr val="accent1">
                <a:shade val="50000"/>
                <a:hueOff val="301198"/>
                <a:satOff val="-6300"/>
                <a:lumOff val="35052"/>
                <a:alphaOff val="0"/>
                <a:shade val="51000"/>
                <a:satMod val="130000"/>
              </a:schemeClr>
            </a:gs>
            <a:gs pos="80000">
              <a:schemeClr val="accent1">
                <a:shade val="50000"/>
                <a:hueOff val="301198"/>
                <a:satOff val="-6300"/>
                <a:lumOff val="35052"/>
                <a:alphaOff val="0"/>
                <a:shade val="93000"/>
                <a:satMod val="130000"/>
              </a:schemeClr>
            </a:gs>
            <a:gs pos="100000">
              <a:schemeClr val="accent1">
                <a:shade val="50000"/>
                <a:hueOff val="301198"/>
                <a:satOff val="-6300"/>
                <a:lumOff val="350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Time management</a:t>
          </a:r>
          <a:endParaRPr lang="en-GB" dirty="0"/>
        </a:p>
      </dsp:txBody>
      <dsp:txXfrm>
        <a:off x="2027404" y="1391920"/>
        <a:ext cx="1840985" cy="1104591"/>
      </dsp:txXfrm>
    </dsp:sp>
    <dsp:sp modelId="{9B1DB089-D1DB-4FFE-AE55-FEA7236635B6}">
      <dsp:nvSpPr>
        <dsp:cNvPr id="0" name=""/>
        <dsp:cNvSpPr/>
      </dsp:nvSpPr>
      <dsp:spPr>
        <a:xfrm>
          <a:off x="4052489" y="1391920"/>
          <a:ext cx="1840985" cy="1104591"/>
        </a:xfrm>
        <a:prstGeom prst="rect">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Accountability</a:t>
          </a:r>
          <a:endParaRPr lang="en-GB" dirty="0"/>
        </a:p>
      </dsp:txBody>
      <dsp:txXfrm>
        <a:off x="4052489" y="1391920"/>
        <a:ext cx="1840985" cy="1104591"/>
      </dsp:txXfrm>
    </dsp:sp>
    <dsp:sp modelId="{36473934-19D5-42CB-B9A9-E607CD3CB3CA}">
      <dsp:nvSpPr>
        <dsp:cNvPr id="0" name=""/>
        <dsp:cNvSpPr/>
      </dsp:nvSpPr>
      <dsp:spPr>
        <a:xfrm>
          <a:off x="6077573" y="1391920"/>
          <a:ext cx="1840985" cy="1104591"/>
        </a:xfrm>
        <a:prstGeom prst="rect">
          <a:avLst/>
        </a:prstGeom>
        <a:gradFill rotWithShape="0">
          <a:gsLst>
            <a:gs pos="0">
              <a:schemeClr val="accent1">
                <a:shade val="50000"/>
                <a:hueOff val="301198"/>
                <a:satOff val="-6300"/>
                <a:lumOff val="35052"/>
                <a:alphaOff val="0"/>
                <a:shade val="51000"/>
                <a:satMod val="130000"/>
              </a:schemeClr>
            </a:gs>
            <a:gs pos="80000">
              <a:schemeClr val="accent1">
                <a:shade val="50000"/>
                <a:hueOff val="301198"/>
                <a:satOff val="-6300"/>
                <a:lumOff val="35052"/>
                <a:alphaOff val="0"/>
                <a:shade val="93000"/>
                <a:satMod val="130000"/>
              </a:schemeClr>
            </a:gs>
            <a:gs pos="100000">
              <a:schemeClr val="accent1">
                <a:shade val="50000"/>
                <a:hueOff val="301198"/>
                <a:satOff val="-6300"/>
                <a:lumOff val="350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Hard work</a:t>
          </a:r>
          <a:endParaRPr lang="en-GB" dirty="0"/>
        </a:p>
      </dsp:txBody>
      <dsp:txXfrm>
        <a:off x="6077573" y="1391920"/>
        <a:ext cx="1840985" cy="1104591"/>
      </dsp:txXfrm>
    </dsp:sp>
    <dsp:sp modelId="{AE80557F-FAEA-4B77-8867-2616D02737EB}">
      <dsp:nvSpPr>
        <dsp:cNvPr id="0" name=""/>
        <dsp:cNvSpPr/>
      </dsp:nvSpPr>
      <dsp:spPr>
        <a:xfrm>
          <a:off x="2320" y="2680610"/>
          <a:ext cx="1840985" cy="1104591"/>
        </a:xfrm>
        <a:prstGeom prst="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Growth</a:t>
          </a:r>
          <a:endParaRPr lang="en-GB" dirty="0"/>
        </a:p>
      </dsp:txBody>
      <dsp:txXfrm>
        <a:off x="2320" y="2680610"/>
        <a:ext cx="1840985" cy="1104591"/>
      </dsp:txXfrm>
    </dsp:sp>
    <dsp:sp modelId="{BFEE4A0B-252F-4C32-AAAC-22CCDB2B6F88}">
      <dsp:nvSpPr>
        <dsp:cNvPr id="0" name=""/>
        <dsp:cNvSpPr/>
      </dsp:nvSpPr>
      <dsp:spPr>
        <a:xfrm>
          <a:off x="2027404" y="2680610"/>
          <a:ext cx="1840985" cy="1104591"/>
        </a:xfrm>
        <a:prstGeom prst="rect">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Respect</a:t>
          </a:r>
          <a:endParaRPr lang="en-GB" dirty="0"/>
        </a:p>
      </dsp:txBody>
      <dsp:txXfrm>
        <a:off x="2027404" y="2680610"/>
        <a:ext cx="1840985" cy="1104591"/>
      </dsp:txXfrm>
    </dsp:sp>
    <dsp:sp modelId="{2701DC44-D519-4E56-95A5-343300700EE6}">
      <dsp:nvSpPr>
        <dsp:cNvPr id="0" name=""/>
        <dsp:cNvSpPr/>
      </dsp:nvSpPr>
      <dsp:spPr>
        <a:xfrm>
          <a:off x="4052489" y="2680610"/>
          <a:ext cx="1840985" cy="1104591"/>
        </a:xfrm>
        <a:prstGeom prst="rect">
          <a:avLst/>
        </a:prstGeom>
        <a:gradFill rotWithShape="0">
          <a:gsLst>
            <a:gs pos="0">
              <a:schemeClr val="accent1">
                <a:shade val="50000"/>
                <a:hueOff val="120479"/>
                <a:satOff val="-2520"/>
                <a:lumOff val="14021"/>
                <a:alphaOff val="0"/>
                <a:shade val="51000"/>
                <a:satMod val="130000"/>
              </a:schemeClr>
            </a:gs>
            <a:gs pos="80000">
              <a:schemeClr val="accent1">
                <a:shade val="50000"/>
                <a:hueOff val="120479"/>
                <a:satOff val="-2520"/>
                <a:lumOff val="14021"/>
                <a:alphaOff val="0"/>
                <a:shade val="93000"/>
                <a:satMod val="130000"/>
              </a:schemeClr>
            </a:gs>
            <a:gs pos="100000">
              <a:schemeClr val="accent1">
                <a:shade val="50000"/>
                <a:hueOff val="120479"/>
                <a:satOff val="-2520"/>
                <a:lumOff val="140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Honesty</a:t>
          </a:r>
          <a:endParaRPr lang="en-GB" dirty="0"/>
        </a:p>
      </dsp:txBody>
      <dsp:txXfrm>
        <a:off x="4052489" y="2680610"/>
        <a:ext cx="1840985" cy="1104591"/>
      </dsp:txXfrm>
    </dsp:sp>
    <dsp:sp modelId="{FAC443F4-3416-4CC2-969F-C09B0EF451FE}">
      <dsp:nvSpPr>
        <dsp:cNvPr id="0" name=""/>
        <dsp:cNvSpPr/>
      </dsp:nvSpPr>
      <dsp:spPr>
        <a:xfrm>
          <a:off x="6077573" y="2680610"/>
          <a:ext cx="1840985" cy="1104591"/>
        </a:xfrm>
        <a:prstGeom prst="rect">
          <a:avLst/>
        </a:prstGeom>
        <a:gradFill rotWithShape="0">
          <a:gsLst>
            <a:gs pos="0">
              <a:schemeClr val="accent1">
                <a:shade val="50000"/>
                <a:hueOff val="60240"/>
                <a:satOff val="-1260"/>
                <a:lumOff val="7011"/>
                <a:alphaOff val="0"/>
                <a:shade val="51000"/>
                <a:satMod val="130000"/>
              </a:schemeClr>
            </a:gs>
            <a:gs pos="80000">
              <a:schemeClr val="accent1">
                <a:shade val="50000"/>
                <a:hueOff val="60240"/>
                <a:satOff val="-1260"/>
                <a:lumOff val="7011"/>
                <a:alphaOff val="0"/>
                <a:shade val="93000"/>
                <a:satMod val="130000"/>
              </a:schemeClr>
            </a:gs>
            <a:gs pos="100000">
              <a:schemeClr val="accent1">
                <a:shade val="50000"/>
                <a:hueOff val="60240"/>
                <a:satOff val="-1260"/>
                <a:lumOff val="70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Acceptance</a:t>
          </a:r>
        </a:p>
        <a:p>
          <a:pPr lvl="0" algn="ctr" defTabSz="2444750">
            <a:lnSpc>
              <a:spcPct val="90000"/>
            </a:lnSpc>
            <a:spcBef>
              <a:spcPct val="0"/>
            </a:spcBef>
            <a:spcAft>
              <a:spcPct val="35000"/>
            </a:spcAft>
          </a:pPr>
          <a:endParaRPr lang="en-GB" dirty="0"/>
        </a:p>
      </dsp:txBody>
      <dsp:txXfrm>
        <a:off x="6077573" y="2680610"/>
        <a:ext cx="1840985" cy="1104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8C5F-9610-45FB-9E47-534D7C91E714}">
      <dsp:nvSpPr>
        <dsp:cNvPr id="0" name=""/>
        <dsp:cNvSpPr/>
      </dsp:nvSpPr>
      <dsp:spPr>
        <a:xfrm>
          <a:off x="850875" y="738"/>
          <a:ext cx="1943477" cy="1166086"/>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Accountability</a:t>
          </a:r>
        </a:p>
        <a:p>
          <a:pPr lvl="0" algn="ctr" defTabSz="2444750">
            <a:lnSpc>
              <a:spcPct val="90000"/>
            </a:lnSpc>
            <a:spcBef>
              <a:spcPct val="0"/>
            </a:spcBef>
            <a:spcAft>
              <a:spcPct val="35000"/>
            </a:spcAft>
          </a:pPr>
          <a:endParaRPr lang="en-GB" dirty="0"/>
        </a:p>
      </dsp:txBody>
      <dsp:txXfrm>
        <a:off x="850875" y="738"/>
        <a:ext cx="1943477" cy="1166086"/>
      </dsp:txXfrm>
    </dsp:sp>
    <dsp:sp modelId="{87240311-A94A-4E07-BEB2-A5D718539227}">
      <dsp:nvSpPr>
        <dsp:cNvPr id="0" name=""/>
        <dsp:cNvSpPr/>
      </dsp:nvSpPr>
      <dsp:spPr>
        <a:xfrm>
          <a:off x="2988701" y="738"/>
          <a:ext cx="1943477" cy="1166086"/>
        </a:xfrm>
        <a:prstGeom prst="rect">
          <a:avLst/>
        </a:prstGeom>
        <a:gradFill rotWithShape="0">
          <a:gsLst>
            <a:gs pos="0">
              <a:schemeClr val="accent1">
                <a:shade val="50000"/>
                <a:hueOff val="103268"/>
                <a:satOff val="-2160"/>
                <a:lumOff val="12018"/>
                <a:alphaOff val="0"/>
                <a:shade val="51000"/>
                <a:satMod val="130000"/>
              </a:schemeClr>
            </a:gs>
            <a:gs pos="80000">
              <a:schemeClr val="accent1">
                <a:shade val="50000"/>
                <a:hueOff val="103268"/>
                <a:satOff val="-2160"/>
                <a:lumOff val="12018"/>
                <a:alphaOff val="0"/>
                <a:shade val="93000"/>
                <a:satMod val="130000"/>
              </a:schemeClr>
            </a:gs>
            <a:gs pos="100000">
              <a:schemeClr val="accent1">
                <a:shade val="50000"/>
                <a:hueOff val="103268"/>
                <a:satOff val="-2160"/>
                <a:lumOff val="120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Integrity</a:t>
          </a:r>
        </a:p>
        <a:p>
          <a:pPr lvl="0" algn="ctr" defTabSz="2444750">
            <a:lnSpc>
              <a:spcPct val="90000"/>
            </a:lnSpc>
            <a:spcBef>
              <a:spcPct val="0"/>
            </a:spcBef>
            <a:spcAft>
              <a:spcPct val="35000"/>
            </a:spcAft>
          </a:pPr>
          <a:endParaRPr lang="en-GB" dirty="0"/>
        </a:p>
      </dsp:txBody>
      <dsp:txXfrm>
        <a:off x="2988701" y="738"/>
        <a:ext cx="1943477" cy="1166086"/>
      </dsp:txXfrm>
    </dsp:sp>
    <dsp:sp modelId="{E9576BE5-DBFB-4A36-8EAC-857605FF1B19}">
      <dsp:nvSpPr>
        <dsp:cNvPr id="0" name=""/>
        <dsp:cNvSpPr/>
      </dsp:nvSpPr>
      <dsp:spPr>
        <a:xfrm>
          <a:off x="5126526" y="738"/>
          <a:ext cx="1943477" cy="1166086"/>
        </a:xfrm>
        <a:prstGeom prst="rect">
          <a:avLst/>
        </a:prstGeom>
        <a:gradFill rotWithShape="0">
          <a:gsLst>
            <a:gs pos="0">
              <a:schemeClr val="accent1">
                <a:shade val="50000"/>
                <a:hueOff val="206536"/>
                <a:satOff val="-4320"/>
                <a:lumOff val="24036"/>
                <a:alphaOff val="0"/>
                <a:shade val="51000"/>
                <a:satMod val="130000"/>
              </a:schemeClr>
            </a:gs>
            <a:gs pos="80000">
              <a:schemeClr val="accent1">
                <a:shade val="50000"/>
                <a:hueOff val="206536"/>
                <a:satOff val="-4320"/>
                <a:lumOff val="24036"/>
                <a:alphaOff val="0"/>
                <a:shade val="93000"/>
                <a:satMod val="130000"/>
              </a:schemeClr>
            </a:gs>
            <a:gs pos="100000">
              <a:schemeClr val="accent1">
                <a:shade val="50000"/>
                <a:hueOff val="206536"/>
                <a:satOff val="-4320"/>
                <a:lumOff val="240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Open communication</a:t>
          </a:r>
        </a:p>
        <a:p>
          <a:pPr lvl="0" algn="ctr" defTabSz="2444750">
            <a:lnSpc>
              <a:spcPct val="90000"/>
            </a:lnSpc>
            <a:spcBef>
              <a:spcPct val="0"/>
            </a:spcBef>
            <a:spcAft>
              <a:spcPct val="35000"/>
            </a:spcAft>
          </a:pPr>
          <a:endParaRPr lang="en-GB" dirty="0"/>
        </a:p>
      </dsp:txBody>
      <dsp:txXfrm>
        <a:off x="5126526" y="738"/>
        <a:ext cx="1943477" cy="1166086"/>
      </dsp:txXfrm>
    </dsp:sp>
    <dsp:sp modelId="{00E10E1C-E3E5-48EB-AA97-89D15DC4754A}">
      <dsp:nvSpPr>
        <dsp:cNvPr id="0" name=""/>
        <dsp:cNvSpPr/>
      </dsp:nvSpPr>
      <dsp:spPr>
        <a:xfrm>
          <a:off x="850875" y="1361172"/>
          <a:ext cx="1943477" cy="1166086"/>
        </a:xfrm>
        <a:prstGeom prst="rect">
          <a:avLst/>
        </a:prstGeom>
        <a:gradFill rotWithShape="0">
          <a:gsLst>
            <a:gs pos="0">
              <a:schemeClr val="accent1">
                <a:shade val="50000"/>
                <a:hueOff val="309803"/>
                <a:satOff val="-6480"/>
                <a:lumOff val="36054"/>
                <a:alphaOff val="0"/>
                <a:shade val="51000"/>
                <a:satMod val="130000"/>
              </a:schemeClr>
            </a:gs>
            <a:gs pos="80000">
              <a:schemeClr val="accent1">
                <a:shade val="50000"/>
                <a:hueOff val="309803"/>
                <a:satOff val="-6480"/>
                <a:lumOff val="36054"/>
                <a:alphaOff val="0"/>
                <a:shade val="93000"/>
                <a:satMod val="130000"/>
              </a:schemeClr>
            </a:gs>
            <a:gs pos="100000">
              <a:schemeClr val="accent1">
                <a:shade val="50000"/>
                <a:hueOff val="309803"/>
                <a:satOff val="-6480"/>
                <a:lumOff val="360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Fairness</a:t>
          </a:r>
          <a:endParaRPr lang="en-GB" dirty="0"/>
        </a:p>
      </dsp:txBody>
      <dsp:txXfrm>
        <a:off x="850875" y="1361172"/>
        <a:ext cx="1943477" cy="1166086"/>
      </dsp:txXfrm>
    </dsp:sp>
    <dsp:sp modelId="{8CA9AE29-9A79-4CAD-92CB-ECA2685F3D23}">
      <dsp:nvSpPr>
        <dsp:cNvPr id="0" name=""/>
        <dsp:cNvSpPr/>
      </dsp:nvSpPr>
      <dsp:spPr>
        <a:xfrm>
          <a:off x="2988701" y="1361172"/>
          <a:ext cx="1943477" cy="1166086"/>
        </a:xfrm>
        <a:prstGeom prst="rect">
          <a:avLst/>
        </a:prstGeom>
        <a:gradFill rotWithShape="0">
          <a:gsLst>
            <a:gs pos="0">
              <a:schemeClr val="accent1">
                <a:shade val="50000"/>
                <a:hueOff val="309803"/>
                <a:satOff val="-6480"/>
                <a:lumOff val="36054"/>
                <a:alphaOff val="0"/>
                <a:shade val="51000"/>
                <a:satMod val="130000"/>
              </a:schemeClr>
            </a:gs>
            <a:gs pos="80000">
              <a:schemeClr val="accent1">
                <a:shade val="50000"/>
                <a:hueOff val="309803"/>
                <a:satOff val="-6480"/>
                <a:lumOff val="36054"/>
                <a:alphaOff val="0"/>
                <a:shade val="93000"/>
                <a:satMod val="130000"/>
              </a:schemeClr>
            </a:gs>
            <a:gs pos="100000">
              <a:schemeClr val="accent1">
                <a:shade val="50000"/>
                <a:hueOff val="309803"/>
                <a:satOff val="-6480"/>
                <a:lumOff val="360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44750">
            <a:lnSpc>
              <a:spcPct val="90000"/>
            </a:lnSpc>
            <a:spcBef>
              <a:spcPct val="0"/>
            </a:spcBef>
            <a:spcAft>
              <a:spcPct val="35000"/>
            </a:spcAft>
          </a:pPr>
          <a:r>
            <a:rPr lang="en-GB" sz="1800" kern="1200" dirty="0" smtClean="0"/>
            <a:t>Trustworthy</a:t>
          </a:r>
          <a:endParaRPr lang="en-GB" sz="1800" kern="1200" dirty="0"/>
        </a:p>
      </dsp:txBody>
      <dsp:txXfrm>
        <a:off x="2988701" y="1361172"/>
        <a:ext cx="1943477" cy="1166086"/>
      </dsp:txXfrm>
    </dsp:sp>
    <dsp:sp modelId="{9ACC1E05-86EA-46F1-A0FD-B3BC96A5F611}">
      <dsp:nvSpPr>
        <dsp:cNvPr id="0" name=""/>
        <dsp:cNvSpPr/>
      </dsp:nvSpPr>
      <dsp:spPr>
        <a:xfrm>
          <a:off x="5126526" y="1361172"/>
          <a:ext cx="1943477" cy="1166086"/>
        </a:xfrm>
        <a:prstGeom prst="rect">
          <a:avLst/>
        </a:prstGeom>
        <a:gradFill rotWithShape="0">
          <a:gsLst>
            <a:gs pos="0">
              <a:schemeClr val="accent1">
                <a:shade val="50000"/>
                <a:hueOff val="206536"/>
                <a:satOff val="-4320"/>
                <a:lumOff val="24036"/>
                <a:alphaOff val="0"/>
                <a:shade val="51000"/>
                <a:satMod val="130000"/>
              </a:schemeClr>
            </a:gs>
            <a:gs pos="80000">
              <a:schemeClr val="accent1">
                <a:shade val="50000"/>
                <a:hueOff val="206536"/>
                <a:satOff val="-4320"/>
                <a:lumOff val="24036"/>
                <a:alphaOff val="0"/>
                <a:shade val="93000"/>
                <a:satMod val="130000"/>
              </a:schemeClr>
            </a:gs>
            <a:gs pos="100000">
              <a:schemeClr val="accent1">
                <a:shade val="50000"/>
                <a:hueOff val="206536"/>
                <a:satOff val="-4320"/>
                <a:lumOff val="240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dirty="0" smtClean="0">
              <a:effectLst/>
              <a:latin typeface="+mn-lt"/>
              <a:ea typeface="ＭＳ Ｐゴシック" pitchFamily="-84" charset="-128"/>
              <a:cs typeface="ＭＳ Ｐゴシック" pitchFamily="-84" charset="-128"/>
            </a:rPr>
            <a:t>Candour</a:t>
          </a:r>
          <a:endParaRPr lang="en-GB" dirty="0"/>
        </a:p>
      </dsp:txBody>
      <dsp:txXfrm>
        <a:off x="5126526" y="1361172"/>
        <a:ext cx="1943477" cy="1166086"/>
      </dsp:txXfrm>
    </dsp:sp>
    <dsp:sp modelId="{2701DC44-D519-4E56-95A5-343300700EE6}">
      <dsp:nvSpPr>
        <dsp:cNvPr id="0" name=""/>
        <dsp:cNvSpPr/>
      </dsp:nvSpPr>
      <dsp:spPr>
        <a:xfrm>
          <a:off x="2988701" y="2721607"/>
          <a:ext cx="1943477" cy="1166086"/>
        </a:xfrm>
        <a:prstGeom prst="rect">
          <a:avLst/>
        </a:prstGeom>
        <a:gradFill rotWithShape="0">
          <a:gsLst>
            <a:gs pos="0">
              <a:schemeClr val="accent1">
                <a:shade val="50000"/>
                <a:hueOff val="103268"/>
                <a:satOff val="-2160"/>
                <a:lumOff val="12018"/>
                <a:alphaOff val="0"/>
                <a:shade val="51000"/>
                <a:satMod val="130000"/>
              </a:schemeClr>
            </a:gs>
            <a:gs pos="80000">
              <a:schemeClr val="accent1">
                <a:shade val="50000"/>
                <a:hueOff val="103268"/>
                <a:satOff val="-2160"/>
                <a:lumOff val="12018"/>
                <a:alphaOff val="0"/>
                <a:shade val="93000"/>
                <a:satMod val="130000"/>
              </a:schemeClr>
            </a:gs>
            <a:gs pos="100000">
              <a:schemeClr val="accent1">
                <a:shade val="50000"/>
                <a:hueOff val="103268"/>
                <a:satOff val="-2160"/>
                <a:lumOff val="120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0" i="0" kern="1200" smtClean="0">
              <a:effectLst/>
              <a:latin typeface="+mn-lt"/>
              <a:ea typeface="ＭＳ Ｐゴシック" pitchFamily="-84" charset="-128"/>
              <a:cs typeface="ＭＳ Ｐゴシック" pitchFamily="-84" charset="-128"/>
            </a:rPr>
            <a:t>Honesty</a:t>
          </a:r>
          <a:endParaRPr lang="en-GB" dirty="0"/>
        </a:p>
      </dsp:txBody>
      <dsp:txXfrm>
        <a:off x="2988701" y="2721607"/>
        <a:ext cx="1943477" cy="11660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76272B3-D6DF-433C-9C6C-DBDB0931CCB4}" type="datetime1">
              <a:rPr lang="en-GB" altLang="en-US"/>
              <a:pPr>
                <a:defRPr/>
              </a:pPr>
              <a:t>29/05/2020</a:t>
            </a:fld>
            <a:endParaRPr lang="en-GB" altLang="en-US"/>
          </a:p>
        </p:txBody>
      </p:sp>
      <p:sp>
        <p:nvSpPr>
          <p:cNvPr id="151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23678A7A-7930-4633-854A-F0179D90DE65}" type="slidenum">
              <a:rPr lang="en-GB" altLang="en-US"/>
              <a:pPr>
                <a:defRPr/>
              </a:pPr>
              <a:t>‹#›</a:t>
            </a:fld>
            <a:endParaRPr lang="en-GB" altLang="en-US"/>
          </a:p>
        </p:txBody>
      </p:sp>
    </p:spTree>
    <p:extLst>
      <p:ext uri="{BB962C8B-B14F-4D97-AF65-F5344CB8AC3E}">
        <p14:creationId xmlns:p14="http://schemas.microsoft.com/office/powerpoint/2010/main" val="291599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289FE50-8A27-48A4-BDF6-91D175219C19}" type="datetime1">
              <a:rPr lang="en-US" altLang="en-US"/>
              <a:pPr>
                <a:defRPr/>
              </a:pPr>
              <a:t>5/29/2020</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6D526A24-5EF9-4CF1-8B2E-ED1110FF9A40}" type="slidenum">
              <a:rPr lang="en-GB" altLang="en-US"/>
              <a:pPr>
                <a:defRPr/>
              </a:pPr>
              <a:t>‹#›</a:t>
            </a:fld>
            <a:endParaRPr lang="en-GB" altLang="en-US"/>
          </a:p>
        </p:txBody>
      </p:sp>
    </p:spTree>
    <p:extLst>
      <p:ext uri="{BB962C8B-B14F-4D97-AF65-F5344CB8AC3E}">
        <p14:creationId xmlns:p14="http://schemas.microsoft.com/office/powerpoint/2010/main" val="2826314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4836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6D526A24-5EF9-4CF1-8B2E-ED1110FF9A40}" type="slidenum">
              <a:rPr lang="en-GB" altLang="en-US" smtClean="0"/>
              <a:pPr>
                <a:defRPr/>
              </a:pPr>
              <a:t>11</a:t>
            </a:fld>
            <a:endParaRPr lang="en-GB" altLang="en-US"/>
          </a:p>
        </p:txBody>
      </p:sp>
    </p:spTree>
    <p:extLst>
      <p:ext uri="{BB962C8B-B14F-4D97-AF65-F5344CB8AC3E}">
        <p14:creationId xmlns:p14="http://schemas.microsoft.com/office/powerpoint/2010/main" val="375215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78969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78969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8969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63692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63692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smtClean="0"/>
          </a:p>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63692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smtClean="0"/>
          </a:p>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636920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71381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71381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4836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D526A24-5EF9-4CF1-8B2E-ED1110FF9A40}" type="slidenum">
              <a:rPr lang="en-GB" altLang="en-US" smtClean="0"/>
              <a:pPr>
                <a:defRPr/>
              </a:pPr>
              <a:t>25</a:t>
            </a:fld>
            <a:endParaRPr lang="en-GB" altLang="en-US"/>
          </a:p>
        </p:txBody>
      </p:sp>
    </p:spTree>
    <p:extLst>
      <p:ext uri="{BB962C8B-B14F-4D97-AF65-F5344CB8AC3E}">
        <p14:creationId xmlns:p14="http://schemas.microsoft.com/office/powerpoint/2010/main" val="344472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837443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83744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83744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52095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52095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29753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74836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74836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D526A24-5EF9-4CF1-8B2E-ED1110FF9A40}" type="slidenum">
              <a:rPr lang="en-GB" altLang="en-US" smtClean="0"/>
              <a:pPr>
                <a:defRPr/>
              </a:pPr>
              <a:t>6</a:t>
            </a:fld>
            <a:endParaRPr lang="en-GB" altLang="en-US"/>
          </a:p>
        </p:txBody>
      </p:sp>
    </p:spTree>
    <p:extLst>
      <p:ext uri="{BB962C8B-B14F-4D97-AF65-F5344CB8AC3E}">
        <p14:creationId xmlns:p14="http://schemas.microsoft.com/office/powerpoint/2010/main" val="9463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01777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5928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34341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6D526A24-5EF9-4CF1-8B2E-ED1110FF9A40}" type="slidenum">
              <a:rPr lang="en-GB" altLang="en-US" smtClean="0"/>
              <a:pPr>
                <a:defRPr/>
              </a:pPr>
              <a:t>10</a:t>
            </a:fld>
            <a:endParaRPr lang="en-GB" altLang="en-US"/>
          </a:p>
        </p:txBody>
      </p:sp>
    </p:spTree>
    <p:extLst>
      <p:ext uri="{BB962C8B-B14F-4D97-AF65-F5344CB8AC3E}">
        <p14:creationId xmlns:p14="http://schemas.microsoft.com/office/powerpoint/2010/main" val="375215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smtClean="0"/>
              <a:t>Click to edit Master title style</a:t>
            </a:r>
            <a:endParaRPr lang="en-GB" noProof="0" dirty="0"/>
          </a:p>
        </p:txBody>
      </p:sp>
      <p:sp>
        <p:nvSpPr>
          <p:cNvPr id="4" name="Content Placeholder 2"/>
          <p:cNvSpPr>
            <a:spLocks noGrp="1"/>
          </p:cNvSpPr>
          <p:nvPr>
            <p:ph idx="1"/>
          </p:nvPr>
        </p:nvSpPr>
        <p:spPr>
          <a:xfrm>
            <a:off x="540000" y="1800000"/>
            <a:ext cx="8063999"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68905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587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9723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61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010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0948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843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39750"/>
            <a:ext cx="2016125" cy="5337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539750"/>
            <a:ext cx="5895975" cy="533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616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76697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62789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93403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39552" y="1800001"/>
            <a:ext cx="3780000" cy="4077272"/>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Content Placeholder 8"/>
          <p:cNvSpPr>
            <a:spLocks noGrp="1"/>
          </p:cNvSpPr>
          <p:nvPr>
            <p:ph sz="quarter" idx="14"/>
          </p:nvPr>
        </p:nvSpPr>
        <p:spPr>
          <a:xfrm>
            <a:off x="4824000" y="1800000"/>
            <a:ext cx="3780000" cy="407727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452139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00225"/>
            <a:ext cx="3951288"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800225"/>
            <a:ext cx="3952875"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279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210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345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11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4309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6948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5673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39750"/>
            <a:ext cx="2016125" cy="5337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539750"/>
            <a:ext cx="5895975" cy="533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9807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Cover5.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10834"/>
            <a:ext cx="9180512" cy="5143500"/>
          </a:xfrm>
          <a:prstGeom prst="rect">
            <a:avLst/>
          </a:prstGeom>
        </p:spPr>
      </p:pic>
      <p:sp>
        <p:nvSpPr>
          <p:cNvPr id="12" name="Title 1"/>
          <p:cNvSpPr>
            <a:spLocks noGrp="1"/>
          </p:cNvSpPr>
          <p:nvPr>
            <p:ph type="ctrTitle"/>
          </p:nvPr>
        </p:nvSpPr>
        <p:spPr>
          <a:xfrm>
            <a:off x="685800" y="3717032"/>
            <a:ext cx="7772400" cy="928568"/>
          </a:xfrm>
        </p:spPr>
        <p:txBody>
          <a:bodyPr>
            <a:normAutofit/>
          </a:bodyPr>
          <a:lstStyle>
            <a:lvl1pPr>
              <a:defRPr sz="4000" b="1" i="0">
                <a:solidFill>
                  <a:srgbClr val="005EB8"/>
                </a:solidFill>
                <a:latin typeface="Arial"/>
                <a:cs typeface="Arial"/>
              </a:defRPr>
            </a:lvl1pPr>
          </a:lstStyle>
          <a:p>
            <a:r>
              <a:rPr lang="en-US" smtClean="0"/>
              <a:t>Click to edit Master title style</a:t>
            </a:r>
            <a:endParaRPr lang="en-US" dirty="0"/>
          </a:p>
        </p:txBody>
      </p:sp>
      <p:sp>
        <p:nvSpPr>
          <p:cNvPr id="13" name="Subtitle 2"/>
          <p:cNvSpPr>
            <a:spLocks noGrp="1"/>
          </p:cNvSpPr>
          <p:nvPr>
            <p:ph type="subTitle" idx="1"/>
          </p:nvPr>
        </p:nvSpPr>
        <p:spPr>
          <a:xfrm>
            <a:off x="1259632" y="5096064"/>
            <a:ext cx="6400800" cy="422885"/>
          </a:xfrm>
        </p:spPr>
        <p:txBody>
          <a:bodyPr>
            <a:noAutofit/>
          </a:bodyPr>
          <a:lstStyle>
            <a:lvl1pPr marL="0" indent="0" algn="ctr">
              <a:buNone/>
              <a:defRPr sz="28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Box 13"/>
          <p:cNvSpPr txBox="1"/>
          <p:nvPr userDrawn="1"/>
        </p:nvSpPr>
        <p:spPr>
          <a:xfrm>
            <a:off x="467351" y="6237312"/>
            <a:ext cx="8209300" cy="307777"/>
          </a:xfrm>
          <a:prstGeom prst="rect">
            <a:avLst/>
          </a:prstGeom>
          <a:noFill/>
        </p:spPr>
        <p:txBody>
          <a:bodyPr wrap="none" rtlCol="0">
            <a:spAutoFit/>
          </a:bodyPr>
          <a:lstStyle/>
          <a:p>
            <a:pPr algn="ctr" defTabSz="914400" eaLnBrk="1" fontAlgn="auto" hangingPunct="1">
              <a:spcBef>
                <a:spcPts val="0"/>
              </a:spcBef>
              <a:spcAft>
                <a:spcPts val="0"/>
              </a:spcAft>
            </a:pPr>
            <a:r>
              <a:rPr lang="en-US" sz="1400" i="1" dirty="0" err="1" smtClean="0">
                <a:solidFill>
                  <a:prstClr val="black"/>
                </a:solidFill>
                <a:latin typeface="Arial"/>
                <a:ea typeface="+mn-ea"/>
                <a:cs typeface="Arial"/>
              </a:rPr>
              <a:t>CapitalNurse</a:t>
            </a:r>
            <a:r>
              <a:rPr lang="en-US" sz="1400" i="1" dirty="0" smtClean="0">
                <a:solidFill>
                  <a:prstClr val="black"/>
                </a:solidFill>
                <a:latin typeface="Arial"/>
                <a:ea typeface="+mn-ea"/>
                <a:cs typeface="Arial"/>
              </a:rPr>
              <a:t> is jointly sponsored by Health Education England, NHS England and NHS Improvement</a:t>
            </a:r>
            <a:endParaRPr lang="en-US" sz="1400" i="1" dirty="0">
              <a:solidFill>
                <a:prstClr val="black"/>
              </a:solidFill>
              <a:latin typeface="Arial"/>
              <a:ea typeface="+mn-ea"/>
              <a:cs typeface="Arial"/>
            </a:endParaRPr>
          </a:p>
        </p:txBody>
      </p:sp>
    </p:spTree>
    <p:extLst>
      <p:ext uri="{BB962C8B-B14F-4D97-AF65-F5344CB8AC3E}">
        <p14:creationId xmlns:p14="http://schemas.microsoft.com/office/powerpoint/2010/main" val="21685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66CC"/>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291828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smtClean="0"/>
              <a:t>Click to edit Master title style</a:t>
            </a:r>
            <a:endParaRPr lang="en-GB" noProof="0" dirty="0"/>
          </a:p>
        </p:txBody>
      </p:sp>
      <p:sp>
        <p:nvSpPr>
          <p:cNvPr id="4" name="Picture Placeholder 2"/>
          <p:cNvSpPr>
            <a:spLocks noGrp="1"/>
          </p:cNvSpPr>
          <p:nvPr>
            <p:ph type="pic" idx="1"/>
          </p:nvPr>
        </p:nvSpPr>
        <p:spPr>
          <a:xfrm>
            <a:off x="540001" y="1800000"/>
            <a:ext cx="8063999" cy="4149280"/>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smtClean="0"/>
              <a:t>Click icon to add picture</a:t>
            </a:r>
            <a:endParaRPr lang="en-GB" noProof="0"/>
          </a:p>
        </p:txBody>
      </p:sp>
    </p:spTree>
    <p:extLst>
      <p:ext uri="{BB962C8B-B14F-4D97-AF65-F5344CB8AC3E}">
        <p14:creationId xmlns:p14="http://schemas.microsoft.com/office/powerpoint/2010/main" val="99503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462593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 name="Picture 9"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473433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5"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1131332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29/05/2020</a:t>
            </a:fld>
            <a:endParaRPr lang="en-GB">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236887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29/05/2020</a:t>
            </a:fld>
            <a:endParaRPr lang="en-GB">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841052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29/05/2020</a:t>
            </a:fld>
            <a:endParaRPr lang="en-GB">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926944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29/05/2020</a:t>
            </a:fld>
            <a:endParaRPr lang="en-GB">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43696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29/05/2020</a:t>
            </a:fld>
            <a:endParaRPr lang="en-GB">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52146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0539" y="1800000"/>
            <a:ext cx="2303461" cy="2373315"/>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smtClean="0"/>
              <a:t>Click icon to add picture</a:t>
            </a:r>
            <a:endParaRPr lang="en-GB" noProof="0"/>
          </a:p>
        </p:txBody>
      </p:sp>
      <p:sp>
        <p:nvSpPr>
          <p:cNvPr id="7"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smtClean="0"/>
              <a:t>Click to edit Master title style</a:t>
            </a:r>
            <a:endParaRPr lang="en-GB" noProof="0" dirty="0"/>
          </a:p>
        </p:txBody>
      </p:sp>
      <p:sp>
        <p:nvSpPr>
          <p:cNvPr id="9" name="Content Placeholder 2"/>
          <p:cNvSpPr>
            <a:spLocks noGrp="1"/>
          </p:cNvSpPr>
          <p:nvPr>
            <p:ph idx="10"/>
          </p:nvPr>
        </p:nvSpPr>
        <p:spPr>
          <a:xfrm>
            <a:off x="540001" y="1800000"/>
            <a:ext cx="5472160"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15221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45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34589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9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72560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00225"/>
            <a:ext cx="3951288"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800225"/>
            <a:ext cx="3952875"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3761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205038"/>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33" name="Picture 9" descr="Desktop Guy's and St Thomas' RGB BLUE (300ppi)"/>
          <p:cNvPicPr>
            <a:picLocks noChangeAspect="1" noChangeArrowheads="1"/>
          </p:cNvPicPr>
          <p:nvPr/>
        </p:nvPicPr>
        <p:blipFill>
          <a:blip r:embed="rId7" cstate="print">
            <a:extLst>
              <a:ext uri="{28A0092B-C50C-407E-A947-70E740481C1C}">
                <a14:useLocalDpi xmlns:a14="http://schemas.microsoft.com/office/drawing/2010/main" val="0"/>
              </a:ext>
            </a:extLst>
          </a:blip>
          <a:srcRect t="-20853" r="-11594" b="-18953"/>
          <a:stretch>
            <a:fillRect/>
          </a:stretch>
        </p:blipFill>
        <p:spPr bwMode="auto">
          <a:xfrm>
            <a:off x="5976938" y="0"/>
            <a:ext cx="3167062" cy="1689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401" r:id="rId5"/>
  </p:sldLayoutIdLst>
  <p:hf hdr="0" ftr="0" dt="0"/>
  <p:txStyles>
    <p:titleStyle>
      <a:lvl1pPr algn="ctr" defTabSz="912813" rtl="0" eaLnBrk="1" fontAlgn="base" hangingPunct="1">
        <a:lnSpc>
          <a:spcPts val="3600"/>
        </a:lnSpc>
        <a:spcBef>
          <a:spcPct val="0"/>
        </a:spcBef>
        <a:spcAft>
          <a:spcPct val="0"/>
        </a:spcAft>
        <a:defRPr lang="en-GB" sz="3200" b="1" kern="1200">
          <a:solidFill>
            <a:srgbClr val="005EB8"/>
          </a:solidFill>
          <a:latin typeface="+mj-lt"/>
          <a:ea typeface="ＭＳ Ｐゴシック" pitchFamily="-84" charset="-128"/>
          <a:cs typeface="ＭＳ Ｐゴシック" pitchFamily="-84" charset="-128"/>
        </a:defRPr>
      </a:lvl1pPr>
      <a:lvl2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2pPr>
      <a:lvl3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3pPr>
      <a:lvl4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4pPr>
      <a:lvl5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5pPr>
      <a:lvl6pPr marL="457200" algn="l" defTabSz="912813" rtl="0" eaLnBrk="1" fontAlgn="base" hangingPunct="1">
        <a:spcBef>
          <a:spcPct val="0"/>
        </a:spcBef>
        <a:spcAft>
          <a:spcPct val="0"/>
        </a:spcAft>
        <a:defRPr sz="2200" b="1">
          <a:solidFill>
            <a:schemeClr val="accent1"/>
          </a:solidFill>
          <a:latin typeface="Arial" charset="0"/>
        </a:defRPr>
      </a:lvl6pPr>
      <a:lvl7pPr marL="914400" algn="l" defTabSz="912813" rtl="0" eaLnBrk="1" fontAlgn="base" hangingPunct="1">
        <a:spcBef>
          <a:spcPct val="0"/>
        </a:spcBef>
        <a:spcAft>
          <a:spcPct val="0"/>
        </a:spcAft>
        <a:defRPr sz="2200" b="1">
          <a:solidFill>
            <a:schemeClr val="accent1"/>
          </a:solidFill>
          <a:latin typeface="Arial" charset="0"/>
        </a:defRPr>
      </a:lvl7pPr>
      <a:lvl8pPr marL="1371600" algn="l" defTabSz="912813" rtl="0" eaLnBrk="1" fontAlgn="base" hangingPunct="1">
        <a:spcBef>
          <a:spcPct val="0"/>
        </a:spcBef>
        <a:spcAft>
          <a:spcPct val="0"/>
        </a:spcAft>
        <a:defRPr sz="2200" b="1">
          <a:solidFill>
            <a:schemeClr val="accent1"/>
          </a:solidFill>
          <a:latin typeface="Arial" charset="0"/>
        </a:defRPr>
      </a:lvl8pPr>
      <a:lvl9pPr marL="1828800" algn="l" defTabSz="912813" rtl="0" eaLnBrk="1" fontAlgn="base" hangingPunct="1">
        <a:spcBef>
          <a:spcPct val="0"/>
        </a:spcBef>
        <a:spcAft>
          <a:spcPct val="0"/>
        </a:spcAft>
        <a:defRPr sz="2200" b="1">
          <a:solidFill>
            <a:schemeClr val="accent1"/>
          </a:solidFill>
          <a:latin typeface="Arial" charset="0"/>
        </a:defRPr>
      </a:lvl9pPr>
    </p:titleStyle>
    <p:bodyStyle>
      <a:lvl1pPr marL="250825" indent="-250825" algn="l" defTabSz="912813" rtl="0" eaLnBrk="1" fontAlgn="base" hangingPunct="1">
        <a:lnSpc>
          <a:spcPts val="2300"/>
        </a:lnSpc>
        <a:spcBef>
          <a:spcPts val="1200"/>
        </a:spcBef>
        <a:spcAft>
          <a:spcPct val="0"/>
        </a:spcAft>
        <a:buClr>
          <a:srgbClr val="294193"/>
        </a:buClr>
        <a:buSzPct val="125000"/>
        <a:buFont typeface="LucidaGrande" charset="0"/>
        <a:buChar char="•"/>
        <a:defRPr b="1" kern="1200">
          <a:solidFill>
            <a:schemeClr val="tx1"/>
          </a:solidFill>
          <a:latin typeface="+mn-lt"/>
          <a:ea typeface="ＭＳ Ｐゴシック" pitchFamily="-84" charset="-128"/>
          <a:cs typeface="ＭＳ Ｐゴシック" pitchFamily="-84" charset="-128"/>
        </a:defRPr>
      </a:lvl1pPr>
      <a:lvl2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2pPr>
      <a:lvl3pPr marL="250825" indent="-2508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3pPr>
      <a:lvl4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812800" indent="-2762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43366" name="Text Placeholder 2"/>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43366" name="Text Placeholder 2"/>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1417"/>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46902038"/>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Lst>
  <p:txStyles>
    <p:titleStyle>
      <a:lvl1pPr algn="ctr" defTabSz="914400" rtl="0" eaLnBrk="1" latinLnBrk="0" hangingPunct="1">
        <a:spcBef>
          <a:spcPct val="0"/>
        </a:spcBef>
        <a:buNone/>
        <a:defRPr sz="40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hyperlink" Target="https://www.hcpc-uk.org/covid-19/advice/applying-our-standards/scope-of-practice/" TargetMode="External"/><Relationship Id="rId4" Type="http://schemas.openxmlformats.org/officeDocument/2006/relationships/hyperlink" Target="https://www.england.nhs.uk/coronavirus/wp-content/uploads/sites/52/2020/03/joint-nm-letter-12-march-202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hyperlink" Target="https://www.hcpc-uk.org/news-and-events/news/2019/hcpc-unites-with-health-regulators-to-issue-joint-statement-in-support-reflective-practice-across-healthcare/" TargetMode="External"/><Relationship Id="rId4" Type="http://schemas.openxmlformats.org/officeDocument/2006/relationships/hyperlink" Target="https://www.nmc.org.uk/globalassets/sitedocuments/other-publications/conflicts-of-interest-joint-statemen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8" Type="http://schemas.openxmlformats.org/officeDocument/2006/relationships/hyperlink" Target="https://www.hcpc-uk.org/covid-19/advice/applying-our-standards" TargetMode="External"/><Relationship Id="rId3" Type="http://schemas.openxmlformats.org/officeDocument/2006/relationships/image" Target="../media/image8.jpeg"/><Relationship Id="rId7" Type="http://schemas.openxmlformats.org/officeDocument/2006/relationships/hyperlink" Target="https://www.nmc.org.uk/globalassets/sitedocuments/nmc-publications/nmc-code.pdf"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hyperlink" Target="https://www.rcot.co.uk/practice-resources/rcot-publications/downloads/rcot-standards-and-ethics" TargetMode="External"/><Relationship Id="rId5" Type="http://schemas.openxmlformats.org/officeDocument/2006/relationships/hyperlink" Target="https://www.csp.org.uk/system/files/csp_code_of_professional_values_behaviour_full.pdf" TargetMode="External"/><Relationship Id="rId4" Type="http://schemas.openxmlformats.org/officeDocument/2006/relationships/hyperlink" Target="https://www.hcpc-uk.org/standards/standards-of-conduct-performance-and-ethics/" TargetMode="External"/><Relationship Id="rId9" Type="http://schemas.openxmlformats.org/officeDocument/2006/relationships/hyperlink" Target="https://apps.who.int/iris/handle/10665/70185"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nmc.org.uk/globalassets/sitedocuments/other-publications/enabling-professionalism.pdf" TargetMode="External"/><Relationship Id="rId3" Type="http://schemas.openxmlformats.org/officeDocument/2006/relationships/image" Target="../media/image8.jpeg"/><Relationship Id="rId7" Type="http://schemas.openxmlformats.org/officeDocument/2006/relationships/hyperlink" Target="https://www.hcpc-uk.org/registration/meeting-our-standards/guidance-on-use-of-social-media/"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hyperlink" Target="https://www.nmc.org.uk/globalassets/sitedocuments/nmc-publications/social-media-guidance.pdf" TargetMode="External"/><Relationship Id="rId5" Type="http://schemas.openxmlformats.org/officeDocument/2006/relationships/hyperlink" Target="https://www.england.nhs.uk/coronavirus/wp-content/uploads/sites/52/2020/03/joint-nm-letter-12-march-2020.pdf" TargetMode="External"/><Relationship Id="rId4" Type="http://schemas.openxmlformats.org/officeDocument/2006/relationships/hyperlink" Target="https://www.hcpc-uk.org/news-and-events/blog/2019/can-i-do-that-thinking-through-your-scope-of-practic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3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jpe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s://www.nmc.org.uk/standards/code/" TargetMode="External"/><Relationship Id="rId5" Type="http://schemas.openxmlformats.org/officeDocument/2006/relationships/hyperlink" Target="https://www.nmc.org.uk/" TargetMode="External"/><Relationship Id="rId4" Type="http://schemas.openxmlformats.org/officeDocument/2006/relationships/hyperlink" Target="https://www.hcpc-uk.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59646"/>
            <a:ext cx="7941229" cy="1601601"/>
          </a:xfrm>
        </p:spPr>
        <p:txBody>
          <a:bodyPr>
            <a:noAutofit/>
          </a:bodyPr>
          <a:lstStyle/>
          <a:p>
            <a:r>
              <a:rPr lang="en-GB" sz="2400" dirty="0"/>
              <a:t>Accelerated </a:t>
            </a:r>
            <a:r>
              <a:rPr lang="en-GB" sz="2400" dirty="0" smtClean="0"/>
              <a:t>Preceptorship: </a:t>
            </a:r>
            <a:br>
              <a:rPr lang="en-GB" sz="2400" dirty="0" smtClean="0"/>
            </a:br>
            <a:r>
              <a:rPr lang="en-GB" sz="2400" dirty="0" smtClean="0"/>
              <a:t>My Professional Practice </a:t>
            </a:r>
            <a:br>
              <a:rPr lang="en-GB" sz="2400" dirty="0" smtClean="0"/>
            </a:br>
            <a:endParaRPr lang="en-GB" sz="2400" dirty="0"/>
          </a:p>
        </p:txBody>
      </p:sp>
      <p:pic>
        <p:nvPicPr>
          <p:cNvPr id="4" name="Picture 3" descr="Footer.gif"/>
          <p:cNvPicPr>
            <a:picLocks noChangeAspect="1"/>
          </p:cNvPicPr>
          <p:nvPr/>
        </p:nvPicPr>
        <p:blipFill rotWithShape="1">
          <a:blip r:embed="rId2" cstate="print">
            <a:extLst>
              <a:ext uri="{28A0092B-C50C-407E-A947-70E740481C1C}">
                <a14:useLocalDpi xmlns:a14="http://schemas.microsoft.com/office/drawing/2010/main" val="0"/>
              </a:ext>
            </a:extLst>
          </a:blip>
          <a:srcRect t="78486"/>
          <a:stretch/>
        </p:blipFill>
        <p:spPr>
          <a:xfrm>
            <a:off x="-22581" y="5766619"/>
            <a:ext cx="9144000" cy="1106588"/>
          </a:xfrm>
          <a:prstGeom prst="rect">
            <a:avLst/>
          </a:prstGeom>
        </p:spPr>
      </p:pic>
      <p:pic>
        <p:nvPicPr>
          <p:cNvPr id="6" name="Picture 5" descr="C:\Users\cd0x\AppData\Local\Microsoft\Windows\INetCache\Content.Outlook\VDV77M3J\Capital AHP Logo.PNG"/>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045565"/>
            <a:ext cx="4896544" cy="1031507"/>
          </a:xfrm>
          <a:prstGeom prst="rect">
            <a:avLst/>
          </a:prstGeom>
          <a:noFill/>
          <a:ln>
            <a:noFill/>
          </a:ln>
        </p:spPr>
      </p:pic>
      <p:pic>
        <p:nvPicPr>
          <p:cNvPr id="3" name="Picture 2"/>
          <p:cNvPicPr>
            <a:picLocks noChangeAspect="1"/>
          </p:cNvPicPr>
          <p:nvPr/>
        </p:nvPicPr>
        <p:blipFill rotWithShape="1">
          <a:blip r:embed="rId4"/>
          <a:srcRect l="56956"/>
          <a:stretch/>
        </p:blipFill>
        <p:spPr>
          <a:xfrm>
            <a:off x="6056486" y="32313"/>
            <a:ext cx="2987261" cy="1020423"/>
          </a:xfrm>
          <a:prstGeom prst="rect">
            <a:avLst/>
          </a:prstGeom>
          <a:solidFill>
            <a:srgbClr val="FFC000">
              <a:alpha val="55000"/>
            </a:srgbClr>
          </a:solidFill>
        </p:spPr>
      </p:pic>
      <p:sp>
        <p:nvSpPr>
          <p:cNvPr id="5" name="Rectangle 4"/>
          <p:cNvSpPr/>
          <p:nvPr/>
        </p:nvSpPr>
        <p:spPr>
          <a:xfrm>
            <a:off x="971600" y="5229200"/>
            <a:ext cx="7501747" cy="646331"/>
          </a:xfrm>
          <a:prstGeom prst="rect">
            <a:avLst/>
          </a:prstGeom>
        </p:spPr>
        <p:txBody>
          <a:bodyPr wrap="square">
            <a:spAutoFit/>
          </a:bodyPr>
          <a:lstStyle/>
          <a:p>
            <a:pPr algn="ctr"/>
            <a:r>
              <a:rPr lang="en-GB" dirty="0" smtClean="0"/>
              <a:t>For </a:t>
            </a:r>
            <a:r>
              <a:rPr lang="en-GB" dirty="0"/>
              <a:t>Newly Qualified Practitioners and Healthcare Professionals on Temporary Register</a:t>
            </a:r>
          </a:p>
        </p:txBody>
      </p:sp>
    </p:spTree>
    <p:extLst>
      <p:ext uri="{BB962C8B-B14F-4D97-AF65-F5344CB8AC3E}">
        <p14:creationId xmlns:p14="http://schemas.microsoft.com/office/powerpoint/2010/main" val="101967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291146"/>
            <a:ext cx="8229600" cy="1143000"/>
          </a:xfrm>
        </p:spPr>
        <p:txBody>
          <a:bodyPr>
            <a:normAutofit/>
          </a:bodyPr>
          <a:lstStyle/>
          <a:p>
            <a:pPr algn="l"/>
            <a:r>
              <a:rPr lang="en-US" altLang="en-US" dirty="0" smtClean="0"/>
              <a:t>Organisational Values</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467544" y="1434146"/>
            <a:ext cx="8280920" cy="4339650"/>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sz="2800" i="1" dirty="0" smtClean="0">
                <a:solidFill>
                  <a:schemeClr val="accent1">
                    <a:lumMod val="75000"/>
                  </a:schemeClr>
                </a:solidFill>
              </a:rPr>
              <a:t>Each organisation will have its own organisational values that will underpin your clinical practice</a:t>
            </a:r>
          </a:p>
          <a:p>
            <a:pPr marL="285750" indent="-285750">
              <a:buClr>
                <a:srgbClr val="005EB8"/>
              </a:buClr>
              <a:buFont typeface="Arial" panose="020B0604020202020204" pitchFamily="34" charset="0"/>
              <a:buChar char="•"/>
            </a:pPr>
            <a:endParaRPr lang="en-GB" sz="2400" dirty="0"/>
          </a:p>
          <a:p>
            <a:pPr marL="741363" lvl="1" indent="-285750">
              <a:buClr>
                <a:srgbClr val="005EB8"/>
              </a:buClr>
              <a:buFont typeface="Arial" panose="020B0604020202020204" pitchFamily="34" charset="0"/>
              <a:buChar char="•"/>
            </a:pPr>
            <a:r>
              <a:rPr lang="en-GB" sz="2400" i="1" dirty="0" smtClean="0">
                <a:solidFill>
                  <a:schemeClr val="accent1">
                    <a:lumMod val="75000"/>
                  </a:schemeClr>
                </a:solidFill>
              </a:rPr>
              <a:t>Find out what your organisational values are</a:t>
            </a:r>
          </a:p>
          <a:p>
            <a:pPr marL="285750" indent="-285750">
              <a:buClr>
                <a:srgbClr val="005EB8"/>
              </a:buClr>
              <a:buFont typeface="Arial" panose="020B0604020202020204" pitchFamily="34" charset="0"/>
              <a:buChar char="•"/>
            </a:pPr>
            <a:endParaRPr lang="en-GB" sz="2400" dirty="0"/>
          </a:p>
          <a:p>
            <a:pPr marL="741363" lvl="1" indent="-285750">
              <a:buClr>
                <a:srgbClr val="005EB8"/>
              </a:buClr>
              <a:buFont typeface="Arial" panose="020B0604020202020204" pitchFamily="34" charset="0"/>
              <a:buChar char="•"/>
            </a:pPr>
            <a:r>
              <a:rPr lang="en-GB" sz="2400" i="1" dirty="0" smtClean="0">
                <a:solidFill>
                  <a:schemeClr val="accent1">
                    <a:lumMod val="75000"/>
                  </a:schemeClr>
                </a:solidFill>
              </a:rPr>
              <a:t>Write an example for each of how you plan to build them into your clinical work</a:t>
            </a:r>
          </a:p>
          <a:p>
            <a:pPr marL="1198563" lvl="2" indent="-285750">
              <a:buFont typeface="Arial" panose="020B0604020202020204" pitchFamily="34" charset="0"/>
              <a:buChar char="•"/>
            </a:pPr>
            <a:endParaRPr lang="en-GB" dirty="0" smtClean="0"/>
          </a:p>
          <a:p>
            <a:r>
              <a:rPr lang="en-GB" dirty="0" smtClean="0"/>
              <a:t> </a:t>
            </a:r>
          </a:p>
          <a:p>
            <a:endParaRPr lang="en-GB" dirty="0" smtClean="0"/>
          </a:p>
          <a:p>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452" y="4407894"/>
            <a:ext cx="2140012" cy="1605009"/>
          </a:xfrm>
          <a:prstGeom prst="rect">
            <a:avLst/>
          </a:prstGeom>
        </p:spPr>
      </p:pic>
    </p:spTree>
    <p:extLst>
      <p:ext uri="{BB962C8B-B14F-4D97-AF65-F5344CB8AC3E}">
        <p14:creationId xmlns:p14="http://schemas.microsoft.com/office/powerpoint/2010/main" val="94392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728192"/>
          </a:xfrm>
        </p:spPr>
        <p:txBody>
          <a:bodyPr/>
          <a:lstStyle/>
          <a:p>
            <a:r>
              <a:rPr lang="en-GB" dirty="0" smtClean="0"/>
              <a:t>Individual  Values</a:t>
            </a:r>
            <a:br>
              <a:rPr lang="en-GB" dirty="0" smtClean="0"/>
            </a:br>
            <a:r>
              <a:rPr lang="en-GB" sz="2000" b="0" dirty="0" smtClean="0"/>
              <a:t>We each have personal values that we bring to our working life.</a:t>
            </a:r>
            <a:br>
              <a:rPr lang="en-GB" sz="2000" b="0" dirty="0" smtClean="0"/>
            </a:br>
            <a:r>
              <a:rPr lang="en-GB" sz="2000" b="0" dirty="0" smtClean="0"/>
              <a:t>What 3 values are important to you in your work life?</a:t>
            </a:r>
            <a:endParaRPr lang="en-GB" sz="2000" b="0" dirty="0"/>
          </a:p>
        </p:txBody>
      </p:sp>
      <p:sp>
        <p:nvSpPr>
          <p:cNvPr id="3" name="Content Placeholder 2"/>
          <p:cNvSpPr>
            <a:spLocks noGrp="1"/>
          </p:cNvSpPr>
          <p:nvPr>
            <p:ph idx="1"/>
          </p:nvPr>
        </p:nvSpPr>
        <p:spPr>
          <a:xfrm>
            <a:off x="457200" y="2060848"/>
            <a:ext cx="8229600" cy="4065315"/>
          </a:xfrm>
        </p:spPr>
        <p:txBody>
          <a:bodyPr/>
          <a:lstStyle/>
          <a:p>
            <a:pPr marL="457200" lvl="1" indent="0">
              <a:buNone/>
            </a:pPr>
            <a:endParaRPr lang="en-GB" dirty="0"/>
          </a:p>
        </p:txBody>
      </p:sp>
      <p:graphicFrame>
        <p:nvGraphicFramePr>
          <p:cNvPr id="4" name="Diagram 3"/>
          <p:cNvGraphicFramePr/>
          <p:nvPr>
            <p:extLst>
              <p:ext uri="{D42A27DB-BD31-4B8C-83A1-F6EECF244321}">
                <p14:modId xmlns:p14="http://schemas.microsoft.com/office/powerpoint/2010/main" val="478732589"/>
              </p:ext>
            </p:extLst>
          </p:nvPr>
        </p:nvGraphicFramePr>
        <p:xfrm>
          <a:off x="611560" y="1988840"/>
          <a:ext cx="792088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26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728192"/>
          </a:xfrm>
        </p:spPr>
        <p:txBody>
          <a:bodyPr>
            <a:normAutofit fontScale="90000"/>
          </a:bodyPr>
          <a:lstStyle/>
          <a:p>
            <a:r>
              <a:rPr lang="en-GB" sz="2800" dirty="0" smtClean="0"/>
              <a:t>Professional  Values</a:t>
            </a:r>
            <a:br>
              <a:rPr lang="en-GB" sz="2800" dirty="0" smtClean="0"/>
            </a:br>
            <a:r>
              <a:rPr lang="en-GB" sz="2800" dirty="0" err="1" smtClean="0"/>
              <a:t>Values</a:t>
            </a:r>
            <a:r>
              <a:rPr lang="en-GB" sz="2800" dirty="0" smtClean="0"/>
              <a:t> that are integral to The Code and Standards of Conduct Performance and Ethics</a:t>
            </a:r>
            <a:r>
              <a:rPr lang="en-GB" dirty="0" smtClean="0"/>
              <a:t/>
            </a:r>
            <a:br>
              <a:rPr lang="en-GB" dirty="0" smtClean="0"/>
            </a:br>
            <a:endParaRPr lang="en-GB" sz="2400" b="0" i="1" dirty="0" smtClean="0"/>
          </a:p>
        </p:txBody>
      </p:sp>
      <p:graphicFrame>
        <p:nvGraphicFramePr>
          <p:cNvPr id="4" name="Diagram 3"/>
          <p:cNvGraphicFramePr/>
          <p:nvPr>
            <p:extLst>
              <p:ext uri="{D42A27DB-BD31-4B8C-83A1-F6EECF244321}">
                <p14:modId xmlns:p14="http://schemas.microsoft.com/office/powerpoint/2010/main" val="1060832400"/>
              </p:ext>
            </p:extLst>
          </p:nvPr>
        </p:nvGraphicFramePr>
        <p:xfrm>
          <a:off x="611560" y="2060848"/>
          <a:ext cx="792088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733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880" y="163191"/>
            <a:ext cx="7092280" cy="1104900"/>
          </a:xfrm>
          <a:prstGeom prst="rect">
            <a:avLst/>
          </a:prstGeom>
          <a:noFill/>
        </p:spPr>
      </p:pic>
      <p:sp>
        <p:nvSpPr>
          <p:cNvPr id="3" name="Content Placeholder 2"/>
          <p:cNvSpPr>
            <a:spLocks noGrp="1"/>
          </p:cNvSpPr>
          <p:nvPr>
            <p:ph idx="1"/>
          </p:nvPr>
        </p:nvSpPr>
        <p:spPr>
          <a:xfrm>
            <a:off x="395536" y="1484784"/>
            <a:ext cx="8229600" cy="4525963"/>
          </a:xfrm>
        </p:spPr>
        <p:txBody>
          <a:bodyPr>
            <a:normAutofit fontScale="85000" lnSpcReduction="20000"/>
          </a:bodyPr>
          <a:lstStyle/>
          <a:p>
            <a:pPr marL="0" indent="0">
              <a:buNone/>
            </a:pPr>
            <a:endParaRPr lang="en-GB" sz="3900" b="1" dirty="0" smtClean="0">
              <a:solidFill>
                <a:schemeClr val="accent1"/>
              </a:solidFill>
            </a:endParaRPr>
          </a:p>
          <a:p>
            <a:pPr marL="0" indent="0">
              <a:buNone/>
            </a:pPr>
            <a:r>
              <a:rPr lang="en-GB" sz="3900" b="1" dirty="0" smtClean="0">
                <a:solidFill>
                  <a:schemeClr val="accent1"/>
                </a:solidFill>
              </a:rPr>
              <a:t>Accountable </a:t>
            </a:r>
            <a:r>
              <a:rPr lang="en-GB" sz="3900" b="1" dirty="0">
                <a:solidFill>
                  <a:schemeClr val="accent1"/>
                </a:solidFill>
              </a:rPr>
              <a:t>to</a:t>
            </a:r>
            <a:r>
              <a:rPr lang="en-GB" sz="3900" b="1" dirty="0" smtClean="0">
                <a:solidFill>
                  <a:schemeClr val="accent1"/>
                </a:solidFill>
              </a:rPr>
              <a:t>……?</a:t>
            </a:r>
          </a:p>
          <a:p>
            <a:pPr marL="0" indent="0">
              <a:buNone/>
            </a:pPr>
            <a:endParaRPr lang="en-GB" dirty="0" smtClean="0"/>
          </a:p>
          <a:p>
            <a:r>
              <a:rPr lang="en-GB" dirty="0" smtClean="0"/>
              <a:t>As a HCP, I am professionally accountable to………………….NMC/HCPC</a:t>
            </a:r>
          </a:p>
          <a:p>
            <a:pPr marL="0" indent="0">
              <a:buNone/>
            </a:pPr>
            <a:endParaRPr lang="en-GB" dirty="0" smtClean="0"/>
          </a:p>
          <a:p>
            <a:pPr marL="457200" indent="-457200">
              <a:buFont typeface="Arial" panose="020B0604020202020204" pitchFamily="34" charset="0"/>
              <a:buChar char="•"/>
            </a:pPr>
            <a:r>
              <a:rPr lang="en-GB" dirty="0" smtClean="0"/>
              <a:t>As a HCP, I am contractually accountable to…………………Employing organisation</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As a HCP, I am legally accountable to…………………The law</a:t>
            </a:r>
            <a:endParaRPr lang="en-GB" dirty="0"/>
          </a:p>
        </p:txBody>
      </p:sp>
      <p:sp>
        <p:nvSpPr>
          <p:cNvPr id="6" name="Title 1"/>
          <p:cNvSpPr>
            <a:spLocks noGrp="1"/>
          </p:cNvSpPr>
          <p:nvPr>
            <p:ph type="title"/>
          </p:nvPr>
        </p:nvSpPr>
        <p:spPr/>
        <p:txBody>
          <a:bodyPr>
            <a:normAutofit/>
          </a:bodyPr>
          <a:lstStyle/>
          <a:p>
            <a:pPr algn="l"/>
            <a:r>
              <a:rPr lang="en-US" altLang="en-US" dirty="0" smtClean="0"/>
              <a:t>Accountability</a:t>
            </a:r>
            <a:endParaRPr lang="en-US" altLang="en-US" dirty="0"/>
          </a:p>
        </p:txBody>
      </p:sp>
    </p:spTree>
    <p:extLst>
      <p:ext uri="{BB962C8B-B14F-4D97-AF65-F5344CB8AC3E}">
        <p14:creationId xmlns:p14="http://schemas.microsoft.com/office/powerpoint/2010/main" val="38885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3" name="Content Placeholder 2"/>
          <p:cNvSpPr>
            <a:spLocks noGrp="1"/>
          </p:cNvSpPr>
          <p:nvPr>
            <p:ph idx="1"/>
          </p:nvPr>
        </p:nvSpPr>
        <p:spPr>
          <a:xfrm>
            <a:off x="457200" y="1600201"/>
            <a:ext cx="8229600" cy="3845024"/>
          </a:xfrm>
        </p:spPr>
        <p:txBody>
          <a:bodyPr>
            <a:normAutofit fontScale="70000" lnSpcReduction="20000"/>
          </a:bodyPr>
          <a:lstStyle/>
          <a:p>
            <a:pPr marL="0" indent="0">
              <a:buNone/>
            </a:pPr>
            <a:r>
              <a:rPr lang="en-GB" dirty="0" smtClean="0"/>
              <a:t>‘…you are personally responsible for the way you behave. You will need to use your judgement so that you make informed and reasonable decisions that meet the standards. You must always be prepared to justify your decisions and actions.’ </a:t>
            </a:r>
            <a:r>
              <a:rPr lang="en-GB" baseline="30000" dirty="0" smtClean="0"/>
              <a:t>1</a:t>
            </a:r>
          </a:p>
          <a:p>
            <a:pPr marL="0" indent="0">
              <a:buNone/>
            </a:pPr>
            <a:endParaRPr lang="en-GB" dirty="0"/>
          </a:p>
          <a:p>
            <a:pPr marL="0" indent="0">
              <a:buNone/>
            </a:pPr>
            <a:r>
              <a:rPr lang="en-GB" dirty="0" smtClean="0"/>
              <a:t>‘Principle 1.1.5. Members are responsible and accountable for their decisions and actions, including when they delegate activity to others’ </a:t>
            </a:r>
            <a:r>
              <a:rPr lang="en-GB" baseline="30000" dirty="0" smtClean="0"/>
              <a:t>2</a:t>
            </a:r>
          </a:p>
          <a:p>
            <a:pPr marL="0" indent="0">
              <a:buNone/>
            </a:pPr>
            <a:endParaRPr lang="en-GB" dirty="0"/>
          </a:p>
          <a:p>
            <a:pPr marL="0" indent="0">
              <a:buNone/>
            </a:pPr>
            <a:r>
              <a:rPr lang="en-GB" dirty="0" smtClean="0"/>
              <a:t>‘You are not just accountable for your competence but also your actions and behaviours both</a:t>
            </a:r>
            <a:r>
              <a:rPr lang="en-GB" b="1" dirty="0" smtClean="0"/>
              <a:t> internal to and external to the workplace</a:t>
            </a:r>
            <a:r>
              <a:rPr lang="en-GB" dirty="0" smtClean="0"/>
              <a:t>’. </a:t>
            </a:r>
            <a:r>
              <a:rPr lang="en-GB" baseline="30000" dirty="0"/>
              <a:t>3</a:t>
            </a:r>
          </a:p>
        </p:txBody>
      </p:sp>
      <p:sp>
        <p:nvSpPr>
          <p:cNvPr id="6" name="Title 1"/>
          <p:cNvSpPr txBox="1">
            <a:spLocks/>
          </p:cNvSpPr>
          <p:nvPr/>
        </p:nvSpPr>
        <p:spPr>
          <a:xfrm>
            <a:off x="624508" y="126809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0066CC"/>
                </a:solidFill>
                <a:latin typeface="Arial" panose="020B0604020202020204" pitchFamily="34" charset="0"/>
                <a:ea typeface="+mj-ea"/>
                <a:cs typeface="Arial" panose="020B0604020202020204" pitchFamily="34" charset="0"/>
              </a:defRPr>
            </a:lvl1pPr>
          </a:lstStyle>
          <a:p>
            <a:pPr algn="l" fontAlgn="auto">
              <a:spcAft>
                <a:spcPts val="0"/>
              </a:spcAft>
            </a:pPr>
            <a:endParaRPr lang="en-US" altLang="en-US" dirty="0"/>
          </a:p>
        </p:txBody>
      </p:sp>
      <p:sp>
        <p:nvSpPr>
          <p:cNvPr id="7" name="Title 6"/>
          <p:cNvSpPr>
            <a:spLocks noGrp="1"/>
          </p:cNvSpPr>
          <p:nvPr>
            <p:ph type="title"/>
          </p:nvPr>
        </p:nvSpPr>
        <p:spPr>
          <a:xfrm>
            <a:off x="457200" y="274638"/>
            <a:ext cx="6203032" cy="1143000"/>
          </a:xfrm>
        </p:spPr>
        <p:txBody>
          <a:bodyPr>
            <a:normAutofit fontScale="90000"/>
          </a:bodyPr>
          <a:lstStyle/>
          <a:p>
            <a:pPr algn="l"/>
            <a:r>
              <a:rPr lang="en-US" altLang="en-US" dirty="0" smtClean="0"/>
              <a:t/>
            </a:r>
            <a:br>
              <a:rPr lang="en-US" altLang="en-US" dirty="0" smtClean="0"/>
            </a:br>
            <a:r>
              <a:rPr lang="en-US" altLang="en-US" sz="4400" dirty="0" smtClean="0"/>
              <a:t>Accountability</a:t>
            </a:r>
            <a:r>
              <a:rPr lang="en-US" altLang="en-US" dirty="0"/>
              <a:t/>
            </a:r>
            <a:br>
              <a:rPr lang="en-US" altLang="en-US" dirty="0"/>
            </a:br>
            <a:endParaRPr lang="en-GB" dirty="0"/>
          </a:p>
        </p:txBody>
      </p:sp>
    </p:spTree>
    <p:extLst>
      <p:ext uri="{BB962C8B-B14F-4D97-AF65-F5344CB8AC3E}">
        <p14:creationId xmlns:p14="http://schemas.microsoft.com/office/powerpoint/2010/main" val="38767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179512" y="325861"/>
            <a:ext cx="8229600" cy="1143000"/>
          </a:xfrm>
        </p:spPr>
        <p:txBody>
          <a:bodyPr>
            <a:normAutofit/>
          </a:bodyPr>
          <a:lstStyle/>
          <a:p>
            <a:pPr algn="l"/>
            <a:r>
              <a:rPr lang="en-US" altLang="en-US" dirty="0" smtClean="0"/>
              <a:t>Delegation</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323528" y="1705951"/>
            <a:ext cx="8496944" cy="3970318"/>
          </a:xfrm>
          <a:prstGeom prst="rect">
            <a:avLst/>
          </a:prstGeom>
          <a:noFill/>
        </p:spPr>
        <p:txBody>
          <a:bodyPr wrap="square" rtlCol="0">
            <a:spAutoFit/>
          </a:bodyPr>
          <a:lstStyle/>
          <a:p>
            <a:r>
              <a:rPr lang="en-GB" b="1" dirty="0" smtClean="0"/>
              <a:t>Registering and professional bodies are explicit and clear around accountability and delegation</a:t>
            </a:r>
          </a:p>
          <a:p>
            <a:endParaRPr lang="en-GB" b="1" dirty="0"/>
          </a:p>
          <a:p>
            <a:r>
              <a:rPr lang="en-GB" b="1" dirty="0" smtClean="0"/>
              <a:t>11. Be accountable for decisions to delegate tasks and duties to   other people: </a:t>
            </a:r>
            <a:r>
              <a:rPr lang="en-GB" b="1" baseline="30000" dirty="0" smtClean="0"/>
              <a:t>4</a:t>
            </a:r>
          </a:p>
          <a:p>
            <a:endParaRPr lang="en-GB" dirty="0"/>
          </a:p>
          <a:p>
            <a:pPr marL="342900" indent="-342900">
              <a:buFont typeface="Arial" panose="020B0604020202020204" pitchFamily="34" charset="0"/>
              <a:buChar char="•"/>
            </a:pPr>
            <a:r>
              <a:rPr lang="en-GB" dirty="0" smtClean="0"/>
              <a:t>11.1 only delegate tasks and duties that are within the other person’s scope of competence, making sure that they fully understand your instructions</a:t>
            </a: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11.2 make sure that everyone you delegate tasks to is adequately supervised and supported so they can provide safe and compassionate care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11.3 confirm that the outcome of any task you have delegated to someone else meets the required standard</a:t>
            </a:r>
            <a:endParaRPr lang="en-GB" dirty="0"/>
          </a:p>
        </p:txBody>
      </p:sp>
    </p:spTree>
    <p:extLst>
      <p:ext uri="{BB962C8B-B14F-4D97-AF65-F5344CB8AC3E}">
        <p14:creationId xmlns:p14="http://schemas.microsoft.com/office/powerpoint/2010/main" val="1322947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179512" y="325861"/>
            <a:ext cx="8229600" cy="1143000"/>
          </a:xfrm>
        </p:spPr>
        <p:txBody>
          <a:bodyPr>
            <a:normAutofit/>
          </a:bodyPr>
          <a:lstStyle/>
          <a:p>
            <a:pPr algn="l"/>
            <a:r>
              <a:rPr lang="en-US" altLang="en-US" dirty="0" smtClean="0"/>
              <a:t>Delegation</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323528" y="1705951"/>
            <a:ext cx="8496944" cy="3970318"/>
          </a:xfrm>
          <a:prstGeom prst="rect">
            <a:avLst/>
          </a:prstGeom>
          <a:noFill/>
        </p:spPr>
        <p:txBody>
          <a:bodyPr wrap="square" rtlCol="0">
            <a:spAutoFit/>
          </a:bodyPr>
          <a:lstStyle/>
          <a:p>
            <a:r>
              <a:rPr lang="en-GB" sz="2800" dirty="0" smtClean="0"/>
              <a:t>During the response to COVID-19 you may be working in extremely challenging and possibly unfamiliar environments.</a:t>
            </a:r>
          </a:p>
          <a:p>
            <a:endParaRPr lang="en-GB" sz="2800" dirty="0"/>
          </a:p>
          <a:p>
            <a:r>
              <a:rPr lang="en-GB" sz="2800" dirty="0" smtClean="0"/>
              <a:t>Despite pressures it is still important that whenever you delegate work you do so safely and effectively. So only delegate work within that person’s scope of practice and continue to provide supervision and support to them.</a:t>
            </a:r>
            <a:endParaRPr lang="en-GB" sz="2800" dirty="0"/>
          </a:p>
        </p:txBody>
      </p:sp>
    </p:spTree>
    <p:extLst>
      <p:ext uri="{BB962C8B-B14F-4D97-AF65-F5344CB8AC3E}">
        <p14:creationId xmlns:p14="http://schemas.microsoft.com/office/powerpoint/2010/main" val="819729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179512" y="325861"/>
            <a:ext cx="8229600" cy="1143000"/>
          </a:xfrm>
        </p:spPr>
        <p:txBody>
          <a:bodyPr>
            <a:normAutofit/>
          </a:bodyPr>
          <a:lstStyle/>
          <a:p>
            <a:pPr algn="l"/>
            <a:r>
              <a:rPr lang="en-US" altLang="en-US" dirty="0" smtClean="0"/>
              <a:t>Delegation</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395536" y="1367986"/>
            <a:ext cx="8496944" cy="6186309"/>
          </a:xfrm>
          <a:prstGeom prst="rect">
            <a:avLst/>
          </a:prstGeom>
          <a:noFill/>
        </p:spPr>
        <p:txBody>
          <a:bodyPr wrap="square" rtlCol="0">
            <a:spAutoFit/>
          </a:bodyPr>
          <a:lstStyle/>
          <a:p>
            <a:r>
              <a:rPr lang="en-GB" sz="2400" i="1" dirty="0" smtClean="0">
                <a:solidFill>
                  <a:schemeClr val="accent1">
                    <a:lumMod val="75000"/>
                  </a:schemeClr>
                </a:solidFill>
              </a:rPr>
              <a:t>Consider the following scenarios and think about the challenges to delegation to an NA /TA/HCA?  </a:t>
            </a:r>
          </a:p>
          <a:p>
            <a:r>
              <a:rPr lang="en-GB" sz="2400" i="1" dirty="0" smtClean="0">
                <a:solidFill>
                  <a:schemeClr val="accent1">
                    <a:lumMod val="75000"/>
                  </a:schemeClr>
                </a:solidFill>
              </a:rPr>
              <a:t>What might you consider and how can you address the issues safely?</a:t>
            </a:r>
          </a:p>
          <a:p>
            <a:endParaRPr lang="en-GB" sz="2000" i="1" dirty="0">
              <a:solidFill>
                <a:schemeClr val="accent1">
                  <a:lumMod val="75000"/>
                </a:schemeClr>
              </a:solidFill>
            </a:endParaRPr>
          </a:p>
          <a:p>
            <a:r>
              <a:rPr lang="en-GB" sz="2200" b="1" i="1" dirty="0" smtClean="0">
                <a:solidFill>
                  <a:schemeClr val="accent1">
                    <a:lumMod val="75000"/>
                  </a:schemeClr>
                </a:solidFill>
              </a:rPr>
              <a:t>Walk to the bathroom </a:t>
            </a:r>
            <a:r>
              <a:rPr lang="en-GB" sz="2200" i="1" dirty="0" smtClean="0">
                <a:solidFill>
                  <a:schemeClr val="accent1">
                    <a:lumMod val="75000"/>
                  </a:schemeClr>
                </a:solidFill>
              </a:rPr>
              <a:t>- Mr A walks very quickly, does not respond to prompts to walk slowly  - becomes agitated and has a tendency to lose his balance</a:t>
            </a:r>
          </a:p>
          <a:p>
            <a:endParaRPr lang="en-GB" sz="2200" i="1" dirty="0" smtClean="0">
              <a:solidFill>
                <a:schemeClr val="accent1">
                  <a:lumMod val="75000"/>
                </a:schemeClr>
              </a:solidFill>
            </a:endParaRPr>
          </a:p>
          <a:p>
            <a:r>
              <a:rPr lang="en-GB" sz="2200" b="1" i="1" dirty="0" smtClean="0">
                <a:solidFill>
                  <a:schemeClr val="accent1">
                    <a:lumMod val="75000"/>
                  </a:schemeClr>
                </a:solidFill>
              </a:rPr>
              <a:t>Taking observations </a:t>
            </a:r>
            <a:r>
              <a:rPr lang="en-GB" sz="2200" i="1" dirty="0" smtClean="0">
                <a:solidFill>
                  <a:schemeClr val="accent1">
                    <a:lumMod val="75000"/>
                  </a:schemeClr>
                </a:solidFill>
              </a:rPr>
              <a:t>- Miss L is recovering well post-surgery and is now back on the ward </a:t>
            </a:r>
          </a:p>
          <a:p>
            <a:endParaRPr lang="en-GB" sz="2200" i="1" dirty="0" smtClean="0">
              <a:solidFill>
                <a:schemeClr val="accent1">
                  <a:lumMod val="75000"/>
                </a:schemeClr>
              </a:solidFill>
            </a:endParaRPr>
          </a:p>
          <a:p>
            <a:r>
              <a:rPr lang="en-GB" sz="2200" b="1" i="1" dirty="0" smtClean="0">
                <a:solidFill>
                  <a:schemeClr val="accent1">
                    <a:lumMod val="75000"/>
                  </a:schemeClr>
                </a:solidFill>
              </a:rPr>
              <a:t>Feeding a patient </a:t>
            </a:r>
            <a:r>
              <a:rPr lang="en-GB" sz="2200" i="1" dirty="0" smtClean="0">
                <a:solidFill>
                  <a:schemeClr val="accent1">
                    <a:lumMod val="75000"/>
                  </a:schemeClr>
                </a:solidFill>
              </a:rPr>
              <a:t>- Mrs B has had a recent CVA she has just progressed to a highly modified diet  and has particular supervision guidelines to prevent aspiration</a:t>
            </a:r>
          </a:p>
          <a:p>
            <a:endParaRPr lang="en-GB" sz="2400" i="1" dirty="0" smtClean="0">
              <a:solidFill>
                <a:schemeClr val="accent1">
                  <a:lumMod val="75000"/>
                </a:schemeClr>
              </a:solidFill>
            </a:endParaRPr>
          </a:p>
          <a:p>
            <a:endParaRPr lang="en-GB" dirty="0"/>
          </a:p>
          <a:p>
            <a:endParaRPr lang="en-GB" dirty="0"/>
          </a:p>
        </p:txBody>
      </p:sp>
    </p:spTree>
    <p:extLst>
      <p:ext uri="{BB962C8B-B14F-4D97-AF65-F5344CB8AC3E}">
        <p14:creationId xmlns:p14="http://schemas.microsoft.com/office/powerpoint/2010/main" val="2954728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6005"/>
            <a:ext cx="8229600" cy="1143000"/>
          </a:xfrm>
        </p:spPr>
        <p:txBody>
          <a:bodyPr>
            <a:normAutofit/>
          </a:bodyPr>
          <a:lstStyle/>
          <a:p>
            <a:pPr algn="l"/>
            <a:r>
              <a:rPr lang="en-US" altLang="en-US" dirty="0" smtClean="0"/>
              <a:t>Scope of Practice</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323528" y="1052736"/>
            <a:ext cx="8496944" cy="7478970"/>
          </a:xfrm>
          <a:prstGeom prst="rect">
            <a:avLst/>
          </a:prstGeom>
          <a:noFill/>
        </p:spPr>
        <p:txBody>
          <a:bodyPr wrap="square" rtlCol="0">
            <a:spAutoFit/>
          </a:bodyPr>
          <a:lstStyle/>
          <a:p>
            <a:pPr>
              <a:buClr>
                <a:srgbClr val="005EB8"/>
              </a:buClr>
            </a:pPr>
            <a:r>
              <a:rPr lang="en-GB" sz="2000" b="1" dirty="0" smtClean="0"/>
              <a:t>Keep within your scope of practice</a:t>
            </a:r>
            <a:r>
              <a:rPr lang="en-GB" sz="2000" b="1" baseline="30000" dirty="0" smtClean="0"/>
              <a:t> 1</a:t>
            </a:r>
          </a:p>
          <a:p>
            <a:pPr>
              <a:buClr>
                <a:srgbClr val="005EB8"/>
              </a:buClr>
            </a:pPr>
            <a:endParaRPr lang="en-GB" sz="1700" dirty="0" smtClean="0"/>
          </a:p>
          <a:p>
            <a:pPr>
              <a:buClr>
                <a:srgbClr val="005EB8"/>
              </a:buClr>
            </a:pPr>
            <a:r>
              <a:rPr lang="en-GB" dirty="0" smtClean="0"/>
              <a:t>3.1 you must keep within your scope of practice by only practising in areas you have appropriate knowledge, skills and experience for</a:t>
            </a:r>
          </a:p>
          <a:p>
            <a:pPr>
              <a:buClr>
                <a:srgbClr val="005EB8"/>
              </a:buClr>
            </a:pPr>
            <a:endParaRPr lang="en-GB" dirty="0"/>
          </a:p>
          <a:p>
            <a:pPr>
              <a:buClr>
                <a:srgbClr val="005EB8"/>
              </a:buClr>
            </a:pPr>
            <a:r>
              <a:rPr lang="en-GB" dirty="0" smtClean="0"/>
              <a:t>3.2 you must refer the service user to another practitioner if the care, treatment or other services then need are beyond your scope of practice</a:t>
            </a:r>
          </a:p>
          <a:p>
            <a:pPr>
              <a:buClr>
                <a:srgbClr val="005EB8"/>
              </a:buClr>
            </a:pPr>
            <a:endParaRPr lang="en-GB" dirty="0"/>
          </a:p>
          <a:p>
            <a:pPr>
              <a:buClr>
                <a:srgbClr val="005EB8"/>
              </a:buClr>
            </a:pPr>
            <a:r>
              <a:rPr lang="en-GB" dirty="0" smtClean="0"/>
              <a:t>3.3 you musts keep your knowledge and skills up to date and relevant to your scope of practice through continuing professional development</a:t>
            </a:r>
          </a:p>
          <a:p>
            <a:pPr marL="285750" indent="-285750">
              <a:buClr>
                <a:srgbClr val="005EB8"/>
              </a:buClr>
              <a:buFont typeface="Arial" panose="020B0604020202020204" pitchFamily="34" charset="0"/>
              <a:buChar char="•"/>
            </a:pPr>
            <a:endParaRPr lang="en-GB" sz="2000" b="1" dirty="0"/>
          </a:p>
          <a:p>
            <a:pPr>
              <a:buClr>
                <a:srgbClr val="005EB8"/>
              </a:buClr>
            </a:pPr>
            <a:r>
              <a:rPr lang="en-GB" sz="2000" b="1" dirty="0" smtClean="0"/>
              <a:t>Recognise and work within the limits of your competence</a:t>
            </a:r>
            <a:r>
              <a:rPr lang="en-GB" sz="2000" b="1" baseline="30000" dirty="0" smtClean="0"/>
              <a:t> 4</a:t>
            </a:r>
          </a:p>
          <a:p>
            <a:pPr marL="285750" indent="-285750">
              <a:buClr>
                <a:srgbClr val="005EB8"/>
              </a:buClr>
              <a:buFont typeface="Arial" panose="020B0604020202020204" pitchFamily="34" charset="0"/>
              <a:buChar char="•"/>
            </a:pPr>
            <a:endParaRPr lang="en-GB" sz="1700" dirty="0"/>
          </a:p>
          <a:p>
            <a:pPr>
              <a:buClr>
                <a:srgbClr val="005EB8"/>
              </a:buClr>
            </a:pPr>
            <a:r>
              <a:rPr lang="en-GB" dirty="0" smtClean="0"/>
              <a:t>13.3 ask for help from a suitably qualified and experienced professional to carry out any action or procedure that is beyond the limits of your competence</a:t>
            </a:r>
          </a:p>
          <a:p>
            <a:pPr>
              <a:buClr>
                <a:srgbClr val="005EB8"/>
              </a:buClr>
            </a:pPr>
            <a:endParaRPr lang="en-GB" dirty="0" smtClean="0"/>
          </a:p>
          <a:p>
            <a:pPr>
              <a:buClr>
                <a:srgbClr val="005EB8"/>
              </a:buClr>
            </a:pPr>
            <a:r>
              <a:rPr lang="en-GB" dirty="0" smtClean="0"/>
              <a:t>13.5 complete the necessary training before carrying out a new role</a:t>
            </a:r>
          </a:p>
          <a:p>
            <a:pPr marL="285750" indent="-285750">
              <a:buClr>
                <a:srgbClr val="005EB8"/>
              </a:buClr>
              <a:buFont typeface="Arial" panose="020B0604020202020204" pitchFamily="34" charset="0"/>
              <a:buChar char="•"/>
            </a:pPr>
            <a:endParaRPr lang="en-GB" sz="1700" dirty="0"/>
          </a:p>
          <a:p>
            <a:pPr marL="285750" indent="-285750">
              <a:buClr>
                <a:srgbClr val="005EB8"/>
              </a:buClr>
              <a:buFont typeface="Arial" panose="020B0604020202020204" pitchFamily="34" charset="0"/>
              <a:buChar char="•"/>
            </a:pPr>
            <a:endParaRPr lang="en-GB" sz="1700" dirty="0" smtClean="0"/>
          </a:p>
          <a:p>
            <a:pPr marL="285750" indent="-285750">
              <a:buClr>
                <a:srgbClr val="005EB8"/>
              </a:buClr>
              <a:buFont typeface="Arial" panose="020B0604020202020204" pitchFamily="34" charset="0"/>
              <a:buChar char="•"/>
            </a:pPr>
            <a:endParaRPr lang="en-GB" sz="1700" dirty="0"/>
          </a:p>
          <a:p>
            <a:pPr marL="285750" indent="-285750">
              <a:buClr>
                <a:srgbClr val="005EB8"/>
              </a:buClr>
              <a:buFont typeface="Arial" panose="020B0604020202020204" pitchFamily="34" charset="0"/>
              <a:buChar char="•"/>
            </a:pPr>
            <a:endParaRPr lang="en-GB" sz="1700" dirty="0" smtClean="0"/>
          </a:p>
          <a:p>
            <a:pPr marL="285750" indent="-285750">
              <a:buClr>
                <a:srgbClr val="005EB8"/>
              </a:buClr>
              <a:buFont typeface="Arial" panose="020B0604020202020204" pitchFamily="34" charset="0"/>
              <a:buChar char="•"/>
            </a:pPr>
            <a:endParaRPr lang="en-GB" sz="1700" dirty="0"/>
          </a:p>
          <a:p>
            <a:pPr marL="285750" indent="-285750">
              <a:buClr>
                <a:srgbClr val="005EB8"/>
              </a:buClr>
              <a:buFont typeface="Arial" panose="020B0604020202020204" pitchFamily="34" charset="0"/>
              <a:buChar char="•"/>
            </a:pPr>
            <a:endParaRPr lang="en-GB" sz="1700" dirty="0" smtClean="0"/>
          </a:p>
          <a:p>
            <a:pPr marL="285750" indent="-285750">
              <a:buClr>
                <a:srgbClr val="005EB8"/>
              </a:buClr>
              <a:buFont typeface="Arial" panose="020B0604020202020204" pitchFamily="34" charset="0"/>
              <a:buChar char="•"/>
            </a:pPr>
            <a:endParaRPr lang="en-GB" sz="1700" dirty="0"/>
          </a:p>
          <a:p>
            <a:pPr marL="285750" indent="-285750">
              <a:buClr>
                <a:srgbClr val="005EB8"/>
              </a:buClr>
              <a:buFont typeface="Arial" panose="020B0604020202020204" pitchFamily="34" charset="0"/>
              <a:buChar char="•"/>
            </a:pPr>
            <a:endParaRPr lang="en-GB" sz="1700" dirty="0" smtClean="0"/>
          </a:p>
          <a:p>
            <a:pPr marL="285750" indent="-285750">
              <a:buClr>
                <a:srgbClr val="005EB8"/>
              </a:buClr>
              <a:buFont typeface="Arial" panose="020B0604020202020204" pitchFamily="34" charset="0"/>
              <a:buChar char="•"/>
            </a:pPr>
            <a:endParaRPr lang="en-GB" sz="1700" dirty="0"/>
          </a:p>
          <a:p>
            <a:pPr marL="285750" indent="-285750">
              <a:buClr>
                <a:srgbClr val="005EB8"/>
              </a:buClr>
              <a:buFont typeface="Arial" panose="020B0604020202020204" pitchFamily="34" charset="0"/>
              <a:buChar char="•"/>
            </a:pPr>
            <a:endParaRPr lang="en-GB" sz="1700" dirty="0" smtClean="0"/>
          </a:p>
        </p:txBody>
      </p:sp>
    </p:spTree>
    <p:extLst>
      <p:ext uri="{BB962C8B-B14F-4D97-AF65-F5344CB8AC3E}">
        <p14:creationId xmlns:p14="http://schemas.microsoft.com/office/powerpoint/2010/main" val="173078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6005"/>
            <a:ext cx="8229600" cy="1143000"/>
          </a:xfrm>
        </p:spPr>
        <p:txBody>
          <a:bodyPr>
            <a:normAutofit/>
          </a:bodyPr>
          <a:lstStyle/>
          <a:p>
            <a:pPr algn="l"/>
            <a:r>
              <a:rPr lang="en-US" altLang="en-US" dirty="0" smtClean="0"/>
              <a:t>Scope of Practice</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323528" y="1124744"/>
            <a:ext cx="8496944" cy="7355860"/>
          </a:xfrm>
          <a:prstGeom prst="rect">
            <a:avLst/>
          </a:prstGeom>
          <a:noFill/>
        </p:spPr>
        <p:txBody>
          <a:bodyPr wrap="square" rtlCol="0">
            <a:spAutoFit/>
          </a:bodyPr>
          <a:lstStyle/>
          <a:p>
            <a:pPr>
              <a:buClr>
                <a:srgbClr val="005EB8"/>
              </a:buClr>
            </a:pPr>
            <a:r>
              <a:rPr lang="en-GB" sz="2200" dirty="0" smtClean="0"/>
              <a:t>The unique challenges that COVID-19 presents means you may be working or be asked to work in new roles that may be outside your traditional scope of practice. Due to pressure on services you may be asked to perform these roles with limited training or supervision</a:t>
            </a:r>
            <a:r>
              <a:rPr lang="en-GB" sz="2400" dirty="0" smtClean="0"/>
              <a:t>.</a:t>
            </a:r>
          </a:p>
          <a:p>
            <a:pPr>
              <a:buClr>
                <a:srgbClr val="005EB8"/>
              </a:buClr>
            </a:pPr>
            <a:endParaRPr lang="en-GB" sz="2000" dirty="0"/>
          </a:p>
          <a:p>
            <a:pPr>
              <a:buClr>
                <a:srgbClr val="005EB8"/>
              </a:buClr>
            </a:pPr>
            <a:r>
              <a:rPr lang="en-GB" sz="2200" dirty="0" smtClean="0"/>
              <a:t>There is helpful guidance in COVID Hubs of both the NMC and HCPC websites:</a:t>
            </a:r>
          </a:p>
          <a:p>
            <a:pPr eaLnBrk="1" hangingPunct="1">
              <a:defRPr/>
            </a:pPr>
            <a:endParaRPr lang="en-GB" dirty="0" smtClean="0"/>
          </a:p>
          <a:p>
            <a:pPr eaLnBrk="1" hangingPunct="1">
              <a:defRPr/>
            </a:pPr>
            <a:r>
              <a:rPr lang="en-GB" dirty="0" smtClean="0">
                <a:cs typeface="Arial" panose="020B0604020202020204" pitchFamily="34" charset="0"/>
              </a:rPr>
              <a:t>Letter</a:t>
            </a:r>
            <a:r>
              <a:rPr lang="en-GB" dirty="0">
                <a:cs typeface="Arial" panose="020B0604020202020204" pitchFamily="34" charset="0"/>
              </a:rPr>
              <a:t>: Supporting Nurses, Midwives and Nursing Associates (England) in the event of a COVID-19 epidemic in the UK</a:t>
            </a:r>
            <a:r>
              <a:rPr lang="en-GB" altLang="en-US" dirty="0">
                <a:solidFill>
                  <a:sysClr val="windowText" lastClr="000000"/>
                </a:solidFill>
                <a:cs typeface="Arial" panose="020B0604020202020204" pitchFamily="34" charset="0"/>
              </a:rPr>
              <a:t> </a:t>
            </a:r>
            <a:r>
              <a:rPr lang="en-GB" altLang="en-US" dirty="0">
                <a:solidFill>
                  <a:sysClr val="windowText" lastClr="000000"/>
                </a:solidFill>
                <a:latin typeface="Arial"/>
                <a:hlinkClick r:id="rId4"/>
              </a:rPr>
              <a:t>https://www.england.nhs.uk/coronavirus/wp-content/uploads/sites/52/2020/03/joint-nm-letter-12-march-2020.pdf</a:t>
            </a:r>
            <a:endParaRPr lang="en-GB" altLang="en-US" dirty="0">
              <a:solidFill>
                <a:sysClr val="windowText" lastClr="000000"/>
              </a:solidFill>
              <a:latin typeface="Arial"/>
            </a:endParaRPr>
          </a:p>
          <a:p>
            <a:pPr eaLnBrk="1" hangingPunct="1">
              <a:defRPr/>
            </a:pPr>
            <a:endParaRPr lang="en-GB" altLang="en-US" sz="1600" dirty="0" smtClean="0">
              <a:solidFill>
                <a:sysClr val="windowText" lastClr="000000"/>
              </a:solidFill>
              <a:latin typeface="Arial"/>
            </a:endParaRPr>
          </a:p>
          <a:p>
            <a:pPr eaLnBrk="1" hangingPunct="1">
              <a:defRPr/>
            </a:pPr>
            <a:r>
              <a:rPr lang="en-GB" altLang="en-US" dirty="0" smtClean="0">
                <a:solidFill>
                  <a:sysClr val="windowText" lastClr="000000"/>
                </a:solidFill>
                <a:latin typeface="Arial"/>
              </a:rPr>
              <a:t>HCPC </a:t>
            </a:r>
            <a:r>
              <a:rPr lang="en-GB" altLang="en-US" dirty="0">
                <a:solidFill>
                  <a:sysClr val="windowText" lastClr="000000"/>
                </a:solidFill>
                <a:latin typeface="Arial"/>
              </a:rPr>
              <a:t>Advice: Applying our Standards – Scope of practice. (2020)                             </a:t>
            </a:r>
            <a:r>
              <a:rPr lang="en-GB" altLang="en-US" dirty="0">
                <a:solidFill>
                  <a:sysClr val="windowText" lastClr="000000"/>
                </a:solidFill>
                <a:latin typeface="Arial"/>
                <a:hlinkClick r:id="rId5"/>
              </a:rPr>
              <a:t>https://www.hcpc-uk.org/covid-19/advice/applying-our-standards/scope-of-practice/</a:t>
            </a:r>
            <a:endParaRPr lang="en-GB" altLang="en-US" dirty="0">
              <a:solidFill>
                <a:sysClr val="windowText" lastClr="000000"/>
              </a:solidFill>
              <a:latin typeface="Arial"/>
            </a:endParaRPr>
          </a:p>
          <a:p>
            <a:pPr>
              <a:buClr>
                <a:srgbClr val="005EB8"/>
              </a:buClr>
            </a:pPr>
            <a:endParaRPr lang="en-GB" sz="1700" dirty="0" smtClean="0"/>
          </a:p>
          <a:p>
            <a:pPr>
              <a:buClr>
                <a:srgbClr val="005EB8"/>
              </a:buClr>
            </a:pPr>
            <a:endParaRPr lang="en-GB" sz="1700" dirty="0"/>
          </a:p>
          <a:p>
            <a:pPr>
              <a:buClr>
                <a:srgbClr val="005EB8"/>
              </a:buClr>
            </a:pPr>
            <a:endParaRPr lang="en-GB" sz="1700" dirty="0" smtClean="0"/>
          </a:p>
          <a:p>
            <a:pPr>
              <a:buClr>
                <a:srgbClr val="005EB8"/>
              </a:buClr>
            </a:pPr>
            <a:endParaRPr lang="en-GB" sz="1700" dirty="0"/>
          </a:p>
          <a:p>
            <a:pPr>
              <a:buClr>
                <a:srgbClr val="005EB8"/>
              </a:buClr>
            </a:pPr>
            <a:endParaRPr lang="en-GB" sz="1700" dirty="0" smtClean="0"/>
          </a:p>
          <a:p>
            <a:pPr>
              <a:buClr>
                <a:srgbClr val="005EB8"/>
              </a:buClr>
            </a:pPr>
            <a:endParaRPr lang="en-GB" sz="1700" dirty="0"/>
          </a:p>
          <a:p>
            <a:pPr>
              <a:buClr>
                <a:srgbClr val="005EB8"/>
              </a:buClr>
            </a:pPr>
            <a:endParaRPr lang="en-GB" sz="1700" dirty="0"/>
          </a:p>
          <a:p>
            <a:pPr>
              <a:buClr>
                <a:srgbClr val="005EB8"/>
              </a:buClr>
            </a:pPr>
            <a:endParaRPr lang="en-GB" sz="1700" dirty="0" smtClean="0"/>
          </a:p>
        </p:txBody>
      </p:sp>
    </p:spTree>
    <p:extLst>
      <p:ext uri="{BB962C8B-B14F-4D97-AF65-F5344CB8AC3E}">
        <p14:creationId xmlns:p14="http://schemas.microsoft.com/office/powerpoint/2010/main" val="374342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p:txBody>
          <a:bodyPr/>
          <a:lstStyle/>
          <a:p>
            <a:pPr algn="l"/>
            <a:r>
              <a:rPr lang="en-US" altLang="en-US" dirty="0" smtClean="0"/>
              <a:t>Session Objectives</a:t>
            </a:r>
            <a:endParaRPr lang="en-GB" dirty="0"/>
          </a:p>
        </p:txBody>
      </p:sp>
      <p:sp>
        <p:nvSpPr>
          <p:cNvPr id="10" name="Content Placeholder 9"/>
          <p:cNvSpPr>
            <a:spLocks noGrp="1"/>
          </p:cNvSpPr>
          <p:nvPr>
            <p:ph idx="1"/>
          </p:nvPr>
        </p:nvSpPr>
        <p:spPr/>
        <p:txBody>
          <a:bodyPr>
            <a:normAutofit/>
          </a:bodyPr>
          <a:lstStyle/>
          <a:p>
            <a:pPr marL="0" indent="0">
              <a:buNone/>
            </a:pPr>
            <a:r>
              <a:rPr lang="en-GB" sz="2200" b="1" dirty="0" smtClean="0"/>
              <a:t>By the end of this session you will: </a:t>
            </a:r>
          </a:p>
          <a:p>
            <a:pPr marL="0" indent="0">
              <a:buClr>
                <a:srgbClr val="0070C0"/>
              </a:buClr>
              <a:buNone/>
            </a:pPr>
            <a:endParaRPr lang="en-GB" sz="2200" dirty="0" smtClean="0"/>
          </a:p>
          <a:p>
            <a:pPr>
              <a:buClr>
                <a:srgbClr val="0070C0"/>
              </a:buClr>
            </a:pPr>
            <a:r>
              <a:rPr lang="en-GB" sz="2200" dirty="0" smtClean="0"/>
              <a:t>Understand your professional code of conduct and the application to your role in the workplace</a:t>
            </a:r>
          </a:p>
          <a:p>
            <a:pPr>
              <a:buClr>
                <a:srgbClr val="0070C0"/>
              </a:buClr>
            </a:pPr>
            <a:r>
              <a:rPr lang="en-GB" sz="2200" dirty="0" smtClean="0"/>
              <a:t>Appreciate the professional standards of accountability, delegation and scope of practice</a:t>
            </a:r>
          </a:p>
          <a:p>
            <a:pPr>
              <a:buClr>
                <a:srgbClr val="0070C0"/>
              </a:buClr>
            </a:pPr>
            <a:r>
              <a:rPr lang="en-GB" sz="2200" dirty="0" smtClean="0"/>
              <a:t>Be aware of the implications of social media</a:t>
            </a:r>
          </a:p>
          <a:p>
            <a:pPr>
              <a:buClr>
                <a:srgbClr val="0070C0"/>
              </a:buClr>
            </a:pPr>
            <a:r>
              <a:rPr lang="en-GB" sz="2200" dirty="0" smtClean="0"/>
              <a:t>Appreciate the value of collaborative practice</a:t>
            </a:r>
            <a:r>
              <a:rPr lang="en-GB" sz="2200" dirty="0"/>
              <a:t>	</a:t>
            </a:r>
            <a:r>
              <a:rPr lang="en-GB" sz="2200" dirty="0" smtClean="0"/>
              <a:t>	</a:t>
            </a:r>
          </a:p>
          <a:p>
            <a:pPr marL="0" indent="0">
              <a:buClr>
                <a:srgbClr val="0070C0"/>
              </a:buClr>
              <a:buNone/>
            </a:pPr>
            <a:r>
              <a:rPr lang="en-GB" sz="2200" dirty="0"/>
              <a:t>	</a:t>
            </a:r>
            <a:r>
              <a:rPr lang="en-GB" sz="2200" dirty="0" smtClean="0"/>
              <a:t>	</a:t>
            </a:r>
          </a:p>
          <a:p>
            <a:pPr marL="0" indent="0">
              <a:buClr>
                <a:srgbClr val="0070C0"/>
              </a:buClr>
              <a:buNone/>
            </a:pPr>
            <a:r>
              <a:rPr lang="en-GB" sz="2200" dirty="0"/>
              <a:t>	</a:t>
            </a:r>
            <a:r>
              <a:rPr lang="en-GB" sz="2200" dirty="0" smtClean="0"/>
              <a:t>	</a:t>
            </a:r>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400" dirty="0" smtClean="0"/>
          </a:p>
        </p:txBody>
      </p:sp>
    </p:spTree>
    <p:extLst>
      <p:ext uri="{BB962C8B-B14F-4D97-AF65-F5344CB8AC3E}">
        <p14:creationId xmlns:p14="http://schemas.microsoft.com/office/powerpoint/2010/main" val="3118776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p:txBody>
          <a:bodyPr>
            <a:normAutofit/>
          </a:bodyPr>
          <a:lstStyle/>
          <a:p>
            <a:pPr algn="l"/>
            <a:r>
              <a:rPr lang="en-US" altLang="en-US" dirty="0" smtClean="0"/>
              <a:t>Scope of Practice</a:t>
            </a:r>
            <a:endParaRPr lang="en-US" altLang="en-US" dirty="0"/>
          </a:p>
        </p:txBody>
      </p:sp>
      <p:sp>
        <p:nvSpPr>
          <p:cNvPr id="4" name="Content Placeholder 3"/>
          <p:cNvSpPr>
            <a:spLocks noGrp="1"/>
          </p:cNvSpPr>
          <p:nvPr>
            <p:ph idx="1"/>
          </p:nvPr>
        </p:nvSpPr>
        <p:spPr>
          <a:xfrm>
            <a:off x="444352" y="1338435"/>
            <a:ext cx="8229600" cy="4787728"/>
          </a:xfrm>
        </p:spPr>
        <p:txBody>
          <a:bodyPr>
            <a:noAutofit/>
          </a:bodyPr>
          <a:lstStyle/>
          <a:p>
            <a:pPr marL="0" indent="0">
              <a:buNone/>
            </a:pPr>
            <a:endParaRPr lang="en-GB" sz="1800" dirty="0" smtClean="0"/>
          </a:p>
          <a:p>
            <a:pPr marL="0" indent="0">
              <a:buNone/>
            </a:pPr>
            <a:r>
              <a:rPr lang="en-GB" sz="2400" dirty="0" smtClean="0"/>
              <a:t>In addition </a:t>
            </a:r>
            <a:r>
              <a:rPr lang="en-GB" sz="2400" b="1" dirty="0" smtClean="0"/>
              <a:t>The Chief Executives of statutory regulators of health and care professionals issued a joint statement can be found </a:t>
            </a:r>
            <a:r>
              <a:rPr lang="en-GB" sz="2400" dirty="0" smtClean="0"/>
              <a:t>….</a:t>
            </a:r>
          </a:p>
          <a:p>
            <a:endParaRPr lang="en-GB" sz="1800" dirty="0">
              <a:hlinkClick r:id="rId4"/>
            </a:endParaRPr>
          </a:p>
          <a:p>
            <a:pPr marL="0" indent="0">
              <a:buNone/>
            </a:pPr>
            <a:r>
              <a:rPr lang="en-GB" sz="1800" b="1" dirty="0" smtClean="0"/>
              <a:t>NMC </a:t>
            </a:r>
            <a:r>
              <a:rPr lang="en-GB" sz="1800" b="1" dirty="0"/>
              <a:t>Website</a:t>
            </a:r>
          </a:p>
          <a:p>
            <a:pPr marL="0" indent="0">
              <a:buNone/>
            </a:pPr>
            <a:r>
              <a:rPr lang="en-GB" sz="1800" dirty="0" smtClean="0">
                <a:hlinkClick r:id="rId4"/>
              </a:rPr>
              <a:t>https</a:t>
            </a:r>
            <a:r>
              <a:rPr lang="en-GB" sz="1800" dirty="0">
                <a:hlinkClick r:id="rId4"/>
              </a:rPr>
              <a:t>://</a:t>
            </a:r>
            <a:r>
              <a:rPr lang="en-GB" sz="1800" dirty="0" smtClean="0">
                <a:hlinkClick r:id="rId4"/>
              </a:rPr>
              <a:t>www.nmc.org.uk/globalassets/sitedocuments/other-publications/conflicts-of-interest-joint-statement.pdf</a:t>
            </a:r>
            <a:endParaRPr lang="en-GB" sz="1800" dirty="0" smtClean="0"/>
          </a:p>
          <a:p>
            <a:pPr marL="0" indent="0">
              <a:buNone/>
            </a:pPr>
            <a:endParaRPr lang="en-GB" sz="1800" dirty="0" smtClean="0"/>
          </a:p>
          <a:p>
            <a:pPr marL="0" indent="0">
              <a:buNone/>
            </a:pPr>
            <a:r>
              <a:rPr lang="en-GB" sz="1800" b="1" dirty="0" smtClean="0"/>
              <a:t>HCPC </a:t>
            </a:r>
            <a:r>
              <a:rPr lang="en-GB" sz="1800" b="1" dirty="0"/>
              <a:t>Website</a:t>
            </a:r>
          </a:p>
          <a:p>
            <a:pPr marL="0" indent="0">
              <a:buNone/>
            </a:pPr>
            <a:r>
              <a:rPr lang="en-GB" sz="1800" dirty="0">
                <a:hlinkClick r:id="rId5"/>
              </a:rPr>
              <a:t>https://www.hcpc-uk.org/news-and-events/news/2019/hcpc-unites-with-health-regulators-to-issue-joint-statement-in-support-reflective-practice-across-healthcare/</a:t>
            </a:r>
            <a:endParaRPr lang="en-GB" sz="1800"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Tree>
    <p:extLst>
      <p:ext uri="{BB962C8B-B14F-4D97-AF65-F5344CB8AC3E}">
        <p14:creationId xmlns:p14="http://schemas.microsoft.com/office/powerpoint/2010/main" val="2785123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6005"/>
            <a:ext cx="8229600" cy="1143000"/>
          </a:xfrm>
        </p:spPr>
        <p:txBody>
          <a:bodyPr>
            <a:normAutofit/>
          </a:bodyPr>
          <a:lstStyle/>
          <a:p>
            <a:pPr algn="l"/>
            <a:r>
              <a:rPr lang="en-US" altLang="en-US" dirty="0" smtClean="0"/>
              <a:t>Scope of Practice</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defRPr/>
            </a:pPr>
            <a:r>
              <a:rPr lang="en-GB" altLang="en-US" sz="2700" b="0" i="1" dirty="0" smtClean="0">
                <a:latin typeface="Arial"/>
              </a:rPr>
              <a:t>Consider a situation where you have been / might be asked to do something that is outside your current scope of practice e.g. administer medication, insert a cannula, suction a patient, assess a patient’s swallow</a:t>
            </a:r>
          </a:p>
          <a:p>
            <a:pPr marL="0" indent="0" eaLnBrk="1" hangingPunct="1">
              <a:buNone/>
              <a:defRPr/>
            </a:pPr>
            <a:endParaRPr lang="en-GB" altLang="en-US" sz="2700" b="0" i="1" dirty="0" smtClean="0">
              <a:latin typeface="Arial"/>
            </a:endParaRPr>
          </a:p>
          <a:p>
            <a:pPr marL="0" indent="0" eaLnBrk="1" hangingPunct="1">
              <a:buNone/>
              <a:defRPr/>
            </a:pPr>
            <a:r>
              <a:rPr lang="en-GB" altLang="en-US" sz="2700" b="0" i="1" dirty="0" smtClean="0">
                <a:latin typeface="Arial"/>
              </a:rPr>
              <a:t>How </a:t>
            </a:r>
            <a:r>
              <a:rPr lang="en-GB" altLang="en-US" sz="2700" b="0" i="1" dirty="0">
                <a:latin typeface="Arial"/>
              </a:rPr>
              <a:t>did / would the situation make you feel and why?</a:t>
            </a:r>
          </a:p>
          <a:p>
            <a:pPr marL="0" indent="0" eaLnBrk="1" hangingPunct="1">
              <a:buNone/>
              <a:defRPr/>
            </a:pPr>
            <a:endParaRPr lang="en-GB" altLang="en-US" sz="2700" b="0" i="1" dirty="0" smtClean="0">
              <a:latin typeface="Arial"/>
            </a:endParaRPr>
          </a:p>
          <a:p>
            <a:pPr marL="0" indent="0" eaLnBrk="1" hangingPunct="1">
              <a:buNone/>
              <a:defRPr/>
            </a:pPr>
            <a:endParaRPr lang="en-GB" altLang="en-US" sz="2700" b="0" i="1" dirty="0">
              <a:latin typeface="Arial"/>
            </a:endParaRPr>
          </a:p>
          <a:p>
            <a:pPr marL="0" indent="0" eaLnBrk="1" hangingPunct="1">
              <a:buNone/>
              <a:defRPr/>
            </a:pPr>
            <a:r>
              <a:rPr lang="en-GB" altLang="en-US" sz="2700" b="0" i="1" dirty="0" smtClean="0">
                <a:latin typeface="Arial"/>
              </a:rPr>
              <a:t>How did / might you respond?</a:t>
            </a:r>
          </a:p>
          <a:p>
            <a:pPr marL="0" indent="0" eaLnBrk="1" hangingPunct="1">
              <a:buNone/>
              <a:defRPr/>
            </a:pPr>
            <a:endParaRPr lang="en-GB" altLang="en-US" sz="2700" b="0" dirty="0" smtClean="0">
              <a:solidFill>
                <a:sysClr val="windowText" lastClr="000000"/>
              </a:solidFill>
              <a:latin typeface="Arial"/>
            </a:endParaRPr>
          </a:p>
          <a:p>
            <a:pPr marL="0" indent="0" eaLnBrk="1" hangingPunct="1">
              <a:buNone/>
              <a:defRPr/>
            </a:pPr>
            <a:endParaRPr lang="en-GB" altLang="en-US" sz="2700" b="0" dirty="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Tree>
    <p:extLst>
      <p:ext uri="{BB962C8B-B14F-4D97-AF65-F5344CB8AC3E}">
        <p14:creationId xmlns:p14="http://schemas.microsoft.com/office/powerpoint/2010/main" val="3034526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67544" y="715641"/>
            <a:ext cx="8229600" cy="1143000"/>
          </a:xfrm>
        </p:spPr>
        <p:txBody>
          <a:bodyPr>
            <a:normAutofit fontScale="90000"/>
          </a:bodyPr>
          <a:lstStyle/>
          <a:p>
            <a:pPr algn="l"/>
            <a:r>
              <a:rPr lang="en-US" altLang="en-US" dirty="0" smtClean="0"/>
              <a:t>Image</a:t>
            </a:r>
            <a:r>
              <a:rPr lang="en-US" altLang="en-US" sz="3200" dirty="0" smtClean="0"/>
              <a:t>: </a:t>
            </a:r>
            <a:r>
              <a:rPr lang="en-US" altLang="en-US" dirty="0" smtClean="0"/>
              <a:t>Inspire trust and confidence </a:t>
            </a:r>
            <a:endParaRPr lang="en-US" altLang="en-US" dirty="0"/>
          </a:p>
        </p:txBody>
      </p:sp>
      <p:sp>
        <p:nvSpPr>
          <p:cNvPr id="3" name="Content Placeholder 2"/>
          <p:cNvSpPr>
            <a:spLocks noGrp="1"/>
          </p:cNvSpPr>
          <p:nvPr>
            <p:ph idx="1"/>
          </p:nvPr>
        </p:nvSpPr>
        <p:spPr>
          <a:xfrm>
            <a:off x="475978" y="1988840"/>
            <a:ext cx="8229600" cy="4525963"/>
          </a:xfrm>
        </p:spPr>
        <p:txBody>
          <a:bodyPr>
            <a:normAutofit/>
          </a:bodyPr>
          <a:lstStyle/>
          <a:p>
            <a:pPr marL="0" indent="0">
              <a:buNone/>
            </a:pPr>
            <a:r>
              <a:rPr lang="en-GB" sz="2800" dirty="0" smtClean="0"/>
              <a:t>Uphold your own and your profession’s reputation through your </a:t>
            </a:r>
            <a:r>
              <a:rPr lang="en-GB" sz="2800" b="1" dirty="0" smtClean="0"/>
              <a:t>personal</a:t>
            </a:r>
            <a:r>
              <a:rPr lang="en-GB" sz="2800" dirty="0" smtClean="0"/>
              <a:t> and </a:t>
            </a:r>
            <a:r>
              <a:rPr lang="en-GB" sz="2800" b="1" dirty="0" smtClean="0"/>
              <a:t>professional</a:t>
            </a:r>
            <a:r>
              <a:rPr lang="en-GB" sz="2800" dirty="0" smtClean="0"/>
              <a:t> conduct.</a:t>
            </a:r>
          </a:p>
          <a:p>
            <a:pPr marL="0" indent="0">
              <a:buNone/>
            </a:pPr>
            <a:r>
              <a:rPr lang="en-GB" sz="2800" dirty="0" smtClean="0"/>
              <a:t>Let us consider this in relation to social media….</a:t>
            </a:r>
          </a:p>
          <a:p>
            <a:pPr marL="0" indent="0">
              <a:buNone/>
            </a:pPr>
            <a:r>
              <a:rPr lang="en-GB" sz="2800" dirty="0" smtClean="0"/>
              <a:t> </a:t>
            </a:r>
            <a:endParaRPr lang="en-GB" sz="2800" dirty="0"/>
          </a:p>
          <a:p>
            <a:r>
              <a:rPr lang="en-GB" sz="2400" dirty="0" smtClean="0"/>
              <a:t>Consider who and what you associate with on social media</a:t>
            </a:r>
          </a:p>
          <a:p>
            <a:r>
              <a:rPr lang="en-GB" sz="2400" dirty="0" smtClean="0"/>
              <a:t>Consider the possibility of other people mentioning you or posting pictures in inappropriate posts</a:t>
            </a:r>
          </a:p>
          <a:p>
            <a:r>
              <a:rPr lang="en-GB" sz="2400" dirty="0" smtClean="0"/>
              <a:t>Consider what you have posted online in the past</a:t>
            </a:r>
          </a:p>
          <a:p>
            <a:pPr marL="0" indent="0">
              <a:buNone/>
            </a:pPr>
            <a:endParaRPr lang="en-GB"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Tree>
    <p:extLst>
      <p:ext uri="{BB962C8B-B14F-4D97-AF65-F5344CB8AC3E}">
        <p14:creationId xmlns:p14="http://schemas.microsoft.com/office/powerpoint/2010/main" val="2635250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4544" y="114847"/>
            <a:ext cx="7077472" cy="1143000"/>
          </a:xfrm>
        </p:spPr>
        <p:txBody>
          <a:bodyPr/>
          <a:lstStyle/>
          <a:p>
            <a:r>
              <a:rPr lang="en-GB" dirty="0" smtClean="0"/>
              <a:t>NMC &amp; HCPC Guidance</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smtClean="0"/>
              <a:t>“</a:t>
            </a:r>
            <a:r>
              <a:rPr lang="en-GB" dirty="0"/>
              <a:t>Use all forms of spoken, written and digital communication (including social media and networking sites) responsibly.” </a:t>
            </a:r>
            <a:endParaRPr lang="en-GB" dirty="0" smtClean="0"/>
          </a:p>
          <a:p>
            <a:pPr marL="0" indent="0" algn="ctr">
              <a:buNone/>
            </a:pPr>
            <a:r>
              <a:rPr lang="en-GB" sz="2800" i="1" dirty="0" smtClean="0"/>
              <a:t>(</a:t>
            </a:r>
            <a:r>
              <a:rPr lang="en-GB" sz="2800" i="1" dirty="0"/>
              <a:t>The Code, paragraph 20.10</a:t>
            </a:r>
            <a:r>
              <a:rPr lang="en-GB" sz="2800" i="1" dirty="0" smtClean="0"/>
              <a:t>)</a:t>
            </a:r>
          </a:p>
          <a:p>
            <a:pPr marL="0" indent="0" algn="ctr">
              <a:buNone/>
            </a:pPr>
            <a:endParaRPr lang="en-GB" i="1" dirty="0"/>
          </a:p>
          <a:p>
            <a:pPr marL="0" indent="0">
              <a:buNone/>
            </a:pPr>
            <a:r>
              <a:rPr lang="en-GB" i="1" dirty="0" smtClean="0"/>
              <a:t> </a:t>
            </a:r>
            <a:r>
              <a:rPr lang="en-GB" dirty="0" smtClean="0"/>
              <a:t>“ You must use all forms of communication appropriately and responsibly, including social media and networking websites.”</a:t>
            </a:r>
          </a:p>
          <a:p>
            <a:pPr marL="0" indent="0" algn="ctr">
              <a:buNone/>
            </a:pPr>
            <a:r>
              <a:rPr lang="en-GB" sz="2800" i="1" dirty="0" smtClean="0"/>
              <a:t>(Standards of conduct, performance and ethics, paragraph 2.7)</a:t>
            </a:r>
            <a:endParaRPr lang="en-GB" sz="2800" i="1" dirty="0"/>
          </a:p>
        </p:txBody>
      </p:sp>
    </p:spTree>
    <p:extLst>
      <p:ext uri="{BB962C8B-B14F-4D97-AF65-F5344CB8AC3E}">
        <p14:creationId xmlns:p14="http://schemas.microsoft.com/office/powerpoint/2010/main" val="2328084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67544" y="715641"/>
            <a:ext cx="8229600" cy="1143000"/>
          </a:xfrm>
        </p:spPr>
        <p:txBody>
          <a:bodyPr>
            <a:normAutofit/>
          </a:bodyPr>
          <a:lstStyle/>
          <a:p>
            <a:pPr algn="l"/>
            <a:r>
              <a:rPr lang="en-US" altLang="en-US" dirty="0" smtClean="0"/>
              <a:t>Benefits of Social Media</a:t>
            </a:r>
            <a:endParaRPr lang="en-US" altLang="en-US" dirty="0"/>
          </a:p>
        </p:txBody>
      </p:sp>
      <p:sp>
        <p:nvSpPr>
          <p:cNvPr id="3" name="Content Placeholder 2"/>
          <p:cNvSpPr>
            <a:spLocks noGrp="1"/>
          </p:cNvSpPr>
          <p:nvPr>
            <p:ph idx="1"/>
          </p:nvPr>
        </p:nvSpPr>
        <p:spPr>
          <a:xfrm>
            <a:off x="475978" y="1988840"/>
            <a:ext cx="8229600" cy="4525963"/>
          </a:xfrm>
        </p:spPr>
        <p:txBody>
          <a:bodyPr>
            <a:normAutofit lnSpcReduction="10000"/>
          </a:bodyPr>
          <a:lstStyle/>
          <a:p>
            <a:pPr marL="0" indent="0">
              <a:buNone/>
            </a:pPr>
            <a:r>
              <a:rPr lang="en-GB" dirty="0" smtClean="0"/>
              <a:t>If used appropriately and responsibly social networking sites can offer benefits to HCPs including:</a:t>
            </a:r>
          </a:p>
          <a:p>
            <a:r>
              <a:rPr lang="en-GB" sz="2800" dirty="0" smtClean="0"/>
              <a:t>Build and maintain professional relationships</a:t>
            </a:r>
          </a:p>
          <a:p>
            <a:r>
              <a:rPr lang="en-GB" sz="2800" dirty="0"/>
              <a:t>A</a:t>
            </a:r>
            <a:r>
              <a:rPr lang="en-GB" sz="2800" dirty="0" smtClean="0"/>
              <a:t>ccess professional networks with other HCPs globally</a:t>
            </a:r>
          </a:p>
          <a:p>
            <a:r>
              <a:rPr lang="en-GB" sz="2800" dirty="0" smtClean="0"/>
              <a:t>Access resources for CPD</a:t>
            </a:r>
          </a:p>
          <a:p>
            <a:r>
              <a:rPr lang="en-GB" sz="2800" dirty="0"/>
              <a:t>Help the public understand what we do</a:t>
            </a:r>
          </a:p>
          <a:p>
            <a:r>
              <a:rPr lang="en-GB" sz="2800" dirty="0" smtClean="0"/>
              <a:t>Raise the profile of HCPs</a:t>
            </a:r>
          </a:p>
          <a:p>
            <a:pPr marL="0" indent="0">
              <a:buNone/>
            </a:pPr>
            <a:endParaRPr lang="en-GB"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Tree>
    <p:extLst>
      <p:ext uri="{BB962C8B-B14F-4D97-AF65-F5344CB8AC3E}">
        <p14:creationId xmlns:p14="http://schemas.microsoft.com/office/powerpoint/2010/main" val="3469186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900608" y="167805"/>
            <a:ext cx="8229600" cy="1143000"/>
          </a:xfrm>
        </p:spPr>
        <p:txBody>
          <a:bodyPr/>
          <a:lstStyle/>
          <a:p>
            <a:r>
              <a:rPr lang="en-GB" dirty="0" smtClean="0"/>
              <a:t>Social Media Guidance </a:t>
            </a:r>
            <a:r>
              <a:rPr lang="en-GB" baseline="30000" dirty="0" smtClean="0"/>
              <a:t>10</a:t>
            </a:r>
            <a:endParaRPr lang="en-GB" baseline="30000"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Unlawful or unprofessional use of social media may jeopardise NMC/HCPC registration and includes:</a:t>
            </a:r>
          </a:p>
          <a:p>
            <a:r>
              <a:rPr lang="en-GB" dirty="0" smtClean="0"/>
              <a:t>Posting pictures or information about patients</a:t>
            </a:r>
          </a:p>
          <a:p>
            <a:r>
              <a:rPr lang="en-GB" dirty="0" smtClean="0"/>
              <a:t>Inappropriate sharing of confidential information</a:t>
            </a:r>
          </a:p>
          <a:p>
            <a:r>
              <a:rPr lang="en-GB" dirty="0" smtClean="0"/>
              <a:t>Bullying or intimidating people</a:t>
            </a:r>
          </a:p>
          <a:p>
            <a:r>
              <a:rPr lang="en-GB" dirty="0" smtClean="0"/>
              <a:t>Building relationships with patients and service users</a:t>
            </a:r>
          </a:p>
          <a:p>
            <a:r>
              <a:rPr lang="en-GB" dirty="0" smtClean="0"/>
              <a:t>Stealing personal information or identity</a:t>
            </a:r>
          </a:p>
          <a:p>
            <a:r>
              <a:rPr lang="en-GB" dirty="0" smtClean="0"/>
              <a:t>Inciting hatred or discrimination</a:t>
            </a:r>
          </a:p>
          <a:p>
            <a:r>
              <a:rPr lang="en-GB" dirty="0" smtClean="0"/>
              <a:t>Encouraging violence or self-harm</a:t>
            </a:r>
          </a:p>
        </p:txBody>
      </p:sp>
    </p:spTree>
    <p:extLst>
      <p:ext uri="{BB962C8B-B14F-4D97-AF65-F5344CB8AC3E}">
        <p14:creationId xmlns:p14="http://schemas.microsoft.com/office/powerpoint/2010/main" val="748991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67544" y="167805"/>
            <a:ext cx="6861448" cy="1143000"/>
          </a:xfrm>
        </p:spPr>
        <p:txBody>
          <a:bodyPr/>
          <a:lstStyle/>
          <a:p>
            <a:pPr algn="l"/>
            <a:r>
              <a:rPr lang="en-GB" dirty="0" smtClean="0"/>
              <a:t>Top Tips </a:t>
            </a:r>
            <a:r>
              <a:rPr lang="en-GB" baseline="30000" dirty="0" smtClean="0"/>
              <a:t>11</a:t>
            </a:r>
            <a:endParaRPr lang="en-GB" baseline="30000" dirty="0"/>
          </a:p>
        </p:txBody>
      </p:sp>
      <p:sp>
        <p:nvSpPr>
          <p:cNvPr id="3" name="Content Placeholder 2"/>
          <p:cNvSpPr>
            <a:spLocks noGrp="1"/>
          </p:cNvSpPr>
          <p:nvPr>
            <p:ph idx="1"/>
          </p:nvPr>
        </p:nvSpPr>
        <p:spPr>
          <a:xfrm>
            <a:off x="467544" y="1600200"/>
            <a:ext cx="8424936" cy="4525963"/>
          </a:xfrm>
        </p:spPr>
        <p:txBody>
          <a:bodyPr>
            <a:normAutofit fontScale="70000" lnSpcReduction="20000"/>
          </a:bodyPr>
          <a:lstStyle/>
          <a:p>
            <a:pPr marL="0" indent="0">
              <a:buNone/>
            </a:pPr>
            <a:r>
              <a:rPr lang="en-GB" sz="3500" b="1" dirty="0" smtClean="0"/>
              <a:t>To use social media in a way that meets standards:</a:t>
            </a:r>
          </a:p>
          <a:p>
            <a:pPr marL="0" indent="0">
              <a:buNone/>
            </a:pPr>
            <a:endParaRPr lang="en-GB" b="1" dirty="0" smtClean="0"/>
          </a:p>
          <a:p>
            <a:pPr marL="0" indent="0">
              <a:buNone/>
            </a:pPr>
            <a:r>
              <a:rPr lang="en-GB" sz="3400" b="1" dirty="0" smtClean="0"/>
              <a:t>Think before you post </a:t>
            </a:r>
            <a:r>
              <a:rPr lang="en-GB" dirty="0" smtClean="0"/>
              <a:t>– assume it can be shared and read by anyone</a:t>
            </a:r>
          </a:p>
          <a:p>
            <a:pPr marL="0" indent="0">
              <a:buNone/>
            </a:pPr>
            <a:r>
              <a:rPr lang="en-GB" sz="3400" b="1" dirty="0" smtClean="0"/>
              <a:t>Think about who can see what you share </a:t>
            </a:r>
            <a:r>
              <a:rPr lang="en-GB" dirty="0" smtClean="0"/>
              <a:t>– remember privacy settings cannot guarantee that what you post cannot be publicly viewed</a:t>
            </a:r>
          </a:p>
          <a:p>
            <a:pPr marL="0" indent="0">
              <a:buNone/>
            </a:pPr>
            <a:r>
              <a:rPr lang="en-GB" sz="3400" b="1" dirty="0" smtClean="0"/>
              <a:t>Maintain appropriate professional boundaries </a:t>
            </a:r>
            <a:r>
              <a:rPr lang="en-GB" dirty="0" smtClean="0"/>
              <a:t>– with colleagues, service users and carers</a:t>
            </a:r>
          </a:p>
          <a:p>
            <a:pPr marL="0" indent="0">
              <a:buNone/>
            </a:pPr>
            <a:r>
              <a:rPr lang="en-GB" sz="3400" b="1" dirty="0" smtClean="0"/>
              <a:t>Do not post information that can identify the service user </a:t>
            </a:r>
            <a:r>
              <a:rPr lang="en-GB" sz="3400" dirty="0" smtClean="0"/>
              <a:t>– </a:t>
            </a:r>
            <a:r>
              <a:rPr lang="en-GB" dirty="0" smtClean="0"/>
              <a:t>unless you have their permission</a:t>
            </a:r>
          </a:p>
          <a:p>
            <a:pPr marL="0" indent="0">
              <a:buNone/>
            </a:pPr>
            <a:r>
              <a:rPr lang="en-GB" sz="3400" b="1" dirty="0" smtClean="0"/>
              <a:t>Do not post inappropriate or offensive material</a:t>
            </a:r>
          </a:p>
          <a:p>
            <a:pPr marL="0" indent="0">
              <a:buNone/>
            </a:pPr>
            <a:r>
              <a:rPr lang="en-GB" sz="3400" b="1" dirty="0" smtClean="0"/>
              <a:t>Follow your employer’s social media policy</a:t>
            </a:r>
          </a:p>
        </p:txBody>
      </p:sp>
    </p:spTree>
    <p:extLst>
      <p:ext uri="{BB962C8B-B14F-4D97-AF65-F5344CB8AC3E}">
        <p14:creationId xmlns:p14="http://schemas.microsoft.com/office/powerpoint/2010/main" val="2481095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251520" y="715641"/>
            <a:ext cx="8229600" cy="1143000"/>
          </a:xfrm>
        </p:spPr>
        <p:txBody>
          <a:bodyPr/>
          <a:lstStyle/>
          <a:p>
            <a:r>
              <a:rPr lang="en-GB" dirty="0" smtClean="0"/>
              <a:t>Appropriate use of social media</a:t>
            </a:r>
            <a:endParaRPr lang="en-GB" dirty="0"/>
          </a:p>
        </p:txBody>
      </p:sp>
      <p:sp>
        <p:nvSpPr>
          <p:cNvPr id="3" name="Content Placeholder 2"/>
          <p:cNvSpPr>
            <a:spLocks noGrp="1"/>
          </p:cNvSpPr>
          <p:nvPr>
            <p:ph idx="1"/>
          </p:nvPr>
        </p:nvSpPr>
        <p:spPr/>
        <p:txBody>
          <a:bodyPr/>
          <a:lstStyle/>
          <a:p>
            <a:endParaRPr lang="en-GB" dirty="0" smtClean="0"/>
          </a:p>
          <a:p>
            <a:r>
              <a:rPr lang="en-GB" dirty="0" smtClean="0"/>
              <a:t>Be informed of different social media types, advantages and disadvantages</a:t>
            </a:r>
          </a:p>
          <a:p>
            <a:r>
              <a:rPr lang="en-GB" dirty="0" smtClean="0"/>
              <a:t>Check your professional and employer social media guidance</a:t>
            </a:r>
          </a:p>
          <a:p>
            <a:r>
              <a:rPr lang="en-GB" dirty="0" smtClean="0"/>
              <a:t>Maintain your professionalism</a:t>
            </a:r>
          </a:p>
          <a:p>
            <a:r>
              <a:rPr lang="en-GB" dirty="0" smtClean="0"/>
              <a:t>Protect your reputation</a:t>
            </a:r>
            <a:endParaRPr lang="en-GB" dirty="0"/>
          </a:p>
        </p:txBody>
      </p:sp>
    </p:spTree>
    <p:extLst>
      <p:ext uri="{BB962C8B-B14F-4D97-AF65-F5344CB8AC3E}">
        <p14:creationId xmlns:p14="http://schemas.microsoft.com/office/powerpoint/2010/main" val="4078371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251520" y="715641"/>
            <a:ext cx="8229600" cy="1143000"/>
          </a:xfrm>
        </p:spPr>
        <p:txBody>
          <a:bodyPr/>
          <a:lstStyle/>
          <a:p>
            <a:r>
              <a:rPr lang="en-GB" dirty="0" smtClean="0"/>
              <a:t>Appropriate use of social media</a:t>
            </a:r>
            <a:endParaRPr lang="en-GB" dirty="0"/>
          </a:p>
        </p:txBody>
      </p:sp>
      <p:sp>
        <p:nvSpPr>
          <p:cNvPr id="3" name="Content Placeholder 2"/>
          <p:cNvSpPr>
            <a:spLocks noGrp="1"/>
          </p:cNvSpPr>
          <p:nvPr>
            <p:ph idx="1"/>
          </p:nvPr>
        </p:nvSpPr>
        <p:spPr/>
        <p:txBody>
          <a:bodyPr>
            <a:normAutofit fontScale="92500"/>
          </a:bodyPr>
          <a:lstStyle/>
          <a:p>
            <a:pPr marL="0" indent="0">
              <a:buNone/>
            </a:pPr>
            <a:endParaRPr lang="en-GB" sz="2400" dirty="0" smtClean="0">
              <a:solidFill>
                <a:schemeClr val="accent1">
                  <a:lumMod val="75000"/>
                </a:schemeClr>
              </a:solidFill>
            </a:endParaRPr>
          </a:p>
          <a:p>
            <a:pPr marL="0" indent="0">
              <a:buNone/>
            </a:pPr>
            <a:r>
              <a:rPr lang="en-GB" sz="2800" i="1" dirty="0" smtClean="0">
                <a:solidFill>
                  <a:schemeClr val="accent1">
                    <a:lumMod val="75000"/>
                  </a:schemeClr>
                </a:solidFill>
              </a:rPr>
              <a:t>Consider the following scenarios and how The Code or  Standards of Conduct Performance and Ethics apply:</a:t>
            </a:r>
          </a:p>
          <a:p>
            <a:pPr marL="0" indent="0">
              <a:buNone/>
            </a:pPr>
            <a:endParaRPr lang="en-GB" sz="2800" i="1" dirty="0" smtClean="0">
              <a:solidFill>
                <a:schemeClr val="accent1">
                  <a:lumMod val="75000"/>
                </a:schemeClr>
              </a:solidFill>
            </a:endParaRPr>
          </a:p>
          <a:p>
            <a:pPr marL="0" indent="0">
              <a:buNone/>
            </a:pPr>
            <a:r>
              <a:rPr lang="en-GB" sz="2400" i="1" dirty="0" smtClean="0">
                <a:solidFill>
                  <a:schemeClr val="accent1">
                    <a:lumMod val="75000"/>
                  </a:schemeClr>
                </a:solidFill>
              </a:rPr>
              <a:t>A patient who has been treated for Covid-19 is being discharged to staff clapping. The hospital </a:t>
            </a:r>
            <a:r>
              <a:rPr lang="en-GB" sz="2400" i="1" dirty="0" err="1">
                <a:solidFill>
                  <a:schemeClr val="accent1">
                    <a:lumMod val="75000"/>
                  </a:schemeClr>
                </a:solidFill>
              </a:rPr>
              <a:t>C</a:t>
            </a:r>
            <a:r>
              <a:rPr lang="en-GB" sz="2400" i="1" dirty="0" err="1" smtClean="0">
                <a:solidFill>
                  <a:schemeClr val="accent1">
                    <a:lumMod val="75000"/>
                  </a:schemeClr>
                </a:solidFill>
              </a:rPr>
              <a:t>omms</a:t>
            </a:r>
            <a:r>
              <a:rPr lang="en-GB" sz="2400" i="1" dirty="0" smtClean="0">
                <a:solidFill>
                  <a:schemeClr val="accent1">
                    <a:lumMod val="75000"/>
                  </a:schemeClr>
                </a:solidFill>
              </a:rPr>
              <a:t> team are taking photographs – a HCP takes a photograph with their phone and posts it on Facebook.</a:t>
            </a:r>
          </a:p>
          <a:p>
            <a:pPr marL="0" indent="0">
              <a:buNone/>
            </a:pPr>
            <a:endParaRPr lang="en-GB" sz="2400" i="1" dirty="0">
              <a:solidFill>
                <a:schemeClr val="accent1">
                  <a:lumMod val="75000"/>
                </a:schemeClr>
              </a:solidFill>
            </a:endParaRPr>
          </a:p>
          <a:p>
            <a:pPr marL="0" indent="0">
              <a:buNone/>
            </a:pPr>
            <a:r>
              <a:rPr lang="en-GB" sz="2400" i="1" dirty="0" smtClean="0">
                <a:solidFill>
                  <a:schemeClr val="accent1">
                    <a:lumMod val="75000"/>
                  </a:schemeClr>
                </a:solidFill>
              </a:rPr>
              <a:t>A patient that was under your care requests to follow you on Instagram.</a:t>
            </a:r>
          </a:p>
        </p:txBody>
      </p:sp>
    </p:spTree>
    <p:extLst>
      <p:ext uri="{BB962C8B-B14F-4D97-AF65-F5344CB8AC3E}">
        <p14:creationId xmlns:p14="http://schemas.microsoft.com/office/powerpoint/2010/main" val="3762703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179512" y="593082"/>
            <a:ext cx="8229600" cy="1143000"/>
          </a:xfrm>
        </p:spPr>
        <p:txBody>
          <a:bodyPr>
            <a:normAutofit/>
          </a:bodyPr>
          <a:lstStyle/>
          <a:p>
            <a:pPr algn="l"/>
            <a:r>
              <a:rPr lang="en-US" altLang="en-US" dirty="0" smtClean="0"/>
              <a:t>Collaborative Practice</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431540" y="1361727"/>
            <a:ext cx="8280920" cy="4924425"/>
          </a:xfrm>
          <a:prstGeom prst="rect">
            <a:avLst/>
          </a:prstGeom>
          <a:noFill/>
        </p:spPr>
        <p:txBody>
          <a:bodyPr wrap="square" rtlCol="0">
            <a:spAutoFit/>
          </a:bodyPr>
          <a:lstStyle/>
          <a:p>
            <a:pPr marL="741363" lvl="1" indent="-285750">
              <a:buClr>
                <a:srgbClr val="005EB8"/>
              </a:buClr>
              <a:buFont typeface="Arial" panose="020B0604020202020204" pitchFamily="34" charset="0"/>
              <a:buChar char="•"/>
            </a:pPr>
            <a:endParaRPr lang="en-GB" sz="2400" dirty="0" smtClean="0"/>
          </a:p>
          <a:p>
            <a:pPr lvl="1" indent="0">
              <a:buClr>
                <a:srgbClr val="005EB8"/>
              </a:buClr>
            </a:pPr>
            <a:r>
              <a:rPr lang="en-GB" sz="2400" i="1" dirty="0" smtClean="0"/>
              <a:t>“ multiple health workers from different professional backgrounds working together with patients, families, carers, and communities to deliver the highest  quality care” </a:t>
            </a:r>
            <a:r>
              <a:rPr lang="en-GB" sz="2400" i="1" baseline="30000" dirty="0" smtClean="0"/>
              <a:t>6</a:t>
            </a:r>
            <a:endParaRPr lang="en-GB" sz="2400" i="1" baseline="30000" dirty="0"/>
          </a:p>
          <a:p>
            <a:pPr lvl="1" indent="0">
              <a:buClr>
                <a:srgbClr val="005EB8"/>
              </a:buClr>
            </a:pPr>
            <a:endParaRPr lang="en-GB" dirty="0" smtClean="0"/>
          </a:p>
          <a:p>
            <a:pPr lvl="1" indent="0">
              <a:buClr>
                <a:srgbClr val="005EB8"/>
              </a:buClr>
            </a:pPr>
            <a:r>
              <a:rPr lang="en-GB" sz="2000" dirty="0" smtClean="0"/>
              <a:t>No profession alone can meet all the needs of those who use our services. However by using the skills and expertise of all members of the multidisciplinary team in an integrated way, we can ensure that all the needs of those people using our services are met.</a:t>
            </a:r>
          </a:p>
          <a:p>
            <a:pPr lvl="1" indent="0">
              <a:buClr>
                <a:srgbClr val="005EB8"/>
              </a:buClr>
            </a:pPr>
            <a:endParaRPr lang="en-GB" dirty="0"/>
          </a:p>
          <a:p>
            <a:pPr lvl="1" indent="0">
              <a:buClr>
                <a:srgbClr val="005EB8"/>
              </a:buClr>
            </a:pPr>
            <a:r>
              <a:rPr lang="en-GB" sz="2000" dirty="0" smtClean="0"/>
              <a:t>The benefits of inter-professional collaborative practice include improved patient care and outcomes, fewer preventable errors, reduced healthcare costs and improved staff satisfaction.</a:t>
            </a:r>
          </a:p>
          <a:p>
            <a:pPr marL="741363" lvl="1" indent="-285750">
              <a:buClr>
                <a:srgbClr val="005EB8"/>
              </a:buClr>
              <a:buFont typeface="Arial" panose="020B0604020202020204" pitchFamily="34" charset="0"/>
              <a:buChar char="•"/>
            </a:pPr>
            <a:endParaRPr lang="en-GB" dirty="0"/>
          </a:p>
        </p:txBody>
      </p:sp>
    </p:spTree>
    <p:extLst>
      <p:ext uri="{BB962C8B-B14F-4D97-AF65-F5344CB8AC3E}">
        <p14:creationId xmlns:p14="http://schemas.microsoft.com/office/powerpoint/2010/main" val="450375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251520" y="908720"/>
            <a:ext cx="8229600" cy="1143000"/>
          </a:xfrm>
        </p:spPr>
        <p:txBody>
          <a:bodyPr/>
          <a:lstStyle/>
          <a:p>
            <a:pPr algn="l"/>
            <a:r>
              <a:rPr lang="en-US" altLang="en-US" dirty="0" smtClean="0"/>
              <a:t>What is professionalism?</a:t>
            </a:r>
            <a:endParaRPr lang="en-GB" dirty="0"/>
          </a:p>
        </p:txBody>
      </p:sp>
      <p:sp>
        <p:nvSpPr>
          <p:cNvPr id="10" name="Content Placeholder 9"/>
          <p:cNvSpPr>
            <a:spLocks noGrp="1"/>
          </p:cNvSpPr>
          <p:nvPr>
            <p:ph idx="1"/>
          </p:nvPr>
        </p:nvSpPr>
        <p:spPr>
          <a:xfrm>
            <a:off x="395536" y="1844824"/>
            <a:ext cx="8229600" cy="3960440"/>
          </a:xfrm>
        </p:spPr>
        <p:txBody>
          <a:bodyPr>
            <a:normAutofit/>
          </a:bodyPr>
          <a:lstStyle/>
          <a:p>
            <a:pPr marL="0" indent="0">
              <a:buClr>
                <a:srgbClr val="0070C0"/>
              </a:buClr>
              <a:buNone/>
            </a:pPr>
            <a:endParaRPr lang="en-GB" sz="2200" dirty="0"/>
          </a:p>
          <a:p>
            <a:pPr marL="0" indent="0">
              <a:buClr>
                <a:srgbClr val="0070C0"/>
              </a:buClr>
              <a:buNone/>
            </a:pPr>
            <a:r>
              <a:rPr lang="en-GB" sz="2200" i="1" dirty="0" smtClean="0"/>
              <a:t>We all know professionalism when we see it but it can be difficult to describe</a:t>
            </a:r>
          </a:p>
          <a:p>
            <a:pPr marL="0" indent="0">
              <a:buClr>
                <a:srgbClr val="0070C0"/>
              </a:buClr>
              <a:buNone/>
            </a:pPr>
            <a:endParaRPr lang="en-GB" sz="2200" i="1" dirty="0" smtClean="0"/>
          </a:p>
          <a:p>
            <a:pPr marL="0" indent="0">
              <a:buClr>
                <a:srgbClr val="0070C0"/>
              </a:buClr>
              <a:buNone/>
            </a:pPr>
            <a:r>
              <a:rPr lang="en-GB" sz="2200" i="1" dirty="0" smtClean="0"/>
              <a:t>Consider what you mean by professionalism.</a:t>
            </a:r>
          </a:p>
          <a:p>
            <a:pPr marL="0" indent="0">
              <a:buClr>
                <a:srgbClr val="0070C0"/>
              </a:buClr>
              <a:buNone/>
            </a:pPr>
            <a:endParaRPr lang="en-GB" sz="2200" i="1" dirty="0"/>
          </a:p>
          <a:p>
            <a:pPr marL="0" indent="0">
              <a:buClr>
                <a:srgbClr val="0070C0"/>
              </a:buClr>
              <a:buNone/>
            </a:pPr>
            <a:r>
              <a:rPr lang="en-GB" sz="2200" i="1" dirty="0" smtClean="0"/>
              <a:t>Write down 6 words related to what it means to you</a:t>
            </a:r>
            <a:endParaRPr lang="en-GB" sz="2200" i="1" dirty="0"/>
          </a:p>
          <a:p>
            <a:pPr marL="0" indent="0">
              <a:buClr>
                <a:srgbClr val="0070C0"/>
              </a:buClr>
              <a:buNone/>
            </a:pPr>
            <a:endParaRPr lang="en-GB" sz="2200" i="1" dirty="0"/>
          </a:p>
          <a:p>
            <a:pPr marL="0" indent="0">
              <a:buClr>
                <a:srgbClr val="0070C0"/>
              </a:buClr>
              <a:buNone/>
            </a:pPr>
            <a:r>
              <a:rPr lang="en-GB" sz="2200" i="1" dirty="0" smtClean="0"/>
              <a:t>What are situations that challenge your professionalism?</a:t>
            </a:r>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400" dirty="0" smtClean="0"/>
          </a:p>
        </p:txBody>
      </p:sp>
    </p:spTree>
    <p:extLst>
      <p:ext uri="{BB962C8B-B14F-4D97-AF65-F5344CB8AC3E}">
        <p14:creationId xmlns:p14="http://schemas.microsoft.com/office/powerpoint/2010/main" val="3013362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Teamwork</a:t>
            </a:r>
            <a:endParaRPr lang="en-GB" dirty="0"/>
          </a:p>
        </p:txBody>
      </p:sp>
      <p:sp>
        <p:nvSpPr>
          <p:cNvPr id="6" name="Content Placeholder 5"/>
          <p:cNvSpPr>
            <a:spLocks noGrp="1"/>
          </p:cNvSpPr>
          <p:nvPr>
            <p:ph sz="half" idx="1"/>
          </p:nvPr>
        </p:nvSpPr>
        <p:spPr>
          <a:xfrm>
            <a:off x="251520" y="1196752"/>
            <a:ext cx="4608512" cy="4785395"/>
          </a:xfrm>
        </p:spPr>
        <p:txBody>
          <a:bodyPr>
            <a:noAutofit/>
          </a:bodyPr>
          <a:lstStyle/>
          <a:p>
            <a:pPr marL="0" indent="0">
              <a:buNone/>
            </a:pPr>
            <a:r>
              <a:rPr lang="en-GB" sz="2400" b="1" dirty="0"/>
              <a:t>The collaborative worker</a:t>
            </a:r>
            <a:r>
              <a:rPr lang="en-GB" sz="2400" dirty="0" smtClean="0"/>
              <a:t>: </a:t>
            </a:r>
            <a:r>
              <a:rPr lang="en-GB" sz="2400" baseline="30000" dirty="0" smtClean="0"/>
              <a:t>7.</a:t>
            </a:r>
          </a:p>
          <a:p>
            <a:pPr marL="0" indent="0">
              <a:buNone/>
            </a:pPr>
            <a:r>
              <a:rPr lang="en-GB" sz="2000" dirty="0" smtClean="0"/>
              <a:t> </a:t>
            </a:r>
            <a:r>
              <a:rPr lang="en-GB" sz="2000" dirty="0"/>
              <a:t>• </a:t>
            </a:r>
            <a:r>
              <a:rPr lang="en-GB" sz="1900" dirty="0"/>
              <a:t>Analyses the process of team (group) development </a:t>
            </a:r>
            <a:endParaRPr lang="en-GB" sz="1900" dirty="0" smtClean="0"/>
          </a:p>
          <a:p>
            <a:pPr marL="0" indent="0">
              <a:buNone/>
            </a:pPr>
            <a:r>
              <a:rPr lang="en-GB" sz="1900" dirty="0" smtClean="0"/>
              <a:t>• </a:t>
            </a:r>
            <a:r>
              <a:rPr lang="en-GB" sz="1900" dirty="0"/>
              <a:t>Establishes and maintains effective working relationships with other team </a:t>
            </a:r>
            <a:r>
              <a:rPr lang="en-GB" sz="1900" dirty="0" smtClean="0"/>
              <a:t>members and other teams </a:t>
            </a:r>
          </a:p>
          <a:p>
            <a:pPr marL="0" indent="0">
              <a:buNone/>
            </a:pPr>
            <a:r>
              <a:rPr lang="en-GB" sz="1900" dirty="0" smtClean="0"/>
              <a:t>• </a:t>
            </a:r>
            <a:r>
              <a:rPr lang="en-GB" sz="1900" dirty="0"/>
              <a:t>Effectively facilitates discussions and interactions among team members </a:t>
            </a:r>
            <a:endParaRPr lang="en-GB" sz="1900" dirty="0" smtClean="0"/>
          </a:p>
          <a:p>
            <a:pPr marL="0" indent="0">
              <a:buNone/>
            </a:pPr>
            <a:r>
              <a:rPr lang="en-GB" sz="1900" dirty="0" smtClean="0"/>
              <a:t>• </a:t>
            </a:r>
            <a:r>
              <a:rPr lang="en-GB" sz="1900" dirty="0"/>
              <a:t>Engages in shared decision making to establish and achieve commonly agreed goals </a:t>
            </a:r>
            <a:endParaRPr lang="en-GB" sz="1900" dirty="0" smtClean="0"/>
          </a:p>
          <a:p>
            <a:pPr marL="0" indent="0">
              <a:buNone/>
            </a:pPr>
            <a:r>
              <a:rPr lang="en-GB" sz="1900" dirty="0" smtClean="0"/>
              <a:t>• </a:t>
            </a:r>
            <a:r>
              <a:rPr lang="en-GB" sz="1900" dirty="0"/>
              <a:t>Respects all team members’ contribution to collaborative decision making </a:t>
            </a:r>
            <a:endParaRPr lang="en-GB" sz="1900" dirty="0" smtClean="0"/>
          </a:p>
          <a:p>
            <a:pPr marL="0" indent="0">
              <a:buNone/>
            </a:pPr>
            <a:r>
              <a:rPr lang="en-GB" sz="1900" dirty="0" smtClean="0"/>
              <a:t>• </a:t>
            </a:r>
            <a:r>
              <a:rPr lang="en-GB" sz="1900" dirty="0"/>
              <a:t>Respects team ethics including confidentiality, resource and workload allocation, and professionalism</a:t>
            </a:r>
          </a:p>
        </p:txBody>
      </p:sp>
      <p:pic>
        <p:nvPicPr>
          <p:cNvPr id="7" name="Content Placeholder 6"/>
          <p:cNvPicPr>
            <a:picLocks noGrp="1"/>
          </p:cNvPicPr>
          <p:nvPr>
            <p:ph sz="half" idx="2"/>
          </p:nvPr>
        </p:nvPicPr>
        <p:blipFill rotWithShape="1">
          <a:blip r:embed="rId2"/>
          <a:srcRect l="12903" t="23942" r="58871" b="37752"/>
          <a:stretch/>
        </p:blipFill>
        <p:spPr bwMode="auto">
          <a:xfrm>
            <a:off x="4946842" y="1772816"/>
            <a:ext cx="3873629" cy="395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5281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38994" y="106041"/>
            <a:ext cx="8229600" cy="1143000"/>
          </a:xfrm>
        </p:spPr>
        <p:txBody>
          <a:bodyPr>
            <a:normAutofit/>
          </a:bodyPr>
          <a:lstStyle/>
          <a:p>
            <a:pPr algn="l"/>
            <a:r>
              <a:rPr lang="en-US" altLang="en-US" dirty="0" smtClean="0"/>
              <a:t>Teamwork</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0" y="1268091"/>
            <a:ext cx="8748464" cy="8771632"/>
          </a:xfrm>
          <a:prstGeom prst="rect">
            <a:avLst/>
          </a:prstGeom>
          <a:noFill/>
        </p:spPr>
        <p:txBody>
          <a:bodyPr wrap="square" rtlCol="0">
            <a:spAutoFit/>
          </a:bodyPr>
          <a:lstStyle/>
          <a:p>
            <a:pPr lvl="1" indent="0">
              <a:buClr>
                <a:srgbClr val="005EB8"/>
              </a:buClr>
            </a:pPr>
            <a:r>
              <a:rPr lang="en-GB" sz="2000" dirty="0"/>
              <a:t>Reviews of high-profile incidents have identified three main types of teamwork failings - unclear definition of roles, lack of explicit coordination and miscommunication.</a:t>
            </a:r>
          </a:p>
          <a:p>
            <a:pPr lvl="1" indent="0">
              <a:buClr>
                <a:srgbClr val="005EB8"/>
              </a:buClr>
            </a:pPr>
            <a:endParaRPr lang="en-GB" sz="2000" b="1" dirty="0" smtClean="0"/>
          </a:p>
          <a:p>
            <a:pPr lvl="1" indent="0">
              <a:buClr>
                <a:srgbClr val="005EB8"/>
              </a:buClr>
            </a:pPr>
            <a:r>
              <a:rPr lang="en-GB" sz="2000" b="1" dirty="0" smtClean="0"/>
              <a:t>Teamwork is most effective with:</a:t>
            </a:r>
          </a:p>
          <a:p>
            <a:pPr marL="1198563" lvl="2" indent="-285750">
              <a:buClr>
                <a:srgbClr val="005EB8"/>
              </a:buClr>
              <a:buFont typeface="Arial" panose="020B0604020202020204" pitchFamily="34" charset="0"/>
              <a:buChar char="•"/>
            </a:pPr>
            <a:r>
              <a:rPr lang="en-GB" sz="2000" b="1" dirty="0" smtClean="0"/>
              <a:t>Shared goals  </a:t>
            </a:r>
            <a:r>
              <a:rPr lang="en-GB" dirty="0" smtClean="0"/>
              <a:t>- clearly defined  with collective interests and shared ownership</a:t>
            </a:r>
          </a:p>
          <a:p>
            <a:pPr marL="1198563" lvl="2" indent="-285750">
              <a:buClr>
                <a:srgbClr val="005EB8"/>
              </a:buClr>
              <a:buFont typeface="Arial" panose="020B0604020202020204" pitchFamily="34" charset="0"/>
              <a:buChar char="•"/>
            </a:pPr>
            <a:r>
              <a:rPr lang="en-GB" sz="2000" b="1" dirty="0" smtClean="0"/>
              <a:t>Clear roles </a:t>
            </a:r>
            <a:r>
              <a:rPr lang="en-GB" dirty="0" smtClean="0"/>
              <a:t>- understanding of each member’s function, responsibility and accountability optimises efficiency</a:t>
            </a:r>
          </a:p>
          <a:p>
            <a:pPr marL="1198563" lvl="2" indent="-285750">
              <a:buClr>
                <a:srgbClr val="005EB8"/>
              </a:buClr>
              <a:buFont typeface="Arial" panose="020B0604020202020204" pitchFamily="34" charset="0"/>
              <a:buChar char="•"/>
            </a:pPr>
            <a:r>
              <a:rPr lang="en-GB" sz="2000" b="1" dirty="0" smtClean="0"/>
              <a:t>Mutual trust and respect  </a:t>
            </a:r>
            <a:r>
              <a:rPr lang="en-GB" dirty="0" smtClean="0"/>
              <a:t>- for each others roles, skills, beliefs and professional contribution. Accept and encourage diversity of opinion</a:t>
            </a:r>
          </a:p>
          <a:p>
            <a:pPr marL="1198563" lvl="2" indent="-285750">
              <a:buClr>
                <a:srgbClr val="005EB8"/>
              </a:buClr>
              <a:buFont typeface="Arial" panose="020B0604020202020204" pitchFamily="34" charset="0"/>
              <a:buChar char="•"/>
            </a:pPr>
            <a:r>
              <a:rPr lang="en-GB" sz="2000" b="1" dirty="0" smtClean="0"/>
              <a:t>Effective communication </a:t>
            </a:r>
            <a:r>
              <a:rPr lang="en-GB" dirty="0" smtClean="0"/>
              <a:t>-Prioritises and continuously refines communication skills</a:t>
            </a:r>
          </a:p>
          <a:p>
            <a:pPr marL="1198563" lvl="2" indent="-285750">
              <a:buClr>
                <a:srgbClr val="005EB8"/>
              </a:buClr>
              <a:buFont typeface="Arial" panose="020B0604020202020204" pitchFamily="34" charset="0"/>
              <a:buChar char="•"/>
            </a:pPr>
            <a:r>
              <a:rPr lang="en-GB" sz="2000" b="1" dirty="0" smtClean="0"/>
              <a:t>Measurable processes and outcomes </a:t>
            </a:r>
            <a:r>
              <a:rPr lang="en-GB" dirty="0" smtClean="0"/>
              <a:t>– reliable and timely feedback on successes and failures</a:t>
            </a:r>
          </a:p>
          <a:p>
            <a:pPr marL="1198563" lvl="2" indent="-285750">
              <a:buClr>
                <a:srgbClr val="005EB8"/>
              </a:buClr>
              <a:buFont typeface="Arial" panose="020B0604020202020204" pitchFamily="34" charset="0"/>
              <a:buChar char="•"/>
            </a:pPr>
            <a:r>
              <a:rPr lang="en-GB" sz="2000" b="1" dirty="0" smtClean="0"/>
              <a:t>Leadership </a:t>
            </a:r>
            <a:r>
              <a:rPr lang="en-GB" dirty="0" smtClean="0"/>
              <a:t>– that motivates facilitates, coaches and co-ordinates activities.</a:t>
            </a:r>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smtClean="0"/>
          </a:p>
        </p:txBody>
      </p:sp>
    </p:spTree>
    <p:extLst>
      <p:ext uri="{BB962C8B-B14F-4D97-AF65-F5344CB8AC3E}">
        <p14:creationId xmlns:p14="http://schemas.microsoft.com/office/powerpoint/2010/main" val="480561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914400" y="125091"/>
            <a:ext cx="8229600" cy="1143000"/>
          </a:xfrm>
        </p:spPr>
        <p:txBody>
          <a:bodyPr>
            <a:normAutofit/>
          </a:bodyPr>
          <a:lstStyle/>
          <a:p>
            <a:pPr algn="l"/>
            <a:r>
              <a:rPr lang="en-US" altLang="en-US" dirty="0" smtClean="0"/>
              <a:t>Teamwork</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0" y="1268091"/>
            <a:ext cx="8748464" cy="6924973"/>
          </a:xfrm>
          <a:prstGeom prst="rect">
            <a:avLst/>
          </a:prstGeom>
          <a:noFill/>
        </p:spPr>
        <p:txBody>
          <a:bodyPr wrap="square" rtlCol="0">
            <a:spAutoFit/>
          </a:bodyPr>
          <a:lstStyle/>
          <a:p>
            <a:pPr lvl="1" indent="0">
              <a:buClr>
                <a:srgbClr val="005EB8"/>
              </a:buClr>
            </a:pPr>
            <a:endParaRPr lang="en-GB" sz="2400" dirty="0" smtClean="0"/>
          </a:p>
          <a:p>
            <a:pPr lvl="1" indent="0">
              <a:buClr>
                <a:srgbClr val="005EB8"/>
              </a:buClr>
            </a:pPr>
            <a:r>
              <a:rPr lang="en-GB" sz="2800" i="1" dirty="0" smtClean="0">
                <a:solidFill>
                  <a:schemeClr val="accent1">
                    <a:lumMod val="75000"/>
                  </a:schemeClr>
                </a:solidFill>
              </a:rPr>
              <a:t>Consider a MDT that you have worked within.</a:t>
            </a:r>
          </a:p>
          <a:p>
            <a:pPr lvl="1" indent="0">
              <a:buClr>
                <a:srgbClr val="005EB8"/>
              </a:buClr>
            </a:pPr>
            <a:endParaRPr lang="en-GB" sz="2800" i="1" dirty="0">
              <a:solidFill>
                <a:schemeClr val="accent1">
                  <a:lumMod val="75000"/>
                </a:schemeClr>
              </a:solidFill>
            </a:endParaRPr>
          </a:p>
          <a:p>
            <a:pPr marL="741363" lvl="1" indent="-285750">
              <a:buClr>
                <a:srgbClr val="005EB8"/>
              </a:buClr>
              <a:buFont typeface="Arial" panose="020B0604020202020204" pitchFamily="34" charset="0"/>
              <a:buChar char="•"/>
            </a:pPr>
            <a:endParaRPr lang="en-GB" sz="2800" i="1" dirty="0" smtClean="0">
              <a:solidFill>
                <a:schemeClr val="accent1">
                  <a:lumMod val="75000"/>
                </a:schemeClr>
              </a:solidFill>
            </a:endParaRPr>
          </a:p>
          <a:p>
            <a:pPr marL="741363" lvl="1" indent="-285750">
              <a:buClr>
                <a:srgbClr val="005EB8"/>
              </a:buClr>
              <a:buFont typeface="Arial" panose="020B0604020202020204" pitchFamily="34" charset="0"/>
              <a:buChar char="•"/>
            </a:pPr>
            <a:r>
              <a:rPr lang="en-GB" sz="2800" i="1" dirty="0" smtClean="0">
                <a:solidFill>
                  <a:schemeClr val="accent1">
                    <a:lumMod val="75000"/>
                  </a:schemeClr>
                </a:solidFill>
              </a:rPr>
              <a:t>What made it most effective?</a:t>
            </a:r>
          </a:p>
          <a:p>
            <a:pPr marL="741363" lvl="1" indent="-285750">
              <a:buClr>
                <a:srgbClr val="005EB8"/>
              </a:buClr>
              <a:buFont typeface="Arial" panose="020B0604020202020204" pitchFamily="34" charset="0"/>
              <a:buChar char="•"/>
            </a:pPr>
            <a:endParaRPr lang="en-GB" sz="2800" i="1" dirty="0">
              <a:solidFill>
                <a:schemeClr val="accent1">
                  <a:lumMod val="75000"/>
                </a:schemeClr>
              </a:solidFill>
            </a:endParaRPr>
          </a:p>
          <a:p>
            <a:pPr marL="741363" lvl="1" indent="-285750">
              <a:buClr>
                <a:srgbClr val="005EB8"/>
              </a:buClr>
              <a:buFont typeface="Arial" panose="020B0604020202020204" pitchFamily="34" charset="0"/>
              <a:buChar char="•"/>
            </a:pPr>
            <a:r>
              <a:rPr lang="en-GB" sz="2800" i="1" dirty="0" smtClean="0">
                <a:solidFill>
                  <a:schemeClr val="accent1">
                    <a:lumMod val="75000"/>
                  </a:schemeClr>
                </a:solidFill>
              </a:rPr>
              <a:t>What could have been developed?</a:t>
            </a:r>
          </a:p>
          <a:p>
            <a:pPr marL="741363" lvl="1" indent="-285750">
              <a:buClr>
                <a:srgbClr val="005EB8"/>
              </a:buClr>
              <a:buFont typeface="Arial" panose="020B0604020202020204" pitchFamily="34" charset="0"/>
              <a:buChar char="•"/>
            </a:pPr>
            <a:endParaRPr lang="en-GB" sz="2800" i="1" dirty="0">
              <a:solidFill>
                <a:schemeClr val="accent1">
                  <a:lumMod val="75000"/>
                </a:schemeClr>
              </a:solidFill>
            </a:endParaRPr>
          </a:p>
          <a:p>
            <a:pPr marL="741363" lvl="1" indent="-285750">
              <a:buClr>
                <a:srgbClr val="005EB8"/>
              </a:buClr>
              <a:buFont typeface="Arial" panose="020B0604020202020204" pitchFamily="34" charset="0"/>
              <a:buChar char="•"/>
            </a:pPr>
            <a:r>
              <a:rPr lang="en-GB" sz="2800" i="1" dirty="0" smtClean="0">
                <a:solidFill>
                  <a:schemeClr val="accent1">
                    <a:lumMod val="75000"/>
                  </a:schemeClr>
                </a:solidFill>
              </a:rPr>
              <a:t>How did you engage with the team as a collaborative practitioner?</a:t>
            </a:r>
            <a:endParaRPr lang="en-GB" sz="2800" i="1" dirty="0">
              <a:solidFill>
                <a:schemeClr val="accent1">
                  <a:lumMod val="75000"/>
                </a:schemeClr>
              </a:solidFill>
            </a:endParaRPr>
          </a:p>
          <a:p>
            <a:pPr marL="741363" lvl="1" indent="-285750">
              <a:buClr>
                <a:srgbClr val="005EB8"/>
              </a:buClr>
              <a:buFont typeface="Arial" panose="020B0604020202020204" pitchFamily="34" charset="0"/>
              <a:buChar char="•"/>
            </a:pPr>
            <a:endParaRPr lang="en-GB" sz="2400" dirty="0" smtClean="0"/>
          </a:p>
          <a:p>
            <a:pPr marL="741363" lvl="1" indent="-285750">
              <a:buClr>
                <a:srgbClr val="005EB8"/>
              </a:buClr>
              <a:buFont typeface="Arial" panose="020B0604020202020204" pitchFamily="34" charset="0"/>
              <a:buChar char="•"/>
            </a:pPr>
            <a:endParaRPr lang="en-GB" dirty="0"/>
          </a:p>
          <a:p>
            <a:pPr lvl="1" indent="0">
              <a:buClr>
                <a:srgbClr val="005EB8"/>
              </a:buClr>
            </a:pPr>
            <a:endParaRPr lang="en-GB" dirty="0" smtClean="0"/>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smtClean="0"/>
          </a:p>
          <a:p>
            <a:pPr marL="741363" lvl="1" indent="-285750">
              <a:buClr>
                <a:srgbClr val="005EB8"/>
              </a:buClr>
              <a:buFont typeface="Arial" panose="020B0604020202020204" pitchFamily="34" charset="0"/>
              <a:buChar char="•"/>
            </a:pPr>
            <a:endParaRPr lang="en-GB" dirty="0" smtClean="0"/>
          </a:p>
        </p:txBody>
      </p:sp>
    </p:spTree>
    <p:extLst>
      <p:ext uri="{BB962C8B-B14F-4D97-AF65-F5344CB8AC3E}">
        <p14:creationId xmlns:p14="http://schemas.microsoft.com/office/powerpoint/2010/main" val="118091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0"/>
            <a:ext cx="7092280" cy="1104900"/>
          </a:xfrm>
          <a:prstGeom prst="rect">
            <a:avLst/>
          </a:prstGeom>
          <a:noFill/>
        </p:spPr>
      </p:pic>
      <p:sp>
        <p:nvSpPr>
          <p:cNvPr id="2" name="Title 1"/>
          <p:cNvSpPr>
            <a:spLocks noGrp="1"/>
          </p:cNvSpPr>
          <p:nvPr>
            <p:ph type="title"/>
          </p:nvPr>
        </p:nvSpPr>
        <p:spPr>
          <a:xfrm>
            <a:off x="399238" y="93806"/>
            <a:ext cx="8229600" cy="1143000"/>
          </a:xfrm>
        </p:spPr>
        <p:txBody>
          <a:bodyPr/>
          <a:lstStyle/>
          <a:p>
            <a:pPr algn="l"/>
            <a:r>
              <a:rPr lang="en-US" altLang="en-US" dirty="0" smtClean="0"/>
              <a:t>References</a:t>
            </a:r>
            <a:endParaRPr lang="en-US" altLang="en-US" dirty="0"/>
          </a:p>
        </p:txBody>
      </p:sp>
      <p:sp>
        <p:nvSpPr>
          <p:cNvPr id="7" name="Content Placeholder 3"/>
          <p:cNvSpPr txBox="1">
            <a:spLocks/>
          </p:cNvSpPr>
          <p:nvPr/>
        </p:nvSpPr>
        <p:spPr>
          <a:xfrm>
            <a:off x="217612" y="1008162"/>
            <a:ext cx="8381020" cy="5727394"/>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400" b="0" dirty="0" smtClean="0">
                <a:solidFill>
                  <a:sysClr val="windowText" lastClr="000000"/>
                </a:solidFill>
                <a:latin typeface="Arial"/>
              </a:rPr>
              <a:t>1. Health </a:t>
            </a:r>
            <a:r>
              <a:rPr lang="en-GB" altLang="en-US" sz="1400" b="0" dirty="0">
                <a:solidFill>
                  <a:sysClr val="windowText" lastClr="000000"/>
                </a:solidFill>
                <a:latin typeface="Arial"/>
              </a:rPr>
              <a:t>and Care Professions Council (2016) Standards of Conduct, Performance and Ethics. </a:t>
            </a:r>
            <a:r>
              <a:rPr lang="en-GB" altLang="en-US" sz="1400" b="0" dirty="0">
                <a:solidFill>
                  <a:sysClr val="windowText" lastClr="000000"/>
                </a:solidFill>
                <a:latin typeface="Arial"/>
                <a:hlinkClick r:id="rId4"/>
              </a:rPr>
              <a:t>https://www.hcpc-uk.org/standards/standards-of-conduct-performance-and-ethics/</a:t>
            </a:r>
            <a:endParaRPr lang="en-GB" altLang="en-US" sz="1400" b="0" dirty="0">
              <a:solidFill>
                <a:sysClr val="windowText" lastClr="000000"/>
              </a:solidFill>
              <a:latin typeface="Arial"/>
            </a:endParaRPr>
          </a:p>
          <a:p>
            <a:pPr eaLnBrk="1" hangingPunct="1">
              <a:defRPr/>
            </a:pPr>
            <a:r>
              <a:rPr lang="en-GB" altLang="en-US" sz="1400" b="0" dirty="0">
                <a:solidFill>
                  <a:sysClr val="windowText" lastClr="000000"/>
                </a:solidFill>
                <a:latin typeface="Arial"/>
              </a:rPr>
              <a:t>2. Chartered Society of Physiotherapy (2019) The Code of Members Professional Values and Behaviours </a:t>
            </a:r>
            <a:r>
              <a:rPr lang="en-GB" altLang="en-US" sz="1400" b="0" dirty="0">
                <a:solidFill>
                  <a:sysClr val="windowText" lastClr="000000"/>
                </a:solidFill>
                <a:latin typeface="Arial"/>
                <a:hlinkClick r:id="rId5"/>
              </a:rPr>
              <a:t>https://www.csp.org.uk/system/files/csp_code_of_professional_values_behaviour_full.pdf</a:t>
            </a:r>
            <a:endParaRPr lang="en-GB" altLang="en-US" sz="1400" b="0" dirty="0">
              <a:solidFill>
                <a:sysClr val="windowText" lastClr="000000"/>
              </a:solidFill>
              <a:latin typeface="Arial"/>
            </a:endParaRPr>
          </a:p>
          <a:p>
            <a:pPr eaLnBrk="1" hangingPunct="1">
              <a:defRPr/>
            </a:pPr>
            <a:r>
              <a:rPr lang="en-GB" altLang="en-US" sz="1400" b="0" dirty="0" smtClean="0">
                <a:solidFill>
                  <a:sysClr val="windowText" lastClr="000000"/>
                </a:solidFill>
                <a:latin typeface="Arial"/>
              </a:rPr>
              <a:t>3. Royal </a:t>
            </a:r>
            <a:r>
              <a:rPr lang="en-GB" altLang="en-US" sz="1400" b="0" dirty="0">
                <a:solidFill>
                  <a:sysClr val="windowText" lastClr="000000"/>
                </a:solidFill>
                <a:latin typeface="Arial"/>
              </a:rPr>
              <a:t>College of Occupational Therapists.(2015) Code of Ethics and Professional Conduct  </a:t>
            </a:r>
            <a:r>
              <a:rPr lang="en-GB" altLang="en-US" sz="1400" b="0" dirty="0">
                <a:solidFill>
                  <a:sysClr val="windowText" lastClr="000000"/>
                </a:solidFill>
                <a:latin typeface="Arial"/>
                <a:hlinkClick r:id="rId6"/>
              </a:rPr>
              <a:t>https://www.rcot.co.uk/practice-resources/rcot-publications/downloads/rcot-standards-and-ethics</a:t>
            </a:r>
            <a:endParaRPr lang="en-GB" altLang="en-US" sz="1400" b="0" dirty="0">
              <a:solidFill>
                <a:sysClr val="windowText" lastClr="000000"/>
              </a:solidFill>
              <a:latin typeface="Arial"/>
            </a:endParaRPr>
          </a:p>
          <a:p>
            <a:pPr eaLnBrk="1" hangingPunct="1">
              <a:defRPr/>
            </a:pPr>
            <a:r>
              <a:rPr lang="en-GB" altLang="en-US" sz="1400" b="0" dirty="0" smtClean="0">
                <a:solidFill>
                  <a:sysClr val="windowText" lastClr="000000"/>
                </a:solidFill>
                <a:latin typeface="Arial"/>
              </a:rPr>
              <a:t>4. Midwifery </a:t>
            </a:r>
            <a:r>
              <a:rPr lang="en-GB" altLang="en-US" sz="1400" b="0" dirty="0">
                <a:solidFill>
                  <a:sysClr val="windowText" lastClr="000000"/>
                </a:solidFill>
                <a:latin typeface="Arial"/>
              </a:rPr>
              <a:t>Council. The Code: Professional  standards of Practice and behaviour for nurses, midwives and nursing associates. Accessed on 05.05.2020 </a:t>
            </a:r>
            <a:r>
              <a:rPr lang="en-GB" altLang="en-US" sz="1400" b="0" dirty="0">
                <a:solidFill>
                  <a:sysClr val="windowText" lastClr="000000"/>
                </a:solidFill>
                <a:latin typeface="Arial"/>
                <a:hlinkClick r:id="rId7"/>
              </a:rPr>
              <a:t>https://www.nmc.org.uk/globalassets/sitedocuments/nmc-publications/nmc-code.pdf</a:t>
            </a:r>
            <a:endParaRPr lang="en-GB" altLang="en-US" sz="1400" b="0" dirty="0">
              <a:solidFill>
                <a:sysClr val="windowText" lastClr="000000"/>
              </a:solidFill>
              <a:latin typeface="Arial"/>
            </a:endParaRPr>
          </a:p>
          <a:p>
            <a:pPr eaLnBrk="1" hangingPunct="1">
              <a:defRPr/>
            </a:pPr>
            <a:r>
              <a:rPr lang="en-GB" altLang="en-US" sz="1400" b="0" dirty="0">
                <a:solidFill>
                  <a:sysClr val="windowText" lastClr="000000"/>
                </a:solidFill>
                <a:latin typeface="Arial"/>
              </a:rPr>
              <a:t>5. Health and Care Professions Council  (2020) Applying our Standards                          </a:t>
            </a:r>
            <a:r>
              <a:rPr lang="en-GB" altLang="en-US" sz="1400" b="0" dirty="0">
                <a:solidFill>
                  <a:sysClr val="windowText" lastClr="000000"/>
                </a:solidFill>
                <a:latin typeface="Arial"/>
                <a:hlinkClick r:id="rId8"/>
              </a:rPr>
              <a:t>https://</a:t>
            </a:r>
            <a:r>
              <a:rPr lang="en-GB" altLang="en-US" sz="1400" b="0" dirty="0" smtClean="0">
                <a:solidFill>
                  <a:sysClr val="windowText" lastClr="000000"/>
                </a:solidFill>
                <a:latin typeface="Arial"/>
                <a:hlinkClick r:id="rId8"/>
              </a:rPr>
              <a:t>www.hcpc-uk.org/covid-19/advice/applying-our-standards</a:t>
            </a:r>
            <a:endParaRPr lang="en-GB" altLang="en-US" sz="1400" b="0" dirty="0" smtClean="0">
              <a:solidFill>
                <a:sysClr val="windowText" lastClr="000000"/>
              </a:solidFill>
              <a:latin typeface="Arial"/>
            </a:endParaRPr>
          </a:p>
          <a:p>
            <a:pPr eaLnBrk="1" hangingPunct="1">
              <a:defRPr/>
            </a:pPr>
            <a:r>
              <a:rPr lang="en-GB" altLang="en-US" sz="1400" b="0" dirty="0" smtClean="0">
                <a:solidFill>
                  <a:sysClr val="windowText" lastClr="000000"/>
                </a:solidFill>
                <a:latin typeface="Arial" panose="020B0604020202020204" pitchFamily="34" charset="0"/>
                <a:cs typeface="Arial" panose="020B0604020202020204" pitchFamily="34" charset="0"/>
              </a:rPr>
              <a:t>6. </a:t>
            </a:r>
            <a:r>
              <a:rPr lang="en-GB" sz="1400" b="0" dirty="0">
                <a:latin typeface="Arial" panose="020B0604020202020204" pitchFamily="34" charset="0"/>
                <a:cs typeface="Arial" panose="020B0604020202020204" pitchFamily="34" charset="0"/>
              </a:rPr>
              <a:t>World Health Organization. (‎2010)‎. Framework for action on </a:t>
            </a:r>
            <a:r>
              <a:rPr lang="en-GB" sz="1400" b="0" dirty="0" err="1">
                <a:latin typeface="Arial" panose="020B0604020202020204" pitchFamily="34" charset="0"/>
                <a:cs typeface="Arial" panose="020B0604020202020204" pitchFamily="34" charset="0"/>
              </a:rPr>
              <a:t>interprofessional</a:t>
            </a:r>
            <a:r>
              <a:rPr lang="en-GB" sz="1400" b="0" dirty="0">
                <a:latin typeface="Arial" panose="020B0604020202020204" pitchFamily="34" charset="0"/>
                <a:cs typeface="Arial" panose="020B0604020202020204" pitchFamily="34" charset="0"/>
              </a:rPr>
              <a:t> education and collaborative practice. World Health Organization. </a:t>
            </a:r>
            <a:r>
              <a:rPr lang="en-GB" sz="1400" b="0" dirty="0">
                <a:latin typeface="Arial" panose="020B0604020202020204" pitchFamily="34" charset="0"/>
                <a:cs typeface="Arial" panose="020B0604020202020204" pitchFamily="34" charset="0"/>
                <a:hlinkClick r:id="rId9"/>
              </a:rPr>
              <a:t>https://apps.who.int/iris/handle/10665/70185 </a:t>
            </a:r>
            <a:endParaRPr lang="en-GB" sz="1400" b="0" dirty="0" smtClean="0">
              <a:latin typeface="Arial" panose="020B0604020202020204" pitchFamily="34" charset="0"/>
              <a:cs typeface="Arial" panose="020B0604020202020204" pitchFamily="34" charset="0"/>
            </a:endParaRPr>
          </a:p>
          <a:p>
            <a:r>
              <a:rPr lang="en-GB" sz="1400" b="0" dirty="0" smtClean="0">
                <a:latin typeface="Arial" panose="020B0604020202020204" pitchFamily="34" charset="0"/>
                <a:cs typeface="Arial" panose="020B0604020202020204" pitchFamily="34" charset="0"/>
              </a:rPr>
              <a:t>7. </a:t>
            </a:r>
            <a:r>
              <a:rPr lang="en-GB" sz="1400" b="0" dirty="0">
                <a:latin typeface="Arial" panose="020B0604020202020204" pitchFamily="34" charset="0"/>
                <a:cs typeface="Arial" panose="020B0604020202020204" pitchFamily="34" charset="0"/>
              </a:rPr>
              <a:t>Brewer ML, Jones S. 2013. An </a:t>
            </a:r>
            <a:r>
              <a:rPr lang="en-GB" sz="1400" b="0" dirty="0" err="1">
                <a:latin typeface="Arial" panose="020B0604020202020204" pitchFamily="34" charset="0"/>
                <a:cs typeface="Arial" panose="020B0604020202020204" pitchFamily="34" charset="0"/>
              </a:rPr>
              <a:t>interprofessional</a:t>
            </a:r>
            <a:r>
              <a:rPr lang="en-GB" sz="1400" b="0" dirty="0">
                <a:latin typeface="Arial" panose="020B0604020202020204" pitchFamily="34" charset="0"/>
                <a:cs typeface="Arial" panose="020B0604020202020204" pitchFamily="34" charset="0"/>
              </a:rPr>
              <a:t> capability framework focusing on safe, high quality client-centred health services. J Allied Health. 42:45–49E </a:t>
            </a:r>
            <a:r>
              <a:rPr lang="en-GB" sz="1400" b="0" dirty="0" smtClean="0">
                <a:latin typeface="Arial" panose="020B0604020202020204" pitchFamily="34" charset="0"/>
                <a:cs typeface="Arial" panose="020B0604020202020204" pitchFamily="34" charset="0"/>
              </a:rPr>
              <a:t>, </a:t>
            </a:r>
          </a:p>
          <a:p>
            <a:pPr eaLnBrk="1" hangingPunct="1">
              <a:defRPr/>
            </a:pPr>
            <a:endParaRPr lang="en-GB" altLang="en-US" sz="1400" b="0" dirty="0" smtClean="0">
              <a:solidFill>
                <a:sysClr val="windowText" lastClr="000000"/>
              </a:solidFill>
              <a:latin typeface="Arial"/>
            </a:endParaRPr>
          </a:p>
          <a:p>
            <a:pPr eaLnBrk="1" hangingPunct="1">
              <a:defRPr/>
            </a:pPr>
            <a:endParaRPr lang="en-GB" altLang="en-US" sz="1400" b="0" dirty="0">
              <a:solidFill>
                <a:sysClr val="windowText" lastClr="000000"/>
              </a:solidFill>
              <a:latin typeface="Arial"/>
            </a:endParaRPr>
          </a:p>
        </p:txBody>
      </p:sp>
    </p:spTree>
    <p:extLst>
      <p:ext uri="{BB962C8B-B14F-4D97-AF65-F5344CB8AC3E}">
        <p14:creationId xmlns:p14="http://schemas.microsoft.com/office/powerpoint/2010/main" val="292920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0"/>
            <a:ext cx="7092280" cy="1104900"/>
          </a:xfrm>
          <a:prstGeom prst="rect">
            <a:avLst/>
          </a:prstGeom>
          <a:noFill/>
        </p:spPr>
      </p:pic>
      <p:sp>
        <p:nvSpPr>
          <p:cNvPr id="2" name="Title 1"/>
          <p:cNvSpPr>
            <a:spLocks noGrp="1"/>
          </p:cNvSpPr>
          <p:nvPr>
            <p:ph type="title"/>
          </p:nvPr>
        </p:nvSpPr>
        <p:spPr>
          <a:xfrm>
            <a:off x="399238" y="93806"/>
            <a:ext cx="8229600" cy="1143000"/>
          </a:xfrm>
        </p:spPr>
        <p:txBody>
          <a:bodyPr/>
          <a:lstStyle/>
          <a:p>
            <a:pPr algn="l"/>
            <a:r>
              <a:rPr lang="en-US" altLang="en-US" dirty="0" smtClean="0"/>
              <a:t>References</a:t>
            </a:r>
            <a:endParaRPr lang="en-US" altLang="en-US" dirty="0"/>
          </a:p>
        </p:txBody>
      </p:sp>
      <p:sp>
        <p:nvSpPr>
          <p:cNvPr id="7" name="Content Placeholder 3"/>
          <p:cNvSpPr txBox="1">
            <a:spLocks/>
          </p:cNvSpPr>
          <p:nvPr/>
        </p:nvSpPr>
        <p:spPr>
          <a:xfrm>
            <a:off x="251520" y="1104900"/>
            <a:ext cx="8381020" cy="5301208"/>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400" b="0" dirty="0" smtClean="0">
                <a:solidFill>
                  <a:sysClr val="windowText" lastClr="000000"/>
                </a:solidFill>
                <a:latin typeface="Arial"/>
              </a:rPr>
              <a:t>8. Blog Olivia Bird (2019) Can I do that? Thinking through your scope </a:t>
            </a:r>
            <a:r>
              <a:rPr lang="en-GB" altLang="en-US" sz="1400" b="0" dirty="0">
                <a:solidFill>
                  <a:sysClr val="windowText" lastClr="000000"/>
                </a:solidFill>
                <a:latin typeface="Arial"/>
              </a:rPr>
              <a:t>of </a:t>
            </a:r>
            <a:r>
              <a:rPr lang="en-GB" altLang="en-US" sz="1400" b="0" dirty="0" smtClean="0">
                <a:solidFill>
                  <a:sysClr val="windowText" lastClr="000000"/>
                </a:solidFill>
                <a:latin typeface="Arial"/>
              </a:rPr>
              <a:t>practice           </a:t>
            </a:r>
            <a:r>
              <a:rPr lang="en-GB" altLang="en-US" sz="1400" b="0" dirty="0" smtClean="0">
                <a:solidFill>
                  <a:sysClr val="windowText" lastClr="000000"/>
                </a:solidFill>
                <a:latin typeface="Arial"/>
                <a:hlinkClick r:id="rId4"/>
              </a:rPr>
              <a:t>https</a:t>
            </a:r>
            <a:r>
              <a:rPr lang="en-GB" altLang="en-US" sz="1400" b="0" dirty="0">
                <a:solidFill>
                  <a:sysClr val="windowText" lastClr="000000"/>
                </a:solidFill>
                <a:latin typeface="Arial"/>
                <a:hlinkClick r:id="rId4"/>
              </a:rPr>
              <a:t>://www.hcpc-uk.org/news-and-events/blog/2019/can-i-do-that-thinking-through-your-scope-of-practice</a:t>
            </a:r>
            <a:r>
              <a:rPr lang="en-GB" altLang="en-US" sz="1400" b="0" dirty="0" smtClean="0">
                <a:solidFill>
                  <a:sysClr val="windowText" lastClr="000000"/>
                </a:solidFill>
                <a:latin typeface="Arial"/>
                <a:hlinkClick r:id="rId4"/>
              </a:rPr>
              <a:t>/</a:t>
            </a:r>
            <a:endParaRPr lang="en-GB" altLang="en-US" sz="1400" b="0" dirty="0">
              <a:solidFill>
                <a:sysClr val="windowText" lastClr="000000"/>
              </a:solidFill>
              <a:latin typeface="Arial"/>
            </a:endParaRPr>
          </a:p>
          <a:p>
            <a:pPr eaLnBrk="1" hangingPunct="1">
              <a:defRPr/>
            </a:pPr>
            <a:r>
              <a:rPr lang="en-GB" sz="1400" b="0" dirty="0" smtClean="0">
                <a:latin typeface="Arial" panose="020B0604020202020204" pitchFamily="34" charset="0"/>
                <a:cs typeface="Arial" panose="020B0604020202020204" pitchFamily="34" charset="0"/>
              </a:rPr>
              <a:t>9. Letter</a:t>
            </a:r>
            <a:r>
              <a:rPr lang="en-GB" sz="1400" b="0" dirty="0">
                <a:latin typeface="Arial" panose="020B0604020202020204" pitchFamily="34" charset="0"/>
                <a:cs typeface="Arial" panose="020B0604020202020204" pitchFamily="34" charset="0"/>
              </a:rPr>
              <a:t>: Supporting Nurses, Midwives and Nursing Associates (England) in the event of a COVID-19 epidemic in the UK</a:t>
            </a:r>
            <a:r>
              <a:rPr lang="en-GB" altLang="en-US" sz="1400" b="0" dirty="0" smtClean="0">
                <a:solidFill>
                  <a:sysClr val="windowText" lastClr="000000"/>
                </a:solidFill>
                <a:latin typeface="Arial" panose="020B0604020202020204" pitchFamily="34" charset="0"/>
                <a:cs typeface="Arial" panose="020B0604020202020204" pitchFamily="34" charset="0"/>
              </a:rPr>
              <a:t> </a:t>
            </a:r>
            <a:r>
              <a:rPr lang="en-GB" altLang="en-US" sz="1400" b="0" dirty="0">
                <a:solidFill>
                  <a:sysClr val="windowText" lastClr="000000"/>
                </a:solidFill>
                <a:latin typeface="Arial"/>
                <a:hlinkClick r:id="rId5"/>
              </a:rPr>
              <a:t>https://</a:t>
            </a:r>
            <a:r>
              <a:rPr lang="en-GB" altLang="en-US" sz="1400" b="0" dirty="0" smtClean="0">
                <a:solidFill>
                  <a:sysClr val="windowText" lastClr="000000"/>
                </a:solidFill>
                <a:latin typeface="Arial"/>
                <a:hlinkClick r:id="rId5"/>
              </a:rPr>
              <a:t>www.england.nhs.uk/coronavirus/wp-content/uploads/sites/52/2020/03/joint-nm-letter-12-march-2020.pdf</a:t>
            </a:r>
            <a:endParaRPr lang="en-GB" altLang="en-US" sz="1400" b="0" dirty="0" smtClean="0">
              <a:solidFill>
                <a:sysClr val="windowText" lastClr="000000"/>
              </a:solidFill>
              <a:latin typeface="Arial"/>
            </a:endParaRPr>
          </a:p>
          <a:p>
            <a:pPr eaLnBrk="1" hangingPunct="1">
              <a:defRPr/>
            </a:pPr>
            <a:r>
              <a:rPr lang="en-GB" sz="1400" b="0" dirty="0" smtClean="0">
                <a:latin typeface="Arial" panose="020B0604020202020204" pitchFamily="34" charset="0"/>
                <a:cs typeface="Arial" panose="020B0604020202020204" pitchFamily="34" charset="0"/>
              </a:rPr>
              <a:t>10.Nursing and Midwifery Council . Guidance </a:t>
            </a:r>
            <a:r>
              <a:rPr lang="en-GB" sz="1400" b="0" dirty="0">
                <a:latin typeface="Arial" panose="020B0604020202020204" pitchFamily="34" charset="0"/>
                <a:cs typeface="Arial" panose="020B0604020202020204" pitchFamily="34" charset="0"/>
              </a:rPr>
              <a:t>on using social media </a:t>
            </a:r>
            <a:r>
              <a:rPr lang="en-GB" sz="1400" b="0" dirty="0" smtClean="0">
                <a:latin typeface="Arial" panose="020B0604020202020204" pitchFamily="34" charset="0"/>
                <a:cs typeface="Arial" panose="020B0604020202020204" pitchFamily="34" charset="0"/>
              </a:rPr>
              <a:t>responsibly </a:t>
            </a:r>
            <a:r>
              <a:rPr lang="en-GB" sz="1400" b="0" dirty="0" smtClean="0">
                <a:latin typeface="Arial" panose="020B0604020202020204" pitchFamily="34" charset="0"/>
                <a:cs typeface="Arial" panose="020B0604020202020204" pitchFamily="34" charset="0"/>
                <a:hlinkClick r:id="rId6"/>
              </a:rPr>
              <a:t>https</a:t>
            </a:r>
            <a:r>
              <a:rPr lang="en-GB" sz="1400" b="0" dirty="0">
                <a:latin typeface="Arial" panose="020B0604020202020204" pitchFamily="34" charset="0"/>
                <a:cs typeface="Arial" panose="020B0604020202020204" pitchFamily="34" charset="0"/>
                <a:hlinkClick r:id="rId6"/>
              </a:rPr>
              <a:t>://</a:t>
            </a:r>
            <a:r>
              <a:rPr lang="en-GB" sz="1400" b="0" dirty="0" smtClean="0">
                <a:latin typeface="Arial" panose="020B0604020202020204" pitchFamily="34" charset="0"/>
                <a:cs typeface="Arial" panose="020B0604020202020204" pitchFamily="34" charset="0"/>
                <a:hlinkClick r:id="rId6"/>
              </a:rPr>
              <a:t>www.nmc.org.uk/globalassets/sitedocuments/nmc-publications/social-media-guidance.pdf</a:t>
            </a:r>
            <a:endParaRPr lang="en-GB" sz="1400" b="0" dirty="0" smtClean="0">
              <a:latin typeface="Arial" panose="020B0604020202020204" pitchFamily="34" charset="0"/>
              <a:cs typeface="Arial" panose="020B0604020202020204" pitchFamily="34" charset="0"/>
            </a:endParaRPr>
          </a:p>
          <a:p>
            <a:pPr eaLnBrk="1" hangingPunct="1">
              <a:defRPr/>
            </a:pPr>
            <a:r>
              <a:rPr lang="en-GB" sz="1400" b="0" dirty="0" smtClean="0">
                <a:latin typeface="Arial" panose="020B0604020202020204" pitchFamily="34" charset="0"/>
                <a:cs typeface="Arial" panose="020B0604020202020204" pitchFamily="34" charset="0"/>
              </a:rPr>
              <a:t>11. Health and Care Professions Council </a:t>
            </a:r>
            <a:r>
              <a:rPr lang="en-GB" sz="1400" b="0" dirty="0">
                <a:latin typeface="Arial" panose="020B0604020202020204" pitchFamily="34" charset="0"/>
                <a:cs typeface="Arial" panose="020B0604020202020204" pitchFamily="34" charset="0"/>
              </a:rPr>
              <a:t>(</a:t>
            </a:r>
            <a:r>
              <a:rPr lang="en-GB" sz="1400" b="0" dirty="0" smtClean="0">
                <a:latin typeface="Arial" panose="020B0604020202020204" pitchFamily="34" charset="0"/>
                <a:cs typeface="Arial" panose="020B0604020202020204" pitchFamily="34" charset="0"/>
              </a:rPr>
              <a:t>2018) Guidance on the use of social media    </a:t>
            </a:r>
            <a:r>
              <a:rPr lang="en-GB" sz="1400" b="0" dirty="0">
                <a:latin typeface="Arial" panose="020B0604020202020204" pitchFamily="34" charset="0"/>
                <a:cs typeface="Arial" panose="020B0604020202020204" pitchFamily="34" charset="0"/>
                <a:hlinkClick r:id="rId7"/>
              </a:rPr>
              <a:t>https://www.hcpc-uk.org/registration/meeting-our-standards/guidance-on-use-of-social-media</a:t>
            </a:r>
            <a:r>
              <a:rPr lang="en-GB" sz="1400" b="0" dirty="0" smtClean="0">
                <a:latin typeface="Arial" panose="020B0604020202020204" pitchFamily="34" charset="0"/>
                <a:cs typeface="Arial" panose="020B0604020202020204" pitchFamily="34" charset="0"/>
                <a:hlinkClick r:id="rId7"/>
              </a:rPr>
              <a:t>/</a:t>
            </a:r>
            <a:endParaRPr lang="en-GB" sz="1400" b="0" dirty="0" smtClean="0">
              <a:latin typeface="Arial" panose="020B0604020202020204" pitchFamily="34" charset="0"/>
              <a:cs typeface="Arial" panose="020B0604020202020204" pitchFamily="34" charset="0"/>
            </a:endParaRPr>
          </a:p>
          <a:p>
            <a:pPr eaLnBrk="1" hangingPunct="1">
              <a:defRPr/>
            </a:pPr>
            <a:r>
              <a:rPr lang="en-GB" altLang="en-US" sz="1400" b="0" dirty="0" smtClean="0">
                <a:solidFill>
                  <a:sysClr val="windowText" lastClr="000000"/>
                </a:solidFill>
                <a:latin typeface="Arial"/>
              </a:rPr>
              <a:t>12. Chief </a:t>
            </a:r>
            <a:r>
              <a:rPr lang="en-GB" altLang="en-US" sz="1400" b="0" dirty="0">
                <a:solidFill>
                  <a:sysClr val="windowText" lastClr="000000"/>
                </a:solidFill>
                <a:latin typeface="Arial"/>
              </a:rPr>
              <a:t>nursing officers for the UK and Nursing an Midwifery Council (2017)                                      Enabling Professionalism in Nursing an Midwifery </a:t>
            </a:r>
            <a:r>
              <a:rPr lang="en-GB" altLang="en-US" sz="1400" b="0" dirty="0">
                <a:solidFill>
                  <a:sysClr val="windowText" lastClr="000000"/>
                </a:solidFill>
                <a:latin typeface="Arial"/>
                <a:hlinkClick r:id="rId8"/>
              </a:rPr>
              <a:t>https://www.nmc.org.uk/globalassets/sitedocuments/other-publications/enabling-professionalism.pdf</a:t>
            </a:r>
            <a:endParaRPr lang="en-GB" altLang="en-US" sz="1400" b="0" dirty="0">
              <a:solidFill>
                <a:sysClr val="windowText" lastClr="000000"/>
              </a:solidFill>
              <a:latin typeface="Arial"/>
            </a:endParaRPr>
          </a:p>
          <a:p>
            <a:pPr marL="0" indent="0" eaLnBrk="1" hangingPunct="1">
              <a:buNone/>
              <a:defRPr/>
            </a:pPr>
            <a:endParaRPr lang="en-GB" sz="1400" b="0" dirty="0" smtClean="0">
              <a:latin typeface="Arial" panose="020B0604020202020204" pitchFamily="34" charset="0"/>
              <a:cs typeface="Arial" panose="020B0604020202020204" pitchFamily="34" charset="0"/>
            </a:endParaRPr>
          </a:p>
          <a:p>
            <a:pPr eaLnBrk="1" hangingPunct="1">
              <a:defRPr/>
            </a:pPr>
            <a:endParaRPr lang="en-GB" sz="1400" b="0" dirty="0" smtClean="0">
              <a:latin typeface="Arial" panose="020B0604020202020204" pitchFamily="34" charset="0"/>
              <a:cs typeface="Arial" panose="020B0604020202020204" pitchFamily="34" charset="0"/>
            </a:endParaRPr>
          </a:p>
          <a:p>
            <a:pPr eaLnBrk="1" hangingPunct="1">
              <a:defRPr/>
            </a:pPr>
            <a:endParaRPr lang="en-GB" sz="1400" b="0" dirty="0">
              <a:latin typeface="Arial" panose="020B0604020202020204" pitchFamily="34" charset="0"/>
              <a:cs typeface="Arial" panose="020B0604020202020204" pitchFamily="34" charset="0"/>
            </a:endParaRPr>
          </a:p>
          <a:p>
            <a:pPr eaLnBrk="1" hangingPunct="1">
              <a:defRPr/>
            </a:pPr>
            <a:endParaRPr lang="en-GB" sz="1400" dirty="0"/>
          </a:p>
          <a:p>
            <a:pPr eaLnBrk="1" hangingPunct="1">
              <a:defRPr/>
            </a:pPr>
            <a:endParaRPr lang="en-GB" altLang="en-US" sz="1400" b="0" dirty="0" smtClean="0">
              <a:solidFill>
                <a:sysClr val="windowText" lastClr="000000"/>
              </a:solidFill>
              <a:latin typeface="Arial"/>
            </a:endParaRPr>
          </a:p>
          <a:p>
            <a:pPr eaLnBrk="1" hangingPunct="1">
              <a:defRPr/>
            </a:pPr>
            <a:endParaRPr lang="en-GB" altLang="en-US" sz="1400" b="0" dirty="0">
              <a:solidFill>
                <a:sysClr val="windowText" lastClr="000000"/>
              </a:solidFill>
              <a:latin typeface="Arial"/>
            </a:endParaRPr>
          </a:p>
        </p:txBody>
      </p:sp>
    </p:spTree>
    <p:extLst>
      <p:ext uri="{BB962C8B-B14F-4D97-AF65-F5344CB8AC3E}">
        <p14:creationId xmlns:p14="http://schemas.microsoft.com/office/powerpoint/2010/main" val="1155724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72698" y="332656"/>
            <a:ext cx="8229600" cy="1143000"/>
          </a:xfrm>
        </p:spPr>
        <p:txBody>
          <a:bodyPr/>
          <a:lstStyle/>
          <a:p>
            <a:pPr algn="l"/>
            <a:r>
              <a:rPr lang="en-US" altLang="en-US" dirty="0" smtClean="0"/>
              <a:t>Acknowledgments</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eaLnBrk="1" hangingPunct="1">
              <a:defRPr/>
            </a:pPr>
            <a:endParaRPr lang="en-US" altLang="en-US" b="0" dirty="0" smtClean="0">
              <a:solidFill>
                <a:sysClr val="windowText" lastClr="000000"/>
              </a:solidFill>
              <a:latin typeface="Arial"/>
            </a:endParaRPr>
          </a:p>
        </p:txBody>
      </p:sp>
      <p:sp>
        <p:nvSpPr>
          <p:cNvPr id="3" name="TextBox 2"/>
          <p:cNvSpPr txBox="1"/>
          <p:nvPr/>
        </p:nvSpPr>
        <p:spPr>
          <a:xfrm>
            <a:off x="467544" y="1797829"/>
            <a:ext cx="8234754" cy="2585323"/>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smtClean="0"/>
              <a:t>Catherine </a:t>
            </a:r>
            <a:r>
              <a:rPr lang="en-GB" dirty="0" err="1" smtClean="0"/>
              <a:t>DesForges</a:t>
            </a:r>
            <a:r>
              <a:rPr lang="en-GB" dirty="0"/>
              <a:t>, Head of </a:t>
            </a:r>
            <a:r>
              <a:rPr lang="en-GB" dirty="0" smtClean="0"/>
              <a:t>Education </a:t>
            </a:r>
            <a:r>
              <a:rPr lang="en-GB" dirty="0"/>
              <a:t>and Development for </a:t>
            </a:r>
            <a:r>
              <a:rPr lang="en-GB" dirty="0" smtClean="0"/>
              <a:t>AHPs, </a:t>
            </a:r>
            <a:r>
              <a:rPr lang="en-GB" dirty="0"/>
              <a:t>Royal Free London NHS </a:t>
            </a:r>
            <a:r>
              <a:rPr lang="en-GB" dirty="0" smtClean="0"/>
              <a:t>Trust</a:t>
            </a:r>
          </a:p>
          <a:p>
            <a:endParaRPr lang="en-GB" dirty="0" smtClean="0"/>
          </a:p>
          <a:p>
            <a:pPr marL="285750" indent="-285750">
              <a:buFont typeface="Arial" panose="020B0604020202020204" pitchFamily="34" charset="0"/>
              <a:buChar char="•"/>
            </a:pPr>
            <a:r>
              <a:rPr lang="en-GB" dirty="0"/>
              <a:t>Desiree Cox, Preceptorship Project Manager, </a:t>
            </a:r>
            <a:r>
              <a:rPr lang="en-GB" dirty="0" err="1" smtClean="0"/>
              <a:t>CapitalNurse</a:t>
            </a:r>
            <a:r>
              <a:rPr lang="en-GB" dirty="0" smtClean="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Jules </a:t>
            </a:r>
            <a:r>
              <a:rPr lang="en-GB" dirty="0"/>
              <a:t>Marchant, Therapy Practice Development Lead, Guy’s and St Thomas’ NHS Trust, and Health Education England </a:t>
            </a:r>
            <a:r>
              <a:rPr lang="en-GB" dirty="0" err="1"/>
              <a:t>RePAIR</a:t>
            </a:r>
            <a:r>
              <a:rPr lang="en-GB" dirty="0"/>
              <a:t> Fellow</a:t>
            </a:r>
          </a:p>
          <a:p>
            <a:endParaRPr lang="en-GB" dirty="0"/>
          </a:p>
        </p:txBody>
      </p:sp>
    </p:spTree>
    <p:extLst>
      <p:ext uri="{BB962C8B-B14F-4D97-AF65-F5344CB8AC3E}">
        <p14:creationId xmlns:p14="http://schemas.microsoft.com/office/powerpoint/2010/main" val="297785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p:txBody>
          <a:bodyPr/>
          <a:lstStyle/>
          <a:p>
            <a:pPr algn="l"/>
            <a:r>
              <a:rPr lang="en-US" altLang="en-US" dirty="0" smtClean="0"/>
              <a:t>Values</a:t>
            </a:r>
            <a:endParaRPr lang="en-GB" dirty="0"/>
          </a:p>
        </p:txBody>
      </p:sp>
      <p:sp>
        <p:nvSpPr>
          <p:cNvPr id="10" name="Content Placeholder 9"/>
          <p:cNvSpPr>
            <a:spLocks noGrp="1"/>
          </p:cNvSpPr>
          <p:nvPr>
            <p:ph idx="1"/>
          </p:nvPr>
        </p:nvSpPr>
        <p:spPr/>
        <p:txBody>
          <a:bodyPr>
            <a:normAutofit/>
          </a:bodyPr>
          <a:lstStyle/>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1828127079"/>
              </p:ext>
            </p:extLst>
          </p:nvPr>
        </p:nvGraphicFramePr>
        <p:xfrm>
          <a:off x="359532" y="1268091"/>
          <a:ext cx="8424936" cy="4846320"/>
        </p:xfrm>
        <a:graphic>
          <a:graphicData uri="http://schemas.openxmlformats.org/drawingml/2006/table">
            <a:tbl>
              <a:tblPr firstRow="1" bandRow="1">
                <a:tableStyleId>{5C22544A-7EE6-4342-B048-85BDC9FD1C3A}</a:tableStyleId>
              </a:tblPr>
              <a:tblGrid>
                <a:gridCol w="2712302"/>
                <a:gridCol w="2856317"/>
                <a:gridCol w="2856317"/>
              </a:tblGrid>
              <a:tr h="584434">
                <a:tc>
                  <a:txBody>
                    <a:bodyPr/>
                    <a:lstStyle/>
                    <a:p>
                      <a:r>
                        <a:rPr lang="en-GB" dirty="0" smtClean="0"/>
                        <a:t>Personal</a:t>
                      </a:r>
                      <a:endParaRPr lang="en-GB" dirty="0"/>
                    </a:p>
                  </a:txBody>
                  <a:tcPr/>
                </a:tc>
                <a:tc>
                  <a:txBody>
                    <a:bodyPr/>
                    <a:lstStyle/>
                    <a:p>
                      <a:r>
                        <a:rPr lang="en-GB" dirty="0" smtClean="0"/>
                        <a:t>Interpersonal</a:t>
                      </a:r>
                      <a:endParaRPr lang="en-GB" dirty="0"/>
                    </a:p>
                  </a:txBody>
                  <a:tcPr/>
                </a:tc>
                <a:tc>
                  <a:txBody>
                    <a:bodyPr/>
                    <a:lstStyle/>
                    <a:p>
                      <a:r>
                        <a:rPr lang="en-GB" dirty="0" smtClean="0"/>
                        <a:t>Organisational</a:t>
                      </a:r>
                      <a:r>
                        <a:rPr lang="en-GB" baseline="0" dirty="0" smtClean="0"/>
                        <a:t> / Institutional /Cultural</a:t>
                      </a:r>
                      <a:endParaRPr lang="en-GB" dirty="0"/>
                    </a:p>
                  </a:txBody>
                  <a:tcPr/>
                </a:tc>
              </a:tr>
              <a:tr h="4091038">
                <a:tc>
                  <a:txBody>
                    <a:bodyPr/>
                    <a:lstStyle/>
                    <a:p>
                      <a:r>
                        <a:rPr lang="en-GB" dirty="0" smtClean="0"/>
                        <a:t>Appropriate Behaviour </a:t>
                      </a:r>
                    </a:p>
                    <a:p>
                      <a:r>
                        <a:rPr lang="en-GB" dirty="0" smtClean="0"/>
                        <a:t>Attitude</a:t>
                      </a:r>
                    </a:p>
                    <a:p>
                      <a:r>
                        <a:rPr lang="en-GB" dirty="0" smtClean="0"/>
                        <a:t>Capabilities</a:t>
                      </a:r>
                    </a:p>
                    <a:p>
                      <a:r>
                        <a:rPr lang="en-GB" dirty="0" smtClean="0"/>
                        <a:t>Good</a:t>
                      </a:r>
                      <a:r>
                        <a:rPr lang="en-GB" baseline="0" dirty="0" smtClean="0"/>
                        <a:t> clinical practice</a:t>
                      </a:r>
                    </a:p>
                    <a:p>
                      <a:r>
                        <a:rPr lang="en-GB" baseline="0" dirty="0" smtClean="0"/>
                        <a:t>Maintaining knowledge and skills</a:t>
                      </a:r>
                    </a:p>
                    <a:p>
                      <a:r>
                        <a:rPr lang="en-GB" baseline="0" dirty="0" smtClean="0"/>
                        <a:t>Image – inspire trust and confidence</a:t>
                      </a:r>
                    </a:p>
                    <a:p>
                      <a:r>
                        <a:rPr lang="en-GB" dirty="0" smtClean="0"/>
                        <a:t>Appearance</a:t>
                      </a:r>
                    </a:p>
                    <a:p>
                      <a:r>
                        <a:rPr lang="en-GB" dirty="0" smtClean="0"/>
                        <a:t>Punctuality</a:t>
                      </a:r>
                    </a:p>
                    <a:p>
                      <a:r>
                        <a:rPr lang="en-GB" dirty="0" smtClean="0"/>
                        <a:t>Part</a:t>
                      </a:r>
                      <a:r>
                        <a:rPr lang="en-GB" baseline="0" dirty="0" smtClean="0"/>
                        <a:t> of identity</a:t>
                      </a:r>
                    </a:p>
                    <a:p>
                      <a:r>
                        <a:rPr lang="en-GB" baseline="0" dirty="0" smtClean="0"/>
                        <a:t>Responsible</a:t>
                      </a:r>
                    </a:p>
                    <a:p>
                      <a:r>
                        <a:rPr lang="en-GB" baseline="0" dirty="0" smtClean="0"/>
                        <a:t>Reliable</a:t>
                      </a:r>
                    </a:p>
                    <a:p>
                      <a:r>
                        <a:rPr lang="en-GB" baseline="0" dirty="0" smtClean="0"/>
                        <a:t>Honest</a:t>
                      </a:r>
                    </a:p>
                    <a:p>
                      <a:r>
                        <a:rPr lang="en-GB" baseline="0" dirty="0" smtClean="0"/>
                        <a:t>Accountable</a:t>
                      </a:r>
                      <a:endParaRPr lang="en-GB" dirty="0" smtClean="0"/>
                    </a:p>
                  </a:txBody>
                  <a:tcPr/>
                </a:tc>
                <a:tc>
                  <a:txBody>
                    <a:bodyPr/>
                    <a:lstStyle/>
                    <a:p>
                      <a:r>
                        <a:rPr lang="en-GB" dirty="0" smtClean="0"/>
                        <a:t>Flexible communication</a:t>
                      </a:r>
                    </a:p>
                    <a:p>
                      <a:r>
                        <a:rPr lang="en-GB" dirty="0" smtClean="0"/>
                        <a:t>Treat people equally</a:t>
                      </a:r>
                    </a:p>
                    <a:p>
                      <a:r>
                        <a:rPr lang="en-GB" dirty="0" smtClean="0"/>
                        <a:t>Role model</a:t>
                      </a:r>
                    </a:p>
                    <a:p>
                      <a:r>
                        <a:rPr lang="en-GB" dirty="0" smtClean="0"/>
                        <a:t>Adapt to situation</a:t>
                      </a:r>
                      <a:r>
                        <a:rPr lang="en-GB" baseline="0" dirty="0" smtClean="0"/>
                        <a:t> and context</a:t>
                      </a:r>
                    </a:p>
                    <a:p>
                      <a:r>
                        <a:rPr lang="en-GB" baseline="0" dirty="0" smtClean="0"/>
                        <a:t>Courteous, civil, polite</a:t>
                      </a:r>
                    </a:p>
                    <a:p>
                      <a:r>
                        <a:rPr lang="en-GB" baseline="0" dirty="0" smtClean="0"/>
                        <a:t>Treat with dignity &amp; respect</a:t>
                      </a:r>
                      <a:endParaRPr lang="en-GB" dirty="0" smtClean="0"/>
                    </a:p>
                    <a:p>
                      <a:endParaRPr lang="en-GB" dirty="0"/>
                    </a:p>
                  </a:txBody>
                  <a:tcPr/>
                </a:tc>
                <a:tc>
                  <a:txBody>
                    <a:bodyPr/>
                    <a:lstStyle/>
                    <a:p>
                      <a:r>
                        <a:rPr lang="en-GB" dirty="0" smtClean="0"/>
                        <a:t>Codes regulations protocols</a:t>
                      </a:r>
                    </a:p>
                    <a:p>
                      <a:r>
                        <a:rPr lang="en-GB" dirty="0" smtClean="0"/>
                        <a:t>Influences of:</a:t>
                      </a:r>
                    </a:p>
                    <a:p>
                      <a:r>
                        <a:rPr lang="en-GB" dirty="0" smtClean="0"/>
                        <a:t>Healthcare system</a:t>
                      </a:r>
                    </a:p>
                    <a:p>
                      <a:r>
                        <a:rPr lang="en-GB" baseline="0" dirty="0" smtClean="0"/>
                        <a:t>Organisation</a:t>
                      </a:r>
                    </a:p>
                    <a:p>
                      <a:r>
                        <a:rPr lang="en-GB" baseline="0" dirty="0" smtClean="0"/>
                        <a:t>Profession</a:t>
                      </a:r>
                    </a:p>
                    <a:p>
                      <a:r>
                        <a:rPr lang="en-GB" baseline="0" dirty="0" smtClean="0"/>
                        <a:t>Political and economic agendas</a:t>
                      </a:r>
                    </a:p>
                    <a:p>
                      <a:endParaRPr lang="en-GB" baseline="0" dirty="0" smtClean="0"/>
                    </a:p>
                    <a:p>
                      <a:r>
                        <a:rPr lang="en-GB" baseline="0" dirty="0" smtClean="0"/>
                        <a:t>Time pressures</a:t>
                      </a:r>
                    </a:p>
                    <a:p>
                      <a:r>
                        <a:rPr lang="en-GB" baseline="0" dirty="0" smtClean="0"/>
                        <a:t>Hierarchical Structures</a:t>
                      </a:r>
                    </a:p>
                    <a:p>
                      <a:endParaRPr lang="en-GB" dirty="0" smtClean="0"/>
                    </a:p>
                    <a:p>
                      <a:r>
                        <a:rPr lang="en-GB" dirty="0" smtClean="0"/>
                        <a:t>Cultural</a:t>
                      </a:r>
                      <a:r>
                        <a:rPr lang="en-GB" baseline="0" dirty="0" smtClean="0"/>
                        <a:t>, social and moral influences of society</a:t>
                      </a:r>
                      <a:endParaRPr lang="en-GB" dirty="0" smtClean="0"/>
                    </a:p>
                    <a:p>
                      <a:endParaRPr lang="en-GB" dirty="0"/>
                    </a:p>
                  </a:txBody>
                  <a:tcPr/>
                </a:tc>
              </a:tr>
            </a:tbl>
          </a:graphicData>
        </a:graphic>
      </p:graphicFrame>
    </p:spTree>
    <p:extLst>
      <p:ext uri="{BB962C8B-B14F-4D97-AF65-F5344CB8AC3E}">
        <p14:creationId xmlns:p14="http://schemas.microsoft.com/office/powerpoint/2010/main" val="190229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684" y="163191"/>
            <a:ext cx="7092280" cy="1104900"/>
          </a:xfrm>
          <a:prstGeom prst="rect">
            <a:avLst/>
          </a:prstGeom>
          <a:noFill/>
        </p:spPr>
      </p:pic>
      <p:sp>
        <p:nvSpPr>
          <p:cNvPr id="2" name="Title 1"/>
          <p:cNvSpPr>
            <a:spLocks noGrp="1"/>
          </p:cNvSpPr>
          <p:nvPr>
            <p:ph type="title"/>
          </p:nvPr>
        </p:nvSpPr>
        <p:spPr/>
        <p:txBody>
          <a:bodyPr/>
          <a:lstStyle/>
          <a:p>
            <a:pPr algn="l"/>
            <a:r>
              <a:rPr lang="en-US" altLang="en-US" dirty="0" smtClean="0"/>
              <a:t>Professionalism</a:t>
            </a:r>
            <a:endParaRPr lang="en-GB" dirty="0"/>
          </a:p>
        </p:txBody>
      </p:sp>
      <p:sp>
        <p:nvSpPr>
          <p:cNvPr id="10" name="Content Placeholder 9"/>
          <p:cNvSpPr>
            <a:spLocks noGrp="1"/>
          </p:cNvSpPr>
          <p:nvPr>
            <p:ph sz="half" idx="1"/>
          </p:nvPr>
        </p:nvSpPr>
        <p:spPr/>
        <p:txBody>
          <a:bodyPr>
            <a:normAutofit/>
          </a:bodyPr>
          <a:lstStyle/>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200" dirty="0" smtClean="0"/>
          </a:p>
          <a:p>
            <a:pPr>
              <a:buClr>
                <a:srgbClr val="0070C0"/>
              </a:buClr>
            </a:pPr>
            <a:endParaRPr lang="en-GB" sz="2400" dirty="0" smtClean="0"/>
          </a:p>
        </p:txBody>
      </p:sp>
      <p:graphicFrame>
        <p:nvGraphicFramePr>
          <p:cNvPr id="5" name="Content Placeholder 3"/>
          <p:cNvGraphicFramePr>
            <a:graphicFrameLocks/>
          </p:cNvGraphicFramePr>
          <p:nvPr>
            <p:extLst>
              <p:ext uri="{D42A27DB-BD31-4B8C-83A1-F6EECF244321}">
                <p14:modId xmlns:p14="http://schemas.microsoft.com/office/powerpoint/2010/main" val="831446357"/>
              </p:ext>
            </p:extLst>
          </p:nvPr>
        </p:nvGraphicFramePr>
        <p:xfrm>
          <a:off x="2771800" y="1484784"/>
          <a:ext cx="8099425"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539552" y="1628800"/>
            <a:ext cx="4056856" cy="4216539"/>
          </a:xfrm>
          <a:prstGeom prst="rect">
            <a:avLst/>
          </a:prstGeom>
        </p:spPr>
        <p:txBody>
          <a:bodyPr wrap="square">
            <a:spAutoFit/>
          </a:bodyPr>
          <a:lstStyle/>
          <a:p>
            <a:pPr marL="0" indent="0">
              <a:buNone/>
            </a:pPr>
            <a:r>
              <a:rPr lang="en-GB" sz="2400" dirty="0"/>
              <a:t>There are 3 ways of talking about professionalism.</a:t>
            </a:r>
          </a:p>
          <a:p>
            <a:pPr lvl="1"/>
            <a:r>
              <a:rPr lang="en-GB" sz="2000" dirty="0"/>
              <a:t>Individual </a:t>
            </a:r>
          </a:p>
          <a:p>
            <a:pPr lvl="1"/>
            <a:r>
              <a:rPr lang="en-GB" sz="2000" dirty="0"/>
              <a:t>Interpersonal</a:t>
            </a:r>
          </a:p>
          <a:p>
            <a:pPr lvl="1"/>
            <a:r>
              <a:rPr lang="en-GB" sz="2000" dirty="0"/>
              <a:t>Organisational / Institutional / </a:t>
            </a:r>
            <a:r>
              <a:rPr lang="en-GB" sz="2000" dirty="0" smtClean="0"/>
              <a:t>Cultural</a:t>
            </a:r>
          </a:p>
          <a:p>
            <a:pPr lvl="1"/>
            <a:endParaRPr lang="en-GB" sz="2000" dirty="0"/>
          </a:p>
          <a:p>
            <a:pPr marL="0" indent="0">
              <a:buNone/>
            </a:pPr>
            <a:r>
              <a:rPr lang="en-GB" sz="2400" dirty="0"/>
              <a:t>The three overlap forming a complex picture of professionalism that is both individual but constrained or enabled by context. </a:t>
            </a:r>
          </a:p>
        </p:txBody>
      </p:sp>
    </p:spTree>
    <p:extLst>
      <p:ext uri="{BB962C8B-B14F-4D97-AF65-F5344CB8AC3E}">
        <p14:creationId xmlns:p14="http://schemas.microsoft.com/office/powerpoint/2010/main" val="355858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heads Jpeg template-2hea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0094" y="163191"/>
            <a:ext cx="7092280" cy="1104900"/>
          </a:xfrm>
          <a:prstGeom prst="rect">
            <a:avLst/>
          </a:prstGeom>
          <a:noFill/>
        </p:spPr>
      </p:pic>
      <p:sp>
        <p:nvSpPr>
          <p:cNvPr id="2" name="Title 1"/>
          <p:cNvSpPr>
            <a:spLocks noGrp="1"/>
          </p:cNvSpPr>
          <p:nvPr>
            <p:ph type="title"/>
          </p:nvPr>
        </p:nvSpPr>
        <p:spPr>
          <a:xfrm>
            <a:off x="-540568" y="0"/>
            <a:ext cx="8229600" cy="1143000"/>
          </a:xfrm>
        </p:spPr>
        <p:txBody>
          <a:bodyPr/>
          <a:lstStyle/>
          <a:p>
            <a:r>
              <a:rPr lang="en-GB" dirty="0" smtClean="0"/>
              <a:t>Professional development</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24459111"/>
              </p:ext>
            </p:extLst>
          </p:nvPr>
        </p:nvGraphicFramePr>
        <p:xfrm>
          <a:off x="395536" y="1844824"/>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876996073"/>
              </p:ext>
            </p:extLst>
          </p:nvPr>
        </p:nvGraphicFramePr>
        <p:xfrm>
          <a:off x="4648200" y="1844824"/>
          <a:ext cx="4038600" cy="42813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323528" y="1052736"/>
            <a:ext cx="7200800" cy="923330"/>
          </a:xfrm>
          <a:prstGeom prst="rect">
            <a:avLst/>
          </a:prstGeom>
        </p:spPr>
        <p:txBody>
          <a:bodyPr wrap="square">
            <a:spAutoFit/>
          </a:bodyPr>
          <a:lstStyle/>
          <a:p>
            <a:pPr lvl="0"/>
            <a:r>
              <a:rPr lang="en-GB" b="1" i="1" dirty="0">
                <a:solidFill>
                  <a:schemeClr val="accent1">
                    <a:lumMod val="75000"/>
                  </a:schemeClr>
                </a:solidFill>
              </a:rPr>
              <a:t>Professionalism develops in different ways….</a:t>
            </a:r>
          </a:p>
          <a:p>
            <a:pPr lvl="0"/>
            <a:r>
              <a:rPr lang="en-GB" b="1" i="1" dirty="0">
                <a:solidFill>
                  <a:schemeClr val="accent1">
                    <a:lumMod val="75000"/>
                  </a:schemeClr>
                </a:solidFill>
              </a:rPr>
              <a:t>Which factors have influenced your professional development and how?</a:t>
            </a:r>
          </a:p>
        </p:txBody>
      </p:sp>
    </p:spTree>
    <p:extLst>
      <p:ext uri="{BB962C8B-B14F-4D97-AF65-F5344CB8AC3E}">
        <p14:creationId xmlns:p14="http://schemas.microsoft.com/office/powerpoint/2010/main" val="169508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endParaRPr lang="en-GB" sz="2800" dirty="0" smtClean="0"/>
          </a:p>
          <a:p>
            <a:r>
              <a:rPr lang="en-GB" sz="2800" dirty="0" smtClean="0"/>
              <a:t>Develops in different ways (see above)</a:t>
            </a:r>
          </a:p>
          <a:p>
            <a:r>
              <a:rPr lang="en-GB" sz="2800" dirty="0" smtClean="0"/>
              <a:t>Professional </a:t>
            </a:r>
            <a:r>
              <a:rPr lang="en-GB" sz="2800" dirty="0"/>
              <a:t>and regulatory </a:t>
            </a:r>
            <a:r>
              <a:rPr lang="en-GB" sz="2800" dirty="0" smtClean="0"/>
              <a:t>bodies support maintenance of professionalism.</a:t>
            </a:r>
            <a:endParaRPr lang="en-GB" sz="2800" dirty="0"/>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58153"/>
            <a:ext cx="1339404" cy="10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914" y="5618450"/>
            <a:ext cx="1403797" cy="54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letterheads Jpeg template-2head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7684" y="163191"/>
            <a:ext cx="7092280" cy="1104900"/>
          </a:xfrm>
          <a:prstGeom prst="rect">
            <a:avLst/>
          </a:prstGeom>
          <a:noFill/>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152" y="4594512"/>
            <a:ext cx="1114425"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987" y="5475232"/>
            <a:ext cx="1218058" cy="74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8" descr="Royal College of Occupational Therapists - Rehabilitation is abou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3460" y="5230743"/>
            <a:ext cx="1728788" cy="6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40482" y="312738"/>
            <a:ext cx="6407770" cy="1143000"/>
          </a:xfrm>
        </p:spPr>
        <p:txBody>
          <a:bodyPr/>
          <a:lstStyle/>
          <a:p>
            <a:r>
              <a:rPr lang="en-GB" dirty="0" smtClean="0"/>
              <a:t>Professionalism</a:t>
            </a:r>
            <a:endParaRPr lang="en-GB" dirty="0"/>
          </a:p>
        </p:txBody>
      </p:sp>
      <p:sp>
        <p:nvSpPr>
          <p:cNvPr id="6" name="AutoShape 11" descr="BDA British Dietetic Association (@BDA_Dietitians) |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0245" y="4444943"/>
            <a:ext cx="785800" cy="7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7016" y="3377934"/>
            <a:ext cx="1484460" cy="8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4444" y="3497039"/>
            <a:ext cx="1160861" cy="61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6" descr="Home - British and Irish Orthoptic Socie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1"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9129" y="3219100"/>
            <a:ext cx="2015657" cy="13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5937" y="4575606"/>
            <a:ext cx="927547" cy="92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35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291146"/>
            <a:ext cx="8229600" cy="1143000"/>
          </a:xfrm>
        </p:spPr>
        <p:txBody>
          <a:bodyPr>
            <a:normAutofit/>
          </a:bodyPr>
          <a:lstStyle/>
          <a:p>
            <a:pPr algn="l"/>
            <a:r>
              <a:rPr lang="en-US" altLang="en-US" dirty="0" smtClean="0"/>
              <a:t>Codes of Conduct</a:t>
            </a:r>
            <a:endParaRPr lang="en-US" altLang="en-US"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
        <p:nvSpPr>
          <p:cNvPr id="4" name="TextBox 3"/>
          <p:cNvSpPr txBox="1"/>
          <p:nvPr/>
        </p:nvSpPr>
        <p:spPr>
          <a:xfrm>
            <a:off x="467544" y="1434146"/>
            <a:ext cx="8280920" cy="5816977"/>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sz="2000" dirty="0" smtClean="0"/>
              <a:t>Each profession has a regulatory body:</a:t>
            </a:r>
          </a:p>
          <a:p>
            <a:pPr marL="741363" lvl="1" indent="-285750">
              <a:buClr>
                <a:srgbClr val="005EB8"/>
              </a:buClr>
              <a:buFont typeface="Arial" panose="020B0604020202020204" pitchFamily="34" charset="0"/>
              <a:buChar char="•"/>
            </a:pPr>
            <a:r>
              <a:rPr lang="en-GB" sz="2000" dirty="0" smtClean="0"/>
              <a:t>For AHPs – Health and Care </a:t>
            </a:r>
            <a:r>
              <a:rPr lang="en-GB" sz="2000" dirty="0"/>
              <a:t>Professional </a:t>
            </a:r>
            <a:r>
              <a:rPr lang="en-GB" sz="2000" dirty="0" smtClean="0"/>
              <a:t>Council (HCPC)</a:t>
            </a:r>
          </a:p>
          <a:p>
            <a:pPr marL="1198563" lvl="2" indent="-285750">
              <a:buClr>
                <a:srgbClr val="005EB8"/>
              </a:buClr>
              <a:buFont typeface="Arial" panose="020B0604020202020204" pitchFamily="34" charset="0"/>
              <a:buChar char="•"/>
            </a:pPr>
            <a:r>
              <a:rPr lang="en-GB" sz="2000" dirty="0" smtClean="0">
                <a:hlinkClick r:id="rId4"/>
              </a:rPr>
              <a:t>https</a:t>
            </a:r>
            <a:r>
              <a:rPr lang="en-GB" sz="2000" dirty="0">
                <a:hlinkClick r:id="rId4"/>
              </a:rPr>
              <a:t>://www.hcpc-uk.org</a:t>
            </a:r>
            <a:r>
              <a:rPr lang="en-GB" sz="2000" dirty="0" smtClean="0">
                <a:hlinkClick r:id="rId4"/>
              </a:rPr>
              <a:t>/</a:t>
            </a:r>
            <a:r>
              <a:rPr lang="en-GB" sz="2000" dirty="0" smtClean="0"/>
              <a:t>   </a:t>
            </a:r>
          </a:p>
          <a:p>
            <a:pPr marL="1655763" lvl="3" indent="-285750">
              <a:buClr>
                <a:srgbClr val="005EB8"/>
              </a:buClr>
              <a:buFont typeface="Arial" panose="020B0604020202020204" pitchFamily="34" charset="0"/>
              <a:buChar char="•"/>
            </a:pPr>
            <a:endParaRPr lang="en-GB" sz="2000" dirty="0" smtClean="0"/>
          </a:p>
          <a:p>
            <a:pPr marL="741363" lvl="1" indent="-285750">
              <a:buClr>
                <a:srgbClr val="005EB8"/>
              </a:buClr>
              <a:buFont typeface="Arial" panose="020B0604020202020204" pitchFamily="34" charset="0"/>
              <a:buChar char="•"/>
            </a:pPr>
            <a:r>
              <a:rPr lang="en-GB" sz="2000" dirty="0" smtClean="0"/>
              <a:t>For Nurses and Midwives – the Nursing and Midwifery Council (NMC)</a:t>
            </a:r>
          </a:p>
          <a:p>
            <a:pPr marL="1198563" lvl="2" indent="-285750">
              <a:buClr>
                <a:srgbClr val="005EB8"/>
              </a:buClr>
              <a:buFont typeface="Arial" panose="020B0604020202020204" pitchFamily="34" charset="0"/>
              <a:buChar char="•"/>
            </a:pPr>
            <a:r>
              <a:rPr lang="en-GB" sz="2000" dirty="0" smtClean="0">
                <a:hlinkClick r:id="rId5"/>
              </a:rPr>
              <a:t>https</a:t>
            </a:r>
            <a:r>
              <a:rPr lang="en-GB" sz="2000" dirty="0">
                <a:hlinkClick r:id="rId5"/>
              </a:rPr>
              <a:t>://www.nmc.org.uk</a:t>
            </a:r>
            <a:r>
              <a:rPr lang="en-GB" sz="2000" dirty="0" smtClean="0">
                <a:hlinkClick r:id="rId5"/>
              </a:rPr>
              <a:t>/</a:t>
            </a:r>
            <a:r>
              <a:rPr lang="en-GB" sz="2000" dirty="0" smtClean="0"/>
              <a:t> </a:t>
            </a:r>
          </a:p>
          <a:p>
            <a:pPr marL="285750" indent="-285750">
              <a:buClr>
                <a:srgbClr val="005EB8"/>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The relevant regulatory body provides governance, standards and support</a:t>
            </a:r>
          </a:p>
          <a:p>
            <a:pPr marL="285750" indent="-285750">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It is important for you to review and understand your professional  standards of practice: </a:t>
            </a:r>
          </a:p>
          <a:p>
            <a:pPr marL="1198563" lvl="2" indent="-285750">
              <a:buClr>
                <a:srgbClr val="0070C0"/>
              </a:buClr>
              <a:buFont typeface="Arial" panose="020B0604020202020204" pitchFamily="34" charset="0"/>
              <a:buChar char="•"/>
            </a:pPr>
            <a:r>
              <a:rPr lang="en-GB" sz="2000" dirty="0">
                <a:hlinkClick r:id="rId6"/>
              </a:rPr>
              <a:t>https://www.hcpc-uk.org/standards/</a:t>
            </a:r>
            <a:endParaRPr lang="en-GB" sz="2000" dirty="0" smtClean="0">
              <a:hlinkClick r:id="rId6"/>
            </a:endParaRPr>
          </a:p>
          <a:p>
            <a:pPr marL="1198563" lvl="2" indent="-285750">
              <a:buClr>
                <a:srgbClr val="0070C0"/>
              </a:buClr>
              <a:buFont typeface="Arial" panose="020B0604020202020204" pitchFamily="34" charset="0"/>
              <a:buChar char="•"/>
            </a:pPr>
            <a:r>
              <a:rPr lang="en-GB" sz="2000" dirty="0" smtClean="0">
                <a:hlinkClick r:id="rId6"/>
              </a:rPr>
              <a:t>https</a:t>
            </a:r>
            <a:r>
              <a:rPr lang="en-GB" sz="2000" dirty="0">
                <a:hlinkClick r:id="rId6"/>
              </a:rPr>
              <a:t>://www.nmc.org.uk/standards/code</a:t>
            </a:r>
            <a:r>
              <a:rPr lang="en-GB" sz="2000" dirty="0" smtClean="0">
                <a:hlinkClick r:id="rId6"/>
              </a:rPr>
              <a:t>/</a:t>
            </a:r>
            <a:r>
              <a:rPr lang="en-GB" sz="2000" dirty="0" smtClean="0"/>
              <a:t>  </a:t>
            </a:r>
          </a:p>
          <a:p>
            <a:pPr marL="1198563" lvl="2" indent="-285750">
              <a:buFont typeface="Arial" panose="020B0604020202020204" pitchFamily="34" charset="0"/>
              <a:buChar char="•"/>
            </a:pPr>
            <a:endParaRPr lang="en-GB" dirty="0" smtClean="0"/>
          </a:p>
          <a:p>
            <a:r>
              <a:rPr lang="en-GB" dirty="0" smtClean="0"/>
              <a:t> </a:t>
            </a:r>
          </a:p>
          <a:p>
            <a:endParaRPr lang="en-GB" dirty="0" smtClean="0"/>
          </a:p>
          <a:p>
            <a:endParaRPr lang="en-GB" dirty="0"/>
          </a:p>
        </p:txBody>
      </p:sp>
    </p:spTree>
    <p:extLst>
      <p:ext uri="{BB962C8B-B14F-4D97-AF65-F5344CB8AC3E}">
        <p14:creationId xmlns:p14="http://schemas.microsoft.com/office/powerpoint/2010/main" val="1195134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300" y="163191"/>
            <a:ext cx="7092280" cy="1104900"/>
          </a:xfrm>
          <a:prstGeom prst="rect">
            <a:avLst/>
          </a:prstGeom>
          <a:noFill/>
        </p:spPr>
      </p:pic>
      <p:sp>
        <p:nvSpPr>
          <p:cNvPr id="2" name="Title 1"/>
          <p:cNvSpPr>
            <a:spLocks noGrp="1"/>
          </p:cNvSpPr>
          <p:nvPr>
            <p:ph type="title"/>
          </p:nvPr>
        </p:nvSpPr>
        <p:spPr/>
        <p:txBody>
          <a:bodyPr>
            <a:normAutofit/>
          </a:bodyPr>
          <a:lstStyle/>
          <a:p>
            <a:pPr algn="l"/>
            <a:r>
              <a:rPr lang="en-US" altLang="en-US" dirty="0" smtClean="0"/>
              <a:t>Professionalism</a:t>
            </a:r>
            <a:endParaRPr lang="en-US" altLang="en-US" dirty="0"/>
          </a:p>
        </p:txBody>
      </p:sp>
      <p:sp>
        <p:nvSpPr>
          <p:cNvPr id="3" name="Content Placeholder 2"/>
          <p:cNvSpPr>
            <a:spLocks noGrp="1"/>
          </p:cNvSpPr>
          <p:nvPr>
            <p:ph idx="1"/>
          </p:nvPr>
        </p:nvSpPr>
        <p:spPr/>
        <p:txBody>
          <a:bodyPr>
            <a:normAutofit/>
          </a:bodyPr>
          <a:lstStyle/>
          <a:p>
            <a:r>
              <a:rPr lang="en-GB" dirty="0" smtClean="0"/>
              <a:t>Here we focus on…</a:t>
            </a:r>
          </a:p>
          <a:p>
            <a:pPr lvl="1"/>
            <a:r>
              <a:rPr lang="en-GB" dirty="0" smtClean="0"/>
              <a:t>Accountability</a:t>
            </a:r>
          </a:p>
          <a:p>
            <a:pPr lvl="1"/>
            <a:r>
              <a:rPr lang="en-GB" dirty="0" smtClean="0"/>
              <a:t>Delegation</a:t>
            </a:r>
          </a:p>
          <a:p>
            <a:pPr lvl="1"/>
            <a:r>
              <a:rPr lang="en-GB" dirty="0" smtClean="0"/>
              <a:t>Values</a:t>
            </a:r>
          </a:p>
          <a:p>
            <a:pPr lvl="1"/>
            <a:r>
              <a:rPr lang="en-GB" dirty="0" smtClean="0"/>
              <a:t>Scope of Practice</a:t>
            </a:r>
          </a:p>
          <a:p>
            <a:pPr lvl="1"/>
            <a:r>
              <a:rPr lang="en-GB" dirty="0" smtClean="0"/>
              <a:t>Communication</a:t>
            </a:r>
            <a:endParaRPr lang="en-GB" dirty="0"/>
          </a:p>
          <a:p>
            <a:pPr lvl="1"/>
            <a:r>
              <a:rPr lang="en-GB" dirty="0" smtClean="0"/>
              <a:t>Teamwork</a:t>
            </a:r>
            <a:endParaRPr lang="en-GB" dirty="0"/>
          </a:p>
          <a:p>
            <a:endParaRPr lang="en-GB" dirty="0"/>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smtClean="0">
              <a:solidFill>
                <a:sysClr val="windowText" lastClr="000000"/>
              </a:solidFill>
              <a:latin typeface="Arial"/>
            </a:endParaRPr>
          </a:p>
          <a:p>
            <a:pPr marL="0" indent="0" eaLnBrk="1" hangingPunct="1">
              <a:buNone/>
              <a:defRPr/>
            </a:pPr>
            <a:endParaRPr lang="en-US" altLang="en-US" b="0" dirty="0" smtClean="0">
              <a:solidFill>
                <a:sysClr val="windowText" lastClr="000000"/>
              </a:solidFill>
              <a:latin typeface="Arial"/>
            </a:endParaRPr>
          </a:p>
        </p:txBody>
      </p:sp>
    </p:spTree>
    <p:extLst>
      <p:ext uri="{BB962C8B-B14F-4D97-AF65-F5344CB8AC3E}">
        <p14:creationId xmlns:p14="http://schemas.microsoft.com/office/powerpoint/2010/main" val="290601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0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apitalN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E590ADCE-FD21-48C4-9E22-15968DCAF6D3}"/>
</file>

<file path=customXml/itemProps2.xml><?xml version="1.0" encoding="utf-8"?>
<ds:datastoreItem xmlns:ds="http://schemas.openxmlformats.org/officeDocument/2006/customXml" ds:itemID="{25B04F68-C0D9-4B59-A527-1C490CD75D32}"/>
</file>

<file path=customXml/itemProps3.xml><?xml version="1.0" encoding="utf-8"?>
<ds:datastoreItem xmlns:ds="http://schemas.openxmlformats.org/officeDocument/2006/customXml" ds:itemID="{65A79839-D5B0-412B-B8DC-50813F0224A6}"/>
</file>

<file path=docProps/app.xml><?xml version="1.0" encoding="utf-8"?>
<Properties xmlns="http://schemas.openxmlformats.org/officeDocument/2006/extended-properties" xmlns:vt="http://schemas.openxmlformats.org/officeDocument/2006/docPropsVTypes">
  <Template>corporate-powerpoint (4)</Template>
  <TotalTime>13031</TotalTime>
  <Words>2258</Words>
  <Application>Microsoft Office PowerPoint</Application>
  <PresentationFormat>On-screen Show (4:3)</PresentationFormat>
  <Paragraphs>396</Paragraphs>
  <Slides>35</Slides>
  <Notes>26</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Corporate PowerPoint</vt:lpstr>
      <vt:lpstr>9_KHP PPT Template</vt:lpstr>
      <vt:lpstr>10_KHP PPT Template</vt:lpstr>
      <vt:lpstr>CapitalNurse</vt:lpstr>
      <vt:lpstr>Accelerated Preceptorship:  My Professional Practice  </vt:lpstr>
      <vt:lpstr>Session Objectives</vt:lpstr>
      <vt:lpstr>What is professionalism?</vt:lpstr>
      <vt:lpstr>Values</vt:lpstr>
      <vt:lpstr>Professionalism</vt:lpstr>
      <vt:lpstr>Professional development</vt:lpstr>
      <vt:lpstr>Professionalism</vt:lpstr>
      <vt:lpstr>Codes of Conduct</vt:lpstr>
      <vt:lpstr>Professionalism</vt:lpstr>
      <vt:lpstr>Organisational Values</vt:lpstr>
      <vt:lpstr>Individual  Values We each have personal values that we bring to our working life. What 3 values are important to you in your work life?</vt:lpstr>
      <vt:lpstr>Professional  Values Values that are integral to The Code and Standards of Conduct Performance and Ethics </vt:lpstr>
      <vt:lpstr>Accountability</vt:lpstr>
      <vt:lpstr> Accountability </vt:lpstr>
      <vt:lpstr>Delegation</vt:lpstr>
      <vt:lpstr>Delegation</vt:lpstr>
      <vt:lpstr>Delegation</vt:lpstr>
      <vt:lpstr>Scope of Practice</vt:lpstr>
      <vt:lpstr>Scope of Practice</vt:lpstr>
      <vt:lpstr>Scope of Practice</vt:lpstr>
      <vt:lpstr>Scope of Practice</vt:lpstr>
      <vt:lpstr>Image: Inspire trust and confidence </vt:lpstr>
      <vt:lpstr>NMC &amp; HCPC Guidance</vt:lpstr>
      <vt:lpstr>Benefits of Social Media</vt:lpstr>
      <vt:lpstr>Social Media Guidance 10</vt:lpstr>
      <vt:lpstr>Top Tips 11</vt:lpstr>
      <vt:lpstr>Appropriate use of social media</vt:lpstr>
      <vt:lpstr>Appropriate use of social media</vt:lpstr>
      <vt:lpstr>Collaborative Practice</vt:lpstr>
      <vt:lpstr>Teamwork</vt:lpstr>
      <vt:lpstr>Teamwork</vt:lpstr>
      <vt:lpstr>Teamwork</vt:lpstr>
      <vt:lpstr>References</vt:lpstr>
      <vt:lpstr>References</vt:lpstr>
      <vt:lpstr>Acknowledgments</vt:lpstr>
    </vt:vector>
  </TitlesOfParts>
  <Company>GSTT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Pan-London AHP COVID-19  Jules Marchant / Gareth Jones date via zoom</dc:title>
  <dc:creator>Marchant Julie</dc:creator>
  <cp:lastModifiedBy>Desiree Cox</cp:lastModifiedBy>
  <cp:revision>249</cp:revision>
  <dcterms:created xsi:type="dcterms:W3CDTF">2020-04-07T10:14:51Z</dcterms:created>
  <dcterms:modified xsi:type="dcterms:W3CDTF">2020-05-29T10:31:32Z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a6ca8a28-fd5c-4bf1-9190-af7769319722</vt:lpwstr>
  </property>
  <property fmtid="{D5CDD505-2E9C-101B-9397-08002B2CF9AE}" pid="3" name="ContentTypeId">
    <vt:lpwstr>0x0101001A0C5AF0A9AE0D4D8032BBF19C904698</vt:lpwstr>
  </property>
</Properties>
</file>