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 id="2147484385" r:id="rId5"/>
    <p:sldMasterId id="2147484403" r:id="rId6"/>
    <p:sldMasterId id="2147484427" r:id="rId7"/>
  </p:sldMasterIdLst>
  <p:notesMasterIdLst>
    <p:notesMasterId r:id="rId27"/>
  </p:notesMasterIdLst>
  <p:handoutMasterIdLst>
    <p:handoutMasterId r:id="rId28"/>
  </p:handoutMasterIdLst>
  <p:sldIdLst>
    <p:sldId id="343" r:id="rId8"/>
    <p:sldId id="347" r:id="rId9"/>
    <p:sldId id="384" r:id="rId10"/>
    <p:sldId id="393" r:id="rId11"/>
    <p:sldId id="382" r:id="rId12"/>
    <p:sldId id="386" r:id="rId13"/>
    <p:sldId id="383" r:id="rId14"/>
    <p:sldId id="387" r:id="rId15"/>
    <p:sldId id="394" r:id="rId16"/>
    <p:sldId id="388" r:id="rId17"/>
    <p:sldId id="389" r:id="rId18"/>
    <p:sldId id="390" r:id="rId19"/>
    <p:sldId id="391" r:id="rId20"/>
    <p:sldId id="392" r:id="rId21"/>
    <p:sldId id="395" r:id="rId22"/>
    <p:sldId id="397" r:id="rId23"/>
    <p:sldId id="396" r:id="rId24"/>
    <p:sldId id="380" r:id="rId25"/>
    <p:sldId id="372" r:id="rId26"/>
  </p:sldIdLst>
  <p:sldSz cx="9144000" cy="6858000" type="screen4x3"/>
  <p:notesSz cx="6858000" cy="9144000"/>
  <p:defaultTextStyle>
    <a:defPPr>
      <a:defRPr lang="en-GB"/>
    </a:defPPr>
    <a:lvl1pPr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56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28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00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72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hant Julie" initials="MJ" lastIdx="4" clrIdx="0"/>
  <p:cmAuthor id="2" name="cd0x" initials="c"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EF4D92"/>
    <a:srgbClr val="294193"/>
    <a:srgbClr val="E5E0F0"/>
    <a:srgbClr val="DFEDF9"/>
    <a:srgbClr val="00A5E0"/>
    <a:srgbClr val="10245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73" autoAdjust="0"/>
    <p:restoredTop sz="80122" autoAdjust="0"/>
  </p:normalViewPr>
  <p:slideViewPr>
    <p:cSldViewPr>
      <p:cViewPr varScale="1">
        <p:scale>
          <a:sx n="95" d="100"/>
          <a:sy n="95" d="100"/>
        </p:scale>
        <p:origin x="1986" y="90"/>
      </p:cViewPr>
      <p:guideLst>
        <p:guide orient="horz" pos="2160"/>
        <p:guide pos="2880"/>
      </p:guideLst>
    </p:cSldViewPr>
  </p:slideViewPr>
  <p:outlineViewPr>
    <p:cViewPr>
      <p:scale>
        <a:sx n="33" d="100"/>
        <a:sy n="33" d="100"/>
      </p:scale>
      <p:origin x="0" y="-7594"/>
    </p:cViewPr>
  </p:outlineViewPr>
  <p:notesTextViewPr>
    <p:cViewPr>
      <p:scale>
        <a:sx n="1" d="1"/>
        <a:sy n="1" d="1"/>
      </p:scale>
      <p:origin x="0" y="0"/>
    </p:cViewPr>
  </p:notesTextViewPr>
  <p:notesViewPr>
    <p:cSldViewPr>
      <p:cViewPr varScale="1">
        <p:scale>
          <a:sx n="67" d="100"/>
          <a:sy n="67" d="100"/>
        </p:scale>
        <p:origin x="811" y="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DF3674-FF39-4FD9-960A-FD423A3F761A}" type="doc">
      <dgm:prSet loTypeId="urn:microsoft.com/office/officeart/2005/8/layout/cycle6" loCatId="cycle" qsTypeId="urn:microsoft.com/office/officeart/2005/8/quickstyle/simple5" qsCatId="simple" csTypeId="urn:microsoft.com/office/officeart/2005/8/colors/accent1_2" csCatId="accent1" phldr="1"/>
      <dgm:spPr/>
      <dgm:t>
        <a:bodyPr/>
        <a:lstStyle/>
        <a:p>
          <a:endParaRPr lang="en-GB"/>
        </a:p>
      </dgm:t>
    </dgm:pt>
    <dgm:pt modelId="{DA354524-F18F-44CC-AA97-6059CF95F982}">
      <dgm:prSet phldrT="[Text]" custT="1"/>
      <dgm:spPr/>
      <dgm:t>
        <a:bodyPr/>
        <a:lstStyle/>
        <a:p>
          <a:r>
            <a:rPr lang="en-GB" sz="1200" b="1" dirty="0"/>
            <a:t>Concrete Experience</a:t>
          </a:r>
        </a:p>
      </dgm:t>
    </dgm:pt>
    <dgm:pt modelId="{FE4087DD-5B71-4BED-9F72-EDC1EA7DD7A0}" type="parTrans" cxnId="{07975C45-96AF-417B-A074-71366D49A95F}">
      <dgm:prSet/>
      <dgm:spPr/>
      <dgm:t>
        <a:bodyPr/>
        <a:lstStyle/>
        <a:p>
          <a:endParaRPr lang="en-GB"/>
        </a:p>
      </dgm:t>
    </dgm:pt>
    <dgm:pt modelId="{E40A67D9-8ECE-41F8-B59B-EFF75B964A9C}" type="sibTrans" cxnId="{07975C45-96AF-417B-A074-71366D49A95F}">
      <dgm:prSet/>
      <dgm:spPr/>
      <dgm:t>
        <a:bodyPr/>
        <a:lstStyle/>
        <a:p>
          <a:endParaRPr lang="en-GB"/>
        </a:p>
      </dgm:t>
    </dgm:pt>
    <dgm:pt modelId="{1BC06173-672F-4825-9B49-8309DDA8A85D}">
      <dgm:prSet phldrT="[Text]" custT="1"/>
      <dgm:spPr/>
      <dgm:t>
        <a:bodyPr/>
        <a:lstStyle/>
        <a:p>
          <a:r>
            <a:rPr lang="en-GB" sz="1200" b="1" dirty="0"/>
            <a:t>Reflection</a:t>
          </a:r>
        </a:p>
      </dgm:t>
    </dgm:pt>
    <dgm:pt modelId="{269BD113-D6D5-4E01-9213-1BC2AB336EFD}" type="parTrans" cxnId="{C0B5D43C-0CAB-42CC-8BA2-6398627E6556}">
      <dgm:prSet/>
      <dgm:spPr/>
      <dgm:t>
        <a:bodyPr/>
        <a:lstStyle/>
        <a:p>
          <a:endParaRPr lang="en-GB"/>
        </a:p>
      </dgm:t>
    </dgm:pt>
    <dgm:pt modelId="{300E5E87-A2C9-4739-AF73-3B036DD990D1}" type="sibTrans" cxnId="{C0B5D43C-0CAB-42CC-8BA2-6398627E6556}">
      <dgm:prSet/>
      <dgm:spPr/>
      <dgm:t>
        <a:bodyPr/>
        <a:lstStyle/>
        <a:p>
          <a:endParaRPr lang="en-GB"/>
        </a:p>
      </dgm:t>
    </dgm:pt>
    <dgm:pt modelId="{EE29E537-3495-4A8A-8371-ED639B48269C}">
      <dgm:prSet phldrT="[Text]" custT="1"/>
      <dgm:spPr/>
      <dgm:t>
        <a:bodyPr/>
        <a:lstStyle/>
        <a:p>
          <a:r>
            <a:rPr lang="en-GB" sz="1200" b="1" dirty="0">
              <a:latin typeface="Candara" panose="020E0502030303020204" pitchFamily="34" charset="0"/>
            </a:rPr>
            <a:t>Abstract conceptualisation</a:t>
          </a:r>
        </a:p>
      </dgm:t>
    </dgm:pt>
    <dgm:pt modelId="{89A3123F-A58C-4797-B0FF-9074553621D8}" type="parTrans" cxnId="{3CDEC9A6-BBA6-4ACE-826A-180921252FA4}">
      <dgm:prSet/>
      <dgm:spPr/>
      <dgm:t>
        <a:bodyPr/>
        <a:lstStyle/>
        <a:p>
          <a:endParaRPr lang="en-GB"/>
        </a:p>
      </dgm:t>
    </dgm:pt>
    <dgm:pt modelId="{39257DC8-F8AD-4FFE-B399-1C88DFF5FFDB}" type="sibTrans" cxnId="{3CDEC9A6-BBA6-4ACE-826A-180921252FA4}">
      <dgm:prSet/>
      <dgm:spPr/>
      <dgm:t>
        <a:bodyPr/>
        <a:lstStyle/>
        <a:p>
          <a:endParaRPr lang="en-GB"/>
        </a:p>
      </dgm:t>
    </dgm:pt>
    <dgm:pt modelId="{372ABE16-6E50-4D52-BC9E-C8BA3CC15532}">
      <dgm:prSet phldrT="[Text]" custT="1"/>
      <dgm:spPr/>
      <dgm:t>
        <a:bodyPr/>
        <a:lstStyle/>
        <a:p>
          <a:r>
            <a:rPr lang="en-GB" sz="1200" b="1" dirty="0"/>
            <a:t>Active experimentation</a:t>
          </a:r>
        </a:p>
      </dgm:t>
    </dgm:pt>
    <dgm:pt modelId="{CEFDDD86-C6E5-470A-98FB-DCCB1A028A6D}" type="parTrans" cxnId="{F9779D1D-6ED1-40EB-A4FA-A9885564DDD8}">
      <dgm:prSet/>
      <dgm:spPr/>
      <dgm:t>
        <a:bodyPr/>
        <a:lstStyle/>
        <a:p>
          <a:endParaRPr lang="en-GB"/>
        </a:p>
      </dgm:t>
    </dgm:pt>
    <dgm:pt modelId="{637C357A-446F-4F1F-BDBD-510F3321BACB}" type="sibTrans" cxnId="{F9779D1D-6ED1-40EB-A4FA-A9885564DDD8}">
      <dgm:prSet/>
      <dgm:spPr/>
      <dgm:t>
        <a:bodyPr/>
        <a:lstStyle/>
        <a:p>
          <a:endParaRPr lang="en-GB"/>
        </a:p>
      </dgm:t>
    </dgm:pt>
    <dgm:pt modelId="{E0B219F9-6F39-4D94-844E-A3BAC70A036F}" type="pres">
      <dgm:prSet presAssocID="{83DF3674-FF39-4FD9-960A-FD423A3F761A}" presName="cycle" presStyleCnt="0">
        <dgm:presLayoutVars>
          <dgm:dir/>
          <dgm:resizeHandles val="exact"/>
        </dgm:presLayoutVars>
      </dgm:prSet>
      <dgm:spPr/>
    </dgm:pt>
    <dgm:pt modelId="{79FB4CA2-9E02-433D-902B-CD6B7F259F76}" type="pres">
      <dgm:prSet presAssocID="{DA354524-F18F-44CC-AA97-6059CF95F982}" presName="node" presStyleLbl="node1" presStyleIdx="0" presStyleCnt="4">
        <dgm:presLayoutVars>
          <dgm:bulletEnabled val="1"/>
        </dgm:presLayoutVars>
      </dgm:prSet>
      <dgm:spPr/>
    </dgm:pt>
    <dgm:pt modelId="{9CA794D6-B9C2-473A-A0C1-EC6C28E79D74}" type="pres">
      <dgm:prSet presAssocID="{DA354524-F18F-44CC-AA97-6059CF95F982}" presName="spNode" presStyleCnt="0"/>
      <dgm:spPr/>
    </dgm:pt>
    <dgm:pt modelId="{5C293537-F242-4135-BB23-B693E9897D4A}" type="pres">
      <dgm:prSet presAssocID="{E40A67D9-8ECE-41F8-B59B-EFF75B964A9C}" presName="sibTrans" presStyleLbl="sibTrans1D1" presStyleIdx="0" presStyleCnt="4"/>
      <dgm:spPr/>
    </dgm:pt>
    <dgm:pt modelId="{83F41BAD-86F1-4597-A80F-A258E2CED27E}" type="pres">
      <dgm:prSet presAssocID="{1BC06173-672F-4825-9B49-8309DDA8A85D}" presName="node" presStyleLbl="node1" presStyleIdx="1" presStyleCnt="4">
        <dgm:presLayoutVars>
          <dgm:bulletEnabled val="1"/>
        </dgm:presLayoutVars>
      </dgm:prSet>
      <dgm:spPr/>
    </dgm:pt>
    <dgm:pt modelId="{46F59D87-A40D-4E2F-BCA6-E278206ABD3B}" type="pres">
      <dgm:prSet presAssocID="{1BC06173-672F-4825-9B49-8309DDA8A85D}" presName="spNode" presStyleCnt="0"/>
      <dgm:spPr/>
    </dgm:pt>
    <dgm:pt modelId="{04738018-47F1-4539-983E-7356E27BFEE7}" type="pres">
      <dgm:prSet presAssocID="{300E5E87-A2C9-4739-AF73-3B036DD990D1}" presName="sibTrans" presStyleLbl="sibTrans1D1" presStyleIdx="1" presStyleCnt="4"/>
      <dgm:spPr/>
    </dgm:pt>
    <dgm:pt modelId="{F24BC2AC-B61C-4D44-9C32-FBEECDFD71D0}" type="pres">
      <dgm:prSet presAssocID="{EE29E537-3495-4A8A-8371-ED639B48269C}" presName="node" presStyleLbl="node1" presStyleIdx="2" presStyleCnt="4" custScaleX="129750" custRadScaleRad="100083" custRadScaleInc="7312">
        <dgm:presLayoutVars>
          <dgm:bulletEnabled val="1"/>
        </dgm:presLayoutVars>
      </dgm:prSet>
      <dgm:spPr/>
    </dgm:pt>
    <dgm:pt modelId="{3166A3DF-AF47-48AB-8B9E-F26700F35EF7}" type="pres">
      <dgm:prSet presAssocID="{EE29E537-3495-4A8A-8371-ED639B48269C}" presName="spNode" presStyleCnt="0"/>
      <dgm:spPr/>
    </dgm:pt>
    <dgm:pt modelId="{281260A0-402A-47CE-9C09-1CE940147916}" type="pres">
      <dgm:prSet presAssocID="{39257DC8-F8AD-4FFE-B399-1C88DFF5FFDB}" presName="sibTrans" presStyleLbl="sibTrans1D1" presStyleIdx="2" presStyleCnt="4"/>
      <dgm:spPr/>
    </dgm:pt>
    <dgm:pt modelId="{B67EA0DC-2B0C-4669-843A-4AA60620C764}" type="pres">
      <dgm:prSet presAssocID="{372ABE16-6E50-4D52-BC9E-C8BA3CC15532}" presName="node" presStyleLbl="node1" presStyleIdx="3" presStyleCnt="4" custScaleX="125078">
        <dgm:presLayoutVars>
          <dgm:bulletEnabled val="1"/>
        </dgm:presLayoutVars>
      </dgm:prSet>
      <dgm:spPr/>
    </dgm:pt>
    <dgm:pt modelId="{B0D918B3-C07C-498B-AD74-41362A9BB575}" type="pres">
      <dgm:prSet presAssocID="{372ABE16-6E50-4D52-BC9E-C8BA3CC15532}" presName="spNode" presStyleCnt="0"/>
      <dgm:spPr/>
    </dgm:pt>
    <dgm:pt modelId="{44DAF067-BA1D-47F8-AD26-66D1B0F0D4F0}" type="pres">
      <dgm:prSet presAssocID="{637C357A-446F-4F1F-BDBD-510F3321BACB}" presName="sibTrans" presStyleLbl="sibTrans1D1" presStyleIdx="3" presStyleCnt="4"/>
      <dgm:spPr/>
    </dgm:pt>
  </dgm:ptLst>
  <dgm:cxnLst>
    <dgm:cxn modelId="{F9779D1D-6ED1-40EB-A4FA-A9885564DDD8}" srcId="{83DF3674-FF39-4FD9-960A-FD423A3F761A}" destId="{372ABE16-6E50-4D52-BC9E-C8BA3CC15532}" srcOrd="3" destOrd="0" parTransId="{CEFDDD86-C6E5-470A-98FB-DCCB1A028A6D}" sibTransId="{637C357A-446F-4F1F-BDBD-510F3321BACB}"/>
    <dgm:cxn modelId="{3833A81E-AEB1-4E96-84A6-A836390A8C21}" type="presOf" srcId="{EE29E537-3495-4A8A-8371-ED639B48269C}" destId="{F24BC2AC-B61C-4D44-9C32-FBEECDFD71D0}" srcOrd="0" destOrd="0" presId="urn:microsoft.com/office/officeart/2005/8/layout/cycle6"/>
    <dgm:cxn modelId="{C0B5D43C-0CAB-42CC-8BA2-6398627E6556}" srcId="{83DF3674-FF39-4FD9-960A-FD423A3F761A}" destId="{1BC06173-672F-4825-9B49-8309DDA8A85D}" srcOrd="1" destOrd="0" parTransId="{269BD113-D6D5-4E01-9213-1BC2AB336EFD}" sibTransId="{300E5E87-A2C9-4739-AF73-3B036DD990D1}"/>
    <dgm:cxn modelId="{07975C45-96AF-417B-A074-71366D49A95F}" srcId="{83DF3674-FF39-4FD9-960A-FD423A3F761A}" destId="{DA354524-F18F-44CC-AA97-6059CF95F982}" srcOrd="0" destOrd="0" parTransId="{FE4087DD-5B71-4BED-9F72-EDC1EA7DD7A0}" sibTransId="{E40A67D9-8ECE-41F8-B59B-EFF75B964A9C}"/>
    <dgm:cxn modelId="{D9902673-8342-494D-B3A1-58310B34D354}" type="presOf" srcId="{DA354524-F18F-44CC-AA97-6059CF95F982}" destId="{79FB4CA2-9E02-433D-902B-CD6B7F259F76}" srcOrd="0" destOrd="0" presId="urn:microsoft.com/office/officeart/2005/8/layout/cycle6"/>
    <dgm:cxn modelId="{0D24077B-DD7F-4CA6-98A2-121CA30C76A9}" type="presOf" srcId="{1BC06173-672F-4825-9B49-8309DDA8A85D}" destId="{83F41BAD-86F1-4597-A80F-A258E2CED27E}" srcOrd="0" destOrd="0" presId="urn:microsoft.com/office/officeart/2005/8/layout/cycle6"/>
    <dgm:cxn modelId="{FB84627E-4C16-4A62-9CB9-6688B5294C2D}" type="presOf" srcId="{372ABE16-6E50-4D52-BC9E-C8BA3CC15532}" destId="{B67EA0DC-2B0C-4669-843A-4AA60620C764}" srcOrd="0" destOrd="0" presId="urn:microsoft.com/office/officeart/2005/8/layout/cycle6"/>
    <dgm:cxn modelId="{A740A29A-E99A-437A-8F87-0CC532AF9E2A}" type="presOf" srcId="{83DF3674-FF39-4FD9-960A-FD423A3F761A}" destId="{E0B219F9-6F39-4D94-844E-A3BAC70A036F}" srcOrd="0" destOrd="0" presId="urn:microsoft.com/office/officeart/2005/8/layout/cycle6"/>
    <dgm:cxn modelId="{3CDEC9A6-BBA6-4ACE-826A-180921252FA4}" srcId="{83DF3674-FF39-4FD9-960A-FD423A3F761A}" destId="{EE29E537-3495-4A8A-8371-ED639B48269C}" srcOrd="2" destOrd="0" parTransId="{89A3123F-A58C-4797-B0FF-9074553621D8}" sibTransId="{39257DC8-F8AD-4FFE-B399-1C88DFF5FFDB}"/>
    <dgm:cxn modelId="{A8B9CFAB-D8D4-47A7-ACA7-D1AB902ACC1E}" type="presOf" srcId="{637C357A-446F-4F1F-BDBD-510F3321BACB}" destId="{44DAF067-BA1D-47F8-AD26-66D1B0F0D4F0}" srcOrd="0" destOrd="0" presId="urn:microsoft.com/office/officeart/2005/8/layout/cycle6"/>
    <dgm:cxn modelId="{E32859D4-580F-42B5-B47E-B1303C89730F}" type="presOf" srcId="{39257DC8-F8AD-4FFE-B399-1C88DFF5FFDB}" destId="{281260A0-402A-47CE-9C09-1CE940147916}" srcOrd="0" destOrd="0" presId="urn:microsoft.com/office/officeart/2005/8/layout/cycle6"/>
    <dgm:cxn modelId="{599EECDC-1F36-46EB-B785-9DD5BA99BAA5}" type="presOf" srcId="{E40A67D9-8ECE-41F8-B59B-EFF75B964A9C}" destId="{5C293537-F242-4135-BB23-B693E9897D4A}" srcOrd="0" destOrd="0" presId="urn:microsoft.com/office/officeart/2005/8/layout/cycle6"/>
    <dgm:cxn modelId="{2B1FB7F7-B3B6-4283-8475-C5BB3C32C7A8}" type="presOf" srcId="{300E5E87-A2C9-4739-AF73-3B036DD990D1}" destId="{04738018-47F1-4539-983E-7356E27BFEE7}" srcOrd="0" destOrd="0" presId="urn:microsoft.com/office/officeart/2005/8/layout/cycle6"/>
    <dgm:cxn modelId="{5A890426-6DAC-4BA1-A4B8-E84E8699BBC4}" type="presParOf" srcId="{E0B219F9-6F39-4D94-844E-A3BAC70A036F}" destId="{79FB4CA2-9E02-433D-902B-CD6B7F259F76}" srcOrd="0" destOrd="0" presId="urn:microsoft.com/office/officeart/2005/8/layout/cycle6"/>
    <dgm:cxn modelId="{3F0C70FF-50F1-413E-A27C-64440CDA4A6E}" type="presParOf" srcId="{E0B219F9-6F39-4D94-844E-A3BAC70A036F}" destId="{9CA794D6-B9C2-473A-A0C1-EC6C28E79D74}" srcOrd="1" destOrd="0" presId="urn:microsoft.com/office/officeart/2005/8/layout/cycle6"/>
    <dgm:cxn modelId="{30BD0427-C1B7-40A4-9BC2-F5E83B5F1C68}" type="presParOf" srcId="{E0B219F9-6F39-4D94-844E-A3BAC70A036F}" destId="{5C293537-F242-4135-BB23-B693E9897D4A}" srcOrd="2" destOrd="0" presId="urn:microsoft.com/office/officeart/2005/8/layout/cycle6"/>
    <dgm:cxn modelId="{37193BC5-AB3C-431B-B838-1348757E82CD}" type="presParOf" srcId="{E0B219F9-6F39-4D94-844E-A3BAC70A036F}" destId="{83F41BAD-86F1-4597-A80F-A258E2CED27E}" srcOrd="3" destOrd="0" presId="urn:microsoft.com/office/officeart/2005/8/layout/cycle6"/>
    <dgm:cxn modelId="{8F7931D8-1B65-4176-8FE5-FA73A9D121AB}" type="presParOf" srcId="{E0B219F9-6F39-4D94-844E-A3BAC70A036F}" destId="{46F59D87-A40D-4E2F-BCA6-E278206ABD3B}" srcOrd="4" destOrd="0" presId="urn:microsoft.com/office/officeart/2005/8/layout/cycle6"/>
    <dgm:cxn modelId="{CCD505FE-F5CA-40D1-8758-96DABDD50491}" type="presParOf" srcId="{E0B219F9-6F39-4D94-844E-A3BAC70A036F}" destId="{04738018-47F1-4539-983E-7356E27BFEE7}" srcOrd="5" destOrd="0" presId="urn:microsoft.com/office/officeart/2005/8/layout/cycle6"/>
    <dgm:cxn modelId="{88853DB0-776A-47E9-99AE-0D9FC96E66DF}" type="presParOf" srcId="{E0B219F9-6F39-4D94-844E-A3BAC70A036F}" destId="{F24BC2AC-B61C-4D44-9C32-FBEECDFD71D0}" srcOrd="6" destOrd="0" presId="urn:microsoft.com/office/officeart/2005/8/layout/cycle6"/>
    <dgm:cxn modelId="{AE292598-31DB-4EE8-8AD6-5BCCE560CAF4}" type="presParOf" srcId="{E0B219F9-6F39-4D94-844E-A3BAC70A036F}" destId="{3166A3DF-AF47-48AB-8B9E-F26700F35EF7}" srcOrd="7" destOrd="0" presId="urn:microsoft.com/office/officeart/2005/8/layout/cycle6"/>
    <dgm:cxn modelId="{2FBA1596-95B2-4DEE-8976-B9E4BC6CAAEE}" type="presParOf" srcId="{E0B219F9-6F39-4D94-844E-A3BAC70A036F}" destId="{281260A0-402A-47CE-9C09-1CE940147916}" srcOrd="8" destOrd="0" presId="urn:microsoft.com/office/officeart/2005/8/layout/cycle6"/>
    <dgm:cxn modelId="{2BD68358-C34C-498A-9D59-7D1F507D8C53}" type="presParOf" srcId="{E0B219F9-6F39-4D94-844E-A3BAC70A036F}" destId="{B67EA0DC-2B0C-4669-843A-4AA60620C764}" srcOrd="9" destOrd="0" presId="urn:microsoft.com/office/officeart/2005/8/layout/cycle6"/>
    <dgm:cxn modelId="{C7E18BD9-0A99-430D-B9DF-A64123D5D65B}" type="presParOf" srcId="{E0B219F9-6F39-4D94-844E-A3BAC70A036F}" destId="{B0D918B3-C07C-498B-AD74-41362A9BB575}" srcOrd="10" destOrd="0" presId="urn:microsoft.com/office/officeart/2005/8/layout/cycle6"/>
    <dgm:cxn modelId="{0CD655CB-5A23-498D-98F5-6A84ADC502D1}" type="presParOf" srcId="{E0B219F9-6F39-4D94-844E-A3BAC70A036F}" destId="{44DAF067-BA1D-47F8-AD26-66D1B0F0D4F0}" srcOrd="11"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BF6A99-3FDA-421F-B250-3DA7F6C825B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E9F06A09-222E-4675-9F47-CDA55EC29BB9}">
      <dgm:prSet phldrT="[Text]"/>
      <dgm:spPr/>
      <dgm:t>
        <a:bodyPr/>
        <a:lstStyle/>
        <a:p>
          <a:r>
            <a:rPr lang="en-GB" dirty="0"/>
            <a:t>Experience</a:t>
          </a:r>
        </a:p>
      </dgm:t>
    </dgm:pt>
    <dgm:pt modelId="{06F83620-2E7E-4484-80FC-AA063098E2FD}" type="parTrans" cxnId="{73D80005-71E0-472A-9A63-009505A02204}">
      <dgm:prSet/>
      <dgm:spPr/>
      <dgm:t>
        <a:bodyPr/>
        <a:lstStyle/>
        <a:p>
          <a:endParaRPr lang="en-GB"/>
        </a:p>
      </dgm:t>
    </dgm:pt>
    <dgm:pt modelId="{666D0707-7EA1-4E33-A6E5-0E707A4B3DEE}" type="sibTrans" cxnId="{73D80005-71E0-472A-9A63-009505A02204}">
      <dgm:prSet/>
      <dgm:spPr/>
      <dgm:t>
        <a:bodyPr/>
        <a:lstStyle/>
        <a:p>
          <a:endParaRPr lang="en-GB"/>
        </a:p>
      </dgm:t>
    </dgm:pt>
    <dgm:pt modelId="{2DECE933-32E2-46FC-BFD1-A55A708C3BB1}">
      <dgm:prSet phldrT="[Text]"/>
      <dgm:spPr/>
      <dgm:t>
        <a:bodyPr/>
        <a:lstStyle/>
        <a:p>
          <a:r>
            <a:rPr lang="en-GB" dirty="0"/>
            <a:t>Reflection</a:t>
          </a:r>
        </a:p>
      </dgm:t>
    </dgm:pt>
    <dgm:pt modelId="{FFB2D712-3B25-4A48-9939-7F8FBC0A585D}" type="parTrans" cxnId="{7A85BCC3-180B-4D22-B85B-D50BEB376520}">
      <dgm:prSet/>
      <dgm:spPr/>
      <dgm:t>
        <a:bodyPr/>
        <a:lstStyle/>
        <a:p>
          <a:endParaRPr lang="en-GB"/>
        </a:p>
      </dgm:t>
    </dgm:pt>
    <dgm:pt modelId="{0ABD4056-8512-4115-8CF9-576ACA6E1A60}" type="sibTrans" cxnId="{7A85BCC3-180B-4D22-B85B-D50BEB376520}">
      <dgm:prSet/>
      <dgm:spPr/>
      <dgm:t>
        <a:bodyPr/>
        <a:lstStyle/>
        <a:p>
          <a:endParaRPr lang="en-GB"/>
        </a:p>
      </dgm:t>
    </dgm:pt>
    <dgm:pt modelId="{BEADA084-0778-47F1-9114-C5A9E0D54525}">
      <dgm:prSet phldrT="[Text]"/>
      <dgm:spPr/>
      <dgm:t>
        <a:bodyPr/>
        <a:lstStyle/>
        <a:p>
          <a:r>
            <a:rPr lang="en-GB" dirty="0"/>
            <a:t>Theorising</a:t>
          </a:r>
        </a:p>
      </dgm:t>
    </dgm:pt>
    <dgm:pt modelId="{F38830F3-8192-48D2-A966-91724FEEA1B0}" type="parTrans" cxnId="{26190FC6-D212-43E1-81A9-1F0BB611BBBE}">
      <dgm:prSet/>
      <dgm:spPr/>
      <dgm:t>
        <a:bodyPr/>
        <a:lstStyle/>
        <a:p>
          <a:endParaRPr lang="en-GB"/>
        </a:p>
      </dgm:t>
    </dgm:pt>
    <dgm:pt modelId="{DBBBA8A7-353B-4499-9E8C-7CE2ED2FBBC3}" type="sibTrans" cxnId="{26190FC6-D212-43E1-81A9-1F0BB611BBBE}">
      <dgm:prSet/>
      <dgm:spPr/>
      <dgm:t>
        <a:bodyPr/>
        <a:lstStyle/>
        <a:p>
          <a:endParaRPr lang="en-GB"/>
        </a:p>
      </dgm:t>
    </dgm:pt>
    <dgm:pt modelId="{92B07AA0-2874-40CD-9B71-A19224069461}">
      <dgm:prSet phldrT="[Text]"/>
      <dgm:spPr/>
      <dgm:t>
        <a:bodyPr/>
        <a:lstStyle/>
        <a:p>
          <a:r>
            <a:rPr lang="en-GB" dirty="0"/>
            <a:t>Describe the experience, what happened, when and where.  What was the impact?</a:t>
          </a:r>
        </a:p>
      </dgm:t>
    </dgm:pt>
    <dgm:pt modelId="{8B864786-40AC-48FD-9FDD-4100F72DE3FC}" type="parTrans" cxnId="{EE4EBAAC-826D-4B71-9E52-D066B03245BC}">
      <dgm:prSet/>
      <dgm:spPr/>
      <dgm:t>
        <a:bodyPr/>
        <a:lstStyle/>
        <a:p>
          <a:endParaRPr lang="en-GB"/>
        </a:p>
      </dgm:t>
    </dgm:pt>
    <dgm:pt modelId="{492EB8CD-D2F7-42F4-8C05-DEE4C3EEEA38}" type="sibTrans" cxnId="{EE4EBAAC-826D-4B71-9E52-D066B03245BC}">
      <dgm:prSet/>
      <dgm:spPr/>
      <dgm:t>
        <a:bodyPr/>
        <a:lstStyle/>
        <a:p>
          <a:endParaRPr lang="en-GB"/>
        </a:p>
      </dgm:t>
    </dgm:pt>
    <dgm:pt modelId="{BC667C66-8190-41E1-AEAD-472BA8B7AC30}">
      <dgm:prSet phldrT="[Text]"/>
      <dgm:spPr/>
      <dgm:t>
        <a:bodyPr/>
        <a:lstStyle/>
        <a:p>
          <a:r>
            <a:rPr lang="en-GB" dirty="0"/>
            <a:t>Could the outcome have been different?  What theories can you apply?  What could you have done differently?</a:t>
          </a:r>
        </a:p>
      </dgm:t>
    </dgm:pt>
    <dgm:pt modelId="{4E922FF6-761F-4902-9AC4-36EB3B546794}" type="parTrans" cxnId="{BD453B6E-5AAF-46D0-A852-32D8668F051F}">
      <dgm:prSet/>
      <dgm:spPr/>
      <dgm:t>
        <a:bodyPr/>
        <a:lstStyle/>
        <a:p>
          <a:endParaRPr lang="en-GB"/>
        </a:p>
      </dgm:t>
    </dgm:pt>
    <dgm:pt modelId="{2F7D379A-8D18-409E-AA03-7515872E1EC1}" type="sibTrans" cxnId="{BD453B6E-5AAF-46D0-A852-32D8668F051F}">
      <dgm:prSet/>
      <dgm:spPr/>
      <dgm:t>
        <a:bodyPr/>
        <a:lstStyle/>
        <a:p>
          <a:endParaRPr lang="en-GB"/>
        </a:p>
      </dgm:t>
    </dgm:pt>
    <dgm:pt modelId="{19323B8F-E8D5-4DEC-BAB3-3BC4CB2BB7AD}">
      <dgm:prSet phldrT="[Text]"/>
      <dgm:spPr/>
      <dgm:t>
        <a:bodyPr/>
        <a:lstStyle/>
        <a:p>
          <a:r>
            <a:rPr lang="en-GB" dirty="0"/>
            <a:t>How did you feel?  How did you behave?  What were your thoughts?</a:t>
          </a:r>
        </a:p>
      </dgm:t>
    </dgm:pt>
    <dgm:pt modelId="{0FF21A8F-9B56-409D-9A16-04C44BB617E0}" type="parTrans" cxnId="{5E0F03E9-10C9-484D-9252-E0B51CEA847A}">
      <dgm:prSet/>
      <dgm:spPr/>
      <dgm:t>
        <a:bodyPr/>
        <a:lstStyle/>
        <a:p>
          <a:endParaRPr lang="en-GB"/>
        </a:p>
      </dgm:t>
    </dgm:pt>
    <dgm:pt modelId="{5ACF1B1C-551D-4C48-84B1-51050CC9F2FB}" type="sibTrans" cxnId="{5E0F03E9-10C9-484D-9252-E0B51CEA847A}">
      <dgm:prSet/>
      <dgm:spPr/>
      <dgm:t>
        <a:bodyPr/>
        <a:lstStyle/>
        <a:p>
          <a:endParaRPr lang="en-GB"/>
        </a:p>
      </dgm:t>
    </dgm:pt>
    <dgm:pt modelId="{BFBAED36-FB40-4939-86E7-EA6399F3B0A5}">
      <dgm:prSet phldrT="[Text]"/>
      <dgm:spPr/>
      <dgm:t>
        <a:bodyPr/>
        <a:lstStyle/>
        <a:p>
          <a:r>
            <a:rPr lang="en-GB" dirty="0"/>
            <a:t>Experimentation</a:t>
          </a:r>
        </a:p>
      </dgm:t>
    </dgm:pt>
    <dgm:pt modelId="{9EFAD63E-5D89-481B-8198-6BC136EFC941}" type="parTrans" cxnId="{3D14E77A-A9A5-4CDF-A8FD-8BA5C2E02F34}">
      <dgm:prSet/>
      <dgm:spPr/>
      <dgm:t>
        <a:bodyPr/>
        <a:lstStyle/>
        <a:p>
          <a:endParaRPr lang="en-GB"/>
        </a:p>
      </dgm:t>
    </dgm:pt>
    <dgm:pt modelId="{8377253F-3E38-47E8-A09A-9DEDAB88496C}" type="sibTrans" cxnId="{3D14E77A-A9A5-4CDF-A8FD-8BA5C2E02F34}">
      <dgm:prSet/>
      <dgm:spPr/>
      <dgm:t>
        <a:bodyPr/>
        <a:lstStyle/>
        <a:p>
          <a:endParaRPr lang="en-GB"/>
        </a:p>
      </dgm:t>
    </dgm:pt>
    <dgm:pt modelId="{FE68D7AE-6CCE-45BD-88B9-BD1E0E2E2F09}">
      <dgm:prSet phldrT="[Text]"/>
      <dgm:spPr/>
      <dgm:t>
        <a:bodyPr/>
        <a:lstStyle/>
        <a:p>
          <a:r>
            <a:rPr lang="en-GB" dirty="0"/>
            <a:t>What will you do differently next time?  What do you think the result will be?</a:t>
          </a:r>
        </a:p>
      </dgm:t>
    </dgm:pt>
    <dgm:pt modelId="{E3BB654D-E3EF-46C1-B965-FF52F79AF5EF}" type="parTrans" cxnId="{C1E8FE35-D322-4A43-A420-A5BB32998C6A}">
      <dgm:prSet/>
      <dgm:spPr/>
      <dgm:t>
        <a:bodyPr/>
        <a:lstStyle/>
        <a:p>
          <a:endParaRPr lang="en-GB"/>
        </a:p>
      </dgm:t>
    </dgm:pt>
    <dgm:pt modelId="{78CC521F-6CC8-42AB-A18E-EEF6BC7B307C}" type="sibTrans" cxnId="{C1E8FE35-D322-4A43-A420-A5BB32998C6A}">
      <dgm:prSet/>
      <dgm:spPr/>
      <dgm:t>
        <a:bodyPr/>
        <a:lstStyle/>
        <a:p>
          <a:endParaRPr lang="en-GB"/>
        </a:p>
      </dgm:t>
    </dgm:pt>
    <dgm:pt modelId="{35665219-7DD1-44B0-BE59-D3740F64F108}" type="pres">
      <dgm:prSet presAssocID="{D4BF6A99-3FDA-421F-B250-3DA7F6C825BE}" presName="linear" presStyleCnt="0">
        <dgm:presLayoutVars>
          <dgm:dir/>
          <dgm:animLvl val="lvl"/>
          <dgm:resizeHandles val="exact"/>
        </dgm:presLayoutVars>
      </dgm:prSet>
      <dgm:spPr/>
    </dgm:pt>
    <dgm:pt modelId="{6A25516C-DF7D-494B-A95E-D44CE95355C6}" type="pres">
      <dgm:prSet presAssocID="{E9F06A09-222E-4675-9F47-CDA55EC29BB9}" presName="parentLin" presStyleCnt="0"/>
      <dgm:spPr/>
    </dgm:pt>
    <dgm:pt modelId="{2C46C760-5050-4544-970D-0B2FE6B5A1B6}" type="pres">
      <dgm:prSet presAssocID="{E9F06A09-222E-4675-9F47-CDA55EC29BB9}" presName="parentLeftMargin" presStyleLbl="node1" presStyleIdx="0" presStyleCnt="4"/>
      <dgm:spPr/>
    </dgm:pt>
    <dgm:pt modelId="{1F6A412C-F26E-4847-ABC1-32AF886C1CFF}" type="pres">
      <dgm:prSet presAssocID="{E9F06A09-222E-4675-9F47-CDA55EC29BB9}" presName="parentText" presStyleLbl="node1" presStyleIdx="0" presStyleCnt="4">
        <dgm:presLayoutVars>
          <dgm:chMax val="0"/>
          <dgm:bulletEnabled val="1"/>
        </dgm:presLayoutVars>
      </dgm:prSet>
      <dgm:spPr/>
    </dgm:pt>
    <dgm:pt modelId="{06BEC625-E160-49D9-BFF2-E743EEF970E3}" type="pres">
      <dgm:prSet presAssocID="{E9F06A09-222E-4675-9F47-CDA55EC29BB9}" presName="negativeSpace" presStyleCnt="0"/>
      <dgm:spPr/>
    </dgm:pt>
    <dgm:pt modelId="{48198160-6D18-48ED-A36C-EF30796F52B6}" type="pres">
      <dgm:prSet presAssocID="{E9F06A09-222E-4675-9F47-CDA55EC29BB9}" presName="childText" presStyleLbl="conFgAcc1" presStyleIdx="0" presStyleCnt="4">
        <dgm:presLayoutVars>
          <dgm:bulletEnabled val="1"/>
        </dgm:presLayoutVars>
      </dgm:prSet>
      <dgm:spPr/>
    </dgm:pt>
    <dgm:pt modelId="{903598DB-4FC6-4952-B0A2-A6CF5727A324}" type="pres">
      <dgm:prSet presAssocID="{666D0707-7EA1-4E33-A6E5-0E707A4B3DEE}" presName="spaceBetweenRectangles" presStyleCnt="0"/>
      <dgm:spPr/>
    </dgm:pt>
    <dgm:pt modelId="{47CE1675-3466-48DB-86F2-E14B3A9A9D89}" type="pres">
      <dgm:prSet presAssocID="{2DECE933-32E2-46FC-BFD1-A55A708C3BB1}" presName="parentLin" presStyleCnt="0"/>
      <dgm:spPr/>
    </dgm:pt>
    <dgm:pt modelId="{817FB0F1-F820-4773-A875-B3E2859BB3BE}" type="pres">
      <dgm:prSet presAssocID="{2DECE933-32E2-46FC-BFD1-A55A708C3BB1}" presName="parentLeftMargin" presStyleLbl="node1" presStyleIdx="0" presStyleCnt="4"/>
      <dgm:spPr/>
    </dgm:pt>
    <dgm:pt modelId="{A10B36A7-019D-48F1-9BF6-B451B8655B34}" type="pres">
      <dgm:prSet presAssocID="{2DECE933-32E2-46FC-BFD1-A55A708C3BB1}" presName="parentText" presStyleLbl="node1" presStyleIdx="1" presStyleCnt="4">
        <dgm:presLayoutVars>
          <dgm:chMax val="0"/>
          <dgm:bulletEnabled val="1"/>
        </dgm:presLayoutVars>
      </dgm:prSet>
      <dgm:spPr/>
    </dgm:pt>
    <dgm:pt modelId="{93BF4B18-BE91-4A46-93EE-B3030A119C5F}" type="pres">
      <dgm:prSet presAssocID="{2DECE933-32E2-46FC-BFD1-A55A708C3BB1}" presName="negativeSpace" presStyleCnt="0"/>
      <dgm:spPr/>
    </dgm:pt>
    <dgm:pt modelId="{BC05537B-694F-411F-84CB-D77C5328022C}" type="pres">
      <dgm:prSet presAssocID="{2DECE933-32E2-46FC-BFD1-A55A708C3BB1}" presName="childText" presStyleLbl="conFgAcc1" presStyleIdx="1" presStyleCnt="4">
        <dgm:presLayoutVars>
          <dgm:bulletEnabled val="1"/>
        </dgm:presLayoutVars>
      </dgm:prSet>
      <dgm:spPr/>
    </dgm:pt>
    <dgm:pt modelId="{90595903-4A93-4A18-99DB-4FFCEA59C476}" type="pres">
      <dgm:prSet presAssocID="{0ABD4056-8512-4115-8CF9-576ACA6E1A60}" presName="spaceBetweenRectangles" presStyleCnt="0"/>
      <dgm:spPr/>
    </dgm:pt>
    <dgm:pt modelId="{DCF69EDC-F5B1-4938-9E35-989A8CBDF26E}" type="pres">
      <dgm:prSet presAssocID="{BEADA084-0778-47F1-9114-C5A9E0D54525}" presName="parentLin" presStyleCnt="0"/>
      <dgm:spPr/>
    </dgm:pt>
    <dgm:pt modelId="{19B941D5-45E2-4C3B-A7D4-E77E0E01AC05}" type="pres">
      <dgm:prSet presAssocID="{BEADA084-0778-47F1-9114-C5A9E0D54525}" presName="parentLeftMargin" presStyleLbl="node1" presStyleIdx="1" presStyleCnt="4"/>
      <dgm:spPr/>
    </dgm:pt>
    <dgm:pt modelId="{6A451649-3D34-4103-8399-9B65BF71E55F}" type="pres">
      <dgm:prSet presAssocID="{BEADA084-0778-47F1-9114-C5A9E0D54525}" presName="parentText" presStyleLbl="node1" presStyleIdx="2" presStyleCnt="4">
        <dgm:presLayoutVars>
          <dgm:chMax val="0"/>
          <dgm:bulletEnabled val="1"/>
        </dgm:presLayoutVars>
      </dgm:prSet>
      <dgm:spPr/>
    </dgm:pt>
    <dgm:pt modelId="{2D6EF008-4C4B-48D3-A7E0-5AD066FC15D3}" type="pres">
      <dgm:prSet presAssocID="{BEADA084-0778-47F1-9114-C5A9E0D54525}" presName="negativeSpace" presStyleCnt="0"/>
      <dgm:spPr/>
    </dgm:pt>
    <dgm:pt modelId="{EC1E473B-667B-4F25-ACF2-DF6AE514A7F9}" type="pres">
      <dgm:prSet presAssocID="{BEADA084-0778-47F1-9114-C5A9E0D54525}" presName="childText" presStyleLbl="conFgAcc1" presStyleIdx="2" presStyleCnt="4">
        <dgm:presLayoutVars>
          <dgm:bulletEnabled val="1"/>
        </dgm:presLayoutVars>
      </dgm:prSet>
      <dgm:spPr/>
    </dgm:pt>
    <dgm:pt modelId="{00D2EC86-8718-4CF8-B6E5-2565A954E23C}" type="pres">
      <dgm:prSet presAssocID="{DBBBA8A7-353B-4499-9E8C-7CE2ED2FBBC3}" presName="spaceBetweenRectangles" presStyleCnt="0"/>
      <dgm:spPr/>
    </dgm:pt>
    <dgm:pt modelId="{CA301444-8345-471E-9BD5-CF813DC68C2D}" type="pres">
      <dgm:prSet presAssocID="{BFBAED36-FB40-4939-86E7-EA6399F3B0A5}" presName="parentLin" presStyleCnt="0"/>
      <dgm:spPr/>
    </dgm:pt>
    <dgm:pt modelId="{44B6FCB7-E040-48F4-9C55-10A17BD3EE46}" type="pres">
      <dgm:prSet presAssocID="{BFBAED36-FB40-4939-86E7-EA6399F3B0A5}" presName="parentLeftMargin" presStyleLbl="node1" presStyleIdx="2" presStyleCnt="4"/>
      <dgm:spPr/>
    </dgm:pt>
    <dgm:pt modelId="{2E2306EA-4A9C-4737-A9E9-6279258E6867}" type="pres">
      <dgm:prSet presAssocID="{BFBAED36-FB40-4939-86E7-EA6399F3B0A5}" presName="parentText" presStyleLbl="node1" presStyleIdx="3" presStyleCnt="4">
        <dgm:presLayoutVars>
          <dgm:chMax val="0"/>
          <dgm:bulletEnabled val="1"/>
        </dgm:presLayoutVars>
      </dgm:prSet>
      <dgm:spPr/>
    </dgm:pt>
    <dgm:pt modelId="{D3B1D4C2-BC61-4D1C-A251-F13222B13AC5}" type="pres">
      <dgm:prSet presAssocID="{BFBAED36-FB40-4939-86E7-EA6399F3B0A5}" presName="negativeSpace" presStyleCnt="0"/>
      <dgm:spPr/>
    </dgm:pt>
    <dgm:pt modelId="{EDBB3854-0AFD-4FD8-9660-C74A03A9D3FB}" type="pres">
      <dgm:prSet presAssocID="{BFBAED36-FB40-4939-86E7-EA6399F3B0A5}" presName="childText" presStyleLbl="conFgAcc1" presStyleIdx="3" presStyleCnt="4">
        <dgm:presLayoutVars>
          <dgm:bulletEnabled val="1"/>
        </dgm:presLayoutVars>
      </dgm:prSet>
      <dgm:spPr/>
    </dgm:pt>
  </dgm:ptLst>
  <dgm:cxnLst>
    <dgm:cxn modelId="{73D80005-71E0-472A-9A63-009505A02204}" srcId="{D4BF6A99-3FDA-421F-B250-3DA7F6C825BE}" destId="{E9F06A09-222E-4675-9F47-CDA55EC29BB9}" srcOrd="0" destOrd="0" parTransId="{06F83620-2E7E-4484-80FC-AA063098E2FD}" sibTransId="{666D0707-7EA1-4E33-A6E5-0E707A4B3DEE}"/>
    <dgm:cxn modelId="{07577B18-84BA-45DE-B68F-FB64B66D8346}" type="presOf" srcId="{92B07AA0-2874-40CD-9B71-A19224069461}" destId="{48198160-6D18-48ED-A36C-EF30796F52B6}" srcOrd="0" destOrd="0" presId="urn:microsoft.com/office/officeart/2005/8/layout/list1"/>
    <dgm:cxn modelId="{3D7C4A26-F4D6-41B6-8213-AA4D2C24C197}" type="presOf" srcId="{D4BF6A99-3FDA-421F-B250-3DA7F6C825BE}" destId="{35665219-7DD1-44B0-BE59-D3740F64F108}" srcOrd="0" destOrd="0" presId="urn:microsoft.com/office/officeart/2005/8/layout/list1"/>
    <dgm:cxn modelId="{1F789E2B-9BA9-4844-8FB7-9A036A9420B8}" type="presOf" srcId="{2DECE933-32E2-46FC-BFD1-A55A708C3BB1}" destId="{A10B36A7-019D-48F1-9BF6-B451B8655B34}" srcOrd="1" destOrd="0" presId="urn:microsoft.com/office/officeart/2005/8/layout/list1"/>
    <dgm:cxn modelId="{C1E8FE35-D322-4A43-A420-A5BB32998C6A}" srcId="{BFBAED36-FB40-4939-86E7-EA6399F3B0A5}" destId="{FE68D7AE-6CCE-45BD-88B9-BD1E0E2E2F09}" srcOrd="0" destOrd="0" parTransId="{E3BB654D-E3EF-46C1-B965-FF52F79AF5EF}" sibTransId="{78CC521F-6CC8-42AB-A18E-EEF6BC7B307C}"/>
    <dgm:cxn modelId="{1DB64238-0519-4CBE-9D68-AFEBC49435D2}" type="presOf" srcId="{BEADA084-0778-47F1-9114-C5A9E0D54525}" destId="{19B941D5-45E2-4C3B-A7D4-E77E0E01AC05}" srcOrd="0" destOrd="0" presId="urn:microsoft.com/office/officeart/2005/8/layout/list1"/>
    <dgm:cxn modelId="{58D4305F-1768-4217-9B5A-BD8ACEDD8FA6}" type="presOf" srcId="{BEADA084-0778-47F1-9114-C5A9E0D54525}" destId="{6A451649-3D34-4103-8399-9B65BF71E55F}" srcOrd="1" destOrd="0" presId="urn:microsoft.com/office/officeart/2005/8/layout/list1"/>
    <dgm:cxn modelId="{BD453B6E-5AAF-46D0-A852-32D8668F051F}" srcId="{BEADA084-0778-47F1-9114-C5A9E0D54525}" destId="{BC667C66-8190-41E1-AEAD-472BA8B7AC30}" srcOrd="0" destOrd="0" parTransId="{4E922FF6-761F-4902-9AC4-36EB3B546794}" sibTransId="{2F7D379A-8D18-409E-AA03-7515872E1EC1}"/>
    <dgm:cxn modelId="{C6C5B776-56A2-455D-AD2B-EA8771DAD95E}" type="presOf" srcId="{E9F06A09-222E-4675-9F47-CDA55EC29BB9}" destId="{2C46C760-5050-4544-970D-0B2FE6B5A1B6}" srcOrd="0" destOrd="0" presId="urn:microsoft.com/office/officeart/2005/8/layout/list1"/>
    <dgm:cxn modelId="{3D14E77A-A9A5-4CDF-A8FD-8BA5C2E02F34}" srcId="{D4BF6A99-3FDA-421F-B250-3DA7F6C825BE}" destId="{BFBAED36-FB40-4939-86E7-EA6399F3B0A5}" srcOrd="3" destOrd="0" parTransId="{9EFAD63E-5D89-481B-8198-6BC136EFC941}" sibTransId="{8377253F-3E38-47E8-A09A-9DEDAB88496C}"/>
    <dgm:cxn modelId="{F9607188-EFEC-4C31-B3D6-33B43200623B}" type="presOf" srcId="{BFBAED36-FB40-4939-86E7-EA6399F3B0A5}" destId="{2E2306EA-4A9C-4737-A9E9-6279258E6867}" srcOrd="1" destOrd="0" presId="urn:microsoft.com/office/officeart/2005/8/layout/list1"/>
    <dgm:cxn modelId="{D3EC5E8C-C581-4E92-91C6-1870A0AC0F84}" type="presOf" srcId="{BFBAED36-FB40-4939-86E7-EA6399F3B0A5}" destId="{44B6FCB7-E040-48F4-9C55-10A17BD3EE46}" srcOrd="0" destOrd="0" presId="urn:microsoft.com/office/officeart/2005/8/layout/list1"/>
    <dgm:cxn modelId="{EE4EBAAC-826D-4B71-9E52-D066B03245BC}" srcId="{E9F06A09-222E-4675-9F47-CDA55EC29BB9}" destId="{92B07AA0-2874-40CD-9B71-A19224069461}" srcOrd="0" destOrd="0" parTransId="{8B864786-40AC-48FD-9FDD-4100F72DE3FC}" sibTransId="{492EB8CD-D2F7-42F4-8C05-DEE4C3EEEA38}"/>
    <dgm:cxn modelId="{7A85BCC3-180B-4D22-B85B-D50BEB376520}" srcId="{D4BF6A99-3FDA-421F-B250-3DA7F6C825BE}" destId="{2DECE933-32E2-46FC-BFD1-A55A708C3BB1}" srcOrd="1" destOrd="0" parTransId="{FFB2D712-3B25-4A48-9939-7F8FBC0A585D}" sibTransId="{0ABD4056-8512-4115-8CF9-576ACA6E1A60}"/>
    <dgm:cxn modelId="{26190FC6-D212-43E1-81A9-1F0BB611BBBE}" srcId="{D4BF6A99-3FDA-421F-B250-3DA7F6C825BE}" destId="{BEADA084-0778-47F1-9114-C5A9E0D54525}" srcOrd="2" destOrd="0" parTransId="{F38830F3-8192-48D2-A966-91724FEEA1B0}" sibTransId="{DBBBA8A7-353B-4499-9E8C-7CE2ED2FBBC3}"/>
    <dgm:cxn modelId="{179825CE-DC24-4577-8042-B2A6BE036129}" type="presOf" srcId="{BC667C66-8190-41E1-AEAD-472BA8B7AC30}" destId="{EC1E473B-667B-4F25-ACF2-DF6AE514A7F9}" srcOrd="0" destOrd="0" presId="urn:microsoft.com/office/officeart/2005/8/layout/list1"/>
    <dgm:cxn modelId="{94E613D1-70E3-4156-889B-993B6EC6B9B5}" type="presOf" srcId="{19323B8F-E8D5-4DEC-BAB3-3BC4CB2BB7AD}" destId="{BC05537B-694F-411F-84CB-D77C5328022C}" srcOrd="0" destOrd="0" presId="urn:microsoft.com/office/officeart/2005/8/layout/list1"/>
    <dgm:cxn modelId="{BC5547D3-09C2-4EC7-BED6-F55F05B5C57C}" type="presOf" srcId="{FE68D7AE-6CCE-45BD-88B9-BD1E0E2E2F09}" destId="{EDBB3854-0AFD-4FD8-9660-C74A03A9D3FB}" srcOrd="0" destOrd="0" presId="urn:microsoft.com/office/officeart/2005/8/layout/list1"/>
    <dgm:cxn modelId="{EF25FDD3-1D3A-4B30-80FD-A9923B55B83B}" type="presOf" srcId="{2DECE933-32E2-46FC-BFD1-A55A708C3BB1}" destId="{817FB0F1-F820-4773-A875-B3E2859BB3BE}" srcOrd="0" destOrd="0" presId="urn:microsoft.com/office/officeart/2005/8/layout/list1"/>
    <dgm:cxn modelId="{5E0F03E9-10C9-484D-9252-E0B51CEA847A}" srcId="{2DECE933-32E2-46FC-BFD1-A55A708C3BB1}" destId="{19323B8F-E8D5-4DEC-BAB3-3BC4CB2BB7AD}" srcOrd="0" destOrd="0" parTransId="{0FF21A8F-9B56-409D-9A16-04C44BB617E0}" sibTransId="{5ACF1B1C-551D-4C48-84B1-51050CC9F2FB}"/>
    <dgm:cxn modelId="{4CBF9DF8-5026-4F62-82CF-1B1B2E9EF833}" type="presOf" srcId="{E9F06A09-222E-4675-9F47-CDA55EC29BB9}" destId="{1F6A412C-F26E-4847-ABC1-32AF886C1CFF}" srcOrd="1" destOrd="0" presId="urn:microsoft.com/office/officeart/2005/8/layout/list1"/>
    <dgm:cxn modelId="{EEE2B6C8-F06B-4783-9A79-C90D99E59314}" type="presParOf" srcId="{35665219-7DD1-44B0-BE59-D3740F64F108}" destId="{6A25516C-DF7D-494B-A95E-D44CE95355C6}" srcOrd="0" destOrd="0" presId="urn:microsoft.com/office/officeart/2005/8/layout/list1"/>
    <dgm:cxn modelId="{293229F1-1086-4957-8C5A-87B913C1D6D0}" type="presParOf" srcId="{6A25516C-DF7D-494B-A95E-D44CE95355C6}" destId="{2C46C760-5050-4544-970D-0B2FE6B5A1B6}" srcOrd="0" destOrd="0" presId="urn:microsoft.com/office/officeart/2005/8/layout/list1"/>
    <dgm:cxn modelId="{2BC4D083-2D85-43EE-8153-226ACDD6B1A6}" type="presParOf" srcId="{6A25516C-DF7D-494B-A95E-D44CE95355C6}" destId="{1F6A412C-F26E-4847-ABC1-32AF886C1CFF}" srcOrd="1" destOrd="0" presId="urn:microsoft.com/office/officeart/2005/8/layout/list1"/>
    <dgm:cxn modelId="{E60BBFA2-3089-4B22-BD65-8F369BF9B293}" type="presParOf" srcId="{35665219-7DD1-44B0-BE59-D3740F64F108}" destId="{06BEC625-E160-49D9-BFF2-E743EEF970E3}" srcOrd="1" destOrd="0" presId="urn:microsoft.com/office/officeart/2005/8/layout/list1"/>
    <dgm:cxn modelId="{5EC59D0E-9A87-4AE5-B292-7433247C4A97}" type="presParOf" srcId="{35665219-7DD1-44B0-BE59-D3740F64F108}" destId="{48198160-6D18-48ED-A36C-EF30796F52B6}" srcOrd="2" destOrd="0" presId="urn:microsoft.com/office/officeart/2005/8/layout/list1"/>
    <dgm:cxn modelId="{9293D620-EDB2-4E44-A00E-7591779B93F6}" type="presParOf" srcId="{35665219-7DD1-44B0-BE59-D3740F64F108}" destId="{903598DB-4FC6-4952-B0A2-A6CF5727A324}" srcOrd="3" destOrd="0" presId="urn:microsoft.com/office/officeart/2005/8/layout/list1"/>
    <dgm:cxn modelId="{3317950C-8A24-4A6B-B47E-50B1AC6170F0}" type="presParOf" srcId="{35665219-7DD1-44B0-BE59-D3740F64F108}" destId="{47CE1675-3466-48DB-86F2-E14B3A9A9D89}" srcOrd="4" destOrd="0" presId="urn:microsoft.com/office/officeart/2005/8/layout/list1"/>
    <dgm:cxn modelId="{953DBE72-CDBB-4197-85FE-8A76C82B09B7}" type="presParOf" srcId="{47CE1675-3466-48DB-86F2-E14B3A9A9D89}" destId="{817FB0F1-F820-4773-A875-B3E2859BB3BE}" srcOrd="0" destOrd="0" presId="urn:microsoft.com/office/officeart/2005/8/layout/list1"/>
    <dgm:cxn modelId="{22575048-F994-4962-A276-221502688833}" type="presParOf" srcId="{47CE1675-3466-48DB-86F2-E14B3A9A9D89}" destId="{A10B36A7-019D-48F1-9BF6-B451B8655B34}" srcOrd="1" destOrd="0" presId="urn:microsoft.com/office/officeart/2005/8/layout/list1"/>
    <dgm:cxn modelId="{BA99B6C2-644E-41E5-B305-7553E45BB672}" type="presParOf" srcId="{35665219-7DD1-44B0-BE59-D3740F64F108}" destId="{93BF4B18-BE91-4A46-93EE-B3030A119C5F}" srcOrd="5" destOrd="0" presId="urn:microsoft.com/office/officeart/2005/8/layout/list1"/>
    <dgm:cxn modelId="{693D99EF-065A-4360-8415-417338F1F68A}" type="presParOf" srcId="{35665219-7DD1-44B0-BE59-D3740F64F108}" destId="{BC05537B-694F-411F-84CB-D77C5328022C}" srcOrd="6" destOrd="0" presId="urn:microsoft.com/office/officeart/2005/8/layout/list1"/>
    <dgm:cxn modelId="{8A0928D0-19F3-4335-89F0-201CB1520D0D}" type="presParOf" srcId="{35665219-7DD1-44B0-BE59-D3740F64F108}" destId="{90595903-4A93-4A18-99DB-4FFCEA59C476}" srcOrd="7" destOrd="0" presId="urn:microsoft.com/office/officeart/2005/8/layout/list1"/>
    <dgm:cxn modelId="{9A97081B-72FC-49D6-ADCD-5F0047C29B73}" type="presParOf" srcId="{35665219-7DD1-44B0-BE59-D3740F64F108}" destId="{DCF69EDC-F5B1-4938-9E35-989A8CBDF26E}" srcOrd="8" destOrd="0" presId="urn:microsoft.com/office/officeart/2005/8/layout/list1"/>
    <dgm:cxn modelId="{6077A998-EE2F-4A6E-98CE-FDB8E21A9D79}" type="presParOf" srcId="{DCF69EDC-F5B1-4938-9E35-989A8CBDF26E}" destId="{19B941D5-45E2-4C3B-A7D4-E77E0E01AC05}" srcOrd="0" destOrd="0" presId="urn:microsoft.com/office/officeart/2005/8/layout/list1"/>
    <dgm:cxn modelId="{2DBF1107-5D09-49DF-8B2C-795D7288B35B}" type="presParOf" srcId="{DCF69EDC-F5B1-4938-9E35-989A8CBDF26E}" destId="{6A451649-3D34-4103-8399-9B65BF71E55F}" srcOrd="1" destOrd="0" presId="urn:microsoft.com/office/officeart/2005/8/layout/list1"/>
    <dgm:cxn modelId="{E7871B8F-7C8C-4DD3-8B73-4533800D6DEC}" type="presParOf" srcId="{35665219-7DD1-44B0-BE59-D3740F64F108}" destId="{2D6EF008-4C4B-48D3-A7E0-5AD066FC15D3}" srcOrd="9" destOrd="0" presId="urn:microsoft.com/office/officeart/2005/8/layout/list1"/>
    <dgm:cxn modelId="{8671C94C-0957-4E98-BC4E-029CFA3D5893}" type="presParOf" srcId="{35665219-7DD1-44B0-BE59-D3740F64F108}" destId="{EC1E473B-667B-4F25-ACF2-DF6AE514A7F9}" srcOrd="10" destOrd="0" presId="urn:microsoft.com/office/officeart/2005/8/layout/list1"/>
    <dgm:cxn modelId="{855646D2-B407-4DBC-8CB0-2E67FCB2E12A}" type="presParOf" srcId="{35665219-7DD1-44B0-BE59-D3740F64F108}" destId="{00D2EC86-8718-4CF8-B6E5-2565A954E23C}" srcOrd="11" destOrd="0" presId="urn:microsoft.com/office/officeart/2005/8/layout/list1"/>
    <dgm:cxn modelId="{2C7CF6E1-0726-43A9-9F22-5C656AC02AD9}" type="presParOf" srcId="{35665219-7DD1-44B0-BE59-D3740F64F108}" destId="{CA301444-8345-471E-9BD5-CF813DC68C2D}" srcOrd="12" destOrd="0" presId="urn:microsoft.com/office/officeart/2005/8/layout/list1"/>
    <dgm:cxn modelId="{6B56F16A-9145-4CA1-93B6-D792D64822F7}" type="presParOf" srcId="{CA301444-8345-471E-9BD5-CF813DC68C2D}" destId="{44B6FCB7-E040-48F4-9C55-10A17BD3EE46}" srcOrd="0" destOrd="0" presId="urn:microsoft.com/office/officeart/2005/8/layout/list1"/>
    <dgm:cxn modelId="{8F892B94-BA19-42AB-AAD3-364B44E82FE7}" type="presParOf" srcId="{CA301444-8345-471E-9BD5-CF813DC68C2D}" destId="{2E2306EA-4A9C-4737-A9E9-6279258E6867}" srcOrd="1" destOrd="0" presId="urn:microsoft.com/office/officeart/2005/8/layout/list1"/>
    <dgm:cxn modelId="{53450698-1D61-4C53-A06E-E0FAA826F634}" type="presParOf" srcId="{35665219-7DD1-44B0-BE59-D3740F64F108}" destId="{D3B1D4C2-BC61-4D1C-A251-F13222B13AC5}" srcOrd="13" destOrd="0" presId="urn:microsoft.com/office/officeart/2005/8/layout/list1"/>
    <dgm:cxn modelId="{EA25269C-77E4-4B9E-AF3B-8563DA3D125C}" type="presParOf" srcId="{35665219-7DD1-44B0-BE59-D3740F64F108}" destId="{EDBB3854-0AFD-4FD8-9660-C74A03A9D3FB}"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FD7AB3-5983-4835-B4BD-E3D56D78721E}" type="doc">
      <dgm:prSet loTypeId="urn:microsoft.com/office/officeart/2005/8/layout/chevron2" loCatId="list" qsTypeId="urn:microsoft.com/office/officeart/2005/8/quickstyle/simple1" qsCatId="simple" csTypeId="urn:microsoft.com/office/officeart/2005/8/colors/accent1_4" csCatId="accent1" phldr="1"/>
      <dgm:spPr/>
      <dgm:t>
        <a:bodyPr/>
        <a:lstStyle/>
        <a:p>
          <a:endParaRPr lang="en-GB"/>
        </a:p>
      </dgm:t>
    </dgm:pt>
    <dgm:pt modelId="{5EA7011B-0BD9-48FD-A665-179EBB9BE54E}">
      <dgm:prSet phldrT="[Text]" custT="1"/>
      <dgm:spPr/>
      <dgm:t>
        <a:bodyPr/>
        <a:lstStyle/>
        <a:p>
          <a:pPr algn="ctr"/>
          <a:r>
            <a:rPr lang="en-GB" sz="600" dirty="0"/>
            <a:t>	</a:t>
          </a:r>
        </a:p>
        <a:p>
          <a:pPr algn="ctr"/>
          <a:r>
            <a:rPr lang="en-GB" sz="2000" dirty="0"/>
            <a:t>1</a:t>
          </a:r>
        </a:p>
      </dgm:t>
    </dgm:pt>
    <dgm:pt modelId="{80B80B57-2A0F-4FDA-9F5B-139704C5F5E6}" type="parTrans" cxnId="{08FE6F35-16DD-48A5-B73C-B21B606411F4}">
      <dgm:prSet/>
      <dgm:spPr/>
      <dgm:t>
        <a:bodyPr/>
        <a:lstStyle/>
        <a:p>
          <a:pPr algn="ctr"/>
          <a:endParaRPr lang="en-GB"/>
        </a:p>
      </dgm:t>
    </dgm:pt>
    <dgm:pt modelId="{1C8A2FA2-1AC8-4F8B-B3C4-3FBC2C7CF20C}" type="sibTrans" cxnId="{08FE6F35-16DD-48A5-B73C-B21B606411F4}">
      <dgm:prSet/>
      <dgm:spPr/>
      <dgm:t>
        <a:bodyPr/>
        <a:lstStyle/>
        <a:p>
          <a:pPr algn="ctr"/>
          <a:endParaRPr lang="en-GB"/>
        </a:p>
      </dgm:t>
    </dgm:pt>
    <dgm:pt modelId="{9D3B0BA8-CB96-4520-AC92-A07AF1FF6E71}">
      <dgm:prSet phldrT="[Text]"/>
      <dgm:spPr/>
      <dgm:t>
        <a:bodyPr/>
        <a:lstStyle/>
        <a:p>
          <a:pPr algn="ctr"/>
          <a:r>
            <a:rPr lang="en-GB" dirty="0"/>
            <a:t>Description – what happened with as much detail as possible</a:t>
          </a:r>
        </a:p>
      </dgm:t>
    </dgm:pt>
    <dgm:pt modelId="{7C95E5CE-013F-42C5-8235-137CFAEC1721}" type="parTrans" cxnId="{F1F1A784-AE15-4469-9F67-2BB4E8660383}">
      <dgm:prSet/>
      <dgm:spPr/>
      <dgm:t>
        <a:bodyPr/>
        <a:lstStyle/>
        <a:p>
          <a:pPr algn="ctr"/>
          <a:endParaRPr lang="en-GB"/>
        </a:p>
      </dgm:t>
    </dgm:pt>
    <dgm:pt modelId="{1B5FA8E8-B3DA-48FE-A2B2-A595F719491C}" type="sibTrans" cxnId="{F1F1A784-AE15-4469-9F67-2BB4E8660383}">
      <dgm:prSet/>
      <dgm:spPr/>
      <dgm:t>
        <a:bodyPr/>
        <a:lstStyle/>
        <a:p>
          <a:pPr algn="ctr"/>
          <a:endParaRPr lang="en-GB"/>
        </a:p>
      </dgm:t>
    </dgm:pt>
    <dgm:pt modelId="{DE53667A-8F54-484C-99E6-E268EE0C6B5B}">
      <dgm:prSet phldrT="[Text]" custT="1"/>
      <dgm:spPr/>
      <dgm:t>
        <a:bodyPr/>
        <a:lstStyle/>
        <a:p>
          <a:pPr algn="ctr"/>
          <a:r>
            <a:rPr lang="en-GB" sz="2000" dirty="0"/>
            <a:t>2</a:t>
          </a:r>
        </a:p>
      </dgm:t>
    </dgm:pt>
    <dgm:pt modelId="{327EC4D8-81BA-4914-AE8D-CDF546680172}" type="parTrans" cxnId="{063C3259-3081-47DF-AFB1-DE7B18532C10}">
      <dgm:prSet/>
      <dgm:spPr/>
      <dgm:t>
        <a:bodyPr/>
        <a:lstStyle/>
        <a:p>
          <a:pPr algn="ctr"/>
          <a:endParaRPr lang="en-GB"/>
        </a:p>
      </dgm:t>
    </dgm:pt>
    <dgm:pt modelId="{CF6D2D1B-CE13-44A0-BC90-91AB416CA7ED}" type="sibTrans" cxnId="{063C3259-3081-47DF-AFB1-DE7B18532C10}">
      <dgm:prSet/>
      <dgm:spPr/>
      <dgm:t>
        <a:bodyPr/>
        <a:lstStyle/>
        <a:p>
          <a:pPr algn="ctr"/>
          <a:endParaRPr lang="en-GB"/>
        </a:p>
      </dgm:t>
    </dgm:pt>
    <dgm:pt modelId="{D940406C-E640-4E2E-A62F-17A44C014406}">
      <dgm:prSet phldrT="[Text]"/>
      <dgm:spPr/>
      <dgm:t>
        <a:bodyPr/>
        <a:lstStyle/>
        <a:p>
          <a:pPr algn="ctr"/>
          <a:r>
            <a:rPr lang="en-GB" dirty="0"/>
            <a:t>How did you feel? – consider emotional response, how you reacted and how others reacted to you</a:t>
          </a:r>
        </a:p>
      </dgm:t>
    </dgm:pt>
    <dgm:pt modelId="{23EA78B9-4C0B-4114-9404-9A82E141BE27}" type="parTrans" cxnId="{D420E3C1-FF61-4A74-A343-B8D45A25269C}">
      <dgm:prSet/>
      <dgm:spPr/>
      <dgm:t>
        <a:bodyPr/>
        <a:lstStyle/>
        <a:p>
          <a:pPr algn="ctr"/>
          <a:endParaRPr lang="en-GB"/>
        </a:p>
      </dgm:t>
    </dgm:pt>
    <dgm:pt modelId="{3CFC07B3-3512-4862-AA8D-BC7EA9D03E63}" type="sibTrans" cxnId="{D420E3C1-FF61-4A74-A343-B8D45A25269C}">
      <dgm:prSet/>
      <dgm:spPr/>
      <dgm:t>
        <a:bodyPr/>
        <a:lstStyle/>
        <a:p>
          <a:pPr algn="ctr"/>
          <a:endParaRPr lang="en-GB"/>
        </a:p>
      </dgm:t>
    </dgm:pt>
    <dgm:pt modelId="{9ACA4A30-CE79-4115-88BE-0B161DEF6244}">
      <dgm:prSet phldrT="[Text]" custT="1"/>
      <dgm:spPr/>
      <dgm:t>
        <a:bodyPr/>
        <a:lstStyle/>
        <a:p>
          <a:pPr algn="ctr"/>
          <a:r>
            <a:rPr lang="en-GB" sz="2000" dirty="0"/>
            <a:t>3</a:t>
          </a:r>
        </a:p>
      </dgm:t>
    </dgm:pt>
    <dgm:pt modelId="{4DBF398F-AA8E-4AF2-9DD3-2AE8D96DE0EF}" type="parTrans" cxnId="{D23EE91E-665B-4961-83AF-00B9E915B2CE}">
      <dgm:prSet/>
      <dgm:spPr/>
      <dgm:t>
        <a:bodyPr/>
        <a:lstStyle/>
        <a:p>
          <a:pPr algn="ctr"/>
          <a:endParaRPr lang="en-GB"/>
        </a:p>
      </dgm:t>
    </dgm:pt>
    <dgm:pt modelId="{6E9813FF-0521-416C-9950-23BDFFA14F07}" type="sibTrans" cxnId="{D23EE91E-665B-4961-83AF-00B9E915B2CE}">
      <dgm:prSet/>
      <dgm:spPr/>
      <dgm:t>
        <a:bodyPr/>
        <a:lstStyle/>
        <a:p>
          <a:pPr algn="ctr"/>
          <a:endParaRPr lang="en-GB"/>
        </a:p>
      </dgm:t>
    </dgm:pt>
    <dgm:pt modelId="{29F20EFB-75B3-4F67-9155-61D38CC190C1}">
      <dgm:prSet phldrT="[Text]"/>
      <dgm:spPr/>
      <dgm:t>
        <a:bodyPr/>
        <a:lstStyle/>
        <a:p>
          <a:pPr algn="ctr"/>
          <a:r>
            <a:rPr lang="en-GB" dirty="0"/>
            <a:t>Evaluation – good and bad.  Consider the situation / experience, be objective and begin to make value judgements</a:t>
          </a:r>
        </a:p>
      </dgm:t>
    </dgm:pt>
    <dgm:pt modelId="{B018AD6E-4441-4221-9FB2-109F332C18D9}" type="parTrans" cxnId="{6B1D5ED4-26AF-47D3-95B5-382C8E69E719}">
      <dgm:prSet/>
      <dgm:spPr/>
      <dgm:t>
        <a:bodyPr/>
        <a:lstStyle/>
        <a:p>
          <a:pPr algn="ctr"/>
          <a:endParaRPr lang="en-GB"/>
        </a:p>
      </dgm:t>
    </dgm:pt>
    <dgm:pt modelId="{1DF7BEA4-FC29-4733-946F-61079FDCB37C}" type="sibTrans" cxnId="{6B1D5ED4-26AF-47D3-95B5-382C8E69E719}">
      <dgm:prSet/>
      <dgm:spPr/>
      <dgm:t>
        <a:bodyPr/>
        <a:lstStyle/>
        <a:p>
          <a:pPr algn="ctr"/>
          <a:endParaRPr lang="en-GB"/>
        </a:p>
      </dgm:t>
    </dgm:pt>
    <dgm:pt modelId="{05E3F5C3-8C25-4329-884D-089E95D50F8F}">
      <dgm:prSet phldrT="[Text]" custT="1"/>
      <dgm:spPr/>
      <dgm:t>
        <a:bodyPr/>
        <a:lstStyle/>
        <a:p>
          <a:pPr algn="ctr"/>
          <a:r>
            <a:rPr lang="en-GB" sz="2000" dirty="0"/>
            <a:t>4</a:t>
          </a:r>
        </a:p>
      </dgm:t>
    </dgm:pt>
    <dgm:pt modelId="{E3F0A812-0CCE-4620-AE52-7318A78C6E6F}" type="parTrans" cxnId="{82B661FA-FC56-48B3-A687-13B5540A4CA9}">
      <dgm:prSet/>
      <dgm:spPr/>
      <dgm:t>
        <a:bodyPr/>
        <a:lstStyle/>
        <a:p>
          <a:pPr algn="ctr"/>
          <a:endParaRPr lang="en-GB"/>
        </a:p>
      </dgm:t>
    </dgm:pt>
    <dgm:pt modelId="{E245CD83-6839-48BC-98D3-30B098B2131D}" type="sibTrans" cxnId="{82B661FA-FC56-48B3-A687-13B5540A4CA9}">
      <dgm:prSet/>
      <dgm:spPr/>
      <dgm:t>
        <a:bodyPr/>
        <a:lstStyle/>
        <a:p>
          <a:pPr algn="ctr"/>
          <a:endParaRPr lang="en-GB"/>
        </a:p>
      </dgm:t>
    </dgm:pt>
    <dgm:pt modelId="{03E1A163-B47D-46D8-A8EC-39CA7E872775}">
      <dgm:prSet phldrT="[Text]"/>
      <dgm:spPr/>
      <dgm:t>
        <a:bodyPr/>
        <a:lstStyle/>
        <a:p>
          <a:pPr algn="ctr"/>
          <a:r>
            <a:rPr lang="en-GB" dirty="0"/>
            <a:t>Analysis and comparison.  What sense can you make of the experience?  Was yours the same as others? You may want to involve others</a:t>
          </a:r>
        </a:p>
      </dgm:t>
    </dgm:pt>
    <dgm:pt modelId="{C50B3508-3345-4245-869D-E189BA13C4A0}" type="parTrans" cxnId="{F6E02E6F-987C-44C7-B762-362717CA1924}">
      <dgm:prSet/>
      <dgm:spPr/>
      <dgm:t>
        <a:bodyPr/>
        <a:lstStyle/>
        <a:p>
          <a:pPr algn="ctr"/>
          <a:endParaRPr lang="en-GB"/>
        </a:p>
      </dgm:t>
    </dgm:pt>
    <dgm:pt modelId="{5D2D92FB-2C52-4014-93FC-0AFE4CE5F9FA}" type="sibTrans" cxnId="{F6E02E6F-987C-44C7-B762-362717CA1924}">
      <dgm:prSet/>
      <dgm:spPr/>
      <dgm:t>
        <a:bodyPr/>
        <a:lstStyle/>
        <a:p>
          <a:pPr algn="ctr"/>
          <a:endParaRPr lang="en-GB"/>
        </a:p>
      </dgm:t>
    </dgm:pt>
    <dgm:pt modelId="{AB2E7A1F-6EB1-4B8B-BB66-8A6C268AA976}">
      <dgm:prSet phldrT="[Text]" custT="1"/>
      <dgm:spPr/>
      <dgm:t>
        <a:bodyPr/>
        <a:lstStyle/>
        <a:p>
          <a:pPr algn="ctr"/>
          <a:r>
            <a:rPr lang="en-GB" sz="2000" dirty="0"/>
            <a:t>5</a:t>
          </a:r>
        </a:p>
      </dgm:t>
    </dgm:pt>
    <dgm:pt modelId="{A7C2119C-961F-4B2D-9DA0-655041014FD1}" type="parTrans" cxnId="{AAB27F2D-B30C-4DEE-A96B-973F456F1A39}">
      <dgm:prSet/>
      <dgm:spPr/>
      <dgm:t>
        <a:bodyPr/>
        <a:lstStyle/>
        <a:p>
          <a:pPr algn="ctr"/>
          <a:endParaRPr lang="en-GB"/>
        </a:p>
      </dgm:t>
    </dgm:pt>
    <dgm:pt modelId="{DE0DD7EF-F2C7-4FDE-A6E3-C1D84CC70D53}" type="sibTrans" cxnId="{AAB27F2D-B30C-4DEE-A96B-973F456F1A39}">
      <dgm:prSet/>
      <dgm:spPr/>
      <dgm:t>
        <a:bodyPr/>
        <a:lstStyle/>
        <a:p>
          <a:pPr algn="ctr"/>
          <a:endParaRPr lang="en-GB"/>
        </a:p>
      </dgm:t>
    </dgm:pt>
    <dgm:pt modelId="{A427F8FD-ACE6-4972-BA7E-AE8558E5271A}">
      <dgm:prSet phldrT="[Text]"/>
      <dgm:spPr/>
      <dgm:t>
        <a:bodyPr/>
        <a:lstStyle/>
        <a:p>
          <a:pPr algn="ctr"/>
          <a:r>
            <a:rPr lang="en-GB" dirty="0"/>
            <a:t>Conclusion – what have you learned and what could you have done differently?</a:t>
          </a:r>
        </a:p>
      </dgm:t>
    </dgm:pt>
    <dgm:pt modelId="{686959D3-AD62-41E7-B9B9-355770ECE2BA}" type="parTrans" cxnId="{218CD1C5-75AB-4117-AE70-F0D3CB8891E3}">
      <dgm:prSet/>
      <dgm:spPr/>
      <dgm:t>
        <a:bodyPr/>
        <a:lstStyle/>
        <a:p>
          <a:pPr algn="ctr"/>
          <a:endParaRPr lang="en-GB"/>
        </a:p>
      </dgm:t>
    </dgm:pt>
    <dgm:pt modelId="{76499B91-D7C3-457B-8DB8-4CFE19E8461B}" type="sibTrans" cxnId="{218CD1C5-75AB-4117-AE70-F0D3CB8891E3}">
      <dgm:prSet/>
      <dgm:spPr/>
      <dgm:t>
        <a:bodyPr/>
        <a:lstStyle/>
        <a:p>
          <a:pPr algn="ctr"/>
          <a:endParaRPr lang="en-GB"/>
        </a:p>
      </dgm:t>
    </dgm:pt>
    <dgm:pt modelId="{6EB6FD76-BC80-46BA-B02E-1239DA5311B2}">
      <dgm:prSet phldrT="[Text]" custT="1"/>
      <dgm:spPr/>
      <dgm:t>
        <a:bodyPr/>
        <a:lstStyle/>
        <a:p>
          <a:pPr algn="ctr"/>
          <a:r>
            <a:rPr lang="en-GB" sz="2000" dirty="0"/>
            <a:t>6</a:t>
          </a:r>
        </a:p>
      </dgm:t>
    </dgm:pt>
    <dgm:pt modelId="{18252576-6BD3-400D-A719-E969B975D805}" type="parTrans" cxnId="{E125B1BA-D6B5-4095-B97E-01F1601A534E}">
      <dgm:prSet/>
      <dgm:spPr/>
      <dgm:t>
        <a:bodyPr/>
        <a:lstStyle/>
        <a:p>
          <a:pPr algn="ctr"/>
          <a:endParaRPr lang="en-GB"/>
        </a:p>
      </dgm:t>
    </dgm:pt>
    <dgm:pt modelId="{FF84AB9F-78F7-49C6-9B8B-1CF41FE47925}" type="sibTrans" cxnId="{E125B1BA-D6B5-4095-B97E-01F1601A534E}">
      <dgm:prSet/>
      <dgm:spPr/>
      <dgm:t>
        <a:bodyPr/>
        <a:lstStyle/>
        <a:p>
          <a:pPr algn="ctr"/>
          <a:endParaRPr lang="en-GB"/>
        </a:p>
      </dgm:t>
    </dgm:pt>
    <dgm:pt modelId="{497ABD47-E3E0-47F8-AD1B-E6AF11316CC0}">
      <dgm:prSet phldrT="[Text]"/>
      <dgm:spPr/>
      <dgm:t>
        <a:bodyPr/>
        <a:lstStyle/>
        <a:p>
          <a:pPr algn="ctr"/>
          <a:r>
            <a:rPr lang="en-GB" dirty="0"/>
            <a:t>Action – what will you do next time? Consider a simple action plan based on your learning</a:t>
          </a:r>
        </a:p>
      </dgm:t>
    </dgm:pt>
    <dgm:pt modelId="{63B4C1B4-6C4B-4278-B83B-FF317C7B5AF2}" type="parTrans" cxnId="{EFE17F4F-63E0-4F41-9425-1F8FC8C073DC}">
      <dgm:prSet/>
      <dgm:spPr/>
      <dgm:t>
        <a:bodyPr/>
        <a:lstStyle/>
        <a:p>
          <a:pPr algn="ctr"/>
          <a:endParaRPr lang="en-GB"/>
        </a:p>
      </dgm:t>
    </dgm:pt>
    <dgm:pt modelId="{9934B27F-1B83-4C8F-9339-949F0A4C7EA1}" type="sibTrans" cxnId="{EFE17F4F-63E0-4F41-9425-1F8FC8C073DC}">
      <dgm:prSet/>
      <dgm:spPr/>
      <dgm:t>
        <a:bodyPr/>
        <a:lstStyle/>
        <a:p>
          <a:pPr algn="ctr"/>
          <a:endParaRPr lang="en-GB"/>
        </a:p>
      </dgm:t>
    </dgm:pt>
    <dgm:pt modelId="{95CEA1A2-AF44-4F17-8AE3-080FD75D1035}" type="pres">
      <dgm:prSet presAssocID="{42FD7AB3-5983-4835-B4BD-E3D56D78721E}" presName="linearFlow" presStyleCnt="0">
        <dgm:presLayoutVars>
          <dgm:dir/>
          <dgm:animLvl val="lvl"/>
          <dgm:resizeHandles val="exact"/>
        </dgm:presLayoutVars>
      </dgm:prSet>
      <dgm:spPr/>
    </dgm:pt>
    <dgm:pt modelId="{F10472B6-E9D1-4C25-8CD2-05E92B488627}" type="pres">
      <dgm:prSet presAssocID="{5EA7011B-0BD9-48FD-A665-179EBB9BE54E}" presName="composite" presStyleCnt="0"/>
      <dgm:spPr/>
    </dgm:pt>
    <dgm:pt modelId="{A3E9B983-937A-4985-B5D4-1E10FA2ED1F8}" type="pres">
      <dgm:prSet presAssocID="{5EA7011B-0BD9-48FD-A665-179EBB9BE54E}" presName="parentText" presStyleLbl="alignNode1" presStyleIdx="0" presStyleCnt="6">
        <dgm:presLayoutVars>
          <dgm:chMax val="1"/>
          <dgm:bulletEnabled val="1"/>
        </dgm:presLayoutVars>
      </dgm:prSet>
      <dgm:spPr/>
    </dgm:pt>
    <dgm:pt modelId="{1D1F554B-4EA4-4C82-947D-B498365B4BBD}" type="pres">
      <dgm:prSet presAssocID="{5EA7011B-0BD9-48FD-A665-179EBB9BE54E}" presName="descendantText" presStyleLbl="alignAcc1" presStyleIdx="0" presStyleCnt="6" custLinFactNeighborY="1754">
        <dgm:presLayoutVars>
          <dgm:bulletEnabled val="1"/>
        </dgm:presLayoutVars>
      </dgm:prSet>
      <dgm:spPr/>
    </dgm:pt>
    <dgm:pt modelId="{224B5DE9-3927-4B0E-8761-CF8A337978C4}" type="pres">
      <dgm:prSet presAssocID="{1C8A2FA2-1AC8-4F8B-B3C4-3FBC2C7CF20C}" presName="sp" presStyleCnt="0"/>
      <dgm:spPr/>
    </dgm:pt>
    <dgm:pt modelId="{E7391919-E7C6-4379-AE5D-3867AEF332F5}" type="pres">
      <dgm:prSet presAssocID="{DE53667A-8F54-484C-99E6-E268EE0C6B5B}" presName="composite" presStyleCnt="0"/>
      <dgm:spPr/>
    </dgm:pt>
    <dgm:pt modelId="{153B0995-8DEA-47F0-9AFD-D887AA6C3CE8}" type="pres">
      <dgm:prSet presAssocID="{DE53667A-8F54-484C-99E6-E268EE0C6B5B}" presName="parentText" presStyleLbl="alignNode1" presStyleIdx="1" presStyleCnt="6">
        <dgm:presLayoutVars>
          <dgm:chMax val="1"/>
          <dgm:bulletEnabled val="1"/>
        </dgm:presLayoutVars>
      </dgm:prSet>
      <dgm:spPr/>
    </dgm:pt>
    <dgm:pt modelId="{CB60E68C-9956-4333-894E-62B6E0DE2D30}" type="pres">
      <dgm:prSet presAssocID="{DE53667A-8F54-484C-99E6-E268EE0C6B5B}" presName="descendantText" presStyleLbl="alignAcc1" presStyleIdx="1" presStyleCnt="6">
        <dgm:presLayoutVars>
          <dgm:bulletEnabled val="1"/>
        </dgm:presLayoutVars>
      </dgm:prSet>
      <dgm:spPr/>
    </dgm:pt>
    <dgm:pt modelId="{BB681F9E-5FD4-4EC8-B23E-E82F0C076682}" type="pres">
      <dgm:prSet presAssocID="{CF6D2D1B-CE13-44A0-BC90-91AB416CA7ED}" presName="sp" presStyleCnt="0"/>
      <dgm:spPr/>
    </dgm:pt>
    <dgm:pt modelId="{6DAB10D4-C0CC-459B-8908-84C037A50D5D}" type="pres">
      <dgm:prSet presAssocID="{9ACA4A30-CE79-4115-88BE-0B161DEF6244}" presName="composite" presStyleCnt="0"/>
      <dgm:spPr/>
    </dgm:pt>
    <dgm:pt modelId="{4599113A-1412-4CE4-B65E-A276F5669109}" type="pres">
      <dgm:prSet presAssocID="{9ACA4A30-CE79-4115-88BE-0B161DEF6244}" presName="parentText" presStyleLbl="alignNode1" presStyleIdx="2" presStyleCnt="6">
        <dgm:presLayoutVars>
          <dgm:chMax val="1"/>
          <dgm:bulletEnabled val="1"/>
        </dgm:presLayoutVars>
      </dgm:prSet>
      <dgm:spPr/>
    </dgm:pt>
    <dgm:pt modelId="{CFE9051D-B84F-4230-A243-16F1B98790B0}" type="pres">
      <dgm:prSet presAssocID="{9ACA4A30-CE79-4115-88BE-0B161DEF6244}" presName="descendantText" presStyleLbl="alignAcc1" presStyleIdx="2" presStyleCnt="6">
        <dgm:presLayoutVars>
          <dgm:bulletEnabled val="1"/>
        </dgm:presLayoutVars>
      </dgm:prSet>
      <dgm:spPr/>
    </dgm:pt>
    <dgm:pt modelId="{21105CD0-714C-4740-99EA-8570AF090797}" type="pres">
      <dgm:prSet presAssocID="{6E9813FF-0521-416C-9950-23BDFFA14F07}" presName="sp" presStyleCnt="0"/>
      <dgm:spPr/>
    </dgm:pt>
    <dgm:pt modelId="{2BE60DA4-ADEC-4FD4-9793-C925F87A8315}" type="pres">
      <dgm:prSet presAssocID="{05E3F5C3-8C25-4329-884D-089E95D50F8F}" presName="composite" presStyleCnt="0"/>
      <dgm:spPr/>
    </dgm:pt>
    <dgm:pt modelId="{4E8D8BED-3868-4BB5-A15F-E95CA2B9BCBF}" type="pres">
      <dgm:prSet presAssocID="{05E3F5C3-8C25-4329-884D-089E95D50F8F}" presName="parentText" presStyleLbl="alignNode1" presStyleIdx="3" presStyleCnt="6">
        <dgm:presLayoutVars>
          <dgm:chMax val="1"/>
          <dgm:bulletEnabled val="1"/>
        </dgm:presLayoutVars>
      </dgm:prSet>
      <dgm:spPr/>
    </dgm:pt>
    <dgm:pt modelId="{9F0F3D9C-EC63-4B88-BDE8-15534877617F}" type="pres">
      <dgm:prSet presAssocID="{05E3F5C3-8C25-4329-884D-089E95D50F8F}" presName="descendantText" presStyleLbl="alignAcc1" presStyleIdx="3" presStyleCnt="6">
        <dgm:presLayoutVars>
          <dgm:bulletEnabled val="1"/>
        </dgm:presLayoutVars>
      </dgm:prSet>
      <dgm:spPr/>
    </dgm:pt>
    <dgm:pt modelId="{535131AE-E138-4E53-AAAB-26BA6666D521}" type="pres">
      <dgm:prSet presAssocID="{E245CD83-6839-48BC-98D3-30B098B2131D}" presName="sp" presStyleCnt="0"/>
      <dgm:spPr/>
    </dgm:pt>
    <dgm:pt modelId="{F754765B-4269-4931-886D-4CA8C51FF166}" type="pres">
      <dgm:prSet presAssocID="{AB2E7A1F-6EB1-4B8B-BB66-8A6C268AA976}" presName="composite" presStyleCnt="0"/>
      <dgm:spPr/>
    </dgm:pt>
    <dgm:pt modelId="{1BABB95B-6652-46E5-954E-A0387F2EA191}" type="pres">
      <dgm:prSet presAssocID="{AB2E7A1F-6EB1-4B8B-BB66-8A6C268AA976}" presName="parentText" presStyleLbl="alignNode1" presStyleIdx="4" presStyleCnt="6">
        <dgm:presLayoutVars>
          <dgm:chMax val="1"/>
          <dgm:bulletEnabled val="1"/>
        </dgm:presLayoutVars>
      </dgm:prSet>
      <dgm:spPr/>
    </dgm:pt>
    <dgm:pt modelId="{A90DB257-DE65-40C7-A1A2-86D78F9EED5A}" type="pres">
      <dgm:prSet presAssocID="{AB2E7A1F-6EB1-4B8B-BB66-8A6C268AA976}" presName="descendantText" presStyleLbl="alignAcc1" presStyleIdx="4" presStyleCnt="6">
        <dgm:presLayoutVars>
          <dgm:bulletEnabled val="1"/>
        </dgm:presLayoutVars>
      </dgm:prSet>
      <dgm:spPr/>
    </dgm:pt>
    <dgm:pt modelId="{9E87C55C-6FB9-4C26-AA58-0D9AD1BFE46B}" type="pres">
      <dgm:prSet presAssocID="{DE0DD7EF-F2C7-4FDE-A6E3-C1D84CC70D53}" presName="sp" presStyleCnt="0"/>
      <dgm:spPr/>
    </dgm:pt>
    <dgm:pt modelId="{4DFE079D-AA85-40E5-8C4C-F9C8BEEC0FF7}" type="pres">
      <dgm:prSet presAssocID="{6EB6FD76-BC80-46BA-B02E-1239DA5311B2}" presName="composite" presStyleCnt="0"/>
      <dgm:spPr/>
    </dgm:pt>
    <dgm:pt modelId="{81CD6220-AC69-4DCA-910F-7D877D61933B}" type="pres">
      <dgm:prSet presAssocID="{6EB6FD76-BC80-46BA-B02E-1239DA5311B2}" presName="parentText" presStyleLbl="alignNode1" presStyleIdx="5" presStyleCnt="6">
        <dgm:presLayoutVars>
          <dgm:chMax val="1"/>
          <dgm:bulletEnabled val="1"/>
        </dgm:presLayoutVars>
      </dgm:prSet>
      <dgm:spPr/>
    </dgm:pt>
    <dgm:pt modelId="{1FA61B97-47AB-4407-AD80-D8C5E3758EA3}" type="pres">
      <dgm:prSet presAssocID="{6EB6FD76-BC80-46BA-B02E-1239DA5311B2}" presName="descendantText" presStyleLbl="alignAcc1" presStyleIdx="5" presStyleCnt="6">
        <dgm:presLayoutVars>
          <dgm:bulletEnabled val="1"/>
        </dgm:presLayoutVars>
      </dgm:prSet>
      <dgm:spPr/>
    </dgm:pt>
  </dgm:ptLst>
  <dgm:cxnLst>
    <dgm:cxn modelId="{E80A3D0F-82C8-4080-85BE-55F1E6963557}" type="presOf" srcId="{497ABD47-E3E0-47F8-AD1B-E6AF11316CC0}" destId="{1FA61B97-47AB-4407-AD80-D8C5E3758EA3}" srcOrd="0" destOrd="0" presId="urn:microsoft.com/office/officeart/2005/8/layout/chevron2"/>
    <dgm:cxn modelId="{AC61F319-05AF-409A-B06C-742286C3CDFF}" type="presOf" srcId="{03E1A163-B47D-46D8-A8EC-39CA7E872775}" destId="{9F0F3D9C-EC63-4B88-BDE8-15534877617F}" srcOrd="0" destOrd="0" presId="urn:microsoft.com/office/officeart/2005/8/layout/chevron2"/>
    <dgm:cxn modelId="{D23EE91E-665B-4961-83AF-00B9E915B2CE}" srcId="{42FD7AB3-5983-4835-B4BD-E3D56D78721E}" destId="{9ACA4A30-CE79-4115-88BE-0B161DEF6244}" srcOrd="2" destOrd="0" parTransId="{4DBF398F-AA8E-4AF2-9DD3-2AE8D96DE0EF}" sibTransId="{6E9813FF-0521-416C-9950-23BDFFA14F07}"/>
    <dgm:cxn modelId="{ADE88729-CF1C-430C-961B-1E1BFA5E63FD}" type="presOf" srcId="{9ACA4A30-CE79-4115-88BE-0B161DEF6244}" destId="{4599113A-1412-4CE4-B65E-A276F5669109}" srcOrd="0" destOrd="0" presId="urn:microsoft.com/office/officeart/2005/8/layout/chevron2"/>
    <dgm:cxn modelId="{AAB27F2D-B30C-4DEE-A96B-973F456F1A39}" srcId="{42FD7AB3-5983-4835-B4BD-E3D56D78721E}" destId="{AB2E7A1F-6EB1-4B8B-BB66-8A6C268AA976}" srcOrd="4" destOrd="0" parTransId="{A7C2119C-961F-4B2D-9DA0-655041014FD1}" sibTransId="{DE0DD7EF-F2C7-4FDE-A6E3-C1D84CC70D53}"/>
    <dgm:cxn modelId="{08FE6F35-16DD-48A5-B73C-B21B606411F4}" srcId="{42FD7AB3-5983-4835-B4BD-E3D56D78721E}" destId="{5EA7011B-0BD9-48FD-A665-179EBB9BE54E}" srcOrd="0" destOrd="0" parTransId="{80B80B57-2A0F-4FDA-9F5B-139704C5F5E6}" sibTransId="{1C8A2FA2-1AC8-4F8B-B3C4-3FBC2C7CF20C}"/>
    <dgm:cxn modelId="{9C661941-9F0B-4D2C-82FA-870458D69CE9}" type="presOf" srcId="{AB2E7A1F-6EB1-4B8B-BB66-8A6C268AA976}" destId="{1BABB95B-6652-46E5-954E-A0387F2EA191}" srcOrd="0" destOrd="0" presId="urn:microsoft.com/office/officeart/2005/8/layout/chevron2"/>
    <dgm:cxn modelId="{04BE416E-F75B-48BB-AC9A-98145C490883}" type="presOf" srcId="{05E3F5C3-8C25-4329-884D-089E95D50F8F}" destId="{4E8D8BED-3868-4BB5-A15F-E95CA2B9BCBF}" srcOrd="0" destOrd="0" presId="urn:microsoft.com/office/officeart/2005/8/layout/chevron2"/>
    <dgm:cxn modelId="{F6E02E6F-987C-44C7-B762-362717CA1924}" srcId="{05E3F5C3-8C25-4329-884D-089E95D50F8F}" destId="{03E1A163-B47D-46D8-A8EC-39CA7E872775}" srcOrd="0" destOrd="0" parTransId="{C50B3508-3345-4245-869D-E189BA13C4A0}" sibTransId="{5D2D92FB-2C52-4014-93FC-0AFE4CE5F9FA}"/>
    <dgm:cxn modelId="{EFE17F4F-63E0-4F41-9425-1F8FC8C073DC}" srcId="{6EB6FD76-BC80-46BA-B02E-1239DA5311B2}" destId="{497ABD47-E3E0-47F8-AD1B-E6AF11316CC0}" srcOrd="0" destOrd="0" parTransId="{63B4C1B4-6C4B-4278-B83B-FF317C7B5AF2}" sibTransId="{9934B27F-1B83-4C8F-9339-949F0A4C7EA1}"/>
    <dgm:cxn modelId="{063C3259-3081-47DF-AFB1-DE7B18532C10}" srcId="{42FD7AB3-5983-4835-B4BD-E3D56D78721E}" destId="{DE53667A-8F54-484C-99E6-E268EE0C6B5B}" srcOrd="1" destOrd="0" parTransId="{327EC4D8-81BA-4914-AE8D-CDF546680172}" sibTransId="{CF6D2D1B-CE13-44A0-BC90-91AB416CA7ED}"/>
    <dgm:cxn modelId="{E802CD7D-3C9C-471C-B185-8AF58139F393}" type="presOf" srcId="{6EB6FD76-BC80-46BA-B02E-1239DA5311B2}" destId="{81CD6220-AC69-4DCA-910F-7D877D61933B}" srcOrd="0" destOrd="0" presId="urn:microsoft.com/office/officeart/2005/8/layout/chevron2"/>
    <dgm:cxn modelId="{F1F1A784-AE15-4469-9F67-2BB4E8660383}" srcId="{5EA7011B-0BD9-48FD-A665-179EBB9BE54E}" destId="{9D3B0BA8-CB96-4520-AC92-A07AF1FF6E71}" srcOrd="0" destOrd="0" parTransId="{7C95E5CE-013F-42C5-8235-137CFAEC1721}" sibTransId="{1B5FA8E8-B3DA-48FE-A2B2-A595F719491C}"/>
    <dgm:cxn modelId="{44DC0091-C5CF-4675-AE03-C003399F75D3}" type="presOf" srcId="{A427F8FD-ACE6-4972-BA7E-AE8558E5271A}" destId="{A90DB257-DE65-40C7-A1A2-86D78F9EED5A}" srcOrd="0" destOrd="0" presId="urn:microsoft.com/office/officeart/2005/8/layout/chevron2"/>
    <dgm:cxn modelId="{C9C848A8-2CB0-4B43-BBD1-955CAD23188F}" type="presOf" srcId="{D940406C-E640-4E2E-A62F-17A44C014406}" destId="{CB60E68C-9956-4333-894E-62B6E0DE2D30}" srcOrd="0" destOrd="0" presId="urn:microsoft.com/office/officeart/2005/8/layout/chevron2"/>
    <dgm:cxn modelId="{F285E5B3-8ED0-45D4-A93A-D47E8F9EC132}" type="presOf" srcId="{5EA7011B-0BD9-48FD-A665-179EBB9BE54E}" destId="{A3E9B983-937A-4985-B5D4-1E10FA2ED1F8}" srcOrd="0" destOrd="0" presId="urn:microsoft.com/office/officeart/2005/8/layout/chevron2"/>
    <dgm:cxn modelId="{E125B1BA-D6B5-4095-B97E-01F1601A534E}" srcId="{42FD7AB3-5983-4835-B4BD-E3D56D78721E}" destId="{6EB6FD76-BC80-46BA-B02E-1239DA5311B2}" srcOrd="5" destOrd="0" parTransId="{18252576-6BD3-400D-A719-E969B975D805}" sibTransId="{FF84AB9F-78F7-49C6-9B8B-1CF41FE47925}"/>
    <dgm:cxn modelId="{D420E3C1-FF61-4A74-A343-B8D45A25269C}" srcId="{DE53667A-8F54-484C-99E6-E268EE0C6B5B}" destId="{D940406C-E640-4E2E-A62F-17A44C014406}" srcOrd="0" destOrd="0" parTransId="{23EA78B9-4C0B-4114-9404-9A82E141BE27}" sibTransId="{3CFC07B3-3512-4862-AA8D-BC7EA9D03E63}"/>
    <dgm:cxn modelId="{218CD1C5-75AB-4117-AE70-F0D3CB8891E3}" srcId="{AB2E7A1F-6EB1-4B8B-BB66-8A6C268AA976}" destId="{A427F8FD-ACE6-4972-BA7E-AE8558E5271A}" srcOrd="0" destOrd="0" parTransId="{686959D3-AD62-41E7-B9B9-355770ECE2BA}" sibTransId="{76499B91-D7C3-457B-8DB8-4CFE19E8461B}"/>
    <dgm:cxn modelId="{7D502CD3-DC80-4028-9924-F53D1E1C5833}" type="presOf" srcId="{29F20EFB-75B3-4F67-9155-61D38CC190C1}" destId="{CFE9051D-B84F-4230-A243-16F1B98790B0}" srcOrd="0" destOrd="0" presId="urn:microsoft.com/office/officeart/2005/8/layout/chevron2"/>
    <dgm:cxn modelId="{6B1D5ED4-26AF-47D3-95B5-382C8E69E719}" srcId="{9ACA4A30-CE79-4115-88BE-0B161DEF6244}" destId="{29F20EFB-75B3-4F67-9155-61D38CC190C1}" srcOrd="0" destOrd="0" parTransId="{B018AD6E-4441-4221-9FB2-109F332C18D9}" sibTransId="{1DF7BEA4-FC29-4733-946F-61079FDCB37C}"/>
    <dgm:cxn modelId="{F3DA1FD5-D6BD-45B1-96DD-A71B008BAAA1}" type="presOf" srcId="{DE53667A-8F54-484C-99E6-E268EE0C6B5B}" destId="{153B0995-8DEA-47F0-9AFD-D887AA6C3CE8}" srcOrd="0" destOrd="0" presId="urn:microsoft.com/office/officeart/2005/8/layout/chevron2"/>
    <dgm:cxn modelId="{05CA6ED8-FDC8-431A-A103-5D94971A0AA0}" type="presOf" srcId="{42FD7AB3-5983-4835-B4BD-E3D56D78721E}" destId="{95CEA1A2-AF44-4F17-8AE3-080FD75D1035}" srcOrd="0" destOrd="0" presId="urn:microsoft.com/office/officeart/2005/8/layout/chevron2"/>
    <dgm:cxn modelId="{577257DB-E9E4-4998-B2D3-3780CC6E34C2}" type="presOf" srcId="{9D3B0BA8-CB96-4520-AC92-A07AF1FF6E71}" destId="{1D1F554B-4EA4-4C82-947D-B498365B4BBD}" srcOrd="0" destOrd="0" presId="urn:microsoft.com/office/officeart/2005/8/layout/chevron2"/>
    <dgm:cxn modelId="{82B661FA-FC56-48B3-A687-13B5540A4CA9}" srcId="{42FD7AB3-5983-4835-B4BD-E3D56D78721E}" destId="{05E3F5C3-8C25-4329-884D-089E95D50F8F}" srcOrd="3" destOrd="0" parTransId="{E3F0A812-0CCE-4620-AE52-7318A78C6E6F}" sibTransId="{E245CD83-6839-48BC-98D3-30B098B2131D}"/>
    <dgm:cxn modelId="{5A40A98A-0992-405C-9029-B2AB2CC4C28D}" type="presParOf" srcId="{95CEA1A2-AF44-4F17-8AE3-080FD75D1035}" destId="{F10472B6-E9D1-4C25-8CD2-05E92B488627}" srcOrd="0" destOrd="0" presId="urn:microsoft.com/office/officeart/2005/8/layout/chevron2"/>
    <dgm:cxn modelId="{4BDB2EFB-428C-409F-A588-52180299F9DD}" type="presParOf" srcId="{F10472B6-E9D1-4C25-8CD2-05E92B488627}" destId="{A3E9B983-937A-4985-B5D4-1E10FA2ED1F8}" srcOrd="0" destOrd="0" presId="urn:microsoft.com/office/officeart/2005/8/layout/chevron2"/>
    <dgm:cxn modelId="{1B5EC3C1-D69A-4A94-903C-BDD5BCC5B27F}" type="presParOf" srcId="{F10472B6-E9D1-4C25-8CD2-05E92B488627}" destId="{1D1F554B-4EA4-4C82-947D-B498365B4BBD}" srcOrd="1" destOrd="0" presId="urn:microsoft.com/office/officeart/2005/8/layout/chevron2"/>
    <dgm:cxn modelId="{E52218C8-D378-461F-8641-BD8A3D7FEFE2}" type="presParOf" srcId="{95CEA1A2-AF44-4F17-8AE3-080FD75D1035}" destId="{224B5DE9-3927-4B0E-8761-CF8A337978C4}" srcOrd="1" destOrd="0" presId="urn:microsoft.com/office/officeart/2005/8/layout/chevron2"/>
    <dgm:cxn modelId="{5D941B4B-58F3-4A57-9D78-021BB4EB22A6}" type="presParOf" srcId="{95CEA1A2-AF44-4F17-8AE3-080FD75D1035}" destId="{E7391919-E7C6-4379-AE5D-3867AEF332F5}" srcOrd="2" destOrd="0" presId="urn:microsoft.com/office/officeart/2005/8/layout/chevron2"/>
    <dgm:cxn modelId="{087D40C8-5C83-4293-BD73-741DE972DBBC}" type="presParOf" srcId="{E7391919-E7C6-4379-AE5D-3867AEF332F5}" destId="{153B0995-8DEA-47F0-9AFD-D887AA6C3CE8}" srcOrd="0" destOrd="0" presId="urn:microsoft.com/office/officeart/2005/8/layout/chevron2"/>
    <dgm:cxn modelId="{6C3CBBEF-0338-4BC9-94CE-9724610AF2FA}" type="presParOf" srcId="{E7391919-E7C6-4379-AE5D-3867AEF332F5}" destId="{CB60E68C-9956-4333-894E-62B6E0DE2D30}" srcOrd="1" destOrd="0" presId="urn:microsoft.com/office/officeart/2005/8/layout/chevron2"/>
    <dgm:cxn modelId="{7099EF38-7359-4DE3-88D5-EB0787BD677D}" type="presParOf" srcId="{95CEA1A2-AF44-4F17-8AE3-080FD75D1035}" destId="{BB681F9E-5FD4-4EC8-B23E-E82F0C076682}" srcOrd="3" destOrd="0" presId="urn:microsoft.com/office/officeart/2005/8/layout/chevron2"/>
    <dgm:cxn modelId="{51FC0215-5ABE-4313-A3F8-49E92D2BCB97}" type="presParOf" srcId="{95CEA1A2-AF44-4F17-8AE3-080FD75D1035}" destId="{6DAB10D4-C0CC-459B-8908-84C037A50D5D}" srcOrd="4" destOrd="0" presId="urn:microsoft.com/office/officeart/2005/8/layout/chevron2"/>
    <dgm:cxn modelId="{77786AB3-21AD-4105-8382-C4F1263A1C9F}" type="presParOf" srcId="{6DAB10D4-C0CC-459B-8908-84C037A50D5D}" destId="{4599113A-1412-4CE4-B65E-A276F5669109}" srcOrd="0" destOrd="0" presId="urn:microsoft.com/office/officeart/2005/8/layout/chevron2"/>
    <dgm:cxn modelId="{5A3AEF03-1E9A-45AF-91F3-8D671CEB394E}" type="presParOf" srcId="{6DAB10D4-C0CC-459B-8908-84C037A50D5D}" destId="{CFE9051D-B84F-4230-A243-16F1B98790B0}" srcOrd="1" destOrd="0" presId="urn:microsoft.com/office/officeart/2005/8/layout/chevron2"/>
    <dgm:cxn modelId="{BDD09D37-1A78-4372-B555-D0CA60BF028B}" type="presParOf" srcId="{95CEA1A2-AF44-4F17-8AE3-080FD75D1035}" destId="{21105CD0-714C-4740-99EA-8570AF090797}" srcOrd="5" destOrd="0" presId="urn:microsoft.com/office/officeart/2005/8/layout/chevron2"/>
    <dgm:cxn modelId="{EDC41840-83AE-4037-B5A7-B65611F5D7C2}" type="presParOf" srcId="{95CEA1A2-AF44-4F17-8AE3-080FD75D1035}" destId="{2BE60DA4-ADEC-4FD4-9793-C925F87A8315}" srcOrd="6" destOrd="0" presId="urn:microsoft.com/office/officeart/2005/8/layout/chevron2"/>
    <dgm:cxn modelId="{FB4B115B-F756-44A4-B595-7EF9A48CFE1F}" type="presParOf" srcId="{2BE60DA4-ADEC-4FD4-9793-C925F87A8315}" destId="{4E8D8BED-3868-4BB5-A15F-E95CA2B9BCBF}" srcOrd="0" destOrd="0" presId="urn:microsoft.com/office/officeart/2005/8/layout/chevron2"/>
    <dgm:cxn modelId="{530E38EE-441B-4F5B-9FC2-7A9148857990}" type="presParOf" srcId="{2BE60DA4-ADEC-4FD4-9793-C925F87A8315}" destId="{9F0F3D9C-EC63-4B88-BDE8-15534877617F}" srcOrd="1" destOrd="0" presId="urn:microsoft.com/office/officeart/2005/8/layout/chevron2"/>
    <dgm:cxn modelId="{C38CD938-3C8F-42B3-9EF0-330E9D22DDE5}" type="presParOf" srcId="{95CEA1A2-AF44-4F17-8AE3-080FD75D1035}" destId="{535131AE-E138-4E53-AAAB-26BA6666D521}" srcOrd="7" destOrd="0" presId="urn:microsoft.com/office/officeart/2005/8/layout/chevron2"/>
    <dgm:cxn modelId="{20ADE8FF-CB69-4564-952D-E67BE643DD5F}" type="presParOf" srcId="{95CEA1A2-AF44-4F17-8AE3-080FD75D1035}" destId="{F754765B-4269-4931-886D-4CA8C51FF166}" srcOrd="8" destOrd="0" presId="urn:microsoft.com/office/officeart/2005/8/layout/chevron2"/>
    <dgm:cxn modelId="{3BF9D049-EDDB-4215-8DD2-6FB2E510013D}" type="presParOf" srcId="{F754765B-4269-4931-886D-4CA8C51FF166}" destId="{1BABB95B-6652-46E5-954E-A0387F2EA191}" srcOrd="0" destOrd="0" presId="urn:microsoft.com/office/officeart/2005/8/layout/chevron2"/>
    <dgm:cxn modelId="{F427F245-9533-45D7-B9B0-1BECBCA06492}" type="presParOf" srcId="{F754765B-4269-4931-886D-4CA8C51FF166}" destId="{A90DB257-DE65-40C7-A1A2-86D78F9EED5A}" srcOrd="1" destOrd="0" presId="urn:microsoft.com/office/officeart/2005/8/layout/chevron2"/>
    <dgm:cxn modelId="{6B0C4F35-8BBA-4B5B-95EF-DE97805F1FE3}" type="presParOf" srcId="{95CEA1A2-AF44-4F17-8AE3-080FD75D1035}" destId="{9E87C55C-6FB9-4C26-AA58-0D9AD1BFE46B}" srcOrd="9" destOrd="0" presId="urn:microsoft.com/office/officeart/2005/8/layout/chevron2"/>
    <dgm:cxn modelId="{A9974B8F-9B36-480D-8828-44646FD70A72}" type="presParOf" srcId="{95CEA1A2-AF44-4F17-8AE3-080FD75D1035}" destId="{4DFE079D-AA85-40E5-8C4C-F9C8BEEC0FF7}" srcOrd="10" destOrd="0" presId="urn:microsoft.com/office/officeart/2005/8/layout/chevron2"/>
    <dgm:cxn modelId="{CB58E4AC-495D-4A85-A705-52DDD27C9199}" type="presParOf" srcId="{4DFE079D-AA85-40E5-8C4C-F9C8BEEC0FF7}" destId="{81CD6220-AC69-4DCA-910F-7D877D61933B}" srcOrd="0" destOrd="0" presId="urn:microsoft.com/office/officeart/2005/8/layout/chevron2"/>
    <dgm:cxn modelId="{1015507F-63BD-4E9F-A4BC-EEF95A7B5DA6}" type="presParOf" srcId="{4DFE079D-AA85-40E5-8C4C-F9C8BEEC0FF7}" destId="{1FA61B97-47AB-4407-AD80-D8C5E3758EA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FB4CA2-9E02-433D-902B-CD6B7F259F76}">
      <dsp:nvSpPr>
        <dsp:cNvPr id="0" name=""/>
        <dsp:cNvSpPr/>
      </dsp:nvSpPr>
      <dsp:spPr>
        <a:xfrm>
          <a:off x="2145495" y="1011"/>
          <a:ext cx="1078553" cy="70105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Concrete Experience</a:t>
          </a:r>
        </a:p>
      </dsp:txBody>
      <dsp:txXfrm>
        <a:off x="2179718" y="35234"/>
        <a:ext cx="1010107" cy="632613"/>
      </dsp:txXfrm>
    </dsp:sp>
    <dsp:sp modelId="{5C293537-F242-4135-BB23-B693E9897D4A}">
      <dsp:nvSpPr>
        <dsp:cNvPr id="0" name=""/>
        <dsp:cNvSpPr/>
      </dsp:nvSpPr>
      <dsp:spPr>
        <a:xfrm>
          <a:off x="1525330" y="351540"/>
          <a:ext cx="2318883" cy="2318883"/>
        </a:xfrm>
        <a:custGeom>
          <a:avLst/>
          <a:gdLst/>
          <a:ahLst/>
          <a:cxnLst/>
          <a:rect l="0" t="0" r="0" b="0"/>
          <a:pathLst>
            <a:path>
              <a:moveTo>
                <a:pt x="1706505" y="137176"/>
              </a:moveTo>
              <a:arcTo wR="1159441" hR="1159441" stAng="17889206" swAng="26288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3F41BAD-86F1-4597-A80F-A258E2CED27E}">
      <dsp:nvSpPr>
        <dsp:cNvPr id="0" name=""/>
        <dsp:cNvSpPr/>
      </dsp:nvSpPr>
      <dsp:spPr>
        <a:xfrm>
          <a:off x="3304937" y="1160452"/>
          <a:ext cx="1078553" cy="70105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Reflection</a:t>
          </a:r>
        </a:p>
      </dsp:txBody>
      <dsp:txXfrm>
        <a:off x="3339160" y="1194675"/>
        <a:ext cx="1010107" cy="632613"/>
      </dsp:txXfrm>
    </dsp:sp>
    <dsp:sp modelId="{04738018-47F1-4539-983E-7356E27BFEE7}">
      <dsp:nvSpPr>
        <dsp:cNvPr id="0" name=""/>
        <dsp:cNvSpPr/>
      </dsp:nvSpPr>
      <dsp:spPr>
        <a:xfrm>
          <a:off x="1524859" y="353030"/>
          <a:ext cx="2318883" cy="2318883"/>
        </a:xfrm>
        <a:custGeom>
          <a:avLst/>
          <a:gdLst/>
          <a:ahLst/>
          <a:cxnLst/>
          <a:rect l="0" t="0" r="0" b="0"/>
          <a:pathLst>
            <a:path>
              <a:moveTo>
                <a:pt x="2262799" y="1515680"/>
              </a:moveTo>
              <a:arcTo wR="1159441" hR="1159441" stAng="1073617" swAng="223738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4BC2AC-B61C-4D44-9C32-FBEECDFD71D0}">
      <dsp:nvSpPr>
        <dsp:cNvPr id="0" name=""/>
        <dsp:cNvSpPr/>
      </dsp:nvSpPr>
      <dsp:spPr>
        <a:xfrm>
          <a:off x="1940645" y="2320006"/>
          <a:ext cx="1399422" cy="70105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latin typeface="Candara" panose="020E0502030303020204" pitchFamily="34" charset="0"/>
            </a:rPr>
            <a:t>Abstract conceptualisation</a:t>
          </a:r>
        </a:p>
      </dsp:txBody>
      <dsp:txXfrm>
        <a:off x="1974868" y="2354229"/>
        <a:ext cx="1330976" cy="632613"/>
      </dsp:txXfrm>
    </dsp:sp>
    <dsp:sp modelId="{281260A0-402A-47CE-9C09-1CE940147916}">
      <dsp:nvSpPr>
        <dsp:cNvPr id="0" name=""/>
        <dsp:cNvSpPr/>
      </dsp:nvSpPr>
      <dsp:spPr>
        <a:xfrm>
          <a:off x="1525870" y="353247"/>
          <a:ext cx="2318883" cy="2318883"/>
        </a:xfrm>
        <a:custGeom>
          <a:avLst/>
          <a:gdLst/>
          <a:ahLst/>
          <a:cxnLst/>
          <a:rect l="0" t="0" r="0" b="0"/>
          <a:pathLst>
            <a:path>
              <a:moveTo>
                <a:pt x="409808" y="2043949"/>
              </a:moveTo>
              <a:arcTo wR="1159441" hR="1159441" stAng="7816906" swAng="191330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7EA0DC-2B0C-4669-843A-4AA60620C764}">
      <dsp:nvSpPr>
        <dsp:cNvPr id="0" name=""/>
        <dsp:cNvSpPr/>
      </dsp:nvSpPr>
      <dsp:spPr>
        <a:xfrm>
          <a:off x="850814" y="1160452"/>
          <a:ext cx="1349032" cy="70105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Active experimentation</a:t>
          </a:r>
        </a:p>
      </dsp:txBody>
      <dsp:txXfrm>
        <a:off x="885037" y="1194675"/>
        <a:ext cx="1280586" cy="632613"/>
      </dsp:txXfrm>
    </dsp:sp>
    <dsp:sp modelId="{44DAF067-BA1D-47F8-AD26-66D1B0F0D4F0}">
      <dsp:nvSpPr>
        <dsp:cNvPr id="0" name=""/>
        <dsp:cNvSpPr/>
      </dsp:nvSpPr>
      <dsp:spPr>
        <a:xfrm>
          <a:off x="1525330" y="351540"/>
          <a:ext cx="2318883" cy="2318883"/>
        </a:xfrm>
        <a:custGeom>
          <a:avLst/>
          <a:gdLst/>
          <a:ahLst/>
          <a:cxnLst/>
          <a:rect l="0" t="0" r="0" b="0"/>
          <a:pathLst>
            <a:path>
              <a:moveTo>
                <a:pt x="56953" y="800519"/>
              </a:moveTo>
              <a:arcTo wR="1159441" hR="1159441" stAng="11881980" swAng="26288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98160-6D18-48ED-A36C-EF30796F52B6}">
      <dsp:nvSpPr>
        <dsp:cNvPr id="0" name=""/>
        <dsp:cNvSpPr/>
      </dsp:nvSpPr>
      <dsp:spPr>
        <a:xfrm>
          <a:off x="0" y="350895"/>
          <a:ext cx="7962056" cy="90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7944" tIns="333248" rIns="617944"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Describe the experience, what happened, when and where.  What was the impact?</a:t>
          </a:r>
        </a:p>
      </dsp:txBody>
      <dsp:txXfrm>
        <a:off x="0" y="350895"/>
        <a:ext cx="7962056" cy="907200"/>
      </dsp:txXfrm>
    </dsp:sp>
    <dsp:sp modelId="{1F6A412C-F26E-4847-ABC1-32AF886C1CFF}">
      <dsp:nvSpPr>
        <dsp:cNvPr id="0" name=""/>
        <dsp:cNvSpPr/>
      </dsp:nvSpPr>
      <dsp:spPr>
        <a:xfrm>
          <a:off x="398102" y="114735"/>
          <a:ext cx="5573439"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663" tIns="0" rIns="210663" bIns="0" numCol="1" spcCol="1270" anchor="ctr" anchorCtr="0">
          <a:noAutofit/>
        </a:bodyPr>
        <a:lstStyle/>
        <a:p>
          <a:pPr marL="0" lvl="0" indent="0" algn="l" defTabSz="711200">
            <a:lnSpc>
              <a:spcPct val="90000"/>
            </a:lnSpc>
            <a:spcBef>
              <a:spcPct val="0"/>
            </a:spcBef>
            <a:spcAft>
              <a:spcPct val="35000"/>
            </a:spcAft>
            <a:buNone/>
          </a:pPr>
          <a:r>
            <a:rPr lang="en-GB" sz="1600" kern="1200" dirty="0"/>
            <a:t>Experience</a:t>
          </a:r>
        </a:p>
      </dsp:txBody>
      <dsp:txXfrm>
        <a:off x="421159" y="137792"/>
        <a:ext cx="5527325" cy="426206"/>
      </dsp:txXfrm>
    </dsp:sp>
    <dsp:sp modelId="{BC05537B-694F-411F-84CB-D77C5328022C}">
      <dsp:nvSpPr>
        <dsp:cNvPr id="0" name=""/>
        <dsp:cNvSpPr/>
      </dsp:nvSpPr>
      <dsp:spPr>
        <a:xfrm>
          <a:off x="0" y="1580655"/>
          <a:ext cx="7962056"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7944" tIns="333248" rIns="617944"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How did you feel?  How did you behave?  What were your thoughts?</a:t>
          </a:r>
        </a:p>
      </dsp:txBody>
      <dsp:txXfrm>
        <a:off x="0" y="1580655"/>
        <a:ext cx="7962056" cy="680400"/>
      </dsp:txXfrm>
    </dsp:sp>
    <dsp:sp modelId="{A10B36A7-019D-48F1-9BF6-B451B8655B34}">
      <dsp:nvSpPr>
        <dsp:cNvPr id="0" name=""/>
        <dsp:cNvSpPr/>
      </dsp:nvSpPr>
      <dsp:spPr>
        <a:xfrm>
          <a:off x="398102" y="1344495"/>
          <a:ext cx="5573439"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663" tIns="0" rIns="210663" bIns="0" numCol="1" spcCol="1270" anchor="ctr" anchorCtr="0">
          <a:noAutofit/>
        </a:bodyPr>
        <a:lstStyle/>
        <a:p>
          <a:pPr marL="0" lvl="0" indent="0" algn="l" defTabSz="711200">
            <a:lnSpc>
              <a:spcPct val="90000"/>
            </a:lnSpc>
            <a:spcBef>
              <a:spcPct val="0"/>
            </a:spcBef>
            <a:spcAft>
              <a:spcPct val="35000"/>
            </a:spcAft>
            <a:buNone/>
          </a:pPr>
          <a:r>
            <a:rPr lang="en-GB" sz="1600" kern="1200" dirty="0"/>
            <a:t>Reflection</a:t>
          </a:r>
        </a:p>
      </dsp:txBody>
      <dsp:txXfrm>
        <a:off x="421159" y="1367552"/>
        <a:ext cx="5527325" cy="426206"/>
      </dsp:txXfrm>
    </dsp:sp>
    <dsp:sp modelId="{EC1E473B-667B-4F25-ACF2-DF6AE514A7F9}">
      <dsp:nvSpPr>
        <dsp:cNvPr id="0" name=""/>
        <dsp:cNvSpPr/>
      </dsp:nvSpPr>
      <dsp:spPr>
        <a:xfrm>
          <a:off x="0" y="2583616"/>
          <a:ext cx="7962056" cy="90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7944" tIns="333248" rIns="617944"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Could the outcome have been different?  What theories can you apply?  What could you have done differently?</a:t>
          </a:r>
        </a:p>
      </dsp:txBody>
      <dsp:txXfrm>
        <a:off x="0" y="2583616"/>
        <a:ext cx="7962056" cy="907200"/>
      </dsp:txXfrm>
    </dsp:sp>
    <dsp:sp modelId="{6A451649-3D34-4103-8399-9B65BF71E55F}">
      <dsp:nvSpPr>
        <dsp:cNvPr id="0" name=""/>
        <dsp:cNvSpPr/>
      </dsp:nvSpPr>
      <dsp:spPr>
        <a:xfrm>
          <a:off x="398102" y="2347456"/>
          <a:ext cx="5573439"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663" tIns="0" rIns="210663" bIns="0" numCol="1" spcCol="1270" anchor="ctr" anchorCtr="0">
          <a:noAutofit/>
        </a:bodyPr>
        <a:lstStyle/>
        <a:p>
          <a:pPr marL="0" lvl="0" indent="0" algn="l" defTabSz="711200">
            <a:lnSpc>
              <a:spcPct val="90000"/>
            </a:lnSpc>
            <a:spcBef>
              <a:spcPct val="0"/>
            </a:spcBef>
            <a:spcAft>
              <a:spcPct val="35000"/>
            </a:spcAft>
            <a:buNone/>
          </a:pPr>
          <a:r>
            <a:rPr lang="en-GB" sz="1600" kern="1200" dirty="0"/>
            <a:t>Theorising</a:t>
          </a:r>
        </a:p>
      </dsp:txBody>
      <dsp:txXfrm>
        <a:off x="421159" y="2370513"/>
        <a:ext cx="5527325" cy="426206"/>
      </dsp:txXfrm>
    </dsp:sp>
    <dsp:sp modelId="{EDBB3854-0AFD-4FD8-9660-C74A03A9D3FB}">
      <dsp:nvSpPr>
        <dsp:cNvPr id="0" name=""/>
        <dsp:cNvSpPr/>
      </dsp:nvSpPr>
      <dsp:spPr>
        <a:xfrm>
          <a:off x="0" y="3813376"/>
          <a:ext cx="7962056"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7944" tIns="333248" rIns="617944"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What will you do differently next time?  What do you think the result will be?</a:t>
          </a:r>
        </a:p>
      </dsp:txBody>
      <dsp:txXfrm>
        <a:off x="0" y="3813376"/>
        <a:ext cx="7962056" cy="680400"/>
      </dsp:txXfrm>
    </dsp:sp>
    <dsp:sp modelId="{2E2306EA-4A9C-4737-A9E9-6279258E6867}">
      <dsp:nvSpPr>
        <dsp:cNvPr id="0" name=""/>
        <dsp:cNvSpPr/>
      </dsp:nvSpPr>
      <dsp:spPr>
        <a:xfrm>
          <a:off x="398102" y="3577216"/>
          <a:ext cx="5573439"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663" tIns="0" rIns="210663" bIns="0" numCol="1" spcCol="1270" anchor="ctr" anchorCtr="0">
          <a:noAutofit/>
        </a:bodyPr>
        <a:lstStyle/>
        <a:p>
          <a:pPr marL="0" lvl="0" indent="0" algn="l" defTabSz="711200">
            <a:lnSpc>
              <a:spcPct val="90000"/>
            </a:lnSpc>
            <a:spcBef>
              <a:spcPct val="0"/>
            </a:spcBef>
            <a:spcAft>
              <a:spcPct val="35000"/>
            </a:spcAft>
            <a:buNone/>
          </a:pPr>
          <a:r>
            <a:rPr lang="en-GB" sz="1600" kern="1200" dirty="0"/>
            <a:t>Experimentation</a:t>
          </a:r>
        </a:p>
      </dsp:txBody>
      <dsp:txXfrm>
        <a:off x="421159" y="3600273"/>
        <a:ext cx="5527325" cy="4262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9B983-937A-4985-B5D4-1E10FA2ED1F8}">
      <dsp:nvSpPr>
        <dsp:cNvPr id="0" name=""/>
        <dsp:cNvSpPr/>
      </dsp:nvSpPr>
      <dsp:spPr>
        <a:xfrm rot="5400000">
          <a:off x="-125346" y="128650"/>
          <a:ext cx="835646" cy="584952"/>
        </a:xfrm>
        <a:prstGeom prst="chevron">
          <a:avLst/>
        </a:prstGeom>
        <a:solidFill>
          <a:schemeClr val="accent1">
            <a:shade val="5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GB" sz="600" kern="1200" dirty="0"/>
            <a:t>	</a:t>
          </a:r>
        </a:p>
        <a:p>
          <a:pPr marL="0" lvl="0" indent="0" algn="ctr" defTabSz="266700">
            <a:lnSpc>
              <a:spcPct val="90000"/>
            </a:lnSpc>
            <a:spcBef>
              <a:spcPct val="0"/>
            </a:spcBef>
            <a:spcAft>
              <a:spcPct val="35000"/>
            </a:spcAft>
            <a:buNone/>
          </a:pPr>
          <a:r>
            <a:rPr lang="en-GB" sz="2000" kern="1200" dirty="0"/>
            <a:t>1</a:t>
          </a:r>
        </a:p>
      </dsp:txBody>
      <dsp:txXfrm rot="-5400000">
        <a:off x="1" y="295779"/>
        <a:ext cx="584952" cy="250694"/>
      </dsp:txXfrm>
    </dsp:sp>
    <dsp:sp modelId="{1D1F554B-4EA4-4C82-947D-B498365B4BBD}">
      <dsp:nvSpPr>
        <dsp:cNvPr id="0" name=""/>
        <dsp:cNvSpPr/>
      </dsp:nvSpPr>
      <dsp:spPr>
        <a:xfrm rot="5400000">
          <a:off x="4135548" y="-3537759"/>
          <a:ext cx="543455" cy="7644647"/>
        </a:xfrm>
        <a:prstGeom prst="round2SameRect">
          <a:avLst/>
        </a:prstGeom>
        <a:solidFill>
          <a:schemeClr val="lt1">
            <a:alpha val="9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ctr" defTabSz="711200">
            <a:lnSpc>
              <a:spcPct val="90000"/>
            </a:lnSpc>
            <a:spcBef>
              <a:spcPct val="0"/>
            </a:spcBef>
            <a:spcAft>
              <a:spcPct val="15000"/>
            </a:spcAft>
            <a:buChar char="•"/>
          </a:pPr>
          <a:r>
            <a:rPr lang="en-GB" sz="1600" kern="1200" dirty="0"/>
            <a:t>Description – what happened with as much detail as possible</a:t>
          </a:r>
        </a:p>
      </dsp:txBody>
      <dsp:txXfrm rot="-5400000">
        <a:off x="584953" y="39365"/>
        <a:ext cx="7618118" cy="490397"/>
      </dsp:txXfrm>
    </dsp:sp>
    <dsp:sp modelId="{153B0995-8DEA-47F0-9AFD-D887AA6C3CE8}">
      <dsp:nvSpPr>
        <dsp:cNvPr id="0" name=""/>
        <dsp:cNvSpPr/>
      </dsp:nvSpPr>
      <dsp:spPr>
        <a:xfrm rot="5400000">
          <a:off x="-125346" y="865392"/>
          <a:ext cx="835646" cy="584952"/>
        </a:xfrm>
        <a:prstGeom prst="chevron">
          <a:avLst/>
        </a:prstGeom>
        <a:solidFill>
          <a:schemeClr val="accent1">
            <a:shade val="50000"/>
            <a:hueOff val="120479"/>
            <a:satOff val="-2520"/>
            <a:lumOff val="14021"/>
            <a:alphaOff val="0"/>
          </a:schemeClr>
        </a:solidFill>
        <a:ln w="25400" cap="flat" cmpd="sng" algn="ctr">
          <a:solidFill>
            <a:schemeClr val="accent1">
              <a:shade val="50000"/>
              <a:hueOff val="120479"/>
              <a:satOff val="-2520"/>
              <a:lumOff val="1402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2</a:t>
          </a:r>
        </a:p>
      </dsp:txBody>
      <dsp:txXfrm rot="-5400000">
        <a:off x="1" y="1032521"/>
        <a:ext cx="584952" cy="250694"/>
      </dsp:txXfrm>
    </dsp:sp>
    <dsp:sp modelId="{CB60E68C-9956-4333-894E-62B6E0DE2D30}">
      <dsp:nvSpPr>
        <dsp:cNvPr id="0" name=""/>
        <dsp:cNvSpPr/>
      </dsp:nvSpPr>
      <dsp:spPr>
        <a:xfrm rot="5400000">
          <a:off x="4135691" y="-2810693"/>
          <a:ext cx="543170" cy="7644647"/>
        </a:xfrm>
        <a:prstGeom prst="round2SameRect">
          <a:avLst/>
        </a:prstGeom>
        <a:solidFill>
          <a:schemeClr val="lt1">
            <a:alpha val="90000"/>
            <a:hueOff val="0"/>
            <a:satOff val="0"/>
            <a:lumOff val="0"/>
            <a:alphaOff val="0"/>
          </a:schemeClr>
        </a:solidFill>
        <a:ln w="25400" cap="flat" cmpd="sng" algn="ctr">
          <a:solidFill>
            <a:schemeClr val="accent1">
              <a:shade val="50000"/>
              <a:hueOff val="120479"/>
              <a:satOff val="-2520"/>
              <a:lumOff val="140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ctr" defTabSz="711200">
            <a:lnSpc>
              <a:spcPct val="90000"/>
            </a:lnSpc>
            <a:spcBef>
              <a:spcPct val="0"/>
            </a:spcBef>
            <a:spcAft>
              <a:spcPct val="15000"/>
            </a:spcAft>
            <a:buChar char="•"/>
          </a:pPr>
          <a:r>
            <a:rPr lang="en-GB" sz="1600" kern="1200" dirty="0"/>
            <a:t>How did you feel? – consider emotional response, how you reacted and how others reacted to you</a:t>
          </a:r>
        </a:p>
      </dsp:txBody>
      <dsp:txXfrm rot="-5400000">
        <a:off x="584953" y="766560"/>
        <a:ext cx="7618132" cy="490140"/>
      </dsp:txXfrm>
    </dsp:sp>
    <dsp:sp modelId="{4599113A-1412-4CE4-B65E-A276F5669109}">
      <dsp:nvSpPr>
        <dsp:cNvPr id="0" name=""/>
        <dsp:cNvSpPr/>
      </dsp:nvSpPr>
      <dsp:spPr>
        <a:xfrm rot="5400000">
          <a:off x="-125346" y="1602134"/>
          <a:ext cx="835646" cy="584952"/>
        </a:xfrm>
        <a:prstGeom prst="chevron">
          <a:avLst/>
        </a:prstGeom>
        <a:solidFill>
          <a:schemeClr val="accent1">
            <a:shade val="50000"/>
            <a:hueOff val="240958"/>
            <a:satOff val="-5040"/>
            <a:lumOff val="28042"/>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3</a:t>
          </a:r>
        </a:p>
      </dsp:txBody>
      <dsp:txXfrm rot="-5400000">
        <a:off x="1" y="1769263"/>
        <a:ext cx="584952" cy="250694"/>
      </dsp:txXfrm>
    </dsp:sp>
    <dsp:sp modelId="{CFE9051D-B84F-4230-A243-16F1B98790B0}">
      <dsp:nvSpPr>
        <dsp:cNvPr id="0" name=""/>
        <dsp:cNvSpPr/>
      </dsp:nvSpPr>
      <dsp:spPr>
        <a:xfrm rot="5400000">
          <a:off x="4135691" y="-2073951"/>
          <a:ext cx="543170" cy="7644647"/>
        </a:xfrm>
        <a:prstGeom prst="round2SameRect">
          <a:avLst/>
        </a:prstGeom>
        <a:solidFill>
          <a:schemeClr val="lt1">
            <a:alpha val="90000"/>
            <a:hueOff val="0"/>
            <a:satOff val="0"/>
            <a:lumOff val="0"/>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ctr" defTabSz="711200">
            <a:lnSpc>
              <a:spcPct val="90000"/>
            </a:lnSpc>
            <a:spcBef>
              <a:spcPct val="0"/>
            </a:spcBef>
            <a:spcAft>
              <a:spcPct val="15000"/>
            </a:spcAft>
            <a:buChar char="•"/>
          </a:pPr>
          <a:r>
            <a:rPr lang="en-GB" sz="1600" kern="1200" dirty="0"/>
            <a:t>Evaluation – good and bad.  Consider the situation / experience, be objective and begin to make value judgements</a:t>
          </a:r>
        </a:p>
      </dsp:txBody>
      <dsp:txXfrm rot="-5400000">
        <a:off x="584953" y="1503302"/>
        <a:ext cx="7618132" cy="490140"/>
      </dsp:txXfrm>
    </dsp:sp>
    <dsp:sp modelId="{4E8D8BED-3868-4BB5-A15F-E95CA2B9BCBF}">
      <dsp:nvSpPr>
        <dsp:cNvPr id="0" name=""/>
        <dsp:cNvSpPr/>
      </dsp:nvSpPr>
      <dsp:spPr>
        <a:xfrm rot="5400000">
          <a:off x="-125346" y="2338876"/>
          <a:ext cx="835646" cy="584952"/>
        </a:xfrm>
        <a:prstGeom prst="chevron">
          <a:avLst/>
        </a:prstGeom>
        <a:solidFill>
          <a:schemeClr val="accent1">
            <a:shade val="50000"/>
            <a:hueOff val="361436"/>
            <a:satOff val="-7560"/>
            <a:lumOff val="42063"/>
            <a:alphaOff val="0"/>
          </a:schemeClr>
        </a:solidFill>
        <a:ln w="25400" cap="flat" cmpd="sng" algn="ctr">
          <a:solidFill>
            <a:schemeClr val="accent1">
              <a:shade val="50000"/>
              <a:hueOff val="361436"/>
              <a:satOff val="-7560"/>
              <a:lumOff val="4206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4</a:t>
          </a:r>
        </a:p>
      </dsp:txBody>
      <dsp:txXfrm rot="-5400000">
        <a:off x="1" y="2506005"/>
        <a:ext cx="584952" cy="250694"/>
      </dsp:txXfrm>
    </dsp:sp>
    <dsp:sp modelId="{9F0F3D9C-EC63-4B88-BDE8-15534877617F}">
      <dsp:nvSpPr>
        <dsp:cNvPr id="0" name=""/>
        <dsp:cNvSpPr/>
      </dsp:nvSpPr>
      <dsp:spPr>
        <a:xfrm rot="5400000">
          <a:off x="4135691" y="-1337209"/>
          <a:ext cx="543170" cy="7644647"/>
        </a:xfrm>
        <a:prstGeom prst="round2SameRect">
          <a:avLst/>
        </a:prstGeom>
        <a:solidFill>
          <a:schemeClr val="lt1">
            <a:alpha val="90000"/>
            <a:hueOff val="0"/>
            <a:satOff val="0"/>
            <a:lumOff val="0"/>
            <a:alphaOff val="0"/>
          </a:schemeClr>
        </a:solidFill>
        <a:ln w="25400" cap="flat" cmpd="sng" algn="ctr">
          <a:solidFill>
            <a:schemeClr val="accent1">
              <a:shade val="50000"/>
              <a:hueOff val="361436"/>
              <a:satOff val="-7560"/>
              <a:lumOff val="420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ctr" defTabSz="711200">
            <a:lnSpc>
              <a:spcPct val="90000"/>
            </a:lnSpc>
            <a:spcBef>
              <a:spcPct val="0"/>
            </a:spcBef>
            <a:spcAft>
              <a:spcPct val="15000"/>
            </a:spcAft>
            <a:buChar char="•"/>
          </a:pPr>
          <a:r>
            <a:rPr lang="en-GB" sz="1600" kern="1200" dirty="0"/>
            <a:t>Analysis and comparison.  What sense can you make of the experience?  Was yours the same as others? You may want to involve others</a:t>
          </a:r>
        </a:p>
      </dsp:txBody>
      <dsp:txXfrm rot="-5400000">
        <a:off x="584953" y="2240044"/>
        <a:ext cx="7618132" cy="490140"/>
      </dsp:txXfrm>
    </dsp:sp>
    <dsp:sp modelId="{1BABB95B-6652-46E5-954E-A0387F2EA191}">
      <dsp:nvSpPr>
        <dsp:cNvPr id="0" name=""/>
        <dsp:cNvSpPr/>
      </dsp:nvSpPr>
      <dsp:spPr>
        <a:xfrm rot="5400000">
          <a:off x="-125346" y="3075617"/>
          <a:ext cx="835646" cy="584952"/>
        </a:xfrm>
        <a:prstGeom prst="chevron">
          <a:avLst/>
        </a:prstGeom>
        <a:solidFill>
          <a:schemeClr val="accent1">
            <a:shade val="50000"/>
            <a:hueOff val="240958"/>
            <a:satOff val="-5040"/>
            <a:lumOff val="28042"/>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5</a:t>
          </a:r>
        </a:p>
      </dsp:txBody>
      <dsp:txXfrm rot="-5400000">
        <a:off x="1" y="3242746"/>
        <a:ext cx="584952" cy="250694"/>
      </dsp:txXfrm>
    </dsp:sp>
    <dsp:sp modelId="{A90DB257-DE65-40C7-A1A2-86D78F9EED5A}">
      <dsp:nvSpPr>
        <dsp:cNvPr id="0" name=""/>
        <dsp:cNvSpPr/>
      </dsp:nvSpPr>
      <dsp:spPr>
        <a:xfrm rot="5400000">
          <a:off x="4135691" y="-600467"/>
          <a:ext cx="543170" cy="7644647"/>
        </a:xfrm>
        <a:prstGeom prst="round2SameRect">
          <a:avLst/>
        </a:prstGeom>
        <a:solidFill>
          <a:schemeClr val="lt1">
            <a:alpha val="90000"/>
            <a:hueOff val="0"/>
            <a:satOff val="0"/>
            <a:lumOff val="0"/>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ctr" defTabSz="711200">
            <a:lnSpc>
              <a:spcPct val="90000"/>
            </a:lnSpc>
            <a:spcBef>
              <a:spcPct val="0"/>
            </a:spcBef>
            <a:spcAft>
              <a:spcPct val="15000"/>
            </a:spcAft>
            <a:buChar char="•"/>
          </a:pPr>
          <a:r>
            <a:rPr lang="en-GB" sz="1600" kern="1200" dirty="0"/>
            <a:t>Conclusion – what have you learned and what could you have done differently?</a:t>
          </a:r>
        </a:p>
      </dsp:txBody>
      <dsp:txXfrm rot="-5400000">
        <a:off x="584953" y="2976786"/>
        <a:ext cx="7618132" cy="490140"/>
      </dsp:txXfrm>
    </dsp:sp>
    <dsp:sp modelId="{81CD6220-AC69-4DCA-910F-7D877D61933B}">
      <dsp:nvSpPr>
        <dsp:cNvPr id="0" name=""/>
        <dsp:cNvSpPr/>
      </dsp:nvSpPr>
      <dsp:spPr>
        <a:xfrm rot="5400000">
          <a:off x="-125346" y="3812359"/>
          <a:ext cx="835646" cy="584952"/>
        </a:xfrm>
        <a:prstGeom prst="chevron">
          <a:avLst/>
        </a:prstGeom>
        <a:solidFill>
          <a:schemeClr val="accent1">
            <a:shade val="50000"/>
            <a:hueOff val="120479"/>
            <a:satOff val="-2520"/>
            <a:lumOff val="14021"/>
            <a:alphaOff val="0"/>
          </a:schemeClr>
        </a:solidFill>
        <a:ln w="25400" cap="flat" cmpd="sng" algn="ctr">
          <a:solidFill>
            <a:schemeClr val="accent1">
              <a:shade val="50000"/>
              <a:hueOff val="120479"/>
              <a:satOff val="-2520"/>
              <a:lumOff val="1402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6</a:t>
          </a:r>
        </a:p>
      </dsp:txBody>
      <dsp:txXfrm rot="-5400000">
        <a:off x="1" y="3979488"/>
        <a:ext cx="584952" cy="250694"/>
      </dsp:txXfrm>
    </dsp:sp>
    <dsp:sp modelId="{1FA61B97-47AB-4407-AD80-D8C5E3758EA3}">
      <dsp:nvSpPr>
        <dsp:cNvPr id="0" name=""/>
        <dsp:cNvSpPr/>
      </dsp:nvSpPr>
      <dsp:spPr>
        <a:xfrm rot="5400000">
          <a:off x="4135691" y="136274"/>
          <a:ext cx="543170" cy="7644647"/>
        </a:xfrm>
        <a:prstGeom prst="round2SameRect">
          <a:avLst/>
        </a:prstGeom>
        <a:solidFill>
          <a:schemeClr val="lt1">
            <a:alpha val="90000"/>
            <a:hueOff val="0"/>
            <a:satOff val="0"/>
            <a:lumOff val="0"/>
            <a:alphaOff val="0"/>
          </a:schemeClr>
        </a:solidFill>
        <a:ln w="25400" cap="flat" cmpd="sng" algn="ctr">
          <a:solidFill>
            <a:schemeClr val="accent1">
              <a:shade val="50000"/>
              <a:hueOff val="120479"/>
              <a:satOff val="-2520"/>
              <a:lumOff val="140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ctr" defTabSz="711200">
            <a:lnSpc>
              <a:spcPct val="90000"/>
            </a:lnSpc>
            <a:spcBef>
              <a:spcPct val="0"/>
            </a:spcBef>
            <a:spcAft>
              <a:spcPct val="15000"/>
            </a:spcAft>
            <a:buChar char="•"/>
          </a:pPr>
          <a:r>
            <a:rPr lang="en-GB" sz="1600" kern="1200" dirty="0"/>
            <a:t>Action – what will you do next time? Consider a simple action plan based on your learning</a:t>
          </a:r>
        </a:p>
      </dsp:txBody>
      <dsp:txXfrm rot="-5400000">
        <a:off x="584953" y="3713528"/>
        <a:ext cx="7618132" cy="490140"/>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876272B3-D6DF-433C-9C6C-DBDB0931CCB4}" type="datetime1">
              <a:rPr lang="en-GB" altLang="en-US"/>
              <a:pPr>
                <a:defRPr/>
              </a:pPr>
              <a:t>08/05/2020</a:t>
            </a:fld>
            <a:endParaRPr lang="en-GB" altLang="en-US"/>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23678A7A-7930-4633-854A-F0179D90DE65}" type="slidenum">
              <a:rPr lang="en-GB" altLang="en-US"/>
              <a:pPr>
                <a:defRPr/>
              </a:pPr>
              <a:t>‹#›</a:t>
            </a:fld>
            <a:endParaRPr lang="en-GB" altLang="en-US"/>
          </a:p>
        </p:txBody>
      </p:sp>
    </p:spTree>
    <p:extLst>
      <p:ext uri="{BB962C8B-B14F-4D97-AF65-F5344CB8AC3E}">
        <p14:creationId xmlns:p14="http://schemas.microsoft.com/office/powerpoint/2010/main" val="2915997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5289FE50-8A27-48A4-BDF6-91D175219C19}" type="datetime1">
              <a:rPr lang="en-US" altLang="en-US"/>
              <a:pPr>
                <a:defRPr/>
              </a:pPr>
              <a:t>5/8/2020</a:t>
            </a:fld>
            <a:endParaRPr lang="en-GB"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6D526A24-5EF9-4CF1-8B2E-ED1110FF9A40}" type="slidenum">
              <a:rPr lang="en-GB" altLang="en-US"/>
              <a:pPr>
                <a:defRPr/>
              </a:pPr>
              <a:t>‹#›</a:t>
            </a:fld>
            <a:endParaRPr lang="en-GB" altLang="en-US"/>
          </a:p>
        </p:txBody>
      </p:sp>
    </p:spTree>
    <p:extLst>
      <p:ext uri="{BB962C8B-B14F-4D97-AF65-F5344CB8AC3E}">
        <p14:creationId xmlns:p14="http://schemas.microsoft.com/office/powerpoint/2010/main" val="2826314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748369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6D526A24-5EF9-4CF1-8B2E-ED1110FF9A40}" type="slidenum">
              <a:rPr lang="en-GB" altLang="en-US" smtClean="0"/>
              <a:pPr>
                <a:defRPr/>
              </a:pPr>
              <a:t>5</a:t>
            </a:fld>
            <a:endParaRPr lang="en-GB" altLang="en-US"/>
          </a:p>
        </p:txBody>
      </p:sp>
    </p:spTree>
    <p:extLst>
      <p:ext uri="{BB962C8B-B14F-4D97-AF65-F5344CB8AC3E}">
        <p14:creationId xmlns:p14="http://schemas.microsoft.com/office/powerpoint/2010/main" val="1380182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2520950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1297531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Content Placeholder 2"/>
          <p:cNvSpPr>
            <a:spLocks noGrp="1"/>
          </p:cNvSpPr>
          <p:nvPr>
            <p:ph idx="1"/>
          </p:nvPr>
        </p:nvSpPr>
        <p:spPr>
          <a:xfrm>
            <a:off x="540000" y="1800000"/>
            <a:ext cx="8063999"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68905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6587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7239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661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0100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809482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88431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46163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766977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62789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93403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539552" y="1800001"/>
            <a:ext cx="3780000" cy="407727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Content Placeholder 8"/>
          <p:cNvSpPr>
            <a:spLocks noGrp="1"/>
          </p:cNvSpPr>
          <p:nvPr>
            <p:ph sz="quarter" idx="14"/>
          </p:nvPr>
        </p:nvSpPr>
        <p:spPr>
          <a:xfrm>
            <a:off x="4824000" y="1800000"/>
            <a:ext cx="3780000" cy="407727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Tree>
    <p:extLst>
      <p:ext uri="{BB962C8B-B14F-4D97-AF65-F5344CB8AC3E}">
        <p14:creationId xmlns:p14="http://schemas.microsoft.com/office/powerpoint/2010/main" val="1452139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02790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421037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3456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1171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430902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694856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56735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98073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defTabSz="914400" eaLnBrk="1" fontAlgn="auto" hangingPunct="1">
              <a:spcBef>
                <a:spcPts val="0"/>
              </a:spcBef>
              <a:spcAft>
                <a:spcPts val="0"/>
              </a:spcAft>
            </a:pPr>
            <a:r>
              <a:rPr lang="en-US" sz="1400" i="1" dirty="0" err="1">
                <a:solidFill>
                  <a:prstClr val="black"/>
                </a:solidFill>
                <a:latin typeface="Arial"/>
                <a:ea typeface="+mn-ea"/>
                <a:cs typeface="Arial"/>
              </a:rPr>
              <a:t>CapitalNurse</a:t>
            </a:r>
            <a:r>
              <a:rPr lang="en-US" sz="1400" i="1" dirty="0">
                <a:solidFill>
                  <a:prstClr val="black"/>
                </a:solidFill>
                <a:latin typeface="Arial"/>
                <a:ea typeface="+mn-ea"/>
                <a:cs typeface="Arial"/>
              </a:rPr>
              <a:t> is jointly sponsored by Health Education England, NHS England and NHS Improvement</a:t>
            </a:r>
          </a:p>
        </p:txBody>
      </p:sp>
    </p:spTree>
    <p:extLst>
      <p:ext uri="{BB962C8B-B14F-4D97-AF65-F5344CB8AC3E}">
        <p14:creationId xmlns:p14="http://schemas.microsoft.com/office/powerpoint/2010/main" val="2168537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1828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Picture Placeholder 2"/>
          <p:cNvSpPr>
            <a:spLocks noGrp="1"/>
          </p:cNvSpPr>
          <p:nvPr>
            <p:ph type="pic" idx="1"/>
          </p:nvPr>
        </p:nvSpPr>
        <p:spPr>
          <a:xfrm>
            <a:off x="540001" y="1800000"/>
            <a:ext cx="8063999" cy="4149280"/>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Tree>
    <p:extLst>
      <p:ext uri="{BB962C8B-B14F-4D97-AF65-F5344CB8AC3E}">
        <p14:creationId xmlns:p14="http://schemas.microsoft.com/office/powerpoint/2010/main" val="995032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625933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734337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1313323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2368878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8410523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9269444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4369619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52146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300539" y="1800000"/>
            <a:ext cx="2303461" cy="2373315"/>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
        <p:nvSpPr>
          <p:cNvPr id="7"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9" name="Content Placeholder 2"/>
          <p:cNvSpPr>
            <a:spLocks noGrp="1"/>
          </p:cNvSpPr>
          <p:nvPr>
            <p:ph idx="10"/>
          </p:nvPr>
        </p:nvSpPr>
        <p:spPr>
          <a:xfrm>
            <a:off x="540001" y="1800000"/>
            <a:ext cx="5472160"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15221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45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34589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7059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72560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3761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2.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theme" Target="../theme/theme4.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2205038"/>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33" name="Picture 9" descr="Desktop Guy's and St Thomas' RGB BLUE (300ppi)"/>
          <p:cNvPicPr>
            <a:picLocks noChangeAspect="1" noChangeArrowheads="1"/>
          </p:cNvPicPr>
          <p:nvPr/>
        </p:nvPicPr>
        <p:blipFill>
          <a:blip r:embed="rId7" cstate="print">
            <a:extLst>
              <a:ext uri="{28A0092B-C50C-407E-A947-70E740481C1C}">
                <a14:useLocalDpi xmlns:a14="http://schemas.microsoft.com/office/drawing/2010/main" val="0"/>
              </a:ext>
            </a:extLst>
          </a:blip>
          <a:srcRect t="-20853" r="-11594" b="-18953"/>
          <a:stretch>
            <a:fillRect/>
          </a:stretch>
        </p:blipFill>
        <p:spPr bwMode="auto">
          <a:xfrm>
            <a:off x="5976938" y="0"/>
            <a:ext cx="3167062" cy="16891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86" r:id="rId1"/>
    <p:sldLayoutId id="2147484387" r:id="rId2"/>
    <p:sldLayoutId id="2147484388" r:id="rId3"/>
    <p:sldLayoutId id="2147484389" r:id="rId4"/>
    <p:sldLayoutId id="2147484401" r:id="rId5"/>
  </p:sldLayoutIdLst>
  <p:hf hdr="0" ftr="0" dt="0"/>
  <p:txStyles>
    <p:titleStyle>
      <a:lvl1pPr algn="ctr" defTabSz="912813" rtl="0" eaLnBrk="1" fontAlgn="base" hangingPunct="1">
        <a:lnSpc>
          <a:spcPts val="3600"/>
        </a:lnSpc>
        <a:spcBef>
          <a:spcPct val="0"/>
        </a:spcBef>
        <a:spcAft>
          <a:spcPct val="0"/>
        </a:spcAft>
        <a:defRPr lang="en-GB" sz="3200" b="1" kern="1200">
          <a:solidFill>
            <a:srgbClr val="005EB8"/>
          </a:solidFill>
          <a:latin typeface="+mj-lt"/>
          <a:ea typeface="ＭＳ Ｐゴシック" pitchFamily="-84" charset="-128"/>
          <a:cs typeface="ＭＳ Ｐゴシック" pitchFamily="-84" charset="-128"/>
        </a:defRPr>
      </a:lvl1pPr>
      <a:lvl2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2pPr>
      <a:lvl3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3pPr>
      <a:lvl4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4pPr>
      <a:lvl5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5pPr>
      <a:lvl6pPr marL="457200" algn="l" defTabSz="912813" rtl="0" eaLnBrk="1" fontAlgn="base" hangingPunct="1">
        <a:spcBef>
          <a:spcPct val="0"/>
        </a:spcBef>
        <a:spcAft>
          <a:spcPct val="0"/>
        </a:spcAft>
        <a:defRPr sz="2200" b="1">
          <a:solidFill>
            <a:schemeClr val="accent1"/>
          </a:solidFill>
          <a:latin typeface="Arial" charset="0"/>
        </a:defRPr>
      </a:lvl6pPr>
      <a:lvl7pPr marL="914400" algn="l" defTabSz="912813" rtl="0" eaLnBrk="1" fontAlgn="base" hangingPunct="1">
        <a:spcBef>
          <a:spcPct val="0"/>
        </a:spcBef>
        <a:spcAft>
          <a:spcPct val="0"/>
        </a:spcAft>
        <a:defRPr sz="2200" b="1">
          <a:solidFill>
            <a:schemeClr val="accent1"/>
          </a:solidFill>
          <a:latin typeface="Arial" charset="0"/>
        </a:defRPr>
      </a:lvl7pPr>
      <a:lvl8pPr marL="1371600" algn="l" defTabSz="912813" rtl="0" eaLnBrk="1" fontAlgn="base" hangingPunct="1">
        <a:spcBef>
          <a:spcPct val="0"/>
        </a:spcBef>
        <a:spcAft>
          <a:spcPct val="0"/>
        </a:spcAft>
        <a:defRPr sz="2200" b="1">
          <a:solidFill>
            <a:schemeClr val="accent1"/>
          </a:solidFill>
          <a:latin typeface="Arial" charset="0"/>
        </a:defRPr>
      </a:lvl8pPr>
      <a:lvl9pPr marL="1828800" algn="l" defTabSz="912813" rtl="0" eaLnBrk="1" fontAlgn="base" hangingPunct="1">
        <a:spcBef>
          <a:spcPct val="0"/>
        </a:spcBef>
        <a:spcAft>
          <a:spcPct val="0"/>
        </a:spcAft>
        <a:defRPr sz="2200" b="1">
          <a:solidFill>
            <a:schemeClr val="accent1"/>
          </a:solidFill>
          <a:latin typeface="Arial" charset="0"/>
        </a:defRPr>
      </a:lvl9pPr>
    </p:titleStyle>
    <p:bodyStyle>
      <a:lvl1pPr marL="250825" indent="-250825" algn="l" defTabSz="912813" rtl="0" eaLnBrk="1" fontAlgn="base" hangingPunct="1">
        <a:lnSpc>
          <a:spcPts val="2300"/>
        </a:lnSpc>
        <a:spcBef>
          <a:spcPts val="1200"/>
        </a:spcBef>
        <a:spcAft>
          <a:spcPct val="0"/>
        </a:spcAft>
        <a:buClr>
          <a:srgbClr val="294193"/>
        </a:buClr>
        <a:buSzPct val="125000"/>
        <a:buFont typeface="LucidaGrande" charset="0"/>
        <a:buChar char="•"/>
        <a:defRPr b="1" kern="1200">
          <a:solidFill>
            <a:schemeClr val="tx1"/>
          </a:solidFill>
          <a:latin typeface="+mn-lt"/>
          <a:ea typeface="ＭＳ Ｐゴシック" pitchFamily="-84" charset="-128"/>
          <a:cs typeface="ＭＳ Ｐゴシック" pitchFamily="-84" charset="-128"/>
        </a:defRPr>
      </a:lvl1pPr>
      <a:lvl2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2pPr>
      <a:lvl3pPr marL="250825" indent="-2508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3pPr>
      <a:lvl4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4pPr>
      <a:lvl5pPr marL="812800" indent="-2762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01417"/>
      </p:ext>
    </p:extLst>
  </p:cSld>
  <p:clrMap bg1="lt1" tx1="dk1" bg2="lt2" tx2="dk2" accent1="accent1" accent2="accent2" accent3="accent3" accent4="accent4" accent5="accent5" accent6="accent6" hlink="hlink" folHlink="folHlink"/>
  <p:sldLayoutIdLst>
    <p:sldLayoutId id="2147484404" r:id="rId1"/>
    <p:sldLayoutId id="2147484405" r:id="rId2"/>
    <p:sldLayoutId id="2147484406" r:id="rId3"/>
    <p:sldLayoutId id="2147484407" r:id="rId4"/>
    <p:sldLayoutId id="2147484408" r:id="rId5"/>
    <p:sldLayoutId id="2147484409" r:id="rId6"/>
    <p:sldLayoutId id="2147484410" r:id="rId7"/>
    <p:sldLayoutId id="2147484411" r:id="rId8"/>
    <p:sldLayoutId id="2147484412" r:id="rId9"/>
    <p:sldLayoutId id="2147484413" r:id="rId10"/>
    <p:sldLayoutId id="2147484414"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46902038"/>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8.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9.png"/><Relationship Id="rId1" Type="http://schemas.openxmlformats.org/officeDocument/2006/relationships/slideLayout" Target="../slideLayouts/slideLayout2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jpe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9.png"/><Relationship Id="rId1" Type="http://schemas.openxmlformats.org/officeDocument/2006/relationships/slideLayout" Target="../slideLayouts/slideLayout2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59646"/>
            <a:ext cx="7941229" cy="1601601"/>
          </a:xfrm>
        </p:spPr>
        <p:txBody>
          <a:bodyPr>
            <a:noAutofit/>
          </a:bodyPr>
          <a:lstStyle/>
          <a:p>
            <a:r>
              <a:rPr lang="en-GB" sz="2400" dirty="0"/>
              <a:t>Accelerated Preceptorship: </a:t>
            </a:r>
            <a:br>
              <a:rPr lang="en-GB" sz="2400" dirty="0"/>
            </a:br>
            <a:r>
              <a:rPr lang="en-GB" sz="2400" dirty="0"/>
              <a:t>Reflective Learning</a:t>
            </a:r>
            <a:br>
              <a:rPr lang="en-GB" sz="2400" dirty="0"/>
            </a:br>
            <a:endParaRPr lang="en-GB" sz="2400" dirty="0"/>
          </a:p>
        </p:txBody>
      </p:sp>
      <p:pic>
        <p:nvPicPr>
          <p:cNvPr id="4" name="Picture 3"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t="78486"/>
          <a:stretch/>
        </p:blipFill>
        <p:spPr>
          <a:xfrm>
            <a:off x="-22581" y="5766619"/>
            <a:ext cx="9144000" cy="1106588"/>
          </a:xfrm>
          <a:prstGeom prst="rect">
            <a:avLst/>
          </a:prstGeom>
        </p:spPr>
      </p:pic>
      <p:pic>
        <p:nvPicPr>
          <p:cNvPr id="6" name="Picture 5" descr="C:\Users\cd0x\AppData\Local\Microsoft\Windows\INetCache\Content.Outlook\VDV77M3J\Capital AHP Logo.PNG"/>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045565"/>
            <a:ext cx="4896544" cy="1031507"/>
          </a:xfrm>
          <a:prstGeom prst="rect">
            <a:avLst/>
          </a:prstGeom>
          <a:noFill/>
          <a:ln>
            <a:noFill/>
          </a:ln>
        </p:spPr>
      </p:pic>
      <p:pic>
        <p:nvPicPr>
          <p:cNvPr id="3" name="Picture 2"/>
          <p:cNvPicPr>
            <a:picLocks noChangeAspect="1"/>
          </p:cNvPicPr>
          <p:nvPr/>
        </p:nvPicPr>
        <p:blipFill rotWithShape="1">
          <a:blip r:embed="rId4"/>
          <a:srcRect l="56956"/>
          <a:stretch/>
        </p:blipFill>
        <p:spPr>
          <a:xfrm>
            <a:off x="6056486" y="32313"/>
            <a:ext cx="2987261" cy="1020423"/>
          </a:xfrm>
          <a:prstGeom prst="rect">
            <a:avLst/>
          </a:prstGeom>
          <a:solidFill>
            <a:srgbClr val="FFC000">
              <a:alpha val="55000"/>
            </a:srgbClr>
          </a:solidFill>
        </p:spPr>
      </p:pic>
      <p:sp>
        <p:nvSpPr>
          <p:cNvPr id="5" name="Rectangle 4"/>
          <p:cNvSpPr/>
          <p:nvPr/>
        </p:nvSpPr>
        <p:spPr>
          <a:xfrm>
            <a:off x="971600" y="5229200"/>
            <a:ext cx="7501747" cy="646331"/>
          </a:xfrm>
          <a:prstGeom prst="rect">
            <a:avLst/>
          </a:prstGeom>
        </p:spPr>
        <p:txBody>
          <a:bodyPr wrap="square">
            <a:spAutoFit/>
          </a:bodyPr>
          <a:lstStyle/>
          <a:p>
            <a:pPr algn="ctr"/>
            <a:r>
              <a:rPr lang="en-GB" dirty="0"/>
              <a:t>For Newly Qualified Practitioners and Healthcare Professionals on Temporary Register</a:t>
            </a:r>
          </a:p>
        </p:txBody>
      </p:sp>
    </p:spTree>
    <p:extLst>
      <p:ext uri="{BB962C8B-B14F-4D97-AF65-F5344CB8AC3E}">
        <p14:creationId xmlns:p14="http://schemas.microsoft.com/office/powerpoint/2010/main" val="1019675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43357" y="0"/>
            <a:ext cx="7090263" cy="1103472"/>
          </a:xfrm>
          <a:prstGeom prst="rect">
            <a:avLst/>
          </a:prstGeom>
        </p:spPr>
      </p:pic>
      <p:sp>
        <p:nvSpPr>
          <p:cNvPr id="2" name="Title 1"/>
          <p:cNvSpPr>
            <a:spLocks noGrp="1"/>
          </p:cNvSpPr>
          <p:nvPr>
            <p:ph type="title"/>
          </p:nvPr>
        </p:nvSpPr>
        <p:spPr>
          <a:xfrm>
            <a:off x="457200" y="845840"/>
            <a:ext cx="8229600" cy="1143000"/>
          </a:xfrm>
        </p:spPr>
        <p:txBody>
          <a:bodyPr/>
          <a:lstStyle/>
          <a:p>
            <a:pPr algn="l"/>
            <a:r>
              <a:rPr lang="en-GB" dirty="0"/>
              <a:t>Models of Reflection</a:t>
            </a:r>
          </a:p>
        </p:txBody>
      </p:sp>
      <p:sp>
        <p:nvSpPr>
          <p:cNvPr id="3" name="Content Placeholder 2"/>
          <p:cNvSpPr>
            <a:spLocks noGrp="1"/>
          </p:cNvSpPr>
          <p:nvPr>
            <p:ph idx="1"/>
          </p:nvPr>
        </p:nvSpPr>
        <p:spPr>
          <a:xfrm>
            <a:off x="457200" y="1988840"/>
            <a:ext cx="8229600" cy="4032448"/>
          </a:xfrm>
        </p:spPr>
        <p:txBody>
          <a:bodyPr>
            <a:noAutofit/>
          </a:bodyPr>
          <a:lstStyle/>
          <a:p>
            <a:pPr marL="0" indent="0">
              <a:buNone/>
            </a:pPr>
            <a:r>
              <a:rPr lang="en-GB" sz="2000" dirty="0"/>
              <a:t>There are different models of reflection and the two most popular ones in healthcare are:</a:t>
            </a:r>
          </a:p>
          <a:p>
            <a:pPr marL="0" indent="0">
              <a:buNone/>
            </a:pPr>
            <a:endParaRPr lang="en-GB" sz="2000" dirty="0"/>
          </a:p>
          <a:p>
            <a:pPr>
              <a:buClr>
                <a:srgbClr val="0070C0"/>
              </a:buClr>
            </a:pPr>
            <a:r>
              <a:rPr lang="en-GB" sz="2000" b="1" dirty="0"/>
              <a:t>Gibbs (1988) </a:t>
            </a:r>
            <a:r>
              <a:rPr lang="en-GB" sz="2000" dirty="0"/>
              <a:t>– focuses on six different stages which were intended to promote deep reflection, isolating feelings and slowing down the thought processes so that reflectors avoid jumping to conclusions</a:t>
            </a:r>
          </a:p>
          <a:p>
            <a:pPr marL="0" indent="0">
              <a:buClr>
                <a:srgbClr val="0070C0"/>
              </a:buClr>
              <a:buNone/>
            </a:pPr>
            <a:r>
              <a:rPr lang="en-GB" sz="2000" dirty="0"/>
              <a:t> </a:t>
            </a:r>
          </a:p>
          <a:p>
            <a:pPr>
              <a:buClr>
                <a:srgbClr val="0070C0"/>
              </a:buClr>
            </a:pPr>
            <a:r>
              <a:rPr lang="en-GB" sz="2000" b="1" dirty="0"/>
              <a:t>Rolfe et al (2001) </a:t>
            </a:r>
            <a:r>
              <a:rPr lang="en-GB" sz="2000" dirty="0"/>
              <a:t>–a simple reflection model with just three questions – what, so what and now what?  Whilst simple, it is very effective and can be used as the basis of reflective coaching to encourage learners and newly registered practitioners to think through the reflection process and come up with an action plan</a:t>
            </a:r>
          </a:p>
        </p:txBody>
      </p:sp>
    </p:spTree>
    <p:extLst>
      <p:ext uri="{BB962C8B-B14F-4D97-AF65-F5344CB8AC3E}">
        <p14:creationId xmlns:p14="http://schemas.microsoft.com/office/powerpoint/2010/main" val="3371170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907704" y="273502"/>
            <a:ext cx="7090263" cy="1103472"/>
          </a:xfrm>
          <a:prstGeom prst="rect">
            <a:avLst/>
          </a:prstGeom>
        </p:spPr>
      </p:pic>
      <p:sp>
        <p:nvSpPr>
          <p:cNvPr id="2" name="Title 1"/>
          <p:cNvSpPr>
            <a:spLocks noGrp="1"/>
          </p:cNvSpPr>
          <p:nvPr>
            <p:ph type="title"/>
          </p:nvPr>
        </p:nvSpPr>
        <p:spPr>
          <a:xfrm>
            <a:off x="457200" y="557808"/>
            <a:ext cx="8229600" cy="1143000"/>
          </a:xfrm>
        </p:spPr>
        <p:txBody>
          <a:bodyPr/>
          <a:lstStyle/>
          <a:p>
            <a:pPr algn="l"/>
            <a:r>
              <a:rPr lang="en-GB" dirty="0"/>
              <a:t>Gibbs’ Model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78369"/>
              </p:ext>
            </p:extLst>
          </p:nvPr>
        </p:nvGraphicFramePr>
        <p:xfrm>
          <a:off x="457200" y="1628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418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63688" y="314166"/>
            <a:ext cx="7090263" cy="1103472"/>
          </a:xfrm>
          <a:prstGeom prst="rect">
            <a:avLst/>
          </a:prstGeom>
        </p:spPr>
      </p:pic>
      <p:sp>
        <p:nvSpPr>
          <p:cNvPr id="2" name="Title 1"/>
          <p:cNvSpPr>
            <a:spLocks noGrp="1"/>
          </p:cNvSpPr>
          <p:nvPr>
            <p:ph type="title"/>
          </p:nvPr>
        </p:nvSpPr>
        <p:spPr>
          <a:xfrm>
            <a:off x="457200" y="629816"/>
            <a:ext cx="8229600" cy="1143000"/>
          </a:xfrm>
        </p:spPr>
        <p:txBody>
          <a:bodyPr/>
          <a:lstStyle/>
          <a:p>
            <a:pPr algn="l"/>
            <a:r>
              <a:rPr lang="en-GB" dirty="0"/>
              <a:t>Activity</a:t>
            </a:r>
          </a:p>
        </p:txBody>
      </p:sp>
      <p:sp>
        <p:nvSpPr>
          <p:cNvPr id="3" name="Content Placeholder 2"/>
          <p:cNvSpPr>
            <a:spLocks noGrp="1"/>
          </p:cNvSpPr>
          <p:nvPr>
            <p:ph idx="1"/>
          </p:nvPr>
        </p:nvSpPr>
        <p:spPr>
          <a:xfrm>
            <a:off x="457200" y="2176264"/>
            <a:ext cx="8229600" cy="3701008"/>
          </a:xfrm>
        </p:spPr>
        <p:txBody>
          <a:bodyPr>
            <a:noAutofit/>
          </a:bodyPr>
          <a:lstStyle/>
          <a:p>
            <a:pPr>
              <a:buClr>
                <a:srgbClr val="0070C0"/>
              </a:buClr>
            </a:pPr>
            <a:r>
              <a:rPr lang="en-GB" sz="2400" dirty="0"/>
              <a:t>Take a few minutes to consider a recent experience during your accelerated preceptorship and using Gibbs’ model of reflection, work through the different stages</a:t>
            </a:r>
          </a:p>
          <a:p>
            <a:pPr>
              <a:buClr>
                <a:srgbClr val="0070C0"/>
              </a:buClr>
            </a:pPr>
            <a:endParaRPr lang="en-GB" sz="2400" dirty="0"/>
          </a:p>
          <a:p>
            <a:pPr>
              <a:buClr>
                <a:srgbClr val="0070C0"/>
              </a:buClr>
            </a:pPr>
            <a:r>
              <a:rPr lang="en-GB" sz="2400" dirty="0"/>
              <a:t>Once you’ve finished, consider how you found the model.  Did it help you to structure your reflection?</a:t>
            </a:r>
          </a:p>
          <a:p>
            <a:pPr>
              <a:buClr>
                <a:srgbClr val="0070C0"/>
              </a:buClr>
            </a:pPr>
            <a:endParaRPr lang="en-GB" sz="2400" dirty="0"/>
          </a:p>
          <a:p>
            <a:pPr>
              <a:buClr>
                <a:srgbClr val="0070C0"/>
              </a:buClr>
            </a:pPr>
            <a:r>
              <a:rPr lang="en-GB" sz="2400" dirty="0"/>
              <a:t>How did it help you grow and develop? </a:t>
            </a:r>
          </a:p>
          <a:p>
            <a:pPr>
              <a:buClr>
                <a:srgbClr val="0070C0"/>
              </a:buClr>
            </a:pPr>
            <a:endParaRPr lang="en-GB" sz="2400" dirty="0"/>
          </a:p>
        </p:txBody>
      </p:sp>
    </p:spTree>
    <p:extLst>
      <p:ext uri="{BB962C8B-B14F-4D97-AF65-F5344CB8AC3E}">
        <p14:creationId xmlns:p14="http://schemas.microsoft.com/office/powerpoint/2010/main" val="4017780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68135" y="2089165"/>
            <a:ext cx="9001001" cy="3932123"/>
            <a:chOff x="-810128" y="670606"/>
            <a:chExt cx="9001053" cy="3916133"/>
          </a:xfrm>
        </p:grpSpPr>
        <p:pic>
          <p:nvPicPr>
            <p:cNvPr id="5" name="Picture 4" descr="Image result for rolfe et 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5603" y="737067"/>
              <a:ext cx="2773945" cy="2773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3"/>
            <p:cNvSpPr txBox="1"/>
            <p:nvPr/>
          </p:nvSpPr>
          <p:spPr>
            <a:xfrm>
              <a:off x="-810128" y="670606"/>
              <a:ext cx="3672430" cy="2481829"/>
            </a:xfrm>
            <a:prstGeom prst="rect">
              <a:avLst/>
            </a:prstGeom>
            <a:noFill/>
          </p:spPr>
          <p:txBody>
            <a:bodyPr wrap="square" rtlCol="0">
              <a:noAutofit/>
            </a:bodyPr>
            <a:lstStyle/>
            <a:p>
              <a:pPr>
                <a:spcAft>
                  <a:spcPts val="0"/>
                </a:spcAft>
              </a:pPr>
              <a:r>
                <a:rPr lang="en-GB" sz="1600" b="1" kern="1200" dirty="0">
                  <a:solidFill>
                    <a:srgbClr val="1F497D"/>
                  </a:solidFill>
                  <a:effectLst/>
                  <a:ea typeface="MS Mincho"/>
                  <a:cs typeface="Arial" panose="020B0604020202020204" pitchFamily="34" charset="0"/>
                </a:rPr>
                <a:t>WHAT:</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Is the problem / situation?</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Was my role?</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Was I trying to achieve?</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Actions did I take?</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Was response of others?</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Were the consequences?</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Were my feelings?</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Was good or bad about the experience</a:t>
              </a:r>
              <a:endParaRPr lang="en-GB" sz="1600" dirty="0">
                <a:effectLst/>
                <a:ea typeface="MS Mincho"/>
                <a:cs typeface="Arial" panose="020B0604020202020204" pitchFamily="34" charset="0"/>
              </a:endParaRPr>
            </a:p>
          </p:txBody>
        </p:sp>
        <p:sp>
          <p:nvSpPr>
            <p:cNvPr id="7" name="TextBox 4"/>
            <p:cNvSpPr txBox="1"/>
            <p:nvPr/>
          </p:nvSpPr>
          <p:spPr>
            <a:xfrm>
              <a:off x="4770667" y="1000980"/>
              <a:ext cx="3420258" cy="2179955"/>
            </a:xfrm>
            <a:prstGeom prst="rect">
              <a:avLst/>
            </a:prstGeom>
            <a:noFill/>
          </p:spPr>
          <p:txBody>
            <a:bodyPr wrap="square" rtlCol="0">
              <a:noAutofit/>
            </a:bodyPr>
            <a:lstStyle/>
            <a:p>
              <a:pPr>
                <a:spcAft>
                  <a:spcPts val="0"/>
                </a:spcAft>
              </a:pPr>
              <a:r>
                <a:rPr lang="en-GB" sz="1600" b="1" kern="1200" dirty="0">
                  <a:solidFill>
                    <a:srgbClr val="1F497D"/>
                  </a:solidFill>
                  <a:effectLst/>
                  <a:ea typeface="MS Mincho"/>
                  <a:cs typeface="Arial" panose="020B0604020202020204" pitchFamily="34" charset="0"/>
                </a:rPr>
                <a:t>SO WHAT?</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Does this teach me?</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Does this mean – to me and to others?</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Could I have done differently?</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Knowledge or skills did I bring to the situation?</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Is my understanding on the situation and my actions now?</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Could I have done differently?</a:t>
              </a:r>
              <a:endParaRPr lang="en-GB" sz="1600" dirty="0">
                <a:effectLst/>
                <a:ea typeface="MS Mincho"/>
                <a:cs typeface="Arial" panose="020B0604020202020204" pitchFamily="34" charset="0"/>
              </a:endParaRPr>
            </a:p>
          </p:txBody>
        </p:sp>
        <p:sp>
          <p:nvSpPr>
            <p:cNvPr id="8" name="TextBox 6"/>
            <p:cNvSpPr txBox="1"/>
            <p:nvPr/>
          </p:nvSpPr>
          <p:spPr>
            <a:xfrm>
              <a:off x="-522094" y="3276165"/>
              <a:ext cx="3600421" cy="1310574"/>
            </a:xfrm>
            <a:prstGeom prst="rect">
              <a:avLst/>
            </a:prstGeom>
            <a:noFill/>
          </p:spPr>
          <p:txBody>
            <a:bodyPr wrap="square" rtlCol="0">
              <a:noAutofit/>
            </a:bodyPr>
            <a:lstStyle/>
            <a:p>
              <a:pPr>
                <a:spcAft>
                  <a:spcPts val="0"/>
                </a:spcAft>
              </a:pPr>
              <a:r>
                <a:rPr lang="en-GB" sz="1600" b="1" kern="1200" dirty="0">
                  <a:solidFill>
                    <a:srgbClr val="1F497D"/>
                  </a:solidFill>
                  <a:effectLst/>
                  <a:ea typeface="MS Mincho"/>
                  <a:cs typeface="Arial" panose="020B0604020202020204" pitchFamily="34" charset="0"/>
                </a:rPr>
                <a:t>NOW WHAT?</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Do I need to do to make things better?</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Broader issues need to be considered?</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Might the consequences be?</a:t>
              </a:r>
              <a:endParaRPr lang="en-GB" sz="1600" dirty="0">
                <a:effectLst/>
                <a:ea typeface="MS Mincho"/>
                <a:cs typeface="Arial" panose="020B0604020202020204" pitchFamily="34" charset="0"/>
              </a:endParaRPr>
            </a:p>
            <a:p>
              <a:pPr marL="342900" lvl="0" indent="-342900">
                <a:spcAft>
                  <a:spcPts val="0"/>
                </a:spcAft>
                <a:buFont typeface="Arial"/>
                <a:buChar char="•"/>
                <a:tabLst>
                  <a:tab pos="457200" algn="l"/>
                </a:tabLst>
              </a:pPr>
              <a:r>
                <a:rPr lang="en-US" sz="1600" kern="1200" dirty="0">
                  <a:solidFill>
                    <a:srgbClr val="000000"/>
                  </a:solidFill>
                  <a:effectLst/>
                  <a:ea typeface="MS Mincho"/>
                  <a:cs typeface="Arial" panose="020B0604020202020204" pitchFamily="34" charset="0"/>
                </a:rPr>
                <a:t>Will I do differently next time?</a:t>
              </a:r>
              <a:endParaRPr lang="en-GB" sz="1600" dirty="0">
                <a:effectLst/>
                <a:ea typeface="MS Mincho"/>
                <a:cs typeface="Arial" panose="020B0604020202020204" pitchFamily="34" charset="0"/>
              </a:endParaRPr>
            </a:p>
          </p:txBody>
        </p:sp>
      </p:grpSp>
      <p:pic>
        <p:nvPicPr>
          <p:cNvPr id="3" name="Picture 2"/>
          <p:cNvPicPr>
            <a:picLocks noChangeAspect="1"/>
          </p:cNvPicPr>
          <p:nvPr/>
        </p:nvPicPr>
        <p:blipFill>
          <a:blip r:embed="rId3"/>
          <a:stretch>
            <a:fillRect/>
          </a:stretch>
        </p:blipFill>
        <p:spPr>
          <a:xfrm>
            <a:off x="1874225" y="150570"/>
            <a:ext cx="7090263" cy="1103472"/>
          </a:xfrm>
          <a:prstGeom prst="rect">
            <a:avLst/>
          </a:prstGeom>
        </p:spPr>
      </p:pic>
      <p:sp>
        <p:nvSpPr>
          <p:cNvPr id="2" name="Title 1"/>
          <p:cNvSpPr>
            <a:spLocks noGrp="1"/>
          </p:cNvSpPr>
          <p:nvPr>
            <p:ph type="title"/>
          </p:nvPr>
        </p:nvSpPr>
        <p:spPr>
          <a:xfrm>
            <a:off x="457200" y="845840"/>
            <a:ext cx="8229600" cy="1143000"/>
          </a:xfrm>
        </p:spPr>
        <p:txBody>
          <a:bodyPr/>
          <a:lstStyle/>
          <a:p>
            <a:pPr algn="l"/>
            <a:r>
              <a:rPr lang="en-GB" dirty="0"/>
              <a:t>Rolfe et al - Model</a:t>
            </a:r>
          </a:p>
        </p:txBody>
      </p:sp>
    </p:spTree>
    <p:extLst>
      <p:ext uri="{BB962C8B-B14F-4D97-AF65-F5344CB8AC3E}">
        <p14:creationId xmlns:p14="http://schemas.microsoft.com/office/powerpoint/2010/main" val="1214619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4256"/>
            <a:ext cx="8229600" cy="3989040"/>
          </a:xfrm>
        </p:spPr>
        <p:txBody>
          <a:bodyPr>
            <a:normAutofit/>
          </a:bodyPr>
          <a:lstStyle/>
          <a:p>
            <a:pPr>
              <a:buClr>
                <a:srgbClr val="0070C0"/>
              </a:buClr>
            </a:pPr>
            <a:r>
              <a:rPr lang="en-GB" sz="2000" dirty="0"/>
              <a:t>Now consider a different recent experience during your accelerated preceptorship using the Rolfe et al model of reflection work through the different stages</a:t>
            </a:r>
          </a:p>
          <a:p>
            <a:pPr>
              <a:buClr>
                <a:srgbClr val="0070C0"/>
              </a:buClr>
            </a:pPr>
            <a:endParaRPr lang="en-GB" sz="2000" dirty="0"/>
          </a:p>
          <a:p>
            <a:pPr>
              <a:buClr>
                <a:srgbClr val="0070C0"/>
              </a:buClr>
            </a:pPr>
            <a:r>
              <a:rPr lang="en-GB" sz="2000" dirty="0">
                <a:solidFill>
                  <a:srgbClr val="FF0000"/>
                </a:solidFill>
              </a:rPr>
              <a:t>Once you’ve finished, consider how you found the model.  Did it help you to structure your reflection?</a:t>
            </a:r>
          </a:p>
          <a:p>
            <a:pPr>
              <a:buClr>
                <a:srgbClr val="0070C0"/>
              </a:buClr>
            </a:pPr>
            <a:endParaRPr lang="en-GB" sz="2000" dirty="0">
              <a:solidFill>
                <a:srgbClr val="FF0000"/>
              </a:solidFill>
            </a:endParaRPr>
          </a:p>
          <a:p>
            <a:pPr>
              <a:buClr>
                <a:srgbClr val="0070C0"/>
              </a:buClr>
            </a:pPr>
            <a:r>
              <a:rPr lang="en-GB" sz="2000" dirty="0">
                <a:solidFill>
                  <a:srgbClr val="FF0000"/>
                </a:solidFill>
              </a:rPr>
              <a:t>How did it help you grow and develop? </a:t>
            </a:r>
          </a:p>
          <a:p>
            <a:pPr>
              <a:buClr>
                <a:srgbClr val="0070C0"/>
              </a:buClr>
            </a:pPr>
            <a:endParaRPr lang="en-GB" sz="2000" dirty="0"/>
          </a:p>
          <a:p>
            <a:pPr>
              <a:buClr>
                <a:srgbClr val="0070C0"/>
              </a:buClr>
            </a:pPr>
            <a:r>
              <a:rPr lang="en-GB" sz="2000" dirty="0"/>
              <a:t>Which model, Gibbs or Rolfe, did you find suited you best?  Why do you think this was so?</a:t>
            </a:r>
          </a:p>
        </p:txBody>
      </p:sp>
      <p:pic>
        <p:nvPicPr>
          <p:cNvPr id="4" name="Picture 3"/>
          <p:cNvPicPr>
            <a:picLocks noChangeAspect="1"/>
          </p:cNvPicPr>
          <p:nvPr/>
        </p:nvPicPr>
        <p:blipFill>
          <a:blip r:embed="rId2"/>
          <a:stretch>
            <a:fillRect/>
          </a:stretch>
        </p:blipFill>
        <p:spPr>
          <a:xfrm>
            <a:off x="1835696" y="104993"/>
            <a:ext cx="7090263" cy="1103472"/>
          </a:xfrm>
          <a:prstGeom prst="rect">
            <a:avLst/>
          </a:prstGeom>
        </p:spPr>
      </p:pic>
      <p:sp>
        <p:nvSpPr>
          <p:cNvPr id="2" name="Title 1"/>
          <p:cNvSpPr>
            <a:spLocks noGrp="1"/>
          </p:cNvSpPr>
          <p:nvPr>
            <p:ph type="title"/>
          </p:nvPr>
        </p:nvSpPr>
        <p:spPr>
          <a:xfrm>
            <a:off x="457200" y="845840"/>
            <a:ext cx="8229600" cy="1143000"/>
          </a:xfrm>
        </p:spPr>
        <p:txBody>
          <a:bodyPr/>
          <a:lstStyle/>
          <a:p>
            <a:pPr algn="l"/>
            <a:r>
              <a:rPr lang="en-GB" dirty="0"/>
              <a:t>Activity</a:t>
            </a:r>
          </a:p>
        </p:txBody>
      </p:sp>
    </p:spTree>
    <p:extLst>
      <p:ext uri="{BB962C8B-B14F-4D97-AF65-F5344CB8AC3E}">
        <p14:creationId xmlns:p14="http://schemas.microsoft.com/office/powerpoint/2010/main" val="2096290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1864"/>
            <a:ext cx="8229600" cy="1143000"/>
          </a:xfrm>
        </p:spPr>
        <p:txBody>
          <a:bodyPr/>
          <a:lstStyle/>
          <a:p>
            <a:pPr algn="l"/>
            <a:r>
              <a:rPr lang="en-GB" dirty="0"/>
              <a:t>Activity</a:t>
            </a:r>
          </a:p>
        </p:txBody>
      </p:sp>
      <p:sp>
        <p:nvSpPr>
          <p:cNvPr id="3" name="Content Placeholder 2"/>
          <p:cNvSpPr>
            <a:spLocks noGrp="1"/>
          </p:cNvSpPr>
          <p:nvPr>
            <p:ph idx="1"/>
          </p:nvPr>
        </p:nvSpPr>
        <p:spPr>
          <a:xfrm>
            <a:off x="457200" y="2392288"/>
            <a:ext cx="8229600" cy="3124944"/>
          </a:xfrm>
        </p:spPr>
        <p:txBody>
          <a:bodyPr/>
          <a:lstStyle/>
          <a:p>
            <a:r>
              <a:rPr lang="en-GB" dirty="0"/>
              <a:t>Using the model you prefer, reflect on your learning during your accelerated preceptorship, what you have achieved and where you may still need to develop</a:t>
            </a:r>
          </a:p>
          <a:p>
            <a:r>
              <a:rPr lang="en-GB" dirty="0"/>
              <a:t>Consider one area for development which you want to prioritise</a:t>
            </a:r>
          </a:p>
        </p:txBody>
      </p:sp>
      <p:pic>
        <p:nvPicPr>
          <p:cNvPr id="4" name="Picture 3">
            <a:extLst>
              <a:ext uri="{FF2B5EF4-FFF2-40B4-BE49-F238E27FC236}">
                <a16:creationId xmlns:a16="http://schemas.microsoft.com/office/drawing/2014/main" id="{3AD22461-9C69-4F12-8AD9-3C5E0DD5AE50}"/>
              </a:ext>
            </a:extLst>
          </p:cNvPr>
          <p:cNvPicPr>
            <a:picLocks noChangeAspect="1"/>
          </p:cNvPicPr>
          <p:nvPr/>
        </p:nvPicPr>
        <p:blipFill>
          <a:blip r:embed="rId2"/>
          <a:stretch>
            <a:fillRect/>
          </a:stretch>
        </p:blipFill>
        <p:spPr>
          <a:xfrm>
            <a:off x="1835696" y="104993"/>
            <a:ext cx="7090263" cy="1103472"/>
          </a:xfrm>
          <a:prstGeom prst="rect">
            <a:avLst/>
          </a:prstGeom>
        </p:spPr>
      </p:pic>
    </p:spTree>
    <p:extLst>
      <p:ext uri="{BB962C8B-B14F-4D97-AF65-F5344CB8AC3E}">
        <p14:creationId xmlns:p14="http://schemas.microsoft.com/office/powerpoint/2010/main" val="410643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848"/>
            <a:ext cx="8229600" cy="1143000"/>
          </a:xfrm>
        </p:spPr>
        <p:txBody>
          <a:bodyPr/>
          <a:lstStyle/>
          <a:p>
            <a:pPr algn="l"/>
            <a:r>
              <a:rPr lang="en-GB" dirty="0"/>
              <a:t>SMART Objectives</a:t>
            </a:r>
          </a:p>
        </p:txBody>
      </p:sp>
      <p:sp>
        <p:nvSpPr>
          <p:cNvPr id="3" name="Content Placeholder 2"/>
          <p:cNvSpPr>
            <a:spLocks noGrp="1"/>
          </p:cNvSpPr>
          <p:nvPr>
            <p:ph idx="1"/>
          </p:nvPr>
        </p:nvSpPr>
        <p:spPr>
          <a:xfrm>
            <a:off x="457200" y="1999381"/>
            <a:ext cx="8229600" cy="4525963"/>
          </a:xfrm>
        </p:spPr>
        <p:txBody>
          <a:bodyPr>
            <a:noAutofit/>
          </a:bodyPr>
          <a:lstStyle/>
          <a:p>
            <a:pPr lvl="0"/>
            <a:r>
              <a:rPr lang="en-US" sz="2400" b="1" dirty="0"/>
              <a:t>Specific </a:t>
            </a:r>
            <a:r>
              <a:rPr lang="en-US" sz="2400" dirty="0"/>
              <a:t>– clear, concise and specific</a:t>
            </a:r>
            <a:endParaRPr lang="en-GB" sz="2400" dirty="0"/>
          </a:p>
          <a:p>
            <a:pPr lvl="0"/>
            <a:r>
              <a:rPr lang="en-US" sz="2400" b="1" dirty="0"/>
              <a:t>Measureable </a:t>
            </a:r>
            <a:r>
              <a:rPr lang="en-US" sz="2400" dirty="0"/>
              <a:t>– how objective may be measured and what success looks like</a:t>
            </a:r>
            <a:endParaRPr lang="en-GB" sz="2400" dirty="0"/>
          </a:p>
          <a:p>
            <a:pPr lvl="0"/>
            <a:r>
              <a:rPr lang="en-US" sz="2400" b="1" dirty="0"/>
              <a:t>Achievable / Agreed </a:t>
            </a:r>
            <a:r>
              <a:rPr lang="en-US" sz="2400" dirty="0"/>
              <a:t>–achievable within any constraints for the individual and agreed by the individual</a:t>
            </a:r>
            <a:endParaRPr lang="en-GB" sz="2400" dirty="0"/>
          </a:p>
          <a:p>
            <a:pPr lvl="0"/>
            <a:r>
              <a:rPr lang="en-US" sz="2400" b="1" dirty="0"/>
              <a:t>Realistic / Relevant </a:t>
            </a:r>
            <a:r>
              <a:rPr lang="en-US" sz="2400" dirty="0"/>
              <a:t>– realistic in terms of method, timing and constraints.  Relevant in terms of the individual, their learning needs and role requirements</a:t>
            </a:r>
            <a:endParaRPr lang="en-GB" sz="2400" dirty="0"/>
          </a:p>
          <a:p>
            <a:r>
              <a:rPr lang="en-GB" sz="2400" b="1" dirty="0" err="1"/>
              <a:t>Timebound</a:t>
            </a:r>
            <a:r>
              <a:rPr lang="en-GB" sz="2400" b="1" dirty="0"/>
              <a:t> </a:t>
            </a:r>
            <a:r>
              <a:rPr lang="en-GB" sz="2400" dirty="0"/>
              <a:t>– a defined deadline for completion.  Whilst we may not like deadlines, we focus on achieving by a deadline</a:t>
            </a:r>
          </a:p>
        </p:txBody>
      </p:sp>
      <p:pic>
        <p:nvPicPr>
          <p:cNvPr id="4" name="Picture 3">
            <a:extLst>
              <a:ext uri="{FF2B5EF4-FFF2-40B4-BE49-F238E27FC236}">
                <a16:creationId xmlns:a16="http://schemas.microsoft.com/office/drawing/2014/main" id="{98F1887E-4A3F-4A17-9D83-15BD0C81B0E1}"/>
              </a:ext>
            </a:extLst>
          </p:cNvPr>
          <p:cNvPicPr>
            <a:picLocks noChangeAspect="1"/>
          </p:cNvPicPr>
          <p:nvPr/>
        </p:nvPicPr>
        <p:blipFill>
          <a:blip r:embed="rId2"/>
          <a:stretch>
            <a:fillRect/>
          </a:stretch>
        </p:blipFill>
        <p:spPr>
          <a:xfrm>
            <a:off x="2051720" y="-27384"/>
            <a:ext cx="6874240" cy="1235775"/>
          </a:xfrm>
          <a:prstGeom prst="rect">
            <a:avLst/>
          </a:prstGeom>
        </p:spPr>
      </p:pic>
    </p:spTree>
    <p:extLst>
      <p:ext uri="{BB962C8B-B14F-4D97-AF65-F5344CB8AC3E}">
        <p14:creationId xmlns:p14="http://schemas.microsoft.com/office/powerpoint/2010/main" val="1901395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5880"/>
            <a:ext cx="8229600" cy="1143000"/>
          </a:xfrm>
        </p:spPr>
        <p:txBody>
          <a:bodyPr/>
          <a:lstStyle/>
          <a:p>
            <a:pPr algn="l"/>
            <a:r>
              <a:rPr lang="en-GB" dirty="0"/>
              <a:t>Activity</a:t>
            </a:r>
          </a:p>
        </p:txBody>
      </p:sp>
      <p:sp>
        <p:nvSpPr>
          <p:cNvPr id="3" name="Content Placeholder 2"/>
          <p:cNvSpPr>
            <a:spLocks noGrp="1"/>
          </p:cNvSpPr>
          <p:nvPr>
            <p:ph idx="1"/>
          </p:nvPr>
        </p:nvSpPr>
        <p:spPr>
          <a:xfrm>
            <a:off x="457200" y="2824336"/>
            <a:ext cx="8229600" cy="2188840"/>
          </a:xfrm>
        </p:spPr>
        <p:txBody>
          <a:bodyPr/>
          <a:lstStyle/>
          <a:p>
            <a:r>
              <a:rPr lang="en-GB" dirty="0"/>
              <a:t>Set yourself one or two SMART development objectives for the next three months indicating any support you will need </a:t>
            </a:r>
          </a:p>
          <a:p>
            <a:endParaRPr lang="en-GB" b="1" dirty="0"/>
          </a:p>
        </p:txBody>
      </p:sp>
      <p:pic>
        <p:nvPicPr>
          <p:cNvPr id="4" name="Picture 3">
            <a:extLst>
              <a:ext uri="{FF2B5EF4-FFF2-40B4-BE49-F238E27FC236}">
                <a16:creationId xmlns:a16="http://schemas.microsoft.com/office/drawing/2014/main" id="{D148D526-D19A-4C5B-A2C6-B7B1DC6F74FE}"/>
              </a:ext>
            </a:extLst>
          </p:cNvPr>
          <p:cNvPicPr>
            <a:picLocks noChangeAspect="1"/>
          </p:cNvPicPr>
          <p:nvPr/>
        </p:nvPicPr>
        <p:blipFill>
          <a:blip r:embed="rId2"/>
          <a:stretch>
            <a:fillRect/>
          </a:stretch>
        </p:blipFill>
        <p:spPr>
          <a:xfrm>
            <a:off x="1835696" y="104993"/>
            <a:ext cx="7090263" cy="1103472"/>
          </a:xfrm>
          <a:prstGeom prst="rect">
            <a:avLst/>
          </a:prstGeom>
        </p:spPr>
      </p:pic>
    </p:spTree>
    <p:extLst>
      <p:ext uri="{BB962C8B-B14F-4D97-AF65-F5344CB8AC3E}">
        <p14:creationId xmlns:p14="http://schemas.microsoft.com/office/powerpoint/2010/main" val="375258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565920"/>
            <a:ext cx="8229600" cy="1143000"/>
          </a:xfrm>
        </p:spPr>
        <p:txBody>
          <a:bodyPr/>
          <a:lstStyle/>
          <a:p>
            <a:pPr algn="l"/>
            <a:r>
              <a:rPr lang="en-US" altLang="en-US" dirty="0"/>
              <a:t>References</a:t>
            </a:r>
          </a:p>
        </p:txBody>
      </p:sp>
      <p:sp>
        <p:nvSpPr>
          <p:cNvPr id="7" name="Content Placeholder 3"/>
          <p:cNvSpPr txBox="1">
            <a:spLocks/>
          </p:cNvSpPr>
          <p:nvPr/>
        </p:nvSpPr>
        <p:spPr>
          <a:xfrm>
            <a:off x="467544" y="2706587"/>
            <a:ext cx="8352928" cy="3098677"/>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r>
              <a:rPr lang="en-GB" sz="2000" b="0" dirty="0">
                <a:latin typeface="Arial" panose="020B0604020202020204" pitchFamily="34" charset="0"/>
                <a:cs typeface="Arial" panose="020B0604020202020204" pitchFamily="34" charset="0"/>
              </a:rPr>
              <a:t>Kolb, D.A. (1984). </a:t>
            </a:r>
            <a:r>
              <a:rPr lang="en-GB" sz="2000" b="0" i="1" dirty="0">
                <a:latin typeface="Arial" panose="020B0604020202020204" pitchFamily="34" charset="0"/>
                <a:cs typeface="Arial" panose="020B0604020202020204" pitchFamily="34" charset="0"/>
              </a:rPr>
              <a:t>Experiential learning: experience as the source of learning and development</a:t>
            </a:r>
            <a:r>
              <a:rPr lang="en-GB" sz="2000" b="0" dirty="0">
                <a:latin typeface="Arial" panose="020B0604020202020204" pitchFamily="34" charset="0"/>
                <a:cs typeface="Arial" panose="020B0604020202020204" pitchFamily="34" charset="0"/>
              </a:rPr>
              <a:t>. Englewood Cliffs, NJ: Prentice Hall</a:t>
            </a:r>
          </a:p>
          <a:p>
            <a:r>
              <a:rPr lang="en-GB" sz="2000" b="0" dirty="0">
                <a:latin typeface="Arial" panose="020B0604020202020204" pitchFamily="34" charset="0"/>
                <a:cs typeface="Arial" panose="020B0604020202020204" pitchFamily="34" charset="0"/>
              </a:rPr>
              <a:t>Gibbs, G. (1988) </a:t>
            </a:r>
            <a:r>
              <a:rPr lang="en-GB" sz="2000" b="0" i="1" dirty="0">
                <a:latin typeface="Arial" panose="020B0604020202020204" pitchFamily="34" charset="0"/>
                <a:cs typeface="Arial" panose="020B0604020202020204" pitchFamily="34" charset="0"/>
              </a:rPr>
              <a:t>Learning by Doing: A guide to teaching and learning methods</a:t>
            </a:r>
            <a:r>
              <a:rPr lang="en-GB" sz="2000" b="0" dirty="0">
                <a:latin typeface="Arial" panose="020B0604020202020204" pitchFamily="34" charset="0"/>
                <a:cs typeface="Arial" panose="020B0604020202020204" pitchFamily="34" charset="0"/>
              </a:rPr>
              <a:t>. Further Education Unit, Oxford Brookes University, Oxford</a:t>
            </a:r>
          </a:p>
          <a:p>
            <a:r>
              <a:rPr lang="en-GB" sz="2000" b="0" dirty="0">
                <a:latin typeface="Arial" panose="020B0604020202020204" pitchFamily="34" charset="0"/>
                <a:cs typeface="Arial" panose="020B0604020202020204" pitchFamily="34" charset="0"/>
              </a:rPr>
              <a:t>Rolfe, G., Freshwater, D. and Jasper, M. (2001). </a:t>
            </a:r>
            <a:r>
              <a:rPr lang="en-GB" sz="2000" b="0" i="1" dirty="0">
                <a:latin typeface="Arial" panose="020B0604020202020204" pitchFamily="34" charset="0"/>
                <a:cs typeface="Arial" panose="020B0604020202020204" pitchFamily="34" charset="0"/>
              </a:rPr>
              <a:t>Critical reflection in nursing and the helping professions: a user’s guide.</a:t>
            </a:r>
            <a:r>
              <a:rPr lang="en-GB" sz="2000" b="0" dirty="0">
                <a:latin typeface="Arial" panose="020B0604020202020204" pitchFamily="34" charset="0"/>
                <a:cs typeface="Arial" panose="020B0604020202020204" pitchFamily="34" charset="0"/>
              </a:rPr>
              <a:t> Basingstoke: Palgrave Macmillan </a:t>
            </a:r>
          </a:p>
          <a:p>
            <a:endParaRPr lang="en-GB" dirty="0"/>
          </a:p>
          <a:p>
            <a:pPr marL="0" indent="0" eaLnBrk="1" hangingPunct="1">
              <a:buNone/>
              <a:defRPr/>
            </a:pPr>
            <a:r>
              <a:rPr lang="en-US" altLang="en-US" b="0" dirty="0">
                <a:solidFill>
                  <a:sysClr val="windowText" lastClr="000000"/>
                </a:solidFill>
                <a:latin typeface="Arial"/>
              </a:rPr>
              <a:t> </a:t>
            </a:r>
          </a:p>
        </p:txBody>
      </p:sp>
    </p:spTree>
    <p:extLst>
      <p:ext uri="{BB962C8B-B14F-4D97-AF65-F5344CB8AC3E}">
        <p14:creationId xmlns:p14="http://schemas.microsoft.com/office/powerpoint/2010/main" val="292920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72698" y="845840"/>
            <a:ext cx="8229600" cy="1143000"/>
          </a:xfrm>
        </p:spPr>
        <p:txBody>
          <a:bodyPr/>
          <a:lstStyle/>
          <a:p>
            <a:pPr algn="l"/>
            <a:r>
              <a:rPr lang="en-US" altLang="en-US" dirty="0"/>
              <a:t>Acknowledgments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eaLnBrk="1" hangingPunct="1">
              <a:defRPr/>
            </a:pPr>
            <a:endParaRPr lang="en-US" altLang="en-US" b="0" dirty="0">
              <a:solidFill>
                <a:sysClr val="windowText" lastClr="000000"/>
              </a:solidFill>
              <a:latin typeface="Arial"/>
            </a:endParaRPr>
          </a:p>
        </p:txBody>
      </p:sp>
      <p:sp>
        <p:nvSpPr>
          <p:cNvPr id="3" name="TextBox 2"/>
          <p:cNvSpPr txBox="1"/>
          <p:nvPr/>
        </p:nvSpPr>
        <p:spPr>
          <a:xfrm>
            <a:off x="467544" y="2388944"/>
            <a:ext cx="8234754" cy="3416320"/>
          </a:xfrm>
          <a:prstGeom prst="rect">
            <a:avLst/>
          </a:prstGeom>
          <a:noFill/>
        </p:spPr>
        <p:txBody>
          <a:bodyPr wrap="square" rtlCol="0">
            <a:spAutoFit/>
          </a:bodyPr>
          <a:lstStyle/>
          <a:p>
            <a:pPr marL="285750" indent="-285750">
              <a:buFont typeface="Arial" panose="020B0604020202020204" pitchFamily="34" charset="0"/>
              <a:buChar char="•"/>
            </a:pPr>
            <a:r>
              <a:rPr lang="en-GB" dirty="0"/>
              <a:t>Desiree Cox, Preceptorship Project Manager, CapitalNurse</a:t>
            </a:r>
          </a:p>
          <a:p>
            <a:r>
              <a:rPr lang="en-GB" dirty="0"/>
              <a:t> </a:t>
            </a:r>
          </a:p>
          <a:p>
            <a:pPr marL="285750" indent="-285750">
              <a:buFont typeface="Arial" panose="020B0604020202020204" pitchFamily="34" charset="0"/>
              <a:buChar char="•"/>
            </a:pPr>
            <a:r>
              <a:rPr lang="en-GB" dirty="0"/>
              <a:t>Jules Marchant, Therapy Practice Development Lead, Guy’s and St Thomas’ NHS Trust, and Health Education England </a:t>
            </a:r>
            <a:r>
              <a:rPr lang="en-GB" dirty="0" err="1"/>
              <a:t>RePAIR</a:t>
            </a:r>
            <a:r>
              <a:rPr lang="en-GB" dirty="0"/>
              <a:t> Fellow</a:t>
            </a:r>
          </a:p>
          <a:p>
            <a:endParaRPr lang="en-GB" dirty="0"/>
          </a:p>
          <a:p>
            <a:pPr marL="285750" indent="-285750">
              <a:buFont typeface="Arial" panose="020B0604020202020204" pitchFamily="34" charset="0"/>
              <a:buChar char="•"/>
            </a:pPr>
            <a:r>
              <a:rPr lang="en-GB" dirty="0"/>
              <a:t>Catherine </a:t>
            </a:r>
            <a:r>
              <a:rPr lang="en-GB" dirty="0" err="1"/>
              <a:t>DesForges</a:t>
            </a:r>
            <a:r>
              <a:rPr lang="en-GB" dirty="0"/>
              <a:t>, Head of Education and Development for AHPs, Royal Free London NHS Trust</a:t>
            </a:r>
          </a:p>
          <a:p>
            <a:endParaRPr lang="en-GB" dirty="0"/>
          </a:p>
          <a:p>
            <a:pPr marL="285750" indent="-285750">
              <a:buFont typeface="Arial" panose="020B0604020202020204" pitchFamily="34" charset="0"/>
              <a:buChar char="•"/>
            </a:pPr>
            <a:r>
              <a:rPr lang="en-GB" dirty="0"/>
              <a:t>Pan-London Mental Health Allied Health Professionals Preceptorship Programme by </a:t>
            </a:r>
            <a:r>
              <a:rPr lang="en-GB" dirty="0" err="1"/>
              <a:t>Oxleas</a:t>
            </a:r>
            <a:r>
              <a:rPr lang="en-GB" dirty="0"/>
              <a:t> NHS Foundation Trust</a:t>
            </a:r>
          </a:p>
          <a:p>
            <a:pPr marL="285750" indent="-28575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2977853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57200" y="845840"/>
            <a:ext cx="8229600" cy="1143000"/>
          </a:xfrm>
        </p:spPr>
        <p:txBody>
          <a:bodyPr/>
          <a:lstStyle/>
          <a:p>
            <a:pPr algn="l"/>
            <a:r>
              <a:rPr lang="en-US" altLang="en-US" dirty="0"/>
              <a:t>Session Objectives</a:t>
            </a:r>
            <a:endParaRPr lang="en-GB" dirty="0"/>
          </a:p>
        </p:txBody>
      </p:sp>
      <p:sp>
        <p:nvSpPr>
          <p:cNvPr id="10" name="Content Placeholder 9"/>
          <p:cNvSpPr>
            <a:spLocks noGrp="1"/>
          </p:cNvSpPr>
          <p:nvPr>
            <p:ph idx="1"/>
          </p:nvPr>
        </p:nvSpPr>
        <p:spPr>
          <a:xfrm>
            <a:off x="457200" y="2464296"/>
            <a:ext cx="8229600" cy="3052936"/>
          </a:xfrm>
        </p:spPr>
        <p:txBody>
          <a:bodyPr>
            <a:normAutofit lnSpcReduction="10000"/>
          </a:bodyPr>
          <a:lstStyle/>
          <a:p>
            <a:pPr marL="0" indent="0">
              <a:buNone/>
            </a:pPr>
            <a:r>
              <a:rPr lang="en-GB" b="1" dirty="0"/>
              <a:t>By the end of this session you will: </a:t>
            </a:r>
            <a:endParaRPr lang="en-GB" sz="2400" dirty="0"/>
          </a:p>
          <a:p>
            <a:pPr>
              <a:buClr>
                <a:srgbClr val="0070C0"/>
              </a:buClr>
            </a:pPr>
            <a:r>
              <a:rPr lang="en-GB" sz="2400" dirty="0"/>
              <a:t>Understand the theory of reflective learning</a:t>
            </a:r>
          </a:p>
          <a:p>
            <a:pPr>
              <a:buClr>
                <a:srgbClr val="0070C0"/>
              </a:buClr>
            </a:pPr>
            <a:r>
              <a:rPr lang="en-GB" sz="2400" dirty="0"/>
              <a:t>Be aware of the value of reflective learning</a:t>
            </a:r>
          </a:p>
          <a:p>
            <a:pPr>
              <a:buClr>
                <a:srgbClr val="0070C0"/>
              </a:buClr>
            </a:pPr>
            <a:r>
              <a:rPr lang="en-GB" sz="2400" dirty="0"/>
              <a:t>Develop awareness of Gibbs and Rolfe et al as reflective learning tools</a:t>
            </a:r>
          </a:p>
          <a:p>
            <a:pPr>
              <a:buClr>
                <a:srgbClr val="0070C0"/>
              </a:buClr>
            </a:pPr>
            <a:r>
              <a:rPr lang="en-GB" sz="2400" dirty="0"/>
              <a:t>Understand the impact of reflective learning on your learning journey</a:t>
            </a:r>
            <a:endParaRPr lang="en-GB" sz="2000" dirty="0"/>
          </a:p>
        </p:txBody>
      </p:sp>
    </p:spTree>
    <p:extLst>
      <p:ext uri="{BB962C8B-B14F-4D97-AF65-F5344CB8AC3E}">
        <p14:creationId xmlns:p14="http://schemas.microsoft.com/office/powerpoint/2010/main" val="3013362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907704" y="92076"/>
            <a:ext cx="7090263" cy="1103472"/>
          </a:xfrm>
          <a:prstGeom prst="rect">
            <a:avLst/>
          </a:prstGeom>
        </p:spPr>
      </p:pic>
      <p:sp>
        <p:nvSpPr>
          <p:cNvPr id="2" name="Title 1"/>
          <p:cNvSpPr>
            <a:spLocks noGrp="1"/>
          </p:cNvSpPr>
          <p:nvPr>
            <p:ph type="title"/>
          </p:nvPr>
        </p:nvSpPr>
        <p:spPr>
          <a:xfrm>
            <a:off x="446856" y="1061864"/>
            <a:ext cx="8229600" cy="1143000"/>
          </a:xfrm>
        </p:spPr>
        <p:txBody>
          <a:bodyPr>
            <a:normAutofit fontScale="90000"/>
          </a:bodyPr>
          <a:lstStyle/>
          <a:p>
            <a:pPr algn="l"/>
            <a:r>
              <a:rPr lang="en-GB" dirty="0"/>
              <a:t>What is Reflective </a:t>
            </a:r>
            <a:br>
              <a:rPr lang="en-GB" dirty="0"/>
            </a:br>
            <a:r>
              <a:rPr lang="en-GB" dirty="0"/>
              <a:t>Learning?</a:t>
            </a:r>
          </a:p>
        </p:txBody>
      </p:sp>
      <p:sp>
        <p:nvSpPr>
          <p:cNvPr id="4" name="Content Placeholder 3"/>
          <p:cNvSpPr>
            <a:spLocks noGrp="1"/>
          </p:cNvSpPr>
          <p:nvPr>
            <p:ph idx="1"/>
          </p:nvPr>
        </p:nvSpPr>
        <p:spPr>
          <a:xfrm>
            <a:off x="457200" y="2392288"/>
            <a:ext cx="8229600" cy="3268960"/>
          </a:xfrm>
        </p:spPr>
        <p:txBody>
          <a:bodyPr>
            <a:normAutofit/>
          </a:bodyPr>
          <a:lstStyle/>
          <a:p>
            <a:pPr>
              <a:buClr>
                <a:srgbClr val="0070C0"/>
              </a:buClr>
            </a:pPr>
            <a:r>
              <a:rPr lang="en-GB" sz="2400" dirty="0"/>
              <a:t>Reflective learning evolves from the reflection and critical analysis of experience from professional practice.  It facilitates the learning process by providing a deeper understanding of yourself</a:t>
            </a:r>
          </a:p>
          <a:p>
            <a:pPr>
              <a:buClr>
                <a:srgbClr val="0070C0"/>
              </a:buClr>
            </a:pPr>
            <a:endParaRPr lang="en-GB" sz="2400" dirty="0"/>
          </a:p>
          <a:p>
            <a:pPr>
              <a:buClr>
                <a:srgbClr val="0070C0"/>
              </a:buClr>
            </a:pPr>
            <a:r>
              <a:rPr lang="en-GB" sz="2400" dirty="0"/>
              <a:t>In simple terms it is the consideration at the end of a day of how the day went, what went well and what didn’t, what you have learned.</a:t>
            </a:r>
          </a:p>
          <a:p>
            <a:pPr marL="0" indent="0">
              <a:buNone/>
            </a:pPr>
            <a:endParaRPr lang="en-GB" dirty="0"/>
          </a:p>
        </p:txBody>
      </p:sp>
    </p:spTree>
    <p:extLst>
      <p:ext uri="{BB962C8B-B14F-4D97-AF65-F5344CB8AC3E}">
        <p14:creationId xmlns:p14="http://schemas.microsoft.com/office/powerpoint/2010/main" val="170313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79712" y="92076"/>
            <a:ext cx="7090263" cy="1103472"/>
          </a:xfrm>
          <a:prstGeom prst="rect">
            <a:avLst/>
          </a:prstGeom>
        </p:spPr>
      </p:pic>
      <p:sp>
        <p:nvSpPr>
          <p:cNvPr id="2" name="Title 1"/>
          <p:cNvSpPr>
            <a:spLocks noGrp="1"/>
          </p:cNvSpPr>
          <p:nvPr>
            <p:ph type="title"/>
          </p:nvPr>
        </p:nvSpPr>
        <p:spPr>
          <a:xfrm>
            <a:off x="518864" y="1349896"/>
            <a:ext cx="8229600" cy="1143000"/>
          </a:xfrm>
        </p:spPr>
        <p:txBody>
          <a:bodyPr/>
          <a:lstStyle/>
          <a:p>
            <a:pPr algn="l"/>
            <a:r>
              <a:rPr lang="en-GB" dirty="0"/>
              <a:t>Reflective Learning</a:t>
            </a:r>
          </a:p>
        </p:txBody>
      </p:sp>
      <p:sp>
        <p:nvSpPr>
          <p:cNvPr id="3" name="Content Placeholder 2"/>
          <p:cNvSpPr>
            <a:spLocks noGrp="1"/>
          </p:cNvSpPr>
          <p:nvPr>
            <p:ph idx="1"/>
          </p:nvPr>
        </p:nvSpPr>
        <p:spPr>
          <a:xfrm>
            <a:off x="457200" y="2968352"/>
            <a:ext cx="8229600" cy="2548880"/>
          </a:xfrm>
        </p:spPr>
        <p:txBody>
          <a:bodyPr>
            <a:normAutofit/>
          </a:bodyPr>
          <a:lstStyle/>
          <a:p>
            <a:pPr>
              <a:buClr>
                <a:srgbClr val="0070C0"/>
              </a:buClr>
            </a:pPr>
            <a:r>
              <a:rPr lang="en-GB" sz="2400" dirty="0"/>
              <a:t>Reflective learning helps us to look back, consider what we have done, how we have done it and to learn from the experience</a:t>
            </a:r>
          </a:p>
          <a:p>
            <a:pPr>
              <a:buClr>
                <a:srgbClr val="0070C0"/>
              </a:buClr>
            </a:pPr>
            <a:r>
              <a:rPr lang="en-GB" sz="2400" dirty="0"/>
              <a:t>Through the reflection we can find new ways of doing things, grow and move forward with increased confidence and competence.</a:t>
            </a:r>
          </a:p>
        </p:txBody>
      </p:sp>
    </p:spTree>
    <p:extLst>
      <p:ext uri="{BB962C8B-B14F-4D97-AF65-F5344CB8AC3E}">
        <p14:creationId xmlns:p14="http://schemas.microsoft.com/office/powerpoint/2010/main" val="1647551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53737" y="92076"/>
            <a:ext cx="7090263" cy="1103472"/>
          </a:xfrm>
          <a:prstGeom prst="rect">
            <a:avLst/>
          </a:prstGeom>
        </p:spPr>
      </p:pic>
      <p:sp>
        <p:nvSpPr>
          <p:cNvPr id="2" name="Title 1"/>
          <p:cNvSpPr>
            <a:spLocks noGrp="1"/>
          </p:cNvSpPr>
          <p:nvPr>
            <p:ph type="title"/>
          </p:nvPr>
        </p:nvSpPr>
        <p:spPr>
          <a:xfrm>
            <a:off x="518864" y="773832"/>
            <a:ext cx="8229600" cy="1143000"/>
          </a:xfrm>
        </p:spPr>
        <p:txBody>
          <a:bodyPr/>
          <a:lstStyle/>
          <a:p>
            <a:pPr algn="l"/>
            <a:r>
              <a:rPr lang="en-GB" dirty="0"/>
              <a:t>Kolb’s learning cycle</a:t>
            </a:r>
          </a:p>
        </p:txBody>
      </p:sp>
      <p:sp>
        <p:nvSpPr>
          <p:cNvPr id="3" name="Content Placeholder 2"/>
          <p:cNvSpPr>
            <a:spLocks noGrp="1"/>
          </p:cNvSpPr>
          <p:nvPr>
            <p:ph idx="1"/>
          </p:nvPr>
        </p:nvSpPr>
        <p:spPr>
          <a:xfrm>
            <a:off x="457200" y="2041335"/>
            <a:ext cx="8229600" cy="3619913"/>
          </a:xfrm>
        </p:spPr>
        <p:txBody>
          <a:bodyPr>
            <a:noAutofit/>
          </a:bodyPr>
          <a:lstStyle/>
          <a:p>
            <a:pPr>
              <a:buClr>
                <a:srgbClr val="0070C0"/>
              </a:buClr>
            </a:pPr>
            <a:r>
              <a:rPr lang="en-GB" sz="2000" dirty="0"/>
              <a:t>In the 1980s, David Kolb developed a model of learning considered as ‘experiential learning’ which begins with a concrete experience and learning takes place through a further three stages of reflection, analysis and evaluation. This then leads on to a new experience from the learning and the cycle begins again.</a:t>
            </a:r>
          </a:p>
          <a:p>
            <a:pPr>
              <a:buClr>
                <a:srgbClr val="0070C0"/>
              </a:buClr>
            </a:pPr>
            <a:r>
              <a:rPr lang="en-GB" sz="2000" dirty="0"/>
              <a:t>His work emphasised the importance of reflecting on experience, theorising to change approaches and use experience as a learning tool. </a:t>
            </a:r>
          </a:p>
          <a:p>
            <a:pPr>
              <a:buClr>
                <a:srgbClr val="0070C0"/>
              </a:buClr>
            </a:pPr>
            <a:r>
              <a:rPr lang="en-GB" sz="2000" dirty="0"/>
              <a:t>Peter Honey and Thomas Mumford developed Kolb’s learning cycle further to identify four different learning styles and show that as individuals we have preferred ways of learning</a:t>
            </a:r>
          </a:p>
        </p:txBody>
      </p:sp>
    </p:spTree>
    <p:extLst>
      <p:ext uri="{BB962C8B-B14F-4D97-AF65-F5344CB8AC3E}">
        <p14:creationId xmlns:p14="http://schemas.microsoft.com/office/powerpoint/2010/main" val="1190316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874226" y="90651"/>
            <a:ext cx="7090263" cy="1103472"/>
          </a:xfrm>
          <a:prstGeom prst="rect">
            <a:avLst/>
          </a:prstGeom>
        </p:spPr>
      </p:pic>
      <p:sp>
        <p:nvSpPr>
          <p:cNvPr id="2" name="Title 1"/>
          <p:cNvSpPr>
            <a:spLocks noGrp="1"/>
          </p:cNvSpPr>
          <p:nvPr>
            <p:ph type="title"/>
          </p:nvPr>
        </p:nvSpPr>
        <p:spPr>
          <a:xfrm>
            <a:off x="457200" y="557808"/>
            <a:ext cx="8229600" cy="1143000"/>
          </a:xfrm>
        </p:spPr>
        <p:txBody>
          <a:bodyPr/>
          <a:lstStyle/>
          <a:p>
            <a:pPr algn="l"/>
            <a:r>
              <a:rPr lang="en-GB" dirty="0"/>
              <a:t>Kolb’s Learning Cycle</a:t>
            </a:r>
          </a:p>
        </p:txBody>
      </p:sp>
      <p:graphicFrame>
        <p:nvGraphicFramePr>
          <p:cNvPr id="4" name="Diagram 3"/>
          <p:cNvGraphicFramePr/>
          <p:nvPr>
            <p:extLst>
              <p:ext uri="{D42A27DB-BD31-4B8C-83A1-F6EECF244321}">
                <p14:modId xmlns:p14="http://schemas.microsoft.com/office/powerpoint/2010/main" val="2968450992"/>
              </p:ext>
            </p:extLst>
          </p:nvPr>
        </p:nvGraphicFramePr>
        <p:xfrm>
          <a:off x="1691680" y="2567275"/>
          <a:ext cx="5234305" cy="30219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5580112" y="1642735"/>
            <a:ext cx="2736304" cy="1354217"/>
          </a:xfrm>
          <a:prstGeom prst="rect">
            <a:avLst/>
          </a:prstGeom>
          <a:noFill/>
          <a:ln>
            <a:solidFill>
              <a:schemeClr val="accent1"/>
            </a:solidFill>
          </a:ln>
        </p:spPr>
        <p:txBody>
          <a:bodyPr wrap="square" rtlCol="0">
            <a:spAutoFit/>
          </a:bodyPr>
          <a:lstStyle/>
          <a:p>
            <a:r>
              <a:rPr lang="en-GB" sz="1600" dirty="0"/>
              <a:t>A new situation or experience which provokes a reaction and begins the learning experience</a:t>
            </a:r>
          </a:p>
          <a:p>
            <a:endParaRPr lang="en-GB" dirty="0"/>
          </a:p>
        </p:txBody>
      </p:sp>
      <p:sp>
        <p:nvSpPr>
          <p:cNvPr id="6" name="TextBox 5"/>
          <p:cNvSpPr txBox="1"/>
          <p:nvPr/>
        </p:nvSpPr>
        <p:spPr>
          <a:xfrm>
            <a:off x="251520" y="1961545"/>
            <a:ext cx="2520280" cy="1323439"/>
          </a:xfrm>
          <a:prstGeom prst="rect">
            <a:avLst/>
          </a:prstGeom>
          <a:noFill/>
          <a:ln>
            <a:solidFill>
              <a:schemeClr val="accent1"/>
            </a:solidFill>
          </a:ln>
        </p:spPr>
        <p:txBody>
          <a:bodyPr wrap="square" rtlCol="0">
            <a:spAutoFit/>
          </a:bodyPr>
          <a:lstStyle/>
          <a:p>
            <a:r>
              <a:rPr lang="en-GB" sz="1600" dirty="0"/>
              <a:t>The final stage as we test our hypothesis with a new experience or situation which incorporates our learning</a:t>
            </a:r>
            <a:endParaRPr lang="en-GB" dirty="0"/>
          </a:p>
        </p:txBody>
      </p:sp>
      <p:sp>
        <p:nvSpPr>
          <p:cNvPr id="7" name="TextBox 6"/>
          <p:cNvSpPr txBox="1"/>
          <p:nvPr/>
        </p:nvSpPr>
        <p:spPr>
          <a:xfrm>
            <a:off x="6444209" y="4437112"/>
            <a:ext cx="2520280" cy="1323439"/>
          </a:xfrm>
          <a:prstGeom prst="rect">
            <a:avLst/>
          </a:prstGeom>
          <a:noFill/>
          <a:ln>
            <a:solidFill>
              <a:schemeClr val="accent1"/>
            </a:solidFill>
          </a:ln>
        </p:spPr>
        <p:txBody>
          <a:bodyPr wrap="square" rtlCol="0">
            <a:spAutoFit/>
          </a:bodyPr>
          <a:lstStyle/>
          <a:p>
            <a:r>
              <a:rPr lang="en-GB" sz="1600" dirty="0"/>
              <a:t>The second stage during which we review our experience, think about what we have done and how we have felt</a:t>
            </a:r>
            <a:endParaRPr lang="en-GB" dirty="0"/>
          </a:p>
        </p:txBody>
      </p:sp>
      <p:sp>
        <p:nvSpPr>
          <p:cNvPr id="9" name="TextBox 8"/>
          <p:cNvSpPr txBox="1"/>
          <p:nvPr/>
        </p:nvSpPr>
        <p:spPr>
          <a:xfrm>
            <a:off x="323528" y="5085184"/>
            <a:ext cx="2520280" cy="1077218"/>
          </a:xfrm>
          <a:prstGeom prst="rect">
            <a:avLst/>
          </a:prstGeom>
          <a:noFill/>
          <a:ln>
            <a:solidFill>
              <a:schemeClr val="accent1"/>
            </a:solidFill>
          </a:ln>
        </p:spPr>
        <p:txBody>
          <a:bodyPr wrap="square" rtlCol="0">
            <a:spAutoFit/>
          </a:bodyPr>
          <a:lstStyle/>
          <a:p>
            <a:r>
              <a:rPr lang="en-GB" sz="1600" dirty="0"/>
              <a:t>During the third stage we begin to interpret and analyse the experience and develop a hypothesis</a:t>
            </a:r>
            <a:endParaRPr lang="en-GB" dirty="0"/>
          </a:p>
        </p:txBody>
      </p:sp>
      <p:cxnSp>
        <p:nvCxnSpPr>
          <p:cNvPr id="11" name="Straight Arrow Connector 10"/>
          <p:cNvCxnSpPr>
            <a:stCxn id="5" idx="1"/>
          </p:cNvCxnSpPr>
          <p:nvPr/>
        </p:nvCxnSpPr>
        <p:spPr>
          <a:xfrm flipH="1">
            <a:off x="4932040" y="2319844"/>
            <a:ext cx="648072" cy="3128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5940152" y="4446240"/>
            <a:ext cx="504057"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3"/>
          </p:cNvCxnSpPr>
          <p:nvPr/>
        </p:nvCxnSpPr>
        <p:spPr>
          <a:xfrm flipV="1">
            <a:off x="2843808" y="5302722"/>
            <a:ext cx="728950" cy="3210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p:cNvCxnSpPr>
          <p:nvPr/>
        </p:nvCxnSpPr>
        <p:spPr>
          <a:xfrm>
            <a:off x="2339752" y="3248980"/>
            <a:ext cx="63920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4476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027750" y="219963"/>
            <a:ext cx="7090263" cy="1103472"/>
          </a:xfrm>
          <a:prstGeom prst="rect">
            <a:avLst/>
          </a:prstGeom>
        </p:spPr>
      </p:pic>
      <p:sp>
        <p:nvSpPr>
          <p:cNvPr id="2" name="Title 1"/>
          <p:cNvSpPr>
            <a:spLocks noGrp="1"/>
          </p:cNvSpPr>
          <p:nvPr>
            <p:ph type="title"/>
          </p:nvPr>
        </p:nvSpPr>
        <p:spPr>
          <a:xfrm>
            <a:off x="457200" y="629816"/>
            <a:ext cx="8229600" cy="1143000"/>
          </a:xfrm>
        </p:spPr>
        <p:txBody>
          <a:bodyPr/>
          <a:lstStyle/>
          <a:p>
            <a:pPr algn="l"/>
            <a:r>
              <a:rPr lang="en-GB" dirty="0"/>
              <a:t>Kolb in Practice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1095484"/>
              </p:ext>
            </p:extLst>
          </p:nvPr>
        </p:nvGraphicFramePr>
        <p:xfrm>
          <a:off x="570384" y="1484784"/>
          <a:ext cx="796205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6386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07704" y="144997"/>
            <a:ext cx="7090263" cy="1103472"/>
          </a:xfrm>
          <a:prstGeom prst="rect">
            <a:avLst/>
          </a:prstGeom>
        </p:spPr>
      </p:pic>
      <p:sp>
        <p:nvSpPr>
          <p:cNvPr id="2" name="Title 1"/>
          <p:cNvSpPr>
            <a:spLocks noGrp="1"/>
          </p:cNvSpPr>
          <p:nvPr>
            <p:ph type="title"/>
          </p:nvPr>
        </p:nvSpPr>
        <p:spPr>
          <a:xfrm>
            <a:off x="457200" y="701824"/>
            <a:ext cx="8229600" cy="1143000"/>
          </a:xfrm>
        </p:spPr>
        <p:txBody>
          <a:bodyPr/>
          <a:lstStyle/>
          <a:p>
            <a:pPr algn="l"/>
            <a:r>
              <a:rPr lang="en-GB" dirty="0"/>
              <a:t>What stops us?</a:t>
            </a:r>
          </a:p>
        </p:txBody>
      </p:sp>
      <p:sp>
        <p:nvSpPr>
          <p:cNvPr id="3" name="Content Placeholder 2"/>
          <p:cNvSpPr>
            <a:spLocks noGrp="1"/>
          </p:cNvSpPr>
          <p:nvPr>
            <p:ph idx="1"/>
          </p:nvPr>
        </p:nvSpPr>
        <p:spPr>
          <a:xfrm>
            <a:off x="457200" y="2248273"/>
            <a:ext cx="8229600" cy="3917031"/>
          </a:xfrm>
        </p:spPr>
        <p:txBody>
          <a:bodyPr>
            <a:normAutofit/>
          </a:bodyPr>
          <a:lstStyle/>
          <a:p>
            <a:pPr marL="0" indent="0">
              <a:buNone/>
            </a:pPr>
            <a:r>
              <a:rPr lang="en-GB" sz="2400" dirty="0"/>
              <a:t>There are road blocks which hinder our reflective learning and these include:</a:t>
            </a:r>
            <a:br>
              <a:rPr lang="en-GB" sz="2400" dirty="0"/>
            </a:br>
            <a:r>
              <a:rPr lang="en-GB" sz="2400" dirty="0"/>
              <a:t>Lack of time</a:t>
            </a:r>
          </a:p>
          <a:p>
            <a:pPr lvl="1"/>
            <a:r>
              <a:rPr lang="en-GB" sz="2400" dirty="0"/>
              <a:t>Workload pressures</a:t>
            </a:r>
          </a:p>
          <a:p>
            <a:pPr lvl="1"/>
            <a:r>
              <a:rPr lang="en-GB" sz="2400" dirty="0"/>
              <a:t>Stress </a:t>
            </a:r>
          </a:p>
          <a:p>
            <a:pPr lvl="1"/>
            <a:r>
              <a:rPr lang="en-GB" sz="2400" dirty="0"/>
              <a:t>Emotional and mental exhaustion</a:t>
            </a:r>
          </a:p>
          <a:p>
            <a:pPr lvl="1"/>
            <a:r>
              <a:rPr lang="en-GB" sz="2400" dirty="0"/>
              <a:t>Focus on the negative aspects –</a:t>
            </a:r>
            <a:br>
              <a:rPr lang="en-GB" sz="2400" dirty="0"/>
            </a:br>
            <a:r>
              <a:rPr lang="en-GB" sz="2400" dirty="0"/>
              <a:t>we can learn just as much from </a:t>
            </a:r>
            <a:br>
              <a:rPr lang="en-GB" sz="2400" dirty="0"/>
            </a:br>
            <a:r>
              <a:rPr lang="en-GB" sz="2400" dirty="0"/>
              <a:t>positive experiences</a:t>
            </a:r>
          </a:p>
          <a:p>
            <a:pPr marL="0" indent="0">
              <a:buNone/>
            </a:pPr>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824" y="4005064"/>
            <a:ext cx="1950217"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8804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79712" y="305775"/>
            <a:ext cx="7090263" cy="1103472"/>
          </a:xfrm>
          <a:prstGeom prst="rect">
            <a:avLst/>
          </a:prstGeom>
        </p:spPr>
      </p:pic>
      <p:sp>
        <p:nvSpPr>
          <p:cNvPr id="2" name="Title 1"/>
          <p:cNvSpPr>
            <a:spLocks noGrp="1"/>
          </p:cNvSpPr>
          <p:nvPr>
            <p:ph type="title"/>
          </p:nvPr>
        </p:nvSpPr>
        <p:spPr>
          <a:xfrm>
            <a:off x="457200" y="773832"/>
            <a:ext cx="8229600" cy="1143000"/>
          </a:xfrm>
        </p:spPr>
        <p:txBody>
          <a:bodyPr/>
          <a:lstStyle/>
          <a:p>
            <a:pPr algn="l"/>
            <a:r>
              <a:rPr lang="en-GB" dirty="0"/>
              <a:t>Learning to reflect</a:t>
            </a:r>
          </a:p>
        </p:txBody>
      </p:sp>
      <p:sp>
        <p:nvSpPr>
          <p:cNvPr id="3" name="Content Placeholder 2"/>
          <p:cNvSpPr>
            <a:spLocks noGrp="1"/>
          </p:cNvSpPr>
          <p:nvPr>
            <p:ph idx="1"/>
          </p:nvPr>
        </p:nvSpPr>
        <p:spPr>
          <a:xfrm>
            <a:off x="457200" y="1960240"/>
            <a:ext cx="8229600" cy="4061048"/>
          </a:xfrm>
        </p:spPr>
        <p:txBody>
          <a:bodyPr>
            <a:normAutofit/>
          </a:bodyPr>
          <a:lstStyle/>
          <a:p>
            <a:pPr>
              <a:buClr>
                <a:srgbClr val="0070C0"/>
              </a:buClr>
            </a:pPr>
            <a:r>
              <a:rPr lang="en-GB" sz="2000" dirty="0"/>
              <a:t>Reflection doesn’t need to be onerous or time-consuming.  If we learn to reflect using a model we understand, it becomes an automatic habit at the end of the day and in addition to being a learning technique, it can help us to accept the day, clear the mind and leave work at work.</a:t>
            </a:r>
          </a:p>
          <a:p>
            <a:pPr>
              <a:buClr>
                <a:srgbClr val="0070C0"/>
              </a:buClr>
            </a:pPr>
            <a:r>
              <a:rPr lang="en-GB" sz="2000" dirty="0"/>
              <a:t>Reflecting with someone else </a:t>
            </a:r>
            <a:r>
              <a:rPr lang="en-GB" sz="2000" dirty="0" err="1"/>
              <a:t>eg</a:t>
            </a:r>
            <a:r>
              <a:rPr lang="en-GB" sz="2000" dirty="0"/>
              <a:t> your preceptor, supervisor or peer, may help with stages of reflection you find more difficult</a:t>
            </a:r>
          </a:p>
          <a:p>
            <a:pPr>
              <a:buClr>
                <a:srgbClr val="0070C0"/>
              </a:buClr>
            </a:pPr>
            <a:r>
              <a:rPr lang="en-GB" sz="2000" dirty="0"/>
              <a:t>A reflective journal can help you to articulate your reflection and learning.  It also provides a document for you to look back on and continue to learn from.</a:t>
            </a:r>
          </a:p>
          <a:p>
            <a:pPr>
              <a:buClr>
                <a:srgbClr val="0070C0"/>
              </a:buClr>
            </a:pPr>
            <a:r>
              <a:rPr lang="en-GB" sz="2000" dirty="0"/>
              <a:t>Using a model will help you to structure your reflections in a meaningful way</a:t>
            </a:r>
          </a:p>
        </p:txBody>
      </p:sp>
    </p:spTree>
    <p:extLst>
      <p:ext uri="{BB962C8B-B14F-4D97-AF65-F5344CB8AC3E}">
        <p14:creationId xmlns:p14="http://schemas.microsoft.com/office/powerpoint/2010/main" val="2770236780"/>
      </p:ext>
    </p:extLst>
  </p:cSld>
  <p:clrMapOvr>
    <a:masterClrMapping/>
  </p:clrMapOvr>
</p:sld>
</file>

<file path=ppt/theme/theme1.xml><?xml version="1.0" encoding="utf-8"?>
<a:theme xmlns:a="http://schemas.openxmlformats.org/drawingml/2006/main" name="Corporate PowerPoin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KHP FontSc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0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1" ma:contentTypeDescription="Create a new document." ma:contentTypeScope="" ma:versionID="eb5675c34f44b8cc2e2b4456678f8b02">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bde849662d77e162c6ae5c9db51c3dc0"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Props1.xml><?xml version="1.0" encoding="utf-8"?>
<ds:datastoreItem xmlns:ds="http://schemas.openxmlformats.org/officeDocument/2006/customXml" ds:itemID="{D09EE967-C8AD-468C-B1BA-E11953521597}"/>
</file>

<file path=customXml/itemProps2.xml><?xml version="1.0" encoding="utf-8"?>
<ds:datastoreItem xmlns:ds="http://schemas.openxmlformats.org/officeDocument/2006/customXml" ds:itemID="{75D6BF0E-BF6F-4CCD-8938-15168EDEF26E}">
  <ds:schemaRefs>
    <ds:schemaRef ds:uri="http://schemas.microsoft.com/sharepoint/v3/contenttype/forms"/>
  </ds:schemaRefs>
</ds:datastoreItem>
</file>

<file path=customXml/itemProps3.xml><?xml version="1.0" encoding="utf-8"?>
<ds:datastoreItem xmlns:ds="http://schemas.openxmlformats.org/officeDocument/2006/customXml" ds:itemID="{5BD92EC8-5CE8-4C9F-A013-328DB6977FA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corporate-powerpoint (4)</Template>
  <TotalTime>2333</TotalTime>
  <Words>1404</Words>
  <Application>Microsoft Office PowerPoint</Application>
  <PresentationFormat>On-screen Show (4:3)</PresentationFormat>
  <Paragraphs>134</Paragraphs>
  <Slides>19</Slides>
  <Notes>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19</vt:i4>
      </vt:variant>
    </vt:vector>
  </HeadingPairs>
  <TitlesOfParts>
    <vt:vector size="27" baseType="lpstr">
      <vt:lpstr>Arial</vt:lpstr>
      <vt:lpstr>Calibri</vt:lpstr>
      <vt:lpstr>Candara</vt:lpstr>
      <vt:lpstr>LucidaGrande</vt:lpstr>
      <vt:lpstr>Corporate PowerPoint</vt:lpstr>
      <vt:lpstr>9_KHP PPT Template</vt:lpstr>
      <vt:lpstr>10_KHP PPT Template</vt:lpstr>
      <vt:lpstr>CapitalNurse</vt:lpstr>
      <vt:lpstr>Accelerated Preceptorship:  Reflective Learning </vt:lpstr>
      <vt:lpstr>Session Objectives</vt:lpstr>
      <vt:lpstr>What is Reflective  Learning?</vt:lpstr>
      <vt:lpstr>Reflective Learning</vt:lpstr>
      <vt:lpstr>Kolb’s learning cycle</vt:lpstr>
      <vt:lpstr>Kolb’s Learning Cycle</vt:lpstr>
      <vt:lpstr>Kolb in Practice</vt:lpstr>
      <vt:lpstr>What stops us?</vt:lpstr>
      <vt:lpstr>Learning to reflect</vt:lpstr>
      <vt:lpstr>Models of Reflection</vt:lpstr>
      <vt:lpstr>Gibbs’ Model</vt:lpstr>
      <vt:lpstr>Activity</vt:lpstr>
      <vt:lpstr>Rolfe et al - Model</vt:lpstr>
      <vt:lpstr>Activity</vt:lpstr>
      <vt:lpstr>Activity</vt:lpstr>
      <vt:lpstr>SMART Objectives</vt:lpstr>
      <vt:lpstr>Activity</vt:lpstr>
      <vt:lpstr>References</vt:lpstr>
      <vt:lpstr>Acknowledgments</vt:lpstr>
    </vt:vector>
  </TitlesOfParts>
  <Company>GSTT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Pan-London AHP COVID-19  Jules Marchant / Gareth Jones date via zoom</dc:title>
  <dc:creator>Marchant Julie</dc:creator>
  <cp:lastModifiedBy>Liz Aston-Gregg</cp:lastModifiedBy>
  <cp:revision>106</cp:revision>
  <dcterms:created xsi:type="dcterms:W3CDTF">2020-04-07T10:14:51Z</dcterms:created>
  <dcterms:modified xsi:type="dcterms:W3CDTF">2020-05-08T09:50:38Z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a6ca8a28-fd5c-4bf1-9190-af7769319722</vt:lpwstr>
  </property>
  <property fmtid="{D5CDD505-2E9C-101B-9397-08002B2CF9AE}" pid="3" name="ContentTypeId">
    <vt:lpwstr>0x0101001A0C5AF0A9AE0D4D8032BBF19C904698</vt:lpwstr>
  </property>
</Properties>
</file>