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4385" r:id="rId2"/>
    <p:sldMasterId id="2147484403" r:id="rId3"/>
    <p:sldMasterId id="2147484427" r:id="rId4"/>
  </p:sldMasterIdLst>
  <p:notesMasterIdLst>
    <p:notesMasterId r:id="rId33"/>
  </p:notesMasterIdLst>
  <p:handoutMasterIdLst>
    <p:handoutMasterId r:id="rId34"/>
  </p:handoutMasterIdLst>
  <p:sldIdLst>
    <p:sldId id="343" r:id="rId5"/>
    <p:sldId id="371" r:id="rId6"/>
    <p:sldId id="394" r:id="rId7"/>
    <p:sldId id="383" r:id="rId8"/>
    <p:sldId id="373" r:id="rId9"/>
    <p:sldId id="388" r:id="rId10"/>
    <p:sldId id="382" r:id="rId11"/>
    <p:sldId id="387" r:id="rId12"/>
    <p:sldId id="374" r:id="rId13"/>
    <p:sldId id="375" r:id="rId14"/>
    <p:sldId id="380" r:id="rId15"/>
    <p:sldId id="379" r:id="rId16"/>
    <p:sldId id="381" r:id="rId17"/>
    <p:sldId id="376" r:id="rId18"/>
    <p:sldId id="385" r:id="rId19"/>
    <p:sldId id="386" r:id="rId20"/>
    <p:sldId id="392" r:id="rId21"/>
    <p:sldId id="395" r:id="rId22"/>
    <p:sldId id="396" r:id="rId23"/>
    <p:sldId id="397" r:id="rId24"/>
    <p:sldId id="398" r:id="rId25"/>
    <p:sldId id="390" r:id="rId26"/>
    <p:sldId id="391" r:id="rId27"/>
    <p:sldId id="393" r:id="rId28"/>
    <p:sldId id="369" r:id="rId29"/>
    <p:sldId id="370" r:id="rId30"/>
    <p:sldId id="389" r:id="rId31"/>
    <p:sldId id="368" r:id="rId32"/>
  </p:sldIdLst>
  <p:sldSz cx="9144000" cy="6858000" type="screen4x3"/>
  <p:notesSz cx="6858000" cy="9144000"/>
  <p:defaultTextStyle>
    <a:defPPr>
      <a:defRPr lang="en-GB"/>
    </a:defPPr>
    <a:lvl1pPr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56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28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00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72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siree Cox" initials="DDC" lastIdx="2" clrIdx="0"/>
  <p:cmAuthor id="1" name="Sivanesan Ruth" initials="SR" lastIdx="14"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4193"/>
    <a:srgbClr val="005EB8"/>
    <a:srgbClr val="E5E0F0"/>
    <a:srgbClr val="DFEDF9"/>
    <a:srgbClr val="00A5E0"/>
    <a:srgbClr val="102457"/>
    <a:srgbClr val="EF4D9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73" autoAdjust="0"/>
    <p:restoredTop sz="80122" autoAdjust="0"/>
  </p:normalViewPr>
  <p:slideViewPr>
    <p:cSldViewPr>
      <p:cViewPr>
        <p:scale>
          <a:sx n="60" d="100"/>
          <a:sy n="60" d="100"/>
        </p:scale>
        <p:origin x="-618" y="-72"/>
      </p:cViewPr>
      <p:guideLst>
        <p:guide orient="horz" pos="2160"/>
        <p:guide pos="2880"/>
      </p:guideLst>
    </p:cSldViewPr>
  </p:slideViewPr>
  <p:outlineViewPr>
    <p:cViewPr>
      <p:scale>
        <a:sx n="33" d="100"/>
        <a:sy n="33" d="100"/>
      </p:scale>
      <p:origin x="0" y="-7594"/>
    </p:cViewPr>
  </p:outlineViewPr>
  <p:notesTextViewPr>
    <p:cViewPr>
      <p:scale>
        <a:sx n="1" d="1"/>
        <a:sy n="1" d="1"/>
      </p:scale>
      <p:origin x="0" y="0"/>
    </p:cViewPr>
  </p:notesTextViewPr>
  <p:notesViewPr>
    <p:cSldViewPr>
      <p:cViewPr varScale="1">
        <p:scale>
          <a:sx n="67" d="100"/>
          <a:sy n="67" d="100"/>
        </p:scale>
        <p:origin x="811"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9B8466-C6A6-4611-8007-1EF1E8E8C663}" type="doc">
      <dgm:prSet loTypeId="urn:microsoft.com/office/officeart/2008/layout/CircleAccentTimeline" loCatId="process" qsTypeId="urn:microsoft.com/office/officeart/2005/8/quickstyle/simple5" qsCatId="simple" csTypeId="urn:microsoft.com/office/officeart/2005/8/colors/accent0_1" csCatId="mainScheme" phldr="1"/>
      <dgm:spPr/>
    </dgm:pt>
    <dgm:pt modelId="{608A96B1-9A9B-4305-ADF0-05EEE7FC594F}">
      <dgm:prSet phldrT="[Text]"/>
      <dgm:spPr/>
      <dgm:t>
        <a:bodyPr/>
        <a:lstStyle/>
        <a:p>
          <a:r>
            <a:rPr lang="en-GB" dirty="0"/>
            <a:t>Sender’s message</a:t>
          </a:r>
        </a:p>
      </dgm:t>
    </dgm:pt>
    <dgm:pt modelId="{1B0EBD5F-EBDC-49AD-B9D3-BB1937CFE352}" type="parTrans" cxnId="{1B75FF69-E385-4955-B0BF-E1CC06077BA2}">
      <dgm:prSet/>
      <dgm:spPr/>
      <dgm:t>
        <a:bodyPr/>
        <a:lstStyle/>
        <a:p>
          <a:endParaRPr lang="en-GB"/>
        </a:p>
      </dgm:t>
    </dgm:pt>
    <dgm:pt modelId="{C0A8C9BF-C64A-4DD1-B5FC-4B50F3454340}" type="sibTrans" cxnId="{1B75FF69-E385-4955-B0BF-E1CC06077BA2}">
      <dgm:prSet/>
      <dgm:spPr/>
      <dgm:t>
        <a:bodyPr/>
        <a:lstStyle/>
        <a:p>
          <a:endParaRPr lang="en-GB"/>
        </a:p>
      </dgm:t>
    </dgm:pt>
    <dgm:pt modelId="{4E9FECFF-C383-40E0-A09A-A31D60C62C3A}">
      <dgm:prSet phldrT="[Text]"/>
      <dgm:spPr/>
      <dgm:t>
        <a:bodyPr/>
        <a:lstStyle/>
        <a:p>
          <a:r>
            <a:rPr lang="en-GB" dirty="0"/>
            <a:t>Encoding message</a:t>
          </a:r>
        </a:p>
      </dgm:t>
    </dgm:pt>
    <dgm:pt modelId="{B23D6BF3-E13A-468B-BCC8-C9882E346D61}" type="parTrans" cxnId="{7EE215C8-3552-429E-8176-29A25D03F081}">
      <dgm:prSet/>
      <dgm:spPr/>
      <dgm:t>
        <a:bodyPr/>
        <a:lstStyle/>
        <a:p>
          <a:endParaRPr lang="en-GB"/>
        </a:p>
      </dgm:t>
    </dgm:pt>
    <dgm:pt modelId="{13C16C6F-0956-405F-A3F2-1EE4561242FE}" type="sibTrans" cxnId="{7EE215C8-3552-429E-8176-29A25D03F081}">
      <dgm:prSet/>
      <dgm:spPr/>
      <dgm:t>
        <a:bodyPr/>
        <a:lstStyle/>
        <a:p>
          <a:endParaRPr lang="en-GB"/>
        </a:p>
      </dgm:t>
    </dgm:pt>
    <dgm:pt modelId="{4878F9D7-4819-4D6A-9F4D-DA1ED56BFA7E}">
      <dgm:prSet phldrT="[Text]"/>
      <dgm:spPr/>
      <dgm:t>
        <a:bodyPr/>
        <a:lstStyle/>
        <a:p>
          <a:r>
            <a:rPr lang="en-GB" dirty="0"/>
            <a:t>Message transmission	</a:t>
          </a:r>
        </a:p>
      </dgm:t>
    </dgm:pt>
    <dgm:pt modelId="{08C165F3-BE0B-454D-A3C0-FE82983CFF3C}" type="parTrans" cxnId="{E51FEED1-B882-4FC6-9B74-C41887D35131}">
      <dgm:prSet/>
      <dgm:spPr/>
      <dgm:t>
        <a:bodyPr/>
        <a:lstStyle/>
        <a:p>
          <a:endParaRPr lang="en-GB"/>
        </a:p>
      </dgm:t>
    </dgm:pt>
    <dgm:pt modelId="{28C16AF5-0FBB-4D73-B83A-8B90BD00CA57}" type="sibTrans" cxnId="{E51FEED1-B882-4FC6-9B74-C41887D35131}">
      <dgm:prSet/>
      <dgm:spPr/>
      <dgm:t>
        <a:bodyPr/>
        <a:lstStyle/>
        <a:p>
          <a:endParaRPr lang="en-GB"/>
        </a:p>
      </dgm:t>
    </dgm:pt>
    <dgm:pt modelId="{BD44E033-E833-4012-B6CA-87A7712670DC}">
      <dgm:prSet phldrT="[Text]"/>
      <dgm:spPr/>
      <dgm:t>
        <a:bodyPr/>
        <a:lstStyle/>
        <a:p>
          <a:r>
            <a:rPr lang="en-GB" dirty="0"/>
            <a:t>Decoding message</a:t>
          </a:r>
        </a:p>
      </dgm:t>
    </dgm:pt>
    <dgm:pt modelId="{8437694D-F8F9-4DAB-988B-E624DAFC1506}" type="parTrans" cxnId="{860BC68B-E98A-484D-A8B5-A06E6259AC30}">
      <dgm:prSet/>
      <dgm:spPr/>
      <dgm:t>
        <a:bodyPr/>
        <a:lstStyle/>
        <a:p>
          <a:endParaRPr lang="en-GB"/>
        </a:p>
      </dgm:t>
    </dgm:pt>
    <dgm:pt modelId="{5256E08A-FC5E-454B-8278-17733817266A}" type="sibTrans" cxnId="{860BC68B-E98A-484D-A8B5-A06E6259AC30}">
      <dgm:prSet/>
      <dgm:spPr/>
      <dgm:t>
        <a:bodyPr/>
        <a:lstStyle/>
        <a:p>
          <a:endParaRPr lang="en-GB"/>
        </a:p>
      </dgm:t>
    </dgm:pt>
    <dgm:pt modelId="{6A461F50-19F7-48C8-A2F4-D4CC8B0B7708}">
      <dgm:prSet phldrT="[Text]"/>
      <dgm:spPr/>
      <dgm:t>
        <a:bodyPr/>
        <a:lstStyle/>
        <a:p>
          <a:r>
            <a:rPr lang="en-GB" dirty="0"/>
            <a:t>Interpretation</a:t>
          </a:r>
        </a:p>
      </dgm:t>
    </dgm:pt>
    <dgm:pt modelId="{3C320EF4-45E7-40E5-9DEC-43FA73384CE6}" type="parTrans" cxnId="{FED710BA-8DC6-4584-8061-B9E81A8A018C}">
      <dgm:prSet/>
      <dgm:spPr/>
      <dgm:t>
        <a:bodyPr/>
        <a:lstStyle/>
        <a:p>
          <a:endParaRPr lang="en-GB"/>
        </a:p>
      </dgm:t>
    </dgm:pt>
    <dgm:pt modelId="{BCB2D217-E1DE-4452-A853-FA74E8694039}" type="sibTrans" cxnId="{FED710BA-8DC6-4584-8061-B9E81A8A018C}">
      <dgm:prSet/>
      <dgm:spPr/>
      <dgm:t>
        <a:bodyPr/>
        <a:lstStyle/>
        <a:p>
          <a:endParaRPr lang="en-GB"/>
        </a:p>
      </dgm:t>
    </dgm:pt>
    <dgm:pt modelId="{2E00AC2B-5321-49A2-A4B5-3DD3E02FCD91}" type="pres">
      <dgm:prSet presAssocID="{749B8466-C6A6-4611-8007-1EF1E8E8C663}" presName="Name0" presStyleCnt="0">
        <dgm:presLayoutVars>
          <dgm:dir/>
        </dgm:presLayoutVars>
      </dgm:prSet>
      <dgm:spPr/>
    </dgm:pt>
    <dgm:pt modelId="{EADD8E28-AFBF-4BC6-A9D5-19F87C3152C6}" type="pres">
      <dgm:prSet presAssocID="{608A96B1-9A9B-4305-ADF0-05EEE7FC594F}" presName="parComposite" presStyleCnt="0"/>
      <dgm:spPr/>
    </dgm:pt>
    <dgm:pt modelId="{D22EC96E-C3A7-4388-80E1-B4D73DEAFAF2}" type="pres">
      <dgm:prSet presAssocID="{608A96B1-9A9B-4305-ADF0-05EEE7FC594F}" presName="parBigCircle" presStyleLbl="node0" presStyleIdx="0" presStyleCnt="5" custLinFactNeighborX="-96268"/>
      <dgm:spPr/>
    </dgm:pt>
    <dgm:pt modelId="{DCFFFC20-4DCE-4F38-ADBA-FAB0B1BEF04E}" type="pres">
      <dgm:prSet presAssocID="{608A96B1-9A9B-4305-ADF0-05EEE7FC594F}" presName="parTx" presStyleLbl="revTx" presStyleIdx="0" presStyleCnt="5" custLinFactNeighborX="-90114"/>
      <dgm:spPr/>
      <dgm:t>
        <a:bodyPr/>
        <a:lstStyle/>
        <a:p>
          <a:endParaRPr lang="en-GB"/>
        </a:p>
      </dgm:t>
    </dgm:pt>
    <dgm:pt modelId="{ED01763C-B7A1-4080-B6A2-AF11573FA2C1}" type="pres">
      <dgm:prSet presAssocID="{608A96B1-9A9B-4305-ADF0-05EEE7FC594F}" presName="bSpace" presStyleCnt="0"/>
      <dgm:spPr/>
    </dgm:pt>
    <dgm:pt modelId="{B66FD9A8-0FEC-46C0-9AE9-C3030263AA5B}" type="pres">
      <dgm:prSet presAssocID="{608A96B1-9A9B-4305-ADF0-05EEE7FC594F}" presName="parBackupNorm" presStyleCnt="0"/>
      <dgm:spPr/>
    </dgm:pt>
    <dgm:pt modelId="{46AD5BCF-409B-4DF9-982A-5DFCD8B03400}" type="pres">
      <dgm:prSet presAssocID="{C0A8C9BF-C64A-4DD1-B5FC-4B50F3454340}" presName="parSpace" presStyleCnt="0"/>
      <dgm:spPr/>
    </dgm:pt>
    <dgm:pt modelId="{B2B3FE5C-8103-4248-9DA4-928EE8ABF885}" type="pres">
      <dgm:prSet presAssocID="{4E9FECFF-C383-40E0-A09A-A31D60C62C3A}" presName="parComposite" presStyleCnt="0"/>
      <dgm:spPr/>
    </dgm:pt>
    <dgm:pt modelId="{3F91D80B-BDB1-4882-B94F-777E10249735}" type="pres">
      <dgm:prSet presAssocID="{4E9FECFF-C383-40E0-A09A-A31D60C62C3A}" presName="parBigCircle" presStyleLbl="node0" presStyleIdx="1" presStyleCnt="5" custLinFactNeighborX="-43149"/>
      <dgm:spPr/>
    </dgm:pt>
    <dgm:pt modelId="{6A2E87CC-D7F5-48D7-BAD0-0FD68017205F}" type="pres">
      <dgm:prSet presAssocID="{4E9FECFF-C383-40E0-A09A-A31D60C62C3A}" presName="parTx" presStyleLbl="revTx" presStyleIdx="1" presStyleCnt="5" custLinFactNeighborX="-40387"/>
      <dgm:spPr/>
      <dgm:t>
        <a:bodyPr/>
        <a:lstStyle/>
        <a:p>
          <a:endParaRPr lang="en-GB"/>
        </a:p>
      </dgm:t>
    </dgm:pt>
    <dgm:pt modelId="{4FB9A6D7-1E09-472F-8A8F-4FEBB7D3AE57}" type="pres">
      <dgm:prSet presAssocID="{4E9FECFF-C383-40E0-A09A-A31D60C62C3A}" presName="bSpace" presStyleCnt="0"/>
      <dgm:spPr/>
    </dgm:pt>
    <dgm:pt modelId="{1B44AE8B-6449-4438-8E8F-A15A7BE1234F}" type="pres">
      <dgm:prSet presAssocID="{4E9FECFF-C383-40E0-A09A-A31D60C62C3A}" presName="parBackupNorm" presStyleCnt="0"/>
      <dgm:spPr/>
    </dgm:pt>
    <dgm:pt modelId="{7A514B5F-C3E8-41E8-8BBC-7495A248E817}" type="pres">
      <dgm:prSet presAssocID="{13C16C6F-0956-405F-A3F2-1EE4561242FE}" presName="parSpace" presStyleCnt="0"/>
      <dgm:spPr/>
    </dgm:pt>
    <dgm:pt modelId="{E9780BAB-3E54-42FC-9131-0ACC7C1A786E}" type="pres">
      <dgm:prSet presAssocID="{4878F9D7-4819-4D6A-9F4D-DA1ED56BFA7E}" presName="parComposite" presStyleCnt="0"/>
      <dgm:spPr/>
    </dgm:pt>
    <dgm:pt modelId="{D88E3BE6-D247-4F64-AECC-A50B96976A5B}" type="pres">
      <dgm:prSet presAssocID="{4878F9D7-4819-4D6A-9F4D-DA1ED56BFA7E}" presName="parBigCircle" presStyleLbl="node0" presStyleIdx="2" presStyleCnt="5" custLinFactNeighborX="6073" custLinFactNeighborY="931"/>
      <dgm:spPr/>
    </dgm:pt>
    <dgm:pt modelId="{CE1950D8-39C5-4611-996E-46429BBA3E1D}" type="pres">
      <dgm:prSet presAssocID="{4878F9D7-4819-4D6A-9F4D-DA1ED56BFA7E}" presName="parTx" presStyleLbl="revTx" presStyleIdx="2" presStyleCnt="5" custLinFactNeighborX="-4994" custLinFactNeighborY="5016"/>
      <dgm:spPr/>
      <dgm:t>
        <a:bodyPr/>
        <a:lstStyle/>
        <a:p>
          <a:endParaRPr lang="en-GB"/>
        </a:p>
      </dgm:t>
    </dgm:pt>
    <dgm:pt modelId="{0A737299-1A59-44B8-AF9C-DA447B0D556E}" type="pres">
      <dgm:prSet presAssocID="{4878F9D7-4819-4D6A-9F4D-DA1ED56BFA7E}" presName="bSpace" presStyleCnt="0"/>
      <dgm:spPr/>
    </dgm:pt>
    <dgm:pt modelId="{5992A050-431A-441C-896B-114AA3704CE8}" type="pres">
      <dgm:prSet presAssocID="{4878F9D7-4819-4D6A-9F4D-DA1ED56BFA7E}" presName="parBackupNorm" presStyleCnt="0"/>
      <dgm:spPr/>
    </dgm:pt>
    <dgm:pt modelId="{E738B805-61D9-4996-9616-B790079F495E}" type="pres">
      <dgm:prSet presAssocID="{28C16AF5-0FBB-4D73-B83A-8B90BD00CA57}" presName="parSpace" presStyleCnt="0"/>
      <dgm:spPr/>
    </dgm:pt>
    <dgm:pt modelId="{6206FC44-08C6-425B-92A0-94F85A23915D}" type="pres">
      <dgm:prSet presAssocID="{BD44E033-E833-4012-B6CA-87A7712670DC}" presName="parComposite" presStyleCnt="0"/>
      <dgm:spPr/>
    </dgm:pt>
    <dgm:pt modelId="{3B542E01-8747-4584-B59A-47C712D352A0}" type="pres">
      <dgm:prSet presAssocID="{BD44E033-E833-4012-B6CA-87A7712670DC}" presName="parBigCircle" presStyleLbl="node0" presStyleIdx="3" presStyleCnt="5" custLinFactNeighborX="53238"/>
      <dgm:spPr/>
    </dgm:pt>
    <dgm:pt modelId="{6F34D861-1582-44E1-B387-6A89BD86264F}" type="pres">
      <dgm:prSet presAssocID="{BD44E033-E833-4012-B6CA-87A7712670DC}" presName="parTx" presStyleLbl="revTx" presStyleIdx="3" presStyleCnt="5" custLinFactNeighborX="49836"/>
      <dgm:spPr/>
      <dgm:t>
        <a:bodyPr/>
        <a:lstStyle/>
        <a:p>
          <a:endParaRPr lang="en-GB"/>
        </a:p>
      </dgm:t>
    </dgm:pt>
    <dgm:pt modelId="{EB81760C-6343-448B-B8B0-150638525061}" type="pres">
      <dgm:prSet presAssocID="{BD44E033-E833-4012-B6CA-87A7712670DC}" presName="bSpace" presStyleCnt="0"/>
      <dgm:spPr/>
    </dgm:pt>
    <dgm:pt modelId="{4EC3301D-AAE7-4129-A768-AAB8B94F4926}" type="pres">
      <dgm:prSet presAssocID="{BD44E033-E833-4012-B6CA-87A7712670DC}" presName="parBackupNorm" presStyleCnt="0"/>
      <dgm:spPr/>
    </dgm:pt>
    <dgm:pt modelId="{48986211-B540-4AE7-B4EC-6E014629C870}" type="pres">
      <dgm:prSet presAssocID="{5256E08A-FC5E-454B-8278-17733817266A}" presName="parSpace" presStyleCnt="0"/>
      <dgm:spPr/>
    </dgm:pt>
    <dgm:pt modelId="{44D6F4D3-23B3-48BF-A9F6-1539251427D9}" type="pres">
      <dgm:prSet presAssocID="{6A461F50-19F7-48C8-A2F4-D4CC8B0B7708}" presName="parComposite" presStyleCnt="0"/>
      <dgm:spPr/>
    </dgm:pt>
    <dgm:pt modelId="{EB8726EC-B0E1-418B-90BF-6FE9F829F5D3}" type="pres">
      <dgm:prSet presAssocID="{6A461F50-19F7-48C8-A2F4-D4CC8B0B7708}" presName="parBigCircle" presStyleLbl="node0" presStyleIdx="4" presStyleCnt="5" custLinFactX="18741" custLinFactNeighborX="100000"/>
      <dgm:spPr/>
    </dgm:pt>
    <dgm:pt modelId="{1868F9D1-FE12-4193-9260-A1AAE76E9A24}" type="pres">
      <dgm:prSet presAssocID="{6A461F50-19F7-48C8-A2F4-D4CC8B0B7708}" presName="parTx" presStyleLbl="revTx" presStyleIdx="4" presStyleCnt="5" custLinFactX="4667" custLinFactNeighborX="100000"/>
      <dgm:spPr/>
      <dgm:t>
        <a:bodyPr/>
        <a:lstStyle/>
        <a:p>
          <a:endParaRPr lang="en-GB"/>
        </a:p>
      </dgm:t>
    </dgm:pt>
    <dgm:pt modelId="{FE717BA1-F20C-4107-90A3-1662C8F22110}" type="pres">
      <dgm:prSet presAssocID="{6A461F50-19F7-48C8-A2F4-D4CC8B0B7708}" presName="bSpace" presStyleCnt="0"/>
      <dgm:spPr/>
    </dgm:pt>
    <dgm:pt modelId="{A91CC3CC-B279-4001-802A-C94F96FDC302}" type="pres">
      <dgm:prSet presAssocID="{6A461F50-19F7-48C8-A2F4-D4CC8B0B7708}" presName="parBackupNorm" presStyleCnt="0"/>
      <dgm:spPr/>
    </dgm:pt>
    <dgm:pt modelId="{5F1F4ADD-3916-4F78-BDAF-2CAA6890FFCF}" type="pres">
      <dgm:prSet presAssocID="{BCB2D217-E1DE-4452-A853-FA74E8694039}" presName="parSpace" presStyleCnt="0"/>
      <dgm:spPr/>
    </dgm:pt>
  </dgm:ptLst>
  <dgm:cxnLst>
    <dgm:cxn modelId="{D8C130C1-3CAB-48F9-A460-17206DB5836A}" type="presOf" srcId="{6A461F50-19F7-48C8-A2F4-D4CC8B0B7708}" destId="{1868F9D1-FE12-4193-9260-A1AAE76E9A24}" srcOrd="0" destOrd="0" presId="urn:microsoft.com/office/officeart/2008/layout/CircleAccentTimeline"/>
    <dgm:cxn modelId="{E51FEED1-B882-4FC6-9B74-C41887D35131}" srcId="{749B8466-C6A6-4611-8007-1EF1E8E8C663}" destId="{4878F9D7-4819-4D6A-9F4D-DA1ED56BFA7E}" srcOrd="2" destOrd="0" parTransId="{08C165F3-BE0B-454D-A3C0-FE82983CFF3C}" sibTransId="{28C16AF5-0FBB-4D73-B83A-8B90BD00CA57}"/>
    <dgm:cxn modelId="{860BC68B-E98A-484D-A8B5-A06E6259AC30}" srcId="{749B8466-C6A6-4611-8007-1EF1E8E8C663}" destId="{BD44E033-E833-4012-B6CA-87A7712670DC}" srcOrd="3" destOrd="0" parTransId="{8437694D-F8F9-4DAB-988B-E624DAFC1506}" sibTransId="{5256E08A-FC5E-454B-8278-17733817266A}"/>
    <dgm:cxn modelId="{6EF5AD53-A3A3-4857-8FD0-25349A715EB8}" type="presOf" srcId="{4E9FECFF-C383-40E0-A09A-A31D60C62C3A}" destId="{6A2E87CC-D7F5-48D7-BAD0-0FD68017205F}" srcOrd="0" destOrd="0" presId="urn:microsoft.com/office/officeart/2008/layout/CircleAccentTimeline"/>
    <dgm:cxn modelId="{2B5635CA-F87E-4B0F-A01D-228573E1D756}" type="presOf" srcId="{749B8466-C6A6-4611-8007-1EF1E8E8C663}" destId="{2E00AC2B-5321-49A2-A4B5-3DD3E02FCD91}" srcOrd="0" destOrd="0" presId="urn:microsoft.com/office/officeart/2008/layout/CircleAccentTimeline"/>
    <dgm:cxn modelId="{7EE215C8-3552-429E-8176-29A25D03F081}" srcId="{749B8466-C6A6-4611-8007-1EF1E8E8C663}" destId="{4E9FECFF-C383-40E0-A09A-A31D60C62C3A}" srcOrd="1" destOrd="0" parTransId="{B23D6BF3-E13A-468B-BCC8-C9882E346D61}" sibTransId="{13C16C6F-0956-405F-A3F2-1EE4561242FE}"/>
    <dgm:cxn modelId="{FED710BA-8DC6-4584-8061-B9E81A8A018C}" srcId="{749B8466-C6A6-4611-8007-1EF1E8E8C663}" destId="{6A461F50-19F7-48C8-A2F4-D4CC8B0B7708}" srcOrd="4" destOrd="0" parTransId="{3C320EF4-45E7-40E5-9DEC-43FA73384CE6}" sibTransId="{BCB2D217-E1DE-4452-A853-FA74E8694039}"/>
    <dgm:cxn modelId="{A653B552-9253-4784-AD19-8C0A5DDEE9E0}" type="presOf" srcId="{4878F9D7-4819-4D6A-9F4D-DA1ED56BFA7E}" destId="{CE1950D8-39C5-4611-996E-46429BBA3E1D}" srcOrd="0" destOrd="0" presId="urn:microsoft.com/office/officeart/2008/layout/CircleAccentTimeline"/>
    <dgm:cxn modelId="{1B75FF69-E385-4955-B0BF-E1CC06077BA2}" srcId="{749B8466-C6A6-4611-8007-1EF1E8E8C663}" destId="{608A96B1-9A9B-4305-ADF0-05EEE7FC594F}" srcOrd="0" destOrd="0" parTransId="{1B0EBD5F-EBDC-49AD-B9D3-BB1937CFE352}" sibTransId="{C0A8C9BF-C64A-4DD1-B5FC-4B50F3454340}"/>
    <dgm:cxn modelId="{7CA12AFA-14C1-4F39-B1E0-8C118CEAF29D}" type="presOf" srcId="{608A96B1-9A9B-4305-ADF0-05EEE7FC594F}" destId="{DCFFFC20-4DCE-4F38-ADBA-FAB0B1BEF04E}" srcOrd="0" destOrd="0" presId="urn:microsoft.com/office/officeart/2008/layout/CircleAccentTimeline"/>
    <dgm:cxn modelId="{B855491D-1C1F-42A4-BC4A-E979B29C4F16}" type="presOf" srcId="{BD44E033-E833-4012-B6CA-87A7712670DC}" destId="{6F34D861-1582-44E1-B387-6A89BD86264F}" srcOrd="0" destOrd="0" presId="urn:microsoft.com/office/officeart/2008/layout/CircleAccentTimeline"/>
    <dgm:cxn modelId="{AE5C4258-F984-4CCC-9100-EB06C0784C6B}" type="presParOf" srcId="{2E00AC2B-5321-49A2-A4B5-3DD3E02FCD91}" destId="{EADD8E28-AFBF-4BC6-A9D5-19F87C3152C6}" srcOrd="0" destOrd="0" presId="urn:microsoft.com/office/officeart/2008/layout/CircleAccentTimeline"/>
    <dgm:cxn modelId="{0D828012-618C-4AC9-AF34-AACA2BCE1F25}" type="presParOf" srcId="{EADD8E28-AFBF-4BC6-A9D5-19F87C3152C6}" destId="{D22EC96E-C3A7-4388-80E1-B4D73DEAFAF2}" srcOrd="0" destOrd="0" presId="urn:microsoft.com/office/officeart/2008/layout/CircleAccentTimeline"/>
    <dgm:cxn modelId="{91739D9F-2BE0-4BAC-9399-BE28D46FE7CB}" type="presParOf" srcId="{EADD8E28-AFBF-4BC6-A9D5-19F87C3152C6}" destId="{DCFFFC20-4DCE-4F38-ADBA-FAB0B1BEF04E}" srcOrd="1" destOrd="0" presId="urn:microsoft.com/office/officeart/2008/layout/CircleAccentTimeline"/>
    <dgm:cxn modelId="{768F68C0-ECBE-4B39-8328-A0C8C8A0DA67}" type="presParOf" srcId="{EADD8E28-AFBF-4BC6-A9D5-19F87C3152C6}" destId="{ED01763C-B7A1-4080-B6A2-AF11573FA2C1}" srcOrd="2" destOrd="0" presId="urn:microsoft.com/office/officeart/2008/layout/CircleAccentTimeline"/>
    <dgm:cxn modelId="{72182C3C-6477-45F0-A1C9-65C1DFC7B9FE}" type="presParOf" srcId="{2E00AC2B-5321-49A2-A4B5-3DD3E02FCD91}" destId="{B66FD9A8-0FEC-46C0-9AE9-C3030263AA5B}" srcOrd="1" destOrd="0" presId="urn:microsoft.com/office/officeart/2008/layout/CircleAccentTimeline"/>
    <dgm:cxn modelId="{14B99601-8CF3-42C2-B03E-7692F7DE683E}" type="presParOf" srcId="{2E00AC2B-5321-49A2-A4B5-3DD3E02FCD91}" destId="{46AD5BCF-409B-4DF9-982A-5DFCD8B03400}" srcOrd="2" destOrd="0" presId="urn:microsoft.com/office/officeart/2008/layout/CircleAccentTimeline"/>
    <dgm:cxn modelId="{10B64CD1-BC21-4B55-B0D7-0AD856D1F473}" type="presParOf" srcId="{2E00AC2B-5321-49A2-A4B5-3DD3E02FCD91}" destId="{B2B3FE5C-8103-4248-9DA4-928EE8ABF885}" srcOrd="3" destOrd="0" presId="urn:microsoft.com/office/officeart/2008/layout/CircleAccentTimeline"/>
    <dgm:cxn modelId="{C7180903-A1DE-466E-ADBA-F9806657F09C}" type="presParOf" srcId="{B2B3FE5C-8103-4248-9DA4-928EE8ABF885}" destId="{3F91D80B-BDB1-4882-B94F-777E10249735}" srcOrd="0" destOrd="0" presId="urn:microsoft.com/office/officeart/2008/layout/CircleAccentTimeline"/>
    <dgm:cxn modelId="{EABBD6FA-6D26-445C-8FCA-24EA60F44B26}" type="presParOf" srcId="{B2B3FE5C-8103-4248-9DA4-928EE8ABF885}" destId="{6A2E87CC-D7F5-48D7-BAD0-0FD68017205F}" srcOrd="1" destOrd="0" presId="urn:microsoft.com/office/officeart/2008/layout/CircleAccentTimeline"/>
    <dgm:cxn modelId="{C4241B21-8C9B-4E6A-8469-8BADAEF80DF5}" type="presParOf" srcId="{B2B3FE5C-8103-4248-9DA4-928EE8ABF885}" destId="{4FB9A6D7-1E09-472F-8A8F-4FEBB7D3AE57}" srcOrd="2" destOrd="0" presId="urn:microsoft.com/office/officeart/2008/layout/CircleAccentTimeline"/>
    <dgm:cxn modelId="{4FE25521-8D57-42CD-8193-AEC311697E48}" type="presParOf" srcId="{2E00AC2B-5321-49A2-A4B5-3DD3E02FCD91}" destId="{1B44AE8B-6449-4438-8E8F-A15A7BE1234F}" srcOrd="4" destOrd="0" presId="urn:microsoft.com/office/officeart/2008/layout/CircleAccentTimeline"/>
    <dgm:cxn modelId="{7B084D6A-069E-454F-8179-0B061AA64D81}" type="presParOf" srcId="{2E00AC2B-5321-49A2-A4B5-3DD3E02FCD91}" destId="{7A514B5F-C3E8-41E8-8BBC-7495A248E817}" srcOrd="5" destOrd="0" presId="urn:microsoft.com/office/officeart/2008/layout/CircleAccentTimeline"/>
    <dgm:cxn modelId="{710AC52D-7009-43CA-BBCC-68B47563528B}" type="presParOf" srcId="{2E00AC2B-5321-49A2-A4B5-3DD3E02FCD91}" destId="{E9780BAB-3E54-42FC-9131-0ACC7C1A786E}" srcOrd="6" destOrd="0" presId="urn:microsoft.com/office/officeart/2008/layout/CircleAccentTimeline"/>
    <dgm:cxn modelId="{62786FA2-CE6D-4931-A1D9-52E846FD981D}" type="presParOf" srcId="{E9780BAB-3E54-42FC-9131-0ACC7C1A786E}" destId="{D88E3BE6-D247-4F64-AECC-A50B96976A5B}" srcOrd="0" destOrd="0" presId="urn:microsoft.com/office/officeart/2008/layout/CircleAccentTimeline"/>
    <dgm:cxn modelId="{0CDEEC95-E63E-4BD8-9086-F04258B827FF}" type="presParOf" srcId="{E9780BAB-3E54-42FC-9131-0ACC7C1A786E}" destId="{CE1950D8-39C5-4611-996E-46429BBA3E1D}" srcOrd="1" destOrd="0" presId="urn:microsoft.com/office/officeart/2008/layout/CircleAccentTimeline"/>
    <dgm:cxn modelId="{7357DC9A-3AED-44DF-8CD1-B5C698023780}" type="presParOf" srcId="{E9780BAB-3E54-42FC-9131-0ACC7C1A786E}" destId="{0A737299-1A59-44B8-AF9C-DA447B0D556E}" srcOrd="2" destOrd="0" presId="urn:microsoft.com/office/officeart/2008/layout/CircleAccentTimeline"/>
    <dgm:cxn modelId="{9376609A-CCBB-436F-AA7D-32AF8D4F89E3}" type="presParOf" srcId="{2E00AC2B-5321-49A2-A4B5-3DD3E02FCD91}" destId="{5992A050-431A-441C-896B-114AA3704CE8}" srcOrd="7" destOrd="0" presId="urn:microsoft.com/office/officeart/2008/layout/CircleAccentTimeline"/>
    <dgm:cxn modelId="{19B48B19-086E-476A-8267-B5BA3CBBAC28}" type="presParOf" srcId="{2E00AC2B-5321-49A2-A4B5-3DD3E02FCD91}" destId="{E738B805-61D9-4996-9616-B790079F495E}" srcOrd="8" destOrd="0" presId="urn:microsoft.com/office/officeart/2008/layout/CircleAccentTimeline"/>
    <dgm:cxn modelId="{96AE70E6-9223-4843-8069-0C12F6E69512}" type="presParOf" srcId="{2E00AC2B-5321-49A2-A4B5-3DD3E02FCD91}" destId="{6206FC44-08C6-425B-92A0-94F85A23915D}" srcOrd="9" destOrd="0" presId="urn:microsoft.com/office/officeart/2008/layout/CircleAccentTimeline"/>
    <dgm:cxn modelId="{9F56D041-C5DA-480C-B38A-B4A8B6319551}" type="presParOf" srcId="{6206FC44-08C6-425B-92A0-94F85A23915D}" destId="{3B542E01-8747-4584-B59A-47C712D352A0}" srcOrd="0" destOrd="0" presId="urn:microsoft.com/office/officeart/2008/layout/CircleAccentTimeline"/>
    <dgm:cxn modelId="{F32C1754-F347-4992-86F2-E04233AB4A26}" type="presParOf" srcId="{6206FC44-08C6-425B-92A0-94F85A23915D}" destId="{6F34D861-1582-44E1-B387-6A89BD86264F}" srcOrd="1" destOrd="0" presId="urn:microsoft.com/office/officeart/2008/layout/CircleAccentTimeline"/>
    <dgm:cxn modelId="{026FA3E4-D7D2-4FED-B361-CF0370D6AEE4}" type="presParOf" srcId="{6206FC44-08C6-425B-92A0-94F85A23915D}" destId="{EB81760C-6343-448B-B8B0-150638525061}" srcOrd="2" destOrd="0" presId="urn:microsoft.com/office/officeart/2008/layout/CircleAccentTimeline"/>
    <dgm:cxn modelId="{E4FEEA0A-ADAE-48A5-9796-A3FD53F27485}" type="presParOf" srcId="{2E00AC2B-5321-49A2-A4B5-3DD3E02FCD91}" destId="{4EC3301D-AAE7-4129-A768-AAB8B94F4926}" srcOrd="10" destOrd="0" presId="urn:microsoft.com/office/officeart/2008/layout/CircleAccentTimeline"/>
    <dgm:cxn modelId="{AF36E713-005D-4260-88D2-DCC121754217}" type="presParOf" srcId="{2E00AC2B-5321-49A2-A4B5-3DD3E02FCD91}" destId="{48986211-B540-4AE7-B4EC-6E014629C870}" srcOrd="11" destOrd="0" presId="urn:microsoft.com/office/officeart/2008/layout/CircleAccentTimeline"/>
    <dgm:cxn modelId="{C71AE156-B3D9-42DF-9E71-A0CB2A3F7B6F}" type="presParOf" srcId="{2E00AC2B-5321-49A2-A4B5-3DD3E02FCD91}" destId="{44D6F4D3-23B3-48BF-A9F6-1539251427D9}" srcOrd="12" destOrd="0" presId="urn:microsoft.com/office/officeart/2008/layout/CircleAccentTimeline"/>
    <dgm:cxn modelId="{C6DC212C-7A47-4560-9C8E-64D7AF1499A3}" type="presParOf" srcId="{44D6F4D3-23B3-48BF-A9F6-1539251427D9}" destId="{EB8726EC-B0E1-418B-90BF-6FE9F829F5D3}" srcOrd="0" destOrd="0" presId="urn:microsoft.com/office/officeart/2008/layout/CircleAccentTimeline"/>
    <dgm:cxn modelId="{77FC0C03-29F1-4A34-BD63-CFE3E2208228}" type="presParOf" srcId="{44D6F4D3-23B3-48BF-A9F6-1539251427D9}" destId="{1868F9D1-FE12-4193-9260-A1AAE76E9A24}" srcOrd="1" destOrd="0" presId="urn:microsoft.com/office/officeart/2008/layout/CircleAccentTimeline"/>
    <dgm:cxn modelId="{46480F6B-ED5B-4455-924B-E572E3297426}" type="presParOf" srcId="{44D6F4D3-23B3-48BF-A9F6-1539251427D9}" destId="{FE717BA1-F20C-4107-90A3-1662C8F22110}" srcOrd="2" destOrd="0" presId="urn:microsoft.com/office/officeart/2008/layout/CircleAccentTimeline"/>
    <dgm:cxn modelId="{A2E784A1-459B-4D10-BE42-EC1B517D03C1}" type="presParOf" srcId="{2E00AC2B-5321-49A2-A4B5-3DD3E02FCD91}" destId="{A91CC3CC-B279-4001-802A-C94F96FDC302}" srcOrd="13" destOrd="0" presId="urn:microsoft.com/office/officeart/2008/layout/CircleAccentTimeline"/>
    <dgm:cxn modelId="{ED6E8DB2-F9DF-41AA-95F2-527DB51D07CF}" type="presParOf" srcId="{2E00AC2B-5321-49A2-A4B5-3DD3E02FCD91}" destId="{5F1F4ADD-3916-4F78-BDAF-2CAA6890FFCF}" srcOrd="14" destOrd="0" presId="urn:microsoft.com/office/officeart/2008/layout/CircleAccent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2EC96E-C3A7-4388-80E1-B4D73DEAFAF2}">
      <dsp:nvSpPr>
        <dsp:cNvPr id="0" name=""/>
        <dsp:cNvSpPr/>
      </dsp:nvSpPr>
      <dsp:spPr>
        <a:xfrm>
          <a:off x="89754" y="1254219"/>
          <a:ext cx="1040349" cy="1040349"/>
        </a:xfrm>
        <a:prstGeom prst="donut">
          <a:avLst>
            <a:gd name="adj" fmla="val 2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CFFFC20-4DCE-4F38-ADBA-FAB0B1BEF04E}">
      <dsp:nvSpPr>
        <dsp:cNvPr id="0" name=""/>
        <dsp:cNvSpPr/>
      </dsp:nvSpPr>
      <dsp:spPr>
        <a:xfrm rot="17700000">
          <a:off x="456304" y="406122"/>
          <a:ext cx="1293270" cy="623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0" rIns="0" bIns="0" numCol="1" spcCol="1270" anchor="ctr" anchorCtr="0">
          <a:noAutofit/>
        </a:bodyPr>
        <a:lstStyle/>
        <a:p>
          <a:pPr lvl="0" algn="l" defTabSz="622300">
            <a:lnSpc>
              <a:spcPct val="90000"/>
            </a:lnSpc>
            <a:spcBef>
              <a:spcPct val="0"/>
            </a:spcBef>
            <a:spcAft>
              <a:spcPct val="35000"/>
            </a:spcAft>
          </a:pPr>
          <a:r>
            <a:rPr lang="en-GB" sz="1400" kern="1200" dirty="0"/>
            <a:t>Sender’s message</a:t>
          </a:r>
        </a:p>
      </dsp:txBody>
      <dsp:txXfrm>
        <a:off x="456304" y="406122"/>
        <a:ext cx="1293270" cy="623256"/>
      </dsp:txXfrm>
    </dsp:sp>
    <dsp:sp modelId="{3F91D80B-BDB1-4882-B94F-777E10249735}">
      <dsp:nvSpPr>
        <dsp:cNvPr id="0" name=""/>
        <dsp:cNvSpPr/>
      </dsp:nvSpPr>
      <dsp:spPr>
        <a:xfrm>
          <a:off x="1761174" y="1254219"/>
          <a:ext cx="1040349" cy="1040349"/>
        </a:xfrm>
        <a:prstGeom prst="donut">
          <a:avLst>
            <a:gd name="adj" fmla="val 2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A2E87CC-D7F5-48D7-BAD0-0FD68017205F}">
      <dsp:nvSpPr>
        <dsp:cNvPr id="0" name=""/>
        <dsp:cNvSpPr/>
      </dsp:nvSpPr>
      <dsp:spPr>
        <a:xfrm rot="17700000">
          <a:off x="2127777" y="406122"/>
          <a:ext cx="1293270" cy="623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0" rIns="0" bIns="0" numCol="1" spcCol="1270" anchor="ctr" anchorCtr="0">
          <a:noAutofit/>
        </a:bodyPr>
        <a:lstStyle/>
        <a:p>
          <a:pPr lvl="0" algn="l" defTabSz="622300">
            <a:lnSpc>
              <a:spcPct val="90000"/>
            </a:lnSpc>
            <a:spcBef>
              <a:spcPct val="0"/>
            </a:spcBef>
            <a:spcAft>
              <a:spcPct val="35000"/>
            </a:spcAft>
          </a:pPr>
          <a:r>
            <a:rPr lang="en-GB" sz="1400" kern="1200" dirty="0"/>
            <a:t>Encoding message</a:t>
          </a:r>
        </a:p>
      </dsp:txBody>
      <dsp:txXfrm>
        <a:off x="2127777" y="406122"/>
        <a:ext cx="1293270" cy="623256"/>
      </dsp:txXfrm>
    </dsp:sp>
    <dsp:sp modelId="{D88E3BE6-D247-4F64-AECC-A50B96976A5B}">
      <dsp:nvSpPr>
        <dsp:cNvPr id="0" name=""/>
        <dsp:cNvSpPr/>
      </dsp:nvSpPr>
      <dsp:spPr>
        <a:xfrm>
          <a:off x="3392051" y="1263905"/>
          <a:ext cx="1040349" cy="1040349"/>
        </a:xfrm>
        <a:prstGeom prst="donut">
          <a:avLst>
            <a:gd name="adj" fmla="val 2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E1950D8-39C5-4611-996E-46429BBA3E1D}">
      <dsp:nvSpPr>
        <dsp:cNvPr id="0" name=""/>
        <dsp:cNvSpPr/>
      </dsp:nvSpPr>
      <dsp:spPr>
        <a:xfrm rot="17700000">
          <a:off x="3639938" y="478126"/>
          <a:ext cx="1293270" cy="623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0" rIns="0" bIns="0" numCol="1" spcCol="1270" anchor="ctr" anchorCtr="0">
          <a:noAutofit/>
        </a:bodyPr>
        <a:lstStyle/>
        <a:p>
          <a:pPr lvl="0" algn="l" defTabSz="622300">
            <a:lnSpc>
              <a:spcPct val="90000"/>
            </a:lnSpc>
            <a:spcBef>
              <a:spcPct val="0"/>
            </a:spcBef>
            <a:spcAft>
              <a:spcPct val="35000"/>
            </a:spcAft>
          </a:pPr>
          <a:r>
            <a:rPr lang="en-GB" sz="1400" kern="1200" dirty="0"/>
            <a:t>Message transmission	</a:t>
          </a:r>
        </a:p>
      </dsp:txBody>
      <dsp:txXfrm>
        <a:off x="3639938" y="478126"/>
        <a:ext cx="1293270" cy="623256"/>
      </dsp:txXfrm>
    </dsp:sp>
    <dsp:sp modelId="{3B542E01-8747-4584-B59A-47C712D352A0}">
      <dsp:nvSpPr>
        <dsp:cNvPr id="0" name=""/>
        <dsp:cNvSpPr/>
      </dsp:nvSpPr>
      <dsp:spPr>
        <a:xfrm>
          <a:off x="5001528" y="1254219"/>
          <a:ext cx="1040349" cy="1040349"/>
        </a:xfrm>
        <a:prstGeom prst="donut">
          <a:avLst>
            <a:gd name="adj" fmla="val 2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F34D861-1582-44E1-B387-6A89BD86264F}">
      <dsp:nvSpPr>
        <dsp:cNvPr id="0" name=""/>
        <dsp:cNvSpPr/>
      </dsp:nvSpPr>
      <dsp:spPr>
        <a:xfrm rot="17700000">
          <a:off x="5368127" y="406122"/>
          <a:ext cx="1293270" cy="623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0" rIns="0" bIns="0" numCol="1" spcCol="1270" anchor="ctr" anchorCtr="0">
          <a:noAutofit/>
        </a:bodyPr>
        <a:lstStyle/>
        <a:p>
          <a:pPr lvl="0" algn="l" defTabSz="622300">
            <a:lnSpc>
              <a:spcPct val="90000"/>
            </a:lnSpc>
            <a:spcBef>
              <a:spcPct val="0"/>
            </a:spcBef>
            <a:spcAft>
              <a:spcPct val="35000"/>
            </a:spcAft>
          </a:pPr>
          <a:r>
            <a:rPr lang="en-GB" sz="1400" kern="1200" dirty="0"/>
            <a:t>Decoding message</a:t>
          </a:r>
        </a:p>
      </dsp:txBody>
      <dsp:txXfrm>
        <a:off x="5368127" y="406122"/>
        <a:ext cx="1293270" cy="623256"/>
      </dsp:txXfrm>
    </dsp:sp>
    <dsp:sp modelId="{EB8726EC-B0E1-418B-90BF-6FE9F829F5D3}">
      <dsp:nvSpPr>
        <dsp:cNvPr id="0" name=""/>
        <dsp:cNvSpPr/>
      </dsp:nvSpPr>
      <dsp:spPr>
        <a:xfrm>
          <a:off x="6801784" y="1254219"/>
          <a:ext cx="1040349" cy="1040349"/>
        </a:xfrm>
        <a:prstGeom prst="donut">
          <a:avLst>
            <a:gd name="adj" fmla="val 2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868F9D1-FE12-4193-9260-A1AAE76E9A24}">
      <dsp:nvSpPr>
        <dsp:cNvPr id="0" name=""/>
        <dsp:cNvSpPr/>
      </dsp:nvSpPr>
      <dsp:spPr>
        <a:xfrm rot="17700000">
          <a:off x="7024313" y="406122"/>
          <a:ext cx="1293270" cy="623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0" rIns="0" bIns="0" numCol="1" spcCol="1270" anchor="ctr" anchorCtr="0">
          <a:noAutofit/>
        </a:bodyPr>
        <a:lstStyle/>
        <a:p>
          <a:pPr lvl="0" algn="l" defTabSz="622300">
            <a:lnSpc>
              <a:spcPct val="90000"/>
            </a:lnSpc>
            <a:spcBef>
              <a:spcPct val="0"/>
            </a:spcBef>
            <a:spcAft>
              <a:spcPct val="35000"/>
            </a:spcAft>
          </a:pPr>
          <a:r>
            <a:rPr lang="en-GB" sz="1400" kern="1200" dirty="0"/>
            <a:t>Interpretation</a:t>
          </a:r>
        </a:p>
      </dsp:txBody>
      <dsp:txXfrm>
        <a:off x="7024313" y="406122"/>
        <a:ext cx="1293270" cy="623256"/>
      </dsp:txXfrm>
    </dsp:sp>
  </dsp:spTree>
</dsp:drawing>
</file>

<file path=ppt/diagrams/layout1.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GB"/>
          </a:p>
        </p:txBody>
      </p:sp>
      <p:sp>
        <p:nvSpPr>
          <p:cNvPr id="1515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fld id="{876272B3-D6DF-433C-9C6C-DBDB0931CCB4}" type="datetime1">
              <a:rPr lang="en-GB" altLang="en-US"/>
              <a:pPr>
                <a:defRPr/>
              </a:pPr>
              <a:t>01/12/2020</a:t>
            </a:fld>
            <a:endParaRPr lang="en-GB" altLang="en-US"/>
          </a:p>
        </p:txBody>
      </p:sp>
      <p:sp>
        <p:nvSpPr>
          <p:cNvPr id="1515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GB"/>
          </a:p>
        </p:txBody>
      </p:sp>
      <p:sp>
        <p:nvSpPr>
          <p:cNvPr id="1515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128"/>
              </a:defRPr>
            </a:lvl1pPr>
          </a:lstStyle>
          <a:p>
            <a:pPr>
              <a:defRPr/>
            </a:pPr>
            <a:fld id="{23678A7A-7930-4633-854A-F0179D90DE65}" type="slidenum">
              <a:rPr lang="en-GB" altLang="en-US"/>
              <a:pPr>
                <a:defRPr/>
              </a:pPr>
              <a:t>‹#›</a:t>
            </a:fld>
            <a:endParaRPr lang="en-GB" altLang="en-US"/>
          </a:p>
        </p:txBody>
      </p:sp>
    </p:spTree>
    <p:extLst>
      <p:ext uri="{BB962C8B-B14F-4D97-AF65-F5344CB8AC3E}">
        <p14:creationId xmlns:p14="http://schemas.microsoft.com/office/powerpoint/2010/main" val="2915997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5289FE50-8A27-48A4-BDF6-91D175219C19}" type="datetime1">
              <a:rPr lang="en-US" altLang="en-US"/>
              <a:pPr>
                <a:defRPr/>
              </a:pPr>
              <a:t>12/1/2020</a:t>
            </a:fld>
            <a:endParaRPr lang="en-GB"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6D526A24-5EF9-4CF1-8B2E-ED1110FF9A40}" type="slidenum">
              <a:rPr lang="en-GB" altLang="en-US"/>
              <a:pPr>
                <a:defRPr/>
              </a:pPr>
              <a:t>‹#›</a:t>
            </a:fld>
            <a:endParaRPr lang="en-GB" altLang="en-US"/>
          </a:p>
        </p:txBody>
      </p:sp>
    </p:spTree>
    <p:extLst>
      <p:ext uri="{BB962C8B-B14F-4D97-AF65-F5344CB8AC3E}">
        <p14:creationId xmlns:p14="http://schemas.microsoft.com/office/powerpoint/2010/main" val="28263143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pitchFamily="-84"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smtClean="0"/>
              <a:t>R</a:t>
            </a:r>
            <a:endParaRPr lang="en-GB" dirty="0"/>
          </a:p>
        </p:txBody>
      </p:sp>
      <p:sp>
        <p:nvSpPr>
          <p:cNvPr id="4" name="Slide Number Placeholder 3"/>
          <p:cNvSpPr>
            <a:spLocks noGrp="1"/>
          </p:cNvSpPr>
          <p:nvPr>
            <p:ph type="sldNum" sz="quarter" idx="5"/>
          </p:nvPr>
        </p:nvSpPr>
        <p:spPr/>
        <p:txBody>
          <a:bodyPr/>
          <a:lstStyle/>
          <a:p>
            <a:pPr>
              <a:defRPr/>
            </a:pPr>
            <a:fld id="{907C64EE-2355-4743-BA66-870067B7AC40}" type="slidenum">
              <a:rPr lang="en-US" smtClean="0"/>
              <a:pPr>
                <a:defRPr/>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a:t>Small group exercise.</a:t>
            </a:r>
          </a:p>
        </p:txBody>
      </p:sp>
      <p:sp>
        <p:nvSpPr>
          <p:cNvPr id="4" name="Slide Number Placeholder 3"/>
          <p:cNvSpPr>
            <a:spLocks noGrp="1"/>
          </p:cNvSpPr>
          <p:nvPr>
            <p:ph type="sldNum" sz="quarter" idx="5"/>
          </p:nvPr>
        </p:nvSpPr>
        <p:spPr/>
        <p:txBody>
          <a:bodyPr/>
          <a:lstStyle/>
          <a:p>
            <a:pPr>
              <a:defRPr/>
            </a:pPr>
            <a:fld id="{E511A1AC-A61D-4227-96D1-57C99A732C6E}" type="slidenum">
              <a:rPr lang="en-US" smtClean="0"/>
              <a:pPr>
                <a:defRPr/>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39C0D34-91B0-4E2F-8B3C-F80ED581675C}" type="slidenum">
              <a:rPr lang="en-GB" smtClean="0">
                <a:latin typeface="Times New Roman" pitchFamily="18" charset="0"/>
                <a:cs typeface="Times New Roman" pitchFamily="18" charset="0"/>
              </a:rPr>
              <a:pPr fontAlgn="base">
                <a:spcBef>
                  <a:spcPct val="0"/>
                </a:spcBef>
                <a:spcAft>
                  <a:spcPct val="0"/>
                </a:spcAft>
              </a:pPr>
              <a:t>11</a:t>
            </a:fld>
            <a:endParaRPr lang="en-GB">
              <a:latin typeface="Times New Roman" pitchFamily="18" charset="0"/>
              <a:cs typeface="Times New Roman" pitchFamily="18" charset="0"/>
            </a:endParaRPr>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6" name="Rectangle 3"/>
          <p:cNvSpPr>
            <a:spLocks noGrp="1" noChangeArrowheads="1"/>
          </p:cNvSpPr>
          <p:nvPr>
            <p:ph type="body" idx="1"/>
          </p:nvPr>
        </p:nvSpPr>
        <p:spPr bwMode="auto">
          <a:xfrm>
            <a:off x="304800" y="4343400"/>
            <a:ext cx="6324600" cy="4114800"/>
          </a:xfrm>
          <a:noFill/>
        </p:spPr>
        <p:txBody>
          <a:bodyPr wrap="square" numCol="1" anchor="t" anchorCtr="0" compatLnSpc="1">
            <a:prstTxWarp prst="textNoShape">
              <a:avLst/>
            </a:prstTxWarp>
          </a:bodyPr>
          <a:lstStyle/>
          <a:p>
            <a:r>
              <a:rPr lang="en-GB" sz="1000" b="1" dirty="0" smtClean="0">
                <a:latin typeface="Tahoma" pitchFamily="34" charset="0"/>
                <a:cs typeface="Tahoma" pitchFamily="34" charset="0"/>
              </a:rPr>
              <a:t> </a:t>
            </a:r>
            <a:endParaRPr lang="en-GB" sz="1000" dirty="0">
              <a:latin typeface="Times New Roman" pitchFamily="18" charset="0"/>
              <a:cs typeface="Times New Roman" pitchFamily="18" charset="0"/>
            </a:endParaRPr>
          </a:p>
          <a:p>
            <a:endParaRPr lang="en-GB" sz="1000" dirty="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00A592-7C94-4EB7-A37D-40B079E19C1C}" type="slidenum">
              <a:rPr lang="en-GB" smtClean="0"/>
              <a:t>12</a:t>
            </a:fld>
            <a:endParaRPr lang="en-GB"/>
          </a:p>
        </p:txBody>
      </p:sp>
    </p:spTree>
    <p:extLst>
      <p:ext uri="{BB962C8B-B14F-4D97-AF65-F5344CB8AC3E}">
        <p14:creationId xmlns:p14="http://schemas.microsoft.com/office/powerpoint/2010/main" val="3551306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smtClean="0"/>
              <a:t>We are all individuals and have individual styles.  When we really want to tune into other people, we can do so by determining their preferred representational system.  There are some ways in which we can observe others and identify their preferred sense at that time:</a:t>
            </a:r>
          </a:p>
          <a:p>
            <a:pPr marL="0" indent="0">
              <a:buNone/>
            </a:pPr>
            <a:endParaRPr lang="en-GB" dirty="0" smtClean="0"/>
          </a:p>
          <a:p>
            <a:pPr marL="0" indent="0">
              <a:buNone/>
            </a:pPr>
            <a:r>
              <a:rPr lang="en-GB" dirty="0" smtClean="0"/>
              <a:t>Visual people like eye contact – they will maintain good eye contact with you. Visual people take note of appearance and prefer to communicate face-to-face or via Skype where they will have the chance to read body language</a:t>
            </a:r>
          </a:p>
          <a:p>
            <a:pPr marL="0" indent="0">
              <a:buNone/>
            </a:pPr>
            <a:endParaRPr lang="en-GB" dirty="0" smtClean="0"/>
          </a:p>
          <a:p>
            <a:pPr marL="0" indent="0">
              <a:buNone/>
            </a:pPr>
            <a:r>
              <a:rPr lang="en-GB" dirty="0" smtClean="0"/>
              <a:t>Auditory people listen to others’ voices and tune into the oral cues like expression, tone, quality and speed of voice.  They are not strong on eye contact as they do not need that to feel rapport.  However visual people may find this off-putting and rude</a:t>
            </a:r>
          </a:p>
          <a:p>
            <a:pPr marL="0" indent="0">
              <a:buNone/>
            </a:pPr>
            <a:endParaRPr lang="en-GB" dirty="0" smtClean="0"/>
          </a:p>
          <a:p>
            <a:pPr marL="0" indent="0">
              <a:buNone/>
            </a:pPr>
            <a:r>
              <a:rPr lang="en-GB" dirty="0" smtClean="0"/>
              <a:t>Kinaesthetic people are quite tactile.  They like to stand close to people, touch people.  They are huggers and again can be misunderstood as non-kinaesthetic people will feel their space is being invaded.  Kinaesthetic people find it difficult to keep still – they fidget, doodle and play.</a:t>
            </a:r>
          </a:p>
          <a:p>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13</a:t>
            </a:fld>
            <a:endParaRPr lang="en-GB"/>
          </a:p>
        </p:txBody>
      </p:sp>
    </p:spTree>
    <p:extLst>
      <p:ext uri="{BB962C8B-B14F-4D97-AF65-F5344CB8AC3E}">
        <p14:creationId xmlns:p14="http://schemas.microsoft.com/office/powerpoint/2010/main" val="409567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3466021-271C-4352-B955-275C854CEB93}" type="slidenum">
              <a:rPr lang="en-GB" smtClean="0"/>
              <a:t>18</a:t>
            </a:fld>
            <a:endParaRPr lang="en-GB" dirty="0"/>
          </a:p>
        </p:txBody>
      </p:sp>
    </p:spTree>
    <p:extLst>
      <p:ext uri="{BB962C8B-B14F-4D97-AF65-F5344CB8AC3E}">
        <p14:creationId xmlns:p14="http://schemas.microsoft.com/office/powerpoint/2010/main" val="1960713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24</a:t>
            </a:fld>
            <a:endParaRPr lang="en-GB">
              <a:solidFill>
                <a:prstClr val="black"/>
              </a:solidFill>
            </a:endParaRPr>
          </a:p>
        </p:txBody>
      </p:sp>
    </p:spTree>
    <p:extLst>
      <p:ext uri="{BB962C8B-B14F-4D97-AF65-F5344CB8AC3E}">
        <p14:creationId xmlns:p14="http://schemas.microsoft.com/office/powerpoint/2010/main" val="1350428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25</a:t>
            </a:fld>
            <a:endParaRPr lang="en-GB">
              <a:solidFill>
                <a:prstClr val="black"/>
              </a:solidFill>
            </a:endParaRPr>
          </a:p>
        </p:txBody>
      </p:sp>
    </p:spTree>
    <p:extLst>
      <p:ext uri="{BB962C8B-B14F-4D97-AF65-F5344CB8AC3E}">
        <p14:creationId xmlns:p14="http://schemas.microsoft.com/office/powerpoint/2010/main" val="643001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40001" y="540000"/>
            <a:ext cx="8063999" cy="900000"/>
          </a:xfrm>
        </p:spPr>
        <p:txBody>
          <a:bodyPr/>
          <a:lstStyle>
            <a:lvl1pPr>
              <a:lnSpc>
                <a:spcPts val="3600"/>
              </a:lnSpc>
              <a:defRPr sz="3200">
                <a:solidFill>
                  <a:srgbClr val="294193"/>
                </a:solidFill>
              </a:defRPr>
            </a:lvl1pPr>
          </a:lstStyle>
          <a:p>
            <a:r>
              <a:rPr lang="en-US" noProof="0" smtClean="0"/>
              <a:t>Click to edit Master title style</a:t>
            </a:r>
            <a:endParaRPr lang="en-GB" noProof="0" dirty="0"/>
          </a:p>
        </p:txBody>
      </p:sp>
      <p:sp>
        <p:nvSpPr>
          <p:cNvPr id="4" name="Content Placeholder 2"/>
          <p:cNvSpPr>
            <a:spLocks noGrp="1"/>
          </p:cNvSpPr>
          <p:nvPr>
            <p:ph idx="1"/>
          </p:nvPr>
        </p:nvSpPr>
        <p:spPr>
          <a:xfrm>
            <a:off x="540000" y="1800000"/>
            <a:ext cx="8063999" cy="4105002"/>
          </a:xfrm>
        </p:spPr>
        <p:txBody>
          <a:bodyPr/>
          <a:lstStyle>
            <a:lvl1pPr>
              <a:spcBef>
                <a:spcPts val="1200"/>
              </a:spcBef>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2689051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6587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097239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6615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10100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809482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88431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8125" y="539750"/>
            <a:ext cx="2016125" cy="53371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9750" y="539750"/>
            <a:ext cx="5895975" cy="5337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46163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Tree>
    <p:extLst>
      <p:ext uri="{BB962C8B-B14F-4D97-AF65-F5344CB8AC3E}">
        <p14:creationId xmlns:p14="http://schemas.microsoft.com/office/powerpoint/2010/main" val="37669773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62789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934033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539552" y="1800001"/>
            <a:ext cx="3780000" cy="4077272"/>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0" name="Content Placeholder 8"/>
          <p:cNvSpPr>
            <a:spLocks noGrp="1"/>
          </p:cNvSpPr>
          <p:nvPr>
            <p:ph sz="quarter" idx="14"/>
          </p:nvPr>
        </p:nvSpPr>
        <p:spPr>
          <a:xfrm>
            <a:off x="4824000" y="1800000"/>
            <a:ext cx="3780000" cy="4077273"/>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Title 1"/>
          <p:cNvSpPr>
            <a:spLocks noGrp="1"/>
          </p:cNvSpPr>
          <p:nvPr>
            <p:ph type="title"/>
          </p:nvPr>
        </p:nvSpPr>
        <p:spPr>
          <a:xfrm>
            <a:off x="540001" y="540000"/>
            <a:ext cx="8063999" cy="900000"/>
          </a:xfrm>
        </p:spPr>
        <p:txBody>
          <a:bodyPr/>
          <a:lstStyle>
            <a:lvl1pPr>
              <a:lnSpc>
                <a:spcPts val="3600"/>
              </a:lnSpc>
              <a:defRPr sz="3200">
                <a:solidFill>
                  <a:srgbClr val="294193"/>
                </a:solidFill>
              </a:defRPr>
            </a:lvl1pPr>
          </a:lstStyle>
          <a:p>
            <a:r>
              <a:rPr lang="en-US" noProof="0" smtClean="0"/>
              <a:t>Click to edit Master title style</a:t>
            </a:r>
            <a:endParaRPr lang="en-GB" noProof="0" dirty="0"/>
          </a:p>
        </p:txBody>
      </p:sp>
    </p:spTree>
    <p:extLst>
      <p:ext uri="{BB962C8B-B14F-4D97-AF65-F5344CB8AC3E}">
        <p14:creationId xmlns:p14="http://schemas.microsoft.com/office/powerpoint/2010/main" val="14521399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750" y="1800225"/>
            <a:ext cx="3951288" cy="4076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3438" y="1800225"/>
            <a:ext cx="3952875" cy="4076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02790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421037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234565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81171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9430902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9694856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556735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8125" y="539750"/>
            <a:ext cx="2016125" cy="53371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9750" y="539750"/>
            <a:ext cx="5895975" cy="5337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198073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descr="Cover5.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12" y="-10834"/>
            <a:ext cx="9180512" cy="5143500"/>
          </a:xfrm>
          <a:prstGeom prst="rect">
            <a:avLst/>
          </a:prstGeom>
        </p:spPr>
      </p:pic>
      <p:sp>
        <p:nvSpPr>
          <p:cNvPr id="12" name="Title 1"/>
          <p:cNvSpPr>
            <a:spLocks noGrp="1"/>
          </p:cNvSpPr>
          <p:nvPr>
            <p:ph type="ctrTitle"/>
          </p:nvPr>
        </p:nvSpPr>
        <p:spPr>
          <a:xfrm>
            <a:off x="685800" y="3717032"/>
            <a:ext cx="7772400" cy="928568"/>
          </a:xfrm>
        </p:spPr>
        <p:txBody>
          <a:bodyPr>
            <a:normAutofit/>
          </a:bodyPr>
          <a:lstStyle>
            <a:lvl1pPr>
              <a:defRPr sz="4000" b="1" i="0">
                <a:solidFill>
                  <a:srgbClr val="005EB8"/>
                </a:solidFill>
                <a:latin typeface="Arial"/>
                <a:cs typeface="Arial"/>
              </a:defRPr>
            </a:lvl1pPr>
          </a:lstStyle>
          <a:p>
            <a:r>
              <a:rPr lang="en-US" smtClean="0"/>
              <a:t>Click to edit Master title style</a:t>
            </a:r>
            <a:endParaRPr lang="en-US" dirty="0"/>
          </a:p>
        </p:txBody>
      </p:sp>
      <p:sp>
        <p:nvSpPr>
          <p:cNvPr id="13" name="Subtitle 2"/>
          <p:cNvSpPr>
            <a:spLocks noGrp="1"/>
          </p:cNvSpPr>
          <p:nvPr>
            <p:ph type="subTitle" idx="1"/>
          </p:nvPr>
        </p:nvSpPr>
        <p:spPr>
          <a:xfrm>
            <a:off x="1259632" y="5096064"/>
            <a:ext cx="6400800" cy="422885"/>
          </a:xfrm>
        </p:spPr>
        <p:txBody>
          <a:bodyPr>
            <a:noAutofit/>
          </a:bodyPr>
          <a:lstStyle>
            <a:lvl1pPr marL="0" indent="0" algn="ctr">
              <a:buNone/>
              <a:defRPr sz="2800">
                <a:solidFill>
                  <a:srgbClr val="1F2E3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4" name="TextBox 13"/>
          <p:cNvSpPr txBox="1"/>
          <p:nvPr userDrawn="1"/>
        </p:nvSpPr>
        <p:spPr>
          <a:xfrm>
            <a:off x="467351" y="6237312"/>
            <a:ext cx="8209300" cy="307777"/>
          </a:xfrm>
          <a:prstGeom prst="rect">
            <a:avLst/>
          </a:prstGeom>
          <a:noFill/>
        </p:spPr>
        <p:txBody>
          <a:bodyPr wrap="none" rtlCol="0">
            <a:spAutoFit/>
          </a:bodyPr>
          <a:lstStyle/>
          <a:p>
            <a:pPr algn="ctr" defTabSz="914400" eaLnBrk="1" fontAlgn="auto" hangingPunct="1">
              <a:spcBef>
                <a:spcPts val="0"/>
              </a:spcBef>
              <a:spcAft>
                <a:spcPts val="0"/>
              </a:spcAft>
            </a:pPr>
            <a:r>
              <a:rPr lang="en-US" sz="1400" i="1" dirty="0" err="1" smtClean="0">
                <a:solidFill>
                  <a:prstClr val="black"/>
                </a:solidFill>
                <a:latin typeface="Arial"/>
                <a:ea typeface="+mn-ea"/>
                <a:cs typeface="Arial"/>
              </a:rPr>
              <a:t>CapitalNurse</a:t>
            </a:r>
            <a:r>
              <a:rPr lang="en-US" sz="1400" i="1" dirty="0" smtClean="0">
                <a:solidFill>
                  <a:prstClr val="black"/>
                </a:solidFill>
                <a:latin typeface="Arial"/>
                <a:ea typeface="+mn-ea"/>
                <a:cs typeface="Arial"/>
              </a:rPr>
              <a:t> is jointly sponsored by Health Education England, NHS England and NHS Improvement</a:t>
            </a:r>
            <a:endParaRPr lang="en-US" sz="1400" i="1" dirty="0">
              <a:solidFill>
                <a:prstClr val="black"/>
              </a:solidFill>
              <a:latin typeface="Arial"/>
              <a:ea typeface="+mn-ea"/>
              <a:cs typeface="Arial"/>
            </a:endParaRPr>
          </a:p>
        </p:txBody>
      </p:sp>
    </p:spTree>
    <p:extLst>
      <p:ext uri="{BB962C8B-B14F-4D97-AF65-F5344CB8AC3E}">
        <p14:creationId xmlns:p14="http://schemas.microsoft.com/office/powerpoint/2010/main" val="2168537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0066CC"/>
                </a:solidFill>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8" name="Picture 7"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2918289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1"/>
          <p:cNvSpPr>
            <a:spLocks noGrp="1"/>
          </p:cNvSpPr>
          <p:nvPr>
            <p:ph type="title"/>
          </p:nvPr>
        </p:nvSpPr>
        <p:spPr>
          <a:xfrm>
            <a:off x="540001" y="540000"/>
            <a:ext cx="8063999" cy="900000"/>
          </a:xfrm>
        </p:spPr>
        <p:txBody>
          <a:bodyPr/>
          <a:lstStyle>
            <a:lvl1pPr>
              <a:lnSpc>
                <a:spcPts val="3600"/>
              </a:lnSpc>
              <a:defRPr sz="3200">
                <a:solidFill>
                  <a:srgbClr val="294193"/>
                </a:solidFill>
              </a:defRPr>
            </a:lvl1pPr>
          </a:lstStyle>
          <a:p>
            <a:r>
              <a:rPr lang="en-US" noProof="0" smtClean="0"/>
              <a:t>Click to edit Master title style</a:t>
            </a:r>
            <a:endParaRPr lang="en-GB" noProof="0" dirty="0"/>
          </a:p>
        </p:txBody>
      </p:sp>
      <p:sp>
        <p:nvSpPr>
          <p:cNvPr id="4" name="Picture Placeholder 2"/>
          <p:cNvSpPr>
            <a:spLocks noGrp="1"/>
          </p:cNvSpPr>
          <p:nvPr>
            <p:ph type="pic" idx="1"/>
          </p:nvPr>
        </p:nvSpPr>
        <p:spPr>
          <a:xfrm>
            <a:off x="540001" y="1800000"/>
            <a:ext cx="8063999" cy="4149280"/>
          </a:xfrm>
        </p:spPr>
        <p:txBody>
          <a:bodyPr vert="horz" wrap="square" lIns="0" tIns="0" rIns="0" bIns="0" numCol="1" rtlCol="0" anchor="t" anchorCtr="0" compatLnSpc="1">
            <a:prstTxWarp prst="textNoShape">
              <a:avLst/>
            </a:prstTxWarp>
            <a:noAutofit/>
          </a:bodyPr>
          <a:lstStyle>
            <a:lvl1pPr marL="0" indent="0">
              <a:buNone/>
              <a:defRPr sz="1200" baseline="0">
                <a:solidFill>
                  <a:schemeClr val="tx2"/>
                </a:solidFill>
              </a:defRPr>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pPr lvl="0"/>
            <a:r>
              <a:rPr lang="en-US" noProof="0" smtClean="0"/>
              <a:t>Click icon to add picture</a:t>
            </a:r>
            <a:endParaRPr lang="en-GB" noProof="0"/>
          </a:p>
        </p:txBody>
      </p:sp>
    </p:spTree>
    <p:extLst>
      <p:ext uri="{BB962C8B-B14F-4D97-AF65-F5344CB8AC3E}">
        <p14:creationId xmlns:p14="http://schemas.microsoft.com/office/powerpoint/2010/main" val="9950324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8" name="Picture 7"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4625933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10" name="Picture 9"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4734337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pic>
        <p:nvPicPr>
          <p:cNvPr id="6" name="Picture 5"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11313323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01/12/2020</a:t>
            </a:fld>
            <a:endParaRPr lang="en-GB">
              <a:solidFill>
                <a:prstClr val="black"/>
              </a:solidFill>
              <a:latin typeface="Calibri"/>
              <a:ea typeface="+mn-ea"/>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23688785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01/12/2020</a:t>
            </a:fld>
            <a:endParaRPr lang="en-GB">
              <a:solidFill>
                <a:prstClr val="black"/>
              </a:solidFill>
              <a:latin typeface="Calibri"/>
              <a:ea typeface="+mn-ea"/>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18410523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01/12/2020</a:t>
            </a:fld>
            <a:endParaRPr lang="en-GB">
              <a:solidFill>
                <a:prstClr val="black"/>
              </a:solidFill>
              <a:latin typeface="Calibri"/>
              <a:ea typeface="+mn-ea"/>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19269444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01/12/2020</a:t>
            </a:fld>
            <a:endParaRPr lang="en-GB">
              <a:solidFill>
                <a:prstClr val="black"/>
              </a:solidFill>
              <a:latin typeface="Calibri"/>
              <a:ea typeface="+mn-ea"/>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14369619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01/12/2020</a:t>
            </a:fld>
            <a:endParaRPr lang="en-GB">
              <a:solidFill>
                <a:prstClr val="black"/>
              </a:solidFill>
              <a:latin typeface="Calibri"/>
              <a:ea typeface="+mn-ea"/>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52146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300539" y="1800000"/>
            <a:ext cx="2303461" cy="2373315"/>
          </a:xfrm>
        </p:spPr>
        <p:txBody>
          <a:bodyPr vert="horz" wrap="square" lIns="0" tIns="0" rIns="0" bIns="0" numCol="1" rtlCol="0" anchor="t" anchorCtr="0" compatLnSpc="1">
            <a:prstTxWarp prst="textNoShape">
              <a:avLst/>
            </a:prstTxWarp>
            <a:noAutofit/>
          </a:bodyPr>
          <a:lstStyle>
            <a:lvl1pPr marL="0" indent="0">
              <a:buNone/>
              <a:defRPr sz="1200" baseline="0">
                <a:solidFill>
                  <a:schemeClr val="tx2"/>
                </a:solidFill>
              </a:defRPr>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pPr lvl="0"/>
            <a:r>
              <a:rPr lang="en-US" noProof="0" smtClean="0"/>
              <a:t>Click icon to add picture</a:t>
            </a:r>
            <a:endParaRPr lang="en-GB" noProof="0"/>
          </a:p>
        </p:txBody>
      </p:sp>
      <p:sp>
        <p:nvSpPr>
          <p:cNvPr id="7" name="Title 1"/>
          <p:cNvSpPr>
            <a:spLocks noGrp="1"/>
          </p:cNvSpPr>
          <p:nvPr>
            <p:ph type="title"/>
          </p:nvPr>
        </p:nvSpPr>
        <p:spPr>
          <a:xfrm>
            <a:off x="540001" y="540000"/>
            <a:ext cx="8063999" cy="900000"/>
          </a:xfrm>
        </p:spPr>
        <p:txBody>
          <a:bodyPr/>
          <a:lstStyle>
            <a:lvl1pPr>
              <a:lnSpc>
                <a:spcPts val="3600"/>
              </a:lnSpc>
              <a:defRPr sz="3200">
                <a:solidFill>
                  <a:srgbClr val="294193"/>
                </a:solidFill>
              </a:defRPr>
            </a:lvl1pPr>
          </a:lstStyle>
          <a:p>
            <a:r>
              <a:rPr lang="en-US" noProof="0" smtClean="0"/>
              <a:t>Click to edit Master title style</a:t>
            </a:r>
            <a:endParaRPr lang="en-GB" noProof="0" dirty="0"/>
          </a:p>
        </p:txBody>
      </p:sp>
      <p:sp>
        <p:nvSpPr>
          <p:cNvPr id="9" name="Content Placeholder 2"/>
          <p:cNvSpPr>
            <a:spLocks noGrp="1"/>
          </p:cNvSpPr>
          <p:nvPr>
            <p:ph idx="10"/>
          </p:nvPr>
        </p:nvSpPr>
        <p:spPr>
          <a:xfrm>
            <a:off x="540001" y="1800000"/>
            <a:ext cx="5472160" cy="4105002"/>
          </a:xfrm>
        </p:spPr>
        <p:txBody>
          <a:bodyPr/>
          <a:lstStyle>
            <a:lvl1pPr>
              <a:spcBef>
                <a:spcPts val="1200"/>
              </a:spcBef>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2152217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459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Tree>
    <p:extLst>
      <p:ext uri="{BB962C8B-B14F-4D97-AF65-F5344CB8AC3E}">
        <p14:creationId xmlns:p14="http://schemas.microsoft.com/office/powerpoint/2010/main" val="1345897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70597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1725600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750" y="1800225"/>
            <a:ext cx="3951288" cy="4076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3438" y="1800225"/>
            <a:ext cx="3952875" cy="4076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037615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2.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theme" Target="../theme/theme4.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2205038"/>
            <a:ext cx="8064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cxnSp>
        <p:nvCxnSpPr>
          <p:cNvPr id="6" name="Straight Connector 5"/>
          <p:cNvCxnSpPr/>
          <p:nvPr/>
        </p:nvCxnSpPr>
        <p:spPr>
          <a:xfrm>
            <a:off x="554038" y="6040438"/>
            <a:ext cx="8042275"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33" name="Picture 9" descr="Desktop Guy's and St Thomas' RGB BLUE (300ppi)"/>
          <p:cNvPicPr>
            <a:picLocks noChangeAspect="1" noChangeArrowheads="1"/>
          </p:cNvPicPr>
          <p:nvPr/>
        </p:nvPicPr>
        <p:blipFill>
          <a:blip r:embed="rId7" cstate="print">
            <a:extLst>
              <a:ext uri="{28A0092B-C50C-407E-A947-70E740481C1C}">
                <a14:useLocalDpi xmlns:a14="http://schemas.microsoft.com/office/drawing/2010/main" val="0"/>
              </a:ext>
            </a:extLst>
          </a:blip>
          <a:srcRect t="-20853" r="-11594" b="-18953"/>
          <a:stretch>
            <a:fillRect/>
          </a:stretch>
        </p:blipFill>
        <p:spPr bwMode="auto">
          <a:xfrm>
            <a:off x="5976938" y="0"/>
            <a:ext cx="3167062" cy="16891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386" r:id="rId1"/>
    <p:sldLayoutId id="2147484387" r:id="rId2"/>
    <p:sldLayoutId id="2147484388" r:id="rId3"/>
    <p:sldLayoutId id="2147484389" r:id="rId4"/>
    <p:sldLayoutId id="2147484401" r:id="rId5"/>
  </p:sldLayoutIdLst>
  <p:hf hdr="0" ftr="0" dt="0"/>
  <p:txStyles>
    <p:titleStyle>
      <a:lvl1pPr algn="ctr" defTabSz="912813" rtl="0" eaLnBrk="1" fontAlgn="base" hangingPunct="1">
        <a:lnSpc>
          <a:spcPts val="3600"/>
        </a:lnSpc>
        <a:spcBef>
          <a:spcPct val="0"/>
        </a:spcBef>
        <a:spcAft>
          <a:spcPct val="0"/>
        </a:spcAft>
        <a:defRPr lang="en-GB" sz="3200" b="1" kern="1200">
          <a:solidFill>
            <a:srgbClr val="005EB8"/>
          </a:solidFill>
          <a:latin typeface="+mj-lt"/>
          <a:ea typeface="ＭＳ Ｐゴシック" pitchFamily="-84" charset="-128"/>
          <a:cs typeface="ＭＳ Ｐゴシック" pitchFamily="-84" charset="-128"/>
        </a:defRPr>
      </a:lvl1pPr>
      <a:lvl2pPr algn="ctr" defTabSz="912813" rtl="0" eaLnBrk="1" fontAlgn="base" hangingPunct="1">
        <a:lnSpc>
          <a:spcPts val="3600"/>
        </a:lnSpc>
        <a:spcBef>
          <a:spcPct val="0"/>
        </a:spcBef>
        <a:spcAft>
          <a:spcPct val="0"/>
        </a:spcAft>
        <a:defRPr sz="3200" b="1">
          <a:solidFill>
            <a:srgbClr val="005EB8"/>
          </a:solidFill>
          <a:latin typeface="Arial" charset="0"/>
          <a:ea typeface="ＭＳ Ｐゴシック" pitchFamily="-84" charset="-128"/>
          <a:cs typeface="ＭＳ Ｐゴシック" pitchFamily="-84" charset="-128"/>
        </a:defRPr>
      </a:lvl2pPr>
      <a:lvl3pPr algn="ctr" defTabSz="912813" rtl="0" eaLnBrk="1" fontAlgn="base" hangingPunct="1">
        <a:lnSpc>
          <a:spcPts val="3600"/>
        </a:lnSpc>
        <a:spcBef>
          <a:spcPct val="0"/>
        </a:spcBef>
        <a:spcAft>
          <a:spcPct val="0"/>
        </a:spcAft>
        <a:defRPr sz="3200" b="1">
          <a:solidFill>
            <a:srgbClr val="005EB8"/>
          </a:solidFill>
          <a:latin typeface="Arial" charset="0"/>
          <a:ea typeface="ＭＳ Ｐゴシック" pitchFamily="-84" charset="-128"/>
          <a:cs typeface="ＭＳ Ｐゴシック" pitchFamily="-84" charset="-128"/>
        </a:defRPr>
      </a:lvl3pPr>
      <a:lvl4pPr algn="ctr" defTabSz="912813" rtl="0" eaLnBrk="1" fontAlgn="base" hangingPunct="1">
        <a:lnSpc>
          <a:spcPts val="3600"/>
        </a:lnSpc>
        <a:spcBef>
          <a:spcPct val="0"/>
        </a:spcBef>
        <a:spcAft>
          <a:spcPct val="0"/>
        </a:spcAft>
        <a:defRPr sz="3200" b="1">
          <a:solidFill>
            <a:srgbClr val="005EB8"/>
          </a:solidFill>
          <a:latin typeface="Arial" charset="0"/>
          <a:ea typeface="ＭＳ Ｐゴシック" pitchFamily="-84" charset="-128"/>
          <a:cs typeface="ＭＳ Ｐゴシック" pitchFamily="-84" charset="-128"/>
        </a:defRPr>
      </a:lvl4pPr>
      <a:lvl5pPr algn="ctr" defTabSz="912813" rtl="0" eaLnBrk="1" fontAlgn="base" hangingPunct="1">
        <a:lnSpc>
          <a:spcPts val="3600"/>
        </a:lnSpc>
        <a:spcBef>
          <a:spcPct val="0"/>
        </a:spcBef>
        <a:spcAft>
          <a:spcPct val="0"/>
        </a:spcAft>
        <a:defRPr sz="3200" b="1">
          <a:solidFill>
            <a:srgbClr val="005EB8"/>
          </a:solidFill>
          <a:latin typeface="Arial" charset="0"/>
          <a:ea typeface="ＭＳ Ｐゴシック" pitchFamily="-84" charset="-128"/>
          <a:cs typeface="ＭＳ Ｐゴシック" pitchFamily="-84" charset="-128"/>
        </a:defRPr>
      </a:lvl5pPr>
      <a:lvl6pPr marL="457200" algn="l" defTabSz="912813" rtl="0" eaLnBrk="1" fontAlgn="base" hangingPunct="1">
        <a:spcBef>
          <a:spcPct val="0"/>
        </a:spcBef>
        <a:spcAft>
          <a:spcPct val="0"/>
        </a:spcAft>
        <a:defRPr sz="2200" b="1">
          <a:solidFill>
            <a:schemeClr val="accent1"/>
          </a:solidFill>
          <a:latin typeface="Arial" charset="0"/>
        </a:defRPr>
      </a:lvl6pPr>
      <a:lvl7pPr marL="914400" algn="l" defTabSz="912813" rtl="0" eaLnBrk="1" fontAlgn="base" hangingPunct="1">
        <a:spcBef>
          <a:spcPct val="0"/>
        </a:spcBef>
        <a:spcAft>
          <a:spcPct val="0"/>
        </a:spcAft>
        <a:defRPr sz="2200" b="1">
          <a:solidFill>
            <a:schemeClr val="accent1"/>
          </a:solidFill>
          <a:latin typeface="Arial" charset="0"/>
        </a:defRPr>
      </a:lvl7pPr>
      <a:lvl8pPr marL="1371600" algn="l" defTabSz="912813" rtl="0" eaLnBrk="1" fontAlgn="base" hangingPunct="1">
        <a:spcBef>
          <a:spcPct val="0"/>
        </a:spcBef>
        <a:spcAft>
          <a:spcPct val="0"/>
        </a:spcAft>
        <a:defRPr sz="2200" b="1">
          <a:solidFill>
            <a:schemeClr val="accent1"/>
          </a:solidFill>
          <a:latin typeface="Arial" charset="0"/>
        </a:defRPr>
      </a:lvl8pPr>
      <a:lvl9pPr marL="1828800" algn="l" defTabSz="912813" rtl="0" eaLnBrk="1" fontAlgn="base" hangingPunct="1">
        <a:spcBef>
          <a:spcPct val="0"/>
        </a:spcBef>
        <a:spcAft>
          <a:spcPct val="0"/>
        </a:spcAft>
        <a:defRPr sz="2200" b="1">
          <a:solidFill>
            <a:schemeClr val="accent1"/>
          </a:solidFill>
          <a:latin typeface="Arial" charset="0"/>
        </a:defRPr>
      </a:lvl9pPr>
    </p:titleStyle>
    <p:bodyStyle>
      <a:lvl1pPr marL="250825" indent="-250825" algn="l" defTabSz="912813" rtl="0" eaLnBrk="1" fontAlgn="base" hangingPunct="1">
        <a:lnSpc>
          <a:spcPts val="2300"/>
        </a:lnSpc>
        <a:spcBef>
          <a:spcPts val="1200"/>
        </a:spcBef>
        <a:spcAft>
          <a:spcPct val="0"/>
        </a:spcAft>
        <a:buClr>
          <a:srgbClr val="294193"/>
        </a:buClr>
        <a:buSzPct val="125000"/>
        <a:buFont typeface="LucidaGrande" charset="0"/>
        <a:buChar char="•"/>
        <a:defRPr b="1" kern="1200">
          <a:solidFill>
            <a:schemeClr val="tx1"/>
          </a:solidFill>
          <a:latin typeface="+mn-lt"/>
          <a:ea typeface="ＭＳ Ｐゴシック" pitchFamily="-84" charset="-128"/>
          <a:cs typeface="ＭＳ Ｐゴシック" pitchFamily="-84" charset="-128"/>
        </a:defRPr>
      </a:lvl1pPr>
      <a:lvl2pPr marL="539750" indent="-250825" algn="l" defTabSz="912813" rtl="0" eaLnBrk="1" fontAlgn="base" hangingPunct="1">
        <a:lnSpc>
          <a:spcPts val="2300"/>
        </a:lnSpc>
        <a:spcBef>
          <a:spcPts val="600"/>
        </a:spcBef>
        <a:spcAft>
          <a:spcPct val="0"/>
        </a:spcAft>
        <a:buFont typeface="Arial" panose="020B0604020202020204" pitchFamily="34" charset="0"/>
        <a:buChar char="–"/>
        <a:defRPr kern="1200">
          <a:solidFill>
            <a:schemeClr val="tx1"/>
          </a:solidFill>
          <a:latin typeface="+mn-lt"/>
          <a:ea typeface="ＭＳ Ｐゴシック" pitchFamily="-84" charset="-128"/>
          <a:cs typeface="+mn-cs"/>
        </a:defRPr>
      </a:lvl2pPr>
      <a:lvl3pPr marL="250825" indent="-250825" algn="l" defTabSz="912813" rtl="0" eaLnBrk="1" fontAlgn="base" hangingPunct="1">
        <a:lnSpc>
          <a:spcPts val="2300"/>
        </a:lnSpc>
        <a:spcBef>
          <a:spcPts val="600"/>
        </a:spcBef>
        <a:spcAft>
          <a:spcPct val="0"/>
        </a:spcAft>
        <a:buClr>
          <a:srgbClr val="294193"/>
        </a:buClr>
        <a:buSzPct val="125000"/>
        <a:buFont typeface="LucidaGrande" charset="0"/>
        <a:buChar char="•"/>
        <a:defRPr kern="1200">
          <a:solidFill>
            <a:schemeClr val="tx1"/>
          </a:solidFill>
          <a:latin typeface="+mn-lt"/>
          <a:ea typeface="ＭＳ Ｐゴシック" pitchFamily="-84" charset="-128"/>
          <a:cs typeface="+mn-cs"/>
        </a:defRPr>
      </a:lvl3pPr>
      <a:lvl4pPr marL="539750" indent="-250825" algn="l" defTabSz="912813" rtl="0" eaLnBrk="1" fontAlgn="base" hangingPunct="1">
        <a:lnSpc>
          <a:spcPts val="2300"/>
        </a:lnSpc>
        <a:spcBef>
          <a:spcPts val="600"/>
        </a:spcBef>
        <a:spcAft>
          <a:spcPct val="0"/>
        </a:spcAft>
        <a:buFont typeface="Arial" panose="020B0604020202020204" pitchFamily="34" charset="0"/>
        <a:buChar char="–"/>
        <a:defRPr kern="1200">
          <a:solidFill>
            <a:schemeClr val="tx1"/>
          </a:solidFill>
          <a:latin typeface="+mn-lt"/>
          <a:ea typeface="ＭＳ Ｐゴシック" pitchFamily="-84" charset="-128"/>
          <a:cs typeface="+mn-cs"/>
        </a:defRPr>
      </a:lvl4pPr>
      <a:lvl5pPr marL="812800" indent="-276225" algn="l" defTabSz="912813" rtl="0" eaLnBrk="1" fontAlgn="base" hangingPunct="1">
        <a:lnSpc>
          <a:spcPts val="2300"/>
        </a:lnSpc>
        <a:spcBef>
          <a:spcPts val="600"/>
        </a:spcBef>
        <a:spcAft>
          <a:spcPct val="0"/>
        </a:spcAft>
        <a:buClr>
          <a:srgbClr val="294193"/>
        </a:buClr>
        <a:buSzPct val="125000"/>
        <a:buFont typeface="LucidaGrande" charset="0"/>
        <a:buChar char="•"/>
        <a:defRPr kern="1200">
          <a:solidFill>
            <a:schemeClr val="tx1"/>
          </a:solidFill>
          <a:latin typeface="+mn-lt"/>
          <a:ea typeface="ＭＳ Ｐゴシック" pitchFamily="-84" charset="-128"/>
          <a:cs typeface="+mn-cs"/>
        </a:defRPr>
      </a:lvl5pPr>
      <a:lvl6pPr marL="2514156"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27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39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14"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6" name="Straight Connector 5"/>
          <p:cNvCxnSpPr/>
          <p:nvPr/>
        </p:nvCxnSpPr>
        <p:spPr>
          <a:xfrm>
            <a:off x="554038" y="6040438"/>
            <a:ext cx="8042275"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43365" name="Title Placeholder 1"/>
          <p:cNvSpPr>
            <a:spLocks noGrp="1"/>
          </p:cNvSpPr>
          <p:nvPr>
            <p:ph type="title"/>
          </p:nvPr>
        </p:nvSpPr>
        <p:spPr bwMode="auto">
          <a:xfrm>
            <a:off x="539750" y="539750"/>
            <a:ext cx="8064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43366" name="Text Placeholder 2"/>
          <p:cNvSpPr>
            <a:spLocks noGrp="1"/>
          </p:cNvSpPr>
          <p:nvPr>
            <p:ph type="body" idx="1"/>
          </p:nvPr>
        </p:nvSpPr>
        <p:spPr bwMode="auto">
          <a:xfrm>
            <a:off x="539750" y="1800225"/>
            <a:ext cx="8056563"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43364" name="Picture 6"/>
          <p:cNvPicPr>
            <a:picLocks noChangeAspect="1"/>
          </p:cNvPicPr>
          <p:nvPr/>
        </p:nvPicPr>
        <p:blipFill>
          <a:blip r:embed="rId13" cstate="print">
            <a:extLst>
              <a:ext uri="{28A0092B-C50C-407E-A947-70E740481C1C}">
                <a14:useLocalDpi xmlns:a14="http://schemas.microsoft.com/office/drawing/2010/main" val="0"/>
              </a:ext>
            </a:extLst>
          </a:blip>
          <a:srcRect r="80313"/>
          <a:stretch>
            <a:fillRect/>
          </a:stretch>
        </p:blipFill>
        <p:spPr bwMode="auto">
          <a:xfrm>
            <a:off x="0" y="6053138"/>
            <a:ext cx="1800225"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67" name="Picture 7" descr="Desktop Guy's and St Thomas' RGB BLUE (300ppi)"/>
          <p:cNvPicPr>
            <a:picLocks noChangeAspect="1" noChangeArrowheads="1"/>
          </p:cNvPicPr>
          <p:nvPr/>
        </p:nvPicPr>
        <p:blipFill>
          <a:blip r:embed="rId14" cstate="print">
            <a:extLst>
              <a:ext uri="{28A0092B-C50C-407E-A947-70E740481C1C}">
                <a14:useLocalDpi xmlns:a14="http://schemas.microsoft.com/office/drawing/2010/main" val="0"/>
              </a:ext>
            </a:extLst>
          </a:blip>
          <a:srcRect t="-11261" r="-35703" b="-18953"/>
          <a:stretch>
            <a:fillRect/>
          </a:stretch>
        </p:blipFill>
        <p:spPr bwMode="auto">
          <a:xfrm>
            <a:off x="7092950" y="6019800"/>
            <a:ext cx="2051050" cy="8382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hf hdr="0" ftr="0" dt="0"/>
  <p:txStyles>
    <p:titleStyle>
      <a:lvl1pPr algn="l" defTabSz="912813" rtl="0" fontAlgn="base">
        <a:lnSpc>
          <a:spcPts val="3600"/>
        </a:lnSpc>
        <a:spcBef>
          <a:spcPct val="0"/>
        </a:spcBef>
        <a:spcAft>
          <a:spcPct val="0"/>
        </a:spcAft>
        <a:defRPr sz="3200" b="1" kern="1200">
          <a:solidFill>
            <a:srgbClr val="005EB8"/>
          </a:solidFill>
          <a:latin typeface="+mj-lt"/>
          <a:ea typeface="+mj-ea"/>
          <a:cs typeface="+mj-cs"/>
        </a:defRPr>
      </a:lvl1pPr>
      <a:lvl2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2pPr>
      <a:lvl3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3pPr>
      <a:lvl4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4pPr>
      <a:lvl5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5pPr>
      <a:lvl6pPr marL="4572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6pPr>
      <a:lvl7pPr marL="9144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7pPr>
      <a:lvl8pPr marL="13716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8pPr>
      <a:lvl9pPr marL="18288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9pPr>
    </p:titleStyle>
    <p:body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6" name="Straight Connector 5"/>
          <p:cNvCxnSpPr/>
          <p:nvPr/>
        </p:nvCxnSpPr>
        <p:spPr>
          <a:xfrm>
            <a:off x="554038" y="6040438"/>
            <a:ext cx="8042275"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43365" name="Title Placeholder 1"/>
          <p:cNvSpPr>
            <a:spLocks noGrp="1"/>
          </p:cNvSpPr>
          <p:nvPr>
            <p:ph type="title"/>
          </p:nvPr>
        </p:nvSpPr>
        <p:spPr bwMode="auto">
          <a:xfrm>
            <a:off x="539750" y="539750"/>
            <a:ext cx="8064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43366" name="Text Placeholder 2"/>
          <p:cNvSpPr>
            <a:spLocks noGrp="1"/>
          </p:cNvSpPr>
          <p:nvPr>
            <p:ph type="body" idx="1"/>
          </p:nvPr>
        </p:nvSpPr>
        <p:spPr bwMode="auto">
          <a:xfrm>
            <a:off x="539750" y="1800225"/>
            <a:ext cx="8056563"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43364" name="Picture 6"/>
          <p:cNvPicPr>
            <a:picLocks noChangeAspect="1"/>
          </p:cNvPicPr>
          <p:nvPr/>
        </p:nvPicPr>
        <p:blipFill>
          <a:blip r:embed="rId13" cstate="print">
            <a:extLst>
              <a:ext uri="{28A0092B-C50C-407E-A947-70E740481C1C}">
                <a14:useLocalDpi xmlns:a14="http://schemas.microsoft.com/office/drawing/2010/main" val="0"/>
              </a:ext>
            </a:extLst>
          </a:blip>
          <a:srcRect r="80313"/>
          <a:stretch>
            <a:fillRect/>
          </a:stretch>
        </p:blipFill>
        <p:spPr bwMode="auto">
          <a:xfrm>
            <a:off x="0" y="6053138"/>
            <a:ext cx="1800225"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67" name="Picture 7" descr="Desktop Guy's and St Thomas' RGB BLUE (300ppi)"/>
          <p:cNvPicPr>
            <a:picLocks noChangeAspect="1" noChangeArrowheads="1"/>
          </p:cNvPicPr>
          <p:nvPr/>
        </p:nvPicPr>
        <p:blipFill>
          <a:blip r:embed="rId14" cstate="print">
            <a:extLst>
              <a:ext uri="{28A0092B-C50C-407E-A947-70E740481C1C}">
                <a14:useLocalDpi xmlns:a14="http://schemas.microsoft.com/office/drawing/2010/main" val="0"/>
              </a:ext>
            </a:extLst>
          </a:blip>
          <a:srcRect t="-11261" r="-35703" b="-18953"/>
          <a:stretch>
            <a:fillRect/>
          </a:stretch>
        </p:blipFill>
        <p:spPr bwMode="auto">
          <a:xfrm>
            <a:off x="7092950" y="6019800"/>
            <a:ext cx="2051050"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01417"/>
      </p:ext>
    </p:extLst>
  </p:cSld>
  <p:clrMap bg1="lt1" tx1="dk1" bg2="lt2" tx2="dk2" accent1="accent1" accent2="accent2" accent3="accent3" accent4="accent4" accent5="accent5" accent6="accent6" hlink="hlink" folHlink="folHlink"/>
  <p:sldLayoutIdLst>
    <p:sldLayoutId id="2147484404" r:id="rId1"/>
    <p:sldLayoutId id="2147484405" r:id="rId2"/>
    <p:sldLayoutId id="2147484406" r:id="rId3"/>
    <p:sldLayoutId id="2147484407" r:id="rId4"/>
    <p:sldLayoutId id="2147484408" r:id="rId5"/>
    <p:sldLayoutId id="2147484409" r:id="rId6"/>
    <p:sldLayoutId id="2147484410" r:id="rId7"/>
    <p:sldLayoutId id="2147484411" r:id="rId8"/>
    <p:sldLayoutId id="2147484412" r:id="rId9"/>
    <p:sldLayoutId id="2147484413" r:id="rId10"/>
    <p:sldLayoutId id="2147484414" r:id="rId11"/>
  </p:sldLayoutIdLst>
  <p:hf hdr="0" ftr="0" dt="0"/>
  <p:txStyles>
    <p:titleStyle>
      <a:lvl1pPr algn="l" defTabSz="912813" rtl="0" fontAlgn="base">
        <a:lnSpc>
          <a:spcPts val="3600"/>
        </a:lnSpc>
        <a:spcBef>
          <a:spcPct val="0"/>
        </a:spcBef>
        <a:spcAft>
          <a:spcPct val="0"/>
        </a:spcAft>
        <a:defRPr sz="3200" b="1" kern="1200">
          <a:solidFill>
            <a:srgbClr val="005EB8"/>
          </a:solidFill>
          <a:latin typeface="+mj-lt"/>
          <a:ea typeface="+mj-ea"/>
          <a:cs typeface="+mj-cs"/>
        </a:defRPr>
      </a:lvl1pPr>
      <a:lvl2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2pPr>
      <a:lvl3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3pPr>
      <a:lvl4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4pPr>
      <a:lvl5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5pPr>
      <a:lvl6pPr marL="4572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6pPr>
      <a:lvl7pPr marL="9144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7pPr>
      <a:lvl8pPr marL="13716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8pPr>
      <a:lvl9pPr marL="18288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9pPr>
    </p:titleStyle>
    <p:body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246902038"/>
      </p:ext>
    </p:extLst>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Lst>
  <p:txStyles>
    <p:titleStyle>
      <a:lvl1pPr algn="ctr" defTabSz="914400" rtl="0" eaLnBrk="1" latinLnBrk="0" hangingPunct="1">
        <a:spcBef>
          <a:spcPct val="0"/>
        </a:spcBef>
        <a:buNone/>
        <a:defRPr sz="4000" b="1" kern="1200">
          <a:solidFill>
            <a:srgbClr val="0070C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28.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2.xml"/><Relationship Id="rId5" Type="http://schemas.openxmlformats.org/officeDocument/2006/relationships/image" Target="../media/image10.jpeg"/><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9.xml"/><Relationship Id="rId4" Type="http://schemas.openxmlformats.org/officeDocument/2006/relationships/image" Target="../media/image12.png"/></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28.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779540"/>
            <a:ext cx="7941229" cy="1601601"/>
          </a:xfrm>
        </p:spPr>
        <p:txBody>
          <a:bodyPr>
            <a:noAutofit/>
          </a:bodyPr>
          <a:lstStyle/>
          <a:p>
            <a:r>
              <a:rPr lang="en-GB" sz="2400" dirty="0"/>
              <a:t>Accelerated </a:t>
            </a:r>
            <a:r>
              <a:rPr lang="en-GB" sz="2400" dirty="0" smtClean="0"/>
              <a:t>Preceptorship: Communication Session</a:t>
            </a:r>
            <a:br>
              <a:rPr lang="en-GB" sz="2400" dirty="0" smtClean="0"/>
            </a:br>
            <a:r>
              <a:rPr lang="en-GB" sz="2400" dirty="0" smtClean="0"/>
              <a:t>Desiree Cox</a:t>
            </a:r>
            <a:endParaRPr lang="en-GB" sz="2400" dirty="0"/>
          </a:p>
        </p:txBody>
      </p:sp>
      <p:pic>
        <p:nvPicPr>
          <p:cNvPr id="4" name="Picture 3" descr="Footer.gif"/>
          <p:cNvPicPr>
            <a:picLocks noChangeAspect="1"/>
          </p:cNvPicPr>
          <p:nvPr/>
        </p:nvPicPr>
        <p:blipFill rotWithShape="1">
          <a:blip r:embed="rId2" cstate="print">
            <a:extLst>
              <a:ext uri="{28A0092B-C50C-407E-A947-70E740481C1C}">
                <a14:useLocalDpi xmlns:a14="http://schemas.microsoft.com/office/drawing/2010/main" val="0"/>
              </a:ext>
            </a:extLst>
          </a:blip>
          <a:srcRect t="78486"/>
          <a:stretch/>
        </p:blipFill>
        <p:spPr>
          <a:xfrm>
            <a:off x="-22581" y="5766619"/>
            <a:ext cx="9144000" cy="1106588"/>
          </a:xfrm>
          <a:prstGeom prst="rect">
            <a:avLst/>
          </a:prstGeom>
        </p:spPr>
      </p:pic>
      <p:pic>
        <p:nvPicPr>
          <p:cNvPr id="6" name="Picture 5" descr="C:\Users\cd0x\AppData\Local\Microsoft\Windows\INetCache\Content.Outlook\VDV77M3J\Capital AHP 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7704" y="3045565"/>
            <a:ext cx="4896544" cy="1031507"/>
          </a:xfrm>
          <a:prstGeom prst="rect">
            <a:avLst/>
          </a:prstGeom>
          <a:noFill/>
          <a:ln>
            <a:noFill/>
          </a:ln>
        </p:spPr>
      </p:pic>
      <p:pic>
        <p:nvPicPr>
          <p:cNvPr id="3" name="Picture 2"/>
          <p:cNvPicPr>
            <a:picLocks noChangeAspect="1"/>
          </p:cNvPicPr>
          <p:nvPr/>
        </p:nvPicPr>
        <p:blipFill rotWithShape="1">
          <a:blip r:embed="rId4"/>
          <a:srcRect l="56956"/>
          <a:stretch/>
        </p:blipFill>
        <p:spPr>
          <a:xfrm>
            <a:off x="6056486" y="32313"/>
            <a:ext cx="2987261" cy="1020423"/>
          </a:xfrm>
          <a:prstGeom prst="rect">
            <a:avLst/>
          </a:prstGeom>
          <a:solidFill>
            <a:srgbClr val="FFC000">
              <a:alpha val="55000"/>
            </a:srgbClr>
          </a:solidFill>
        </p:spPr>
      </p:pic>
      <p:sp>
        <p:nvSpPr>
          <p:cNvPr id="5" name="Rectangle 4"/>
          <p:cNvSpPr/>
          <p:nvPr/>
        </p:nvSpPr>
        <p:spPr>
          <a:xfrm>
            <a:off x="1188353" y="5250715"/>
            <a:ext cx="6722131" cy="646331"/>
          </a:xfrm>
          <a:prstGeom prst="rect">
            <a:avLst/>
          </a:prstGeom>
        </p:spPr>
        <p:txBody>
          <a:bodyPr wrap="square">
            <a:spAutoFit/>
          </a:bodyPr>
          <a:lstStyle/>
          <a:p>
            <a:pPr algn="ctr"/>
            <a:r>
              <a:rPr lang="en-GB" dirty="0"/>
              <a:t>For Newly Qualified Practitioners and Healthcare Professionals on Temporary Register</a:t>
            </a:r>
          </a:p>
        </p:txBody>
      </p:sp>
    </p:spTree>
    <p:extLst>
      <p:ext uri="{BB962C8B-B14F-4D97-AF65-F5344CB8AC3E}">
        <p14:creationId xmlns:p14="http://schemas.microsoft.com/office/powerpoint/2010/main" val="1019675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5DA14DA6-8806-4AA8-AEC4-F312DF721968}"/>
              </a:ext>
            </a:extLst>
          </p:cNvPr>
          <p:cNvSpPr>
            <a:spLocks noGrp="1"/>
          </p:cNvSpPr>
          <p:nvPr>
            <p:ph type="title"/>
          </p:nvPr>
        </p:nvSpPr>
        <p:spPr/>
        <p:txBody>
          <a:bodyPr>
            <a:normAutofit fontScale="90000"/>
          </a:bodyPr>
          <a:lstStyle/>
          <a:p>
            <a:r>
              <a:rPr lang="en-GB" dirty="0"/>
              <a:t>Why is communication important?</a:t>
            </a:r>
          </a:p>
        </p:txBody>
      </p:sp>
      <p:sp>
        <p:nvSpPr>
          <p:cNvPr id="8" name="Content Placeholder 7">
            <a:extLst>
              <a:ext uri="{FF2B5EF4-FFF2-40B4-BE49-F238E27FC236}">
                <a16:creationId xmlns="" xmlns:a16="http://schemas.microsoft.com/office/drawing/2014/main" id="{67AA602A-0273-4FE0-BD38-9AFA3CEA1AC0}"/>
              </a:ext>
            </a:extLst>
          </p:cNvPr>
          <p:cNvSpPr>
            <a:spLocks noGrp="1"/>
          </p:cNvSpPr>
          <p:nvPr>
            <p:ph idx="1"/>
          </p:nvPr>
        </p:nvSpPr>
        <p:spPr/>
        <p:txBody>
          <a:bodyPr/>
          <a:lstStyle/>
          <a:p>
            <a:pPr marL="0" indent="0">
              <a:buNone/>
            </a:pPr>
            <a:r>
              <a:rPr lang="en-US" sz="2800" dirty="0"/>
              <a:t>Studies conducted during the past three decades show that the clinician’s ability to explain, listen and empathize can have a profound effect on biological and functional health outcomes as well as patient satisfaction and experience of care</a:t>
            </a:r>
          </a:p>
          <a:p>
            <a:pPr marL="0" indent="0">
              <a:buNone/>
            </a:pPr>
            <a:endParaRPr lang="en-US" sz="2800" dirty="0"/>
          </a:p>
          <a:p>
            <a:pPr marL="0" indent="0">
              <a:buNone/>
            </a:pPr>
            <a:r>
              <a:rPr lang="en-US" sz="2000" i="1" dirty="0"/>
              <a:t>Institute of Healthcare Communication</a:t>
            </a:r>
            <a:endParaRPr lang="en-GB" sz="2000" i="1" dirty="0"/>
          </a:p>
        </p:txBody>
      </p:sp>
    </p:spTree>
    <p:extLst>
      <p:ext uri="{BB962C8B-B14F-4D97-AF65-F5344CB8AC3E}">
        <p14:creationId xmlns:p14="http://schemas.microsoft.com/office/powerpoint/2010/main" val="2506734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685800" y="260350"/>
            <a:ext cx="77724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dirty="0" smtClean="0"/>
              <a:t>Activity</a:t>
            </a:r>
            <a:endParaRPr lang="en-GB" dirty="0"/>
          </a:p>
        </p:txBody>
      </p:sp>
      <p:sp>
        <p:nvSpPr>
          <p:cNvPr id="27651" name="Rectangle 3"/>
          <p:cNvSpPr>
            <a:spLocks noGrp="1" noChangeArrowheads="1"/>
          </p:cNvSpPr>
          <p:nvPr>
            <p:ph type="body" idx="1"/>
          </p:nvPr>
        </p:nvSpPr>
        <p:spPr>
          <a:xfrm>
            <a:off x="457200" y="2276475"/>
            <a:ext cx="8229600" cy="3849688"/>
          </a:xfrm>
        </p:spPr>
        <p:txBody>
          <a:bodyPr/>
          <a:lstStyle/>
          <a:p>
            <a:pPr eaLnBrk="1" hangingPunct="1"/>
            <a:r>
              <a:rPr lang="en-GB" dirty="0" smtClean="0"/>
              <a:t>Spend a few moments thinking about the barriers to </a:t>
            </a:r>
            <a:r>
              <a:rPr lang="en-GB" dirty="0"/>
              <a:t>effective </a:t>
            </a:r>
            <a:r>
              <a:rPr lang="en-GB" dirty="0" smtClean="0"/>
              <a:t>communication both with colleagues and patients / service users</a:t>
            </a:r>
            <a:endParaRPr lang="en-GB" dirty="0"/>
          </a:p>
          <a:p>
            <a:pPr eaLnBrk="1" hangingPunct="1"/>
            <a:r>
              <a:rPr lang="en-GB" dirty="0" smtClean="0"/>
              <a:t>For each barrier, identify strategies to overcome these</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685800" y="260350"/>
            <a:ext cx="77724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a:t>Barriers to Communication</a:t>
            </a:r>
          </a:p>
        </p:txBody>
      </p:sp>
      <p:sp>
        <p:nvSpPr>
          <p:cNvPr id="28675" name="Rectangle 3"/>
          <p:cNvSpPr>
            <a:spLocks noGrp="1" noChangeArrowheads="1"/>
          </p:cNvSpPr>
          <p:nvPr>
            <p:ph type="body" idx="1"/>
          </p:nvPr>
        </p:nvSpPr>
        <p:spPr/>
        <p:txBody>
          <a:bodyPr>
            <a:normAutofit fontScale="92500" lnSpcReduction="10000"/>
          </a:bodyPr>
          <a:lstStyle/>
          <a:p>
            <a:pPr eaLnBrk="1" hangingPunct="1">
              <a:lnSpc>
                <a:spcPct val="90000"/>
              </a:lnSpc>
            </a:pPr>
            <a:r>
              <a:rPr lang="en-GB" sz="2800" dirty="0" smtClean="0"/>
              <a:t>Age – generational differences in vocabulary</a:t>
            </a:r>
            <a:endParaRPr lang="en-GB" sz="2800" dirty="0"/>
          </a:p>
          <a:p>
            <a:pPr eaLnBrk="1" hangingPunct="1">
              <a:lnSpc>
                <a:spcPct val="90000"/>
              </a:lnSpc>
            </a:pPr>
            <a:r>
              <a:rPr lang="en-GB" sz="2800" dirty="0"/>
              <a:t>Personal </a:t>
            </a:r>
            <a:r>
              <a:rPr lang="en-GB" sz="2800" dirty="0" smtClean="0"/>
              <a:t>style – may be positive or negative</a:t>
            </a:r>
            <a:endParaRPr lang="en-GB" sz="2800" dirty="0"/>
          </a:p>
          <a:p>
            <a:pPr eaLnBrk="1" hangingPunct="1">
              <a:lnSpc>
                <a:spcPct val="90000"/>
              </a:lnSpc>
            </a:pPr>
            <a:r>
              <a:rPr lang="en-GB" sz="2800" dirty="0"/>
              <a:t>Position / status / </a:t>
            </a:r>
            <a:r>
              <a:rPr lang="en-GB" sz="2800" dirty="0" smtClean="0"/>
              <a:t>role</a:t>
            </a:r>
          </a:p>
          <a:p>
            <a:pPr eaLnBrk="1" hangingPunct="1">
              <a:lnSpc>
                <a:spcPct val="90000"/>
              </a:lnSpc>
            </a:pPr>
            <a:r>
              <a:rPr lang="en-GB" sz="2800" dirty="0" smtClean="0"/>
              <a:t>Lack of clarity and consistency</a:t>
            </a:r>
          </a:p>
          <a:p>
            <a:pPr eaLnBrk="1" hangingPunct="1">
              <a:lnSpc>
                <a:spcPct val="90000"/>
              </a:lnSpc>
            </a:pPr>
            <a:r>
              <a:rPr lang="en-GB" sz="2800" dirty="0" smtClean="0"/>
              <a:t>Lack of credibility</a:t>
            </a:r>
            <a:endParaRPr lang="en-GB" sz="2800" dirty="0"/>
          </a:p>
          <a:p>
            <a:pPr eaLnBrk="1" hangingPunct="1">
              <a:lnSpc>
                <a:spcPct val="90000"/>
              </a:lnSpc>
            </a:pPr>
            <a:r>
              <a:rPr lang="en-GB" sz="2800" dirty="0"/>
              <a:t>Lack of trust or relationship</a:t>
            </a:r>
          </a:p>
          <a:p>
            <a:pPr eaLnBrk="1" hangingPunct="1">
              <a:lnSpc>
                <a:spcPct val="90000"/>
              </a:lnSpc>
            </a:pPr>
            <a:r>
              <a:rPr lang="en-GB" sz="2800" dirty="0"/>
              <a:t>Language, dialect, jargon, abbreviations</a:t>
            </a:r>
          </a:p>
          <a:p>
            <a:pPr eaLnBrk="1" hangingPunct="1">
              <a:lnSpc>
                <a:spcPct val="90000"/>
              </a:lnSpc>
            </a:pPr>
            <a:r>
              <a:rPr lang="en-GB" sz="2800" dirty="0"/>
              <a:t>Culture and religion</a:t>
            </a:r>
          </a:p>
          <a:p>
            <a:pPr eaLnBrk="1" hangingPunct="1">
              <a:lnSpc>
                <a:spcPct val="90000"/>
              </a:lnSpc>
            </a:pPr>
            <a:r>
              <a:rPr lang="en-GB" sz="2800" dirty="0"/>
              <a:t>Timing</a:t>
            </a:r>
          </a:p>
          <a:p>
            <a:pPr eaLnBrk="1" hangingPunct="1">
              <a:lnSpc>
                <a:spcPct val="90000"/>
              </a:lnSpc>
            </a:pPr>
            <a:r>
              <a:rPr lang="en-GB" sz="2800" dirty="0"/>
              <a:t>Method</a:t>
            </a:r>
          </a:p>
          <a:p>
            <a:pPr eaLnBrk="1" hangingPunct="1">
              <a:lnSpc>
                <a:spcPct val="90000"/>
              </a:lnSpc>
            </a:pPr>
            <a:r>
              <a:rPr lang="en-GB" sz="2800" dirty="0"/>
              <a:t>Physical </a:t>
            </a:r>
            <a:r>
              <a:rPr lang="en-GB" sz="2800" dirty="0" smtClean="0"/>
              <a:t>environment </a:t>
            </a:r>
            <a:endParaRPr lang="en-GB"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Overcoming barriers</a:t>
            </a:r>
          </a:p>
        </p:txBody>
      </p:sp>
      <p:sp>
        <p:nvSpPr>
          <p:cNvPr id="3" name="Content Placeholder 2"/>
          <p:cNvSpPr>
            <a:spLocks noGrp="1"/>
          </p:cNvSpPr>
          <p:nvPr>
            <p:ph idx="1"/>
          </p:nvPr>
        </p:nvSpPr>
        <p:spPr>
          <a:xfrm>
            <a:off x="457200" y="1600200"/>
            <a:ext cx="8435280" cy="4525963"/>
          </a:xfrm>
        </p:spPr>
        <p:txBody>
          <a:bodyPr>
            <a:normAutofit/>
          </a:bodyPr>
          <a:lstStyle/>
          <a:p>
            <a:r>
              <a:rPr lang="en-GB" sz="2800" dirty="0"/>
              <a:t>Choose most appropriate method  for individual and the message itself</a:t>
            </a:r>
          </a:p>
          <a:p>
            <a:r>
              <a:rPr lang="en-GB" sz="2800" dirty="0"/>
              <a:t>Consider the environment</a:t>
            </a:r>
          </a:p>
          <a:p>
            <a:r>
              <a:rPr lang="en-GB" sz="2800" dirty="0"/>
              <a:t>Clear, concise, simple and direct</a:t>
            </a:r>
          </a:p>
          <a:p>
            <a:r>
              <a:rPr lang="en-GB" sz="2800" dirty="0"/>
              <a:t>Avoid information overload</a:t>
            </a:r>
          </a:p>
          <a:p>
            <a:r>
              <a:rPr lang="en-GB" sz="2800" dirty="0"/>
              <a:t>Be confident in yourself and quietly assertive</a:t>
            </a:r>
          </a:p>
          <a:p>
            <a:r>
              <a:rPr lang="en-GB" sz="2800" dirty="0"/>
              <a:t>Observe and listen</a:t>
            </a:r>
          </a:p>
          <a:p>
            <a:r>
              <a:rPr lang="en-GB" sz="2800" dirty="0"/>
              <a:t>Check understanding</a:t>
            </a:r>
          </a:p>
        </p:txBody>
      </p:sp>
    </p:spTree>
    <p:extLst>
      <p:ext uri="{BB962C8B-B14F-4D97-AF65-F5344CB8AC3E}">
        <p14:creationId xmlns:p14="http://schemas.microsoft.com/office/powerpoint/2010/main" val="2047753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9837"/>
          <a:stretch/>
        </p:blipFill>
        <p:spPr bwMode="auto">
          <a:xfrm>
            <a:off x="2447764" y="4581128"/>
            <a:ext cx="1800200" cy="19966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descr="Related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8388" y="2491273"/>
            <a:ext cx="2089855" cy="208985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a:t>VAK Communication Styles</a:t>
            </a:r>
          </a:p>
        </p:txBody>
      </p:sp>
      <p:pic>
        <p:nvPicPr>
          <p:cNvPr id="1031" name="Picture 7" descr="Image result for person with glasses clipa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0238" y="1274838"/>
            <a:ext cx="1150757" cy="215416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596854" y="1484784"/>
            <a:ext cx="6503538" cy="1015663"/>
          </a:xfrm>
          <a:prstGeom prst="rect">
            <a:avLst/>
          </a:prstGeom>
          <a:noFill/>
        </p:spPr>
        <p:txBody>
          <a:bodyPr wrap="square" rtlCol="0">
            <a:spAutoFit/>
          </a:bodyPr>
          <a:lstStyle/>
          <a:p>
            <a:r>
              <a:rPr lang="en-GB" sz="2000" dirty="0"/>
              <a:t>Visual Communicators – around 65</a:t>
            </a:r>
            <a:r>
              <a:rPr lang="en-GB" sz="2000" dirty="0" smtClean="0"/>
              <a:t>% - prefer face to face contact as they take the message from the eye contact and body language</a:t>
            </a:r>
            <a:endParaRPr lang="en-GB" sz="2000" dirty="0"/>
          </a:p>
        </p:txBody>
      </p:sp>
      <p:sp>
        <p:nvSpPr>
          <p:cNvPr id="10" name="TextBox 9"/>
          <p:cNvSpPr txBox="1"/>
          <p:nvPr/>
        </p:nvSpPr>
        <p:spPr>
          <a:xfrm>
            <a:off x="3347864" y="2767280"/>
            <a:ext cx="5688632" cy="1323439"/>
          </a:xfrm>
          <a:prstGeom prst="rect">
            <a:avLst/>
          </a:prstGeom>
          <a:noFill/>
        </p:spPr>
        <p:txBody>
          <a:bodyPr wrap="square" rtlCol="0">
            <a:spAutoFit/>
          </a:bodyPr>
          <a:lstStyle/>
          <a:p>
            <a:r>
              <a:rPr lang="en-GB" sz="2000" dirty="0"/>
              <a:t>Auditory Communicators  – around 30</a:t>
            </a:r>
            <a:r>
              <a:rPr lang="en-GB" sz="2000" dirty="0" smtClean="0"/>
              <a:t>% - take the message from the tone, expression and emphasis of the voice.  They do not need to see other people, nor to make eye contact</a:t>
            </a:r>
            <a:endParaRPr lang="en-GB" sz="2000" dirty="0"/>
          </a:p>
        </p:txBody>
      </p:sp>
      <p:sp>
        <p:nvSpPr>
          <p:cNvPr id="11" name="TextBox 10"/>
          <p:cNvSpPr txBox="1"/>
          <p:nvPr/>
        </p:nvSpPr>
        <p:spPr>
          <a:xfrm>
            <a:off x="4359348" y="4509120"/>
            <a:ext cx="4533132" cy="1938992"/>
          </a:xfrm>
          <a:prstGeom prst="rect">
            <a:avLst/>
          </a:prstGeom>
          <a:noFill/>
        </p:spPr>
        <p:txBody>
          <a:bodyPr wrap="square" rtlCol="0">
            <a:spAutoFit/>
          </a:bodyPr>
          <a:lstStyle/>
          <a:p>
            <a:r>
              <a:rPr lang="en-GB" sz="2000" dirty="0"/>
              <a:t>Kinaesthetic communicators</a:t>
            </a:r>
          </a:p>
          <a:p>
            <a:r>
              <a:rPr lang="en-GB" sz="2000" dirty="0"/>
              <a:t>– around 5</a:t>
            </a:r>
            <a:r>
              <a:rPr lang="en-GB" sz="2000" dirty="0" smtClean="0"/>
              <a:t>% - like to be around people, the meaning of communication comes from body language and the ‘sense’ of the other person</a:t>
            </a:r>
            <a:endParaRPr lang="en-GB" sz="2000" dirty="0"/>
          </a:p>
        </p:txBody>
      </p:sp>
    </p:spTree>
    <p:extLst>
      <p:ext uri="{BB962C8B-B14F-4D97-AF65-F5344CB8AC3E}">
        <p14:creationId xmlns:p14="http://schemas.microsoft.com/office/powerpoint/2010/main" val="698483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Building Rapport</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Building rapport with another person can be the difference between success and failure in communication. By building rapport with the other person, they will begin to trust you and communication becomes much easier and more effective.  We can begin by smiling, using positive eye contact and tone of voice.  Other techniques include:</a:t>
            </a:r>
          </a:p>
          <a:p>
            <a:pPr lvl="1"/>
            <a:r>
              <a:rPr lang="en-GB" dirty="0" smtClean="0"/>
              <a:t>Mirroring and Matching</a:t>
            </a:r>
          </a:p>
          <a:p>
            <a:pPr lvl="1"/>
            <a:r>
              <a:rPr lang="en-GB" dirty="0" smtClean="0"/>
              <a:t>Pacing and Leading</a:t>
            </a:r>
          </a:p>
        </p:txBody>
      </p:sp>
    </p:spTree>
    <p:extLst>
      <p:ext uri="{BB962C8B-B14F-4D97-AF65-F5344CB8AC3E}">
        <p14:creationId xmlns:p14="http://schemas.microsoft.com/office/powerpoint/2010/main" val="2410258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Mirroring and Matching</a:t>
            </a:r>
            <a:endParaRPr lang="en-GB" dirty="0"/>
          </a:p>
        </p:txBody>
      </p:sp>
      <p:sp>
        <p:nvSpPr>
          <p:cNvPr id="3" name="Content Placeholder 2"/>
          <p:cNvSpPr>
            <a:spLocks noGrp="1"/>
          </p:cNvSpPr>
          <p:nvPr>
            <p:ph idx="1"/>
          </p:nvPr>
        </p:nvSpPr>
        <p:spPr>
          <a:xfrm>
            <a:off x="457200" y="1340768"/>
            <a:ext cx="8229600" cy="4525963"/>
          </a:xfrm>
        </p:spPr>
        <p:txBody>
          <a:bodyPr>
            <a:normAutofit/>
          </a:bodyPr>
          <a:lstStyle/>
          <a:p>
            <a:pPr marL="0" indent="0">
              <a:buNone/>
            </a:pPr>
            <a:r>
              <a:rPr lang="en-GB" sz="2400" dirty="0" smtClean="0"/>
              <a:t>Mirroring and matching are NLP techniques that are used to build rapport sub-consciously.  Although a form of mimicry, it should be very subtle and includes matching or mirroring the other person in terms of:</a:t>
            </a:r>
          </a:p>
          <a:p>
            <a:pPr lvl="1"/>
            <a:r>
              <a:rPr lang="en-GB" sz="2400" dirty="0" smtClean="0"/>
              <a:t>Posture – how they are sitting / standing, body position (crossed legs or arms)</a:t>
            </a:r>
          </a:p>
          <a:p>
            <a:pPr lvl="1"/>
            <a:r>
              <a:rPr lang="en-GB" sz="2400" dirty="0" smtClean="0"/>
              <a:t>Tone of voice </a:t>
            </a:r>
          </a:p>
          <a:p>
            <a:pPr lvl="1"/>
            <a:r>
              <a:rPr lang="en-GB" sz="2400" dirty="0" smtClean="0"/>
              <a:t>Eye contact</a:t>
            </a:r>
          </a:p>
          <a:p>
            <a:pPr lvl="1"/>
            <a:r>
              <a:rPr lang="en-GB" sz="2400" dirty="0" smtClean="0"/>
              <a:t>Body language</a:t>
            </a:r>
          </a:p>
          <a:p>
            <a:pPr marL="57150" indent="0">
              <a:buNone/>
            </a:pPr>
            <a:r>
              <a:rPr lang="en-GB" sz="2400" dirty="0" smtClean="0"/>
              <a:t>When someone is </a:t>
            </a:r>
            <a:r>
              <a:rPr lang="en-GB" sz="2400" dirty="0" err="1" smtClean="0"/>
              <a:t>mis</a:t>
            </a:r>
            <a:r>
              <a:rPr lang="en-GB" sz="2400" dirty="0" smtClean="0"/>
              <a:t>-matching the other person will feel uncomfortable </a:t>
            </a:r>
            <a:r>
              <a:rPr lang="en-GB" sz="2400" smtClean="0"/>
              <a:t>and distrustful.</a:t>
            </a:r>
            <a:endParaRPr lang="en-GB" sz="2400" dirty="0" smtClean="0"/>
          </a:p>
          <a:p>
            <a:pPr marL="457200" lvl="1" indent="0">
              <a:buNone/>
            </a:pPr>
            <a:endParaRPr lang="en-GB" dirty="0" smtClean="0"/>
          </a:p>
          <a:p>
            <a:pPr marL="457200" lvl="1" indent="0">
              <a:buNone/>
            </a:pPr>
            <a:endParaRPr lang="en-GB" dirty="0" smtClean="0"/>
          </a:p>
          <a:p>
            <a:pPr lvl="1"/>
            <a:endParaRPr lang="en-GB" dirty="0"/>
          </a:p>
        </p:txBody>
      </p:sp>
    </p:spTree>
    <p:extLst>
      <p:ext uri="{BB962C8B-B14F-4D97-AF65-F5344CB8AC3E}">
        <p14:creationId xmlns:p14="http://schemas.microsoft.com/office/powerpoint/2010/main" val="2686584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Transactional Analysis</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sz="2400" dirty="0" smtClean="0"/>
              <a:t>Transactional analysis was developed by Eric Berne (1964) as we communicate at both a psychological and social level.  </a:t>
            </a:r>
          </a:p>
          <a:p>
            <a:pPr marL="0" indent="0">
              <a:buNone/>
            </a:pPr>
            <a:r>
              <a:rPr lang="en-GB" sz="2400" dirty="0" smtClean="0"/>
              <a:t>It considers three different ego states used in our transactions with others.  These are Parent, Adult and Child. </a:t>
            </a:r>
          </a:p>
          <a:p>
            <a:pPr marL="0" indent="0">
              <a:buNone/>
            </a:pPr>
            <a:r>
              <a:rPr lang="en-GB" sz="2400" dirty="0" smtClean="0"/>
              <a:t> In the workplace, transactions should take place between ‘adult’ ego states and problems occur when different ego states are adopted.  Example, a difficult person may assume the ego state of a ‘child’ to try and get their own way, causing the other person in the transaction to adopt the ego state of a parent, resulting in an ineffective dialogue or a crossed transaction</a:t>
            </a:r>
          </a:p>
        </p:txBody>
      </p:sp>
    </p:spTree>
    <p:extLst>
      <p:ext uri="{BB962C8B-B14F-4D97-AF65-F5344CB8AC3E}">
        <p14:creationId xmlns:p14="http://schemas.microsoft.com/office/powerpoint/2010/main" val="3596694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 Ego States</a:t>
            </a:r>
            <a:endParaRPr lang="en-GB" dirty="0"/>
          </a:p>
        </p:txBody>
      </p:sp>
      <p:sp>
        <p:nvSpPr>
          <p:cNvPr id="4" name="Footer Placeholder 3"/>
          <p:cNvSpPr>
            <a:spLocks noGrp="1"/>
          </p:cNvSpPr>
          <p:nvPr>
            <p:ph type="ftr" sz="quarter" idx="4294967295"/>
          </p:nvPr>
        </p:nvSpPr>
        <p:spPr>
          <a:xfrm>
            <a:off x="659165" y="6356350"/>
            <a:ext cx="2847975" cy="365125"/>
          </a:xfrm>
          <a:prstGeom prst="rect">
            <a:avLst/>
          </a:prstGeom>
        </p:spPr>
        <p:txBody>
          <a:bodyPr/>
          <a:lstStyle/>
          <a:p>
            <a:r>
              <a:rPr lang="en-GB" dirty="0" smtClean="0"/>
              <a:t>Communication &amp; Leadership: Transactional Analysis Model (Joe Lynch)</a:t>
            </a:r>
            <a:endParaRPr lang="en-GB" dirty="0"/>
          </a:p>
        </p:txBody>
      </p:sp>
      <p:sp>
        <p:nvSpPr>
          <p:cNvPr id="5" name="Slide Number Placeholder 4"/>
          <p:cNvSpPr>
            <a:spLocks noGrp="1"/>
          </p:cNvSpPr>
          <p:nvPr>
            <p:ph type="sldNum" sz="quarter" idx="4294967295"/>
          </p:nvPr>
        </p:nvSpPr>
        <p:spPr>
          <a:xfrm>
            <a:off x="8543278" y="6356350"/>
            <a:ext cx="561975" cy="365125"/>
          </a:xfrm>
          <a:prstGeom prst="rect">
            <a:avLst/>
          </a:prstGeom>
        </p:spPr>
        <p:txBody>
          <a:bodyPr/>
          <a:lstStyle/>
          <a:p>
            <a:fld id="{4793B200-C8FF-435A-A092-7A98624B6036}" type="slidenum">
              <a:rPr lang="en-GB" smtClean="0"/>
              <a:t>17</a:t>
            </a:fld>
            <a:endParaRPr lang="en-GB" dirty="0"/>
          </a:p>
        </p:txBody>
      </p:sp>
      <p:sp>
        <p:nvSpPr>
          <p:cNvPr id="7" name="TextBox 6"/>
          <p:cNvSpPr txBox="1"/>
          <p:nvPr/>
        </p:nvSpPr>
        <p:spPr>
          <a:xfrm>
            <a:off x="6732239" y="4077072"/>
            <a:ext cx="1296144" cy="400110"/>
          </a:xfrm>
          <a:prstGeom prst="rect">
            <a:avLst/>
          </a:prstGeom>
          <a:noFill/>
        </p:spPr>
        <p:txBody>
          <a:bodyPr wrap="square" rtlCol="0">
            <a:spAutoFit/>
          </a:bodyPr>
          <a:lstStyle/>
          <a:p>
            <a:r>
              <a:rPr lang="en-GB" sz="2000" dirty="0" smtClean="0">
                <a:latin typeface="Berlin Sans FB" panose="020E0602020502020306" pitchFamily="34" charset="0"/>
              </a:rPr>
              <a:t>Free Child</a:t>
            </a:r>
            <a:endParaRPr lang="en-GB" sz="2000" dirty="0">
              <a:latin typeface="Berlin Sans FB" panose="020E0602020502020306" pitchFamily="34" charset="0"/>
            </a:endParaRPr>
          </a:p>
        </p:txBody>
      </p:sp>
      <p:sp>
        <p:nvSpPr>
          <p:cNvPr id="8" name="TextBox 7"/>
          <p:cNvSpPr txBox="1"/>
          <p:nvPr/>
        </p:nvSpPr>
        <p:spPr>
          <a:xfrm>
            <a:off x="6475526" y="4822413"/>
            <a:ext cx="1809571" cy="400110"/>
          </a:xfrm>
          <a:prstGeom prst="rect">
            <a:avLst/>
          </a:prstGeom>
          <a:noFill/>
        </p:spPr>
        <p:txBody>
          <a:bodyPr wrap="square" rtlCol="0">
            <a:spAutoFit/>
          </a:bodyPr>
          <a:lstStyle/>
          <a:p>
            <a:r>
              <a:rPr lang="en-GB" sz="2000" dirty="0" smtClean="0">
                <a:latin typeface="Berlin Sans FB" panose="020E0602020502020306" pitchFamily="34" charset="0"/>
              </a:rPr>
              <a:t>Adaptive Child</a:t>
            </a:r>
            <a:endParaRPr lang="en-GB" sz="2000" dirty="0">
              <a:latin typeface="Berlin Sans FB" panose="020E0602020502020306" pitchFamily="34" charset="0"/>
            </a:endParaRPr>
          </a:p>
        </p:txBody>
      </p:sp>
      <p:sp>
        <p:nvSpPr>
          <p:cNvPr id="9" name="TextBox 8"/>
          <p:cNvSpPr txBox="1"/>
          <p:nvPr/>
        </p:nvSpPr>
        <p:spPr>
          <a:xfrm>
            <a:off x="395536" y="4177111"/>
            <a:ext cx="2016224" cy="400110"/>
          </a:xfrm>
          <a:prstGeom prst="rect">
            <a:avLst/>
          </a:prstGeom>
          <a:noFill/>
        </p:spPr>
        <p:txBody>
          <a:bodyPr wrap="square" rtlCol="0">
            <a:spAutoFit/>
          </a:bodyPr>
          <a:lstStyle/>
          <a:p>
            <a:r>
              <a:rPr lang="en-GB" sz="2000" dirty="0" smtClean="0">
                <a:latin typeface="Berlin Sans FB" panose="020E0602020502020306" pitchFamily="34" charset="0"/>
              </a:rPr>
              <a:t>Nurturing Parent</a:t>
            </a:r>
            <a:endParaRPr lang="en-GB" sz="2000" dirty="0">
              <a:latin typeface="Berlin Sans FB" panose="020E0602020502020306" pitchFamily="34" charset="0"/>
            </a:endParaRPr>
          </a:p>
        </p:txBody>
      </p:sp>
      <p:sp>
        <p:nvSpPr>
          <p:cNvPr id="10" name="TextBox 9"/>
          <p:cNvSpPr txBox="1"/>
          <p:nvPr/>
        </p:nvSpPr>
        <p:spPr>
          <a:xfrm>
            <a:off x="467544" y="4825409"/>
            <a:ext cx="1872208" cy="400110"/>
          </a:xfrm>
          <a:prstGeom prst="rect">
            <a:avLst/>
          </a:prstGeom>
          <a:noFill/>
        </p:spPr>
        <p:txBody>
          <a:bodyPr wrap="square" rtlCol="0">
            <a:spAutoFit/>
          </a:bodyPr>
          <a:lstStyle/>
          <a:p>
            <a:r>
              <a:rPr lang="en-GB" sz="2000" dirty="0" smtClean="0">
                <a:latin typeface="Berlin Sans FB" panose="020E0602020502020306" pitchFamily="34" charset="0"/>
              </a:rPr>
              <a:t>Critical Parent </a:t>
            </a:r>
            <a:endParaRPr lang="en-GB" sz="2000" dirty="0">
              <a:latin typeface="Berlin Sans FB" panose="020E0602020502020306" pitchFamily="34" charset="0"/>
            </a:endParaRPr>
          </a:p>
        </p:txBody>
      </p:sp>
      <p:sp>
        <p:nvSpPr>
          <p:cNvPr id="3" name="Oval 2"/>
          <p:cNvSpPr/>
          <p:nvPr/>
        </p:nvSpPr>
        <p:spPr>
          <a:xfrm>
            <a:off x="683568" y="1776261"/>
            <a:ext cx="2160240" cy="17158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latin typeface="Arial" panose="020B0604020202020204" pitchFamily="34" charset="0"/>
                <a:cs typeface="Arial" panose="020B0604020202020204" pitchFamily="34" charset="0"/>
              </a:rPr>
              <a:t>Parent</a:t>
            </a:r>
            <a:endParaRPr lang="en-GB" sz="3200" b="1" dirty="0">
              <a:latin typeface="Arial" panose="020B0604020202020204" pitchFamily="34" charset="0"/>
              <a:cs typeface="Arial" panose="020B0604020202020204" pitchFamily="34" charset="0"/>
            </a:endParaRPr>
          </a:p>
        </p:txBody>
      </p:sp>
      <p:sp>
        <p:nvSpPr>
          <p:cNvPr id="14" name="Oval 13"/>
          <p:cNvSpPr/>
          <p:nvPr/>
        </p:nvSpPr>
        <p:spPr>
          <a:xfrm>
            <a:off x="3491880" y="1776261"/>
            <a:ext cx="2160240" cy="17158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latin typeface="Arial" panose="020B0604020202020204" pitchFamily="34" charset="0"/>
                <a:cs typeface="Arial" panose="020B0604020202020204" pitchFamily="34" charset="0"/>
              </a:rPr>
              <a:t>Adult</a:t>
            </a:r>
            <a:endParaRPr lang="en-GB" sz="3200" b="1" dirty="0">
              <a:latin typeface="Arial" panose="020B0604020202020204" pitchFamily="34" charset="0"/>
              <a:cs typeface="Arial" panose="020B0604020202020204" pitchFamily="34" charset="0"/>
            </a:endParaRPr>
          </a:p>
        </p:txBody>
      </p:sp>
      <p:sp>
        <p:nvSpPr>
          <p:cNvPr id="15" name="Oval 14"/>
          <p:cNvSpPr/>
          <p:nvPr/>
        </p:nvSpPr>
        <p:spPr>
          <a:xfrm>
            <a:off x="6124857" y="1776261"/>
            <a:ext cx="2160240" cy="17158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latin typeface="Arial" panose="020B0604020202020204" pitchFamily="34" charset="0"/>
                <a:cs typeface="Arial" panose="020B0604020202020204" pitchFamily="34" charset="0"/>
              </a:rPr>
              <a:t>Child</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1034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2913"/>
            <a:ext cx="8229600" cy="1051520"/>
          </a:xfrm>
        </p:spPr>
        <p:txBody>
          <a:bodyPr/>
          <a:lstStyle/>
          <a:p>
            <a:r>
              <a:rPr lang="en-GB" dirty="0" smtClean="0"/>
              <a:t>Parent</a:t>
            </a:r>
            <a:endParaRPr lang="en-GB" dirty="0"/>
          </a:p>
        </p:txBody>
      </p:sp>
      <p:sp>
        <p:nvSpPr>
          <p:cNvPr id="4" name="Footer Placeholder 3"/>
          <p:cNvSpPr>
            <a:spLocks noGrp="1"/>
          </p:cNvSpPr>
          <p:nvPr>
            <p:ph type="ftr" sz="quarter" idx="4294967295"/>
          </p:nvPr>
        </p:nvSpPr>
        <p:spPr>
          <a:xfrm>
            <a:off x="659165" y="6356350"/>
            <a:ext cx="2847975" cy="365125"/>
          </a:xfrm>
          <a:prstGeom prst="rect">
            <a:avLst/>
          </a:prstGeom>
        </p:spPr>
        <p:txBody>
          <a:bodyPr/>
          <a:lstStyle/>
          <a:p>
            <a:r>
              <a:rPr lang="en-GB" dirty="0" smtClean="0"/>
              <a:t>Communication &amp; Leadership: Transactional Analysis Model (Joe Lynch)</a:t>
            </a:r>
            <a:endParaRPr lang="en-GB" dirty="0"/>
          </a:p>
        </p:txBody>
      </p:sp>
      <p:sp>
        <p:nvSpPr>
          <p:cNvPr id="5" name="Slide Number Placeholder 4"/>
          <p:cNvSpPr>
            <a:spLocks noGrp="1"/>
          </p:cNvSpPr>
          <p:nvPr>
            <p:ph type="sldNum" sz="quarter" idx="4294967295"/>
          </p:nvPr>
        </p:nvSpPr>
        <p:spPr>
          <a:xfrm>
            <a:off x="8543278" y="6356350"/>
            <a:ext cx="561975" cy="365125"/>
          </a:xfrm>
          <a:prstGeom prst="rect">
            <a:avLst/>
          </a:prstGeom>
        </p:spPr>
        <p:txBody>
          <a:bodyPr/>
          <a:lstStyle/>
          <a:p>
            <a:fld id="{4793B200-C8FF-435A-A092-7A98624B6036}" type="slidenum">
              <a:rPr lang="en-GB" smtClean="0"/>
              <a:t>18</a:t>
            </a:fld>
            <a:endParaRPr lang="en-GB" dirty="0"/>
          </a:p>
        </p:txBody>
      </p:sp>
      <p:sp>
        <p:nvSpPr>
          <p:cNvPr id="9" name="TextBox 8"/>
          <p:cNvSpPr txBox="1"/>
          <p:nvPr/>
        </p:nvSpPr>
        <p:spPr>
          <a:xfrm>
            <a:off x="3275856" y="1988840"/>
            <a:ext cx="2016224" cy="3477875"/>
          </a:xfrm>
          <a:prstGeom prst="rect">
            <a:avLst/>
          </a:prstGeom>
          <a:noFill/>
        </p:spPr>
        <p:txBody>
          <a:bodyPr wrap="square" rtlCol="0">
            <a:spAutoFit/>
          </a:bodyPr>
          <a:lstStyle/>
          <a:p>
            <a:endParaRPr lang="en-GB" sz="2000" dirty="0">
              <a:latin typeface="Berlin Sans FB" panose="020E0602020502020306" pitchFamily="34" charset="0"/>
            </a:endParaRPr>
          </a:p>
          <a:p>
            <a:endParaRPr lang="en-GB" sz="2000" dirty="0">
              <a:latin typeface="Berlin Sans FB" panose="020E0602020502020306" pitchFamily="34" charset="0"/>
            </a:endParaRPr>
          </a:p>
          <a:p>
            <a:endParaRPr lang="en-GB" sz="2000" dirty="0" smtClean="0">
              <a:latin typeface="Berlin Sans FB" panose="020E0602020502020306" pitchFamily="34" charset="0"/>
            </a:endParaRPr>
          </a:p>
          <a:p>
            <a:endParaRPr lang="en-GB" sz="2000" dirty="0">
              <a:latin typeface="Berlin Sans FB" panose="020E0602020502020306" pitchFamily="34" charset="0"/>
            </a:endParaRPr>
          </a:p>
          <a:p>
            <a:endParaRPr lang="en-GB" sz="2000" dirty="0" smtClean="0">
              <a:latin typeface="Berlin Sans FB" panose="020E0602020502020306" pitchFamily="34" charset="0"/>
            </a:endParaRPr>
          </a:p>
          <a:p>
            <a:endParaRPr lang="en-GB" sz="2000" dirty="0">
              <a:latin typeface="Berlin Sans FB" panose="020E0602020502020306" pitchFamily="34" charset="0"/>
            </a:endParaRPr>
          </a:p>
          <a:p>
            <a:endParaRPr lang="en-GB" sz="2000" dirty="0" smtClean="0">
              <a:latin typeface="Berlin Sans FB" panose="020E0602020502020306" pitchFamily="34" charset="0"/>
            </a:endParaRPr>
          </a:p>
          <a:p>
            <a:endParaRPr lang="en-GB" sz="2000" dirty="0">
              <a:latin typeface="Berlin Sans FB" panose="020E0602020502020306" pitchFamily="34" charset="0"/>
            </a:endParaRPr>
          </a:p>
          <a:p>
            <a:endParaRPr lang="en-GB" sz="2000" dirty="0" smtClean="0">
              <a:latin typeface="Berlin Sans FB" panose="020E0602020502020306" pitchFamily="34" charset="0"/>
            </a:endParaRPr>
          </a:p>
          <a:p>
            <a:endParaRPr lang="en-GB" sz="2000" dirty="0">
              <a:latin typeface="Berlin Sans FB" panose="020E0602020502020306" pitchFamily="34" charset="0"/>
            </a:endParaRPr>
          </a:p>
          <a:p>
            <a:endParaRPr lang="en-GB" sz="2000" dirty="0">
              <a:latin typeface="Berlin Sans FB" panose="020E0602020502020306" pitchFamily="34" charset="0"/>
            </a:endParaRPr>
          </a:p>
        </p:txBody>
      </p:sp>
      <p:sp>
        <p:nvSpPr>
          <p:cNvPr id="11" name="TextBox 10"/>
          <p:cNvSpPr txBox="1"/>
          <p:nvPr/>
        </p:nvSpPr>
        <p:spPr>
          <a:xfrm>
            <a:off x="6228184" y="1988840"/>
            <a:ext cx="1872208" cy="3477875"/>
          </a:xfrm>
          <a:prstGeom prst="rect">
            <a:avLst/>
          </a:prstGeom>
          <a:noFill/>
        </p:spPr>
        <p:txBody>
          <a:bodyPr wrap="square" rtlCol="0">
            <a:spAutoFit/>
          </a:bodyPr>
          <a:lstStyle/>
          <a:p>
            <a:endParaRPr lang="en-GB" sz="2000" dirty="0">
              <a:latin typeface="Berlin Sans FB" panose="020E0602020502020306" pitchFamily="34" charset="0"/>
            </a:endParaRPr>
          </a:p>
          <a:p>
            <a:endParaRPr lang="en-GB" sz="2000" dirty="0" smtClean="0">
              <a:latin typeface="Berlin Sans FB" panose="020E0602020502020306" pitchFamily="34" charset="0"/>
            </a:endParaRPr>
          </a:p>
          <a:p>
            <a:endParaRPr lang="en-GB" sz="2000" dirty="0">
              <a:latin typeface="Berlin Sans FB" panose="020E0602020502020306" pitchFamily="34" charset="0"/>
            </a:endParaRPr>
          </a:p>
          <a:p>
            <a:endParaRPr lang="en-GB" sz="2000" dirty="0" smtClean="0">
              <a:latin typeface="Berlin Sans FB" panose="020E0602020502020306" pitchFamily="34" charset="0"/>
            </a:endParaRPr>
          </a:p>
          <a:p>
            <a:endParaRPr lang="en-GB" sz="2000" dirty="0">
              <a:latin typeface="Berlin Sans FB" panose="020E0602020502020306" pitchFamily="34" charset="0"/>
            </a:endParaRPr>
          </a:p>
          <a:p>
            <a:endParaRPr lang="en-GB" sz="2000" dirty="0" smtClean="0">
              <a:latin typeface="Berlin Sans FB" panose="020E0602020502020306" pitchFamily="34" charset="0"/>
            </a:endParaRPr>
          </a:p>
          <a:p>
            <a:endParaRPr lang="en-GB" sz="2000" dirty="0">
              <a:latin typeface="Berlin Sans FB" panose="020E0602020502020306" pitchFamily="34" charset="0"/>
            </a:endParaRPr>
          </a:p>
          <a:p>
            <a:endParaRPr lang="en-GB" sz="2000" dirty="0" smtClean="0">
              <a:latin typeface="Berlin Sans FB" panose="020E0602020502020306" pitchFamily="34" charset="0"/>
            </a:endParaRPr>
          </a:p>
          <a:p>
            <a:endParaRPr lang="en-GB" sz="2000" dirty="0">
              <a:latin typeface="Berlin Sans FB" panose="020E0602020502020306" pitchFamily="34" charset="0"/>
            </a:endParaRPr>
          </a:p>
          <a:p>
            <a:endParaRPr lang="en-GB" sz="2000" dirty="0" smtClean="0">
              <a:latin typeface="Berlin Sans FB" panose="020E0602020502020306" pitchFamily="34" charset="0"/>
            </a:endParaRPr>
          </a:p>
          <a:p>
            <a:r>
              <a:rPr lang="en-GB" sz="2000" dirty="0" smtClean="0">
                <a:latin typeface="Berlin Sans FB" panose="020E0602020502020306" pitchFamily="34" charset="0"/>
              </a:rPr>
              <a:t> </a:t>
            </a:r>
            <a:endParaRPr lang="en-GB" sz="2000" dirty="0">
              <a:latin typeface="Berlin Sans FB" panose="020E0602020502020306"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91477194"/>
              </p:ext>
            </p:extLst>
          </p:nvPr>
        </p:nvGraphicFramePr>
        <p:xfrm>
          <a:off x="2915816" y="1076017"/>
          <a:ext cx="6096000" cy="55778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latin typeface="Berlin Sans FB" panose="020E0602020502020306"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latin typeface="Berlin Sans FB" panose="020E0602020502020306" pitchFamily="34" charset="0"/>
                        </a:rPr>
                        <a:t>Nurturing Parent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latin typeface="Berlin Sans FB" panose="020E0602020502020306" pitchFamily="34" charset="0"/>
                        </a:rPr>
                        <a:t>Critical/ Controlling Parent</a:t>
                      </a:r>
                    </a:p>
                  </a:txBody>
                  <a:tcPr/>
                </a:tc>
              </a:tr>
              <a:tr h="370840">
                <a:tc>
                  <a:txBody>
                    <a:bodyPr/>
                    <a:lstStyle/>
                    <a:p>
                      <a:r>
                        <a:rPr lang="en-GB" dirty="0" smtClean="0">
                          <a:latin typeface="+mj-lt"/>
                        </a:rPr>
                        <a:t>Words</a:t>
                      </a:r>
                      <a:endParaRPr lang="en-GB" dirty="0">
                        <a:latin typeface="+mj-lt"/>
                      </a:endParaRPr>
                    </a:p>
                  </a:txBody>
                  <a:tcPr/>
                </a:tc>
                <a:tc>
                  <a:txBody>
                    <a:bodyPr/>
                    <a:lstStyle/>
                    <a:p>
                      <a:r>
                        <a:rPr lang="en-GB" dirty="0" smtClean="0"/>
                        <a:t>Don’t worry, let me help you</a:t>
                      </a:r>
                      <a:r>
                        <a:rPr lang="en-GB" baseline="0" dirty="0" smtClean="0"/>
                        <a:t>, it’s ok, I’ll sort it, </a:t>
                      </a:r>
                      <a:endParaRPr lang="en-GB" dirty="0"/>
                    </a:p>
                  </a:txBody>
                  <a:tcPr/>
                </a:tc>
                <a:tc>
                  <a:txBody>
                    <a:bodyPr/>
                    <a:lstStyle/>
                    <a:p>
                      <a:r>
                        <a:rPr lang="en-GB" dirty="0" smtClean="0"/>
                        <a:t>Should, Must, Don’t, good, Bad, Haven’t you?, Why</a:t>
                      </a:r>
                      <a:r>
                        <a:rPr lang="en-GB" baseline="0" dirty="0" smtClean="0"/>
                        <a:t> not?</a:t>
                      </a:r>
                      <a:endParaRPr lang="en-GB" dirty="0"/>
                    </a:p>
                  </a:txBody>
                  <a:tcPr/>
                </a:tc>
              </a:tr>
              <a:tr h="370840">
                <a:tc>
                  <a:txBody>
                    <a:bodyPr/>
                    <a:lstStyle/>
                    <a:p>
                      <a:r>
                        <a:rPr lang="en-GB" dirty="0" smtClean="0">
                          <a:latin typeface="+mj-lt"/>
                        </a:rPr>
                        <a:t>Tone (para-verbal)</a:t>
                      </a:r>
                      <a:endParaRPr lang="en-GB" dirty="0">
                        <a:latin typeface="+mj-lt"/>
                      </a:endParaRPr>
                    </a:p>
                  </a:txBody>
                  <a:tcPr/>
                </a:tc>
                <a:tc>
                  <a:txBody>
                    <a:bodyPr/>
                    <a:lstStyle/>
                    <a:p>
                      <a:r>
                        <a:rPr lang="en-GB" dirty="0" smtClean="0"/>
                        <a:t>Soothing, consoling, protective</a:t>
                      </a:r>
                      <a:endParaRPr lang="en-GB" dirty="0"/>
                    </a:p>
                  </a:txBody>
                  <a:tcPr/>
                </a:tc>
                <a:tc>
                  <a:txBody>
                    <a:bodyPr/>
                    <a:lstStyle/>
                    <a:p>
                      <a:r>
                        <a:rPr lang="en-GB" dirty="0" smtClean="0"/>
                        <a:t>Harsh, Abrupt, Authoritative, dismissive, patronising </a:t>
                      </a:r>
                      <a:endParaRPr lang="en-GB" dirty="0"/>
                    </a:p>
                  </a:txBody>
                  <a:tcPr/>
                </a:tc>
              </a:tr>
              <a:tr h="370840">
                <a:tc>
                  <a:txBody>
                    <a:bodyPr/>
                    <a:lstStyle/>
                    <a:p>
                      <a:r>
                        <a:rPr lang="en-GB" dirty="0" smtClean="0">
                          <a:latin typeface="+mj-lt"/>
                        </a:rPr>
                        <a:t>Body</a:t>
                      </a:r>
                      <a:r>
                        <a:rPr lang="en-GB" baseline="0" dirty="0" smtClean="0">
                          <a:latin typeface="+mj-lt"/>
                        </a:rPr>
                        <a:t> Language</a:t>
                      </a:r>
                      <a:endParaRPr lang="en-GB" dirty="0">
                        <a:latin typeface="+mj-lt"/>
                      </a:endParaRPr>
                    </a:p>
                  </a:txBody>
                  <a:tcPr/>
                </a:tc>
                <a:tc>
                  <a:txBody>
                    <a:bodyPr/>
                    <a:lstStyle/>
                    <a:p>
                      <a:r>
                        <a:rPr lang="en-GB" dirty="0" smtClean="0"/>
                        <a:t>Pat on arm,</a:t>
                      </a:r>
                    </a:p>
                    <a:p>
                      <a:r>
                        <a:rPr lang="en-GB" dirty="0" smtClean="0"/>
                        <a:t>Nodding encouragingly,</a:t>
                      </a:r>
                    </a:p>
                    <a:p>
                      <a:r>
                        <a:rPr lang="en-GB" dirty="0" smtClean="0"/>
                        <a:t>Smiling,</a:t>
                      </a:r>
                    </a:p>
                    <a:p>
                      <a:r>
                        <a:rPr lang="en-GB" dirty="0" smtClean="0"/>
                        <a:t>Proud eyes</a:t>
                      </a:r>
                      <a:endParaRPr lang="en-GB" dirty="0"/>
                    </a:p>
                  </a:txBody>
                  <a:tcPr/>
                </a:tc>
                <a:tc>
                  <a:txBody>
                    <a:bodyPr/>
                    <a:lstStyle/>
                    <a:p>
                      <a:r>
                        <a:rPr lang="en-GB" dirty="0" smtClean="0"/>
                        <a:t>Finger pointing, arms crossed,</a:t>
                      </a:r>
                      <a:r>
                        <a:rPr lang="en-GB" baseline="0" dirty="0" smtClean="0"/>
                        <a:t> rolling eyes, scowling,</a:t>
                      </a:r>
                    </a:p>
                    <a:p>
                      <a:r>
                        <a:rPr lang="en-GB" baseline="0" dirty="0" smtClean="0"/>
                        <a:t>furrowed brow,</a:t>
                      </a:r>
                    </a:p>
                    <a:p>
                      <a:r>
                        <a:rPr lang="en-GB" dirty="0" smtClean="0"/>
                        <a:t>Standing over someone</a:t>
                      </a:r>
                      <a:endParaRPr lang="en-GB" dirty="0"/>
                    </a:p>
                  </a:txBody>
                  <a:tcPr/>
                </a:tc>
              </a:tr>
            </a:tbl>
          </a:graphicData>
        </a:graphic>
      </p:graphicFrame>
      <p:sp>
        <p:nvSpPr>
          <p:cNvPr id="6" name="TextBox 5"/>
          <p:cNvSpPr txBox="1"/>
          <p:nvPr/>
        </p:nvSpPr>
        <p:spPr>
          <a:xfrm>
            <a:off x="315122" y="4575544"/>
            <a:ext cx="2088232" cy="1477328"/>
          </a:xfrm>
          <a:prstGeom prst="rect">
            <a:avLst/>
          </a:prstGeom>
          <a:noFill/>
        </p:spPr>
        <p:txBody>
          <a:bodyPr wrap="square" rtlCol="0">
            <a:spAutoFit/>
          </a:bodyPr>
          <a:lstStyle/>
          <a:p>
            <a:r>
              <a:rPr lang="en-GB" dirty="0" smtClean="0"/>
              <a:t>Controlling, Seeks to make the ‘child’ do want they say, critical, bossy, rule maker</a:t>
            </a:r>
            <a:endParaRPr lang="en-GB" dirty="0"/>
          </a:p>
        </p:txBody>
      </p:sp>
      <p:sp>
        <p:nvSpPr>
          <p:cNvPr id="7" name="TextBox 6"/>
          <p:cNvSpPr txBox="1"/>
          <p:nvPr/>
        </p:nvSpPr>
        <p:spPr>
          <a:xfrm>
            <a:off x="387130" y="2002014"/>
            <a:ext cx="2016224" cy="2308324"/>
          </a:xfrm>
          <a:prstGeom prst="rect">
            <a:avLst/>
          </a:prstGeom>
          <a:noFill/>
        </p:spPr>
        <p:txBody>
          <a:bodyPr wrap="square" rtlCol="0">
            <a:spAutoFit/>
          </a:bodyPr>
          <a:lstStyle/>
          <a:p>
            <a:r>
              <a:rPr lang="en-GB" dirty="0" smtClean="0"/>
              <a:t>Seeks to keep the ‘child’ contented and clam their fears, can be overprotective, cans top the development of others</a:t>
            </a:r>
            <a:endParaRPr lang="en-GB" dirty="0"/>
          </a:p>
        </p:txBody>
      </p:sp>
      <p:sp>
        <p:nvSpPr>
          <p:cNvPr id="12" name="Oval 11"/>
          <p:cNvSpPr/>
          <p:nvPr/>
        </p:nvSpPr>
        <p:spPr>
          <a:xfrm>
            <a:off x="247443" y="60435"/>
            <a:ext cx="2160240" cy="17158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latin typeface="Arial" panose="020B0604020202020204" pitchFamily="34" charset="0"/>
                <a:cs typeface="Arial" panose="020B0604020202020204" pitchFamily="34" charset="0"/>
              </a:rPr>
              <a:t>Parent</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8097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a:t>
            </a:r>
          </a:p>
        </p:txBody>
      </p:sp>
      <p:sp>
        <p:nvSpPr>
          <p:cNvPr id="3" name="Content Placeholder 2"/>
          <p:cNvSpPr>
            <a:spLocks noGrp="1"/>
          </p:cNvSpPr>
          <p:nvPr>
            <p:ph idx="1"/>
          </p:nvPr>
        </p:nvSpPr>
        <p:spPr/>
        <p:txBody>
          <a:bodyPr>
            <a:normAutofit/>
          </a:bodyPr>
          <a:lstStyle/>
          <a:p>
            <a:r>
              <a:rPr lang="en-GB" sz="2800" dirty="0"/>
              <a:t>Understand the importance of effective communication at work</a:t>
            </a:r>
          </a:p>
          <a:p>
            <a:r>
              <a:rPr lang="en-GB" sz="2800" dirty="0" smtClean="0"/>
              <a:t>Understand </a:t>
            </a:r>
            <a:r>
              <a:rPr lang="en-GB" sz="2800" dirty="0"/>
              <a:t>how to promote effective </a:t>
            </a:r>
            <a:r>
              <a:rPr lang="en-GB" sz="2800" dirty="0" smtClean="0"/>
              <a:t>communication</a:t>
            </a:r>
          </a:p>
          <a:p>
            <a:r>
              <a:rPr lang="en-GB" sz="2800" dirty="0" smtClean="0"/>
              <a:t>Understand different communication preferences </a:t>
            </a:r>
          </a:p>
          <a:p>
            <a:pPr marL="0" indent="0">
              <a:buNone/>
            </a:pPr>
            <a:endParaRPr lang="en-GB" sz="2800" dirty="0"/>
          </a:p>
        </p:txBody>
      </p:sp>
    </p:spTree>
    <p:extLst>
      <p:ext uri="{BB962C8B-B14F-4D97-AF65-F5344CB8AC3E}">
        <p14:creationId xmlns:p14="http://schemas.microsoft.com/office/powerpoint/2010/main" val="346885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15416"/>
            <a:ext cx="8229600" cy="1600200"/>
          </a:xfrm>
        </p:spPr>
        <p:txBody>
          <a:bodyPr/>
          <a:lstStyle/>
          <a:p>
            <a:r>
              <a:rPr lang="en-GB" dirty="0" smtClean="0"/>
              <a:t>Child</a:t>
            </a:r>
            <a:endParaRPr lang="en-GB" dirty="0"/>
          </a:p>
        </p:txBody>
      </p:sp>
      <p:sp>
        <p:nvSpPr>
          <p:cNvPr id="4" name="Footer Placeholder 3"/>
          <p:cNvSpPr>
            <a:spLocks noGrp="1"/>
          </p:cNvSpPr>
          <p:nvPr>
            <p:ph type="ftr" sz="quarter" idx="4294967295"/>
          </p:nvPr>
        </p:nvSpPr>
        <p:spPr>
          <a:xfrm>
            <a:off x="659165" y="6356350"/>
            <a:ext cx="2847975" cy="365125"/>
          </a:xfrm>
          <a:prstGeom prst="rect">
            <a:avLst/>
          </a:prstGeom>
        </p:spPr>
        <p:txBody>
          <a:bodyPr/>
          <a:lstStyle/>
          <a:p>
            <a:r>
              <a:rPr lang="en-GB" smtClean="0"/>
              <a:t>Communication &amp; Leadership: Transactional Analysis Model (Joe Lynch)</a:t>
            </a:r>
            <a:endParaRPr lang="en-GB" dirty="0"/>
          </a:p>
        </p:txBody>
      </p:sp>
      <p:sp>
        <p:nvSpPr>
          <p:cNvPr id="5" name="Slide Number Placeholder 4"/>
          <p:cNvSpPr>
            <a:spLocks noGrp="1"/>
          </p:cNvSpPr>
          <p:nvPr>
            <p:ph type="sldNum" sz="quarter" idx="4294967295"/>
          </p:nvPr>
        </p:nvSpPr>
        <p:spPr>
          <a:xfrm>
            <a:off x="8543278" y="6356350"/>
            <a:ext cx="561975" cy="365125"/>
          </a:xfrm>
          <a:prstGeom prst="rect">
            <a:avLst/>
          </a:prstGeom>
        </p:spPr>
        <p:txBody>
          <a:bodyPr/>
          <a:lstStyle/>
          <a:p>
            <a:fld id="{4793B200-C8FF-435A-A092-7A98624B6036}" type="slidenum">
              <a:rPr lang="en-GB" smtClean="0"/>
              <a:t>19</a:t>
            </a:fld>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1482222499"/>
              </p:ext>
            </p:extLst>
          </p:nvPr>
        </p:nvGraphicFramePr>
        <p:xfrm>
          <a:off x="2915816" y="1268760"/>
          <a:ext cx="6096000" cy="46634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latin typeface="Berlin Sans FB" panose="020E0602020502020306" pitchFamily="34" charset="0"/>
                      </a:endParaRPr>
                    </a:p>
                  </a:txBody>
                  <a:tcPr/>
                </a:tc>
                <a:tc>
                  <a:txBody>
                    <a:bodyPr/>
                    <a:lstStyle/>
                    <a:p>
                      <a:r>
                        <a:rPr lang="en-GB" sz="2400" dirty="0" smtClean="0">
                          <a:latin typeface="Berlin Sans FB" panose="020E0602020502020306" pitchFamily="34" charset="0"/>
                        </a:rPr>
                        <a:t>Free Child</a:t>
                      </a:r>
                      <a:endParaRPr lang="en-GB" sz="2400" dirty="0">
                        <a:latin typeface="Berlin Sans FB" panose="020E0602020502020306" pitchFamily="34" charset="0"/>
                      </a:endParaRPr>
                    </a:p>
                  </a:txBody>
                  <a:tcPr/>
                </a:tc>
                <a:tc>
                  <a:txBody>
                    <a:bodyPr/>
                    <a:lstStyle/>
                    <a:p>
                      <a:r>
                        <a:rPr lang="en-GB" sz="2400" dirty="0" smtClean="0">
                          <a:latin typeface="Berlin Sans FB" panose="020E0602020502020306" pitchFamily="34" charset="0"/>
                        </a:rPr>
                        <a:t>Adaptive Child</a:t>
                      </a:r>
                      <a:endParaRPr lang="en-GB" sz="2400" dirty="0">
                        <a:latin typeface="Berlin Sans FB" panose="020E0602020502020306" pitchFamily="34" charset="0"/>
                      </a:endParaRPr>
                    </a:p>
                  </a:txBody>
                  <a:tcPr/>
                </a:tc>
              </a:tr>
              <a:tr h="370840">
                <a:tc>
                  <a:txBody>
                    <a:bodyPr/>
                    <a:lstStyle/>
                    <a:p>
                      <a:r>
                        <a:rPr lang="en-GB" dirty="0" smtClean="0">
                          <a:latin typeface="+mj-lt"/>
                        </a:rPr>
                        <a:t>Words</a:t>
                      </a:r>
                      <a:endParaRPr lang="en-GB" dirty="0">
                        <a:latin typeface="+mj-lt"/>
                      </a:endParaRPr>
                    </a:p>
                  </a:txBody>
                  <a:tcPr/>
                </a:tc>
                <a:tc>
                  <a:txBody>
                    <a:bodyPr/>
                    <a:lstStyle/>
                    <a:p>
                      <a:r>
                        <a:rPr lang="en-GB" dirty="0" smtClean="0"/>
                        <a:t>I wish,</a:t>
                      </a:r>
                      <a:r>
                        <a:rPr lang="en-GB" baseline="0" dirty="0" smtClean="0"/>
                        <a:t> wow, love, hate, I want</a:t>
                      </a:r>
                      <a:endParaRPr lang="en-GB" dirty="0"/>
                    </a:p>
                  </a:txBody>
                  <a:tcPr/>
                </a:tc>
                <a:tc>
                  <a:txBody>
                    <a:bodyPr/>
                    <a:lstStyle/>
                    <a:p>
                      <a:r>
                        <a:rPr lang="en-GB" dirty="0" smtClean="0"/>
                        <a:t>Please,</a:t>
                      </a:r>
                      <a:r>
                        <a:rPr lang="en-GB" baseline="0" dirty="0" smtClean="0"/>
                        <a:t> sorry, I can’t, I’ll try, Yes of course, I won’t, may I?</a:t>
                      </a:r>
                      <a:endParaRPr lang="en-GB" dirty="0"/>
                    </a:p>
                  </a:txBody>
                  <a:tcPr/>
                </a:tc>
              </a:tr>
              <a:tr h="370840">
                <a:tc>
                  <a:txBody>
                    <a:bodyPr/>
                    <a:lstStyle/>
                    <a:p>
                      <a:r>
                        <a:rPr lang="en-GB" dirty="0" smtClean="0">
                          <a:latin typeface="+mj-lt"/>
                        </a:rPr>
                        <a:t>Tone (para-verbal)</a:t>
                      </a:r>
                      <a:endParaRPr lang="en-GB" dirty="0">
                        <a:latin typeface="+mj-lt"/>
                      </a:endParaRPr>
                    </a:p>
                  </a:txBody>
                  <a:tcPr/>
                </a:tc>
                <a:tc>
                  <a:txBody>
                    <a:bodyPr/>
                    <a:lstStyle/>
                    <a:p>
                      <a:r>
                        <a:rPr lang="en-GB" dirty="0" smtClean="0"/>
                        <a:t>Joyful, noisy,</a:t>
                      </a:r>
                      <a:r>
                        <a:rPr lang="en-GB" baseline="0" dirty="0" smtClean="0"/>
                        <a:t> energetic, emotionally, crying</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Complaining,</a:t>
                      </a:r>
                      <a:r>
                        <a:rPr lang="en-GB" baseline="0" dirty="0" smtClean="0"/>
                        <a:t> surly, appeasing, nodding, sighing, helpless</a:t>
                      </a:r>
                      <a:endParaRPr lang="en-GB" dirty="0" smtClean="0"/>
                    </a:p>
                    <a:p>
                      <a:endParaRPr lang="en-GB" dirty="0"/>
                    </a:p>
                  </a:txBody>
                  <a:tcPr/>
                </a:tc>
              </a:tr>
              <a:tr h="370840">
                <a:tc>
                  <a:txBody>
                    <a:bodyPr/>
                    <a:lstStyle/>
                    <a:p>
                      <a:r>
                        <a:rPr lang="en-GB" dirty="0" smtClean="0">
                          <a:latin typeface="+mj-lt"/>
                        </a:rPr>
                        <a:t>Body</a:t>
                      </a:r>
                      <a:r>
                        <a:rPr lang="en-GB" baseline="0" dirty="0" smtClean="0">
                          <a:latin typeface="+mj-lt"/>
                        </a:rPr>
                        <a:t> Language</a:t>
                      </a:r>
                      <a:endParaRPr lang="en-GB" dirty="0">
                        <a:latin typeface="+mj-lt"/>
                      </a:endParaRPr>
                    </a:p>
                  </a:txBody>
                  <a:tcPr/>
                </a:tc>
                <a:tc>
                  <a:txBody>
                    <a:bodyPr/>
                    <a:lstStyle/>
                    <a:p>
                      <a:r>
                        <a:rPr lang="en-GB" dirty="0" smtClean="0"/>
                        <a:t>Exaggerated movements, uninhibited, smiling</a:t>
                      </a:r>
                      <a:r>
                        <a:rPr lang="en-GB" baseline="0" dirty="0" smtClean="0"/>
                        <a:t> freely,</a:t>
                      </a:r>
                      <a:endParaRPr lang="en-GB" dirty="0"/>
                    </a:p>
                  </a:txBody>
                  <a:tcPr/>
                </a:tc>
                <a:tc>
                  <a:txBody>
                    <a:bodyPr/>
                    <a:lstStyle/>
                    <a:p>
                      <a:r>
                        <a:rPr lang="en-GB" dirty="0" smtClean="0"/>
                        <a:t>Head tilt,</a:t>
                      </a:r>
                      <a:r>
                        <a:rPr lang="en-GB" baseline="0" dirty="0" smtClean="0"/>
                        <a:t> fidgeting, slouching, downcast, not engaged, </a:t>
                      </a:r>
                      <a:endParaRPr lang="en-GB" dirty="0"/>
                    </a:p>
                  </a:txBody>
                  <a:tcPr/>
                </a:tc>
              </a:tr>
            </a:tbl>
          </a:graphicData>
        </a:graphic>
      </p:graphicFrame>
      <p:sp>
        <p:nvSpPr>
          <p:cNvPr id="6" name="TextBox 5"/>
          <p:cNvSpPr txBox="1"/>
          <p:nvPr/>
        </p:nvSpPr>
        <p:spPr>
          <a:xfrm>
            <a:off x="406231" y="2204864"/>
            <a:ext cx="2160240" cy="1754326"/>
          </a:xfrm>
          <a:prstGeom prst="rect">
            <a:avLst/>
          </a:prstGeom>
          <a:noFill/>
        </p:spPr>
        <p:txBody>
          <a:bodyPr wrap="square" rtlCol="0">
            <a:spAutoFit/>
          </a:bodyPr>
          <a:lstStyle/>
          <a:p>
            <a:r>
              <a:rPr lang="en-GB" dirty="0" smtClean="0"/>
              <a:t>Unencumbered by rules and what you ’should do, genuine feelings, immature, inconsiderate</a:t>
            </a:r>
            <a:endParaRPr lang="en-GB" dirty="0"/>
          </a:p>
        </p:txBody>
      </p:sp>
      <p:sp>
        <p:nvSpPr>
          <p:cNvPr id="11" name="TextBox 10"/>
          <p:cNvSpPr txBox="1"/>
          <p:nvPr/>
        </p:nvSpPr>
        <p:spPr>
          <a:xfrm>
            <a:off x="395536" y="4005064"/>
            <a:ext cx="2232248" cy="2308324"/>
          </a:xfrm>
          <a:prstGeom prst="rect">
            <a:avLst/>
          </a:prstGeom>
          <a:noFill/>
        </p:spPr>
        <p:txBody>
          <a:bodyPr wrap="square" rtlCol="0">
            <a:spAutoFit/>
          </a:bodyPr>
          <a:lstStyle/>
          <a:p>
            <a:r>
              <a:rPr lang="en-GB" dirty="0" smtClean="0"/>
              <a:t>Compliant (learned to do what they were told to be accepted) or Rebellious (fights back against the system), attention seeking</a:t>
            </a:r>
            <a:endParaRPr lang="en-GB" dirty="0"/>
          </a:p>
        </p:txBody>
      </p:sp>
      <p:sp>
        <p:nvSpPr>
          <p:cNvPr id="10" name="Oval 9"/>
          <p:cNvSpPr/>
          <p:nvPr/>
        </p:nvSpPr>
        <p:spPr>
          <a:xfrm>
            <a:off x="467544" y="260648"/>
            <a:ext cx="2160240" cy="17158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latin typeface="Arial" panose="020B0604020202020204" pitchFamily="34" charset="0"/>
                <a:cs typeface="Arial" panose="020B0604020202020204" pitchFamily="34" charset="0"/>
              </a:rPr>
              <a:t>Child</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555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15416"/>
            <a:ext cx="8229600" cy="1600200"/>
          </a:xfrm>
        </p:spPr>
        <p:txBody>
          <a:bodyPr/>
          <a:lstStyle/>
          <a:p>
            <a:r>
              <a:rPr lang="en-GB" dirty="0" smtClean="0"/>
              <a:t>Adult</a:t>
            </a:r>
            <a:endParaRPr lang="en-GB" dirty="0"/>
          </a:p>
        </p:txBody>
      </p:sp>
      <p:sp>
        <p:nvSpPr>
          <p:cNvPr id="4" name="Footer Placeholder 3"/>
          <p:cNvSpPr>
            <a:spLocks noGrp="1"/>
          </p:cNvSpPr>
          <p:nvPr>
            <p:ph type="ftr" sz="quarter" idx="4294967295"/>
          </p:nvPr>
        </p:nvSpPr>
        <p:spPr>
          <a:xfrm>
            <a:off x="659165" y="6356350"/>
            <a:ext cx="2847975" cy="365125"/>
          </a:xfrm>
          <a:prstGeom prst="rect">
            <a:avLst/>
          </a:prstGeom>
        </p:spPr>
        <p:txBody>
          <a:bodyPr/>
          <a:lstStyle/>
          <a:p>
            <a:r>
              <a:rPr lang="en-GB" smtClean="0"/>
              <a:t>Communication &amp; Leadership: Transactional Analysis Model (Joe Lynch)</a:t>
            </a:r>
            <a:endParaRPr lang="en-GB" dirty="0"/>
          </a:p>
        </p:txBody>
      </p:sp>
      <p:sp>
        <p:nvSpPr>
          <p:cNvPr id="5" name="Slide Number Placeholder 4"/>
          <p:cNvSpPr>
            <a:spLocks noGrp="1"/>
          </p:cNvSpPr>
          <p:nvPr>
            <p:ph type="sldNum" sz="quarter" idx="4294967295"/>
          </p:nvPr>
        </p:nvSpPr>
        <p:spPr>
          <a:xfrm>
            <a:off x="8543278" y="6356350"/>
            <a:ext cx="561975" cy="365125"/>
          </a:xfrm>
          <a:prstGeom prst="rect">
            <a:avLst/>
          </a:prstGeom>
        </p:spPr>
        <p:txBody>
          <a:bodyPr/>
          <a:lstStyle/>
          <a:p>
            <a:fld id="{4793B200-C8FF-435A-A092-7A98624B6036}" type="slidenum">
              <a:rPr lang="en-GB" smtClean="0"/>
              <a:t>20</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75298553"/>
              </p:ext>
            </p:extLst>
          </p:nvPr>
        </p:nvGraphicFramePr>
        <p:xfrm>
          <a:off x="2843808" y="1268760"/>
          <a:ext cx="5688632" cy="4824536"/>
        </p:xfrm>
        <a:graphic>
          <a:graphicData uri="http://schemas.openxmlformats.org/drawingml/2006/table">
            <a:tbl>
              <a:tblPr firstRow="1" bandRow="1">
                <a:tableStyleId>{5C22544A-7EE6-4342-B048-85BDC9FD1C3A}</a:tableStyleId>
              </a:tblPr>
              <a:tblGrid>
                <a:gridCol w="2844316"/>
                <a:gridCol w="2844316"/>
              </a:tblGrid>
              <a:tr h="12835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latin typeface="Berlin Sans FB" panose="020E0602020502020306" pitchFamily="34" charset="0"/>
                      </a:endParaRPr>
                    </a:p>
                  </a:txBody>
                  <a:tcPr/>
                </a:tc>
                <a:tc>
                  <a:txBody>
                    <a:bodyPr/>
                    <a:lstStyle/>
                    <a:p>
                      <a:r>
                        <a:rPr lang="en-GB" sz="2400" dirty="0" smtClean="0">
                          <a:latin typeface="Berlin Sans FB" panose="020E0602020502020306" pitchFamily="34" charset="0"/>
                        </a:rPr>
                        <a:t>ADULT</a:t>
                      </a:r>
                      <a:endParaRPr lang="en-GB" sz="2400" dirty="0">
                        <a:latin typeface="Berlin Sans FB" panose="020E0602020502020306" pitchFamily="34" charset="0"/>
                      </a:endParaRPr>
                    </a:p>
                  </a:txBody>
                  <a:tcPr/>
                </a:tc>
              </a:tr>
              <a:tr h="918023">
                <a:tc>
                  <a:txBody>
                    <a:bodyPr/>
                    <a:lstStyle/>
                    <a:p>
                      <a:r>
                        <a:rPr lang="en-GB" dirty="0" smtClean="0">
                          <a:latin typeface="+mj-lt"/>
                        </a:rPr>
                        <a:t>Words</a:t>
                      </a:r>
                      <a:endParaRPr lang="en-GB" dirty="0">
                        <a:latin typeface="+mj-lt"/>
                      </a:endParaRPr>
                    </a:p>
                  </a:txBody>
                  <a:tcPr/>
                </a:tc>
                <a:tc>
                  <a:txBody>
                    <a:bodyPr/>
                    <a:lstStyle/>
                    <a:p>
                      <a:r>
                        <a:rPr lang="en-GB" dirty="0" smtClean="0"/>
                        <a:t>How, when, I understand, tell me more, what do you think? let’s try, lets</a:t>
                      </a:r>
                      <a:r>
                        <a:rPr lang="en-GB" baseline="0" dirty="0" smtClean="0"/>
                        <a:t> find, </a:t>
                      </a:r>
                      <a:endParaRPr lang="en-GB" dirty="0"/>
                    </a:p>
                  </a:txBody>
                  <a:tcPr/>
                </a:tc>
              </a:tr>
              <a:tr h="918023">
                <a:tc>
                  <a:txBody>
                    <a:bodyPr/>
                    <a:lstStyle/>
                    <a:p>
                      <a:r>
                        <a:rPr lang="en-GB" dirty="0" smtClean="0">
                          <a:latin typeface="+mj-lt"/>
                        </a:rPr>
                        <a:t>Tone (para-verbal)</a:t>
                      </a:r>
                      <a:endParaRPr lang="en-GB" dirty="0">
                        <a:latin typeface="+mj-lt"/>
                      </a:endParaRPr>
                    </a:p>
                  </a:txBody>
                  <a:tcPr/>
                </a:tc>
                <a:tc>
                  <a:txBody>
                    <a:bodyPr/>
                    <a:lstStyle/>
                    <a:p>
                      <a:r>
                        <a:rPr lang="en-GB" dirty="0" smtClean="0"/>
                        <a:t>Calm, clear, even tone, open</a:t>
                      </a:r>
                      <a:endParaRPr lang="en-GB" dirty="0"/>
                    </a:p>
                  </a:txBody>
                  <a:tcPr/>
                </a:tc>
              </a:tr>
              <a:tr h="1704899">
                <a:tc>
                  <a:txBody>
                    <a:bodyPr/>
                    <a:lstStyle/>
                    <a:p>
                      <a:r>
                        <a:rPr lang="en-GB" dirty="0" smtClean="0">
                          <a:latin typeface="+mj-lt"/>
                        </a:rPr>
                        <a:t>Body</a:t>
                      </a:r>
                      <a:r>
                        <a:rPr lang="en-GB" baseline="0" dirty="0" smtClean="0">
                          <a:latin typeface="+mj-lt"/>
                        </a:rPr>
                        <a:t> Language</a:t>
                      </a:r>
                      <a:endParaRPr lang="en-GB" dirty="0">
                        <a:latin typeface="+mj-lt"/>
                      </a:endParaRPr>
                    </a:p>
                  </a:txBody>
                  <a:tcPr/>
                </a:tc>
                <a:tc>
                  <a:txBody>
                    <a:bodyPr/>
                    <a:lstStyle/>
                    <a:p>
                      <a:r>
                        <a:rPr lang="en-GB" dirty="0" smtClean="0"/>
                        <a:t>Level</a:t>
                      </a:r>
                      <a:r>
                        <a:rPr lang="en-GB" baseline="0" dirty="0" smtClean="0"/>
                        <a:t> eye contact, thoughtful facial expression, relaxed, </a:t>
                      </a:r>
                      <a:endParaRPr lang="en-GB" dirty="0"/>
                    </a:p>
                  </a:txBody>
                  <a:tcPr/>
                </a:tc>
              </a:tr>
            </a:tbl>
          </a:graphicData>
        </a:graphic>
      </p:graphicFrame>
      <p:sp>
        <p:nvSpPr>
          <p:cNvPr id="8" name="TextBox 7"/>
          <p:cNvSpPr txBox="1"/>
          <p:nvPr/>
        </p:nvSpPr>
        <p:spPr>
          <a:xfrm>
            <a:off x="395536" y="2348880"/>
            <a:ext cx="2232248" cy="3416320"/>
          </a:xfrm>
          <a:prstGeom prst="rect">
            <a:avLst/>
          </a:prstGeom>
          <a:noFill/>
        </p:spPr>
        <p:txBody>
          <a:bodyPr wrap="square" rtlCol="0">
            <a:spAutoFit/>
          </a:bodyPr>
          <a:lstStyle/>
          <a:p>
            <a:r>
              <a:rPr lang="en-GB" dirty="0"/>
              <a:t>Decisions and beliefs are scrutinised.</a:t>
            </a:r>
          </a:p>
          <a:p>
            <a:r>
              <a:rPr lang="en-GB" dirty="0"/>
              <a:t>Opinions are made up from rationale analysis of all </a:t>
            </a:r>
            <a:r>
              <a:rPr lang="en-GB" dirty="0" smtClean="0"/>
              <a:t>available information. Functions in the here and now. Logical practical thinking </a:t>
            </a:r>
            <a:endParaRPr lang="en-GB" dirty="0"/>
          </a:p>
        </p:txBody>
      </p:sp>
      <p:sp>
        <p:nvSpPr>
          <p:cNvPr id="9" name="Oval 8"/>
          <p:cNvSpPr/>
          <p:nvPr/>
        </p:nvSpPr>
        <p:spPr>
          <a:xfrm>
            <a:off x="251520" y="260648"/>
            <a:ext cx="2160240" cy="17158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latin typeface="Arial" panose="020B0604020202020204" pitchFamily="34" charset="0"/>
                <a:cs typeface="Arial" panose="020B0604020202020204" pitchFamily="34" charset="0"/>
              </a:rPr>
              <a:t>Adult</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138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Transaction</a:t>
            </a:r>
            <a:endParaRPr lang="en-GB" dirty="0"/>
          </a:p>
        </p:txBody>
      </p:sp>
      <p:sp>
        <p:nvSpPr>
          <p:cNvPr id="3" name="Content Placeholder 2"/>
          <p:cNvSpPr>
            <a:spLocks noGrp="1"/>
          </p:cNvSpPr>
          <p:nvPr>
            <p:ph idx="1"/>
          </p:nvPr>
        </p:nvSpPr>
        <p:spPr/>
        <p:txBody>
          <a:bodyPr>
            <a:normAutofit/>
          </a:bodyPr>
          <a:lstStyle/>
          <a:p>
            <a:r>
              <a:rPr lang="en-GB" sz="2800" b="1" dirty="0" smtClean="0"/>
              <a:t>Complementary</a:t>
            </a:r>
            <a:r>
              <a:rPr lang="en-GB" sz="2800" dirty="0" smtClean="0"/>
              <a:t> – stable ego states, expected responses.  </a:t>
            </a:r>
          </a:p>
          <a:p>
            <a:pPr marL="857250" lvl="1" indent="-457200"/>
            <a:r>
              <a:rPr lang="en-GB" i="1" dirty="0" smtClean="0"/>
              <a:t>Example: “Awful weather today.”  </a:t>
            </a:r>
          </a:p>
          <a:p>
            <a:pPr marL="857250" lvl="1" indent="-457200"/>
            <a:r>
              <a:rPr lang="en-GB" i="1" dirty="0" smtClean="0"/>
              <a:t>Response: “Yes, it is”</a:t>
            </a:r>
          </a:p>
          <a:p>
            <a:r>
              <a:rPr lang="en-GB" sz="2800" b="1" dirty="0" smtClean="0"/>
              <a:t>Crossed</a:t>
            </a:r>
            <a:r>
              <a:rPr lang="en-GB" sz="2800" dirty="0" smtClean="0"/>
              <a:t> – unexpected responses from different ego states, may be unproductive and transaction is unstable.  </a:t>
            </a:r>
          </a:p>
          <a:p>
            <a:pPr lvl="1"/>
            <a:r>
              <a:rPr lang="en-GB" i="1" dirty="0" smtClean="0"/>
              <a:t>Example: “what time is it?” </a:t>
            </a:r>
          </a:p>
          <a:p>
            <a:pPr lvl="1"/>
            <a:r>
              <a:rPr lang="en-GB" i="1" dirty="0" smtClean="0"/>
              <a:t>Response: “Why do you need to know?”</a:t>
            </a:r>
            <a:endParaRPr lang="en-GB" i="1" dirty="0"/>
          </a:p>
        </p:txBody>
      </p:sp>
    </p:spTree>
    <p:extLst>
      <p:ext uri="{BB962C8B-B14F-4D97-AF65-F5344CB8AC3E}">
        <p14:creationId xmlns:p14="http://schemas.microsoft.com/office/powerpoint/2010/main" val="2722933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Transactional Analysis</a:t>
            </a:r>
            <a:endParaRPr lang="en-GB" dirty="0"/>
          </a:p>
        </p:txBody>
      </p:sp>
      <p:sp>
        <p:nvSpPr>
          <p:cNvPr id="5" name="Oval 4"/>
          <p:cNvSpPr/>
          <p:nvPr/>
        </p:nvSpPr>
        <p:spPr>
          <a:xfrm>
            <a:off x="611560" y="1844824"/>
            <a:ext cx="720080" cy="64807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2"/>
                </a:solidFill>
              </a:rPr>
              <a:t>P</a:t>
            </a:r>
            <a:endParaRPr lang="en-GB" sz="2800" b="1" dirty="0">
              <a:solidFill>
                <a:schemeClr val="tx2"/>
              </a:solidFill>
            </a:endParaRPr>
          </a:p>
        </p:txBody>
      </p:sp>
      <p:sp>
        <p:nvSpPr>
          <p:cNvPr id="6" name="Oval 5"/>
          <p:cNvSpPr/>
          <p:nvPr/>
        </p:nvSpPr>
        <p:spPr>
          <a:xfrm>
            <a:off x="611560" y="3068960"/>
            <a:ext cx="720080" cy="64807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2"/>
                </a:solidFill>
              </a:rPr>
              <a:t>A</a:t>
            </a:r>
            <a:endParaRPr lang="en-GB" sz="2800" b="1" dirty="0">
              <a:solidFill>
                <a:schemeClr val="tx2"/>
              </a:solidFill>
            </a:endParaRPr>
          </a:p>
        </p:txBody>
      </p:sp>
      <p:sp>
        <p:nvSpPr>
          <p:cNvPr id="7" name="Oval 6"/>
          <p:cNvSpPr/>
          <p:nvPr/>
        </p:nvSpPr>
        <p:spPr>
          <a:xfrm>
            <a:off x="611560" y="4293096"/>
            <a:ext cx="720080" cy="64807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2"/>
                </a:solidFill>
              </a:rPr>
              <a:t>C</a:t>
            </a:r>
            <a:endParaRPr lang="en-GB" sz="2800" b="1" dirty="0">
              <a:solidFill>
                <a:schemeClr val="tx2"/>
              </a:solidFill>
            </a:endParaRPr>
          </a:p>
        </p:txBody>
      </p:sp>
      <p:sp>
        <p:nvSpPr>
          <p:cNvPr id="8" name="Oval 7"/>
          <p:cNvSpPr/>
          <p:nvPr/>
        </p:nvSpPr>
        <p:spPr>
          <a:xfrm>
            <a:off x="2267744" y="1842306"/>
            <a:ext cx="720080" cy="64807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2"/>
                </a:solidFill>
              </a:rPr>
              <a:t>P</a:t>
            </a:r>
            <a:endParaRPr lang="en-GB" sz="2800" b="1" dirty="0">
              <a:solidFill>
                <a:schemeClr val="tx2"/>
              </a:solidFill>
            </a:endParaRPr>
          </a:p>
        </p:txBody>
      </p:sp>
      <p:sp>
        <p:nvSpPr>
          <p:cNvPr id="9" name="Oval 8"/>
          <p:cNvSpPr/>
          <p:nvPr/>
        </p:nvSpPr>
        <p:spPr>
          <a:xfrm>
            <a:off x="2267744" y="3066442"/>
            <a:ext cx="720080" cy="64807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2"/>
                </a:solidFill>
              </a:rPr>
              <a:t>A</a:t>
            </a:r>
            <a:endParaRPr lang="en-GB" sz="2800" b="1" dirty="0">
              <a:solidFill>
                <a:schemeClr val="tx2"/>
              </a:solidFill>
            </a:endParaRPr>
          </a:p>
        </p:txBody>
      </p:sp>
      <p:sp>
        <p:nvSpPr>
          <p:cNvPr id="10" name="Oval 9"/>
          <p:cNvSpPr/>
          <p:nvPr/>
        </p:nvSpPr>
        <p:spPr>
          <a:xfrm>
            <a:off x="2267744" y="4290578"/>
            <a:ext cx="720080" cy="64807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2"/>
                </a:solidFill>
              </a:rPr>
              <a:t>C</a:t>
            </a:r>
            <a:endParaRPr lang="en-GB" sz="2800" b="1" dirty="0">
              <a:solidFill>
                <a:schemeClr val="tx2"/>
              </a:solidFill>
            </a:endParaRPr>
          </a:p>
        </p:txBody>
      </p:sp>
      <p:sp>
        <p:nvSpPr>
          <p:cNvPr id="11" name="TextBox 10"/>
          <p:cNvSpPr txBox="1"/>
          <p:nvPr/>
        </p:nvSpPr>
        <p:spPr>
          <a:xfrm>
            <a:off x="683836" y="5142875"/>
            <a:ext cx="2263377" cy="830997"/>
          </a:xfrm>
          <a:prstGeom prst="rect">
            <a:avLst/>
          </a:prstGeom>
          <a:noFill/>
        </p:spPr>
        <p:txBody>
          <a:bodyPr wrap="none" rtlCol="0">
            <a:spAutoFit/>
          </a:bodyPr>
          <a:lstStyle/>
          <a:p>
            <a:pPr algn="ctr"/>
            <a:r>
              <a:rPr lang="en-GB" sz="2400" dirty="0" smtClean="0"/>
              <a:t>Complementary </a:t>
            </a:r>
          </a:p>
          <a:p>
            <a:pPr algn="ctr"/>
            <a:r>
              <a:rPr lang="en-GB" sz="2400" dirty="0" smtClean="0"/>
              <a:t>Transactions</a:t>
            </a:r>
            <a:endParaRPr lang="en-GB" sz="2400" dirty="0"/>
          </a:p>
        </p:txBody>
      </p:sp>
      <p:cxnSp>
        <p:nvCxnSpPr>
          <p:cNvPr id="13" name="Straight Arrow Connector 12"/>
          <p:cNvCxnSpPr>
            <a:stCxn id="6" idx="6"/>
            <a:endCxn id="9" idx="2"/>
          </p:cNvCxnSpPr>
          <p:nvPr/>
        </p:nvCxnSpPr>
        <p:spPr>
          <a:xfrm flipV="1">
            <a:off x="1331640" y="3390478"/>
            <a:ext cx="936104" cy="25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1331640" y="3212976"/>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7" idx="7"/>
          </p:cNvCxnSpPr>
          <p:nvPr/>
        </p:nvCxnSpPr>
        <p:spPr>
          <a:xfrm flipH="1">
            <a:off x="1226187" y="2348880"/>
            <a:ext cx="1041557" cy="20391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7" idx="6"/>
            <a:endCxn id="8" idx="3"/>
          </p:cNvCxnSpPr>
          <p:nvPr/>
        </p:nvCxnSpPr>
        <p:spPr>
          <a:xfrm flipV="1">
            <a:off x="1331640" y="2395470"/>
            <a:ext cx="1041557" cy="22216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7" idx="6"/>
            <a:endCxn id="10" idx="2"/>
          </p:cNvCxnSpPr>
          <p:nvPr/>
        </p:nvCxnSpPr>
        <p:spPr>
          <a:xfrm flipV="1">
            <a:off x="1331640" y="4614614"/>
            <a:ext cx="936104" cy="25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1331640" y="4797152"/>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5" idx="6"/>
            <a:endCxn id="8" idx="2"/>
          </p:cNvCxnSpPr>
          <p:nvPr/>
        </p:nvCxnSpPr>
        <p:spPr>
          <a:xfrm flipV="1">
            <a:off x="1331640" y="2166342"/>
            <a:ext cx="936104" cy="25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1331640" y="2348880"/>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5292080" y="1778025"/>
            <a:ext cx="720080" cy="64807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2"/>
                </a:solidFill>
              </a:rPr>
              <a:t>P</a:t>
            </a:r>
            <a:endParaRPr lang="en-GB" sz="2800" b="1" dirty="0">
              <a:solidFill>
                <a:schemeClr val="tx2"/>
              </a:solidFill>
            </a:endParaRPr>
          </a:p>
        </p:txBody>
      </p:sp>
      <p:sp>
        <p:nvSpPr>
          <p:cNvPr id="29" name="Oval 28"/>
          <p:cNvSpPr/>
          <p:nvPr/>
        </p:nvSpPr>
        <p:spPr>
          <a:xfrm>
            <a:off x="5292080" y="3002161"/>
            <a:ext cx="720080" cy="64807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2"/>
                </a:solidFill>
              </a:rPr>
              <a:t>A</a:t>
            </a:r>
            <a:endParaRPr lang="en-GB" sz="2800" b="1" dirty="0">
              <a:solidFill>
                <a:schemeClr val="tx2"/>
              </a:solidFill>
            </a:endParaRPr>
          </a:p>
        </p:txBody>
      </p:sp>
      <p:sp>
        <p:nvSpPr>
          <p:cNvPr id="30" name="Oval 29"/>
          <p:cNvSpPr/>
          <p:nvPr/>
        </p:nvSpPr>
        <p:spPr>
          <a:xfrm>
            <a:off x="5292080" y="4226297"/>
            <a:ext cx="720080" cy="64807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2"/>
                </a:solidFill>
              </a:rPr>
              <a:t>C</a:t>
            </a:r>
            <a:endParaRPr lang="en-GB" sz="2800" b="1" dirty="0">
              <a:solidFill>
                <a:schemeClr val="tx2"/>
              </a:solidFill>
            </a:endParaRPr>
          </a:p>
        </p:txBody>
      </p:sp>
      <p:sp>
        <p:nvSpPr>
          <p:cNvPr id="31" name="Oval 30"/>
          <p:cNvSpPr/>
          <p:nvPr/>
        </p:nvSpPr>
        <p:spPr>
          <a:xfrm>
            <a:off x="6948264" y="1775507"/>
            <a:ext cx="720080" cy="64807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2"/>
                </a:solidFill>
              </a:rPr>
              <a:t>P</a:t>
            </a:r>
            <a:endParaRPr lang="en-GB" sz="2800" b="1" dirty="0">
              <a:solidFill>
                <a:schemeClr val="tx2"/>
              </a:solidFill>
            </a:endParaRPr>
          </a:p>
        </p:txBody>
      </p:sp>
      <p:sp>
        <p:nvSpPr>
          <p:cNvPr id="32" name="Oval 31"/>
          <p:cNvSpPr/>
          <p:nvPr/>
        </p:nvSpPr>
        <p:spPr>
          <a:xfrm>
            <a:off x="6948264" y="2999643"/>
            <a:ext cx="720080" cy="64807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2"/>
                </a:solidFill>
              </a:rPr>
              <a:t>A</a:t>
            </a:r>
            <a:endParaRPr lang="en-GB" sz="2800" b="1" dirty="0">
              <a:solidFill>
                <a:schemeClr val="tx2"/>
              </a:solidFill>
            </a:endParaRPr>
          </a:p>
        </p:txBody>
      </p:sp>
      <p:sp>
        <p:nvSpPr>
          <p:cNvPr id="33" name="Oval 32"/>
          <p:cNvSpPr/>
          <p:nvPr/>
        </p:nvSpPr>
        <p:spPr>
          <a:xfrm>
            <a:off x="6948264" y="4223779"/>
            <a:ext cx="720080" cy="64807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2"/>
                </a:solidFill>
              </a:rPr>
              <a:t>C</a:t>
            </a:r>
            <a:endParaRPr lang="en-GB" sz="2800" b="1" dirty="0">
              <a:solidFill>
                <a:schemeClr val="tx2"/>
              </a:solidFill>
            </a:endParaRPr>
          </a:p>
        </p:txBody>
      </p:sp>
      <p:sp>
        <p:nvSpPr>
          <p:cNvPr id="34" name="TextBox 33"/>
          <p:cNvSpPr txBox="1"/>
          <p:nvPr/>
        </p:nvSpPr>
        <p:spPr>
          <a:xfrm>
            <a:off x="5709095" y="5197410"/>
            <a:ext cx="1741438" cy="830997"/>
          </a:xfrm>
          <a:prstGeom prst="rect">
            <a:avLst/>
          </a:prstGeom>
          <a:noFill/>
        </p:spPr>
        <p:txBody>
          <a:bodyPr wrap="none" rtlCol="0">
            <a:spAutoFit/>
          </a:bodyPr>
          <a:lstStyle/>
          <a:p>
            <a:pPr algn="ctr"/>
            <a:r>
              <a:rPr lang="en-GB" sz="2400" dirty="0" smtClean="0"/>
              <a:t>Crossed</a:t>
            </a:r>
          </a:p>
          <a:p>
            <a:pPr algn="ctr"/>
            <a:r>
              <a:rPr lang="en-GB" sz="2400" dirty="0" smtClean="0"/>
              <a:t>Transactions</a:t>
            </a:r>
            <a:endParaRPr lang="en-GB" sz="2400" dirty="0"/>
          </a:p>
        </p:txBody>
      </p:sp>
      <p:cxnSp>
        <p:nvCxnSpPr>
          <p:cNvPr id="38" name="Elbow Connector 37"/>
          <p:cNvCxnSpPr/>
          <p:nvPr/>
        </p:nvCxnSpPr>
        <p:spPr>
          <a:xfrm rot="16200000" flipH="1">
            <a:off x="5301237" y="2812984"/>
            <a:ext cx="2285943" cy="86409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6012160" y="3429000"/>
            <a:ext cx="86409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310448" y="3392996"/>
            <a:ext cx="290464" cy="369332"/>
          </a:xfrm>
          <a:prstGeom prst="rect">
            <a:avLst/>
          </a:prstGeom>
          <a:noFill/>
        </p:spPr>
        <p:txBody>
          <a:bodyPr wrap="none" rtlCol="0">
            <a:spAutoFit/>
          </a:bodyPr>
          <a:lstStyle/>
          <a:p>
            <a:r>
              <a:rPr lang="en-GB" dirty="0" smtClean="0"/>
              <a:t>S</a:t>
            </a:r>
            <a:endParaRPr lang="en-GB" dirty="0"/>
          </a:p>
        </p:txBody>
      </p:sp>
      <p:sp>
        <p:nvSpPr>
          <p:cNvPr id="42" name="TextBox 41"/>
          <p:cNvSpPr txBox="1"/>
          <p:nvPr/>
        </p:nvSpPr>
        <p:spPr>
          <a:xfrm>
            <a:off x="6298976" y="2843644"/>
            <a:ext cx="309700" cy="369332"/>
          </a:xfrm>
          <a:prstGeom prst="rect">
            <a:avLst/>
          </a:prstGeom>
          <a:noFill/>
        </p:spPr>
        <p:txBody>
          <a:bodyPr wrap="none" rtlCol="0">
            <a:spAutoFit/>
          </a:bodyPr>
          <a:lstStyle/>
          <a:p>
            <a:r>
              <a:rPr lang="en-GB" dirty="0" smtClean="0"/>
              <a:t>R</a:t>
            </a:r>
            <a:endParaRPr lang="en-GB" dirty="0"/>
          </a:p>
        </p:txBody>
      </p:sp>
    </p:spTree>
    <p:extLst>
      <p:ext uri="{BB962C8B-B14F-4D97-AF65-F5344CB8AC3E}">
        <p14:creationId xmlns:p14="http://schemas.microsoft.com/office/powerpoint/2010/main" val="9063903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Reflection</a:t>
            </a:r>
            <a:endParaRPr lang="en-GB" dirty="0"/>
          </a:p>
        </p:txBody>
      </p:sp>
      <p:sp>
        <p:nvSpPr>
          <p:cNvPr id="4" name="Content Placeholder 3"/>
          <p:cNvSpPr>
            <a:spLocks noGrp="1"/>
          </p:cNvSpPr>
          <p:nvPr>
            <p:ph idx="1"/>
          </p:nvPr>
        </p:nvSpPr>
        <p:spPr/>
        <p:txBody>
          <a:bodyPr>
            <a:normAutofit fontScale="70000" lnSpcReduction="20000"/>
          </a:bodyPr>
          <a:lstStyle/>
          <a:p>
            <a:pPr marL="0" indent="0">
              <a:buNone/>
            </a:pPr>
            <a:r>
              <a:rPr lang="en-GB" dirty="0" smtClean="0"/>
              <a:t>Reflect on examples you have experienced of crossed and complementary transactions and the resulting impact</a:t>
            </a:r>
          </a:p>
          <a:p>
            <a:pPr marL="0" indent="0">
              <a:buNone/>
            </a:pPr>
            <a:endParaRPr lang="en-GB" dirty="0" smtClean="0"/>
          </a:p>
          <a:p>
            <a:pPr marL="0" indent="0">
              <a:buNone/>
            </a:pPr>
            <a:r>
              <a:rPr lang="en-GB" dirty="0"/>
              <a:t>Consider a recent or past situation that you felt you were lacking in confidence; where you didn’t know what to do or felt that you where isolated without support or help. </a:t>
            </a:r>
          </a:p>
          <a:p>
            <a:pPr marL="0" indent="0">
              <a:buNone/>
            </a:pPr>
            <a:endParaRPr lang="en-GB" dirty="0"/>
          </a:p>
          <a:p>
            <a:r>
              <a:rPr lang="en-GB" dirty="0"/>
              <a:t>What thoughts where running through your head at the time?</a:t>
            </a:r>
          </a:p>
          <a:p>
            <a:r>
              <a:rPr lang="en-GB" dirty="0"/>
              <a:t>Did it trigger an emotional response?</a:t>
            </a:r>
          </a:p>
          <a:p>
            <a:r>
              <a:rPr lang="en-GB" dirty="0"/>
              <a:t>What behaviours did you ultimately display?</a:t>
            </a:r>
          </a:p>
          <a:p>
            <a:endParaRPr lang="en-GB" dirty="0"/>
          </a:p>
          <a:p>
            <a:r>
              <a:rPr lang="en-GB" dirty="0"/>
              <a:t>Do you feel fundamentally you’re not as good as others?</a:t>
            </a:r>
          </a:p>
          <a:p>
            <a:pPr marL="0" indent="0">
              <a:buNone/>
            </a:pPr>
            <a:endParaRPr lang="en-GB" dirty="0"/>
          </a:p>
        </p:txBody>
      </p:sp>
    </p:spTree>
    <p:extLst>
      <p:ext uri="{BB962C8B-B14F-4D97-AF65-F5344CB8AC3E}">
        <p14:creationId xmlns:p14="http://schemas.microsoft.com/office/powerpoint/2010/main" val="2377205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10" name="Content Placeholder 3"/>
          <p:cNvSpPr txBox="1">
            <a:spLocks/>
          </p:cNvSpPr>
          <p:nvPr/>
        </p:nvSpPr>
        <p:spPr bwMode="auto">
          <a:xfrm>
            <a:off x="5148064" y="1556792"/>
            <a:ext cx="3876773" cy="4104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eaLnBrk="1" hangingPunct="1">
              <a:buNone/>
              <a:defRPr/>
            </a:pPr>
            <a:endParaRPr lang="en-GB" altLang="en-US" sz="1600" b="0" dirty="0">
              <a:solidFill>
                <a:prstClr val="black"/>
              </a:solidFill>
              <a:latin typeface="Arial"/>
              <a:ea typeface="ＭＳ Ｐゴシック" panose="020B0600070205080204" pitchFamily="34" charset="-128"/>
            </a:endParaRPr>
          </a:p>
        </p:txBody>
      </p:sp>
      <p:pic>
        <p:nvPicPr>
          <p:cNvPr id="3" name="Picture 2"/>
          <p:cNvPicPr>
            <a:picLocks noChangeAspect="1"/>
          </p:cNvPicPr>
          <p:nvPr/>
        </p:nvPicPr>
        <p:blipFill>
          <a:blip r:embed="rId4"/>
          <a:stretch>
            <a:fillRect/>
          </a:stretch>
        </p:blipFill>
        <p:spPr>
          <a:xfrm>
            <a:off x="683568" y="2420888"/>
            <a:ext cx="7943776" cy="1603387"/>
          </a:xfrm>
          <a:prstGeom prst="rect">
            <a:avLst/>
          </a:prstGeom>
        </p:spPr>
      </p:pic>
    </p:spTree>
    <p:extLst>
      <p:ext uri="{BB962C8B-B14F-4D97-AF65-F5344CB8AC3E}">
        <p14:creationId xmlns:p14="http://schemas.microsoft.com/office/powerpoint/2010/main" val="36848005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72698" y="332656"/>
            <a:ext cx="8229600" cy="1143000"/>
          </a:xfrm>
        </p:spPr>
        <p:txBody>
          <a:bodyPr/>
          <a:lstStyle/>
          <a:p>
            <a:pPr algn="l"/>
            <a:r>
              <a:rPr lang="en-US" altLang="en-US" dirty="0" smtClean="0"/>
              <a:t>Acknowledgments</a:t>
            </a:r>
            <a:endParaRPr lang="en-US" altLang="en-US" dirty="0"/>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smtClean="0">
              <a:solidFill>
                <a:sysClr val="windowText" lastClr="000000"/>
              </a:solidFill>
              <a:latin typeface="Arial"/>
            </a:endParaRPr>
          </a:p>
          <a:p>
            <a:pPr eaLnBrk="1" hangingPunct="1">
              <a:defRPr/>
            </a:pPr>
            <a:endParaRPr lang="en-US" altLang="en-US" b="0" dirty="0" smtClean="0">
              <a:solidFill>
                <a:sysClr val="windowText" lastClr="000000"/>
              </a:solidFill>
              <a:latin typeface="Arial"/>
            </a:endParaRPr>
          </a:p>
        </p:txBody>
      </p:sp>
      <p:sp>
        <p:nvSpPr>
          <p:cNvPr id="3" name="TextBox 2"/>
          <p:cNvSpPr txBox="1"/>
          <p:nvPr/>
        </p:nvSpPr>
        <p:spPr>
          <a:xfrm>
            <a:off x="467544" y="1797829"/>
            <a:ext cx="8234754" cy="2308324"/>
          </a:xfrm>
          <a:prstGeom prst="rect">
            <a:avLst/>
          </a:prstGeom>
          <a:noFill/>
        </p:spPr>
        <p:txBody>
          <a:bodyPr wrap="square" rtlCol="0">
            <a:spAutoFit/>
          </a:bodyPr>
          <a:lstStyle/>
          <a:p>
            <a:endParaRPr lang="en-GB" dirty="0"/>
          </a:p>
          <a:p>
            <a:pPr marL="285750" indent="-285750">
              <a:buFont typeface="Arial" panose="020B0604020202020204" pitchFamily="34" charset="0"/>
              <a:buChar char="•"/>
            </a:pPr>
            <a:r>
              <a:rPr lang="en-GB" dirty="0"/>
              <a:t>Desiree Cox, Preceptorship Project Manager, </a:t>
            </a:r>
            <a:r>
              <a:rPr lang="en-GB" dirty="0" smtClean="0"/>
              <a:t>CapitalNurse</a:t>
            </a:r>
            <a:br>
              <a:rPr lang="en-GB" dirty="0" smtClean="0"/>
            </a:br>
            <a:endParaRPr lang="en-GB" dirty="0" smtClean="0"/>
          </a:p>
          <a:p>
            <a:pPr marL="285750" indent="-285750">
              <a:buFont typeface="Arial" panose="020B0604020202020204" pitchFamily="34" charset="0"/>
              <a:buChar char="•"/>
            </a:pPr>
            <a:r>
              <a:rPr lang="en-GB" dirty="0" smtClean="0"/>
              <a:t>Joseph Lynch, Practice Educator, Whittington Health</a:t>
            </a:r>
            <a:br>
              <a:rPr lang="en-GB" dirty="0" smtClean="0"/>
            </a:br>
            <a:r>
              <a:rPr lang="en-GB" dirty="0" smtClean="0"/>
              <a:t> </a:t>
            </a:r>
            <a:endParaRPr lang="en-GB" dirty="0"/>
          </a:p>
          <a:p>
            <a:pPr marL="285750" indent="-285750">
              <a:buFont typeface="Arial" panose="020B0604020202020204" pitchFamily="34" charset="0"/>
              <a:buChar char="•"/>
            </a:pPr>
            <a:r>
              <a:rPr lang="en-GB" dirty="0" smtClean="0"/>
              <a:t>Kristen Leonard, Preceptorship Lead, Imperial </a:t>
            </a:r>
            <a:r>
              <a:rPr lang="en-GB" smtClean="0"/>
              <a:t>College Healthcare</a:t>
            </a:r>
            <a:endParaRPr lang="en-GB" dirty="0" smtClean="0"/>
          </a:p>
          <a:p>
            <a:endParaRPr lang="en-GB" dirty="0" smtClean="0"/>
          </a:p>
          <a:p>
            <a:endParaRPr lang="en-GB" dirty="0"/>
          </a:p>
        </p:txBody>
      </p:sp>
    </p:spTree>
    <p:extLst>
      <p:ext uri="{BB962C8B-B14F-4D97-AF65-F5344CB8AC3E}">
        <p14:creationId xmlns:p14="http://schemas.microsoft.com/office/powerpoint/2010/main" val="17372859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fontScale="77500" lnSpcReduction="20000"/>
          </a:bodyPr>
          <a:lstStyle/>
          <a:p>
            <a:pPr>
              <a:lnSpc>
                <a:spcPct val="120000"/>
              </a:lnSpc>
              <a:spcBef>
                <a:spcPts val="0"/>
              </a:spcBef>
              <a:spcAft>
                <a:spcPts val="1200"/>
              </a:spcAft>
              <a:buFont typeface="Wingdings" pitchFamily="2" charset="2"/>
              <a:buChar char="§"/>
            </a:pPr>
            <a:r>
              <a:rPr lang="en-GB" sz="2900" dirty="0" smtClean="0"/>
              <a:t>Berne, E. (1964) </a:t>
            </a:r>
            <a:r>
              <a:rPr lang="en-GB" sz="2900" i="1" dirty="0" smtClean="0"/>
              <a:t>Games People Play – the Psychology of Human Relationships, </a:t>
            </a:r>
            <a:r>
              <a:rPr lang="en-GB" sz="2900" dirty="0" smtClean="0"/>
              <a:t>London, Penguin</a:t>
            </a:r>
          </a:p>
          <a:p>
            <a:pPr>
              <a:lnSpc>
                <a:spcPct val="120000"/>
              </a:lnSpc>
              <a:spcBef>
                <a:spcPts val="0"/>
              </a:spcBef>
              <a:spcAft>
                <a:spcPts val="1200"/>
              </a:spcAft>
              <a:buFont typeface="Wingdings" pitchFamily="2" charset="2"/>
              <a:buChar char="§"/>
            </a:pPr>
            <a:r>
              <a:rPr lang="en-GB" sz="2900" dirty="0" err="1" smtClean="0"/>
              <a:t>Boddy</a:t>
            </a:r>
            <a:r>
              <a:rPr lang="en-GB" sz="2900" dirty="0"/>
              <a:t>, D. and Buchanan, D. (1992) </a:t>
            </a:r>
            <a:r>
              <a:rPr lang="en-GB" sz="2900" i="1" dirty="0"/>
              <a:t>Take the Lead: Interpersonal Skills for Project Managers</a:t>
            </a:r>
            <a:r>
              <a:rPr lang="en-GB" sz="2900" dirty="0"/>
              <a:t>, London, Prentice Hall</a:t>
            </a:r>
          </a:p>
          <a:p>
            <a:pPr lvl="0">
              <a:lnSpc>
                <a:spcPct val="120000"/>
              </a:lnSpc>
              <a:spcBef>
                <a:spcPts val="0"/>
              </a:spcBef>
              <a:spcAft>
                <a:spcPts val="1200"/>
              </a:spcAft>
              <a:buFont typeface="Wingdings" pitchFamily="2" charset="2"/>
              <a:buChar char="§"/>
            </a:pPr>
            <a:r>
              <a:rPr lang="en-GB" sz="2900" dirty="0" smtClean="0"/>
              <a:t>Cox</a:t>
            </a:r>
            <a:r>
              <a:rPr lang="en-GB" sz="2900" dirty="0"/>
              <a:t>, Desiree (2013).  </a:t>
            </a:r>
            <a:r>
              <a:rPr lang="en-GB" sz="2900" i="1" dirty="0"/>
              <a:t>The Hungry Manager, </a:t>
            </a:r>
            <a:r>
              <a:rPr lang="en-GB" sz="2900" dirty="0"/>
              <a:t>Amazon, </a:t>
            </a:r>
            <a:r>
              <a:rPr lang="en-GB" sz="2900" dirty="0" smtClean="0"/>
              <a:t>UK</a:t>
            </a:r>
            <a:endParaRPr lang="en-GB" sz="2900" dirty="0"/>
          </a:p>
          <a:p>
            <a:pPr lvl="0">
              <a:lnSpc>
                <a:spcPct val="120000"/>
              </a:lnSpc>
              <a:spcBef>
                <a:spcPts val="0"/>
              </a:spcBef>
              <a:spcAft>
                <a:spcPts val="1200"/>
              </a:spcAft>
              <a:buFont typeface="Wingdings" pitchFamily="2" charset="2"/>
              <a:buChar char="§"/>
            </a:pPr>
            <a:r>
              <a:rPr lang="en-GB" sz="2900" dirty="0"/>
              <a:t>https://</a:t>
            </a:r>
            <a:r>
              <a:rPr lang="en-GB" sz="2900" dirty="0" smtClean="0"/>
              <a:t>www.managementstudyguide.com/shannon-and-weaver-model-of-communication.htm accessed 31/5/2020</a:t>
            </a:r>
          </a:p>
          <a:p>
            <a:pPr>
              <a:lnSpc>
                <a:spcPct val="120000"/>
              </a:lnSpc>
              <a:spcBef>
                <a:spcPts val="0"/>
              </a:spcBef>
              <a:spcAft>
                <a:spcPts val="1200"/>
              </a:spcAft>
              <a:buFont typeface="Wingdings" pitchFamily="2" charset="2"/>
              <a:buChar char="§"/>
            </a:pPr>
            <a:r>
              <a:rPr lang="en-GB" sz="2900" dirty="0" err="1" smtClean="0"/>
              <a:t>Mehrabian</a:t>
            </a:r>
            <a:r>
              <a:rPr lang="en-GB" sz="2900" dirty="0"/>
              <a:t>, Albert (1971). </a:t>
            </a:r>
            <a:r>
              <a:rPr lang="en-GB" sz="2900" i="1" dirty="0"/>
              <a:t>Silent Messages</a:t>
            </a:r>
            <a:r>
              <a:rPr lang="en-GB" sz="2900" dirty="0"/>
              <a:t> (1st ed.). Belmont, CA: Wadsworth. ISBN 0-534-00910-7</a:t>
            </a:r>
            <a:r>
              <a:rPr lang="en-GB" sz="2900" dirty="0" smtClean="0"/>
              <a:t>.</a:t>
            </a:r>
          </a:p>
          <a:p>
            <a:pPr marL="0" indent="0">
              <a:buNone/>
            </a:pPr>
            <a:endParaRPr lang="en-GB" dirty="0"/>
          </a:p>
        </p:txBody>
      </p:sp>
    </p:spTree>
    <p:extLst>
      <p:ext uri="{BB962C8B-B14F-4D97-AF65-F5344CB8AC3E}">
        <p14:creationId xmlns:p14="http://schemas.microsoft.com/office/powerpoint/2010/main" val="3283467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1385" y="4076996"/>
            <a:ext cx="7941229" cy="1601601"/>
          </a:xfrm>
        </p:spPr>
        <p:txBody>
          <a:bodyPr>
            <a:noAutofit/>
          </a:bodyPr>
          <a:lstStyle/>
          <a:p>
            <a:r>
              <a:rPr lang="en-GB" sz="4400" dirty="0" smtClean="0"/>
              <a:t>THANK YOU</a:t>
            </a:r>
            <a:endParaRPr lang="en-GB" sz="4400" dirty="0"/>
          </a:p>
        </p:txBody>
      </p:sp>
      <p:pic>
        <p:nvPicPr>
          <p:cNvPr id="4" name="Picture 3" descr="Footer.gif"/>
          <p:cNvPicPr>
            <a:picLocks noChangeAspect="1"/>
          </p:cNvPicPr>
          <p:nvPr/>
        </p:nvPicPr>
        <p:blipFill rotWithShape="1">
          <a:blip r:embed="rId2" cstate="print">
            <a:extLst>
              <a:ext uri="{28A0092B-C50C-407E-A947-70E740481C1C}">
                <a14:useLocalDpi xmlns:a14="http://schemas.microsoft.com/office/drawing/2010/main" val="0"/>
              </a:ext>
            </a:extLst>
          </a:blip>
          <a:srcRect t="78486"/>
          <a:stretch/>
        </p:blipFill>
        <p:spPr>
          <a:xfrm>
            <a:off x="0" y="5751412"/>
            <a:ext cx="9144000" cy="1106588"/>
          </a:xfrm>
          <a:prstGeom prst="rect">
            <a:avLst/>
          </a:prstGeom>
        </p:spPr>
      </p:pic>
      <p:pic>
        <p:nvPicPr>
          <p:cNvPr id="6" name="Picture 5" descr="C:\Users\cd0x\AppData\Local\Microsoft\Windows\INetCache\Content.Outlook\VDV77M3J\Capital AHP 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7704" y="3045565"/>
            <a:ext cx="4896544" cy="1031507"/>
          </a:xfrm>
          <a:prstGeom prst="rect">
            <a:avLst/>
          </a:prstGeom>
          <a:noFill/>
          <a:ln>
            <a:noFill/>
          </a:ln>
        </p:spPr>
      </p:pic>
      <p:pic>
        <p:nvPicPr>
          <p:cNvPr id="3" name="Picture 2"/>
          <p:cNvPicPr>
            <a:picLocks noChangeAspect="1"/>
          </p:cNvPicPr>
          <p:nvPr/>
        </p:nvPicPr>
        <p:blipFill rotWithShape="1">
          <a:blip r:embed="rId4"/>
          <a:srcRect l="56956"/>
          <a:stretch/>
        </p:blipFill>
        <p:spPr>
          <a:xfrm>
            <a:off x="6056486" y="32313"/>
            <a:ext cx="2987261" cy="1020423"/>
          </a:xfrm>
          <a:prstGeom prst="rect">
            <a:avLst/>
          </a:prstGeom>
          <a:solidFill>
            <a:srgbClr val="FFC000">
              <a:alpha val="55000"/>
            </a:srgbClr>
          </a:solidFill>
        </p:spPr>
      </p:pic>
    </p:spTree>
    <p:extLst>
      <p:ext uri="{BB962C8B-B14F-4D97-AF65-F5344CB8AC3E}">
        <p14:creationId xmlns:p14="http://schemas.microsoft.com/office/powerpoint/2010/main" val="543342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Topics</a:t>
            </a:r>
            <a:endParaRPr lang="en-GB" dirty="0"/>
          </a:p>
        </p:txBody>
      </p:sp>
      <p:sp>
        <p:nvSpPr>
          <p:cNvPr id="3" name="Content Placeholder 2"/>
          <p:cNvSpPr>
            <a:spLocks noGrp="1"/>
          </p:cNvSpPr>
          <p:nvPr>
            <p:ph idx="1"/>
          </p:nvPr>
        </p:nvSpPr>
        <p:spPr/>
        <p:txBody>
          <a:bodyPr/>
          <a:lstStyle/>
          <a:p>
            <a:r>
              <a:rPr lang="en-GB" dirty="0" smtClean="0"/>
              <a:t>Communication dynamics</a:t>
            </a:r>
          </a:p>
          <a:p>
            <a:r>
              <a:rPr lang="en-GB" dirty="0" smtClean="0"/>
              <a:t>Impact of communication in workplace</a:t>
            </a:r>
          </a:p>
          <a:p>
            <a:r>
              <a:rPr lang="en-GB" dirty="0" smtClean="0"/>
              <a:t>Non-verbal communication</a:t>
            </a:r>
          </a:p>
          <a:p>
            <a:r>
              <a:rPr lang="en-GB" dirty="0" smtClean="0"/>
              <a:t>Listening skills</a:t>
            </a:r>
          </a:p>
          <a:p>
            <a:r>
              <a:rPr lang="en-GB" dirty="0" smtClean="0"/>
              <a:t>Barriers to communication and strategies</a:t>
            </a:r>
          </a:p>
          <a:p>
            <a:r>
              <a:rPr lang="en-GB" dirty="0" smtClean="0"/>
              <a:t>VAK styles</a:t>
            </a:r>
          </a:p>
          <a:p>
            <a:r>
              <a:rPr lang="en-GB" dirty="0" smtClean="0"/>
              <a:t>Transactional analysis</a:t>
            </a:r>
          </a:p>
          <a:p>
            <a:endParaRPr lang="en-GB" dirty="0"/>
          </a:p>
        </p:txBody>
      </p:sp>
    </p:spTree>
    <p:extLst>
      <p:ext uri="{BB962C8B-B14F-4D97-AF65-F5344CB8AC3E}">
        <p14:creationId xmlns:p14="http://schemas.microsoft.com/office/powerpoint/2010/main" val="4269348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Communication Process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6104338"/>
              </p:ext>
            </p:extLst>
          </p:nvPr>
        </p:nvGraphicFramePr>
        <p:xfrm>
          <a:off x="665820" y="1916832"/>
          <a:ext cx="8226660" cy="3146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33400" y="1196752"/>
            <a:ext cx="7848600" cy="1200329"/>
          </a:xfrm>
          <a:prstGeom prst="rect">
            <a:avLst/>
          </a:prstGeom>
          <a:noFill/>
        </p:spPr>
        <p:txBody>
          <a:bodyPr wrap="square" rtlCol="0">
            <a:spAutoFit/>
          </a:bodyPr>
          <a:lstStyle/>
          <a:p>
            <a:r>
              <a:rPr lang="en-GB" sz="2400" dirty="0" smtClean="0"/>
              <a:t>Based on Shannon and Weaver’s communication model (1949), communication </a:t>
            </a:r>
            <a:r>
              <a:rPr lang="en-GB" sz="2400" dirty="0"/>
              <a:t>is seen as a chain along which a message </a:t>
            </a:r>
            <a:r>
              <a:rPr lang="en-GB" sz="2400" dirty="0" smtClean="0"/>
              <a:t>passes through five stages:</a:t>
            </a:r>
            <a:endParaRPr lang="en-GB" sz="2400" dirty="0"/>
          </a:p>
        </p:txBody>
      </p:sp>
      <p:sp>
        <p:nvSpPr>
          <p:cNvPr id="3" name="TextBox 2"/>
          <p:cNvSpPr txBox="1"/>
          <p:nvPr/>
        </p:nvSpPr>
        <p:spPr>
          <a:xfrm>
            <a:off x="323528" y="4577779"/>
            <a:ext cx="1500090" cy="738664"/>
          </a:xfrm>
          <a:prstGeom prst="rect">
            <a:avLst/>
          </a:prstGeom>
          <a:noFill/>
        </p:spPr>
        <p:txBody>
          <a:bodyPr wrap="square" rtlCol="0">
            <a:spAutoFit/>
          </a:bodyPr>
          <a:lstStyle/>
          <a:p>
            <a:pPr algn="ctr"/>
            <a:r>
              <a:rPr lang="en-GB" sz="1400" dirty="0" smtClean="0">
                <a:solidFill>
                  <a:srgbClr val="0000FF"/>
                </a:solidFill>
              </a:rPr>
              <a:t>Sender has a message to send</a:t>
            </a:r>
          </a:p>
        </p:txBody>
      </p:sp>
      <p:sp>
        <p:nvSpPr>
          <p:cNvPr id="6" name="TextBox 5"/>
          <p:cNvSpPr txBox="1"/>
          <p:nvPr/>
        </p:nvSpPr>
        <p:spPr>
          <a:xfrm>
            <a:off x="2051720" y="4562630"/>
            <a:ext cx="1524246" cy="954107"/>
          </a:xfrm>
          <a:prstGeom prst="rect">
            <a:avLst/>
          </a:prstGeom>
          <a:noFill/>
        </p:spPr>
        <p:txBody>
          <a:bodyPr wrap="square" rtlCol="0">
            <a:spAutoFit/>
          </a:bodyPr>
          <a:lstStyle/>
          <a:p>
            <a:pPr algn="ctr"/>
            <a:r>
              <a:rPr lang="en-GB" sz="1400" dirty="0" smtClean="0">
                <a:solidFill>
                  <a:srgbClr val="0000FF"/>
                </a:solidFill>
              </a:rPr>
              <a:t>They put the message into a code  subconsciously</a:t>
            </a:r>
            <a:endParaRPr lang="en-GB" sz="1600" dirty="0" smtClean="0">
              <a:solidFill>
                <a:srgbClr val="0000FF"/>
              </a:solidFill>
            </a:endParaRPr>
          </a:p>
        </p:txBody>
      </p:sp>
      <p:sp>
        <p:nvSpPr>
          <p:cNvPr id="7" name="TextBox 6"/>
          <p:cNvSpPr txBox="1"/>
          <p:nvPr/>
        </p:nvSpPr>
        <p:spPr>
          <a:xfrm>
            <a:off x="3821955" y="4515627"/>
            <a:ext cx="1500090" cy="1384995"/>
          </a:xfrm>
          <a:prstGeom prst="rect">
            <a:avLst/>
          </a:prstGeom>
          <a:noFill/>
        </p:spPr>
        <p:txBody>
          <a:bodyPr wrap="square" rtlCol="0">
            <a:spAutoFit/>
          </a:bodyPr>
          <a:lstStyle/>
          <a:p>
            <a:pPr algn="ctr"/>
            <a:r>
              <a:rPr lang="en-GB" sz="1400" dirty="0" smtClean="0">
                <a:solidFill>
                  <a:srgbClr val="0000FF"/>
                </a:solidFill>
              </a:rPr>
              <a:t>The message is sent in whichever format (verbal, electronic, written)</a:t>
            </a:r>
          </a:p>
        </p:txBody>
      </p:sp>
      <p:sp>
        <p:nvSpPr>
          <p:cNvPr id="8" name="TextBox 7"/>
          <p:cNvSpPr txBox="1"/>
          <p:nvPr/>
        </p:nvSpPr>
        <p:spPr>
          <a:xfrm>
            <a:off x="5652120" y="4577779"/>
            <a:ext cx="1500090" cy="954107"/>
          </a:xfrm>
          <a:prstGeom prst="rect">
            <a:avLst/>
          </a:prstGeom>
          <a:noFill/>
        </p:spPr>
        <p:txBody>
          <a:bodyPr wrap="square" rtlCol="0">
            <a:spAutoFit/>
          </a:bodyPr>
          <a:lstStyle/>
          <a:p>
            <a:pPr algn="ctr"/>
            <a:r>
              <a:rPr lang="en-GB" sz="1400" dirty="0" smtClean="0">
                <a:solidFill>
                  <a:srgbClr val="0000FF"/>
                </a:solidFill>
              </a:rPr>
              <a:t>The message is received and decoded subconsciously</a:t>
            </a:r>
          </a:p>
        </p:txBody>
      </p:sp>
      <p:sp>
        <p:nvSpPr>
          <p:cNvPr id="9" name="TextBox 8"/>
          <p:cNvSpPr txBox="1"/>
          <p:nvPr/>
        </p:nvSpPr>
        <p:spPr>
          <a:xfrm>
            <a:off x="7536406" y="4715682"/>
            <a:ext cx="1284066" cy="830997"/>
          </a:xfrm>
          <a:prstGeom prst="rect">
            <a:avLst/>
          </a:prstGeom>
          <a:noFill/>
        </p:spPr>
        <p:txBody>
          <a:bodyPr wrap="square" rtlCol="0">
            <a:spAutoFit/>
          </a:bodyPr>
          <a:lstStyle/>
          <a:p>
            <a:pPr algn="ctr"/>
            <a:r>
              <a:rPr lang="en-GB" sz="1600" dirty="0" smtClean="0">
                <a:solidFill>
                  <a:srgbClr val="0000FF"/>
                </a:solidFill>
              </a:rPr>
              <a:t>The message is understood</a:t>
            </a:r>
          </a:p>
        </p:txBody>
      </p:sp>
      <p:sp>
        <p:nvSpPr>
          <p:cNvPr id="10" name="Right Arrow 9"/>
          <p:cNvSpPr/>
          <p:nvPr/>
        </p:nvSpPr>
        <p:spPr>
          <a:xfrm>
            <a:off x="1619672" y="4869160"/>
            <a:ext cx="432048" cy="431297"/>
          </a:xfrm>
          <a:prstGeom prst="right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3539579" y="4900739"/>
            <a:ext cx="432048" cy="431297"/>
          </a:xfrm>
          <a:prstGeom prst="right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ight Arrow 11"/>
          <p:cNvSpPr/>
          <p:nvPr/>
        </p:nvSpPr>
        <p:spPr>
          <a:xfrm>
            <a:off x="5274350" y="4900738"/>
            <a:ext cx="432048" cy="431297"/>
          </a:xfrm>
          <a:prstGeom prst="right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ight Arrow 12"/>
          <p:cNvSpPr/>
          <p:nvPr/>
        </p:nvSpPr>
        <p:spPr>
          <a:xfrm>
            <a:off x="7104358" y="4829674"/>
            <a:ext cx="432048" cy="431297"/>
          </a:xfrm>
          <a:prstGeom prst="right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88876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fontScale="90000"/>
          </a:bodyPr>
          <a:lstStyle/>
          <a:p>
            <a:pPr eaLnBrk="1" hangingPunct="1"/>
            <a:r>
              <a:rPr lang="en-GB" dirty="0" smtClean="0"/>
              <a:t>Impact of Communication channels</a:t>
            </a:r>
            <a:endParaRPr lang="en-GB" dirty="0"/>
          </a:p>
        </p:txBody>
      </p:sp>
      <p:graphicFrame>
        <p:nvGraphicFramePr>
          <p:cNvPr id="55299" name="Group 3"/>
          <p:cNvGraphicFramePr>
            <a:graphicFrameLocks noGrp="1"/>
          </p:cNvGraphicFramePr>
          <p:nvPr>
            <p:ph idx="1"/>
            <p:extLst>
              <p:ext uri="{D42A27DB-BD31-4B8C-83A1-F6EECF244321}">
                <p14:modId xmlns:p14="http://schemas.microsoft.com/office/powerpoint/2010/main" val="2842235260"/>
              </p:ext>
            </p:extLst>
          </p:nvPr>
        </p:nvGraphicFramePr>
        <p:xfrm>
          <a:off x="835908" y="3129863"/>
          <a:ext cx="7472184" cy="2214320"/>
        </p:xfrm>
        <a:graphic>
          <a:graphicData uri="http://schemas.openxmlformats.org/drawingml/2006/table">
            <a:tbl>
              <a:tblPr firstRow="1" firstCol="1">
                <a:tableStyleId>{9D7B26C5-4107-4FEC-AEDC-1716B250A1EF}</a:tableStyleId>
              </a:tblPr>
              <a:tblGrid>
                <a:gridCol w="2490728">
                  <a:extLst>
                    <a:ext uri="{9D8B030D-6E8A-4147-A177-3AD203B41FA5}">
                      <a16:colId xmlns="" xmlns:a16="http://schemas.microsoft.com/office/drawing/2014/main" val="20000"/>
                    </a:ext>
                  </a:extLst>
                </a:gridCol>
                <a:gridCol w="2490728">
                  <a:extLst>
                    <a:ext uri="{9D8B030D-6E8A-4147-A177-3AD203B41FA5}">
                      <a16:colId xmlns="" xmlns:a16="http://schemas.microsoft.com/office/drawing/2014/main" val="20001"/>
                    </a:ext>
                  </a:extLst>
                </a:gridCol>
                <a:gridCol w="2490728">
                  <a:extLst>
                    <a:ext uri="{9D8B030D-6E8A-4147-A177-3AD203B41FA5}">
                      <a16:colId xmlns="" xmlns:a16="http://schemas.microsoft.com/office/drawing/2014/main" val="20002"/>
                    </a:ext>
                  </a:extLst>
                </a:gridCol>
              </a:tblGrid>
              <a:tr h="44315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GB"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dirty="0">
                          <a:ln>
                            <a:noFill/>
                          </a:ln>
                          <a:effectLst/>
                          <a:latin typeface="Arial" panose="020B0604020202020204" pitchFamily="34" charset="0"/>
                          <a:cs typeface="Arial" panose="020B0604020202020204" pitchFamily="34" charset="0"/>
                        </a:rPr>
                        <a:t>Telephone</a:t>
                      </a:r>
                      <a:endParaRPr kumimoji="0" lang="en-GB" sz="2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dirty="0">
                          <a:ln>
                            <a:noFill/>
                          </a:ln>
                          <a:effectLst/>
                          <a:latin typeface="Arial" panose="020B0604020202020204" pitchFamily="34" charset="0"/>
                          <a:cs typeface="Arial" panose="020B0604020202020204" pitchFamily="34" charset="0"/>
                        </a:rPr>
                        <a:t>Face-to-face</a:t>
                      </a:r>
                      <a:endParaRPr kumimoji="0" lang="en-GB" sz="2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extLst>
                  <a:ext uri="{0D108BD9-81ED-4DB2-BD59-A6C34878D82A}">
                    <a16:rowId xmlns="" xmlns:a16="http://schemas.microsoft.com/office/drawing/2014/main" val="10000"/>
                  </a:ext>
                </a:extLst>
              </a:tr>
              <a:tr h="590389">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a:ln>
                            <a:noFill/>
                          </a:ln>
                          <a:effectLst/>
                          <a:latin typeface="Arial" panose="020B0604020202020204" pitchFamily="34" charset="0"/>
                          <a:cs typeface="Arial" panose="020B0604020202020204" pitchFamily="34" charset="0"/>
                        </a:rPr>
                        <a:t>Words</a:t>
                      </a:r>
                      <a:endParaRPr kumimoji="0" lang="en-GB" sz="2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dirty="0">
                          <a:ln>
                            <a:noFill/>
                          </a:ln>
                          <a:effectLst/>
                          <a:latin typeface="Arial" panose="020B0604020202020204" pitchFamily="34" charset="0"/>
                          <a:cs typeface="Arial" panose="020B0604020202020204" pitchFamily="34" charset="0"/>
                        </a:rPr>
                        <a:t>20%</a:t>
                      </a:r>
                      <a:endParaRPr kumimoji="0" lang="en-GB"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dirty="0">
                          <a:ln>
                            <a:noFill/>
                          </a:ln>
                          <a:effectLst/>
                          <a:latin typeface="Arial" panose="020B0604020202020204" pitchFamily="34" charset="0"/>
                          <a:cs typeface="Arial" panose="020B0604020202020204" pitchFamily="34" charset="0"/>
                        </a:rPr>
                        <a:t>7%</a:t>
                      </a:r>
                      <a:endParaRPr kumimoji="0" lang="en-GB"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extLst>
                  <a:ext uri="{0D108BD9-81ED-4DB2-BD59-A6C34878D82A}">
                    <a16:rowId xmlns="" xmlns:a16="http://schemas.microsoft.com/office/drawing/2014/main" val="10001"/>
                  </a:ext>
                </a:extLst>
              </a:tr>
              <a:tr h="590389">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a:ln>
                            <a:noFill/>
                          </a:ln>
                          <a:effectLst/>
                          <a:latin typeface="Arial" panose="020B0604020202020204" pitchFamily="34" charset="0"/>
                          <a:cs typeface="Arial" panose="020B0604020202020204" pitchFamily="34" charset="0"/>
                        </a:rPr>
                        <a:t>Tone</a:t>
                      </a:r>
                      <a:endParaRPr kumimoji="0" lang="en-GB" sz="2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dirty="0">
                          <a:ln>
                            <a:noFill/>
                          </a:ln>
                          <a:effectLst/>
                          <a:latin typeface="Arial" panose="020B0604020202020204" pitchFamily="34" charset="0"/>
                          <a:cs typeface="Arial" panose="020B0604020202020204" pitchFamily="34" charset="0"/>
                        </a:rPr>
                        <a:t>80%</a:t>
                      </a:r>
                      <a:endParaRPr kumimoji="0" lang="en-GB"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dirty="0">
                          <a:ln>
                            <a:noFill/>
                          </a:ln>
                          <a:effectLst/>
                          <a:latin typeface="Arial" panose="020B0604020202020204" pitchFamily="34" charset="0"/>
                          <a:cs typeface="Arial" panose="020B0604020202020204" pitchFamily="34" charset="0"/>
                        </a:rPr>
                        <a:t>25%</a:t>
                      </a:r>
                      <a:endParaRPr kumimoji="0" lang="en-GB"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extLst>
                  <a:ext uri="{0D108BD9-81ED-4DB2-BD59-A6C34878D82A}">
                    <a16:rowId xmlns="" xmlns:a16="http://schemas.microsoft.com/office/drawing/2014/main" val="10002"/>
                  </a:ext>
                </a:extLst>
              </a:tr>
              <a:tr h="590389">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dirty="0">
                          <a:ln>
                            <a:noFill/>
                          </a:ln>
                          <a:effectLst/>
                          <a:latin typeface="Arial" panose="020B0604020202020204" pitchFamily="34" charset="0"/>
                          <a:cs typeface="Arial" panose="020B0604020202020204" pitchFamily="34" charset="0"/>
                        </a:rPr>
                        <a:t>Body language</a:t>
                      </a:r>
                      <a:endParaRPr kumimoji="0" lang="en-GB"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dirty="0">
                          <a:ln>
                            <a:noFill/>
                          </a:ln>
                          <a:effectLst/>
                          <a:latin typeface="Arial" panose="020B0604020202020204" pitchFamily="34" charset="0"/>
                          <a:cs typeface="Arial" panose="020B0604020202020204" pitchFamily="34" charset="0"/>
                        </a:rPr>
                        <a:t>-</a:t>
                      </a:r>
                      <a:endParaRPr kumimoji="0" lang="en-GB"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dirty="0">
                          <a:ln>
                            <a:noFill/>
                          </a:ln>
                          <a:effectLst/>
                          <a:latin typeface="Arial" panose="020B0604020202020204" pitchFamily="34" charset="0"/>
                          <a:cs typeface="Arial" panose="020B0604020202020204" pitchFamily="34" charset="0"/>
                        </a:rPr>
                        <a:t>68%</a:t>
                      </a:r>
                      <a:endParaRPr kumimoji="0" lang="en-GB"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extLst>
                  <a:ext uri="{0D108BD9-81ED-4DB2-BD59-A6C34878D82A}">
                    <a16:rowId xmlns="" xmlns:a16="http://schemas.microsoft.com/office/drawing/2014/main" val="10003"/>
                  </a:ext>
                </a:extLst>
              </a:tr>
            </a:tbl>
          </a:graphicData>
        </a:graphic>
      </p:graphicFrame>
      <p:sp>
        <p:nvSpPr>
          <p:cNvPr id="2" name="TextBox 1"/>
          <p:cNvSpPr txBox="1"/>
          <p:nvPr/>
        </p:nvSpPr>
        <p:spPr>
          <a:xfrm>
            <a:off x="6444208" y="5678441"/>
            <a:ext cx="2034531" cy="307777"/>
          </a:xfrm>
          <a:prstGeom prst="rect">
            <a:avLst/>
          </a:prstGeom>
          <a:noFill/>
        </p:spPr>
        <p:txBody>
          <a:bodyPr wrap="none" rtlCol="0">
            <a:spAutoFit/>
          </a:bodyPr>
          <a:lstStyle/>
          <a:p>
            <a:r>
              <a:rPr lang="en-GB" sz="1400" dirty="0"/>
              <a:t>Albert </a:t>
            </a:r>
            <a:r>
              <a:rPr lang="en-GB" sz="1400" dirty="0" err="1"/>
              <a:t>Mehrabin</a:t>
            </a:r>
            <a:r>
              <a:rPr lang="en-GB" sz="1400" dirty="0"/>
              <a:t>, 1970s</a:t>
            </a:r>
          </a:p>
        </p:txBody>
      </p:sp>
      <p:sp>
        <p:nvSpPr>
          <p:cNvPr id="3" name="TextBox 2"/>
          <p:cNvSpPr txBox="1"/>
          <p:nvPr/>
        </p:nvSpPr>
        <p:spPr>
          <a:xfrm>
            <a:off x="755576" y="1124744"/>
            <a:ext cx="8388424" cy="1846659"/>
          </a:xfrm>
          <a:prstGeom prst="rect">
            <a:avLst/>
          </a:prstGeom>
          <a:noFill/>
        </p:spPr>
        <p:txBody>
          <a:bodyPr wrap="square" rtlCol="0">
            <a:spAutoFit/>
          </a:bodyPr>
          <a:lstStyle/>
          <a:p>
            <a:r>
              <a:rPr lang="en-GB" sz="2400" dirty="0" smtClean="0"/>
              <a:t>Research </a:t>
            </a:r>
            <a:r>
              <a:rPr lang="en-GB" sz="2400" dirty="0"/>
              <a:t>conducted by Albert </a:t>
            </a:r>
            <a:r>
              <a:rPr lang="en-GB" sz="2400" dirty="0" err="1"/>
              <a:t>Mehrabin</a:t>
            </a:r>
            <a:r>
              <a:rPr lang="en-GB" sz="2400" dirty="0"/>
              <a:t> showed that the words used are actually the lowest factor in understanding.  Body language and tone account for </a:t>
            </a:r>
            <a:r>
              <a:rPr lang="en-GB" sz="2400" dirty="0" smtClean="0"/>
              <a:t>more impact, however are often given less consideration in communication</a:t>
            </a:r>
            <a:endParaRPr lang="en-GB" sz="2400" dirty="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Non-verbal communication</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Non-verbal communication involves:</a:t>
            </a:r>
          </a:p>
          <a:p>
            <a:pPr lvl="1"/>
            <a:r>
              <a:rPr lang="en-GB" dirty="0"/>
              <a:t>B</a:t>
            </a:r>
            <a:r>
              <a:rPr lang="en-GB" dirty="0" smtClean="0"/>
              <a:t>ody language</a:t>
            </a:r>
          </a:p>
          <a:p>
            <a:pPr lvl="1"/>
            <a:r>
              <a:rPr lang="en-GB" dirty="0" smtClean="0"/>
              <a:t>Eye contact</a:t>
            </a:r>
          </a:p>
          <a:p>
            <a:pPr lvl="1"/>
            <a:r>
              <a:rPr lang="en-GB" dirty="0" smtClean="0"/>
              <a:t>Voice, tone, expression and quality</a:t>
            </a:r>
          </a:p>
          <a:p>
            <a:pPr lvl="1"/>
            <a:r>
              <a:rPr lang="en-GB" dirty="0" smtClean="0"/>
              <a:t>Gestures</a:t>
            </a:r>
          </a:p>
          <a:p>
            <a:pPr lvl="1"/>
            <a:r>
              <a:rPr lang="en-GB" dirty="0" smtClean="0"/>
              <a:t>Facial expressions</a:t>
            </a:r>
          </a:p>
          <a:p>
            <a:pPr lvl="1"/>
            <a:r>
              <a:rPr lang="en-GB" dirty="0" smtClean="0"/>
              <a:t>Use of touch and the zones around us</a:t>
            </a:r>
          </a:p>
          <a:p>
            <a:pPr lvl="1"/>
            <a:r>
              <a:rPr lang="en-GB" dirty="0" smtClean="0"/>
              <a:t>Head movements</a:t>
            </a:r>
          </a:p>
          <a:p>
            <a:pPr lvl="1"/>
            <a:r>
              <a:rPr lang="en-GB" dirty="0" smtClean="0"/>
              <a:t>Posture</a:t>
            </a:r>
            <a:endParaRPr lang="en-GB" dirty="0"/>
          </a:p>
        </p:txBody>
      </p:sp>
    </p:spTree>
    <p:extLst>
      <p:ext uri="{BB962C8B-B14F-4D97-AF65-F5344CB8AC3E}">
        <p14:creationId xmlns:p14="http://schemas.microsoft.com/office/powerpoint/2010/main" val="4011577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393CCF-53C6-4500-AED0-78D9EEA7EAF9}"/>
              </a:ext>
            </a:extLst>
          </p:cNvPr>
          <p:cNvSpPr>
            <a:spLocks noGrp="1"/>
          </p:cNvSpPr>
          <p:nvPr>
            <p:ph type="title"/>
          </p:nvPr>
        </p:nvSpPr>
        <p:spPr/>
        <p:txBody>
          <a:bodyPr/>
          <a:lstStyle/>
          <a:p>
            <a:r>
              <a:rPr lang="en-GB" dirty="0"/>
              <a:t>Listening skills</a:t>
            </a:r>
          </a:p>
        </p:txBody>
      </p:sp>
      <p:sp>
        <p:nvSpPr>
          <p:cNvPr id="3" name="Content Placeholder 2">
            <a:extLst>
              <a:ext uri="{FF2B5EF4-FFF2-40B4-BE49-F238E27FC236}">
                <a16:creationId xmlns="" xmlns:a16="http://schemas.microsoft.com/office/drawing/2014/main" id="{7D1601F4-A16F-49A1-8E0B-869A3198EA74}"/>
              </a:ext>
            </a:extLst>
          </p:cNvPr>
          <p:cNvSpPr>
            <a:spLocks noGrp="1"/>
          </p:cNvSpPr>
          <p:nvPr>
            <p:ph idx="1"/>
          </p:nvPr>
        </p:nvSpPr>
        <p:spPr/>
        <p:txBody>
          <a:bodyPr/>
          <a:lstStyle/>
          <a:p>
            <a:r>
              <a:rPr lang="en-GB" dirty="0"/>
              <a:t>Focus on the other person</a:t>
            </a:r>
          </a:p>
          <a:p>
            <a:r>
              <a:rPr lang="en-GB" dirty="0"/>
              <a:t>Observe facial expressions and gestures</a:t>
            </a:r>
          </a:p>
          <a:p>
            <a:r>
              <a:rPr lang="en-GB" dirty="0"/>
              <a:t>Listen to the tone and emphasis</a:t>
            </a:r>
          </a:p>
          <a:p>
            <a:r>
              <a:rPr lang="en-GB" dirty="0"/>
              <a:t>Listen to understand</a:t>
            </a:r>
          </a:p>
          <a:p>
            <a:r>
              <a:rPr lang="en-GB" dirty="0"/>
              <a:t>Avoid being distracted</a:t>
            </a:r>
          </a:p>
          <a:p>
            <a:r>
              <a:rPr lang="en-GB" dirty="0"/>
              <a:t>Empathise with the other person</a:t>
            </a:r>
          </a:p>
          <a:p>
            <a:r>
              <a:rPr lang="en-GB" dirty="0"/>
              <a:t>Reflect back your understanding</a:t>
            </a:r>
          </a:p>
        </p:txBody>
      </p:sp>
    </p:spTree>
    <p:extLst>
      <p:ext uri="{BB962C8B-B14F-4D97-AF65-F5344CB8AC3E}">
        <p14:creationId xmlns:p14="http://schemas.microsoft.com/office/powerpoint/2010/main" val="797399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018"/>
            <a:ext cx="8507288" cy="4525963"/>
          </a:xfrm>
        </p:spPr>
        <p:txBody>
          <a:bodyPr>
            <a:normAutofit/>
          </a:bodyPr>
          <a:lstStyle/>
          <a:p>
            <a:pPr marL="0" indent="0">
              <a:buNone/>
            </a:pPr>
            <a:r>
              <a:rPr lang="en-GB" sz="3600" b="1" dirty="0">
                <a:solidFill>
                  <a:srgbClr val="0000FF"/>
                </a:solidFill>
              </a:rPr>
              <a:t>L</a:t>
            </a:r>
            <a:r>
              <a:rPr lang="en-GB" sz="2400" dirty="0"/>
              <a:t>	look interested</a:t>
            </a:r>
          </a:p>
          <a:p>
            <a:pPr marL="0" indent="0">
              <a:buNone/>
            </a:pPr>
            <a:r>
              <a:rPr lang="en-GB" sz="3600" b="1" dirty="0">
                <a:solidFill>
                  <a:srgbClr val="0000FF"/>
                </a:solidFill>
              </a:rPr>
              <a:t>I</a:t>
            </a:r>
            <a:r>
              <a:rPr lang="en-GB" sz="2400" dirty="0"/>
              <a:t>	information seeking – ask questions</a:t>
            </a:r>
          </a:p>
          <a:p>
            <a:pPr marL="0" indent="0">
              <a:buNone/>
            </a:pPr>
            <a:r>
              <a:rPr lang="en-GB" sz="3600" b="1" dirty="0">
                <a:solidFill>
                  <a:srgbClr val="0000FF"/>
                </a:solidFill>
              </a:rPr>
              <a:t>S</a:t>
            </a:r>
            <a:r>
              <a:rPr lang="en-GB" sz="2400" dirty="0"/>
              <a:t>	stick to the subject concerned and focus</a:t>
            </a:r>
          </a:p>
          <a:p>
            <a:pPr marL="0" indent="0">
              <a:buNone/>
            </a:pPr>
            <a:r>
              <a:rPr lang="en-GB" sz="3600" b="1" dirty="0">
                <a:solidFill>
                  <a:srgbClr val="0000FF"/>
                </a:solidFill>
              </a:rPr>
              <a:t>T</a:t>
            </a:r>
            <a:r>
              <a:rPr lang="en-GB" sz="2400" dirty="0"/>
              <a:t>	test your understanding with feedback and summary</a:t>
            </a:r>
          </a:p>
          <a:p>
            <a:pPr marL="0" indent="0">
              <a:buNone/>
            </a:pPr>
            <a:r>
              <a:rPr lang="en-GB" sz="3600" b="1" dirty="0">
                <a:solidFill>
                  <a:srgbClr val="0000FF"/>
                </a:solidFill>
              </a:rPr>
              <a:t>E</a:t>
            </a:r>
            <a:r>
              <a:rPr lang="en-GB" sz="2400" dirty="0"/>
              <a:t>	evaluate the message </a:t>
            </a:r>
            <a:r>
              <a:rPr lang="en-GB" sz="2400" dirty="0" smtClean="0"/>
              <a:t>to </a:t>
            </a:r>
            <a:r>
              <a:rPr lang="en-GB" sz="2400" dirty="0"/>
              <a:t>check interpretation</a:t>
            </a:r>
          </a:p>
          <a:p>
            <a:pPr marL="0" indent="0">
              <a:buNone/>
            </a:pPr>
            <a:r>
              <a:rPr lang="en-GB" sz="3600" b="1" dirty="0">
                <a:solidFill>
                  <a:srgbClr val="0000FF"/>
                </a:solidFill>
              </a:rPr>
              <a:t>N</a:t>
            </a:r>
            <a:r>
              <a:rPr lang="en-GB" sz="2400" dirty="0"/>
              <a:t>	neutralise your thoughts against previous assumptions </a:t>
            </a:r>
            <a:r>
              <a:rPr lang="en-GB" sz="2400" dirty="0" smtClean="0"/>
              <a:t> </a:t>
            </a:r>
            <a:endParaRPr lang="en-GB" sz="2400" dirty="0"/>
          </a:p>
          <a:p>
            <a:endParaRPr lang="en-GB" sz="2400" dirty="0"/>
          </a:p>
        </p:txBody>
      </p:sp>
    </p:spTree>
    <p:extLst>
      <p:ext uri="{BB962C8B-B14F-4D97-AF65-F5344CB8AC3E}">
        <p14:creationId xmlns:p14="http://schemas.microsoft.com/office/powerpoint/2010/main" val="267560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DAC77F-870A-45CA-B978-A72187F3A023}"/>
              </a:ext>
            </a:extLst>
          </p:cNvPr>
          <p:cNvSpPr>
            <a:spLocks noGrp="1"/>
          </p:cNvSpPr>
          <p:nvPr>
            <p:ph type="title"/>
          </p:nvPr>
        </p:nvSpPr>
        <p:spPr>
          <a:xfrm>
            <a:off x="457200" y="17346"/>
            <a:ext cx="8229600" cy="1143000"/>
          </a:xfrm>
        </p:spPr>
        <p:txBody>
          <a:bodyPr/>
          <a:lstStyle/>
          <a:p>
            <a:r>
              <a:rPr lang="en-GB" dirty="0"/>
              <a:t>Impact of communication</a:t>
            </a:r>
          </a:p>
        </p:txBody>
      </p:sp>
      <p:sp>
        <p:nvSpPr>
          <p:cNvPr id="4" name="Text Placeholder 3">
            <a:extLst>
              <a:ext uri="{FF2B5EF4-FFF2-40B4-BE49-F238E27FC236}">
                <a16:creationId xmlns="" xmlns:a16="http://schemas.microsoft.com/office/drawing/2014/main" id="{7FF93165-899F-4FBA-8E7B-DDE3B87AE390}"/>
              </a:ext>
            </a:extLst>
          </p:cNvPr>
          <p:cNvSpPr>
            <a:spLocks noGrp="1"/>
          </p:cNvSpPr>
          <p:nvPr>
            <p:ph type="body" idx="1"/>
          </p:nvPr>
        </p:nvSpPr>
        <p:spPr>
          <a:xfrm>
            <a:off x="457200" y="2069158"/>
            <a:ext cx="4040188" cy="639762"/>
          </a:xfrm>
        </p:spPr>
        <p:txBody>
          <a:bodyPr/>
          <a:lstStyle/>
          <a:p>
            <a:r>
              <a:rPr lang="en-GB" sz="2000" dirty="0"/>
              <a:t>Positive</a:t>
            </a:r>
          </a:p>
        </p:txBody>
      </p:sp>
      <p:sp>
        <p:nvSpPr>
          <p:cNvPr id="5" name="Content Placeholder 4">
            <a:extLst>
              <a:ext uri="{FF2B5EF4-FFF2-40B4-BE49-F238E27FC236}">
                <a16:creationId xmlns="" xmlns:a16="http://schemas.microsoft.com/office/drawing/2014/main" id="{75BF422E-16AA-4289-8965-56E2FD6CC85D}"/>
              </a:ext>
            </a:extLst>
          </p:cNvPr>
          <p:cNvSpPr>
            <a:spLocks noGrp="1"/>
          </p:cNvSpPr>
          <p:nvPr>
            <p:ph sz="half" idx="2"/>
          </p:nvPr>
        </p:nvSpPr>
        <p:spPr>
          <a:xfrm>
            <a:off x="457200" y="2790080"/>
            <a:ext cx="4040188" cy="3951288"/>
          </a:xfrm>
        </p:spPr>
        <p:txBody>
          <a:bodyPr>
            <a:normAutofit/>
          </a:bodyPr>
          <a:lstStyle/>
          <a:p>
            <a:r>
              <a:rPr lang="en-GB" sz="2000" dirty="0"/>
              <a:t>Develops trust between staff and patients</a:t>
            </a:r>
          </a:p>
          <a:p>
            <a:r>
              <a:rPr lang="en-GB" sz="2000" dirty="0"/>
              <a:t>Promotes a positive working environment</a:t>
            </a:r>
          </a:p>
          <a:p>
            <a:r>
              <a:rPr lang="en-GB" sz="2000" dirty="0"/>
              <a:t>Improved team working</a:t>
            </a:r>
          </a:p>
          <a:p>
            <a:r>
              <a:rPr lang="en-GB" sz="2000" dirty="0"/>
              <a:t>Encourages staff to share information</a:t>
            </a:r>
          </a:p>
          <a:p>
            <a:r>
              <a:rPr lang="en-GB" sz="2000" dirty="0"/>
              <a:t>Encourages transparency and honesty</a:t>
            </a:r>
          </a:p>
          <a:p>
            <a:endParaRPr lang="en-GB" sz="2000" dirty="0"/>
          </a:p>
        </p:txBody>
      </p:sp>
      <p:sp>
        <p:nvSpPr>
          <p:cNvPr id="6" name="Text Placeholder 5">
            <a:extLst>
              <a:ext uri="{FF2B5EF4-FFF2-40B4-BE49-F238E27FC236}">
                <a16:creationId xmlns="" xmlns:a16="http://schemas.microsoft.com/office/drawing/2014/main" id="{18387BE9-30BC-4B1E-AB2B-51769A9A30A9}"/>
              </a:ext>
            </a:extLst>
          </p:cNvPr>
          <p:cNvSpPr>
            <a:spLocks noGrp="1"/>
          </p:cNvSpPr>
          <p:nvPr>
            <p:ph type="body" sz="quarter" idx="3"/>
          </p:nvPr>
        </p:nvSpPr>
        <p:spPr>
          <a:xfrm>
            <a:off x="4645025" y="2069158"/>
            <a:ext cx="4041775" cy="639762"/>
          </a:xfrm>
        </p:spPr>
        <p:txBody>
          <a:bodyPr>
            <a:normAutofit/>
          </a:bodyPr>
          <a:lstStyle/>
          <a:p>
            <a:r>
              <a:rPr lang="en-GB" sz="2000" dirty="0"/>
              <a:t>Negative</a:t>
            </a:r>
          </a:p>
        </p:txBody>
      </p:sp>
      <p:sp>
        <p:nvSpPr>
          <p:cNvPr id="7" name="Content Placeholder 6">
            <a:extLst>
              <a:ext uri="{FF2B5EF4-FFF2-40B4-BE49-F238E27FC236}">
                <a16:creationId xmlns="" xmlns:a16="http://schemas.microsoft.com/office/drawing/2014/main" id="{ADD09C86-87A6-48E5-861F-9F813C44EF6E}"/>
              </a:ext>
            </a:extLst>
          </p:cNvPr>
          <p:cNvSpPr>
            <a:spLocks noGrp="1"/>
          </p:cNvSpPr>
          <p:nvPr>
            <p:ph sz="quarter" idx="4"/>
          </p:nvPr>
        </p:nvSpPr>
        <p:spPr>
          <a:xfrm>
            <a:off x="4645025" y="2790080"/>
            <a:ext cx="4041775" cy="3951288"/>
          </a:xfrm>
        </p:spPr>
        <p:txBody>
          <a:bodyPr/>
          <a:lstStyle/>
          <a:p>
            <a:r>
              <a:rPr lang="en-GB" sz="2000" dirty="0"/>
              <a:t>Small things get missed</a:t>
            </a:r>
          </a:p>
          <a:p>
            <a:r>
              <a:rPr lang="en-GB" sz="2000" dirty="0"/>
              <a:t>Misunderstandings leading to mistakes</a:t>
            </a:r>
          </a:p>
          <a:p>
            <a:r>
              <a:rPr lang="en-GB" sz="2000" dirty="0"/>
              <a:t>Blame culture</a:t>
            </a:r>
          </a:p>
          <a:p>
            <a:r>
              <a:rPr lang="en-GB" sz="2000" dirty="0"/>
              <a:t>Staff feel demotivated – increased attrition</a:t>
            </a:r>
          </a:p>
          <a:p>
            <a:r>
              <a:rPr lang="en-GB" sz="2000" dirty="0"/>
              <a:t>Poor team working with impact on service</a:t>
            </a:r>
          </a:p>
          <a:p>
            <a:r>
              <a:rPr lang="en-GB" sz="2000" dirty="0"/>
              <a:t>Patient care suffers</a:t>
            </a:r>
          </a:p>
          <a:p>
            <a:endParaRPr lang="en-GB" sz="2000" dirty="0"/>
          </a:p>
          <a:p>
            <a:endParaRPr lang="en-GB" sz="2000" dirty="0"/>
          </a:p>
        </p:txBody>
      </p:sp>
      <p:sp>
        <p:nvSpPr>
          <p:cNvPr id="8" name="TextBox 7"/>
          <p:cNvSpPr txBox="1"/>
          <p:nvPr/>
        </p:nvSpPr>
        <p:spPr>
          <a:xfrm>
            <a:off x="377788" y="1055638"/>
            <a:ext cx="8388424" cy="1077218"/>
          </a:xfrm>
          <a:prstGeom prst="rect">
            <a:avLst/>
          </a:prstGeom>
          <a:noFill/>
        </p:spPr>
        <p:txBody>
          <a:bodyPr wrap="square" rtlCol="0">
            <a:spAutoFit/>
          </a:bodyPr>
          <a:lstStyle/>
          <a:p>
            <a:r>
              <a:rPr lang="en-GB" sz="2400" dirty="0" smtClean="0"/>
              <a:t>Communication can have both positive and negative results on relationships in the workplace and patient care:</a:t>
            </a:r>
            <a:endParaRPr lang="en-GB" sz="2400" dirty="0"/>
          </a:p>
          <a:p>
            <a:endParaRPr lang="en-GB" sz="1600" dirty="0"/>
          </a:p>
        </p:txBody>
      </p:sp>
    </p:spTree>
    <p:extLst>
      <p:ext uri="{BB962C8B-B14F-4D97-AF65-F5344CB8AC3E}">
        <p14:creationId xmlns:p14="http://schemas.microsoft.com/office/powerpoint/2010/main" val="2182608542"/>
      </p:ext>
    </p:extLst>
  </p:cSld>
  <p:clrMapOvr>
    <a:masterClrMapping/>
  </p:clrMapOvr>
</p:sld>
</file>

<file path=ppt/theme/theme1.xml><?xml version="1.0" encoding="utf-8"?>
<a:theme xmlns:a="http://schemas.openxmlformats.org/drawingml/2006/main" name="Corporate PowerPoin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KHP FontSc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HP PPT Template 1">
        <a:dk1>
          <a:srgbClr val="414141"/>
        </a:dk1>
        <a:lt1>
          <a:srgbClr val="FFFFFF"/>
        </a:lt1>
        <a:dk2>
          <a:srgbClr val="808285"/>
        </a:dk2>
        <a:lt2>
          <a:srgbClr val="E7E8E9"/>
        </a:lt2>
        <a:accent1>
          <a:srgbClr val="D81E05"/>
        </a:accent1>
        <a:accent2>
          <a:srgbClr val="E46250"/>
        </a:accent2>
        <a:accent3>
          <a:srgbClr val="FFFFFF"/>
        </a:accent3>
        <a:accent4>
          <a:srgbClr val="363636"/>
        </a:accent4>
        <a:accent5>
          <a:srgbClr val="E9ABAA"/>
        </a:accent5>
        <a:accent6>
          <a:srgbClr val="CF5848"/>
        </a:accent6>
        <a:hlink>
          <a:srgbClr val="EB8E82"/>
        </a:hlink>
        <a:folHlink>
          <a:srgbClr val="F7D2C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_KHP PPT Template">
  <a:themeElements>
    <a:clrScheme name="">
      <a:dk1>
        <a:srgbClr val="000000"/>
      </a:dk1>
      <a:lt1>
        <a:srgbClr val="FFFFFF"/>
      </a:lt1>
      <a:dk2>
        <a:srgbClr val="000000"/>
      </a:dk2>
      <a:lt2>
        <a:srgbClr val="F8F8F8"/>
      </a:lt2>
      <a:accent1>
        <a:srgbClr val="DDDDDD"/>
      </a:accent1>
      <a:accent2>
        <a:srgbClr val="B2B2B2"/>
      </a:accent2>
      <a:accent3>
        <a:srgbClr val="FFFFFF"/>
      </a:accent3>
      <a:accent4>
        <a:srgbClr val="000000"/>
      </a:accent4>
      <a:accent5>
        <a:srgbClr val="EBEBEB"/>
      </a:accent5>
      <a:accent6>
        <a:srgbClr val="A1A1A1"/>
      </a:accent6>
      <a:hlink>
        <a:srgbClr val="5F5F5F"/>
      </a:hlink>
      <a:folHlink>
        <a:srgbClr val="919191"/>
      </a:folHlink>
    </a:clrScheme>
    <a:fontScheme name="9_KHP PPT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9_KHP PPT Template 1">
        <a:dk1>
          <a:srgbClr val="414141"/>
        </a:dk1>
        <a:lt1>
          <a:srgbClr val="FFFFFF"/>
        </a:lt1>
        <a:dk2>
          <a:srgbClr val="808285"/>
        </a:dk2>
        <a:lt2>
          <a:srgbClr val="E7E8E9"/>
        </a:lt2>
        <a:accent1>
          <a:srgbClr val="D81E05"/>
        </a:accent1>
        <a:accent2>
          <a:srgbClr val="E46250"/>
        </a:accent2>
        <a:accent3>
          <a:srgbClr val="FFFFFF"/>
        </a:accent3>
        <a:accent4>
          <a:srgbClr val="363636"/>
        </a:accent4>
        <a:accent5>
          <a:srgbClr val="E9ABAA"/>
        </a:accent5>
        <a:accent6>
          <a:srgbClr val="CF5848"/>
        </a:accent6>
        <a:hlink>
          <a:srgbClr val="EB8E82"/>
        </a:hlink>
        <a:folHlink>
          <a:srgbClr val="F7D2C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0_KHP PPT Template">
  <a:themeElements>
    <a:clrScheme name="">
      <a:dk1>
        <a:srgbClr val="000000"/>
      </a:dk1>
      <a:lt1>
        <a:srgbClr val="FFFFFF"/>
      </a:lt1>
      <a:dk2>
        <a:srgbClr val="000000"/>
      </a:dk2>
      <a:lt2>
        <a:srgbClr val="F8F8F8"/>
      </a:lt2>
      <a:accent1>
        <a:srgbClr val="DDDDDD"/>
      </a:accent1>
      <a:accent2>
        <a:srgbClr val="B2B2B2"/>
      </a:accent2>
      <a:accent3>
        <a:srgbClr val="FFFFFF"/>
      </a:accent3>
      <a:accent4>
        <a:srgbClr val="000000"/>
      </a:accent4>
      <a:accent5>
        <a:srgbClr val="EBEBEB"/>
      </a:accent5>
      <a:accent6>
        <a:srgbClr val="A1A1A1"/>
      </a:accent6>
      <a:hlink>
        <a:srgbClr val="5F5F5F"/>
      </a:hlink>
      <a:folHlink>
        <a:srgbClr val="919191"/>
      </a:folHlink>
    </a:clrScheme>
    <a:fontScheme name="9_KHP PPT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9_KHP PPT Template 1">
        <a:dk1>
          <a:srgbClr val="414141"/>
        </a:dk1>
        <a:lt1>
          <a:srgbClr val="FFFFFF"/>
        </a:lt1>
        <a:dk2>
          <a:srgbClr val="808285"/>
        </a:dk2>
        <a:lt2>
          <a:srgbClr val="E7E8E9"/>
        </a:lt2>
        <a:accent1>
          <a:srgbClr val="D81E05"/>
        </a:accent1>
        <a:accent2>
          <a:srgbClr val="E46250"/>
        </a:accent2>
        <a:accent3>
          <a:srgbClr val="FFFFFF"/>
        </a:accent3>
        <a:accent4>
          <a:srgbClr val="363636"/>
        </a:accent4>
        <a:accent5>
          <a:srgbClr val="E9ABAA"/>
        </a:accent5>
        <a:accent6>
          <a:srgbClr val="CF5848"/>
        </a:accent6>
        <a:hlink>
          <a:srgbClr val="EB8E82"/>
        </a:hlink>
        <a:folHlink>
          <a:srgbClr val="F7D2C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apitalN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corporate-powerpoint (4)</Template>
  <TotalTime>596</TotalTime>
  <Words>1704</Words>
  <Application>Microsoft Office PowerPoint</Application>
  <PresentationFormat>On-screen Show (4:3)</PresentationFormat>
  <Paragraphs>275</Paragraphs>
  <Slides>28</Slides>
  <Notes>8</Notes>
  <HiddenSlides>0</HiddenSlides>
  <MMClips>0</MMClips>
  <ScaleCrop>false</ScaleCrop>
  <HeadingPairs>
    <vt:vector size="4" baseType="variant">
      <vt:variant>
        <vt:lpstr>Theme</vt:lpstr>
      </vt:variant>
      <vt:variant>
        <vt:i4>4</vt:i4>
      </vt:variant>
      <vt:variant>
        <vt:lpstr>Slide Titles</vt:lpstr>
      </vt:variant>
      <vt:variant>
        <vt:i4>28</vt:i4>
      </vt:variant>
    </vt:vector>
  </HeadingPairs>
  <TitlesOfParts>
    <vt:vector size="32" baseType="lpstr">
      <vt:lpstr>Corporate PowerPoint</vt:lpstr>
      <vt:lpstr>9_KHP PPT Template</vt:lpstr>
      <vt:lpstr>10_KHP PPT Template</vt:lpstr>
      <vt:lpstr>CapitalNurse</vt:lpstr>
      <vt:lpstr>Accelerated Preceptorship: Communication Session Desiree Cox</vt:lpstr>
      <vt:lpstr>Objectives</vt:lpstr>
      <vt:lpstr>Topics</vt:lpstr>
      <vt:lpstr>Communication Process</vt:lpstr>
      <vt:lpstr>Impact of Communication channels</vt:lpstr>
      <vt:lpstr>Non-verbal communication</vt:lpstr>
      <vt:lpstr>Listening skills</vt:lpstr>
      <vt:lpstr>PowerPoint Presentation</vt:lpstr>
      <vt:lpstr>Impact of communication</vt:lpstr>
      <vt:lpstr>Why is communication important?</vt:lpstr>
      <vt:lpstr>Activity</vt:lpstr>
      <vt:lpstr>Barriers to Communication</vt:lpstr>
      <vt:lpstr>Overcoming barriers</vt:lpstr>
      <vt:lpstr>VAK Communication Styles</vt:lpstr>
      <vt:lpstr>Building Rapport</vt:lpstr>
      <vt:lpstr>Mirroring and Matching</vt:lpstr>
      <vt:lpstr>Transactional Analysis</vt:lpstr>
      <vt:lpstr>TA: Ego States</vt:lpstr>
      <vt:lpstr>Parent</vt:lpstr>
      <vt:lpstr>Child</vt:lpstr>
      <vt:lpstr>Adult</vt:lpstr>
      <vt:lpstr>Types of Transaction</vt:lpstr>
      <vt:lpstr>Transactional Analysis</vt:lpstr>
      <vt:lpstr>Reflection</vt:lpstr>
      <vt:lpstr>PowerPoint Presentation</vt:lpstr>
      <vt:lpstr>Acknowledgments</vt:lpstr>
      <vt:lpstr>References</vt:lpstr>
      <vt:lpstr>THANK YOU</vt:lpstr>
    </vt:vector>
  </TitlesOfParts>
  <Company>GSTT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Pan-London AHP COVID-19  Jules Marchant / Gareth Jones date via zoom</dc:title>
  <dc:creator>Marchant Julie</dc:creator>
  <cp:lastModifiedBy>Desiree Cox</cp:lastModifiedBy>
  <cp:revision>61</cp:revision>
  <dcterms:created xsi:type="dcterms:W3CDTF">2020-04-07T10:14:51Z</dcterms:created>
  <dcterms:modified xsi:type="dcterms:W3CDTF">2020-12-01T16:28:10Z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a6ca8a28-fd5c-4bf1-9190-af7769319722</vt:lpwstr>
  </property>
</Properties>
</file>