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4"/>
    <p:sldMasterId id="2147484385" r:id="rId5"/>
    <p:sldMasterId id="2147484403" r:id="rId6"/>
    <p:sldMasterId id="2147484427" r:id="rId7"/>
  </p:sldMasterIdLst>
  <p:notesMasterIdLst>
    <p:notesMasterId r:id="rId33"/>
  </p:notesMasterIdLst>
  <p:handoutMasterIdLst>
    <p:handoutMasterId r:id="rId34"/>
  </p:handoutMasterIdLst>
  <p:sldIdLst>
    <p:sldId id="343" r:id="rId8"/>
    <p:sldId id="344" r:id="rId9"/>
    <p:sldId id="347" r:id="rId10"/>
    <p:sldId id="346" r:id="rId11"/>
    <p:sldId id="348" r:id="rId12"/>
    <p:sldId id="349" r:id="rId13"/>
    <p:sldId id="350" r:id="rId14"/>
    <p:sldId id="351" r:id="rId15"/>
    <p:sldId id="352" r:id="rId16"/>
    <p:sldId id="353" r:id="rId17"/>
    <p:sldId id="354" r:id="rId18"/>
    <p:sldId id="355" r:id="rId19"/>
    <p:sldId id="356" r:id="rId20"/>
    <p:sldId id="357" r:id="rId21"/>
    <p:sldId id="360" r:id="rId22"/>
    <p:sldId id="361" r:id="rId23"/>
    <p:sldId id="362" r:id="rId24"/>
    <p:sldId id="359" r:id="rId25"/>
    <p:sldId id="363" r:id="rId26"/>
    <p:sldId id="364" r:id="rId27"/>
    <p:sldId id="365" r:id="rId28"/>
    <p:sldId id="366" r:id="rId29"/>
    <p:sldId id="369" r:id="rId30"/>
    <p:sldId id="370" r:id="rId31"/>
    <p:sldId id="368" r:id="rId32"/>
  </p:sldIdLst>
  <p:sldSz cx="9144000" cy="6858000" type="screen4x3"/>
  <p:notesSz cx="6858000" cy="9144000"/>
  <p:defaultTextStyle>
    <a:defPPr>
      <a:defRPr lang="en-GB"/>
    </a:defPPr>
    <a:lvl1pPr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5613" indent="1588"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2813" indent="1588"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0013" indent="1588"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7213" indent="1588"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siree Cox" initials="DDC" lastIdx="2" clrIdx="0"/>
  <p:cmAuthor id="1" name="Sivanesan Ruth" initials="SR" lastIdx="1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294193"/>
    <a:srgbClr val="005EB8"/>
    <a:srgbClr val="E5E0F0"/>
    <a:srgbClr val="DFEDF9"/>
    <a:srgbClr val="00A5E0"/>
    <a:srgbClr val="102457"/>
    <a:srgbClr val="EF4D92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73" autoAdjust="0"/>
    <p:restoredTop sz="80122" autoAdjust="0"/>
  </p:normalViewPr>
  <p:slideViewPr>
    <p:cSldViewPr>
      <p:cViewPr varScale="1">
        <p:scale>
          <a:sx n="96" d="100"/>
          <a:sy n="96" d="100"/>
        </p:scale>
        <p:origin x="184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759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811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tableStyles" Target="tableStyles.xml"/><Relationship Id="rId21" Type="http://schemas.openxmlformats.org/officeDocument/2006/relationships/slide" Target="slides/slide14.xml"/><Relationship Id="rId34" Type="http://schemas.openxmlformats.org/officeDocument/2006/relationships/handoutMaster" Target="handoutMasters/handout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commentAuthors" Target="commentAuthors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876272B3-D6DF-433C-9C6C-DBDB0931CCB4}" type="datetime1">
              <a:rPr lang="en-GB" altLang="en-US"/>
              <a:pPr>
                <a:defRPr/>
              </a:pPr>
              <a:t>07/05/2020</a:t>
            </a:fld>
            <a:endParaRPr lang="en-GB" altLang="en-US"/>
          </a:p>
        </p:txBody>
      </p:sp>
      <p:sp>
        <p:nvSpPr>
          <p:cNvPr id="151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1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23678A7A-7930-4633-854A-F0179D90DE6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159971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5289FE50-8A27-48A4-BDF6-91D175219C19}" type="datetime1">
              <a:rPr lang="en-US" altLang="en-US"/>
              <a:pPr>
                <a:defRPr/>
              </a:pPr>
              <a:t>5/7/2020</a:t>
            </a:fld>
            <a:endParaRPr lang="en-GB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6D526A24-5EF9-4CF1-8B2E-ED1110FF9A4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263143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ＭＳ Ｐゴシック" pitchFamily="-8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ABD71-D5E4-422C-9F0E-394C3931C12C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8524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ABD71-D5E4-422C-9F0E-394C3931C12C}" type="slidenum">
              <a:rPr lang="en-GB" smtClean="0">
                <a:solidFill>
                  <a:prstClr val="black"/>
                </a:solidFill>
              </a:rPr>
              <a:pPr/>
              <a:t>10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3597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ABD71-D5E4-422C-9F0E-394C3931C12C}" type="slidenum">
              <a:rPr lang="en-GB" smtClean="0">
                <a:solidFill>
                  <a:prstClr val="black"/>
                </a:solidFill>
              </a:rPr>
              <a:pPr/>
              <a:t>11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9246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ABD71-D5E4-422C-9F0E-394C3931C12C}" type="slidenum">
              <a:rPr lang="en-GB" smtClean="0">
                <a:solidFill>
                  <a:prstClr val="black"/>
                </a:solidFill>
              </a:rPr>
              <a:pPr/>
              <a:t>12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943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ABD71-D5E4-422C-9F0E-394C3931C12C}" type="slidenum">
              <a:rPr lang="en-GB" smtClean="0">
                <a:solidFill>
                  <a:prstClr val="black"/>
                </a:solidFill>
              </a:rPr>
              <a:pPr/>
              <a:t>13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1538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ABD71-D5E4-422C-9F0E-394C3931C12C}" type="slidenum">
              <a:rPr lang="en-GB" smtClean="0">
                <a:solidFill>
                  <a:prstClr val="black"/>
                </a:solidFill>
              </a:rPr>
              <a:pPr/>
              <a:t>14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4029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ABD71-D5E4-422C-9F0E-394C3931C12C}" type="slidenum">
              <a:rPr lang="en-GB" smtClean="0">
                <a:solidFill>
                  <a:prstClr val="black"/>
                </a:solidFill>
              </a:rPr>
              <a:pPr/>
              <a:t>15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3801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ABD71-D5E4-422C-9F0E-394C3931C12C}" type="slidenum">
              <a:rPr lang="en-GB" smtClean="0">
                <a:solidFill>
                  <a:prstClr val="black"/>
                </a:solidFill>
              </a:rPr>
              <a:pPr/>
              <a:t>16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280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ABD71-D5E4-422C-9F0E-394C3931C12C}" type="slidenum">
              <a:rPr lang="en-GB" smtClean="0">
                <a:solidFill>
                  <a:prstClr val="black"/>
                </a:solidFill>
              </a:rPr>
              <a:pPr/>
              <a:t>17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1782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ABD71-D5E4-422C-9F0E-394C3931C12C}" type="slidenum">
              <a:rPr lang="en-GB" smtClean="0">
                <a:solidFill>
                  <a:prstClr val="black"/>
                </a:solidFill>
              </a:rPr>
              <a:pPr/>
              <a:t>18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4537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ABD71-D5E4-422C-9F0E-394C3931C12C}" type="slidenum">
              <a:rPr lang="en-GB" smtClean="0">
                <a:solidFill>
                  <a:prstClr val="black"/>
                </a:solidFill>
              </a:rPr>
              <a:pPr/>
              <a:t>19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6624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ABD71-D5E4-422C-9F0E-394C3931C12C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3696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ABD71-D5E4-422C-9F0E-394C3931C12C}" type="slidenum">
              <a:rPr lang="en-GB" smtClean="0">
                <a:solidFill>
                  <a:prstClr val="black"/>
                </a:solidFill>
              </a:rPr>
              <a:pPr/>
              <a:t>20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3461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ABD71-D5E4-422C-9F0E-394C3931C12C}" type="slidenum">
              <a:rPr lang="en-GB" smtClean="0">
                <a:solidFill>
                  <a:prstClr val="black"/>
                </a:solidFill>
              </a:rPr>
              <a:pPr/>
              <a:t>21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1229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ABD71-D5E4-422C-9F0E-394C3931C12C}" type="slidenum">
              <a:rPr lang="en-GB" smtClean="0">
                <a:solidFill>
                  <a:prstClr val="black"/>
                </a:solidFill>
              </a:rPr>
              <a:pPr/>
              <a:t>22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4285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ABD71-D5E4-422C-9F0E-394C3931C12C}" type="slidenum">
              <a:rPr lang="en-GB" smtClean="0">
                <a:solidFill>
                  <a:prstClr val="black"/>
                </a:solidFill>
              </a:rPr>
              <a:pPr/>
              <a:t>23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001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ABD71-D5E4-422C-9F0E-394C3931C12C}" type="slidenum">
              <a:rPr lang="en-GB" smtClean="0">
                <a:solidFill>
                  <a:prstClr val="black"/>
                </a:solidFill>
              </a:rPr>
              <a:pPr/>
              <a:t>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7723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ABD71-D5E4-422C-9F0E-394C3931C12C}" type="slidenum">
              <a:rPr lang="en-GB" smtClean="0">
                <a:solidFill>
                  <a:prstClr val="black"/>
                </a:solidFill>
              </a:rPr>
              <a:pPr/>
              <a:t>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1024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ABD71-D5E4-422C-9F0E-394C3931C12C}" type="slidenum">
              <a:rPr lang="en-GB" smtClean="0">
                <a:solidFill>
                  <a:prstClr val="black"/>
                </a:solidFill>
              </a:rPr>
              <a:pPr/>
              <a:t>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5881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ABD71-D5E4-422C-9F0E-394C3931C12C}" type="slidenum">
              <a:rPr lang="en-GB" smtClean="0">
                <a:solidFill>
                  <a:prstClr val="black"/>
                </a:solidFill>
              </a:rPr>
              <a:pPr/>
              <a:t>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5408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ABD71-D5E4-422C-9F0E-394C3931C12C}" type="slidenum">
              <a:rPr lang="en-GB" smtClean="0">
                <a:solidFill>
                  <a:prstClr val="black"/>
                </a:solidFill>
              </a:rPr>
              <a:pPr/>
              <a:t>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1637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ABD71-D5E4-422C-9F0E-394C3931C12C}" type="slidenum">
              <a:rPr lang="en-GB" smtClean="0">
                <a:solidFill>
                  <a:prstClr val="black"/>
                </a:solidFill>
              </a:rPr>
              <a:pPr/>
              <a:t>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6575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ABD71-D5E4-422C-9F0E-394C3931C12C}" type="slidenum">
              <a:rPr lang="en-GB" smtClean="0">
                <a:solidFill>
                  <a:prstClr val="black"/>
                </a:solidFill>
              </a:rPr>
              <a:pPr/>
              <a:t>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232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1" y="540000"/>
            <a:ext cx="8063999" cy="900000"/>
          </a:xfrm>
        </p:spPr>
        <p:txBody>
          <a:bodyPr/>
          <a:lstStyle>
            <a:lvl1pPr>
              <a:lnSpc>
                <a:spcPts val="3600"/>
              </a:lnSpc>
              <a:defRPr sz="3200">
                <a:solidFill>
                  <a:srgbClr val="294193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40000" y="1800000"/>
            <a:ext cx="8063999" cy="4105002"/>
          </a:xfrm>
        </p:spPr>
        <p:txBody>
          <a:bodyPr/>
          <a:lstStyle>
            <a:lvl1pPr>
              <a:spcBef>
                <a:spcPts val="1200"/>
              </a:spcBef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689051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5873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72399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66156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1008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94829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84317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8125" y="539750"/>
            <a:ext cx="2016125" cy="53371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750" y="539750"/>
            <a:ext cx="5895975" cy="53371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61639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69773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27896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4033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39552" y="1800001"/>
            <a:ext cx="3780000" cy="4077272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/>
          </p:nvPr>
        </p:nvSpPr>
        <p:spPr>
          <a:xfrm>
            <a:off x="4824000" y="1800000"/>
            <a:ext cx="3780000" cy="4077273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40001" y="540000"/>
            <a:ext cx="8063999" cy="900000"/>
          </a:xfrm>
        </p:spPr>
        <p:txBody>
          <a:bodyPr/>
          <a:lstStyle>
            <a:lvl1pPr>
              <a:lnSpc>
                <a:spcPts val="3600"/>
              </a:lnSpc>
              <a:defRPr sz="3200">
                <a:solidFill>
                  <a:srgbClr val="294193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4521399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1800225"/>
            <a:ext cx="3951288" cy="4076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800225"/>
            <a:ext cx="3952875" cy="4076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27902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21037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4565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81171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30902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94856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56735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8125" y="539750"/>
            <a:ext cx="2016125" cy="53371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750" y="539750"/>
            <a:ext cx="5895975" cy="53371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98073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over5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10834"/>
            <a:ext cx="9180512" cy="51435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685800" y="3717032"/>
            <a:ext cx="7772400" cy="928568"/>
          </a:xfrm>
        </p:spPr>
        <p:txBody>
          <a:bodyPr>
            <a:normAutofit/>
          </a:bodyPr>
          <a:lstStyle>
            <a:lvl1pPr>
              <a:defRPr sz="4000" b="1" i="0">
                <a:solidFill>
                  <a:srgbClr val="005EB8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1259632" y="5096064"/>
            <a:ext cx="6400800" cy="422885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rgbClr val="1F2E38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467351" y="6237312"/>
            <a:ext cx="82093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i="1" dirty="0" err="1">
                <a:solidFill>
                  <a:prstClr val="black"/>
                </a:solidFill>
                <a:latin typeface="Arial"/>
                <a:ea typeface="+mn-ea"/>
                <a:cs typeface="Arial"/>
              </a:rPr>
              <a:t>CapitalNurse</a:t>
            </a:r>
            <a:r>
              <a:rPr lang="en-US" sz="1400" i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 is jointly sponsored by Health Education England, NHS England and NHS Improvement</a:t>
            </a:r>
          </a:p>
        </p:txBody>
      </p:sp>
    </p:spTree>
    <p:extLst>
      <p:ext uri="{BB962C8B-B14F-4D97-AF65-F5344CB8AC3E}">
        <p14:creationId xmlns:p14="http://schemas.microsoft.com/office/powerpoint/2010/main" val="2168537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rgbClr val="0066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8" name="Picture 7" descr="Footer.gif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86"/>
          <a:stretch/>
        </p:blipFill>
        <p:spPr>
          <a:xfrm>
            <a:off x="0" y="5766619"/>
            <a:ext cx="9180512" cy="110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289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40001" y="540000"/>
            <a:ext cx="8063999" cy="900000"/>
          </a:xfrm>
        </p:spPr>
        <p:txBody>
          <a:bodyPr/>
          <a:lstStyle>
            <a:lvl1pPr>
              <a:lnSpc>
                <a:spcPts val="3600"/>
              </a:lnSpc>
              <a:defRPr sz="3200">
                <a:solidFill>
                  <a:srgbClr val="294193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"/>
          </p:nvPr>
        </p:nvSpPr>
        <p:spPr>
          <a:xfrm>
            <a:off x="540001" y="1800000"/>
            <a:ext cx="8063999" cy="4149280"/>
          </a:xfrm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sz="1200" baseline="0">
                <a:solidFill>
                  <a:schemeClr val="tx2"/>
                </a:solidFill>
              </a:defRPr>
            </a:lvl1pPr>
            <a:lvl2pPr marL="457119" indent="0">
              <a:buNone/>
              <a:defRPr sz="2800"/>
            </a:lvl2pPr>
            <a:lvl3pPr marL="914239" indent="0">
              <a:buNone/>
              <a:defRPr sz="2400"/>
            </a:lvl3pPr>
            <a:lvl4pPr marL="1371358" indent="0">
              <a:buNone/>
              <a:defRPr sz="2000"/>
            </a:lvl4pPr>
            <a:lvl5pPr marL="1828477" indent="0">
              <a:buNone/>
              <a:defRPr sz="2000"/>
            </a:lvl5pPr>
            <a:lvl6pPr marL="2285596" indent="0">
              <a:buNone/>
              <a:defRPr sz="2000"/>
            </a:lvl6pPr>
            <a:lvl7pPr marL="2742716" indent="0">
              <a:buNone/>
              <a:defRPr sz="2000"/>
            </a:lvl7pPr>
            <a:lvl8pPr marL="3199835" indent="0">
              <a:buNone/>
              <a:defRPr sz="2000"/>
            </a:lvl8pPr>
            <a:lvl9pPr marL="3656954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9950324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8" name="Picture 7" descr="Footer.gif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86"/>
          <a:stretch/>
        </p:blipFill>
        <p:spPr>
          <a:xfrm>
            <a:off x="0" y="5766619"/>
            <a:ext cx="9180512" cy="110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5933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0" name="Picture 9" descr="Footer.gif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86"/>
          <a:stretch/>
        </p:blipFill>
        <p:spPr>
          <a:xfrm>
            <a:off x="0" y="5766619"/>
            <a:ext cx="9180512" cy="110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4337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6" name="Picture 5" descr="Footer.gif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86"/>
          <a:stretch/>
        </p:blipFill>
        <p:spPr>
          <a:xfrm>
            <a:off x="0" y="5766619"/>
            <a:ext cx="9180512" cy="110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3323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fld id="{24143EB0-A406-40B0-B43C-C4FD4ECAC128}" type="datetimeFigureOut">
              <a:rPr lang="en-GB" smtClean="0">
                <a:solidFill>
                  <a:prstClr val="black"/>
                </a:solidFill>
                <a:latin typeface="Calibri"/>
                <a:ea typeface="+mn-ea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t>07/05/2020</a:t>
            </a:fld>
            <a:endParaRPr lang="en-GB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fld id="{0C1879EF-4588-421E-A627-3976B3309EBC}" type="slidenum">
              <a:rPr lang="en-GB" smtClean="0">
                <a:solidFill>
                  <a:prstClr val="black"/>
                </a:solidFill>
                <a:latin typeface="Calibri"/>
                <a:ea typeface="+mn-ea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688785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fld id="{24143EB0-A406-40B0-B43C-C4FD4ECAC128}" type="datetimeFigureOut">
              <a:rPr lang="en-GB" smtClean="0">
                <a:solidFill>
                  <a:prstClr val="black"/>
                </a:solidFill>
                <a:latin typeface="Calibri"/>
                <a:ea typeface="+mn-ea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t>07/05/2020</a:t>
            </a:fld>
            <a:endParaRPr lang="en-GB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fld id="{0C1879EF-4588-421E-A627-3976B3309EBC}" type="slidenum">
              <a:rPr lang="en-GB" smtClean="0">
                <a:solidFill>
                  <a:prstClr val="black"/>
                </a:solidFill>
                <a:latin typeface="Calibri"/>
                <a:ea typeface="+mn-ea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410523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fld id="{24143EB0-A406-40B0-B43C-C4FD4ECAC128}" type="datetimeFigureOut">
              <a:rPr lang="en-GB" smtClean="0">
                <a:solidFill>
                  <a:prstClr val="black"/>
                </a:solidFill>
                <a:latin typeface="Calibri"/>
                <a:ea typeface="+mn-ea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t>07/05/2020</a:t>
            </a:fld>
            <a:endParaRPr lang="en-GB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fld id="{0C1879EF-4588-421E-A627-3976B3309EBC}" type="slidenum">
              <a:rPr lang="en-GB" smtClean="0">
                <a:solidFill>
                  <a:prstClr val="black"/>
                </a:solidFill>
                <a:latin typeface="Calibri"/>
                <a:ea typeface="+mn-ea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269444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fld id="{24143EB0-A406-40B0-B43C-C4FD4ECAC128}" type="datetimeFigureOut">
              <a:rPr lang="en-GB" smtClean="0">
                <a:solidFill>
                  <a:prstClr val="black"/>
                </a:solidFill>
                <a:latin typeface="Calibri"/>
                <a:ea typeface="+mn-ea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t>07/05/2020</a:t>
            </a:fld>
            <a:endParaRPr lang="en-GB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fld id="{0C1879EF-4588-421E-A627-3976B3309EBC}" type="slidenum">
              <a:rPr lang="en-GB" smtClean="0">
                <a:solidFill>
                  <a:prstClr val="black"/>
                </a:solidFill>
                <a:latin typeface="Calibri"/>
                <a:ea typeface="+mn-ea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369619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fld id="{24143EB0-A406-40B0-B43C-C4FD4ECAC128}" type="datetimeFigureOut">
              <a:rPr lang="en-GB" smtClean="0">
                <a:solidFill>
                  <a:prstClr val="black"/>
                </a:solidFill>
                <a:latin typeface="Calibri"/>
                <a:ea typeface="+mn-ea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t>07/05/2020</a:t>
            </a:fld>
            <a:endParaRPr lang="en-GB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fld id="{0C1879EF-4588-421E-A627-3976B3309EBC}" type="slidenum">
              <a:rPr lang="en-GB" smtClean="0">
                <a:solidFill>
                  <a:prstClr val="black"/>
                </a:solidFill>
                <a:latin typeface="Calibri"/>
                <a:ea typeface="+mn-ea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21464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00539" y="1800000"/>
            <a:ext cx="2303461" cy="2373315"/>
          </a:xfrm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sz="1200" baseline="0">
                <a:solidFill>
                  <a:schemeClr val="tx2"/>
                </a:solidFill>
              </a:defRPr>
            </a:lvl1pPr>
            <a:lvl2pPr marL="457119" indent="0">
              <a:buNone/>
              <a:defRPr sz="2800"/>
            </a:lvl2pPr>
            <a:lvl3pPr marL="914239" indent="0">
              <a:buNone/>
              <a:defRPr sz="2400"/>
            </a:lvl3pPr>
            <a:lvl4pPr marL="1371358" indent="0">
              <a:buNone/>
              <a:defRPr sz="2000"/>
            </a:lvl4pPr>
            <a:lvl5pPr marL="1828477" indent="0">
              <a:buNone/>
              <a:defRPr sz="2000"/>
            </a:lvl5pPr>
            <a:lvl6pPr marL="2285596" indent="0">
              <a:buNone/>
              <a:defRPr sz="2000"/>
            </a:lvl6pPr>
            <a:lvl7pPr marL="2742716" indent="0">
              <a:buNone/>
              <a:defRPr sz="2000"/>
            </a:lvl7pPr>
            <a:lvl8pPr marL="3199835" indent="0">
              <a:buNone/>
              <a:defRPr sz="2000"/>
            </a:lvl8pPr>
            <a:lvl9pPr marL="3656954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40001" y="540000"/>
            <a:ext cx="8063999" cy="900000"/>
          </a:xfrm>
        </p:spPr>
        <p:txBody>
          <a:bodyPr/>
          <a:lstStyle>
            <a:lvl1pPr>
              <a:lnSpc>
                <a:spcPts val="3600"/>
              </a:lnSpc>
              <a:defRPr sz="3200">
                <a:solidFill>
                  <a:srgbClr val="294193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540001" y="1800000"/>
            <a:ext cx="5472160" cy="4105002"/>
          </a:xfrm>
        </p:spPr>
        <p:txBody>
          <a:bodyPr/>
          <a:lstStyle>
            <a:lvl1pPr>
              <a:spcBef>
                <a:spcPts val="1200"/>
              </a:spcBef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152217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4459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5897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0597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5600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1800225"/>
            <a:ext cx="3951288" cy="4076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800225"/>
            <a:ext cx="3952875" cy="4076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61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68313" y="2205038"/>
            <a:ext cx="8064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554038" y="6040438"/>
            <a:ext cx="8042275" cy="0"/>
          </a:xfrm>
          <a:prstGeom prst="line">
            <a:avLst/>
          </a:prstGeom>
          <a:ln w="158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3" name="Picture 9" descr="Desktop Guy's and St Thomas' RGB BLUE (300ppi)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853" r="-11594" b="-18953"/>
          <a:stretch>
            <a:fillRect/>
          </a:stretch>
        </p:blipFill>
        <p:spPr bwMode="auto">
          <a:xfrm>
            <a:off x="5976938" y="0"/>
            <a:ext cx="3167062" cy="168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86" r:id="rId1"/>
    <p:sldLayoutId id="2147484387" r:id="rId2"/>
    <p:sldLayoutId id="2147484388" r:id="rId3"/>
    <p:sldLayoutId id="2147484389" r:id="rId4"/>
    <p:sldLayoutId id="2147484401" r:id="rId5"/>
  </p:sldLayoutIdLst>
  <p:hf hdr="0" ftr="0" dt="0"/>
  <p:txStyles>
    <p:titleStyle>
      <a:lvl1pPr algn="ctr" defTabSz="912813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lang="en-GB" sz="3200" b="1" kern="1200">
          <a:solidFill>
            <a:srgbClr val="005EB8"/>
          </a:solidFill>
          <a:latin typeface="+mj-lt"/>
          <a:ea typeface="ＭＳ Ｐゴシック" pitchFamily="-84" charset="-128"/>
          <a:cs typeface="ＭＳ Ｐゴシック" pitchFamily="-84" charset="-128"/>
        </a:defRPr>
      </a:lvl1pPr>
      <a:lvl2pPr algn="ctr" defTabSz="912813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rgbClr val="005EB8"/>
          </a:solidFill>
          <a:latin typeface="Arial" charset="0"/>
          <a:ea typeface="ＭＳ Ｐゴシック" pitchFamily="-84" charset="-128"/>
          <a:cs typeface="ＭＳ Ｐゴシック" pitchFamily="-84" charset="-128"/>
        </a:defRPr>
      </a:lvl2pPr>
      <a:lvl3pPr algn="ctr" defTabSz="912813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rgbClr val="005EB8"/>
          </a:solidFill>
          <a:latin typeface="Arial" charset="0"/>
          <a:ea typeface="ＭＳ Ｐゴシック" pitchFamily="-84" charset="-128"/>
          <a:cs typeface="ＭＳ Ｐゴシック" pitchFamily="-84" charset="-128"/>
        </a:defRPr>
      </a:lvl3pPr>
      <a:lvl4pPr algn="ctr" defTabSz="912813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rgbClr val="005EB8"/>
          </a:solidFill>
          <a:latin typeface="Arial" charset="0"/>
          <a:ea typeface="ＭＳ Ｐゴシック" pitchFamily="-84" charset="-128"/>
          <a:cs typeface="ＭＳ Ｐゴシック" pitchFamily="-84" charset="-128"/>
        </a:defRPr>
      </a:lvl4pPr>
      <a:lvl5pPr algn="ctr" defTabSz="912813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rgbClr val="005EB8"/>
          </a:solidFill>
          <a:latin typeface="Arial" charset="0"/>
          <a:ea typeface="ＭＳ Ｐゴシック" pitchFamily="-84" charset="-128"/>
          <a:cs typeface="ＭＳ Ｐゴシック" pitchFamily="-84" charset="-128"/>
        </a:defRPr>
      </a:lvl5pPr>
      <a:lvl6pPr marL="457200" algn="l" defTabSz="912813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</a:defRPr>
      </a:lvl6pPr>
      <a:lvl7pPr marL="914400" algn="l" defTabSz="912813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</a:defRPr>
      </a:lvl7pPr>
      <a:lvl8pPr marL="1371600" algn="l" defTabSz="912813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</a:defRPr>
      </a:lvl8pPr>
      <a:lvl9pPr marL="1828800" algn="l" defTabSz="912813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</a:defRPr>
      </a:lvl9pPr>
    </p:titleStyle>
    <p:bodyStyle>
      <a:lvl1pPr marL="250825" indent="-250825" algn="l" defTabSz="912813" rtl="0" eaLnBrk="1" fontAlgn="base" hangingPunct="1">
        <a:lnSpc>
          <a:spcPts val="2300"/>
        </a:lnSpc>
        <a:spcBef>
          <a:spcPts val="1200"/>
        </a:spcBef>
        <a:spcAft>
          <a:spcPct val="0"/>
        </a:spcAft>
        <a:buClr>
          <a:srgbClr val="294193"/>
        </a:buClr>
        <a:buSzPct val="125000"/>
        <a:buFont typeface="LucidaGrande" charset="0"/>
        <a:buChar char="•"/>
        <a:defRPr b="1" kern="1200">
          <a:solidFill>
            <a:schemeClr val="tx1"/>
          </a:solidFill>
          <a:latin typeface="+mn-lt"/>
          <a:ea typeface="ＭＳ Ｐゴシック" pitchFamily="-84" charset="-128"/>
          <a:cs typeface="ＭＳ Ｐゴシック" pitchFamily="-84" charset="-128"/>
        </a:defRPr>
      </a:lvl1pPr>
      <a:lvl2pPr marL="539750" indent="-250825" algn="l" defTabSz="912813" rtl="0" eaLnBrk="1" fontAlgn="base" hangingPunct="1">
        <a:lnSpc>
          <a:spcPts val="2300"/>
        </a:lnSpc>
        <a:spcBef>
          <a:spcPts val="6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2pPr>
      <a:lvl3pPr marL="250825" indent="-250825" algn="l" defTabSz="912813" rtl="0" eaLnBrk="1" fontAlgn="base" hangingPunct="1">
        <a:lnSpc>
          <a:spcPts val="2300"/>
        </a:lnSpc>
        <a:spcBef>
          <a:spcPts val="600"/>
        </a:spcBef>
        <a:spcAft>
          <a:spcPct val="0"/>
        </a:spcAft>
        <a:buClr>
          <a:srgbClr val="294193"/>
        </a:buClr>
        <a:buSzPct val="125000"/>
        <a:buFont typeface="LucidaGrande" charset="0"/>
        <a:buChar char="•"/>
        <a:defRPr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3pPr>
      <a:lvl4pPr marL="539750" indent="-250825" algn="l" defTabSz="912813" rtl="0" eaLnBrk="1" fontAlgn="base" hangingPunct="1">
        <a:lnSpc>
          <a:spcPts val="2300"/>
        </a:lnSpc>
        <a:spcBef>
          <a:spcPts val="6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4pPr>
      <a:lvl5pPr marL="812800" indent="-276225" algn="l" defTabSz="912813" rtl="0" eaLnBrk="1" fontAlgn="base" hangingPunct="1">
        <a:lnSpc>
          <a:spcPts val="2300"/>
        </a:lnSpc>
        <a:spcBef>
          <a:spcPts val="600"/>
        </a:spcBef>
        <a:spcAft>
          <a:spcPct val="0"/>
        </a:spcAft>
        <a:buClr>
          <a:srgbClr val="294193"/>
        </a:buClr>
        <a:buSzPct val="125000"/>
        <a:buFont typeface="LucidaGrande" charset="0"/>
        <a:buChar char="•"/>
        <a:defRPr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5pPr>
      <a:lvl6pPr marL="2514156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75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95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14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9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9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58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77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9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1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35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54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554038" y="6040438"/>
            <a:ext cx="8042275" cy="0"/>
          </a:xfrm>
          <a:prstGeom prst="line">
            <a:avLst/>
          </a:prstGeom>
          <a:ln w="158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365" name="Title Placeholder 1"/>
          <p:cNvSpPr>
            <a:spLocks noGrp="1"/>
          </p:cNvSpPr>
          <p:nvPr>
            <p:ph type="title"/>
          </p:nvPr>
        </p:nvSpPr>
        <p:spPr bwMode="auto">
          <a:xfrm>
            <a:off x="539750" y="539750"/>
            <a:ext cx="8064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4336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9750" y="1800225"/>
            <a:ext cx="8056563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43364" name="Picture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313"/>
          <a:stretch>
            <a:fillRect/>
          </a:stretch>
        </p:blipFill>
        <p:spPr bwMode="auto">
          <a:xfrm>
            <a:off x="0" y="6053138"/>
            <a:ext cx="1800225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67" name="Picture 7" descr="Desktop Guy's and St Thomas' RGB BLUE (300ppi)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261" r="-35703" b="-18953"/>
          <a:stretch>
            <a:fillRect/>
          </a:stretch>
        </p:blipFill>
        <p:spPr bwMode="auto">
          <a:xfrm>
            <a:off x="7092950" y="6019800"/>
            <a:ext cx="205105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90" r:id="rId1"/>
    <p:sldLayoutId id="2147484391" r:id="rId2"/>
    <p:sldLayoutId id="2147484392" r:id="rId3"/>
    <p:sldLayoutId id="2147484393" r:id="rId4"/>
    <p:sldLayoutId id="2147484394" r:id="rId5"/>
    <p:sldLayoutId id="2147484395" r:id="rId6"/>
    <p:sldLayoutId id="2147484396" r:id="rId7"/>
    <p:sldLayoutId id="2147484397" r:id="rId8"/>
    <p:sldLayoutId id="2147484398" r:id="rId9"/>
    <p:sldLayoutId id="2147484399" r:id="rId10"/>
    <p:sldLayoutId id="2147484400" r:id="rId11"/>
  </p:sldLayoutIdLst>
  <p:hf hdr="0" ftr="0" dt="0"/>
  <p:txStyles>
    <p:titleStyle>
      <a:lvl1pPr algn="l" defTabSz="912813" rtl="0" fontAlgn="base">
        <a:lnSpc>
          <a:spcPts val="3600"/>
        </a:lnSpc>
        <a:spcBef>
          <a:spcPct val="0"/>
        </a:spcBef>
        <a:spcAft>
          <a:spcPct val="0"/>
        </a:spcAft>
        <a:defRPr sz="3200" b="1" kern="1200">
          <a:solidFill>
            <a:srgbClr val="005EB8"/>
          </a:solidFill>
          <a:latin typeface="+mj-lt"/>
          <a:ea typeface="+mj-ea"/>
          <a:cs typeface="+mj-cs"/>
        </a:defRPr>
      </a:lvl1pPr>
      <a:lvl2pPr algn="l" defTabSz="912813" rtl="0" fontAlgn="base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rgbClr val="005EB8"/>
          </a:solidFill>
          <a:latin typeface="Arial" panose="020B0604020202020204" pitchFamily="34" charset="0"/>
          <a:ea typeface="ＭＳ Ｐゴシック" panose="020B0600070205080204" pitchFamily="34" charset="-128"/>
        </a:defRPr>
      </a:lvl2pPr>
      <a:lvl3pPr algn="l" defTabSz="912813" rtl="0" fontAlgn="base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rgbClr val="005EB8"/>
          </a:solidFill>
          <a:latin typeface="Arial" panose="020B0604020202020204" pitchFamily="34" charset="0"/>
          <a:ea typeface="ＭＳ Ｐゴシック" panose="020B0600070205080204" pitchFamily="34" charset="-128"/>
        </a:defRPr>
      </a:lvl3pPr>
      <a:lvl4pPr algn="l" defTabSz="912813" rtl="0" fontAlgn="base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rgbClr val="005EB8"/>
          </a:solidFill>
          <a:latin typeface="Arial" panose="020B0604020202020204" pitchFamily="34" charset="0"/>
          <a:ea typeface="ＭＳ Ｐゴシック" panose="020B0600070205080204" pitchFamily="34" charset="-128"/>
        </a:defRPr>
      </a:lvl4pPr>
      <a:lvl5pPr algn="l" defTabSz="912813" rtl="0" fontAlgn="base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rgbClr val="005EB8"/>
          </a:solidFill>
          <a:latin typeface="Arial" panose="020B0604020202020204" pitchFamily="34" charset="0"/>
          <a:ea typeface="ＭＳ Ｐゴシック" panose="020B0600070205080204" pitchFamily="34" charset="-128"/>
        </a:defRPr>
      </a:lvl5pPr>
      <a:lvl6pPr marL="457200" algn="l" defTabSz="912813" rtl="0" fontAlgn="base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rgbClr val="005EB8"/>
          </a:solidFill>
          <a:latin typeface="Arial" panose="020B0604020202020204" pitchFamily="34" charset="0"/>
          <a:ea typeface="ＭＳ Ｐゴシック" panose="020B0600070205080204" pitchFamily="34" charset="-128"/>
        </a:defRPr>
      </a:lvl6pPr>
      <a:lvl7pPr marL="914400" algn="l" defTabSz="912813" rtl="0" fontAlgn="base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rgbClr val="005EB8"/>
          </a:solidFill>
          <a:latin typeface="Arial" panose="020B0604020202020204" pitchFamily="34" charset="0"/>
          <a:ea typeface="ＭＳ Ｐゴシック" panose="020B0600070205080204" pitchFamily="34" charset="-128"/>
        </a:defRPr>
      </a:lvl7pPr>
      <a:lvl8pPr marL="1371600" algn="l" defTabSz="912813" rtl="0" fontAlgn="base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rgbClr val="005EB8"/>
          </a:solidFill>
          <a:latin typeface="Arial" panose="020B0604020202020204" pitchFamily="34" charset="0"/>
          <a:ea typeface="ＭＳ Ｐゴシック" panose="020B0600070205080204" pitchFamily="34" charset="-128"/>
        </a:defRPr>
      </a:lvl8pPr>
      <a:lvl9pPr marL="1828800" algn="l" defTabSz="912813" rtl="0" fontAlgn="base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rgbClr val="005EB8"/>
          </a:solidFill>
          <a:latin typeface="Arial" panose="020B0604020202020204" pitchFamily="34" charset="0"/>
          <a:ea typeface="ＭＳ Ｐゴシック" panose="020B0600070205080204" pitchFamily="34" charset="-128"/>
        </a:defRPr>
      </a:lvl9pPr>
    </p:titleStyle>
    <p:bodyStyle>
      <a:lvl1pPr marL="250825" indent="-250825" algn="l" defTabSz="912813" rtl="0" fontAlgn="base">
        <a:lnSpc>
          <a:spcPts val="2300"/>
        </a:lnSpc>
        <a:spcBef>
          <a:spcPts val="1200"/>
        </a:spcBef>
        <a:spcAft>
          <a:spcPct val="0"/>
        </a:spcAft>
        <a:buClr>
          <a:srgbClr val="005EB8"/>
        </a:buClr>
        <a:buFont typeface="LucidaGrande" charset="0"/>
        <a:buChar char="•"/>
        <a:defRPr b="1" kern="12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250825" algn="l" defTabSz="912813" rtl="0" fontAlgn="base">
        <a:lnSpc>
          <a:spcPts val="2300"/>
        </a:lnSpc>
        <a:spcBef>
          <a:spcPts val="600"/>
        </a:spcBef>
        <a:spcAft>
          <a:spcPct val="0"/>
        </a:spcAft>
        <a:buClr>
          <a:srgbClr val="005EB8"/>
        </a:buClr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250825" indent="-250825" algn="l" defTabSz="912813" rtl="0" fontAlgn="base">
        <a:lnSpc>
          <a:spcPts val="2300"/>
        </a:lnSpc>
        <a:spcBef>
          <a:spcPts val="600"/>
        </a:spcBef>
        <a:spcAft>
          <a:spcPct val="0"/>
        </a:spcAft>
        <a:buClr>
          <a:srgbClr val="005EB8"/>
        </a:buClr>
        <a:buFont typeface="LucidaGrande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250825" algn="l" defTabSz="912813" rtl="0" fontAlgn="base">
        <a:lnSpc>
          <a:spcPts val="2300"/>
        </a:lnSpc>
        <a:spcBef>
          <a:spcPts val="600"/>
        </a:spcBef>
        <a:spcAft>
          <a:spcPct val="0"/>
        </a:spcAft>
        <a:buClr>
          <a:srgbClr val="005EB8"/>
        </a:buClr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812800" indent="-276225" algn="l" defTabSz="912813" rtl="0" fontAlgn="base">
        <a:lnSpc>
          <a:spcPts val="2300"/>
        </a:lnSpc>
        <a:spcBef>
          <a:spcPts val="600"/>
        </a:spcBef>
        <a:spcAft>
          <a:spcPct val="0"/>
        </a:spcAft>
        <a:buClr>
          <a:srgbClr val="005EB8"/>
        </a:buClr>
        <a:buFont typeface="LucidaGrande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554038" y="6040438"/>
            <a:ext cx="8042275" cy="0"/>
          </a:xfrm>
          <a:prstGeom prst="line">
            <a:avLst/>
          </a:prstGeom>
          <a:ln w="158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365" name="Title Placeholder 1"/>
          <p:cNvSpPr>
            <a:spLocks noGrp="1"/>
          </p:cNvSpPr>
          <p:nvPr>
            <p:ph type="title"/>
          </p:nvPr>
        </p:nvSpPr>
        <p:spPr bwMode="auto">
          <a:xfrm>
            <a:off x="539750" y="539750"/>
            <a:ext cx="8064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4336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9750" y="1800225"/>
            <a:ext cx="8056563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43364" name="Picture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313"/>
          <a:stretch>
            <a:fillRect/>
          </a:stretch>
        </p:blipFill>
        <p:spPr bwMode="auto">
          <a:xfrm>
            <a:off x="0" y="6053138"/>
            <a:ext cx="1800225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67" name="Picture 7" descr="Desktop Guy's and St Thomas' RGB BLUE (300ppi)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261" r="-35703" b="-18953"/>
          <a:stretch>
            <a:fillRect/>
          </a:stretch>
        </p:blipFill>
        <p:spPr bwMode="auto">
          <a:xfrm>
            <a:off x="7092950" y="6019800"/>
            <a:ext cx="205105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201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4" r:id="rId1"/>
    <p:sldLayoutId id="2147484405" r:id="rId2"/>
    <p:sldLayoutId id="2147484406" r:id="rId3"/>
    <p:sldLayoutId id="2147484407" r:id="rId4"/>
    <p:sldLayoutId id="2147484408" r:id="rId5"/>
    <p:sldLayoutId id="2147484409" r:id="rId6"/>
    <p:sldLayoutId id="2147484410" r:id="rId7"/>
    <p:sldLayoutId id="2147484411" r:id="rId8"/>
    <p:sldLayoutId id="2147484412" r:id="rId9"/>
    <p:sldLayoutId id="2147484413" r:id="rId10"/>
    <p:sldLayoutId id="2147484414" r:id="rId11"/>
  </p:sldLayoutIdLst>
  <p:hf hdr="0" ftr="0" dt="0"/>
  <p:txStyles>
    <p:titleStyle>
      <a:lvl1pPr algn="l" defTabSz="912813" rtl="0" fontAlgn="base">
        <a:lnSpc>
          <a:spcPts val="3600"/>
        </a:lnSpc>
        <a:spcBef>
          <a:spcPct val="0"/>
        </a:spcBef>
        <a:spcAft>
          <a:spcPct val="0"/>
        </a:spcAft>
        <a:defRPr sz="3200" b="1" kern="1200">
          <a:solidFill>
            <a:srgbClr val="005EB8"/>
          </a:solidFill>
          <a:latin typeface="+mj-lt"/>
          <a:ea typeface="+mj-ea"/>
          <a:cs typeface="+mj-cs"/>
        </a:defRPr>
      </a:lvl1pPr>
      <a:lvl2pPr algn="l" defTabSz="912813" rtl="0" fontAlgn="base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rgbClr val="005EB8"/>
          </a:solidFill>
          <a:latin typeface="Arial" panose="020B0604020202020204" pitchFamily="34" charset="0"/>
          <a:ea typeface="ＭＳ Ｐゴシック" panose="020B0600070205080204" pitchFamily="34" charset="-128"/>
        </a:defRPr>
      </a:lvl2pPr>
      <a:lvl3pPr algn="l" defTabSz="912813" rtl="0" fontAlgn="base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rgbClr val="005EB8"/>
          </a:solidFill>
          <a:latin typeface="Arial" panose="020B0604020202020204" pitchFamily="34" charset="0"/>
          <a:ea typeface="ＭＳ Ｐゴシック" panose="020B0600070205080204" pitchFamily="34" charset="-128"/>
        </a:defRPr>
      </a:lvl3pPr>
      <a:lvl4pPr algn="l" defTabSz="912813" rtl="0" fontAlgn="base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rgbClr val="005EB8"/>
          </a:solidFill>
          <a:latin typeface="Arial" panose="020B0604020202020204" pitchFamily="34" charset="0"/>
          <a:ea typeface="ＭＳ Ｐゴシック" panose="020B0600070205080204" pitchFamily="34" charset="-128"/>
        </a:defRPr>
      </a:lvl4pPr>
      <a:lvl5pPr algn="l" defTabSz="912813" rtl="0" fontAlgn="base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rgbClr val="005EB8"/>
          </a:solidFill>
          <a:latin typeface="Arial" panose="020B0604020202020204" pitchFamily="34" charset="0"/>
          <a:ea typeface="ＭＳ Ｐゴシック" panose="020B0600070205080204" pitchFamily="34" charset="-128"/>
        </a:defRPr>
      </a:lvl5pPr>
      <a:lvl6pPr marL="457200" algn="l" defTabSz="912813" rtl="0" fontAlgn="base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rgbClr val="005EB8"/>
          </a:solidFill>
          <a:latin typeface="Arial" panose="020B0604020202020204" pitchFamily="34" charset="0"/>
          <a:ea typeface="ＭＳ Ｐゴシック" panose="020B0600070205080204" pitchFamily="34" charset="-128"/>
        </a:defRPr>
      </a:lvl6pPr>
      <a:lvl7pPr marL="914400" algn="l" defTabSz="912813" rtl="0" fontAlgn="base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rgbClr val="005EB8"/>
          </a:solidFill>
          <a:latin typeface="Arial" panose="020B0604020202020204" pitchFamily="34" charset="0"/>
          <a:ea typeface="ＭＳ Ｐゴシック" panose="020B0600070205080204" pitchFamily="34" charset="-128"/>
        </a:defRPr>
      </a:lvl7pPr>
      <a:lvl8pPr marL="1371600" algn="l" defTabSz="912813" rtl="0" fontAlgn="base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rgbClr val="005EB8"/>
          </a:solidFill>
          <a:latin typeface="Arial" panose="020B0604020202020204" pitchFamily="34" charset="0"/>
          <a:ea typeface="ＭＳ Ｐゴシック" panose="020B0600070205080204" pitchFamily="34" charset="-128"/>
        </a:defRPr>
      </a:lvl8pPr>
      <a:lvl9pPr marL="1828800" algn="l" defTabSz="912813" rtl="0" fontAlgn="base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rgbClr val="005EB8"/>
          </a:solidFill>
          <a:latin typeface="Arial" panose="020B0604020202020204" pitchFamily="34" charset="0"/>
          <a:ea typeface="ＭＳ Ｐゴシック" panose="020B0600070205080204" pitchFamily="34" charset="-128"/>
        </a:defRPr>
      </a:lvl9pPr>
    </p:titleStyle>
    <p:bodyStyle>
      <a:lvl1pPr marL="250825" indent="-250825" algn="l" defTabSz="912813" rtl="0" fontAlgn="base">
        <a:lnSpc>
          <a:spcPts val="2300"/>
        </a:lnSpc>
        <a:spcBef>
          <a:spcPts val="1200"/>
        </a:spcBef>
        <a:spcAft>
          <a:spcPct val="0"/>
        </a:spcAft>
        <a:buClr>
          <a:srgbClr val="005EB8"/>
        </a:buClr>
        <a:buFont typeface="LucidaGrande" charset="0"/>
        <a:buChar char="•"/>
        <a:defRPr b="1" kern="12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250825" algn="l" defTabSz="912813" rtl="0" fontAlgn="base">
        <a:lnSpc>
          <a:spcPts val="2300"/>
        </a:lnSpc>
        <a:spcBef>
          <a:spcPts val="600"/>
        </a:spcBef>
        <a:spcAft>
          <a:spcPct val="0"/>
        </a:spcAft>
        <a:buClr>
          <a:srgbClr val="005EB8"/>
        </a:buClr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250825" indent="-250825" algn="l" defTabSz="912813" rtl="0" fontAlgn="base">
        <a:lnSpc>
          <a:spcPts val="2300"/>
        </a:lnSpc>
        <a:spcBef>
          <a:spcPts val="600"/>
        </a:spcBef>
        <a:spcAft>
          <a:spcPct val="0"/>
        </a:spcAft>
        <a:buClr>
          <a:srgbClr val="005EB8"/>
        </a:buClr>
        <a:buFont typeface="LucidaGrande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250825" algn="l" defTabSz="912813" rtl="0" fontAlgn="base">
        <a:lnSpc>
          <a:spcPts val="2300"/>
        </a:lnSpc>
        <a:spcBef>
          <a:spcPts val="600"/>
        </a:spcBef>
        <a:spcAft>
          <a:spcPct val="0"/>
        </a:spcAft>
        <a:buClr>
          <a:srgbClr val="005EB8"/>
        </a:buClr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812800" indent="-276225" algn="l" defTabSz="912813" rtl="0" fontAlgn="base">
        <a:lnSpc>
          <a:spcPts val="2300"/>
        </a:lnSpc>
        <a:spcBef>
          <a:spcPts val="600"/>
        </a:spcBef>
        <a:spcAft>
          <a:spcPct val="0"/>
        </a:spcAft>
        <a:buClr>
          <a:srgbClr val="005EB8"/>
        </a:buClr>
        <a:buFont typeface="LucidaGrande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6902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8" r:id="rId1"/>
    <p:sldLayoutId id="2147484429" r:id="rId2"/>
    <p:sldLayoutId id="2147484430" r:id="rId3"/>
    <p:sldLayoutId id="2147484431" r:id="rId4"/>
    <p:sldLayoutId id="2147484432" r:id="rId5"/>
    <p:sldLayoutId id="2147484433" r:id="rId6"/>
    <p:sldLayoutId id="2147484434" r:id="rId7"/>
    <p:sldLayoutId id="2147484435" r:id="rId8"/>
    <p:sldLayoutId id="2147484436" r:id="rId9"/>
    <p:sldLayoutId id="2147484437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rgbClr val="0070C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6.png"/><Relationship Id="rId4" Type="http://schemas.openxmlformats.org/officeDocument/2006/relationships/hyperlink" Target="https://www.e-lfh.org.uk/programmes/coronavirus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8.png"/><Relationship Id="rId5" Type="http://schemas.openxmlformats.org/officeDocument/2006/relationships/hyperlink" Target="https://www.hee.nhs.uk/coronavirus-covid-19" TargetMode="External"/><Relationship Id="rId4" Type="http://schemas.openxmlformats.org/officeDocument/2006/relationships/hyperlink" Target="https://www.ahpnw.nhs.uk/latest-news/422-covid-19-information-and-resources-for-ahps-latest-version-now-available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2.png"/><Relationship Id="rId5" Type="http://schemas.openxmlformats.org/officeDocument/2006/relationships/hyperlink" Target="https://www.rcn.org.uk/get-help/rcn-advice/covid-19" TargetMode="External"/><Relationship Id="rId4" Type="http://schemas.openxmlformats.org/officeDocument/2006/relationships/hyperlink" Target="https://www.nmc.org.uk/news/coronavirus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5.jpeg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9.xml"/><Relationship Id="rId4" Type="http://schemas.openxmlformats.org/officeDocument/2006/relationships/hyperlink" Target="https://london.hee.nhs.uk/covid-19-wellbeing-hub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5" Type="http://schemas.openxmlformats.org/officeDocument/2006/relationships/hyperlink" Target="https://www.e-lfh.org.uk/programmes/coronavirus/" TargetMode="Externa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5" Type="http://schemas.openxmlformats.org/officeDocument/2006/relationships/hyperlink" Target="https://www.e-lfh.org.uk/programmes/coronavirus/" TargetMode="Externa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2.png"/><Relationship Id="rId4" Type="http://schemas.openxmlformats.org/officeDocument/2006/relationships/hyperlink" Target="https://twitter.com/ava/status/1241006006496145408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Relationship Id="rId5" Type="http://schemas.openxmlformats.org/officeDocument/2006/relationships/hyperlink" Target="https://coronavirusresources.phe.gov.uk/" TargetMode="External"/><Relationship Id="rId4" Type="http://schemas.openxmlformats.org/officeDocument/2006/relationships/hyperlink" Target="https://www.hee.nhs.uk/coronavirus-covid-1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3779540"/>
            <a:ext cx="7941229" cy="1601601"/>
          </a:xfrm>
        </p:spPr>
        <p:txBody>
          <a:bodyPr>
            <a:noAutofit/>
          </a:bodyPr>
          <a:lstStyle/>
          <a:p>
            <a:r>
              <a:rPr lang="en-GB" sz="2400" dirty="0"/>
              <a:t>Accelerated Preceptorship: Induction and COVID Session</a:t>
            </a:r>
          </a:p>
        </p:txBody>
      </p:sp>
      <p:pic>
        <p:nvPicPr>
          <p:cNvPr id="4" name="Picture 3" descr="Footer.gi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86"/>
          <a:stretch/>
        </p:blipFill>
        <p:spPr>
          <a:xfrm>
            <a:off x="-22581" y="5766619"/>
            <a:ext cx="9144000" cy="1106588"/>
          </a:xfrm>
          <a:prstGeom prst="rect">
            <a:avLst/>
          </a:prstGeom>
        </p:spPr>
      </p:pic>
      <p:pic>
        <p:nvPicPr>
          <p:cNvPr id="6" name="Picture 5" descr="C:\Users\cd0x\AppData\Local\Microsoft\Windows\INetCache\Content.Outlook\VDV77M3J\Capital AHP Logo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045565"/>
            <a:ext cx="4896544" cy="1031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56956"/>
          <a:stretch/>
        </p:blipFill>
        <p:spPr>
          <a:xfrm>
            <a:off x="6056486" y="32313"/>
            <a:ext cx="2987261" cy="1020423"/>
          </a:xfrm>
          <a:prstGeom prst="rect">
            <a:avLst/>
          </a:prstGeom>
          <a:solidFill>
            <a:srgbClr val="FFC000">
              <a:alpha val="55000"/>
            </a:srgbClr>
          </a:solidFill>
        </p:spPr>
      </p:pic>
      <p:sp>
        <p:nvSpPr>
          <p:cNvPr id="5" name="Rectangle 4"/>
          <p:cNvSpPr/>
          <p:nvPr/>
        </p:nvSpPr>
        <p:spPr>
          <a:xfrm>
            <a:off x="1188353" y="5250715"/>
            <a:ext cx="67221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For Newly Qualified Practitioners and Healthcare Professionals on Temporary Register</a:t>
            </a:r>
          </a:p>
        </p:txBody>
      </p:sp>
    </p:spTree>
    <p:extLst>
      <p:ext uri="{BB962C8B-B14F-4D97-AF65-F5344CB8AC3E}">
        <p14:creationId xmlns:p14="http://schemas.microsoft.com/office/powerpoint/2010/main" val="1019675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etterheads Jpeg template-2heade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63191"/>
            <a:ext cx="5796136" cy="81753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179" y="696591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GB" altLang="en-US" sz="3200" dirty="0"/>
              <a:t>Management of patients with  COVID-19</a:t>
            </a: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477515" y="1916832"/>
            <a:ext cx="3960813" cy="4217935"/>
          </a:xfrm>
          <a:prstGeom prst="rect">
            <a:avLst/>
          </a:prstGeom>
        </p:spPr>
        <p:txBody>
          <a:bodyPr/>
          <a:lstStyle>
            <a:lvl1pPr marL="250825" indent="-250825" algn="l" defTabSz="912813" rtl="0" fontAlgn="base">
              <a:lnSpc>
                <a:spcPts val="2300"/>
              </a:lnSpc>
              <a:spcBef>
                <a:spcPts val="1200"/>
              </a:spcBef>
              <a:spcAft>
                <a:spcPct val="0"/>
              </a:spcAft>
              <a:buClr>
                <a:srgbClr val="005EB8"/>
              </a:buClr>
              <a:buFont typeface="LucidaGrande" charset="0"/>
              <a:buChar char="•"/>
              <a:defRPr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50" indent="-250825" algn="l" defTabSz="912813" rtl="0" fontAlgn="base">
              <a:lnSpc>
                <a:spcPts val="2300"/>
              </a:lnSpc>
              <a:spcBef>
                <a:spcPts val="600"/>
              </a:spcBef>
              <a:spcAft>
                <a:spcPct val="0"/>
              </a:spcAft>
              <a:buClr>
                <a:srgbClr val="005EB8"/>
              </a:buClr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0825" indent="-250825" algn="l" defTabSz="912813" rtl="0" fontAlgn="base">
              <a:lnSpc>
                <a:spcPts val="2300"/>
              </a:lnSpc>
              <a:spcBef>
                <a:spcPts val="600"/>
              </a:spcBef>
              <a:spcAft>
                <a:spcPct val="0"/>
              </a:spcAft>
              <a:buClr>
                <a:srgbClr val="005EB8"/>
              </a:buClr>
              <a:buFont typeface="LucidaGrande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750" indent="-250825" algn="l" defTabSz="912813" rtl="0" fontAlgn="base">
              <a:lnSpc>
                <a:spcPts val="2300"/>
              </a:lnSpc>
              <a:spcBef>
                <a:spcPts val="600"/>
              </a:spcBef>
              <a:spcAft>
                <a:spcPct val="0"/>
              </a:spcAft>
              <a:buClr>
                <a:srgbClr val="005EB8"/>
              </a:buClr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2800" indent="-276225" algn="l" defTabSz="912813" rtl="0" fontAlgn="base">
              <a:lnSpc>
                <a:spcPts val="2300"/>
              </a:lnSpc>
              <a:spcBef>
                <a:spcPts val="600"/>
              </a:spcBef>
              <a:spcAft>
                <a:spcPct val="0"/>
              </a:spcAft>
              <a:buClr>
                <a:srgbClr val="005EB8"/>
              </a:buClr>
              <a:buFont typeface="LucidaGrande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en-GB" altLang="en-US" sz="1400" dirty="0">
                <a:solidFill>
                  <a:sysClr val="windowText" lastClr="000000"/>
                </a:solidFill>
                <a:latin typeface="Arial"/>
              </a:rPr>
              <a:t>Prevention is key  </a:t>
            </a:r>
          </a:p>
          <a:p>
            <a:pPr eaLnBrk="1" hangingPunct="1">
              <a:defRPr/>
            </a:pPr>
            <a:r>
              <a:rPr lang="en-GB" altLang="en-US" b="0" dirty="0">
                <a:solidFill>
                  <a:sysClr val="windowText" lastClr="000000"/>
                </a:solidFill>
                <a:latin typeface="Arial"/>
              </a:rPr>
              <a:t>Isolating and monitoring your symptoms </a:t>
            </a:r>
          </a:p>
          <a:p>
            <a:pPr eaLnBrk="1" hangingPunct="1">
              <a:defRPr/>
            </a:pPr>
            <a:r>
              <a:rPr lang="en-GB" altLang="en-US" b="0" dirty="0">
                <a:solidFill>
                  <a:sysClr val="windowText" lastClr="000000"/>
                </a:solidFill>
                <a:latin typeface="Arial"/>
              </a:rPr>
              <a:t>NHS 111 Service</a:t>
            </a:r>
          </a:p>
          <a:p>
            <a:pPr eaLnBrk="1" hangingPunct="1">
              <a:defRPr/>
            </a:pPr>
            <a:r>
              <a:rPr lang="en-GB" altLang="en-US" b="0" dirty="0">
                <a:solidFill>
                  <a:sysClr val="windowText" lastClr="000000"/>
                </a:solidFill>
                <a:latin typeface="Arial"/>
              </a:rPr>
              <a:t>Hospitalisation for worst cases </a:t>
            </a:r>
          </a:p>
          <a:p>
            <a:pPr eaLnBrk="1" hangingPunct="1">
              <a:defRPr/>
            </a:pPr>
            <a:r>
              <a:rPr lang="en-GB" altLang="en-US" b="0" dirty="0">
                <a:solidFill>
                  <a:sysClr val="windowText" lastClr="000000"/>
                </a:solidFill>
                <a:latin typeface="Arial"/>
              </a:rPr>
              <a:t>Require intubation and mechanical ventilation in ICU</a:t>
            </a:r>
          </a:p>
          <a:p>
            <a:pPr eaLnBrk="1" hangingPunct="1">
              <a:defRPr/>
            </a:pPr>
            <a:r>
              <a:rPr lang="en-GB" altLang="en-US" b="0" dirty="0">
                <a:solidFill>
                  <a:sysClr val="windowText" lastClr="000000"/>
                </a:solidFill>
                <a:latin typeface="Arial"/>
              </a:rPr>
              <a:t>No vaccine or specific treatment known to treat COVID-19. </a:t>
            </a:r>
          </a:p>
          <a:p>
            <a:pPr eaLnBrk="1" hangingPunct="1">
              <a:defRPr/>
            </a:pPr>
            <a:r>
              <a:rPr lang="en-GB" altLang="en-US" b="0" dirty="0">
                <a:solidFill>
                  <a:sysClr val="windowText" lastClr="000000"/>
                </a:solidFill>
                <a:latin typeface="Arial"/>
              </a:rPr>
              <a:t>Manage complications e.g. secondary infections. </a:t>
            </a:r>
          </a:p>
          <a:p>
            <a:pPr eaLnBrk="1" hangingPunct="1">
              <a:defRPr/>
            </a:pPr>
            <a:endParaRPr lang="en-GB" altLang="en-US" sz="1400" b="0" dirty="0">
              <a:solidFill>
                <a:sysClr val="windowText" lastClr="000000"/>
              </a:solidFill>
              <a:latin typeface="Arial"/>
            </a:endParaRPr>
          </a:p>
          <a:p>
            <a:pPr eaLnBrk="1" hangingPunct="1">
              <a:defRPr/>
            </a:pPr>
            <a:endParaRPr lang="en-US" altLang="en-US" sz="1600" b="0" dirty="0">
              <a:solidFill>
                <a:sysClr val="windowText" lastClr="000000"/>
              </a:solidFill>
              <a:latin typeface="Arial"/>
            </a:endParaRPr>
          </a:p>
        </p:txBody>
      </p:sp>
      <p:sp>
        <p:nvSpPr>
          <p:cNvPr id="8" name="Content Placeholder 3"/>
          <p:cNvSpPr txBox="1">
            <a:spLocks/>
          </p:cNvSpPr>
          <p:nvPr/>
        </p:nvSpPr>
        <p:spPr bwMode="auto">
          <a:xfrm>
            <a:off x="5004048" y="1598263"/>
            <a:ext cx="3876773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50825" indent="-250825" algn="l" defTabSz="912813" rtl="0" fontAlgn="base">
              <a:lnSpc>
                <a:spcPts val="2300"/>
              </a:lnSpc>
              <a:spcBef>
                <a:spcPts val="1200"/>
              </a:spcBef>
              <a:spcAft>
                <a:spcPct val="0"/>
              </a:spcAft>
              <a:buClr>
                <a:srgbClr val="005EB8"/>
              </a:buClr>
              <a:buFont typeface="LucidaGrande" charset="0"/>
              <a:buChar char="•"/>
              <a:defRPr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50" indent="-250825" algn="l" defTabSz="912813" rtl="0" fontAlgn="base">
              <a:lnSpc>
                <a:spcPts val="2300"/>
              </a:lnSpc>
              <a:spcBef>
                <a:spcPts val="600"/>
              </a:spcBef>
              <a:spcAft>
                <a:spcPct val="0"/>
              </a:spcAft>
              <a:buClr>
                <a:srgbClr val="005EB8"/>
              </a:buClr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0825" indent="-250825" algn="l" defTabSz="912813" rtl="0" fontAlgn="base">
              <a:lnSpc>
                <a:spcPts val="2300"/>
              </a:lnSpc>
              <a:spcBef>
                <a:spcPts val="600"/>
              </a:spcBef>
              <a:spcAft>
                <a:spcPct val="0"/>
              </a:spcAft>
              <a:buClr>
                <a:srgbClr val="005EB8"/>
              </a:buClr>
              <a:buFont typeface="LucidaGrande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750" indent="-250825" algn="l" defTabSz="912813" rtl="0" fontAlgn="base">
              <a:lnSpc>
                <a:spcPts val="2300"/>
              </a:lnSpc>
              <a:spcBef>
                <a:spcPts val="600"/>
              </a:spcBef>
              <a:spcAft>
                <a:spcPct val="0"/>
              </a:spcAft>
              <a:buClr>
                <a:srgbClr val="005EB8"/>
              </a:buClr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2800" indent="-276225" algn="l" defTabSz="912813" rtl="0" fontAlgn="base">
              <a:lnSpc>
                <a:spcPts val="2300"/>
              </a:lnSpc>
              <a:spcBef>
                <a:spcPts val="600"/>
              </a:spcBef>
              <a:spcAft>
                <a:spcPct val="0"/>
              </a:spcAft>
              <a:buClr>
                <a:srgbClr val="005EB8"/>
              </a:buClr>
              <a:buFont typeface="LucidaGrande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en-GB" altLang="en-US" sz="1400" dirty="0">
                <a:solidFill>
                  <a:prstClr val="black"/>
                </a:solidFill>
                <a:latin typeface="Arial"/>
              </a:rPr>
              <a:t>Managing patients with COVID-19</a:t>
            </a:r>
          </a:p>
          <a:p>
            <a:pPr eaLnBrk="1" hangingPunct="1">
              <a:defRPr/>
            </a:pPr>
            <a:r>
              <a:rPr lang="en-GB" altLang="en-US" b="0" dirty="0">
                <a:solidFill>
                  <a:prstClr val="black"/>
                </a:solidFill>
                <a:latin typeface="Arial"/>
              </a:rPr>
              <a:t>Follow local policies </a:t>
            </a:r>
          </a:p>
          <a:p>
            <a:pPr eaLnBrk="1" hangingPunct="1">
              <a:defRPr/>
            </a:pPr>
            <a:r>
              <a:rPr lang="en-GB" altLang="en-US" b="0" dirty="0">
                <a:solidFill>
                  <a:prstClr val="black"/>
                </a:solidFill>
                <a:latin typeface="Arial"/>
              </a:rPr>
              <a:t>Liaise with line manager &amp; infection control</a:t>
            </a:r>
          </a:p>
          <a:p>
            <a:pPr eaLnBrk="1" hangingPunct="1">
              <a:defRPr/>
            </a:pPr>
            <a:r>
              <a:rPr lang="en-GB" altLang="en-US" b="0" dirty="0">
                <a:solidFill>
                  <a:prstClr val="black"/>
                </a:solidFill>
                <a:latin typeface="Arial"/>
              </a:rPr>
              <a:t>Can the appointment be virtual/telephone contact?</a:t>
            </a:r>
          </a:p>
          <a:p>
            <a:pPr eaLnBrk="1" hangingPunct="1">
              <a:defRPr/>
            </a:pPr>
            <a:r>
              <a:rPr lang="en-GB" altLang="en-US" b="0" dirty="0">
                <a:solidFill>
                  <a:prstClr val="black"/>
                </a:solidFill>
                <a:latin typeface="Arial"/>
              </a:rPr>
              <a:t>Community: If essential to attend as a home visit with correct PPE or reschedule.</a:t>
            </a:r>
          </a:p>
          <a:p>
            <a:pPr eaLnBrk="1" hangingPunct="1">
              <a:defRPr/>
            </a:pPr>
            <a:r>
              <a:rPr lang="en-GB" altLang="en-US" b="0" dirty="0">
                <a:solidFill>
                  <a:prstClr val="black"/>
                </a:solidFill>
                <a:latin typeface="Arial"/>
              </a:rPr>
              <a:t>Inpatient: Isolate patient with </a:t>
            </a:r>
            <a:r>
              <a:rPr lang="en-GB" altLang="en-US" b="0" dirty="0" err="1">
                <a:solidFill>
                  <a:prstClr val="black"/>
                </a:solidFill>
                <a:latin typeface="Arial"/>
              </a:rPr>
              <a:t>ensuite</a:t>
            </a:r>
            <a:r>
              <a:rPr lang="en-GB" altLang="en-US" b="0" dirty="0">
                <a:solidFill>
                  <a:prstClr val="black"/>
                </a:solidFill>
                <a:latin typeface="Arial"/>
              </a:rPr>
              <a:t> room if not possible – transfer patient to where this is possible</a:t>
            </a:r>
          </a:p>
        </p:txBody>
      </p:sp>
    </p:spTree>
    <p:extLst>
      <p:ext uri="{BB962C8B-B14F-4D97-AF65-F5344CB8AC3E}">
        <p14:creationId xmlns:p14="http://schemas.microsoft.com/office/powerpoint/2010/main" val="42296906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etterheads Jpeg template-2heade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63191"/>
            <a:ext cx="7092280" cy="11049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9114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altLang="en-US" dirty="0"/>
              <a:t>Further Learning</a:t>
            </a: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470056" y="1289125"/>
            <a:ext cx="3960813" cy="4705350"/>
          </a:xfrm>
          <a:prstGeom prst="rect">
            <a:avLst/>
          </a:prstGeom>
        </p:spPr>
        <p:txBody>
          <a:bodyPr/>
          <a:lstStyle>
            <a:lvl1pPr marL="250825" indent="-250825" algn="l" defTabSz="912813" rtl="0" fontAlgn="base">
              <a:lnSpc>
                <a:spcPts val="2300"/>
              </a:lnSpc>
              <a:spcBef>
                <a:spcPts val="1200"/>
              </a:spcBef>
              <a:spcAft>
                <a:spcPct val="0"/>
              </a:spcAft>
              <a:buClr>
                <a:srgbClr val="005EB8"/>
              </a:buClr>
              <a:buFont typeface="LucidaGrande" charset="0"/>
              <a:buChar char="•"/>
              <a:defRPr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50" indent="-250825" algn="l" defTabSz="912813" rtl="0" fontAlgn="base">
              <a:lnSpc>
                <a:spcPts val="2300"/>
              </a:lnSpc>
              <a:spcBef>
                <a:spcPts val="600"/>
              </a:spcBef>
              <a:spcAft>
                <a:spcPct val="0"/>
              </a:spcAft>
              <a:buClr>
                <a:srgbClr val="005EB8"/>
              </a:buClr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0825" indent="-250825" algn="l" defTabSz="912813" rtl="0" fontAlgn="base">
              <a:lnSpc>
                <a:spcPts val="2300"/>
              </a:lnSpc>
              <a:spcBef>
                <a:spcPts val="600"/>
              </a:spcBef>
              <a:spcAft>
                <a:spcPct val="0"/>
              </a:spcAft>
              <a:buClr>
                <a:srgbClr val="005EB8"/>
              </a:buClr>
              <a:buFont typeface="LucidaGrande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750" indent="-250825" algn="l" defTabSz="912813" rtl="0" fontAlgn="base">
              <a:lnSpc>
                <a:spcPts val="2300"/>
              </a:lnSpc>
              <a:spcBef>
                <a:spcPts val="600"/>
              </a:spcBef>
              <a:spcAft>
                <a:spcPct val="0"/>
              </a:spcAft>
              <a:buClr>
                <a:srgbClr val="005EB8"/>
              </a:buClr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2800" indent="-276225" algn="l" defTabSz="912813" rtl="0" fontAlgn="base">
              <a:lnSpc>
                <a:spcPts val="2300"/>
              </a:lnSpc>
              <a:spcBef>
                <a:spcPts val="600"/>
              </a:spcBef>
              <a:spcAft>
                <a:spcPct val="0"/>
              </a:spcAft>
              <a:buClr>
                <a:srgbClr val="005EB8"/>
              </a:buClr>
              <a:buFont typeface="LucidaGrande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endParaRPr lang="en-GB" altLang="en-US" sz="1600" b="0" dirty="0">
              <a:solidFill>
                <a:sysClr val="windowText" lastClr="000000"/>
              </a:solidFill>
              <a:latin typeface="Arial"/>
            </a:endParaRPr>
          </a:p>
          <a:p>
            <a:pPr eaLnBrk="1" hangingPunct="1">
              <a:defRPr/>
            </a:pPr>
            <a:endParaRPr lang="en-GB" altLang="en-US" sz="1600" b="0" dirty="0">
              <a:solidFill>
                <a:sysClr val="windowText" lastClr="000000"/>
              </a:solidFill>
              <a:latin typeface="Arial"/>
            </a:endParaRPr>
          </a:p>
          <a:p>
            <a:pPr eaLnBrk="1" hangingPunct="1">
              <a:defRPr/>
            </a:pPr>
            <a:r>
              <a:rPr lang="en-GB" altLang="en-US" sz="2000" b="0" dirty="0">
                <a:solidFill>
                  <a:sysClr val="windowText" lastClr="000000"/>
                </a:solidFill>
                <a:latin typeface="Arial"/>
              </a:rPr>
              <a:t>This programme has been created by Health Education England e-Learning for Healthcare (HEE e-</a:t>
            </a:r>
            <a:r>
              <a:rPr lang="en-GB" altLang="en-US" sz="2000" b="0" dirty="0" err="1">
                <a:solidFill>
                  <a:sysClr val="windowText" lastClr="000000"/>
                </a:solidFill>
                <a:latin typeface="Arial"/>
              </a:rPr>
              <a:t>LfH</a:t>
            </a:r>
            <a:r>
              <a:rPr lang="en-GB" altLang="en-US" sz="2000" b="0" dirty="0">
                <a:solidFill>
                  <a:sysClr val="windowText" lastClr="000000"/>
                </a:solidFill>
                <a:latin typeface="Arial"/>
              </a:rPr>
              <a:t>) in response to the Coronavirus (COVID-19) global pandemic.</a:t>
            </a:r>
          </a:p>
          <a:p>
            <a:pPr eaLnBrk="1" hangingPunct="1">
              <a:defRPr/>
            </a:pPr>
            <a:r>
              <a:rPr lang="en-GB" altLang="en-US" sz="2000" b="0" dirty="0">
                <a:solidFill>
                  <a:sysClr val="windowText" lastClr="000000"/>
                </a:solidFill>
                <a:latin typeface="Arial"/>
              </a:rPr>
              <a:t>The programme includes key materials to help the health and care workforce respond to Coronavirus.</a:t>
            </a:r>
          </a:p>
          <a:p>
            <a:pPr marL="288925" lvl="1" indent="0" eaLnBrk="1" hangingPunct="1">
              <a:buNone/>
              <a:defRPr/>
            </a:pPr>
            <a:r>
              <a:rPr lang="en-GB" altLang="en-US" sz="2000" b="0" dirty="0">
                <a:solidFill>
                  <a:sysClr val="windowText" lastClr="000000"/>
                </a:solidFill>
                <a:latin typeface="Arial"/>
                <a:hlinkClick r:id="rId4"/>
              </a:rPr>
              <a:t>https://www.e-lfh.org.uk/programmes/coronavirus/</a:t>
            </a:r>
            <a:r>
              <a:rPr lang="en-GB" altLang="en-US" sz="2000" b="0" dirty="0">
                <a:solidFill>
                  <a:sysClr val="windowText" lastClr="000000"/>
                </a:solidFill>
                <a:latin typeface="Arial"/>
              </a:rPr>
              <a:t>  </a:t>
            </a:r>
          </a:p>
          <a:p>
            <a:pPr eaLnBrk="1" hangingPunct="1">
              <a:defRPr/>
            </a:pPr>
            <a:endParaRPr lang="en-GB" altLang="en-US" sz="1600" b="0" dirty="0">
              <a:solidFill>
                <a:sysClr val="windowText" lastClr="000000"/>
              </a:solidFill>
              <a:latin typeface="Arial"/>
            </a:endParaRPr>
          </a:p>
          <a:p>
            <a:pPr eaLnBrk="1" hangingPunct="1">
              <a:defRPr/>
            </a:pPr>
            <a:endParaRPr lang="en-US" altLang="en-US" b="0" dirty="0">
              <a:solidFill>
                <a:sysClr val="windowText" lastClr="000000"/>
              </a:solidFill>
              <a:latin typeface="Arial"/>
            </a:endParaRPr>
          </a:p>
        </p:txBody>
      </p:sp>
      <p:sp>
        <p:nvSpPr>
          <p:cNvPr id="8" name="Content Placeholder 3"/>
          <p:cNvSpPr txBox="1">
            <a:spLocks/>
          </p:cNvSpPr>
          <p:nvPr/>
        </p:nvSpPr>
        <p:spPr bwMode="auto">
          <a:xfrm>
            <a:off x="4971791" y="1383990"/>
            <a:ext cx="3876773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50825" indent="-250825" algn="l" defTabSz="912813" rtl="0" fontAlgn="base">
              <a:lnSpc>
                <a:spcPts val="2300"/>
              </a:lnSpc>
              <a:spcBef>
                <a:spcPts val="1200"/>
              </a:spcBef>
              <a:spcAft>
                <a:spcPct val="0"/>
              </a:spcAft>
              <a:buClr>
                <a:srgbClr val="005EB8"/>
              </a:buClr>
              <a:buFont typeface="LucidaGrande" charset="0"/>
              <a:buChar char="•"/>
              <a:defRPr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50" indent="-250825" algn="l" defTabSz="912813" rtl="0" fontAlgn="base">
              <a:lnSpc>
                <a:spcPts val="2300"/>
              </a:lnSpc>
              <a:spcBef>
                <a:spcPts val="600"/>
              </a:spcBef>
              <a:spcAft>
                <a:spcPct val="0"/>
              </a:spcAft>
              <a:buClr>
                <a:srgbClr val="005EB8"/>
              </a:buClr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0825" indent="-250825" algn="l" defTabSz="912813" rtl="0" fontAlgn="base">
              <a:lnSpc>
                <a:spcPts val="2300"/>
              </a:lnSpc>
              <a:spcBef>
                <a:spcPts val="600"/>
              </a:spcBef>
              <a:spcAft>
                <a:spcPct val="0"/>
              </a:spcAft>
              <a:buClr>
                <a:srgbClr val="005EB8"/>
              </a:buClr>
              <a:buFont typeface="LucidaGrande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750" indent="-250825" algn="l" defTabSz="912813" rtl="0" fontAlgn="base">
              <a:lnSpc>
                <a:spcPts val="2300"/>
              </a:lnSpc>
              <a:spcBef>
                <a:spcPts val="600"/>
              </a:spcBef>
              <a:spcAft>
                <a:spcPct val="0"/>
              </a:spcAft>
              <a:buClr>
                <a:srgbClr val="005EB8"/>
              </a:buClr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2800" indent="-276225" algn="l" defTabSz="912813" rtl="0" fontAlgn="base">
              <a:lnSpc>
                <a:spcPts val="2300"/>
              </a:lnSpc>
              <a:spcBef>
                <a:spcPts val="600"/>
              </a:spcBef>
              <a:spcAft>
                <a:spcPct val="0"/>
              </a:spcAft>
              <a:buClr>
                <a:srgbClr val="005EB8"/>
              </a:buClr>
              <a:buFont typeface="LucidaGrande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en-GB" altLang="en-US" sz="2000" b="0" dirty="0">
                <a:solidFill>
                  <a:prstClr val="black"/>
                </a:solidFill>
                <a:latin typeface="Arial"/>
              </a:rPr>
              <a:t>Content now available in the COVID-19 programme includes: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GB" altLang="en-US" sz="1600" b="0" dirty="0">
                <a:solidFill>
                  <a:prstClr val="black"/>
                </a:solidFill>
                <a:latin typeface="Arial"/>
              </a:rPr>
              <a:t>Essential Guidance from the NHS, UK Government, WHO and BMJ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GB" altLang="en-US" sz="1600" b="0" dirty="0">
                <a:solidFill>
                  <a:prstClr val="black"/>
                </a:solidFill>
                <a:latin typeface="Arial"/>
              </a:rPr>
              <a:t>Public Health England – Personal Protective Equipment (PPE)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GB" altLang="en-US" sz="1600" b="0" dirty="0">
                <a:solidFill>
                  <a:prstClr val="black"/>
                </a:solidFill>
                <a:latin typeface="Arial"/>
              </a:rPr>
              <a:t>Infection Prevention and Control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GB" altLang="en-US" sz="1600" b="0" dirty="0">
                <a:solidFill>
                  <a:prstClr val="black"/>
                </a:solidFill>
                <a:latin typeface="Arial"/>
              </a:rPr>
              <a:t>Resources for Staﬀ Working in Critical Care Setting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GB" altLang="en-US" sz="1600" b="0" dirty="0">
                <a:solidFill>
                  <a:prstClr val="black"/>
                </a:solidFill>
                <a:latin typeface="Arial"/>
              </a:rPr>
              <a:t>Resources for Staff Working in Community Setting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GB" altLang="en-US" sz="1600" b="0" dirty="0">
                <a:solidFill>
                  <a:prstClr val="black"/>
                </a:solidFill>
                <a:latin typeface="Arial"/>
              </a:rPr>
              <a:t>End of Life Care COVID-19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GB" altLang="en-US" sz="1600" b="0" dirty="0">
                <a:solidFill>
                  <a:prstClr val="black"/>
                </a:solidFill>
                <a:latin typeface="Arial"/>
              </a:rPr>
              <a:t>Wellbeing for Staff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056" y="1302145"/>
            <a:ext cx="4273666" cy="8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2635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etterheads Jpeg template-2heade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63191"/>
            <a:ext cx="7092280" cy="11049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424" y="749515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altLang="en-US" dirty="0"/>
              <a:t>Your role as NQP</a:t>
            </a: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196752" y="1844824"/>
            <a:ext cx="4248472" cy="4536504"/>
          </a:xfrm>
          <a:prstGeom prst="rect">
            <a:avLst/>
          </a:prstGeom>
        </p:spPr>
        <p:txBody>
          <a:bodyPr/>
          <a:lstStyle>
            <a:lvl1pPr marL="250825" indent="-250825" algn="l" defTabSz="912813" rtl="0" fontAlgn="base">
              <a:lnSpc>
                <a:spcPts val="2300"/>
              </a:lnSpc>
              <a:spcBef>
                <a:spcPts val="1200"/>
              </a:spcBef>
              <a:spcAft>
                <a:spcPct val="0"/>
              </a:spcAft>
              <a:buClr>
                <a:srgbClr val="005EB8"/>
              </a:buClr>
              <a:buFont typeface="LucidaGrande" charset="0"/>
              <a:buChar char="•"/>
              <a:defRPr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50" indent="-250825" algn="l" defTabSz="912813" rtl="0" fontAlgn="base">
              <a:lnSpc>
                <a:spcPts val="2300"/>
              </a:lnSpc>
              <a:spcBef>
                <a:spcPts val="600"/>
              </a:spcBef>
              <a:spcAft>
                <a:spcPct val="0"/>
              </a:spcAft>
              <a:buClr>
                <a:srgbClr val="005EB8"/>
              </a:buClr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0825" indent="-250825" algn="l" defTabSz="912813" rtl="0" fontAlgn="base">
              <a:lnSpc>
                <a:spcPts val="2300"/>
              </a:lnSpc>
              <a:spcBef>
                <a:spcPts val="600"/>
              </a:spcBef>
              <a:spcAft>
                <a:spcPct val="0"/>
              </a:spcAft>
              <a:buClr>
                <a:srgbClr val="005EB8"/>
              </a:buClr>
              <a:buFont typeface="LucidaGrande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750" indent="-250825" algn="l" defTabSz="912813" rtl="0" fontAlgn="base">
              <a:lnSpc>
                <a:spcPts val="2300"/>
              </a:lnSpc>
              <a:spcBef>
                <a:spcPts val="600"/>
              </a:spcBef>
              <a:spcAft>
                <a:spcPct val="0"/>
              </a:spcAft>
              <a:buClr>
                <a:srgbClr val="005EB8"/>
              </a:buClr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2800" indent="-276225" algn="l" defTabSz="912813" rtl="0" fontAlgn="base">
              <a:lnSpc>
                <a:spcPts val="2300"/>
              </a:lnSpc>
              <a:spcBef>
                <a:spcPts val="600"/>
              </a:spcBef>
              <a:spcAft>
                <a:spcPct val="0"/>
              </a:spcAft>
              <a:buClr>
                <a:srgbClr val="005EB8"/>
              </a:buClr>
              <a:buFont typeface="LucidaGrande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ts val="600"/>
              </a:spcBef>
              <a:defRPr/>
            </a:pPr>
            <a:r>
              <a:rPr lang="en-GB" altLang="en-US" sz="2000" b="0" dirty="0">
                <a:solidFill>
                  <a:sysClr val="windowText" lastClr="000000"/>
                </a:solidFill>
                <a:latin typeface="Arial"/>
              </a:rPr>
              <a:t>Communication and staying connected is vital 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lang="en-GB" altLang="en-US" sz="2000" b="0" dirty="0">
                <a:solidFill>
                  <a:sysClr val="windowText" lastClr="000000"/>
                </a:solidFill>
                <a:latin typeface="Arial"/>
              </a:rPr>
              <a:t>Following local policies 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lang="en-GB" altLang="en-US" sz="2000" b="0" dirty="0">
                <a:solidFill>
                  <a:sysClr val="windowText" lastClr="000000"/>
                </a:solidFill>
                <a:latin typeface="Arial"/>
              </a:rPr>
              <a:t>Raising any concerns with line managers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lang="en-GB" altLang="en-US" sz="2000" b="0" dirty="0">
                <a:solidFill>
                  <a:sysClr val="windowText" lastClr="000000"/>
                </a:solidFill>
                <a:latin typeface="Arial"/>
              </a:rPr>
              <a:t>Team work and collaboration has never been more important 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lang="en-GB" altLang="en-US" sz="2000" b="0" dirty="0">
                <a:solidFill>
                  <a:sysClr val="windowText" lastClr="000000"/>
                </a:solidFill>
                <a:latin typeface="Arial"/>
              </a:rPr>
              <a:t>Job specifications will alter &amp; redeployment in some teams  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lang="en-GB" altLang="en-US" sz="2000" b="0" dirty="0">
                <a:solidFill>
                  <a:sysClr val="windowText" lastClr="000000"/>
                </a:solidFill>
                <a:latin typeface="Arial"/>
              </a:rPr>
              <a:t>Adaptive 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lang="en-GB" altLang="en-US" sz="2000" b="0" dirty="0">
                <a:solidFill>
                  <a:sysClr val="windowText" lastClr="000000"/>
                </a:solidFill>
                <a:latin typeface="Arial"/>
              </a:rPr>
              <a:t>Using technology 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lang="en-GB" altLang="en-US" sz="2000" b="0" dirty="0">
                <a:solidFill>
                  <a:sysClr val="windowText" lastClr="000000"/>
                </a:solidFill>
                <a:latin typeface="Arial"/>
              </a:rPr>
              <a:t>Finding your community of support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8778" y="1988840"/>
            <a:ext cx="4035902" cy="3346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9918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etterheads Jpeg template-2heade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63191"/>
            <a:ext cx="7092280" cy="11049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51520" y="274638"/>
            <a:ext cx="8663880" cy="5602634"/>
          </a:xfrm>
          <a:prstGeom prst="rect">
            <a:avLst/>
          </a:prstGeom>
          <a:solidFill>
            <a:srgbClr val="0070C0"/>
          </a:solidFill>
        </p:spPr>
        <p:txBody>
          <a:bodyPr/>
          <a:lstStyle>
            <a:lvl1pPr marL="250825" indent="-250825" algn="l" defTabSz="912813" rtl="0" eaLnBrk="1" fontAlgn="base" hangingPunct="1">
              <a:lnSpc>
                <a:spcPts val="2300"/>
              </a:lnSpc>
              <a:spcBef>
                <a:spcPts val="1200"/>
              </a:spcBef>
              <a:spcAft>
                <a:spcPct val="0"/>
              </a:spcAft>
              <a:buClr>
                <a:srgbClr val="294193"/>
              </a:buClr>
              <a:buSzPct val="125000"/>
              <a:buFont typeface="LucidaGrande" charset="0"/>
              <a:buChar char="•"/>
              <a:defRPr b="1" kern="1200">
                <a:solidFill>
                  <a:schemeClr val="tx1"/>
                </a:solidFill>
                <a:latin typeface="+mn-lt"/>
                <a:ea typeface="ＭＳ Ｐゴシック" pitchFamily="-84" charset="-128"/>
                <a:cs typeface="ＭＳ Ｐゴシック" pitchFamily="-84" charset="-128"/>
              </a:defRPr>
            </a:lvl1pPr>
            <a:lvl2pPr marL="539750" indent="-250825" algn="l" defTabSz="912813" rtl="0" eaLnBrk="1" fontAlgn="base" hangingPunct="1">
              <a:lnSpc>
                <a:spcPts val="23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2pPr>
            <a:lvl3pPr marL="250825" indent="-250825" algn="l" defTabSz="912813" rtl="0" eaLnBrk="1" fontAlgn="base" hangingPunct="1">
              <a:lnSpc>
                <a:spcPts val="2300"/>
              </a:lnSpc>
              <a:spcBef>
                <a:spcPts val="600"/>
              </a:spcBef>
              <a:spcAft>
                <a:spcPct val="0"/>
              </a:spcAft>
              <a:buClr>
                <a:srgbClr val="294193"/>
              </a:buClr>
              <a:buSzPct val="125000"/>
              <a:buFont typeface="LucidaGrande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3pPr>
            <a:lvl4pPr marL="539750" indent="-250825" algn="l" defTabSz="912813" rtl="0" eaLnBrk="1" fontAlgn="base" hangingPunct="1">
              <a:lnSpc>
                <a:spcPts val="23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4pPr>
            <a:lvl5pPr marL="812800" indent="-276225" algn="l" defTabSz="912813" rtl="0" eaLnBrk="1" fontAlgn="base" hangingPunct="1">
              <a:lnSpc>
                <a:spcPts val="2300"/>
              </a:lnSpc>
              <a:spcBef>
                <a:spcPts val="600"/>
              </a:spcBef>
              <a:spcAft>
                <a:spcPct val="0"/>
              </a:spcAft>
              <a:buClr>
                <a:srgbClr val="294193"/>
              </a:buClr>
              <a:buSzPct val="125000"/>
              <a:buFont typeface="LucidaGrande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5pPr>
            <a:lvl6pPr marL="2514156" indent="-228560" algn="l" defTabSz="9142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75" indent="-228560" algn="l" defTabSz="9142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95" indent="-228560" algn="l" defTabSz="9142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14" indent="-228560" algn="l" defTabSz="9142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GB" dirty="0">
              <a:solidFill>
                <a:sysClr val="window" lastClr="FFFFFF"/>
              </a:solidFill>
              <a:latin typeface="Arial"/>
            </a:endParaRPr>
          </a:p>
          <a:p>
            <a:pPr marL="0" indent="0">
              <a:buFont typeface="LucidaGrande" charset="0"/>
              <a:buNone/>
              <a:defRPr/>
            </a:pPr>
            <a:endParaRPr lang="en-GB" dirty="0">
              <a:solidFill>
                <a:sysClr val="window" lastClr="FFFFFF"/>
              </a:solidFill>
              <a:latin typeface="Arial"/>
            </a:endParaRPr>
          </a:p>
          <a:p>
            <a:pPr marL="0" indent="0" algn="ctr">
              <a:buFont typeface="LucidaGrande" charset="0"/>
              <a:buNone/>
              <a:defRPr/>
            </a:pPr>
            <a:endParaRPr lang="en-GB" sz="2400" dirty="0">
              <a:solidFill>
                <a:sysClr val="window" lastClr="FFFFFF"/>
              </a:solidFill>
              <a:latin typeface="Arial"/>
            </a:endParaRPr>
          </a:p>
          <a:p>
            <a:pPr marL="0" indent="0" algn="ctr">
              <a:buFont typeface="LucidaGrande" charset="0"/>
              <a:buNone/>
              <a:defRPr/>
            </a:pPr>
            <a:endParaRPr lang="en-GB" sz="2400" dirty="0">
              <a:solidFill>
                <a:sysClr val="window" lastClr="FFFFFF"/>
              </a:solidFill>
              <a:latin typeface="Arial"/>
            </a:endParaRPr>
          </a:p>
          <a:p>
            <a:pPr marL="0" indent="0" algn="ctr">
              <a:lnSpc>
                <a:spcPct val="150000"/>
              </a:lnSpc>
              <a:spcAft>
                <a:spcPts val="0"/>
              </a:spcAft>
              <a:buFont typeface="LucidaGrande" charset="0"/>
              <a:buNone/>
              <a:defRPr/>
            </a:pPr>
            <a:r>
              <a:rPr lang="en-GB" sz="4400" dirty="0">
                <a:solidFill>
                  <a:sysClr val="window" lastClr="FFFFFF"/>
                </a:solidFill>
                <a:latin typeface="Arial"/>
              </a:rPr>
              <a:t>What changes might be on the way? </a:t>
            </a:r>
          </a:p>
        </p:txBody>
      </p:sp>
    </p:spTree>
    <p:extLst>
      <p:ext uri="{BB962C8B-B14F-4D97-AF65-F5344CB8AC3E}">
        <p14:creationId xmlns:p14="http://schemas.microsoft.com/office/powerpoint/2010/main" val="27288239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etterheads Jpeg template-2heade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63191"/>
            <a:ext cx="7092280" cy="11049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189" y="64720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altLang="en-US" dirty="0"/>
              <a:t>Stay up to date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 bwMode="auto">
          <a:xfrm>
            <a:off x="5076054" y="1784005"/>
            <a:ext cx="3876773" cy="4313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50825" indent="-250825" algn="l" defTabSz="912813" rtl="0" fontAlgn="base">
              <a:lnSpc>
                <a:spcPts val="2300"/>
              </a:lnSpc>
              <a:spcBef>
                <a:spcPts val="1200"/>
              </a:spcBef>
              <a:spcAft>
                <a:spcPct val="0"/>
              </a:spcAft>
              <a:buClr>
                <a:srgbClr val="005EB8"/>
              </a:buClr>
              <a:buFont typeface="LucidaGrande" charset="0"/>
              <a:buChar char="•"/>
              <a:defRPr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50" indent="-250825" algn="l" defTabSz="912813" rtl="0" fontAlgn="base">
              <a:lnSpc>
                <a:spcPts val="2300"/>
              </a:lnSpc>
              <a:spcBef>
                <a:spcPts val="600"/>
              </a:spcBef>
              <a:spcAft>
                <a:spcPct val="0"/>
              </a:spcAft>
              <a:buClr>
                <a:srgbClr val="005EB8"/>
              </a:buClr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0825" indent="-250825" algn="l" defTabSz="912813" rtl="0" fontAlgn="base">
              <a:lnSpc>
                <a:spcPts val="2300"/>
              </a:lnSpc>
              <a:spcBef>
                <a:spcPts val="600"/>
              </a:spcBef>
              <a:spcAft>
                <a:spcPct val="0"/>
              </a:spcAft>
              <a:buClr>
                <a:srgbClr val="005EB8"/>
              </a:buClr>
              <a:buFont typeface="LucidaGrande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750" indent="-250825" algn="l" defTabSz="912813" rtl="0" fontAlgn="base">
              <a:lnSpc>
                <a:spcPts val="2300"/>
              </a:lnSpc>
              <a:spcBef>
                <a:spcPts val="600"/>
              </a:spcBef>
              <a:spcAft>
                <a:spcPct val="0"/>
              </a:spcAft>
              <a:buClr>
                <a:srgbClr val="005EB8"/>
              </a:buClr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2800" indent="-276225" algn="l" defTabSz="912813" rtl="0" fontAlgn="base">
              <a:lnSpc>
                <a:spcPts val="2300"/>
              </a:lnSpc>
              <a:spcBef>
                <a:spcPts val="600"/>
              </a:spcBef>
              <a:spcAft>
                <a:spcPct val="0"/>
              </a:spcAft>
              <a:buClr>
                <a:srgbClr val="005EB8"/>
              </a:buClr>
              <a:buFont typeface="LucidaGrande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en-GB" altLang="en-US" sz="2000" dirty="0">
                <a:solidFill>
                  <a:srgbClr val="FFC000"/>
                </a:solidFill>
                <a:latin typeface="Arial"/>
              </a:rPr>
              <a:t>AHPs: </a:t>
            </a:r>
            <a:r>
              <a:rPr lang="en-GB" altLang="en-US" sz="2000" b="0" dirty="0">
                <a:solidFill>
                  <a:prstClr val="black"/>
                </a:solidFill>
                <a:latin typeface="Arial"/>
              </a:rPr>
              <a:t>On behalf of the Chief Allied Health Professions Officer resources for AHPs that curate key published guidance and updates in relation to COVID-19:</a:t>
            </a:r>
          </a:p>
          <a:p>
            <a:pPr marL="0" indent="0" algn="ctr" eaLnBrk="1" hangingPunct="1">
              <a:buNone/>
              <a:defRPr/>
            </a:pPr>
            <a:r>
              <a:rPr lang="en-GB" altLang="en-US" sz="2000" b="0" dirty="0">
                <a:solidFill>
                  <a:prstClr val="black"/>
                </a:solidFill>
                <a:latin typeface="Arial"/>
              </a:rPr>
              <a:t> </a:t>
            </a:r>
            <a:r>
              <a:rPr lang="en-GB" altLang="en-US" b="0" dirty="0">
                <a:solidFill>
                  <a:prstClr val="black"/>
                </a:solidFill>
                <a:latin typeface="Arial"/>
                <a:hlinkClick r:id="rId4"/>
              </a:rPr>
              <a:t>https://www.ahpnw.nhs.uk/latest-news/422-covid-19-information-and-resources-for-ahps-latest-version-now-available</a:t>
            </a:r>
            <a:r>
              <a:rPr lang="en-GB" altLang="en-US" b="0" dirty="0">
                <a:solidFill>
                  <a:prstClr val="black"/>
                </a:solidFill>
                <a:latin typeface="Arial"/>
              </a:rPr>
              <a:t>  </a:t>
            </a:r>
          </a:p>
        </p:txBody>
      </p:sp>
      <p:sp>
        <p:nvSpPr>
          <p:cNvPr id="9" name="Content Placeholder 3"/>
          <p:cNvSpPr txBox="1">
            <a:spLocks/>
          </p:cNvSpPr>
          <p:nvPr/>
        </p:nvSpPr>
        <p:spPr bwMode="auto">
          <a:xfrm>
            <a:off x="221800" y="1983295"/>
            <a:ext cx="4116085" cy="3915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50825" indent="-250825" algn="l" defTabSz="912813" rtl="0" fontAlgn="base">
              <a:lnSpc>
                <a:spcPts val="2300"/>
              </a:lnSpc>
              <a:spcBef>
                <a:spcPts val="1200"/>
              </a:spcBef>
              <a:spcAft>
                <a:spcPct val="0"/>
              </a:spcAft>
              <a:buClr>
                <a:srgbClr val="005EB8"/>
              </a:buClr>
              <a:buFont typeface="LucidaGrande" charset="0"/>
              <a:buChar char="•"/>
              <a:defRPr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50" indent="-250825" algn="l" defTabSz="912813" rtl="0" fontAlgn="base">
              <a:lnSpc>
                <a:spcPts val="2300"/>
              </a:lnSpc>
              <a:spcBef>
                <a:spcPts val="600"/>
              </a:spcBef>
              <a:spcAft>
                <a:spcPct val="0"/>
              </a:spcAft>
              <a:buClr>
                <a:srgbClr val="005EB8"/>
              </a:buClr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0825" indent="-250825" algn="l" defTabSz="912813" rtl="0" fontAlgn="base">
              <a:lnSpc>
                <a:spcPts val="2300"/>
              </a:lnSpc>
              <a:spcBef>
                <a:spcPts val="600"/>
              </a:spcBef>
              <a:spcAft>
                <a:spcPct val="0"/>
              </a:spcAft>
              <a:buClr>
                <a:srgbClr val="005EB8"/>
              </a:buClr>
              <a:buFont typeface="LucidaGrande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750" indent="-250825" algn="l" defTabSz="912813" rtl="0" fontAlgn="base">
              <a:lnSpc>
                <a:spcPts val="2300"/>
              </a:lnSpc>
              <a:spcBef>
                <a:spcPts val="600"/>
              </a:spcBef>
              <a:spcAft>
                <a:spcPct val="0"/>
              </a:spcAft>
              <a:buClr>
                <a:srgbClr val="005EB8"/>
              </a:buClr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2800" indent="-276225" algn="l" defTabSz="912813" rtl="0" fontAlgn="base">
              <a:lnSpc>
                <a:spcPts val="2300"/>
              </a:lnSpc>
              <a:spcBef>
                <a:spcPts val="600"/>
              </a:spcBef>
              <a:spcAft>
                <a:spcPct val="0"/>
              </a:spcAft>
              <a:buClr>
                <a:srgbClr val="005EB8"/>
              </a:buClr>
              <a:buFont typeface="LucidaGrande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LucidaGrande" charset="0"/>
              <a:buNone/>
              <a:defRPr/>
            </a:pPr>
            <a:endParaRPr lang="en-GB" altLang="en-US" sz="2000" b="0" dirty="0">
              <a:solidFill>
                <a:prstClr val="black"/>
              </a:solidFill>
              <a:latin typeface="Arial"/>
            </a:endParaRPr>
          </a:p>
          <a:p>
            <a:pPr marL="0" indent="0" eaLnBrk="1" hangingPunct="1">
              <a:buFont typeface="LucidaGrande" charset="0"/>
              <a:buNone/>
              <a:defRPr/>
            </a:pPr>
            <a:endParaRPr lang="en-GB" altLang="en-US" sz="2000" b="0" dirty="0">
              <a:solidFill>
                <a:prstClr val="black"/>
              </a:solidFill>
              <a:latin typeface="Arial"/>
            </a:endParaRPr>
          </a:p>
          <a:p>
            <a:pPr marL="0" indent="0" eaLnBrk="1" hangingPunct="1">
              <a:buFont typeface="LucidaGrande" charset="0"/>
              <a:buNone/>
              <a:defRPr/>
            </a:pPr>
            <a:endParaRPr lang="en-GB" altLang="en-US" sz="2000" b="0" dirty="0">
              <a:solidFill>
                <a:prstClr val="black"/>
              </a:solidFill>
              <a:latin typeface="Arial"/>
            </a:endParaRPr>
          </a:p>
          <a:p>
            <a:pPr marL="0" indent="0" eaLnBrk="1" hangingPunct="1">
              <a:buFont typeface="LucidaGrande" charset="0"/>
              <a:buNone/>
              <a:defRPr/>
            </a:pPr>
            <a:endParaRPr lang="en-GB" altLang="en-US" sz="2000" b="0" dirty="0">
              <a:solidFill>
                <a:prstClr val="black"/>
              </a:solidFill>
              <a:latin typeface="Arial"/>
            </a:endParaRPr>
          </a:p>
          <a:p>
            <a:pPr marL="0" indent="0" eaLnBrk="1" hangingPunct="1">
              <a:buFont typeface="LucidaGrande" charset="0"/>
              <a:buNone/>
              <a:defRPr/>
            </a:pPr>
            <a:endParaRPr lang="en-GB" altLang="en-US" sz="2000" b="0" dirty="0">
              <a:solidFill>
                <a:prstClr val="black"/>
              </a:solidFill>
              <a:latin typeface="Arial"/>
            </a:endParaRPr>
          </a:p>
          <a:p>
            <a:pPr marL="0" indent="0" eaLnBrk="1" hangingPunct="1">
              <a:buFont typeface="LucidaGrande" charset="0"/>
              <a:buNone/>
              <a:defRPr/>
            </a:pPr>
            <a:endParaRPr lang="en-GB" altLang="en-US" sz="2000" b="0" dirty="0">
              <a:solidFill>
                <a:prstClr val="black"/>
              </a:solidFill>
              <a:latin typeface="Arial"/>
            </a:endParaRPr>
          </a:p>
          <a:p>
            <a:pPr marL="0" indent="0" algn="ctr" eaLnBrk="1" hangingPunct="1">
              <a:buNone/>
              <a:defRPr/>
            </a:pPr>
            <a:r>
              <a:rPr lang="en-GB" altLang="en-US" sz="2000" b="0" dirty="0">
                <a:solidFill>
                  <a:prstClr val="black"/>
                </a:solidFill>
                <a:latin typeface="Arial"/>
              </a:rPr>
              <a:t>You can also keep up to date via the HEE webpages: </a:t>
            </a:r>
            <a:r>
              <a:rPr lang="en-GB" altLang="en-US" sz="2000" b="0" dirty="0">
                <a:solidFill>
                  <a:prstClr val="black"/>
                </a:solidFill>
                <a:latin typeface="Arial"/>
                <a:hlinkClick r:id="rId5"/>
              </a:rPr>
              <a:t>https://www.hee.nhs.uk/coronavirus-covid-19</a:t>
            </a:r>
            <a:r>
              <a:rPr lang="en-GB" altLang="en-US" sz="2000" b="0" dirty="0">
                <a:solidFill>
                  <a:prstClr val="black"/>
                </a:solidFill>
                <a:latin typeface="Arial"/>
              </a:rPr>
              <a:t> 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544" y="2204864"/>
            <a:ext cx="3779848" cy="18838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62113" y="4581128"/>
            <a:ext cx="1304657" cy="131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0913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etterheads Jpeg template-2heade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63191"/>
            <a:ext cx="7092280" cy="11049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688" y="404664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GB" altLang="en-US" dirty="0"/>
              <a:t>AHPs: Stay up to date</a:t>
            </a:r>
            <a:br>
              <a:rPr lang="en-GB" altLang="en-US" dirty="0"/>
            </a:br>
            <a:endParaRPr lang="en-GB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688" y="1124744"/>
            <a:ext cx="8315665" cy="496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4951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etterheads Jpeg template-2heade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63191"/>
            <a:ext cx="7092280" cy="1104900"/>
          </a:xfrm>
          <a:prstGeom prst="rect">
            <a:avLst/>
          </a:prstGeom>
          <a:noFill/>
        </p:spPr>
      </p:pic>
      <p:sp>
        <p:nvSpPr>
          <p:cNvPr id="9" name="Content Placeholder 3"/>
          <p:cNvSpPr txBox="1">
            <a:spLocks/>
          </p:cNvSpPr>
          <p:nvPr/>
        </p:nvSpPr>
        <p:spPr bwMode="auto">
          <a:xfrm>
            <a:off x="4932040" y="1257999"/>
            <a:ext cx="3876773" cy="4705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50825" indent="-250825" algn="l" defTabSz="912813" rtl="0" fontAlgn="base">
              <a:lnSpc>
                <a:spcPts val="2300"/>
              </a:lnSpc>
              <a:spcBef>
                <a:spcPts val="1200"/>
              </a:spcBef>
              <a:spcAft>
                <a:spcPct val="0"/>
              </a:spcAft>
              <a:buClr>
                <a:srgbClr val="005EB8"/>
              </a:buClr>
              <a:buFont typeface="LucidaGrande" charset="0"/>
              <a:buChar char="•"/>
              <a:defRPr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50" indent="-250825" algn="l" defTabSz="912813" rtl="0" fontAlgn="base">
              <a:lnSpc>
                <a:spcPts val="2300"/>
              </a:lnSpc>
              <a:spcBef>
                <a:spcPts val="600"/>
              </a:spcBef>
              <a:spcAft>
                <a:spcPct val="0"/>
              </a:spcAft>
              <a:buClr>
                <a:srgbClr val="005EB8"/>
              </a:buClr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0825" indent="-250825" algn="l" defTabSz="912813" rtl="0" fontAlgn="base">
              <a:lnSpc>
                <a:spcPts val="2300"/>
              </a:lnSpc>
              <a:spcBef>
                <a:spcPts val="600"/>
              </a:spcBef>
              <a:spcAft>
                <a:spcPct val="0"/>
              </a:spcAft>
              <a:buClr>
                <a:srgbClr val="005EB8"/>
              </a:buClr>
              <a:buFont typeface="LucidaGrande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750" indent="-250825" algn="l" defTabSz="912813" rtl="0" fontAlgn="base">
              <a:lnSpc>
                <a:spcPts val="2300"/>
              </a:lnSpc>
              <a:spcBef>
                <a:spcPts val="600"/>
              </a:spcBef>
              <a:spcAft>
                <a:spcPct val="0"/>
              </a:spcAft>
              <a:buClr>
                <a:srgbClr val="005EB8"/>
              </a:buClr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2800" indent="-276225" algn="l" defTabSz="912813" rtl="0" fontAlgn="base">
              <a:lnSpc>
                <a:spcPts val="2300"/>
              </a:lnSpc>
              <a:spcBef>
                <a:spcPts val="600"/>
              </a:spcBef>
              <a:spcAft>
                <a:spcPct val="0"/>
              </a:spcAft>
              <a:buClr>
                <a:srgbClr val="005EB8"/>
              </a:buClr>
              <a:buFont typeface="LucidaGrande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0825" marR="0" lvl="0" indent="-250825" algn="l" defTabSz="912813" rtl="0" eaLnBrk="1" fontAlgn="base" latinLnBrk="0" hangingPunct="1">
              <a:lnSpc>
                <a:spcPts val="2300"/>
              </a:lnSpc>
              <a:spcBef>
                <a:spcPts val="1200"/>
              </a:spcBef>
              <a:spcAft>
                <a:spcPct val="0"/>
              </a:spcAft>
              <a:buClr>
                <a:srgbClr val="005EB8"/>
              </a:buClr>
              <a:buSzTx/>
              <a:buFont typeface="LucidaGrande" charset="0"/>
              <a:buChar char="•"/>
              <a:tabLst/>
              <a:defRPr/>
            </a:pPr>
            <a:endParaRPr kumimoji="0" lang="en-GB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Content Placeholder 3"/>
          <p:cNvSpPr txBox="1">
            <a:spLocks/>
          </p:cNvSpPr>
          <p:nvPr/>
        </p:nvSpPr>
        <p:spPr bwMode="auto">
          <a:xfrm>
            <a:off x="540025" y="1258000"/>
            <a:ext cx="3876773" cy="4458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50825" indent="-250825" algn="l" defTabSz="912813" rtl="0" fontAlgn="base">
              <a:lnSpc>
                <a:spcPts val="2300"/>
              </a:lnSpc>
              <a:spcBef>
                <a:spcPts val="1200"/>
              </a:spcBef>
              <a:spcAft>
                <a:spcPct val="0"/>
              </a:spcAft>
              <a:buClr>
                <a:srgbClr val="005EB8"/>
              </a:buClr>
              <a:buFont typeface="LucidaGrande" charset="0"/>
              <a:buChar char="•"/>
              <a:defRPr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50" indent="-250825" algn="l" defTabSz="912813" rtl="0" fontAlgn="base">
              <a:lnSpc>
                <a:spcPts val="2300"/>
              </a:lnSpc>
              <a:spcBef>
                <a:spcPts val="600"/>
              </a:spcBef>
              <a:spcAft>
                <a:spcPct val="0"/>
              </a:spcAft>
              <a:buClr>
                <a:srgbClr val="005EB8"/>
              </a:buClr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0825" indent="-250825" algn="l" defTabSz="912813" rtl="0" fontAlgn="base">
              <a:lnSpc>
                <a:spcPts val="2300"/>
              </a:lnSpc>
              <a:spcBef>
                <a:spcPts val="600"/>
              </a:spcBef>
              <a:spcAft>
                <a:spcPct val="0"/>
              </a:spcAft>
              <a:buClr>
                <a:srgbClr val="005EB8"/>
              </a:buClr>
              <a:buFont typeface="LucidaGrande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750" indent="-250825" algn="l" defTabSz="912813" rtl="0" fontAlgn="base">
              <a:lnSpc>
                <a:spcPts val="2300"/>
              </a:lnSpc>
              <a:spcBef>
                <a:spcPts val="600"/>
              </a:spcBef>
              <a:spcAft>
                <a:spcPct val="0"/>
              </a:spcAft>
              <a:buClr>
                <a:srgbClr val="005EB8"/>
              </a:buClr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2800" indent="-276225" algn="l" defTabSz="912813" rtl="0" fontAlgn="base">
              <a:lnSpc>
                <a:spcPts val="2300"/>
              </a:lnSpc>
              <a:spcBef>
                <a:spcPts val="600"/>
              </a:spcBef>
              <a:spcAft>
                <a:spcPct val="0"/>
              </a:spcAft>
              <a:buClr>
                <a:srgbClr val="005EB8"/>
              </a:buClr>
              <a:buFont typeface="LucidaGrande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0825" marR="0" lvl="0" indent="-250825" algn="l" defTabSz="912813" rtl="0" eaLnBrk="1" fontAlgn="base" latinLnBrk="0" hangingPunct="1">
              <a:lnSpc>
                <a:spcPts val="2300"/>
              </a:lnSpc>
              <a:spcBef>
                <a:spcPts val="0"/>
              </a:spcBef>
              <a:spcAft>
                <a:spcPct val="0"/>
              </a:spcAft>
              <a:buClr>
                <a:srgbClr val="005EB8"/>
              </a:buClr>
              <a:buSzTx/>
              <a:buFont typeface="LucidaGrande" charset="0"/>
              <a:buChar char="•"/>
              <a:tabLst/>
              <a:defRPr/>
            </a:pPr>
            <a:endParaRPr kumimoji="0" lang="en-GB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072" y="260649"/>
            <a:ext cx="8280264" cy="57280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405" y="404664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GB" altLang="en-US" dirty="0"/>
              <a:t>AHPs: Stay up to date</a:t>
            </a:r>
            <a:br>
              <a:rPr lang="en-GB" altLang="en-US" dirty="0"/>
            </a:b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2442399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etterheads Jpeg template-2heade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63191"/>
            <a:ext cx="7092280" cy="11049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909" y="1064561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GB" altLang="en-US" sz="4400" dirty="0"/>
              <a:t>Nurses: Stay up to date</a:t>
            </a:r>
            <a:br>
              <a:rPr lang="en-GB" altLang="en-US" dirty="0"/>
            </a:br>
            <a:endParaRPr lang="en-GB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4064" y="2191497"/>
            <a:ext cx="4480400" cy="41764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altLang="en-US" sz="2000" b="1" dirty="0">
                <a:solidFill>
                  <a:srgbClr val="FFC000"/>
                </a:solidFill>
                <a:latin typeface="Arial"/>
              </a:rPr>
              <a:t>Nurses: </a:t>
            </a:r>
            <a:r>
              <a:rPr lang="en-GB" sz="2000" dirty="0"/>
              <a:t>All nurses should stay up-to-date with the latest guidance which is available from Health Education England (HEE), the Nursing &amp; Midwifery Council (NMC) and the Royal College of Nursing (RCN).</a:t>
            </a:r>
          </a:p>
          <a:p>
            <a:pPr marL="0" indent="0">
              <a:buNone/>
            </a:pPr>
            <a:endParaRPr lang="en-GB" sz="2000" u="sng" dirty="0">
              <a:hlinkClick r:id="rId4"/>
            </a:endParaRPr>
          </a:p>
          <a:p>
            <a:pPr marL="0" indent="0" algn="ctr">
              <a:buNone/>
            </a:pPr>
            <a:r>
              <a:rPr lang="en-GB" sz="2000" u="sng" dirty="0">
                <a:hlinkClick r:id="rId4"/>
              </a:rPr>
              <a:t>https://www.nmc.org.uk/news/coronavirus/</a:t>
            </a:r>
            <a:endParaRPr lang="en-GB" sz="2000" u="sng" dirty="0"/>
          </a:p>
          <a:p>
            <a:pPr algn="ctr"/>
            <a:endParaRPr lang="en-GB" sz="2000" dirty="0">
              <a:hlinkClick r:id="rId5"/>
            </a:endParaRPr>
          </a:p>
          <a:p>
            <a:pPr marL="0" indent="0" algn="ctr">
              <a:buNone/>
            </a:pPr>
            <a:r>
              <a:rPr lang="en-GB" sz="2000" dirty="0">
                <a:hlinkClick r:id="rId5"/>
              </a:rPr>
              <a:t>https://www.rcn.org.uk/get-help/rcn-advice/covid-19</a:t>
            </a:r>
            <a:endParaRPr lang="en-GB" sz="2000" u="sng" dirty="0"/>
          </a:p>
          <a:p>
            <a:endParaRPr lang="en-GB" dirty="0"/>
          </a:p>
        </p:txBody>
      </p:sp>
      <p:pic>
        <p:nvPicPr>
          <p:cNvPr id="1028" name="Picture 4" descr="Royal College of Nursing (RCN) Logo Vector (.SVG + .PNG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501743"/>
            <a:ext cx="2762672" cy="1841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997986"/>
            <a:ext cx="2538240" cy="1351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91519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etterheads Jpeg template-2heade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63191"/>
            <a:ext cx="7092280" cy="11049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022" y="16288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GB" altLang="en-US" dirty="0"/>
              <a:t>What does this mean for me? </a:t>
            </a:r>
            <a:br>
              <a:rPr lang="en-GB" altLang="en-US" dirty="0"/>
            </a:br>
            <a:br>
              <a:rPr lang="en-GB" altLang="en-US" dirty="0"/>
            </a:br>
            <a:endParaRPr lang="en-GB" altLang="en-US" dirty="0"/>
          </a:p>
        </p:txBody>
      </p:sp>
      <p:sp>
        <p:nvSpPr>
          <p:cNvPr id="10" name="Content Placeholder 3"/>
          <p:cNvSpPr txBox="1">
            <a:spLocks/>
          </p:cNvSpPr>
          <p:nvPr/>
        </p:nvSpPr>
        <p:spPr bwMode="auto">
          <a:xfrm>
            <a:off x="509377" y="2924944"/>
            <a:ext cx="8125245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50825" indent="-250825" algn="l" defTabSz="912813" rtl="0" fontAlgn="base">
              <a:lnSpc>
                <a:spcPts val="2300"/>
              </a:lnSpc>
              <a:spcBef>
                <a:spcPts val="1200"/>
              </a:spcBef>
              <a:spcAft>
                <a:spcPct val="0"/>
              </a:spcAft>
              <a:buClr>
                <a:srgbClr val="005EB8"/>
              </a:buClr>
              <a:buFont typeface="LucidaGrande" charset="0"/>
              <a:buChar char="•"/>
              <a:defRPr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50" indent="-250825" algn="l" defTabSz="912813" rtl="0" fontAlgn="base">
              <a:lnSpc>
                <a:spcPts val="2300"/>
              </a:lnSpc>
              <a:spcBef>
                <a:spcPts val="600"/>
              </a:spcBef>
              <a:spcAft>
                <a:spcPct val="0"/>
              </a:spcAft>
              <a:buClr>
                <a:srgbClr val="005EB8"/>
              </a:buClr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0825" indent="-250825" algn="l" defTabSz="912813" rtl="0" fontAlgn="base">
              <a:lnSpc>
                <a:spcPts val="2300"/>
              </a:lnSpc>
              <a:spcBef>
                <a:spcPts val="600"/>
              </a:spcBef>
              <a:spcAft>
                <a:spcPct val="0"/>
              </a:spcAft>
              <a:buClr>
                <a:srgbClr val="005EB8"/>
              </a:buClr>
              <a:buFont typeface="LucidaGrande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750" indent="-250825" algn="l" defTabSz="912813" rtl="0" fontAlgn="base">
              <a:lnSpc>
                <a:spcPts val="2300"/>
              </a:lnSpc>
              <a:spcBef>
                <a:spcPts val="600"/>
              </a:spcBef>
              <a:spcAft>
                <a:spcPct val="0"/>
              </a:spcAft>
              <a:buClr>
                <a:srgbClr val="005EB8"/>
              </a:buClr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2800" indent="-276225" algn="l" defTabSz="912813" rtl="0" fontAlgn="base">
              <a:lnSpc>
                <a:spcPts val="2300"/>
              </a:lnSpc>
              <a:spcBef>
                <a:spcPts val="600"/>
              </a:spcBef>
              <a:spcAft>
                <a:spcPct val="0"/>
              </a:spcAft>
              <a:buClr>
                <a:srgbClr val="005EB8"/>
              </a:buClr>
              <a:buFont typeface="LucidaGrande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GB" altLang="en-US" sz="2400" b="0" dirty="0">
                <a:solidFill>
                  <a:prstClr val="black"/>
                </a:solidFill>
                <a:latin typeface="Arial"/>
              </a:rPr>
              <a:t>You may be undertaking new and unfamiliar roles as part of the national effort </a:t>
            </a:r>
          </a:p>
          <a:p>
            <a:pPr eaLnBrk="1" hangingPunct="1">
              <a:defRPr/>
            </a:pPr>
            <a:endParaRPr lang="en-GB" altLang="en-US" sz="2400" b="0" dirty="0">
              <a:solidFill>
                <a:prstClr val="black"/>
              </a:solidFill>
              <a:latin typeface="Arial"/>
            </a:endParaRPr>
          </a:p>
          <a:p>
            <a:pPr eaLnBrk="1" hangingPunct="1">
              <a:defRPr/>
            </a:pPr>
            <a:r>
              <a:rPr lang="en-GB" altLang="en-US" sz="2400" b="0" dirty="0">
                <a:solidFill>
                  <a:prstClr val="black"/>
                </a:solidFill>
                <a:latin typeface="Arial"/>
              </a:rPr>
              <a:t>Each organisation will be coordinating this differently and communication will be provided</a:t>
            </a:r>
          </a:p>
          <a:p>
            <a:pPr eaLnBrk="1" hangingPunct="1">
              <a:defRPr/>
            </a:pPr>
            <a:endParaRPr lang="en-GB" altLang="en-US" sz="2400" b="0" dirty="0">
              <a:solidFill>
                <a:prstClr val="black"/>
              </a:solidFill>
              <a:latin typeface="Arial"/>
            </a:endParaRPr>
          </a:p>
          <a:p>
            <a:pPr eaLnBrk="1" hangingPunct="1">
              <a:defRPr/>
            </a:pPr>
            <a:r>
              <a:rPr lang="en-GB" altLang="en-US" sz="2400" b="0" dirty="0">
                <a:solidFill>
                  <a:prstClr val="black"/>
                </a:solidFill>
                <a:latin typeface="Arial"/>
              </a:rPr>
              <a:t>You will be supported.</a:t>
            </a:r>
          </a:p>
        </p:txBody>
      </p:sp>
    </p:spTree>
    <p:extLst>
      <p:ext uri="{BB962C8B-B14F-4D97-AF65-F5344CB8AC3E}">
        <p14:creationId xmlns:p14="http://schemas.microsoft.com/office/powerpoint/2010/main" val="31221702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etterheads Jpeg template-2heade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63191"/>
            <a:ext cx="7092280" cy="1104900"/>
          </a:xfrm>
          <a:prstGeom prst="rect">
            <a:avLst/>
          </a:prstGeom>
          <a:noFill/>
        </p:spPr>
      </p:pic>
      <p:sp>
        <p:nvSpPr>
          <p:cNvPr id="10" name="Content Placeholder 3"/>
          <p:cNvSpPr txBox="1">
            <a:spLocks/>
          </p:cNvSpPr>
          <p:nvPr/>
        </p:nvSpPr>
        <p:spPr bwMode="auto">
          <a:xfrm>
            <a:off x="206235" y="1844824"/>
            <a:ext cx="3876773" cy="3817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50825" indent="-250825" algn="l" defTabSz="912813" rtl="0" fontAlgn="base">
              <a:lnSpc>
                <a:spcPts val="2300"/>
              </a:lnSpc>
              <a:spcBef>
                <a:spcPts val="1200"/>
              </a:spcBef>
              <a:spcAft>
                <a:spcPct val="0"/>
              </a:spcAft>
              <a:buClr>
                <a:srgbClr val="005EB8"/>
              </a:buClr>
              <a:buFont typeface="LucidaGrande" charset="0"/>
              <a:buChar char="•"/>
              <a:defRPr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50" indent="-250825" algn="l" defTabSz="912813" rtl="0" fontAlgn="base">
              <a:lnSpc>
                <a:spcPts val="2300"/>
              </a:lnSpc>
              <a:spcBef>
                <a:spcPts val="600"/>
              </a:spcBef>
              <a:spcAft>
                <a:spcPct val="0"/>
              </a:spcAft>
              <a:buClr>
                <a:srgbClr val="005EB8"/>
              </a:buClr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0825" indent="-250825" algn="l" defTabSz="912813" rtl="0" fontAlgn="base">
              <a:lnSpc>
                <a:spcPts val="2300"/>
              </a:lnSpc>
              <a:spcBef>
                <a:spcPts val="600"/>
              </a:spcBef>
              <a:spcAft>
                <a:spcPct val="0"/>
              </a:spcAft>
              <a:buClr>
                <a:srgbClr val="005EB8"/>
              </a:buClr>
              <a:buFont typeface="LucidaGrande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750" indent="-250825" algn="l" defTabSz="912813" rtl="0" fontAlgn="base">
              <a:lnSpc>
                <a:spcPts val="2300"/>
              </a:lnSpc>
              <a:spcBef>
                <a:spcPts val="600"/>
              </a:spcBef>
              <a:spcAft>
                <a:spcPct val="0"/>
              </a:spcAft>
              <a:buClr>
                <a:srgbClr val="005EB8"/>
              </a:buClr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2800" indent="-276225" algn="l" defTabSz="912813" rtl="0" fontAlgn="base">
              <a:lnSpc>
                <a:spcPts val="2300"/>
              </a:lnSpc>
              <a:spcBef>
                <a:spcPts val="600"/>
              </a:spcBef>
              <a:spcAft>
                <a:spcPct val="0"/>
              </a:spcAft>
              <a:buClr>
                <a:srgbClr val="005EB8"/>
              </a:buClr>
              <a:buFont typeface="LucidaGrande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GB" altLang="en-US" sz="2000" b="0" dirty="0">
                <a:solidFill>
                  <a:prstClr val="black"/>
                </a:solidFill>
                <a:latin typeface="Arial"/>
              </a:rPr>
              <a:t>Access to good quality information e.g. WHO, NHS England, Government websites</a:t>
            </a:r>
          </a:p>
          <a:p>
            <a:pPr eaLnBrk="1" hangingPunct="1">
              <a:defRPr/>
            </a:pPr>
            <a:r>
              <a:rPr lang="en-GB" altLang="en-US" sz="2000" b="0" dirty="0">
                <a:solidFill>
                  <a:prstClr val="black"/>
                </a:solidFill>
                <a:latin typeface="Arial"/>
              </a:rPr>
              <a:t>Having a break from the media/news </a:t>
            </a:r>
          </a:p>
          <a:p>
            <a:pPr eaLnBrk="1" hangingPunct="1">
              <a:defRPr/>
            </a:pPr>
            <a:r>
              <a:rPr lang="en-GB" altLang="en-US" sz="2000" b="0" dirty="0">
                <a:solidFill>
                  <a:prstClr val="black"/>
                </a:solidFill>
                <a:latin typeface="Arial"/>
              </a:rPr>
              <a:t>Stay connected with friends/family via social media or certain apps e.g. Zoom </a:t>
            </a:r>
          </a:p>
          <a:p>
            <a:pPr eaLnBrk="1" hangingPunct="1">
              <a:defRPr/>
            </a:pPr>
            <a:r>
              <a:rPr lang="en-GB" altLang="en-US" sz="2000" b="0" dirty="0">
                <a:solidFill>
                  <a:prstClr val="black"/>
                </a:solidFill>
                <a:latin typeface="Arial"/>
              </a:rPr>
              <a:t>Muting or unfollowing any accounts that may make you feel anxious.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35197" y="1263973"/>
            <a:ext cx="8229600" cy="797165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/>
              <a:t>Looking after your mental health</a:t>
            </a:r>
            <a:br>
              <a:rPr lang="en-GB" dirty="0"/>
            </a:br>
            <a:endParaRPr lang="en-GB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 bwMode="auto">
          <a:xfrm>
            <a:off x="4788024" y="3304179"/>
            <a:ext cx="3876773" cy="2645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50825" indent="-250825" algn="l" defTabSz="912813" rtl="0" fontAlgn="base">
              <a:lnSpc>
                <a:spcPts val="2300"/>
              </a:lnSpc>
              <a:spcBef>
                <a:spcPts val="1200"/>
              </a:spcBef>
              <a:spcAft>
                <a:spcPct val="0"/>
              </a:spcAft>
              <a:buClr>
                <a:srgbClr val="005EB8"/>
              </a:buClr>
              <a:buFont typeface="LucidaGrande" charset="0"/>
              <a:buChar char="•"/>
              <a:defRPr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50" indent="-250825" algn="l" defTabSz="912813" rtl="0" fontAlgn="base">
              <a:lnSpc>
                <a:spcPts val="2300"/>
              </a:lnSpc>
              <a:spcBef>
                <a:spcPts val="600"/>
              </a:spcBef>
              <a:spcAft>
                <a:spcPct val="0"/>
              </a:spcAft>
              <a:buClr>
                <a:srgbClr val="005EB8"/>
              </a:buClr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0825" indent="-250825" algn="l" defTabSz="912813" rtl="0" fontAlgn="base">
              <a:lnSpc>
                <a:spcPts val="2300"/>
              </a:lnSpc>
              <a:spcBef>
                <a:spcPts val="600"/>
              </a:spcBef>
              <a:spcAft>
                <a:spcPct val="0"/>
              </a:spcAft>
              <a:buClr>
                <a:srgbClr val="005EB8"/>
              </a:buClr>
              <a:buFont typeface="LucidaGrande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750" indent="-250825" algn="l" defTabSz="912813" rtl="0" fontAlgn="base">
              <a:lnSpc>
                <a:spcPts val="2300"/>
              </a:lnSpc>
              <a:spcBef>
                <a:spcPts val="600"/>
              </a:spcBef>
              <a:spcAft>
                <a:spcPct val="0"/>
              </a:spcAft>
              <a:buClr>
                <a:srgbClr val="005EB8"/>
              </a:buClr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2800" indent="-276225" algn="l" defTabSz="912813" rtl="0" fontAlgn="base">
              <a:lnSpc>
                <a:spcPts val="2300"/>
              </a:lnSpc>
              <a:spcBef>
                <a:spcPts val="600"/>
              </a:spcBef>
              <a:spcAft>
                <a:spcPct val="0"/>
              </a:spcAft>
              <a:buClr>
                <a:srgbClr val="005EB8"/>
              </a:buClr>
              <a:buFont typeface="LucidaGrande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eaLnBrk="1" hangingPunct="1">
              <a:defRPr/>
            </a:pPr>
            <a:r>
              <a:rPr lang="en-GB" altLang="en-US" sz="2000" b="0" dirty="0">
                <a:solidFill>
                  <a:prstClr val="black"/>
                </a:solidFill>
                <a:latin typeface="Arial"/>
              </a:rPr>
              <a:t>Trying to have a new routine </a:t>
            </a:r>
          </a:p>
          <a:p>
            <a:pPr lvl="0" eaLnBrk="1" hangingPunct="1">
              <a:defRPr/>
            </a:pPr>
            <a:r>
              <a:rPr lang="en-GB" altLang="en-US" sz="2000" b="0" dirty="0">
                <a:solidFill>
                  <a:prstClr val="black"/>
                </a:solidFill>
                <a:latin typeface="Arial"/>
              </a:rPr>
              <a:t>A form of exercise per day</a:t>
            </a:r>
          </a:p>
          <a:p>
            <a:pPr lvl="0" eaLnBrk="1" hangingPunct="1">
              <a:defRPr/>
            </a:pPr>
            <a:r>
              <a:rPr lang="en-GB" altLang="en-US" sz="2000" b="0" dirty="0">
                <a:solidFill>
                  <a:prstClr val="black"/>
                </a:solidFill>
                <a:latin typeface="Arial"/>
              </a:rPr>
              <a:t>It’s okay not to be okay – knowing who you can talk to for support</a:t>
            </a:r>
          </a:p>
          <a:p>
            <a:pPr lvl="0" eaLnBrk="1" hangingPunct="1">
              <a:defRPr/>
            </a:pPr>
            <a:r>
              <a:rPr lang="en-GB" altLang="en-US" sz="2000" b="0" dirty="0">
                <a:solidFill>
                  <a:prstClr val="black"/>
                </a:solidFill>
                <a:latin typeface="Arial"/>
              </a:rPr>
              <a:t>Eating good nutritious foods and keeping hydrated.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744234"/>
            <a:ext cx="2785520" cy="15218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5352173"/>
            <a:ext cx="1224136" cy="119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99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etterheads Jpeg template-2heade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63191"/>
            <a:ext cx="7092280" cy="11049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208" y="1268091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GB" altLang="en-US" dirty="0"/>
              <a:t>Introducing the accelerated preceptorship program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2659655"/>
            <a:ext cx="4186808" cy="3615401"/>
          </a:xfrm>
        </p:spPr>
        <p:txBody>
          <a:bodyPr>
            <a:normAutofit lnSpcReduction="10000"/>
          </a:bodyPr>
          <a:lstStyle/>
          <a:p>
            <a:pPr>
              <a:buClr>
                <a:srgbClr val="0070C0"/>
              </a:buClr>
            </a:pPr>
            <a:r>
              <a:rPr lang="en-GB" sz="2000" dirty="0"/>
              <a:t>Six week program</a:t>
            </a:r>
          </a:p>
          <a:p>
            <a:pPr>
              <a:buClr>
                <a:srgbClr val="0070C0"/>
              </a:buClr>
            </a:pPr>
            <a:r>
              <a:rPr lang="en-GB" sz="2000" dirty="0"/>
              <a:t>Completion of mandatory and statutory training</a:t>
            </a:r>
          </a:p>
          <a:p>
            <a:pPr>
              <a:buClr>
                <a:srgbClr val="0070C0"/>
              </a:buClr>
            </a:pPr>
            <a:r>
              <a:rPr lang="en-GB" sz="2000" dirty="0"/>
              <a:t>Aligned </a:t>
            </a:r>
            <a:r>
              <a:rPr lang="en-GB" sz="1800" dirty="0"/>
              <a:t>with</a:t>
            </a:r>
            <a:r>
              <a:rPr lang="en-GB" sz="2000" dirty="0"/>
              <a:t> principles of regulatory bodies</a:t>
            </a:r>
          </a:p>
          <a:p>
            <a:pPr>
              <a:buClr>
                <a:srgbClr val="0070C0"/>
              </a:buClr>
            </a:pPr>
            <a:r>
              <a:rPr lang="en-GB" sz="2000" dirty="0"/>
              <a:t>Immersion in clinical setting and workplace culture</a:t>
            </a:r>
          </a:p>
          <a:p>
            <a:pPr>
              <a:buClr>
                <a:srgbClr val="0070C0"/>
              </a:buClr>
            </a:pPr>
            <a:r>
              <a:rPr lang="en-GB" sz="2000" dirty="0"/>
              <a:t>Full support from preceptor and other staff</a:t>
            </a:r>
          </a:p>
          <a:p>
            <a:pPr>
              <a:buClr>
                <a:srgbClr val="0070C0"/>
              </a:buClr>
            </a:pPr>
            <a:r>
              <a:rPr lang="en-GB" sz="2000" dirty="0"/>
              <a:t>Action learning and forums where possible</a:t>
            </a:r>
          </a:p>
          <a:p>
            <a:endParaRPr lang="en-GB" sz="2800" dirty="0"/>
          </a:p>
        </p:txBody>
      </p:sp>
      <p:sp>
        <p:nvSpPr>
          <p:cNvPr id="11" name="Content Placeholder 9"/>
          <p:cNvSpPr txBox="1">
            <a:spLocks/>
          </p:cNvSpPr>
          <p:nvPr/>
        </p:nvSpPr>
        <p:spPr>
          <a:xfrm>
            <a:off x="4716016" y="2852936"/>
            <a:ext cx="4186808" cy="3111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0070C0"/>
              </a:buClr>
            </a:pPr>
            <a:r>
              <a:rPr lang="en-GB" sz="2000" dirty="0"/>
              <a:t>Weekly online development sessions:</a:t>
            </a:r>
          </a:p>
          <a:p>
            <a:pPr lvl="1" fontAlgn="auto">
              <a:spcAft>
                <a:spcPts val="0"/>
              </a:spcAft>
            </a:pPr>
            <a:r>
              <a:rPr lang="en-GB" sz="1600" dirty="0"/>
              <a:t>Induction</a:t>
            </a:r>
            <a:r>
              <a:rPr lang="en-GB" sz="1800" dirty="0"/>
              <a:t> and COVID </a:t>
            </a:r>
          </a:p>
          <a:p>
            <a:pPr lvl="1" fontAlgn="auto">
              <a:spcAft>
                <a:spcPts val="0"/>
              </a:spcAft>
            </a:pPr>
            <a:r>
              <a:rPr lang="en-GB" sz="1800" dirty="0"/>
              <a:t>My Professional Practice</a:t>
            </a:r>
          </a:p>
          <a:p>
            <a:pPr lvl="1" fontAlgn="auto">
              <a:spcAft>
                <a:spcPts val="0"/>
              </a:spcAft>
            </a:pPr>
            <a:r>
              <a:rPr lang="en-GB" sz="1800" dirty="0"/>
              <a:t>My Effective Practice</a:t>
            </a:r>
          </a:p>
          <a:p>
            <a:pPr lvl="1" fontAlgn="auto">
              <a:spcAft>
                <a:spcPts val="0"/>
              </a:spcAft>
            </a:pPr>
            <a:r>
              <a:rPr lang="en-GB" sz="1800" dirty="0"/>
              <a:t>My Safe Practice </a:t>
            </a:r>
          </a:p>
          <a:p>
            <a:pPr lvl="1" fontAlgn="auto">
              <a:spcAft>
                <a:spcPts val="0"/>
              </a:spcAft>
            </a:pPr>
            <a:r>
              <a:rPr lang="en-GB" sz="1800" dirty="0"/>
              <a:t>My Clinical Practice</a:t>
            </a:r>
          </a:p>
          <a:p>
            <a:pPr lvl="1" fontAlgn="auto">
              <a:spcAft>
                <a:spcPts val="0"/>
              </a:spcAft>
            </a:pPr>
            <a:r>
              <a:rPr lang="en-GB" sz="1800" dirty="0"/>
              <a:t>Reflection session and next steps</a:t>
            </a:r>
          </a:p>
          <a:p>
            <a:pPr fontAlgn="auto">
              <a:spcAft>
                <a:spcPts val="0"/>
              </a:spcAft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9129556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etterheads Jpeg template-2heade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63191"/>
            <a:ext cx="7092280" cy="1104900"/>
          </a:xfrm>
          <a:prstGeom prst="rect">
            <a:avLst/>
          </a:prstGeom>
          <a:noFill/>
        </p:spPr>
      </p:pic>
      <p:sp>
        <p:nvSpPr>
          <p:cNvPr id="10" name="Content Placeholder 3"/>
          <p:cNvSpPr txBox="1">
            <a:spLocks/>
          </p:cNvSpPr>
          <p:nvPr/>
        </p:nvSpPr>
        <p:spPr bwMode="auto">
          <a:xfrm>
            <a:off x="347237" y="1422811"/>
            <a:ext cx="3876773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50825" indent="-250825" algn="l" defTabSz="912813" rtl="0" fontAlgn="base">
              <a:lnSpc>
                <a:spcPts val="2300"/>
              </a:lnSpc>
              <a:spcBef>
                <a:spcPts val="1200"/>
              </a:spcBef>
              <a:spcAft>
                <a:spcPct val="0"/>
              </a:spcAft>
              <a:buClr>
                <a:srgbClr val="005EB8"/>
              </a:buClr>
              <a:buFont typeface="LucidaGrande" charset="0"/>
              <a:buChar char="•"/>
              <a:defRPr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50" indent="-250825" algn="l" defTabSz="912813" rtl="0" fontAlgn="base">
              <a:lnSpc>
                <a:spcPts val="2300"/>
              </a:lnSpc>
              <a:spcBef>
                <a:spcPts val="600"/>
              </a:spcBef>
              <a:spcAft>
                <a:spcPct val="0"/>
              </a:spcAft>
              <a:buClr>
                <a:srgbClr val="005EB8"/>
              </a:buClr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0825" indent="-250825" algn="l" defTabSz="912813" rtl="0" fontAlgn="base">
              <a:lnSpc>
                <a:spcPts val="2300"/>
              </a:lnSpc>
              <a:spcBef>
                <a:spcPts val="600"/>
              </a:spcBef>
              <a:spcAft>
                <a:spcPct val="0"/>
              </a:spcAft>
              <a:buClr>
                <a:srgbClr val="005EB8"/>
              </a:buClr>
              <a:buFont typeface="LucidaGrande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750" indent="-250825" algn="l" defTabSz="912813" rtl="0" fontAlgn="base">
              <a:lnSpc>
                <a:spcPts val="2300"/>
              </a:lnSpc>
              <a:spcBef>
                <a:spcPts val="600"/>
              </a:spcBef>
              <a:spcAft>
                <a:spcPct val="0"/>
              </a:spcAft>
              <a:buClr>
                <a:srgbClr val="005EB8"/>
              </a:buClr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2800" indent="-276225" algn="l" defTabSz="912813" rtl="0" fontAlgn="base">
              <a:lnSpc>
                <a:spcPts val="2300"/>
              </a:lnSpc>
              <a:spcBef>
                <a:spcPts val="600"/>
              </a:spcBef>
              <a:spcAft>
                <a:spcPct val="0"/>
              </a:spcAft>
              <a:buClr>
                <a:srgbClr val="005EB8"/>
              </a:buClr>
              <a:buFont typeface="LucidaGrande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eaLnBrk="1" hangingPunct="1">
              <a:defRPr/>
            </a:pPr>
            <a:r>
              <a:rPr lang="en-GB" altLang="en-US" sz="1600" b="0" dirty="0">
                <a:solidFill>
                  <a:prstClr val="black"/>
                </a:solidFill>
                <a:latin typeface="Arial"/>
                <a:ea typeface="ＭＳ Ｐゴシック" panose="020B0600070205080204" pitchFamily="34" charset="-128"/>
              </a:rPr>
              <a:t>NHS staff have been given free access to a number of wellbeing apps from now until the end of December 2020 to support their mental health and wellbeing.</a:t>
            </a:r>
          </a:p>
          <a:p>
            <a:pPr lvl="0" eaLnBrk="1" hangingPunct="1">
              <a:defRPr/>
            </a:pPr>
            <a:r>
              <a:rPr lang="en-GB" altLang="en-US" sz="1600" b="0" dirty="0">
                <a:solidFill>
                  <a:prstClr val="black"/>
                </a:solidFill>
                <a:latin typeface="Arial"/>
                <a:ea typeface="ＭＳ Ｐゴシック" panose="020B0600070205080204" pitchFamily="34" charset="-128"/>
              </a:rPr>
              <a:t>NHS England and NHS Improvement have worked with the following app providers to waive costs for the NHS workforce who are dealing with the unprecedented challenges of the COVID-19 pandemic.</a:t>
            </a:r>
          </a:p>
          <a:p>
            <a:pPr eaLnBrk="1" hangingPunct="1">
              <a:defRPr/>
            </a:pPr>
            <a:r>
              <a:rPr lang="en-GB" altLang="en-US" sz="1600" b="0" dirty="0">
                <a:solidFill>
                  <a:prstClr val="black"/>
                </a:solidFill>
                <a:latin typeface="Arial"/>
                <a:ea typeface="ＭＳ Ｐゴシック" panose="020B0600070205080204" pitchFamily="34" charset="-128"/>
              </a:rPr>
              <a:t>Health Education England have provided resources to help support the wellbeing of all NHS staff available at: </a:t>
            </a:r>
            <a:r>
              <a:rPr lang="en-GB" sz="1600" b="0" u="sng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https://london.hee.nhs.uk/covid-19-wellbeing-hub</a:t>
            </a:r>
            <a:r>
              <a:rPr lang="en-GB" sz="1600" b="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1" hangingPunct="1">
              <a:defRPr/>
            </a:pPr>
            <a:endParaRPr lang="en-GB" altLang="en-US" sz="1600" b="0" dirty="0">
              <a:solidFill>
                <a:prstClr val="black"/>
              </a:solidFill>
              <a:latin typeface="Arial"/>
              <a:ea typeface="ＭＳ Ｐゴシック" panose="020B0600070205080204" pitchFamily="34" charset="-128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5396" y="1330733"/>
            <a:ext cx="8229600" cy="576064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/>
              <a:t>Free wellbeing apps</a:t>
            </a: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 bwMode="auto">
          <a:xfrm>
            <a:off x="4708223" y="1387425"/>
            <a:ext cx="3876773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50825" indent="-250825" algn="l" defTabSz="912813" rtl="0" fontAlgn="base">
              <a:lnSpc>
                <a:spcPts val="2300"/>
              </a:lnSpc>
              <a:spcBef>
                <a:spcPts val="1200"/>
              </a:spcBef>
              <a:spcAft>
                <a:spcPct val="0"/>
              </a:spcAft>
              <a:buClr>
                <a:srgbClr val="005EB8"/>
              </a:buClr>
              <a:buFont typeface="LucidaGrande" charset="0"/>
              <a:buChar char="•"/>
              <a:defRPr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50" indent="-250825" algn="l" defTabSz="912813" rtl="0" fontAlgn="base">
              <a:lnSpc>
                <a:spcPts val="2300"/>
              </a:lnSpc>
              <a:spcBef>
                <a:spcPts val="600"/>
              </a:spcBef>
              <a:spcAft>
                <a:spcPct val="0"/>
              </a:spcAft>
              <a:buClr>
                <a:srgbClr val="005EB8"/>
              </a:buClr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0825" indent="-250825" algn="l" defTabSz="912813" rtl="0" fontAlgn="base">
              <a:lnSpc>
                <a:spcPts val="2300"/>
              </a:lnSpc>
              <a:spcBef>
                <a:spcPts val="600"/>
              </a:spcBef>
              <a:spcAft>
                <a:spcPct val="0"/>
              </a:spcAft>
              <a:buClr>
                <a:srgbClr val="005EB8"/>
              </a:buClr>
              <a:buFont typeface="LucidaGrande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750" indent="-250825" algn="l" defTabSz="912813" rtl="0" fontAlgn="base">
              <a:lnSpc>
                <a:spcPts val="2300"/>
              </a:lnSpc>
              <a:spcBef>
                <a:spcPts val="600"/>
              </a:spcBef>
              <a:spcAft>
                <a:spcPct val="0"/>
              </a:spcAft>
              <a:buClr>
                <a:srgbClr val="005EB8"/>
              </a:buClr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2800" indent="-276225" algn="l" defTabSz="912813" rtl="0" fontAlgn="base">
              <a:lnSpc>
                <a:spcPts val="2300"/>
              </a:lnSpc>
              <a:spcBef>
                <a:spcPts val="600"/>
              </a:spcBef>
              <a:spcAft>
                <a:spcPct val="0"/>
              </a:spcAft>
              <a:buClr>
                <a:srgbClr val="005EB8"/>
              </a:buClr>
              <a:buFont typeface="LucidaGrande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Unmind</a:t>
            </a:r>
          </a:p>
          <a:p>
            <a:pPr marL="285750" lvl="0" indent="-285750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en-GB" sz="1600" b="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Unmind is a mental health platform that empowers staff to proactively improve their mental wellbeing. Using scientifically-backed assessments, tools and training you can measure and manage your personal mental health needs, including digital programmes designed to help with stress, sleep, coping, connection, fulfilment and nutrition. </a:t>
            </a:r>
            <a:br>
              <a:rPr lang="en-GB" sz="1600" b="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1600" b="0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en-GB" sz="1600" b="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team at Unmind are offering free access to NHS staff until the end of December 2020, which is active now. </a:t>
            </a:r>
          </a:p>
          <a:p>
            <a:pPr marL="285750" lvl="0" indent="-285750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endParaRPr lang="en-GB" sz="1600" b="0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en-GB" sz="1600" b="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NHS staff can get access: Go to: </a:t>
            </a:r>
            <a:r>
              <a:rPr lang="en-GB" sz="1600" b="0" kern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nhs.unmind.com/signup </a:t>
            </a:r>
          </a:p>
        </p:txBody>
      </p:sp>
    </p:spTree>
    <p:extLst>
      <p:ext uri="{BB962C8B-B14F-4D97-AF65-F5344CB8AC3E}">
        <p14:creationId xmlns:p14="http://schemas.microsoft.com/office/powerpoint/2010/main" val="39067595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etterheads Jpeg template-2heade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63191"/>
            <a:ext cx="7092280" cy="1104900"/>
          </a:xfrm>
          <a:prstGeom prst="rect">
            <a:avLst/>
          </a:prstGeom>
          <a:noFill/>
        </p:spPr>
      </p:pic>
      <p:sp>
        <p:nvSpPr>
          <p:cNvPr id="10" name="Content Placeholder 3"/>
          <p:cNvSpPr txBox="1">
            <a:spLocks/>
          </p:cNvSpPr>
          <p:nvPr/>
        </p:nvSpPr>
        <p:spPr bwMode="auto">
          <a:xfrm>
            <a:off x="5148064" y="1273875"/>
            <a:ext cx="3876773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50825" indent="-250825" algn="l" defTabSz="912813" rtl="0" fontAlgn="base">
              <a:lnSpc>
                <a:spcPts val="2300"/>
              </a:lnSpc>
              <a:spcBef>
                <a:spcPts val="1200"/>
              </a:spcBef>
              <a:spcAft>
                <a:spcPct val="0"/>
              </a:spcAft>
              <a:buClr>
                <a:srgbClr val="005EB8"/>
              </a:buClr>
              <a:buFont typeface="LucidaGrande" charset="0"/>
              <a:buChar char="•"/>
              <a:defRPr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50" indent="-250825" algn="l" defTabSz="912813" rtl="0" fontAlgn="base">
              <a:lnSpc>
                <a:spcPts val="2300"/>
              </a:lnSpc>
              <a:spcBef>
                <a:spcPts val="600"/>
              </a:spcBef>
              <a:spcAft>
                <a:spcPct val="0"/>
              </a:spcAft>
              <a:buClr>
                <a:srgbClr val="005EB8"/>
              </a:buClr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0825" indent="-250825" algn="l" defTabSz="912813" rtl="0" fontAlgn="base">
              <a:lnSpc>
                <a:spcPts val="2300"/>
              </a:lnSpc>
              <a:spcBef>
                <a:spcPts val="600"/>
              </a:spcBef>
              <a:spcAft>
                <a:spcPct val="0"/>
              </a:spcAft>
              <a:buClr>
                <a:srgbClr val="005EB8"/>
              </a:buClr>
              <a:buFont typeface="LucidaGrande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750" indent="-250825" algn="l" defTabSz="912813" rtl="0" fontAlgn="base">
              <a:lnSpc>
                <a:spcPts val="2300"/>
              </a:lnSpc>
              <a:spcBef>
                <a:spcPts val="600"/>
              </a:spcBef>
              <a:spcAft>
                <a:spcPct val="0"/>
              </a:spcAft>
              <a:buClr>
                <a:srgbClr val="005EB8"/>
              </a:buClr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2800" indent="-276225" algn="l" defTabSz="912813" rtl="0" fontAlgn="base">
              <a:lnSpc>
                <a:spcPts val="2300"/>
              </a:lnSpc>
              <a:spcBef>
                <a:spcPts val="600"/>
              </a:spcBef>
              <a:spcAft>
                <a:spcPct val="0"/>
              </a:spcAft>
              <a:buClr>
                <a:srgbClr val="005EB8"/>
              </a:buClr>
              <a:buFont typeface="LucidaGrande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buNone/>
              <a:defRPr/>
            </a:pPr>
            <a:r>
              <a:rPr lang="en-GB" altLang="en-US" sz="1600" dirty="0">
                <a:solidFill>
                  <a:prstClr val="black"/>
                </a:solidFill>
                <a:latin typeface="Arial"/>
                <a:ea typeface="ＭＳ Ｐゴシック" panose="020B0600070205080204" pitchFamily="34" charset="-128"/>
              </a:rPr>
              <a:t>Headspace</a:t>
            </a:r>
          </a:p>
          <a:p>
            <a:pPr lvl="0" eaLnBrk="1" hangingPunct="1">
              <a:defRPr/>
            </a:pPr>
            <a:r>
              <a:rPr lang="en-GB" altLang="en-US" sz="1600" b="0" dirty="0">
                <a:solidFill>
                  <a:prstClr val="black"/>
                </a:solidFill>
                <a:latin typeface="Arial"/>
                <a:ea typeface="ＭＳ Ｐゴシック" panose="020B0600070205080204" pitchFamily="34" charset="-128"/>
              </a:rPr>
              <a:t>Headspace is a science-backed app in mindfulness and meditation, providing unique tools and resources to help reduce stress, build resilience, and aid better sleep. </a:t>
            </a:r>
            <a:br>
              <a:rPr lang="en-GB" altLang="en-US" sz="1600" b="0" dirty="0">
                <a:solidFill>
                  <a:prstClr val="black"/>
                </a:solidFill>
                <a:latin typeface="Arial"/>
                <a:ea typeface="ＭＳ Ｐゴシック" panose="020B0600070205080204" pitchFamily="34" charset="-128"/>
              </a:rPr>
            </a:br>
            <a:br>
              <a:rPr lang="en-GB" altLang="en-US" sz="1600" b="0" dirty="0">
                <a:solidFill>
                  <a:prstClr val="black"/>
                </a:solidFill>
                <a:latin typeface="Arial"/>
                <a:ea typeface="ＭＳ Ｐゴシック" panose="020B0600070205080204" pitchFamily="34" charset="-128"/>
              </a:rPr>
            </a:br>
            <a:r>
              <a:rPr lang="en-GB" altLang="en-US" sz="1600" b="0" dirty="0">
                <a:solidFill>
                  <a:prstClr val="black"/>
                </a:solidFill>
                <a:latin typeface="Arial"/>
                <a:ea typeface="ＭＳ Ｐゴシック" panose="020B0600070205080204" pitchFamily="34" charset="-128"/>
              </a:rPr>
              <a:t>Free access to all NHS staff with an NHS email address is available until 31 December 2020 and is active now. </a:t>
            </a:r>
            <a:br>
              <a:rPr lang="en-GB" altLang="en-US" sz="1600" b="0" dirty="0">
                <a:solidFill>
                  <a:prstClr val="black"/>
                </a:solidFill>
                <a:latin typeface="Arial"/>
                <a:ea typeface="ＭＳ Ｐゴシック" panose="020B0600070205080204" pitchFamily="34" charset="-128"/>
              </a:rPr>
            </a:br>
            <a:br>
              <a:rPr lang="en-GB" altLang="en-US" sz="1600" b="0" dirty="0">
                <a:solidFill>
                  <a:prstClr val="black"/>
                </a:solidFill>
                <a:latin typeface="Arial"/>
                <a:ea typeface="ＭＳ Ｐゴシック" panose="020B0600070205080204" pitchFamily="34" charset="-128"/>
              </a:rPr>
            </a:br>
            <a:r>
              <a:rPr lang="en-GB" altLang="en-US" sz="1600" b="0" dirty="0">
                <a:solidFill>
                  <a:prstClr val="black"/>
                </a:solidFill>
                <a:latin typeface="Arial"/>
                <a:ea typeface="ＭＳ Ｐゴシック" panose="020B0600070205080204" pitchFamily="34" charset="-128"/>
              </a:rPr>
              <a:t>How NHS staff can get access:</a:t>
            </a:r>
          </a:p>
          <a:p>
            <a:pPr lvl="0" eaLnBrk="1" hangingPunct="1">
              <a:defRPr/>
            </a:pPr>
            <a:r>
              <a:rPr lang="en-GB" altLang="en-US" sz="1600" b="0" dirty="0">
                <a:solidFill>
                  <a:prstClr val="black"/>
                </a:solidFill>
                <a:latin typeface="Arial"/>
                <a:ea typeface="ＭＳ Ｐゴシック" panose="020B0600070205080204" pitchFamily="34" charset="-128"/>
              </a:rPr>
              <a:t>Go to: </a:t>
            </a:r>
            <a:r>
              <a:rPr lang="en-GB" altLang="en-US" sz="1600" b="0" dirty="0">
                <a:solidFill>
                  <a:srgbClr val="0070C0"/>
                </a:solidFill>
                <a:latin typeface="Arial"/>
                <a:ea typeface="ＭＳ Ｐゴシック" panose="020B0600070205080204" pitchFamily="34" charset="-128"/>
              </a:rPr>
              <a:t>www.headspace.com/nhs</a:t>
            </a:r>
            <a:r>
              <a:rPr lang="en-GB" altLang="en-US" sz="1600" b="0" dirty="0">
                <a:solidFill>
                  <a:prstClr val="black"/>
                </a:solidFill>
                <a:latin typeface="Arial"/>
                <a:ea typeface="ＭＳ Ｐゴシック" panose="020B0600070205080204" pitchFamily="34" charset="-128"/>
              </a:rPr>
              <a:t>  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0386" y="548680"/>
            <a:ext cx="8229600" cy="719411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/>
              <a:t>Free wellbeing apps</a:t>
            </a:r>
            <a:br>
              <a:rPr lang="en-GB" dirty="0"/>
            </a:br>
            <a:endParaRPr lang="en-GB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 bwMode="auto">
          <a:xfrm>
            <a:off x="420624" y="1052736"/>
            <a:ext cx="3876773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50825" indent="-250825" algn="l" defTabSz="912813" rtl="0" fontAlgn="base">
              <a:lnSpc>
                <a:spcPts val="2300"/>
              </a:lnSpc>
              <a:spcBef>
                <a:spcPts val="1200"/>
              </a:spcBef>
              <a:spcAft>
                <a:spcPct val="0"/>
              </a:spcAft>
              <a:buClr>
                <a:srgbClr val="005EB8"/>
              </a:buClr>
              <a:buFont typeface="LucidaGrande" charset="0"/>
              <a:buChar char="•"/>
              <a:defRPr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50" indent="-250825" algn="l" defTabSz="912813" rtl="0" fontAlgn="base">
              <a:lnSpc>
                <a:spcPts val="2300"/>
              </a:lnSpc>
              <a:spcBef>
                <a:spcPts val="600"/>
              </a:spcBef>
              <a:spcAft>
                <a:spcPct val="0"/>
              </a:spcAft>
              <a:buClr>
                <a:srgbClr val="005EB8"/>
              </a:buClr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0825" indent="-250825" algn="l" defTabSz="912813" rtl="0" fontAlgn="base">
              <a:lnSpc>
                <a:spcPts val="2300"/>
              </a:lnSpc>
              <a:spcBef>
                <a:spcPts val="600"/>
              </a:spcBef>
              <a:spcAft>
                <a:spcPct val="0"/>
              </a:spcAft>
              <a:buClr>
                <a:srgbClr val="005EB8"/>
              </a:buClr>
              <a:buFont typeface="LucidaGrande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750" indent="-250825" algn="l" defTabSz="912813" rtl="0" fontAlgn="base">
              <a:lnSpc>
                <a:spcPts val="2300"/>
              </a:lnSpc>
              <a:spcBef>
                <a:spcPts val="600"/>
              </a:spcBef>
              <a:spcAft>
                <a:spcPct val="0"/>
              </a:spcAft>
              <a:buClr>
                <a:srgbClr val="005EB8"/>
              </a:buClr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2800" indent="-276225" algn="l" defTabSz="912813" rtl="0" fontAlgn="base">
              <a:lnSpc>
                <a:spcPts val="2300"/>
              </a:lnSpc>
              <a:spcBef>
                <a:spcPts val="600"/>
              </a:spcBef>
              <a:spcAft>
                <a:spcPct val="0"/>
              </a:spcAft>
              <a:buClr>
                <a:srgbClr val="005EB8"/>
              </a:buClr>
              <a:buFont typeface="LucidaGrande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buNone/>
              <a:defRPr/>
            </a:pPr>
            <a:r>
              <a:rPr lang="en-GB" altLang="en-US" sz="1600" dirty="0" err="1">
                <a:solidFill>
                  <a:prstClr val="black"/>
                </a:solidFill>
                <a:latin typeface="Arial"/>
                <a:ea typeface="ＭＳ Ｐゴシック" panose="020B0600070205080204" pitchFamily="34" charset="-128"/>
              </a:rPr>
              <a:t>Sleepio</a:t>
            </a:r>
            <a:r>
              <a:rPr lang="en-GB" altLang="en-US" sz="1600" b="0" dirty="0">
                <a:solidFill>
                  <a:prstClr val="black"/>
                </a:solidFill>
                <a:latin typeface="Arial"/>
                <a:ea typeface="ＭＳ Ｐゴシック" panose="020B0600070205080204" pitchFamily="34" charset="-128"/>
              </a:rPr>
              <a:t> clinically-evidenced sleep improvement programme that is fully automated and highly personalised, using cognitive behavioural techniques to help improve poor sleep. </a:t>
            </a:r>
          </a:p>
          <a:p>
            <a:pPr lvl="0" eaLnBrk="1" hangingPunct="1">
              <a:defRPr/>
            </a:pPr>
            <a:r>
              <a:rPr lang="en-GB" altLang="en-US" sz="1600" b="0" dirty="0">
                <a:solidFill>
                  <a:prstClr val="black"/>
                </a:solidFill>
                <a:latin typeface="Arial"/>
                <a:ea typeface="ＭＳ Ｐゴシック" panose="020B0600070205080204" pitchFamily="34" charset="-128"/>
              </a:rPr>
              <a:t>Free access to </a:t>
            </a:r>
            <a:r>
              <a:rPr lang="en-GB" altLang="en-US" sz="1600" b="0" dirty="0" err="1">
                <a:solidFill>
                  <a:prstClr val="black"/>
                </a:solidFill>
                <a:latin typeface="Arial"/>
                <a:ea typeface="ＭＳ Ｐゴシック" panose="020B0600070205080204" pitchFamily="34" charset="-128"/>
              </a:rPr>
              <a:t>Sleepio</a:t>
            </a:r>
            <a:r>
              <a:rPr lang="en-GB" altLang="en-US" sz="1600" b="0" dirty="0">
                <a:solidFill>
                  <a:prstClr val="black"/>
                </a:solidFill>
                <a:latin typeface="Arial"/>
                <a:ea typeface="ＭＳ Ｐゴシック" panose="020B0600070205080204" pitchFamily="34" charset="-128"/>
              </a:rPr>
              <a:t> for all NHS staff is active now until 31 December.</a:t>
            </a:r>
          </a:p>
          <a:p>
            <a:pPr marL="0" lvl="0" indent="0" eaLnBrk="1" hangingPunct="1">
              <a:buNone/>
              <a:defRPr/>
            </a:pPr>
            <a:r>
              <a:rPr lang="en-GB" altLang="en-US" sz="1600" dirty="0">
                <a:solidFill>
                  <a:prstClr val="black"/>
                </a:solidFill>
                <a:latin typeface="Arial"/>
                <a:ea typeface="ＭＳ Ｐゴシック" panose="020B0600070205080204" pitchFamily="34" charset="-128"/>
              </a:rPr>
              <a:t>Daylight</a:t>
            </a:r>
            <a:r>
              <a:rPr lang="en-GB" altLang="en-US" sz="1600" b="0" dirty="0">
                <a:solidFill>
                  <a:prstClr val="black"/>
                </a:solidFill>
                <a:latin typeface="Arial"/>
                <a:ea typeface="ＭＳ Ｐゴシック" panose="020B0600070205080204" pitchFamily="34" charset="-128"/>
              </a:rPr>
              <a:t> is a smartphone-based app that provides help to people experiencing symptoms of worry and anxiety, using evidence-based cognitive behavioural techniques, voice and animation.</a:t>
            </a:r>
          </a:p>
          <a:p>
            <a:pPr lvl="0" eaLnBrk="1" hangingPunct="1">
              <a:defRPr/>
            </a:pPr>
            <a:r>
              <a:rPr lang="en-GB" altLang="en-US" sz="1600" b="0" dirty="0">
                <a:solidFill>
                  <a:prstClr val="black"/>
                </a:solidFill>
                <a:latin typeface="Arial"/>
                <a:ea typeface="ＭＳ Ｐゴシック" panose="020B0600070205080204" pitchFamily="34" charset="-128"/>
              </a:rPr>
              <a:t>Free access to Daylight is active now until 31 December.</a:t>
            </a:r>
          </a:p>
          <a:p>
            <a:pPr lvl="0" eaLnBrk="1" hangingPunct="1">
              <a:defRPr/>
            </a:pPr>
            <a:r>
              <a:rPr lang="en-GB" altLang="en-US" sz="1600" b="0" dirty="0">
                <a:solidFill>
                  <a:prstClr val="black"/>
                </a:solidFill>
                <a:latin typeface="Arial"/>
                <a:ea typeface="ＭＳ Ｐゴシック" panose="020B0600070205080204" pitchFamily="34" charset="-128"/>
              </a:rPr>
              <a:t> </a:t>
            </a:r>
            <a:r>
              <a:rPr lang="en-GB" altLang="en-US" sz="1600" b="0" dirty="0">
                <a:solidFill>
                  <a:srgbClr val="005EB8"/>
                </a:solidFill>
                <a:latin typeface="Arial"/>
                <a:ea typeface="ＭＳ Ｐゴシック" panose="020B0600070205080204" pitchFamily="34" charset="-128"/>
              </a:rPr>
              <a:t>sleepio.com/access </a:t>
            </a:r>
          </a:p>
          <a:p>
            <a:pPr lvl="0" eaLnBrk="1" hangingPunct="1">
              <a:defRPr/>
            </a:pPr>
            <a:r>
              <a:rPr lang="en-GB" altLang="en-US" sz="1600" b="0" dirty="0">
                <a:solidFill>
                  <a:srgbClr val="005EB8"/>
                </a:solidFill>
                <a:latin typeface="Arial"/>
                <a:ea typeface="ＭＳ Ｐゴシック" panose="020B0600070205080204" pitchFamily="34" charset="-128"/>
              </a:rPr>
              <a:t> trydaylight.com/access </a:t>
            </a:r>
          </a:p>
        </p:txBody>
      </p:sp>
    </p:spTree>
    <p:extLst>
      <p:ext uri="{BB962C8B-B14F-4D97-AF65-F5344CB8AC3E}">
        <p14:creationId xmlns:p14="http://schemas.microsoft.com/office/powerpoint/2010/main" val="16150322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etterheads Jpeg template-2heade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63191"/>
            <a:ext cx="7092280" cy="1104900"/>
          </a:xfrm>
          <a:prstGeom prst="rect">
            <a:avLst/>
          </a:prstGeom>
          <a:noFill/>
        </p:spPr>
      </p:pic>
      <p:sp>
        <p:nvSpPr>
          <p:cNvPr id="10" name="Content Placeholder 3"/>
          <p:cNvSpPr txBox="1">
            <a:spLocks/>
          </p:cNvSpPr>
          <p:nvPr/>
        </p:nvSpPr>
        <p:spPr bwMode="auto">
          <a:xfrm>
            <a:off x="5148064" y="1556792"/>
            <a:ext cx="3876773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50825" indent="-250825" algn="l" defTabSz="912813" rtl="0" fontAlgn="base">
              <a:lnSpc>
                <a:spcPts val="2300"/>
              </a:lnSpc>
              <a:spcBef>
                <a:spcPts val="1200"/>
              </a:spcBef>
              <a:spcAft>
                <a:spcPct val="0"/>
              </a:spcAft>
              <a:buClr>
                <a:srgbClr val="005EB8"/>
              </a:buClr>
              <a:buFont typeface="LucidaGrande" charset="0"/>
              <a:buChar char="•"/>
              <a:defRPr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50" indent="-250825" algn="l" defTabSz="912813" rtl="0" fontAlgn="base">
              <a:lnSpc>
                <a:spcPts val="2300"/>
              </a:lnSpc>
              <a:spcBef>
                <a:spcPts val="600"/>
              </a:spcBef>
              <a:spcAft>
                <a:spcPct val="0"/>
              </a:spcAft>
              <a:buClr>
                <a:srgbClr val="005EB8"/>
              </a:buClr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0825" indent="-250825" algn="l" defTabSz="912813" rtl="0" fontAlgn="base">
              <a:lnSpc>
                <a:spcPts val="2300"/>
              </a:lnSpc>
              <a:spcBef>
                <a:spcPts val="600"/>
              </a:spcBef>
              <a:spcAft>
                <a:spcPct val="0"/>
              </a:spcAft>
              <a:buClr>
                <a:srgbClr val="005EB8"/>
              </a:buClr>
              <a:buFont typeface="LucidaGrande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750" indent="-250825" algn="l" defTabSz="912813" rtl="0" fontAlgn="base">
              <a:lnSpc>
                <a:spcPts val="2300"/>
              </a:lnSpc>
              <a:spcBef>
                <a:spcPts val="600"/>
              </a:spcBef>
              <a:spcAft>
                <a:spcPct val="0"/>
              </a:spcAft>
              <a:buClr>
                <a:srgbClr val="005EB8"/>
              </a:buClr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2800" indent="-276225" algn="l" defTabSz="912813" rtl="0" fontAlgn="base">
              <a:lnSpc>
                <a:spcPts val="2300"/>
              </a:lnSpc>
              <a:spcBef>
                <a:spcPts val="600"/>
              </a:spcBef>
              <a:spcAft>
                <a:spcPct val="0"/>
              </a:spcAft>
              <a:buClr>
                <a:srgbClr val="005EB8"/>
              </a:buClr>
              <a:buFont typeface="LucidaGrande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buNone/>
              <a:defRPr/>
            </a:pPr>
            <a:endParaRPr lang="en-GB" altLang="en-US" sz="1600" b="0" dirty="0">
              <a:solidFill>
                <a:prstClr val="black"/>
              </a:solidFill>
              <a:latin typeface="Arial"/>
              <a:ea typeface="ＭＳ Ｐゴシック" panose="020B0600070205080204" pitchFamily="34" charset="-128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38538" y="1431471"/>
            <a:ext cx="8229600" cy="719411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/>
              <a:t>Free wellbeing apps</a:t>
            </a:r>
            <a:br>
              <a:rPr lang="en-GB" dirty="0"/>
            </a:br>
            <a:endParaRPr lang="en-GB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 bwMode="auto">
          <a:xfrm>
            <a:off x="681839" y="2887554"/>
            <a:ext cx="3876773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50825" indent="-250825" algn="l" defTabSz="912813" rtl="0" fontAlgn="base">
              <a:lnSpc>
                <a:spcPts val="2300"/>
              </a:lnSpc>
              <a:spcBef>
                <a:spcPts val="1200"/>
              </a:spcBef>
              <a:spcAft>
                <a:spcPct val="0"/>
              </a:spcAft>
              <a:buClr>
                <a:srgbClr val="005EB8"/>
              </a:buClr>
              <a:buFont typeface="LucidaGrande" charset="0"/>
              <a:buChar char="•"/>
              <a:defRPr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50" indent="-250825" algn="l" defTabSz="912813" rtl="0" fontAlgn="base">
              <a:lnSpc>
                <a:spcPts val="2300"/>
              </a:lnSpc>
              <a:spcBef>
                <a:spcPts val="600"/>
              </a:spcBef>
              <a:spcAft>
                <a:spcPct val="0"/>
              </a:spcAft>
              <a:buClr>
                <a:srgbClr val="005EB8"/>
              </a:buClr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0825" indent="-250825" algn="l" defTabSz="912813" rtl="0" fontAlgn="base">
              <a:lnSpc>
                <a:spcPts val="2300"/>
              </a:lnSpc>
              <a:spcBef>
                <a:spcPts val="600"/>
              </a:spcBef>
              <a:spcAft>
                <a:spcPct val="0"/>
              </a:spcAft>
              <a:buClr>
                <a:srgbClr val="005EB8"/>
              </a:buClr>
              <a:buFont typeface="LucidaGrande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750" indent="-250825" algn="l" defTabSz="912813" rtl="0" fontAlgn="base">
              <a:lnSpc>
                <a:spcPts val="2300"/>
              </a:lnSpc>
              <a:spcBef>
                <a:spcPts val="600"/>
              </a:spcBef>
              <a:spcAft>
                <a:spcPct val="0"/>
              </a:spcAft>
              <a:buClr>
                <a:srgbClr val="005EB8"/>
              </a:buClr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2800" indent="-276225" algn="l" defTabSz="912813" rtl="0" fontAlgn="base">
              <a:lnSpc>
                <a:spcPts val="2300"/>
              </a:lnSpc>
              <a:spcBef>
                <a:spcPts val="600"/>
              </a:spcBef>
              <a:spcAft>
                <a:spcPct val="0"/>
              </a:spcAft>
              <a:buClr>
                <a:srgbClr val="005EB8"/>
              </a:buClr>
              <a:buFont typeface="LucidaGrande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GB" altLang="en-US" sz="2400" b="0" dirty="0">
                <a:latin typeface="Arial"/>
                <a:ea typeface="ＭＳ Ｐゴシック" panose="020B0600070205080204" pitchFamily="34" charset="-128"/>
              </a:rPr>
              <a:t>Find accurate sources of information</a:t>
            </a:r>
          </a:p>
          <a:p>
            <a:pPr eaLnBrk="1" hangingPunct="1">
              <a:defRPr/>
            </a:pPr>
            <a:r>
              <a:rPr lang="en-GB" altLang="en-US" sz="2400" b="0" dirty="0">
                <a:latin typeface="Arial"/>
                <a:ea typeface="ＭＳ Ｐゴシック" panose="020B0600070205080204" pitchFamily="34" charset="-128"/>
              </a:rPr>
              <a:t>Ask questions if you’re unsure</a:t>
            </a:r>
          </a:p>
          <a:p>
            <a:pPr eaLnBrk="1" hangingPunct="1">
              <a:defRPr/>
            </a:pPr>
            <a:r>
              <a:rPr lang="en-GB" altLang="en-US" sz="2400" b="0" dirty="0">
                <a:latin typeface="Arial"/>
                <a:ea typeface="ＭＳ Ｐゴシック" panose="020B0600070205080204" pitchFamily="34" charset="-128"/>
              </a:rPr>
              <a:t>Eating well and taking care of yourself</a:t>
            </a:r>
          </a:p>
          <a:p>
            <a:pPr eaLnBrk="1" hangingPunct="1">
              <a:defRPr/>
            </a:pPr>
            <a:r>
              <a:rPr lang="en-GB" altLang="en-US" sz="2400" b="0" dirty="0">
                <a:latin typeface="Arial"/>
                <a:ea typeface="ＭＳ Ｐゴシック" panose="020B0600070205080204" pitchFamily="34" charset="-128"/>
              </a:rPr>
              <a:t>Avoid rumours and sources of negativity </a:t>
            </a:r>
          </a:p>
          <a:p>
            <a:pPr marL="0" lvl="0" indent="0" eaLnBrk="1" hangingPunct="1">
              <a:buNone/>
              <a:defRPr/>
            </a:pPr>
            <a:endParaRPr lang="en-GB" altLang="en-US" sz="1600" b="0" dirty="0">
              <a:solidFill>
                <a:srgbClr val="005EB8"/>
              </a:solidFill>
              <a:latin typeface="Arial"/>
              <a:ea typeface="ＭＳ Ｐゴシック" panose="020B0600070205080204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6897" y="2314262"/>
            <a:ext cx="3980068" cy="222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7684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etterheads Jpeg template-2heade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63191"/>
            <a:ext cx="7092280" cy="1104900"/>
          </a:xfrm>
          <a:prstGeom prst="rect">
            <a:avLst/>
          </a:prstGeom>
          <a:noFill/>
        </p:spPr>
      </p:pic>
      <p:sp>
        <p:nvSpPr>
          <p:cNvPr id="10" name="Content Placeholder 3"/>
          <p:cNvSpPr txBox="1">
            <a:spLocks/>
          </p:cNvSpPr>
          <p:nvPr/>
        </p:nvSpPr>
        <p:spPr bwMode="auto">
          <a:xfrm>
            <a:off x="5148064" y="1556792"/>
            <a:ext cx="3876773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50825" indent="-250825" algn="l" defTabSz="912813" rtl="0" fontAlgn="base">
              <a:lnSpc>
                <a:spcPts val="2300"/>
              </a:lnSpc>
              <a:spcBef>
                <a:spcPts val="1200"/>
              </a:spcBef>
              <a:spcAft>
                <a:spcPct val="0"/>
              </a:spcAft>
              <a:buClr>
                <a:srgbClr val="005EB8"/>
              </a:buClr>
              <a:buFont typeface="LucidaGrande" charset="0"/>
              <a:buChar char="•"/>
              <a:defRPr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50" indent="-250825" algn="l" defTabSz="912813" rtl="0" fontAlgn="base">
              <a:lnSpc>
                <a:spcPts val="2300"/>
              </a:lnSpc>
              <a:spcBef>
                <a:spcPts val="600"/>
              </a:spcBef>
              <a:spcAft>
                <a:spcPct val="0"/>
              </a:spcAft>
              <a:buClr>
                <a:srgbClr val="005EB8"/>
              </a:buClr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0825" indent="-250825" algn="l" defTabSz="912813" rtl="0" fontAlgn="base">
              <a:lnSpc>
                <a:spcPts val="2300"/>
              </a:lnSpc>
              <a:spcBef>
                <a:spcPts val="600"/>
              </a:spcBef>
              <a:spcAft>
                <a:spcPct val="0"/>
              </a:spcAft>
              <a:buClr>
                <a:srgbClr val="005EB8"/>
              </a:buClr>
              <a:buFont typeface="LucidaGrande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750" indent="-250825" algn="l" defTabSz="912813" rtl="0" fontAlgn="base">
              <a:lnSpc>
                <a:spcPts val="2300"/>
              </a:lnSpc>
              <a:spcBef>
                <a:spcPts val="600"/>
              </a:spcBef>
              <a:spcAft>
                <a:spcPct val="0"/>
              </a:spcAft>
              <a:buClr>
                <a:srgbClr val="005EB8"/>
              </a:buClr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2800" indent="-276225" algn="l" defTabSz="912813" rtl="0" fontAlgn="base">
              <a:lnSpc>
                <a:spcPts val="2300"/>
              </a:lnSpc>
              <a:spcBef>
                <a:spcPts val="600"/>
              </a:spcBef>
              <a:spcAft>
                <a:spcPct val="0"/>
              </a:spcAft>
              <a:buClr>
                <a:srgbClr val="005EB8"/>
              </a:buClr>
              <a:buFont typeface="LucidaGrande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buNone/>
              <a:defRPr/>
            </a:pPr>
            <a:endParaRPr lang="en-GB" altLang="en-US" sz="1600" b="0" dirty="0">
              <a:solidFill>
                <a:prstClr val="black"/>
              </a:solidFill>
              <a:latin typeface="Arial"/>
              <a:ea typeface="ＭＳ Ｐゴシック" panose="020B0600070205080204" pitchFamily="34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2420888"/>
            <a:ext cx="7943776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8005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etterheads Jpeg template-2heade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63191"/>
            <a:ext cx="7092280" cy="11049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698" y="332656"/>
            <a:ext cx="8229600" cy="1143000"/>
          </a:xfrm>
        </p:spPr>
        <p:txBody>
          <a:bodyPr/>
          <a:lstStyle/>
          <a:p>
            <a:pPr algn="l"/>
            <a:r>
              <a:rPr lang="en-US" altLang="en-US" dirty="0"/>
              <a:t>Acknowledgments</a:t>
            </a: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467544" y="1338435"/>
            <a:ext cx="8352928" cy="4705350"/>
          </a:xfrm>
          <a:prstGeom prst="rect">
            <a:avLst/>
          </a:prstGeom>
        </p:spPr>
        <p:txBody>
          <a:bodyPr/>
          <a:lstStyle>
            <a:lvl1pPr marL="250825" indent="-250825" algn="l" defTabSz="912813" rtl="0" fontAlgn="base">
              <a:lnSpc>
                <a:spcPts val="2300"/>
              </a:lnSpc>
              <a:spcBef>
                <a:spcPts val="1200"/>
              </a:spcBef>
              <a:spcAft>
                <a:spcPct val="0"/>
              </a:spcAft>
              <a:buClr>
                <a:srgbClr val="005EB8"/>
              </a:buClr>
              <a:buFont typeface="LucidaGrande" charset="0"/>
              <a:buChar char="•"/>
              <a:defRPr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50" indent="-250825" algn="l" defTabSz="912813" rtl="0" fontAlgn="base">
              <a:lnSpc>
                <a:spcPts val="2300"/>
              </a:lnSpc>
              <a:spcBef>
                <a:spcPts val="600"/>
              </a:spcBef>
              <a:spcAft>
                <a:spcPct val="0"/>
              </a:spcAft>
              <a:buClr>
                <a:srgbClr val="005EB8"/>
              </a:buClr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0825" indent="-250825" algn="l" defTabSz="912813" rtl="0" fontAlgn="base">
              <a:lnSpc>
                <a:spcPts val="2300"/>
              </a:lnSpc>
              <a:spcBef>
                <a:spcPts val="600"/>
              </a:spcBef>
              <a:spcAft>
                <a:spcPct val="0"/>
              </a:spcAft>
              <a:buClr>
                <a:srgbClr val="005EB8"/>
              </a:buClr>
              <a:buFont typeface="LucidaGrande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750" indent="-250825" algn="l" defTabSz="912813" rtl="0" fontAlgn="base">
              <a:lnSpc>
                <a:spcPts val="2300"/>
              </a:lnSpc>
              <a:spcBef>
                <a:spcPts val="600"/>
              </a:spcBef>
              <a:spcAft>
                <a:spcPct val="0"/>
              </a:spcAft>
              <a:buClr>
                <a:srgbClr val="005EB8"/>
              </a:buClr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2800" indent="-276225" algn="l" defTabSz="912813" rtl="0" fontAlgn="base">
              <a:lnSpc>
                <a:spcPts val="2300"/>
              </a:lnSpc>
              <a:spcBef>
                <a:spcPts val="600"/>
              </a:spcBef>
              <a:spcAft>
                <a:spcPct val="0"/>
              </a:spcAft>
              <a:buClr>
                <a:srgbClr val="005EB8"/>
              </a:buClr>
              <a:buFont typeface="LucidaGrande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endParaRPr lang="en-GB" altLang="en-US" sz="1600" b="0" dirty="0">
              <a:solidFill>
                <a:sysClr val="windowText" lastClr="000000"/>
              </a:solidFill>
              <a:latin typeface="Arial"/>
            </a:endParaRPr>
          </a:p>
          <a:p>
            <a:pPr eaLnBrk="1" hangingPunct="1">
              <a:defRPr/>
            </a:pPr>
            <a:endParaRPr lang="en-US" altLang="en-US" b="0" dirty="0">
              <a:solidFill>
                <a:sysClr val="windowText" lastClr="000000"/>
              </a:solidFill>
              <a:latin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797829"/>
            <a:ext cx="823475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Pan-London Mental Health Allied Health Professionals Preceptorship Programme by </a:t>
            </a:r>
            <a:r>
              <a:rPr lang="en-GB" dirty="0" err="1"/>
              <a:t>Oxleas</a:t>
            </a:r>
            <a:r>
              <a:rPr lang="en-GB" dirty="0"/>
              <a:t> NHS Foundation Trust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Jules Marchant, Therapy Practice Development Lead, Guy’s and St Thomas’ NHS Trust, and HEE </a:t>
            </a:r>
            <a:r>
              <a:rPr lang="en-GB" dirty="0" err="1"/>
              <a:t>RePAIR</a:t>
            </a:r>
            <a:r>
              <a:rPr lang="en-GB" dirty="0"/>
              <a:t> Fellow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Catherine </a:t>
            </a:r>
            <a:r>
              <a:rPr lang="en-GB"/>
              <a:t>DesForges</a:t>
            </a:r>
            <a:r>
              <a:rPr lang="en-GB" dirty="0"/>
              <a:t>, Head of Education and Development for AHPs, Royal Free London NHS Trust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Desiree Cox, Preceptorship Project Manager, CapitalNurse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72859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1385" y="4076996"/>
            <a:ext cx="7941229" cy="1601601"/>
          </a:xfrm>
        </p:spPr>
        <p:txBody>
          <a:bodyPr>
            <a:noAutofit/>
          </a:bodyPr>
          <a:lstStyle/>
          <a:p>
            <a:r>
              <a:rPr lang="en-GB" sz="4400" dirty="0"/>
              <a:t>THANK YOU</a:t>
            </a:r>
          </a:p>
        </p:txBody>
      </p:sp>
      <p:pic>
        <p:nvPicPr>
          <p:cNvPr id="4" name="Picture 3" descr="Footer.gi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86"/>
          <a:stretch/>
        </p:blipFill>
        <p:spPr>
          <a:xfrm>
            <a:off x="0" y="5751412"/>
            <a:ext cx="9144000" cy="1106588"/>
          </a:xfrm>
          <a:prstGeom prst="rect">
            <a:avLst/>
          </a:prstGeom>
        </p:spPr>
      </p:pic>
      <p:pic>
        <p:nvPicPr>
          <p:cNvPr id="6" name="Picture 5" descr="C:\Users\cd0x\AppData\Local\Microsoft\Windows\INetCache\Content.Outlook\VDV77M3J\Capital AHP Logo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045565"/>
            <a:ext cx="4896544" cy="1031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56956"/>
          <a:stretch/>
        </p:blipFill>
        <p:spPr>
          <a:xfrm>
            <a:off x="6056486" y="32313"/>
            <a:ext cx="2987261" cy="1020423"/>
          </a:xfrm>
          <a:prstGeom prst="rect">
            <a:avLst/>
          </a:prstGeom>
          <a:solidFill>
            <a:srgbClr val="FFC000">
              <a:alpha val="55000"/>
            </a:srgbClr>
          </a:solidFill>
        </p:spPr>
      </p:pic>
    </p:spTree>
    <p:extLst>
      <p:ext uri="{BB962C8B-B14F-4D97-AF65-F5344CB8AC3E}">
        <p14:creationId xmlns:p14="http://schemas.microsoft.com/office/powerpoint/2010/main" val="543342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etterheads Jpeg template-2heade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63191"/>
            <a:ext cx="7092280" cy="11049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dirty="0"/>
              <a:t>Objectives</a:t>
            </a:r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Training objectives</a:t>
            </a:r>
          </a:p>
          <a:p>
            <a:pPr>
              <a:buClr>
                <a:srgbClr val="0070C0"/>
              </a:buClr>
            </a:pPr>
            <a:endParaRPr lang="en-GB" sz="2400" dirty="0"/>
          </a:p>
          <a:p>
            <a:pPr>
              <a:buClr>
                <a:srgbClr val="0070C0"/>
              </a:buClr>
            </a:pPr>
            <a:r>
              <a:rPr lang="en-GB" sz="2400" dirty="0"/>
              <a:t>What is COVID-19?</a:t>
            </a:r>
          </a:p>
          <a:p>
            <a:pPr>
              <a:buClr>
                <a:srgbClr val="0070C0"/>
              </a:buClr>
            </a:pPr>
            <a:r>
              <a:rPr lang="en-GB" sz="2400" dirty="0"/>
              <a:t>Prevention</a:t>
            </a:r>
          </a:p>
          <a:p>
            <a:pPr>
              <a:buClr>
                <a:srgbClr val="0070C0"/>
              </a:buClr>
            </a:pPr>
            <a:r>
              <a:rPr lang="en-GB" sz="2400" dirty="0"/>
              <a:t>Infection control</a:t>
            </a:r>
          </a:p>
          <a:p>
            <a:pPr>
              <a:buClr>
                <a:srgbClr val="0070C0"/>
              </a:buClr>
            </a:pPr>
            <a:r>
              <a:rPr lang="en-GB" sz="2400" dirty="0"/>
              <a:t>Management of COVID-19 </a:t>
            </a:r>
          </a:p>
          <a:p>
            <a:pPr>
              <a:buClr>
                <a:srgbClr val="0070C0"/>
              </a:buClr>
            </a:pPr>
            <a:r>
              <a:rPr lang="en-GB" sz="2400" dirty="0"/>
              <a:t>Role as a NQ AHP / Nurse during COVID-19</a:t>
            </a:r>
          </a:p>
          <a:p>
            <a:pPr>
              <a:buClr>
                <a:srgbClr val="0070C0"/>
              </a:buClr>
            </a:pPr>
            <a:r>
              <a:rPr lang="en-GB" sz="2400" dirty="0"/>
              <a:t>Mental Health &amp; Wellbeing</a:t>
            </a:r>
          </a:p>
        </p:txBody>
      </p:sp>
    </p:spTree>
    <p:extLst>
      <p:ext uri="{BB962C8B-B14F-4D97-AF65-F5344CB8AC3E}">
        <p14:creationId xmlns:p14="http://schemas.microsoft.com/office/powerpoint/2010/main" val="3013362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etterheads Jpeg template-2heade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63191"/>
            <a:ext cx="7092280" cy="11049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91146"/>
            <a:ext cx="8229600" cy="1143000"/>
          </a:xfrm>
        </p:spPr>
        <p:txBody>
          <a:bodyPr/>
          <a:lstStyle/>
          <a:p>
            <a:pPr algn="l"/>
            <a:r>
              <a:rPr lang="en-US" altLang="en-US" dirty="0"/>
              <a:t>COVID-19</a:t>
            </a: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467544" y="1338435"/>
            <a:ext cx="3960813" cy="4705350"/>
          </a:xfrm>
          <a:prstGeom prst="rect">
            <a:avLst/>
          </a:prstGeom>
        </p:spPr>
        <p:txBody>
          <a:bodyPr/>
          <a:lstStyle>
            <a:lvl1pPr marL="250825" indent="-250825" algn="l" defTabSz="912813" rtl="0" fontAlgn="base">
              <a:lnSpc>
                <a:spcPts val="2300"/>
              </a:lnSpc>
              <a:spcBef>
                <a:spcPts val="1200"/>
              </a:spcBef>
              <a:spcAft>
                <a:spcPct val="0"/>
              </a:spcAft>
              <a:buClr>
                <a:srgbClr val="005EB8"/>
              </a:buClr>
              <a:buFont typeface="LucidaGrande" charset="0"/>
              <a:buChar char="•"/>
              <a:defRPr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50" indent="-250825" algn="l" defTabSz="912813" rtl="0" fontAlgn="base">
              <a:lnSpc>
                <a:spcPts val="2300"/>
              </a:lnSpc>
              <a:spcBef>
                <a:spcPts val="600"/>
              </a:spcBef>
              <a:spcAft>
                <a:spcPct val="0"/>
              </a:spcAft>
              <a:buClr>
                <a:srgbClr val="005EB8"/>
              </a:buClr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0825" indent="-250825" algn="l" defTabSz="912813" rtl="0" fontAlgn="base">
              <a:lnSpc>
                <a:spcPts val="2300"/>
              </a:lnSpc>
              <a:spcBef>
                <a:spcPts val="600"/>
              </a:spcBef>
              <a:spcAft>
                <a:spcPct val="0"/>
              </a:spcAft>
              <a:buClr>
                <a:srgbClr val="005EB8"/>
              </a:buClr>
              <a:buFont typeface="LucidaGrande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750" indent="-250825" algn="l" defTabSz="912813" rtl="0" fontAlgn="base">
              <a:lnSpc>
                <a:spcPts val="2300"/>
              </a:lnSpc>
              <a:spcBef>
                <a:spcPts val="600"/>
              </a:spcBef>
              <a:spcAft>
                <a:spcPct val="0"/>
              </a:spcAft>
              <a:buClr>
                <a:srgbClr val="005EB8"/>
              </a:buClr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2800" indent="-276225" algn="l" defTabSz="912813" rtl="0" fontAlgn="base">
              <a:lnSpc>
                <a:spcPts val="2300"/>
              </a:lnSpc>
              <a:spcBef>
                <a:spcPts val="600"/>
              </a:spcBef>
              <a:spcAft>
                <a:spcPct val="0"/>
              </a:spcAft>
              <a:buClr>
                <a:srgbClr val="005EB8"/>
              </a:buClr>
              <a:buFont typeface="LucidaGrande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GB" altLang="en-US" sz="1600" b="0" dirty="0">
                <a:solidFill>
                  <a:sysClr val="windowText" lastClr="000000"/>
                </a:solidFill>
                <a:latin typeface="Arial"/>
              </a:rPr>
              <a:t>Coronavirus disease 2019 (COVID-19) is a potentially severe acute respiratory infection caused by severe acute respiratory syndrome coronavirus 2 (SARS-CoV-2)</a:t>
            </a:r>
          </a:p>
          <a:p>
            <a:pPr eaLnBrk="1" hangingPunct="1">
              <a:defRPr/>
            </a:pPr>
            <a:r>
              <a:rPr lang="en-GB" altLang="en-US" sz="1600" b="0" dirty="0">
                <a:solidFill>
                  <a:sysClr val="windowText" lastClr="000000"/>
                </a:solidFill>
                <a:latin typeface="Arial"/>
              </a:rPr>
              <a:t>The World Health Organization (WHO) was informed of 44 cases of pneumonia of unknown microbial aetiology associated with Wuhan City, Hubei Province, China on 31 December 2019</a:t>
            </a:r>
          </a:p>
          <a:p>
            <a:pPr eaLnBrk="1" hangingPunct="1">
              <a:defRPr/>
            </a:pPr>
            <a:r>
              <a:rPr lang="en-GB" altLang="en-US" sz="1600" b="0" dirty="0">
                <a:solidFill>
                  <a:sysClr val="windowText" lastClr="000000"/>
                </a:solidFill>
                <a:latin typeface="Arial"/>
              </a:rPr>
              <a:t>World Health Organization declared the COVID-19 outbreak a pandemic on 11 March 2020</a:t>
            </a:r>
          </a:p>
          <a:p>
            <a:pPr eaLnBrk="1" hangingPunct="1">
              <a:defRPr/>
            </a:pPr>
            <a:endParaRPr lang="en-GB" altLang="en-US" sz="1600" b="0" dirty="0">
              <a:solidFill>
                <a:sysClr val="windowText" lastClr="000000"/>
              </a:solidFill>
              <a:latin typeface="Arial"/>
            </a:endParaRPr>
          </a:p>
          <a:p>
            <a:pPr eaLnBrk="1" hangingPunct="1">
              <a:defRPr/>
            </a:pPr>
            <a:endParaRPr lang="en-US" altLang="en-US" b="0" dirty="0">
              <a:solidFill>
                <a:sysClr val="windowText" lastClr="000000"/>
              </a:solidFill>
              <a:latin typeface="Arial"/>
            </a:endParaRPr>
          </a:p>
        </p:txBody>
      </p:sp>
      <p:sp>
        <p:nvSpPr>
          <p:cNvPr id="8" name="Content Placeholder 3"/>
          <p:cNvSpPr txBox="1">
            <a:spLocks/>
          </p:cNvSpPr>
          <p:nvPr/>
        </p:nvSpPr>
        <p:spPr bwMode="auto">
          <a:xfrm>
            <a:off x="4892192" y="2708920"/>
            <a:ext cx="3876773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50825" indent="-250825" algn="l" defTabSz="912813" rtl="0" fontAlgn="base">
              <a:lnSpc>
                <a:spcPts val="2300"/>
              </a:lnSpc>
              <a:spcBef>
                <a:spcPts val="1200"/>
              </a:spcBef>
              <a:spcAft>
                <a:spcPct val="0"/>
              </a:spcAft>
              <a:buClr>
                <a:srgbClr val="005EB8"/>
              </a:buClr>
              <a:buFont typeface="LucidaGrande" charset="0"/>
              <a:buChar char="•"/>
              <a:defRPr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50" indent="-250825" algn="l" defTabSz="912813" rtl="0" fontAlgn="base">
              <a:lnSpc>
                <a:spcPts val="2300"/>
              </a:lnSpc>
              <a:spcBef>
                <a:spcPts val="600"/>
              </a:spcBef>
              <a:spcAft>
                <a:spcPct val="0"/>
              </a:spcAft>
              <a:buClr>
                <a:srgbClr val="005EB8"/>
              </a:buClr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0825" indent="-250825" algn="l" defTabSz="912813" rtl="0" fontAlgn="base">
              <a:lnSpc>
                <a:spcPts val="2300"/>
              </a:lnSpc>
              <a:spcBef>
                <a:spcPts val="600"/>
              </a:spcBef>
              <a:spcAft>
                <a:spcPct val="0"/>
              </a:spcAft>
              <a:buClr>
                <a:srgbClr val="005EB8"/>
              </a:buClr>
              <a:buFont typeface="LucidaGrande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750" indent="-250825" algn="l" defTabSz="912813" rtl="0" fontAlgn="base">
              <a:lnSpc>
                <a:spcPts val="2300"/>
              </a:lnSpc>
              <a:spcBef>
                <a:spcPts val="600"/>
              </a:spcBef>
              <a:spcAft>
                <a:spcPct val="0"/>
              </a:spcAft>
              <a:buClr>
                <a:srgbClr val="005EB8"/>
              </a:buClr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2800" indent="-276225" algn="l" defTabSz="912813" rtl="0" fontAlgn="base">
              <a:lnSpc>
                <a:spcPts val="2300"/>
              </a:lnSpc>
              <a:spcBef>
                <a:spcPts val="600"/>
              </a:spcBef>
              <a:spcAft>
                <a:spcPct val="0"/>
              </a:spcAft>
              <a:buClr>
                <a:srgbClr val="005EB8"/>
              </a:buClr>
              <a:buFont typeface="LucidaGrande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GB" altLang="en-US" sz="1600" b="0" dirty="0">
                <a:solidFill>
                  <a:prstClr val="black"/>
                </a:solidFill>
                <a:latin typeface="Arial"/>
              </a:rPr>
              <a:t>COVID-19 is a virus which effects the respiratory system </a:t>
            </a:r>
          </a:p>
          <a:p>
            <a:pPr eaLnBrk="1" hangingPunct="1">
              <a:defRPr/>
            </a:pPr>
            <a:r>
              <a:rPr lang="en-GB" altLang="en-US" sz="1600" b="0" dirty="0">
                <a:solidFill>
                  <a:prstClr val="black"/>
                </a:solidFill>
                <a:latin typeface="Arial"/>
              </a:rPr>
              <a:t>The clinical presentation symptoms range from a mild common cold-like illness, to a severe viral pneumonia leading to acute respiratory distress syndrome that is potentially fatal</a:t>
            </a:r>
          </a:p>
          <a:p>
            <a:pPr eaLnBrk="1" hangingPunct="1">
              <a:defRPr/>
            </a:pPr>
            <a:r>
              <a:rPr lang="en-GB" altLang="en-US" sz="1600" b="0" dirty="0">
                <a:solidFill>
                  <a:prstClr val="black"/>
                </a:solidFill>
                <a:latin typeface="Arial"/>
              </a:rPr>
              <a:t>Incubation period for COVID-19 range from 1-14 days, most commonly around five days.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6550" y="1268091"/>
            <a:ext cx="1342415" cy="13285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5832" y="6237312"/>
            <a:ext cx="44642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indent="0"/>
            <a:r>
              <a:rPr lang="en-GB" sz="1200" dirty="0"/>
              <a:t>Reference: </a:t>
            </a:r>
            <a:r>
              <a:rPr lang="en-GB" altLang="en-US" sz="1200" dirty="0">
                <a:solidFill>
                  <a:sysClr val="windowText" lastClr="000000"/>
                </a:solidFill>
                <a:latin typeface="Arial"/>
                <a:hlinkClick r:id="rId5"/>
              </a:rPr>
              <a:t>https://www.e-lfh.org.uk/programmes/coronavirus</a:t>
            </a:r>
            <a:r>
              <a:rPr lang="en-GB" altLang="en-US" sz="1400" dirty="0">
                <a:solidFill>
                  <a:sysClr val="windowText" lastClr="000000"/>
                </a:solidFill>
                <a:latin typeface="Arial"/>
                <a:hlinkClick r:id="rId5"/>
              </a:rPr>
              <a:t>/</a:t>
            </a:r>
            <a:r>
              <a:rPr lang="en-GB" altLang="en-US" sz="1400" dirty="0">
                <a:solidFill>
                  <a:sysClr val="windowText" lastClr="000000"/>
                </a:solidFill>
                <a:latin typeface="Arial"/>
              </a:rPr>
              <a:t> 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5134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etterheads Jpeg template-2heade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63191"/>
            <a:ext cx="7092280" cy="11049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dirty="0"/>
              <a:t>Prevention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241176" y="1556792"/>
            <a:ext cx="4618856" cy="4525963"/>
          </a:xfrm>
        </p:spPr>
        <p:txBody>
          <a:bodyPr>
            <a:noAutofit/>
          </a:bodyPr>
          <a:lstStyle/>
          <a:p>
            <a:pPr>
              <a:buClr>
                <a:srgbClr val="0070C0"/>
              </a:buClr>
            </a:pPr>
            <a:r>
              <a:rPr lang="en-GB" sz="2000" dirty="0"/>
              <a:t>Contact precautions; direct or indirectly. Most common </a:t>
            </a:r>
          </a:p>
          <a:p>
            <a:pPr>
              <a:buClr>
                <a:srgbClr val="0070C0"/>
              </a:buClr>
            </a:pPr>
            <a:r>
              <a:rPr lang="en-GB" sz="2000" dirty="0"/>
              <a:t>Droplet precautions; from one individual to another via short distances</a:t>
            </a:r>
          </a:p>
          <a:p>
            <a:pPr>
              <a:buClr>
                <a:srgbClr val="0070C0"/>
              </a:buClr>
            </a:pPr>
            <a:r>
              <a:rPr lang="en-GB" sz="2000" dirty="0"/>
              <a:t>Airborne precautions; without having direct contact with an infected persons</a:t>
            </a:r>
          </a:p>
          <a:p>
            <a:pPr>
              <a:buClr>
                <a:srgbClr val="0070C0"/>
              </a:buClr>
            </a:pPr>
            <a:r>
              <a:rPr lang="en-GB" sz="2000" dirty="0"/>
              <a:t>Interrupting transmission of COVID-19 requires both droplet and contact precautions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0032" y="2060848"/>
            <a:ext cx="3974937" cy="278001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845" y="6300609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 indent="0"/>
            <a:r>
              <a:rPr lang="en-GB" sz="1200" dirty="0"/>
              <a:t>Reference: </a:t>
            </a:r>
            <a:r>
              <a:rPr lang="en-GB" altLang="en-US" sz="1200" dirty="0">
                <a:solidFill>
                  <a:sysClr val="windowText" lastClr="000000"/>
                </a:solidFill>
                <a:latin typeface="Arial"/>
                <a:hlinkClick r:id="rId5"/>
              </a:rPr>
              <a:t>https://www.e-lfh.org.uk/programmes/coronavirus</a:t>
            </a:r>
            <a:r>
              <a:rPr lang="en-GB" altLang="en-US" sz="1400" dirty="0">
                <a:solidFill>
                  <a:sysClr val="windowText" lastClr="000000"/>
                </a:solidFill>
                <a:latin typeface="Arial"/>
                <a:hlinkClick r:id="rId5"/>
              </a:rPr>
              <a:t>/</a:t>
            </a:r>
            <a:r>
              <a:rPr lang="en-GB" altLang="en-US" sz="1400" dirty="0">
                <a:solidFill>
                  <a:sysClr val="windowText" lastClr="000000"/>
                </a:solidFill>
                <a:latin typeface="Arial"/>
              </a:rPr>
              <a:t> 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4699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etterheads Jpeg template-2heade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63191"/>
            <a:ext cx="7092280" cy="11049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dirty="0"/>
              <a:t>Prevention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600200"/>
            <a:ext cx="4618856" cy="4525963"/>
          </a:xfrm>
        </p:spPr>
        <p:txBody>
          <a:bodyPr>
            <a:normAutofit/>
          </a:bodyPr>
          <a:lstStyle/>
          <a:p>
            <a:pPr marL="0" indent="0">
              <a:buClr>
                <a:srgbClr val="0070C0"/>
              </a:buClr>
              <a:buNone/>
            </a:pPr>
            <a:r>
              <a:rPr lang="en-GB" sz="2000" dirty="0"/>
              <a:t>Government advice to the public is:</a:t>
            </a:r>
          </a:p>
          <a:p>
            <a:pPr>
              <a:buClr>
                <a:srgbClr val="0070C0"/>
              </a:buClr>
            </a:pPr>
            <a:r>
              <a:rPr lang="en-GB" sz="2000" dirty="0"/>
              <a:t>Social distancing/ avoid close contact</a:t>
            </a:r>
          </a:p>
          <a:p>
            <a:pPr>
              <a:buClr>
                <a:srgbClr val="0070C0"/>
              </a:buClr>
            </a:pPr>
            <a:r>
              <a:rPr lang="en-GB" sz="2000" dirty="0"/>
              <a:t>Self-isolating if symptomatic for 7 days. 14 days for everyone in your household </a:t>
            </a:r>
          </a:p>
          <a:p>
            <a:pPr>
              <a:buClr>
                <a:srgbClr val="0070C0"/>
              </a:buClr>
            </a:pPr>
            <a:r>
              <a:rPr lang="en-GB" sz="2000" dirty="0"/>
              <a:t>Early recognition </a:t>
            </a:r>
          </a:p>
          <a:p>
            <a:pPr>
              <a:buClr>
                <a:srgbClr val="0070C0"/>
              </a:buClr>
            </a:pPr>
            <a:r>
              <a:rPr lang="en-GB" sz="2000" dirty="0"/>
              <a:t>Shielding; minimising interactions from the extremely vulnerable</a:t>
            </a:r>
          </a:p>
          <a:p>
            <a:pPr>
              <a:buClr>
                <a:srgbClr val="0070C0"/>
              </a:buClr>
            </a:pPr>
            <a:r>
              <a:rPr lang="en-GB" sz="2000" dirty="0"/>
              <a:t>Lockdown</a:t>
            </a:r>
          </a:p>
          <a:p>
            <a:pPr marL="0" indent="0">
              <a:buClr>
                <a:srgbClr val="0070C0"/>
              </a:buClr>
              <a:buNone/>
            </a:pPr>
            <a:endParaRPr lang="en-GB" sz="2000" dirty="0"/>
          </a:p>
          <a:p>
            <a:pPr marL="0" indent="0">
              <a:buClr>
                <a:srgbClr val="0070C0"/>
              </a:buClr>
              <a:buNone/>
            </a:pPr>
            <a:r>
              <a:rPr lang="en-GB" sz="2000" dirty="0"/>
              <a:t>Please follow your organisation’s policies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1712" y="1988840"/>
            <a:ext cx="4101153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821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etterheads Jpeg template-2heade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63191"/>
            <a:ext cx="7092280" cy="11049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dirty="0"/>
              <a:t>Prevention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600200"/>
            <a:ext cx="4618856" cy="4525963"/>
          </a:xfrm>
        </p:spPr>
        <p:txBody>
          <a:bodyPr>
            <a:normAutofit/>
          </a:bodyPr>
          <a:lstStyle/>
          <a:p>
            <a:pPr>
              <a:buClr>
                <a:srgbClr val="0070C0"/>
              </a:buClr>
            </a:pPr>
            <a:r>
              <a:rPr lang="en-GB" sz="2000" dirty="0"/>
              <a:t>Hand washing, hand washing hand washing</a:t>
            </a:r>
          </a:p>
          <a:p>
            <a:pPr marL="400050" lvl="1" indent="0">
              <a:buClr>
                <a:srgbClr val="0070C0"/>
              </a:buClr>
              <a:buNone/>
            </a:pPr>
            <a:r>
              <a:rPr lang="en-GB" sz="1600" dirty="0">
                <a:hlinkClick r:id="rId4"/>
              </a:rPr>
              <a:t>https://twitter.com/ava/status/1241006006496145408</a:t>
            </a:r>
            <a:r>
              <a:rPr lang="en-GB" sz="1600" dirty="0"/>
              <a:t>  </a:t>
            </a:r>
          </a:p>
          <a:p>
            <a:pPr>
              <a:buClr>
                <a:srgbClr val="0070C0"/>
              </a:buClr>
            </a:pPr>
            <a:r>
              <a:rPr lang="en-GB" sz="2000" dirty="0"/>
              <a:t>PPE</a:t>
            </a:r>
          </a:p>
          <a:p>
            <a:pPr>
              <a:buClr>
                <a:srgbClr val="0070C0"/>
              </a:buClr>
            </a:pPr>
            <a:r>
              <a:rPr lang="en-GB" sz="2000" dirty="0"/>
              <a:t>Uniform </a:t>
            </a:r>
          </a:p>
          <a:p>
            <a:pPr>
              <a:buClr>
                <a:srgbClr val="0070C0"/>
              </a:buClr>
            </a:pPr>
            <a:r>
              <a:rPr lang="en-GB" sz="2000" dirty="0"/>
              <a:t>Decontamination of reusable equipment </a:t>
            </a:r>
          </a:p>
          <a:p>
            <a:pPr>
              <a:buClr>
                <a:srgbClr val="0070C0"/>
              </a:buClr>
            </a:pPr>
            <a:r>
              <a:rPr lang="en-GB" sz="2000" dirty="0"/>
              <a:t>Decontamination of ‘frequently used surfaces’ </a:t>
            </a:r>
          </a:p>
          <a:p>
            <a:pPr>
              <a:buClr>
                <a:srgbClr val="0070C0"/>
              </a:buClr>
            </a:pPr>
            <a:r>
              <a:rPr lang="en-GB" sz="2000" dirty="0"/>
              <a:t>Follow local guidance and policies available through your own organisation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7860" y="1700808"/>
            <a:ext cx="3194581" cy="404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303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etterheads Jpeg template-2heade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63191"/>
            <a:ext cx="7092280" cy="11049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dirty="0"/>
              <a:t>PPE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600200"/>
            <a:ext cx="4618856" cy="4525963"/>
          </a:xfrm>
        </p:spPr>
        <p:txBody>
          <a:bodyPr>
            <a:normAutofit lnSpcReduction="10000"/>
          </a:bodyPr>
          <a:lstStyle/>
          <a:p>
            <a:pPr>
              <a:buClr>
                <a:srgbClr val="0070C0"/>
              </a:buClr>
            </a:pPr>
            <a:r>
              <a:rPr lang="en-GB" sz="2000" dirty="0"/>
              <a:t>Personal Protective Equipment: </a:t>
            </a:r>
          </a:p>
          <a:p>
            <a:pPr>
              <a:buClr>
                <a:srgbClr val="0070C0"/>
              </a:buClr>
            </a:pPr>
            <a:r>
              <a:rPr lang="en-GB" sz="2000" dirty="0"/>
              <a:t>Gloves </a:t>
            </a:r>
          </a:p>
          <a:p>
            <a:pPr>
              <a:buClr>
                <a:srgbClr val="0070C0"/>
              </a:buClr>
            </a:pPr>
            <a:r>
              <a:rPr lang="en-GB" sz="2000" dirty="0"/>
              <a:t>Apron</a:t>
            </a:r>
          </a:p>
          <a:p>
            <a:pPr>
              <a:buClr>
                <a:srgbClr val="0070C0"/>
              </a:buClr>
            </a:pPr>
            <a:r>
              <a:rPr lang="en-GB" sz="2000" dirty="0"/>
              <a:t>Face masks</a:t>
            </a:r>
          </a:p>
          <a:p>
            <a:pPr>
              <a:buClr>
                <a:srgbClr val="0070C0"/>
              </a:buClr>
            </a:pPr>
            <a:r>
              <a:rPr lang="en-GB" sz="2000" dirty="0"/>
              <a:t>Eye masks</a:t>
            </a:r>
          </a:p>
          <a:p>
            <a:pPr>
              <a:buClr>
                <a:srgbClr val="0070C0"/>
              </a:buClr>
            </a:pPr>
            <a:endParaRPr lang="en-GB" sz="2000" dirty="0"/>
          </a:p>
          <a:p>
            <a:pPr marL="0" indent="0">
              <a:buClr>
                <a:srgbClr val="0070C0"/>
              </a:buClr>
              <a:buNone/>
            </a:pPr>
            <a:endParaRPr lang="en-GB" sz="2000" dirty="0"/>
          </a:p>
          <a:p>
            <a:pPr>
              <a:buClr>
                <a:srgbClr val="0070C0"/>
              </a:buClr>
            </a:pPr>
            <a:r>
              <a:rPr lang="en-GB" sz="2000" dirty="0"/>
              <a:t>Please think about your patient / client and consider when you would use these?</a:t>
            </a:r>
          </a:p>
          <a:p>
            <a:pPr>
              <a:buClr>
                <a:srgbClr val="0070C0"/>
              </a:buClr>
            </a:pPr>
            <a:endParaRPr lang="en-GB" sz="2000" dirty="0"/>
          </a:p>
          <a:p>
            <a:pPr marL="0" indent="0">
              <a:buClr>
                <a:srgbClr val="0070C0"/>
              </a:buClr>
              <a:buNone/>
            </a:pPr>
            <a:r>
              <a:rPr lang="en-GB" sz="2000" dirty="0"/>
              <a:t>Please follow your own organisation’s policies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168" y="2996952"/>
            <a:ext cx="2743438" cy="28775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4295" y="1952791"/>
            <a:ext cx="2243522" cy="197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796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etterheads Jpeg template-2heade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63191"/>
            <a:ext cx="7092280" cy="11049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12" y="1594619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GB" altLang="en-US" dirty="0"/>
              <a:t>Guidance from NHS England and Public Health England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37619"/>
            <a:ext cx="8229600" cy="3705275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Guidance is changing constantly.  To ensure you keep up to date with guidance please check regularly:</a:t>
            </a:r>
          </a:p>
          <a:p>
            <a:r>
              <a:rPr lang="en-GB" altLang="en-US" sz="2800" dirty="0">
                <a:solidFill>
                  <a:prstClr val="black"/>
                </a:solidFill>
                <a:latin typeface="Arial"/>
                <a:hlinkClick r:id="rId4"/>
              </a:rPr>
              <a:t>https://www.hee.nhs.uk/coronavirus-covid-19</a:t>
            </a:r>
            <a:endParaRPr lang="en-GB" altLang="en-US" sz="2800" dirty="0">
              <a:solidFill>
                <a:prstClr val="black"/>
              </a:solidFill>
              <a:latin typeface="Arial"/>
            </a:endParaRPr>
          </a:p>
          <a:p>
            <a:r>
              <a:rPr lang="en-GB" sz="2800" dirty="0">
                <a:hlinkClick r:id="rId5"/>
              </a:rPr>
              <a:t>https://coronavirusresources.phe.gov.uk/</a:t>
            </a:r>
            <a:endParaRPr lang="en-GB" sz="2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8591588"/>
      </p:ext>
    </p:extLst>
  </p:cSld>
  <p:clrMapOvr>
    <a:masterClrMapping/>
  </p:clrMapOvr>
</p:sld>
</file>

<file path=ppt/theme/theme1.xml><?xml version="1.0" encoding="utf-8"?>
<a:theme xmlns:a="http://schemas.openxmlformats.org/drawingml/2006/main" name="Corporate PowerPoin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KHP FontSc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KHP PPT Template 1">
        <a:dk1>
          <a:srgbClr val="414141"/>
        </a:dk1>
        <a:lt1>
          <a:srgbClr val="FFFFFF"/>
        </a:lt1>
        <a:dk2>
          <a:srgbClr val="808285"/>
        </a:dk2>
        <a:lt2>
          <a:srgbClr val="E7E8E9"/>
        </a:lt2>
        <a:accent1>
          <a:srgbClr val="D81E05"/>
        </a:accent1>
        <a:accent2>
          <a:srgbClr val="E46250"/>
        </a:accent2>
        <a:accent3>
          <a:srgbClr val="FFFFFF"/>
        </a:accent3>
        <a:accent4>
          <a:srgbClr val="363636"/>
        </a:accent4>
        <a:accent5>
          <a:srgbClr val="E9ABAA"/>
        </a:accent5>
        <a:accent6>
          <a:srgbClr val="CF5848"/>
        </a:accent6>
        <a:hlink>
          <a:srgbClr val="EB8E82"/>
        </a:hlink>
        <a:folHlink>
          <a:srgbClr val="F7D2C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9_KHP PPT 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FFFFFF"/>
      </a:accent3>
      <a:accent4>
        <a:srgbClr val="000000"/>
      </a:accent4>
      <a:accent5>
        <a:srgbClr val="EBEBEB"/>
      </a:accent5>
      <a:accent6>
        <a:srgbClr val="A1A1A1"/>
      </a:accent6>
      <a:hlink>
        <a:srgbClr val="5F5F5F"/>
      </a:hlink>
      <a:folHlink>
        <a:srgbClr val="919191"/>
      </a:folHlink>
    </a:clrScheme>
    <a:fontScheme name="9_KHP PPT Templat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9_KHP PPT Template 1">
        <a:dk1>
          <a:srgbClr val="414141"/>
        </a:dk1>
        <a:lt1>
          <a:srgbClr val="FFFFFF"/>
        </a:lt1>
        <a:dk2>
          <a:srgbClr val="808285"/>
        </a:dk2>
        <a:lt2>
          <a:srgbClr val="E7E8E9"/>
        </a:lt2>
        <a:accent1>
          <a:srgbClr val="D81E05"/>
        </a:accent1>
        <a:accent2>
          <a:srgbClr val="E46250"/>
        </a:accent2>
        <a:accent3>
          <a:srgbClr val="FFFFFF"/>
        </a:accent3>
        <a:accent4>
          <a:srgbClr val="363636"/>
        </a:accent4>
        <a:accent5>
          <a:srgbClr val="E9ABAA"/>
        </a:accent5>
        <a:accent6>
          <a:srgbClr val="CF5848"/>
        </a:accent6>
        <a:hlink>
          <a:srgbClr val="EB8E82"/>
        </a:hlink>
        <a:folHlink>
          <a:srgbClr val="F7D2C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0_KHP PPT 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FFFFFF"/>
      </a:accent3>
      <a:accent4>
        <a:srgbClr val="000000"/>
      </a:accent4>
      <a:accent5>
        <a:srgbClr val="EBEBEB"/>
      </a:accent5>
      <a:accent6>
        <a:srgbClr val="A1A1A1"/>
      </a:accent6>
      <a:hlink>
        <a:srgbClr val="5F5F5F"/>
      </a:hlink>
      <a:folHlink>
        <a:srgbClr val="919191"/>
      </a:folHlink>
    </a:clrScheme>
    <a:fontScheme name="9_KHP PPT Templat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9_KHP PPT Template 1">
        <a:dk1>
          <a:srgbClr val="414141"/>
        </a:dk1>
        <a:lt1>
          <a:srgbClr val="FFFFFF"/>
        </a:lt1>
        <a:dk2>
          <a:srgbClr val="808285"/>
        </a:dk2>
        <a:lt2>
          <a:srgbClr val="E7E8E9"/>
        </a:lt2>
        <a:accent1>
          <a:srgbClr val="D81E05"/>
        </a:accent1>
        <a:accent2>
          <a:srgbClr val="E46250"/>
        </a:accent2>
        <a:accent3>
          <a:srgbClr val="FFFFFF"/>
        </a:accent3>
        <a:accent4>
          <a:srgbClr val="363636"/>
        </a:accent4>
        <a:accent5>
          <a:srgbClr val="E9ABAA"/>
        </a:accent5>
        <a:accent6>
          <a:srgbClr val="CF5848"/>
        </a:accent6>
        <a:hlink>
          <a:srgbClr val="EB8E82"/>
        </a:hlink>
        <a:folHlink>
          <a:srgbClr val="F7D2C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apitalNurs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A0C5AF0A9AE0D4D8032BBF19C904698" ma:contentTypeVersion="20" ma:contentTypeDescription="Create a new document." ma:contentTypeScope="" ma:versionID="867221da17ec2f9c62b685efb7cd5391">
  <xsd:schema xmlns:xsd="http://www.w3.org/2001/XMLSchema" xmlns:xs="http://www.w3.org/2001/XMLSchema" xmlns:p="http://schemas.microsoft.com/office/2006/metadata/properties" xmlns:ns2="03b25e55-1fda-4dd5-9a75-c38d0989a0e2" xmlns:ns3="d2389ad0-4628-4ca4-babd-a5e1ca1fc43d" targetNamespace="http://schemas.microsoft.com/office/2006/metadata/properties" ma:root="true" ma:fieldsID="564d56024ec950cb51b530f9321c7ac6" ns2:_="" ns3:_="">
    <xsd:import namespace="03b25e55-1fda-4dd5-9a75-c38d0989a0e2"/>
    <xsd:import namespace="d2389ad0-4628-4ca4-babd-a5e1ca1fc43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Number" minOccurs="0"/>
                <xsd:element ref="ns2:NumberOrde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b25e55-1fda-4dd5-9a75-c38d0989a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Number" ma:index="15" nillable="true" ma:displayName="Number" ma:format="Dropdown" ma:internalName="Number" ma:percentage="FALSE">
      <xsd:simpleType>
        <xsd:restriction base="dms:Number"/>
      </xsd:simpleType>
    </xsd:element>
    <xsd:element name="NumberOrder" ma:index="16" nillable="true" ma:displayName="Number Order" ma:default="6" ma:format="Dropdown" ma:indexed="true" ma:internalName="NumberOrder" ma:percentage="FALSE">
      <xsd:simpleType>
        <xsd:restriction base="dms:Number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2b5e471e-86a7-4573-b003-24887ebde44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389ad0-4628-4ca4-babd-a5e1ca1fc43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92e7178f-5b02-4f7e-a22e-1f7fb5c4485f}" ma:internalName="TaxCatchAll" ma:showField="CatchAllData" ma:web="d2389ad0-4628-4ca4-babd-a5e1ca1fc43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umberOrder xmlns="03b25e55-1fda-4dd5-9a75-c38d0989a0e2">6</NumberOrder>
    <Number xmlns="03b25e55-1fda-4dd5-9a75-c38d0989a0e2" xsi:nil="true"/>
    <lcf76f155ced4ddcb4097134ff3c332f xmlns="03b25e55-1fda-4dd5-9a75-c38d0989a0e2">
      <Terms xmlns="http://schemas.microsoft.com/office/infopath/2007/PartnerControls"/>
    </lcf76f155ced4ddcb4097134ff3c332f>
    <TaxCatchAll xmlns="d2389ad0-4628-4ca4-babd-a5e1ca1fc43d" xsi:nil="true"/>
  </documentManagement>
</p:properties>
</file>

<file path=customXml/itemProps1.xml><?xml version="1.0" encoding="utf-8"?>
<ds:datastoreItem xmlns:ds="http://schemas.openxmlformats.org/officeDocument/2006/customXml" ds:itemID="{1C0096F0-FAFA-4535-B33C-B349F6D0DAC1}"/>
</file>

<file path=customXml/itemProps2.xml><?xml version="1.0" encoding="utf-8"?>
<ds:datastoreItem xmlns:ds="http://schemas.openxmlformats.org/officeDocument/2006/customXml" ds:itemID="{8036B0B0-5079-430E-B6DF-C9122F85FD1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C0A03AC-72E4-41C7-BD91-53233849340A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corporate-powerpoint (4)</Template>
  <TotalTime>1444</TotalTime>
  <Words>1492</Words>
  <Application>Microsoft Office PowerPoint</Application>
  <PresentationFormat>On-screen Show (4:3)</PresentationFormat>
  <Paragraphs>202</Paragraphs>
  <Slides>25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LucidaGrande</vt:lpstr>
      <vt:lpstr>Corporate PowerPoint</vt:lpstr>
      <vt:lpstr>9_KHP PPT Template</vt:lpstr>
      <vt:lpstr>10_KHP PPT Template</vt:lpstr>
      <vt:lpstr>CapitalNurse</vt:lpstr>
      <vt:lpstr>Accelerated Preceptorship: Induction and COVID Session</vt:lpstr>
      <vt:lpstr>Introducing the accelerated preceptorship program</vt:lpstr>
      <vt:lpstr>Objectives</vt:lpstr>
      <vt:lpstr>COVID-19</vt:lpstr>
      <vt:lpstr>Prevention</vt:lpstr>
      <vt:lpstr>Prevention</vt:lpstr>
      <vt:lpstr>Prevention</vt:lpstr>
      <vt:lpstr>PPE</vt:lpstr>
      <vt:lpstr>Guidance from NHS England and Public Health England</vt:lpstr>
      <vt:lpstr>Management of patients with  COVID-19</vt:lpstr>
      <vt:lpstr>Further Learning</vt:lpstr>
      <vt:lpstr>Your role as NQP</vt:lpstr>
      <vt:lpstr>PowerPoint Presentation</vt:lpstr>
      <vt:lpstr>Stay up to date</vt:lpstr>
      <vt:lpstr>AHPs: Stay up to date </vt:lpstr>
      <vt:lpstr>AHPs: Stay up to date </vt:lpstr>
      <vt:lpstr>Nurses: Stay up to date </vt:lpstr>
      <vt:lpstr>What does this mean for me?   </vt:lpstr>
      <vt:lpstr>Looking after your mental health </vt:lpstr>
      <vt:lpstr>Free wellbeing apps  </vt:lpstr>
      <vt:lpstr>Free wellbeing apps </vt:lpstr>
      <vt:lpstr>Free wellbeing apps </vt:lpstr>
      <vt:lpstr>PowerPoint Presentation</vt:lpstr>
      <vt:lpstr>Acknowledgments</vt:lpstr>
      <vt:lpstr>THANK YOU</vt:lpstr>
    </vt:vector>
  </TitlesOfParts>
  <Company>GSTT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Pan-London AHP COVID-19  Jules Marchant / Gareth Jones date via zoom</dc:title>
  <dc:creator>Marchant Julie</dc:creator>
  <cp:lastModifiedBy>Liz Aston-Gregg</cp:lastModifiedBy>
  <cp:revision>50</cp:revision>
  <dcterms:created xsi:type="dcterms:W3CDTF">2020-04-07T10:14:51Z</dcterms:created>
  <dcterms:modified xsi:type="dcterms:W3CDTF">2020-05-08T07:41:17Z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WinDIP File ID">
    <vt:lpwstr>a6ca8a28-fd5c-4bf1-9190-af7769319722</vt:lpwstr>
  </property>
  <property fmtid="{D5CDD505-2E9C-101B-9397-08002B2CF9AE}" pid="3" name="ContentTypeId">
    <vt:lpwstr>0x0101001A0C5AF0A9AE0D4D8032BBF19C904698</vt:lpwstr>
  </property>
</Properties>
</file>