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4385" r:id="rId5"/>
    <p:sldMasterId id="2147484403" r:id="rId6"/>
    <p:sldMasterId id="2147484427" r:id="rId7"/>
  </p:sldMasterIdLst>
  <p:notesMasterIdLst>
    <p:notesMasterId r:id="rId33"/>
  </p:notesMasterIdLst>
  <p:handoutMasterIdLst>
    <p:handoutMasterId r:id="rId34"/>
  </p:handoutMasterIdLst>
  <p:sldIdLst>
    <p:sldId id="343" r:id="rId8"/>
    <p:sldId id="344" r:id="rId9"/>
    <p:sldId id="347" r:id="rId10"/>
    <p:sldId id="346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60" r:id="rId22"/>
    <p:sldId id="361" r:id="rId23"/>
    <p:sldId id="362" r:id="rId24"/>
    <p:sldId id="359" r:id="rId25"/>
    <p:sldId id="363" r:id="rId26"/>
    <p:sldId id="364" r:id="rId27"/>
    <p:sldId id="365" r:id="rId28"/>
    <p:sldId id="366" r:id="rId29"/>
    <p:sldId id="369" r:id="rId30"/>
    <p:sldId id="370" r:id="rId31"/>
    <p:sldId id="368" r:id="rId32"/>
  </p:sldIdLst>
  <p:sldSz cx="9144000" cy="6858000" type="screen4x3"/>
  <p:notesSz cx="6858000" cy="9144000"/>
  <p:defaultTextStyle>
    <a:defPPr>
      <a:defRPr lang="en-GB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ree Cox" initials="DDC" lastIdx="2" clrIdx="0"/>
  <p:cmAuthor id="1" name="Sivanesan Ruth" initials="SR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94193"/>
    <a:srgbClr val="005EB8"/>
    <a:srgbClr val="E5E0F0"/>
    <a:srgbClr val="DFEDF9"/>
    <a:srgbClr val="00A5E0"/>
    <a:srgbClr val="102457"/>
    <a:srgbClr val="EF4D9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3" autoAdjust="0"/>
    <p:restoredTop sz="80122" autoAdjust="0"/>
  </p:normalViewPr>
  <p:slideViewPr>
    <p:cSldViewPr>
      <p:cViewPr varScale="1">
        <p:scale>
          <a:sx n="96" d="100"/>
          <a:sy n="96" d="100"/>
        </p:scale>
        <p:origin x="18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81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6272B3-D6DF-433C-9C6C-DBDB0931CCB4}" type="datetime1">
              <a:rPr lang="en-GB" altLang="en-US"/>
              <a:pPr>
                <a:defRPr/>
              </a:pPr>
              <a:t>08/04/2024</a:t>
            </a:fld>
            <a:endParaRPr lang="en-GB" alt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3678A7A-7930-4633-854A-F0179D90DE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997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289FE50-8A27-48A4-BDF6-91D175219C19}" type="datetime1">
              <a:rPr lang="en-US" altLang="en-US"/>
              <a:pPr>
                <a:defRPr/>
              </a:pPr>
              <a:t>4/8/2024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D526A24-5EF9-4CF1-8B2E-ED1110FF9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314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2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53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0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80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8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3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6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6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2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8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0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7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0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063999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890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7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3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61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3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39750"/>
            <a:ext cx="2016125" cy="533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5895975" cy="533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8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03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9552" y="1800001"/>
            <a:ext cx="3780000" cy="407727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824000" y="1800000"/>
            <a:ext cx="3780000" cy="40772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213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951288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800225"/>
            <a:ext cx="3952875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9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0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11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090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485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73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39750"/>
            <a:ext cx="2016125" cy="533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5895975" cy="533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0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5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834"/>
            <a:ext cx="9180512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928568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9632" y="5096064"/>
            <a:ext cx="6400800" cy="42288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F2E3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7351" y="6237312"/>
            <a:ext cx="820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400" i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216853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540001" y="1800000"/>
            <a:ext cx="8063999" cy="4149280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95032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3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3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08/04/2024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878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08/04/2024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1052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08/04/2024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6944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08/04/2024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961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4143EB0-A406-40B0-B43C-C4FD4ECAC128}" type="datetimeFigureOut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08/04/2024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C1879EF-4588-421E-A627-3976B3309EBC}" type="slidenum">
              <a:rPr lang="en-GB" smtClean="0">
                <a:solidFill>
                  <a:prstClr val="black"/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14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0539" y="1800000"/>
            <a:ext cx="2303461" cy="237331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8063999" cy="900000"/>
          </a:xfrm>
        </p:spPr>
        <p:txBody>
          <a:bodyPr/>
          <a:lstStyle>
            <a:lvl1pPr>
              <a:lnSpc>
                <a:spcPts val="3600"/>
              </a:lnSpc>
              <a:defRPr sz="3200">
                <a:solidFill>
                  <a:srgbClr val="29419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40001" y="1800000"/>
            <a:ext cx="5472160" cy="4105002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221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5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9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60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951288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800225"/>
            <a:ext cx="3952875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205038"/>
            <a:ext cx="8064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4038" y="6040438"/>
            <a:ext cx="8042275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Desktop Guy's and St Thomas' RGB BLUE (300ppi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53" r="-11594" b="-18953"/>
          <a:stretch>
            <a:fillRect/>
          </a:stretch>
        </p:blipFill>
        <p:spPr bwMode="auto">
          <a:xfrm>
            <a:off x="5976938" y="0"/>
            <a:ext cx="3167062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401" r:id="rId5"/>
  </p:sldLayoutIdLst>
  <p:hf hdr="0" ftr="0" dt="0"/>
  <p:txStyles>
    <p:titleStyle>
      <a:lvl1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lang="en-GB" sz="3200" b="1" kern="1200">
          <a:solidFill>
            <a:srgbClr val="005EB8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2pPr>
      <a:lvl3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3pPr>
      <a:lvl4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4pPr>
      <a:lvl5pPr algn="ctr" defTabSz="912813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250825" indent="-250825" algn="l" defTabSz="912813" rtl="0" eaLnBrk="1" fontAlgn="base" hangingPunct="1">
        <a:lnSpc>
          <a:spcPts val="2300"/>
        </a:lnSpc>
        <a:spcBef>
          <a:spcPts val="12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b="1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539750" indent="-2508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250825" indent="-2508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539750" indent="-2508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812800" indent="-276225" algn="l" defTabSz="912813" rtl="0" eaLnBrk="1" fontAlgn="base" hangingPunct="1">
        <a:lnSpc>
          <a:spcPts val="2300"/>
        </a:lnSpc>
        <a:spcBef>
          <a:spcPts val="600"/>
        </a:spcBef>
        <a:spcAft>
          <a:spcPct val="0"/>
        </a:spcAft>
        <a:buClr>
          <a:srgbClr val="294193"/>
        </a:buClr>
        <a:buSzPct val="125000"/>
        <a:buFont typeface="LucidaGrande" charset="0"/>
        <a:buChar char="•"/>
        <a:defRPr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54038" y="6040438"/>
            <a:ext cx="8042275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5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39750"/>
            <a:ext cx="8064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56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3364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>
            <a:fillRect/>
          </a:stretch>
        </p:blipFill>
        <p:spPr bwMode="auto">
          <a:xfrm>
            <a:off x="0" y="6053138"/>
            <a:ext cx="18002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7" descr="Desktop Guy's and St Thomas' RGB BLUE (300ppi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61" r="-35703" b="-18953"/>
          <a:stretch>
            <a:fillRect/>
          </a:stretch>
        </p:blipFill>
        <p:spPr bwMode="auto">
          <a:xfrm>
            <a:off x="7092950" y="6019800"/>
            <a:ext cx="20510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hdr="0" ftr="0" dt="0"/>
  <p:txStyles>
    <p:titleStyle>
      <a:lvl1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rgbClr val="005EB8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0825" indent="-250825" algn="l" defTabSz="912813" rtl="0" fontAlgn="base">
        <a:lnSpc>
          <a:spcPts val="2300"/>
        </a:lnSpc>
        <a:spcBef>
          <a:spcPts val="1200"/>
        </a:spcBef>
        <a:spcAft>
          <a:spcPct val="0"/>
        </a:spcAft>
        <a:buClr>
          <a:srgbClr val="005EB8"/>
        </a:buClr>
        <a:buFont typeface="LucidaGrande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50825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762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54038" y="6040438"/>
            <a:ext cx="8042275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5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39750"/>
            <a:ext cx="8064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56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3364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3"/>
          <a:stretch>
            <a:fillRect/>
          </a:stretch>
        </p:blipFill>
        <p:spPr bwMode="auto">
          <a:xfrm>
            <a:off x="0" y="6053138"/>
            <a:ext cx="18002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7" descr="Desktop Guy's and St Thomas' RGB BLUE (300ppi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61" r="-35703" b="-18953"/>
          <a:stretch>
            <a:fillRect/>
          </a:stretch>
        </p:blipFill>
        <p:spPr bwMode="auto">
          <a:xfrm>
            <a:off x="7092950" y="6019800"/>
            <a:ext cx="20510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hf hdr="0" ftr="0" dt="0"/>
  <p:txStyles>
    <p:titleStyle>
      <a:lvl1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rgbClr val="005EB8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defTabSz="912813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0825" indent="-250825" algn="l" defTabSz="912813" rtl="0" fontAlgn="base">
        <a:lnSpc>
          <a:spcPts val="2300"/>
        </a:lnSpc>
        <a:spcBef>
          <a:spcPts val="1200"/>
        </a:spcBef>
        <a:spcAft>
          <a:spcPct val="0"/>
        </a:spcAft>
        <a:buClr>
          <a:srgbClr val="005EB8"/>
        </a:buClr>
        <a:buFont typeface="LucidaGrande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50825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2508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76225" algn="l" defTabSz="912813" rtl="0" fontAlgn="base">
        <a:lnSpc>
          <a:spcPts val="2300"/>
        </a:lnSpc>
        <a:spcBef>
          <a:spcPts val="600"/>
        </a:spcBef>
        <a:spcAft>
          <a:spcPct val="0"/>
        </a:spcAft>
        <a:buClr>
          <a:srgbClr val="005EB8"/>
        </a:buClr>
        <a:buFont typeface="LucidaGrand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hyperlink" Target="https://www.e-lfh.org.uk/programmes/coronaviru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hyperlink" Target="https://www.hee.nhs.uk/coronavirus-covid-19" TargetMode="External"/><Relationship Id="rId4" Type="http://schemas.openxmlformats.org/officeDocument/2006/relationships/hyperlink" Target="https://www.ahpnw.nhs.uk/latest-news/422-covid-19-information-and-resources-for-ahps-latest-version-now-availab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hyperlink" Target="https://www.rcn.org.uk/get-help/rcn-advice/covid-19" TargetMode="External"/><Relationship Id="rId4" Type="http://schemas.openxmlformats.org/officeDocument/2006/relationships/hyperlink" Target="https://www.nmc.org.uk/news/coronavir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london.hee.nhs.uk/covid-19-wellbeing-hu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e-lfh.org.uk/programmes/coronavirus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e-lfh.org.uk/programmes/coronavirus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hyperlink" Target="https://twitter.com/ava/status/12410060064961454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coronavirusresources.phe.gov.uk/" TargetMode="External"/><Relationship Id="rId4" Type="http://schemas.openxmlformats.org/officeDocument/2006/relationships/hyperlink" Target="https://www.hee.nhs.uk/coronavirus-covid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779540"/>
            <a:ext cx="7941229" cy="1601601"/>
          </a:xfrm>
        </p:spPr>
        <p:txBody>
          <a:bodyPr>
            <a:noAutofit/>
          </a:bodyPr>
          <a:lstStyle/>
          <a:p>
            <a:r>
              <a:rPr lang="en-GB" sz="2400" dirty="0"/>
              <a:t>Accelerated Preceptorship: Induction and COVID Session</a:t>
            </a:r>
          </a:p>
        </p:txBody>
      </p:sp>
      <p:pic>
        <p:nvPicPr>
          <p:cNvPr id="4" name="Picture 3" descr="Footer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-22581" y="5766619"/>
            <a:ext cx="9144000" cy="1106588"/>
          </a:xfrm>
          <a:prstGeom prst="rect">
            <a:avLst/>
          </a:prstGeom>
        </p:spPr>
      </p:pic>
      <p:pic>
        <p:nvPicPr>
          <p:cNvPr id="6" name="Picture 5" descr="C:\Users\cd0x\AppData\Local\Microsoft\Windows\INetCache\Content.Outlook\VDV77M3J\Capital AHP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5565"/>
            <a:ext cx="4896544" cy="103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56"/>
          <a:stretch/>
        </p:blipFill>
        <p:spPr>
          <a:xfrm>
            <a:off x="6056486" y="32313"/>
            <a:ext cx="2987261" cy="1020423"/>
          </a:xfrm>
          <a:prstGeom prst="rect">
            <a:avLst/>
          </a:prstGeom>
          <a:solidFill>
            <a:srgbClr val="FFC000">
              <a:alpha val="5500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1188353" y="5250715"/>
            <a:ext cx="672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For Newly Qualified Practitioners and Healthcare Professionals on Temporary Register</a:t>
            </a:r>
          </a:p>
        </p:txBody>
      </p:sp>
    </p:spTree>
    <p:extLst>
      <p:ext uri="{BB962C8B-B14F-4D97-AF65-F5344CB8AC3E}">
        <p14:creationId xmlns:p14="http://schemas.microsoft.com/office/powerpoint/2010/main" val="101967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3191"/>
            <a:ext cx="5796136" cy="8175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79" y="6965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altLang="en-US" sz="3200" dirty="0"/>
              <a:t>Management of patients with  COVID-19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77515" y="1916832"/>
            <a:ext cx="3960813" cy="4217935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1400" dirty="0">
                <a:solidFill>
                  <a:sysClr val="windowText" lastClr="000000"/>
                </a:solidFill>
                <a:latin typeface="Arial"/>
              </a:rPr>
              <a:t>Prevention is key 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Isolating and monitoring your symptoms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NHS 111 Service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Hospitalisation for worst cases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Require intubation and mechanical ventilation in ICU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No vaccine or specific treatment known to treat COVID-19.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sysClr val="windowText" lastClr="000000"/>
                </a:solidFill>
                <a:latin typeface="Arial"/>
              </a:rPr>
              <a:t>Manage complications e.g. secondary infections. </a:t>
            </a:r>
          </a:p>
          <a:p>
            <a:pPr eaLnBrk="1" hangingPunct="1">
              <a:defRPr/>
            </a:pPr>
            <a:endParaRPr lang="en-GB" altLang="en-US" sz="14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sz="1600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004048" y="1598263"/>
            <a:ext cx="38767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1400" dirty="0">
                <a:solidFill>
                  <a:prstClr val="black"/>
                </a:solidFill>
                <a:latin typeface="Arial"/>
              </a:rPr>
              <a:t>Managing patients with COVID-19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Follow local policies 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Liaise with line manager &amp; infection control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Can the appointment be virtual/telephone contact?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Community: If essential to attend as a home visit with correct PPE or reschedule.</a:t>
            </a:r>
          </a:p>
          <a:p>
            <a:pPr eaLnBrk="1" hangingPunct="1">
              <a:defRPr/>
            </a:pPr>
            <a:r>
              <a:rPr lang="en-GB" altLang="en-US" b="0" dirty="0">
                <a:solidFill>
                  <a:prstClr val="black"/>
                </a:solidFill>
                <a:latin typeface="Arial"/>
              </a:rPr>
              <a:t>Inpatient: Isolate patient with </a:t>
            </a:r>
            <a:r>
              <a:rPr lang="en-GB" altLang="en-US" b="0" dirty="0" err="1">
                <a:solidFill>
                  <a:prstClr val="black"/>
                </a:solidFill>
                <a:latin typeface="Arial"/>
              </a:rPr>
              <a:t>ensuite</a:t>
            </a:r>
            <a:r>
              <a:rPr lang="en-GB" altLang="en-US" b="0" dirty="0">
                <a:solidFill>
                  <a:prstClr val="black"/>
                </a:solidFill>
                <a:latin typeface="Arial"/>
              </a:rPr>
              <a:t> room if not possible – transfer patient to where this is possible</a:t>
            </a:r>
          </a:p>
        </p:txBody>
      </p:sp>
    </p:spTree>
    <p:extLst>
      <p:ext uri="{BB962C8B-B14F-4D97-AF65-F5344CB8AC3E}">
        <p14:creationId xmlns:p14="http://schemas.microsoft.com/office/powerpoint/2010/main" val="422969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1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Further Learning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70056" y="1289125"/>
            <a:ext cx="3960813" cy="4705350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This programme has been created by Health Education England e-Learning for Healthcare (HEE e-</a:t>
            </a:r>
            <a:r>
              <a:rPr lang="en-GB" altLang="en-US" sz="2000" b="0" dirty="0" err="1">
                <a:solidFill>
                  <a:sysClr val="windowText" lastClr="000000"/>
                </a:solidFill>
                <a:latin typeface="Arial"/>
              </a:rPr>
              <a:t>LfH</a:t>
            </a: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) in response to the Coronavirus (COVID-19) global pandemic.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The programme includes key materials to help the health and care workforce respond to Coronavirus.</a:t>
            </a:r>
          </a:p>
          <a:p>
            <a:pPr marL="288925" lvl="1" indent="0" eaLnBrk="1" hangingPunct="1">
              <a:buNone/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  <a:hlinkClick r:id="rId4"/>
              </a:rPr>
              <a:t>https://www.e-lfh.org.uk/programmes/coronavirus/</a:t>
            </a: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  </a:t>
            </a:r>
          </a:p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971791" y="1383990"/>
            <a:ext cx="38767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Content now available in the COVID-19 programme includes: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Essential Guidance from the NHS, UK Government, WHO and BMJ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Public Health England – Personal Protective Equipment (PPE)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Infection Prevention and Control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Resources for Staﬀ Working in Critical Care Setting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Resources for Staff Working in Community Setting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End of Life Care COVID-19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Wellbeing for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56" y="1302145"/>
            <a:ext cx="427366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24" y="7495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Your role as NQP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96752" y="1844824"/>
            <a:ext cx="4248472" cy="4536504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Communication and staying connected is vital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Following local policies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Raising any concerns with line managers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Team work and collaboration has never been more important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Job specifications will alter &amp; redeployment in some teams 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Adaptive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Using technology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en-US" sz="2000" b="0" dirty="0">
                <a:solidFill>
                  <a:sysClr val="windowText" lastClr="000000"/>
                </a:solidFill>
                <a:latin typeface="Arial"/>
              </a:rPr>
              <a:t>Finding your community of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78" y="1988840"/>
            <a:ext cx="4035902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274638"/>
            <a:ext cx="8663880" cy="5602634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50825" indent="-250825" algn="l" defTabSz="912813" rtl="0" eaLnBrk="1" fontAlgn="base" hangingPunct="1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294193"/>
              </a:buClr>
              <a:buSzPct val="125000"/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539750" indent="-2508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250825" indent="-2508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294193"/>
              </a:buClr>
              <a:buSzPct val="125000"/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539750" indent="-2508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812800" indent="-276225" algn="l" defTabSz="912813" rtl="0" eaLnBrk="1" fontAlgn="base" hangingPunct="1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294193"/>
              </a:buClr>
              <a:buSzPct val="125000"/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sysClr val="window" lastClr="FFFFFF"/>
              </a:solidFill>
              <a:latin typeface="Arial"/>
            </a:endParaRPr>
          </a:p>
          <a:p>
            <a:pPr marL="0" indent="0">
              <a:buFont typeface="LucidaGrande" charset="0"/>
              <a:buNone/>
              <a:defRPr/>
            </a:pPr>
            <a:endParaRPr lang="en-GB" dirty="0">
              <a:solidFill>
                <a:sysClr val="window" lastClr="FFFFFF"/>
              </a:solidFill>
              <a:latin typeface="Arial"/>
            </a:endParaRPr>
          </a:p>
          <a:p>
            <a:pPr marL="0" indent="0" algn="ctr">
              <a:buFont typeface="LucidaGrande" charset="0"/>
              <a:buNone/>
              <a:defRPr/>
            </a:pPr>
            <a:endParaRPr lang="en-GB" sz="2400" dirty="0">
              <a:solidFill>
                <a:sysClr val="window" lastClr="FFFFFF"/>
              </a:solidFill>
              <a:latin typeface="Arial"/>
            </a:endParaRPr>
          </a:p>
          <a:p>
            <a:pPr marL="0" indent="0" algn="ctr">
              <a:buFont typeface="LucidaGrande" charset="0"/>
              <a:buNone/>
              <a:defRPr/>
            </a:pPr>
            <a:endParaRPr lang="en-GB" sz="2400" dirty="0">
              <a:solidFill>
                <a:sysClr val="window" lastClr="FFFFFF"/>
              </a:solidFill>
              <a:latin typeface="Arial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Font typeface="LucidaGrande" charset="0"/>
              <a:buNone/>
              <a:defRPr/>
            </a:pPr>
            <a:r>
              <a:rPr lang="en-GB" sz="4400" dirty="0">
                <a:solidFill>
                  <a:sysClr val="window" lastClr="FFFFFF"/>
                </a:solidFill>
                <a:latin typeface="Arial"/>
              </a:rPr>
              <a:t>What changes might be on the way? </a:t>
            </a:r>
          </a:p>
        </p:txBody>
      </p:sp>
    </p:spTree>
    <p:extLst>
      <p:ext uri="{BB962C8B-B14F-4D97-AF65-F5344CB8AC3E}">
        <p14:creationId xmlns:p14="http://schemas.microsoft.com/office/powerpoint/2010/main" val="272882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89" y="6472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Stay up to date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076054" y="1784005"/>
            <a:ext cx="3876773" cy="431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altLang="en-US" sz="2000" dirty="0">
                <a:solidFill>
                  <a:srgbClr val="FFC000"/>
                </a:solidFill>
                <a:latin typeface="Arial"/>
              </a:rPr>
              <a:t>AHPs: </a:t>
            </a: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On behalf of the Chief Allied Health Professions Officer resources for AHPs that curate key published guidance and updates in relation to COVID-19:</a:t>
            </a:r>
          </a:p>
          <a:p>
            <a:pPr marL="0" indent="0" algn="ctr" eaLnBrk="1" hangingPunct="1">
              <a:buNone/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altLang="en-US" b="0" dirty="0">
                <a:solidFill>
                  <a:prstClr val="black"/>
                </a:solidFill>
                <a:latin typeface="Arial"/>
                <a:hlinkClick r:id="rId4"/>
              </a:rPr>
              <a:t>https://www.ahpnw.nhs.uk/latest-news/422-covid-19-information-and-resources-for-ahps-latest-version-now-available</a:t>
            </a:r>
            <a:r>
              <a:rPr lang="en-GB" altLang="en-US" b="0" dirty="0">
                <a:solidFill>
                  <a:prstClr val="black"/>
                </a:solidFill>
                <a:latin typeface="Arial"/>
              </a:rPr>
              <a:t> 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1800" y="1983295"/>
            <a:ext cx="4116085" cy="39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eaLnBrk="1" hangingPunct="1">
              <a:buFont typeface="LucidaGrande" charset="0"/>
              <a:buNone/>
              <a:defRPr/>
            </a:pPr>
            <a:endParaRPr lang="en-GB" altLang="en-US" sz="2000" b="0" dirty="0">
              <a:solidFill>
                <a:prstClr val="black"/>
              </a:solidFill>
              <a:latin typeface="Arial"/>
            </a:endParaRPr>
          </a:p>
          <a:p>
            <a:pPr marL="0" indent="0" algn="ctr" eaLnBrk="1" hangingPunct="1">
              <a:buNone/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You can also keep up to date via the HEE webpages: </a:t>
            </a:r>
            <a:r>
              <a:rPr lang="en-GB" altLang="en-US" sz="2000" b="0" dirty="0">
                <a:solidFill>
                  <a:prstClr val="black"/>
                </a:solidFill>
                <a:latin typeface="Arial"/>
                <a:hlinkClick r:id="rId5"/>
              </a:rPr>
              <a:t>https://www.hee.nhs.uk/coronavirus-covid-19</a:t>
            </a: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204864"/>
            <a:ext cx="3779848" cy="188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113" y="4581128"/>
            <a:ext cx="130465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8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AHPs: Stay up to date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8" y="1124744"/>
            <a:ext cx="8315665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932040" y="1257999"/>
            <a:ext cx="3876773" cy="47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marR="0" lvl="0" indent="-250825" algn="l" defTabSz="912813" rtl="0" eaLnBrk="1" fontAlgn="base" latinLnBrk="0" hangingPunct="1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SzTx/>
              <a:buFont typeface="LucidaGrande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40025" y="1258000"/>
            <a:ext cx="3876773" cy="44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marR="0" lvl="0" indent="-250825" algn="l" defTabSz="912813" rtl="0" eaLnBrk="1" fontAlgn="base" latinLnBrk="0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rgbClr val="005EB8"/>
              </a:buClr>
              <a:buSzTx/>
              <a:buFont typeface="LucidaGrande" charset="0"/>
              <a:buChar char="•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2" y="260649"/>
            <a:ext cx="8280264" cy="5728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05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AHPs: Stay up to date</a:t>
            </a:r>
            <a:br>
              <a:rPr lang="en-GB" altLang="en-US" dirty="0"/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423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9" y="106456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400" dirty="0"/>
              <a:t>Nurses: Stay up to date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064" y="2191497"/>
            <a:ext cx="44804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b="1" dirty="0">
                <a:solidFill>
                  <a:srgbClr val="FFC000"/>
                </a:solidFill>
                <a:latin typeface="Arial"/>
              </a:rPr>
              <a:t>Nurses: </a:t>
            </a:r>
            <a:r>
              <a:rPr lang="en-GB" sz="2000" dirty="0"/>
              <a:t>All nurses should stay up-to-date with the latest guidance which is available from Health Education England (HEE), the Nursing &amp; Midwifery Council (NMC) and the Royal College of Nursing (RCN).</a:t>
            </a:r>
          </a:p>
          <a:p>
            <a:pPr marL="0" indent="0">
              <a:buNone/>
            </a:pPr>
            <a:endParaRPr lang="en-GB" sz="2000" u="sng" dirty="0">
              <a:hlinkClick r:id="rId4"/>
            </a:endParaRPr>
          </a:p>
          <a:p>
            <a:pPr marL="0" indent="0" algn="ctr">
              <a:buNone/>
            </a:pPr>
            <a:r>
              <a:rPr lang="en-GB" sz="2000" u="sng" dirty="0">
                <a:hlinkClick r:id="rId4"/>
              </a:rPr>
              <a:t>https://www.nmc.org.uk/news/coronavirus/</a:t>
            </a:r>
            <a:endParaRPr lang="en-GB" sz="2000" u="sng" dirty="0"/>
          </a:p>
          <a:p>
            <a:pPr algn="ctr"/>
            <a:endParaRPr lang="en-GB" sz="2000" dirty="0">
              <a:hlinkClick r:id="rId5"/>
            </a:endParaRPr>
          </a:p>
          <a:p>
            <a:pPr marL="0" indent="0" algn="ctr">
              <a:buNone/>
            </a:pPr>
            <a:r>
              <a:rPr lang="en-GB" sz="2000" dirty="0">
                <a:hlinkClick r:id="rId5"/>
              </a:rPr>
              <a:t>https://www.rcn.org.uk/get-help/rcn-advice/covid-19</a:t>
            </a:r>
            <a:endParaRPr lang="en-GB" sz="2000" u="sng" dirty="0"/>
          </a:p>
          <a:p>
            <a:endParaRPr lang="en-GB" dirty="0"/>
          </a:p>
        </p:txBody>
      </p:sp>
      <p:pic>
        <p:nvPicPr>
          <p:cNvPr id="1028" name="Picture 4" descr="Royal College of Nursing (RCN) Logo Vector (.SVG + .PNG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743"/>
            <a:ext cx="2762672" cy="18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7986"/>
            <a:ext cx="2538240" cy="135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5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22" y="16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What does this mean for me? </a:t>
            </a: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09377" y="2924944"/>
            <a:ext cx="81252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400" b="0" dirty="0">
                <a:solidFill>
                  <a:prstClr val="black"/>
                </a:solidFill>
                <a:latin typeface="Arial"/>
              </a:rPr>
              <a:t>You may be undertaking new and unfamiliar roles as part of the national effort </a:t>
            </a:r>
          </a:p>
          <a:p>
            <a:pPr eaLnBrk="1" hangingPunct="1">
              <a:defRPr/>
            </a:pPr>
            <a:endParaRPr lang="en-GB" altLang="en-US" sz="2400" b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en-US" sz="2400" b="0" dirty="0">
                <a:solidFill>
                  <a:prstClr val="black"/>
                </a:solidFill>
                <a:latin typeface="Arial"/>
              </a:rPr>
              <a:t>Each organisation will be coordinating this differently and communication will be provided</a:t>
            </a:r>
          </a:p>
          <a:p>
            <a:pPr eaLnBrk="1" hangingPunct="1">
              <a:defRPr/>
            </a:pPr>
            <a:endParaRPr lang="en-GB" altLang="en-US" sz="2400" b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r>
              <a:rPr lang="en-GB" altLang="en-US" sz="2400" b="0" dirty="0">
                <a:solidFill>
                  <a:prstClr val="black"/>
                </a:solidFill>
                <a:latin typeface="Arial"/>
              </a:rPr>
              <a:t>You will be supported.</a:t>
            </a:r>
          </a:p>
        </p:txBody>
      </p:sp>
    </p:spTree>
    <p:extLst>
      <p:ext uri="{BB962C8B-B14F-4D97-AF65-F5344CB8AC3E}">
        <p14:creationId xmlns:p14="http://schemas.microsoft.com/office/powerpoint/2010/main" val="312217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06235" y="1844824"/>
            <a:ext cx="3876773" cy="38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Access to good quality information e.g. WHO, NHS England, Government websites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Having a break from the media/news 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Stay connected with friends/family via social media or certain apps e.g. Zoom </a:t>
            </a:r>
          </a:p>
          <a:p>
            <a:pPr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Muting or unfollowing any accounts that may make you feel anxious.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197" y="1263973"/>
            <a:ext cx="8229600" cy="79716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Looking after your mental health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88024" y="3304179"/>
            <a:ext cx="3876773" cy="26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Trying to have a new routine </a:t>
            </a:r>
          </a:p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A form of exercise per day</a:t>
            </a:r>
          </a:p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It’s okay not to be okay – knowing who you can talk to for support</a:t>
            </a:r>
          </a:p>
          <a:p>
            <a:pPr lvl="0" eaLnBrk="1" hangingPunct="1">
              <a:defRPr/>
            </a:pPr>
            <a:r>
              <a:rPr lang="en-GB" altLang="en-US" sz="2000" b="0" dirty="0">
                <a:solidFill>
                  <a:prstClr val="black"/>
                </a:solidFill>
                <a:latin typeface="Arial"/>
              </a:rPr>
              <a:t>Eating good nutritious foods and keeping hydrated.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44234"/>
            <a:ext cx="2785520" cy="1521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52173"/>
            <a:ext cx="1224136" cy="11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26809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Introducing the accelerated preceptorship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659655"/>
            <a:ext cx="4186808" cy="3615401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Six week program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Completion of mandatory and statutory training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Aligned </a:t>
            </a:r>
            <a:r>
              <a:rPr lang="en-GB" sz="1800" dirty="0"/>
              <a:t>with</a:t>
            </a:r>
            <a:r>
              <a:rPr lang="en-GB" sz="2000" dirty="0"/>
              <a:t> principles of regulatory bodies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Immersion in clinical setting and workplace culture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Full support from preceptor and other staff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Action learning and forums where possible</a:t>
            </a:r>
          </a:p>
          <a:p>
            <a:endParaRPr lang="en-GB" sz="2800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716016" y="2852936"/>
            <a:ext cx="4186808" cy="311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70C0"/>
              </a:buClr>
            </a:pPr>
            <a:r>
              <a:rPr lang="en-GB" sz="2000" dirty="0"/>
              <a:t>Weekly online development sessions: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Induction</a:t>
            </a:r>
            <a:r>
              <a:rPr lang="en-GB" sz="1800" dirty="0"/>
              <a:t> and COVID 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Professional Practice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Effective Practice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Safe Practice 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My Clinical Practice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Reflection session and next steps</a:t>
            </a:r>
          </a:p>
          <a:p>
            <a:pPr fontAlgn="auto">
              <a:spcAft>
                <a:spcPts val="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295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47237" y="1422811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NHS staff have been given free access to a number of wellbeing apps from now until the end of December 2020 to support their mental health and wellbeing.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NHS England and NHS Improvement have worked with the following app providers to waive costs for the NHS workforce who are dealing with the unprecedented challenges of the COVID-19 pandemic.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Health Education England have provided resources to help support the wellbeing of all NHS staff available at: </a:t>
            </a:r>
            <a:r>
              <a:rPr lang="en-GB" sz="1600" b="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https://london.hee.nhs.uk/covid-19-wellbeing-hub</a:t>
            </a:r>
            <a:r>
              <a:rPr lang="en-GB" sz="16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defRPr/>
            </a:pPr>
            <a:endParaRPr lang="en-GB" altLang="en-US" sz="1600" b="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396" y="1330733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Free wellbeing apps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08223" y="1387425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Unmind</a:t>
            </a: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Unmind is a mental health platform that empowers staff to proactively improve their mental wellbeing. Using scientifically-backed assessments, tools and training you can measure and manage your personal mental health needs, including digital programmes designed to help with stress, sleep, coping, connection, fulfilment and nutrition. </a:t>
            </a:r>
            <a:b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at Unmind are offering free access to NHS staff until the end of December 2020, which is active now. </a:t>
            </a: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sz="16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NHS staff can get access: Go to: </a:t>
            </a:r>
            <a:r>
              <a:rPr lang="en-GB" sz="1600" b="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nhs.unmind.com/signup </a:t>
            </a:r>
          </a:p>
        </p:txBody>
      </p:sp>
    </p:spTree>
    <p:extLst>
      <p:ext uri="{BB962C8B-B14F-4D97-AF65-F5344CB8AC3E}">
        <p14:creationId xmlns:p14="http://schemas.microsoft.com/office/powerpoint/2010/main" val="390675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48064" y="1273875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GB" altLang="en-US" sz="160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Headspace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Headspace is a science-backed app in mindfulness and meditation, providing unique tools and resources to help reduce stress, build resilience, and aid better sleep. </a:t>
            </a: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Free access to all NHS staff with an NHS email address is available until 31 December 2020 and is active now. </a:t>
            </a: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b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</a:b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How NHS staff can get access: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Go to: </a:t>
            </a:r>
            <a:r>
              <a:rPr lang="en-GB" altLang="en-US" sz="1600" b="0" dirty="0">
                <a:solidFill>
                  <a:srgbClr val="0070C0"/>
                </a:solidFill>
                <a:latin typeface="Arial"/>
                <a:ea typeface="ＭＳ Ｐゴシック" panose="020B0600070205080204" pitchFamily="34" charset="-128"/>
              </a:rPr>
              <a:t>www.headspace.com/nhs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386" y="548680"/>
            <a:ext cx="8229600" cy="71941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Free wellbeing apps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20624" y="1052736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r>
              <a:rPr lang="en-GB" altLang="en-US" sz="1600" dirty="0" err="1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Sleepio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clinically-evidenced sleep improvement programme that is fully automated and highly personalised, using cognitive behavioural techniques to help improve poor sleep. 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Free access to </a:t>
            </a:r>
            <a:r>
              <a:rPr lang="en-GB" altLang="en-US" sz="1600" b="0" dirty="0" err="1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Sleepio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for all NHS staff is active now until 31 December.</a:t>
            </a:r>
          </a:p>
          <a:p>
            <a:pPr marL="0" lvl="0" indent="0" eaLnBrk="1" hangingPunct="1">
              <a:buNone/>
              <a:defRPr/>
            </a:pPr>
            <a:r>
              <a:rPr lang="en-GB" altLang="en-US" sz="160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Daylight</a:t>
            </a: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 is a smartphone-based app that provides help to people experiencing symptoms of worry and anxiety, using evidence-based cognitive behavioural techniques, voice and animation.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Free access to Daylight is active now until 31 December.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 </a:t>
            </a:r>
            <a:r>
              <a:rPr lang="en-GB" altLang="en-US" sz="1600" b="0" dirty="0">
                <a:solidFill>
                  <a:srgbClr val="005EB8"/>
                </a:solidFill>
                <a:latin typeface="Arial"/>
                <a:ea typeface="ＭＳ Ｐゴシック" panose="020B0600070205080204" pitchFamily="34" charset="-128"/>
              </a:rPr>
              <a:t>sleepio.com/access </a:t>
            </a:r>
          </a:p>
          <a:p>
            <a:pPr lvl="0" eaLnBrk="1" hangingPunct="1">
              <a:defRPr/>
            </a:pPr>
            <a:r>
              <a:rPr lang="en-GB" altLang="en-US" sz="1600" b="0" dirty="0">
                <a:solidFill>
                  <a:srgbClr val="005EB8"/>
                </a:solidFill>
                <a:latin typeface="Arial"/>
                <a:ea typeface="ＭＳ Ｐゴシック" panose="020B0600070205080204" pitchFamily="34" charset="-128"/>
              </a:rPr>
              <a:t> trydaylight.com/access </a:t>
            </a:r>
          </a:p>
        </p:txBody>
      </p:sp>
    </p:spTree>
    <p:extLst>
      <p:ext uri="{BB962C8B-B14F-4D97-AF65-F5344CB8AC3E}">
        <p14:creationId xmlns:p14="http://schemas.microsoft.com/office/powerpoint/2010/main" val="161503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48064" y="1556792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endParaRPr lang="en-GB" altLang="en-US" sz="1600" b="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538" y="1431471"/>
            <a:ext cx="8229600" cy="71941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Free wellbeing apps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81839" y="2887554"/>
            <a:ext cx="387677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Find accurate sources of information</a:t>
            </a:r>
          </a:p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Ask questions if you’re unsure</a:t>
            </a:r>
          </a:p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Eating well and taking care of yourself</a:t>
            </a:r>
          </a:p>
          <a:p>
            <a:pPr eaLnBrk="1" hangingPunct="1">
              <a:defRPr/>
            </a:pPr>
            <a:r>
              <a:rPr lang="en-GB" altLang="en-US" sz="2400" b="0" dirty="0">
                <a:latin typeface="Arial"/>
                <a:ea typeface="ＭＳ Ｐゴシック" panose="020B0600070205080204" pitchFamily="34" charset="-128"/>
              </a:rPr>
              <a:t>Avoid rumours and sources of negativity </a:t>
            </a:r>
          </a:p>
          <a:p>
            <a:pPr marL="0" lvl="0" indent="0" eaLnBrk="1" hangingPunct="1">
              <a:buNone/>
              <a:defRPr/>
            </a:pPr>
            <a:endParaRPr lang="en-GB" altLang="en-US" sz="1600" b="0" dirty="0">
              <a:solidFill>
                <a:srgbClr val="005EB8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897" y="2314262"/>
            <a:ext cx="3980068" cy="22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48064" y="1556792"/>
            <a:ext cx="387677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  <a:defRPr/>
            </a:pPr>
            <a:endParaRPr lang="en-GB" altLang="en-US" sz="1600" b="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420888"/>
            <a:ext cx="794377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98" y="332656"/>
            <a:ext cx="8229600" cy="1143000"/>
          </a:xfrm>
        </p:spPr>
        <p:txBody>
          <a:bodyPr/>
          <a:lstStyle/>
          <a:p>
            <a:pPr algn="l"/>
            <a:r>
              <a:rPr lang="en-US" altLang="en-US" dirty="0"/>
              <a:t>Acknowledgments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338435"/>
            <a:ext cx="8352928" cy="4705350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97829"/>
            <a:ext cx="8234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Pan-London Mental Health Allied Health Professionals Preceptorship Programme by </a:t>
            </a:r>
            <a:r>
              <a:rPr lang="en-GB" dirty="0" err="1"/>
              <a:t>Oxleas</a:t>
            </a:r>
            <a:r>
              <a:rPr lang="en-GB" dirty="0"/>
              <a:t> NHS Foundation Trust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Jules Marchant, Therapy Practice Development Lead, Guy’s and St Thomas’ NHS Trust, and HEE </a:t>
            </a:r>
            <a:r>
              <a:rPr lang="en-GB" dirty="0" err="1"/>
              <a:t>RePAIR</a:t>
            </a:r>
            <a:r>
              <a:rPr lang="en-GB" dirty="0"/>
              <a:t> Fellow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Catherine </a:t>
            </a:r>
            <a:r>
              <a:rPr lang="en-GB"/>
              <a:t>DesForges</a:t>
            </a:r>
            <a:r>
              <a:rPr lang="en-GB" dirty="0"/>
              <a:t>, Head of Education and Development for AHPs, Royal Free London NHS Trust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Desiree Cox, Preceptorship Project Manager, CapitalNurse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28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385" y="4076996"/>
            <a:ext cx="7941229" cy="1601601"/>
          </a:xfrm>
        </p:spPr>
        <p:txBody>
          <a:bodyPr>
            <a:noAutofit/>
          </a:bodyPr>
          <a:lstStyle/>
          <a:p>
            <a:r>
              <a:rPr lang="en-GB" sz="4400" dirty="0"/>
              <a:t>THANK YOU</a:t>
            </a:r>
          </a:p>
        </p:txBody>
      </p:sp>
      <p:pic>
        <p:nvPicPr>
          <p:cNvPr id="4" name="Picture 3" descr="Footer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51412"/>
            <a:ext cx="9144000" cy="1106588"/>
          </a:xfrm>
          <a:prstGeom prst="rect">
            <a:avLst/>
          </a:prstGeom>
        </p:spPr>
      </p:pic>
      <p:pic>
        <p:nvPicPr>
          <p:cNvPr id="6" name="Picture 5" descr="C:\Users\cd0x\AppData\Local\Microsoft\Windows\INetCache\Content.Outlook\VDV77M3J\Capital AHP 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5565"/>
            <a:ext cx="4896544" cy="103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56"/>
          <a:stretch/>
        </p:blipFill>
        <p:spPr>
          <a:xfrm>
            <a:off x="6056486" y="32313"/>
            <a:ext cx="2987261" cy="1020423"/>
          </a:xfrm>
          <a:prstGeom prst="rect">
            <a:avLst/>
          </a:prstGeom>
          <a:solidFill>
            <a:srgbClr val="FFC000">
              <a:alpha val="55000"/>
            </a:srgbClr>
          </a:solidFill>
        </p:spPr>
      </p:pic>
    </p:spTree>
    <p:extLst>
      <p:ext uri="{BB962C8B-B14F-4D97-AF65-F5344CB8AC3E}">
        <p14:creationId xmlns:p14="http://schemas.microsoft.com/office/powerpoint/2010/main" val="54334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Objectives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Training objectives</a:t>
            </a:r>
          </a:p>
          <a:p>
            <a:pPr>
              <a:buClr>
                <a:srgbClr val="0070C0"/>
              </a:buClr>
            </a:pPr>
            <a:endParaRPr lang="en-GB" sz="2400" dirty="0"/>
          </a:p>
          <a:p>
            <a:pPr>
              <a:buClr>
                <a:srgbClr val="0070C0"/>
              </a:buClr>
            </a:pPr>
            <a:r>
              <a:rPr lang="en-GB" sz="2400" dirty="0"/>
              <a:t>What is COVID-19?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Prevention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Infection control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Management of COVID-19 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Role as a NQ AHP / Nurse during COVID-19</a:t>
            </a:r>
          </a:p>
          <a:p>
            <a:pPr>
              <a:buClr>
                <a:srgbClr val="0070C0"/>
              </a:buClr>
            </a:pPr>
            <a:r>
              <a:rPr lang="en-GB" sz="2400" dirty="0"/>
              <a:t>Mental 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301336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146"/>
            <a:ext cx="8229600" cy="1143000"/>
          </a:xfrm>
        </p:spPr>
        <p:txBody>
          <a:bodyPr/>
          <a:lstStyle/>
          <a:p>
            <a:pPr algn="l"/>
            <a:r>
              <a:rPr lang="en-US" altLang="en-US" dirty="0"/>
              <a:t>COVID-19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338435"/>
            <a:ext cx="3960813" cy="4705350"/>
          </a:xfrm>
          <a:prstGeom prst="rect">
            <a:avLst/>
          </a:prstGeom>
        </p:spPr>
        <p:txBody>
          <a:bodyPr/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1600" b="0" dirty="0">
                <a:solidFill>
                  <a:sysClr val="windowText" lastClr="000000"/>
                </a:solidFill>
                <a:latin typeface="Arial"/>
              </a:rPr>
              <a:t>Coronavirus disease 2019 (COVID-19) is a potentially severe acute respiratory infection caused by severe acute respiratory syndrome coronavirus 2 (SARS-CoV-2)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sysClr val="windowText" lastClr="000000"/>
                </a:solidFill>
                <a:latin typeface="Arial"/>
              </a:rPr>
              <a:t>The World Health Organization (WHO) was informed of 44 cases of pneumonia of unknown microbial aetiology associated with Wuhan City, Hubei Province, China on 31 December 2019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sysClr val="windowText" lastClr="000000"/>
                </a:solidFill>
                <a:latin typeface="Arial"/>
              </a:rPr>
              <a:t>World Health Organization declared the COVID-19 outbreak a pandemic on 11 March 2020</a:t>
            </a:r>
          </a:p>
          <a:p>
            <a:pPr eaLnBrk="1" hangingPunct="1">
              <a:defRPr/>
            </a:pPr>
            <a:endParaRPr lang="en-GB" altLang="en-US" sz="1600" b="0" dirty="0">
              <a:solidFill>
                <a:sysClr val="windowText" lastClr="000000"/>
              </a:solidFill>
              <a:latin typeface="Arial"/>
            </a:endParaRPr>
          </a:p>
          <a:p>
            <a:pPr eaLnBrk="1" hangingPunct="1">
              <a:defRPr/>
            </a:pPr>
            <a:endParaRPr lang="en-US" altLang="en-US" b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92192" y="2708920"/>
            <a:ext cx="387677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defTabSz="912813" rtl="0" fontAlgn="base">
              <a:lnSpc>
                <a:spcPts val="2300"/>
              </a:lnSpc>
              <a:spcBef>
                <a:spcPts val="12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2508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2800" indent="-276225" algn="l" defTabSz="912813" rtl="0" fontAlgn="base">
              <a:lnSpc>
                <a:spcPts val="2300"/>
              </a:lnSpc>
              <a:spcBef>
                <a:spcPts val="600"/>
              </a:spcBef>
              <a:spcAft>
                <a:spcPct val="0"/>
              </a:spcAft>
              <a:buClr>
                <a:srgbClr val="005EB8"/>
              </a:buClr>
              <a:buFont typeface="LucidaGrande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COVID-19 is a virus which effects the respiratory system 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The clinical presentation symptoms range from a mild common cold-like illness, to a severe viral pneumonia leading to acute respiratory distress syndrome that is potentially fatal</a:t>
            </a:r>
          </a:p>
          <a:p>
            <a:pPr eaLnBrk="1" hangingPunct="1">
              <a:defRPr/>
            </a:pPr>
            <a:r>
              <a:rPr lang="en-GB" altLang="en-US" sz="1600" b="0" dirty="0">
                <a:solidFill>
                  <a:prstClr val="black"/>
                </a:solidFill>
                <a:latin typeface="Arial"/>
              </a:rPr>
              <a:t>Incubation period for COVID-19 range from 1-14 days, most commonly around five days.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550" y="1268091"/>
            <a:ext cx="1342415" cy="132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832" y="6237312"/>
            <a:ext cx="446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en-GB" sz="1200" dirty="0"/>
              <a:t>Reference: </a:t>
            </a:r>
            <a:r>
              <a:rPr lang="en-GB" altLang="en-US" sz="1200" dirty="0">
                <a:solidFill>
                  <a:sysClr val="windowText" lastClr="000000"/>
                </a:solidFill>
                <a:latin typeface="Arial"/>
                <a:hlinkClick r:id="rId5"/>
              </a:rPr>
              <a:t>https://www.e-lfh.org.uk/programmes/coronavirus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  <a:hlinkClick r:id="rId5"/>
              </a:rPr>
              <a:t>/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3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Prevention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1176" y="1556792"/>
            <a:ext cx="4618856" cy="4525963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Contact precautions; direct or indirectly. Most common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Droplet precautions; from one individual to another via short distances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Airborne precautions; without having direct contact with an infected persons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Interrupting transmission of COVID-19 requires both droplet and contact precautions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060848"/>
            <a:ext cx="3974937" cy="2780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45" y="63006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/>
            <a:r>
              <a:rPr lang="en-GB" sz="1200" dirty="0"/>
              <a:t>Reference: </a:t>
            </a:r>
            <a:r>
              <a:rPr lang="en-GB" altLang="en-US" sz="1200" dirty="0">
                <a:solidFill>
                  <a:sysClr val="windowText" lastClr="000000"/>
                </a:solidFill>
                <a:latin typeface="Arial"/>
                <a:hlinkClick r:id="rId5"/>
              </a:rPr>
              <a:t>https://www.e-lfh.org.uk/programmes/coronavirus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  <a:hlinkClick r:id="rId5"/>
              </a:rPr>
              <a:t>/</a:t>
            </a:r>
            <a:r>
              <a:rPr lang="en-GB" altLang="en-US" sz="1400" dirty="0">
                <a:solidFill>
                  <a:sysClr val="windowText" lastClr="000000"/>
                </a:solidFill>
                <a:latin typeface="Arial"/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69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Prevention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GB" sz="2000" dirty="0"/>
              <a:t>Government advice to the public is: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Social distancing/ avoid close contact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Self-isolating if symptomatic for 7 days. 14 days for everyone in your household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Early recognition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Shielding; minimising interactions from the extremely vulnerable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Lockdown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000" dirty="0"/>
          </a:p>
          <a:p>
            <a:pPr marL="0" indent="0">
              <a:buClr>
                <a:srgbClr val="0070C0"/>
              </a:buClr>
              <a:buNone/>
            </a:pPr>
            <a:r>
              <a:rPr lang="en-GB" sz="2000" dirty="0"/>
              <a:t>Please follow your organisation’s policies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12" y="1988840"/>
            <a:ext cx="41011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Prevention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Hand washing, hand washing hand washing</a:t>
            </a:r>
          </a:p>
          <a:p>
            <a:pPr marL="400050" lvl="1" indent="0">
              <a:buClr>
                <a:srgbClr val="0070C0"/>
              </a:buClr>
              <a:buNone/>
            </a:pPr>
            <a:r>
              <a:rPr lang="en-GB" sz="1600" dirty="0">
                <a:hlinkClick r:id="rId4"/>
              </a:rPr>
              <a:t>https://twitter.com/ava/status/1241006006496145408</a:t>
            </a:r>
            <a:r>
              <a:rPr lang="en-GB" sz="1600" dirty="0"/>
              <a:t> 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PPE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Uniform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Decontamination of reusable equipment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Decontamination of ‘frequently used surfaces’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Follow local guidance and policies available through your own organisation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860" y="1700808"/>
            <a:ext cx="3194581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PPE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sz="2000" dirty="0"/>
              <a:t>Personal Protective Equipment: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Gloves 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Apron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Face masks</a:t>
            </a:r>
          </a:p>
          <a:p>
            <a:pPr>
              <a:buClr>
                <a:srgbClr val="0070C0"/>
              </a:buClr>
            </a:pPr>
            <a:r>
              <a:rPr lang="en-GB" sz="2000" dirty="0"/>
              <a:t>Eye masks</a:t>
            </a:r>
          </a:p>
          <a:p>
            <a:pPr>
              <a:buClr>
                <a:srgbClr val="0070C0"/>
              </a:buClr>
            </a:pPr>
            <a:endParaRPr lang="en-GB" sz="2000" dirty="0"/>
          </a:p>
          <a:p>
            <a:pPr marL="0" indent="0">
              <a:buClr>
                <a:srgbClr val="0070C0"/>
              </a:buClr>
              <a:buNone/>
            </a:pPr>
            <a:endParaRPr lang="en-GB" sz="2000" dirty="0"/>
          </a:p>
          <a:p>
            <a:pPr>
              <a:buClr>
                <a:srgbClr val="0070C0"/>
              </a:buClr>
            </a:pPr>
            <a:r>
              <a:rPr lang="en-GB" sz="2000" dirty="0"/>
              <a:t>Please think about your patient / client and consider when you would use these?</a:t>
            </a:r>
          </a:p>
          <a:p>
            <a:pPr>
              <a:buClr>
                <a:srgbClr val="0070C0"/>
              </a:buClr>
            </a:pPr>
            <a:endParaRPr lang="en-GB" sz="2000" dirty="0"/>
          </a:p>
          <a:p>
            <a:pPr marL="0" indent="0">
              <a:buClr>
                <a:srgbClr val="0070C0"/>
              </a:buClr>
              <a:buNone/>
            </a:pPr>
            <a:r>
              <a:rPr lang="en-GB" sz="2000" dirty="0"/>
              <a:t>Please follow your own organisation’s policies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996952"/>
            <a:ext cx="2743438" cy="287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295" y="1952791"/>
            <a:ext cx="2243522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tterheads Jpeg template-2head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191"/>
            <a:ext cx="7092280" cy="1104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12" y="15946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Guidance from NHS England and Public Health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7619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Guidance is changing constantly.  To ensure you keep up to date with guidance please check regularly:</a:t>
            </a:r>
          </a:p>
          <a:p>
            <a:r>
              <a:rPr lang="en-GB" altLang="en-US" sz="2800" dirty="0">
                <a:solidFill>
                  <a:prstClr val="black"/>
                </a:solidFill>
                <a:latin typeface="Arial"/>
                <a:hlinkClick r:id="rId4"/>
              </a:rPr>
              <a:t>https://www.hee.nhs.uk/coronavirus-covid-19</a:t>
            </a:r>
            <a:endParaRPr lang="en-GB" altLang="en-US" sz="2800" dirty="0">
              <a:solidFill>
                <a:prstClr val="black"/>
              </a:solidFill>
              <a:latin typeface="Arial"/>
            </a:endParaRPr>
          </a:p>
          <a:p>
            <a:r>
              <a:rPr lang="en-GB" sz="2800" dirty="0">
                <a:hlinkClick r:id="rId5"/>
              </a:rPr>
              <a:t>https://coronavirusresources.phe.gov.uk/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591588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HP FontSc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KHP PP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9_KHP PP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KHP PP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9_KHP PP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KHP PPT Template 1">
        <a:dk1>
          <a:srgbClr val="414141"/>
        </a:dk1>
        <a:lt1>
          <a:srgbClr val="FFFFFF"/>
        </a:lt1>
        <a:dk2>
          <a:srgbClr val="808285"/>
        </a:dk2>
        <a:lt2>
          <a:srgbClr val="E7E8E9"/>
        </a:lt2>
        <a:accent1>
          <a:srgbClr val="D81E05"/>
        </a:accent1>
        <a:accent2>
          <a:srgbClr val="E46250"/>
        </a:accent2>
        <a:accent3>
          <a:srgbClr val="FFFFFF"/>
        </a:accent3>
        <a:accent4>
          <a:srgbClr val="363636"/>
        </a:accent4>
        <a:accent5>
          <a:srgbClr val="E9ABAA"/>
        </a:accent5>
        <a:accent6>
          <a:srgbClr val="CF5848"/>
        </a:accent6>
        <a:hlink>
          <a:srgbClr val="EB8E82"/>
        </a:hlink>
        <a:folHlink>
          <a:srgbClr val="F7D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italN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Props1.xml><?xml version="1.0" encoding="utf-8"?>
<ds:datastoreItem xmlns:ds="http://schemas.openxmlformats.org/officeDocument/2006/customXml" ds:itemID="{8036B0B0-5079-430E-B6DF-C9122F85F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096F0-FAFA-4535-B33C-B349F6D0D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25e55-1fda-4dd5-9a75-c38d0989a0e2"/>
    <ds:schemaRef ds:uri="d2389ad0-4628-4ca4-babd-a5e1ca1f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0A03AC-72E4-41C7-BD91-53233849340A}">
  <ds:schemaRefs>
    <ds:schemaRef ds:uri="http://schemas.microsoft.com/office/2006/metadata/properties"/>
    <ds:schemaRef ds:uri="http://schemas.microsoft.com/office/infopath/2007/PartnerControls"/>
    <ds:schemaRef ds:uri="03b25e55-1fda-4dd5-9a75-c38d0989a0e2"/>
    <ds:schemaRef ds:uri="d2389ad0-4628-4ca4-babd-a5e1ca1fc4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 (4)</Template>
  <TotalTime>1444</TotalTime>
  <Words>1492</Words>
  <Application>Microsoft Office PowerPoint</Application>
  <PresentationFormat>On-screen Show (4:3)</PresentationFormat>
  <Paragraphs>202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Corporate PowerPoint</vt:lpstr>
      <vt:lpstr>9_KHP PPT Template</vt:lpstr>
      <vt:lpstr>10_KHP PPT Template</vt:lpstr>
      <vt:lpstr>CapitalNurse</vt:lpstr>
      <vt:lpstr>Accelerated Preceptorship: Induction and COVID Session</vt:lpstr>
      <vt:lpstr>Introducing the accelerated preceptorship program</vt:lpstr>
      <vt:lpstr>Objectives</vt:lpstr>
      <vt:lpstr>COVID-19</vt:lpstr>
      <vt:lpstr>Prevention</vt:lpstr>
      <vt:lpstr>Prevention</vt:lpstr>
      <vt:lpstr>Prevention</vt:lpstr>
      <vt:lpstr>PPE</vt:lpstr>
      <vt:lpstr>Guidance from NHS England and Public Health England</vt:lpstr>
      <vt:lpstr>Management of patients with  COVID-19</vt:lpstr>
      <vt:lpstr>Further Learning</vt:lpstr>
      <vt:lpstr>Your role as NQP</vt:lpstr>
      <vt:lpstr>PowerPoint Presentation</vt:lpstr>
      <vt:lpstr>Stay up to date</vt:lpstr>
      <vt:lpstr>AHPs: Stay up to date </vt:lpstr>
      <vt:lpstr>AHPs: Stay up to date </vt:lpstr>
      <vt:lpstr>Nurses: Stay up to date </vt:lpstr>
      <vt:lpstr>What does this mean for me?   </vt:lpstr>
      <vt:lpstr>Looking after your mental health </vt:lpstr>
      <vt:lpstr>Free wellbeing apps  </vt:lpstr>
      <vt:lpstr>Free wellbeing apps </vt:lpstr>
      <vt:lpstr>Free wellbeing apps </vt:lpstr>
      <vt:lpstr>PowerPoint Presentation</vt:lpstr>
      <vt:lpstr>Acknowledgments</vt:lpstr>
      <vt:lpstr>THANK YOU</vt:lpstr>
    </vt:vector>
  </TitlesOfParts>
  <Company>GSTT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Pan-London AHP COVID-19  Jules Marchant / Gareth Jones date via zoom</dc:title>
  <dc:creator>Marchant Julie</dc:creator>
  <cp:lastModifiedBy>Liz Aston-Gregg</cp:lastModifiedBy>
  <cp:revision>51</cp:revision>
  <dcterms:created xsi:type="dcterms:W3CDTF">2020-04-07T10:14:51Z</dcterms:created>
  <dcterms:modified xsi:type="dcterms:W3CDTF">2024-04-08T14:00:14Z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a6ca8a28-fd5c-4bf1-9190-af7769319722</vt:lpwstr>
  </property>
  <property fmtid="{D5CDD505-2E9C-101B-9397-08002B2CF9AE}" pid="3" name="ContentTypeId">
    <vt:lpwstr>0x0101001A0C5AF0A9AE0D4D8032BBF19C904698</vt:lpwstr>
  </property>
</Properties>
</file>