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1937" r:id="rId5"/>
    <p:sldId id="1926" r:id="rId6"/>
    <p:sldId id="1925" r:id="rId7"/>
    <p:sldId id="1913" r:id="rId8"/>
    <p:sldId id="1917" r:id="rId9"/>
    <p:sldId id="1918" r:id="rId10"/>
    <p:sldId id="1921" r:id="rId11"/>
    <p:sldId id="1922" r:id="rId12"/>
    <p:sldId id="1923" r:id="rId13"/>
    <p:sldId id="1924" r:id="rId14"/>
    <p:sldId id="1927" r:id="rId15"/>
    <p:sldId id="1928" r:id="rId16"/>
    <p:sldId id="1929" r:id="rId17"/>
    <p:sldId id="1930" r:id="rId18"/>
    <p:sldId id="1931" r:id="rId19"/>
    <p:sldId id="1932" r:id="rId20"/>
    <p:sldId id="1933" r:id="rId21"/>
    <p:sldId id="1934" r:id="rId22"/>
    <p:sldId id="1935" r:id="rId23"/>
    <p:sldId id="1936" r:id="rId24"/>
    <p:sldId id="1938" r:id="rId25"/>
    <p:sldId id="1939" r:id="rId26"/>
    <p:sldId id="1940" r:id="rId27"/>
    <p:sldId id="1941" r:id="rId28"/>
    <p:sldId id="1942" r:id="rId29"/>
    <p:sldId id="1943" r:id="rId30"/>
    <p:sldId id="1944" r:id="rId31"/>
    <p:sldId id="1945" r:id="rId32"/>
    <p:sldId id="194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CA3D24-817A-C906-4A15-120696ADA1F8}" name="Chloe Keith-Jopp" initials="CKJ" userId="S::Chloe.Keith-Jopp@hee.nhs.uk::1e9b150f-9a34-4eb4-a370-0c23e27a8b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0071"/>
    <a:srgbClr val="F49800"/>
    <a:srgbClr val="189AD7"/>
    <a:srgbClr val="003893"/>
    <a:srgbClr val="30B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7FA89D-D002-45B0-A013-1A78344201B3}" v="2" dt="2022-04-29T09:29:16.3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78571" autoAdjust="0"/>
  </p:normalViewPr>
  <p:slideViewPr>
    <p:cSldViewPr snapToGrid="0">
      <p:cViewPr varScale="1">
        <p:scale>
          <a:sx n="67" d="100"/>
          <a:sy n="67" d="100"/>
        </p:scale>
        <p:origin x="6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0B136F-37C2-4565-90FB-799EC8F0A793}" type="datetimeFigureOut">
              <a:rPr lang="en-GB" smtClean="0"/>
              <a:t>29/04/2022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16640-0C59-4DE5-9413-078DDDBF911B}" type="slidenum">
              <a:rPr lang="en-GB" smtClean="0"/>
              <a:t>‹#›</a:t>
            </a:fld>
            <a:endParaRPr lang="en-GB"/>
          </a:p>
        </p:txBody>
      </p:sp>
    </p:spTree>
    <p:extLst>
      <p:ext uri="{BB962C8B-B14F-4D97-AF65-F5344CB8AC3E}">
        <p14:creationId xmlns:p14="http://schemas.microsoft.com/office/powerpoint/2010/main" val="378114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5"/>
          </p:nvPr>
        </p:nvSpPr>
        <p:spPr/>
        <p:txBody>
          <a:bodyPr/>
          <a:lstStyle/>
          <a:p>
            <a:fld id="{9C716640-0C59-4DE5-9413-078DDDBF911B}" type="slidenum">
              <a:rPr lang="en-GB" smtClean="0"/>
              <a:t>1</a:t>
            </a:fld>
            <a:endParaRPr lang="en-GB"/>
          </a:p>
        </p:txBody>
      </p:sp>
    </p:spTree>
    <p:extLst>
      <p:ext uri="{BB962C8B-B14F-4D97-AF65-F5344CB8AC3E}">
        <p14:creationId xmlns:p14="http://schemas.microsoft.com/office/powerpoint/2010/main" val="3608052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0DC6B-C8E4-4FA0-A61D-7DB8B3E6F4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0681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16640-0C59-4DE5-9413-078DDDBF911B}" type="slidenum">
              <a:rPr lang="en-GB" smtClean="0"/>
              <a:t>11</a:t>
            </a:fld>
            <a:endParaRPr lang="en-GB"/>
          </a:p>
        </p:txBody>
      </p:sp>
    </p:spTree>
    <p:extLst>
      <p:ext uri="{BB962C8B-B14F-4D97-AF65-F5344CB8AC3E}">
        <p14:creationId xmlns:p14="http://schemas.microsoft.com/office/powerpoint/2010/main" val="1719097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16640-0C59-4DE5-9413-078DDDBF911B}" type="slidenum">
              <a:rPr lang="en-GB" smtClean="0"/>
              <a:t>14</a:t>
            </a:fld>
            <a:endParaRPr lang="en-GB"/>
          </a:p>
        </p:txBody>
      </p:sp>
    </p:spTree>
    <p:extLst>
      <p:ext uri="{BB962C8B-B14F-4D97-AF65-F5344CB8AC3E}">
        <p14:creationId xmlns:p14="http://schemas.microsoft.com/office/powerpoint/2010/main" val="171909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16640-0C59-4DE5-9413-078DDDBF911B}" type="slidenum">
              <a:rPr lang="en-GB" smtClean="0"/>
              <a:t>17</a:t>
            </a:fld>
            <a:endParaRPr lang="en-GB"/>
          </a:p>
        </p:txBody>
      </p:sp>
    </p:spTree>
    <p:extLst>
      <p:ext uri="{BB962C8B-B14F-4D97-AF65-F5344CB8AC3E}">
        <p14:creationId xmlns:p14="http://schemas.microsoft.com/office/powerpoint/2010/main" val="1719097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16640-0C59-4DE5-9413-078DDDBF911B}" type="slidenum">
              <a:rPr lang="en-GB" smtClean="0"/>
              <a:t>21</a:t>
            </a:fld>
            <a:endParaRPr lang="en-GB"/>
          </a:p>
        </p:txBody>
      </p:sp>
    </p:spTree>
    <p:extLst>
      <p:ext uri="{BB962C8B-B14F-4D97-AF65-F5344CB8AC3E}">
        <p14:creationId xmlns:p14="http://schemas.microsoft.com/office/powerpoint/2010/main" val="1719097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0DC6B-C8E4-4FA0-A61D-7DB8B3E6F4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569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0DC6B-C8E4-4FA0-A61D-7DB8B3E6F4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79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0DC6B-C8E4-4FA0-A61D-7DB8B3E6F4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848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0DC6B-C8E4-4FA0-A61D-7DB8B3E6F4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2981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16640-0C59-4DE5-9413-078DDDBF911B}" type="slidenum">
              <a:rPr lang="en-GB" smtClean="0"/>
              <a:t>26</a:t>
            </a:fld>
            <a:endParaRPr lang="en-GB"/>
          </a:p>
        </p:txBody>
      </p:sp>
    </p:spTree>
    <p:extLst>
      <p:ext uri="{BB962C8B-B14F-4D97-AF65-F5344CB8AC3E}">
        <p14:creationId xmlns:p14="http://schemas.microsoft.com/office/powerpoint/2010/main" val="1719097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0DC6B-C8E4-4FA0-A61D-7DB8B3E6F4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2048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16640-0C59-4DE5-9413-078DDDBF911B}" type="slidenum">
              <a:rPr lang="en-GB" smtClean="0"/>
              <a:t>28</a:t>
            </a:fld>
            <a:endParaRPr lang="en-GB"/>
          </a:p>
        </p:txBody>
      </p:sp>
    </p:spTree>
    <p:extLst>
      <p:ext uri="{BB962C8B-B14F-4D97-AF65-F5344CB8AC3E}">
        <p14:creationId xmlns:p14="http://schemas.microsoft.com/office/powerpoint/2010/main" val="1719097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C716640-0C59-4DE5-9413-078DDDBF911B}" type="slidenum">
              <a:rPr lang="en-GB" smtClean="0"/>
              <a:t>3</a:t>
            </a:fld>
            <a:endParaRPr lang="en-GB"/>
          </a:p>
        </p:txBody>
      </p:sp>
    </p:spTree>
    <p:extLst>
      <p:ext uri="{BB962C8B-B14F-4D97-AF65-F5344CB8AC3E}">
        <p14:creationId xmlns:p14="http://schemas.microsoft.com/office/powerpoint/2010/main" val="1405229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0DC6B-C8E4-4FA0-A61D-7DB8B3E6F4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569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0DC6B-C8E4-4FA0-A61D-7DB8B3E6F4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79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0DC6B-C8E4-4FA0-A61D-7DB8B3E6F4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4513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0DC6B-C8E4-4FA0-A61D-7DB8B3E6F4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325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0DC6B-C8E4-4FA0-A61D-7DB8B3E6F4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506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90DC6B-C8E4-4FA0-A61D-7DB8B3E6F44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2409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914400" y="4382600"/>
            <a:ext cx="10363200" cy="1238091"/>
          </a:xfrm>
        </p:spPr>
        <p:txBody>
          <a:bodyPr>
            <a:normAutofit/>
          </a:bodyPr>
          <a:lstStyle>
            <a:lvl1pPr algn="ctr">
              <a:defRPr sz="5333" b="1" i="0">
                <a:solidFill>
                  <a:srgbClr val="005EB8"/>
                </a:solidFill>
                <a:latin typeface="Arial"/>
                <a:cs typeface="Arial"/>
              </a:defRPr>
            </a:lvl1pPr>
          </a:lstStyle>
          <a:p>
            <a:r>
              <a:rPr lang="en-GB" dirty="0"/>
              <a:t>Click to edit Master title style</a:t>
            </a:r>
            <a:endParaRPr lang="en-US" dirty="0"/>
          </a:p>
        </p:txBody>
      </p:sp>
      <p:sp>
        <p:nvSpPr>
          <p:cNvPr id="8" name="Subtitle 2"/>
          <p:cNvSpPr>
            <a:spLocks noGrp="1"/>
          </p:cNvSpPr>
          <p:nvPr>
            <p:ph type="subTitle" idx="1"/>
          </p:nvPr>
        </p:nvSpPr>
        <p:spPr>
          <a:xfrm>
            <a:off x="1828800" y="5629746"/>
            <a:ext cx="8534400" cy="563847"/>
          </a:xfrm>
        </p:spPr>
        <p:txBody>
          <a:bodyPr>
            <a:normAutofit/>
          </a:bodyPr>
          <a:lstStyle>
            <a:lvl1pPr marL="0" indent="0" algn="ctr">
              <a:buNone/>
              <a:defRPr sz="2667">
                <a:solidFill>
                  <a:srgbClr val="1F2E38"/>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GB" dirty="0"/>
              <a:t>Click to edit Master subtitle style</a:t>
            </a:r>
            <a:endParaRPr lang="en-US" dirty="0"/>
          </a:p>
        </p:txBody>
      </p:sp>
      <p:sp>
        <p:nvSpPr>
          <p:cNvPr id="9" name="TextBox 8"/>
          <p:cNvSpPr txBox="1"/>
          <p:nvPr userDrawn="1"/>
        </p:nvSpPr>
        <p:spPr>
          <a:xfrm>
            <a:off x="2946867" y="6350543"/>
            <a:ext cx="6300123" cy="256545"/>
          </a:xfrm>
          <a:prstGeom prst="rect">
            <a:avLst/>
          </a:prstGeom>
          <a:noFill/>
        </p:spPr>
        <p:txBody>
          <a:bodyPr wrap="none" rtlCol="0">
            <a:spAutoFit/>
          </a:bodyPr>
          <a:lstStyle/>
          <a:p>
            <a:pPr algn="ctr"/>
            <a:r>
              <a:rPr lang="en-US" sz="1067" i="1" kern="1200" dirty="0" err="1">
                <a:solidFill>
                  <a:schemeClr val="tx1"/>
                </a:solidFill>
                <a:latin typeface="Arial"/>
                <a:ea typeface="+mn-ea"/>
                <a:cs typeface="Arial"/>
              </a:rPr>
              <a:t>CapitalNurse</a:t>
            </a:r>
            <a:r>
              <a:rPr lang="en-US" sz="1067" i="1" kern="1200" dirty="0">
                <a:solidFill>
                  <a:schemeClr val="tx1"/>
                </a:solidFill>
                <a:latin typeface="Arial"/>
                <a:ea typeface="+mn-ea"/>
                <a:cs typeface="Arial"/>
              </a:rPr>
              <a:t> is jointly sponsored by Health Education England, NHS England and NHS Improvement</a:t>
            </a:r>
            <a:endParaRPr lang="en-US" sz="1067" i="1" dirty="0">
              <a:latin typeface="Arial"/>
              <a:cs typeface="Arial"/>
            </a:endParaRPr>
          </a:p>
        </p:txBody>
      </p:sp>
      <p:pic>
        <p:nvPicPr>
          <p:cNvPr id="5" name="Picture 4">
            <a:extLst>
              <a:ext uri="{FF2B5EF4-FFF2-40B4-BE49-F238E27FC236}">
                <a16:creationId xmlns:a16="http://schemas.microsoft.com/office/drawing/2014/main" id="{191B71D6-F7E4-AD46-99C1-1BA3A1670EDD}"/>
              </a:ext>
            </a:extLst>
          </p:cNvPr>
          <p:cNvPicPr>
            <a:picLocks noChangeAspect="1"/>
          </p:cNvPicPr>
          <p:nvPr userDrawn="1"/>
        </p:nvPicPr>
        <p:blipFill>
          <a:blip r:embed="rId2"/>
          <a:stretch>
            <a:fillRect/>
          </a:stretch>
        </p:blipFill>
        <p:spPr>
          <a:xfrm>
            <a:off x="2548709" y="2902954"/>
            <a:ext cx="7094583" cy="1052092"/>
          </a:xfrm>
          <a:prstGeom prst="rect">
            <a:avLst/>
          </a:prstGeom>
        </p:spPr>
      </p:pic>
      <p:pic>
        <p:nvPicPr>
          <p:cNvPr id="11" name="Picture 10">
            <a:extLst>
              <a:ext uri="{FF2B5EF4-FFF2-40B4-BE49-F238E27FC236}">
                <a16:creationId xmlns:a16="http://schemas.microsoft.com/office/drawing/2014/main" id="{CADD5FE2-3005-E541-80A9-FD0A7E2E4FD9}"/>
              </a:ext>
            </a:extLst>
          </p:cNvPr>
          <p:cNvPicPr>
            <a:picLocks noChangeAspect="1"/>
          </p:cNvPicPr>
          <p:nvPr userDrawn="1"/>
        </p:nvPicPr>
        <p:blipFill>
          <a:blip r:embed="rId3"/>
          <a:srcRect/>
          <a:stretch/>
        </p:blipFill>
        <p:spPr>
          <a:xfrm>
            <a:off x="1" y="0"/>
            <a:ext cx="12191996" cy="2657723"/>
          </a:xfrm>
          <a:prstGeom prst="rect">
            <a:avLst/>
          </a:prstGeom>
        </p:spPr>
      </p:pic>
    </p:spTree>
    <p:extLst>
      <p:ext uri="{BB962C8B-B14F-4D97-AF65-F5344CB8AC3E}">
        <p14:creationId xmlns:p14="http://schemas.microsoft.com/office/powerpoint/2010/main" val="2437496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mparison small logo">
    <p:spTree>
      <p:nvGrpSpPr>
        <p:cNvPr id="1" name=""/>
        <p:cNvGrpSpPr/>
        <p:nvPr/>
      </p:nvGrpSpPr>
      <p:grpSpPr>
        <a:xfrm>
          <a:off x="0" y="0"/>
          <a:ext cx="0" cy="0"/>
          <a:chOff x="0" y="0"/>
          <a:chExt cx="0" cy="0"/>
        </a:xfrm>
      </p:grpSpPr>
      <p:sp>
        <p:nvSpPr>
          <p:cNvPr id="10" name="Title 1"/>
          <p:cNvSpPr>
            <a:spLocks noGrp="1"/>
          </p:cNvSpPr>
          <p:nvPr>
            <p:ph type="title"/>
          </p:nvPr>
        </p:nvSpPr>
        <p:spPr>
          <a:xfrm>
            <a:off x="609600" y="160337"/>
            <a:ext cx="10972800" cy="1143000"/>
          </a:xfrm>
        </p:spPr>
        <p:txBody>
          <a:bodyPr>
            <a:normAutofit/>
          </a:bodyPr>
          <a:lstStyle>
            <a:lvl1pPr>
              <a:defRPr sz="3733"/>
            </a:lvl1pPr>
          </a:lstStyle>
          <a:p>
            <a:r>
              <a:rPr lang="en-GB"/>
              <a:t>Click to edit Master title style</a:t>
            </a:r>
            <a:endParaRPr lang="en-US"/>
          </a:p>
        </p:txBody>
      </p:sp>
      <p:sp>
        <p:nvSpPr>
          <p:cNvPr id="11" name="Text Placeholder 2"/>
          <p:cNvSpPr>
            <a:spLocks noGrp="1"/>
          </p:cNvSpPr>
          <p:nvPr>
            <p:ph type="body" idx="1"/>
          </p:nvPr>
        </p:nvSpPr>
        <p:spPr>
          <a:xfrm>
            <a:off x="609600" y="1535113"/>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2"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4"/>
          <p:cNvSpPr>
            <a:spLocks noGrp="1"/>
          </p:cNvSpPr>
          <p:nvPr>
            <p:ph type="body" sz="quarter" idx="3"/>
          </p:nvPr>
        </p:nvSpPr>
        <p:spPr>
          <a:xfrm>
            <a:off x="6193369" y="1535113"/>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4"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grpSp>
        <p:nvGrpSpPr>
          <p:cNvPr id="7" name="Group 6">
            <a:extLst>
              <a:ext uri="{FF2B5EF4-FFF2-40B4-BE49-F238E27FC236}">
                <a16:creationId xmlns:a16="http://schemas.microsoft.com/office/drawing/2014/main" id="{D16E1273-EC09-4F15-AF78-2FDD46B32D45}"/>
              </a:ext>
            </a:extLst>
          </p:cNvPr>
          <p:cNvGrpSpPr/>
          <p:nvPr userDrawn="1"/>
        </p:nvGrpSpPr>
        <p:grpSpPr>
          <a:xfrm>
            <a:off x="0" y="6126165"/>
            <a:ext cx="12126232" cy="660400"/>
            <a:chOff x="0" y="4594624"/>
            <a:chExt cx="9094674" cy="495300"/>
          </a:xfrm>
        </p:grpSpPr>
        <p:pic>
          <p:nvPicPr>
            <p:cNvPr id="8" name="Picture 7">
              <a:extLst>
                <a:ext uri="{FF2B5EF4-FFF2-40B4-BE49-F238E27FC236}">
                  <a16:creationId xmlns:a16="http://schemas.microsoft.com/office/drawing/2014/main" id="{6CE7E1D8-00EA-4AE4-BBE1-0B1EF78A2100}"/>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9" name="Straight Connector 8">
              <a:extLst>
                <a:ext uri="{FF2B5EF4-FFF2-40B4-BE49-F238E27FC236}">
                  <a16:creationId xmlns:a16="http://schemas.microsoft.com/office/drawing/2014/main" id="{8A849905-589C-420D-89AE-35A4C8AC14A9}"/>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01449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mparison no logo">
    <p:spTree>
      <p:nvGrpSpPr>
        <p:cNvPr id="1" name=""/>
        <p:cNvGrpSpPr/>
        <p:nvPr/>
      </p:nvGrpSpPr>
      <p:grpSpPr>
        <a:xfrm>
          <a:off x="0" y="0"/>
          <a:ext cx="0" cy="0"/>
          <a:chOff x="0" y="0"/>
          <a:chExt cx="0" cy="0"/>
        </a:xfrm>
      </p:grpSpPr>
      <p:sp>
        <p:nvSpPr>
          <p:cNvPr id="10" name="Title 1"/>
          <p:cNvSpPr>
            <a:spLocks noGrp="1"/>
          </p:cNvSpPr>
          <p:nvPr>
            <p:ph type="title"/>
          </p:nvPr>
        </p:nvSpPr>
        <p:spPr>
          <a:xfrm>
            <a:off x="609600" y="160337"/>
            <a:ext cx="10972800" cy="1143000"/>
          </a:xfrm>
        </p:spPr>
        <p:txBody>
          <a:bodyPr>
            <a:normAutofit/>
          </a:bodyPr>
          <a:lstStyle>
            <a:lvl1pPr>
              <a:defRPr sz="3733"/>
            </a:lvl1pPr>
          </a:lstStyle>
          <a:p>
            <a:r>
              <a:rPr lang="en-GB"/>
              <a:t>Click to edit Master title style</a:t>
            </a:r>
            <a:endParaRPr lang="en-US"/>
          </a:p>
        </p:txBody>
      </p:sp>
      <p:sp>
        <p:nvSpPr>
          <p:cNvPr id="11" name="Text Placeholder 2"/>
          <p:cNvSpPr>
            <a:spLocks noGrp="1"/>
          </p:cNvSpPr>
          <p:nvPr>
            <p:ph type="body" idx="1"/>
          </p:nvPr>
        </p:nvSpPr>
        <p:spPr>
          <a:xfrm>
            <a:off x="609600" y="1535113"/>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2"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4"/>
          <p:cNvSpPr>
            <a:spLocks noGrp="1"/>
          </p:cNvSpPr>
          <p:nvPr>
            <p:ph type="body" sz="quarter" idx="3"/>
          </p:nvPr>
        </p:nvSpPr>
        <p:spPr>
          <a:xfrm>
            <a:off x="6193369" y="1535113"/>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4"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09773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2079"/>
            <a:ext cx="10972800" cy="1143000"/>
          </a:xfrm>
          <a:prstGeom prst="rect">
            <a:avLst/>
          </a:prstGeom>
        </p:spPr>
        <p:txBody>
          <a:bodyPr>
            <a:normAutofit/>
          </a:bodyPr>
          <a:lstStyle>
            <a:lvl1pPr>
              <a:defRPr sz="3733"/>
            </a:lvl1pPr>
          </a:lstStyle>
          <a:p>
            <a:r>
              <a:rPr lang="en-GB"/>
              <a:t>Click to edit Master title style</a:t>
            </a:r>
            <a:endParaRPr lang="en-US"/>
          </a:p>
        </p:txBody>
      </p:sp>
    </p:spTree>
    <p:extLst>
      <p:ext uri="{BB962C8B-B14F-4D97-AF65-F5344CB8AC3E}">
        <p14:creationId xmlns:p14="http://schemas.microsoft.com/office/powerpoint/2010/main" val="2181667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small logo">
    <p:spTree>
      <p:nvGrpSpPr>
        <p:cNvPr id="1" name=""/>
        <p:cNvGrpSpPr/>
        <p:nvPr/>
      </p:nvGrpSpPr>
      <p:grpSpPr>
        <a:xfrm>
          <a:off x="0" y="0"/>
          <a:ext cx="0" cy="0"/>
          <a:chOff x="0" y="0"/>
          <a:chExt cx="0" cy="0"/>
        </a:xfrm>
      </p:grpSpPr>
      <p:sp>
        <p:nvSpPr>
          <p:cNvPr id="2" name="Title 1"/>
          <p:cNvSpPr>
            <a:spLocks noGrp="1"/>
          </p:cNvSpPr>
          <p:nvPr>
            <p:ph type="title"/>
          </p:nvPr>
        </p:nvSpPr>
        <p:spPr>
          <a:xfrm>
            <a:off x="609600" y="112079"/>
            <a:ext cx="10972800" cy="1143000"/>
          </a:xfrm>
          <a:prstGeom prst="rect">
            <a:avLst/>
          </a:prstGeom>
        </p:spPr>
        <p:txBody>
          <a:bodyPr>
            <a:normAutofit/>
          </a:bodyPr>
          <a:lstStyle>
            <a:lvl1pPr>
              <a:defRPr sz="3733"/>
            </a:lvl1pPr>
          </a:lstStyle>
          <a:p>
            <a:r>
              <a:rPr lang="en-GB"/>
              <a:t>Click to edit Master title style</a:t>
            </a:r>
            <a:endParaRPr lang="en-US"/>
          </a:p>
        </p:txBody>
      </p:sp>
      <p:grpSp>
        <p:nvGrpSpPr>
          <p:cNvPr id="3" name="Group 2">
            <a:extLst>
              <a:ext uri="{FF2B5EF4-FFF2-40B4-BE49-F238E27FC236}">
                <a16:creationId xmlns:a16="http://schemas.microsoft.com/office/drawing/2014/main" id="{723778AF-5B4A-46EF-8CB1-061B4AA39CF3}"/>
              </a:ext>
            </a:extLst>
          </p:cNvPr>
          <p:cNvGrpSpPr/>
          <p:nvPr userDrawn="1"/>
        </p:nvGrpSpPr>
        <p:grpSpPr>
          <a:xfrm>
            <a:off x="0" y="6126165"/>
            <a:ext cx="12126232" cy="660400"/>
            <a:chOff x="0" y="4594624"/>
            <a:chExt cx="9094674" cy="495300"/>
          </a:xfrm>
        </p:grpSpPr>
        <p:pic>
          <p:nvPicPr>
            <p:cNvPr id="4" name="Picture 3">
              <a:extLst>
                <a:ext uri="{FF2B5EF4-FFF2-40B4-BE49-F238E27FC236}">
                  <a16:creationId xmlns:a16="http://schemas.microsoft.com/office/drawing/2014/main" id="{DA75C959-9985-439B-8B0F-A228FC20A4AF}"/>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5" name="Straight Connector 4">
              <a:extLst>
                <a:ext uri="{FF2B5EF4-FFF2-40B4-BE49-F238E27FC236}">
                  <a16:creationId xmlns:a16="http://schemas.microsoft.com/office/drawing/2014/main" id="{BE4ED417-C76C-4B35-95C5-CEF435E37C9C}"/>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56060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609600" y="112079"/>
            <a:ext cx="10972800" cy="1143000"/>
          </a:xfrm>
          <a:prstGeom prst="rect">
            <a:avLst/>
          </a:prstGeom>
        </p:spPr>
        <p:txBody>
          <a:bodyPr>
            <a:normAutofit/>
          </a:bodyPr>
          <a:lstStyle>
            <a:lvl1pPr>
              <a:defRPr sz="3733"/>
            </a:lvl1pPr>
          </a:lstStyle>
          <a:p>
            <a:r>
              <a:rPr lang="en-GB"/>
              <a:t>Click to edit Master title style</a:t>
            </a:r>
            <a:endParaRPr lang="en-US"/>
          </a:p>
        </p:txBody>
      </p:sp>
    </p:spTree>
    <p:extLst>
      <p:ext uri="{BB962C8B-B14F-4D97-AF65-F5344CB8AC3E}">
        <p14:creationId xmlns:p14="http://schemas.microsoft.com/office/powerpoint/2010/main" val="1022023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425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small 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26C4DC3-FBAE-4249-B990-98EA2185128D}"/>
              </a:ext>
            </a:extLst>
          </p:cNvPr>
          <p:cNvGrpSpPr/>
          <p:nvPr userDrawn="1"/>
        </p:nvGrpSpPr>
        <p:grpSpPr>
          <a:xfrm>
            <a:off x="0" y="6126165"/>
            <a:ext cx="12126232" cy="660400"/>
            <a:chOff x="0" y="4594624"/>
            <a:chExt cx="9094674" cy="495300"/>
          </a:xfrm>
        </p:grpSpPr>
        <p:pic>
          <p:nvPicPr>
            <p:cNvPr id="3" name="Picture 2">
              <a:extLst>
                <a:ext uri="{FF2B5EF4-FFF2-40B4-BE49-F238E27FC236}">
                  <a16:creationId xmlns:a16="http://schemas.microsoft.com/office/drawing/2014/main" id="{E14BE6C4-C151-4131-9835-A7E23471DAF2}"/>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4" name="Straight Connector 3">
              <a:extLst>
                <a:ext uri="{FF2B5EF4-FFF2-40B4-BE49-F238E27FC236}">
                  <a16:creationId xmlns:a16="http://schemas.microsoft.com/office/drawing/2014/main" id="{3C4E0D2F-EFE8-48D0-AD5A-6AC115CFAB84}"/>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37010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14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6"/>
            <a:ext cx="10972800" cy="1143000"/>
          </a:xfrm>
          <a:prstGeom prst="rect">
            <a:avLst/>
          </a:prstGeom>
        </p:spPr>
        <p:txBody>
          <a:bodyPr>
            <a:normAutofit/>
          </a:bodyPr>
          <a:lstStyle>
            <a:lvl1pPr>
              <a:defRPr sz="3733"/>
            </a:lvl1pPr>
          </a:lstStyle>
          <a:p>
            <a:r>
              <a:rPr lang="en-GB" dirty="0"/>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normAutofit/>
          </a:bodyPr>
          <a:lstStyle>
            <a:lvl1pPr>
              <a:defRPr sz="3733"/>
            </a:lvl1pPr>
            <a:lvl2pPr>
              <a:defRPr sz="3200"/>
            </a:lvl2pPr>
            <a:lvl3pPr>
              <a:defRPr sz="2667"/>
            </a:lvl3pPr>
            <a:lvl4pPr>
              <a:defRPr sz="2400"/>
            </a:lvl4pPr>
            <a:lvl5pPr>
              <a:defRPr sz="2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66639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small logo">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0088D12-0C2F-400B-8D1D-9223D4F57DAB}"/>
              </a:ext>
            </a:extLst>
          </p:cNvPr>
          <p:cNvGrpSpPr/>
          <p:nvPr userDrawn="1"/>
        </p:nvGrpSpPr>
        <p:grpSpPr>
          <a:xfrm>
            <a:off x="0" y="6126165"/>
            <a:ext cx="12126232" cy="660400"/>
            <a:chOff x="0" y="4594624"/>
            <a:chExt cx="9094674" cy="495300"/>
          </a:xfrm>
        </p:grpSpPr>
        <p:pic>
          <p:nvPicPr>
            <p:cNvPr id="9" name="Picture 8">
              <a:extLst>
                <a:ext uri="{FF2B5EF4-FFF2-40B4-BE49-F238E27FC236}">
                  <a16:creationId xmlns:a16="http://schemas.microsoft.com/office/drawing/2014/main" id="{BC915A5E-B834-4A50-B12E-B3F82D096D33}"/>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13" name="Straight Connector 12">
              <a:extLst>
                <a:ext uri="{FF2B5EF4-FFF2-40B4-BE49-F238E27FC236}">
                  <a16:creationId xmlns:a16="http://schemas.microsoft.com/office/drawing/2014/main" id="{322B760B-04CA-486A-B7EC-52D5A03DE0B1}"/>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609600" y="160336"/>
            <a:ext cx="10972800" cy="1143000"/>
          </a:xfrm>
          <a:prstGeom prst="rect">
            <a:avLst/>
          </a:prstGeom>
        </p:spPr>
        <p:txBody>
          <a:bodyPr>
            <a:normAutofit/>
          </a:bodyPr>
          <a:lstStyle>
            <a:lvl1pPr>
              <a:defRPr sz="3733"/>
            </a:lvl1pPr>
          </a:lstStyle>
          <a:p>
            <a:r>
              <a:rPr lang="en-GB" dirty="0"/>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normAutofit/>
          </a:bodyPr>
          <a:lstStyle>
            <a:lvl1pPr>
              <a:defRPr sz="3733"/>
            </a:lvl1pPr>
            <a:lvl2pPr>
              <a:defRPr sz="3200"/>
            </a:lvl2pPr>
            <a:lvl3pPr>
              <a:defRPr sz="2667"/>
            </a:lvl3pPr>
            <a:lvl4pPr>
              <a:defRPr sz="2400"/>
            </a:lvl4pPr>
            <a:lvl5pPr>
              <a:defRPr sz="2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69637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00201"/>
            <a:ext cx="10972800" cy="4525963"/>
          </a:xfrm>
          <a:prstGeom prst="rect">
            <a:avLst/>
          </a:prstGeom>
        </p:spPr>
        <p:txBody>
          <a:bodyPr>
            <a:normAutofit/>
          </a:bodyPr>
          <a:lstStyle>
            <a:lvl1pPr>
              <a:defRPr sz="3733"/>
            </a:lvl1pPr>
            <a:lvl2pPr>
              <a:defRPr sz="3200"/>
            </a:lvl2pPr>
            <a:lvl3pPr>
              <a:defRPr sz="2667"/>
            </a:lvl3pPr>
            <a:lvl4pPr>
              <a:defRPr sz="2400"/>
            </a:lvl4pPr>
            <a:lvl5pPr>
              <a:defRPr sz="2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3">
            <a:extLst>
              <a:ext uri="{FF2B5EF4-FFF2-40B4-BE49-F238E27FC236}">
                <a16:creationId xmlns:a16="http://schemas.microsoft.com/office/drawing/2014/main" id="{E0CCA418-DEFE-48ED-BA0F-69E923C0113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3266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rcRect/>
          <a:stretch/>
        </p:blipFill>
        <p:spPr>
          <a:xfrm>
            <a:off x="1" y="-1048033"/>
            <a:ext cx="12191999" cy="7912033"/>
          </a:xfrm>
          <a:prstGeom prst="rect">
            <a:avLst/>
          </a:prstGeom>
        </p:spPr>
      </p:pic>
      <p:sp>
        <p:nvSpPr>
          <p:cNvPr id="7" name="Title 1"/>
          <p:cNvSpPr>
            <a:spLocks noGrp="1"/>
          </p:cNvSpPr>
          <p:nvPr>
            <p:ph type="title"/>
          </p:nvPr>
        </p:nvSpPr>
        <p:spPr>
          <a:xfrm>
            <a:off x="963084" y="227967"/>
            <a:ext cx="10363200" cy="4472491"/>
          </a:xfrm>
        </p:spPr>
        <p:txBody>
          <a:bodyPr anchor="ctr">
            <a:noAutofit/>
          </a:bodyPr>
          <a:lstStyle>
            <a:lvl1pPr algn="ctr">
              <a:defRPr sz="7200" b="1" cap="none"/>
            </a:lvl1pPr>
          </a:lstStyle>
          <a:p>
            <a:r>
              <a:rPr lang="en-GB" dirty="0"/>
              <a:t>Click to edit Master title style</a:t>
            </a:r>
            <a:endParaRPr lang="en-US" dirty="0"/>
          </a:p>
        </p:txBody>
      </p:sp>
    </p:spTree>
    <p:extLst>
      <p:ext uri="{BB962C8B-B14F-4D97-AF65-F5344CB8AC3E}">
        <p14:creationId xmlns:p14="http://schemas.microsoft.com/office/powerpoint/2010/main" val="66473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p:cNvSpPr>
            <a:spLocks noGrp="1"/>
          </p:cNvSpPr>
          <p:nvPr>
            <p:ph type="title"/>
          </p:nvPr>
        </p:nvSpPr>
        <p:spPr>
          <a:xfrm>
            <a:off x="609600" y="184328"/>
            <a:ext cx="10972800" cy="1143000"/>
          </a:xfrm>
        </p:spPr>
        <p:txBody>
          <a:bodyPr>
            <a:normAutofit/>
          </a:bodyPr>
          <a:lstStyle>
            <a:lvl1pPr>
              <a:defRPr sz="3733"/>
            </a:lvl1pPr>
          </a:lstStyle>
          <a:p>
            <a:r>
              <a:rPr lang="en-GB" dirty="0"/>
              <a:t>Click to edit Master title style</a:t>
            </a:r>
            <a:endParaRPr lang="en-US" dirty="0"/>
          </a:p>
        </p:txBody>
      </p:sp>
      <p:sp>
        <p:nvSpPr>
          <p:cNvPr id="9" name="Content Placeholder 2"/>
          <p:cNvSpPr>
            <a:spLocks noGrp="1"/>
          </p:cNvSpPr>
          <p:nvPr>
            <p:ph sz="half" idx="1"/>
          </p:nvPr>
        </p:nvSpPr>
        <p:spPr>
          <a:xfrm>
            <a:off x="609600" y="1710383"/>
            <a:ext cx="5384800" cy="445557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3"/>
          <p:cNvSpPr>
            <a:spLocks noGrp="1"/>
          </p:cNvSpPr>
          <p:nvPr>
            <p:ph sz="half" idx="2"/>
          </p:nvPr>
        </p:nvSpPr>
        <p:spPr>
          <a:xfrm>
            <a:off x="6197600" y="1710382"/>
            <a:ext cx="5384800" cy="363055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965293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ntent small logo">
    <p:spTree>
      <p:nvGrpSpPr>
        <p:cNvPr id="1" name=""/>
        <p:cNvGrpSpPr/>
        <p:nvPr/>
      </p:nvGrpSpPr>
      <p:grpSpPr>
        <a:xfrm>
          <a:off x="0" y="0"/>
          <a:ext cx="0" cy="0"/>
          <a:chOff x="0" y="0"/>
          <a:chExt cx="0" cy="0"/>
        </a:xfrm>
      </p:grpSpPr>
      <p:sp>
        <p:nvSpPr>
          <p:cNvPr id="8" name="Title 1"/>
          <p:cNvSpPr>
            <a:spLocks noGrp="1"/>
          </p:cNvSpPr>
          <p:nvPr>
            <p:ph type="title"/>
          </p:nvPr>
        </p:nvSpPr>
        <p:spPr>
          <a:xfrm>
            <a:off x="609600" y="184328"/>
            <a:ext cx="10972800" cy="1143000"/>
          </a:xfrm>
        </p:spPr>
        <p:txBody>
          <a:bodyPr>
            <a:normAutofit/>
          </a:bodyPr>
          <a:lstStyle>
            <a:lvl1pPr>
              <a:defRPr sz="3733"/>
            </a:lvl1pPr>
          </a:lstStyle>
          <a:p>
            <a:r>
              <a:rPr lang="en-GB" dirty="0"/>
              <a:t>Click to edit Master title style</a:t>
            </a:r>
            <a:endParaRPr lang="en-US" dirty="0"/>
          </a:p>
        </p:txBody>
      </p:sp>
      <p:sp>
        <p:nvSpPr>
          <p:cNvPr id="9" name="Content Placeholder 2"/>
          <p:cNvSpPr>
            <a:spLocks noGrp="1"/>
          </p:cNvSpPr>
          <p:nvPr>
            <p:ph sz="half" idx="1"/>
          </p:nvPr>
        </p:nvSpPr>
        <p:spPr>
          <a:xfrm>
            <a:off x="609600" y="1710383"/>
            <a:ext cx="5384800" cy="445557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3"/>
          <p:cNvSpPr>
            <a:spLocks noGrp="1"/>
          </p:cNvSpPr>
          <p:nvPr>
            <p:ph sz="half" idx="2"/>
          </p:nvPr>
        </p:nvSpPr>
        <p:spPr>
          <a:xfrm>
            <a:off x="6197600" y="1710382"/>
            <a:ext cx="5384800" cy="363055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5" name="Group 4">
            <a:extLst>
              <a:ext uri="{FF2B5EF4-FFF2-40B4-BE49-F238E27FC236}">
                <a16:creationId xmlns:a16="http://schemas.microsoft.com/office/drawing/2014/main" id="{4098A396-BA82-4174-9003-395FCDE684E3}"/>
              </a:ext>
            </a:extLst>
          </p:cNvPr>
          <p:cNvGrpSpPr/>
          <p:nvPr userDrawn="1"/>
        </p:nvGrpSpPr>
        <p:grpSpPr>
          <a:xfrm>
            <a:off x="0" y="6126165"/>
            <a:ext cx="12126232" cy="660400"/>
            <a:chOff x="0" y="4594624"/>
            <a:chExt cx="9094674" cy="495300"/>
          </a:xfrm>
        </p:grpSpPr>
        <p:pic>
          <p:nvPicPr>
            <p:cNvPr id="6" name="Picture 5">
              <a:extLst>
                <a:ext uri="{FF2B5EF4-FFF2-40B4-BE49-F238E27FC236}">
                  <a16:creationId xmlns:a16="http://schemas.microsoft.com/office/drawing/2014/main" id="{FC3BF4D0-322C-4EE4-BE11-9C331C9D2BDC}"/>
                </a:ext>
              </a:extLst>
            </p:cNvPr>
            <p:cNvPicPr>
              <a:picLocks noChangeAspect="1"/>
            </p:cNvPicPr>
            <p:nvPr userDrawn="1"/>
          </p:nvPicPr>
          <p:blipFill>
            <a:blip r:embed="rId2"/>
            <a:stretch>
              <a:fillRect/>
            </a:stretch>
          </p:blipFill>
          <p:spPr>
            <a:xfrm>
              <a:off x="6911206" y="4594624"/>
              <a:ext cx="2183468" cy="495300"/>
            </a:xfrm>
            <a:prstGeom prst="rect">
              <a:avLst/>
            </a:prstGeom>
          </p:spPr>
        </p:pic>
        <p:cxnSp>
          <p:nvCxnSpPr>
            <p:cNvPr id="7" name="Straight Connector 6">
              <a:extLst>
                <a:ext uri="{FF2B5EF4-FFF2-40B4-BE49-F238E27FC236}">
                  <a16:creationId xmlns:a16="http://schemas.microsoft.com/office/drawing/2014/main" id="{E7E31346-AC7B-4BE1-BCBB-9C7395BCA89E}"/>
                </a:ext>
              </a:extLst>
            </p:cNvPr>
            <p:cNvCxnSpPr>
              <a:cxnSpLocks/>
            </p:cNvCxnSpPr>
            <p:nvPr userDrawn="1"/>
          </p:nvCxnSpPr>
          <p:spPr>
            <a:xfrm flipH="1">
              <a:off x="0" y="5074049"/>
              <a:ext cx="6946900" cy="0"/>
            </a:xfrm>
            <a:prstGeom prst="line">
              <a:avLst/>
            </a:prstGeom>
            <a:ln w="9525">
              <a:solidFill>
                <a:srgbClr val="21212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36124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wo Content no logo">
    <p:spTree>
      <p:nvGrpSpPr>
        <p:cNvPr id="1" name=""/>
        <p:cNvGrpSpPr/>
        <p:nvPr/>
      </p:nvGrpSpPr>
      <p:grpSpPr>
        <a:xfrm>
          <a:off x="0" y="0"/>
          <a:ext cx="0" cy="0"/>
          <a:chOff x="0" y="0"/>
          <a:chExt cx="0" cy="0"/>
        </a:xfrm>
      </p:grpSpPr>
      <p:sp>
        <p:nvSpPr>
          <p:cNvPr id="8" name="Title 1"/>
          <p:cNvSpPr>
            <a:spLocks noGrp="1"/>
          </p:cNvSpPr>
          <p:nvPr>
            <p:ph type="title"/>
          </p:nvPr>
        </p:nvSpPr>
        <p:spPr>
          <a:xfrm>
            <a:off x="609600" y="184328"/>
            <a:ext cx="10972800" cy="1143000"/>
          </a:xfrm>
        </p:spPr>
        <p:txBody>
          <a:bodyPr>
            <a:normAutofit/>
          </a:bodyPr>
          <a:lstStyle>
            <a:lvl1pPr>
              <a:defRPr sz="3733"/>
            </a:lvl1pPr>
          </a:lstStyle>
          <a:p>
            <a:r>
              <a:rPr lang="en-GB" dirty="0"/>
              <a:t>Click to edit Master title style</a:t>
            </a:r>
            <a:endParaRPr lang="en-US" dirty="0"/>
          </a:p>
        </p:txBody>
      </p:sp>
      <p:sp>
        <p:nvSpPr>
          <p:cNvPr id="9" name="Content Placeholder 2"/>
          <p:cNvSpPr>
            <a:spLocks noGrp="1"/>
          </p:cNvSpPr>
          <p:nvPr>
            <p:ph sz="half" idx="1"/>
          </p:nvPr>
        </p:nvSpPr>
        <p:spPr>
          <a:xfrm>
            <a:off x="609600" y="1710383"/>
            <a:ext cx="5384800" cy="4455576"/>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Content Placeholder 3"/>
          <p:cNvSpPr>
            <a:spLocks noGrp="1"/>
          </p:cNvSpPr>
          <p:nvPr>
            <p:ph sz="half" idx="2"/>
          </p:nvPr>
        </p:nvSpPr>
        <p:spPr>
          <a:xfrm>
            <a:off x="6197600" y="1710382"/>
            <a:ext cx="5384800" cy="363055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653548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p:cNvSpPr>
            <a:spLocks noGrp="1"/>
          </p:cNvSpPr>
          <p:nvPr>
            <p:ph type="title"/>
          </p:nvPr>
        </p:nvSpPr>
        <p:spPr>
          <a:xfrm>
            <a:off x="609600" y="160337"/>
            <a:ext cx="10972800" cy="1143000"/>
          </a:xfrm>
        </p:spPr>
        <p:txBody>
          <a:bodyPr>
            <a:normAutofit/>
          </a:bodyPr>
          <a:lstStyle>
            <a:lvl1pPr>
              <a:defRPr sz="3733"/>
            </a:lvl1pPr>
          </a:lstStyle>
          <a:p>
            <a:r>
              <a:rPr lang="en-GB"/>
              <a:t>Click to edit Master title style</a:t>
            </a:r>
            <a:endParaRPr lang="en-US"/>
          </a:p>
        </p:txBody>
      </p:sp>
      <p:sp>
        <p:nvSpPr>
          <p:cNvPr id="11" name="Text Placeholder 2"/>
          <p:cNvSpPr>
            <a:spLocks noGrp="1"/>
          </p:cNvSpPr>
          <p:nvPr>
            <p:ph type="body" idx="1"/>
          </p:nvPr>
        </p:nvSpPr>
        <p:spPr>
          <a:xfrm>
            <a:off x="609600" y="1535113"/>
            <a:ext cx="5386917"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2"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Text Placeholder 4"/>
          <p:cNvSpPr>
            <a:spLocks noGrp="1"/>
          </p:cNvSpPr>
          <p:nvPr>
            <p:ph type="body" sz="quarter" idx="3"/>
          </p:nvPr>
        </p:nvSpPr>
        <p:spPr>
          <a:xfrm>
            <a:off x="6193369" y="1535113"/>
            <a:ext cx="5389033" cy="639763"/>
          </a:xfrm>
        </p:spPr>
        <p:txBody>
          <a:bodyPr anchor="b">
            <a:normAutofit/>
          </a:bodyPr>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GB" dirty="0"/>
              <a:t>Click to edit Master text styles</a:t>
            </a:r>
          </a:p>
        </p:txBody>
      </p:sp>
      <p:sp>
        <p:nvSpPr>
          <p:cNvPr id="14"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4420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09600" y="160336"/>
            <a:ext cx="109728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8"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73744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09585" rtl="0" eaLnBrk="1" latinLnBrk="0" hangingPunct="1">
        <a:spcBef>
          <a:spcPct val="0"/>
        </a:spcBef>
        <a:buNone/>
        <a:defRPr sz="3733" b="1" kern="1200">
          <a:solidFill>
            <a:srgbClr val="005EB8"/>
          </a:solidFill>
          <a:latin typeface="Arial"/>
          <a:ea typeface="+mj-ea"/>
          <a:cs typeface="Arial"/>
        </a:defRPr>
      </a:lvl1pPr>
    </p:titleStyle>
    <p:bodyStyle>
      <a:lvl1pPr marL="457189" indent="-457189" algn="l" defTabSz="609585" rtl="0" eaLnBrk="1" latinLnBrk="0" hangingPunct="1">
        <a:spcBef>
          <a:spcPct val="20000"/>
        </a:spcBef>
        <a:buClr>
          <a:srgbClr val="005EB8"/>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005EB8"/>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005EB8"/>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005EB8"/>
        </a:buClr>
        <a:buFont typeface="Arial"/>
        <a:buChar char="–"/>
        <a:defRPr sz="2400" kern="1200">
          <a:solidFill>
            <a:schemeClr val="tx1"/>
          </a:solidFill>
          <a:latin typeface="Arial"/>
          <a:ea typeface="+mn-ea"/>
          <a:cs typeface="Arial"/>
        </a:defRPr>
      </a:lvl4pPr>
      <a:lvl5pPr marL="2743131" indent="-304792" algn="l" defTabSz="609585" rtl="0" eaLnBrk="1" latinLnBrk="0" hangingPunct="1">
        <a:spcBef>
          <a:spcPct val="20000"/>
        </a:spcBef>
        <a:buClr>
          <a:srgbClr val="005EB8"/>
        </a:buClr>
        <a:buFont typeface="Arial"/>
        <a:buChar char="»"/>
        <a:defRPr sz="2400"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se.gov.uk/coronavirus/ppe-face-masks/face-mask-ppe-rpe.ht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www.england.nhs.uk/coronavirus/secondary-care/infection-control/ppe/"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e-lfh.org.u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hee.nhs.uk/sites/default/files/documents/AHP%20Technology%20Enabled%20Care%20Services%20%28TECS%29%20Practice%20Based%20Learning%20Guid.pdf" TargetMode="External"/><Relationship Id="rId2" Type="http://schemas.openxmlformats.org/officeDocument/2006/relationships/hyperlink" Target="https://www.e-lfh.org.uk/programmes/tecs-practice-learning-toolki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nhsbsa.nhs.uk/sites/default/files/2020-07/NHSandSocialCareCLAS2020_StudentFactsheet_Englandv1.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mcusercontent.com/24d3136eb8e7c580fa6c74216/files/2beb45c0-c136-4dc7-9789-b7e18a1892c3/220720_Returning_to_clinical_placements_guide_for_HEIs_RC.pdf?utm_source=Covid-19:+Updates&amp;utm_campaign=c135b01d50-EMAIL_CAMPAIGN_2020_07_13_10_03_COPY_01&amp;utm_medium=email&amp;utm_term=0_274f1fdba7-c135b01d50-28241558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hse.gov.uk/respiratory-protective-equipment/fit-testing-basics.ht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AE7983-C838-4288-91AB-CFF7638926E6}"/>
              </a:ext>
            </a:extLst>
          </p:cNvPr>
          <p:cNvSpPr/>
          <p:nvPr/>
        </p:nvSpPr>
        <p:spPr>
          <a:xfrm>
            <a:off x="0" y="5482148"/>
            <a:ext cx="12067310" cy="1375852"/>
          </a:xfrm>
          <a:prstGeom prst="rect">
            <a:avLst/>
          </a:prstGeom>
          <a:solidFill>
            <a:srgbClr val="FFFFFF"/>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 name="Title 1"/>
          <p:cNvSpPr>
            <a:spLocks noGrp="1"/>
          </p:cNvSpPr>
          <p:nvPr>
            <p:ph type="ctrTitle"/>
          </p:nvPr>
        </p:nvSpPr>
        <p:spPr>
          <a:xfrm>
            <a:off x="914400" y="4154000"/>
            <a:ext cx="10363200" cy="1238091"/>
          </a:xfrm>
        </p:spPr>
        <p:txBody>
          <a:bodyPr vert="horz" lIns="91440" tIns="45720" rIns="91440" bIns="45720" rtlCol="0" anchor="ctr">
            <a:noAutofit/>
          </a:bodyPr>
          <a:lstStyle/>
          <a:p>
            <a:r>
              <a:rPr lang="en-US" sz="4000" dirty="0"/>
              <a:t>Allied Health Professions</a:t>
            </a:r>
            <a:br>
              <a:rPr lang="en-US" sz="4000" dirty="0"/>
            </a:br>
            <a:r>
              <a:rPr lang="en-US" sz="4000" dirty="0"/>
              <a:t>Practice Learning Induction Pack</a:t>
            </a:r>
          </a:p>
        </p:txBody>
      </p:sp>
      <p:sp>
        <p:nvSpPr>
          <p:cNvPr id="4" name="TextBox 3">
            <a:extLst>
              <a:ext uri="{FF2B5EF4-FFF2-40B4-BE49-F238E27FC236}">
                <a16:creationId xmlns:a16="http://schemas.microsoft.com/office/drawing/2014/main" id="{B8685CAA-C839-4C61-92DD-12A5D16B41C0}"/>
              </a:ext>
            </a:extLst>
          </p:cNvPr>
          <p:cNvSpPr txBox="1"/>
          <p:nvPr/>
        </p:nvSpPr>
        <p:spPr>
          <a:xfrm>
            <a:off x="1621536" y="6228247"/>
            <a:ext cx="9144000" cy="348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hangingPunct="0">
              <a:defRPr/>
            </a:pPr>
            <a:r>
              <a:rPr kumimoji="0" lang="en-GB" sz="1450" b="0" i="0" u="none" strike="noStrike" kern="0" cap="none" spc="0" normalizeH="0" baseline="0" noProof="0" dirty="0">
                <a:ln>
                  <a:noFill/>
                </a:ln>
                <a:solidFill>
                  <a:srgbClr val="000000"/>
                </a:solidFill>
                <a:effectLst/>
                <a:uLnTx/>
                <a:uFillTx/>
                <a:latin typeface="Calibri"/>
                <a:ea typeface="+mn-ea"/>
                <a:cs typeface="Calibri"/>
                <a:sym typeface="Calibri"/>
              </a:rPr>
              <a:t>Capital AHP is jointly sponsored by Health Education England, NHS England </a:t>
            </a:r>
            <a:r>
              <a:rPr lang="en-GB" sz="1450" kern="0" dirty="0">
                <a:solidFill>
                  <a:srgbClr val="000000"/>
                </a:solidFill>
                <a:latin typeface="Calibri"/>
                <a:cs typeface="Calibri"/>
                <a:sym typeface="Calibri"/>
              </a:rPr>
              <a:t>and </a:t>
            </a:r>
            <a:r>
              <a:rPr kumimoji="0" lang="en-GB" sz="1450" b="0" i="0" u="none" strike="noStrike" kern="0" cap="none" spc="0" normalizeH="0" baseline="0" noProof="0" dirty="0">
                <a:ln>
                  <a:noFill/>
                </a:ln>
                <a:solidFill>
                  <a:srgbClr val="000000"/>
                </a:solidFill>
                <a:effectLst/>
                <a:uLnTx/>
                <a:uFillTx/>
                <a:latin typeface="Calibri"/>
                <a:ea typeface="+mn-ea"/>
                <a:cs typeface="Calibri"/>
                <a:sym typeface="Calibri"/>
              </a:rPr>
              <a:t>NHS Improvement in London</a:t>
            </a:r>
          </a:p>
        </p:txBody>
      </p:sp>
      <p:sp>
        <p:nvSpPr>
          <p:cNvPr id="6" name="Title 1">
            <a:extLst>
              <a:ext uri="{FF2B5EF4-FFF2-40B4-BE49-F238E27FC236}">
                <a16:creationId xmlns:a16="http://schemas.microsoft.com/office/drawing/2014/main" id="{93F0DBDA-1B72-480E-88B2-3D030A9759CD}"/>
              </a:ext>
            </a:extLst>
          </p:cNvPr>
          <p:cNvSpPr txBox="1">
            <a:spLocks/>
          </p:cNvSpPr>
          <p:nvPr/>
        </p:nvSpPr>
        <p:spPr>
          <a:xfrm>
            <a:off x="1011936" y="5140767"/>
            <a:ext cx="10363200" cy="1238091"/>
          </a:xfrm>
          <a:prstGeom prst="rect">
            <a:avLst/>
          </a:prstGeom>
        </p:spPr>
        <p:txBody>
          <a:bodyPr vert="horz" lIns="91440" tIns="45720" rIns="91440" bIns="45720" rtlCol="0" anchor="ctr">
            <a:normAutofit fontScale="97500"/>
          </a:bodyPr>
          <a:lstStyle>
            <a:lvl1pPr algn="ctr" defTabSz="609585" rtl="0" eaLnBrk="1" latinLnBrk="0" hangingPunct="1">
              <a:spcBef>
                <a:spcPct val="0"/>
              </a:spcBef>
              <a:buNone/>
              <a:defRPr sz="5333" b="1" i="0" kern="1200">
                <a:solidFill>
                  <a:srgbClr val="005EB8"/>
                </a:solidFill>
                <a:latin typeface="Arial"/>
                <a:ea typeface="+mj-ea"/>
                <a:cs typeface="Arial"/>
              </a:defRPr>
            </a:lvl1pPr>
          </a:lstStyle>
          <a:p>
            <a:r>
              <a:rPr lang="en-US" sz="3600" dirty="0">
                <a:solidFill>
                  <a:srgbClr val="C10071"/>
                </a:solidFill>
              </a:rPr>
              <a:t>Placement organisation information</a:t>
            </a:r>
          </a:p>
        </p:txBody>
      </p:sp>
    </p:spTree>
    <p:extLst>
      <p:ext uri="{BB962C8B-B14F-4D97-AF65-F5344CB8AC3E}">
        <p14:creationId xmlns:p14="http://schemas.microsoft.com/office/powerpoint/2010/main" val="2421613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p:txBody>
          <a:bodyPr/>
          <a:lstStyle/>
          <a:p>
            <a:r>
              <a:rPr lang="en-GB" dirty="0"/>
              <a:t>COVID-19 Fit Testing</a:t>
            </a:r>
          </a:p>
        </p:txBody>
      </p:sp>
      <p:sp>
        <p:nvSpPr>
          <p:cNvPr id="4" name="TextBox 3">
            <a:extLst>
              <a:ext uri="{FF2B5EF4-FFF2-40B4-BE49-F238E27FC236}">
                <a16:creationId xmlns:a16="http://schemas.microsoft.com/office/drawing/2014/main" id="{329B828F-6CE7-4829-B3FF-3F060750A610}"/>
              </a:ext>
            </a:extLst>
          </p:cNvPr>
          <p:cNvSpPr txBox="1"/>
          <p:nvPr/>
        </p:nvSpPr>
        <p:spPr>
          <a:xfrm>
            <a:off x="955530" y="1520785"/>
            <a:ext cx="10626870" cy="2800767"/>
          </a:xfrm>
          <a:prstGeom prst="rect">
            <a:avLst/>
          </a:prstGeom>
          <a:noFill/>
        </p:spPr>
        <p:txBody>
          <a:bodyPr wrap="square">
            <a:spAutoFit/>
          </a:bodyPr>
          <a:lstStyle/>
          <a:p>
            <a:pPr lvl="0">
              <a:tabLst>
                <a:tab pos="228600" algn="l"/>
                <a:tab pos="457200" algn="l"/>
              </a:tabLst>
            </a:pPr>
            <a:r>
              <a:rPr lang="en-GB" sz="2200" dirty="0">
                <a:effectLst/>
                <a:latin typeface="Arial" panose="020B0604020202020204" pitchFamily="34" charset="0"/>
                <a:ea typeface="Calibri" panose="020F0502020204030204" pitchFamily="34" charset="0"/>
                <a:cs typeface="Arial" panose="020B0604020202020204" pitchFamily="34" charset="0"/>
              </a:rPr>
              <a:t>Fit testing will be organised by your clinical educator on your first day if it is required.</a:t>
            </a:r>
          </a:p>
          <a:p>
            <a:pPr lvl="0">
              <a:tabLst>
                <a:tab pos="228600" algn="l"/>
                <a:tab pos="457200" algn="l"/>
              </a:tabLst>
            </a:pPr>
            <a:endParaRPr lang="en-GB" sz="2200" dirty="0">
              <a:effectLst/>
              <a:latin typeface="Arial" panose="020B0604020202020204" pitchFamily="34" charset="0"/>
              <a:ea typeface="Calibri" panose="020F0502020204030204" pitchFamily="34" charset="0"/>
              <a:cs typeface="Arial" panose="020B0604020202020204" pitchFamily="34" charset="0"/>
            </a:endParaRPr>
          </a:p>
          <a:p>
            <a:pPr lvl="0">
              <a:tabLst>
                <a:tab pos="228600" algn="l"/>
                <a:tab pos="457200" algn="l"/>
              </a:tabLst>
            </a:pPr>
            <a:r>
              <a:rPr lang="en-GB" sz="2200" dirty="0">
                <a:effectLst/>
                <a:latin typeface="Arial" panose="020B0604020202020204" pitchFamily="34" charset="0"/>
                <a:ea typeface="Calibri" panose="020F0502020204030204" pitchFamily="34" charset="0"/>
                <a:cs typeface="Arial" panose="020B0604020202020204" pitchFamily="34" charset="0"/>
              </a:rPr>
              <a:t>For more information about RPE the Health and Safety Executive provides </a:t>
            </a:r>
            <a:r>
              <a:rPr lang="en-GB" sz="2200" dirty="0">
                <a:effectLst/>
                <a:latin typeface="Arial" panose="020B0604020202020204" pitchFamily="34" charset="0"/>
                <a:ea typeface="Calibri" panose="020F0502020204030204" pitchFamily="34" charset="0"/>
                <a:cs typeface="Arial" panose="020B0604020202020204" pitchFamily="34" charset="0"/>
                <a:hlinkClick r:id="rId3"/>
              </a:rPr>
              <a:t>guidance for about use of RPE during the pandemic</a:t>
            </a:r>
            <a:r>
              <a:rPr lang="en-GB" sz="2200" dirty="0">
                <a:latin typeface="Arial" panose="020B0604020202020204" pitchFamily="34" charset="0"/>
                <a:ea typeface="Calibri" panose="020F0502020204030204" pitchFamily="34" charset="0"/>
                <a:cs typeface="Arial" panose="020B0604020202020204" pitchFamily="34" charset="0"/>
              </a:rPr>
              <a:t>.</a:t>
            </a:r>
            <a:endParaRPr lang="en-GB" sz="2200" dirty="0">
              <a:effectLst/>
              <a:latin typeface="Arial" panose="020B0604020202020204" pitchFamily="34" charset="0"/>
              <a:ea typeface="Calibri" panose="020F0502020204030204" pitchFamily="34" charset="0"/>
              <a:cs typeface="Arial" panose="020B0604020202020204" pitchFamily="34" charset="0"/>
            </a:endParaRPr>
          </a:p>
          <a:p>
            <a:pPr lvl="0">
              <a:tabLst>
                <a:tab pos="228600" algn="l"/>
                <a:tab pos="457200" algn="l"/>
              </a:tabLst>
            </a:pPr>
            <a:endParaRPr lang="en-GB"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228600" algn="l"/>
                <a:tab pos="457200" algn="l"/>
              </a:tabLst>
            </a:pPr>
            <a:r>
              <a:rPr lang="en-GB" sz="2200" b="1" dirty="0">
                <a:effectLst/>
                <a:latin typeface="Arial" panose="020B0604020202020204" pitchFamily="34" charset="0"/>
                <a:ea typeface="Calibri" panose="020F0502020204030204" pitchFamily="34" charset="0"/>
                <a:cs typeface="Arial" panose="020B0604020202020204" pitchFamily="34" charset="0"/>
              </a:rPr>
              <a:t>For the Trust’s latest guidance on PPE INSERT TRUST INTRANET LINK</a:t>
            </a:r>
          </a:p>
          <a:p>
            <a:pPr marL="342900" lvl="0" indent="-342900">
              <a:buFont typeface="Arial" panose="020B0604020202020204" pitchFamily="34" charset="0"/>
              <a:buChar char="•"/>
              <a:tabLst>
                <a:tab pos="228600" algn="l"/>
                <a:tab pos="457200" algn="l"/>
              </a:tabLst>
            </a:pPr>
            <a:endParaRPr lang="en-GB"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228600" algn="l"/>
                <a:tab pos="457200" algn="l"/>
              </a:tabLst>
            </a:pPr>
            <a:r>
              <a:rPr lang="en-GB" sz="2200" dirty="0">
                <a:effectLst/>
                <a:latin typeface="Arial" panose="020B0604020202020204" pitchFamily="34" charset="0"/>
                <a:ea typeface="Calibri" panose="020F0502020204030204" pitchFamily="34" charset="0"/>
                <a:cs typeface="Arial" panose="020B0604020202020204" pitchFamily="34" charset="0"/>
              </a:rPr>
              <a:t>This is in line with the </a:t>
            </a:r>
            <a:r>
              <a:rPr lang="en-GB" sz="2200" dirty="0">
                <a:effectLst/>
                <a:latin typeface="Arial" panose="020B0604020202020204" pitchFamily="34" charset="0"/>
                <a:ea typeface="Calibri" panose="020F0502020204030204" pitchFamily="34" charset="0"/>
                <a:cs typeface="Arial" panose="020B0604020202020204" pitchFamily="34" charset="0"/>
                <a:hlinkClick r:id="rId4"/>
              </a:rPr>
              <a:t>latest guidance issued by Public </a:t>
            </a:r>
            <a:r>
              <a:rPr lang="en-GB" sz="2200">
                <a:effectLst/>
                <a:latin typeface="Arial" panose="020B0604020202020204" pitchFamily="34" charset="0"/>
                <a:ea typeface="Calibri" panose="020F0502020204030204" pitchFamily="34" charset="0"/>
                <a:cs typeface="Arial" panose="020B0604020202020204" pitchFamily="34" charset="0"/>
                <a:hlinkClick r:id="rId4"/>
              </a:rPr>
              <a:t>Health England</a:t>
            </a:r>
            <a:r>
              <a:rPr lang="en-GB" sz="2200">
                <a:latin typeface="Arial" panose="020B0604020202020204" pitchFamily="34" charset="0"/>
                <a:ea typeface="Calibri" panose="020F0502020204030204" pitchFamily="34" charset="0"/>
                <a:cs typeface="Arial" panose="020B0604020202020204" pitchFamily="34" charset="0"/>
              </a:rPr>
              <a:t>.</a:t>
            </a:r>
            <a:endParaRPr lang="en-GB"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4031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AE7983-C838-4288-91AB-CFF7638926E6}"/>
              </a:ext>
            </a:extLst>
          </p:cNvPr>
          <p:cNvSpPr/>
          <p:nvPr/>
        </p:nvSpPr>
        <p:spPr>
          <a:xfrm>
            <a:off x="0" y="5482148"/>
            <a:ext cx="12067310" cy="1375852"/>
          </a:xfrm>
          <a:prstGeom prst="rect">
            <a:avLst/>
          </a:prstGeom>
          <a:solidFill>
            <a:srgbClr val="FFFFFF"/>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 name="Title 1"/>
          <p:cNvSpPr>
            <a:spLocks noGrp="1"/>
          </p:cNvSpPr>
          <p:nvPr>
            <p:ph type="ctrTitle"/>
          </p:nvPr>
        </p:nvSpPr>
        <p:spPr>
          <a:xfrm>
            <a:off x="914400" y="4154000"/>
            <a:ext cx="10363200" cy="1238091"/>
          </a:xfrm>
        </p:spPr>
        <p:txBody>
          <a:bodyPr vert="horz" lIns="91440" tIns="45720" rIns="91440" bIns="45720" rtlCol="0" anchor="ctr">
            <a:noAutofit/>
          </a:bodyPr>
          <a:lstStyle/>
          <a:p>
            <a:r>
              <a:rPr lang="en-US" sz="4000" dirty="0"/>
              <a:t>Allied Health Professions</a:t>
            </a:r>
            <a:br>
              <a:rPr lang="en-US" sz="4000" dirty="0"/>
            </a:br>
            <a:r>
              <a:rPr lang="en-US" sz="4000" dirty="0"/>
              <a:t> Practice Learning Induction Pack</a:t>
            </a:r>
          </a:p>
        </p:txBody>
      </p:sp>
      <p:sp>
        <p:nvSpPr>
          <p:cNvPr id="4" name="TextBox 3">
            <a:extLst>
              <a:ext uri="{FF2B5EF4-FFF2-40B4-BE49-F238E27FC236}">
                <a16:creationId xmlns:a16="http://schemas.microsoft.com/office/drawing/2014/main" id="{B8685CAA-C839-4C61-92DD-12A5D16B41C0}"/>
              </a:ext>
            </a:extLst>
          </p:cNvPr>
          <p:cNvSpPr txBox="1"/>
          <p:nvPr/>
        </p:nvSpPr>
        <p:spPr>
          <a:xfrm>
            <a:off x="1621536" y="6228247"/>
            <a:ext cx="9144000" cy="348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lvl="0" indent="0" algn="ctr" defTabSz="609585" rtl="0" eaLnBrk="1" fontAlgn="auto" latinLnBrk="0" hangingPunct="0">
              <a:lnSpc>
                <a:spcPct val="100000"/>
              </a:lnSpc>
              <a:spcBef>
                <a:spcPts val="0"/>
              </a:spcBef>
              <a:spcAft>
                <a:spcPts val="0"/>
              </a:spcAft>
              <a:buClrTx/>
              <a:buSzTx/>
              <a:buFontTx/>
              <a:buNone/>
              <a:tabLst/>
              <a:defRPr/>
            </a:pPr>
            <a:r>
              <a:rPr kumimoji="0" lang="en-GB" sz="1450" b="0" i="0" u="none" strike="noStrike" kern="0" cap="none" spc="0" normalizeH="0" baseline="0" noProof="0" dirty="0">
                <a:ln>
                  <a:noFill/>
                </a:ln>
                <a:solidFill>
                  <a:srgbClr val="000000"/>
                </a:solidFill>
                <a:effectLst/>
                <a:uLnTx/>
                <a:uFillTx/>
                <a:latin typeface="Calibri"/>
                <a:ea typeface="+mn-ea"/>
                <a:cs typeface="Calibri"/>
                <a:sym typeface="Calibri"/>
              </a:rPr>
              <a:t>Capital AHP is jointly sponsored by Health Education England, NHS England </a:t>
            </a:r>
            <a:r>
              <a:rPr lang="en-GB" sz="1450" kern="0" dirty="0">
                <a:solidFill>
                  <a:srgbClr val="000000"/>
                </a:solidFill>
                <a:latin typeface="Calibri"/>
                <a:cs typeface="Calibri"/>
                <a:sym typeface="Calibri"/>
              </a:rPr>
              <a:t>and</a:t>
            </a:r>
            <a:r>
              <a:rPr kumimoji="0" lang="en-GB" sz="1450" b="0" i="0" u="none" strike="noStrike" kern="0" cap="none" spc="0" normalizeH="0" baseline="0" noProof="0" dirty="0">
                <a:ln>
                  <a:noFill/>
                </a:ln>
                <a:solidFill>
                  <a:srgbClr val="000000"/>
                </a:solidFill>
                <a:effectLst/>
                <a:uLnTx/>
                <a:uFillTx/>
                <a:latin typeface="Calibri"/>
                <a:ea typeface="+mn-ea"/>
                <a:cs typeface="Calibri"/>
                <a:sym typeface="Calibri"/>
              </a:rPr>
              <a:t> NHS Improvement in London</a:t>
            </a:r>
          </a:p>
        </p:txBody>
      </p:sp>
      <p:sp>
        <p:nvSpPr>
          <p:cNvPr id="6" name="Title 1">
            <a:extLst>
              <a:ext uri="{FF2B5EF4-FFF2-40B4-BE49-F238E27FC236}">
                <a16:creationId xmlns:a16="http://schemas.microsoft.com/office/drawing/2014/main" id="{93F0DBDA-1B72-480E-88B2-3D030A9759CD}"/>
              </a:ext>
            </a:extLst>
          </p:cNvPr>
          <p:cNvSpPr txBox="1">
            <a:spLocks/>
          </p:cNvSpPr>
          <p:nvPr/>
        </p:nvSpPr>
        <p:spPr>
          <a:xfrm>
            <a:off x="1011936" y="5140767"/>
            <a:ext cx="10363200" cy="1238091"/>
          </a:xfrm>
          <a:prstGeom prst="rect">
            <a:avLst/>
          </a:prstGeom>
        </p:spPr>
        <p:txBody>
          <a:bodyPr vert="horz" lIns="91440" tIns="45720" rIns="91440" bIns="45720" rtlCol="0" anchor="ctr">
            <a:normAutofit fontScale="97500"/>
          </a:bodyPr>
          <a:lstStyle>
            <a:lvl1pPr algn="ctr" defTabSz="609585" rtl="0" eaLnBrk="1" latinLnBrk="0" hangingPunct="1">
              <a:spcBef>
                <a:spcPct val="0"/>
              </a:spcBef>
              <a:buNone/>
              <a:defRPr sz="5333" b="1" i="0" kern="1200">
                <a:solidFill>
                  <a:srgbClr val="005EB8"/>
                </a:solidFill>
                <a:latin typeface="Arial"/>
                <a:ea typeface="+mj-ea"/>
                <a:cs typeface="Arial"/>
              </a:defRPr>
            </a:lvl1pPr>
          </a:lstStyle>
          <a:p>
            <a:r>
              <a:rPr lang="en-US" sz="3600" dirty="0">
                <a:solidFill>
                  <a:srgbClr val="C10071"/>
                </a:solidFill>
              </a:rPr>
              <a:t>Statutory and mandatory training</a:t>
            </a:r>
          </a:p>
        </p:txBody>
      </p:sp>
    </p:spTree>
    <p:extLst>
      <p:ext uri="{BB962C8B-B14F-4D97-AF65-F5344CB8AC3E}">
        <p14:creationId xmlns:p14="http://schemas.microsoft.com/office/powerpoint/2010/main" val="2323608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EC985-019E-4140-B5F9-F4D270668112}"/>
              </a:ext>
            </a:extLst>
          </p:cNvPr>
          <p:cNvSpPr>
            <a:spLocks noGrp="1"/>
          </p:cNvSpPr>
          <p:nvPr>
            <p:ph type="title"/>
          </p:nvPr>
        </p:nvSpPr>
        <p:spPr>
          <a:xfrm>
            <a:off x="512781" y="353974"/>
            <a:ext cx="10972800" cy="1143000"/>
          </a:xfrm>
        </p:spPr>
        <p:txBody>
          <a:bodyPr>
            <a:normAutofit fontScale="90000"/>
          </a:bodyPr>
          <a:lstStyle/>
          <a:p>
            <a:r>
              <a:rPr lang="en-US" sz="3600" dirty="0">
                <a:solidFill>
                  <a:srgbClr val="C10071"/>
                </a:solidFill>
              </a:rPr>
              <a:t>Mandatory and statutory training (MAST)</a:t>
            </a:r>
            <a:br>
              <a:rPr lang="en-US" sz="3600" dirty="0">
                <a:solidFill>
                  <a:srgbClr val="C10071"/>
                </a:solidFill>
              </a:rPr>
            </a:br>
            <a:endParaRPr lang="en-GB" dirty="0"/>
          </a:p>
        </p:txBody>
      </p:sp>
      <p:sp>
        <p:nvSpPr>
          <p:cNvPr id="3" name="Content Placeholder 2">
            <a:extLst>
              <a:ext uri="{FF2B5EF4-FFF2-40B4-BE49-F238E27FC236}">
                <a16:creationId xmlns:a16="http://schemas.microsoft.com/office/drawing/2014/main" id="{862A46F8-01FB-4829-8CA1-7C7E08096A63}"/>
              </a:ext>
            </a:extLst>
          </p:cNvPr>
          <p:cNvSpPr>
            <a:spLocks noGrp="1"/>
          </p:cNvSpPr>
          <p:nvPr>
            <p:ph idx="1"/>
          </p:nvPr>
        </p:nvSpPr>
        <p:spPr>
          <a:xfrm>
            <a:off x="609600" y="1635163"/>
            <a:ext cx="10972800" cy="4711850"/>
          </a:xfrm>
        </p:spPr>
        <p:txBody>
          <a:bodyPr vert="horz" lIns="91440" tIns="45720" rIns="91440" bIns="45720" rtlCol="0" anchor="t">
            <a:normAutofit/>
          </a:bodyPr>
          <a:lstStyle/>
          <a:p>
            <a:pPr marL="283210" marR="212725" indent="-270510">
              <a:spcBef>
                <a:spcPts val="680"/>
              </a:spcBef>
              <a:buClr>
                <a:schemeClr val="accent5"/>
              </a:buClr>
              <a:tabLst>
                <a:tab pos="283210" algn="l"/>
                <a:tab pos="283845" algn="l"/>
              </a:tabLst>
            </a:pPr>
            <a:r>
              <a:rPr lang="en-GB" sz="2100" spc="-25" dirty="0"/>
              <a:t>Different organisations will have varying requirements in terms of the Statutory </a:t>
            </a:r>
            <a:r>
              <a:rPr lang="en-GB" sz="2100" spc="-25" dirty="0">
                <a:cs typeface="Arial"/>
              </a:rPr>
              <a:t>and </a:t>
            </a:r>
            <a:r>
              <a:rPr lang="en-GB" sz="2100" spc="-25" dirty="0"/>
              <a:t>Mandatory training they expect students </a:t>
            </a:r>
            <a:r>
              <a:rPr lang="en-GB" sz="2100" spc="-25" dirty="0">
                <a:cs typeface="Arial"/>
              </a:rPr>
              <a:t>to have completed </a:t>
            </a:r>
            <a:r>
              <a:rPr lang="en-GB" sz="2100" spc="-25" dirty="0"/>
              <a:t>prior to commencing placement</a:t>
            </a:r>
            <a:r>
              <a:rPr lang="en-GB" sz="2100" spc="-25" dirty="0">
                <a:cs typeface="Arial"/>
              </a:rPr>
              <a:t>.</a:t>
            </a:r>
            <a:r>
              <a:rPr lang="en-GB" sz="2100" spc="-25" dirty="0"/>
              <a:t>  </a:t>
            </a:r>
            <a:endParaRPr lang="en-US" dirty="0"/>
          </a:p>
          <a:p>
            <a:pPr marL="283210" marR="212725" indent="-270510">
              <a:spcBef>
                <a:spcPts val="680"/>
              </a:spcBef>
              <a:buClr>
                <a:schemeClr val="accent5"/>
              </a:buClr>
              <a:tabLst>
                <a:tab pos="283210" algn="l"/>
                <a:tab pos="283845" algn="l"/>
              </a:tabLst>
            </a:pPr>
            <a:endParaRPr lang="en-GB" sz="2100" spc="-25" dirty="0"/>
          </a:p>
          <a:p>
            <a:pPr marL="283210" marR="212725" indent="-270510">
              <a:spcBef>
                <a:spcPts val="680"/>
              </a:spcBef>
              <a:buClr>
                <a:schemeClr val="accent5"/>
              </a:buClr>
              <a:tabLst>
                <a:tab pos="283210" algn="l"/>
                <a:tab pos="283845" algn="l"/>
              </a:tabLst>
            </a:pPr>
            <a:r>
              <a:rPr lang="en-GB" sz="2100" spc="-25" dirty="0"/>
              <a:t>Higher Education Institutes often require students</a:t>
            </a:r>
            <a:r>
              <a:rPr lang="en-GB" sz="2100" spc="-25" dirty="0">
                <a:cs typeface="Arial"/>
              </a:rPr>
              <a:t> to complete </a:t>
            </a:r>
            <a:r>
              <a:rPr lang="en-GB" sz="2100" spc="-25" dirty="0"/>
              <a:t>certain Statutory and Mandatory training before starting a placement.  </a:t>
            </a:r>
            <a:endParaRPr lang="en-GB" sz="3700" dirty="0"/>
          </a:p>
          <a:p>
            <a:pPr marL="283210" marR="212725" indent="-270510">
              <a:spcBef>
                <a:spcPts val="680"/>
              </a:spcBef>
              <a:buClr>
                <a:schemeClr val="accent5"/>
              </a:buClr>
              <a:tabLst>
                <a:tab pos="283210" algn="l"/>
                <a:tab pos="283845" algn="l"/>
              </a:tabLst>
            </a:pPr>
            <a:endParaRPr lang="en-GB" sz="2100" spc="-25" dirty="0"/>
          </a:p>
          <a:p>
            <a:pPr marL="283210" marR="212725" indent="-270510">
              <a:spcBef>
                <a:spcPts val="680"/>
              </a:spcBef>
              <a:buClr>
                <a:schemeClr val="accent5"/>
              </a:buClr>
              <a:tabLst>
                <a:tab pos="283210" algn="l"/>
                <a:tab pos="283845" algn="l"/>
              </a:tabLst>
            </a:pPr>
            <a:r>
              <a:rPr lang="en-GB" sz="2100" spc="-25" dirty="0"/>
              <a:t>This is often </a:t>
            </a:r>
            <a:r>
              <a:rPr lang="en-GB" sz="2100" spc="-25" dirty="0">
                <a:cs typeface="Arial"/>
              </a:rPr>
              <a:t>completed </a:t>
            </a:r>
            <a:r>
              <a:rPr lang="en-GB" sz="2100" spc="-25" dirty="0"/>
              <a:t>on eLearning for Health </a:t>
            </a:r>
            <a:r>
              <a:rPr lang="en-GB" sz="2100" u="sng" spc="-25" dirty="0">
                <a:hlinkClick r:id="rId2">
                  <a:extLst>
                    <a:ext uri="{A12FA001-AC4F-418D-AE19-62706E023703}">
                      <ahyp:hlinkClr xmlns:ahyp="http://schemas.microsoft.com/office/drawing/2018/hyperlinkcolor" val="tx"/>
                    </a:ext>
                  </a:extLst>
                </a:hlinkClick>
              </a:rPr>
              <a:t>Home - elearning for healthcare (e-lfh.org.uk)</a:t>
            </a:r>
            <a:r>
              <a:rPr lang="en-GB" sz="2100" spc="-25" dirty="0"/>
              <a:t>.  </a:t>
            </a:r>
            <a:endParaRPr lang="en-GB" sz="3700" dirty="0"/>
          </a:p>
          <a:p>
            <a:pPr marL="283210" marR="212725" indent="-270510">
              <a:spcBef>
                <a:spcPts val="680"/>
              </a:spcBef>
              <a:buClr>
                <a:schemeClr val="accent5"/>
              </a:buClr>
              <a:tabLst>
                <a:tab pos="283210" algn="l"/>
                <a:tab pos="283845" algn="l"/>
              </a:tabLst>
            </a:pPr>
            <a:endParaRPr lang="en-GB" sz="2100" spc="-25" dirty="0"/>
          </a:p>
          <a:p>
            <a:pPr marL="283210" marR="212725" indent="-270510">
              <a:spcBef>
                <a:spcPts val="680"/>
              </a:spcBef>
              <a:buClr>
                <a:schemeClr val="accent5"/>
              </a:buClr>
              <a:tabLst>
                <a:tab pos="283210" algn="l"/>
                <a:tab pos="283845" algn="l"/>
              </a:tabLst>
            </a:pPr>
            <a:r>
              <a:rPr lang="en-GB" sz="2100" spc="-25" dirty="0"/>
              <a:t>You can tailor </a:t>
            </a:r>
            <a:r>
              <a:rPr lang="en-GB" sz="2100" spc="-25" dirty="0">
                <a:cs typeface="Arial"/>
              </a:rPr>
              <a:t>the </a:t>
            </a:r>
            <a:r>
              <a:rPr lang="en-GB" sz="2100" spc="-25" dirty="0"/>
              <a:t>generic content to </a:t>
            </a:r>
            <a:r>
              <a:rPr lang="en-GB" sz="2100" spc="-25" dirty="0">
                <a:cs typeface="Arial"/>
              </a:rPr>
              <a:t>your </a:t>
            </a:r>
            <a:r>
              <a:rPr lang="en-GB" sz="2100" spc="-25" dirty="0"/>
              <a:t>organisation's requirements</a:t>
            </a:r>
            <a:r>
              <a:rPr lang="en-GB" sz="2100" spc="-25" dirty="0">
                <a:cs typeface="Arial"/>
              </a:rPr>
              <a:t>.</a:t>
            </a:r>
            <a:r>
              <a:rPr lang="en-GB" sz="2100" spc="-25" dirty="0"/>
              <a:t> </a:t>
            </a:r>
            <a:endParaRPr lang="en-GB" sz="3700" dirty="0"/>
          </a:p>
          <a:p>
            <a:pPr marL="456565" indent="-456565"/>
            <a:endParaRPr lang="en-GB" dirty="0"/>
          </a:p>
        </p:txBody>
      </p:sp>
    </p:spTree>
    <p:extLst>
      <p:ext uri="{BB962C8B-B14F-4D97-AF65-F5344CB8AC3E}">
        <p14:creationId xmlns:p14="http://schemas.microsoft.com/office/powerpoint/2010/main" val="3352788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EC985-019E-4140-B5F9-F4D270668112}"/>
              </a:ext>
            </a:extLst>
          </p:cNvPr>
          <p:cNvSpPr>
            <a:spLocks noGrp="1"/>
          </p:cNvSpPr>
          <p:nvPr>
            <p:ph type="title"/>
          </p:nvPr>
        </p:nvSpPr>
        <p:spPr>
          <a:xfrm>
            <a:off x="512781" y="353974"/>
            <a:ext cx="10972800" cy="1143000"/>
          </a:xfrm>
        </p:spPr>
        <p:txBody>
          <a:bodyPr>
            <a:normAutofit fontScale="90000"/>
          </a:bodyPr>
          <a:lstStyle/>
          <a:p>
            <a:r>
              <a:rPr lang="en-US" sz="3600" dirty="0">
                <a:solidFill>
                  <a:srgbClr val="C10071"/>
                </a:solidFill>
              </a:rPr>
              <a:t>Mandatory and statutory training (MAST)</a:t>
            </a:r>
            <a:br>
              <a:rPr lang="en-US" sz="3600" dirty="0">
                <a:solidFill>
                  <a:srgbClr val="C10071"/>
                </a:solidFill>
              </a:rPr>
            </a:br>
            <a:endParaRPr lang="en-GB" dirty="0"/>
          </a:p>
        </p:txBody>
      </p:sp>
      <p:sp>
        <p:nvSpPr>
          <p:cNvPr id="3" name="Content Placeholder 2">
            <a:extLst>
              <a:ext uri="{FF2B5EF4-FFF2-40B4-BE49-F238E27FC236}">
                <a16:creationId xmlns:a16="http://schemas.microsoft.com/office/drawing/2014/main" id="{862A46F8-01FB-4829-8CA1-7C7E08096A63}"/>
              </a:ext>
            </a:extLst>
          </p:cNvPr>
          <p:cNvSpPr>
            <a:spLocks noGrp="1"/>
          </p:cNvSpPr>
          <p:nvPr>
            <p:ph idx="1"/>
          </p:nvPr>
        </p:nvSpPr>
        <p:spPr>
          <a:xfrm>
            <a:off x="609600" y="1635163"/>
            <a:ext cx="10972800" cy="4711850"/>
          </a:xfrm>
        </p:spPr>
        <p:txBody>
          <a:bodyPr vert="horz" lIns="91440" tIns="45720" rIns="91440" bIns="45720" rtlCol="0" anchor="t">
            <a:normAutofit fontScale="92500" lnSpcReduction="10000"/>
          </a:bodyPr>
          <a:lstStyle/>
          <a:p>
            <a:pPr marL="283210" marR="212725" indent="-270510">
              <a:spcBef>
                <a:spcPts val="680"/>
              </a:spcBef>
              <a:buClr>
                <a:schemeClr val="accent5"/>
              </a:buClr>
              <a:tabLst>
                <a:tab pos="283210" algn="l"/>
                <a:tab pos="283845" algn="l"/>
              </a:tabLst>
            </a:pPr>
            <a:r>
              <a:rPr lang="en-GB" sz="2100" spc="-25" dirty="0">
                <a:solidFill>
                  <a:schemeClr val="tx1">
                    <a:lumMod val="85000"/>
                    <a:lumOff val="15000"/>
                  </a:schemeClr>
                </a:solidFill>
              </a:rPr>
              <a:t>Broadly these terms mean: </a:t>
            </a:r>
          </a:p>
          <a:p>
            <a:pPr marL="892175" marR="212725" lvl="4" indent="-270510">
              <a:spcBef>
                <a:spcPts val="680"/>
              </a:spcBef>
              <a:buClr>
                <a:schemeClr val="accent5"/>
              </a:buClr>
              <a:buFont typeface="Arial"/>
              <a:buChar char="•"/>
              <a:tabLst>
                <a:tab pos="283210" algn="l"/>
                <a:tab pos="283845" algn="l"/>
              </a:tabLst>
            </a:pPr>
            <a:r>
              <a:rPr lang="en-GB" sz="2100" spc="-25" dirty="0">
                <a:solidFill>
                  <a:schemeClr val="tx1">
                    <a:lumMod val="85000"/>
                    <a:lumOff val="15000"/>
                  </a:schemeClr>
                </a:solidFill>
              </a:rPr>
              <a:t>Mandatory - mandated by the Trust as ‘must do’ training</a:t>
            </a:r>
          </a:p>
          <a:p>
            <a:pPr marL="892175" marR="212725" lvl="4" indent="-270510">
              <a:spcBef>
                <a:spcPts val="680"/>
              </a:spcBef>
              <a:buClr>
                <a:schemeClr val="accent5"/>
              </a:buClr>
              <a:buFont typeface="Arial"/>
              <a:buChar char="•"/>
              <a:tabLst>
                <a:tab pos="283210" algn="l"/>
                <a:tab pos="283845" algn="l"/>
              </a:tabLst>
            </a:pPr>
            <a:r>
              <a:rPr lang="en-GB" sz="2100" spc="-25" dirty="0">
                <a:solidFill>
                  <a:schemeClr val="tx1">
                    <a:lumMod val="85000"/>
                    <a:lumOff val="15000"/>
                  </a:schemeClr>
                </a:solidFill>
              </a:rPr>
              <a:t>Statutory - obliged by law</a:t>
            </a:r>
          </a:p>
          <a:p>
            <a:pPr marL="892175" marR="212725" lvl="4" indent="-270510">
              <a:spcBef>
                <a:spcPts val="680"/>
              </a:spcBef>
              <a:buClr>
                <a:schemeClr val="accent5"/>
              </a:buClr>
              <a:buFont typeface="Arial"/>
              <a:buChar char="•"/>
              <a:tabLst>
                <a:tab pos="283210" algn="l"/>
                <a:tab pos="283845" algn="l"/>
              </a:tabLst>
            </a:pPr>
            <a:endParaRPr lang="en-GB" sz="2100" spc="-25" dirty="0">
              <a:solidFill>
                <a:schemeClr val="tx1">
                  <a:lumMod val="85000"/>
                  <a:lumOff val="15000"/>
                </a:schemeClr>
              </a:solidFill>
            </a:endParaRPr>
          </a:p>
          <a:p>
            <a:pPr marL="283210" marR="212725" indent="-270510">
              <a:spcBef>
                <a:spcPts val="680"/>
              </a:spcBef>
              <a:buClr>
                <a:schemeClr val="accent5"/>
              </a:buClr>
              <a:buFont typeface="Arial"/>
              <a:buChar char="•"/>
              <a:tabLst>
                <a:tab pos="283210" algn="l"/>
                <a:tab pos="283845" algn="l"/>
              </a:tabLst>
            </a:pPr>
            <a:r>
              <a:rPr lang="en-GB" sz="2100" spc="-25" dirty="0">
                <a:solidFill>
                  <a:schemeClr val="tx1">
                    <a:lumMod val="85000"/>
                    <a:lumOff val="15000"/>
                  </a:schemeClr>
                </a:solidFill>
                <a:cs typeface="Arial"/>
              </a:rPr>
              <a:t>The main purpose of MAST is to ensure staff provide safe patient care and to help staff do their jobs safely and securely. It is essential that all staff have the appropriate skills, knowledge and ability to undertake their roles.</a:t>
            </a:r>
          </a:p>
          <a:p>
            <a:pPr marL="283210" marR="212725" indent="-270510">
              <a:spcBef>
                <a:spcPts val="680"/>
              </a:spcBef>
              <a:buClr>
                <a:schemeClr val="accent5"/>
              </a:buClr>
              <a:buFont typeface="Arial"/>
              <a:buChar char="•"/>
              <a:tabLst>
                <a:tab pos="283210" algn="l"/>
                <a:tab pos="283845" algn="l"/>
              </a:tabLst>
            </a:pPr>
            <a:endParaRPr lang="en-GB" sz="2100" spc="-25" dirty="0">
              <a:solidFill>
                <a:schemeClr val="tx1">
                  <a:lumMod val="85000"/>
                  <a:lumOff val="15000"/>
                </a:schemeClr>
              </a:solidFill>
              <a:cs typeface="Arial"/>
            </a:endParaRPr>
          </a:p>
          <a:p>
            <a:pPr marL="283210" marR="212725" indent="-270510">
              <a:spcBef>
                <a:spcPts val="680"/>
              </a:spcBef>
              <a:buClr>
                <a:schemeClr val="accent5"/>
              </a:buClr>
              <a:buFont typeface="Arial"/>
              <a:buChar char="•"/>
              <a:tabLst>
                <a:tab pos="283210" algn="l"/>
                <a:tab pos="283845" algn="l"/>
              </a:tabLst>
            </a:pPr>
            <a:r>
              <a:rPr lang="en-GB" sz="2100" spc="-25" dirty="0">
                <a:solidFill>
                  <a:schemeClr val="tx1">
                    <a:lumMod val="85000"/>
                    <a:lumOff val="15000"/>
                  </a:schemeClr>
                </a:solidFill>
                <a:cs typeface="Arial"/>
              </a:rPr>
              <a:t>You might have already completed some of this training at university. The training sessions you need to complete are:</a:t>
            </a:r>
          </a:p>
          <a:p>
            <a:pPr marL="815975" marR="212725" lvl="1" indent="-270510">
              <a:spcBef>
                <a:spcPts val="680"/>
              </a:spcBef>
              <a:buClr>
                <a:schemeClr val="accent5"/>
              </a:buClr>
              <a:buFont typeface="Arial"/>
              <a:buChar char="•"/>
              <a:tabLst>
                <a:tab pos="283210" algn="l"/>
                <a:tab pos="283845" algn="l"/>
              </a:tabLst>
            </a:pPr>
            <a:r>
              <a:rPr lang="en-GB" sz="2100" b="1" spc="-25" dirty="0">
                <a:solidFill>
                  <a:schemeClr val="tx1">
                    <a:lumMod val="85000"/>
                    <a:lumOff val="15000"/>
                  </a:schemeClr>
                </a:solidFill>
                <a:cs typeface="Arial"/>
              </a:rPr>
              <a:t>INSERT ESSENTIAL TRAINING REQUIREMENTS HERE</a:t>
            </a:r>
          </a:p>
          <a:p>
            <a:pPr marL="1727200" marR="212725" lvl="3" indent="-342900">
              <a:spcBef>
                <a:spcPts val="680"/>
              </a:spcBef>
              <a:buClr>
                <a:schemeClr val="accent5"/>
              </a:buClr>
              <a:buFont typeface="Courier New" panose="02070309020205020404" pitchFamily="49" charset="0"/>
              <a:buChar char="-"/>
              <a:tabLst>
                <a:tab pos="283210" algn="l"/>
                <a:tab pos="283845" algn="l"/>
              </a:tabLst>
            </a:pPr>
            <a:endParaRPr lang="en-GB" sz="2100" b="1" spc="-25" dirty="0">
              <a:solidFill>
                <a:schemeClr val="tx1">
                  <a:lumMod val="85000"/>
                  <a:lumOff val="15000"/>
                </a:schemeClr>
              </a:solidFill>
              <a:cs typeface="Arial"/>
            </a:endParaRPr>
          </a:p>
          <a:p>
            <a:pPr marL="283210" marR="212725" indent="-270510">
              <a:spcBef>
                <a:spcPts val="680"/>
              </a:spcBef>
              <a:buClr>
                <a:schemeClr val="accent5"/>
              </a:buClr>
              <a:buFont typeface="Arial"/>
              <a:buChar char="•"/>
              <a:tabLst>
                <a:tab pos="283210" algn="l"/>
                <a:tab pos="283845" algn="l"/>
              </a:tabLst>
            </a:pPr>
            <a:r>
              <a:rPr lang="en-GB" sz="2100" spc="-25" dirty="0">
                <a:solidFill>
                  <a:schemeClr val="tx1">
                    <a:lumMod val="85000"/>
                    <a:lumOff val="15000"/>
                  </a:schemeClr>
                </a:solidFill>
                <a:cs typeface="Arial"/>
              </a:rPr>
              <a:t>If you have evidence that you have completed the above training, please show your educator during your first week.  </a:t>
            </a:r>
          </a:p>
          <a:p>
            <a:pPr marL="456565" indent="-456565"/>
            <a:endParaRPr lang="en-GB" dirty="0"/>
          </a:p>
        </p:txBody>
      </p:sp>
    </p:spTree>
    <p:extLst>
      <p:ext uri="{BB962C8B-B14F-4D97-AF65-F5344CB8AC3E}">
        <p14:creationId xmlns:p14="http://schemas.microsoft.com/office/powerpoint/2010/main" val="848804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AE7983-C838-4288-91AB-CFF7638926E6}"/>
              </a:ext>
            </a:extLst>
          </p:cNvPr>
          <p:cNvSpPr/>
          <p:nvPr/>
        </p:nvSpPr>
        <p:spPr>
          <a:xfrm>
            <a:off x="0" y="5482148"/>
            <a:ext cx="12067310" cy="1375852"/>
          </a:xfrm>
          <a:prstGeom prst="rect">
            <a:avLst/>
          </a:prstGeom>
          <a:solidFill>
            <a:srgbClr val="FFFFFF"/>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 name="Title 1"/>
          <p:cNvSpPr>
            <a:spLocks noGrp="1"/>
          </p:cNvSpPr>
          <p:nvPr>
            <p:ph type="ctrTitle"/>
          </p:nvPr>
        </p:nvSpPr>
        <p:spPr>
          <a:xfrm>
            <a:off x="914400" y="4154000"/>
            <a:ext cx="10363200" cy="1238091"/>
          </a:xfrm>
        </p:spPr>
        <p:txBody>
          <a:bodyPr vert="horz" lIns="91440" tIns="45720" rIns="91440" bIns="45720" rtlCol="0" anchor="ctr">
            <a:noAutofit/>
          </a:bodyPr>
          <a:lstStyle/>
          <a:p>
            <a:r>
              <a:rPr lang="en-US" sz="4000" dirty="0"/>
              <a:t>Allied Health Professions</a:t>
            </a:r>
            <a:br>
              <a:rPr lang="en-US" sz="4000" dirty="0"/>
            </a:br>
            <a:r>
              <a:rPr lang="en-US" sz="4000" dirty="0"/>
              <a:t> Practice Learning Induction Pack</a:t>
            </a:r>
          </a:p>
        </p:txBody>
      </p:sp>
      <p:sp>
        <p:nvSpPr>
          <p:cNvPr id="4" name="TextBox 3">
            <a:extLst>
              <a:ext uri="{FF2B5EF4-FFF2-40B4-BE49-F238E27FC236}">
                <a16:creationId xmlns:a16="http://schemas.microsoft.com/office/drawing/2014/main" id="{B8685CAA-C839-4C61-92DD-12A5D16B41C0}"/>
              </a:ext>
            </a:extLst>
          </p:cNvPr>
          <p:cNvSpPr txBox="1"/>
          <p:nvPr/>
        </p:nvSpPr>
        <p:spPr>
          <a:xfrm>
            <a:off x="1621536" y="6228247"/>
            <a:ext cx="9144000" cy="348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lvl="0" indent="0" algn="ctr" defTabSz="609585" rtl="0" eaLnBrk="1" fontAlgn="auto" latinLnBrk="0" hangingPunct="0">
              <a:lnSpc>
                <a:spcPct val="100000"/>
              </a:lnSpc>
              <a:spcBef>
                <a:spcPts val="0"/>
              </a:spcBef>
              <a:spcAft>
                <a:spcPts val="0"/>
              </a:spcAft>
              <a:buClrTx/>
              <a:buSzTx/>
              <a:buFontTx/>
              <a:buNone/>
              <a:tabLst/>
              <a:defRPr/>
            </a:pPr>
            <a:r>
              <a:rPr kumimoji="0" lang="en-GB" sz="1450" b="0" i="0" u="none" strike="noStrike" kern="0" cap="none" spc="0" normalizeH="0" baseline="0" noProof="0" dirty="0">
                <a:ln>
                  <a:noFill/>
                </a:ln>
                <a:solidFill>
                  <a:srgbClr val="000000"/>
                </a:solidFill>
                <a:effectLst/>
                <a:uLnTx/>
                <a:uFillTx/>
                <a:latin typeface="Calibri"/>
                <a:ea typeface="+mn-ea"/>
                <a:cs typeface="Calibri"/>
                <a:sym typeface="Calibri"/>
              </a:rPr>
              <a:t>Capital AHP is jointly sponsored by Health Education England, NHS England </a:t>
            </a:r>
            <a:r>
              <a:rPr lang="en-GB" sz="1450" kern="0" dirty="0">
                <a:solidFill>
                  <a:srgbClr val="000000"/>
                </a:solidFill>
                <a:latin typeface="Calibri"/>
                <a:cs typeface="Calibri"/>
                <a:sym typeface="Calibri"/>
              </a:rPr>
              <a:t>and</a:t>
            </a:r>
            <a:r>
              <a:rPr kumimoji="0" lang="en-GB" sz="1450" b="0" i="0" u="none" strike="noStrike" kern="0" cap="none" spc="0" normalizeH="0" baseline="0" noProof="0" dirty="0">
                <a:ln>
                  <a:noFill/>
                </a:ln>
                <a:solidFill>
                  <a:srgbClr val="000000"/>
                </a:solidFill>
                <a:effectLst/>
                <a:uLnTx/>
                <a:uFillTx/>
                <a:latin typeface="Calibri"/>
                <a:ea typeface="+mn-ea"/>
                <a:cs typeface="Calibri"/>
                <a:sym typeface="Calibri"/>
              </a:rPr>
              <a:t> NHS Improvement in London</a:t>
            </a:r>
          </a:p>
        </p:txBody>
      </p:sp>
      <p:sp>
        <p:nvSpPr>
          <p:cNvPr id="6" name="Title 1">
            <a:extLst>
              <a:ext uri="{FF2B5EF4-FFF2-40B4-BE49-F238E27FC236}">
                <a16:creationId xmlns:a16="http://schemas.microsoft.com/office/drawing/2014/main" id="{93F0DBDA-1B72-480E-88B2-3D030A9759CD}"/>
              </a:ext>
            </a:extLst>
          </p:cNvPr>
          <p:cNvSpPr txBox="1">
            <a:spLocks/>
          </p:cNvSpPr>
          <p:nvPr/>
        </p:nvSpPr>
        <p:spPr>
          <a:xfrm>
            <a:off x="1011936" y="5140767"/>
            <a:ext cx="10363200" cy="1238091"/>
          </a:xfrm>
          <a:prstGeom prst="rect">
            <a:avLst/>
          </a:prstGeom>
        </p:spPr>
        <p:txBody>
          <a:bodyPr vert="horz" lIns="91440" tIns="45720" rIns="91440" bIns="45720" rtlCol="0" anchor="ctr">
            <a:normAutofit fontScale="97500"/>
          </a:bodyPr>
          <a:lstStyle>
            <a:lvl1pPr algn="ctr" defTabSz="609585" rtl="0" eaLnBrk="1" latinLnBrk="0" hangingPunct="1">
              <a:spcBef>
                <a:spcPct val="0"/>
              </a:spcBef>
              <a:buNone/>
              <a:defRPr sz="5333" b="1" i="0" kern="1200">
                <a:solidFill>
                  <a:srgbClr val="005EB8"/>
                </a:solidFill>
                <a:latin typeface="Arial"/>
                <a:ea typeface="+mj-ea"/>
                <a:cs typeface="Arial"/>
              </a:defRPr>
            </a:lvl1pPr>
          </a:lstStyle>
          <a:p>
            <a:r>
              <a:rPr lang="en-US" sz="3600" dirty="0">
                <a:solidFill>
                  <a:srgbClr val="C10071"/>
                </a:solidFill>
              </a:rPr>
              <a:t>Relevant policies</a:t>
            </a:r>
          </a:p>
        </p:txBody>
      </p:sp>
    </p:spTree>
    <p:extLst>
      <p:ext uri="{BB962C8B-B14F-4D97-AF65-F5344CB8AC3E}">
        <p14:creationId xmlns:p14="http://schemas.microsoft.com/office/powerpoint/2010/main" val="3084658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E227-DCBE-49B5-BF59-7F5B082453CA}"/>
              </a:ext>
            </a:extLst>
          </p:cNvPr>
          <p:cNvSpPr>
            <a:spLocks noGrp="1"/>
          </p:cNvSpPr>
          <p:nvPr>
            <p:ph type="title"/>
          </p:nvPr>
        </p:nvSpPr>
        <p:spPr/>
        <p:txBody>
          <a:bodyPr/>
          <a:lstStyle/>
          <a:p>
            <a:r>
              <a:rPr lang="en-GB" dirty="0"/>
              <a:t>Relevant Trust Policies</a:t>
            </a:r>
          </a:p>
        </p:txBody>
      </p:sp>
      <p:sp>
        <p:nvSpPr>
          <p:cNvPr id="3" name="Content Placeholder 2">
            <a:extLst>
              <a:ext uri="{FF2B5EF4-FFF2-40B4-BE49-F238E27FC236}">
                <a16:creationId xmlns:a16="http://schemas.microsoft.com/office/drawing/2014/main" id="{8EDC4B13-CC51-4CC5-A9A5-756A1A41782A}"/>
              </a:ext>
            </a:extLst>
          </p:cNvPr>
          <p:cNvSpPr>
            <a:spLocks noGrp="1"/>
          </p:cNvSpPr>
          <p:nvPr>
            <p:ph idx="1"/>
          </p:nvPr>
        </p:nvSpPr>
        <p:spPr/>
        <p:txBody>
          <a:bodyPr vert="horz" lIns="91440" tIns="45720" rIns="91440" bIns="45720" rtlCol="0" anchor="t">
            <a:normAutofit fontScale="70000" lnSpcReduction="20000"/>
          </a:bodyPr>
          <a:lstStyle/>
          <a:p>
            <a:pPr marL="456565" indent="-456565"/>
            <a:r>
              <a:rPr lang="en-GB" sz="2800" dirty="0"/>
              <a:t>You can choose to create a single page containing links to the policies you wish students to be aware of or you can weave the policies into your induction pack and embed the documents or links into other content.</a:t>
            </a:r>
            <a:endParaRPr lang="en-US" sz="2800" dirty="0"/>
          </a:p>
          <a:p>
            <a:pPr marL="456565" indent="-456565"/>
            <a:endParaRPr lang="en-GB" sz="2800" dirty="0"/>
          </a:p>
          <a:p>
            <a:pPr marL="0" indent="0">
              <a:buNone/>
            </a:pPr>
            <a:r>
              <a:rPr lang="en-GB" sz="2800" dirty="0"/>
              <a:t>Policies to consider are</a:t>
            </a:r>
          </a:p>
          <a:p>
            <a:pPr marL="456565" indent="-456565"/>
            <a:r>
              <a:rPr lang="en-GB" sz="2800" dirty="0"/>
              <a:t>Information governance</a:t>
            </a:r>
          </a:p>
          <a:p>
            <a:pPr marL="456565" indent="-456565"/>
            <a:r>
              <a:rPr lang="en-GB" sz="2800" dirty="0"/>
              <a:t>IT</a:t>
            </a:r>
          </a:p>
          <a:p>
            <a:pPr marL="456565" indent="-456565"/>
            <a:r>
              <a:rPr lang="en-GB" sz="2800" dirty="0"/>
              <a:t>Lone working</a:t>
            </a:r>
          </a:p>
          <a:p>
            <a:pPr marL="456565" indent="-456565"/>
            <a:r>
              <a:rPr lang="en-GB" sz="2800" dirty="0"/>
              <a:t>Violence and aggression</a:t>
            </a:r>
          </a:p>
          <a:p>
            <a:pPr marL="456565" indent="-456565"/>
            <a:r>
              <a:rPr lang="en-GB" sz="2800" dirty="0"/>
              <a:t>Equality, Diversity and Inclusion</a:t>
            </a:r>
          </a:p>
          <a:p>
            <a:pPr marL="456565" indent="-456565"/>
            <a:r>
              <a:rPr lang="en-GB" sz="2800" dirty="0"/>
              <a:t>Risk management</a:t>
            </a:r>
          </a:p>
          <a:p>
            <a:pPr marL="456565" indent="-456565"/>
            <a:r>
              <a:rPr lang="en-GB" sz="2800" dirty="0"/>
              <a:t>Incident reporting</a:t>
            </a:r>
          </a:p>
          <a:p>
            <a:pPr marL="456565" indent="-456565"/>
            <a:r>
              <a:rPr lang="en-GB" sz="2800" dirty="0"/>
              <a:t>Dress code and uniform policy</a:t>
            </a:r>
          </a:p>
          <a:p>
            <a:pPr marL="456565" indent="-456565"/>
            <a:endParaRPr lang="en-GB" sz="2800" dirty="0"/>
          </a:p>
          <a:p>
            <a:pPr marL="0" indent="0">
              <a:buNone/>
            </a:pPr>
            <a:r>
              <a:rPr lang="en-GB" sz="2800" dirty="0"/>
              <a:t>The next slide shows an example of a dress code and uniform policy slide for an induction pack</a:t>
            </a:r>
          </a:p>
        </p:txBody>
      </p:sp>
    </p:spTree>
    <p:extLst>
      <p:ext uri="{BB962C8B-B14F-4D97-AF65-F5344CB8AC3E}">
        <p14:creationId xmlns:p14="http://schemas.microsoft.com/office/powerpoint/2010/main" val="1509949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A948-8127-4388-871D-07B641DE8131}"/>
              </a:ext>
            </a:extLst>
          </p:cNvPr>
          <p:cNvSpPr>
            <a:spLocks noGrp="1"/>
          </p:cNvSpPr>
          <p:nvPr>
            <p:ph type="title"/>
          </p:nvPr>
        </p:nvSpPr>
        <p:spPr>
          <a:xfrm>
            <a:off x="609600" y="296266"/>
            <a:ext cx="10972800" cy="1143000"/>
          </a:xfrm>
        </p:spPr>
        <p:txBody>
          <a:bodyPr>
            <a:normAutofit fontScale="90000"/>
          </a:bodyPr>
          <a:lstStyle/>
          <a:p>
            <a:r>
              <a:rPr lang="en-GB" sz="3700" dirty="0"/>
              <a:t>Dress code and Uniform Policy</a:t>
            </a:r>
            <a:br>
              <a:rPr lang="en-GB" sz="3700" dirty="0"/>
            </a:br>
            <a:endParaRPr lang="en-GB" dirty="0"/>
          </a:p>
        </p:txBody>
      </p:sp>
      <p:sp>
        <p:nvSpPr>
          <p:cNvPr id="3" name="Content Placeholder 2">
            <a:extLst>
              <a:ext uri="{FF2B5EF4-FFF2-40B4-BE49-F238E27FC236}">
                <a16:creationId xmlns:a16="http://schemas.microsoft.com/office/drawing/2014/main" id="{11FDB8F0-857F-4759-B789-9A243EBD817A}"/>
              </a:ext>
            </a:extLst>
          </p:cNvPr>
          <p:cNvSpPr>
            <a:spLocks noGrp="1"/>
          </p:cNvSpPr>
          <p:nvPr>
            <p:ph idx="1"/>
          </p:nvPr>
        </p:nvSpPr>
        <p:spPr>
          <a:xfrm>
            <a:off x="609601" y="2176716"/>
            <a:ext cx="6199243" cy="4153623"/>
          </a:xfrm>
        </p:spPr>
        <p:txBody>
          <a:bodyPr vert="horz" lIns="91440" tIns="45720" rIns="91440" bIns="45720" rtlCol="0" anchor="t">
            <a:normAutofit fontScale="92500" lnSpcReduction="10000"/>
          </a:bodyPr>
          <a:lstStyle/>
          <a:p>
            <a:pPr marL="300990" marR="212725" indent="-270510">
              <a:spcBef>
                <a:spcPts val="680"/>
              </a:spcBef>
              <a:buClr>
                <a:schemeClr val="accent5"/>
              </a:buClr>
              <a:buFont typeface="Arial"/>
              <a:buChar char="•"/>
              <a:tabLst>
                <a:tab pos="283210" algn="l"/>
                <a:tab pos="283845" algn="l"/>
              </a:tabLst>
            </a:pPr>
            <a:r>
              <a:rPr lang="en-GB" sz="2200" spc="-25" dirty="0">
                <a:solidFill>
                  <a:schemeClr val="tx1">
                    <a:lumMod val="85000"/>
                    <a:lumOff val="15000"/>
                  </a:schemeClr>
                </a:solidFill>
                <a:cs typeface="Arial"/>
              </a:rPr>
              <a:t>Students based on the wards will need to wear uniform.</a:t>
            </a:r>
          </a:p>
          <a:p>
            <a:pPr marL="300990" marR="212725" indent="-270510">
              <a:spcBef>
                <a:spcPts val="680"/>
              </a:spcBef>
              <a:buClr>
                <a:schemeClr val="accent5"/>
              </a:buClr>
              <a:tabLst>
                <a:tab pos="283210" algn="l"/>
                <a:tab pos="283845" algn="l"/>
              </a:tabLst>
            </a:pPr>
            <a:endParaRPr lang="en-GB" sz="2200" spc="-25" dirty="0">
              <a:solidFill>
                <a:schemeClr val="tx1">
                  <a:lumMod val="85000"/>
                  <a:lumOff val="15000"/>
                </a:schemeClr>
              </a:solidFill>
            </a:endParaRPr>
          </a:p>
          <a:p>
            <a:pPr marL="300990" marR="212725" indent="-270510">
              <a:spcBef>
                <a:spcPts val="680"/>
              </a:spcBef>
              <a:buClr>
                <a:schemeClr val="accent5"/>
              </a:buClr>
              <a:tabLst>
                <a:tab pos="283210" algn="l"/>
                <a:tab pos="283845" algn="l"/>
              </a:tabLst>
            </a:pPr>
            <a:r>
              <a:rPr lang="en-GB" sz="2200" spc="-25" dirty="0">
                <a:solidFill>
                  <a:schemeClr val="tx1">
                    <a:lumMod val="85000"/>
                    <a:lumOff val="15000"/>
                  </a:schemeClr>
                </a:solidFill>
                <a:cs typeface="Arial"/>
              </a:rPr>
              <a:t>Students based in the community might not be required to wear uniform</a:t>
            </a:r>
            <a:r>
              <a:rPr lang="en-GB" sz="2200" spc="-25" dirty="0">
                <a:solidFill>
                  <a:schemeClr val="tx1">
                    <a:lumMod val="85000"/>
                    <a:lumOff val="15000"/>
                  </a:schemeClr>
                </a:solidFill>
              </a:rPr>
              <a:t> - </a:t>
            </a:r>
            <a:r>
              <a:rPr lang="en-GB" sz="2200" spc="-25" dirty="0">
                <a:solidFill>
                  <a:schemeClr val="tx1">
                    <a:lumMod val="85000"/>
                    <a:lumOff val="15000"/>
                  </a:schemeClr>
                </a:solidFill>
                <a:cs typeface="Arial"/>
              </a:rPr>
              <a:t>however each team is different.</a:t>
            </a:r>
            <a:endParaRPr lang="en-GB" sz="3700" dirty="0">
              <a:solidFill>
                <a:schemeClr val="tx1">
                  <a:lumMod val="85000"/>
                  <a:lumOff val="15000"/>
                </a:schemeClr>
              </a:solidFill>
            </a:endParaRPr>
          </a:p>
          <a:p>
            <a:pPr marL="300990" marR="212725" indent="-270510">
              <a:spcBef>
                <a:spcPts val="680"/>
              </a:spcBef>
              <a:buClr>
                <a:schemeClr val="accent5"/>
              </a:buClr>
              <a:tabLst>
                <a:tab pos="283210" algn="l"/>
                <a:tab pos="283845" algn="l"/>
              </a:tabLst>
            </a:pPr>
            <a:endParaRPr lang="en-GB" sz="2200" spc="-25" dirty="0">
              <a:solidFill>
                <a:schemeClr val="tx1">
                  <a:lumMod val="85000"/>
                  <a:lumOff val="15000"/>
                </a:schemeClr>
              </a:solidFill>
            </a:endParaRPr>
          </a:p>
          <a:p>
            <a:pPr marL="300990" marR="212725" indent="-270510">
              <a:spcBef>
                <a:spcPts val="680"/>
              </a:spcBef>
              <a:buClr>
                <a:schemeClr val="accent5"/>
              </a:buClr>
              <a:tabLst>
                <a:tab pos="283210" algn="l"/>
                <a:tab pos="283845" algn="l"/>
              </a:tabLst>
            </a:pPr>
            <a:r>
              <a:rPr lang="en-GB" sz="2200" spc="-25" dirty="0">
                <a:solidFill>
                  <a:schemeClr val="tx1">
                    <a:lumMod val="85000"/>
                    <a:lumOff val="15000"/>
                  </a:schemeClr>
                </a:solidFill>
                <a:cs typeface="Arial"/>
              </a:rPr>
              <a:t>Please contact your educator before starting </a:t>
            </a:r>
            <a:r>
              <a:rPr lang="en-GB" sz="2200" spc="-25" dirty="0">
                <a:solidFill>
                  <a:schemeClr val="tx1">
                    <a:lumMod val="85000"/>
                    <a:lumOff val="15000"/>
                  </a:schemeClr>
                </a:solidFill>
              </a:rPr>
              <a:t>your placement</a:t>
            </a:r>
            <a:r>
              <a:rPr lang="en-GB" sz="2200" spc="-25" dirty="0">
                <a:solidFill>
                  <a:schemeClr val="tx1">
                    <a:lumMod val="85000"/>
                    <a:lumOff val="15000"/>
                  </a:schemeClr>
                </a:solidFill>
                <a:cs typeface="Arial"/>
              </a:rPr>
              <a:t> to find out what the dress code is for your department.</a:t>
            </a:r>
          </a:p>
          <a:p>
            <a:pPr marL="300990" marR="212725" indent="-270510">
              <a:spcBef>
                <a:spcPts val="680"/>
              </a:spcBef>
            </a:pPr>
            <a:endParaRPr lang="en-GB" sz="2200" spc="-25" dirty="0">
              <a:solidFill>
                <a:schemeClr val="tx1">
                  <a:lumMod val="85000"/>
                  <a:lumOff val="15000"/>
                </a:schemeClr>
              </a:solidFill>
            </a:endParaRPr>
          </a:p>
          <a:p>
            <a:pPr marL="30480" marR="212725" indent="0">
              <a:spcBef>
                <a:spcPts val="680"/>
              </a:spcBef>
              <a:buNone/>
            </a:pPr>
            <a:r>
              <a:rPr lang="en-GB" sz="2200" spc="-25" dirty="0">
                <a:solidFill>
                  <a:schemeClr val="tx1">
                    <a:lumMod val="85000"/>
                    <a:lumOff val="15000"/>
                  </a:schemeClr>
                </a:solidFill>
              </a:rPr>
              <a:t>*Add in relevant uniform policy for your organisation</a:t>
            </a:r>
          </a:p>
          <a:p>
            <a:pPr marL="456565" indent="-456565"/>
            <a:endParaRPr lang="en-GB" sz="2400" dirty="0"/>
          </a:p>
        </p:txBody>
      </p:sp>
      <p:sp>
        <p:nvSpPr>
          <p:cNvPr id="5" name="TextBox 4">
            <a:extLst>
              <a:ext uri="{FF2B5EF4-FFF2-40B4-BE49-F238E27FC236}">
                <a16:creationId xmlns:a16="http://schemas.microsoft.com/office/drawing/2014/main" id="{BD6646A2-4CC1-41B4-AA6F-2E1E8162C3A6}"/>
              </a:ext>
            </a:extLst>
          </p:cNvPr>
          <p:cNvSpPr txBox="1"/>
          <p:nvPr/>
        </p:nvSpPr>
        <p:spPr>
          <a:xfrm>
            <a:off x="609600" y="1032232"/>
            <a:ext cx="10333337" cy="2964594"/>
          </a:xfrm>
          <a:prstGeom prst="rect">
            <a:avLst/>
          </a:prstGeom>
        </p:spPr>
        <p:txBody>
          <a:bodyPr vert="horz" lIns="91440" tIns="45720" rIns="91440" bIns="45720" rtlCol="0" anchor="t">
            <a:normAutofit/>
          </a:bodyPr>
          <a:lstStyle>
            <a:lvl1pPr marL="300990" marR="212725" indent="-270510" defTabSz="609585">
              <a:spcBef>
                <a:spcPts val="680"/>
              </a:spcBef>
              <a:buClr>
                <a:schemeClr val="accent5"/>
              </a:buClr>
              <a:buFont typeface="Arial"/>
              <a:buChar char="•"/>
              <a:tabLst>
                <a:tab pos="283210" algn="l"/>
                <a:tab pos="283845" algn="l"/>
              </a:tabLst>
              <a:defRPr sz="3733" spc="-25">
                <a:solidFill>
                  <a:srgbClr val="425563"/>
                </a:solidFill>
                <a:latin typeface="Arial"/>
                <a:cs typeface="Arial"/>
              </a:defRPr>
            </a:lvl1pPr>
            <a:lvl2pPr marL="990575" indent="-380990" defTabSz="609585">
              <a:spcBef>
                <a:spcPct val="20000"/>
              </a:spcBef>
              <a:buClr>
                <a:srgbClr val="005EB8"/>
              </a:buClr>
              <a:buFont typeface="Arial"/>
              <a:buChar char="–"/>
              <a:defRPr sz="3200">
                <a:latin typeface="Arial"/>
                <a:cs typeface="Arial"/>
              </a:defRPr>
            </a:lvl2pPr>
            <a:lvl3pPr marL="1523962" indent="-304792" defTabSz="609585">
              <a:spcBef>
                <a:spcPct val="20000"/>
              </a:spcBef>
              <a:buClr>
                <a:srgbClr val="005EB8"/>
              </a:buClr>
              <a:buFont typeface="Arial"/>
              <a:buChar char="•"/>
              <a:defRPr sz="2667">
                <a:latin typeface="Arial"/>
                <a:cs typeface="Arial"/>
              </a:defRPr>
            </a:lvl3pPr>
            <a:lvl4pPr marL="2133547" indent="-304792" defTabSz="609585">
              <a:spcBef>
                <a:spcPct val="20000"/>
              </a:spcBef>
              <a:buClr>
                <a:srgbClr val="005EB8"/>
              </a:buClr>
              <a:buFont typeface="Arial"/>
              <a:buChar char="–"/>
              <a:defRPr sz="2400">
                <a:latin typeface="Arial"/>
                <a:cs typeface="Arial"/>
              </a:defRPr>
            </a:lvl4pPr>
            <a:lvl5pPr marL="2743131" indent="-304792" defTabSz="609585">
              <a:spcBef>
                <a:spcPct val="20000"/>
              </a:spcBef>
              <a:buClr>
                <a:srgbClr val="005EB8"/>
              </a:buClr>
              <a:buFont typeface="Arial"/>
              <a:buChar char="»"/>
              <a:defRPr sz="2400">
                <a:latin typeface="Arial"/>
                <a:cs typeface="Arial"/>
              </a:defRPr>
            </a:lvl5pPr>
            <a:lvl6pPr marL="3352716" indent="-304792" defTabSz="609585">
              <a:spcBef>
                <a:spcPct val="20000"/>
              </a:spcBef>
              <a:buFont typeface="Arial"/>
              <a:buChar char="•"/>
              <a:defRPr sz="2667"/>
            </a:lvl6pPr>
            <a:lvl7pPr marL="3962301" indent="-304792" defTabSz="609585">
              <a:spcBef>
                <a:spcPct val="20000"/>
              </a:spcBef>
              <a:buFont typeface="Arial"/>
              <a:buChar char="•"/>
              <a:defRPr sz="2667"/>
            </a:lvl7pPr>
            <a:lvl8pPr marL="4571886" indent="-304792" defTabSz="609585">
              <a:spcBef>
                <a:spcPct val="20000"/>
              </a:spcBef>
              <a:buFont typeface="Arial"/>
              <a:buChar char="•"/>
              <a:defRPr sz="2667"/>
            </a:lvl8pPr>
            <a:lvl9pPr marL="5181470" indent="-304792" defTabSz="609585">
              <a:spcBef>
                <a:spcPct val="20000"/>
              </a:spcBef>
              <a:buFont typeface="Arial"/>
              <a:buChar char="•"/>
              <a:defRPr sz="2667"/>
            </a:lvl9pPr>
          </a:lstStyle>
          <a:p>
            <a:pPr marL="30480" indent="0">
              <a:buNone/>
            </a:pPr>
            <a:r>
              <a:rPr lang="en-GB" sz="2400" dirty="0">
                <a:solidFill>
                  <a:schemeClr val="tx1">
                    <a:lumMod val="85000"/>
                    <a:lumOff val="15000"/>
                  </a:schemeClr>
                </a:solidFill>
              </a:rPr>
              <a:t>The location of your placement and discipline will determine the section of the dress code policy to which you must adhere.</a:t>
            </a:r>
          </a:p>
        </p:txBody>
      </p:sp>
      <p:pic>
        <p:nvPicPr>
          <p:cNvPr id="7" name="Picture 2" descr="https://www.stgeorges.nhs.uk/wp-content/uploads/2013/11/AWA2013008M0711-0624-300x199.jpg">
            <a:extLst>
              <a:ext uri="{FF2B5EF4-FFF2-40B4-BE49-F238E27FC236}">
                <a16:creationId xmlns:a16="http://schemas.microsoft.com/office/drawing/2014/main" id="{462C2E40-40D4-49C7-A28F-3D7974B8847E}"/>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195360" y="2737293"/>
            <a:ext cx="3809480" cy="2526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429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AE7983-C838-4288-91AB-CFF7638926E6}"/>
              </a:ext>
            </a:extLst>
          </p:cNvPr>
          <p:cNvSpPr/>
          <p:nvPr/>
        </p:nvSpPr>
        <p:spPr>
          <a:xfrm>
            <a:off x="0" y="5482148"/>
            <a:ext cx="12067310" cy="1375852"/>
          </a:xfrm>
          <a:prstGeom prst="rect">
            <a:avLst/>
          </a:prstGeom>
          <a:solidFill>
            <a:srgbClr val="FFFFFF"/>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 name="Title 1"/>
          <p:cNvSpPr>
            <a:spLocks noGrp="1"/>
          </p:cNvSpPr>
          <p:nvPr>
            <p:ph type="ctrTitle"/>
          </p:nvPr>
        </p:nvSpPr>
        <p:spPr>
          <a:xfrm>
            <a:off x="914400" y="4154000"/>
            <a:ext cx="10363200" cy="1238091"/>
          </a:xfrm>
        </p:spPr>
        <p:txBody>
          <a:bodyPr vert="horz" lIns="91440" tIns="45720" rIns="91440" bIns="45720" rtlCol="0" anchor="ctr">
            <a:noAutofit/>
          </a:bodyPr>
          <a:lstStyle/>
          <a:p>
            <a:r>
              <a:rPr lang="en-US" sz="4400" dirty="0"/>
              <a:t>Allied Health Professions</a:t>
            </a:r>
            <a:br>
              <a:rPr lang="en-US" sz="4400" dirty="0"/>
            </a:br>
            <a:r>
              <a:rPr lang="en-US" sz="4400" dirty="0"/>
              <a:t> Practice Learning Induction Pack</a:t>
            </a:r>
          </a:p>
        </p:txBody>
      </p:sp>
      <p:sp>
        <p:nvSpPr>
          <p:cNvPr id="4" name="TextBox 3">
            <a:extLst>
              <a:ext uri="{FF2B5EF4-FFF2-40B4-BE49-F238E27FC236}">
                <a16:creationId xmlns:a16="http://schemas.microsoft.com/office/drawing/2014/main" id="{B8685CAA-C839-4C61-92DD-12A5D16B41C0}"/>
              </a:ext>
            </a:extLst>
          </p:cNvPr>
          <p:cNvSpPr txBox="1"/>
          <p:nvPr/>
        </p:nvSpPr>
        <p:spPr>
          <a:xfrm>
            <a:off x="1621536" y="6228247"/>
            <a:ext cx="9144000" cy="348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hangingPunct="0">
              <a:defRPr/>
            </a:pPr>
            <a:r>
              <a:rPr kumimoji="0" lang="en-GB" sz="1450" b="0" i="0" u="none" strike="noStrike" kern="0" cap="none" spc="0" normalizeH="0" baseline="0" noProof="0" dirty="0">
                <a:ln>
                  <a:noFill/>
                </a:ln>
                <a:solidFill>
                  <a:srgbClr val="000000"/>
                </a:solidFill>
                <a:effectLst/>
                <a:uLnTx/>
                <a:uFillTx/>
                <a:latin typeface="Calibri"/>
                <a:ea typeface="+mn-ea"/>
                <a:cs typeface="Calibri"/>
                <a:sym typeface="Calibri"/>
              </a:rPr>
              <a:t>Capital AHP is jointly sponsored by Health Education England, NHS England </a:t>
            </a:r>
            <a:r>
              <a:rPr lang="en-GB" sz="1450" kern="0" dirty="0">
                <a:solidFill>
                  <a:srgbClr val="000000"/>
                </a:solidFill>
                <a:latin typeface="Calibri"/>
                <a:cs typeface="Calibri"/>
                <a:sym typeface="Calibri"/>
              </a:rPr>
              <a:t>and </a:t>
            </a:r>
            <a:r>
              <a:rPr kumimoji="0" lang="en-GB" sz="1450" b="0" i="0" u="none" strike="noStrike" kern="0" cap="none" spc="0" normalizeH="0" baseline="0" noProof="0" dirty="0">
                <a:ln>
                  <a:noFill/>
                </a:ln>
                <a:solidFill>
                  <a:srgbClr val="000000"/>
                </a:solidFill>
                <a:effectLst/>
                <a:uLnTx/>
                <a:uFillTx/>
                <a:latin typeface="Calibri"/>
                <a:ea typeface="+mn-ea"/>
                <a:cs typeface="Calibri"/>
                <a:sym typeface="Calibri"/>
              </a:rPr>
              <a:t>NHS Improvement in London</a:t>
            </a:r>
          </a:p>
        </p:txBody>
      </p:sp>
      <p:sp>
        <p:nvSpPr>
          <p:cNvPr id="6" name="Title 1">
            <a:extLst>
              <a:ext uri="{FF2B5EF4-FFF2-40B4-BE49-F238E27FC236}">
                <a16:creationId xmlns:a16="http://schemas.microsoft.com/office/drawing/2014/main" id="{93F0DBDA-1B72-480E-88B2-3D030A9759CD}"/>
              </a:ext>
            </a:extLst>
          </p:cNvPr>
          <p:cNvSpPr txBox="1">
            <a:spLocks/>
          </p:cNvSpPr>
          <p:nvPr/>
        </p:nvSpPr>
        <p:spPr>
          <a:xfrm>
            <a:off x="1011936" y="5140767"/>
            <a:ext cx="10363200" cy="1238091"/>
          </a:xfrm>
          <a:prstGeom prst="rect">
            <a:avLst/>
          </a:prstGeom>
        </p:spPr>
        <p:txBody>
          <a:bodyPr vert="horz" lIns="91440" tIns="45720" rIns="91440" bIns="45720" rtlCol="0" anchor="ctr">
            <a:normAutofit fontScale="97500"/>
          </a:bodyPr>
          <a:lstStyle>
            <a:lvl1pPr algn="ctr" defTabSz="609585" rtl="0" eaLnBrk="1" latinLnBrk="0" hangingPunct="1">
              <a:spcBef>
                <a:spcPct val="0"/>
              </a:spcBef>
              <a:buNone/>
              <a:defRPr sz="5333" b="1" i="0" kern="1200">
                <a:solidFill>
                  <a:srgbClr val="005EB8"/>
                </a:solidFill>
                <a:latin typeface="Arial"/>
                <a:ea typeface="+mj-ea"/>
                <a:cs typeface="Arial"/>
              </a:defRPr>
            </a:lvl1pPr>
          </a:lstStyle>
          <a:p>
            <a:r>
              <a:rPr lang="en-US" sz="4000" dirty="0">
                <a:solidFill>
                  <a:srgbClr val="C10071"/>
                </a:solidFill>
              </a:rPr>
              <a:t>IT processes</a:t>
            </a:r>
          </a:p>
        </p:txBody>
      </p:sp>
    </p:spTree>
    <p:extLst>
      <p:ext uri="{BB962C8B-B14F-4D97-AF65-F5344CB8AC3E}">
        <p14:creationId xmlns:p14="http://schemas.microsoft.com/office/powerpoint/2010/main" val="3839782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E3EA6-51D8-4679-881D-F003839B8F5C}"/>
              </a:ext>
            </a:extLst>
          </p:cNvPr>
          <p:cNvSpPr>
            <a:spLocks noGrp="1"/>
          </p:cNvSpPr>
          <p:nvPr>
            <p:ph type="title"/>
          </p:nvPr>
        </p:nvSpPr>
        <p:spPr/>
        <p:txBody>
          <a:bodyPr/>
          <a:lstStyle/>
          <a:p>
            <a:r>
              <a:rPr lang="en-GB" sz="3700" dirty="0"/>
              <a:t>IT Processes</a:t>
            </a:r>
            <a:endParaRPr lang="en-GB" dirty="0"/>
          </a:p>
        </p:txBody>
      </p:sp>
      <p:sp>
        <p:nvSpPr>
          <p:cNvPr id="3" name="Content Placeholder 2">
            <a:extLst>
              <a:ext uri="{FF2B5EF4-FFF2-40B4-BE49-F238E27FC236}">
                <a16:creationId xmlns:a16="http://schemas.microsoft.com/office/drawing/2014/main" id="{646114D9-4D3B-406F-848F-7957E6488359}"/>
              </a:ext>
            </a:extLst>
          </p:cNvPr>
          <p:cNvSpPr>
            <a:spLocks noGrp="1"/>
          </p:cNvSpPr>
          <p:nvPr>
            <p:ph idx="1"/>
          </p:nvPr>
        </p:nvSpPr>
        <p:spPr>
          <a:xfrm>
            <a:off x="609600" y="1240401"/>
            <a:ext cx="10972800" cy="5185109"/>
          </a:xfrm>
        </p:spPr>
        <p:txBody>
          <a:bodyPr vert="horz" lIns="91440" tIns="45720" rIns="91440" bIns="45720" rtlCol="0" anchor="t">
            <a:normAutofit fontScale="77500" lnSpcReduction="20000"/>
          </a:bodyPr>
          <a:lstStyle/>
          <a:p>
            <a:pPr marL="300990" marR="212725" indent="-270510">
              <a:spcBef>
                <a:spcPts val="680"/>
              </a:spcBef>
              <a:buClr>
                <a:schemeClr val="accent5"/>
              </a:buClr>
              <a:tabLst>
                <a:tab pos="283210" algn="l"/>
                <a:tab pos="283845" algn="l"/>
              </a:tabLst>
            </a:pPr>
            <a:r>
              <a:rPr lang="en-GB" sz="2400" dirty="0">
                <a:solidFill>
                  <a:srgbClr val="425563"/>
                </a:solidFill>
              </a:rPr>
              <a:t>The process by which students receive their IT login, access laptops and apply for/activate their smart card will vary by organisation and placement. </a:t>
            </a:r>
            <a:endParaRPr lang="en-US" dirty="0">
              <a:solidFill>
                <a:srgbClr val="000000"/>
              </a:solidFill>
            </a:endParaRPr>
          </a:p>
          <a:p>
            <a:pPr marL="30480" marR="212725" indent="0">
              <a:spcBef>
                <a:spcPts val="680"/>
              </a:spcBef>
              <a:buClr>
                <a:schemeClr val="accent5"/>
              </a:buClr>
              <a:buNone/>
              <a:tabLst>
                <a:tab pos="283210" algn="l"/>
                <a:tab pos="283845" algn="l"/>
              </a:tabLst>
            </a:pPr>
            <a:endParaRPr lang="en-GB" sz="2400" dirty="0">
              <a:solidFill>
                <a:srgbClr val="425563"/>
              </a:solidFill>
            </a:endParaRPr>
          </a:p>
          <a:p>
            <a:pPr marL="30480" marR="212725" indent="0">
              <a:spcBef>
                <a:spcPts val="680"/>
              </a:spcBef>
              <a:buNone/>
            </a:pPr>
            <a:endParaRPr lang="en-GB" sz="2400" dirty="0">
              <a:solidFill>
                <a:srgbClr val="425563"/>
              </a:solidFill>
            </a:endParaRPr>
          </a:p>
          <a:p>
            <a:pPr marL="456565" indent="-456565"/>
            <a:r>
              <a:rPr lang="en-GB" sz="3700" dirty="0"/>
              <a:t>These resources may help you navigate the IT and digital aspects of your placement</a:t>
            </a:r>
          </a:p>
          <a:p>
            <a:pPr marL="456565" indent="-456565"/>
            <a:r>
              <a:rPr lang="en-GB" sz="3700" dirty="0">
                <a:hlinkClick r:id="rId2"/>
              </a:rPr>
              <a:t>https://www.e-lfh.org.uk/programmes/tecs-practice-learning-toolkit/</a:t>
            </a:r>
          </a:p>
          <a:p>
            <a:pPr marL="456565" indent="-456565"/>
            <a:r>
              <a:rPr lang="en-GB" sz="3700" dirty="0">
                <a:hlinkClick r:id="rId3"/>
              </a:rPr>
              <a:t>https://www.hee.nhs.uk/sites/default/files/documents/AHP%20Technology%20Enabled%20Care%20Services%20%28TECS%29%20Practice%20Based%20Learning%20Guid.pdf</a:t>
            </a:r>
          </a:p>
          <a:p>
            <a:pPr marL="456565" indent="-456565"/>
            <a:endParaRPr lang="en-GB" sz="3700" dirty="0"/>
          </a:p>
          <a:p>
            <a:pPr marL="456565" indent="-456565"/>
            <a:r>
              <a:rPr lang="en-GB" sz="3700" dirty="0"/>
              <a:t>The next slides show an example of the information for smart cards.</a:t>
            </a:r>
          </a:p>
          <a:p>
            <a:pPr marL="456565" indent="-456565"/>
            <a:endParaRPr lang="en-GB" sz="3700" dirty="0"/>
          </a:p>
        </p:txBody>
      </p:sp>
    </p:spTree>
    <p:extLst>
      <p:ext uri="{BB962C8B-B14F-4D97-AF65-F5344CB8AC3E}">
        <p14:creationId xmlns:p14="http://schemas.microsoft.com/office/powerpoint/2010/main" val="3421064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E3EA6-51D8-4679-881D-F003839B8F5C}"/>
              </a:ext>
            </a:extLst>
          </p:cNvPr>
          <p:cNvSpPr>
            <a:spLocks noGrp="1"/>
          </p:cNvSpPr>
          <p:nvPr>
            <p:ph type="title"/>
          </p:nvPr>
        </p:nvSpPr>
        <p:spPr/>
        <p:txBody>
          <a:bodyPr/>
          <a:lstStyle/>
          <a:p>
            <a:r>
              <a:rPr lang="en-GB" dirty="0"/>
              <a:t>Smartcards</a:t>
            </a:r>
          </a:p>
        </p:txBody>
      </p:sp>
      <p:sp>
        <p:nvSpPr>
          <p:cNvPr id="3" name="Content Placeholder 2">
            <a:extLst>
              <a:ext uri="{FF2B5EF4-FFF2-40B4-BE49-F238E27FC236}">
                <a16:creationId xmlns:a16="http://schemas.microsoft.com/office/drawing/2014/main" id="{646114D9-4D3B-406F-848F-7957E6488359}"/>
              </a:ext>
            </a:extLst>
          </p:cNvPr>
          <p:cNvSpPr>
            <a:spLocks noGrp="1"/>
          </p:cNvSpPr>
          <p:nvPr>
            <p:ph idx="1"/>
          </p:nvPr>
        </p:nvSpPr>
        <p:spPr>
          <a:xfrm>
            <a:off x="609600" y="1240401"/>
            <a:ext cx="10972800" cy="5185109"/>
          </a:xfrm>
        </p:spPr>
        <p:txBody>
          <a:bodyPr vert="horz" lIns="91440" tIns="45720" rIns="91440" bIns="45720" rtlCol="0" anchor="t">
            <a:normAutofit/>
          </a:bodyPr>
          <a:lstStyle/>
          <a:p>
            <a:pPr marL="300990" marR="212725" indent="-270510">
              <a:spcBef>
                <a:spcPts val="680"/>
              </a:spcBef>
              <a:buClr>
                <a:schemeClr val="accent5"/>
              </a:buClr>
              <a:tabLst>
                <a:tab pos="283210" algn="l"/>
                <a:tab pos="283845" algn="l"/>
              </a:tabLst>
            </a:pPr>
            <a:r>
              <a:rPr lang="en-GB" sz="2400" dirty="0"/>
              <a:t>A smartcard is a credit card-sized, electronic card issued by a Registration Authority that, together with a personal passcode, enables the cardholder to access National Programme applications and other applications, according to their user profile.</a:t>
            </a:r>
          </a:p>
          <a:p>
            <a:pPr marL="300990" marR="212725" indent="-270510">
              <a:spcBef>
                <a:spcPts val="680"/>
              </a:spcBef>
              <a:buClr>
                <a:schemeClr val="accent5"/>
              </a:buClr>
              <a:tabLst>
                <a:tab pos="283210" algn="l"/>
                <a:tab pos="283845" algn="l"/>
              </a:tabLst>
            </a:pPr>
            <a:endParaRPr lang="en-GB" sz="2400" dirty="0"/>
          </a:p>
          <a:p>
            <a:pPr marL="300990" marR="212725" indent="-270510">
              <a:spcBef>
                <a:spcPts val="680"/>
              </a:spcBef>
              <a:buClr>
                <a:schemeClr val="accent5"/>
              </a:buClr>
              <a:tabLst>
                <a:tab pos="283210" algn="l"/>
                <a:tab pos="283845" algn="l"/>
              </a:tabLst>
            </a:pPr>
            <a:r>
              <a:rPr lang="en-GB" sz="2400" dirty="0"/>
              <a:t>Trusts use smartcards for data collection and record keeping and to maintain confidentiality of data contained within Trust systems.</a:t>
            </a:r>
          </a:p>
          <a:p>
            <a:pPr marL="300990" marR="212725" indent="-270510">
              <a:spcBef>
                <a:spcPts val="680"/>
              </a:spcBef>
              <a:buClr>
                <a:schemeClr val="accent5"/>
              </a:buClr>
              <a:tabLst>
                <a:tab pos="283210" algn="l"/>
                <a:tab pos="283845" algn="l"/>
              </a:tabLst>
            </a:pPr>
            <a:endParaRPr lang="en-GB" sz="2400" dirty="0"/>
          </a:p>
          <a:p>
            <a:pPr marL="300990" marR="212725" indent="-270510">
              <a:spcBef>
                <a:spcPts val="680"/>
              </a:spcBef>
              <a:buClr>
                <a:schemeClr val="accent5"/>
              </a:buClr>
              <a:tabLst>
                <a:tab pos="283210" algn="l"/>
                <a:tab pos="283845" algn="l"/>
              </a:tabLst>
            </a:pPr>
            <a:r>
              <a:rPr lang="en-GB" sz="2400" dirty="0"/>
              <a:t>All students are required to have a smartcard to access the Trust systems.</a:t>
            </a:r>
          </a:p>
          <a:p>
            <a:pPr marL="300990" marR="212725" indent="-270510">
              <a:spcBef>
                <a:spcPts val="680"/>
              </a:spcBef>
              <a:buClr>
                <a:schemeClr val="accent5"/>
              </a:buClr>
              <a:tabLst>
                <a:tab pos="283210" algn="l"/>
                <a:tab pos="283845" algn="l"/>
              </a:tabLst>
            </a:pPr>
            <a:endParaRPr lang="en-GB" sz="2400" dirty="0"/>
          </a:p>
          <a:p>
            <a:pPr marL="300990" marR="212725" indent="-270510">
              <a:spcBef>
                <a:spcPts val="680"/>
              </a:spcBef>
              <a:buClr>
                <a:schemeClr val="accent5"/>
              </a:buClr>
              <a:tabLst>
                <a:tab pos="283210" algn="l"/>
                <a:tab pos="283845" algn="l"/>
              </a:tabLst>
            </a:pPr>
            <a:r>
              <a:rPr lang="en-GB" sz="2400" spc="-25" dirty="0">
                <a:cs typeface="Arial"/>
              </a:rPr>
              <a:t>You will need to apply for a smart card if you do not already have one.</a:t>
            </a:r>
            <a:r>
              <a:rPr lang="en-GB" sz="2400" spc="-25" dirty="0"/>
              <a:t> </a:t>
            </a:r>
            <a:endParaRPr lang="en-GB" sz="2400" spc="-25" dirty="0">
              <a:cs typeface="Arial"/>
            </a:endParaRPr>
          </a:p>
          <a:p>
            <a:pPr marL="456565" indent="-456565"/>
            <a:endParaRPr lang="en-GB" dirty="0"/>
          </a:p>
        </p:txBody>
      </p:sp>
    </p:spTree>
    <p:extLst>
      <p:ext uri="{BB962C8B-B14F-4D97-AF65-F5344CB8AC3E}">
        <p14:creationId xmlns:p14="http://schemas.microsoft.com/office/powerpoint/2010/main" val="2060233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p:txBody>
          <a:bodyPr>
            <a:normAutofit/>
          </a:bodyPr>
          <a:lstStyle/>
          <a:p>
            <a:r>
              <a:rPr lang="en-GB" sz="3700" dirty="0"/>
              <a:t>Placement Organisation Information</a:t>
            </a:r>
          </a:p>
        </p:txBody>
      </p:sp>
      <p:sp>
        <p:nvSpPr>
          <p:cNvPr id="4" name="TextBox 3">
            <a:extLst>
              <a:ext uri="{FF2B5EF4-FFF2-40B4-BE49-F238E27FC236}">
                <a16:creationId xmlns:a16="http://schemas.microsoft.com/office/drawing/2014/main" id="{329B828F-6CE7-4829-B3FF-3F060750A610}"/>
              </a:ext>
            </a:extLst>
          </p:cNvPr>
          <p:cNvSpPr txBox="1"/>
          <p:nvPr/>
        </p:nvSpPr>
        <p:spPr>
          <a:xfrm>
            <a:off x="731520" y="1303336"/>
            <a:ext cx="10626870" cy="2677656"/>
          </a:xfrm>
          <a:prstGeom prst="rect">
            <a:avLst/>
          </a:prstGeom>
          <a:noFill/>
        </p:spPr>
        <p:txBody>
          <a:bodyPr wrap="square" lIns="91440" tIns="45720" rIns="91440" bIns="45720" anchor="t">
            <a:spAutoFit/>
          </a:bodyPr>
          <a:lstStyle/>
          <a:p>
            <a:pPr lvl="0">
              <a:tabLst>
                <a:tab pos="228600" algn="l"/>
                <a:tab pos="457200" algn="l"/>
              </a:tabLst>
            </a:pP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a:tabLst>
                <a:tab pos="228600" algn="l"/>
                <a:tab pos="457200" algn="l"/>
              </a:tabLst>
            </a:pPr>
            <a:r>
              <a:rPr lang="en-GB" sz="2400" dirty="0">
                <a:latin typeface="Arial"/>
                <a:cs typeface="Arial"/>
              </a:rPr>
              <a:t>This is an opportunity to share key organisation information with students to ensure they are oriented in terms of location, providing directions and maps of the sites where the student will be based while on placement. This should also include information on the facilities available including libraries, eateries and accessibility. Providing information on the organisations values is also helpful for the student to feel part of the team. </a:t>
            </a:r>
          </a:p>
        </p:txBody>
      </p:sp>
    </p:spTree>
    <p:extLst>
      <p:ext uri="{BB962C8B-B14F-4D97-AF65-F5344CB8AC3E}">
        <p14:creationId xmlns:p14="http://schemas.microsoft.com/office/powerpoint/2010/main" val="27350841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C5D0-A551-4906-A492-2088664A3BBF}"/>
              </a:ext>
            </a:extLst>
          </p:cNvPr>
          <p:cNvSpPr>
            <a:spLocks noGrp="1"/>
          </p:cNvSpPr>
          <p:nvPr>
            <p:ph type="title"/>
          </p:nvPr>
        </p:nvSpPr>
        <p:spPr/>
        <p:txBody>
          <a:bodyPr>
            <a:normAutofit/>
          </a:bodyPr>
          <a:lstStyle/>
          <a:p>
            <a:r>
              <a:rPr lang="en-GB" sz="3700" dirty="0"/>
              <a:t>How to apply for a smartcard </a:t>
            </a:r>
          </a:p>
        </p:txBody>
      </p:sp>
      <p:sp>
        <p:nvSpPr>
          <p:cNvPr id="3" name="Content Placeholder 2">
            <a:extLst>
              <a:ext uri="{FF2B5EF4-FFF2-40B4-BE49-F238E27FC236}">
                <a16:creationId xmlns:a16="http://schemas.microsoft.com/office/drawing/2014/main" id="{9676E1AA-23C4-45CE-B826-8EFE4DC7CAA8}"/>
              </a:ext>
            </a:extLst>
          </p:cNvPr>
          <p:cNvSpPr>
            <a:spLocks noGrp="1"/>
          </p:cNvSpPr>
          <p:nvPr>
            <p:ph idx="1"/>
          </p:nvPr>
        </p:nvSpPr>
        <p:spPr/>
        <p:txBody>
          <a:bodyPr vert="horz" lIns="91440" tIns="45720" rIns="91440" bIns="45720" rtlCol="0" anchor="t">
            <a:normAutofit fontScale="92500" lnSpcReduction="10000"/>
          </a:bodyPr>
          <a:lstStyle/>
          <a:p>
            <a:pPr marL="300990" marR="212725" indent="-270510">
              <a:spcBef>
                <a:spcPts val="680"/>
              </a:spcBef>
              <a:buClr>
                <a:schemeClr val="accent5"/>
              </a:buClr>
              <a:buFont typeface="Arial"/>
              <a:buChar char="•"/>
              <a:tabLst>
                <a:tab pos="283210" algn="l"/>
                <a:tab pos="283845" algn="l"/>
              </a:tabLst>
            </a:pPr>
            <a:r>
              <a:rPr lang="en-GB" sz="2400" dirty="0"/>
              <a:t>Trusts</a:t>
            </a:r>
            <a:r>
              <a:rPr lang="en-GB" sz="2400" dirty="0">
                <a:cs typeface="Arial"/>
              </a:rPr>
              <a:t> use smartcards for data collection and record keeping.</a:t>
            </a:r>
            <a:endParaRPr lang="en-GB" sz="2400" dirty="0"/>
          </a:p>
          <a:p>
            <a:pPr marL="300990" marR="212725" indent="-270510">
              <a:spcBef>
                <a:spcPts val="680"/>
              </a:spcBef>
              <a:buClr>
                <a:schemeClr val="accent5"/>
              </a:buClr>
              <a:tabLst>
                <a:tab pos="283210" algn="l"/>
                <a:tab pos="283845" algn="l"/>
              </a:tabLst>
            </a:pPr>
            <a:endParaRPr lang="en-GB" sz="2400" dirty="0"/>
          </a:p>
          <a:p>
            <a:pPr marL="300990" marR="212725" indent="-270510">
              <a:spcBef>
                <a:spcPts val="680"/>
              </a:spcBef>
              <a:buClr>
                <a:schemeClr val="accent5"/>
              </a:buClr>
              <a:buFont typeface="Arial"/>
              <a:buChar char="•"/>
              <a:tabLst>
                <a:tab pos="283210" algn="l"/>
                <a:tab pos="283845" algn="l"/>
              </a:tabLst>
            </a:pPr>
            <a:r>
              <a:rPr lang="en-GB" sz="2400" spc="-25" dirty="0">
                <a:cs typeface="Arial"/>
              </a:rPr>
              <a:t>Read the attached </a:t>
            </a:r>
            <a:r>
              <a:rPr lang="en-GB" sz="2400" b="1" spc="-25" dirty="0">
                <a:cs typeface="Arial"/>
              </a:rPr>
              <a:t>Registration Authority Policy and Procedures</a:t>
            </a:r>
            <a:r>
              <a:rPr lang="en-GB" sz="2400" spc="-25" dirty="0">
                <a:cs typeface="Arial"/>
              </a:rPr>
              <a:t>.</a:t>
            </a:r>
          </a:p>
          <a:p>
            <a:pPr marL="300990" marR="212725" indent="-270510">
              <a:spcBef>
                <a:spcPts val="680"/>
              </a:spcBef>
              <a:buClr>
                <a:schemeClr val="accent5"/>
              </a:buClr>
              <a:tabLst>
                <a:tab pos="283210" algn="l"/>
                <a:tab pos="283845" algn="l"/>
              </a:tabLst>
            </a:pPr>
            <a:endParaRPr lang="en-GB" sz="2400" spc="-25" dirty="0"/>
          </a:p>
          <a:p>
            <a:pPr marL="300990" marR="212725" indent="-270510">
              <a:spcBef>
                <a:spcPts val="680"/>
              </a:spcBef>
              <a:buClr>
                <a:schemeClr val="accent5"/>
              </a:buClr>
              <a:buFont typeface="Arial"/>
              <a:buChar char="•"/>
              <a:tabLst>
                <a:tab pos="283210" algn="l"/>
                <a:tab pos="283845" algn="l"/>
              </a:tabLst>
            </a:pPr>
            <a:r>
              <a:rPr lang="en-GB" sz="2400" spc="-25" dirty="0">
                <a:cs typeface="Arial"/>
              </a:rPr>
              <a:t>Complete Appendix D (p.28) </a:t>
            </a:r>
            <a:r>
              <a:rPr lang="en-GB" sz="2400" b="1" spc="-25" dirty="0">
                <a:cs typeface="Arial"/>
              </a:rPr>
              <a:t>CIS Request Creation of New User (Sponsor Use Only) </a:t>
            </a:r>
            <a:r>
              <a:rPr lang="en-GB" sz="2400" spc="-25" dirty="0">
                <a:cs typeface="Arial"/>
              </a:rPr>
              <a:t>in the Registration Authority Policy and Procedures.</a:t>
            </a:r>
          </a:p>
          <a:p>
            <a:pPr marL="300990" marR="212725" indent="-270510">
              <a:spcBef>
                <a:spcPts val="680"/>
              </a:spcBef>
              <a:buClr>
                <a:schemeClr val="accent5"/>
              </a:buClr>
              <a:tabLst>
                <a:tab pos="283210" algn="l"/>
                <a:tab pos="283845" algn="l"/>
              </a:tabLst>
            </a:pPr>
            <a:endParaRPr lang="en-GB" sz="2400" spc="-25" dirty="0"/>
          </a:p>
          <a:p>
            <a:pPr marL="300990" marR="212725" indent="-270510">
              <a:spcBef>
                <a:spcPts val="680"/>
              </a:spcBef>
              <a:buClr>
                <a:schemeClr val="accent5"/>
              </a:buClr>
              <a:buFont typeface="Arial"/>
              <a:buChar char="•"/>
              <a:tabLst>
                <a:tab pos="283210" algn="l"/>
                <a:tab pos="283845" algn="l"/>
              </a:tabLst>
            </a:pPr>
            <a:r>
              <a:rPr lang="en-GB" sz="2400" spc="-25" dirty="0">
                <a:cs typeface="Arial"/>
              </a:rPr>
              <a:t>Bring this and the required identification (detailed in Appendix E p.29) on your first day.</a:t>
            </a:r>
          </a:p>
          <a:p>
            <a:pPr marL="300990" marR="212725" indent="-270510">
              <a:spcBef>
                <a:spcPts val="680"/>
              </a:spcBef>
              <a:buClr>
                <a:schemeClr val="accent5"/>
              </a:buClr>
              <a:tabLst>
                <a:tab pos="283210" algn="l"/>
                <a:tab pos="283845" algn="l"/>
              </a:tabLst>
            </a:pPr>
            <a:endParaRPr lang="en-GB" sz="2400" spc="-25" dirty="0"/>
          </a:p>
          <a:p>
            <a:pPr marL="300990" marR="212725" indent="-270510">
              <a:spcBef>
                <a:spcPts val="680"/>
              </a:spcBef>
              <a:buClr>
                <a:schemeClr val="accent5"/>
              </a:buClr>
              <a:tabLst>
                <a:tab pos="283210" algn="l"/>
                <a:tab pos="283845" algn="l"/>
              </a:tabLst>
            </a:pPr>
            <a:r>
              <a:rPr lang="en-GB" sz="2400" spc="-25" dirty="0">
                <a:cs typeface="Arial"/>
              </a:rPr>
              <a:t>If you already have a smartcard, it will need to be activated for use in this Trust.</a:t>
            </a:r>
            <a:r>
              <a:rPr lang="en-GB" sz="2400" spc="-25" dirty="0"/>
              <a:t> </a:t>
            </a:r>
            <a:r>
              <a:rPr lang="en-GB" sz="2400" spc="-25" dirty="0">
                <a:cs typeface="Arial"/>
              </a:rPr>
              <a:t> Your educator will support you with this process.</a:t>
            </a:r>
          </a:p>
          <a:p>
            <a:pPr marL="30480" marR="212725" indent="-456565">
              <a:spcBef>
                <a:spcPts val="680"/>
              </a:spcBef>
              <a:buClr>
                <a:schemeClr val="accent5"/>
              </a:buClr>
              <a:tabLst>
                <a:tab pos="283210" algn="l"/>
                <a:tab pos="283845" algn="l"/>
              </a:tabLst>
            </a:pPr>
            <a:endParaRPr lang="en-GB" sz="1050" spc="-25" dirty="0">
              <a:cs typeface="Arial"/>
            </a:endParaRPr>
          </a:p>
          <a:p>
            <a:pPr marL="456565" indent="-456565"/>
            <a:endParaRPr lang="en-GB" sz="4800" dirty="0"/>
          </a:p>
        </p:txBody>
      </p:sp>
    </p:spTree>
    <p:extLst>
      <p:ext uri="{BB962C8B-B14F-4D97-AF65-F5344CB8AC3E}">
        <p14:creationId xmlns:p14="http://schemas.microsoft.com/office/powerpoint/2010/main" val="9876693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AE7983-C838-4288-91AB-CFF7638926E6}"/>
              </a:ext>
            </a:extLst>
          </p:cNvPr>
          <p:cNvSpPr/>
          <p:nvPr/>
        </p:nvSpPr>
        <p:spPr>
          <a:xfrm>
            <a:off x="0" y="5482148"/>
            <a:ext cx="12067310" cy="1375852"/>
          </a:xfrm>
          <a:prstGeom prst="rect">
            <a:avLst/>
          </a:prstGeom>
          <a:solidFill>
            <a:srgbClr val="FFFFFF"/>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 name="Title 1"/>
          <p:cNvSpPr>
            <a:spLocks noGrp="1"/>
          </p:cNvSpPr>
          <p:nvPr>
            <p:ph type="ctrTitle"/>
          </p:nvPr>
        </p:nvSpPr>
        <p:spPr>
          <a:xfrm>
            <a:off x="914400" y="4154000"/>
            <a:ext cx="10363200" cy="1238091"/>
          </a:xfrm>
        </p:spPr>
        <p:txBody>
          <a:bodyPr vert="horz" lIns="91440" tIns="45720" rIns="91440" bIns="45720" rtlCol="0" anchor="ctr">
            <a:noAutofit/>
          </a:bodyPr>
          <a:lstStyle/>
          <a:p>
            <a:r>
              <a:rPr lang="en-US" sz="4000" dirty="0"/>
              <a:t>Allied Health Professions</a:t>
            </a:r>
            <a:br>
              <a:rPr lang="en-US" sz="4000" dirty="0"/>
            </a:br>
            <a:r>
              <a:rPr lang="en-US" sz="4000" dirty="0"/>
              <a:t> Practice Learning Induction Pack</a:t>
            </a:r>
          </a:p>
        </p:txBody>
      </p:sp>
      <p:sp>
        <p:nvSpPr>
          <p:cNvPr id="4" name="TextBox 3">
            <a:extLst>
              <a:ext uri="{FF2B5EF4-FFF2-40B4-BE49-F238E27FC236}">
                <a16:creationId xmlns:a16="http://schemas.microsoft.com/office/drawing/2014/main" id="{B8685CAA-C839-4C61-92DD-12A5D16B41C0}"/>
              </a:ext>
            </a:extLst>
          </p:cNvPr>
          <p:cNvSpPr txBox="1"/>
          <p:nvPr/>
        </p:nvSpPr>
        <p:spPr>
          <a:xfrm>
            <a:off x="1621536" y="6228247"/>
            <a:ext cx="9144000" cy="348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hangingPunct="0">
              <a:defRPr/>
            </a:pPr>
            <a:r>
              <a:rPr kumimoji="0" lang="en-GB" sz="1450" b="0" i="0" u="none" strike="noStrike" kern="0" cap="none" spc="0" normalizeH="0" baseline="0" noProof="0" dirty="0">
                <a:ln>
                  <a:noFill/>
                </a:ln>
                <a:solidFill>
                  <a:srgbClr val="000000"/>
                </a:solidFill>
                <a:effectLst/>
                <a:uLnTx/>
                <a:uFillTx/>
                <a:latin typeface="Calibri"/>
                <a:ea typeface="+mn-ea"/>
                <a:cs typeface="Calibri"/>
                <a:sym typeface="Calibri"/>
              </a:rPr>
              <a:t>Capital AHP is jointly sponsored by Health Education England, NHS England </a:t>
            </a:r>
            <a:r>
              <a:rPr lang="en-GB" sz="1450" kern="0" dirty="0">
                <a:solidFill>
                  <a:srgbClr val="000000"/>
                </a:solidFill>
                <a:latin typeface="Calibri"/>
                <a:cs typeface="Calibri"/>
                <a:sym typeface="Calibri"/>
              </a:rPr>
              <a:t>and NHS</a:t>
            </a:r>
            <a:r>
              <a:rPr kumimoji="0" lang="en-GB" sz="1450" b="0" i="0" u="none" strike="noStrike" kern="0" cap="none" spc="0" normalizeH="0" baseline="0" noProof="0" dirty="0">
                <a:ln>
                  <a:noFill/>
                </a:ln>
                <a:solidFill>
                  <a:srgbClr val="000000"/>
                </a:solidFill>
                <a:effectLst/>
                <a:uLnTx/>
                <a:uFillTx/>
                <a:latin typeface="Calibri"/>
                <a:ea typeface="+mn-ea"/>
                <a:cs typeface="Calibri"/>
                <a:sym typeface="Calibri"/>
              </a:rPr>
              <a:t> Improvement in London</a:t>
            </a:r>
          </a:p>
        </p:txBody>
      </p:sp>
      <p:sp>
        <p:nvSpPr>
          <p:cNvPr id="6" name="Title 1">
            <a:extLst>
              <a:ext uri="{FF2B5EF4-FFF2-40B4-BE49-F238E27FC236}">
                <a16:creationId xmlns:a16="http://schemas.microsoft.com/office/drawing/2014/main" id="{93F0DBDA-1B72-480E-88B2-3D030A9759CD}"/>
              </a:ext>
            </a:extLst>
          </p:cNvPr>
          <p:cNvSpPr txBox="1">
            <a:spLocks/>
          </p:cNvSpPr>
          <p:nvPr/>
        </p:nvSpPr>
        <p:spPr>
          <a:xfrm>
            <a:off x="1011936" y="5140767"/>
            <a:ext cx="10363200" cy="1238091"/>
          </a:xfrm>
          <a:prstGeom prst="rect">
            <a:avLst/>
          </a:prstGeom>
        </p:spPr>
        <p:txBody>
          <a:bodyPr vert="horz" lIns="91440" tIns="45720" rIns="91440" bIns="45720" rtlCol="0" anchor="ctr">
            <a:normAutofit fontScale="97500"/>
          </a:bodyPr>
          <a:lstStyle>
            <a:lvl1pPr algn="ctr" defTabSz="609585" rtl="0" eaLnBrk="1" latinLnBrk="0" hangingPunct="1">
              <a:spcBef>
                <a:spcPct val="0"/>
              </a:spcBef>
              <a:buNone/>
              <a:defRPr sz="5333" b="1" i="0" kern="1200">
                <a:solidFill>
                  <a:srgbClr val="005EB8"/>
                </a:solidFill>
                <a:latin typeface="Arial"/>
                <a:ea typeface="+mj-ea"/>
                <a:cs typeface="Arial"/>
              </a:defRPr>
            </a:lvl1pPr>
          </a:lstStyle>
          <a:p>
            <a:r>
              <a:rPr lang="en-US" sz="3600" dirty="0">
                <a:solidFill>
                  <a:srgbClr val="C10071"/>
                </a:solidFill>
              </a:rPr>
              <a:t>Student and educator expectations</a:t>
            </a:r>
          </a:p>
        </p:txBody>
      </p:sp>
    </p:spTree>
    <p:extLst>
      <p:ext uri="{BB962C8B-B14F-4D97-AF65-F5344CB8AC3E}">
        <p14:creationId xmlns:p14="http://schemas.microsoft.com/office/powerpoint/2010/main" val="3975027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p:txBody>
          <a:bodyPr/>
          <a:lstStyle/>
          <a:p>
            <a:r>
              <a:rPr lang="en-GB" dirty="0"/>
              <a:t>What can students expect from educators?</a:t>
            </a:r>
          </a:p>
        </p:txBody>
      </p:sp>
      <p:sp>
        <p:nvSpPr>
          <p:cNvPr id="4" name="TextBox 3">
            <a:extLst>
              <a:ext uri="{FF2B5EF4-FFF2-40B4-BE49-F238E27FC236}">
                <a16:creationId xmlns:a16="http://schemas.microsoft.com/office/drawing/2014/main" id="{329B828F-6CE7-4829-B3FF-3F060750A610}"/>
              </a:ext>
            </a:extLst>
          </p:cNvPr>
          <p:cNvSpPr txBox="1"/>
          <p:nvPr/>
        </p:nvSpPr>
        <p:spPr>
          <a:xfrm>
            <a:off x="783475" y="1554450"/>
            <a:ext cx="10626870" cy="5632311"/>
          </a:xfrm>
          <a:prstGeom prst="rect">
            <a:avLst/>
          </a:prstGeom>
          <a:noFill/>
        </p:spPr>
        <p:txBody>
          <a:bodyPr wrap="square" lIns="91440" tIns="45720" rIns="91440" bIns="45720" anchor="t">
            <a:spAutoFit/>
          </a:bodyPr>
          <a:lstStyle/>
          <a:p>
            <a:pPr marL="342900" indent="-342900">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Create an inclusive environment for delivery of practice education.</a:t>
            </a:r>
            <a:r>
              <a:rPr lang="en-GB" sz="2400" dirty="0">
                <a:latin typeface="Arial" panose="020B0604020202020204" pitchFamily="34" charset="0"/>
                <a:ea typeface="Calibri" panose="020F050202020403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Act as a role model for the student, provide advice and guidance and be open to discuss any concerns the student has.</a:t>
            </a:r>
            <a:r>
              <a:rPr lang="en-GB" sz="2400" dirty="0">
                <a:latin typeface="Arial" panose="020B0604020202020204" pitchFamily="34" charset="0"/>
                <a:ea typeface="Calibri" panose="020F050202020403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Provide regular supervision opportunities (clinical and non-clinical).</a:t>
            </a:r>
          </a:p>
          <a:p>
            <a:pPr marL="342900" indent="-342900">
              <a:buFont typeface="Symbol" panose="05050102010706020507" pitchFamily="18" charset="2"/>
              <a:buChar char=""/>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Support the student to identify their learning style and needs, including an early meeting to identify objectives and set goals.</a:t>
            </a:r>
            <a:r>
              <a:rPr lang="en-GB" sz="2400" dirty="0">
                <a:latin typeface="Arial" panose="020B0604020202020204" pitchFamily="34" charset="0"/>
                <a:ea typeface="Calibri" panose="020F050202020403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Objectives should be monitored in line with outcomes.</a:t>
            </a:r>
            <a:r>
              <a:rPr lang="en-GB" sz="2400" dirty="0">
                <a:latin typeface="Arial" panose="020B0604020202020204" pitchFamily="34" charset="0"/>
                <a:ea typeface="Calibri" panose="020F050202020403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endParaRPr lang="en-GB" sz="2400" dirty="0">
              <a:latin typeface="Arial" panose="020B0604020202020204" pitchFamily="34" charset="0"/>
              <a:ea typeface="Calibri" panose="020F0502020204030204" pitchFamily="34" charset="0"/>
              <a:cs typeface="Arial" panose="020B0604020202020204" pitchFamily="34" charset="0"/>
            </a:endParaRPr>
          </a:p>
          <a:p>
            <a:pPr lvl="0"/>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5194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88373" y="-99437"/>
            <a:ext cx="10972800" cy="1143000"/>
          </a:xfrm>
        </p:spPr>
        <p:txBody>
          <a:bodyPr/>
          <a:lstStyle/>
          <a:p>
            <a:r>
              <a:rPr lang="en-GB" dirty="0"/>
              <a:t>What can students expect from educators?</a:t>
            </a:r>
          </a:p>
        </p:txBody>
      </p:sp>
      <p:sp>
        <p:nvSpPr>
          <p:cNvPr id="4" name="TextBox 3">
            <a:extLst>
              <a:ext uri="{FF2B5EF4-FFF2-40B4-BE49-F238E27FC236}">
                <a16:creationId xmlns:a16="http://schemas.microsoft.com/office/drawing/2014/main" id="{329B828F-6CE7-4829-B3FF-3F060750A610}"/>
              </a:ext>
            </a:extLst>
          </p:cNvPr>
          <p:cNvSpPr txBox="1"/>
          <p:nvPr/>
        </p:nvSpPr>
        <p:spPr>
          <a:xfrm>
            <a:off x="783475" y="965632"/>
            <a:ext cx="10626870" cy="5632311"/>
          </a:xfrm>
          <a:prstGeom prst="rect">
            <a:avLst/>
          </a:prstGeom>
          <a:noFill/>
        </p:spPr>
        <p:txBody>
          <a:bodyPr wrap="square" lIns="91440" tIns="45720" rIns="91440" bIns="45720" anchor="t">
            <a:spAutoFit/>
          </a:bodyPr>
          <a:lstStyle/>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Identify resources and learning opportunities to actively promote learning. For example</a:t>
            </a:r>
            <a:r>
              <a:rPr lang="en-GB" sz="2000" dirty="0">
                <a:latin typeface="Arial" panose="020B0604020202020204" pitchFamily="34" charset="0"/>
                <a:ea typeface="Calibri" panose="020F0502020204030204" pitchFamily="34" charset="0"/>
                <a:cs typeface="Arial" panose="020B0604020202020204" pitchFamily="34" charset="0"/>
              </a:rPr>
              <a:t>,</a:t>
            </a:r>
            <a:r>
              <a:rPr lang="en-GB" sz="2000" dirty="0">
                <a:effectLst/>
                <a:latin typeface="Arial" panose="020B0604020202020204" pitchFamily="34" charset="0"/>
                <a:ea typeface="Calibri" panose="020F0502020204030204" pitchFamily="34" charset="0"/>
                <a:cs typeface="Arial" panose="020B0604020202020204" pitchFamily="34" charset="0"/>
              </a:rPr>
              <a:t> observational time, teaching and tutorials</a:t>
            </a:r>
            <a:r>
              <a:rPr lang="en-GB" sz="2000" dirty="0">
                <a:latin typeface="Arial" panose="020B0604020202020204" pitchFamily="34" charset="0"/>
                <a:ea typeface="Calibri" panose="020F0502020204030204" pitchFamily="34" charset="0"/>
                <a:cs typeface="Arial" panose="020B0604020202020204" pitchFamily="34" charset="0"/>
              </a:rPr>
              <a:t>.</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Liaise with service users to inform and gain consent for student observation, assessment or intervention.</a:t>
            </a:r>
            <a:r>
              <a:rPr lang="en-GB" sz="2000" dirty="0">
                <a:latin typeface="Arial" panose="020B0604020202020204" pitchFamily="34" charset="0"/>
                <a:ea typeface="Calibri" panose="020F0502020204030204" pitchFamily="34"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Provide constructive feedback on a regular basis with recommendations for development.</a:t>
            </a:r>
            <a:r>
              <a:rPr lang="en-GB" sz="2000" dirty="0">
                <a:latin typeface="Arial" panose="020B0604020202020204" pitchFamily="34" charset="0"/>
                <a:ea typeface="Calibri" panose="020F0502020204030204" pitchFamily="34"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Complete all assessment documentation in accordance with the University recommendations.</a:t>
            </a:r>
            <a:r>
              <a:rPr lang="en-GB" sz="2000" dirty="0">
                <a:latin typeface="Arial" panose="020B0604020202020204" pitchFamily="34" charset="0"/>
                <a:ea typeface="Calibri" panose="020F0502020204030204" pitchFamily="34" charset="0"/>
                <a:cs typeface="Arial" panose="020B0604020202020204" pitchFamily="34" charset="0"/>
              </a:rPr>
              <a:t> </a:t>
            </a:r>
          </a:p>
          <a:p>
            <a:pPr marL="342900" indent="-342900">
              <a:buFont typeface="Symbol" panose="05050102010706020507" pitchFamily="18" charset="2"/>
              <a:buChar char=""/>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Raise any concerns early with the student, and if necessary, the university.</a:t>
            </a:r>
            <a:r>
              <a:rPr lang="en-GB" sz="2000" dirty="0">
                <a:latin typeface="Arial" panose="020B0604020202020204" pitchFamily="34" charset="0"/>
                <a:ea typeface="Calibri" panose="020F0502020204030204" pitchFamily="34" charset="0"/>
                <a:cs typeface="Arial" panose="020B0604020202020204" pitchFamily="34" charset="0"/>
              </a:rPr>
              <a:t>  </a:t>
            </a: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Symbol" panose="05050102010706020507" pitchFamily="18" charset="2"/>
              <a:buChar char=""/>
            </a:pPr>
            <a:endParaRPr lang="en-GB" sz="20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Arial" panose="020B0604020202020204" pitchFamily="34" charset="0"/>
              </a:rPr>
              <a:t>The educator has a responsibility to ensure that the student is safe to practice within a clinical setting.</a:t>
            </a:r>
          </a:p>
          <a:p>
            <a:pPr lvl="0"/>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337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p:txBody>
          <a:bodyPr/>
          <a:lstStyle/>
          <a:p>
            <a:r>
              <a:rPr lang="en-GB" dirty="0"/>
              <a:t>What can educators expect from students?</a:t>
            </a:r>
          </a:p>
        </p:txBody>
      </p:sp>
      <p:sp>
        <p:nvSpPr>
          <p:cNvPr id="4" name="TextBox 3">
            <a:extLst>
              <a:ext uri="{FF2B5EF4-FFF2-40B4-BE49-F238E27FC236}">
                <a16:creationId xmlns:a16="http://schemas.microsoft.com/office/drawing/2014/main" id="{329B828F-6CE7-4829-B3FF-3F060750A610}"/>
              </a:ext>
            </a:extLst>
          </p:cNvPr>
          <p:cNvSpPr txBox="1"/>
          <p:nvPr/>
        </p:nvSpPr>
        <p:spPr>
          <a:xfrm>
            <a:off x="731520" y="1303336"/>
            <a:ext cx="10626870" cy="5016758"/>
          </a:xfrm>
          <a:prstGeom prst="rect">
            <a:avLst/>
          </a:prstGeom>
          <a:noFill/>
        </p:spPr>
        <p:txBody>
          <a:bodyPr wrap="square" lIns="91440" tIns="45720" rIns="91440" bIns="45720" anchor="t">
            <a:spAutoFit/>
          </a:bodyPr>
          <a:lstStyle/>
          <a:p>
            <a:r>
              <a:rPr lang="en-GB" sz="2800" b="1" dirty="0">
                <a:effectLst/>
                <a:latin typeface="Arial" panose="020B0604020202020204" pitchFamily="34" charset="0"/>
                <a:ea typeface="Calibri" panose="020F0502020204030204" pitchFamily="34" charset="0"/>
                <a:cs typeface="Arial" panose="020B0604020202020204" pitchFamily="34" charset="0"/>
              </a:rPr>
              <a:t>We want you to be a proactive learner while on placement</a:t>
            </a:r>
            <a:r>
              <a:rPr lang="en-GB" sz="2800" b="1" dirty="0">
                <a:latin typeface="Arial" panose="020B0604020202020204" pitchFamily="34" charset="0"/>
                <a:ea typeface="Calibri" panose="020F0502020204030204" pitchFamily="34" charset="0"/>
                <a:cs typeface="Arial" panose="020B0604020202020204" pitchFamily="34" charset="0"/>
              </a:rPr>
              <a:t>: </a:t>
            </a:r>
            <a:endParaRPr lang="en-GB" sz="2800" b="1" dirty="0">
              <a:effectLst/>
              <a:latin typeface="Arial" panose="020B0604020202020204" pitchFamily="34" charset="0"/>
              <a:ea typeface="Calibri" panose="020F0502020204030204" pitchFamily="34" charset="0"/>
              <a:cs typeface="Arial" panose="020B0604020202020204" pitchFamily="34" charset="0"/>
            </a:endParaRPr>
          </a:p>
          <a:p>
            <a:endParaRPr lang="en-GB" sz="2800" b="1"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n-GB" sz="2400" dirty="0">
                <a:effectLst/>
                <a:latin typeface="Arial" panose="020B0604020202020204" pitchFamily="34" charset="0"/>
                <a:ea typeface="Calibri" panose="020F0502020204030204" pitchFamily="34" charset="0"/>
                <a:cs typeface="Arial" panose="020B0604020202020204" pitchFamily="34" charset="0"/>
              </a:rPr>
              <a:t>Taking responsibility for learning and seeking out learning opportunities</a:t>
            </a:r>
            <a:r>
              <a:rPr lang="en-GB" sz="2400" dirty="0">
                <a:latin typeface="Arial" panose="020B0604020202020204" pitchFamily="34" charset="0"/>
                <a:ea typeface="Calibri" panose="020F0502020204030204" pitchFamily="34" charset="0"/>
                <a:cs typeface="Arial" panose="020B0604020202020204" pitchFamily="34" charset="0"/>
              </a:rPr>
              <a:t>.</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tabLst>
                <a:tab pos="228600" algn="l"/>
              </a:tabLs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228600" algn="l"/>
              </a:tabLst>
            </a:pPr>
            <a:r>
              <a:rPr lang="en-GB" sz="2400" dirty="0">
                <a:effectLst/>
                <a:latin typeface="Arial" panose="020B0604020202020204" pitchFamily="34" charset="0"/>
                <a:ea typeface="Calibri" panose="020F0502020204030204" pitchFamily="34" charset="0"/>
                <a:cs typeface="Arial" panose="020B0604020202020204" pitchFamily="34" charset="0"/>
              </a:rPr>
              <a:t>Identifying goals</a:t>
            </a:r>
            <a:r>
              <a:rPr lang="en-GB" sz="2400" dirty="0">
                <a:latin typeface="Arial" panose="020B0604020202020204" pitchFamily="34" charset="0"/>
                <a:ea typeface="Calibri" panose="020F0502020204030204" pitchFamily="34" charset="0"/>
                <a:cs typeface="Arial" panose="020B0604020202020204" pitchFamily="34" charset="0"/>
              </a:rPr>
              <a:t>.</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tabLst>
                <a:tab pos="228600" algn="l"/>
              </a:tabLs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228600" algn="l"/>
              </a:tabLst>
            </a:pPr>
            <a:r>
              <a:rPr lang="en-GB" sz="2400" dirty="0">
                <a:effectLst/>
                <a:latin typeface="Arial" panose="020B0604020202020204" pitchFamily="34" charset="0"/>
                <a:ea typeface="Calibri" panose="020F0502020204030204" pitchFamily="34" charset="0"/>
                <a:cs typeface="Arial" panose="020B0604020202020204" pitchFamily="34" charset="0"/>
              </a:rPr>
              <a:t>Acting as a team member and developing positive working relationships</a:t>
            </a:r>
            <a:r>
              <a:rPr lang="en-GB" sz="2400" dirty="0">
                <a:latin typeface="Arial" panose="020B0604020202020204" pitchFamily="34" charset="0"/>
                <a:ea typeface="Calibri" panose="020F0502020204030204" pitchFamily="34" charset="0"/>
                <a:cs typeface="Arial" panose="020B0604020202020204" pitchFamily="34" charset="0"/>
              </a:rPr>
              <a:t>.</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tabLst>
                <a:tab pos="228600" algn="l"/>
              </a:tabLs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228600" algn="l"/>
              </a:tabLst>
            </a:pPr>
            <a:r>
              <a:rPr lang="en-GB" sz="2400" dirty="0">
                <a:effectLst/>
                <a:latin typeface="Arial" panose="020B0604020202020204" pitchFamily="34" charset="0"/>
                <a:ea typeface="Calibri" panose="020F0502020204030204" pitchFamily="34" charset="0"/>
                <a:cs typeface="Arial" panose="020B0604020202020204" pitchFamily="34" charset="0"/>
              </a:rPr>
              <a:t>Using your initiative - looking for opportunities to help staff and service users</a:t>
            </a:r>
            <a:r>
              <a:rPr lang="en-GB" sz="2400" dirty="0">
                <a:latin typeface="Arial" panose="020B0604020202020204" pitchFamily="34" charset="0"/>
                <a:ea typeface="Calibri" panose="020F0502020204030204" pitchFamily="34" charset="0"/>
                <a:cs typeface="Arial" panose="020B0604020202020204" pitchFamily="34" charset="0"/>
              </a:rPr>
              <a:t>.</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tabLst>
                <a:tab pos="228600" algn="l"/>
              </a:tabLs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tabLst>
                <a:tab pos="228600" algn="l"/>
              </a:tabLst>
            </a:pPr>
            <a:r>
              <a:rPr lang="en-GB" sz="2400" dirty="0">
                <a:effectLst/>
                <a:latin typeface="Arial" panose="020B0604020202020204" pitchFamily="34" charset="0"/>
                <a:ea typeface="Calibri" panose="020F0502020204030204" pitchFamily="34" charset="0"/>
                <a:cs typeface="Arial" panose="020B0604020202020204" pitchFamily="34" charset="0"/>
              </a:rPr>
              <a:t>Engaging in activities that will prepare you for tasks</a:t>
            </a:r>
            <a:r>
              <a:rPr lang="en-GB" sz="2400" dirty="0">
                <a:latin typeface="Arial" panose="020B0604020202020204" pitchFamily="34" charset="0"/>
                <a:ea typeface="Calibri" panose="020F0502020204030204" pitchFamily="34" charset="0"/>
                <a:cs typeface="Arial" panose="020B0604020202020204" pitchFamily="34" charset="0"/>
              </a:rPr>
              <a:t> - </a:t>
            </a:r>
            <a:r>
              <a:rPr lang="en-GB" sz="2400" dirty="0">
                <a:effectLst/>
                <a:latin typeface="Arial" panose="020B0604020202020204" pitchFamily="34" charset="0"/>
                <a:ea typeface="Calibri" panose="020F0502020204030204" pitchFamily="34" charset="0"/>
                <a:cs typeface="Arial" panose="020B0604020202020204" pitchFamily="34" charset="0"/>
              </a:rPr>
              <a:t>for example</a:t>
            </a:r>
            <a:r>
              <a:rPr lang="en-GB" sz="2400" dirty="0">
                <a:latin typeface="Arial" panose="020B0604020202020204" pitchFamily="34" charset="0"/>
                <a:ea typeface="Calibri" panose="020F0502020204030204" pitchFamily="34" charset="0"/>
                <a:cs typeface="Arial" panose="020B0604020202020204" pitchFamily="34" charset="0"/>
              </a:rPr>
              <a:t>,</a:t>
            </a:r>
            <a:r>
              <a:rPr lang="en-GB" sz="2400" dirty="0">
                <a:effectLst/>
                <a:latin typeface="Arial" panose="020B0604020202020204" pitchFamily="34" charset="0"/>
                <a:ea typeface="Calibri" panose="020F0502020204030204" pitchFamily="34" charset="0"/>
                <a:cs typeface="Arial" panose="020B0604020202020204" pitchFamily="34" charset="0"/>
              </a:rPr>
              <a:t> reading about a topic area</a:t>
            </a:r>
            <a:r>
              <a:rPr lang="en-GB" sz="2400" dirty="0">
                <a:latin typeface="Arial" panose="020B0604020202020204" pitchFamily="34" charset="0"/>
                <a:ea typeface="Calibri" panose="020F050202020403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8176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a:xfrm>
            <a:off x="419100" y="-125414"/>
            <a:ext cx="10972800" cy="1143000"/>
          </a:xfrm>
        </p:spPr>
        <p:txBody>
          <a:bodyPr>
            <a:normAutofit/>
          </a:bodyPr>
          <a:lstStyle/>
          <a:p>
            <a:r>
              <a:rPr lang="en-GB" sz="3200" dirty="0"/>
              <a:t>What can educators expect from students?</a:t>
            </a:r>
          </a:p>
        </p:txBody>
      </p:sp>
      <p:sp>
        <p:nvSpPr>
          <p:cNvPr id="4" name="TextBox 3">
            <a:extLst>
              <a:ext uri="{FF2B5EF4-FFF2-40B4-BE49-F238E27FC236}">
                <a16:creationId xmlns:a16="http://schemas.microsoft.com/office/drawing/2014/main" id="{329B828F-6CE7-4829-B3FF-3F060750A610}"/>
              </a:ext>
            </a:extLst>
          </p:cNvPr>
          <p:cNvSpPr txBox="1"/>
          <p:nvPr/>
        </p:nvSpPr>
        <p:spPr>
          <a:xfrm>
            <a:off x="566997" y="783791"/>
            <a:ext cx="10626870" cy="5724644"/>
          </a:xfrm>
          <a:prstGeom prst="rect">
            <a:avLst/>
          </a:prstGeom>
          <a:noFill/>
        </p:spPr>
        <p:txBody>
          <a:bodyPr wrap="square" lIns="91440" tIns="45720" rIns="91440" bIns="45720" anchor="t">
            <a:spAutoFit/>
          </a:bodyPr>
          <a:lstStyle/>
          <a:p>
            <a:pPr marL="342900" lvl="0" indent="-342900">
              <a:buFont typeface="Arial" panose="020B0604020202020204" pitchFamily="34" charset="0"/>
              <a:buChar char="•"/>
              <a:tabLst>
                <a:tab pos="228600" algn="l"/>
              </a:tabLst>
            </a:pPr>
            <a:r>
              <a:rPr lang="en-GB" sz="2400" dirty="0">
                <a:effectLst/>
                <a:latin typeface="Arial" panose="020B0604020202020204" pitchFamily="34" charset="0"/>
                <a:ea typeface="Calibri" panose="020F0502020204030204" pitchFamily="34" charset="0"/>
                <a:cs typeface="Arial" panose="020B0604020202020204" pitchFamily="34" charset="0"/>
              </a:rPr>
              <a:t>Seeking feedback from your educator / other staff and putting this into practice to show your learning</a:t>
            </a:r>
            <a:r>
              <a:rPr lang="en-GB" sz="2400" dirty="0">
                <a:latin typeface="Arial" panose="020B0604020202020204" pitchFamily="34" charset="0"/>
                <a:ea typeface="Calibri" panose="020F0502020204030204" pitchFamily="34" charset="0"/>
                <a:cs typeface="Arial" panose="020B0604020202020204" pitchFamily="34" charset="0"/>
              </a:rPr>
              <a:t>.</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tabLst>
                <a:tab pos="228600" algn="l"/>
              </a:tabLs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tabLst>
                <a:tab pos="228600" algn="l"/>
              </a:tabLst>
            </a:pPr>
            <a:r>
              <a:rPr lang="en-GB" sz="2400" dirty="0">
                <a:effectLst/>
                <a:latin typeface="Arial" panose="020B0604020202020204" pitchFamily="34" charset="0"/>
                <a:ea typeface="Calibri" panose="020F0502020204030204" pitchFamily="34" charset="0"/>
                <a:cs typeface="Arial" panose="020B0604020202020204" pitchFamily="34" charset="0"/>
              </a:rPr>
              <a:t>Listening to and acknowledging others’ views and opinions</a:t>
            </a:r>
            <a:r>
              <a:rPr lang="en-GB" sz="2400" dirty="0">
                <a:latin typeface="Arial" panose="020B0604020202020204" pitchFamily="34" charset="0"/>
                <a:ea typeface="Calibri" panose="020F0502020204030204" pitchFamily="34" charset="0"/>
                <a:cs typeface="Arial" panose="020B0604020202020204" pitchFamily="34"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peers, staff and service users</a:t>
            </a:r>
            <a:r>
              <a:rPr lang="en-GB" sz="2400" dirty="0">
                <a:latin typeface="Arial" panose="020B0604020202020204" pitchFamily="34" charset="0"/>
                <a:ea typeface="Calibri" panose="020F0502020204030204" pitchFamily="34" charset="0"/>
                <a:cs typeface="Arial" panose="020B0604020202020204" pitchFamily="34" charset="0"/>
              </a:rPr>
              <a:t>).</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tabLst>
                <a:tab pos="228600" algn="l"/>
              </a:tabLs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tabLst>
                <a:tab pos="228600" algn="l"/>
              </a:tabLst>
            </a:pPr>
            <a:r>
              <a:rPr lang="en-GB" sz="2400" dirty="0">
                <a:effectLst/>
                <a:latin typeface="Arial" panose="020B0604020202020204" pitchFamily="34" charset="0"/>
                <a:ea typeface="Calibri" panose="020F0502020204030204" pitchFamily="34" charset="0"/>
                <a:cs typeface="Arial" panose="020B0604020202020204" pitchFamily="34" charset="0"/>
              </a:rPr>
              <a:t>Informing your supervisor / department of your whereabouts</a:t>
            </a:r>
            <a:r>
              <a:rPr lang="en-GB" sz="2400" dirty="0">
                <a:latin typeface="Arial" panose="020B0604020202020204" pitchFamily="34" charset="0"/>
                <a:ea typeface="Calibri" panose="020F050202020403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tabLst>
                <a:tab pos="228600" algn="l"/>
              </a:tabLs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tabLst>
                <a:tab pos="228600" algn="l"/>
              </a:tabLst>
            </a:pPr>
            <a:r>
              <a:rPr lang="en-GB" sz="2400" dirty="0">
                <a:effectLst/>
                <a:latin typeface="Arial" panose="020B0604020202020204" pitchFamily="34" charset="0"/>
                <a:ea typeface="Calibri" panose="020F0502020204030204" pitchFamily="34" charset="0"/>
                <a:cs typeface="Arial" panose="020B0604020202020204" pitchFamily="34" charset="0"/>
              </a:rPr>
              <a:t>Asking for help and advice</a:t>
            </a:r>
            <a:r>
              <a:rPr lang="en-GB" sz="2400" dirty="0">
                <a:latin typeface="Arial" panose="020B0604020202020204" pitchFamily="34" charset="0"/>
                <a:ea typeface="Calibri" panose="020F0502020204030204" pitchFamily="34" charset="0"/>
                <a:cs typeface="Arial" panose="020B0604020202020204" pitchFamily="34" charset="0"/>
              </a:rPr>
              <a:t>,</a:t>
            </a:r>
            <a:r>
              <a:rPr lang="en-GB" sz="2400" dirty="0">
                <a:effectLst/>
                <a:latin typeface="Arial" panose="020B0604020202020204" pitchFamily="34" charset="0"/>
                <a:ea typeface="Calibri" panose="020F0502020204030204" pitchFamily="34" charset="0"/>
                <a:cs typeface="Arial" panose="020B0604020202020204" pitchFamily="34" charset="0"/>
              </a:rPr>
              <a:t> as and when required.</a:t>
            </a:r>
            <a:r>
              <a:rPr lang="en-GB" sz="2400" dirty="0">
                <a:latin typeface="Arial" panose="020B0604020202020204" pitchFamily="34" charset="0"/>
                <a:ea typeface="Calibri" panose="020F0502020204030204" pitchFamily="34" charset="0"/>
                <a:cs typeface="Arial" panose="020B0604020202020204" pitchFamily="34" charset="0"/>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tabLst>
                <a:tab pos="228600" algn="l"/>
              </a:tabLs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228600" algn="l"/>
              </a:tabLst>
            </a:pPr>
            <a:r>
              <a:rPr lang="en-GB" sz="2400" dirty="0">
                <a:effectLst/>
                <a:latin typeface="Arial" panose="020B0604020202020204" pitchFamily="34" charset="0"/>
                <a:ea typeface="Calibri" panose="020F0502020204030204" pitchFamily="34" charset="0"/>
                <a:cs typeface="Arial" panose="020B0604020202020204" pitchFamily="34" charset="0"/>
              </a:rPr>
              <a:t>If you encounter any issues during your placement, please discuss them with your practice educator, a team member or link tutor</a:t>
            </a:r>
            <a:r>
              <a:rPr lang="en-GB" sz="2400" dirty="0">
                <a:latin typeface="Arial" panose="020B0604020202020204" pitchFamily="34" charset="0"/>
                <a:ea typeface="Calibri" panose="020F0502020204030204" pitchFamily="34" charset="0"/>
                <a:cs typeface="Arial" panose="020B0604020202020204" pitchFamily="34" charset="0"/>
              </a:rPr>
              <a:t>.</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228600" algn="l"/>
              </a:tabLst>
            </a:pP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a:tabLst>
                <a:tab pos="228600" algn="l"/>
              </a:tabLst>
            </a:pPr>
            <a:r>
              <a:rPr lang="en-GB" b="1" dirty="0">
                <a:latin typeface="Arial" panose="020B0604020202020204" pitchFamily="34" charset="0"/>
                <a:ea typeface="Calibri" panose="020F0502020204030204" pitchFamily="34" charset="0"/>
                <a:cs typeface="Arial" panose="020B0604020202020204" pitchFamily="34" charset="0"/>
              </a:rPr>
              <a:t>If you have a placement evaluation survey, please include it here.</a:t>
            </a:r>
            <a:endParaRPr lang="en-GB" dirty="0">
              <a:latin typeface="Arial" panose="020B0604020202020204" pitchFamily="34" charset="0"/>
              <a:ea typeface="Calibri" panose="020F0502020204030204" pitchFamily="34" charset="0"/>
              <a:cs typeface="Arial" panose="020B0604020202020204" pitchFamily="34" charset="0"/>
            </a:endParaRPr>
          </a:p>
          <a:p>
            <a:pPr>
              <a:tabLst>
                <a:tab pos="228600" algn="l"/>
              </a:tabLst>
            </a:pPr>
            <a:r>
              <a:rPr lang="en-GB" dirty="0">
                <a:effectLst/>
                <a:latin typeface="Arial" panose="020B0604020202020204" pitchFamily="34" charset="0"/>
                <a:ea typeface="Calibri" panose="020F0502020204030204" pitchFamily="34" charset="0"/>
                <a:cs typeface="Arial" panose="020B0604020202020204" pitchFamily="34" charset="0"/>
              </a:rPr>
              <a:t>Completing the placement evaluation on the last day </a:t>
            </a:r>
            <a:r>
              <a:rPr lang="en-GB" dirty="0">
                <a:latin typeface="Arial" panose="020B0604020202020204" pitchFamily="34" charset="0"/>
                <a:ea typeface="Calibri" panose="020F0502020204030204" pitchFamily="34" charset="0"/>
                <a:cs typeface="Arial" panose="020B0604020202020204" pitchFamily="34" charset="0"/>
              </a:rPr>
              <a:t>supports</a:t>
            </a:r>
            <a:r>
              <a:rPr lang="en-GB" dirty="0">
                <a:effectLst/>
                <a:latin typeface="Arial" panose="020B0604020202020204" pitchFamily="34" charset="0"/>
                <a:ea typeface="Calibri" panose="020F0502020204030204" pitchFamily="34" charset="0"/>
                <a:cs typeface="Arial" panose="020B0604020202020204" pitchFamily="34" charset="0"/>
              </a:rPr>
              <a:t> placement improvement for </a:t>
            </a:r>
            <a:r>
              <a:rPr lang="en-GB" dirty="0">
                <a:latin typeface="Arial" panose="020B0604020202020204" pitchFamily="34" charset="0"/>
                <a:ea typeface="Calibri" panose="020F0502020204030204" pitchFamily="34" charset="0"/>
                <a:cs typeface="Arial" panose="020B0604020202020204" pitchFamily="34" charset="0"/>
              </a:rPr>
              <a:t>future</a:t>
            </a:r>
            <a:r>
              <a:rPr lang="en-GB" dirty="0">
                <a:effectLst/>
                <a:latin typeface="Arial" panose="020B0604020202020204" pitchFamily="34" charset="0"/>
                <a:ea typeface="Calibri" panose="020F0502020204030204" pitchFamily="34" charset="0"/>
                <a:cs typeface="Arial" panose="020B0604020202020204" pitchFamily="34" charset="0"/>
              </a:rPr>
              <a:t> students</a:t>
            </a:r>
            <a:r>
              <a:rPr lang="en-GB" dirty="0">
                <a:latin typeface="Arial" panose="020B0604020202020204" pitchFamily="34" charset="0"/>
                <a:ea typeface="Calibri" panose="020F0502020204030204" pitchFamily="34" charset="0"/>
                <a:cs typeface="Arial" panose="020B0604020202020204" pitchFamily="34" charset="0"/>
              </a:rPr>
              <a:t>.</a:t>
            </a:r>
            <a:endParaRPr lang="en-GB"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45145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AE7983-C838-4288-91AB-CFF7638926E6}"/>
              </a:ext>
            </a:extLst>
          </p:cNvPr>
          <p:cNvSpPr/>
          <p:nvPr/>
        </p:nvSpPr>
        <p:spPr>
          <a:xfrm>
            <a:off x="0" y="5482148"/>
            <a:ext cx="12067310" cy="1375852"/>
          </a:xfrm>
          <a:prstGeom prst="rect">
            <a:avLst/>
          </a:prstGeom>
          <a:solidFill>
            <a:srgbClr val="FFFFFF"/>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 name="Title 1"/>
          <p:cNvSpPr>
            <a:spLocks noGrp="1"/>
          </p:cNvSpPr>
          <p:nvPr>
            <p:ph type="ctrTitle"/>
          </p:nvPr>
        </p:nvSpPr>
        <p:spPr>
          <a:xfrm>
            <a:off x="914400" y="4154000"/>
            <a:ext cx="10363200" cy="1238091"/>
          </a:xfrm>
        </p:spPr>
        <p:txBody>
          <a:bodyPr>
            <a:noAutofit/>
          </a:bodyPr>
          <a:lstStyle/>
          <a:p>
            <a:r>
              <a:rPr lang="en-US" sz="4000" dirty="0"/>
              <a:t>Allied Health Professions </a:t>
            </a:r>
            <a:br>
              <a:rPr lang="en-US" sz="4000" dirty="0"/>
            </a:br>
            <a:r>
              <a:rPr lang="en-US" sz="4000" dirty="0"/>
              <a:t>Practice Learning Induction Pack</a:t>
            </a:r>
          </a:p>
        </p:txBody>
      </p:sp>
      <p:sp>
        <p:nvSpPr>
          <p:cNvPr id="4" name="TextBox 3">
            <a:extLst>
              <a:ext uri="{FF2B5EF4-FFF2-40B4-BE49-F238E27FC236}">
                <a16:creationId xmlns:a16="http://schemas.microsoft.com/office/drawing/2014/main" id="{B8685CAA-C839-4C61-92DD-12A5D16B41C0}"/>
              </a:ext>
            </a:extLst>
          </p:cNvPr>
          <p:cNvSpPr txBox="1"/>
          <p:nvPr/>
        </p:nvSpPr>
        <p:spPr>
          <a:xfrm>
            <a:off x="1621536" y="6228247"/>
            <a:ext cx="9144000" cy="348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hangingPunct="0">
              <a:defRPr/>
            </a:pPr>
            <a:r>
              <a:rPr kumimoji="0" lang="en-GB" sz="1450" b="0" i="0" u="none" strike="noStrike" kern="0" cap="none" spc="0" normalizeH="0" baseline="0" noProof="0" dirty="0">
                <a:ln>
                  <a:noFill/>
                </a:ln>
                <a:solidFill>
                  <a:srgbClr val="000000"/>
                </a:solidFill>
                <a:effectLst/>
                <a:uLnTx/>
                <a:uFillTx/>
                <a:latin typeface="Calibri"/>
                <a:ea typeface="+mn-ea"/>
                <a:cs typeface="Calibri"/>
                <a:sym typeface="Calibri"/>
              </a:rPr>
              <a:t>Capital AHP is jointly sponsored by Health Education England, NHS England </a:t>
            </a:r>
            <a:r>
              <a:rPr lang="en-GB" sz="1450" kern="0" dirty="0">
                <a:solidFill>
                  <a:srgbClr val="000000"/>
                </a:solidFill>
                <a:latin typeface="Calibri"/>
                <a:cs typeface="Calibri"/>
                <a:sym typeface="Calibri"/>
              </a:rPr>
              <a:t>and </a:t>
            </a:r>
            <a:r>
              <a:rPr kumimoji="0" lang="en-GB" sz="1450" b="0" i="0" u="none" strike="noStrike" kern="0" cap="none" spc="0" normalizeH="0" baseline="0" noProof="0" dirty="0">
                <a:ln>
                  <a:noFill/>
                </a:ln>
                <a:solidFill>
                  <a:srgbClr val="000000"/>
                </a:solidFill>
                <a:effectLst/>
                <a:uLnTx/>
                <a:uFillTx/>
                <a:latin typeface="Calibri"/>
                <a:ea typeface="+mn-ea"/>
                <a:cs typeface="Calibri"/>
                <a:sym typeface="Calibri"/>
              </a:rPr>
              <a:t>NHS Improvement in London</a:t>
            </a:r>
          </a:p>
        </p:txBody>
      </p:sp>
      <p:sp>
        <p:nvSpPr>
          <p:cNvPr id="6" name="Title 1">
            <a:extLst>
              <a:ext uri="{FF2B5EF4-FFF2-40B4-BE49-F238E27FC236}">
                <a16:creationId xmlns:a16="http://schemas.microsoft.com/office/drawing/2014/main" id="{93F0DBDA-1B72-480E-88B2-3D030A9759CD}"/>
              </a:ext>
            </a:extLst>
          </p:cNvPr>
          <p:cNvSpPr txBox="1">
            <a:spLocks/>
          </p:cNvSpPr>
          <p:nvPr/>
        </p:nvSpPr>
        <p:spPr>
          <a:xfrm>
            <a:off x="1011936" y="5140767"/>
            <a:ext cx="10363200" cy="1238091"/>
          </a:xfrm>
          <a:prstGeom prst="rect">
            <a:avLst/>
          </a:prstGeom>
        </p:spPr>
        <p:txBody>
          <a:bodyPr vert="horz" lIns="91440" tIns="45720" rIns="91440" bIns="45720" rtlCol="0" anchor="ctr">
            <a:normAutofit fontScale="97500"/>
          </a:bodyPr>
          <a:lstStyle>
            <a:lvl1pPr algn="ctr" defTabSz="609585" rtl="0" eaLnBrk="1" latinLnBrk="0" hangingPunct="1">
              <a:spcBef>
                <a:spcPct val="0"/>
              </a:spcBef>
              <a:buNone/>
              <a:defRPr sz="5333" b="1" i="0" kern="1200">
                <a:solidFill>
                  <a:srgbClr val="005EB8"/>
                </a:solidFill>
                <a:latin typeface="Arial"/>
                <a:ea typeface="+mj-ea"/>
                <a:cs typeface="Arial"/>
              </a:defRPr>
            </a:lvl1pPr>
          </a:lstStyle>
          <a:p>
            <a:r>
              <a:rPr lang="en-US" sz="3600" dirty="0">
                <a:solidFill>
                  <a:srgbClr val="C10071"/>
                </a:solidFill>
              </a:rPr>
              <a:t>Health and Wellbeing</a:t>
            </a:r>
          </a:p>
        </p:txBody>
      </p:sp>
    </p:spTree>
    <p:extLst>
      <p:ext uri="{BB962C8B-B14F-4D97-AF65-F5344CB8AC3E}">
        <p14:creationId xmlns:p14="http://schemas.microsoft.com/office/powerpoint/2010/main" val="23658734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B2573-F520-467A-A04F-DB5AA2F18003}"/>
              </a:ext>
            </a:extLst>
          </p:cNvPr>
          <p:cNvSpPr>
            <a:spLocks noGrp="1"/>
          </p:cNvSpPr>
          <p:nvPr>
            <p:ph type="title"/>
          </p:nvPr>
        </p:nvSpPr>
        <p:spPr/>
        <p:txBody>
          <a:bodyPr/>
          <a:lstStyle/>
          <a:p>
            <a:r>
              <a:rPr lang="en-GB" sz="3700" dirty="0"/>
              <a:t>A Trust Example: Health and wellbeing</a:t>
            </a:r>
          </a:p>
        </p:txBody>
      </p:sp>
      <p:sp>
        <p:nvSpPr>
          <p:cNvPr id="3" name="Content Placeholder 2">
            <a:extLst>
              <a:ext uri="{FF2B5EF4-FFF2-40B4-BE49-F238E27FC236}">
                <a16:creationId xmlns:a16="http://schemas.microsoft.com/office/drawing/2014/main" id="{B77A4FD3-7B4A-4899-BAFF-A34A36E6F94B}"/>
              </a:ext>
            </a:extLst>
          </p:cNvPr>
          <p:cNvSpPr>
            <a:spLocks noGrp="1"/>
          </p:cNvSpPr>
          <p:nvPr>
            <p:ph idx="1"/>
          </p:nvPr>
        </p:nvSpPr>
        <p:spPr>
          <a:xfrm>
            <a:off x="782781" y="1219200"/>
            <a:ext cx="9933710" cy="4525963"/>
          </a:xfrm>
        </p:spPr>
        <p:txBody>
          <a:bodyPr vert="horz" lIns="91440" tIns="45720" rIns="91440" bIns="45720" rtlCol="0" anchor="t">
            <a:normAutofit/>
          </a:bodyPr>
          <a:lstStyle/>
          <a:p>
            <a:pPr marL="0" indent="0">
              <a:buNone/>
            </a:pPr>
            <a:r>
              <a:rPr lang="en-GB" sz="2200" dirty="0"/>
              <a:t>Your wellbeing is important to us. Use the intranet to find the health and wellbeing page, which will direct you to the many ways the Trust supports health and wellbeing in the workplace.</a:t>
            </a:r>
            <a:endParaRPr lang="en-US" sz="2200" dirty="0"/>
          </a:p>
        </p:txBody>
      </p:sp>
      <p:grpSp>
        <p:nvGrpSpPr>
          <p:cNvPr id="16" name="Group 15">
            <a:extLst>
              <a:ext uri="{FF2B5EF4-FFF2-40B4-BE49-F238E27FC236}">
                <a16:creationId xmlns:a16="http://schemas.microsoft.com/office/drawing/2014/main" id="{9D223077-6F2B-4176-9AFB-EDE3C9D4429F}"/>
              </a:ext>
            </a:extLst>
          </p:cNvPr>
          <p:cNvGrpSpPr/>
          <p:nvPr/>
        </p:nvGrpSpPr>
        <p:grpSpPr>
          <a:xfrm>
            <a:off x="1676400" y="2453728"/>
            <a:ext cx="8316645" cy="3889921"/>
            <a:chOff x="2136530" y="2879124"/>
            <a:chExt cx="7118681" cy="3247040"/>
          </a:xfrm>
        </p:grpSpPr>
        <p:pic>
          <p:nvPicPr>
            <p:cNvPr id="14" name="Picture 2">
              <a:extLst>
                <a:ext uri="{FF2B5EF4-FFF2-40B4-BE49-F238E27FC236}">
                  <a16:creationId xmlns:a16="http://schemas.microsoft.com/office/drawing/2014/main" id="{A417BC17-88D3-4F83-B442-5D1D4235E153}"/>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t="20244" r="2828" b="29569"/>
            <a:stretch/>
          </p:blipFill>
          <p:spPr bwMode="auto">
            <a:xfrm>
              <a:off x="2136530" y="4093926"/>
              <a:ext cx="7118681" cy="203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a:extLst>
                <a:ext uri="{FF2B5EF4-FFF2-40B4-BE49-F238E27FC236}">
                  <a16:creationId xmlns:a16="http://schemas.microsoft.com/office/drawing/2014/main" id="{E0FAD35C-EB8B-47A5-A6CF-B49298B83A88}"/>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10234" r="2828" b="59766"/>
            <a:stretch/>
          </p:blipFill>
          <p:spPr bwMode="auto">
            <a:xfrm>
              <a:off x="2136530" y="2879124"/>
              <a:ext cx="7118681" cy="1214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345093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AE7983-C838-4288-91AB-CFF7638926E6}"/>
              </a:ext>
            </a:extLst>
          </p:cNvPr>
          <p:cNvSpPr/>
          <p:nvPr/>
        </p:nvSpPr>
        <p:spPr>
          <a:xfrm>
            <a:off x="0" y="5482148"/>
            <a:ext cx="12067310" cy="1375852"/>
          </a:xfrm>
          <a:prstGeom prst="rect">
            <a:avLst/>
          </a:prstGeom>
          <a:solidFill>
            <a:srgbClr val="FFFFFF"/>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 name="Title 1"/>
          <p:cNvSpPr>
            <a:spLocks noGrp="1"/>
          </p:cNvSpPr>
          <p:nvPr>
            <p:ph type="ctrTitle"/>
          </p:nvPr>
        </p:nvSpPr>
        <p:spPr>
          <a:xfrm>
            <a:off x="914400" y="4154000"/>
            <a:ext cx="10363200" cy="1238091"/>
          </a:xfrm>
        </p:spPr>
        <p:txBody>
          <a:bodyPr vert="horz" lIns="91440" tIns="45720" rIns="91440" bIns="45720" rtlCol="0" anchor="ctr">
            <a:noAutofit/>
          </a:bodyPr>
          <a:lstStyle/>
          <a:p>
            <a:r>
              <a:rPr lang="en-US" sz="4000" dirty="0"/>
              <a:t>Allied Health Professions</a:t>
            </a:r>
            <a:br>
              <a:rPr lang="en-US" sz="4000" dirty="0"/>
            </a:br>
            <a:r>
              <a:rPr lang="en-US" sz="4000" dirty="0"/>
              <a:t> Practice Learning Induction Pack</a:t>
            </a:r>
          </a:p>
        </p:txBody>
      </p:sp>
      <p:sp>
        <p:nvSpPr>
          <p:cNvPr id="4" name="TextBox 3">
            <a:extLst>
              <a:ext uri="{FF2B5EF4-FFF2-40B4-BE49-F238E27FC236}">
                <a16:creationId xmlns:a16="http://schemas.microsoft.com/office/drawing/2014/main" id="{B8685CAA-C839-4C61-92DD-12A5D16B41C0}"/>
              </a:ext>
            </a:extLst>
          </p:cNvPr>
          <p:cNvSpPr txBox="1"/>
          <p:nvPr/>
        </p:nvSpPr>
        <p:spPr>
          <a:xfrm>
            <a:off x="1621536" y="6228247"/>
            <a:ext cx="9144000" cy="348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marL="0" marR="0" lvl="0" indent="0" algn="ctr" defTabSz="609585" rtl="0" eaLnBrk="1" fontAlgn="auto" latinLnBrk="0" hangingPunct="0">
              <a:lnSpc>
                <a:spcPct val="100000"/>
              </a:lnSpc>
              <a:spcBef>
                <a:spcPts val="0"/>
              </a:spcBef>
              <a:spcAft>
                <a:spcPts val="0"/>
              </a:spcAft>
              <a:buClrTx/>
              <a:buSzTx/>
              <a:buFontTx/>
              <a:buNone/>
              <a:tabLst/>
              <a:defRPr/>
            </a:pPr>
            <a:r>
              <a:rPr kumimoji="0" lang="en-GB" sz="1450" b="0" i="0" u="none" strike="noStrike" kern="0" cap="none" spc="0" normalizeH="0" baseline="0" noProof="0" dirty="0">
                <a:ln>
                  <a:noFill/>
                </a:ln>
                <a:solidFill>
                  <a:srgbClr val="000000"/>
                </a:solidFill>
                <a:effectLst/>
                <a:uLnTx/>
                <a:uFillTx/>
                <a:latin typeface="Calibri"/>
                <a:ea typeface="+mn-ea"/>
                <a:cs typeface="Calibri"/>
                <a:sym typeface="Calibri"/>
              </a:rPr>
              <a:t>Capital AHP is jointly sponsored by Health Education England, NHS England </a:t>
            </a:r>
            <a:r>
              <a:rPr lang="en-GB" sz="1450" kern="0" dirty="0">
                <a:solidFill>
                  <a:srgbClr val="000000"/>
                </a:solidFill>
                <a:latin typeface="Calibri"/>
                <a:cs typeface="Calibri"/>
                <a:sym typeface="Calibri"/>
              </a:rPr>
              <a:t>and</a:t>
            </a:r>
            <a:r>
              <a:rPr kumimoji="0" lang="en-GB" sz="1450" b="0" i="0" u="none" strike="noStrike" kern="0" cap="none" spc="0" normalizeH="0" baseline="0" noProof="0" dirty="0">
                <a:ln>
                  <a:noFill/>
                </a:ln>
                <a:solidFill>
                  <a:srgbClr val="000000"/>
                </a:solidFill>
                <a:effectLst/>
                <a:uLnTx/>
                <a:uFillTx/>
                <a:latin typeface="Calibri"/>
                <a:ea typeface="+mn-ea"/>
                <a:cs typeface="Calibri"/>
                <a:sym typeface="Calibri"/>
              </a:rPr>
              <a:t> NHS Improvement in London</a:t>
            </a:r>
          </a:p>
        </p:txBody>
      </p:sp>
      <p:sp>
        <p:nvSpPr>
          <p:cNvPr id="6" name="Title 1">
            <a:extLst>
              <a:ext uri="{FF2B5EF4-FFF2-40B4-BE49-F238E27FC236}">
                <a16:creationId xmlns:a16="http://schemas.microsoft.com/office/drawing/2014/main" id="{93F0DBDA-1B72-480E-88B2-3D030A9759CD}"/>
              </a:ext>
            </a:extLst>
          </p:cNvPr>
          <p:cNvSpPr txBox="1">
            <a:spLocks/>
          </p:cNvSpPr>
          <p:nvPr/>
        </p:nvSpPr>
        <p:spPr>
          <a:xfrm>
            <a:off x="1011936" y="5140767"/>
            <a:ext cx="10363200" cy="1238091"/>
          </a:xfrm>
          <a:prstGeom prst="rect">
            <a:avLst/>
          </a:prstGeom>
        </p:spPr>
        <p:txBody>
          <a:bodyPr vert="horz" lIns="91440" tIns="45720" rIns="91440" bIns="45720" rtlCol="0" anchor="ctr">
            <a:normAutofit fontScale="97500"/>
          </a:bodyPr>
          <a:lstStyle>
            <a:lvl1pPr algn="ctr" defTabSz="609585" rtl="0" eaLnBrk="1" latinLnBrk="0" hangingPunct="1">
              <a:spcBef>
                <a:spcPct val="0"/>
              </a:spcBef>
              <a:buNone/>
              <a:defRPr sz="5333" b="1" i="0" kern="1200">
                <a:solidFill>
                  <a:srgbClr val="005EB8"/>
                </a:solidFill>
                <a:latin typeface="Arial"/>
                <a:ea typeface="+mj-ea"/>
                <a:cs typeface="Arial"/>
              </a:defRPr>
            </a:lvl1pPr>
          </a:lstStyle>
          <a:p>
            <a:r>
              <a:rPr lang="en-US" sz="3600" dirty="0">
                <a:solidFill>
                  <a:srgbClr val="C10071"/>
                </a:solidFill>
              </a:rPr>
              <a:t>Support Networks</a:t>
            </a:r>
          </a:p>
        </p:txBody>
      </p:sp>
    </p:spTree>
    <p:extLst>
      <p:ext uri="{BB962C8B-B14F-4D97-AF65-F5344CB8AC3E}">
        <p14:creationId xmlns:p14="http://schemas.microsoft.com/office/powerpoint/2010/main" val="1430367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B2573-F520-467A-A04F-DB5AA2F18003}"/>
              </a:ext>
            </a:extLst>
          </p:cNvPr>
          <p:cNvSpPr>
            <a:spLocks noGrp="1"/>
          </p:cNvSpPr>
          <p:nvPr>
            <p:ph type="title"/>
          </p:nvPr>
        </p:nvSpPr>
        <p:spPr/>
        <p:txBody>
          <a:bodyPr/>
          <a:lstStyle/>
          <a:p>
            <a:r>
              <a:rPr lang="en-GB" dirty="0"/>
              <a:t>Support Networks</a:t>
            </a:r>
          </a:p>
        </p:txBody>
      </p:sp>
      <p:sp>
        <p:nvSpPr>
          <p:cNvPr id="3" name="Content Placeholder 2">
            <a:extLst>
              <a:ext uri="{FF2B5EF4-FFF2-40B4-BE49-F238E27FC236}">
                <a16:creationId xmlns:a16="http://schemas.microsoft.com/office/drawing/2014/main" id="{B77A4FD3-7B4A-4899-BAFF-A34A36E6F94B}"/>
              </a:ext>
            </a:extLst>
          </p:cNvPr>
          <p:cNvSpPr>
            <a:spLocks noGrp="1"/>
          </p:cNvSpPr>
          <p:nvPr>
            <p:ph idx="1"/>
          </p:nvPr>
        </p:nvSpPr>
        <p:spPr/>
        <p:txBody>
          <a:bodyPr vert="horz" lIns="91440" tIns="45720" rIns="91440" bIns="45720" rtlCol="0" anchor="t">
            <a:normAutofit/>
          </a:bodyPr>
          <a:lstStyle/>
          <a:p>
            <a:pPr marL="456565" indent="-456565"/>
            <a:r>
              <a:rPr lang="en-GB" sz="2800" dirty="0"/>
              <a:t>There are many support networks at the Trust which can help you to feel welcomed, supported, included and give a sense of belonging while you are on placement. </a:t>
            </a:r>
            <a:endParaRPr lang="en-US" sz="3700" dirty="0"/>
          </a:p>
          <a:p>
            <a:pPr marL="456565" indent="-456565"/>
            <a:endParaRPr lang="en-GB" sz="2800" dirty="0"/>
          </a:p>
          <a:p>
            <a:pPr marL="456565" indent="-456565"/>
            <a:r>
              <a:rPr lang="en-GB" sz="2800" dirty="0"/>
              <a:t>These are open to staff and students, and you are welcome to link in with any of them during your time here at the Trust. </a:t>
            </a:r>
            <a:endParaRPr lang="en-GB" dirty="0"/>
          </a:p>
          <a:p>
            <a:pPr marL="989965" lvl="1" indent="-380365"/>
            <a:r>
              <a:rPr lang="en-GB" sz="2800" dirty="0"/>
              <a:t>INSERT LINKS</a:t>
            </a:r>
          </a:p>
        </p:txBody>
      </p:sp>
    </p:spTree>
    <p:extLst>
      <p:ext uri="{BB962C8B-B14F-4D97-AF65-F5344CB8AC3E}">
        <p14:creationId xmlns:p14="http://schemas.microsoft.com/office/powerpoint/2010/main" val="194593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AE7983-C838-4288-91AB-CFF7638926E6}"/>
              </a:ext>
            </a:extLst>
          </p:cNvPr>
          <p:cNvSpPr/>
          <p:nvPr/>
        </p:nvSpPr>
        <p:spPr>
          <a:xfrm>
            <a:off x="0" y="5482148"/>
            <a:ext cx="12067310" cy="1375852"/>
          </a:xfrm>
          <a:prstGeom prst="rect">
            <a:avLst/>
          </a:prstGeom>
          <a:solidFill>
            <a:srgbClr val="FFFFFF"/>
          </a:solidFill>
          <a:ln w="25400"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ctr">
            <a:spAutoFit/>
          </a:bodyPr>
          <a:lstStyle/>
          <a:p>
            <a:pPr marL="0" marR="0" lvl="0" indent="0" algn="l" defTabSz="609585" rtl="0" eaLnBrk="1" fontAlgn="auto" latinLnBrk="0" hangingPunct="0">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0000"/>
              </a:solidFill>
              <a:effectLst/>
              <a:uLnTx/>
              <a:uFillTx/>
              <a:latin typeface="Calibri"/>
              <a:ea typeface="+mn-ea"/>
              <a:cs typeface="Calibri"/>
              <a:sym typeface="Calibri"/>
            </a:endParaRPr>
          </a:p>
        </p:txBody>
      </p:sp>
      <p:sp>
        <p:nvSpPr>
          <p:cNvPr id="2" name="Title 1"/>
          <p:cNvSpPr>
            <a:spLocks noGrp="1"/>
          </p:cNvSpPr>
          <p:nvPr>
            <p:ph type="ctrTitle"/>
          </p:nvPr>
        </p:nvSpPr>
        <p:spPr>
          <a:xfrm>
            <a:off x="914400" y="4154000"/>
            <a:ext cx="10363200" cy="1238091"/>
          </a:xfrm>
        </p:spPr>
        <p:txBody>
          <a:bodyPr vert="horz" lIns="91440" tIns="45720" rIns="91440" bIns="45720" rtlCol="0" anchor="ctr">
            <a:noAutofit/>
          </a:bodyPr>
          <a:lstStyle/>
          <a:p>
            <a:r>
              <a:rPr lang="en-US" sz="4000" dirty="0"/>
              <a:t>Allied Health Professions</a:t>
            </a:r>
            <a:br>
              <a:rPr lang="en-US" sz="4000" dirty="0"/>
            </a:br>
            <a:r>
              <a:rPr lang="en-US" sz="4000" dirty="0"/>
              <a:t>Practice Learning Induction Pack</a:t>
            </a:r>
          </a:p>
        </p:txBody>
      </p:sp>
      <p:sp>
        <p:nvSpPr>
          <p:cNvPr id="4" name="TextBox 3">
            <a:extLst>
              <a:ext uri="{FF2B5EF4-FFF2-40B4-BE49-F238E27FC236}">
                <a16:creationId xmlns:a16="http://schemas.microsoft.com/office/drawing/2014/main" id="{B8685CAA-C839-4C61-92DD-12A5D16B41C0}"/>
              </a:ext>
            </a:extLst>
          </p:cNvPr>
          <p:cNvSpPr txBox="1"/>
          <p:nvPr/>
        </p:nvSpPr>
        <p:spPr>
          <a:xfrm>
            <a:off x="1621536" y="6228247"/>
            <a:ext cx="9144000" cy="3488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9" tIns="60959" rIns="60959" bIns="60959" numCol="1" spcCol="38100" rtlCol="0" anchor="t">
            <a:spAutoFit/>
          </a:bodyPr>
          <a:lstStyle/>
          <a:p>
            <a:pPr algn="ctr" defTabSz="609585" hangingPunct="0">
              <a:defRPr/>
            </a:pPr>
            <a:r>
              <a:rPr kumimoji="0" lang="en-GB" sz="1450" b="0" i="0" u="none" strike="noStrike" kern="0" cap="none" spc="0" normalizeH="0" baseline="0" noProof="0" dirty="0">
                <a:ln>
                  <a:noFill/>
                </a:ln>
                <a:solidFill>
                  <a:srgbClr val="000000"/>
                </a:solidFill>
                <a:effectLst/>
                <a:uLnTx/>
                <a:uFillTx/>
                <a:latin typeface="Calibri"/>
                <a:ea typeface="+mn-ea"/>
                <a:cs typeface="Calibri"/>
                <a:sym typeface="Calibri"/>
              </a:rPr>
              <a:t>Capital AHP is jointly sponsored by Health Education England, NHS England </a:t>
            </a:r>
            <a:r>
              <a:rPr lang="en-GB" sz="1450" kern="0" dirty="0">
                <a:solidFill>
                  <a:srgbClr val="000000"/>
                </a:solidFill>
                <a:latin typeface="Calibri"/>
                <a:cs typeface="Calibri"/>
                <a:sym typeface="Calibri"/>
              </a:rPr>
              <a:t>and </a:t>
            </a:r>
            <a:r>
              <a:rPr kumimoji="0" lang="en-GB" sz="1450" b="0" i="0" u="none" strike="noStrike" kern="0" cap="none" spc="0" normalizeH="0" baseline="0" noProof="0" dirty="0">
                <a:ln>
                  <a:noFill/>
                </a:ln>
                <a:solidFill>
                  <a:srgbClr val="000000"/>
                </a:solidFill>
                <a:effectLst/>
                <a:uLnTx/>
                <a:uFillTx/>
                <a:latin typeface="Calibri"/>
                <a:ea typeface="+mn-ea"/>
                <a:cs typeface="Calibri"/>
                <a:sym typeface="Calibri"/>
              </a:rPr>
              <a:t>NHS Improvement in London</a:t>
            </a:r>
          </a:p>
        </p:txBody>
      </p:sp>
      <p:sp>
        <p:nvSpPr>
          <p:cNvPr id="6" name="Title 1">
            <a:extLst>
              <a:ext uri="{FF2B5EF4-FFF2-40B4-BE49-F238E27FC236}">
                <a16:creationId xmlns:a16="http://schemas.microsoft.com/office/drawing/2014/main" id="{93F0DBDA-1B72-480E-88B2-3D030A9759CD}"/>
              </a:ext>
            </a:extLst>
          </p:cNvPr>
          <p:cNvSpPr txBox="1">
            <a:spLocks/>
          </p:cNvSpPr>
          <p:nvPr/>
        </p:nvSpPr>
        <p:spPr>
          <a:xfrm>
            <a:off x="1011936" y="5140767"/>
            <a:ext cx="10363200" cy="1238091"/>
          </a:xfrm>
          <a:prstGeom prst="rect">
            <a:avLst/>
          </a:prstGeom>
        </p:spPr>
        <p:txBody>
          <a:bodyPr vert="horz" lIns="91440" tIns="45720" rIns="91440" bIns="45720" rtlCol="0" anchor="ctr">
            <a:normAutofit fontScale="97500"/>
          </a:bodyPr>
          <a:lstStyle>
            <a:lvl1pPr algn="ctr" defTabSz="609585" rtl="0" eaLnBrk="1" latinLnBrk="0" hangingPunct="1">
              <a:spcBef>
                <a:spcPct val="0"/>
              </a:spcBef>
              <a:buNone/>
              <a:defRPr sz="5333" b="1" i="0" kern="1200">
                <a:solidFill>
                  <a:srgbClr val="005EB8"/>
                </a:solidFill>
                <a:latin typeface="Arial"/>
                <a:ea typeface="+mj-ea"/>
                <a:cs typeface="Arial"/>
              </a:defRPr>
            </a:lvl1pPr>
          </a:lstStyle>
          <a:p>
            <a:r>
              <a:rPr lang="en-US" sz="3600" dirty="0">
                <a:solidFill>
                  <a:srgbClr val="C10071"/>
                </a:solidFill>
              </a:rPr>
              <a:t>COVID-19</a:t>
            </a:r>
          </a:p>
        </p:txBody>
      </p:sp>
    </p:spTree>
    <p:extLst>
      <p:ext uri="{BB962C8B-B14F-4D97-AF65-F5344CB8AC3E}">
        <p14:creationId xmlns:p14="http://schemas.microsoft.com/office/powerpoint/2010/main" val="8223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p:txBody>
          <a:bodyPr/>
          <a:lstStyle/>
          <a:p>
            <a:r>
              <a:rPr lang="en-GB" sz="3700" dirty="0"/>
              <a:t>COVID-19 and Practice Learning</a:t>
            </a:r>
          </a:p>
        </p:txBody>
      </p:sp>
      <p:sp>
        <p:nvSpPr>
          <p:cNvPr id="4" name="TextBox 3">
            <a:extLst>
              <a:ext uri="{FF2B5EF4-FFF2-40B4-BE49-F238E27FC236}">
                <a16:creationId xmlns:a16="http://schemas.microsoft.com/office/drawing/2014/main" id="{329B828F-6CE7-4829-B3FF-3F060750A610}"/>
              </a:ext>
            </a:extLst>
          </p:cNvPr>
          <p:cNvSpPr txBox="1"/>
          <p:nvPr/>
        </p:nvSpPr>
        <p:spPr>
          <a:xfrm>
            <a:off x="731520" y="1303336"/>
            <a:ext cx="10626870" cy="3785652"/>
          </a:xfrm>
          <a:prstGeom prst="rect">
            <a:avLst/>
          </a:prstGeom>
          <a:noFill/>
        </p:spPr>
        <p:txBody>
          <a:bodyPr wrap="square" lIns="91440" tIns="45720" rIns="91440" bIns="45720" anchor="t">
            <a:spAutoFit/>
          </a:bodyPr>
          <a:lstStyle/>
          <a:p>
            <a:pPr lvl="0">
              <a:tabLst>
                <a:tab pos="228600" algn="l"/>
                <a:tab pos="457200" algn="l"/>
              </a:tabLst>
            </a:pP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a:tabLst>
                <a:tab pos="228600" algn="l"/>
                <a:tab pos="457200" algn="l"/>
              </a:tabLst>
            </a:pPr>
            <a:r>
              <a:rPr lang="en-GB" sz="2400" dirty="0">
                <a:latin typeface="Arial"/>
                <a:ea typeface="Calibri" panose="020F0502020204030204" pitchFamily="34" charset="0"/>
                <a:cs typeface="Arial"/>
              </a:rPr>
              <a:t>Allied Health Professional (AHP) </a:t>
            </a:r>
            <a:r>
              <a:rPr lang="en-GB" sz="2400" dirty="0">
                <a:effectLst/>
                <a:latin typeface="Arial"/>
                <a:ea typeface="Calibri" panose="020F0502020204030204" pitchFamily="34" charset="0"/>
                <a:cs typeface="Arial"/>
              </a:rPr>
              <a:t>students are the future of our professions.</a:t>
            </a:r>
            <a:r>
              <a:rPr lang="en-GB" sz="2400" dirty="0">
                <a:latin typeface="Arial"/>
                <a:ea typeface="Calibri" panose="020F0502020204030204" pitchFamily="34" charset="0"/>
                <a:cs typeface="Arial"/>
              </a:rPr>
              <a:t> </a:t>
            </a:r>
            <a:r>
              <a:rPr lang="en-GB" sz="2400" dirty="0">
                <a:effectLst/>
                <a:latin typeface="Arial"/>
                <a:ea typeface="Calibri" panose="020F0502020204030204" pitchFamily="34" charset="0"/>
                <a:cs typeface="Arial"/>
              </a:rPr>
              <a:t>It remains our priority to ensure that students are supported to complete their studies. During COVID-19</a:t>
            </a:r>
            <a:r>
              <a:rPr lang="en-GB" sz="2400" dirty="0">
                <a:latin typeface="Arial"/>
                <a:ea typeface="Calibri" panose="020F0502020204030204" pitchFamily="34" charset="0"/>
                <a:cs typeface="Arial"/>
              </a:rPr>
              <a:t>,</a:t>
            </a:r>
            <a:r>
              <a:rPr lang="en-GB" sz="2400" dirty="0">
                <a:effectLst/>
                <a:latin typeface="Arial"/>
                <a:ea typeface="Calibri" panose="020F0502020204030204" pitchFamily="34" charset="0"/>
                <a:cs typeface="Arial"/>
              </a:rPr>
              <a:t> it is vitally </a:t>
            </a:r>
            <a:r>
              <a:rPr lang="en-GB" sz="2400" dirty="0">
                <a:latin typeface="Arial"/>
                <a:ea typeface="Calibri" panose="020F0502020204030204" pitchFamily="34" charset="0"/>
                <a:cs typeface="Arial"/>
              </a:rPr>
              <a:t>important</a:t>
            </a:r>
            <a:r>
              <a:rPr lang="en-GB" sz="2400" dirty="0">
                <a:effectLst/>
                <a:latin typeface="Arial"/>
                <a:ea typeface="Calibri" panose="020F0502020204030204" pitchFamily="34" charset="0"/>
                <a:cs typeface="Arial"/>
              </a:rPr>
              <a:t> that our learners feel safe on placement.</a:t>
            </a:r>
            <a:r>
              <a:rPr lang="en-GB" sz="2400" dirty="0">
                <a:latin typeface="Arial"/>
                <a:ea typeface="Calibri" panose="020F0502020204030204" pitchFamily="34" charset="0"/>
                <a:cs typeface="Arial"/>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lvl="0">
              <a:tabLst>
                <a:tab pos="228600" algn="l"/>
                <a:tab pos="457200" algn="l"/>
              </a:tabLst>
            </a:pP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lvl="0">
              <a:tabLst>
                <a:tab pos="228600" algn="l"/>
                <a:tab pos="457200" algn="l"/>
              </a:tabLst>
            </a:pPr>
            <a:r>
              <a:rPr lang="en-GB" sz="2400" dirty="0">
                <a:effectLst/>
                <a:latin typeface="Arial" panose="020B0604020202020204" pitchFamily="34" charset="0"/>
                <a:ea typeface="Calibri" panose="020F0502020204030204" pitchFamily="34" charset="0"/>
                <a:cs typeface="Arial" panose="020B0604020202020204" pitchFamily="34" charset="0"/>
              </a:rPr>
              <a:t>The pandemic continues to put enormous pressure on our health and care services. Due to the impact of the COVID-19 pandemic, the way clinical placements are delivered continues to be different. This is to ensure that the safety of our patients, learners and staff is maintained. </a:t>
            </a:r>
          </a:p>
        </p:txBody>
      </p:sp>
    </p:spTree>
    <p:extLst>
      <p:ext uri="{BB962C8B-B14F-4D97-AF65-F5344CB8AC3E}">
        <p14:creationId xmlns:p14="http://schemas.microsoft.com/office/powerpoint/2010/main" val="3191781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p:txBody>
          <a:bodyPr/>
          <a:lstStyle/>
          <a:p>
            <a:r>
              <a:rPr lang="en-GB" sz="3700" dirty="0"/>
              <a:t>COVID-19 Guidance Information</a:t>
            </a:r>
          </a:p>
        </p:txBody>
      </p:sp>
      <p:sp>
        <p:nvSpPr>
          <p:cNvPr id="4" name="TextBox 3">
            <a:extLst>
              <a:ext uri="{FF2B5EF4-FFF2-40B4-BE49-F238E27FC236}">
                <a16:creationId xmlns:a16="http://schemas.microsoft.com/office/drawing/2014/main" id="{329B828F-6CE7-4829-B3FF-3F060750A610}"/>
              </a:ext>
            </a:extLst>
          </p:cNvPr>
          <p:cNvSpPr txBox="1"/>
          <p:nvPr/>
        </p:nvSpPr>
        <p:spPr>
          <a:xfrm>
            <a:off x="731520" y="1303336"/>
            <a:ext cx="10626870" cy="4001095"/>
          </a:xfrm>
          <a:prstGeom prst="rect">
            <a:avLst/>
          </a:prstGeom>
          <a:noFill/>
        </p:spPr>
        <p:txBody>
          <a:bodyPr wrap="square" lIns="91440" tIns="45720" rIns="91440" bIns="45720" anchor="t">
            <a:spAutoFit/>
          </a:bodyPr>
          <a:lstStyle/>
          <a:p>
            <a:pPr>
              <a:tabLst>
                <a:tab pos="228600" algn="l"/>
                <a:tab pos="457200" algn="l"/>
              </a:tabLst>
            </a:pPr>
            <a:r>
              <a:rPr lang="en-GB" sz="2400" dirty="0">
                <a:effectLst/>
                <a:latin typeface="Arial"/>
                <a:ea typeface="Calibri" panose="020F0502020204030204" pitchFamily="34" charset="0"/>
                <a:cs typeface="Arial"/>
              </a:rPr>
              <a:t>We take the right steps to support our students to feel safe, including appropriate risk assessments and training that is relevant to the clinical setting and the individual learner.</a:t>
            </a:r>
            <a:r>
              <a:rPr lang="en-GB" sz="2400" dirty="0">
                <a:latin typeface="Arial"/>
                <a:ea typeface="Calibri" panose="020F0502020204030204" pitchFamily="34" charset="0"/>
                <a:cs typeface="Arial"/>
              </a:rPr>
              <a:t> </a:t>
            </a: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lvl="0">
              <a:tabLst>
                <a:tab pos="228600" algn="l"/>
                <a:tab pos="457200" algn="l"/>
              </a:tabLst>
            </a:pP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a:tabLst>
                <a:tab pos="228600" algn="l"/>
                <a:tab pos="457200" algn="l"/>
              </a:tabLst>
            </a:pPr>
            <a:r>
              <a:rPr lang="en-GB" sz="2400" dirty="0">
                <a:latin typeface="Arial"/>
                <a:ea typeface="Calibri" panose="020F0502020204030204" pitchFamily="34" charset="0"/>
                <a:cs typeface="Arial"/>
              </a:rPr>
              <a:t>Useful resources:</a:t>
            </a:r>
            <a:endParaRPr lang="en-GB" sz="2400" dirty="0">
              <a:effectLst/>
              <a:latin typeface="Arial"/>
              <a:ea typeface="Calibri" panose="020F0502020204030204" pitchFamily="34" charset="0"/>
              <a:cs typeface="Arial"/>
            </a:endParaRPr>
          </a:p>
          <a:p>
            <a:pPr>
              <a:tabLst>
                <a:tab pos="685800" algn="l"/>
              </a:tabLst>
            </a:pPr>
            <a:endParaRPr lang="en-GB" sz="2400" dirty="0">
              <a:latin typeface="Arial" panose="020B0604020202020204" pitchFamily="34" charset="0"/>
              <a:ea typeface="Calibri" panose="020F0502020204030204" pitchFamily="34" charset="0"/>
              <a:cs typeface="Arial" panose="020B0604020202020204" pitchFamily="34" charset="0"/>
            </a:endParaRPr>
          </a:p>
          <a:p>
            <a:pPr marL="742950" lvl="1" indent="-285750">
              <a:buFont typeface="Arial" panose="020B0604020202020204" pitchFamily="34" charset="0"/>
              <a:buChar char="•"/>
              <a:tabLst>
                <a:tab pos="685800" algn="l"/>
              </a:tabLst>
            </a:pPr>
            <a:r>
              <a:rPr lang="en-GB" sz="2200" dirty="0">
                <a:effectLst/>
                <a:latin typeface="Arial"/>
                <a:ea typeface="Calibri" panose="020F0502020204030204" pitchFamily="34" charset="0"/>
                <a:cs typeface="Arial"/>
              </a:rPr>
              <a:t>NHS Business Services </a:t>
            </a:r>
            <a:r>
              <a:rPr lang="en-GB" sz="2200" dirty="0">
                <a:latin typeface="Arial"/>
                <a:ea typeface="Calibri" panose="020F0502020204030204" pitchFamily="34" charset="0"/>
                <a:cs typeface="Arial"/>
              </a:rPr>
              <a:t>Authority </a:t>
            </a:r>
            <a:r>
              <a:rPr lang="en-GB" sz="2200" dirty="0">
                <a:latin typeface="Arial"/>
                <a:ea typeface="Calibri" panose="020F0502020204030204" pitchFamily="34" charset="0"/>
                <a:cs typeface="Arial"/>
                <a:hlinkClick r:id="rId3">
                  <a:extLst>
                    <a:ext uri="{A12FA001-AC4F-418D-AE19-62706E023703}">
                      <ahyp:hlinkClr xmlns:ahyp="http://schemas.microsoft.com/office/drawing/2018/hyperlinkcolor" val="tx"/>
                    </a:ext>
                  </a:extLst>
                </a:hlinkClick>
              </a:rPr>
              <a:t>life assurance student factsheet</a:t>
            </a:r>
            <a:r>
              <a:rPr lang="en-GB" sz="2200" dirty="0">
                <a:latin typeface="Arial"/>
                <a:ea typeface="Calibri" panose="020F0502020204030204" pitchFamily="34" charset="0"/>
                <a:cs typeface="Arial"/>
              </a:rPr>
              <a:t> related</a:t>
            </a:r>
            <a:r>
              <a:rPr lang="en-GB" sz="2200" dirty="0">
                <a:effectLst/>
                <a:latin typeface="Arial"/>
                <a:ea typeface="Calibri" panose="020F0502020204030204" pitchFamily="34" charset="0"/>
                <a:cs typeface="Arial"/>
              </a:rPr>
              <a:t> to coronavirus</a:t>
            </a:r>
            <a:r>
              <a:rPr lang="en-GB" sz="2200" dirty="0">
                <a:latin typeface="Arial"/>
                <a:ea typeface="Calibri" panose="020F0502020204030204" pitchFamily="34" charset="0"/>
                <a:cs typeface="Arial"/>
              </a:rPr>
              <a:t> </a:t>
            </a:r>
            <a:r>
              <a:rPr lang="en-GB" sz="2200" dirty="0">
                <a:effectLst/>
                <a:latin typeface="Arial"/>
                <a:ea typeface="Calibri" panose="020F0502020204030204" pitchFamily="34" charset="0"/>
                <a:cs typeface="Arial"/>
              </a:rPr>
              <a:t>for students on placements</a:t>
            </a:r>
            <a:r>
              <a:rPr lang="en-GB" sz="2200" dirty="0">
                <a:latin typeface="Arial"/>
                <a:ea typeface="Calibri" panose="020F0502020204030204" pitchFamily="34" charset="0"/>
                <a:cs typeface="Arial"/>
              </a:rPr>
              <a:t>.</a:t>
            </a:r>
            <a:endParaRPr lang="en-GB" sz="2200" u="sng" dirty="0">
              <a:effectLst/>
              <a:latin typeface="Arial"/>
              <a:ea typeface="Calibri" panose="020F0502020204030204" pitchFamily="34" charset="0"/>
              <a:cs typeface="Arial"/>
            </a:endParaRPr>
          </a:p>
          <a:p>
            <a:pPr lvl="1">
              <a:tabLst>
                <a:tab pos="685800" algn="l"/>
              </a:tabLst>
            </a:pPr>
            <a:endParaRPr lang="en-GB" sz="2200" u="sng" dirty="0">
              <a:solidFill>
                <a:srgbClr val="0000FF"/>
              </a:solidFill>
              <a:latin typeface="Arial"/>
              <a:ea typeface="Calibri" panose="020F0502020204030204" pitchFamily="34" charset="0"/>
              <a:cs typeface="Arial"/>
            </a:endParaRPr>
          </a:p>
          <a:p>
            <a:pPr marL="742950" lvl="1" indent="-285750">
              <a:buFont typeface="Arial" panose="020B0604020202020204" pitchFamily="34" charset="0"/>
              <a:buChar char="•"/>
              <a:tabLst>
                <a:tab pos="685800" algn="l"/>
              </a:tabLst>
            </a:pPr>
            <a:r>
              <a:rPr lang="en-GB" sz="2200" dirty="0">
                <a:effectLst/>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Council of Deans </a:t>
            </a:r>
            <a:r>
              <a:rPr lang="en-GB" sz="2200" dirty="0">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of Health’s</a:t>
            </a:r>
            <a:r>
              <a:rPr lang="en-GB" sz="2200" dirty="0">
                <a:effectLst/>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 guidance</a:t>
            </a:r>
            <a:r>
              <a:rPr lang="en-GB" sz="2200" dirty="0">
                <a:effectLst/>
                <a:latin typeface="Arial"/>
                <a:ea typeface="Calibri" panose="020F0502020204030204" pitchFamily="34" charset="0"/>
                <a:cs typeface="Arial"/>
              </a:rPr>
              <a:t> for its members related to returning to traditional (supernumerary) placements</a:t>
            </a:r>
            <a:r>
              <a:rPr lang="en-GB" sz="2200" dirty="0">
                <a:solidFill>
                  <a:srgbClr val="000000"/>
                </a:solidFill>
                <a:effectLst/>
                <a:latin typeface="Arial"/>
                <a:ea typeface="Calibri" panose="020F0502020204030204" pitchFamily="34" charset="0"/>
                <a:cs typeface="Arial"/>
              </a:rPr>
              <a:t>.</a:t>
            </a:r>
          </a:p>
        </p:txBody>
      </p:sp>
    </p:spTree>
    <p:extLst>
      <p:ext uri="{BB962C8B-B14F-4D97-AF65-F5344CB8AC3E}">
        <p14:creationId xmlns:p14="http://schemas.microsoft.com/office/powerpoint/2010/main" val="2001429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p:txBody>
          <a:bodyPr/>
          <a:lstStyle/>
          <a:p>
            <a:r>
              <a:rPr lang="en-GB" dirty="0"/>
              <a:t>What is different about Practice Learning now?</a:t>
            </a:r>
          </a:p>
        </p:txBody>
      </p:sp>
      <p:sp>
        <p:nvSpPr>
          <p:cNvPr id="4" name="TextBox 3">
            <a:extLst>
              <a:ext uri="{FF2B5EF4-FFF2-40B4-BE49-F238E27FC236}">
                <a16:creationId xmlns:a16="http://schemas.microsoft.com/office/drawing/2014/main" id="{329B828F-6CE7-4829-B3FF-3F060750A610}"/>
              </a:ext>
            </a:extLst>
          </p:cNvPr>
          <p:cNvSpPr txBox="1"/>
          <p:nvPr/>
        </p:nvSpPr>
        <p:spPr>
          <a:xfrm>
            <a:off x="731520" y="1303336"/>
            <a:ext cx="10626870" cy="4893647"/>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b="1" dirty="0">
                <a:effectLst/>
                <a:latin typeface="Arial" panose="020B0604020202020204" pitchFamily="34" charset="0"/>
                <a:ea typeface="Calibri" panose="020F0502020204030204" pitchFamily="34" charset="0"/>
                <a:cs typeface="Arial" panose="020B0604020202020204" pitchFamily="34" charset="0"/>
              </a:rPr>
              <a:t>Social distancing: </a:t>
            </a:r>
            <a:r>
              <a:rPr lang="en-GB" dirty="0">
                <a:effectLst/>
                <a:latin typeface="Arial" panose="020B0604020202020204" pitchFamily="34" charset="0"/>
                <a:ea typeface="Calibri" panose="020F0502020204030204" pitchFamily="34" charset="0"/>
                <a:cs typeface="Arial" panose="020B0604020202020204" pitchFamily="34" charset="0"/>
              </a:rPr>
              <a:t>some of the offices at our various site are small. Many have limits on the number of people at a given time. This is usually indicated by a sign on the door. This means that students might be directed to a different location other than the usual office to complete notes and other tasks or project work</a:t>
            </a:r>
            <a:r>
              <a:rPr lang="en-GB" dirty="0">
                <a:latin typeface="Arial" panose="020B0604020202020204" pitchFamily="34" charset="0"/>
                <a:ea typeface="Calibri" panose="020F0502020204030204" pitchFamily="34" charset="0"/>
                <a:cs typeface="Arial" panose="020B0604020202020204" pitchFamily="34" charset="0"/>
              </a:rPr>
              <a:t>. F</a:t>
            </a:r>
            <a:r>
              <a:rPr lang="en-GB" dirty="0">
                <a:effectLst/>
                <a:latin typeface="Arial" panose="020B0604020202020204" pitchFamily="34" charset="0"/>
                <a:ea typeface="Calibri" panose="020F0502020204030204" pitchFamily="34" charset="0"/>
                <a:cs typeface="Arial" panose="020B0604020202020204" pitchFamily="34" charset="0"/>
              </a:rPr>
              <a:t>or example:</a:t>
            </a:r>
          </a:p>
          <a:p>
            <a:pPr marL="742950" lvl="1" indent="-285750">
              <a:buFont typeface="Courier New" panose="02070309020205020404" pitchFamily="49" charset="0"/>
              <a:buChar char="-"/>
              <a:tabLst>
                <a:tab pos="914400" algn="l"/>
              </a:tabLst>
            </a:pPr>
            <a:r>
              <a:rPr lang="en-GB" dirty="0">
                <a:effectLst/>
                <a:latin typeface="Arial"/>
                <a:ea typeface="Calibri"/>
                <a:cs typeface="Arial"/>
              </a:rPr>
              <a:t>The library, a different office, </a:t>
            </a:r>
            <a:r>
              <a:rPr lang="en-GB" dirty="0">
                <a:latin typeface="Arial"/>
                <a:ea typeface="Calibri"/>
                <a:cs typeface="Arial"/>
              </a:rPr>
              <a:t>a </a:t>
            </a:r>
            <a:r>
              <a:rPr lang="en-GB" dirty="0">
                <a:effectLst/>
                <a:latin typeface="Arial"/>
                <a:ea typeface="Calibri"/>
                <a:cs typeface="Arial"/>
              </a:rPr>
              <a:t>hot desk</a:t>
            </a:r>
            <a:r>
              <a:rPr lang="en-GB" dirty="0">
                <a:latin typeface="Arial"/>
                <a:ea typeface="Calibri"/>
                <a:cs typeface="Arial"/>
              </a:rPr>
              <a:t> site</a:t>
            </a:r>
            <a:endParaRPr lang="en-GB"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buFont typeface="Courier New" panose="02070309020205020404" pitchFamily="49" charset="0"/>
              <a:buChar char="-"/>
              <a:tabLst>
                <a:tab pos="914400" algn="l"/>
              </a:tabLst>
            </a:pPr>
            <a:r>
              <a:rPr lang="en-GB" dirty="0">
                <a:effectLst/>
                <a:latin typeface="Arial" panose="020B0604020202020204" pitchFamily="34" charset="0"/>
                <a:ea typeface="Calibri" panose="020F0502020204030204" pitchFamily="34" charset="0"/>
                <a:cs typeface="Arial" panose="020B0604020202020204" pitchFamily="34" charset="0"/>
              </a:rPr>
              <a:t>You might be asked to work from home one or more days per week.</a:t>
            </a:r>
          </a:p>
          <a:p>
            <a:pPr marL="285750" indent="-285750">
              <a:buFont typeface="Arial" panose="020B0604020202020204" pitchFamily="34" charset="0"/>
              <a:buChar char="•"/>
            </a:pPr>
            <a:r>
              <a:rPr lang="en-GB" b="1" dirty="0">
                <a:effectLst/>
                <a:latin typeface="Arial"/>
                <a:ea typeface="Calibri"/>
                <a:cs typeface="Arial"/>
              </a:rPr>
              <a:t>Masks:</a:t>
            </a:r>
            <a:r>
              <a:rPr lang="en-GB" dirty="0">
                <a:effectLst/>
                <a:latin typeface="Arial"/>
                <a:ea typeface="Calibri"/>
                <a:cs typeface="Arial"/>
              </a:rPr>
              <a:t> a surgical mask must be worn at all times whilst in the hospital setting. When sitting at a desk completing notes or other administrative tasks, masks must remain in place.</a:t>
            </a:r>
            <a:r>
              <a:rPr lang="en-GB" dirty="0">
                <a:latin typeface="Arial"/>
                <a:ea typeface="Calibri"/>
                <a:cs typeface="Arial"/>
              </a:rPr>
              <a:t>  </a:t>
            </a:r>
          </a:p>
          <a:p>
            <a:pPr marL="285750" indent="-285750">
              <a:buFont typeface="Arial" panose="020B0604020202020204" pitchFamily="34" charset="0"/>
              <a:buChar char="•"/>
            </a:pPr>
            <a:r>
              <a:rPr lang="en-GB" b="1" dirty="0">
                <a:effectLst/>
                <a:latin typeface="Arial"/>
                <a:ea typeface="Calibri"/>
                <a:cs typeface="Arial"/>
              </a:rPr>
              <a:t>PPE:</a:t>
            </a:r>
            <a:r>
              <a:rPr lang="en-GB" dirty="0">
                <a:effectLst/>
                <a:latin typeface="Arial"/>
                <a:ea typeface="Calibri"/>
                <a:cs typeface="Arial"/>
              </a:rPr>
              <a:t> Personal protective equipment must be worn as per Trust policy.</a:t>
            </a:r>
            <a:r>
              <a:rPr lang="en-GB" dirty="0">
                <a:latin typeface="Arial"/>
                <a:ea typeface="Calibri"/>
                <a:cs typeface="Arial"/>
              </a:rPr>
              <a:t> </a:t>
            </a:r>
            <a:r>
              <a:rPr lang="en-GB" dirty="0">
                <a:effectLst/>
                <a:latin typeface="Arial"/>
                <a:ea typeface="Calibri"/>
                <a:cs typeface="Arial"/>
              </a:rPr>
              <a:t> This will vary depending on the clinical area you are working in and you will be directed by your educator.</a:t>
            </a:r>
          </a:p>
          <a:p>
            <a:pPr marL="285750" indent="-285750">
              <a:buFont typeface="Arial" panose="020B0604020202020204" pitchFamily="34" charset="0"/>
              <a:buChar char="•"/>
            </a:pPr>
            <a:r>
              <a:rPr lang="en-GB" b="1" dirty="0">
                <a:effectLst/>
                <a:latin typeface="Arial"/>
                <a:ea typeface="Calibri"/>
                <a:cs typeface="Arial"/>
              </a:rPr>
              <a:t>Virtual clinics: </a:t>
            </a:r>
            <a:r>
              <a:rPr lang="en-GB" dirty="0">
                <a:effectLst/>
                <a:latin typeface="Arial"/>
                <a:ea typeface="Calibri"/>
                <a:cs typeface="Arial"/>
              </a:rPr>
              <a:t>many services have implemented virtual clinics using</a:t>
            </a:r>
            <a:r>
              <a:rPr lang="en-GB" dirty="0">
                <a:latin typeface="Arial"/>
                <a:ea typeface="Calibri"/>
                <a:cs typeface="Arial"/>
              </a:rPr>
              <a:t> digital</a:t>
            </a:r>
            <a:r>
              <a:rPr lang="en-GB" dirty="0">
                <a:effectLst/>
                <a:latin typeface="Arial"/>
                <a:ea typeface="Calibri"/>
                <a:cs typeface="Arial"/>
              </a:rPr>
              <a:t> platforms. You might be involved in providing patient care using this technology.</a:t>
            </a:r>
          </a:p>
          <a:p>
            <a:pPr marL="285750" indent="-285750">
              <a:buFont typeface="Arial" panose="020B0604020202020204" pitchFamily="34" charset="0"/>
              <a:buChar char="•"/>
            </a:pPr>
            <a:r>
              <a:rPr lang="en-GB" b="1" dirty="0">
                <a:effectLst/>
                <a:latin typeface="Arial" panose="020B0604020202020204" pitchFamily="34" charset="0"/>
                <a:ea typeface="Calibri" panose="020F0502020204030204" pitchFamily="34" charset="0"/>
                <a:cs typeface="Arial" panose="020B0604020202020204" pitchFamily="34" charset="0"/>
              </a:rPr>
              <a:t>Telephone clinics: </a:t>
            </a:r>
            <a:r>
              <a:rPr lang="en-GB" dirty="0">
                <a:effectLst/>
                <a:latin typeface="Arial" panose="020B0604020202020204" pitchFamily="34" charset="0"/>
                <a:ea typeface="Calibri" panose="020F0502020204030204" pitchFamily="34" charset="0"/>
                <a:cs typeface="Arial" panose="020B0604020202020204" pitchFamily="34" charset="0"/>
              </a:rPr>
              <a:t>Where virtual clinics have not been implemented, telephone assessments are used.</a:t>
            </a:r>
          </a:p>
          <a:p>
            <a:pPr marL="285750" indent="-285750">
              <a:buFont typeface="Arial" panose="020B0604020202020204" pitchFamily="34" charset="0"/>
              <a:buChar char="•"/>
            </a:pPr>
            <a:r>
              <a:rPr lang="en-GB" b="1" dirty="0">
                <a:effectLst/>
                <a:latin typeface="Arial" panose="020B0604020202020204" pitchFamily="34" charset="0"/>
                <a:ea typeface="Calibri" panose="020F0502020204030204" pitchFamily="34" charset="0"/>
                <a:cs typeface="Arial" panose="020B0604020202020204" pitchFamily="34" charset="0"/>
              </a:rPr>
              <a:t>Cleaning: </a:t>
            </a:r>
            <a:r>
              <a:rPr lang="en-GB" dirty="0">
                <a:effectLst/>
                <a:latin typeface="Arial" panose="020B0604020202020204" pitchFamily="34" charset="0"/>
                <a:ea typeface="Calibri" panose="020F0502020204030204" pitchFamily="34" charset="0"/>
                <a:cs typeface="Arial" panose="020B0604020202020204" pitchFamily="34" charset="0"/>
              </a:rPr>
              <a:t>when you use a communal desk or computer, please use the wipes provided to clean it before and after use.</a:t>
            </a:r>
          </a:p>
          <a:p>
            <a:pPr lvl="0">
              <a:tabLst>
                <a:tab pos="228600" algn="l"/>
                <a:tab pos="457200" algn="l"/>
              </a:tabLst>
            </a:pP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3468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p:txBody>
          <a:bodyPr/>
          <a:lstStyle/>
          <a:p>
            <a:r>
              <a:rPr lang="en-GB" dirty="0"/>
              <a:t>COVID-19 Risk Assessment</a:t>
            </a:r>
          </a:p>
        </p:txBody>
      </p:sp>
      <p:sp>
        <p:nvSpPr>
          <p:cNvPr id="4" name="TextBox 3">
            <a:extLst>
              <a:ext uri="{FF2B5EF4-FFF2-40B4-BE49-F238E27FC236}">
                <a16:creationId xmlns:a16="http://schemas.microsoft.com/office/drawing/2014/main" id="{329B828F-6CE7-4829-B3FF-3F060750A610}"/>
              </a:ext>
            </a:extLst>
          </p:cNvPr>
          <p:cNvSpPr txBox="1"/>
          <p:nvPr/>
        </p:nvSpPr>
        <p:spPr>
          <a:xfrm>
            <a:off x="782565" y="1572277"/>
            <a:ext cx="10626870" cy="3046988"/>
          </a:xfrm>
          <a:prstGeom prst="rect">
            <a:avLst/>
          </a:prstGeom>
          <a:noFill/>
        </p:spPr>
        <p:txBody>
          <a:bodyPr wrap="square">
            <a:spAutoFit/>
          </a:bodyPr>
          <a:lstStyle/>
          <a:p>
            <a:pPr marL="342900" lvl="0" indent="-342900">
              <a:buFont typeface="Arial" panose="020B0604020202020204" pitchFamily="34" charset="0"/>
              <a:buChar char="•"/>
              <a:tabLst>
                <a:tab pos="457200" algn="l"/>
              </a:tabLst>
            </a:pPr>
            <a:r>
              <a:rPr lang="en-GB" sz="2400" dirty="0">
                <a:effectLst/>
                <a:latin typeface="Arial" panose="020B0604020202020204" pitchFamily="34" charset="0"/>
                <a:ea typeface="Calibri" panose="020F0502020204030204" pitchFamily="34" charset="0"/>
                <a:cs typeface="Arial" panose="020B0604020202020204" pitchFamily="34" charset="0"/>
              </a:rPr>
              <a:t>Your University will conduct a health screening process for healthcare students with a focus on risk factors associated with COVID-19, including the disproportionate impact on Black, Asian and ethnic minority groups. </a:t>
            </a:r>
          </a:p>
          <a:p>
            <a:pPr marL="342900" lvl="0" indent="-342900">
              <a:buFont typeface="Arial" panose="020B0604020202020204" pitchFamily="34" charset="0"/>
              <a:buChar char="•"/>
              <a:tabLst>
                <a:tab pos="457200" algn="l"/>
              </a:tabLst>
            </a:pPr>
            <a:endParaRPr lang="en-GB" sz="2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GB" sz="2400" dirty="0">
                <a:effectLst/>
                <a:latin typeface="Arial" panose="020B0604020202020204" pitchFamily="34" charset="0"/>
                <a:ea typeface="Calibri" panose="020F0502020204030204" pitchFamily="34" charset="0"/>
                <a:cs typeface="Arial" panose="020B0604020202020204" pitchFamily="34" charset="0"/>
              </a:rPr>
              <a:t>Students with a medium to high risk from COVID will be referred by their University to Occupational Health. For those who are highly vulnerable, alternative placements may be supported and sought (for example, virtual placements). </a:t>
            </a:r>
          </a:p>
        </p:txBody>
      </p:sp>
    </p:spTree>
    <p:extLst>
      <p:ext uri="{BB962C8B-B14F-4D97-AF65-F5344CB8AC3E}">
        <p14:creationId xmlns:p14="http://schemas.microsoft.com/office/powerpoint/2010/main" val="3247843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p:txBody>
          <a:bodyPr>
            <a:normAutofit/>
          </a:bodyPr>
          <a:lstStyle/>
          <a:p>
            <a:r>
              <a:rPr lang="en-GB" dirty="0"/>
              <a:t>COVID-19 – managing risk on placement </a:t>
            </a:r>
          </a:p>
        </p:txBody>
      </p:sp>
      <p:sp>
        <p:nvSpPr>
          <p:cNvPr id="4" name="TextBox 3">
            <a:extLst>
              <a:ext uri="{FF2B5EF4-FFF2-40B4-BE49-F238E27FC236}">
                <a16:creationId xmlns:a16="http://schemas.microsoft.com/office/drawing/2014/main" id="{329B828F-6CE7-4829-B3FF-3F060750A610}"/>
              </a:ext>
            </a:extLst>
          </p:cNvPr>
          <p:cNvSpPr txBox="1"/>
          <p:nvPr/>
        </p:nvSpPr>
        <p:spPr>
          <a:xfrm>
            <a:off x="609600" y="1303336"/>
            <a:ext cx="10626870" cy="5016758"/>
          </a:xfrm>
          <a:prstGeom prst="rect">
            <a:avLst/>
          </a:prstGeom>
          <a:noFill/>
        </p:spPr>
        <p:txBody>
          <a:bodyPr wrap="square">
            <a:spAutoFit/>
          </a:bodyPr>
          <a:lstStyle/>
          <a:p>
            <a:pPr lvl="0">
              <a:tabLst>
                <a:tab pos="457200" algn="l"/>
              </a:tabLst>
            </a:pPr>
            <a:r>
              <a:rPr lang="en-GB" sz="2000" dirty="0">
                <a:effectLst/>
                <a:latin typeface="Arial" panose="020B0604020202020204" pitchFamily="34" charset="0"/>
                <a:ea typeface="Calibri" panose="020F0502020204030204" pitchFamily="34" charset="0"/>
                <a:cs typeface="Arial" panose="020B0604020202020204" pitchFamily="34" charset="0"/>
              </a:rPr>
              <a:t>The Trust will:</a:t>
            </a:r>
          </a:p>
          <a:p>
            <a:pPr lvl="0">
              <a:tabLst>
                <a:tab pos="457200" algn="l"/>
              </a:tabLst>
            </a:pPr>
            <a:endParaRPr lang="en-GB" sz="2000" b="1"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GB" sz="2000" dirty="0">
                <a:effectLst/>
                <a:latin typeface="Arial" panose="020B0604020202020204" pitchFamily="34" charset="0"/>
                <a:ea typeface="Calibri" panose="020F0502020204030204" pitchFamily="34" charset="0"/>
                <a:cs typeface="Arial" panose="020B0604020202020204" pitchFamily="34" charset="0"/>
              </a:rPr>
              <a:t>complete a full induction program, including appropriate statutory and mandatory training.</a:t>
            </a:r>
          </a:p>
          <a:p>
            <a:pPr marL="342900" lvl="0" indent="-342900">
              <a:buFont typeface="Arial" panose="020B0604020202020204" pitchFamily="34" charset="0"/>
              <a:buChar char="•"/>
              <a:tabLst>
                <a:tab pos="457200" algn="l"/>
              </a:tabLst>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GB" sz="2000" dirty="0">
                <a:latin typeface="Arial" panose="020B0604020202020204" pitchFamily="34" charset="0"/>
                <a:ea typeface="Calibri" panose="020F0502020204030204" pitchFamily="34" charset="0"/>
                <a:cs typeface="Arial" panose="020B0604020202020204" pitchFamily="34" charset="0"/>
              </a:rPr>
              <a:t>undertake a r</a:t>
            </a:r>
            <a:r>
              <a:rPr lang="en-GB" sz="2000" dirty="0">
                <a:effectLst/>
                <a:latin typeface="Arial" panose="020B0604020202020204" pitchFamily="34" charset="0"/>
                <a:ea typeface="Calibri" panose="020F0502020204030204" pitchFamily="34" charset="0"/>
                <a:cs typeface="Arial" panose="020B0604020202020204" pitchFamily="34" charset="0"/>
              </a:rPr>
              <a:t>isk assessment: EMBED YOUR TRUST COVID-19 RISK ASSESSMENT HERE.  STUDENTS SHOULD COMPLETE THE SAME ASSESSMENT AS STAFF.</a:t>
            </a:r>
          </a:p>
          <a:p>
            <a:pPr marL="742950" lvl="1" indent="-285750">
              <a:buFont typeface="Arial" panose="020B0604020202020204" pitchFamily="34" charset="0"/>
              <a:buChar char="•"/>
              <a:tabLst>
                <a:tab pos="914400" algn="l"/>
              </a:tabLst>
            </a:pPr>
            <a:r>
              <a:rPr lang="en-GB" sz="2000" dirty="0">
                <a:effectLst/>
                <a:latin typeface="Arial" panose="020B0604020202020204" pitchFamily="34" charset="0"/>
                <a:ea typeface="Calibri" panose="020F0502020204030204" pitchFamily="34" charset="0"/>
                <a:cs typeface="Arial" panose="020B0604020202020204" pitchFamily="34" charset="0"/>
              </a:rPr>
              <a:t>Please complete this risk assessment with your educator when you start placement.</a:t>
            </a:r>
          </a:p>
          <a:p>
            <a:pPr marL="742950" lvl="1" indent="-285750">
              <a:buFont typeface="Arial" panose="020B0604020202020204" pitchFamily="34" charset="0"/>
              <a:buChar char="•"/>
              <a:tabLst>
                <a:tab pos="914400" algn="l"/>
              </a:tabLst>
            </a:pPr>
            <a:r>
              <a:rPr lang="en-GB" sz="2000" dirty="0">
                <a:effectLst/>
                <a:latin typeface="Arial" panose="020B0604020202020204" pitchFamily="34" charset="0"/>
                <a:ea typeface="Calibri" panose="020F0502020204030204" pitchFamily="34" charset="0"/>
                <a:cs typeface="Arial" panose="020B0604020202020204" pitchFamily="34" charset="0"/>
              </a:rPr>
              <a:t>This assessment is specific to the clinical area in which you will be working.</a:t>
            </a:r>
          </a:p>
          <a:p>
            <a:pPr marL="342900" lvl="0" indent="-342900">
              <a:buFont typeface="Arial" panose="020B0604020202020204" pitchFamily="34" charset="0"/>
              <a:buChar char="•"/>
              <a:tabLst>
                <a:tab pos="457200" algn="l"/>
              </a:tabLst>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GB" sz="2000" dirty="0">
                <a:effectLst/>
                <a:latin typeface="Arial" panose="020B0604020202020204" pitchFamily="34" charset="0"/>
                <a:ea typeface="Calibri" panose="020F0502020204030204" pitchFamily="34" charset="0"/>
                <a:cs typeface="Arial" panose="020B0604020202020204" pitchFamily="34" charset="0"/>
              </a:rPr>
              <a:t>provide learners with suitable personal protective equipment (PPE) appropriate to the clinical setting. </a:t>
            </a:r>
          </a:p>
          <a:p>
            <a:pPr marL="342900" lvl="0" indent="-342900">
              <a:buFont typeface="Arial" panose="020B0604020202020204" pitchFamily="34" charset="0"/>
              <a:buChar char="•"/>
              <a:tabLst>
                <a:tab pos="457200" algn="l"/>
              </a:tabLst>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GB" sz="2000" dirty="0">
                <a:effectLst/>
                <a:latin typeface="Arial" panose="020B0604020202020204" pitchFamily="34" charset="0"/>
                <a:ea typeface="Calibri" panose="020F0502020204030204" pitchFamily="34" charset="0"/>
                <a:cs typeface="Arial" panose="020B0604020202020204" pitchFamily="34" charset="0"/>
              </a:rPr>
              <a:t>signpost learners to relevant COVID training available, which should be completed during your placement.</a:t>
            </a:r>
          </a:p>
          <a:p>
            <a:pPr marL="342900" lvl="0" indent="-342900">
              <a:buFont typeface="Arial" panose="020B0604020202020204" pitchFamily="34" charset="0"/>
              <a:buChar char="•"/>
              <a:tabLst>
                <a:tab pos="457200" algn="l"/>
              </a:tabLst>
            </a:pPr>
            <a:endParaRPr lang="en-GB" sz="20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457200" algn="l"/>
              </a:tabLst>
            </a:pPr>
            <a:r>
              <a:rPr lang="en-GB" sz="2000" dirty="0">
                <a:effectLst/>
                <a:latin typeface="Arial" panose="020B0604020202020204" pitchFamily="34" charset="0"/>
                <a:ea typeface="Calibri" panose="020F0502020204030204" pitchFamily="34" charset="0"/>
                <a:cs typeface="Arial" panose="020B0604020202020204" pitchFamily="34" charset="0"/>
              </a:rPr>
              <a:t>offer all students the COVID vaccine and lateral flow tests.</a:t>
            </a:r>
          </a:p>
        </p:txBody>
      </p:sp>
    </p:spTree>
    <p:extLst>
      <p:ext uri="{BB962C8B-B14F-4D97-AF65-F5344CB8AC3E}">
        <p14:creationId xmlns:p14="http://schemas.microsoft.com/office/powerpoint/2010/main" val="1496834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54B75-8E4D-41D7-96F8-B48C2BB42A6D}"/>
              </a:ext>
            </a:extLst>
          </p:cNvPr>
          <p:cNvSpPr>
            <a:spLocks noGrp="1"/>
          </p:cNvSpPr>
          <p:nvPr>
            <p:ph type="title"/>
          </p:nvPr>
        </p:nvSpPr>
        <p:spPr/>
        <p:txBody>
          <a:bodyPr/>
          <a:lstStyle/>
          <a:p>
            <a:r>
              <a:rPr lang="en-GB" dirty="0"/>
              <a:t>COVID-19 Fit Testing</a:t>
            </a:r>
          </a:p>
        </p:txBody>
      </p:sp>
      <p:sp>
        <p:nvSpPr>
          <p:cNvPr id="4" name="TextBox 3">
            <a:extLst>
              <a:ext uri="{FF2B5EF4-FFF2-40B4-BE49-F238E27FC236}">
                <a16:creationId xmlns:a16="http://schemas.microsoft.com/office/drawing/2014/main" id="{329B828F-6CE7-4829-B3FF-3F060750A610}"/>
              </a:ext>
            </a:extLst>
          </p:cNvPr>
          <p:cNvSpPr txBox="1"/>
          <p:nvPr/>
        </p:nvSpPr>
        <p:spPr>
          <a:xfrm>
            <a:off x="782565" y="1615307"/>
            <a:ext cx="10626870" cy="4493538"/>
          </a:xfrm>
          <a:prstGeom prst="rect">
            <a:avLst/>
          </a:prstGeom>
          <a:noFill/>
        </p:spPr>
        <p:txBody>
          <a:bodyPr wrap="square" lIns="91440" tIns="45720" rIns="91440" bIns="45720" anchor="t">
            <a:spAutoFit/>
          </a:bodyPr>
          <a:lstStyle/>
          <a:p>
            <a:pPr lvl="0">
              <a:tabLst>
                <a:tab pos="228600" algn="l"/>
                <a:tab pos="457200" algn="l"/>
              </a:tabLst>
            </a:pPr>
            <a:r>
              <a:rPr lang="en-GB" sz="2200" dirty="0">
                <a:effectLst/>
                <a:latin typeface="Arial"/>
                <a:ea typeface="Calibri"/>
                <a:cs typeface="Arial"/>
              </a:rPr>
              <a:t>Where respiratory protective equipment (RPE) is used, it must be able to provide adequate protection for individual wearers. RPE can't protect the wearer if it leaks. A major cause of leaks is poor fit – tight-fitting face pieces need to fit the wearer's face to be effective.</a:t>
            </a:r>
          </a:p>
          <a:p>
            <a:pPr lvl="0">
              <a:tabLst>
                <a:tab pos="228600" algn="l"/>
                <a:tab pos="457200" algn="l"/>
              </a:tabLst>
            </a:pPr>
            <a:endParaRPr lang="en-GB" sz="2200" dirty="0">
              <a:effectLst/>
              <a:latin typeface="Arial" panose="020B0604020202020204" pitchFamily="34" charset="0"/>
              <a:ea typeface="Calibri" panose="020F0502020204030204" pitchFamily="34" charset="0"/>
              <a:cs typeface="Arial" panose="020B0604020202020204" pitchFamily="34" charset="0"/>
            </a:endParaRPr>
          </a:p>
          <a:p>
            <a:pPr>
              <a:tabLst>
                <a:tab pos="228600" algn="l"/>
                <a:tab pos="457200" algn="l"/>
              </a:tabLst>
            </a:pPr>
            <a:r>
              <a:rPr lang="en-GB" sz="2200" dirty="0">
                <a:effectLst/>
                <a:latin typeface="Arial"/>
                <a:ea typeface="Calibri"/>
                <a:cs typeface="Arial"/>
              </a:rPr>
              <a:t>As people come in all sorts of shapes and sizes, it is unlikely that one particular type or size of RPE face piece will fit everyone. Fit testing will ensure that the equipment selected is suitable for every wearer.</a:t>
            </a:r>
            <a:r>
              <a:rPr lang="en-GB" sz="2200" dirty="0">
                <a:latin typeface="Arial"/>
                <a:ea typeface="Calibri"/>
                <a:cs typeface="Arial"/>
              </a:rPr>
              <a:t> </a:t>
            </a:r>
            <a:endParaRPr lang="en-GB" sz="2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Arial" panose="020B0604020202020204" pitchFamily="34" charset="0"/>
              <a:buChar char="•"/>
              <a:tabLst>
                <a:tab pos="228600" algn="l"/>
                <a:tab pos="457200" algn="l"/>
              </a:tabLst>
            </a:pPr>
            <a:endParaRPr lang="en-GB" sz="2200" dirty="0">
              <a:latin typeface="Arial" panose="020B0604020202020204" pitchFamily="34" charset="0"/>
              <a:ea typeface="Calibri" panose="020F0502020204030204" pitchFamily="34" charset="0"/>
              <a:cs typeface="Arial" panose="020B0604020202020204" pitchFamily="34" charset="0"/>
            </a:endParaRPr>
          </a:p>
          <a:p>
            <a:pPr>
              <a:tabLst>
                <a:tab pos="228600" algn="l"/>
                <a:tab pos="457200" algn="l"/>
              </a:tabLst>
            </a:pPr>
            <a:r>
              <a:rPr lang="en-GB" sz="2200" dirty="0">
                <a:effectLst/>
                <a:latin typeface="Arial" panose="020B0604020202020204" pitchFamily="34" charset="0"/>
                <a:ea typeface="Calibri" panose="020F0502020204030204" pitchFamily="34" charset="0"/>
                <a:cs typeface="Arial" panose="020B0604020202020204" pitchFamily="34" charset="0"/>
              </a:rPr>
              <a:t>You can </a:t>
            </a:r>
            <a:r>
              <a:rPr lang="en-GB" sz="2200" dirty="0">
                <a:effectLst/>
                <a:latin typeface="Arial" panose="020B0604020202020204" pitchFamily="34" charset="0"/>
                <a:ea typeface="Calibri" panose="020F0502020204030204" pitchFamily="34" charset="0"/>
                <a:cs typeface="Arial" panose="020B0604020202020204" pitchFamily="34" charset="0"/>
                <a:hlinkClick r:id="rId3"/>
              </a:rPr>
              <a:t>read more on Fit testing</a:t>
            </a:r>
            <a:r>
              <a:rPr lang="en-GB" sz="2200" dirty="0">
                <a:effectLst/>
                <a:latin typeface="Arial" panose="020B0604020202020204" pitchFamily="34" charset="0"/>
                <a:ea typeface="Calibri" panose="020F0502020204030204" pitchFamily="34" charset="0"/>
                <a:cs typeface="Arial" panose="020B0604020202020204" pitchFamily="34" charset="0"/>
              </a:rPr>
              <a:t> via the Health and Safety Executive</a:t>
            </a:r>
            <a:r>
              <a:rPr lang="en-GB" sz="2200" dirty="0">
                <a:latin typeface="Arial" panose="020B0604020202020204" pitchFamily="34" charset="0"/>
                <a:ea typeface="Calibri" panose="020F0502020204030204" pitchFamily="34" charset="0"/>
                <a:cs typeface="Arial" panose="020B0604020202020204" pitchFamily="34" charset="0"/>
              </a:rPr>
              <a:t>.</a:t>
            </a:r>
            <a:endParaRPr lang="en-GB" sz="2200" dirty="0">
              <a:effectLst/>
              <a:latin typeface="Arial" panose="020B0604020202020204" pitchFamily="34" charset="0"/>
              <a:ea typeface="Calibri" panose="020F0502020204030204" pitchFamily="34" charset="0"/>
              <a:cs typeface="Arial" panose="020B0604020202020204" pitchFamily="34" charset="0"/>
            </a:endParaRPr>
          </a:p>
          <a:p>
            <a:pPr>
              <a:tabLst>
                <a:tab pos="228600" algn="l"/>
                <a:tab pos="457200" algn="l"/>
              </a:tabLst>
            </a:pPr>
            <a:endParaRPr lang="en-GB" sz="2200" dirty="0">
              <a:latin typeface="Arial"/>
              <a:ea typeface="Calibri"/>
              <a:cs typeface="Arial"/>
            </a:endParaRPr>
          </a:p>
          <a:p>
            <a:pPr lvl="0">
              <a:tabLst>
                <a:tab pos="228600" algn="l"/>
                <a:tab pos="457200" algn="l"/>
              </a:tabLst>
            </a:pPr>
            <a:endParaRPr lang="en-GB" sz="2200" dirty="0">
              <a:latin typeface="Arial" panose="020B0604020202020204" pitchFamily="34" charset="0"/>
              <a:ea typeface="Calibri" panose="020F0502020204030204" pitchFamily="34" charset="0"/>
              <a:cs typeface="Arial" panose="020B0604020202020204" pitchFamily="34" charset="0"/>
            </a:endParaRPr>
          </a:p>
          <a:p>
            <a:pPr>
              <a:tabLst>
                <a:tab pos="228600" algn="l"/>
                <a:tab pos="457200" algn="l"/>
              </a:tabLst>
            </a:pPr>
            <a:endParaRPr lang="en-GB" sz="2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98148411"/>
      </p:ext>
    </p:extLst>
  </p:cSld>
  <p:clrMapOvr>
    <a:masterClrMapping/>
  </p:clrMapOvr>
</p:sld>
</file>

<file path=ppt/theme/theme1.xml><?xml version="1.0" encoding="utf-8"?>
<a:theme xmlns:a="http://schemas.openxmlformats.org/drawingml/2006/main" name="1_Office Theme">
  <a:themeElements>
    <a:clrScheme name="CapitalNurse">
      <a:dk1>
        <a:sysClr val="windowText" lastClr="000000"/>
      </a:dk1>
      <a:lt1>
        <a:sysClr val="window" lastClr="FFFFFF"/>
      </a:lt1>
      <a:dk2>
        <a:srgbClr val="1F497D"/>
      </a:dk2>
      <a:lt2>
        <a:srgbClr val="EEECE1"/>
      </a:lt2>
      <a:accent1>
        <a:srgbClr val="4BACC6"/>
      </a:accent1>
      <a:accent2>
        <a:srgbClr val="C0504D"/>
      </a:accent2>
      <a:accent3>
        <a:srgbClr val="9BBB59"/>
      </a:accent3>
      <a:accent4>
        <a:srgbClr val="8064A2"/>
      </a:accent4>
      <a:accent5>
        <a:srgbClr val="005EB8"/>
      </a:accent5>
      <a:accent6>
        <a:srgbClr val="F3E70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072599a-30fe-476f-8579-d865178ed2e0">
      <UserInfo>
        <DisplayName/>
        <AccountId xsi:nil="true"/>
        <AccountType/>
      </UserInfo>
    </SharedWithUsers>
    <MediaLengthInSeconds xmlns="2da7b801-8e58-4f3f-96a9-6f5affec80c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C72BB0DD49D3A4C8EA13D6FFFB8F5D6" ma:contentTypeVersion="13" ma:contentTypeDescription="Create a new document." ma:contentTypeScope="" ma:versionID="500d7177e113845eb46cfdd5d7158b41">
  <xsd:schema xmlns:xsd="http://www.w3.org/2001/XMLSchema" xmlns:xs="http://www.w3.org/2001/XMLSchema" xmlns:p="http://schemas.microsoft.com/office/2006/metadata/properties" xmlns:ns2="2da7b801-8e58-4f3f-96a9-6f5affec80cd" xmlns:ns3="e072599a-30fe-476f-8579-d865178ed2e0" targetNamespace="http://schemas.microsoft.com/office/2006/metadata/properties" ma:root="true" ma:fieldsID="233ca369f537913b116eb62823071d24" ns2:_="" ns3:_="">
    <xsd:import namespace="2da7b801-8e58-4f3f-96a9-6f5affec80cd"/>
    <xsd:import namespace="e072599a-30fe-476f-8579-d865178ed2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a7b801-8e58-4f3f-96a9-6f5affec80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072599a-30fe-476f-8579-d865178ed2e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59106E-F310-4228-BFEE-125BB842A38A}">
  <ds:schemaRefs>
    <ds:schemaRef ds:uri="2da7b801-8e58-4f3f-96a9-6f5affec80cd"/>
    <ds:schemaRef ds:uri="e072599a-30fe-476f-8579-d865178ed2e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07A3D37-5087-4BF8-909E-57616EDF6B8B}">
  <ds:schemaRefs>
    <ds:schemaRef ds:uri="2da7b801-8e58-4f3f-96a9-6f5affec80cd"/>
    <ds:schemaRef ds:uri="e072599a-30fe-476f-8579-d865178ed2e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7A91390-EDE3-4107-BBCA-9F0136A4A3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814</TotalTime>
  <Words>2254</Words>
  <Application>Microsoft Office PowerPoint</Application>
  <PresentationFormat>Widescreen</PresentationFormat>
  <Paragraphs>227</Paragraphs>
  <Slides>29</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Courier New</vt:lpstr>
      <vt:lpstr>Symbol</vt:lpstr>
      <vt:lpstr>1_Office Theme</vt:lpstr>
      <vt:lpstr>Allied Health Professions Practice Learning Induction Pack</vt:lpstr>
      <vt:lpstr>Placement Organisation Information</vt:lpstr>
      <vt:lpstr>Allied Health Professions Practice Learning Induction Pack</vt:lpstr>
      <vt:lpstr>COVID-19 and Practice Learning</vt:lpstr>
      <vt:lpstr>COVID-19 Guidance Information</vt:lpstr>
      <vt:lpstr>What is different about Practice Learning now?</vt:lpstr>
      <vt:lpstr>COVID-19 Risk Assessment</vt:lpstr>
      <vt:lpstr>COVID-19 – managing risk on placement </vt:lpstr>
      <vt:lpstr>COVID-19 Fit Testing</vt:lpstr>
      <vt:lpstr>COVID-19 Fit Testing</vt:lpstr>
      <vt:lpstr>Allied Health Professions  Practice Learning Induction Pack</vt:lpstr>
      <vt:lpstr>Mandatory and statutory training (MAST) </vt:lpstr>
      <vt:lpstr>Mandatory and statutory training (MAST) </vt:lpstr>
      <vt:lpstr>Allied Health Professions  Practice Learning Induction Pack</vt:lpstr>
      <vt:lpstr>Relevant Trust Policies</vt:lpstr>
      <vt:lpstr>Dress code and Uniform Policy </vt:lpstr>
      <vt:lpstr>Allied Health Professions  Practice Learning Induction Pack</vt:lpstr>
      <vt:lpstr>IT Processes</vt:lpstr>
      <vt:lpstr>Smartcards</vt:lpstr>
      <vt:lpstr>How to apply for a smartcard </vt:lpstr>
      <vt:lpstr>Allied Health Professions  Practice Learning Induction Pack</vt:lpstr>
      <vt:lpstr>What can students expect from educators?</vt:lpstr>
      <vt:lpstr>What can students expect from educators?</vt:lpstr>
      <vt:lpstr>What can educators expect from students?</vt:lpstr>
      <vt:lpstr>What can educators expect from students?</vt:lpstr>
      <vt:lpstr>Allied Health Professions  Practice Learning Induction Pack</vt:lpstr>
      <vt:lpstr>A Trust Example: Health and wellbeing</vt:lpstr>
      <vt:lpstr>Allied Health Professions  Practice Learning Induction Pack</vt:lpstr>
      <vt:lpstr>Support Networks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Learning Club</dc:title>
  <dc:creator>Chloe Keith-Jopp</dc:creator>
  <cp:lastModifiedBy>Sarath Murugan</cp:lastModifiedBy>
  <cp:revision>91</cp:revision>
  <dcterms:created xsi:type="dcterms:W3CDTF">2021-03-19T12:42:19Z</dcterms:created>
  <dcterms:modified xsi:type="dcterms:W3CDTF">2022-04-29T09:30:51Z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0x010100CC72BB0DD49D3A4C8EA13D6FFFB8F5D6</vt:lpwstr>
  </property>
  <property fmtid="{D5CDD505-2E9C-101B-9397-08002B2CF9AE}" pid="3" name="Order">
    <vt:r8>50900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ies>
</file>