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8" r:id="rId5"/>
    <p:sldId id="259" r:id="rId6"/>
    <p:sldId id="260" r:id="rId7"/>
    <p:sldId id="272" r:id="rId8"/>
    <p:sldId id="273" r:id="rId9"/>
    <p:sldId id="274" r:id="rId10"/>
    <p:sldId id="275" r:id="rId11"/>
    <p:sldId id="276" r:id="rId12"/>
    <p:sldId id="313" r:id="rId13"/>
    <p:sldId id="278" r:id="rId14"/>
    <p:sldId id="279" r:id="rId15"/>
    <p:sldId id="280" r:id="rId16"/>
    <p:sldId id="281" r:id="rId17"/>
    <p:sldId id="28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452" y="-96"/>
      </p:cViewPr>
      <p:guideLst>
        <p:guide orient="horz" pos="2160"/>
        <p:guide pos="2880"/>
      </p:guideLst>
    </p:cSldViewPr>
  </p:slideViewPr>
  <p:notesTextViewPr>
    <p:cViewPr>
      <p:scale>
        <a:sx n="1" d="1"/>
        <a:sy n="1" d="1"/>
      </p:scale>
      <p:origin x="0" y="0"/>
    </p:cViewPr>
  </p:notesTextViewPr>
  <p:notesViewPr>
    <p:cSldViewPr showGuides="1">
      <p:cViewPr>
        <p:scale>
          <a:sx n="80" d="100"/>
          <a:sy n="80" d="100"/>
        </p:scale>
        <p:origin x="-223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E3BF38-1E94-4696-8E68-C3E980DB6DE4}" type="doc">
      <dgm:prSet loTypeId="urn:microsoft.com/office/officeart/2005/8/layout/target1" loCatId="relationship" qsTypeId="urn:microsoft.com/office/officeart/2005/8/quickstyle/3d2" qsCatId="3D" csTypeId="urn:microsoft.com/office/officeart/2005/8/colors/accent0_1" csCatId="mainScheme" phldr="1"/>
      <dgm:spPr/>
    </dgm:pt>
    <dgm:pt modelId="{FCC29B6C-A442-4932-A171-EDB257936936}">
      <dgm:prSet phldrT="[Text]" custT="1"/>
      <dgm:spPr/>
      <dgm:t>
        <a:bodyPr/>
        <a:lstStyle/>
        <a:p>
          <a:r>
            <a:rPr lang="en-GB" sz="2400" dirty="0"/>
            <a:t>Desired level of knowledge and skills</a:t>
          </a:r>
        </a:p>
      </dgm:t>
    </dgm:pt>
    <dgm:pt modelId="{96D4BD8E-3E3E-458A-BF03-6B3EC809521F}" type="parTrans" cxnId="{FF95C81B-B0EF-4ACF-8BC5-ABAC5150AA8C}">
      <dgm:prSet/>
      <dgm:spPr/>
      <dgm:t>
        <a:bodyPr/>
        <a:lstStyle/>
        <a:p>
          <a:endParaRPr lang="en-GB"/>
        </a:p>
      </dgm:t>
    </dgm:pt>
    <dgm:pt modelId="{0B54AEBA-E32E-4434-8890-7FAC12481F33}" type="sibTrans" cxnId="{FF95C81B-B0EF-4ACF-8BC5-ABAC5150AA8C}">
      <dgm:prSet/>
      <dgm:spPr/>
      <dgm:t>
        <a:bodyPr/>
        <a:lstStyle/>
        <a:p>
          <a:endParaRPr lang="en-GB"/>
        </a:p>
      </dgm:t>
    </dgm:pt>
    <dgm:pt modelId="{B432796B-BF65-4D6D-9481-4B5351C4DB99}">
      <dgm:prSet phldrT="[Text]" custT="1"/>
      <dgm:spPr/>
      <dgm:t>
        <a:bodyPr/>
        <a:lstStyle/>
        <a:p>
          <a:pPr algn="ctr"/>
          <a:r>
            <a:rPr lang="en-GB" sz="2400" b="1"/>
            <a:t>LEARNING GAP</a:t>
          </a:r>
          <a:endParaRPr lang="en-GB" sz="2400" b="1" dirty="0"/>
        </a:p>
      </dgm:t>
    </dgm:pt>
    <dgm:pt modelId="{DC8731F6-194E-4CFF-A026-FE59CCC02D18}" type="parTrans" cxnId="{C9DDD569-B6F1-43E2-91A0-7BD9092AD097}">
      <dgm:prSet/>
      <dgm:spPr/>
      <dgm:t>
        <a:bodyPr/>
        <a:lstStyle/>
        <a:p>
          <a:endParaRPr lang="en-GB"/>
        </a:p>
      </dgm:t>
    </dgm:pt>
    <dgm:pt modelId="{5B7BE4A9-B188-4603-BFCC-A313739568E8}" type="sibTrans" cxnId="{C9DDD569-B6F1-43E2-91A0-7BD9092AD097}">
      <dgm:prSet/>
      <dgm:spPr/>
      <dgm:t>
        <a:bodyPr/>
        <a:lstStyle/>
        <a:p>
          <a:endParaRPr lang="en-GB"/>
        </a:p>
      </dgm:t>
    </dgm:pt>
    <dgm:pt modelId="{F36FA7C2-7E68-4B58-B266-A7501A3D1128}">
      <dgm:prSet phldrT="[Text]" custT="1"/>
      <dgm:spPr/>
      <dgm:t>
        <a:bodyPr/>
        <a:lstStyle/>
        <a:p>
          <a:r>
            <a:rPr lang="en-GB" sz="2400" dirty="0"/>
            <a:t>Current level of  knowledge and skills</a:t>
          </a:r>
        </a:p>
      </dgm:t>
    </dgm:pt>
    <dgm:pt modelId="{32AB0027-0C39-424D-B9CB-D116D72E5F0E}" type="parTrans" cxnId="{9C15C5C2-79A9-4FC1-AF5F-B8E79D741D0E}">
      <dgm:prSet/>
      <dgm:spPr/>
      <dgm:t>
        <a:bodyPr/>
        <a:lstStyle/>
        <a:p>
          <a:endParaRPr lang="en-GB"/>
        </a:p>
      </dgm:t>
    </dgm:pt>
    <dgm:pt modelId="{DF7172CE-34B7-497A-9D86-51B98BC47BBB}" type="sibTrans" cxnId="{9C15C5C2-79A9-4FC1-AF5F-B8E79D741D0E}">
      <dgm:prSet/>
      <dgm:spPr/>
      <dgm:t>
        <a:bodyPr/>
        <a:lstStyle/>
        <a:p>
          <a:endParaRPr lang="en-GB"/>
        </a:p>
      </dgm:t>
    </dgm:pt>
    <dgm:pt modelId="{2D5F8D8B-0898-44C4-81C4-926A603D1947}" type="pres">
      <dgm:prSet presAssocID="{14E3BF38-1E94-4696-8E68-C3E980DB6DE4}" presName="composite" presStyleCnt="0">
        <dgm:presLayoutVars>
          <dgm:chMax val="5"/>
          <dgm:dir/>
          <dgm:resizeHandles val="exact"/>
        </dgm:presLayoutVars>
      </dgm:prSet>
      <dgm:spPr/>
    </dgm:pt>
    <dgm:pt modelId="{FD857B49-CB4A-4EED-8885-394127B15F76}" type="pres">
      <dgm:prSet presAssocID="{FCC29B6C-A442-4932-A171-EDB257936936}" presName="circle1" presStyleLbl="lnNode1" presStyleIdx="0" presStyleCnt="3"/>
      <dgm:spPr>
        <a:solidFill>
          <a:schemeClr val="tx2">
            <a:lumMod val="20000"/>
            <a:lumOff val="80000"/>
          </a:schemeClr>
        </a:solidFill>
      </dgm:spPr>
    </dgm:pt>
    <dgm:pt modelId="{179F488C-9037-47E6-81F9-176DB4D01CA4}" type="pres">
      <dgm:prSet presAssocID="{FCC29B6C-A442-4932-A171-EDB257936936}" presName="text1" presStyleLbl="revTx" presStyleIdx="0" presStyleCnt="3" custScaleX="228369" custLinFactNeighborX="60574" custLinFactNeighborY="-1267">
        <dgm:presLayoutVars>
          <dgm:bulletEnabled val="1"/>
        </dgm:presLayoutVars>
      </dgm:prSet>
      <dgm:spPr/>
    </dgm:pt>
    <dgm:pt modelId="{C711EE9D-E401-4034-A193-4FE8D857B3B3}" type="pres">
      <dgm:prSet presAssocID="{FCC29B6C-A442-4932-A171-EDB257936936}" presName="line1" presStyleLbl="callout" presStyleIdx="0" presStyleCnt="6"/>
      <dgm:spPr/>
    </dgm:pt>
    <dgm:pt modelId="{8053BE30-D6D6-4563-8B0E-3B05EBDB9AEA}" type="pres">
      <dgm:prSet presAssocID="{FCC29B6C-A442-4932-A171-EDB257936936}" presName="d1" presStyleLbl="callout" presStyleIdx="1" presStyleCnt="6"/>
      <dgm:spPr/>
    </dgm:pt>
    <dgm:pt modelId="{6B6C36B3-CA5C-4404-B218-BE1A5EB86E0C}" type="pres">
      <dgm:prSet presAssocID="{B432796B-BF65-4D6D-9481-4B5351C4DB99}" presName="circle2" presStyleLbl="lnNode1" presStyleIdx="1" presStyleCnt="3"/>
      <dgm:spPr>
        <a:solidFill>
          <a:schemeClr val="tx2">
            <a:lumMod val="40000"/>
            <a:lumOff val="60000"/>
          </a:schemeClr>
        </a:solidFill>
      </dgm:spPr>
    </dgm:pt>
    <dgm:pt modelId="{1710A436-B5EA-49F5-8041-31CA92DE07F5}" type="pres">
      <dgm:prSet presAssocID="{B432796B-BF65-4D6D-9481-4B5351C4DB99}" presName="text2" presStyleLbl="revTx" presStyleIdx="1" presStyleCnt="3" custScaleX="168064" custLinFactNeighborX="33458" custLinFactNeighborY="8731">
        <dgm:presLayoutVars>
          <dgm:bulletEnabled val="1"/>
        </dgm:presLayoutVars>
      </dgm:prSet>
      <dgm:spPr/>
    </dgm:pt>
    <dgm:pt modelId="{81D9C312-91D3-4305-8E21-BFC22C75FAC8}" type="pres">
      <dgm:prSet presAssocID="{B432796B-BF65-4D6D-9481-4B5351C4DB99}" presName="line2" presStyleLbl="callout" presStyleIdx="2" presStyleCnt="6"/>
      <dgm:spPr/>
    </dgm:pt>
    <dgm:pt modelId="{EB2F17BA-D4D4-4409-A189-25ECAF870290}" type="pres">
      <dgm:prSet presAssocID="{B432796B-BF65-4D6D-9481-4B5351C4DB99}" presName="d2" presStyleLbl="callout" presStyleIdx="3" presStyleCnt="6"/>
      <dgm:spPr/>
    </dgm:pt>
    <dgm:pt modelId="{54A1B08B-5960-43C8-B66B-93643E04EDEA}" type="pres">
      <dgm:prSet presAssocID="{F36FA7C2-7E68-4B58-B266-A7501A3D1128}" presName="circle3" presStyleLbl="lnNode1" presStyleIdx="2" presStyleCnt="3"/>
      <dgm:spPr>
        <a:solidFill>
          <a:schemeClr val="tx2">
            <a:lumMod val="60000"/>
            <a:lumOff val="40000"/>
          </a:schemeClr>
        </a:solidFill>
      </dgm:spPr>
    </dgm:pt>
    <dgm:pt modelId="{1863CF54-F0FA-4D50-8D3C-C355ABE8D92C}" type="pres">
      <dgm:prSet presAssocID="{F36FA7C2-7E68-4B58-B266-A7501A3D1128}" presName="text3" presStyleLbl="revTx" presStyleIdx="2" presStyleCnt="3" custScaleX="216507" custLinFactNeighborX="56344" custLinFactNeighborY="14731">
        <dgm:presLayoutVars>
          <dgm:bulletEnabled val="1"/>
        </dgm:presLayoutVars>
      </dgm:prSet>
      <dgm:spPr/>
    </dgm:pt>
    <dgm:pt modelId="{38CE21F3-0EF9-4FBE-AB80-1F98D937D61A}" type="pres">
      <dgm:prSet presAssocID="{F36FA7C2-7E68-4B58-B266-A7501A3D1128}" presName="line3" presStyleLbl="callout" presStyleIdx="4" presStyleCnt="6"/>
      <dgm:spPr/>
    </dgm:pt>
    <dgm:pt modelId="{9D5D373E-4F1E-4B69-8648-1F98DA738C7C}" type="pres">
      <dgm:prSet presAssocID="{F36FA7C2-7E68-4B58-B266-A7501A3D1128}" presName="d3" presStyleLbl="callout" presStyleIdx="5" presStyleCnt="6"/>
      <dgm:spPr/>
    </dgm:pt>
  </dgm:ptLst>
  <dgm:cxnLst>
    <dgm:cxn modelId="{6F391A03-BBD4-4B01-8ADC-27CF9AE186E7}" type="presOf" srcId="{B432796B-BF65-4D6D-9481-4B5351C4DB99}" destId="{1710A436-B5EA-49F5-8041-31CA92DE07F5}" srcOrd="0" destOrd="0" presId="urn:microsoft.com/office/officeart/2005/8/layout/target1"/>
    <dgm:cxn modelId="{FF95C81B-B0EF-4ACF-8BC5-ABAC5150AA8C}" srcId="{14E3BF38-1E94-4696-8E68-C3E980DB6DE4}" destId="{FCC29B6C-A442-4932-A171-EDB257936936}" srcOrd="0" destOrd="0" parTransId="{96D4BD8E-3E3E-458A-BF03-6B3EC809521F}" sibTransId="{0B54AEBA-E32E-4434-8890-7FAC12481F33}"/>
    <dgm:cxn modelId="{8A70912F-5531-4285-AD96-6D183A74E322}" type="presOf" srcId="{F36FA7C2-7E68-4B58-B266-A7501A3D1128}" destId="{1863CF54-F0FA-4D50-8D3C-C355ABE8D92C}" srcOrd="0" destOrd="0" presId="urn:microsoft.com/office/officeart/2005/8/layout/target1"/>
    <dgm:cxn modelId="{BA9D7439-C62B-4D63-A071-3AB3102FE846}" type="presOf" srcId="{FCC29B6C-A442-4932-A171-EDB257936936}" destId="{179F488C-9037-47E6-81F9-176DB4D01CA4}" srcOrd="0" destOrd="0" presId="urn:microsoft.com/office/officeart/2005/8/layout/target1"/>
    <dgm:cxn modelId="{C9DDD569-B6F1-43E2-91A0-7BD9092AD097}" srcId="{14E3BF38-1E94-4696-8E68-C3E980DB6DE4}" destId="{B432796B-BF65-4D6D-9481-4B5351C4DB99}" srcOrd="1" destOrd="0" parTransId="{DC8731F6-194E-4CFF-A026-FE59CCC02D18}" sibTransId="{5B7BE4A9-B188-4603-BFCC-A313739568E8}"/>
    <dgm:cxn modelId="{2F795871-9FF0-4BDF-8E4E-E48229E15335}" type="presOf" srcId="{14E3BF38-1E94-4696-8E68-C3E980DB6DE4}" destId="{2D5F8D8B-0898-44C4-81C4-926A603D1947}" srcOrd="0" destOrd="0" presId="urn:microsoft.com/office/officeart/2005/8/layout/target1"/>
    <dgm:cxn modelId="{9C15C5C2-79A9-4FC1-AF5F-B8E79D741D0E}" srcId="{14E3BF38-1E94-4696-8E68-C3E980DB6DE4}" destId="{F36FA7C2-7E68-4B58-B266-A7501A3D1128}" srcOrd="2" destOrd="0" parTransId="{32AB0027-0C39-424D-B9CB-D116D72E5F0E}" sibTransId="{DF7172CE-34B7-497A-9D86-51B98BC47BBB}"/>
    <dgm:cxn modelId="{760E371A-1CE5-46EB-8009-3A38AAEF6E66}" type="presParOf" srcId="{2D5F8D8B-0898-44C4-81C4-926A603D1947}" destId="{FD857B49-CB4A-4EED-8885-394127B15F76}" srcOrd="0" destOrd="0" presId="urn:microsoft.com/office/officeart/2005/8/layout/target1"/>
    <dgm:cxn modelId="{A5120AD3-1ABE-4219-85C0-9DBFF06757F4}" type="presParOf" srcId="{2D5F8D8B-0898-44C4-81C4-926A603D1947}" destId="{179F488C-9037-47E6-81F9-176DB4D01CA4}" srcOrd="1" destOrd="0" presId="urn:microsoft.com/office/officeart/2005/8/layout/target1"/>
    <dgm:cxn modelId="{EC0ABC59-BED7-4DDC-853C-1DE6C360DBA0}" type="presParOf" srcId="{2D5F8D8B-0898-44C4-81C4-926A603D1947}" destId="{C711EE9D-E401-4034-A193-4FE8D857B3B3}" srcOrd="2" destOrd="0" presId="urn:microsoft.com/office/officeart/2005/8/layout/target1"/>
    <dgm:cxn modelId="{676984C1-F2D8-482C-936F-3B8013DDC2B2}" type="presParOf" srcId="{2D5F8D8B-0898-44C4-81C4-926A603D1947}" destId="{8053BE30-D6D6-4563-8B0E-3B05EBDB9AEA}" srcOrd="3" destOrd="0" presId="urn:microsoft.com/office/officeart/2005/8/layout/target1"/>
    <dgm:cxn modelId="{7D6430A5-F1DF-4B05-B26A-22FF8B6B6C9B}" type="presParOf" srcId="{2D5F8D8B-0898-44C4-81C4-926A603D1947}" destId="{6B6C36B3-CA5C-4404-B218-BE1A5EB86E0C}" srcOrd="4" destOrd="0" presId="urn:microsoft.com/office/officeart/2005/8/layout/target1"/>
    <dgm:cxn modelId="{2B01BEE6-1423-4E43-915F-991C0ECD202D}" type="presParOf" srcId="{2D5F8D8B-0898-44C4-81C4-926A603D1947}" destId="{1710A436-B5EA-49F5-8041-31CA92DE07F5}" srcOrd="5" destOrd="0" presId="urn:microsoft.com/office/officeart/2005/8/layout/target1"/>
    <dgm:cxn modelId="{9CB2A8C2-5083-4027-9FB8-DA47BEAF115C}" type="presParOf" srcId="{2D5F8D8B-0898-44C4-81C4-926A603D1947}" destId="{81D9C312-91D3-4305-8E21-BFC22C75FAC8}" srcOrd="6" destOrd="0" presId="urn:microsoft.com/office/officeart/2005/8/layout/target1"/>
    <dgm:cxn modelId="{E0423296-FAA9-4876-A477-04386F975A2F}" type="presParOf" srcId="{2D5F8D8B-0898-44C4-81C4-926A603D1947}" destId="{EB2F17BA-D4D4-4409-A189-25ECAF870290}" srcOrd="7" destOrd="0" presId="urn:microsoft.com/office/officeart/2005/8/layout/target1"/>
    <dgm:cxn modelId="{801D66D0-0265-4F4F-BD20-16882397E602}" type="presParOf" srcId="{2D5F8D8B-0898-44C4-81C4-926A603D1947}" destId="{54A1B08B-5960-43C8-B66B-93643E04EDEA}" srcOrd="8" destOrd="0" presId="urn:microsoft.com/office/officeart/2005/8/layout/target1"/>
    <dgm:cxn modelId="{3713707E-A068-4038-9E72-DE064E224689}" type="presParOf" srcId="{2D5F8D8B-0898-44C4-81C4-926A603D1947}" destId="{1863CF54-F0FA-4D50-8D3C-C355ABE8D92C}" srcOrd="9" destOrd="0" presId="urn:microsoft.com/office/officeart/2005/8/layout/target1"/>
    <dgm:cxn modelId="{6AE16A37-BF3D-4A66-AF1B-4259984C5214}" type="presParOf" srcId="{2D5F8D8B-0898-44C4-81C4-926A603D1947}" destId="{38CE21F3-0EF9-4FBE-AB80-1F98D937D61A}" srcOrd="10" destOrd="0" presId="urn:microsoft.com/office/officeart/2005/8/layout/target1"/>
    <dgm:cxn modelId="{1F7A87C2-46FB-4E9B-91F3-AF8A7FF4AE1E}" type="presParOf" srcId="{2D5F8D8B-0898-44C4-81C4-926A603D1947}" destId="{9D5D373E-4F1E-4B69-8648-1F98DA738C7C}"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C290C9-6EDB-4F99-9612-6684A3EE6824}" type="doc">
      <dgm:prSet loTypeId="urn:microsoft.com/office/officeart/2005/8/layout/cycle5" loCatId="cycle" qsTypeId="urn:microsoft.com/office/officeart/2005/8/quickstyle/3d1" qsCatId="3D" csTypeId="urn:microsoft.com/office/officeart/2005/8/colors/accent1_2" csCatId="accent1" phldr="1"/>
      <dgm:spPr/>
      <dgm:t>
        <a:bodyPr/>
        <a:lstStyle/>
        <a:p>
          <a:endParaRPr lang="en-GB"/>
        </a:p>
      </dgm:t>
    </dgm:pt>
    <dgm:pt modelId="{D1FD8858-6969-47C4-B7FF-71A2E4F8C9F8}">
      <dgm:prSet phldrT="[Text]"/>
      <dgm:spPr/>
      <dgm:t>
        <a:bodyPr/>
        <a:lstStyle/>
        <a:p>
          <a:r>
            <a:rPr lang="en-GB" dirty="0"/>
            <a:t>Concrete experience</a:t>
          </a:r>
        </a:p>
      </dgm:t>
    </dgm:pt>
    <dgm:pt modelId="{B2DCB033-5B3F-4BBE-B2DA-631F37E53578}" type="parTrans" cxnId="{D2B90F71-5A28-4032-87CF-41D4676FF52B}">
      <dgm:prSet/>
      <dgm:spPr/>
      <dgm:t>
        <a:bodyPr/>
        <a:lstStyle/>
        <a:p>
          <a:endParaRPr lang="en-GB"/>
        </a:p>
      </dgm:t>
    </dgm:pt>
    <dgm:pt modelId="{D07FF442-3586-4A00-B94D-6B58ABBF6948}" type="sibTrans" cxnId="{D2B90F71-5A28-4032-87CF-41D4676FF52B}">
      <dgm:prSet/>
      <dgm:spPr/>
      <dgm:t>
        <a:bodyPr/>
        <a:lstStyle/>
        <a:p>
          <a:endParaRPr lang="en-GB"/>
        </a:p>
      </dgm:t>
    </dgm:pt>
    <dgm:pt modelId="{9BB4024D-9794-4BEB-8D0D-659F99A98529}">
      <dgm:prSet phldrT="[Text]"/>
      <dgm:spPr/>
      <dgm:t>
        <a:bodyPr/>
        <a:lstStyle/>
        <a:p>
          <a:r>
            <a:rPr lang="en-GB" dirty="0"/>
            <a:t>Reflective observation</a:t>
          </a:r>
        </a:p>
      </dgm:t>
    </dgm:pt>
    <dgm:pt modelId="{637F3B7D-614E-456F-8831-BF03CA3B1FD5}" type="parTrans" cxnId="{DBB82159-F609-4227-9B3E-0C6E193298FF}">
      <dgm:prSet/>
      <dgm:spPr/>
      <dgm:t>
        <a:bodyPr/>
        <a:lstStyle/>
        <a:p>
          <a:endParaRPr lang="en-GB"/>
        </a:p>
      </dgm:t>
    </dgm:pt>
    <dgm:pt modelId="{A20D22C3-C741-4AD4-AEF6-003FAE595E67}" type="sibTrans" cxnId="{DBB82159-F609-4227-9B3E-0C6E193298FF}">
      <dgm:prSet/>
      <dgm:spPr/>
      <dgm:t>
        <a:bodyPr/>
        <a:lstStyle/>
        <a:p>
          <a:endParaRPr lang="en-GB"/>
        </a:p>
      </dgm:t>
    </dgm:pt>
    <dgm:pt modelId="{75F32848-3174-4410-AE36-687DE559FA9B}">
      <dgm:prSet phldrT="[Text]"/>
      <dgm:spPr/>
      <dgm:t>
        <a:bodyPr/>
        <a:lstStyle/>
        <a:p>
          <a:r>
            <a:rPr lang="en-GB" dirty="0"/>
            <a:t>Abstract conceptualisation</a:t>
          </a:r>
        </a:p>
      </dgm:t>
    </dgm:pt>
    <dgm:pt modelId="{056C1D56-4DFA-4589-8E09-BCDCB57B36F5}" type="parTrans" cxnId="{6F6AB4F7-212A-4D1B-A084-69C7ABE4D45B}">
      <dgm:prSet/>
      <dgm:spPr/>
      <dgm:t>
        <a:bodyPr/>
        <a:lstStyle/>
        <a:p>
          <a:endParaRPr lang="en-GB"/>
        </a:p>
      </dgm:t>
    </dgm:pt>
    <dgm:pt modelId="{AD39D2DE-B45E-4F6A-BC85-7B8D38030240}" type="sibTrans" cxnId="{6F6AB4F7-212A-4D1B-A084-69C7ABE4D45B}">
      <dgm:prSet/>
      <dgm:spPr/>
      <dgm:t>
        <a:bodyPr/>
        <a:lstStyle/>
        <a:p>
          <a:endParaRPr lang="en-GB"/>
        </a:p>
      </dgm:t>
    </dgm:pt>
    <dgm:pt modelId="{D71E8C9E-6E9E-4F67-97D1-2D38EB885ADC}">
      <dgm:prSet phldrT="[Text]"/>
      <dgm:spPr/>
      <dgm:t>
        <a:bodyPr/>
        <a:lstStyle/>
        <a:p>
          <a:r>
            <a:rPr lang="en-GB" dirty="0"/>
            <a:t>Active experimentation</a:t>
          </a:r>
        </a:p>
      </dgm:t>
    </dgm:pt>
    <dgm:pt modelId="{5212E9AC-31E8-4564-8EC2-600F44397E23}" type="parTrans" cxnId="{ACDBE454-3942-47BB-8C8F-1771FA7CB3D4}">
      <dgm:prSet/>
      <dgm:spPr/>
      <dgm:t>
        <a:bodyPr/>
        <a:lstStyle/>
        <a:p>
          <a:endParaRPr lang="en-GB"/>
        </a:p>
      </dgm:t>
    </dgm:pt>
    <dgm:pt modelId="{617D1B8A-3D8B-4D7D-AFA0-B1D3B6B5E745}" type="sibTrans" cxnId="{ACDBE454-3942-47BB-8C8F-1771FA7CB3D4}">
      <dgm:prSet/>
      <dgm:spPr/>
      <dgm:t>
        <a:bodyPr/>
        <a:lstStyle/>
        <a:p>
          <a:endParaRPr lang="en-GB"/>
        </a:p>
      </dgm:t>
    </dgm:pt>
    <dgm:pt modelId="{91F41A7A-7A28-41AC-B929-1F5424192715}" type="pres">
      <dgm:prSet presAssocID="{C8C290C9-6EDB-4F99-9612-6684A3EE6824}" presName="cycle" presStyleCnt="0">
        <dgm:presLayoutVars>
          <dgm:dir/>
          <dgm:resizeHandles val="exact"/>
        </dgm:presLayoutVars>
      </dgm:prSet>
      <dgm:spPr/>
    </dgm:pt>
    <dgm:pt modelId="{DF45B866-4984-43F9-89C4-8D531A0B7E89}" type="pres">
      <dgm:prSet presAssocID="{D1FD8858-6969-47C4-B7FF-71A2E4F8C9F8}" presName="node" presStyleLbl="node1" presStyleIdx="0" presStyleCnt="4">
        <dgm:presLayoutVars>
          <dgm:bulletEnabled val="1"/>
        </dgm:presLayoutVars>
      </dgm:prSet>
      <dgm:spPr/>
    </dgm:pt>
    <dgm:pt modelId="{374389B7-0D06-4BC0-8B55-DB702448AF31}" type="pres">
      <dgm:prSet presAssocID="{D1FD8858-6969-47C4-B7FF-71A2E4F8C9F8}" presName="spNode" presStyleCnt="0"/>
      <dgm:spPr/>
    </dgm:pt>
    <dgm:pt modelId="{047F6C46-1430-4B91-9C7B-0BCB3AB387B7}" type="pres">
      <dgm:prSet presAssocID="{D07FF442-3586-4A00-B94D-6B58ABBF6948}" presName="sibTrans" presStyleLbl="sibTrans1D1" presStyleIdx="0" presStyleCnt="4"/>
      <dgm:spPr/>
    </dgm:pt>
    <dgm:pt modelId="{5FC9BF27-322C-4871-9D01-89E54B2622AF}" type="pres">
      <dgm:prSet presAssocID="{9BB4024D-9794-4BEB-8D0D-659F99A98529}" presName="node" presStyleLbl="node1" presStyleIdx="1" presStyleCnt="4">
        <dgm:presLayoutVars>
          <dgm:bulletEnabled val="1"/>
        </dgm:presLayoutVars>
      </dgm:prSet>
      <dgm:spPr/>
    </dgm:pt>
    <dgm:pt modelId="{6EE7F6D9-2B4D-4CE1-B6AB-6DDFB735AA00}" type="pres">
      <dgm:prSet presAssocID="{9BB4024D-9794-4BEB-8D0D-659F99A98529}" presName="spNode" presStyleCnt="0"/>
      <dgm:spPr/>
    </dgm:pt>
    <dgm:pt modelId="{0B6E85F8-2E8B-4E0F-8A58-3CA9BECE9A46}" type="pres">
      <dgm:prSet presAssocID="{A20D22C3-C741-4AD4-AEF6-003FAE595E67}" presName="sibTrans" presStyleLbl="sibTrans1D1" presStyleIdx="1" presStyleCnt="4"/>
      <dgm:spPr/>
    </dgm:pt>
    <dgm:pt modelId="{28D24DDD-8C2B-4B46-9292-0A9845CFD06A}" type="pres">
      <dgm:prSet presAssocID="{75F32848-3174-4410-AE36-687DE559FA9B}" presName="node" presStyleLbl="node1" presStyleIdx="2" presStyleCnt="4">
        <dgm:presLayoutVars>
          <dgm:bulletEnabled val="1"/>
        </dgm:presLayoutVars>
      </dgm:prSet>
      <dgm:spPr/>
    </dgm:pt>
    <dgm:pt modelId="{6AF8C327-C3A0-4619-B8E8-E5A609D42C05}" type="pres">
      <dgm:prSet presAssocID="{75F32848-3174-4410-AE36-687DE559FA9B}" presName="spNode" presStyleCnt="0"/>
      <dgm:spPr/>
    </dgm:pt>
    <dgm:pt modelId="{FE7A680D-016A-4946-81C1-0FB5DA04BDBB}" type="pres">
      <dgm:prSet presAssocID="{AD39D2DE-B45E-4F6A-BC85-7B8D38030240}" presName="sibTrans" presStyleLbl="sibTrans1D1" presStyleIdx="2" presStyleCnt="4"/>
      <dgm:spPr/>
    </dgm:pt>
    <dgm:pt modelId="{49D9D1A3-37AD-4C82-B71A-1B1BA095F8BA}" type="pres">
      <dgm:prSet presAssocID="{D71E8C9E-6E9E-4F67-97D1-2D38EB885ADC}" presName="node" presStyleLbl="node1" presStyleIdx="3" presStyleCnt="4">
        <dgm:presLayoutVars>
          <dgm:bulletEnabled val="1"/>
        </dgm:presLayoutVars>
      </dgm:prSet>
      <dgm:spPr/>
    </dgm:pt>
    <dgm:pt modelId="{5DAF5F5B-7FCA-4A87-A462-B0561FFD0637}" type="pres">
      <dgm:prSet presAssocID="{D71E8C9E-6E9E-4F67-97D1-2D38EB885ADC}" presName="spNode" presStyleCnt="0"/>
      <dgm:spPr/>
    </dgm:pt>
    <dgm:pt modelId="{1C44A634-1E0F-479E-BF70-6B739DE3E595}" type="pres">
      <dgm:prSet presAssocID="{617D1B8A-3D8B-4D7D-AFA0-B1D3B6B5E745}" presName="sibTrans" presStyleLbl="sibTrans1D1" presStyleIdx="3" presStyleCnt="4"/>
      <dgm:spPr/>
    </dgm:pt>
  </dgm:ptLst>
  <dgm:cxnLst>
    <dgm:cxn modelId="{F21A6C01-FA3C-486B-B87E-00E1FEE95607}" type="presOf" srcId="{617D1B8A-3D8B-4D7D-AFA0-B1D3B6B5E745}" destId="{1C44A634-1E0F-479E-BF70-6B739DE3E595}" srcOrd="0" destOrd="0" presId="urn:microsoft.com/office/officeart/2005/8/layout/cycle5"/>
    <dgm:cxn modelId="{18429816-AA77-4440-8E17-FE6AD8306F97}" type="presOf" srcId="{AD39D2DE-B45E-4F6A-BC85-7B8D38030240}" destId="{FE7A680D-016A-4946-81C1-0FB5DA04BDBB}" srcOrd="0" destOrd="0" presId="urn:microsoft.com/office/officeart/2005/8/layout/cycle5"/>
    <dgm:cxn modelId="{5614003A-EADF-4F99-8370-8635E8FF6AAE}" type="presOf" srcId="{D1FD8858-6969-47C4-B7FF-71A2E4F8C9F8}" destId="{DF45B866-4984-43F9-89C4-8D531A0B7E89}" srcOrd="0" destOrd="0" presId="urn:microsoft.com/office/officeart/2005/8/layout/cycle5"/>
    <dgm:cxn modelId="{D2B90F71-5A28-4032-87CF-41D4676FF52B}" srcId="{C8C290C9-6EDB-4F99-9612-6684A3EE6824}" destId="{D1FD8858-6969-47C4-B7FF-71A2E4F8C9F8}" srcOrd="0" destOrd="0" parTransId="{B2DCB033-5B3F-4BBE-B2DA-631F37E53578}" sibTransId="{D07FF442-3586-4A00-B94D-6B58ABBF6948}"/>
    <dgm:cxn modelId="{ACDBE454-3942-47BB-8C8F-1771FA7CB3D4}" srcId="{C8C290C9-6EDB-4F99-9612-6684A3EE6824}" destId="{D71E8C9E-6E9E-4F67-97D1-2D38EB885ADC}" srcOrd="3" destOrd="0" parTransId="{5212E9AC-31E8-4564-8EC2-600F44397E23}" sibTransId="{617D1B8A-3D8B-4D7D-AFA0-B1D3B6B5E745}"/>
    <dgm:cxn modelId="{DBB82159-F609-4227-9B3E-0C6E193298FF}" srcId="{C8C290C9-6EDB-4F99-9612-6684A3EE6824}" destId="{9BB4024D-9794-4BEB-8D0D-659F99A98529}" srcOrd="1" destOrd="0" parTransId="{637F3B7D-614E-456F-8831-BF03CA3B1FD5}" sibTransId="{A20D22C3-C741-4AD4-AEF6-003FAE595E67}"/>
    <dgm:cxn modelId="{ECC181A5-316D-4611-A9FE-8D2C223F5444}" type="presOf" srcId="{A20D22C3-C741-4AD4-AEF6-003FAE595E67}" destId="{0B6E85F8-2E8B-4E0F-8A58-3CA9BECE9A46}" srcOrd="0" destOrd="0" presId="urn:microsoft.com/office/officeart/2005/8/layout/cycle5"/>
    <dgm:cxn modelId="{A4644ACB-BF17-4EEB-B9E2-DD3756AE5EFC}" type="presOf" srcId="{9BB4024D-9794-4BEB-8D0D-659F99A98529}" destId="{5FC9BF27-322C-4871-9D01-89E54B2622AF}" srcOrd="0" destOrd="0" presId="urn:microsoft.com/office/officeart/2005/8/layout/cycle5"/>
    <dgm:cxn modelId="{D501EAD9-F4C9-4099-B49B-A6590A598D1C}" type="presOf" srcId="{D71E8C9E-6E9E-4F67-97D1-2D38EB885ADC}" destId="{49D9D1A3-37AD-4C82-B71A-1B1BA095F8BA}" srcOrd="0" destOrd="0" presId="urn:microsoft.com/office/officeart/2005/8/layout/cycle5"/>
    <dgm:cxn modelId="{9833A9F1-2BD5-4428-AE2F-AD6D294D98DA}" type="presOf" srcId="{75F32848-3174-4410-AE36-687DE559FA9B}" destId="{28D24DDD-8C2B-4B46-9292-0A9845CFD06A}" srcOrd="0" destOrd="0" presId="urn:microsoft.com/office/officeart/2005/8/layout/cycle5"/>
    <dgm:cxn modelId="{5968ECF4-508D-4EFA-8908-31B7026959BC}" type="presOf" srcId="{C8C290C9-6EDB-4F99-9612-6684A3EE6824}" destId="{91F41A7A-7A28-41AC-B929-1F5424192715}" srcOrd="0" destOrd="0" presId="urn:microsoft.com/office/officeart/2005/8/layout/cycle5"/>
    <dgm:cxn modelId="{550EE8F5-679A-408F-A5BF-E1733EEBEDD9}" type="presOf" srcId="{D07FF442-3586-4A00-B94D-6B58ABBF6948}" destId="{047F6C46-1430-4B91-9C7B-0BCB3AB387B7}" srcOrd="0" destOrd="0" presId="urn:microsoft.com/office/officeart/2005/8/layout/cycle5"/>
    <dgm:cxn modelId="{6F6AB4F7-212A-4D1B-A084-69C7ABE4D45B}" srcId="{C8C290C9-6EDB-4F99-9612-6684A3EE6824}" destId="{75F32848-3174-4410-AE36-687DE559FA9B}" srcOrd="2" destOrd="0" parTransId="{056C1D56-4DFA-4589-8E09-BCDCB57B36F5}" sibTransId="{AD39D2DE-B45E-4F6A-BC85-7B8D38030240}"/>
    <dgm:cxn modelId="{A020532B-56D2-4B3D-A6C6-A9C8D4F3D3B4}" type="presParOf" srcId="{91F41A7A-7A28-41AC-B929-1F5424192715}" destId="{DF45B866-4984-43F9-89C4-8D531A0B7E89}" srcOrd="0" destOrd="0" presId="urn:microsoft.com/office/officeart/2005/8/layout/cycle5"/>
    <dgm:cxn modelId="{602CC24D-4766-445E-A795-66A478B2F9C3}" type="presParOf" srcId="{91F41A7A-7A28-41AC-B929-1F5424192715}" destId="{374389B7-0D06-4BC0-8B55-DB702448AF31}" srcOrd="1" destOrd="0" presId="urn:microsoft.com/office/officeart/2005/8/layout/cycle5"/>
    <dgm:cxn modelId="{E381E5A9-2B0F-423D-A66B-D09BDBA83059}" type="presParOf" srcId="{91F41A7A-7A28-41AC-B929-1F5424192715}" destId="{047F6C46-1430-4B91-9C7B-0BCB3AB387B7}" srcOrd="2" destOrd="0" presId="urn:microsoft.com/office/officeart/2005/8/layout/cycle5"/>
    <dgm:cxn modelId="{5A704292-8215-41A7-9381-8898C3F86867}" type="presParOf" srcId="{91F41A7A-7A28-41AC-B929-1F5424192715}" destId="{5FC9BF27-322C-4871-9D01-89E54B2622AF}" srcOrd="3" destOrd="0" presId="urn:microsoft.com/office/officeart/2005/8/layout/cycle5"/>
    <dgm:cxn modelId="{F695E78E-CF72-4584-8E22-693B2AE6A7E2}" type="presParOf" srcId="{91F41A7A-7A28-41AC-B929-1F5424192715}" destId="{6EE7F6D9-2B4D-4CE1-B6AB-6DDFB735AA00}" srcOrd="4" destOrd="0" presId="urn:microsoft.com/office/officeart/2005/8/layout/cycle5"/>
    <dgm:cxn modelId="{73E04544-14B7-4056-8AC8-E62B8E863549}" type="presParOf" srcId="{91F41A7A-7A28-41AC-B929-1F5424192715}" destId="{0B6E85F8-2E8B-4E0F-8A58-3CA9BECE9A46}" srcOrd="5" destOrd="0" presId="urn:microsoft.com/office/officeart/2005/8/layout/cycle5"/>
    <dgm:cxn modelId="{56DC8253-1322-4AC9-8C74-1BE225DF278C}" type="presParOf" srcId="{91F41A7A-7A28-41AC-B929-1F5424192715}" destId="{28D24DDD-8C2B-4B46-9292-0A9845CFD06A}" srcOrd="6" destOrd="0" presId="urn:microsoft.com/office/officeart/2005/8/layout/cycle5"/>
    <dgm:cxn modelId="{17B5B2CF-8633-410E-90E4-7460E3724272}" type="presParOf" srcId="{91F41A7A-7A28-41AC-B929-1F5424192715}" destId="{6AF8C327-C3A0-4619-B8E8-E5A609D42C05}" srcOrd="7" destOrd="0" presId="urn:microsoft.com/office/officeart/2005/8/layout/cycle5"/>
    <dgm:cxn modelId="{A4533AF7-B4B1-407A-8927-4D69121BC347}" type="presParOf" srcId="{91F41A7A-7A28-41AC-B929-1F5424192715}" destId="{FE7A680D-016A-4946-81C1-0FB5DA04BDBB}" srcOrd="8" destOrd="0" presId="urn:microsoft.com/office/officeart/2005/8/layout/cycle5"/>
    <dgm:cxn modelId="{D754C79C-9864-4939-BE75-D8A975175C66}" type="presParOf" srcId="{91F41A7A-7A28-41AC-B929-1F5424192715}" destId="{49D9D1A3-37AD-4C82-B71A-1B1BA095F8BA}" srcOrd="9" destOrd="0" presId="urn:microsoft.com/office/officeart/2005/8/layout/cycle5"/>
    <dgm:cxn modelId="{31830E42-0F28-45A7-B2C1-FDAE263EB6D4}" type="presParOf" srcId="{91F41A7A-7A28-41AC-B929-1F5424192715}" destId="{5DAF5F5B-7FCA-4A87-A462-B0561FFD0637}" srcOrd="10" destOrd="0" presId="urn:microsoft.com/office/officeart/2005/8/layout/cycle5"/>
    <dgm:cxn modelId="{367AE91F-A04C-4C88-9BDE-5825A55C4B04}" type="presParOf" srcId="{91F41A7A-7A28-41AC-B929-1F5424192715}" destId="{1C44A634-1E0F-479E-BF70-6B739DE3E595}"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FC608E-AF7A-407E-9EF0-E0D70E1CB572}" type="doc">
      <dgm:prSet loTypeId="urn:microsoft.com/office/officeart/2005/8/layout/chevron2" loCatId="list" qsTypeId="urn:microsoft.com/office/officeart/2005/8/quickstyle/3d2" qsCatId="3D" csTypeId="urn:microsoft.com/office/officeart/2005/8/colors/accent1_1" csCatId="accent1" phldr="1"/>
      <dgm:spPr/>
      <dgm:t>
        <a:bodyPr/>
        <a:lstStyle/>
        <a:p>
          <a:endParaRPr lang="en-GB"/>
        </a:p>
      </dgm:t>
    </dgm:pt>
    <dgm:pt modelId="{1AEF596A-AC91-4200-A83D-AE800C24D5D2}">
      <dgm:prSet phldrT="[Text]" custT="1"/>
      <dgm:spPr/>
      <dgm:t>
        <a:bodyPr/>
        <a:lstStyle/>
        <a:p>
          <a:r>
            <a:rPr lang="en-GB" sz="2000" b="1" baseline="0" dirty="0">
              <a:solidFill>
                <a:schemeClr val="tx2"/>
              </a:solidFill>
            </a:rPr>
            <a:t>Current Situation</a:t>
          </a:r>
        </a:p>
      </dgm:t>
    </dgm:pt>
    <dgm:pt modelId="{15A267B5-17CB-4C27-94CC-51F7BD7A4899}" type="parTrans" cxnId="{988A386E-3DBA-467C-A092-921BCCBB9E85}">
      <dgm:prSet/>
      <dgm:spPr/>
      <dgm:t>
        <a:bodyPr/>
        <a:lstStyle/>
        <a:p>
          <a:endParaRPr lang="en-GB"/>
        </a:p>
      </dgm:t>
    </dgm:pt>
    <dgm:pt modelId="{E7BE7056-DCC6-4F99-9E11-108301E53B98}" type="sibTrans" cxnId="{988A386E-3DBA-467C-A092-921BCCBB9E85}">
      <dgm:prSet/>
      <dgm:spPr/>
      <dgm:t>
        <a:bodyPr/>
        <a:lstStyle/>
        <a:p>
          <a:endParaRPr lang="en-GB"/>
        </a:p>
      </dgm:t>
    </dgm:pt>
    <dgm:pt modelId="{E4FFAE75-B9CE-447C-923B-2C2C86CA32DE}">
      <dgm:prSet phldrT="[Text]" custT="1"/>
      <dgm:spPr/>
      <dgm:t>
        <a:bodyPr/>
        <a:lstStyle/>
        <a:p>
          <a:r>
            <a:rPr lang="en-GB" sz="2200" baseline="0"/>
            <a:t>Current level of skill / knowledge competency</a:t>
          </a:r>
          <a:endParaRPr lang="en-GB" sz="2200" baseline="0" dirty="0"/>
        </a:p>
      </dgm:t>
    </dgm:pt>
    <dgm:pt modelId="{D76C7C69-618D-459B-8E13-1BBBD4EF0E09}" type="parTrans" cxnId="{C94749F7-B3CD-4065-8C5C-B38F67F6045D}">
      <dgm:prSet/>
      <dgm:spPr/>
      <dgm:t>
        <a:bodyPr/>
        <a:lstStyle/>
        <a:p>
          <a:endParaRPr lang="en-GB"/>
        </a:p>
      </dgm:t>
    </dgm:pt>
    <dgm:pt modelId="{CC8F21B9-1B28-4B1C-B61A-8A74142AF33B}" type="sibTrans" cxnId="{C94749F7-B3CD-4065-8C5C-B38F67F6045D}">
      <dgm:prSet/>
      <dgm:spPr/>
      <dgm:t>
        <a:bodyPr/>
        <a:lstStyle/>
        <a:p>
          <a:endParaRPr lang="en-GB"/>
        </a:p>
      </dgm:t>
    </dgm:pt>
    <dgm:pt modelId="{E87F376E-BAB8-4C33-95D0-CCFB2F366991}">
      <dgm:prSet phldrT="[Text]" custT="1"/>
      <dgm:spPr/>
      <dgm:t>
        <a:bodyPr/>
        <a:lstStyle/>
        <a:p>
          <a:r>
            <a:rPr lang="en-GB" sz="2200" baseline="0"/>
            <a:t>SMART objective</a:t>
          </a:r>
          <a:endParaRPr lang="en-GB" sz="2200" baseline="0" dirty="0"/>
        </a:p>
      </dgm:t>
    </dgm:pt>
    <dgm:pt modelId="{57B30EB5-3CAF-4EA2-8273-98CEFC53088F}" type="parTrans" cxnId="{AD122D24-CF86-448A-91E2-1421454096E2}">
      <dgm:prSet/>
      <dgm:spPr/>
      <dgm:t>
        <a:bodyPr/>
        <a:lstStyle/>
        <a:p>
          <a:endParaRPr lang="en-GB"/>
        </a:p>
      </dgm:t>
    </dgm:pt>
    <dgm:pt modelId="{4C1D68C3-9CF2-45DA-8BD7-2388AF7E0504}" type="sibTrans" cxnId="{AD122D24-CF86-448A-91E2-1421454096E2}">
      <dgm:prSet/>
      <dgm:spPr/>
      <dgm:t>
        <a:bodyPr/>
        <a:lstStyle/>
        <a:p>
          <a:endParaRPr lang="en-GB"/>
        </a:p>
      </dgm:t>
    </dgm:pt>
    <dgm:pt modelId="{BB679714-BD59-4C5B-8DDB-C32B2C0A48A7}">
      <dgm:prSet phldrT="[Text]" custT="1"/>
      <dgm:spPr/>
      <dgm:t>
        <a:bodyPr/>
        <a:lstStyle/>
        <a:p>
          <a:r>
            <a:rPr lang="en-GB" sz="2200" b="1" baseline="0" dirty="0">
              <a:solidFill>
                <a:schemeClr val="tx2"/>
              </a:solidFill>
            </a:rPr>
            <a:t>Action</a:t>
          </a:r>
        </a:p>
      </dgm:t>
    </dgm:pt>
    <dgm:pt modelId="{7C6C2CEF-2A17-4AF4-A02E-11A73A2FA223}" type="parTrans" cxnId="{622C32A2-2D80-42DC-949E-83AD822B4C6E}">
      <dgm:prSet/>
      <dgm:spPr/>
      <dgm:t>
        <a:bodyPr/>
        <a:lstStyle/>
        <a:p>
          <a:endParaRPr lang="en-GB"/>
        </a:p>
      </dgm:t>
    </dgm:pt>
    <dgm:pt modelId="{1788EF5C-443F-49D9-8760-BD52D13AE4AF}" type="sibTrans" cxnId="{622C32A2-2D80-42DC-949E-83AD822B4C6E}">
      <dgm:prSet/>
      <dgm:spPr/>
      <dgm:t>
        <a:bodyPr/>
        <a:lstStyle/>
        <a:p>
          <a:endParaRPr lang="en-GB"/>
        </a:p>
      </dgm:t>
    </dgm:pt>
    <dgm:pt modelId="{92239051-4351-4A1C-BA1C-E90A875E6A37}">
      <dgm:prSet phldrT="[Text]" custT="1"/>
      <dgm:spPr/>
      <dgm:t>
        <a:bodyPr/>
        <a:lstStyle/>
        <a:p>
          <a:r>
            <a:rPr lang="en-GB" sz="2200" baseline="0"/>
            <a:t>Activity</a:t>
          </a:r>
          <a:endParaRPr lang="en-GB" sz="2200" baseline="0" dirty="0"/>
        </a:p>
      </dgm:t>
    </dgm:pt>
    <dgm:pt modelId="{F121501C-EF62-4F62-916A-654C12978CB7}" type="parTrans" cxnId="{6CA782D5-EBCD-4CA0-AE6F-C57CCC007AD8}">
      <dgm:prSet/>
      <dgm:spPr/>
      <dgm:t>
        <a:bodyPr/>
        <a:lstStyle/>
        <a:p>
          <a:endParaRPr lang="en-GB"/>
        </a:p>
      </dgm:t>
    </dgm:pt>
    <dgm:pt modelId="{5B6DAC65-75FB-4534-A44F-D22CAD4DEE64}" type="sibTrans" cxnId="{6CA782D5-EBCD-4CA0-AE6F-C57CCC007AD8}">
      <dgm:prSet/>
      <dgm:spPr/>
      <dgm:t>
        <a:bodyPr/>
        <a:lstStyle/>
        <a:p>
          <a:endParaRPr lang="en-GB"/>
        </a:p>
      </dgm:t>
    </dgm:pt>
    <dgm:pt modelId="{EA6F3951-2433-427C-9A62-460C09A6CCEB}">
      <dgm:prSet phldrT="[Text]" custT="1"/>
      <dgm:spPr/>
      <dgm:t>
        <a:bodyPr/>
        <a:lstStyle/>
        <a:p>
          <a:r>
            <a:rPr lang="en-GB" sz="2200" b="1" baseline="0" dirty="0">
              <a:solidFill>
                <a:schemeClr val="tx2"/>
              </a:solidFill>
            </a:rPr>
            <a:t>Review</a:t>
          </a:r>
        </a:p>
      </dgm:t>
    </dgm:pt>
    <dgm:pt modelId="{5B81111B-34D5-40BE-A63C-C43C17F5B942}" type="parTrans" cxnId="{E5923F8D-5CD3-4B14-83CC-8294A895E07E}">
      <dgm:prSet/>
      <dgm:spPr/>
      <dgm:t>
        <a:bodyPr/>
        <a:lstStyle/>
        <a:p>
          <a:endParaRPr lang="en-GB"/>
        </a:p>
      </dgm:t>
    </dgm:pt>
    <dgm:pt modelId="{42737317-9A45-42A4-8E67-C0B0DC8E12D2}" type="sibTrans" cxnId="{E5923F8D-5CD3-4B14-83CC-8294A895E07E}">
      <dgm:prSet/>
      <dgm:spPr/>
      <dgm:t>
        <a:bodyPr/>
        <a:lstStyle/>
        <a:p>
          <a:endParaRPr lang="en-GB"/>
        </a:p>
      </dgm:t>
    </dgm:pt>
    <dgm:pt modelId="{E1B36EF3-30F7-438E-8EB1-51A41B3AB41B}">
      <dgm:prSet phldrT="[Text]" custT="1"/>
      <dgm:spPr/>
      <dgm:t>
        <a:bodyPr/>
        <a:lstStyle/>
        <a:p>
          <a:r>
            <a:rPr lang="en-GB" sz="2200" baseline="0" dirty="0"/>
            <a:t>Give and receive feedback</a:t>
          </a:r>
        </a:p>
      </dgm:t>
    </dgm:pt>
    <dgm:pt modelId="{E818AA31-A60E-4180-B9C5-33629612D62F}" type="parTrans" cxnId="{3FEBE88E-EAAE-404C-8328-DBF300EB1CA0}">
      <dgm:prSet/>
      <dgm:spPr/>
      <dgm:t>
        <a:bodyPr/>
        <a:lstStyle/>
        <a:p>
          <a:endParaRPr lang="en-GB"/>
        </a:p>
      </dgm:t>
    </dgm:pt>
    <dgm:pt modelId="{009300D6-C881-41BD-8A8F-5F09D50A4122}" type="sibTrans" cxnId="{3FEBE88E-EAAE-404C-8328-DBF300EB1CA0}">
      <dgm:prSet/>
      <dgm:spPr/>
      <dgm:t>
        <a:bodyPr/>
        <a:lstStyle/>
        <a:p>
          <a:endParaRPr lang="en-GB"/>
        </a:p>
      </dgm:t>
    </dgm:pt>
    <dgm:pt modelId="{174C4EE6-931E-4A3C-9F5C-E9B8DD2A9CEA}">
      <dgm:prSet phldrT="[Text]" custT="1"/>
      <dgm:spPr/>
      <dgm:t>
        <a:bodyPr/>
        <a:lstStyle/>
        <a:p>
          <a:r>
            <a:rPr lang="en-GB" sz="2200" baseline="0" dirty="0"/>
            <a:t>Evaluate effectiveness</a:t>
          </a:r>
        </a:p>
      </dgm:t>
    </dgm:pt>
    <dgm:pt modelId="{4B048579-FCE7-4A29-A649-2D6FB7E0EF26}" type="parTrans" cxnId="{908BBD74-294F-4131-8C0F-7C9BB3A35FBC}">
      <dgm:prSet/>
      <dgm:spPr/>
      <dgm:t>
        <a:bodyPr/>
        <a:lstStyle/>
        <a:p>
          <a:endParaRPr lang="en-GB"/>
        </a:p>
      </dgm:t>
    </dgm:pt>
    <dgm:pt modelId="{53950808-63DA-40D7-B69E-E9882E965408}" type="sibTrans" cxnId="{908BBD74-294F-4131-8C0F-7C9BB3A35FBC}">
      <dgm:prSet/>
      <dgm:spPr/>
      <dgm:t>
        <a:bodyPr/>
        <a:lstStyle/>
        <a:p>
          <a:endParaRPr lang="en-GB"/>
        </a:p>
      </dgm:t>
    </dgm:pt>
    <dgm:pt modelId="{EB715AB3-6854-44A6-B52C-5D12AEF7FF7B}">
      <dgm:prSet phldrT="[Text]" custT="1"/>
      <dgm:spPr/>
      <dgm:t>
        <a:bodyPr/>
        <a:lstStyle/>
        <a:p>
          <a:r>
            <a:rPr lang="en-GB" sz="2200" baseline="0"/>
            <a:t>Reflection</a:t>
          </a:r>
          <a:endParaRPr lang="en-GB" sz="2200" baseline="0" dirty="0"/>
        </a:p>
      </dgm:t>
    </dgm:pt>
    <dgm:pt modelId="{D3FE4743-A712-4067-992F-33028425F1F2}" type="parTrans" cxnId="{85023F5E-C881-40BB-986B-41CA63490CBE}">
      <dgm:prSet/>
      <dgm:spPr/>
      <dgm:t>
        <a:bodyPr/>
        <a:lstStyle/>
        <a:p>
          <a:endParaRPr lang="en-GB"/>
        </a:p>
      </dgm:t>
    </dgm:pt>
    <dgm:pt modelId="{C10E4932-4A2A-4E32-B731-ABB06AD120CA}" type="sibTrans" cxnId="{85023F5E-C881-40BB-986B-41CA63490CBE}">
      <dgm:prSet/>
      <dgm:spPr/>
      <dgm:t>
        <a:bodyPr/>
        <a:lstStyle/>
        <a:p>
          <a:endParaRPr lang="en-GB"/>
        </a:p>
      </dgm:t>
    </dgm:pt>
    <dgm:pt modelId="{7D9DD762-A438-4D88-BC2E-49AF731C344E}">
      <dgm:prSet phldrT="[Text]" custT="1"/>
      <dgm:spPr/>
      <dgm:t>
        <a:bodyPr/>
        <a:lstStyle/>
        <a:p>
          <a:r>
            <a:rPr lang="en-GB" sz="2200" baseline="0" dirty="0"/>
            <a:t>Transfer to workplace</a:t>
          </a:r>
        </a:p>
      </dgm:t>
    </dgm:pt>
    <dgm:pt modelId="{57E16B5D-2DB8-4BE0-99AB-89B77A71A1CD}" type="parTrans" cxnId="{3E5B3997-5103-4831-BCEF-7583132FF642}">
      <dgm:prSet/>
      <dgm:spPr/>
      <dgm:t>
        <a:bodyPr/>
        <a:lstStyle/>
        <a:p>
          <a:endParaRPr lang="en-GB"/>
        </a:p>
      </dgm:t>
    </dgm:pt>
    <dgm:pt modelId="{05637912-74B1-4AB2-BEFE-D4D2EB6A9E45}" type="sibTrans" cxnId="{3E5B3997-5103-4831-BCEF-7583132FF642}">
      <dgm:prSet/>
      <dgm:spPr/>
      <dgm:t>
        <a:bodyPr/>
        <a:lstStyle/>
        <a:p>
          <a:endParaRPr lang="en-GB"/>
        </a:p>
      </dgm:t>
    </dgm:pt>
    <dgm:pt modelId="{5C6CBDBA-A3E4-4200-8340-1A4F3DED57A9}">
      <dgm:prSet phldrT="[Text]" custT="1"/>
      <dgm:spPr/>
      <dgm:t>
        <a:bodyPr/>
        <a:lstStyle/>
        <a:p>
          <a:r>
            <a:rPr lang="en-GB" sz="2200" baseline="0" dirty="0"/>
            <a:t>Set future goals if appropriate</a:t>
          </a:r>
        </a:p>
      </dgm:t>
    </dgm:pt>
    <dgm:pt modelId="{EB7D64BA-EE36-4DA1-B966-E376742CBE85}" type="parTrans" cxnId="{670BD3B9-C9D9-4CAF-BB08-4D8F529ACEF5}">
      <dgm:prSet/>
      <dgm:spPr/>
      <dgm:t>
        <a:bodyPr/>
        <a:lstStyle/>
        <a:p>
          <a:endParaRPr lang="en-GB"/>
        </a:p>
      </dgm:t>
    </dgm:pt>
    <dgm:pt modelId="{32E9A6E2-12BA-44DC-96C7-4B78FEECB0EC}" type="sibTrans" cxnId="{670BD3B9-C9D9-4CAF-BB08-4D8F529ACEF5}">
      <dgm:prSet/>
      <dgm:spPr/>
      <dgm:t>
        <a:bodyPr/>
        <a:lstStyle/>
        <a:p>
          <a:endParaRPr lang="en-GB"/>
        </a:p>
      </dgm:t>
    </dgm:pt>
    <dgm:pt modelId="{F2845B51-39E3-4743-851D-ED372FF6692A}">
      <dgm:prSet phldrT="[Text]" custT="1"/>
      <dgm:spPr/>
      <dgm:t>
        <a:bodyPr/>
        <a:lstStyle/>
        <a:p>
          <a:r>
            <a:rPr lang="en-GB" sz="2200" baseline="0"/>
            <a:t>Learning gap analysis</a:t>
          </a:r>
          <a:endParaRPr lang="en-GB" sz="2200" baseline="0" dirty="0"/>
        </a:p>
      </dgm:t>
    </dgm:pt>
    <dgm:pt modelId="{5B7B8095-3EE5-44EE-BC9F-28F971041B11}" type="parTrans" cxnId="{1E25BA2E-2FE1-4B26-AEB2-4C33FB6E3257}">
      <dgm:prSet/>
      <dgm:spPr/>
      <dgm:t>
        <a:bodyPr/>
        <a:lstStyle/>
        <a:p>
          <a:endParaRPr lang="en-GB"/>
        </a:p>
      </dgm:t>
    </dgm:pt>
    <dgm:pt modelId="{D060A5B6-A45C-4D0B-B6F6-E6E57014180F}" type="sibTrans" cxnId="{1E25BA2E-2FE1-4B26-AEB2-4C33FB6E3257}">
      <dgm:prSet/>
      <dgm:spPr/>
      <dgm:t>
        <a:bodyPr/>
        <a:lstStyle/>
        <a:p>
          <a:endParaRPr lang="en-GB"/>
        </a:p>
      </dgm:t>
    </dgm:pt>
    <dgm:pt modelId="{B5F2B67C-18EC-496A-AEBB-50ED55C8290C}" type="pres">
      <dgm:prSet presAssocID="{ADFC608E-AF7A-407E-9EF0-E0D70E1CB572}" presName="linearFlow" presStyleCnt="0">
        <dgm:presLayoutVars>
          <dgm:dir/>
          <dgm:animLvl val="lvl"/>
          <dgm:resizeHandles val="exact"/>
        </dgm:presLayoutVars>
      </dgm:prSet>
      <dgm:spPr/>
    </dgm:pt>
    <dgm:pt modelId="{514752F3-A413-44AA-90D5-C8E177869A90}" type="pres">
      <dgm:prSet presAssocID="{1AEF596A-AC91-4200-A83D-AE800C24D5D2}" presName="composite" presStyleCnt="0"/>
      <dgm:spPr/>
    </dgm:pt>
    <dgm:pt modelId="{8F2A3BBC-F436-4EC3-BD5A-DFF6BF3BCFD5}" type="pres">
      <dgm:prSet presAssocID="{1AEF596A-AC91-4200-A83D-AE800C24D5D2}" presName="parentText" presStyleLbl="alignNode1" presStyleIdx="0" presStyleCnt="3">
        <dgm:presLayoutVars>
          <dgm:chMax val="1"/>
          <dgm:bulletEnabled val="1"/>
        </dgm:presLayoutVars>
      </dgm:prSet>
      <dgm:spPr/>
    </dgm:pt>
    <dgm:pt modelId="{7ABA8CF0-2EC3-4204-862B-D9F064030526}" type="pres">
      <dgm:prSet presAssocID="{1AEF596A-AC91-4200-A83D-AE800C24D5D2}" presName="descendantText" presStyleLbl="alignAcc1" presStyleIdx="0" presStyleCnt="3">
        <dgm:presLayoutVars>
          <dgm:bulletEnabled val="1"/>
        </dgm:presLayoutVars>
      </dgm:prSet>
      <dgm:spPr/>
    </dgm:pt>
    <dgm:pt modelId="{63612A44-74F1-4F8A-ACC0-6A5E7E58C9F8}" type="pres">
      <dgm:prSet presAssocID="{E7BE7056-DCC6-4F99-9E11-108301E53B98}" presName="sp" presStyleCnt="0"/>
      <dgm:spPr/>
    </dgm:pt>
    <dgm:pt modelId="{583D9D2F-0FEB-4516-BE04-F409E9EC72F2}" type="pres">
      <dgm:prSet presAssocID="{BB679714-BD59-4C5B-8DDB-C32B2C0A48A7}" presName="composite" presStyleCnt="0"/>
      <dgm:spPr/>
    </dgm:pt>
    <dgm:pt modelId="{851BD369-B325-4596-85F6-3DAC29CD9CCC}" type="pres">
      <dgm:prSet presAssocID="{BB679714-BD59-4C5B-8DDB-C32B2C0A48A7}" presName="parentText" presStyleLbl="alignNode1" presStyleIdx="1" presStyleCnt="3">
        <dgm:presLayoutVars>
          <dgm:chMax val="1"/>
          <dgm:bulletEnabled val="1"/>
        </dgm:presLayoutVars>
      </dgm:prSet>
      <dgm:spPr/>
    </dgm:pt>
    <dgm:pt modelId="{FEBABD9E-EC23-48E4-94D2-9BE987A86191}" type="pres">
      <dgm:prSet presAssocID="{BB679714-BD59-4C5B-8DDB-C32B2C0A48A7}" presName="descendantText" presStyleLbl="alignAcc1" presStyleIdx="1" presStyleCnt="3">
        <dgm:presLayoutVars>
          <dgm:bulletEnabled val="1"/>
        </dgm:presLayoutVars>
      </dgm:prSet>
      <dgm:spPr/>
    </dgm:pt>
    <dgm:pt modelId="{AED392FA-BA3C-4296-954B-0593BED0CA87}" type="pres">
      <dgm:prSet presAssocID="{1788EF5C-443F-49D9-8760-BD52D13AE4AF}" presName="sp" presStyleCnt="0"/>
      <dgm:spPr/>
    </dgm:pt>
    <dgm:pt modelId="{5CDD4459-3248-4FB1-B777-B245CB3E9F9E}" type="pres">
      <dgm:prSet presAssocID="{EA6F3951-2433-427C-9A62-460C09A6CCEB}" presName="composite" presStyleCnt="0"/>
      <dgm:spPr/>
    </dgm:pt>
    <dgm:pt modelId="{82DBDD98-E451-4FC7-A928-C6BB44F815B5}" type="pres">
      <dgm:prSet presAssocID="{EA6F3951-2433-427C-9A62-460C09A6CCEB}" presName="parentText" presStyleLbl="alignNode1" presStyleIdx="2" presStyleCnt="3">
        <dgm:presLayoutVars>
          <dgm:chMax val="1"/>
          <dgm:bulletEnabled val="1"/>
        </dgm:presLayoutVars>
      </dgm:prSet>
      <dgm:spPr/>
    </dgm:pt>
    <dgm:pt modelId="{F5F34FFB-B5D7-4B3C-91AE-04B017270E1E}" type="pres">
      <dgm:prSet presAssocID="{EA6F3951-2433-427C-9A62-460C09A6CCEB}" presName="descendantText" presStyleLbl="alignAcc1" presStyleIdx="2" presStyleCnt="3">
        <dgm:presLayoutVars>
          <dgm:bulletEnabled val="1"/>
        </dgm:presLayoutVars>
      </dgm:prSet>
      <dgm:spPr/>
    </dgm:pt>
  </dgm:ptLst>
  <dgm:cxnLst>
    <dgm:cxn modelId="{85110312-7526-4461-98DE-1021EBCFB33C}" type="presOf" srcId="{EA6F3951-2433-427C-9A62-460C09A6CCEB}" destId="{82DBDD98-E451-4FC7-A928-C6BB44F815B5}" srcOrd="0" destOrd="0" presId="urn:microsoft.com/office/officeart/2005/8/layout/chevron2"/>
    <dgm:cxn modelId="{AD122D24-CF86-448A-91E2-1421454096E2}" srcId="{1AEF596A-AC91-4200-A83D-AE800C24D5D2}" destId="{E87F376E-BAB8-4C33-95D0-CCFB2F366991}" srcOrd="2" destOrd="0" parTransId="{57B30EB5-3CAF-4EA2-8273-98CEFC53088F}" sibTransId="{4C1D68C3-9CF2-45DA-8BD7-2388AF7E0504}"/>
    <dgm:cxn modelId="{61211B26-7B7B-4E79-B221-7B7F4B7AEED6}" type="presOf" srcId="{174C4EE6-931E-4A3C-9F5C-E9B8DD2A9CEA}" destId="{F5F34FFB-B5D7-4B3C-91AE-04B017270E1E}" srcOrd="0" destOrd="1" presId="urn:microsoft.com/office/officeart/2005/8/layout/chevron2"/>
    <dgm:cxn modelId="{1E25BA2E-2FE1-4B26-AEB2-4C33FB6E3257}" srcId="{1AEF596A-AC91-4200-A83D-AE800C24D5D2}" destId="{F2845B51-39E3-4743-851D-ED372FF6692A}" srcOrd="1" destOrd="0" parTransId="{5B7B8095-3EE5-44EE-BC9F-28F971041B11}" sibTransId="{D060A5B6-A45C-4D0B-B6F6-E6E57014180F}"/>
    <dgm:cxn modelId="{818CAD31-D61A-44AA-A2AA-7F6130EBCBDC}" type="presOf" srcId="{5C6CBDBA-A3E4-4200-8340-1A4F3DED57A9}" destId="{F5F34FFB-B5D7-4B3C-91AE-04B017270E1E}" srcOrd="0" destOrd="2" presId="urn:microsoft.com/office/officeart/2005/8/layout/chevron2"/>
    <dgm:cxn modelId="{338CA33A-3AF4-4052-A25E-2BEDD93B273E}" type="presOf" srcId="{ADFC608E-AF7A-407E-9EF0-E0D70E1CB572}" destId="{B5F2B67C-18EC-496A-AEBB-50ED55C8290C}" srcOrd="0" destOrd="0" presId="urn:microsoft.com/office/officeart/2005/8/layout/chevron2"/>
    <dgm:cxn modelId="{85023F5E-C881-40BB-986B-41CA63490CBE}" srcId="{BB679714-BD59-4C5B-8DDB-C32B2C0A48A7}" destId="{EB715AB3-6854-44A6-B52C-5D12AEF7FF7B}" srcOrd="1" destOrd="0" parTransId="{D3FE4743-A712-4067-992F-33028425F1F2}" sibTransId="{C10E4932-4A2A-4E32-B731-ABB06AD120CA}"/>
    <dgm:cxn modelId="{AD812863-7CA1-41A6-A912-76756CE1A5AF}" type="presOf" srcId="{E4FFAE75-B9CE-447C-923B-2C2C86CA32DE}" destId="{7ABA8CF0-2EC3-4204-862B-D9F064030526}" srcOrd="0" destOrd="0" presId="urn:microsoft.com/office/officeart/2005/8/layout/chevron2"/>
    <dgm:cxn modelId="{988A386E-3DBA-467C-A092-921BCCBB9E85}" srcId="{ADFC608E-AF7A-407E-9EF0-E0D70E1CB572}" destId="{1AEF596A-AC91-4200-A83D-AE800C24D5D2}" srcOrd="0" destOrd="0" parTransId="{15A267B5-17CB-4C27-94CC-51F7BD7A4899}" sibTransId="{E7BE7056-DCC6-4F99-9E11-108301E53B98}"/>
    <dgm:cxn modelId="{908BBD74-294F-4131-8C0F-7C9BB3A35FBC}" srcId="{EA6F3951-2433-427C-9A62-460C09A6CCEB}" destId="{174C4EE6-931E-4A3C-9F5C-E9B8DD2A9CEA}" srcOrd="1" destOrd="0" parTransId="{4B048579-FCE7-4A29-A649-2D6FB7E0EF26}" sibTransId="{53950808-63DA-40D7-B69E-E9882E965408}"/>
    <dgm:cxn modelId="{130CFA59-C66B-48A0-B3F1-5155CB3748D8}" type="presOf" srcId="{92239051-4351-4A1C-BA1C-E90A875E6A37}" destId="{FEBABD9E-EC23-48E4-94D2-9BE987A86191}" srcOrd="0" destOrd="0" presId="urn:microsoft.com/office/officeart/2005/8/layout/chevron2"/>
    <dgm:cxn modelId="{AF6A4A5A-3F98-4E4C-A71F-B35CB3CF4AC1}" type="presOf" srcId="{7D9DD762-A438-4D88-BC2E-49AF731C344E}" destId="{FEBABD9E-EC23-48E4-94D2-9BE987A86191}" srcOrd="0" destOrd="2" presId="urn:microsoft.com/office/officeart/2005/8/layout/chevron2"/>
    <dgm:cxn modelId="{E5923F8D-5CD3-4B14-83CC-8294A895E07E}" srcId="{ADFC608E-AF7A-407E-9EF0-E0D70E1CB572}" destId="{EA6F3951-2433-427C-9A62-460C09A6CCEB}" srcOrd="2" destOrd="0" parTransId="{5B81111B-34D5-40BE-A63C-C43C17F5B942}" sibTransId="{42737317-9A45-42A4-8E67-C0B0DC8E12D2}"/>
    <dgm:cxn modelId="{3FEBE88E-EAAE-404C-8328-DBF300EB1CA0}" srcId="{EA6F3951-2433-427C-9A62-460C09A6CCEB}" destId="{E1B36EF3-30F7-438E-8EB1-51A41B3AB41B}" srcOrd="0" destOrd="0" parTransId="{E818AA31-A60E-4180-B9C5-33629612D62F}" sibTransId="{009300D6-C881-41BD-8A8F-5F09D50A4122}"/>
    <dgm:cxn modelId="{92D55695-DC2D-4D32-978B-ED0D188DADC5}" type="presOf" srcId="{E1B36EF3-30F7-438E-8EB1-51A41B3AB41B}" destId="{F5F34FFB-B5D7-4B3C-91AE-04B017270E1E}" srcOrd="0" destOrd="0" presId="urn:microsoft.com/office/officeart/2005/8/layout/chevron2"/>
    <dgm:cxn modelId="{3E5B3997-5103-4831-BCEF-7583132FF642}" srcId="{BB679714-BD59-4C5B-8DDB-C32B2C0A48A7}" destId="{7D9DD762-A438-4D88-BC2E-49AF731C344E}" srcOrd="2" destOrd="0" parTransId="{57E16B5D-2DB8-4BE0-99AB-89B77A71A1CD}" sibTransId="{05637912-74B1-4AB2-BEFE-D4D2EB6A9E45}"/>
    <dgm:cxn modelId="{BDB8979C-5D3E-4D5C-A3A7-6E33357AB516}" type="presOf" srcId="{F2845B51-39E3-4743-851D-ED372FF6692A}" destId="{7ABA8CF0-2EC3-4204-862B-D9F064030526}" srcOrd="0" destOrd="1" presId="urn:microsoft.com/office/officeart/2005/8/layout/chevron2"/>
    <dgm:cxn modelId="{622C32A2-2D80-42DC-949E-83AD822B4C6E}" srcId="{ADFC608E-AF7A-407E-9EF0-E0D70E1CB572}" destId="{BB679714-BD59-4C5B-8DDB-C32B2C0A48A7}" srcOrd="1" destOrd="0" parTransId="{7C6C2CEF-2A17-4AF4-A02E-11A73A2FA223}" sibTransId="{1788EF5C-443F-49D9-8760-BD52D13AE4AF}"/>
    <dgm:cxn modelId="{06A845B4-D5FB-47B3-B403-25518A0C1C42}" type="presOf" srcId="{1AEF596A-AC91-4200-A83D-AE800C24D5D2}" destId="{8F2A3BBC-F436-4EC3-BD5A-DFF6BF3BCFD5}" srcOrd="0" destOrd="0" presId="urn:microsoft.com/office/officeart/2005/8/layout/chevron2"/>
    <dgm:cxn modelId="{670BD3B9-C9D9-4CAF-BB08-4D8F529ACEF5}" srcId="{EA6F3951-2433-427C-9A62-460C09A6CCEB}" destId="{5C6CBDBA-A3E4-4200-8340-1A4F3DED57A9}" srcOrd="2" destOrd="0" parTransId="{EB7D64BA-EE36-4DA1-B966-E376742CBE85}" sibTransId="{32E9A6E2-12BA-44DC-96C7-4B78FEECB0EC}"/>
    <dgm:cxn modelId="{829226CD-1A9A-42D0-A069-F0FC5B6B7176}" type="presOf" srcId="{EB715AB3-6854-44A6-B52C-5D12AEF7FF7B}" destId="{FEBABD9E-EC23-48E4-94D2-9BE987A86191}" srcOrd="0" destOrd="1" presId="urn:microsoft.com/office/officeart/2005/8/layout/chevron2"/>
    <dgm:cxn modelId="{5DA15FD0-6813-4523-A341-6ABCEAF2660A}" type="presOf" srcId="{BB679714-BD59-4C5B-8DDB-C32B2C0A48A7}" destId="{851BD369-B325-4596-85F6-3DAC29CD9CCC}" srcOrd="0" destOrd="0" presId="urn:microsoft.com/office/officeart/2005/8/layout/chevron2"/>
    <dgm:cxn modelId="{6CA782D5-EBCD-4CA0-AE6F-C57CCC007AD8}" srcId="{BB679714-BD59-4C5B-8DDB-C32B2C0A48A7}" destId="{92239051-4351-4A1C-BA1C-E90A875E6A37}" srcOrd="0" destOrd="0" parTransId="{F121501C-EF62-4F62-916A-654C12978CB7}" sibTransId="{5B6DAC65-75FB-4534-A44F-D22CAD4DEE64}"/>
    <dgm:cxn modelId="{8BA9B6E8-B6B4-477D-A02A-CDEC560772A9}" type="presOf" srcId="{E87F376E-BAB8-4C33-95D0-CCFB2F366991}" destId="{7ABA8CF0-2EC3-4204-862B-D9F064030526}" srcOrd="0" destOrd="2" presId="urn:microsoft.com/office/officeart/2005/8/layout/chevron2"/>
    <dgm:cxn modelId="{C94749F7-B3CD-4065-8C5C-B38F67F6045D}" srcId="{1AEF596A-AC91-4200-A83D-AE800C24D5D2}" destId="{E4FFAE75-B9CE-447C-923B-2C2C86CA32DE}" srcOrd="0" destOrd="0" parTransId="{D76C7C69-618D-459B-8E13-1BBBD4EF0E09}" sibTransId="{CC8F21B9-1B28-4B1C-B61A-8A74142AF33B}"/>
    <dgm:cxn modelId="{C6A5A4BF-8EB7-40DC-82E6-66207613A1D1}" type="presParOf" srcId="{B5F2B67C-18EC-496A-AEBB-50ED55C8290C}" destId="{514752F3-A413-44AA-90D5-C8E177869A90}" srcOrd="0" destOrd="0" presId="urn:microsoft.com/office/officeart/2005/8/layout/chevron2"/>
    <dgm:cxn modelId="{548CE0C4-0A57-4795-9F4A-D0C6BF34F99F}" type="presParOf" srcId="{514752F3-A413-44AA-90D5-C8E177869A90}" destId="{8F2A3BBC-F436-4EC3-BD5A-DFF6BF3BCFD5}" srcOrd="0" destOrd="0" presId="urn:microsoft.com/office/officeart/2005/8/layout/chevron2"/>
    <dgm:cxn modelId="{B0DC3A63-CB08-40ED-986C-82BCB2713C10}" type="presParOf" srcId="{514752F3-A413-44AA-90D5-C8E177869A90}" destId="{7ABA8CF0-2EC3-4204-862B-D9F064030526}" srcOrd="1" destOrd="0" presId="urn:microsoft.com/office/officeart/2005/8/layout/chevron2"/>
    <dgm:cxn modelId="{AC5CF4E6-4A95-4BC8-80C8-E265F405F18E}" type="presParOf" srcId="{B5F2B67C-18EC-496A-AEBB-50ED55C8290C}" destId="{63612A44-74F1-4F8A-ACC0-6A5E7E58C9F8}" srcOrd="1" destOrd="0" presId="urn:microsoft.com/office/officeart/2005/8/layout/chevron2"/>
    <dgm:cxn modelId="{B24D665E-9134-430D-8839-B5467B392725}" type="presParOf" srcId="{B5F2B67C-18EC-496A-AEBB-50ED55C8290C}" destId="{583D9D2F-0FEB-4516-BE04-F409E9EC72F2}" srcOrd="2" destOrd="0" presId="urn:microsoft.com/office/officeart/2005/8/layout/chevron2"/>
    <dgm:cxn modelId="{FF23EDF0-7D8D-4CA8-AD92-3B4C2F130673}" type="presParOf" srcId="{583D9D2F-0FEB-4516-BE04-F409E9EC72F2}" destId="{851BD369-B325-4596-85F6-3DAC29CD9CCC}" srcOrd="0" destOrd="0" presId="urn:microsoft.com/office/officeart/2005/8/layout/chevron2"/>
    <dgm:cxn modelId="{B591CFA0-B1AC-4C22-8DD1-9FC1D40E997C}" type="presParOf" srcId="{583D9D2F-0FEB-4516-BE04-F409E9EC72F2}" destId="{FEBABD9E-EC23-48E4-94D2-9BE987A86191}" srcOrd="1" destOrd="0" presId="urn:microsoft.com/office/officeart/2005/8/layout/chevron2"/>
    <dgm:cxn modelId="{444799F8-4C1D-409A-B758-53EB26980EA5}" type="presParOf" srcId="{B5F2B67C-18EC-496A-AEBB-50ED55C8290C}" destId="{AED392FA-BA3C-4296-954B-0593BED0CA87}" srcOrd="3" destOrd="0" presId="urn:microsoft.com/office/officeart/2005/8/layout/chevron2"/>
    <dgm:cxn modelId="{62F01342-E2C5-423E-B07F-AFD79252CF18}" type="presParOf" srcId="{B5F2B67C-18EC-496A-AEBB-50ED55C8290C}" destId="{5CDD4459-3248-4FB1-B777-B245CB3E9F9E}" srcOrd="4" destOrd="0" presId="urn:microsoft.com/office/officeart/2005/8/layout/chevron2"/>
    <dgm:cxn modelId="{4DFA9C63-08DB-4668-9DE1-A97A90739FDA}" type="presParOf" srcId="{5CDD4459-3248-4FB1-B777-B245CB3E9F9E}" destId="{82DBDD98-E451-4FC7-A928-C6BB44F815B5}" srcOrd="0" destOrd="0" presId="urn:microsoft.com/office/officeart/2005/8/layout/chevron2"/>
    <dgm:cxn modelId="{32040EA0-4D5C-40F9-A8A6-2DC28DD68C11}" type="presParOf" srcId="{5CDD4459-3248-4FB1-B777-B245CB3E9F9E}" destId="{F5F34FFB-B5D7-4B3C-91AE-04B017270E1E}"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1B08B-5960-43C8-B66B-93643E04EDEA}">
      <dsp:nvSpPr>
        <dsp:cNvPr id="0" name=""/>
        <dsp:cNvSpPr/>
      </dsp:nvSpPr>
      <dsp:spPr>
        <a:xfrm>
          <a:off x="819250" y="1028700"/>
          <a:ext cx="3086100" cy="3086100"/>
        </a:xfrm>
        <a:prstGeom prst="ellipse">
          <a:avLst/>
        </a:prstGeom>
        <a:solidFill>
          <a:schemeClr val="tx2">
            <a:lumMod val="60000"/>
            <a:lumOff val="40000"/>
          </a:schemeClr>
        </a:soli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1">
          <a:scrgbClr r="0" g="0" b="0"/>
        </a:lnRef>
        <a:fillRef idx="3">
          <a:scrgbClr r="0" g="0" b="0"/>
        </a:fillRef>
        <a:effectRef idx="2">
          <a:scrgbClr r="0" g="0" b="0"/>
        </a:effectRef>
        <a:fontRef idx="minor">
          <a:schemeClr val="lt1"/>
        </a:fontRef>
      </dsp:style>
    </dsp:sp>
    <dsp:sp modelId="{6B6C36B3-CA5C-4404-B218-BE1A5EB86E0C}">
      <dsp:nvSpPr>
        <dsp:cNvPr id="0" name=""/>
        <dsp:cNvSpPr/>
      </dsp:nvSpPr>
      <dsp:spPr>
        <a:xfrm>
          <a:off x="1436470" y="1645920"/>
          <a:ext cx="1851660" cy="1851660"/>
        </a:xfrm>
        <a:prstGeom prst="ellipse">
          <a:avLst/>
        </a:prstGeom>
        <a:solidFill>
          <a:schemeClr val="tx2">
            <a:lumMod val="40000"/>
            <a:lumOff val="60000"/>
          </a:schemeClr>
        </a:soli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1">
          <a:scrgbClr r="0" g="0" b="0"/>
        </a:lnRef>
        <a:fillRef idx="3">
          <a:scrgbClr r="0" g="0" b="0"/>
        </a:fillRef>
        <a:effectRef idx="2">
          <a:scrgbClr r="0" g="0" b="0"/>
        </a:effectRef>
        <a:fontRef idx="minor">
          <a:schemeClr val="lt1"/>
        </a:fontRef>
      </dsp:style>
    </dsp:sp>
    <dsp:sp modelId="{FD857B49-CB4A-4EED-8885-394127B15F76}">
      <dsp:nvSpPr>
        <dsp:cNvPr id="0" name=""/>
        <dsp:cNvSpPr/>
      </dsp:nvSpPr>
      <dsp:spPr>
        <a:xfrm>
          <a:off x="2053690" y="2263140"/>
          <a:ext cx="617220" cy="617220"/>
        </a:xfrm>
        <a:prstGeom prst="ellipse">
          <a:avLst/>
        </a:prstGeom>
        <a:solidFill>
          <a:schemeClr val="tx2">
            <a:lumMod val="20000"/>
            <a:lumOff val="80000"/>
          </a:schemeClr>
        </a:solidFill>
        <a:ln w="9525" cap="flat" cmpd="sng" algn="ctr">
          <a:solidFill>
            <a:schemeClr val="dk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1">
          <a:scrgbClr r="0" g="0" b="0"/>
        </a:lnRef>
        <a:fillRef idx="3">
          <a:scrgbClr r="0" g="0" b="0"/>
        </a:fillRef>
        <a:effectRef idx="2">
          <a:scrgbClr r="0" g="0" b="0"/>
        </a:effectRef>
        <a:fontRef idx="minor">
          <a:schemeClr val="lt1"/>
        </a:fontRef>
      </dsp:style>
    </dsp:sp>
    <dsp:sp modelId="{179F488C-9037-47E6-81F9-176DB4D01CA4}">
      <dsp:nvSpPr>
        <dsp:cNvPr id="0" name=""/>
        <dsp:cNvSpPr/>
      </dsp:nvSpPr>
      <dsp:spPr>
        <a:xfrm>
          <a:off x="4248552" y="0"/>
          <a:ext cx="3523847" cy="900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marL="0" lvl="0" indent="0" algn="l" defTabSz="1066800">
            <a:lnSpc>
              <a:spcPct val="90000"/>
            </a:lnSpc>
            <a:spcBef>
              <a:spcPct val="0"/>
            </a:spcBef>
            <a:spcAft>
              <a:spcPct val="35000"/>
            </a:spcAft>
            <a:buNone/>
          </a:pPr>
          <a:r>
            <a:rPr lang="en-GB" sz="2400" kern="1200" dirty="0"/>
            <a:t>Desired level of knowledge and skills</a:t>
          </a:r>
        </a:p>
      </dsp:txBody>
      <dsp:txXfrm>
        <a:off x="4248552" y="0"/>
        <a:ext cx="3523847" cy="900112"/>
      </dsp:txXfrm>
    </dsp:sp>
    <dsp:sp modelId="{C711EE9D-E401-4034-A193-4FE8D857B3B3}">
      <dsp:nvSpPr>
        <dsp:cNvPr id="0" name=""/>
        <dsp:cNvSpPr/>
      </dsp:nvSpPr>
      <dsp:spPr>
        <a:xfrm>
          <a:off x="4033938" y="450056"/>
          <a:ext cx="385762"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8053BE30-D6D6-4563-8B0E-3B05EBDB9AEA}">
      <dsp:nvSpPr>
        <dsp:cNvPr id="0" name=""/>
        <dsp:cNvSpPr/>
      </dsp:nvSpPr>
      <dsp:spPr>
        <a:xfrm rot="5400000">
          <a:off x="2136758" y="676113"/>
          <a:ext cx="2121179" cy="1670094"/>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1710A436-B5EA-49F5-8041-31CA92DE07F5}">
      <dsp:nvSpPr>
        <dsp:cNvPr id="0" name=""/>
        <dsp:cNvSpPr/>
      </dsp:nvSpPr>
      <dsp:spPr>
        <a:xfrm>
          <a:off x="4410843" y="978701"/>
          <a:ext cx="2593311" cy="900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a:t>LEARNING GAP</a:t>
          </a:r>
          <a:endParaRPr lang="en-GB" sz="2400" b="1" kern="1200" dirty="0"/>
        </a:p>
      </dsp:txBody>
      <dsp:txXfrm>
        <a:off x="4410843" y="978701"/>
        <a:ext cx="2593311" cy="900112"/>
      </dsp:txXfrm>
    </dsp:sp>
    <dsp:sp modelId="{81D9C312-91D3-4305-8E21-BFC22C75FAC8}">
      <dsp:nvSpPr>
        <dsp:cNvPr id="0" name=""/>
        <dsp:cNvSpPr/>
      </dsp:nvSpPr>
      <dsp:spPr>
        <a:xfrm>
          <a:off x="4033938" y="1350168"/>
          <a:ext cx="385762"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EB2F17BA-D4D4-4409-A189-25ECAF870290}">
      <dsp:nvSpPr>
        <dsp:cNvPr id="0" name=""/>
        <dsp:cNvSpPr/>
      </dsp:nvSpPr>
      <dsp:spPr>
        <a:xfrm rot="5400000">
          <a:off x="2592060" y="1562183"/>
          <a:ext cx="1652915" cy="1227753"/>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1863CF54-F0FA-4D50-8D3C-C355ABE8D92C}">
      <dsp:nvSpPr>
        <dsp:cNvPr id="0" name=""/>
        <dsp:cNvSpPr/>
      </dsp:nvSpPr>
      <dsp:spPr>
        <a:xfrm>
          <a:off x="4390235" y="1932820"/>
          <a:ext cx="3340811" cy="900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marL="0" lvl="0" indent="0" algn="l" defTabSz="1066800">
            <a:lnSpc>
              <a:spcPct val="90000"/>
            </a:lnSpc>
            <a:spcBef>
              <a:spcPct val="0"/>
            </a:spcBef>
            <a:spcAft>
              <a:spcPct val="35000"/>
            </a:spcAft>
            <a:buNone/>
          </a:pPr>
          <a:r>
            <a:rPr lang="en-GB" sz="2400" kern="1200" dirty="0"/>
            <a:t>Current level of  knowledge and skills</a:t>
          </a:r>
        </a:p>
      </dsp:txBody>
      <dsp:txXfrm>
        <a:off x="4390235" y="1932820"/>
        <a:ext cx="3340811" cy="900112"/>
      </dsp:txXfrm>
    </dsp:sp>
    <dsp:sp modelId="{38CE21F3-0EF9-4FBE-AB80-1F98D937D61A}">
      <dsp:nvSpPr>
        <dsp:cNvPr id="0" name=""/>
        <dsp:cNvSpPr/>
      </dsp:nvSpPr>
      <dsp:spPr>
        <a:xfrm>
          <a:off x="4033938" y="2250281"/>
          <a:ext cx="385762"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 modelId="{9D5D373E-4F1E-4B69-8648-1F98DA738C7C}">
      <dsp:nvSpPr>
        <dsp:cNvPr id="0" name=""/>
        <dsp:cNvSpPr/>
      </dsp:nvSpPr>
      <dsp:spPr>
        <a:xfrm rot="5400000">
          <a:off x="3047929" y="2447534"/>
          <a:ext cx="1180947" cy="785412"/>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a:scene3d>
          <a:camera prst="orthographicFront"/>
          <a:lightRig rig="threePt" dir="t">
            <a:rot lat="0" lon="0" rev="7500000"/>
          </a:lightRig>
        </a:scene3d>
        <a:sp3d z="127000" prstMaterial="matte"/>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45B866-4984-43F9-89C4-8D531A0B7E89}">
      <dsp:nvSpPr>
        <dsp:cNvPr id="0" name=""/>
        <dsp:cNvSpPr/>
      </dsp:nvSpPr>
      <dsp:spPr>
        <a:xfrm>
          <a:off x="3445700" y="747"/>
          <a:ext cx="1615886" cy="105032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Concrete experience</a:t>
          </a:r>
        </a:p>
      </dsp:txBody>
      <dsp:txXfrm>
        <a:off x="3496973" y="52020"/>
        <a:ext cx="1513340" cy="947780"/>
      </dsp:txXfrm>
    </dsp:sp>
    <dsp:sp modelId="{047F6C46-1430-4B91-9C7B-0BCB3AB387B7}">
      <dsp:nvSpPr>
        <dsp:cNvPr id="0" name=""/>
        <dsp:cNvSpPr/>
      </dsp:nvSpPr>
      <dsp:spPr>
        <a:xfrm>
          <a:off x="2516573" y="525910"/>
          <a:ext cx="3474141" cy="3474141"/>
        </a:xfrm>
        <a:custGeom>
          <a:avLst/>
          <a:gdLst/>
          <a:ahLst/>
          <a:cxnLst/>
          <a:rect l="0" t="0" r="0" b="0"/>
          <a:pathLst>
            <a:path>
              <a:moveTo>
                <a:pt x="2768614" y="339453"/>
              </a:moveTo>
              <a:arcTo wR="1737070" hR="1737070" stAng="18385802" swAng="1635623"/>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5FC9BF27-322C-4871-9D01-89E54B2622AF}">
      <dsp:nvSpPr>
        <dsp:cNvPr id="0" name=""/>
        <dsp:cNvSpPr/>
      </dsp:nvSpPr>
      <dsp:spPr>
        <a:xfrm>
          <a:off x="5182771" y="1737818"/>
          <a:ext cx="1615886" cy="105032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Reflective observation</a:t>
          </a:r>
        </a:p>
      </dsp:txBody>
      <dsp:txXfrm>
        <a:off x="5234044" y="1789091"/>
        <a:ext cx="1513340" cy="947780"/>
      </dsp:txXfrm>
    </dsp:sp>
    <dsp:sp modelId="{0B6E85F8-2E8B-4E0F-8A58-3CA9BECE9A46}">
      <dsp:nvSpPr>
        <dsp:cNvPr id="0" name=""/>
        <dsp:cNvSpPr/>
      </dsp:nvSpPr>
      <dsp:spPr>
        <a:xfrm>
          <a:off x="2516573" y="525910"/>
          <a:ext cx="3474141" cy="3474141"/>
        </a:xfrm>
        <a:custGeom>
          <a:avLst/>
          <a:gdLst/>
          <a:ahLst/>
          <a:cxnLst/>
          <a:rect l="0" t="0" r="0" b="0"/>
          <a:pathLst>
            <a:path>
              <a:moveTo>
                <a:pt x="3294202" y="2506977"/>
              </a:moveTo>
              <a:arcTo wR="1737070" hR="1737070" stAng="1578575" swAng="1635623"/>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8D24DDD-8C2B-4B46-9292-0A9845CFD06A}">
      <dsp:nvSpPr>
        <dsp:cNvPr id="0" name=""/>
        <dsp:cNvSpPr/>
      </dsp:nvSpPr>
      <dsp:spPr>
        <a:xfrm>
          <a:off x="3445700" y="3474889"/>
          <a:ext cx="1615886" cy="105032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Abstract conceptualisation</a:t>
          </a:r>
        </a:p>
      </dsp:txBody>
      <dsp:txXfrm>
        <a:off x="3496973" y="3526162"/>
        <a:ext cx="1513340" cy="947780"/>
      </dsp:txXfrm>
    </dsp:sp>
    <dsp:sp modelId="{FE7A680D-016A-4946-81C1-0FB5DA04BDBB}">
      <dsp:nvSpPr>
        <dsp:cNvPr id="0" name=""/>
        <dsp:cNvSpPr/>
      </dsp:nvSpPr>
      <dsp:spPr>
        <a:xfrm>
          <a:off x="2516573" y="525910"/>
          <a:ext cx="3474141" cy="3474141"/>
        </a:xfrm>
        <a:custGeom>
          <a:avLst/>
          <a:gdLst/>
          <a:ahLst/>
          <a:cxnLst/>
          <a:rect l="0" t="0" r="0" b="0"/>
          <a:pathLst>
            <a:path>
              <a:moveTo>
                <a:pt x="705527" y="3134688"/>
              </a:moveTo>
              <a:arcTo wR="1737070" hR="1737070" stAng="7585802" swAng="1635623"/>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49D9D1A3-37AD-4C82-B71A-1B1BA095F8BA}">
      <dsp:nvSpPr>
        <dsp:cNvPr id="0" name=""/>
        <dsp:cNvSpPr/>
      </dsp:nvSpPr>
      <dsp:spPr>
        <a:xfrm>
          <a:off x="1708629" y="1737818"/>
          <a:ext cx="1615886" cy="105032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Active experimentation</a:t>
          </a:r>
        </a:p>
      </dsp:txBody>
      <dsp:txXfrm>
        <a:off x="1759902" y="1789091"/>
        <a:ext cx="1513340" cy="947780"/>
      </dsp:txXfrm>
    </dsp:sp>
    <dsp:sp modelId="{1C44A634-1E0F-479E-BF70-6B739DE3E595}">
      <dsp:nvSpPr>
        <dsp:cNvPr id="0" name=""/>
        <dsp:cNvSpPr/>
      </dsp:nvSpPr>
      <dsp:spPr>
        <a:xfrm>
          <a:off x="2516573" y="525910"/>
          <a:ext cx="3474141" cy="3474141"/>
        </a:xfrm>
        <a:custGeom>
          <a:avLst/>
          <a:gdLst/>
          <a:ahLst/>
          <a:cxnLst/>
          <a:rect l="0" t="0" r="0" b="0"/>
          <a:pathLst>
            <a:path>
              <a:moveTo>
                <a:pt x="179939" y="967164"/>
              </a:moveTo>
              <a:arcTo wR="1737070" hR="1737070" stAng="12378575" swAng="1635623"/>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A3BBC-F436-4EC3-BD5A-DFF6BF3BCFD5}">
      <dsp:nvSpPr>
        <dsp:cNvPr id="0" name=""/>
        <dsp:cNvSpPr/>
      </dsp:nvSpPr>
      <dsp:spPr>
        <a:xfrm rot="5400000">
          <a:off x="-224908" y="228417"/>
          <a:ext cx="1499391" cy="1049574"/>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b="1" kern="1200" baseline="0" dirty="0">
              <a:solidFill>
                <a:schemeClr val="tx2"/>
              </a:solidFill>
            </a:rPr>
            <a:t>Current Situation</a:t>
          </a:r>
        </a:p>
      </dsp:txBody>
      <dsp:txXfrm rot="-5400000">
        <a:off x="1" y="528295"/>
        <a:ext cx="1049574" cy="449817"/>
      </dsp:txXfrm>
    </dsp:sp>
    <dsp:sp modelId="{7ABA8CF0-2EC3-4204-862B-D9F064030526}">
      <dsp:nvSpPr>
        <dsp:cNvPr id="0" name=""/>
        <dsp:cNvSpPr/>
      </dsp:nvSpPr>
      <dsp:spPr>
        <a:xfrm rot="5400000">
          <a:off x="3923428" y="-2870345"/>
          <a:ext cx="975116" cy="6722825"/>
        </a:xfrm>
        <a:prstGeom prst="round2Same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sz="2200" kern="1200" baseline="0"/>
            <a:t>Current level of skill / knowledge competency</a:t>
          </a:r>
          <a:endParaRPr lang="en-GB" sz="2200" kern="1200" baseline="0" dirty="0"/>
        </a:p>
        <a:p>
          <a:pPr marL="228600" lvl="1" indent="-228600" algn="l" defTabSz="977900">
            <a:lnSpc>
              <a:spcPct val="90000"/>
            </a:lnSpc>
            <a:spcBef>
              <a:spcPct val="0"/>
            </a:spcBef>
            <a:spcAft>
              <a:spcPct val="15000"/>
            </a:spcAft>
            <a:buChar char="•"/>
          </a:pPr>
          <a:r>
            <a:rPr lang="en-GB" sz="2200" kern="1200" baseline="0"/>
            <a:t>Learning gap analysis</a:t>
          </a:r>
          <a:endParaRPr lang="en-GB" sz="2200" kern="1200" baseline="0" dirty="0"/>
        </a:p>
        <a:p>
          <a:pPr marL="228600" lvl="1" indent="-228600" algn="l" defTabSz="977900">
            <a:lnSpc>
              <a:spcPct val="90000"/>
            </a:lnSpc>
            <a:spcBef>
              <a:spcPct val="0"/>
            </a:spcBef>
            <a:spcAft>
              <a:spcPct val="15000"/>
            </a:spcAft>
            <a:buChar char="•"/>
          </a:pPr>
          <a:r>
            <a:rPr lang="en-GB" sz="2200" kern="1200" baseline="0"/>
            <a:t>SMART objective</a:t>
          </a:r>
          <a:endParaRPr lang="en-GB" sz="2200" kern="1200" baseline="0" dirty="0"/>
        </a:p>
      </dsp:txBody>
      <dsp:txXfrm rot="-5400000">
        <a:off x="1049574" y="51110"/>
        <a:ext cx="6675224" cy="879914"/>
      </dsp:txXfrm>
    </dsp:sp>
    <dsp:sp modelId="{851BD369-B325-4596-85F6-3DAC29CD9CCC}">
      <dsp:nvSpPr>
        <dsp:cNvPr id="0" name=""/>
        <dsp:cNvSpPr/>
      </dsp:nvSpPr>
      <dsp:spPr>
        <a:xfrm rot="5400000">
          <a:off x="-224908" y="1532612"/>
          <a:ext cx="1499391" cy="1049574"/>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GB" sz="2200" b="1" kern="1200" baseline="0" dirty="0">
              <a:solidFill>
                <a:schemeClr val="tx2"/>
              </a:solidFill>
            </a:rPr>
            <a:t>Action</a:t>
          </a:r>
        </a:p>
      </dsp:txBody>
      <dsp:txXfrm rot="-5400000">
        <a:off x="1" y="1832490"/>
        <a:ext cx="1049574" cy="449817"/>
      </dsp:txXfrm>
    </dsp:sp>
    <dsp:sp modelId="{FEBABD9E-EC23-48E4-94D2-9BE987A86191}">
      <dsp:nvSpPr>
        <dsp:cNvPr id="0" name=""/>
        <dsp:cNvSpPr/>
      </dsp:nvSpPr>
      <dsp:spPr>
        <a:xfrm rot="5400000">
          <a:off x="3923684" y="-1566406"/>
          <a:ext cx="974604" cy="6722825"/>
        </a:xfrm>
        <a:prstGeom prst="round2Same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sz="2200" kern="1200" baseline="0"/>
            <a:t>Activity</a:t>
          </a:r>
          <a:endParaRPr lang="en-GB" sz="2200" kern="1200" baseline="0" dirty="0"/>
        </a:p>
        <a:p>
          <a:pPr marL="228600" lvl="1" indent="-228600" algn="l" defTabSz="977900">
            <a:lnSpc>
              <a:spcPct val="90000"/>
            </a:lnSpc>
            <a:spcBef>
              <a:spcPct val="0"/>
            </a:spcBef>
            <a:spcAft>
              <a:spcPct val="15000"/>
            </a:spcAft>
            <a:buChar char="•"/>
          </a:pPr>
          <a:r>
            <a:rPr lang="en-GB" sz="2200" kern="1200" baseline="0"/>
            <a:t>Reflection</a:t>
          </a:r>
          <a:endParaRPr lang="en-GB" sz="2200" kern="1200" baseline="0" dirty="0"/>
        </a:p>
        <a:p>
          <a:pPr marL="228600" lvl="1" indent="-228600" algn="l" defTabSz="977900">
            <a:lnSpc>
              <a:spcPct val="90000"/>
            </a:lnSpc>
            <a:spcBef>
              <a:spcPct val="0"/>
            </a:spcBef>
            <a:spcAft>
              <a:spcPct val="15000"/>
            </a:spcAft>
            <a:buChar char="•"/>
          </a:pPr>
          <a:r>
            <a:rPr lang="en-GB" sz="2200" kern="1200" baseline="0" dirty="0"/>
            <a:t>Transfer to workplace</a:t>
          </a:r>
        </a:p>
      </dsp:txBody>
      <dsp:txXfrm rot="-5400000">
        <a:off x="1049574" y="1355280"/>
        <a:ext cx="6675249" cy="879452"/>
      </dsp:txXfrm>
    </dsp:sp>
    <dsp:sp modelId="{82DBDD98-E451-4FC7-A928-C6BB44F815B5}">
      <dsp:nvSpPr>
        <dsp:cNvPr id="0" name=""/>
        <dsp:cNvSpPr/>
      </dsp:nvSpPr>
      <dsp:spPr>
        <a:xfrm rot="5400000">
          <a:off x="-224908" y="2836808"/>
          <a:ext cx="1499391" cy="1049574"/>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GB" sz="2200" b="1" kern="1200" baseline="0" dirty="0">
              <a:solidFill>
                <a:schemeClr val="tx2"/>
              </a:solidFill>
            </a:rPr>
            <a:t>Review</a:t>
          </a:r>
        </a:p>
      </dsp:txBody>
      <dsp:txXfrm rot="-5400000">
        <a:off x="1" y="3136686"/>
        <a:ext cx="1049574" cy="449817"/>
      </dsp:txXfrm>
    </dsp:sp>
    <dsp:sp modelId="{F5F34FFB-B5D7-4B3C-91AE-04B017270E1E}">
      <dsp:nvSpPr>
        <dsp:cNvPr id="0" name=""/>
        <dsp:cNvSpPr/>
      </dsp:nvSpPr>
      <dsp:spPr>
        <a:xfrm rot="5400000">
          <a:off x="3923684" y="-262211"/>
          <a:ext cx="974604" cy="6722825"/>
        </a:xfrm>
        <a:prstGeom prst="round2Same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GB" sz="2200" kern="1200" baseline="0" dirty="0"/>
            <a:t>Give and receive feedback</a:t>
          </a:r>
        </a:p>
        <a:p>
          <a:pPr marL="228600" lvl="1" indent="-228600" algn="l" defTabSz="977900">
            <a:lnSpc>
              <a:spcPct val="90000"/>
            </a:lnSpc>
            <a:spcBef>
              <a:spcPct val="0"/>
            </a:spcBef>
            <a:spcAft>
              <a:spcPct val="15000"/>
            </a:spcAft>
            <a:buChar char="•"/>
          </a:pPr>
          <a:r>
            <a:rPr lang="en-GB" sz="2200" kern="1200" baseline="0" dirty="0"/>
            <a:t>Evaluate effectiveness</a:t>
          </a:r>
        </a:p>
        <a:p>
          <a:pPr marL="228600" lvl="1" indent="-228600" algn="l" defTabSz="977900">
            <a:lnSpc>
              <a:spcPct val="90000"/>
            </a:lnSpc>
            <a:spcBef>
              <a:spcPct val="0"/>
            </a:spcBef>
            <a:spcAft>
              <a:spcPct val="15000"/>
            </a:spcAft>
            <a:buChar char="•"/>
          </a:pPr>
          <a:r>
            <a:rPr lang="en-GB" sz="2200" kern="1200" baseline="0" dirty="0"/>
            <a:t>Set future goals if appropriate</a:t>
          </a:r>
        </a:p>
      </dsp:txBody>
      <dsp:txXfrm rot="-5400000">
        <a:off x="1049574" y="2659475"/>
        <a:ext cx="6675249" cy="879452"/>
      </dsp:txXfrm>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2BB45-FFB6-417B-BC54-69A813ECBEAD}" type="datetimeFigureOut">
              <a:rPr lang="en-GB" smtClean="0"/>
              <a:t>08/04/2024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8CE506-CAC9-4633-8605-305F2F453042}" type="slidenum">
              <a:rPr lang="en-GB" smtClean="0"/>
              <a:t>‹#›</a:t>
            </a:fld>
            <a:endParaRPr lang="en-GB"/>
          </a:p>
        </p:txBody>
      </p:sp>
    </p:spTree>
    <p:extLst>
      <p:ext uri="{BB962C8B-B14F-4D97-AF65-F5344CB8AC3E}">
        <p14:creationId xmlns:p14="http://schemas.microsoft.com/office/powerpoint/2010/main" val="256985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1</a:t>
            </a:fld>
            <a:endParaRPr lang="en-GB"/>
          </a:p>
        </p:txBody>
      </p:sp>
    </p:spTree>
    <p:extLst>
      <p:ext uri="{BB962C8B-B14F-4D97-AF65-F5344CB8AC3E}">
        <p14:creationId xmlns:p14="http://schemas.microsoft.com/office/powerpoint/2010/main" val="1822453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10</a:t>
            </a:fld>
            <a:endParaRPr lang="en-GB"/>
          </a:p>
        </p:txBody>
      </p:sp>
    </p:spTree>
    <p:extLst>
      <p:ext uri="{BB962C8B-B14F-4D97-AF65-F5344CB8AC3E}">
        <p14:creationId xmlns:p14="http://schemas.microsoft.com/office/powerpoint/2010/main" val="3655805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t>Consider prioritising</a:t>
            </a:r>
            <a:r>
              <a:rPr lang="en-GB" baseline="0" dirty="0"/>
              <a:t> learning needs which will depend on the individual, their experience, confidence and the setting with the requirements.  Only set two or three objectives for personal development for each period.</a:t>
            </a:r>
          </a:p>
          <a:p>
            <a:r>
              <a:rPr lang="en-GB" baseline="0" dirty="0"/>
              <a:t>Encourage the preceptee to identify preferred ways of learning and to come up with ideas so that they assume responsibility for their own learning.  Emphasise that there are a number of different ways of learning including shadowing, on the job, e-learning, reflection, independent study (depends on setting)</a:t>
            </a:r>
          </a:p>
          <a:p>
            <a:r>
              <a:rPr lang="en-GB" baseline="0" dirty="0"/>
              <a:t>Ensure objectives are SMART with a specified timeframe, outcome and measure of success</a:t>
            </a:r>
            <a:endParaRPr lang="en-GB" dirty="0"/>
          </a:p>
        </p:txBody>
      </p:sp>
      <p:sp>
        <p:nvSpPr>
          <p:cNvPr id="65540" name="Slide Number Placeholder 3"/>
          <p:cNvSpPr>
            <a:spLocks noGrp="1"/>
          </p:cNvSpPr>
          <p:nvPr>
            <p:ph type="sldNum" sz="quarter" idx="5"/>
          </p:nvPr>
        </p:nvSpPr>
        <p:spPr/>
        <p:txBody>
          <a:bodyPr/>
          <a:lstStyle/>
          <a:p>
            <a:pPr>
              <a:defRPr/>
            </a:pPr>
            <a:fld id="{A5220DFB-1DE0-4621-8C52-AE38A4BB2BAD}"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t>Stress the importance of reviewing</a:t>
            </a:r>
            <a:r>
              <a:rPr lang="en-GB" baseline="0" dirty="0"/>
              <a:t> objectives and measuring effectiveness.  Some objectives, particularly around interpersonal skills, are harder to evaluate.</a:t>
            </a:r>
          </a:p>
          <a:p>
            <a:r>
              <a:rPr lang="en-GB" baseline="0" dirty="0"/>
              <a:t>The value of learning is through transfer to the workplace, through reflection and the giving and receiving of feedback.  In reviewing objectives try to give positive and constructive feedback, encourage the preceptee to offer their reflective views first.  </a:t>
            </a:r>
          </a:p>
        </p:txBody>
      </p:sp>
      <p:sp>
        <p:nvSpPr>
          <p:cNvPr id="101380" name="Slide Number Placeholder 3"/>
          <p:cNvSpPr>
            <a:spLocks noGrp="1"/>
          </p:cNvSpPr>
          <p:nvPr>
            <p:ph type="sldNum" sz="quarter" idx="5"/>
          </p:nvPr>
        </p:nvSpPr>
        <p:spPr/>
        <p:txBody>
          <a:bodyPr/>
          <a:lstStyle/>
          <a:p>
            <a:pPr>
              <a:defRPr/>
            </a:pPr>
            <a:fld id="{4ED60339-44F3-406A-AEF9-736F78B07388}" type="slidenum">
              <a:rPr lang="en-GB" smtClean="0"/>
              <a:pPr>
                <a:defRPr/>
              </a:pPr>
              <a:t>14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8CE506-CAC9-4633-8605-305F2F453042}" type="slidenum">
              <a:rPr lang="en-GB" smtClean="0"/>
              <a:t>2</a:t>
            </a:fld>
            <a:endParaRPr lang="en-GB"/>
          </a:p>
        </p:txBody>
      </p:sp>
    </p:spTree>
    <p:extLst>
      <p:ext uri="{BB962C8B-B14F-4D97-AF65-F5344CB8AC3E}">
        <p14:creationId xmlns:p14="http://schemas.microsoft.com/office/powerpoint/2010/main" val="2630192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 through the topics</a:t>
            </a:r>
          </a:p>
          <a:p>
            <a:endParaRPr lang="en-GB" dirty="0"/>
          </a:p>
          <a:p>
            <a:r>
              <a:rPr lang="en-GB" dirty="0"/>
              <a:t>Ask delegates what they understand by preceptorship.</a:t>
            </a:r>
          </a:p>
        </p:txBody>
      </p:sp>
      <p:sp>
        <p:nvSpPr>
          <p:cNvPr id="4" name="Slide Number Placeholder 3"/>
          <p:cNvSpPr>
            <a:spLocks noGrp="1"/>
          </p:cNvSpPr>
          <p:nvPr>
            <p:ph type="sldNum" sz="quarter" idx="10"/>
          </p:nvPr>
        </p:nvSpPr>
        <p:spPr/>
        <p:txBody>
          <a:bodyPr/>
          <a:lstStyle/>
          <a:p>
            <a:fld id="{228CE506-CAC9-4633-8605-305F2F453042}" type="slidenum">
              <a:rPr lang="en-GB" smtClean="0"/>
              <a:t>3</a:t>
            </a:fld>
            <a:endParaRPr lang="en-GB"/>
          </a:p>
        </p:txBody>
      </p:sp>
    </p:spTree>
    <p:extLst>
      <p:ext uri="{BB962C8B-B14F-4D97-AF65-F5344CB8AC3E}">
        <p14:creationId xmlns:p14="http://schemas.microsoft.com/office/powerpoint/2010/main" val="240429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Talk through the differences briefly:</a:t>
            </a:r>
          </a:p>
          <a:p>
            <a:r>
              <a:rPr lang="en-GB" b="1" dirty="0"/>
              <a:t>TNA</a:t>
            </a:r>
            <a:r>
              <a:rPr lang="en-GB" dirty="0"/>
              <a:t> – transitional needs analysis looks at the learning needs over a transitionary</a:t>
            </a:r>
            <a:r>
              <a:rPr lang="en-GB" baseline="0" dirty="0"/>
              <a:t> period, </a:t>
            </a:r>
            <a:r>
              <a:rPr lang="en-GB" baseline="0" dirty="0" err="1"/>
              <a:t>ie</a:t>
            </a:r>
            <a:r>
              <a:rPr lang="en-GB" baseline="0" dirty="0"/>
              <a:t> from student nurse to newly registered nurse.  The learning needs may be additional areas or competencies, the consolidation of learning in practice or gaining experience in different settings.  There are generally six steps:</a:t>
            </a:r>
          </a:p>
          <a:p>
            <a:pPr marL="228600" indent="-228600">
              <a:buFont typeface="+mj-lt"/>
              <a:buAutoNum type="arabicPeriod"/>
            </a:pPr>
            <a:r>
              <a:rPr lang="en-GB" dirty="0"/>
              <a:t>Determine the desired outcome by the end of the preceptorship period</a:t>
            </a:r>
          </a:p>
          <a:p>
            <a:pPr marL="228600" indent="-228600">
              <a:buFont typeface="+mj-lt"/>
              <a:buAutoNum type="arabicPeriod"/>
            </a:pPr>
            <a:r>
              <a:rPr lang="en-GB" baseline="0" dirty="0"/>
              <a:t>Consider the NRN’s current </a:t>
            </a:r>
            <a:r>
              <a:rPr lang="en-GB" dirty="0"/>
              <a:t>skills and experience</a:t>
            </a:r>
          </a:p>
          <a:p>
            <a:pPr marL="228600" indent="-228600">
              <a:buFont typeface="+mj-lt"/>
              <a:buAutoNum type="arabicPeriod"/>
            </a:pPr>
            <a:r>
              <a:rPr lang="en-GB" baseline="0" dirty="0"/>
              <a:t>Identify</a:t>
            </a:r>
            <a:r>
              <a:rPr lang="en-GB" dirty="0"/>
              <a:t> gaps , consider development needs and prioritise these</a:t>
            </a:r>
          </a:p>
          <a:p>
            <a:pPr marL="228600" indent="-228600">
              <a:buFont typeface="+mj-lt"/>
              <a:buAutoNum type="arabicPeriod"/>
            </a:pPr>
            <a:r>
              <a:rPr lang="en-GB" baseline="0" dirty="0"/>
              <a:t>Set</a:t>
            </a:r>
            <a:r>
              <a:rPr lang="en-GB" dirty="0"/>
              <a:t> SMART objectives</a:t>
            </a:r>
          </a:p>
          <a:p>
            <a:pPr marL="228600" indent="-228600">
              <a:buFont typeface="+mj-lt"/>
              <a:buAutoNum type="arabicPeriod"/>
            </a:pPr>
            <a:endParaRPr lang="en-GB" baseline="0" dirty="0"/>
          </a:p>
          <a:p>
            <a:r>
              <a:rPr lang="en-GB" b="1" dirty="0"/>
              <a:t>SLOT </a:t>
            </a:r>
            <a:r>
              <a:rPr lang="en-GB" dirty="0"/>
              <a:t>– Strengths, Learning needs, Opportunities and Threats – a different format for looking at where the NRN is in terms of :</a:t>
            </a:r>
          </a:p>
          <a:p>
            <a:pPr marL="171450" indent="-171450">
              <a:buFontTx/>
              <a:buChar char="-"/>
            </a:pPr>
            <a:r>
              <a:rPr lang="en-GB" dirty="0"/>
              <a:t>Strengths - existing skills, knowledge and experience</a:t>
            </a:r>
          </a:p>
          <a:p>
            <a:pPr marL="171450" indent="-171450">
              <a:buFontTx/>
              <a:buChar char="-"/>
            </a:pPr>
            <a:r>
              <a:rPr lang="en-GB" baseline="0" dirty="0"/>
              <a:t>Learning needs – gaps in current knowledge, skills and</a:t>
            </a:r>
            <a:r>
              <a:rPr lang="en-GB" dirty="0"/>
              <a:t> experience.  Consider required competencies</a:t>
            </a:r>
          </a:p>
          <a:p>
            <a:pPr marL="171450" indent="-171450">
              <a:buFontTx/>
              <a:buChar char="-"/>
            </a:pPr>
            <a:r>
              <a:rPr lang="en-GB" baseline="0" dirty="0"/>
              <a:t>Opportunities</a:t>
            </a:r>
            <a:r>
              <a:rPr lang="en-GB" dirty="0"/>
              <a:t> – what options are there for development </a:t>
            </a:r>
            <a:r>
              <a:rPr lang="en-GB" dirty="0" err="1"/>
              <a:t>ie</a:t>
            </a:r>
            <a:r>
              <a:rPr lang="en-GB" dirty="0"/>
              <a:t> study days, on-the-job learning, e-learning, observation</a:t>
            </a:r>
          </a:p>
          <a:p>
            <a:pPr marL="171450" indent="-171450">
              <a:buFontTx/>
              <a:buChar char="-"/>
            </a:pPr>
            <a:r>
              <a:rPr lang="en-GB" baseline="0" dirty="0"/>
              <a:t>Threats</a:t>
            </a:r>
            <a:r>
              <a:rPr lang="en-GB" dirty="0"/>
              <a:t> – what will stop the learning, </a:t>
            </a:r>
            <a:r>
              <a:rPr lang="en-GB" dirty="0" err="1"/>
              <a:t>ie</a:t>
            </a:r>
            <a:r>
              <a:rPr lang="en-GB" dirty="0"/>
              <a:t> time, funding, opportunity</a:t>
            </a:r>
          </a:p>
          <a:p>
            <a:pPr marL="171450" indent="-171450">
              <a:buFontTx/>
              <a:buChar char="-"/>
            </a:pPr>
            <a:endParaRPr lang="en-GB" baseline="0" dirty="0"/>
          </a:p>
          <a:p>
            <a:r>
              <a:rPr lang="en-GB" b="1" dirty="0"/>
              <a:t>SWOT </a:t>
            </a:r>
            <a:r>
              <a:rPr lang="en-GB" dirty="0"/>
              <a:t>– Strengths, Weaknesses, Opportunities and Threats – very similar to a SLOT with the difference that a SWOT identifies weaknesses instead of learning needs</a:t>
            </a:r>
            <a:endParaRPr lang="en-GB" baseline="0" dirty="0"/>
          </a:p>
          <a:p>
            <a:r>
              <a:rPr lang="en-GB" dirty="0"/>
              <a:t>	</a:t>
            </a:r>
          </a:p>
        </p:txBody>
      </p:sp>
      <p:sp>
        <p:nvSpPr>
          <p:cNvPr id="4" name="Slide Number Placeholder 3"/>
          <p:cNvSpPr>
            <a:spLocks noGrp="1"/>
          </p:cNvSpPr>
          <p:nvPr>
            <p:ph type="sldNum" sz="quarter" idx="10"/>
          </p:nvPr>
        </p:nvSpPr>
        <p:spPr/>
        <p:txBody>
          <a:bodyPr/>
          <a:lstStyle/>
          <a:p>
            <a:fld id="{4A6FAEE8-46B3-4AF4-83B9-6628FBD28330}" type="slidenum">
              <a:rPr lang="en-GB" smtClean="0"/>
              <a:t>4</a:t>
            </a:fld>
            <a:endParaRPr lang="en-GB"/>
          </a:p>
        </p:txBody>
      </p:sp>
    </p:spTree>
    <p:extLst>
      <p:ext uri="{BB962C8B-B14F-4D97-AF65-F5344CB8AC3E}">
        <p14:creationId xmlns:p14="http://schemas.microsoft.com/office/powerpoint/2010/main" val="2158914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t>Look at a gap analysis as a simple way of identifying the gap in knowledge, skills or experience of current level and required level.</a:t>
            </a:r>
          </a:p>
          <a:p>
            <a:endParaRPr lang="en-GB" dirty="0"/>
          </a:p>
          <a:p>
            <a:r>
              <a:rPr lang="en-GB" dirty="0"/>
              <a:t>This helps to determine whether gaps are in knowledge/skill or in application and experience.  It also helps to identify a way forward</a:t>
            </a:r>
          </a:p>
        </p:txBody>
      </p:sp>
      <p:sp>
        <p:nvSpPr>
          <p:cNvPr id="64516" name="Slide Number Placeholder 3"/>
          <p:cNvSpPr>
            <a:spLocks noGrp="1"/>
          </p:cNvSpPr>
          <p:nvPr>
            <p:ph type="sldNum" sz="quarter" idx="5"/>
          </p:nvPr>
        </p:nvSpPr>
        <p:spPr/>
        <p:txBody>
          <a:bodyPr/>
          <a:lstStyle/>
          <a:p>
            <a:pPr>
              <a:defRPr/>
            </a:pPr>
            <a:fld id="{77241649-30F7-4E2E-8200-7F4FF8FBBB0E}"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dirty="0"/>
              <a:t>SLOT analysis is a snapshot of someone’s current level of knowledge and skill in their current role.</a:t>
            </a:r>
          </a:p>
          <a:p>
            <a:pPr>
              <a:spcBef>
                <a:spcPct val="0"/>
              </a:spcBef>
            </a:pPr>
            <a:endParaRPr lang="en-GB" dirty="0"/>
          </a:p>
          <a:p>
            <a:pPr>
              <a:spcBef>
                <a:spcPct val="0"/>
              </a:spcBef>
            </a:pPr>
            <a:r>
              <a:rPr lang="en-GB" dirty="0"/>
              <a:t>SLOTs change over time but can be a useful way of determining where development needs lie and the best ways of addressing these with an understanding of the barriers or threats</a:t>
            </a:r>
          </a:p>
          <a:p>
            <a:pPr>
              <a:spcBef>
                <a:spcPct val="0"/>
              </a:spcBef>
            </a:pPr>
            <a:endParaRPr lang="en-GB" dirty="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C122D68-4E36-4093-BA87-B6C2336AE920}" type="slidenum">
              <a:rPr lang="en-GB">
                <a:latin typeface="Times New Roman" pitchFamily="18" charset="0"/>
                <a:cs typeface="Times New Roman" pitchFamily="18" charset="0"/>
              </a:rPr>
              <a:pPr fontAlgn="base">
                <a:spcBef>
                  <a:spcPct val="0"/>
                </a:spcBef>
                <a:spcAft>
                  <a:spcPct val="0"/>
                </a:spcAft>
              </a:pPr>
              <a:t>6</a:t>
            </a:fld>
            <a:endParaRPr lang="en-GB">
              <a:latin typeface="Times New Roman" pitchFamily="18" charset="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7</a:t>
            </a:fld>
            <a:endParaRPr lang="en-GB"/>
          </a:p>
        </p:txBody>
      </p:sp>
    </p:spTree>
    <p:extLst>
      <p:ext uri="{BB962C8B-B14F-4D97-AF65-F5344CB8AC3E}">
        <p14:creationId xmlns:p14="http://schemas.microsoft.com/office/powerpoint/2010/main" val="1888004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Kolb’s Learning Cycle developed in 1984 shows four stages:</a:t>
            </a:r>
          </a:p>
          <a:p>
            <a:endParaRPr lang="en-GB" dirty="0"/>
          </a:p>
          <a:p>
            <a:r>
              <a:rPr lang="en-GB" b="1" dirty="0"/>
              <a:t>Concrete experience</a:t>
            </a:r>
            <a:endParaRPr lang="en-GB" dirty="0"/>
          </a:p>
          <a:p>
            <a:r>
              <a:rPr lang="en-GB" dirty="0"/>
              <a:t>A new situation or experience which provokes a reaction and begins the learning experience</a:t>
            </a:r>
          </a:p>
          <a:p>
            <a:endParaRPr lang="en-GB" dirty="0"/>
          </a:p>
          <a:p>
            <a:r>
              <a:rPr lang="en-GB" b="1" dirty="0"/>
              <a:t>Reflection</a:t>
            </a:r>
            <a:endParaRPr lang="en-GB" dirty="0"/>
          </a:p>
          <a:p>
            <a:r>
              <a:rPr lang="en-GB" dirty="0"/>
              <a:t>The second stage during which we review our experience, think about what we have done and how we have felt</a:t>
            </a:r>
          </a:p>
          <a:p>
            <a:endParaRPr lang="en-GB" dirty="0"/>
          </a:p>
          <a:p>
            <a:r>
              <a:rPr lang="en-GB" b="1" dirty="0"/>
              <a:t>Abstract conceptualisation</a:t>
            </a:r>
            <a:endParaRPr lang="en-GB" dirty="0"/>
          </a:p>
          <a:p>
            <a:r>
              <a:rPr lang="en-GB" dirty="0"/>
              <a:t>During the third stage we begin to interpret and analyse the experience and develop a hypothesis</a:t>
            </a:r>
          </a:p>
          <a:p>
            <a:endParaRPr lang="en-GB" dirty="0"/>
          </a:p>
          <a:p>
            <a:r>
              <a:rPr lang="en-GB" b="1" dirty="0"/>
              <a:t>Active experimentation</a:t>
            </a:r>
            <a:endParaRPr lang="en-GB" dirty="0"/>
          </a:p>
          <a:p>
            <a:r>
              <a:rPr lang="en-GB" dirty="0"/>
              <a:t>The final stage as we test our hypothesis with a new experience or situation which incorporates our learning</a:t>
            </a:r>
          </a:p>
          <a:p>
            <a:endParaRPr lang="en-GB" dirty="0"/>
          </a:p>
        </p:txBody>
      </p:sp>
      <p:sp>
        <p:nvSpPr>
          <p:cNvPr id="4" name="Slide Number Placeholder 3"/>
          <p:cNvSpPr>
            <a:spLocks noGrp="1"/>
          </p:cNvSpPr>
          <p:nvPr>
            <p:ph type="sldNum" sz="quarter" idx="10"/>
          </p:nvPr>
        </p:nvSpPr>
        <p:spPr/>
        <p:txBody>
          <a:bodyPr/>
          <a:lstStyle/>
          <a:p>
            <a:fld id="{228CE506-CAC9-4633-8605-305F2F453042}" type="slidenum">
              <a:rPr lang="en-GB" smtClean="0"/>
              <a:t>8</a:t>
            </a:fld>
            <a:endParaRPr lang="en-GB"/>
          </a:p>
        </p:txBody>
      </p:sp>
    </p:spTree>
    <p:extLst>
      <p:ext uri="{BB962C8B-B14F-4D97-AF65-F5344CB8AC3E}">
        <p14:creationId xmlns:p14="http://schemas.microsoft.com/office/powerpoint/2010/main" val="1350718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Learning styles were developed by Peter Honey and Thomas Mumford in 1980s following Kolb’s work on learning.  They identified four styles and although we will learn through all styles we will have a preference for one or more:</a:t>
            </a:r>
          </a:p>
          <a:p>
            <a:endParaRPr lang="en-GB" dirty="0"/>
          </a:p>
          <a:p>
            <a:r>
              <a:rPr lang="en-GB" dirty="0"/>
              <a:t>Activists learn best by engaging fully in a task and getting on with things.  They like action, simulation, games, activity and even role play sometimes.  Their motto is to try anything once.  The challenge for an activist is to think about possible impact before acting</a:t>
            </a:r>
          </a:p>
          <a:p>
            <a:endParaRPr lang="en-GB" dirty="0"/>
          </a:p>
          <a:p>
            <a:r>
              <a:rPr lang="en-GB" dirty="0"/>
              <a:t>Reflectors are the quieter ones who like to observe, think and reflect about something before trying.  They like to learn through observation, reading and thinking rather than engaging in activity.  Can sometimes be slower to absorb knowledge but knowledge will remain longer.  Challenge is to get reflectors to act!</a:t>
            </a:r>
          </a:p>
          <a:p>
            <a:endParaRPr lang="en-GB" dirty="0"/>
          </a:p>
          <a:p>
            <a:r>
              <a:rPr lang="en-GB" dirty="0"/>
              <a:t>Theorists want to have all the facts and detail before making a decision or trying anything else.  They like to absorb information, will continually question ‘why’ and enjoy research.  Challenge is to get theorists to act without all the facts!</a:t>
            </a:r>
          </a:p>
          <a:p>
            <a:endParaRPr lang="en-GB" dirty="0"/>
          </a:p>
          <a:p>
            <a:r>
              <a:rPr lang="en-GB" dirty="0"/>
              <a:t>Pragmatists are like activists with a mission – they want to </a:t>
            </a:r>
            <a:r>
              <a:rPr lang="en-GB" dirty="0" err="1"/>
              <a:t>enage</a:t>
            </a:r>
            <a:r>
              <a:rPr lang="en-GB" dirty="0"/>
              <a:t> and get on with things but only where there is a link to application.  They are constantly looking for the best ways to do things but will not always try things that are a little ‘creative’.  They need a defined link</a:t>
            </a:r>
          </a:p>
        </p:txBody>
      </p:sp>
      <p:sp>
        <p:nvSpPr>
          <p:cNvPr id="4" name="Slide Number Placeholder 3"/>
          <p:cNvSpPr>
            <a:spLocks noGrp="1"/>
          </p:cNvSpPr>
          <p:nvPr>
            <p:ph type="sldNum" sz="quarter" idx="10"/>
          </p:nvPr>
        </p:nvSpPr>
        <p:spPr/>
        <p:txBody>
          <a:bodyPr/>
          <a:lstStyle/>
          <a:p>
            <a:fld id="{228CE506-CAC9-4633-8605-305F2F453042}" type="slidenum">
              <a:rPr lang="en-GB" smtClean="0"/>
              <a:t>9</a:t>
            </a:fld>
            <a:endParaRPr lang="en-GB"/>
          </a:p>
        </p:txBody>
      </p:sp>
    </p:spTree>
    <p:extLst>
      <p:ext uri="{BB962C8B-B14F-4D97-AF65-F5344CB8AC3E}">
        <p14:creationId xmlns:p14="http://schemas.microsoft.com/office/powerpoint/2010/main" val="20859654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a:r>
              <a:rPr lang="en-US" sz="1400" i="1" kern="1200" dirty="0" err="1">
                <a:solidFill>
                  <a:schemeClr val="tx1"/>
                </a:solidFill>
                <a:latin typeface="Arial"/>
                <a:ea typeface="+mn-ea"/>
                <a:cs typeface="Arial"/>
              </a:rPr>
              <a:t>CapitalNurse</a:t>
            </a:r>
            <a:r>
              <a:rPr lang="en-US" sz="1400" i="1" kern="1200" dirty="0">
                <a:solidFill>
                  <a:schemeClr val="tx1"/>
                </a:solidFill>
                <a:latin typeface="Arial"/>
                <a:ea typeface="+mn-ea"/>
                <a:cs typeface="Arial"/>
              </a:rPr>
              <a:t> is jointly sponsored by Health Education England, NHS England and NHS Improvement</a:t>
            </a:r>
            <a:endParaRPr lang="en-US" sz="1400" i="1" dirty="0">
              <a:latin typeface="Arial"/>
              <a:cs typeface="Arial"/>
            </a:endParaRPr>
          </a:p>
        </p:txBody>
      </p:sp>
    </p:spTree>
    <p:extLst>
      <p:ext uri="{BB962C8B-B14F-4D97-AF65-F5344CB8AC3E}">
        <p14:creationId xmlns:p14="http://schemas.microsoft.com/office/powerpoint/2010/main" val="306695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9503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9033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39752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7668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58546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219269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333075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13900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143EB0-A406-40B0-B43C-C4FD4ECAC128}" type="datetimeFigureOut">
              <a:rPr lang="en-GB" smtClean="0"/>
              <a:t>08/04/2024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C1879EF-4588-421E-A627-3976B3309EBC}" type="slidenum">
              <a:rPr lang="en-GB" smtClean="0"/>
              <a:t>‹#›</a:t>
            </a:fld>
            <a:endParaRPr lang="en-GB"/>
          </a:p>
        </p:txBody>
      </p:sp>
    </p:spTree>
    <p:extLst>
      <p:ext uri="{BB962C8B-B14F-4D97-AF65-F5344CB8AC3E}">
        <p14:creationId xmlns:p14="http://schemas.microsoft.com/office/powerpoint/2010/main" val="407114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86541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Preceptor Development Workshop</a:t>
            </a:r>
            <a:br>
              <a:rPr lang="en-GB" dirty="0"/>
            </a:br>
            <a:r>
              <a:rPr lang="en-GB" dirty="0"/>
              <a:t>Assessing Learning Needs</a:t>
            </a:r>
          </a:p>
        </p:txBody>
      </p:sp>
      <p:sp>
        <p:nvSpPr>
          <p:cNvPr id="3" name="Subtitle 2"/>
          <p:cNvSpPr>
            <a:spLocks noGrp="1"/>
          </p:cNvSpPr>
          <p:nvPr>
            <p:ph type="subTitle" idx="1"/>
          </p:nvPr>
        </p:nvSpPr>
        <p:spPr/>
        <p:txBody>
          <a:bodyPr/>
          <a:lstStyle/>
          <a:p>
            <a:r>
              <a:rPr lang="en-GB" dirty="0"/>
              <a:t>Desiree Cox</a:t>
            </a:r>
          </a:p>
        </p:txBody>
      </p:sp>
    </p:spTree>
    <p:extLst>
      <p:ext uri="{BB962C8B-B14F-4D97-AF65-F5344CB8AC3E}">
        <p14:creationId xmlns:p14="http://schemas.microsoft.com/office/powerpoint/2010/main" val="2862993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Reflection</a:t>
            </a:r>
          </a:p>
        </p:txBody>
      </p:sp>
      <p:sp>
        <p:nvSpPr>
          <p:cNvPr id="6" name="Content Placeholder 5"/>
          <p:cNvSpPr>
            <a:spLocks noGrp="1"/>
          </p:cNvSpPr>
          <p:nvPr>
            <p:ph idx="1"/>
          </p:nvPr>
        </p:nvSpPr>
        <p:spPr/>
        <p:txBody>
          <a:bodyPr/>
          <a:lstStyle/>
          <a:p>
            <a:r>
              <a:rPr lang="en-GB" dirty="0"/>
              <a:t>Consider your own preferred style of learning and how this may influence your choice of development</a:t>
            </a:r>
          </a:p>
          <a:p>
            <a:r>
              <a:rPr lang="en-GB" dirty="0"/>
              <a:t>What are your preferred methods of learning?</a:t>
            </a:r>
          </a:p>
        </p:txBody>
      </p:sp>
    </p:spTree>
    <p:extLst>
      <p:ext uri="{BB962C8B-B14F-4D97-AF65-F5344CB8AC3E}">
        <p14:creationId xmlns:p14="http://schemas.microsoft.com/office/powerpoint/2010/main" val="2574319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r>
              <a:rPr lang="en-GB" dirty="0"/>
              <a:t>Turning Learning Needs into Objectives</a:t>
            </a:r>
          </a:p>
        </p:txBody>
      </p:sp>
      <p:sp>
        <p:nvSpPr>
          <p:cNvPr id="21507" name="Content Placeholder 2"/>
          <p:cNvSpPr>
            <a:spLocks noGrp="1"/>
          </p:cNvSpPr>
          <p:nvPr>
            <p:ph idx="1"/>
          </p:nvPr>
        </p:nvSpPr>
        <p:spPr>
          <a:xfrm>
            <a:off x="457200" y="1772816"/>
            <a:ext cx="8229600" cy="4353347"/>
          </a:xfrm>
        </p:spPr>
        <p:txBody>
          <a:bodyPr/>
          <a:lstStyle/>
          <a:p>
            <a:pPr eaLnBrk="1" hangingPunct="1"/>
            <a:r>
              <a:rPr lang="en-GB" dirty="0"/>
              <a:t>Prioritise learning needs</a:t>
            </a:r>
          </a:p>
          <a:p>
            <a:pPr eaLnBrk="1" hangingPunct="1"/>
            <a:r>
              <a:rPr lang="en-GB" dirty="0"/>
              <a:t>Identify what needs to be done</a:t>
            </a:r>
          </a:p>
          <a:p>
            <a:pPr eaLnBrk="1" hangingPunct="1"/>
            <a:r>
              <a:rPr lang="en-GB" dirty="0"/>
              <a:t>Consider preferred learning style and options</a:t>
            </a:r>
          </a:p>
          <a:p>
            <a:pPr eaLnBrk="1" hangingPunct="1"/>
            <a:r>
              <a:rPr lang="en-GB" dirty="0"/>
              <a:t>Determine the timeframe</a:t>
            </a:r>
          </a:p>
          <a:p>
            <a:pPr eaLnBrk="1" hangingPunct="1"/>
            <a:r>
              <a:rPr lang="en-GB" dirty="0"/>
              <a:t>Confirm the measure of success</a:t>
            </a:r>
          </a:p>
          <a:p>
            <a:pPr eaLnBrk="1" hangingPunct="1"/>
            <a:r>
              <a:rPr lang="en-GB" dirty="0"/>
              <a:t>Set SMART objective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SMART Objectives</a:t>
            </a:r>
          </a:p>
        </p:txBody>
      </p:sp>
      <p:sp>
        <p:nvSpPr>
          <p:cNvPr id="3" name="Content Placeholder 2"/>
          <p:cNvSpPr>
            <a:spLocks noGrp="1"/>
          </p:cNvSpPr>
          <p:nvPr>
            <p:ph idx="1"/>
          </p:nvPr>
        </p:nvSpPr>
        <p:spPr/>
        <p:txBody>
          <a:bodyPr/>
          <a:lstStyle/>
          <a:p>
            <a:r>
              <a:rPr lang="en-GB" dirty="0"/>
              <a:t>Specific, Measurable, Achievable, Realistic and </a:t>
            </a:r>
            <a:r>
              <a:rPr lang="en-GB" dirty="0" err="1"/>
              <a:t>Timebound</a:t>
            </a:r>
            <a:endParaRPr lang="en-GB" dirty="0"/>
          </a:p>
          <a:p>
            <a:r>
              <a:rPr lang="en-GB" dirty="0"/>
              <a:t>Example:</a:t>
            </a:r>
          </a:p>
          <a:p>
            <a:pPr lvl="1"/>
            <a:r>
              <a:rPr lang="en-GB" dirty="0"/>
              <a:t>Attend preceptor development workshop by end of July 2018 to be able to ‘precept’ a newly registered nurse joining in August 2018</a:t>
            </a:r>
          </a:p>
          <a:p>
            <a:endParaRPr lang="en-GB" dirty="0"/>
          </a:p>
        </p:txBody>
      </p:sp>
    </p:spTree>
    <p:extLst>
      <p:ext uri="{BB962C8B-B14F-4D97-AF65-F5344CB8AC3E}">
        <p14:creationId xmlns:p14="http://schemas.microsoft.com/office/powerpoint/2010/main" val="1777859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p:txBody>
          <a:bodyPr/>
          <a:lstStyle/>
          <a:p>
            <a:r>
              <a:rPr lang="en-GB" dirty="0"/>
              <a:t>Working with your partner, identify one learning objective based on the SLOT completed and taking account of their preferred learning style</a:t>
            </a:r>
          </a:p>
        </p:txBody>
      </p:sp>
    </p:spTree>
    <p:extLst>
      <p:ext uri="{BB962C8B-B14F-4D97-AF65-F5344CB8AC3E}">
        <p14:creationId xmlns:p14="http://schemas.microsoft.com/office/powerpoint/2010/main" val="20209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bwMode="auto">
          <a:xfrm>
            <a:off x="395536" y="692696"/>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dirty="0"/>
              <a:t>Measuring Effectiveness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809287"/>
              </p:ext>
            </p:extLst>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Workshop Objectives</a:t>
            </a:r>
          </a:p>
        </p:txBody>
      </p:sp>
      <p:sp>
        <p:nvSpPr>
          <p:cNvPr id="3" name="Content Placeholder 2"/>
          <p:cNvSpPr>
            <a:spLocks noGrp="1"/>
          </p:cNvSpPr>
          <p:nvPr>
            <p:ph idx="1"/>
          </p:nvPr>
        </p:nvSpPr>
        <p:spPr/>
        <p:txBody>
          <a:bodyPr>
            <a:normAutofit/>
          </a:bodyPr>
          <a:lstStyle/>
          <a:p>
            <a:pPr marL="0" indent="0">
              <a:buNone/>
            </a:pPr>
            <a:r>
              <a:rPr lang="en-GB" dirty="0"/>
              <a:t>By the end of the workshop delegates will:</a:t>
            </a:r>
          </a:p>
          <a:p>
            <a:pPr lvl="0"/>
            <a:r>
              <a:rPr lang="en-GB" dirty="0"/>
              <a:t>Be able to assess learning needs</a:t>
            </a:r>
          </a:p>
          <a:p>
            <a:pPr lvl="0"/>
            <a:r>
              <a:rPr lang="en-GB" dirty="0"/>
              <a:t>Be able to discuss learning opportunities and personal development plans with </a:t>
            </a:r>
            <a:r>
              <a:rPr lang="en-GB" dirty="0" err="1"/>
              <a:t>preceptees</a:t>
            </a:r>
            <a:endParaRPr lang="en-GB" dirty="0"/>
          </a:p>
          <a:p>
            <a:pPr lvl="0"/>
            <a:r>
              <a:rPr lang="en-GB" dirty="0"/>
              <a:t>Understand how to set objectives and review progress</a:t>
            </a:r>
          </a:p>
        </p:txBody>
      </p:sp>
    </p:spTree>
    <p:extLst>
      <p:ext uri="{BB962C8B-B14F-4D97-AF65-F5344CB8AC3E}">
        <p14:creationId xmlns:p14="http://schemas.microsoft.com/office/powerpoint/2010/main" val="88998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Topics</a:t>
            </a:r>
          </a:p>
        </p:txBody>
      </p:sp>
      <p:sp>
        <p:nvSpPr>
          <p:cNvPr id="3" name="Content Placeholder 2"/>
          <p:cNvSpPr>
            <a:spLocks noGrp="1"/>
          </p:cNvSpPr>
          <p:nvPr>
            <p:ph idx="1"/>
          </p:nvPr>
        </p:nvSpPr>
        <p:spPr/>
        <p:txBody>
          <a:bodyPr>
            <a:normAutofit/>
          </a:bodyPr>
          <a:lstStyle/>
          <a:p>
            <a:r>
              <a:rPr lang="en-GB" dirty="0"/>
              <a:t>Different tools for learning needs assessment</a:t>
            </a:r>
          </a:p>
          <a:p>
            <a:r>
              <a:rPr lang="en-GB" dirty="0"/>
              <a:t>SLOT / SWOT</a:t>
            </a:r>
          </a:p>
          <a:p>
            <a:r>
              <a:rPr lang="en-GB" dirty="0"/>
              <a:t>SMART objectives</a:t>
            </a:r>
          </a:p>
          <a:p>
            <a:r>
              <a:rPr lang="en-GB" dirty="0"/>
              <a:t>Learning styles</a:t>
            </a:r>
          </a:p>
        </p:txBody>
      </p:sp>
    </p:spTree>
    <p:extLst>
      <p:ext uri="{BB962C8B-B14F-4D97-AF65-F5344CB8AC3E}">
        <p14:creationId xmlns:p14="http://schemas.microsoft.com/office/powerpoint/2010/main" val="377067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learning needs</a:t>
            </a:r>
          </a:p>
        </p:txBody>
      </p:sp>
      <p:sp>
        <p:nvSpPr>
          <p:cNvPr id="3" name="Content Placeholder 2"/>
          <p:cNvSpPr>
            <a:spLocks noGrp="1"/>
          </p:cNvSpPr>
          <p:nvPr>
            <p:ph idx="1"/>
          </p:nvPr>
        </p:nvSpPr>
        <p:spPr/>
        <p:txBody>
          <a:bodyPr/>
          <a:lstStyle/>
          <a:p>
            <a:pPr marL="0" indent="0">
              <a:buNone/>
            </a:pPr>
            <a:r>
              <a:rPr lang="en-GB" dirty="0"/>
              <a:t>Different tools used in different settings.  These include:</a:t>
            </a:r>
          </a:p>
          <a:p>
            <a:r>
              <a:rPr lang="en-GB" dirty="0"/>
              <a:t>TNA – Transitional Needs Analysis</a:t>
            </a:r>
          </a:p>
          <a:p>
            <a:r>
              <a:rPr lang="en-GB" dirty="0"/>
              <a:t>SLOT – Strengths, Learning needs, Opportunities and Threats</a:t>
            </a:r>
          </a:p>
          <a:p>
            <a:r>
              <a:rPr lang="en-GB" dirty="0"/>
              <a:t>SWOT – Strengths, Weaknesses, Opportunities and Threats</a:t>
            </a:r>
          </a:p>
        </p:txBody>
      </p:sp>
    </p:spTree>
    <p:extLst>
      <p:ext uri="{BB962C8B-B14F-4D97-AF65-F5344CB8AC3E}">
        <p14:creationId xmlns:p14="http://schemas.microsoft.com/office/powerpoint/2010/main" val="186089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95536" y="548680"/>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dirty="0"/>
              <a:t>Gap Analysis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3901017"/>
              </p:ext>
            </p:extLst>
          </p:nvPr>
        </p:nvGraphicFramePr>
        <p:xfrm>
          <a:off x="1043608" y="1988840"/>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755576" y="1524000"/>
            <a:ext cx="7824596" cy="4857328"/>
          </a:xfrm>
          <a:prstGeom prst="rect">
            <a:avLst/>
          </a:prstGeom>
          <a:noFill/>
          <a:ln w="3175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en-GB">
              <a:latin typeface="Calibri" pitchFamily="34" charset="0"/>
            </a:endParaRPr>
          </a:p>
        </p:txBody>
      </p:sp>
      <p:sp>
        <p:nvSpPr>
          <p:cNvPr id="19460" name="Line 5"/>
          <p:cNvSpPr>
            <a:spLocks noChangeShapeType="1"/>
          </p:cNvSpPr>
          <p:nvPr/>
        </p:nvSpPr>
        <p:spPr bwMode="auto">
          <a:xfrm>
            <a:off x="755576" y="3717032"/>
            <a:ext cx="7848872" cy="0"/>
          </a:xfrm>
          <a:prstGeom prst="line">
            <a:avLst/>
          </a:prstGeom>
          <a:noFill/>
          <a:ln w="31750">
            <a:solidFill>
              <a:schemeClr val="tx2"/>
            </a:solidFill>
            <a:round/>
            <a:headEnd/>
            <a:tailEnd/>
          </a:ln>
          <a:extLst>
            <a:ext uri="{909E8E84-426E-40DD-AFC4-6F175D3DCCD1}">
              <a14:hiddenFill xmlns:a14="http://schemas.microsoft.com/office/drawing/2010/main">
                <a:noFill/>
              </a14:hiddenFill>
            </a:ext>
          </a:extLst>
        </p:spPr>
        <p:txBody>
          <a:bodyPr wrap="square" anchor="ctr">
            <a:spAutoFit/>
          </a:bodyPr>
          <a:lstStyle/>
          <a:p>
            <a:endParaRPr lang="en-GB"/>
          </a:p>
        </p:txBody>
      </p:sp>
      <p:sp>
        <p:nvSpPr>
          <p:cNvPr id="19461" name="Text Box 6"/>
          <p:cNvSpPr txBox="1">
            <a:spLocks noChangeArrowheads="1"/>
          </p:cNvSpPr>
          <p:nvPr/>
        </p:nvSpPr>
        <p:spPr bwMode="auto">
          <a:xfrm>
            <a:off x="1066800" y="1524000"/>
            <a:ext cx="1729961"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90000"/>
              </a:lnSpc>
              <a:spcBef>
                <a:spcPct val="50000"/>
              </a:spcBef>
            </a:pPr>
            <a:r>
              <a:rPr lang="en-GB" sz="2000" b="1" dirty="0">
                <a:solidFill>
                  <a:schemeClr val="tx2"/>
                </a:solidFill>
                <a:latin typeface="Verdana" pitchFamily="34" charset="0"/>
              </a:rPr>
              <a:t>Strengths</a:t>
            </a:r>
          </a:p>
          <a:p>
            <a:pPr>
              <a:lnSpc>
                <a:spcPct val="90000"/>
              </a:lnSpc>
              <a:spcBef>
                <a:spcPct val="50000"/>
              </a:spcBef>
              <a:buFontTx/>
              <a:buChar char="•"/>
            </a:pPr>
            <a:r>
              <a:rPr lang="en-GB" sz="2000" dirty="0">
                <a:latin typeface="Verdana" pitchFamily="34" charset="0"/>
              </a:rPr>
              <a:t>Knowledge</a:t>
            </a:r>
          </a:p>
          <a:p>
            <a:pPr>
              <a:lnSpc>
                <a:spcPct val="90000"/>
              </a:lnSpc>
              <a:spcBef>
                <a:spcPct val="50000"/>
              </a:spcBef>
              <a:buFontTx/>
              <a:buChar char="•"/>
            </a:pPr>
            <a:r>
              <a:rPr lang="en-GB" sz="2000" dirty="0">
                <a:latin typeface="Verdana" pitchFamily="34" charset="0"/>
              </a:rPr>
              <a:t>Skills</a:t>
            </a:r>
          </a:p>
          <a:p>
            <a:pPr>
              <a:lnSpc>
                <a:spcPct val="90000"/>
              </a:lnSpc>
              <a:spcBef>
                <a:spcPct val="50000"/>
              </a:spcBef>
              <a:buFontTx/>
              <a:buChar char="•"/>
            </a:pPr>
            <a:r>
              <a:rPr lang="en-GB" sz="2000" dirty="0">
                <a:latin typeface="Verdana" pitchFamily="34" charset="0"/>
              </a:rPr>
              <a:t>Experience</a:t>
            </a:r>
          </a:p>
          <a:p>
            <a:pPr>
              <a:lnSpc>
                <a:spcPct val="90000"/>
              </a:lnSpc>
              <a:spcBef>
                <a:spcPct val="50000"/>
              </a:spcBef>
              <a:buFontTx/>
              <a:buChar char="•"/>
            </a:pPr>
            <a:r>
              <a:rPr lang="en-GB" sz="2000" dirty="0">
                <a:latin typeface="Verdana" pitchFamily="34" charset="0"/>
              </a:rPr>
              <a:t>Attitude</a:t>
            </a:r>
          </a:p>
        </p:txBody>
      </p:sp>
      <p:sp>
        <p:nvSpPr>
          <p:cNvPr id="19462" name="Text Box 7"/>
          <p:cNvSpPr txBox="1">
            <a:spLocks noChangeArrowheads="1"/>
          </p:cNvSpPr>
          <p:nvPr/>
        </p:nvSpPr>
        <p:spPr bwMode="auto">
          <a:xfrm>
            <a:off x="5029200" y="1600200"/>
            <a:ext cx="3550972"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90000"/>
              </a:lnSpc>
              <a:spcBef>
                <a:spcPct val="50000"/>
              </a:spcBef>
            </a:pPr>
            <a:r>
              <a:rPr lang="en-GB" sz="2000" b="1" dirty="0">
                <a:solidFill>
                  <a:schemeClr val="tx2"/>
                </a:solidFill>
                <a:latin typeface="Verdana" pitchFamily="34" charset="0"/>
              </a:rPr>
              <a:t>Learning Needs</a:t>
            </a:r>
          </a:p>
          <a:p>
            <a:pPr>
              <a:lnSpc>
                <a:spcPct val="90000"/>
              </a:lnSpc>
              <a:spcBef>
                <a:spcPct val="50000"/>
              </a:spcBef>
              <a:buFontTx/>
              <a:buChar char="•"/>
            </a:pPr>
            <a:r>
              <a:rPr lang="en-GB" sz="2000" dirty="0">
                <a:latin typeface="Verdana" pitchFamily="34" charset="0"/>
              </a:rPr>
              <a:t>Gaps in knowledge / skill</a:t>
            </a:r>
          </a:p>
          <a:p>
            <a:pPr>
              <a:lnSpc>
                <a:spcPct val="90000"/>
              </a:lnSpc>
              <a:spcBef>
                <a:spcPct val="50000"/>
              </a:spcBef>
              <a:buFontTx/>
              <a:buChar char="•"/>
            </a:pPr>
            <a:r>
              <a:rPr lang="en-GB" sz="2000" dirty="0">
                <a:latin typeface="Verdana" pitchFamily="34" charset="0"/>
              </a:rPr>
              <a:t>Consolidation of skills</a:t>
            </a:r>
          </a:p>
          <a:p>
            <a:pPr>
              <a:lnSpc>
                <a:spcPct val="90000"/>
              </a:lnSpc>
              <a:spcBef>
                <a:spcPct val="50000"/>
              </a:spcBef>
              <a:buFontTx/>
              <a:buChar char="•"/>
            </a:pPr>
            <a:r>
              <a:rPr lang="en-GB" sz="2000" dirty="0">
                <a:latin typeface="Verdana" pitchFamily="34" charset="0"/>
              </a:rPr>
              <a:t>Required competencies</a:t>
            </a:r>
          </a:p>
          <a:p>
            <a:pPr>
              <a:lnSpc>
                <a:spcPct val="90000"/>
              </a:lnSpc>
              <a:spcBef>
                <a:spcPct val="50000"/>
              </a:spcBef>
              <a:buFontTx/>
              <a:buChar char="•"/>
            </a:pPr>
            <a:r>
              <a:rPr lang="en-GB" sz="2000" dirty="0">
                <a:latin typeface="Verdana" pitchFamily="34" charset="0"/>
              </a:rPr>
              <a:t>Improvement areas</a:t>
            </a:r>
          </a:p>
        </p:txBody>
      </p:sp>
      <p:sp>
        <p:nvSpPr>
          <p:cNvPr id="19463" name="Text Box 8"/>
          <p:cNvSpPr txBox="1">
            <a:spLocks noChangeArrowheads="1"/>
          </p:cNvSpPr>
          <p:nvPr/>
        </p:nvSpPr>
        <p:spPr bwMode="auto">
          <a:xfrm>
            <a:off x="1143000" y="3733800"/>
            <a:ext cx="2845651"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90000"/>
              </a:lnSpc>
              <a:spcBef>
                <a:spcPct val="50000"/>
              </a:spcBef>
            </a:pPr>
            <a:r>
              <a:rPr lang="en-GB" sz="2000" b="1" dirty="0">
                <a:solidFill>
                  <a:schemeClr val="tx2"/>
                </a:solidFill>
                <a:latin typeface="Verdana" pitchFamily="34" charset="0"/>
              </a:rPr>
              <a:t>Opportunities</a:t>
            </a:r>
          </a:p>
          <a:p>
            <a:pPr>
              <a:lnSpc>
                <a:spcPct val="90000"/>
              </a:lnSpc>
              <a:spcBef>
                <a:spcPct val="50000"/>
              </a:spcBef>
              <a:buFontTx/>
              <a:buChar char="•"/>
            </a:pPr>
            <a:r>
              <a:rPr lang="en-GB" sz="2000" dirty="0">
                <a:latin typeface="Verdana" pitchFamily="34" charset="0"/>
              </a:rPr>
              <a:t>Study days</a:t>
            </a:r>
          </a:p>
          <a:p>
            <a:pPr>
              <a:lnSpc>
                <a:spcPct val="90000"/>
              </a:lnSpc>
              <a:spcBef>
                <a:spcPct val="50000"/>
              </a:spcBef>
              <a:buFontTx/>
              <a:buChar char="•"/>
            </a:pPr>
            <a:r>
              <a:rPr lang="en-GB" sz="2000" dirty="0">
                <a:latin typeface="Verdana" pitchFamily="34" charset="0"/>
              </a:rPr>
              <a:t>On the Job learning</a:t>
            </a:r>
          </a:p>
          <a:p>
            <a:pPr>
              <a:lnSpc>
                <a:spcPct val="90000"/>
              </a:lnSpc>
              <a:spcBef>
                <a:spcPct val="50000"/>
              </a:spcBef>
              <a:buFontTx/>
              <a:buChar char="•"/>
            </a:pPr>
            <a:r>
              <a:rPr lang="en-GB" sz="2000" dirty="0">
                <a:latin typeface="Verdana" pitchFamily="34" charset="0"/>
              </a:rPr>
              <a:t>Observation</a:t>
            </a:r>
          </a:p>
          <a:p>
            <a:pPr>
              <a:lnSpc>
                <a:spcPct val="90000"/>
              </a:lnSpc>
              <a:spcBef>
                <a:spcPct val="50000"/>
              </a:spcBef>
              <a:buFontTx/>
              <a:buChar char="•"/>
            </a:pPr>
            <a:r>
              <a:rPr lang="en-GB" sz="2000" dirty="0">
                <a:latin typeface="Verdana" pitchFamily="34" charset="0"/>
              </a:rPr>
              <a:t>Resources</a:t>
            </a:r>
          </a:p>
          <a:p>
            <a:pPr>
              <a:lnSpc>
                <a:spcPct val="90000"/>
              </a:lnSpc>
              <a:spcBef>
                <a:spcPct val="50000"/>
              </a:spcBef>
              <a:buFontTx/>
              <a:buChar char="•"/>
            </a:pPr>
            <a:r>
              <a:rPr lang="en-GB" sz="2000" dirty="0">
                <a:latin typeface="Verdana" pitchFamily="34" charset="0"/>
              </a:rPr>
              <a:t>E-learning</a:t>
            </a:r>
          </a:p>
        </p:txBody>
      </p:sp>
      <p:sp>
        <p:nvSpPr>
          <p:cNvPr id="19464" name="Text Box 9"/>
          <p:cNvSpPr txBox="1">
            <a:spLocks noChangeArrowheads="1"/>
          </p:cNvSpPr>
          <p:nvPr/>
        </p:nvSpPr>
        <p:spPr bwMode="auto">
          <a:xfrm>
            <a:off x="5029200" y="3810000"/>
            <a:ext cx="361349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90000"/>
              </a:lnSpc>
              <a:spcBef>
                <a:spcPct val="50000"/>
              </a:spcBef>
            </a:pPr>
            <a:r>
              <a:rPr lang="en-GB" sz="2000" b="1" dirty="0">
                <a:solidFill>
                  <a:schemeClr val="tx2"/>
                </a:solidFill>
                <a:latin typeface="Verdana" pitchFamily="34" charset="0"/>
              </a:rPr>
              <a:t>Threats</a:t>
            </a:r>
          </a:p>
          <a:p>
            <a:pPr>
              <a:lnSpc>
                <a:spcPct val="90000"/>
              </a:lnSpc>
              <a:spcBef>
                <a:spcPct val="50000"/>
              </a:spcBef>
              <a:buFontTx/>
              <a:buChar char="•"/>
            </a:pPr>
            <a:r>
              <a:rPr lang="en-GB" sz="2000" dirty="0">
                <a:latin typeface="Verdana" pitchFamily="34" charset="0"/>
              </a:rPr>
              <a:t>Time and workload</a:t>
            </a:r>
          </a:p>
          <a:p>
            <a:pPr>
              <a:lnSpc>
                <a:spcPct val="90000"/>
              </a:lnSpc>
              <a:spcBef>
                <a:spcPct val="50000"/>
              </a:spcBef>
              <a:buFontTx/>
              <a:buChar char="•"/>
            </a:pPr>
            <a:r>
              <a:rPr lang="en-GB" sz="2000" dirty="0">
                <a:latin typeface="Verdana" pitchFamily="34" charset="0"/>
              </a:rPr>
              <a:t>Funding</a:t>
            </a:r>
          </a:p>
          <a:p>
            <a:pPr>
              <a:lnSpc>
                <a:spcPct val="90000"/>
              </a:lnSpc>
              <a:spcBef>
                <a:spcPct val="50000"/>
              </a:spcBef>
              <a:buFontTx/>
              <a:buChar char="•"/>
            </a:pPr>
            <a:r>
              <a:rPr lang="en-GB" sz="2000" dirty="0">
                <a:latin typeface="Verdana" pitchFamily="34" charset="0"/>
              </a:rPr>
              <a:t>Appropriate opportunities</a:t>
            </a:r>
          </a:p>
          <a:p>
            <a:pPr>
              <a:lnSpc>
                <a:spcPct val="90000"/>
              </a:lnSpc>
              <a:spcBef>
                <a:spcPct val="50000"/>
              </a:spcBef>
              <a:buFontTx/>
              <a:buChar char="•"/>
            </a:pPr>
            <a:r>
              <a:rPr lang="en-GB" sz="2000" dirty="0">
                <a:latin typeface="Verdana" pitchFamily="34" charset="0"/>
              </a:rPr>
              <a:t>Attitude</a:t>
            </a:r>
          </a:p>
        </p:txBody>
      </p:sp>
      <p:sp>
        <p:nvSpPr>
          <p:cNvPr id="19465" name="Rectangle 10"/>
          <p:cNvSpPr>
            <a:spLocks noGrp="1" noChangeArrowheads="1"/>
          </p:cNvSpPr>
          <p:nvPr>
            <p:ph type="title"/>
          </p:nvPr>
        </p:nvSpPr>
        <p:spPr bwMode="auto">
          <a:xfrm>
            <a:off x="770582" y="472966"/>
            <a:ext cx="77724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l"/>
            <a:r>
              <a:rPr lang="en-GB" dirty="0">
                <a:latin typeface="Calibri" pitchFamily="34" charset="0"/>
                <a:cs typeface="Calibri" pitchFamily="34" charset="0"/>
              </a:rPr>
              <a:t>SLOT Analysis</a:t>
            </a:r>
          </a:p>
        </p:txBody>
      </p:sp>
      <p:cxnSp>
        <p:nvCxnSpPr>
          <p:cNvPr id="3" name="Straight Connector 2"/>
          <p:cNvCxnSpPr/>
          <p:nvPr/>
        </p:nvCxnSpPr>
        <p:spPr>
          <a:xfrm>
            <a:off x="4572000" y="1524000"/>
            <a:ext cx="0" cy="485732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a:t>
            </a:r>
          </a:p>
        </p:txBody>
      </p:sp>
      <p:sp>
        <p:nvSpPr>
          <p:cNvPr id="3" name="Content Placeholder 2"/>
          <p:cNvSpPr>
            <a:spLocks noGrp="1"/>
          </p:cNvSpPr>
          <p:nvPr>
            <p:ph idx="1"/>
          </p:nvPr>
        </p:nvSpPr>
        <p:spPr>
          <a:xfrm>
            <a:off x="457200" y="2276872"/>
            <a:ext cx="8229600" cy="3849291"/>
          </a:xfrm>
        </p:spPr>
        <p:txBody>
          <a:bodyPr/>
          <a:lstStyle/>
          <a:p>
            <a:r>
              <a:rPr lang="en-GB" dirty="0"/>
              <a:t>Working in pairs, complete a SLOT analysis.  One of you will be the preceptor, the other the preceptee</a:t>
            </a:r>
          </a:p>
        </p:txBody>
      </p:sp>
    </p:spTree>
    <p:extLst>
      <p:ext uri="{BB962C8B-B14F-4D97-AF65-F5344CB8AC3E}">
        <p14:creationId xmlns:p14="http://schemas.microsoft.com/office/powerpoint/2010/main" val="920631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Kolb’s Learning Cycle</a:t>
            </a:r>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3771022500"/>
              </p:ext>
            </p:extLst>
          </p:nvPr>
        </p:nvGraphicFramePr>
        <p:xfrm>
          <a:off x="457200" y="1600200"/>
          <a:ext cx="8507288"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308304" y="5373216"/>
            <a:ext cx="1757532" cy="369332"/>
          </a:xfrm>
          <a:prstGeom prst="rect">
            <a:avLst/>
          </a:prstGeom>
          <a:noFill/>
        </p:spPr>
        <p:txBody>
          <a:bodyPr wrap="none" rtlCol="0">
            <a:spAutoFit/>
          </a:bodyPr>
          <a:lstStyle/>
          <a:p>
            <a:r>
              <a:rPr lang="en-GB" i="1" dirty="0"/>
              <a:t>David Kolb, 1984</a:t>
            </a:r>
          </a:p>
        </p:txBody>
      </p:sp>
    </p:spTree>
    <p:extLst>
      <p:ext uri="{BB962C8B-B14F-4D97-AF65-F5344CB8AC3E}">
        <p14:creationId xmlns:p14="http://schemas.microsoft.com/office/powerpoint/2010/main" val="91563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8394" y="187187"/>
            <a:ext cx="8229600" cy="1143000"/>
          </a:xfrm>
          <a:prstGeom prst="rect">
            <a:avLst/>
          </a:prstGeom>
        </p:spPr>
        <p:txBody>
          <a:bodyPr/>
          <a:lst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a:lstStyle>
          <a:p>
            <a:r>
              <a:rPr lang="en-GB" dirty="0"/>
              <a:t>How do people learn?</a:t>
            </a:r>
          </a:p>
        </p:txBody>
      </p:sp>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8534" r="8977"/>
          <a:stretch/>
        </p:blipFill>
        <p:spPr bwMode="auto">
          <a:xfrm>
            <a:off x="4840980" y="1729958"/>
            <a:ext cx="1662689" cy="20156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l="7987" r="11656" b="8427"/>
          <a:stretch/>
        </p:blipFill>
        <p:spPr bwMode="auto">
          <a:xfrm>
            <a:off x="2959615" y="3596494"/>
            <a:ext cx="1722121" cy="1962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noChangeArrowheads="1"/>
          </p:cNvPicPr>
          <p:nvPr/>
        </p:nvPicPr>
        <p:blipFill rotWithShape="1">
          <a:blip r:embed="rId5">
            <a:extLst>
              <a:ext uri="{28A0092B-C50C-407E-A947-70E740481C1C}">
                <a14:useLocalDpi xmlns:a14="http://schemas.microsoft.com/office/drawing/2010/main" val="0"/>
              </a:ext>
            </a:extLst>
          </a:blip>
          <a:srcRect l="1818" t="-1" b="7118"/>
          <a:stretch/>
        </p:blipFill>
        <p:spPr bwMode="auto">
          <a:xfrm>
            <a:off x="6905772" y="3919658"/>
            <a:ext cx="2130724" cy="1445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9" y="2245948"/>
            <a:ext cx="2038350" cy="2247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137289" y="4317437"/>
            <a:ext cx="970458" cy="400110"/>
          </a:xfrm>
          <a:prstGeom prst="rect">
            <a:avLst/>
          </a:prstGeom>
          <a:noFill/>
        </p:spPr>
        <p:txBody>
          <a:bodyPr wrap="none" rtlCol="0">
            <a:spAutoFit/>
          </a:bodyPr>
          <a:lstStyle/>
          <a:p>
            <a:r>
              <a:rPr lang="en-GB" sz="2000" b="1" dirty="0">
                <a:solidFill>
                  <a:srgbClr val="FF0000"/>
                </a:solidFill>
              </a:rPr>
              <a:t>Activist</a:t>
            </a:r>
          </a:p>
        </p:txBody>
      </p:sp>
      <p:sp>
        <p:nvSpPr>
          <p:cNvPr id="10" name="TextBox 9"/>
          <p:cNvSpPr txBox="1"/>
          <p:nvPr/>
        </p:nvSpPr>
        <p:spPr>
          <a:xfrm>
            <a:off x="3260436" y="5564726"/>
            <a:ext cx="1149545" cy="400110"/>
          </a:xfrm>
          <a:prstGeom prst="rect">
            <a:avLst/>
          </a:prstGeom>
          <a:noFill/>
        </p:spPr>
        <p:txBody>
          <a:bodyPr wrap="none" rtlCol="0">
            <a:spAutoFit/>
          </a:bodyPr>
          <a:lstStyle/>
          <a:p>
            <a:r>
              <a:rPr lang="en-GB" sz="2000" b="1" dirty="0">
                <a:solidFill>
                  <a:srgbClr val="FF0000"/>
                </a:solidFill>
              </a:rPr>
              <a:t>Reflector</a:t>
            </a:r>
          </a:p>
        </p:txBody>
      </p:sp>
      <p:sp>
        <p:nvSpPr>
          <p:cNvPr id="11" name="TextBox 10"/>
          <p:cNvSpPr txBox="1"/>
          <p:nvPr/>
        </p:nvSpPr>
        <p:spPr>
          <a:xfrm>
            <a:off x="5097551" y="3752563"/>
            <a:ext cx="1058623" cy="400110"/>
          </a:xfrm>
          <a:prstGeom prst="rect">
            <a:avLst/>
          </a:prstGeom>
          <a:noFill/>
        </p:spPr>
        <p:txBody>
          <a:bodyPr wrap="none" rtlCol="0">
            <a:spAutoFit/>
          </a:bodyPr>
          <a:lstStyle/>
          <a:p>
            <a:r>
              <a:rPr lang="en-GB" sz="2000" b="1" dirty="0">
                <a:solidFill>
                  <a:srgbClr val="FF0000"/>
                </a:solidFill>
              </a:rPr>
              <a:t>Theorist</a:t>
            </a:r>
          </a:p>
        </p:txBody>
      </p:sp>
      <p:sp>
        <p:nvSpPr>
          <p:cNvPr id="12" name="TextBox 11"/>
          <p:cNvSpPr txBox="1"/>
          <p:nvPr/>
        </p:nvSpPr>
        <p:spPr>
          <a:xfrm>
            <a:off x="7553844" y="5477162"/>
            <a:ext cx="1326325" cy="400110"/>
          </a:xfrm>
          <a:prstGeom prst="rect">
            <a:avLst/>
          </a:prstGeom>
          <a:noFill/>
        </p:spPr>
        <p:txBody>
          <a:bodyPr wrap="none" rtlCol="0">
            <a:spAutoFit/>
          </a:bodyPr>
          <a:lstStyle/>
          <a:p>
            <a:r>
              <a:rPr lang="en-GB" sz="2000" b="1" dirty="0">
                <a:solidFill>
                  <a:srgbClr val="FF0000"/>
                </a:solidFill>
              </a:rPr>
              <a:t>Pragmatist</a:t>
            </a:r>
          </a:p>
        </p:txBody>
      </p:sp>
      <p:grpSp>
        <p:nvGrpSpPr>
          <p:cNvPr id="13" name="Group 12"/>
          <p:cNvGrpSpPr/>
          <p:nvPr/>
        </p:nvGrpSpPr>
        <p:grpSpPr>
          <a:xfrm>
            <a:off x="302294" y="1241630"/>
            <a:ext cx="1820770" cy="1008112"/>
            <a:chOff x="1723470" y="1237836"/>
            <a:chExt cx="1820770" cy="1008112"/>
          </a:xfrm>
        </p:grpSpPr>
        <p:sp>
          <p:nvSpPr>
            <p:cNvPr id="14" name="Cloud Callout 13"/>
            <p:cNvSpPr/>
            <p:nvPr/>
          </p:nvSpPr>
          <p:spPr>
            <a:xfrm>
              <a:off x="1723470" y="1237836"/>
              <a:ext cx="1820770" cy="1008112"/>
            </a:xfrm>
            <a:prstGeom prst="cloudCallout">
              <a:avLst>
                <a:gd name="adj1" fmla="val 35247"/>
                <a:gd name="adj2" fmla="val 625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2036752" y="1326393"/>
              <a:ext cx="1194205" cy="830997"/>
            </a:xfrm>
            <a:prstGeom prst="rect">
              <a:avLst/>
            </a:prstGeom>
            <a:noFill/>
          </p:spPr>
          <p:txBody>
            <a:bodyPr wrap="square" rtlCol="0">
              <a:spAutoFit/>
            </a:bodyPr>
            <a:lstStyle/>
            <a:p>
              <a:pPr algn="ctr"/>
              <a:r>
                <a:rPr lang="en-GB" sz="1600" dirty="0">
                  <a:solidFill>
                    <a:schemeClr val="tx2"/>
                  </a:solidFill>
                </a:rPr>
                <a:t>I will try anything once!</a:t>
              </a:r>
            </a:p>
          </p:txBody>
        </p:sp>
      </p:grpSp>
      <p:grpSp>
        <p:nvGrpSpPr>
          <p:cNvPr id="16" name="Group 15"/>
          <p:cNvGrpSpPr/>
          <p:nvPr/>
        </p:nvGrpSpPr>
        <p:grpSpPr>
          <a:xfrm>
            <a:off x="2895246" y="2461589"/>
            <a:ext cx="1820770" cy="1008112"/>
            <a:chOff x="1723470" y="1237836"/>
            <a:chExt cx="1820770" cy="1008112"/>
          </a:xfrm>
        </p:grpSpPr>
        <p:sp>
          <p:nvSpPr>
            <p:cNvPr id="17" name="Cloud Callout 16"/>
            <p:cNvSpPr/>
            <p:nvPr/>
          </p:nvSpPr>
          <p:spPr>
            <a:xfrm>
              <a:off x="1723470" y="1237836"/>
              <a:ext cx="1820770" cy="1008112"/>
            </a:xfrm>
            <a:prstGeom prst="cloudCallout">
              <a:avLst>
                <a:gd name="adj1" fmla="val 16833"/>
                <a:gd name="adj2" fmla="val 7610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2036752" y="1326393"/>
              <a:ext cx="1194205" cy="830997"/>
            </a:xfrm>
            <a:prstGeom prst="rect">
              <a:avLst/>
            </a:prstGeom>
            <a:noFill/>
          </p:spPr>
          <p:txBody>
            <a:bodyPr wrap="square" rtlCol="0">
              <a:spAutoFit/>
            </a:bodyPr>
            <a:lstStyle/>
            <a:p>
              <a:pPr algn="ctr"/>
              <a:r>
                <a:rPr lang="en-GB" sz="1600" dirty="0">
                  <a:solidFill>
                    <a:schemeClr val="tx2"/>
                  </a:solidFill>
                </a:rPr>
                <a:t>I want to think about this first</a:t>
              </a:r>
            </a:p>
          </p:txBody>
        </p:sp>
      </p:grpSp>
      <p:grpSp>
        <p:nvGrpSpPr>
          <p:cNvPr id="19" name="Group 18"/>
          <p:cNvGrpSpPr/>
          <p:nvPr/>
        </p:nvGrpSpPr>
        <p:grpSpPr>
          <a:xfrm>
            <a:off x="6351630" y="908720"/>
            <a:ext cx="1820770" cy="1008112"/>
            <a:chOff x="1723470" y="1237836"/>
            <a:chExt cx="1820770" cy="1008112"/>
          </a:xfrm>
        </p:grpSpPr>
        <p:sp>
          <p:nvSpPr>
            <p:cNvPr id="20" name="Cloud Callout 19"/>
            <p:cNvSpPr/>
            <p:nvPr/>
          </p:nvSpPr>
          <p:spPr>
            <a:xfrm>
              <a:off x="1723470" y="1237836"/>
              <a:ext cx="1820770" cy="1008112"/>
            </a:xfrm>
            <a:prstGeom prst="cloudCallout">
              <a:avLst>
                <a:gd name="adj1" fmla="val -47617"/>
                <a:gd name="adj2" fmla="val 700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2036752" y="1326393"/>
              <a:ext cx="1194205" cy="830997"/>
            </a:xfrm>
            <a:prstGeom prst="rect">
              <a:avLst/>
            </a:prstGeom>
            <a:noFill/>
          </p:spPr>
          <p:txBody>
            <a:bodyPr wrap="square" rtlCol="0">
              <a:spAutoFit/>
            </a:bodyPr>
            <a:lstStyle/>
            <a:p>
              <a:pPr algn="ctr"/>
              <a:r>
                <a:rPr lang="en-GB" sz="1600" dirty="0">
                  <a:solidFill>
                    <a:schemeClr val="tx2"/>
                  </a:solidFill>
                </a:rPr>
                <a:t>I need to find out all the facts </a:t>
              </a:r>
            </a:p>
          </p:txBody>
        </p:sp>
      </p:grpSp>
      <p:sp>
        <p:nvSpPr>
          <p:cNvPr id="22" name="Cloud Callout 21"/>
          <p:cNvSpPr/>
          <p:nvPr/>
        </p:nvSpPr>
        <p:spPr>
          <a:xfrm>
            <a:off x="7243252" y="2434776"/>
            <a:ext cx="1636917" cy="1147416"/>
          </a:xfrm>
          <a:prstGeom prst="cloudCallout">
            <a:avLst>
              <a:gd name="adj1" fmla="val 796"/>
              <a:gd name="adj2" fmla="val 8334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7544374" y="2622756"/>
            <a:ext cx="1073620" cy="771456"/>
          </a:xfrm>
          <a:prstGeom prst="rect">
            <a:avLst/>
          </a:prstGeom>
          <a:noFill/>
        </p:spPr>
        <p:txBody>
          <a:bodyPr wrap="square" rtlCol="0">
            <a:spAutoFit/>
          </a:bodyPr>
          <a:lstStyle/>
          <a:p>
            <a:pPr algn="ctr"/>
            <a:r>
              <a:rPr lang="en-GB" sz="1600" dirty="0">
                <a:solidFill>
                  <a:schemeClr val="tx2"/>
                </a:solidFill>
              </a:rPr>
              <a:t>Is this the best way to do this?</a:t>
            </a:r>
          </a:p>
        </p:txBody>
      </p:sp>
    </p:spTree>
    <p:extLst>
      <p:ext uri="{BB962C8B-B14F-4D97-AF65-F5344CB8AC3E}">
        <p14:creationId xmlns:p14="http://schemas.microsoft.com/office/powerpoint/2010/main" val="4144185170"/>
      </p:ext>
    </p:extLst>
  </p:cSld>
  <p:clrMapOvr>
    <a:masterClrMapping/>
  </p:clrMapOvr>
</p:sld>
</file>

<file path=ppt/theme/theme1.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0" ma:contentTypeDescription="Create a new document." ma:contentTypeScope="" ma:versionID="867221da17ec2f9c62b685efb7cd5391">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564d56024ec950cb51b530f9321c7ac6"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7C67B8-76F5-4C47-A95F-7674F1BD25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31F13B-7280-415E-8CE8-5D5D7AFC164D}">
  <ds:schemaRefs>
    <ds:schemaRef ds:uri="http://schemas.microsoft.com/office/2006/metadata/properties"/>
    <ds:schemaRef ds:uri="http://schemas.microsoft.com/office/infopath/2007/PartnerControls"/>
    <ds:schemaRef ds:uri="03b25e55-1fda-4dd5-9a75-c38d0989a0e2"/>
    <ds:schemaRef ds:uri="d2389ad0-4628-4ca4-babd-a5e1ca1fc43d"/>
  </ds:schemaRefs>
</ds:datastoreItem>
</file>

<file path=customXml/itemProps3.xml><?xml version="1.0" encoding="utf-8"?>
<ds:datastoreItem xmlns:ds="http://schemas.openxmlformats.org/officeDocument/2006/customXml" ds:itemID="{37BE09E9-C4E2-47E5-9B8F-E358BA2DEA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CapitalNurse</Template>
  <TotalTime>4776</TotalTime>
  <Words>1194</Words>
  <Application>Microsoft Office PowerPoint</Application>
  <PresentationFormat>On-screen Show (4:3)</PresentationFormat>
  <Paragraphs>152</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CapitalNurse</vt:lpstr>
      <vt:lpstr>Preceptor Development Workshop Assessing Learning Needs</vt:lpstr>
      <vt:lpstr>Workshop Objectives</vt:lpstr>
      <vt:lpstr>Topics</vt:lpstr>
      <vt:lpstr>Assessing learning needs</vt:lpstr>
      <vt:lpstr>Gap Analysis</vt:lpstr>
      <vt:lpstr>SLOT Analysis</vt:lpstr>
      <vt:lpstr>Activity</vt:lpstr>
      <vt:lpstr>Kolb’s Learning Cycle</vt:lpstr>
      <vt:lpstr>PowerPoint Presentation</vt:lpstr>
      <vt:lpstr>Reflection</vt:lpstr>
      <vt:lpstr>Turning Learning Needs into Objectives</vt:lpstr>
      <vt:lpstr>SMART Objectives</vt:lpstr>
      <vt:lpstr>Activity</vt:lpstr>
      <vt:lpstr>Measuring Effectiveness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Development Workshop</dc:title>
  <dc:creator>Desiree Cox</dc:creator>
  <cp:lastModifiedBy>Desiree Cox</cp:lastModifiedBy>
  <cp:revision>18</cp:revision>
  <dcterms:created xsi:type="dcterms:W3CDTF">2018-04-03T13:42:55Z</dcterms:created>
  <dcterms:modified xsi:type="dcterms:W3CDTF">2024-04-08T14:54:17Z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ies>
</file>