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365" r:id="rId6"/>
    <p:sldId id="379" r:id="rId7"/>
    <p:sldId id="376" r:id="rId8"/>
    <p:sldId id="406" r:id="rId9"/>
    <p:sldId id="416" r:id="rId10"/>
    <p:sldId id="410" r:id="rId11"/>
    <p:sldId id="411" r:id="rId12"/>
    <p:sldId id="384" r:id="rId13"/>
    <p:sldId id="401" r:id="rId14"/>
    <p:sldId id="368" r:id="rId15"/>
    <p:sldId id="424" r:id="rId16"/>
    <p:sldId id="414" r:id="rId17"/>
    <p:sldId id="431" r:id="rId18"/>
    <p:sldId id="42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248"/>
    <p:restoredTop sz="94694"/>
  </p:normalViewPr>
  <p:slideViewPr>
    <p:cSldViewPr>
      <p:cViewPr varScale="1">
        <p:scale>
          <a:sx n="121" d="100"/>
          <a:sy n="121" d="100"/>
        </p:scale>
        <p:origin x="16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A1DDC3F-BCCE-9D43-A339-816B40907F65}" type="datetimeFigureOut">
              <a:rPr lang="en-US"/>
              <a:pPr>
                <a:defRPr/>
              </a:pPr>
              <a:t>4/9/2024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608DB09-7F51-9547-8364-BDB84D281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7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DF44932-91D2-0841-A996-BBD52ADEFAB8}" type="datetimeFigureOut">
              <a:rPr lang="en-US"/>
              <a:pPr>
                <a:defRPr/>
              </a:pPr>
              <a:t>4/9/2024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C207B31-E2AF-8C48-BD98-32B2743D51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0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07B31-E2AF-8C48-BD98-32B2743D51A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66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07B31-E2AF-8C48-BD98-32B2743D51A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8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A908-6E6E-1B48-8D7D-E44E4C57386A}" type="datetimeFigureOut">
              <a:rPr lang="en-US"/>
              <a:pPr>
                <a:defRPr/>
              </a:pPr>
              <a:t>4/9/2024</a:t>
            </a:fld>
            <a:endParaRPr lang="en-GB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55E6E-F0A0-2742-85DC-0F06E9F03B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15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DBD3F-5132-9C42-8DA3-B087E1257158}" type="datetimeFigureOut">
              <a:rPr lang="en-US"/>
              <a:pPr>
                <a:defRPr/>
              </a:pPr>
              <a:t>4/9/2024</a:t>
            </a:fld>
            <a:endParaRPr lang="en-GB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C05F-F1A7-1344-882C-BF7CB5C2D7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31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DE0AE-28A7-884F-8D4F-5CBD16BF74AB}" type="datetimeFigureOut">
              <a:rPr lang="en-US"/>
              <a:pPr>
                <a:defRPr/>
              </a:pPr>
              <a:t>4/9/2024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E589-FDD6-C64A-A653-CC156616D2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966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8077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00 Month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Thames Valley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91400" y="6248400"/>
            <a:ext cx="1066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CDE4A-542F-294D-91DB-31974EB108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16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862" y="617538"/>
            <a:ext cx="779584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566" y="2017713"/>
            <a:ext cx="3815862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104" y="2017713"/>
            <a:ext cx="381586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8E3D-61B0-B141-A725-F02AB43038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3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9F09-1B58-6241-AD30-A3F4A130D559}" type="datetimeFigureOut">
              <a:rPr lang="en-US"/>
              <a:pPr>
                <a:defRPr/>
              </a:pPr>
              <a:t>4/9/2024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77207-CED3-024C-BD13-93F48813A8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4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2EA4-F0FD-7348-A036-A13B3CFD7B9F}" type="datetimeFigureOut">
              <a:rPr lang="en-US"/>
              <a:pPr>
                <a:defRPr/>
              </a:pPr>
              <a:t>4/9/2024</a:t>
            </a:fld>
            <a:endParaRPr lang="en-GB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27CF-677E-844B-B1F5-82B21367B6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6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2DFE-B2D8-3D40-AC83-E0CCD3D29758}" type="datetimeFigureOut">
              <a:rPr lang="en-US"/>
              <a:pPr>
                <a:defRPr/>
              </a:pPr>
              <a:t>4/9/2024</a:t>
            </a:fld>
            <a:endParaRPr lang="en-GB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72C22-93DF-1B48-BCEF-A9540CE667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7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986A-B262-DE4D-8EEF-6DC0938F251F}" type="datetimeFigureOut">
              <a:rPr lang="en-US"/>
              <a:pPr>
                <a:defRPr/>
              </a:pPr>
              <a:t>4/9/2024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3567-50F3-E64D-811F-CA5621155C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CA3D-C3AF-1844-ABA7-476DE8ECAE11}" type="datetimeFigureOut">
              <a:rPr lang="en-US"/>
              <a:pPr>
                <a:defRPr/>
              </a:pPr>
              <a:t>4/9/2024</a:t>
            </a:fld>
            <a:endParaRPr lang="en-GB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9206-1BBF-2D41-B641-EF303C93F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0187D-7740-8846-99B2-C1C023939D6E}" type="datetimeFigureOut">
              <a:rPr lang="en-US"/>
              <a:pPr>
                <a:defRPr/>
              </a:pPr>
              <a:t>4/9/2024</a:t>
            </a:fld>
            <a:endParaRPr lang="en-GB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00878-6A15-5F48-8154-0F91B3605B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88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ADB2-9308-944F-B230-4108B987760D}" type="datetimeFigureOut">
              <a:rPr lang="en-US"/>
              <a:pPr>
                <a:defRPr/>
              </a:pPr>
              <a:t>4/9/2024</a:t>
            </a:fld>
            <a:endParaRPr lang="en-GB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EFB4-E103-5149-A747-FEC3330E3F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4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8FC7-E668-1146-A7F3-F9CE41FD16DB}" type="datetimeFigureOut">
              <a:rPr lang="en-US"/>
              <a:pPr>
                <a:defRPr/>
              </a:pPr>
              <a:t>4/9/2024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4D91-AFC4-0C42-BB73-DFE386B543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9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  <a:latin typeface="Franklin Gothic Book" charset="0"/>
                <a:cs typeface="+mn-cs"/>
              </a:defRPr>
            </a:lvl1pPr>
          </a:lstStyle>
          <a:p>
            <a:pPr>
              <a:defRPr/>
            </a:pPr>
            <a:fld id="{C6D3C414-A8A4-1045-9107-D62F87EDCC71}" type="datetimeFigureOut">
              <a:rPr lang="en-US"/>
              <a:pPr>
                <a:defRPr/>
              </a:pPr>
              <a:t>4/9/2024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charset="0"/>
                <a:cs typeface="+mn-cs"/>
              </a:defRPr>
            </a:lvl1pPr>
          </a:lstStyle>
          <a:p>
            <a:pPr>
              <a:defRPr/>
            </a:pPr>
            <a:fld id="{BA6BB3EC-A77A-A54B-AFCA-608EBC8FF4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"/>
        <a:defRPr sz="32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"/>
        <a:defRPr sz="28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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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charset="0"/>
        <a:buChar char="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ickleToSeacoleMemoirs" TargetMode="External"/><Relationship Id="rId2" Type="http://schemas.openxmlformats.org/officeDocument/2006/relationships/hyperlink" Target="http://www.elizabethanionwu.co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ryseacoletrust.org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hyperlink" Target="http://www.elizabethanionwu.co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0"/>
            <a:ext cx="5472608" cy="2636912"/>
          </a:xfr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br>
              <a:rPr lang="en-GB" sz="4400" b="1" i="1" cap="none" dirty="0">
                <a:effectLst/>
              </a:rPr>
            </a:br>
            <a:r>
              <a:rPr lang="en-GB" sz="4000" b="1" i="1" cap="none" dirty="0">
                <a:effectLst/>
              </a:rPr>
              <a:t>Born in shame but</a:t>
            </a:r>
            <a:br>
              <a:rPr lang="en-GB" sz="4000" b="1" i="1" cap="none" dirty="0">
                <a:effectLst/>
              </a:rPr>
            </a:br>
            <a:r>
              <a:rPr lang="en-GB" sz="4000" b="1" i="1" cap="none" dirty="0">
                <a:effectLst/>
              </a:rPr>
              <a:t>Became a Dame!</a:t>
            </a:r>
            <a:endParaRPr lang="en-GB" sz="2700" cap="none" dirty="0">
              <a:effectLst/>
              <a:ea typeface="+mj-ea"/>
              <a:cs typeface="+mj-cs"/>
            </a:endParaRPr>
          </a:p>
        </p:txBody>
      </p:sp>
      <p:sp>
        <p:nvSpPr>
          <p:cNvPr id="20482" name="Subtitle 2"/>
          <p:cNvSpPr>
            <a:spLocks noGrp="1"/>
          </p:cNvSpPr>
          <p:nvPr>
            <p:ph type="subTitle" idx="1"/>
          </p:nvPr>
        </p:nvSpPr>
        <p:spPr>
          <a:xfrm>
            <a:off x="-7411" y="2712774"/>
            <a:ext cx="9144000" cy="1530306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chemeClr val="tx1"/>
                </a:solidFill>
                <a:latin typeface="Franklin Gothic Book" charset="0"/>
              </a:rPr>
              <a:t>Professor Dame Elizabeth N Anionwu DBE CBE FRCN FQNI PhD</a:t>
            </a:r>
          </a:p>
          <a:p>
            <a:pPr algn="ctr" eaLnBrk="1" hangingPunct="1"/>
            <a:r>
              <a:rPr lang="en-GB" dirty="0">
                <a:solidFill>
                  <a:schemeClr val="tx1"/>
                </a:solidFill>
                <a:latin typeface="Franklin Gothic Book" charset="0"/>
              </a:rPr>
              <a:t>Emeritus Professor of Nursing: University of West London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535566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400" dirty="0">
                <a:latin typeface="Arial"/>
                <a:cs typeface="Arial"/>
              </a:rPr>
              <a:t>Website:  </a:t>
            </a:r>
            <a:r>
              <a:rPr lang="en-GB" sz="2400" dirty="0">
                <a:solidFill>
                  <a:srgbClr val="443329"/>
                </a:solidFill>
                <a:latin typeface="Arial"/>
                <a:cs typeface="Arial"/>
                <a:hlinkClick r:id="rId2"/>
              </a:rPr>
              <a:t>www.elizabethanionwu.co.uk</a:t>
            </a:r>
            <a:r>
              <a:rPr lang="en-GB" sz="2400" dirty="0">
                <a:solidFill>
                  <a:srgbClr val="443329"/>
                </a:solidFill>
                <a:latin typeface="Arial"/>
                <a:cs typeface="Arial"/>
              </a:rPr>
              <a:t>  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Twitter: @EAnionwu </a:t>
            </a:r>
          </a:p>
          <a:p>
            <a:pPr algn="ctr" eaLnBrk="1" hangingPunct="1"/>
            <a:r>
              <a:rPr lang="en-GB" sz="2400" dirty="0"/>
              <a:t>Facebook:  </a:t>
            </a:r>
            <a:r>
              <a:rPr lang="en-GB" sz="2400" u="sng" dirty="0">
                <a:hlinkClick r:id="rId3"/>
              </a:rPr>
              <a:t>https://www.facebook.com/SickleToSeacoleMemoirs</a:t>
            </a:r>
            <a:r>
              <a:rPr lang="en-GB" sz="2400" u="sng" dirty="0"/>
              <a:t> </a:t>
            </a:r>
            <a:endParaRPr lang="en-GB" sz="2400" dirty="0">
              <a:solidFill>
                <a:srgbClr val="443329"/>
              </a:solidFill>
              <a:latin typeface="Franklin Gothic Book" charset="0"/>
            </a:endParaRPr>
          </a:p>
        </p:txBody>
      </p:sp>
      <p:pic>
        <p:nvPicPr>
          <p:cNvPr id="5" name="Picture 4" descr="Mixed_Blessings-2.BookFrontCover.LowR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5143" cy="2636911"/>
          </a:xfrm>
          <a:prstGeom prst="rect">
            <a:avLst/>
          </a:prstGeom>
        </p:spPr>
      </p:pic>
      <p:pic>
        <p:nvPicPr>
          <p:cNvPr id="7" name="Picture 6" descr="170223_002_SIDB9838-(ZF-1722-54815-1-001).jpg">
            <a:extLst>
              <a:ext uri="{FF2B5EF4-FFF2-40B4-BE49-F238E27FC236}">
                <a16:creationId xmlns:a16="http://schemas.microsoft.com/office/drawing/2014/main" id="{5516EA86-9D8A-274C-9BD4-21208AE1BE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857" y="-911"/>
            <a:ext cx="1817732" cy="26378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3386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2200" dirty="0">
                <a:effectLst/>
              </a:rPr>
              <a:t>Thames Valley University (TVU) now University of West London (UWL)</a:t>
            </a:r>
            <a:br>
              <a:rPr lang="en-GB" sz="2200" dirty="0">
                <a:effectLst/>
              </a:rPr>
            </a:br>
            <a:r>
              <a:rPr lang="en-GB" sz="2400" dirty="0">
                <a:effectLst/>
              </a:rPr>
              <a:t>1997: Appointed as dean of the school of adult nursing</a:t>
            </a:r>
            <a:br>
              <a:rPr lang="en-GB" sz="2400" dirty="0">
                <a:effectLst/>
              </a:rPr>
            </a:br>
            <a:r>
              <a:rPr lang="en-GB" sz="2400" dirty="0">
                <a:effectLst/>
              </a:rPr>
              <a:t>1998: awarded title of professor of nursing</a:t>
            </a:r>
          </a:p>
        </p:txBody>
      </p:sp>
      <p:pic>
        <p:nvPicPr>
          <p:cNvPr id="5" name="Content Placeholder 4" descr="EAAtPoiumUWLGradEvent.July2014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7" b="-171"/>
          <a:stretch/>
        </p:blipFill>
        <p:spPr>
          <a:xfrm>
            <a:off x="-30774" y="-99392"/>
            <a:ext cx="9174774" cy="5616624"/>
          </a:xfrm>
        </p:spPr>
      </p:pic>
    </p:spTree>
    <p:extLst>
      <p:ext uri="{BB962C8B-B14F-4D97-AF65-F5344CB8AC3E}">
        <p14:creationId xmlns:p14="http://schemas.microsoft.com/office/powerpoint/2010/main" val="392034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37204" cy="1355874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effectLst/>
              </a:rPr>
              <a:t>Then Established &amp; ran the Mary seacole centre for nursing practice: 1998 - 2007</a:t>
            </a:r>
          </a:p>
        </p:txBody>
      </p:sp>
      <p:pic>
        <p:nvPicPr>
          <p:cNvPr id="5" name="ClipArt Placeholder 4" descr="MeTVUMay2000.ByJoanneO'Brien 1.jpg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1844824"/>
            <a:ext cx="3815862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844824"/>
            <a:ext cx="4392488" cy="4507631"/>
          </a:xfrm>
        </p:spPr>
        <p:txBody>
          <a:bodyPr/>
          <a:lstStyle/>
          <a:p>
            <a:pPr>
              <a:buClr>
                <a:schemeClr val="tx2"/>
              </a:buClr>
              <a:buSzPct val="80000"/>
              <a:buFont typeface="Wingdings" charset="2"/>
              <a:buChar char="u"/>
            </a:pPr>
            <a:r>
              <a:rPr lang="en-GB" dirty="0"/>
              <a:t>I called the research centre (into multi-ethnic aspects of nursing) after Mary Seacole due to poor awareness of her amongst students and staff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60212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Photo by Joanne O’Brien - 2000</a:t>
            </a:r>
          </a:p>
        </p:txBody>
      </p:sp>
    </p:spTree>
    <p:extLst>
      <p:ext uri="{BB962C8B-B14F-4D97-AF65-F5344CB8AC3E}">
        <p14:creationId xmlns:p14="http://schemas.microsoft.com/office/powerpoint/2010/main" val="400631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stMSUnveilingGroupPhoto.HighRes.jpe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73615"/>
            <a:ext cx="5436095" cy="3681314"/>
          </a:xfrm>
        </p:spPr>
      </p:pic>
      <p:pic>
        <p:nvPicPr>
          <p:cNvPr id="2" name="Picture 1" descr="40. Mary Seacole Memorial Statue Unveiled.30June2016.PhilipChambers.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728" y="1412776"/>
            <a:ext cx="3723272" cy="4437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9526"/>
            <a:ext cx="5436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THE MARY SEACOLE MEMORIAL STATUE WAS UNVEILED AT </a:t>
            </a:r>
          </a:p>
          <a:p>
            <a:pPr algn="ctr"/>
            <a:r>
              <a:rPr lang="en-GB" sz="2000" b="1" dirty="0"/>
              <a:t>ST THOMAS’ HOSPITAL LONDON 0N 30</a:t>
            </a:r>
            <a:r>
              <a:rPr lang="en-GB" sz="2000" b="1" baseline="30000" dirty="0"/>
              <a:t>TH</a:t>
            </a:r>
            <a:r>
              <a:rPr lang="en-GB" sz="2000" b="1" dirty="0"/>
              <a:t> JUNE 2016 </a:t>
            </a:r>
          </a:p>
          <a:p>
            <a:pPr algn="ctr"/>
            <a:r>
              <a:rPr lang="en-GB" sz="2000" b="1" dirty="0"/>
              <a:t>BY </a:t>
            </a:r>
          </a:p>
          <a:p>
            <a:pPr algn="ctr"/>
            <a:r>
              <a:rPr lang="en-GB" sz="2000" b="1" dirty="0"/>
              <a:t>BARONESS FLOELLA BENJAMIN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4404" y="6093296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1</a:t>
            </a:r>
            <a:r>
              <a:rPr lang="en-GB" b="1" baseline="30000" dirty="0"/>
              <a:t>st</a:t>
            </a:r>
            <a:r>
              <a:rPr lang="en-GB" b="1" dirty="0"/>
              <a:t> statue to a named </a:t>
            </a:r>
          </a:p>
          <a:p>
            <a:pPr algn="ctr"/>
            <a:r>
              <a:rPr lang="en-GB" b="1" dirty="0"/>
              <a:t>Black Woman in the 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5AF09-55EE-2540-953E-8DE0388DF739}"/>
              </a:ext>
            </a:extLst>
          </p:cNvPr>
          <p:cNvSpPr txBox="1"/>
          <p:nvPr/>
        </p:nvSpPr>
        <p:spPr>
          <a:xfrm>
            <a:off x="0" y="2299221"/>
            <a:ext cx="5364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Now ‘</a:t>
            </a:r>
            <a:r>
              <a:rPr lang="en-GB" sz="2000" b="1" dirty="0"/>
              <a:t>Mary Seacole Trust</a:t>
            </a:r>
            <a:r>
              <a:rPr lang="en-GB" sz="2000" dirty="0"/>
              <a:t>’: </a:t>
            </a:r>
            <a:r>
              <a:rPr lang="en-GB" sz="2000" b="1" dirty="0"/>
              <a:t>@seacolestatue</a:t>
            </a:r>
          </a:p>
          <a:p>
            <a:pPr algn="ctr"/>
            <a:r>
              <a:rPr lang="en-GB" sz="2000" b="1" dirty="0">
                <a:hlinkClick r:id="rId4"/>
              </a:rPr>
              <a:t>www.maryseacoletrust.org.uk</a:t>
            </a:r>
            <a:r>
              <a:rPr lang="en-GB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90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1484784"/>
            <a:ext cx="1368152" cy="216024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effectLst/>
              </a:rPr>
            </a:br>
            <a:r>
              <a:rPr lang="en-GB" dirty="0">
                <a:effectLst/>
              </a:rPr>
              <a:t>made a Dame!</a:t>
            </a:r>
            <a:br>
              <a:rPr lang="en-GB" dirty="0">
                <a:effectLst/>
              </a:rPr>
            </a:br>
            <a:br>
              <a:rPr lang="en-GB" dirty="0">
                <a:effectLst/>
              </a:rPr>
            </a:br>
            <a:endParaRPr lang="en-GB" dirty="0">
              <a:effectLst/>
            </a:endParaRPr>
          </a:p>
        </p:txBody>
      </p:sp>
      <p:pic>
        <p:nvPicPr>
          <p:cNvPr id="5" name="Content Placeholder 4" descr="DBEBuckinghamPalace.23Feb2017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3775" y="0"/>
            <a:ext cx="3210225" cy="6858000"/>
          </a:xfrm>
        </p:spPr>
      </p:pic>
      <p:pic>
        <p:nvPicPr>
          <p:cNvPr id="3" name="Picture 2" descr="170223_002_SIDB9838-(ZF-1722-54815-1-00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7367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3573016"/>
            <a:ext cx="14401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In 2017 </a:t>
            </a:r>
          </a:p>
          <a:p>
            <a:pPr algn="ctr"/>
            <a:r>
              <a:rPr lang="en-GB" sz="1600" b="1" dirty="0"/>
              <a:t>New Year’s Honours </a:t>
            </a:r>
          </a:p>
          <a:p>
            <a:pPr algn="ctr"/>
            <a:r>
              <a:rPr lang="en-GB" sz="1400" b="1" dirty="0">
                <a:solidFill>
                  <a:srgbClr val="000090"/>
                </a:solidFill>
              </a:rPr>
              <a:t>‘For services to nursing &amp; the Mary Seacole Statue Appeal’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6" y="4766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/>
              <a:t>Postscript</a:t>
            </a:r>
          </a:p>
        </p:txBody>
      </p:sp>
      <p:pic>
        <p:nvPicPr>
          <p:cNvPr id="7" name="Picture 6" descr="170223_002_SIDB9838-(ZF-1722-54815-1-001).jpg">
            <a:extLst>
              <a:ext uri="{FF2B5EF4-FFF2-40B4-BE49-F238E27FC236}">
                <a16:creationId xmlns:a16="http://schemas.microsoft.com/office/drawing/2014/main" id="{129F76DD-86A3-5845-B091-706ADD433A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4373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10FB54-6CCB-3845-9546-A495E7ECA3FB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62291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77418B-4742-C340-9FBE-C6C5AEBF638F}"/>
              </a:ext>
            </a:extLst>
          </p:cNvPr>
          <p:cNvSpPr txBox="1"/>
          <p:nvPr/>
        </p:nvSpPr>
        <p:spPr>
          <a:xfrm>
            <a:off x="5652119" y="6027003"/>
            <a:ext cx="3489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28</a:t>
            </a:r>
            <a:r>
              <a:rPr lang="en-GB" sz="1600" baseline="30000" dirty="0"/>
              <a:t>th</a:t>
            </a:r>
            <a:r>
              <a:rPr lang="en-GB" sz="1600" dirty="0"/>
              <a:t> October </a:t>
            </a:r>
            <a:r>
              <a:rPr lang="en-GB" sz="1600" b="1" dirty="0">
                <a:solidFill>
                  <a:srgbClr val="FF0000"/>
                </a:solidFill>
              </a:rPr>
              <a:t>2019</a:t>
            </a:r>
            <a:r>
              <a:rPr lang="en-GB" sz="1600" dirty="0"/>
              <a:t>:  </a:t>
            </a:r>
            <a:r>
              <a:rPr lang="en-GB" sz="1600" b="1" dirty="0"/>
              <a:t>Pride of Britain ‘Lifetime Achievement’ Award </a:t>
            </a:r>
            <a:r>
              <a:rPr lang="en-GB" sz="1600" dirty="0"/>
              <a:t>presented by Janet Jackson</a:t>
            </a:r>
          </a:p>
        </p:txBody>
      </p:sp>
      <p:pic>
        <p:nvPicPr>
          <p:cNvPr id="3" name="Picture 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0DD5FD35-5490-9B47-A123-9F43A3D9B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291" y="0"/>
            <a:ext cx="2041957" cy="1926376"/>
          </a:xfrm>
          <a:prstGeom prst="rect">
            <a:avLst/>
          </a:prstGeom>
        </p:spPr>
      </p:pic>
      <p:pic>
        <p:nvPicPr>
          <p:cNvPr id="7" name="Picture 6" descr="Brunel University 9 July 2019">
            <a:extLst>
              <a:ext uri="{FF2B5EF4-FFF2-40B4-BE49-F238E27FC236}">
                <a16:creationId xmlns:a16="http://schemas.microsoft.com/office/drawing/2014/main" id="{44377269-3CF7-A240-8611-7D88605632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-8324"/>
            <a:ext cx="2337813" cy="1926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F17418-9D07-5D42-A79D-1C6F1DCCCC20}"/>
              </a:ext>
            </a:extLst>
          </p:cNvPr>
          <p:cNvSpPr txBox="1"/>
          <p:nvPr/>
        </p:nvSpPr>
        <p:spPr>
          <a:xfrm>
            <a:off x="4772157" y="1916592"/>
            <a:ext cx="2041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University of St Andrews 26/6/</a:t>
            </a:r>
            <a:r>
              <a:rPr lang="en-GB" sz="1600" b="1" dirty="0">
                <a:solidFill>
                  <a:srgbClr val="FF0000"/>
                </a:solidFill>
              </a:rPr>
              <a:t>2019</a:t>
            </a:r>
            <a:endParaRPr lang="en-GB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BAAE0-187F-674F-8A2F-98BD234F086D}"/>
              </a:ext>
            </a:extLst>
          </p:cNvPr>
          <p:cNvSpPr txBox="1"/>
          <p:nvPr/>
        </p:nvSpPr>
        <p:spPr>
          <a:xfrm>
            <a:off x="7164288" y="1887318"/>
            <a:ext cx="188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Brunel University 9/7/</a:t>
            </a:r>
            <a:r>
              <a:rPr lang="en-GB" sz="1600" b="1" dirty="0">
                <a:solidFill>
                  <a:srgbClr val="FF0000"/>
                </a:solidFill>
              </a:rPr>
              <a:t>2019</a:t>
            </a:r>
          </a:p>
        </p:txBody>
      </p:sp>
      <p:pic>
        <p:nvPicPr>
          <p:cNvPr id="11" name="Picture 10" descr="Birmingham City University 24 July 2019">
            <a:extLst>
              <a:ext uri="{FF2B5EF4-FFF2-40B4-BE49-F238E27FC236}">
                <a16:creationId xmlns:a16="http://schemas.microsoft.com/office/drawing/2014/main" id="{D2B0AA54-C3EF-1E49-852B-99098F5A2C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957" y="2472093"/>
            <a:ext cx="1913292" cy="24409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B49ED7-61F8-264B-B220-43BEB3D2C155}"/>
              </a:ext>
            </a:extLst>
          </p:cNvPr>
          <p:cNvSpPr txBox="1"/>
          <p:nvPr/>
        </p:nvSpPr>
        <p:spPr>
          <a:xfrm>
            <a:off x="4762290" y="4902542"/>
            <a:ext cx="2041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Birmingham City University 24/7/</a:t>
            </a:r>
            <a:r>
              <a:rPr lang="en-GB" sz="1600" b="1" dirty="0">
                <a:solidFill>
                  <a:srgbClr val="FF0000"/>
                </a:solidFill>
              </a:rPr>
              <a:t>2019</a:t>
            </a:r>
            <a:endParaRPr lang="en-GB" sz="1600" dirty="0"/>
          </a:p>
        </p:txBody>
      </p:sp>
      <p:pic>
        <p:nvPicPr>
          <p:cNvPr id="14" name="Picture 13" descr="A picture containing person, man, table, woman&#10;&#10;Description automatically generated">
            <a:extLst>
              <a:ext uri="{FF2B5EF4-FFF2-40B4-BE49-F238E27FC236}">
                <a16:creationId xmlns:a16="http://schemas.microsoft.com/office/drawing/2014/main" id="{C7DE974E-3F79-7B4D-B8EF-5AC5AA7F18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5213" y="2472093"/>
            <a:ext cx="2254150" cy="24409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22E2EA-BB46-9948-9C49-AA733ECC9942}"/>
              </a:ext>
            </a:extLst>
          </p:cNvPr>
          <p:cNvSpPr txBox="1"/>
          <p:nvPr/>
        </p:nvSpPr>
        <p:spPr>
          <a:xfrm>
            <a:off x="6741023" y="4876330"/>
            <a:ext cx="23378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University of Manchester 9/10/</a:t>
            </a:r>
            <a:r>
              <a:rPr lang="en-GB" sz="1600" b="1" dirty="0">
                <a:solidFill>
                  <a:srgbClr val="FF0000"/>
                </a:solidFill>
              </a:rPr>
              <a:t>2019</a:t>
            </a:r>
            <a:r>
              <a:rPr lang="en-GB" dirty="0"/>
              <a:t> </a:t>
            </a: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AF35DB29-C52C-2745-80C6-6E110529B9EF}"/>
              </a:ext>
            </a:extLst>
          </p:cNvPr>
          <p:cNvSpPr/>
          <p:nvPr/>
        </p:nvSpPr>
        <p:spPr>
          <a:xfrm>
            <a:off x="4770641" y="6200185"/>
            <a:ext cx="88147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60A7FF-2131-344D-97F4-865649CEA4CD}"/>
              </a:ext>
            </a:extLst>
          </p:cNvPr>
          <p:cNvSpPr txBox="1"/>
          <p:nvPr/>
        </p:nvSpPr>
        <p:spPr>
          <a:xfrm>
            <a:off x="5364088" y="5548989"/>
            <a:ext cx="338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Honorary Doctorate Degrees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9D7E21C6-2CB0-B14E-882C-45F6CB266CAA}"/>
              </a:ext>
            </a:extLst>
          </p:cNvPr>
          <p:cNvSpPr/>
          <p:nvPr/>
        </p:nvSpPr>
        <p:spPr>
          <a:xfrm>
            <a:off x="4773890" y="5429117"/>
            <a:ext cx="484632" cy="584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7127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xed_Blessings-2.BookFrontCover.26Feb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0"/>
            <a:ext cx="43180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231" y="2924944"/>
            <a:ext cx="49320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My memoirs are on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as an 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e-book (£6.99) &amp; paperback (£14.99). 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/127 Amazon reviewers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have given it a 5-star rating! 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MANY THANKS FOR LISTENING!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www.elizabethanionwu.co.uk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GB" sz="20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@EAnionwu</a:t>
            </a:r>
          </a:p>
        </p:txBody>
      </p:sp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2E6DC4A9-389D-3546-8FE5-82E06EAECF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3114" y="0"/>
            <a:ext cx="1935211" cy="2777540"/>
          </a:xfrm>
          <a:prstGeom prst="rect">
            <a:avLst/>
          </a:prstGeom>
        </p:spPr>
      </p:pic>
      <p:pic>
        <p:nvPicPr>
          <p:cNvPr id="6" name="Graphic 5" descr="Thumbs up sign">
            <a:extLst>
              <a:ext uri="{FF2B5EF4-FFF2-40B4-BE49-F238E27FC236}">
                <a16:creationId xmlns:a16="http://schemas.microsoft.com/office/drawing/2014/main" id="{4EF7BE5D-FBCD-6349-B00A-C71E908076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3928" y="3789040"/>
            <a:ext cx="830560" cy="8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7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nham College CAmbrid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"/>
            <a:ext cx="5508103" cy="4051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4077072"/>
            <a:ext cx="9036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In 1947 my 20 year old mother (Mary/Maureen Furlong) was in her 2</a:t>
            </a:r>
            <a:r>
              <a:rPr lang="en-GB" baseline="30000" dirty="0"/>
              <a:t>nd</a:t>
            </a:r>
            <a:r>
              <a:rPr lang="en-GB" dirty="0"/>
              <a:t> year at Cambridge University, having won a scholarship to study Classics at Newnham College 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She won the Goodhart Memorial Prize for Classics in 1945, the Eleanor Purdie Prize for Greek in 1946 and gained a First in her Classics prelim exams </a:t>
            </a:r>
          </a:p>
          <a:p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Newnham College later informed my grandfather that she had a very promising career ahead of her and was expected to obtain a First in Part 1 of her Tripos </a:t>
            </a:r>
          </a:p>
        </p:txBody>
      </p:sp>
      <p:pic>
        <p:nvPicPr>
          <p:cNvPr id="4" name="Picture 3" descr="7. Mum18yr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2"/>
            <a:ext cx="3635894" cy="40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0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980728"/>
            <a:ext cx="2825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cap="all" dirty="0">
                <a:solidFill>
                  <a:srgbClr val="4E3B30"/>
                </a:solidFill>
                <a:latin typeface="Franklin Gothic Medium"/>
              </a:rPr>
              <a:t>And then</a:t>
            </a:r>
            <a:r>
              <a:rPr lang="is-IS" sz="3600" cap="all" dirty="0">
                <a:solidFill>
                  <a:srgbClr val="4E3B30"/>
                </a:solidFill>
                <a:latin typeface="Franklin Gothic Medium"/>
              </a:rPr>
              <a:t>…..</a:t>
            </a:r>
            <a:endParaRPr lang="en-GB" dirty="0"/>
          </a:p>
        </p:txBody>
      </p:sp>
      <p:sp>
        <p:nvSpPr>
          <p:cNvPr id="5" name="Oval Callout 4"/>
          <p:cNvSpPr/>
          <p:nvPr/>
        </p:nvSpPr>
        <p:spPr>
          <a:xfrm>
            <a:off x="4644008" y="836712"/>
            <a:ext cx="3240360" cy="3384376"/>
          </a:xfrm>
          <a:prstGeom prst="wedgeEllipseCallout">
            <a:avLst>
              <a:gd name="adj1" fmla="val -58325"/>
              <a:gd name="adj2" fmla="val 134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“To be sure, the baby looks a little dark.”</a:t>
            </a:r>
          </a:p>
        </p:txBody>
      </p:sp>
      <p:pic>
        <p:nvPicPr>
          <p:cNvPr id="6" name="Picture 5" descr="Nun 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2276872"/>
            <a:ext cx="1818637" cy="36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17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2800" dirty="0">
                <a:effectLst/>
              </a:rPr>
              <a:t>I was In the care of nuns in a convent in Birmingham until 9 years of age, but never ‘up for adoption’</a:t>
            </a:r>
          </a:p>
        </p:txBody>
      </p:sp>
      <p:sp>
        <p:nvSpPr>
          <p:cNvPr id="45058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24745"/>
            <a:ext cx="4343400" cy="5733256"/>
          </a:xfrm>
        </p:spPr>
        <p:txBody>
          <a:bodyPr/>
          <a:lstStyle/>
          <a:p>
            <a:pPr marL="0" indent="0" algn="ctr">
              <a:buFont typeface="Wingdings 2" charset="0"/>
              <a:buNone/>
            </a:pPr>
            <a:r>
              <a:rPr lang="en-GB" sz="2000" b="1" dirty="0">
                <a:latin typeface="Arial" charset="0"/>
                <a:cs typeface="Arial" charset="0"/>
              </a:rPr>
              <a:t>    </a:t>
            </a:r>
          </a:p>
        </p:txBody>
      </p:sp>
      <p:pic>
        <p:nvPicPr>
          <p:cNvPr id="45059" name="Content Placeholder 7" descr="mumme9months_7x5_Restored25Feb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316865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0" y="1052736"/>
            <a:ext cx="3131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St Teresa’s Nursery Coleshill until 3½ years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0" y="4941888"/>
            <a:ext cx="2195513" cy="9223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dirty="0"/>
              <a:t>Aged ~ 9 months old and sitting on my mother’s knee</a:t>
            </a:r>
          </a:p>
        </p:txBody>
      </p:sp>
      <p:pic>
        <p:nvPicPr>
          <p:cNvPr id="45062" name="Picture 9" descr="FrontOfNazarethHouse B&amp;WVers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3131841" cy="397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Content Placeholder 11" descr="StTeresasNurseryJoansHomeViaSiobhan.jpeg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304" y="1772816"/>
            <a:ext cx="2916238" cy="2809087"/>
          </a:xfrm>
        </p:spPr>
      </p:pic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5364163" y="5097809"/>
            <a:ext cx="3779837" cy="175432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dirty="0"/>
              <a:t>From 4 years old I wanted to be like the ‘white nun’ (who turned out to be a nurse!). This was due to how well she treated my severe &amp; painful eczema. </a:t>
            </a:r>
            <a:r>
              <a:rPr lang="en-GB" sz="1800" b="1" dirty="0">
                <a:solidFill>
                  <a:srgbClr val="FF0000"/>
                </a:solidFill>
              </a:rPr>
              <a:t>BUT</a:t>
            </a:r>
            <a:r>
              <a:rPr lang="en-GB" sz="1800" dirty="0"/>
              <a:t> nuns had a very cruel treatment for bedwetting.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39952" y="1700808"/>
            <a:ext cx="2016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 2" charset="0"/>
              <a:buNone/>
            </a:pPr>
            <a:r>
              <a:rPr lang="en-GB" b="1" dirty="0">
                <a:cs typeface="Arial" charset="0"/>
              </a:rPr>
              <a:t>Nazareth House Rednal until</a:t>
            </a:r>
          </a:p>
          <a:p>
            <a:pPr marL="0" indent="0" algn="ctr">
              <a:buFont typeface="Wingdings 2" charset="0"/>
              <a:buNone/>
            </a:pPr>
            <a:r>
              <a:rPr lang="en-GB" b="1" dirty="0">
                <a:cs typeface="Arial" charset="0"/>
              </a:rPr>
              <a:t> 9 years</a:t>
            </a:r>
          </a:p>
        </p:txBody>
      </p:sp>
    </p:spTree>
    <p:extLst>
      <p:ext uri="{BB962C8B-B14F-4D97-AF65-F5344CB8AC3E}">
        <p14:creationId xmlns:p14="http://schemas.microsoft.com/office/powerpoint/2010/main" val="122870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8064896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Then at 9 years of age I left the convent in Birmingham to live with my mother and stepfather in their council house in Wolverhampton.  It lasted for 20 months.</a:t>
            </a:r>
          </a:p>
          <a:p>
            <a:endParaRPr lang="en-GB" sz="3200" dirty="0"/>
          </a:p>
          <a:p>
            <a:r>
              <a:rPr lang="en-GB" sz="3200" dirty="0"/>
              <a:t>Rescued a few months before my 11</a:t>
            </a:r>
            <a:r>
              <a:rPr lang="en-GB" sz="3200" baseline="30000" dirty="0"/>
              <a:t>th</a:t>
            </a:r>
            <a:r>
              <a:rPr lang="en-GB" sz="3200" dirty="0"/>
              <a:t> birthday by maternal grandparents following severe physical abuse from my stepfather. He had been teased by his mates in the pub about me being a ‘half-caste’.</a:t>
            </a:r>
          </a:p>
        </p:txBody>
      </p:sp>
    </p:spTree>
    <p:extLst>
      <p:ext uri="{BB962C8B-B14F-4D97-AF65-F5344CB8AC3E}">
        <p14:creationId xmlns:p14="http://schemas.microsoft.com/office/powerpoint/2010/main" val="25325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Staff Nurse at Desk 1968.jpg"/>
          <p:cNvPicPr>
            <a:picLocks noGrp="1" noChangeAspect="1"/>
          </p:cNvPicPr>
          <p:nvPr>
            <p:ph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2060848"/>
            <a:ext cx="6208436" cy="4797152"/>
          </a:xfrm>
        </p:spPr>
      </p:pic>
      <p:sp>
        <p:nvSpPr>
          <p:cNvPr id="5" name="TextBox 4"/>
          <p:cNvSpPr txBox="1"/>
          <p:nvPr/>
        </p:nvSpPr>
        <p:spPr>
          <a:xfrm>
            <a:off x="1465782" y="476672"/>
            <a:ext cx="6516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+mj-lt"/>
              </a:rPr>
              <a:t>1968: Qualifying as a Nurse, </a:t>
            </a:r>
          </a:p>
          <a:p>
            <a:pPr algn="ctr"/>
            <a:r>
              <a:rPr lang="en-GB" sz="4000" dirty="0">
                <a:latin typeface="+mj-lt"/>
              </a:rPr>
              <a:t>Paddington General Hospital</a:t>
            </a:r>
          </a:p>
        </p:txBody>
      </p:sp>
    </p:spTree>
    <p:extLst>
      <p:ext uri="{BB962C8B-B14F-4D97-AF65-F5344CB8AC3E}">
        <p14:creationId xmlns:p14="http://schemas.microsoft.com/office/powerpoint/2010/main" val="30626912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400" dirty="0"/>
              <a:t>1969 -1970: worked in Paris for 9 months to improve French. </a:t>
            </a:r>
            <a:r>
              <a:rPr lang="en-GB" sz="2400" b="1" dirty="0"/>
              <a:t>Introduced to Frantz Fanon’s book ‘</a:t>
            </a:r>
            <a:r>
              <a:rPr lang="en-GB" sz="2400" b="1" i="1" dirty="0"/>
              <a:t>Black Skin, White Masks</a:t>
            </a:r>
            <a:r>
              <a:rPr lang="en-GB" sz="2400" b="1" dirty="0"/>
              <a:t>’ </a:t>
            </a:r>
          </a:p>
          <a:p>
            <a:pPr marL="457200" indent="-457200">
              <a:buFont typeface="Arial"/>
              <a:buChar char="•"/>
            </a:pPr>
            <a:endParaRPr lang="en-GB" sz="2400" dirty="0"/>
          </a:p>
          <a:p>
            <a:pPr marL="457200" indent="-457200">
              <a:buFont typeface="Arial"/>
              <a:buChar char="•"/>
            </a:pPr>
            <a:endParaRPr lang="en-GB" sz="2400" dirty="0"/>
          </a:p>
          <a:p>
            <a:pPr marL="457200" indent="-457200">
              <a:buFont typeface="Arial"/>
              <a:buChar char="•"/>
            </a:pPr>
            <a:endParaRPr lang="en-GB" sz="2400" dirty="0"/>
          </a:p>
          <a:p>
            <a:pPr marL="457200" indent="-457200">
              <a:buFont typeface="Arial"/>
              <a:buChar char="•"/>
            </a:pPr>
            <a:endParaRPr lang="en-GB" sz="2400" dirty="0"/>
          </a:p>
          <a:p>
            <a:endParaRPr lang="en-GB" sz="2400" dirty="0"/>
          </a:p>
          <a:p>
            <a:pPr marL="457200" indent="-457200">
              <a:buFont typeface="Arial"/>
              <a:buChar char="•"/>
            </a:pPr>
            <a:endParaRPr lang="en-GB" sz="2400" dirty="0"/>
          </a:p>
          <a:p>
            <a:pPr marL="457200" indent="-457200">
              <a:buFont typeface="Arial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457200" indent="-457200">
              <a:buFont typeface="Arial"/>
              <a:buChar char="•"/>
            </a:pPr>
            <a:r>
              <a:rPr lang="en-GB" sz="2400" dirty="0"/>
              <a:t>September 1970 in Brent, London. Studied and </a:t>
            </a:r>
            <a:r>
              <a:rPr lang="en-GB" sz="2400" b="1" dirty="0"/>
              <a:t>(after appeal) </a:t>
            </a:r>
            <a:r>
              <a:rPr lang="en-GB" sz="2400" dirty="0"/>
              <a:t>qualified as a health visitor. Became politically active. Volunteered at a Black Supplementary School in west London. 1</a:t>
            </a:r>
            <a:r>
              <a:rPr lang="en-GB" sz="2400" baseline="30000" dirty="0"/>
              <a:t>st</a:t>
            </a:r>
            <a:r>
              <a:rPr lang="en-GB" sz="2400" dirty="0"/>
              <a:t> trip to USA in Sept 1971, </a:t>
            </a:r>
            <a:r>
              <a:rPr lang="en-GB" sz="2400" b="1" dirty="0"/>
              <a:t>met Bayard Rustin, Civil Rights activist </a:t>
            </a:r>
          </a:p>
          <a:p>
            <a:pPr marL="457200" indent="-457200">
              <a:buFont typeface="Arial"/>
              <a:buChar char="•"/>
            </a:pPr>
            <a:r>
              <a:rPr lang="en-GB" sz="2400" b="1" dirty="0"/>
              <a:t>Met Angela Davis</a:t>
            </a:r>
            <a:r>
              <a:rPr lang="en-GB" sz="2400" dirty="0"/>
              <a:t>, 10</a:t>
            </a:r>
            <a:r>
              <a:rPr lang="en-GB" sz="2400" baseline="30000" dirty="0"/>
              <a:t>th</a:t>
            </a:r>
            <a:r>
              <a:rPr lang="en-GB" sz="2400" dirty="0"/>
              <a:t> Dec 1974 at Keskidee Centre, London</a:t>
            </a:r>
          </a:p>
        </p:txBody>
      </p:sp>
      <p:pic>
        <p:nvPicPr>
          <p:cNvPr id="3" name="Picture 2" descr="black-skin-white-mas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1974802" cy="2952328"/>
          </a:xfrm>
          <a:prstGeom prst="rect">
            <a:avLst/>
          </a:prstGeom>
        </p:spPr>
      </p:pic>
      <p:pic>
        <p:nvPicPr>
          <p:cNvPr id="4" name="Picture 3" descr="BayardRusti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340768"/>
            <a:ext cx="3997451" cy="2998088"/>
          </a:xfrm>
          <a:prstGeom prst="rect">
            <a:avLst/>
          </a:prstGeom>
        </p:spPr>
      </p:pic>
      <p:pic>
        <p:nvPicPr>
          <p:cNvPr id="5" name="Picture 4" descr="26._Photo_I_took_of_Angela_Davis.LondonDec_197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2464" y="1340768"/>
            <a:ext cx="319586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92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Dad Rome Italy 19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875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932363" y="0"/>
            <a:ext cx="4211637" cy="224676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My father had studied law at Trinity Hall, Cambridge University. </a:t>
            </a:r>
          </a:p>
          <a:p>
            <a:pPr>
              <a:defRPr/>
            </a:pPr>
            <a:r>
              <a:rPr lang="en-GB" sz="2000" dirty="0"/>
              <a:t>He then went to Lincoln’s Inn, London where he was called to the Bar, returning to Nigeria in 1949.  </a:t>
            </a:r>
          </a:p>
          <a:p>
            <a:pPr>
              <a:defRPr/>
            </a:pPr>
            <a:endParaRPr lang="en-GB" sz="2000" dirty="0"/>
          </a:p>
        </p:txBody>
      </p:sp>
      <p:pic>
        <p:nvPicPr>
          <p:cNvPr id="46083" name="Picture 1" descr="Trinity Hall Cambrid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24098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" descr="Dad Pope Paul VI 196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600" y="2249488"/>
            <a:ext cx="4216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905045"/>
            <a:ext cx="489585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dirty="0"/>
              <a:t>Ran a legal office, became a civil servant,  (Nigerianisation Officer/established Ministry of External Affairs). Then in 1963 he became Nigeria’s 1</a:t>
            </a:r>
            <a:r>
              <a:rPr lang="en-GB" sz="2000" baseline="30000" dirty="0"/>
              <a:t>st</a:t>
            </a:r>
            <a:r>
              <a:rPr lang="en-GB" sz="2000" dirty="0"/>
              <a:t> Ambassador to Italy &amp; the Vatican.  Seen here greeting Pope Paul VI.</a:t>
            </a:r>
          </a:p>
        </p:txBody>
      </p:sp>
    </p:spTree>
    <p:extLst>
      <p:ext uri="{BB962C8B-B14F-4D97-AF65-F5344CB8AC3E}">
        <p14:creationId xmlns:p14="http://schemas.microsoft.com/office/powerpoint/2010/main" val="419121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00"/>
            <a:ext cx="9144000" cy="10180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effectLst/>
              </a:rPr>
              <a:t>NURSING CAREER: From sickle to seacole</a:t>
            </a:r>
          </a:p>
        </p:txBody>
      </p:sp>
      <p:pic>
        <p:nvPicPr>
          <p:cNvPr id="12" name="Picture 2" descr="Sickle To Seacole Badg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052736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4" descr="Mixed_Blessings-2.BookFrontCover.LowRes.jp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2" r="-73"/>
          <a:stretch/>
        </p:blipFill>
        <p:spPr>
          <a:xfrm>
            <a:off x="0" y="2170191"/>
            <a:ext cx="3059832" cy="4687810"/>
          </a:xfrm>
        </p:spPr>
      </p:pic>
      <p:sp>
        <p:nvSpPr>
          <p:cNvPr id="3" name="Rectangle 2"/>
          <p:cNvSpPr/>
          <p:nvPr/>
        </p:nvSpPr>
        <p:spPr>
          <a:xfrm>
            <a:off x="3311352" y="4725144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There are 19 chapters in the book</a:t>
            </a:r>
          </a:p>
          <a:p>
            <a:endParaRPr lang="en-GB" sz="2400" dirty="0"/>
          </a:p>
          <a:p>
            <a:r>
              <a:rPr lang="en-GB" sz="2400" b="1" dirty="0"/>
              <a:t>Chapter 16: </a:t>
            </a:r>
            <a:r>
              <a:rPr lang="en-GB" sz="2400" b="1" dirty="0">
                <a:solidFill>
                  <a:srgbClr val="0000FF"/>
                </a:solidFill>
              </a:rPr>
              <a:t>Why sickle cell disease?</a:t>
            </a:r>
          </a:p>
          <a:p>
            <a:endParaRPr lang="en-GB" sz="2400" dirty="0"/>
          </a:p>
          <a:p>
            <a:r>
              <a:rPr lang="en-GB" sz="2400" b="1" dirty="0"/>
              <a:t>Chapter 18: </a:t>
            </a:r>
            <a:r>
              <a:rPr lang="en-GB" sz="2400" b="1" dirty="0">
                <a:solidFill>
                  <a:srgbClr val="0000FF"/>
                </a:solidFill>
              </a:rPr>
              <a:t>Mary Seacole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80679-F45C-E841-8BF7-1C84C9300A3A}"/>
              </a:ext>
            </a:extLst>
          </p:cNvPr>
          <p:cNvSpPr txBox="1"/>
          <p:nvPr/>
        </p:nvSpPr>
        <p:spPr>
          <a:xfrm>
            <a:off x="-108520" y="1124744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2600"/>
                </a:solidFill>
              </a:rPr>
              <a:t>Using my deep-seated anger in a positive way</a:t>
            </a:r>
          </a:p>
        </p:txBody>
      </p:sp>
    </p:spTree>
    <p:extLst>
      <p:ext uri="{BB962C8B-B14F-4D97-AF65-F5344CB8AC3E}">
        <p14:creationId xmlns:p14="http://schemas.microsoft.com/office/powerpoint/2010/main" val="361381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Order xmlns="03b25e55-1fda-4dd5-9a75-c38d0989a0e2">6</NumberOrder>
    <Number xmlns="03b25e55-1fda-4dd5-9a75-c38d0989a0e2" xsi:nil="true"/>
    <lcf76f155ced4ddcb4097134ff3c332f xmlns="03b25e55-1fda-4dd5-9a75-c38d0989a0e2">
      <Terms xmlns="http://schemas.microsoft.com/office/infopath/2007/PartnerControls"/>
    </lcf76f155ced4ddcb4097134ff3c332f>
    <TaxCatchAll xmlns="d2389ad0-4628-4ca4-babd-a5e1ca1fc4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C5AF0A9AE0D4D8032BBF19C904698" ma:contentTypeVersion="20" ma:contentTypeDescription="Create a new document." ma:contentTypeScope="" ma:versionID="867221da17ec2f9c62b685efb7cd5391">
  <xsd:schema xmlns:xsd="http://www.w3.org/2001/XMLSchema" xmlns:xs="http://www.w3.org/2001/XMLSchema" xmlns:p="http://schemas.microsoft.com/office/2006/metadata/properties" xmlns:ns2="03b25e55-1fda-4dd5-9a75-c38d0989a0e2" xmlns:ns3="d2389ad0-4628-4ca4-babd-a5e1ca1fc43d" targetNamespace="http://schemas.microsoft.com/office/2006/metadata/properties" ma:root="true" ma:fieldsID="564d56024ec950cb51b530f9321c7ac6" ns2:_="" ns3:_="">
    <xsd:import namespace="03b25e55-1fda-4dd5-9a75-c38d0989a0e2"/>
    <xsd:import namespace="d2389ad0-4628-4ca4-babd-a5e1ca1f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Number" minOccurs="0"/>
                <xsd:element ref="ns2:NumberOrde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25e55-1fda-4dd5-9a75-c38d0989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umber" ma:index="15" nillable="true" ma:displayName="Number" ma:format="Dropdown" ma:internalName="Number" ma:percentage="FALSE">
      <xsd:simpleType>
        <xsd:restriction base="dms:Number"/>
      </xsd:simpleType>
    </xsd:element>
    <xsd:element name="NumberOrder" ma:index="16" nillable="true" ma:displayName="Number Order" ma:default="6" ma:format="Dropdown" ma:indexed="true" ma:internalName="NumberOrder" ma:percentage="FALSE">
      <xsd:simpleType>
        <xsd:restriction base="dms:Number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89ad0-4628-4ca4-babd-a5e1ca1fc43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2e7178f-5b02-4f7e-a22e-1f7fb5c4485f}" ma:internalName="TaxCatchAll" ma:showField="CatchAllData" ma:web="d2389ad0-4628-4ca4-babd-a5e1ca1fc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ECFFD3-7081-4CC9-9097-F8D1A889DCD3}">
  <ds:schemaRefs>
    <ds:schemaRef ds:uri="http://schemas.microsoft.com/office/2006/metadata/properties"/>
    <ds:schemaRef ds:uri="http://schemas.microsoft.com/office/infopath/2007/PartnerControls"/>
    <ds:schemaRef ds:uri="03b25e55-1fda-4dd5-9a75-c38d0989a0e2"/>
    <ds:schemaRef ds:uri="d2389ad0-4628-4ca4-babd-a5e1ca1fc43d"/>
  </ds:schemaRefs>
</ds:datastoreItem>
</file>

<file path=customXml/itemProps2.xml><?xml version="1.0" encoding="utf-8"?>
<ds:datastoreItem xmlns:ds="http://schemas.openxmlformats.org/officeDocument/2006/customXml" ds:itemID="{FE52AC46-FC7C-4479-A667-4EB0E9D95C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0D159F-D721-41EB-8C71-93018F853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b25e55-1fda-4dd5-9a75-c38d0989a0e2"/>
    <ds:schemaRef ds:uri="d2389ad0-4628-4ca4-babd-a5e1ca1fc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3770</TotalTime>
  <Words>735</Words>
  <Application>Microsoft Office PowerPoint</Application>
  <PresentationFormat>On-screen Show (4:3)</PresentationFormat>
  <Paragraphs>83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 Born in shame but Became a Dame!</vt:lpstr>
      <vt:lpstr>PowerPoint Presentation</vt:lpstr>
      <vt:lpstr>PowerPoint Presentation</vt:lpstr>
      <vt:lpstr>I was In the care of nuns in a convent in Birmingham until 9 years of age, but never ‘up for adoption’</vt:lpstr>
      <vt:lpstr>PowerPoint Presentation</vt:lpstr>
      <vt:lpstr>PowerPoint Presentation</vt:lpstr>
      <vt:lpstr>PowerPoint Presentation</vt:lpstr>
      <vt:lpstr>PowerPoint Presentation</vt:lpstr>
      <vt:lpstr>NURSING CAREER: From sickle to seacole</vt:lpstr>
      <vt:lpstr>Thames Valley University (TVU) now University of West London (UWL) 1997: Appointed as dean of the school of adult nursing 1998: awarded title of professor of nursing</vt:lpstr>
      <vt:lpstr>Then Established &amp; ran the Mary seacole centre for nursing practice: 1998 - 2007</vt:lpstr>
      <vt:lpstr>PowerPoint Presentation</vt:lpstr>
      <vt:lpstr> made a Dame!  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Anionwu</dc:creator>
  <cp:keywords/>
  <dc:description/>
  <cp:lastModifiedBy>Louise Walczak</cp:lastModifiedBy>
  <cp:revision>703</cp:revision>
  <cp:lastPrinted>2019-01-28T18:14:07Z</cp:lastPrinted>
  <dcterms:created xsi:type="dcterms:W3CDTF">2009-06-29T08:33:17Z</dcterms:created>
  <dcterms:modified xsi:type="dcterms:W3CDTF">2024-04-09T14:42:55Z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0x0101001A0C5AF0A9AE0D4D8032BBF19C904698</vt:lpwstr>
  </property>
</Properties>
</file>