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6"/>
  </p:notesMasterIdLst>
  <p:sldIdLst>
    <p:sldId id="367" r:id="rId5"/>
    <p:sldId id="292" r:id="rId6"/>
    <p:sldId id="369" r:id="rId7"/>
    <p:sldId id="262" r:id="rId8"/>
    <p:sldId id="260" r:id="rId9"/>
    <p:sldId id="363" r:id="rId10"/>
    <p:sldId id="365" r:id="rId11"/>
    <p:sldId id="294" r:id="rId12"/>
    <p:sldId id="371" r:id="rId13"/>
    <p:sldId id="284" r:id="rId14"/>
    <p:sldId id="320" r:id="rId15"/>
    <p:sldId id="324" r:id="rId16"/>
    <p:sldId id="323" r:id="rId17"/>
    <p:sldId id="327" r:id="rId18"/>
    <p:sldId id="326" r:id="rId19"/>
    <p:sldId id="325" r:id="rId20"/>
    <p:sldId id="331" r:id="rId21"/>
    <p:sldId id="330" r:id="rId22"/>
    <p:sldId id="332" r:id="rId23"/>
    <p:sldId id="329" r:id="rId24"/>
    <p:sldId id="328" r:id="rId25"/>
    <p:sldId id="336" r:id="rId26"/>
    <p:sldId id="335" r:id="rId27"/>
    <p:sldId id="334" r:id="rId28"/>
    <p:sldId id="347" r:id="rId29"/>
    <p:sldId id="348" r:id="rId30"/>
    <p:sldId id="349" r:id="rId31"/>
    <p:sldId id="350" r:id="rId32"/>
    <p:sldId id="351" r:id="rId33"/>
    <p:sldId id="352" r:id="rId34"/>
    <p:sldId id="353" r:id="rId35"/>
    <p:sldId id="354" r:id="rId36"/>
    <p:sldId id="355" r:id="rId37"/>
    <p:sldId id="356" r:id="rId38"/>
    <p:sldId id="357" r:id="rId39"/>
    <p:sldId id="301" r:id="rId40"/>
    <p:sldId id="364" r:id="rId41"/>
    <p:sldId id="366" r:id="rId42"/>
    <p:sldId id="370" r:id="rId43"/>
    <p:sldId id="368" r:id="rId44"/>
    <p:sldId id="2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2145">
          <p15:clr>
            <a:srgbClr val="A4A3A4"/>
          </p15:clr>
        </p15:guide>
        <p15:guide id="4" orient="horz" pos="4209">
          <p15:clr>
            <a:srgbClr val="A4A3A4"/>
          </p15:clr>
        </p15:guide>
        <p15:guide id="5" orient="horz" pos="592">
          <p15:clr>
            <a:srgbClr val="A4A3A4"/>
          </p15:clr>
        </p15:guide>
        <p15:guide id="6" orient="horz" pos="1653">
          <p15:clr>
            <a:srgbClr val="A4A3A4"/>
          </p15:clr>
        </p15:guide>
        <p15:guide id="7" orient="horz" pos="1267">
          <p15:clr>
            <a:srgbClr val="A4A3A4"/>
          </p15:clr>
        </p15:guide>
        <p15:guide id="8" orient="horz" pos="2343">
          <p15:clr>
            <a:srgbClr val="A4A3A4"/>
          </p15:clr>
        </p15:guide>
        <p15:guide id="9" pos="2688">
          <p15:clr>
            <a:srgbClr val="A4A3A4"/>
          </p15:clr>
        </p15:guide>
        <p15:guide id="10" pos="516">
          <p15:clr>
            <a:srgbClr val="A4A3A4"/>
          </p15:clr>
        </p15:guide>
        <p15:guide id="11" pos="75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7"/>
    <a:srgbClr val="3AB54A"/>
    <a:srgbClr val="47D86F"/>
    <a:srgbClr val="48ABC2"/>
    <a:srgbClr val="9ED539"/>
    <a:srgbClr val="D12ED5"/>
    <a:srgbClr val="550DF5"/>
    <a:srgbClr val="E44C1C"/>
    <a:srgbClr val="0B5517"/>
    <a:srgbClr val="501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5103" autoAdjust="0"/>
  </p:normalViewPr>
  <p:slideViewPr>
    <p:cSldViewPr snapToGrid="0" showGuides="1">
      <p:cViewPr>
        <p:scale>
          <a:sx n="60" d="100"/>
          <a:sy n="60" d="100"/>
        </p:scale>
        <p:origin x="-816" y="-264"/>
      </p:cViewPr>
      <p:guideLst>
        <p:guide orient="horz" pos="2183"/>
        <p:guide pos="3840"/>
        <p:guide orient="horz" pos="2145"/>
        <p:guide orient="horz" pos="4209"/>
        <p:guide orient="horz" pos="592"/>
        <p:guide orient="horz" pos="1653"/>
        <p:guide orient="horz" pos="1267"/>
        <p:guide orient="horz" pos="2343"/>
        <p:guide pos="2688"/>
        <p:guide pos="516"/>
        <p:guide pos="7538"/>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B9581-0E80-4A55-A5AF-8FE7F2455328}" type="datetimeFigureOut">
              <a:rPr lang="en-GB" smtClean="0"/>
              <a:t>12/04/2024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1E35D-B9EA-487C-81C4-F344358DFFEE}" type="slidenum">
              <a:rPr lang="en-GB" smtClean="0"/>
              <a:t>‹#›</a:t>
            </a:fld>
            <a:endParaRPr lang="en-GB" dirty="0"/>
          </a:p>
        </p:txBody>
      </p:sp>
    </p:spTree>
    <p:extLst>
      <p:ext uri="{BB962C8B-B14F-4D97-AF65-F5344CB8AC3E}">
        <p14:creationId xmlns:p14="http://schemas.microsoft.com/office/powerpoint/2010/main" val="200329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a:t>
            </a:fld>
            <a:endParaRPr lang="en-GB" dirty="0"/>
          </a:p>
        </p:txBody>
      </p:sp>
    </p:spTree>
    <p:extLst>
      <p:ext uri="{BB962C8B-B14F-4D97-AF65-F5344CB8AC3E}">
        <p14:creationId xmlns:p14="http://schemas.microsoft.com/office/powerpoint/2010/main" val="237960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28</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29</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30</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31</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32</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33</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34</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35</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37</a:t>
            </a:fld>
            <a:endParaRPr lang="en-GB" dirty="0"/>
          </a:p>
        </p:txBody>
      </p:sp>
    </p:spTree>
    <p:extLst>
      <p:ext uri="{BB962C8B-B14F-4D97-AF65-F5344CB8AC3E}">
        <p14:creationId xmlns:p14="http://schemas.microsoft.com/office/powerpoint/2010/main" val="43647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38</a:t>
            </a:fld>
            <a:endParaRPr lang="en-GB" dirty="0"/>
          </a:p>
        </p:txBody>
      </p:sp>
    </p:spTree>
    <p:extLst>
      <p:ext uri="{BB962C8B-B14F-4D97-AF65-F5344CB8AC3E}">
        <p14:creationId xmlns:p14="http://schemas.microsoft.com/office/powerpoint/2010/main" val="43647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a:t>
            </a:fld>
            <a:endParaRPr lang="en-GB" dirty="0"/>
          </a:p>
        </p:txBody>
      </p:sp>
    </p:spTree>
    <p:extLst>
      <p:ext uri="{BB962C8B-B14F-4D97-AF65-F5344CB8AC3E}">
        <p14:creationId xmlns:p14="http://schemas.microsoft.com/office/powerpoint/2010/main" val="237960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39</a:t>
            </a:fld>
            <a:endParaRPr lang="en-GB" dirty="0"/>
          </a:p>
        </p:txBody>
      </p:sp>
    </p:spTree>
    <p:extLst>
      <p:ext uri="{BB962C8B-B14F-4D97-AF65-F5344CB8AC3E}">
        <p14:creationId xmlns:p14="http://schemas.microsoft.com/office/powerpoint/2010/main" val="242988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4</a:t>
            </a:fld>
            <a:endParaRPr lang="en-GB" dirty="0"/>
          </a:p>
        </p:txBody>
      </p:sp>
    </p:spTree>
    <p:extLst>
      <p:ext uri="{BB962C8B-B14F-4D97-AF65-F5344CB8AC3E}">
        <p14:creationId xmlns:p14="http://schemas.microsoft.com/office/powerpoint/2010/main" val="43647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ea typeface="Calibri"/>
              <a:cs typeface="Times New Roman"/>
            </a:endParaRPr>
          </a:p>
        </p:txBody>
      </p:sp>
      <p:sp>
        <p:nvSpPr>
          <p:cNvPr id="4" name="Slide Number Placeholder 3"/>
          <p:cNvSpPr>
            <a:spLocks noGrp="1"/>
          </p:cNvSpPr>
          <p:nvPr>
            <p:ph type="sldNum" sz="quarter" idx="10"/>
          </p:nvPr>
        </p:nvSpPr>
        <p:spPr/>
        <p:txBody>
          <a:bodyPr/>
          <a:lstStyle/>
          <a:p>
            <a:fld id="{13B1E35D-B9EA-487C-81C4-F344358DFFEE}" type="slidenum">
              <a:rPr lang="en-GB" smtClean="0"/>
              <a:t>6</a:t>
            </a:fld>
            <a:endParaRPr lang="en-GB" dirty="0"/>
          </a:p>
        </p:txBody>
      </p:sp>
    </p:spTree>
    <p:extLst>
      <p:ext uri="{BB962C8B-B14F-4D97-AF65-F5344CB8AC3E}">
        <p14:creationId xmlns:p14="http://schemas.microsoft.com/office/powerpoint/2010/main" val="43647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7</a:t>
            </a:fld>
            <a:endParaRPr lang="en-GB" dirty="0"/>
          </a:p>
        </p:txBody>
      </p:sp>
    </p:spTree>
    <p:extLst>
      <p:ext uri="{BB962C8B-B14F-4D97-AF65-F5344CB8AC3E}">
        <p14:creationId xmlns:p14="http://schemas.microsoft.com/office/powerpoint/2010/main" val="43647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8</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25</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26</a:t>
            </a:fld>
            <a:endParaRPr lang="en-GB" dirty="0"/>
          </a:p>
        </p:txBody>
      </p:sp>
    </p:spTree>
    <p:extLst>
      <p:ext uri="{BB962C8B-B14F-4D97-AF65-F5344CB8AC3E}">
        <p14:creationId xmlns:p14="http://schemas.microsoft.com/office/powerpoint/2010/main" val="214133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B1E35D-B9EA-487C-81C4-F344358DFFEE}" type="slidenum">
              <a:rPr lang="en-GB" smtClean="0"/>
              <a:t>27</a:t>
            </a:fld>
            <a:endParaRPr lang="en-GB" dirty="0"/>
          </a:p>
        </p:txBody>
      </p:sp>
    </p:spTree>
    <p:extLst>
      <p:ext uri="{BB962C8B-B14F-4D97-AF65-F5344CB8AC3E}">
        <p14:creationId xmlns:p14="http://schemas.microsoft.com/office/powerpoint/2010/main" val="214133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43142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140782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305224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6058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417918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288953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28409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202061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F070DB-F519-47BB-BFAA-CF5DB2BD7297}" type="slidenum">
              <a:rPr lang="en-US" smtClean="0"/>
              <a:t>‹#›</a:t>
            </a:fld>
            <a:endParaRPr lang="en-US" dirty="0"/>
          </a:p>
        </p:txBody>
      </p:sp>
      <p:pic>
        <p:nvPicPr>
          <p:cNvPr id="5" name="Picture 2" descr="C:\Users\Bronwyn.Driver\Pictures\Stramlining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32771" y="5508403"/>
            <a:ext cx="1433804" cy="11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6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215318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27008-8852-494C-A646-1A9BA51F7802}"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F070DB-F519-47BB-BFAA-CF5DB2BD7297}" type="slidenum">
              <a:rPr lang="en-US" smtClean="0"/>
              <a:t>‹#›</a:t>
            </a:fld>
            <a:endParaRPr lang="en-US" dirty="0"/>
          </a:p>
        </p:txBody>
      </p:sp>
    </p:spTree>
    <p:extLst>
      <p:ext uri="{BB962C8B-B14F-4D97-AF65-F5344CB8AC3E}">
        <p14:creationId xmlns:p14="http://schemas.microsoft.com/office/powerpoint/2010/main" val="146851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l="62000" t="48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27008-8852-494C-A646-1A9BA51F7802}" type="datetimeFigureOut">
              <a:rPr lang="en-US" smtClean="0"/>
              <a:t>4/12/2024</a:t>
            </a:fld>
            <a:endParaRPr 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070DB-F519-47BB-BFAA-CF5DB2BD7297}" type="slidenum">
              <a:rPr lang="en-US" smtClean="0"/>
              <a:t>‹#›</a:t>
            </a:fld>
            <a:endParaRPr lang="en-US" dirty="0"/>
          </a:p>
        </p:txBody>
      </p:sp>
    </p:spTree>
    <p:extLst>
      <p:ext uri="{BB962C8B-B14F-4D97-AF65-F5344CB8AC3E}">
        <p14:creationId xmlns:p14="http://schemas.microsoft.com/office/powerpoint/2010/main" val="34329928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hamburylearningsolutions.co.uk/"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hsemployers.org/-/media/Employers/Documents/Streamlining/ESR-IAT-process-map-FINAL.pdf?la=en&amp;hash=FF5A6F29D9D8D8AACDF88A0FEA35982388951B27"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3.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2.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6.png"/><Relationship Id="rId17" Type="http://schemas.microsoft.com/office/2007/relationships/hdphoto" Target="../media/hdphoto13.wdp"/><Relationship Id="rId2" Type="http://schemas.openxmlformats.org/officeDocument/2006/relationships/image" Target="../media/image42.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11" Type="http://schemas.microsoft.com/office/2007/relationships/hdphoto" Target="../media/hdphoto1.wdp"/><Relationship Id="rId5" Type="http://schemas.microsoft.com/office/2007/relationships/hdphoto" Target="../media/hdphoto15.wdp"/><Relationship Id="rId15" Type="http://schemas.microsoft.com/office/2007/relationships/hdphoto" Target="../media/hdphoto3.wdp"/><Relationship Id="rId10" Type="http://schemas.openxmlformats.org/officeDocument/2006/relationships/image" Target="../media/image5.png"/><Relationship Id="rId4" Type="http://schemas.openxmlformats.org/officeDocument/2006/relationships/image" Target="../media/image43.png"/><Relationship Id="rId9" Type="http://schemas.microsoft.com/office/2007/relationships/hdphoto" Target="../media/hdphoto17.wdp"/><Relationship Id="rId1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17.wdp"/><Relationship Id="rId3" Type="http://schemas.openxmlformats.org/officeDocument/2006/relationships/image" Target="../media/image47.png"/><Relationship Id="rId7" Type="http://schemas.microsoft.com/office/2007/relationships/hdphoto" Target="../media/hdphoto14.wdp"/><Relationship Id="rId12"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16.wdp"/><Relationship Id="rId5" Type="http://schemas.openxmlformats.org/officeDocument/2006/relationships/image" Target="../media/image48.png"/><Relationship Id="rId10" Type="http://schemas.openxmlformats.org/officeDocument/2006/relationships/image" Target="../media/image44.png"/><Relationship Id="rId4" Type="http://schemas.microsoft.com/office/2007/relationships/hdphoto" Target="../media/hdphoto18.wdp"/><Relationship Id="rId9" Type="http://schemas.microsoft.com/office/2007/relationships/hdphoto" Target="../media/hdphoto15.wdp"/><Relationship Id="rId14" Type="http://schemas.openxmlformats.org/officeDocument/2006/relationships/hyperlink" Target="http://www.workforcestreamliningnw.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4.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288" y="3883665"/>
            <a:ext cx="1913712" cy="2974336"/>
          </a:xfrm>
          <a:prstGeom prst="rect">
            <a:avLst/>
          </a:prstGeom>
        </p:spPr>
      </p:pic>
      <p:sp>
        <p:nvSpPr>
          <p:cNvPr id="2" name="TextBox 1"/>
          <p:cNvSpPr txBox="1"/>
          <p:nvPr/>
        </p:nvSpPr>
        <p:spPr>
          <a:xfrm>
            <a:off x="976678" y="2060089"/>
            <a:ext cx="10238641" cy="3647152"/>
          </a:xfrm>
          <a:prstGeom prst="rect">
            <a:avLst/>
          </a:prstGeom>
          <a:noFill/>
        </p:spPr>
        <p:txBody>
          <a:bodyPr wrap="square" rtlCol="0">
            <a:spAutoFit/>
          </a:bodyPr>
          <a:lstStyle/>
          <a:p>
            <a:pPr algn="ctr"/>
            <a:r>
              <a:rPr lang="en-GB" sz="2400" b="1" dirty="0">
                <a:solidFill>
                  <a:srgbClr val="002060"/>
                </a:solidFill>
                <a:latin typeface="Tw Cen MT" panose="020B0602020104020603" pitchFamily="34" charset="0"/>
              </a:rPr>
              <a:t>Please Note </a:t>
            </a:r>
          </a:p>
          <a:p>
            <a:endParaRPr lang="en-GB" sz="900" dirty="0">
              <a:solidFill>
                <a:srgbClr val="002060"/>
              </a:solidFill>
              <a:latin typeface="Tw Cen MT" panose="020B0602020104020603" pitchFamily="34" charset="0"/>
            </a:endParaRPr>
          </a:p>
          <a:p>
            <a:r>
              <a:rPr lang="en-GB" sz="2200" dirty="0">
                <a:solidFill>
                  <a:srgbClr val="002060"/>
                </a:solidFill>
                <a:latin typeface="Tw Cen MT" panose="020B0602020104020603" pitchFamily="34" charset="0"/>
              </a:rPr>
              <a:t>If you have not yet  connected your audio as per the invite joining instructions, please dial in by using the “Quick Link” tab on the top left of your screen, select “dial in” &amp; follow the instructions (including entering your Access code)</a:t>
            </a:r>
          </a:p>
          <a:p>
            <a:r>
              <a:rPr lang="en-GB" sz="2200" dirty="0">
                <a:solidFill>
                  <a:srgbClr val="002060"/>
                </a:solidFill>
                <a:latin typeface="Tw Cen MT" panose="020B0602020104020603" pitchFamily="34" charset="0"/>
              </a:rPr>
              <a:t> </a:t>
            </a:r>
          </a:p>
          <a:p>
            <a:r>
              <a:rPr lang="en-GB" sz="2200" dirty="0">
                <a:solidFill>
                  <a:srgbClr val="002060"/>
                </a:solidFill>
                <a:latin typeface="Tw Cen MT" panose="020B0602020104020603" pitchFamily="34" charset="0"/>
              </a:rPr>
              <a:t>To limit visual distraction and background noise - Please </a:t>
            </a:r>
            <a:r>
              <a:rPr lang="en-GB" sz="2200" u="sng" dirty="0">
                <a:solidFill>
                  <a:srgbClr val="002060"/>
                </a:solidFill>
                <a:latin typeface="Tw Cen MT" panose="020B0602020104020603" pitchFamily="34" charset="0"/>
              </a:rPr>
              <a:t>turn off your video </a:t>
            </a:r>
            <a:r>
              <a:rPr lang="en-GB" sz="2200" dirty="0">
                <a:solidFill>
                  <a:srgbClr val="002060"/>
                </a:solidFill>
                <a:latin typeface="Tw Cen MT" panose="020B0602020104020603" pitchFamily="34" charset="0"/>
              </a:rPr>
              <a:t>and </a:t>
            </a:r>
            <a:r>
              <a:rPr lang="en-GB" sz="2200" u="sng" dirty="0">
                <a:solidFill>
                  <a:srgbClr val="002060"/>
                </a:solidFill>
                <a:latin typeface="Tw Cen MT" panose="020B0602020104020603" pitchFamily="34" charset="0"/>
              </a:rPr>
              <a:t>mute yourself </a:t>
            </a:r>
            <a:r>
              <a:rPr lang="en-GB" sz="2200" dirty="0">
                <a:solidFill>
                  <a:srgbClr val="002060"/>
                </a:solidFill>
                <a:latin typeface="Tw Cen MT" panose="020B0602020104020603" pitchFamily="34" charset="0"/>
              </a:rPr>
              <a:t>by clicking the camera and the mic icons respectively, which will appear next to your name/call in user</a:t>
            </a:r>
          </a:p>
          <a:p>
            <a:endParaRPr lang="en-GB" sz="2200" dirty="0">
              <a:solidFill>
                <a:srgbClr val="002060"/>
              </a:solidFill>
              <a:latin typeface="Tw Cen MT" panose="020B0602020104020603" pitchFamily="34" charset="0"/>
            </a:endParaRPr>
          </a:p>
          <a:p>
            <a:r>
              <a:rPr lang="en-GB" sz="2200" dirty="0">
                <a:solidFill>
                  <a:srgbClr val="002060"/>
                </a:solidFill>
                <a:latin typeface="Tw Cen MT" panose="020B0602020104020603" pitchFamily="34" charset="0"/>
              </a:rPr>
              <a:t>Participants can use the chat facility to type in questions, comments or feedback</a:t>
            </a:r>
          </a:p>
        </p:txBody>
      </p:sp>
      <p:pic>
        <p:nvPicPr>
          <p:cNvPr id="9" name="Picture 2" descr="C:\Users\Bronwyn.Driver\Pictures\Stramlini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7306"/>
            <a:ext cx="1787705" cy="135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22496" y="436880"/>
            <a:ext cx="7685104" cy="1846659"/>
          </a:xfrm>
          <a:prstGeom prst="rect">
            <a:avLst/>
          </a:prstGeom>
          <a:noFill/>
        </p:spPr>
        <p:txBody>
          <a:bodyPr wrap="square" rtlCol="0">
            <a:spAutoFit/>
          </a:bodyPr>
          <a:lstStyle/>
          <a:p>
            <a:pPr algn="ctr"/>
            <a:r>
              <a:rPr lang="en-GB" sz="2400" b="1" dirty="0">
                <a:solidFill>
                  <a:schemeClr val="bg1">
                    <a:lumMod val="65000"/>
                  </a:schemeClr>
                </a:solidFill>
                <a:latin typeface="Tw Cen MT" panose="020B0602020104020603" pitchFamily="34" charset="0"/>
              </a:rPr>
              <a:t>Welcome to the North West Streamlining webinar for Cumbria and Lancashire</a:t>
            </a:r>
          </a:p>
          <a:p>
            <a:pPr algn="ctr"/>
            <a:r>
              <a:rPr lang="en-GB" sz="2400" b="1" dirty="0">
                <a:solidFill>
                  <a:schemeClr val="bg1">
                    <a:lumMod val="65000"/>
                  </a:schemeClr>
                </a:solidFill>
                <a:latin typeface="Tw Cen MT" panose="020B0602020104020603" pitchFamily="34" charset="0"/>
              </a:rPr>
              <a:t>31</a:t>
            </a:r>
            <a:r>
              <a:rPr lang="en-GB" sz="2400" b="1" baseline="30000" dirty="0">
                <a:solidFill>
                  <a:schemeClr val="bg1">
                    <a:lumMod val="65000"/>
                  </a:schemeClr>
                </a:solidFill>
                <a:latin typeface="Tw Cen MT" panose="020B0602020104020603" pitchFamily="34" charset="0"/>
              </a:rPr>
              <a:t>st</a:t>
            </a:r>
            <a:r>
              <a:rPr lang="en-GB" sz="2400" b="1" dirty="0">
                <a:solidFill>
                  <a:schemeClr val="bg1">
                    <a:lumMod val="65000"/>
                  </a:schemeClr>
                </a:solidFill>
                <a:latin typeface="Tw Cen MT" panose="020B0602020104020603" pitchFamily="34" charset="0"/>
              </a:rPr>
              <a:t> July 2018</a:t>
            </a:r>
          </a:p>
          <a:p>
            <a:pPr algn="ctr"/>
            <a:r>
              <a:rPr lang="en-GB" sz="2400" b="1" dirty="0">
                <a:solidFill>
                  <a:schemeClr val="bg1">
                    <a:lumMod val="65000"/>
                  </a:schemeClr>
                </a:solidFill>
                <a:latin typeface="Tw Cen MT" panose="020B0602020104020603" pitchFamily="34" charset="0"/>
              </a:rPr>
              <a:t>2.00 pm</a:t>
            </a:r>
          </a:p>
          <a:p>
            <a:endParaRPr lang="en-GB" dirty="0"/>
          </a:p>
        </p:txBody>
      </p:sp>
    </p:spTree>
    <p:extLst>
      <p:ext uri="{BB962C8B-B14F-4D97-AF65-F5344CB8AC3E}">
        <p14:creationId xmlns:p14="http://schemas.microsoft.com/office/powerpoint/2010/main" val="172748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5830053" cy="461665"/>
          </a:xfrm>
          <a:prstGeom prst="rect">
            <a:avLst/>
          </a:prstGeom>
          <a:noFill/>
        </p:spPr>
        <p:txBody>
          <a:bodyPr wrap="square" rtlCol="0">
            <a:spAutoFit/>
          </a:bodyPr>
          <a:lstStyle/>
          <a:p>
            <a:r>
              <a:rPr lang="en-GB" sz="2400" b="1" dirty="0">
                <a:solidFill>
                  <a:srgbClr val="48ABC2"/>
                </a:solidFill>
                <a:latin typeface="Tw Cen MT" panose="020B0602020104020603" pitchFamily="34" charset="0"/>
              </a:rPr>
              <a:t>Key Information</a:t>
            </a:r>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1722664"/>
            <a:ext cx="9127592" cy="147732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lumMod val="50000"/>
                  </a:schemeClr>
                </a:solidFill>
              </a:rPr>
              <a:t>We employ over 8000 staff</a:t>
            </a:r>
          </a:p>
          <a:p>
            <a:pPr marL="285750" indent="-285750">
              <a:buFont typeface="Arial" panose="020B0604020202020204" pitchFamily="34" charset="0"/>
              <a:buChar char="•"/>
            </a:pPr>
            <a:r>
              <a:rPr lang="en-GB" sz="2400" dirty="0">
                <a:solidFill>
                  <a:schemeClr val="bg1">
                    <a:lumMod val="50000"/>
                  </a:schemeClr>
                </a:solidFill>
              </a:rPr>
              <a:t>We have commissioned the use of a Moodle-based Learning Management System </a:t>
            </a:r>
            <a:r>
              <a:rPr lang="en-GB" sz="2400" dirty="0">
                <a:solidFill>
                  <a:schemeClr val="bg1">
                    <a:lumMod val="50000"/>
                  </a:schemeClr>
                </a:solidFill>
                <a:hlinkClick r:id="rId2"/>
              </a:rPr>
              <a:t>Learning Hub (totara)</a:t>
            </a:r>
            <a:endParaRPr lang="en-GB" sz="2400"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975" y="3368919"/>
            <a:ext cx="1627465" cy="110667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270" y="3700984"/>
            <a:ext cx="3747539" cy="2324744"/>
          </a:xfrm>
          <a:prstGeom prst="rect">
            <a:avLst/>
          </a:prstGeom>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190" y="3808736"/>
            <a:ext cx="3341699" cy="146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66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208" y="1293765"/>
            <a:ext cx="5830053" cy="461665"/>
          </a:xfrm>
          <a:prstGeom prst="rect">
            <a:avLst/>
          </a:prstGeom>
          <a:noFill/>
        </p:spPr>
        <p:txBody>
          <a:bodyPr wrap="square" rtlCol="0">
            <a:spAutoFit/>
          </a:bodyPr>
          <a:lstStyle/>
          <a:p>
            <a:r>
              <a:rPr lang="en-GB" sz="2400" b="1" dirty="0">
                <a:solidFill>
                  <a:srgbClr val="48ABC2"/>
                </a:solidFill>
                <a:latin typeface="Tw Cen MT" panose="020B0602020104020603" pitchFamily="34" charset="0"/>
              </a:rPr>
              <a:t>Case for change</a:t>
            </a:r>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2023614"/>
            <a:ext cx="10085691" cy="3600986"/>
          </a:xfrm>
          <a:prstGeom prst="rect">
            <a:avLst/>
          </a:prstGeom>
          <a:noFill/>
        </p:spPr>
        <p:txBody>
          <a:bodyPr wrap="square" rtlCol="0">
            <a:spAutoFit/>
          </a:bodyPr>
          <a:lstStyle/>
          <a:p>
            <a:r>
              <a:rPr lang="en-GB" sz="2400" dirty="0">
                <a:solidFill>
                  <a:schemeClr val="bg1">
                    <a:lumMod val="50000"/>
                  </a:schemeClr>
                </a:solidFill>
              </a:rPr>
              <a:t>From Jan – Dec 14, East Lancashire Hospitals NHS Trust (ELHT) put 1297 new starters through a corporate induction of one to three days in duration, depending on whether or not they had clinical responsibilities.  Despite attending this induction, staff still had to complete additional core mandatory training following attendance at induction.</a:t>
            </a:r>
          </a:p>
          <a:p>
            <a:endParaRPr lang="en-GB" sz="2400" dirty="0">
              <a:solidFill>
                <a:schemeClr val="bg1">
                  <a:lumMod val="50000"/>
                </a:schemeClr>
              </a:solidFill>
            </a:endParaRPr>
          </a:p>
          <a:p>
            <a:r>
              <a:rPr lang="en-GB" sz="2400" dirty="0">
                <a:solidFill>
                  <a:schemeClr val="bg1">
                    <a:lumMod val="50000"/>
                  </a:schemeClr>
                </a:solidFill>
              </a:rPr>
              <a:t>The Trust decided to explore whether or not the corporate induction programme could be reduced, for the benefit of both new starters and the Trust</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Tree>
    <p:extLst>
      <p:ext uri="{BB962C8B-B14F-4D97-AF65-F5344CB8AC3E}">
        <p14:creationId xmlns:p14="http://schemas.microsoft.com/office/powerpoint/2010/main" val="188453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034175" cy="769441"/>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1 – Revised Corporate Induction Programme (Apr-15) </a:t>
            </a:r>
          </a:p>
          <a:p>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1722664"/>
            <a:ext cx="10588092" cy="360098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lumMod val="50000"/>
                  </a:schemeClr>
                </a:solidFill>
              </a:rPr>
              <a:t>Induction Policy revised - attendance required as first two working days of employment</a:t>
            </a:r>
          </a:p>
          <a:p>
            <a:pPr marL="285750" indent="-285750">
              <a:buFont typeface="Arial" panose="020B0604020202020204" pitchFamily="34" charset="0"/>
              <a:buChar char="•"/>
            </a:pPr>
            <a:endParaRPr lang="en-GB" sz="2400" dirty="0">
              <a:solidFill>
                <a:schemeClr val="bg1">
                  <a:lumMod val="50000"/>
                </a:schemeClr>
              </a:solidFill>
            </a:endParaRPr>
          </a:p>
          <a:p>
            <a:pPr marL="285750" indent="-285750">
              <a:buFont typeface="Arial" panose="020B0604020202020204" pitchFamily="34" charset="0"/>
              <a:buChar char="•"/>
            </a:pPr>
            <a:r>
              <a:rPr lang="en-GB" sz="2400" dirty="0">
                <a:solidFill>
                  <a:schemeClr val="bg1">
                    <a:lumMod val="50000"/>
                  </a:schemeClr>
                </a:solidFill>
              </a:rPr>
              <a:t>Reduced Corporate Induction from three days to two days duration:</a:t>
            </a:r>
          </a:p>
          <a:p>
            <a:pPr marL="742950" lvl="1" indent="-285750">
              <a:buFont typeface="Arial" panose="020B0604020202020204" pitchFamily="34" charset="0"/>
              <a:buChar char="•"/>
            </a:pPr>
            <a:endParaRPr lang="en-GB" sz="2400" dirty="0">
              <a:solidFill>
                <a:schemeClr val="bg1">
                  <a:lumMod val="50000"/>
                </a:schemeClr>
              </a:solidFill>
            </a:endParaRPr>
          </a:p>
          <a:p>
            <a:pPr marL="742950" lvl="1" indent="-285750">
              <a:buFont typeface="Arial" panose="020B0604020202020204" pitchFamily="34" charset="0"/>
              <a:buChar char="•"/>
            </a:pPr>
            <a:r>
              <a:rPr lang="en-GB" sz="2400" dirty="0">
                <a:solidFill>
                  <a:schemeClr val="bg1">
                    <a:lumMod val="50000"/>
                  </a:schemeClr>
                </a:solidFill>
              </a:rPr>
              <a:t>Day one – Values-based training</a:t>
            </a:r>
          </a:p>
          <a:p>
            <a:pPr marL="742950" lvl="1" indent="-285750">
              <a:buFont typeface="Arial" panose="020B0604020202020204" pitchFamily="34" charset="0"/>
              <a:buChar char="•"/>
            </a:pPr>
            <a:endParaRPr lang="en-GB" sz="2400" dirty="0">
              <a:solidFill>
                <a:schemeClr val="bg1">
                  <a:lumMod val="50000"/>
                </a:schemeClr>
              </a:solidFill>
            </a:endParaRPr>
          </a:p>
          <a:p>
            <a:pPr marL="742950" lvl="1" indent="-285750">
              <a:buFont typeface="Arial" panose="020B0604020202020204" pitchFamily="34" charset="0"/>
              <a:buChar char="•"/>
            </a:pPr>
            <a:r>
              <a:rPr lang="en-GB" sz="2400" dirty="0">
                <a:solidFill>
                  <a:schemeClr val="bg1">
                    <a:lumMod val="50000"/>
                  </a:schemeClr>
                </a:solidFill>
              </a:rPr>
              <a:t>Day two -  Core Mandatory &amp; Essential Skills training</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14" y="5158977"/>
            <a:ext cx="2693169" cy="121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8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864916" cy="1138773"/>
          </a:xfrm>
          <a:prstGeom prst="rect">
            <a:avLst/>
          </a:prstGeom>
          <a:noFill/>
        </p:spPr>
        <p:txBody>
          <a:bodyPr wrap="square" rtlCol="0">
            <a:spAutoFit/>
          </a:bodyPr>
          <a:lstStyle/>
          <a:p>
            <a:pPr marL="1071563" indent="-1071563"/>
            <a:r>
              <a:rPr lang="en-GB" altLang="en-US" sz="2400" b="1" dirty="0">
                <a:solidFill>
                  <a:srgbClr val="48ABC2"/>
                </a:solidFill>
                <a:latin typeface="Tw Cen MT" panose="020B0602020104020603" pitchFamily="34" charset="0"/>
              </a:rPr>
              <a:t>Step 2 – Launched Core Skills Training Framework (CSTF) aligned e-Learning packages  (Apr-16) </a:t>
            </a:r>
          </a:p>
          <a:p>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4928939"/>
            <a:ext cx="9599260" cy="1754326"/>
          </a:xfrm>
          <a:prstGeom prst="rect">
            <a:avLst/>
          </a:prstGeom>
          <a:noFill/>
        </p:spPr>
        <p:txBody>
          <a:bodyPr wrap="square" rtlCol="0">
            <a:spAutoFit/>
          </a:bodyPr>
          <a:lstStyle/>
          <a:p>
            <a:r>
              <a:rPr lang="en-GB" sz="2400" dirty="0">
                <a:solidFill>
                  <a:schemeClr val="bg1">
                    <a:lumMod val="50000"/>
                  </a:schemeClr>
                </a:solidFill>
              </a:rPr>
              <a:t>Corporate Induction programme revised further:</a:t>
            </a:r>
          </a:p>
          <a:p>
            <a:pPr marL="285750" indent="-285750">
              <a:buFont typeface="Arial" panose="020B0604020202020204" pitchFamily="34" charset="0"/>
              <a:buChar char="•"/>
            </a:pPr>
            <a:r>
              <a:rPr lang="en-GB" sz="2400" dirty="0">
                <a:solidFill>
                  <a:schemeClr val="bg1">
                    <a:lumMod val="50000"/>
                  </a:schemeClr>
                </a:solidFill>
              </a:rPr>
              <a:t>Facilitated CSTF e-Learning sessions introduced to day two</a:t>
            </a:r>
          </a:p>
          <a:p>
            <a:pPr marL="285750" indent="-285750">
              <a:buFont typeface="Arial" panose="020B0604020202020204" pitchFamily="34" charset="0"/>
              <a:buChar char="•"/>
            </a:pPr>
            <a:r>
              <a:rPr lang="en-GB" sz="2400" dirty="0">
                <a:solidFill>
                  <a:schemeClr val="bg1">
                    <a:lumMod val="50000"/>
                  </a:schemeClr>
                </a:solidFill>
              </a:rPr>
              <a:t>Essential to role classroom sessions removed from day two (i.e. ANTT)</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86" y="1740091"/>
            <a:ext cx="6864231" cy="37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8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702871" cy="461665"/>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3 – Purchased and installed DataLoad Professional Tool (Jul-Oct 17) </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73" y="2276873"/>
            <a:ext cx="7584843" cy="3413179"/>
          </a:xfrm>
          <a:prstGeom prst="rect">
            <a:avLst/>
          </a:prstGeom>
        </p:spPr>
      </p:pic>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428" y="1700808"/>
            <a:ext cx="1211825" cy="973024"/>
          </a:xfrm>
          <a:prstGeom prst="rect">
            <a:avLst/>
          </a:prstGeom>
        </p:spPr>
      </p:pic>
    </p:spTree>
    <p:extLst>
      <p:ext uri="{BB962C8B-B14F-4D97-AF65-F5344CB8AC3E}">
        <p14:creationId xmlns:p14="http://schemas.microsoft.com/office/powerpoint/2010/main" val="43981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10853354" cy="769441"/>
          </a:xfrm>
          <a:prstGeom prst="rect">
            <a:avLst/>
          </a:prstGeom>
          <a:noFill/>
        </p:spPr>
        <p:txBody>
          <a:bodyPr wrap="square" rtlCol="0">
            <a:spAutoFit/>
          </a:bodyPr>
          <a:lstStyle/>
          <a:p>
            <a:pPr marL="1071563" indent="-1071563"/>
            <a:r>
              <a:rPr lang="en-GB" altLang="en-US" sz="2400" b="1" dirty="0">
                <a:solidFill>
                  <a:srgbClr val="48ABC2"/>
                </a:solidFill>
                <a:latin typeface="Tw Cen MT" panose="020B0602020104020603" pitchFamily="34" charset="0"/>
              </a:rPr>
              <a:t>Step 4 – Learning Hub courses mapped to CSTF competencies on ESR (Jul-17)</a:t>
            </a:r>
            <a:r>
              <a:rPr lang="en-GB" altLang="en-US" sz="2000" dirty="0">
                <a:solidFill>
                  <a:srgbClr val="FFFFFF"/>
                </a:solidFill>
                <a:latin typeface="Arial" charset="0"/>
                <a:cs typeface="Arial" charset="0"/>
              </a:rPr>
              <a:t>CSTF competencies on ESR </a:t>
            </a:r>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358" y="2387041"/>
            <a:ext cx="3388491" cy="3538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981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448227" cy="769441"/>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5 – Set up of ESR Inter-Authority Transfer Process (Jul-17)</a:t>
            </a:r>
          </a:p>
          <a:p>
            <a:endParaRPr kumimoji="0" lang="en-GB" sz="20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1708644"/>
            <a:ext cx="10972800" cy="3702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19403" y="2379360"/>
            <a:ext cx="10561173" cy="1938992"/>
          </a:xfrm>
          <a:prstGeom prst="rect">
            <a:avLst/>
          </a:prstGeom>
          <a:solidFill>
            <a:sysClr val="window" lastClr="FFFFFF"/>
          </a:solid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a:ea typeface="+mn-ea"/>
                <a:cs typeface="+mn-cs"/>
              </a:rPr>
              <a:t>3 x Stat &amp; Mand Role Holders set up in ELHT: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a:ea typeface="+mn-ea"/>
                <a:cs typeface="+mn-cs"/>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Calibri"/>
                <a:ea typeface="+mn-ea"/>
                <a:cs typeface="+mn-cs"/>
              </a:rPr>
              <a:t>1 x Education Development Manager – Induction, Core and Essential Skills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Calibri"/>
                <a:ea typeface="+mn-ea"/>
                <a:cs typeface="+mn-cs"/>
              </a:rPr>
              <a:t>2 x Induction, Core and Essential Skills Trainers</a:t>
            </a:r>
          </a:p>
        </p:txBody>
      </p:sp>
      <p:sp>
        <p:nvSpPr>
          <p:cNvPr id="14" name="TextBox 13"/>
          <p:cNvSpPr txBox="1"/>
          <p:nvPr/>
        </p:nvSpPr>
        <p:spPr>
          <a:xfrm>
            <a:off x="911424" y="5607997"/>
            <a:ext cx="652872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hlinkClick r:id="rId3"/>
              </a:rPr>
              <a:t>http://www.nhsemployers.org/-/media/Employers/Documents/Streamlining/ESR-IAT-process-map-FINAL.pdf?la=en&amp;hash=FF5A6F29D9D8D8AACDF88A0FEA35982388951B27</a:t>
            </a:r>
            <a:endParaRPr kumimoji="0" lang="en-GB"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 name="TextBox 14"/>
          <p:cNvSpPr txBox="1"/>
          <p:nvPr/>
        </p:nvSpPr>
        <p:spPr>
          <a:xfrm>
            <a:off x="363673" y="5628977"/>
            <a:ext cx="144016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a:t>
            </a:r>
          </a:p>
        </p:txBody>
      </p:sp>
    </p:spTree>
    <p:extLst>
      <p:ext uri="{BB962C8B-B14F-4D97-AF65-F5344CB8AC3E}">
        <p14:creationId xmlns:p14="http://schemas.microsoft.com/office/powerpoint/2010/main" val="439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4"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034175" cy="461665"/>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6 – Stat and Mand IAT notifications received (Jul-17)</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58" y="1862130"/>
            <a:ext cx="8516783" cy="387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949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034175" cy="830997"/>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6 – Stat and Mand IAT notifications received (Jul-17)</a:t>
            </a:r>
          </a:p>
          <a:p>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770" y="1421880"/>
            <a:ext cx="10513660" cy="5232202"/>
          </a:xfrm>
          <a:prstGeom prst="rect">
            <a:avLst/>
          </a:prstGeom>
          <a:noFill/>
        </p:spPr>
        <p:txBody>
          <a:bodyPr wrap="square" rtlCol="0">
            <a:spAutoFit/>
          </a:bodyPr>
          <a:lstStyle/>
          <a:p>
            <a:endParaRPr lang="en-GB" dirty="0">
              <a:solidFill>
                <a:srgbClr val="523178"/>
              </a:solidFill>
            </a:endParaRPr>
          </a:p>
          <a:p>
            <a:endParaRPr lang="en-GB" sz="2000" dirty="0">
              <a:solidFill>
                <a:schemeClr val="bg1">
                  <a:lumMod val="50000"/>
                </a:schemeClr>
              </a:solidFill>
            </a:endParaRPr>
          </a:p>
          <a:p>
            <a:pPr marL="285750" indent="-285750">
              <a:buFont typeface="Arial" panose="020B0604020202020204" pitchFamily="34" charset="0"/>
              <a:buChar char="•"/>
            </a:pPr>
            <a:r>
              <a:rPr lang="en-GB" sz="2000" dirty="0">
                <a:solidFill>
                  <a:schemeClr val="bg1">
                    <a:lumMod val="50000"/>
                  </a:schemeClr>
                </a:solidFill>
              </a:rPr>
              <a:t>Role holder reviews competencies for applicant and approves, edits or rejects the competencies (we only accept CSTF competencies)</a:t>
            </a:r>
          </a:p>
          <a:p>
            <a:pPr marL="285750" indent="-285750">
              <a:buFont typeface="Arial" panose="020B0604020202020204" pitchFamily="34" charset="0"/>
              <a:buChar char="•"/>
            </a:pPr>
            <a:endParaRPr lang="en-GB" sz="2000" dirty="0">
              <a:solidFill>
                <a:schemeClr val="bg1">
                  <a:lumMod val="50000"/>
                </a:schemeClr>
              </a:solidFill>
            </a:endParaRPr>
          </a:p>
          <a:p>
            <a:pPr marL="285750" indent="-285750">
              <a:buFont typeface="Arial" panose="020B0604020202020204" pitchFamily="34" charset="0"/>
              <a:buChar char="•"/>
            </a:pPr>
            <a:r>
              <a:rPr lang="en-GB" sz="2000" dirty="0">
                <a:solidFill>
                  <a:schemeClr val="bg1">
                    <a:lumMod val="50000"/>
                  </a:schemeClr>
                </a:solidFill>
              </a:rPr>
              <a:t>Record of accepted CSTF competencies retained until applicant attends corporate induction</a:t>
            </a:r>
          </a:p>
          <a:p>
            <a:pPr marL="285750" indent="-285750">
              <a:buFont typeface="Arial" panose="020B0604020202020204" pitchFamily="34" charset="0"/>
              <a:buChar char="•"/>
            </a:pPr>
            <a:endParaRPr lang="en-GB" sz="2000" dirty="0">
              <a:solidFill>
                <a:schemeClr val="bg1">
                  <a:lumMod val="50000"/>
                </a:schemeClr>
              </a:solidFill>
            </a:endParaRPr>
          </a:p>
          <a:p>
            <a:pPr marL="285750" indent="-285750">
              <a:buFont typeface="Arial" panose="020B0604020202020204" pitchFamily="34" charset="0"/>
              <a:buChar char="•"/>
            </a:pPr>
            <a:r>
              <a:rPr lang="en-GB" sz="2000" dirty="0">
                <a:solidFill>
                  <a:schemeClr val="bg1">
                    <a:lumMod val="50000"/>
                  </a:schemeClr>
                </a:solidFill>
              </a:rPr>
              <a:t>Induction team receive notification of new starter attending induction</a:t>
            </a:r>
          </a:p>
          <a:p>
            <a:pPr marL="285750" indent="-285750">
              <a:buFont typeface="Arial" panose="020B0604020202020204" pitchFamily="34" charset="0"/>
              <a:buChar char="•"/>
            </a:pPr>
            <a:endParaRPr lang="en-GB" sz="2000" dirty="0">
              <a:solidFill>
                <a:schemeClr val="bg1">
                  <a:lumMod val="50000"/>
                </a:schemeClr>
              </a:solidFill>
            </a:endParaRPr>
          </a:p>
          <a:p>
            <a:pPr marL="285750" indent="-285750">
              <a:buFont typeface="Arial" panose="020B0604020202020204" pitchFamily="34" charset="0"/>
              <a:buChar char="•"/>
            </a:pPr>
            <a:r>
              <a:rPr lang="en-GB" sz="2000" dirty="0">
                <a:solidFill>
                  <a:schemeClr val="bg1">
                    <a:lumMod val="50000"/>
                  </a:schemeClr>
                </a:solidFill>
              </a:rPr>
              <a:t>Induction team send IAT CSTF competencies to Learning Hub team for uploading into new starter’s Learning Hub account – the new starter’s ‘Required Learning’ profile reflects the competencies completed</a:t>
            </a:r>
          </a:p>
          <a:p>
            <a:pPr marL="285750" indent="-285750">
              <a:buFont typeface="Arial" panose="020B0604020202020204" pitchFamily="34" charset="0"/>
              <a:buChar char="•"/>
            </a:pPr>
            <a:endParaRPr lang="en-GB" sz="2000" dirty="0">
              <a:solidFill>
                <a:schemeClr val="bg1">
                  <a:lumMod val="50000"/>
                </a:schemeClr>
              </a:solidFill>
            </a:endParaRPr>
          </a:p>
          <a:p>
            <a:pPr marL="285750" indent="-285750">
              <a:buFont typeface="Arial" panose="020B0604020202020204" pitchFamily="34" charset="0"/>
              <a:buChar char="•"/>
            </a:pPr>
            <a:r>
              <a:rPr lang="en-GB" sz="2000" dirty="0">
                <a:solidFill>
                  <a:schemeClr val="bg1">
                    <a:lumMod val="50000"/>
                  </a:schemeClr>
                </a:solidFill>
              </a:rPr>
              <a:t>New starter attends induction - personalised training matrix prepared for day two showing CSTF competencies already completed</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Tree>
    <p:extLst>
      <p:ext uri="{BB962C8B-B14F-4D97-AF65-F5344CB8AC3E}">
        <p14:creationId xmlns:p14="http://schemas.microsoft.com/office/powerpoint/2010/main" val="193949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35" y="1991108"/>
            <a:ext cx="10463621" cy="2949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9034175" cy="830997"/>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Step 6 – Stat and Mand IAT notifications received (Jul-17)</a:t>
            </a:r>
          </a:p>
          <a:p>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18724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88" y="3151188"/>
            <a:ext cx="4468812"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73018C8-03FD-436F-9C99-DA75024C8C61}"/>
              </a:ext>
            </a:extLst>
          </p:cNvPr>
          <p:cNvSpPr txBox="1"/>
          <p:nvPr/>
        </p:nvSpPr>
        <p:spPr>
          <a:xfrm>
            <a:off x="2458030" y="3889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AGENDA</a:t>
            </a:r>
          </a:p>
        </p:txBody>
      </p:sp>
      <p:sp>
        <p:nvSpPr>
          <p:cNvPr id="4" name="TextBox 3"/>
          <p:cNvSpPr txBox="1"/>
          <p:nvPr/>
        </p:nvSpPr>
        <p:spPr>
          <a:xfrm>
            <a:off x="831211" y="1096814"/>
            <a:ext cx="11135364" cy="5816977"/>
          </a:xfrm>
          <a:prstGeom prst="rect">
            <a:avLst/>
          </a:prstGeom>
          <a:noFill/>
        </p:spPr>
        <p:txBody>
          <a:bodyPr wrap="square" rtlCol="0">
            <a:spAutoFit/>
          </a:bodyPr>
          <a:lstStyle/>
          <a:p>
            <a:pPr marL="285750"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Introduction </a:t>
            </a:r>
          </a:p>
          <a:p>
            <a:pPr>
              <a:buClr>
                <a:srgbClr val="E44C1C"/>
              </a:buClr>
            </a:pPr>
            <a:r>
              <a:rPr lang="en-GB" sz="2400" dirty="0">
                <a:solidFill>
                  <a:srgbClr val="002060"/>
                </a:solidFill>
                <a:latin typeface="Tw Cen MT" panose="020B0602020104020603" pitchFamily="34" charset="0"/>
              </a:rPr>
              <a:t>	Sinead Fletcher, Streamlining Area Manager, C&amp;L</a:t>
            </a:r>
          </a:p>
          <a:p>
            <a:pPr>
              <a:buClr>
                <a:srgbClr val="E44C1C"/>
              </a:buClr>
            </a:pPr>
            <a:endParaRPr lang="en-GB" sz="1200" dirty="0">
              <a:solidFill>
                <a:srgbClr val="002060"/>
              </a:solidFill>
              <a:latin typeface="Tw Cen MT" panose="020B0602020104020603" pitchFamily="34" charset="0"/>
            </a:endParaRPr>
          </a:p>
          <a:p>
            <a:pPr marL="285750" lvl="1"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Overview of Core Deliverables</a:t>
            </a:r>
          </a:p>
          <a:p>
            <a:pPr marL="0" lvl="1">
              <a:buClr>
                <a:srgbClr val="E44C1C"/>
              </a:buClr>
            </a:pPr>
            <a:r>
              <a:rPr lang="en-GB" sz="2400" dirty="0">
                <a:solidFill>
                  <a:srgbClr val="002060"/>
                </a:solidFill>
                <a:latin typeface="Tw Cen MT" panose="020B0602020104020603" pitchFamily="34" charset="0"/>
              </a:rPr>
              <a:t>	Sinead Fletcher</a:t>
            </a:r>
          </a:p>
          <a:p>
            <a:pPr marL="0" lvl="1">
              <a:buClr>
                <a:srgbClr val="E44C1C"/>
              </a:buClr>
            </a:pPr>
            <a:endParaRPr lang="en-GB" sz="1200" dirty="0">
              <a:solidFill>
                <a:srgbClr val="002060"/>
              </a:solidFill>
              <a:latin typeface="Tw Cen MT" panose="020B0602020104020603" pitchFamily="34" charset="0"/>
            </a:endParaRPr>
          </a:p>
          <a:p>
            <a:pPr marL="285750"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Experience of Streamlining</a:t>
            </a:r>
          </a:p>
          <a:p>
            <a:pPr>
              <a:buClr>
                <a:srgbClr val="E44C1C"/>
              </a:buClr>
            </a:pPr>
            <a:r>
              <a:rPr lang="en-GB" sz="2400" dirty="0">
                <a:solidFill>
                  <a:srgbClr val="002060"/>
                </a:solidFill>
                <a:latin typeface="Tw Cen MT" panose="020B0602020104020603" pitchFamily="34" charset="0"/>
              </a:rPr>
              <a:t>	Karen Mainwaring, East Lancashire Hospitals NHS Trust </a:t>
            </a:r>
          </a:p>
          <a:p>
            <a:pPr>
              <a:buClr>
                <a:srgbClr val="E44C1C"/>
              </a:buClr>
            </a:pPr>
            <a:endParaRPr lang="en-GB" sz="1200" dirty="0">
              <a:solidFill>
                <a:srgbClr val="002060"/>
              </a:solidFill>
              <a:latin typeface="Tw Cen MT" panose="020B0602020104020603" pitchFamily="34" charset="0"/>
            </a:endParaRPr>
          </a:p>
          <a:p>
            <a:pPr marL="285750"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Experience of Streamlining</a:t>
            </a:r>
          </a:p>
          <a:p>
            <a:pPr>
              <a:buClr>
                <a:srgbClr val="E44C1C"/>
              </a:buClr>
            </a:pPr>
            <a:r>
              <a:rPr lang="en-GB" sz="2400" dirty="0">
                <a:solidFill>
                  <a:srgbClr val="002060"/>
                </a:solidFill>
                <a:latin typeface="Tw Cen MT" panose="020B0602020104020603" pitchFamily="34" charset="0"/>
              </a:rPr>
              <a:t>	Brenda Little, North Cumbria University Hospitals NHS Trust</a:t>
            </a:r>
          </a:p>
          <a:p>
            <a:pPr>
              <a:buClr>
                <a:srgbClr val="E44C1C"/>
              </a:buClr>
            </a:pPr>
            <a:endParaRPr lang="en-GB" sz="1200" dirty="0">
              <a:solidFill>
                <a:srgbClr val="002060"/>
              </a:solidFill>
              <a:latin typeface="Tw Cen MT" panose="020B0602020104020603" pitchFamily="34" charset="0"/>
            </a:endParaRPr>
          </a:p>
          <a:p>
            <a:pPr marL="285750"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Policy Workstream </a:t>
            </a:r>
            <a:endParaRPr lang="en-GB" sz="2400" dirty="0">
              <a:solidFill>
                <a:srgbClr val="002060"/>
              </a:solidFill>
              <a:latin typeface="Tw Cen MT" panose="020B0602020104020603" pitchFamily="34" charset="0"/>
            </a:endParaRPr>
          </a:p>
          <a:p>
            <a:pPr>
              <a:buClr>
                <a:srgbClr val="E44C1C"/>
              </a:buClr>
            </a:pPr>
            <a:r>
              <a:rPr lang="en-GB" sz="2400" dirty="0">
                <a:solidFill>
                  <a:srgbClr val="002060"/>
                </a:solidFill>
                <a:latin typeface="Tw Cen MT" panose="020B0602020104020603" pitchFamily="34" charset="0"/>
              </a:rPr>
              <a:t>	Paula Roles, Healthier Lancashire &amp; South Cumbria</a:t>
            </a:r>
          </a:p>
          <a:p>
            <a:pPr marL="266700" indent="-266700">
              <a:buClr>
                <a:srgbClr val="E44C1C"/>
              </a:buClr>
            </a:pPr>
            <a:endParaRPr lang="en-GB" sz="1200" dirty="0">
              <a:solidFill>
                <a:srgbClr val="002060"/>
              </a:solidFill>
              <a:latin typeface="Tw Cen MT" panose="020B0602020104020603" pitchFamily="34" charset="0"/>
            </a:endParaRPr>
          </a:p>
          <a:p>
            <a:pPr marL="285750" indent="-285750">
              <a:buClr>
                <a:srgbClr val="E44C1C"/>
              </a:buClr>
              <a:buFont typeface="Arial" panose="020B0604020202020204" pitchFamily="34" charset="0"/>
              <a:buChar char="•"/>
            </a:pPr>
            <a:r>
              <a:rPr lang="en-GB" sz="2400" b="1" dirty="0">
                <a:solidFill>
                  <a:srgbClr val="002060"/>
                </a:solidFill>
                <a:latin typeface="Tw Cen MT" panose="020B0602020104020603" pitchFamily="34" charset="0"/>
              </a:rPr>
              <a:t>Close</a:t>
            </a:r>
          </a:p>
          <a:p>
            <a:pPr marL="0" lvl="1">
              <a:buClr>
                <a:srgbClr val="E44C1C"/>
              </a:buClr>
            </a:pPr>
            <a:r>
              <a:rPr lang="en-GB" sz="2400" b="1" dirty="0">
                <a:solidFill>
                  <a:srgbClr val="002060"/>
                </a:solidFill>
                <a:latin typeface="Tw Cen MT" panose="020B0602020104020603" pitchFamily="34" charset="0"/>
              </a:rPr>
              <a:t>	</a:t>
            </a:r>
            <a:r>
              <a:rPr lang="en-GB" sz="2400" dirty="0">
                <a:solidFill>
                  <a:srgbClr val="002060"/>
                </a:solidFill>
                <a:latin typeface="Tw Cen MT" panose="020B0602020104020603" pitchFamily="34" charset="0"/>
              </a:rPr>
              <a:t>Sinead Fletcher</a:t>
            </a:r>
          </a:p>
          <a:p>
            <a:pPr>
              <a:buClr>
                <a:srgbClr val="E44C1C"/>
              </a:buClr>
            </a:pPr>
            <a:endParaRPr lang="en-GB" sz="2400" b="1" dirty="0">
              <a:solidFill>
                <a:srgbClr val="002060"/>
              </a:solidFill>
              <a:latin typeface="Tw Cen MT" panose="020B0602020104020603" pitchFamily="34" charset="0"/>
            </a:endParaRPr>
          </a:p>
        </p:txBody>
      </p:sp>
      <p:pic>
        <p:nvPicPr>
          <p:cNvPr id="6" name="Picture 2" descr="C:\Users\Bronwyn.Driver\Pictures\Stramlining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4513" y="5397500"/>
            <a:ext cx="1652061" cy="125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11184430" cy="461665"/>
          </a:xfrm>
          <a:prstGeom prst="rect">
            <a:avLst/>
          </a:prstGeom>
          <a:noFill/>
        </p:spPr>
        <p:txBody>
          <a:bodyPr wrap="square" rtlCol="0">
            <a:spAutoFit/>
          </a:bodyPr>
          <a:lstStyle/>
          <a:p>
            <a:pPr marL="1071563" indent="-1071563"/>
            <a:r>
              <a:rPr lang="en-GB" altLang="en-US" sz="2400" b="1" dirty="0">
                <a:solidFill>
                  <a:srgbClr val="48ABC2"/>
                </a:solidFill>
                <a:latin typeface="Tw Cen MT" panose="020B0602020104020603" pitchFamily="34" charset="0"/>
              </a:rPr>
              <a:t>Step 7 – Weekly CSTF Data transfer from Learning Hub to ESR initiated (Jan-18) </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pic>
        <p:nvPicPr>
          <p:cNvPr id="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572" y="1999031"/>
            <a:ext cx="4556327" cy="3645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990070" y="2916877"/>
            <a:ext cx="3720959" cy="1200329"/>
          </a:xfrm>
          <a:prstGeom prst="rect">
            <a:avLst/>
          </a:prstGeom>
          <a:noFill/>
        </p:spPr>
        <p:txBody>
          <a:bodyPr wrap="square" rtlCol="0">
            <a:spAutoFit/>
          </a:bodyPr>
          <a:lstStyle/>
          <a:p>
            <a:r>
              <a:rPr lang="en-GB" dirty="0">
                <a:solidFill>
                  <a:schemeClr val="bg1">
                    <a:lumMod val="50000"/>
                  </a:schemeClr>
                </a:solidFill>
              </a:rPr>
              <a:t>NB: Historical CSTF data transferred from Learning Hub to ESR via ESR Central Team in Jan-18, prior to commencing weekly data transfer.</a:t>
            </a:r>
          </a:p>
        </p:txBody>
      </p:sp>
    </p:spTree>
    <p:extLst>
      <p:ext uri="{BB962C8B-B14F-4D97-AF65-F5344CB8AC3E}">
        <p14:creationId xmlns:p14="http://schemas.microsoft.com/office/powerpoint/2010/main" val="193949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5830053" cy="461665"/>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Key Outcomes</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1722664"/>
            <a:ext cx="10085691" cy="5078313"/>
          </a:xfrm>
          <a:prstGeom prst="rect">
            <a:avLst/>
          </a:prstGeom>
          <a:noFill/>
        </p:spPr>
        <p:txBody>
          <a:bodyPr wrap="square" rtlCol="0">
            <a:spAutoFit/>
          </a:bodyPr>
          <a:lstStyle/>
          <a:p>
            <a:pPr marL="342900" lvl="0" indent="-342900">
              <a:spcAft>
                <a:spcPts val="0"/>
              </a:spcAft>
              <a:buFont typeface="Wingdings"/>
              <a:buChar char=""/>
            </a:pPr>
            <a:r>
              <a:rPr lang="en-GB" sz="2400" dirty="0">
                <a:solidFill>
                  <a:schemeClr val="bg1">
                    <a:lumMod val="50000"/>
                  </a:schemeClr>
                </a:solidFill>
              </a:rPr>
              <a:t>Increase in CSTF compliance - Trust compliance is now above the threshold in 10 out of the 11 subjects (as at the end of Jun 18) </a:t>
            </a:r>
          </a:p>
          <a:p>
            <a:pPr lvl="0">
              <a:spcAft>
                <a:spcPts val="0"/>
              </a:spcAft>
            </a:pPr>
            <a:endParaRPr lang="en-GB" sz="2400" dirty="0">
              <a:solidFill>
                <a:schemeClr val="bg1">
                  <a:lumMod val="50000"/>
                </a:schemeClr>
              </a:solidFill>
            </a:endParaRPr>
          </a:p>
          <a:p>
            <a:pPr marL="342900" lvl="0" indent="-342900">
              <a:spcAft>
                <a:spcPts val="0"/>
              </a:spcAft>
              <a:buFont typeface="Wingdings"/>
              <a:buChar char=""/>
            </a:pPr>
            <a:r>
              <a:rPr lang="en-GB" sz="2400" dirty="0">
                <a:solidFill>
                  <a:schemeClr val="bg1">
                    <a:lumMod val="50000"/>
                  </a:schemeClr>
                </a:solidFill>
              </a:rPr>
              <a:t>CSTF competency data is received at pre-hire stage and enables better planning of Corporate Induction day two</a:t>
            </a:r>
          </a:p>
          <a:p>
            <a:pPr lvl="0">
              <a:spcAft>
                <a:spcPts val="0"/>
              </a:spcAft>
            </a:pPr>
            <a:endParaRPr lang="en-GB" sz="2400" dirty="0">
              <a:solidFill>
                <a:schemeClr val="bg1">
                  <a:lumMod val="50000"/>
                </a:schemeClr>
              </a:solidFill>
            </a:endParaRPr>
          </a:p>
          <a:p>
            <a:pPr marL="342900" lvl="0" indent="-342900">
              <a:spcAft>
                <a:spcPts val="0"/>
              </a:spcAft>
              <a:buFont typeface="Wingdings"/>
              <a:buChar char=""/>
            </a:pPr>
            <a:r>
              <a:rPr lang="en-GB" sz="2400" dirty="0">
                <a:solidFill>
                  <a:schemeClr val="bg1">
                    <a:lumMod val="50000"/>
                  </a:schemeClr>
                </a:solidFill>
              </a:rPr>
              <a:t>Reduction in unnecessary repeat of training - better quality induction/welcome to the organisation for new starters</a:t>
            </a:r>
          </a:p>
          <a:p>
            <a:pPr lvl="0">
              <a:spcAft>
                <a:spcPts val="0"/>
              </a:spcAft>
            </a:pPr>
            <a:endParaRPr lang="en-GB" sz="2400" dirty="0">
              <a:solidFill>
                <a:schemeClr val="bg1">
                  <a:lumMod val="50000"/>
                </a:schemeClr>
              </a:solidFill>
            </a:endParaRPr>
          </a:p>
          <a:p>
            <a:pPr marL="342900" lvl="0" indent="-342900">
              <a:spcAft>
                <a:spcPts val="0"/>
              </a:spcAft>
              <a:buFont typeface="Wingdings"/>
              <a:buChar char=""/>
            </a:pPr>
            <a:r>
              <a:rPr lang="en-GB" sz="2400" dirty="0">
                <a:solidFill>
                  <a:schemeClr val="bg1">
                    <a:lumMod val="50000"/>
                  </a:schemeClr>
                </a:solidFill>
              </a:rPr>
              <a:t>A significant reduction in the amount of time staff spend completing CSTF e-Learning/training during day two of induction – staff either complete essential skills e-Learning or report to their ward or department sooner! </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Tree>
    <p:extLst>
      <p:ext uri="{BB962C8B-B14F-4D97-AF65-F5344CB8AC3E}">
        <p14:creationId xmlns:p14="http://schemas.microsoft.com/office/powerpoint/2010/main" val="193949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5830053" cy="461665"/>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Key Outcomes</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1722664"/>
            <a:ext cx="10085691" cy="3877985"/>
          </a:xfrm>
          <a:prstGeom prst="rect">
            <a:avLst/>
          </a:prstGeom>
          <a:noFill/>
        </p:spPr>
        <p:txBody>
          <a:bodyPr wrap="square" rtlCol="0">
            <a:spAutoFit/>
          </a:bodyPr>
          <a:lstStyle/>
          <a:p>
            <a:pPr marL="342900" lvl="0" indent="-342900">
              <a:spcAft>
                <a:spcPts val="0"/>
              </a:spcAft>
              <a:buFont typeface="Wingdings"/>
              <a:buChar char=""/>
            </a:pPr>
            <a:r>
              <a:rPr lang="en-GB" sz="2400" dirty="0">
                <a:solidFill>
                  <a:schemeClr val="bg1">
                    <a:lumMod val="50000"/>
                  </a:schemeClr>
                </a:solidFill>
              </a:rPr>
              <a:t>Consistency of learning outcomes and refresher periods across the region enables prior learning to be accepted</a:t>
            </a:r>
          </a:p>
          <a:p>
            <a:endParaRPr lang="en-GB" sz="2400" dirty="0">
              <a:solidFill>
                <a:schemeClr val="bg1">
                  <a:lumMod val="50000"/>
                </a:schemeClr>
              </a:solidFill>
            </a:endParaRPr>
          </a:p>
          <a:p>
            <a:pPr marL="342900" indent="-342900">
              <a:buFont typeface="Wingdings"/>
              <a:buChar char=""/>
            </a:pPr>
            <a:r>
              <a:rPr lang="en-GB" sz="2400" dirty="0">
                <a:solidFill>
                  <a:schemeClr val="bg1">
                    <a:lumMod val="50000"/>
                  </a:schemeClr>
                </a:solidFill>
              </a:rPr>
              <a:t>Automatic sharing of ELHT CSTF competency data via ESR with other NHS organisations (weekly data transfer from LH to ESR)</a:t>
            </a:r>
          </a:p>
          <a:p>
            <a:endParaRPr lang="en-GB" sz="2400" dirty="0">
              <a:solidFill>
                <a:schemeClr val="bg1">
                  <a:lumMod val="50000"/>
                </a:schemeClr>
              </a:solidFill>
            </a:endParaRPr>
          </a:p>
          <a:p>
            <a:pPr marL="342900" indent="-342900">
              <a:buFont typeface="Wingdings"/>
              <a:buChar char=""/>
            </a:pPr>
            <a:r>
              <a:rPr lang="en-GB" sz="2400" dirty="0">
                <a:solidFill>
                  <a:schemeClr val="bg1">
                    <a:lumMod val="50000"/>
                  </a:schemeClr>
                </a:solidFill>
              </a:rPr>
              <a:t>To date, implementation of the Stat and Mand IAT process has released a saving of nearly 6k for the Trust</a:t>
            </a:r>
          </a:p>
          <a:p>
            <a:pPr marL="342900" lvl="0" indent="-342900">
              <a:spcAft>
                <a:spcPts val="0"/>
              </a:spcAft>
              <a:buFont typeface="Wingdings"/>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Tree>
    <p:extLst>
      <p:ext uri="{BB962C8B-B14F-4D97-AF65-F5344CB8AC3E}">
        <p14:creationId xmlns:p14="http://schemas.microsoft.com/office/powerpoint/2010/main" val="129891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5830053" cy="461665"/>
          </a:xfrm>
          <a:prstGeom prst="rect">
            <a:avLst/>
          </a:prstGeom>
          <a:noFill/>
        </p:spPr>
        <p:txBody>
          <a:bodyPr wrap="square" rtlCol="0">
            <a:spAutoFit/>
          </a:bodyPr>
          <a:lstStyle/>
          <a:p>
            <a:r>
              <a:rPr lang="en-GB" altLang="en-US" sz="2400" b="1" dirty="0">
                <a:solidFill>
                  <a:srgbClr val="48ABC2"/>
                </a:solidFill>
                <a:latin typeface="Tw Cen MT" panose="020B0602020104020603" pitchFamily="34" charset="0"/>
              </a:rPr>
              <a:t>Advice for other Trusts</a:t>
            </a:r>
            <a:endParaRPr lang="en-GB" sz="2400" b="1" dirty="0">
              <a:solidFill>
                <a:srgbClr val="48ABC2"/>
              </a:solidFill>
              <a:latin typeface="Tw Cen MT" panose="020B0602020104020603" pitchFamily="34" charset="0"/>
            </a:endParaRPr>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702208" y="1722664"/>
            <a:ext cx="10727792" cy="5152180"/>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GB" sz="2400" dirty="0">
                <a:solidFill>
                  <a:schemeClr val="bg1">
                    <a:lumMod val="50000"/>
                  </a:schemeClr>
                </a:solidFill>
              </a:rPr>
              <a:t>Consider carefully which PC DataLoad will be installed on – PC cannot be used for other activity during the DataLoad transfer</a:t>
            </a:r>
          </a:p>
          <a:p>
            <a:pPr lvl="0">
              <a:spcBef>
                <a:spcPct val="20000"/>
              </a:spcBef>
              <a:defRPr/>
            </a:pPr>
            <a:endParaRPr lang="en-GB" sz="2400" dirty="0">
              <a:solidFill>
                <a:schemeClr val="bg1">
                  <a:lumMod val="50000"/>
                </a:schemeClr>
              </a:solidFill>
            </a:endParaRPr>
          </a:p>
          <a:p>
            <a:pPr marL="285750" indent="-285750">
              <a:buFont typeface="Arial" panose="020B0604020202020204" pitchFamily="34" charset="0"/>
              <a:buChar char="•"/>
            </a:pPr>
            <a:r>
              <a:rPr lang="en-GB" sz="2400" dirty="0">
                <a:solidFill>
                  <a:schemeClr val="bg1">
                    <a:lumMod val="50000"/>
                  </a:schemeClr>
                </a:solidFill>
              </a:rPr>
              <a:t>Ensure strong management buy-in</a:t>
            </a:r>
          </a:p>
          <a:p>
            <a:pPr marL="285750" indent="-285750">
              <a:buFont typeface="Arial" panose="020B0604020202020204" pitchFamily="34" charset="0"/>
              <a:buChar char="•"/>
            </a:pPr>
            <a:endParaRPr lang="en-GB" sz="2400" dirty="0">
              <a:solidFill>
                <a:schemeClr val="bg1">
                  <a:lumMod val="50000"/>
                </a:schemeClr>
              </a:solidFill>
            </a:endParaRPr>
          </a:p>
          <a:p>
            <a:pPr marL="285750" indent="-285750">
              <a:buFont typeface="Arial" panose="020B0604020202020204" pitchFamily="34" charset="0"/>
              <a:buChar char="•"/>
            </a:pPr>
            <a:r>
              <a:rPr lang="en-GB" sz="2400" dirty="0">
                <a:solidFill>
                  <a:schemeClr val="bg1">
                    <a:lumMod val="50000"/>
                  </a:schemeClr>
                </a:solidFill>
              </a:rPr>
              <a:t>Engage with your employment services team or equivalent recruitment teams to ensure pre-hire IATs are run</a:t>
            </a:r>
          </a:p>
          <a:p>
            <a:pPr marL="285750" indent="-285750">
              <a:buFont typeface="Arial" panose="020B0604020202020204" pitchFamily="34" charset="0"/>
              <a:buChar char="•"/>
            </a:pPr>
            <a:endParaRPr lang="en-GB" sz="2400" dirty="0">
              <a:solidFill>
                <a:schemeClr val="bg1">
                  <a:lumMod val="50000"/>
                </a:schemeClr>
              </a:solidFill>
            </a:endParaRPr>
          </a:p>
          <a:p>
            <a:pPr marL="285750" indent="-285750">
              <a:buFont typeface="Arial" panose="020B0604020202020204" pitchFamily="34" charset="0"/>
              <a:buChar char="•"/>
            </a:pPr>
            <a:r>
              <a:rPr lang="en-GB" sz="2400" dirty="0">
                <a:solidFill>
                  <a:schemeClr val="bg1">
                    <a:lumMod val="50000"/>
                  </a:schemeClr>
                </a:solidFill>
              </a:rPr>
              <a:t>Engage with your ESR lead to set up the Stat &amp; Mand role holders to ensure notifications are received</a:t>
            </a:r>
          </a:p>
          <a:p>
            <a:pPr marL="285750" indent="-285750">
              <a:buFont typeface="Arial" panose="020B0604020202020204" pitchFamily="34" charset="0"/>
              <a:buChar char="•"/>
            </a:pPr>
            <a:endParaRPr lang="en-GB" sz="2400" dirty="0">
              <a:solidFill>
                <a:schemeClr val="bg1">
                  <a:lumMod val="50000"/>
                </a:schemeClr>
              </a:solidFill>
            </a:endParaRPr>
          </a:p>
          <a:p>
            <a:pPr marL="285750" indent="-285750">
              <a:buFont typeface="Arial" panose="020B0604020202020204" pitchFamily="34" charset="0"/>
              <a:buChar char="•"/>
            </a:pPr>
            <a:r>
              <a:rPr lang="en-GB" sz="2400" dirty="0">
                <a:solidFill>
                  <a:schemeClr val="bg1">
                    <a:lumMod val="50000"/>
                  </a:schemeClr>
                </a:solidFill>
              </a:rPr>
              <a:t>Have more than one role holder to ensure cover</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Tree>
    <p:extLst>
      <p:ext uri="{BB962C8B-B14F-4D97-AF65-F5344CB8AC3E}">
        <p14:creationId xmlns:p14="http://schemas.microsoft.com/office/powerpoint/2010/main" val="225213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702770" y="1035963"/>
            <a:ext cx="5830053" cy="46166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r>
              <a:rPr lang="en-US" dirty="0"/>
              <a:t>Thank you for listening!</a:t>
            </a:r>
            <a:endParaRPr lang="en-GB" dirty="0"/>
          </a:p>
        </p:txBody>
      </p:sp>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 WORKSTREAM</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2893671" y="1722664"/>
            <a:ext cx="4691030" cy="4616648"/>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chemeClr val="bg1">
                  <a:lumMod val="50000"/>
                </a:schemeClr>
              </a:solidFill>
            </a:endParaRPr>
          </a:p>
          <a:p>
            <a:r>
              <a:rPr lang="en-GB" sz="2000" b="1" dirty="0">
                <a:solidFill>
                  <a:schemeClr val="bg1">
                    <a:lumMod val="50000"/>
                  </a:schemeClr>
                </a:solidFill>
              </a:rPr>
              <a:t>Karen Mainwaring</a:t>
            </a:r>
          </a:p>
          <a:p>
            <a:r>
              <a:rPr lang="en-GB" sz="2000" dirty="0">
                <a:solidFill>
                  <a:schemeClr val="bg1">
                    <a:lumMod val="50000"/>
                  </a:schemeClr>
                </a:solidFill>
              </a:rPr>
              <a:t>Education Development Manager</a:t>
            </a:r>
          </a:p>
          <a:p>
            <a:r>
              <a:rPr lang="en-GB" sz="2000" dirty="0">
                <a:solidFill>
                  <a:schemeClr val="bg1">
                    <a:lumMod val="50000"/>
                  </a:schemeClr>
                </a:solidFill>
              </a:rPr>
              <a:t>Workforce Education &amp; Development</a:t>
            </a:r>
          </a:p>
          <a:p>
            <a:r>
              <a:rPr lang="en-GB" sz="2000" dirty="0">
                <a:solidFill>
                  <a:schemeClr val="bg1">
                    <a:lumMod val="50000"/>
                  </a:schemeClr>
                </a:solidFill>
              </a:rPr>
              <a:t>Training &amp; Development Centre</a:t>
            </a:r>
          </a:p>
          <a:p>
            <a:r>
              <a:rPr lang="en-GB" sz="2000" dirty="0">
                <a:solidFill>
                  <a:schemeClr val="bg1">
                    <a:lumMod val="50000"/>
                  </a:schemeClr>
                </a:solidFill>
              </a:rPr>
              <a:t>Burnley General Hospital</a:t>
            </a:r>
          </a:p>
          <a:p>
            <a:r>
              <a:rPr lang="en-GB" sz="2000" dirty="0">
                <a:solidFill>
                  <a:schemeClr val="bg1">
                    <a:lumMod val="50000"/>
                  </a:schemeClr>
                </a:solidFill>
              </a:rPr>
              <a:t>Casterton Avenue</a:t>
            </a:r>
          </a:p>
          <a:p>
            <a:r>
              <a:rPr lang="en-GB" sz="2000" dirty="0">
                <a:solidFill>
                  <a:schemeClr val="bg1">
                    <a:lumMod val="50000"/>
                  </a:schemeClr>
                </a:solidFill>
              </a:rPr>
              <a:t>Burnley</a:t>
            </a:r>
          </a:p>
          <a:p>
            <a:r>
              <a:rPr lang="en-GB" sz="2000" dirty="0">
                <a:solidFill>
                  <a:schemeClr val="bg1">
                    <a:lumMod val="50000"/>
                  </a:schemeClr>
                </a:solidFill>
              </a:rPr>
              <a:t>BB10 2PQ</a:t>
            </a:r>
          </a:p>
          <a:p>
            <a:pPr marL="285750" indent="-285750">
              <a:buFont typeface="Arial" panose="020B0604020202020204" pitchFamily="34" charset="0"/>
              <a:buChar char="•"/>
            </a:pPr>
            <a:endParaRPr lang="en-US" sz="2000" dirty="0">
              <a:solidFill>
                <a:schemeClr val="bg1">
                  <a:lumMod val="50000"/>
                </a:schemeClr>
              </a:solidFill>
            </a:endParaRPr>
          </a:p>
          <a:p>
            <a:r>
              <a:rPr lang="en-US" sz="2000" dirty="0">
                <a:solidFill>
                  <a:schemeClr val="bg1">
                    <a:lumMod val="50000"/>
                  </a:schemeClr>
                </a:solidFill>
              </a:rPr>
              <a:t>01282 803310</a:t>
            </a:r>
          </a:p>
          <a:p>
            <a:pPr marL="285750" indent="-285750">
              <a:buFont typeface="Arial" panose="020B0604020202020204" pitchFamily="34" charset="0"/>
              <a:buChar char="•"/>
            </a:pPr>
            <a:endParaRPr lang="en-US" sz="2000" dirty="0">
              <a:solidFill>
                <a:schemeClr val="bg1">
                  <a:lumMod val="50000"/>
                </a:schemeClr>
              </a:solidFill>
            </a:endParaRPr>
          </a:p>
          <a:p>
            <a:r>
              <a:rPr lang="en-US" sz="2000" dirty="0">
                <a:solidFill>
                  <a:schemeClr val="bg1">
                    <a:lumMod val="50000"/>
                  </a:schemeClr>
                </a:solidFill>
              </a:rPr>
              <a:t>www.elht.nhs.uk search ‘Education</a:t>
            </a:r>
            <a:r>
              <a:rPr lang="en-US" dirty="0">
                <a:solidFill>
                  <a:schemeClr val="bg1">
                    <a:lumMod val="50000"/>
                  </a:schemeClr>
                </a:solidFill>
              </a:rPr>
              <a:t>’</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884" y="2097225"/>
            <a:ext cx="609600" cy="4572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884" y="4688590"/>
            <a:ext cx="609600" cy="4572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884" y="5294854"/>
            <a:ext cx="609600" cy="457200"/>
          </a:xfrm>
          <a:prstGeom prst="rect">
            <a:avLst/>
          </a:prstGeom>
        </p:spPr>
      </p:pic>
    </p:spTree>
    <p:extLst>
      <p:ext uri="{BB962C8B-B14F-4D97-AF65-F5344CB8AC3E}">
        <p14:creationId xmlns:p14="http://schemas.microsoft.com/office/powerpoint/2010/main" val="225213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3182501" y="2021869"/>
            <a:ext cx="5830053" cy="769441"/>
          </a:xfrm>
          <a:prstGeom prst="rect">
            <a:avLst/>
          </a:prstGeom>
          <a:noFill/>
        </p:spPr>
        <p:txBody>
          <a:bodyPr wrap="square" rtlCol="0">
            <a:spAutoFit/>
          </a:bodyPr>
          <a:lstStyle/>
          <a:p>
            <a:pPr algn="ctr"/>
            <a:r>
              <a:rPr lang="en-GB" sz="4400" b="1" dirty="0">
                <a:solidFill>
                  <a:schemeClr val="accent1">
                    <a:lumMod val="75000"/>
                  </a:schemeClr>
                </a:solidFill>
                <a:latin typeface="Tw Cen MT" panose="020B0602020104020603" pitchFamily="34" charset="0"/>
              </a:rPr>
              <a:t>Brenda Little</a:t>
            </a:r>
            <a:endParaRPr kumimoji="0" lang="en-GB" sz="4400" b="0" i="0" u="none" strike="noStrike" kern="1200" cap="none" spc="0" normalizeH="0" baseline="0" noProof="0" dirty="0">
              <a:ln>
                <a:noFill/>
              </a:ln>
              <a:solidFill>
                <a:schemeClr val="accent1">
                  <a:lumMod val="75000"/>
                </a:schemeClr>
              </a:solidFill>
              <a:effectLst/>
              <a:uLnTx/>
              <a:uFillTx/>
              <a:latin typeface="Tw Cen MT" panose="020B0602020104020603" pitchFamily="34" charset="0"/>
            </a:endParaRPr>
          </a:p>
        </p:txBody>
      </p:sp>
      <p:sp>
        <p:nvSpPr>
          <p:cNvPr id="4" name="TextBox 3"/>
          <p:cNvSpPr txBox="1"/>
          <p:nvPr/>
        </p:nvSpPr>
        <p:spPr>
          <a:xfrm>
            <a:off x="1101012" y="2713784"/>
            <a:ext cx="10058400" cy="954107"/>
          </a:xfrm>
          <a:prstGeom prst="rect">
            <a:avLst/>
          </a:prstGeom>
          <a:noFill/>
        </p:spPr>
        <p:txBody>
          <a:bodyPr wrap="square" rtlCol="0">
            <a:spAutoFit/>
          </a:bodyPr>
          <a:lstStyle/>
          <a:p>
            <a:pPr algn="ctr"/>
            <a:r>
              <a:rPr lang="en-US" sz="2800" dirty="0">
                <a:solidFill>
                  <a:schemeClr val="bg1">
                    <a:lumMod val="50000"/>
                  </a:schemeClr>
                </a:solidFill>
              </a:rPr>
              <a:t>Learning Systems Coordinator, </a:t>
            </a:r>
          </a:p>
          <a:p>
            <a:pPr algn="ctr"/>
            <a:r>
              <a:rPr lang="en-GB" sz="2800" dirty="0">
                <a:solidFill>
                  <a:schemeClr val="bg1">
                    <a:lumMod val="50000"/>
                  </a:schemeClr>
                </a:solidFill>
              </a:rPr>
              <a:t>North Cumbria University Hospitals NHS Trust</a:t>
            </a:r>
          </a:p>
        </p:txBody>
      </p:sp>
    </p:spTree>
    <p:extLst>
      <p:ext uri="{BB962C8B-B14F-4D97-AF65-F5344CB8AC3E}">
        <p14:creationId xmlns:p14="http://schemas.microsoft.com/office/powerpoint/2010/main" val="247470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19150" y="2290824"/>
            <a:ext cx="10546418" cy="769441"/>
          </a:xfrm>
          <a:prstGeom prst="rect">
            <a:avLst/>
          </a:prstGeom>
          <a:noFill/>
        </p:spPr>
        <p:txBody>
          <a:bodyPr wrap="square" rtlCol="0">
            <a:spAutoFit/>
          </a:bodyPr>
          <a:lstStyle/>
          <a:p>
            <a:r>
              <a:rPr lang="en-US" sz="4400" b="1" dirty="0">
                <a:solidFill>
                  <a:srgbClr val="005399"/>
                </a:solidFill>
                <a:latin typeface="Tw Cen MT" panose="020B0602020104020603" pitchFamily="34" charset="0"/>
                <a:ea typeface="Arial" charset="0"/>
                <a:cs typeface="Arial" charset="0"/>
              </a:rPr>
              <a:t>Managing Competencies with DataLoad</a:t>
            </a:r>
          </a:p>
        </p:txBody>
      </p:sp>
      <p:sp>
        <p:nvSpPr>
          <p:cNvPr id="12" name="TextBox 11"/>
          <p:cNvSpPr txBox="1"/>
          <p:nvPr/>
        </p:nvSpPr>
        <p:spPr>
          <a:xfrm>
            <a:off x="824278" y="3055613"/>
            <a:ext cx="10546418" cy="584775"/>
          </a:xfrm>
          <a:prstGeom prst="rect">
            <a:avLst/>
          </a:prstGeom>
          <a:noFill/>
        </p:spPr>
        <p:txBody>
          <a:bodyPr wrap="square" rtlCol="0">
            <a:spAutoFit/>
          </a:bodyPr>
          <a:lstStyle/>
          <a:p>
            <a:r>
              <a:rPr lang="en-US" sz="3200" b="1" dirty="0">
                <a:solidFill>
                  <a:srgbClr val="005399"/>
                </a:solidFill>
                <a:latin typeface="Tw Cen MT" panose="020B0602020104020603" pitchFamily="34" charset="0"/>
                <a:ea typeface="Arial" charset="0"/>
                <a:cs typeface="Arial" charset="0"/>
              </a:rPr>
              <a:t>North Cumbria University Hospitals Trust</a:t>
            </a:r>
          </a:p>
        </p:txBody>
      </p:sp>
    </p:spTree>
    <p:extLst>
      <p:ext uri="{BB962C8B-B14F-4D97-AF65-F5344CB8AC3E}">
        <p14:creationId xmlns:p14="http://schemas.microsoft.com/office/powerpoint/2010/main" val="321726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6542" y="3889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13" y="2376488"/>
            <a:ext cx="4737722" cy="343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04850" y="1219200"/>
            <a:ext cx="9334500" cy="46166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r>
              <a:rPr lang="en-GB" dirty="0">
                <a:solidFill>
                  <a:schemeClr val="accent1">
                    <a:lumMod val="75000"/>
                  </a:schemeClr>
                </a:solidFill>
              </a:rPr>
              <a:t>Recognised need to implement competencies within OLM:</a:t>
            </a:r>
          </a:p>
        </p:txBody>
      </p:sp>
      <p:sp>
        <p:nvSpPr>
          <p:cNvPr id="15" name="TextBox 14"/>
          <p:cNvSpPr txBox="1"/>
          <p:nvPr/>
        </p:nvSpPr>
        <p:spPr>
          <a:xfrm>
            <a:off x="704850" y="2381250"/>
            <a:ext cx="6432550" cy="3822585"/>
          </a:xfrm>
          <a:prstGeom prst="rect">
            <a:avLst/>
          </a:prstGeom>
          <a:noFill/>
        </p:spPr>
        <p:txBody>
          <a:bodyPr wrap="square" rtlCol="0">
            <a:spAutoFit/>
          </a:bodyPr>
          <a:lstStyle>
            <a:defPPr>
              <a:defRPr lang="en-US"/>
            </a:defPPr>
            <a:lvl1pPr marL="342900" lvl="0" indent="-342900">
              <a:spcBef>
                <a:spcPct val="20000"/>
              </a:spcBef>
              <a:buFont typeface="Arial" panose="020B0604020202020204" pitchFamily="34" charset="0"/>
              <a:buChar char="•"/>
              <a:defRPr>
                <a:solidFill>
                  <a:schemeClr val="bg1">
                    <a:lumMod val="50000"/>
                  </a:schemeClr>
                </a:solidFill>
              </a:defRPr>
            </a:lvl1pPr>
          </a:lstStyle>
          <a:p>
            <a:r>
              <a:rPr lang="en-GB" sz="2400" dirty="0"/>
              <a:t>Mandatory requirements visible</a:t>
            </a:r>
          </a:p>
          <a:p>
            <a:endParaRPr lang="en-GB" sz="2400" dirty="0"/>
          </a:p>
          <a:p>
            <a:r>
              <a:rPr lang="en-GB" sz="2400" dirty="0"/>
              <a:t>View compliance at a glance</a:t>
            </a:r>
          </a:p>
          <a:p>
            <a:endParaRPr lang="en-GB" sz="2400" dirty="0"/>
          </a:p>
          <a:p>
            <a:r>
              <a:rPr lang="en-GB" sz="2400" dirty="0"/>
              <a:t>Easy to find end enrol on required training</a:t>
            </a:r>
          </a:p>
          <a:p>
            <a:endParaRPr lang="en-GB" sz="2400" dirty="0"/>
          </a:p>
          <a:p>
            <a:r>
              <a:rPr lang="en-GB" sz="2400" dirty="0"/>
              <a:t>Managers can track individual and team compliance</a:t>
            </a:r>
          </a:p>
          <a:p>
            <a:endParaRPr lang="en-GB" dirty="0"/>
          </a:p>
        </p:txBody>
      </p:sp>
    </p:spTree>
    <p:extLst>
      <p:ext uri="{BB962C8B-B14F-4D97-AF65-F5344CB8AC3E}">
        <p14:creationId xmlns:p14="http://schemas.microsoft.com/office/powerpoint/2010/main" val="181069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3508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3" name="Plus 12"/>
          <p:cNvSpPr/>
          <p:nvPr/>
        </p:nvSpPr>
        <p:spPr>
          <a:xfrm>
            <a:off x="3057525" y="2166938"/>
            <a:ext cx="914400" cy="9144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qual 13"/>
          <p:cNvSpPr/>
          <p:nvPr/>
        </p:nvSpPr>
        <p:spPr>
          <a:xfrm>
            <a:off x="3067050" y="3962400"/>
            <a:ext cx="914400" cy="9144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Box 14"/>
          <p:cNvSpPr txBox="1"/>
          <p:nvPr/>
        </p:nvSpPr>
        <p:spPr>
          <a:xfrm>
            <a:off x="1314450" y="1458338"/>
            <a:ext cx="4381500" cy="584775"/>
          </a:xfrm>
          <a:prstGeom prst="rect">
            <a:avLst/>
          </a:prstGeom>
          <a:noFill/>
        </p:spPr>
        <p:txBody>
          <a:bodyPr wrap="square" rtlCol="0">
            <a:spAutoFit/>
          </a:bodyPr>
          <a:lstStyle/>
          <a:p>
            <a:pPr algn="ctr"/>
            <a:r>
              <a:rPr lang="en-GB" sz="2800" b="1" dirty="0">
                <a:solidFill>
                  <a:schemeClr val="accent1">
                    <a:lumMod val="75000"/>
                  </a:schemeClr>
                </a:solidFill>
              </a:rPr>
              <a:t>Core Skills </a:t>
            </a:r>
            <a:r>
              <a:rPr lang="en-GB" sz="3200" b="1" dirty="0">
                <a:solidFill>
                  <a:schemeClr val="accent1">
                    <a:lumMod val="75000"/>
                  </a:schemeClr>
                </a:solidFill>
              </a:rPr>
              <a:t>Framework</a:t>
            </a:r>
            <a:endParaRPr lang="en-GB" sz="2800" b="1" dirty="0">
              <a:solidFill>
                <a:schemeClr val="accent1">
                  <a:lumMod val="75000"/>
                </a:schemeClr>
              </a:solidFill>
            </a:endParaRPr>
          </a:p>
        </p:txBody>
      </p:sp>
      <p:sp>
        <p:nvSpPr>
          <p:cNvPr id="16" name="TextBox 15"/>
          <p:cNvSpPr txBox="1"/>
          <p:nvPr/>
        </p:nvSpPr>
        <p:spPr>
          <a:xfrm>
            <a:off x="2466975" y="3312376"/>
            <a:ext cx="2152650" cy="584775"/>
          </a:xfrm>
          <a:prstGeom prst="rect">
            <a:avLst/>
          </a:prstGeom>
          <a:noFill/>
        </p:spPr>
        <p:txBody>
          <a:bodyPr wrap="square" rtlCol="0">
            <a:spAutoFit/>
          </a:bodyPr>
          <a:lstStyle/>
          <a:p>
            <a:pPr algn="ctr"/>
            <a:r>
              <a:rPr lang="en-GB" sz="3200" b="1" dirty="0">
                <a:solidFill>
                  <a:schemeClr val="accent1">
                    <a:lumMod val="75000"/>
                  </a:schemeClr>
                </a:solidFill>
              </a:rPr>
              <a:t>IATs</a:t>
            </a:r>
          </a:p>
        </p:txBody>
      </p:sp>
      <p:grpSp>
        <p:nvGrpSpPr>
          <p:cNvPr id="17" name="Group 16"/>
          <p:cNvGrpSpPr/>
          <p:nvPr/>
        </p:nvGrpSpPr>
        <p:grpSpPr>
          <a:xfrm>
            <a:off x="1085850" y="2305050"/>
            <a:ext cx="10790478" cy="3688497"/>
            <a:chOff x="933450" y="2152650"/>
            <a:chExt cx="10790478" cy="3688497"/>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30" y="2152650"/>
              <a:ext cx="5334798" cy="3184207"/>
            </a:xfrm>
            <a:prstGeom prst="rect">
              <a:avLst/>
            </a:prstGeom>
          </p:spPr>
        </p:pic>
        <p:sp>
          <p:nvSpPr>
            <p:cNvPr id="19" name="TextBox 18"/>
            <p:cNvSpPr txBox="1"/>
            <p:nvPr/>
          </p:nvSpPr>
          <p:spPr>
            <a:xfrm>
              <a:off x="933450" y="5010150"/>
              <a:ext cx="4914900" cy="830997"/>
            </a:xfrm>
            <a:prstGeom prst="rect">
              <a:avLst/>
            </a:prstGeom>
            <a:noFill/>
          </p:spPr>
          <p:txBody>
            <a:bodyPr wrap="square" rtlCol="0">
              <a:spAutoFit/>
            </a:bodyPr>
            <a:lstStyle/>
            <a:p>
              <a:pPr algn="ctr"/>
              <a:r>
                <a:rPr lang="en-GB" sz="4800" b="1" dirty="0">
                  <a:solidFill>
                    <a:srgbClr val="FF0000"/>
                  </a:solidFill>
                </a:rPr>
                <a:t>Biting the Bullet!</a:t>
              </a:r>
            </a:p>
          </p:txBody>
        </p:sp>
      </p:grpSp>
    </p:spTree>
    <p:extLst>
      <p:ext uri="{BB962C8B-B14F-4D97-AF65-F5344CB8AC3E}">
        <p14:creationId xmlns:p14="http://schemas.microsoft.com/office/powerpoint/2010/main" val="18106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00" fill="hold"/>
                                        <p:tgtEl>
                                          <p:spTgt spid="13"/>
                                        </p:tgtEl>
                                        <p:attrNameLst>
                                          <p:attrName>ppt_x</p:attrName>
                                        </p:attrNameLst>
                                      </p:cBhvr>
                                      <p:tavLst>
                                        <p:tav tm="0">
                                          <p:val>
                                            <p:strVal val="#ppt_x"/>
                                          </p:val>
                                        </p:tav>
                                        <p:tav tm="100000">
                                          <p:val>
                                            <p:strVal val="#ppt_x"/>
                                          </p:val>
                                        </p:tav>
                                      </p:tavLst>
                                    </p:anim>
                                    <p:anim calcmode="lin" valueType="num">
                                      <p:cBhvr additive="base">
                                        <p:cTn id="8" dur="7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1" fill="hold" grpId="0" nodeType="afterEffect">
                                  <p:stCondLst>
                                    <p:cond delay="20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ppt_x"/>
                                          </p:val>
                                        </p:tav>
                                        <p:tav tm="100000">
                                          <p:val>
                                            <p:strVal val="#ppt_x"/>
                                          </p:val>
                                        </p:tav>
                                      </p:tavLst>
                                    </p:anim>
                                    <p:anim calcmode="lin" valueType="num">
                                      <p:cBhvr additive="base">
                                        <p:cTn id="13" dur="20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4900"/>
                            </p:stCondLst>
                            <p:childTnLst>
                              <p:par>
                                <p:cTn id="15" presetID="2" presetClass="entr" presetSubtype="4" fill="hold" grpId="0" nodeType="after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6900"/>
                            </p:stCondLst>
                            <p:childTnLst>
                              <p:par>
                                <p:cTn id="20" presetID="2" presetClass="entr" presetSubtype="2" fill="hold" nodeType="afterEffect">
                                  <p:stCondLst>
                                    <p:cond delay="20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273175"/>
            <a:ext cx="4057650" cy="4057650"/>
          </a:xfrm>
          <a:prstGeom prst="rect">
            <a:avLst/>
          </a:prstGeom>
        </p:spPr>
      </p:pic>
      <p:sp>
        <p:nvSpPr>
          <p:cNvPr id="14" name="TextBox 13"/>
          <p:cNvSpPr txBox="1"/>
          <p:nvPr/>
        </p:nvSpPr>
        <p:spPr>
          <a:xfrm>
            <a:off x="857250" y="2228850"/>
            <a:ext cx="7042150" cy="2542234"/>
          </a:xfrm>
          <a:prstGeom prst="rect">
            <a:avLst/>
          </a:prstGeom>
          <a:noFill/>
        </p:spPr>
        <p:txBody>
          <a:bodyPr wrap="square" rtlCol="0">
            <a:spAutoFit/>
          </a:bodyPr>
          <a:lstStyle/>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Assign competencies based on position numbers</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Backdate huge amount of training data</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Find additional Admin resource</a:t>
            </a:r>
          </a:p>
        </p:txBody>
      </p:sp>
      <p:sp>
        <p:nvSpPr>
          <p:cNvPr id="15" name="TextBox 14"/>
          <p:cNvSpPr txBox="1"/>
          <p:nvPr/>
        </p:nvSpPr>
        <p:spPr>
          <a:xfrm>
            <a:off x="1085850" y="1282700"/>
            <a:ext cx="3600450" cy="46166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r>
              <a:rPr lang="en-GB" dirty="0">
                <a:solidFill>
                  <a:schemeClr val="accent1">
                    <a:lumMod val="75000"/>
                  </a:schemeClr>
                </a:solidFill>
              </a:rPr>
              <a:t>Requirements</a:t>
            </a:r>
          </a:p>
        </p:txBody>
      </p:sp>
    </p:spTree>
    <p:extLst>
      <p:ext uri="{BB962C8B-B14F-4D97-AF65-F5344CB8AC3E}">
        <p14:creationId xmlns:p14="http://schemas.microsoft.com/office/powerpoint/2010/main" val="181069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88" y="3151188"/>
            <a:ext cx="4468812"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73018C8-03FD-436F-9C99-DA75024C8C61}"/>
              </a:ext>
            </a:extLst>
          </p:cNvPr>
          <p:cNvSpPr txBox="1"/>
          <p:nvPr/>
        </p:nvSpPr>
        <p:spPr>
          <a:xfrm>
            <a:off x="1165675" y="2636838"/>
            <a:ext cx="9860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w Cen MT" panose="020B0602020104020603" pitchFamily="34" charset="0"/>
              </a:rPr>
              <a:t>OVERVIEW: YEAR 2 CORE DELIVERABLES</a:t>
            </a:r>
            <a:endParaRPr kumimoji="0" lang="en-US" sz="4000" b="1" i="0" u="none" strike="noStrike" kern="1200" cap="none" spc="0" normalizeH="0" baseline="0" noProof="0" dirty="0">
              <a:ln>
                <a:noFill/>
              </a:ln>
              <a:solidFill>
                <a:srgbClr val="002060"/>
              </a:solidFill>
              <a:effectLst/>
              <a:uLnTx/>
              <a:uFillTx/>
              <a:latin typeface="Tw Cen MT" panose="020B0602020104020603" pitchFamily="34" charset="0"/>
            </a:endParaRPr>
          </a:p>
        </p:txBody>
      </p:sp>
      <p:pic>
        <p:nvPicPr>
          <p:cNvPr id="8" name="Picture 2" descr="C:\Users\Bronwyn.Driver\Pictures\Stramlining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43" y="160893"/>
            <a:ext cx="1652061" cy="125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3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3" name="TextBox 12"/>
          <p:cNvSpPr txBox="1"/>
          <p:nvPr/>
        </p:nvSpPr>
        <p:spPr>
          <a:xfrm>
            <a:off x="2362200" y="2159471"/>
            <a:ext cx="3733800" cy="2542234"/>
          </a:xfrm>
          <a:prstGeom prst="rect">
            <a:avLst/>
          </a:prstGeom>
          <a:noFill/>
        </p:spPr>
        <p:txBody>
          <a:bodyPr wrap="square" rtlCol="0">
            <a:spAutoFit/>
          </a:bodyPr>
          <a:lstStyle/>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Time</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Cost</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Training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saturation sat="12000"/>
                    </a14:imgEffect>
                  </a14:imgLayer>
                </a14:imgProps>
              </a:ext>
              <a:ext uri="{28A0092B-C50C-407E-A947-70E740481C1C}">
                <a14:useLocalDpi xmlns:a14="http://schemas.microsoft.com/office/drawing/2010/main" val="0"/>
              </a:ext>
            </a:extLst>
          </a:blip>
          <a:stretch>
            <a:fillRect/>
          </a:stretch>
        </p:blipFill>
        <p:spPr>
          <a:xfrm>
            <a:off x="6339840" y="2956560"/>
            <a:ext cx="5852160" cy="3901440"/>
          </a:xfrm>
          <a:prstGeom prst="rect">
            <a:avLst/>
          </a:prstGeom>
        </p:spPr>
      </p:pic>
      <p:sp>
        <p:nvSpPr>
          <p:cNvPr id="15" name="TextBox 14"/>
          <p:cNvSpPr txBox="1"/>
          <p:nvPr/>
        </p:nvSpPr>
        <p:spPr>
          <a:xfrm>
            <a:off x="819150" y="1295400"/>
            <a:ext cx="3600450" cy="46166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r>
              <a:rPr lang="en-GB" dirty="0">
                <a:solidFill>
                  <a:schemeClr val="accent1">
                    <a:lumMod val="75000"/>
                  </a:schemeClr>
                </a:solidFill>
              </a:rPr>
              <a:t>Implications</a:t>
            </a:r>
            <a:endParaRPr lang="en-GB" dirty="0"/>
          </a:p>
        </p:txBody>
      </p:sp>
    </p:spTree>
    <p:extLst>
      <p:ext uri="{BB962C8B-B14F-4D97-AF65-F5344CB8AC3E}">
        <p14:creationId xmlns:p14="http://schemas.microsoft.com/office/powerpoint/2010/main" val="1810698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grpSp>
        <p:nvGrpSpPr>
          <p:cNvPr id="13" name="Group 12"/>
          <p:cNvGrpSpPr/>
          <p:nvPr/>
        </p:nvGrpSpPr>
        <p:grpSpPr>
          <a:xfrm>
            <a:off x="2000250" y="1314450"/>
            <a:ext cx="8058150" cy="4895850"/>
            <a:chOff x="4838700" y="2209800"/>
            <a:chExt cx="5524500" cy="373380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22413" b="10000"/>
            <a:stretch/>
          </p:blipFill>
          <p:spPr>
            <a:xfrm>
              <a:off x="4838700" y="2209800"/>
              <a:ext cx="5524500" cy="3733800"/>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1192">
              <a:off x="8149923" y="3330139"/>
              <a:ext cx="1681330" cy="56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06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5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grpSp>
        <p:nvGrpSpPr>
          <p:cNvPr id="13" name="Group 12"/>
          <p:cNvGrpSpPr/>
          <p:nvPr/>
        </p:nvGrpSpPr>
        <p:grpSpPr>
          <a:xfrm>
            <a:off x="7785100" y="1485900"/>
            <a:ext cx="3508504" cy="4114800"/>
            <a:chOff x="6319349" y="1485900"/>
            <a:chExt cx="4974255" cy="466725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349" y="1485900"/>
              <a:ext cx="4974255" cy="4667250"/>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1192">
              <a:off x="6791324" y="2428874"/>
              <a:ext cx="42576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a:xfrm>
            <a:off x="495300" y="1485900"/>
            <a:ext cx="5695950" cy="4321183"/>
          </a:xfrm>
          <a:prstGeom prst="rect">
            <a:avLst/>
          </a:prstGeom>
          <a:noFill/>
        </p:spPr>
        <p:txBody>
          <a:bodyPr wrap="square" rtlCol="0">
            <a:spAutoFit/>
          </a:bodyPr>
          <a:lstStyle/>
          <a:p>
            <a:pPr marL="342900" indent="-342900">
              <a:spcBef>
                <a:spcPct val="20000"/>
              </a:spcBef>
              <a:spcAft>
                <a:spcPts val="600"/>
              </a:spcAft>
              <a:buFont typeface="Arial" panose="020B0604020202020204" pitchFamily="34" charset="0"/>
              <a:buChar char="•"/>
            </a:pPr>
            <a:r>
              <a:rPr lang="en-GB" sz="2400" b="1" dirty="0">
                <a:solidFill>
                  <a:schemeClr val="bg1">
                    <a:lumMod val="50000"/>
                  </a:schemeClr>
                </a:solidFill>
              </a:rPr>
              <a:t>Phase 1:  </a:t>
            </a:r>
            <a:r>
              <a:rPr lang="en-GB" sz="2400" dirty="0">
                <a:solidFill>
                  <a:schemeClr val="bg1">
                    <a:lumMod val="50000"/>
                  </a:schemeClr>
                </a:solidFill>
              </a:rPr>
              <a:t>Spreadsheets populated and sent to Central Team:</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lvl="1" indent="-342900">
              <a:spcBef>
                <a:spcPct val="20000"/>
              </a:spcBef>
              <a:spcAft>
                <a:spcPts val="600"/>
              </a:spcAft>
              <a:buFont typeface="Arial" panose="020B0604020202020204" pitchFamily="34" charset="0"/>
              <a:buChar char="•"/>
            </a:pPr>
            <a:r>
              <a:rPr lang="en-GB" sz="2400" dirty="0">
                <a:solidFill>
                  <a:schemeClr val="bg1">
                    <a:lumMod val="50000"/>
                  </a:schemeClr>
                </a:solidFill>
              </a:rPr>
              <a:t>Assign competencies to position numbers</a:t>
            </a:r>
          </a:p>
          <a:p>
            <a:pPr marL="342900" lvl="1"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lvl="1" indent="-342900">
              <a:spcBef>
                <a:spcPct val="20000"/>
              </a:spcBef>
              <a:spcAft>
                <a:spcPts val="600"/>
              </a:spcAft>
              <a:buFont typeface="Arial" panose="020B0604020202020204" pitchFamily="34" charset="0"/>
              <a:buChar char="•"/>
            </a:pPr>
            <a:r>
              <a:rPr lang="en-GB" sz="2400" dirty="0">
                <a:solidFill>
                  <a:schemeClr val="bg1">
                    <a:lumMod val="50000"/>
                  </a:schemeClr>
                </a:solidFill>
              </a:rPr>
              <a:t>Back date training</a:t>
            </a:r>
          </a:p>
          <a:p>
            <a:pPr marL="342900" lvl="1"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b="1" dirty="0">
                <a:solidFill>
                  <a:schemeClr val="bg1">
                    <a:lumMod val="50000"/>
                  </a:schemeClr>
                </a:solidFill>
              </a:rPr>
              <a:t>Phase 2:  </a:t>
            </a:r>
            <a:r>
              <a:rPr lang="en-GB" sz="2400" dirty="0">
                <a:solidFill>
                  <a:schemeClr val="bg1">
                    <a:lumMod val="50000"/>
                  </a:schemeClr>
                </a:solidFill>
              </a:rPr>
              <a:t>Use DataLoad to enable self population of records</a:t>
            </a:r>
            <a:endParaRPr lang="en-GB" sz="4000" dirty="0"/>
          </a:p>
        </p:txBody>
      </p:sp>
    </p:spTree>
    <p:extLst>
      <p:ext uri="{BB962C8B-B14F-4D97-AF65-F5344CB8AC3E}">
        <p14:creationId xmlns:p14="http://schemas.microsoft.com/office/powerpoint/2010/main" val="181069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795588"/>
            <a:ext cx="5829300" cy="3886200"/>
          </a:xfrm>
          <a:prstGeom prst="rect">
            <a:avLst/>
          </a:prstGeom>
        </p:spPr>
      </p:pic>
      <p:sp>
        <p:nvSpPr>
          <p:cNvPr id="14" name="TextBox 13"/>
          <p:cNvSpPr txBox="1"/>
          <p:nvPr/>
        </p:nvSpPr>
        <p:spPr>
          <a:xfrm>
            <a:off x="819150" y="1576386"/>
            <a:ext cx="6743700" cy="4622804"/>
          </a:xfrm>
          <a:prstGeom prst="rect">
            <a:avLst/>
          </a:prstGeom>
          <a:noFill/>
        </p:spPr>
        <p:txBody>
          <a:bodyPr wrap="square" rtlCol="0">
            <a:spAutoFit/>
          </a:bodyPr>
          <a:lstStyle/>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Attach competencies to new position numbers</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Remove competence requirements</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Back dating training achievements</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Roll out competencies for non Core Skills subjects</a:t>
            </a:r>
          </a:p>
          <a:p>
            <a:pPr marL="342900" indent="-342900">
              <a:spcBef>
                <a:spcPct val="20000"/>
              </a:spcBef>
              <a:spcAft>
                <a:spcPts val="600"/>
              </a:spcAft>
              <a:buFont typeface="Arial" panose="020B0604020202020204" pitchFamily="34" charset="0"/>
              <a:buChar char="•"/>
            </a:pPr>
            <a:endParaRPr lang="en-GB" sz="2400" dirty="0">
              <a:solidFill>
                <a:schemeClr val="bg1">
                  <a:lumMod val="50000"/>
                </a:schemeClr>
              </a:solidFill>
            </a:endParaRPr>
          </a:p>
          <a:p>
            <a:pPr marL="342900" indent="-342900">
              <a:spcBef>
                <a:spcPct val="20000"/>
              </a:spcBef>
              <a:spcAft>
                <a:spcPts val="600"/>
              </a:spcAft>
              <a:buFont typeface="Arial" panose="020B0604020202020204" pitchFamily="34" charset="0"/>
              <a:buChar char="•"/>
            </a:pPr>
            <a:r>
              <a:rPr lang="en-GB" sz="2400" dirty="0">
                <a:solidFill>
                  <a:schemeClr val="bg1">
                    <a:lumMod val="50000"/>
                  </a:schemeClr>
                </a:solidFill>
              </a:rPr>
              <a:t>Populating the Educator Register</a:t>
            </a:r>
            <a:endParaRPr lang="en-GB" sz="4000" dirty="0"/>
          </a:p>
        </p:txBody>
      </p:sp>
    </p:spTree>
    <p:extLst>
      <p:ext uri="{BB962C8B-B14F-4D97-AF65-F5344CB8AC3E}">
        <p14:creationId xmlns:p14="http://schemas.microsoft.com/office/powerpoint/2010/main" val="181069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95" y="1158121"/>
            <a:ext cx="4229100" cy="4229100"/>
          </a:xfrm>
          <a:prstGeom prst="rect">
            <a:avLst/>
          </a:prstGeom>
        </p:spPr>
      </p:pic>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sp>
        <p:nvSpPr>
          <p:cNvPr id="14" name="TextBox 13"/>
          <p:cNvSpPr txBox="1"/>
          <p:nvPr/>
        </p:nvSpPr>
        <p:spPr>
          <a:xfrm>
            <a:off x="723899" y="2247900"/>
            <a:ext cx="6038851" cy="31393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solidFill>
                  <a:schemeClr val="bg1">
                    <a:lumMod val="50000"/>
                  </a:schemeClr>
                </a:solidFill>
              </a:rPr>
              <a:t>Quicker</a:t>
            </a:r>
          </a:p>
          <a:p>
            <a:pPr marL="342900" indent="-342900">
              <a:spcAft>
                <a:spcPts val="600"/>
              </a:spcAft>
              <a:buFont typeface="Arial" panose="020B0604020202020204" pitchFamily="34" charset="0"/>
              <a:buChar char="•"/>
            </a:pPr>
            <a:endParaRPr lang="en-GB" sz="2400" dirty="0">
              <a:solidFill>
                <a:schemeClr val="bg1">
                  <a:lumMod val="50000"/>
                </a:schemeClr>
              </a:solidFill>
            </a:endParaRPr>
          </a:p>
          <a:p>
            <a:pPr marL="342900" indent="-342900">
              <a:spcAft>
                <a:spcPts val="600"/>
              </a:spcAft>
              <a:buFont typeface="Arial" panose="020B0604020202020204" pitchFamily="34" charset="0"/>
              <a:buChar char="•"/>
            </a:pPr>
            <a:r>
              <a:rPr lang="en-GB" sz="2400" dirty="0">
                <a:solidFill>
                  <a:schemeClr val="bg1">
                    <a:lumMod val="50000"/>
                  </a:schemeClr>
                </a:solidFill>
              </a:rPr>
              <a:t>Easier</a:t>
            </a:r>
          </a:p>
          <a:p>
            <a:pPr marL="342900" indent="-342900">
              <a:spcAft>
                <a:spcPts val="600"/>
              </a:spcAft>
              <a:buFont typeface="Arial" panose="020B0604020202020204" pitchFamily="34" charset="0"/>
              <a:buChar char="•"/>
            </a:pPr>
            <a:endParaRPr lang="en-GB" sz="2400" dirty="0">
              <a:solidFill>
                <a:schemeClr val="bg1">
                  <a:lumMod val="50000"/>
                </a:schemeClr>
              </a:solidFill>
            </a:endParaRPr>
          </a:p>
          <a:p>
            <a:pPr marL="342900" indent="-342900">
              <a:spcAft>
                <a:spcPts val="600"/>
              </a:spcAft>
              <a:buFont typeface="Arial" panose="020B0604020202020204" pitchFamily="34" charset="0"/>
              <a:buChar char="•"/>
            </a:pPr>
            <a:r>
              <a:rPr lang="en-GB" sz="2400" dirty="0">
                <a:solidFill>
                  <a:schemeClr val="bg1">
                    <a:lumMod val="50000"/>
                  </a:schemeClr>
                </a:solidFill>
              </a:rPr>
              <a:t>Cost effective</a:t>
            </a:r>
          </a:p>
          <a:p>
            <a:pPr marL="342900" indent="-342900">
              <a:spcAft>
                <a:spcPts val="600"/>
              </a:spcAft>
              <a:buFont typeface="Arial" panose="020B0604020202020204" pitchFamily="34" charset="0"/>
              <a:buChar char="•"/>
            </a:pPr>
            <a:endParaRPr lang="en-GB" sz="2400" dirty="0">
              <a:solidFill>
                <a:schemeClr val="bg1">
                  <a:lumMod val="50000"/>
                </a:schemeClr>
              </a:solidFill>
            </a:endParaRPr>
          </a:p>
          <a:p>
            <a:pPr marL="342900" indent="-342900">
              <a:spcAft>
                <a:spcPts val="600"/>
              </a:spcAft>
              <a:buFont typeface="Arial" panose="020B0604020202020204" pitchFamily="34" charset="0"/>
              <a:buChar char="•"/>
            </a:pPr>
            <a:r>
              <a:rPr lang="en-GB" sz="2400" dirty="0">
                <a:solidFill>
                  <a:schemeClr val="bg1">
                    <a:lumMod val="50000"/>
                  </a:schemeClr>
                </a:solidFill>
              </a:rPr>
              <a:t>Reduce risk of manual input/manipulation</a:t>
            </a:r>
          </a:p>
        </p:txBody>
      </p:sp>
      <p:sp>
        <p:nvSpPr>
          <p:cNvPr id="15" name="TextBox 14"/>
          <p:cNvSpPr txBox="1"/>
          <p:nvPr/>
        </p:nvSpPr>
        <p:spPr>
          <a:xfrm>
            <a:off x="781050" y="1295400"/>
            <a:ext cx="7981950" cy="461665"/>
          </a:xfrm>
          <a:prstGeom prst="rect">
            <a:avLst/>
          </a:prstGeom>
          <a:noFill/>
        </p:spPr>
        <p:txBody>
          <a:bodyPr wrap="square" rtlCol="0">
            <a:spAutoFit/>
          </a:bodyPr>
          <a:lstStyle/>
          <a:p>
            <a:r>
              <a:rPr lang="en-GB" sz="2400" b="1" dirty="0">
                <a:solidFill>
                  <a:srgbClr val="48ABC2"/>
                </a:solidFill>
                <a:latin typeface="Tw Cen MT" panose="020B0602020104020603" pitchFamily="34" charset="0"/>
              </a:rPr>
              <a:t>Management of Competencies:</a:t>
            </a:r>
          </a:p>
        </p:txBody>
      </p:sp>
    </p:spTree>
    <p:extLst>
      <p:ext uri="{BB962C8B-B14F-4D97-AF65-F5344CB8AC3E}">
        <p14:creationId xmlns:p14="http://schemas.microsoft.com/office/powerpoint/2010/main" val="1810698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73018C8-03FD-436F-9C99-DA75024C8C61}"/>
              </a:ext>
            </a:extLst>
          </p:cNvPr>
          <p:cNvSpPr txBox="1"/>
          <p:nvPr/>
        </p:nvSpPr>
        <p:spPr>
          <a:xfrm>
            <a:off x="2458030" y="236528"/>
            <a:ext cx="7278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TRAINING</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WORKSTREAM</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866900" y="1638300"/>
            <a:ext cx="8305800" cy="4667250"/>
          </a:xfrm>
          <a:prstGeom prst="rect">
            <a:avLst/>
          </a:prstGeom>
        </p:spPr>
      </p:pic>
    </p:spTree>
    <p:extLst>
      <p:ext uri="{BB962C8B-B14F-4D97-AF65-F5344CB8AC3E}">
        <p14:creationId xmlns:p14="http://schemas.microsoft.com/office/powerpoint/2010/main" val="18106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p:val>
                                            <p:fltVal val="0"/>
                                          </p:val>
                                        </p:tav>
                                        <p:tav tm="100000">
                                          <p:val>
                                            <p:strVal val="#ppt_w"/>
                                          </p:val>
                                        </p:tav>
                                      </p:tavLst>
                                    </p:anim>
                                    <p:anim calcmode="lin" valueType="num">
                                      <p:cBhvr>
                                        <p:cTn id="8" dur="5000" fill="hold"/>
                                        <p:tgtEl>
                                          <p:spTgt spid="13"/>
                                        </p:tgtEl>
                                        <p:attrNameLst>
                                          <p:attrName>ppt_h</p:attrName>
                                        </p:attrNameLst>
                                      </p:cBhvr>
                                      <p:tavLst>
                                        <p:tav tm="0">
                                          <p:val>
                                            <p:fltVal val="0"/>
                                          </p:val>
                                        </p:tav>
                                        <p:tav tm="100000">
                                          <p:val>
                                            <p:strVal val="#ppt_h"/>
                                          </p:val>
                                        </p:tav>
                                      </p:tavLst>
                                    </p:anim>
                                    <p:animEffect transition="in" filter="fade">
                                      <p:cBhvr>
                                        <p:cTn id="9"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524688" y="2021869"/>
            <a:ext cx="11147425" cy="769441"/>
          </a:xfrm>
          <a:prstGeom prst="rect">
            <a:avLst/>
          </a:prstGeom>
          <a:noFill/>
        </p:spPr>
        <p:txBody>
          <a:bodyPr wrap="square" rtlCol="0">
            <a:spAutoFit/>
          </a:bodyPr>
          <a:lstStyle/>
          <a:p>
            <a:pPr algn="ctr"/>
            <a:r>
              <a:rPr lang="en-GB" sz="4400" b="1" dirty="0">
                <a:solidFill>
                  <a:srgbClr val="002060"/>
                </a:solidFill>
                <a:latin typeface="Tw Cen MT" panose="020B0602020104020603" pitchFamily="34" charset="0"/>
              </a:rPr>
              <a:t>Paula Roles</a:t>
            </a:r>
            <a:endParaRPr kumimoji="0" lang="en-GB" sz="4400" b="0" i="0" u="none" strike="noStrike" kern="1200" cap="none" spc="0" normalizeH="0" baseline="0" noProof="0" dirty="0">
              <a:ln>
                <a:noFill/>
              </a:ln>
              <a:solidFill>
                <a:srgbClr val="002060"/>
              </a:solidFill>
              <a:effectLst/>
              <a:uLnTx/>
              <a:uFillTx/>
              <a:latin typeface="Tw Cen MT" panose="020B0602020104020603" pitchFamily="34" charset="0"/>
            </a:endParaRPr>
          </a:p>
        </p:txBody>
      </p:sp>
      <p:sp>
        <p:nvSpPr>
          <p:cNvPr id="4" name="TextBox 3"/>
          <p:cNvSpPr txBox="1"/>
          <p:nvPr/>
        </p:nvSpPr>
        <p:spPr>
          <a:xfrm>
            <a:off x="1119674" y="2713784"/>
            <a:ext cx="10039738" cy="1384995"/>
          </a:xfrm>
          <a:prstGeom prst="rect">
            <a:avLst/>
          </a:prstGeom>
          <a:noFill/>
        </p:spPr>
        <p:txBody>
          <a:bodyPr wrap="square" rtlCol="0">
            <a:spAutoFit/>
          </a:bodyPr>
          <a:lstStyle/>
          <a:p>
            <a:pPr algn="ctr"/>
            <a:r>
              <a:rPr lang="en-GB" sz="2800" dirty="0">
                <a:solidFill>
                  <a:schemeClr val="bg1">
                    <a:lumMod val="50000"/>
                  </a:schemeClr>
                </a:solidFill>
              </a:rPr>
              <a:t>Strategic Workforce/HR Lead</a:t>
            </a:r>
          </a:p>
          <a:p>
            <a:pPr algn="ctr"/>
            <a:r>
              <a:rPr lang="en-GB" sz="2800" dirty="0">
                <a:solidFill>
                  <a:schemeClr val="bg1">
                    <a:lumMod val="50000"/>
                  </a:schemeClr>
                </a:solidFill>
              </a:rPr>
              <a:t>Healthier Lancashire &amp; South Cumbria</a:t>
            </a:r>
          </a:p>
          <a:p>
            <a:pPr algn="ctr"/>
            <a:r>
              <a:rPr lang="en-GB" sz="2800" dirty="0">
                <a:solidFill>
                  <a:schemeClr val="bg1">
                    <a:lumMod val="50000"/>
                  </a:schemeClr>
                </a:solidFill>
              </a:rPr>
              <a:t>Policy Workstream</a:t>
            </a:r>
          </a:p>
        </p:txBody>
      </p:sp>
    </p:spTree>
    <p:extLst>
      <p:ext uri="{BB962C8B-B14F-4D97-AF65-F5344CB8AC3E}">
        <p14:creationId xmlns:p14="http://schemas.microsoft.com/office/powerpoint/2010/main" val="322398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895A3E2-AEC2-489D-BC0A-23BB15F4CA9D}"/>
              </a:ext>
            </a:extLst>
          </p:cNvPr>
          <p:cNvSpPr txBox="1"/>
          <p:nvPr/>
        </p:nvSpPr>
        <p:spPr>
          <a:xfrm>
            <a:off x="4052912" y="3557928"/>
            <a:ext cx="8548662" cy="461665"/>
          </a:xfrm>
          <a:prstGeom prst="rect">
            <a:avLst/>
          </a:prstGeom>
          <a:noFill/>
        </p:spPr>
        <p:txBody>
          <a:bodyPr wrap="square" rtlCol="0">
            <a:spAutoFit/>
          </a:bodyPr>
          <a:lstStyle/>
          <a:p>
            <a:pPr>
              <a:defRPr/>
            </a:pPr>
            <a:r>
              <a:rPr lang="en-US" sz="2400" dirty="0">
                <a:solidFill>
                  <a:srgbClr val="002060"/>
                </a:solidFill>
                <a:latin typeface="Tw Cen MT" panose="020B0602020104020603" pitchFamily="34" charset="0"/>
              </a:rPr>
              <a:t>Review and share best practice (in relation to the 'Big 5' policies)</a:t>
            </a:r>
          </a:p>
        </p:txBody>
      </p:sp>
      <p:sp>
        <p:nvSpPr>
          <p:cNvPr id="23" name="TextBox 22">
            <a:extLst>
              <a:ext uri="{FF2B5EF4-FFF2-40B4-BE49-F238E27FC236}">
                <a16:creationId xmlns:a16="http://schemas.microsoft.com/office/drawing/2014/main" id="{5895A3E2-AEC2-489D-BC0A-23BB15F4CA9D}"/>
              </a:ext>
            </a:extLst>
          </p:cNvPr>
          <p:cNvSpPr txBox="1"/>
          <p:nvPr/>
        </p:nvSpPr>
        <p:spPr>
          <a:xfrm>
            <a:off x="4051300" y="2821984"/>
            <a:ext cx="6934230" cy="461665"/>
          </a:xfrm>
          <a:prstGeom prst="rect">
            <a:avLst/>
          </a:prstGeom>
          <a:noFill/>
        </p:spPr>
        <p:txBody>
          <a:bodyPr wrap="square" rtlCol="0">
            <a:spAutoFit/>
          </a:bodyPr>
          <a:lstStyle/>
          <a:p>
            <a:pPr>
              <a:defRPr/>
            </a:pPr>
            <a:r>
              <a:rPr lang="en-US" sz="2400" dirty="0">
                <a:solidFill>
                  <a:srgbClr val="002060"/>
                </a:solidFill>
                <a:latin typeface="Tw Cen MT" panose="020B0602020104020603" pitchFamily="34" charset="0"/>
              </a:rPr>
              <a:t>Develop and adopt a best practice approach to policy</a:t>
            </a:r>
          </a:p>
        </p:txBody>
      </p:sp>
      <p:sp>
        <p:nvSpPr>
          <p:cNvPr id="28" name="TextBox 27">
            <a:extLst>
              <a:ext uri="{FF2B5EF4-FFF2-40B4-BE49-F238E27FC236}">
                <a16:creationId xmlns:a16="http://schemas.microsoft.com/office/drawing/2014/main" id="{5895A3E2-AEC2-489D-BC0A-23BB15F4CA9D}"/>
              </a:ext>
            </a:extLst>
          </p:cNvPr>
          <p:cNvSpPr txBox="1"/>
          <p:nvPr/>
        </p:nvSpPr>
        <p:spPr>
          <a:xfrm>
            <a:off x="4104771" y="2162473"/>
            <a:ext cx="7913663" cy="461665"/>
          </a:xfrm>
          <a:prstGeom prst="rect">
            <a:avLst/>
          </a:prstGeom>
          <a:noFill/>
        </p:spPr>
        <p:txBody>
          <a:bodyPr wrap="square" rtlCol="0">
            <a:spAutoFit/>
          </a:bodyPr>
          <a:lstStyle/>
          <a:p>
            <a:pPr>
              <a:defRPr/>
            </a:pPr>
            <a:r>
              <a:rPr lang="en-US" sz="2400" dirty="0">
                <a:solidFill>
                  <a:srgbClr val="002060"/>
                </a:solidFill>
                <a:latin typeface="Tw Cen MT" panose="020B0602020104020603" pitchFamily="34" charset="0"/>
              </a:rPr>
              <a:t>Improve policy format - generic statement &amp; policy on a page</a:t>
            </a:r>
          </a:p>
        </p:txBody>
      </p:sp>
      <p:cxnSp>
        <p:nvCxnSpPr>
          <p:cNvPr id="14" name="Straight Arrow Connector 13"/>
          <p:cNvCxnSpPr>
            <a:endCxn id="3" idx="6"/>
          </p:cNvCxnSpPr>
          <p:nvPr/>
        </p:nvCxnSpPr>
        <p:spPr>
          <a:xfrm flipH="1">
            <a:off x="2641210" y="2374071"/>
            <a:ext cx="1410090" cy="1357493"/>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 idx="6"/>
          </p:cNvCxnSpPr>
          <p:nvPr/>
        </p:nvCxnSpPr>
        <p:spPr>
          <a:xfrm flipH="1">
            <a:off x="2641210" y="3175000"/>
            <a:ext cx="1359290" cy="556564"/>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1"/>
            <a:endCxn id="3" idx="6"/>
          </p:cNvCxnSpPr>
          <p:nvPr/>
        </p:nvCxnSpPr>
        <p:spPr>
          <a:xfrm flipH="1" flipV="1">
            <a:off x="2641210" y="3731564"/>
            <a:ext cx="1411702" cy="57197"/>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a16="http://schemas.microsoft.com/office/drawing/2014/main" id="{A5C44E47-2868-40F1-82F6-1E7C9CDE4937}"/>
              </a:ext>
            </a:extLst>
          </p:cNvPr>
          <p:cNvSpPr/>
          <p:nvPr/>
        </p:nvSpPr>
        <p:spPr>
          <a:xfrm>
            <a:off x="745880" y="2662723"/>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12518D8B-A8DF-46AD-8B43-5E501985028A}"/>
              </a:ext>
            </a:extLst>
          </p:cNvPr>
          <p:cNvSpPr/>
          <p:nvPr/>
        </p:nvSpPr>
        <p:spPr>
          <a:xfrm>
            <a:off x="814223" y="2731067"/>
            <a:ext cx="1843315" cy="1843314"/>
          </a:xfrm>
          <a:prstGeom prst="ellipse">
            <a:avLst/>
          </a:prstGeom>
          <a:solidFill>
            <a:srgbClr val="3A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c 53">
            <a:extLst>
              <a:ext uri="{FF2B5EF4-FFF2-40B4-BE49-F238E27FC236}">
                <a16:creationId xmlns:a16="http://schemas.microsoft.com/office/drawing/2014/main" id="{5C01D7DC-4D8A-49C6-99F1-B98B27F0AA2F}"/>
              </a:ext>
            </a:extLst>
          </p:cNvPr>
          <p:cNvSpPr/>
          <p:nvPr/>
        </p:nvSpPr>
        <p:spPr>
          <a:xfrm flipH="1">
            <a:off x="656840" y="2580261"/>
            <a:ext cx="2160000" cy="2160000"/>
          </a:xfrm>
          <a:prstGeom prst="arc">
            <a:avLst>
              <a:gd name="adj1" fmla="val 15310223"/>
              <a:gd name="adj2" fmla="val 6614125"/>
            </a:avLst>
          </a:prstGeom>
          <a:ln w="19050">
            <a:solidFill>
              <a:srgbClr val="47D86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58F489A2-F7CA-4EC3-98F0-63328648369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824" y="3004243"/>
            <a:ext cx="1224000" cy="1224000"/>
          </a:xfrm>
          <a:prstGeom prst="rect">
            <a:avLst/>
          </a:prstGeom>
        </p:spPr>
      </p:pic>
      <p:sp>
        <p:nvSpPr>
          <p:cNvPr id="61" name="TextBox 60">
            <a:extLst>
              <a:ext uri="{FF2B5EF4-FFF2-40B4-BE49-F238E27FC236}">
                <a16:creationId xmlns:a16="http://schemas.microsoft.com/office/drawing/2014/main" id="{5895A3E2-AEC2-489D-BC0A-23BB15F4CA9D}"/>
              </a:ext>
            </a:extLst>
          </p:cNvPr>
          <p:cNvSpPr txBox="1"/>
          <p:nvPr/>
        </p:nvSpPr>
        <p:spPr>
          <a:xfrm>
            <a:off x="4051300" y="4167054"/>
            <a:ext cx="7688237" cy="461665"/>
          </a:xfrm>
          <a:prstGeom prst="rect">
            <a:avLst/>
          </a:prstGeom>
          <a:noFill/>
        </p:spPr>
        <p:txBody>
          <a:bodyPr wrap="square" rtlCol="0">
            <a:spAutoFit/>
          </a:bodyPr>
          <a:lstStyle>
            <a:defPPr>
              <a:defRPr lang="en-US"/>
            </a:defPPr>
            <a:lvl1pPr>
              <a:spcBef>
                <a:spcPct val="0"/>
              </a:spcBef>
              <a:defRPr sz="2400">
                <a:solidFill>
                  <a:srgbClr val="48ABC2"/>
                </a:solidFill>
                <a:latin typeface="Tw Cen MT" panose="020B0602020104020603" pitchFamily="34" charset="0"/>
              </a:defRPr>
            </a:lvl1pPr>
          </a:lstStyle>
          <a:p>
            <a:pPr>
              <a:defRPr/>
            </a:pPr>
            <a:r>
              <a:rPr lang="en-US" dirty="0">
                <a:solidFill>
                  <a:srgbClr val="002060"/>
                </a:solidFill>
              </a:rPr>
              <a:t>Review notice periods with view to align where possible</a:t>
            </a:r>
          </a:p>
        </p:txBody>
      </p:sp>
      <p:sp>
        <p:nvSpPr>
          <p:cNvPr id="62" name="TextBox 61">
            <a:extLst>
              <a:ext uri="{FF2B5EF4-FFF2-40B4-BE49-F238E27FC236}">
                <a16:creationId xmlns:a16="http://schemas.microsoft.com/office/drawing/2014/main" id="{5895A3E2-AEC2-489D-BC0A-23BB15F4CA9D}"/>
              </a:ext>
            </a:extLst>
          </p:cNvPr>
          <p:cNvSpPr txBox="1"/>
          <p:nvPr/>
        </p:nvSpPr>
        <p:spPr>
          <a:xfrm>
            <a:off x="4104771" y="4888249"/>
            <a:ext cx="6827288" cy="461665"/>
          </a:xfrm>
          <a:prstGeom prst="rect">
            <a:avLst/>
          </a:prstGeom>
          <a:noFill/>
        </p:spPr>
        <p:txBody>
          <a:bodyPr wrap="square" rtlCol="0">
            <a:spAutoFit/>
          </a:bodyPr>
          <a:lstStyle/>
          <a:p>
            <a:pPr>
              <a:defRPr/>
            </a:pPr>
            <a:r>
              <a:rPr lang="en-US" sz="2400" dirty="0">
                <a:solidFill>
                  <a:srgbClr val="002060"/>
                </a:solidFill>
                <a:latin typeface="Tw Cen MT" panose="020B0602020104020603" pitchFamily="34" charset="0"/>
              </a:rPr>
              <a:t>Agree a standard time for policy review</a:t>
            </a:r>
          </a:p>
        </p:txBody>
      </p:sp>
      <p:cxnSp>
        <p:nvCxnSpPr>
          <p:cNvPr id="72" name="Straight Arrow Connector 71"/>
          <p:cNvCxnSpPr>
            <a:endCxn id="3" idx="6"/>
          </p:cNvCxnSpPr>
          <p:nvPr/>
        </p:nvCxnSpPr>
        <p:spPr>
          <a:xfrm flipH="1" flipV="1">
            <a:off x="2641210" y="3731564"/>
            <a:ext cx="1359290" cy="611836"/>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3" idx="6"/>
          </p:cNvCxnSpPr>
          <p:nvPr/>
        </p:nvCxnSpPr>
        <p:spPr>
          <a:xfrm flipH="1" flipV="1">
            <a:off x="2641210" y="3731564"/>
            <a:ext cx="1411702" cy="1400040"/>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173018C8-03FD-436F-9C99-DA75024C8C61}"/>
              </a:ext>
            </a:extLst>
          </p:cNvPr>
          <p:cNvSpPr txBox="1"/>
          <p:nvPr/>
        </p:nvSpPr>
        <p:spPr>
          <a:xfrm>
            <a:off x="1632794" y="369336"/>
            <a:ext cx="89177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prstClr val="white">
                    <a:lumMod val="65000"/>
                  </a:prstClr>
                </a:solidFill>
                <a:latin typeface="Tw Cen MT" panose="020B0602020104020603" pitchFamily="34" charset="0"/>
              </a:rPr>
              <a:t>POLICY</a:t>
            </a:r>
            <a:r>
              <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rPr>
              <a:t> MILESTONES</a:t>
            </a:r>
          </a:p>
        </p:txBody>
      </p:sp>
    </p:spTree>
    <p:extLst>
      <p:ext uri="{BB962C8B-B14F-4D97-AF65-F5344CB8AC3E}">
        <p14:creationId xmlns:p14="http://schemas.microsoft.com/office/powerpoint/2010/main" val="333537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797895" y="1010157"/>
            <a:ext cx="11001122" cy="5386090"/>
          </a:xfrm>
          <a:prstGeom prst="rect">
            <a:avLst/>
          </a:prstGeom>
          <a:noFill/>
        </p:spPr>
        <p:txBody>
          <a:bodyPr wrap="square">
            <a:spAutoFit/>
          </a:bodyPr>
          <a:lstStyle/>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Disciplinary policy</a:t>
            </a: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Performance policy</a:t>
            </a:r>
            <a:endParaRPr lang="en-GB" dirty="0">
              <a:solidFill>
                <a:srgbClr val="002060"/>
              </a:solidFill>
              <a:latin typeface="Tw Cen MT" panose="020B0602020104020603" pitchFamily="34" charset="0"/>
            </a:endParaRP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Protection policy</a:t>
            </a: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Pay award change</a:t>
            </a: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Format for policy assessment</a:t>
            </a: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NCUH flowcharts shared</a:t>
            </a:r>
          </a:p>
          <a:p>
            <a:pP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Notice periods reviewed </a:t>
            </a:r>
          </a:p>
          <a:p>
            <a:pPr marL="285750" indent="-285750">
              <a:buFont typeface="Arial" panose="020B0604020202020204" pitchFamily="34" charset="0"/>
              <a:buChar char="•"/>
              <a:defRPr/>
            </a:pPr>
            <a:endParaRPr lang="en-GB" sz="1600" dirty="0">
              <a:solidFill>
                <a:srgbClr val="002060"/>
              </a:solidFill>
              <a:latin typeface="Tw Cen MT" panose="020B0602020104020603" pitchFamily="34" charset="0"/>
            </a:endParaRPr>
          </a:p>
          <a:p>
            <a:pPr marL="285750" indent="-285750">
              <a:buFont typeface="Arial" panose="020B0604020202020204" pitchFamily="34" charset="0"/>
              <a:buChar char="•"/>
              <a:defRPr/>
            </a:pPr>
            <a:r>
              <a:rPr lang="en-GB" sz="2400" dirty="0">
                <a:solidFill>
                  <a:srgbClr val="002060"/>
                </a:solidFill>
                <a:latin typeface="Tw Cen MT" panose="020B0602020104020603" pitchFamily="34" charset="0"/>
              </a:rPr>
              <a:t>UHMB policy on a page- 3/7 using this format moving forward</a:t>
            </a:r>
          </a:p>
          <a:p>
            <a:pPr>
              <a:defRPr/>
            </a:pPr>
            <a:endParaRPr lang="en-GB" sz="1600" dirty="0">
              <a:solidFill>
                <a:srgbClr val="002060"/>
              </a:solidFill>
              <a:latin typeface="Tw Cen MT" panose="020B0602020104020603" pitchFamily="34" charset="0"/>
            </a:endParaRPr>
          </a:p>
          <a:p>
            <a:pPr marL="342900" indent="-342900">
              <a:buFont typeface="Arial" panose="020B0604020202020204" pitchFamily="34" charset="0"/>
              <a:buChar char="•"/>
              <a:defRPr/>
            </a:pPr>
            <a:r>
              <a:rPr lang="en-GB" altLang="en-US" sz="2400" dirty="0">
                <a:solidFill>
                  <a:srgbClr val="002060"/>
                </a:solidFill>
                <a:latin typeface="Tw Cen MT" panose="020B0602020104020603" pitchFamily="34" charset="0"/>
              </a:rPr>
              <a:t>Organisation change &amp; TUPE</a:t>
            </a:r>
            <a:endParaRPr lang="en-GB" sz="2400" dirty="0">
              <a:solidFill>
                <a:srgbClr val="002060"/>
              </a:solidFill>
              <a:latin typeface="Tw Cen MT" panose="020B0602020104020603" pitchFamily="34" charset="0"/>
            </a:endParaRPr>
          </a:p>
        </p:txBody>
      </p:sp>
      <p:sp>
        <p:nvSpPr>
          <p:cNvPr id="86" name="Freeform 121"/>
          <p:cNvSpPr>
            <a:spLocks noEditPoints="1"/>
          </p:cNvSpPr>
          <p:nvPr/>
        </p:nvSpPr>
        <p:spPr bwMode="auto">
          <a:xfrm>
            <a:off x="9063567" y="2565401"/>
            <a:ext cx="535517" cy="327025"/>
          </a:xfrm>
          <a:custGeom>
            <a:avLst/>
            <a:gdLst>
              <a:gd name="T0" fmla="*/ 333 w 703"/>
              <a:gd name="T1" fmla="*/ 406 h 572"/>
              <a:gd name="T2" fmla="*/ 198 w 703"/>
              <a:gd name="T3" fmla="*/ 553 h 572"/>
              <a:gd name="T4" fmla="*/ 157 w 703"/>
              <a:gd name="T5" fmla="*/ 568 h 572"/>
              <a:gd name="T6" fmla="*/ 79 w 703"/>
              <a:gd name="T7" fmla="*/ 460 h 572"/>
              <a:gd name="T8" fmla="*/ 207 w 703"/>
              <a:gd name="T9" fmla="*/ 350 h 572"/>
              <a:gd name="T10" fmla="*/ 112 w 703"/>
              <a:gd name="T11" fmla="*/ 218 h 572"/>
              <a:gd name="T12" fmla="*/ 17 w 703"/>
              <a:gd name="T13" fmla="*/ 75 h 572"/>
              <a:gd name="T14" fmla="*/ 82 w 703"/>
              <a:gd name="T15" fmla="*/ 129 h 572"/>
              <a:gd name="T16" fmla="*/ 76 w 703"/>
              <a:gd name="T17" fmla="*/ 24 h 572"/>
              <a:gd name="T18" fmla="*/ 112 w 703"/>
              <a:gd name="T19" fmla="*/ 8 h 572"/>
              <a:gd name="T20" fmla="*/ 317 w 703"/>
              <a:gd name="T21" fmla="*/ 245 h 572"/>
              <a:gd name="T22" fmla="*/ 381 w 703"/>
              <a:gd name="T23" fmla="*/ 208 h 572"/>
              <a:gd name="T24" fmla="*/ 400 w 703"/>
              <a:gd name="T25" fmla="*/ 75 h 572"/>
              <a:gd name="T26" fmla="*/ 300 w 703"/>
              <a:gd name="T27" fmla="*/ 32 h 572"/>
              <a:gd name="T28" fmla="*/ 563 w 703"/>
              <a:gd name="T29" fmla="*/ 80 h 572"/>
              <a:gd name="T30" fmla="*/ 609 w 703"/>
              <a:gd name="T31" fmla="*/ 172 h 572"/>
              <a:gd name="T32" fmla="*/ 695 w 703"/>
              <a:gd name="T33" fmla="*/ 219 h 572"/>
              <a:gd name="T34" fmla="*/ 611 w 703"/>
              <a:gd name="T35" fmla="*/ 324 h 572"/>
              <a:gd name="T36" fmla="*/ 557 w 703"/>
              <a:gd name="T37" fmla="*/ 265 h 572"/>
              <a:gd name="T38" fmla="*/ 439 w 703"/>
              <a:gd name="T39" fmla="*/ 265 h 572"/>
              <a:gd name="T40" fmla="*/ 402 w 703"/>
              <a:gd name="T41" fmla="*/ 330 h 572"/>
              <a:gd name="T42" fmla="*/ 555 w 703"/>
              <a:gd name="T43" fmla="*/ 556 h 572"/>
              <a:gd name="T44" fmla="*/ 338 w 703"/>
              <a:gd name="T45" fmla="*/ 392 h 572"/>
              <a:gd name="T46" fmla="*/ 545 w 703"/>
              <a:gd name="T47" fmla="*/ 546 h 572"/>
              <a:gd name="T48" fmla="*/ 387 w 703"/>
              <a:gd name="T49" fmla="*/ 336 h 572"/>
              <a:gd name="T50" fmla="*/ 425 w 703"/>
              <a:gd name="T51" fmla="*/ 276 h 572"/>
              <a:gd name="T52" fmla="*/ 423 w 703"/>
              <a:gd name="T53" fmla="*/ 265 h 572"/>
              <a:gd name="T54" fmla="*/ 560 w 703"/>
              <a:gd name="T55" fmla="*/ 217 h 572"/>
              <a:gd name="T56" fmla="*/ 606 w 703"/>
              <a:gd name="T57" fmla="*/ 308 h 572"/>
              <a:gd name="T58" fmla="*/ 685 w 703"/>
              <a:gd name="T59" fmla="*/ 229 h 572"/>
              <a:gd name="T60" fmla="*/ 644 w 703"/>
              <a:gd name="T61" fmla="*/ 193 h 572"/>
              <a:gd name="T62" fmla="*/ 594 w 703"/>
              <a:gd name="T63" fmla="*/ 142 h 572"/>
              <a:gd name="T64" fmla="*/ 314 w 703"/>
              <a:gd name="T65" fmla="*/ 28 h 572"/>
              <a:gd name="T66" fmla="*/ 324 w 703"/>
              <a:gd name="T67" fmla="*/ 29 h 572"/>
              <a:gd name="T68" fmla="*/ 414 w 703"/>
              <a:gd name="T69" fmla="*/ 195 h 572"/>
              <a:gd name="T70" fmla="*/ 377 w 703"/>
              <a:gd name="T71" fmla="*/ 222 h 572"/>
              <a:gd name="T72" fmla="*/ 359 w 703"/>
              <a:gd name="T73" fmla="*/ 230 h 572"/>
              <a:gd name="T74" fmla="*/ 200 w 703"/>
              <a:gd name="T75" fmla="*/ 148 h 572"/>
              <a:gd name="T76" fmla="*/ 112 w 703"/>
              <a:gd name="T77" fmla="*/ 22 h 572"/>
              <a:gd name="T78" fmla="*/ 131 w 703"/>
              <a:gd name="T79" fmla="*/ 132 h 572"/>
              <a:gd name="T80" fmla="*/ 22 w 703"/>
              <a:gd name="T81" fmla="*/ 95 h 572"/>
              <a:gd name="T82" fmla="*/ 140 w 703"/>
              <a:gd name="T83" fmla="*/ 199 h 572"/>
              <a:gd name="T84" fmla="*/ 255 w 703"/>
              <a:gd name="T85" fmla="*/ 318 h 572"/>
              <a:gd name="T86" fmla="*/ 98 w 703"/>
              <a:gd name="T87" fmla="*/ 464 h 572"/>
              <a:gd name="T88" fmla="*/ 142 w 703"/>
              <a:gd name="T89" fmla="*/ 533 h 572"/>
              <a:gd name="T90" fmla="*/ 178 w 703"/>
              <a:gd name="T91" fmla="*/ 557 h 572"/>
              <a:gd name="T92" fmla="*/ 299 w 703"/>
              <a:gd name="T93" fmla="*/ 41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572">
                <a:moveTo>
                  <a:pt x="518" y="572"/>
                </a:moveTo>
                <a:cubicBezTo>
                  <a:pt x="505" y="572"/>
                  <a:pt x="494" y="568"/>
                  <a:pt x="486" y="559"/>
                </a:cubicBezTo>
                <a:cubicBezTo>
                  <a:pt x="333" y="406"/>
                  <a:pt x="333" y="406"/>
                  <a:pt x="333" y="406"/>
                </a:cubicBezTo>
                <a:cubicBezTo>
                  <a:pt x="324" y="414"/>
                  <a:pt x="316" y="421"/>
                  <a:pt x="308" y="428"/>
                </a:cubicBezTo>
                <a:cubicBezTo>
                  <a:pt x="296" y="438"/>
                  <a:pt x="285" y="448"/>
                  <a:pt x="272" y="461"/>
                </a:cubicBezTo>
                <a:cubicBezTo>
                  <a:pt x="252" y="481"/>
                  <a:pt x="216" y="530"/>
                  <a:pt x="198" y="553"/>
                </a:cubicBezTo>
                <a:cubicBezTo>
                  <a:pt x="190" y="565"/>
                  <a:pt x="188" y="567"/>
                  <a:pt x="187" y="568"/>
                </a:cubicBezTo>
                <a:cubicBezTo>
                  <a:pt x="184" y="571"/>
                  <a:pt x="177" y="572"/>
                  <a:pt x="172" y="572"/>
                </a:cubicBezTo>
                <a:cubicBezTo>
                  <a:pt x="167" y="572"/>
                  <a:pt x="160" y="571"/>
                  <a:pt x="157" y="568"/>
                </a:cubicBezTo>
                <a:cubicBezTo>
                  <a:pt x="155" y="566"/>
                  <a:pt x="145" y="556"/>
                  <a:pt x="132" y="543"/>
                </a:cubicBezTo>
                <a:cubicBezTo>
                  <a:pt x="132" y="543"/>
                  <a:pt x="83" y="494"/>
                  <a:pt x="79" y="490"/>
                </a:cubicBezTo>
                <a:cubicBezTo>
                  <a:pt x="74" y="484"/>
                  <a:pt x="73" y="466"/>
                  <a:pt x="79" y="460"/>
                </a:cubicBezTo>
                <a:cubicBezTo>
                  <a:pt x="80" y="459"/>
                  <a:pt x="82" y="457"/>
                  <a:pt x="90" y="452"/>
                </a:cubicBezTo>
                <a:cubicBezTo>
                  <a:pt x="108" y="441"/>
                  <a:pt x="144" y="418"/>
                  <a:pt x="163" y="398"/>
                </a:cubicBezTo>
                <a:cubicBezTo>
                  <a:pt x="176" y="385"/>
                  <a:pt x="191" y="368"/>
                  <a:pt x="207" y="350"/>
                </a:cubicBezTo>
                <a:cubicBezTo>
                  <a:pt x="218" y="338"/>
                  <a:pt x="229" y="325"/>
                  <a:pt x="240" y="314"/>
                </a:cubicBezTo>
                <a:cubicBezTo>
                  <a:pt x="140" y="214"/>
                  <a:pt x="140" y="214"/>
                  <a:pt x="140" y="214"/>
                </a:cubicBezTo>
                <a:cubicBezTo>
                  <a:pt x="131" y="216"/>
                  <a:pt x="121" y="218"/>
                  <a:pt x="112" y="218"/>
                </a:cubicBezTo>
                <a:cubicBezTo>
                  <a:pt x="84" y="218"/>
                  <a:pt x="57" y="207"/>
                  <a:pt x="37" y="187"/>
                </a:cubicBezTo>
                <a:cubicBezTo>
                  <a:pt x="9" y="159"/>
                  <a:pt x="0" y="118"/>
                  <a:pt x="12" y="80"/>
                </a:cubicBezTo>
                <a:cubicBezTo>
                  <a:pt x="13" y="77"/>
                  <a:pt x="15" y="76"/>
                  <a:pt x="17" y="75"/>
                </a:cubicBezTo>
                <a:cubicBezTo>
                  <a:pt x="19" y="74"/>
                  <a:pt x="22" y="75"/>
                  <a:pt x="24" y="77"/>
                </a:cubicBezTo>
                <a:cubicBezTo>
                  <a:pt x="75" y="128"/>
                  <a:pt x="75" y="128"/>
                  <a:pt x="75" y="128"/>
                </a:cubicBezTo>
                <a:cubicBezTo>
                  <a:pt x="76" y="129"/>
                  <a:pt x="78" y="129"/>
                  <a:pt x="82" y="129"/>
                </a:cubicBezTo>
                <a:cubicBezTo>
                  <a:pt x="96" y="129"/>
                  <a:pt x="117" y="125"/>
                  <a:pt x="121" y="122"/>
                </a:cubicBezTo>
                <a:cubicBezTo>
                  <a:pt x="125" y="115"/>
                  <a:pt x="129" y="83"/>
                  <a:pt x="127" y="76"/>
                </a:cubicBezTo>
                <a:cubicBezTo>
                  <a:pt x="76" y="24"/>
                  <a:pt x="76" y="24"/>
                  <a:pt x="76" y="24"/>
                </a:cubicBezTo>
                <a:cubicBezTo>
                  <a:pt x="74" y="23"/>
                  <a:pt x="74" y="20"/>
                  <a:pt x="74" y="18"/>
                </a:cubicBezTo>
                <a:cubicBezTo>
                  <a:pt x="75" y="15"/>
                  <a:pt x="77" y="14"/>
                  <a:pt x="79" y="13"/>
                </a:cubicBezTo>
                <a:cubicBezTo>
                  <a:pt x="89" y="9"/>
                  <a:pt x="101" y="8"/>
                  <a:pt x="112" y="8"/>
                </a:cubicBezTo>
                <a:cubicBezTo>
                  <a:pt x="140" y="8"/>
                  <a:pt x="166" y="18"/>
                  <a:pt x="186" y="38"/>
                </a:cubicBezTo>
                <a:cubicBezTo>
                  <a:pt x="213" y="65"/>
                  <a:pt x="223" y="104"/>
                  <a:pt x="213" y="141"/>
                </a:cubicBezTo>
                <a:cubicBezTo>
                  <a:pt x="317" y="245"/>
                  <a:pt x="317" y="245"/>
                  <a:pt x="317" y="245"/>
                </a:cubicBezTo>
                <a:cubicBezTo>
                  <a:pt x="330" y="235"/>
                  <a:pt x="342" y="226"/>
                  <a:pt x="351" y="219"/>
                </a:cubicBezTo>
                <a:cubicBezTo>
                  <a:pt x="356" y="215"/>
                  <a:pt x="360" y="212"/>
                  <a:pt x="362" y="211"/>
                </a:cubicBezTo>
                <a:cubicBezTo>
                  <a:pt x="368" y="206"/>
                  <a:pt x="375" y="205"/>
                  <a:pt x="381" y="208"/>
                </a:cubicBezTo>
                <a:cubicBezTo>
                  <a:pt x="387" y="203"/>
                  <a:pt x="387" y="203"/>
                  <a:pt x="387" y="203"/>
                </a:cubicBezTo>
                <a:cubicBezTo>
                  <a:pt x="404" y="185"/>
                  <a:pt x="404" y="185"/>
                  <a:pt x="404" y="185"/>
                </a:cubicBezTo>
                <a:cubicBezTo>
                  <a:pt x="424" y="165"/>
                  <a:pt x="450" y="125"/>
                  <a:pt x="400" y="75"/>
                </a:cubicBezTo>
                <a:cubicBezTo>
                  <a:pt x="369" y="45"/>
                  <a:pt x="332" y="43"/>
                  <a:pt x="324" y="43"/>
                </a:cubicBezTo>
                <a:cubicBezTo>
                  <a:pt x="321" y="43"/>
                  <a:pt x="319" y="43"/>
                  <a:pt x="318" y="43"/>
                </a:cubicBezTo>
                <a:cubicBezTo>
                  <a:pt x="310" y="45"/>
                  <a:pt x="302" y="40"/>
                  <a:pt x="300" y="32"/>
                </a:cubicBezTo>
                <a:cubicBezTo>
                  <a:pt x="299" y="25"/>
                  <a:pt x="301" y="19"/>
                  <a:pt x="307" y="16"/>
                </a:cubicBezTo>
                <a:cubicBezTo>
                  <a:pt x="325" y="6"/>
                  <a:pt x="354" y="0"/>
                  <a:pt x="383" y="0"/>
                </a:cubicBezTo>
                <a:cubicBezTo>
                  <a:pt x="429" y="0"/>
                  <a:pt x="497" y="14"/>
                  <a:pt x="563" y="80"/>
                </a:cubicBezTo>
                <a:cubicBezTo>
                  <a:pt x="593" y="110"/>
                  <a:pt x="606" y="127"/>
                  <a:pt x="608" y="140"/>
                </a:cubicBezTo>
                <a:cubicBezTo>
                  <a:pt x="609" y="146"/>
                  <a:pt x="608" y="152"/>
                  <a:pt x="608" y="157"/>
                </a:cubicBezTo>
                <a:cubicBezTo>
                  <a:pt x="607" y="164"/>
                  <a:pt x="607" y="169"/>
                  <a:pt x="609" y="172"/>
                </a:cubicBezTo>
                <a:cubicBezTo>
                  <a:pt x="617" y="179"/>
                  <a:pt x="627" y="181"/>
                  <a:pt x="642" y="179"/>
                </a:cubicBezTo>
                <a:cubicBezTo>
                  <a:pt x="649" y="178"/>
                  <a:pt x="657" y="181"/>
                  <a:pt x="662" y="186"/>
                </a:cubicBezTo>
                <a:cubicBezTo>
                  <a:pt x="695" y="219"/>
                  <a:pt x="695" y="219"/>
                  <a:pt x="695" y="219"/>
                </a:cubicBezTo>
                <a:cubicBezTo>
                  <a:pt x="703" y="227"/>
                  <a:pt x="703" y="240"/>
                  <a:pt x="695" y="249"/>
                </a:cubicBezTo>
                <a:cubicBezTo>
                  <a:pt x="626" y="318"/>
                  <a:pt x="626" y="318"/>
                  <a:pt x="626" y="318"/>
                </a:cubicBezTo>
                <a:cubicBezTo>
                  <a:pt x="622" y="322"/>
                  <a:pt x="616" y="324"/>
                  <a:pt x="611" y="324"/>
                </a:cubicBezTo>
                <a:cubicBezTo>
                  <a:pt x="605" y="324"/>
                  <a:pt x="600" y="322"/>
                  <a:pt x="596" y="318"/>
                </a:cubicBezTo>
                <a:cubicBezTo>
                  <a:pt x="563" y="285"/>
                  <a:pt x="563" y="285"/>
                  <a:pt x="563" y="285"/>
                </a:cubicBezTo>
                <a:cubicBezTo>
                  <a:pt x="558" y="280"/>
                  <a:pt x="556" y="273"/>
                  <a:pt x="557" y="265"/>
                </a:cubicBezTo>
                <a:cubicBezTo>
                  <a:pt x="561" y="247"/>
                  <a:pt x="558" y="235"/>
                  <a:pt x="550" y="227"/>
                </a:cubicBezTo>
                <a:cubicBezTo>
                  <a:pt x="537" y="214"/>
                  <a:pt x="528" y="210"/>
                  <a:pt x="512" y="212"/>
                </a:cubicBezTo>
                <a:cubicBezTo>
                  <a:pt x="498" y="214"/>
                  <a:pt x="471" y="234"/>
                  <a:pt x="439" y="265"/>
                </a:cubicBezTo>
                <a:cubicBezTo>
                  <a:pt x="442" y="272"/>
                  <a:pt x="442" y="279"/>
                  <a:pt x="436" y="285"/>
                </a:cubicBezTo>
                <a:cubicBezTo>
                  <a:pt x="435" y="287"/>
                  <a:pt x="432" y="291"/>
                  <a:pt x="428" y="296"/>
                </a:cubicBezTo>
                <a:cubicBezTo>
                  <a:pt x="421" y="305"/>
                  <a:pt x="412" y="317"/>
                  <a:pt x="402" y="330"/>
                </a:cubicBezTo>
                <a:cubicBezTo>
                  <a:pt x="559" y="487"/>
                  <a:pt x="559" y="487"/>
                  <a:pt x="559" y="487"/>
                </a:cubicBezTo>
                <a:cubicBezTo>
                  <a:pt x="567" y="496"/>
                  <a:pt x="572" y="508"/>
                  <a:pt x="571" y="521"/>
                </a:cubicBezTo>
                <a:cubicBezTo>
                  <a:pt x="570" y="534"/>
                  <a:pt x="565" y="546"/>
                  <a:pt x="555" y="556"/>
                </a:cubicBezTo>
                <a:cubicBezTo>
                  <a:pt x="545" y="566"/>
                  <a:pt x="531" y="572"/>
                  <a:pt x="518" y="572"/>
                </a:cubicBezTo>
                <a:close/>
                <a:moveTo>
                  <a:pt x="333" y="390"/>
                </a:moveTo>
                <a:cubicBezTo>
                  <a:pt x="335" y="390"/>
                  <a:pt x="337" y="390"/>
                  <a:pt x="338" y="392"/>
                </a:cubicBezTo>
                <a:cubicBezTo>
                  <a:pt x="496" y="550"/>
                  <a:pt x="496" y="550"/>
                  <a:pt x="496" y="550"/>
                </a:cubicBezTo>
                <a:cubicBezTo>
                  <a:pt x="502" y="555"/>
                  <a:pt x="509" y="558"/>
                  <a:pt x="518" y="558"/>
                </a:cubicBezTo>
                <a:cubicBezTo>
                  <a:pt x="527" y="558"/>
                  <a:pt x="538" y="554"/>
                  <a:pt x="545" y="546"/>
                </a:cubicBezTo>
                <a:cubicBezTo>
                  <a:pt x="552" y="539"/>
                  <a:pt x="557" y="530"/>
                  <a:pt x="557" y="520"/>
                </a:cubicBezTo>
                <a:cubicBezTo>
                  <a:pt x="558" y="511"/>
                  <a:pt x="555" y="503"/>
                  <a:pt x="549" y="497"/>
                </a:cubicBezTo>
                <a:cubicBezTo>
                  <a:pt x="387" y="336"/>
                  <a:pt x="387" y="336"/>
                  <a:pt x="387" y="336"/>
                </a:cubicBezTo>
                <a:cubicBezTo>
                  <a:pt x="385" y="333"/>
                  <a:pt x="385" y="329"/>
                  <a:pt x="387" y="326"/>
                </a:cubicBezTo>
                <a:cubicBezTo>
                  <a:pt x="399" y="312"/>
                  <a:pt x="409" y="297"/>
                  <a:pt x="416" y="288"/>
                </a:cubicBezTo>
                <a:cubicBezTo>
                  <a:pt x="421" y="282"/>
                  <a:pt x="424" y="278"/>
                  <a:pt x="425" y="276"/>
                </a:cubicBezTo>
                <a:cubicBezTo>
                  <a:pt x="428" y="274"/>
                  <a:pt x="428" y="272"/>
                  <a:pt x="425" y="270"/>
                </a:cubicBezTo>
                <a:cubicBezTo>
                  <a:pt x="425" y="270"/>
                  <a:pt x="425" y="269"/>
                  <a:pt x="425" y="269"/>
                </a:cubicBezTo>
                <a:cubicBezTo>
                  <a:pt x="423" y="268"/>
                  <a:pt x="423" y="267"/>
                  <a:pt x="423" y="265"/>
                </a:cubicBezTo>
                <a:cubicBezTo>
                  <a:pt x="422" y="263"/>
                  <a:pt x="423" y="261"/>
                  <a:pt x="425" y="259"/>
                </a:cubicBezTo>
                <a:cubicBezTo>
                  <a:pt x="451" y="233"/>
                  <a:pt x="487" y="201"/>
                  <a:pt x="511" y="198"/>
                </a:cubicBezTo>
                <a:cubicBezTo>
                  <a:pt x="534" y="196"/>
                  <a:pt x="547" y="204"/>
                  <a:pt x="560" y="217"/>
                </a:cubicBezTo>
                <a:cubicBezTo>
                  <a:pt x="571" y="228"/>
                  <a:pt x="575" y="245"/>
                  <a:pt x="571" y="267"/>
                </a:cubicBezTo>
                <a:cubicBezTo>
                  <a:pt x="571" y="269"/>
                  <a:pt x="570" y="273"/>
                  <a:pt x="573" y="275"/>
                </a:cubicBezTo>
                <a:cubicBezTo>
                  <a:pt x="606" y="308"/>
                  <a:pt x="606" y="308"/>
                  <a:pt x="606" y="308"/>
                </a:cubicBezTo>
                <a:cubicBezTo>
                  <a:pt x="608" y="310"/>
                  <a:pt x="613" y="310"/>
                  <a:pt x="616" y="308"/>
                </a:cubicBezTo>
                <a:cubicBezTo>
                  <a:pt x="685" y="239"/>
                  <a:pt x="685" y="239"/>
                  <a:pt x="685" y="239"/>
                </a:cubicBezTo>
                <a:cubicBezTo>
                  <a:pt x="687" y="236"/>
                  <a:pt x="687" y="232"/>
                  <a:pt x="685" y="229"/>
                </a:cubicBezTo>
                <a:cubicBezTo>
                  <a:pt x="652" y="196"/>
                  <a:pt x="652" y="196"/>
                  <a:pt x="652" y="196"/>
                </a:cubicBezTo>
                <a:cubicBezTo>
                  <a:pt x="650" y="194"/>
                  <a:pt x="647" y="193"/>
                  <a:pt x="645" y="193"/>
                </a:cubicBezTo>
                <a:cubicBezTo>
                  <a:pt x="645" y="193"/>
                  <a:pt x="644" y="193"/>
                  <a:pt x="644" y="193"/>
                </a:cubicBezTo>
                <a:cubicBezTo>
                  <a:pt x="624" y="196"/>
                  <a:pt x="610" y="192"/>
                  <a:pt x="600" y="182"/>
                </a:cubicBezTo>
                <a:cubicBezTo>
                  <a:pt x="592" y="174"/>
                  <a:pt x="593" y="164"/>
                  <a:pt x="594" y="155"/>
                </a:cubicBezTo>
                <a:cubicBezTo>
                  <a:pt x="594" y="151"/>
                  <a:pt x="595" y="146"/>
                  <a:pt x="594" y="142"/>
                </a:cubicBezTo>
                <a:cubicBezTo>
                  <a:pt x="592" y="129"/>
                  <a:pt x="563" y="100"/>
                  <a:pt x="553" y="90"/>
                </a:cubicBezTo>
                <a:cubicBezTo>
                  <a:pt x="490" y="27"/>
                  <a:pt x="426" y="14"/>
                  <a:pt x="383" y="14"/>
                </a:cubicBezTo>
                <a:cubicBezTo>
                  <a:pt x="351" y="14"/>
                  <a:pt x="326" y="21"/>
                  <a:pt x="314" y="28"/>
                </a:cubicBezTo>
                <a:cubicBezTo>
                  <a:pt x="314" y="28"/>
                  <a:pt x="314" y="29"/>
                  <a:pt x="314" y="29"/>
                </a:cubicBezTo>
                <a:cubicBezTo>
                  <a:pt x="315" y="30"/>
                  <a:pt x="315" y="30"/>
                  <a:pt x="315" y="30"/>
                </a:cubicBezTo>
                <a:cubicBezTo>
                  <a:pt x="318" y="29"/>
                  <a:pt x="321" y="29"/>
                  <a:pt x="324" y="29"/>
                </a:cubicBezTo>
                <a:cubicBezTo>
                  <a:pt x="333" y="29"/>
                  <a:pt x="375" y="31"/>
                  <a:pt x="410" y="65"/>
                </a:cubicBezTo>
                <a:cubicBezTo>
                  <a:pt x="435" y="90"/>
                  <a:pt x="446" y="116"/>
                  <a:pt x="442" y="143"/>
                </a:cubicBezTo>
                <a:cubicBezTo>
                  <a:pt x="439" y="168"/>
                  <a:pt x="423" y="186"/>
                  <a:pt x="414" y="195"/>
                </a:cubicBezTo>
                <a:cubicBezTo>
                  <a:pt x="396" y="213"/>
                  <a:pt x="396" y="213"/>
                  <a:pt x="396" y="213"/>
                </a:cubicBezTo>
                <a:cubicBezTo>
                  <a:pt x="387" y="222"/>
                  <a:pt x="387" y="222"/>
                  <a:pt x="387" y="222"/>
                </a:cubicBezTo>
                <a:cubicBezTo>
                  <a:pt x="384" y="224"/>
                  <a:pt x="380" y="224"/>
                  <a:pt x="377" y="222"/>
                </a:cubicBezTo>
                <a:cubicBezTo>
                  <a:pt x="376" y="221"/>
                  <a:pt x="375" y="220"/>
                  <a:pt x="374" y="220"/>
                </a:cubicBezTo>
                <a:cubicBezTo>
                  <a:pt x="373" y="220"/>
                  <a:pt x="372" y="220"/>
                  <a:pt x="371" y="222"/>
                </a:cubicBezTo>
                <a:cubicBezTo>
                  <a:pt x="369" y="223"/>
                  <a:pt x="365" y="226"/>
                  <a:pt x="359" y="230"/>
                </a:cubicBezTo>
                <a:cubicBezTo>
                  <a:pt x="350" y="237"/>
                  <a:pt x="336" y="248"/>
                  <a:pt x="321" y="260"/>
                </a:cubicBezTo>
                <a:cubicBezTo>
                  <a:pt x="318" y="262"/>
                  <a:pt x="314" y="262"/>
                  <a:pt x="311" y="260"/>
                </a:cubicBezTo>
                <a:cubicBezTo>
                  <a:pt x="200" y="148"/>
                  <a:pt x="200" y="148"/>
                  <a:pt x="200" y="148"/>
                </a:cubicBezTo>
                <a:cubicBezTo>
                  <a:pt x="198" y="146"/>
                  <a:pt x="197" y="144"/>
                  <a:pt x="198" y="141"/>
                </a:cubicBezTo>
                <a:cubicBezTo>
                  <a:pt x="209" y="108"/>
                  <a:pt x="201" y="73"/>
                  <a:pt x="176" y="48"/>
                </a:cubicBezTo>
                <a:cubicBezTo>
                  <a:pt x="159" y="31"/>
                  <a:pt x="136" y="22"/>
                  <a:pt x="112" y="22"/>
                </a:cubicBezTo>
                <a:cubicBezTo>
                  <a:pt x="106" y="22"/>
                  <a:pt x="100" y="22"/>
                  <a:pt x="95" y="23"/>
                </a:cubicBezTo>
                <a:cubicBezTo>
                  <a:pt x="138" y="66"/>
                  <a:pt x="138" y="66"/>
                  <a:pt x="138" y="66"/>
                </a:cubicBezTo>
                <a:cubicBezTo>
                  <a:pt x="147" y="75"/>
                  <a:pt x="138" y="125"/>
                  <a:pt x="131" y="132"/>
                </a:cubicBezTo>
                <a:cubicBezTo>
                  <a:pt x="124" y="139"/>
                  <a:pt x="95" y="143"/>
                  <a:pt x="82" y="143"/>
                </a:cubicBezTo>
                <a:cubicBezTo>
                  <a:pt x="73" y="143"/>
                  <a:pt x="69" y="142"/>
                  <a:pt x="66" y="139"/>
                </a:cubicBezTo>
                <a:cubicBezTo>
                  <a:pt x="22" y="95"/>
                  <a:pt x="22" y="95"/>
                  <a:pt x="22" y="95"/>
                </a:cubicBezTo>
                <a:cubicBezTo>
                  <a:pt x="17" y="125"/>
                  <a:pt x="26" y="155"/>
                  <a:pt x="47" y="177"/>
                </a:cubicBezTo>
                <a:cubicBezTo>
                  <a:pt x="65" y="194"/>
                  <a:pt x="87" y="204"/>
                  <a:pt x="112" y="204"/>
                </a:cubicBezTo>
                <a:cubicBezTo>
                  <a:pt x="121" y="204"/>
                  <a:pt x="131" y="202"/>
                  <a:pt x="140" y="199"/>
                </a:cubicBezTo>
                <a:cubicBezTo>
                  <a:pt x="143" y="198"/>
                  <a:pt x="145" y="199"/>
                  <a:pt x="147" y="201"/>
                </a:cubicBezTo>
                <a:cubicBezTo>
                  <a:pt x="255" y="308"/>
                  <a:pt x="255" y="308"/>
                  <a:pt x="255" y="308"/>
                </a:cubicBezTo>
                <a:cubicBezTo>
                  <a:pt x="258" y="311"/>
                  <a:pt x="258" y="315"/>
                  <a:pt x="255" y="318"/>
                </a:cubicBezTo>
                <a:cubicBezTo>
                  <a:pt x="243" y="331"/>
                  <a:pt x="230" y="346"/>
                  <a:pt x="217" y="360"/>
                </a:cubicBezTo>
                <a:cubicBezTo>
                  <a:pt x="201" y="378"/>
                  <a:pt x="186" y="395"/>
                  <a:pt x="173" y="408"/>
                </a:cubicBezTo>
                <a:cubicBezTo>
                  <a:pt x="152" y="428"/>
                  <a:pt x="116" y="452"/>
                  <a:pt x="98" y="464"/>
                </a:cubicBezTo>
                <a:cubicBezTo>
                  <a:pt x="95" y="466"/>
                  <a:pt x="91" y="468"/>
                  <a:pt x="89" y="469"/>
                </a:cubicBezTo>
                <a:cubicBezTo>
                  <a:pt x="89" y="472"/>
                  <a:pt x="89" y="479"/>
                  <a:pt x="90" y="481"/>
                </a:cubicBezTo>
                <a:cubicBezTo>
                  <a:pt x="95" y="486"/>
                  <a:pt x="142" y="533"/>
                  <a:pt x="142" y="533"/>
                </a:cubicBezTo>
                <a:cubicBezTo>
                  <a:pt x="154" y="545"/>
                  <a:pt x="164" y="555"/>
                  <a:pt x="166" y="557"/>
                </a:cubicBezTo>
                <a:cubicBezTo>
                  <a:pt x="167" y="558"/>
                  <a:pt x="169" y="558"/>
                  <a:pt x="172" y="558"/>
                </a:cubicBezTo>
                <a:cubicBezTo>
                  <a:pt x="175" y="558"/>
                  <a:pt x="177" y="558"/>
                  <a:pt x="178" y="557"/>
                </a:cubicBezTo>
                <a:cubicBezTo>
                  <a:pt x="179" y="556"/>
                  <a:pt x="183" y="551"/>
                  <a:pt x="187" y="545"/>
                </a:cubicBezTo>
                <a:cubicBezTo>
                  <a:pt x="204" y="521"/>
                  <a:pt x="241" y="472"/>
                  <a:pt x="262" y="451"/>
                </a:cubicBezTo>
                <a:cubicBezTo>
                  <a:pt x="275" y="438"/>
                  <a:pt x="287" y="428"/>
                  <a:pt x="299" y="417"/>
                </a:cubicBezTo>
                <a:cubicBezTo>
                  <a:pt x="309" y="409"/>
                  <a:pt x="318" y="401"/>
                  <a:pt x="329" y="392"/>
                </a:cubicBezTo>
                <a:cubicBezTo>
                  <a:pt x="330" y="390"/>
                  <a:pt x="332" y="390"/>
                  <a:pt x="333" y="390"/>
                </a:cubicBezTo>
                <a:close/>
              </a:path>
            </a:pathLst>
          </a:custGeom>
          <a:solidFill>
            <a:srgbClr val="FFFFFF"/>
          </a:solidFill>
          <a:ln>
            <a:noFill/>
          </a:ln>
        </p:spPr>
        <p:txBody>
          <a:bodyPr lIns="68580" tIns="34290" rIns="68580" bIns="34290"/>
          <a:lstStyle/>
          <a:p>
            <a:pPr defTabSz="1219170" fontAlgn="auto">
              <a:spcBef>
                <a:spcPts val="0"/>
              </a:spcBef>
              <a:spcAft>
                <a:spcPts val="0"/>
              </a:spcAft>
              <a:defRPr/>
            </a:pPr>
            <a:endParaRPr lang="en-US" dirty="0">
              <a:solidFill>
                <a:srgbClr val="57565A"/>
              </a:solidFill>
              <a:latin typeface="Open Sans Light"/>
              <a:cs typeface="+mn-cs"/>
            </a:endParaRPr>
          </a:p>
        </p:txBody>
      </p:sp>
      <p:sp>
        <p:nvSpPr>
          <p:cNvPr id="99" name="TextBox 98">
            <a:extLst>
              <a:ext uri="{FF2B5EF4-FFF2-40B4-BE49-F238E27FC236}">
                <a16:creationId xmlns:a16="http://schemas.microsoft.com/office/drawing/2014/main" id="{173018C8-03FD-436F-9C99-DA75024C8C61}"/>
              </a:ext>
            </a:extLst>
          </p:cNvPr>
          <p:cNvSpPr txBox="1"/>
          <p:nvPr/>
        </p:nvSpPr>
        <p:spPr>
          <a:xfrm>
            <a:off x="1632795" y="236528"/>
            <a:ext cx="89177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prstClr val="white">
                    <a:lumMod val="65000"/>
                  </a:prstClr>
                </a:solidFill>
                <a:latin typeface="Tw Cen MT" panose="020B0602020104020603" pitchFamily="34" charset="0"/>
              </a:rPr>
              <a:t>ACHIEVEMENTS: POLICY</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400801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815" y="1159896"/>
            <a:ext cx="11264367" cy="5909310"/>
          </a:xfrm>
          <a:prstGeom prst="rect">
            <a:avLst/>
          </a:prstGeom>
          <a:noFill/>
        </p:spPr>
        <p:txBody>
          <a:bodyPr wrap="square" rtlCol="0">
            <a:spAutoFit/>
          </a:bodyPr>
          <a:lstStyle/>
          <a:p>
            <a:pPr marL="285750" indent="-285750">
              <a:buFont typeface="Arial" panose="020B0604020202020204" pitchFamily="34" charset="0"/>
              <a:buChar char="•"/>
              <a:defRPr/>
            </a:pPr>
            <a:r>
              <a:rPr lang="en-GB" altLang="en-US" sz="2400" dirty="0">
                <a:solidFill>
                  <a:srgbClr val="002060"/>
                </a:solidFill>
              </a:rPr>
              <a:t>Opportunity to network, share &amp; support one another proved hugely beneficial – barriers overcome by working collaboratively</a:t>
            </a:r>
          </a:p>
          <a:p>
            <a:pPr marL="285750" indent="-285750">
              <a:buFont typeface="Arial" panose="020B0604020202020204" pitchFamily="34" charset="0"/>
              <a:buChar char="•"/>
              <a:defRPr/>
            </a:pPr>
            <a:endParaRPr lang="en-GB" altLang="en-US"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Governance needs to be strengthened - to align with integration plans</a:t>
            </a:r>
          </a:p>
          <a:p>
            <a:pPr marL="285750" indent="-285750">
              <a:buFont typeface="Arial" panose="020B0604020202020204" pitchFamily="34" charset="0"/>
              <a:buChar char="•"/>
              <a:defRPr/>
            </a:pPr>
            <a:endParaRPr lang="en-GB"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Central priorities need to be aligned to local</a:t>
            </a:r>
          </a:p>
          <a:p>
            <a:pPr marL="285750" indent="-285750">
              <a:buFont typeface="Arial" panose="020B0604020202020204" pitchFamily="34" charset="0"/>
              <a:buChar char="•"/>
              <a:defRPr/>
            </a:pPr>
            <a:endParaRPr lang="en-GB"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Local ownership required</a:t>
            </a:r>
          </a:p>
          <a:p>
            <a:pPr>
              <a:defRPr/>
            </a:pPr>
            <a:endParaRPr lang="en-GB"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Agreement in trusts required at all levels- before sharing resources with other areas </a:t>
            </a:r>
          </a:p>
          <a:p>
            <a:pPr marL="285750" indent="-285750">
              <a:buFont typeface="Arial" panose="020B0604020202020204" pitchFamily="34" charset="0"/>
              <a:buChar char="•"/>
              <a:defRPr/>
            </a:pPr>
            <a:endParaRPr lang="en-GB"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Recognition of urban v rural pull factors</a:t>
            </a:r>
          </a:p>
          <a:p>
            <a:pPr marL="285750" indent="-285750">
              <a:buFont typeface="Arial" panose="020B0604020202020204" pitchFamily="34" charset="0"/>
              <a:buChar char="•"/>
              <a:defRPr/>
            </a:pPr>
            <a:endParaRPr lang="en-GB" sz="2400" dirty="0">
              <a:solidFill>
                <a:srgbClr val="002060"/>
              </a:solidFill>
            </a:endParaRPr>
          </a:p>
          <a:p>
            <a:pPr marL="285750" indent="-285750">
              <a:buFont typeface="Arial" panose="020B0604020202020204" pitchFamily="34" charset="0"/>
              <a:buChar char="•"/>
              <a:defRPr/>
            </a:pPr>
            <a:r>
              <a:rPr lang="en-GB" sz="2400" dirty="0">
                <a:solidFill>
                  <a:srgbClr val="002060"/>
                </a:solidFill>
              </a:rPr>
              <a:t>Strong HRD lead – noticeable impact on the enablement of change</a:t>
            </a:r>
          </a:p>
          <a:p>
            <a:pPr marL="285750" indent="-285750">
              <a:buFont typeface="Arial" panose="020B0604020202020204" pitchFamily="34" charset="0"/>
              <a:buChar char="•"/>
              <a:defRPr/>
            </a:pPr>
            <a:endParaRPr lang="en-GB" sz="2400"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p:txBody>
      </p:sp>
      <p:sp>
        <p:nvSpPr>
          <p:cNvPr id="25" name="TextBox 24">
            <a:extLst>
              <a:ext uri="{FF2B5EF4-FFF2-40B4-BE49-F238E27FC236}">
                <a16:creationId xmlns:a16="http://schemas.microsoft.com/office/drawing/2014/main" id="{173018C8-03FD-436F-9C99-DA75024C8C61}"/>
              </a:ext>
            </a:extLst>
          </p:cNvPr>
          <p:cNvSpPr txBox="1"/>
          <p:nvPr/>
        </p:nvSpPr>
        <p:spPr>
          <a:xfrm>
            <a:off x="1165676" y="361405"/>
            <a:ext cx="9860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LESSONS </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53011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2518D8B-A8DF-46AD-8B43-5E501985028A}"/>
              </a:ext>
            </a:extLst>
          </p:cNvPr>
          <p:cNvSpPr/>
          <p:nvPr/>
        </p:nvSpPr>
        <p:spPr>
          <a:xfrm>
            <a:off x="733142" y="2721897"/>
            <a:ext cx="1843315" cy="1843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895A3E2-AEC2-489D-BC0A-23BB15F4CA9D}"/>
              </a:ext>
            </a:extLst>
          </p:cNvPr>
          <p:cNvSpPr txBox="1"/>
          <p:nvPr/>
        </p:nvSpPr>
        <p:spPr>
          <a:xfrm>
            <a:off x="4278338" y="3384341"/>
            <a:ext cx="6934230" cy="830997"/>
          </a:xfrm>
          <a:prstGeom prst="rect">
            <a:avLst/>
          </a:prstGeom>
          <a:noFill/>
        </p:spPr>
        <p:txBody>
          <a:bodyPr wrap="square" rtlCol="0">
            <a:spAutoFit/>
          </a:bodyPr>
          <a:lstStyle/>
          <a:p>
            <a:r>
              <a:rPr lang="en-GB" sz="2400" dirty="0">
                <a:solidFill>
                  <a:schemeClr val="accent1">
                    <a:lumMod val="75000"/>
                  </a:schemeClr>
                </a:solidFill>
                <a:latin typeface="Tw Cen MT" panose="020B0602020104020603" pitchFamily="34" charset="0"/>
              </a:rPr>
              <a:t>Improve staff satisfaction with the recruitment and induction process</a:t>
            </a:r>
          </a:p>
        </p:txBody>
      </p:sp>
      <p:sp>
        <p:nvSpPr>
          <p:cNvPr id="24" name="TextBox 23">
            <a:extLst>
              <a:ext uri="{FF2B5EF4-FFF2-40B4-BE49-F238E27FC236}">
                <a16:creationId xmlns:a16="http://schemas.microsoft.com/office/drawing/2014/main" id="{173018C8-03FD-436F-9C99-DA75024C8C61}"/>
              </a:ext>
            </a:extLst>
          </p:cNvPr>
          <p:cNvSpPr txBox="1"/>
          <p:nvPr/>
        </p:nvSpPr>
        <p:spPr>
          <a:xfrm>
            <a:off x="1165676" y="390784"/>
            <a:ext cx="9860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OBJECTIVES</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22" name="TextBox 21">
            <a:extLst>
              <a:ext uri="{FF2B5EF4-FFF2-40B4-BE49-F238E27FC236}">
                <a16:creationId xmlns:a16="http://schemas.microsoft.com/office/drawing/2014/main" id="{5895A3E2-AEC2-489D-BC0A-23BB15F4CA9D}"/>
              </a:ext>
            </a:extLst>
          </p:cNvPr>
          <p:cNvSpPr txBox="1"/>
          <p:nvPr/>
        </p:nvSpPr>
        <p:spPr>
          <a:xfrm>
            <a:off x="4278338" y="4324772"/>
            <a:ext cx="6827288" cy="461665"/>
          </a:xfrm>
          <a:prstGeom prst="rect">
            <a:avLst/>
          </a:prstGeom>
          <a:noFill/>
        </p:spPr>
        <p:txBody>
          <a:bodyPr wrap="square" rtlCol="0">
            <a:spAutoFit/>
          </a:bodyPr>
          <a:lstStyle/>
          <a:p>
            <a:r>
              <a:rPr lang="en-GB" sz="2400" dirty="0">
                <a:solidFill>
                  <a:schemeClr val="accent1">
                    <a:lumMod val="75000"/>
                  </a:schemeClr>
                </a:solidFill>
                <a:latin typeface="Tw Cen MT" panose="020B0602020104020603" pitchFamily="34" charset="0"/>
              </a:rPr>
              <a:t>Release administration time &amp; reduce costs</a:t>
            </a:r>
          </a:p>
        </p:txBody>
      </p:sp>
      <p:sp>
        <p:nvSpPr>
          <p:cNvPr id="23" name="TextBox 22">
            <a:extLst>
              <a:ext uri="{FF2B5EF4-FFF2-40B4-BE49-F238E27FC236}">
                <a16:creationId xmlns:a16="http://schemas.microsoft.com/office/drawing/2014/main" id="{5895A3E2-AEC2-489D-BC0A-23BB15F4CA9D}"/>
              </a:ext>
            </a:extLst>
          </p:cNvPr>
          <p:cNvSpPr txBox="1"/>
          <p:nvPr/>
        </p:nvSpPr>
        <p:spPr>
          <a:xfrm>
            <a:off x="4264290" y="2790811"/>
            <a:ext cx="6934230" cy="461665"/>
          </a:xfrm>
          <a:prstGeom prst="rect">
            <a:avLst/>
          </a:prstGeom>
          <a:noFill/>
        </p:spPr>
        <p:txBody>
          <a:bodyPr wrap="square" rtlCol="0">
            <a:spAutoFit/>
          </a:bodyPr>
          <a:lstStyle/>
          <a:p>
            <a:r>
              <a:rPr lang="en-GB" sz="2400" dirty="0">
                <a:solidFill>
                  <a:schemeClr val="accent1">
                    <a:lumMod val="75000"/>
                  </a:schemeClr>
                </a:solidFill>
                <a:latin typeface="Tw Cen MT" panose="020B0602020104020603" pitchFamily="34" charset="0"/>
              </a:rPr>
              <a:t>Reduce time spent on statutory and mandatory training </a:t>
            </a:r>
          </a:p>
        </p:txBody>
      </p:sp>
      <p:sp>
        <p:nvSpPr>
          <p:cNvPr id="28" name="TextBox 27">
            <a:extLst>
              <a:ext uri="{FF2B5EF4-FFF2-40B4-BE49-F238E27FC236}">
                <a16:creationId xmlns:a16="http://schemas.microsoft.com/office/drawing/2014/main" id="{5895A3E2-AEC2-489D-BC0A-23BB15F4CA9D}"/>
              </a:ext>
            </a:extLst>
          </p:cNvPr>
          <p:cNvSpPr txBox="1"/>
          <p:nvPr/>
        </p:nvSpPr>
        <p:spPr>
          <a:xfrm>
            <a:off x="4264290" y="4920926"/>
            <a:ext cx="6827288" cy="461665"/>
          </a:xfrm>
          <a:prstGeom prst="rect">
            <a:avLst/>
          </a:prstGeom>
          <a:noFill/>
        </p:spPr>
        <p:txBody>
          <a:bodyPr wrap="square" rtlCol="0">
            <a:spAutoFit/>
          </a:bodyPr>
          <a:lstStyle/>
          <a:p>
            <a:r>
              <a:rPr lang="en-GB" sz="2400" dirty="0">
                <a:solidFill>
                  <a:schemeClr val="accent1">
                    <a:lumMod val="75000"/>
                  </a:schemeClr>
                </a:solidFill>
                <a:latin typeface="Tw Cen MT" panose="020B0602020104020603" pitchFamily="34" charset="0"/>
              </a:rPr>
              <a:t>Reduce the time to hire</a:t>
            </a:r>
          </a:p>
        </p:txBody>
      </p:sp>
      <p:cxnSp>
        <p:nvCxnSpPr>
          <p:cNvPr id="33" name="Straight Arrow Connector 32"/>
          <p:cNvCxnSpPr>
            <a:stCxn id="23" idx="1"/>
          </p:cNvCxnSpPr>
          <p:nvPr/>
        </p:nvCxnSpPr>
        <p:spPr>
          <a:xfrm flipH="1">
            <a:off x="2618592" y="3021644"/>
            <a:ext cx="1645698" cy="1251321"/>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1"/>
          </p:cNvCxnSpPr>
          <p:nvPr/>
        </p:nvCxnSpPr>
        <p:spPr>
          <a:xfrm flipH="1">
            <a:off x="2574065" y="3799840"/>
            <a:ext cx="1704273" cy="524932"/>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82986" y="1261488"/>
            <a:ext cx="9226026" cy="58477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pPr algn="ctr"/>
            <a:r>
              <a:rPr lang="en-GB" sz="3200" dirty="0">
                <a:solidFill>
                  <a:schemeClr val="accent1">
                    <a:lumMod val="75000"/>
                  </a:schemeClr>
                </a:solidFill>
              </a:rPr>
              <a:t>“Enabling Employee Mobility Across the North West”</a:t>
            </a:r>
          </a:p>
        </p:txBody>
      </p:sp>
      <p:grpSp>
        <p:nvGrpSpPr>
          <p:cNvPr id="76" name="Group 75"/>
          <p:cNvGrpSpPr/>
          <p:nvPr/>
        </p:nvGrpSpPr>
        <p:grpSpPr>
          <a:xfrm>
            <a:off x="549552" y="2406309"/>
            <a:ext cx="2183815" cy="3875850"/>
            <a:chOff x="640512" y="1454285"/>
            <a:chExt cx="2183815" cy="3875850"/>
          </a:xfrm>
        </p:grpSpPr>
        <p:grpSp>
          <p:nvGrpSpPr>
            <p:cNvPr id="77" name="Group 76"/>
            <p:cNvGrpSpPr/>
            <p:nvPr/>
          </p:nvGrpSpPr>
          <p:grpSpPr>
            <a:xfrm>
              <a:off x="640512" y="1454285"/>
              <a:ext cx="2160000" cy="2160000"/>
              <a:chOff x="640512" y="2645453"/>
              <a:chExt cx="2160000" cy="2160000"/>
            </a:xfrm>
          </p:grpSpPr>
          <p:sp>
            <p:nvSpPr>
              <p:cNvPr id="88" name="Arc 87">
                <a:extLst>
                  <a:ext uri="{FF2B5EF4-FFF2-40B4-BE49-F238E27FC236}">
                    <a16:creationId xmlns:a16="http://schemas.microsoft.com/office/drawing/2014/main" id="{A5C44E47-2868-40F1-82F6-1E7C9CDE4937}"/>
                  </a:ext>
                </a:extLst>
              </p:cNvPr>
              <p:cNvSpPr/>
              <p:nvPr/>
            </p:nvSpPr>
            <p:spPr>
              <a:xfrm>
                <a:off x="729552" y="2741563"/>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id="{5C01D7DC-4D8A-49C6-99F1-B98B27F0AA2F}"/>
                  </a:ext>
                </a:extLst>
              </p:cNvPr>
              <p:cNvSpPr/>
              <p:nvPr/>
            </p:nvSpPr>
            <p:spPr>
              <a:xfrm flipH="1">
                <a:off x="640512" y="2645453"/>
                <a:ext cx="2160000" cy="2160000"/>
              </a:xfrm>
              <a:prstGeom prst="arc">
                <a:avLst>
                  <a:gd name="adj1" fmla="val 15310223"/>
                  <a:gd name="adj2" fmla="val 6614125"/>
                </a:avLst>
              </a:prstGeom>
              <a:ln w="19050">
                <a:solidFill>
                  <a:srgbClr val="9ED53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5B4A8FF9-11C5-4B49-8680-D587A15259F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9724" y="3029955"/>
                <a:ext cx="1296000" cy="1296000"/>
              </a:xfrm>
              <a:prstGeom prst="rect">
                <a:avLst/>
              </a:prstGeom>
            </p:spPr>
          </p:pic>
        </p:grpSp>
        <p:grpSp>
          <p:nvGrpSpPr>
            <p:cNvPr id="78" name="Group 77"/>
            <p:cNvGrpSpPr/>
            <p:nvPr/>
          </p:nvGrpSpPr>
          <p:grpSpPr>
            <a:xfrm>
              <a:off x="649082" y="2312210"/>
              <a:ext cx="2160000" cy="2160000"/>
              <a:chOff x="649082" y="2356536"/>
              <a:chExt cx="2160000" cy="2160000"/>
            </a:xfrm>
          </p:grpSpPr>
          <p:sp>
            <p:nvSpPr>
              <p:cNvPr id="84" name="Arc 83">
                <a:extLst>
                  <a:ext uri="{FF2B5EF4-FFF2-40B4-BE49-F238E27FC236}">
                    <a16:creationId xmlns:a16="http://schemas.microsoft.com/office/drawing/2014/main" id="{A5C44E47-2868-40F1-82F6-1E7C9CDE4937}"/>
                  </a:ext>
                </a:extLst>
              </p:cNvPr>
              <p:cNvSpPr/>
              <p:nvPr/>
            </p:nvSpPr>
            <p:spPr>
              <a:xfrm>
                <a:off x="738122" y="2438998"/>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12518D8B-A8DF-46AD-8B43-5E501985028A}"/>
                  </a:ext>
                </a:extLst>
              </p:cNvPr>
              <p:cNvSpPr/>
              <p:nvPr/>
            </p:nvSpPr>
            <p:spPr>
              <a:xfrm>
                <a:off x="806465" y="2507342"/>
                <a:ext cx="1843315" cy="184331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id="{5C01D7DC-4D8A-49C6-99F1-B98B27F0AA2F}"/>
                  </a:ext>
                </a:extLst>
              </p:cNvPr>
              <p:cNvSpPr/>
              <p:nvPr/>
            </p:nvSpPr>
            <p:spPr>
              <a:xfrm flipH="1">
                <a:off x="649082" y="2356536"/>
                <a:ext cx="2160000" cy="2160000"/>
              </a:xfrm>
              <a:prstGeom prst="arc">
                <a:avLst>
                  <a:gd name="adj1" fmla="val 15310223"/>
                  <a:gd name="adj2" fmla="val 6614125"/>
                </a:avLst>
              </a:prstGeom>
              <a:ln w="19050">
                <a:solidFill>
                  <a:srgbClr val="48ABC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7" name="Picture 86">
                <a:extLst>
                  <a:ext uri="{FF2B5EF4-FFF2-40B4-BE49-F238E27FC236}">
                    <a16:creationId xmlns:a16="http://schemas.microsoft.com/office/drawing/2014/main" id="{4C74E2A8-35B0-46D1-9E46-A71863DFC03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552" y="2852999"/>
                <a:ext cx="1152000" cy="1152000"/>
              </a:xfrm>
              <a:prstGeom prst="rect">
                <a:avLst/>
              </a:prstGeom>
            </p:spPr>
          </p:pic>
        </p:grpSp>
        <p:grpSp>
          <p:nvGrpSpPr>
            <p:cNvPr id="79" name="Group 78"/>
            <p:cNvGrpSpPr/>
            <p:nvPr/>
          </p:nvGrpSpPr>
          <p:grpSpPr>
            <a:xfrm>
              <a:off x="664327" y="3170135"/>
              <a:ext cx="2160000" cy="2160000"/>
              <a:chOff x="640512" y="2356537"/>
              <a:chExt cx="2160000" cy="2160000"/>
            </a:xfrm>
          </p:grpSpPr>
          <p:sp>
            <p:nvSpPr>
              <p:cNvPr id="80" name="Arc 79">
                <a:extLst>
                  <a:ext uri="{FF2B5EF4-FFF2-40B4-BE49-F238E27FC236}">
                    <a16:creationId xmlns:a16="http://schemas.microsoft.com/office/drawing/2014/main" id="{A5C44E47-2868-40F1-82F6-1E7C9CDE4937}"/>
                  </a:ext>
                </a:extLst>
              </p:cNvPr>
              <p:cNvSpPr/>
              <p:nvPr/>
            </p:nvSpPr>
            <p:spPr>
              <a:xfrm>
                <a:off x="729552" y="2438999"/>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12518D8B-A8DF-46AD-8B43-5E501985028A}"/>
                  </a:ext>
                </a:extLst>
              </p:cNvPr>
              <p:cNvSpPr/>
              <p:nvPr/>
            </p:nvSpPr>
            <p:spPr>
              <a:xfrm>
                <a:off x="797895" y="2507343"/>
                <a:ext cx="1843315" cy="1843314"/>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Arc 81">
                <a:extLst>
                  <a:ext uri="{FF2B5EF4-FFF2-40B4-BE49-F238E27FC236}">
                    <a16:creationId xmlns:a16="http://schemas.microsoft.com/office/drawing/2014/main" id="{5C01D7DC-4D8A-49C6-99F1-B98B27F0AA2F}"/>
                  </a:ext>
                </a:extLst>
              </p:cNvPr>
              <p:cNvSpPr/>
              <p:nvPr/>
            </p:nvSpPr>
            <p:spPr>
              <a:xfrm flipH="1">
                <a:off x="640512" y="2356537"/>
                <a:ext cx="2160000" cy="2160000"/>
              </a:xfrm>
              <a:prstGeom prst="arc">
                <a:avLst>
                  <a:gd name="adj1" fmla="val 15310223"/>
                  <a:gd name="adj2" fmla="val 6614125"/>
                </a:avLst>
              </a:prstGeom>
              <a:ln w="19050">
                <a:solidFill>
                  <a:srgbClr val="F7964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3" name="Picture 82">
                <a:extLst>
                  <a:ext uri="{FF2B5EF4-FFF2-40B4-BE49-F238E27FC236}">
                    <a16:creationId xmlns:a16="http://schemas.microsoft.com/office/drawing/2014/main" id="{346E7662-B6CD-492C-8B0D-46484244E67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956" y="2810137"/>
                <a:ext cx="1152000" cy="1152000"/>
              </a:xfrm>
              <a:prstGeom prst="rect">
                <a:avLst/>
              </a:prstGeom>
            </p:spPr>
          </p:pic>
        </p:grpSp>
      </p:grpSp>
      <p:cxnSp>
        <p:nvCxnSpPr>
          <p:cNvPr id="42" name="Straight Arrow Connector 41"/>
          <p:cNvCxnSpPr/>
          <p:nvPr/>
        </p:nvCxnSpPr>
        <p:spPr>
          <a:xfrm flipH="1" flipV="1">
            <a:off x="2574065" y="4286877"/>
            <a:ext cx="1637128" cy="288882"/>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558820" y="4286877"/>
            <a:ext cx="1720715" cy="892102"/>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1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56074" y="6080989"/>
            <a:ext cx="1679853" cy="360000"/>
            <a:chOff x="4816414" y="6080989"/>
            <a:chExt cx="1679853" cy="360000"/>
          </a:xfrm>
        </p:grpSpPr>
        <p:grpSp>
          <p:nvGrpSpPr>
            <p:cNvPr id="21" name="Group 20"/>
            <p:cNvGrpSpPr/>
            <p:nvPr/>
          </p:nvGrpSpPr>
          <p:grpSpPr>
            <a:xfrm>
              <a:off x="4816414" y="6080989"/>
              <a:ext cx="360000" cy="360000"/>
              <a:chOff x="2060099" y="2989561"/>
              <a:chExt cx="1440000" cy="1440000"/>
            </a:xfrm>
          </p:grpSpPr>
          <p:sp>
            <p:nvSpPr>
              <p:cNvPr id="36" name="Oval 35">
                <a:extLst>
                  <a:ext uri="{FF2B5EF4-FFF2-40B4-BE49-F238E27FC236}">
                    <a16:creationId xmlns:a16="http://schemas.microsoft.com/office/drawing/2014/main" id="{6E22B37A-CCC7-4E5B-82F9-79A278CAA082}"/>
                  </a:ext>
                </a:extLst>
              </p:cNvPr>
              <p:cNvSpPr/>
              <p:nvPr/>
            </p:nvSpPr>
            <p:spPr>
              <a:xfrm>
                <a:off x="2060099" y="2989561"/>
                <a:ext cx="1440000" cy="1440000"/>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5B4A8FF9-11C5-4B49-8680-D587A15259F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67561" y="3124410"/>
                <a:ext cx="1044000" cy="1044000"/>
              </a:xfrm>
              <a:prstGeom prst="rect">
                <a:avLst/>
              </a:prstGeom>
            </p:spPr>
          </p:pic>
        </p:grpSp>
        <p:grpSp>
          <p:nvGrpSpPr>
            <p:cNvPr id="23" name="Group 22"/>
            <p:cNvGrpSpPr/>
            <p:nvPr/>
          </p:nvGrpSpPr>
          <p:grpSpPr>
            <a:xfrm>
              <a:off x="5256365" y="6080989"/>
              <a:ext cx="360000" cy="360000"/>
              <a:chOff x="3587722" y="3679057"/>
              <a:chExt cx="1642775" cy="1642774"/>
            </a:xfrm>
          </p:grpSpPr>
          <p:sp>
            <p:nvSpPr>
              <p:cNvPr id="34" name="Oval 33">
                <a:extLst>
                  <a:ext uri="{FF2B5EF4-FFF2-40B4-BE49-F238E27FC236}">
                    <a16:creationId xmlns:a16="http://schemas.microsoft.com/office/drawing/2014/main" id="{788C3841-127A-479B-94BD-220B2EDCAB6E}"/>
                  </a:ext>
                </a:extLst>
              </p:cNvPr>
              <p:cNvSpPr/>
              <p:nvPr/>
            </p:nvSpPr>
            <p:spPr>
              <a:xfrm>
                <a:off x="3587722" y="3679057"/>
                <a:ext cx="1642775" cy="164277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4C74E2A8-35B0-46D1-9E46-A71863DFC03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4144" y="3904596"/>
                <a:ext cx="1049929" cy="1049929"/>
              </a:xfrm>
              <a:prstGeom prst="rect">
                <a:avLst/>
              </a:prstGeom>
            </p:spPr>
          </p:pic>
        </p:grpSp>
        <p:grpSp>
          <p:nvGrpSpPr>
            <p:cNvPr id="25" name="Group 24"/>
            <p:cNvGrpSpPr/>
            <p:nvPr/>
          </p:nvGrpSpPr>
          <p:grpSpPr>
            <a:xfrm>
              <a:off x="6136267" y="6080989"/>
              <a:ext cx="360000" cy="360000"/>
              <a:chOff x="6458486" y="3811220"/>
              <a:chExt cx="1374096" cy="1374095"/>
            </a:xfrm>
          </p:grpSpPr>
          <p:sp>
            <p:nvSpPr>
              <p:cNvPr id="32" name="Oval 31">
                <a:extLst>
                  <a:ext uri="{FF2B5EF4-FFF2-40B4-BE49-F238E27FC236}">
                    <a16:creationId xmlns:a16="http://schemas.microsoft.com/office/drawing/2014/main" id="{69F6674A-9F6A-4ECF-8B1A-B5CD331C63F8}"/>
                  </a:ext>
                </a:extLst>
              </p:cNvPr>
              <p:cNvSpPr/>
              <p:nvPr/>
            </p:nvSpPr>
            <p:spPr>
              <a:xfrm>
                <a:off x="6458486" y="3811220"/>
                <a:ext cx="1374096" cy="1374095"/>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58F489A2-F7CA-4EC3-98F0-63328648369F}"/>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65480" y="4074857"/>
                <a:ext cx="846820" cy="846820"/>
              </a:xfrm>
              <a:prstGeom prst="rect">
                <a:avLst/>
              </a:prstGeom>
            </p:spPr>
          </p:pic>
        </p:grpSp>
        <p:grpSp>
          <p:nvGrpSpPr>
            <p:cNvPr id="26" name="Group 25"/>
            <p:cNvGrpSpPr/>
            <p:nvPr/>
          </p:nvGrpSpPr>
          <p:grpSpPr>
            <a:xfrm>
              <a:off x="5696316" y="6080989"/>
              <a:ext cx="360000" cy="360000"/>
              <a:chOff x="5232567" y="2635329"/>
              <a:chExt cx="1217907" cy="1217906"/>
            </a:xfrm>
          </p:grpSpPr>
          <p:sp>
            <p:nvSpPr>
              <p:cNvPr id="30" name="Oval 29">
                <a:extLst>
                  <a:ext uri="{FF2B5EF4-FFF2-40B4-BE49-F238E27FC236}">
                    <a16:creationId xmlns:a16="http://schemas.microsoft.com/office/drawing/2014/main" id="{BC59DA09-2750-4F0C-898C-08F0F54C4ACB}"/>
                  </a:ext>
                </a:extLst>
              </p:cNvPr>
              <p:cNvSpPr/>
              <p:nvPr/>
            </p:nvSpPr>
            <p:spPr>
              <a:xfrm>
                <a:off x="5232567" y="2635329"/>
                <a:ext cx="1217907" cy="1217906"/>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346E7662-B6CD-492C-8B0D-46484244E672}"/>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04248" y="2785788"/>
                <a:ext cx="891598" cy="891598"/>
              </a:xfrm>
              <a:prstGeom prst="rect">
                <a:avLst/>
              </a:prstGeom>
            </p:spPr>
          </p:pic>
        </p:grpSp>
      </p:grpSp>
      <p:grpSp>
        <p:nvGrpSpPr>
          <p:cNvPr id="6" name="Group 5"/>
          <p:cNvGrpSpPr/>
          <p:nvPr/>
        </p:nvGrpSpPr>
        <p:grpSpPr>
          <a:xfrm>
            <a:off x="640512" y="1173575"/>
            <a:ext cx="2160000" cy="4544586"/>
            <a:chOff x="640512" y="1173575"/>
            <a:chExt cx="2160000" cy="4544586"/>
          </a:xfrm>
        </p:grpSpPr>
        <p:grpSp>
          <p:nvGrpSpPr>
            <p:cNvPr id="29" name="Group 28"/>
            <p:cNvGrpSpPr/>
            <p:nvPr/>
          </p:nvGrpSpPr>
          <p:grpSpPr>
            <a:xfrm>
              <a:off x="640512" y="1173575"/>
              <a:ext cx="2160000" cy="2160000"/>
              <a:chOff x="640512" y="2645453"/>
              <a:chExt cx="2160000" cy="2160000"/>
            </a:xfrm>
          </p:grpSpPr>
          <p:sp>
            <p:nvSpPr>
              <p:cNvPr id="48" name="Arc 47">
                <a:extLst>
                  <a:ext uri="{FF2B5EF4-FFF2-40B4-BE49-F238E27FC236}">
                    <a16:creationId xmlns:a16="http://schemas.microsoft.com/office/drawing/2014/main" id="{A5C44E47-2868-40F1-82F6-1E7C9CDE4937}"/>
                  </a:ext>
                </a:extLst>
              </p:cNvPr>
              <p:cNvSpPr/>
              <p:nvPr/>
            </p:nvSpPr>
            <p:spPr>
              <a:xfrm>
                <a:off x="729552" y="2741563"/>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5C01D7DC-4D8A-49C6-99F1-B98B27F0AA2F}"/>
                  </a:ext>
                </a:extLst>
              </p:cNvPr>
              <p:cNvSpPr/>
              <p:nvPr/>
            </p:nvSpPr>
            <p:spPr>
              <a:xfrm flipH="1">
                <a:off x="640512" y="2645453"/>
                <a:ext cx="2160000" cy="2160000"/>
              </a:xfrm>
              <a:prstGeom prst="arc">
                <a:avLst>
                  <a:gd name="adj1" fmla="val 15310223"/>
                  <a:gd name="adj2" fmla="val 6614125"/>
                </a:avLst>
              </a:prstGeom>
              <a:ln w="19050">
                <a:solidFill>
                  <a:srgbClr val="9ED53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5B4A8FF9-11C5-4B49-8680-D587A15259FC}"/>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9724" y="3029955"/>
                <a:ext cx="1296000" cy="1296000"/>
              </a:xfrm>
              <a:prstGeom prst="rect">
                <a:avLst/>
              </a:prstGeom>
            </p:spPr>
          </p:pic>
        </p:grpSp>
        <p:grpSp>
          <p:nvGrpSpPr>
            <p:cNvPr id="38" name="Group 37"/>
            <p:cNvGrpSpPr/>
            <p:nvPr/>
          </p:nvGrpSpPr>
          <p:grpSpPr>
            <a:xfrm>
              <a:off x="640512" y="1968437"/>
              <a:ext cx="2160000" cy="2160000"/>
              <a:chOff x="649082" y="2356536"/>
              <a:chExt cx="2160000" cy="2160000"/>
            </a:xfrm>
          </p:grpSpPr>
          <p:sp>
            <p:nvSpPr>
              <p:cNvPr id="44" name="Arc 43">
                <a:extLst>
                  <a:ext uri="{FF2B5EF4-FFF2-40B4-BE49-F238E27FC236}">
                    <a16:creationId xmlns:a16="http://schemas.microsoft.com/office/drawing/2014/main" id="{A5C44E47-2868-40F1-82F6-1E7C9CDE4937}"/>
                  </a:ext>
                </a:extLst>
              </p:cNvPr>
              <p:cNvSpPr/>
              <p:nvPr/>
            </p:nvSpPr>
            <p:spPr>
              <a:xfrm>
                <a:off x="738122" y="2438998"/>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2518D8B-A8DF-46AD-8B43-5E501985028A}"/>
                  </a:ext>
                </a:extLst>
              </p:cNvPr>
              <p:cNvSpPr/>
              <p:nvPr/>
            </p:nvSpPr>
            <p:spPr>
              <a:xfrm>
                <a:off x="806465" y="2507342"/>
                <a:ext cx="1843315" cy="184331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Arc 45">
                <a:extLst>
                  <a:ext uri="{FF2B5EF4-FFF2-40B4-BE49-F238E27FC236}">
                    <a16:creationId xmlns:a16="http://schemas.microsoft.com/office/drawing/2014/main" id="{5C01D7DC-4D8A-49C6-99F1-B98B27F0AA2F}"/>
                  </a:ext>
                </a:extLst>
              </p:cNvPr>
              <p:cNvSpPr/>
              <p:nvPr/>
            </p:nvSpPr>
            <p:spPr>
              <a:xfrm flipH="1">
                <a:off x="649082" y="2356536"/>
                <a:ext cx="2160000" cy="2160000"/>
              </a:xfrm>
              <a:prstGeom prst="arc">
                <a:avLst>
                  <a:gd name="adj1" fmla="val 15310223"/>
                  <a:gd name="adj2" fmla="val 6614125"/>
                </a:avLst>
              </a:prstGeom>
              <a:ln w="19050">
                <a:solidFill>
                  <a:srgbClr val="48ABC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4C74E2A8-35B0-46D1-9E46-A71863DFC034}"/>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552" y="2852999"/>
                <a:ext cx="1152000" cy="1152000"/>
              </a:xfrm>
              <a:prstGeom prst="rect">
                <a:avLst/>
              </a:prstGeom>
            </p:spPr>
          </p:pic>
        </p:grpSp>
        <p:grpSp>
          <p:nvGrpSpPr>
            <p:cNvPr id="39" name="Group 38"/>
            <p:cNvGrpSpPr/>
            <p:nvPr/>
          </p:nvGrpSpPr>
          <p:grpSpPr>
            <a:xfrm>
              <a:off x="640512" y="2763299"/>
              <a:ext cx="2160000" cy="2160000"/>
              <a:chOff x="640512" y="2356537"/>
              <a:chExt cx="2160000" cy="2160000"/>
            </a:xfrm>
          </p:grpSpPr>
          <p:sp>
            <p:nvSpPr>
              <p:cNvPr id="40" name="Arc 39">
                <a:extLst>
                  <a:ext uri="{FF2B5EF4-FFF2-40B4-BE49-F238E27FC236}">
                    <a16:creationId xmlns:a16="http://schemas.microsoft.com/office/drawing/2014/main" id="{A5C44E47-2868-40F1-82F6-1E7C9CDE4937}"/>
                  </a:ext>
                </a:extLst>
              </p:cNvPr>
              <p:cNvSpPr/>
              <p:nvPr/>
            </p:nvSpPr>
            <p:spPr>
              <a:xfrm>
                <a:off x="729552" y="2438999"/>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12518D8B-A8DF-46AD-8B43-5E501985028A}"/>
                  </a:ext>
                </a:extLst>
              </p:cNvPr>
              <p:cNvSpPr/>
              <p:nvPr/>
            </p:nvSpPr>
            <p:spPr>
              <a:xfrm>
                <a:off x="797895" y="2507343"/>
                <a:ext cx="1843315" cy="1843314"/>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5C01D7DC-4D8A-49C6-99F1-B98B27F0AA2F}"/>
                  </a:ext>
                </a:extLst>
              </p:cNvPr>
              <p:cNvSpPr/>
              <p:nvPr/>
            </p:nvSpPr>
            <p:spPr>
              <a:xfrm flipH="1">
                <a:off x="640512" y="2356537"/>
                <a:ext cx="2160000" cy="2160000"/>
              </a:xfrm>
              <a:prstGeom prst="arc">
                <a:avLst>
                  <a:gd name="adj1" fmla="val 15310223"/>
                  <a:gd name="adj2" fmla="val 6614125"/>
                </a:avLst>
              </a:prstGeom>
              <a:ln w="19050">
                <a:solidFill>
                  <a:srgbClr val="F7964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346E7662-B6CD-492C-8B0D-46484244E672}"/>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956" y="2810137"/>
                <a:ext cx="1152000" cy="1152000"/>
              </a:xfrm>
              <a:prstGeom prst="rect">
                <a:avLst/>
              </a:prstGeom>
            </p:spPr>
          </p:pic>
        </p:grpSp>
        <p:grpSp>
          <p:nvGrpSpPr>
            <p:cNvPr id="52" name="Group 51"/>
            <p:cNvGrpSpPr/>
            <p:nvPr/>
          </p:nvGrpSpPr>
          <p:grpSpPr>
            <a:xfrm>
              <a:off x="640512" y="3558161"/>
              <a:ext cx="2160000" cy="2160000"/>
              <a:chOff x="640512" y="2356537"/>
              <a:chExt cx="2160000" cy="2160000"/>
            </a:xfrm>
          </p:grpSpPr>
          <p:sp>
            <p:nvSpPr>
              <p:cNvPr id="53" name="Arc 52">
                <a:extLst>
                  <a:ext uri="{FF2B5EF4-FFF2-40B4-BE49-F238E27FC236}">
                    <a16:creationId xmlns:a16="http://schemas.microsoft.com/office/drawing/2014/main" id="{A5C44E47-2868-40F1-82F6-1E7C9CDE4937}"/>
                  </a:ext>
                </a:extLst>
              </p:cNvPr>
              <p:cNvSpPr/>
              <p:nvPr/>
            </p:nvSpPr>
            <p:spPr>
              <a:xfrm>
                <a:off x="729552" y="2438999"/>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2518D8B-A8DF-46AD-8B43-5E501985028A}"/>
                  </a:ext>
                </a:extLst>
              </p:cNvPr>
              <p:cNvSpPr/>
              <p:nvPr/>
            </p:nvSpPr>
            <p:spPr>
              <a:xfrm>
                <a:off x="797895" y="2507343"/>
                <a:ext cx="1843315" cy="1843314"/>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5C01D7DC-4D8A-49C6-99F1-B98B27F0AA2F}"/>
                  </a:ext>
                </a:extLst>
              </p:cNvPr>
              <p:cNvSpPr/>
              <p:nvPr/>
            </p:nvSpPr>
            <p:spPr>
              <a:xfrm flipH="1">
                <a:off x="640512" y="2356537"/>
                <a:ext cx="2160000" cy="2160000"/>
              </a:xfrm>
              <a:prstGeom prst="arc">
                <a:avLst>
                  <a:gd name="adj1" fmla="val 15310223"/>
                  <a:gd name="adj2" fmla="val 6614125"/>
                </a:avLst>
              </a:prstGeom>
              <a:ln w="19050">
                <a:solidFill>
                  <a:srgbClr val="47D86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58F489A2-F7CA-4EC3-98F0-63328648369F}"/>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57496" y="2780519"/>
                <a:ext cx="1224000" cy="1224000"/>
              </a:xfrm>
              <a:prstGeom prst="rect">
                <a:avLst/>
              </a:prstGeom>
            </p:spPr>
          </p:pic>
        </p:grpSp>
      </p:grpSp>
      <p:sp>
        <p:nvSpPr>
          <p:cNvPr id="4" name="TextBox 3"/>
          <p:cNvSpPr txBox="1"/>
          <p:nvPr/>
        </p:nvSpPr>
        <p:spPr>
          <a:xfrm>
            <a:off x="2694850" y="4030899"/>
            <a:ext cx="9436490" cy="461665"/>
          </a:xfrm>
          <a:prstGeom prst="rect">
            <a:avLst/>
          </a:prstGeom>
          <a:noFill/>
        </p:spPr>
        <p:txBody>
          <a:bodyPr wrap="square" rtlCol="0">
            <a:spAutoFit/>
          </a:bodyPr>
          <a:lstStyle/>
          <a:p>
            <a:r>
              <a:rPr lang="en-GB" sz="2400" dirty="0">
                <a:solidFill>
                  <a:srgbClr val="002060"/>
                </a:solidFill>
              </a:rPr>
              <a:t>“Teleconferences are really useful for sharing information and progress”  </a:t>
            </a:r>
          </a:p>
        </p:txBody>
      </p:sp>
      <p:sp>
        <p:nvSpPr>
          <p:cNvPr id="58" name="TextBox 57"/>
          <p:cNvSpPr txBox="1"/>
          <p:nvPr/>
        </p:nvSpPr>
        <p:spPr>
          <a:xfrm>
            <a:off x="3017323" y="4793384"/>
            <a:ext cx="7438055" cy="830997"/>
          </a:xfrm>
          <a:prstGeom prst="rect">
            <a:avLst/>
          </a:prstGeom>
          <a:noFill/>
        </p:spPr>
        <p:txBody>
          <a:bodyPr wrap="square" rtlCol="0">
            <a:spAutoFit/>
          </a:bodyPr>
          <a:lstStyle/>
          <a:p>
            <a:r>
              <a:rPr lang="en-GB" sz="2400" dirty="0">
                <a:solidFill>
                  <a:srgbClr val="002060"/>
                </a:solidFill>
              </a:rPr>
              <a:t>“Opportunities to collaborate have helped us align our refresher periods” </a:t>
            </a:r>
          </a:p>
        </p:txBody>
      </p:sp>
      <p:sp>
        <p:nvSpPr>
          <p:cNvPr id="59" name="TextBox 58"/>
          <p:cNvSpPr txBox="1"/>
          <p:nvPr/>
        </p:nvSpPr>
        <p:spPr>
          <a:xfrm>
            <a:off x="3825080" y="1434982"/>
            <a:ext cx="6054150" cy="461665"/>
          </a:xfrm>
          <a:prstGeom prst="rect">
            <a:avLst/>
          </a:prstGeom>
          <a:noFill/>
        </p:spPr>
        <p:txBody>
          <a:bodyPr wrap="square" rtlCol="0">
            <a:spAutoFit/>
          </a:bodyPr>
          <a:lstStyle/>
          <a:p>
            <a:r>
              <a:rPr lang="en-GB" sz="2400" dirty="0">
                <a:solidFill>
                  <a:srgbClr val="002060"/>
                </a:solidFill>
              </a:rPr>
              <a:t>“Networking opportunity is fantastic!” </a:t>
            </a:r>
          </a:p>
        </p:txBody>
      </p:sp>
      <p:sp>
        <p:nvSpPr>
          <p:cNvPr id="60" name="TextBox 59"/>
          <p:cNvSpPr txBox="1"/>
          <p:nvPr/>
        </p:nvSpPr>
        <p:spPr>
          <a:xfrm>
            <a:off x="3152775" y="2259686"/>
            <a:ext cx="8813800" cy="461665"/>
          </a:xfrm>
          <a:prstGeom prst="rect">
            <a:avLst/>
          </a:prstGeom>
          <a:noFill/>
        </p:spPr>
        <p:txBody>
          <a:bodyPr wrap="square" rtlCol="0">
            <a:spAutoFit/>
          </a:bodyPr>
          <a:lstStyle/>
          <a:p>
            <a:r>
              <a:rPr lang="en-GB" sz="2400" dirty="0">
                <a:solidFill>
                  <a:srgbClr val="002060"/>
                </a:solidFill>
              </a:rPr>
              <a:t>“I value the support of the PMO so much I don’t want them to leave!”</a:t>
            </a:r>
          </a:p>
        </p:txBody>
      </p:sp>
      <p:sp>
        <p:nvSpPr>
          <p:cNvPr id="61" name="TextBox 60"/>
          <p:cNvSpPr txBox="1"/>
          <p:nvPr/>
        </p:nvSpPr>
        <p:spPr>
          <a:xfrm>
            <a:off x="3403022" y="3178958"/>
            <a:ext cx="7065810" cy="461665"/>
          </a:xfrm>
          <a:prstGeom prst="rect">
            <a:avLst/>
          </a:prstGeom>
          <a:noFill/>
        </p:spPr>
        <p:txBody>
          <a:bodyPr wrap="square" rtlCol="0">
            <a:spAutoFit/>
          </a:bodyPr>
          <a:lstStyle/>
          <a:p>
            <a:r>
              <a:rPr lang="en-GB" sz="2400" dirty="0">
                <a:solidFill>
                  <a:srgbClr val="002060"/>
                </a:solidFill>
              </a:rPr>
              <a:t>“We’ve used the project plans to drive progress” </a:t>
            </a:r>
          </a:p>
        </p:txBody>
      </p:sp>
      <p:sp>
        <p:nvSpPr>
          <p:cNvPr id="62" name="TextBox 61">
            <a:extLst>
              <a:ext uri="{FF2B5EF4-FFF2-40B4-BE49-F238E27FC236}">
                <a16:creationId xmlns:a16="http://schemas.microsoft.com/office/drawing/2014/main" id="{173018C8-03FD-436F-9C99-DA75024C8C61}"/>
              </a:ext>
            </a:extLst>
          </p:cNvPr>
          <p:cNvSpPr txBox="1"/>
          <p:nvPr/>
        </p:nvSpPr>
        <p:spPr>
          <a:xfrm>
            <a:off x="93830" y="333356"/>
            <a:ext cx="12004340" cy="707886"/>
          </a:xfrm>
          <a:prstGeom prst="rect">
            <a:avLst/>
          </a:prstGeom>
          <a:noFill/>
        </p:spPr>
        <p:txBody>
          <a:bodyPr wrap="square" rtlCol="0">
            <a:spAutoFit/>
          </a:bodyPr>
          <a:lstStyle/>
          <a:p>
            <a:pPr lvl="0" algn="ctr">
              <a:defRPr/>
            </a:pPr>
            <a:r>
              <a:rPr lang="en-US" sz="4000" dirty="0">
                <a:solidFill>
                  <a:prstClr val="white">
                    <a:lumMod val="65000"/>
                  </a:prstClr>
                </a:solidFill>
                <a:latin typeface="Tw Cen MT" panose="020B0602020104020603" pitchFamily="34" charset="0"/>
              </a:rPr>
              <a:t>MORE GOOD NEWS FROM OUR STAKEHOLDERS</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60377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AA9BD-5B28-4BB1-803B-54BB6E1B0DE1}"/>
              </a:ext>
            </a:extLst>
          </p:cNvPr>
          <p:cNvSpPr txBox="1"/>
          <p:nvPr/>
        </p:nvSpPr>
        <p:spPr>
          <a:xfrm>
            <a:off x="1541179" y="2527478"/>
            <a:ext cx="9109642" cy="1508105"/>
          </a:xfrm>
          <a:prstGeom prst="rect">
            <a:avLst/>
          </a:prstGeom>
          <a:noFill/>
        </p:spPr>
        <p:txBody>
          <a:bodyPr wrap="square" rtlCol="0">
            <a:spAutoFit/>
          </a:bodyPr>
          <a:lstStyle/>
          <a:p>
            <a:pPr algn="ctr"/>
            <a:r>
              <a:rPr lang="en-US" sz="4400" b="1" dirty="0">
                <a:solidFill>
                  <a:schemeClr val="bg1">
                    <a:lumMod val="65000"/>
                  </a:schemeClr>
                </a:solidFill>
                <a:latin typeface="Tw Cen MT" panose="020B0602020104020603" pitchFamily="34" charset="0"/>
              </a:rPr>
              <a:t>T H A N K S  F O R  J O I N I N G  U S</a:t>
            </a:r>
          </a:p>
          <a:p>
            <a:pPr algn="ctr"/>
            <a:r>
              <a:rPr lang="en-US" sz="2400" dirty="0">
                <a:solidFill>
                  <a:schemeClr val="bg1">
                    <a:lumMod val="65000"/>
                  </a:schemeClr>
                </a:solidFill>
                <a:latin typeface="Tw Cen MT" panose="020B0602020104020603" pitchFamily="34" charset="0"/>
              </a:rPr>
              <a:t>If you would like to know more about Streamlining in the North West please contact us at:</a:t>
            </a:r>
          </a:p>
        </p:txBody>
      </p:sp>
      <p:pic>
        <p:nvPicPr>
          <p:cNvPr id="3" name="Picture 2">
            <a:extLst>
              <a:ext uri="{FF2B5EF4-FFF2-40B4-BE49-F238E27FC236}">
                <a16:creationId xmlns:a16="http://schemas.microsoft.com/office/drawing/2014/main" id="{50AD5817-10C9-4E0E-A247-63D6F743F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440" y="952500"/>
            <a:ext cx="1244104" cy="1244104"/>
          </a:xfrm>
          <a:prstGeom prst="rect">
            <a:avLst/>
          </a:prstGeom>
        </p:spPr>
      </p:pic>
      <p:grpSp>
        <p:nvGrpSpPr>
          <p:cNvPr id="13" name="Group 12"/>
          <p:cNvGrpSpPr/>
          <p:nvPr/>
        </p:nvGrpSpPr>
        <p:grpSpPr>
          <a:xfrm>
            <a:off x="2517385" y="4441448"/>
            <a:ext cx="3504527" cy="586800"/>
            <a:chOff x="870389" y="4440900"/>
            <a:chExt cx="3504527" cy="586800"/>
          </a:xfrm>
        </p:grpSpPr>
        <p:grpSp>
          <p:nvGrpSpPr>
            <p:cNvPr id="11" name="Group 10"/>
            <p:cNvGrpSpPr/>
            <p:nvPr/>
          </p:nvGrpSpPr>
          <p:grpSpPr>
            <a:xfrm>
              <a:off x="870389" y="4440900"/>
              <a:ext cx="586800" cy="586800"/>
              <a:chOff x="8156121" y="1289957"/>
              <a:chExt cx="586800" cy="586800"/>
            </a:xfrm>
          </p:grpSpPr>
          <p:sp>
            <p:nvSpPr>
              <p:cNvPr id="2" name="Oval 1"/>
              <p:cNvSpPr/>
              <p:nvPr/>
            </p:nvSpPr>
            <p:spPr>
              <a:xfrm>
                <a:off x="8156121" y="1289957"/>
                <a:ext cx="586800" cy="586800"/>
              </a:xfrm>
              <a:prstGeom prst="ellipse">
                <a:avLst/>
              </a:prstGeom>
              <a:solidFill>
                <a:srgbClr val="E44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E:\Presentation Resources\Icon sets\Icons - Project Management\email.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233521" y="1326537"/>
                <a:ext cx="432000"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2291DA5F-6C0C-4BC9-9BBC-4763A7A72827}"/>
                </a:ext>
              </a:extLst>
            </p:cNvPr>
            <p:cNvSpPr txBox="1"/>
            <p:nvPr/>
          </p:nvSpPr>
          <p:spPr>
            <a:xfrm>
              <a:off x="1164064" y="4533971"/>
              <a:ext cx="3210852" cy="400110"/>
            </a:xfrm>
            <a:prstGeom prst="rect">
              <a:avLst/>
            </a:prstGeom>
            <a:noFill/>
          </p:spPr>
          <p:txBody>
            <a:bodyPr wrap="square" rtlCol="0">
              <a:spAutoFit/>
            </a:bodyPr>
            <a:lstStyle/>
            <a:p>
              <a:pPr algn="ctr"/>
              <a:r>
                <a:rPr lang="en-US" sz="2000" dirty="0">
                  <a:solidFill>
                    <a:srgbClr val="E44C1C"/>
                  </a:solidFill>
                  <a:latin typeface="Tw Cen MT" panose="020B0602020104020603" pitchFamily="34" charset="0"/>
                </a:rPr>
                <a:t>streamlining.nw@nhs.net</a:t>
              </a:r>
            </a:p>
          </p:txBody>
        </p:sp>
      </p:grpSp>
      <p:pic>
        <p:nvPicPr>
          <p:cNvPr id="14" name="Picture 13">
            <a:extLst>
              <a:ext uri="{FF2B5EF4-FFF2-40B4-BE49-F238E27FC236}">
                <a16:creationId xmlns:a16="http://schemas.microsoft.com/office/drawing/2014/main" id="{36AD75AC-7B33-4856-AEEB-43C097932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927" y="4441448"/>
            <a:ext cx="587348" cy="587348"/>
          </a:xfrm>
          <a:prstGeom prst="rect">
            <a:avLst/>
          </a:prstGeom>
        </p:spPr>
      </p:pic>
      <p:grpSp>
        <p:nvGrpSpPr>
          <p:cNvPr id="5" name="Group 4"/>
          <p:cNvGrpSpPr/>
          <p:nvPr/>
        </p:nvGrpSpPr>
        <p:grpSpPr>
          <a:xfrm>
            <a:off x="5260540" y="6193476"/>
            <a:ext cx="1679853" cy="360000"/>
            <a:chOff x="4816414" y="6080989"/>
            <a:chExt cx="1679853" cy="360000"/>
          </a:xfrm>
        </p:grpSpPr>
        <p:grpSp>
          <p:nvGrpSpPr>
            <p:cNvPr id="21" name="Group 20"/>
            <p:cNvGrpSpPr/>
            <p:nvPr/>
          </p:nvGrpSpPr>
          <p:grpSpPr>
            <a:xfrm>
              <a:off x="4816414" y="6080989"/>
              <a:ext cx="360000" cy="360000"/>
              <a:chOff x="2060099" y="2989561"/>
              <a:chExt cx="1440000" cy="1440000"/>
            </a:xfrm>
          </p:grpSpPr>
          <p:sp>
            <p:nvSpPr>
              <p:cNvPr id="36" name="Oval 35">
                <a:extLst>
                  <a:ext uri="{FF2B5EF4-FFF2-40B4-BE49-F238E27FC236}">
                    <a16:creationId xmlns:a16="http://schemas.microsoft.com/office/drawing/2014/main" id="{6E22B37A-CCC7-4E5B-82F9-79A278CAA082}"/>
                  </a:ext>
                </a:extLst>
              </p:cNvPr>
              <p:cNvSpPr/>
              <p:nvPr/>
            </p:nvSpPr>
            <p:spPr>
              <a:xfrm>
                <a:off x="2060099" y="2989561"/>
                <a:ext cx="1440000" cy="1440000"/>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5B4A8FF9-11C5-4B49-8680-D587A15259FC}"/>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67561" y="3124410"/>
                <a:ext cx="1044000" cy="1044000"/>
              </a:xfrm>
              <a:prstGeom prst="rect">
                <a:avLst/>
              </a:prstGeom>
            </p:spPr>
          </p:pic>
        </p:grpSp>
        <p:grpSp>
          <p:nvGrpSpPr>
            <p:cNvPr id="23" name="Group 22"/>
            <p:cNvGrpSpPr/>
            <p:nvPr/>
          </p:nvGrpSpPr>
          <p:grpSpPr>
            <a:xfrm>
              <a:off x="5256365" y="6080989"/>
              <a:ext cx="360000" cy="360000"/>
              <a:chOff x="3587722" y="3679057"/>
              <a:chExt cx="1642775" cy="1642774"/>
            </a:xfrm>
          </p:grpSpPr>
          <p:sp>
            <p:nvSpPr>
              <p:cNvPr id="34" name="Oval 33">
                <a:extLst>
                  <a:ext uri="{FF2B5EF4-FFF2-40B4-BE49-F238E27FC236}">
                    <a16:creationId xmlns:a16="http://schemas.microsoft.com/office/drawing/2014/main" id="{788C3841-127A-479B-94BD-220B2EDCAB6E}"/>
                  </a:ext>
                </a:extLst>
              </p:cNvPr>
              <p:cNvSpPr/>
              <p:nvPr/>
            </p:nvSpPr>
            <p:spPr>
              <a:xfrm>
                <a:off x="3587722" y="3679057"/>
                <a:ext cx="1642775" cy="164277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4C74E2A8-35B0-46D1-9E46-A71863DFC03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4144" y="3904596"/>
                <a:ext cx="1049929" cy="1049929"/>
              </a:xfrm>
              <a:prstGeom prst="rect">
                <a:avLst/>
              </a:prstGeom>
            </p:spPr>
          </p:pic>
        </p:grpSp>
        <p:grpSp>
          <p:nvGrpSpPr>
            <p:cNvPr id="25" name="Group 24"/>
            <p:cNvGrpSpPr/>
            <p:nvPr/>
          </p:nvGrpSpPr>
          <p:grpSpPr>
            <a:xfrm>
              <a:off x="6136267" y="6080989"/>
              <a:ext cx="360000" cy="360000"/>
              <a:chOff x="6458486" y="3811220"/>
              <a:chExt cx="1374096" cy="1374095"/>
            </a:xfrm>
          </p:grpSpPr>
          <p:sp>
            <p:nvSpPr>
              <p:cNvPr id="32" name="Oval 31">
                <a:extLst>
                  <a:ext uri="{FF2B5EF4-FFF2-40B4-BE49-F238E27FC236}">
                    <a16:creationId xmlns:a16="http://schemas.microsoft.com/office/drawing/2014/main" id="{69F6674A-9F6A-4ECF-8B1A-B5CD331C63F8}"/>
                  </a:ext>
                </a:extLst>
              </p:cNvPr>
              <p:cNvSpPr/>
              <p:nvPr/>
            </p:nvSpPr>
            <p:spPr>
              <a:xfrm>
                <a:off x="6458486" y="3811220"/>
                <a:ext cx="1374096" cy="1374095"/>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58F489A2-F7CA-4EC3-98F0-63328648369F}"/>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65480" y="4074857"/>
                <a:ext cx="846820" cy="846820"/>
              </a:xfrm>
              <a:prstGeom prst="rect">
                <a:avLst/>
              </a:prstGeom>
            </p:spPr>
          </p:pic>
        </p:grpSp>
        <p:grpSp>
          <p:nvGrpSpPr>
            <p:cNvPr id="26" name="Group 25"/>
            <p:cNvGrpSpPr/>
            <p:nvPr/>
          </p:nvGrpSpPr>
          <p:grpSpPr>
            <a:xfrm>
              <a:off x="5696316" y="6080989"/>
              <a:ext cx="360000" cy="360000"/>
              <a:chOff x="5232567" y="2635329"/>
              <a:chExt cx="1217907" cy="1217906"/>
            </a:xfrm>
          </p:grpSpPr>
          <p:sp>
            <p:nvSpPr>
              <p:cNvPr id="30" name="Oval 29">
                <a:extLst>
                  <a:ext uri="{FF2B5EF4-FFF2-40B4-BE49-F238E27FC236}">
                    <a16:creationId xmlns:a16="http://schemas.microsoft.com/office/drawing/2014/main" id="{BC59DA09-2750-4F0C-898C-08F0F54C4ACB}"/>
                  </a:ext>
                </a:extLst>
              </p:cNvPr>
              <p:cNvSpPr/>
              <p:nvPr/>
            </p:nvSpPr>
            <p:spPr>
              <a:xfrm>
                <a:off x="5232567" y="2635329"/>
                <a:ext cx="1217907" cy="1217906"/>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346E7662-B6CD-492C-8B0D-46484244E672}"/>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04248" y="2785788"/>
                <a:ext cx="891598" cy="891598"/>
              </a:xfrm>
              <a:prstGeom prst="rect">
                <a:avLst/>
              </a:prstGeom>
            </p:spPr>
          </p:pic>
        </p:grpSp>
      </p:grpSp>
      <p:sp>
        <p:nvSpPr>
          <p:cNvPr id="6" name="Rectangle 5"/>
          <p:cNvSpPr/>
          <p:nvPr/>
        </p:nvSpPr>
        <p:spPr>
          <a:xfrm>
            <a:off x="7124585" y="4527518"/>
            <a:ext cx="1980222" cy="369332"/>
          </a:xfrm>
          <a:prstGeom prst="rect">
            <a:avLst/>
          </a:prstGeom>
        </p:spPr>
        <p:txBody>
          <a:bodyPr wrap="none">
            <a:spAutoFit/>
          </a:bodyPr>
          <a:lstStyle/>
          <a:p>
            <a:r>
              <a:rPr lang="en-GB" dirty="0">
                <a:solidFill>
                  <a:srgbClr val="00B0F0"/>
                </a:solidFill>
              </a:rPr>
              <a:t>@StreamliningNW </a:t>
            </a:r>
          </a:p>
        </p:txBody>
      </p:sp>
      <p:sp>
        <p:nvSpPr>
          <p:cNvPr id="7" name="Rectangle 6"/>
          <p:cNvSpPr/>
          <p:nvPr/>
        </p:nvSpPr>
        <p:spPr>
          <a:xfrm>
            <a:off x="5463410" y="5435378"/>
            <a:ext cx="3564117" cy="307777"/>
          </a:xfrm>
          <a:prstGeom prst="rect">
            <a:avLst/>
          </a:prstGeom>
        </p:spPr>
        <p:txBody>
          <a:bodyPr wrap="none">
            <a:spAutoFit/>
          </a:bodyPr>
          <a:lstStyle/>
          <a:p>
            <a:r>
              <a:rPr lang="en-GB" sz="1400" u="sng" dirty="0">
                <a:solidFill>
                  <a:srgbClr val="002060"/>
                </a:solidFill>
                <a:hlinkClick r:id="rId14"/>
              </a:rPr>
              <a:t>http://www.workforcestreamliningnw.co.uk/</a:t>
            </a:r>
            <a:endParaRPr lang="en-GB" sz="1400" dirty="0">
              <a:solidFill>
                <a:srgbClr val="002060"/>
              </a:solidFill>
            </a:endParaRPr>
          </a:p>
        </p:txBody>
      </p:sp>
      <p:sp>
        <p:nvSpPr>
          <p:cNvPr id="8" name="TextBox 7"/>
          <p:cNvSpPr txBox="1"/>
          <p:nvPr/>
        </p:nvSpPr>
        <p:spPr>
          <a:xfrm>
            <a:off x="2991640" y="5358435"/>
            <a:ext cx="2628900" cy="461665"/>
          </a:xfrm>
          <a:prstGeom prst="rect">
            <a:avLst/>
          </a:prstGeom>
          <a:noFill/>
        </p:spPr>
        <p:txBody>
          <a:bodyPr wrap="square" rtlCol="0">
            <a:spAutoFit/>
          </a:bodyPr>
          <a:lstStyle/>
          <a:p>
            <a:r>
              <a:rPr lang="en-US" sz="2400" dirty="0">
                <a:solidFill>
                  <a:schemeClr val="bg1">
                    <a:lumMod val="65000"/>
                  </a:schemeClr>
                </a:solidFill>
                <a:latin typeface="Tw Cen MT" panose="020B0602020104020603" pitchFamily="34" charset="0"/>
              </a:rPr>
              <a:t>Or visit our website:</a:t>
            </a:r>
          </a:p>
        </p:txBody>
      </p:sp>
    </p:spTree>
    <p:extLst>
      <p:ext uri="{BB962C8B-B14F-4D97-AF65-F5344CB8AC3E}">
        <p14:creationId xmlns:p14="http://schemas.microsoft.com/office/powerpoint/2010/main" val="377677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4EC31-4318-4F7A-A60E-1F271000EA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34575" y="3514696"/>
            <a:ext cx="712831" cy="712831"/>
          </a:xfrm>
          <a:prstGeom prst="rect">
            <a:avLst/>
          </a:prstGeom>
        </p:spPr>
      </p:pic>
      <p:grpSp>
        <p:nvGrpSpPr>
          <p:cNvPr id="11" name="Group 10"/>
          <p:cNvGrpSpPr/>
          <p:nvPr/>
        </p:nvGrpSpPr>
        <p:grpSpPr>
          <a:xfrm>
            <a:off x="1404050" y="1487168"/>
            <a:ext cx="9357372" cy="4464689"/>
            <a:chOff x="229422" y="1428280"/>
            <a:chExt cx="9357372" cy="4464689"/>
          </a:xfrm>
        </p:grpSpPr>
        <p:grpSp>
          <p:nvGrpSpPr>
            <p:cNvPr id="62" name="Group 61">
              <a:extLst>
                <a:ext uri="{FF2B5EF4-FFF2-40B4-BE49-F238E27FC236}">
                  <a16:creationId xmlns:a16="http://schemas.microsoft.com/office/drawing/2014/main" id="{153F4246-CEED-4D1E-87E9-AF831143E541}"/>
                </a:ext>
              </a:extLst>
            </p:cNvPr>
            <p:cNvGrpSpPr/>
            <p:nvPr/>
          </p:nvGrpSpPr>
          <p:grpSpPr>
            <a:xfrm>
              <a:off x="1785836" y="2282844"/>
              <a:ext cx="842445" cy="820793"/>
              <a:chOff x="1812406" y="2946170"/>
              <a:chExt cx="842445" cy="820793"/>
            </a:xfrm>
          </p:grpSpPr>
          <p:cxnSp>
            <p:nvCxnSpPr>
              <p:cNvPr id="54" name="Straight Connector 53">
                <a:extLst>
                  <a:ext uri="{FF2B5EF4-FFF2-40B4-BE49-F238E27FC236}">
                    <a16:creationId xmlns:a16="http://schemas.microsoft.com/office/drawing/2014/main" id="{802F08CF-D4D1-4A39-96BE-CB97F61D162B}"/>
                  </a:ext>
                </a:extLst>
              </p:cNvPr>
              <p:cNvCxnSpPr>
                <a:cxnSpLocks/>
              </p:cNvCxnSpPr>
              <p:nvPr/>
            </p:nvCxnSpPr>
            <p:spPr>
              <a:xfrm flipH="1" flipV="1">
                <a:off x="2277365" y="2946170"/>
                <a:ext cx="377486" cy="820793"/>
              </a:xfrm>
              <a:prstGeom prst="line">
                <a:avLst/>
              </a:prstGeom>
              <a:ln w="28575">
                <a:solidFill>
                  <a:srgbClr val="9ED53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920BBA-8F71-4702-91A3-44392F84AAE5}"/>
                  </a:ext>
                </a:extLst>
              </p:cNvPr>
              <p:cNvCxnSpPr>
                <a:cxnSpLocks/>
              </p:cNvCxnSpPr>
              <p:nvPr/>
            </p:nvCxnSpPr>
            <p:spPr>
              <a:xfrm flipH="1">
                <a:off x="1812406" y="2954946"/>
                <a:ext cx="471956" cy="0"/>
              </a:xfrm>
              <a:prstGeom prst="line">
                <a:avLst/>
              </a:prstGeom>
              <a:ln w="28575">
                <a:solidFill>
                  <a:srgbClr val="9ED53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29422" y="1428280"/>
              <a:ext cx="9357372" cy="4464689"/>
              <a:chOff x="229422" y="1428280"/>
              <a:chExt cx="9357372" cy="4464689"/>
            </a:xfrm>
          </p:grpSpPr>
          <p:sp>
            <p:nvSpPr>
              <p:cNvPr id="22" name="Oval 21">
                <a:extLst>
                  <a:ext uri="{FF2B5EF4-FFF2-40B4-BE49-F238E27FC236}">
                    <a16:creationId xmlns:a16="http://schemas.microsoft.com/office/drawing/2014/main" id="{6E22B37A-CCC7-4E5B-82F9-79A278CAA082}"/>
                  </a:ext>
                </a:extLst>
              </p:cNvPr>
              <p:cNvSpPr/>
              <p:nvPr/>
            </p:nvSpPr>
            <p:spPr>
              <a:xfrm>
                <a:off x="2060099" y="2989561"/>
                <a:ext cx="1440000" cy="1440000"/>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788C3841-127A-479B-94BD-220B2EDCAB6E}"/>
                  </a:ext>
                </a:extLst>
              </p:cNvPr>
              <p:cNvSpPr/>
              <p:nvPr/>
            </p:nvSpPr>
            <p:spPr>
              <a:xfrm>
                <a:off x="3587722" y="3679057"/>
                <a:ext cx="1642775" cy="164277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9F6674A-9F6A-4ECF-8B1A-B5CD331C63F8}"/>
                  </a:ext>
                </a:extLst>
              </p:cNvPr>
              <p:cNvSpPr/>
              <p:nvPr/>
            </p:nvSpPr>
            <p:spPr>
              <a:xfrm>
                <a:off x="6458486" y="3811220"/>
                <a:ext cx="1374096" cy="1374095"/>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B3BFFE84-C695-4D53-9EB1-6E3F023237F6}"/>
                  </a:ext>
                </a:extLst>
              </p:cNvPr>
              <p:cNvGrpSpPr/>
              <p:nvPr/>
            </p:nvGrpSpPr>
            <p:grpSpPr>
              <a:xfrm>
                <a:off x="4849359" y="1945962"/>
                <a:ext cx="979247" cy="712482"/>
                <a:chOff x="4442225" y="2049196"/>
                <a:chExt cx="979247" cy="712482"/>
              </a:xfrm>
            </p:grpSpPr>
            <p:cxnSp>
              <p:nvCxnSpPr>
                <p:cNvPr id="60" name="Straight Connector 59">
                  <a:extLst>
                    <a:ext uri="{FF2B5EF4-FFF2-40B4-BE49-F238E27FC236}">
                      <a16:creationId xmlns:a16="http://schemas.microsoft.com/office/drawing/2014/main" id="{CDB6677B-8513-496A-A326-EDBAA2BA9403}"/>
                    </a:ext>
                  </a:extLst>
                </p:cNvPr>
                <p:cNvCxnSpPr>
                  <a:cxnSpLocks/>
                </p:cNvCxnSpPr>
                <p:nvPr/>
              </p:nvCxnSpPr>
              <p:spPr>
                <a:xfrm flipH="1" flipV="1">
                  <a:off x="5099050" y="2049196"/>
                  <a:ext cx="322422" cy="712482"/>
                </a:xfrm>
                <a:prstGeom prst="line">
                  <a:avLst/>
                </a:prstGeom>
                <a:ln w="28575">
                  <a:solidFill>
                    <a:srgbClr val="F7964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003D7FC-94DB-4EDC-95C4-65A5F513BF89}"/>
                    </a:ext>
                  </a:extLst>
                </p:cNvPr>
                <p:cNvCxnSpPr>
                  <a:cxnSpLocks/>
                </p:cNvCxnSpPr>
                <p:nvPr/>
              </p:nvCxnSpPr>
              <p:spPr>
                <a:xfrm flipH="1">
                  <a:off x="4442225" y="2051577"/>
                  <a:ext cx="666349" cy="0"/>
                </a:xfrm>
                <a:prstGeom prst="line">
                  <a:avLst/>
                </a:prstGeom>
                <a:ln w="28575">
                  <a:solidFill>
                    <a:srgbClr val="F7964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137FDAE-CE25-40E9-AFD7-49BA1463E3D5}"/>
                  </a:ext>
                </a:extLst>
              </p:cNvPr>
              <p:cNvGrpSpPr/>
              <p:nvPr/>
            </p:nvGrpSpPr>
            <p:grpSpPr>
              <a:xfrm flipV="1">
                <a:off x="3383646" y="4872779"/>
                <a:ext cx="782545" cy="821366"/>
                <a:chOff x="1872307" y="2945596"/>
                <a:chExt cx="782545" cy="821366"/>
              </a:xfrm>
            </p:grpSpPr>
            <p:cxnSp>
              <p:nvCxnSpPr>
                <p:cNvPr id="64" name="Straight Connector 63">
                  <a:extLst>
                    <a:ext uri="{FF2B5EF4-FFF2-40B4-BE49-F238E27FC236}">
                      <a16:creationId xmlns:a16="http://schemas.microsoft.com/office/drawing/2014/main" id="{C83C8BAA-87B2-4130-A6CA-1525D506B1D2}"/>
                    </a:ext>
                  </a:extLst>
                </p:cNvPr>
                <p:cNvCxnSpPr>
                  <a:cxnSpLocks/>
                </p:cNvCxnSpPr>
                <p:nvPr/>
              </p:nvCxnSpPr>
              <p:spPr>
                <a:xfrm flipH="1" flipV="1">
                  <a:off x="2449965" y="2945884"/>
                  <a:ext cx="204887" cy="821078"/>
                </a:xfrm>
                <a:prstGeom prst="line">
                  <a:avLst/>
                </a:prstGeom>
                <a:ln w="28575">
                  <a:solidFill>
                    <a:srgbClr val="48ABC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8D836A-5994-457C-AD4E-4304A9FBB1F8}"/>
                    </a:ext>
                  </a:extLst>
                </p:cNvPr>
                <p:cNvCxnSpPr>
                  <a:cxnSpLocks/>
                </p:cNvCxnSpPr>
                <p:nvPr/>
              </p:nvCxnSpPr>
              <p:spPr>
                <a:xfrm flipH="1" flipV="1">
                  <a:off x="1872307" y="2945596"/>
                  <a:ext cx="589564" cy="0"/>
                </a:xfrm>
                <a:prstGeom prst="line">
                  <a:avLst/>
                </a:prstGeom>
                <a:ln w="28575">
                  <a:solidFill>
                    <a:srgbClr val="48ABC2"/>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1ACE9A5-0AAC-4005-87FD-533CB273E3AF}"/>
                  </a:ext>
                </a:extLst>
              </p:cNvPr>
              <p:cNvGrpSpPr/>
              <p:nvPr/>
            </p:nvGrpSpPr>
            <p:grpSpPr>
              <a:xfrm flipH="1">
                <a:off x="7317723" y="2609854"/>
                <a:ext cx="846111" cy="1297213"/>
                <a:chOff x="1983167" y="2950736"/>
                <a:chExt cx="452864" cy="694309"/>
              </a:xfrm>
            </p:grpSpPr>
            <p:cxnSp>
              <p:nvCxnSpPr>
                <p:cNvPr id="73" name="Straight Connector 72">
                  <a:extLst>
                    <a:ext uri="{FF2B5EF4-FFF2-40B4-BE49-F238E27FC236}">
                      <a16:creationId xmlns:a16="http://schemas.microsoft.com/office/drawing/2014/main" id="{BEBF1710-C0A2-443D-9E66-877BD8FA726A}"/>
                    </a:ext>
                  </a:extLst>
                </p:cNvPr>
                <p:cNvCxnSpPr>
                  <a:cxnSpLocks/>
                </p:cNvCxnSpPr>
                <p:nvPr/>
              </p:nvCxnSpPr>
              <p:spPr>
                <a:xfrm flipH="1" flipV="1">
                  <a:off x="2244671" y="2950736"/>
                  <a:ext cx="191360" cy="694309"/>
                </a:xfrm>
                <a:prstGeom prst="line">
                  <a:avLst/>
                </a:prstGeom>
                <a:ln w="28575">
                  <a:solidFill>
                    <a:srgbClr val="47D86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5F5471-E0F2-4736-A975-B0CD1D80AA97}"/>
                    </a:ext>
                  </a:extLst>
                </p:cNvPr>
                <p:cNvCxnSpPr>
                  <a:cxnSpLocks/>
                </p:cNvCxnSpPr>
                <p:nvPr/>
              </p:nvCxnSpPr>
              <p:spPr>
                <a:xfrm flipH="1">
                  <a:off x="1983167" y="2952010"/>
                  <a:ext cx="267874" cy="0"/>
                </a:xfrm>
                <a:prstGeom prst="line">
                  <a:avLst/>
                </a:prstGeom>
                <a:ln w="28575">
                  <a:solidFill>
                    <a:srgbClr val="47D86F"/>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D06F0A7-DAC2-4C40-B732-014C20C2F6D5}"/>
                  </a:ext>
                </a:extLst>
              </p:cNvPr>
              <p:cNvGrpSpPr/>
              <p:nvPr/>
            </p:nvGrpSpPr>
            <p:grpSpPr>
              <a:xfrm>
                <a:off x="229422" y="1784134"/>
                <a:ext cx="1672434" cy="688547"/>
                <a:chOff x="-70941" y="1908614"/>
                <a:chExt cx="1672434" cy="688547"/>
              </a:xfrm>
            </p:grpSpPr>
            <p:sp>
              <p:nvSpPr>
                <p:cNvPr id="75" name="TextBox 74">
                  <a:extLst>
                    <a:ext uri="{FF2B5EF4-FFF2-40B4-BE49-F238E27FC236}">
                      <a16:creationId xmlns:a16="http://schemas.microsoft.com/office/drawing/2014/main" id="{FECAEFF9-14F9-420B-B81B-1A2D424B5A63}"/>
                    </a:ext>
                  </a:extLst>
                </p:cNvPr>
                <p:cNvSpPr txBox="1"/>
                <p:nvPr/>
              </p:nvSpPr>
              <p:spPr>
                <a:xfrm>
                  <a:off x="876681" y="1908614"/>
                  <a:ext cx="72481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ED539"/>
                      </a:solidFill>
                      <a:effectLst/>
                      <a:uLnTx/>
                      <a:uFillTx/>
                      <a:latin typeface="Tw Cen MT" panose="020B0602020104020603" pitchFamily="34" charset="0"/>
                      <a:ea typeface="+mn-ea"/>
                      <a:cs typeface="+mn-cs"/>
                    </a:rPr>
                    <a:t>01</a:t>
                  </a:r>
                </a:p>
              </p:txBody>
            </p:sp>
            <p:sp>
              <p:nvSpPr>
                <p:cNvPr id="76" name="TextBox 75">
                  <a:extLst>
                    <a:ext uri="{FF2B5EF4-FFF2-40B4-BE49-F238E27FC236}">
                      <a16:creationId xmlns:a16="http://schemas.microsoft.com/office/drawing/2014/main" id="{2E7256DD-6317-492A-853D-B93DE998E24A}"/>
                    </a:ext>
                  </a:extLst>
                </p:cNvPr>
                <p:cNvSpPr txBox="1"/>
                <p:nvPr/>
              </p:nvSpPr>
              <p:spPr>
                <a:xfrm>
                  <a:off x="-70941" y="2197051"/>
                  <a:ext cx="162323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ED539"/>
                      </a:solidFill>
                      <a:effectLst/>
                      <a:uLnTx/>
                      <a:uFillTx/>
                      <a:latin typeface="Tw Cen MT" panose="020B0602020104020603" pitchFamily="34" charset="0"/>
                      <a:ea typeface="+mn-ea"/>
                      <a:cs typeface="+mn-cs"/>
                    </a:rPr>
                    <a:t>RECRUITMENT</a:t>
                  </a:r>
                </a:p>
              </p:txBody>
            </p:sp>
          </p:grpSp>
          <p:grpSp>
            <p:nvGrpSpPr>
              <p:cNvPr id="104" name="Group 103">
                <a:extLst>
                  <a:ext uri="{FF2B5EF4-FFF2-40B4-BE49-F238E27FC236}">
                    <a16:creationId xmlns:a16="http://schemas.microsoft.com/office/drawing/2014/main" id="{12804901-3BC3-4B63-B57A-680C61064136}"/>
                  </a:ext>
                </a:extLst>
              </p:cNvPr>
              <p:cNvGrpSpPr/>
              <p:nvPr/>
            </p:nvGrpSpPr>
            <p:grpSpPr>
              <a:xfrm>
                <a:off x="2011043" y="5173842"/>
                <a:ext cx="1387320" cy="719127"/>
                <a:chOff x="1441079" y="5072730"/>
                <a:chExt cx="1387320" cy="719127"/>
              </a:xfrm>
            </p:grpSpPr>
            <p:sp>
              <p:nvSpPr>
                <p:cNvPr id="78" name="TextBox 77">
                  <a:extLst>
                    <a:ext uri="{FF2B5EF4-FFF2-40B4-BE49-F238E27FC236}">
                      <a16:creationId xmlns:a16="http://schemas.microsoft.com/office/drawing/2014/main" id="{3D4F678F-40B7-4440-9805-D7FF30FB7FC8}"/>
                    </a:ext>
                  </a:extLst>
                </p:cNvPr>
                <p:cNvSpPr txBox="1"/>
                <p:nvPr/>
              </p:nvSpPr>
              <p:spPr>
                <a:xfrm>
                  <a:off x="2103586" y="5072730"/>
                  <a:ext cx="72481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8ABC2"/>
                      </a:solidFill>
                      <a:effectLst/>
                      <a:uLnTx/>
                      <a:uFillTx/>
                      <a:latin typeface="Tw Cen MT" panose="020B0602020104020603" pitchFamily="34" charset="0"/>
                      <a:ea typeface="+mn-ea"/>
                      <a:cs typeface="+mn-cs"/>
                    </a:rPr>
                    <a:t>02</a:t>
                  </a:r>
                </a:p>
              </p:txBody>
            </p:sp>
            <p:sp>
              <p:nvSpPr>
                <p:cNvPr id="79" name="TextBox 78">
                  <a:extLst>
                    <a:ext uri="{FF2B5EF4-FFF2-40B4-BE49-F238E27FC236}">
                      <a16:creationId xmlns:a16="http://schemas.microsoft.com/office/drawing/2014/main" id="{E3B5B3C4-08D7-4F80-905A-16D436C0F2EA}"/>
                    </a:ext>
                  </a:extLst>
                </p:cNvPr>
                <p:cNvSpPr txBox="1"/>
                <p:nvPr/>
              </p:nvSpPr>
              <p:spPr>
                <a:xfrm>
                  <a:off x="1441079" y="5391747"/>
                  <a:ext cx="138732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8ABC2"/>
                      </a:solidFill>
                      <a:effectLst/>
                      <a:uLnTx/>
                      <a:uFillTx/>
                      <a:latin typeface="Tw Cen MT" panose="020B0602020104020603" pitchFamily="34" charset="0"/>
                      <a:ea typeface="+mn-ea"/>
                      <a:cs typeface="+mn-cs"/>
                    </a:rPr>
                    <a:t>TRAINING</a:t>
                  </a:r>
                </a:p>
              </p:txBody>
            </p:sp>
          </p:grpSp>
          <p:grpSp>
            <p:nvGrpSpPr>
              <p:cNvPr id="106" name="Group 105">
                <a:extLst>
                  <a:ext uri="{FF2B5EF4-FFF2-40B4-BE49-F238E27FC236}">
                    <a16:creationId xmlns:a16="http://schemas.microsoft.com/office/drawing/2014/main" id="{D9DD4B7F-8A71-49A3-BC05-44E26D841E62}"/>
                  </a:ext>
                </a:extLst>
              </p:cNvPr>
              <p:cNvGrpSpPr/>
              <p:nvPr/>
            </p:nvGrpSpPr>
            <p:grpSpPr>
              <a:xfrm>
                <a:off x="2018793" y="1428280"/>
                <a:ext cx="2882684" cy="719127"/>
                <a:chOff x="2104222" y="1552263"/>
                <a:chExt cx="2328479" cy="719127"/>
              </a:xfrm>
            </p:grpSpPr>
            <p:sp>
              <p:nvSpPr>
                <p:cNvPr id="81" name="TextBox 80">
                  <a:extLst>
                    <a:ext uri="{FF2B5EF4-FFF2-40B4-BE49-F238E27FC236}">
                      <a16:creationId xmlns:a16="http://schemas.microsoft.com/office/drawing/2014/main" id="{C2359718-1C0E-45C6-99D0-A3CB1814E621}"/>
                    </a:ext>
                  </a:extLst>
                </p:cNvPr>
                <p:cNvSpPr txBox="1"/>
                <p:nvPr/>
              </p:nvSpPr>
              <p:spPr>
                <a:xfrm>
                  <a:off x="3707888" y="1552263"/>
                  <a:ext cx="72481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79647"/>
                      </a:solidFill>
                      <a:effectLst/>
                      <a:uLnTx/>
                      <a:uFillTx/>
                      <a:latin typeface="Tw Cen MT" panose="020B0602020104020603" pitchFamily="34" charset="0"/>
                      <a:ea typeface="+mn-ea"/>
                      <a:cs typeface="+mn-cs"/>
                    </a:rPr>
                    <a:t>03</a:t>
                  </a:r>
                </a:p>
              </p:txBody>
            </p:sp>
            <p:sp>
              <p:nvSpPr>
                <p:cNvPr id="82" name="TextBox 81">
                  <a:extLst>
                    <a:ext uri="{FF2B5EF4-FFF2-40B4-BE49-F238E27FC236}">
                      <a16:creationId xmlns:a16="http://schemas.microsoft.com/office/drawing/2014/main" id="{83347D2D-8F9E-424F-8379-EE81B97BB648}"/>
                    </a:ext>
                  </a:extLst>
                </p:cNvPr>
                <p:cNvSpPr txBox="1"/>
                <p:nvPr/>
              </p:nvSpPr>
              <p:spPr>
                <a:xfrm>
                  <a:off x="2104222" y="1871280"/>
                  <a:ext cx="232847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79647"/>
                      </a:solidFill>
                      <a:effectLst/>
                      <a:uLnTx/>
                      <a:uFillTx/>
                      <a:latin typeface="Tw Cen MT" panose="020B0602020104020603" pitchFamily="34" charset="0"/>
                      <a:ea typeface="+mn-ea"/>
                      <a:cs typeface="+mn-cs"/>
                    </a:rPr>
                    <a:t>OCCUPATIONAL HEALTH</a:t>
                  </a:r>
                </a:p>
              </p:txBody>
            </p:sp>
          </p:grpSp>
          <p:grpSp>
            <p:nvGrpSpPr>
              <p:cNvPr id="107" name="Group 106">
                <a:extLst>
                  <a:ext uri="{FF2B5EF4-FFF2-40B4-BE49-F238E27FC236}">
                    <a16:creationId xmlns:a16="http://schemas.microsoft.com/office/drawing/2014/main" id="{4B33EF84-99D9-4E3D-98A7-243B4B204E8F}"/>
                  </a:ext>
                </a:extLst>
              </p:cNvPr>
              <p:cNvGrpSpPr/>
              <p:nvPr/>
            </p:nvGrpSpPr>
            <p:grpSpPr>
              <a:xfrm>
                <a:off x="8193523" y="2085926"/>
                <a:ext cx="1393271" cy="719880"/>
                <a:chOff x="7840984" y="2085925"/>
                <a:chExt cx="1393271" cy="719880"/>
              </a:xfrm>
            </p:grpSpPr>
            <p:sp>
              <p:nvSpPr>
                <p:cNvPr id="93" name="TextBox 92">
                  <a:extLst>
                    <a:ext uri="{FF2B5EF4-FFF2-40B4-BE49-F238E27FC236}">
                      <a16:creationId xmlns:a16="http://schemas.microsoft.com/office/drawing/2014/main" id="{3E41AE78-9E30-4CD4-9440-DE30C5519E6F}"/>
                    </a:ext>
                  </a:extLst>
                </p:cNvPr>
                <p:cNvSpPr txBox="1"/>
                <p:nvPr/>
              </p:nvSpPr>
              <p:spPr>
                <a:xfrm>
                  <a:off x="7840984" y="2085925"/>
                  <a:ext cx="724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7D86F"/>
                      </a:solidFill>
                      <a:effectLst/>
                      <a:uLnTx/>
                      <a:uFillTx/>
                      <a:latin typeface="Tw Cen MT" panose="020B0602020104020603" pitchFamily="34" charset="0"/>
                      <a:ea typeface="+mn-ea"/>
                      <a:cs typeface="+mn-cs"/>
                    </a:rPr>
                    <a:t>04</a:t>
                  </a:r>
                </a:p>
              </p:txBody>
            </p:sp>
            <p:sp>
              <p:nvSpPr>
                <p:cNvPr id="94" name="TextBox 93">
                  <a:extLst>
                    <a:ext uri="{FF2B5EF4-FFF2-40B4-BE49-F238E27FC236}">
                      <a16:creationId xmlns:a16="http://schemas.microsoft.com/office/drawing/2014/main" id="{DBF60901-7459-4FFF-BFAB-332F5872E18A}"/>
                    </a:ext>
                  </a:extLst>
                </p:cNvPr>
                <p:cNvSpPr txBox="1"/>
                <p:nvPr/>
              </p:nvSpPr>
              <p:spPr>
                <a:xfrm>
                  <a:off x="7846935" y="2405695"/>
                  <a:ext cx="13873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7D86F"/>
                      </a:solidFill>
                      <a:effectLst/>
                      <a:uLnTx/>
                      <a:uFillTx/>
                      <a:latin typeface="Tw Cen MT" panose="020B0602020104020603" pitchFamily="34" charset="0"/>
                      <a:ea typeface="+mn-ea"/>
                      <a:cs typeface="+mn-cs"/>
                    </a:rPr>
                    <a:t>POLICY</a:t>
                  </a:r>
                </a:p>
              </p:txBody>
            </p:sp>
          </p:grpSp>
          <p:sp>
            <p:nvSpPr>
              <p:cNvPr id="24" name="Oval 23">
                <a:extLst>
                  <a:ext uri="{FF2B5EF4-FFF2-40B4-BE49-F238E27FC236}">
                    <a16:creationId xmlns:a16="http://schemas.microsoft.com/office/drawing/2014/main" id="{BC59DA09-2750-4F0C-898C-08F0F54C4ACB}"/>
                  </a:ext>
                </a:extLst>
              </p:cNvPr>
              <p:cNvSpPr/>
              <p:nvPr/>
            </p:nvSpPr>
            <p:spPr>
              <a:xfrm>
                <a:off x="5232567" y="2635329"/>
                <a:ext cx="1217907" cy="1217906"/>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B4A8FF9-11C5-4B49-8680-D587A15259F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67561" y="3124410"/>
                <a:ext cx="1044000" cy="1044000"/>
              </a:xfrm>
              <a:prstGeom prst="rect">
                <a:avLst/>
              </a:prstGeom>
            </p:spPr>
          </p:pic>
          <p:pic>
            <p:nvPicPr>
              <p:cNvPr id="16" name="Picture 15">
                <a:extLst>
                  <a:ext uri="{FF2B5EF4-FFF2-40B4-BE49-F238E27FC236}">
                    <a16:creationId xmlns:a16="http://schemas.microsoft.com/office/drawing/2014/main" id="{4C74E2A8-35B0-46D1-9E46-A71863DFC034}"/>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4144" y="3904596"/>
                <a:ext cx="1049929" cy="1049929"/>
              </a:xfrm>
              <a:prstGeom prst="rect">
                <a:avLst/>
              </a:prstGeom>
            </p:spPr>
          </p:pic>
          <p:pic>
            <p:nvPicPr>
              <p:cNvPr id="13" name="Picture 12">
                <a:extLst>
                  <a:ext uri="{FF2B5EF4-FFF2-40B4-BE49-F238E27FC236}">
                    <a16:creationId xmlns:a16="http://schemas.microsoft.com/office/drawing/2014/main" id="{58F489A2-F7CA-4EC3-98F0-63328648369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65480" y="4074857"/>
                <a:ext cx="846820" cy="846820"/>
              </a:xfrm>
              <a:prstGeom prst="rect">
                <a:avLst/>
              </a:prstGeom>
            </p:spPr>
          </p:pic>
          <p:pic>
            <p:nvPicPr>
              <p:cNvPr id="17" name="Picture 16">
                <a:extLst>
                  <a:ext uri="{FF2B5EF4-FFF2-40B4-BE49-F238E27FC236}">
                    <a16:creationId xmlns:a16="http://schemas.microsoft.com/office/drawing/2014/main" id="{346E7662-B6CD-492C-8B0D-46484244E672}"/>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04248" y="2785788"/>
                <a:ext cx="891598" cy="891598"/>
              </a:xfrm>
              <a:prstGeom prst="rect">
                <a:avLst/>
              </a:prstGeom>
            </p:spPr>
          </p:pic>
        </p:grpSp>
      </p:grpSp>
      <p:sp>
        <p:nvSpPr>
          <p:cNvPr id="6" name="Oval 5">
            <a:extLst>
              <a:ext uri="{FF2B5EF4-FFF2-40B4-BE49-F238E27FC236}">
                <a16:creationId xmlns:a16="http://schemas.microsoft.com/office/drawing/2014/main" id="{3701A590-ABA9-4BD2-BD64-376A4C227798}"/>
              </a:ext>
            </a:extLst>
          </p:cNvPr>
          <p:cNvSpPr/>
          <p:nvPr/>
        </p:nvSpPr>
        <p:spPr>
          <a:xfrm>
            <a:off x="5540256" y="969660"/>
            <a:ext cx="190500" cy="190500"/>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E53B434-A2A6-4C16-99DD-292CE4FD62C4}"/>
              </a:ext>
            </a:extLst>
          </p:cNvPr>
          <p:cNvSpPr/>
          <p:nvPr/>
        </p:nvSpPr>
        <p:spPr>
          <a:xfrm>
            <a:off x="5847253" y="969660"/>
            <a:ext cx="190500" cy="190500"/>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CBDE4C1-DAF9-476F-B807-27BE954F6C82}"/>
              </a:ext>
            </a:extLst>
          </p:cNvPr>
          <p:cNvSpPr/>
          <p:nvPr/>
        </p:nvSpPr>
        <p:spPr>
          <a:xfrm>
            <a:off x="6155350" y="969660"/>
            <a:ext cx="190500" cy="190500"/>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7CBDE4C1-DAF9-476F-B807-27BE954F6C82}"/>
              </a:ext>
            </a:extLst>
          </p:cNvPr>
          <p:cNvSpPr/>
          <p:nvPr/>
        </p:nvSpPr>
        <p:spPr>
          <a:xfrm>
            <a:off x="6461245" y="969660"/>
            <a:ext cx="190500" cy="190500"/>
          </a:xfrm>
          <a:prstGeom prst="ellipse">
            <a:avLst/>
          </a:prstGeom>
          <a:solidFill>
            <a:srgbClr val="47D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173018C8-03FD-436F-9C99-DA75024C8C61}"/>
              </a:ext>
            </a:extLst>
          </p:cNvPr>
          <p:cNvSpPr txBox="1"/>
          <p:nvPr/>
        </p:nvSpPr>
        <p:spPr>
          <a:xfrm>
            <a:off x="1134484" y="447348"/>
            <a:ext cx="9860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WORKSTREAMS</a:t>
            </a:r>
          </a:p>
        </p:txBody>
      </p:sp>
    </p:spTree>
    <p:extLst>
      <p:ext uri="{BB962C8B-B14F-4D97-AF65-F5344CB8AC3E}">
        <p14:creationId xmlns:p14="http://schemas.microsoft.com/office/powerpoint/2010/main" val="64851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895A3E2-AEC2-489D-BC0A-23BB15F4CA9D}"/>
              </a:ext>
            </a:extLst>
          </p:cNvPr>
          <p:cNvSpPr txBox="1"/>
          <p:nvPr/>
        </p:nvSpPr>
        <p:spPr>
          <a:xfrm>
            <a:off x="3932333" y="3699641"/>
            <a:ext cx="6934230" cy="461665"/>
          </a:xfrm>
          <a:prstGeom prst="rect">
            <a:avLst/>
          </a:prstGeom>
          <a:noFill/>
        </p:spPr>
        <p:txBody>
          <a:bodyPr wrap="square" rtlCol="0">
            <a:spAutoFit/>
          </a:bodyPr>
          <a:lstStyle/>
          <a:p>
            <a:r>
              <a:rPr lang="en-US" altLang="en-US" sz="2400" dirty="0">
                <a:solidFill>
                  <a:schemeClr val="accent1">
                    <a:lumMod val="75000"/>
                  </a:schemeClr>
                </a:solidFill>
                <a:latin typeface="Tw Cen MT" panose="020B0602020104020603" pitchFamily="34" charset="0"/>
              </a:rPr>
              <a:t>Recording of CSTF competences within OLM (ESR)</a:t>
            </a:r>
            <a:endParaRPr lang="en-GB" sz="2400" dirty="0">
              <a:solidFill>
                <a:schemeClr val="accent1">
                  <a:lumMod val="75000"/>
                </a:schemeClr>
              </a:solidFill>
              <a:latin typeface="Tw Cen MT" panose="020B0602020104020603" pitchFamily="34" charset="0"/>
            </a:endParaRPr>
          </a:p>
        </p:txBody>
      </p:sp>
      <p:sp>
        <p:nvSpPr>
          <p:cNvPr id="22" name="TextBox 21">
            <a:extLst>
              <a:ext uri="{FF2B5EF4-FFF2-40B4-BE49-F238E27FC236}">
                <a16:creationId xmlns:a16="http://schemas.microsoft.com/office/drawing/2014/main" id="{5895A3E2-AEC2-489D-BC0A-23BB15F4CA9D}"/>
              </a:ext>
            </a:extLst>
          </p:cNvPr>
          <p:cNvSpPr txBox="1"/>
          <p:nvPr/>
        </p:nvSpPr>
        <p:spPr>
          <a:xfrm>
            <a:off x="3932333" y="4391686"/>
            <a:ext cx="7967567" cy="461665"/>
          </a:xfrm>
          <a:prstGeom prst="rect">
            <a:avLst/>
          </a:prstGeom>
          <a:noFill/>
        </p:spPr>
        <p:txBody>
          <a:bodyPr wrap="square" rtlCol="0">
            <a:spAutoFit/>
          </a:bodyPr>
          <a:lstStyle/>
          <a:p>
            <a:pPr>
              <a:spcBef>
                <a:spcPct val="0"/>
              </a:spcBef>
            </a:pPr>
            <a:r>
              <a:rPr lang="en-US" altLang="en-US" sz="2400" dirty="0">
                <a:solidFill>
                  <a:schemeClr val="accent1">
                    <a:lumMod val="75000"/>
                  </a:schemeClr>
                </a:solidFill>
                <a:latin typeface="Tw Cen MT" panose="020B0602020104020603" pitchFamily="34" charset="0"/>
              </a:rPr>
              <a:t>Share training competences via the ESR automated IAT process</a:t>
            </a:r>
          </a:p>
        </p:txBody>
      </p:sp>
      <p:sp>
        <p:nvSpPr>
          <p:cNvPr id="23" name="TextBox 22">
            <a:extLst>
              <a:ext uri="{FF2B5EF4-FFF2-40B4-BE49-F238E27FC236}">
                <a16:creationId xmlns:a16="http://schemas.microsoft.com/office/drawing/2014/main" id="{5895A3E2-AEC2-489D-BC0A-23BB15F4CA9D}"/>
              </a:ext>
            </a:extLst>
          </p:cNvPr>
          <p:cNvSpPr txBox="1"/>
          <p:nvPr/>
        </p:nvSpPr>
        <p:spPr>
          <a:xfrm>
            <a:off x="3932333" y="2828282"/>
            <a:ext cx="6934230" cy="461665"/>
          </a:xfrm>
          <a:prstGeom prst="rect">
            <a:avLst/>
          </a:prstGeom>
          <a:noFill/>
        </p:spPr>
        <p:txBody>
          <a:bodyPr wrap="square" rtlCol="0">
            <a:spAutoFit/>
          </a:bodyPr>
          <a:lstStyle/>
          <a:p>
            <a:r>
              <a:rPr lang="en-US" altLang="en-US" sz="2400" dirty="0">
                <a:solidFill>
                  <a:schemeClr val="accent1">
                    <a:lumMod val="75000"/>
                  </a:schemeClr>
                </a:solidFill>
                <a:latin typeface="Tw Cen MT" panose="020B0602020104020603" pitchFamily="34" charset="0"/>
              </a:rPr>
              <a:t>Alignment to National CSTF refresher periods</a:t>
            </a:r>
            <a:r>
              <a:rPr lang="en-GB" sz="2400" dirty="0">
                <a:solidFill>
                  <a:schemeClr val="accent1">
                    <a:lumMod val="75000"/>
                  </a:schemeClr>
                </a:solidFill>
                <a:latin typeface="Tw Cen MT" panose="020B0602020104020603" pitchFamily="34" charset="0"/>
              </a:rPr>
              <a:t> </a:t>
            </a:r>
          </a:p>
        </p:txBody>
      </p:sp>
      <p:sp>
        <p:nvSpPr>
          <p:cNvPr id="28" name="TextBox 27">
            <a:extLst>
              <a:ext uri="{FF2B5EF4-FFF2-40B4-BE49-F238E27FC236}">
                <a16:creationId xmlns:a16="http://schemas.microsoft.com/office/drawing/2014/main" id="{5895A3E2-AEC2-489D-BC0A-23BB15F4CA9D}"/>
              </a:ext>
            </a:extLst>
          </p:cNvPr>
          <p:cNvSpPr txBox="1"/>
          <p:nvPr/>
        </p:nvSpPr>
        <p:spPr>
          <a:xfrm>
            <a:off x="3932333" y="1924143"/>
            <a:ext cx="8729568" cy="461665"/>
          </a:xfrm>
          <a:prstGeom prst="rect">
            <a:avLst/>
          </a:prstGeom>
          <a:noFill/>
        </p:spPr>
        <p:txBody>
          <a:bodyPr wrap="square" rtlCol="0">
            <a:spAutoFit/>
          </a:bodyPr>
          <a:lstStyle/>
          <a:p>
            <a:r>
              <a:rPr lang="en-US" altLang="en-US" sz="2400" dirty="0">
                <a:solidFill>
                  <a:schemeClr val="accent1">
                    <a:lumMod val="75000"/>
                  </a:schemeClr>
                </a:solidFill>
                <a:latin typeface="Tw Cen MT" panose="020B0602020104020603" pitchFamily="34" charset="0"/>
              </a:rPr>
              <a:t>Use of the NHS Employers factual reference, replacing subjective</a:t>
            </a:r>
            <a:endParaRPr lang="en-GB" sz="2400" dirty="0">
              <a:solidFill>
                <a:schemeClr val="accent1">
                  <a:lumMod val="75000"/>
                </a:schemeClr>
              </a:solidFill>
              <a:latin typeface="Tw Cen MT" panose="020B0602020104020603" pitchFamily="34" charset="0"/>
            </a:endParaRPr>
          </a:p>
        </p:txBody>
      </p:sp>
      <p:cxnSp>
        <p:nvCxnSpPr>
          <p:cNvPr id="14" name="Straight Arrow Connector 13"/>
          <p:cNvCxnSpPr>
            <a:stCxn id="28" idx="1"/>
            <a:endCxn id="3" idx="6"/>
          </p:cNvCxnSpPr>
          <p:nvPr/>
        </p:nvCxnSpPr>
        <p:spPr>
          <a:xfrm flipH="1">
            <a:off x="2641210" y="2154976"/>
            <a:ext cx="1291123" cy="1576588"/>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1"/>
            <a:endCxn id="3" idx="6"/>
          </p:cNvCxnSpPr>
          <p:nvPr/>
        </p:nvCxnSpPr>
        <p:spPr>
          <a:xfrm flipH="1">
            <a:off x="2641210" y="3059115"/>
            <a:ext cx="1291123" cy="672449"/>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1"/>
            <a:endCxn id="3" idx="6"/>
          </p:cNvCxnSpPr>
          <p:nvPr/>
        </p:nvCxnSpPr>
        <p:spPr>
          <a:xfrm flipH="1" flipV="1">
            <a:off x="2641210" y="3731564"/>
            <a:ext cx="1291123" cy="198910"/>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1"/>
            <a:endCxn id="3" idx="6"/>
          </p:cNvCxnSpPr>
          <p:nvPr/>
        </p:nvCxnSpPr>
        <p:spPr>
          <a:xfrm flipH="1" flipV="1">
            <a:off x="2641210" y="3731564"/>
            <a:ext cx="1291123" cy="890955"/>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406650" y="1059908"/>
            <a:ext cx="7378700" cy="461665"/>
          </a:xfrm>
          <a:prstGeom prst="rect">
            <a:avLst/>
          </a:prstGeom>
          <a:noFill/>
        </p:spPr>
        <p:txBody>
          <a:bodyPr wrap="square" rtlCol="0">
            <a:spAutoFit/>
          </a:bodyPr>
          <a:lstStyle>
            <a:defPPr>
              <a:defRPr lang="en-US"/>
            </a:defPPr>
            <a:lvl1pPr>
              <a:defRPr sz="2400" b="1">
                <a:solidFill>
                  <a:srgbClr val="48ABC2"/>
                </a:solidFill>
                <a:latin typeface="Tw Cen MT" panose="020B0602020104020603" pitchFamily="34" charset="0"/>
              </a:defRPr>
            </a:lvl1pPr>
          </a:lstStyle>
          <a:p>
            <a:pPr algn="ctr"/>
            <a:r>
              <a:rPr lang="en-GB" altLang="en-US" b="0" dirty="0">
                <a:solidFill>
                  <a:schemeClr val="accent1">
                    <a:lumMod val="75000"/>
                  </a:schemeClr>
                </a:solidFill>
              </a:rPr>
              <a:t>Recruitment, Training &amp; Occupational Health </a:t>
            </a:r>
          </a:p>
        </p:txBody>
      </p:sp>
      <p:sp>
        <p:nvSpPr>
          <p:cNvPr id="62" name="TextBox 61">
            <a:extLst>
              <a:ext uri="{FF2B5EF4-FFF2-40B4-BE49-F238E27FC236}">
                <a16:creationId xmlns:a16="http://schemas.microsoft.com/office/drawing/2014/main" id="{5895A3E2-AEC2-489D-BC0A-23BB15F4CA9D}"/>
              </a:ext>
            </a:extLst>
          </p:cNvPr>
          <p:cNvSpPr txBox="1"/>
          <p:nvPr/>
        </p:nvSpPr>
        <p:spPr>
          <a:xfrm>
            <a:off x="3985804" y="5131604"/>
            <a:ext cx="6827288" cy="461665"/>
          </a:xfrm>
          <a:prstGeom prst="rect">
            <a:avLst/>
          </a:prstGeom>
          <a:noFill/>
        </p:spPr>
        <p:txBody>
          <a:bodyPr wrap="square" rtlCol="0">
            <a:spAutoFit/>
          </a:bodyPr>
          <a:lstStyle/>
          <a:p>
            <a:pPr>
              <a:spcBef>
                <a:spcPct val="0"/>
              </a:spcBef>
            </a:pPr>
            <a:r>
              <a:rPr lang="en-US" altLang="en-US" sz="2400" dirty="0">
                <a:solidFill>
                  <a:schemeClr val="accent1">
                    <a:lumMod val="75000"/>
                  </a:schemeClr>
                </a:solidFill>
                <a:latin typeface="Tw Cen MT" panose="020B0602020104020603" pitchFamily="34" charset="0"/>
              </a:rPr>
              <a:t>Cleanse data in current OH systems: Cohort/OPAS </a:t>
            </a:r>
          </a:p>
        </p:txBody>
      </p:sp>
      <p:cxnSp>
        <p:nvCxnSpPr>
          <p:cNvPr id="74" name="Straight Arrow Connector 73"/>
          <p:cNvCxnSpPr>
            <a:stCxn id="62" idx="1"/>
            <a:endCxn id="3" idx="6"/>
          </p:cNvCxnSpPr>
          <p:nvPr/>
        </p:nvCxnSpPr>
        <p:spPr>
          <a:xfrm flipH="1" flipV="1">
            <a:off x="2641210" y="3731564"/>
            <a:ext cx="1344594" cy="1630873"/>
          </a:xfrm>
          <a:prstGeom prst="straightConnector1">
            <a:avLst/>
          </a:prstGeom>
          <a:ln w="952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73018C8-03FD-436F-9C99-DA75024C8C61}"/>
              </a:ext>
            </a:extLst>
          </p:cNvPr>
          <p:cNvSpPr txBox="1"/>
          <p:nvPr/>
        </p:nvSpPr>
        <p:spPr>
          <a:xfrm>
            <a:off x="1143552" y="290467"/>
            <a:ext cx="98606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lumMod val="65000"/>
                  </a:prstClr>
                </a:solidFill>
                <a:latin typeface="Tw Cen MT" panose="020B0602020104020603" pitchFamily="34" charset="0"/>
              </a:rPr>
              <a:t>M</a:t>
            </a:r>
            <a:r>
              <a:rPr lang="en-US" sz="4000" dirty="0">
                <a:solidFill>
                  <a:prstClr val="white">
                    <a:lumMod val="65000"/>
                  </a:prstClr>
                </a:solidFill>
                <a:latin typeface="Tw Cen MT" panose="020B0602020104020603" pitchFamily="34" charset="0"/>
              </a:rPr>
              <a:t>ILESTONES</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grpSp>
        <p:nvGrpSpPr>
          <p:cNvPr id="76" name="Group 75"/>
          <p:cNvGrpSpPr/>
          <p:nvPr/>
        </p:nvGrpSpPr>
        <p:grpSpPr>
          <a:xfrm>
            <a:off x="640512" y="1770475"/>
            <a:ext cx="2183815" cy="3875850"/>
            <a:chOff x="640512" y="1454285"/>
            <a:chExt cx="2183815" cy="3875850"/>
          </a:xfrm>
        </p:grpSpPr>
        <p:grpSp>
          <p:nvGrpSpPr>
            <p:cNvPr id="77" name="Group 76"/>
            <p:cNvGrpSpPr/>
            <p:nvPr/>
          </p:nvGrpSpPr>
          <p:grpSpPr>
            <a:xfrm>
              <a:off x="640512" y="1454285"/>
              <a:ext cx="2160000" cy="2160000"/>
              <a:chOff x="640512" y="2645453"/>
              <a:chExt cx="2160000" cy="2160000"/>
            </a:xfrm>
          </p:grpSpPr>
          <p:sp>
            <p:nvSpPr>
              <p:cNvPr id="88" name="Arc 87">
                <a:extLst>
                  <a:ext uri="{FF2B5EF4-FFF2-40B4-BE49-F238E27FC236}">
                    <a16:creationId xmlns:a16="http://schemas.microsoft.com/office/drawing/2014/main" id="{A5C44E47-2868-40F1-82F6-1E7C9CDE4937}"/>
                  </a:ext>
                </a:extLst>
              </p:cNvPr>
              <p:cNvSpPr/>
              <p:nvPr/>
            </p:nvSpPr>
            <p:spPr>
              <a:xfrm>
                <a:off x="729552" y="2741563"/>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id="{5C01D7DC-4D8A-49C6-99F1-B98B27F0AA2F}"/>
                  </a:ext>
                </a:extLst>
              </p:cNvPr>
              <p:cNvSpPr/>
              <p:nvPr/>
            </p:nvSpPr>
            <p:spPr>
              <a:xfrm flipH="1">
                <a:off x="640512" y="2645453"/>
                <a:ext cx="2160000" cy="2160000"/>
              </a:xfrm>
              <a:prstGeom prst="arc">
                <a:avLst>
                  <a:gd name="adj1" fmla="val 15310223"/>
                  <a:gd name="adj2" fmla="val 6614125"/>
                </a:avLst>
              </a:prstGeom>
              <a:ln w="19050">
                <a:solidFill>
                  <a:srgbClr val="9ED53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5B4A8FF9-11C5-4B49-8680-D587A15259F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9724" y="3029955"/>
                <a:ext cx="1296000" cy="1296000"/>
              </a:xfrm>
              <a:prstGeom prst="rect">
                <a:avLst/>
              </a:prstGeom>
            </p:spPr>
          </p:pic>
        </p:grpSp>
        <p:grpSp>
          <p:nvGrpSpPr>
            <p:cNvPr id="78" name="Group 77"/>
            <p:cNvGrpSpPr/>
            <p:nvPr/>
          </p:nvGrpSpPr>
          <p:grpSpPr>
            <a:xfrm>
              <a:off x="649082" y="2312210"/>
              <a:ext cx="2160000" cy="2160000"/>
              <a:chOff x="649082" y="2356536"/>
              <a:chExt cx="2160000" cy="2160000"/>
            </a:xfrm>
          </p:grpSpPr>
          <p:sp>
            <p:nvSpPr>
              <p:cNvPr id="84" name="Arc 83">
                <a:extLst>
                  <a:ext uri="{FF2B5EF4-FFF2-40B4-BE49-F238E27FC236}">
                    <a16:creationId xmlns:a16="http://schemas.microsoft.com/office/drawing/2014/main" id="{A5C44E47-2868-40F1-82F6-1E7C9CDE4937}"/>
                  </a:ext>
                </a:extLst>
              </p:cNvPr>
              <p:cNvSpPr/>
              <p:nvPr/>
            </p:nvSpPr>
            <p:spPr>
              <a:xfrm>
                <a:off x="738122" y="2438998"/>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12518D8B-A8DF-46AD-8B43-5E501985028A}"/>
                  </a:ext>
                </a:extLst>
              </p:cNvPr>
              <p:cNvSpPr/>
              <p:nvPr/>
            </p:nvSpPr>
            <p:spPr>
              <a:xfrm>
                <a:off x="806465" y="2507342"/>
                <a:ext cx="1843315" cy="184331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id="{5C01D7DC-4D8A-49C6-99F1-B98B27F0AA2F}"/>
                  </a:ext>
                </a:extLst>
              </p:cNvPr>
              <p:cNvSpPr/>
              <p:nvPr/>
            </p:nvSpPr>
            <p:spPr>
              <a:xfrm flipH="1">
                <a:off x="649082" y="2356536"/>
                <a:ext cx="2160000" cy="2160000"/>
              </a:xfrm>
              <a:prstGeom prst="arc">
                <a:avLst>
                  <a:gd name="adj1" fmla="val 15310223"/>
                  <a:gd name="adj2" fmla="val 6614125"/>
                </a:avLst>
              </a:prstGeom>
              <a:ln w="19050">
                <a:solidFill>
                  <a:srgbClr val="48ABC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7" name="Picture 86">
                <a:extLst>
                  <a:ext uri="{FF2B5EF4-FFF2-40B4-BE49-F238E27FC236}">
                    <a16:creationId xmlns:a16="http://schemas.microsoft.com/office/drawing/2014/main" id="{4C74E2A8-35B0-46D1-9E46-A71863DFC03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552" y="2852999"/>
                <a:ext cx="1152000" cy="1152000"/>
              </a:xfrm>
              <a:prstGeom prst="rect">
                <a:avLst/>
              </a:prstGeom>
            </p:spPr>
          </p:pic>
        </p:grpSp>
        <p:grpSp>
          <p:nvGrpSpPr>
            <p:cNvPr id="79" name="Group 78"/>
            <p:cNvGrpSpPr/>
            <p:nvPr/>
          </p:nvGrpSpPr>
          <p:grpSpPr>
            <a:xfrm>
              <a:off x="664327" y="3170135"/>
              <a:ext cx="2160000" cy="2160000"/>
              <a:chOff x="640512" y="2356537"/>
              <a:chExt cx="2160000" cy="2160000"/>
            </a:xfrm>
          </p:grpSpPr>
          <p:sp>
            <p:nvSpPr>
              <p:cNvPr id="80" name="Arc 79">
                <a:extLst>
                  <a:ext uri="{FF2B5EF4-FFF2-40B4-BE49-F238E27FC236}">
                    <a16:creationId xmlns:a16="http://schemas.microsoft.com/office/drawing/2014/main" id="{A5C44E47-2868-40F1-82F6-1E7C9CDE4937}"/>
                  </a:ext>
                </a:extLst>
              </p:cNvPr>
              <p:cNvSpPr/>
              <p:nvPr/>
            </p:nvSpPr>
            <p:spPr>
              <a:xfrm>
                <a:off x="729552" y="2438999"/>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12518D8B-A8DF-46AD-8B43-5E501985028A}"/>
                  </a:ext>
                </a:extLst>
              </p:cNvPr>
              <p:cNvSpPr/>
              <p:nvPr/>
            </p:nvSpPr>
            <p:spPr>
              <a:xfrm>
                <a:off x="797895" y="2507343"/>
                <a:ext cx="1843315" cy="1843314"/>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Arc 81">
                <a:extLst>
                  <a:ext uri="{FF2B5EF4-FFF2-40B4-BE49-F238E27FC236}">
                    <a16:creationId xmlns:a16="http://schemas.microsoft.com/office/drawing/2014/main" id="{5C01D7DC-4D8A-49C6-99F1-B98B27F0AA2F}"/>
                  </a:ext>
                </a:extLst>
              </p:cNvPr>
              <p:cNvSpPr/>
              <p:nvPr/>
            </p:nvSpPr>
            <p:spPr>
              <a:xfrm flipH="1">
                <a:off x="640512" y="2356537"/>
                <a:ext cx="2160000" cy="2160000"/>
              </a:xfrm>
              <a:prstGeom prst="arc">
                <a:avLst>
                  <a:gd name="adj1" fmla="val 15310223"/>
                  <a:gd name="adj2" fmla="val 6614125"/>
                </a:avLst>
              </a:prstGeom>
              <a:ln w="19050">
                <a:solidFill>
                  <a:srgbClr val="F7964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3" name="Picture 82">
                <a:extLst>
                  <a:ext uri="{FF2B5EF4-FFF2-40B4-BE49-F238E27FC236}">
                    <a16:creationId xmlns:a16="http://schemas.microsoft.com/office/drawing/2014/main" id="{346E7662-B6CD-492C-8B0D-46484244E67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956" y="2810137"/>
                <a:ext cx="1152000" cy="1152000"/>
              </a:xfrm>
              <a:prstGeom prst="rect">
                <a:avLst/>
              </a:prstGeom>
            </p:spPr>
          </p:pic>
        </p:grpSp>
      </p:grpSp>
    </p:spTree>
    <p:extLst>
      <p:ext uri="{BB962C8B-B14F-4D97-AF65-F5344CB8AC3E}">
        <p14:creationId xmlns:p14="http://schemas.microsoft.com/office/powerpoint/2010/main" val="383665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313267" y="4748214"/>
            <a:ext cx="11878733" cy="1569660"/>
          </a:xfrm>
          <a:prstGeom prst="rect">
            <a:avLst/>
          </a:prstGeom>
          <a:noFill/>
        </p:spPr>
        <p:txBody>
          <a:bodyPr>
            <a:spAutoFit/>
          </a:bodyPr>
          <a:lstStyle/>
          <a:p>
            <a:pPr marL="285750" indent="-285750">
              <a:buFont typeface="Arial" panose="020B0604020202020204" pitchFamily="34" charset="0"/>
              <a:buChar char="•"/>
              <a:defRPr/>
            </a:pPr>
            <a:r>
              <a:rPr lang="en-GB" sz="2400" dirty="0">
                <a:solidFill>
                  <a:srgbClr val="0070C0"/>
                </a:solidFill>
                <a:latin typeface="Tw Cen MT" panose="020B0602020104020603" pitchFamily="34" charset="0"/>
              </a:rPr>
              <a:t>All organisations aligned to the national core skills (CSTF) refresher periods </a:t>
            </a:r>
          </a:p>
          <a:p>
            <a:pPr marL="285750" indent="-285750">
              <a:buFont typeface="Arial" panose="020B0604020202020204" pitchFamily="34" charset="0"/>
              <a:buChar char="•"/>
              <a:defRPr/>
            </a:pPr>
            <a:r>
              <a:rPr lang="en-GB" sz="2400" dirty="0">
                <a:solidFill>
                  <a:srgbClr val="0070C0"/>
                </a:solidFill>
                <a:latin typeface="Tw Cen MT" panose="020B0602020104020603" pitchFamily="34" charset="0"/>
              </a:rPr>
              <a:t>6/7 sharing S&amp;M training status </a:t>
            </a:r>
          </a:p>
          <a:p>
            <a:pPr marL="285750" indent="-285750">
              <a:buFont typeface="Arial" panose="020B0604020202020204" pitchFamily="34" charset="0"/>
              <a:buChar char="•"/>
              <a:defRPr/>
            </a:pPr>
            <a:r>
              <a:rPr lang="en-GB" sz="2400" dirty="0">
                <a:solidFill>
                  <a:srgbClr val="0070C0"/>
                </a:solidFill>
                <a:latin typeface="Tw Cen MT" panose="020B0602020104020603" pitchFamily="34" charset="0"/>
              </a:rPr>
              <a:t>4/7 now using this information to reduce training on induction</a:t>
            </a:r>
          </a:p>
          <a:p>
            <a:pPr>
              <a:defRPr/>
            </a:pPr>
            <a:r>
              <a:rPr lang="en-GB" sz="2400" dirty="0">
                <a:solidFill>
                  <a:srgbClr val="0070C0"/>
                </a:solidFill>
                <a:latin typeface="Tw Cen MT" panose="020B0602020104020603" pitchFamily="34" charset="0"/>
              </a:rPr>
              <a:t>         -     efficiency saving of £3,892 made in one trust within first 6 months</a:t>
            </a:r>
          </a:p>
        </p:txBody>
      </p:sp>
      <p:sp>
        <p:nvSpPr>
          <p:cNvPr id="3" name="Oval 2">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p:cNvGrpSpPr/>
          <p:nvPr/>
        </p:nvGrpSpPr>
        <p:grpSpPr>
          <a:xfrm>
            <a:off x="3551600" y="3049950"/>
            <a:ext cx="720000" cy="720000"/>
            <a:chOff x="640512" y="2645453"/>
            <a:chExt cx="2160000" cy="2160000"/>
          </a:xfrm>
        </p:grpSpPr>
        <p:sp>
          <p:nvSpPr>
            <p:cNvPr id="36" name="Arc 35">
              <a:extLst>
                <a:ext uri="{FF2B5EF4-FFF2-40B4-BE49-F238E27FC236}">
                  <a16:creationId xmlns:a16="http://schemas.microsoft.com/office/drawing/2014/main" id="{A5C44E47-2868-40F1-82F6-1E7C9CDE4937}"/>
                </a:ext>
              </a:extLst>
            </p:cNvPr>
            <p:cNvSpPr/>
            <p:nvPr/>
          </p:nvSpPr>
          <p:spPr>
            <a:xfrm>
              <a:off x="729552" y="2741563"/>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12518D8B-A8DF-46AD-8B43-5E501985028A}"/>
                </a:ext>
              </a:extLst>
            </p:cNvPr>
            <p:cNvSpPr/>
            <p:nvPr/>
          </p:nvSpPr>
          <p:spPr>
            <a:xfrm>
              <a:off x="797895" y="2809907"/>
              <a:ext cx="1843315" cy="1843314"/>
            </a:xfrm>
            <a:prstGeom prst="ellipse">
              <a:avLst/>
            </a:prstGeom>
            <a:solidFill>
              <a:srgbClr val="9ED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5C01D7DC-4D8A-49C6-99F1-B98B27F0AA2F}"/>
                </a:ext>
              </a:extLst>
            </p:cNvPr>
            <p:cNvSpPr/>
            <p:nvPr/>
          </p:nvSpPr>
          <p:spPr>
            <a:xfrm flipH="1">
              <a:off x="640512" y="2645453"/>
              <a:ext cx="2160000" cy="2160000"/>
            </a:xfrm>
            <a:prstGeom prst="arc">
              <a:avLst>
                <a:gd name="adj1" fmla="val 15310223"/>
                <a:gd name="adj2" fmla="val 6614125"/>
              </a:avLst>
            </a:prstGeom>
            <a:ln w="19050">
              <a:solidFill>
                <a:srgbClr val="9ED53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5B4A8FF9-11C5-4B49-8680-D587A15259F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9724" y="3029955"/>
              <a:ext cx="1296000" cy="1296000"/>
            </a:xfrm>
            <a:prstGeom prst="rect">
              <a:avLst/>
            </a:prstGeom>
          </p:spPr>
        </p:pic>
      </p:grpSp>
      <p:grpSp>
        <p:nvGrpSpPr>
          <p:cNvPr id="41" name="Group 40"/>
          <p:cNvGrpSpPr/>
          <p:nvPr/>
        </p:nvGrpSpPr>
        <p:grpSpPr>
          <a:xfrm>
            <a:off x="5703192" y="3051987"/>
            <a:ext cx="720000" cy="720000"/>
            <a:chOff x="649082" y="2356536"/>
            <a:chExt cx="2160000" cy="2160000"/>
          </a:xfrm>
        </p:grpSpPr>
        <p:sp>
          <p:nvSpPr>
            <p:cNvPr id="42" name="Arc 41">
              <a:extLst>
                <a:ext uri="{FF2B5EF4-FFF2-40B4-BE49-F238E27FC236}">
                  <a16:creationId xmlns:a16="http://schemas.microsoft.com/office/drawing/2014/main" id="{A5C44E47-2868-40F1-82F6-1E7C9CDE4937}"/>
                </a:ext>
              </a:extLst>
            </p:cNvPr>
            <p:cNvSpPr/>
            <p:nvPr/>
          </p:nvSpPr>
          <p:spPr>
            <a:xfrm>
              <a:off x="738122" y="2438998"/>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12518D8B-A8DF-46AD-8B43-5E501985028A}"/>
                </a:ext>
              </a:extLst>
            </p:cNvPr>
            <p:cNvSpPr/>
            <p:nvPr/>
          </p:nvSpPr>
          <p:spPr>
            <a:xfrm>
              <a:off x="806465" y="2507343"/>
              <a:ext cx="1843314" cy="1843314"/>
            </a:xfrm>
            <a:prstGeom prst="ellipse">
              <a:avLst/>
            </a:prstGeom>
            <a:solidFill>
              <a:srgbClr val="48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5C01D7DC-4D8A-49C6-99F1-B98B27F0AA2F}"/>
                </a:ext>
              </a:extLst>
            </p:cNvPr>
            <p:cNvSpPr/>
            <p:nvPr/>
          </p:nvSpPr>
          <p:spPr>
            <a:xfrm flipH="1">
              <a:off x="649082" y="2356536"/>
              <a:ext cx="2160000" cy="2160000"/>
            </a:xfrm>
            <a:prstGeom prst="arc">
              <a:avLst>
                <a:gd name="adj1" fmla="val 15310223"/>
                <a:gd name="adj2" fmla="val 6614125"/>
              </a:avLst>
            </a:prstGeom>
            <a:ln w="19050">
              <a:solidFill>
                <a:srgbClr val="48ABC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4C74E2A8-35B0-46D1-9E46-A71863DFC03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552" y="2852999"/>
              <a:ext cx="1152000" cy="1152000"/>
            </a:xfrm>
            <a:prstGeom prst="rect">
              <a:avLst/>
            </a:prstGeom>
          </p:spPr>
        </p:pic>
      </p:grpSp>
      <p:grpSp>
        <p:nvGrpSpPr>
          <p:cNvPr id="46" name="Group 45"/>
          <p:cNvGrpSpPr/>
          <p:nvPr/>
        </p:nvGrpSpPr>
        <p:grpSpPr>
          <a:xfrm>
            <a:off x="7868851" y="3051987"/>
            <a:ext cx="720000" cy="720000"/>
            <a:chOff x="640512" y="2356537"/>
            <a:chExt cx="2160000" cy="2160000"/>
          </a:xfrm>
        </p:grpSpPr>
        <p:sp>
          <p:nvSpPr>
            <p:cNvPr id="47" name="Arc 46">
              <a:extLst>
                <a:ext uri="{FF2B5EF4-FFF2-40B4-BE49-F238E27FC236}">
                  <a16:creationId xmlns:a16="http://schemas.microsoft.com/office/drawing/2014/main" id="{A5C44E47-2868-40F1-82F6-1E7C9CDE4937}"/>
                </a:ext>
              </a:extLst>
            </p:cNvPr>
            <p:cNvSpPr/>
            <p:nvPr/>
          </p:nvSpPr>
          <p:spPr>
            <a:xfrm>
              <a:off x="729552" y="2438999"/>
              <a:ext cx="1980000" cy="1980000"/>
            </a:xfrm>
            <a:prstGeom prst="arc">
              <a:avLst>
                <a:gd name="adj1" fmla="val 15658393"/>
                <a:gd name="adj2" fmla="val 589665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12518D8B-A8DF-46AD-8B43-5E501985028A}"/>
                </a:ext>
              </a:extLst>
            </p:cNvPr>
            <p:cNvSpPr/>
            <p:nvPr/>
          </p:nvSpPr>
          <p:spPr>
            <a:xfrm>
              <a:off x="797895" y="2507343"/>
              <a:ext cx="1843315" cy="1843314"/>
            </a:xfrm>
            <a:prstGeom prst="ellipse">
              <a:avLst/>
            </a:prstGeom>
            <a:solidFill>
              <a:srgbClr val="F79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c 48">
              <a:extLst>
                <a:ext uri="{FF2B5EF4-FFF2-40B4-BE49-F238E27FC236}">
                  <a16:creationId xmlns:a16="http://schemas.microsoft.com/office/drawing/2014/main" id="{5C01D7DC-4D8A-49C6-99F1-B98B27F0AA2F}"/>
                </a:ext>
              </a:extLst>
            </p:cNvPr>
            <p:cNvSpPr/>
            <p:nvPr/>
          </p:nvSpPr>
          <p:spPr>
            <a:xfrm flipH="1">
              <a:off x="640512" y="2356537"/>
              <a:ext cx="2160000" cy="2160000"/>
            </a:xfrm>
            <a:prstGeom prst="arc">
              <a:avLst>
                <a:gd name="adj1" fmla="val 15310223"/>
                <a:gd name="adj2" fmla="val 6614125"/>
              </a:avLst>
            </a:prstGeom>
            <a:ln w="19050">
              <a:solidFill>
                <a:srgbClr val="F7964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346E7662-B6CD-492C-8B0D-46484244E67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3956" y="2810137"/>
              <a:ext cx="1152000" cy="1152000"/>
            </a:xfrm>
            <a:prstGeom prst="rect">
              <a:avLst/>
            </a:prstGeom>
          </p:spPr>
        </p:pic>
      </p:grpSp>
      <p:sp>
        <p:nvSpPr>
          <p:cNvPr id="75" name="Oval 74"/>
          <p:cNvSpPr/>
          <p:nvPr/>
        </p:nvSpPr>
        <p:spPr>
          <a:xfrm>
            <a:off x="2823633" y="2620963"/>
            <a:ext cx="2159000" cy="161925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fontAlgn="auto">
              <a:spcBef>
                <a:spcPts val="0"/>
              </a:spcBef>
              <a:spcAft>
                <a:spcPts val="0"/>
              </a:spcAft>
              <a:defRPr/>
            </a:pPr>
            <a:endParaRPr lang="en-US" dirty="0">
              <a:solidFill>
                <a:prstClr val="white"/>
              </a:solidFill>
            </a:endParaRPr>
          </a:p>
        </p:txBody>
      </p:sp>
      <p:sp>
        <p:nvSpPr>
          <p:cNvPr id="76" name="Oval 75"/>
          <p:cNvSpPr/>
          <p:nvPr/>
        </p:nvSpPr>
        <p:spPr>
          <a:xfrm>
            <a:off x="4953000" y="2619375"/>
            <a:ext cx="2161117" cy="161925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fontAlgn="auto">
              <a:spcBef>
                <a:spcPts val="0"/>
              </a:spcBef>
              <a:spcAft>
                <a:spcPts val="0"/>
              </a:spcAft>
              <a:defRPr/>
            </a:pPr>
            <a:endParaRPr lang="en-US" dirty="0">
              <a:solidFill>
                <a:prstClr val="white"/>
              </a:solidFill>
            </a:endParaRPr>
          </a:p>
        </p:txBody>
      </p:sp>
      <p:sp>
        <p:nvSpPr>
          <p:cNvPr id="84" name="Freeform 149"/>
          <p:cNvSpPr>
            <a:spLocks noEditPoints="1"/>
          </p:cNvSpPr>
          <p:nvPr/>
        </p:nvSpPr>
        <p:spPr bwMode="auto">
          <a:xfrm>
            <a:off x="4847167" y="2570164"/>
            <a:ext cx="349251" cy="319087"/>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lIns="68580" tIns="34290" rIns="68580" bIns="34290"/>
          <a:lstStyle/>
          <a:p>
            <a:pPr defTabSz="1219170" fontAlgn="auto">
              <a:spcBef>
                <a:spcPts val="0"/>
              </a:spcBef>
              <a:spcAft>
                <a:spcPts val="0"/>
              </a:spcAft>
              <a:defRPr/>
            </a:pPr>
            <a:endParaRPr lang="en-US" dirty="0">
              <a:solidFill>
                <a:srgbClr val="57565A"/>
              </a:solidFill>
              <a:latin typeface="Open Sans Light"/>
              <a:cs typeface="+mn-cs"/>
            </a:endParaRPr>
          </a:p>
        </p:txBody>
      </p:sp>
      <p:sp>
        <p:nvSpPr>
          <p:cNvPr id="86" name="Freeform 121"/>
          <p:cNvSpPr>
            <a:spLocks noEditPoints="1"/>
          </p:cNvSpPr>
          <p:nvPr/>
        </p:nvSpPr>
        <p:spPr bwMode="auto">
          <a:xfrm>
            <a:off x="9063567" y="2565401"/>
            <a:ext cx="535517" cy="327025"/>
          </a:xfrm>
          <a:custGeom>
            <a:avLst/>
            <a:gdLst>
              <a:gd name="T0" fmla="*/ 333 w 703"/>
              <a:gd name="T1" fmla="*/ 406 h 572"/>
              <a:gd name="T2" fmla="*/ 198 w 703"/>
              <a:gd name="T3" fmla="*/ 553 h 572"/>
              <a:gd name="T4" fmla="*/ 157 w 703"/>
              <a:gd name="T5" fmla="*/ 568 h 572"/>
              <a:gd name="T6" fmla="*/ 79 w 703"/>
              <a:gd name="T7" fmla="*/ 460 h 572"/>
              <a:gd name="T8" fmla="*/ 207 w 703"/>
              <a:gd name="T9" fmla="*/ 350 h 572"/>
              <a:gd name="T10" fmla="*/ 112 w 703"/>
              <a:gd name="T11" fmla="*/ 218 h 572"/>
              <a:gd name="T12" fmla="*/ 17 w 703"/>
              <a:gd name="T13" fmla="*/ 75 h 572"/>
              <a:gd name="T14" fmla="*/ 82 w 703"/>
              <a:gd name="T15" fmla="*/ 129 h 572"/>
              <a:gd name="T16" fmla="*/ 76 w 703"/>
              <a:gd name="T17" fmla="*/ 24 h 572"/>
              <a:gd name="T18" fmla="*/ 112 w 703"/>
              <a:gd name="T19" fmla="*/ 8 h 572"/>
              <a:gd name="T20" fmla="*/ 317 w 703"/>
              <a:gd name="T21" fmla="*/ 245 h 572"/>
              <a:gd name="T22" fmla="*/ 381 w 703"/>
              <a:gd name="T23" fmla="*/ 208 h 572"/>
              <a:gd name="T24" fmla="*/ 400 w 703"/>
              <a:gd name="T25" fmla="*/ 75 h 572"/>
              <a:gd name="T26" fmla="*/ 300 w 703"/>
              <a:gd name="T27" fmla="*/ 32 h 572"/>
              <a:gd name="T28" fmla="*/ 563 w 703"/>
              <a:gd name="T29" fmla="*/ 80 h 572"/>
              <a:gd name="T30" fmla="*/ 609 w 703"/>
              <a:gd name="T31" fmla="*/ 172 h 572"/>
              <a:gd name="T32" fmla="*/ 695 w 703"/>
              <a:gd name="T33" fmla="*/ 219 h 572"/>
              <a:gd name="T34" fmla="*/ 611 w 703"/>
              <a:gd name="T35" fmla="*/ 324 h 572"/>
              <a:gd name="T36" fmla="*/ 557 w 703"/>
              <a:gd name="T37" fmla="*/ 265 h 572"/>
              <a:gd name="T38" fmla="*/ 439 w 703"/>
              <a:gd name="T39" fmla="*/ 265 h 572"/>
              <a:gd name="T40" fmla="*/ 402 w 703"/>
              <a:gd name="T41" fmla="*/ 330 h 572"/>
              <a:gd name="T42" fmla="*/ 555 w 703"/>
              <a:gd name="T43" fmla="*/ 556 h 572"/>
              <a:gd name="T44" fmla="*/ 338 w 703"/>
              <a:gd name="T45" fmla="*/ 392 h 572"/>
              <a:gd name="T46" fmla="*/ 545 w 703"/>
              <a:gd name="T47" fmla="*/ 546 h 572"/>
              <a:gd name="T48" fmla="*/ 387 w 703"/>
              <a:gd name="T49" fmla="*/ 336 h 572"/>
              <a:gd name="T50" fmla="*/ 425 w 703"/>
              <a:gd name="T51" fmla="*/ 276 h 572"/>
              <a:gd name="T52" fmla="*/ 423 w 703"/>
              <a:gd name="T53" fmla="*/ 265 h 572"/>
              <a:gd name="T54" fmla="*/ 560 w 703"/>
              <a:gd name="T55" fmla="*/ 217 h 572"/>
              <a:gd name="T56" fmla="*/ 606 w 703"/>
              <a:gd name="T57" fmla="*/ 308 h 572"/>
              <a:gd name="T58" fmla="*/ 685 w 703"/>
              <a:gd name="T59" fmla="*/ 229 h 572"/>
              <a:gd name="T60" fmla="*/ 644 w 703"/>
              <a:gd name="T61" fmla="*/ 193 h 572"/>
              <a:gd name="T62" fmla="*/ 594 w 703"/>
              <a:gd name="T63" fmla="*/ 142 h 572"/>
              <a:gd name="T64" fmla="*/ 314 w 703"/>
              <a:gd name="T65" fmla="*/ 28 h 572"/>
              <a:gd name="T66" fmla="*/ 324 w 703"/>
              <a:gd name="T67" fmla="*/ 29 h 572"/>
              <a:gd name="T68" fmla="*/ 414 w 703"/>
              <a:gd name="T69" fmla="*/ 195 h 572"/>
              <a:gd name="T70" fmla="*/ 377 w 703"/>
              <a:gd name="T71" fmla="*/ 222 h 572"/>
              <a:gd name="T72" fmla="*/ 359 w 703"/>
              <a:gd name="T73" fmla="*/ 230 h 572"/>
              <a:gd name="T74" fmla="*/ 200 w 703"/>
              <a:gd name="T75" fmla="*/ 148 h 572"/>
              <a:gd name="T76" fmla="*/ 112 w 703"/>
              <a:gd name="T77" fmla="*/ 22 h 572"/>
              <a:gd name="T78" fmla="*/ 131 w 703"/>
              <a:gd name="T79" fmla="*/ 132 h 572"/>
              <a:gd name="T80" fmla="*/ 22 w 703"/>
              <a:gd name="T81" fmla="*/ 95 h 572"/>
              <a:gd name="T82" fmla="*/ 140 w 703"/>
              <a:gd name="T83" fmla="*/ 199 h 572"/>
              <a:gd name="T84" fmla="*/ 255 w 703"/>
              <a:gd name="T85" fmla="*/ 318 h 572"/>
              <a:gd name="T86" fmla="*/ 98 w 703"/>
              <a:gd name="T87" fmla="*/ 464 h 572"/>
              <a:gd name="T88" fmla="*/ 142 w 703"/>
              <a:gd name="T89" fmla="*/ 533 h 572"/>
              <a:gd name="T90" fmla="*/ 178 w 703"/>
              <a:gd name="T91" fmla="*/ 557 h 572"/>
              <a:gd name="T92" fmla="*/ 299 w 703"/>
              <a:gd name="T93" fmla="*/ 41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572">
                <a:moveTo>
                  <a:pt x="518" y="572"/>
                </a:moveTo>
                <a:cubicBezTo>
                  <a:pt x="505" y="572"/>
                  <a:pt x="494" y="568"/>
                  <a:pt x="486" y="559"/>
                </a:cubicBezTo>
                <a:cubicBezTo>
                  <a:pt x="333" y="406"/>
                  <a:pt x="333" y="406"/>
                  <a:pt x="333" y="406"/>
                </a:cubicBezTo>
                <a:cubicBezTo>
                  <a:pt x="324" y="414"/>
                  <a:pt x="316" y="421"/>
                  <a:pt x="308" y="428"/>
                </a:cubicBezTo>
                <a:cubicBezTo>
                  <a:pt x="296" y="438"/>
                  <a:pt x="285" y="448"/>
                  <a:pt x="272" y="461"/>
                </a:cubicBezTo>
                <a:cubicBezTo>
                  <a:pt x="252" y="481"/>
                  <a:pt x="216" y="530"/>
                  <a:pt x="198" y="553"/>
                </a:cubicBezTo>
                <a:cubicBezTo>
                  <a:pt x="190" y="565"/>
                  <a:pt x="188" y="567"/>
                  <a:pt x="187" y="568"/>
                </a:cubicBezTo>
                <a:cubicBezTo>
                  <a:pt x="184" y="571"/>
                  <a:pt x="177" y="572"/>
                  <a:pt x="172" y="572"/>
                </a:cubicBezTo>
                <a:cubicBezTo>
                  <a:pt x="167" y="572"/>
                  <a:pt x="160" y="571"/>
                  <a:pt x="157" y="568"/>
                </a:cubicBezTo>
                <a:cubicBezTo>
                  <a:pt x="155" y="566"/>
                  <a:pt x="145" y="556"/>
                  <a:pt x="132" y="543"/>
                </a:cubicBezTo>
                <a:cubicBezTo>
                  <a:pt x="132" y="543"/>
                  <a:pt x="83" y="494"/>
                  <a:pt x="79" y="490"/>
                </a:cubicBezTo>
                <a:cubicBezTo>
                  <a:pt x="74" y="484"/>
                  <a:pt x="73" y="466"/>
                  <a:pt x="79" y="460"/>
                </a:cubicBezTo>
                <a:cubicBezTo>
                  <a:pt x="80" y="459"/>
                  <a:pt x="82" y="457"/>
                  <a:pt x="90" y="452"/>
                </a:cubicBezTo>
                <a:cubicBezTo>
                  <a:pt x="108" y="441"/>
                  <a:pt x="144" y="418"/>
                  <a:pt x="163" y="398"/>
                </a:cubicBezTo>
                <a:cubicBezTo>
                  <a:pt x="176" y="385"/>
                  <a:pt x="191" y="368"/>
                  <a:pt x="207" y="350"/>
                </a:cubicBezTo>
                <a:cubicBezTo>
                  <a:pt x="218" y="338"/>
                  <a:pt x="229" y="325"/>
                  <a:pt x="240" y="314"/>
                </a:cubicBezTo>
                <a:cubicBezTo>
                  <a:pt x="140" y="214"/>
                  <a:pt x="140" y="214"/>
                  <a:pt x="140" y="214"/>
                </a:cubicBezTo>
                <a:cubicBezTo>
                  <a:pt x="131" y="216"/>
                  <a:pt x="121" y="218"/>
                  <a:pt x="112" y="218"/>
                </a:cubicBezTo>
                <a:cubicBezTo>
                  <a:pt x="84" y="218"/>
                  <a:pt x="57" y="207"/>
                  <a:pt x="37" y="187"/>
                </a:cubicBezTo>
                <a:cubicBezTo>
                  <a:pt x="9" y="159"/>
                  <a:pt x="0" y="118"/>
                  <a:pt x="12" y="80"/>
                </a:cubicBezTo>
                <a:cubicBezTo>
                  <a:pt x="13" y="77"/>
                  <a:pt x="15" y="76"/>
                  <a:pt x="17" y="75"/>
                </a:cubicBezTo>
                <a:cubicBezTo>
                  <a:pt x="19" y="74"/>
                  <a:pt x="22" y="75"/>
                  <a:pt x="24" y="77"/>
                </a:cubicBezTo>
                <a:cubicBezTo>
                  <a:pt x="75" y="128"/>
                  <a:pt x="75" y="128"/>
                  <a:pt x="75" y="128"/>
                </a:cubicBezTo>
                <a:cubicBezTo>
                  <a:pt x="76" y="129"/>
                  <a:pt x="78" y="129"/>
                  <a:pt x="82" y="129"/>
                </a:cubicBezTo>
                <a:cubicBezTo>
                  <a:pt x="96" y="129"/>
                  <a:pt x="117" y="125"/>
                  <a:pt x="121" y="122"/>
                </a:cubicBezTo>
                <a:cubicBezTo>
                  <a:pt x="125" y="115"/>
                  <a:pt x="129" y="83"/>
                  <a:pt x="127" y="76"/>
                </a:cubicBezTo>
                <a:cubicBezTo>
                  <a:pt x="76" y="24"/>
                  <a:pt x="76" y="24"/>
                  <a:pt x="76" y="24"/>
                </a:cubicBezTo>
                <a:cubicBezTo>
                  <a:pt x="74" y="23"/>
                  <a:pt x="74" y="20"/>
                  <a:pt x="74" y="18"/>
                </a:cubicBezTo>
                <a:cubicBezTo>
                  <a:pt x="75" y="15"/>
                  <a:pt x="77" y="14"/>
                  <a:pt x="79" y="13"/>
                </a:cubicBezTo>
                <a:cubicBezTo>
                  <a:pt x="89" y="9"/>
                  <a:pt x="101" y="8"/>
                  <a:pt x="112" y="8"/>
                </a:cubicBezTo>
                <a:cubicBezTo>
                  <a:pt x="140" y="8"/>
                  <a:pt x="166" y="18"/>
                  <a:pt x="186" y="38"/>
                </a:cubicBezTo>
                <a:cubicBezTo>
                  <a:pt x="213" y="65"/>
                  <a:pt x="223" y="104"/>
                  <a:pt x="213" y="141"/>
                </a:cubicBezTo>
                <a:cubicBezTo>
                  <a:pt x="317" y="245"/>
                  <a:pt x="317" y="245"/>
                  <a:pt x="317" y="245"/>
                </a:cubicBezTo>
                <a:cubicBezTo>
                  <a:pt x="330" y="235"/>
                  <a:pt x="342" y="226"/>
                  <a:pt x="351" y="219"/>
                </a:cubicBezTo>
                <a:cubicBezTo>
                  <a:pt x="356" y="215"/>
                  <a:pt x="360" y="212"/>
                  <a:pt x="362" y="211"/>
                </a:cubicBezTo>
                <a:cubicBezTo>
                  <a:pt x="368" y="206"/>
                  <a:pt x="375" y="205"/>
                  <a:pt x="381" y="208"/>
                </a:cubicBezTo>
                <a:cubicBezTo>
                  <a:pt x="387" y="203"/>
                  <a:pt x="387" y="203"/>
                  <a:pt x="387" y="203"/>
                </a:cubicBezTo>
                <a:cubicBezTo>
                  <a:pt x="404" y="185"/>
                  <a:pt x="404" y="185"/>
                  <a:pt x="404" y="185"/>
                </a:cubicBezTo>
                <a:cubicBezTo>
                  <a:pt x="424" y="165"/>
                  <a:pt x="450" y="125"/>
                  <a:pt x="400" y="75"/>
                </a:cubicBezTo>
                <a:cubicBezTo>
                  <a:pt x="369" y="45"/>
                  <a:pt x="332" y="43"/>
                  <a:pt x="324" y="43"/>
                </a:cubicBezTo>
                <a:cubicBezTo>
                  <a:pt x="321" y="43"/>
                  <a:pt x="319" y="43"/>
                  <a:pt x="318" y="43"/>
                </a:cubicBezTo>
                <a:cubicBezTo>
                  <a:pt x="310" y="45"/>
                  <a:pt x="302" y="40"/>
                  <a:pt x="300" y="32"/>
                </a:cubicBezTo>
                <a:cubicBezTo>
                  <a:pt x="299" y="25"/>
                  <a:pt x="301" y="19"/>
                  <a:pt x="307" y="16"/>
                </a:cubicBezTo>
                <a:cubicBezTo>
                  <a:pt x="325" y="6"/>
                  <a:pt x="354" y="0"/>
                  <a:pt x="383" y="0"/>
                </a:cubicBezTo>
                <a:cubicBezTo>
                  <a:pt x="429" y="0"/>
                  <a:pt x="497" y="14"/>
                  <a:pt x="563" y="80"/>
                </a:cubicBezTo>
                <a:cubicBezTo>
                  <a:pt x="593" y="110"/>
                  <a:pt x="606" y="127"/>
                  <a:pt x="608" y="140"/>
                </a:cubicBezTo>
                <a:cubicBezTo>
                  <a:pt x="609" y="146"/>
                  <a:pt x="608" y="152"/>
                  <a:pt x="608" y="157"/>
                </a:cubicBezTo>
                <a:cubicBezTo>
                  <a:pt x="607" y="164"/>
                  <a:pt x="607" y="169"/>
                  <a:pt x="609" y="172"/>
                </a:cubicBezTo>
                <a:cubicBezTo>
                  <a:pt x="617" y="179"/>
                  <a:pt x="627" y="181"/>
                  <a:pt x="642" y="179"/>
                </a:cubicBezTo>
                <a:cubicBezTo>
                  <a:pt x="649" y="178"/>
                  <a:pt x="657" y="181"/>
                  <a:pt x="662" y="186"/>
                </a:cubicBezTo>
                <a:cubicBezTo>
                  <a:pt x="695" y="219"/>
                  <a:pt x="695" y="219"/>
                  <a:pt x="695" y="219"/>
                </a:cubicBezTo>
                <a:cubicBezTo>
                  <a:pt x="703" y="227"/>
                  <a:pt x="703" y="240"/>
                  <a:pt x="695" y="249"/>
                </a:cubicBezTo>
                <a:cubicBezTo>
                  <a:pt x="626" y="318"/>
                  <a:pt x="626" y="318"/>
                  <a:pt x="626" y="318"/>
                </a:cubicBezTo>
                <a:cubicBezTo>
                  <a:pt x="622" y="322"/>
                  <a:pt x="616" y="324"/>
                  <a:pt x="611" y="324"/>
                </a:cubicBezTo>
                <a:cubicBezTo>
                  <a:pt x="605" y="324"/>
                  <a:pt x="600" y="322"/>
                  <a:pt x="596" y="318"/>
                </a:cubicBezTo>
                <a:cubicBezTo>
                  <a:pt x="563" y="285"/>
                  <a:pt x="563" y="285"/>
                  <a:pt x="563" y="285"/>
                </a:cubicBezTo>
                <a:cubicBezTo>
                  <a:pt x="558" y="280"/>
                  <a:pt x="556" y="273"/>
                  <a:pt x="557" y="265"/>
                </a:cubicBezTo>
                <a:cubicBezTo>
                  <a:pt x="561" y="247"/>
                  <a:pt x="558" y="235"/>
                  <a:pt x="550" y="227"/>
                </a:cubicBezTo>
                <a:cubicBezTo>
                  <a:pt x="537" y="214"/>
                  <a:pt x="528" y="210"/>
                  <a:pt x="512" y="212"/>
                </a:cubicBezTo>
                <a:cubicBezTo>
                  <a:pt x="498" y="214"/>
                  <a:pt x="471" y="234"/>
                  <a:pt x="439" y="265"/>
                </a:cubicBezTo>
                <a:cubicBezTo>
                  <a:pt x="442" y="272"/>
                  <a:pt x="442" y="279"/>
                  <a:pt x="436" y="285"/>
                </a:cubicBezTo>
                <a:cubicBezTo>
                  <a:pt x="435" y="287"/>
                  <a:pt x="432" y="291"/>
                  <a:pt x="428" y="296"/>
                </a:cubicBezTo>
                <a:cubicBezTo>
                  <a:pt x="421" y="305"/>
                  <a:pt x="412" y="317"/>
                  <a:pt x="402" y="330"/>
                </a:cubicBezTo>
                <a:cubicBezTo>
                  <a:pt x="559" y="487"/>
                  <a:pt x="559" y="487"/>
                  <a:pt x="559" y="487"/>
                </a:cubicBezTo>
                <a:cubicBezTo>
                  <a:pt x="567" y="496"/>
                  <a:pt x="572" y="508"/>
                  <a:pt x="571" y="521"/>
                </a:cubicBezTo>
                <a:cubicBezTo>
                  <a:pt x="570" y="534"/>
                  <a:pt x="565" y="546"/>
                  <a:pt x="555" y="556"/>
                </a:cubicBezTo>
                <a:cubicBezTo>
                  <a:pt x="545" y="566"/>
                  <a:pt x="531" y="572"/>
                  <a:pt x="518" y="572"/>
                </a:cubicBezTo>
                <a:close/>
                <a:moveTo>
                  <a:pt x="333" y="390"/>
                </a:moveTo>
                <a:cubicBezTo>
                  <a:pt x="335" y="390"/>
                  <a:pt x="337" y="390"/>
                  <a:pt x="338" y="392"/>
                </a:cubicBezTo>
                <a:cubicBezTo>
                  <a:pt x="496" y="550"/>
                  <a:pt x="496" y="550"/>
                  <a:pt x="496" y="550"/>
                </a:cubicBezTo>
                <a:cubicBezTo>
                  <a:pt x="502" y="555"/>
                  <a:pt x="509" y="558"/>
                  <a:pt x="518" y="558"/>
                </a:cubicBezTo>
                <a:cubicBezTo>
                  <a:pt x="527" y="558"/>
                  <a:pt x="538" y="554"/>
                  <a:pt x="545" y="546"/>
                </a:cubicBezTo>
                <a:cubicBezTo>
                  <a:pt x="552" y="539"/>
                  <a:pt x="557" y="530"/>
                  <a:pt x="557" y="520"/>
                </a:cubicBezTo>
                <a:cubicBezTo>
                  <a:pt x="558" y="511"/>
                  <a:pt x="555" y="503"/>
                  <a:pt x="549" y="497"/>
                </a:cubicBezTo>
                <a:cubicBezTo>
                  <a:pt x="387" y="336"/>
                  <a:pt x="387" y="336"/>
                  <a:pt x="387" y="336"/>
                </a:cubicBezTo>
                <a:cubicBezTo>
                  <a:pt x="385" y="333"/>
                  <a:pt x="385" y="329"/>
                  <a:pt x="387" y="326"/>
                </a:cubicBezTo>
                <a:cubicBezTo>
                  <a:pt x="399" y="312"/>
                  <a:pt x="409" y="297"/>
                  <a:pt x="416" y="288"/>
                </a:cubicBezTo>
                <a:cubicBezTo>
                  <a:pt x="421" y="282"/>
                  <a:pt x="424" y="278"/>
                  <a:pt x="425" y="276"/>
                </a:cubicBezTo>
                <a:cubicBezTo>
                  <a:pt x="428" y="274"/>
                  <a:pt x="428" y="272"/>
                  <a:pt x="425" y="270"/>
                </a:cubicBezTo>
                <a:cubicBezTo>
                  <a:pt x="425" y="270"/>
                  <a:pt x="425" y="269"/>
                  <a:pt x="425" y="269"/>
                </a:cubicBezTo>
                <a:cubicBezTo>
                  <a:pt x="423" y="268"/>
                  <a:pt x="423" y="267"/>
                  <a:pt x="423" y="265"/>
                </a:cubicBezTo>
                <a:cubicBezTo>
                  <a:pt x="422" y="263"/>
                  <a:pt x="423" y="261"/>
                  <a:pt x="425" y="259"/>
                </a:cubicBezTo>
                <a:cubicBezTo>
                  <a:pt x="451" y="233"/>
                  <a:pt x="487" y="201"/>
                  <a:pt x="511" y="198"/>
                </a:cubicBezTo>
                <a:cubicBezTo>
                  <a:pt x="534" y="196"/>
                  <a:pt x="547" y="204"/>
                  <a:pt x="560" y="217"/>
                </a:cubicBezTo>
                <a:cubicBezTo>
                  <a:pt x="571" y="228"/>
                  <a:pt x="575" y="245"/>
                  <a:pt x="571" y="267"/>
                </a:cubicBezTo>
                <a:cubicBezTo>
                  <a:pt x="571" y="269"/>
                  <a:pt x="570" y="273"/>
                  <a:pt x="573" y="275"/>
                </a:cubicBezTo>
                <a:cubicBezTo>
                  <a:pt x="606" y="308"/>
                  <a:pt x="606" y="308"/>
                  <a:pt x="606" y="308"/>
                </a:cubicBezTo>
                <a:cubicBezTo>
                  <a:pt x="608" y="310"/>
                  <a:pt x="613" y="310"/>
                  <a:pt x="616" y="308"/>
                </a:cubicBezTo>
                <a:cubicBezTo>
                  <a:pt x="685" y="239"/>
                  <a:pt x="685" y="239"/>
                  <a:pt x="685" y="239"/>
                </a:cubicBezTo>
                <a:cubicBezTo>
                  <a:pt x="687" y="236"/>
                  <a:pt x="687" y="232"/>
                  <a:pt x="685" y="229"/>
                </a:cubicBezTo>
                <a:cubicBezTo>
                  <a:pt x="652" y="196"/>
                  <a:pt x="652" y="196"/>
                  <a:pt x="652" y="196"/>
                </a:cubicBezTo>
                <a:cubicBezTo>
                  <a:pt x="650" y="194"/>
                  <a:pt x="647" y="193"/>
                  <a:pt x="645" y="193"/>
                </a:cubicBezTo>
                <a:cubicBezTo>
                  <a:pt x="645" y="193"/>
                  <a:pt x="644" y="193"/>
                  <a:pt x="644" y="193"/>
                </a:cubicBezTo>
                <a:cubicBezTo>
                  <a:pt x="624" y="196"/>
                  <a:pt x="610" y="192"/>
                  <a:pt x="600" y="182"/>
                </a:cubicBezTo>
                <a:cubicBezTo>
                  <a:pt x="592" y="174"/>
                  <a:pt x="593" y="164"/>
                  <a:pt x="594" y="155"/>
                </a:cubicBezTo>
                <a:cubicBezTo>
                  <a:pt x="594" y="151"/>
                  <a:pt x="595" y="146"/>
                  <a:pt x="594" y="142"/>
                </a:cubicBezTo>
                <a:cubicBezTo>
                  <a:pt x="592" y="129"/>
                  <a:pt x="563" y="100"/>
                  <a:pt x="553" y="90"/>
                </a:cubicBezTo>
                <a:cubicBezTo>
                  <a:pt x="490" y="27"/>
                  <a:pt x="426" y="14"/>
                  <a:pt x="383" y="14"/>
                </a:cubicBezTo>
                <a:cubicBezTo>
                  <a:pt x="351" y="14"/>
                  <a:pt x="326" y="21"/>
                  <a:pt x="314" y="28"/>
                </a:cubicBezTo>
                <a:cubicBezTo>
                  <a:pt x="314" y="28"/>
                  <a:pt x="314" y="29"/>
                  <a:pt x="314" y="29"/>
                </a:cubicBezTo>
                <a:cubicBezTo>
                  <a:pt x="315" y="30"/>
                  <a:pt x="315" y="30"/>
                  <a:pt x="315" y="30"/>
                </a:cubicBezTo>
                <a:cubicBezTo>
                  <a:pt x="318" y="29"/>
                  <a:pt x="321" y="29"/>
                  <a:pt x="324" y="29"/>
                </a:cubicBezTo>
                <a:cubicBezTo>
                  <a:pt x="333" y="29"/>
                  <a:pt x="375" y="31"/>
                  <a:pt x="410" y="65"/>
                </a:cubicBezTo>
                <a:cubicBezTo>
                  <a:pt x="435" y="90"/>
                  <a:pt x="446" y="116"/>
                  <a:pt x="442" y="143"/>
                </a:cubicBezTo>
                <a:cubicBezTo>
                  <a:pt x="439" y="168"/>
                  <a:pt x="423" y="186"/>
                  <a:pt x="414" y="195"/>
                </a:cubicBezTo>
                <a:cubicBezTo>
                  <a:pt x="396" y="213"/>
                  <a:pt x="396" y="213"/>
                  <a:pt x="396" y="213"/>
                </a:cubicBezTo>
                <a:cubicBezTo>
                  <a:pt x="387" y="222"/>
                  <a:pt x="387" y="222"/>
                  <a:pt x="387" y="222"/>
                </a:cubicBezTo>
                <a:cubicBezTo>
                  <a:pt x="384" y="224"/>
                  <a:pt x="380" y="224"/>
                  <a:pt x="377" y="222"/>
                </a:cubicBezTo>
                <a:cubicBezTo>
                  <a:pt x="376" y="221"/>
                  <a:pt x="375" y="220"/>
                  <a:pt x="374" y="220"/>
                </a:cubicBezTo>
                <a:cubicBezTo>
                  <a:pt x="373" y="220"/>
                  <a:pt x="372" y="220"/>
                  <a:pt x="371" y="222"/>
                </a:cubicBezTo>
                <a:cubicBezTo>
                  <a:pt x="369" y="223"/>
                  <a:pt x="365" y="226"/>
                  <a:pt x="359" y="230"/>
                </a:cubicBezTo>
                <a:cubicBezTo>
                  <a:pt x="350" y="237"/>
                  <a:pt x="336" y="248"/>
                  <a:pt x="321" y="260"/>
                </a:cubicBezTo>
                <a:cubicBezTo>
                  <a:pt x="318" y="262"/>
                  <a:pt x="314" y="262"/>
                  <a:pt x="311" y="260"/>
                </a:cubicBezTo>
                <a:cubicBezTo>
                  <a:pt x="200" y="148"/>
                  <a:pt x="200" y="148"/>
                  <a:pt x="200" y="148"/>
                </a:cubicBezTo>
                <a:cubicBezTo>
                  <a:pt x="198" y="146"/>
                  <a:pt x="197" y="144"/>
                  <a:pt x="198" y="141"/>
                </a:cubicBezTo>
                <a:cubicBezTo>
                  <a:pt x="209" y="108"/>
                  <a:pt x="201" y="73"/>
                  <a:pt x="176" y="48"/>
                </a:cubicBezTo>
                <a:cubicBezTo>
                  <a:pt x="159" y="31"/>
                  <a:pt x="136" y="22"/>
                  <a:pt x="112" y="22"/>
                </a:cubicBezTo>
                <a:cubicBezTo>
                  <a:pt x="106" y="22"/>
                  <a:pt x="100" y="22"/>
                  <a:pt x="95" y="23"/>
                </a:cubicBezTo>
                <a:cubicBezTo>
                  <a:pt x="138" y="66"/>
                  <a:pt x="138" y="66"/>
                  <a:pt x="138" y="66"/>
                </a:cubicBezTo>
                <a:cubicBezTo>
                  <a:pt x="147" y="75"/>
                  <a:pt x="138" y="125"/>
                  <a:pt x="131" y="132"/>
                </a:cubicBezTo>
                <a:cubicBezTo>
                  <a:pt x="124" y="139"/>
                  <a:pt x="95" y="143"/>
                  <a:pt x="82" y="143"/>
                </a:cubicBezTo>
                <a:cubicBezTo>
                  <a:pt x="73" y="143"/>
                  <a:pt x="69" y="142"/>
                  <a:pt x="66" y="139"/>
                </a:cubicBezTo>
                <a:cubicBezTo>
                  <a:pt x="22" y="95"/>
                  <a:pt x="22" y="95"/>
                  <a:pt x="22" y="95"/>
                </a:cubicBezTo>
                <a:cubicBezTo>
                  <a:pt x="17" y="125"/>
                  <a:pt x="26" y="155"/>
                  <a:pt x="47" y="177"/>
                </a:cubicBezTo>
                <a:cubicBezTo>
                  <a:pt x="65" y="194"/>
                  <a:pt x="87" y="204"/>
                  <a:pt x="112" y="204"/>
                </a:cubicBezTo>
                <a:cubicBezTo>
                  <a:pt x="121" y="204"/>
                  <a:pt x="131" y="202"/>
                  <a:pt x="140" y="199"/>
                </a:cubicBezTo>
                <a:cubicBezTo>
                  <a:pt x="143" y="198"/>
                  <a:pt x="145" y="199"/>
                  <a:pt x="147" y="201"/>
                </a:cubicBezTo>
                <a:cubicBezTo>
                  <a:pt x="255" y="308"/>
                  <a:pt x="255" y="308"/>
                  <a:pt x="255" y="308"/>
                </a:cubicBezTo>
                <a:cubicBezTo>
                  <a:pt x="258" y="311"/>
                  <a:pt x="258" y="315"/>
                  <a:pt x="255" y="318"/>
                </a:cubicBezTo>
                <a:cubicBezTo>
                  <a:pt x="243" y="331"/>
                  <a:pt x="230" y="346"/>
                  <a:pt x="217" y="360"/>
                </a:cubicBezTo>
                <a:cubicBezTo>
                  <a:pt x="201" y="378"/>
                  <a:pt x="186" y="395"/>
                  <a:pt x="173" y="408"/>
                </a:cubicBezTo>
                <a:cubicBezTo>
                  <a:pt x="152" y="428"/>
                  <a:pt x="116" y="452"/>
                  <a:pt x="98" y="464"/>
                </a:cubicBezTo>
                <a:cubicBezTo>
                  <a:pt x="95" y="466"/>
                  <a:pt x="91" y="468"/>
                  <a:pt x="89" y="469"/>
                </a:cubicBezTo>
                <a:cubicBezTo>
                  <a:pt x="89" y="472"/>
                  <a:pt x="89" y="479"/>
                  <a:pt x="90" y="481"/>
                </a:cubicBezTo>
                <a:cubicBezTo>
                  <a:pt x="95" y="486"/>
                  <a:pt x="142" y="533"/>
                  <a:pt x="142" y="533"/>
                </a:cubicBezTo>
                <a:cubicBezTo>
                  <a:pt x="154" y="545"/>
                  <a:pt x="164" y="555"/>
                  <a:pt x="166" y="557"/>
                </a:cubicBezTo>
                <a:cubicBezTo>
                  <a:pt x="167" y="558"/>
                  <a:pt x="169" y="558"/>
                  <a:pt x="172" y="558"/>
                </a:cubicBezTo>
                <a:cubicBezTo>
                  <a:pt x="175" y="558"/>
                  <a:pt x="177" y="558"/>
                  <a:pt x="178" y="557"/>
                </a:cubicBezTo>
                <a:cubicBezTo>
                  <a:pt x="179" y="556"/>
                  <a:pt x="183" y="551"/>
                  <a:pt x="187" y="545"/>
                </a:cubicBezTo>
                <a:cubicBezTo>
                  <a:pt x="204" y="521"/>
                  <a:pt x="241" y="472"/>
                  <a:pt x="262" y="451"/>
                </a:cubicBezTo>
                <a:cubicBezTo>
                  <a:pt x="275" y="438"/>
                  <a:pt x="287" y="428"/>
                  <a:pt x="299" y="417"/>
                </a:cubicBezTo>
                <a:cubicBezTo>
                  <a:pt x="309" y="409"/>
                  <a:pt x="318" y="401"/>
                  <a:pt x="329" y="392"/>
                </a:cubicBezTo>
                <a:cubicBezTo>
                  <a:pt x="330" y="390"/>
                  <a:pt x="332" y="390"/>
                  <a:pt x="333" y="390"/>
                </a:cubicBezTo>
                <a:close/>
              </a:path>
            </a:pathLst>
          </a:custGeom>
          <a:solidFill>
            <a:srgbClr val="FFFFFF"/>
          </a:solidFill>
          <a:ln>
            <a:noFill/>
          </a:ln>
        </p:spPr>
        <p:txBody>
          <a:bodyPr lIns="68580" tIns="34290" rIns="68580" bIns="34290"/>
          <a:lstStyle/>
          <a:p>
            <a:pPr defTabSz="1219170" fontAlgn="auto">
              <a:spcBef>
                <a:spcPts val="0"/>
              </a:spcBef>
              <a:spcAft>
                <a:spcPts val="0"/>
              </a:spcAft>
              <a:defRPr/>
            </a:pPr>
            <a:endParaRPr lang="en-US" dirty="0">
              <a:solidFill>
                <a:srgbClr val="57565A"/>
              </a:solidFill>
              <a:latin typeface="Open Sans Light"/>
              <a:cs typeface="+mn-cs"/>
            </a:endParaRPr>
          </a:p>
        </p:txBody>
      </p:sp>
      <p:sp>
        <p:nvSpPr>
          <p:cNvPr id="88" name="TextBox 87"/>
          <p:cNvSpPr txBox="1"/>
          <p:nvPr/>
        </p:nvSpPr>
        <p:spPr>
          <a:xfrm>
            <a:off x="8588851" y="2103736"/>
            <a:ext cx="3162019" cy="461665"/>
          </a:xfrm>
          <a:prstGeom prst="rect">
            <a:avLst/>
          </a:prstGeom>
          <a:noFill/>
        </p:spPr>
        <p:txBody>
          <a:bodyPr wrap="square">
            <a:spAutoFit/>
          </a:bodyPr>
          <a:lstStyle/>
          <a:p>
            <a:pPr>
              <a:defRPr/>
            </a:pPr>
            <a:r>
              <a:rPr lang="en-GB" sz="2400" dirty="0">
                <a:solidFill>
                  <a:srgbClr val="F79647"/>
                </a:solidFill>
                <a:latin typeface="Tw Cen MT" panose="020B0602020104020603" pitchFamily="34" charset="0"/>
              </a:rPr>
              <a:t>Data cleanse complete</a:t>
            </a:r>
          </a:p>
        </p:txBody>
      </p:sp>
      <p:sp>
        <p:nvSpPr>
          <p:cNvPr id="89" name="TextBox 88"/>
          <p:cNvSpPr txBox="1"/>
          <p:nvPr/>
        </p:nvSpPr>
        <p:spPr>
          <a:xfrm>
            <a:off x="462826" y="1291869"/>
            <a:ext cx="9707033" cy="830997"/>
          </a:xfrm>
          <a:prstGeom prst="rect">
            <a:avLst/>
          </a:prstGeom>
          <a:noFill/>
        </p:spPr>
        <p:txBody>
          <a:bodyPr wrap="square">
            <a:spAutoFit/>
          </a:bodyPr>
          <a:lstStyle/>
          <a:p>
            <a:pPr marL="285750" indent="-285750">
              <a:buFont typeface="Arial" panose="020B0604020202020204" pitchFamily="34" charset="0"/>
              <a:buChar char="•"/>
              <a:defRPr/>
            </a:pPr>
            <a:r>
              <a:rPr lang="en-GB" sz="2400" dirty="0">
                <a:solidFill>
                  <a:srgbClr val="9ED539"/>
                </a:solidFill>
                <a:latin typeface="Tw Cen MT" panose="020B0602020104020603" pitchFamily="34" charset="0"/>
              </a:rPr>
              <a:t>Factual reference trial completed via the ESR IAT process</a:t>
            </a:r>
          </a:p>
          <a:p>
            <a:pPr marL="285750" indent="-285750">
              <a:buFont typeface="Arial" panose="020B0604020202020204" pitchFamily="34" charset="0"/>
              <a:buChar char="•"/>
              <a:defRPr/>
            </a:pPr>
            <a:r>
              <a:rPr lang="en-GB" sz="2400" dirty="0">
                <a:solidFill>
                  <a:srgbClr val="9ED539"/>
                </a:solidFill>
                <a:latin typeface="Tw Cen MT" panose="020B0602020104020603" pitchFamily="34" charset="0"/>
              </a:rPr>
              <a:t>Factual References implemented in current systems in 3/7 (Trac/NHS Jobs)</a:t>
            </a:r>
            <a:endParaRPr lang="en-GB" dirty="0"/>
          </a:p>
        </p:txBody>
      </p:sp>
      <p:cxnSp>
        <p:nvCxnSpPr>
          <p:cNvPr id="91" name="Straight Arrow Connector 90"/>
          <p:cNvCxnSpPr/>
          <p:nvPr/>
        </p:nvCxnSpPr>
        <p:spPr>
          <a:xfrm flipV="1">
            <a:off x="9285817" y="2473326"/>
            <a:ext cx="0" cy="950913"/>
          </a:xfrm>
          <a:prstGeom prst="straightConnector1">
            <a:avLst/>
          </a:prstGeom>
          <a:ln w="50800">
            <a:solidFill>
              <a:srgbClr val="F79647">
                <a:alpha val="9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140365" y="3590925"/>
            <a:ext cx="10583" cy="1157289"/>
          </a:xfrm>
          <a:prstGeom prst="straightConnector1">
            <a:avLst/>
          </a:prstGeom>
          <a:ln w="50800">
            <a:solidFill>
              <a:srgbClr val="48ABC2"/>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984751" y="2363789"/>
            <a:ext cx="2116" cy="955675"/>
          </a:xfrm>
          <a:prstGeom prst="straightConnector1">
            <a:avLst/>
          </a:prstGeom>
          <a:ln w="50800">
            <a:solidFill>
              <a:srgbClr val="9ED539"/>
            </a:solidFill>
            <a:tailEnd type="arrow"/>
          </a:ln>
        </p:spPr>
        <p:style>
          <a:lnRef idx="1">
            <a:schemeClr val="accent1"/>
          </a:lnRef>
          <a:fillRef idx="0">
            <a:schemeClr val="accent1"/>
          </a:fillRef>
          <a:effectRef idx="0">
            <a:schemeClr val="accent1"/>
          </a:effectRef>
          <a:fontRef idx="minor">
            <a:schemeClr val="tx1"/>
          </a:fontRef>
        </p:style>
      </p:cxnSp>
      <p:sp>
        <p:nvSpPr>
          <p:cNvPr id="94" name="Arc 93"/>
          <p:cNvSpPr/>
          <p:nvPr/>
        </p:nvSpPr>
        <p:spPr>
          <a:xfrm rot="10800000">
            <a:off x="4984751" y="2587625"/>
            <a:ext cx="2156883" cy="1619250"/>
          </a:xfrm>
          <a:prstGeom prst="arc">
            <a:avLst>
              <a:gd name="adj1" fmla="val 10766207"/>
              <a:gd name="adj2" fmla="val 0"/>
            </a:avLst>
          </a:prstGeom>
          <a:ln w="69850" cap="rnd">
            <a:solidFill>
              <a:srgbClr val="48ABC2"/>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auto">
              <a:spcBef>
                <a:spcPts val="0"/>
              </a:spcBef>
              <a:spcAft>
                <a:spcPts val="0"/>
              </a:spcAft>
              <a:defRPr/>
            </a:pPr>
            <a:endParaRPr lang="en-US" dirty="0">
              <a:solidFill>
                <a:srgbClr val="57565A"/>
              </a:solidFill>
            </a:endParaRPr>
          </a:p>
        </p:txBody>
      </p:sp>
      <p:sp>
        <p:nvSpPr>
          <p:cNvPr id="95" name="Arc 94"/>
          <p:cNvSpPr/>
          <p:nvPr/>
        </p:nvSpPr>
        <p:spPr>
          <a:xfrm>
            <a:off x="2832100" y="2600325"/>
            <a:ext cx="2159000" cy="1619250"/>
          </a:xfrm>
          <a:prstGeom prst="arc">
            <a:avLst>
              <a:gd name="adj1" fmla="val 10766207"/>
              <a:gd name="adj2" fmla="val 0"/>
            </a:avLst>
          </a:prstGeom>
          <a:ln w="69850" cap="rnd">
            <a:solidFill>
              <a:srgbClr val="9ED539"/>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auto">
              <a:spcBef>
                <a:spcPts val="0"/>
              </a:spcBef>
              <a:spcAft>
                <a:spcPts val="0"/>
              </a:spcAft>
              <a:defRPr/>
            </a:pPr>
            <a:endParaRPr lang="en-US" dirty="0">
              <a:solidFill>
                <a:srgbClr val="57565A"/>
              </a:solidFill>
            </a:endParaRPr>
          </a:p>
        </p:txBody>
      </p:sp>
      <p:sp>
        <p:nvSpPr>
          <p:cNvPr id="96" name="Oval 95"/>
          <p:cNvSpPr/>
          <p:nvPr/>
        </p:nvSpPr>
        <p:spPr>
          <a:xfrm>
            <a:off x="7169152" y="2587625"/>
            <a:ext cx="2163233" cy="161925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fontAlgn="auto">
              <a:spcBef>
                <a:spcPts val="0"/>
              </a:spcBef>
              <a:spcAft>
                <a:spcPts val="0"/>
              </a:spcAft>
              <a:defRPr/>
            </a:pPr>
            <a:endParaRPr lang="en-US" dirty="0">
              <a:solidFill>
                <a:prstClr val="white"/>
              </a:solidFill>
            </a:endParaRPr>
          </a:p>
        </p:txBody>
      </p:sp>
      <p:sp>
        <p:nvSpPr>
          <p:cNvPr id="97" name="Arc 96"/>
          <p:cNvSpPr/>
          <p:nvPr/>
        </p:nvSpPr>
        <p:spPr>
          <a:xfrm>
            <a:off x="7128934" y="2573338"/>
            <a:ext cx="2156884" cy="1619250"/>
          </a:xfrm>
          <a:prstGeom prst="arc">
            <a:avLst>
              <a:gd name="adj1" fmla="val 10766207"/>
              <a:gd name="adj2" fmla="val 0"/>
            </a:avLst>
          </a:prstGeom>
          <a:ln w="69850" cap="rnd">
            <a:solidFill>
              <a:srgbClr val="F79647"/>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auto">
              <a:spcBef>
                <a:spcPts val="0"/>
              </a:spcBef>
              <a:spcAft>
                <a:spcPts val="0"/>
              </a:spcAft>
              <a:defRPr/>
            </a:pPr>
            <a:endParaRPr lang="en-US" dirty="0">
              <a:solidFill>
                <a:srgbClr val="57565A"/>
              </a:solidFill>
            </a:endParaRPr>
          </a:p>
        </p:txBody>
      </p:sp>
      <p:sp>
        <p:nvSpPr>
          <p:cNvPr id="99" name="TextBox 98">
            <a:extLst>
              <a:ext uri="{FF2B5EF4-FFF2-40B4-BE49-F238E27FC236}">
                <a16:creationId xmlns:a16="http://schemas.microsoft.com/office/drawing/2014/main" id="{173018C8-03FD-436F-9C99-DA75024C8C61}"/>
              </a:ext>
            </a:extLst>
          </p:cNvPr>
          <p:cNvSpPr txBox="1"/>
          <p:nvPr/>
        </p:nvSpPr>
        <p:spPr>
          <a:xfrm>
            <a:off x="1165676" y="244614"/>
            <a:ext cx="9860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lumMod val="65000"/>
                  </a:prstClr>
                </a:solidFill>
                <a:latin typeface="Tw Cen MT" panose="020B0602020104020603" pitchFamily="34" charset="0"/>
              </a:rPr>
              <a:t>ACHIEVEMENTS</a:t>
            </a:r>
            <a:endParaRPr kumimoji="0" lang="en-US" sz="4000" b="0" i="0" u="none" strike="noStrike" kern="1200" cap="none" spc="0" normalizeH="0" baseline="0" noProof="0" dirty="0">
              <a:ln>
                <a:noFill/>
              </a:ln>
              <a:solidFill>
                <a:prstClr val="white">
                  <a:lumMod val="65000"/>
                </a:prstClr>
              </a:solidFill>
              <a:effectLst/>
              <a:uLnTx/>
              <a:uFillTx/>
              <a:latin typeface="Tw Cen MT" panose="020B0602020104020603" pitchFamily="34" charset="0"/>
              <a:ea typeface="+mn-ea"/>
              <a:cs typeface="+mn-cs"/>
            </a:endParaRPr>
          </a:p>
        </p:txBody>
      </p:sp>
      <p:sp>
        <p:nvSpPr>
          <p:cNvPr id="4" name="TextBox 3"/>
          <p:cNvSpPr txBox="1"/>
          <p:nvPr/>
        </p:nvSpPr>
        <p:spPr>
          <a:xfrm>
            <a:off x="3239688" y="2702880"/>
            <a:ext cx="1811737" cy="369332"/>
          </a:xfrm>
          <a:prstGeom prst="rect">
            <a:avLst/>
          </a:prstGeom>
          <a:noFill/>
        </p:spPr>
        <p:txBody>
          <a:bodyPr wrap="square" rtlCol="0">
            <a:spAutoFit/>
          </a:bodyPr>
          <a:lstStyle/>
          <a:p>
            <a:r>
              <a:rPr lang="en-GB" b="1" dirty="0">
                <a:solidFill>
                  <a:srgbClr val="92D050"/>
                </a:solidFill>
              </a:rPr>
              <a:t>Recruitment</a:t>
            </a:r>
          </a:p>
        </p:txBody>
      </p:sp>
      <p:sp>
        <p:nvSpPr>
          <p:cNvPr id="37" name="TextBox 36"/>
          <p:cNvSpPr txBox="1"/>
          <p:nvPr/>
        </p:nvSpPr>
        <p:spPr>
          <a:xfrm>
            <a:off x="5557861" y="4339790"/>
            <a:ext cx="1076277" cy="369332"/>
          </a:xfrm>
          <a:prstGeom prst="rect">
            <a:avLst/>
          </a:prstGeom>
          <a:noFill/>
        </p:spPr>
        <p:txBody>
          <a:bodyPr wrap="square" rtlCol="0">
            <a:spAutoFit/>
          </a:bodyPr>
          <a:lstStyle/>
          <a:p>
            <a:r>
              <a:rPr lang="en-GB" b="1" dirty="0">
                <a:solidFill>
                  <a:srgbClr val="0070C0"/>
                </a:solidFill>
              </a:rPr>
              <a:t>Training</a:t>
            </a:r>
          </a:p>
        </p:txBody>
      </p:sp>
      <p:sp>
        <p:nvSpPr>
          <p:cNvPr id="51" name="TextBox 50"/>
          <p:cNvSpPr txBox="1"/>
          <p:nvPr/>
        </p:nvSpPr>
        <p:spPr>
          <a:xfrm>
            <a:off x="7977731" y="2624138"/>
            <a:ext cx="905869" cy="369332"/>
          </a:xfrm>
          <a:prstGeom prst="rect">
            <a:avLst/>
          </a:prstGeom>
          <a:noFill/>
        </p:spPr>
        <p:txBody>
          <a:bodyPr wrap="square" rtlCol="0">
            <a:spAutoFit/>
          </a:bodyPr>
          <a:lstStyle/>
          <a:p>
            <a:r>
              <a:rPr lang="en-GB" b="1" dirty="0">
                <a:solidFill>
                  <a:srgbClr val="F79647"/>
                </a:solidFill>
              </a:rPr>
              <a:t>OH</a:t>
            </a:r>
          </a:p>
        </p:txBody>
      </p:sp>
    </p:spTree>
    <p:extLst>
      <p:ext uri="{BB962C8B-B14F-4D97-AF65-F5344CB8AC3E}">
        <p14:creationId xmlns:p14="http://schemas.microsoft.com/office/powerpoint/2010/main" val="26956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800" fill="hold"/>
                                        <p:tgtEl>
                                          <p:spTgt spid="75"/>
                                        </p:tgtEl>
                                        <p:attrNameLst>
                                          <p:attrName>ppt_x</p:attrName>
                                        </p:attrNameLst>
                                      </p:cBhvr>
                                      <p:tavLst>
                                        <p:tav tm="0">
                                          <p:val>
                                            <p:strVal val="#ppt_x"/>
                                          </p:val>
                                        </p:tav>
                                        <p:tav tm="100000">
                                          <p:val>
                                            <p:strVal val="#ppt_x"/>
                                          </p:val>
                                        </p:tav>
                                      </p:tavLst>
                                    </p:anim>
                                    <p:anim calcmode="lin" valueType="num">
                                      <p:cBhvr additive="base">
                                        <p:cTn id="8" dur="8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800" fill="hold"/>
                                        <p:tgtEl>
                                          <p:spTgt spid="76"/>
                                        </p:tgtEl>
                                        <p:attrNameLst>
                                          <p:attrName>ppt_x</p:attrName>
                                        </p:attrNameLst>
                                      </p:cBhvr>
                                      <p:tavLst>
                                        <p:tav tm="0">
                                          <p:val>
                                            <p:strVal val="#ppt_x"/>
                                          </p:val>
                                        </p:tav>
                                        <p:tav tm="100000">
                                          <p:val>
                                            <p:strVal val="#ppt_x"/>
                                          </p:val>
                                        </p:tav>
                                      </p:tavLst>
                                    </p:anim>
                                    <p:anim calcmode="lin" valueType="num">
                                      <p:cBhvr additive="base">
                                        <p:cTn id="12" dur="800" fill="hold"/>
                                        <p:tgtEl>
                                          <p:spTgt spid="7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800" fill="hold"/>
                                        <p:tgtEl>
                                          <p:spTgt spid="96"/>
                                        </p:tgtEl>
                                        <p:attrNameLst>
                                          <p:attrName>ppt_x</p:attrName>
                                        </p:attrNameLst>
                                      </p:cBhvr>
                                      <p:tavLst>
                                        <p:tav tm="0">
                                          <p:val>
                                            <p:strVal val="#ppt_x"/>
                                          </p:val>
                                        </p:tav>
                                        <p:tav tm="100000">
                                          <p:val>
                                            <p:strVal val="#ppt_x"/>
                                          </p:val>
                                        </p:tav>
                                      </p:tavLst>
                                    </p:anim>
                                    <p:anim calcmode="lin" valueType="num">
                                      <p:cBhvr additive="base">
                                        <p:cTn id="16" dur="800" fill="hold"/>
                                        <p:tgtEl>
                                          <p:spTgt spid="96"/>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80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200"/>
                                        <p:tgtEl>
                                          <p:spTgt spid="95"/>
                                        </p:tgtEl>
                                      </p:cBhvr>
                                    </p:animEffect>
                                  </p:childTnLst>
                                </p:cTn>
                              </p:par>
                              <p:par>
                                <p:cTn id="20" presetID="22" presetClass="entr" presetSubtype="8" fill="hold" nodeType="withEffect">
                                  <p:stCondLst>
                                    <p:cond delay="100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200"/>
                                        <p:tgtEl>
                                          <p:spTgt spid="94"/>
                                        </p:tgtEl>
                                      </p:cBhvr>
                                    </p:animEffect>
                                  </p:childTnLst>
                                </p:cTn>
                              </p:par>
                              <p:par>
                                <p:cTn id="23" presetID="22" presetClass="entr" presetSubtype="8" fill="hold" nodeType="withEffect">
                                  <p:stCondLst>
                                    <p:cond delay="120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2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895A3E2-AEC2-489D-BC0A-23BB15F4CA9D}"/>
              </a:ext>
            </a:extLst>
          </p:cNvPr>
          <p:cNvSpPr txBox="1"/>
          <p:nvPr/>
        </p:nvSpPr>
        <p:spPr>
          <a:xfrm>
            <a:off x="3182501" y="2021869"/>
            <a:ext cx="5830053" cy="769441"/>
          </a:xfrm>
          <a:prstGeom prst="rect">
            <a:avLst/>
          </a:prstGeom>
          <a:noFill/>
        </p:spPr>
        <p:txBody>
          <a:bodyPr wrap="square" rtlCol="0">
            <a:spAutoFit/>
          </a:bodyPr>
          <a:lstStyle/>
          <a:p>
            <a:pPr algn="ctr"/>
            <a:r>
              <a:rPr lang="en-GB" sz="4400" b="1" dirty="0">
                <a:solidFill>
                  <a:srgbClr val="48ABC2"/>
                </a:solidFill>
                <a:latin typeface="Tw Cen MT" panose="020B0602020104020603" pitchFamily="34" charset="0"/>
              </a:rPr>
              <a:t>Karen Mainwaring</a:t>
            </a:r>
            <a:endParaRPr kumimoji="0" lang="en-GB" sz="4400" b="0" i="0" u="none" strike="noStrike" kern="1200" cap="none" spc="0" normalizeH="0" baseline="0" noProof="0" dirty="0">
              <a:ln>
                <a:noFill/>
              </a:ln>
              <a:solidFill>
                <a:srgbClr val="48ABC2"/>
              </a:solidFill>
              <a:effectLst/>
              <a:uLnTx/>
              <a:uFillTx/>
              <a:latin typeface="Tw Cen MT" panose="020B0602020104020603" pitchFamily="34" charset="0"/>
            </a:endParaRPr>
          </a:p>
        </p:txBody>
      </p:sp>
      <p:sp>
        <p:nvSpPr>
          <p:cNvPr id="4" name="TextBox 3"/>
          <p:cNvSpPr txBox="1"/>
          <p:nvPr/>
        </p:nvSpPr>
        <p:spPr>
          <a:xfrm>
            <a:off x="1101012" y="2713784"/>
            <a:ext cx="10058400" cy="954107"/>
          </a:xfrm>
          <a:prstGeom prst="rect">
            <a:avLst/>
          </a:prstGeom>
          <a:noFill/>
        </p:spPr>
        <p:txBody>
          <a:bodyPr wrap="square" rtlCol="0">
            <a:spAutoFit/>
          </a:bodyPr>
          <a:lstStyle/>
          <a:p>
            <a:pPr algn="ctr"/>
            <a:r>
              <a:rPr lang="en-US" sz="2800" dirty="0">
                <a:solidFill>
                  <a:schemeClr val="bg1">
                    <a:lumMod val="50000"/>
                  </a:schemeClr>
                </a:solidFill>
              </a:rPr>
              <a:t>Education Development Manager, </a:t>
            </a:r>
          </a:p>
          <a:p>
            <a:pPr algn="ctr"/>
            <a:r>
              <a:rPr lang="en-GB" sz="2800" dirty="0">
                <a:solidFill>
                  <a:schemeClr val="bg1">
                    <a:lumMod val="50000"/>
                  </a:schemeClr>
                </a:solidFill>
              </a:rPr>
              <a:t>East Lancashire Hospitals NHS Trust</a:t>
            </a:r>
          </a:p>
        </p:txBody>
      </p:sp>
    </p:spTree>
    <p:extLst>
      <p:ext uri="{BB962C8B-B14F-4D97-AF65-F5344CB8AC3E}">
        <p14:creationId xmlns:p14="http://schemas.microsoft.com/office/powerpoint/2010/main" val="233343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2815735" y="2216491"/>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en-US" sz="4000" b="1" i="0" u="none" strike="noStrike" kern="1200" cap="none" spc="0" normalizeH="0" baseline="0" noProof="0" dirty="0">
                <a:ln>
                  <a:noFill/>
                </a:ln>
                <a:solidFill>
                  <a:srgbClr val="17A6BE"/>
                </a:solidFill>
                <a:effectLst/>
                <a:uLnTx/>
                <a:uFillTx/>
                <a:latin typeface="Calibri"/>
                <a:ea typeface="+mn-ea"/>
                <a:cs typeface="+mn-cs"/>
              </a:rPr>
              <a:t>Reducing Induction Time for New Starters</a:t>
            </a:r>
          </a:p>
        </p:txBody>
      </p:sp>
    </p:spTree>
    <p:extLst>
      <p:ext uri="{BB962C8B-B14F-4D97-AF65-F5344CB8AC3E}">
        <p14:creationId xmlns:p14="http://schemas.microsoft.com/office/powerpoint/2010/main" val="265919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Order xmlns="03b25e55-1fda-4dd5-9a75-c38d0989a0e2" xsi:nil="true"/>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A4C87-3611-496E-B2CE-099433034138}">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customXml/itemProps2.xml><?xml version="1.0" encoding="utf-8"?>
<ds:datastoreItem xmlns:ds="http://schemas.openxmlformats.org/officeDocument/2006/customXml" ds:itemID="{A82051DC-B83E-4725-B991-DA685B689026}">
  <ds:schemaRefs>
    <ds:schemaRef ds:uri="http://schemas.microsoft.com/sharepoint/v3/contenttype/forms"/>
  </ds:schemaRefs>
</ds:datastoreItem>
</file>

<file path=customXml/itemProps3.xml><?xml version="1.0" encoding="utf-8"?>
<ds:datastoreItem xmlns:ds="http://schemas.openxmlformats.org/officeDocument/2006/customXml" ds:itemID="{C8A9E7EE-B142-4752-A4CA-7C6D0F229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1634</TotalTime>
  <Words>1530</Words>
  <Application>Microsoft Office PowerPoint</Application>
  <PresentationFormat>Widescreen</PresentationFormat>
  <Paragraphs>300</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Fletcher Sinead</cp:lastModifiedBy>
  <cp:revision>118</cp:revision>
  <dcterms:created xsi:type="dcterms:W3CDTF">2018-07-02T15:31:15Z</dcterms:created>
  <dcterms:modified xsi:type="dcterms:W3CDTF">2024-04-12T10:15:44Z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