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2" r:id="rId6"/>
    <p:sldId id="265" r:id="rId7"/>
    <p:sldId id="263" r:id="rId8"/>
    <p:sldId id="264" r:id="rId9"/>
    <p:sldId id="268" r:id="rId10"/>
    <p:sldId id="274" r:id="rId11"/>
    <p:sldId id="275" r:id="rId12"/>
    <p:sldId id="280" r:id="rId13"/>
    <p:sldId id="277" r:id="rId14"/>
    <p:sldId id="276" r:id="rId15"/>
    <p:sldId id="283" r:id="rId16"/>
    <p:sldId id="281" r:id="rId17"/>
    <p:sldId id="278" r:id="rId18"/>
    <p:sldId id="282" r:id="rId19"/>
    <p:sldId id="279" r:id="rId20"/>
    <p:sldId id="273" r:id="rId21"/>
  </p:sldIdLst>
  <p:sldSz cx="9144000" cy="5143500" type="screen16x9"/>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77912"/>
  </p:normalViewPr>
  <p:slideViewPr>
    <p:cSldViewPr snapToGrid="0" snapToObjects="1">
      <p:cViewPr>
        <p:scale>
          <a:sx n="78" d="100"/>
          <a:sy n="78" d="100"/>
        </p:scale>
        <p:origin x="-366"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xfrm>
            <a:off x="90488" y="744538"/>
            <a:ext cx="6616700" cy="3722687"/>
          </a:xfrm>
          <a:prstGeom prst="rect">
            <a:avLst/>
          </a:prstGeom>
        </p:spPr>
        <p:txBody>
          <a:bodyPr/>
          <a:lstStyle/>
          <a:p>
            <a:endParaRPr/>
          </a:p>
        </p:txBody>
      </p:sp>
      <p:sp>
        <p:nvSpPr>
          <p:cNvPr id="75" name="Shape 75"/>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412795292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202228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Recommended</a:t>
            </a:r>
            <a:r>
              <a:rPr lang="en-GB" baseline="0" dirty="0"/>
              <a:t> standards include:</a:t>
            </a:r>
          </a:p>
          <a:p>
            <a:endParaRPr lang="en-GB" baseline="0" dirty="0"/>
          </a:p>
          <a:p>
            <a:pPr marL="171450" indent="-171450">
              <a:buFont typeface="Arial" panose="020B0604020202020204" pitchFamily="34" charset="0"/>
              <a:buChar char="•"/>
            </a:pPr>
            <a:r>
              <a:rPr lang="en-GB" baseline="0" dirty="0"/>
              <a:t>Preceptorship period of 6-12 months – allowing for flexibility in different areas and for different nurses.  Some progress quicker and others may need longer</a:t>
            </a:r>
          </a:p>
          <a:p>
            <a:pPr marL="171450" indent="-171450">
              <a:buFont typeface="Arial" panose="020B0604020202020204" pitchFamily="34" charset="0"/>
              <a:buChar char="•"/>
            </a:pPr>
            <a:r>
              <a:rPr lang="en-GB" baseline="0" dirty="0"/>
              <a:t>All preceptors should meet with their preceptee in the first week, during the induction period and then again formally every three months until completion of preceptorship</a:t>
            </a:r>
          </a:p>
          <a:p>
            <a:pPr marL="171450" indent="-171450">
              <a:buFont typeface="Arial" panose="020B0604020202020204" pitchFamily="34" charset="0"/>
              <a:buChar char="•"/>
            </a:pPr>
            <a:r>
              <a:rPr lang="en-GB" baseline="0" dirty="0"/>
              <a:t>Recommendation that preceptors work with </a:t>
            </a:r>
            <a:r>
              <a:rPr lang="en-GB" baseline="0" dirty="0" err="1"/>
              <a:t>preceptees</a:t>
            </a:r>
            <a:r>
              <a:rPr lang="en-GB" baseline="0" dirty="0"/>
              <a:t> for a minimum of four shifts over the first month to support the NRN</a:t>
            </a:r>
          </a:p>
          <a:p>
            <a:pPr marL="171450" indent="-171450">
              <a:buFont typeface="Arial" panose="020B0604020202020204" pitchFamily="34" charset="0"/>
              <a:buChar char="•"/>
            </a:pPr>
            <a:r>
              <a:rPr lang="en-GB" baseline="0" dirty="0"/>
              <a:t>Newly registered nurses should have a minimum of 2-week supernumerary period at the outset and both preceptor and preceptee should have protected time for preceptorship</a:t>
            </a:r>
          </a:p>
          <a:p>
            <a:pPr marL="171450" indent="-171450">
              <a:buFont typeface="Arial" panose="020B0604020202020204" pitchFamily="34" charset="0"/>
              <a:buChar char="•"/>
            </a:pPr>
            <a:r>
              <a:rPr lang="en-GB" baseline="0" dirty="0"/>
              <a:t>Preceptors have defined roles and are being developed with both knowledge and skills of the CapitalNurse preceptorship programme so that they feel confident in </a:t>
            </a:r>
            <a:r>
              <a:rPr lang="en-GB" baseline="0" dirty="0" err="1"/>
              <a:t>precepting</a:t>
            </a:r>
            <a:r>
              <a:rPr lang="en-GB" baseline="0" dirty="0"/>
              <a:t> NRNs.  This also helps to ensure standards across the capital.</a:t>
            </a:r>
          </a:p>
          <a:p>
            <a:pPr marL="171450" indent="-171450">
              <a:buFont typeface="Arial" panose="020B0604020202020204" pitchFamily="34" charset="0"/>
              <a:buChar char="•"/>
            </a:pPr>
            <a:r>
              <a:rPr lang="en-GB" baseline="0" dirty="0"/>
              <a:t>All </a:t>
            </a:r>
            <a:r>
              <a:rPr lang="en-GB" baseline="0" dirty="0" err="1"/>
              <a:t>preceptees</a:t>
            </a:r>
            <a:r>
              <a:rPr lang="en-GB" baseline="0" dirty="0"/>
              <a:t> will have a similar programme of development post-graduation which will map to the Career Framework and the preceptorship framework provides indicative content of programmes for organisations</a:t>
            </a:r>
          </a:p>
          <a:p>
            <a:pPr marL="171450" indent="-171450">
              <a:buFont typeface="Arial" panose="020B0604020202020204" pitchFamily="34" charset="0"/>
              <a:buChar char="•"/>
            </a:pPr>
            <a:r>
              <a:rPr lang="en-GB" baseline="0" dirty="0"/>
              <a:t>There are standard templates for meeting documentation between preceptor and preceptee as well as a charter between the preceptor and preceptee</a:t>
            </a:r>
          </a:p>
          <a:p>
            <a:pPr marL="171450" indent="-171450">
              <a:buFont typeface="Arial" panose="020B0604020202020204" pitchFamily="34" charset="0"/>
              <a:buChar char="•"/>
            </a:pPr>
            <a:r>
              <a:rPr lang="en-GB" baseline="0" dirty="0"/>
              <a:t>We have 100% engagement from organisations in London – these organisations can use the CapitalNurse logo to promote preceptorship.  We are establishing a quality mark for those organisations meeting 85% of the preceptorship standards and able to evidence this</a:t>
            </a:r>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41130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Preceptors are allocated 1:1 or 1:2 for </a:t>
            </a:r>
            <a:r>
              <a:rPr lang="en-GB" dirty="0" err="1"/>
              <a:t>preceptees</a:t>
            </a:r>
            <a:endParaRPr lang="en-GB" dirty="0"/>
          </a:p>
          <a:p>
            <a:endParaRPr lang="en-GB" dirty="0"/>
          </a:p>
          <a:p>
            <a:r>
              <a:rPr lang="en-GB" dirty="0"/>
              <a:t>They</a:t>
            </a:r>
            <a:r>
              <a:rPr lang="en-GB" baseline="0" dirty="0"/>
              <a:t> are responsible for monitoring completion of induction and initial period.  Guides in assessing learning needs and establishing objectives for the preceptorship period against career framework.</a:t>
            </a:r>
          </a:p>
          <a:p>
            <a:endParaRPr lang="en-GB" baseline="0" dirty="0"/>
          </a:p>
          <a:p>
            <a:r>
              <a:rPr lang="en-GB" baseline="0" dirty="0"/>
              <a:t>Have regular meetings with preceptee – every three months, documented.  Work with preceptee for a minimum of four shifts during first month.</a:t>
            </a:r>
          </a:p>
          <a:p>
            <a:endParaRPr lang="en-GB" baseline="0" dirty="0"/>
          </a:p>
          <a:p>
            <a:r>
              <a:rPr lang="en-GB" baseline="0" dirty="0"/>
              <a:t>Guide preceptee in assessing learning needs, setting objectives and establishing a personal development plan</a:t>
            </a:r>
          </a:p>
          <a:p>
            <a:endParaRPr lang="en-GB" baseline="0" dirty="0"/>
          </a:p>
          <a:p>
            <a:r>
              <a:rPr lang="en-GB" baseline="0" dirty="0"/>
              <a:t>Provide helpful and timely feedback</a:t>
            </a:r>
          </a:p>
          <a:p>
            <a:endParaRPr lang="en-GB" baseline="0" dirty="0"/>
          </a:p>
          <a:p>
            <a:r>
              <a:rPr lang="en-GB" baseline="0" dirty="0"/>
              <a:t>Use coaching skills to facilitate reflection and learning</a:t>
            </a:r>
            <a:endParaRPr lang="en-GB" dirty="0"/>
          </a:p>
        </p:txBody>
      </p:sp>
    </p:spTree>
    <p:extLst>
      <p:ext uri="{BB962C8B-B14F-4D97-AF65-F5344CB8AC3E}">
        <p14:creationId xmlns:p14="http://schemas.microsoft.com/office/powerpoint/2010/main" val="273639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Benefits for the student:</a:t>
            </a:r>
          </a:p>
          <a:p>
            <a:endParaRPr lang="en-GB" dirty="0"/>
          </a:p>
          <a:p>
            <a:r>
              <a:rPr lang="en-GB" dirty="0"/>
              <a:t>Someone</a:t>
            </a:r>
            <a:r>
              <a:rPr lang="en-GB" baseline="0" dirty="0"/>
              <a:t> to ask questions and feel more supported</a:t>
            </a:r>
          </a:p>
          <a:p>
            <a:endParaRPr lang="en-GB" baseline="0" dirty="0"/>
          </a:p>
          <a:p>
            <a:r>
              <a:rPr lang="en-GB" baseline="0" dirty="0"/>
              <a:t>Develop confidence and competence</a:t>
            </a:r>
          </a:p>
          <a:p>
            <a:endParaRPr lang="en-GB" baseline="0" dirty="0"/>
          </a:p>
          <a:p>
            <a:r>
              <a:rPr lang="en-GB" baseline="0" dirty="0"/>
              <a:t>Understand how the setting works, who people are and how the organisation works</a:t>
            </a:r>
          </a:p>
          <a:p>
            <a:endParaRPr lang="en-GB" baseline="0" dirty="0"/>
          </a:p>
          <a:p>
            <a:r>
              <a:rPr lang="en-GB" baseline="0" dirty="0"/>
              <a:t>Increased morale, motivation and feel more valued and respected</a:t>
            </a:r>
            <a:endParaRPr lang="en-GB" dirty="0"/>
          </a:p>
        </p:txBody>
      </p:sp>
    </p:spTree>
    <p:extLst>
      <p:ext uri="{BB962C8B-B14F-4D97-AF65-F5344CB8AC3E}">
        <p14:creationId xmlns:p14="http://schemas.microsoft.com/office/powerpoint/2010/main" val="244601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students consider how they can prepare for their preceptorship by thinking about their future role and asking themselves a few questions:</a:t>
            </a:r>
          </a:p>
          <a:p>
            <a:endParaRPr lang="en-GB" dirty="0"/>
          </a:p>
          <a:p>
            <a:pPr marL="171450" indent="-171450">
              <a:buFont typeface="Arial" panose="020B0604020202020204" pitchFamily="34" charset="0"/>
              <a:buChar char="•"/>
            </a:pPr>
            <a:r>
              <a:rPr lang="en-GB" dirty="0"/>
              <a:t>What do you want to get out of your new role?</a:t>
            </a:r>
          </a:p>
          <a:p>
            <a:pPr marL="171450" indent="-171450">
              <a:buFont typeface="Arial" panose="020B0604020202020204" pitchFamily="34" charset="0"/>
              <a:buChar char="•"/>
            </a:pPr>
            <a:r>
              <a:rPr lang="en-GB" dirty="0"/>
              <a:t>What development do you feel you need?</a:t>
            </a:r>
          </a:p>
          <a:p>
            <a:pPr marL="171450" indent="-171450">
              <a:buFont typeface="Arial" panose="020B0604020202020204" pitchFamily="34" charset="0"/>
              <a:buChar char="•"/>
            </a:pPr>
            <a:r>
              <a:rPr lang="en-GB" dirty="0"/>
              <a:t>Are there areas</a:t>
            </a:r>
            <a:r>
              <a:rPr lang="en-GB" baseline="0" dirty="0"/>
              <a:t> where you feel you could do with more experience?</a:t>
            </a:r>
          </a:p>
          <a:p>
            <a:pPr marL="171450" indent="-171450">
              <a:buFont typeface="Arial" panose="020B0604020202020204" pitchFamily="34" charset="0"/>
              <a:buChar char="•"/>
            </a:pPr>
            <a:r>
              <a:rPr lang="en-GB" baseline="0" dirty="0"/>
              <a:t>What support do you need from your preceptor?</a:t>
            </a:r>
          </a:p>
          <a:p>
            <a:pPr marL="171450" indent="-171450">
              <a:buFont typeface="Arial" panose="020B0604020202020204" pitchFamily="34" charset="0"/>
              <a:buChar char="•"/>
            </a:pPr>
            <a:r>
              <a:rPr lang="en-GB" baseline="0" dirty="0"/>
              <a:t>Are you concerned about certain aspects of your new role?  If so, what are these?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Don’t be afraid to ask questions – no question is silly if you’re in doubt</a:t>
            </a:r>
          </a:p>
          <a:p>
            <a:pPr marL="171450" indent="-171450">
              <a:buFont typeface="Arial" panose="020B0604020202020204" pitchFamily="34" charset="0"/>
              <a:buChar char="•"/>
            </a:pPr>
            <a:r>
              <a:rPr lang="en-GB" baseline="0" dirty="0"/>
              <a:t>Don’t be afraid to ask for help or support or say when you’re uncertain</a:t>
            </a:r>
          </a:p>
          <a:p>
            <a:pPr marL="171450" indent="-171450">
              <a:buFont typeface="Arial" panose="020B0604020202020204" pitchFamily="34" charset="0"/>
              <a:buChar char="•"/>
            </a:pPr>
            <a:r>
              <a:rPr lang="en-GB" baseline="0" dirty="0"/>
              <a:t>Make connections – try to remember names when you’re introduced to people</a:t>
            </a:r>
          </a:p>
          <a:p>
            <a:pPr marL="171450" indent="-171450">
              <a:buFont typeface="Arial" panose="020B0604020202020204" pitchFamily="34" charset="0"/>
              <a:buChar char="•"/>
            </a:pPr>
            <a:r>
              <a:rPr lang="en-GB" baseline="0" dirty="0"/>
              <a:t>Take every opportunity and find out what is available to you in terms of support and development</a:t>
            </a:r>
          </a:p>
          <a:p>
            <a:pPr marL="171450" indent="-171450">
              <a:buFont typeface="Arial" panose="020B0604020202020204" pitchFamily="34" charset="0"/>
              <a:buChar char="•"/>
            </a:pPr>
            <a:r>
              <a:rPr lang="en-GB" baseline="0" dirty="0"/>
              <a:t>Keep calm!</a:t>
            </a:r>
            <a:endParaRPr lang="en-GB" dirty="0"/>
          </a:p>
        </p:txBody>
      </p:sp>
    </p:spTree>
    <p:extLst>
      <p:ext uri="{BB962C8B-B14F-4D97-AF65-F5344CB8AC3E}">
        <p14:creationId xmlns:p14="http://schemas.microsoft.com/office/powerpoint/2010/main" val="2831864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343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099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At the last count (late 2017) there 51,000 nurses working in the NHS in London. </a:t>
            </a:r>
          </a:p>
          <a:p>
            <a:endParaRPr lang="en-US" dirty="0"/>
          </a:p>
          <a:p>
            <a:r>
              <a:rPr lang="en-US" dirty="0"/>
              <a:t>The RCN estimates that this represents</a:t>
            </a:r>
            <a:r>
              <a:rPr lang="en-US" baseline="0" dirty="0"/>
              <a:t> around 65% of the total number of nurses in the capital. So the total is more like 80,000. </a:t>
            </a:r>
          </a:p>
          <a:p>
            <a:endParaRPr lang="en-US" baseline="0" dirty="0"/>
          </a:p>
          <a:p>
            <a:r>
              <a:rPr lang="en-US" baseline="0" dirty="0"/>
              <a:t>Yet the NHS alone in London holds 20% of the England's nursing vacancies and </a:t>
            </a:r>
            <a:endParaRPr lang="en-US" dirty="0"/>
          </a:p>
        </p:txBody>
      </p:sp>
    </p:spTree>
    <p:extLst>
      <p:ext uri="{BB962C8B-B14F-4D97-AF65-F5344CB8AC3E}">
        <p14:creationId xmlns:p14="http://schemas.microsoft.com/office/powerpoint/2010/main" val="136344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At the last count (late 2017) there 51,000 nurses working in the NHS in London. </a:t>
            </a:r>
          </a:p>
          <a:p>
            <a:endParaRPr lang="en-US" dirty="0"/>
          </a:p>
          <a:p>
            <a:r>
              <a:rPr lang="en-US" dirty="0"/>
              <a:t>The RCN estimates that this represents</a:t>
            </a:r>
            <a:r>
              <a:rPr lang="en-US" baseline="0" dirty="0"/>
              <a:t> around 65% of the total number of nurses in the capital. So the total is more like 80,000 and yet the NHS in London has 20% of the England's nursing vacancies. Things are even worse in primary and social care.</a:t>
            </a:r>
            <a:endParaRPr lang="en-US" dirty="0"/>
          </a:p>
          <a:p>
            <a:pPr marL="0" marR="0" indent="0" defTabSz="914400" eaLnBrk="1" fontAlgn="auto" latinLnBrk="0" hangingPunct="1">
              <a:lnSpc>
                <a:spcPct val="100000"/>
              </a:lnSpc>
              <a:spcBef>
                <a:spcPts val="0"/>
              </a:spcBef>
              <a:spcAft>
                <a:spcPts val="0"/>
              </a:spcAft>
              <a:buClrTx/>
              <a:buSzTx/>
              <a:buFontTx/>
              <a:buNone/>
              <a:tabLst/>
              <a:defRPr sz="1800"/>
            </a:pPr>
            <a:endParaRPr lang="en-US" dirty="0"/>
          </a:p>
          <a:p>
            <a:pPr marL="0" marR="0" indent="0" defTabSz="914400" eaLnBrk="1" fontAlgn="auto" latinLnBrk="0" hangingPunct="1">
              <a:lnSpc>
                <a:spcPct val="100000"/>
              </a:lnSpc>
              <a:spcBef>
                <a:spcPts val="0"/>
              </a:spcBef>
              <a:spcAft>
                <a:spcPts val="0"/>
              </a:spcAft>
              <a:buClrTx/>
              <a:buSzTx/>
              <a:buFontTx/>
              <a:buNone/>
              <a:tabLst/>
              <a:defRPr sz="1800"/>
            </a:pPr>
            <a:r>
              <a:rPr lang="en-US" dirty="0"/>
              <a:t>The </a:t>
            </a:r>
            <a:r>
              <a:rPr lang="en-US" dirty="0" err="1"/>
              <a:t>CapitalNurse</a:t>
            </a:r>
            <a:r>
              <a:rPr lang="en-US" dirty="0"/>
              <a:t> </a:t>
            </a:r>
            <a:r>
              <a:rPr lang="en-US" dirty="0" err="1"/>
              <a:t>Programme</a:t>
            </a:r>
            <a:r>
              <a:rPr lang="en-US" dirty="0"/>
              <a:t> was established to secure a sustainable nursing workforce for London. </a:t>
            </a:r>
            <a:r>
              <a:rPr lang="en-US" dirty="0" err="1"/>
              <a:t>CapitalNurse</a:t>
            </a:r>
            <a:r>
              <a:rPr lang="en-US" dirty="0"/>
              <a:t> is jointly sponsored by Health Education England, NHS England and NHS Improvement.</a:t>
            </a:r>
          </a:p>
          <a:p>
            <a:pPr marL="0" indent="0">
              <a:buSzTx/>
              <a:buNone/>
              <a:defRPr sz="100"/>
            </a:pPr>
            <a:endParaRPr lang="en-US" dirty="0"/>
          </a:p>
          <a:p>
            <a:pPr>
              <a:defRPr sz="1800"/>
            </a:pPr>
            <a:r>
              <a:rPr lang="en-US" dirty="0"/>
              <a:t>It is a </a:t>
            </a:r>
            <a:r>
              <a:rPr lang="en-US" dirty="0" err="1"/>
              <a:t>programme</a:t>
            </a:r>
            <a:r>
              <a:rPr lang="en-US" dirty="0"/>
              <a:t> of collective action between Directors of Nursing and HR Directors from service providers, Health Education England, NHS England, NHS Improvement, education providers, STPs, trade unions and professional </a:t>
            </a:r>
            <a:r>
              <a:rPr lang="en-US" dirty="0" err="1"/>
              <a:t>organisations</a:t>
            </a:r>
            <a:r>
              <a:rPr lang="en-US" dirty="0"/>
              <a:t>.</a:t>
            </a:r>
          </a:p>
          <a:p>
            <a:pPr>
              <a:defRPr sz="1800"/>
            </a:pPr>
            <a:endParaRPr lang="en-US" dirty="0"/>
          </a:p>
          <a:p>
            <a:pPr>
              <a:defRPr sz="1800"/>
            </a:pPr>
            <a:r>
              <a:rPr lang="en-US" dirty="0"/>
              <a:t>In July 2015 the</a:t>
            </a:r>
            <a:r>
              <a:rPr lang="en-US" baseline="0" dirty="0"/>
              <a:t> nursing and HR</a:t>
            </a:r>
            <a:r>
              <a:rPr lang="en-US" dirty="0"/>
              <a:t> leadership in</a:t>
            </a:r>
            <a:r>
              <a:rPr lang="en-US" baseline="0" dirty="0"/>
              <a:t> London </a:t>
            </a:r>
            <a:r>
              <a:rPr lang="en-US" dirty="0"/>
              <a:t>agreed to collaborate (rather than compete) to deliver the </a:t>
            </a:r>
            <a:r>
              <a:rPr lang="en-US" dirty="0" err="1"/>
              <a:t>programme’s</a:t>
            </a:r>
            <a:r>
              <a:rPr lang="en-US" dirty="0"/>
              <a:t> vison on behalf of the people of London. </a:t>
            </a:r>
          </a:p>
          <a:p>
            <a:pPr>
              <a:defRPr sz="1800"/>
            </a:pPr>
            <a:endParaRPr lang="en-US" dirty="0"/>
          </a:p>
          <a:p>
            <a:pPr>
              <a:defRPr sz="1800"/>
            </a:pPr>
            <a:r>
              <a:rPr lang="en-US" dirty="0"/>
              <a:t>One</a:t>
            </a:r>
            <a:r>
              <a:rPr lang="en-US" baseline="0" dirty="0"/>
              <a:t> year later in late 2016, my first public outing as Chief Nurse for London was at the inaugural </a:t>
            </a:r>
            <a:r>
              <a:rPr lang="en-US" baseline="0" dirty="0" err="1"/>
              <a:t>CapitalNurse</a:t>
            </a:r>
            <a:r>
              <a:rPr lang="en-US" baseline="0" dirty="0"/>
              <a:t> conference where 170 nurses from a range of different sectors and nurse educators came together to begin to engage in the </a:t>
            </a:r>
            <a:r>
              <a:rPr lang="en-US" baseline="0" dirty="0" err="1"/>
              <a:t>programme</a:t>
            </a:r>
            <a:r>
              <a:rPr lang="en-US" baseline="0" dirty="0"/>
              <a:t>. This inspirational event marked the beginning of a social movement. I am feel proud to have been part of this journey.</a:t>
            </a:r>
          </a:p>
          <a:p>
            <a:pPr>
              <a:defRPr sz="1800"/>
            </a:pPr>
            <a:endParaRPr lang="en-US" baseline="0" dirty="0"/>
          </a:p>
          <a:p>
            <a:pPr>
              <a:defRPr sz="1800"/>
            </a:pPr>
            <a:r>
              <a:rPr lang="en-US" baseline="0" dirty="0"/>
              <a:t>Today all NHS provider </a:t>
            </a:r>
            <a:r>
              <a:rPr lang="en-US" baseline="0" dirty="0" err="1"/>
              <a:t>organisations</a:t>
            </a:r>
            <a:r>
              <a:rPr lang="en-US" baseline="0" dirty="0"/>
              <a:t>, many primary care, voluntary and independent sector </a:t>
            </a:r>
            <a:r>
              <a:rPr lang="en-US" baseline="0" dirty="0" err="1"/>
              <a:t>orgainisations</a:t>
            </a:r>
            <a:r>
              <a:rPr lang="en-US" baseline="0" dirty="0"/>
              <a:t> and all London's nurse education providers are actively engaged in this movement. </a:t>
            </a:r>
          </a:p>
          <a:p>
            <a:pPr>
              <a:defRPr sz="1800"/>
            </a:pPr>
            <a:endParaRPr lang="en-US" baseline="0" dirty="0"/>
          </a:p>
          <a:p>
            <a:pPr>
              <a:defRPr sz="1800"/>
            </a:pPr>
            <a:r>
              <a:rPr lang="en-US" baseline="0" dirty="0"/>
              <a:t>Today there are 53 different workshops and stalls in our market place where you are sharing the innovative and creative ways in which you are proactively working together to address our workforce challenges</a:t>
            </a:r>
          </a:p>
          <a:p>
            <a:pPr>
              <a:defRPr sz="1800"/>
            </a:pPr>
            <a:r>
              <a:rPr lang="en-US" baseline="0" dirty="0"/>
              <a:t>In doing so you are providing inspiration to your colleagues locally and across the capital and you are creating a positive profile and image of nursing in London. The profile of your work is also spreading nationally and beyond </a:t>
            </a:r>
            <a:r>
              <a:rPr lang="mr-IN" baseline="0" dirty="0"/>
              <a:t>–</a:t>
            </a:r>
            <a:r>
              <a:rPr lang="en-US" baseline="0" dirty="0"/>
              <a:t> from Manchester to Merseyside to the Isle of Wight as well as overseas. And several 1000 people are now reading about your work in the </a:t>
            </a:r>
            <a:r>
              <a:rPr lang="en-US" baseline="0" dirty="0" err="1"/>
              <a:t>CapitalNurse</a:t>
            </a:r>
            <a:r>
              <a:rPr lang="en-US" baseline="0" dirty="0"/>
              <a:t> Newsletter each issue.</a:t>
            </a:r>
          </a:p>
          <a:p>
            <a:pPr>
              <a:defRPr sz="1800"/>
            </a:pPr>
            <a:endParaRPr lang="en-US" baseline="0" dirty="0"/>
          </a:p>
          <a:p>
            <a:pPr>
              <a:defRPr sz="1800"/>
            </a:pPr>
            <a:r>
              <a:rPr lang="en-US" baseline="0" dirty="0"/>
              <a:t>And we know that many of you are already seeing a positive impact locally, but we also know that it is early days for much of this work.</a:t>
            </a:r>
          </a:p>
          <a:p>
            <a:pPr>
              <a:defRPr sz="1800"/>
            </a:pPr>
            <a:endParaRPr lang="en-US" baseline="0" dirty="0"/>
          </a:p>
          <a:p>
            <a:pPr marL="0" marR="0" indent="0" defTabSz="914400" eaLnBrk="1" fontAlgn="auto" latinLnBrk="0" hangingPunct="1">
              <a:lnSpc>
                <a:spcPct val="100000"/>
              </a:lnSpc>
              <a:spcBef>
                <a:spcPts val="0"/>
              </a:spcBef>
              <a:spcAft>
                <a:spcPts val="0"/>
              </a:spcAft>
              <a:buClrTx/>
              <a:buSzTx/>
              <a:buFontTx/>
              <a:buNone/>
              <a:tabLst/>
              <a:defRPr sz="1800"/>
            </a:pPr>
            <a:r>
              <a:rPr lang="en-US" dirty="0"/>
              <a:t>But the work of </a:t>
            </a:r>
            <a:r>
              <a:rPr lang="en-US" dirty="0" err="1"/>
              <a:t>CapitalNurse</a:t>
            </a:r>
            <a:r>
              <a:rPr lang="en-US" dirty="0"/>
              <a:t> is more important than ever.</a:t>
            </a:r>
            <a:r>
              <a:rPr lang="en-US" baseline="0" dirty="0"/>
              <a:t> </a:t>
            </a:r>
          </a:p>
          <a:p>
            <a:pPr marL="0" marR="0" indent="0" defTabSz="914400" eaLnBrk="1" fontAlgn="auto" latinLnBrk="0" hangingPunct="1">
              <a:lnSpc>
                <a:spcPct val="100000"/>
              </a:lnSpc>
              <a:spcBef>
                <a:spcPts val="0"/>
              </a:spcBef>
              <a:spcAft>
                <a:spcPts val="0"/>
              </a:spcAft>
              <a:buClrTx/>
              <a:buSzTx/>
              <a:buFontTx/>
              <a:buNone/>
              <a:tabLst/>
              <a:defRPr sz="1800"/>
            </a:pPr>
            <a:endParaRPr lang="en-US" baseline="0" dirty="0"/>
          </a:p>
          <a:p>
            <a:pPr marL="0" marR="0" indent="0" defTabSz="914400" eaLnBrk="1" fontAlgn="auto" latinLnBrk="0" hangingPunct="1">
              <a:lnSpc>
                <a:spcPct val="100000"/>
              </a:lnSpc>
              <a:spcBef>
                <a:spcPts val="0"/>
              </a:spcBef>
              <a:spcAft>
                <a:spcPts val="0"/>
              </a:spcAft>
              <a:buClrTx/>
              <a:buSzTx/>
              <a:buFontTx/>
              <a:buNone/>
              <a:tabLst/>
              <a:defRPr sz="1800"/>
            </a:pPr>
            <a:r>
              <a:rPr lang="en-US" baseline="0" dirty="0"/>
              <a:t>We are all very familiar with the current and likely future challenges which leave us with a platform around which the flames are very much flickering</a:t>
            </a:r>
            <a:endParaRPr lang="en-US" dirty="0"/>
          </a:p>
          <a:p>
            <a:pPr>
              <a:defRPr sz="1800"/>
            </a:pPr>
            <a:endParaRPr lang="en-US" baseline="0" dirty="0"/>
          </a:p>
          <a:p>
            <a:pPr marL="0" marR="0" indent="0" defTabSz="914400" eaLnBrk="1" fontAlgn="auto" latinLnBrk="0" hangingPunct="1">
              <a:lnSpc>
                <a:spcPct val="100000"/>
              </a:lnSpc>
              <a:spcBef>
                <a:spcPts val="0"/>
              </a:spcBef>
              <a:spcAft>
                <a:spcPts val="0"/>
              </a:spcAft>
              <a:buClrTx/>
              <a:buSzTx/>
              <a:buFontTx/>
              <a:buNone/>
              <a:tabLst/>
              <a:defRPr/>
            </a:pPr>
            <a:r>
              <a:rPr lang="en-US" dirty="0"/>
              <a:t>The</a:t>
            </a:r>
            <a:r>
              <a:rPr lang="en-US" baseline="0" dirty="0"/>
              <a:t> new way of working across healthcare geographies (the STPSs) has </a:t>
            </a:r>
            <a:r>
              <a:rPr lang="en-US" baseline="0" dirty="0" err="1"/>
              <a:t>reinfroced</a:t>
            </a:r>
            <a:r>
              <a:rPr lang="en-US" baseline="0" dirty="0"/>
              <a:t> the importance of </a:t>
            </a:r>
            <a:r>
              <a:rPr lang="en-US" dirty="0"/>
              <a:t>working together to address our challenges rather than trying to go it alone if we are to achieve our</a:t>
            </a:r>
            <a:r>
              <a:rPr lang="en-US" baseline="0" dirty="0"/>
              <a:t> visons for the people of London</a:t>
            </a:r>
            <a:endParaRPr lang="en-US" dirty="0"/>
          </a:p>
          <a:p>
            <a:pPr marL="0" marR="0" indent="0" defTabSz="914400" eaLnBrk="1" fontAlgn="auto" latinLnBrk="0" hangingPunct="1">
              <a:lnSpc>
                <a:spcPct val="100000"/>
              </a:lnSpc>
              <a:spcBef>
                <a:spcPts val="0"/>
              </a:spcBef>
              <a:spcAft>
                <a:spcPts val="0"/>
              </a:spcAft>
              <a:buClrTx/>
              <a:buSzTx/>
              <a:buFontTx/>
              <a:buNone/>
              <a:tabLst/>
              <a:defRPr/>
            </a:pPr>
            <a:endParaRPr lang="en-US" dirty="0"/>
          </a:p>
          <a:p>
            <a:pPr marL="0" marR="0" indent="0" defTabSz="914400" eaLnBrk="1" fontAlgn="auto" latinLnBrk="0" hangingPunct="1">
              <a:lnSpc>
                <a:spcPct val="100000"/>
              </a:lnSpc>
              <a:spcBef>
                <a:spcPts val="0"/>
              </a:spcBef>
              <a:spcAft>
                <a:spcPts val="0"/>
              </a:spcAft>
              <a:buClrTx/>
              <a:buSzTx/>
              <a:buFontTx/>
              <a:buNone/>
              <a:tabLst/>
              <a:defRPr/>
            </a:pPr>
            <a:r>
              <a:rPr lang="en-US" dirty="0"/>
              <a:t>how it links to the new N&amp;M Workforce Board</a:t>
            </a:r>
          </a:p>
          <a:p>
            <a:endParaRPr lang="en-US" dirty="0"/>
          </a:p>
          <a:p>
            <a:endParaRPr lang="en-US" dirty="0"/>
          </a:p>
        </p:txBody>
      </p:sp>
    </p:spTree>
    <p:extLst>
      <p:ext uri="{BB962C8B-B14F-4D97-AF65-F5344CB8AC3E}">
        <p14:creationId xmlns:p14="http://schemas.microsoft.com/office/powerpoint/2010/main" val="53503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A8660148-99AB-4FA6-826B-CB88FA628C9A}" type="slidenum">
              <a:rPr lang="en-GB" smtClean="0"/>
              <a:t>5</a:t>
            </a:fld>
            <a:endParaRPr lang="en-GB"/>
          </a:p>
        </p:txBody>
      </p:sp>
    </p:spTree>
    <p:extLst>
      <p:ext uri="{BB962C8B-B14F-4D97-AF65-F5344CB8AC3E}">
        <p14:creationId xmlns:p14="http://schemas.microsoft.com/office/powerpoint/2010/main" val="88846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Career framework is a digital tool available to all nurses including</a:t>
            </a:r>
            <a:r>
              <a:rPr lang="en-GB" baseline="0" dirty="0"/>
              <a:t> students!</a:t>
            </a:r>
          </a:p>
          <a:p>
            <a:r>
              <a:rPr lang="en-GB" baseline="0" dirty="0"/>
              <a:t>It is a personal development tool which is designed to help track career development.  </a:t>
            </a:r>
          </a:p>
          <a:p>
            <a:endParaRPr lang="en-GB" baseline="0" dirty="0"/>
          </a:p>
          <a:p>
            <a:r>
              <a:rPr lang="en-GB" baseline="0" dirty="0"/>
              <a:t>It encourages nurses to get feedback from peers, patients and service users and this can then be used to inform their development.</a:t>
            </a:r>
          </a:p>
          <a:p>
            <a:endParaRPr lang="en-GB" baseline="0" dirty="0"/>
          </a:p>
          <a:p>
            <a:r>
              <a:rPr lang="en-GB" baseline="0" dirty="0"/>
              <a:t>It provides a record of professional development and allows assessment against the nine domains of the career framework.  The preceptorship programme is mapped to the career framework so newly registered nurses can begin tracking their development.</a:t>
            </a:r>
          </a:p>
          <a:p>
            <a:endParaRPr lang="en-GB" baseline="0" dirty="0"/>
          </a:p>
          <a:p>
            <a:r>
              <a:rPr lang="en-GB" baseline="0" dirty="0"/>
              <a:t>It encourages reflection, supports NMC revalidation and is an integral part of performance appraisals and career conversations</a:t>
            </a:r>
            <a:endParaRPr lang="en-GB" dirty="0"/>
          </a:p>
        </p:txBody>
      </p:sp>
    </p:spTree>
    <p:extLst>
      <p:ext uri="{BB962C8B-B14F-4D97-AF65-F5344CB8AC3E}">
        <p14:creationId xmlns:p14="http://schemas.microsoft.com/office/powerpoint/2010/main" val="326406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preceptorship</a:t>
            </a:r>
            <a:r>
              <a:rPr lang="en-GB" baseline="0" dirty="0"/>
              <a:t> framework is another part of the retention </a:t>
            </a:r>
            <a:r>
              <a:rPr lang="en-GB" baseline="0" dirty="0" err="1"/>
              <a:t>workstream</a:t>
            </a:r>
            <a:r>
              <a:rPr lang="en-GB" baseline="0" dirty="0"/>
              <a:t> developed to promote retention in newly registered nurses by providing a safe and encourage environment that will support the transition from student to registered nurse with support from a dedicated preceptor.</a:t>
            </a:r>
          </a:p>
          <a:p>
            <a:endParaRPr lang="en-GB" baseline="0" dirty="0"/>
          </a:p>
          <a:p>
            <a:r>
              <a:rPr lang="en-GB" baseline="0" dirty="0"/>
              <a:t>The CapitalNurse preceptorship framework has been developed with the input of over 150 stakeholders including newly registered nurses, preceptors, directors of nursing, students – in acute, community and primary care.  Extensive research was done with various organisations to find the best working practices.</a:t>
            </a:r>
          </a:p>
          <a:p>
            <a:endParaRPr lang="en-GB" baseline="0" dirty="0"/>
          </a:p>
          <a:p>
            <a:r>
              <a:rPr lang="en-GB" baseline="0" dirty="0"/>
              <a:t>It has been designed to provide a standard approach across London so all NRNs benefit from the same level of support, however whilst remaining flexible to different settings.</a:t>
            </a:r>
          </a:p>
          <a:p>
            <a:endParaRPr lang="en-GB" baseline="0" dirty="0"/>
          </a:p>
          <a:p>
            <a:r>
              <a:rPr lang="en-GB" baseline="0" dirty="0"/>
              <a:t>It was launched in September 2017 and formally in January 2018.  All trusts in London have committed to using the CapitalNurse framework as the basis of their preceptorship programme.  Primary care in South London and North London have adapted to suit their specific needs.</a:t>
            </a:r>
            <a:endParaRPr lang="en-GB" dirty="0"/>
          </a:p>
        </p:txBody>
      </p:sp>
    </p:spTree>
    <p:extLst>
      <p:ext uri="{BB962C8B-B14F-4D97-AF65-F5344CB8AC3E}">
        <p14:creationId xmlns:p14="http://schemas.microsoft.com/office/powerpoint/2010/main" val="58142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the preceptorship programme</a:t>
            </a:r>
            <a:r>
              <a:rPr lang="en-GB" baseline="0" dirty="0"/>
              <a:t> is to encourage all organisations to have a preceptorship policy – in some cases this is exactly the same as the CapitalNurse preceptorship and for other organisations, the preceptorship framework has been tweaked so it is more applicable to their setting.</a:t>
            </a:r>
          </a:p>
          <a:p>
            <a:endParaRPr lang="en-GB" baseline="0" dirty="0"/>
          </a:p>
          <a:p>
            <a:r>
              <a:rPr lang="en-GB" baseline="0" dirty="0"/>
              <a:t>It provides a structured approach with minimum standards for best practice.</a:t>
            </a:r>
          </a:p>
          <a:p>
            <a:endParaRPr lang="en-GB" baseline="0" dirty="0"/>
          </a:p>
          <a:p>
            <a:r>
              <a:rPr lang="en-GB" baseline="0" dirty="0"/>
              <a:t>It allows for protected time for preceptorship activities and is aligned with organisational appraisal frameworks.</a:t>
            </a:r>
          </a:p>
          <a:p>
            <a:endParaRPr lang="en-GB" baseline="0" dirty="0"/>
          </a:p>
        </p:txBody>
      </p:sp>
    </p:spTree>
    <p:extLst>
      <p:ext uri="{BB962C8B-B14F-4D97-AF65-F5344CB8AC3E}">
        <p14:creationId xmlns:p14="http://schemas.microsoft.com/office/powerpoint/2010/main" val="369691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transition from a student to an autonomous practitioner</a:t>
            </a:r>
            <a:r>
              <a:rPr lang="en-GB" baseline="0" dirty="0"/>
              <a:t> can be very daunting and preceptorship is designed to provide the support during the time of transition to guide and encourage newly registered nurses to develop in confidence and competence</a:t>
            </a:r>
            <a:endParaRPr lang="en-GB" dirty="0"/>
          </a:p>
        </p:txBody>
      </p:sp>
    </p:spTree>
    <p:extLst>
      <p:ext uri="{BB962C8B-B14F-4D97-AF65-F5344CB8AC3E}">
        <p14:creationId xmlns:p14="http://schemas.microsoft.com/office/powerpoint/2010/main" val="59159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there are good preceptorship programmes in place, there is evidence that newly registered nurses stay</a:t>
            </a:r>
            <a:r>
              <a:rPr lang="en-GB" baseline="0" dirty="0"/>
              <a:t> with their organisation and in London to continue their career.  In some London organisations where preceptorship is well established, retention rates are as high as 94%.</a:t>
            </a:r>
          </a:p>
          <a:p>
            <a:endParaRPr lang="en-GB" baseline="0" dirty="0"/>
          </a:p>
          <a:p>
            <a:r>
              <a:rPr lang="en-GB" baseline="0" dirty="0"/>
              <a:t>There is also a positive impact on patient care as newly registered nurses feel more confident, supported and engaged</a:t>
            </a:r>
          </a:p>
          <a:p>
            <a:endParaRPr lang="en-GB" baseline="0" dirty="0"/>
          </a:p>
          <a:p>
            <a:endParaRPr lang="en-GB" dirty="0"/>
          </a:p>
        </p:txBody>
      </p:sp>
    </p:spTree>
    <p:extLst>
      <p:ext uri="{BB962C8B-B14F-4D97-AF65-F5344CB8AC3E}">
        <p14:creationId xmlns:p14="http://schemas.microsoft.com/office/powerpoint/2010/main" val="21898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2" name="Picture 5" descr="Picture 5"/>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3" name="Title Text"/>
          <p:cNvSpPr txBox="1">
            <a:spLocks noGrp="1"/>
          </p:cNvSpPr>
          <p:nvPr>
            <p:ph type="title"/>
          </p:nvPr>
        </p:nvSpPr>
        <p:spPr>
          <a:xfrm>
            <a:off x="685800" y="3286950"/>
            <a:ext cx="7772400" cy="928569"/>
          </a:xfrm>
          <a:prstGeom prst="rect">
            <a:avLst/>
          </a:prstGeom>
        </p:spPr>
        <p:txBody>
          <a:bodyPr/>
          <a:lstStyle>
            <a:lvl1pPr>
              <a:defRPr sz="4000"/>
            </a:lvl1pPr>
          </a:lstStyle>
          <a:p>
            <a:r>
              <a:t>Title Text</a:t>
            </a:r>
          </a:p>
        </p:txBody>
      </p:sp>
      <p:sp>
        <p:nvSpPr>
          <p:cNvPr id="14" name="Body Level One…"/>
          <p:cNvSpPr txBox="1">
            <a:spLocks noGrp="1"/>
          </p:cNvSpPr>
          <p:nvPr>
            <p:ph type="body" sz="quarter" idx="1"/>
          </p:nvPr>
        </p:nvSpPr>
        <p:spPr>
          <a:xfrm>
            <a:off x="1371600" y="4222308"/>
            <a:ext cx="6400800" cy="422886"/>
          </a:xfrm>
          <a:prstGeom prst="rect">
            <a:avLst/>
          </a:prstGeom>
        </p:spPr>
        <p:txBody>
          <a:bodyPr/>
          <a:lstStyle>
            <a:lvl1pPr marL="0" indent="0" algn="ctr">
              <a:spcBef>
                <a:spcPts val="600"/>
              </a:spcBef>
              <a:buClrTx/>
              <a:buSzTx/>
              <a:buFontTx/>
              <a:buNone/>
              <a:defRPr sz="2000">
                <a:solidFill>
                  <a:srgbClr val="1F2E38"/>
                </a:solidFill>
              </a:defRPr>
            </a:lvl1pPr>
            <a:lvl2pPr marL="0" indent="457200" algn="ctr">
              <a:spcBef>
                <a:spcPts val="600"/>
              </a:spcBef>
              <a:buClrTx/>
              <a:buSzTx/>
              <a:buFontTx/>
              <a:buNone/>
              <a:defRPr sz="2000">
                <a:solidFill>
                  <a:srgbClr val="1F2E38"/>
                </a:solidFill>
              </a:defRPr>
            </a:lvl2pPr>
            <a:lvl3pPr marL="0" indent="914400" algn="ctr">
              <a:spcBef>
                <a:spcPts val="600"/>
              </a:spcBef>
              <a:buClrTx/>
              <a:buSzTx/>
              <a:buFontTx/>
              <a:buNone/>
              <a:defRPr sz="2000">
                <a:solidFill>
                  <a:srgbClr val="1F2E38"/>
                </a:solidFill>
              </a:defRPr>
            </a:lvl3pPr>
            <a:lvl4pPr marL="0" indent="1371600" algn="ctr">
              <a:spcBef>
                <a:spcPts val="600"/>
              </a:spcBef>
              <a:buClrTx/>
              <a:buSzTx/>
              <a:buFontTx/>
              <a:buNone/>
              <a:defRPr sz="2000">
                <a:solidFill>
                  <a:srgbClr val="1F2E38"/>
                </a:solidFill>
              </a:defRPr>
            </a:lvl4pPr>
            <a:lvl5pPr marL="0" indent="1828800" algn="ctr">
              <a:spcBef>
                <a:spcPts val="600"/>
              </a:spcBef>
              <a:buClrTx/>
              <a:buSzTx/>
              <a:buFontTx/>
              <a:buNone/>
              <a:defRPr sz="2000">
                <a:solidFill>
                  <a:srgbClr val="1F2E38"/>
                </a:solidFill>
              </a:defRPr>
            </a:lvl5pPr>
          </a:lstStyle>
          <a:p>
            <a:r>
              <a:t>Body Level One</a:t>
            </a:r>
          </a:p>
          <a:p>
            <a:pPr lvl="1"/>
            <a:r>
              <a:t>Body Level Two</a:t>
            </a:r>
          </a:p>
          <a:p>
            <a:pPr lvl="2"/>
            <a:r>
              <a:t>Body Level Three</a:t>
            </a:r>
          </a:p>
          <a:p>
            <a:pPr lvl="3"/>
            <a:r>
              <a:t>Body Level Four</a:t>
            </a:r>
          </a:p>
          <a:p>
            <a:pPr lvl="4"/>
            <a:r>
              <a:t>Body Level Five</a:t>
            </a:r>
          </a:p>
        </p:txBody>
      </p:sp>
      <p:sp>
        <p:nvSpPr>
          <p:cNvPr id="15" name="TextBox 3"/>
          <p:cNvSpPr txBox="1"/>
          <p:nvPr/>
        </p:nvSpPr>
        <p:spPr>
          <a:xfrm>
            <a:off x="2244696" y="4762906"/>
            <a:ext cx="4656000" cy="202418"/>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800" i="1">
                <a:latin typeface="Arial"/>
                <a:ea typeface="Arial"/>
                <a:cs typeface="Arial"/>
                <a:sym typeface="Arial"/>
              </a:defRPr>
            </a:lvl1pPr>
          </a:lstStyle>
          <a:p>
            <a:r>
              <a:t>CapitalNurse is jointly sponsored by Health Education England, NHS England and NHS Improvement</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32" name="Picture 2" descr="Picture 2"/>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33" name="Title Text"/>
          <p:cNvSpPr txBox="1">
            <a:spLocks noGrp="1"/>
          </p:cNvSpPr>
          <p:nvPr>
            <p:ph type="title"/>
          </p:nvPr>
        </p:nvSpPr>
        <p:spPr>
          <a:xfrm>
            <a:off x="722312" y="170975"/>
            <a:ext cx="7772401" cy="3354369"/>
          </a:xfrm>
          <a:prstGeom prst="rect">
            <a:avLst/>
          </a:prstGeom>
        </p:spPr>
        <p:txBody>
          <a:bodyPr/>
          <a:lstStyle>
            <a:lvl1pPr algn="ctr">
              <a:defRPr sz="6000"/>
            </a:lvl1pP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457200" y="1282787"/>
            <a:ext cx="4038600" cy="334168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sz="quarter" idx="1"/>
          </p:nvPr>
        </p:nvSpPr>
        <p:spPr>
          <a:xfrm>
            <a:off x="457200" y="1151334"/>
            <a:ext cx="4040188" cy="479823"/>
          </a:xfrm>
          <a:prstGeom prst="rect">
            <a:avLst/>
          </a:prstGeom>
        </p:spPr>
        <p:txBody>
          <a:bodyPr anchor="b"/>
          <a:lstStyle>
            <a:lvl1pPr marL="0" indent="0">
              <a:spcBef>
                <a:spcPts val="600"/>
              </a:spcBef>
              <a:buClrTx/>
              <a:buSzTx/>
              <a:buFontTx/>
              <a:buNone/>
              <a:defRPr sz="2000" b="1"/>
            </a:lvl1pPr>
            <a:lvl2pPr marL="0" indent="457200">
              <a:spcBef>
                <a:spcPts val="600"/>
              </a:spcBef>
              <a:buClrTx/>
              <a:buSzTx/>
              <a:buFontTx/>
              <a:buNone/>
              <a:defRPr sz="2000" b="1"/>
            </a:lvl2pPr>
            <a:lvl3pPr marL="0" indent="914400">
              <a:spcBef>
                <a:spcPts val="600"/>
              </a:spcBef>
              <a:buClrTx/>
              <a:buSzTx/>
              <a:buFontTx/>
              <a:buNone/>
              <a:defRPr sz="2000" b="1"/>
            </a:lvl3pPr>
            <a:lvl4pPr marL="0" indent="1371600">
              <a:spcBef>
                <a:spcPts val="600"/>
              </a:spcBef>
              <a:buClrTx/>
              <a:buSzTx/>
              <a:buFontTx/>
              <a:buNone/>
              <a:defRPr sz="2000" b="1"/>
            </a:lvl4pPr>
            <a:lvl5pPr marL="0" indent="1828800">
              <a:spcBef>
                <a:spcPts val="600"/>
              </a:spcBef>
              <a:buClrTx/>
              <a:buSzTx/>
              <a:buFont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4645026" y="1151334"/>
            <a:ext cx="4041776" cy="479823"/>
          </a:xfrm>
          <a:prstGeom prst="rect">
            <a:avLst/>
          </a:prstGeom>
        </p:spPr>
        <p:txBody>
          <a:bodyPr anchor="b"/>
          <a:lstStyle/>
          <a:p>
            <a:pPr marL="0" indent="0">
              <a:spcBef>
                <a:spcPts val="600"/>
              </a:spcBef>
              <a:buClrTx/>
              <a:buSzTx/>
              <a:buFontTx/>
              <a:buNone/>
              <a:defRPr sz="2000" b="1"/>
            </a:pPr>
            <a:endParaRPr/>
          </a:p>
        </p:txBody>
      </p:sp>
      <p:sp>
        <p:nvSpPr>
          <p:cNvPr id="53" name="Slide Number"/>
          <p:cNvSpPr txBox="1">
            <a:spLocks noGrp="1"/>
          </p:cNvSpPr>
          <p:nvPr>
            <p:ph type="sldNum" sz="quarter" idx="2"/>
          </p:nvPr>
        </p:nvSpPr>
        <p:spPr>
          <a:xfrm>
            <a:off x="6553200" y="4767262"/>
            <a:ext cx="343903"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8"/>
          <a:stretch>
            <a:fillRect/>
          </a:stretch>
        </p:blipFill>
        <p:spPr>
          <a:xfrm>
            <a:off x="0" y="0"/>
            <a:ext cx="9144000" cy="5143500"/>
          </a:xfrm>
          <a:prstGeom prst="rect">
            <a:avLst/>
          </a:prstGeom>
          <a:ln w="12700">
            <a:miter lim="400000"/>
          </a:ln>
        </p:spPr>
      </p:pic>
      <p:sp>
        <p:nvSpPr>
          <p:cNvPr id="3" name="Title Tex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200150"/>
            <a:ext cx="8229600" cy="339447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transition spd="med"/>
  <p:txStyles>
    <p:titleStyle>
      <a:lvl1pPr marL="0" marR="0" indent="0" algn="l" defTabSz="457200" rtl="0" latinLnBrk="0">
        <a:lnSpc>
          <a:spcPct val="100000"/>
        </a:lnSpc>
        <a:spcBef>
          <a:spcPts val="0"/>
        </a:spcBef>
        <a:spcAft>
          <a:spcPts val="0"/>
        </a:spcAft>
        <a:buClrTx/>
        <a:buSzTx/>
        <a:buFontTx/>
        <a:buNone/>
        <a:tabLst/>
        <a:defRPr sz="4400" b="1" i="0" u="none" strike="noStrike" cap="none" spc="0" baseline="0">
          <a:ln>
            <a:noFill/>
          </a:ln>
          <a:solidFill>
            <a:srgbClr val="005EB8"/>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4400" b="1" i="0" u="none" strike="noStrike" cap="none" spc="0" baseline="0">
          <a:ln>
            <a:noFill/>
          </a:ln>
          <a:solidFill>
            <a:srgbClr val="005EB8"/>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4400" b="1" i="0" u="none" strike="noStrike" cap="none" spc="0" baseline="0">
          <a:ln>
            <a:noFill/>
          </a:ln>
          <a:solidFill>
            <a:srgbClr val="005EB8"/>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4400" b="1" i="0" u="none" strike="noStrike" cap="none" spc="0" baseline="0">
          <a:ln>
            <a:noFill/>
          </a:ln>
          <a:solidFill>
            <a:srgbClr val="005EB8"/>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4400" b="1" i="0" u="none" strike="noStrike" cap="none" spc="0" baseline="0">
          <a:ln>
            <a:noFill/>
          </a:ln>
          <a:solidFill>
            <a:srgbClr val="005EB8"/>
          </a:solidFill>
          <a:uFillTx/>
          <a:latin typeface="Arial"/>
          <a:ea typeface="Arial"/>
          <a:cs typeface="Arial"/>
          <a:sym typeface="Arial"/>
        </a:defRPr>
      </a:lvl5pPr>
      <a:lvl6pPr marL="0" marR="0" indent="0" algn="l" defTabSz="457200" rtl="0" latinLnBrk="0">
        <a:lnSpc>
          <a:spcPct val="100000"/>
        </a:lnSpc>
        <a:spcBef>
          <a:spcPts val="0"/>
        </a:spcBef>
        <a:spcAft>
          <a:spcPts val="0"/>
        </a:spcAft>
        <a:buClrTx/>
        <a:buSzTx/>
        <a:buFontTx/>
        <a:buNone/>
        <a:tabLst/>
        <a:defRPr sz="4400" b="1" i="0" u="none" strike="noStrike" cap="none" spc="0" baseline="0">
          <a:ln>
            <a:noFill/>
          </a:ln>
          <a:solidFill>
            <a:srgbClr val="005EB8"/>
          </a:solidFill>
          <a:uFillTx/>
          <a:latin typeface="Arial"/>
          <a:ea typeface="Arial"/>
          <a:cs typeface="Arial"/>
          <a:sym typeface="Arial"/>
        </a:defRPr>
      </a:lvl6pPr>
      <a:lvl7pPr marL="0" marR="0" indent="0" algn="l" defTabSz="457200" rtl="0" latinLnBrk="0">
        <a:lnSpc>
          <a:spcPct val="100000"/>
        </a:lnSpc>
        <a:spcBef>
          <a:spcPts val="0"/>
        </a:spcBef>
        <a:spcAft>
          <a:spcPts val="0"/>
        </a:spcAft>
        <a:buClrTx/>
        <a:buSzTx/>
        <a:buFontTx/>
        <a:buNone/>
        <a:tabLst/>
        <a:defRPr sz="4400" b="1" i="0" u="none" strike="noStrike" cap="none" spc="0" baseline="0">
          <a:ln>
            <a:noFill/>
          </a:ln>
          <a:solidFill>
            <a:srgbClr val="005EB8"/>
          </a:solidFill>
          <a:uFillTx/>
          <a:latin typeface="Arial"/>
          <a:ea typeface="Arial"/>
          <a:cs typeface="Arial"/>
          <a:sym typeface="Arial"/>
        </a:defRPr>
      </a:lvl7pPr>
      <a:lvl8pPr marL="0" marR="0" indent="0" algn="l" defTabSz="457200" rtl="0" latinLnBrk="0">
        <a:lnSpc>
          <a:spcPct val="100000"/>
        </a:lnSpc>
        <a:spcBef>
          <a:spcPts val="0"/>
        </a:spcBef>
        <a:spcAft>
          <a:spcPts val="0"/>
        </a:spcAft>
        <a:buClrTx/>
        <a:buSzTx/>
        <a:buFontTx/>
        <a:buNone/>
        <a:tabLst/>
        <a:defRPr sz="4400" b="1" i="0" u="none" strike="noStrike" cap="none" spc="0" baseline="0">
          <a:ln>
            <a:noFill/>
          </a:ln>
          <a:solidFill>
            <a:srgbClr val="005EB8"/>
          </a:solidFill>
          <a:uFillTx/>
          <a:latin typeface="Arial"/>
          <a:ea typeface="Arial"/>
          <a:cs typeface="Arial"/>
          <a:sym typeface="Arial"/>
        </a:defRPr>
      </a:lvl8pPr>
      <a:lvl9pPr marL="0" marR="0" indent="0" algn="l" defTabSz="457200" rtl="0" latinLnBrk="0">
        <a:lnSpc>
          <a:spcPct val="100000"/>
        </a:lnSpc>
        <a:spcBef>
          <a:spcPts val="0"/>
        </a:spcBef>
        <a:spcAft>
          <a:spcPts val="0"/>
        </a:spcAft>
        <a:buClrTx/>
        <a:buSzTx/>
        <a:buFontTx/>
        <a:buNone/>
        <a:tabLst/>
        <a:defRPr sz="4400" b="1" i="0" u="none" strike="noStrike" cap="none" spc="0" baseline="0">
          <a:ln>
            <a:noFill/>
          </a:ln>
          <a:solidFill>
            <a:srgbClr val="005EB8"/>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
          <a:srgbClr val="005EB8"/>
        </a:buClr>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457200" rtl="0" latinLnBrk="0">
        <a:lnSpc>
          <a:spcPct val="100000"/>
        </a:lnSpc>
        <a:spcBef>
          <a:spcPts val="700"/>
        </a:spcBef>
        <a:spcAft>
          <a:spcPts val="0"/>
        </a:spcAft>
        <a:buClr>
          <a:srgbClr val="005EB8"/>
        </a:buClr>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457200" rtl="0" latinLnBrk="0">
        <a:lnSpc>
          <a:spcPct val="100000"/>
        </a:lnSpc>
        <a:spcBef>
          <a:spcPts val="700"/>
        </a:spcBef>
        <a:spcAft>
          <a:spcPts val="0"/>
        </a:spcAft>
        <a:buClr>
          <a:srgbClr val="005EB8"/>
        </a:buClr>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457200" rtl="0" latinLnBrk="0">
        <a:lnSpc>
          <a:spcPct val="100000"/>
        </a:lnSpc>
        <a:spcBef>
          <a:spcPts val="700"/>
        </a:spcBef>
        <a:spcAft>
          <a:spcPts val="0"/>
        </a:spcAft>
        <a:buClr>
          <a:srgbClr val="005EB8"/>
        </a:buClr>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457200" rtl="0" latinLnBrk="0">
        <a:lnSpc>
          <a:spcPct val="100000"/>
        </a:lnSpc>
        <a:spcBef>
          <a:spcPts val="700"/>
        </a:spcBef>
        <a:spcAft>
          <a:spcPts val="0"/>
        </a:spcAft>
        <a:buClr>
          <a:srgbClr val="005EB8"/>
        </a:buClr>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
          <a:srgbClr val="005EB8"/>
        </a:buClr>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
          <a:srgbClr val="005EB8"/>
        </a:buClr>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
          <a:srgbClr val="005EB8"/>
        </a:buClr>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
          <a:srgbClr val="005EB8"/>
        </a:buClr>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apitalnurse@hee.nhs.u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tif"/><Relationship Id="rId4" Type="http://schemas.openxmlformats.org/officeDocument/2006/relationships/image" Target="../media/image6.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3" descr="Picture 3"/>
          <p:cNvPicPr>
            <a:picLocks noChangeAspect="1"/>
          </p:cNvPicPr>
          <p:nvPr/>
        </p:nvPicPr>
        <p:blipFill>
          <a:blip r:embed="rId3"/>
          <a:stretch>
            <a:fillRect/>
          </a:stretch>
        </p:blipFill>
        <p:spPr>
          <a:xfrm>
            <a:off x="7611906" y="459043"/>
            <a:ext cx="1071670" cy="431122"/>
          </a:xfrm>
          <a:prstGeom prst="rect">
            <a:avLst/>
          </a:prstGeom>
          <a:ln w="12700">
            <a:miter lim="400000"/>
          </a:ln>
        </p:spPr>
      </p:pic>
      <p:sp>
        <p:nvSpPr>
          <p:cNvPr id="78" name="Text Box 6"/>
          <p:cNvSpPr txBox="1"/>
          <p:nvPr/>
        </p:nvSpPr>
        <p:spPr>
          <a:xfrm>
            <a:off x="1049827" y="3162280"/>
            <a:ext cx="7356184" cy="19697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defRPr sz="3200" b="1">
                <a:solidFill>
                  <a:srgbClr val="005EB8"/>
                </a:solidFill>
              </a:defRPr>
            </a:pPr>
            <a:r>
              <a:rPr lang="en-GB" dirty="0"/>
              <a:t>Preceptorship for Students</a:t>
            </a:r>
            <a:endParaRPr dirty="0"/>
          </a:p>
          <a:p>
            <a:pPr>
              <a:defRPr sz="3200" b="1">
                <a:solidFill>
                  <a:srgbClr val="005EB8"/>
                </a:solidFill>
              </a:defRPr>
            </a:pPr>
            <a:endParaRPr dirty="0"/>
          </a:p>
          <a:p>
            <a:pPr>
              <a:defRPr sz="3200" b="1"/>
            </a:pPr>
            <a:endParaRPr dirty="0"/>
          </a:p>
          <a:p>
            <a:pPr>
              <a:defRPr sz="3200" b="1">
                <a:solidFill>
                  <a:srgbClr val="005EB8"/>
                </a:solidFill>
              </a:defRPr>
            </a:pP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Preceptorship?</a:t>
            </a:r>
          </a:p>
        </p:txBody>
      </p:sp>
      <p:sp>
        <p:nvSpPr>
          <p:cNvPr id="3" name="Content Placeholder 2"/>
          <p:cNvSpPr>
            <a:spLocks noGrp="1"/>
          </p:cNvSpPr>
          <p:nvPr>
            <p:ph idx="1"/>
          </p:nvPr>
        </p:nvSpPr>
        <p:spPr/>
        <p:txBody>
          <a:bodyPr>
            <a:normAutofit fontScale="92500" lnSpcReduction="10000"/>
          </a:bodyPr>
          <a:lstStyle/>
          <a:p>
            <a:r>
              <a:rPr lang="en-GB" dirty="0"/>
              <a:t>NMC recommends a period of supported practice once you qualify</a:t>
            </a:r>
          </a:p>
          <a:p>
            <a:r>
              <a:rPr lang="en-GB" dirty="0"/>
              <a:t>Transition from student to registered nurse can be challenging </a:t>
            </a:r>
          </a:p>
          <a:p>
            <a:r>
              <a:rPr lang="en-GB" dirty="0"/>
              <a:t>Preceptorship programmes mean that NRNs are more likely to stay in London and continue their career here</a:t>
            </a:r>
          </a:p>
          <a:p>
            <a:endParaRPr lang="en-GB" dirty="0"/>
          </a:p>
          <a:p>
            <a:endParaRPr lang="en-GB" dirty="0"/>
          </a:p>
        </p:txBody>
      </p:sp>
    </p:spTree>
    <p:extLst>
      <p:ext uri="{BB962C8B-B14F-4D97-AF65-F5344CB8AC3E}">
        <p14:creationId xmlns:p14="http://schemas.microsoft.com/office/powerpoint/2010/main" val="31952772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Preceptorship Framework</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Recommended standards for a core Preceptorship programme pan-London including:</a:t>
            </a:r>
          </a:p>
          <a:p>
            <a:r>
              <a:rPr lang="en-GB" dirty="0"/>
              <a:t>Purpose of preceptorship and intended recipients</a:t>
            </a:r>
          </a:p>
          <a:p>
            <a:r>
              <a:rPr lang="en-GB" dirty="0"/>
              <a:t>Duration and time allocations</a:t>
            </a:r>
          </a:p>
          <a:p>
            <a:r>
              <a:rPr lang="en-GB" dirty="0"/>
              <a:t>Roles of preceptor, preceptee and preceptorship lead</a:t>
            </a:r>
          </a:p>
          <a:p>
            <a:r>
              <a:rPr lang="en-GB" dirty="0"/>
              <a:t>Indicative content of programmes</a:t>
            </a:r>
          </a:p>
          <a:p>
            <a:r>
              <a:rPr lang="en-GB" dirty="0"/>
              <a:t>Charter and templates</a:t>
            </a:r>
          </a:p>
          <a:p>
            <a:r>
              <a:rPr lang="en-GB" dirty="0"/>
              <a:t>Compliance</a:t>
            </a:r>
          </a:p>
          <a:p>
            <a:pPr marL="0" indent="0">
              <a:buNone/>
            </a:pPr>
            <a:endParaRPr lang="en-GB" dirty="0"/>
          </a:p>
        </p:txBody>
      </p:sp>
    </p:spTree>
    <p:extLst>
      <p:ext uri="{BB962C8B-B14F-4D97-AF65-F5344CB8AC3E}">
        <p14:creationId xmlns:p14="http://schemas.microsoft.com/office/powerpoint/2010/main" val="16798560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Preceptorship Framework</a:t>
            </a:r>
          </a:p>
        </p:txBody>
      </p:sp>
      <p:graphicFrame>
        <p:nvGraphicFramePr>
          <p:cNvPr id="4" name="Table 3"/>
          <p:cNvGraphicFramePr>
            <a:graphicFrameLocks noGrp="1"/>
          </p:cNvGraphicFramePr>
          <p:nvPr>
            <p:extLst>
              <p:ext uri="{D42A27DB-BD31-4B8C-83A1-F6EECF244321}">
                <p14:modId xmlns:p14="http://schemas.microsoft.com/office/powerpoint/2010/main" val="3266766619"/>
              </p:ext>
            </p:extLst>
          </p:nvPr>
        </p:nvGraphicFramePr>
        <p:xfrm>
          <a:off x="467544" y="951570"/>
          <a:ext cx="8352928" cy="3611880"/>
        </p:xfrm>
        <a:graphic>
          <a:graphicData uri="http://schemas.openxmlformats.org/drawingml/2006/table">
            <a:tbl>
              <a:tblPr bandRow="1">
                <a:tableStyleId>{BC89EF96-8CEA-46FF-86C4-4CE0E7609802}</a:tableStyleId>
              </a:tblPr>
              <a:tblGrid>
                <a:gridCol w="3288456">
                  <a:extLst>
                    <a:ext uri="{9D8B030D-6E8A-4147-A177-3AD203B41FA5}">
                      <a16:colId xmlns:a16="http://schemas.microsoft.com/office/drawing/2014/main" val="20000"/>
                    </a:ext>
                  </a:extLst>
                </a:gridCol>
                <a:gridCol w="5064472">
                  <a:extLst>
                    <a:ext uri="{9D8B030D-6E8A-4147-A177-3AD203B41FA5}">
                      <a16:colId xmlns:a16="http://schemas.microsoft.com/office/drawing/2014/main" val="20001"/>
                    </a:ext>
                  </a:extLst>
                </a:gridCol>
              </a:tblGrid>
              <a:tr h="297180">
                <a:tc>
                  <a:txBody>
                    <a:bodyPr/>
                    <a:lstStyle/>
                    <a:p>
                      <a:pPr algn="l"/>
                      <a:r>
                        <a:rPr lang="en-GB" sz="1500" b="1" dirty="0"/>
                        <a:t>Programme Length</a:t>
                      </a:r>
                    </a:p>
                  </a:txBody>
                  <a:tcPr marT="34290" marB="34290"/>
                </a:tc>
                <a:tc>
                  <a:txBody>
                    <a:bodyPr/>
                    <a:lstStyle/>
                    <a:p>
                      <a:pPr marL="0" indent="0" algn="l">
                        <a:buFont typeface="Arial" panose="020B0604020202020204" pitchFamily="34" charset="0"/>
                        <a:buNone/>
                      </a:pPr>
                      <a:r>
                        <a:rPr lang="en-GB" sz="1500" dirty="0"/>
                        <a:t>6-12 months</a:t>
                      </a:r>
                    </a:p>
                  </a:txBody>
                  <a:tcPr marT="34290" marB="34290"/>
                </a:tc>
                <a:extLst>
                  <a:ext uri="{0D108BD9-81ED-4DB2-BD59-A6C34878D82A}">
                    <a16:rowId xmlns:a16="http://schemas.microsoft.com/office/drawing/2014/main" val="10000"/>
                  </a:ext>
                </a:extLst>
              </a:tr>
              <a:tr h="297180">
                <a:tc>
                  <a:txBody>
                    <a:bodyPr/>
                    <a:lstStyle/>
                    <a:p>
                      <a:pPr algn="l"/>
                      <a:r>
                        <a:rPr lang="en-GB" sz="1500" b="1" dirty="0"/>
                        <a:t>Time requirements:</a:t>
                      </a:r>
                    </a:p>
                  </a:txBody>
                  <a:tcPr marT="34290" marB="34290"/>
                </a:tc>
                <a:tc>
                  <a:txBody>
                    <a:bodyPr/>
                    <a:lstStyle/>
                    <a:p>
                      <a:pPr marL="0" indent="0" algn="l">
                        <a:buFont typeface="Arial" panose="020B0604020202020204" pitchFamily="34" charset="0"/>
                        <a:buNone/>
                      </a:pPr>
                      <a:r>
                        <a:rPr lang="en-GB" sz="1500" dirty="0"/>
                        <a:t>4</a:t>
                      </a:r>
                      <a:r>
                        <a:rPr lang="en-GB" sz="1500" baseline="0" dirty="0"/>
                        <a:t> shifts over first month</a:t>
                      </a:r>
                    </a:p>
                  </a:txBody>
                  <a:tcPr marT="34290" marB="34290"/>
                </a:tc>
                <a:extLst>
                  <a:ext uri="{0D108BD9-81ED-4DB2-BD59-A6C34878D82A}">
                    <a16:rowId xmlns:a16="http://schemas.microsoft.com/office/drawing/2014/main" val="10001"/>
                  </a:ext>
                </a:extLst>
              </a:tr>
              <a:tr h="754380">
                <a:tc>
                  <a:txBody>
                    <a:bodyPr/>
                    <a:lstStyle/>
                    <a:p>
                      <a:pPr algn="l"/>
                      <a:r>
                        <a:rPr lang="en-GB" sz="1500" b="1" dirty="0"/>
                        <a:t>Meetings:</a:t>
                      </a:r>
                    </a:p>
                  </a:txBody>
                  <a:tcPr marT="34290" marB="34290"/>
                </a:tc>
                <a:tc>
                  <a:txBody>
                    <a:bodyPr/>
                    <a:lstStyle/>
                    <a:p>
                      <a:pPr marL="285750" indent="-285750" algn="l">
                        <a:buFont typeface="Arial" panose="020B0604020202020204" pitchFamily="34" charset="0"/>
                        <a:buChar char="•"/>
                      </a:pPr>
                      <a:r>
                        <a:rPr lang="en-GB" sz="1500" dirty="0"/>
                        <a:t>Initial during induction period</a:t>
                      </a:r>
                    </a:p>
                    <a:p>
                      <a:pPr marL="285750" indent="-285750" algn="l">
                        <a:buFont typeface="Arial" panose="020B0604020202020204" pitchFamily="34" charset="0"/>
                        <a:buChar char="•"/>
                      </a:pPr>
                      <a:r>
                        <a:rPr lang="en-GB" sz="1500" dirty="0"/>
                        <a:t>Interim meetings – 3, 6 and 9 months</a:t>
                      </a:r>
                    </a:p>
                    <a:p>
                      <a:pPr marL="285750" indent="-285750" algn="l">
                        <a:buFont typeface="Arial" panose="020B0604020202020204" pitchFamily="34" charset="0"/>
                        <a:buChar char="•"/>
                      </a:pPr>
                      <a:r>
                        <a:rPr lang="en-GB" sz="1500" dirty="0"/>
                        <a:t>Final meeting with sign-off</a:t>
                      </a:r>
                    </a:p>
                  </a:txBody>
                  <a:tcPr marT="34290" marB="34290"/>
                </a:tc>
                <a:extLst>
                  <a:ext uri="{0D108BD9-81ED-4DB2-BD59-A6C34878D82A}">
                    <a16:rowId xmlns:a16="http://schemas.microsoft.com/office/drawing/2014/main" val="10002"/>
                  </a:ext>
                </a:extLst>
              </a:tr>
              <a:tr h="297180">
                <a:tc>
                  <a:txBody>
                    <a:bodyPr/>
                    <a:lstStyle/>
                    <a:p>
                      <a:pPr algn="l"/>
                      <a:r>
                        <a:rPr lang="en-GB" sz="1500" b="1" dirty="0"/>
                        <a:t>Charter:</a:t>
                      </a:r>
                    </a:p>
                  </a:txBody>
                  <a:tcPr marT="34290" marB="34290"/>
                </a:tc>
                <a:tc>
                  <a:txBody>
                    <a:bodyPr/>
                    <a:lstStyle/>
                    <a:p>
                      <a:pPr algn="l"/>
                      <a:r>
                        <a:rPr lang="en-GB" sz="1500" dirty="0"/>
                        <a:t>Agreement between preceptor and preceptee</a:t>
                      </a:r>
                    </a:p>
                  </a:txBody>
                  <a:tcPr marT="34290" marB="34290"/>
                </a:tc>
                <a:extLst>
                  <a:ext uri="{0D108BD9-81ED-4DB2-BD59-A6C34878D82A}">
                    <a16:rowId xmlns:a16="http://schemas.microsoft.com/office/drawing/2014/main" val="10003"/>
                  </a:ext>
                </a:extLst>
              </a:tr>
              <a:tr h="297180">
                <a:tc>
                  <a:txBody>
                    <a:bodyPr/>
                    <a:lstStyle/>
                    <a:p>
                      <a:pPr algn="l"/>
                      <a:r>
                        <a:rPr lang="en-GB" sz="1500" b="1" dirty="0"/>
                        <a:t>Supernumerary period:</a:t>
                      </a:r>
                    </a:p>
                  </a:txBody>
                  <a:tcPr marT="34290" marB="34290"/>
                </a:tc>
                <a:tc>
                  <a:txBody>
                    <a:bodyPr/>
                    <a:lstStyle/>
                    <a:p>
                      <a:pPr algn="l"/>
                      <a:r>
                        <a:rPr lang="en-GB" sz="1500" dirty="0"/>
                        <a:t>1-2 weeks at</a:t>
                      </a:r>
                      <a:r>
                        <a:rPr lang="en-GB" sz="1500" baseline="0" dirty="0"/>
                        <a:t> outset depending on setting</a:t>
                      </a:r>
                      <a:endParaRPr lang="en-GB" sz="1500" dirty="0"/>
                    </a:p>
                  </a:txBody>
                  <a:tcPr marT="34290" marB="34290"/>
                </a:tc>
                <a:extLst>
                  <a:ext uri="{0D108BD9-81ED-4DB2-BD59-A6C34878D82A}">
                    <a16:rowId xmlns:a16="http://schemas.microsoft.com/office/drawing/2014/main" val="10004"/>
                  </a:ext>
                </a:extLst>
              </a:tr>
              <a:tr h="1668780">
                <a:tc>
                  <a:txBody>
                    <a:bodyPr/>
                    <a:lstStyle/>
                    <a:p>
                      <a:pPr algn="l"/>
                      <a:r>
                        <a:rPr lang="en-GB" sz="1500" b="1" dirty="0"/>
                        <a:t>Indicative content of preceptee development programme:</a:t>
                      </a:r>
                    </a:p>
                  </a:txBody>
                  <a:tcPr marT="34290" marB="34290"/>
                </a:tc>
                <a:tc>
                  <a:txBody>
                    <a:bodyPr/>
                    <a:lstStyle/>
                    <a:p>
                      <a:pPr marL="285750" lvl="0" indent="-285750" algn="l">
                        <a:buFont typeface="Arial" panose="020B0604020202020204" pitchFamily="34" charset="0"/>
                        <a:buChar char="•"/>
                      </a:pPr>
                      <a:r>
                        <a:rPr lang="en-US" sz="1500" dirty="0"/>
                        <a:t>Transitional needs analysis </a:t>
                      </a:r>
                    </a:p>
                    <a:p>
                      <a:pPr marL="285750" lvl="0" indent="-285750" algn="l">
                        <a:buFont typeface="Arial" panose="020B0604020202020204" pitchFamily="34" charset="0"/>
                        <a:buChar char="•"/>
                      </a:pPr>
                      <a:r>
                        <a:rPr lang="en-US" sz="1500" dirty="0"/>
                        <a:t>Personal development plan</a:t>
                      </a:r>
                      <a:endParaRPr lang="en-GB" sz="1500" dirty="0">
                        <a:effectLst/>
                      </a:endParaRPr>
                    </a:p>
                    <a:p>
                      <a:pPr marL="285750" lvl="0" indent="-285750" algn="l">
                        <a:buFont typeface="Arial" panose="020B0604020202020204" pitchFamily="34" charset="0"/>
                        <a:buChar char="•"/>
                      </a:pPr>
                      <a:r>
                        <a:rPr lang="en-GB" sz="1500" dirty="0"/>
                        <a:t>SMART objectives</a:t>
                      </a:r>
                    </a:p>
                    <a:p>
                      <a:pPr marL="285750" lvl="0" indent="-285750" algn="l">
                        <a:buFont typeface="Arial" panose="020B0604020202020204" pitchFamily="34" charset="0"/>
                        <a:buChar char="•"/>
                      </a:pPr>
                      <a:r>
                        <a:rPr lang="en-GB" sz="1500" dirty="0">
                          <a:effectLst/>
                        </a:rPr>
                        <a:t>Reflection</a:t>
                      </a:r>
                    </a:p>
                    <a:p>
                      <a:pPr marL="285750" indent="-285750" algn="l">
                        <a:buFont typeface="Arial" panose="020B0604020202020204" pitchFamily="34" charset="0"/>
                        <a:buChar char="•"/>
                      </a:pPr>
                      <a:r>
                        <a:rPr lang="en-GB" sz="1500" dirty="0"/>
                        <a:t>Facilitated learning  to include nine elements of the CapitalNurse Career Framework </a:t>
                      </a:r>
                    </a:p>
                  </a:txBody>
                  <a:tcPr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102388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Preceptor</a:t>
            </a:r>
          </a:p>
        </p:txBody>
      </p:sp>
      <p:sp>
        <p:nvSpPr>
          <p:cNvPr id="3" name="Content Placeholder 2"/>
          <p:cNvSpPr>
            <a:spLocks noGrp="1"/>
          </p:cNvSpPr>
          <p:nvPr>
            <p:ph idx="1"/>
          </p:nvPr>
        </p:nvSpPr>
        <p:spPr/>
        <p:txBody>
          <a:bodyPr>
            <a:normAutofit fontScale="77500" lnSpcReduction="20000"/>
          </a:bodyPr>
          <a:lstStyle/>
          <a:p>
            <a:r>
              <a:rPr lang="en-GB" dirty="0"/>
              <a:t>Monitors completion of induction and other training</a:t>
            </a:r>
          </a:p>
          <a:p>
            <a:r>
              <a:rPr lang="en-GB" dirty="0"/>
              <a:t>Facilitates introductions</a:t>
            </a:r>
          </a:p>
          <a:p>
            <a:r>
              <a:rPr lang="en-GB" dirty="0"/>
              <a:t>Regular meetings and protected time with preceptee / Newly Registered Nurse</a:t>
            </a:r>
          </a:p>
          <a:p>
            <a:r>
              <a:rPr lang="en-GB" dirty="0"/>
              <a:t>Guides in assessing learning needs and establishing personal development plan with SMART objectives</a:t>
            </a:r>
          </a:p>
          <a:p>
            <a:r>
              <a:rPr lang="en-GB" dirty="0"/>
              <a:t>Gives timely and regular feedback</a:t>
            </a:r>
          </a:p>
          <a:p>
            <a:r>
              <a:rPr lang="en-GB" dirty="0"/>
              <a:t>Encourage a supportive learning environment</a:t>
            </a:r>
          </a:p>
          <a:p>
            <a:r>
              <a:rPr lang="en-GB" dirty="0"/>
              <a:t>Use coaching skills</a:t>
            </a:r>
          </a:p>
          <a:p>
            <a:pPr lvl="1"/>
            <a:endParaRPr lang="en-GB" dirty="0"/>
          </a:p>
        </p:txBody>
      </p:sp>
    </p:spTree>
    <p:extLst>
      <p:ext uri="{BB962C8B-B14F-4D97-AF65-F5344CB8AC3E}">
        <p14:creationId xmlns:p14="http://schemas.microsoft.com/office/powerpoint/2010/main" val="27206452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for you</a:t>
            </a:r>
          </a:p>
        </p:txBody>
      </p:sp>
      <p:sp>
        <p:nvSpPr>
          <p:cNvPr id="3" name="Content Placeholder 2"/>
          <p:cNvSpPr>
            <a:spLocks noGrp="1"/>
          </p:cNvSpPr>
          <p:nvPr>
            <p:ph idx="1"/>
          </p:nvPr>
        </p:nvSpPr>
        <p:spPr>
          <a:xfrm>
            <a:off x="457200" y="1063229"/>
            <a:ext cx="8229600" cy="3042267"/>
          </a:xfrm>
        </p:spPr>
        <p:txBody>
          <a:bodyPr>
            <a:noAutofit/>
          </a:bodyPr>
          <a:lstStyle/>
          <a:p>
            <a:pPr marL="0" indent="0">
              <a:buNone/>
            </a:pPr>
            <a:r>
              <a:rPr lang="en-GB" sz="2000" dirty="0"/>
              <a:t>You will:</a:t>
            </a:r>
          </a:p>
          <a:p>
            <a:r>
              <a:rPr lang="en-GB" sz="2000" dirty="0"/>
              <a:t>Develop in confidence </a:t>
            </a:r>
          </a:p>
          <a:p>
            <a:r>
              <a:rPr lang="en-GB" sz="2000" dirty="0"/>
              <a:t>Be supported to understand how your organisation works and how to navigate it</a:t>
            </a:r>
          </a:p>
          <a:p>
            <a:r>
              <a:rPr lang="en-GB" sz="2000" dirty="0"/>
              <a:t>Have increased job satisfaction</a:t>
            </a:r>
          </a:p>
          <a:p>
            <a:r>
              <a:rPr lang="en-GB" sz="2000" dirty="0"/>
              <a:t>Feel more valued, respected and invested in</a:t>
            </a:r>
          </a:p>
          <a:p>
            <a:r>
              <a:rPr lang="en-GB" sz="2000" dirty="0"/>
              <a:t>Be able to show your achievement over the first year post qualification by completing a period of learning supported and recognised across London</a:t>
            </a:r>
          </a:p>
        </p:txBody>
      </p:sp>
    </p:spTree>
    <p:extLst>
      <p:ext uri="{BB962C8B-B14F-4D97-AF65-F5344CB8AC3E}">
        <p14:creationId xmlns:p14="http://schemas.microsoft.com/office/powerpoint/2010/main" val="31358573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for Preceptorship</a:t>
            </a:r>
          </a:p>
        </p:txBody>
      </p:sp>
      <p:sp>
        <p:nvSpPr>
          <p:cNvPr id="3" name="Text Placeholder 2"/>
          <p:cNvSpPr>
            <a:spLocks noGrp="1"/>
          </p:cNvSpPr>
          <p:nvPr>
            <p:ph type="body" idx="1"/>
          </p:nvPr>
        </p:nvSpPr>
        <p:spPr/>
        <p:txBody>
          <a:bodyPr>
            <a:normAutofit fontScale="85000" lnSpcReduction="20000"/>
          </a:bodyPr>
          <a:lstStyle/>
          <a:p>
            <a:r>
              <a:rPr lang="en-GB" dirty="0"/>
              <a:t>Don’t be afraid to ask questions</a:t>
            </a:r>
          </a:p>
          <a:p>
            <a:r>
              <a:rPr lang="en-GB" dirty="0"/>
              <a:t>Ask for help when you’re uncertain</a:t>
            </a:r>
          </a:p>
          <a:p>
            <a:r>
              <a:rPr lang="en-GB" dirty="0"/>
              <a:t>Make connections</a:t>
            </a:r>
          </a:p>
          <a:p>
            <a:r>
              <a:rPr lang="en-GB" dirty="0"/>
              <a:t>Take opportunities </a:t>
            </a:r>
          </a:p>
          <a:p>
            <a:r>
              <a:rPr lang="en-GB" dirty="0"/>
              <a:t>Think about what you want from preceptorship</a:t>
            </a:r>
          </a:p>
          <a:p>
            <a:r>
              <a:rPr lang="en-GB" dirty="0"/>
              <a:t>Consider support you need</a:t>
            </a:r>
          </a:p>
          <a:p>
            <a:r>
              <a:rPr lang="en-GB" dirty="0"/>
              <a:t>Stay positive – your preceptor is there to help</a:t>
            </a:r>
          </a:p>
          <a:p>
            <a:r>
              <a:rPr lang="en-GB" dirty="0"/>
              <a:t>Keep calm!</a:t>
            </a:r>
          </a:p>
        </p:txBody>
      </p:sp>
    </p:spTree>
    <p:extLst>
      <p:ext uri="{BB962C8B-B14F-4D97-AF65-F5344CB8AC3E}">
        <p14:creationId xmlns:p14="http://schemas.microsoft.com/office/powerpoint/2010/main" val="14013752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care</a:t>
            </a:r>
          </a:p>
        </p:txBody>
      </p:sp>
      <p:sp>
        <p:nvSpPr>
          <p:cNvPr id="3" name="Content Placeholder 2"/>
          <p:cNvSpPr>
            <a:spLocks noGrp="1"/>
          </p:cNvSpPr>
          <p:nvPr>
            <p:ph idx="1"/>
          </p:nvPr>
        </p:nvSpPr>
        <p:spPr/>
        <p:txBody>
          <a:bodyPr>
            <a:normAutofit/>
          </a:bodyPr>
          <a:lstStyle/>
          <a:p>
            <a:r>
              <a:rPr lang="en-GB" sz="2400" dirty="0"/>
              <a:t>All London boroughs are committed to implementing Pan London preceptorship guide, uniformity with acute settings</a:t>
            </a:r>
          </a:p>
          <a:p>
            <a:r>
              <a:rPr lang="en-GB" sz="2400" dirty="0"/>
              <a:t>Increased interest from students to have first destination careers in Primary care, will ensure robust support</a:t>
            </a:r>
          </a:p>
          <a:p>
            <a:r>
              <a:rPr lang="en-GB" sz="2400" dirty="0"/>
              <a:t>Reduce sense of isolation in very different clinical setting, improve socialisation into working environment</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14606293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3"/>
          <p:cNvSpPr txBox="1">
            <a:spLocks noGrp="1"/>
          </p:cNvSpPr>
          <p:nvPr>
            <p:ph type="title"/>
          </p:nvPr>
        </p:nvSpPr>
        <p:spPr>
          <a:xfrm>
            <a:off x="343239" y="268563"/>
            <a:ext cx="8457521" cy="3354369"/>
          </a:xfrm>
          <a:prstGeom prst="rect">
            <a:avLst/>
          </a:prstGeom>
        </p:spPr>
        <p:txBody>
          <a:bodyPr/>
          <a:lstStyle>
            <a:lvl1pPr algn="l">
              <a:defRPr sz="2800">
                <a:solidFill>
                  <a:srgbClr val="0070C0"/>
                </a:solidFill>
              </a:defRPr>
            </a:lvl1pPr>
          </a:lstStyle>
          <a:p>
            <a:pPr algn="ctr"/>
            <a:r>
              <a:rPr lang="en-GB" dirty="0"/>
              <a:t>For more information …</a:t>
            </a:r>
            <a:br>
              <a:rPr lang="en-GB" dirty="0"/>
            </a:br>
            <a:br>
              <a:rPr lang="en-GB" dirty="0"/>
            </a:br>
            <a:r>
              <a:rPr lang="en-GB" sz="2400" dirty="0"/>
              <a:t>visit https://hee.nhs.uk/our-work/capitalnurse</a:t>
            </a:r>
            <a:br>
              <a:rPr lang="en-GB" sz="2400" dirty="0"/>
            </a:br>
            <a:r>
              <a:rPr lang="en-GB" sz="2400" dirty="0"/>
              <a:t>email </a:t>
            </a:r>
            <a:r>
              <a:rPr lang="en-GB" sz="2400" dirty="0">
                <a:hlinkClick r:id="rId3"/>
              </a:rPr>
              <a:t>capitalnurse@hee.nhs.uk</a:t>
            </a:r>
            <a:br>
              <a:rPr lang="en-GB" sz="2400" dirty="0"/>
            </a:br>
            <a:r>
              <a:rPr lang="en-GB" sz="2400" dirty="0"/>
              <a:t>or join the conversation on Twitter (@</a:t>
            </a:r>
            <a:r>
              <a:rPr lang="en-GB" sz="2400" dirty="0" err="1"/>
              <a:t>capital_nurse</a:t>
            </a:r>
            <a:r>
              <a:rPr lang="en-GB" sz="2400" dirty="0"/>
              <a:t>)</a:t>
            </a:r>
          </a:p>
        </p:txBody>
      </p:sp>
    </p:spTree>
    <p:extLst>
      <p:ext uri="{BB962C8B-B14F-4D97-AF65-F5344CB8AC3E}">
        <p14:creationId xmlns:p14="http://schemas.microsoft.com/office/powerpoint/2010/main" val="15805816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traight Connector 8"/>
          <p:cNvSpPr/>
          <p:nvPr/>
        </p:nvSpPr>
        <p:spPr>
          <a:xfrm flipH="1">
            <a:off x="3124200" y="1180414"/>
            <a:ext cx="1" cy="2782672"/>
          </a:xfrm>
          <a:prstGeom prst="line">
            <a:avLst/>
          </a:prstGeom>
          <a:ln w="19050">
            <a:solidFill>
              <a:srgbClr val="7F7F7F"/>
            </a:solidFill>
          </a:ln>
        </p:spPr>
        <p:txBody>
          <a:bodyPr lIns="45718" tIns="45718" rIns="45718" bIns="45718"/>
          <a:lstStyle/>
          <a:p>
            <a:endParaRPr/>
          </a:p>
        </p:txBody>
      </p:sp>
      <p:pic>
        <p:nvPicPr>
          <p:cNvPr id="71" name="Picture 2" descr="Picture 2"/>
          <p:cNvPicPr>
            <a:picLocks noChangeAspect="1"/>
          </p:cNvPicPr>
          <p:nvPr/>
        </p:nvPicPr>
        <p:blipFill>
          <a:blip r:embed="rId3"/>
          <a:stretch>
            <a:fillRect/>
          </a:stretch>
        </p:blipFill>
        <p:spPr>
          <a:xfrm>
            <a:off x="3233006" y="1242940"/>
            <a:ext cx="2653009" cy="2653010"/>
          </a:xfrm>
          <a:prstGeom prst="rect">
            <a:avLst/>
          </a:prstGeom>
          <a:ln w="12700">
            <a:miter lim="400000"/>
          </a:ln>
        </p:spPr>
      </p:pic>
      <p:pic>
        <p:nvPicPr>
          <p:cNvPr id="72" name="Picture 1" descr="Picture 1"/>
          <p:cNvPicPr>
            <a:picLocks noChangeAspect="1"/>
          </p:cNvPicPr>
          <p:nvPr/>
        </p:nvPicPr>
        <p:blipFill>
          <a:blip r:embed="rId4"/>
          <a:stretch>
            <a:fillRect/>
          </a:stretch>
        </p:blipFill>
        <p:spPr>
          <a:xfrm>
            <a:off x="363474" y="1250525"/>
            <a:ext cx="2637839" cy="2637840"/>
          </a:xfrm>
          <a:prstGeom prst="rect">
            <a:avLst/>
          </a:prstGeom>
          <a:ln w="12700">
            <a:miter lim="400000"/>
          </a:ln>
        </p:spPr>
      </p:pic>
      <p:pic>
        <p:nvPicPr>
          <p:cNvPr id="73" name="Picture 3" descr="Picture 3"/>
          <p:cNvPicPr>
            <a:picLocks noChangeAspect="1"/>
          </p:cNvPicPr>
          <p:nvPr/>
        </p:nvPicPr>
        <p:blipFill>
          <a:blip r:embed="rId5"/>
          <a:stretch>
            <a:fillRect/>
          </a:stretch>
        </p:blipFill>
        <p:spPr>
          <a:xfrm>
            <a:off x="6121751" y="1250525"/>
            <a:ext cx="2637841" cy="2637841"/>
          </a:xfrm>
          <a:prstGeom prst="rect">
            <a:avLst/>
          </a:prstGeom>
          <a:ln w="12700">
            <a:miter lim="400000"/>
          </a:ln>
        </p:spPr>
      </p:pic>
      <p:sp>
        <p:nvSpPr>
          <p:cNvPr id="74" name="Straight Connector 10"/>
          <p:cNvSpPr/>
          <p:nvPr/>
        </p:nvSpPr>
        <p:spPr>
          <a:xfrm flipH="1">
            <a:off x="5996940" y="1180414"/>
            <a:ext cx="1" cy="2782672"/>
          </a:xfrm>
          <a:prstGeom prst="line">
            <a:avLst/>
          </a:prstGeom>
          <a:ln w="19050">
            <a:solidFill>
              <a:srgbClr val="7F7F7F"/>
            </a:solidFill>
          </a:ln>
        </p:spPr>
        <p:txBody>
          <a:bodyPr lIns="45718" tIns="45718" rIns="45718" bIns="45718"/>
          <a:lstStyle/>
          <a:p>
            <a:endParaRPr/>
          </a:p>
        </p:txBody>
      </p:sp>
      <p:sp>
        <p:nvSpPr>
          <p:cNvPr id="75" name="Rectangle 5"/>
          <p:cNvSpPr txBox="1"/>
          <p:nvPr/>
        </p:nvSpPr>
        <p:spPr>
          <a:xfrm>
            <a:off x="363474" y="248039"/>
            <a:ext cx="7609082" cy="739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400" b="1">
                <a:solidFill>
                  <a:srgbClr val="005EB8"/>
                </a:solidFill>
              </a:defRPr>
            </a:lvl1pPr>
          </a:lstStyle>
          <a:p>
            <a:r>
              <a:t>Why CapitalNurse? - supply</a:t>
            </a:r>
          </a:p>
        </p:txBody>
      </p:sp>
    </p:spTree>
    <p:extLst>
      <p:ext uri="{BB962C8B-B14F-4D97-AF65-F5344CB8AC3E}">
        <p14:creationId xmlns:p14="http://schemas.microsoft.com/office/powerpoint/2010/main" val="33115181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title"/>
          </p:nvPr>
        </p:nvSpPr>
        <p:spPr>
          <a:xfrm>
            <a:off x="457200" y="205978"/>
            <a:ext cx="8229600" cy="857251"/>
          </a:xfrm>
          <a:prstGeom prst="rect">
            <a:avLst/>
          </a:prstGeom>
        </p:spPr>
        <p:txBody>
          <a:bodyPr/>
          <a:lstStyle/>
          <a:p>
            <a:r>
              <a:t>What is CapitalNurse?</a:t>
            </a:r>
          </a:p>
        </p:txBody>
      </p:sp>
      <p:sp>
        <p:nvSpPr>
          <p:cNvPr id="95" name="Text Placeholder 2"/>
          <p:cNvSpPr txBox="1">
            <a:spLocks noGrp="1"/>
          </p:cNvSpPr>
          <p:nvPr>
            <p:ph type="body" idx="1"/>
          </p:nvPr>
        </p:nvSpPr>
        <p:spPr>
          <a:prstGeom prst="rect">
            <a:avLst/>
          </a:prstGeom>
        </p:spPr>
        <p:txBody>
          <a:bodyPr/>
          <a:lstStyle/>
          <a:p>
            <a:pPr>
              <a:defRPr sz="1800"/>
            </a:pPr>
            <a:r>
              <a:rPr dirty="0"/>
              <a:t>The CapitalNurse Programme was established in July 2015 to secure a sustainable nursing workforce for London.</a:t>
            </a:r>
          </a:p>
          <a:p>
            <a:pPr marL="0" indent="0">
              <a:buSzTx/>
              <a:buNone/>
              <a:defRPr sz="100"/>
            </a:pPr>
            <a:endParaRPr dirty="0"/>
          </a:p>
          <a:p>
            <a:pPr>
              <a:defRPr sz="1800"/>
            </a:pPr>
            <a:r>
              <a:rPr dirty="0"/>
              <a:t>It is a programme of collective action between Directors of Nursing and HR Directors from service providers, Health Education England, NHS England, NHS Improvement, education providers, STPs, trade unions and professional organisations.</a:t>
            </a:r>
          </a:p>
          <a:p>
            <a:pPr>
              <a:defRPr sz="1800"/>
            </a:pPr>
            <a:r>
              <a:rPr dirty="0"/>
              <a:t>We have all agreed to collaborate to deliver the programme’s mission on behalf of the people of London. </a:t>
            </a:r>
          </a:p>
          <a:p>
            <a:pPr marL="0" indent="0">
              <a:buSzTx/>
              <a:buNone/>
              <a:defRPr sz="500"/>
            </a:pPr>
            <a:endParaRPr dirty="0"/>
          </a:p>
          <a:p>
            <a:pPr>
              <a:defRPr sz="1800"/>
            </a:pPr>
            <a:r>
              <a:rPr dirty="0"/>
              <a:t>CapitalNurse is jointly sponsored by Health Education England, NHS England and NHS Improvement.</a:t>
            </a:r>
          </a:p>
        </p:txBody>
      </p:sp>
    </p:spTree>
    <p:extLst>
      <p:ext uri="{BB962C8B-B14F-4D97-AF65-F5344CB8AC3E}">
        <p14:creationId xmlns:p14="http://schemas.microsoft.com/office/powerpoint/2010/main" val="38128755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title"/>
          </p:nvPr>
        </p:nvSpPr>
        <p:spPr>
          <a:xfrm>
            <a:off x="605481" y="132450"/>
            <a:ext cx="8814391" cy="1064418"/>
          </a:xfrm>
          <a:prstGeom prst="rect">
            <a:avLst/>
          </a:prstGeom>
        </p:spPr>
        <p:txBody>
          <a:bodyPr>
            <a:normAutofit/>
          </a:bodyPr>
          <a:lstStyle>
            <a:lvl1pPr>
              <a:defRPr sz="4000"/>
            </a:lvl1pPr>
          </a:lstStyle>
          <a:p>
            <a:r>
              <a:rPr lang="en-GB" dirty="0" err="1"/>
              <a:t>CapitalNurse</a:t>
            </a:r>
            <a:r>
              <a:rPr lang="en-GB" dirty="0"/>
              <a:t> </a:t>
            </a:r>
            <a:r>
              <a:rPr lang="mr-IN" dirty="0"/>
              <a:t>…</a:t>
            </a:r>
            <a:r>
              <a:rPr lang="en-GB" dirty="0"/>
              <a:t> our vision</a:t>
            </a:r>
            <a:endParaRPr dirty="0"/>
          </a:p>
        </p:txBody>
      </p:sp>
      <p:sp>
        <p:nvSpPr>
          <p:cNvPr id="98" name="Content Placeholder 2"/>
          <p:cNvSpPr txBox="1">
            <a:spLocks noGrp="1"/>
          </p:cNvSpPr>
          <p:nvPr>
            <p:ph type="body" sz="quarter" idx="1"/>
          </p:nvPr>
        </p:nvSpPr>
        <p:spPr>
          <a:xfrm>
            <a:off x="605481" y="1322173"/>
            <a:ext cx="3768811" cy="3084721"/>
          </a:xfrm>
          <a:prstGeom prst="rect">
            <a:avLst/>
          </a:prstGeom>
          <a:solidFill>
            <a:srgbClr val="FFFF00"/>
          </a:solidFill>
          <a:ln>
            <a:noFill/>
          </a:ln>
        </p:spPr>
        <p:txBody>
          <a:bodyPr>
            <a:noAutofit/>
          </a:bodyPr>
          <a:lstStyle/>
          <a:p>
            <a:pPr marL="0" indent="0" defTabSz="187452">
              <a:spcBef>
                <a:spcPts val="400"/>
              </a:spcBef>
              <a:buSzTx/>
              <a:buNone/>
              <a:defRPr sz="1476"/>
            </a:pPr>
            <a:r>
              <a:rPr sz="2000" dirty="0"/>
              <a:t>Our vision is to </a:t>
            </a:r>
            <a:r>
              <a:rPr sz="2000" b="1" dirty="0">
                <a:solidFill>
                  <a:srgbClr val="376092"/>
                </a:solidFill>
              </a:rPr>
              <a:t>get nursing right </a:t>
            </a:r>
            <a:r>
              <a:rPr sz="2000" dirty="0"/>
              <a:t>for London</a:t>
            </a:r>
            <a:r>
              <a:rPr sz="2000" b="1" dirty="0"/>
              <a:t>:</a:t>
            </a:r>
          </a:p>
          <a:p>
            <a:pPr marL="0" indent="0" defTabSz="187452">
              <a:spcBef>
                <a:spcPts val="100"/>
              </a:spcBef>
              <a:buSzTx/>
              <a:buNone/>
              <a:defRPr sz="984"/>
            </a:pPr>
            <a:r>
              <a:rPr sz="2000" dirty="0"/>
              <a:t>Ensuring that London has the </a:t>
            </a:r>
            <a:r>
              <a:rPr sz="2000" b="1" dirty="0">
                <a:solidFill>
                  <a:srgbClr val="376092"/>
                </a:solidFill>
              </a:rPr>
              <a:t>right number of nurses</a:t>
            </a:r>
            <a:r>
              <a:rPr sz="2000" dirty="0"/>
              <a:t>, with the </a:t>
            </a:r>
            <a:r>
              <a:rPr sz="2000" b="1" dirty="0">
                <a:solidFill>
                  <a:srgbClr val="376092"/>
                </a:solidFill>
              </a:rPr>
              <a:t>right skills </a:t>
            </a:r>
            <a:r>
              <a:rPr sz="2000" dirty="0"/>
              <a:t>in the </a:t>
            </a:r>
            <a:r>
              <a:rPr sz="2000" b="1" dirty="0">
                <a:solidFill>
                  <a:srgbClr val="376092"/>
                </a:solidFill>
              </a:rPr>
              <a:t>right place</a:t>
            </a:r>
            <a:r>
              <a:rPr sz="2000" dirty="0"/>
              <a:t>, working to deliver </a:t>
            </a:r>
            <a:r>
              <a:rPr sz="2000" b="1" dirty="0">
                <a:solidFill>
                  <a:srgbClr val="376092"/>
                </a:solidFill>
              </a:rPr>
              <a:t>excellent nursing</a:t>
            </a:r>
            <a:r>
              <a:rPr sz="2000" dirty="0">
                <a:solidFill>
                  <a:srgbClr val="376092"/>
                </a:solidFill>
              </a:rPr>
              <a:t> </a:t>
            </a:r>
            <a:r>
              <a:rPr sz="2000" dirty="0"/>
              <a:t>wherever it is needed by the people of London.</a:t>
            </a:r>
          </a:p>
          <a:p>
            <a:pPr marL="0" indent="0" defTabSz="187452">
              <a:spcBef>
                <a:spcPts val="200"/>
              </a:spcBef>
              <a:buSzTx/>
              <a:buNone/>
              <a:defRPr sz="984"/>
            </a:pPr>
            <a:endParaRPr sz="2000" dirty="0"/>
          </a:p>
          <a:p>
            <a:pPr marL="0" indent="0" defTabSz="187452">
              <a:spcBef>
                <a:spcPts val="100"/>
              </a:spcBef>
              <a:buSzTx/>
              <a:buNone/>
              <a:defRPr sz="984"/>
            </a:pPr>
            <a:br>
              <a:rPr sz="2000" dirty="0"/>
            </a:br>
            <a:endParaRPr sz="2000" dirty="0"/>
          </a:p>
        </p:txBody>
      </p:sp>
      <p:pic>
        <p:nvPicPr>
          <p:cNvPr id="9" name="Picture 2" descr="Picture 2"/>
          <p:cNvPicPr>
            <a:picLocks noChangeAspect="1"/>
          </p:cNvPicPr>
          <p:nvPr/>
        </p:nvPicPr>
        <p:blipFill>
          <a:blip r:embed="rId3"/>
          <a:stretch>
            <a:fillRect/>
          </a:stretch>
        </p:blipFill>
        <p:spPr>
          <a:xfrm>
            <a:off x="5217458" y="1444026"/>
            <a:ext cx="2495937" cy="2495937"/>
          </a:xfrm>
          <a:prstGeom prst="rect">
            <a:avLst/>
          </a:prstGeom>
          <a:ln w="12700">
            <a:miter lim="400000"/>
          </a:ln>
        </p:spPr>
      </p:pic>
    </p:spTree>
    <p:extLst>
      <p:ext uri="{BB962C8B-B14F-4D97-AF65-F5344CB8AC3E}">
        <p14:creationId xmlns:p14="http://schemas.microsoft.com/office/powerpoint/2010/main" val="4604466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739" y="1292772"/>
            <a:ext cx="1983301" cy="19833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5091" y="334659"/>
            <a:ext cx="1159828" cy="115982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2725" y="334659"/>
            <a:ext cx="1194631" cy="1194631"/>
          </a:xfrm>
          <a:prstGeom prst="rect">
            <a:avLst/>
          </a:prstGeom>
        </p:spPr>
      </p:pic>
      <p:sp>
        <p:nvSpPr>
          <p:cNvPr id="2" name="Title 1"/>
          <p:cNvSpPr>
            <a:spLocks noGrp="1"/>
          </p:cNvSpPr>
          <p:nvPr>
            <p:ph type="title"/>
          </p:nvPr>
        </p:nvSpPr>
        <p:spPr>
          <a:xfrm>
            <a:off x="457200" y="263039"/>
            <a:ext cx="5062194" cy="1008731"/>
          </a:xfrm>
        </p:spPr>
        <p:txBody>
          <a:bodyPr>
            <a:noAutofit/>
          </a:bodyPr>
          <a:lstStyle/>
          <a:p>
            <a:r>
              <a:rPr lang="en-US" sz="4000" dirty="0" err="1"/>
              <a:t>CapitalNurse</a:t>
            </a:r>
            <a:r>
              <a:rPr lang="en-US" sz="4000" dirty="0"/>
              <a:t> </a:t>
            </a:r>
            <a:r>
              <a:rPr lang="mr-IN" sz="4000" dirty="0"/>
              <a:t>…</a:t>
            </a:r>
            <a:r>
              <a:rPr lang="en-US" sz="4000" dirty="0"/>
              <a:t>approach</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2341" y="2951415"/>
            <a:ext cx="1454369" cy="145436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6682" y="3068360"/>
            <a:ext cx="1243149" cy="1243149"/>
          </a:xfrm>
          <a:prstGeom prst="rect">
            <a:avLst/>
          </a:prstGeom>
        </p:spPr>
      </p:pic>
      <p:sp>
        <p:nvSpPr>
          <p:cNvPr id="12" name="Rectangle 11"/>
          <p:cNvSpPr/>
          <p:nvPr/>
        </p:nvSpPr>
        <p:spPr>
          <a:xfrm>
            <a:off x="457200" y="1529290"/>
            <a:ext cx="4633784" cy="3166124"/>
          </a:xfrm>
          <a:prstGeom prst="rect">
            <a:avLst/>
          </a:prstGeom>
          <a:solidFill>
            <a:schemeClr val="tx2">
              <a:lumMod val="40000"/>
              <a:lumOff val="60000"/>
            </a:schemeClr>
          </a:solidFill>
          <a:ln>
            <a:noFill/>
          </a:ln>
        </p:spPr>
        <p:txBody>
          <a:bodyPr wrap="square">
            <a:spAutoFit/>
          </a:bodyPr>
          <a:lstStyle/>
          <a:p>
            <a:pPr>
              <a:lnSpc>
                <a:spcPct val="90000"/>
              </a:lnSpc>
              <a:defRPr sz="2500"/>
            </a:pPr>
            <a:r>
              <a:rPr lang="en-US" sz="2000" dirty="0">
                <a:latin typeface="Arial" charset="0"/>
                <a:ea typeface="Arial" charset="0"/>
                <a:cs typeface="Arial" charset="0"/>
              </a:rPr>
              <a:t>Our approach is to </a:t>
            </a:r>
            <a:r>
              <a:rPr lang="en-US" sz="2000" dirty="0">
                <a:solidFill>
                  <a:srgbClr val="005EB8"/>
                </a:solidFill>
                <a:latin typeface="Arial" charset="0"/>
                <a:ea typeface="Arial" charset="0"/>
                <a:cs typeface="Arial" charset="0"/>
              </a:rPr>
              <a:t>engage, involve </a:t>
            </a:r>
            <a:r>
              <a:rPr lang="en-US" sz="2000" dirty="0">
                <a:latin typeface="Arial" charset="0"/>
                <a:ea typeface="Arial" charset="0"/>
                <a:cs typeface="Arial" charset="0"/>
              </a:rPr>
              <a:t>and</a:t>
            </a:r>
            <a:r>
              <a:rPr lang="en-US" sz="2000" dirty="0">
                <a:solidFill>
                  <a:srgbClr val="005EB8"/>
                </a:solidFill>
                <a:latin typeface="Arial" charset="0"/>
                <a:ea typeface="Arial" charset="0"/>
                <a:cs typeface="Arial" charset="0"/>
              </a:rPr>
              <a:t>  collaborate </a:t>
            </a:r>
            <a:r>
              <a:rPr lang="en-US" sz="2000" dirty="0">
                <a:latin typeface="Arial" charset="0"/>
                <a:ea typeface="Arial" charset="0"/>
                <a:cs typeface="Arial" charset="0"/>
              </a:rPr>
              <a:t>with</a:t>
            </a:r>
            <a:r>
              <a:rPr lang="en-US" sz="2000" dirty="0">
                <a:solidFill>
                  <a:srgbClr val="005EB8"/>
                </a:solidFill>
                <a:latin typeface="Arial" charset="0"/>
                <a:ea typeface="Arial" charset="0"/>
                <a:cs typeface="Arial" charset="0"/>
              </a:rPr>
              <a:t> </a:t>
            </a:r>
            <a:r>
              <a:rPr lang="en-US" sz="2000" dirty="0" err="1">
                <a:latin typeface="Arial" charset="0"/>
                <a:ea typeface="Arial" charset="0"/>
                <a:cs typeface="Arial" charset="0"/>
              </a:rPr>
              <a:t>organisations</a:t>
            </a:r>
            <a:r>
              <a:rPr lang="en-US" sz="2000" dirty="0">
                <a:latin typeface="Arial" charset="0"/>
                <a:ea typeface="Arial" charset="0"/>
                <a:cs typeface="Arial" charset="0"/>
              </a:rPr>
              <a:t> and individual nurses.</a:t>
            </a:r>
          </a:p>
          <a:p>
            <a:pPr>
              <a:lnSpc>
                <a:spcPct val="90000"/>
              </a:lnSpc>
              <a:defRPr sz="2500"/>
            </a:pPr>
            <a:r>
              <a:rPr lang="en-US" sz="2000" dirty="0">
                <a:latin typeface="Arial" charset="0"/>
                <a:ea typeface="Arial" charset="0"/>
                <a:cs typeface="Arial" charset="0"/>
              </a:rPr>
              <a:t>As a </a:t>
            </a:r>
            <a:r>
              <a:rPr lang="en-US" sz="2000" dirty="0" err="1">
                <a:latin typeface="Arial" charset="0"/>
                <a:ea typeface="Arial" charset="0"/>
                <a:cs typeface="Arial" charset="0"/>
              </a:rPr>
              <a:t>programme</a:t>
            </a:r>
            <a:r>
              <a:rPr lang="en-US" sz="2000" dirty="0">
                <a:latin typeface="Arial" charset="0"/>
                <a:ea typeface="Arial" charset="0"/>
                <a:cs typeface="Arial" charset="0"/>
              </a:rPr>
              <a:t> of </a:t>
            </a:r>
            <a:r>
              <a:rPr lang="en-US" sz="2000" dirty="0">
                <a:solidFill>
                  <a:srgbClr val="005EB8"/>
                </a:solidFill>
                <a:latin typeface="Arial" charset="0"/>
                <a:ea typeface="Arial" charset="0"/>
                <a:cs typeface="Arial" charset="0"/>
              </a:rPr>
              <a:t>collective action </a:t>
            </a:r>
            <a:r>
              <a:rPr lang="en-US" sz="2000" dirty="0" err="1">
                <a:latin typeface="Arial" charset="0"/>
                <a:ea typeface="Arial" charset="0"/>
                <a:cs typeface="Arial" charset="0"/>
              </a:rPr>
              <a:t>CapitalNurse</a:t>
            </a:r>
            <a:r>
              <a:rPr lang="en-US" sz="2000" dirty="0">
                <a:latin typeface="Arial" charset="0"/>
                <a:ea typeface="Arial" charset="0"/>
                <a:cs typeface="Arial" charset="0"/>
              </a:rPr>
              <a:t> belongs to all nurses in the capital - we must all take responsibility for the delivering its vision.</a:t>
            </a:r>
          </a:p>
          <a:p>
            <a:pPr>
              <a:lnSpc>
                <a:spcPct val="90000"/>
              </a:lnSpc>
              <a:defRPr sz="2500"/>
            </a:pPr>
            <a:r>
              <a:rPr lang="en-US" sz="2000" dirty="0">
                <a:latin typeface="Arial" charset="0"/>
                <a:ea typeface="Arial" charset="0"/>
                <a:cs typeface="Arial" charset="0"/>
              </a:rPr>
              <a:t>We are bringing nurses together to </a:t>
            </a:r>
            <a:r>
              <a:rPr lang="en-US" sz="2000" dirty="0">
                <a:solidFill>
                  <a:srgbClr val="0070C0"/>
                </a:solidFill>
                <a:latin typeface="Arial" charset="0"/>
                <a:ea typeface="Arial" charset="0"/>
                <a:cs typeface="Arial" charset="0"/>
              </a:rPr>
              <a:t>celebrate nursing </a:t>
            </a:r>
            <a:r>
              <a:rPr lang="en-US" sz="2000" dirty="0">
                <a:latin typeface="Arial" charset="0"/>
                <a:ea typeface="Arial" charset="0"/>
                <a:cs typeface="Arial" charset="0"/>
              </a:rPr>
              <a:t>and share ideas and good practice.</a:t>
            </a:r>
          </a:p>
        </p:txBody>
      </p:sp>
    </p:spTree>
    <p:extLst>
      <p:ext uri="{BB962C8B-B14F-4D97-AF65-F5344CB8AC3E}">
        <p14:creationId xmlns:p14="http://schemas.microsoft.com/office/powerpoint/2010/main" val="20102201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 descr="Picture 1"/>
          <p:cNvPicPr>
            <a:picLocks noChangeAspect="1"/>
          </p:cNvPicPr>
          <p:nvPr/>
        </p:nvPicPr>
        <p:blipFill>
          <a:blip r:embed="rId3"/>
          <a:stretch>
            <a:fillRect/>
          </a:stretch>
        </p:blipFill>
        <p:spPr>
          <a:xfrm>
            <a:off x="0" y="0"/>
            <a:ext cx="9144000" cy="5143500"/>
          </a:xfrm>
          <a:prstGeom prst="rect">
            <a:avLst/>
          </a:prstGeom>
          <a:ln w="12700">
            <a:miter lim="400000"/>
          </a:ln>
        </p:spPr>
      </p:pic>
    </p:spTree>
    <p:extLst>
      <p:ext uri="{BB962C8B-B14F-4D97-AF65-F5344CB8AC3E}">
        <p14:creationId xmlns:p14="http://schemas.microsoft.com/office/powerpoint/2010/main" val="25153813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Preceptorship Framework</a:t>
            </a:r>
          </a:p>
        </p:txBody>
      </p:sp>
      <p:sp>
        <p:nvSpPr>
          <p:cNvPr id="3" name="Content Placeholder 2"/>
          <p:cNvSpPr>
            <a:spLocks noGrp="1"/>
          </p:cNvSpPr>
          <p:nvPr>
            <p:ph idx="1"/>
          </p:nvPr>
        </p:nvSpPr>
        <p:spPr/>
        <p:txBody>
          <a:bodyPr>
            <a:normAutofit fontScale="77500" lnSpcReduction="20000"/>
          </a:bodyPr>
          <a:lstStyle/>
          <a:p>
            <a:r>
              <a:rPr lang="en-GB" dirty="0"/>
              <a:t>Part of CapitalNurse Retention </a:t>
            </a:r>
            <a:r>
              <a:rPr lang="en-GB" dirty="0" err="1"/>
              <a:t>Workstream</a:t>
            </a:r>
            <a:endParaRPr lang="en-GB" dirty="0"/>
          </a:p>
          <a:p>
            <a:r>
              <a:rPr lang="en-GB" dirty="0"/>
              <a:t>Developed to promote retention in newly registered nurses in London</a:t>
            </a:r>
          </a:p>
          <a:p>
            <a:r>
              <a:rPr lang="en-GB" dirty="0"/>
              <a:t>Five stakeholder engagement forums attended by </a:t>
            </a:r>
            <a:r>
              <a:rPr lang="en-GB" dirty="0" err="1"/>
              <a:t>approx</a:t>
            </a:r>
            <a:r>
              <a:rPr lang="en-GB" dirty="0"/>
              <a:t> 150 delegates</a:t>
            </a:r>
          </a:p>
          <a:p>
            <a:r>
              <a:rPr lang="en-GB" dirty="0"/>
              <a:t>Detailed research and discussion with various organisations across London</a:t>
            </a:r>
          </a:p>
          <a:p>
            <a:r>
              <a:rPr lang="en-GB" dirty="0"/>
              <a:t>Designed to provide a standardised, flexible approach for all settings pan London</a:t>
            </a:r>
          </a:p>
          <a:p>
            <a:endParaRPr lang="en-GB" dirty="0"/>
          </a:p>
        </p:txBody>
      </p:sp>
    </p:spTree>
    <p:extLst>
      <p:ext uri="{BB962C8B-B14F-4D97-AF65-F5344CB8AC3E}">
        <p14:creationId xmlns:p14="http://schemas.microsoft.com/office/powerpoint/2010/main" val="15697245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Recommendations from stakeholder events</a:t>
            </a:r>
          </a:p>
        </p:txBody>
      </p:sp>
      <p:sp>
        <p:nvSpPr>
          <p:cNvPr id="3" name="Content Placeholder 2"/>
          <p:cNvSpPr>
            <a:spLocks noGrp="1"/>
          </p:cNvSpPr>
          <p:nvPr>
            <p:ph idx="1"/>
          </p:nvPr>
        </p:nvSpPr>
        <p:spPr/>
        <p:txBody>
          <a:bodyPr>
            <a:noAutofit/>
          </a:bodyPr>
          <a:lstStyle/>
          <a:p>
            <a:r>
              <a:rPr lang="en-GB" sz="2400" dirty="0"/>
              <a:t>An organisational preceptorship policy and an organisational lead for preceptorship  </a:t>
            </a:r>
          </a:p>
          <a:p>
            <a:r>
              <a:rPr lang="en-GB" sz="2400" dirty="0"/>
              <a:t>A structured preceptorship programme that has been agreed by the Executive Nurse  </a:t>
            </a:r>
          </a:p>
          <a:p>
            <a:r>
              <a:rPr lang="en-GB" sz="2400" dirty="0"/>
              <a:t>Protected time for preceptorship activities.  </a:t>
            </a:r>
          </a:p>
          <a:p>
            <a:r>
              <a:rPr lang="en-GB" sz="2400" dirty="0"/>
              <a:t>That preceptorship aligns with the organisational appraisal framework</a:t>
            </a:r>
          </a:p>
        </p:txBody>
      </p:sp>
    </p:spTree>
    <p:extLst>
      <p:ext uri="{BB962C8B-B14F-4D97-AF65-F5344CB8AC3E}">
        <p14:creationId xmlns:p14="http://schemas.microsoft.com/office/powerpoint/2010/main" val="13212126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Preceptorship?</a:t>
            </a:r>
          </a:p>
        </p:txBody>
      </p:sp>
      <p:sp>
        <p:nvSpPr>
          <p:cNvPr id="3" name="Content Placeholder 2"/>
          <p:cNvSpPr>
            <a:spLocks noGrp="1"/>
          </p:cNvSpPr>
          <p:nvPr>
            <p:ph idx="1"/>
          </p:nvPr>
        </p:nvSpPr>
        <p:spPr>
          <a:xfrm>
            <a:off x="457200" y="1977685"/>
            <a:ext cx="8229600" cy="2616938"/>
          </a:xfrm>
        </p:spPr>
        <p:txBody>
          <a:bodyPr>
            <a:normAutofit fontScale="92500"/>
          </a:bodyPr>
          <a:lstStyle/>
          <a:p>
            <a:pPr marL="0" indent="0" algn="ctr">
              <a:buNone/>
            </a:pPr>
            <a:r>
              <a:rPr lang="en-GB" dirty="0"/>
              <a:t>“Supported transitionary period to develop confidence and competence in practice whilst continuing with professional development”</a:t>
            </a:r>
          </a:p>
          <a:p>
            <a:pPr marL="0" indent="0" algn="ctr">
              <a:buNone/>
            </a:pPr>
            <a:endParaRPr lang="en-GB" dirty="0"/>
          </a:p>
          <a:p>
            <a:pPr marL="0" indent="0" algn="ctr">
              <a:buNone/>
            </a:pPr>
            <a:r>
              <a:rPr lang="en-GB" sz="2400" i="1" dirty="0"/>
              <a:t>CapitalNurse Preceptorship Framework, 2017</a:t>
            </a:r>
          </a:p>
        </p:txBody>
      </p:sp>
    </p:spTree>
    <p:extLst>
      <p:ext uri="{BB962C8B-B14F-4D97-AF65-F5344CB8AC3E}">
        <p14:creationId xmlns:p14="http://schemas.microsoft.com/office/powerpoint/2010/main" val="54827286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1" ma:contentTypeDescription="Create a new document." ma:contentTypeScope="" ma:versionID="eb5675c34f44b8cc2e2b4456678f8b02">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bde849662d77e162c6ae5c9db51c3dc0"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Props1.xml><?xml version="1.0" encoding="utf-8"?>
<ds:datastoreItem xmlns:ds="http://schemas.openxmlformats.org/officeDocument/2006/customXml" ds:itemID="{B0B27E7F-05D6-48F7-BAC7-044CA8A4710C}">
  <ds:schemaRefs>
    <ds:schemaRef ds:uri="http://schemas.microsoft.com/sharepoint/v3/contenttype/forms"/>
  </ds:schemaRefs>
</ds:datastoreItem>
</file>

<file path=customXml/itemProps2.xml><?xml version="1.0" encoding="utf-8"?>
<ds:datastoreItem xmlns:ds="http://schemas.openxmlformats.org/officeDocument/2006/customXml" ds:itemID="{2469FAD8-AE86-4DD8-A649-18FC923EE7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25e55-1fda-4dd5-9a75-c38d0989a0e2"/>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9B3C7F-B3FE-4CBD-9623-5F9D7FE24B86}">
  <ds:schemaRefs>
    <ds:schemaRef ds:uri="http://schemas.microsoft.com/office/2006/metadata/properties"/>
    <ds:schemaRef ds:uri="http://schemas.microsoft.com/office/infopath/2007/PartnerControls"/>
    <ds:schemaRef ds:uri="03b25e55-1fda-4dd5-9a75-c38d0989a0e2"/>
    <ds:schemaRef ds:uri="d2389ad0-4628-4ca4-babd-a5e1ca1fc43d"/>
  </ds:schemaRefs>
</ds:datastoreItem>
</file>

<file path=docProps/app.xml><?xml version="1.0" encoding="utf-8"?>
<Properties xmlns="http://schemas.openxmlformats.org/officeDocument/2006/extended-properties" xmlns:vt="http://schemas.openxmlformats.org/officeDocument/2006/docPropsVTypes">
  <TotalTime>185</TotalTime>
  <Words>2175</Words>
  <Application>Microsoft Office PowerPoint</Application>
  <PresentationFormat>On-screen Show (16:9)</PresentationFormat>
  <Paragraphs>193</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What is CapitalNurse?</vt:lpstr>
      <vt:lpstr>CapitalNurse … our vision</vt:lpstr>
      <vt:lpstr>CapitalNurse …approach</vt:lpstr>
      <vt:lpstr>PowerPoint Presentation</vt:lpstr>
      <vt:lpstr>Preceptorship Framework</vt:lpstr>
      <vt:lpstr>Recommendations from stakeholder events</vt:lpstr>
      <vt:lpstr>What is Preceptorship?</vt:lpstr>
      <vt:lpstr>Why Preceptorship?</vt:lpstr>
      <vt:lpstr>Preceptorship Framework</vt:lpstr>
      <vt:lpstr>Preceptorship Framework</vt:lpstr>
      <vt:lpstr>Role of Preceptor</vt:lpstr>
      <vt:lpstr>Benefits for you</vt:lpstr>
      <vt:lpstr>Preparing for Preceptorship</vt:lpstr>
      <vt:lpstr>Primary care</vt:lpstr>
      <vt:lpstr>For more information …  visit https://hee.nhs.uk/our-work/capitalnurse email capitalnurse@hee.nhs.uk or join the conversation on Twitter (@capital_nurse)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CALDWELL, Chris</dc:creator>
  <cp:lastModifiedBy>Desiree Cox</cp:lastModifiedBy>
  <cp:revision>22</cp:revision>
  <cp:lastPrinted>2018-03-28T11:37:18Z</cp:lastPrinted>
  <dcterms:modified xsi:type="dcterms:W3CDTF">2024-04-09T08:07:43Z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ies>
</file>