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8" r:id="rId5"/>
    <p:sldId id="257" r:id="rId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Pottinger" initials="JP" lastIdx="2" clrIdx="0"/>
  <p:cmAuthor id="2" name="Desiree Cox" initials="DDC" lastIdx="2" clrIdx="1"/>
  <p:cmAuthor id="3" name="Jacqueline Robinson-Rouse" initials="JRR" lastIdx="2" clrIdx="2">
    <p:extLst>
      <p:ext uri="{19B8F6BF-5375-455C-9EA6-DF929625EA0E}">
        <p15:presenceInfo xmlns:p15="http://schemas.microsoft.com/office/powerpoint/2012/main" userId="S::Jacqueline.Robinson-Rouse@hee.nhs.uk::22717887-0854-4975-9068-483f00c8160b" providerId="AD"/>
      </p:ext>
    </p:extLst>
  </p:cmAuthor>
  <p:cmAuthor id="4" name="Nichole McIntosh" initials="NM" lastIdx="1" clrIdx="3">
    <p:extLst>
      <p:ext uri="{19B8F6BF-5375-455C-9EA6-DF929625EA0E}">
        <p15:presenceInfo xmlns:p15="http://schemas.microsoft.com/office/powerpoint/2012/main" userId="S::Nichole.McIntosh@hee.nhs.uk::384325da-9e9d-4980-a911-7dfdc04888e9" providerId="AD"/>
      </p:ext>
    </p:extLst>
  </p:cmAuthor>
  <p:cmAuthor id="5" name="Carly Wood" initials="CW" lastIdx="1" clrIdx="4">
    <p:extLst>
      <p:ext uri="{19B8F6BF-5375-455C-9EA6-DF929625EA0E}">
        <p15:presenceInfo xmlns:p15="http://schemas.microsoft.com/office/powerpoint/2012/main" userId="S::Carly.Wood@hee.nhs.uk::05945b90-4bfc-4253-8382-8940fc07f5e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8" autoAdjust="0"/>
    <p:restoredTop sz="86385" autoAdjust="0"/>
  </p:normalViewPr>
  <p:slideViewPr>
    <p:cSldViewPr showGuides="1">
      <p:cViewPr varScale="1">
        <p:scale>
          <a:sx n="45" d="100"/>
          <a:sy n="45" d="100"/>
        </p:scale>
        <p:origin x="703" y="5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0-07-29T10:22:43.536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5D776-95FF-48DA-8B67-568E9856C642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F9820-32F3-460F-8950-62815B33F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43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F9820-32F3-460F-8950-62815B33F0D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48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620E-BA58-4A1D-A468-DBD089608F4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3FA3-1185-46B9-9F7A-19CB7D625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27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620E-BA58-4A1D-A468-DBD089608F4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3FA3-1185-46B9-9F7A-19CB7D625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61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7" y="274641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620E-BA58-4A1D-A468-DBD089608F4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3FA3-1185-46B9-9F7A-19CB7D625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8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620E-BA58-4A1D-A468-DBD089608F4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3FA3-1185-46B9-9F7A-19CB7D625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74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620E-BA58-4A1D-A468-DBD089608F4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3FA3-1185-46B9-9F7A-19CB7D625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66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7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2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620E-BA58-4A1D-A468-DBD089608F4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3FA3-1185-46B9-9F7A-19CB7D625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92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620E-BA58-4A1D-A468-DBD089608F4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3FA3-1185-46B9-9F7A-19CB7D625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3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620E-BA58-4A1D-A468-DBD089608F4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3FA3-1185-46B9-9F7A-19CB7D625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29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620E-BA58-4A1D-A468-DBD089608F4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3FA3-1185-46B9-9F7A-19CB7D625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70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620E-BA58-4A1D-A468-DBD089608F4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3FA3-1185-46B9-9F7A-19CB7D625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6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620E-BA58-4A1D-A468-DBD089608F4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3FA3-1185-46B9-9F7A-19CB7D625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07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6620E-BA58-4A1D-A468-DBD089608F43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C3FA3-1185-46B9-9F7A-19CB7D625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47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s://www.hee.nhs.uk/our-work/capitalnurse" TargetMode="Externa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30768" y="794872"/>
            <a:ext cx="4687576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spcAft>
                <a:spcPts val="1500"/>
              </a:spcAft>
            </a:pPr>
            <a:r>
              <a:rPr lang="en-GB" sz="2000" b="1" kern="1400" spc="25" dirty="0">
                <a:solidFill>
                  <a:srgbClr val="005EB8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Career clinics</a:t>
            </a:r>
            <a:endParaRPr lang="en-GB" sz="32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623" y="302430"/>
            <a:ext cx="2403458" cy="307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16557" y="1380133"/>
            <a:ext cx="446263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kern="1400" spc="25" dirty="0">
                <a:solidFill>
                  <a:srgbClr val="005EB8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What is a career clinic?</a:t>
            </a:r>
          </a:p>
          <a:p>
            <a:endParaRPr lang="en-GB" sz="1200" b="1" dirty="0">
              <a:solidFill>
                <a:srgbClr val="A000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career clinic provides an opportunity for a member of staff to access a coaching conversation to explore opportunities within for development, career moves and transitions.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kern="1400" spc="25" dirty="0">
                <a:solidFill>
                  <a:srgbClr val="005EB8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What is an internal transfer opportunity?</a:t>
            </a:r>
          </a:p>
          <a:p>
            <a:endParaRPr lang="en-GB" sz="1400" b="1" dirty="0">
              <a:solidFill>
                <a:srgbClr val="A000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 internal transfer provides a member of staff with the opportunity to move within an organisation without completing a lengthy application process.  It can be one of the outcomes of a career clinic.</a:t>
            </a: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983C40-5687-4FA6-B9F4-42DAD6BED126}"/>
              </a:ext>
            </a:extLst>
          </p:cNvPr>
          <p:cNvSpPr txBox="1"/>
          <p:nvPr/>
        </p:nvSpPr>
        <p:spPr>
          <a:xfrm>
            <a:off x="281397" y="102434"/>
            <a:ext cx="445952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kern="1400" spc="25" dirty="0">
                <a:solidFill>
                  <a:srgbClr val="005EB8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What to expect: Sam’s story…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“I attended a careers clinic in 2018 as I wanted to explore new career opportunities. My thoughts were quite jumbled at the time and I was unsure of the about my next steps. The clinic was a very positive experience, I really liked the fact it was confidential and with an independent facilitator who helped me organise my thoughts into realistic goals with a timeframe.  I took action points away and as part of my development plan I shadowed nurses and decided to apply for a practice facilitator role.  After a few months, I joined the nursing education team.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“I really love the work I’m doing now because it gives me the opportunity to with different healthcare and nursing professionals and I have a really clear understanding of how I want my careers to develop over the next few years.  Attending a career clinic was a vital step in giving me the knowledge and confidence to move forward.”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b="1" dirty="0">
              <a:solidFill>
                <a:srgbClr val="A000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kern="1400" spc="25" dirty="0">
                <a:solidFill>
                  <a:srgbClr val="005EB8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Next steps</a:t>
            </a:r>
            <a:endParaRPr lang="en-GB" sz="1400" b="1" dirty="0">
              <a:solidFill>
                <a:srgbClr val="A000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srgbClr val="A000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you’re interested in having a career conversation please contact the career clinic/internal transfer lead or practice educator in your organisation who will give you more information about the programme.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CB2CBFC7-32A3-4062-81DE-0393812E70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752" y="188269"/>
            <a:ext cx="1840506" cy="42331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BD0F031-F8FE-41E0-8FF1-1DB7D9848FD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" r="21480"/>
          <a:stretch/>
        </p:blipFill>
        <p:spPr>
          <a:xfrm>
            <a:off x="0" y="6045791"/>
            <a:ext cx="4953000" cy="79245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13A2984-A04C-4924-AD0C-9D9D557BE054}"/>
              </a:ext>
            </a:extLst>
          </p:cNvPr>
          <p:cNvSpPr txBox="1"/>
          <p:nvPr/>
        </p:nvSpPr>
        <p:spPr>
          <a:xfrm>
            <a:off x="281397" y="5059272"/>
            <a:ext cx="4301988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kern="1400" spc="25" dirty="0">
                <a:solidFill>
                  <a:srgbClr val="005EB8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To find out more about career clinics and internal transfer opportunities, please visit:</a:t>
            </a:r>
            <a:br>
              <a:rPr lang="en-GB" sz="1200" b="1" kern="1400" spc="25" dirty="0">
                <a:solidFill>
                  <a:srgbClr val="005EB8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</a:br>
            <a:endParaRPr lang="en-GB" sz="12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https://www.hee.nhs.uk/our-work/capitalnurse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800" dirty="0"/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BB0C04A6-B94B-4C19-B614-F3637A8EE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916" y="3743427"/>
            <a:ext cx="4394738" cy="292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51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41032" y="321603"/>
            <a:ext cx="453506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kern="1400" spc="25" dirty="0">
                <a:solidFill>
                  <a:srgbClr val="005EB8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What is the process?</a:t>
            </a:r>
          </a:p>
          <a:p>
            <a:endParaRPr lang="en-GB" sz="1400" b="1" dirty="0">
              <a:solidFill>
                <a:srgbClr val="A000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process is managed centrally and will differ according to each organisation, but typically will involve:</a:t>
            </a:r>
          </a:p>
          <a:p>
            <a:endParaRPr lang="en-GB" sz="12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en-GB" sz="1200" b="1" kern="1400" spc="25" dirty="0">
                <a:solidFill>
                  <a:srgbClr val="005EB8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Before the meeting: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Request a career conversation by contacting your facilitator to schedule a date and time to meet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Completing preparation material that will be given to you by your  facilitator/educator or manager.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kern="1400" spc="25" dirty="0">
                <a:solidFill>
                  <a:srgbClr val="005EB8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During the meeting: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Together with your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facilitator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will use the preparation material to guide the discussion and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explore your strengths, areas you enjoy and your aspirations.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facilitator will help you to understand different career pathways and development opportunities.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aim is to develop a plan outlining all the appropriate actions and decisions required to meet your goals. 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36" indent="-171436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29F05F7-2413-4BD1-94AD-141D6CCFC1E8}"/>
                  </a:ext>
                </a:extLst>
              </p14:cNvPr>
              <p14:cNvContentPartPr/>
              <p14:nvPr/>
            </p14:nvContentPartPr>
            <p14:xfrm>
              <a:off x="3835240" y="-92810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29F05F7-2413-4BD1-94AD-141D6CCFC1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26240" y="-937105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0607E553-DED2-47DA-A1C0-798472192A52}"/>
              </a:ext>
            </a:extLst>
          </p:cNvPr>
          <p:cNvSpPr txBox="1"/>
          <p:nvPr/>
        </p:nvSpPr>
        <p:spPr>
          <a:xfrm>
            <a:off x="226936" y="188640"/>
            <a:ext cx="4535063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en-GB" sz="1400" b="1" kern="1400" spc="25" dirty="0">
                <a:solidFill>
                  <a:srgbClr val="005EB8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What are the benefits?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b="1" dirty="0">
              <a:solidFill>
                <a:srgbClr val="A000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 confidential, structured conversation with an independent  facilitator who is dedicated to supporting your professional growth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Developing self-awareness, increasing confidence and motivation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Understanding different career pathways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Exploring options for learning and development</a:t>
            </a:r>
            <a:endParaRPr lang="en-GB" sz="12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endParaRPr lang="en-GB" sz="1400" b="1" kern="1400" spc="25" dirty="0">
              <a:solidFill>
                <a:srgbClr val="005EB8"/>
              </a:solidFill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en-GB" sz="1400" b="1" kern="1400" spc="25" dirty="0">
                <a:solidFill>
                  <a:srgbClr val="005EB8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Are there any requirements I need to meet?</a:t>
            </a:r>
            <a:endParaRPr lang="en-GB" sz="1400" b="1" dirty="0">
              <a:solidFill>
                <a:srgbClr val="A000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solidFill>
                <a:srgbClr val="A000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This may vary according to organisations, however career clinics are available to staff who have a minimum of six months experience in current role and have no ongoing HR or performance issues.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A5D98B-DEC6-4CF6-968F-244FE671F60F}"/>
              </a:ext>
            </a:extLst>
          </p:cNvPr>
          <p:cNvSpPr txBox="1"/>
          <p:nvPr/>
        </p:nvSpPr>
        <p:spPr>
          <a:xfrm>
            <a:off x="5244901" y="4432897"/>
            <a:ext cx="17243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400" cap="none" spc="25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After the meeting: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facilitator will follow-up with the after the session within an agreed timeframe.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16B5C8-DD4C-4225-8CB5-7898A50C5E13}"/>
              </a:ext>
            </a:extLst>
          </p:cNvPr>
          <p:cNvSpPr txBox="1"/>
          <p:nvPr/>
        </p:nvSpPr>
        <p:spPr>
          <a:xfrm>
            <a:off x="196426" y="321603"/>
            <a:ext cx="315592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400" cap="none" spc="25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Who are career clinics for?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A0005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Career clinics and internal transfer opportunities are available to all staff within nursing and includes: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36" marR="0" lvl="0" indent="-17143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healthcare assistants;</a:t>
            </a:r>
          </a:p>
          <a:p>
            <a:pPr marL="171436" marR="0" lvl="0" indent="-17143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trainee nursing associates;</a:t>
            </a:r>
          </a:p>
          <a:p>
            <a:pPr marL="171436" marR="0" lvl="0" indent="-17143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registered nursing associates; and</a:t>
            </a:r>
          </a:p>
          <a:p>
            <a:pPr marL="171436" marR="0" lvl="0" indent="-17143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registered nurses.</a:t>
            </a:r>
          </a:p>
          <a:p>
            <a:pPr marL="171436" marR="0" lvl="0" indent="-171436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Additionally, there may be opportunities for nursing students and staff in other areas who are interested in a career in nursing.</a:t>
            </a: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31A84210-F837-42EB-A048-FB17C7C67B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3" r="51870"/>
          <a:stretch/>
        </p:blipFill>
        <p:spPr bwMode="auto">
          <a:xfrm>
            <a:off x="3256167" y="908720"/>
            <a:ext cx="1537575" cy="2254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7EAC03F-993F-4BC1-B217-0D79E7D1F0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32" t="36719" r="62130" b="24368"/>
          <a:stretch/>
        </p:blipFill>
        <p:spPr bwMode="auto">
          <a:xfrm>
            <a:off x="7617296" y="4432897"/>
            <a:ext cx="1861319" cy="229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7959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bd5dc7b-2e70-4cb1-978c-942d6e12c021">
      <UserInfo>
        <DisplayName>Carly Wood</DisplayName>
        <AccountId>148</AccountId>
        <AccountType/>
      </UserInfo>
      <UserInfo>
        <DisplayName>Junaid Bhatti</DisplayName>
        <AccountId>439</AccountId>
        <AccountType/>
      </UserInfo>
      <UserInfo>
        <DisplayName>Claire Southwood</DisplayName>
        <AccountId>413</AccountId>
        <AccountType/>
      </UserInfo>
      <UserInfo>
        <DisplayName>Jacqueline Robinson-Rouse</DisplayName>
        <AccountId>66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CBB96667AFE94080C3BA01E55B9D2D" ma:contentTypeVersion="12" ma:contentTypeDescription="Create a new document." ma:contentTypeScope="" ma:versionID="c8cc1f3ae10ecd33860916d0b3314bdc">
  <xsd:schema xmlns:xsd="http://www.w3.org/2001/XMLSchema" xmlns:xs="http://www.w3.org/2001/XMLSchema" xmlns:p="http://schemas.microsoft.com/office/2006/metadata/properties" xmlns:ns2="960bbe46-f6f3-49f3-8181-25061696a9d5" xmlns:ns3="ebd5dc7b-2e70-4cb1-978c-942d6e12c021" targetNamespace="http://schemas.microsoft.com/office/2006/metadata/properties" ma:root="true" ma:fieldsID="804a040ec66e3a072fcd1cc94b975c81" ns2:_="" ns3:_="">
    <xsd:import namespace="960bbe46-f6f3-49f3-8181-25061696a9d5"/>
    <xsd:import namespace="ebd5dc7b-2e70-4cb1-978c-942d6e12c0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0bbe46-f6f3-49f3-8181-25061696a9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d5dc7b-2e70-4cb1-978c-942d6e12c02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CAA83D-F6DD-4790-B756-39151EE7A1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66CAAD-9327-4C83-B986-684D38728699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ebd5dc7b-2e70-4cb1-978c-942d6e12c021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60bbe46-f6f3-49f3-8181-25061696a9d5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6FA01FE-0FED-4FEE-965E-7AB3D7A2BE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0bbe46-f6f3-49f3-8181-25061696a9d5"/>
    <ds:schemaRef ds:uri="ebd5dc7b-2e70-4cb1-978c-942d6e12c0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1774</TotalTime>
  <Words>603</Words>
  <Application>Microsoft Office PowerPoint</Application>
  <PresentationFormat>A4 Paper (210x297 mm)</PresentationFormat>
  <Paragraphs>74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Desiree Cox</dc:creator>
  <cp:lastModifiedBy>Jacqueline Robinson-Rouse</cp:lastModifiedBy>
  <cp:revision>34</cp:revision>
  <dcterms:created xsi:type="dcterms:W3CDTF">2020-07-16T07:02:31Z</dcterms:created>
  <dcterms:modified xsi:type="dcterms:W3CDTF">2021-10-20T19:31:35Z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0x01010076CBB96667AFE94080C3BA01E55B9D2D</vt:lpwstr>
  </property>
</Properties>
</file>