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8" r:id="rId7"/>
    <p:sldId id="259" r:id="rId8"/>
    <p:sldId id="260" r:id="rId9"/>
    <p:sldId id="262" r:id="rId10"/>
    <p:sldId id="263" r:id="rId11"/>
    <p:sldId id="261" r:id="rId12"/>
    <p:sldId id="265" r:id="rId13"/>
    <p:sldId id="266" r:id="rId14"/>
    <p:sldId id="269"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87"/>
    <a:srgbClr val="4472C4"/>
    <a:srgbClr val="005EB8"/>
    <a:srgbClr val="0072CE"/>
    <a:srgbClr val="41B6E6"/>
    <a:srgbClr val="00A9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007E4A-95AA-4C71-909A-8122D4C498D1}" v="4" dt="2020-12-04T09:29:51.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57" d="100"/>
          <a:sy n="57" d="100"/>
        </p:scale>
        <p:origin x="268" y="52"/>
      </p:cViewPr>
      <p:guideLst/>
    </p:cSldViewPr>
  </p:slideViewPr>
  <p:outlineViewPr>
    <p:cViewPr>
      <p:scale>
        <a:sx n="33" d="100"/>
        <a:sy n="33" d="100"/>
      </p:scale>
      <p:origin x="0" y="-20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126C8-B3A9-4C81-B0A4-CBE1F426D3AD}"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B3D45809-A440-4187-AC37-992FC08CA2B8}">
      <dgm:prSet/>
      <dgm:spPr/>
      <dgm:t>
        <a:bodyPr/>
        <a:lstStyle/>
        <a:p>
          <a:r>
            <a:rPr lang="en-GB" dirty="0">
              <a:latin typeface="Arial" panose="020B0604020202020204" pitchFamily="34" charset="0"/>
              <a:cs typeface="Arial" panose="020B0604020202020204" pitchFamily="34" charset="0"/>
            </a:rPr>
            <a:t>HEE early adopter for MSW Transformation Programme </a:t>
          </a:r>
          <a:endParaRPr lang="en-US" dirty="0">
            <a:latin typeface="Arial" panose="020B0604020202020204" pitchFamily="34" charset="0"/>
            <a:cs typeface="Arial" panose="020B0604020202020204" pitchFamily="34" charset="0"/>
          </a:endParaRPr>
        </a:p>
      </dgm:t>
    </dgm:pt>
    <dgm:pt modelId="{13AE6D01-4724-4D6B-BC92-E201C3220352}" type="parTrans" cxnId="{899703F5-1EDA-4602-B94F-4C58AC935154}">
      <dgm:prSet/>
      <dgm:spPr/>
      <dgm:t>
        <a:bodyPr/>
        <a:lstStyle/>
        <a:p>
          <a:endParaRPr lang="en-US"/>
        </a:p>
      </dgm:t>
    </dgm:pt>
    <dgm:pt modelId="{8FE7CD0F-F3B8-4D8A-95A5-175ABAA8C9C5}" type="sibTrans" cxnId="{899703F5-1EDA-4602-B94F-4C58AC935154}">
      <dgm:prSet/>
      <dgm:spPr/>
      <dgm:t>
        <a:bodyPr/>
        <a:lstStyle/>
        <a:p>
          <a:endParaRPr lang="en-US"/>
        </a:p>
      </dgm:t>
    </dgm:pt>
    <dgm:pt modelId="{35C9B19A-9B90-4783-992F-7EA1887D8E86}">
      <dgm:prSet custT="1"/>
      <dgm:spPr/>
      <dgm:t>
        <a:bodyPr/>
        <a:lstStyle/>
        <a:p>
          <a:r>
            <a:rPr lang="en-GB" sz="2200" dirty="0">
              <a:latin typeface="Arial" panose="020B0604020202020204" pitchFamily="34" charset="0"/>
              <a:cs typeface="Arial" panose="020B0604020202020204" pitchFamily="34" charset="0"/>
            </a:rPr>
            <a:t>MSW role modelling</a:t>
          </a:r>
          <a:endParaRPr lang="en-US" sz="2200" dirty="0">
            <a:latin typeface="Arial" panose="020B0604020202020204" pitchFamily="34" charset="0"/>
            <a:cs typeface="Arial" panose="020B0604020202020204" pitchFamily="34" charset="0"/>
          </a:endParaRPr>
        </a:p>
      </dgm:t>
    </dgm:pt>
    <dgm:pt modelId="{F4CD03B7-1DEC-4986-99AC-F2AF73130A2C}" type="parTrans" cxnId="{A8BD4662-120A-486A-8B21-CEDA415ECA56}">
      <dgm:prSet/>
      <dgm:spPr/>
      <dgm:t>
        <a:bodyPr/>
        <a:lstStyle/>
        <a:p>
          <a:endParaRPr lang="en-US"/>
        </a:p>
      </dgm:t>
    </dgm:pt>
    <dgm:pt modelId="{8C3037A9-4BF6-40A9-A8A6-7B8E686FFD35}" type="sibTrans" cxnId="{A8BD4662-120A-486A-8B21-CEDA415ECA56}">
      <dgm:prSet/>
      <dgm:spPr/>
      <dgm:t>
        <a:bodyPr/>
        <a:lstStyle/>
        <a:p>
          <a:endParaRPr lang="en-US"/>
        </a:p>
      </dgm:t>
    </dgm:pt>
    <dgm:pt modelId="{E0ABDE84-4DF8-46E1-9C18-57087CD886A9}">
      <dgm:prSet/>
      <dgm:spPr/>
      <dgm:t>
        <a:bodyPr/>
        <a:lstStyle/>
        <a:p>
          <a:r>
            <a:rPr lang="en-GB">
              <a:latin typeface="Arial" panose="020B0604020202020204" pitchFamily="34" charset="0"/>
              <a:cs typeface="Arial" panose="020B0604020202020204" pitchFamily="34" charset="0"/>
            </a:rPr>
            <a:t>Experience to date – resilience and NHS working</a:t>
          </a:r>
          <a:endParaRPr lang="en-US" dirty="0">
            <a:latin typeface="Arial" panose="020B0604020202020204" pitchFamily="34" charset="0"/>
            <a:cs typeface="Arial" panose="020B0604020202020204" pitchFamily="34" charset="0"/>
          </a:endParaRPr>
        </a:p>
      </dgm:t>
    </dgm:pt>
    <dgm:pt modelId="{5BC253B1-121F-4C82-8CEF-CBF7C8592C3C}" type="parTrans" cxnId="{762FB953-FC07-4087-9B0D-85FCE7A68598}">
      <dgm:prSet/>
      <dgm:spPr/>
      <dgm:t>
        <a:bodyPr/>
        <a:lstStyle/>
        <a:p>
          <a:endParaRPr lang="en-US"/>
        </a:p>
      </dgm:t>
    </dgm:pt>
    <dgm:pt modelId="{0BDC693B-6BA4-497B-B2B1-DD502EB4C38B}" type="sibTrans" cxnId="{762FB953-FC07-4087-9B0D-85FCE7A68598}">
      <dgm:prSet/>
      <dgm:spPr/>
      <dgm:t>
        <a:bodyPr/>
        <a:lstStyle/>
        <a:p>
          <a:endParaRPr lang="en-US"/>
        </a:p>
      </dgm:t>
    </dgm:pt>
    <dgm:pt modelId="{7F5B74AB-CD74-42D8-9C1F-10055ECDB3D4}">
      <dgm:prSet custT="1"/>
      <dgm:spPr/>
      <dgm:t>
        <a:bodyPr/>
        <a:lstStyle/>
        <a:p>
          <a:r>
            <a:rPr lang="en-GB" sz="2200">
              <a:latin typeface="Arial" panose="020B0604020202020204" pitchFamily="34" charset="0"/>
              <a:cs typeface="Arial" panose="020B0604020202020204" pitchFamily="34" charset="0"/>
            </a:rPr>
            <a:t>Midwifery training – representative of what is being offered in Cornwall</a:t>
          </a:r>
        </a:p>
        <a:p>
          <a:r>
            <a:rPr lang="en-GB" sz="2200">
              <a:latin typeface="Arial" panose="020B0604020202020204" pitchFamily="34" charset="0"/>
              <a:cs typeface="Arial" panose="020B0604020202020204" pitchFamily="34" charset="0"/>
            </a:rPr>
            <a:t>Apprenticeship in the future</a:t>
          </a:r>
          <a:endParaRPr lang="en-US" sz="2200" dirty="0">
            <a:latin typeface="Arial" panose="020B0604020202020204" pitchFamily="34" charset="0"/>
            <a:cs typeface="Arial" panose="020B0604020202020204" pitchFamily="34" charset="0"/>
          </a:endParaRPr>
        </a:p>
      </dgm:t>
    </dgm:pt>
    <dgm:pt modelId="{985A463A-9D0D-4F66-8097-599069FC22F4}" type="parTrans" cxnId="{3AA9169B-B92A-48C7-B9BA-827090F4A453}">
      <dgm:prSet/>
      <dgm:spPr/>
      <dgm:t>
        <a:bodyPr/>
        <a:lstStyle/>
        <a:p>
          <a:endParaRPr lang="en-US"/>
        </a:p>
      </dgm:t>
    </dgm:pt>
    <dgm:pt modelId="{84FFCC24-24D1-4CAD-A9F1-D0DB5DCCD8B1}" type="sibTrans" cxnId="{3AA9169B-B92A-48C7-B9BA-827090F4A453}">
      <dgm:prSet/>
      <dgm:spPr/>
      <dgm:t>
        <a:bodyPr/>
        <a:lstStyle/>
        <a:p>
          <a:endParaRPr lang="en-US"/>
        </a:p>
      </dgm:t>
    </dgm:pt>
    <dgm:pt modelId="{8E907DDC-BEA0-47E9-8C32-3C63508FB8FA}">
      <dgm:prSet custT="1"/>
      <dgm:spPr/>
      <dgm:t>
        <a:bodyPr/>
        <a:lstStyle/>
        <a:p>
          <a:r>
            <a:rPr lang="en-GB" sz="2200">
              <a:latin typeface="Arial" panose="020B0604020202020204" pitchFamily="34" charset="0"/>
              <a:cs typeface="Arial" panose="020B0604020202020204" pitchFamily="34" charset="0"/>
            </a:rPr>
            <a:t>Grow your own</a:t>
          </a:r>
          <a:endParaRPr lang="en-US" sz="2200" dirty="0">
            <a:latin typeface="Arial" panose="020B0604020202020204" pitchFamily="34" charset="0"/>
            <a:cs typeface="Arial" panose="020B0604020202020204" pitchFamily="34" charset="0"/>
          </a:endParaRPr>
        </a:p>
      </dgm:t>
    </dgm:pt>
    <dgm:pt modelId="{28C4EE2D-790B-4FEF-83F2-6FD002E68728}" type="parTrans" cxnId="{5C54D848-354A-4F92-9291-7EE0C34EB86F}">
      <dgm:prSet/>
      <dgm:spPr/>
      <dgm:t>
        <a:bodyPr/>
        <a:lstStyle/>
        <a:p>
          <a:endParaRPr lang="en-US"/>
        </a:p>
      </dgm:t>
    </dgm:pt>
    <dgm:pt modelId="{2A2F3DC2-77BD-42F8-B9D8-85310E6CC245}" type="sibTrans" cxnId="{5C54D848-354A-4F92-9291-7EE0C34EB86F}">
      <dgm:prSet/>
      <dgm:spPr/>
      <dgm:t>
        <a:bodyPr/>
        <a:lstStyle/>
        <a:p>
          <a:endParaRPr lang="en-US"/>
        </a:p>
      </dgm:t>
    </dgm:pt>
    <dgm:pt modelId="{82471560-D602-49D9-BF95-F9854910E11C}" type="pres">
      <dgm:prSet presAssocID="{F24126C8-B3A9-4C81-B0A4-CBE1F426D3AD}" presName="outerComposite" presStyleCnt="0">
        <dgm:presLayoutVars>
          <dgm:chMax val="5"/>
          <dgm:dir/>
          <dgm:resizeHandles val="exact"/>
        </dgm:presLayoutVars>
      </dgm:prSet>
      <dgm:spPr/>
    </dgm:pt>
    <dgm:pt modelId="{50EF842D-CD52-46E3-8546-CDC6CE2860A1}" type="pres">
      <dgm:prSet presAssocID="{F24126C8-B3A9-4C81-B0A4-CBE1F426D3AD}" presName="dummyMaxCanvas" presStyleCnt="0">
        <dgm:presLayoutVars/>
      </dgm:prSet>
      <dgm:spPr/>
    </dgm:pt>
    <dgm:pt modelId="{053ABEB0-4A82-4405-A49B-E0510E6BE095}" type="pres">
      <dgm:prSet presAssocID="{F24126C8-B3A9-4C81-B0A4-CBE1F426D3AD}" presName="FiveNodes_1" presStyleLbl="node1" presStyleIdx="0" presStyleCnt="5" custScaleY="77664">
        <dgm:presLayoutVars>
          <dgm:bulletEnabled val="1"/>
        </dgm:presLayoutVars>
      </dgm:prSet>
      <dgm:spPr/>
    </dgm:pt>
    <dgm:pt modelId="{58C32C36-267B-4A9E-A26A-29354ED5FCA6}" type="pres">
      <dgm:prSet presAssocID="{F24126C8-B3A9-4C81-B0A4-CBE1F426D3AD}" presName="FiveNodes_2" presStyleLbl="node1" presStyleIdx="1" presStyleCnt="5" custScaleY="67058" custLinFactNeighborX="807" custLinFactNeighborY="-24981">
        <dgm:presLayoutVars>
          <dgm:bulletEnabled val="1"/>
        </dgm:presLayoutVars>
      </dgm:prSet>
      <dgm:spPr/>
    </dgm:pt>
    <dgm:pt modelId="{1598DACE-5B4F-4F1D-B201-6F943647EAF3}" type="pres">
      <dgm:prSet presAssocID="{F24126C8-B3A9-4C81-B0A4-CBE1F426D3AD}" presName="FiveNodes_3" presStyleLbl="node1" presStyleIdx="2" presStyleCnt="5" custScaleY="64877" custLinFactNeighborX="-52" custLinFactNeighborY="-53282">
        <dgm:presLayoutVars>
          <dgm:bulletEnabled val="1"/>
        </dgm:presLayoutVars>
      </dgm:prSet>
      <dgm:spPr/>
    </dgm:pt>
    <dgm:pt modelId="{969E15AF-8CA9-4E81-848F-B900C48ABC1D}" type="pres">
      <dgm:prSet presAssocID="{F24126C8-B3A9-4C81-B0A4-CBE1F426D3AD}" presName="FiveNodes_4" presStyleLbl="node1" presStyleIdx="3" presStyleCnt="5" custScaleX="99716" custScaleY="144013" custLinFactNeighborX="-1129" custLinFactNeighborY="-43298">
        <dgm:presLayoutVars>
          <dgm:bulletEnabled val="1"/>
        </dgm:presLayoutVars>
      </dgm:prSet>
      <dgm:spPr/>
    </dgm:pt>
    <dgm:pt modelId="{8E58D78E-96FA-4CDE-9C8F-E01322C1EDAB}" type="pres">
      <dgm:prSet presAssocID="{F24126C8-B3A9-4C81-B0A4-CBE1F426D3AD}" presName="FiveNodes_5" presStyleLbl="node1" presStyleIdx="4" presStyleCnt="5" custScaleY="69881" custLinFactNeighborX="-448" custLinFactNeighborY="-33309">
        <dgm:presLayoutVars>
          <dgm:bulletEnabled val="1"/>
        </dgm:presLayoutVars>
      </dgm:prSet>
      <dgm:spPr/>
    </dgm:pt>
    <dgm:pt modelId="{5972D497-074B-425B-BCB1-E40179305AED}" type="pres">
      <dgm:prSet presAssocID="{F24126C8-B3A9-4C81-B0A4-CBE1F426D3AD}" presName="FiveConn_1-2" presStyleLbl="fgAccFollowNode1" presStyleIdx="0" presStyleCnt="4" custLinFactNeighborX="-5124" custLinFactNeighborY="-30747">
        <dgm:presLayoutVars>
          <dgm:bulletEnabled val="1"/>
        </dgm:presLayoutVars>
      </dgm:prSet>
      <dgm:spPr/>
    </dgm:pt>
    <dgm:pt modelId="{3ABE766A-959A-4FC7-B13B-741A87F642C8}" type="pres">
      <dgm:prSet presAssocID="{F24126C8-B3A9-4C81-B0A4-CBE1F426D3AD}" presName="FiveConn_2-3" presStyleLbl="fgAccFollowNode1" presStyleIdx="1" presStyleCnt="4" custLinFactNeighborX="-35871" custLinFactNeighborY="-55645">
        <dgm:presLayoutVars>
          <dgm:bulletEnabled val="1"/>
        </dgm:presLayoutVars>
      </dgm:prSet>
      <dgm:spPr/>
    </dgm:pt>
    <dgm:pt modelId="{ED55C7D8-3278-4011-8EC4-50DE604D9781}" type="pres">
      <dgm:prSet presAssocID="{F24126C8-B3A9-4C81-B0A4-CBE1F426D3AD}" presName="FiveConn_3-4" presStyleLbl="fgAccFollowNode1" presStyleIdx="2" presStyleCnt="4" custLinFactY="-3412" custLinFactNeighborX="-17935" custLinFactNeighborY="-100000">
        <dgm:presLayoutVars>
          <dgm:bulletEnabled val="1"/>
        </dgm:presLayoutVars>
      </dgm:prSet>
      <dgm:spPr/>
    </dgm:pt>
    <dgm:pt modelId="{386EEB94-96B8-4DD7-B5ED-094311D8F33F}" type="pres">
      <dgm:prSet presAssocID="{F24126C8-B3A9-4C81-B0A4-CBE1F426D3AD}" presName="FiveConn_4-5" presStyleLbl="fgAccFollowNode1" presStyleIdx="3" presStyleCnt="4" custLinFactNeighborX="-33309" custLinFactNeighborY="-40448">
        <dgm:presLayoutVars>
          <dgm:bulletEnabled val="1"/>
        </dgm:presLayoutVars>
      </dgm:prSet>
      <dgm:spPr/>
    </dgm:pt>
    <dgm:pt modelId="{A4CD77B4-6137-4BD9-ACF4-5859F357A947}" type="pres">
      <dgm:prSet presAssocID="{F24126C8-B3A9-4C81-B0A4-CBE1F426D3AD}" presName="FiveNodes_1_text" presStyleLbl="node1" presStyleIdx="4" presStyleCnt="5">
        <dgm:presLayoutVars>
          <dgm:bulletEnabled val="1"/>
        </dgm:presLayoutVars>
      </dgm:prSet>
      <dgm:spPr/>
    </dgm:pt>
    <dgm:pt modelId="{83BA6E8D-39FA-4791-8753-D64EFCD59833}" type="pres">
      <dgm:prSet presAssocID="{F24126C8-B3A9-4C81-B0A4-CBE1F426D3AD}" presName="FiveNodes_2_text" presStyleLbl="node1" presStyleIdx="4" presStyleCnt="5">
        <dgm:presLayoutVars>
          <dgm:bulletEnabled val="1"/>
        </dgm:presLayoutVars>
      </dgm:prSet>
      <dgm:spPr/>
    </dgm:pt>
    <dgm:pt modelId="{470F6C27-E593-4366-9710-42DE91DEEC1E}" type="pres">
      <dgm:prSet presAssocID="{F24126C8-B3A9-4C81-B0A4-CBE1F426D3AD}" presName="FiveNodes_3_text" presStyleLbl="node1" presStyleIdx="4" presStyleCnt="5">
        <dgm:presLayoutVars>
          <dgm:bulletEnabled val="1"/>
        </dgm:presLayoutVars>
      </dgm:prSet>
      <dgm:spPr/>
    </dgm:pt>
    <dgm:pt modelId="{AB8B4392-3B5A-48BC-9354-6140C8D65694}" type="pres">
      <dgm:prSet presAssocID="{F24126C8-B3A9-4C81-B0A4-CBE1F426D3AD}" presName="FiveNodes_4_text" presStyleLbl="node1" presStyleIdx="4" presStyleCnt="5">
        <dgm:presLayoutVars>
          <dgm:bulletEnabled val="1"/>
        </dgm:presLayoutVars>
      </dgm:prSet>
      <dgm:spPr/>
    </dgm:pt>
    <dgm:pt modelId="{AAA516A3-D93B-4654-9C39-606F466B5BBC}" type="pres">
      <dgm:prSet presAssocID="{F24126C8-B3A9-4C81-B0A4-CBE1F426D3AD}" presName="FiveNodes_5_text" presStyleLbl="node1" presStyleIdx="4" presStyleCnt="5">
        <dgm:presLayoutVars>
          <dgm:bulletEnabled val="1"/>
        </dgm:presLayoutVars>
      </dgm:prSet>
      <dgm:spPr/>
    </dgm:pt>
  </dgm:ptLst>
  <dgm:cxnLst>
    <dgm:cxn modelId="{D4F9B904-2088-440A-B04E-7660D7DBF06F}" type="presOf" srcId="{F24126C8-B3A9-4C81-B0A4-CBE1F426D3AD}" destId="{82471560-D602-49D9-BF95-F9854910E11C}" srcOrd="0" destOrd="0" presId="urn:microsoft.com/office/officeart/2005/8/layout/vProcess5"/>
    <dgm:cxn modelId="{7343DB0D-8D70-4A30-856E-F4EDBCB4F51C}" type="presOf" srcId="{8C3037A9-4BF6-40A9-A8A6-7B8E686FFD35}" destId="{3ABE766A-959A-4FC7-B13B-741A87F642C8}" srcOrd="0" destOrd="0" presId="urn:microsoft.com/office/officeart/2005/8/layout/vProcess5"/>
    <dgm:cxn modelId="{F4E99818-38A9-4EBD-A728-9E22CD5083BE}" type="presOf" srcId="{8FE7CD0F-F3B8-4D8A-95A5-175ABAA8C9C5}" destId="{5972D497-074B-425B-BCB1-E40179305AED}" srcOrd="0" destOrd="0" presId="urn:microsoft.com/office/officeart/2005/8/layout/vProcess5"/>
    <dgm:cxn modelId="{515C7520-E91C-4AC8-888A-29DA138157CC}" type="presOf" srcId="{35C9B19A-9B90-4783-992F-7EA1887D8E86}" destId="{83BA6E8D-39FA-4791-8753-D64EFCD59833}" srcOrd="1" destOrd="0" presId="urn:microsoft.com/office/officeart/2005/8/layout/vProcess5"/>
    <dgm:cxn modelId="{6D87F02F-2E1B-40D0-89C5-8836958CBC5C}" type="presOf" srcId="{0BDC693B-6BA4-497B-B2B1-DD502EB4C38B}" destId="{ED55C7D8-3278-4011-8EC4-50DE604D9781}" srcOrd="0" destOrd="0" presId="urn:microsoft.com/office/officeart/2005/8/layout/vProcess5"/>
    <dgm:cxn modelId="{32085E31-50BA-4DB9-8070-026A480513D0}" type="presOf" srcId="{8E907DDC-BEA0-47E9-8C32-3C63508FB8FA}" destId="{AAA516A3-D93B-4654-9C39-606F466B5BBC}" srcOrd="1" destOrd="0" presId="urn:microsoft.com/office/officeart/2005/8/layout/vProcess5"/>
    <dgm:cxn modelId="{1543CD41-CD2E-4BB0-A8F5-9D3664FE2A20}" type="presOf" srcId="{E0ABDE84-4DF8-46E1-9C18-57087CD886A9}" destId="{470F6C27-E593-4366-9710-42DE91DEEC1E}" srcOrd="1" destOrd="0" presId="urn:microsoft.com/office/officeart/2005/8/layout/vProcess5"/>
    <dgm:cxn modelId="{4AE5F461-52E5-4A50-BAEF-575BDACA4FAE}" type="presOf" srcId="{8E907DDC-BEA0-47E9-8C32-3C63508FB8FA}" destId="{8E58D78E-96FA-4CDE-9C8F-E01322C1EDAB}" srcOrd="0" destOrd="0" presId="urn:microsoft.com/office/officeart/2005/8/layout/vProcess5"/>
    <dgm:cxn modelId="{A8BD4662-120A-486A-8B21-CEDA415ECA56}" srcId="{F24126C8-B3A9-4C81-B0A4-CBE1F426D3AD}" destId="{35C9B19A-9B90-4783-992F-7EA1887D8E86}" srcOrd="1" destOrd="0" parTransId="{F4CD03B7-1DEC-4986-99AC-F2AF73130A2C}" sibTransId="{8C3037A9-4BF6-40A9-A8A6-7B8E686FFD35}"/>
    <dgm:cxn modelId="{5C54D848-354A-4F92-9291-7EE0C34EB86F}" srcId="{F24126C8-B3A9-4C81-B0A4-CBE1F426D3AD}" destId="{8E907DDC-BEA0-47E9-8C32-3C63508FB8FA}" srcOrd="4" destOrd="0" parTransId="{28C4EE2D-790B-4FEF-83F2-6FD002E68728}" sibTransId="{2A2F3DC2-77BD-42F8-B9D8-85310E6CC245}"/>
    <dgm:cxn modelId="{AC1DD450-D90D-45F4-8A93-C229AB441119}" type="presOf" srcId="{7F5B74AB-CD74-42D8-9C1F-10055ECDB3D4}" destId="{969E15AF-8CA9-4E81-848F-B900C48ABC1D}" srcOrd="0" destOrd="0" presId="urn:microsoft.com/office/officeart/2005/8/layout/vProcess5"/>
    <dgm:cxn modelId="{762FB953-FC07-4087-9B0D-85FCE7A68598}" srcId="{F24126C8-B3A9-4C81-B0A4-CBE1F426D3AD}" destId="{E0ABDE84-4DF8-46E1-9C18-57087CD886A9}" srcOrd="2" destOrd="0" parTransId="{5BC253B1-121F-4C82-8CEF-CBF7C8592C3C}" sibTransId="{0BDC693B-6BA4-497B-B2B1-DD502EB4C38B}"/>
    <dgm:cxn modelId="{3355E37D-28FF-4FEC-9D5A-D44D2DC5F5EC}" type="presOf" srcId="{B3D45809-A440-4187-AC37-992FC08CA2B8}" destId="{A4CD77B4-6137-4BD9-ACF4-5859F357A947}" srcOrd="1" destOrd="0" presId="urn:microsoft.com/office/officeart/2005/8/layout/vProcess5"/>
    <dgm:cxn modelId="{1EB0518E-8F4E-4C26-999B-B1366CEE11D6}" type="presOf" srcId="{7F5B74AB-CD74-42D8-9C1F-10055ECDB3D4}" destId="{AB8B4392-3B5A-48BC-9354-6140C8D65694}" srcOrd="1" destOrd="0" presId="urn:microsoft.com/office/officeart/2005/8/layout/vProcess5"/>
    <dgm:cxn modelId="{3AA9169B-B92A-48C7-B9BA-827090F4A453}" srcId="{F24126C8-B3A9-4C81-B0A4-CBE1F426D3AD}" destId="{7F5B74AB-CD74-42D8-9C1F-10055ECDB3D4}" srcOrd="3" destOrd="0" parTransId="{985A463A-9D0D-4F66-8097-599069FC22F4}" sibTransId="{84FFCC24-24D1-4CAD-A9F1-D0DB5DCCD8B1}"/>
    <dgm:cxn modelId="{22306AA8-A50E-410A-99FE-C68A63874F7B}" type="presOf" srcId="{B3D45809-A440-4187-AC37-992FC08CA2B8}" destId="{053ABEB0-4A82-4405-A49B-E0510E6BE095}" srcOrd="0" destOrd="0" presId="urn:microsoft.com/office/officeart/2005/8/layout/vProcess5"/>
    <dgm:cxn modelId="{548AC7AB-BF6C-40D0-9202-0D24E0989875}" type="presOf" srcId="{35C9B19A-9B90-4783-992F-7EA1887D8E86}" destId="{58C32C36-267B-4A9E-A26A-29354ED5FCA6}" srcOrd="0" destOrd="0" presId="urn:microsoft.com/office/officeart/2005/8/layout/vProcess5"/>
    <dgm:cxn modelId="{6B16D5AD-835F-4806-9546-6E2207CB2AE8}" type="presOf" srcId="{84FFCC24-24D1-4CAD-A9F1-D0DB5DCCD8B1}" destId="{386EEB94-96B8-4DD7-B5ED-094311D8F33F}" srcOrd="0" destOrd="0" presId="urn:microsoft.com/office/officeart/2005/8/layout/vProcess5"/>
    <dgm:cxn modelId="{5616CFC8-337E-45AE-BC34-EC2459B74FC8}" type="presOf" srcId="{E0ABDE84-4DF8-46E1-9C18-57087CD886A9}" destId="{1598DACE-5B4F-4F1D-B201-6F943647EAF3}" srcOrd="0" destOrd="0" presId="urn:microsoft.com/office/officeart/2005/8/layout/vProcess5"/>
    <dgm:cxn modelId="{899703F5-1EDA-4602-B94F-4C58AC935154}" srcId="{F24126C8-B3A9-4C81-B0A4-CBE1F426D3AD}" destId="{B3D45809-A440-4187-AC37-992FC08CA2B8}" srcOrd="0" destOrd="0" parTransId="{13AE6D01-4724-4D6B-BC92-E201C3220352}" sibTransId="{8FE7CD0F-F3B8-4D8A-95A5-175ABAA8C9C5}"/>
    <dgm:cxn modelId="{493BBD3D-5C00-49E5-9F33-EA90CE452A6B}" type="presParOf" srcId="{82471560-D602-49D9-BF95-F9854910E11C}" destId="{50EF842D-CD52-46E3-8546-CDC6CE2860A1}" srcOrd="0" destOrd="0" presId="urn:microsoft.com/office/officeart/2005/8/layout/vProcess5"/>
    <dgm:cxn modelId="{55A0592C-AA13-4FFC-8AAA-3961840CCF51}" type="presParOf" srcId="{82471560-D602-49D9-BF95-F9854910E11C}" destId="{053ABEB0-4A82-4405-A49B-E0510E6BE095}" srcOrd="1" destOrd="0" presId="urn:microsoft.com/office/officeart/2005/8/layout/vProcess5"/>
    <dgm:cxn modelId="{375B2155-FDAD-43F1-9CD9-4781D0256E92}" type="presParOf" srcId="{82471560-D602-49D9-BF95-F9854910E11C}" destId="{58C32C36-267B-4A9E-A26A-29354ED5FCA6}" srcOrd="2" destOrd="0" presId="urn:microsoft.com/office/officeart/2005/8/layout/vProcess5"/>
    <dgm:cxn modelId="{BADB7200-83BE-4857-B21E-4A24964A3D8E}" type="presParOf" srcId="{82471560-D602-49D9-BF95-F9854910E11C}" destId="{1598DACE-5B4F-4F1D-B201-6F943647EAF3}" srcOrd="3" destOrd="0" presId="urn:microsoft.com/office/officeart/2005/8/layout/vProcess5"/>
    <dgm:cxn modelId="{FDED42F3-EEE7-44AA-B564-E5D3B178649D}" type="presParOf" srcId="{82471560-D602-49D9-BF95-F9854910E11C}" destId="{969E15AF-8CA9-4E81-848F-B900C48ABC1D}" srcOrd="4" destOrd="0" presId="urn:microsoft.com/office/officeart/2005/8/layout/vProcess5"/>
    <dgm:cxn modelId="{A8655F86-8894-4D03-9BE3-A680D52EA95E}" type="presParOf" srcId="{82471560-D602-49D9-BF95-F9854910E11C}" destId="{8E58D78E-96FA-4CDE-9C8F-E01322C1EDAB}" srcOrd="5" destOrd="0" presId="urn:microsoft.com/office/officeart/2005/8/layout/vProcess5"/>
    <dgm:cxn modelId="{5DA63E28-A233-4E42-B632-7342C2F074FC}" type="presParOf" srcId="{82471560-D602-49D9-BF95-F9854910E11C}" destId="{5972D497-074B-425B-BCB1-E40179305AED}" srcOrd="6" destOrd="0" presId="urn:microsoft.com/office/officeart/2005/8/layout/vProcess5"/>
    <dgm:cxn modelId="{F2789C1B-5195-4FF6-B859-5C562A3426A8}" type="presParOf" srcId="{82471560-D602-49D9-BF95-F9854910E11C}" destId="{3ABE766A-959A-4FC7-B13B-741A87F642C8}" srcOrd="7" destOrd="0" presId="urn:microsoft.com/office/officeart/2005/8/layout/vProcess5"/>
    <dgm:cxn modelId="{9DDD8592-79AA-4ADF-8B49-D6D7A0D0BF34}" type="presParOf" srcId="{82471560-D602-49D9-BF95-F9854910E11C}" destId="{ED55C7D8-3278-4011-8EC4-50DE604D9781}" srcOrd="8" destOrd="0" presId="urn:microsoft.com/office/officeart/2005/8/layout/vProcess5"/>
    <dgm:cxn modelId="{529848C2-A79E-466A-BBEC-0A321369FB8B}" type="presParOf" srcId="{82471560-D602-49D9-BF95-F9854910E11C}" destId="{386EEB94-96B8-4DD7-B5ED-094311D8F33F}" srcOrd="9" destOrd="0" presId="urn:microsoft.com/office/officeart/2005/8/layout/vProcess5"/>
    <dgm:cxn modelId="{6B58B9CD-F7A9-4A96-8736-E2E6318DCD85}" type="presParOf" srcId="{82471560-D602-49D9-BF95-F9854910E11C}" destId="{A4CD77B4-6137-4BD9-ACF4-5859F357A947}" srcOrd="10" destOrd="0" presId="urn:microsoft.com/office/officeart/2005/8/layout/vProcess5"/>
    <dgm:cxn modelId="{CC8125C0-3064-4AC9-B7FE-BB90DCC92746}" type="presParOf" srcId="{82471560-D602-49D9-BF95-F9854910E11C}" destId="{83BA6E8D-39FA-4791-8753-D64EFCD59833}" srcOrd="11" destOrd="0" presId="urn:microsoft.com/office/officeart/2005/8/layout/vProcess5"/>
    <dgm:cxn modelId="{1A245503-A953-4CEA-8037-6AB543E258BD}" type="presParOf" srcId="{82471560-D602-49D9-BF95-F9854910E11C}" destId="{470F6C27-E593-4366-9710-42DE91DEEC1E}" srcOrd="12" destOrd="0" presId="urn:microsoft.com/office/officeart/2005/8/layout/vProcess5"/>
    <dgm:cxn modelId="{3EEB61D1-DCED-486D-8CB5-0DE2CC71B2B1}" type="presParOf" srcId="{82471560-D602-49D9-BF95-F9854910E11C}" destId="{AB8B4392-3B5A-48BC-9354-6140C8D65694}" srcOrd="13" destOrd="0" presId="urn:microsoft.com/office/officeart/2005/8/layout/vProcess5"/>
    <dgm:cxn modelId="{48C15B03-831B-4027-9B14-40AB5E22B1E8}" type="presParOf" srcId="{82471560-D602-49D9-BF95-F9854910E11C}" destId="{AAA516A3-D93B-4654-9C39-606F466B5BB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ABEB0-4A82-4405-A49B-E0510E6BE095}">
      <dsp:nvSpPr>
        <dsp:cNvPr id="0" name=""/>
        <dsp:cNvSpPr/>
      </dsp:nvSpPr>
      <dsp:spPr>
        <a:xfrm>
          <a:off x="0" y="84644"/>
          <a:ext cx="8097012" cy="5886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HEE early adopter for MSW Transformation Programme </a:t>
          </a:r>
          <a:endParaRPr lang="en-US" sz="2200" kern="1200" dirty="0">
            <a:latin typeface="Arial" panose="020B0604020202020204" pitchFamily="34" charset="0"/>
            <a:cs typeface="Arial" panose="020B0604020202020204" pitchFamily="34" charset="0"/>
          </a:endParaRPr>
        </a:p>
      </dsp:txBody>
      <dsp:txXfrm>
        <a:off x="17240" y="101884"/>
        <a:ext cx="7200398" cy="554150"/>
      </dsp:txXfrm>
    </dsp:sp>
    <dsp:sp modelId="{58C32C36-267B-4A9E-A26A-29354ED5FCA6}">
      <dsp:nvSpPr>
        <dsp:cNvPr id="0" name=""/>
        <dsp:cNvSpPr/>
      </dsp:nvSpPr>
      <dsp:spPr>
        <a:xfrm>
          <a:off x="669989" y="798687"/>
          <a:ext cx="8097012" cy="50824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MSW role modelling</a:t>
          </a:r>
          <a:endParaRPr lang="en-US" sz="2200" kern="1200" dirty="0">
            <a:latin typeface="Arial" panose="020B0604020202020204" pitchFamily="34" charset="0"/>
            <a:cs typeface="Arial" panose="020B0604020202020204" pitchFamily="34" charset="0"/>
          </a:endParaRPr>
        </a:p>
      </dsp:txBody>
      <dsp:txXfrm>
        <a:off x="684875" y="813573"/>
        <a:ext cx="6969945" cy="478473"/>
      </dsp:txXfrm>
    </dsp:sp>
    <dsp:sp modelId="{1598DACE-5B4F-4F1D-B201-6F943647EAF3}">
      <dsp:nvSpPr>
        <dsp:cNvPr id="0" name=""/>
        <dsp:cNvSpPr/>
      </dsp:nvSpPr>
      <dsp:spPr>
        <a:xfrm>
          <a:off x="1205083" y="1455639"/>
          <a:ext cx="8097012" cy="49171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Arial" panose="020B0604020202020204" pitchFamily="34" charset="0"/>
              <a:cs typeface="Arial" panose="020B0604020202020204" pitchFamily="34" charset="0"/>
            </a:rPr>
            <a:t>Experience to date – resilience and NHS working</a:t>
          </a:r>
          <a:endParaRPr lang="en-US" sz="2200" kern="1200" dirty="0">
            <a:latin typeface="Arial" panose="020B0604020202020204" pitchFamily="34" charset="0"/>
            <a:cs typeface="Arial" panose="020B0604020202020204" pitchFamily="34" charset="0"/>
          </a:endParaRPr>
        </a:p>
      </dsp:txBody>
      <dsp:txXfrm>
        <a:off x="1219485" y="1470041"/>
        <a:ext cx="6970913" cy="462911"/>
      </dsp:txXfrm>
    </dsp:sp>
    <dsp:sp modelId="{969E15AF-8CA9-4E81-848F-B900C48ABC1D}">
      <dsp:nvSpPr>
        <dsp:cNvPr id="0" name=""/>
        <dsp:cNvSpPr/>
      </dsp:nvSpPr>
      <dsp:spPr>
        <a:xfrm>
          <a:off x="1734023" y="2094602"/>
          <a:ext cx="8074016" cy="109150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Arial" panose="020B0604020202020204" pitchFamily="34" charset="0"/>
              <a:cs typeface="Arial" panose="020B0604020202020204" pitchFamily="34" charset="0"/>
            </a:rPr>
            <a:t>Midwifery training – representative of what is being offered in Cornwall</a:t>
          </a:r>
        </a:p>
        <a:p>
          <a:pPr marL="0" lvl="0" indent="0" algn="l" defTabSz="977900">
            <a:lnSpc>
              <a:spcPct val="90000"/>
            </a:lnSpc>
            <a:spcBef>
              <a:spcPct val="0"/>
            </a:spcBef>
            <a:spcAft>
              <a:spcPct val="35000"/>
            </a:spcAft>
            <a:buNone/>
          </a:pPr>
          <a:r>
            <a:rPr lang="en-GB" sz="2200" kern="1200">
              <a:latin typeface="Arial" panose="020B0604020202020204" pitchFamily="34" charset="0"/>
              <a:cs typeface="Arial" panose="020B0604020202020204" pitchFamily="34" charset="0"/>
            </a:rPr>
            <a:t>Apprenticeship in the future</a:t>
          </a:r>
          <a:endParaRPr lang="en-US" sz="2200" kern="1200" dirty="0">
            <a:latin typeface="Arial" panose="020B0604020202020204" pitchFamily="34" charset="0"/>
            <a:cs typeface="Arial" panose="020B0604020202020204" pitchFamily="34" charset="0"/>
          </a:endParaRPr>
        </a:p>
      </dsp:txBody>
      <dsp:txXfrm>
        <a:off x="1765992" y="2126571"/>
        <a:ext cx="6915900" cy="1027564"/>
      </dsp:txXfrm>
    </dsp:sp>
    <dsp:sp modelId="{8E58D78E-96FA-4CDE-9C8F-E01322C1EDAB}">
      <dsp:nvSpPr>
        <dsp:cNvPr id="0" name=""/>
        <dsp:cNvSpPr/>
      </dsp:nvSpPr>
      <dsp:spPr>
        <a:xfrm>
          <a:off x="2382313" y="3314427"/>
          <a:ext cx="8097012" cy="5296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Arial" panose="020B0604020202020204" pitchFamily="34" charset="0"/>
              <a:cs typeface="Arial" panose="020B0604020202020204" pitchFamily="34" charset="0"/>
            </a:rPr>
            <a:t>Grow your own</a:t>
          </a:r>
          <a:endParaRPr lang="en-US" sz="2200" kern="1200" dirty="0">
            <a:latin typeface="Arial" panose="020B0604020202020204" pitchFamily="34" charset="0"/>
            <a:cs typeface="Arial" panose="020B0604020202020204" pitchFamily="34" charset="0"/>
          </a:endParaRPr>
        </a:p>
      </dsp:txBody>
      <dsp:txXfrm>
        <a:off x="2397826" y="3329940"/>
        <a:ext cx="6968691" cy="498615"/>
      </dsp:txXfrm>
    </dsp:sp>
    <dsp:sp modelId="{5972D497-074B-425B-BCB1-E40179305AED}">
      <dsp:nvSpPr>
        <dsp:cNvPr id="0" name=""/>
        <dsp:cNvSpPr/>
      </dsp:nvSpPr>
      <dsp:spPr>
        <a:xfrm>
          <a:off x="7579121" y="402227"/>
          <a:ext cx="492647" cy="492647"/>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689967" y="402227"/>
        <a:ext cx="270955" cy="370717"/>
      </dsp:txXfrm>
    </dsp:sp>
    <dsp:sp modelId="{3ABE766A-959A-4FC7-B13B-741A87F642C8}">
      <dsp:nvSpPr>
        <dsp:cNvPr id="0" name=""/>
        <dsp:cNvSpPr/>
      </dsp:nvSpPr>
      <dsp:spPr>
        <a:xfrm>
          <a:off x="8032293" y="1142754"/>
          <a:ext cx="492647" cy="492647"/>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143139" y="1142754"/>
        <a:ext cx="270955" cy="370717"/>
      </dsp:txXfrm>
    </dsp:sp>
    <dsp:sp modelId="{ED55C7D8-3278-4011-8EC4-50DE604D9781}">
      <dsp:nvSpPr>
        <dsp:cNvPr id="0" name=""/>
        <dsp:cNvSpPr/>
      </dsp:nvSpPr>
      <dsp:spPr>
        <a:xfrm>
          <a:off x="8725301" y="1757985"/>
          <a:ext cx="492647" cy="492647"/>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836147" y="1757985"/>
        <a:ext cx="270955" cy="370717"/>
      </dsp:txXfrm>
    </dsp:sp>
    <dsp:sp modelId="{386EEB94-96B8-4DD7-B5ED-094311D8F33F}">
      <dsp:nvSpPr>
        <dsp:cNvPr id="0" name=""/>
        <dsp:cNvSpPr/>
      </dsp:nvSpPr>
      <dsp:spPr>
        <a:xfrm>
          <a:off x="9254209" y="2939783"/>
          <a:ext cx="492647" cy="492647"/>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365055" y="2939783"/>
        <a:ext cx="270955" cy="37071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B6AAB-277D-4E9E-AF3A-117B46DE7D4F}" type="datetimeFigureOut">
              <a:rPr lang="en-GB" smtClean="0"/>
              <a:t>09/04/2024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BA3E7-E130-43D5-AFFC-BF834A3B37EC}" type="slidenum">
              <a:rPr lang="en-GB" smtClean="0"/>
              <a:t>‹#›</a:t>
            </a:fld>
            <a:endParaRPr lang="en-GB"/>
          </a:p>
        </p:txBody>
      </p:sp>
    </p:spTree>
    <p:extLst>
      <p:ext uri="{BB962C8B-B14F-4D97-AF65-F5344CB8AC3E}">
        <p14:creationId xmlns:p14="http://schemas.microsoft.com/office/powerpoint/2010/main" val="263152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4BA3E7-E130-43D5-AFFC-BF834A3B37EC}" type="slidenum">
              <a:rPr lang="en-GB" smtClean="0"/>
              <a:t>9</a:t>
            </a:fld>
            <a:endParaRPr lang="en-GB"/>
          </a:p>
        </p:txBody>
      </p:sp>
    </p:spTree>
    <p:extLst>
      <p:ext uri="{BB962C8B-B14F-4D97-AF65-F5344CB8AC3E}">
        <p14:creationId xmlns:p14="http://schemas.microsoft.com/office/powerpoint/2010/main" val="370420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C67E-C7CB-4A57-8046-2F73459102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E169AD-2B78-4DA1-95A8-87D22F9B06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CBD47D-F23A-4DF8-B27E-15AEB08AE298}"/>
              </a:ext>
            </a:extLst>
          </p:cNvPr>
          <p:cNvSpPr>
            <a:spLocks noGrp="1"/>
          </p:cNvSpPr>
          <p:nvPr>
            <p:ph type="dt" sz="half" idx="10"/>
          </p:nvPr>
        </p:nvSpPr>
        <p:spPr/>
        <p:txBody>
          <a:bodyPr/>
          <a:lstStyle/>
          <a:p>
            <a:fld id="{9FEA8177-DF1D-40D2-A2EA-7C57F4189BE4}" type="datetimeFigureOut">
              <a:rPr lang="en-GB" smtClean="0"/>
              <a:t>09/04/2024</a:t>
            </a:fld>
            <a:endParaRPr lang="en-GB"/>
          </a:p>
        </p:txBody>
      </p:sp>
      <p:sp>
        <p:nvSpPr>
          <p:cNvPr id="5" name="Footer Placeholder 4">
            <a:extLst>
              <a:ext uri="{FF2B5EF4-FFF2-40B4-BE49-F238E27FC236}">
                <a16:creationId xmlns:a16="http://schemas.microsoft.com/office/drawing/2014/main" id="{CAC1AE1E-DEC2-456C-8297-2912D768B2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20A121-21E9-4E6E-88AC-49AB314898AA}"/>
              </a:ext>
            </a:extLst>
          </p:cNvPr>
          <p:cNvSpPr>
            <a:spLocks noGrp="1"/>
          </p:cNvSpPr>
          <p:nvPr>
            <p:ph type="sldNum" sz="quarter" idx="12"/>
          </p:nvPr>
        </p:nvSpPr>
        <p:spPr/>
        <p:txBody>
          <a:bodyPr/>
          <a:lstStyle/>
          <a:p>
            <a:fld id="{0E522F03-542F-46F5-BAB4-A1AFEF7CA5DB}" type="slidenum">
              <a:rPr lang="en-GB" smtClean="0"/>
              <a:t>‹#›</a:t>
            </a:fld>
            <a:endParaRPr lang="en-GB"/>
          </a:p>
        </p:txBody>
      </p:sp>
    </p:spTree>
    <p:extLst>
      <p:ext uri="{BB962C8B-B14F-4D97-AF65-F5344CB8AC3E}">
        <p14:creationId xmlns:p14="http://schemas.microsoft.com/office/powerpoint/2010/main" val="149947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48A0-2C21-4D02-9DE7-B0365A0859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CD2670-3A1D-4EC7-8474-F6B884A2A0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FFDA96-0748-42F6-A7DD-5EE47BAD68CF}"/>
              </a:ext>
            </a:extLst>
          </p:cNvPr>
          <p:cNvSpPr>
            <a:spLocks noGrp="1"/>
          </p:cNvSpPr>
          <p:nvPr>
            <p:ph type="dt" sz="half" idx="10"/>
          </p:nvPr>
        </p:nvSpPr>
        <p:spPr/>
        <p:txBody>
          <a:bodyPr/>
          <a:lstStyle/>
          <a:p>
            <a:fld id="{9FEA8177-DF1D-40D2-A2EA-7C57F4189BE4}" type="datetimeFigureOut">
              <a:rPr lang="en-GB" smtClean="0"/>
              <a:t>09/04/2024</a:t>
            </a:fld>
            <a:endParaRPr lang="en-GB"/>
          </a:p>
        </p:txBody>
      </p:sp>
      <p:sp>
        <p:nvSpPr>
          <p:cNvPr id="5" name="Footer Placeholder 4">
            <a:extLst>
              <a:ext uri="{FF2B5EF4-FFF2-40B4-BE49-F238E27FC236}">
                <a16:creationId xmlns:a16="http://schemas.microsoft.com/office/drawing/2014/main" id="{3016BA2A-92E7-4F29-9507-2FCBF42514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748A76-1DAB-4BF9-9E24-705C7A6DAFE5}"/>
              </a:ext>
            </a:extLst>
          </p:cNvPr>
          <p:cNvSpPr>
            <a:spLocks noGrp="1"/>
          </p:cNvSpPr>
          <p:nvPr>
            <p:ph type="sldNum" sz="quarter" idx="12"/>
          </p:nvPr>
        </p:nvSpPr>
        <p:spPr/>
        <p:txBody>
          <a:bodyPr/>
          <a:lstStyle/>
          <a:p>
            <a:fld id="{0E522F03-542F-46F5-BAB4-A1AFEF7CA5DB}" type="slidenum">
              <a:rPr lang="en-GB" smtClean="0"/>
              <a:t>‹#›</a:t>
            </a:fld>
            <a:endParaRPr lang="en-GB"/>
          </a:p>
        </p:txBody>
      </p:sp>
    </p:spTree>
    <p:extLst>
      <p:ext uri="{BB962C8B-B14F-4D97-AF65-F5344CB8AC3E}">
        <p14:creationId xmlns:p14="http://schemas.microsoft.com/office/powerpoint/2010/main" val="147082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266BF9-F8C3-4B3D-AC4C-59C3C36110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243198-A6BA-4B52-BF7A-898BAAA111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104072-A4A6-4978-B23F-144999A08C6E}"/>
              </a:ext>
            </a:extLst>
          </p:cNvPr>
          <p:cNvSpPr>
            <a:spLocks noGrp="1"/>
          </p:cNvSpPr>
          <p:nvPr>
            <p:ph type="dt" sz="half" idx="10"/>
          </p:nvPr>
        </p:nvSpPr>
        <p:spPr/>
        <p:txBody>
          <a:bodyPr/>
          <a:lstStyle/>
          <a:p>
            <a:fld id="{9FEA8177-DF1D-40D2-A2EA-7C57F4189BE4}" type="datetimeFigureOut">
              <a:rPr lang="en-GB" smtClean="0"/>
              <a:t>09/04/2024</a:t>
            </a:fld>
            <a:endParaRPr lang="en-GB"/>
          </a:p>
        </p:txBody>
      </p:sp>
      <p:sp>
        <p:nvSpPr>
          <p:cNvPr id="5" name="Footer Placeholder 4">
            <a:extLst>
              <a:ext uri="{FF2B5EF4-FFF2-40B4-BE49-F238E27FC236}">
                <a16:creationId xmlns:a16="http://schemas.microsoft.com/office/drawing/2014/main" id="{07D787C1-271C-480F-ADE6-782B974A0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24710C-C474-4192-BAAC-0E1A7C9B3876}"/>
              </a:ext>
            </a:extLst>
          </p:cNvPr>
          <p:cNvSpPr>
            <a:spLocks noGrp="1"/>
          </p:cNvSpPr>
          <p:nvPr>
            <p:ph type="sldNum" sz="quarter" idx="12"/>
          </p:nvPr>
        </p:nvSpPr>
        <p:spPr/>
        <p:txBody>
          <a:bodyPr/>
          <a:lstStyle/>
          <a:p>
            <a:fld id="{0E522F03-542F-46F5-BAB4-A1AFEF7CA5DB}" type="slidenum">
              <a:rPr lang="en-GB" smtClean="0"/>
              <a:t>‹#›</a:t>
            </a:fld>
            <a:endParaRPr lang="en-GB"/>
          </a:p>
        </p:txBody>
      </p:sp>
    </p:spTree>
    <p:extLst>
      <p:ext uri="{BB962C8B-B14F-4D97-AF65-F5344CB8AC3E}">
        <p14:creationId xmlns:p14="http://schemas.microsoft.com/office/powerpoint/2010/main" val="220542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88D5D-A5A4-40E7-8CEE-B4C21D9030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954CE6-48B6-47E6-ACA2-3E64071BBA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D8F235-2C34-494A-AD9E-4D10E913DBC1}"/>
              </a:ext>
            </a:extLst>
          </p:cNvPr>
          <p:cNvSpPr>
            <a:spLocks noGrp="1"/>
          </p:cNvSpPr>
          <p:nvPr>
            <p:ph type="dt" sz="half" idx="10"/>
          </p:nvPr>
        </p:nvSpPr>
        <p:spPr/>
        <p:txBody>
          <a:bodyPr/>
          <a:lstStyle/>
          <a:p>
            <a:fld id="{9FEA8177-DF1D-40D2-A2EA-7C57F4189BE4}" type="datetimeFigureOut">
              <a:rPr lang="en-GB" smtClean="0"/>
              <a:t>09/04/2024</a:t>
            </a:fld>
            <a:endParaRPr lang="en-GB"/>
          </a:p>
        </p:txBody>
      </p:sp>
      <p:sp>
        <p:nvSpPr>
          <p:cNvPr id="5" name="Footer Placeholder 4">
            <a:extLst>
              <a:ext uri="{FF2B5EF4-FFF2-40B4-BE49-F238E27FC236}">
                <a16:creationId xmlns:a16="http://schemas.microsoft.com/office/drawing/2014/main" id="{DA389F57-CAB2-4C46-B7C4-4DD75E9443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FDA71A-B4B2-48D5-9022-41250DF8623E}"/>
              </a:ext>
            </a:extLst>
          </p:cNvPr>
          <p:cNvSpPr>
            <a:spLocks noGrp="1"/>
          </p:cNvSpPr>
          <p:nvPr>
            <p:ph type="sldNum" sz="quarter" idx="12"/>
          </p:nvPr>
        </p:nvSpPr>
        <p:spPr/>
        <p:txBody>
          <a:bodyPr/>
          <a:lstStyle/>
          <a:p>
            <a:fld id="{0E522F03-542F-46F5-BAB4-A1AFEF7CA5DB}" type="slidenum">
              <a:rPr lang="en-GB" smtClean="0"/>
              <a:t>‹#›</a:t>
            </a:fld>
            <a:endParaRPr lang="en-GB"/>
          </a:p>
        </p:txBody>
      </p:sp>
    </p:spTree>
    <p:extLst>
      <p:ext uri="{BB962C8B-B14F-4D97-AF65-F5344CB8AC3E}">
        <p14:creationId xmlns:p14="http://schemas.microsoft.com/office/powerpoint/2010/main" val="342311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8D8F-F753-4EE7-94E6-860815F9E1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268C29-5DAE-4F55-BC2F-566596ADA6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A4AA02-6CF7-41A4-9C03-56EE4DF6DBFC}"/>
              </a:ext>
            </a:extLst>
          </p:cNvPr>
          <p:cNvSpPr>
            <a:spLocks noGrp="1"/>
          </p:cNvSpPr>
          <p:nvPr>
            <p:ph type="dt" sz="half" idx="10"/>
          </p:nvPr>
        </p:nvSpPr>
        <p:spPr/>
        <p:txBody>
          <a:bodyPr/>
          <a:lstStyle/>
          <a:p>
            <a:fld id="{9FEA8177-DF1D-40D2-A2EA-7C57F4189BE4}" type="datetimeFigureOut">
              <a:rPr lang="en-GB" smtClean="0"/>
              <a:t>09/04/2024</a:t>
            </a:fld>
            <a:endParaRPr lang="en-GB"/>
          </a:p>
        </p:txBody>
      </p:sp>
      <p:sp>
        <p:nvSpPr>
          <p:cNvPr id="5" name="Footer Placeholder 4">
            <a:extLst>
              <a:ext uri="{FF2B5EF4-FFF2-40B4-BE49-F238E27FC236}">
                <a16:creationId xmlns:a16="http://schemas.microsoft.com/office/drawing/2014/main" id="{E0705300-55CA-44EF-A615-7E4DA93E90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DF1705-EF66-46B6-882E-EEF9F886956F}"/>
              </a:ext>
            </a:extLst>
          </p:cNvPr>
          <p:cNvSpPr>
            <a:spLocks noGrp="1"/>
          </p:cNvSpPr>
          <p:nvPr>
            <p:ph type="sldNum" sz="quarter" idx="12"/>
          </p:nvPr>
        </p:nvSpPr>
        <p:spPr/>
        <p:txBody>
          <a:bodyPr/>
          <a:lstStyle/>
          <a:p>
            <a:fld id="{0E522F03-542F-46F5-BAB4-A1AFEF7CA5DB}" type="slidenum">
              <a:rPr lang="en-GB" smtClean="0"/>
              <a:t>‹#›</a:t>
            </a:fld>
            <a:endParaRPr lang="en-GB"/>
          </a:p>
        </p:txBody>
      </p:sp>
    </p:spTree>
    <p:extLst>
      <p:ext uri="{BB962C8B-B14F-4D97-AF65-F5344CB8AC3E}">
        <p14:creationId xmlns:p14="http://schemas.microsoft.com/office/powerpoint/2010/main" val="388907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1489-7E3B-4D9A-A283-0CB1595997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6838F2-FF64-4944-BC09-9F47096870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6F1B14-DBD8-4075-B591-CFA812A215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B8C71B-61D8-4E0B-9A49-857887FA2643}"/>
              </a:ext>
            </a:extLst>
          </p:cNvPr>
          <p:cNvSpPr>
            <a:spLocks noGrp="1"/>
          </p:cNvSpPr>
          <p:nvPr>
            <p:ph type="dt" sz="half" idx="10"/>
          </p:nvPr>
        </p:nvSpPr>
        <p:spPr/>
        <p:txBody>
          <a:bodyPr/>
          <a:lstStyle/>
          <a:p>
            <a:fld id="{9FEA8177-DF1D-40D2-A2EA-7C57F4189BE4}" type="datetimeFigureOut">
              <a:rPr lang="en-GB" smtClean="0"/>
              <a:t>09/04/2024</a:t>
            </a:fld>
            <a:endParaRPr lang="en-GB"/>
          </a:p>
        </p:txBody>
      </p:sp>
      <p:sp>
        <p:nvSpPr>
          <p:cNvPr id="6" name="Footer Placeholder 5">
            <a:extLst>
              <a:ext uri="{FF2B5EF4-FFF2-40B4-BE49-F238E27FC236}">
                <a16:creationId xmlns:a16="http://schemas.microsoft.com/office/drawing/2014/main" id="{C8C25636-A737-4C6C-B55B-97A13A605A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C1EC13-513A-4C3B-97FE-F16AA5330F36}"/>
              </a:ext>
            </a:extLst>
          </p:cNvPr>
          <p:cNvSpPr>
            <a:spLocks noGrp="1"/>
          </p:cNvSpPr>
          <p:nvPr>
            <p:ph type="sldNum" sz="quarter" idx="12"/>
          </p:nvPr>
        </p:nvSpPr>
        <p:spPr/>
        <p:txBody>
          <a:bodyPr/>
          <a:lstStyle/>
          <a:p>
            <a:fld id="{0E522F03-542F-46F5-BAB4-A1AFEF7CA5DB}" type="slidenum">
              <a:rPr lang="en-GB" smtClean="0"/>
              <a:t>‹#›</a:t>
            </a:fld>
            <a:endParaRPr lang="en-GB"/>
          </a:p>
        </p:txBody>
      </p:sp>
    </p:spTree>
    <p:extLst>
      <p:ext uri="{BB962C8B-B14F-4D97-AF65-F5344CB8AC3E}">
        <p14:creationId xmlns:p14="http://schemas.microsoft.com/office/powerpoint/2010/main" val="50877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3A2F5-4732-4AF9-A813-586F2813B8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47C049-A819-444A-83A3-5BA86B5024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E2CC9E-C35C-41CC-8DF4-51851BD9E5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1E4FC4-284C-424F-B4AF-652D9DB62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AA82C0-C65C-4F9D-A17C-A56580D9DC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B1F269-1256-42B7-8315-F77A642BFDD0}"/>
              </a:ext>
            </a:extLst>
          </p:cNvPr>
          <p:cNvSpPr>
            <a:spLocks noGrp="1"/>
          </p:cNvSpPr>
          <p:nvPr>
            <p:ph type="dt" sz="half" idx="10"/>
          </p:nvPr>
        </p:nvSpPr>
        <p:spPr/>
        <p:txBody>
          <a:bodyPr/>
          <a:lstStyle/>
          <a:p>
            <a:fld id="{9FEA8177-DF1D-40D2-A2EA-7C57F4189BE4}" type="datetimeFigureOut">
              <a:rPr lang="en-GB" smtClean="0"/>
              <a:t>09/04/2024</a:t>
            </a:fld>
            <a:endParaRPr lang="en-GB"/>
          </a:p>
        </p:txBody>
      </p:sp>
      <p:sp>
        <p:nvSpPr>
          <p:cNvPr id="8" name="Footer Placeholder 7">
            <a:extLst>
              <a:ext uri="{FF2B5EF4-FFF2-40B4-BE49-F238E27FC236}">
                <a16:creationId xmlns:a16="http://schemas.microsoft.com/office/drawing/2014/main" id="{604B1938-D0E3-4653-A045-DE341198E1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0B9CD73-DDCD-46EB-A496-D42D6180DB4D}"/>
              </a:ext>
            </a:extLst>
          </p:cNvPr>
          <p:cNvSpPr>
            <a:spLocks noGrp="1"/>
          </p:cNvSpPr>
          <p:nvPr>
            <p:ph type="sldNum" sz="quarter" idx="12"/>
          </p:nvPr>
        </p:nvSpPr>
        <p:spPr/>
        <p:txBody>
          <a:bodyPr/>
          <a:lstStyle/>
          <a:p>
            <a:fld id="{0E522F03-542F-46F5-BAB4-A1AFEF7CA5DB}" type="slidenum">
              <a:rPr lang="en-GB" smtClean="0"/>
              <a:t>‹#›</a:t>
            </a:fld>
            <a:endParaRPr lang="en-GB"/>
          </a:p>
        </p:txBody>
      </p:sp>
    </p:spTree>
    <p:extLst>
      <p:ext uri="{BB962C8B-B14F-4D97-AF65-F5344CB8AC3E}">
        <p14:creationId xmlns:p14="http://schemas.microsoft.com/office/powerpoint/2010/main" val="150293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5DB4-C754-4BEB-86D0-A2264DC290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10D802-59E3-4EFA-A6EC-E354D0125E4F}"/>
              </a:ext>
            </a:extLst>
          </p:cNvPr>
          <p:cNvSpPr>
            <a:spLocks noGrp="1"/>
          </p:cNvSpPr>
          <p:nvPr>
            <p:ph type="dt" sz="half" idx="10"/>
          </p:nvPr>
        </p:nvSpPr>
        <p:spPr/>
        <p:txBody>
          <a:bodyPr/>
          <a:lstStyle/>
          <a:p>
            <a:fld id="{9FEA8177-DF1D-40D2-A2EA-7C57F4189BE4}" type="datetimeFigureOut">
              <a:rPr lang="en-GB" smtClean="0"/>
              <a:t>09/04/2024</a:t>
            </a:fld>
            <a:endParaRPr lang="en-GB"/>
          </a:p>
        </p:txBody>
      </p:sp>
      <p:sp>
        <p:nvSpPr>
          <p:cNvPr id="4" name="Footer Placeholder 3">
            <a:extLst>
              <a:ext uri="{FF2B5EF4-FFF2-40B4-BE49-F238E27FC236}">
                <a16:creationId xmlns:a16="http://schemas.microsoft.com/office/drawing/2014/main" id="{F2A44D83-3043-4284-B86D-67FE0A151A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DBEBAE-B916-4286-83F9-073880069740}"/>
              </a:ext>
            </a:extLst>
          </p:cNvPr>
          <p:cNvSpPr>
            <a:spLocks noGrp="1"/>
          </p:cNvSpPr>
          <p:nvPr>
            <p:ph type="sldNum" sz="quarter" idx="12"/>
          </p:nvPr>
        </p:nvSpPr>
        <p:spPr/>
        <p:txBody>
          <a:bodyPr/>
          <a:lstStyle/>
          <a:p>
            <a:fld id="{0E522F03-542F-46F5-BAB4-A1AFEF7CA5DB}" type="slidenum">
              <a:rPr lang="en-GB" smtClean="0"/>
              <a:t>‹#›</a:t>
            </a:fld>
            <a:endParaRPr lang="en-GB"/>
          </a:p>
        </p:txBody>
      </p:sp>
    </p:spTree>
    <p:extLst>
      <p:ext uri="{BB962C8B-B14F-4D97-AF65-F5344CB8AC3E}">
        <p14:creationId xmlns:p14="http://schemas.microsoft.com/office/powerpoint/2010/main" val="180716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40F4A-070D-4BB6-A486-E750017E270E}"/>
              </a:ext>
            </a:extLst>
          </p:cNvPr>
          <p:cNvSpPr>
            <a:spLocks noGrp="1"/>
          </p:cNvSpPr>
          <p:nvPr>
            <p:ph type="dt" sz="half" idx="10"/>
          </p:nvPr>
        </p:nvSpPr>
        <p:spPr/>
        <p:txBody>
          <a:bodyPr/>
          <a:lstStyle/>
          <a:p>
            <a:fld id="{9FEA8177-DF1D-40D2-A2EA-7C57F4189BE4}" type="datetimeFigureOut">
              <a:rPr lang="en-GB" smtClean="0"/>
              <a:t>09/04/2024</a:t>
            </a:fld>
            <a:endParaRPr lang="en-GB"/>
          </a:p>
        </p:txBody>
      </p:sp>
      <p:sp>
        <p:nvSpPr>
          <p:cNvPr id="3" name="Footer Placeholder 2">
            <a:extLst>
              <a:ext uri="{FF2B5EF4-FFF2-40B4-BE49-F238E27FC236}">
                <a16:creationId xmlns:a16="http://schemas.microsoft.com/office/drawing/2014/main" id="{8E28F3B0-6245-4ACD-B831-9E58F05DE0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CCA484-C36B-4986-9E7A-CAB379349232}"/>
              </a:ext>
            </a:extLst>
          </p:cNvPr>
          <p:cNvSpPr>
            <a:spLocks noGrp="1"/>
          </p:cNvSpPr>
          <p:nvPr>
            <p:ph type="sldNum" sz="quarter" idx="12"/>
          </p:nvPr>
        </p:nvSpPr>
        <p:spPr/>
        <p:txBody>
          <a:bodyPr/>
          <a:lstStyle/>
          <a:p>
            <a:fld id="{0E522F03-542F-46F5-BAB4-A1AFEF7CA5DB}" type="slidenum">
              <a:rPr lang="en-GB" smtClean="0"/>
              <a:t>‹#›</a:t>
            </a:fld>
            <a:endParaRPr lang="en-GB"/>
          </a:p>
        </p:txBody>
      </p:sp>
    </p:spTree>
    <p:extLst>
      <p:ext uri="{BB962C8B-B14F-4D97-AF65-F5344CB8AC3E}">
        <p14:creationId xmlns:p14="http://schemas.microsoft.com/office/powerpoint/2010/main" val="99635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CE10-EFC9-49B8-92E6-32A5F95992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610A86-1737-4F8E-AA51-80639CCFBF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52B8ACF-F6FD-4FBB-AB5C-251CCE1F9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BE4A5F-7814-4421-B03D-F9F5FCE76EF7}"/>
              </a:ext>
            </a:extLst>
          </p:cNvPr>
          <p:cNvSpPr>
            <a:spLocks noGrp="1"/>
          </p:cNvSpPr>
          <p:nvPr>
            <p:ph type="dt" sz="half" idx="10"/>
          </p:nvPr>
        </p:nvSpPr>
        <p:spPr/>
        <p:txBody>
          <a:bodyPr/>
          <a:lstStyle/>
          <a:p>
            <a:fld id="{9FEA8177-DF1D-40D2-A2EA-7C57F4189BE4}" type="datetimeFigureOut">
              <a:rPr lang="en-GB" smtClean="0"/>
              <a:t>09/04/2024</a:t>
            </a:fld>
            <a:endParaRPr lang="en-GB"/>
          </a:p>
        </p:txBody>
      </p:sp>
      <p:sp>
        <p:nvSpPr>
          <p:cNvPr id="6" name="Footer Placeholder 5">
            <a:extLst>
              <a:ext uri="{FF2B5EF4-FFF2-40B4-BE49-F238E27FC236}">
                <a16:creationId xmlns:a16="http://schemas.microsoft.com/office/drawing/2014/main" id="{E587F1F9-871C-4597-B7B6-60EB81A825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BA5AE6-0273-47CB-9FB2-4091D5661487}"/>
              </a:ext>
            </a:extLst>
          </p:cNvPr>
          <p:cNvSpPr>
            <a:spLocks noGrp="1"/>
          </p:cNvSpPr>
          <p:nvPr>
            <p:ph type="sldNum" sz="quarter" idx="12"/>
          </p:nvPr>
        </p:nvSpPr>
        <p:spPr/>
        <p:txBody>
          <a:bodyPr/>
          <a:lstStyle/>
          <a:p>
            <a:fld id="{0E522F03-542F-46F5-BAB4-A1AFEF7CA5DB}" type="slidenum">
              <a:rPr lang="en-GB" smtClean="0"/>
              <a:t>‹#›</a:t>
            </a:fld>
            <a:endParaRPr lang="en-GB"/>
          </a:p>
        </p:txBody>
      </p:sp>
    </p:spTree>
    <p:extLst>
      <p:ext uri="{BB962C8B-B14F-4D97-AF65-F5344CB8AC3E}">
        <p14:creationId xmlns:p14="http://schemas.microsoft.com/office/powerpoint/2010/main" val="1057096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7E05-1502-4A8F-9878-437EA83375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7DAFBE-3890-48C6-B6BD-5873019E4B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53D93C-FB5E-4761-924F-5F280402D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2D0C7-A09A-4DB5-B182-7A168AEA2570}"/>
              </a:ext>
            </a:extLst>
          </p:cNvPr>
          <p:cNvSpPr>
            <a:spLocks noGrp="1"/>
          </p:cNvSpPr>
          <p:nvPr>
            <p:ph type="dt" sz="half" idx="10"/>
          </p:nvPr>
        </p:nvSpPr>
        <p:spPr/>
        <p:txBody>
          <a:bodyPr/>
          <a:lstStyle/>
          <a:p>
            <a:fld id="{9FEA8177-DF1D-40D2-A2EA-7C57F4189BE4}" type="datetimeFigureOut">
              <a:rPr lang="en-GB" smtClean="0"/>
              <a:t>09/04/2024</a:t>
            </a:fld>
            <a:endParaRPr lang="en-GB"/>
          </a:p>
        </p:txBody>
      </p:sp>
      <p:sp>
        <p:nvSpPr>
          <p:cNvPr id="6" name="Footer Placeholder 5">
            <a:extLst>
              <a:ext uri="{FF2B5EF4-FFF2-40B4-BE49-F238E27FC236}">
                <a16:creationId xmlns:a16="http://schemas.microsoft.com/office/drawing/2014/main" id="{82AB0F26-B545-4506-A01C-BAAF929A58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D97FC3-B416-46FB-93DF-DD525B427BAC}"/>
              </a:ext>
            </a:extLst>
          </p:cNvPr>
          <p:cNvSpPr>
            <a:spLocks noGrp="1"/>
          </p:cNvSpPr>
          <p:nvPr>
            <p:ph type="sldNum" sz="quarter" idx="12"/>
          </p:nvPr>
        </p:nvSpPr>
        <p:spPr/>
        <p:txBody>
          <a:bodyPr/>
          <a:lstStyle/>
          <a:p>
            <a:fld id="{0E522F03-542F-46F5-BAB4-A1AFEF7CA5DB}" type="slidenum">
              <a:rPr lang="en-GB" smtClean="0"/>
              <a:t>‹#›</a:t>
            </a:fld>
            <a:endParaRPr lang="en-GB"/>
          </a:p>
        </p:txBody>
      </p:sp>
    </p:spTree>
    <p:extLst>
      <p:ext uri="{BB962C8B-B14F-4D97-AF65-F5344CB8AC3E}">
        <p14:creationId xmlns:p14="http://schemas.microsoft.com/office/powerpoint/2010/main" val="3884334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930C27-5C3C-4F19-A4EC-547D76C2E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9141C6-11BE-44AC-8C14-712338FC8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4FE97D-4BEE-45F8-89DF-56EB231A09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A8177-DF1D-40D2-A2EA-7C57F4189BE4}" type="datetimeFigureOut">
              <a:rPr lang="en-GB" smtClean="0"/>
              <a:t>09/04/2024</a:t>
            </a:fld>
            <a:endParaRPr lang="en-GB"/>
          </a:p>
        </p:txBody>
      </p:sp>
      <p:sp>
        <p:nvSpPr>
          <p:cNvPr id="5" name="Footer Placeholder 4">
            <a:extLst>
              <a:ext uri="{FF2B5EF4-FFF2-40B4-BE49-F238E27FC236}">
                <a16:creationId xmlns:a16="http://schemas.microsoft.com/office/drawing/2014/main" id="{F6A0184F-EFD9-4762-9837-491CF18FE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DAD9AF-BBF2-42E4-9E3F-87E0F7D0E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22F03-542F-46F5-BAB4-A1AFEF7CA5DB}" type="slidenum">
              <a:rPr lang="en-GB" smtClean="0"/>
              <a:t>‹#›</a:t>
            </a:fld>
            <a:endParaRPr lang="en-GB"/>
          </a:p>
        </p:txBody>
      </p:sp>
    </p:spTree>
    <p:extLst>
      <p:ext uri="{BB962C8B-B14F-4D97-AF65-F5344CB8AC3E}">
        <p14:creationId xmlns:p14="http://schemas.microsoft.com/office/powerpoint/2010/main" val="198623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1AA2-0C23-4068-85C4-B15492B0D056}"/>
              </a:ext>
            </a:extLst>
          </p:cNvPr>
          <p:cNvSpPr>
            <a:spLocks noGrp="1"/>
          </p:cNvSpPr>
          <p:nvPr>
            <p:ph type="ctrTitle"/>
          </p:nvPr>
        </p:nvSpPr>
        <p:spPr>
          <a:xfrm>
            <a:off x="3045368" y="2043663"/>
            <a:ext cx="6105194" cy="2031055"/>
          </a:xfrm>
        </p:spPr>
        <p:txBody>
          <a:bodyPr>
            <a:noAutofit/>
          </a:bodyPr>
          <a:lstStyle/>
          <a:p>
            <a:r>
              <a:rPr lang="en-GB" dirty="0">
                <a:solidFill>
                  <a:srgbClr val="005EB8"/>
                </a:solidFill>
                <a:latin typeface="Arial" panose="020B0604020202020204" pitchFamily="34" charset="0"/>
                <a:cs typeface="Arial" panose="020B0604020202020204" pitchFamily="34" charset="0"/>
              </a:rPr>
              <a:t>Celebrating Maternity Support Workers</a:t>
            </a:r>
          </a:p>
        </p:txBody>
      </p:sp>
      <p:sp>
        <p:nvSpPr>
          <p:cNvPr id="3" name="Subtitle 2">
            <a:extLst>
              <a:ext uri="{FF2B5EF4-FFF2-40B4-BE49-F238E27FC236}">
                <a16:creationId xmlns:a16="http://schemas.microsoft.com/office/drawing/2014/main" id="{4689CAF8-7228-4712-AD5B-B2F6B4232D80}"/>
              </a:ext>
            </a:extLst>
          </p:cNvPr>
          <p:cNvSpPr>
            <a:spLocks noGrp="1"/>
          </p:cNvSpPr>
          <p:nvPr>
            <p:ph type="subTitle" idx="1"/>
          </p:nvPr>
        </p:nvSpPr>
        <p:spPr>
          <a:xfrm>
            <a:off x="3045368" y="4160126"/>
            <a:ext cx="6105194" cy="682079"/>
          </a:xfrm>
        </p:spPr>
        <p:txBody>
          <a:bodyPr>
            <a:noAutofit/>
          </a:bodyPr>
          <a:lstStyle/>
          <a:p>
            <a:r>
              <a:rPr lang="en-GB" sz="2800" dirty="0">
                <a:latin typeface="Arial" panose="020B0604020202020204" pitchFamily="34" charset="0"/>
                <a:cs typeface="Arial" panose="020B0604020202020204" pitchFamily="34" charset="0"/>
              </a:rPr>
              <a:t>Multi-disciplinary team working at its best</a:t>
            </a:r>
          </a:p>
          <a:p>
            <a:endParaRPr lang="en-GB"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D21B759-D136-4969-A2C9-0C9F9888F188}"/>
              </a:ext>
            </a:extLst>
          </p:cNvPr>
          <p:cNvSpPr txBox="1"/>
          <p:nvPr/>
        </p:nvSpPr>
        <p:spPr>
          <a:xfrm>
            <a:off x="4463143" y="5199996"/>
            <a:ext cx="3507832"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Christine Hughes</a:t>
            </a:r>
          </a:p>
        </p:txBody>
      </p:sp>
    </p:spTree>
    <p:extLst>
      <p:ext uri="{BB962C8B-B14F-4D97-AF65-F5344CB8AC3E}">
        <p14:creationId xmlns:p14="http://schemas.microsoft.com/office/powerpoint/2010/main" val="76506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n Obstetric consultant posing for the camera in front of a beach scene">
            <a:extLst>
              <a:ext uri="{FF2B5EF4-FFF2-40B4-BE49-F238E27FC236}">
                <a16:creationId xmlns:a16="http://schemas.microsoft.com/office/drawing/2014/main" id="{57714F74-769D-4501-B8E1-08EE5CB9E110}"/>
              </a:ext>
            </a:extLst>
          </p:cNvPr>
          <p:cNvPicPr>
            <a:picLocks noChangeAspect="1"/>
          </p:cNvPicPr>
          <p:nvPr/>
        </p:nvPicPr>
        <p:blipFill rotWithShape="1">
          <a:blip r:embed="rId2">
            <a:extLst>
              <a:ext uri="{28A0092B-C50C-407E-A947-70E740481C1C}">
                <a14:useLocalDpi xmlns:a14="http://schemas.microsoft.com/office/drawing/2010/main" val="0"/>
              </a:ext>
            </a:extLst>
          </a:blip>
          <a:srcRect b="29049"/>
          <a:stretch/>
        </p:blipFill>
        <p:spPr>
          <a:xfrm>
            <a:off x="639666" y="1003075"/>
            <a:ext cx="5628018" cy="5324142"/>
          </a:xfrm>
          <a:prstGeom prst="rect">
            <a:avLst/>
          </a:prstGeom>
        </p:spPr>
      </p:pic>
      <p:sp>
        <p:nvSpPr>
          <p:cNvPr id="2" name="Title 1">
            <a:extLst>
              <a:ext uri="{FF2B5EF4-FFF2-40B4-BE49-F238E27FC236}">
                <a16:creationId xmlns:a16="http://schemas.microsoft.com/office/drawing/2014/main" id="{B7916A18-516D-492E-AD33-104E12168C6B}"/>
              </a:ext>
            </a:extLst>
          </p:cNvPr>
          <p:cNvSpPr>
            <a:spLocks noGrp="1"/>
          </p:cNvSpPr>
          <p:nvPr>
            <p:ph type="title"/>
          </p:nvPr>
        </p:nvSpPr>
        <p:spPr>
          <a:xfrm>
            <a:off x="1380056" y="-131999"/>
            <a:ext cx="10515600" cy="1325563"/>
          </a:xfrm>
        </p:spPr>
        <p:txBody>
          <a:bodyPr>
            <a:normAutofit/>
          </a:bodyPr>
          <a:lstStyle/>
          <a:p>
            <a:r>
              <a:rPr lang="en-GB" sz="3200" dirty="0">
                <a:latin typeface="Arial" panose="020B0604020202020204" pitchFamily="34" charset="0"/>
                <a:cs typeface="Arial" panose="020B0604020202020204" pitchFamily="34" charset="0"/>
              </a:rPr>
              <a:t>Quote from Sophie Haynes, Obstetric Consultant</a:t>
            </a:r>
          </a:p>
        </p:txBody>
      </p:sp>
      <p:sp>
        <p:nvSpPr>
          <p:cNvPr id="11" name="Speech Bubble: Oval 10" descr="Quote: “MSW’s are an integral part of the obstetric team and play a vital role in supporting patients, midwives and doctors. I am always grateful for their assistance and help in difficult situations and on busy shifts where they can hold a team together through the flexible nature of their work”. &#10;">
            <a:extLst>
              <a:ext uri="{FF2B5EF4-FFF2-40B4-BE49-F238E27FC236}">
                <a16:creationId xmlns:a16="http://schemas.microsoft.com/office/drawing/2014/main" id="{75C9BC3B-A3FA-4185-9DA0-12304895DE35}"/>
              </a:ext>
            </a:extLst>
          </p:cNvPr>
          <p:cNvSpPr/>
          <p:nvPr/>
        </p:nvSpPr>
        <p:spPr>
          <a:xfrm>
            <a:off x="6637856" y="1003075"/>
            <a:ext cx="5411494" cy="3752417"/>
          </a:xfrm>
          <a:prstGeom prst="wedgeEllipseCallout">
            <a:avLst/>
          </a:prstGeom>
          <a:solidFill>
            <a:srgbClr val="005EB8"/>
          </a:solid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pPr algn="ctr">
              <a:lnSpc>
                <a:spcPct val="90000"/>
              </a:lnSpc>
              <a:spcAft>
                <a:spcPts val="600"/>
              </a:spcAft>
              <a:buClr>
                <a:srgbClr val="E25F3A"/>
              </a:buClr>
            </a:pPr>
            <a:r>
              <a:rPr lang="en-US" sz="2000" dirty="0">
                <a:solidFill>
                  <a:schemeClr val="bg1"/>
                </a:solidFill>
                <a:latin typeface="Arial" panose="020B0604020202020204" pitchFamily="34" charset="0"/>
                <a:cs typeface="Arial" panose="020B0604020202020204" pitchFamily="34" charset="0"/>
              </a:rPr>
              <a:t>“MSW’s are an integral part of the obstetric team and play a vital role in supporting patients, midwives and doctors. I am always grateful for their assistance and help in difficult situations and on busy shifts where they can hold a team together through the flexible nature of their work”. </a:t>
            </a:r>
          </a:p>
        </p:txBody>
      </p:sp>
    </p:spTree>
    <p:extLst>
      <p:ext uri="{BB962C8B-B14F-4D97-AF65-F5344CB8AC3E}">
        <p14:creationId xmlns:p14="http://schemas.microsoft.com/office/powerpoint/2010/main" val="183421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9B8F0-8BFD-48C0-AB18-CFEA988F19A1}"/>
              </a:ext>
            </a:extLst>
          </p:cNvPr>
          <p:cNvSpPr>
            <a:spLocks noGrp="1"/>
          </p:cNvSpPr>
          <p:nvPr>
            <p:ph type="title" idx="4294967295"/>
          </p:nvPr>
        </p:nvSpPr>
        <p:spPr>
          <a:xfrm>
            <a:off x="1676400" y="-120650"/>
            <a:ext cx="10515600" cy="1325563"/>
          </a:xfrm>
        </p:spPr>
        <p:txBody>
          <a:bodyPr>
            <a:normAutofit/>
          </a:bodyPr>
          <a:lstStyle/>
          <a:p>
            <a:r>
              <a:rPr lang="en-GB" sz="3200" dirty="0">
                <a:latin typeface="Arial" panose="020B0604020202020204" pitchFamily="34" charset="0"/>
                <a:cs typeface="Arial" panose="020B0604020202020204" pitchFamily="34" charset="0"/>
              </a:rPr>
              <a:t>Quote from Jane </a:t>
            </a:r>
            <a:r>
              <a:rPr lang="en-GB" sz="3200" dirty="0" err="1">
                <a:latin typeface="Arial" panose="020B0604020202020204" pitchFamily="34" charset="0"/>
                <a:cs typeface="Arial" panose="020B0604020202020204" pitchFamily="34" charset="0"/>
              </a:rPr>
              <a:t>Urben</a:t>
            </a:r>
            <a:r>
              <a:rPr lang="en-GB" sz="3200" dirty="0">
                <a:latin typeface="Arial" panose="020B0604020202020204" pitchFamily="34" charset="0"/>
                <a:cs typeface="Arial" panose="020B0604020202020204" pitchFamily="34" charset="0"/>
              </a:rPr>
              <a:t>, Head of Midwifery</a:t>
            </a:r>
          </a:p>
        </p:txBody>
      </p:sp>
      <p:pic>
        <p:nvPicPr>
          <p:cNvPr id="3" name="Picture 2" descr="Head of Midwifery posing for the camera in front of flowers">
            <a:extLst>
              <a:ext uri="{FF2B5EF4-FFF2-40B4-BE49-F238E27FC236}">
                <a16:creationId xmlns:a16="http://schemas.microsoft.com/office/drawing/2014/main" id="{02982EEA-1401-4FB7-B4F3-E7610C1BE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89" y="939333"/>
            <a:ext cx="4643228" cy="4979334"/>
          </a:xfrm>
          <a:prstGeom prst="rect">
            <a:avLst/>
          </a:prstGeom>
        </p:spPr>
      </p:pic>
      <p:sp>
        <p:nvSpPr>
          <p:cNvPr id="8" name="Speech Bubble: Oval 7">
            <a:extLst>
              <a:ext uri="{FF2B5EF4-FFF2-40B4-BE49-F238E27FC236}">
                <a16:creationId xmlns:a16="http://schemas.microsoft.com/office/drawing/2014/main" id="{66609A5B-43C4-4F74-A283-66C269814395}"/>
              </a:ext>
              <a:ext uri="{C183D7F6-B498-43B3-948B-1728B52AA6E4}">
                <adec:decorative xmlns:adec="http://schemas.microsoft.com/office/drawing/2017/decorative" val="0"/>
              </a:ext>
            </a:extLst>
          </p:cNvPr>
          <p:cNvSpPr/>
          <p:nvPr/>
        </p:nvSpPr>
        <p:spPr>
          <a:xfrm>
            <a:off x="5445845" y="800680"/>
            <a:ext cx="6324287" cy="4665823"/>
          </a:xfrm>
          <a:prstGeom prst="wedgeEllipseCallout">
            <a:avLst/>
          </a:prstGeom>
          <a:solidFill>
            <a:srgbClr val="41B6E6"/>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“Maternity Support Workers are very much an integral part the workforce pivotal to our future plans.  MSWs are utilised in all areas of the service and for those that are wanting to do their midwifery training, supported to apply and their application is supported by the management team. MSWs must be recognised as critical to the future of maternity services, supported in their development and respected for the crucial role they do”.</a:t>
            </a:r>
          </a:p>
        </p:txBody>
      </p:sp>
    </p:spTree>
    <p:extLst>
      <p:ext uri="{BB962C8B-B14F-4D97-AF65-F5344CB8AC3E}">
        <p14:creationId xmlns:p14="http://schemas.microsoft.com/office/powerpoint/2010/main" val="1422593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B6F3-96C3-4E93-B480-8474AE27F166}"/>
              </a:ext>
            </a:extLst>
          </p:cNvPr>
          <p:cNvSpPr>
            <a:spLocks noGrp="1"/>
          </p:cNvSpPr>
          <p:nvPr>
            <p:ph type="title"/>
          </p:nvPr>
        </p:nvSpPr>
        <p:spPr>
          <a:xfrm>
            <a:off x="841248" y="256032"/>
            <a:ext cx="10506456" cy="1014984"/>
          </a:xfrm>
        </p:spPr>
        <p:txBody>
          <a:bodyPr anchor="b">
            <a:normAutofit fontScale="90000"/>
          </a:bodyPr>
          <a:lstStyle/>
          <a:p>
            <a:r>
              <a:rPr lang="en-GB" dirty="0">
                <a:latin typeface="Arial" panose="020B0604020202020204" pitchFamily="34" charset="0"/>
                <a:cs typeface="Arial" panose="020B0604020202020204" pitchFamily="34" charset="0"/>
              </a:rPr>
              <a:t>What is the future for MSW’s in Cornwall?</a:t>
            </a:r>
          </a:p>
        </p:txBody>
      </p:sp>
      <p:graphicFrame>
        <p:nvGraphicFramePr>
          <p:cNvPr id="19" name="Content Placeholder 2" descr="A flowchart">
            <a:extLst>
              <a:ext uri="{FF2B5EF4-FFF2-40B4-BE49-F238E27FC236}">
                <a16:creationId xmlns:a16="http://schemas.microsoft.com/office/drawing/2014/main" id="{AFA6A2BD-BFF1-4BD3-85B9-60716B63D1AA}"/>
              </a:ext>
            </a:extLst>
          </p:cNvPr>
          <p:cNvGraphicFramePr>
            <a:graphicFrameLocks noGrp="1"/>
          </p:cNvGraphicFramePr>
          <p:nvPr>
            <p:ph idx="1"/>
            <p:extLst>
              <p:ext uri="{D42A27DB-BD31-4B8C-83A1-F6EECF244321}">
                <p14:modId xmlns:p14="http://schemas.microsoft.com/office/powerpoint/2010/main" val="68911300"/>
              </p:ext>
            </p:extLst>
          </p:nvPr>
        </p:nvGraphicFramePr>
        <p:xfrm>
          <a:off x="838200" y="1926266"/>
          <a:ext cx="10515600" cy="4210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813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6604-60B8-49B3-ABFE-31FD5DD5F4A5}"/>
              </a:ext>
            </a:extLst>
          </p:cNvPr>
          <p:cNvSpPr>
            <a:spLocks noGrp="1"/>
          </p:cNvSpPr>
          <p:nvPr>
            <p:ph type="title" idx="4294967295"/>
          </p:nvPr>
        </p:nvSpPr>
        <p:spPr>
          <a:xfrm>
            <a:off x="1676400" y="11113"/>
            <a:ext cx="10515600" cy="1325562"/>
          </a:xfrm>
        </p:spPr>
        <p:txBody>
          <a:bodyPr>
            <a:normAutofit/>
          </a:bodyPr>
          <a:lstStyle/>
          <a:p>
            <a:r>
              <a:rPr lang="en-GB" sz="4000" dirty="0">
                <a:latin typeface="Arial" panose="020B0604020202020204" pitchFamily="34" charset="0"/>
                <a:cs typeface="Arial" panose="020B0604020202020204" pitchFamily="34" charset="0"/>
              </a:rPr>
              <a:t>Teamwork Slogan</a:t>
            </a:r>
          </a:p>
        </p:txBody>
      </p:sp>
      <p:pic>
        <p:nvPicPr>
          <p:cNvPr id="5" name="Picture 4" descr="A medical staff posing for the camera standing in front of a quote: &quot;Unity is strength when there is teamwork and collaboration, wonderful things can be achieved&quot;.">
            <a:extLst>
              <a:ext uri="{FF2B5EF4-FFF2-40B4-BE49-F238E27FC236}">
                <a16:creationId xmlns:a16="http://schemas.microsoft.com/office/drawing/2014/main" id="{A03AFA3D-4A8A-49E6-8807-7A5BC78AFF55}"/>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14000"/>
                    </a14:imgEffect>
                    <a14:imgEffect>
                      <a14:brightnessContrast bright="-21000" contrast="-8000"/>
                    </a14:imgEffect>
                  </a14:imgLayer>
                </a14:imgProps>
              </a:ext>
              <a:ext uri="{28A0092B-C50C-407E-A947-70E740481C1C}">
                <a14:useLocalDpi xmlns:a14="http://schemas.microsoft.com/office/drawing/2010/main" val="0"/>
              </a:ext>
            </a:extLst>
          </a:blip>
          <a:stretch>
            <a:fillRect/>
          </a:stretch>
        </p:blipFill>
        <p:spPr>
          <a:xfrm>
            <a:off x="3416299" y="1361251"/>
            <a:ext cx="5940343" cy="4722573"/>
          </a:xfrm>
          <a:prstGeom prst="rect">
            <a:avLst/>
          </a:prstGeom>
          <a:blipFill dpi="0" rotWithShape="1">
            <a:blip r:embed="rId4"/>
            <a:srcRect/>
            <a:tile tx="0" ty="0" sx="100000" sy="100000" flip="none" algn="tl"/>
          </a:blipFill>
          <a:ln>
            <a:noFill/>
          </a:ln>
          <a:effectLst>
            <a:outerShdw blurRad="50800" dist="50800" dir="5400000" algn="ctr" rotWithShape="0">
              <a:srgbClr val="000000">
                <a:alpha val="93000"/>
              </a:srgbClr>
            </a:outerShdw>
          </a:effectLst>
        </p:spPr>
      </p:pic>
    </p:spTree>
    <p:extLst>
      <p:ext uri="{BB962C8B-B14F-4D97-AF65-F5344CB8AC3E}">
        <p14:creationId xmlns:p14="http://schemas.microsoft.com/office/powerpoint/2010/main" val="162192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E601-CC9C-49BC-A8BD-07F14579D3E0}"/>
              </a:ext>
            </a:extLst>
          </p:cNvPr>
          <p:cNvSpPr>
            <a:spLocks noGrp="1"/>
          </p:cNvSpPr>
          <p:nvPr>
            <p:ph type="title"/>
          </p:nvPr>
        </p:nvSpPr>
        <p:spPr>
          <a:xfrm>
            <a:off x="670705" y="338250"/>
            <a:ext cx="10515600" cy="912690"/>
          </a:xfrm>
        </p:spPr>
        <p:txBody>
          <a:bodyPr>
            <a:normAutofit/>
          </a:bodyPr>
          <a:lstStyle/>
          <a:p>
            <a:r>
              <a:rPr lang="en-GB" sz="3200" dirty="0">
                <a:latin typeface="Arial" panose="020B0604020202020204" pitchFamily="34" charset="0"/>
                <a:cs typeface="Arial" panose="020B0604020202020204" pitchFamily="34" charset="0"/>
              </a:rPr>
              <a:t>A Bit About Me</a:t>
            </a:r>
          </a:p>
        </p:txBody>
      </p:sp>
      <p:sp>
        <p:nvSpPr>
          <p:cNvPr id="3" name="Content Placeholder 2">
            <a:extLst>
              <a:ext uri="{FF2B5EF4-FFF2-40B4-BE49-F238E27FC236}">
                <a16:creationId xmlns:a16="http://schemas.microsoft.com/office/drawing/2014/main" id="{7B735E55-8328-4C8F-BC65-796A891A54E6}"/>
              </a:ext>
            </a:extLst>
          </p:cNvPr>
          <p:cNvSpPr>
            <a:spLocks noGrp="1"/>
          </p:cNvSpPr>
          <p:nvPr>
            <p:ph idx="1"/>
          </p:nvPr>
        </p:nvSpPr>
        <p:spPr>
          <a:xfrm>
            <a:off x="507030" y="1402515"/>
            <a:ext cx="9592733" cy="3720026"/>
          </a:xfrm>
        </p:spPr>
        <p:txBody>
          <a:bodyPr>
            <a:normAutofit/>
          </a:bodyPr>
          <a:lstStyle/>
          <a:p>
            <a:r>
              <a:rPr lang="en-GB" sz="2400" dirty="0">
                <a:latin typeface="Arial" panose="020B0604020202020204" pitchFamily="34" charset="0"/>
                <a:cs typeface="Arial" panose="020B0604020202020204" pitchFamily="34" charset="0"/>
              </a:rPr>
              <a:t>Maternity Support Worker (MSW) for 9 years in Cornwall</a:t>
            </a:r>
          </a:p>
          <a:p>
            <a:r>
              <a:rPr lang="en-GB" sz="2400" dirty="0">
                <a:latin typeface="Arial" panose="020B0604020202020204" pitchFamily="34" charset="0"/>
                <a:cs typeface="Arial" panose="020B0604020202020204" pitchFamily="34" charset="0"/>
              </a:rPr>
              <a:t>Royal College of Midwifery (RCM) MSW Advocate and Learning Representative for Cornwall Branch</a:t>
            </a:r>
          </a:p>
          <a:p>
            <a:r>
              <a:rPr lang="en-GB" sz="2400" dirty="0">
                <a:latin typeface="Arial" panose="020B0604020202020204" pitchFamily="34" charset="0"/>
                <a:cs typeface="Arial" panose="020B0604020202020204" pitchFamily="34" charset="0"/>
              </a:rPr>
              <a:t>Journey to date – Care Quality Commission (CQC)</a:t>
            </a:r>
          </a:p>
          <a:p>
            <a:r>
              <a:rPr lang="en-GB" sz="2400" dirty="0">
                <a:latin typeface="Arial" panose="020B0604020202020204" pitchFamily="34" charset="0"/>
                <a:cs typeface="Arial" panose="020B0604020202020204" pitchFamily="34" charset="0"/>
              </a:rPr>
              <a:t>New Head of Midwifery (HOM) who is invested in staff</a:t>
            </a:r>
          </a:p>
          <a:p>
            <a:r>
              <a:rPr lang="en-GB" sz="2400" dirty="0">
                <a:latin typeface="Arial" panose="020B0604020202020204" pitchFamily="34" charset="0"/>
                <a:cs typeface="Arial" panose="020B0604020202020204" pitchFamily="34" charset="0"/>
              </a:rPr>
              <a:t>Committed to Better Births philosophy</a:t>
            </a:r>
          </a:p>
          <a:p>
            <a:r>
              <a:rPr lang="en-GB" sz="2400" dirty="0">
                <a:latin typeface="Arial" panose="020B0604020202020204" pitchFamily="34" charset="0"/>
                <a:cs typeface="Arial" panose="020B0604020202020204" pitchFamily="34" charset="0"/>
              </a:rPr>
              <a:t>Deputy HOM and Consultant Midwife for vulnerability</a:t>
            </a:r>
          </a:p>
          <a:p>
            <a:r>
              <a:rPr lang="en-GB" sz="2400" dirty="0">
                <a:latin typeface="Arial" panose="020B0604020202020204" pitchFamily="34" charset="0"/>
                <a:cs typeface="Arial" panose="020B0604020202020204" pitchFamily="34" charset="0"/>
              </a:rPr>
              <a:t>Philosophy of my role has evolved over the years</a:t>
            </a:r>
          </a:p>
          <a:p>
            <a:pPr marL="0" indent="0">
              <a:buNone/>
            </a:pPr>
            <a:endParaRPr lang="en-GB" sz="2000" b="1" dirty="0">
              <a:latin typeface="Arial" panose="020B0604020202020204" pitchFamily="34" charset="0"/>
              <a:cs typeface="Arial" panose="020B0604020202020204" pitchFamily="34" charset="0"/>
            </a:endParaRPr>
          </a:p>
        </p:txBody>
      </p:sp>
      <p:pic>
        <p:nvPicPr>
          <p:cNvPr id="6" name="Picture 5" descr="An MSW in posing in front of a beach scene&#10;&#10;">
            <a:extLst>
              <a:ext uri="{FF2B5EF4-FFF2-40B4-BE49-F238E27FC236}">
                <a16:creationId xmlns:a16="http://schemas.microsoft.com/office/drawing/2014/main" id="{6EF50712-5295-4126-96C8-A2FE7E7BA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9357" y="2806590"/>
            <a:ext cx="3286127" cy="3732552"/>
          </a:xfrm>
          <a:prstGeom prst="rect">
            <a:avLst/>
          </a:prstGeom>
        </p:spPr>
      </p:pic>
    </p:spTree>
    <p:extLst>
      <p:ext uri="{BB962C8B-B14F-4D97-AF65-F5344CB8AC3E}">
        <p14:creationId xmlns:p14="http://schemas.microsoft.com/office/powerpoint/2010/main" val="371322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E8137-4F0B-4213-8383-9019C0F9AFD7}"/>
              </a:ext>
            </a:extLst>
          </p:cNvPr>
          <p:cNvSpPr>
            <a:spLocks noGrp="1"/>
          </p:cNvSpPr>
          <p:nvPr>
            <p:ph type="title"/>
          </p:nvPr>
        </p:nvSpPr>
        <p:spPr>
          <a:xfrm>
            <a:off x="3057524" y="174626"/>
            <a:ext cx="5958885" cy="1282700"/>
          </a:xfrm>
        </p:spPr>
        <p:txBody>
          <a:bodyPr>
            <a:normAutofit fontScale="90000"/>
          </a:bodyPr>
          <a:lstStyle/>
          <a:p>
            <a:r>
              <a:rPr lang="en-GB" dirty="0">
                <a:latin typeface="Arial" panose="020B0604020202020204" pitchFamily="34" charset="0"/>
                <a:cs typeface="Arial" panose="020B0604020202020204" pitchFamily="34" charset="0"/>
              </a:rPr>
              <a:t>MSW role during COVID</a:t>
            </a:r>
          </a:p>
        </p:txBody>
      </p:sp>
      <p:sp>
        <p:nvSpPr>
          <p:cNvPr id="3" name="Content Placeholder 2">
            <a:extLst>
              <a:ext uri="{FF2B5EF4-FFF2-40B4-BE49-F238E27FC236}">
                <a16:creationId xmlns:a16="http://schemas.microsoft.com/office/drawing/2014/main" id="{7B2C2EC8-5823-4EDB-9724-7C98D1F5D3E6}"/>
              </a:ext>
            </a:extLst>
          </p:cNvPr>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Thinking outside the box to continue to train new staff virtually and in COVID safe ways</a:t>
            </a:r>
          </a:p>
          <a:p>
            <a:pPr marL="0" indent="0">
              <a:buNone/>
            </a:pPr>
            <a:r>
              <a:rPr lang="en-GB" dirty="0">
                <a:latin typeface="Arial" panose="020B0604020202020204" pitchFamily="34" charset="0"/>
                <a:cs typeface="Arial" panose="020B0604020202020204" pitchFamily="34" charset="0"/>
              </a:rPr>
              <a:t>Maintained usual level of recruitment</a:t>
            </a:r>
          </a:p>
          <a:p>
            <a:pPr marL="0" indent="0">
              <a:buNone/>
            </a:pPr>
            <a:r>
              <a:rPr lang="en-GB" dirty="0">
                <a:latin typeface="Arial" panose="020B0604020202020204" pitchFamily="34" charset="0"/>
                <a:cs typeface="Arial" panose="020B0604020202020204" pitchFamily="34" charset="0"/>
              </a:rPr>
              <a:t>Utilising the existing skills of the MSW’s and ability to adapt</a:t>
            </a:r>
          </a:p>
          <a:p>
            <a:pPr marL="0" indent="0">
              <a:buNone/>
            </a:pPr>
            <a:r>
              <a:rPr lang="en-GB" dirty="0">
                <a:latin typeface="Arial" panose="020B0604020202020204" pitchFamily="34" charset="0"/>
                <a:cs typeface="Arial" panose="020B0604020202020204" pitchFamily="34" charset="0"/>
              </a:rPr>
              <a:t>Existing Quality Improvement (QI) Project on the Intrapartum floor has gained momentum</a:t>
            </a:r>
          </a:p>
          <a:p>
            <a:pPr marL="0" indent="0">
              <a:buNone/>
            </a:pPr>
            <a:r>
              <a:rPr lang="en-GB" dirty="0">
                <a:latin typeface="Arial" panose="020B0604020202020204" pitchFamily="34" charset="0"/>
                <a:cs typeface="Arial" panose="020B0604020202020204" pitchFamily="34" charset="0"/>
              </a:rPr>
              <a:t>Drivers – Patient experience and patient flow</a:t>
            </a:r>
          </a:p>
          <a:p>
            <a:pPr marL="0" indent="0">
              <a:buNone/>
            </a:pPr>
            <a:r>
              <a:rPr lang="en-GB" dirty="0">
                <a:latin typeface="Arial" panose="020B0604020202020204" pitchFamily="34" charset="0"/>
                <a:cs typeface="Arial" panose="020B0604020202020204" pitchFamily="34" charset="0"/>
              </a:rPr>
              <a:t>Ability to adapt because of current and transferable skills</a:t>
            </a:r>
          </a:p>
        </p:txBody>
      </p:sp>
    </p:spTree>
    <p:extLst>
      <p:ext uri="{BB962C8B-B14F-4D97-AF65-F5344CB8AC3E}">
        <p14:creationId xmlns:p14="http://schemas.microsoft.com/office/powerpoint/2010/main" val="296450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DA4A1-DE07-476B-89D2-7D0796884087}"/>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GB" sz="3200" dirty="0">
                <a:latin typeface="Arial" panose="020B0604020202020204" pitchFamily="34" charset="0"/>
                <a:cs typeface="Arial" panose="020B0604020202020204" pitchFamily="34" charset="0"/>
              </a:rPr>
              <a:t>Quote from </a:t>
            </a:r>
            <a:r>
              <a:rPr lang="en-GB" sz="3200" dirty="0" err="1">
                <a:latin typeface="Arial" panose="020B0604020202020204" pitchFamily="34" charset="0"/>
                <a:cs typeface="Arial" panose="020B0604020202020204" pitchFamily="34" charset="0"/>
              </a:rPr>
              <a:t>Bryannie</a:t>
            </a:r>
            <a:r>
              <a:rPr lang="en-GB" sz="3200" dirty="0">
                <a:latin typeface="Arial" panose="020B0604020202020204" pitchFamily="34" charset="0"/>
                <a:cs typeface="Arial" panose="020B0604020202020204" pitchFamily="34" charset="0"/>
              </a:rPr>
              <a:t> Hicks, MSW</a:t>
            </a:r>
          </a:p>
        </p:txBody>
      </p:sp>
      <p:sp>
        <p:nvSpPr>
          <p:cNvPr id="3" name="Content Placeholder 2">
            <a:extLst>
              <a:ext uri="{FF2B5EF4-FFF2-40B4-BE49-F238E27FC236}">
                <a16:creationId xmlns:a16="http://schemas.microsoft.com/office/drawing/2014/main" id="{B67DA5CB-FACD-4624-9F61-2384757F180F}"/>
              </a:ext>
              <a:ext uri="{C183D7F6-B498-43B3-948B-1728B52AA6E4}">
                <adec:decorative xmlns:adec="http://schemas.microsoft.com/office/drawing/2017/decorative" val="0"/>
              </a:ext>
            </a:extLst>
          </p:cNvPr>
          <p:cNvSpPr>
            <a:spLocks noGrp="1"/>
          </p:cNvSpPr>
          <p:nvPr>
            <p:ph idx="1"/>
          </p:nvPr>
        </p:nvSpPr>
        <p:spPr>
          <a:xfrm>
            <a:off x="707745" y="5510728"/>
            <a:ext cx="5257800" cy="1325562"/>
          </a:xfrm>
        </p:spPr>
        <p:txBody>
          <a:bodyPr anchor="ctr">
            <a:normAutofit fontScale="92500" lnSpcReduction="20000"/>
          </a:bodyPr>
          <a:lstStyle/>
          <a:p>
            <a:pPr>
              <a:lnSpc>
                <a:spcPct val="100000"/>
              </a:lnSpc>
              <a:spcBef>
                <a:spcPts val="0"/>
              </a:spcBef>
            </a:pPr>
            <a:r>
              <a:rPr lang="en-GB" sz="2000" dirty="0">
                <a:latin typeface="Arial" panose="020B0604020202020204" pitchFamily="34" charset="0"/>
                <a:cs typeface="Arial" panose="020B0604020202020204" pitchFamily="34" charset="0"/>
              </a:rPr>
              <a:t>Induction pack</a:t>
            </a:r>
          </a:p>
          <a:p>
            <a:pPr>
              <a:lnSpc>
                <a:spcPct val="100000"/>
              </a:lnSpc>
              <a:spcBef>
                <a:spcPts val="0"/>
              </a:spcBef>
            </a:pPr>
            <a:r>
              <a:rPr lang="en-GB" sz="2000" dirty="0">
                <a:latin typeface="Arial" panose="020B0604020202020204" pitchFamily="34" charset="0"/>
                <a:cs typeface="Arial" panose="020B0604020202020204" pitchFamily="34" charset="0"/>
              </a:rPr>
              <a:t>Health Education England (HEE) Framework forming the basis of our competency pack – Band 3</a:t>
            </a:r>
          </a:p>
          <a:p>
            <a:pPr>
              <a:lnSpc>
                <a:spcPct val="100000"/>
              </a:lnSpc>
              <a:spcBef>
                <a:spcPts val="0"/>
              </a:spcBef>
            </a:pPr>
            <a:r>
              <a:rPr lang="en-GB" sz="2000" dirty="0">
                <a:latin typeface="Arial" panose="020B0604020202020204" pitchFamily="34" charset="0"/>
                <a:cs typeface="Arial" panose="020B0604020202020204" pitchFamily="34" charset="0"/>
              </a:rPr>
              <a:t>Clear guidelines of skills to achieve</a:t>
            </a:r>
          </a:p>
        </p:txBody>
      </p:sp>
      <p:pic>
        <p:nvPicPr>
          <p:cNvPr id="5" name="Picture 4">
            <a:extLst>
              <a:ext uri="{FF2B5EF4-FFF2-40B4-BE49-F238E27FC236}">
                <a16:creationId xmlns:a16="http://schemas.microsoft.com/office/drawing/2014/main" id="{6EE58F78-E2F0-470C-9777-71CF31B9F3C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6022" r="-1" b="5521"/>
          <a:stretch/>
        </p:blipFill>
        <p:spPr>
          <a:xfrm>
            <a:off x="7418098" y="1193337"/>
            <a:ext cx="4984370" cy="4831760"/>
          </a:xfrm>
          <a:prstGeom prst="rect">
            <a:avLst/>
          </a:prstGeom>
        </p:spPr>
      </p:pic>
      <p:sp>
        <p:nvSpPr>
          <p:cNvPr id="11" name="Speech Bubble: Oval 10" descr="Speech bubble">
            <a:extLst>
              <a:ext uri="{FF2B5EF4-FFF2-40B4-BE49-F238E27FC236}">
                <a16:creationId xmlns:a16="http://schemas.microsoft.com/office/drawing/2014/main" id="{F4811E70-51CF-4C07-A3FE-5424D70FAB19}"/>
              </a:ext>
              <a:ext uri="{C183D7F6-B498-43B3-948B-1728B52AA6E4}">
                <adec:decorative xmlns:adec="http://schemas.microsoft.com/office/drawing/2017/decorative" val="0"/>
              </a:ext>
            </a:extLst>
          </p:cNvPr>
          <p:cNvSpPr/>
          <p:nvPr/>
        </p:nvSpPr>
        <p:spPr>
          <a:xfrm>
            <a:off x="370390" y="1319514"/>
            <a:ext cx="6931235" cy="3676163"/>
          </a:xfrm>
          <a:prstGeom prst="wedgeEllipseCallout">
            <a:avLst/>
          </a:prstGeom>
          <a:solidFill>
            <a:srgbClr val="005EB8"/>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“Before I applied for the role of MSW I definitely underestimated what would be involved in the level of care we would be providing to women and their babies, but I wouldn’t change it for anything! The role is very diverse from emergency situations to emotional support and advice. Joining the team during COVID wasn’t difficult for me as I feel the team are close and realise we are all in this together and must ride the storm. I can’t wait to see where I progress to!”</a:t>
            </a:r>
          </a:p>
        </p:txBody>
      </p:sp>
    </p:spTree>
    <p:extLst>
      <p:ext uri="{BB962C8B-B14F-4D97-AF65-F5344CB8AC3E}">
        <p14:creationId xmlns:p14="http://schemas.microsoft.com/office/powerpoint/2010/main" val="199649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567491-E252-4895-8359-82EC9321D615}"/>
              </a:ext>
            </a:extLst>
          </p:cNvPr>
          <p:cNvSpPr>
            <a:spLocks noGrp="1"/>
          </p:cNvSpPr>
          <p:nvPr>
            <p:ph type="title"/>
          </p:nvPr>
        </p:nvSpPr>
        <p:spPr>
          <a:xfrm>
            <a:off x="838200" y="54282"/>
            <a:ext cx="11049000" cy="842850"/>
          </a:xfrm>
        </p:spPr>
        <p:txBody>
          <a:bodyPr>
            <a:normAutofit/>
          </a:bodyPr>
          <a:lstStyle/>
          <a:p>
            <a:r>
              <a:rPr lang="en-GB" sz="3200" dirty="0">
                <a:latin typeface="Arial" panose="020B0604020202020204" pitchFamily="34" charset="0"/>
                <a:cs typeface="Arial" panose="020B0604020202020204" pitchFamily="34" charset="0"/>
              </a:rPr>
              <a:t>Quote from Chelsea </a:t>
            </a:r>
            <a:r>
              <a:rPr lang="en-GB" sz="3200" dirty="0" err="1">
                <a:latin typeface="Arial" panose="020B0604020202020204" pitchFamily="34" charset="0"/>
                <a:cs typeface="Arial" panose="020B0604020202020204" pitchFamily="34" charset="0"/>
              </a:rPr>
              <a:t>Gornell</a:t>
            </a:r>
            <a:r>
              <a:rPr lang="en-GB" sz="3200" dirty="0">
                <a:latin typeface="Arial" panose="020B0604020202020204" pitchFamily="34" charset="0"/>
                <a:cs typeface="Arial" panose="020B0604020202020204" pitchFamily="34" charset="0"/>
              </a:rPr>
              <a:t>, Transitional Care MSW</a:t>
            </a:r>
          </a:p>
        </p:txBody>
      </p:sp>
      <p:sp>
        <p:nvSpPr>
          <p:cNvPr id="3" name="Content Placeholder 2">
            <a:extLst>
              <a:ext uri="{FF2B5EF4-FFF2-40B4-BE49-F238E27FC236}">
                <a16:creationId xmlns:a16="http://schemas.microsoft.com/office/drawing/2014/main" id="{C91D558E-1BF6-44FC-AD03-E178A4874178}"/>
              </a:ext>
              <a:ext uri="{C183D7F6-B498-43B3-948B-1728B52AA6E4}">
                <adec:decorative xmlns:adec="http://schemas.microsoft.com/office/drawing/2017/decorative" val="0"/>
              </a:ext>
            </a:extLst>
          </p:cNvPr>
          <p:cNvSpPr>
            <a:spLocks noGrp="1"/>
          </p:cNvSpPr>
          <p:nvPr>
            <p:ph idx="1"/>
          </p:nvPr>
        </p:nvSpPr>
        <p:spPr>
          <a:xfrm>
            <a:off x="7232223" y="4598504"/>
            <a:ext cx="4977578" cy="2025936"/>
          </a:xfrm>
        </p:spPr>
        <p:txBody>
          <a:bodyPr anchor="ctr">
            <a:normAutofit/>
          </a:bodyPr>
          <a:lstStyle/>
          <a:p>
            <a:pPr>
              <a:lnSpc>
                <a:spcPct val="100000"/>
              </a:lnSpc>
              <a:spcBef>
                <a:spcPts val="0"/>
              </a:spcBef>
            </a:pPr>
            <a:r>
              <a:rPr lang="en-GB" sz="2000" dirty="0">
                <a:latin typeface="Arial" panose="020B0604020202020204" pitchFamily="34" charset="0"/>
                <a:cs typeface="Arial" panose="020B0604020202020204" pitchFamily="34" charset="0"/>
              </a:rPr>
              <a:t>Transitional Care</a:t>
            </a:r>
            <a:r>
              <a:rPr lang="en-GB" sz="2000" dirty="0">
                <a:solidFill>
                  <a:srgbClr val="FF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 additional Neonatal skills training</a:t>
            </a:r>
          </a:p>
          <a:p>
            <a:pPr>
              <a:lnSpc>
                <a:spcPct val="100000"/>
              </a:lnSpc>
              <a:spcBef>
                <a:spcPts val="0"/>
              </a:spcBef>
            </a:pPr>
            <a:r>
              <a:rPr lang="en-GB" sz="2000" dirty="0">
                <a:solidFill>
                  <a:srgbClr val="000000"/>
                </a:solidFill>
                <a:latin typeface="Arial" panose="020B0604020202020204" pitchFamily="34" charset="0"/>
                <a:cs typeface="Arial" panose="020B0604020202020204" pitchFamily="34" charset="0"/>
              </a:rPr>
              <a:t>No partners allowed to stay during COVID</a:t>
            </a:r>
          </a:p>
          <a:p>
            <a:pPr>
              <a:lnSpc>
                <a:spcPct val="100000"/>
              </a:lnSpc>
              <a:spcBef>
                <a:spcPts val="0"/>
              </a:spcBef>
            </a:pPr>
            <a:r>
              <a:rPr lang="en-GB" sz="2000" dirty="0">
                <a:solidFill>
                  <a:srgbClr val="000000"/>
                </a:solidFill>
                <a:latin typeface="Arial" panose="020B0604020202020204" pitchFamily="34" charset="0"/>
                <a:cs typeface="Arial" panose="020B0604020202020204" pitchFamily="34" charset="0"/>
              </a:rPr>
              <a:t>Moving forward </a:t>
            </a:r>
            <a:r>
              <a:rPr lang="en-GB" sz="2000">
                <a:solidFill>
                  <a:srgbClr val="000000"/>
                </a:solidFill>
                <a:latin typeface="Arial" panose="020B0604020202020204" pitchFamily="34" charset="0"/>
                <a:cs typeface="Arial" panose="020B0604020202020204" pitchFamily="34" charset="0"/>
              </a:rPr>
              <a:t>– improving </a:t>
            </a:r>
            <a:r>
              <a:rPr lang="en-GB" sz="2000" dirty="0">
                <a:solidFill>
                  <a:srgbClr val="000000"/>
                </a:solidFill>
                <a:latin typeface="Arial" panose="020B0604020202020204" pitchFamily="34" charset="0"/>
                <a:cs typeface="Arial" panose="020B0604020202020204" pitchFamily="34" charset="0"/>
              </a:rPr>
              <a:t>patient experience</a:t>
            </a:r>
          </a:p>
        </p:txBody>
      </p:sp>
      <p:pic>
        <p:nvPicPr>
          <p:cNvPr id="7" name="Picture 6">
            <a:extLst>
              <a:ext uri="{FF2B5EF4-FFF2-40B4-BE49-F238E27FC236}">
                <a16:creationId xmlns:a16="http://schemas.microsoft.com/office/drawing/2014/main" id="{93252E91-B47D-45DC-A989-C4A04428CCB6}"/>
              </a:ext>
              <a:ext uri="{C183D7F6-B498-43B3-948B-1728B52AA6E4}">
                <adec:decorative xmlns:adec="http://schemas.microsoft.com/office/drawing/2017/decorative" val="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 b="12344"/>
          <a:stretch/>
        </p:blipFill>
        <p:spPr>
          <a:xfrm>
            <a:off x="198018" y="8971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8" name="Speech Bubble: Oval 7">
            <a:extLst>
              <a:ext uri="{FF2B5EF4-FFF2-40B4-BE49-F238E27FC236}">
                <a16:creationId xmlns:a16="http://schemas.microsoft.com/office/drawing/2014/main" id="{9F7B3298-1A78-4A03-9BBF-BD64D2DE7E56}"/>
              </a:ext>
              <a:ext uri="{C183D7F6-B498-43B3-948B-1728B52AA6E4}">
                <adec:decorative xmlns:adec="http://schemas.microsoft.com/office/drawing/2017/decorative" val="0"/>
              </a:ext>
            </a:extLst>
          </p:cNvPr>
          <p:cNvSpPr/>
          <p:nvPr/>
        </p:nvSpPr>
        <p:spPr>
          <a:xfrm>
            <a:off x="5782829" y="761107"/>
            <a:ext cx="5570971" cy="3343064"/>
          </a:xfrm>
          <a:prstGeom prst="wedgeEllipseCallout">
            <a:avLst/>
          </a:prstGeom>
          <a:solidFill>
            <a:srgbClr val="41B6E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“Being an MSW on our transitional care ward has allowed me to be an even bigger part of the support network during the pandemic, by forming close relationships whilst building trust during such uncertain and challenging times. This is what makes my role so rewarding”.</a:t>
            </a:r>
          </a:p>
        </p:txBody>
      </p:sp>
    </p:spTree>
    <p:extLst>
      <p:ext uri="{BB962C8B-B14F-4D97-AF65-F5344CB8AC3E}">
        <p14:creationId xmlns:p14="http://schemas.microsoft.com/office/powerpoint/2010/main" val="204683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AB7C-1C9A-4037-B5EF-1DD27E645AC7}"/>
              </a:ext>
            </a:extLst>
          </p:cNvPr>
          <p:cNvSpPr>
            <a:spLocks noGrp="1"/>
          </p:cNvSpPr>
          <p:nvPr>
            <p:ph type="title"/>
          </p:nvPr>
        </p:nvSpPr>
        <p:spPr>
          <a:xfrm>
            <a:off x="866775" y="-246502"/>
            <a:ext cx="10515600" cy="1325563"/>
          </a:xfrm>
        </p:spPr>
        <p:txBody>
          <a:bodyPr>
            <a:normAutofit/>
          </a:bodyPr>
          <a:lstStyle/>
          <a:p>
            <a:r>
              <a:rPr lang="en-GB" sz="3200" dirty="0">
                <a:latin typeface="Arial" panose="020B0604020202020204" pitchFamily="34" charset="0"/>
                <a:cs typeface="Arial" panose="020B0604020202020204" pitchFamily="34" charset="0"/>
              </a:rPr>
              <a:t>Quote from Amanda Rosenfield, Community MSW</a:t>
            </a:r>
          </a:p>
        </p:txBody>
      </p:sp>
      <p:pic>
        <p:nvPicPr>
          <p:cNvPr id="7" name="Picture 6" descr="A picture of a posing Community MSW">
            <a:extLst>
              <a:ext uri="{FF2B5EF4-FFF2-40B4-BE49-F238E27FC236}">
                <a16:creationId xmlns:a16="http://schemas.microsoft.com/office/drawing/2014/main" id="{0A185B23-CACB-452D-AAAF-7E4647AF2CB6}"/>
              </a:ext>
            </a:extLst>
          </p:cNvPr>
          <p:cNvPicPr>
            <a:picLocks noChangeAspect="1"/>
          </p:cNvPicPr>
          <p:nvPr/>
        </p:nvPicPr>
        <p:blipFill rotWithShape="1">
          <a:blip r:embed="rId2">
            <a:extLst>
              <a:ext uri="{28A0092B-C50C-407E-A947-70E740481C1C}">
                <a14:useLocalDpi xmlns:a14="http://schemas.microsoft.com/office/drawing/2010/main" val="0"/>
              </a:ext>
            </a:extLst>
          </a:blip>
          <a:srcRect t="2060" r="2" b="2062"/>
          <a:stretch/>
        </p:blipFill>
        <p:spPr>
          <a:xfrm rot="5400000">
            <a:off x="-142457" y="1410905"/>
            <a:ext cx="5607882" cy="4032621"/>
          </a:xfrm>
          <a:prstGeom prst="rect">
            <a:avLst/>
          </a:prstGeom>
        </p:spPr>
      </p:pic>
      <p:sp>
        <p:nvSpPr>
          <p:cNvPr id="9" name="Speech Bubble: Oval 8" descr="Quote: “Working in community as a Maternity Support Worker is a role I feel privileged to have. Being able to support women from the first exciting ‘I’m pregnant!’, to the moment they are holding their baby in their arms beaming at you that they have done it! &#10;During COVID I have particularly enjoyed the antenatal feeding phone calls, where it gives women the opportunity to talk through things that they may have previously been embarrassed to discuss in a face to face appointment”.&#10;">
            <a:extLst>
              <a:ext uri="{FF2B5EF4-FFF2-40B4-BE49-F238E27FC236}">
                <a16:creationId xmlns:a16="http://schemas.microsoft.com/office/drawing/2014/main" id="{D2595887-1D73-40A7-BFDC-6A2924A2079F}"/>
              </a:ext>
            </a:extLst>
          </p:cNvPr>
          <p:cNvSpPr/>
          <p:nvPr/>
        </p:nvSpPr>
        <p:spPr>
          <a:xfrm>
            <a:off x="5062280" y="623274"/>
            <a:ext cx="6262945" cy="4807166"/>
          </a:xfrm>
          <a:prstGeom prst="wedgeEllipseCallou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“Working in community as a Maternity Support Worker is a role I feel privileged to have. Being able to support women from the first exciting ‘I’m pregnant!’, to the moment they are holding their baby in their arms beaming at you that they have done it! </a:t>
            </a:r>
          </a:p>
          <a:p>
            <a:pPr algn="ctr"/>
            <a:r>
              <a:rPr lang="en-GB" dirty="0">
                <a:latin typeface="Arial" panose="020B0604020202020204" pitchFamily="34" charset="0"/>
                <a:cs typeface="Arial" panose="020B0604020202020204" pitchFamily="34" charset="0"/>
              </a:rPr>
              <a:t>During COVID I have particularly enjoyed the antenatal feeding phone calls, where it gives women the opportunity to talk through things that they may have previously been embarrassed to discuss in a face to face appointment”.</a:t>
            </a:r>
          </a:p>
        </p:txBody>
      </p:sp>
    </p:spTree>
    <p:extLst>
      <p:ext uri="{BB962C8B-B14F-4D97-AF65-F5344CB8AC3E}">
        <p14:creationId xmlns:p14="http://schemas.microsoft.com/office/powerpoint/2010/main" val="248296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1D3FCA-681A-408C-8215-198B663B8814}"/>
              </a:ext>
            </a:extLst>
          </p:cNvPr>
          <p:cNvSpPr>
            <a:spLocks noGrp="1"/>
          </p:cNvSpPr>
          <p:nvPr>
            <p:ph type="title"/>
          </p:nvPr>
        </p:nvSpPr>
        <p:spPr>
          <a:xfrm>
            <a:off x="3304061" y="-168948"/>
            <a:ext cx="10515600" cy="1325563"/>
          </a:xfrm>
        </p:spPr>
        <p:txBody>
          <a:bodyPr>
            <a:normAutofit/>
          </a:bodyPr>
          <a:lstStyle/>
          <a:p>
            <a:r>
              <a:rPr lang="en-GB" sz="3200" dirty="0">
                <a:latin typeface="Arial" panose="020B0604020202020204" pitchFamily="34" charset="0"/>
                <a:cs typeface="Arial" panose="020B0604020202020204" pitchFamily="34" charset="0"/>
              </a:rPr>
              <a:t>Quote from Nellie Ince, MSW</a:t>
            </a:r>
          </a:p>
        </p:txBody>
      </p:sp>
      <p:sp>
        <p:nvSpPr>
          <p:cNvPr id="3" name="Content Placeholder 2">
            <a:extLst>
              <a:ext uri="{FF2B5EF4-FFF2-40B4-BE49-F238E27FC236}">
                <a16:creationId xmlns:a16="http://schemas.microsoft.com/office/drawing/2014/main" id="{D71D95CE-86A0-401E-89D9-7F5E7747C362}"/>
              </a:ext>
              <a:ext uri="{C183D7F6-B498-43B3-948B-1728B52AA6E4}">
                <adec:decorative xmlns:adec="http://schemas.microsoft.com/office/drawing/2017/decorative" val="0"/>
              </a:ext>
            </a:extLst>
          </p:cNvPr>
          <p:cNvSpPr>
            <a:spLocks noGrp="1"/>
          </p:cNvSpPr>
          <p:nvPr>
            <p:ph idx="1"/>
          </p:nvPr>
        </p:nvSpPr>
        <p:spPr>
          <a:xfrm>
            <a:off x="7143597" y="5361919"/>
            <a:ext cx="4909703" cy="1665029"/>
          </a:xfrm>
        </p:spPr>
        <p:txBody>
          <a:bodyPr anchor="ctr">
            <a:normAutofit fontScale="85000" lnSpcReduction="20000"/>
          </a:bodyPr>
          <a:lstStyle/>
          <a:p>
            <a:pPr>
              <a:lnSpc>
                <a:spcPct val="120000"/>
              </a:lnSpc>
              <a:spcBef>
                <a:spcPts val="0"/>
              </a:spcBef>
            </a:pPr>
            <a:r>
              <a:rPr lang="en-GB" sz="2200" dirty="0">
                <a:solidFill>
                  <a:srgbClr val="000000"/>
                </a:solidFill>
                <a:latin typeface="Arial" panose="020B0604020202020204" pitchFamily="34" charset="0"/>
                <a:cs typeface="Arial" panose="020B0604020202020204" pitchFamily="34" charset="0"/>
              </a:rPr>
              <a:t>Fluidity between high and low risk areas</a:t>
            </a:r>
          </a:p>
          <a:p>
            <a:pPr>
              <a:lnSpc>
                <a:spcPct val="120000"/>
              </a:lnSpc>
              <a:spcBef>
                <a:spcPts val="0"/>
              </a:spcBef>
            </a:pPr>
            <a:r>
              <a:rPr lang="en-GB" sz="2200" dirty="0">
                <a:solidFill>
                  <a:srgbClr val="000000"/>
                </a:solidFill>
                <a:latin typeface="Arial" panose="020B0604020202020204" pitchFamily="34" charset="0"/>
                <a:cs typeface="Arial" panose="020B0604020202020204" pitchFamily="34" charset="0"/>
              </a:rPr>
              <a:t>Specific theatre skills training</a:t>
            </a:r>
          </a:p>
          <a:p>
            <a:pPr>
              <a:lnSpc>
                <a:spcPct val="120000"/>
              </a:lnSpc>
              <a:spcBef>
                <a:spcPts val="0"/>
              </a:spcBef>
            </a:pPr>
            <a:r>
              <a:rPr lang="en-GB" sz="2200" dirty="0">
                <a:solidFill>
                  <a:srgbClr val="000000"/>
                </a:solidFill>
                <a:latin typeface="Arial" panose="020B0604020202020204" pitchFamily="34" charset="0"/>
                <a:cs typeface="Arial" panose="020B0604020202020204" pitchFamily="34" charset="0"/>
              </a:rPr>
              <a:t>Future plans for doula training</a:t>
            </a:r>
          </a:p>
          <a:p>
            <a:pPr>
              <a:lnSpc>
                <a:spcPct val="120000"/>
              </a:lnSpc>
              <a:spcBef>
                <a:spcPts val="0"/>
              </a:spcBef>
            </a:pPr>
            <a:r>
              <a:rPr lang="en-GB" sz="2200" dirty="0">
                <a:solidFill>
                  <a:srgbClr val="000000"/>
                </a:solidFill>
                <a:latin typeface="Arial" panose="020B0604020202020204" pitchFamily="34" charset="0"/>
                <a:cs typeface="Arial" panose="020B0604020202020204" pitchFamily="34" charset="0"/>
              </a:rPr>
              <a:t>Waterbirth</a:t>
            </a:r>
          </a:p>
          <a:p>
            <a:pPr>
              <a:lnSpc>
                <a:spcPct val="120000"/>
              </a:lnSpc>
              <a:spcBef>
                <a:spcPts val="0"/>
              </a:spcBef>
            </a:pPr>
            <a:r>
              <a:rPr lang="en-GB" sz="2200" dirty="0">
                <a:solidFill>
                  <a:srgbClr val="000000"/>
                </a:solidFill>
                <a:latin typeface="Arial" panose="020B0604020202020204" pitchFamily="34" charset="0"/>
                <a:cs typeface="Arial" panose="020B0604020202020204" pitchFamily="34" charset="0"/>
              </a:rPr>
              <a:t>Maternal and neonatal care</a:t>
            </a:r>
          </a:p>
          <a:p>
            <a:endParaRPr lang="en-GB" sz="2000" dirty="0">
              <a:solidFill>
                <a:srgbClr val="000000"/>
              </a:solidFill>
            </a:endParaRPr>
          </a:p>
        </p:txBody>
      </p:sp>
      <p:pic>
        <p:nvPicPr>
          <p:cNvPr id="5" name="Picture 4">
            <a:extLst>
              <a:ext uri="{FF2B5EF4-FFF2-40B4-BE49-F238E27FC236}">
                <a16:creationId xmlns:a16="http://schemas.microsoft.com/office/drawing/2014/main" id="{D2A55561-4077-4285-8D02-2645A1DE3B75}"/>
              </a:ext>
              <a:ext uri="{C183D7F6-B498-43B3-948B-1728B52AA6E4}">
                <adec:decorative xmlns:adec="http://schemas.microsoft.com/office/drawing/2017/decorative" val="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5317" r="3" b="13570"/>
          <a:stretch/>
        </p:blipFill>
        <p:spPr>
          <a:xfrm>
            <a:off x="81208" y="8971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Speech Bubble: Oval 5">
            <a:extLst>
              <a:ext uri="{FF2B5EF4-FFF2-40B4-BE49-F238E27FC236}">
                <a16:creationId xmlns:a16="http://schemas.microsoft.com/office/drawing/2014/main" id="{3CC85F2C-B3FE-46B0-AA61-48BBFB1DDFDA}"/>
              </a:ext>
              <a:ext uri="{C183D7F6-B498-43B3-948B-1728B52AA6E4}">
                <adec:decorative xmlns:adec="http://schemas.microsoft.com/office/drawing/2017/decorative" val="0"/>
              </a:ext>
            </a:extLst>
          </p:cNvPr>
          <p:cNvSpPr/>
          <p:nvPr/>
        </p:nvSpPr>
        <p:spPr>
          <a:xfrm>
            <a:off x="5106047" y="1096317"/>
            <a:ext cx="6402798" cy="3897438"/>
          </a:xfrm>
          <a:prstGeom prst="wedgeEllipseCallout">
            <a:avLst/>
          </a:prstGeom>
          <a:solidFill>
            <a:srgbClr val="00A9CE"/>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“As an MSW working on the intrapartum floor I really feel valued and part of the multi professional team and am a cog in the wheel. We all need to work together to ensure safe practice and a high standard of care. I have great job satisfaction from a simple ‘thank you’ from a new mum with her baby. Everyday is different and this adds to the enjoyment of the job”. </a:t>
            </a:r>
          </a:p>
        </p:txBody>
      </p:sp>
    </p:spTree>
    <p:extLst>
      <p:ext uri="{BB962C8B-B14F-4D97-AF65-F5344CB8AC3E}">
        <p14:creationId xmlns:p14="http://schemas.microsoft.com/office/powerpoint/2010/main" val="49399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92B4E-C568-46D8-9C7B-7B2E3321889E}"/>
              </a:ext>
              <a:ext uri="{C183D7F6-B498-43B3-948B-1728B52AA6E4}">
                <adec:decorative xmlns:adec="http://schemas.microsoft.com/office/drawing/2017/decorative" val="0"/>
              </a:ext>
            </a:extLst>
          </p:cNvPr>
          <p:cNvSpPr>
            <a:spLocks noGrp="1"/>
          </p:cNvSpPr>
          <p:nvPr>
            <p:ph type="title"/>
          </p:nvPr>
        </p:nvSpPr>
        <p:spPr>
          <a:xfrm>
            <a:off x="1179576" y="-319188"/>
            <a:ext cx="10515600" cy="1325563"/>
          </a:xfrm>
        </p:spPr>
        <p:txBody>
          <a:bodyPr>
            <a:normAutofit/>
          </a:bodyPr>
          <a:lstStyle/>
          <a:p>
            <a:r>
              <a:rPr lang="en-GB" sz="3200" dirty="0">
                <a:latin typeface="Arial" panose="020B0604020202020204" pitchFamily="34" charset="0"/>
                <a:cs typeface="Arial" panose="020B0604020202020204" pitchFamily="34" charset="0"/>
              </a:rPr>
              <a:t>Quote from Debbie Parsons, Obstetric Theatre Lead</a:t>
            </a:r>
          </a:p>
        </p:txBody>
      </p:sp>
      <p:pic>
        <p:nvPicPr>
          <p:cNvPr id="7" name="Content Placeholder 6" descr="An Obstetric Theatre Lead posing for the camera in front of a seaside picture">
            <a:extLst>
              <a:ext uri="{FF2B5EF4-FFF2-40B4-BE49-F238E27FC236}">
                <a16:creationId xmlns:a16="http://schemas.microsoft.com/office/drawing/2014/main" id="{21A88826-7A9A-4E1D-887E-30979AAA571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485" r="3" b="18987"/>
          <a:stretch/>
        </p:blipFill>
        <p:spPr>
          <a:xfrm>
            <a:off x="559999" y="889672"/>
            <a:ext cx="5536001" cy="5465791"/>
          </a:xfrm>
          <a:prstGeom prst="rect">
            <a:avLst/>
          </a:prstGeom>
        </p:spPr>
      </p:pic>
      <p:sp>
        <p:nvSpPr>
          <p:cNvPr id="13" name="Speech Bubble: Oval 12">
            <a:extLst>
              <a:ext uri="{FF2B5EF4-FFF2-40B4-BE49-F238E27FC236}">
                <a16:creationId xmlns:a16="http://schemas.microsoft.com/office/drawing/2014/main" id="{FBC39EE5-D57E-4C53-8FEA-D04C332D91CF}"/>
              </a:ext>
              <a:ext uri="{C183D7F6-B498-43B3-948B-1728B52AA6E4}">
                <adec:decorative xmlns:adec="http://schemas.microsoft.com/office/drawing/2017/decorative" val="0"/>
              </a:ext>
            </a:extLst>
          </p:cNvPr>
          <p:cNvSpPr/>
          <p:nvPr/>
        </p:nvSpPr>
        <p:spPr>
          <a:xfrm>
            <a:off x="6768839" y="1595761"/>
            <a:ext cx="4522882" cy="3666478"/>
          </a:xfrm>
          <a:prstGeom prst="wedgeEllipseCallou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“MSW’s are an integral part of the team and are an invaluable link between the maternity unit and theatre, being able to transfer their skills fluidly between the two”. </a:t>
            </a:r>
          </a:p>
        </p:txBody>
      </p:sp>
    </p:spTree>
    <p:extLst>
      <p:ext uri="{BB962C8B-B14F-4D97-AF65-F5344CB8AC3E}">
        <p14:creationId xmlns:p14="http://schemas.microsoft.com/office/powerpoint/2010/main" val="153217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8E60-483A-40CF-A6D5-A95C2ABADA24}"/>
              </a:ext>
            </a:extLst>
          </p:cNvPr>
          <p:cNvSpPr>
            <a:spLocks noGrp="1"/>
          </p:cNvSpPr>
          <p:nvPr>
            <p:ph type="title"/>
          </p:nvPr>
        </p:nvSpPr>
        <p:spPr>
          <a:xfrm>
            <a:off x="505607" y="0"/>
            <a:ext cx="11487610" cy="755373"/>
          </a:xfrm>
        </p:spPr>
        <p:txBody>
          <a:bodyPr>
            <a:normAutofit/>
          </a:bodyPr>
          <a:lstStyle/>
          <a:p>
            <a:pPr algn="ctr"/>
            <a:r>
              <a:rPr lang="en-GB" sz="3200" dirty="0">
                <a:latin typeface="Arial" panose="020B0604020202020204" pitchFamily="34" charset="0"/>
                <a:cs typeface="Arial" panose="020B0604020202020204" pitchFamily="34" charset="0"/>
              </a:rPr>
              <a:t>Quote from Suzie Bryant and Rachel Mullins</a:t>
            </a:r>
          </a:p>
        </p:txBody>
      </p:sp>
      <p:sp>
        <p:nvSpPr>
          <p:cNvPr id="3" name="Content Placeholder 2">
            <a:extLst>
              <a:ext uri="{FF2B5EF4-FFF2-40B4-BE49-F238E27FC236}">
                <a16:creationId xmlns:a16="http://schemas.microsoft.com/office/drawing/2014/main" id="{E2313823-3FD9-4CA5-9A8D-12981483205F}"/>
              </a:ext>
              <a:ext uri="{C183D7F6-B498-43B3-948B-1728B52AA6E4}">
                <adec:decorative xmlns:adec="http://schemas.microsoft.com/office/drawing/2017/decorative" val="0"/>
              </a:ext>
            </a:extLst>
          </p:cNvPr>
          <p:cNvSpPr>
            <a:spLocks noGrp="1"/>
          </p:cNvSpPr>
          <p:nvPr>
            <p:ph idx="1"/>
          </p:nvPr>
        </p:nvSpPr>
        <p:spPr>
          <a:xfrm>
            <a:off x="5722897" y="4573274"/>
            <a:ext cx="5949184" cy="2284726"/>
          </a:xfrm>
        </p:spPr>
        <p:txBody>
          <a:bodyPr anchor="b">
            <a:normAutofit/>
          </a:bodyPr>
          <a:lstStyle/>
          <a:p>
            <a:pPr>
              <a:lnSpc>
                <a:spcPct val="110000"/>
              </a:lnSpc>
              <a:spcBef>
                <a:spcPts val="0"/>
              </a:spcBef>
            </a:pPr>
            <a:r>
              <a:rPr lang="en-GB" sz="2000" dirty="0">
                <a:solidFill>
                  <a:srgbClr val="000000"/>
                </a:solidFill>
                <a:latin typeface="Arial" panose="020B0604020202020204" pitchFamily="34" charset="0"/>
                <a:cs typeface="Arial" panose="020B0604020202020204" pitchFamily="34" charset="0"/>
              </a:rPr>
              <a:t>PROMPT </a:t>
            </a:r>
          </a:p>
          <a:p>
            <a:pPr>
              <a:lnSpc>
                <a:spcPct val="110000"/>
              </a:lnSpc>
              <a:spcBef>
                <a:spcPts val="0"/>
              </a:spcBef>
            </a:pPr>
            <a:r>
              <a:rPr lang="en-GB" sz="2000" dirty="0">
                <a:solidFill>
                  <a:srgbClr val="000000"/>
                </a:solidFill>
                <a:latin typeface="Arial" panose="020B0604020202020204" pitchFamily="34" charset="0"/>
                <a:cs typeface="Arial" panose="020B0604020202020204" pitchFamily="34" charset="0"/>
              </a:rPr>
              <a:t>Multidisciplinary training: staff that train together work well together</a:t>
            </a:r>
          </a:p>
          <a:p>
            <a:pPr>
              <a:lnSpc>
                <a:spcPct val="110000"/>
              </a:lnSpc>
              <a:spcBef>
                <a:spcPts val="0"/>
              </a:spcBef>
            </a:pPr>
            <a:r>
              <a:rPr lang="en-GB" sz="2000" dirty="0">
                <a:solidFill>
                  <a:srgbClr val="000000"/>
                </a:solidFill>
                <a:latin typeface="Arial" panose="020B0604020202020204" pitchFamily="34" charset="0"/>
                <a:cs typeface="Arial" panose="020B0604020202020204" pitchFamily="34" charset="0"/>
              </a:rPr>
              <a:t>Virtual training during COVID-19</a:t>
            </a:r>
          </a:p>
          <a:p>
            <a:pPr>
              <a:lnSpc>
                <a:spcPct val="110000"/>
              </a:lnSpc>
              <a:spcBef>
                <a:spcPts val="0"/>
              </a:spcBef>
            </a:pPr>
            <a:r>
              <a:rPr lang="en-GB" sz="2000" dirty="0">
                <a:solidFill>
                  <a:srgbClr val="000000"/>
                </a:solidFill>
                <a:latin typeface="Arial" panose="020B0604020202020204" pitchFamily="34" charset="0"/>
                <a:cs typeface="Arial" panose="020B0604020202020204" pitchFamily="34" charset="0"/>
              </a:rPr>
              <a:t>Serious Incident Management System</a:t>
            </a:r>
            <a:r>
              <a:rPr lang="en-GB" sz="1800" dirty="0">
                <a:effectLst/>
                <a:latin typeface="Arial" panose="020B0604020202020204" pitchFamily="34" charset="0"/>
                <a:ea typeface="Calibri" panose="020F0502020204030204" pitchFamily="34" charset="0"/>
              </a:rPr>
              <a:t> </a:t>
            </a:r>
            <a:r>
              <a:rPr lang="en-GB" sz="2000" dirty="0">
                <a:solidFill>
                  <a:srgbClr val="000000"/>
                </a:solidFill>
                <a:latin typeface="Arial" panose="020B0604020202020204" pitchFamily="34" charset="0"/>
                <a:cs typeface="Arial" panose="020B0604020202020204" pitchFamily="34" charset="0"/>
              </a:rPr>
              <a:t>Clinical Skills Facilitators</a:t>
            </a:r>
          </a:p>
          <a:p>
            <a:endParaRPr lang="en-GB" sz="1800" dirty="0">
              <a:solidFill>
                <a:srgbClr val="000000"/>
              </a:solidFill>
            </a:endParaRPr>
          </a:p>
        </p:txBody>
      </p:sp>
      <p:pic>
        <p:nvPicPr>
          <p:cNvPr id="5" name="Picture 4">
            <a:extLst>
              <a:ext uri="{FF2B5EF4-FFF2-40B4-BE49-F238E27FC236}">
                <a16:creationId xmlns:a16="http://schemas.microsoft.com/office/drawing/2014/main" id="{71D16506-9AEB-4C13-B553-C0B91A5AC4F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8592" r="23078" b="1"/>
          <a:stretch/>
        </p:blipFill>
        <p:spPr>
          <a:xfrm>
            <a:off x="0" y="1031503"/>
            <a:ext cx="5082122" cy="5826497"/>
          </a:xfrm>
          <a:prstGeom prst="rect">
            <a:avLst/>
          </a:prstGeom>
        </p:spPr>
      </p:pic>
      <p:sp>
        <p:nvSpPr>
          <p:cNvPr id="6" name="Speech Bubble: Oval 5">
            <a:extLst>
              <a:ext uri="{FF2B5EF4-FFF2-40B4-BE49-F238E27FC236}">
                <a16:creationId xmlns:a16="http://schemas.microsoft.com/office/drawing/2014/main" id="{E3FDBB63-B467-45DB-AC39-636880C5CB3E}"/>
              </a:ext>
              <a:ext uri="{C183D7F6-B498-43B3-948B-1728B52AA6E4}">
                <adec:decorative xmlns:adec="http://schemas.microsoft.com/office/drawing/2017/decorative" val="0"/>
              </a:ext>
            </a:extLst>
          </p:cNvPr>
          <p:cNvSpPr/>
          <p:nvPr/>
        </p:nvSpPr>
        <p:spPr>
          <a:xfrm>
            <a:off x="5832089" y="755373"/>
            <a:ext cx="6359912" cy="3571300"/>
          </a:xfrm>
          <a:prstGeom prst="wedgeEllipseCallout">
            <a:avLst/>
          </a:prstGeom>
          <a:solidFill>
            <a:srgbClr val="41B6E6"/>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“Our Maternity Support Workers play a vital role in the Cornish maternity team! We recognise that the positive contribution made by MSWs in the maternity service is maximised when they are appropriately trained, pay banded and work as an integral part of the care team. The Clinical Skills Facilitators and I are committed to proactively supporting MSWs’ personal and professional growth”.</a:t>
            </a:r>
          </a:p>
        </p:txBody>
      </p:sp>
    </p:spTree>
    <p:extLst>
      <p:ext uri="{BB962C8B-B14F-4D97-AF65-F5344CB8AC3E}">
        <p14:creationId xmlns:p14="http://schemas.microsoft.com/office/powerpoint/2010/main" val="176678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umberOrder xmlns="03b25e55-1fda-4dd5-9a75-c38d0989a0e2">6</NumberOrder>
    <Number xmlns="03b25e55-1fda-4dd5-9a75-c38d0989a0e2" xsi:nil="true"/>
    <lcf76f155ced4ddcb4097134ff3c332f xmlns="03b25e55-1fda-4dd5-9a75-c38d0989a0e2">
      <Terms xmlns="http://schemas.microsoft.com/office/infopath/2007/PartnerControls"/>
    </lcf76f155ced4ddcb4097134ff3c332f>
    <TaxCatchAll xmlns="d2389ad0-4628-4ca4-babd-a5e1ca1fc4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20" ma:contentTypeDescription="Create a new document." ma:contentTypeScope="" ma:versionID="867221da17ec2f9c62b685efb7cd5391">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564d56024ec950cb51b530f9321c7ac6"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e7178f-5b02-4f7e-a22e-1f7fb5c4485f}" ma:internalName="TaxCatchAll" ma:showField="CatchAllData" ma:web="d2389ad0-4628-4ca4-babd-a5e1ca1fc4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BDB35-F56E-4791-A7A8-33986D505553}">
  <ds:schemaRefs>
    <ds:schemaRef ds:uri="http://schemas.microsoft.com/office/2006/metadata/properties"/>
    <ds:schemaRef ds:uri="http://schemas.microsoft.com/office/infopath/2007/PartnerControls"/>
    <ds:schemaRef ds:uri="03b25e55-1fda-4dd5-9a75-c38d0989a0e2"/>
    <ds:schemaRef ds:uri="d2389ad0-4628-4ca4-babd-a5e1ca1fc43d"/>
  </ds:schemaRefs>
</ds:datastoreItem>
</file>

<file path=customXml/itemProps2.xml><?xml version="1.0" encoding="utf-8"?>
<ds:datastoreItem xmlns:ds="http://schemas.openxmlformats.org/officeDocument/2006/customXml" ds:itemID="{FE038D5B-0035-47C6-B2E7-A239DDDF585A}">
  <ds:schemaRefs>
    <ds:schemaRef ds:uri="http://schemas.microsoft.com/sharepoint/v3/contenttype/forms"/>
  </ds:schemaRefs>
</ds:datastoreItem>
</file>

<file path=customXml/itemProps3.xml><?xml version="1.0" encoding="utf-8"?>
<ds:datastoreItem xmlns:ds="http://schemas.openxmlformats.org/officeDocument/2006/customXml" ds:itemID="{9A298FE6-5B9B-407B-B8EC-2BCF5E9EF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b25e55-1fda-4dd5-9a75-c38d0989a0e2"/>
    <ds:schemaRef ds:uri="d2389ad0-4628-4ca4-babd-a5e1ca1fc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496</TotalTime>
  <Words>884</Words>
  <Application>Microsoft Office PowerPoint</Application>
  <PresentationFormat>Widescreen</PresentationFormat>
  <Paragraphs>59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Celebrating Maternity Support Workers</vt:lpstr>
      <vt:lpstr>A Bit About Me</vt:lpstr>
      <vt:lpstr>MSW role during COVID</vt:lpstr>
      <vt:lpstr>Quote from Bryannie Hicks, MSW</vt:lpstr>
      <vt:lpstr>Quote from Chelsea Gornell, Transitional Care MSW</vt:lpstr>
      <vt:lpstr>Quote from Amanda Rosenfield, Community MSW</vt:lpstr>
      <vt:lpstr>Quote from Nellie Ince, MSW</vt:lpstr>
      <vt:lpstr>Quote from Debbie Parsons, Obstetric Theatre Lead</vt:lpstr>
      <vt:lpstr>Quote from Suzie Bryant and Rachel Mullins</vt:lpstr>
      <vt:lpstr>Quote from Sophie Haynes, Obstetric Consultant</vt:lpstr>
      <vt:lpstr>Quote from Jane Urben, Head of Midwifery</vt:lpstr>
      <vt:lpstr>What is the future for MSW’s in Cornwall?</vt:lpstr>
      <vt:lpstr>Teamwork Slogan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Celebrating Maternity Support Workers</dc:title>
  <dc:creator>Christine Hughes</dc:creator>
  <cp:lastModifiedBy>Jazmine Higgins</cp:lastModifiedBy>
  <cp:revision>28</cp:revision>
  <dcterms:created xsi:type="dcterms:W3CDTF">2020-09-29T10:45:36Z</dcterms:created>
  <dcterms:modified xsi:type="dcterms:W3CDTF">2024-04-09T15:08:15Z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0x0101001A0C5AF0A9AE0D4D8032BBF19C904698</vt:lpwstr>
  </property>
</Properties>
</file>