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2"/>
  </p:notesMasterIdLst>
  <p:handoutMasterIdLst>
    <p:handoutMasterId r:id="rId93"/>
  </p:handoutMasterIdLst>
  <p:sldIdLst>
    <p:sldId id="257" r:id="rId5"/>
    <p:sldId id="258" r:id="rId6"/>
    <p:sldId id="259" r:id="rId7"/>
    <p:sldId id="348" r:id="rId8"/>
    <p:sldId id="345" r:id="rId9"/>
    <p:sldId id="302" r:id="rId10"/>
    <p:sldId id="303" r:id="rId11"/>
    <p:sldId id="350" r:id="rId12"/>
    <p:sldId id="265" r:id="rId13"/>
    <p:sldId id="351" r:id="rId14"/>
    <p:sldId id="264" r:id="rId15"/>
    <p:sldId id="263" r:id="rId16"/>
    <p:sldId id="344" r:id="rId17"/>
    <p:sldId id="266" r:id="rId18"/>
    <p:sldId id="267" r:id="rId19"/>
    <p:sldId id="268" r:id="rId20"/>
    <p:sldId id="285" r:id="rId21"/>
    <p:sldId id="286" r:id="rId22"/>
    <p:sldId id="269" r:id="rId23"/>
    <p:sldId id="270" r:id="rId24"/>
    <p:sldId id="280" r:id="rId25"/>
    <p:sldId id="305" r:id="rId26"/>
    <p:sldId id="354" r:id="rId27"/>
    <p:sldId id="306" r:id="rId28"/>
    <p:sldId id="307" r:id="rId29"/>
    <p:sldId id="309" r:id="rId30"/>
    <p:sldId id="355" r:id="rId31"/>
    <p:sldId id="310" r:id="rId32"/>
    <p:sldId id="321" r:id="rId33"/>
    <p:sldId id="311" r:id="rId34"/>
    <p:sldId id="313" r:id="rId35"/>
    <p:sldId id="356" r:id="rId36"/>
    <p:sldId id="341" r:id="rId37"/>
    <p:sldId id="343" r:id="rId38"/>
    <p:sldId id="342" r:id="rId39"/>
    <p:sldId id="317" r:id="rId40"/>
    <p:sldId id="357" r:id="rId41"/>
    <p:sldId id="318" r:id="rId42"/>
    <p:sldId id="300" r:id="rId43"/>
    <p:sldId id="319" r:id="rId44"/>
    <p:sldId id="271" r:id="rId45"/>
    <p:sldId id="272" r:id="rId46"/>
    <p:sldId id="274" r:id="rId47"/>
    <p:sldId id="273" r:id="rId48"/>
    <p:sldId id="346" r:id="rId49"/>
    <p:sldId id="275" r:id="rId50"/>
    <p:sldId id="276" r:id="rId51"/>
    <p:sldId id="277" r:id="rId52"/>
    <p:sldId id="322" r:id="rId53"/>
    <p:sldId id="278" r:id="rId54"/>
    <p:sldId id="281" r:id="rId55"/>
    <p:sldId id="279" r:id="rId56"/>
    <p:sldId id="282" r:id="rId57"/>
    <p:sldId id="283" r:id="rId58"/>
    <p:sldId id="284" r:id="rId59"/>
    <p:sldId id="290" r:id="rId60"/>
    <p:sldId id="288" r:id="rId61"/>
    <p:sldId id="294" r:id="rId62"/>
    <p:sldId id="295" r:id="rId63"/>
    <p:sldId id="296" r:id="rId64"/>
    <p:sldId id="297" r:id="rId65"/>
    <p:sldId id="298" r:id="rId66"/>
    <p:sldId id="323" r:id="rId67"/>
    <p:sldId id="324" r:id="rId68"/>
    <p:sldId id="325" r:id="rId69"/>
    <p:sldId id="326" r:id="rId70"/>
    <p:sldId id="347" r:id="rId71"/>
    <p:sldId id="349" r:id="rId72"/>
    <p:sldId id="327" r:id="rId73"/>
    <p:sldId id="328" r:id="rId74"/>
    <p:sldId id="329" r:id="rId75"/>
    <p:sldId id="330" r:id="rId76"/>
    <p:sldId id="331" r:id="rId77"/>
    <p:sldId id="332" r:id="rId78"/>
    <p:sldId id="337" r:id="rId79"/>
    <p:sldId id="334" r:id="rId80"/>
    <p:sldId id="335" r:id="rId81"/>
    <p:sldId id="336" r:id="rId82"/>
    <p:sldId id="338" r:id="rId83"/>
    <p:sldId id="339" r:id="rId84"/>
    <p:sldId id="340" r:id="rId85"/>
    <p:sldId id="353" r:id="rId86"/>
    <p:sldId id="352" r:id="rId87"/>
    <p:sldId id="361" r:id="rId88"/>
    <p:sldId id="358" r:id="rId89"/>
    <p:sldId id="360" r:id="rId90"/>
    <p:sldId id="359" r:id="rId9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759EA21-EA87-C076-4EA1-2B3E952B88CA}" name="Chris McAuley" initials="CM" userId="S::c.mcauley@bmchealth.co.uk::f0e7f17f-7711-4d24-ac3a-f09d822b5325" providerId="AD"/>
  <p188:author id="{2E26BA2F-D390-197D-11E6-4591ADCFB92B}" name="Kirsten Windfuhr" initials="KW" userId="S::k.windfuhr@bmchealth.co.uk::b71e9fc5-f45e-4d41-9559-4c24f2f706b6" providerId="AD"/>
  <p188:author id="{FAA72898-7B9C-DAF7-ED9D-EFCA04C22E2B}" name="Alexander Ng" initials="AN" userId="S::a.ng@bmchealth.co.uk::64ba4847-0fda-40b7-8906-f0f55d6de5fa" providerId="AD"/>
  <p188:author id="{FBA214E8-EAF7-5BE7-7E0C-5B82C2481B24}" name="Beverley Sheard" initials="BS" userId="S::b.sheard@bmchealth.co.uk::ddca7a59-831e-4660-b596-3cabaeb3da97" providerId="AD"/>
  <p188:author id="{19DF3AEF-FE46-8DFE-6439-B4867EBC4B04}" name="Alison Worden" initials="AW" userId="S::a.worden@bmchealth.co.uk::82596cb9-bf74-4ad1-8a45-4d83515043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9FE"/>
    <a:srgbClr val="F13D4C"/>
    <a:srgbClr val="FFFFFF"/>
    <a:srgbClr val="CFD5EA"/>
    <a:srgbClr val="5DAEFF"/>
    <a:srgbClr val="085BB7"/>
    <a:srgbClr val="E7EAF3"/>
    <a:srgbClr val="768691"/>
    <a:srgbClr val="0D5E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02DE4-52E1-4131-A8A0-BAAB979CFA3A}" v="2" dt="2023-01-24T16:18:06.4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3" autoAdjust="0"/>
    <p:restoredTop sz="94712" autoAdjust="0"/>
  </p:normalViewPr>
  <p:slideViewPr>
    <p:cSldViewPr snapToGrid="0" showGuides="1">
      <p:cViewPr varScale="1">
        <p:scale>
          <a:sx n="108" d="100"/>
          <a:sy n="108" d="100"/>
        </p:scale>
        <p:origin x="522"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3206"/>
    </p:cViewPr>
  </p:sorter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9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199BF8-170A-49A8-B794-D58972532FC7}"/>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a:extLst>
              <a:ext uri="{FF2B5EF4-FFF2-40B4-BE49-F238E27FC236}">
                <a16:creationId xmlns:a16="http://schemas.microsoft.com/office/drawing/2014/main" id="{FB2A95AD-729E-4377-9B90-61E90BDCBA23}"/>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77BB29E9-9D47-4962-834B-FEA18C9EBC44}" type="datetimeFigureOut">
              <a:rPr lang="en-GB" smtClean="0"/>
              <a:t>09/04/2024</a:t>
            </a:fld>
            <a:endParaRPr lang="en-GB" dirty="0"/>
          </a:p>
        </p:txBody>
      </p:sp>
      <p:sp>
        <p:nvSpPr>
          <p:cNvPr id="4" name="Footer Placeholder 3">
            <a:extLst>
              <a:ext uri="{FF2B5EF4-FFF2-40B4-BE49-F238E27FC236}">
                <a16:creationId xmlns:a16="http://schemas.microsoft.com/office/drawing/2014/main" id="{2346211A-D0D8-4EC3-B095-B5B3137177BF}"/>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B7768AC0-E8A5-4833-A6B1-E2B291AB89FF}"/>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6EC7F93E-C026-4538-9C56-90D2CEBA6F14}" type="slidenum">
              <a:rPr lang="en-GB" smtClean="0"/>
              <a:t>‹#›</a:t>
            </a:fld>
            <a:endParaRPr lang="en-GB" dirty="0"/>
          </a:p>
        </p:txBody>
      </p:sp>
    </p:spTree>
    <p:extLst>
      <p:ext uri="{BB962C8B-B14F-4D97-AF65-F5344CB8AC3E}">
        <p14:creationId xmlns:p14="http://schemas.microsoft.com/office/powerpoint/2010/main" val="15913183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D01B56C-99A7-4EB0-90D4-72F21771C988}" type="datetimeFigureOut">
              <a:rPr lang="en-GB" smtClean="0"/>
              <a:t>09/04/2024</a:t>
            </a:fld>
            <a:endParaRPr lang="en-GB" dirty="0"/>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46EC5657-7E35-4213-9781-0C86C3DEB7DE}" type="slidenum">
              <a:rPr lang="en-GB" smtClean="0"/>
              <a:t>‹#›</a:t>
            </a:fld>
            <a:endParaRPr lang="en-GB" dirty="0"/>
          </a:p>
        </p:txBody>
      </p:sp>
    </p:spTree>
    <p:extLst>
      <p:ext uri="{BB962C8B-B14F-4D97-AF65-F5344CB8AC3E}">
        <p14:creationId xmlns:p14="http://schemas.microsoft.com/office/powerpoint/2010/main" val="1621740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a:t>
            </a:fld>
            <a:endParaRPr lang="en-GB" dirty="0"/>
          </a:p>
        </p:txBody>
      </p:sp>
    </p:spTree>
    <p:extLst>
      <p:ext uri="{BB962C8B-B14F-4D97-AF65-F5344CB8AC3E}">
        <p14:creationId xmlns:p14="http://schemas.microsoft.com/office/powerpoint/2010/main" val="227670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12</a:t>
            </a:fld>
            <a:endParaRPr lang="en-GB" dirty="0"/>
          </a:p>
        </p:txBody>
      </p:sp>
    </p:spTree>
    <p:extLst>
      <p:ext uri="{BB962C8B-B14F-4D97-AF65-F5344CB8AC3E}">
        <p14:creationId xmlns:p14="http://schemas.microsoft.com/office/powerpoint/2010/main" val="24179571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13</a:t>
            </a:fld>
            <a:endParaRPr lang="en-GB" dirty="0"/>
          </a:p>
        </p:txBody>
      </p:sp>
    </p:spTree>
    <p:extLst>
      <p:ext uri="{BB962C8B-B14F-4D97-AF65-F5344CB8AC3E}">
        <p14:creationId xmlns:p14="http://schemas.microsoft.com/office/powerpoint/2010/main" val="3567953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14</a:t>
            </a:fld>
            <a:endParaRPr lang="en-GB" dirty="0"/>
          </a:p>
        </p:txBody>
      </p:sp>
    </p:spTree>
    <p:extLst>
      <p:ext uri="{BB962C8B-B14F-4D97-AF65-F5344CB8AC3E}">
        <p14:creationId xmlns:p14="http://schemas.microsoft.com/office/powerpoint/2010/main" val="2881940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15</a:t>
            </a:fld>
            <a:endParaRPr lang="en-GB" dirty="0"/>
          </a:p>
        </p:txBody>
      </p:sp>
    </p:spTree>
    <p:extLst>
      <p:ext uri="{BB962C8B-B14F-4D97-AF65-F5344CB8AC3E}">
        <p14:creationId xmlns:p14="http://schemas.microsoft.com/office/powerpoint/2010/main" val="1041893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16</a:t>
            </a:fld>
            <a:endParaRPr lang="en-GB" dirty="0"/>
          </a:p>
        </p:txBody>
      </p:sp>
    </p:spTree>
    <p:extLst>
      <p:ext uri="{BB962C8B-B14F-4D97-AF65-F5344CB8AC3E}">
        <p14:creationId xmlns:p14="http://schemas.microsoft.com/office/powerpoint/2010/main" val="279925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17</a:t>
            </a:fld>
            <a:endParaRPr lang="en-GB" dirty="0"/>
          </a:p>
        </p:txBody>
      </p:sp>
    </p:spTree>
    <p:extLst>
      <p:ext uri="{BB962C8B-B14F-4D97-AF65-F5344CB8AC3E}">
        <p14:creationId xmlns:p14="http://schemas.microsoft.com/office/powerpoint/2010/main" val="1457231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18</a:t>
            </a:fld>
            <a:endParaRPr lang="en-GB" dirty="0"/>
          </a:p>
        </p:txBody>
      </p:sp>
    </p:spTree>
    <p:extLst>
      <p:ext uri="{BB962C8B-B14F-4D97-AF65-F5344CB8AC3E}">
        <p14:creationId xmlns:p14="http://schemas.microsoft.com/office/powerpoint/2010/main" val="638099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19</a:t>
            </a:fld>
            <a:endParaRPr lang="en-GB" dirty="0"/>
          </a:p>
        </p:txBody>
      </p:sp>
    </p:spTree>
    <p:extLst>
      <p:ext uri="{BB962C8B-B14F-4D97-AF65-F5344CB8AC3E}">
        <p14:creationId xmlns:p14="http://schemas.microsoft.com/office/powerpoint/2010/main" val="5642774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20</a:t>
            </a:fld>
            <a:endParaRPr lang="en-GB" dirty="0"/>
          </a:p>
        </p:txBody>
      </p:sp>
    </p:spTree>
    <p:extLst>
      <p:ext uri="{BB962C8B-B14F-4D97-AF65-F5344CB8AC3E}">
        <p14:creationId xmlns:p14="http://schemas.microsoft.com/office/powerpoint/2010/main" val="1880960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21</a:t>
            </a:fld>
            <a:endParaRPr lang="en-GB" dirty="0"/>
          </a:p>
        </p:txBody>
      </p:sp>
    </p:spTree>
    <p:extLst>
      <p:ext uri="{BB962C8B-B14F-4D97-AF65-F5344CB8AC3E}">
        <p14:creationId xmlns:p14="http://schemas.microsoft.com/office/powerpoint/2010/main" val="533110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a:t>
            </a:fld>
            <a:endParaRPr lang="en-GB" dirty="0"/>
          </a:p>
        </p:txBody>
      </p:sp>
    </p:spTree>
    <p:extLst>
      <p:ext uri="{BB962C8B-B14F-4D97-AF65-F5344CB8AC3E}">
        <p14:creationId xmlns:p14="http://schemas.microsoft.com/office/powerpoint/2010/main" val="7290144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22</a:t>
            </a:fld>
            <a:endParaRPr lang="en-GB" dirty="0"/>
          </a:p>
        </p:txBody>
      </p:sp>
    </p:spTree>
    <p:extLst>
      <p:ext uri="{BB962C8B-B14F-4D97-AF65-F5344CB8AC3E}">
        <p14:creationId xmlns:p14="http://schemas.microsoft.com/office/powerpoint/2010/main" val="141367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24</a:t>
            </a:fld>
            <a:endParaRPr lang="en-GB" dirty="0"/>
          </a:p>
        </p:txBody>
      </p:sp>
    </p:spTree>
    <p:extLst>
      <p:ext uri="{BB962C8B-B14F-4D97-AF65-F5344CB8AC3E}">
        <p14:creationId xmlns:p14="http://schemas.microsoft.com/office/powerpoint/2010/main" val="26966149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25</a:t>
            </a:fld>
            <a:endParaRPr lang="en-GB" dirty="0"/>
          </a:p>
        </p:txBody>
      </p:sp>
    </p:spTree>
    <p:extLst>
      <p:ext uri="{BB962C8B-B14F-4D97-AF65-F5344CB8AC3E}">
        <p14:creationId xmlns:p14="http://schemas.microsoft.com/office/powerpoint/2010/main" val="368706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26</a:t>
            </a:fld>
            <a:endParaRPr lang="en-GB" dirty="0"/>
          </a:p>
        </p:txBody>
      </p:sp>
    </p:spTree>
    <p:extLst>
      <p:ext uri="{BB962C8B-B14F-4D97-AF65-F5344CB8AC3E}">
        <p14:creationId xmlns:p14="http://schemas.microsoft.com/office/powerpoint/2010/main" val="26958712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28</a:t>
            </a:fld>
            <a:endParaRPr lang="en-GB" dirty="0"/>
          </a:p>
        </p:txBody>
      </p:sp>
    </p:spTree>
    <p:extLst>
      <p:ext uri="{BB962C8B-B14F-4D97-AF65-F5344CB8AC3E}">
        <p14:creationId xmlns:p14="http://schemas.microsoft.com/office/powerpoint/2010/main" val="14594167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29</a:t>
            </a:fld>
            <a:endParaRPr lang="en-GB" dirty="0"/>
          </a:p>
        </p:txBody>
      </p:sp>
    </p:spTree>
    <p:extLst>
      <p:ext uri="{BB962C8B-B14F-4D97-AF65-F5344CB8AC3E}">
        <p14:creationId xmlns:p14="http://schemas.microsoft.com/office/powerpoint/2010/main" val="5840238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30</a:t>
            </a:fld>
            <a:endParaRPr lang="en-GB" dirty="0"/>
          </a:p>
        </p:txBody>
      </p:sp>
    </p:spTree>
    <p:extLst>
      <p:ext uri="{BB962C8B-B14F-4D97-AF65-F5344CB8AC3E}">
        <p14:creationId xmlns:p14="http://schemas.microsoft.com/office/powerpoint/2010/main" val="3793192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31</a:t>
            </a:fld>
            <a:endParaRPr lang="en-GB" dirty="0"/>
          </a:p>
        </p:txBody>
      </p:sp>
    </p:spTree>
    <p:extLst>
      <p:ext uri="{BB962C8B-B14F-4D97-AF65-F5344CB8AC3E}">
        <p14:creationId xmlns:p14="http://schemas.microsoft.com/office/powerpoint/2010/main" val="3666851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33</a:t>
            </a:fld>
            <a:endParaRPr lang="en-GB" dirty="0"/>
          </a:p>
        </p:txBody>
      </p:sp>
    </p:spTree>
    <p:extLst>
      <p:ext uri="{BB962C8B-B14F-4D97-AF65-F5344CB8AC3E}">
        <p14:creationId xmlns:p14="http://schemas.microsoft.com/office/powerpoint/2010/main" val="10299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34</a:t>
            </a:fld>
            <a:endParaRPr lang="en-GB" dirty="0"/>
          </a:p>
        </p:txBody>
      </p:sp>
    </p:spTree>
    <p:extLst>
      <p:ext uri="{BB962C8B-B14F-4D97-AF65-F5344CB8AC3E}">
        <p14:creationId xmlns:p14="http://schemas.microsoft.com/office/powerpoint/2010/main" val="2339365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a:t>
            </a:fld>
            <a:endParaRPr lang="en-GB" dirty="0"/>
          </a:p>
        </p:txBody>
      </p:sp>
    </p:spTree>
    <p:extLst>
      <p:ext uri="{BB962C8B-B14F-4D97-AF65-F5344CB8AC3E}">
        <p14:creationId xmlns:p14="http://schemas.microsoft.com/office/powerpoint/2010/main" val="6408765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35</a:t>
            </a:fld>
            <a:endParaRPr lang="en-GB" dirty="0"/>
          </a:p>
        </p:txBody>
      </p:sp>
    </p:spTree>
    <p:extLst>
      <p:ext uri="{BB962C8B-B14F-4D97-AF65-F5344CB8AC3E}">
        <p14:creationId xmlns:p14="http://schemas.microsoft.com/office/powerpoint/2010/main" val="4740495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36</a:t>
            </a:fld>
            <a:endParaRPr lang="en-GB" dirty="0"/>
          </a:p>
        </p:txBody>
      </p:sp>
    </p:spTree>
    <p:extLst>
      <p:ext uri="{BB962C8B-B14F-4D97-AF65-F5344CB8AC3E}">
        <p14:creationId xmlns:p14="http://schemas.microsoft.com/office/powerpoint/2010/main" val="308035559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38</a:t>
            </a:fld>
            <a:endParaRPr lang="en-GB" dirty="0"/>
          </a:p>
        </p:txBody>
      </p:sp>
    </p:spTree>
    <p:extLst>
      <p:ext uri="{BB962C8B-B14F-4D97-AF65-F5344CB8AC3E}">
        <p14:creationId xmlns:p14="http://schemas.microsoft.com/office/powerpoint/2010/main" val="297254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39</a:t>
            </a:fld>
            <a:endParaRPr lang="en-GB" dirty="0"/>
          </a:p>
        </p:txBody>
      </p:sp>
    </p:spTree>
    <p:extLst>
      <p:ext uri="{BB962C8B-B14F-4D97-AF65-F5344CB8AC3E}">
        <p14:creationId xmlns:p14="http://schemas.microsoft.com/office/powerpoint/2010/main" val="34248333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40</a:t>
            </a:fld>
            <a:endParaRPr lang="en-GB" dirty="0"/>
          </a:p>
        </p:txBody>
      </p:sp>
    </p:spTree>
    <p:extLst>
      <p:ext uri="{BB962C8B-B14F-4D97-AF65-F5344CB8AC3E}">
        <p14:creationId xmlns:p14="http://schemas.microsoft.com/office/powerpoint/2010/main" val="26650827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41</a:t>
            </a:fld>
            <a:endParaRPr lang="en-GB" dirty="0"/>
          </a:p>
        </p:txBody>
      </p:sp>
    </p:spTree>
    <p:extLst>
      <p:ext uri="{BB962C8B-B14F-4D97-AF65-F5344CB8AC3E}">
        <p14:creationId xmlns:p14="http://schemas.microsoft.com/office/powerpoint/2010/main" val="30367712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42</a:t>
            </a:fld>
            <a:endParaRPr lang="en-GB" dirty="0"/>
          </a:p>
        </p:txBody>
      </p:sp>
    </p:spTree>
    <p:extLst>
      <p:ext uri="{BB962C8B-B14F-4D97-AF65-F5344CB8AC3E}">
        <p14:creationId xmlns:p14="http://schemas.microsoft.com/office/powerpoint/2010/main" val="35776217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43</a:t>
            </a:fld>
            <a:endParaRPr lang="en-GB" dirty="0"/>
          </a:p>
        </p:txBody>
      </p:sp>
    </p:spTree>
    <p:extLst>
      <p:ext uri="{BB962C8B-B14F-4D97-AF65-F5344CB8AC3E}">
        <p14:creationId xmlns:p14="http://schemas.microsoft.com/office/powerpoint/2010/main" val="7530846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44</a:t>
            </a:fld>
            <a:endParaRPr lang="en-GB" dirty="0"/>
          </a:p>
        </p:txBody>
      </p:sp>
    </p:spTree>
    <p:extLst>
      <p:ext uri="{BB962C8B-B14F-4D97-AF65-F5344CB8AC3E}">
        <p14:creationId xmlns:p14="http://schemas.microsoft.com/office/powerpoint/2010/main" val="32582482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45</a:t>
            </a:fld>
            <a:endParaRPr lang="en-GB" dirty="0"/>
          </a:p>
        </p:txBody>
      </p:sp>
    </p:spTree>
    <p:extLst>
      <p:ext uri="{BB962C8B-B14F-4D97-AF65-F5344CB8AC3E}">
        <p14:creationId xmlns:p14="http://schemas.microsoft.com/office/powerpoint/2010/main" val="2247822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a:t>
            </a:fld>
            <a:endParaRPr lang="en-GB" dirty="0"/>
          </a:p>
        </p:txBody>
      </p:sp>
    </p:spTree>
    <p:extLst>
      <p:ext uri="{BB962C8B-B14F-4D97-AF65-F5344CB8AC3E}">
        <p14:creationId xmlns:p14="http://schemas.microsoft.com/office/powerpoint/2010/main" val="228407754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46</a:t>
            </a:fld>
            <a:endParaRPr lang="en-GB" dirty="0"/>
          </a:p>
        </p:txBody>
      </p:sp>
    </p:spTree>
    <p:extLst>
      <p:ext uri="{BB962C8B-B14F-4D97-AF65-F5344CB8AC3E}">
        <p14:creationId xmlns:p14="http://schemas.microsoft.com/office/powerpoint/2010/main" val="24618691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47</a:t>
            </a:fld>
            <a:endParaRPr lang="en-GB" dirty="0"/>
          </a:p>
        </p:txBody>
      </p:sp>
    </p:spTree>
    <p:extLst>
      <p:ext uri="{BB962C8B-B14F-4D97-AF65-F5344CB8AC3E}">
        <p14:creationId xmlns:p14="http://schemas.microsoft.com/office/powerpoint/2010/main" val="3026992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48</a:t>
            </a:fld>
            <a:endParaRPr lang="en-GB" dirty="0"/>
          </a:p>
        </p:txBody>
      </p:sp>
    </p:spTree>
    <p:extLst>
      <p:ext uri="{BB962C8B-B14F-4D97-AF65-F5344CB8AC3E}">
        <p14:creationId xmlns:p14="http://schemas.microsoft.com/office/powerpoint/2010/main" val="29452469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49</a:t>
            </a:fld>
            <a:endParaRPr lang="en-GB" dirty="0"/>
          </a:p>
        </p:txBody>
      </p:sp>
    </p:spTree>
    <p:extLst>
      <p:ext uri="{BB962C8B-B14F-4D97-AF65-F5344CB8AC3E}">
        <p14:creationId xmlns:p14="http://schemas.microsoft.com/office/powerpoint/2010/main" val="33634345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50</a:t>
            </a:fld>
            <a:endParaRPr lang="en-GB" dirty="0"/>
          </a:p>
        </p:txBody>
      </p:sp>
    </p:spTree>
    <p:extLst>
      <p:ext uri="{BB962C8B-B14F-4D97-AF65-F5344CB8AC3E}">
        <p14:creationId xmlns:p14="http://schemas.microsoft.com/office/powerpoint/2010/main" val="39542360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51</a:t>
            </a:fld>
            <a:endParaRPr lang="en-GB" dirty="0"/>
          </a:p>
        </p:txBody>
      </p:sp>
    </p:spTree>
    <p:extLst>
      <p:ext uri="{BB962C8B-B14F-4D97-AF65-F5344CB8AC3E}">
        <p14:creationId xmlns:p14="http://schemas.microsoft.com/office/powerpoint/2010/main" val="11053968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52</a:t>
            </a:fld>
            <a:endParaRPr lang="en-GB" dirty="0"/>
          </a:p>
        </p:txBody>
      </p:sp>
    </p:spTree>
    <p:extLst>
      <p:ext uri="{BB962C8B-B14F-4D97-AF65-F5344CB8AC3E}">
        <p14:creationId xmlns:p14="http://schemas.microsoft.com/office/powerpoint/2010/main" val="21750003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53</a:t>
            </a:fld>
            <a:endParaRPr lang="en-GB" dirty="0"/>
          </a:p>
        </p:txBody>
      </p:sp>
    </p:spTree>
    <p:extLst>
      <p:ext uri="{BB962C8B-B14F-4D97-AF65-F5344CB8AC3E}">
        <p14:creationId xmlns:p14="http://schemas.microsoft.com/office/powerpoint/2010/main" val="668252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54</a:t>
            </a:fld>
            <a:endParaRPr lang="en-GB" dirty="0"/>
          </a:p>
        </p:txBody>
      </p:sp>
    </p:spTree>
    <p:extLst>
      <p:ext uri="{BB962C8B-B14F-4D97-AF65-F5344CB8AC3E}">
        <p14:creationId xmlns:p14="http://schemas.microsoft.com/office/powerpoint/2010/main" val="21669928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55</a:t>
            </a:fld>
            <a:endParaRPr lang="en-GB" dirty="0"/>
          </a:p>
        </p:txBody>
      </p:sp>
    </p:spTree>
    <p:extLst>
      <p:ext uri="{BB962C8B-B14F-4D97-AF65-F5344CB8AC3E}">
        <p14:creationId xmlns:p14="http://schemas.microsoft.com/office/powerpoint/2010/main" val="2132375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a:t>
            </a:fld>
            <a:endParaRPr lang="en-GB" dirty="0"/>
          </a:p>
        </p:txBody>
      </p:sp>
    </p:spTree>
    <p:extLst>
      <p:ext uri="{BB962C8B-B14F-4D97-AF65-F5344CB8AC3E}">
        <p14:creationId xmlns:p14="http://schemas.microsoft.com/office/powerpoint/2010/main" val="238532270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56</a:t>
            </a:fld>
            <a:endParaRPr lang="en-GB" dirty="0"/>
          </a:p>
        </p:txBody>
      </p:sp>
    </p:spTree>
    <p:extLst>
      <p:ext uri="{BB962C8B-B14F-4D97-AF65-F5344CB8AC3E}">
        <p14:creationId xmlns:p14="http://schemas.microsoft.com/office/powerpoint/2010/main" val="10562084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57</a:t>
            </a:fld>
            <a:endParaRPr lang="en-GB" dirty="0"/>
          </a:p>
        </p:txBody>
      </p:sp>
    </p:spTree>
    <p:extLst>
      <p:ext uri="{BB962C8B-B14F-4D97-AF65-F5344CB8AC3E}">
        <p14:creationId xmlns:p14="http://schemas.microsoft.com/office/powerpoint/2010/main" val="3818146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58</a:t>
            </a:fld>
            <a:endParaRPr lang="en-GB" dirty="0"/>
          </a:p>
        </p:txBody>
      </p:sp>
    </p:spTree>
    <p:extLst>
      <p:ext uri="{BB962C8B-B14F-4D97-AF65-F5344CB8AC3E}">
        <p14:creationId xmlns:p14="http://schemas.microsoft.com/office/powerpoint/2010/main" val="12430159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59</a:t>
            </a:fld>
            <a:endParaRPr lang="en-GB" dirty="0"/>
          </a:p>
        </p:txBody>
      </p:sp>
    </p:spTree>
    <p:extLst>
      <p:ext uri="{BB962C8B-B14F-4D97-AF65-F5344CB8AC3E}">
        <p14:creationId xmlns:p14="http://schemas.microsoft.com/office/powerpoint/2010/main" val="25915169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60</a:t>
            </a:fld>
            <a:endParaRPr lang="en-GB" dirty="0"/>
          </a:p>
        </p:txBody>
      </p:sp>
    </p:spTree>
    <p:extLst>
      <p:ext uri="{BB962C8B-B14F-4D97-AF65-F5344CB8AC3E}">
        <p14:creationId xmlns:p14="http://schemas.microsoft.com/office/powerpoint/2010/main" val="30268266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61</a:t>
            </a:fld>
            <a:endParaRPr lang="en-GB" dirty="0"/>
          </a:p>
        </p:txBody>
      </p:sp>
    </p:spTree>
    <p:extLst>
      <p:ext uri="{BB962C8B-B14F-4D97-AF65-F5344CB8AC3E}">
        <p14:creationId xmlns:p14="http://schemas.microsoft.com/office/powerpoint/2010/main" val="344246092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62</a:t>
            </a:fld>
            <a:endParaRPr lang="en-GB" dirty="0"/>
          </a:p>
        </p:txBody>
      </p:sp>
    </p:spTree>
    <p:extLst>
      <p:ext uri="{BB962C8B-B14F-4D97-AF65-F5344CB8AC3E}">
        <p14:creationId xmlns:p14="http://schemas.microsoft.com/office/powerpoint/2010/main" val="186208693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63</a:t>
            </a:fld>
            <a:endParaRPr lang="en-GB" dirty="0"/>
          </a:p>
        </p:txBody>
      </p:sp>
    </p:spTree>
    <p:extLst>
      <p:ext uri="{BB962C8B-B14F-4D97-AF65-F5344CB8AC3E}">
        <p14:creationId xmlns:p14="http://schemas.microsoft.com/office/powerpoint/2010/main" val="11790692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64</a:t>
            </a:fld>
            <a:endParaRPr lang="en-GB" dirty="0"/>
          </a:p>
        </p:txBody>
      </p:sp>
    </p:spTree>
    <p:extLst>
      <p:ext uri="{BB962C8B-B14F-4D97-AF65-F5344CB8AC3E}">
        <p14:creationId xmlns:p14="http://schemas.microsoft.com/office/powerpoint/2010/main" val="3480748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6</a:t>
            </a:fld>
            <a:endParaRPr lang="en-GB" dirty="0"/>
          </a:p>
        </p:txBody>
      </p:sp>
    </p:spTree>
    <p:extLst>
      <p:ext uri="{BB962C8B-B14F-4D97-AF65-F5344CB8AC3E}">
        <p14:creationId xmlns:p14="http://schemas.microsoft.com/office/powerpoint/2010/main" val="2856203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7</a:t>
            </a:fld>
            <a:endParaRPr lang="en-GB" dirty="0"/>
          </a:p>
        </p:txBody>
      </p:sp>
    </p:spTree>
    <p:extLst>
      <p:ext uri="{BB962C8B-B14F-4D97-AF65-F5344CB8AC3E}">
        <p14:creationId xmlns:p14="http://schemas.microsoft.com/office/powerpoint/2010/main" val="3729235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9</a:t>
            </a:fld>
            <a:endParaRPr lang="en-GB" dirty="0"/>
          </a:p>
        </p:txBody>
      </p:sp>
    </p:spTree>
    <p:extLst>
      <p:ext uri="{BB962C8B-B14F-4D97-AF65-F5344CB8AC3E}">
        <p14:creationId xmlns:p14="http://schemas.microsoft.com/office/powerpoint/2010/main" val="8832426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EC5657-7E35-4213-9781-0C86C3DEB7DE}" type="slidenum">
              <a:rPr lang="en-GB" smtClean="0"/>
              <a:t>11</a:t>
            </a:fld>
            <a:endParaRPr lang="en-GB" dirty="0"/>
          </a:p>
        </p:txBody>
      </p:sp>
    </p:spTree>
    <p:extLst>
      <p:ext uri="{BB962C8B-B14F-4D97-AF65-F5344CB8AC3E}">
        <p14:creationId xmlns:p14="http://schemas.microsoft.com/office/powerpoint/2010/main" val="2908792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EDDA1F-5A92-0EF6-5C78-B4920914A559}"/>
              </a:ext>
            </a:extLst>
          </p:cNvPr>
          <p:cNvPicPr>
            <a:picLocks noChangeAspect="1"/>
          </p:cNvPicPr>
          <p:nvPr userDrawn="1"/>
        </p:nvPicPr>
        <p:blipFill rotWithShape="1">
          <a:blip r:embed="rId2">
            <a:alphaModFix/>
          </a:blip>
          <a:srcRect t="65045"/>
          <a:stretch/>
        </p:blipFill>
        <p:spPr>
          <a:xfrm flipH="1">
            <a:off x="-27515" y="0"/>
            <a:ext cx="9189270" cy="705338"/>
          </a:xfrm>
          <a:prstGeom prst="rect">
            <a:avLst/>
          </a:prstGeom>
        </p:spPr>
      </p:pic>
      <p:sp>
        <p:nvSpPr>
          <p:cNvPr id="2" name="Title 1">
            <a:extLst>
              <a:ext uri="{FF2B5EF4-FFF2-40B4-BE49-F238E27FC236}">
                <a16:creationId xmlns:a16="http://schemas.microsoft.com/office/drawing/2014/main" id="{B1779DD3-30BB-45B8-8D8A-2ADFC05EE1A4}"/>
              </a:ext>
            </a:extLst>
          </p:cNvPr>
          <p:cNvSpPr>
            <a:spLocks noGrp="1"/>
          </p:cNvSpPr>
          <p:nvPr>
            <p:ph type="ctrTitle"/>
          </p:nvPr>
        </p:nvSpPr>
        <p:spPr>
          <a:xfrm>
            <a:off x="1143000" y="1122363"/>
            <a:ext cx="6858000" cy="2387600"/>
          </a:xfrm>
        </p:spPr>
        <p:txBody>
          <a:bodyPr anchor="b"/>
          <a:lstStyle>
            <a:lvl1pPr algn="ctr">
              <a:defRPr sz="4500">
                <a:solidFill>
                  <a:schemeClr val="tx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239F132-DF91-4C11-A920-6701291EDAF9}"/>
              </a:ext>
            </a:extLst>
          </p:cNvPr>
          <p:cNvSpPr>
            <a:spLocks noGrp="1"/>
          </p:cNvSpPr>
          <p:nvPr>
            <p:ph type="subTitle" idx="1"/>
          </p:nvPr>
        </p:nvSpPr>
        <p:spPr>
          <a:xfrm>
            <a:off x="1143000" y="3602038"/>
            <a:ext cx="6858000" cy="1655762"/>
          </a:xfrm>
        </p:spPr>
        <p:txBody>
          <a:bodyPr>
            <a:normAutofit/>
          </a:bodyPr>
          <a:lstStyle>
            <a:lvl1pPr marL="0" indent="0" algn="ctr">
              <a:buNone/>
              <a:defRPr sz="2800" b="1">
                <a:solidFill>
                  <a:schemeClr val="accent1"/>
                </a:solidFill>
                <a:latin typeface="Arial" panose="020B0604020202020204" pitchFamily="34" charset="0"/>
                <a:cs typeface="Arial" panose="020B0604020202020204" pitchFamily="34" charset="0"/>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
        <p:nvSpPr>
          <p:cNvPr id="5" name="TextBox 4">
            <a:extLst>
              <a:ext uri="{FF2B5EF4-FFF2-40B4-BE49-F238E27FC236}">
                <a16:creationId xmlns:a16="http://schemas.microsoft.com/office/drawing/2014/main" id="{82262BD5-868E-47B4-A741-F28AB336E8C7}"/>
              </a:ext>
            </a:extLst>
          </p:cNvPr>
          <p:cNvSpPr txBox="1"/>
          <p:nvPr userDrawn="1"/>
        </p:nvSpPr>
        <p:spPr>
          <a:xfrm>
            <a:off x="3197265" y="6313427"/>
            <a:ext cx="2749471"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6488787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5808F5A-A94E-4553-84BE-F24361C2986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5B228D4B-243E-41F6-940D-8FF6200A2972}"/>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7" name="Title 1">
            <a:extLst>
              <a:ext uri="{FF2B5EF4-FFF2-40B4-BE49-F238E27FC236}">
                <a16:creationId xmlns:a16="http://schemas.microsoft.com/office/drawing/2014/main" id="{C875E6EA-0050-45DA-A183-649A8CCEBBA0}"/>
              </a:ext>
            </a:extLst>
          </p:cNvPr>
          <p:cNvSpPr>
            <a:spLocks noGrp="1"/>
          </p:cNvSpPr>
          <p:nvPr>
            <p:ph type="title"/>
          </p:nvPr>
        </p:nvSpPr>
        <p:spPr>
          <a:xfrm>
            <a:off x="250031" y="374653"/>
            <a:ext cx="8643939" cy="806448"/>
          </a:xfrm>
        </p:spPr>
        <p:txBody>
          <a:bodyPr/>
          <a:lstStyle/>
          <a:p>
            <a:r>
              <a:rPr lang="en-US" dirty="0"/>
              <a:t>Click to edit Master title style</a:t>
            </a:r>
            <a:endParaRPr lang="en-GB" dirty="0"/>
          </a:p>
        </p:txBody>
      </p:sp>
      <p:sp>
        <p:nvSpPr>
          <p:cNvPr id="8" name="Subtitle 2">
            <a:extLst>
              <a:ext uri="{FF2B5EF4-FFF2-40B4-BE49-F238E27FC236}">
                <a16:creationId xmlns:a16="http://schemas.microsoft.com/office/drawing/2014/main" id="{3625B429-95B4-425B-BBEE-4A801C06D32F}"/>
              </a:ext>
            </a:extLst>
          </p:cNvPr>
          <p:cNvSpPr>
            <a:spLocks noGrp="1"/>
          </p:cNvSpPr>
          <p:nvPr>
            <p:ph type="subTitle" idx="13"/>
          </p:nvPr>
        </p:nvSpPr>
        <p:spPr>
          <a:xfrm>
            <a:off x="250030" y="1257314"/>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36756183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F1821A-DD91-436E-8BD9-ADD362DD024A}"/>
              </a:ext>
            </a:extLst>
          </p:cNvPr>
          <p:cNvSpPr>
            <a:spLocks noGrp="1"/>
          </p:cNvSpPr>
          <p:nvPr>
            <p:ph type="title" orient="vert"/>
          </p:nvPr>
        </p:nvSpPr>
        <p:spPr>
          <a:xfrm>
            <a:off x="6543676"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B4B461-A4CE-4371-83B0-764E1ED1DD89}"/>
              </a:ext>
            </a:extLst>
          </p:cNvPr>
          <p:cNvSpPr>
            <a:spLocks noGrp="1"/>
          </p:cNvSpPr>
          <p:nvPr>
            <p:ph type="body" orient="vert" idx="1"/>
          </p:nvPr>
        </p:nvSpPr>
        <p:spPr>
          <a:xfrm>
            <a:off x="628651"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F233D1D5-122D-4247-9B07-D4B14A893F76}"/>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19188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28C3D-6BD6-4E62-BA12-4623519A40CD}"/>
              </a:ext>
            </a:extLst>
          </p:cNvPr>
          <p:cNvSpPr>
            <a:spLocks noGrp="1"/>
          </p:cNvSpPr>
          <p:nvPr>
            <p:ph type="title"/>
          </p:nvPr>
        </p:nvSpPr>
        <p:spPr>
          <a:xfrm>
            <a:off x="250031" y="384178"/>
            <a:ext cx="8643939" cy="882648"/>
          </a:xfrm>
        </p:spPr>
        <p:txBody>
          <a:bodyPr/>
          <a:lstStyle>
            <a:lvl1pPr>
              <a:defRPr>
                <a:solidFill>
                  <a:schemeClr val="accent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6BAE085B-DD70-43E8-A81D-8BA78A0CFE2C}"/>
              </a:ext>
            </a:extLst>
          </p:cNvPr>
          <p:cNvSpPr>
            <a:spLocks noGrp="1"/>
          </p:cNvSpPr>
          <p:nvPr>
            <p:ph idx="1"/>
          </p:nvPr>
        </p:nvSpPr>
        <p:spPr>
          <a:xfrm>
            <a:off x="242888" y="1816835"/>
            <a:ext cx="8643938" cy="3886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3CCEC7D-3CCF-4267-BF7D-4FCB772560C5}"/>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Subtitle 2">
            <a:extLst>
              <a:ext uri="{FF2B5EF4-FFF2-40B4-BE49-F238E27FC236}">
                <a16:creationId xmlns:a16="http://schemas.microsoft.com/office/drawing/2014/main" id="{E613E0BC-5784-48C5-9D53-67A9EE719B95}"/>
              </a:ext>
            </a:extLst>
          </p:cNvPr>
          <p:cNvSpPr>
            <a:spLocks noGrp="1"/>
          </p:cNvSpPr>
          <p:nvPr>
            <p:ph type="subTitle" idx="13"/>
          </p:nvPr>
        </p:nvSpPr>
        <p:spPr>
          <a:xfrm>
            <a:off x="257174" y="1121273"/>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4168352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B3411-F69A-4273-8A3B-2D4C985C3EDB}"/>
              </a:ext>
            </a:extLst>
          </p:cNvPr>
          <p:cNvSpPr>
            <a:spLocks noGrp="1"/>
          </p:cNvSpPr>
          <p:nvPr>
            <p:ph type="title"/>
          </p:nvPr>
        </p:nvSpPr>
        <p:spPr>
          <a:xfrm>
            <a:off x="250032" y="1709741"/>
            <a:ext cx="8643938"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20E178-8FE9-4D0D-883C-BA69C46C6A3A}"/>
              </a:ext>
            </a:extLst>
          </p:cNvPr>
          <p:cNvSpPr>
            <a:spLocks noGrp="1"/>
          </p:cNvSpPr>
          <p:nvPr>
            <p:ph type="body" idx="1"/>
          </p:nvPr>
        </p:nvSpPr>
        <p:spPr>
          <a:xfrm>
            <a:off x="250032" y="4638676"/>
            <a:ext cx="8643938" cy="962025"/>
          </a:xfrm>
        </p:spPr>
        <p:txBody>
          <a:bodyPr>
            <a:normAutofit/>
          </a:bodyPr>
          <a:lstStyle>
            <a:lvl1pPr marL="0" indent="0">
              <a:buNone/>
              <a:defRPr sz="2800" b="1">
                <a:solidFill>
                  <a:schemeClr val="tx1"/>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dirty="0"/>
              <a:t>Click to edit Master text styles</a:t>
            </a:r>
          </a:p>
        </p:txBody>
      </p:sp>
      <p:sp>
        <p:nvSpPr>
          <p:cNvPr id="6" name="Slide Number Placeholder 5">
            <a:extLst>
              <a:ext uri="{FF2B5EF4-FFF2-40B4-BE49-F238E27FC236}">
                <a16:creationId xmlns:a16="http://schemas.microsoft.com/office/drawing/2014/main" id="{47FEE4C1-5895-4A8D-94BF-0B263A5B8E37}"/>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5" name="TextBox 4">
            <a:extLst>
              <a:ext uri="{FF2B5EF4-FFF2-40B4-BE49-F238E27FC236}">
                <a16:creationId xmlns:a16="http://schemas.microsoft.com/office/drawing/2014/main" id="{B4C4BCCE-D19E-4F2D-ADC5-AF4AA27C38AF}"/>
              </a:ext>
            </a:extLst>
          </p:cNvPr>
          <p:cNvSpPr txBox="1"/>
          <p:nvPr userDrawn="1"/>
        </p:nvSpPr>
        <p:spPr>
          <a:xfrm>
            <a:off x="3197264" y="6313427"/>
            <a:ext cx="2749472" cy="261610"/>
          </a:xfrm>
          <a:prstGeom prst="rect">
            <a:avLst/>
          </a:prstGeom>
          <a:noFill/>
        </p:spPr>
        <p:txBody>
          <a:bodyPr wrap="none" rtlCol="0">
            <a:spAutoFit/>
          </a:bodyPr>
          <a:lstStyle/>
          <a:p>
            <a:pPr algn="ctr"/>
            <a:r>
              <a:rPr lang="en-GB" sz="1100" b="0" dirty="0">
                <a:solidFill>
                  <a:srgbClr val="768691"/>
                </a:solidFill>
              </a:rPr>
              <a:t>Raising standards through sharing excellence</a:t>
            </a:r>
          </a:p>
        </p:txBody>
      </p:sp>
    </p:spTree>
    <p:extLst>
      <p:ext uri="{BB962C8B-B14F-4D97-AF65-F5344CB8AC3E}">
        <p14:creationId xmlns:p14="http://schemas.microsoft.com/office/powerpoint/2010/main" val="3263780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0CB9-263B-4064-8029-E1CC459DC3CA}"/>
              </a:ext>
            </a:extLst>
          </p:cNvPr>
          <p:cNvSpPr>
            <a:spLocks noGrp="1"/>
          </p:cNvSpPr>
          <p:nvPr>
            <p:ph type="title"/>
          </p:nvPr>
        </p:nvSpPr>
        <p:spPr>
          <a:xfrm>
            <a:off x="250032" y="365128"/>
            <a:ext cx="8643938" cy="892172"/>
          </a:xfrm>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BC0C5B4-A11F-4182-AA46-588F1B26FE42}"/>
              </a:ext>
            </a:extLst>
          </p:cNvPr>
          <p:cNvSpPr>
            <a:spLocks noGrp="1"/>
          </p:cNvSpPr>
          <p:nvPr>
            <p:ph sz="half" idx="1"/>
          </p:nvPr>
        </p:nvSpPr>
        <p:spPr>
          <a:xfrm>
            <a:off x="250033"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FCE77C8-D6B6-49D2-8731-65F24EB2A7F9}"/>
              </a:ext>
            </a:extLst>
          </p:cNvPr>
          <p:cNvSpPr>
            <a:spLocks noGrp="1"/>
          </p:cNvSpPr>
          <p:nvPr>
            <p:ph sz="half" idx="2"/>
          </p:nvPr>
        </p:nvSpPr>
        <p:spPr>
          <a:xfrm>
            <a:off x="4629151" y="1825626"/>
            <a:ext cx="4264819" cy="40608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E9C44D2E-A2AA-4167-8A80-0B405426BC0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8" name="Subtitle 2">
            <a:extLst>
              <a:ext uri="{FF2B5EF4-FFF2-40B4-BE49-F238E27FC236}">
                <a16:creationId xmlns:a16="http://schemas.microsoft.com/office/drawing/2014/main" id="{BBABFA1C-CA47-404C-9C0A-B02C87EDBA8F}"/>
              </a:ext>
            </a:extLst>
          </p:cNvPr>
          <p:cNvSpPr>
            <a:spLocks noGrp="1"/>
          </p:cNvSpPr>
          <p:nvPr>
            <p:ph type="subTitle" idx="13"/>
          </p:nvPr>
        </p:nvSpPr>
        <p:spPr>
          <a:xfrm>
            <a:off x="257174" y="1304156"/>
            <a:ext cx="8643938" cy="473845"/>
          </a:xfrm>
        </p:spPr>
        <p:txBody>
          <a:bodyPr>
            <a:no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587950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4B7B4-9DA4-4861-923D-F0635D28E259}"/>
              </a:ext>
            </a:extLst>
          </p:cNvPr>
          <p:cNvSpPr>
            <a:spLocks noGrp="1"/>
          </p:cNvSpPr>
          <p:nvPr>
            <p:ph type="title"/>
          </p:nvPr>
        </p:nvSpPr>
        <p:spPr>
          <a:xfrm>
            <a:off x="250032" y="365128"/>
            <a:ext cx="8643938" cy="1206498"/>
          </a:xfrm>
        </p:spPr>
        <p:txBody>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DC672DD-5527-49D6-91BE-9961F9EC7474}"/>
              </a:ext>
            </a:extLst>
          </p:cNvPr>
          <p:cNvSpPr>
            <a:spLocks noGrp="1"/>
          </p:cNvSpPr>
          <p:nvPr>
            <p:ph type="body" idx="1"/>
          </p:nvPr>
        </p:nvSpPr>
        <p:spPr>
          <a:xfrm>
            <a:off x="250032" y="1681163"/>
            <a:ext cx="4248151"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464635E-605D-4ED2-8B56-EBF20F423187}"/>
              </a:ext>
            </a:extLst>
          </p:cNvPr>
          <p:cNvSpPr>
            <a:spLocks noGrp="1"/>
          </p:cNvSpPr>
          <p:nvPr>
            <p:ph sz="half" idx="2"/>
          </p:nvPr>
        </p:nvSpPr>
        <p:spPr>
          <a:xfrm>
            <a:off x="250032" y="2505075"/>
            <a:ext cx="4248151"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D3461DB5-3077-47E1-A50E-8E5682F81B64}"/>
              </a:ext>
            </a:extLst>
          </p:cNvPr>
          <p:cNvSpPr>
            <a:spLocks noGrp="1"/>
          </p:cNvSpPr>
          <p:nvPr>
            <p:ph type="body" sz="quarter" idx="3"/>
          </p:nvPr>
        </p:nvSpPr>
        <p:spPr>
          <a:xfrm>
            <a:off x="4629151" y="1681163"/>
            <a:ext cx="4264819" cy="709612"/>
          </a:xfrm>
        </p:spPr>
        <p:txBody>
          <a:bodyPr anchor="b">
            <a:normAutofit/>
          </a:bodyPr>
          <a:lstStyle>
            <a:lvl1pPr marL="0" indent="0">
              <a:buNone/>
              <a:defRPr sz="2400" b="1">
                <a:solidFill>
                  <a:schemeClr val="tx1"/>
                </a:solidFill>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CBEE999-1E81-4ED6-A651-61809A842A22}"/>
              </a:ext>
            </a:extLst>
          </p:cNvPr>
          <p:cNvSpPr>
            <a:spLocks noGrp="1"/>
          </p:cNvSpPr>
          <p:nvPr>
            <p:ph sz="quarter" idx="4"/>
          </p:nvPr>
        </p:nvSpPr>
        <p:spPr>
          <a:xfrm>
            <a:off x="4629151" y="2505075"/>
            <a:ext cx="4264819" cy="34671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laceholder 8">
            <a:extLst>
              <a:ext uri="{FF2B5EF4-FFF2-40B4-BE49-F238E27FC236}">
                <a16:creationId xmlns:a16="http://schemas.microsoft.com/office/drawing/2014/main" id="{9D67DEB0-A6E2-473C-A7AE-8126B544250E}"/>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958831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D24C634-5C40-4AE8-840A-B2273C010CF9}"/>
              </a:ext>
            </a:extLst>
          </p:cNvPr>
          <p:cNvSpPr>
            <a:spLocks noGrp="1"/>
          </p:cNvSpPr>
          <p:nvPr>
            <p:ph type="sldNum" sz="quarter" idx="12"/>
          </p:nvPr>
        </p:nvSpPr>
        <p:spPr/>
        <p:txBody>
          <a:bodyPr/>
          <a:lstStyle/>
          <a:p>
            <a:fld id="{6FA9A11B-04D6-42DF-BB33-D91D786B2067}" type="slidenum">
              <a:rPr lang="en-GB" smtClean="0"/>
              <a:t>‹#›</a:t>
            </a:fld>
            <a:endParaRPr lang="en-GB" dirty="0"/>
          </a:p>
        </p:txBody>
      </p:sp>
      <p:sp>
        <p:nvSpPr>
          <p:cNvPr id="6" name="Title 1">
            <a:extLst>
              <a:ext uri="{FF2B5EF4-FFF2-40B4-BE49-F238E27FC236}">
                <a16:creationId xmlns:a16="http://schemas.microsoft.com/office/drawing/2014/main" id="{CB1E4E5D-1F64-4087-AA8A-206C636171C5}"/>
              </a:ext>
            </a:extLst>
          </p:cNvPr>
          <p:cNvSpPr>
            <a:spLocks noGrp="1"/>
          </p:cNvSpPr>
          <p:nvPr>
            <p:ph type="title"/>
          </p:nvPr>
        </p:nvSpPr>
        <p:spPr>
          <a:xfrm>
            <a:off x="250031" y="365128"/>
            <a:ext cx="8643939" cy="892173"/>
          </a:xfrm>
        </p:spPr>
        <p:txBody>
          <a:bodyPr/>
          <a:lstStyle/>
          <a:p>
            <a:r>
              <a:rPr lang="en-US" dirty="0"/>
              <a:t>Click to edit Master title style</a:t>
            </a:r>
            <a:endParaRPr lang="en-GB" dirty="0"/>
          </a:p>
        </p:txBody>
      </p:sp>
      <p:sp>
        <p:nvSpPr>
          <p:cNvPr id="7" name="Subtitle 2">
            <a:extLst>
              <a:ext uri="{FF2B5EF4-FFF2-40B4-BE49-F238E27FC236}">
                <a16:creationId xmlns:a16="http://schemas.microsoft.com/office/drawing/2014/main" id="{AAA77D4B-FA13-41DE-935C-81A0C83E389F}"/>
              </a:ext>
            </a:extLst>
          </p:cNvPr>
          <p:cNvSpPr>
            <a:spLocks noGrp="1"/>
          </p:cNvSpPr>
          <p:nvPr>
            <p:ph type="subTitle" idx="13"/>
          </p:nvPr>
        </p:nvSpPr>
        <p:spPr>
          <a:xfrm>
            <a:off x="250032" y="1323989"/>
            <a:ext cx="8643938" cy="501637"/>
          </a:xfrm>
        </p:spPr>
        <p:txBody>
          <a:bodyPr>
            <a:normAutofit/>
          </a:bodyPr>
          <a:lstStyle>
            <a:lvl1pPr marL="0" indent="0" algn="l">
              <a:buNone/>
              <a:defRPr sz="2800" b="1">
                <a:solidFill>
                  <a:schemeClr val="tx1"/>
                </a:solidFill>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Click to edit Master subtitle style</a:t>
            </a:r>
            <a:endParaRPr lang="en-GB" dirty="0"/>
          </a:p>
        </p:txBody>
      </p:sp>
    </p:spTree>
    <p:extLst>
      <p:ext uri="{BB962C8B-B14F-4D97-AF65-F5344CB8AC3E}">
        <p14:creationId xmlns:p14="http://schemas.microsoft.com/office/powerpoint/2010/main" val="1222394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264BE28-0199-4AD2-9B58-A5A05A1A508A}"/>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284642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A15CA-932C-4745-9AA9-51B94E3FAA9E}"/>
              </a:ext>
            </a:extLst>
          </p:cNvPr>
          <p:cNvSpPr>
            <a:spLocks noGrp="1"/>
          </p:cNvSpPr>
          <p:nvPr>
            <p:ph type="title"/>
          </p:nvPr>
        </p:nvSpPr>
        <p:spPr>
          <a:xfrm>
            <a:off x="257175" y="457200"/>
            <a:ext cx="3321844"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A7DF88-DF57-4AD2-B23F-21D4A2C013A8}"/>
              </a:ext>
            </a:extLst>
          </p:cNvPr>
          <p:cNvSpPr>
            <a:spLocks noGrp="1"/>
          </p:cNvSpPr>
          <p:nvPr>
            <p:ph idx="1"/>
          </p:nvPr>
        </p:nvSpPr>
        <p:spPr>
          <a:xfrm>
            <a:off x="3887391" y="987428"/>
            <a:ext cx="4999434"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6DBACFA-298A-48B0-8574-3941F0E50899}"/>
              </a:ext>
            </a:extLst>
          </p:cNvPr>
          <p:cNvSpPr>
            <a:spLocks noGrp="1"/>
          </p:cNvSpPr>
          <p:nvPr>
            <p:ph type="body" sz="half" idx="2"/>
          </p:nvPr>
        </p:nvSpPr>
        <p:spPr>
          <a:xfrm>
            <a:off x="257175" y="2124075"/>
            <a:ext cx="3321844" cy="3744913"/>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5A412888-FBFE-4564-B8C6-8FADA111E13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3878013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E6A0E-DF1E-473D-A7A1-59359802EAF0}"/>
              </a:ext>
            </a:extLst>
          </p:cNvPr>
          <p:cNvSpPr>
            <a:spLocks noGrp="1"/>
          </p:cNvSpPr>
          <p:nvPr>
            <p:ph type="title"/>
          </p:nvPr>
        </p:nvSpPr>
        <p:spPr>
          <a:xfrm>
            <a:off x="250033" y="457200"/>
            <a:ext cx="3328988" cy="1600200"/>
          </a:xfrm>
        </p:spPr>
        <p:txBody>
          <a:bodyPr anchor="b"/>
          <a:lstStyle>
            <a:lvl1pPr>
              <a:defRPr sz="24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22C8D74E-C724-4671-8301-23C5A45E16D3}"/>
              </a:ext>
            </a:extLst>
          </p:cNvPr>
          <p:cNvSpPr>
            <a:spLocks noGrp="1"/>
          </p:cNvSpPr>
          <p:nvPr>
            <p:ph type="pic" idx="1"/>
          </p:nvPr>
        </p:nvSpPr>
        <p:spPr>
          <a:xfrm>
            <a:off x="3887392" y="987428"/>
            <a:ext cx="5006577"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endParaRPr lang="en-GB" dirty="0"/>
          </a:p>
        </p:txBody>
      </p:sp>
      <p:sp>
        <p:nvSpPr>
          <p:cNvPr id="4" name="Text Placeholder 3">
            <a:extLst>
              <a:ext uri="{FF2B5EF4-FFF2-40B4-BE49-F238E27FC236}">
                <a16:creationId xmlns:a16="http://schemas.microsoft.com/office/drawing/2014/main" id="{DC1927C0-B79E-4A59-B594-3B64D123E676}"/>
              </a:ext>
            </a:extLst>
          </p:cNvPr>
          <p:cNvSpPr>
            <a:spLocks noGrp="1"/>
          </p:cNvSpPr>
          <p:nvPr>
            <p:ph type="body" sz="half" idx="2"/>
          </p:nvPr>
        </p:nvSpPr>
        <p:spPr>
          <a:xfrm>
            <a:off x="250033" y="2133600"/>
            <a:ext cx="3328988" cy="37353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dirty="0"/>
              <a:t>Click to edit Master text styles</a:t>
            </a:r>
          </a:p>
        </p:txBody>
      </p:sp>
      <p:sp>
        <p:nvSpPr>
          <p:cNvPr id="7" name="Slide Number Placeholder 6">
            <a:extLst>
              <a:ext uri="{FF2B5EF4-FFF2-40B4-BE49-F238E27FC236}">
                <a16:creationId xmlns:a16="http://schemas.microsoft.com/office/drawing/2014/main" id="{C80376FB-A732-4A2A-84AE-A09C97F9C650}"/>
              </a:ext>
            </a:extLst>
          </p:cNvPr>
          <p:cNvSpPr>
            <a:spLocks noGrp="1"/>
          </p:cNvSpPr>
          <p:nvPr>
            <p:ph type="sldNum" sz="quarter" idx="12"/>
          </p:nvPr>
        </p:nvSpPr>
        <p:spPr/>
        <p:txBody>
          <a:bodyPr/>
          <a:lstStyle/>
          <a:p>
            <a:fld id="{6FA9A11B-04D6-42DF-BB33-D91D786B2067}" type="slidenum">
              <a:rPr lang="en-GB" smtClean="0"/>
              <a:t>‹#›</a:t>
            </a:fld>
            <a:endParaRPr lang="en-GB" dirty="0"/>
          </a:p>
        </p:txBody>
      </p:sp>
    </p:spTree>
    <p:extLst>
      <p:ext uri="{BB962C8B-B14F-4D97-AF65-F5344CB8AC3E}">
        <p14:creationId xmlns:p14="http://schemas.microsoft.com/office/powerpoint/2010/main" val="26349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3BCC68-C125-4582-BC44-730E9FB09BA8}"/>
              </a:ext>
            </a:extLst>
          </p:cNvPr>
          <p:cNvPicPr>
            <a:picLocks noChangeAspect="1"/>
          </p:cNvPicPr>
          <p:nvPr userDrawn="1"/>
        </p:nvPicPr>
        <p:blipFill rotWithShape="1">
          <a:blip r:embed="rId13">
            <a:alphaModFix amt="20000"/>
          </a:blip>
          <a:srcRect r="22371" b="17439"/>
          <a:stretch/>
        </p:blipFill>
        <p:spPr>
          <a:xfrm>
            <a:off x="7677509" y="5304311"/>
            <a:ext cx="1460873" cy="1553688"/>
          </a:xfrm>
          <a:prstGeom prst="rect">
            <a:avLst/>
          </a:prstGeom>
        </p:spPr>
      </p:pic>
      <p:sp>
        <p:nvSpPr>
          <p:cNvPr id="2" name="Title Placeholder 1">
            <a:extLst>
              <a:ext uri="{FF2B5EF4-FFF2-40B4-BE49-F238E27FC236}">
                <a16:creationId xmlns:a16="http://schemas.microsoft.com/office/drawing/2014/main" id="{6703185D-8702-43A0-852A-4B55C3CDADD9}"/>
              </a:ext>
            </a:extLst>
          </p:cNvPr>
          <p:cNvSpPr>
            <a:spLocks noGrp="1"/>
          </p:cNvSpPr>
          <p:nvPr>
            <p:ph type="title"/>
          </p:nvPr>
        </p:nvSpPr>
        <p:spPr>
          <a:xfrm>
            <a:off x="250032" y="365128"/>
            <a:ext cx="8643938" cy="1358898"/>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CC96CA35-5228-43D3-8919-79E3BE97F7D1}"/>
              </a:ext>
            </a:extLst>
          </p:cNvPr>
          <p:cNvSpPr>
            <a:spLocks noGrp="1"/>
          </p:cNvSpPr>
          <p:nvPr>
            <p:ph type="body" idx="1"/>
          </p:nvPr>
        </p:nvSpPr>
        <p:spPr>
          <a:xfrm>
            <a:off x="250032" y="1825626"/>
            <a:ext cx="8643938" cy="41499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a:extLst>
              <a:ext uri="{FF2B5EF4-FFF2-40B4-BE49-F238E27FC236}">
                <a16:creationId xmlns:a16="http://schemas.microsoft.com/office/drawing/2014/main" id="{9BAA24AC-2349-4453-AD71-5BD5DF05A427}"/>
              </a:ext>
            </a:extLst>
          </p:cNvPr>
          <p:cNvSpPr>
            <a:spLocks noGrp="1"/>
          </p:cNvSpPr>
          <p:nvPr>
            <p:ph type="sldNum" sz="quarter" idx="4"/>
          </p:nvPr>
        </p:nvSpPr>
        <p:spPr>
          <a:xfrm>
            <a:off x="7265193" y="6253044"/>
            <a:ext cx="1621633" cy="365125"/>
          </a:xfrm>
          <a:prstGeom prst="rect">
            <a:avLst/>
          </a:prstGeom>
        </p:spPr>
        <p:txBody>
          <a:bodyPr vert="horz" lIns="91440" tIns="45720" rIns="91440" bIns="45720" rtlCol="0" anchor="ctr"/>
          <a:lstStyle>
            <a:lvl1pPr algn="r">
              <a:defRPr sz="1100" b="1" i="0">
                <a:solidFill>
                  <a:srgbClr val="768691"/>
                </a:solidFill>
              </a:defRPr>
            </a:lvl1pPr>
          </a:lstStyle>
          <a:p>
            <a:fld id="{6FA9A11B-04D6-42DF-BB33-D91D786B2067}" type="slidenum">
              <a:rPr lang="en-GB" smtClean="0"/>
              <a:pPr/>
              <a:t>‹#›</a:t>
            </a:fld>
            <a:endParaRPr lang="en-GB" dirty="0"/>
          </a:p>
        </p:txBody>
      </p:sp>
      <p:pic>
        <p:nvPicPr>
          <p:cNvPr id="11" name="Picture 10">
            <a:extLst>
              <a:ext uri="{FF2B5EF4-FFF2-40B4-BE49-F238E27FC236}">
                <a16:creationId xmlns:a16="http://schemas.microsoft.com/office/drawing/2014/main" id="{45369B4F-5CB9-4A70-891F-E90067F24F6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56639" y="6198015"/>
            <a:ext cx="1934475" cy="475180"/>
          </a:xfrm>
          <a:prstGeom prst="rect">
            <a:avLst/>
          </a:prstGeom>
        </p:spPr>
      </p:pic>
    </p:spTree>
    <p:extLst>
      <p:ext uri="{BB962C8B-B14F-4D97-AF65-F5344CB8AC3E}">
        <p14:creationId xmlns:p14="http://schemas.microsoft.com/office/powerpoint/2010/main" val="943727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685783"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13.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14.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8.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15.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image" Target="../media/image29.png"/><Relationship Id="rId7" Type="http://schemas.openxmlformats.org/officeDocument/2006/relationships/image" Target="../media/image17.svg"/><Relationship Id="rId12" Type="http://schemas.openxmlformats.org/officeDocument/2006/relationships/image" Target="../media/image22.png"/><Relationship Id="rId17" Type="http://schemas.openxmlformats.org/officeDocument/2006/relationships/image" Target="../media/image27.svg"/><Relationship Id="rId2" Type="http://schemas.openxmlformats.org/officeDocument/2006/relationships/notesSlide" Target="../notesSlides/notesSlide16.xml"/><Relationship Id="rId16"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svg"/><Relationship Id="rId5" Type="http://schemas.openxmlformats.org/officeDocument/2006/relationships/image" Target="../media/image15.svg"/><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sv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3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38.png"/><Relationship Id="rId2" Type="http://schemas.openxmlformats.org/officeDocument/2006/relationships/notesSlide" Target="../notesSlides/notesSlide25.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40.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18" Type="http://schemas.openxmlformats.org/officeDocument/2006/relationships/image" Target="../media/image3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17" Type="http://schemas.openxmlformats.org/officeDocument/2006/relationships/image" Target="../media/image38.png"/><Relationship Id="rId2" Type="http://schemas.openxmlformats.org/officeDocument/2006/relationships/notesSlide" Target="../notesSlides/notesSlide29.xml"/><Relationship Id="rId16" Type="http://schemas.openxmlformats.org/officeDocument/2006/relationships/image" Target="../media/image27.svg"/><Relationship Id="rId1" Type="http://schemas.openxmlformats.org/officeDocument/2006/relationships/slideLayout" Target="../slideLayouts/slideLayout2.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svg"/><Relationship Id="rId19" Type="http://schemas.openxmlformats.org/officeDocument/2006/relationships/image" Target="../media/image43.pn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3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5.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52.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54.emf"/></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6.emf"/><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7.emf"/><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mailto:b.sheard@nhs.net" TargetMode="External"/><Relationship Id="rId2" Type="http://schemas.openxmlformats.org/officeDocument/2006/relationships/hyperlink" Target="mailto:a.worden@nhs.n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3.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5.emf"/><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9.e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17C2B-FB3A-5E07-AE92-CE05DC4D0F47}"/>
              </a:ext>
            </a:extLst>
          </p:cNvPr>
          <p:cNvSpPr>
            <a:spLocks noGrp="1"/>
          </p:cNvSpPr>
          <p:nvPr>
            <p:ph type="ctrTitle"/>
          </p:nvPr>
        </p:nvSpPr>
        <p:spPr>
          <a:xfrm>
            <a:off x="1143000" y="1350963"/>
            <a:ext cx="6858000" cy="2387600"/>
          </a:xfrm>
        </p:spPr>
        <p:txBody>
          <a:bodyPr>
            <a:normAutofit/>
          </a:bodyPr>
          <a:lstStyle/>
          <a:p>
            <a:r>
              <a:rPr lang="en-GB" sz="3600" dirty="0">
                <a:solidFill>
                  <a:srgbClr val="085BB7"/>
                </a:solidFill>
              </a:rPr>
              <a:t>Health Education England Children and Young People’s Mental Health Workforce Census</a:t>
            </a:r>
          </a:p>
        </p:txBody>
      </p:sp>
      <p:sp>
        <p:nvSpPr>
          <p:cNvPr id="3" name="Subtitle 2">
            <a:extLst>
              <a:ext uri="{FF2B5EF4-FFF2-40B4-BE49-F238E27FC236}">
                <a16:creationId xmlns:a16="http://schemas.microsoft.com/office/drawing/2014/main" id="{12DD2707-5884-50EA-6F52-D8A3FA0C99B3}"/>
              </a:ext>
            </a:extLst>
          </p:cNvPr>
          <p:cNvSpPr>
            <a:spLocks noGrp="1"/>
          </p:cNvSpPr>
          <p:nvPr>
            <p:ph type="subTitle" idx="1"/>
          </p:nvPr>
        </p:nvSpPr>
        <p:spPr>
          <a:xfrm>
            <a:off x="1143000" y="4388422"/>
            <a:ext cx="6858000" cy="1655762"/>
          </a:xfrm>
        </p:spPr>
        <p:txBody>
          <a:bodyPr/>
          <a:lstStyle/>
          <a:p>
            <a:r>
              <a:rPr lang="en-GB" dirty="0"/>
              <a:t>January 2023</a:t>
            </a:r>
          </a:p>
          <a:p>
            <a:endParaRPr lang="en-GB" dirty="0"/>
          </a:p>
        </p:txBody>
      </p:sp>
    </p:spTree>
    <p:extLst>
      <p:ext uri="{BB962C8B-B14F-4D97-AF65-F5344CB8AC3E}">
        <p14:creationId xmlns:p14="http://schemas.microsoft.com/office/powerpoint/2010/main" val="2826771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E53C4-D7C5-9BDA-2569-04B35B72270E}"/>
              </a:ext>
            </a:extLst>
          </p:cNvPr>
          <p:cNvSpPr>
            <a:spLocks noGrp="1"/>
          </p:cNvSpPr>
          <p:nvPr>
            <p:ph type="sldNum" sz="quarter" idx="12"/>
          </p:nvPr>
        </p:nvSpPr>
        <p:spPr/>
        <p:txBody>
          <a:bodyPr/>
          <a:lstStyle/>
          <a:p>
            <a:fld id="{6FA9A11B-04D6-42DF-BB33-D91D786B2067}" type="slidenum">
              <a:rPr lang="en-GB" smtClean="0"/>
              <a:t>10</a:t>
            </a:fld>
            <a:endParaRPr lang="en-GB" dirty="0"/>
          </a:p>
        </p:txBody>
      </p:sp>
      <p:sp>
        <p:nvSpPr>
          <p:cNvPr id="86" name="TextBox 85">
            <a:extLst>
              <a:ext uri="{FF2B5EF4-FFF2-40B4-BE49-F238E27FC236}">
                <a16:creationId xmlns:a16="http://schemas.microsoft.com/office/drawing/2014/main" id="{C1BE8B32-9769-A48C-AB3C-887E54C1179E}"/>
              </a:ext>
            </a:extLst>
          </p:cNvPr>
          <p:cNvSpPr txBox="1"/>
          <p:nvPr/>
        </p:nvSpPr>
        <p:spPr>
          <a:xfrm>
            <a:off x="519317" y="641296"/>
            <a:ext cx="7417803"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that the arrows demonstrate whether the metric increased, decreased, or stayed the same from the position in 2020/21 (values shown in Appendix 2).</a:t>
            </a:r>
          </a:p>
        </p:txBody>
      </p:sp>
      <p:pic>
        <p:nvPicPr>
          <p:cNvPr id="2" name="Picture 1" descr="An infographic detailing some key findings from the NHS data collection. 16,763 WTE staff are working in CYPMH. 2,902 WTE posts are vacant. 85% of WTE staff are female. 28% of staff are aged over 50. 80% of staff are White/White British. 13% of staff have a disability. 67% of staff work 0.8 - 1 WTE. 87% of staff are on permanent contracts. 80% of staff have been in post for five years or less.">
            <a:extLst>
              <a:ext uri="{FF2B5EF4-FFF2-40B4-BE49-F238E27FC236}">
                <a16:creationId xmlns:a16="http://schemas.microsoft.com/office/drawing/2014/main" id="{44BB3400-0006-07EC-8137-4F877DFCB38F}"/>
              </a:ext>
            </a:extLst>
          </p:cNvPr>
          <p:cNvPicPr>
            <a:picLocks noChangeAspect="1"/>
          </p:cNvPicPr>
          <p:nvPr/>
        </p:nvPicPr>
        <p:blipFill>
          <a:blip r:embed="rId2"/>
          <a:stretch>
            <a:fillRect/>
          </a:stretch>
        </p:blipFill>
        <p:spPr>
          <a:xfrm>
            <a:off x="1148514" y="1102961"/>
            <a:ext cx="6516882" cy="4780425"/>
          </a:xfrm>
          <a:prstGeom prst="rect">
            <a:avLst/>
          </a:prstGeom>
        </p:spPr>
      </p:pic>
      <p:sp>
        <p:nvSpPr>
          <p:cNvPr id="3" name="Title 1">
            <a:extLst>
              <a:ext uri="{FF2B5EF4-FFF2-40B4-BE49-F238E27FC236}">
                <a16:creationId xmlns:a16="http://schemas.microsoft.com/office/drawing/2014/main" id="{8DDFCB1B-B131-EDE6-BB37-F5F442D98ED9}"/>
              </a:ext>
            </a:extLst>
          </p:cNvPr>
          <p:cNvSpPr txBox="1">
            <a:spLocks noGrp="1"/>
          </p:cNvSpPr>
          <p:nvPr>
            <p:ph type="title" idx="4294967295"/>
          </p:nvPr>
        </p:nvSpPr>
        <p:spPr>
          <a:xfrm>
            <a:off x="242887" y="199972"/>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685783"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Key findings for NHS – 2021/22</a:t>
            </a:r>
          </a:p>
        </p:txBody>
      </p:sp>
    </p:spTree>
    <p:extLst>
      <p:ext uri="{BB962C8B-B14F-4D97-AF65-F5344CB8AC3E}">
        <p14:creationId xmlns:p14="http://schemas.microsoft.com/office/powerpoint/2010/main" val="3699790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F62EF-A245-445B-AC2E-F5C74B4E324C}"/>
              </a:ext>
            </a:extLst>
          </p:cNvPr>
          <p:cNvSpPr>
            <a:spLocks noGrp="1"/>
          </p:cNvSpPr>
          <p:nvPr>
            <p:ph type="title"/>
          </p:nvPr>
        </p:nvSpPr>
        <p:spPr>
          <a:xfrm>
            <a:off x="250031" y="0"/>
            <a:ext cx="8643939" cy="882648"/>
          </a:xfrm>
        </p:spPr>
        <p:txBody>
          <a:bodyPr>
            <a:normAutofit/>
          </a:bodyPr>
          <a:lstStyle/>
          <a:p>
            <a:r>
              <a:rPr lang="en-GB" sz="2400" dirty="0">
                <a:solidFill>
                  <a:srgbClr val="085BB7"/>
                </a:solidFill>
              </a:rPr>
              <a:t>Workforce (headcount) by site - NHS</a:t>
            </a:r>
          </a:p>
        </p:txBody>
      </p:sp>
      <p:sp>
        <p:nvSpPr>
          <p:cNvPr id="3" name="Content Placeholder 2">
            <a:extLst>
              <a:ext uri="{FF2B5EF4-FFF2-40B4-BE49-F238E27FC236}">
                <a16:creationId xmlns:a16="http://schemas.microsoft.com/office/drawing/2014/main" id="{73456F11-B308-4E6A-91AF-F9E9C6B6F3D2}"/>
              </a:ext>
            </a:extLst>
          </p:cNvPr>
          <p:cNvSpPr>
            <a:spLocks noGrp="1"/>
          </p:cNvSpPr>
          <p:nvPr>
            <p:ph idx="1"/>
          </p:nvPr>
        </p:nvSpPr>
        <p:spPr>
          <a:xfrm>
            <a:off x="250031" y="1555400"/>
            <a:ext cx="2649923" cy="3886200"/>
          </a:xfrm>
        </p:spPr>
        <p:txBody>
          <a:bodyPr>
            <a:normAutofit/>
          </a:bodyPr>
          <a:lstStyle/>
          <a:p>
            <a:pPr marL="0" indent="0">
              <a:lnSpc>
                <a:spcPct val="100000"/>
              </a:lnSpc>
              <a:spcAft>
                <a:spcPts val="600"/>
              </a:spcAft>
              <a:buNone/>
            </a:pPr>
            <a:r>
              <a:rPr lang="en-GB" sz="1200" b="0" dirty="0"/>
              <a:t>In 2022, NHS Trusts reported a mean of 201 staff working in CYPMH services (headcount). This is similar to the figure reported in the 2021 census (195).</a:t>
            </a:r>
          </a:p>
          <a:p>
            <a:pPr marL="0" indent="0">
              <a:lnSpc>
                <a:spcPct val="100000"/>
              </a:lnSpc>
              <a:spcAft>
                <a:spcPts val="600"/>
              </a:spcAft>
              <a:buNone/>
            </a:pPr>
            <a:r>
              <a:rPr lang="en-GB" sz="1200" b="0" dirty="0"/>
              <a:t>There is wide variation in the headcount of staff across sites in England ranging from 10 to 717. This variation is to be expected as some providers submitted at site/borough level, while others submitted for the whole organisation. Further to this, CYPMH services tend to have differences in service models across England, which affect staffing levels.</a:t>
            </a:r>
          </a:p>
          <a:p>
            <a:pPr marL="0" indent="0">
              <a:lnSpc>
                <a:spcPct val="100000"/>
              </a:lnSpc>
              <a:spcAft>
                <a:spcPts val="600"/>
              </a:spcAft>
              <a:buNone/>
            </a:pPr>
            <a:endParaRPr lang="en-GB" sz="1200" b="0" dirty="0"/>
          </a:p>
        </p:txBody>
      </p:sp>
      <p:sp>
        <p:nvSpPr>
          <p:cNvPr id="4" name="Slide Number Placeholder 3">
            <a:extLst>
              <a:ext uri="{FF2B5EF4-FFF2-40B4-BE49-F238E27FC236}">
                <a16:creationId xmlns:a16="http://schemas.microsoft.com/office/drawing/2014/main" id="{FEECD580-355D-4F9A-B78C-F2603A914B15}"/>
              </a:ext>
            </a:extLst>
          </p:cNvPr>
          <p:cNvSpPr>
            <a:spLocks noGrp="1"/>
          </p:cNvSpPr>
          <p:nvPr>
            <p:ph type="sldNum" sz="quarter" idx="12"/>
          </p:nvPr>
        </p:nvSpPr>
        <p:spPr/>
        <p:txBody>
          <a:bodyPr/>
          <a:lstStyle/>
          <a:p>
            <a:fld id="{6FA9A11B-04D6-42DF-BB33-D91D786B2067}" type="slidenum">
              <a:rPr lang="en-GB" smtClean="0"/>
              <a:t>11</a:t>
            </a:fld>
            <a:endParaRPr lang="en-GB" dirty="0"/>
          </a:p>
        </p:txBody>
      </p:sp>
      <p:sp>
        <p:nvSpPr>
          <p:cNvPr id="8" name="Subtitle 4">
            <a:extLst>
              <a:ext uri="{FF2B5EF4-FFF2-40B4-BE49-F238E27FC236}">
                <a16:creationId xmlns:a16="http://schemas.microsoft.com/office/drawing/2014/main" id="{3BE42DFC-045B-3F60-3FC0-41A769E2632A}"/>
              </a:ext>
            </a:extLst>
          </p:cNvPr>
          <p:cNvSpPr>
            <a:spLocks noGrp="1"/>
          </p:cNvSpPr>
          <p:nvPr>
            <p:ph type="subTitle" idx="13"/>
          </p:nvPr>
        </p:nvSpPr>
        <p:spPr>
          <a:xfrm>
            <a:off x="257174" y="1121273"/>
            <a:ext cx="8643938" cy="473845"/>
          </a:xfrm>
        </p:spPr>
        <p:txBody>
          <a:bodyPr/>
          <a:lstStyle/>
          <a:p>
            <a:r>
              <a:rPr lang="en-US" sz="2000" dirty="0"/>
              <a:t>Total CYPMHS</a:t>
            </a:r>
            <a:endParaRPr lang="en-GB" sz="2000" dirty="0"/>
          </a:p>
        </p:txBody>
      </p:sp>
      <p:pic>
        <p:nvPicPr>
          <p:cNvPr id="5" name="Picture 4" descr="A column chart depicting the total headcount of CYPMH staff per submission. The mean is 201 and the median is 161.">
            <a:extLst>
              <a:ext uri="{FF2B5EF4-FFF2-40B4-BE49-F238E27FC236}">
                <a16:creationId xmlns:a16="http://schemas.microsoft.com/office/drawing/2014/main" id="{374A738E-EFB0-0AD7-62FA-39C353CF6652}"/>
              </a:ext>
            </a:extLst>
          </p:cNvPr>
          <p:cNvPicPr>
            <a:picLocks noChangeAspect="1"/>
          </p:cNvPicPr>
          <p:nvPr/>
        </p:nvPicPr>
        <p:blipFill>
          <a:blip r:embed="rId3"/>
          <a:stretch>
            <a:fillRect/>
          </a:stretch>
        </p:blipFill>
        <p:spPr>
          <a:xfrm>
            <a:off x="3005022" y="1273251"/>
            <a:ext cx="5903233" cy="4646014"/>
          </a:xfrm>
          <a:prstGeom prst="rect">
            <a:avLst/>
          </a:prstGeom>
        </p:spPr>
      </p:pic>
    </p:spTree>
    <p:extLst>
      <p:ext uri="{BB962C8B-B14F-4D97-AF65-F5344CB8AC3E}">
        <p14:creationId xmlns:p14="http://schemas.microsoft.com/office/powerpoint/2010/main" val="314313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1E6CE-D57B-46DC-9443-C14B5A9C440E}"/>
              </a:ext>
            </a:extLst>
          </p:cNvPr>
          <p:cNvSpPr>
            <a:spLocks noGrp="1"/>
          </p:cNvSpPr>
          <p:nvPr>
            <p:ph type="title"/>
          </p:nvPr>
        </p:nvSpPr>
        <p:spPr>
          <a:xfrm>
            <a:off x="242887" y="0"/>
            <a:ext cx="8643939" cy="882648"/>
          </a:xfrm>
        </p:spPr>
        <p:txBody>
          <a:bodyPr>
            <a:normAutofit/>
          </a:bodyPr>
          <a:lstStyle/>
          <a:p>
            <a:r>
              <a:rPr lang="en-GB" sz="2400" dirty="0">
                <a:solidFill>
                  <a:srgbClr val="085BB7"/>
                </a:solidFill>
              </a:rPr>
              <a:t>NHS CYPMHS Workforce – Timeseries</a:t>
            </a:r>
          </a:p>
        </p:txBody>
      </p:sp>
      <p:sp>
        <p:nvSpPr>
          <p:cNvPr id="3" name="Content Placeholder 2">
            <a:extLst>
              <a:ext uri="{FF2B5EF4-FFF2-40B4-BE49-F238E27FC236}">
                <a16:creationId xmlns:a16="http://schemas.microsoft.com/office/drawing/2014/main" id="{7EA7F66D-5D18-43CB-9900-F519A46B488A}"/>
              </a:ext>
            </a:extLst>
          </p:cNvPr>
          <p:cNvSpPr>
            <a:spLocks noGrp="1"/>
          </p:cNvSpPr>
          <p:nvPr>
            <p:ph idx="1"/>
          </p:nvPr>
        </p:nvSpPr>
        <p:spPr>
          <a:xfrm>
            <a:off x="270319" y="5213520"/>
            <a:ext cx="8117342" cy="971234"/>
          </a:xfrm>
        </p:spPr>
        <p:txBody>
          <a:bodyPr>
            <a:normAutofit/>
          </a:bodyPr>
          <a:lstStyle/>
          <a:p>
            <a:pPr marL="0" indent="0">
              <a:lnSpc>
                <a:spcPct val="100000"/>
              </a:lnSpc>
              <a:spcAft>
                <a:spcPts val="600"/>
              </a:spcAft>
              <a:buNone/>
            </a:pPr>
            <a:r>
              <a:rPr lang="en-GB" sz="1200" b="0" dirty="0"/>
              <a:t>Analysis of the change in funded establishment (total WTE staff in post plus WTE vacancies) showed that overall it had increased by 16%. This suggests recruitment and/or leavers are driving increases in vacancy rates impacting on the rate of workforce growth. </a:t>
            </a:r>
          </a:p>
        </p:txBody>
      </p:sp>
      <p:sp>
        <p:nvSpPr>
          <p:cNvPr id="4" name="Slide Number Placeholder 3">
            <a:extLst>
              <a:ext uri="{FF2B5EF4-FFF2-40B4-BE49-F238E27FC236}">
                <a16:creationId xmlns:a16="http://schemas.microsoft.com/office/drawing/2014/main" id="{F02D7898-7FF8-4B0B-A04D-8CA8A205B45E}"/>
              </a:ext>
            </a:extLst>
          </p:cNvPr>
          <p:cNvSpPr>
            <a:spLocks noGrp="1"/>
          </p:cNvSpPr>
          <p:nvPr>
            <p:ph type="sldNum" sz="quarter" idx="12"/>
          </p:nvPr>
        </p:nvSpPr>
        <p:spPr/>
        <p:txBody>
          <a:bodyPr/>
          <a:lstStyle/>
          <a:p>
            <a:fld id="{6FA9A11B-04D6-42DF-BB33-D91D786B2067}" type="slidenum">
              <a:rPr lang="en-GB" smtClean="0"/>
              <a:t>12</a:t>
            </a:fld>
            <a:endParaRPr lang="en-GB" dirty="0"/>
          </a:p>
        </p:txBody>
      </p:sp>
      <p:sp>
        <p:nvSpPr>
          <p:cNvPr id="5" name="Subtitle 4">
            <a:extLst>
              <a:ext uri="{FF2B5EF4-FFF2-40B4-BE49-F238E27FC236}">
                <a16:creationId xmlns:a16="http://schemas.microsoft.com/office/drawing/2014/main" id="{EB17F3C8-0F64-4632-AB29-EB1C98A1A55A}"/>
              </a:ext>
            </a:extLst>
          </p:cNvPr>
          <p:cNvSpPr>
            <a:spLocks noGrp="1"/>
          </p:cNvSpPr>
          <p:nvPr>
            <p:ph type="subTitle" idx="13"/>
          </p:nvPr>
        </p:nvSpPr>
        <p:spPr>
          <a:xfrm>
            <a:off x="242887" y="739999"/>
            <a:ext cx="8643938" cy="473845"/>
          </a:xfrm>
        </p:spPr>
        <p:txBody>
          <a:bodyPr/>
          <a:lstStyle/>
          <a:p>
            <a:r>
              <a:rPr lang="en-US" sz="2000" dirty="0"/>
              <a:t>Total CYPMHS</a:t>
            </a:r>
            <a:endParaRPr lang="en-GB" sz="2000" dirty="0"/>
          </a:p>
        </p:txBody>
      </p:sp>
      <p:sp>
        <p:nvSpPr>
          <p:cNvPr id="6" name="TextBox 5">
            <a:extLst>
              <a:ext uri="{FF2B5EF4-FFF2-40B4-BE49-F238E27FC236}">
                <a16:creationId xmlns:a16="http://schemas.microsoft.com/office/drawing/2014/main" id="{5C481B8A-0354-4A0A-2EF2-91B3A7B72173}"/>
              </a:ext>
            </a:extLst>
          </p:cNvPr>
          <p:cNvSpPr txBox="1"/>
          <p:nvPr/>
        </p:nvSpPr>
        <p:spPr>
          <a:xfrm>
            <a:off x="3298005" y="4559446"/>
            <a:ext cx="5801588" cy="646331"/>
          </a:xfrm>
          <a:prstGeom prst="rect">
            <a:avLst/>
          </a:prstGeom>
          <a:noFill/>
        </p:spPr>
        <p:txBody>
          <a:bodyPr wrap="none" rtlCol="0">
            <a:spAutoFit/>
          </a:bodyPr>
          <a:lstStyle/>
          <a:p>
            <a:r>
              <a:rPr lang="en-US" sz="900" i="1" dirty="0"/>
              <a:t>*Grey section represents 10 NHS organisations who have not or only partially submitted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Please note that the sum of the purple and grey sections of the WTE chart is one less than the total WTE figure reported.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1" u="none" strike="noStrike" kern="1200" cap="none" spc="0" normalizeH="0" baseline="0" noProof="0" dirty="0">
                <a:ln>
                  <a:noFill/>
                </a:ln>
                <a:solidFill>
                  <a:prstClr val="black"/>
                </a:solidFill>
                <a:effectLst/>
                <a:uLnTx/>
                <a:uFillTx/>
                <a:latin typeface="Calibri" panose="020F0502020204030204"/>
                <a:ea typeface="+mn-ea"/>
                <a:cs typeface="+mn-cs"/>
              </a:rPr>
              <a:t>This is due to rounding.</a:t>
            </a:r>
            <a:endParaRPr kumimoji="0" lang="en-GB" sz="900" b="0" i="1"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GB" sz="900" i="1" dirty="0"/>
          </a:p>
        </p:txBody>
      </p:sp>
      <p:sp>
        <p:nvSpPr>
          <p:cNvPr id="8" name="Content Placeholder 2">
            <a:extLst>
              <a:ext uri="{FF2B5EF4-FFF2-40B4-BE49-F238E27FC236}">
                <a16:creationId xmlns:a16="http://schemas.microsoft.com/office/drawing/2014/main" id="{ADD106A5-1BEF-7358-3FFC-46B0B066E20A}"/>
              </a:ext>
            </a:extLst>
          </p:cNvPr>
          <p:cNvSpPr txBox="1">
            <a:spLocks/>
          </p:cNvSpPr>
          <p:nvPr/>
        </p:nvSpPr>
        <p:spPr>
          <a:xfrm>
            <a:off x="244874" y="1213843"/>
            <a:ext cx="2994716" cy="4135397"/>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GB" sz="1200" b="0" dirty="0"/>
              <a:t>The chart shows the headcount (left four bars) and WTE (right four bars) for the four years 2016, 2019, 2021 and 2022. </a:t>
            </a:r>
          </a:p>
          <a:p>
            <a:pPr marL="0" indent="0">
              <a:lnSpc>
                <a:spcPct val="100000"/>
              </a:lnSpc>
              <a:spcAft>
                <a:spcPts val="600"/>
              </a:spcAft>
              <a:buFont typeface="Arial" panose="020B0604020202020204" pitchFamily="34" charset="0"/>
              <a:buNone/>
            </a:pPr>
            <a:r>
              <a:rPr lang="en-GB" sz="1200" b="0" dirty="0"/>
              <a:t>Providers reported a 10% increase in headcount and an 8% increase in WTE staff in this year’s census (31</a:t>
            </a:r>
            <a:r>
              <a:rPr lang="en-GB" sz="1200" b="0" baseline="30000" dirty="0"/>
              <a:t>st</a:t>
            </a:r>
            <a:r>
              <a:rPr lang="en-GB" sz="1200" b="0" dirty="0"/>
              <a:t> March 2022) compared to the 2021 census (31</a:t>
            </a:r>
            <a:r>
              <a:rPr lang="en-GB" sz="1200" b="0" baseline="30000" dirty="0"/>
              <a:t>st</a:t>
            </a:r>
            <a:r>
              <a:rPr lang="en-GB" sz="1200" b="0" dirty="0"/>
              <a:t> March 2021). This represented a slower rate of growth than reported between 2016 and 2019 (headcount 21%, WTE 23%) and between 2019 and 2021 (headcount 34%, WTE 40%). </a:t>
            </a:r>
          </a:p>
          <a:p>
            <a:pPr marL="0" indent="0">
              <a:lnSpc>
                <a:spcPct val="100000"/>
              </a:lnSpc>
              <a:spcAft>
                <a:spcPts val="600"/>
              </a:spcAft>
              <a:buFont typeface="Arial" panose="020B0604020202020204" pitchFamily="34" charset="0"/>
              <a:buNone/>
            </a:pPr>
            <a:r>
              <a:rPr lang="en-GB" sz="1200" b="0" dirty="0"/>
              <a:t>The gap between previous censuses was three and two years compared to one year between the 2021 and 2022 censuses. However, even accounting for this, there is a reduction in the rate of growth of the workforce. This is despite significant investment and efforts to support expansion through supply routes and training. </a:t>
            </a:r>
          </a:p>
        </p:txBody>
      </p:sp>
      <p:pic>
        <p:nvPicPr>
          <p:cNvPr id="14" name="Picture 13" descr="A timeseries chart depicting the change in the NHS CYPMHS workforce over the four iterations of this project. &#10;&#10;Headcount was 11,044 in 2016, 13,431 in 2019, 18,037 in 2021 and 17,144 in 2022 (with 2,681 of partial or non submitted data from 10 NHS organisations). &#10;&#10;WTE was 8,976 in 2016, 11,036 in 2019, 15,486 in 2021 and 14,495 in 2022 (with 2,267 of partial or non submitted data from 10 NHS organisations). ">
            <a:extLst>
              <a:ext uri="{FF2B5EF4-FFF2-40B4-BE49-F238E27FC236}">
                <a16:creationId xmlns:a16="http://schemas.microsoft.com/office/drawing/2014/main" id="{DA431921-A002-9967-589E-090A4264028B}"/>
              </a:ext>
            </a:extLst>
          </p:cNvPr>
          <p:cNvPicPr>
            <a:picLocks noChangeAspect="1"/>
          </p:cNvPicPr>
          <p:nvPr/>
        </p:nvPicPr>
        <p:blipFill>
          <a:blip r:embed="rId3"/>
          <a:stretch>
            <a:fillRect/>
          </a:stretch>
        </p:blipFill>
        <p:spPr>
          <a:xfrm>
            <a:off x="3239590" y="1158578"/>
            <a:ext cx="5831149" cy="3459878"/>
          </a:xfrm>
          <a:prstGeom prst="rect">
            <a:avLst/>
          </a:prstGeom>
        </p:spPr>
      </p:pic>
    </p:spTree>
    <p:extLst>
      <p:ext uri="{BB962C8B-B14F-4D97-AF65-F5344CB8AC3E}">
        <p14:creationId xmlns:p14="http://schemas.microsoft.com/office/powerpoint/2010/main" val="2528591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table showing the WTE staff in post by role across the year of 2019, 2021 and 2022. Also shown is the difference between the 2021 and 2022 figures per role. ">
            <a:extLst>
              <a:ext uri="{FF2B5EF4-FFF2-40B4-BE49-F238E27FC236}">
                <a16:creationId xmlns:a16="http://schemas.microsoft.com/office/drawing/2014/main" id="{DE044F30-9580-618A-D629-4245FD96F860}"/>
              </a:ext>
            </a:extLst>
          </p:cNvPr>
          <p:cNvPicPr>
            <a:picLocks noChangeAspect="1"/>
          </p:cNvPicPr>
          <p:nvPr/>
        </p:nvPicPr>
        <p:blipFill>
          <a:blip r:embed="rId3"/>
          <a:stretch>
            <a:fillRect/>
          </a:stretch>
        </p:blipFill>
        <p:spPr>
          <a:xfrm>
            <a:off x="425449" y="2633500"/>
            <a:ext cx="8293100" cy="3327400"/>
          </a:xfrm>
          <a:prstGeom prst="rect">
            <a:avLst/>
          </a:prstGeom>
        </p:spPr>
      </p:pic>
      <p:sp>
        <p:nvSpPr>
          <p:cNvPr id="2" name="Title 1">
            <a:extLst>
              <a:ext uri="{FF2B5EF4-FFF2-40B4-BE49-F238E27FC236}">
                <a16:creationId xmlns:a16="http://schemas.microsoft.com/office/drawing/2014/main" id="{DFCC01F4-0581-822F-E590-02215E369668}"/>
              </a:ext>
            </a:extLst>
          </p:cNvPr>
          <p:cNvSpPr>
            <a:spLocks noGrp="1"/>
          </p:cNvSpPr>
          <p:nvPr>
            <p:ph type="title"/>
          </p:nvPr>
        </p:nvSpPr>
        <p:spPr>
          <a:xfrm>
            <a:off x="250030" y="20464"/>
            <a:ext cx="8643939" cy="780965"/>
          </a:xfrm>
        </p:spPr>
        <p:txBody>
          <a:bodyPr>
            <a:normAutofit/>
          </a:bodyPr>
          <a:lstStyle/>
          <a:p>
            <a:r>
              <a:rPr lang="en-US" sz="2400" dirty="0"/>
              <a:t>Analysis of workforce growth (NHS)</a:t>
            </a:r>
            <a:endParaRPr lang="en-GB" sz="2400" dirty="0"/>
          </a:p>
        </p:txBody>
      </p:sp>
      <p:sp>
        <p:nvSpPr>
          <p:cNvPr id="4" name="Slide Number Placeholder 3">
            <a:extLst>
              <a:ext uri="{FF2B5EF4-FFF2-40B4-BE49-F238E27FC236}">
                <a16:creationId xmlns:a16="http://schemas.microsoft.com/office/drawing/2014/main" id="{0E50CA40-46CA-F30C-4AE4-8BFE1623D267}"/>
              </a:ext>
            </a:extLst>
          </p:cNvPr>
          <p:cNvSpPr>
            <a:spLocks noGrp="1"/>
          </p:cNvSpPr>
          <p:nvPr>
            <p:ph type="sldNum" sz="quarter" idx="12"/>
          </p:nvPr>
        </p:nvSpPr>
        <p:spPr/>
        <p:txBody>
          <a:bodyPr/>
          <a:lstStyle/>
          <a:p>
            <a:fld id="{6FA9A11B-04D6-42DF-BB33-D91D786B2067}" type="slidenum">
              <a:rPr lang="en-GB" smtClean="0"/>
              <a:t>13</a:t>
            </a:fld>
            <a:endParaRPr lang="en-GB" dirty="0"/>
          </a:p>
        </p:txBody>
      </p:sp>
      <p:sp>
        <p:nvSpPr>
          <p:cNvPr id="5" name="Content Placeholder 2">
            <a:extLst>
              <a:ext uri="{FF2B5EF4-FFF2-40B4-BE49-F238E27FC236}">
                <a16:creationId xmlns:a16="http://schemas.microsoft.com/office/drawing/2014/main" id="{5FF37827-F4E3-9AF3-15DC-1B16D35513E6}"/>
              </a:ext>
            </a:extLst>
          </p:cNvPr>
          <p:cNvSpPr>
            <a:spLocks noGrp="1"/>
          </p:cNvSpPr>
          <p:nvPr>
            <p:ph idx="1"/>
          </p:nvPr>
        </p:nvSpPr>
        <p:spPr>
          <a:xfrm>
            <a:off x="242888" y="664572"/>
            <a:ext cx="8643938" cy="2164136"/>
          </a:xfrm>
        </p:spPr>
        <p:txBody>
          <a:bodyPr>
            <a:normAutofit fontScale="92500" lnSpcReduction="10000"/>
          </a:bodyPr>
          <a:lstStyle/>
          <a:p>
            <a:pPr marL="0" indent="0">
              <a:lnSpc>
                <a:spcPct val="100000"/>
              </a:lnSpc>
              <a:spcAft>
                <a:spcPts val="600"/>
              </a:spcAft>
              <a:buNone/>
            </a:pPr>
            <a:r>
              <a:rPr lang="en-GB" sz="1200" b="0" dirty="0">
                <a:solidFill>
                  <a:schemeClr val="tx1"/>
                </a:solidFill>
              </a:rPr>
              <a:t>The table below provides a summary of the workforce WTE by job role fo</a:t>
            </a:r>
            <a:r>
              <a:rPr lang="en-GB" sz="1200" b="0" dirty="0"/>
              <a:t>r the 2019, 2021 and the 2022 census. The column to the right shows the percentage change between 2021 and 2022.</a:t>
            </a:r>
          </a:p>
          <a:p>
            <a:pPr marL="0" indent="0">
              <a:lnSpc>
                <a:spcPct val="100000"/>
              </a:lnSpc>
              <a:spcAft>
                <a:spcPts val="600"/>
              </a:spcAft>
              <a:buNone/>
            </a:pPr>
            <a:r>
              <a:rPr lang="en-GB" sz="1200" b="0" dirty="0">
                <a:solidFill>
                  <a:schemeClr val="tx1"/>
                </a:solidFill>
              </a:rPr>
              <a:t>Whilst there is an overall increase of </a:t>
            </a:r>
            <a:r>
              <a:rPr lang="en-GB" sz="1200" b="0" dirty="0"/>
              <a:t>8</a:t>
            </a:r>
            <a:r>
              <a:rPr lang="en-GB" sz="1200" b="0" dirty="0">
                <a:solidFill>
                  <a:schemeClr val="tx1"/>
                </a:solidFill>
              </a:rPr>
              <a:t>% this masks changes at job role level. </a:t>
            </a:r>
          </a:p>
          <a:p>
            <a:pPr>
              <a:lnSpc>
                <a:spcPct val="100000"/>
              </a:lnSpc>
              <a:spcBef>
                <a:spcPts val="0"/>
              </a:spcBef>
            </a:pPr>
            <a:r>
              <a:rPr lang="en-GB" sz="1200" b="0" dirty="0">
                <a:solidFill>
                  <a:schemeClr val="tx1"/>
                </a:solidFill>
              </a:rPr>
              <a:t>The number of e</a:t>
            </a:r>
            <a:r>
              <a:rPr lang="en-GB" sz="1200" b="0" dirty="0"/>
              <a:t>ducation mental health practitioners (</a:t>
            </a:r>
            <a:r>
              <a:rPr lang="en-GB" sz="1200" b="0" dirty="0">
                <a:solidFill>
                  <a:schemeClr val="tx1"/>
                </a:solidFill>
              </a:rPr>
              <a:t>EMHPs) increased by </a:t>
            </a:r>
            <a:r>
              <a:rPr lang="en-GB" sz="1200" b="0" dirty="0"/>
              <a:t>90</a:t>
            </a:r>
            <a:r>
              <a:rPr lang="en-GB" sz="1200" b="0" dirty="0">
                <a:solidFill>
                  <a:schemeClr val="tx1"/>
                </a:solidFill>
              </a:rPr>
              <a:t>% to 707 WTE, now 4% of the workforce compared to 2% in 2021. </a:t>
            </a:r>
          </a:p>
          <a:p>
            <a:pPr>
              <a:lnSpc>
                <a:spcPct val="100000"/>
              </a:lnSpc>
              <a:spcBef>
                <a:spcPts val="0"/>
              </a:spcBef>
            </a:pPr>
            <a:r>
              <a:rPr lang="en-GB" sz="1200" b="0" dirty="0">
                <a:solidFill>
                  <a:schemeClr val="tx1"/>
                </a:solidFill>
              </a:rPr>
              <a:t>Conversely the </a:t>
            </a:r>
            <a:r>
              <a:rPr lang="en-GB" sz="1200" b="0" dirty="0"/>
              <a:t>growth of children’s wellbeing practitioners (CWPs), another relatively new role, has plateaued in 2022 following a growth between 2019 and 2021. Note that some CWPs may work in other sectors outside the NHS. </a:t>
            </a:r>
          </a:p>
          <a:p>
            <a:pPr>
              <a:lnSpc>
                <a:spcPct val="100000"/>
              </a:lnSpc>
              <a:spcBef>
                <a:spcPts val="0"/>
              </a:spcBef>
            </a:pPr>
            <a:r>
              <a:rPr lang="en-GB" sz="1200" b="0" dirty="0">
                <a:solidFill>
                  <a:schemeClr val="tx1"/>
                </a:solidFill>
              </a:rPr>
              <a:t>Psychology, psychotherapy and social work WTE also </a:t>
            </a:r>
            <a:r>
              <a:rPr lang="en-GB" sz="1200" b="0" dirty="0"/>
              <a:t>increased in 2022 compared </a:t>
            </a:r>
            <a:r>
              <a:rPr lang="en-GB" sz="1200" b="0" dirty="0">
                <a:solidFill>
                  <a:schemeClr val="tx1"/>
                </a:solidFill>
              </a:rPr>
              <a:t>to 2021. </a:t>
            </a:r>
          </a:p>
          <a:p>
            <a:pPr>
              <a:lnSpc>
                <a:spcPct val="100000"/>
              </a:lnSpc>
              <a:spcBef>
                <a:spcPts val="0"/>
              </a:spcBef>
            </a:pPr>
            <a:r>
              <a:rPr lang="en-GB" sz="1200" b="0" dirty="0"/>
              <a:t>Therapists, occupational </a:t>
            </a:r>
            <a:r>
              <a:rPr lang="en-GB" sz="1200" b="0" dirty="0">
                <a:solidFill>
                  <a:schemeClr val="tx1"/>
                </a:solidFill>
              </a:rPr>
              <a:t>therapists, student and other roles have lower WTE compared to 2021.</a:t>
            </a:r>
          </a:p>
          <a:p>
            <a:pPr>
              <a:lnSpc>
                <a:spcPct val="100000"/>
              </a:lnSpc>
              <a:spcBef>
                <a:spcPts val="0"/>
              </a:spcBef>
            </a:pPr>
            <a:r>
              <a:rPr lang="en-GB" sz="1200" b="0" dirty="0">
                <a:solidFill>
                  <a:schemeClr val="tx1"/>
                </a:solidFill>
              </a:rPr>
              <a:t>A change </a:t>
            </a:r>
            <a:r>
              <a:rPr lang="en-GB" sz="1200" b="0" dirty="0"/>
              <a:t>in the roles mapped to ‘medical’ between 2021 and 2022 mean year on year they are not directly comparable. Please see appendix for further detail.  </a:t>
            </a:r>
            <a:endParaRPr lang="en-GB" sz="1200" b="0" dirty="0">
              <a:solidFill>
                <a:schemeClr val="tx1"/>
              </a:solidFill>
            </a:endParaRPr>
          </a:p>
        </p:txBody>
      </p:sp>
      <p:sp>
        <p:nvSpPr>
          <p:cNvPr id="3" name="Content Placeholder 2">
            <a:extLst>
              <a:ext uri="{FF2B5EF4-FFF2-40B4-BE49-F238E27FC236}">
                <a16:creationId xmlns:a16="http://schemas.microsoft.com/office/drawing/2014/main" id="{86585C80-2721-86DD-564E-1D708DD956C5}"/>
              </a:ext>
            </a:extLst>
          </p:cNvPr>
          <p:cNvSpPr txBox="1">
            <a:spLocks/>
          </p:cNvSpPr>
          <p:nvPr/>
        </p:nvSpPr>
        <p:spPr>
          <a:xfrm>
            <a:off x="830361" y="5981227"/>
            <a:ext cx="6826972" cy="636942"/>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GB" sz="900" b="0" i="1" dirty="0"/>
              <a:t>*The roles mapped to medical changed between 2021 and 2022 so these are not directly comparable</a:t>
            </a:r>
          </a:p>
          <a:p>
            <a:pPr marL="0" indent="0">
              <a:lnSpc>
                <a:spcPct val="100000"/>
              </a:lnSpc>
              <a:spcBef>
                <a:spcPts val="0"/>
              </a:spcBef>
              <a:buNone/>
            </a:pPr>
            <a:r>
              <a:rPr lang="en-GB" sz="900" b="0" i="1" dirty="0"/>
              <a:t>** The difference in Psychology WTE between 2021 and 2022 is 131 due to rounding </a:t>
            </a:r>
          </a:p>
          <a:p>
            <a:pPr marL="0" indent="0">
              <a:lnSpc>
                <a:spcPct val="100000"/>
              </a:lnSpc>
              <a:spcBef>
                <a:spcPts val="0"/>
              </a:spcBef>
              <a:buNone/>
            </a:pPr>
            <a:r>
              <a:rPr lang="en-GB" sz="900" b="0" i="1" dirty="0"/>
              <a:t>Please note that the total reported in this table (16,699) is lower than the overall total (17,006) due to some staff not having job roles assigned.</a:t>
            </a:r>
          </a:p>
        </p:txBody>
      </p:sp>
      <p:sp>
        <p:nvSpPr>
          <p:cNvPr id="6" name="TextBox 5">
            <a:extLst>
              <a:ext uri="{FF2B5EF4-FFF2-40B4-BE49-F238E27FC236}">
                <a16:creationId xmlns:a16="http://schemas.microsoft.com/office/drawing/2014/main" id="{74784BE7-EB91-96E2-3474-EA7D4233EE4B}"/>
              </a:ext>
            </a:extLst>
          </p:cNvPr>
          <p:cNvSpPr txBox="1"/>
          <p:nvPr/>
        </p:nvSpPr>
        <p:spPr>
          <a:xfrm>
            <a:off x="830361" y="4626242"/>
            <a:ext cx="182880" cy="246221"/>
          </a:xfrm>
          <a:prstGeom prst="rect">
            <a:avLst/>
          </a:prstGeom>
          <a:noFill/>
        </p:spPr>
        <p:txBody>
          <a:bodyPr wrap="square" rtlCol="0">
            <a:spAutoFit/>
          </a:bodyPr>
          <a:lstStyle/>
          <a:p>
            <a:r>
              <a:rPr lang="en-GB" sz="1000" dirty="0"/>
              <a:t>*</a:t>
            </a:r>
          </a:p>
        </p:txBody>
      </p:sp>
      <p:sp>
        <p:nvSpPr>
          <p:cNvPr id="9" name="TextBox 8">
            <a:extLst>
              <a:ext uri="{FF2B5EF4-FFF2-40B4-BE49-F238E27FC236}">
                <a16:creationId xmlns:a16="http://schemas.microsoft.com/office/drawing/2014/main" id="{46E120F0-E846-3E3B-B3A1-AF04A77B87EA}"/>
              </a:ext>
            </a:extLst>
          </p:cNvPr>
          <p:cNvSpPr txBox="1"/>
          <p:nvPr/>
        </p:nvSpPr>
        <p:spPr>
          <a:xfrm>
            <a:off x="7265193" y="5180624"/>
            <a:ext cx="392140" cy="246221"/>
          </a:xfrm>
          <a:prstGeom prst="rect">
            <a:avLst/>
          </a:prstGeom>
          <a:noFill/>
        </p:spPr>
        <p:txBody>
          <a:bodyPr wrap="square" rtlCol="0">
            <a:spAutoFit/>
          </a:bodyPr>
          <a:lstStyle/>
          <a:p>
            <a:r>
              <a:rPr lang="en-GB" sz="1000" dirty="0"/>
              <a:t>**</a:t>
            </a:r>
          </a:p>
        </p:txBody>
      </p:sp>
    </p:spTree>
    <p:extLst>
      <p:ext uri="{BB962C8B-B14F-4D97-AF65-F5344CB8AC3E}">
        <p14:creationId xmlns:p14="http://schemas.microsoft.com/office/powerpoint/2010/main" val="4092140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2B2C-3393-45FD-8D93-CA62A6F087B9}"/>
              </a:ext>
            </a:extLst>
          </p:cNvPr>
          <p:cNvSpPr>
            <a:spLocks noGrp="1"/>
          </p:cNvSpPr>
          <p:nvPr>
            <p:ph type="title"/>
          </p:nvPr>
        </p:nvSpPr>
        <p:spPr>
          <a:xfrm>
            <a:off x="250030" y="11848"/>
            <a:ext cx="8643939" cy="882648"/>
          </a:xfrm>
        </p:spPr>
        <p:txBody>
          <a:bodyPr>
            <a:normAutofit/>
          </a:bodyPr>
          <a:lstStyle/>
          <a:p>
            <a:r>
              <a:rPr lang="en-GB" sz="2400" dirty="0">
                <a:solidFill>
                  <a:schemeClr val="accent1"/>
                </a:solidFill>
              </a:rPr>
              <a:t>Service summary – NHS</a:t>
            </a:r>
          </a:p>
        </p:txBody>
      </p:sp>
      <p:sp>
        <p:nvSpPr>
          <p:cNvPr id="3" name="Content Placeholder 2">
            <a:extLst>
              <a:ext uri="{FF2B5EF4-FFF2-40B4-BE49-F238E27FC236}">
                <a16:creationId xmlns:a16="http://schemas.microsoft.com/office/drawing/2014/main" id="{0B689107-D5B3-483B-92ED-7652C0B6B07C}"/>
              </a:ext>
            </a:extLst>
          </p:cNvPr>
          <p:cNvSpPr>
            <a:spLocks noGrp="1"/>
          </p:cNvSpPr>
          <p:nvPr>
            <p:ph idx="1"/>
          </p:nvPr>
        </p:nvSpPr>
        <p:spPr>
          <a:xfrm>
            <a:off x="250030" y="958877"/>
            <a:ext cx="4048244" cy="5123252"/>
          </a:xfrm>
        </p:spPr>
        <p:txBody>
          <a:bodyPr>
            <a:normAutofit/>
          </a:bodyPr>
          <a:lstStyle/>
          <a:p>
            <a:pPr marL="0" indent="0">
              <a:lnSpc>
                <a:spcPct val="110000"/>
              </a:lnSpc>
              <a:spcAft>
                <a:spcPts val="600"/>
              </a:spcAft>
              <a:buNone/>
            </a:pPr>
            <a:r>
              <a:rPr lang="en-GB" sz="1200" b="0" dirty="0"/>
              <a:t>Participants were asked to report the range of community and inpatient CYPMH services their sites provided in 2022. Seventy three of the potential eighty four participants responded.</a:t>
            </a:r>
          </a:p>
          <a:p>
            <a:pPr marL="0" indent="0">
              <a:lnSpc>
                <a:spcPct val="110000"/>
              </a:lnSpc>
              <a:spcAft>
                <a:spcPts val="600"/>
              </a:spcAft>
              <a:buNone/>
            </a:pPr>
            <a:r>
              <a:rPr lang="en-GB" sz="1200" b="0" dirty="0"/>
              <a:t>The number of sites providing general CYPMH services has remained similar to 2021 (63), with 66 sites reporting they provided a general CYPMH team in 2022. However, the provision of mental health support teams (MHST) has increased from 47 sites in 2021 to 56 sites in 2022.</a:t>
            </a:r>
          </a:p>
          <a:p>
            <a:pPr marL="0" indent="0">
              <a:lnSpc>
                <a:spcPct val="110000"/>
              </a:lnSpc>
              <a:spcAft>
                <a:spcPts val="600"/>
              </a:spcAft>
              <a:buNone/>
            </a:pPr>
            <a:r>
              <a:rPr lang="en-GB" sz="1200" b="0" dirty="0"/>
              <a:t>In the inpatient setting, similar to 2021, the most commonly provided service was general CYPMH adolescent beds, followed by general CYPMH children’s beds. It should be noted that both had decreased compared to 2021 from 31 and 9 respectively.</a:t>
            </a:r>
          </a:p>
          <a:p>
            <a:pPr marL="0" indent="0">
              <a:lnSpc>
                <a:spcPct val="110000"/>
              </a:lnSpc>
              <a:spcAft>
                <a:spcPts val="600"/>
              </a:spcAft>
              <a:buNone/>
            </a:pPr>
            <a:r>
              <a:rPr lang="en-GB" sz="1200" b="0" dirty="0"/>
              <a:t>This appears to be in line with the long term plan ambition for children and young people’s mental health services, to boost community services and reduce reliance on in-patient care. However, note that a slightly different cohort responded in 2021 to 2022. The percentage of the NHS CYPMH workforce employed in community settings has increased slightly from 82% in 2021 to 83% in the most recent census.</a:t>
            </a:r>
          </a:p>
        </p:txBody>
      </p:sp>
      <p:sp>
        <p:nvSpPr>
          <p:cNvPr id="4" name="Slide Number Placeholder 3">
            <a:extLst>
              <a:ext uri="{FF2B5EF4-FFF2-40B4-BE49-F238E27FC236}">
                <a16:creationId xmlns:a16="http://schemas.microsoft.com/office/drawing/2014/main" id="{070E1984-2E99-4DED-877B-AA8040D4D827}"/>
              </a:ext>
            </a:extLst>
          </p:cNvPr>
          <p:cNvSpPr>
            <a:spLocks noGrp="1"/>
          </p:cNvSpPr>
          <p:nvPr>
            <p:ph type="sldNum" sz="quarter" idx="12"/>
          </p:nvPr>
        </p:nvSpPr>
        <p:spPr/>
        <p:txBody>
          <a:bodyPr/>
          <a:lstStyle/>
          <a:p>
            <a:fld id="{6FA9A11B-04D6-42DF-BB33-D91D786B2067}" type="slidenum">
              <a:rPr lang="en-GB" smtClean="0"/>
              <a:t>14</a:t>
            </a:fld>
            <a:endParaRPr lang="en-GB" dirty="0"/>
          </a:p>
        </p:txBody>
      </p:sp>
      <p:sp>
        <p:nvSpPr>
          <p:cNvPr id="6" name="TextBox 5">
            <a:extLst>
              <a:ext uri="{FF2B5EF4-FFF2-40B4-BE49-F238E27FC236}">
                <a16:creationId xmlns:a16="http://schemas.microsoft.com/office/drawing/2014/main" id="{1F3A9157-B358-0A58-0C4F-758E524D4610}"/>
              </a:ext>
            </a:extLst>
          </p:cNvPr>
          <p:cNvSpPr txBox="1"/>
          <p:nvPr/>
        </p:nvSpPr>
        <p:spPr>
          <a:xfrm>
            <a:off x="4386893" y="5322433"/>
            <a:ext cx="4757107" cy="338554"/>
          </a:xfrm>
          <a:prstGeom prst="rect">
            <a:avLst/>
          </a:prstGeom>
          <a:noFill/>
        </p:spPr>
        <p:txBody>
          <a:bodyPr wrap="square" rtlCol="0">
            <a:spAutoFit/>
          </a:bodyPr>
          <a:lstStyle/>
          <a:p>
            <a:r>
              <a:rPr lang="en-US" sz="800" i="1" dirty="0"/>
              <a:t>*Organisations that reported general learning disability/autism services in the 2021 census, did not complete this question in the 2022 census</a:t>
            </a:r>
            <a:endParaRPr lang="en-GB" sz="800" i="1" dirty="0"/>
          </a:p>
        </p:txBody>
      </p:sp>
      <p:pic>
        <p:nvPicPr>
          <p:cNvPr id="7" name="Picture 6" descr="A chart showing the number of sites that provide the following services. &#10;&#10;Within Community Services provision is as follows: MH General, 66 sites. MH MHST, 56 sites. MH Crisis, 55 sites. MH Eating Disorder, 46 sites. MH Forensic, 19 sites. Learning Disability/ Autism, 44 sites. Other, 13 sites. &#10;&#10;Within Inpatient Services provision is as follows: MH Children, 7 sites. MH Adolescents, 23 sites. MH Eating Disorder, 6 sites. MH Secure/Forensic, 3 sites. *Learning Disability/ Autism General, 0 sites. Learning Disability/ Autism - Secure/Forensic, 1 site. Other, 1 site.  &#10;*sites that provided Learning Disability/Autism General had in 2021 did not complete the question in 2022. ">
            <a:extLst>
              <a:ext uri="{FF2B5EF4-FFF2-40B4-BE49-F238E27FC236}">
                <a16:creationId xmlns:a16="http://schemas.microsoft.com/office/drawing/2014/main" id="{ED6FB15E-B057-37F1-ED97-012D0F2EEA3D}"/>
              </a:ext>
            </a:extLst>
          </p:cNvPr>
          <p:cNvPicPr>
            <a:picLocks noChangeAspect="1"/>
          </p:cNvPicPr>
          <p:nvPr/>
        </p:nvPicPr>
        <p:blipFill>
          <a:blip r:embed="rId3"/>
          <a:stretch>
            <a:fillRect/>
          </a:stretch>
        </p:blipFill>
        <p:spPr>
          <a:xfrm>
            <a:off x="4298274" y="1197013"/>
            <a:ext cx="4737084" cy="4107982"/>
          </a:xfrm>
          <a:prstGeom prst="rect">
            <a:avLst/>
          </a:prstGeom>
        </p:spPr>
      </p:pic>
    </p:spTree>
    <p:extLst>
      <p:ext uri="{BB962C8B-B14F-4D97-AF65-F5344CB8AC3E}">
        <p14:creationId xmlns:p14="http://schemas.microsoft.com/office/powerpoint/2010/main" val="1663687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39797-B63E-41FE-8F49-6137B22B1BF9}"/>
              </a:ext>
            </a:extLst>
          </p:cNvPr>
          <p:cNvSpPr>
            <a:spLocks noGrp="1"/>
          </p:cNvSpPr>
          <p:nvPr>
            <p:ph type="title"/>
          </p:nvPr>
        </p:nvSpPr>
        <p:spPr>
          <a:xfrm>
            <a:off x="257174" y="0"/>
            <a:ext cx="8643939" cy="882648"/>
          </a:xfrm>
        </p:spPr>
        <p:txBody>
          <a:bodyPr>
            <a:normAutofit/>
          </a:bodyPr>
          <a:lstStyle/>
          <a:p>
            <a:r>
              <a:rPr lang="en-GB" sz="2400" dirty="0">
                <a:solidFill>
                  <a:schemeClr val="accent1"/>
                </a:solidFill>
              </a:rPr>
              <a:t>Workforce distribution - NHS</a:t>
            </a:r>
          </a:p>
        </p:txBody>
      </p:sp>
      <p:sp>
        <p:nvSpPr>
          <p:cNvPr id="3" name="Content Placeholder 2">
            <a:extLst>
              <a:ext uri="{FF2B5EF4-FFF2-40B4-BE49-F238E27FC236}">
                <a16:creationId xmlns:a16="http://schemas.microsoft.com/office/drawing/2014/main" id="{5AECC97C-2A8E-46EF-8CF3-09D2B58867B2}"/>
              </a:ext>
            </a:extLst>
          </p:cNvPr>
          <p:cNvSpPr>
            <a:spLocks noGrp="1"/>
          </p:cNvSpPr>
          <p:nvPr>
            <p:ph idx="1"/>
          </p:nvPr>
        </p:nvSpPr>
        <p:spPr>
          <a:xfrm>
            <a:off x="202839" y="1033449"/>
            <a:ext cx="3070763" cy="5288974"/>
          </a:xfrm>
        </p:spPr>
        <p:txBody>
          <a:bodyPr>
            <a:normAutofit/>
          </a:bodyPr>
          <a:lstStyle/>
          <a:p>
            <a:pPr marL="0" indent="0">
              <a:lnSpc>
                <a:spcPct val="100000"/>
              </a:lnSpc>
              <a:spcAft>
                <a:spcPts val="600"/>
              </a:spcAft>
              <a:buNone/>
            </a:pPr>
            <a:r>
              <a:rPr lang="en-GB" sz="1200" b="0" dirty="0"/>
              <a:t>The chart to the right shows the distribution of NHS CYPMH staff across the different community and inpatient CYPMH services in England.</a:t>
            </a:r>
          </a:p>
          <a:p>
            <a:pPr marL="0" indent="0">
              <a:lnSpc>
                <a:spcPct val="100000"/>
              </a:lnSpc>
              <a:spcAft>
                <a:spcPts val="600"/>
              </a:spcAft>
              <a:buNone/>
            </a:pPr>
            <a:r>
              <a:rPr lang="en-GB" sz="1200" b="0" dirty="0"/>
              <a:t>Nearly five in every six CYPMH staff employed by NHS providers is employed in community CYPMH services (83%), with 17% employed in inpatient services. </a:t>
            </a:r>
          </a:p>
          <a:p>
            <a:pPr marL="0" indent="0">
              <a:lnSpc>
                <a:spcPct val="100000"/>
              </a:lnSpc>
              <a:spcAft>
                <a:spcPts val="600"/>
              </a:spcAft>
              <a:buNone/>
            </a:pPr>
            <a:r>
              <a:rPr lang="en-GB" sz="1200" b="0" dirty="0"/>
              <a:t>The largest team in terms of staffing is the general community CYPMH team, accounting for 59% of the NHS CYPMHS workforce. This is in line with the figure reported in 2021, also 59%.</a:t>
            </a:r>
          </a:p>
          <a:p>
            <a:pPr marL="0" indent="0">
              <a:lnSpc>
                <a:spcPct val="100000"/>
              </a:lnSpc>
              <a:spcAft>
                <a:spcPts val="600"/>
              </a:spcAft>
              <a:buNone/>
            </a:pPr>
            <a:r>
              <a:rPr lang="en-GB" sz="1200" b="0" dirty="0"/>
              <a:t>In the inpatient setting, children and adolescent teams account for 12% of the total NHS CYPMH workforce, similar to the 14% reported in 2021.</a:t>
            </a:r>
          </a:p>
          <a:p>
            <a:pPr marL="0" indent="0">
              <a:lnSpc>
                <a:spcPct val="100000"/>
              </a:lnSpc>
              <a:spcAft>
                <a:spcPts val="600"/>
              </a:spcAft>
              <a:buNone/>
            </a:pPr>
            <a:r>
              <a:rPr lang="en-GB" sz="1200" b="0" dirty="0"/>
              <a:t>The table to the right shows the WTE and headcount for each service area. The final column shows the ratio of WTE to headcount, with eating disorder services reporting the lowest ratio, suggesting a higher rate of part time working.</a:t>
            </a:r>
          </a:p>
        </p:txBody>
      </p:sp>
      <p:sp>
        <p:nvSpPr>
          <p:cNvPr id="4" name="Slide Number Placeholder 3">
            <a:extLst>
              <a:ext uri="{FF2B5EF4-FFF2-40B4-BE49-F238E27FC236}">
                <a16:creationId xmlns:a16="http://schemas.microsoft.com/office/drawing/2014/main" id="{1A1A92FF-1C7F-44F4-8EC7-24FF60479BC3}"/>
              </a:ext>
            </a:extLst>
          </p:cNvPr>
          <p:cNvSpPr>
            <a:spLocks noGrp="1"/>
          </p:cNvSpPr>
          <p:nvPr>
            <p:ph type="sldNum" sz="quarter" idx="12"/>
          </p:nvPr>
        </p:nvSpPr>
        <p:spPr/>
        <p:txBody>
          <a:bodyPr/>
          <a:lstStyle/>
          <a:p>
            <a:fld id="{6FA9A11B-04D6-42DF-BB33-D91D786B2067}" type="slidenum">
              <a:rPr lang="en-GB" smtClean="0"/>
              <a:t>15</a:t>
            </a:fld>
            <a:endParaRPr lang="en-GB" dirty="0"/>
          </a:p>
        </p:txBody>
      </p:sp>
      <p:sp>
        <p:nvSpPr>
          <p:cNvPr id="8" name="TextBox 7">
            <a:extLst>
              <a:ext uri="{FF2B5EF4-FFF2-40B4-BE49-F238E27FC236}">
                <a16:creationId xmlns:a16="http://schemas.microsoft.com/office/drawing/2014/main" id="{8B634B06-9BD1-D3D5-13F6-098ACE307BD8}"/>
              </a:ext>
            </a:extLst>
          </p:cNvPr>
          <p:cNvSpPr txBox="1"/>
          <p:nvPr/>
        </p:nvSpPr>
        <p:spPr>
          <a:xfrm>
            <a:off x="3332910" y="6244434"/>
            <a:ext cx="4743099" cy="338554"/>
          </a:xfrm>
          <a:prstGeom prst="rect">
            <a:avLst/>
          </a:prstGeom>
          <a:noFill/>
        </p:spPr>
        <p:txBody>
          <a:bodyPr wrap="square" rtlCol="0">
            <a:spAutoFit/>
          </a:bodyPr>
          <a:lstStyle/>
          <a:p>
            <a:r>
              <a:rPr lang="en-US" sz="800" i="1" dirty="0"/>
              <a:t>*Numbers reported in the table may be different to numbers reported elsewhere in the report as they only include staff where team type and contracted hours were recorded</a:t>
            </a:r>
            <a:endParaRPr lang="en-GB" sz="800" i="1" dirty="0"/>
          </a:p>
        </p:txBody>
      </p:sp>
      <p:pic>
        <p:nvPicPr>
          <p:cNvPr id="5" name="Picture 4" descr="A pie chart showing the workforce distribution by WTE.">
            <a:extLst>
              <a:ext uri="{FF2B5EF4-FFF2-40B4-BE49-F238E27FC236}">
                <a16:creationId xmlns:a16="http://schemas.microsoft.com/office/drawing/2014/main" id="{44E059E1-5EBD-13B3-429B-637665D8D264}"/>
              </a:ext>
            </a:extLst>
          </p:cNvPr>
          <p:cNvPicPr>
            <a:picLocks noChangeAspect="1"/>
          </p:cNvPicPr>
          <p:nvPr/>
        </p:nvPicPr>
        <p:blipFill>
          <a:blip r:embed="rId3"/>
          <a:stretch>
            <a:fillRect/>
          </a:stretch>
        </p:blipFill>
        <p:spPr>
          <a:xfrm>
            <a:off x="3540018" y="765357"/>
            <a:ext cx="5042812" cy="3289407"/>
          </a:xfrm>
          <a:prstGeom prst="rect">
            <a:avLst/>
          </a:prstGeom>
        </p:spPr>
      </p:pic>
      <p:pic>
        <p:nvPicPr>
          <p:cNvPr id="7" name="Picture 6" descr="Table showing the workforce distribution for each service area, and the ratio between Headcount and WTE. The largest service area was Community Mental Health - General: Headcount 9,807, WTE 8,203 and Ratio 0.84. ">
            <a:extLst>
              <a:ext uri="{FF2B5EF4-FFF2-40B4-BE49-F238E27FC236}">
                <a16:creationId xmlns:a16="http://schemas.microsoft.com/office/drawing/2014/main" id="{052043E0-87F8-B09A-29EA-04A1F41D7C09}"/>
              </a:ext>
            </a:extLst>
          </p:cNvPr>
          <p:cNvPicPr>
            <a:picLocks noChangeAspect="1"/>
          </p:cNvPicPr>
          <p:nvPr/>
        </p:nvPicPr>
        <p:blipFill>
          <a:blip r:embed="rId4"/>
          <a:stretch>
            <a:fillRect/>
          </a:stretch>
        </p:blipFill>
        <p:spPr>
          <a:xfrm>
            <a:off x="3451526" y="4054764"/>
            <a:ext cx="4953380" cy="2198280"/>
          </a:xfrm>
          <a:prstGeom prst="rect">
            <a:avLst/>
          </a:prstGeom>
        </p:spPr>
      </p:pic>
    </p:spTree>
    <p:extLst>
      <p:ext uri="{BB962C8B-B14F-4D97-AF65-F5344CB8AC3E}">
        <p14:creationId xmlns:p14="http://schemas.microsoft.com/office/powerpoint/2010/main" val="166548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e chart showing the discipline mix within NHS CYPMH services. ">
            <a:extLst>
              <a:ext uri="{FF2B5EF4-FFF2-40B4-BE49-F238E27FC236}">
                <a16:creationId xmlns:a16="http://schemas.microsoft.com/office/drawing/2014/main" id="{D8394123-1EA1-A451-85B0-029DF803A2B2}"/>
              </a:ext>
            </a:extLst>
          </p:cNvPr>
          <p:cNvPicPr>
            <a:picLocks noChangeAspect="1"/>
          </p:cNvPicPr>
          <p:nvPr/>
        </p:nvPicPr>
        <p:blipFill>
          <a:blip r:embed="rId3"/>
          <a:stretch>
            <a:fillRect/>
          </a:stretch>
        </p:blipFill>
        <p:spPr>
          <a:xfrm>
            <a:off x="3174112" y="2013448"/>
            <a:ext cx="5561700" cy="3598091"/>
          </a:xfrm>
          <a:prstGeom prst="rect">
            <a:avLst/>
          </a:prstGeom>
        </p:spPr>
      </p:pic>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Total CYPMHS Discipline mix (NHS)</a:t>
            </a: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16</a:t>
            </a:fld>
            <a:endParaRPr lang="en-GB" dirty="0"/>
          </a:p>
        </p:txBody>
      </p:sp>
      <p:sp>
        <p:nvSpPr>
          <p:cNvPr id="7" name="Rectangle 6">
            <a:extLst>
              <a:ext uri="{FF2B5EF4-FFF2-40B4-BE49-F238E27FC236}">
                <a16:creationId xmlns:a16="http://schemas.microsoft.com/office/drawing/2014/main" id="{C6990956-11DF-4D47-8B09-FACA78323871}"/>
              </a:ext>
              <a:ext uri="{C183D7F6-B498-43B3-948B-1728B52AA6E4}">
                <adec:decorative xmlns:adec="http://schemas.microsoft.com/office/drawing/2017/decorative" val="1"/>
              </a:ext>
            </a:extLst>
          </p:cNvPr>
          <p:cNvSpPr/>
          <p:nvPr/>
        </p:nvSpPr>
        <p:spPr>
          <a:xfrm>
            <a:off x="1151111" y="2539570"/>
            <a:ext cx="659934" cy="1084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Chat">
            <a:extLst>
              <a:ext uri="{FF2B5EF4-FFF2-40B4-BE49-F238E27FC236}">
                <a16:creationId xmlns:a16="http://schemas.microsoft.com/office/drawing/2014/main" id="{538B0384-3259-4D0A-A66F-5897FC3F60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8188" y="4650885"/>
            <a:ext cx="480327" cy="480327"/>
          </a:xfrm>
          <a:prstGeom prst="rect">
            <a:avLst/>
          </a:prstGeom>
        </p:spPr>
      </p:pic>
      <p:pic>
        <p:nvPicPr>
          <p:cNvPr id="9" name="Graphic 8" descr="Brain in head">
            <a:extLst>
              <a:ext uri="{FF2B5EF4-FFF2-40B4-BE49-F238E27FC236}">
                <a16:creationId xmlns:a16="http://schemas.microsoft.com/office/drawing/2014/main" id="{BC09BA71-CCDD-4329-AED7-FA3373CF4D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08188" y="3644118"/>
            <a:ext cx="480327" cy="480327"/>
          </a:xfrm>
          <a:prstGeom prst="rect">
            <a:avLst/>
          </a:prstGeom>
        </p:spPr>
      </p:pic>
      <p:pic>
        <p:nvPicPr>
          <p:cNvPr id="10" name="Graphic 9" descr="Medical">
            <a:extLst>
              <a:ext uri="{FF2B5EF4-FFF2-40B4-BE49-F238E27FC236}">
                <a16:creationId xmlns:a16="http://schemas.microsoft.com/office/drawing/2014/main" id="{E22240F9-0CA5-48FC-95AA-780103ED2EF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8188" y="2722345"/>
            <a:ext cx="480327" cy="480327"/>
          </a:xfrm>
          <a:prstGeom prst="rect">
            <a:avLst/>
          </a:prstGeom>
        </p:spPr>
      </p:pic>
      <p:pic>
        <p:nvPicPr>
          <p:cNvPr id="11" name="Graphic 10" descr="Stethoscope">
            <a:extLst>
              <a:ext uri="{FF2B5EF4-FFF2-40B4-BE49-F238E27FC236}">
                <a16:creationId xmlns:a16="http://schemas.microsoft.com/office/drawing/2014/main" id="{9BA62232-8648-40F1-AEAC-76806E45021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8188" y="4170558"/>
            <a:ext cx="480327" cy="480327"/>
          </a:xfrm>
          <a:prstGeom prst="rect">
            <a:avLst/>
          </a:prstGeom>
        </p:spPr>
      </p:pic>
      <p:pic>
        <p:nvPicPr>
          <p:cNvPr id="12" name="Graphic 11" descr="Computer">
            <a:extLst>
              <a:ext uri="{FF2B5EF4-FFF2-40B4-BE49-F238E27FC236}">
                <a16:creationId xmlns:a16="http://schemas.microsoft.com/office/drawing/2014/main" id="{214C4A22-6681-4A70-A296-81C62FC42EB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8188" y="2258841"/>
            <a:ext cx="480327" cy="480327"/>
          </a:xfrm>
          <a:prstGeom prst="rect">
            <a:avLst/>
          </a:prstGeom>
        </p:spPr>
      </p:pic>
      <p:pic>
        <p:nvPicPr>
          <p:cNvPr id="13" name="Graphic 12" descr="Palette">
            <a:extLst>
              <a:ext uri="{FF2B5EF4-FFF2-40B4-BE49-F238E27FC236}">
                <a16:creationId xmlns:a16="http://schemas.microsoft.com/office/drawing/2014/main" id="{34FF9F53-436D-407C-AF2E-554795CB364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21603" y="5131212"/>
            <a:ext cx="480327" cy="480327"/>
          </a:xfrm>
          <a:prstGeom prst="rect">
            <a:avLst/>
          </a:prstGeom>
        </p:spPr>
      </p:pic>
      <p:pic>
        <p:nvPicPr>
          <p:cNvPr id="14" name="Graphic 13" descr="Boardroom">
            <a:extLst>
              <a:ext uri="{FF2B5EF4-FFF2-40B4-BE49-F238E27FC236}">
                <a16:creationId xmlns:a16="http://schemas.microsoft.com/office/drawing/2014/main" id="{209C97CB-5BB1-4790-8ADE-0F6B10D00ED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08188" y="3166649"/>
            <a:ext cx="480327" cy="480327"/>
          </a:xfrm>
          <a:prstGeom prst="rect">
            <a:avLst/>
          </a:prstGeom>
        </p:spPr>
      </p:pic>
      <p:sp>
        <p:nvSpPr>
          <p:cNvPr id="15" name="TextBox 14">
            <a:extLst>
              <a:ext uri="{FF2B5EF4-FFF2-40B4-BE49-F238E27FC236}">
                <a16:creationId xmlns:a16="http://schemas.microsoft.com/office/drawing/2014/main" id="{55921988-E6FD-449F-BA66-F70095F8E982}"/>
              </a:ext>
            </a:extLst>
          </p:cNvPr>
          <p:cNvSpPr txBox="1"/>
          <p:nvPr/>
        </p:nvSpPr>
        <p:spPr>
          <a:xfrm>
            <a:off x="1028757" y="2292726"/>
            <a:ext cx="3384376" cy="378565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-1%</a:t>
            </a:r>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0565B7-CE99-CA03-1A92-F43C6C2F445D}"/>
              </a:ext>
            </a:extLst>
          </p:cNvPr>
          <p:cNvSpPr txBox="1"/>
          <p:nvPr/>
        </p:nvSpPr>
        <p:spPr>
          <a:xfrm>
            <a:off x="299872" y="1881979"/>
            <a:ext cx="3658979" cy="369332"/>
          </a:xfrm>
          <a:prstGeom prst="rect">
            <a:avLst/>
          </a:prstGeom>
          <a:noFill/>
        </p:spPr>
        <p:txBody>
          <a:bodyPr wrap="square" rtlCol="0">
            <a:spAutoFit/>
          </a:bodyPr>
          <a:lstStyle/>
          <a:p>
            <a:r>
              <a:rPr lang="en-GB" b="1" dirty="0"/>
              <a:t>Percentage change from 2020/21</a:t>
            </a:r>
          </a:p>
        </p:txBody>
      </p:sp>
      <p:sp>
        <p:nvSpPr>
          <p:cNvPr id="3" name="Content Placeholder 2">
            <a:extLst>
              <a:ext uri="{FF2B5EF4-FFF2-40B4-BE49-F238E27FC236}">
                <a16:creationId xmlns:a16="http://schemas.microsoft.com/office/drawing/2014/main" id="{FEF3F6A9-A111-6EF7-38DE-35434E2FACD4}"/>
              </a:ext>
            </a:extLst>
          </p:cNvPr>
          <p:cNvSpPr>
            <a:spLocks noGrp="1"/>
          </p:cNvSpPr>
          <p:nvPr>
            <p:ph idx="1"/>
          </p:nvPr>
        </p:nvSpPr>
        <p:spPr>
          <a:xfrm>
            <a:off x="299872" y="720882"/>
            <a:ext cx="8586954" cy="1176970"/>
          </a:xfrm>
        </p:spPr>
        <p:txBody>
          <a:bodyPr>
            <a:normAutofit/>
          </a:bodyPr>
          <a:lstStyle/>
          <a:p>
            <a:pPr marL="0" indent="0">
              <a:lnSpc>
                <a:spcPct val="100000"/>
              </a:lnSpc>
              <a:spcBef>
                <a:spcPts val="600"/>
              </a:spcBef>
              <a:spcAft>
                <a:spcPts val="600"/>
              </a:spcAft>
              <a:buNone/>
            </a:pPr>
            <a:r>
              <a:rPr lang="en-GB" sz="1200" b="0" dirty="0"/>
              <a:t>The chart below shows the discipline mix within NHS CYPMH services (community and inpatient services). Registered nurses account for just over a quarter of the CYPMH workforce (26%), followed by administrative/management staff (17%). There has been a slight increase in the proportion of psychologists, from 14% in 2021, to 16% in 2022. Of support workers, 5% were nursing associates and 1% were nursing associate trainees. The following pages explore the discipline mix for community and inpatient CYPMH services separately.</a:t>
            </a:r>
          </a:p>
        </p:txBody>
      </p:sp>
      <p:sp>
        <p:nvSpPr>
          <p:cNvPr id="16" name="TextBox 15">
            <a:extLst>
              <a:ext uri="{FF2B5EF4-FFF2-40B4-BE49-F238E27FC236}">
                <a16:creationId xmlns:a16="http://schemas.microsoft.com/office/drawing/2014/main" id="{416DBB8F-56AF-56ED-7153-691266D28D1B}"/>
              </a:ext>
            </a:extLst>
          </p:cNvPr>
          <p:cNvSpPr txBox="1"/>
          <p:nvPr/>
        </p:nvSpPr>
        <p:spPr>
          <a:xfrm>
            <a:off x="2365513" y="5816039"/>
            <a:ext cx="5516217" cy="938719"/>
          </a:xfrm>
          <a:prstGeom prst="rect">
            <a:avLst/>
          </a:prstGeom>
          <a:noFill/>
        </p:spPr>
        <p:txBody>
          <a:bodyPr wrap="square" rtlCol="0">
            <a:spAutoFit/>
          </a:bodyPr>
          <a:lstStyle/>
          <a:p>
            <a:r>
              <a:rPr lang="en-GB" sz="1100" i="1" dirty="0"/>
              <a:t>*The data collection grouped nursing associates with support workers</a:t>
            </a:r>
          </a:p>
          <a:p>
            <a:r>
              <a:rPr lang="en-GB" sz="1100" i="1" dirty="0"/>
              <a:t>**Systemic family therapists, play and other therapists are categorised as therapists for the purposes of this data collection </a:t>
            </a:r>
          </a:p>
          <a:p>
            <a:r>
              <a:rPr lang="en-GB" sz="1100" i="1" dirty="0"/>
              <a:t>***Dieticians, physiotherapists, speech and language therapists, art, drama and music therapists are categorised as AHPs</a:t>
            </a:r>
          </a:p>
        </p:txBody>
      </p:sp>
    </p:spTree>
    <p:extLst>
      <p:ext uri="{BB962C8B-B14F-4D97-AF65-F5344CB8AC3E}">
        <p14:creationId xmlns:p14="http://schemas.microsoft.com/office/powerpoint/2010/main" val="3316262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e chart showing the discipline mix within NHS community CYPMH services. ">
            <a:extLst>
              <a:ext uri="{FF2B5EF4-FFF2-40B4-BE49-F238E27FC236}">
                <a16:creationId xmlns:a16="http://schemas.microsoft.com/office/drawing/2014/main" id="{1861DB39-1EA5-0E41-D45A-DAA809621B3E}"/>
              </a:ext>
            </a:extLst>
          </p:cNvPr>
          <p:cNvPicPr>
            <a:picLocks noChangeAspect="1"/>
          </p:cNvPicPr>
          <p:nvPr/>
        </p:nvPicPr>
        <p:blipFill>
          <a:blip r:embed="rId3"/>
          <a:stretch>
            <a:fillRect/>
          </a:stretch>
        </p:blipFill>
        <p:spPr>
          <a:xfrm>
            <a:off x="3187639" y="1950021"/>
            <a:ext cx="5404966" cy="3497331"/>
          </a:xfrm>
          <a:prstGeom prst="rect">
            <a:avLst/>
          </a:prstGeom>
        </p:spPr>
      </p:pic>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250030" y="-12337"/>
            <a:ext cx="8643939" cy="882648"/>
          </a:xfrm>
        </p:spPr>
        <p:txBody>
          <a:bodyPr>
            <a:normAutofit/>
          </a:bodyPr>
          <a:lstStyle/>
          <a:p>
            <a:r>
              <a:rPr lang="en-GB" sz="2400" dirty="0">
                <a:solidFill>
                  <a:schemeClr val="accent1"/>
                </a:solidFill>
              </a:rPr>
              <a:t>Community CYPMHS Discipline mix (NHS)</a:t>
            </a: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17</a:t>
            </a:fld>
            <a:endParaRPr lang="en-GB" dirty="0"/>
          </a:p>
        </p:txBody>
      </p:sp>
      <p:sp>
        <p:nvSpPr>
          <p:cNvPr id="7" name="Rectangle 6">
            <a:extLst>
              <a:ext uri="{FF2B5EF4-FFF2-40B4-BE49-F238E27FC236}">
                <a16:creationId xmlns:a16="http://schemas.microsoft.com/office/drawing/2014/main" id="{C9D522F1-3E9F-411F-B9B5-40B5AE601FB5}"/>
              </a:ext>
              <a:ext uri="{C183D7F6-B498-43B3-948B-1728B52AA6E4}">
                <adec:decorative xmlns:adec="http://schemas.microsoft.com/office/drawing/2017/decorative" val="1"/>
              </a:ext>
            </a:extLst>
          </p:cNvPr>
          <p:cNvSpPr/>
          <p:nvPr/>
        </p:nvSpPr>
        <p:spPr>
          <a:xfrm>
            <a:off x="1118586" y="2590326"/>
            <a:ext cx="692459"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Chat">
            <a:extLst>
              <a:ext uri="{FF2B5EF4-FFF2-40B4-BE49-F238E27FC236}">
                <a16:creationId xmlns:a16="http://schemas.microsoft.com/office/drawing/2014/main" id="{946EC2D6-1244-4B84-8A66-19F082C313B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516" y="4878831"/>
            <a:ext cx="504000" cy="504000"/>
          </a:xfrm>
          <a:prstGeom prst="rect">
            <a:avLst/>
          </a:prstGeom>
        </p:spPr>
      </p:pic>
      <p:pic>
        <p:nvPicPr>
          <p:cNvPr id="9" name="Graphic 8" descr="Brain in head">
            <a:extLst>
              <a:ext uri="{FF2B5EF4-FFF2-40B4-BE49-F238E27FC236}">
                <a16:creationId xmlns:a16="http://schemas.microsoft.com/office/drawing/2014/main" id="{80E74BB9-2F34-4AD7-B499-AC193215AFB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516" y="3864309"/>
            <a:ext cx="504000" cy="504000"/>
          </a:xfrm>
          <a:prstGeom prst="rect">
            <a:avLst/>
          </a:prstGeom>
        </p:spPr>
      </p:pic>
      <p:pic>
        <p:nvPicPr>
          <p:cNvPr id="10" name="Graphic 9" descr="Medical">
            <a:extLst>
              <a:ext uri="{FF2B5EF4-FFF2-40B4-BE49-F238E27FC236}">
                <a16:creationId xmlns:a16="http://schemas.microsoft.com/office/drawing/2014/main" id="{C62348DA-365C-41CC-96DC-4226EEBB864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516" y="2892202"/>
            <a:ext cx="504000" cy="504000"/>
          </a:xfrm>
          <a:prstGeom prst="rect">
            <a:avLst/>
          </a:prstGeom>
        </p:spPr>
      </p:pic>
      <p:pic>
        <p:nvPicPr>
          <p:cNvPr id="11" name="Graphic 10" descr="Stethoscope">
            <a:extLst>
              <a:ext uri="{FF2B5EF4-FFF2-40B4-BE49-F238E27FC236}">
                <a16:creationId xmlns:a16="http://schemas.microsoft.com/office/drawing/2014/main" id="{FACC1B2C-6C56-484D-9219-CC3DC802DE8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516" y="4399138"/>
            <a:ext cx="504000" cy="504000"/>
          </a:xfrm>
          <a:prstGeom prst="rect">
            <a:avLst/>
          </a:prstGeom>
        </p:spPr>
      </p:pic>
      <p:pic>
        <p:nvPicPr>
          <p:cNvPr id="12" name="Graphic 11" descr="Computer">
            <a:extLst>
              <a:ext uri="{FF2B5EF4-FFF2-40B4-BE49-F238E27FC236}">
                <a16:creationId xmlns:a16="http://schemas.microsoft.com/office/drawing/2014/main" id="{B4359EF4-736B-43F4-B64B-F08DA60507F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4516" y="2403531"/>
            <a:ext cx="504000" cy="504000"/>
          </a:xfrm>
          <a:prstGeom prst="rect">
            <a:avLst/>
          </a:prstGeom>
        </p:spPr>
      </p:pic>
      <p:pic>
        <p:nvPicPr>
          <p:cNvPr id="13" name="Graphic 12" descr="Palette">
            <a:extLst>
              <a:ext uri="{FF2B5EF4-FFF2-40B4-BE49-F238E27FC236}">
                <a16:creationId xmlns:a16="http://schemas.microsoft.com/office/drawing/2014/main" id="{CCE51357-8BE7-4FA0-8A47-9DA1D6A1859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6206" y="5358524"/>
            <a:ext cx="504000" cy="504000"/>
          </a:xfrm>
          <a:prstGeom prst="rect">
            <a:avLst/>
          </a:prstGeom>
        </p:spPr>
      </p:pic>
      <p:pic>
        <p:nvPicPr>
          <p:cNvPr id="14" name="Graphic 13" descr="Boardroom">
            <a:extLst>
              <a:ext uri="{FF2B5EF4-FFF2-40B4-BE49-F238E27FC236}">
                <a16:creationId xmlns:a16="http://schemas.microsoft.com/office/drawing/2014/main" id="{62F63210-506A-410D-914B-A472B60EA22D}"/>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4516" y="3344895"/>
            <a:ext cx="504000" cy="504000"/>
          </a:xfrm>
          <a:prstGeom prst="rect">
            <a:avLst/>
          </a:prstGeom>
        </p:spPr>
      </p:pic>
      <p:sp>
        <p:nvSpPr>
          <p:cNvPr id="15" name="TextBox 14">
            <a:extLst>
              <a:ext uri="{FF2B5EF4-FFF2-40B4-BE49-F238E27FC236}">
                <a16:creationId xmlns:a16="http://schemas.microsoft.com/office/drawing/2014/main" id="{39DB583A-C05C-429D-92C0-24D7D0225E9C}"/>
              </a:ext>
            </a:extLst>
          </p:cNvPr>
          <p:cNvSpPr txBox="1"/>
          <p:nvPr/>
        </p:nvSpPr>
        <p:spPr>
          <a:xfrm>
            <a:off x="1020368" y="2491450"/>
            <a:ext cx="3384376" cy="378565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0%</a:t>
            </a:r>
            <a:endParaRPr lang="en-GB" sz="12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C7493651-06D6-E38E-1EA0-33115BF6CD77}"/>
              </a:ext>
            </a:extLst>
          </p:cNvPr>
          <p:cNvSpPr txBox="1"/>
          <p:nvPr/>
        </p:nvSpPr>
        <p:spPr>
          <a:xfrm>
            <a:off x="225549" y="2030939"/>
            <a:ext cx="3384376" cy="369332"/>
          </a:xfrm>
          <a:prstGeom prst="rect">
            <a:avLst/>
          </a:prstGeom>
          <a:noFill/>
        </p:spPr>
        <p:txBody>
          <a:bodyPr wrap="square" rtlCol="0">
            <a:spAutoFit/>
          </a:bodyPr>
          <a:lstStyle/>
          <a:p>
            <a:r>
              <a:rPr lang="en-GB" b="1" dirty="0"/>
              <a:t>Percentage change from 2020/21</a:t>
            </a:r>
          </a:p>
        </p:txBody>
      </p:sp>
      <p:sp>
        <p:nvSpPr>
          <p:cNvPr id="5" name="Content Placeholder 2">
            <a:extLst>
              <a:ext uri="{FF2B5EF4-FFF2-40B4-BE49-F238E27FC236}">
                <a16:creationId xmlns:a16="http://schemas.microsoft.com/office/drawing/2014/main" id="{C3276861-C219-ECD0-DF68-37DA66C00133}"/>
              </a:ext>
            </a:extLst>
          </p:cNvPr>
          <p:cNvSpPr>
            <a:spLocks noGrp="1"/>
          </p:cNvSpPr>
          <p:nvPr>
            <p:ph idx="1"/>
          </p:nvPr>
        </p:nvSpPr>
        <p:spPr>
          <a:xfrm>
            <a:off x="277621" y="670560"/>
            <a:ext cx="8643939" cy="1464379"/>
          </a:xfrm>
        </p:spPr>
        <p:txBody>
          <a:bodyPr>
            <a:noAutofit/>
          </a:bodyPr>
          <a:lstStyle/>
          <a:p>
            <a:pPr marL="0" indent="0">
              <a:lnSpc>
                <a:spcPct val="100000"/>
              </a:lnSpc>
              <a:spcAft>
                <a:spcPts val="600"/>
              </a:spcAft>
              <a:buNone/>
            </a:pPr>
            <a:r>
              <a:rPr lang="en-GB" sz="1200" b="0" dirty="0"/>
              <a:t>The chart below shows the community NHS CYPMHS discipline mix across England. Registered nurses account for 26% of the community CYPMH team; psychologists accounted for 17% of the discipline mix. As noted previously, there has been an increase in education mental health practitioners (EMHP), accounting for 5% of the workforce compared to 3% in 2021. </a:t>
            </a:r>
          </a:p>
          <a:p>
            <a:pPr marL="0" indent="0">
              <a:lnSpc>
                <a:spcPct val="100000"/>
              </a:lnSpc>
              <a:spcAft>
                <a:spcPts val="600"/>
              </a:spcAft>
              <a:buNone/>
            </a:pPr>
            <a:r>
              <a:rPr lang="en-GB" sz="1200" b="0" dirty="0"/>
              <a:t>Psychotherapists are the fourth largest discipline in community CYPMHS, with a 6% share of the discipline mix, similar to 2021.</a:t>
            </a:r>
          </a:p>
        </p:txBody>
      </p:sp>
      <p:sp>
        <p:nvSpPr>
          <p:cNvPr id="3" name="TextBox 2">
            <a:extLst>
              <a:ext uri="{FF2B5EF4-FFF2-40B4-BE49-F238E27FC236}">
                <a16:creationId xmlns:a16="http://schemas.microsoft.com/office/drawing/2014/main" id="{BFB88071-1430-D168-420E-D23C388FAA11}"/>
              </a:ext>
            </a:extLst>
          </p:cNvPr>
          <p:cNvSpPr txBox="1"/>
          <p:nvPr/>
        </p:nvSpPr>
        <p:spPr>
          <a:xfrm>
            <a:off x="2365513" y="5831401"/>
            <a:ext cx="5516217" cy="938719"/>
          </a:xfrm>
          <a:prstGeom prst="rect">
            <a:avLst/>
          </a:prstGeom>
          <a:noFill/>
        </p:spPr>
        <p:txBody>
          <a:bodyPr wrap="square" rtlCol="0">
            <a:spAutoFit/>
          </a:bodyPr>
          <a:lstStyle/>
          <a:p>
            <a:r>
              <a:rPr lang="en-GB" sz="1100" i="1" dirty="0"/>
              <a:t>*The data collection grouped nursing associates with support workers</a:t>
            </a:r>
          </a:p>
          <a:p>
            <a:r>
              <a:rPr lang="en-GB" sz="1100" i="1" dirty="0"/>
              <a:t>**Systemic family therapists, play and other therapists are categorised as therapists for the purposes of this data collection </a:t>
            </a:r>
          </a:p>
          <a:p>
            <a:r>
              <a:rPr lang="en-GB" sz="1100" i="1" dirty="0"/>
              <a:t>***Dieticians, physiotherapists, speech and language therapists, art, drama and music therapists are categorised as AHPs</a:t>
            </a:r>
          </a:p>
        </p:txBody>
      </p:sp>
    </p:spTree>
    <p:extLst>
      <p:ext uri="{BB962C8B-B14F-4D97-AF65-F5344CB8AC3E}">
        <p14:creationId xmlns:p14="http://schemas.microsoft.com/office/powerpoint/2010/main" val="31359717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A pie chart showing the discipline mix within NHS inpatient CYPMH services. ">
            <a:extLst>
              <a:ext uri="{FF2B5EF4-FFF2-40B4-BE49-F238E27FC236}">
                <a16:creationId xmlns:a16="http://schemas.microsoft.com/office/drawing/2014/main" id="{897213BF-6E49-D034-DC82-757A5B025DF5}"/>
              </a:ext>
            </a:extLst>
          </p:cNvPr>
          <p:cNvPicPr>
            <a:picLocks noChangeAspect="1"/>
          </p:cNvPicPr>
          <p:nvPr/>
        </p:nvPicPr>
        <p:blipFill>
          <a:blip r:embed="rId3"/>
          <a:stretch>
            <a:fillRect/>
          </a:stretch>
        </p:blipFill>
        <p:spPr>
          <a:xfrm>
            <a:off x="3263579" y="2073858"/>
            <a:ext cx="5424546" cy="3540076"/>
          </a:xfrm>
          <a:prstGeom prst="rect">
            <a:avLst/>
          </a:prstGeom>
        </p:spPr>
      </p:pic>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342569" y="-9476"/>
            <a:ext cx="8643939" cy="882648"/>
          </a:xfrm>
        </p:spPr>
        <p:txBody>
          <a:bodyPr>
            <a:normAutofit/>
          </a:bodyPr>
          <a:lstStyle/>
          <a:p>
            <a:r>
              <a:rPr lang="en-GB" sz="2400" dirty="0">
                <a:solidFill>
                  <a:schemeClr val="accent1"/>
                </a:solidFill>
              </a:rPr>
              <a:t>Inpatient CYPMHS Discipline mix (NHS)</a:t>
            </a: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18</a:t>
            </a:fld>
            <a:endParaRPr lang="en-GB" dirty="0"/>
          </a:p>
        </p:txBody>
      </p:sp>
      <p:sp>
        <p:nvSpPr>
          <p:cNvPr id="6" name="Rectangle 5">
            <a:extLst>
              <a:ext uri="{FF2B5EF4-FFF2-40B4-BE49-F238E27FC236}">
                <a16:creationId xmlns:a16="http://schemas.microsoft.com/office/drawing/2014/main" id="{710E1022-136F-4361-B7C8-161378DF3F68}"/>
              </a:ext>
              <a:ext uri="{C183D7F6-B498-43B3-948B-1728B52AA6E4}">
                <adec:decorative xmlns:adec="http://schemas.microsoft.com/office/drawing/2017/decorative" val="1"/>
              </a:ext>
            </a:extLst>
          </p:cNvPr>
          <p:cNvSpPr/>
          <p:nvPr/>
        </p:nvSpPr>
        <p:spPr>
          <a:xfrm>
            <a:off x="1118586" y="2539992"/>
            <a:ext cx="692459"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Graphic 6" descr="Chat">
            <a:extLst>
              <a:ext uri="{FF2B5EF4-FFF2-40B4-BE49-F238E27FC236}">
                <a16:creationId xmlns:a16="http://schemas.microsoft.com/office/drawing/2014/main" id="{3C590F5B-3EF0-4F80-8928-A81D44071CB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516" y="4680434"/>
            <a:ext cx="504000" cy="504000"/>
          </a:xfrm>
          <a:prstGeom prst="rect">
            <a:avLst/>
          </a:prstGeom>
        </p:spPr>
      </p:pic>
      <p:pic>
        <p:nvPicPr>
          <p:cNvPr id="8" name="Graphic 7" descr="Brain in head">
            <a:extLst>
              <a:ext uri="{FF2B5EF4-FFF2-40B4-BE49-F238E27FC236}">
                <a16:creationId xmlns:a16="http://schemas.microsoft.com/office/drawing/2014/main" id="{CA7BFB35-DD7C-4290-AEF1-639A4CFB7E5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516" y="3665912"/>
            <a:ext cx="504000" cy="504000"/>
          </a:xfrm>
          <a:prstGeom prst="rect">
            <a:avLst/>
          </a:prstGeom>
        </p:spPr>
      </p:pic>
      <p:pic>
        <p:nvPicPr>
          <p:cNvPr id="9" name="Graphic 8" descr="Medical">
            <a:extLst>
              <a:ext uri="{FF2B5EF4-FFF2-40B4-BE49-F238E27FC236}">
                <a16:creationId xmlns:a16="http://schemas.microsoft.com/office/drawing/2014/main" id="{E116B6AA-685B-44A3-B0B4-94291A2CC1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516" y="2693805"/>
            <a:ext cx="504000" cy="504000"/>
          </a:xfrm>
          <a:prstGeom prst="rect">
            <a:avLst/>
          </a:prstGeom>
        </p:spPr>
      </p:pic>
      <p:pic>
        <p:nvPicPr>
          <p:cNvPr id="10" name="Graphic 9" descr="Stethoscope">
            <a:extLst>
              <a:ext uri="{FF2B5EF4-FFF2-40B4-BE49-F238E27FC236}">
                <a16:creationId xmlns:a16="http://schemas.microsoft.com/office/drawing/2014/main" id="{AEA7B0FB-E38A-49CC-85DA-AFD45A45C3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516" y="4200741"/>
            <a:ext cx="504000" cy="504000"/>
          </a:xfrm>
          <a:prstGeom prst="rect">
            <a:avLst/>
          </a:prstGeom>
        </p:spPr>
      </p:pic>
      <p:pic>
        <p:nvPicPr>
          <p:cNvPr id="11" name="Graphic 10" descr="Computer">
            <a:extLst>
              <a:ext uri="{FF2B5EF4-FFF2-40B4-BE49-F238E27FC236}">
                <a16:creationId xmlns:a16="http://schemas.microsoft.com/office/drawing/2014/main" id="{664420BF-8592-46B5-9961-C96661A87294}"/>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384516" y="2205134"/>
            <a:ext cx="504000" cy="504000"/>
          </a:xfrm>
          <a:prstGeom prst="rect">
            <a:avLst/>
          </a:prstGeom>
        </p:spPr>
      </p:pic>
      <p:pic>
        <p:nvPicPr>
          <p:cNvPr id="12" name="Graphic 11" descr="Palette">
            <a:extLst>
              <a:ext uri="{FF2B5EF4-FFF2-40B4-BE49-F238E27FC236}">
                <a16:creationId xmlns:a16="http://schemas.microsoft.com/office/drawing/2014/main" id="{3EFD6AB2-58F4-40DF-84BD-BAB1B5BD020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86206" y="5160127"/>
            <a:ext cx="504000" cy="504000"/>
          </a:xfrm>
          <a:prstGeom prst="rect">
            <a:avLst/>
          </a:prstGeom>
        </p:spPr>
      </p:pic>
      <p:pic>
        <p:nvPicPr>
          <p:cNvPr id="13" name="Graphic 12" descr="Boardroom">
            <a:extLst>
              <a:ext uri="{FF2B5EF4-FFF2-40B4-BE49-F238E27FC236}">
                <a16:creationId xmlns:a16="http://schemas.microsoft.com/office/drawing/2014/main" id="{7D3AB551-15D4-40A6-BD46-128BB8E9608F}"/>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84516" y="3146498"/>
            <a:ext cx="504000" cy="504000"/>
          </a:xfrm>
          <a:prstGeom prst="rect">
            <a:avLst/>
          </a:prstGeom>
        </p:spPr>
      </p:pic>
      <p:sp>
        <p:nvSpPr>
          <p:cNvPr id="14" name="TextBox 13">
            <a:extLst>
              <a:ext uri="{FF2B5EF4-FFF2-40B4-BE49-F238E27FC236}">
                <a16:creationId xmlns:a16="http://schemas.microsoft.com/office/drawing/2014/main" id="{4053C262-86C7-4383-BC94-650CDAA87271}"/>
              </a:ext>
            </a:extLst>
          </p:cNvPr>
          <p:cNvSpPr txBox="1"/>
          <p:nvPr/>
        </p:nvSpPr>
        <p:spPr>
          <a:xfrm>
            <a:off x="1020368" y="2293053"/>
            <a:ext cx="3384376" cy="378565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0%</a:t>
            </a:r>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AC19B517-ED5F-C071-575A-364DB876AD1C}"/>
              </a:ext>
            </a:extLst>
          </p:cNvPr>
          <p:cNvSpPr txBox="1"/>
          <p:nvPr/>
        </p:nvSpPr>
        <p:spPr>
          <a:xfrm>
            <a:off x="225549" y="1832542"/>
            <a:ext cx="3384376" cy="369332"/>
          </a:xfrm>
          <a:prstGeom prst="rect">
            <a:avLst/>
          </a:prstGeom>
          <a:noFill/>
        </p:spPr>
        <p:txBody>
          <a:bodyPr wrap="square" rtlCol="0">
            <a:spAutoFit/>
          </a:bodyPr>
          <a:lstStyle/>
          <a:p>
            <a:r>
              <a:rPr lang="en-GB" b="1" dirty="0"/>
              <a:t>Percentage change from 2020/21</a:t>
            </a:r>
          </a:p>
        </p:txBody>
      </p:sp>
      <p:sp>
        <p:nvSpPr>
          <p:cNvPr id="3" name="Content Placeholder 2">
            <a:extLst>
              <a:ext uri="{FF2B5EF4-FFF2-40B4-BE49-F238E27FC236}">
                <a16:creationId xmlns:a16="http://schemas.microsoft.com/office/drawing/2014/main" id="{10FC04D5-4DA9-834D-26C9-BDDD9835C533}"/>
              </a:ext>
            </a:extLst>
          </p:cNvPr>
          <p:cNvSpPr>
            <a:spLocks noGrp="1"/>
          </p:cNvSpPr>
          <p:nvPr>
            <p:ph idx="1"/>
          </p:nvPr>
        </p:nvSpPr>
        <p:spPr>
          <a:xfrm>
            <a:off x="342568" y="730786"/>
            <a:ext cx="8643939" cy="1035758"/>
          </a:xfrm>
        </p:spPr>
        <p:txBody>
          <a:bodyPr>
            <a:normAutofit/>
          </a:bodyPr>
          <a:lstStyle/>
          <a:p>
            <a:pPr marL="0" indent="0">
              <a:lnSpc>
                <a:spcPct val="100000"/>
              </a:lnSpc>
              <a:spcBef>
                <a:spcPts val="600"/>
              </a:spcBef>
              <a:spcAft>
                <a:spcPts val="600"/>
              </a:spcAft>
              <a:buNone/>
            </a:pPr>
            <a:r>
              <a:rPr lang="en-GB" sz="1200" b="0" dirty="0"/>
              <a:t>The discipline mix within inpatient CYPMH services largely contrasts the community services, with a notable presence of support workers (43%, compared to 5% in community CYPMHS), similar to 2021. Registered nurses account for just under a third of the workforce, with 30% of the discipline mix. Psychologists are the fourth largest discipline in inpatient services, similar to community, but they only account for 4% of the inpatient workforce, compared to 17% in the community.</a:t>
            </a:r>
          </a:p>
        </p:txBody>
      </p:sp>
      <p:sp>
        <p:nvSpPr>
          <p:cNvPr id="16" name="TextBox 15">
            <a:extLst>
              <a:ext uri="{FF2B5EF4-FFF2-40B4-BE49-F238E27FC236}">
                <a16:creationId xmlns:a16="http://schemas.microsoft.com/office/drawing/2014/main" id="{1740D9C1-0F9C-7129-5FFB-07156AD09697}"/>
              </a:ext>
            </a:extLst>
          </p:cNvPr>
          <p:cNvSpPr txBox="1"/>
          <p:nvPr/>
        </p:nvSpPr>
        <p:spPr>
          <a:xfrm>
            <a:off x="2365513" y="5783684"/>
            <a:ext cx="5516217" cy="938719"/>
          </a:xfrm>
          <a:prstGeom prst="rect">
            <a:avLst/>
          </a:prstGeom>
          <a:noFill/>
        </p:spPr>
        <p:txBody>
          <a:bodyPr wrap="square" rtlCol="0">
            <a:spAutoFit/>
          </a:bodyPr>
          <a:lstStyle/>
          <a:p>
            <a:r>
              <a:rPr lang="en-GB" sz="1100" i="1" dirty="0"/>
              <a:t>*The data collection grouped nursing associates with support workers</a:t>
            </a:r>
          </a:p>
          <a:p>
            <a:r>
              <a:rPr lang="en-GB" sz="1100" i="1" dirty="0"/>
              <a:t>**Systemic family therapists, play and other therapists are categorised as therapists for the purposes of this data collection </a:t>
            </a:r>
          </a:p>
          <a:p>
            <a:r>
              <a:rPr lang="en-GB" sz="1100" i="1" dirty="0"/>
              <a:t>***Dieticians, physiotherapists, speech and language therapists, art, drama and music therapists are categorised as AHPs</a:t>
            </a:r>
          </a:p>
        </p:txBody>
      </p:sp>
    </p:spTree>
    <p:extLst>
      <p:ext uri="{BB962C8B-B14F-4D97-AF65-F5344CB8AC3E}">
        <p14:creationId xmlns:p14="http://schemas.microsoft.com/office/powerpoint/2010/main" val="3245666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257175" y="0"/>
            <a:ext cx="8643939" cy="882648"/>
          </a:xfrm>
        </p:spPr>
        <p:txBody>
          <a:bodyPr>
            <a:normAutofit/>
          </a:bodyPr>
          <a:lstStyle/>
          <a:p>
            <a:r>
              <a:rPr lang="en-GB" sz="2400" dirty="0">
                <a:solidFill>
                  <a:schemeClr val="accent1"/>
                </a:solidFill>
              </a:rPr>
              <a:t>Nursing skill mix (NHS)</a:t>
            </a:r>
          </a:p>
        </p:txBody>
      </p:sp>
      <p:sp>
        <p:nvSpPr>
          <p:cNvPr id="3" name="Content Placeholder 2">
            <a:extLst>
              <a:ext uri="{FF2B5EF4-FFF2-40B4-BE49-F238E27FC236}">
                <a16:creationId xmlns:a16="http://schemas.microsoft.com/office/drawing/2014/main" id="{FB2C4DE7-8BCC-4053-8FC9-D20CF11B882E}"/>
              </a:ext>
            </a:extLst>
          </p:cNvPr>
          <p:cNvSpPr>
            <a:spLocks noGrp="1"/>
          </p:cNvSpPr>
          <p:nvPr>
            <p:ph idx="1"/>
          </p:nvPr>
        </p:nvSpPr>
        <p:spPr>
          <a:xfrm>
            <a:off x="242889" y="1921951"/>
            <a:ext cx="2892198" cy="3781084"/>
          </a:xfrm>
        </p:spPr>
        <p:txBody>
          <a:bodyPr>
            <a:normAutofit/>
          </a:bodyPr>
          <a:lstStyle/>
          <a:p>
            <a:pPr marL="0" indent="0">
              <a:lnSpc>
                <a:spcPct val="100000"/>
              </a:lnSpc>
              <a:spcAft>
                <a:spcPts val="600"/>
              </a:spcAft>
              <a:buNone/>
            </a:pPr>
            <a:r>
              <a:rPr lang="en-GB" sz="1200" b="0" dirty="0"/>
              <a:t>The left side of the chart shows the skill mix of registered nurses within community CYPMHS and the right side shows the profile for inpatient CYPMHS.</a:t>
            </a:r>
          </a:p>
          <a:p>
            <a:pPr marL="0" indent="0">
              <a:lnSpc>
                <a:spcPct val="100000"/>
              </a:lnSpc>
              <a:spcAft>
                <a:spcPts val="600"/>
              </a:spcAft>
              <a:buNone/>
            </a:pPr>
            <a:r>
              <a:rPr lang="en-GB" sz="1200" b="0" dirty="0"/>
              <a:t>In 2022, just under half the registered nurses in the community setting were Agenda for Change (AfC) band 6 (48%),with 44% of registered nurses band 7 or higher.</a:t>
            </a:r>
          </a:p>
          <a:p>
            <a:pPr marL="0" indent="0">
              <a:lnSpc>
                <a:spcPct val="100000"/>
              </a:lnSpc>
              <a:spcAft>
                <a:spcPts val="600"/>
              </a:spcAft>
              <a:buNone/>
            </a:pPr>
            <a:r>
              <a:rPr lang="en-GB" sz="1200" b="0" dirty="0"/>
              <a:t>In the inpatient setting the nursing skill mix is more junior, with 49% of the nursing workforce band 5, and only 14% of registered nurses band 7 or higher.</a:t>
            </a: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19</a:t>
            </a:fld>
            <a:endParaRPr lang="en-GB" dirty="0"/>
          </a:p>
        </p:txBody>
      </p:sp>
      <p:sp>
        <p:nvSpPr>
          <p:cNvPr id="6" name="Subtitle 4">
            <a:extLst>
              <a:ext uri="{FF2B5EF4-FFF2-40B4-BE49-F238E27FC236}">
                <a16:creationId xmlns:a16="http://schemas.microsoft.com/office/drawing/2014/main" id="{683FA422-F21D-B233-4582-FC6112A7690A}"/>
              </a:ext>
            </a:extLst>
          </p:cNvPr>
          <p:cNvSpPr>
            <a:spLocks noGrp="1"/>
          </p:cNvSpPr>
          <p:nvPr>
            <p:ph type="subTitle" idx="13"/>
          </p:nvPr>
        </p:nvSpPr>
        <p:spPr>
          <a:xfrm>
            <a:off x="257175" y="1120775"/>
            <a:ext cx="8643938" cy="474663"/>
          </a:xfrm>
        </p:spPr>
        <p:txBody>
          <a:bodyPr/>
          <a:lstStyle/>
          <a:p>
            <a:r>
              <a:rPr lang="en-US" sz="2000" dirty="0"/>
              <a:t>Total CYPMHS</a:t>
            </a:r>
            <a:endParaRPr lang="en-GB" sz="2000" dirty="0"/>
          </a:p>
          <a:p>
            <a:endParaRPr lang="en-GB" sz="2000" dirty="0"/>
          </a:p>
        </p:txBody>
      </p:sp>
      <p:pic>
        <p:nvPicPr>
          <p:cNvPr id="5" name="Picture 4" descr="A bar chart showing the Agenda for change skill mix of nurses within community and inpatient services. ">
            <a:extLst>
              <a:ext uri="{FF2B5EF4-FFF2-40B4-BE49-F238E27FC236}">
                <a16:creationId xmlns:a16="http://schemas.microsoft.com/office/drawing/2014/main" id="{1197FA48-B20A-1AF3-9D2A-73B349D70B5F}"/>
              </a:ext>
            </a:extLst>
          </p:cNvPr>
          <p:cNvPicPr>
            <a:picLocks noChangeAspect="1"/>
          </p:cNvPicPr>
          <p:nvPr/>
        </p:nvPicPr>
        <p:blipFill>
          <a:blip r:embed="rId3"/>
          <a:stretch>
            <a:fillRect/>
          </a:stretch>
        </p:blipFill>
        <p:spPr>
          <a:xfrm>
            <a:off x="3135087" y="1704603"/>
            <a:ext cx="5841832" cy="3448793"/>
          </a:xfrm>
          <a:prstGeom prst="rect">
            <a:avLst/>
          </a:prstGeom>
        </p:spPr>
      </p:pic>
    </p:spTree>
    <p:extLst>
      <p:ext uri="{BB962C8B-B14F-4D97-AF65-F5344CB8AC3E}">
        <p14:creationId xmlns:p14="http://schemas.microsoft.com/office/powerpoint/2010/main" val="2673014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20DDB-8764-4D7D-8CD9-3EE0B723C11F}"/>
              </a:ext>
            </a:extLst>
          </p:cNvPr>
          <p:cNvSpPr>
            <a:spLocks noGrp="1"/>
          </p:cNvSpPr>
          <p:nvPr>
            <p:ph type="title"/>
          </p:nvPr>
        </p:nvSpPr>
        <p:spPr>
          <a:xfrm>
            <a:off x="250031" y="137290"/>
            <a:ext cx="8643939" cy="882648"/>
          </a:xfrm>
        </p:spPr>
        <p:txBody>
          <a:bodyPr/>
          <a:lstStyle/>
          <a:p>
            <a:r>
              <a:rPr lang="en-GB" dirty="0">
                <a:solidFill>
                  <a:srgbClr val="085BB7"/>
                </a:solidFill>
              </a:rPr>
              <a:t>Contents</a:t>
            </a:r>
          </a:p>
        </p:txBody>
      </p:sp>
      <p:sp>
        <p:nvSpPr>
          <p:cNvPr id="4" name="Slide Number Placeholder 3">
            <a:extLst>
              <a:ext uri="{FF2B5EF4-FFF2-40B4-BE49-F238E27FC236}">
                <a16:creationId xmlns:a16="http://schemas.microsoft.com/office/drawing/2014/main" id="{CAB93B23-E9FB-4320-94B5-7E78686A7BF4}"/>
              </a:ext>
            </a:extLst>
          </p:cNvPr>
          <p:cNvSpPr>
            <a:spLocks noGrp="1"/>
          </p:cNvSpPr>
          <p:nvPr>
            <p:ph type="sldNum" sz="quarter" idx="12"/>
          </p:nvPr>
        </p:nvSpPr>
        <p:spPr/>
        <p:txBody>
          <a:bodyPr/>
          <a:lstStyle/>
          <a:p>
            <a:fld id="{6FA9A11B-04D6-42DF-BB33-D91D786B2067}" type="slidenum">
              <a:rPr lang="en-GB" smtClean="0"/>
              <a:t>2</a:t>
            </a:fld>
            <a:endParaRPr lang="en-GB" dirty="0"/>
          </a:p>
        </p:txBody>
      </p:sp>
      <p:graphicFrame>
        <p:nvGraphicFramePr>
          <p:cNvPr id="5" name="Table 5">
            <a:extLst>
              <a:ext uri="{FF2B5EF4-FFF2-40B4-BE49-F238E27FC236}">
                <a16:creationId xmlns:a16="http://schemas.microsoft.com/office/drawing/2014/main" id="{1F753C42-70B5-3CD6-2656-BFB936BDE5B1}"/>
              </a:ext>
            </a:extLst>
          </p:cNvPr>
          <p:cNvGraphicFramePr>
            <a:graphicFrameLocks noGrp="1"/>
          </p:cNvGraphicFramePr>
          <p:nvPr>
            <p:extLst>
              <p:ext uri="{D42A27DB-BD31-4B8C-83A1-F6EECF244321}">
                <p14:modId xmlns:p14="http://schemas.microsoft.com/office/powerpoint/2010/main" val="1695361181"/>
              </p:ext>
            </p:extLst>
          </p:nvPr>
        </p:nvGraphicFramePr>
        <p:xfrm>
          <a:off x="416326" y="960120"/>
          <a:ext cx="6570400" cy="4937760"/>
        </p:xfrm>
        <a:graphic>
          <a:graphicData uri="http://schemas.openxmlformats.org/drawingml/2006/table">
            <a:tbl>
              <a:tblPr firstRow="1" bandRow="1">
                <a:tableStyleId>{5C22544A-7EE6-4342-B048-85BDC9FD1C3A}</a:tableStyleId>
              </a:tblPr>
              <a:tblGrid>
                <a:gridCol w="5313642">
                  <a:extLst>
                    <a:ext uri="{9D8B030D-6E8A-4147-A177-3AD203B41FA5}">
                      <a16:colId xmlns:a16="http://schemas.microsoft.com/office/drawing/2014/main" val="3658471789"/>
                    </a:ext>
                  </a:extLst>
                </a:gridCol>
                <a:gridCol w="1256758">
                  <a:extLst>
                    <a:ext uri="{9D8B030D-6E8A-4147-A177-3AD203B41FA5}">
                      <a16:colId xmlns:a16="http://schemas.microsoft.com/office/drawing/2014/main" val="2381113558"/>
                    </a:ext>
                  </a:extLst>
                </a:gridCol>
              </a:tblGrid>
              <a:tr h="271588">
                <a:tc>
                  <a:txBody>
                    <a:bodyPr/>
                    <a:lstStyle/>
                    <a:p>
                      <a:r>
                        <a:rPr lang="en-US" sz="1200" b="0" dirty="0">
                          <a:solidFill>
                            <a:schemeClr val="tx1"/>
                          </a:solidFill>
                          <a:latin typeface="Arial" panose="020B0604020202020204" pitchFamily="34" charset="0"/>
                          <a:cs typeface="Arial" panose="020B0604020202020204" pitchFamily="34" charset="0"/>
                        </a:rPr>
                        <a:t>Executive Summary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22688"/>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Summary of growth</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4422100"/>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Project process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8941036"/>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Project participation profile</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9090101"/>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NHS workforce</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9</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4387111"/>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Independent Sector</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6964476"/>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Local Authorities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26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91762760"/>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Voluntary Sector</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91316906"/>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Youth Offending Teams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36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3520183"/>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Vacancies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13758188"/>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Staff demographics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46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05862436"/>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Skills &amp; training</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56</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72204565"/>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Service models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905863"/>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Conclusions and further information</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65</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66272671"/>
                  </a:ext>
                </a:extLst>
              </a:tr>
              <a:tr h="271588">
                <a:tc>
                  <a:txBody>
                    <a:bodyPr/>
                    <a:lstStyle/>
                    <a:p>
                      <a:r>
                        <a:rPr lang="en-US" sz="1200" b="0" dirty="0">
                          <a:solidFill>
                            <a:schemeClr val="tx1"/>
                          </a:solidFill>
                          <a:latin typeface="Arial" panose="020B0604020202020204" pitchFamily="34" charset="0"/>
                          <a:cs typeface="Arial" panose="020B0604020202020204" pitchFamily="34" charset="0"/>
                        </a:rPr>
                        <a:t>Appendices</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2016023"/>
                  </a:ext>
                </a:extLst>
              </a:tr>
              <a:tr h="271588">
                <a:tc>
                  <a:txBody>
                    <a:bodyPr/>
                    <a:lstStyle/>
                    <a:p>
                      <a:pPr lvl="1"/>
                      <a:r>
                        <a:rPr lang="en-US" sz="1200" b="0" dirty="0">
                          <a:solidFill>
                            <a:schemeClr val="tx1"/>
                          </a:solidFill>
                          <a:latin typeface="Arial" panose="020B0604020202020204" pitchFamily="34" charset="0"/>
                          <a:cs typeface="Arial" panose="020B0604020202020204" pitchFamily="34" charset="0"/>
                        </a:rPr>
                        <a:t>Appendix 1 - Skills and training</a:t>
                      </a:r>
                      <a:endParaRPr lang="en-GB" sz="12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71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8179269"/>
                  </a:ext>
                </a:extLst>
              </a:tr>
              <a:tr h="271588">
                <a:tc>
                  <a:txBody>
                    <a:bodyPr/>
                    <a:lstStyle/>
                    <a:p>
                      <a:pPr lvl="1"/>
                      <a:r>
                        <a:rPr lang="en-GB" sz="1200" b="0" dirty="0">
                          <a:solidFill>
                            <a:schemeClr val="tx1"/>
                          </a:solidFill>
                          <a:latin typeface="Arial" panose="020B0604020202020204" pitchFamily="34" charset="0"/>
                          <a:cs typeface="Arial" panose="020B0604020202020204" pitchFamily="34" charset="0"/>
                        </a:rPr>
                        <a:t>Appendix 2 - 2020/21 Key metrics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1012502"/>
                  </a:ext>
                </a:extLst>
              </a:tr>
              <a:tr h="271588">
                <a:tc>
                  <a:txBody>
                    <a:bodyPr/>
                    <a:lstStyle/>
                    <a:p>
                      <a:pPr lvl="1"/>
                      <a:r>
                        <a:rPr lang="en-GB" sz="1200" b="0" dirty="0">
                          <a:solidFill>
                            <a:schemeClr val="tx1"/>
                          </a:solidFill>
                          <a:latin typeface="Arial" panose="020B0604020202020204" pitchFamily="34" charset="0"/>
                          <a:cs typeface="Arial" panose="020B0604020202020204" pitchFamily="34" charset="0"/>
                        </a:rPr>
                        <a:t>Appendix 3 - Staff roles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200" b="0" dirty="0">
                          <a:solidFill>
                            <a:schemeClr val="tx1"/>
                          </a:solidFill>
                          <a:latin typeface="Arial" panose="020B0604020202020204" pitchFamily="34" charset="0"/>
                          <a:cs typeface="Arial" panose="020B0604020202020204" pitchFamily="34" charset="0"/>
                        </a:rPr>
                        <a:t>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92109959"/>
                  </a:ext>
                </a:extLst>
              </a:tr>
            </a:tbl>
          </a:graphicData>
        </a:graphic>
      </p:graphicFrame>
    </p:spTree>
    <p:extLst>
      <p:ext uri="{BB962C8B-B14F-4D97-AF65-F5344CB8AC3E}">
        <p14:creationId xmlns:p14="http://schemas.microsoft.com/office/powerpoint/2010/main" val="1453783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42887" y="1703"/>
            <a:ext cx="8643939" cy="882648"/>
          </a:xfrm>
        </p:spPr>
        <p:txBody>
          <a:bodyPr>
            <a:normAutofit/>
          </a:bodyPr>
          <a:lstStyle/>
          <a:p>
            <a:r>
              <a:rPr lang="en-GB" sz="2400" dirty="0">
                <a:solidFill>
                  <a:schemeClr val="accent1"/>
                </a:solidFill>
              </a:rPr>
              <a:t>Nursing skill mix (NHS) – timeseries analysis</a:t>
            </a:r>
          </a:p>
        </p:txBody>
      </p:sp>
      <p:sp>
        <p:nvSpPr>
          <p:cNvPr id="3" name="Content Placeholder 2">
            <a:extLst>
              <a:ext uri="{FF2B5EF4-FFF2-40B4-BE49-F238E27FC236}">
                <a16:creationId xmlns:a16="http://schemas.microsoft.com/office/drawing/2014/main" id="{CF162122-2211-4BA6-8C45-21C185AFF0E4}"/>
              </a:ext>
            </a:extLst>
          </p:cNvPr>
          <p:cNvSpPr>
            <a:spLocks noGrp="1"/>
          </p:cNvSpPr>
          <p:nvPr>
            <p:ph idx="1"/>
          </p:nvPr>
        </p:nvSpPr>
        <p:spPr>
          <a:xfrm>
            <a:off x="242888" y="1839143"/>
            <a:ext cx="3057883" cy="3856263"/>
          </a:xfrm>
        </p:spPr>
        <p:txBody>
          <a:bodyPr>
            <a:normAutofit/>
          </a:bodyPr>
          <a:lstStyle/>
          <a:p>
            <a:pPr marL="0" indent="0">
              <a:lnSpc>
                <a:spcPct val="100000"/>
              </a:lnSpc>
              <a:spcAft>
                <a:spcPts val="600"/>
              </a:spcAft>
              <a:buNone/>
            </a:pPr>
            <a:r>
              <a:rPr lang="en-GB" sz="1200" b="0" dirty="0"/>
              <a:t>The chart to the right shows the community registered nursing skill mix in more detail, analysing the fluctuation in the skill mix over the last four censuses.</a:t>
            </a:r>
          </a:p>
          <a:p>
            <a:pPr marL="0" indent="0">
              <a:lnSpc>
                <a:spcPct val="100000"/>
              </a:lnSpc>
              <a:spcAft>
                <a:spcPts val="600"/>
              </a:spcAft>
              <a:buNone/>
            </a:pPr>
            <a:r>
              <a:rPr lang="en-GB" sz="1200" b="0" dirty="0"/>
              <a:t>The proportion of band 5 nurses has increased slightly from 7% in 2021, to 8% in 2022. Band 6 nurses now account for 48%, a decline from 53% in 2021. </a:t>
            </a:r>
          </a:p>
          <a:p>
            <a:pPr marL="0" indent="0">
              <a:lnSpc>
                <a:spcPct val="100000"/>
              </a:lnSpc>
              <a:spcAft>
                <a:spcPts val="600"/>
              </a:spcAft>
              <a:buNone/>
            </a:pPr>
            <a:r>
              <a:rPr lang="en-GB" sz="1200" b="0" dirty="0"/>
              <a:t>However, the overall nursing workforce has seen a marginal increase in seniority, with an increase in band 7 nurses (36%, compared to 34% in 2021), and a 1% increase in band 8a nurses to 6%.</a:t>
            </a: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20</a:t>
            </a:fld>
            <a:endParaRPr lang="en-GB" dirty="0"/>
          </a:p>
        </p:txBody>
      </p:sp>
      <p:sp>
        <p:nvSpPr>
          <p:cNvPr id="5" name="Subtitle 4">
            <a:extLst>
              <a:ext uri="{FF2B5EF4-FFF2-40B4-BE49-F238E27FC236}">
                <a16:creationId xmlns:a16="http://schemas.microsoft.com/office/drawing/2014/main" id="{83CC3790-0221-49B8-BC19-BE70D2964EFC}"/>
              </a:ext>
            </a:extLst>
          </p:cNvPr>
          <p:cNvSpPr>
            <a:spLocks noGrp="1"/>
          </p:cNvSpPr>
          <p:nvPr>
            <p:ph type="subTitle" idx="13"/>
          </p:nvPr>
        </p:nvSpPr>
        <p:spPr/>
        <p:txBody>
          <a:bodyPr/>
          <a:lstStyle/>
          <a:p>
            <a:r>
              <a:rPr lang="en-GB" sz="2000" dirty="0"/>
              <a:t>Community</a:t>
            </a:r>
          </a:p>
        </p:txBody>
      </p:sp>
      <p:pic>
        <p:nvPicPr>
          <p:cNvPr id="8" name="Picture 7" descr="A timeseries chart showing the change in the Agenda for Change skill mix of nurses working in community services over the four iterations of this project. ">
            <a:extLst>
              <a:ext uri="{FF2B5EF4-FFF2-40B4-BE49-F238E27FC236}">
                <a16:creationId xmlns:a16="http://schemas.microsoft.com/office/drawing/2014/main" id="{0434333A-FDD1-DFBD-86B1-0A3DAF0AEA4C}"/>
              </a:ext>
            </a:extLst>
          </p:cNvPr>
          <p:cNvPicPr>
            <a:picLocks noChangeAspect="1"/>
          </p:cNvPicPr>
          <p:nvPr/>
        </p:nvPicPr>
        <p:blipFill>
          <a:blip r:embed="rId3"/>
          <a:stretch>
            <a:fillRect/>
          </a:stretch>
        </p:blipFill>
        <p:spPr>
          <a:xfrm>
            <a:off x="3663208" y="1220590"/>
            <a:ext cx="5028031" cy="4132271"/>
          </a:xfrm>
          <a:prstGeom prst="rect">
            <a:avLst/>
          </a:prstGeom>
        </p:spPr>
      </p:pic>
    </p:spTree>
    <p:extLst>
      <p:ext uri="{BB962C8B-B14F-4D97-AF65-F5344CB8AC3E}">
        <p14:creationId xmlns:p14="http://schemas.microsoft.com/office/powerpoint/2010/main" val="2746869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Nursing skill mix (NHS) – timeseries analysis pt. 2</a:t>
            </a:r>
          </a:p>
        </p:txBody>
      </p:sp>
      <p:sp>
        <p:nvSpPr>
          <p:cNvPr id="3" name="Content Placeholder 2">
            <a:extLst>
              <a:ext uri="{FF2B5EF4-FFF2-40B4-BE49-F238E27FC236}">
                <a16:creationId xmlns:a16="http://schemas.microsoft.com/office/drawing/2014/main" id="{CF162122-2211-4BA6-8C45-21C185AFF0E4}"/>
              </a:ext>
            </a:extLst>
          </p:cNvPr>
          <p:cNvSpPr>
            <a:spLocks noGrp="1"/>
          </p:cNvSpPr>
          <p:nvPr>
            <p:ph idx="1"/>
          </p:nvPr>
        </p:nvSpPr>
        <p:spPr>
          <a:xfrm>
            <a:off x="242888" y="2046514"/>
            <a:ext cx="2642837" cy="3656520"/>
          </a:xfrm>
        </p:spPr>
        <p:txBody>
          <a:bodyPr>
            <a:normAutofit/>
          </a:bodyPr>
          <a:lstStyle/>
          <a:p>
            <a:pPr marL="0" indent="0">
              <a:lnSpc>
                <a:spcPct val="100000"/>
              </a:lnSpc>
              <a:buNone/>
            </a:pPr>
            <a:r>
              <a:rPr lang="en-GB" sz="1200" b="0" dirty="0"/>
              <a:t>The discipline mix in the inpatient setting has continued to increase in seniority. There was a marginal decrease in band 5 nurses from 51% in 2021 to 49% in 2022. There was also a previous decrease of 9% between 2019 to 2021.</a:t>
            </a:r>
          </a:p>
          <a:p>
            <a:pPr marL="0" indent="0">
              <a:lnSpc>
                <a:spcPct val="100000"/>
              </a:lnSpc>
              <a:buNone/>
            </a:pPr>
            <a:r>
              <a:rPr lang="en-GB" sz="1200" b="0" dirty="0"/>
              <a:t>The upward trajectory in the proportion of band 6 nurses has continued, with an increase from 33% in 2021 to 36% in 2022, a third consecutive increase.</a:t>
            </a:r>
          </a:p>
          <a:p>
            <a:pPr marL="0" indent="0">
              <a:lnSpc>
                <a:spcPct val="100000"/>
              </a:lnSpc>
              <a:buNone/>
            </a:pPr>
            <a:r>
              <a:rPr lang="en-GB" sz="1200" b="0" dirty="0"/>
              <a:t>The percentage of the inpatient nursing workforce band 7 and above has remained fairly consistent across the four censuses.</a:t>
            </a:r>
          </a:p>
          <a:p>
            <a:pPr marL="0" indent="0">
              <a:lnSpc>
                <a:spcPct val="100000"/>
              </a:lnSpc>
              <a:buNone/>
            </a:pPr>
            <a:endParaRPr lang="en-GB" sz="1200" b="0" dirty="0"/>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21</a:t>
            </a:fld>
            <a:endParaRPr lang="en-GB" dirty="0"/>
          </a:p>
        </p:txBody>
      </p:sp>
      <p:sp>
        <p:nvSpPr>
          <p:cNvPr id="5" name="Subtitle 4">
            <a:extLst>
              <a:ext uri="{FF2B5EF4-FFF2-40B4-BE49-F238E27FC236}">
                <a16:creationId xmlns:a16="http://schemas.microsoft.com/office/drawing/2014/main" id="{83CC3790-0221-49B8-BC19-BE70D2964EFC}"/>
              </a:ext>
            </a:extLst>
          </p:cNvPr>
          <p:cNvSpPr>
            <a:spLocks noGrp="1"/>
          </p:cNvSpPr>
          <p:nvPr>
            <p:ph type="subTitle" idx="13"/>
          </p:nvPr>
        </p:nvSpPr>
        <p:spPr/>
        <p:txBody>
          <a:bodyPr/>
          <a:lstStyle/>
          <a:p>
            <a:r>
              <a:rPr lang="en-GB" sz="2000" dirty="0"/>
              <a:t>Inpatient</a:t>
            </a:r>
          </a:p>
        </p:txBody>
      </p:sp>
      <p:pic>
        <p:nvPicPr>
          <p:cNvPr id="6" name="Picture 5" descr="A timeseries chart showing the change in the Agenda for Change skill mix of nurses working in inpatient services over the four iterations of this project. ">
            <a:extLst>
              <a:ext uri="{FF2B5EF4-FFF2-40B4-BE49-F238E27FC236}">
                <a16:creationId xmlns:a16="http://schemas.microsoft.com/office/drawing/2014/main" id="{D49D1A11-1BD5-3862-A62A-D86A6DC4231D}"/>
              </a:ext>
            </a:extLst>
          </p:cNvPr>
          <p:cNvPicPr>
            <a:picLocks noChangeAspect="1"/>
          </p:cNvPicPr>
          <p:nvPr/>
        </p:nvPicPr>
        <p:blipFill>
          <a:blip r:embed="rId3"/>
          <a:stretch>
            <a:fillRect/>
          </a:stretch>
        </p:blipFill>
        <p:spPr>
          <a:xfrm>
            <a:off x="2973193" y="1382742"/>
            <a:ext cx="5913633" cy="4157832"/>
          </a:xfrm>
          <a:prstGeom prst="rect">
            <a:avLst/>
          </a:prstGeom>
        </p:spPr>
      </p:pic>
    </p:spTree>
    <p:extLst>
      <p:ext uri="{BB962C8B-B14F-4D97-AF65-F5344CB8AC3E}">
        <p14:creationId xmlns:p14="http://schemas.microsoft.com/office/powerpoint/2010/main" val="20943130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FBC9C-765F-4F78-BB50-D5167172B6DB}"/>
              </a:ext>
            </a:extLst>
          </p:cNvPr>
          <p:cNvSpPr>
            <a:spLocks noGrp="1"/>
          </p:cNvSpPr>
          <p:nvPr>
            <p:ph type="ctrTitle"/>
          </p:nvPr>
        </p:nvSpPr>
        <p:spPr/>
        <p:txBody>
          <a:bodyPr/>
          <a:lstStyle/>
          <a:p>
            <a:r>
              <a:rPr lang="en-GB" dirty="0">
                <a:solidFill>
                  <a:srgbClr val="085BB7"/>
                </a:solidFill>
              </a:rPr>
              <a:t>CYP MHS Workforce Profile</a:t>
            </a:r>
          </a:p>
        </p:txBody>
      </p:sp>
      <p:sp>
        <p:nvSpPr>
          <p:cNvPr id="7" name="Subtitle 6">
            <a:extLst>
              <a:ext uri="{FF2B5EF4-FFF2-40B4-BE49-F238E27FC236}">
                <a16:creationId xmlns:a16="http://schemas.microsoft.com/office/drawing/2014/main" id="{2208D1FC-064D-413F-BECC-17BA987C5F92}"/>
              </a:ext>
            </a:extLst>
          </p:cNvPr>
          <p:cNvSpPr>
            <a:spLocks noGrp="1"/>
          </p:cNvSpPr>
          <p:nvPr>
            <p:ph type="subTitle" idx="1"/>
          </p:nvPr>
        </p:nvSpPr>
        <p:spPr/>
        <p:txBody>
          <a:bodyPr/>
          <a:lstStyle/>
          <a:p>
            <a:r>
              <a:rPr lang="en-GB" dirty="0">
                <a:solidFill>
                  <a:schemeClr val="tx1"/>
                </a:solidFill>
              </a:rPr>
              <a:t>Independent Sector</a:t>
            </a:r>
          </a:p>
        </p:txBody>
      </p:sp>
      <p:sp>
        <p:nvSpPr>
          <p:cNvPr id="4" name="Slide Number Placeholder 3">
            <a:extLst>
              <a:ext uri="{FF2B5EF4-FFF2-40B4-BE49-F238E27FC236}">
                <a16:creationId xmlns:a16="http://schemas.microsoft.com/office/drawing/2014/main" id="{26B2DB9F-A094-4C92-BABD-A5ED4CAFC72C}"/>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22</a:t>
            </a:fld>
            <a:endParaRPr lang="en-GB" dirty="0"/>
          </a:p>
        </p:txBody>
      </p:sp>
    </p:spTree>
    <p:extLst>
      <p:ext uri="{BB962C8B-B14F-4D97-AF65-F5344CB8AC3E}">
        <p14:creationId xmlns:p14="http://schemas.microsoft.com/office/powerpoint/2010/main" val="1242485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E53C4-D7C5-9BDA-2569-04B35B72270E}"/>
              </a:ext>
            </a:extLst>
          </p:cNvPr>
          <p:cNvSpPr>
            <a:spLocks noGrp="1"/>
          </p:cNvSpPr>
          <p:nvPr>
            <p:ph type="sldNum" sz="quarter" idx="12"/>
          </p:nvPr>
        </p:nvSpPr>
        <p:spPr/>
        <p:txBody>
          <a:bodyPr/>
          <a:lstStyle/>
          <a:p>
            <a:fld id="{6FA9A11B-04D6-42DF-BB33-D91D786B2067}" type="slidenum">
              <a:rPr lang="en-GB" smtClean="0"/>
              <a:t>23</a:t>
            </a:fld>
            <a:endParaRPr lang="en-GB" dirty="0"/>
          </a:p>
        </p:txBody>
      </p:sp>
      <p:sp>
        <p:nvSpPr>
          <p:cNvPr id="86" name="TextBox 85">
            <a:extLst>
              <a:ext uri="{FF2B5EF4-FFF2-40B4-BE49-F238E27FC236}">
                <a16:creationId xmlns:a16="http://schemas.microsoft.com/office/drawing/2014/main" id="{C1BE8B32-9769-A48C-AB3C-887E54C1179E}"/>
              </a:ext>
            </a:extLst>
          </p:cNvPr>
          <p:cNvSpPr txBox="1"/>
          <p:nvPr/>
        </p:nvSpPr>
        <p:spPr>
          <a:xfrm>
            <a:off x="506313" y="627835"/>
            <a:ext cx="7417803" cy="646331"/>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that the arrows demonstrate whether the metric increased, decreased, or stayed the same from the position in 2020/21 (values shown in Appendix 2). Average sickness was not shown as a key metric in 2020/21. </a:t>
            </a:r>
          </a:p>
        </p:txBody>
      </p:sp>
      <p:pic>
        <p:nvPicPr>
          <p:cNvPr id="2" name="Picture 1" descr="An infographic detailing some key findings from the Independent Sector data collection. 1,575 WTE staff are working in CYPMH. 131 WTE of posts are vacant. 76% of WTE staff are female. 20% of staff are aged over 50. 53% of staff are White / White British. 5% is the average sickness rate. 77% of staff work 0.8-1 WTE. 89% of staff are on permanent contracts. 86% of staff have been in post for five years or less. ">
            <a:extLst>
              <a:ext uri="{FF2B5EF4-FFF2-40B4-BE49-F238E27FC236}">
                <a16:creationId xmlns:a16="http://schemas.microsoft.com/office/drawing/2014/main" id="{D7D8EC58-2A5F-A189-6F8E-675B9E12F9B6}"/>
              </a:ext>
            </a:extLst>
          </p:cNvPr>
          <p:cNvPicPr>
            <a:picLocks noChangeAspect="1"/>
          </p:cNvPicPr>
          <p:nvPr/>
        </p:nvPicPr>
        <p:blipFill>
          <a:blip r:embed="rId2"/>
          <a:stretch>
            <a:fillRect/>
          </a:stretch>
        </p:blipFill>
        <p:spPr>
          <a:xfrm>
            <a:off x="1038020" y="1274166"/>
            <a:ext cx="6548945" cy="4803051"/>
          </a:xfrm>
          <a:prstGeom prst="rect">
            <a:avLst/>
          </a:prstGeom>
        </p:spPr>
      </p:pic>
      <p:sp>
        <p:nvSpPr>
          <p:cNvPr id="5" name="Title 4">
            <a:extLst>
              <a:ext uri="{FF2B5EF4-FFF2-40B4-BE49-F238E27FC236}">
                <a16:creationId xmlns:a16="http://schemas.microsoft.com/office/drawing/2014/main" id="{19262D7C-4AB4-A69B-6102-7D5B2539F8EE}"/>
              </a:ext>
            </a:extLst>
          </p:cNvPr>
          <p:cNvSpPr txBox="1">
            <a:spLocks noGrp="1"/>
          </p:cNvSpPr>
          <p:nvPr>
            <p:ph type="title" idx="4294967295"/>
          </p:nvPr>
        </p:nvSpPr>
        <p:spPr>
          <a:xfrm>
            <a:off x="379379" y="120004"/>
            <a:ext cx="6449438"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latin typeface="Arial" panose="020B0604020202020204" pitchFamily="34" charset="0"/>
                <a:ea typeface="+mn-ea"/>
                <a:cs typeface="Arial" panose="020B0604020202020204" pitchFamily="34" charset="0"/>
              </a:rPr>
              <a:t>Key findings for Independent Sector – 2021/22</a:t>
            </a:r>
          </a:p>
        </p:txBody>
      </p:sp>
    </p:spTree>
    <p:extLst>
      <p:ext uri="{BB962C8B-B14F-4D97-AF65-F5344CB8AC3E}">
        <p14:creationId xmlns:p14="http://schemas.microsoft.com/office/powerpoint/2010/main" val="2447478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Independent sector data submissions</a:t>
            </a:r>
          </a:p>
        </p:txBody>
      </p:sp>
      <p:sp>
        <p:nvSpPr>
          <p:cNvPr id="3" name="Content Placeholder 2">
            <a:extLst>
              <a:ext uri="{FF2B5EF4-FFF2-40B4-BE49-F238E27FC236}">
                <a16:creationId xmlns:a16="http://schemas.microsoft.com/office/drawing/2014/main" id="{CF162122-2211-4BA6-8C45-21C185AFF0E4}"/>
              </a:ext>
            </a:extLst>
          </p:cNvPr>
          <p:cNvSpPr>
            <a:spLocks noGrp="1"/>
          </p:cNvSpPr>
          <p:nvPr>
            <p:ph idx="1"/>
          </p:nvPr>
        </p:nvSpPr>
        <p:spPr>
          <a:xfrm>
            <a:off x="242887" y="1152007"/>
            <a:ext cx="8364217" cy="3752315"/>
          </a:xfrm>
        </p:spPr>
        <p:txBody>
          <a:bodyPr>
            <a:normAutofit/>
          </a:bodyPr>
          <a:lstStyle/>
          <a:p>
            <a:pPr marL="0" indent="0">
              <a:lnSpc>
                <a:spcPct val="100000"/>
              </a:lnSpc>
              <a:spcAft>
                <a:spcPts val="600"/>
              </a:spcAft>
              <a:buNone/>
            </a:pPr>
            <a:r>
              <a:rPr lang="en-US" sz="1200" b="0" dirty="0"/>
              <a:t>T</a:t>
            </a:r>
            <a:r>
              <a:rPr lang="en-GB" sz="1200" b="0" dirty="0"/>
              <a:t>he following section explores the submissions from independent sector (also known as private providers) providers of CYPMH services commissioned by NHS England Specialised Commissioning. In total, five providers submitted data for the 2022 census. Most of the organisations provided inpatient services only although provision of services outside of the inpatient setting were also reported, e.g. intensive home treatment.</a:t>
            </a:r>
          </a:p>
          <a:p>
            <a:pPr marL="0" indent="0">
              <a:lnSpc>
                <a:spcPct val="100000"/>
              </a:lnSpc>
              <a:spcAft>
                <a:spcPts val="600"/>
              </a:spcAft>
              <a:buNone/>
            </a:pPr>
            <a:r>
              <a:rPr lang="en-GB" sz="1200" b="0" dirty="0"/>
              <a:t>Independent sector providers were given the option to submit their data at either an organisational level or site level. This allowed organisations which may have a mix of services or CYP sub-specialties in different regions to understand their services better. Due to this, a total of ten submissions were received from the five organisations. The mix of submissions at organisation and site level, does not affect the national position as all data is aggregated.</a:t>
            </a:r>
          </a:p>
          <a:p>
            <a:pPr marL="0" indent="0">
              <a:lnSpc>
                <a:spcPct val="100000"/>
              </a:lnSpc>
              <a:spcAft>
                <a:spcPts val="600"/>
              </a:spcAft>
              <a:buNone/>
            </a:pPr>
            <a:r>
              <a:rPr lang="en-GB" sz="1200" b="0" dirty="0"/>
              <a:t>It is difficult to make caparisons with previous years due the relatively low number of submissions received in 2022 compared to 2021.</a:t>
            </a: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24</a:t>
            </a:fld>
            <a:endParaRPr lang="en-GB" dirty="0"/>
          </a:p>
        </p:txBody>
      </p:sp>
    </p:spTree>
    <p:extLst>
      <p:ext uri="{BB962C8B-B14F-4D97-AF65-F5344CB8AC3E}">
        <p14:creationId xmlns:p14="http://schemas.microsoft.com/office/powerpoint/2010/main" val="13956747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314794" y="31498"/>
            <a:ext cx="8643939" cy="882648"/>
          </a:xfrm>
        </p:spPr>
        <p:txBody>
          <a:bodyPr>
            <a:normAutofit/>
          </a:bodyPr>
          <a:lstStyle/>
          <a:p>
            <a:r>
              <a:rPr lang="en-US" sz="2400" dirty="0">
                <a:solidFill>
                  <a:schemeClr val="accent1"/>
                </a:solidFill>
              </a:rPr>
              <a:t>Independent sector – discipline mix</a:t>
            </a:r>
            <a:endParaRPr lang="en-GB" sz="2400" dirty="0">
              <a:solidFill>
                <a:schemeClr val="accent1"/>
              </a:solidFill>
            </a:endParaRPr>
          </a:p>
        </p:txBody>
      </p:sp>
      <p:sp>
        <p:nvSpPr>
          <p:cNvPr id="3" name="Content Placeholder 2">
            <a:extLst>
              <a:ext uri="{FF2B5EF4-FFF2-40B4-BE49-F238E27FC236}">
                <a16:creationId xmlns:a16="http://schemas.microsoft.com/office/drawing/2014/main" id="{CF162122-2211-4BA6-8C45-21C185AFF0E4}"/>
              </a:ext>
            </a:extLst>
          </p:cNvPr>
          <p:cNvSpPr>
            <a:spLocks noGrp="1"/>
          </p:cNvSpPr>
          <p:nvPr>
            <p:ph idx="1"/>
          </p:nvPr>
        </p:nvSpPr>
        <p:spPr>
          <a:xfrm>
            <a:off x="360334" y="1707438"/>
            <a:ext cx="2661540" cy="3752315"/>
          </a:xfrm>
        </p:spPr>
        <p:txBody>
          <a:bodyPr>
            <a:normAutofit/>
          </a:bodyPr>
          <a:lstStyle/>
          <a:p>
            <a:pPr marL="0" indent="0">
              <a:lnSpc>
                <a:spcPct val="100000"/>
              </a:lnSpc>
              <a:spcAft>
                <a:spcPts val="600"/>
              </a:spcAft>
              <a:buNone/>
            </a:pPr>
            <a:r>
              <a:rPr lang="en-GB" sz="1200" b="0" dirty="0"/>
              <a:t>The chart to the right shows the discipline mix of CYPMH staff employed by the independent sector in 2021/22.</a:t>
            </a:r>
          </a:p>
          <a:p>
            <a:pPr marL="0" indent="0">
              <a:lnSpc>
                <a:spcPct val="100000"/>
              </a:lnSpc>
              <a:spcAft>
                <a:spcPts val="600"/>
              </a:spcAft>
              <a:buNone/>
            </a:pPr>
            <a:r>
              <a:rPr lang="en-GB" sz="1200" b="0" dirty="0"/>
              <a:t>Just under half the staff employed in the independent sector were reported to be support workers (46%). This has decreased from 58% in 2020/21.</a:t>
            </a:r>
          </a:p>
          <a:p>
            <a:pPr marL="0" indent="0">
              <a:lnSpc>
                <a:spcPct val="100000"/>
              </a:lnSpc>
              <a:spcAft>
                <a:spcPts val="600"/>
              </a:spcAft>
              <a:buNone/>
            </a:pPr>
            <a:r>
              <a:rPr lang="en-GB" sz="1200" b="0" dirty="0"/>
              <a:t>Nurses as a proportion of the workforce have increased slightly to 14%, from 12% in 2020/21. </a:t>
            </a:r>
          </a:p>
          <a:p>
            <a:pPr marL="0" indent="0">
              <a:lnSpc>
                <a:spcPct val="100000"/>
              </a:lnSpc>
              <a:spcAft>
                <a:spcPts val="600"/>
              </a:spcAft>
              <a:buNone/>
            </a:pPr>
            <a:r>
              <a:rPr lang="en-GB" sz="1200" b="0" dirty="0"/>
              <a:t>The proportion of medical staff has increased from 2% in 2020/21 to 9% in 2021/22.</a:t>
            </a:r>
          </a:p>
          <a:p>
            <a:pPr marL="0" indent="0">
              <a:lnSpc>
                <a:spcPct val="100000"/>
              </a:lnSpc>
              <a:spcAft>
                <a:spcPts val="600"/>
              </a:spcAft>
              <a:buNone/>
            </a:pPr>
            <a:endParaRPr lang="en-GB" sz="1200" b="0" dirty="0"/>
          </a:p>
          <a:p>
            <a:pPr marL="0" indent="0">
              <a:lnSpc>
                <a:spcPct val="100000"/>
              </a:lnSpc>
              <a:spcAft>
                <a:spcPts val="600"/>
              </a:spcAft>
              <a:buNone/>
            </a:pPr>
            <a:endParaRPr lang="en-GB" sz="1200" b="0" dirty="0"/>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25</a:t>
            </a:fld>
            <a:endParaRPr lang="en-GB" dirty="0"/>
          </a:p>
        </p:txBody>
      </p:sp>
      <p:pic>
        <p:nvPicPr>
          <p:cNvPr id="6" name="Picture 5" descr="A pie chart showing the discipline mix within Independent sector CYPMH services . ">
            <a:extLst>
              <a:ext uri="{FF2B5EF4-FFF2-40B4-BE49-F238E27FC236}">
                <a16:creationId xmlns:a16="http://schemas.microsoft.com/office/drawing/2014/main" id="{F49B4E1A-5148-29FC-3762-0AD210778D3A}"/>
              </a:ext>
            </a:extLst>
          </p:cNvPr>
          <p:cNvPicPr>
            <a:picLocks noChangeAspect="1"/>
          </p:cNvPicPr>
          <p:nvPr/>
        </p:nvPicPr>
        <p:blipFill>
          <a:blip r:embed="rId3"/>
          <a:stretch>
            <a:fillRect/>
          </a:stretch>
        </p:blipFill>
        <p:spPr>
          <a:xfrm>
            <a:off x="3397911" y="1267780"/>
            <a:ext cx="4828450" cy="4322439"/>
          </a:xfrm>
          <a:prstGeom prst="rect">
            <a:avLst/>
          </a:prstGeom>
        </p:spPr>
      </p:pic>
    </p:spTree>
    <p:extLst>
      <p:ext uri="{BB962C8B-B14F-4D97-AF65-F5344CB8AC3E}">
        <p14:creationId xmlns:p14="http://schemas.microsoft.com/office/powerpoint/2010/main" val="24169821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FBC9C-765F-4F78-BB50-D5167172B6DB}"/>
              </a:ext>
            </a:extLst>
          </p:cNvPr>
          <p:cNvSpPr>
            <a:spLocks noGrp="1"/>
          </p:cNvSpPr>
          <p:nvPr>
            <p:ph type="ctrTitle"/>
          </p:nvPr>
        </p:nvSpPr>
        <p:spPr/>
        <p:txBody>
          <a:bodyPr/>
          <a:lstStyle/>
          <a:p>
            <a:r>
              <a:rPr lang="en-GB" dirty="0">
                <a:solidFill>
                  <a:srgbClr val="085BB7"/>
                </a:solidFill>
              </a:rPr>
              <a:t>CYP MHS Workforce Profile</a:t>
            </a:r>
          </a:p>
        </p:txBody>
      </p:sp>
      <p:sp>
        <p:nvSpPr>
          <p:cNvPr id="7" name="Subtitle 6">
            <a:extLst>
              <a:ext uri="{FF2B5EF4-FFF2-40B4-BE49-F238E27FC236}">
                <a16:creationId xmlns:a16="http://schemas.microsoft.com/office/drawing/2014/main" id="{2208D1FC-064D-413F-BECC-17BA987C5F92}"/>
              </a:ext>
            </a:extLst>
          </p:cNvPr>
          <p:cNvSpPr>
            <a:spLocks noGrp="1"/>
          </p:cNvSpPr>
          <p:nvPr>
            <p:ph type="subTitle" idx="1"/>
          </p:nvPr>
        </p:nvSpPr>
        <p:spPr/>
        <p:txBody>
          <a:bodyPr/>
          <a:lstStyle/>
          <a:p>
            <a:r>
              <a:rPr lang="en-GB" dirty="0">
                <a:solidFill>
                  <a:schemeClr val="tx1"/>
                </a:solidFill>
              </a:rPr>
              <a:t>Local Authorities</a:t>
            </a:r>
          </a:p>
        </p:txBody>
      </p:sp>
      <p:sp>
        <p:nvSpPr>
          <p:cNvPr id="4" name="Slide Number Placeholder 3">
            <a:extLst>
              <a:ext uri="{FF2B5EF4-FFF2-40B4-BE49-F238E27FC236}">
                <a16:creationId xmlns:a16="http://schemas.microsoft.com/office/drawing/2014/main" id="{26B2DB9F-A094-4C92-BABD-A5ED4CAFC72C}"/>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26</a:t>
            </a:fld>
            <a:endParaRPr lang="en-GB" dirty="0"/>
          </a:p>
        </p:txBody>
      </p:sp>
    </p:spTree>
    <p:extLst>
      <p:ext uri="{BB962C8B-B14F-4D97-AF65-F5344CB8AC3E}">
        <p14:creationId xmlns:p14="http://schemas.microsoft.com/office/powerpoint/2010/main" val="1256057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E53C4-D7C5-9BDA-2569-04B35B72270E}"/>
              </a:ext>
            </a:extLst>
          </p:cNvPr>
          <p:cNvSpPr>
            <a:spLocks noGrp="1"/>
          </p:cNvSpPr>
          <p:nvPr>
            <p:ph type="sldNum" sz="quarter" idx="12"/>
          </p:nvPr>
        </p:nvSpPr>
        <p:spPr/>
        <p:txBody>
          <a:bodyPr/>
          <a:lstStyle/>
          <a:p>
            <a:fld id="{6FA9A11B-04D6-42DF-BB33-D91D786B2067}" type="slidenum">
              <a:rPr lang="en-GB" smtClean="0"/>
              <a:t>27</a:t>
            </a:fld>
            <a:endParaRPr lang="en-GB" dirty="0"/>
          </a:p>
        </p:txBody>
      </p:sp>
      <p:sp>
        <p:nvSpPr>
          <p:cNvPr id="86" name="TextBox 85">
            <a:extLst>
              <a:ext uri="{FF2B5EF4-FFF2-40B4-BE49-F238E27FC236}">
                <a16:creationId xmlns:a16="http://schemas.microsoft.com/office/drawing/2014/main" id="{C1BE8B32-9769-A48C-AB3C-887E54C1179E}"/>
              </a:ext>
            </a:extLst>
          </p:cNvPr>
          <p:cNvSpPr txBox="1"/>
          <p:nvPr/>
        </p:nvSpPr>
        <p:spPr>
          <a:xfrm>
            <a:off x="370443" y="822857"/>
            <a:ext cx="7417803"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that the arrows demonstrate whether the metric increased, decreased, or stayed the same from the position in 2020/21 (values shown in Appendix 2).</a:t>
            </a:r>
          </a:p>
        </p:txBody>
      </p:sp>
      <p:pic>
        <p:nvPicPr>
          <p:cNvPr id="3" name="Picture 2" descr="An infographic detailing some key findings from the Local Authority data collection. 747 WTE staff are working in CYPMH. 105 WTE of posts are vacant. 87% of WTE staff are female. 31% of staff are aged over 50. 75% of staff are White / White British. 10% of staff have a disability. 66% of staff work 0.8-1 WTE. 87% of staff are on permanent contracts. 76% of staff have been in post for less than five years. ">
            <a:extLst>
              <a:ext uri="{FF2B5EF4-FFF2-40B4-BE49-F238E27FC236}">
                <a16:creationId xmlns:a16="http://schemas.microsoft.com/office/drawing/2014/main" id="{A1F67E4E-80FD-B04C-FB94-C48F6BD5BD3E}"/>
              </a:ext>
            </a:extLst>
          </p:cNvPr>
          <p:cNvPicPr>
            <a:picLocks noChangeAspect="1"/>
          </p:cNvPicPr>
          <p:nvPr/>
        </p:nvPicPr>
        <p:blipFill>
          <a:blip r:embed="rId2"/>
          <a:stretch>
            <a:fillRect/>
          </a:stretch>
        </p:blipFill>
        <p:spPr>
          <a:xfrm>
            <a:off x="1165002" y="1389685"/>
            <a:ext cx="6412341" cy="4698007"/>
          </a:xfrm>
          <a:prstGeom prst="rect">
            <a:avLst/>
          </a:prstGeom>
        </p:spPr>
      </p:pic>
      <p:sp>
        <p:nvSpPr>
          <p:cNvPr id="2" name="Title 1">
            <a:extLst>
              <a:ext uri="{FF2B5EF4-FFF2-40B4-BE49-F238E27FC236}">
                <a16:creationId xmlns:a16="http://schemas.microsoft.com/office/drawing/2014/main" id="{FEA36B5B-4B6F-C78E-2D11-B79898D60277}"/>
              </a:ext>
            </a:extLst>
          </p:cNvPr>
          <p:cNvSpPr txBox="1">
            <a:spLocks noGrp="1"/>
          </p:cNvSpPr>
          <p:nvPr>
            <p:ph type="title" idx="4294967295"/>
          </p:nvPr>
        </p:nvSpPr>
        <p:spPr>
          <a:xfrm>
            <a:off x="330740" y="266024"/>
            <a:ext cx="8229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Key findings for Local Authorities– 2021/22</a:t>
            </a:r>
          </a:p>
        </p:txBody>
      </p:sp>
    </p:spTree>
    <p:extLst>
      <p:ext uri="{BB962C8B-B14F-4D97-AF65-F5344CB8AC3E}">
        <p14:creationId xmlns:p14="http://schemas.microsoft.com/office/powerpoint/2010/main" val="4586760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Local a</a:t>
            </a:r>
            <a:r>
              <a:rPr lang="en-GB" sz="2400" dirty="0"/>
              <a:t>uthority data </a:t>
            </a:r>
            <a:r>
              <a:rPr lang="en-GB" sz="2400" dirty="0">
                <a:solidFill>
                  <a:schemeClr val="accent1"/>
                </a:solidFill>
              </a:rPr>
              <a:t>submissions</a:t>
            </a:r>
          </a:p>
        </p:txBody>
      </p:sp>
      <p:sp>
        <p:nvSpPr>
          <p:cNvPr id="3" name="Content Placeholder 2">
            <a:extLst>
              <a:ext uri="{FF2B5EF4-FFF2-40B4-BE49-F238E27FC236}">
                <a16:creationId xmlns:a16="http://schemas.microsoft.com/office/drawing/2014/main" id="{CF162122-2211-4BA6-8C45-21C185AFF0E4}"/>
              </a:ext>
            </a:extLst>
          </p:cNvPr>
          <p:cNvSpPr>
            <a:spLocks noGrp="1"/>
          </p:cNvSpPr>
          <p:nvPr>
            <p:ph idx="1"/>
          </p:nvPr>
        </p:nvSpPr>
        <p:spPr>
          <a:xfrm>
            <a:off x="328407" y="2220686"/>
            <a:ext cx="3362319" cy="3544388"/>
          </a:xfrm>
        </p:spPr>
        <p:txBody>
          <a:bodyPr>
            <a:normAutofit/>
          </a:bodyPr>
          <a:lstStyle/>
          <a:p>
            <a:pPr marL="0" indent="0">
              <a:lnSpc>
                <a:spcPct val="100000"/>
              </a:lnSpc>
              <a:spcAft>
                <a:spcPts val="600"/>
              </a:spcAft>
              <a:buNone/>
            </a:pPr>
            <a:r>
              <a:rPr lang="en-GB" sz="1200" b="0" dirty="0"/>
              <a:t>The Local authority data collection specification was distributed to the 152 local authorities in England. Of these, 53 (35%) responded that they provide CYPMH services and submitted to the data collection. Forty (26%) responded that they do not provide CYPMH services. The remaining 59 (39%) did not respond to the survey. </a:t>
            </a:r>
          </a:p>
          <a:p>
            <a:pPr marL="0" indent="0">
              <a:lnSpc>
                <a:spcPct val="100000"/>
              </a:lnSpc>
              <a:spcAft>
                <a:spcPts val="600"/>
              </a:spcAft>
              <a:buNone/>
            </a:pPr>
            <a:r>
              <a:rPr lang="en-GB" sz="1200" b="0" dirty="0"/>
              <a:t>The presence of local authorities as providers of CYPMH services is less evident, with staff from this sector making up just 3% of the total CYPMHS Workforce.</a:t>
            </a: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28</a:t>
            </a:fld>
            <a:endParaRPr lang="en-GB" dirty="0"/>
          </a:p>
        </p:txBody>
      </p:sp>
      <p:pic>
        <p:nvPicPr>
          <p:cNvPr id="6" name="Picture 5" descr="A table showing the timeseries of participation from the local authority sector since 2016. ">
            <a:extLst>
              <a:ext uri="{FF2B5EF4-FFF2-40B4-BE49-F238E27FC236}">
                <a16:creationId xmlns:a16="http://schemas.microsoft.com/office/drawing/2014/main" id="{0CD5C25C-40B1-E8CF-7181-C7510C036787}"/>
              </a:ext>
            </a:extLst>
          </p:cNvPr>
          <p:cNvPicPr>
            <a:picLocks noChangeAspect="1"/>
          </p:cNvPicPr>
          <p:nvPr/>
        </p:nvPicPr>
        <p:blipFill>
          <a:blip r:embed="rId3"/>
          <a:stretch>
            <a:fillRect/>
          </a:stretch>
        </p:blipFill>
        <p:spPr>
          <a:xfrm>
            <a:off x="4046968" y="4413037"/>
            <a:ext cx="4357159" cy="1261283"/>
          </a:xfrm>
          <a:prstGeom prst="rect">
            <a:avLst/>
          </a:prstGeom>
        </p:spPr>
      </p:pic>
      <p:pic>
        <p:nvPicPr>
          <p:cNvPr id="7" name="Picture 6" descr="A pie chart summarising the responses to the request for data to Local Authorities. 35% provided data, 26% don't provide data and 39% did not respond.  ">
            <a:extLst>
              <a:ext uri="{FF2B5EF4-FFF2-40B4-BE49-F238E27FC236}">
                <a16:creationId xmlns:a16="http://schemas.microsoft.com/office/drawing/2014/main" id="{5B4BEBD7-7858-FA31-EE2F-FACAAF0BEEC3}"/>
              </a:ext>
            </a:extLst>
          </p:cNvPr>
          <p:cNvPicPr>
            <a:picLocks noChangeAspect="1"/>
          </p:cNvPicPr>
          <p:nvPr/>
        </p:nvPicPr>
        <p:blipFill>
          <a:blip r:embed="rId4"/>
          <a:stretch>
            <a:fillRect/>
          </a:stretch>
        </p:blipFill>
        <p:spPr>
          <a:xfrm>
            <a:off x="4357127" y="891526"/>
            <a:ext cx="3718882" cy="3432345"/>
          </a:xfrm>
          <a:prstGeom prst="rect">
            <a:avLst/>
          </a:prstGeom>
        </p:spPr>
      </p:pic>
    </p:spTree>
    <p:extLst>
      <p:ext uri="{BB962C8B-B14F-4D97-AF65-F5344CB8AC3E}">
        <p14:creationId xmlns:p14="http://schemas.microsoft.com/office/powerpoint/2010/main" val="689810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242887" y="13450"/>
            <a:ext cx="8643939" cy="882648"/>
          </a:xfrm>
        </p:spPr>
        <p:txBody>
          <a:bodyPr>
            <a:normAutofit/>
          </a:bodyPr>
          <a:lstStyle/>
          <a:p>
            <a:r>
              <a:rPr lang="en-US" sz="2400" dirty="0">
                <a:solidFill>
                  <a:schemeClr val="accent1"/>
                </a:solidFill>
              </a:rPr>
              <a:t>Local authority – discipline mix</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29</a:t>
            </a:fld>
            <a:endParaRPr lang="en-GB" dirty="0"/>
          </a:p>
        </p:txBody>
      </p:sp>
      <p:sp>
        <p:nvSpPr>
          <p:cNvPr id="7" name="Rectangle 6">
            <a:extLst>
              <a:ext uri="{FF2B5EF4-FFF2-40B4-BE49-F238E27FC236}">
                <a16:creationId xmlns:a16="http://schemas.microsoft.com/office/drawing/2014/main" id="{C6990956-11DF-4D47-8B09-FACA78323871}"/>
              </a:ext>
              <a:ext uri="{C183D7F6-B498-43B3-948B-1728B52AA6E4}">
                <adec:decorative xmlns:adec="http://schemas.microsoft.com/office/drawing/2017/decorative" val="1"/>
              </a:ext>
            </a:extLst>
          </p:cNvPr>
          <p:cNvSpPr/>
          <p:nvPr/>
        </p:nvSpPr>
        <p:spPr>
          <a:xfrm>
            <a:off x="1118586" y="1642369"/>
            <a:ext cx="692459"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Chat">
            <a:extLst>
              <a:ext uri="{FF2B5EF4-FFF2-40B4-BE49-F238E27FC236}">
                <a16:creationId xmlns:a16="http://schemas.microsoft.com/office/drawing/2014/main" id="{538B0384-3259-4D0A-A66F-5897FC3F60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963" y="4821291"/>
            <a:ext cx="423796" cy="423796"/>
          </a:xfrm>
          <a:prstGeom prst="rect">
            <a:avLst/>
          </a:prstGeom>
        </p:spPr>
      </p:pic>
      <p:pic>
        <p:nvPicPr>
          <p:cNvPr id="9" name="Graphic 8" descr="Brain in head">
            <a:extLst>
              <a:ext uri="{FF2B5EF4-FFF2-40B4-BE49-F238E27FC236}">
                <a16:creationId xmlns:a16="http://schemas.microsoft.com/office/drawing/2014/main" id="{BC09BA71-CCDD-4329-AED7-FA3373CF4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963" y="3806769"/>
            <a:ext cx="423796" cy="423796"/>
          </a:xfrm>
          <a:prstGeom prst="rect">
            <a:avLst/>
          </a:prstGeom>
        </p:spPr>
      </p:pic>
      <p:pic>
        <p:nvPicPr>
          <p:cNvPr id="10" name="Graphic 9" descr="Medical">
            <a:extLst>
              <a:ext uri="{FF2B5EF4-FFF2-40B4-BE49-F238E27FC236}">
                <a16:creationId xmlns:a16="http://schemas.microsoft.com/office/drawing/2014/main" id="{E22240F9-0CA5-48FC-95AA-780103ED2E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963" y="2834662"/>
            <a:ext cx="423796" cy="423796"/>
          </a:xfrm>
          <a:prstGeom prst="rect">
            <a:avLst/>
          </a:prstGeom>
        </p:spPr>
      </p:pic>
      <p:pic>
        <p:nvPicPr>
          <p:cNvPr id="11" name="Graphic 10" descr="Stethoscope">
            <a:extLst>
              <a:ext uri="{FF2B5EF4-FFF2-40B4-BE49-F238E27FC236}">
                <a16:creationId xmlns:a16="http://schemas.microsoft.com/office/drawing/2014/main" id="{9BA62232-8648-40F1-AEAC-76806E4502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963" y="4341598"/>
            <a:ext cx="423796" cy="423796"/>
          </a:xfrm>
          <a:prstGeom prst="rect">
            <a:avLst/>
          </a:prstGeom>
        </p:spPr>
      </p:pic>
      <p:pic>
        <p:nvPicPr>
          <p:cNvPr id="12" name="Graphic 11" descr="Computer">
            <a:extLst>
              <a:ext uri="{FF2B5EF4-FFF2-40B4-BE49-F238E27FC236}">
                <a16:creationId xmlns:a16="http://schemas.microsoft.com/office/drawing/2014/main" id="{214C4A22-6681-4A70-A296-81C62FC42E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0963" y="2345991"/>
            <a:ext cx="423796" cy="423796"/>
          </a:xfrm>
          <a:prstGeom prst="rect">
            <a:avLst/>
          </a:prstGeom>
        </p:spPr>
      </p:pic>
      <p:pic>
        <p:nvPicPr>
          <p:cNvPr id="13" name="Graphic 12" descr="Palette">
            <a:extLst>
              <a:ext uri="{FF2B5EF4-FFF2-40B4-BE49-F238E27FC236}">
                <a16:creationId xmlns:a16="http://schemas.microsoft.com/office/drawing/2014/main" id="{34FF9F53-436D-407C-AF2E-554795CB36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2653" y="5293158"/>
            <a:ext cx="423796" cy="423796"/>
          </a:xfrm>
          <a:prstGeom prst="rect">
            <a:avLst/>
          </a:prstGeom>
        </p:spPr>
      </p:pic>
      <p:pic>
        <p:nvPicPr>
          <p:cNvPr id="14" name="Graphic 13" descr="Boardroom">
            <a:extLst>
              <a:ext uri="{FF2B5EF4-FFF2-40B4-BE49-F238E27FC236}">
                <a16:creationId xmlns:a16="http://schemas.microsoft.com/office/drawing/2014/main" id="{209C97CB-5BB1-4790-8ADE-0F6B10D00E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0963" y="3287355"/>
            <a:ext cx="423796" cy="423796"/>
          </a:xfrm>
          <a:prstGeom prst="rect">
            <a:avLst/>
          </a:prstGeom>
        </p:spPr>
      </p:pic>
      <p:sp>
        <p:nvSpPr>
          <p:cNvPr id="15" name="TextBox 14">
            <a:extLst>
              <a:ext uri="{FF2B5EF4-FFF2-40B4-BE49-F238E27FC236}">
                <a16:creationId xmlns:a16="http://schemas.microsoft.com/office/drawing/2014/main" id="{55921988-E6FD-449F-BA66-F70095F8E982}"/>
              </a:ext>
            </a:extLst>
          </p:cNvPr>
          <p:cNvSpPr txBox="1"/>
          <p:nvPr/>
        </p:nvSpPr>
        <p:spPr>
          <a:xfrm>
            <a:off x="940173" y="2400208"/>
            <a:ext cx="3384376" cy="378565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-4%</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+2%</a:t>
            </a:r>
            <a:endParaRPr lang="en-GB" sz="1200" dirty="0">
              <a:latin typeface="Arial" panose="020B0604020202020204" pitchFamily="34" charset="0"/>
              <a:cs typeface="Arial" panose="020B0604020202020204" pitchFamily="34" charset="0"/>
            </a:endParaRPr>
          </a:p>
        </p:txBody>
      </p:sp>
      <p:pic>
        <p:nvPicPr>
          <p:cNvPr id="16" name="Graphic 15" descr="Miscellaneous with solid fill">
            <a:extLst>
              <a:ext uri="{FF2B5EF4-FFF2-40B4-BE49-F238E27FC236}">
                <a16:creationId xmlns:a16="http://schemas.microsoft.com/office/drawing/2014/main" id="{56DBC74A-EB82-42B0-B8BD-0226E5904CF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1329" y="5733499"/>
            <a:ext cx="493977" cy="493977"/>
          </a:xfrm>
          <a:prstGeom prst="rect">
            <a:avLst/>
          </a:prstGeom>
        </p:spPr>
      </p:pic>
      <p:sp>
        <p:nvSpPr>
          <p:cNvPr id="5" name="TextBox 4">
            <a:extLst>
              <a:ext uri="{FF2B5EF4-FFF2-40B4-BE49-F238E27FC236}">
                <a16:creationId xmlns:a16="http://schemas.microsoft.com/office/drawing/2014/main" id="{9A0565B7-CE99-CA03-1A92-F43C6C2F445D}"/>
              </a:ext>
            </a:extLst>
          </p:cNvPr>
          <p:cNvSpPr txBox="1"/>
          <p:nvPr/>
        </p:nvSpPr>
        <p:spPr>
          <a:xfrm>
            <a:off x="225549" y="2075437"/>
            <a:ext cx="3577330" cy="369332"/>
          </a:xfrm>
          <a:prstGeom prst="rect">
            <a:avLst/>
          </a:prstGeom>
          <a:noFill/>
        </p:spPr>
        <p:txBody>
          <a:bodyPr wrap="square" rtlCol="0">
            <a:spAutoFit/>
          </a:bodyPr>
          <a:lstStyle/>
          <a:p>
            <a:r>
              <a:rPr lang="en-GB" b="1" dirty="0"/>
              <a:t>Percentage difference from 2021</a:t>
            </a:r>
          </a:p>
        </p:txBody>
      </p:sp>
      <p:sp>
        <p:nvSpPr>
          <p:cNvPr id="17" name="TextBox 16">
            <a:extLst>
              <a:ext uri="{FF2B5EF4-FFF2-40B4-BE49-F238E27FC236}">
                <a16:creationId xmlns:a16="http://schemas.microsoft.com/office/drawing/2014/main" id="{501B6D6F-7B20-12A0-E8AE-2BEF45346FD4}"/>
              </a:ext>
            </a:extLst>
          </p:cNvPr>
          <p:cNvSpPr txBox="1"/>
          <p:nvPr/>
        </p:nvSpPr>
        <p:spPr>
          <a:xfrm>
            <a:off x="251563" y="910546"/>
            <a:ext cx="8371385" cy="1015663"/>
          </a:xfrm>
          <a:prstGeom prst="rect">
            <a:avLst/>
          </a:prstGeom>
          <a:noFill/>
        </p:spPr>
        <p:txBody>
          <a:bodyPr wrap="square" rtlCol="0">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Within CYPMHS services in local authorities the most common job role was psychologist (20%), with more than half of these (56%) being educational psychologists. The next largest staffing group was CYP education mental health practitioners, which have increased from 8% of the workforce in 2021 to 11% of the workforce in 2022. Nationally 19% of the CYPMH workforce in local authorities was categorised as ‘Other’, suggesting the traditional CYPMH job roles seen within NHS healthcare settings are less applicable to this setting.</a:t>
            </a:r>
          </a:p>
        </p:txBody>
      </p:sp>
      <p:pic>
        <p:nvPicPr>
          <p:cNvPr id="3" name="Picture 2" descr="A pie chart showing the discipline mix within Local Authority CYPMH services.  ">
            <a:extLst>
              <a:ext uri="{FF2B5EF4-FFF2-40B4-BE49-F238E27FC236}">
                <a16:creationId xmlns:a16="http://schemas.microsoft.com/office/drawing/2014/main" id="{4833BE64-0252-B657-8AE0-00B4620E9A05}"/>
              </a:ext>
            </a:extLst>
          </p:cNvPr>
          <p:cNvPicPr>
            <a:picLocks noChangeAspect="1"/>
          </p:cNvPicPr>
          <p:nvPr/>
        </p:nvPicPr>
        <p:blipFill>
          <a:blip r:embed="rId19"/>
          <a:stretch>
            <a:fillRect/>
          </a:stretch>
        </p:blipFill>
        <p:spPr>
          <a:xfrm>
            <a:off x="3444330" y="2284821"/>
            <a:ext cx="5178618" cy="4161841"/>
          </a:xfrm>
          <a:prstGeom prst="rect">
            <a:avLst/>
          </a:prstGeom>
        </p:spPr>
      </p:pic>
    </p:spTree>
    <p:extLst>
      <p:ext uri="{BB962C8B-B14F-4D97-AF65-F5344CB8AC3E}">
        <p14:creationId xmlns:p14="http://schemas.microsoft.com/office/powerpoint/2010/main" val="1513609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DAC6-B7D3-4993-8D96-D5315B28ED85}"/>
              </a:ext>
            </a:extLst>
          </p:cNvPr>
          <p:cNvSpPr>
            <a:spLocks noGrp="1"/>
          </p:cNvSpPr>
          <p:nvPr>
            <p:ph type="title"/>
          </p:nvPr>
        </p:nvSpPr>
        <p:spPr>
          <a:xfrm>
            <a:off x="250030" y="2391"/>
            <a:ext cx="8643939" cy="729129"/>
          </a:xfrm>
        </p:spPr>
        <p:txBody>
          <a:bodyPr>
            <a:normAutofit/>
          </a:bodyPr>
          <a:lstStyle/>
          <a:p>
            <a:r>
              <a:rPr lang="en-GB" sz="2400" dirty="0">
                <a:solidFill>
                  <a:srgbClr val="085BB7"/>
                </a:solidFill>
              </a:rPr>
              <a:t>Executive Summary (1)</a:t>
            </a:r>
          </a:p>
        </p:txBody>
      </p:sp>
      <p:sp>
        <p:nvSpPr>
          <p:cNvPr id="3" name="Content Placeholder 2">
            <a:extLst>
              <a:ext uri="{FF2B5EF4-FFF2-40B4-BE49-F238E27FC236}">
                <a16:creationId xmlns:a16="http://schemas.microsoft.com/office/drawing/2014/main" id="{6D2AFD43-25AB-4F90-9A73-829F28D022E9}"/>
              </a:ext>
            </a:extLst>
          </p:cNvPr>
          <p:cNvSpPr>
            <a:spLocks noGrp="1"/>
          </p:cNvSpPr>
          <p:nvPr>
            <p:ph idx="1"/>
          </p:nvPr>
        </p:nvSpPr>
        <p:spPr>
          <a:xfrm>
            <a:off x="257174" y="670705"/>
            <a:ext cx="8893970" cy="5656943"/>
          </a:xfrm>
        </p:spPr>
        <p:txBody>
          <a:bodyPr>
            <a:normAutofit fontScale="85000" lnSpcReduction="10000"/>
          </a:bodyPr>
          <a:lstStyle/>
          <a:p>
            <a:pPr marL="0" indent="0">
              <a:lnSpc>
                <a:spcPct val="110000"/>
              </a:lnSpc>
              <a:spcBef>
                <a:spcPts val="600"/>
              </a:spcBef>
              <a:spcAft>
                <a:spcPts val="400"/>
              </a:spcAft>
              <a:buNone/>
            </a:pPr>
            <a:r>
              <a:rPr lang="en-US" sz="1200" b="0" dirty="0">
                <a:solidFill>
                  <a:schemeClr val="tx1"/>
                </a:solidFill>
              </a:rPr>
              <a:t>This report details the findings from the fourth national stocktake of the Children and Young People’s Mental Health (CYPMH) workforce across England. The report builds on the previous collections undertaken by NHSBN on behalf of Health Education England, which were undertaken in 2016, </a:t>
            </a:r>
            <a:r>
              <a:rPr lang="en-US" sz="1200" b="0" dirty="0"/>
              <a:t>2019 and 2021. As such there was a three-year gap between the 2016 and 2019 census, a two-year gap between the 2019 and 2021 census and only a one-year gap between the 2021 and the 2022 census this year. The 2016 and 2019 censuses covered the 2015 and 2018 calendar years respectively, both with a census date of the 31</a:t>
            </a:r>
            <a:r>
              <a:rPr lang="en-US" sz="1200" b="0" baseline="30000" dirty="0"/>
              <a:t>st</a:t>
            </a:r>
            <a:r>
              <a:rPr lang="en-US" sz="1200" b="0" dirty="0"/>
              <a:t> December. The 2021 census covered the financial year 2020/21, with a census date of the 31</a:t>
            </a:r>
            <a:r>
              <a:rPr lang="en-US" sz="1200" b="0" baseline="30000" dirty="0"/>
              <a:t>st</a:t>
            </a:r>
            <a:r>
              <a:rPr lang="en-US" sz="1200" b="0" dirty="0"/>
              <a:t> March 2021. The census this year collates data from the 2021/22 financial year with a census date of 31</a:t>
            </a:r>
            <a:r>
              <a:rPr lang="en-US" sz="1200" b="0" baseline="30000" dirty="0"/>
              <a:t>st</a:t>
            </a:r>
            <a:r>
              <a:rPr lang="en-US" sz="1200" b="0" dirty="0"/>
              <a:t> March 2022.</a:t>
            </a:r>
          </a:p>
          <a:p>
            <a:pPr marL="0" indent="0">
              <a:lnSpc>
                <a:spcPct val="110000"/>
              </a:lnSpc>
              <a:spcBef>
                <a:spcPts val="600"/>
              </a:spcBef>
              <a:spcAft>
                <a:spcPts val="400"/>
              </a:spcAft>
              <a:buNone/>
            </a:pPr>
            <a:r>
              <a:rPr lang="en-US" sz="1200" b="0" dirty="0"/>
              <a:t>The project, as in previous years, recognised the multi-agency nature of CYPMHS across England and collected data across five sectors to provide a holistic view of the CYPMHS workforce. These sectors were:</a:t>
            </a:r>
          </a:p>
          <a:p>
            <a:pPr lvl="1">
              <a:lnSpc>
                <a:spcPct val="110000"/>
              </a:lnSpc>
              <a:spcBef>
                <a:spcPts val="600"/>
              </a:spcBef>
            </a:pPr>
            <a:r>
              <a:rPr lang="en-US" sz="1200" b="0" dirty="0">
                <a:solidFill>
                  <a:schemeClr val="tx1"/>
                </a:solidFill>
              </a:rPr>
              <a:t>NHS providers</a:t>
            </a:r>
          </a:p>
          <a:p>
            <a:pPr lvl="1">
              <a:lnSpc>
                <a:spcPct val="110000"/>
              </a:lnSpc>
              <a:spcBef>
                <a:spcPts val="600"/>
              </a:spcBef>
            </a:pPr>
            <a:r>
              <a:rPr lang="en-US" sz="1200" b="0" dirty="0">
                <a:solidFill>
                  <a:schemeClr val="tx1"/>
                </a:solidFill>
              </a:rPr>
              <a:t>Independent sector (also known as private providers)</a:t>
            </a:r>
          </a:p>
          <a:p>
            <a:pPr lvl="1">
              <a:lnSpc>
                <a:spcPct val="110000"/>
              </a:lnSpc>
              <a:spcBef>
                <a:spcPts val="600"/>
              </a:spcBef>
            </a:pPr>
            <a:r>
              <a:rPr lang="en-US" sz="1200" b="0" dirty="0">
                <a:solidFill>
                  <a:schemeClr val="tx1"/>
                </a:solidFill>
              </a:rPr>
              <a:t>Local authorities</a:t>
            </a:r>
          </a:p>
          <a:p>
            <a:pPr lvl="1">
              <a:lnSpc>
                <a:spcPct val="110000"/>
              </a:lnSpc>
              <a:spcBef>
                <a:spcPts val="600"/>
              </a:spcBef>
            </a:pPr>
            <a:r>
              <a:rPr lang="en-US" sz="1200" b="0" dirty="0">
                <a:solidFill>
                  <a:schemeClr val="tx1"/>
                </a:solidFill>
              </a:rPr>
              <a:t>Voluntary sector</a:t>
            </a:r>
          </a:p>
          <a:p>
            <a:pPr lvl="1">
              <a:lnSpc>
                <a:spcPct val="110000"/>
              </a:lnSpc>
              <a:spcBef>
                <a:spcPts val="600"/>
              </a:spcBef>
            </a:pPr>
            <a:r>
              <a:rPr lang="en-US" sz="1200" b="0" dirty="0">
                <a:solidFill>
                  <a:schemeClr val="tx1"/>
                </a:solidFill>
              </a:rPr>
              <a:t>Youth offending teams (YOTs)</a:t>
            </a:r>
          </a:p>
          <a:p>
            <a:pPr marL="0" indent="0">
              <a:lnSpc>
                <a:spcPct val="110000"/>
              </a:lnSpc>
              <a:spcBef>
                <a:spcPts val="600"/>
              </a:spcBef>
              <a:spcAft>
                <a:spcPts val="600"/>
              </a:spcAft>
              <a:buNone/>
            </a:pPr>
            <a:r>
              <a:rPr lang="en-US" sz="1200" b="0" dirty="0"/>
              <a:t>The growth seen within the NHS workforce can be linked with an increase in funding for CYPMH within the Five Year Forward View and the NHS Long Term Plan strategies. HEE continues to commit significant investment to support expansion through supply routes and training; this includes supporting retention and expansion through the creation of new roles. For example, education mental health practitioners increased from 11 WTE in 2019 to 707 in the most recent census and is the job role with the largest increase between 2021 and 2022. However, demand for CYPMH services has also shown a continual increase over recent years; increases in referral rates, waiting times, and caseloads were also evident in 2022 (</a:t>
            </a:r>
            <a:r>
              <a:rPr lang="en-GB" sz="1200" b="0" dirty="0"/>
              <a:t>2021/2022 Children and Young People’s Benchmarking Project - NHS Benchmarking Network)</a:t>
            </a:r>
            <a:r>
              <a:rPr lang="en-US" sz="1200" b="0" dirty="0"/>
              <a:t>. Workforce growth and retention remains challenging against a backdrop of increasing demand for CYPMHS. Keeping pace with service demand will rely on multiple factors including continued investment to support expansion. Equally, a commitment from services to ensure employment opportunities are available for newly qualified staff will support workforce growth and retention. </a:t>
            </a:r>
          </a:p>
          <a:p>
            <a:pPr marL="0" indent="0">
              <a:lnSpc>
                <a:spcPct val="110000"/>
              </a:lnSpc>
              <a:spcBef>
                <a:spcPts val="600"/>
              </a:spcBef>
              <a:spcAft>
                <a:spcPts val="600"/>
              </a:spcAft>
              <a:buNone/>
            </a:pPr>
            <a:r>
              <a:rPr lang="en-GB" sz="1200" b="0" dirty="0"/>
              <a:t>The key findings from this years’ analysis are as follows:</a:t>
            </a:r>
          </a:p>
          <a:p>
            <a:pPr>
              <a:lnSpc>
                <a:spcPct val="110000"/>
              </a:lnSpc>
              <a:spcBef>
                <a:spcPts val="600"/>
              </a:spcBef>
              <a:spcAft>
                <a:spcPts val="400"/>
              </a:spcAft>
            </a:pPr>
            <a:r>
              <a:rPr lang="en-GB" sz="1200" b="0" dirty="0">
                <a:solidFill>
                  <a:schemeClr val="tx1"/>
                </a:solidFill>
              </a:rPr>
              <a:t>A total of</a:t>
            </a:r>
            <a:r>
              <a:rPr lang="en-GB" sz="1200" b="0" dirty="0"/>
              <a:t> 26,148 </a:t>
            </a:r>
            <a:r>
              <a:rPr lang="en-GB" sz="1200" b="0" dirty="0">
                <a:solidFill>
                  <a:schemeClr val="tx1"/>
                </a:solidFill>
              </a:rPr>
              <a:t>staff are employed in CYPMH services across England delivering </a:t>
            </a:r>
            <a:r>
              <a:rPr lang="en-US" sz="1200" b="0" dirty="0">
                <a:solidFill>
                  <a:schemeClr val="tx1"/>
                </a:solidFill>
              </a:rPr>
              <a:t>21,643 whole time equivalent (WTE) staff in post across all sectors. This equates to a 5% growth in WTE compared to 2021. </a:t>
            </a:r>
          </a:p>
          <a:p>
            <a:pPr>
              <a:lnSpc>
                <a:spcPct val="110000"/>
              </a:lnSpc>
              <a:spcBef>
                <a:spcPts val="600"/>
              </a:spcBef>
              <a:spcAft>
                <a:spcPts val="400"/>
              </a:spcAft>
            </a:pPr>
            <a:r>
              <a:rPr lang="en-US" sz="1200" b="0" dirty="0">
                <a:solidFill>
                  <a:schemeClr val="tx1"/>
                </a:solidFill>
              </a:rPr>
              <a:t>There were decreases in staff WTE in the independent (-718) and voluntary (-16) sectors and </a:t>
            </a:r>
            <a:r>
              <a:rPr lang="en-US" sz="1200" b="0" dirty="0"/>
              <a:t>slight increases in local authority (+147) and YOTs (+327), but this largely mirrored changes in the number of submissions. However, if we look at the average WTE per submission in each of these sectors it has increased. While this is not a definitive statement of growth, as submissions are not from the same providers each year, it does suggest that the overall growth of 5% may be understated. </a:t>
            </a:r>
          </a:p>
        </p:txBody>
      </p:sp>
      <p:sp>
        <p:nvSpPr>
          <p:cNvPr id="4" name="Slide Number Placeholder 3">
            <a:extLst>
              <a:ext uri="{FF2B5EF4-FFF2-40B4-BE49-F238E27FC236}">
                <a16:creationId xmlns:a16="http://schemas.microsoft.com/office/drawing/2014/main" id="{7A33EEFA-E2F2-40D1-A855-CB080E657046}"/>
              </a:ext>
            </a:extLst>
          </p:cNvPr>
          <p:cNvSpPr>
            <a:spLocks noGrp="1"/>
          </p:cNvSpPr>
          <p:nvPr>
            <p:ph type="sldNum" sz="quarter" idx="12"/>
          </p:nvPr>
        </p:nvSpPr>
        <p:spPr/>
        <p:txBody>
          <a:bodyPr/>
          <a:lstStyle/>
          <a:p>
            <a:fld id="{6FA9A11B-04D6-42DF-BB33-D91D786B2067}" type="slidenum">
              <a:rPr lang="en-GB" smtClean="0"/>
              <a:t>3</a:t>
            </a:fld>
            <a:endParaRPr lang="en-GB" dirty="0"/>
          </a:p>
        </p:txBody>
      </p:sp>
    </p:spTree>
    <p:extLst>
      <p:ext uri="{BB962C8B-B14F-4D97-AF65-F5344CB8AC3E}">
        <p14:creationId xmlns:p14="http://schemas.microsoft.com/office/powerpoint/2010/main" val="556623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Local authority staff in post</a:t>
            </a:r>
          </a:p>
        </p:txBody>
      </p:sp>
      <p:sp>
        <p:nvSpPr>
          <p:cNvPr id="3" name="Content Placeholder 2">
            <a:extLst>
              <a:ext uri="{FF2B5EF4-FFF2-40B4-BE49-F238E27FC236}">
                <a16:creationId xmlns:a16="http://schemas.microsoft.com/office/drawing/2014/main" id="{CF162122-2211-4BA6-8C45-21C185AFF0E4}"/>
              </a:ext>
            </a:extLst>
          </p:cNvPr>
          <p:cNvSpPr>
            <a:spLocks noGrp="1"/>
          </p:cNvSpPr>
          <p:nvPr>
            <p:ph idx="1"/>
          </p:nvPr>
        </p:nvSpPr>
        <p:spPr>
          <a:xfrm>
            <a:off x="257174" y="882648"/>
            <a:ext cx="4208243" cy="3872232"/>
          </a:xfrm>
        </p:spPr>
        <p:txBody>
          <a:bodyPr>
            <a:noAutofit/>
          </a:bodyPr>
          <a:lstStyle/>
          <a:p>
            <a:pPr marL="0" indent="0">
              <a:lnSpc>
                <a:spcPct val="100000"/>
              </a:lnSpc>
              <a:spcAft>
                <a:spcPts val="600"/>
              </a:spcAft>
              <a:buNone/>
            </a:pPr>
            <a:r>
              <a:rPr lang="en-GB" sz="1200" b="0" dirty="0"/>
              <a:t>This chart shows the headcount of the CYPMHS workforce within participating local authorities. </a:t>
            </a:r>
          </a:p>
          <a:p>
            <a:pPr marL="0" indent="0">
              <a:lnSpc>
                <a:spcPct val="100000"/>
              </a:lnSpc>
              <a:spcAft>
                <a:spcPts val="600"/>
              </a:spcAft>
              <a:buNone/>
            </a:pPr>
            <a:r>
              <a:rPr lang="en-GB" sz="1200" b="0" dirty="0"/>
              <a:t>There is a high degree of variation across the sector, likely due to differences in service models and commissioning arrangements. </a:t>
            </a:r>
          </a:p>
          <a:p>
            <a:pPr marL="0" indent="0">
              <a:lnSpc>
                <a:spcPct val="100000"/>
              </a:lnSpc>
              <a:spcAft>
                <a:spcPts val="600"/>
              </a:spcAft>
              <a:buNone/>
            </a:pPr>
            <a:r>
              <a:rPr lang="en-GB" sz="1200" b="0" dirty="0"/>
              <a:t>There was a mean of 21 staff (headcount) per local authority, a slight increase from 2021 when it was 18. </a:t>
            </a:r>
          </a:p>
          <a:p>
            <a:pPr marL="0" indent="0">
              <a:lnSpc>
                <a:spcPct val="100000"/>
              </a:lnSpc>
              <a:spcAft>
                <a:spcPts val="600"/>
              </a:spcAft>
              <a:buNone/>
            </a:pPr>
            <a:r>
              <a:rPr lang="en-GB" sz="1200" b="0" dirty="0"/>
              <a:t>The total headcount of staff reportedly working in CYPMHS services within local authorities was 899 (747 WTE). This is an increase from the 746 (600 WTE) reported in 2021 but is still well below the 1,259 (1,065 WTE) reported in 2019. </a:t>
            </a:r>
          </a:p>
          <a:p>
            <a:pPr marL="0" indent="0">
              <a:lnSpc>
                <a:spcPct val="100000"/>
              </a:lnSpc>
              <a:spcAft>
                <a:spcPts val="600"/>
              </a:spcAft>
              <a:buNone/>
            </a:pPr>
            <a:r>
              <a:rPr lang="en-US" sz="1200" b="0" dirty="0"/>
              <a:t>However, if we look at the average WTE per submission it has increased from 13 to 14 and while this is not a definitive statement about growth as submissions are not the same providers each year, it does suggest that WTE within this sector has been relatively stable.</a:t>
            </a:r>
            <a:endParaRPr lang="en-GB" sz="1200" b="0" dirty="0"/>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30</a:t>
            </a:fld>
            <a:endParaRPr lang="en-GB" dirty="0"/>
          </a:p>
        </p:txBody>
      </p:sp>
      <p:pic>
        <p:nvPicPr>
          <p:cNvPr id="5" name="Picture 4" descr="A bar chart showing the total CYPMH Local Authority headcount. The Mean is 21 and the Median is 15.">
            <a:extLst>
              <a:ext uri="{FF2B5EF4-FFF2-40B4-BE49-F238E27FC236}">
                <a16:creationId xmlns:a16="http://schemas.microsoft.com/office/drawing/2014/main" id="{7706BF13-E940-F74E-6588-9E128BAAE08D}"/>
              </a:ext>
            </a:extLst>
          </p:cNvPr>
          <p:cNvPicPr>
            <a:picLocks noChangeAspect="1"/>
          </p:cNvPicPr>
          <p:nvPr/>
        </p:nvPicPr>
        <p:blipFill>
          <a:blip r:embed="rId3"/>
          <a:stretch>
            <a:fillRect/>
          </a:stretch>
        </p:blipFill>
        <p:spPr>
          <a:xfrm>
            <a:off x="4572000" y="1233949"/>
            <a:ext cx="4355195" cy="3270177"/>
          </a:xfrm>
          <a:prstGeom prst="rect">
            <a:avLst/>
          </a:prstGeom>
        </p:spPr>
      </p:pic>
      <p:sp>
        <p:nvSpPr>
          <p:cNvPr id="6" name="Content Placeholder 2">
            <a:extLst>
              <a:ext uri="{FF2B5EF4-FFF2-40B4-BE49-F238E27FC236}">
                <a16:creationId xmlns:a16="http://schemas.microsoft.com/office/drawing/2014/main" id="{9CDFA043-85DC-82BB-09D5-336F3C416404}"/>
              </a:ext>
            </a:extLst>
          </p:cNvPr>
          <p:cNvSpPr txBox="1">
            <a:spLocks/>
          </p:cNvSpPr>
          <p:nvPr/>
        </p:nvSpPr>
        <p:spPr>
          <a:xfrm>
            <a:off x="257174" y="4660077"/>
            <a:ext cx="7687743" cy="1415372"/>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GB" sz="1200" b="0" dirty="0"/>
              <a:t>It is worth noting that the vacancy rate increased from 6.25% to 12%.</a:t>
            </a:r>
          </a:p>
          <a:p>
            <a:pPr marL="0" indent="0">
              <a:lnSpc>
                <a:spcPct val="100000"/>
              </a:lnSpc>
              <a:spcAft>
                <a:spcPts val="600"/>
              </a:spcAft>
              <a:buFont typeface="Arial" panose="020B0604020202020204" pitchFamily="34" charset="0"/>
              <a:buNone/>
            </a:pPr>
            <a:r>
              <a:rPr lang="en-GB" sz="1200" b="0" dirty="0"/>
              <a:t>The percentage of staff on permanent contracts increased to 87% from 77% whilst the percentage of staff in post for 5 year or less fell to 76% from 82%.</a:t>
            </a:r>
          </a:p>
          <a:p>
            <a:pPr marL="0" indent="0">
              <a:lnSpc>
                <a:spcPct val="100000"/>
              </a:lnSpc>
              <a:spcAft>
                <a:spcPts val="600"/>
              </a:spcAft>
              <a:buNone/>
            </a:pPr>
            <a:r>
              <a:rPr lang="en-GB" sz="1200" b="0" dirty="0"/>
              <a:t>This fluctuation in metrics will be impacted by the variation in participating organisations from year to year, along with changing service delivery models. </a:t>
            </a:r>
          </a:p>
          <a:p>
            <a:pPr marL="0" indent="0">
              <a:lnSpc>
                <a:spcPct val="100000"/>
              </a:lnSpc>
              <a:spcAft>
                <a:spcPts val="600"/>
              </a:spcAft>
              <a:buFont typeface="Arial" panose="020B0604020202020204" pitchFamily="34" charset="0"/>
              <a:buNone/>
            </a:pPr>
            <a:endParaRPr lang="en-GB" sz="1200" b="0" dirty="0"/>
          </a:p>
        </p:txBody>
      </p:sp>
    </p:spTree>
    <p:extLst>
      <p:ext uri="{BB962C8B-B14F-4D97-AF65-F5344CB8AC3E}">
        <p14:creationId xmlns:p14="http://schemas.microsoft.com/office/powerpoint/2010/main" val="17292177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FBC9C-765F-4F78-BB50-D5167172B6DB}"/>
              </a:ext>
            </a:extLst>
          </p:cNvPr>
          <p:cNvSpPr>
            <a:spLocks noGrp="1"/>
          </p:cNvSpPr>
          <p:nvPr>
            <p:ph type="ctrTitle"/>
          </p:nvPr>
        </p:nvSpPr>
        <p:spPr/>
        <p:txBody>
          <a:bodyPr/>
          <a:lstStyle/>
          <a:p>
            <a:r>
              <a:rPr lang="en-GB" dirty="0">
                <a:solidFill>
                  <a:srgbClr val="085BB7"/>
                </a:solidFill>
              </a:rPr>
              <a:t>CYPMHS Workforce Profile</a:t>
            </a:r>
          </a:p>
        </p:txBody>
      </p:sp>
      <p:sp>
        <p:nvSpPr>
          <p:cNvPr id="7" name="Subtitle 6">
            <a:extLst>
              <a:ext uri="{FF2B5EF4-FFF2-40B4-BE49-F238E27FC236}">
                <a16:creationId xmlns:a16="http://schemas.microsoft.com/office/drawing/2014/main" id="{2208D1FC-064D-413F-BECC-17BA987C5F92}"/>
              </a:ext>
            </a:extLst>
          </p:cNvPr>
          <p:cNvSpPr>
            <a:spLocks noGrp="1"/>
          </p:cNvSpPr>
          <p:nvPr>
            <p:ph type="subTitle" idx="1"/>
          </p:nvPr>
        </p:nvSpPr>
        <p:spPr/>
        <p:txBody>
          <a:bodyPr/>
          <a:lstStyle/>
          <a:p>
            <a:r>
              <a:rPr lang="en-GB" dirty="0">
                <a:solidFill>
                  <a:schemeClr val="tx1"/>
                </a:solidFill>
              </a:rPr>
              <a:t>Voluntary Sector</a:t>
            </a:r>
          </a:p>
        </p:txBody>
      </p:sp>
      <p:sp>
        <p:nvSpPr>
          <p:cNvPr id="4" name="Slide Number Placeholder 3">
            <a:extLst>
              <a:ext uri="{FF2B5EF4-FFF2-40B4-BE49-F238E27FC236}">
                <a16:creationId xmlns:a16="http://schemas.microsoft.com/office/drawing/2014/main" id="{26B2DB9F-A094-4C92-BABD-A5ED4CAFC72C}"/>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31</a:t>
            </a:fld>
            <a:endParaRPr lang="en-GB" dirty="0"/>
          </a:p>
        </p:txBody>
      </p:sp>
    </p:spTree>
    <p:extLst>
      <p:ext uri="{BB962C8B-B14F-4D97-AF65-F5344CB8AC3E}">
        <p14:creationId xmlns:p14="http://schemas.microsoft.com/office/powerpoint/2010/main" val="16965513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E53C4-D7C5-9BDA-2569-04B35B72270E}"/>
              </a:ext>
            </a:extLst>
          </p:cNvPr>
          <p:cNvSpPr>
            <a:spLocks noGrp="1"/>
          </p:cNvSpPr>
          <p:nvPr>
            <p:ph type="sldNum" sz="quarter" idx="12"/>
          </p:nvPr>
        </p:nvSpPr>
        <p:spPr/>
        <p:txBody>
          <a:bodyPr/>
          <a:lstStyle/>
          <a:p>
            <a:fld id="{6FA9A11B-04D6-42DF-BB33-D91D786B2067}" type="slidenum">
              <a:rPr lang="en-GB" smtClean="0"/>
              <a:t>32</a:t>
            </a:fld>
            <a:endParaRPr lang="en-GB" dirty="0"/>
          </a:p>
        </p:txBody>
      </p:sp>
      <p:sp>
        <p:nvSpPr>
          <p:cNvPr id="86" name="TextBox 85">
            <a:extLst>
              <a:ext uri="{FF2B5EF4-FFF2-40B4-BE49-F238E27FC236}">
                <a16:creationId xmlns:a16="http://schemas.microsoft.com/office/drawing/2014/main" id="{C1BE8B32-9769-A48C-AB3C-887E54C1179E}"/>
              </a:ext>
            </a:extLst>
          </p:cNvPr>
          <p:cNvSpPr txBox="1"/>
          <p:nvPr/>
        </p:nvSpPr>
        <p:spPr>
          <a:xfrm>
            <a:off x="399626" y="684817"/>
            <a:ext cx="7417803"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that the arrows demonstrate whether the metric increased, decreased, or stayed the same from the metric’s position in 2020/21 (values shown in Appendix 2).</a:t>
            </a:r>
          </a:p>
        </p:txBody>
      </p:sp>
      <p:pic>
        <p:nvPicPr>
          <p:cNvPr id="2" name="Picture 1" descr="An infographic detailing some key findings from the Voluntary Sector data collection. 1,441 WTE staff are working in CYPMH. There is 83% median staff retention. 87% of WTE staff are female. 26% of staff are aged over 50. 78% of staff are White / White British. 9% of staff have a disability. 46% of staff work 0.8-1 WTE. 70% of staff are on permanent contracts. 82% of staff have been in post for five years or less.">
            <a:extLst>
              <a:ext uri="{FF2B5EF4-FFF2-40B4-BE49-F238E27FC236}">
                <a16:creationId xmlns:a16="http://schemas.microsoft.com/office/drawing/2014/main" id="{EC966AE5-EEA5-025D-04DD-94A2FE5D8E2B}"/>
              </a:ext>
            </a:extLst>
          </p:cNvPr>
          <p:cNvPicPr>
            <a:picLocks noChangeAspect="1"/>
          </p:cNvPicPr>
          <p:nvPr/>
        </p:nvPicPr>
        <p:blipFill>
          <a:blip r:embed="rId2"/>
          <a:stretch>
            <a:fillRect/>
          </a:stretch>
        </p:blipFill>
        <p:spPr>
          <a:xfrm>
            <a:off x="1129200" y="1334442"/>
            <a:ext cx="6456285" cy="4730642"/>
          </a:xfrm>
          <a:prstGeom prst="rect">
            <a:avLst/>
          </a:prstGeom>
        </p:spPr>
      </p:pic>
      <p:sp>
        <p:nvSpPr>
          <p:cNvPr id="7" name="Title 6">
            <a:extLst>
              <a:ext uri="{FF2B5EF4-FFF2-40B4-BE49-F238E27FC236}">
                <a16:creationId xmlns:a16="http://schemas.microsoft.com/office/drawing/2014/main" id="{04716494-805B-2DA7-830D-11D1DC459990}"/>
              </a:ext>
            </a:extLst>
          </p:cNvPr>
          <p:cNvSpPr txBox="1">
            <a:spLocks noGrp="1"/>
          </p:cNvSpPr>
          <p:nvPr>
            <p:ph type="title" idx="4294967295"/>
          </p:nvPr>
        </p:nvSpPr>
        <p:spPr>
          <a:xfrm>
            <a:off x="330740" y="266024"/>
            <a:ext cx="8229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Key findings for Voluntary Organisations – 2021/22</a:t>
            </a:r>
          </a:p>
        </p:txBody>
      </p:sp>
    </p:spTree>
    <p:extLst>
      <p:ext uri="{BB962C8B-B14F-4D97-AF65-F5344CB8AC3E}">
        <p14:creationId xmlns:p14="http://schemas.microsoft.com/office/powerpoint/2010/main" val="2546422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50032" y="0"/>
            <a:ext cx="8643939" cy="882648"/>
          </a:xfrm>
        </p:spPr>
        <p:txBody>
          <a:bodyPr>
            <a:normAutofit/>
          </a:bodyPr>
          <a:lstStyle/>
          <a:p>
            <a:r>
              <a:rPr lang="en-GB" sz="2400" dirty="0">
                <a:solidFill>
                  <a:schemeClr val="accent1"/>
                </a:solidFill>
              </a:rPr>
              <a:t>Voluntary sector </a:t>
            </a:r>
            <a:r>
              <a:rPr lang="en-GB" sz="2400" dirty="0"/>
              <a:t>data </a:t>
            </a:r>
            <a:r>
              <a:rPr lang="en-GB" sz="2400" dirty="0">
                <a:solidFill>
                  <a:schemeClr val="accent1"/>
                </a:solidFill>
              </a:rPr>
              <a:t>submissions</a:t>
            </a: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33</a:t>
            </a:fld>
            <a:endParaRPr lang="en-GB" dirty="0"/>
          </a:p>
        </p:txBody>
      </p:sp>
      <p:sp>
        <p:nvSpPr>
          <p:cNvPr id="7" name="Content Placeholder 2">
            <a:extLst>
              <a:ext uri="{FF2B5EF4-FFF2-40B4-BE49-F238E27FC236}">
                <a16:creationId xmlns:a16="http://schemas.microsoft.com/office/drawing/2014/main" id="{E84F5988-7939-16A7-5E78-70DCEA8B80C7}"/>
              </a:ext>
            </a:extLst>
          </p:cNvPr>
          <p:cNvSpPr txBox="1">
            <a:spLocks/>
          </p:cNvSpPr>
          <p:nvPr/>
        </p:nvSpPr>
        <p:spPr>
          <a:xfrm>
            <a:off x="310991" y="973405"/>
            <a:ext cx="8445081" cy="433882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Typically the voluntary sector is more diverse and variable in </a:t>
            </a:r>
            <a:r>
              <a:rPr lang="en-GB" sz="1200" dirty="0">
                <a:solidFill>
                  <a:sysClr val="windowText" lastClr="000000"/>
                </a:solidFill>
                <a:latin typeface="Arial" panose="020B0604020202020204" pitchFamily="34" charset="0"/>
                <a:cs typeface="Arial" panose="020B0604020202020204" pitchFamily="34" charset="0"/>
              </a:rPr>
              <a:t>the provision of CYPMH services than statutory providers. The position of the voluntary sector reflects the diversity of commissioning arrangements in the sector, with organisations commissioned by a variety of statutory organisations including NHS organisations and local authorities. The size and shape of CYPMH provision by voluntary organisations also differs due to commissioning scope and can vary from wide access to general services to more niche and targeted activities for small groups. </a:t>
            </a: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r>
              <a:rPr lang="en-GB" sz="1200" dirty="0">
                <a:solidFill>
                  <a:sysClr val="windowText" lastClr="000000"/>
                </a:solidFill>
                <a:latin typeface="Arial" panose="020B0604020202020204" pitchFamily="34" charset="0"/>
                <a:cs typeface="Arial" panose="020B0604020202020204" pitchFamily="34" charset="0"/>
              </a:rPr>
              <a:t>Voluntary organisations play a key role in supporting CYP with mental health needs, often also supporting their families and carers. Voluntary providers often offer a wider range of services focused around less acute needs than NHS providers.</a:t>
            </a: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In 2022, 55 voluntary </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organisations submitted data to the project. This is a </a:t>
            </a:r>
            <a:r>
              <a:rPr lang="en-GB" sz="1200" dirty="0">
                <a:latin typeface="Arial" panose="020B0604020202020204" pitchFamily="34" charset="0"/>
                <a:cs typeface="Arial" panose="020B0604020202020204" pitchFamily="34" charset="0"/>
              </a:rPr>
              <a:t>reduction from the 74 organisations who took part in 2021, but is still greater than the </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35 organisations that submitted data to the project in 2019. A variety of organisation types took part ranging from UK wide charities to small local charities. There was also variation in the age range that the participating organisations provided services for</a:t>
            </a:r>
            <a:r>
              <a:rPr lang="en-GB" sz="1200" dirty="0">
                <a:latin typeface="Arial" panose="020B0604020202020204" pitchFamily="34" charset="0"/>
                <a:cs typeface="Arial" panose="020B0604020202020204" pitchFamily="34" charset="0"/>
              </a:rPr>
              <a:t>. Some organisations provided services </a:t>
            </a:r>
            <a:r>
              <a:rPr kumimoji="0" lang="en-GB" sz="1200" b="0" i="0" u="none" strike="noStrike" kern="1200" cap="none" spc="0" normalizeH="0" baseline="0" noProof="0" dirty="0">
                <a:ln>
                  <a:noFill/>
                </a:ln>
                <a:effectLst/>
                <a:uLnTx/>
                <a:uFillTx/>
                <a:latin typeface="Arial" panose="020B0604020202020204" pitchFamily="34" charset="0"/>
                <a:cs typeface="Arial" panose="020B0604020202020204" pitchFamily="34" charset="0"/>
              </a:rPr>
              <a:t>specifically for children and young people while others catered for adults </a:t>
            </a: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and young people transitioning between CYPMH and adult care. Furthermore, participants also included charities funded largely through the NHS and others who were entirely funded through other sources.</a:t>
            </a: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Anonymised demographic data about the staff in post was also provided by a number of organisations, including both clinical and nonclinical staff. This data provided an insight into the time in post, contract type, and gender split of an organisation’s employees.</a:t>
            </a: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906524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225549" y="3050"/>
            <a:ext cx="8643939" cy="882648"/>
          </a:xfrm>
        </p:spPr>
        <p:txBody>
          <a:bodyPr>
            <a:normAutofit/>
          </a:bodyPr>
          <a:lstStyle/>
          <a:p>
            <a:r>
              <a:rPr lang="en-US" sz="2400" dirty="0">
                <a:solidFill>
                  <a:schemeClr val="accent1"/>
                </a:solidFill>
              </a:rPr>
              <a:t>Voluntary sector – discipline mix</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34</a:t>
            </a:fld>
            <a:endParaRPr lang="en-GB" dirty="0"/>
          </a:p>
        </p:txBody>
      </p:sp>
      <p:sp>
        <p:nvSpPr>
          <p:cNvPr id="7" name="Rectangle 6">
            <a:extLst>
              <a:ext uri="{FF2B5EF4-FFF2-40B4-BE49-F238E27FC236}">
                <a16:creationId xmlns:a16="http://schemas.microsoft.com/office/drawing/2014/main" id="{C6990956-11DF-4D47-8B09-FACA78323871}"/>
              </a:ext>
              <a:ext uri="{C183D7F6-B498-43B3-948B-1728B52AA6E4}">
                <adec:decorative xmlns:adec="http://schemas.microsoft.com/office/drawing/2017/decorative" val="1"/>
              </a:ext>
            </a:extLst>
          </p:cNvPr>
          <p:cNvSpPr/>
          <p:nvPr/>
        </p:nvSpPr>
        <p:spPr>
          <a:xfrm>
            <a:off x="1118586" y="1642369"/>
            <a:ext cx="692459"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Chat">
            <a:extLst>
              <a:ext uri="{FF2B5EF4-FFF2-40B4-BE49-F238E27FC236}">
                <a16:creationId xmlns:a16="http://schemas.microsoft.com/office/drawing/2014/main" id="{538B0384-3259-4D0A-A66F-5897FC3F60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0963" y="4821291"/>
            <a:ext cx="423796" cy="423796"/>
          </a:xfrm>
          <a:prstGeom prst="rect">
            <a:avLst/>
          </a:prstGeom>
        </p:spPr>
      </p:pic>
      <p:pic>
        <p:nvPicPr>
          <p:cNvPr id="9" name="Graphic 8" descr="Brain in head">
            <a:extLst>
              <a:ext uri="{FF2B5EF4-FFF2-40B4-BE49-F238E27FC236}">
                <a16:creationId xmlns:a16="http://schemas.microsoft.com/office/drawing/2014/main" id="{BC09BA71-CCDD-4329-AED7-FA3373CF4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0963" y="3806769"/>
            <a:ext cx="423796" cy="423796"/>
          </a:xfrm>
          <a:prstGeom prst="rect">
            <a:avLst/>
          </a:prstGeom>
        </p:spPr>
      </p:pic>
      <p:pic>
        <p:nvPicPr>
          <p:cNvPr id="10" name="Graphic 9" descr="Medical">
            <a:extLst>
              <a:ext uri="{FF2B5EF4-FFF2-40B4-BE49-F238E27FC236}">
                <a16:creationId xmlns:a16="http://schemas.microsoft.com/office/drawing/2014/main" id="{E22240F9-0CA5-48FC-95AA-780103ED2EF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0963" y="2834662"/>
            <a:ext cx="423796" cy="423796"/>
          </a:xfrm>
          <a:prstGeom prst="rect">
            <a:avLst/>
          </a:prstGeom>
        </p:spPr>
      </p:pic>
      <p:pic>
        <p:nvPicPr>
          <p:cNvPr id="11" name="Graphic 10" descr="Stethoscope">
            <a:extLst>
              <a:ext uri="{FF2B5EF4-FFF2-40B4-BE49-F238E27FC236}">
                <a16:creationId xmlns:a16="http://schemas.microsoft.com/office/drawing/2014/main" id="{9BA62232-8648-40F1-AEAC-76806E45021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70963" y="4341598"/>
            <a:ext cx="423796" cy="423796"/>
          </a:xfrm>
          <a:prstGeom prst="rect">
            <a:avLst/>
          </a:prstGeom>
        </p:spPr>
      </p:pic>
      <p:pic>
        <p:nvPicPr>
          <p:cNvPr id="12" name="Graphic 11" descr="Computer">
            <a:extLst>
              <a:ext uri="{FF2B5EF4-FFF2-40B4-BE49-F238E27FC236}">
                <a16:creationId xmlns:a16="http://schemas.microsoft.com/office/drawing/2014/main" id="{214C4A22-6681-4A70-A296-81C62FC42EB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0963" y="2345991"/>
            <a:ext cx="423796" cy="423796"/>
          </a:xfrm>
          <a:prstGeom prst="rect">
            <a:avLst/>
          </a:prstGeom>
        </p:spPr>
      </p:pic>
      <p:pic>
        <p:nvPicPr>
          <p:cNvPr id="13" name="Graphic 12" descr="Palette">
            <a:extLst>
              <a:ext uri="{FF2B5EF4-FFF2-40B4-BE49-F238E27FC236}">
                <a16:creationId xmlns:a16="http://schemas.microsoft.com/office/drawing/2014/main" id="{34FF9F53-436D-407C-AF2E-554795CB364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2653" y="5293158"/>
            <a:ext cx="423796" cy="423796"/>
          </a:xfrm>
          <a:prstGeom prst="rect">
            <a:avLst/>
          </a:prstGeom>
        </p:spPr>
      </p:pic>
      <p:pic>
        <p:nvPicPr>
          <p:cNvPr id="14" name="Graphic 13" descr="Boardroom">
            <a:extLst>
              <a:ext uri="{FF2B5EF4-FFF2-40B4-BE49-F238E27FC236}">
                <a16:creationId xmlns:a16="http://schemas.microsoft.com/office/drawing/2014/main" id="{209C97CB-5BB1-4790-8ADE-0F6B10D00ED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370963" y="3287355"/>
            <a:ext cx="423796" cy="423796"/>
          </a:xfrm>
          <a:prstGeom prst="rect">
            <a:avLst/>
          </a:prstGeom>
        </p:spPr>
      </p:pic>
      <p:sp>
        <p:nvSpPr>
          <p:cNvPr id="15" name="TextBox 14">
            <a:extLst>
              <a:ext uri="{FF2B5EF4-FFF2-40B4-BE49-F238E27FC236}">
                <a16:creationId xmlns:a16="http://schemas.microsoft.com/office/drawing/2014/main" id="{55921988-E6FD-449F-BA66-F70095F8E982}"/>
              </a:ext>
            </a:extLst>
          </p:cNvPr>
          <p:cNvSpPr txBox="1"/>
          <p:nvPr/>
        </p:nvSpPr>
        <p:spPr>
          <a:xfrm>
            <a:off x="940173" y="2400208"/>
            <a:ext cx="3384376" cy="3785652"/>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Admin = +4%</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Nursing = -1%</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Support worker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Psychology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Medical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Psychotherapy = -2%</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Therapist = 0%</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Other = -1%</a:t>
            </a:r>
            <a:endParaRPr lang="en-GB" sz="1200" dirty="0">
              <a:latin typeface="Arial" panose="020B0604020202020204" pitchFamily="34" charset="0"/>
              <a:cs typeface="Arial" panose="020B0604020202020204" pitchFamily="34" charset="0"/>
            </a:endParaRPr>
          </a:p>
        </p:txBody>
      </p:sp>
      <p:pic>
        <p:nvPicPr>
          <p:cNvPr id="16" name="Graphic 15" descr="Miscellaneous with solid fill">
            <a:extLst>
              <a:ext uri="{FF2B5EF4-FFF2-40B4-BE49-F238E27FC236}">
                <a16:creationId xmlns:a16="http://schemas.microsoft.com/office/drawing/2014/main" id="{56DBC74A-EB82-42B0-B8BD-0226E5904CF6}"/>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51329" y="5733499"/>
            <a:ext cx="493977" cy="493977"/>
          </a:xfrm>
          <a:prstGeom prst="rect">
            <a:avLst/>
          </a:prstGeom>
        </p:spPr>
      </p:pic>
      <p:sp>
        <p:nvSpPr>
          <p:cNvPr id="5" name="TextBox 4">
            <a:extLst>
              <a:ext uri="{FF2B5EF4-FFF2-40B4-BE49-F238E27FC236}">
                <a16:creationId xmlns:a16="http://schemas.microsoft.com/office/drawing/2014/main" id="{9A0565B7-CE99-CA03-1A92-F43C6C2F445D}"/>
              </a:ext>
            </a:extLst>
          </p:cNvPr>
          <p:cNvSpPr txBox="1"/>
          <p:nvPr/>
        </p:nvSpPr>
        <p:spPr>
          <a:xfrm>
            <a:off x="227921" y="2014331"/>
            <a:ext cx="3577330" cy="369332"/>
          </a:xfrm>
          <a:prstGeom prst="rect">
            <a:avLst/>
          </a:prstGeom>
          <a:noFill/>
        </p:spPr>
        <p:txBody>
          <a:bodyPr wrap="square" rtlCol="0">
            <a:spAutoFit/>
          </a:bodyPr>
          <a:lstStyle/>
          <a:p>
            <a:r>
              <a:rPr lang="en-GB" b="1" dirty="0"/>
              <a:t>Percentage difference from 2021</a:t>
            </a:r>
          </a:p>
        </p:txBody>
      </p:sp>
      <p:sp>
        <p:nvSpPr>
          <p:cNvPr id="17" name="TextBox 16">
            <a:extLst>
              <a:ext uri="{FF2B5EF4-FFF2-40B4-BE49-F238E27FC236}">
                <a16:creationId xmlns:a16="http://schemas.microsoft.com/office/drawing/2014/main" id="{501B6D6F-7B20-12A0-E8AE-2BEF45346FD4}"/>
              </a:ext>
            </a:extLst>
          </p:cNvPr>
          <p:cNvSpPr txBox="1"/>
          <p:nvPr/>
        </p:nvSpPr>
        <p:spPr>
          <a:xfrm>
            <a:off x="225549" y="799031"/>
            <a:ext cx="8371385" cy="1015663"/>
          </a:xfrm>
          <a:prstGeom prst="rect">
            <a:avLst/>
          </a:prstGeom>
          <a:noFill/>
        </p:spPr>
        <p:txBody>
          <a:bodyPr wrap="square" rtlCol="0">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In CYPMH services provided by voluntary organisations, the most common job roles were counsellors (21%), and admin/management (21%), with CYP psychological wellbeing practitioners (13%) and CYP education mental health practitioners (10%) as the next largest proportions of the workforce. Nationally 15% of the CYPMH workforce in voluntary organisations was categorised as ‘Other’, suggesting the traditional CYPMH roles seen within NHS healthcare settings are less applicable in this setting.</a:t>
            </a:r>
          </a:p>
        </p:txBody>
      </p:sp>
      <p:pic>
        <p:nvPicPr>
          <p:cNvPr id="6" name="Picture 5" descr="A pie chart showing the discipline mix within Voluntary Sector CYPMH services.  ">
            <a:extLst>
              <a:ext uri="{FF2B5EF4-FFF2-40B4-BE49-F238E27FC236}">
                <a16:creationId xmlns:a16="http://schemas.microsoft.com/office/drawing/2014/main" id="{789FCBB1-2685-3DAB-E0AD-0EF8B0E61341}"/>
              </a:ext>
            </a:extLst>
          </p:cNvPr>
          <p:cNvPicPr>
            <a:picLocks noChangeAspect="1"/>
          </p:cNvPicPr>
          <p:nvPr/>
        </p:nvPicPr>
        <p:blipFill>
          <a:blip r:embed="rId19"/>
          <a:stretch>
            <a:fillRect/>
          </a:stretch>
        </p:blipFill>
        <p:spPr>
          <a:xfrm>
            <a:off x="3497306" y="2084630"/>
            <a:ext cx="5099627" cy="4234276"/>
          </a:xfrm>
          <a:prstGeom prst="rect">
            <a:avLst/>
          </a:prstGeom>
        </p:spPr>
      </p:pic>
    </p:spTree>
    <p:extLst>
      <p:ext uri="{BB962C8B-B14F-4D97-AF65-F5344CB8AC3E}">
        <p14:creationId xmlns:p14="http://schemas.microsoft.com/office/powerpoint/2010/main" val="41941012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42887" y="0"/>
            <a:ext cx="8643939" cy="882648"/>
          </a:xfrm>
        </p:spPr>
        <p:txBody>
          <a:bodyPr>
            <a:normAutofit/>
          </a:bodyPr>
          <a:lstStyle/>
          <a:p>
            <a:r>
              <a:rPr lang="en-US" sz="2400" dirty="0">
                <a:solidFill>
                  <a:schemeClr val="accent1"/>
                </a:solidFill>
              </a:rPr>
              <a:t>Voluntary sector – staff in post</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35</a:t>
            </a:fld>
            <a:endParaRPr lang="en-GB" dirty="0"/>
          </a:p>
        </p:txBody>
      </p:sp>
      <p:sp>
        <p:nvSpPr>
          <p:cNvPr id="8" name="TextBox 7">
            <a:extLst>
              <a:ext uri="{FF2B5EF4-FFF2-40B4-BE49-F238E27FC236}">
                <a16:creationId xmlns:a16="http://schemas.microsoft.com/office/drawing/2014/main" id="{23AAD263-CD6F-6FAF-8F65-75FF7A08B64C}"/>
              </a:ext>
            </a:extLst>
          </p:cNvPr>
          <p:cNvSpPr txBox="1"/>
          <p:nvPr/>
        </p:nvSpPr>
        <p:spPr>
          <a:xfrm>
            <a:off x="144869" y="882648"/>
            <a:ext cx="3150633" cy="5209951"/>
          </a:xfrm>
          <a:prstGeom prst="rect">
            <a:avLst/>
          </a:prstGeom>
          <a:noFill/>
        </p:spPr>
        <p:txBody>
          <a:bodyPr wrap="square" rtlCol="0">
            <a:spAutoFit/>
          </a:bodyPr>
          <a:lstStyle/>
          <a:p>
            <a:pPr marL="0" marR="0" lvl="0" indent="0" defTabSz="914400" eaLnBrk="1" fontAlgn="auto" latinLnBrk="0" hangingPunct="1">
              <a:lnSpc>
                <a:spcPct val="100000"/>
              </a:lnSpc>
              <a:spcBef>
                <a:spcPts val="750"/>
              </a:spcBef>
              <a:spcAft>
                <a:spcPts val="60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chart shows the size of the voluntary sector workforce through the reported headcount of each participating organisation. Organisations in this sector are typically smaller than statutory providers. </a:t>
            </a:r>
          </a:p>
          <a:p>
            <a:pPr marL="0" marR="0" lvl="0" indent="0" defTabSz="914400" eaLnBrk="1" fontAlgn="auto" latinLnBrk="0" hangingPunct="1">
              <a:lnSpc>
                <a:spcPct val="100000"/>
              </a:lnSpc>
              <a:spcBef>
                <a:spcPts val="750"/>
              </a:spcBef>
              <a:spcAft>
                <a:spcPts val="60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There is a wide range of headcount reported, from 4 members of staff to 394 working in voluntary sector CYPMH organisations. This variation may be due to the diversity of voluntary sector provision, as well as an expansion in the services delivered by charities and third sector organisations. </a:t>
            </a:r>
          </a:p>
          <a:p>
            <a:pPr marL="0" marR="0" lvl="0" indent="0" defTabSz="914400" eaLnBrk="1" fontAlgn="auto" latinLnBrk="0" hangingPunct="1">
              <a:lnSpc>
                <a:spcPct val="100000"/>
              </a:lnSpc>
              <a:spcBef>
                <a:spcPts val="750"/>
              </a:spcBef>
              <a:spcAft>
                <a:spcPts val="60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national median of 24 has continued to grow</a:t>
            </a:r>
            <a:r>
              <a:rPr lang="en-GB" sz="1200" kern="0" dirty="0">
                <a:solidFill>
                  <a:prstClr val="black"/>
                </a:solidFill>
                <a:latin typeface="Arial" panose="020B0604020202020204" pitchFamily="34" charset="0"/>
                <a:cs typeface="Arial" panose="020B0604020202020204" pitchFamily="34" charset="0"/>
              </a:rPr>
              <a:t>, from 18 in 2021 and seven in 2019.</a:t>
            </a:r>
          </a:p>
          <a:p>
            <a:pPr>
              <a:spcBef>
                <a:spcPts val="750"/>
              </a:spcBef>
              <a:spcAft>
                <a:spcPts val="600"/>
              </a:spcAft>
              <a:defRPr/>
            </a:pPr>
            <a:r>
              <a:rPr lang="en-US" sz="1200" kern="0" dirty="0">
                <a:latin typeface="Arial" panose="020B0604020202020204" pitchFamily="34" charset="0"/>
                <a:cs typeface="Arial" panose="020B0604020202020204" pitchFamily="34" charset="0"/>
              </a:rPr>
              <a:t>Also, the average WTE per submission has increased from 19.7 to 26.2. While this is not a definitive statement about growth as submissions are not the same providers each year, it does mirror the median profile above, suggesting year on year growth.</a:t>
            </a:r>
            <a:endParaRPr lang="en-GB" sz="1200" kern="0" dirty="0">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750"/>
              </a:spcBef>
              <a:spcAft>
                <a:spcPts val="60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3" name="Picture 2" descr="A bar chart showing the total CYPMH Voluntary Sector headcount. The Mean is 39 and the Median is 24.">
            <a:extLst>
              <a:ext uri="{FF2B5EF4-FFF2-40B4-BE49-F238E27FC236}">
                <a16:creationId xmlns:a16="http://schemas.microsoft.com/office/drawing/2014/main" id="{D2095134-C966-411A-C986-8986FB0C0B9F}"/>
              </a:ext>
            </a:extLst>
          </p:cNvPr>
          <p:cNvPicPr>
            <a:picLocks noChangeAspect="1"/>
          </p:cNvPicPr>
          <p:nvPr/>
        </p:nvPicPr>
        <p:blipFill>
          <a:blip r:embed="rId3"/>
          <a:stretch>
            <a:fillRect/>
          </a:stretch>
        </p:blipFill>
        <p:spPr>
          <a:xfrm>
            <a:off x="3487091" y="1254953"/>
            <a:ext cx="5399735" cy="4048568"/>
          </a:xfrm>
          <a:prstGeom prst="rect">
            <a:avLst/>
          </a:prstGeom>
        </p:spPr>
      </p:pic>
    </p:spTree>
    <p:extLst>
      <p:ext uri="{BB962C8B-B14F-4D97-AF65-F5344CB8AC3E}">
        <p14:creationId xmlns:p14="http://schemas.microsoft.com/office/powerpoint/2010/main" val="11693337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FBC9C-765F-4F78-BB50-D5167172B6DB}"/>
              </a:ext>
            </a:extLst>
          </p:cNvPr>
          <p:cNvSpPr>
            <a:spLocks noGrp="1"/>
          </p:cNvSpPr>
          <p:nvPr>
            <p:ph type="ctrTitle"/>
          </p:nvPr>
        </p:nvSpPr>
        <p:spPr/>
        <p:txBody>
          <a:bodyPr/>
          <a:lstStyle/>
          <a:p>
            <a:r>
              <a:rPr lang="en-GB" dirty="0">
                <a:solidFill>
                  <a:srgbClr val="085BB7"/>
                </a:solidFill>
              </a:rPr>
              <a:t>CYPMHS Workforce Profile</a:t>
            </a:r>
          </a:p>
        </p:txBody>
      </p:sp>
      <p:sp>
        <p:nvSpPr>
          <p:cNvPr id="7" name="Subtitle 6">
            <a:extLst>
              <a:ext uri="{FF2B5EF4-FFF2-40B4-BE49-F238E27FC236}">
                <a16:creationId xmlns:a16="http://schemas.microsoft.com/office/drawing/2014/main" id="{2208D1FC-064D-413F-BECC-17BA987C5F92}"/>
              </a:ext>
            </a:extLst>
          </p:cNvPr>
          <p:cNvSpPr>
            <a:spLocks noGrp="1"/>
          </p:cNvSpPr>
          <p:nvPr>
            <p:ph type="subTitle" idx="1"/>
          </p:nvPr>
        </p:nvSpPr>
        <p:spPr/>
        <p:txBody>
          <a:bodyPr/>
          <a:lstStyle/>
          <a:p>
            <a:r>
              <a:rPr lang="en-GB" dirty="0">
                <a:solidFill>
                  <a:schemeClr val="tx1"/>
                </a:solidFill>
              </a:rPr>
              <a:t>Youth Offending Teams</a:t>
            </a:r>
          </a:p>
        </p:txBody>
      </p:sp>
      <p:sp>
        <p:nvSpPr>
          <p:cNvPr id="4" name="Slide Number Placeholder 3">
            <a:extLst>
              <a:ext uri="{FF2B5EF4-FFF2-40B4-BE49-F238E27FC236}">
                <a16:creationId xmlns:a16="http://schemas.microsoft.com/office/drawing/2014/main" id="{26B2DB9F-A094-4C92-BABD-A5ED4CAFC72C}"/>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36</a:t>
            </a:fld>
            <a:endParaRPr lang="en-GB" dirty="0"/>
          </a:p>
        </p:txBody>
      </p:sp>
    </p:spTree>
    <p:extLst>
      <p:ext uri="{BB962C8B-B14F-4D97-AF65-F5344CB8AC3E}">
        <p14:creationId xmlns:p14="http://schemas.microsoft.com/office/powerpoint/2010/main" val="316943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BCE53C4-D7C5-9BDA-2569-04B35B72270E}"/>
              </a:ext>
            </a:extLst>
          </p:cNvPr>
          <p:cNvSpPr>
            <a:spLocks noGrp="1"/>
          </p:cNvSpPr>
          <p:nvPr>
            <p:ph type="sldNum" sz="quarter" idx="12"/>
          </p:nvPr>
        </p:nvSpPr>
        <p:spPr/>
        <p:txBody>
          <a:bodyPr/>
          <a:lstStyle/>
          <a:p>
            <a:fld id="{6FA9A11B-04D6-42DF-BB33-D91D786B2067}" type="slidenum">
              <a:rPr lang="en-GB" smtClean="0"/>
              <a:t>37</a:t>
            </a:fld>
            <a:endParaRPr lang="en-GB" dirty="0"/>
          </a:p>
        </p:txBody>
      </p:sp>
      <p:sp>
        <p:nvSpPr>
          <p:cNvPr id="86" name="TextBox 85">
            <a:extLst>
              <a:ext uri="{FF2B5EF4-FFF2-40B4-BE49-F238E27FC236}">
                <a16:creationId xmlns:a16="http://schemas.microsoft.com/office/drawing/2014/main" id="{C1BE8B32-9769-A48C-AB3C-887E54C1179E}"/>
              </a:ext>
            </a:extLst>
          </p:cNvPr>
          <p:cNvSpPr txBox="1"/>
          <p:nvPr/>
        </p:nvSpPr>
        <p:spPr>
          <a:xfrm>
            <a:off x="330740" y="742447"/>
            <a:ext cx="7417803" cy="461665"/>
          </a:xfrm>
          <a:prstGeom prst="rect">
            <a:avLst/>
          </a:prstGeom>
          <a:noFill/>
        </p:spPr>
        <p:txBody>
          <a:bodyPr wrap="square" rtlCol="0">
            <a:spAutoFit/>
          </a:bodyPr>
          <a:lstStyle/>
          <a:p>
            <a:r>
              <a:rPr lang="en-GB" sz="1200" i="1" dirty="0">
                <a:latin typeface="Arial" panose="020B0604020202020204" pitchFamily="34" charset="0"/>
                <a:cs typeface="Arial" panose="020B0604020202020204" pitchFamily="34" charset="0"/>
              </a:rPr>
              <a:t>Please note that the arrows demonstrate whether the metric increased, decreased, or stayed the same from the metric’s position in 2020/21 (values shown in Appendix 2).</a:t>
            </a:r>
          </a:p>
        </p:txBody>
      </p:sp>
      <p:pic>
        <p:nvPicPr>
          <p:cNvPr id="5" name="Picture 4" descr="An infographic detailing some key findings from the Youth Offending Teams data collection. The average headcount of staff proving CYPMH input in the YOT is 14. The overall total WTE of staff providing CYPMH input is 1,117. The overall total headcount of staff proving CYPMH input is 1,286. 53% of teams provide liaison and diversion in police custody. 21% of staff are qualified social/probation workers. 76% of YOTs have an embedded CYPMH team/practitioner. 82% offer support to drug and alcohol services. 18% of YOTs have access to a qualified family therapist. 87% of YOTs have direct access to CYPMH services. ">
            <a:extLst>
              <a:ext uri="{FF2B5EF4-FFF2-40B4-BE49-F238E27FC236}">
                <a16:creationId xmlns:a16="http://schemas.microsoft.com/office/drawing/2014/main" id="{FE1247ED-5637-EE33-C27D-DA253902CE5D}"/>
              </a:ext>
            </a:extLst>
          </p:cNvPr>
          <p:cNvPicPr>
            <a:picLocks noChangeAspect="1"/>
          </p:cNvPicPr>
          <p:nvPr/>
        </p:nvPicPr>
        <p:blipFill>
          <a:blip r:embed="rId2"/>
          <a:stretch>
            <a:fillRect/>
          </a:stretch>
        </p:blipFill>
        <p:spPr>
          <a:xfrm>
            <a:off x="922193" y="1230898"/>
            <a:ext cx="6857821" cy="4932725"/>
          </a:xfrm>
          <a:prstGeom prst="rect">
            <a:avLst/>
          </a:prstGeom>
        </p:spPr>
      </p:pic>
      <p:sp>
        <p:nvSpPr>
          <p:cNvPr id="2" name="Title 1">
            <a:extLst>
              <a:ext uri="{FF2B5EF4-FFF2-40B4-BE49-F238E27FC236}">
                <a16:creationId xmlns:a16="http://schemas.microsoft.com/office/drawing/2014/main" id="{6EEC3B97-4366-B944-7045-439FF466F154}"/>
              </a:ext>
            </a:extLst>
          </p:cNvPr>
          <p:cNvSpPr txBox="1">
            <a:spLocks noGrp="1"/>
          </p:cNvSpPr>
          <p:nvPr>
            <p:ph type="title" idx="4294967295"/>
          </p:nvPr>
        </p:nvSpPr>
        <p:spPr>
          <a:xfrm>
            <a:off x="330740" y="266024"/>
            <a:ext cx="8229600" cy="46166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5EB8"/>
                </a:solidFill>
                <a:effectLst/>
                <a:uLnTx/>
                <a:uFillTx/>
                <a:latin typeface="Arial" panose="020B0604020202020204" pitchFamily="34" charset="0"/>
                <a:ea typeface="+mn-ea"/>
                <a:cs typeface="Arial" panose="020B0604020202020204" pitchFamily="34" charset="0"/>
              </a:rPr>
              <a:t>Key findings for Youth Offending Teams– 2021/22</a:t>
            </a:r>
          </a:p>
        </p:txBody>
      </p:sp>
    </p:spTree>
    <p:extLst>
      <p:ext uri="{BB962C8B-B14F-4D97-AF65-F5344CB8AC3E}">
        <p14:creationId xmlns:p14="http://schemas.microsoft.com/office/powerpoint/2010/main" val="3439563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50032" y="9500"/>
            <a:ext cx="8643939" cy="882648"/>
          </a:xfrm>
        </p:spPr>
        <p:txBody>
          <a:bodyPr>
            <a:normAutofit/>
          </a:bodyPr>
          <a:lstStyle/>
          <a:p>
            <a:r>
              <a:rPr lang="en-GB" sz="2400" dirty="0">
                <a:solidFill>
                  <a:schemeClr val="accent1"/>
                </a:solidFill>
              </a:rPr>
              <a:t>Youth offending teams </a:t>
            </a:r>
            <a:r>
              <a:rPr lang="en-GB" sz="2400" dirty="0"/>
              <a:t>data </a:t>
            </a:r>
            <a:r>
              <a:rPr lang="en-GB" sz="2400" dirty="0">
                <a:solidFill>
                  <a:schemeClr val="accent1"/>
                </a:solidFill>
              </a:rPr>
              <a:t>submissions</a:t>
            </a: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38</a:t>
            </a:fld>
            <a:endParaRPr lang="en-GB" dirty="0"/>
          </a:p>
        </p:txBody>
      </p:sp>
      <p:sp>
        <p:nvSpPr>
          <p:cNvPr id="7" name="Content Placeholder 2">
            <a:extLst>
              <a:ext uri="{FF2B5EF4-FFF2-40B4-BE49-F238E27FC236}">
                <a16:creationId xmlns:a16="http://schemas.microsoft.com/office/drawing/2014/main" id="{E84F5988-7939-16A7-5E78-70DCEA8B80C7}"/>
              </a:ext>
            </a:extLst>
          </p:cNvPr>
          <p:cNvSpPr txBox="1">
            <a:spLocks/>
          </p:cNvSpPr>
          <p:nvPr/>
        </p:nvSpPr>
        <p:spPr>
          <a:xfrm>
            <a:off x="250032" y="1408834"/>
            <a:ext cx="8206072" cy="3886200"/>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This year 106 Youth Offending Teams (YOTS) provided data for the stocktake of CYPMH workforce. This is a 19% increase from 2021 when 89 Youth Offending Teams provided data for the collection. </a:t>
            </a: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r>
              <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rPr>
              <a:t>When viewing this data it should be noted that YOTs typically employ very small numbers of designated CYPMH workers. The service model of YOTs tend to be organised in such a way that supporting children and young people with mental health issues is part of the holistic role of the YOT, and a role that many members of the team contribute towards. This may include social workers, probation officers, other practitioners, and a range of managerial and support staff. Due to this, the census question asked of YOTs is slightly different to that of the other sectors included in this report. Instead of asking how many staff are employed specifically as CYPMH workers, they were asked to include all their staff that provide CYPMH input, recognising that many of these staff will have wider roles.</a:t>
            </a: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a:p>
            <a:pPr marL="0" marR="0" lvl="0" indent="0" algn="l" defTabSz="685783" rtl="0" eaLnBrk="1" fontAlgn="auto" latinLnBrk="0" hangingPunct="1">
              <a:lnSpc>
                <a:spcPct val="100000"/>
              </a:lnSpc>
              <a:spcBef>
                <a:spcPts val="750"/>
              </a:spcBef>
              <a:spcAft>
                <a:spcPts val="600"/>
              </a:spcAft>
              <a:buClrTx/>
              <a:buSzTx/>
              <a:buFont typeface="Arial" panose="020B0604020202020204" pitchFamily="34" charset="0"/>
              <a:buNone/>
              <a:tabLst/>
              <a:defRPr/>
            </a:pPr>
            <a:endParaRPr kumimoji="0" lang="en-GB" sz="1200" b="0" i="0" u="none" strike="noStrike" kern="1200" cap="none" spc="0" normalizeH="0" baseline="0" noProof="0" dirty="0">
              <a:ln>
                <a:noFill/>
              </a:ln>
              <a:solidFill>
                <a:sysClr val="windowText" lastClr="00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90926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AD661F-AACD-4166-A5DC-D68667BEF02E}"/>
              </a:ext>
            </a:extLst>
          </p:cNvPr>
          <p:cNvSpPr>
            <a:spLocks noGrp="1"/>
          </p:cNvSpPr>
          <p:nvPr>
            <p:ph type="title"/>
          </p:nvPr>
        </p:nvSpPr>
        <p:spPr>
          <a:xfrm>
            <a:off x="242887" y="29193"/>
            <a:ext cx="8643939" cy="882648"/>
          </a:xfrm>
        </p:spPr>
        <p:txBody>
          <a:bodyPr>
            <a:noAutofit/>
          </a:bodyPr>
          <a:lstStyle/>
          <a:p>
            <a:r>
              <a:rPr lang="en-GB" sz="2400" dirty="0">
                <a:solidFill>
                  <a:schemeClr val="accent1"/>
                </a:solidFill>
              </a:rPr>
              <a:t>Total CYPMHS Discipline mix (Youth offending teams)</a:t>
            </a:r>
          </a:p>
        </p:txBody>
      </p:sp>
      <p:sp>
        <p:nvSpPr>
          <p:cNvPr id="4" name="Slide Number Placeholder 3">
            <a:extLst>
              <a:ext uri="{FF2B5EF4-FFF2-40B4-BE49-F238E27FC236}">
                <a16:creationId xmlns:a16="http://schemas.microsoft.com/office/drawing/2014/main" id="{498F40DC-13D0-4D44-8453-C1C8FA4322DC}"/>
              </a:ext>
            </a:extLst>
          </p:cNvPr>
          <p:cNvSpPr>
            <a:spLocks noGrp="1"/>
          </p:cNvSpPr>
          <p:nvPr>
            <p:ph type="sldNum" sz="quarter" idx="12"/>
          </p:nvPr>
        </p:nvSpPr>
        <p:spPr/>
        <p:txBody>
          <a:bodyPr/>
          <a:lstStyle/>
          <a:p>
            <a:fld id="{6FA9A11B-04D6-42DF-BB33-D91D786B2067}" type="slidenum">
              <a:rPr lang="en-GB" smtClean="0"/>
              <a:t>39</a:t>
            </a:fld>
            <a:endParaRPr lang="en-GB" dirty="0"/>
          </a:p>
        </p:txBody>
      </p:sp>
      <p:sp>
        <p:nvSpPr>
          <p:cNvPr id="7" name="Rectangle 6">
            <a:extLst>
              <a:ext uri="{FF2B5EF4-FFF2-40B4-BE49-F238E27FC236}">
                <a16:creationId xmlns:a16="http://schemas.microsoft.com/office/drawing/2014/main" id="{C6990956-11DF-4D47-8B09-FACA78323871}"/>
              </a:ext>
              <a:ext uri="{C183D7F6-B498-43B3-948B-1728B52AA6E4}">
                <adec:decorative xmlns:adec="http://schemas.microsoft.com/office/drawing/2017/decorative" val="1"/>
              </a:ext>
            </a:extLst>
          </p:cNvPr>
          <p:cNvSpPr/>
          <p:nvPr/>
        </p:nvSpPr>
        <p:spPr>
          <a:xfrm>
            <a:off x="1118586" y="1642369"/>
            <a:ext cx="692459"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descr="Chat">
            <a:extLst>
              <a:ext uri="{FF2B5EF4-FFF2-40B4-BE49-F238E27FC236}">
                <a16:creationId xmlns:a16="http://schemas.microsoft.com/office/drawing/2014/main" id="{538B0384-3259-4D0A-A66F-5897FC3F60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66711" y="4247369"/>
            <a:ext cx="504000" cy="504000"/>
          </a:xfrm>
          <a:prstGeom prst="rect">
            <a:avLst/>
          </a:prstGeom>
        </p:spPr>
      </p:pic>
      <p:pic>
        <p:nvPicPr>
          <p:cNvPr id="14" name="Graphic 13" descr="Boardroom">
            <a:extLst>
              <a:ext uri="{FF2B5EF4-FFF2-40B4-BE49-F238E27FC236}">
                <a16:creationId xmlns:a16="http://schemas.microsoft.com/office/drawing/2014/main" id="{209C97CB-5BB1-4790-8ADE-0F6B10D00E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66711" y="3503283"/>
            <a:ext cx="504000" cy="504000"/>
          </a:xfrm>
          <a:prstGeom prst="rect">
            <a:avLst/>
          </a:prstGeom>
        </p:spPr>
      </p:pic>
      <p:sp>
        <p:nvSpPr>
          <p:cNvPr id="15" name="TextBox 14">
            <a:extLst>
              <a:ext uri="{FF2B5EF4-FFF2-40B4-BE49-F238E27FC236}">
                <a16:creationId xmlns:a16="http://schemas.microsoft.com/office/drawing/2014/main" id="{55921988-E6FD-449F-BA66-F70095F8E982}"/>
              </a:ext>
            </a:extLst>
          </p:cNvPr>
          <p:cNvSpPr txBox="1"/>
          <p:nvPr/>
        </p:nvSpPr>
        <p:spPr>
          <a:xfrm>
            <a:off x="1070711" y="3588717"/>
            <a:ext cx="3384376" cy="1077218"/>
          </a:xfrm>
          <a:prstGeom prst="rect">
            <a:avLst/>
          </a:prstGeom>
          <a:noFill/>
        </p:spPr>
        <p:txBody>
          <a:bodyPr wrap="square" rtlCol="0">
            <a:spAutoFit/>
          </a:bodyPr>
          <a:lstStyle/>
          <a:p>
            <a:r>
              <a:rPr lang="en-GB" sz="1600" dirty="0">
                <a:latin typeface="Arial" panose="020B0604020202020204" pitchFamily="34" charset="0"/>
                <a:cs typeface="Arial" panose="020B0604020202020204" pitchFamily="34" charset="0"/>
              </a:rPr>
              <a:t>Probation officers = +1%</a:t>
            </a:r>
          </a:p>
          <a:p>
            <a:r>
              <a:rPr lang="en-GB" sz="1600" dirty="0">
                <a:latin typeface="Arial" panose="020B0604020202020204" pitchFamily="34" charset="0"/>
                <a:cs typeface="Arial" panose="020B0604020202020204" pitchFamily="34" charset="0"/>
              </a:rPr>
              <a:t> </a:t>
            </a:r>
          </a:p>
          <a:p>
            <a:endParaRPr lang="en-GB" sz="1600" dirty="0">
              <a:latin typeface="Arial" panose="020B0604020202020204" pitchFamily="34" charset="0"/>
              <a:cs typeface="Arial" panose="020B0604020202020204" pitchFamily="34" charset="0"/>
            </a:endParaRPr>
          </a:p>
          <a:p>
            <a:r>
              <a:rPr lang="en-GB" sz="1600" dirty="0">
                <a:latin typeface="Arial" panose="020B0604020202020204" pitchFamily="34" charset="0"/>
                <a:cs typeface="Arial" panose="020B0604020202020204" pitchFamily="34" charset="0"/>
              </a:rPr>
              <a:t>Social workers = +3%</a:t>
            </a:r>
            <a:endParaRPr lang="en-GB" sz="1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A0565B7-CE99-CA03-1A92-F43C6C2F445D}"/>
              </a:ext>
            </a:extLst>
          </p:cNvPr>
          <p:cNvSpPr txBox="1"/>
          <p:nvPr/>
        </p:nvSpPr>
        <p:spPr>
          <a:xfrm>
            <a:off x="342784" y="2951778"/>
            <a:ext cx="3384376" cy="369332"/>
          </a:xfrm>
          <a:prstGeom prst="rect">
            <a:avLst/>
          </a:prstGeom>
          <a:noFill/>
        </p:spPr>
        <p:txBody>
          <a:bodyPr wrap="square" rtlCol="0">
            <a:spAutoFit/>
          </a:bodyPr>
          <a:lstStyle/>
          <a:p>
            <a:r>
              <a:rPr lang="en-GB" b="1" dirty="0"/>
              <a:t>Percentage change from 2021</a:t>
            </a:r>
          </a:p>
        </p:txBody>
      </p:sp>
      <p:sp>
        <p:nvSpPr>
          <p:cNvPr id="17" name="TextBox 16">
            <a:extLst>
              <a:ext uri="{FF2B5EF4-FFF2-40B4-BE49-F238E27FC236}">
                <a16:creationId xmlns:a16="http://schemas.microsoft.com/office/drawing/2014/main" id="{464F7329-2D3D-F5E7-BBBB-53FC99C926CF}"/>
              </a:ext>
            </a:extLst>
          </p:cNvPr>
          <p:cNvSpPr txBox="1"/>
          <p:nvPr/>
        </p:nvSpPr>
        <p:spPr>
          <a:xfrm>
            <a:off x="342784" y="997275"/>
            <a:ext cx="8391018" cy="1200329"/>
          </a:xfrm>
          <a:prstGeom prst="rect">
            <a:avLst/>
          </a:prstGeom>
          <a:noFill/>
        </p:spPr>
        <p:txBody>
          <a:bodyPr wrap="square" rtlCol="0">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Participating youth offending teams were asked to provide the WTE of staff who contribute to CYPMHS by job role. ‘Other’ makes up the largest segment at 54% of the workforce. </a:t>
            </a:r>
            <a:r>
              <a:rPr lang="en-US" sz="1200" dirty="0">
                <a:latin typeface="Arial" panose="020B0604020202020204" pitchFamily="34" charset="0"/>
                <a:cs typeface="Arial" panose="020B0604020202020204" pitchFamily="34" charset="0"/>
              </a:rPr>
              <a:t>Of the roles that map to 'other' 57% were 'other practitioners', and 31% were staff with a ‘youth justice effective practice certificate’ (or working towards). </a:t>
            </a:r>
            <a:r>
              <a:rPr lang="en-GB" sz="1200" dirty="0">
                <a:latin typeface="Arial" panose="020B0604020202020204" pitchFamily="34" charset="0"/>
                <a:cs typeface="Arial" panose="020B0604020202020204" pitchFamily="34" charset="0"/>
              </a:rPr>
              <a:t>It was reported that 16% of the workforce are qualified social workers, an increase from 13% in 2019. Furthermore, 5% of the workforce were qualified probation officers, a marginal increase from 4% in 2021. ‘Nursing – Substance misuse’ has been separated from other nursing roles as they make up the largest proportion of nurses in this sector. </a:t>
            </a:r>
          </a:p>
        </p:txBody>
      </p:sp>
      <p:pic>
        <p:nvPicPr>
          <p:cNvPr id="3" name="Picture 2" descr="A pie chart showing the discipline mix within Youth Offending Teams CYPMH workforce. ">
            <a:extLst>
              <a:ext uri="{FF2B5EF4-FFF2-40B4-BE49-F238E27FC236}">
                <a16:creationId xmlns:a16="http://schemas.microsoft.com/office/drawing/2014/main" id="{9F0B8775-E0C3-D7B1-0E29-1E5A52E2D505}"/>
              </a:ext>
            </a:extLst>
          </p:cNvPr>
          <p:cNvPicPr>
            <a:picLocks noChangeAspect="1"/>
          </p:cNvPicPr>
          <p:nvPr/>
        </p:nvPicPr>
        <p:blipFill>
          <a:blip r:embed="rId7"/>
          <a:stretch>
            <a:fillRect/>
          </a:stretch>
        </p:blipFill>
        <p:spPr>
          <a:xfrm>
            <a:off x="3727159" y="2165902"/>
            <a:ext cx="4850129" cy="4452267"/>
          </a:xfrm>
          <a:prstGeom prst="rect">
            <a:avLst/>
          </a:prstGeom>
        </p:spPr>
      </p:pic>
    </p:spTree>
    <p:extLst>
      <p:ext uri="{BB962C8B-B14F-4D97-AF65-F5344CB8AC3E}">
        <p14:creationId xmlns:p14="http://schemas.microsoft.com/office/powerpoint/2010/main" val="2027962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DAC6-B7D3-4993-8D96-D5315B28ED85}"/>
              </a:ext>
            </a:extLst>
          </p:cNvPr>
          <p:cNvSpPr>
            <a:spLocks noGrp="1"/>
          </p:cNvSpPr>
          <p:nvPr>
            <p:ph type="title"/>
          </p:nvPr>
        </p:nvSpPr>
        <p:spPr>
          <a:xfrm>
            <a:off x="250030" y="2391"/>
            <a:ext cx="8643939" cy="729129"/>
          </a:xfrm>
        </p:spPr>
        <p:txBody>
          <a:bodyPr>
            <a:normAutofit/>
          </a:bodyPr>
          <a:lstStyle/>
          <a:p>
            <a:r>
              <a:rPr lang="en-GB" sz="2400" dirty="0">
                <a:solidFill>
                  <a:srgbClr val="085BB7"/>
                </a:solidFill>
              </a:rPr>
              <a:t>Executive Summary (2)</a:t>
            </a:r>
          </a:p>
        </p:txBody>
      </p:sp>
      <p:sp>
        <p:nvSpPr>
          <p:cNvPr id="3" name="Content Placeholder 2">
            <a:extLst>
              <a:ext uri="{FF2B5EF4-FFF2-40B4-BE49-F238E27FC236}">
                <a16:creationId xmlns:a16="http://schemas.microsoft.com/office/drawing/2014/main" id="{6D2AFD43-25AB-4F90-9A73-829F28D022E9}"/>
              </a:ext>
            </a:extLst>
          </p:cNvPr>
          <p:cNvSpPr>
            <a:spLocks noGrp="1"/>
          </p:cNvSpPr>
          <p:nvPr>
            <p:ph idx="1"/>
          </p:nvPr>
        </p:nvSpPr>
        <p:spPr>
          <a:xfrm>
            <a:off x="250030" y="731521"/>
            <a:ext cx="8893970" cy="5338354"/>
          </a:xfrm>
        </p:spPr>
        <p:txBody>
          <a:bodyPr>
            <a:normAutofit lnSpcReduction="10000"/>
          </a:bodyPr>
          <a:lstStyle/>
          <a:p>
            <a:pPr>
              <a:lnSpc>
                <a:spcPct val="100000"/>
              </a:lnSpc>
              <a:spcBef>
                <a:spcPts val="600"/>
              </a:spcBef>
              <a:spcAft>
                <a:spcPts val="600"/>
              </a:spcAft>
            </a:pPr>
            <a:r>
              <a:rPr lang="en-US" sz="1200" b="0" dirty="0"/>
              <a:t>The majority of staff are employed in the NHS (77%). For this sector, the workforce (combined inpatient and community) grew by 8% between 2021 and 2022.</a:t>
            </a:r>
          </a:p>
          <a:p>
            <a:pPr>
              <a:lnSpc>
                <a:spcPct val="100000"/>
              </a:lnSpc>
              <a:spcBef>
                <a:spcPts val="600"/>
              </a:spcBef>
              <a:spcAft>
                <a:spcPts val="600"/>
              </a:spcAft>
            </a:pPr>
            <a:r>
              <a:rPr lang="en-US" sz="1200" b="0" dirty="0"/>
              <a:t>Most NHS CYPMH staff are employed in community services; 83% in 2022 compared to 82% reported in 2021.</a:t>
            </a:r>
          </a:p>
          <a:p>
            <a:pPr>
              <a:lnSpc>
                <a:spcPct val="100000"/>
              </a:lnSpc>
              <a:spcBef>
                <a:spcPts val="600"/>
              </a:spcBef>
              <a:spcAft>
                <a:spcPts val="600"/>
              </a:spcAft>
            </a:pPr>
            <a:r>
              <a:rPr lang="en-US" sz="1200" b="0" dirty="0">
                <a:solidFill>
                  <a:schemeClr val="tx1"/>
                </a:solidFill>
              </a:rPr>
              <a:t>The NHS vacancy rate for NHS staff was </a:t>
            </a:r>
            <a:r>
              <a:rPr lang="en-US" sz="1200" b="0" dirty="0"/>
              <a:t>17%, </a:t>
            </a:r>
            <a:r>
              <a:rPr lang="en-US" sz="1200" b="0" dirty="0">
                <a:solidFill>
                  <a:schemeClr val="tx1"/>
                </a:solidFill>
              </a:rPr>
              <a:t>an </a:t>
            </a:r>
            <a:r>
              <a:rPr lang="en-US" sz="1200" b="0" dirty="0"/>
              <a:t>increase from 9% reported </a:t>
            </a:r>
            <a:r>
              <a:rPr lang="en-US" sz="1200" b="0" dirty="0">
                <a:solidFill>
                  <a:schemeClr val="tx1"/>
                </a:solidFill>
              </a:rPr>
              <a:t>in 2021. This was consistent with increases in vacancy rates reported in adult inpatient and adult community mental health services. The percentage of staff still in post at the start of the year that were still in post at the end had fallen from 80% to 77%.</a:t>
            </a:r>
          </a:p>
          <a:p>
            <a:pPr>
              <a:lnSpc>
                <a:spcPct val="100000"/>
              </a:lnSpc>
              <a:spcBef>
                <a:spcPts val="600"/>
              </a:spcBef>
              <a:spcAft>
                <a:spcPts val="600"/>
              </a:spcAft>
            </a:pPr>
            <a:r>
              <a:rPr lang="en-US" sz="1200" b="0" dirty="0"/>
              <a:t>Nurses were the largest proportion of the NHS workforce (26%) and WTE increased 8% between 2021 and 2022. Note that 5% (90 WTE) of the 1,865 WTE support workers included in the census were nursing associates, with a further 1% (18 WTE) nursing associate trainees. </a:t>
            </a:r>
          </a:p>
          <a:p>
            <a:pPr>
              <a:lnSpc>
                <a:spcPct val="100000"/>
              </a:lnSpc>
              <a:spcBef>
                <a:spcPts val="600"/>
              </a:spcBef>
              <a:spcAft>
                <a:spcPts val="600"/>
              </a:spcAft>
            </a:pPr>
            <a:r>
              <a:rPr lang="en-US" sz="1200" b="0" dirty="0"/>
              <a:t>The NHS psychology workforce (WTE) grew notably between 2021 and 2022, up from 2,123 to 2,589 (+466). The psychology workforce accounted for 16% of the total workforce in 2022 compared to 14% in 2021. </a:t>
            </a:r>
          </a:p>
          <a:p>
            <a:pPr>
              <a:lnSpc>
                <a:spcPct val="100000"/>
              </a:lnSpc>
              <a:spcBef>
                <a:spcPts val="600"/>
              </a:spcBef>
              <a:spcAft>
                <a:spcPts val="600"/>
              </a:spcAft>
            </a:pPr>
            <a:r>
              <a:rPr lang="en-US" sz="1200" b="0" dirty="0"/>
              <a:t>Analysis of the workforce demographics showed that CYPMH staff are predominantly female (NHS 85%). The age of the workforce is well distributed although there has been a slight decline in NHS staff aged over 55 in 2021 and 2022. There continued to be notable diversity in the workforce.  </a:t>
            </a:r>
          </a:p>
          <a:p>
            <a:pPr>
              <a:lnSpc>
                <a:spcPct val="100000"/>
              </a:lnSpc>
              <a:spcBef>
                <a:spcPts val="600"/>
              </a:spcBef>
              <a:spcAft>
                <a:spcPts val="600"/>
              </a:spcAft>
            </a:pPr>
            <a:r>
              <a:rPr lang="en-US" sz="1200" b="0" dirty="0"/>
              <a:t>Two thirds of the workforce are employed full time in the NHS and local authorities, with three quarters full time in the independent sector but less than half in the voluntary sector. The proportion of NHS staff in post for less than a year increased from 30% in 2021 to 35% in 2022. This is in part due to new roles and the expansion of the workforce.</a:t>
            </a:r>
          </a:p>
          <a:p>
            <a:pPr>
              <a:lnSpc>
                <a:spcPct val="100000"/>
              </a:lnSpc>
              <a:spcAft>
                <a:spcPts val="600"/>
              </a:spcAft>
            </a:pPr>
            <a:r>
              <a:rPr lang="en-GB" sz="1200" b="0" dirty="0"/>
              <a:t>In England, 9% of the working age population are Asian/Asian British people. Across all four sectors surveyed in 2022, there was an under-representation of Asian/Asian British staff in CYPMHS, with Asian/Asian British staff accounting for 5% of the workforce in the local authority and voluntary sectors, and 6% in the NHS and independent sector.</a:t>
            </a:r>
          </a:p>
          <a:p>
            <a:pPr>
              <a:lnSpc>
                <a:spcPct val="100000"/>
              </a:lnSpc>
              <a:spcAft>
                <a:spcPts val="600"/>
              </a:spcAft>
            </a:pPr>
            <a:r>
              <a:rPr lang="en-GB" sz="1200" b="0" dirty="0"/>
              <a:t>There was greater representation of Black/Black British staff in the CYPMH workforce compared to the general population (ranging from 6% in voluntary sector to 18% in the independent sector, compared to 4% in the England resident population (16-64).</a:t>
            </a:r>
            <a:endParaRPr lang="en-US" sz="1200" b="0" dirty="0"/>
          </a:p>
          <a:p>
            <a:pPr>
              <a:lnSpc>
                <a:spcPct val="100000"/>
              </a:lnSpc>
              <a:spcBef>
                <a:spcPts val="600"/>
              </a:spcBef>
              <a:spcAft>
                <a:spcPts val="600"/>
              </a:spcAft>
            </a:pPr>
            <a:endParaRPr lang="en-US" sz="1200" b="0" dirty="0"/>
          </a:p>
          <a:p>
            <a:pPr>
              <a:lnSpc>
                <a:spcPct val="100000"/>
              </a:lnSpc>
              <a:spcBef>
                <a:spcPts val="600"/>
              </a:spcBef>
              <a:spcAft>
                <a:spcPts val="600"/>
              </a:spcAft>
            </a:pPr>
            <a:endParaRPr lang="en-GB" sz="1200" b="0" dirty="0">
              <a:solidFill>
                <a:schemeClr val="tx1"/>
              </a:solidFill>
            </a:endParaRPr>
          </a:p>
        </p:txBody>
      </p:sp>
      <p:sp>
        <p:nvSpPr>
          <p:cNvPr id="4" name="Slide Number Placeholder 3">
            <a:extLst>
              <a:ext uri="{FF2B5EF4-FFF2-40B4-BE49-F238E27FC236}">
                <a16:creationId xmlns:a16="http://schemas.microsoft.com/office/drawing/2014/main" id="{7A33EEFA-E2F2-40D1-A855-CB080E657046}"/>
              </a:ext>
            </a:extLst>
          </p:cNvPr>
          <p:cNvSpPr>
            <a:spLocks noGrp="1"/>
          </p:cNvSpPr>
          <p:nvPr>
            <p:ph type="sldNum" sz="quarter" idx="12"/>
          </p:nvPr>
        </p:nvSpPr>
        <p:spPr/>
        <p:txBody>
          <a:bodyPr/>
          <a:lstStyle/>
          <a:p>
            <a:fld id="{6FA9A11B-04D6-42DF-BB33-D91D786B2067}" type="slidenum">
              <a:rPr lang="en-GB" smtClean="0"/>
              <a:t>4</a:t>
            </a:fld>
            <a:endParaRPr lang="en-GB" dirty="0"/>
          </a:p>
        </p:txBody>
      </p:sp>
    </p:spTree>
    <p:extLst>
      <p:ext uri="{BB962C8B-B14F-4D97-AF65-F5344CB8AC3E}">
        <p14:creationId xmlns:p14="http://schemas.microsoft.com/office/powerpoint/2010/main" val="787291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10604-D080-4D60-B23C-F5EC58E85842}"/>
              </a:ext>
            </a:extLst>
          </p:cNvPr>
          <p:cNvSpPr>
            <a:spLocks noGrp="1"/>
          </p:cNvSpPr>
          <p:nvPr>
            <p:ph type="title"/>
          </p:nvPr>
        </p:nvSpPr>
        <p:spPr>
          <a:xfrm>
            <a:off x="250030" y="0"/>
            <a:ext cx="8643939" cy="882648"/>
          </a:xfrm>
        </p:spPr>
        <p:txBody>
          <a:bodyPr>
            <a:normAutofit/>
          </a:bodyPr>
          <a:lstStyle/>
          <a:p>
            <a:r>
              <a:rPr lang="en-US" sz="2400" dirty="0">
                <a:solidFill>
                  <a:schemeClr val="accent1"/>
                </a:solidFill>
              </a:rPr>
              <a:t>Youth offending teams – staff in post</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9F9C0BDA-4906-4B91-8271-A8416A7978D6}"/>
              </a:ext>
            </a:extLst>
          </p:cNvPr>
          <p:cNvSpPr>
            <a:spLocks noGrp="1"/>
          </p:cNvSpPr>
          <p:nvPr>
            <p:ph type="sldNum" sz="quarter" idx="12"/>
          </p:nvPr>
        </p:nvSpPr>
        <p:spPr/>
        <p:txBody>
          <a:bodyPr/>
          <a:lstStyle/>
          <a:p>
            <a:fld id="{6FA9A11B-04D6-42DF-BB33-D91D786B2067}" type="slidenum">
              <a:rPr lang="en-GB" smtClean="0"/>
              <a:t>40</a:t>
            </a:fld>
            <a:endParaRPr lang="en-GB" dirty="0"/>
          </a:p>
        </p:txBody>
      </p:sp>
      <p:sp>
        <p:nvSpPr>
          <p:cNvPr id="8" name="TextBox 7">
            <a:extLst>
              <a:ext uri="{FF2B5EF4-FFF2-40B4-BE49-F238E27FC236}">
                <a16:creationId xmlns:a16="http://schemas.microsoft.com/office/drawing/2014/main" id="{23AAD263-CD6F-6FAF-8F65-75FF7A08B64C}"/>
              </a:ext>
            </a:extLst>
          </p:cNvPr>
          <p:cNvSpPr txBox="1"/>
          <p:nvPr/>
        </p:nvSpPr>
        <p:spPr>
          <a:xfrm>
            <a:off x="299777" y="1494414"/>
            <a:ext cx="2642533" cy="378565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Arial" panose="020B0604020202020204" pitchFamily="34" charset="0"/>
                <a:cs typeface="Arial" panose="020B0604020202020204" pitchFamily="34" charset="0"/>
              </a:rPr>
              <a:t>A total of 106 Youth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Offending Teams participated in the data collection and provided the headcount of their workforce who provided children and young peoples mental health input.</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average number of staff who provide children and young people’s mental health input per YOT has remained in line with the last iteration of the project in 2021. Whilst the mean for 2021 was 15 staff per YOT the average number of staff that provided CYPMH input per YOT in 2019</a:t>
            </a:r>
            <a:r>
              <a:rPr lang="en-GB" sz="1200" kern="0" dirty="0">
                <a:solidFill>
                  <a:prstClr val="black"/>
                </a:solidFill>
                <a:latin typeface="Arial" panose="020B0604020202020204" pitchFamily="34" charset="0"/>
                <a:cs typeface="Arial" panose="020B0604020202020204" pitchFamily="34" charset="0"/>
              </a:rPr>
              <a:t> </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was marginally higher (18).</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range in staffing numbers was between 1 and </a:t>
            </a:r>
            <a:r>
              <a:rPr lang="en-GB" sz="1200" kern="0" dirty="0">
                <a:solidFill>
                  <a:prstClr val="black"/>
                </a:solidFill>
                <a:latin typeface="Arial" panose="020B0604020202020204" pitchFamily="34" charset="0"/>
                <a:cs typeface="Arial" panose="020B0604020202020204" pitchFamily="34" charset="0"/>
              </a:rPr>
              <a:t>70</a:t>
            </a:r>
            <a:r>
              <a:rPr kumimoji="0" lang="en-GB" sz="12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t>
            </a:r>
          </a:p>
        </p:txBody>
      </p:sp>
      <p:pic>
        <p:nvPicPr>
          <p:cNvPr id="3" name="Picture 2" descr="A bar chart showing the total CYPMH Youth Offending Teams headcount. The Mean is 14 and the Median is 10.">
            <a:extLst>
              <a:ext uri="{FF2B5EF4-FFF2-40B4-BE49-F238E27FC236}">
                <a16:creationId xmlns:a16="http://schemas.microsoft.com/office/drawing/2014/main" id="{E843BB17-F2B2-2680-D932-91A888B445CE}"/>
              </a:ext>
            </a:extLst>
          </p:cNvPr>
          <p:cNvPicPr>
            <a:picLocks noChangeAspect="1"/>
          </p:cNvPicPr>
          <p:nvPr/>
        </p:nvPicPr>
        <p:blipFill>
          <a:blip r:embed="rId3"/>
          <a:stretch>
            <a:fillRect/>
          </a:stretch>
        </p:blipFill>
        <p:spPr>
          <a:xfrm>
            <a:off x="3138863" y="1153295"/>
            <a:ext cx="5542689" cy="4467889"/>
          </a:xfrm>
          <a:prstGeom prst="rect">
            <a:avLst/>
          </a:prstGeom>
        </p:spPr>
      </p:pic>
    </p:spTree>
    <p:extLst>
      <p:ext uri="{BB962C8B-B14F-4D97-AF65-F5344CB8AC3E}">
        <p14:creationId xmlns:p14="http://schemas.microsoft.com/office/powerpoint/2010/main" val="22518055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AF20DE3-39D1-4CD4-8BC3-64DF9870BC69}"/>
              </a:ext>
            </a:extLst>
          </p:cNvPr>
          <p:cNvSpPr>
            <a:spLocks noGrp="1"/>
          </p:cNvSpPr>
          <p:nvPr>
            <p:ph type="ctrTitle"/>
          </p:nvPr>
        </p:nvSpPr>
        <p:spPr/>
        <p:txBody>
          <a:bodyPr/>
          <a:lstStyle/>
          <a:p>
            <a:r>
              <a:rPr lang="en-GB" dirty="0">
                <a:solidFill>
                  <a:schemeClr val="accent1"/>
                </a:solidFill>
              </a:rPr>
              <a:t>Vacancies</a:t>
            </a:r>
          </a:p>
        </p:txBody>
      </p:sp>
      <p:sp>
        <p:nvSpPr>
          <p:cNvPr id="7" name="Subtitle 6">
            <a:extLst>
              <a:ext uri="{FF2B5EF4-FFF2-40B4-BE49-F238E27FC236}">
                <a16:creationId xmlns:a16="http://schemas.microsoft.com/office/drawing/2014/main" id="{5B45186A-5B3F-4DCD-A72E-3C3B93C2F6D2}"/>
              </a:ext>
            </a:extLst>
          </p:cNvPr>
          <p:cNvSpPr>
            <a:spLocks noGrp="1"/>
          </p:cNvSpPr>
          <p:nvPr>
            <p:ph type="subTitle" idx="1"/>
          </p:nvPr>
        </p:nvSpPr>
        <p:spPr/>
        <p:txBody>
          <a:bodyPr/>
          <a:lstStyle/>
          <a:p>
            <a:r>
              <a:rPr lang="en-GB" dirty="0"/>
              <a:t>NHS CYPMH Staff</a:t>
            </a:r>
          </a:p>
        </p:txBody>
      </p:sp>
      <p:sp>
        <p:nvSpPr>
          <p:cNvPr id="4" name="Slide Number Placeholder 3">
            <a:extLst>
              <a:ext uri="{FF2B5EF4-FFF2-40B4-BE49-F238E27FC236}">
                <a16:creationId xmlns:a16="http://schemas.microsoft.com/office/drawing/2014/main" id="{7C2FA0F2-DED7-47FE-A5B0-659C1D51084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41</a:t>
            </a:fld>
            <a:endParaRPr lang="en-GB" dirty="0"/>
          </a:p>
        </p:txBody>
      </p:sp>
    </p:spTree>
    <p:extLst>
      <p:ext uri="{BB962C8B-B14F-4D97-AF65-F5344CB8AC3E}">
        <p14:creationId xmlns:p14="http://schemas.microsoft.com/office/powerpoint/2010/main" val="568167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7F90-A611-4569-AF5E-B3B2BED6F750}"/>
              </a:ext>
            </a:extLst>
          </p:cNvPr>
          <p:cNvSpPr>
            <a:spLocks noGrp="1"/>
          </p:cNvSpPr>
          <p:nvPr>
            <p:ph type="title"/>
          </p:nvPr>
        </p:nvSpPr>
        <p:spPr>
          <a:xfrm>
            <a:off x="250030" y="24613"/>
            <a:ext cx="8643939" cy="882648"/>
          </a:xfrm>
        </p:spPr>
        <p:txBody>
          <a:bodyPr>
            <a:normAutofit/>
          </a:bodyPr>
          <a:lstStyle/>
          <a:p>
            <a:r>
              <a:rPr lang="en-GB" sz="2400" dirty="0">
                <a:solidFill>
                  <a:schemeClr val="accent1"/>
                </a:solidFill>
              </a:rPr>
              <a:t>Vacancies – NHS</a:t>
            </a:r>
          </a:p>
        </p:txBody>
      </p:sp>
      <p:sp>
        <p:nvSpPr>
          <p:cNvPr id="3" name="Content Placeholder 2">
            <a:extLst>
              <a:ext uri="{FF2B5EF4-FFF2-40B4-BE49-F238E27FC236}">
                <a16:creationId xmlns:a16="http://schemas.microsoft.com/office/drawing/2014/main" id="{FF930B96-2A85-48F7-9ADA-0B7F1418F374}"/>
              </a:ext>
            </a:extLst>
          </p:cNvPr>
          <p:cNvSpPr>
            <a:spLocks noGrp="1"/>
          </p:cNvSpPr>
          <p:nvPr>
            <p:ph idx="1"/>
          </p:nvPr>
        </p:nvSpPr>
        <p:spPr>
          <a:xfrm>
            <a:off x="242887" y="916971"/>
            <a:ext cx="4842919" cy="3673367"/>
          </a:xfrm>
        </p:spPr>
        <p:txBody>
          <a:bodyPr>
            <a:normAutofit/>
          </a:bodyPr>
          <a:lstStyle/>
          <a:p>
            <a:pPr marL="0" indent="0">
              <a:lnSpc>
                <a:spcPct val="100000"/>
              </a:lnSpc>
              <a:spcAft>
                <a:spcPts val="600"/>
              </a:spcAft>
              <a:buNone/>
            </a:pPr>
            <a:r>
              <a:rPr lang="en-US" sz="1200" b="0" dirty="0">
                <a:highlight>
                  <a:srgbClr val="FFFFFF"/>
                </a:highlight>
              </a:rPr>
              <a:t>The continued increase in demand for CYPMH services continues the need to grow the CYPMH workforce.</a:t>
            </a:r>
          </a:p>
          <a:p>
            <a:pPr marL="0" indent="0">
              <a:lnSpc>
                <a:spcPct val="100000"/>
              </a:lnSpc>
              <a:spcAft>
                <a:spcPts val="600"/>
              </a:spcAft>
              <a:buNone/>
            </a:pPr>
            <a:r>
              <a:rPr lang="en-US" sz="1200" b="0" dirty="0">
                <a:highlight>
                  <a:srgbClr val="FFFFFF"/>
                </a:highlight>
              </a:rPr>
              <a:t>The 2,902 vacancies reported across NHS CYPMH services in 2022 was almost double the number reported in 2021 (1,642). This resulted in a vacancy rate </a:t>
            </a:r>
            <a:r>
              <a:rPr lang="en-US" sz="1200" b="0" dirty="0"/>
              <a:t>of 17% compared </a:t>
            </a:r>
            <a:r>
              <a:rPr lang="en-US" sz="1200" b="0" dirty="0">
                <a:highlight>
                  <a:srgbClr val="FFFFFF"/>
                </a:highlight>
              </a:rPr>
              <a:t>to 9% in 2021.</a:t>
            </a:r>
          </a:p>
          <a:p>
            <a:pPr marL="0" indent="0">
              <a:lnSpc>
                <a:spcPct val="100000"/>
              </a:lnSpc>
              <a:spcAft>
                <a:spcPts val="600"/>
              </a:spcAft>
              <a:buNone/>
            </a:pPr>
            <a:r>
              <a:rPr lang="en-US" sz="1200" b="0" dirty="0">
                <a:highlight>
                  <a:srgbClr val="FFFFFF"/>
                </a:highlight>
              </a:rPr>
              <a:t>The increase in vacancies may be due to a number of factors, including a lag in the recruitment process, an increase in the number of staff leaving services and staff supply issues.</a:t>
            </a:r>
          </a:p>
          <a:p>
            <a:pPr marL="0" indent="0">
              <a:lnSpc>
                <a:spcPct val="100000"/>
              </a:lnSpc>
              <a:spcAft>
                <a:spcPts val="600"/>
              </a:spcAft>
              <a:buNone/>
            </a:pPr>
            <a:r>
              <a:rPr lang="en-US" sz="1200" b="0" dirty="0">
                <a:highlight>
                  <a:srgbClr val="FFFFFF"/>
                </a:highlight>
              </a:rPr>
              <a:t>In attempting to understand the drivers for this increase it is worth noting that the WTE funded establishment (staff in post + vacancies) increased </a:t>
            </a:r>
            <a:r>
              <a:rPr lang="en-US" sz="1200" b="0" dirty="0"/>
              <a:t>by 16% over </a:t>
            </a:r>
            <a:r>
              <a:rPr lang="en-US" sz="1200" b="0" dirty="0">
                <a:highlight>
                  <a:srgbClr val="FFFFFF"/>
                </a:highlight>
              </a:rPr>
              <a:t>the same period. This compared to </a:t>
            </a:r>
            <a:r>
              <a:rPr lang="en-US" sz="1200" b="0" dirty="0"/>
              <a:t>a 8% </a:t>
            </a:r>
            <a:r>
              <a:rPr lang="en-US" sz="1200" b="0" dirty="0">
                <a:highlight>
                  <a:srgbClr val="FFFFFF"/>
                </a:highlight>
              </a:rPr>
              <a:t>increase in staff in post.</a:t>
            </a:r>
          </a:p>
          <a:p>
            <a:pPr marL="0" indent="0">
              <a:lnSpc>
                <a:spcPct val="100000"/>
              </a:lnSpc>
              <a:spcAft>
                <a:spcPts val="600"/>
              </a:spcAft>
              <a:buNone/>
            </a:pPr>
            <a:r>
              <a:rPr lang="en-US" sz="1200" b="0" dirty="0">
                <a:highlight>
                  <a:srgbClr val="FFFFFF"/>
                </a:highlight>
              </a:rPr>
              <a:t>Staff retention in 2022 (staff in post at the beginning of the financial year that were still in post at the end) </a:t>
            </a:r>
            <a:r>
              <a:rPr lang="en-US" sz="1200" b="0" dirty="0"/>
              <a:t>was 77% </a:t>
            </a:r>
            <a:r>
              <a:rPr lang="en-US" sz="1200" b="0" dirty="0">
                <a:highlight>
                  <a:srgbClr val="FFFFFF"/>
                </a:highlight>
              </a:rPr>
              <a:t>compared to 83% in 2019 and 80% in 2021.</a:t>
            </a:r>
          </a:p>
        </p:txBody>
      </p:sp>
      <p:sp>
        <p:nvSpPr>
          <p:cNvPr id="4" name="Slide Number Placeholder 3">
            <a:extLst>
              <a:ext uri="{FF2B5EF4-FFF2-40B4-BE49-F238E27FC236}">
                <a16:creationId xmlns:a16="http://schemas.microsoft.com/office/drawing/2014/main" id="{1413C672-B6E3-4D91-AC0F-F6FB70548DC5}"/>
              </a:ext>
            </a:extLst>
          </p:cNvPr>
          <p:cNvSpPr>
            <a:spLocks noGrp="1"/>
          </p:cNvSpPr>
          <p:nvPr>
            <p:ph type="sldNum" sz="quarter" idx="12"/>
          </p:nvPr>
        </p:nvSpPr>
        <p:spPr/>
        <p:txBody>
          <a:bodyPr/>
          <a:lstStyle/>
          <a:p>
            <a:fld id="{6FA9A11B-04D6-42DF-BB33-D91D786B2067}" type="slidenum">
              <a:rPr lang="en-GB" smtClean="0"/>
              <a:t>42</a:t>
            </a:fld>
            <a:endParaRPr lang="en-GB" dirty="0"/>
          </a:p>
        </p:txBody>
      </p:sp>
      <p:sp>
        <p:nvSpPr>
          <p:cNvPr id="119" name="Content Placeholder 2">
            <a:extLst>
              <a:ext uri="{FF2B5EF4-FFF2-40B4-BE49-F238E27FC236}">
                <a16:creationId xmlns:a16="http://schemas.microsoft.com/office/drawing/2014/main" id="{B6270695-7EA7-EB01-17DF-94C9A3E4189A}"/>
              </a:ext>
            </a:extLst>
          </p:cNvPr>
          <p:cNvSpPr txBox="1">
            <a:spLocks/>
          </p:cNvSpPr>
          <p:nvPr/>
        </p:nvSpPr>
        <p:spPr>
          <a:xfrm>
            <a:off x="242887" y="4590338"/>
            <a:ext cx="8643939" cy="1727340"/>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US" sz="1200" b="0" dirty="0"/>
              <a:t>Looking at retention and the potential retirement of the workforce due to changes in the NHS pension scheme, the percentage of staff aged 50+ fell by 1% from 29% to 28% between 2021 and 2022. Similarly, if the percentage over 55 or over 60 is compared they also show a 1% point reduction to 16% and 7% respectively. The percentage of nursing staff aged over 50 increased from 26% in 2021 to 28% in 2022. </a:t>
            </a:r>
          </a:p>
          <a:p>
            <a:pPr marL="0" indent="0">
              <a:lnSpc>
                <a:spcPct val="100000"/>
              </a:lnSpc>
              <a:spcAft>
                <a:spcPts val="600"/>
              </a:spcAft>
              <a:buFont typeface="Arial" panose="020B0604020202020204" pitchFamily="34" charset="0"/>
              <a:buNone/>
            </a:pPr>
            <a:r>
              <a:rPr lang="en-US" sz="1200" b="0" dirty="0"/>
              <a:t>The following pages analyse vacancies by job role including changes compared to the previous year.</a:t>
            </a:r>
          </a:p>
          <a:p>
            <a:pPr marL="0" indent="0">
              <a:lnSpc>
                <a:spcPct val="100000"/>
              </a:lnSpc>
              <a:spcAft>
                <a:spcPts val="600"/>
              </a:spcAft>
              <a:buFont typeface="Arial" panose="020B0604020202020204" pitchFamily="34" charset="0"/>
              <a:buNone/>
            </a:pPr>
            <a:r>
              <a:rPr lang="en-US" sz="1200" b="0" dirty="0"/>
              <a:t>This census did not ask about the reason for leaving or the why posts were vacant. Similarly, retention rates were captured at organisational level and not broken down any further.   </a:t>
            </a:r>
          </a:p>
          <a:p>
            <a:pPr marL="0" indent="0">
              <a:lnSpc>
                <a:spcPct val="100000"/>
              </a:lnSpc>
              <a:spcAft>
                <a:spcPts val="600"/>
              </a:spcAft>
              <a:buFont typeface="Arial" panose="020B0604020202020204" pitchFamily="34" charset="0"/>
              <a:buNone/>
            </a:pPr>
            <a:endParaRPr lang="en-GB" sz="1200" b="0" dirty="0">
              <a:highlight>
                <a:srgbClr val="FFFF00"/>
              </a:highlight>
            </a:endParaRPr>
          </a:p>
        </p:txBody>
      </p:sp>
      <p:pic>
        <p:nvPicPr>
          <p:cNvPr id="8" name="Picture 7">
            <a:extLst>
              <a:ext uri="{FF2B5EF4-FFF2-40B4-BE49-F238E27FC236}">
                <a16:creationId xmlns:a16="http://schemas.microsoft.com/office/drawing/2014/main" id="{64FF28A3-6CBC-A011-3AB7-A285800E03D5}"/>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267461" y="942716"/>
            <a:ext cx="3559444" cy="3052050"/>
          </a:xfrm>
          <a:prstGeom prst="rect">
            <a:avLst/>
          </a:prstGeom>
        </p:spPr>
      </p:pic>
      <p:sp>
        <p:nvSpPr>
          <p:cNvPr id="6" name="Content Placeholder 2">
            <a:extLst>
              <a:ext uri="{FF2B5EF4-FFF2-40B4-BE49-F238E27FC236}">
                <a16:creationId xmlns:a16="http://schemas.microsoft.com/office/drawing/2014/main" id="{DB848008-C474-A4C5-E3B5-63DFCF394688}"/>
              </a:ext>
            </a:extLst>
          </p:cNvPr>
          <p:cNvSpPr txBox="1">
            <a:spLocks/>
          </p:cNvSpPr>
          <p:nvPr/>
        </p:nvSpPr>
        <p:spPr>
          <a:xfrm>
            <a:off x="5267461" y="4030222"/>
            <a:ext cx="3633652" cy="441193"/>
          </a:xfrm>
          <a:prstGeom prst="rect">
            <a:avLst/>
          </a:prstGeom>
        </p:spPr>
        <p:txBody>
          <a:bodyPr vert="horz" lIns="91440" tIns="45720" rIns="91440" bIns="45720" rtlCol="0">
            <a:normAutofit lnSpcReduction="10000"/>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Font typeface="Arial" panose="020B0604020202020204" pitchFamily="34" charset="0"/>
              <a:buNone/>
            </a:pPr>
            <a:r>
              <a:rPr lang="en-GB" sz="800" b="0" i="1" dirty="0"/>
              <a:t>Note: We have refined our methodology relating to the calculation of vacancies, which is now based only on direct data submissions to this project. </a:t>
            </a:r>
          </a:p>
        </p:txBody>
      </p:sp>
    </p:spTree>
    <p:extLst>
      <p:ext uri="{BB962C8B-B14F-4D97-AF65-F5344CB8AC3E}">
        <p14:creationId xmlns:p14="http://schemas.microsoft.com/office/powerpoint/2010/main" val="30115618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878D4-7E36-48A7-A89A-2500CE333934}"/>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Vacancies (NHS) – timeseries analysis</a:t>
            </a:r>
          </a:p>
        </p:txBody>
      </p:sp>
      <p:sp>
        <p:nvSpPr>
          <p:cNvPr id="3" name="Content Placeholder 2">
            <a:extLst>
              <a:ext uri="{FF2B5EF4-FFF2-40B4-BE49-F238E27FC236}">
                <a16:creationId xmlns:a16="http://schemas.microsoft.com/office/drawing/2014/main" id="{5112122E-F321-4D44-9906-0A4E2A2AA185}"/>
              </a:ext>
            </a:extLst>
          </p:cNvPr>
          <p:cNvSpPr>
            <a:spLocks noGrp="1"/>
          </p:cNvSpPr>
          <p:nvPr>
            <p:ph idx="1"/>
          </p:nvPr>
        </p:nvSpPr>
        <p:spPr>
          <a:xfrm>
            <a:off x="257174" y="928334"/>
            <a:ext cx="3599118" cy="4066903"/>
          </a:xfrm>
        </p:spPr>
        <p:txBody>
          <a:bodyPr>
            <a:normAutofit/>
          </a:bodyPr>
          <a:lstStyle/>
          <a:p>
            <a:pPr marL="0" indent="0">
              <a:lnSpc>
                <a:spcPct val="110000"/>
              </a:lnSpc>
              <a:spcAft>
                <a:spcPts val="600"/>
              </a:spcAft>
              <a:buNone/>
            </a:pPr>
            <a:r>
              <a:rPr lang="en-GB" sz="1200" b="0" dirty="0"/>
              <a:t>The chart to the right plots the absolute number of vacancies (WTE) for the 2016, 2019, 2021 and 2022 censuses and the vacancy rates in each year. Volumes were stable between 2016 and 2019. Whilst they increased between 2019 and 2021 vacancies as a proportion of the workforce remained consistent at 9%.</a:t>
            </a:r>
          </a:p>
          <a:p>
            <a:pPr marL="0" indent="0">
              <a:lnSpc>
                <a:spcPct val="110000"/>
              </a:lnSpc>
              <a:spcAft>
                <a:spcPts val="600"/>
              </a:spcAft>
              <a:buNone/>
            </a:pPr>
            <a:r>
              <a:rPr lang="en-GB" sz="1200" b="0" dirty="0"/>
              <a:t>Between 2021 and 2022 the number of vacancies increased by 1,314, resulting in a vacancy rate of 17%, a notable increase on the previous two years.</a:t>
            </a:r>
          </a:p>
          <a:p>
            <a:pPr marL="0" indent="0">
              <a:lnSpc>
                <a:spcPct val="110000"/>
              </a:lnSpc>
              <a:spcAft>
                <a:spcPts val="600"/>
              </a:spcAft>
              <a:buNone/>
            </a:pPr>
            <a:r>
              <a:rPr lang="en-GB" sz="1200" b="0" dirty="0"/>
              <a:t>This compares to adult mental health services vacancy rates in 2022 of 18% for inpatient services and 14% for community services. As in CYP services, the vacancy rates in these sectors had increased compared to 2021 from 12% and 7% respectively.</a:t>
            </a:r>
          </a:p>
        </p:txBody>
      </p:sp>
      <p:sp>
        <p:nvSpPr>
          <p:cNvPr id="4" name="Slide Number Placeholder 3">
            <a:extLst>
              <a:ext uri="{FF2B5EF4-FFF2-40B4-BE49-F238E27FC236}">
                <a16:creationId xmlns:a16="http://schemas.microsoft.com/office/drawing/2014/main" id="{74EAB365-0342-42E3-9418-6D835517247F}"/>
              </a:ext>
            </a:extLst>
          </p:cNvPr>
          <p:cNvSpPr>
            <a:spLocks noGrp="1"/>
          </p:cNvSpPr>
          <p:nvPr>
            <p:ph type="sldNum" sz="quarter" idx="12"/>
          </p:nvPr>
        </p:nvSpPr>
        <p:spPr/>
        <p:txBody>
          <a:bodyPr/>
          <a:lstStyle/>
          <a:p>
            <a:fld id="{6FA9A11B-04D6-42DF-BB33-D91D786B2067}" type="slidenum">
              <a:rPr lang="en-GB" smtClean="0"/>
              <a:t>43</a:t>
            </a:fld>
            <a:endParaRPr lang="en-GB" dirty="0"/>
          </a:p>
        </p:txBody>
      </p:sp>
      <p:sp>
        <p:nvSpPr>
          <p:cNvPr id="9" name="Content Placeholder 2">
            <a:extLst>
              <a:ext uri="{FF2B5EF4-FFF2-40B4-BE49-F238E27FC236}">
                <a16:creationId xmlns:a16="http://schemas.microsoft.com/office/drawing/2014/main" id="{A4D6325D-67B0-675A-D1D1-B9BB78EE8208}"/>
              </a:ext>
            </a:extLst>
          </p:cNvPr>
          <p:cNvSpPr txBox="1">
            <a:spLocks/>
          </p:cNvSpPr>
          <p:nvPr/>
        </p:nvSpPr>
        <p:spPr>
          <a:xfrm>
            <a:off x="252030" y="4815950"/>
            <a:ext cx="8265387" cy="1443203"/>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None/>
            </a:pPr>
            <a:r>
              <a:rPr lang="en-GB" sz="1200" b="0" dirty="0"/>
              <a:t>Other sectors reported lower rates than mental health services. Emergency inpatient care had 12% vacancies and community district nursing 10%.</a:t>
            </a:r>
          </a:p>
          <a:p>
            <a:pPr marL="0" indent="0">
              <a:lnSpc>
                <a:spcPct val="100000"/>
              </a:lnSpc>
              <a:spcAft>
                <a:spcPts val="600"/>
              </a:spcAft>
              <a:buFont typeface="Arial" panose="020B0604020202020204" pitchFamily="34" charset="0"/>
              <a:buNone/>
            </a:pPr>
            <a:r>
              <a:rPr lang="en-GB" sz="1200" b="0" dirty="0"/>
              <a:t>This year 7 organisations (12 sites) submitted over-establishment which is excluded from the vacancy calculation. These organisations submitted 131 WTE over-establishment.</a:t>
            </a:r>
          </a:p>
          <a:p>
            <a:pPr marL="0" indent="0">
              <a:lnSpc>
                <a:spcPct val="100000"/>
              </a:lnSpc>
              <a:spcAft>
                <a:spcPts val="600"/>
              </a:spcAft>
              <a:buFont typeface="Arial" panose="020B0604020202020204" pitchFamily="34" charset="0"/>
              <a:buNone/>
            </a:pPr>
            <a:r>
              <a:rPr lang="en-GB" sz="1200" b="0" dirty="0"/>
              <a:t>More detailed analyses of vacancies by job role are included in the following pages.</a:t>
            </a:r>
          </a:p>
        </p:txBody>
      </p:sp>
      <p:pic>
        <p:nvPicPr>
          <p:cNvPr id="6" name="Picture 5" descr="A timeseries chart showing the number of NHS CYPMH WTE vacancies over the four iterations of this project. In 2016 there were 1,068. In 2019 there were 1,053. In 2021 there were 1,588. In 2022 there are 2,902.  ">
            <a:extLst>
              <a:ext uri="{FF2B5EF4-FFF2-40B4-BE49-F238E27FC236}">
                <a16:creationId xmlns:a16="http://schemas.microsoft.com/office/drawing/2014/main" id="{ABDC4E02-F183-6CA3-B41F-D82E002CD1C5}"/>
              </a:ext>
            </a:extLst>
          </p:cNvPr>
          <p:cNvPicPr>
            <a:picLocks noChangeAspect="1"/>
          </p:cNvPicPr>
          <p:nvPr/>
        </p:nvPicPr>
        <p:blipFill>
          <a:blip r:embed="rId3"/>
          <a:stretch>
            <a:fillRect/>
          </a:stretch>
        </p:blipFill>
        <p:spPr>
          <a:xfrm>
            <a:off x="3870580" y="1089533"/>
            <a:ext cx="5078086" cy="3448508"/>
          </a:xfrm>
          <a:prstGeom prst="rect">
            <a:avLst/>
          </a:prstGeom>
        </p:spPr>
      </p:pic>
    </p:spTree>
    <p:extLst>
      <p:ext uri="{BB962C8B-B14F-4D97-AF65-F5344CB8AC3E}">
        <p14:creationId xmlns:p14="http://schemas.microsoft.com/office/powerpoint/2010/main" val="22011645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EB7D9-3790-4697-B26B-E9CE8875CF37}"/>
              </a:ext>
            </a:extLst>
          </p:cNvPr>
          <p:cNvSpPr>
            <a:spLocks noGrp="1"/>
          </p:cNvSpPr>
          <p:nvPr>
            <p:ph type="title"/>
          </p:nvPr>
        </p:nvSpPr>
        <p:spPr>
          <a:xfrm>
            <a:off x="242887" y="0"/>
            <a:ext cx="8643939" cy="882648"/>
          </a:xfrm>
        </p:spPr>
        <p:txBody>
          <a:bodyPr>
            <a:normAutofit/>
          </a:bodyPr>
          <a:lstStyle/>
          <a:p>
            <a:r>
              <a:rPr lang="en-GB" sz="2400" dirty="0">
                <a:solidFill>
                  <a:schemeClr val="accent1"/>
                </a:solidFill>
              </a:rPr>
              <a:t>Vacancy profile - NHS</a:t>
            </a:r>
          </a:p>
        </p:txBody>
      </p:sp>
      <p:sp>
        <p:nvSpPr>
          <p:cNvPr id="4" name="Slide Number Placeholder 3">
            <a:extLst>
              <a:ext uri="{FF2B5EF4-FFF2-40B4-BE49-F238E27FC236}">
                <a16:creationId xmlns:a16="http://schemas.microsoft.com/office/drawing/2014/main" id="{2DC4112C-A625-4432-96E9-D333F511F2DD}"/>
              </a:ext>
            </a:extLst>
          </p:cNvPr>
          <p:cNvSpPr>
            <a:spLocks noGrp="1"/>
          </p:cNvSpPr>
          <p:nvPr>
            <p:ph type="sldNum" sz="quarter" idx="12"/>
          </p:nvPr>
        </p:nvSpPr>
        <p:spPr/>
        <p:txBody>
          <a:bodyPr/>
          <a:lstStyle/>
          <a:p>
            <a:fld id="{6FA9A11B-04D6-42DF-BB33-D91D786B2067}" type="slidenum">
              <a:rPr lang="en-GB" smtClean="0"/>
              <a:t>44</a:t>
            </a:fld>
            <a:endParaRPr lang="en-GB" dirty="0"/>
          </a:p>
        </p:txBody>
      </p:sp>
      <p:sp>
        <p:nvSpPr>
          <p:cNvPr id="5" name="Content Placeholder 2">
            <a:extLst>
              <a:ext uri="{FF2B5EF4-FFF2-40B4-BE49-F238E27FC236}">
                <a16:creationId xmlns:a16="http://schemas.microsoft.com/office/drawing/2014/main" id="{EC189E02-C710-F260-96E1-FBC8328D889D}"/>
              </a:ext>
            </a:extLst>
          </p:cNvPr>
          <p:cNvSpPr>
            <a:spLocks noGrp="1"/>
          </p:cNvSpPr>
          <p:nvPr>
            <p:ph idx="1"/>
          </p:nvPr>
        </p:nvSpPr>
        <p:spPr>
          <a:xfrm>
            <a:off x="257175" y="714104"/>
            <a:ext cx="8643938" cy="1358536"/>
          </a:xfrm>
        </p:spPr>
        <p:txBody>
          <a:bodyPr>
            <a:normAutofit/>
          </a:bodyPr>
          <a:lstStyle/>
          <a:p>
            <a:pPr marL="0" indent="0">
              <a:lnSpc>
                <a:spcPct val="100000"/>
              </a:lnSpc>
              <a:buNone/>
            </a:pPr>
            <a:r>
              <a:rPr lang="en-US" sz="1200" b="0" dirty="0"/>
              <a:t>The graphic below shows the distribution of vacancies across job roles where vacancies are reported. The number is the number of WTE vacancies, and the percentage is the proportion of vacancies that the job role represents. The percentage is not the vacancy rate.</a:t>
            </a:r>
          </a:p>
          <a:p>
            <a:pPr marL="0" indent="0">
              <a:lnSpc>
                <a:spcPct val="100000"/>
              </a:lnSpc>
              <a:buNone/>
            </a:pPr>
            <a:r>
              <a:rPr lang="en-US" sz="1200" b="0" dirty="0"/>
              <a:t>The number of vacancies should be considered alongside the workforce WTE for each group which was reported earlier.</a:t>
            </a:r>
          </a:p>
          <a:p>
            <a:pPr marL="0" indent="0">
              <a:lnSpc>
                <a:spcPct val="100000"/>
              </a:lnSpc>
              <a:buNone/>
            </a:pPr>
            <a:r>
              <a:rPr lang="en-US" sz="1200" b="0" dirty="0"/>
              <a:t>Vacancy rates are reported for groups with the highest vacancies on the next page.</a:t>
            </a:r>
            <a:endParaRPr lang="en-GB" sz="1200" b="0" dirty="0"/>
          </a:p>
        </p:txBody>
      </p:sp>
      <p:pic>
        <p:nvPicPr>
          <p:cNvPr id="7" name="Picture 6" descr="A treemap chart showing the distribution of NHS CYPMH vacancies amongst different job roles. 30% of vacancies are in Nursing. 14% are in Psychology. 12% are for Support Workers. ">
            <a:extLst>
              <a:ext uri="{FF2B5EF4-FFF2-40B4-BE49-F238E27FC236}">
                <a16:creationId xmlns:a16="http://schemas.microsoft.com/office/drawing/2014/main" id="{B054CBBB-EB47-533D-8D6C-C5725B5F6E4D}"/>
              </a:ext>
            </a:extLst>
          </p:cNvPr>
          <p:cNvPicPr>
            <a:picLocks noChangeAspect="1"/>
          </p:cNvPicPr>
          <p:nvPr/>
        </p:nvPicPr>
        <p:blipFill>
          <a:blip r:embed="rId3"/>
          <a:stretch>
            <a:fillRect/>
          </a:stretch>
        </p:blipFill>
        <p:spPr>
          <a:xfrm>
            <a:off x="899273" y="2025207"/>
            <a:ext cx="6822327" cy="4274292"/>
          </a:xfrm>
          <a:prstGeom prst="rect">
            <a:avLst/>
          </a:prstGeom>
        </p:spPr>
      </p:pic>
    </p:spTree>
    <p:extLst>
      <p:ext uri="{BB962C8B-B14F-4D97-AF65-F5344CB8AC3E}">
        <p14:creationId xmlns:p14="http://schemas.microsoft.com/office/powerpoint/2010/main" val="1764781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F86DE-9743-C925-607D-74BA23AA62AA}"/>
              </a:ext>
            </a:extLst>
          </p:cNvPr>
          <p:cNvSpPr>
            <a:spLocks noGrp="1"/>
          </p:cNvSpPr>
          <p:nvPr>
            <p:ph type="title"/>
          </p:nvPr>
        </p:nvSpPr>
        <p:spPr>
          <a:xfrm>
            <a:off x="250030" y="850"/>
            <a:ext cx="8643939" cy="882648"/>
          </a:xfrm>
        </p:spPr>
        <p:txBody>
          <a:bodyPr>
            <a:normAutofit/>
          </a:bodyPr>
          <a:lstStyle/>
          <a:p>
            <a:r>
              <a:rPr lang="en-GB" sz="2400" dirty="0"/>
              <a:t>Vacancy rates by role</a:t>
            </a:r>
          </a:p>
        </p:txBody>
      </p:sp>
      <p:sp>
        <p:nvSpPr>
          <p:cNvPr id="3" name="Content Placeholder 2">
            <a:extLst>
              <a:ext uri="{FF2B5EF4-FFF2-40B4-BE49-F238E27FC236}">
                <a16:creationId xmlns:a16="http://schemas.microsoft.com/office/drawing/2014/main" id="{6CD2460A-791E-3E97-EF0A-B9A385D6C591}"/>
              </a:ext>
            </a:extLst>
          </p:cNvPr>
          <p:cNvSpPr>
            <a:spLocks noGrp="1"/>
          </p:cNvSpPr>
          <p:nvPr>
            <p:ph idx="1"/>
          </p:nvPr>
        </p:nvSpPr>
        <p:spPr>
          <a:xfrm>
            <a:off x="242888" y="890041"/>
            <a:ext cx="8643938" cy="882648"/>
          </a:xfrm>
        </p:spPr>
        <p:txBody>
          <a:bodyPr>
            <a:normAutofit/>
          </a:bodyPr>
          <a:lstStyle/>
          <a:p>
            <a:pPr marL="0" indent="0">
              <a:lnSpc>
                <a:spcPct val="100000"/>
              </a:lnSpc>
              <a:buNone/>
            </a:pPr>
            <a:r>
              <a:rPr lang="en-US" sz="1200" b="0" dirty="0"/>
              <a:t>The vacancy rates reported for the three job roles with the highest vacancies are detailed below along with the WTE vacancies and comparison with 2021. </a:t>
            </a:r>
          </a:p>
          <a:p>
            <a:pPr marL="0" indent="0">
              <a:buNone/>
            </a:pPr>
            <a:endParaRPr lang="en-GB" sz="1200" b="0" dirty="0">
              <a:highlight>
                <a:srgbClr val="FFFF00"/>
              </a:highlight>
            </a:endParaRPr>
          </a:p>
        </p:txBody>
      </p:sp>
      <p:sp>
        <p:nvSpPr>
          <p:cNvPr id="4" name="Slide Number Placeholder 3">
            <a:extLst>
              <a:ext uri="{FF2B5EF4-FFF2-40B4-BE49-F238E27FC236}">
                <a16:creationId xmlns:a16="http://schemas.microsoft.com/office/drawing/2014/main" id="{CB5C1CC7-FF7D-A76A-3002-DE15667BEA1D}"/>
              </a:ext>
            </a:extLst>
          </p:cNvPr>
          <p:cNvSpPr>
            <a:spLocks noGrp="1"/>
          </p:cNvSpPr>
          <p:nvPr>
            <p:ph type="sldNum" sz="quarter" idx="12"/>
          </p:nvPr>
        </p:nvSpPr>
        <p:spPr/>
        <p:txBody>
          <a:bodyPr/>
          <a:lstStyle/>
          <a:p>
            <a:fld id="{6FA9A11B-04D6-42DF-BB33-D91D786B2067}" type="slidenum">
              <a:rPr lang="en-GB" smtClean="0"/>
              <a:t>45</a:t>
            </a:fld>
            <a:endParaRPr lang="en-GB" dirty="0"/>
          </a:p>
        </p:txBody>
      </p:sp>
      <p:sp>
        <p:nvSpPr>
          <p:cNvPr id="14" name="TextBox 13">
            <a:extLst>
              <a:ext uri="{FF2B5EF4-FFF2-40B4-BE49-F238E27FC236}">
                <a16:creationId xmlns:a16="http://schemas.microsoft.com/office/drawing/2014/main" id="{C2F0424C-88E6-0882-C45C-65E4D1639EA8}"/>
              </a:ext>
            </a:extLst>
          </p:cNvPr>
          <p:cNvSpPr txBox="1"/>
          <p:nvPr/>
        </p:nvSpPr>
        <p:spPr>
          <a:xfrm>
            <a:off x="489037" y="1927039"/>
            <a:ext cx="2209800" cy="1015663"/>
          </a:xfrm>
          <a:prstGeom prst="rect">
            <a:avLst/>
          </a:prstGeom>
          <a:noFill/>
        </p:spPr>
        <p:txBody>
          <a:bodyPr wrap="square" rtlCol="0">
            <a:spAutoFit/>
          </a:bodyPr>
          <a:lstStyle/>
          <a:p>
            <a:r>
              <a:rPr lang="en-GB" sz="1200" b="1" dirty="0">
                <a:solidFill>
                  <a:schemeClr val="accent1"/>
                </a:solidFill>
              </a:rPr>
              <a:t>Nursing</a:t>
            </a:r>
          </a:p>
          <a:p>
            <a:r>
              <a:rPr lang="en-GB" sz="1200" dirty="0"/>
              <a:t>The nursing vacancy rate in 2022 was 18% (846 WTE) which had increased from 14% in 2021 (545 WTE).</a:t>
            </a:r>
          </a:p>
        </p:txBody>
      </p:sp>
      <p:sp>
        <p:nvSpPr>
          <p:cNvPr id="15" name="TextBox 14">
            <a:extLst>
              <a:ext uri="{FF2B5EF4-FFF2-40B4-BE49-F238E27FC236}">
                <a16:creationId xmlns:a16="http://schemas.microsoft.com/office/drawing/2014/main" id="{EDD8E60B-D9B4-87B2-855B-16704C340F37}"/>
              </a:ext>
            </a:extLst>
          </p:cNvPr>
          <p:cNvSpPr txBox="1"/>
          <p:nvPr/>
        </p:nvSpPr>
        <p:spPr>
          <a:xfrm>
            <a:off x="3288809" y="1927039"/>
            <a:ext cx="2209800" cy="1015663"/>
          </a:xfrm>
          <a:prstGeom prst="rect">
            <a:avLst/>
          </a:prstGeom>
          <a:noFill/>
        </p:spPr>
        <p:txBody>
          <a:bodyPr wrap="square" rtlCol="0">
            <a:spAutoFit/>
          </a:bodyPr>
          <a:lstStyle/>
          <a:p>
            <a:r>
              <a:rPr lang="en-GB" sz="1200" b="1" dirty="0">
                <a:solidFill>
                  <a:schemeClr val="accent1"/>
                </a:solidFill>
              </a:rPr>
              <a:t>Support workers</a:t>
            </a:r>
          </a:p>
          <a:p>
            <a:r>
              <a:rPr lang="en-GB" sz="1200" dirty="0"/>
              <a:t>The support workers vacancy rate in 2022 was 17% (345 WTE) which had increased from 6 % in 2021 (156 WTE).</a:t>
            </a:r>
          </a:p>
        </p:txBody>
      </p:sp>
      <p:sp>
        <p:nvSpPr>
          <p:cNvPr id="16" name="TextBox 15">
            <a:extLst>
              <a:ext uri="{FF2B5EF4-FFF2-40B4-BE49-F238E27FC236}">
                <a16:creationId xmlns:a16="http://schemas.microsoft.com/office/drawing/2014/main" id="{2531157B-6B4D-2D81-4C9C-880631ABFF97}"/>
              </a:ext>
            </a:extLst>
          </p:cNvPr>
          <p:cNvSpPr txBox="1"/>
          <p:nvPr/>
        </p:nvSpPr>
        <p:spPr>
          <a:xfrm>
            <a:off x="6088581" y="1927039"/>
            <a:ext cx="2209800" cy="1015663"/>
          </a:xfrm>
          <a:prstGeom prst="rect">
            <a:avLst/>
          </a:prstGeom>
          <a:noFill/>
        </p:spPr>
        <p:txBody>
          <a:bodyPr wrap="square" rtlCol="0">
            <a:spAutoFit/>
          </a:bodyPr>
          <a:lstStyle/>
          <a:p>
            <a:r>
              <a:rPr lang="en-GB" sz="1200" b="1" dirty="0">
                <a:solidFill>
                  <a:schemeClr val="accent1"/>
                </a:solidFill>
              </a:rPr>
              <a:t>Psychology</a:t>
            </a:r>
          </a:p>
          <a:p>
            <a:r>
              <a:rPr lang="en-GB" sz="1200" dirty="0"/>
              <a:t>The psychology vacancy rate in 2022 was 15% (403 WTE) which had increased from 10% in 2021 (193 WTE).</a:t>
            </a:r>
          </a:p>
        </p:txBody>
      </p:sp>
      <p:pic>
        <p:nvPicPr>
          <p:cNvPr id="121" name="Picture 120">
            <a:extLst>
              <a:ext uri="{FF2B5EF4-FFF2-40B4-BE49-F238E27FC236}">
                <a16:creationId xmlns:a16="http://schemas.microsoft.com/office/drawing/2014/main" id="{978B8C49-7790-F920-5220-4F663D9A22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89037" y="3257967"/>
            <a:ext cx="2151217" cy="1849404"/>
          </a:xfrm>
          <a:prstGeom prst="rect">
            <a:avLst/>
          </a:prstGeom>
        </p:spPr>
      </p:pic>
      <p:pic>
        <p:nvPicPr>
          <p:cNvPr id="123" name="Picture 122">
            <a:extLst>
              <a:ext uri="{FF2B5EF4-FFF2-40B4-BE49-F238E27FC236}">
                <a16:creationId xmlns:a16="http://schemas.microsoft.com/office/drawing/2014/main" id="{D72C7F44-493B-4CB1-7FC2-3F2960430FC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088581" y="3257967"/>
            <a:ext cx="2151218" cy="1849405"/>
          </a:xfrm>
          <a:prstGeom prst="rect">
            <a:avLst/>
          </a:prstGeom>
        </p:spPr>
      </p:pic>
      <p:pic>
        <p:nvPicPr>
          <p:cNvPr id="5" name="Picture 4">
            <a:extLst>
              <a:ext uri="{FF2B5EF4-FFF2-40B4-BE49-F238E27FC236}">
                <a16:creationId xmlns:a16="http://schemas.microsoft.com/office/drawing/2014/main" id="{88B455F7-3B4E-7D4C-9602-5EE806959F2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85986" y="3257967"/>
            <a:ext cx="2156863" cy="1849405"/>
          </a:xfrm>
          <a:prstGeom prst="rect">
            <a:avLst/>
          </a:prstGeom>
        </p:spPr>
      </p:pic>
    </p:spTree>
    <p:extLst>
      <p:ext uri="{BB962C8B-B14F-4D97-AF65-F5344CB8AC3E}">
        <p14:creationId xmlns:p14="http://schemas.microsoft.com/office/powerpoint/2010/main" val="3003571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F264BE-F0D9-4D7D-9958-8F13DA63EDD4}"/>
              </a:ext>
            </a:extLst>
          </p:cNvPr>
          <p:cNvSpPr>
            <a:spLocks noGrp="1"/>
          </p:cNvSpPr>
          <p:nvPr>
            <p:ph type="ctrTitle"/>
          </p:nvPr>
        </p:nvSpPr>
        <p:spPr/>
        <p:txBody>
          <a:bodyPr/>
          <a:lstStyle/>
          <a:p>
            <a:r>
              <a:rPr lang="en-GB" dirty="0">
                <a:solidFill>
                  <a:schemeClr val="accent1"/>
                </a:solidFill>
              </a:rPr>
              <a:t>Staffing Demographics</a:t>
            </a:r>
          </a:p>
        </p:txBody>
      </p:sp>
      <p:sp>
        <p:nvSpPr>
          <p:cNvPr id="7" name="Subtitle 6">
            <a:extLst>
              <a:ext uri="{FF2B5EF4-FFF2-40B4-BE49-F238E27FC236}">
                <a16:creationId xmlns:a16="http://schemas.microsoft.com/office/drawing/2014/main" id="{6898E73F-18AD-4714-86C5-4EAA5749AEE5}"/>
              </a:ext>
            </a:extLst>
          </p:cNvPr>
          <p:cNvSpPr>
            <a:spLocks noGrp="1"/>
          </p:cNvSpPr>
          <p:nvPr>
            <p:ph type="subTitle" idx="1"/>
          </p:nvPr>
        </p:nvSpPr>
        <p:spPr/>
        <p:txBody>
          <a:bodyPr/>
          <a:lstStyle/>
          <a:p>
            <a:endParaRPr lang="en-GB" dirty="0"/>
          </a:p>
        </p:txBody>
      </p:sp>
      <p:sp>
        <p:nvSpPr>
          <p:cNvPr id="4" name="Slide Number Placeholder 3">
            <a:extLst>
              <a:ext uri="{FF2B5EF4-FFF2-40B4-BE49-F238E27FC236}">
                <a16:creationId xmlns:a16="http://schemas.microsoft.com/office/drawing/2014/main" id="{704D1A6F-8D2B-4E87-A126-A5337B51DFBE}"/>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46</a:t>
            </a:fld>
            <a:endParaRPr lang="en-GB" dirty="0"/>
          </a:p>
        </p:txBody>
      </p:sp>
    </p:spTree>
    <p:extLst>
      <p:ext uri="{BB962C8B-B14F-4D97-AF65-F5344CB8AC3E}">
        <p14:creationId xmlns:p14="http://schemas.microsoft.com/office/powerpoint/2010/main" val="10809555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21533-CBDA-4E3F-9C3D-AEBB28ABF01D}"/>
              </a:ext>
            </a:extLst>
          </p:cNvPr>
          <p:cNvSpPr>
            <a:spLocks noGrp="1"/>
          </p:cNvSpPr>
          <p:nvPr>
            <p:ph type="title"/>
          </p:nvPr>
        </p:nvSpPr>
        <p:spPr>
          <a:xfrm>
            <a:off x="257174" y="0"/>
            <a:ext cx="8643939" cy="882648"/>
          </a:xfrm>
        </p:spPr>
        <p:txBody>
          <a:bodyPr>
            <a:normAutofit/>
          </a:bodyPr>
          <a:lstStyle/>
          <a:p>
            <a:r>
              <a:rPr lang="en-GB" sz="2400" dirty="0">
                <a:solidFill>
                  <a:schemeClr val="accent1"/>
                </a:solidFill>
              </a:rPr>
              <a:t>Age of staff</a:t>
            </a:r>
          </a:p>
        </p:txBody>
      </p:sp>
      <p:sp>
        <p:nvSpPr>
          <p:cNvPr id="3" name="Content Placeholder 2">
            <a:extLst>
              <a:ext uri="{FF2B5EF4-FFF2-40B4-BE49-F238E27FC236}">
                <a16:creationId xmlns:a16="http://schemas.microsoft.com/office/drawing/2014/main" id="{8550FEED-6371-499A-A42A-32985FA7191A}"/>
              </a:ext>
            </a:extLst>
          </p:cNvPr>
          <p:cNvSpPr>
            <a:spLocks noGrp="1"/>
          </p:cNvSpPr>
          <p:nvPr>
            <p:ph idx="1"/>
          </p:nvPr>
        </p:nvSpPr>
        <p:spPr>
          <a:xfrm>
            <a:off x="181330" y="792141"/>
            <a:ext cx="4158063" cy="3327402"/>
          </a:xfrm>
        </p:spPr>
        <p:txBody>
          <a:bodyPr>
            <a:normAutofit/>
          </a:bodyPr>
          <a:lstStyle/>
          <a:p>
            <a:pPr marL="0" indent="0">
              <a:lnSpc>
                <a:spcPct val="100000"/>
              </a:lnSpc>
              <a:spcAft>
                <a:spcPts val="600"/>
              </a:spcAft>
              <a:buNone/>
            </a:pPr>
            <a:r>
              <a:rPr lang="en-GB" sz="1200" b="0" dirty="0"/>
              <a:t>The stacked bar chart to the right shows the age of CYPMHS staff across England in the different sectors. Each colour represents a five year age band, between 20 and 65 years old.</a:t>
            </a:r>
          </a:p>
          <a:p>
            <a:pPr marL="0" indent="0">
              <a:lnSpc>
                <a:spcPct val="100000"/>
              </a:lnSpc>
              <a:spcAft>
                <a:spcPts val="600"/>
              </a:spcAft>
              <a:buNone/>
            </a:pPr>
            <a:r>
              <a:rPr lang="en-GB" sz="1200" b="0" dirty="0"/>
              <a:t>The providers within the NHS (far left bar) reported an evenly distributed workforce across the five year age brackets. This is also evident in local authorities and the voluntary sector.</a:t>
            </a:r>
          </a:p>
          <a:p>
            <a:pPr marL="0" indent="0">
              <a:lnSpc>
                <a:spcPct val="100000"/>
              </a:lnSpc>
              <a:spcAft>
                <a:spcPts val="600"/>
              </a:spcAft>
              <a:buNone/>
            </a:pPr>
            <a:r>
              <a:rPr lang="en-GB" sz="1200" b="0" dirty="0"/>
              <a:t>However, in the independent sector, the workforce shows a higher proportion of young staff members, with 38% of the workforce being under the age of 30.</a:t>
            </a:r>
          </a:p>
          <a:p>
            <a:pPr marL="0" indent="0">
              <a:lnSpc>
                <a:spcPct val="100000"/>
              </a:lnSpc>
              <a:spcAft>
                <a:spcPts val="600"/>
              </a:spcAft>
              <a:buNone/>
            </a:pPr>
            <a:r>
              <a:rPr lang="en-GB" sz="1200" b="0" dirty="0"/>
              <a:t>The table below is the profile over time for NHS staff showing a slight rise in lower age bands and decline in the percentage of staff aged 55 and over in 2021 and 2022.</a:t>
            </a:r>
          </a:p>
        </p:txBody>
      </p:sp>
      <p:sp>
        <p:nvSpPr>
          <p:cNvPr id="4" name="Slide Number Placeholder 3">
            <a:extLst>
              <a:ext uri="{FF2B5EF4-FFF2-40B4-BE49-F238E27FC236}">
                <a16:creationId xmlns:a16="http://schemas.microsoft.com/office/drawing/2014/main" id="{34CA2533-1364-4454-867C-FCC99F490771}"/>
              </a:ext>
            </a:extLst>
          </p:cNvPr>
          <p:cNvSpPr>
            <a:spLocks noGrp="1"/>
          </p:cNvSpPr>
          <p:nvPr>
            <p:ph type="sldNum" sz="quarter" idx="12"/>
          </p:nvPr>
        </p:nvSpPr>
        <p:spPr/>
        <p:txBody>
          <a:bodyPr/>
          <a:lstStyle/>
          <a:p>
            <a:fld id="{6FA9A11B-04D6-42DF-BB33-D91D786B2067}" type="slidenum">
              <a:rPr lang="en-GB" smtClean="0"/>
              <a:t>47</a:t>
            </a:fld>
            <a:endParaRPr lang="en-GB" dirty="0"/>
          </a:p>
        </p:txBody>
      </p:sp>
      <p:pic>
        <p:nvPicPr>
          <p:cNvPr id="5" name="Picture 4" descr="This stacked bar chart shows the age of CYPMHS staff in the different sectors in England. ">
            <a:extLst>
              <a:ext uri="{FF2B5EF4-FFF2-40B4-BE49-F238E27FC236}">
                <a16:creationId xmlns:a16="http://schemas.microsoft.com/office/drawing/2014/main" id="{D9231FC4-0B79-3E65-295F-ADEE5330FC8E}"/>
              </a:ext>
            </a:extLst>
          </p:cNvPr>
          <p:cNvPicPr>
            <a:picLocks noChangeAspect="1"/>
          </p:cNvPicPr>
          <p:nvPr/>
        </p:nvPicPr>
        <p:blipFill>
          <a:blip r:embed="rId3"/>
          <a:stretch>
            <a:fillRect/>
          </a:stretch>
        </p:blipFill>
        <p:spPr>
          <a:xfrm>
            <a:off x="4278443" y="707961"/>
            <a:ext cx="4838257" cy="5463850"/>
          </a:xfrm>
          <a:prstGeom prst="rect">
            <a:avLst/>
          </a:prstGeom>
        </p:spPr>
      </p:pic>
      <p:pic>
        <p:nvPicPr>
          <p:cNvPr id="6" name="Picture 5" descr="A table showing age band of NHS staff for the years 2016, 2019, 2021 and 2022. ">
            <a:extLst>
              <a:ext uri="{FF2B5EF4-FFF2-40B4-BE49-F238E27FC236}">
                <a16:creationId xmlns:a16="http://schemas.microsoft.com/office/drawing/2014/main" id="{74FC39A3-6EA1-1E59-46A7-67F0854EBDBE}"/>
              </a:ext>
            </a:extLst>
          </p:cNvPr>
          <p:cNvPicPr>
            <a:picLocks noChangeAspect="1"/>
          </p:cNvPicPr>
          <p:nvPr/>
        </p:nvPicPr>
        <p:blipFill>
          <a:blip r:embed="rId4"/>
          <a:stretch>
            <a:fillRect/>
          </a:stretch>
        </p:blipFill>
        <p:spPr>
          <a:xfrm>
            <a:off x="604077" y="4099044"/>
            <a:ext cx="3251619" cy="2072767"/>
          </a:xfrm>
          <a:prstGeom prst="rect">
            <a:avLst/>
          </a:prstGeom>
        </p:spPr>
      </p:pic>
    </p:spTree>
    <p:extLst>
      <p:ext uri="{BB962C8B-B14F-4D97-AF65-F5344CB8AC3E}">
        <p14:creationId xmlns:p14="http://schemas.microsoft.com/office/powerpoint/2010/main" val="42212097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504D-2110-46F5-BF4B-A4AA92F2EC4E}"/>
              </a:ext>
            </a:extLst>
          </p:cNvPr>
          <p:cNvSpPr>
            <a:spLocks noGrp="1"/>
          </p:cNvSpPr>
          <p:nvPr>
            <p:ph type="title"/>
          </p:nvPr>
        </p:nvSpPr>
        <p:spPr>
          <a:xfrm>
            <a:off x="250030" y="0"/>
            <a:ext cx="8643939" cy="882648"/>
          </a:xfrm>
        </p:spPr>
        <p:txBody>
          <a:bodyPr>
            <a:normAutofit/>
          </a:bodyPr>
          <a:lstStyle/>
          <a:p>
            <a:r>
              <a:rPr lang="en-GB" sz="2400" dirty="0">
                <a:solidFill>
                  <a:schemeClr val="accent1"/>
                </a:solidFill>
              </a:rPr>
              <a:t>Ethnicity of staff</a:t>
            </a:r>
          </a:p>
        </p:txBody>
      </p:sp>
      <p:sp>
        <p:nvSpPr>
          <p:cNvPr id="3" name="Content Placeholder 2">
            <a:extLst>
              <a:ext uri="{FF2B5EF4-FFF2-40B4-BE49-F238E27FC236}">
                <a16:creationId xmlns:a16="http://schemas.microsoft.com/office/drawing/2014/main" id="{C8DF6F44-FBCE-4ECB-9261-3A3697FDCE7B}"/>
              </a:ext>
            </a:extLst>
          </p:cNvPr>
          <p:cNvSpPr>
            <a:spLocks noGrp="1"/>
          </p:cNvSpPr>
          <p:nvPr>
            <p:ph idx="1"/>
          </p:nvPr>
        </p:nvSpPr>
        <p:spPr>
          <a:xfrm>
            <a:off x="171449" y="1104778"/>
            <a:ext cx="3242312" cy="4946741"/>
          </a:xfrm>
        </p:spPr>
        <p:txBody>
          <a:bodyPr>
            <a:normAutofit lnSpcReduction="10000"/>
          </a:bodyPr>
          <a:lstStyle/>
          <a:p>
            <a:pPr marL="0" indent="0">
              <a:lnSpc>
                <a:spcPct val="100000"/>
              </a:lnSpc>
              <a:spcAft>
                <a:spcPts val="600"/>
              </a:spcAft>
              <a:buNone/>
            </a:pPr>
            <a:r>
              <a:rPr lang="en-GB" sz="1200" b="0" dirty="0"/>
              <a:t>The chart to the right shows the comparison between the CYPMHS workforce across the four sectors with the ONS resident working age population for England (16 – 64 year olds).</a:t>
            </a:r>
          </a:p>
          <a:p>
            <a:pPr marL="0" indent="0">
              <a:lnSpc>
                <a:spcPct val="100000"/>
              </a:lnSpc>
              <a:spcAft>
                <a:spcPts val="600"/>
              </a:spcAft>
              <a:buNone/>
            </a:pPr>
            <a:r>
              <a:rPr lang="en-GB" sz="1200" b="0" dirty="0"/>
              <a:t>In England, 9% of the working age population are Asian/Asian British people. Across all four sectors surveyed in 2022 there was an under-representation of Asian/Asian British staff in CYPMHS. Asian/Asian British staff accounted for 5% of the workforce in the local authority and voluntary sectors and 6% in the NHS and independent sector.</a:t>
            </a:r>
          </a:p>
          <a:p>
            <a:pPr marL="0" indent="0">
              <a:lnSpc>
                <a:spcPct val="100000"/>
              </a:lnSpc>
              <a:spcAft>
                <a:spcPts val="600"/>
              </a:spcAft>
              <a:buNone/>
            </a:pPr>
            <a:r>
              <a:rPr lang="en-GB" sz="1200" b="0" dirty="0"/>
              <a:t>There was a higher representation of Black/Black British staff in the CYPMH workforce compared to the general population (ranging from 6% in voluntary sector to 18% in the independent sector, compared to 4% in the England resident population (16-64).</a:t>
            </a:r>
          </a:p>
          <a:p>
            <a:pPr marL="0" indent="0">
              <a:lnSpc>
                <a:spcPct val="100000"/>
              </a:lnSpc>
              <a:spcAft>
                <a:spcPts val="600"/>
              </a:spcAft>
              <a:buNone/>
            </a:pPr>
            <a:r>
              <a:rPr lang="en-GB" sz="1200" b="0" dirty="0"/>
              <a:t>The independent sector ethnicity breakdown is skewed, with a large proportion of the workforce’s ethnicity either unknown or not recorded by their systems.</a:t>
            </a:r>
          </a:p>
        </p:txBody>
      </p:sp>
      <p:sp>
        <p:nvSpPr>
          <p:cNvPr id="4" name="Slide Number Placeholder 3">
            <a:extLst>
              <a:ext uri="{FF2B5EF4-FFF2-40B4-BE49-F238E27FC236}">
                <a16:creationId xmlns:a16="http://schemas.microsoft.com/office/drawing/2014/main" id="{208E7F0E-CF17-4D20-8B99-588F13D9E139}"/>
              </a:ext>
            </a:extLst>
          </p:cNvPr>
          <p:cNvSpPr>
            <a:spLocks noGrp="1"/>
          </p:cNvSpPr>
          <p:nvPr>
            <p:ph type="sldNum" sz="quarter" idx="12"/>
          </p:nvPr>
        </p:nvSpPr>
        <p:spPr/>
        <p:txBody>
          <a:bodyPr/>
          <a:lstStyle/>
          <a:p>
            <a:fld id="{6FA9A11B-04D6-42DF-BB33-D91D786B2067}" type="slidenum">
              <a:rPr lang="en-GB" smtClean="0"/>
              <a:t>48</a:t>
            </a:fld>
            <a:endParaRPr lang="en-GB" dirty="0"/>
          </a:p>
        </p:txBody>
      </p:sp>
      <p:pic>
        <p:nvPicPr>
          <p:cNvPr id="9" name="Picture 8" descr="A stacked bar chart showing the ethnicity of CYMPH staff compared to the England resident population and across the different sectors. ">
            <a:extLst>
              <a:ext uri="{FF2B5EF4-FFF2-40B4-BE49-F238E27FC236}">
                <a16:creationId xmlns:a16="http://schemas.microsoft.com/office/drawing/2014/main" id="{72ADC503-8EA8-9E42-4312-AD4720954410}"/>
              </a:ext>
            </a:extLst>
          </p:cNvPr>
          <p:cNvPicPr>
            <a:picLocks noChangeAspect="1"/>
          </p:cNvPicPr>
          <p:nvPr/>
        </p:nvPicPr>
        <p:blipFill>
          <a:blip r:embed="rId3"/>
          <a:stretch>
            <a:fillRect/>
          </a:stretch>
        </p:blipFill>
        <p:spPr>
          <a:xfrm>
            <a:off x="3413761" y="1033064"/>
            <a:ext cx="5657578" cy="4791871"/>
          </a:xfrm>
          <a:prstGeom prst="rect">
            <a:avLst/>
          </a:prstGeom>
        </p:spPr>
      </p:pic>
    </p:spTree>
    <p:extLst>
      <p:ext uri="{BB962C8B-B14F-4D97-AF65-F5344CB8AC3E}">
        <p14:creationId xmlns:p14="http://schemas.microsoft.com/office/powerpoint/2010/main" val="40788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E504D-2110-46F5-BF4B-A4AA92F2EC4E}"/>
              </a:ext>
            </a:extLst>
          </p:cNvPr>
          <p:cNvSpPr>
            <a:spLocks noGrp="1"/>
          </p:cNvSpPr>
          <p:nvPr>
            <p:ph type="title"/>
          </p:nvPr>
        </p:nvSpPr>
        <p:spPr>
          <a:xfrm>
            <a:off x="250031" y="-3400"/>
            <a:ext cx="8643939" cy="882648"/>
          </a:xfrm>
        </p:spPr>
        <p:txBody>
          <a:bodyPr>
            <a:normAutofit/>
          </a:bodyPr>
          <a:lstStyle/>
          <a:p>
            <a:r>
              <a:rPr lang="en-GB" sz="2400" dirty="0">
                <a:solidFill>
                  <a:schemeClr val="accent1"/>
                </a:solidFill>
              </a:rPr>
              <a:t>Ethnicity of CYPMHS service users (NHS)</a:t>
            </a:r>
          </a:p>
        </p:txBody>
      </p:sp>
      <p:sp>
        <p:nvSpPr>
          <p:cNvPr id="3" name="Content Placeholder 2">
            <a:extLst>
              <a:ext uri="{FF2B5EF4-FFF2-40B4-BE49-F238E27FC236}">
                <a16:creationId xmlns:a16="http://schemas.microsoft.com/office/drawing/2014/main" id="{C8DF6F44-FBCE-4ECB-9261-3A3697FDCE7B}"/>
              </a:ext>
            </a:extLst>
          </p:cNvPr>
          <p:cNvSpPr>
            <a:spLocks noGrp="1"/>
          </p:cNvSpPr>
          <p:nvPr>
            <p:ph idx="1"/>
          </p:nvPr>
        </p:nvSpPr>
        <p:spPr>
          <a:xfrm>
            <a:off x="250030" y="1019176"/>
            <a:ext cx="3200401" cy="3845788"/>
          </a:xfrm>
        </p:spPr>
        <p:txBody>
          <a:bodyPr>
            <a:normAutofit lnSpcReduction="10000"/>
          </a:bodyPr>
          <a:lstStyle/>
          <a:p>
            <a:pPr marL="0" indent="0">
              <a:lnSpc>
                <a:spcPct val="100000"/>
              </a:lnSpc>
              <a:spcAft>
                <a:spcPts val="600"/>
              </a:spcAft>
              <a:buNone/>
            </a:pPr>
            <a:r>
              <a:rPr lang="en-US" sz="1200" b="0" dirty="0"/>
              <a:t>The NHS Benchmarking Network run an annual benchmarking project that collects comprehensive data on CYPMH services </a:t>
            </a:r>
            <a:r>
              <a:rPr lang="en-US" sz="1200" i="1" dirty="0"/>
              <a:t>across the UK</a:t>
            </a:r>
            <a:r>
              <a:rPr lang="en-GB" sz="1200" b="0" dirty="0"/>
              <a:t> (2021/2022 Children and Young People’s Benchmarking Project, NHS Benchmarking Network)</a:t>
            </a:r>
            <a:r>
              <a:rPr lang="en-US" sz="1200" b="0" dirty="0"/>
              <a:t>. This data supports a range of subsequent analysis that provides insight to local commissioners, providers and also national policy organisations.</a:t>
            </a:r>
            <a:r>
              <a:rPr lang="en-GB" sz="1200" b="0" dirty="0"/>
              <a:t> </a:t>
            </a:r>
          </a:p>
          <a:p>
            <a:pPr marL="0" indent="0">
              <a:lnSpc>
                <a:spcPct val="100000"/>
              </a:lnSpc>
              <a:spcAft>
                <a:spcPts val="600"/>
              </a:spcAft>
              <a:buNone/>
            </a:pPr>
            <a:r>
              <a:rPr lang="en-GB" sz="1200" b="0" dirty="0"/>
              <a:t>The chart to the right shows the ethnicity of children and young people treated within community and inpatient services across the UK. It also shows the ethnicity profile of the associate CYP population.</a:t>
            </a:r>
          </a:p>
          <a:p>
            <a:pPr marL="0" indent="0">
              <a:lnSpc>
                <a:spcPct val="100000"/>
              </a:lnSpc>
              <a:spcAft>
                <a:spcPts val="600"/>
              </a:spcAft>
              <a:buNone/>
            </a:pPr>
            <a:r>
              <a:rPr lang="en-GB" sz="1200" b="0" dirty="0"/>
              <a:t>Compared to the population there is an under representation of Asian /Asian British children and young people within both community and inpatient services. For Black/Black British CYP there was an over representation in inpatient services.</a:t>
            </a:r>
          </a:p>
        </p:txBody>
      </p:sp>
      <p:sp>
        <p:nvSpPr>
          <p:cNvPr id="4" name="Slide Number Placeholder 3">
            <a:extLst>
              <a:ext uri="{FF2B5EF4-FFF2-40B4-BE49-F238E27FC236}">
                <a16:creationId xmlns:a16="http://schemas.microsoft.com/office/drawing/2014/main" id="{208E7F0E-CF17-4D20-8B99-588F13D9E139}"/>
              </a:ext>
            </a:extLst>
          </p:cNvPr>
          <p:cNvSpPr>
            <a:spLocks noGrp="1"/>
          </p:cNvSpPr>
          <p:nvPr>
            <p:ph type="sldNum" sz="quarter" idx="12"/>
          </p:nvPr>
        </p:nvSpPr>
        <p:spPr/>
        <p:txBody>
          <a:bodyPr/>
          <a:lstStyle/>
          <a:p>
            <a:fld id="{6FA9A11B-04D6-42DF-BB33-D91D786B2067}" type="slidenum">
              <a:rPr lang="en-GB" smtClean="0"/>
              <a:t>49</a:t>
            </a:fld>
            <a:endParaRPr lang="en-GB" dirty="0"/>
          </a:p>
        </p:txBody>
      </p:sp>
      <p:sp>
        <p:nvSpPr>
          <p:cNvPr id="9" name="Content Placeholder 2">
            <a:extLst>
              <a:ext uri="{FF2B5EF4-FFF2-40B4-BE49-F238E27FC236}">
                <a16:creationId xmlns:a16="http://schemas.microsoft.com/office/drawing/2014/main" id="{D5B35FDA-230D-767C-3DD4-D6AB4CCAEA24}"/>
              </a:ext>
            </a:extLst>
          </p:cNvPr>
          <p:cNvSpPr txBox="1">
            <a:spLocks/>
          </p:cNvSpPr>
          <p:nvPr/>
        </p:nvSpPr>
        <p:spPr>
          <a:xfrm>
            <a:off x="259174" y="4837358"/>
            <a:ext cx="8417720" cy="1427044"/>
          </a:xfrm>
          <a:prstGeom prst="rect">
            <a:avLst/>
          </a:prstGeom>
        </p:spPr>
        <p:txBody>
          <a:bodyPr vert="horz" lIns="91440" tIns="45720" rIns="91440" bIns="45720" rtlCol="0">
            <a:normAutofit/>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600"/>
              </a:spcAft>
              <a:buNone/>
            </a:pPr>
            <a:r>
              <a:rPr lang="en-GB" sz="1200" b="0" dirty="0"/>
              <a:t>Comparing this to the profile of the NHS workforce on the previous page, the proportion of White/White British workers (England) is the same as in the CYP population (UK) at 80%. </a:t>
            </a:r>
          </a:p>
          <a:p>
            <a:pPr marL="0" indent="0">
              <a:lnSpc>
                <a:spcPct val="100000"/>
              </a:lnSpc>
              <a:spcAft>
                <a:spcPts val="600"/>
              </a:spcAft>
              <a:buFont typeface="Arial" panose="020B0604020202020204" pitchFamily="34" charset="0"/>
              <a:buNone/>
            </a:pPr>
            <a:r>
              <a:rPr lang="en-GB" sz="1200" b="0" dirty="0"/>
              <a:t>Black/Black British and Asian/Asian British staff (England) percentages are in line with the profile for CYP admissions (UK) and higher than children and young people in community services (UK). There is a lower percentage of mixed race staff (England) at 3%, compared to the rates reported for inpatient (5%) and community service users (6%) . </a:t>
            </a:r>
          </a:p>
        </p:txBody>
      </p:sp>
      <p:pic>
        <p:nvPicPr>
          <p:cNvPr id="5" name="Picture 4" descr="A bar chart showing the ethnicity of CYPMHS services users, compared to the CYP population.">
            <a:extLst>
              <a:ext uri="{FF2B5EF4-FFF2-40B4-BE49-F238E27FC236}">
                <a16:creationId xmlns:a16="http://schemas.microsoft.com/office/drawing/2014/main" id="{65E235AA-35D8-375E-7BDC-C1FBAA2AFB62}"/>
              </a:ext>
            </a:extLst>
          </p:cNvPr>
          <p:cNvPicPr>
            <a:picLocks noChangeAspect="1"/>
          </p:cNvPicPr>
          <p:nvPr/>
        </p:nvPicPr>
        <p:blipFill>
          <a:blip r:embed="rId3"/>
          <a:stretch>
            <a:fillRect/>
          </a:stretch>
        </p:blipFill>
        <p:spPr>
          <a:xfrm>
            <a:off x="3457575" y="972108"/>
            <a:ext cx="5262567" cy="3100545"/>
          </a:xfrm>
          <a:prstGeom prst="rect">
            <a:avLst/>
          </a:prstGeom>
        </p:spPr>
      </p:pic>
      <p:sp>
        <p:nvSpPr>
          <p:cNvPr id="7" name="Content Placeholder 2">
            <a:extLst>
              <a:ext uri="{FF2B5EF4-FFF2-40B4-BE49-F238E27FC236}">
                <a16:creationId xmlns:a16="http://schemas.microsoft.com/office/drawing/2014/main" id="{B684E2D0-5D49-827E-768E-E8454CA20EFD}"/>
              </a:ext>
            </a:extLst>
          </p:cNvPr>
          <p:cNvSpPr txBox="1">
            <a:spLocks/>
          </p:cNvSpPr>
          <p:nvPr/>
        </p:nvSpPr>
        <p:spPr>
          <a:xfrm>
            <a:off x="3596912" y="4223449"/>
            <a:ext cx="5436395" cy="470291"/>
          </a:xfrm>
          <a:prstGeom prst="rect">
            <a:avLst/>
          </a:prstGeom>
        </p:spPr>
        <p:txBody>
          <a:bodyPr vert="horz" lIns="91440" tIns="45720" rIns="91440" bIns="45720" rtlCol="0">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050" b="0" i="0" u="none" strike="noStrike" kern="1200" cap="none" spc="0" normalizeH="0" baseline="0" noProof="0" dirty="0">
                <a:ln>
                  <a:noFill/>
                </a:ln>
                <a:solidFill>
                  <a:prstClr val="black"/>
                </a:solidFill>
                <a:effectLst/>
                <a:uLnTx/>
                <a:uFillTx/>
                <a:latin typeface="Calibri" panose="020F0502020204030204"/>
                <a:ea typeface="+mn-ea"/>
                <a:cs typeface="+mn-cs"/>
              </a:rPr>
              <a:t>*The data used is the latest available from each of the nations. For England and Wales this is from the Office of National Statistics (2019), Scotland is from the Population Estimates from the National Registry Office (2014) and the Northern Ireland data is from the 2011 Northern Ireland census. </a:t>
            </a:r>
            <a:endParaRPr kumimoji="0" lang="en-GB"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92952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DAC6-B7D3-4993-8D96-D5315B28ED85}"/>
              </a:ext>
            </a:extLst>
          </p:cNvPr>
          <p:cNvSpPr>
            <a:spLocks noGrp="1"/>
          </p:cNvSpPr>
          <p:nvPr>
            <p:ph type="title"/>
          </p:nvPr>
        </p:nvSpPr>
        <p:spPr>
          <a:xfrm>
            <a:off x="257173" y="21260"/>
            <a:ext cx="8643939" cy="882648"/>
          </a:xfrm>
        </p:spPr>
        <p:txBody>
          <a:bodyPr>
            <a:normAutofit/>
          </a:bodyPr>
          <a:lstStyle/>
          <a:p>
            <a:r>
              <a:rPr lang="en-GB" sz="2400" dirty="0">
                <a:solidFill>
                  <a:srgbClr val="085BB7"/>
                </a:solidFill>
              </a:rPr>
              <a:t>Summary of growth in CYPMHS workforce</a:t>
            </a:r>
          </a:p>
        </p:txBody>
      </p:sp>
      <p:sp>
        <p:nvSpPr>
          <p:cNvPr id="3" name="Content Placeholder 2">
            <a:extLst>
              <a:ext uri="{FF2B5EF4-FFF2-40B4-BE49-F238E27FC236}">
                <a16:creationId xmlns:a16="http://schemas.microsoft.com/office/drawing/2014/main" id="{6D2AFD43-25AB-4F90-9A73-829F28D022E9}"/>
              </a:ext>
            </a:extLst>
          </p:cNvPr>
          <p:cNvSpPr>
            <a:spLocks noGrp="1"/>
          </p:cNvSpPr>
          <p:nvPr>
            <p:ph idx="1"/>
          </p:nvPr>
        </p:nvSpPr>
        <p:spPr>
          <a:xfrm>
            <a:off x="242888" y="903908"/>
            <a:ext cx="2944929" cy="5460316"/>
          </a:xfrm>
        </p:spPr>
        <p:txBody>
          <a:bodyPr>
            <a:normAutofit lnSpcReduction="10000"/>
          </a:bodyPr>
          <a:lstStyle/>
          <a:p>
            <a:pPr marL="0" indent="0">
              <a:lnSpc>
                <a:spcPct val="100000"/>
              </a:lnSpc>
              <a:spcAft>
                <a:spcPts val="600"/>
              </a:spcAft>
              <a:buNone/>
            </a:pPr>
            <a:r>
              <a:rPr lang="en-US" sz="1200" b="0" dirty="0"/>
              <a:t>Across the five sectors, organisations reported 21,643 WTE staff working in CYPMH services across England in 2021/22. This </a:t>
            </a:r>
            <a:r>
              <a:rPr lang="en-US" sz="1200" b="0" dirty="0">
                <a:solidFill>
                  <a:schemeClr val="tx1"/>
                </a:solidFill>
              </a:rPr>
              <a:t>is a </a:t>
            </a:r>
            <a:r>
              <a:rPr lang="en-US" sz="1200" b="0" dirty="0"/>
              <a:t>5</a:t>
            </a:r>
            <a:r>
              <a:rPr lang="en-US" sz="1200" b="0" dirty="0">
                <a:solidFill>
                  <a:schemeClr val="tx1"/>
                </a:solidFill>
              </a:rPr>
              <a:t>% increase in the workforce compared to 2021, where providers reported 20,626 WTE CYPMHS staff.</a:t>
            </a:r>
          </a:p>
          <a:p>
            <a:pPr marL="0" indent="0">
              <a:lnSpc>
                <a:spcPct val="100000"/>
              </a:lnSpc>
              <a:spcAft>
                <a:spcPts val="600"/>
              </a:spcAft>
              <a:buNone/>
            </a:pPr>
            <a:r>
              <a:rPr lang="en-GB" sz="1200" b="0" dirty="0">
                <a:solidFill>
                  <a:schemeClr val="tx1"/>
                </a:solidFill>
              </a:rPr>
              <a:t>The NHS CYPMHS workforce accounts for </a:t>
            </a:r>
            <a:r>
              <a:rPr lang="en-GB" sz="1200" b="0" dirty="0"/>
              <a:t>77</a:t>
            </a:r>
            <a:r>
              <a:rPr lang="en-GB" sz="1200" b="0" dirty="0">
                <a:solidFill>
                  <a:schemeClr val="tx1"/>
                </a:solidFill>
              </a:rPr>
              <a:t>% of the workforce across the five sectors. Providers reported an 8% increase in WTE from 15,486 WTE in 2021 to 16,763 WTE in 2022.</a:t>
            </a:r>
          </a:p>
          <a:p>
            <a:pPr marL="0" indent="0">
              <a:lnSpc>
                <a:spcPct val="100000"/>
              </a:lnSpc>
              <a:spcAft>
                <a:spcPts val="600"/>
              </a:spcAft>
              <a:buNone/>
            </a:pPr>
            <a:r>
              <a:rPr lang="en-GB" sz="1200" b="0" dirty="0"/>
              <a:t>The independent sector accounted for 7% of the workforce, 3% work in local authorities and 7% in voluntary organisations.</a:t>
            </a:r>
          </a:p>
          <a:p>
            <a:pPr marL="0" indent="0">
              <a:lnSpc>
                <a:spcPct val="100000"/>
              </a:lnSpc>
              <a:spcAft>
                <a:spcPts val="600"/>
              </a:spcAft>
              <a:buNone/>
            </a:pPr>
            <a:r>
              <a:rPr lang="en-GB" sz="1200" b="0" dirty="0"/>
              <a:t>The reduction in WTE working in the independent sector is likely due to the reduction in organisations submitting data in 2022 compared to 2021. </a:t>
            </a:r>
          </a:p>
          <a:p>
            <a:pPr marL="0" indent="0">
              <a:lnSpc>
                <a:spcPct val="100000"/>
              </a:lnSpc>
              <a:spcAft>
                <a:spcPts val="600"/>
              </a:spcAft>
              <a:buNone/>
            </a:pPr>
            <a:r>
              <a:rPr lang="en-GB" sz="1200" b="0" dirty="0"/>
              <a:t>The core CYPMH row is a sum of the previous four rows. Please note, as in previous years YOT staff are not dedicated CYPMH workers but staff members have CYPMH responsibilities as part of their wider role.</a:t>
            </a:r>
            <a:endParaRPr lang="en-GB" sz="1200" b="0" dirty="0">
              <a:solidFill>
                <a:schemeClr val="tx1"/>
              </a:solidFill>
            </a:endParaRPr>
          </a:p>
        </p:txBody>
      </p:sp>
      <p:sp>
        <p:nvSpPr>
          <p:cNvPr id="4" name="Slide Number Placeholder 3">
            <a:extLst>
              <a:ext uri="{FF2B5EF4-FFF2-40B4-BE49-F238E27FC236}">
                <a16:creationId xmlns:a16="http://schemas.microsoft.com/office/drawing/2014/main" id="{7A33EEFA-E2F2-40D1-A855-CB080E657046}"/>
              </a:ext>
            </a:extLst>
          </p:cNvPr>
          <p:cNvSpPr>
            <a:spLocks noGrp="1"/>
          </p:cNvSpPr>
          <p:nvPr>
            <p:ph type="sldNum" sz="quarter" idx="12"/>
          </p:nvPr>
        </p:nvSpPr>
        <p:spPr/>
        <p:txBody>
          <a:bodyPr/>
          <a:lstStyle/>
          <a:p>
            <a:fld id="{6FA9A11B-04D6-42DF-BB33-D91D786B2067}" type="slidenum">
              <a:rPr lang="en-GB" smtClean="0"/>
              <a:t>5</a:t>
            </a:fld>
            <a:endParaRPr lang="en-GB" dirty="0"/>
          </a:p>
        </p:txBody>
      </p:sp>
      <p:graphicFrame>
        <p:nvGraphicFramePr>
          <p:cNvPr id="5" name="Table 4">
            <a:extLst>
              <a:ext uri="{FF2B5EF4-FFF2-40B4-BE49-F238E27FC236}">
                <a16:creationId xmlns:a16="http://schemas.microsoft.com/office/drawing/2014/main" id="{8DBDFE9E-E9A3-4F36-ADEF-D0362D3376E3}"/>
              </a:ext>
            </a:extLst>
          </p:cNvPr>
          <p:cNvGraphicFramePr>
            <a:graphicFrameLocks noGrp="1"/>
          </p:cNvGraphicFramePr>
          <p:nvPr>
            <p:extLst>
              <p:ext uri="{D42A27DB-BD31-4B8C-83A1-F6EECF244321}">
                <p14:modId xmlns:p14="http://schemas.microsoft.com/office/powerpoint/2010/main" val="3279472447"/>
              </p:ext>
            </p:extLst>
          </p:nvPr>
        </p:nvGraphicFramePr>
        <p:xfrm>
          <a:off x="3156250" y="1306625"/>
          <a:ext cx="5869100" cy="3526492"/>
        </p:xfrm>
        <a:graphic>
          <a:graphicData uri="http://schemas.openxmlformats.org/drawingml/2006/table">
            <a:tbl>
              <a:tblPr firstRow="1" bandRow="1">
                <a:tableStyleId>{5C22544A-7EE6-4342-B048-85BDC9FD1C3A}</a:tableStyleId>
              </a:tblPr>
              <a:tblGrid>
                <a:gridCol w="982657">
                  <a:extLst>
                    <a:ext uri="{9D8B030D-6E8A-4147-A177-3AD203B41FA5}">
                      <a16:colId xmlns:a16="http://schemas.microsoft.com/office/drawing/2014/main" val="3180817491"/>
                    </a:ext>
                  </a:extLst>
                </a:gridCol>
                <a:gridCol w="611186">
                  <a:extLst>
                    <a:ext uri="{9D8B030D-6E8A-4147-A177-3AD203B41FA5}">
                      <a16:colId xmlns:a16="http://schemas.microsoft.com/office/drawing/2014/main" val="2532011907"/>
                    </a:ext>
                  </a:extLst>
                </a:gridCol>
                <a:gridCol w="679096">
                  <a:extLst>
                    <a:ext uri="{9D8B030D-6E8A-4147-A177-3AD203B41FA5}">
                      <a16:colId xmlns:a16="http://schemas.microsoft.com/office/drawing/2014/main" val="1938362994"/>
                    </a:ext>
                  </a:extLst>
                </a:gridCol>
                <a:gridCol w="611186">
                  <a:extLst>
                    <a:ext uri="{9D8B030D-6E8A-4147-A177-3AD203B41FA5}">
                      <a16:colId xmlns:a16="http://schemas.microsoft.com/office/drawing/2014/main" val="1739774410"/>
                    </a:ext>
                  </a:extLst>
                </a:gridCol>
                <a:gridCol w="687583">
                  <a:extLst>
                    <a:ext uri="{9D8B030D-6E8A-4147-A177-3AD203B41FA5}">
                      <a16:colId xmlns:a16="http://schemas.microsoft.com/office/drawing/2014/main" val="3042931972"/>
                    </a:ext>
                  </a:extLst>
                </a:gridCol>
                <a:gridCol w="687583">
                  <a:extLst>
                    <a:ext uri="{9D8B030D-6E8A-4147-A177-3AD203B41FA5}">
                      <a16:colId xmlns:a16="http://schemas.microsoft.com/office/drawing/2014/main" val="1624207660"/>
                    </a:ext>
                  </a:extLst>
                </a:gridCol>
                <a:gridCol w="806425">
                  <a:extLst>
                    <a:ext uri="{9D8B030D-6E8A-4147-A177-3AD203B41FA5}">
                      <a16:colId xmlns:a16="http://schemas.microsoft.com/office/drawing/2014/main" val="115702846"/>
                    </a:ext>
                  </a:extLst>
                </a:gridCol>
                <a:gridCol w="803384">
                  <a:extLst>
                    <a:ext uri="{9D8B030D-6E8A-4147-A177-3AD203B41FA5}">
                      <a16:colId xmlns:a16="http://schemas.microsoft.com/office/drawing/2014/main" val="945176378"/>
                    </a:ext>
                  </a:extLst>
                </a:gridCol>
              </a:tblGrid>
              <a:tr h="476810">
                <a:tc>
                  <a:txBody>
                    <a:bodyPr/>
                    <a:lstStyle/>
                    <a:p>
                      <a:r>
                        <a:rPr lang="en-GB" sz="1050" dirty="0">
                          <a:latin typeface="Arial" panose="020B0604020202020204" pitchFamily="34" charset="0"/>
                          <a:cs typeface="Arial" panose="020B0604020202020204" pitchFamily="34" charset="0"/>
                        </a:rPr>
                        <a:t>Sector</a:t>
                      </a:r>
                    </a:p>
                  </a:txBody>
                  <a:tcPr/>
                </a:tc>
                <a:tc>
                  <a:txBody>
                    <a:bodyPr/>
                    <a:lstStyle/>
                    <a:p>
                      <a:r>
                        <a:rPr lang="en-GB" sz="1050" dirty="0">
                          <a:latin typeface="Arial" panose="020B0604020202020204" pitchFamily="34" charset="0"/>
                          <a:cs typeface="Arial" panose="020B0604020202020204" pitchFamily="34" charset="0"/>
                        </a:rPr>
                        <a:t>2016 WTE</a:t>
                      </a:r>
                    </a:p>
                    <a:p>
                      <a:r>
                        <a:rPr lang="en-GB" sz="1050" dirty="0">
                          <a:latin typeface="Arial" panose="020B0604020202020204" pitchFamily="34" charset="0"/>
                          <a:cs typeface="Arial" panose="020B0604020202020204" pitchFamily="34" charset="0"/>
                        </a:rPr>
                        <a:t>(31/122015)</a:t>
                      </a:r>
                    </a:p>
                  </a:txBody>
                  <a:tcPr/>
                </a:tc>
                <a:tc>
                  <a:txBody>
                    <a:bodyPr/>
                    <a:lstStyle/>
                    <a:p>
                      <a:r>
                        <a:rPr lang="en-GB" sz="1050" dirty="0">
                          <a:latin typeface="Arial" panose="020B0604020202020204" pitchFamily="34" charset="0"/>
                          <a:cs typeface="Arial" panose="020B0604020202020204" pitchFamily="34" charset="0"/>
                        </a:rPr>
                        <a:t>2019 WTE</a:t>
                      </a:r>
                    </a:p>
                    <a:p>
                      <a:r>
                        <a:rPr lang="en-GB" sz="1050" dirty="0">
                          <a:latin typeface="Arial" panose="020B0604020202020204" pitchFamily="34" charset="0"/>
                          <a:cs typeface="Arial" panose="020B0604020202020204" pitchFamily="34" charset="0"/>
                        </a:rPr>
                        <a:t>(31/12/2018)</a:t>
                      </a:r>
                    </a:p>
                  </a:txBody>
                  <a:tcPr/>
                </a:tc>
                <a:tc>
                  <a:txBody>
                    <a:bodyPr/>
                    <a:lstStyle/>
                    <a:p>
                      <a:r>
                        <a:rPr lang="en-GB" sz="1050" dirty="0">
                          <a:latin typeface="Arial" panose="020B0604020202020204" pitchFamily="34" charset="0"/>
                          <a:cs typeface="Arial" panose="020B0604020202020204" pitchFamily="34" charset="0"/>
                        </a:rPr>
                        <a:t>2021</a:t>
                      </a:r>
                    </a:p>
                    <a:p>
                      <a:r>
                        <a:rPr lang="en-GB" sz="1050" dirty="0">
                          <a:latin typeface="Arial" panose="020B0604020202020204" pitchFamily="34" charset="0"/>
                          <a:cs typeface="Arial" panose="020B0604020202020204" pitchFamily="34" charset="0"/>
                        </a:rPr>
                        <a:t>WTE</a:t>
                      </a:r>
                    </a:p>
                    <a:p>
                      <a:r>
                        <a:rPr lang="en-GB" sz="1050" dirty="0">
                          <a:latin typeface="Arial" panose="020B0604020202020204" pitchFamily="34" charset="0"/>
                          <a:cs typeface="Arial" panose="020B0604020202020204" pitchFamily="34" charset="0"/>
                        </a:rPr>
                        <a:t>(31/03/2021)</a:t>
                      </a:r>
                    </a:p>
                  </a:txBody>
                  <a:tcPr/>
                </a:tc>
                <a:tc>
                  <a:txBody>
                    <a:bodyPr/>
                    <a:lstStyle/>
                    <a:p>
                      <a:r>
                        <a:rPr lang="en-US" sz="1050" dirty="0">
                          <a:latin typeface="Arial" panose="020B0604020202020204" pitchFamily="34" charset="0"/>
                          <a:cs typeface="Arial" panose="020B0604020202020204" pitchFamily="34" charset="0"/>
                        </a:rPr>
                        <a:t>2022 WTE (31/03/2022)</a:t>
                      </a:r>
                      <a:endParaRPr lang="en-GB" sz="1050" dirty="0">
                        <a:latin typeface="Arial" panose="020B0604020202020204" pitchFamily="34" charset="0"/>
                        <a:cs typeface="Arial" panose="020B0604020202020204" pitchFamily="34" charset="0"/>
                      </a:endParaRPr>
                    </a:p>
                  </a:txBody>
                  <a:tcPr/>
                </a:tc>
                <a:tc>
                  <a:txBody>
                    <a:bodyPr/>
                    <a:lstStyle/>
                    <a:p>
                      <a:r>
                        <a:rPr lang="en-GB" sz="1050" dirty="0">
                          <a:latin typeface="Arial" panose="020B0604020202020204" pitchFamily="34" charset="0"/>
                          <a:cs typeface="Arial" panose="020B0604020202020204" pitchFamily="34" charset="0"/>
                        </a:rPr>
                        <a:t>change 2021 to 2022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Number of providers (2021)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latin typeface="Arial" panose="020B0604020202020204" pitchFamily="34" charset="0"/>
                          <a:cs typeface="Arial" panose="020B0604020202020204" pitchFamily="34" charset="0"/>
                        </a:rPr>
                        <a:t>Number of providers (2022)</a:t>
                      </a:r>
                    </a:p>
                  </a:txBody>
                  <a:tcPr/>
                </a:tc>
                <a:extLst>
                  <a:ext uri="{0D108BD9-81ED-4DB2-BD59-A6C34878D82A}">
                    <a16:rowId xmlns:a16="http://schemas.microsoft.com/office/drawing/2014/main" val="3808539513"/>
                  </a:ext>
                </a:extLst>
              </a:tr>
              <a:tr h="394793">
                <a:tc>
                  <a:txBody>
                    <a:bodyPr/>
                    <a:lstStyle/>
                    <a:p>
                      <a:r>
                        <a:rPr lang="en-GB" sz="1050" dirty="0">
                          <a:solidFill>
                            <a:schemeClr val="tx1"/>
                          </a:solidFill>
                          <a:latin typeface="Arial" panose="020B0604020202020204" pitchFamily="34" charset="0"/>
                          <a:cs typeface="Arial" panose="020B0604020202020204" pitchFamily="34" charset="0"/>
                        </a:rPr>
                        <a:t>NHS</a:t>
                      </a:r>
                    </a:p>
                  </a:txBody>
                  <a:tcPr/>
                </a:tc>
                <a:tc>
                  <a:txBody>
                    <a:bodyPr/>
                    <a:lstStyle/>
                    <a:p>
                      <a:r>
                        <a:rPr lang="en-GB" sz="1050" i="0" dirty="0">
                          <a:solidFill>
                            <a:schemeClr val="tx1"/>
                          </a:solidFill>
                          <a:latin typeface="Arial" panose="020B0604020202020204" pitchFamily="34" charset="0"/>
                          <a:cs typeface="Arial" panose="020B0604020202020204" pitchFamily="34" charset="0"/>
                        </a:rPr>
                        <a:t>8,976</a:t>
                      </a:r>
                    </a:p>
                  </a:txBody>
                  <a:tcPr/>
                </a:tc>
                <a:tc>
                  <a:txBody>
                    <a:bodyPr/>
                    <a:lstStyle/>
                    <a:p>
                      <a:r>
                        <a:rPr lang="en-GB" sz="1050" dirty="0">
                          <a:solidFill>
                            <a:schemeClr val="tx1"/>
                          </a:solidFill>
                          <a:latin typeface="Arial" panose="020B0604020202020204" pitchFamily="34" charset="0"/>
                          <a:cs typeface="Arial" panose="020B0604020202020204" pitchFamily="34" charset="0"/>
                        </a:rPr>
                        <a:t>11,036</a:t>
                      </a:r>
                    </a:p>
                  </a:txBody>
                  <a:tcPr/>
                </a:tc>
                <a:tc>
                  <a:txBody>
                    <a:bodyPr/>
                    <a:lstStyle/>
                    <a:p>
                      <a:r>
                        <a:rPr lang="en-GB" sz="1050" dirty="0">
                          <a:solidFill>
                            <a:schemeClr val="tx1"/>
                          </a:solidFill>
                          <a:latin typeface="Arial" panose="020B0604020202020204" pitchFamily="34" charset="0"/>
                          <a:cs typeface="Arial" panose="020B0604020202020204" pitchFamily="34" charset="0"/>
                        </a:rPr>
                        <a:t>15,486</a:t>
                      </a:r>
                    </a:p>
                  </a:txBody>
                  <a:tcPr/>
                </a:tc>
                <a:tc>
                  <a:txBody>
                    <a:bodyPr/>
                    <a:lstStyle/>
                    <a:p>
                      <a:r>
                        <a:rPr lang="en-US" sz="1050" dirty="0">
                          <a:solidFill>
                            <a:schemeClr val="tx1"/>
                          </a:solidFill>
                          <a:latin typeface="Arial" panose="020B0604020202020204" pitchFamily="34" charset="0"/>
                          <a:cs typeface="Arial" panose="020B0604020202020204" pitchFamily="34" charset="0"/>
                        </a:rPr>
                        <a:t>16,763*</a:t>
                      </a:r>
                      <a:endParaRPr lang="en-GB"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+1,277</a:t>
                      </a:r>
                    </a:p>
                  </a:txBody>
                  <a:tcPr/>
                </a:tc>
                <a:tc>
                  <a:txBody>
                    <a:bodyPr/>
                    <a:lstStyle/>
                    <a:p>
                      <a:r>
                        <a:rPr lang="en-GB" sz="1050" dirty="0">
                          <a:solidFill>
                            <a:schemeClr val="tx1"/>
                          </a:solidFill>
                          <a:latin typeface="Arial" panose="020B0604020202020204" pitchFamily="34" charset="0"/>
                          <a:cs typeface="Arial" panose="020B0604020202020204" pitchFamily="34" charset="0"/>
                        </a:rPr>
                        <a:t>65</a:t>
                      </a:r>
                    </a:p>
                  </a:txBody>
                  <a:tcPr/>
                </a:tc>
                <a:tc>
                  <a:txBody>
                    <a:bodyPr/>
                    <a:lstStyle/>
                    <a:p>
                      <a:r>
                        <a:rPr lang="en-US" sz="1050" dirty="0">
                          <a:solidFill>
                            <a:schemeClr val="tx1"/>
                          </a:solidFill>
                          <a:latin typeface="Arial" panose="020B0604020202020204" pitchFamily="34" charset="0"/>
                          <a:cs typeface="Arial" panose="020B0604020202020204" pitchFamily="34" charset="0"/>
                        </a:rPr>
                        <a:t>65*</a:t>
                      </a:r>
                      <a:endParaRPr lang="en-GB" sz="1050"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51497228"/>
                  </a:ext>
                </a:extLst>
              </a:tr>
              <a:tr h="394793">
                <a:tc>
                  <a:txBody>
                    <a:bodyPr/>
                    <a:lstStyle/>
                    <a:p>
                      <a:r>
                        <a:rPr lang="en-GB" sz="1050" dirty="0">
                          <a:solidFill>
                            <a:schemeClr val="tx1"/>
                          </a:solidFill>
                          <a:latin typeface="Arial" panose="020B0604020202020204" pitchFamily="34" charset="0"/>
                          <a:cs typeface="Arial" panose="020B0604020202020204" pitchFamily="34" charset="0"/>
                        </a:rPr>
                        <a:t>Independent</a:t>
                      </a:r>
                    </a:p>
                  </a:txBody>
                  <a:tcPr/>
                </a:tc>
                <a:tc>
                  <a:txBody>
                    <a:bodyPr/>
                    <a:lstStyle/>
                    <a:p>
                      <a:r>
                        <a:rPr lang="en-GB" sz="1050" i="0" dirty="0">
                          <a:solidFill>
                            <a:schemeClr val="tx1"/>
                          </a:solidFill>
                          <a:latin typeface="Arial" panose="020B0604020202020204" pitchFamily="34" charset="0"/>
                          <a:cs typeface="Arial" panose="020B0604020202020204" pitchFamily="34" charset="0"/>
                        </a:rPr>
                        <a:t>1,688</a:t>
                      </a:r>
                    </a:p>
                  </a:txBody>
                  <a:tcPr/>
                </a:tc>
                <a:tc>
                  <a:txBody>
                    <a:bodyPr/>
                    <a:lstStyle/>
                    <a:p>
                      <a:r>
                        <a:rPr lang="en-GB" sz="1050" dirty="0">
                          <a:solidFill>
                            <a:schemeClr val="tx1"/>
                          </a:solidFill>
                          <a:latin typeface="Arial" panose="020B0604020202020204" pitchFamily="34" charset="0"/>
                          <a:cs typeface="Arial" panose="020B0604020202020204" pitchFamily="34" charset="0"/>
                        </a:rPr>
                        <a:t>1,643</a:t>
                      </a:r>
                    </a:p>
                  </a:txBody>
                  <a:tcPr/>
                </a:tc>
                <a:tc>
                  <a:txBody>
                    <a:bodyPr/>
                    <a:lstStyle/>
                    <a:p>
                      <a:r>
                        <a:rPr lang="en-GB" sz="1050" dirty="0">
                          <a:solidFill>
                            <a:schemeClr val="tx1"/>
                          </a:solidFill>
                          <a:latin typeface="Arial" panose="020B0604020202020204" pitchFamily="34" charset="0"/>
                          <a:cs typeface="Arial" panose="020B0604020202020204" pitchFamily="34" charset="0"/>
                        </a:rPr>
                        <a:t>2,293</a:t>
                      </a:r>
                    </a:p>
                  </a:txBody>
                  <a:tcPr/>
                </a:tc>
                <a:tc>
                  <a:txBody>
                    <a:bodyPr/>
                    <a:lstStyle/>
                    <a:p>
                      <a:r>
                        <a:rPr lang="en-US" sz="1050" dirty="0">
                          <a:solidFill>
                            <a:schemeClr val="tx1"/>
                          </a:solidFill>
                          <a:latin typeface="Arial" panose="020B0604020202020204" pitchFamily="34" charset="0"/>
                          <a:cs typeface="Arial" panose="020B0604020202020204" pitchFamily="34" charset="0"/>
                        </a:rPr>
                        <a:t>1,575</a:t>
                      </a:r>
                      <a:endParaRPr lang="en-GB" sz="1050" dirty="0">
                        <a:solidFill>
                          <a:schemeClr val="tx1"/>
                        </a:solidFill>
                        <a:latin typeface="Arial" panose="020B0604020202020204" pitchFamily="34" charset="0"/>
                        <a:cs typeface="Arial" panose="020B0604020202020204" pitchFamily="34" charset="0"/>
                      </a:endParaRPr>
                    </a:p>
                  </a:txBody>
                  <a:tcPr/>
                </a:tc>
                <a:tc>
                  <a:txBody>
                    <a:bodyPr/>
                    <a:lstStyle/>
                    <a:p>
                      <a:r>
                        <a:rPr lang="en-GB" sz="1050" dirty="0">
                          <a:solidFill>
                            <a:schemeClr val="tx1"/>
                          </a:solidFill>
                          <a:latin typeface="Arial" panose="020B0604020202020204" pitchFamily="34" charset="0"/>
                          <a:cs typeface="Arial" panose="020B0604020202020204" pitchFamily="34" charset="0"/>
                        </a:rPr>
                        <a:t>-718</a:t>
                      </a:r>
                    </a:p>
                  </a:txBody>
                  <a:tcPr/>
                </a:tc>
                <a:tc>
                  <a:txBody>
                    <a:bodyPr/>
                    <a:lstStyle/>
                    <a:p>
                      <a:r>
                        <a:rPr lang="en-GB" sz="1050" dirty="0">
                          <a:solidFill>
                            <a:schemeClr val="tx1"/>
                          </a:solidFill>
                          <a:latin typeface="Arial" panose="020B0604020202020204" pitchFamily="34" charset="0"/>
                          <a:cs typeface="Arial" panose="020B0604020202020204" pitchFamily="34" charset="0"/>
                        </a:rPr>
                        <a:t>11</a:t>
                      </a:r>
                    </a:p>
                  </a:txBody>
                  <a:tcPr/>
                </a:tc>
                <a:tc>
                  <a:txBody>
                    <a:bodyPr/>
                    <a:lstStyle/>
                    <a:p>
                      <a:r>
                        <a:rPr lang="en-GB" sz="1050" dirty="0">
                          <a:solidFill>
                            <a:schemeClr val="tx1"/>
                          </a:solidFill>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3826354022"/>
                  </a:ext>
                </a:extLst>
              </a:tr>
              <a:tr h="394793">
                <a:tc>
                  <a:txBody>
                    <a:bodyPr/>
                    <a:lstStyle/>
                    <a:p>
                      <a:r>
                        <a:rPr lang="en-GB" sz="1050" dirty="0">
                          <a:solidFill>
                            <a:schemeClr val="tx1"/>
                          </a:solidFill>
                          <a:latin typeface="Arial" panose="020B0604020202020204" pitchFamily="34" charset="0"/>
                          <a:cs typeface="Arial" panose="020B0604020202020204" pitchFamily="34" charset="0"/>
                        </a:rPr>
                        <a:t>Local Authority</a:t>
                      </a:r>
                    </a:p>
                  </a:txBody>
                  <a:tcPr/>
                </a:tc>
                <a:tc>
                  <a:txBody>
                    <a:bodyPr/>
                    <a:lstStyle/>
                    <a:p>
                      <a:r>
                        <a:rPr lang="en-GB" sz="1050" i="0" dirty="0">
                          <a:solidFill>
                            <a:schemeClr val="tx1"/>
                          </a:solidFill>
                          <a:latin typeface="Arial" panose="020B0604020202020204" pitchFamily="34" charset="0"/>
                          <a:cs typeface="Arial" panose="020B0604020202020204" pitchFamily="34" charset="0"/>
                        </a:rPr>
                        <a:t>865</a:t>
                      </a:r>
                    </a:p>
                  </a:txBody>
                  <a:tcPr/>
                </a:tc>
                <a:tc>
                  <a:txBody>
                    <a:bodyPr/>
                    <a:lstStyle/>
                    <a:p>
                      <a:r>
                        <a:rPr lang="en-GB" sz="1050" dirty="0">
                          <a:solidFill>
                            <a:schemeClr val="tx1"/>
                          </a:solidFill>
                          <a:latin typeface="Arial" panose="020B0604020202020204" pitchFamily="34" charset="0"/>
                          <a:cs typeface="Arial" panose="020B0604020202020204" pitchFamily="34" charset="0"/>
                        </a:rPr>
                        <a:t>1,065</a:t>
                      </a:r>
                    </a:p>
                  </a:txBody>
                  <a:tcPr/>
                </a:tc>
                <a:tc>
                  <a:txBody>
                    <a:bodyPr/>
                    <a:lstStyle/>
                    <a:p>
                      <a:r>
                        <a:rPr lang="en-GB" sz="1050" dirty="0">
                          <a:solidFill>
                            <a:schemeClr val="tx1"/>
                          </a:solidFill>
                          <a:latin typeface="Arial" panose="020B0604020202020204" pitchFamily="34" charset="0"/>
                          <a:cs typeface="Arial" panose="020B0604020202020204" pitchFamily="34" charset="0"/>
                        </a:rPr>
                        <a:t>600</a:t>
                      </a:r>
                    </a:p>
                  </a:txBody>
                  <a:tcPr/>
                </a:tc>
                <a:tc>
                  <a:txBody>
                    <a:bodyPr/>
                    <a:lstStyle/>
                    <a:p>
                      <a:r>
                        <a:rPr lang="en-GB" sz="1050" dirty="0">
                          <a:solidFill>
                            <a:schemeClr val="tx1"/>
                          </a:solidFill>
                          <a:latin typeface="Arial" panose="020B0604020202020204" pitchFamily="34" charset="0"/>
                          <a:cs typeface="Arial" panose="020B0604020202020204" pitchFamily="34" charset="0"/>
                        </a:rPr>
                        <a:t>747</a:t>
                      </a:r>
                    </a:p>
                  </a:txBody>
                  <a:tcPr/>
                </a:tc>
                <a:tc>
                  <a:txBody>
                    <a:bodyPr/>
                    <a:lstStyle/>
                    <a:p>
                      <a:r>
                        <a:rPr lang="en-GB" sz="1050" dirty="0">
                          <a:solidFill>
                            <a:schemeClr val="tx1"/>
                          </a:solidFill>
                          <a:latin typeface="Arial" panose="020B0604020202020204" pitchFamily="34" charset="0"/>
                          <a:cs typeface="Arial" panose="020B0604020202020204" pitchFamily="34" charset="0"/>
                        </a:rPr>
                        <a:t>+147</a:t>
                      </a:r>
                    </a:p>
                  </a:txBody>
                  <a:tcPr/>
                </a:tc>
                <a:tc>
                  <a:txBody>
                    <a:bodyPr/>
                    <a:lstStyle/>
                    <a:p>
                      <a:r>
                        <a:rPr lang="en-GB" sz="1050" dirty="0">
                          <a:solidFill>
                            <a:schemeClr val="tx1"/>
                          </a:solidFill>
                          <a:latin typeface="Arial" panose="020B0604020202020204" pitchFamily="34" charset="0"/>
                          <a:cs typeface="Arial" panose="020B0604020202020204" pitchFamily="34" charset="0"/>
                        </a:rPr>
                        <a:t>46</a:t>
                      </a:r>
                    </a:p>
                  </a:txBody>
                  <a:tcPr/>
                </a:tc>
                <a:tc>
                  <a:txBody>
                    <a:bodyPr/>
                    <a:lstStyle/>
                    <a:p>
                      <a:r>
                        <a:rPr lang="en-GB" sz="1050" dirty="0">
                          <a:solidFill>
                            <a:schemeClr val="tx1"/>
                          </a:solidFill>
                          <a:latin typeface="Arial" panose="020B0604020202020204" pitchFamily="34" charset="0"/>
                          <a:cs typeface="Arial" panose="020B0604020202020204" pitchFamily="34" charset="0"/>
                        </a:rPr>
                        <a:t>53</a:t>
                      </a:r>
                    </a:p>
                  </a:txBody>
                  <a:tcPr/>
                </a:tc>
                <a:extLst>
                  <a:ext uri="{0D108BD9-81ED-4DB2-BD59-A6C34878D82A}">
                    <a16:rowId xmlns:a16="http://schemas.microsoft.com/office/drawing/2014/main" val="2162472410"/>
                  </a:ext>
                </a:extLst>
              </a:tr>
              <a:tr h="394793">
                <a:tc>
                  <a:txBody>
                    <a:bodyPr/>
                    <a:lstStyle/>
                    <a:p>
                      <a:r>
                        <a:rPr lang="en-GB" sz="1050" dirty="0">
                          <a:solidFill>
                            <a:schemeClr val="tx1"/>
                          </a:solidFill>
                          <a:latin typeface="Arial" panose="020B0604020202020204" pitchFamily="34" charset="0"/>
                          <a:cs typeface="Arial" panose="020B0604020202020204" pitchFamily="34" charset="0"/>
                        </a:rPr>
                        <a:t>Voluntary</a:t>
                      </a:r>
                    </a:p>
                  </a:txBody>
                  <a:tcPr/>
                </a:tc>
                <a:tc>
                  <a:txBody>
                    <a:bodyPr/>
                    <a:lstStyle/>
                    <a:p>
                      <a:r>
                        <a:rPr lang="en-GB" sz="1050" i="0" dirty="0">
                          <a:solidFill>
                            <a:schemeClr val="tx1"/>
                          </a:solidFill>
                          <a:latin typeface="Arial" panose="020B0604020202020204" pitchFamily="34" charset="0"/>
                          <a:cs typeface="Arial" panose="020B0604020202020204" pitchFamily="34" charset="0"/>
                        </a:rPr>
                        <a:t>158</a:t>
                      </a:r>
                    </a:p>
                  </a:txBody>
                  <a:tcPr/>
                </a:tc>
                <a:tc>
                  <a:txBody>
                    <a:bodyPr/>
                    <a:lstStyle/>
                    <a:p>
                      <a:r>
                        <a:rPr lang="en-GB" sz="1050" dirty="0">
                          <a:solidFill>
                            <a:schemeClr val="tx1"/>
                          </a:solidFill>
                          <a:latin typeface="Arial" panose="020B0604020202020204" pitchFamily="34" charset="0"/>
                          <a:cs typeface="Arial" panose="020B0604020202020204" pitchFamily="34" charset="0"/>
                        </a:rPr>
                        <a:t>321</a:t>
                      </a:r>
                    </a:p>
                  </a:txBody>
                  <a:tcPr/>
                </a:tc>
                <a:tc>
                  <a:txBody>
                    <a:bodyPr/>
                    <a:lstStyle/>
                    <a:p>
                      <a:r>
                        <a:rPr lang="en-GB" sz="1050" dirty="0">
                          <a:solidFill>
                            <a:schemeClr val="tx1"/>
                          </a:solidFill>
                          <a:latin typeface="Arial" panose="020B0604020202020204" pitchFamily="34" charset="0"/>
                          <a:cs typeface="Arial" panose="020B0604020202020204" pitchFamily="34" charset="0"/>
                        </a:rPr>
                        <a:t>1,457</a:t>
                      </a:r>
                    </a:p>
                  </a:txBody>
                  <a:tcPr/>
                </a:tc>
                <a:tc>
                  <a:txBody>
                    <a:bodyPr/>
                    <a:lstStyle/>
                    <a:p>
                      <a:r>
                        <a:rPr lang="en-GB" sz="1050" dirty="0">
                          <a:solidFill>
                            <a:schemeClr val="tx1"/>
                          </a:solidFill>
                          <a:latin typeface="Arial" panose="020B0604020202020204" pitchFamily="34" charset="0"/>
                          <a:cs typeface="Arial" panose="020B0604020202020204" pitchFamily="34" charset="0"/>
                        </a:rPr>
                        <a:t>1,441</a:t>
                      </a:r>
                    </a:p>
                  </a:txBody>
                  <a:tcPr/>
                </a:tc>
                <a:tc>
                  <a:txBody>
                    <a:bodyPr/>
                    <a:lstStyle/>
                    <a:p>
                      <a:r>
                        <a:rPr lang="en-GB" sz="1050" dirty="0">
                          <a:solidFill>
                            <a:schemeClr val="tx1"/>
                          </a:solidFill>
                          <a:latin typeface="Arial" panose="020B0604020202020204" pitchFamily="34" charset="0"/>
                          <a:cs typeface="Arial" panose="020B0604020202020204" pitchFamily="34" charset="0"/>
                        </a:rPr>
                        <a:t>-16</a:t>
                      </a:r>
                    </a:p>
                  </a:txBody>
                  <a:tcPr/>
                </a:tc>
                <a:tc>
                  <a:txBody>
                    <a:bodyPr/>
                    <a:lstStyle/>
                    <a:p>
                      <a:r>
                        <a:rPr lang="en-GB" sz="1050" dirty="0">
                          <a:solidFill>
                            <a:schemeClr val="tx1"/>
                          </a:solidFill>
                          <a:latin typeface="Arial" panose="020B0604020202020204" pitchFamily="34" charset="0"/>
                          <a:cs typeface="Arial" panose="020B0604020202020204" pitchFamily="34" charset="0"/>
                        </a:rPr>
                        <a:t>74</a:t>
                      </a:r>
                    </a:p>
                  </a:txBody>
                  <a:tcPr/>
                </a:tc>
                <a:tc>
                  <a:txBody>
                    <a:bodyPr/>
                    <a:lstStyle/>
                    <a:p>
                      <a:r>
                        <a:rPr lang="en-GB" sz="1050" dirty="0">
                          <a:solidFill>
                            <a:schemeClr val="tx1"/>
                          </a:solidFill>
                          <a:latin typeface="Arial" panose="020B0604020202020204" pitchFamily="34" charset="0"/>
                          <a:cs typeface="Arial" panose="020B0604020202020204" pitchFamily="34" charset="0"/>
                        </a:rPr>
                        <a:t>55</a:t>
                      </a:r>
                    </a:p>
                  </a:txBody>
                  <a:tcPr/>
                </a:tc>
                <a:extLst>
                  <a:ext uri="{0D108BD9-81ED-4DB2-BD59-A6C34878D82A}">
                    <a16:rowId xmlns:a16="http://schemas.microsoft.com/office/drawing/2014/main" val="3985747855"/>
                  </a:ext>
                </a:extLst>
              </a:tr>
              <a:tr h="394793">
                <a:tc>
                  <a:txBody>
                    <a:bodyPr/>
                    <a:lstStyle/>
                    <a:p>
                      <a:r>
                        <a:rPr lang="en-GB" sz="1050" b="1" dirty="0">
                          <a:solidFill>
                            <a:schemeClr val="tx1"/>
                          </a:solidFill>
                          <a:latin typeface="Arial" panose="020B0604020202020204" pitchFamily="34" charset="0"/>
                          <a:cs typeface="Arial" panose="020B0604020202020204" pitchFamily="34" charset="0"/>
                        </a:rPr>
                        <a:t>Core CYPMH</a:t>
                      </a:r>
                    </a:p>
                  </a:txBody>
                  <a:tcPr/>
                </a:tc>
                <a:tc>
                  <a:txBody>
                    <a:bodyPr/>
                    <a:lstStyle/>
                    <a:p>
                      <a:r>
                        <a:rPr lang="en-GB" sz="1050" b="1" i="0" dirty="0">
                          <a:solidFill>
                            <a:schemeClr val="tx1"/>
                          </a:solidFill>
                          <a:latin typeface="Arial" panose="020B0604020202020204" pitchFamily="34" charset="0"/>
                          <a:cs typeface="Arial" panose="020B0604020202020204" pitchFamily="34" charset="0"/>
                        </a:rPr>
                        <a:t>11,687</a:t>
                      </a:r>
                    </a:p>
                  </a:txBody>
                  <a:tcPr/>
                </a:tc>
                <a:tc>
                  <a:txBody>
                    <a:bodyPr/>
                    <a:lstStyle/>
                    <a:p>
                      <a:r>
                        <a:rPr lang="en-GB" sz="1050" b="1" dirty="0">
                          <a:solidFill>
                            <a:schemeClr val="tx1"/>
                          </a:solidFill>
                          <a:latin typeface="Arial" panose="020B0604020202020204" pitchFamily="34" charset="0"/>
                          <a:cs typeface="Arial" panose="020B0604020202020204" pitchFamily="34" charset="0"/>
                        </a:rPr>
                        <a:t>14,065</a:t>
                      </a:r>
                    </a:p>
                  </a:txBody>
                  <a:tcPr/>
                </a:tc>
                <a:tc>
                  <a:txBody>
                    <a:bodyPr/>
                    <a:lstStyle/>
                    <a:p>
                      <a:r>
                        <a:rPr lang="en-GB" sz="1050" b="1" dirty="0">
                          <a:solidFill>
                            <a:schemeClr val="tx1"/>
                          </a:solidFill>
                          <a:latin typeface="Arial" panose="020B0604020202020204" pitchFamily="34" charset="0"/>
                          <a:cs typeface="Arial" panose="020B0604020202020204" pitchFamily="34" charset="0"/>
                        </a:rPr>
                        <a:t>19,836</a:t>
                      </a:r>
                    </a:p>
                  </a:txBody>
                  <a:tcPr/>
                </a:tc>
                <a:tc>
                  <a:txBody>
                    <a:bodyPr/>
                    <a:lstStyle/>
                    <a:p>
                      <a:r>
                        <a:rPr lang="en-GB" sz="1050" b="1" dirty="0">
                          <a:solidFill>
                            <a:schemeClr val="tx1"/>
                          </a:solidFill>
                          <a:latin typeface="Arial" panose="020B0604020202020204" pitchFamily="34" charset="0"/>
                          <a:cs typeface="Arial" panose="020B0604020202020204" pitchFamily="34" charset="0"/>
                        </a:rPr>
                        <a:t>20,526</a:t>
                      </a:r>
                    </a:p>
                  </a:txBody>
                  <a:tcPr/>
                </a:tc>
                <a:tc>
                  <a:txBody>
                    <a:bodyPr/>
                    <a:lstStyle/>
                    <a:p>
                      <a:r>
                        <a:rPr lang="en-GB" sz="1050" b="1" dirty="0">
                          <a:solidFill>
                            <a:schemeClr val="tx1"/>
                          </a:solidFill>
                          <a:latin typeface="Arial" panose="020B0604020202020204" pitchFamily="34" charset="0"/>
                          <a:cs typeface="Arial" panose="020B0604020202020204" pitchFamily="34" charset="0"/>
                        </a:rPr>
                        <a:t>+690</a:t>
                      </a:r>
                    </a:p>
                  </a:txBody>
                  <a:tcPr/>
                </a:tc>
                <a:tc>
                  <a:txBody>
                    <a:bodyPr/>
                    <a:lstStyle/>
                    <a:p>
                      <a:r>
                        <a:rPr lang="en-US" sz="1050" b="1" dirty="0">
                          <a:solidFill>
                            <a:schemeClr val="tx1"/>
                          </a:solidFill>
                          <a:latin typeface="Arial" panose="020B0604020202020204" pitchFamily="34" charset="0"/>
                          <a:cs typeface="Arial" panose="020B0604020202020204" pitchFamily="34" charset="0"/>
                        </a:rPr>
                        <a:t>-</a:t>
                      </a:r>
                      <a:endParaRPr lang="en-GB" sz="1050" b="1" dirty="0">
                        <a:solidFill>
                          <a:schemeClr val="tx1"/>
                        </a:solidFill>
                        <a:latin typeface="Arial" panose="020B0604020202020204" pitchFamily="34" charset="0"/>
                        <a:cs typeface="Arial" panose="020B0604020202020204" pitchFamily="34" charset="0"/>
                      </a:endParaRPr>
                    </a:p>
                  </a:txBody>
                  <a:tcPr/>
                </a:tc>
                <a:tc>
                  <a:txBody>
                    <a:bodyPr/>
                    <a:lstStyle/>
                    <a:p>
                      <a:r>
                        <a:rPr lang="en-US" sz="1050" b="1" dirty="0">
                          <a:solidFill>
                            <a:schemeClr val="tx1"/>
                          </a:solidFill>
                          <a:latin typeface="Arial" panose="020B0604020202020204" pitchFamily="34" charset="0"/>
                          <a:cs typeface="Arial" panose="020B0604020202020204" pitchFamily="34" charset="0"/>
                        </a:rPr>
                        <a:t>-</a:t>
                      </a:r>
                      <a:endParaRPr lang="en-GB" sz="1050" b="1" dirty="0">
                        <a:solidFill>
                          <a:schemeClr val="tx1"/>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906366341"/>
                  </a:ext>
                </a:extLst>
              </a:tr>
              <a:tr h="394793">
                <a:tc>
                  <a:txBody>
                    <a:bodyPr/>
                    <a:lstStyle/>
                    <a:p>
                      <a:r>
                        <a:rPr lang="en-GB" sz="1050" dirty="0">
                          <a:solidFill>
                            <a:schemeClr val="tx1"/>
                          </a:solidFill>
                          <a:latin typeface="Arial" panose="020B0604020202020204" pitchFamily="34" charset="0"/>
                          <a:cs typeface="Arial" panose="020B0604020202020204" pitchFamily="34" charset="0"/>
                        </a:rPr>
                        <a:t>YOT</a:t>
                      </a:r>
                    </a:p>
                  </a:txBody>
                  <a:tcPr>
                    <a:lnB w="12700" cap="flat" cmpd="sng" algn="ctr">
                      <a:solidFill>
                        <a:schemeClr val="tx1"/>
                      </a:solidFill>
                      <a:prstDash val="solid"/>
                      <a:round/>
                      <a:headEnd type="none" w="med" len="med"/>
                      <a:tailEnd type="none" w="med" len="med"/>
                    </a:lnB>
                  </a:tcPr>
                </a:tc>
                <a:tc>
                  <a:txBody>
                    <a:bodyPr/>
                    <a:lstStyle/>
                    <a:p>
                      <a:r>
                        <a:rPr lang="en-GB" sz="1050" i="0" dirty="0">
                          <a:solidFill>
                            <a:schemeClr val="tx1"/>
                          </a:solidFill>
                          <a:latin typeface="Arial" panose="020B0604020202020204" pitchFamily="34" charset="0"/>
                          <a:cs typeface="Arial" panose="020B0604020202020204" pitchFamily="34" charset="0"/>
                        </a:rPr>
                        <a:t>996</a:t>
                      </a:r>
                    </a:p>
                  </a:txBody>
                  <a:tcPr>
                    <a:lnB w="12700" cap="flat" cmpd="sng" algn="ctr">
                      <a:solidFill>
                        <a:schemeClr val="tx1"/>
                      </a:solidFill>
                      <a:prstDash val="solid"/>
                      <a:round/>
                      <a:headEnd type="none" w="med" len="med"/>
                      <a:tailEnd type="none" w="med" len="med"/>
                    </a:lnB>
                  </a:tcPr>
                </a:tc>
                <a:tc>
                  <a:txBody>
                    <a:bodyPr/>
                    <a:lstStyle/>
                    <a:p>
                      <a:r>
                        <a:rPr lang="en-GB" sz="1050" dirty="0">
                          <a:solidFill>
                            <a:schemeClr val="tx1"/>
                          </a:solidFill>
                          <a:latin typeface="Arial" panose="020B0604020202020204" pitchFamily="34" charset="0"/>
                          <a:cs typeface="Arial" panose="020B0604020202020204" pitchFamily="34" charset="0"/>
                        </a:rPr>
                        <a:t>792</a:t>
                      </a:r>
                    </a:p>
                  </a:txBody>
                  <a:tcPr>
                    <a:lnB w="12700" cap="flat" cmpd="sng" algn="ctr">
                      <a:solidFill>
                        <a:schemeClr val="tx1"/>
                      </a:solidFill>
                      <a:prstDash val="solid"/>
                      <a:round/>
                      <a:headEnd type="none" w="med" len="med"/>
                      <a:tailEnd type="none" w="med" len="med"/>
                    </a:lnB>
                  </a:tcPr>
                </a:tc>
                <a:tc>
                  <a:txBody>
                    <a:bodyPr/>
                    <a:lstStyle/>
                    <a:p>
                      <a:r>
                        <a:rPr lang="en-GB" sz="1050" dirty="0">
                          <a:solidFill>
                            <a:schemeClr val="tx1"/>
                          </a:solidFill>
                          <a:latin typeface="Arial" panose="020B0604020202020204" pitchFamily="34" charset="0"/>
                          <a:cs typeface="Arial" panose="020B0604020202020204" pitchFamily="34" charset="0"/>
                        </a:rPr>
                        <a:t>790</a:t>
                      </a:r>
                    </a:p>
                  </a:txBody>
                  <a:tcPr>
                    <a:lnB w="12700" cap="flat" cmpd="sng" algn="ctr">
                      <a:solidFill>
                        <a:schemeClr val="tx1"/>
                      </a:solidFill>
                      <a:prstDash val="solid"/>
                      <a:round/>
                      <a:headEnd type="none" w="med" len="med"/>
                      <a:tailEnd type="none" w="med" len="med"/>
                    </a:lnB>
                  </a:tcPr>
                </a:tc>
                <a:tc>
                  <a:txBody>
                    <a:bodyPr/>
                    <a:lstStyle/>
                    <a:p>
                      <a:r>
                        <a:rPr lang="en-GB" sz="1050" dirty="0">
                          <a:solidFill>
                            <a:schemeClr val="tx1"/>
                          </a:solidFill>
                          <a:latin typeface="Arial" panose="020B0604020202020204" pitchFamily="34" charset="0"/>
                          <a:cs typeface="Arial" panose="020B0604020202020204" pitchFamily="34" charset="0"/>
                        </a:rPr>
                        <a:t>1,117</a:t>
                      </a:r>
                    </a:p>
                  </a:txBody>
                  <a:tcPr>
                    <a:lnB w="12700" cap="flat" cmpd="sng" algn="ctr">
                      <a:solidFill>
                        <a:schemeClr val="tx1"/>
                      </a:solidFill>
                      <a:prstDash val="solid"/>
                      <a:round/>
                      <a:headEnd type="none" w="med" len="med"/>
                      <a:tailEnd type="none" w="med" len="med"/>
                    </a:lnB>
                  </a:tcPr>
                </a:tc>
                <a:tc>
                  <a:txBody>
                    <a:bodyPr/>
                    <a:lstStyle/>
                    <a:p>
                      <a:r>
                        <a:rPr lang="en-GB" sz="1050" dirty="0">
                          <a:solidFill>
                            <a:schemeClr val="tx1"/>
                          </a:solidFill>
                          <a:latin typeface="Arial" panose="020B0604020202020204" pitchFamily="34" charset="0"/>
                          <a:cs typeface="Arial" panose="020B0604020202020204" pitchFamily="34" charset="0"/>
                        </a:rPr>
                        <a:t>+327</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Arial" panose="020B0604020202020204" pitchFamily="34" charset="0"/>
                          <a:cs typeface="Arial" panose="020B0604020202020204" pitchFamily="34" charset="0"/>
                        </a:rPr>
                        <a:t>89</a:t>
                      </a:r>
                    </a:p>
                  </a:txBody>
                  <a:tcP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dirty="0">
                          <a:solidFill>
                            <a:schemeClr val="tx1"/>
                          </a:solidFill>
                          <a:latin typeface="Arial" panose="020B0604020202020204" pitchFamily="34" charset="0"/>
                          <a:cs typeface="Arial" panose="020B0604020202020204" pitchFamily="34" charset="0"/>
                        </a:rPr>
                        <a:t>106</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90313004"/>
                  </a:ext>
                </a:extLst>
              </a:tr>
              <a:tr h="392840">
                <a:tc>
                  <a:txBody>
                    <a:bodyPr/>
                    <a:lstStyle/>
                    <a:p>
                      <a:r>
                        <a:rPr lang="en-GB" sz="1050" b="1" dirty="0">
                          <a:solidFill>
                            <a:schemeClr val="tx1"/>
                          </a:solidFill>
                          <a:latin typeface="Arial" panose="020B0604020202020204" pitchFamily="34" charset="0"/>
                          <a:cs typeface="Arial" panose="020B0604020202020204" pitchFamily="34" charset="0"/>
                        </a:rPr>
                        <a:t>Total</a:t>
                      </a:r>
                    </a:p>
                  </a:txBody>
                  <a:tcP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i="0" dirty="0">
                          <a:solidFill>
                            <a:schemeClr val="tx1"/>
                          </a:solidFill>
                          <a:latin typeface="Arial" panose="020B0604020202020204" pitchFamily="34" charset="0"/>
                          <a:cs typeface="Arial" panose="020B0604020202020204" pitchFamily="34" charset="0"/>
                        </a:rPr>
                        <a:t>12,683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dirty="0">
                          <a:solidFill>
                            <a:schemeClr val="tx1"/>
                          </a:solidFill>
                          <a:latin typeface="Arial" panose="020B0604020202020204" pitchFamily="34" charset="0"/>
                          <a:cs typeface="Arial" panose="020B0604020202020204" pitchFamily="34" charset="0"/>
                        </a:rPr>
                        <a:t>14,857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dirty="0">
                          <a:solidFill>
                            <a:schemeClr val="tx1"/>
                          </a:solidFill>
                          <a:latin typeface="Arial" panose="020B0604020202020204" pitchFamily="34" charset="0"/>
                          <a:cs typeface="Arial" panose="020B0604020202020204" pitchFamily="34" charset="0"/>
                        </a:rPr>
                        <a:t>20,626</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dirty="0">
                          <a:solidFill>
                            <a:schemeClr val="tx1"/>
                          </a:solidFill>
                          <a:latin typeface="Arial" panose="020B0604020202020204" pitchFamily="34" charset="0"/>
                          <a:cs typeface="Arial" panose="020B0604020202020204" pitchFamily="34" charset="0"/>
                        </a:rPr>
                        <a:t>21,643</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1050" b="1" dirty="0">
                          <a:solidFill>
                            <a:schemeClr val="tx1"/>
                          </a:solidFill>
                          <a:latin typeface="Arial" panose="020B0604020202020204" pitchFamily="34" charset="0"/>
                          <a:cs typeface="Arial" panose="020B0604020202020204" pitchFamily="34" charset="0"/>
                        </a:rPr>
                        <a:t>+1,017</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50" b="1"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GB" sz="1050" b="1"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627078"/>
                  </a:ext>
                </a:extLst>
              </a:tr>
            </a:tbl>
          </a:graphicData>
        </a:graphic>
      </p:graphicFrame>
      <p:sp>
        <p:nvSpPr>
          <p:cNvPr id="6" name="Content Placeholder 2">
            <a:extLst>
              <a:ext uri="{FF2B5EF4-FFF2-40B4-BE49-F238E27FC236}">
                <a16:creationId xmlns:a16="http://schemas.microsoft.com/office/drawing/2014/main" id="{4CCE416E-20D5-897F-810D-D750581FDC55}"/>
              </a:ext>
            </a:extLst>
          </p:cNvPr>
          <p:cNvSpPr txBox="1">
            <a:spLocks/>
          </p:cNvSpPr>
          <p:nvPr/>
        </p:nvSpPr>
        <p:spPr>
          <a:xfrm>
            <a:off x="3145873" y="4870709"/>
            <a:ext cx="5620623" cy="794217"/>
          </a:xfrm>
          <a:prstGeom prst="rect">
            <a:avLst/>
          </a:prstGeom>
        </p:spPr>
        <p:txBody>
          <a:bodyPr vert="horz" lIns="91440" tIns="45720" rIns="91440" bIns="45720" rtlCol="0">
            <a:noAutofit/>
          </a:bodyPr>
          <a:lstStyle>
            <a:lvl1pPr marL="171446" indent="-171446" algn="l" defTabSz="685783" rtl="0" eaLnBrk="1" latinLnBrk="0" hangingPunct="1">
              <a:lnSpc>
                <a:spcPct val="90000"/>
              </a:lnSpc>
              <a:spcBef>
                <a:spcPts val="750"/>
              </a:spcBef>
              <a:buFont typeface="Arial" panose="020B0604020202020204" pitchFamily="34" charset="0"/>
              <a:buChar char="•"/>
              <a:defRPr sz="2000" b="1"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90000"/>
              </a:lnSpc>
              <a:spcBef>
                <a:spcPts val="375"/>
              </a:spcBef>
              <a:buFont typeface="Arial" panose="020B0604020202020204" pitchFamily="34" charset="0"/>
              <a:buChar char="•"/>
              <a:defRPr sz="1600" b="1" kern="1200">
                <a:solidFill>
                  <a:schemeClr val="accent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90000"/>
              </a:lnSpc>
              <a:spcBef>
                <a:spcPts val="375"/>
              </a:spcBef>
              <a:buFont typeface="Arial" panose="020B0604020202020204" pitchFamily="34" charset="0"/>
              <a:buChar char="•"/>
              <a:defRPr sz="1200" b="1" kern="1200">
                <a:solidFill>
                  <a:schemeClr val="accent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90000"/>
              </a:lnSpc>
              <a:spcBef>
                <a:spcPts val="375"/>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600"/>
              </a:spcAft>
              <a:buNone/>
            </a:pPr>
            <a:r>
              <a:rPr lang="en-US" sz="1050" b="0" i="1" dirty="0"/>
              <a:t>*Partial or full CYPMHS workforce data has been taken from NHSBN’s Core CYPMHS benchmarking collection for 10 organisations who did not submit to the project or only partially submitted. This is aligned with the methodology applied in previous years.</a:t>
            </a:r>
            <a:endParaRPr lang="en-GB" sz="1050" b="0" i="1" dirty="0">
              <a:highlight>
                <a:srgbClr val="FFFF00"/>
              </a:highlight>
            </a:endParaRPr>
          </a:p>
        </p:txBody>
      </p:sp>
    </p:spTree>
    <p:extLst>
      <p:ext uri="{BB962C8B-B14F-4D97-AF65-F5344CB8AC3E}">
        <p14:creationId xmlns:p14="http://schemas.microsoft.com/office/powerpoint/2010/main" val="31451104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230CF-47A3-4E9F-8E3C-3DCE7258A848}"/>
              </a:ext>
            </a:extLst>
          </p:cNvPr>
          <p:cNvSpPr>
            <a:spLocks noGrp="1"/>
          </p:cNvSpPr>
          <p:nvPr>
            <p:ph type="title"/>
          </p:nvPr>
        </p:nvSpPr>
        <p:spPr>
          <a:xfrm>
            <a:off x="257174" y="16259"/>
            <a:ext cx="8643939" cy="882648"/>
          </a:xfrm>
        </p:spPr>
        <p:txBody>
          <a:bodyPr>
            <a:normAutofit/>
          </a:bodyPr>
          <a:lstStyle/>
          <a:p>
            <a:r>
              <a:rPr lang="en-GB" sz="2400" dirty="0">
                <a:solidFill>
                  <a:schemeClr val="accent1"/>
                </a:solidFill>
              </a:rPr>
              <a:t>Gender of staff</a:t>
            </a:r>
          </a:p>
        </p:txBody>
      </p:sp>
      <p:sp>
        <p:nvSpPr>
          <p:cNvPr id="3" name="Content Placeholder 2">
            <a:extLst>
              <a:ext uri="{FF2B5EF4-FFF2-40B4-BE49-F238E27FC236}">
                <a16:creationId xmlns:a16="http://schemas.microsoft.com/office/drawing/2014/main" id="{291024CC-BAAB-4984-B465-3E29741D9E9A}"/>
              </a:ext>
            </a:extLst>
          </p:cNvPr>
          <p:cNvSpPr>
            <a:spLocks noGrp="1"/>
          </p:cNvSpPr>
          <p:nvPr>
            <p:ph idx="1"/>
          </p:nvPr>
        </p:nvSpPr>
        <p:spPr>
          <a:xfrm>
            <a:off x="350258" y="1889621"/>
            <a:ext cx="2787225" cy="3886200"/>
          </a:xfrm>
        </p:spPr>
        <p:txBody>
          <a:bodyPr>
            <a:normAutofit/>
          </a:bodyPr>
          <a:lstStyle/>
          <a:p>
            <a:pPr marL="0" indent="0">
              <a:lnSpc>
                <a:spcPct val="100000"/>
              </a:lnSpc>
              <a:spcAft>
                <a:spcPts val="600"/>
              </a:spcAft>
              <a:buNone/>
            </a:pPr>
            <a:r>
              <a:rPr lang="en-GB" sz="1200" b="0" dirty="0"/>
              <a:t>Organisations reported the gender of staff working in their CYPMH services in 2021/22. </a:t>
            </a:r>
          </a:p>
          <a:p>
            <a:pPr marL="0" indent="0">
              <a:lnSpc>
                <a:spcPct val="100000"/>
              </a:lnSpc>
              <a:spcAft>
                <a:spcPts val="600"/>
              </a:spcAft>
              <a:buNone/>
            </a:pPr>
            <a:r>
              <a:rPr lang="en-GB" sz="1200" b="0" dirty="0"/>
              <a:t>Similar to previous years, across all four sectors, the CYPMHS workforce was predominantly female. In the NHS the ratio of male to female is 1:6, while in the independent sector it is 1:3.</a:t>
            </a:r>
          </a:p>
          <a:p>
            <a:pPr marL="0" indent="0">
              <a:lnSpc>
                <a:spcPct val="100000"/>
              </a:lnSpc>
              <a:spcAft>
                <a:spcPts val="600"/>
              </a:spcAft>
              <a:buNone/>
            </a:pPr>
            <a:r>
              <a:rPr lang="en-GB" sz="1200" b="0" dirty="0"/>
              <a:t>In the local authority sector, the proportion of males has increased from 11% in 2021 to 13%. The proportion of males working in the voluntary sector is the same as in 2021. </a:t>
            </a:r>
          </a:p>
        </p:txBody>
      </p:sp>
      <p:sp>
        <p:nvSpPr>
          <p:cNvPr id="4" name="Slide Number Placeholder 3">
            <a:extLst>
              <a:ext uri="{FF2B5EF4-FFF2-40B4-BE49-F238E27FC236}">
                <a16:creationId xmlns:a16="http://schemas.microsoft.com/office/drawing/2014/main" id="{0148812F-13FF-4610-98F9-87E2D026FB8F}"/>
              </a:ext>
            </a:extLst>
          </p:cNvPr>
          <p:cNvSpPr>
            <a:spLocks noGrp="1"/>
          </p:cNvSpPr>
          <p:nvPr>
            <p:ph type="sldNum" sz="quarter" idx="12"/>
          </p:nvPr>
        </p:nvSpPr>
        <p:spPr/>
        <p:txBody>
          <a:bodyPr/>
          <a:lstStyle/>
          <a:p>
            <a:fld id="{6FA9A11B-04D6-42DF-BB33-D91D786B2067}" type="slidenum">
              <a:rPr lang="en-GB" smtClean="0"/>
              <a:t>50</a:t>
            </a:fld>
            <a:endParaRPr lang="en-GB" dirty="0"/>
          </a:p>
        </p:txBody>
      </p:sp>
      <p:pic>
        <p:nvPicPr>
          <p:cNvPr id="5" name="Picture 4" descr="A chart showing the gender of staff in post across the different sectors. ">
            <a:extLst>
              <a:ext uri="{FF2B5EF4-FFF2-40B4-BE49-F238E27FC236}">
                <a16:creationId xmlns:a16="http://schemas.microsoft.com/office/drawing/2014/main" id="{B82B8356-BA6F-DFFF-998D-D2C2CFDE077C}"/>
              </a:ext>
            </a:extLst>
          </p:cNvPr>
          <p:cNvPicPr>
            <a:picLocks noChangeAspect="1"/>
          </p:cNvPicPr>
          <p:nvPr/>
        </p:nvPicPr>
        <p:blipFill>
          <a:blip r:embed="rId3"/>
          <a:stretch>
            <a:fillRect/>
          </a:stretch>
        </p:blipFill>
        <p:spPr>
          <a:xfrm>
            <a:off x="3103579" y="1305567"/>
            <a:ext cx="5690163" cy="4246866"/>
          </a:xfrm>
          <a:prstGeom prst="rect">
            <a:avLst/>
          </a:prstGeom>
        </p:spPr>
      </p:pic>
    </p:spTree>
    <p:extLst>
      <p:ext uri="{BB962C8B-B14F-4D97-AF65-F5344CB8AC3E}">
        <p14:creationId xmlns:p14="http://schemas.microsoft.com/office/powerpoint/2010/main" val="42730436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D2B87-730A-47BE-B3C6-0C183DBAE203}"/>
              </a:ext>
            </a:extLst>
          </p:cNvPr>
          <p:cNvSpPr>
            <a:spLocks noGrp="1"/>
          </p:cNvSpPr>
          <p:nvPr>
            <p:ph type="title"/>
          </p:nvPr>
        </p:nvSpPr>
        <p:spPr>
          <a:xfrm>
            <a:off x="257174" y="0"/>
            <a:ext cx="8643939" cy="882648"/>
          </a:xfrm>
        </p:spPr>
        <p:txBody>
          <a:bodyPr>
            <a:normAutofit/>
          </a:bodyPr>
          <a:lstStyle/>
          <a:p>
            <a:r>
              <a:rPr lang="en-GB" sz="2400" dirty="0">
                <a:solidFill>
                  <a:schemeClr val="accent1"/>
                </a:solidFill>
              </a:rPr>
              <a:t>Contracted hours of staff</a:t>
            </a:r>
          </a:p>
        </p:txBody>
      </p:sp>
      <p:sp>
        <p:nvSpPr>
          <p:cNvPr id="3" name="Content Placeholder 2">
            <a:extLst>
              <a:ext uri="{FF2B5EF4-FFF2-40B4-BE49-F238E27FC236}">
                <a16:creationId xmlns:a16="http://schemas.microsoft.com/office/drawing/2014/main" id="{C987856A-80B5-406E-8493-E48A9CC71D7E}"/>
              </a:ext>
            </a:extLst>
          </p:cNvPr>
          <p:cNvSpPr>
            <a:spLocks noGrp="1"/>
          </p:cNvSpPr>
          <p:nvPr>
            <p:ph idx="1"/>
          </p:nvPr>
        </p:nvSpPr>
        <p:spPr>
          <a:xfrm>
            <a:off x="257174" y="1540894"/>
            <a:ext cx="2771776" cy="4126481"/>
          </a:xfrm>
        </p:spPr>
        <p:txBody>
          <a:bodyPr>
            <a:normAutofit lnSpcReduction="10000"/>
          </a:bodyPr>
          <a:lstStyle/>
          <a:p>
            <a:pPr marL="0" indent="0">
              <a:lnSpc>
                <a:spcPct val="110000"/>
              </a:lnSpc>
              <a:spcAft>
                <a:spcPts val="600"/>
              </a:spcAft>
              <a:buNone/>
            </a:pPr>
            <a:r>
              <a:rPr lang="en-US" sz="1200" b="0" dirty="0"/>
              <a:t>The chart to the right shows the full time/part time profile of CYPMHS staff across England.</a:t>
            </a:r>
          </a:p>
          <a:p>
            <a:pPr marL="0" indent="0">
              <a:lnSpc>
                <a:spcPct val="110000"/>
              </a:lnSpc>
              <a:spcAft>
                <a:spcPts val="600"/>
              </a:spcAft>
              <a:buNone/>
            </a:pPr>
            <a:r>
              <a:rPr lang="en-US" sz="1200" b="0" dirty="0"/>
              <a:t>In the NHS, independent sector and local authority, the majority of CYPMHS staff work full time (0.8 – 1.0 WTE). </a:t>
            </a:r>
          </a:p>
          <a:p>
            <a:pPr marL="0" indent="0">
              <a:lnSpc>
                <a:spcPct val="110000"/>
              </a:lnSpc>
              <a:spcAft>
                <a:spcPts val="600"/>
              </a:spcAft>
              <a:buNone/>
            </a:pPr>
            <a:r>
              <a:rPr lang="en-US" sz="1200" b="0" dirty="0"/>
              <a:t>In the NHS and local authority, full time workers account for two thirds of staff, while in the independent sector, they account for just over three quarters of staff in post. The percentage of full time staff has increased in the independent sector from 65% in 2021, but this is based on fewer submissions.</a:t>
            </a:r>
          </a:p>
          <a:p>
            <a:pPr marL="0" indent="0">
              <a:lnSpc>
                <a:spcPct val="110000"/>
              </a:lnSpc>
              <a:spcAft>
                <a:spcPts val="600"/>
              </a:spcAft>
              <a:buNone/>
            </a:pPr>
            <a:r>
              <a:rPr lang="en-US" sz="1200" b="0" dirty="0"/>
              <a:t>In the voluntary sector, 46% of staff recorded they worked full time, an increase from 44% in 2021.</a:t>
            </a:r>
            <a:endParaRPr lang="en-GB" sz="1200" b="0" dirty="0"/>
          </a:p>
        </p:txBody>
      </p:sp>
      <p:sp>
        <p:nvSpPr>
          <p:cNvPr id="4" name="Slide Number Placeholder 3">
            <a:extLst>
              <a:ext uri="{FF2B5EF4-FFF2-40B4-BE49-F238E27FC236}">
                <a16:creationId xmlns:a16="http://schemas.microsoft.com/office/drawing/2014/main" id="{D883F7A5-E41C-4997-9C4E-0D6B16CB98C9}"/>
              </a:ext>
            </a:extLst>
          </p:cNvPr>
          <p:cNvSpPr>
            <a:spLocks noGrp="1"/>
          </p:cNvSpPr>
          <p:nvPr>
            <p:ph type="sldNum" sz="quarter" idx="12"/>
          </p:nvPr>
        </p:nvSpPr>
        <p:spPr/>
        <p:txBody>
          <a:bodyPr/>
          <a:lstStyle/>
          <a:p>
            <a:fld id="{6FA9A11B-04D6-42DF-BB33-D91D786B2067}" type="slidenum">
              <a:rPr lang="en-GB" smtClean="0"/>
              <a:t>51</a:t>
            </a:fld>
            <a:endParaRPr lang="en-GB" dirty="0"/>
          </a:p>
        </p:txBody>
      </p:sp>
      <p:pic>
        <p:nvPicPr>
          <p:cNvPr id="5" name="Picture 4" descr="A stacked bar chart showing the contracted hours of staff through the different sectors. ">
            <a:extLst>
              <a:ext uri="{FF2B5EF4-FFF2-40B4-BE49-F238E27FC236}">
                <a16:creationId xmlns:a16="http://schemas.microsoft.com/office/drawing/2014/main" id="{BFEAA989-F4C4-5F89-21F6-84E85FAD4C60}"/>
              </a:ext>
            </a:extLst>
          </p:cNvPr>
          <p:cNvPicPr>
            <a:picLocks noChangeAspect="1"/>
          </p:cNvPicPr>
          <p:nvPr/>
        </p:nvPicPr>
        <p:blipFill>
          <a:blip r:embed="rId3"/>
          <a:stretch>
            <a:fillRect/>
          </a:stretch>
        </p:blipFill>
        <p:spPr>
          <a:xfrm>
            <a:off x="3028950" y="1540894"/>
            <a:ext cx="5907624" cy="3958216"/>
          </a:xfrm>
          <a:prstGeom prst="rect">
            <a:avLst/>
          </a:prstGeom>
        </p:spPr>
      </p:pic>
    </p:spTree>
    <p:extLst>
      <p:ext uri="{BB962C8B-B14F-4D97-AF65-F5344CB8AC3E}">
        <p14:creationId xmlns:p14="http://schemas.microsoft.com/office/powerpoint/2010/main" val="117119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B7996-5494-4095-AFC9-B49321321AE5}"/>
              </a:ext>
            </a:extLst>
          </p:cNvPr>
          <p:cNvSpPr>
            <a:spLocks noGrp="1"/>
          </p:cNvSpPr>
          <p:nvPr>
            <p:ph type="title"/>
          </p:nvPr>
        </p:nvSpPr>
        <p:spPr>
          <a:xfrm>
            <a:off x="257174" y="0"/>
            <a:ext cx="8643939" cy="882648"/>
          </a:xfrm>
        </p:spPr>
        <p:txBody>
          <a:bodyPr>
            <a:normAutofit/>
          </a:bodyPr>
          <a:lstStyle/>
          <a:p>
            <a:r>
              <a:rPr lang="en-GB" sz="2400" dirty="0">
                <a:solidFill>
                  <a:schemeClr val="accent1"/>
                </a:solidFill>
              </a:rPr>
              <a:t>Additional gender profiling - NHS</a:t>
            </a:r>
          </a:p>
        </p:txBody>
      </p:sp>
      <p:sp>
        <p:nvSpPr>
          <p:cNvPr id="3" name="Content Placeholder 2">
            <a:extLst>
              <a:ext uri="{FF2B5EF4-FFF2-40B4-BE49-F238E27FC236}">
                <a16:creationId xmlns:a16="http://schemas.microsoft.com/office/drawing/2014/main" id="{CA24044E-69B6-43F5-A58C-59CDE2B9E606}"/>
              </a:ext>
            </a:extLst>
          </p:cNvPr>
          <p:cNvSpPr>
            <a:spLocks noGrp="1"/>
          </p:cNvSpPr>
          <p:nvPr>
            <p:ph idx="1"/>
          </p:nvPr>
        </p:nvSpPr>
        <p:spPr>
          <a:xfrm>
            <a:off x="351945" y="1838325"/>
            <a:ext cx="2934180" cy="3864710"/>
          </a:xfrm>
        </p:spPr>
        <p:txBody>
          <a:bodyPr>
            <a:normAutofit/>
          </a:bodyPr>
          <a:lstStyle/>
          <a:p>
            <a:pPr marL="0" indent="0">
              <a:lnSpc>
                <a:spcPct val="100000"/>
              </a:lnSpc>
              <a:spcAft>
                <a:spcPts val="600"/>
              </a:spcAft>
              <a:buNone/>
            </a:pPr>
            <a:r>
              <a:rPr lang="en-GB" sz="1200" b="0" dirty="0"/>
              <a:t>Looking at staff contracted hours by gender, the chart on the right shows a higher proportion of male staff work full time (74%) compared to female staff (65%).</a:t>
            </a:r>
          </a:p>
          <a:p>
            <a:pPr marL="0" indent="0">
              <a:lnSpc>
                <a:spcPct val="100000"/>
              </a:lnSpc>
              <a:spcAft>
                <a:spcPts val="600"/>
              </a:spcAft>
              <a:buNone/>
            </a:pPr>
            <a:r>
              <a:rPr lang="en-GB" sz="1200" b="0" dirty="0"/>
              <a:t>For staff that work between two and four days a week (0.4 – 0.8 WTE) there are proportionally twice as many women (27%) compared to men (14%).</a:t>
            </a:r>
          </a:p>
          <a:p>
            <a:pPr marL="0" indent="0">
              <a:lnSpc>
                <a:spcPct val="100000"/>
              </a:lnSpc>
              <a:spcAft>
                <a:spcPts val="600"/>
              </a:spcAft>
              <a:buNone/>
            </a:pPr>
            <a:r>
              <a:rPr lang="en-GB" sz="1200" b="0" dirty="0"/>
              <a:t>When comparing staff that work up to one day per week there is negligible difference between the proportion of male and females (both at 3%). Among staff that work between one to two days per week there are marginally more men than women - 8% compared to 5% respectively.</a:t>
            </a:r>
          </a:p>
        </p:txBody>
      </p:sp>
      <p:sp>
        <p:nvSpPr>
          <p:cNvPr id="4" name="Slide Number Placeholder 3">
            <a:extLst>
              <a:ext uri="{FF2B5EF4-FFF2-40B4-BE49-F238E27FC236}">
                <a16:creationId xmlns:a16="http://schemas.microsoft.com/office/drawing/2014/main" id="{8AF43A30-F4CB-465B-85C5-F841B91AADE9}"/>
              </a:ext>
            </a:extLst>
          </p:cNvPr>
          <p:cNvSpPr>
            <a:spLocks noGrp="1"/>
          </p:cNvSpPr>
          <p:nvPr>
            <p:ph type="sldNum" sz="quarter" idx="12"/>
          </p:nvPr>
        </p:nvSpPr>
        <p:spPr/>
        <p:txBody>
          <a:bodyPr/>
          <a:lstStyle/>
          <a:p>
            <a:fld id="{6FA9A11B-04D6-42DF-BB33-D91D786B2067}" type="slidenum">
              <a:rPr lang="en-GB" smtClean="0"/>
              <a:t>52</a:t>
            </a:fld>
            <a:endParaRPr lang="en-GB" dirty="0"/>
          </a:p>
        </p:txBody>
      </p:sp>
      <p:pic>
        <p:nvPicPr>
          <p:cNvPr id="6" name="Picture 5" descr="A bar chart detailing the contracted hours of staff by staff gender within NHS CYPMH services. ">
            <a:extLst>
              <a:ext uri="{FF2B5EF4-FFF2-40B4-BE49-F238E27FC236}">
                <a16:creationId xmlns:a16="http://schemas.microsoft.com/office/drawing/2014/main" id="{3AB0A706-219F-6132-3CBB-F2B210BBDEDD}"/>
              </a:ext>
            </a:extLst>
          </p:cNvPr>
          <p:cNvPicPr>
            <a:picLocks noChangeAspect="1"/>
          </p:cNvPicPr>
          <p:nvPr/>
        </p:nvPicPr>
        <p:blipFill>
          <a:blip r:embed="rId3"/>
          <a:stretch>
            <a:fillRect/>
          </a:stretch>
        </p:blipFill>
        <p:spPr>
          <a:xfrm>
            <a:off x="3286125" y="1838325"/>
            <a:ext cx="5806243" cy="3591565"/>
          </a:xfrm>
          <a:prstGeom prst="rect">
            <a:avLst/>
          </a:prstGeom>
        </p:spPr>
      </p:pic>
    </p:spTree>
    <p:extLst>
      <p:ext uri="{BB962C8B-B14F-4D97-AF65-F5344CB8AC3E}">
        <p14:creationId xmlns:p14="http://schemas.microsoft.com/office/powerpoint/2010/main" val="33523149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10AE9-4EE1-4DC7-9AE7-F3DED1F4A450}"/>
              </a:ext>
            </a:extLst>
          </p:cNvPr>
          <p:cNvSpPr>
            <a:spLocks noGrp="1"/>
          </p:cNvSpPr>
          <p:nvPr>
            <p:ph type="title"/>
          </p:nvPr>
        </p:nvSpPr>
        <p:spPr>
          <a:xfrm>
            <a:off x="250030" y="0"/>
            <a:ext cx="8643939" cy="882648"/>
          </a:xfrm>
        </p:spPr>
        <p:txBody>
          <a:bodyPr>
            <a:normAutofit/>
          </a:bodyPr>
          <a:lstStyle/>
          <a:p>
            <a:r>
              <a:rPr lang="en-GB" sz="2400" dirty="0">
                <a:solidFill>
                  <a:schemeClr val="accent1"/>
                </a:solidFill>
              </a:rPr>
              <a:t>Time in current post - NHS</a:t>
            </a:r>
          </a:p>
        </p:txBody>
      </p:sp>
      <p:sp>
        <p:nvSpPr>
          <p:cNvPr id="3" name="Content Placeholder 2">
            <a:extLst>
              <a:ext uri="{FF2B5EF4-FFF2-40B4-BE49-F238E27FC236}">
                <a16:creationId xmlns:a16="http://schemas.microsoft.com/office/drawing/2014/main" id="{F2E077D2-6721-44D3-AED2-EDAC798BA945}"/>
              </a:ext>
            </a:extLst>
          </p:cNvPr>
          <p:cNvSpPr>
            <a:spLocks noGrp="1"/>
          </p:cNvSpPr>
          <p:nvPr>
            <p:ph idx="1"/>
          </p:nvPr>
        </p:nvSpPr>
        <p:spPr>
          <a:xfrm>
            <a:off x="459798" y="1586006"/>
            <a:ext cx="3353681" cy="3886200"/>
          </a:xfrm>
        </p:spPr>
        <p:txBody>
          <a:bodyPr>
            <a:normAutofit/>
          </a:bodyPr>
          <a:lstStyle/>
          <a:p>
            <a:pPr marL="0" indent="0">
              <a:lnSpc>
                <a:spcPct val="100000"/>
              </a:lnSpc>
              <a:spcAft>
                <a:spcPts val="600"/>
              </a:spcAft>
              <a:buNone/>
            </a:pPr>
            <a:r>
              <a:rPr lang="en-GB" sz="1200" b="0" dirty="0"/>
              <a:t>NHS providers were asked to report the number of years CYPMH staff had been in their current role as of 31</a:t>
            </a:r>
            <a:r>
              <a:rPr lang="en-GB" sz="1200" b="0" baseline="30000" dirty="0"/>
              <a:t>st</a:t>
            </a:r>
            <a:r>
              <a:rPr lang="en-GB" sz="1200" b="0" dirty="0"/>
              <a:t> March 2022.</a:t>
            </a:r>
          </a:p>
          <a:p>
            <a:pPr marL="0" indent="0">
              <a:lnSpc>
                <a:spcPct val="100000"/>
              </a:lnSpc>
              <a:spcAft>
                <a:spcPts val="600"/>
              </a:spcAft>
              <a:buNone/>
            </a:pPr>
            <a:r>
              <a:rPr lang="en-GB" sz="1200" b="0" dirty="0"/>
              <a:t>The vast majority of staff were reported to have been in their current role for five years or less (80%), with 35% of staff being in their current role for less than one year. Whilst the percentage of staff that had been in post for 5 years or less was consistent with the previous year at 81% the proportion in post for less than a year had increased from 30% to 35%. </a:t>
            </a:r>
          </a:p>
          <a:p>
            <a:pPr marL="0" indent="0">
              <a:lnSpc>
                <a:spcPct val="100000"/>
              </a:lnSpc>
              <a:spcAft>
                <a:spcPts val="600"/>
              </a:spcAft>
              <a:buNone/>
            </a:pPr>
            <a:r>
              <a:rPr lang="en-GB" sz="1200" b="0" dirty="0"/>
              <a:t>There are several factors that may affect this data including staff being promoted to a new post, expansion of the workforce, and general staff turnover.</a:t>
            </a:r>
          </a:p>
        </p:txBody>
      </p:sp>
      <p:sp>
        <p:nvSpPr>
          <p:cNvPr id="4" name="Slide Number Placeholder 3">
            <a:extLst>
              <a:ext uri="{FF2B5EF4-FFF2-40B4-BE49-F238E27FC236}">
                <a16:creationId xmlns:a16="http://schemas.microsoft.com/office/drawing/2014/main" id="{F664518D-A793-4CF7-A0AB-CD6F89013B00}"/>
              </a:ext>
            </a:extLst>
          </p:cNvPr>
          <p:cNvSpPr>
            <a:spLocks noGrp="1"/>
          </p:cNvSpPr>
          <p:nvPr>
            <p:ph type="sldNum" sz="quarter" idx="12"/>
          </p:nvPr>
        </p:nvSpPr>
        <p:spPr/>
        <p:txBody>
          <a:bodyPr/>
          <a:lstStyle/>
          <a:p>
            <a:fld id="{6FA9A11B-04D6-42DF-BB33-D91D786B2067}" type="slidenum">
              <a:rPr lang="en-GB" smtClean="0"/>
              <a:t>53</a:t>
            </a:fld>
            <a:endParaRPr lang="en-GB" dirty="0"/>
          </a:p>
        </p:txBody>
      </p:sp>
      <p:pic>
        <p:nvPicPr>
          <p:cNvPr id="7" name="Picture 6" descr="A pie chart showing the numbers of years in post of CYPMH staff. ">
            <a:extLst>
              <a:ext uri="{FF2B5EF4-FFF2-40B4-BE49-F238E27FC236}">
                <a16:creationId xmlns:a16="http://schemas.microsoft.com/office/drawing/2014/main" id="{AC3B955C-7463-E628-8548-88B8FFEF7D32}"/>
              </a:ext>
            </a:extLst>
          </p:cNvPr>
          <p:cNvPicPr>
            <a:picLocks noChangeAspect="1"/>
          </p:cNvPicPr>
          <p:nvPr/>
        </p:nvPicPr>
        <p:blipFill>
          <a:blip r:embed="rId3"/>
          <a:stretch>
            <a:fillRect/>
          </a:stretch>
        </p:blipFill>
        <p:spPr>
          <a:xfrm>
            <a:off x="3813479" y="1310166"/>
            <a:ext cx="4520136" cy="4105214"/>
          </a:xfrm>
          <a:prstGeom prst="rect">
            <a:avLst/>
          </a:prstGeom>
        </p:spPr>
      </p:pic>
    </p:spTree>
    <p:extLst>
      <p:ext uri="{BB962C8B-B14F-4D97-AF65-F5344CB8AC3E}">
        <p14:creationId xmlns:p14="http://schemas.microsoft.com/office/powerpoint/2010/main" val="10585542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4528-1194-4CC1-895B-7FEB244A64E3}"/>
              </a:ext>
            </a:extLst>
          </p:cNvPr>
          <p:cNvSpPr>
            <a:spLocks noGrp="1"/>
          </p:cNvSpPr>
          <p:nvPr>
            <p:ph type="title"/>
          </p:nvPr>
        </p:nvSpPr>
        <p:spPr>
          <a:xfrm>
            <a:off x="250030" y="49649"/>
            <a:ext cx="8643939" cy="882648"/>
          </a:xfrm>
        </p:spPr>
        <p:txBody>
          <a:bodyPr>
            <a:normAutofit/>
          </a:bodyPr>
          <a:lstStyle/>
          <a:p>
            <a:r>
              <a:rPr lang="en-GB" sz="2400" dirty="0">
                <a:solidFill>
                  <a:schemeClr val="accent1"/>
                </a:solidFill>
              </a:rPr>
              <a:t>Staff retention - NHS</a:t>
            </a:r>
          </a:p>
        </p:txBody>
      </p:sp>
      <p:sp>
        <p:nvSpPr>
          <p:cNvPr id="3" name="Content Placeholder 2">
            <a:extLst>
              <a:ext uri="{FF2B5EF4-FFF2-40B4-BE49-F238E27FC236}">
                <a16:creationId xmlns:a16="http://schemas.microsoft.com/office/drawing/2014/main" id="{9CD1CA20-A877-45AB-A029-C2BB818FA56C}"/>
              </a:ext>
            </a:extLst>
          </p:cNvPr>
          <p:cNvSpPr>
            <a:spLocks noGrp="1"/>
          </p:cNvSpPr>
          <p:nvPr>
            <p:ph idx="1"/>
          </p:nvPr>
        </p:nvSpPr>
        <p:spPr>
          <a:xfrm>
            <a:off x="242888" y="1816835"/>
            <a:ext cx="2795587" cy="3886200"/>
          </a:xfrm>
        </p:spPr>
        <p:txBody>
          <a:bodyPr>
            <a:normAutofit/>
          </a:bodyPr>
          <a:lstStyle/>
          <a:p>
            <a:pPr marL="0" indent="0">
              <a:lnSpc>
                <a:spcPct val="100000"/>
              </a:lnSpc>
              <a:spcAft>
                <a:spcPts val="600"/>
              </a:spcAft>
              <a:buNone/>
            </a:pPr>
            <a:r>
              <a:rPr lang="en-GB" sz="1200" b="0" dirty="0"/>
              <a:t>The chart to the right shows the percentage of staff who were in post on 1</a:t>
            </a:r>
            <a:r>
              <a:rPr lang="en-GB" sz="1200" b="0" baseline="30000" dirty="0"/>
              <a:t>st</a:t>
            </a:r>
            <a:r>
              <a:rPr lang="en-GB" sz="1200" b="0" dirty="0"/>
              <a:t> April 2021 and were still in post on 31</a:t>
            </a:r>
            <a:r>
              <a:rPr lang="en-GB" sz="1200" b="0" baseline="30000" dirty="0"/>
              <a:t>st</a:t>
            </a:r>
            <a:r>
              <a:rPr lang="en-GB" sz="1200" b="0" dirty="0"/>
              <a:t> March 2022.</a:t>
            </a:r>
          </a:p>
          <a:p>
            <a:pPr marL="0" indent="0">
              <a:lnSpc>
                <a:spcPct val="100000"/>
              </a:lnSpc>
              <a:spcAft>
                <a:spcPts val="600"/>
              </a:spcAft>
              <a:buNone/>
            </a:pPr>
            <a:r>
              <a:rPr lang="en-GB" sz="1200" b="0" dirty="0"/>
              <a:t>Providers reported in 2022 that 77% of staff were still in post at 31</a:t>
            </a:r>
            <a:r>
              <a:rPr lang="en-GB" sz="1200" b="0" baseline="30000" dirty="0"/>
              <a:t>st</a:t>
            </a:r>
            <a:r>
              <a:rPr lang="en-GB" sz="1200" b="0" dirty="0"/>
              <a:t> March 2022. This is a second successive fall from 83% in 2019 and 80% in 2021.</a:t>
            </a:r>
          </a:p>
          <a:p>
            <a:pPr marL="0" indent="0">
              <a:lnSpc>
                <a:spcPct val="100000"/>
              </a:lnSpc>
              <a:spcAft>
                <a:spcPts val="600"/>
              </a:spcAft>
              <a:buNone/>
            </a:pPr>
            <a:r>
              <a:rPr lang="en-GB" sz="1200" b="0" dirty="0"/>
              <a:t>The chart shows that there was a wide range in staff retention across the NHS from 51% to 100%.</a:t>
            </a:r>
          </a:p>
          <a:p>
            <a:pPr marL="0" indent="0">
              <a:lnSpc>
                <a:spcPct val="100000"/>
              </a:lnSpc>
              <a:spcAft>
                <a:spcPts val="600"/>
              </a:spcAft>
              <a:buNone/>
            </a:pPr>
            <a:r>
              <a:rPr lang="en-GB" sz="1200" b="0" dirty="0"/>
              <a:t>The number of respondents to this question decreased slightly in 2022 (66 compared to 70 in 2021).</a:t>
            </a:r>
          </a:p>
        </p:txBody>
      </p:sp>
      <p:sp>
        <p:nvSpPr>
          <p:cNvPr id="4" name="Slide Number Placeholder 3">
            <a:extLst>
              <a:ext uri="{FF2B5EF4-FFF2-40B4-BE49-F238E27FC236}">
                <a16:creationId xmlns:a16="http://schemas.microsoft.com/office/drawing/2014/main" id="{C71211FC-0512-467E-BE5C-7DE9CA52E22B}"/>
              </a:ext>
            </a:extLst>
          </p:cNvPr>
          <p:cNvSpPr>
            <a:spLocks noGrp="1"/>
          </p:cNvSpPr>
          <p:nvPr>
            <p:ph type="sldNum" sz="quarter" idx="12"/>
          </p:nvPr>
        </p:nvSpPr>
        <p:spPr/>
        <p:txBody>
          <a:bodyPr/>
          <a:lstStyle/>
          <a:p>
            <a:fld id="{6FA9A11B-04D6-42DF-BB33-D91D786B2067}" type="slidenum">
              <a:rPr lang="en-GB" smtClean="0"/>
              <a:t>54</a:t>
            </a:fld>
            <a:endParaRPr lang="en-GB" dirty="0"/>
          </a:p>
        </p:txBody>
      </p:sp>
      <p:pic>
        <p:nvPicPr>
          <p:cNvPr id="5" name="Picture 4" descr="A bar chart showing the staff retention between 1st April 2022 and 31st March 2022. The Mean is 77% and the Median is 78%. ">
            <a:extLst>
              <a:ext uri="{FF2B5EF4-FFF2-40B4-BE49-F238E27FC236}">
                <a16:creationId xmlns:a16="http://schemas.microsoft.com/office/drawing/2014/main" id="{24CF617C-395C-8251-2D3C-6554EB7A464E}"/>
              </a:ext>
            </a:extLst>
          </p:cNvPr>
          <p:cNvPicPr>
            <a:picLocks noChangeAspect="1"/>
          </p:cNvPicPr>
          <p:nvPr/>
        </p:nvPicPr>
        <p:blipFill>
          <a:blip r:embed="rId3"/>
          <a:stretch>
            <a:fillRect/>
          </a:stretch>
        </p:blipFill>
        <p:spPr>
          <a:xfrm>
            <a:off x="3038475" y="1080121"/>
            <a:ext cx="5683993" cy="4622914"/>
          </a:xfrm>
          <a:prstGeom prst="rect">
            <a:avLst/>
          </a:prstGeom>
        </p:spPr>
      </p:pic>
    </p:spTree>
    <p:extLst>
      <p:ext uri="{BB962C8B-B14F-4D97-AF65-F5344CB8AC3E}">
        <p14:creationId xmlns:p14="http://schemas.microsoft.com/office/powerpoint/2010/main" val="1445725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67C9-87B9-4E2D-BFAC-D8A7334A84B0}"/>
              </a:ext>
            </a:extLst>
          </p:cNvPr>
          <p:cNvSpPr>
            <a:spLocks noGrp="1"/>
          </p:cNvSpPr>
          <p:nvPr>
            <p:ph type="title"/>
          </p:nvPr>
        </p:nvSpPr>
        <p:spPr>
          <a:xfrm>
            <a:off x="257174" y="0"/>
            <a:ext cx="8643939" cy="882648"/>
          </a:xfrm>
        </p:spPr>
        <p:txBody>
          <a:bodyPr>
            <a:normAutofit/>
          </a:bodyPr>
          <a:lstStyle/>
          <a:p>
            <a:r>
              <a:rPr lang="en-GB" sz="2400" dirty="0">
                <a:solidFill>
                  <a:schemeClr val="accent1"/>
                </a:solidFill>
              </a:rPr>
              <a:t>Staff disability - NHS</a:t>
            </a:r>
          </a:p>
        </p:txBody>
      </p:sp>
      <p:sp>
        <p:nvSpPr>
          <p:cNvPr id="4" name="Slide Number Placeholder 3">
            <a:extLst>
              <a:ext uri="{FF2B5EF4-FFF2-40B4-BE49-F238E27FC236}">
                <a16:creationId xmlns:a16="http://schemas.microsoft.com/office/drawing/2014/main" id="{47F676C7-9B17-40C6-9A89-601FBE1AAD6F}"/>
              </a:ext>
            </a:extLst>
          </p:cNvPr>
          <p:cNvSpPr>
            <a:spLocks noGrp="1"/>
          </p:cNvSpPr>
          <p:nvPr>
            <p:ph type="sldNum" sz="quarter" idx="12"/>
          </p:nvPr>
        </p:nvSpPr>
        <p:spPr/>
        <p:txBody>
          <a:bodyPr/>
          <a:lstStyle/>
          <a:p>
            <a:fld id="{6FA9A11B-04D6-42DF-BB33-D91D786B2067}" type="slidenum">
              <a:rPr lang="en-GB" smtClean="0"/>
              <a:t>55</a:t>
            </a:fld>
            <a:endParaRPr lang="en-GB" dirty="0"/>
          </a:p>
        </p:txBody>
      </p:sp>
      <p:sp>
        <p:nvSpPr>
          <p:cNvPr id="5" name="Subtitle 4">
            <a:extLst>
              <a:ext uri="{FF2B5EF4-FFF2-40B4-BE49-F238E27FC236}">
                <a16:creationId xmlns:a16="http://schemas.microsoft.com/office/drawing/2014/main" id="{C2A961C1-A5F6-43F2-91D7-3C5D59AB148C}"/>
              </a:ext>
            </a:extLst>
          </p:cNvPr>
          <p:cNvSpPr>
            <a:spLocks noGrp="1"/>
          </p:cNvSpPr>
          <p:nvPr>
            <p:ph type="subTitle" idx="13"/>
          </p:nvPr>
        </p:nvSpPr>
        <p:spPr>
          <a:xfrm>
            <a:off x="242888" y="1372123"/>
            <a:ext cx="8643938" cy="882648"/>
          </a:xfrm>
        </p:spPr>
        <p:txBody>
          <a:bodyPr/>
          <a:lstStyle/>
          <a:p>
            <a:pPr>
              <a:lnSpc>
                <a:spcPct val="100000"/>
              </a:lnSpc>
            </a:pPr>
            <a:r>
              <a:rPr lang="en-GB" sz="1200" b="0" dirty="0">
                <a:latin typeface="Arial" panose="020B0604020202020204" pitchFamily="34" charset="0"/>
              </a:rPr>
              <a:t>Where staff reported their disability status, NHS providers submitted the number of staff who have a disability and the number of staff who don’t have a disability. Over the past three censuses, the staff disability rate has gradually increased from 5% in 2016, to 11% in 2021. In 2022, providers reported there had been a further increase in the percentage of CYPMHS staff with a disability (13%).</a:t>
            </a:r>
          </a:p>
        </p:txBody>
      </p:sp>
      <p:pic>
        <p:nvPicPr>
          <p:cNvPr id="3" name="Picture 2" descr="A chart showing whether NHS CYPMH staff reported having a disability. 13% had a disability and 87% did not. ">
            <a:extLst>
              <a:ext uri="{FF2B5EF4-FFF2-40B4-BE49-F238E27FC236}">
                <a16:creationId xmlns:a16="http://schemas.microsoft.com/office/drawing/2014/main" id="{F9B208AB-11DC-D5C5-2198-979200050691}"/>
              </a:ext>
            </a:extLst>
          </p:cNvPr>
          <p:cNvPicPr>
            <a:picLocks noChangeAspect="1"/>
          </p:cNvPicPr>
          <p:nvPr/>
        </p:nvPicPr>
        <p:blipFill>
          <a:blip r:embed="rId3"/>
          <a:stretch>
            <a:fillRect/>
          </a:stretch>
        </p:blipFill>
        <p:spPr>
          <a:xfrm>
            <a:off x="660030" y="2565640"/>
            <a:ext cx="7809653" cy="2920237"/>
          </a:xfrm>
          <a:prstGeom prst="rect">
            <a:avLst/>
          </a:prstGeom>
        </p:spPr>
      </p:pic>
    </p:spTree>
    <p:extLst>
      <p:ext uri="{BB962C8B-B14F-4D97-AF65-F5344CB8AC3E}">
        <p14:creationId xmlns:p14="http://schemas.microsoft.com/office/powerpoint/2010/main" val="27820659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29EF5CF-809D-7ED5-30C5-CBF2F2AB63DD}"/>
              </a:ext>
            </a:extLst>
          </p:cNvPr>
          <p:cNvSpPr>
            <a:spLocks noGrp="1"/>
          </p:cNvSpPr>
          <p:nvPr>
            <p:ph type="ctrTitle"/>
          </p:nvPr>
        </p:nvSpPr>
        <p:spPr/>
        <p:txBody>
          <a:bodyPr/>
          <a:lstStyle/>
          <a:p>
            <a:r>
              <a:rPr lang="en-GB" dirty="0">
                <a:solidFill>
                  <a:schemeClr val="accent1"/>
                </a:solidFill>
              </a:rPr>
              <a:t>Skills and Training</a:t>
            </a:r>
          </a:p>
        </p:txBody>
      </p:sp>
      <p:sp>
        <p:nvSpPr>
          <p:cNvPr id="7" name="Subtitle 6">
            <a:extLst>
              <a:ext uri="{FF2B5EF4-FFF2-40B4-BE49-F238E27FC236}">
                <a16:creationId xmlns:a16="http://schemas.microsoft.com/office/drawing/2014/main" id="{A9271C19-BB17-4531-8806-E3F0E39B3F5A}"/>
              </a:ext>
            </a:extLst>
          </p:cNvPr>
          <p:cNvSpPr>
            <a:spLocks noGrp="1"/>
          </p:cNvSpPr>
          <p:nvPr>
            <p:ph type="subTitle" idx="1"/>
          </p:nvPr>
        </p:nvSpPr>
        <p:spPr>
          <a:xfrm>
            <a:off x="1143000" y="3602038"/>
            <a:ext cx="6858000" cy="1903412"/>
          </a:xfrm>
        </p:spPr>
        <p:txBody>
          <a:bodyPr>
            <a:normAutofit/>
          </a:bodyPr>
          <a:lstStyle/>
          <a:p>
            <a:pPr>
              <a:lnSpc>
                <a:spcPct val="100000"/>
              </a:lnSpc>
              <a:spcAft>
                <a:spcPts val="600"/>
              </a:spcAft>
            </a:pPr>
            <a:r>
              <a:rPr lang="en-US" sz="1200" b="0" dirty="0">
                <a:solidFill>
                  <a:schemeClr val="tx1"/>
                </a:solidFill>
              </a:rPr>
              <a:t>The following section explores the main skills and competencies of the CYPMH workforce. A full breakdown of the skills &amp; training of the NHS CYPMH workforce can be found in the appendix. Providers segregated the skills and training profile into separate team types. This section explores staff within NHS providers and is at an aggregated level to comply with GDPR requirements. Further detailed analysis of each sectors skills and training can be found in the relevant bespoke reports provided to each participant organisation.</a:t>
            </a:r>
            <a:endParaRPr lang="en-GB" sz="1200" b="0" dirty="0">
              <a:solidFill>
                <a:schemeClr val="tx1"/>
              </a:solidFill>
            </a:endParaRPr>
          </a:p>
        </p:txBody>
      </p:sp>
      <p:sp>
        <p:nvSpPr>
          <p:cNvPr id="4" name="Slide Number Placeholder 3">
            <a:extLst>
              <a:ext uri="{FF2B5EF4-FFF2-40B4-BE49-F238E27FC236}">
                <a16:creationId xmlns:a16="http://schemas.microsoft.com/office/drawing/2014/main" id="{02AD45F3-0E8B-E474-4B25-0576BBEE0C65}"/>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56</a:t>
            </a:fld>
            <a:endParaRPr lang="en-GB" dirty="0"/>
          </a:p>
        </p:txBody>
      </p:sp>
    </p:spTree>
    <p:extLst>
      <p:ext uri="{BB962C8B-B14F-4D97-AF65-F5344CB8AC3E}">
        <p14:creationId xmlns:p14="http://schemas.microsoft.com/office/powerpoint/2010/main" val="3969433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A67C9-87B9-4E2D-BFAC-D8A7334A84B0}"/>
              </a:ext>
            </a:extLst>
          </p:cNvPr>
          <p:cNvSpPr>
            <a:spLocks noGrp="1"/>
          </p:cNvSpPr>
          <p:nvPr>
            <p:ph type="title"/>
          </p:nvPr>
        </p:nvSpPr>
        <p:spPr>
          <a:xfrm>
            <a:off x="250030" y="0"/>
            <a:ext cx="8643939" cy="882648"/>
          </a:xfrm>
        </p:spPr>
        <p:txBody>
          <a:bodyPr>
            <a:normAutofit/>
          </a:bodyPr>
          <a:lstStyle/>
          <a:p>
            <a:r>
              <a:rPr lang="en-GB" sz="2400" dirty="0">
                <a:solidFill>
                  <a:schemeClr val="accent1"/>
                </a:solidFill>
              </a:rPr>
              <a:t>Accredited Trainers (headcount) - NHS</a:t>
            </a:r>
          </a:p>
        </p:txBody>
      </p:sp>
      <p:sp>
        <p:nvSpPr>
          <p:cNvPr id="3" name="Content Placeholder 2">
            <a:extLst>
              <a:ext uri="{FF2B5EF4-FFF2-40B4-BE49-F238E27FC236}">
                <a16:creationId xmlns:a16="http://schemas.microsoft.com/office/drawing/2014/main" id="{118F27A8-EAF4-4066-98B0-005642BB41CC}"/>
              </a:ext>
            </a:extLst>
          </p:cNvPr>
          <p:cNvSpPr>
            <a:spLocks noGrp="1"/>
          </p:cNvSpPr>
          <p:nvPr>
            <p:ph idx="1"/>
          </p:nvPr>
        </p:nvSpPr>
        <p:spPr>
          <a:xfrm>
            <a:off x="242888" y="1825661"/>
            <a:ext cx="2777512" cy="3886200"/>
          </a:xfrm>
        </p:spPr>
        <p:txBody>
          <a:bodyPr>
            <a:normAutofit/>
          </a:bodyPr>
          <a:lstStyle/>
          <a:p>
            <a:pPr marL="0" indent="0">
              <a:spcAft>
                <a:spcPts val="600"/>
              </a:spcAft>
              <a:buNone/>
            </a:pPr>
            <a:r>
              <a:rPr lang="en-GB" sz="1200" b="0" dirty="0"/>
              <a:t>In order to understand the operational ability to train new staff organisations were asked for the first time about the number of accredited trainers they employed in 2021/22.</a:t>
            </a:r>
          </a:p>
          <a:p>
            <a:pPr marL="0" indent="0">
              <a:spcAft>
                <a:spcPts val="600"/>
              </a:spcAft>
              <a:buNone/>
            </a:pPr>
            <a:r>
              <a:rPr lang="en-GB" sz="1200" b="0" dirty="0"/>
              <a:t>Twenty NHS organisations provided a response and reported a median of 14 accredited trainers (headcount) per organisation in 2021/22.</a:t>
            </a:r>
          </a:p>
          <a:p>
            <a:pPr marL="0" indent="0">
              <a:spcAft>
                <a:spcPts val="600"/>
              </a:spcAft>
              <a:buNone/>
            </a:pPr>
            <a:r>
              <a:rPr lang="en-GB" sz="1200" b="0" dirty="0"/>
              <a:t>There was wide variation across providers from 1 to 117.</a:t>
            </a:r>
          </a:p>
        </p:txBody>
      </p:sp>
      <p:sp>
        <p:nvSpPr>
          <p:cNvPr id="4" name="Slide Number Placeholder 3">
            <a:extLst>
              <a:ext uri="{FF2B5EF4-FFF2-40B4-BE49-F238E27FC236}">
                <a16:creationId xmlns:a16="http://schemas.microsoft.com/office/drawing/2014/main" id="{47F676C7-9B17-40C6-9A89-601FBE1AAD6F}"/>
              </a:ext>
            </a:extLst>
          </p:cNvPr>
          <p:cNvSpPr>
            <a:spLocks noGrp="1"/>
          </p:cNvSpPr>
          <p:nvPr>
            <p:ph type="sldNum" sz="quarter" idx="12"/>
          </p:nvPr>
        </p:nvSpPr>
        <p:spPr/>
        <p:txBody>
          <a:bodyPr/>
          <a:lstStyle/>
          <a:p>
            <a:fld id="{6FA9A11B-04D6-42DF-BB33-D91D786B2067}" type="slidenum">
              <a:rPr lang="en-GB" smtClean="0"/>
              <a:t>57</a:t>
            </a:fld>
            <a:endParaRPr lang="en-GB" dirty="0"/>
          </a:p>
        </p:txBody>
      </p:sp>
      <p:pic>
        <p:nvPicPr>
          <p:cNvPr id="5" name="Picture 4" descr="A bar chart showing the number of accredited trainers reported. The Mean is 20 and the Median is 14. ">
            <a:extLst>
              <a:ext uri="{FF2B5EF4-FFF2-40B4-BE49-F238E27FC236}">
                <a16:creationId xmlns:a16="http://schemas.microsoft.com/office/drawing/2014/main" id="{6259E554-0B73-6FA1-74EC-F089F6ADC39E}"/>
              </a:ext>
            </a:extLst>
          </p:cNvPr>
          <p:cNvPicPr>
            <a:picLocks noChangeAspect="1"/>
          </p:cNvPicPr>
          <p:nvPr/>
        </p:nvPicPr>
        <p:blipFill>
          <a:blip r:embed="rId3"/>
          <a:stretch>
            <a:fillRect/>
          </a:stretch>
        </p:blipFill>
        <p:spPr>
          <a:xfrm>
            <a:off x="3020400" y="1172773"/>
            <a:ext cx="5613674" cy="4565722"/>
          </a:xfrm>
          <a:prstGeom prst="rect">
            <a:avLst/>
          </a:prstGeom>
        </p:spPr>
      </p:pic>
    </p:spTree>
    <p:extLst>
      <p:ext uri="{BB962C8B-B14F-4D97-AF65-F5344CB8AC3E}">
        <p14:creationId xmlns:p14="http://schemas.microsoft.com/office/powerpoint/2010/main" val="1611888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51231-9C91-972A-9FDB-28BF327B01AC}"/>
              </a:ext>
            </a:extLst>
          </p:cNvPr>
          <p:cNvSpPr>
            <a:spLocks noGrp="1"/>
          </p:cNvSpPr>
          <p:nvPr>
            <p:ph type="title"/>
          </p:nvPr>
        </p:nvSpPr>
        <p:spPr>
          <a:xfrm>
            <a:off x="250030" y="0"/>
            <a:ext cx="8643939" cy="882648"/>
          </a:xfrm>
        </p:spPr>
        <p:txBody>
          <a:bodyPr>
            <a:normAutofit/>
          </a:bodyPr>
          <a:lstStyle/>
          <a:p>
            <a:r>
              <a:rPr lang="en-US" sz="2400" dirty="0"/>
              <a:t>General Community Teams (NHS)</a:t>
            </a:r>
            <a:endParaRPr lang="en-GB" sz="2400" dirty="0"/>
          </a:p>
        </p:txBody>
      </p:sp>
      <p:sp>
        <p:nvSpPr>
          <p:cNvPr id="4" name="Slide Number Placeholder 3">
            <a:extLst>
              <a:ext uri="{FF2B5EF4-FFF2-40B4-BE49-F238E27FC236}">
                <a16:creationId xmlns:a16="http://schemas.microsoft.com/office/drawing/2014/main" id="{FF2D1741-C79A-259A-1969-5870C4A77DF4}"/>
              </a:ext>
            </a:extLst>
          </p:cNvPr>
          <p:cNvSpPr>
            <a:spLocks noGrp="1"/>
          </p:cNvSpPr>
          <p:nvPr>
            <p:ph type="sldNum" sz="quarter" idx="12"/>
          </p:nvPr>
        </p:nvSpPr>
        <p:spPr/>
        <p:txBody>
          <a:bodyPr/>
          <a:lstStyle/>
          <a:p>
            <a:fld id="{6FA9A11B-04D6-42DF-BB33-D91D786B2067}" type="slidenum">
              <a:rPr lang="en-GB" smtClean="0"/>
              <a:t>58</a:t>
            </a:fld>
            <a:endParaRPr lang="en-GB" dirty="0"/>
          </a:p>
        </p:txBody>
      </p:sp>
      <p:sp>
        <p:nvSpPr>
          <p:cNvPr id="5" name="TextBox 4">
            <a:extLst>
              <a:ext uri="{FF2B5EF4-FFF2-40B4-BE49-F238E27FC236}">
                <a16:creationId xmlns:a16="http://schemas.microsoft.com/office/drawing/2014/main" id="{60A3DBA6-CEAC-E92B-61ED-6CD182EC369E}"/>
              </a:ext>
            </a:extLst>
          </p:cNvPr>
          <p:cNvSpPr txBox="1"/>
          <p:nvPr/>
        </p:nvSpPr>
        <p:spPr>
          <a:xfrm>
            <a:off x="250030" y="729292"/>
            <a:ext cx="8265320" cy="1379865"/>
          </a:xfrm>
          <a:prstGeom prst="rect">
            <a:avLst/>
          </a:prstGeom>
          <a:noFill/>
        </p:spPr>
        <p:txBody>
          <a:bodyPr wrap="square" rtlCol="0">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The red and green tables on this and the following three pages show high (green) and low (red) provision of services delivered by trained staff as reported by providers. </a:t>
            </a:r>
          </a:p>
          <a:p>
            <a:pPr>
              <a:spcBef>
                <a:spcPts val="750"/>
              </a:spcBef>
              <a:spcAft>
                <a:spcPts val="600"/>
              </a:spcAft>
            </a:pPr>
            <a:r>
              <a:rPr lang="en-GB" sz="1200" dirty="0">
                <a:latin typeface="Arial" panose="020B0604020202020204" pitchFamily="34" charset="0"/>
                <a:cs typeface="Arial" panose="020B0604020202020204" pitchFamily="34" charset="0"/>
              </a:rPr>
              <a:t>In terms of the high provision, a number of the services reported slightly higher or lower rates than the previous year Although the ordering of services has changed eight of the top ten services remained in the same position. Formal instruction and supervision were listed in the top ten this year but not in the previous year. Motivational interviewing and parenting for children with conduct and behavioural problems has dropped out of the top ten.</a:t>
            </a:r>
          </a:p>
        </p:txBody>
      </p:sp>
      <p:pic>
        <p:nvPicPr>
          <p:cNvPr id="6" name="Picture 5" descr="A table showing the services that have the highest and lowest levels of provision in general community teams. ">
            <a:extLst>
              <a:ext uri="{FF2B5EF4-FFF2-40B4-BE49-F238E27FC236}">
                <a16:creationId xmlns:a16="http://schemas.microsoft.com/office/drawing/2014/main" id="{37F734FD-F156-498B-7D09-85051498EF77}"/>
              </a:ext>
            </a:extLst>
          </p:cNvPr>
          <p:cNvPicPr>
            <a:picLocks noChangeAspect="1"/>
          </p:cNvPicPr>
          <p:nvPr/>
        </p:nvPicPr>
        <p:blipFill>
          <a:blip r:embed="rId3"/>
          <a:stretch>
            <a:fillRect/>
          </a:stretch>
        </p:blipFill>
        <p:spPr>
          <a:xfrm>
            <a:off x="501649" y="2490001"/>
            <a:ext cx="8140700" cy="3194050"/>
          </a:xfrm>
          <a:prstGeom prst="rect">
            <a:avLst/>
          </a:prstGeom>
        </p:spPr>
      </p:pic>
    </p:spTree>
    <p:extLst>
      <p:ext uri="{BB962C8B-B14F-4D97-AF65-F5344CB8AC3E}">
        <p14:creationId xmlns:p14="http://schemas.microsoft.com/office/powerpoint/2010/main" val="40502935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4B439-E203-5DEE-8D43-53A007190D82}"/>
              </a:ext>
            </a:extLst>
          </p:cNvPr>
          <p:cNvSpPr>
            <a:spLocks noGrp="1"/>
          </p:cNvSpPr>
          <p:nvPr>
            <p:ph type="title"/>
          </p:nvPr>
        </p:nvSpPr>
        <p:spPr>
          <a:xfrm>
            <a:off x="316706" y="0"/>
            <a:ext cx="8643939" cy="882648"/>
          </a:xfrm>
        </p:spPr>
        <p:txBody>
          <a:bodyPr>
            <a:normAutofit/>
          </a:bodyPr>
          <a:lstStyle/>
          <a:p>
            <a:r>
              <a:rPr lang="en-US" sz="2400" dirty="0"/>
              <a:t>Mental Health Support Teams (NHS)</a:t>
            </a:r>
            <a:endParaRPr lang="en-GB" sz="2400" dirty="0"/>
          </a:p>
        </p:txBody>
      </p:sp>
      <p:sp>
        <p:nvSpPr>
          <p:cNvPr id="4" name="Slide Number Placeholder 3">
            <a:extLst>
              <a:ext uri="{FF2B5EF4-FFF2-40B4-BE49-F238E27FC236}">
                <a16:creationId xmlns:a16="http://schemas.microsoft.com/office/drawing/2014/main" id="{AEF21E4A-DB42-086C-B384-EDAEC979B178}"/>
              </a:ext>
            </a:extLst>
          </p:cNvPr>
          <p:cNvSpPr>
            <a:spLocks noGrp="1"/>
          </p:cNvSpPr>
          <p:nvPr>
            <p:ph type="sldNum" sz="quarter" idx="12"/>
          </p:nvPr>
        </p:nvSpPr>
        <p:spPr/>
        <p:txBody>
          <a:bodyPr/>
          <a:lstStyle/>
          <a:p>
            <a:fld id="{6FA9A11B-04D6-42DF-BB33-D91D786B2067}" type="slidenum">
              <a:rPr lang="en-GB" smtClean="0"/>
              <a:t>59</a:t>
            </a:fld>
            <a:endParaRPr lang="en-GB" dirty="0"/>
          </a:p>
        </p:txBody>
      </p:sp>
      <p:sp>
        <p:nvSpPr>
          <p:cNvPr id="3" name="TextBox 2">
            <a:extLst>
              <a:ext uri="{FF2B5EF4-FFF2-40B4-BE49-F238E27FC236}">
                <a16:creationId xmlns:a16="http://schemas.microsoft.com/office/drawing/2014/main" id="{879D57EA-F1B4-EF72-06C9-ADAD57F0CF32}"/>
              </a:ext>
            </a:extLst>
          </p:cNvPr>
          <p:cNvSpPr txBox="1"/>
          <p:nvPr/>
        </p:nvSpPr>
        <p:spPr>
          <a:xfrm>
            <a:off x="316706" y="1100767"/>
            <a:ext cx="8265320" cy="461665"/>
          </a:xfrm>
          <a:prstGeom prst="rect">
            <a:avLst/>
          </a:prstGeom>
          <a:noFill/>
        </p:spPr>
        <p:txBody>
          <a:bodyPr wrap="square" rtlCol="0">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In terms of the high provision a number of the services reported slightly higher or lower rates than the previous year and whilst the order has changed, nine of the top ten remained unchanged. </a:t>
            </a:r>
          </a:p>
        </p:txBody>
      </p:sp>
      <p:pic>
        <p:nvPicPr>
          <p:cNvPr id="6" name="Picture 5" descr="A table showing the services that have the highest and lowest levels of provision in MHSTs. ">
            <a:extLst>
              <a:ext uri="{FF2B5EF4-FFF2-40B4-BE49-F238E27FC236}">
                <a16:creationId xmlns:a16="http://schemas.microsoft.com/office/drawing/2014/main" id="{7AA21FE0-105A-183F-237D-26CA5E76D0E6}"/>
              </a:ext>
            </a:extLst>
          </p:cNvPr>
          <p:cNvPicPr>
            <a:picLocks noChangeAspect="1"/>
          </p:cNvPicPr>
          <p:nvPr/>
        </p:nvPicPr>
        <p:blipFill>
          <a:blip r:embed="rId3"/>
          <a:stretch>
            <a:fillRect/>
          </a:stretch>
        </p:blipFill>
        <p:spPr>
          <a:xfrm>
            <a:off x="441326" y="1921290"/>
            <a:ext cx="8140700" cy="3562350"/>
          </a:xfrm>
          <a:prstGeom prst="rect">
            <a:avLst/>
          </a:prstGeom>
        </p:spPr>
      </p:pic>
    </p:spTree>
    <p:extLst>
      <p:ext uri="{BB962C8B-B14F-4D97-AF65-F5344CB8AC3E}">
        <p14:creationId xmlns:p14="http://schemas.microsoft.com/office/powerpoint/2010/main" val="409130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DAC6-B7D3-4993-8D96-D5315B28ED85}"/>
              </a:ext>
            </a:extLst>
          </p:cNvPr>
          <p:cNvSpPr>
            <a:spLocks noGrp="1"/>
          </p:cNvSpPr>
          <p:nvPr>
            <p:ph type="title"/>
          </p:nvPr>
        </p:nvSpPr>
        <p:spPr>
          <a:xfrm>
            <a:off x="250030" y="0"/>
            <a:ext cx="8643939" cy="882648"/>
          </a:xfrm>
        </p:spPr>
        <p:txBody>
          <a:bodyPr>
            <a:normAutofit/>
          </a:bodyPr>
          <a:lstStyle/>
          <a:p>
            <a:r>
              <a:rPr lang="en-GB" sz="2400" dirty="0">
                <a:solidFill>
                  <a:srgbClr val="085BB7"/>
                </a:solidFill>
              </a:rPr>
              <a:t>Project process</a:t>
            </a:r>
          </a:p>
        </p:txBody>
      </p:sp>
      <p:sp>
        <p:nvSpPr>
          <p:cNvPr id="3" name="Content Placeholder 2">
            <a:extLst>
              <a:ext uri="{FF2B5EF4-FFF2-40B4-BE49-F238E27FC236}">
                <a16:creationId xmlns:a16="http://schemas.microsoft.com/office/drawing/2014/main" id="{6D2AFD43-25AB-4F90-9A73-829F28D022E9}"/>
              </a:ext>
            </a:extLst>
          </p:cNvPr>
          <p:cNvSpPr>
            <a:spLocks noGrp="1"/>
          </p:cNvSpPr>
          <p:nvPr>
            <p:ph idx="1"/>
          </p:nvPr>
        </p:nvSpPr>
        <p:spPr>
          <a:xfrm>
            <a:off x="250031" y="984548"/>
            <a:ext cx="8643938" cy="4613944"/>
          </a:xfrm>
        </p:spPr>
        <p:txBody>
          <a:bodyPr>
            <a:normAutofit/>
          </a:bodyPr>
          <a:lstStyle/>
          <a:p>
            <a:pPr marL="0" indent="0">
              <a:lnSpc>
                <a:spcPct val="100000"/>
              </a:lnSpc>
              <a:spcAft>
                <a:spcPts val="600"/>
              </a:spcAft>
              <a:buNone/>
            </a:pPr>
            <a:r>
              <a:rPr lang="en-US" sz="1200" b="0" dirty="0">
                <a:solidFill>
                  <a:schemeClr val="tx1"/>
                </a:solidFill>
              </a:rPr>
              <a:t>The data specifications for the fourth national CYPMHS workforce census were scoped in consultation with colleagues from Health Education England, NHS England and Local Government Association in April 2022. The data collection consisted of metrics largely in line with previous censuses to allow changes over the past five years to be tracked and reported.</a:t>
            </a:r>
          </a:p>
          <a:p>
            <a:pPr marL="0" indent="0">
              <a:lnSpc>
                <a:spcPct val="100000"/>
              </a:lnSpc>
              <a:spcAft>
                <a:spcPts val="600"/>
              </a:spcAft>
              <a:buNone/>
            </a:pPr>
            <a:r>
              <a:rPr lang="en-US" sz="1200" b="0" dirty="0"/>
              <a:t>The data collection period launched on 11</a:t>
            </a:r>
            <a:r>
              <a:rPr lang="en-US" sz="1200" b="0" baseline="30000" dirty="0"/>
              <a:t>th</a:t>
            </a:r>
            <a:r>
              <a:rPr lang="en-US" sz="1200" b="0" dirty="0"/>
              <a:t> July 2022 to CYPMH services across the NHS, independent sector, local authorities, voluntary sector and youth offending teams. Organisations were given until October 2022 to submit their responses.</a:t>
            </a:r>
          </a:p>
          <a:p>
            <a:pPr marL="0" indent="0">
              <a:lnSpc>
                <a:spcPct val="100000"/>
              </a:lnSpc>
              <a:spcAft>
                <a:spcPts val="600"/>
              </a:spcAft>
              <a:buNone/>
            </a:pPr>
            <a:r>
              <a:rPr lang="en-US" sz="1200" b="0" dirty="0">
                <a:solidFill>
                  <a:schemeClr val="tx1"/>
                </a:solidFill>
              </a:rPr>
              <a:t>The project </a:t>
            </a:r>
            <a:r>
              <a:rPr lang="en-US" sz="1200" b="0" dirty="0"/>
              <a:t>team validated the census data throughout the data collection period, with further validation occurring in November 2022, after data collection closed. This ensured the project’s findings were complete and accurate and that all data within this report had been agreed with providers.</a:t>
            </a:r>
          </a:p>
          <a:p>
            <a:pPr marL="0" indent="0">
              <a:lnSpc>
                <a:spcPct val="100000"/>
              </a:lnSpc>
              <a:spcAft>
                <a:spcPts val="600"/>
              </a:spcAft>
              <a:buNone/>
            </a:pPr>
            <a:r>
              <a:rPr lang="en-US" sz="1200" dirty="0"/>
              <a:t>In addition to the data presented in the body of the report three appendices are included to provide additional information. Additional information is provided on skills and training, key metrics from the 2020/21 census, and a breakdown of staff roles. </a:t>
            </a:r>
            <a:endParaRPr lang="en-US" sz="1200" b="0" dirty="0"/>
          </a:p>
          <a:p>
            <a:pPr marL="0" indent="0">
              <a:lnSpc>
                <a:spcPct val="100000"/>
              </a:lnSpc>
              <a:spcAft>
                <a:spcPts val="600"/>
              </a:spcAft>
              <a:buNone/>
            </a:pPr>
            <a:r>
              <a:rPr lang="en-US" sz="1200" b="0" dirty="0">
                <a:solidFill>
                  <a:schemeClr val="tx1"/>
                </a:solidFill>
              </a:rPr>
              <a:t>The initial draft </a:t>
            </a:r>
            <a:r>
              <a:rPr lang="en-US" sz="1200" b="0" dirty="0"/>
              <a:t>findings from the census were presented to colleagues from Health Education England, NHS England and Local Government Association, with the feedback helping construct the final national report.</a:t>
            </a:r>
          </a:p>
          <a:p>
            <a:pPr marL="0" indent="0">
              <a:lnSpc>
                <a:spcPct val="100000"/>
              </a:lnSpc>
              <a:spcAft>
                <a:spcPts val="600"/>
              </a:spcAft>
              <a:buNone/>
            </a:pPr>
            <a:r>
              <a:rPr lang="en-US" sz="1200" b="0" dirty="0">
                <a:solidFill>
                  <a:schemeClr val="tx1"/>
                </a:solidFill>
              </a:rPr>
              <a:t>The NHS Benchmarking Network and Health Education England would like to thank everyone for their continued support and contribution to the project.</a:t>
            </a:r>
            <a:endParaRPr lang="en-GB" sz="1200" b="0" dirty="0">
              <a:solidFill>
                <a:schemeClr val="tx1"/>
              </a:solidFill>
            </a:endParaRPr>
          </a:p>
        </p:txBody>
      </p:sp>
      <p:sp>
        <p:nvSpPr>
          <p:cNvPr id="4" name="Slide Number Placeholder 3">
            <a:extLst>
              <a:ext uri="{FF2B5EF4-FFF2-40B4-BE49-F238E27FC236}">
                <a16:creationId xmlns:a16="http://schemas.microsoft.com/office/drawing/2014/main" id="{7A33EEFA-E2F2-40D1-A855-CB080E657046}"/>
              </a:ext>
            </a:extLst>
          </p:cNvPr>
          <p:cNvSpPr>
            <a:spLocks noGrp="1"/>
          </p:cNvSpPr>
          <p:nvPr>
            <p:ph type="sldNum" sz="quarter" idx="12"/>
          </p:nvPr>
        </p:nvSpPr>
        <p:spPr/>
        <p:txBody>
          <a:bodyPr/>
          <a:lstStyle/>
          <a:p>
            <a:fld id="{6FA9A11B-04D6-42DF-BB33-D91D786B2067}" type="slidenum">
              <a:rPr lang="en-GB" smtClean="0"/>
              <a:t>6</a:t>
            </a:fld>
            <a:endParaRPr lang="en-GB" dirty="0"/>
          </a:p>
        </p:txBody>
      </p:sp>
    </p:spTree>
    <p:extLst>
      <p:ext uri="{BB962C8B-B14F-4D97-AF65-F5344CB8AC3E}">
        <p14:creationId xmlns:p14="http://schemas.microsoft.com/office/powerpoint/2010/main" val="19593139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EC5E-A4B3-6182-C23A-9F9E857B00AE}"/>
              </a:ext>
            </a:extLst>
          </p:cNvPr>
          <p:cNvSpPr>
            <a:spLocks noGrp="1"/>
          </p:cNvSpPr>
          <p:nvPr>
            <p:ph type="title"/>
          </p:nvPr>
        </p:nvSpPr>
        <p:spPr>
          <a:xfrm>
            <a:off x="250031" y="0"/>
            <a:ext cx="8643939" cy="882648"/>
          </a:xfrm>
        </p:spPr>
        <p:txBody>
          <a:bodyPr>
            <a:normAutofit/>
          </a:bodyPr>
          <a:lstStyle/>
          <a:p>
            <a:r>
              <a:rPr lang="en-US" sz="2400" dirty="0"/>
              <a:t>Eating Disorder Community Teams (NHS)</a:t>
            </a:r>
            <a:endParaRPr lang="en-GB" sz="2400" dirty="0"/>
          </a:p>
        </p:txBody>
      </p:sp>
      <p:sp>
        <p:nvSpPr>
          <p:cNvPr id="4" name="Slide Number Placeholder 3">
            <a:extLst>
              <a:ext uri="{FF2B5EF4-FFF2-40B4-BE49-F238E27FC236}">
                <a16:creationId xmlns:a16="http://schemas.microsoft.com/office/drawing/2014/main" id="{4B27718D-D1AB-EF0B-2527-B688B08D47B5}"/>
              </a:ext>
            </a:extLst>
          </p:cNvPr>
          <p:cNvSpPr>
            <a:spLocks noGrp="1"/>
          </p:cNvSpPr>
          <p:nvPr>
            <p:ph type="sldNum" sz="quarter" idx="12"/>
          </p:nvPr>
        </p:nvSpPr>
        <p:spPr/>
        <p:txBody>
          <a:bodyPr/>
          <a:lstStyle/>
          <a:p>
            <a:fld id="{6FA9A11B-04D6-42DF-BB33-D91D786B2067}" type="slidenum">
              <a:rPr lang="en-GB" smtClean="0"/>
              <a:t>60</a:t>
            </a:fld>
            <a:endParaRPr lang="en-GB" dirty="0"/>
          </a:p>
        </p:txBody>
      </p:sp>
      <p:sp>
        <p:nvSpPr>
          <p:cNvPr id="5" name="TextBox 4">
            <a:extLst>
              <a:ext uri="{FF2B5EF4-FFF2-40B4-BE49-F238E27FC236}">
                <a16:creationId xmlns:a16="http://schemas.microsoft.com/office/drawing/2014/main" id="{2BC72CA1-07A2-6305-6ABF-DC29BE99FC4C}"/>
              </a:ext>
            </a:extLst>
          </p:cNvPr>
          <p:cNvSpPr txBox="1"/>
          <p:nvPr/>
        </p:nvSpPr>
        <p:spPr>
          <a:xfrm>
            <a:off x="250030" y="882648"/>
            <a:ext cx="8265320" cy="1636345"/>
          </a:xfrm>
          <a:prstGeom prst="rect">
            <a:avLst/>
          </a:prstGeom>
          <a:noFill/>
        </p:spPr>
        <p:txBody>
          <a:bodyPr wrap="square" rtlCol="0">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In terms of the high provision, six of the top ten services remained unchanged in 2022 compared to 2021. The following services were no longer reported in the top ten:</a:t>
            </a:r>
          </a:p>
          <a:p>
            <a:pPr marL="171450" indent="-171450">
              <a:spcBef>
                <a:spcPts val="700"/>
              </a:spcBef>
              <a:buFont typeface="Arial" panose="020B0604020202020204" pitchFamily="34" charset="0"/>
              <a:buChar char="•"/>
            </a:pPr>
            <a:r>
              <a:rPr lang="en-GB" sz="1200" dirty="0">
                <a:latin typeface="Arial" panose="020B0604020202020204" pitchFamily="34" charset="0"/>
                <a:cs typeface="Arial" panose="020B0604020202020204" pitchFamily="34" charset="0"/>
              </a:rPr>
              <a:t>Dialectical Behaviour Therapy (DBT); </a:t>
            </a:r>
          </a:p>
          <a:p>
            <a:pPr marL="171450" indent="-171450">
              <a:spcBef>
                <a:spcPts val="700"/>
              </a:spcBef>
              <a:buFont typeface="Arial" panose="020B0604020202020204" pitchFamily="34" charset="0"/>
              <a:buChar char="•"/>
            </a:pPr>
            <a:r>
              <a:rPr lang="en-US" sz="1200" dirty="0">
                <a:latin typeface="Arial" panose="020B0604020202020204" pitchFamily="34" charset="0"/>
                <a:cs typeface="Arial" panose="020B0604020202020204" pitchFamily="34" charset="0"/>
              </a:rPr>
              <a:t>Cognitive Behavioural Therapy (CBT) for young people with depression and anxiety</a:t>
            </a:r>
          </a:p>
          <a:p>
            <a:pPr marL="171450" indent="-171450">
              <a:spcBef>
                <a:spcPts val="700"/>
              </a:spcBef>
              <a:buFont typeface="Arial" panose="020B0604020202020204" pitchFamily="34" charset="0"/>
              <a:buChar char="•"/>
            </a:pPr>
            <a:r>
              <a:rPr lang="en-US" sz="1200" dirty="0">
                <a:latin typeface="Arial" panose="020B0604020202020204" pitchFamily="34" charset="0"/>
                <a:cs typeface="Arial" panose="020B0604020202020204" pitchFamily="34" charset="0"/>
              </a:rPr>
              <a:t>CBT Informed Practice/Low Intensity</a:t>
            </a:r>
          </a:p>
          <a:p>
            <a:pPr marL="171450" indent="-171450">
              <a:spcBef>
                <a:spcPts val="700"/>
              </a:spcBef>
              <a:buFont typeface="Arial" panose="020B0604020202020204" pitchFamily="34" charset="0"/>
              <a:buChar char="•"/>
            </a:pPr>
            <a:r>
              <a:rPr lang="en-GB" sz="1200" dirty="0">
                <a:latin typeface="Arial" panose="020B0604020202020204" pitchFamily="34" charset="0"/>
                <a:cs typeface="Arial" panose="020B0604020202020204" pitchFamily="34" charset="0"/>
              </a:rPr>
              <a:t>Multi-Systemic Therapy (any modality)</a:t>
            </a:r>
          </a:p>
        </p:txBody>
      </p:sp>
      <p:pic>
        <p:nvPicPr>
          <p:cNvPr id="8" name="Picture 7" descr="A table showing the services that have the highest and lowest levels of provision in eating disorder community teams. ">
            <a:extLst>
              <a:ext uri="{FF2B5EF4-FFF2-40B4-BE49-F238E27FC236}">
                <a16:creationId xmlns:a16="http://schemas.microsoft.com/office/drawing/2014/main" id="{3C1644A3-0AAD-97CD-234D-FD02A30EEEA2}"/>
              </a:ext>
            </a:extLst>
          </p:cNvPr>
          <p:cNvPicPr>
            <a:picLocks noChangeAspect="1"/>
          </p:cNvPicPr>
          <p:nvPr/>
        </p:nvPicPr>
        <p:blipFill>
          <a:blip r:embed="rId3"/>
          <a:stretch>
            <a:fillRect/>
          </a:stretch>
        </p:blipFill>
        <p:spPr>
          <a:xfrm>
            <a:off x="501650" y="2791864"/>
            <a:ext cx="8140700" cy="2641600"/>
          </a:xfrm>
          <a:prstGeom prst="rect">
            <a:avLst/>
          </a:prstGeom>
        </p:spPr>
      </p:pic>
    </p:spTree>
    <p:extLst>
      <p:ext uri="{BB962C8B-B14F-4D97-AF65-F5344CB8AC3E}">
        <p14:creationId xmlns:p14="http://schemas.microsoft.com/office/powerpoint/2010/main" val="5933067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5E503-D3AE-565D-4668-33FD16FCD948}"/>
              </a:ext>
            </a:extLst>
          </p:cNvPr>
          <p:cNvSpPr>
            <a:spLocks noGrp="1"/>
          </p:cNvSpPr>
          <p:nvPr>
            <p:ph type="title"/>
          </p:nvPr>
        </p:nvSpPr>
        <p:spPr>
          <a:xfrm>
            <a:off x="250030" y="0"/>
            <a:ext cx="8643939" cy="882648"/>
          </a:xfrm>
        </p:spPr>
        <p:txBody>
          <a:bodyPr>
            <a:normAutofit/>
          </a:bodyPr>
          <a:lstStyle/>
          <a:p>
            <a:r>
              <a:rPr lang="en-US" sz="2400" dirty="0"/>
              <a:t>Inpatient Adolescent Teams (NHS)</a:t>
            </a:r>
            <a:endParaRPr lang="en-GB" sz="2400" dirty="0"/>
          </a:p>
        </p:txBody>
      </p:sp>
      <p:sp>
        <p:nvSpPr>
          <p:cNvPr id="4" name="Slide Number Placeholder 3">
            <a:extLst>
              <a:ext uri="{FF2B5EF4-FFF2-40B4-BE49-F238E27FC236}">
                <a16:creationId xmlns:a16="http://schemas.microsoft.com/office/drawing/2014/main" id="{57DB8E59-A19F-9432-A349-A786947526AE}"/>
              </a:ext>
            </a:extLst>
          </p:cNvPr>
          <p:cNvSpPr>
            <a:spLocks noGrp="1"/>
          </p:cNvSpPr>
          <p:nvPr>
            <p:ph type="sldNum" sz="quarter" idx="12"/>
          </p:nvPr>
        </p:nvSpPr>
        <p:spPr/>
        <p:txBody>
          <a:bodyPr/>
          <a:lstStyle/>
          <a:p>
            <a:fld id="{6FA9A11B-04D6-42DF-BB33-D91D786B2067}" type="slidenum">
              <a:rPr lang="en-GB" smtClean="0"/>
              <a:t>61</a:t>
            </a:fld>
            <a:endParaRPr lang="en-GB" dirty="0"/>
          </a:p>
        </p:txBody>
      </p:sp>
      <p:sp>
        <p:nvSpPr>
          <p:cNvPr id="8" name="TextBox 7">
            <a:extLst>
              <a:ext uri="{FF2B5EF4-FFF2-40B4-BE49-F238E27FC236}">
                <a16:creationId xmlns:a16="http://schemas.microsoft.com/office/drawing/2014/main" id="{1E362040-1481-427A-96DA-BD6499C86350}"/>
              </a:ext>
            </a:extLst>
          </p:cNvPr>
          <p:cNvSpPr txBox="1"/>
          <p:nvPr/>
        </p:nvSpPr>
        <p:spPr>
          <a:xfrm>
            <a:off x="342899" y="690086"/>
            <a:ext cx="8201025" cy="1646605"/>
          </a:xfrm>
          <a:prstGeom prst="rect">
            <a:avLst/>
          </a:prstGeom>
          <a:noFill/>
        </p:spPr>
        <p:txBody>
          <a:bodyPr wrap="square">
            <a:spAutoFit/>
          </a:bodyPr>
          <a:lstStyle/>
          <a:p>
            <a:pPr>
              <a:spcBef>
                <a:spcPts val="750"/>
              </a:spcBef>
              <a:spcAft>
                <a:spcPts val="600"/>
              </a:spcAft>
            </a:pPr>
            <a:r>
              <a:rPr lang="en-GB" sz="1200" dirty="0">
                <a:latin typeface="Arial" panose="020B0604020202020204" pitchFamily="34" charset="0"/>
                <a:cs typeface="Arial" panose="020B0604020202020204" pitchFamily="34" charset="0"/>
              </a:rPr>
              <a:t>In terms of the high provision, five of the services listed in the top ten in 2022 were also reported in 2021 with the rates and order of the remaining five also changing compared to the previous year. Those no longer present in the top ten were:</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Suicide prevention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Self-harm</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Formal instruction in bio-psycho-social mental health assessment including risk assessment</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Motivational Interviewing</a:t>
            </a:r>
          </a:p>
          <a:p>
            <a:pPr marL="171450" indent="-171450">
              <a:buFont typeface="Arial" panose="020B0604020202020204" pitchFamily="34" charset="0"/>
              <a:buChar char="•"/>
            </a:pPr>
            <a:r>
              <a:rPr lang="en-US" sz="1200" dirty="0">
                <a:latin typeface="Arial" panose="020B0604020202020204" pitchFamily="34" charset="0"/>
                <a:cs typeface="Arial" panose="020B0604020202020204" pitchFamily="34" charset="0"/>
              </a:rPr>
              <a:t>CBT Informed Practice/Low Intensity</a:t>
            </a:r>
            <a:endParaRPr lang="en-GB" sz="1200" dirty="0">
              <a:latin typeface="Arial" panose="020B0604020202020204" pitchFamily="34" charset="0"/>
              <a:cs typeface="Arial" panose="020B0604020202020204" pitchFamily="34" charset="0"/>
            </a:endParaRPr>
          </a:p>
        </p:txBody>
      </p:sp>
      <p:pic>
        <p:nvPicPr>
          <p:cNvPr id="3" name="Picture 2" descr="A table showing the services that have the highest and lowest levels of provision in inpatient adolescent teams. ">
            <a:extLst>
              <a:ext uri="{FF2B5EF4-FFF2-40B4-BE49-F238E27FC236}">
                <a16:creationId xmlns:a16="http://schemas.microsoft.com/office/drawing/2014/main" id="{73C6FF88-316C-141A-8F4A-3070AA2DBF3F}"/>
              </a:ext>
            </a:extLst>
          </p:cNvPr>
          <p:cNvPicPr>
            <a:picLocks noChangeAspect="1"/>
          </p:cNvPicPr>
          <p:nvPr/>
        </p:nvPicPr>
        <p:blipFill>
          <a:blip r:embed="rId3"/>
          <a:stretch>
            <a:fillRect/>
          </a:stretch>
        </p:blipFill>
        <p:spPr>
          <a:xfrm>
            <a:off x="496093" y="2336691"/>
            <a:ext cx="8140700" cy="3746500"/>
          </a:xfrm>
          <a:prstGeom prst="rect">
            <a:avLst/>
          </a:prstGeom>
        </p:spPr>
      </p:pic>
    </p:spTree>
    <p:extLst>
      <p:ext uri="{BB962C8B-B14F-4D97-AF65-F5344CB8AC3E}">
        <p14:creationId xmlns:p14="http://schemas.microsoft.com/office/powerpoint/2010/main" val="2830871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ctrTitle"/>
          </p:nvPr>
        </p:nvSpPr>
        <p:spPr/>
        <p:txBody>
          <a:bodyPr/>
          <a:lstStyle/>
          <a:p>
            <a:r>
              <a:rPr lang="en-US" dirty="0">
                <a:solidFill>
                  <a:schemeClr val="accent1"/>
                </a:solidFill>
              </a:rPr>
              <a:t>Service Models</a:t>
            </a:r>
            <a:endParaRPr lang="en-GB"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62</a:t>
            </a:fld>
            <a:endParaRPr lang="en-GB" dirty="0"/>
          </a:p>
        </p:txBody>
      </p:sp>
    </p:spTree>
    <p:extLst>
      <p:ext uri="{BB962C8B-B14F-4D97-AF65-F5344CB8AC3E}">
        <p14:creationId xmlns:p14="http://schemas.microsoft.com/office/powerpoint/2010/main" val="74051631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F47B0-A55B-63F5-B0DB-E4732EF4CCEE}"/>
              </a:ext>
            </a:extLst>
          </p:cNvPr>
          <p:cNvSpPr>
            <a:spLocks noGrp="1"/>
          </p:cNvSpPr>
          <p:nvPr>
            <p:ph type="title"/>
          </p:nvPr>
        </p:nvSpPr>
        <p:spPr>
          <a:xfrm>
            <a:off x="250030" y="18327"/>
            <a:ext cx="8643939" cy="882648"/>
          </a:xfrm>
        </p:spPr>
        <p:txBody>
          <a:bodyPr>
            <a:normAutofit/>
          </a:bodyPr>
          <a:lstStyle/>
          <a:p>
            <a:r>
              <a:rPr lang="en-US" sz="2400" dirty="0"/>
              <a:t>Service Models – NHS General community team</a:t>
            </a:r>
            <a:endParaRPr lang="en-GB" sz="2400" dirty="0"/>
          </a:p>
        </p:txBody>
      </p:sp>
      <p:sp>
        <p:nvSpPr>
          <p:cNvPr id="4" name="Slide Number Placeholder 3">
            <a:extLst>
              <a:ext uri="{FF2B5EF4-FFF2-40B4-BE49-F238E27FC236}">
                <a16:creationId xmlns:a16="http://schemas.microsoft.com/office/drawing/2014/main" id="{5F594689-5B2F-EE79-68F0-830B8B359700}"/>
              </a:ext>
            </a:extLst>
          </p:cNvPr>
          <p:cNvSpPr>
            <a:spLocks noGrp="1"/>
          </p:cNvSpPr>
          <p:nvPr>
            <p:ph type="sldNum" sz="quarter" idx="12"/>
          </p:nvPr>
        </p:nvSpPr>
        <p:spPr/>
        <p:txBody>
          <a:bodyPr/>
          <a:lstStyle/>
          <a:p>
            <a:fld id="{6FA9A11B-04D6-42DF-BB33-D91D786B2067}" type="slidenum">
              <a:rPr lang="en-GB" smtClean="0"/>
              <a:t>63</a:t>
            </a:fld>
            <a:endParaRPr lang="en-GB" dirty="0"/>
          </a:p>
        </p:txBody>
      </p:sp>
      <p:sp>
        <p:nvSpPr>
          <p:cNvPr id="7" name="Content Placeholder 2">
            <a:extLst>
              <a:ext uri="{FF2B5EF4-FFF2-40B4-BE49-F238E27FC236}">
                <a16:creationId xmlns:a16="http://schemas.microsoft.com/office/drawing/2014/main" id="{212BCCB6-66C2-E92F-7B5B-BAA35B4F6D15}"/>
              </a:ext>
            </a:extLst>
          </p:cNvPr>
          <p:cNvSpPr>
            <a:spLocks noGrp="1"/>
          </p:cNvSpPr>
          <p:nvPr>
            <p:ph idx="1"/>
          </p:nvPr>
        </p:nvSpPr>
        <p:spPr>
          <a:xfrm>
            <a:off x="344183" y="749379"/>
            <a:ext cx="8188048" cy="3886200"/>
          </a:xfrm>
        </p:spPr>
        <p:txBody>
          <a:bodyPr>
            <a:normAutofit/>
          </a:bodyPr>
          <a:lstStyle/>
          <a:p>
            <a:pPr marL="0" indent="0">
              <a:spcAft>
                <a:spcPts val="600"/>
              </a:spcAft>
              <a:buNone/>
            </a:pPr>
            <a:r>
              <a:rPr lang="en-US" sz="1200" b="0" dirty="0"/>
              <a:t>The following two pages explore the different services provided within NHS general community CYPMH teams across England. The question received responses from 68 organisations, with nearly all CYPMH services reporting that they provided joint working, family therapy or group work as part of their CYPMH offer. </a:t>
            </a:r>
            <a:endParaRPr lang="en-GB" sz="1200" b="0" dirty="0">
              <a:highlight>
                <a:srgbClr val="00FFFF"/>
              </a:highlight>
            </a:endParaRPr>
          </a:p>
        </p:txBody>
      </p:sp>
      <p:pic>
        <p:nvPicPr>
          <p:cNvPr id="13" name="Picture 12" descr="A table showing the provision of services in general community teams. ">
            <a:extLst>
              <a:ext uri="{FF2B5EF4-FFF2-40B4-BE49-F238E27FC236}">
                <a16:creationId xmlns:a16="http://schemas.microsoft.com/office/drawing/2014/main" id="{FF2EC814-9AA5-B7C6-D950-16464C95303E}"/>
              </a:ext>
            </a:extLst>
          </p:cNvPr>
          <p:cNvPicPr>
            <a:picLocks noChangeAspect="1"/>
          </p:cNvPicPr>
          <p:nvPr/>
        </p:nvPicPr>
        <p:blipFill>
          <a:blip r:embed="rId3"/>
          <a:stretch>
            <a:fillRect/>
          </a:stretch>
        </p:blipFill>
        <p:spPr>
          <a:xfrm>
            <a:off x="611769" y="1472229"/>
            <a:ext cx="7049710" cy="4617172"/>
          </a:xfrm>
          <a:prstGeom prst="rect">
            <a:avLst/>
          </a:prstGeom>
        </p:spPr>
      </p:pic>
    </p:spTree>
    <p:extLst>
      <p:ext uri="{BB962C8B-B14F-4D97-AF65-F5344CB8AC3E}">
        <p14:creationId xmlns:p14="http://schemas.microsoft.com/office/powerpoint/2010/main" val="30992129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B4B8B-9C23-5529-9182-9BF60FC3EACA}"/>
              </a:ext>
            </a:extLst>
          </p:cNvPr>
          <p:cNvSpPr>
            <a:spLocks noGrp="1"/>
          </p:cNvSpPr>
          <p:nvPr>
            <p:ph type="title"/>
          </p:nvPr>
        </p:nvSpPr>
        <p:spPr>
          <a:xfrm>
            <a:off x="242887" y="0"/>
            <a:ext cx="8643939" cy="882648"/>
          </a:xfrm>
        </p:spPr>
        <p:txBody>
          <a:bodyPr>
            <a:normAutofit/>
          </a:bodyPr>
          <a:lstStyle/>
          <a:p>
            <a:r>
              <a:rPr lang="en-US" sz="2400" dirty="0"/>
              <a:t>Service Models – NHS General community team</a:t>
            </a:r>
            <a:endParaRPr lang="en-GB" sz="2400" dirty="0"/>
          </a:p>
        </p:txBody>
      </p:sp>
      <p:sp>
        <p:nvSpPr>
          <p:cNvPr id="4" name="Slide Number Placeholder 3">
            <a:extLst>
              <a:ext uri="{FF2B5EF4-FFF2-40B4-BE49-F238E27FC236}">
                <a16:creationId xmlns:a16="http://schemas.microsoft.com/office/drawing/2014/main" id="{69EED092-1FED-AE28-C912-AC24C378E0BF}"/>
              </a:ext>
            </a:extLst>
          </p:cNvPr>
          <p:cNvSpPr>
            <a:spLocks noGrp="1"/>
          </p:cNvSpPr>
          <p:nvPr>
            <p:ph type="sldNum" sz="quarter" idx="12"/>
          </p:nvPr>
        </p:nvSpPr>
        <p:spPr/>
        <p:txBody>
          <a:bodyPr/>
          <a:lstStyle/>
          <a:p>
            <a:fld id="{6FA9A11B-04D6-42DF-BB33-D91D786B2067}" type="slidenum">
              <a:rPr lang="en-GB" smtClean="0"/>
              <a:t>64</a:t>
            </a:fld>
            <a:endParaRPr lang="en-GB" dirty="0"/>
          </a:p>
        </p:txBody>
      </p:sp>
      <p:pic>
        <p:nvPicPr>
          <p:cNvPr id="8" name="Picture 7" descr="A table showing the provision of services in general community teams.">
            <a:extLst>
              <a:ext uri="{FF2B5EF4-FFF2-40B4-BE49-F238E27FC236}">
                <a16:creationId xmlns:a16="http://schemas.microsoft.com/office/drawing/2014/main" id="{F7C9202F-A0A9-B168-9230-6BABBD6ACED4}"/>
              </a:ext>
            </a:extLst>
          </p:cNvPr>
          <p:cNvPicPr>
            <a:picLocks noChangeAspect="1"/>
          </p:cNvPicPr>
          <p:nvPr/>
        </p:nvPicPr>
        <p:blipFill>
          <a:blip r:embed="rId3"/>
          <a:stretch>
            <a:fillRect/>
          </a:stretch>
        </p:blipFill>
        <p:spPr>
          <a:xfrm>
            <a:off x="524197" y="1047564"/>
            <a:ext cx="7305192" cy="4626889"/>
          </a:xfrm>
          <a:prstGeom prst="rect">
            <a:avLst/>
          </a:prstGeom>
        </p:spPr>
      </p:pic>
    </p:spTree>
    <p:extLst>
      <p:ext uri="{BB962C8B-B14F-4D97-AF65-F5344CB8AC3E}">
        <p14:creationId xmlns:p14="http://schemas.microsoft.com/office/powerpoint/2010/main" val="187419272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ctrTitle"/>
          </p:nvPr>
        </p:nvSpPr>
        <p:spPr/>
        <p:txBody>
          <a:bodyPr/>
          <a:lstStyle/>
          <a:p>
            <a:r>
              <a:rPr lang="en-US" dirty="0">
                <a:solidFill>
                  <a:schemeClr val="accent1"/>
                </a:solidFill>
              </a:rPr>
              <a:t>Conclusions and Further Information</a:t>
            </a:r>
            <a:endParaRPr lang="en-GB"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65</a:t>
            </a:fld>
            <a:endParaRPr lang="en-GB" dirty="0"/>
          </a:p>
        </p:txBody>
      </p:sp>
    </p:spTree>
    <p:extLst>
      <p:ext uri="{BB962C8B-B14F-4D97-AF65-F5344CB8AC3E}">
        <p14:creationId xmlns:p14="http://schemas.microsoft.com/office/powerpoint/2010/main" val="34779869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310991" y="12792"/>
            <a:ext cx="8643939" cy="882648"/>
          </a:xfrm>
        </p:spPr>
        <p:txBody>
          <a:bodyPr>
            <a:normAutofit/>
          </a:bodyPr>
          <a:lstStyle/>
          <a:p>
            <a:r>
              <a:rPr lang="en-US" sz="2400" dirty="0">
                <a:solidFill>
                  <a:schemeClr val="accent1"/>
                </a:solidFill>
              </a:rPr>
              <a:t>Conclusions (1)</a:t>
            </a:r>
            <a:endParaRPr lang="en-GB" sz="2400" dirty="0">
              <a:solidFill>
                <a:schemeClr val="accent1"/>
              </a:solidFill>
            </a:endParaRPr>
          </a:p>
        </p:txBody>
      </p:sp>
      <p:sp>
        <p:nvSpPr>
          <p:cNvPr id="2" name="Content Placeholder 1">
            <a:extLst>
              <a:ext uri="{FF2B5EF4-FFF2-40B4-BE49-F238E27FC236}">
                <a16:creationId xmlns:a16="http://schemas.microsoft.com/office/drawing/2014/main" id="{BAB6366F-EE66-4269-D7FE-20B77903DA5C}"/>
              </a:ext>
            </a:extLst>
          </p:cNvPr>
          <p:cNvSpPr>
            <a:spLocks noGrp="1"/>
          </p:cNvSpPr>
          <p:nvPr>
            <p:ph idx="1"/>
          </p:nvPr>
        </p:nvSpPr>
        <p:spPr>
          <a:xfrm>
            <a:off x="242888" y="895440"/>
            <a:ext cx="8643938" cy="5635988"/>
          </a:xfrm>
        </p:spPr>
        <p:txBody>
          <a:bodyPr>
            <a:normAutofit/>
          </a:bodyPr>
          <a:lstStyle/>
          <a:p>
            <a:pPr marL="0" indent="0">
              <a:lnSpc>
                <a:spcPct val="100000"/>
              </a:lnSpc>
              <a:spcBef>
                <a:spcPts val="600"/>
              </a:spcBef>
              <a:spcAft>
                <a:spcPts val="400"/>
              </a:spcAft>
              <a:buNone/>
            </a:pPr>
            <a:r>
              <a:rPr lang="en-US" sz="1200" b="0" dirty="0"/>
              <a:t>This report examines the results from the fourth national workforce stocktake of Children and Young People’s Mental Health services (CYPMHS) across England. The census focuses on the 2021/22 financial year, with a national census date of 31</a:t>
            </a:r>
            <a:r>
              <a:rPr lang="en-US" sz="1200" b="0" baseline="30000" dirty="0"/>
              <a:t>st</a:t>
            </a:r>
            <a:r>
              <a:rPr lang="en-US" sz="1200" b="0" dirty="0"/>
              <a:t> March 2022 taken to assess and analyse the size and shape of the CYPMH workforce. Throughout the report comparisons have been made between the 2022 census and the previous three censuses that were undertaken in 2016, 2019 and 2021.</a:t>
            </a:r>
          </a:p>
          <a:p>
            <a:pPr marL="0" indent="0">
              <a:lnSpc>
                <a:spcPct val="100000"/>
              </a:lnSpc>
              <a:spcBef>
                <a:spcPts val="600"/>
              </a:spcBef>
              <a:spcAft>
                <a:spcPts val="400"/>
              </a:spcAft>
              <a:buNone/>
            </a:pPr>
            <a:r>
              <a:rPr lang="en-GB" sz="1200" b="0" dirty="0"/>
              <a:t>This year’s census received submissions from across the multi agency CYPMH sector, with data submitted from NHS providers, independent sector, local authority, voluntary sector and youth offending teams. </a:t>
            </a:r>
          </a:p>
          <a:p>
            <a:pPr marL="0" indent="0">
              <a:lnSpc>
                <a:spcPct val="100000"/>
              </a:lnSpc>
              <a:spcBef>
                <a:spcPts val="600"/>
              </a:spcBef>
              <a:spcAft>
                <a:spcPts val="400"/>
              </a:spcAft>
              <a:buNone/>
            </a:pPr>
            <a:r>
              <a:rPr lang="en-GB" sz="1200" dirty="0"/>
              <a:t>Overall, across all sectors, the workforce grew by 5% between 2021 and 2022</a:t>
            </a:r>
            <a:r>
              <a:rPr lang="en-GB" sz="1200" b="0" dirty="0"/>
              <a:t>.</a:t>
            </a:r>
          </a:p>
          <a:p>
            <a:pPr marL="0" indent="0">
              <a:lnSpc>
                <a:spcPct val="100000"/>
              </a:lnSpc>
              <a:spcBef>
                <a:spcPts val="600"/>
              </a:spcBef>
              <a:spcAft>
                <a:spcPts val="600"/>
              </a:spcAft>
              <a:buNone/>
            </a:pPr>
            <a:r>
              <a:rPr lang="en-US" sz="1200" b="0" dirty="0">
                <a:solidFill>
                  <a:schemeClr val="tx1"/>
                </a:solidFill>
              </a:rPr>
              <a:t>The following paragraphs highlight the key findings: </a:t>
            </a:r>
          </a:p>
          <a:p>
            <a:pPr marL="0" indent="0">
              <a:lnSpc>
                <a:spcPct val="100000"/>
              </a:lnSpc>
              <a:spcBef>
                <a:spcPts val="600"/>
              </a:spcBef>
              <a:spcAft>
                <a:spcPts val="600"/>
              </a:spcAft>
              <a:buNone/>
            </a:pPr>
            <a:r>
              <a:rPr lang="en-GB" sz="1200" u="sng" dirty="0">
                <a:solidFill>
                  <a:schemeClr val="tx1"/>
                </a:solidFill>
              </a:rPr>
              <a:t>NHS</a:t>
            </a:r>
          </a:p>
          <a:p>
            <a:pPr>
              <a:lnSpc>
                <a:spcPct val="100000"/>
              </a:lnSpc>
              <a:spcBef>
                <a:spcPts val="600"/>
              </a:spcBef>
            </a:pPr>
            <a:r>
              <a:rPr lang="en-GB" sz="1200" dirty="0">
                <a:solidFill>
                  <a:schemeClr val="tx1"/>
                </a:solidFill>
              </a:rPr>
              <a:t>The </a:t>
            </a:r>
            <a:r>
              <a:rPr lang="en-GB" sz="1200" dirty="0"/>
              <a:t>g</a:t>
            </a:r>
            <a:r>
              <a:rPr lang="en-GB" sz="1200" dirty="0">
                <a:solidFill>
                  <a:schemeClr val="tx1"/>
                </a:solidFill>
              </a:rPr>
              <a:t>rowth in workforce was </a:t>
            </a:r>
            <a:r>
              <a:rPr lang="en-GB" sz="1200" dirty="0"/>
              <a:t>8</a:t>
            </a:r>
            <a:r>
              <a:rPr lang="en-GB" sz="1200" dirty="0">
                <a:solidFill>
                  <a:schemeClr val="tx1"/>
                </a:solidFill>
              </a:rPr>
              <a:t>%</a:t>
            </a:r>
            <a:r>
              <a:rPr lang="en-GB" sz="1200" b="0" dirty="0">
                <a:solidFill>
                  <a:schemeClr val="tx1"/>
                </a:solidFill>
              </a:rPr>
              <a:t> between 2021 and 2022 compared to 40% between 2019 and 2021. Accounting for the fact that the gap in censuses differed (two years between 2019 and 2021 compared to </a:t>
            </a:r>
            <a:r>
              <a:rPr lang="en-GB" sz="1200" b="0" dirty="0"/>
              <a:t>one between 2021 and 2022</a:t>
            </a:r>
            <a:r>
              <a:rPr lang="en-GB" sz="1200" b="0" dirty="0">
                <a:solidFill>
                  <a:schemeClr val="tx1"/>
                </a:solidFill>
              </a:rPr>
              <a:t>), whilst growth has slowed, it is less than the direct comparison might suggest.</a:t>
            </a:r>
          </a:p>
          <a:p>
            <a:pPr>
              <a:lnSpc>
                <a:spcPct val="100000"/>
              </a:lnSpc>
              <a:spcBef>
                <a:spcPts val="600"/>
              </a:spcBef>
            </a:pPr>
            <a:r>
              <a:rPr lang="en-GB" sz="1200" dirty="0"/>
              <a:t>Vacancy rates had almost doubled at 17% </a:t>
            </a:r>
            <a:r>
              <a:rPr lang="en-GB" sz="1200" b="0" dirty="0"/>
              <a:t>compared to 9% previously. </a:t>
            </a:r>
            <a:r>
              <a:rPr lang="en-GB" sz="1200" dirty="0"/>
              <a:t>Retention rate had dropped by 3%</a:t>
            </a:r>
            <a:r>
              <a:rPr lang="en-GB" sz="1200" b="0" dirty="0"/>
              <a:t> year on year to 77% following a similar drop between 2019 and 2021.</a:t>
            </a:r>
          </a:p>
          <a:p>
            <a:pPr>
              <a:lnSpc>
                <a:spcPct val="100000"/>
              </a:lnSpc>
              <a:spcBef>
                <a:spcPts val="600"/>
              </a:spcBef>
            </a:pPr>
            <a:r>
              <a:rPr lang="en-GB" sz="1200" dirty="0">
                <a:solidFill>
                  <a:schemeClr val="tx1"/>
                </a:solidFill>
              </a:rPr>
              <a:t>Funded establishment increased by 16%. </a:t>
            </a:r>
            <a:r>
              <a:rPr lang="en-GB" sz="1200" b="0" dirty="0"/>
              <a:t>This suggests recruitment and retention issues are driving an increased vacancy rate which is impacting on the rate of workforce growth.</a:t>
            </a:r>
          </a:p>
          <a:p>
            <a:pPr>
              <a:lnSpc>
                <a:spcPct val="100000"/>
              </a:lnSpc>
              <a:spcBef>
                <a:spcPts val="600"/>
              </a:spcBef>
            </a:pPr>
            <a:r>
              <a:rPr lang="en-GB" sz="1200" b="0" dirty="0">
                <a:solidFill>
                  <a:schemeClr val="tx1"/>
                </a:solidFill>
              </a:rPr>
              <a:t>Th</a:t>
            </a:r>
            <a:r>
              <a:rPr lang="en-GB" sz="1200" b="0" dirty="0"/>
              <a:t>e percentage of </a:t>
            </a:r>
            <a:r>
              <a:rPr lang="en-GB" sz="1200" dirty="0"/>
              <a:t>staff aged over 50 remained largely unchanged at 28% </a:t>
            </a:r>
            <a:r>
              <a:rPr lang="en-GB" sz="1200" b="0" dirty="0"/>
              <a:t>and whilst the percentage of staff in post for five years or less remained consistent at 80% the percentage </a:t>
            </a:r>
            <a:r>
              <a:rPr lang="en-GB" sz="1200" dirty="0"/>
              <a:t>staff in post less than one year had risen from 30% to 35%. </a:t>
            </a:r>
          </a:p>
          <a:p>
            <a:pPr>
              <a:lnSpc>
                <a:spcPct val="100000"/>
              </a:lnSpc>
              <a:spcBef>
                <a:spcPts val="600"/>
              </a:spcBef>
            </a:pPr>
            <a:r>
              <a:rPr lang="en-US" sz="1200" b="0" dirty="0"/>
              <a:t>There appear to be a </a:t>
            </a:r>
            <a:r>
              <a:rPr lang="en-US" sz="1200" dirty="0"/>
              <a:t>shift towards community services</a:t>
            </a:r>
            <a:r>
              <a:rPr lang="en-US" sz="1200" b="0" dirty="0"/>
              <a:t>. This is in line with the long term plan ambition for children and young people’s mental health services to increase community services and reduce reliance on in-patient care. The percentage of staff employed in community settings has increased slightly from 82% to 83% and there appeared to be a growth in community services and a fall in inpatient services.</a:t>
            </a:r>
          </a:p>
          <a:p>
            <a:pPr marL="0" indent="0">
              <a:lnSpc>
                <a:spcPct val="100000"/>
              </a:lnSpc>
              <a:spcBef>
                <a:spcPts val="600"/>
              </a:spcBef>
              <a:buNone/>
            </a:pPr>
            <a:endParaRPr lang="en-GB" sz="1200" b="0" dirty="0"/>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66</a:t>
            </a:fld>
            <a:endParaRPr lang="en-GB" dirty="0"/>
          </a:p>
        </p:txBody>
      </p:sp>
    </p:spTree>
    <p:extLst>
      <p:ext uri="{BB962C8B-B14F-4D97-AF65-F5344CB8AC3E}">
        <p14:creationId xmlns:p14="http://schemas.microsoft.com/office/powerpoint/2010/main" val="2899963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7ACA0-B77C-BEBE-2937-672726693C60}"/>
              </a:ext>
            </a:extLst>
          </p:cNvPr>
          <p:cNvSpPr>
            <a:spLocks noGrp="1"/>
          </p:cNvSpPr>
          <p:nvPr>
            <p:ph idx="1"/>
          </p:nvPr>
        </p:nvSpPr>
        <p:spPr>
          <a:xfrm>
            <a:off x="242888" y="984069"/>
            <a:ext cx="8643938" cy="5477690"/>
          </a:xfrm>
        </p:spPr>
        <p:txBody>
          <a:bodyPr>
            <a:normAutofit/>
          </a:bodyPr>
          <a:lstStyle/>
          <a:p>
            <a:pPr>
              <a:lnSpc>
                <a:spcPct val="100000"/>
              </a:lnSpc>
              <a:spcBef>
                <a:spcPts val="600"/>
              </a:spcBef>
            </a:pPr>
            <a:r>
              <a:rPr lang="en-US" sz="1200" b="0" dirty="0"/>
              <a:t>The </a:t>
            </a:r>
            <a:r>
              <a:rPr lang="en-US" sz="1200" dirty="0"/>
              <a:t>discipline mix has remained consistent</a:t>
            </a:r>
            <a:r>
              <a:rPr lang="en-US" sz="1200" b="0" dirty="0"/>
              <a:t>, although there are some minor percentage changes year on year. Nursing staff continue to make up approximately a quarter of the workforce. However, support staff were the main staff group in inpatient services at 43%, an increase of 2% compared to 2021. </a:t>
            </a:r>
            <a:r>
              <a:rPr lang="en-US" sz="1200" dirty="0"/>
              <a:t>Nursing associates were 5% of the overall support staff workforce group.</a:t>
            </a:r>
          </a:p>
          <a:p>
            <a:pPr>
              <a:lnSpc>
                <a:spcPct val="100000"/>
              </a:lnSpc>
              <a:spcBef>
                <a:spcPts val="600"/>
              </a:spcBef>
            </a:pPr>
            <a:r>
              <a:rPr lang="en-US" sz="1200" b="0" dirty="0"/>
              <a:t>The </a:t>
            </a:r>
            <a:r>
              <a:rPr lang="en-US" sz="1200" dirty="0"/>
              <a:t>majority of staff are female </a:t>
            </a:r>
            <a:r>
              <a:rPr lang="en-US" sz="1200" b="0" dirty="0"/>
              <a:t>with two thirds of the workforce working full time. </a:t>
            </a:r>
          </a:p>
          <a:p>
            <a:pPr>
              <a:lnSpc>
                <a:spcPct val="100000"/>
              </a:lnSpc>
              <a:spcBef>
                <a:spcPts val="600"/>
              </a:spcBef>
            </a:pPr>
            <a:r>
              <a:rPr lang="en-GB" sz="1200" b="0" dirty="0"/>
              <a:t>The age profile shows that there was a </a:t>
            </a:r>
            <a:r>
              <a:rPr lang="en-GB" sz="1200" dirty="0"/>
              <a:t>fall in the percentage of staff aged 45 and over </a:t>
            </a:r>
            <a:r>
              <a:rPr lang="en-GB" sz="1200" b="0" dirty="0"/>
              <a:t>across the four censuses from 50% of the workforce on 2016 to 39% in 2022. This was mirrored by an increase of 9% of staff under 35.</a:t>
            </a:r>
          </a:p>
          <a:p>
            <a:pPr>
              <a:lnSpc>
                <a:spcPct val="100000"/>
              </a:lnSpc>
              <a:spcBef>
                <a:spcPts val="600"/>
              </a:spcBef>
            </a:pPr>
            <a:r>
              <a:rPr lang="en-GB" sz="1200" b="0" dirty="0"/>
              <a:t>In England, the</a:t>
            </a:r>
            <a:r>
              <a:rPr lang="en-GB" sz="1200" dirty="0"/>
              <a:t> ethnicity </a:t>
            </a:r>
            <a:r>
              <a:rPr lang="en-GB" sz="1200" b="0" dirty="0"/>
              <a:t>of 9% of the working age population was Asian/Asian British people. Across all four sectors surveyed in 2022 there was an </a:t>
            </a:r>
            <a:r>
              <a:rPr lang="en-GB" sz="1200" dirty="0"/>
              <a:t>under-representation of Asian/Asian British staff </a:t>
            </a:r>
            <a:r>
              <a:rPr lang="en-GB" sz="1200" b="0" dirty="0"/>
              <a:t>in CYPMHS with Asian/Asian British staff representing 6% of the NHS workforce.</a:t>
            </a:r>
          </a:p>
          <a:p>
            <a:pPr>
              <a:lnSpc>
                <a:spcPct val="100000"/>
              </a:lnSpc>
              <a:spcBef>
                <a:spcPts val="600"/>
              </a:spcBef>
            </a:pPr>
            <a:r>
              <a:rPr lang="en-GB" sz="1200" b="0" dirty="0"/>
              <a:t>Comparing the ethnicity profile of the NHS workforce (England) to the CYPMH population (UK), there are a similar proportion of White/White British workers (80%) as the CYP population (83%). Black/Black British and Asian/Asian British staff percentages are in line with the profile for CYP admissions and higher than children and young people in community services. There is a </a:t>
            </a:r>
            <a:r>
              <a:rPr lang="en-GB" sz="1200" dirty="0"/>
              <a:t>lower percentage of mixed race staff (England) at 3%, </a:t>
            </a:r>
            <a:r>
              <a:rPr lang="en-GB" sz="1200" b="0" dirty="0"/>
              <a:t>compared to the 6% reported for both inpatient and community service users (UK).</a:t>
            </a:r>
          </a:p>
          <a:p>
            <a:pPr marL="0" indent="0">
              <a:lnSpc>
                <a:spcPct val="100000"/>
              </a:lnSpc>
              <a:spcBef>
                <a:spcPts val="600"/>
              </a:spcBef>
              <a:buNone/>
            </a:pPr>
            <a:endParaRPr lang="en-GB" sz="1200" b="0" dirty="0"/>
          </a:p>
          <a:p>
            <a:pPr marL="0" indent="0">
              <a:lnSpc>
                <a:spcPct val="100000"/>
              </a:lnSpc>
              <a:spcBef>
                <a:spcPts val="600"/>
              </a:spcBef>
              <a:buNone/>
            </a:pPr>
            <a:r>
              <a:rPr lang="en-GB" sz="1200" u="sng" dirty="0"/>
              <a:t>Independent sector</a:t>
            </a:r>
          </a:p>
          <a:p>
            <a:pPr marL="0" indent="0">
              <a:lnSpc>
                <a:spcPct val="100000"/>
              </a:lnSpc>
              <a:spcBef>
                <a:spcPts val="600"/>
              </a:spcBef>
              <a:buNone/>
            </a:pPr>
            <a:r>
              <a:rPr lang="en-GB" sz="1200" b="0" dirty="0"/>
              <a:t>There were fewer submissions this year compared to 2021 making year on year comparisons difficult.</a:t>
            </a:r>
          </a:p>
          <a:p>
            <a:pPr>
              <a:lnSpc>
                <a:spcPct val="100000"/>
              </a:lnSpc>
              <a:spcBef>
                <a:spcPts val="600"/>
              </a:spcBef>
            </a:pPr>
            <a:r>
              <a:rPr lang="en-GB" sz="1200" b="0" dirty="0"/>
              <a:t>This sector reported 1575 WTE staff in post and a vacancy rate of 8%.</a:t>
            </a:r>
          </a:p>
          <a:p>
            <a:pPr>
              <a:lnSpc>
                <a:spcPct val="100000"/>
              </a:lnSpc>
              <a:spcBef>
                <a:spcPts val="600"/>
              </a:spcBef>
            </a:pPr>
            <a:r>
              <a:rPr lang="en-GB" sz="1200" b="0" dirty="0"/>
              <a:t>24% of the workforce were male compared to 15% in the NHS.</a:t>
            </a:r>
          </a:p>
          <a:p>
            <a:pPr>
              <a:lnSpc>
                <a:spcPct val="100000"/>
              </a:lnSpc>
              <a:spcBef>
                <a:spcPts val="600"/>
              </a:spcBef>
            </a:pPr>
            <a:r>
              <a:rPr lang="en-GB" sz="1200" b="0" dirty="0"/>
              <a:t>The sector reported a high percentage of support workers at 46% but this was lower than the 58% reported in 2021.</a:t>
            </a:r>
          </a:p>
          <a:p>
            <a:pPr marL="0" indent="0">
              <a:lnSpc>
                <a:spcPct val="100000"/>
              </a:lnSpc>
              <a:spcBef>
                <a:spcPts val="600"/>
              </a:spcBef>
              <a:buNone/>
            </a:pPr>
            <a:endParaRPr lang="en-GB" sz="1200" b="0" dirty="0"/>
          </a:p>
        </p:txBody>
      </p:sp>
      <p:sp>
        <p:nvSpPr>
          <p:cNvPr id="4" name="Slide Number Placeholder 3">
            <a:extLst>
              <a:ext uri="{FF2B5EF4-FFF2-40B4-BE49-F238E27FC236}">
                <a16:creationId xmlns:a16="http://schemas.microsoft.com/office/drawing/2014/main" id="{32C16D18-735A-3494-5E59-A723605DDAC8}"/>
              </a:ext>
            </a:extLst>
          </p:cNvPr>
          <p:cNvSpPr>
            <a:spLocks noGrp="1"/>
          </p:cNvSpPr>
          <p:nvPr>
            <p:ph type="sldNum" sz="quarter" idx="12"/>
          </p:nvPr>
        </p:nvSpPr>
        <p:spPr/>
        <p:txBody>
          <a:bodyPr/>
          <a:lstStyle/>
          <a:p>
            <a:fld id="{6FA9A11B-04D6-42DF-BB33-D91D786B2067}" type="slidenum">
              <a:rPr lang="en-GB" smtClean="0"/>
              <a:t>67</a:t>
            </a:fld>
            <a:endParaRPr lang="en-GB" dirty="0"/>
          </a:p>
        </p:txBody>
      </p:sp>
      <p:sp>
        <p:nvSpPr>
          <p:cNvPr id="2" name="Title 5">
            <a:extLst>
              <a:ext uri="{FF2B5EF4-FFF2-40B4-BE49-F238E27FC236}">
                <a16:creationId xmlns:a16="http://schemas.microsoft.com/office/drawing/2014/main" id="{BBDD8473-6718-E2E4-AE31-D7631DDCFE8C}"/>
              </a:ext>
            </a:extLst>
          </p:cNvPr>
          <p:cNvSpPr>
            <a:spLocks noGrp="1"/>
          </p:cNvSpPr>
          <p:nvPr>
            <p:ph type="title"/>
          </p:nvPr>
        </p:nvSpPr>
        <p:spPr>
          <a:xfrm>
            <a:off x="310991" y="12792"/>
            <a:ext cx="8643939" cy="882648"/>
          </a:xfrm>
        </p:spPr>
        <p:txBody>
          <a:bodyPr>
            <a:normAutofit/>
          </a:bodyPr>
          <a:lstStyle/>
          <a:p>
            <a:r>
              <a:rPr lang="en-US" sz="2400" dirty="0">
                <a:solidFill>
                  <a:schemeClr val="accent1"/>
                </a:solidFill>
              </a:rPr>
              <a:t>Conclusions (2)</a:t>
            </a:r>
            <a:endParaRPr lang="en-GB" sz="2400" dirty="0">
              <a:solidFill>
                <a:schemeClr val="accent1"/>
              </a:solidFill>
            </a:endParaRPr>
          </a:p>
        </p:txBody>
      </p:sp>
    </p:spTree>
    <p:extLst>
      <p:ext uri="{BB962C8B-B14F-4D97-AF65-F5344CB8AC3E}">
        <p14:creationId xmlns:p14="http://schemas.microsoft.com/office/powerpoint/2010/main" val="19274132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7ACA0-B77C-BEBE-2937-672726693C60}"/>
              </a:ext>
            </a:extLst>
          </p:cNvPr>
          <p:cNvSpPr>
            <a:spLocks noGrp="1"/>
          </p:cNvSpPr>
          <p:nvPr>
            <p:ph idx="1"/>
          </p:nvPr>
        </p:nvSpPr>
        <p:spPr>
          <a:xfrm>
            <a:off x="242888" y="895440"/>
            <a:ext cx="8643938" cy="5291373"/>
          </a:xfrm>
        </p:spPr>
        <p:txBody>
          <a:bodyPr>
            <a:normAutofit/>
          </a:bodyPr>
          <a:lstStyle/>
          <a:p>
            <a:pPr marL="0" indent="0">
              <a:lnSpc>
                <a:spcPct val="100000"/>
              </a:lnSpc>
              <a:spcBef>
                <a:spcPts val="600"/>
              </a:spcBef>
              <a:buNone/>
            </a:pPr>
            <a:r>
              <a:rPr lang="en-GB" sz="1200" u="sng" dirty="0"/>
              <a:t>Local authorities</a:t>
            </a:r>
          </a:p>
          <a:p>
            <a:pPr>
              <a:lnSpc>
                <a:spcPct val="100000"/>
              </a:lnSpc>
              <a:spcBef>
                <a:spcPts val="600"/>
              </a:spcBef>
            </a:pPr>
            <a:r>
              <a:rPr lang="en-GB" sz="1200" b="0" dirty="0"/>
              <a:t>The vacancy rate increased from 6% to 12% </a:t>
            </a:r>
          </a:p>
          <a:p>
            <a:pPr>
              <a:lnSpc>
                <a:spcPct val="100000"/>
              </a:lnSpc>
              <a:spcBef>
                <a:spcPts val="600"/>
              </a:spcBef>
            </a:pPr>
            <a:r>
              <a:rPr lang="en-GB" sz="1200" b="0" dirty="0"/>
              <a:t>76% of staff had been in post for less than five years compared to 80% in the NHS. The sector had a higher percentage of staff over 50 at 31% compared to 28% in the NHS.</a:t>
            </a:r>
          </a:p>
          <a:p>
            <a:pPr>
              <a:lnSpc>
                <a:spcPct val="100000"/>
              </a:lnSpc>
              <a:spcBef>
                <a:spcPts val="600"/>
              </a:spcBef>
            </a:pPr>
            <a:r>
              <a:rPr lang="en-GB" sz="1200" b="0" dirty="0"/>
              <a:t>This sector had a different discipline mix to the NHS with psychologists the most common job role (20%). </a:t>
            </a:r>
          </a:p>
          <a:p>
            <a:pPr marL="0" indent="0">
              <a:lnSpc>
                <a:spcPct val="100000"/>
              </a:lnSpc>
              <a:spcBef>
                <a:spcPts val="600"/>
              </a:spcBef>
              <a:buNone/>
            </a:pPr>
            <a:endParaRPr lang="en-GB" sz="1200" b="0" dirty="0"/>
          </a:p>
          <a:p>
            <a:pPr marL="0" indent="0">
              <a:lnSpc>
                <a:spcPct val="100000"/>
              </a:lnSpc>
              <a:spcBef>
                <a:spcPts val="900"/>
              </a:spcBef>
              <a:buNone/>
            </a:pPr>
            <a:r>
              <a:rPr lang="en-GB" sz="1200" u="sng" dirty="0"/>
              <a:t>Voluntary sector</a:t>
            </a:r>
          </a:p>
          <a:p>
            <a:pPr>
              <a:lnSpc>
                <a:spcPct val="100000"/>
              </a:lnSpc>
              <a:spcBef>
                <a:spcPts val="300"/>
              </a:spcBef>
            </a:pPr>
            <a:r>
              <a:rPr lang="en-GB" sz="1200" b="0" dirty="0">
                <a:latin typeface="Arial" panose="020B0604020202020204" pitchFamily="34" charset="0"/>
                <a:cs typeface="Arial" panose="020B0604020202020204" pitchFamily="34" charset="0"/>
              </a:rPr>
              <a:t>The most common patient facing job roles were counsellors (21%), CYP psychological wellbeing </a:t>
            </a:r>
            <a:r>
              <a:rPr lang="en-GB" sz="1200" b="0" dirty="0"/>
              <a:t>p</a:t>
            </a:r>
            <a:r>
              <a:rPr lang="en-GB" sz="1200" b="0" dirty="0">
                <a:latin typeface="Arial" panose="020B0604020202020204" pitchFamily="34" charset="0"/>
                <a:cs typeface="Arial" panose="020B0604020202020204" pitchFamily="34" charset="0"/>
              </a:rPr>
              <a:t>ractitioners (13%) and CYP education MH practitioners (10%).</a:t>
            </a:r>
          </a:p>
          <a:p>
            <a:pPr>
              <a:lnSpc>
                <a:spcPct val="100000"/>
              </a:lnSpc>
              <a:spcBef>
                <a:spcPts val="300"/>
              </a:spcBef>
            </a:pPr>
            <a:r>
              <a:rPr lang="en-GB" sz="1200" b="0" dirty="0"/>
              <a:t>The majority of the workforce were female (87%).</a:t>
            </a:r>
          </a:p>
          <a:p>
            <a:pPr>
              <a:lnSpc>
                <a:spcPct val="100000"/>
              </a:lnSpc>
              <a:spcBef>
                <a:spcPts val="300"/>
              </a:spcBef>
            </a:pPr>
            <a:r>
              <a:rPr lang="en-GB" sz="1200" b="0" dirty="0"/>
              <a:t>82% of the workforce in post for less than five years and 70% of staff were on permanent contracts compared to 87% in the NHS. 46% percent of staff were full time compared to 67% in the NHS.</a:t>
            </a:r>
          </a:p>
          <a:p>
            <a:pPr marL="0" indent="0">
              <a:lnSpc>
                <a:spcPct val="100000"/>
              </a:lnSpc>
              <a:spcBef>
                <a:spcPts val="300"/>
              </a:spcBef>
              <a:buNone/>
            </a:pPr>
            <a:endParaRPr lang="en-GB" sz="1200" b="0" dirty="0"/>
          </a:p>
          <a:p>
            <a:pPr marL="0" indent="0">
              <a:lnSpc>
                <a:spcPct val="100000"/>
              </a:lnSpc>
              <a:spcBef>
                <a:spcPts val="900"/>
              </a:spcBef>
              <a:buNone/>
            </a:pPr>
            <a:r>
              <a:rPr lang="en-GB" sz="1200" u="sng" dirty="0"/>
              <a:t>Youth Offending Teams</a:t>
            </a:r>
          </a:p>
          <a:p>
            <a:pPr>
              <a:lnSpc>
                <a:spcPct val="100000"/>
              </a:lnSpc>
              <a:spcBef>
                <a:spcPts val="300"/>
              </a:spcBef>
            </a:pPr>
            <a:r>
              <a:rPr lang="en-GB" sz="1200" b="0" dirty="0"/>
              <a:t>This was the second smallest sector in terms of workforce after local authorities with 1117 WTE staff providing CYPMH input.</a:t>
            </a:r>
          </a:p>
          <a:p>
            <a:pPr>
              <a:lnSpc>
                <a:spcPct val="100000"/>
              </a:lnSpc>
              <a:spcBef>
                <a:spcPts val="300"/>
              </a:spcBef>
            </a:pPr>
            <a:r>
              <a:rPr lang="en-GB" sz="1200" b="0" dirty="0"/>
              <a:t>76% of YOTs had an embedded CYPMH team/practitioner with 87% having direct access to CYPMH services.</a:t>
            </a:r>
          </a:p>
          <a:p>
            <a:pPr>
              <a:lnSpc>
                <a:spcPct val="100000"/>
              </a:lnSpc>
              <a:spcBef>
                <a:spcPts val="300"/>
              </a:spcBef>
            </a:pPr>
            <a:endParaRPr lang="en-GB" sz="1200" b="0" dirty="0"/>
          </a:p>
        </p:txBody>
      </p:sp>
      <p:sp>
        <p:nvSpPr>
          <p:cNvPr id="4" name="Slide Number Placeholder 3">
            <a:extLst>
              <a:ext uri="{FF2B5EF4-FFF2-40B4-BE49-F238E27FC236}">
                <a16:creationId xmlns:a16="http://schemas.microsoft.com/office/drawing/2014/main" id="{32C16D18-735A-3494-5E59-A723605DDAC8}"/>
              </a:ext>
            </a:extLst>
          </p:cNvPr>
          <p:cNvSpPr>
            <a:spLocks noGrp="1"/>
          </p:cNvSpPr>
          <p:nvPr>
            <p:ph type="sldNum" sz="quarter" idx="12"/>
          </p:nvPr>
        </p:nvSpPr>
        <p:spPr/>
        <p:txBody>
          <a:bodyPr/>
          <a:lstStyle/>
          <a:p>
            <a:fld id="{6FA9A11B-04D6-42DF-BB33-D91D786B2067}" type="slidenum">
              <a:rPr lang="en-GB" smtClean="0"/>
              <a:t>68</a:t>
            </a:fld>
            <a:endParaRPr lang="en-GB" dirty="0"/>
          </a:p>
        </p:txBody>
      </p:sp>
      <p:sp>
        <p:nvSpPr>
          <p:cNvPr id="2" name="Title 5">
            <a:extLst>
              <a:ext uri="{FF2B5EF4-FFF2-40B4-BE49-F238E27FC236}">
                <a16:creationId xmlns:a16="http://schemas.microsoft.com/office/drawing/2014/main" id="{64907818-FD03-E628-7BEF-0D8724E79073}"/>
              </a:ext>
            </a:extLst>
          </p:cNvPr>
          <p:cNvSpPr>
            <a:spLocks noGrp="1"/>
          </p:cNvSpPr>
          <p:nvPr>
            <p:ph type="title"/>
          </p:nvPr>
        </p:nvSpPr>
        <p:spPr>
          <a:xfrm>
            <a:off x="310991" y="12792"/>
            <a:ext cx="8643939" cy="882648"/>
          </a:xfrm>
        </p:spPr>
        <p:txBody>
          <a:bodyPr>
            <a:normAutofit/>
          </a:bodyPr>
          <a:lstStyle/>
          <a:p>
            <a:r>
              <a:rPr lang="en-US" sz="2400" dirty="0">
                <a:solidFill>
                  <a:schemeClr val="accent1"/>
                </a:solidFill>
              </a:rPr>
              <a:t>Conclusions (3)</a:t>
            </a:r>
            <a:endParaRPr lang="en-GB" sz="2400" dirty="0">
              <a:solidFill>
                <a:schemeClr val="accent1"/>
              </a:solidFill>
            </a:endParaRPr>
          </a:p>
        </p:txBody>
      </p:sp>
    </p:spTree>
    <p:extLst>
      <p:ext uri="{BB962C8B-B14F-4D97-AF65-F5344CB8AC3E}">
        <p14:creationId xmlns:p14="http://schemas.microsoft.com/office/powerpoint/2010/main" val="564346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42887" y="352647"/>
            <a:ext cx="8643939" cy="882648"/>
          </a:xfrm>
        </p:spPr>
        <p:txBody>
          <a:bodyPr>
            <a:normAutofit/>
          </a:bodyPr>
          <a:lstStyle/>
          <a:p>
            <a:r>
              <a:rPr lang="en-US" sz="2400" dirty="0">
                <a:solidFill>
                  <a:schemeClr val="accent1"/>
                </a:solidFill>
              </a:rPr>
              <a:t>Further information</a:t>
            </a:r>
            <a:endParaRPr lang="en-GB" sz="2400" dirty="0">
              <a:solidFill>
                <a:schemeClr val="accent1"/>
              </a:solidFill>
            </a:endParaRPr>
          </a:p>
        </p:txBody>
      </p:sp>
      <p:sp>
        <p:nvSpPr>
          <p:cNvPr id="2" name="Content Placeholder 1">
            <a:extLst>
              <a:ext uri="{FF2B5EF4-FFF2-40B4-BE49-F238E27FC236}">
                <a16:creationId xmlns:a16="http://schemas.microsoft.com/office/drawing/2014/main" id="{BAB6366F-EE66-4269-D7FE-20B77903DA5C}"/>
              </a:ext>
            </a:extLst>
          </p:cNvPr>
          <p:cNvSpPr>
            <a:spLocks noGrp="1"/>
          </p:cNvSpPr>
          <p:nvPr>
            <p:ph idx="1"/>
          </p:nvPr>
        </p:nvSpPr>
        <p:spPr/>
        <p:txBody>
          <a:bodyPr>
            <a:normAutofit/>
          </a:bodyPr>
          <a:lstStyle/>
          <a:p>
            <a:pPr marL="0" indent="0">
              <a:spcAft>
                <a:spcPts val="600"/>
              </a:spcAft>
              <a:buNone/>
            </a:pPr>
            <a:r>
              <a:rPr lang="en-US" sz="1200" b="0" dirty="0"/>
              <a:t>This report provides a summary of the national results from the fourth census of Children and Young People’s Mental Health Services across England. The report has been written in consultation with colleagues from Health Education England and will be shared with partner organisations when the report has been signed off for publication by HEE.</a:t>
            </a:r>
          </a:p>
          <a:p>
            <a:pPr marL="0" indent="0">
              <a:spcAft>
                <a:spcPts val="600"/>
              </a:spcAft>
              <a:buNone/>
            </a:pPr>
            <a:r>
              <a:rPr lang="en-US" sz="1200" b="0" dirty="0"/>
              <a:t>Further to this report, a series of additional bespoke reports will be published and distributed to each sector. All organisations who contributed and submitted data to the census will receive a copy of their organisation’s bespoke report outlining how their service compares to the wider national picture.</a:t>
            </a:r>
          </a:p>
          <a:p>
            <a:pPr marL="0" indent="0">
              <a:spcAft>
                <a:spcPts val="600"/>
              </a:spcAft>
              <a:buNone/>
            </a:pPr>
            <a:r>
              <a:rPr lang="en-US" sz="1200" b="0" dirty="0"/>
              <a:t>Requests for any clarification or issues raised in this report, please contact the NHS Benchmarking Network support team via </a:t>
            </a:r>
            <a:r>
              <a:rPr lang="en-US" sz="1200" b="0" dirty="0">
                <a:solidFill>
                  <a:schemeClr val="accent1"/>
                </a:solidFill>
                <a:hlinkClick r:id="rId2">
                  <a:extLst>
                    <a:ext uri="{A12FA001-AC4F-418D-AE19-62706E023703}">
                      <ahyp:hlinkClr xmlns:ahyp="http://schemas.microsoft.com/office/drawing/2018/hyperlinkcolor" val="tx"/>
                    </a:ext>
                  </a:extLst>
                </a:hlinkClick>
              </a:rPr>
              <a:t>a.worden@nhs.net</a:t>
            </a:r>
            <a:r>
              <a:rPr lang="en-US" sz="1200" b="0" dirty="0">
                <a:solidFill>
                  <a:schemeClr val="accent1"/>
                </a:solidFill>
              </a:rPr>
              <a:t> </a:t>
            </a:r>
            <a:r>
              <a:rPr lang="en-US" sz="1200" b="0" dirty="0"/>
              <a:t>or </a:t>
            </a:r>
            <a:r>
              <a:rPr lang="en-US" sz="1200" b="0" dirty="0">
                <a:solidFill>
                  <a:schemeClr val="accent1"/>
                </a:solidFill>
                <a:hlinkClick r:id="rId3">
                  <a:extLst>
                    <a:ext uri="{A12FA001-AC4F-418D-AE19-62706E023703}">
                      <ahyp:hlinkClr xmlns:ahyp="http://schemas.microsoft.com/office/drawing/2018/hyperlinkcolor" val="tx"/>
                    </a:ext>
                  </a:extLst>
                </a:hlinkClick>
              </a:rPr>
              <a:t>b.sheard@nhs.net</a:t>
            </a:r>
            <a:endParaRPr lang="en-GB" sz="1200" b="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69</a:t>
            </a:fld>
            <a:endParaRPr lang="en-GB" dirty="0"/>
          </a:p>
        </p:txBody>
      </p:sp>
    </p:spTree>
    <p:extLst>
      <p:ext uri="{BB962C8B-B14F-4D97-AF65-F5344CB8AC3E}">
        <p14:creationId xmlns:p14="http://schemas.microsoft.com/office/powerpoint/2010/main" val="13499601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4DAC6-B7D3-4993-8D96-D5315B28ED85}"/>
              </a:ext>
            </a:extLst>
          </p:cNvPr>
          <p:cNvSpPr>
            <a:spLocks noGrp="1"/>
          </p:cNvSpPr>
          <p:nvPr>
            <p:ph type="title"/>
          </p:nvPr>
        </p:nvSpPr>
        <p:spPr>
          <a:xfrm>
            <a:off x="242887" y="26815"/>
            <a:ext cx="8643939" cy="882648"/>
          </a:xfrm>
        </p:spPr>
        <p:txBody>
          <a:bodyPr>
            <a:normAutofit/>
          </a:bodyPr>
          <a:lstStyle/>
          <a:p>
            <a:r>
              <a:rPr lang="en-GB" sz="2400" dirty="0">
                <a:solidFill>
                  <a:srgbClr val="085BB7"/>
                </a:solidFill>
              </a:rPr>
              <a:t>Project participation profile</a:t>
            </a:r>
          </a:p>
        </p:txBody>
      </p:sp>
      <p:sp>
        <p:nvSpPr>
          <p:cNvPr id="4" name="Slide Number Placeholder 3">
            <a:extLst>
              <a:ext uri="{FF2B5EF4-FFF2-40B4-BE49-F238E27FC236}">
                <a16:creationId xmlns:a16="http://schemas.microsoft.com/office/drawing/2014/main" id="{7A33EEFA-E2F2-40D1-A855-CB080E657046}"/>
              </a:ext>
            </a:extLst>
          </p:cNvPr>
          <p:cNvSpPr>
            <a:spLocks noGrp="1"/>
          </p:cNvSpPr>
          <p:nvPr>
            <p:ph type="sldNum" sz="quarter" idx="12"/>
          </p:nvPr>
        </p:nvSpPr>
        <p:spPr/>
        <p:txBody>
          <a:bodyPr/>
          <a:lstStyle/>
          <a:p>
            <a:fld id="{6FA9A11B-04D6-42DF-BB33-D91D786B2067}" type="slidenum">
              <a:rPr lang="en-GB" smtClean="0"/>
              <a:t>7</a:t>
            </a:fld>
            <a:endParaRPr lang="en-GB" dirty="0"/>
          </a:p>
        </p:txBody>
      </p:sp>
      <p:sp>
        <p:nvSpPr>
          <p:cNvPr id="8" name="Content Placeholder 2">
            <a:extLst>
              <a:ext uri="{FF2B5EF4-FFF2-40B4-BE49-F238E27FC236}">
                <a16:creationId xmlns:a16="http://schemas.microsoft.com/office/drawing/2014/main" id="{98CB6D0A-4D5A-1BED-9747-5DAB20CDE0A1}"/>
              </a:ext>
            </a:extLst>
          </p:cNvPr>
          <p:cNvSpPr>
            <a:spLocks noGrp="1"/>
          </p:cNvSpPr>
          <p:nvPr>
            <p:ph idx="1"/>
          </p:nvPr>
        </p:nvSpPr>
        <p:spPr>
          <a:xfrm>
            <a:off x="242887" y="775062"/>
            <a:ext cx="8658226" cy="2645215"/>
          </a:xfrm>
        </p:spPr>
        <p:txBody>
          <a:bodyPr>
            <a:normAutofit/>
          </a:bodyPr>
          <a:lstStyle/>
          <a:p>
            <a:pPr marL="0" indent="0">
              <a:lnSpc>
                <a:spcPct val="100000"/>
              </a:lnSpc>
              <a:spcAft>
                <a:spcPts val="600"/>
              </a:spcAft>
              <a:buNone/>
            </a:pPr>
            <a:r>
              <a:rPr lang="en-US" sz="1200" b="0" dirty="0">
                <a:solidFill>
                  <a:schemeClr val="tx1"/>
                </a:solidFill>
              </a:rPr>
              <a:t>The chart below shows the participation profile across the CYPMHS sectors the census covered. The percentages have been calculated by dividing the number of submissions received by the number of known providers in the respective sectors (NHS, independent sectors, local authorities and youth offending teams). The voluntary sector does not have a participation rate due to the complexity of the provider landscape making it imp</a:t>
            </a:r>
            <a:r>
              <a:rPr lang="en-US" sz="1200" b="0" dirty="0"/>
              <a:t>ossible to estimate the relative completeness.</a:t>
            </a:r>
          </a:p>
          <a:p>
            <a:pPr marL="0" indent="0">
              <a:lnSpc>
                <a:spcPct val="100000"/>
              </a:lnSpc>
              <a:spcAft>
                <a:spcPts val="600"/>
              </a:spcAft>
              <a:buNone/>
            </a:pPr>
            <a:r>
              <a:rPr lang="en-GB" sz="1200" b="0" dirty="0">
                <a:solidFill>
                  <a:schemeClr val="tx1"/>
                </a:solidFill>
              </a:rPr>
              <a:t>Participation for the NHS sector this year was in line with the previous year with 55 of the 65 expected organisations making full submissions. Note, workforce totals and discipline mix profiles are plugged with data from </a:t>
            </a:r>
            <a:r>
              <a:rPr lang="en-GB" sz="1200" b="0" dirty="0"/>
              <a:t>the 2021/2022 Children and Young People’s Benchmarking Project (NHS Benchmarking Network) to provide year on year comparisons</a:t>
            </a:r>
            <a:r>
              <a:rPr lang="en-GB" sz="1200" b="0" dirty="0">
                <a:solidFill>
                  <a:schemeClr val="tx1"/>
                </a:solidFill>
              </a:rPr>
              <a:t>. However, other metrics are based on submissions received directly for this workforce census project in 2022.</a:t>
            </a:r>
          </a:p>
          <a:p>
            <a:pPr marL="0" indent="0">
              <a:lnSpc>
                <a:spcPct val="100000"/>
              </a:lnSpc>
              <a:spcAft>
                <a:spcPts val="600"/>
              </a:spcAft>
              <a:buNone/>
            </a:pPr>
            <a:r>
              <a:rPr lang="en-GB" sz="1200" b="0" dirty="0"/>
              <a:t>Submissions for the independent sector were lower this year with five of an expected 11 organisations submitting data compared to 100% in 2021. </a:t>
            </a:r>
            <a:r>
              <a:rPr lang="en-GB" sz="1200" b="0" dirty="0">
                <a:solidFill>
                  <a:schemeClr val="tx1"/>
                </a:solidFill>
              </a:rPr>
              <a:t>Local authority submissions were higher this year with 53 submission compared to 46 in 2021. Similarly, the number of submissions for YOTs increased to 106 from 89 in the previous year.</a:t>
            </a:r>
          </a:p>
        </p:txBody>
      </p:sp>
      <p:pic>
        <p:nvPicPr>
          <p:cNvPr id="5" name="Picture 4" descr="A bar chart showing the participation levels of each sector. The NHS achieved 88%. The Independent sector achieved 45%. Local Authorities achieved 35%. Youth Offending Teams achieved 78%. ">
            <a:extLst>
              <a:ext uri="{FF2B5EF4-FFF2-40B4-BE49-F238E27FC236}">
                <a16:creationId xmlns:a16="http://schemas.microsoft.com/office/drawing/2014/main" id="{15DD595E-6A21-90DD-216C-B6E29F421461}"/>
              </a:ext>
            </a:extLst>
          </p:cNvPr>
          <p:cNvPicPr>
            <a:picLocks noChangeAspect="1"/>
          </p:cNvPicPr>
          <p:nvPr/>
        </p:nvPicPr>
        <p:blipFill>
          <a:blip r:embed="rId3"/>
          <a:stretch>
            <a:fillRect/>
          </a:stretch>
        </p:blipFill>
        <p:spPr>
          <a:xfrm>
            <a:off x="1244918" y="3420278"/>
            <a:ext cx="6654162" cy="3079613"/>
          </a:xfrm>
          <a:prstGeom prst="rect">
            <a:avLst/>
          </a:prstGeom>
        </p:spPr>
      </p:pic>
    </p:spTree>
    <p:extLst>
      <p:ext uri="{BB962C8B-B14F-4D97-AF65-F5344CB8AC3E}">
        <p14:creationId xmlns:p14="http://schemas.microsoft.com/office/powerpoint/2010/main" val="95597068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ctrTitle"/>
          </p:nvPr>
        </p:nvSpPr>
        <p:spPr/>
        <p:txBody>
          <a:bodyPr/>
          <a:lstStyle/>
          <a:p>
            <a:r>
              <a:rPr lang="en-US" dirty="0">
                <a:solidFill>
                  <a:schemeClr val="accent1"/>
                </a:solidFill>
              </a:rPr>
              <a:t>Appendices</a:t>
            </a:r>
            <a:endParaRPr lang="en-GB"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70</a:t>
            </a:fld>
            <a:endParaRPr lang="en-GB" dirty="0"/>
          </a:p>
        </p:txBody>
      </p:sp>
    </p:spTree>
    <p:extLst>
      <p:ext uri="{BB962C8B-B14F-4D97-AF65-F5344CB8AC3E}">
        <p14:creationId xmlns:p14="http://schemas.microsoft.com/office/powerpoint/2010/main" val="40536253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ctrTitle"/>
          </p:nvPr>
        </p:nvSpPr>
        <p:spPr/>
        <p:txBody>
          <a:bodyPr/>
          <a:lstStyle/>
          <a:p>
            <a:r>
              <a:rPr lang="en-US" dirty="0">
                <a:solidFill>
                  <a:schemeClr val="accent1"/>
                </a:solidFill>
              </a:rPr>
              <a:t>Appendix 1: Skills and Training</a:t>
            </a:r>
            <a:endParaRPr lang="en-GB"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71</a:t>
            </a:fld>
            <a:endParaRPr lang="en-GB" dirty="0"/>
          </a:p>
        </p:txBody>
      </p:sp>
    </p:spTree>
    <p:extLst>
      <p:ext uri="{BB962C8B-B14F-4D97-AF65-F5344CB8AC3E}">
        <p14:creationId xmlns:p14="http://schemas.microsoft.com/office/powerpoint/2010/main" val="9768105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72</a:t>
            </a:fld>
            <a:endParaRPr lang="en-GB" dirty="0"/>
          </a:p>
        </p:txBody>
      </p:sp>
      <p:sp>
        <p:nvSpPr>
          <p:cNvPr id="10" name="Title 5">
            <a:extLst>
              <a:ext uri="{FF2B5EF4-FFF2-40B4-BE49-F238E27FC236}">
                <a16:creationId xmlns:a16="http://schemas.microsoft.com/office/drawing/2014/main" id="{A39927A1-6732-8B32-A84E-F1BE16B1645D}"/>
              </a:ext>
            </a:extLst>
          </p:cNvPr>
          <p:cNvSpPr txBox="1">
            <a:spLocks noGrp="1"/>
          </p:cNvSpPr>
          <p:nvPr>
            <p:ph type="title" idx="4294967295"/>
          </p:nvPr>
        </p:nvSpPr>
        <p:spPr>
          <a:xfrm>
            <a:off x="242887" y="0"/>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7500"/>
          </a:bodyPr>
          <a:lstStyle>
            <a:lvl1pPr algn="l" defTabSz="685783" rtl="0" eaLnBrk="1" latinLnBrk="0" hangingPunct="1">
              <a:lnSpc>
                <a:spcPct val="90000"/>
              </a:lnSpc>
              <a:spcBef>
                <a:spcPct val="0"/>
              </a:spcBef>
              <a:buNone/>
              <a:defRPr sz="3200" b="1" kern="1200">
                <a:solidFill>
                  <a:schemeClr val="accent1"/>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General community teams (46 respondents)</a:t>
            </a:r>
            <a:endParaRPr kumimoji="0" lang="en-GB"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3" name="Picture 2" descr="A table showing the percentage of services that reported they had staff trained in certain skills in general community teams.">
            <a:extLst>
              <a:ext uri="{FF2B5EF4-FFF2-40B4-BE49-F238E27FC236}">
                <a16:creationId xmlns:a16="http://schemas.microsoft.com/office/drawing/2014/main" id="{74F99D05-CDDA-279E-F560-5A5775AE543B}"/>
              </a:ext>
            </a:extLst>
          </p:cNvPr>
          <p:cNvPicPr>
            <a:picLocks noChangeAspect="1"/>
          </p:cNvPicPr>
          <p:nvPr/>
        </p:nvPicPr>
        <p:blipFill>
          <a:blip r:embed="rId2"/>
          <a:stretch>
            <a:fillRect/>
          </a:stretch>
        </p:blipFill>
        <p:spPr>
          <a:xfrm>
            <a:off x="1290415" y="717847"/>
            <a:ext cx="5904586" cy="5717759"/>
          </a:xfrm>
          <a:prstGeom prst="rect">
            <a:avLst/>
          </a:prstGeom>
        </p:spPr>
      </p:pic>
    </p:spTree>
    <p:extLst>
      <p:ext uri="{BB962C8B-B14F-4D97-AF65-F5344CB8AC3E}">
        <p14:creationId xmlns:p14="http://schemas.microsoft.com/office/powerpoint/2010/main" val="40915226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42887" y="0"/>
            <a:ext cx="8643939" cy="882648"/>
          </a:xfrm>
        </p:spPr>
        <p:txBody>
          <a:bodyPr>
            <a:normAutofit/>
          </a:bodyPr>
          <a:lstStyle/>
          <a:p>
            <a:r>
              <a:rPr lang="en-US" sz="2400" dirty="0">
                <a:solidFill>
                  <a:schemeClr val="accent1"/>
                </a:solidFill>
              </a:rPr>
              <a:t>General community teams (46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73</a:t>
            </a:fld>
            <a:endParaRPr lang="en-GB" dirty="0"/>
          </a:p>
        </p:txBody>
      </p:sp>
      <p:pic>
        <p:nvPicPr>
          <p:cNvPr id="7" name="Picture 6" descr="A table showing the percentage of services that reported they had staff trained in certain skills in general community teams.">
            <a:extLst>
              <a:ext uri="{FF2B5EF4-FFF2-40B4-BE49-F238E27FC236}">
                <a16:creationId xmlns:a16="http://schemas.microsoft.com/office/drawing/2014/main" id="{6D6FC475-698F-C71D-2D50-6E29031279C9}"/>
              </a:ext>
            </a:extLst>
          </p:cNvPr>
          <p:cNvPicPr>
            <a:picLocks noChangeAspect="1"/>
          </p:cNvPicPr>
          <p:nvPr/>
        </p:nvPicPr>
        <p:blipFill>
          <a:blip r:embed="rId2"/>
          <a:stretch>
            <a:fillRect/>
          </a:stretch>
        </p:blipFill>
        <p:spPr>
          <a:xfrm>
            <a:off x="1724324" y="740079"/>
            <a:ext cx="5695352" cy="5728879"/>
          </a:xfrm>
          <a:prstGeom prst="rect">
            <a:avLst/>
          </a:prstGeom>
        </p:spPr>
      </p:pic>
    </p:spTree>
    <p:extLst>
      <p:ext uri="{BB962C8B-B14F-4D97-AF65-F5344CB8AC3E}">
        <p14:creationId xmlns:p14="http://schemas.microsoft.com/office/powerpoint/2010/main" val="37165117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42887" y="0"/>
            <a:ext cx="8643939" cy="882648"/>
          </a:xfrm>
        </p:spPr>
        <p:txBody>
          <a:bodyPr>
            <a:normAutofit/>
          </a:bodyPr>
          <a:lstStyle/>
          <a:p>
            <a:r>
              <a:rPr lang="en-US" sz="2400" dirty="0">
                <a:solidFill>
                  <a:schemeClr val="accent1"/>
                </a:solidFill>
              </a:rPr>
              <a:t>Mental health </a:t>
            </a:r>
            <a:r>
              <a:rPr lang="en-US" sz="2400" dirty="0"/>
              <a:t>s</a:t>
            </a:r>
            <a:r>
              <a:rPr lang="en-US" sz="2400" dirty="0">
                <a:solidFill>
                  <a:schemeClr val="accent1"/>
                </a:solidFill>
              </a:rPr>
              <a:t>upport </a:t>
            </a:r>
            <a:r>
              <a:rPr lang="en-US" sz="2400" dirty="0"/>
              <a:t>t</a:t>
            </a:r>
            <a:r>
              <a:rPr lang="en-US" sz="2400" dirty="0">
                <a:solidFill>
                  <a:schemeClr val="accent1"/>
                </a:solidFill>
              </a:rPr>
              <a:t>eams (34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74</a:t>
            </a:fld>
            <a:endParaRPr lang="en-GB" dirty="0"/>
          </a:p>
        </p:txBody>
      </p:sp>
      <p:pic>
        <p:nvPicPr>
          <p:cNvPr id="3" name="Picture 2" descr="A table showing the percentage of services that reported they had staff trained in certain skills in MHSTs.">
            <a:extLst>
              <a:ext uri="{FF2B5EF4-FFF2-40B4-BE49-F238E27FC236}">
                <a16:creationId xmlns:a16="http://schemas.microsoft.com/office/drawing/2014/main" id="{49294B6F-1FAA-6326-5013-8933326A8AFD}"/>
              </a:ext>
            </a:extLst>
          </p:cNvPr>
          <p:cNvPicPr>
            <a:picLocks noChangeAspect="1"/>
          </p:cNvPicPr>
          <p:nvPr/>
        </p:nvPicPr>
        <p:blipFill>
          <a:blip r:embed="rId2"/>
          <a:stretch>
            <a:fillRect/>
          </a:stretch>
        </p:blipFill>
        <p:spPr>
          <a:xfrm>
            <a:off x="1590137" y="658026"/>
            <a:ext cx="5963725" cy="5775027"/>
          </a:xfrm>
          <a:prstGeom prst="rect">
            <a:avLst/>
          </a:prstGeom>
        </p:spPr>
      </p:pic>
    </p:spTree>
    <p:extLst>
      <p:ext uri="{BB962C8B-B14F-4D97-AF65-F5344CB8AC3E}">
        <p14:creationId xmlns:p14="http://schemas.microsoft.com/office/powerpoint/2010/main" val="209929901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42887" y="16908"/>
            <a:ext cx="8643939" cy="882648"/>
          </a:xfrm>
        </p:spPr>
        <p:txBody>
          <a:bodyPr>
            <a:normAutofit/>
          </a:bodyPr>
          <a:lstStyle/>
          <a:p>
            <a:r>
              <a:rPr lang="en-US" sz="2400" dirty="0">
                <a:solidFill>
                  <a:schemeClr val="accent1"/>
                </a:solidFill>
              </a:rPr>
              <a:t>Mental health </a:t>
            </a:r>
            <a:r>
              <a:rPr lang="en-US" sz="2400" dirty="0"/>
              <a:t>s</a:t>
            </a:r>
            <a:r>
              <a:rPr lang="en-US" sz="2400" dirty="0">
                <a:solidFill>
                  <a:schemeClr val="accent1"/>
                </a:solidFill>
              </a:rPr>
              <a:t>upport </a:t>
            </a:r>
            <a:r>
              <a:rPr lang="en-US" sz="2400" dirty="0"/>
              <a:t>t</a:t>
            </a:r>
            <a:r>
              <a:rPr lang="en-US" sz="2400" dirty="0">
                <a:solidFill>
                  <a:schemeClr val="accent1"/>
                </a:solidFill>
              </a:rPr>
              <a:t>eams (34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75</a:t>
            </a:fld>
            <a:endParaRPr lang="en-GB" dirty="0"/>
          </a:p>
        </p:txBody>
      </p:sp>
      <p:pic>
        <p:nvPicPr>
          <p:cNvPr id="5" name="Picture 4" descr="A table showing the percentage of services that reported they had staff trained in certain skills in MHSTs.">
            <a:extLst>
              <a:ext uri="{FF2B5EF4-FFF2-40B4-BE49-F238E27FC236}">
                <a16:creationId xmlns:a16="http://schemas.microsoft.com/office/drawing/2014/main" id="{D4FA112F-2975-FE9F-87E5-313728634ABC}"/>
              </a:ext>
            </a:extLst>
          </p:cNvPr>
          <p:cNvPicPr>
            <a:picLocks noChangeAspect="1"/>
          </p:cNvPicPr>
          <p:nvPr/>
        </p:nvPicPr>
        <p:blipFill>
          <a:blip r:embed="rId2"/>
          <a:stretch>
            <a:fillRect/>
          </a:stretch>
        </p:blipFill>
        <p:spPr>
          <a:xfrm>
            <a:off x="1752307" y="788935"/>
            <a:ext cx="5639385" cy="5672583"/>
          </a:xfrm>
          <a:prstGeom prst="rect">
            <a:avLst/>
          </a:prstGeom>
        </p:spPr>
      </p:pic>
    </p:spTree>
    <p:extLst>
      <p:ext uri="{BB962C8B-B14F-4D97-AF65-F5344CB8AC3E}">
        <p14:creationId xmlns:p14="http://schemas.microsoft.com/office/powerpoint/2010/main" val="15724929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42887" y="16908"/>
            <a:ext cx="8643939" cy="882648"/>
          </a:xfrm>
        </p:spPr>
        <p:txBody>
          <a:bodyPr>
            <a:normAutofit/>
          </a:bodyPr>
          <a:lstStyle/>
          <a:p>
            <a:r>
              <a:rPr lang="en-US" sz="2400" dirty="0">
                <a:solidFill>
                  <a:schemeClr val="accent1"/>
                </a:solidFill>
              </a:rPr>
              <a:t>Crisis teams (23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76</a:t>
            </a:fld>
            <a:endParaRPr lang="en-GB" dirty="0"/>
          </a:p>
        </p:txBody>
      </p:sp>
      <p:pic>
        <p:nvPicPr>
          <p:cNvPr id="5" name="Picture 4" descr="A table showing the percentage of services that reported they had staff trained in certain skills in crisis teams.">
            <a:extLst>
              <a:ext uri="{FF2B5EF4-FFF2-40B4-BE49-F238E27FC236}">
                <a16:creationId xmlns:a16="http://schemas.microsoft.com/office/drawing/2014/main" id="{FCE26441-C187-5356-BF1B-F71FA6CDE60C}"/>
              </a:ext>
            </a:extLst>
          </p:cNvPr>
          <p:cNvPicPr>
            <a:picLocks noChangeAspect="1"/>
          </p:cNvPicPr>
          <p:nvPr/>
        </p:nvPicPr>
        <p:blipFill>
          <a:blip r:embed="rId2"/>
          <a:stretch>
            <a:fillRect/>
          </a:stretch>
        </p:blipFill>
        <p:spPr>
          <a:xfrm>
            <a:off x="1664888" y="769122"/>
            <a:ext cx="5934481" cy="5746708"/>
          </a:xfrm>
          <a:prstGeom prst="rect">
            <a:avLst/>
          </a:prstGeom>
        </p:spPr>
      </p:pic>
    </p:spTree>
    <p:extLst>
      <p:ext uri="{BB962C8B-B14F-4D97-AF65-F5344CB8AC3E}">
        <p14:creationId xmlns:p14="http://schemas.microsoft.com/office/powerpoint/2010/main" val="812482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57174" y="0"/>
            <a:ext cx="8643939" cy="882648"/>
          </a:xfrm>
        </p:spPr>
        <p:txBody>
          <a:bodyPr>
            <a:normAutofit/>
          </a:bodyPr>
          <a:lstStyle/>
          <a:p>
            <a:r>
              <a:rPr lang="en-US" sz="2400" dirty="0">
                <a:solidFill>
                  <a:schemeClr val="accent1"/>
                </a:solidFill>
              </a:rPr>
              <a:t>Crisis teams (23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77</a:t>
            </a:fld>
            <a:endParaRPr lang="en-GB" dirty="0"/>
          </a:p>
        </p:txBody>
      </p:sp>
      <p:pic>
        <p:nvPicPr>
          <p:cNvPr id="5" name="Picture 4" descr="A table showing the percentage of services that reported they had staff trained in certain skills in crisis teams.">
            <a:extLst>
              <a:ext uri="{FF2B5EF4-FFF2-40B4-BE49-F238E27FC236}">
                <a16:creationId xmlns:a16="http://schemas.microsoft.com/office/drawing/2014/main" id="{F6C35F0B-16D4-7AD8-CCA4-EE7CB5D6F9D6}"/>
              </a:ext>
            </a:extLst>
          </p:cNvPr>
          <p:cNvPicPr>
            <a:picLocks noChangeAspect="1"/>
          </p:cNvPicPr>
          <p:nvPr/>
        </p:nvPicPr>
        <p:blipFill>
          <a:blip r:embed="rId2"/>
          <a:stretch>
            <a:fillRect/>
          </a:stretch>
        </p:blipFill>
        <p:spPr>
          <a:xfrm>
            <a:off x="1728165" y="700086"/>
            <a:ext cx="5701955" cy="5735521"/>
          </a:xfrm>
          <a:prstGeom prst="rect">
            <a:avLst/>
          </a:prstGeom>
        </p:spPr>
      </p:pic>
    </p:spTree>
    <p:extLst>
      <p:ext uri="{BB962C8B-B14F-4D97-AF65-F5344CB8AC3E}">
        <p14:creationId xmlns:p14="http://schemas.microsoft.com/office/powerpoint/2010/main" val="4620943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102093" y="24165"/>
            <a:ext cx="8939813" cy="659725"/>
          </a:xfrm>
        </p:spPr>
        <p:txBody>
          <a:bodyPr>
            <a:noAutofit/>
          </a:bodyPr>
          <a:lstStyle/>
          <a:p>
            <a:r>
              <a:rPr lang="en-US" sz="2800" dirty="0">
                <a:solidFill>
                  <a:schemeClr val="accent1"/>
                </a:solidFill>
              </a:rPr>
              <a:t>Eating disorder community teams (31 respondents)</a:t>
            </a:r>
            <a:endParaRPr lang="en-GB" sz="28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78</a:t>
            </a:fld>
            <a:endParaRPr lang="en-GB" dirty="0"/>
          </a:p>
        </p:txBody>
      </p:sp>
      <p:pic>
        <p:nvPicPr>
          <p:cNvPr id="2" name="Picture 1" descr="A table showing the percentage of services that reported they had staff trained in certain skills in eating disorder community teams.">
            <a:extLst>
              <a:ext uri="{FF2B5EF4-FFF2-40B4-BE49-F238E27FC236}">
                <a16:creationId xmlns:a16="http://schemas.microsoft.com/office/drawing/2014/main" id="{B42E76E3-ACC3-25D1-F7DD-0EE08362F13B}"/>
              </a:ext>
            </a:extLst>
          </p:cNvPr>
          <p:cNvPicPr>
            <a:picLocks noChangeAspect="1"/>
          </p:cNvPicPr>
          <p:nvPr/>
        </p:nvPicPr>
        <p:blipFill>
          <a:blip r:embed="rId2"/>
          <a:stretch>
            <a:fillRect/>
          </a:stretch>
        </p:blipFill>
        <p:spPr>
          <a:xfrm>
            <a:off x="1545247" y="642004"/>
            <a:ext cx="6053506" cy="5861968"/>
          </a:xfrm>
          <a:prstGeom prst="rect">
            <a:avLst/>
          </a:prstGeom>
        </p:spPr>
      </p:pic>
    </p:spTree>
    <p:extLst>
      <p:ext uri="{BB962C8B-B14F-4D97-AF65-F5344CB8AC3E}">
        <p14:creationId xmlns:p14="http://schemas.microsoft.com/office/powerpoint/2010/main" val="24923302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177553" y="-53266"/>
            <a:ext cx="8966447" cy="882648"/>
          </a:xfrm>
        </p:spPr>
        <p:txBody>
          <a:bodyPr>
            <a:noAutofit/>
          </a:bodyPr>
          <a:lstStyle/>
          <a:p>
            <a:r>
              <a:rPr lang="en-US" sz="2800" dirty="0">
                <a:solidFill>
                  <a:schemeClr val="accent1"/>
                </a:solidFill>
              </a:rPr>
              <a:t>Eating disorder community teams (31 respondents)</a:t>
            </a:r>
            <a:endParaRPr lang="en-GB" sz="28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79</a:t>
            </a:fld>
            <a:endParaRPr lang="en-GB" dirty="0"/>
          </a:p>
        </p:txBody>
      </p:sp>
      <p:pic>
        <p:nvPicPr>
          <p:cNvPr id="7" name="Picture 6" descr="A table showing the percentage of services that reported they had staff trained in certain skills in eating disorder community teams.">
            <a:extLst>
              <a:ext uri="{FF2B5EF4-FFF2-40B4-BE49-F238E27FC236}">
                <a16:creationId xmlns:a16="http://schemas.microsoft.com/office/drawing/2014/main" id="{9C0A4B41-0C80-9365-4249-17A23632A3F0}"/>
              </a:ext>
            </a:extLst>
          </p:cNvPr>
          <p:cNvPicPr>
            <a:picLocks noChangeAspect="1"/>
          </p:cNvPicPr>
          <p:nvPr/>
        </p:nvPicPr>
        <p:blipFill>
          <a:blip r:embed="rId2"/>
          <a:stretch>
            <a:fillRect/>
          </a:stretch>
        </p:blipFill>
        <p:spPr>
          <a:xfrm>
            <a:off x="1650778" y="632388"/>
            <a:ext cx="5842444" cy="5876837"/>
          </a:xfrm>
          <a:prstGeom prst="rect">
            <a:avLst/>
          </a:prstGeom>
        </p:spPr>
      </p:pic>
    </p:spTree>
    <p:extLst>
      <p:ext uri="{BB962C8B-B14F-4D97-AF65-F5344CB8AC3E}">
        <p14:creationId xmlns:p14="http://schemas.microsoft.com/office/powerpoint/2010/main" val="36334596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1E08B-AEF0-688A-E8B3-1501356CCEF2}"/>
              </a:ext>
            </a:extLst>
          </p:cNvPr>
          <p:cNvSpPr>
            <a:spLocks noGrp="1"/>
          </p:cNvSpPr>
          <p:nvPr>
            <p:ph type="title"/>
          </p:nvPr>
        </p:nvSpPr>
        <p:spPr>
          <a:xfrm>
            <a:off x="250030" y="16908"/>
            <a:ext cx="8643939" cy="882648"/>
          </a:xfrm>
        </p:spPr>
        <p:txBody>
          <a:bodyPr>
            <a:normAutofit/>
          </a:bodyPr>
          <a:lstStyle/>
          <a:p>
            <a:r>
              <a:rPr lang="en-GB" sz="2400" dirty="0"/>
              <a:t>Context for CYPMHS (NHS)</a:t>
            </a:r>
          </a:p>
        </p:txBody>
      </p:sp>
      <p:sp>
        <p:nvSpPr>
          <p:cNvPr id="4" name="Slide Number Placeholder 3">
            <a:extLst>
              <a:ext uri="{FF2B5EF4-FFF2-40B4-BE49-F238E27FC236}">
                <a16:creationId xmlns:a16="http://schemas.microsoft.com/office/drawing/2014/main" id="{507B759D-9D56-4FDF-2553-11CB85430BFB}"/>
              </a:ext>
            </a:extLst>
          </p:cNvPr>
          <p:cNvSpPr>
            <a:spLocks noGrp="1"/>
          </p:cNvSpPr>
          <p:nvPr>
            <p:ph type="sldNum" sz="quarter" idx="12"/>
          </p:nvPr>
        </p:nvSpPr>
        <p:spPr/>
        <p:txBody>
          <a:bodyPr/>
          <a:lstStyle/>
          <a:p>
            <a:fld id="{6FA9A11B-04D6-42DF-BB33-D91D786B2067}" type="slidenum">
              <a:rPr lang="en-GB" smtClean="0"/>
              <a:t>8</a:t>
            </a:fld>
            <a:endParaRPr lang="en-GB" dirty="0"/>
          </a:p>
        </p:txBody>
      </p:sp>
      <p:sp>
        <p:nvSpPr>
          <p:cNvPr id="8" name="Content Placeholder 7">
            <a:extLst>
              <a:ext uri="{FF2B5EF4-FFF2-40B4-BE49-F238E27FC236}">
                <a16:creationId xmlns:a16="http://schemas.microsoft.com/office/drawing/2014/main" id="{493E8B23-6667-3465-A753-6E7E1AD95E7E}"/>
              </a:ext>
            </a:extLst>
          </p:cNvPr>
          <p:cNvSpPr>
            <a:spLocks noGrp="1"/>
          </p:cNvSpPr>
          <p:nvPr>
            <p:ph idx="1"/>
          </p:nvPr>
        </p:nvSpPr>
        <p:spPr>
          <a:xfrm>
            <a:off x="250030" y="899556"/>
            <a:ext cx="8543760" cy="1612416"/>
          </a:xfrm>
        </p:spPr>
        <p:txBody>
          <a:bodyPr>
            <a:normAutofit/>
          </a:bodyPr>
          <a:lstStyle/>
          <a:p>
            <a:pPr marL="0" indent="0">
              <a:buNone/>
            </a:pPr>
            <a:r>
              <a:rPr lang="en-US" sz="1200" b="0" dirty="0"/>
              <a:t>The chart below depicts timeseries analysis of referrals into NHS CYPMH services over the period 2012/13 to 2021/22, along with the six months April to September 2022. On the left-hand side (shown in blue) are the historic annual national positions reported to NHSBN from providers across the UK, in green is the 2021/22 year which is the period that aligns with this census, while the right-hand side (in red) shows the monthly fluctuations in the national referral rate over the last six months.</a:t>
            </a:r>
          </a:p>
          <a:p>
            <a:pPr marL="0" indent="0">
              <a:buNone/>
            </a:pPr>
            <a:r>
              <a:rPr lang="en-US" sz="1200" b="0" dirty="0"/>
              <a:t>Referrals into CYPMHS were 40% higher in 2021/22 compared to the previous year reflecting the clear recovery of demand following the removal of lock downs associated with the Covid-19 pandemic (this reflects the UK position). </a:t>
            </a:r>
          </a:p>
          <a:p>
            <a:pPr marL="0" indent="0">
              <a:buNone/>
            </a:pPr>
            <a:endParaRPr lang="en-GB" sz="1200" b="0" dirty="0"/>
          </a:p>
        </p:txBody>
      </p:sp>
      <p:pic>
        <p:nvPicPr>
          <p:cNvPr id="10" name="Picture 9" descr="Bar chart looking at the referral rate per 100,00 resident population. The chart shows the referral rate of 1,874 for 2012/2013 and has data for every year until 2021/2022 where the referral rate is 4,869. After 2021/2022, the referral rate is presented monthly and starts from April 2022 and ends September 2022.  ">
            <a:extLst>
              <a:ext uri="{FF2B5EF4-FFF2-40B4-BE49-F238E27FC236}">
                <a16:creationId xmlns:a16="http://schemas.microsoft.com/office/drawing/2014/main" id="{4C324DE5-16CB-7D16-8967-BF5582BD40B5}"/>
              </a:ext>
            </a:extLst>
          </p:cNvPr>
          <p:cNvPicPr>
            <a:picLocks noChangeAspect="1"/>
          </p:cNvPicPr>
          <p:nvPr/>
        </p:nvPicPr>
        <p:blipFill>
          <a:blip r:embed="rId2"/>
          <a:stretch>
            <a:fillRect/>
          </a:stretch>
        </p:blipFill>
        <p:spPr>
          <a:xfrm>
            <a:off x="781830" y="2847128"/>
            <a:ext cx="7294179" cy="3633147"/>
          </a:xfrm>
          <a:prstGeom prst="rect">
            <a:avLst/>
          </a:prstGeom>
        </p:spPr>
      </p:pic>
    </p:spTree>
    <p:extLst>
      <p:ext uri="{BB962C8B-B14F-4D97-AF65-F5344CB8AC3E}">
        <p14:creationId xmlns:p14="http://schemas.microsoft.com/office/powerpoint/2010/main" val="166792002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42887" y="0"/>
            <a:ext cx="8643939" cy="882648"/>
          </a:xfrm>
        </p:spPr>
        <p:txBody>
          <a:bodyPr>
            <a:normAutofit/>
          </a:bodyPr>
          <a:lstStyle/>
          <a:p>
            <a:r>
              <a:rPr lang="en-US" sz="2400" dirty="0">
                <a:solidFill>
                  <a:schemeClr val="accent1"/>
                </a:solidFill>
              </a:rPr>
              <a:t>Inpatient Adolescent teams (10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80</a:t>
            </a:fld>
            <a:endParaRPr lang="en-GB" dirty="0"/>
          </a:p>
        </p:txBody>
      </p:sp>
      <p:pic>
        <p:nvPicPr>
          <p:cNvPr id="7" name="Picture 6" descr="A table showing the percentage of services that reported they had staff trained in certain skills in inpatient adolescent teams.">
            <a:extLst>
              <a:ext uri="{FF2B5EF4-FFF2-40B4-BE49-F238E27FC236}">
                <a16:creationId xmlns:a16="http://schemas.microsoft.com/office/drawing/2014/main" id="{E00D45A9-6646-768D-85D0-50C5364B3196}"/>
              </a:ext>
            </a:extLst>
          </p:cNvPr>
          <p:cNvPicPr>
            <a:picLocks noChangeAspect="1"/>
          </p:cNvPicPr>
          <p:nvPr/>
        </p:nvPicPr>
        <p:blipFill>
          <a:blip r:embed="rId2"/>
          <a:stretch>
            <a:fillRect/>
          </a:stretch>
        </p:blipFill>
        <p:spPr>
          <a:xfrm>
            <a:off x="1526841" y="625957"/>
            <a:ext cx="6076030" cy="5883779"/>
          </a:xfrm>
          <a:prstGeom prst="rect">
            <a:avLst/>
          </a:prstGeom>
        </p:spPr>
      </p:pic>
    </p:spTree>
    <p:extLst>
      <p:ext uri="{BB962C8B-B14F-4D97-AF65-F5344CB8AC3E}">
        <p14:creationId xmlns:p14="http://schemas.microsoft.com/office/powerpoint/2010/main" val="27816313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title"/>
          </p:nvPr>
        </p:nvSpPr>
        <p:spPr>
          <a:xfrm>
            <a:off x="257174" y="0"/>
            <a:ext cx="8643939" cy="882648"/>
          </a:xfrm>
        </p:spPr>
        <p:txBody>
          <a:bodyPr>
            <a:normAutofit/>
          </a:bodyPr>
          <a:lstStyle/>
          <a:p>
            <a:r>
              <a:rPr lang="en-US" sz="2400" dirty="0">
                <a:solidFill>
                  <a:schemeClr val="accent1"/>
                </a:solidFill>
              </a:rPr>
              <a:t>Inpatient Adolescent teams (10 respondents)</a:t>
            </a:r>
            <a:endParaRPr lang="en-GB" sz="2400"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12"/>
          </p:nvPr>
        </p:nvSpPr>
        <p:spPr/>
        <p:txBody>
          <a:bodyPr/>
          <a:lstStyle/>
          <a:p>
            <a:fld id="{6FA9A11B-04D6-42DF-BB33-D91D786B2067}" type="slidenum">
              <a:rPr lang="en-GB" smtClean="0"/>
              <a:t>81</a:t>
            </a:fld>
            <a:endParaRPr lang="en-GB" dirty="0"/>
          </a:p>
        </p:txBody>
      </p:sp>
      <p:pic>
        <p:nvPicPr>
          <p:cNvPr id="7" name="Picture 6" descr="A table showing the percentage of services that reported they had staff trained in certain skills in inpatient adolescent teams.">
            <a:extLst>
              <a:ext uri="{FF2B5EF4-FFF2-40B4-BE49-F238E27FC236}">
                <a16:creationId xmlns:a16="http://schemas.microsoft.com/office/drawing/2014/main" id="{A3248DC7-BD02-B727-576D-09365FA0025D}"/>
              </a:ext>
            </a:extLst>
          </p:cNvPr>
          <p:cNvPicPr>
            <a:picLocks noChangeAspect="1"/>
          </p:cNvPicPr>
          <p:nvPr/>
        </p:nvPicPr>
        <p:blipFill>
          <a:blip r:embed="rId2"/>
          <a:stretch>
            <a:fillRect/>
          </a:stretch>
        </p:blipFill>
        <p:spPr>
          <a:xfrm>
            <a:off x="1668645" y="634979"/>
            <a:ext cx="5806709" cy="5840891"/>
          </a:xfrm>
          <a:prstGeom prst="rect">
            <a:avLst/>
          </a:prstGeom>
        </p:spPr>
      </p:pic>
    </p:spTree>
    <p:extLst>
      <p:ext uri="{BB962C8B-B14F-4D97-AF65-F5344CB8AC3E}">
        <p14:creationId xmlns:p14="http://schemas.microsoft.com/office/powerpoint/2010/main" val="39723513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ctrTitle"/>
          </p:nvPr>
        </p:nvSpPr>
        <p:spPr/>
        <p:txBody>
          <a:bodyPr/>
          <a:lstStyle/>
          <a:p>
            <a:r>
              <a:rPr lang="en-US" dirty="0">
                <a:solidFill>
                  <a:schemeClr val="accent1"/>
                </a:solidFill>
              </a:rPr>
              <a:t>Appendix 2: 2020/21 Key metrics</a:t>
            </a:r>
            <a:endParaRPr lang="en-GB"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82</a:t>
            </a:fld>
            <a:endParaRPr lang="en-GB" dirty="0"/>
          </a:p>
        </p:txBody>
      </p:sp>
    </p:spTree>
    <p:extLst>
      <p:ext uri="{BB962C8B-B14F-4D97-AF65-F5344CB8AC3E}">
        <p14:creationId xmlns:p14="http://schemas.microsoft.com/office/powerpoint/2010/main" val="106307298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4337162-5D0B-87DC-1AE5-CAA02354F123}"/>
              </a:ext>
            </a:extLst>
          </p:cNvPr>
          <p:cNvSpPr>
            <a:spLocks noGrp="1"/>
          </p:cNvSpPr>
          <p:nvPr>
            <p:ph type="sldNum" sz="quarter" idx="12"/>
          </p:nvPr>
        </p:nvSpPr>
        <p:spPr/>
        <p:txBody>
          <a:bodyPr/>
          <a:lstStyle/>
          <a:p>
            <a:fld id="{6FA9A11B-04D6-42DF-BB33-D91D786B2067}" type="slidenum">
              <a:rPr lang="en-GB" smtClean="0"/>
              <a:t>83</a:t>
            </a:fld>
            <a:endParaRPr lang="en-GB" dirty="0"/>
          </a:p>
        </p:txBody>
      </p:sp>
      <p:pic>
        <p:nvPicPr>
          <p:cNvPr id="6" name="Picture 5" descr="An infographic showing the headline findings from the NHS sector in 2020/21. ">
            <a:extLst>
              <a:ext uri="{FF2B5EF4-FFF2-40B4-BE49-F238E27FC236}">
                <a16:creationId xmlns:a16="http://schemas.microsoft.com/office/drawing/2014/main" id="{79D5409E-7240-AECD-24EE-EEC97ED17E37}"/>
              </a:ext>
            </a:extLst>
          </p:cNvPr>
          <p:cNvPicPr>
            <a:picLocks noChangeAspect="1"/>
          </p:cNvPicPr>
          <p:nvPr/>
        </p:nvPicPr>
        <p:blipFill>
          <a:blip r:embed="rId2"/>
          <a:stretch>
            <a:fillRect/>
          </a:stretch>
        </p:blipFill>
        <p:spPr>
          <a:xfrm>
            <a:off x="193555" y="1135247"/>
            <a:ext cx="2874295" cy="2099467"/>
          </a:xfrm>
          <a:prstGeom prst="rect">
            <a:avLst/>
          </a:prstGeom>
        </p:spPr>
      </p:pic>
      <p:pic>
        <p:nvPicPr>
          <p:cNvPr id="7" name="Picture 6" descr="An infographic showing the headline findings from the independent sector in 2020/21. ">
            <a:extLst>
              <a:ext uri="{FF2B5EF4-FFF2-40B4-BE49-F238E27FC236}">
                <a16:creationId xmlns:a16="http://schemas.microsoft.com/office/drawing/2014/main" id="{1AD6C50F-1A19-CEB1-1B38-601DD859F04F}"/>
              </a:ext>
            </a:extLst>
          </p:cNvPr>
          <p:cNvPicPr>
            <a:picLocks noChangeAspect="1"/>
          </p:cNvPicPr>
          <p:nvPr/>
        </p:nvPicPr>
        <p:blipFill>
          <a:blip r:embed="rId3"/>
          <a:stretch>
            <a:fillRect/>
          </a:stretch>
        </p:blipFill>
        <p:spPr>
          <a:xfrm>
            <a:off x="3127757" y="1122479"/>
            <a:ext cx="2888488" cy="2111934"/>
          </a:xfrm>
          <a:prstGeom prst="rect">
            <a:avLst/>
          </a:prstGeom>
        </p:spPr>
      </p:pic>
      <p:pic>
        <p:nvPicPr>
          <p:cNvPr id="8" name="Picture 7" descr="An infographic showing the headline findings from the local authority sector in 2020/21. ">
            <a:extLst>
              <a:ext uri="{FF2B5EF4-FFF2-40B4-BE49-F238E27FC236}">
                <a16:creationId xmlns:a16="http://schemas.microsoft.com/office/drawing/2014/main" id="{6AF81152-5CBC-82CD-AB4D-75F95FB6FE33}"/>
              </a:ext>
            </a:extLst>
          </p:cNvPr>
          <p:cNvPicPr>
            <a:picLocks noChangeAspect="1"/>
          </p:cNvPicPr>
          <p:nvPr/>
        </p:nvPicPr>
        <p:blipFill>
          <a:blip r:embed="rId4"/>
          <a:stretch>
            <a:fillRect/>
          </a:stretch>
        </p:blipFill>
        <p:spPr>
          <a:xfrm>
            <a:off x="1124740" y="3484317"/>
            <a:ext cx="2946286" cy="2111934"/>
          </a:xfrm>
          <a:prstGeom prst="rect">
            <a:avLst/>
          </a:prstGeom>
        </p:spPr>
      </p:pic>
      <p:pic>
        <p:nvPicPr>
          <p:cNvPr id="9" name="Picture 8" descr="An infographic showing the headline findings from the voluntary sector in 2020/21. ">
            <a:extLst>
              <a:ext uri="{FF2B5EF4-FFF2-40B4-BE49-F238E27FC236}">
                <a16:creationId xmlns:a16="http://schemas.microsoft.com/office/drawing/2014/main" id="{865E8CAB-C2A5-AC89-F849-BBC87569F040}"/>
              </a:ext>
            </a:extLst>
          </p:cNvPr>
          <p:cNvPicPr>
            <a:picLocks noChangeAspect="1"/>
          </p:cNvPicPr>
          <p:nvPr/>
        </p:nvPicPr>
        <p:blipFill>
          <a:blip r:embed="rId5"/>
          <a:stretch>
            <a:fillRect/>
          </a:stretch>
        </p:blipFill>
        <p:spPr>
          <a:xfrm>
            <a:off x="6016244" y="1135247"/>
            <a:ext cx="3025524" cy="2221713"/>
          </a:xfrm>
          <a:prstGeom prst="rect">
            <a:avLst/>
          </a:prstGeom>
        </p:spPr>
      </p:pic>
      <p:pic>
        <p:nvPicPr>
          <p:cNvPr id="10" name="Picture 9" descr="An infographic showing the headline findings from the youth offending teams in 2020/21. ">
            <a:extLst>
              <a:ext uri="{FF2B5EF4-FFF2-40B4-BE49-F238E27FC236}">
                <a16:creationId xmlns:a16="http://schemas.microsoft.com/office/drawing/2014/main" id="{8161FA8C-F3D3-ED53-B6DB-F44089658405}"/>
              </a:ext>
            </a:extLst>
          </p:cNvPr>
          <p:cNvPicPr>
            <a:picLocks noChangeAspect="1"/>
          </p:cNvPicPr>
          <p:nvPr/>
        </p:nvPicPr>
        <p:blipFill>
          <a:blip r:embed="rId6"/>
          <a:stretch>
            <a:fillRect/>
          </a:stretch>
        </p:blipFill>
        <p:spPr>
          <a:xfrm>
            <a:off x="4543101" y="3429000"/>
            <a:ext cx="2946286" cy="2152865"/>
          </a:xfrm>
          <a:prstGeom prst="rect">
            <a:avLst/>
          </a:prstGeom>
        </p:spPr>
      </p:pic>
      <p:sp>
        <p:nvSpPr>
          <p:cNvPr id="11" name="Title 5">
            <a:extLst>
              <a:ext uri="{FF2B5EF4-FFF2-40B4-BE49-F238E27FC236}">
                <a16:creationId xmlns:a16="http://schemas.microsoft.com/office/drawing/2014/main" id="{43519B73-F4DD-6DC7-F73B-F13E776AB7A0}"/>
              </a:ext>
            </a:extLst>
          </p:cNvPr>
          <p:cNvSpPr txBox="1">
            <a:spLocks noGrp="1"/>
          </p:cNvSpPr>
          <p:nvPr>
            <p:ph type="title" idx="4294967295"/>
          </p:nvPr>
        </p:nvSpPr>
        <p:spPr>
          <a:xfrm>
            <a:off x="154661" y="239831"/>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685783"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2020/21 (last year) infographics</a:t>
            </a:r>
            <a:endParaRPr kumimoji="0" lang="en-GB"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76876489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2D10913-B802-C0F9-5C03-D37BCDF68C67}"/>
              </a:ext>
            </a:extLst>
          </p:cNvPr>
          <p:cNvSpPr>
            <a:spLocks noGrp="1"/>
          </p:cNvSpPr>
          <p:nvPr>
            <p:ph type="ctrTitle"/>
          </p:nvPr>
        </p:nvSpPr>
        <p:spPr/>
        <p:txBody>
          <a:bodyPr/>
          <a:lstStyle/>
          <a:p>
            <a:r>
              <a:rPr lang="en-US" dirty="0">
                <a:solidFill>
                  <a:schemeClr val="accent1"/>
                </a:solidFill>
              </a:rPr>
              <a:t>Appendix 3: Staff roles</a:t>
            </a:r>
            <a:endParaRPr lang="en-GB" dirty="0">
              <a:solidFill>
                <a:schemeClr val="accent1"/>
              </a:solidFill>
            </a:endParaRPr>
          </a:p>
        </p:txBody>
      </p:sp>
      <p:sp>
        <p:nvSpPr>
          <p:cNvPr id="4" name="Slide Number Placeholder 3">
            <a:extLst>
              <a:ext uri="{FF2B5EF4-FFF2-40B4-BE49-F238E27FC236}">
                <a16:creationId xmlns:a16="http://schemas.microsoft.com/office/drawing/2014/main" id="{5D1EDF24-0A8F-89C0-F876-AED11CF86674}"/>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84</a:t>
            </a:fld>
            <a:endParaRPr lang="en-GB" dirty="0"/>
          </a:p>
        </p:txBody>
      </p:sp>
    </p:spTree>
    <p:extLst>
      <p:ext uri="{BB962C8B-B14F-4D97-AF65-F5344CB8AC3E}">
        <p14:creationId xmlns:p14="http://schemas.microsoft.com/office/powerpoint/2010/main" val="18545389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8904B-4B8F-3C62-053B-DEB8D7AD5A03}"/>
              </a:ext>
            </a:extLst>
          </p:cNvPr>
          <p:cNvSpPr>
            <a:spLocks noGrp="1"/>
          </p:cNvSpPr>
          <p:nvPr>
            <p:ph type="sldNum" sz="quarter" idx="12"/>
          </p:nvPr>
        </p:nvSpPr>
        <p:spPr/>
        <p:txBody>
          <a:bodyPr/>
          <a:lstStyle/>
          <a:p>
            <a:fld id="{6FA9A11B-04D6-42DF-BB33-D91D786B2067}" type="slidenum">
              <a:rPr lang="en-GB" smtClean="0"/>
              <a:t>85</a:t>
            </a:fld>
            <a:endParaRPr lang="en-GB" dirty="0"/>
          </a:p>
        </p:txBody>
      </p:sp>
      <p:sp>
        <p:nvSpPr>
          <p:cNvPr id="3" name="Title 5">
            <a:extLst>
              <a:ext uri="{FF2B5EF4-FFF2-40B4-BE49-F238E27FC236}">
                <a16:creationId xmlns:a16="http://schemas.microsoft.com/office/drawing/2014/main" id="{3CA0F881-E31D-598C-3292-6E20564FA94F}"/>
              </a:ext>
            </a:extLst>
          </p:cNvPr>
          <p:cNvSpPr txBox="1">
            <a:spLocks noGrp="1"/>
          </p:cNvSpPr>
          <p:nvPr>
            <p:ph type="title" idx="4294967295"/>
          </p:nvPr>
        </p:nvSpPr>
        <p:spPr>
          <a:xfrm>
            <a:off x="154661" y="239831"/>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685783"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Workforce groups: NHS, Local Authorities, Independent Sector, Voluntary </a:t>
            </a:r>
            <a:r>
              <a:rPr kumimoji="0" lang="en-US" sz="2400" b="1" i="0" u="none" strike="noStrike" kern="1200" cap="none" spc="0" normalizeH="0" baseline="0" noProof="0" dirty="0" err="1">
                <a:ln>
                  <a:noFill/>
                </a:ln>
                <a:solidFill>
                  <a:schemeClr val="accent1"/>
                </a:solidFill>
                <a:effectLst/>
                <a:uLnTx/>
                <a:uFillTx/>
                <a:latin typeface="Arial" panose="020B0604020202020204" pitchFamily="34" charset="0"/>
                <a:ea typeface="+mj-ea"/>
                <a:cs typeface="Arial" panose="020B0604020202020204" pitchFamily="34" charset="0"/>
              </a:rPr>
              <a:t>Organisations</a:t>
            </a:r>
            <a:endParaRPr kumimoji="0" lang="en-GB"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10" name="Picture 9" descr="A table showing the detailed breakdown of job roles within workforce groups for the NHS, Local Authorities, Independent Sector and Voluntary Organisations. ">
            <a:extLst>
              <a:ext uri="{FF2B5EF4-FFF2-40B4-BE49-F238E27FC236}">
                <a16:creationId xmlns:a16="http://schemas.microsoft.com/office/drawing/2014/main" id="{996CE71C-9DD7-CAA3-9AD7-026E021E1BF8}"/>
              </a:ext>
            </a:extLst>
          </p:cNvPr>
          <p:cNvPicPr>
            <a:picLocks noChangeAspect="1"/>
          </p:cNvPicPr>
          <p:nvPr/>
        </p:nvPicPr>
        <p:blipFill>
          <a:blip r:embed="rId2"/>
          <a:stretch>
            <a:fillRect/>
          </a:stretch>
        </p:blipFill>
        <p:spPr>
          <a:xfrm>
            <a:off x="123444" y="1122479"/>
            <a:ext cx="8897112" cy="4752292"/>
          </a:xfrm>
          <a:prstGeom prst="rect">
            <a:avLst/>
          </a:prstGeom>
        </p:spPr>
      </p:pic>
    </p:spTree>
    <p:extLst>
      <p:ext uri="{BB962C8B-B14F-4D97-AF65-F5344CB8AC3E}">
        <p14:creationId xmlns:p14="http://schemas.microsoft.com/office/powerpoint/2010/main" val="40040180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8904B-4B8F-3C62-053B-DEB8D7AD5A03}"/>
              </a:ext>
            </a:extLst>
          </p:cNvPr>
          <p:cNvSpPr>
            <a:spLocks noGrp="1"/>
          </p:cNvSpPr>
          <p:nvPr>
            <p:ph type="sldNum" sz="quarter" idx="12"/>
          </p:nvPr>
        </p:nvSpPr>
        <p:spPr/>
        <p:txBody>
          <a:bodyPr/>
          <a:lstStyle/>
          <a:p>
            <a:fld id="{6FA9A11B-04D6-42DF-BB33-D91D786B2067}" type="slidenum">
              <a:rPr lang="en-GB" smtClean="0"/>
              <a:t>86</a:t>
            </a:fld>
            <a:endParaRPr lang="en-GB" dirty="0"/>
          </a:p>
        </p:txBody>
      </p:sp>
      <p:sp>
        <p:nvSpPr>
          <p:cNvPr id="3" name="Title 5">
            <a:extLst>
              <a:ext uri="{FF2B5EF4-FFF2-40B4-BE49-F238E27FC236}">
                <a16:creationId xmlns:a16="http://schemas.microsoft.com/office/drawing/2014/main" id="{3CA0F881-E31D-598C-3292-6E20564FA94F}"/>
              </a:ext>
            </a:extLst>
          </p:cNvPr>
          <p:cNvSpPr txBox="1">
            <a:spLocks noGrp="1"/>
          </p:cNvSpPr>
          <p:nvPr>
            <p:ph type="title" idx="4294967295"/>
          </p:nvPr>
        </p:nvSpPr>
        <p:spPr>
          <a:xfrm>
            <a:off x="154661" y="239831"/>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685783"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Workforce groups: NHS Medical roles 2021 and 2022</a:t>
            </a:r>
            <a:endParaRPr kumimoji="0" lang="en-GB"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4" name="Picture 3" descr="A table showing the comparison between the medical job roles used in 2021 and 2022. ">
            <a:extLst>
              <a:ext uri="{FF2B5EF4-FFF2-40B4-BE49-F238E27FC236}">
                <a16:creationId xmlns:a16="http://schemas.microsoft.com/office/drawing/2014/main" id="{85FB5E1A-508D-4ECD-4DBC-73B3EDE58BD5}"/>
              </a:ext>
            </a:extLst>
          </p:cNvPr>
          <p:cNvPicPr>
            <a:picLocks noChangeAspect="1"/>
          </p:cNvPicPr>
          <p:nvPr/>
        </p:nvPicPr>
        <p:blipFill>
          <a:blip r:embed="rId2"/>
          <a:stretch>
            <a:fillRect/>
          </a:stretch>
        </p:blipFill>
        <p:spPr>
          <a:xfrm>
            <a:off x="628527" y="1122479"/>
            <a:ext cx="6939463" cy="3972433"/>
          </a:xfrm>
          <a:prstGeom prst="rect">
            <a:avLst/>
          </a:prstGeom>
        </p:spPr>
      </p:pic>
    </p:spTree>
    <p:extLst>
      <p:ext uri="{BB962C8B-B14F-4D97-AF65-F5344CB8AC3E}">
        <p14:creationId xmlns:p14="http://schemas.microsoft.com/office/powerpoint/2010/main" val="71154283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828904B-4B8F-3C62-053B-DEB8D7AD5A03}"/>
              </a:ext>
            </a:extLst>
          </p:cNvPr>
          <p:cNvSpPr>
            <a:spLocks noGrp="1"/>
          </p:cNvSpPr>
          <p:nvPr>
            <p:ph type="sldNum" sz="quarter" idx="12"/>
          </p:nvPr>
        </p:nvSpPr>
        <p:spPr/>
        <p:txBody>
          <a:bodyPr/>
          <a:lstStyle/>
          <a:p>
            <a:fld id="{6FA9A11B-04D6-42DF-BB33-D91D786B2067}" type="slidenum">
              <a:rPr lang="en-GB" smtClean="0"/>
              <a:t>87</a:t>
            </a:fld>
            <a:endParaRPr lang="en-GB" dirty="0"/>
          </a:p>
        </p:txBody>
      </p:sp>
      <p:sp>
        <p:nvSpPr>
          <p:cNvPr id="3" name="Title 5">
            <a:extLst>
              <a:ext uri="{FF2B5EF4-FFF2-40B4-BE49-F238E27FC236}">
                <a16:creationId xmlns:a16="http://schemas.microsoft.com/office/drawing/2014/main" id="{3CA0F881-E31D-598C-3292-6E20564FA94F}"/>
              </a:ext>
            </a:extLst>
          </p:cNvPr>
          <p:cNvSpPr txBox="1">
            <a:spLocks noGrp="1"/>
          </p:cNvSpPr>
          <p:nvPr>
            <p:ph type="title" idx="4294967295"/>
          </p:nvPr>
        </p:nvSpPr>
        <p:spPr>
          <a:xfrm>
            <a:off x="154661" y="239831"/>
            <a:ext cx="8643939" cy="8826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685783"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685783"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rPr>
              <a:t>Workforce groups: YOTs</a:t>
            </a:r>
            <a:endParaRPr kumimoji="0" lang="en-GB" sz="2400" b="1" i="0" u="none" strike="noStrike" kern="1200" cap="none" spc="0" normalizeH="0" baseline="0" noProof="0" dirty="0">
              <a:ln>
                <a:noFill/>
              </a:ln>
              <a:solidFill>
                <a:schemeClr val="accent1"/>
              </a:solidFill>
              <a:effectLst/>
              <a:uLnTx/>
              <a:uFillTx/>
              <a:latin typeface="Arial" panose="020B0604020202020204" pitchFamily="34" charset="0"/>
              <a:ea typeface="+mj-ea"/>
              <a:cs typeface="Arial" panose="020B0604020202020204" pitchFamily="34" charset="0"/>
            </a:endParaRPr>
          </a:p>
        </p:txBody>
      </p:sp>
      <p:pic>
        <p:nvPicPr>
          <p:cNvPr id="4" name="Picture 3" descr="A table showing the detailed breakdown of job roles within workforce groups for youth offending teams. ">
            <a:extLst>
              <a:ext uri="{FF2B5EF4-FFF2-40B4-BE49-F238E27FC236}">
                <a16:creationId xmlns:a16="http://schemas.microsoft.com/office/drawing/2014/main" id="{E0D792CB-0297-3FD9-93BD-BDED22D7AEBA}"/>
              </a:ext>
            </a:extLst>
          </p:cNvPr>
          <p:cNvPicPr>
            <a:picLocks noChangeAspect="1"/>
          </p:cNvPicPr>
          <p:nvPr/>
        </p:nvPicPr>
        <p:blipFill>
          <a:blip r:embed="rId2"/>
          <a:stretch>
            <a:fillRect/>
          </a:stretch>
        </p:blipFill>
        <p:spPr>
          <a:xfrm>
            <a:off x="250030" y="1293351"/>
            <a:ext cx="8643939" cy="3933985"/>
          </a:xfrm>
          <a:prstGeom prst="rect">
            <a:avLst/>
          </a:prstGeom>
        </p:spPr>
      </p:pic>
    </p:spTree>
    <p:extLst>
      <p:ext uri="{BB962C8B-B14F-4D97-AF65-F5344CB8AC3E}">
        <p14:creationId xmlns:p14="http://schemas.microsoft.com/office/powerpoint/2010/main" val="1992197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8CFBC9C-765F-4F78-BB50-D5167172B6DB}"/>
              </a:ext>
            </a:extLst>
          </p:cNvPr>
          <p:cNvSpPr>
            <a:spLocks noGrp="1"/>
          </p:cNvSpPr>
          <p:nvPr>
            <p:ph type="ctrTitle"/>
          </p:nvPr>
        </p:nvSpPr>
        <p:spPr/>
        <p:txBody>
          <a:bodyPr/>
          <a:lstStyle/>
          <a:p>
            <a:r>
              <a:rPr lang="en-GB" dirty="0">
                <a:solidFill>
                  <a:srgbClr val="085BB7"/>
                </a:solidFill>
              </a:rPr>
              <a:t>CYPMHS Workforce Profile</a:t>
            </a:r>
          </a:p>
        </p:txBody>
      </p:sp>
      <p:sp>
        <p:nvSpPr>
          <p:cNvPr id="7" name="Subtitle 6">
            <a:extLst>
              <a:ext uri="{FF2B5EF4-FFF2-40B4-BE49-F238E27FC236}">
                <a16:creationId xmlns:a16="http://schemas.microsoft.com/office/drawing/2014/main" id="{2208D1FC-064D-413F-BECC-17BA987C5F92}"/>
              </a:ext>
            </a:extLst>
          </p:cNvPr>
          <p:cNvSpPr>
            <a:spLocks noGrp="1"/>
          </p:cNvSpPr>
          <p:nvPr>
            <p:ph type="subTitle" idx="1"/>
          </p:nvPr>
        </p:nvSpPr>
        <p:spPr/>
        <p:txBody>
          <a:bodyPr/>
          <a:lstStyle/>
          <a:p>
            <a:r>
              <a:rPr lang="en-GB" dirty="0">
                <a:solidFill>
                  <a:schemeClr val="tx1"/>
                </a:solidFill>
              </a:rPr>
              <a:t>NHS</a:t>
            </a:r>
          </a:p>
        </p:txBody>
      </p:sp>
      <p:sp>
        <p:nvSpPr>
          <p:cNvPr id="4" name="Slide Number Placeholder 3">
            <a:extLst>
              <a:ext uri="{FF2B5EF4-FFF2-40B4-BE49-F238E27FC236}">
                <a16:creationId xmlns:a16="http://schemas.microsoft.com/office/drawing/2014/main" id="{26B2DB9F-A094-4C92-BABD-A5ED4CAFC72C}"/>
              </a:ext>
            </a:extLst>
          </p:cNvPr>
          <p:cNvSpPr>
            <a:spLocks noGrp="1"/>
          </p:cNvSpPr>
          <p:nvPr>
            <p:ph type="sldNum" sz="quarter" idx="4294967295"/>
          </p:nvPr>
        </p:nvSpPr>
        <p:spPr>
          <a:xfrm>
            <a:off x="7521575" y="6253163"/>
            <a:ext cx="1622425" cy="365125"/>
          </a:xfrm>
        </p:spPr>
        <p:txBody>
          <a:bodyPr/>
          <a:lstStyle/>
          <a:p>
            <a:fld id="{6FA9A11B-04D6-42DF-BB33-D91D786B2067}" type="slidenum">
              <a:rPr lang="en-GB" smtClean="0"/>
              <a:t>9</a:t>
            </a:fld>
            <a:endParaRPr lang="en-GB" dirty="0"/>
          </a:p>
        </p:txBody>
      </p:sp>
    </p:spTree>
    <p:extLst>
      <p:ext uri="{BB962C8B-B14F-4D97-AF65-F5344CB8AC3E}">
        <p14:creationId xmlns:p14="http://schemas.microsoft.com/office/powerpoint/2010/main" val="1896538116"/>
      </p:ext>
    </p:extLst>
  </p:cSld>
  <p:clrMapOvr>
    <a:masterClrMapping/>
  </p:clrMapOvr>
</p:sld>
</file>

<file path=ppt/theme/theme1.xml><?xml version="1.0" encoding="utf-8"?>
<a:theme xmlns:a="http://schemas.openxmlformats.org/drawingml/2006/main" name="Office Theme">
  <a:themeElements>
    <a:clrScheme name="BMC">
      <a:dk1>
        <a:sysClr val="windowText" lastClr="000000"/>
      </a:dk1>
      <a:lt1>
        <a:sysClr val="window" lastClr="FFFFFF"/>
      </a:lt1>
      <a:dk2>
        <a:srgbClr val="44546A"/>
      </a:dk2>
      <a:lt2>
        <a:srgbClr val="E7E6E6"/>
      </a:lt2>
      <a:accent1>
        <a:srgbClr val="005EB8"/>
      </a:accent1>
      <a:accent2>
        <a:srgbClr val="F13D4C"/>
      </a:accent2>
      <a:accent3>
        <a:srgbClr val="24BE4B"/>
      </a:accent3>
      <a:accent4>
        <a:srgbClr val="F1CB05"/>
      </a:accent4>
      <a:accent5>
        <a:srgbClr val="AE2473"/>
      </a:accent5>
      <a:accent6>
        <a:srgbClr val="768692"/>
      </a:accent6>
      <a:hlink>
        <a:srgbClr val="E8EDEE"/>
      </a:hlink>
      <a:folHlink>
        <a:srgbClr val="7BD3F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2389ad0-4628-4ca4-babd-a5e1ca1fc43d" xsi:nil="true"/>
    <lcf76f155ced4ddcb4097134ff3c332f xmlns="03b25e55-1fda-4dd5-9a75-c38d0989a0e2">
      <Terms xmlns="http://schemas.microsoft.com/office/infopath/2007/PartnerControls"/>
    </lcf76f155ced4ddcb4097134ff3c332f>
    <NumberOrder xmlns="03b25e55-1fda-4dd5-9a75-c38d0989a0e2">6</NumberOrder>
    <Number xmlns="03b25e55-1fda-4dd5-9a75-c38d0989a0e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0C5AF0A9AE0D4D8032BBF19C904698" ma:contentTypeVersion="21" ma:contentTypeDescription="Create a new document." ma:contentTypeScope="" ma:versionID="eb5675c34f44b8cc2e2b4456678f8b02">
  <xsd:schema xmlns:xsd="http://www.w3.org/2001/XMLSchema" xmlns:xs="http://www.w3.org/2001/XMLSchema" xmlns:p="http://schemas.microsoft.com/office/2006/metadata/properties" xmlns:ns2="03b25e55-1fda-4dd5-9a75-c38d0989a0e2" xmlns:ns3="d2389ad0-4628-4ca4-babd-a5e1ca1fc43d" targetNamespace="http://schemas.microsoft.com/office/2006/metadata/properties" ma:root="true" ma:fieldsID="bde849662d77e162c6ae5c9db51c3dc0" ns2:_="" ns3:_="">
    <xsd:import namespace="03b25e55-1fda-4dd5-9a75-c38d0989a0e2"/>
    <xsd:import namespace="d2389ad0-4628-4ca4-babd-a5e1ca1fc43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Number" minOccurs="0"/>
                <xsd:element ref="ns2:NumberOrde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b25e55-1fda-4dd5-9a75-c38d0989a0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Number" ma:index="15" nillable="true" ma:displayName="Number" ma:format="Dropdown" ma:internalName="Number" ma:percentage="FALSE">
      <xsd:simpleType>
        <xsd:restriction base="dms:Number"/>
      </xsd:simpleType>
    </xsd:element>
    <xsd:element name="NumberOrder" ma:index="16" nillable="true" ma:displayName="Number Order" ma:default="6" ma:format="Dropdown" ma:indexed="true" ma:internalName="NumberOrder" ma:percentage="FALSE">
      <xsd:simpleType>
        <xsd:restriction base="dms:Number"/>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389ad0-4628-4ca4-babd-a5e1ca1fc43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92e7178f-5b02-4f7e-a22e-1f7fb5c4485f}" ma:internalName="TaxCatchAll" ma:showField="CatchAllData" ma:web="d2389ad0-4628-4ca4-babd-a5e1ca1fc4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99FA19-D7AD-477C-8422-4EC7449FD046}">
  <ds:schemaRefs>
    <ds:schemaRef ds:uri="http://schemas.microsoft.com/sharepoint/v3/contenttype/forms"/>
  </ds:schemaRefs>
</ds:datastoreItem>
</file>

<file path=customXml/itemProps2.xml><?xml version="1.0" encoding="utf-8"?>
<ds:datastoreItem xmlns:ds="http://schemas.openxmlformats.org/officeDocument/2006/customXml" ds:itemID="{C34845C0-B002-4339-BA5E-45AC2F36A940}">
  <ds:schemaRefs>
    <ds:schemaRef ds:uri="http://purl.org/dc/dcmitype/"/>
    <ds:schemaRef ds:uri="8d1c86c9-e727-46b8-8e60-6d315c8da76c"/>
    <ds:schemaRef ds:uri="http://purl.org/dc/terms/"/>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cffba80a-7c73-4e02-b2da-8fa11b1d1a0d"/>
    <ds:schemaRef ds:uri="http://www.w3.org/XML/1998/namespace"/>
    <ds:schemaRef ds:uri="http://purl.org/dc/elements/1.1/"/>
    <ds:schemaRef ds:uri="d2389ad0-4628-4ca4-babd-a5e1ca1fc43d"/>
    <ds:schemaRef ds:uri="03b25e55-1fda-4dd5-9a75-c38d0989a0e2"/>
  </ds:schemaRefs>
</ds:datastoreItem>
</file>

<file path=customXml/itemProps3.xml><?xml version="1.0" encoding="utf-8"?>
<ds:datastoreItem xmlns:ds="http://schemas.openxmlformats.org/officeDocument/2006/customXml" ds:itemID="{98FC8C07-01EB-4BA1-A4F9-3FB4B807B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b25e55-1fda-4dd5-9a75-c38d0989a0e2"/>
    <ds:schemaRef ds:uri="d2389ad0-4628-4ca4-babd-a5e1ca1fc43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75</TotalTime>
  <Words>9926</Words>
  <Application>Microsoft Office PowerPoint</Application>
  <PresentationFormat>On-screen Show (4:3)</PresentationFormat>
  <Paragraphs>673</Paragraphs>
  <Slides>87</Slides>
  <Notes>58</Notes>
  <HiddenSlides>0</HiddenSlides>
  <MMClips>0</MMClips>
  <ScaleCrop>false</ScaleCrop>
  <HeadingPairs>
    <vt:vector size="4" baseType="variant">
      <vt:variant>
        <vt:lpstr>Theme</vt:lpstr>
      </vt:variant>
      <vt:variant>
        <vt:i4>1</vt:i4>
      </vt:variant>
      <vt:variant>
        <vt:lpstr>Slide Titles</vt:lpstr>
      </vt:variant>
      <vt:variant>
        <vt:i4>87</vt:i4>
      </vt:variant>
    </vt:vector>
  </HeadingPairs>
  <TitlesOfParts>
    <vt:vector size="88" baseType="lpstr">
      <vt:lpstr>Office Theme</vt:lpstr>
      <vt:lpstr>Health Education England Children and Young People’s Mental Health Workforce Census</vt:lpstr>
      <vt:lpstr>Contents</vt:lpstr>
      <vt:lpstr>Executive Summary (1)</vt:lpstr>
      <vt:lpstr>Executive Summary (2)</vt:lpstr>
      <vt:lpstr>Summary of growth in CYPMHS workforce</vt:lpstr>
      <vt:lpstr>Project process</vt:lpstr>
      <vt:lpstr>Project participation profile</vt:lpstr>
      <vt:lpstr>Context for CYPMHS (NHS)</vt:lpstr>
      <vt:lpstr>CYPMHS Workforce Profile</vt:lpstr>
      <vt:lpstr>Key findings for NHS – 2021/22</vt:lpstr>
      <vt:lpstr>Workforce (headcount) by site - NHS</vt:lpstr>
      <vt:lpstr>NHS CYPMHS Workforce – Timeseries</vt:lpstr>
      <vt:lpstr>Analysis of workforce growth (NHS)</vt:lpstr>
      <vt:lpstr>Service summary – NHS</vt:lpstr>
      <vt:lpstr>Workforce distribution - NHS</vt:lpstr>
      <vt:lpstr>Total CYPMHS Discipline mix (NHS)</vt:lpstr>
      <vt:lpstr>Community CYPMHS Discipline mix (NHS)</vt:lpstr>
      <vt:lpstr>Inpatient CYPMHS Discipline mix (NHS)</vt:lpstr>
      <vt:lpstr>Nursing skill mix (NHS)</vt:lpstr>
      <vt:lpstr>Nursing skill mix (NHS) – timeseries analysis</vt:lpstr>
      <vt:lpstr>Nursing skill mix (NHS) – timeseries analysis pt. 2</vt:lpstr>
      <vt:lpstr>CYP MHS Workforce Profile</vt:lpstr>
      <vt:lpstr>Key findings for Independent Sector – 2021/22</vt:lpstr>
      <vt:lpstr>Independent sector data submissions</vt:lpstr>
      <vt:lpstr>Independent sector – discipline mix</vt:lpstr>
      <vt:lpstr>CYP MHS Workforce Profile</vt:lpstr>
      <vt:lpstr>Key findings for Local Authorities– 2021/22</vt:lpstr>
      <vt:lpstr>Local authority data submissions</vt:lpstr>
      <vt:lpstr>Local authority – discipline mix</vt:lpstr>
      <vt:lpstr>Local authority staff in post</vt:lpstr>
      <vt:lpstr>CYPMHS Workforce Profile</vt:lpstr>
      <vt:lpstr>Key findings for Voluntary Organisations – 2021/22</vt:lpstr>
      <vt:lpstr>Voluntary sector data submissions</vt:lpstr>
      <vt:lpstr>Voluntary sector – discipline mix</vt:lpstr>
      <vt:lpstr>Voluntary sector – staff in post</vt:lpstr>
      <vt:lpstr>CYPMHS Workforce Profile</vt:lpstr>
      <vt:lpstr>Key findings for Youth Offending Teams– 2021/22</vt:lpstr>
      <vt:lpstr>Youth offending teams data submissions</vt:lpstr>
      <vt:lpstr>Total CYPMHS Discipline mix (Youth offending teams)</vt:lpstr>
      <vt:lpstr>Youth offending teams – staff in post</vt:lpstr>
      <vt:lpstr>Vacancies</vt:lpstr>
      <vt:lpstr>Vacancies – NHS</vt:lpstr>
      <vt:lpstr>Vacancies (NHS) – timeseries analysis</vt:lpstr>
      <vt:lpstr>Vacancy profile - NHS</vt:lpstr>
      <vt:lpstr>Vacancy rates by role</vt:lpstr>
      <vt:lpstr>Staffing Demographics</vt:lpstr>
      <vt:lpstr>Age of staff</vt:lpstr>
      <vt:lpstr>Ethnicity of staff</vt:lpstr>
      <vt:lpstr>Ethnicity of CYPMHS service users (NHS)</vt:lpstr>
      <vt:lpstr>Gender of staff</vt:lpstr>
      <vt:lpstr>Contracted hours of staff</vt:lpstr>
      <vt:lpstr>Additional gender profiling - NHS</vt:lpstr>
      <vt:lpstr>Time in current post - NHS</vt:lpstr>
      <vt:lpstr>Staff retention - NHS</vt:lpstr>
      <vt:lpstr>Staff disability - NHS</vt:lpstr>
      <vt:lpstr>Skills and Training</vt:lpstr>
      <vt:lpstr>Accredited Trainers (headcount) - NHS</vt:lpstr>
      <vt:lpstr>General Community Teams (NHS)</vt:lpstr>
      <vt:lpstr>Mental Health Support Teams (NHS)</vt:lpstr>
      <vt:lpstr>Eating Disorder Community Teams (NHS)</vt:lpstr>
      <vt:lpstr>Inpatient Adolescent Teams (NHS)</vt:lpstr>
      <vt:lpstr>Service Models</vt:lpstr>
      <vt:lpstr>Service Models – NHS General community team</vt:lpstr>
      <vt:lpstr>Service Models – NHS General community team</vt:lpstr>
      <vt:lpstr>Conclusions and Further Information</vt:lpstr>
      <vt:lpstr>Conclusions (1)</vt:lpstr>
      <vt:lpstr>Conclusions (2)</vt:lpstr>
      <vt:lpstr>Conclusions (3)</vt:lpstr>
      <vt:lpstr>Further information</vt:lpstr>
      <vt:lpstr>Appendices</vt:lpstr>
      <vt:lpstr>Appendix 1: Skills and Training</vt:lpstr>
      <vt:lpstr>General community teams (46 respondents)</vt:lpstr>
      <vt:lpstr>General community teams (46 respondents)</vt:lpstr>
      <vt:lpstr>Mental health support teams (34 respondents)</vt:lpstr>
      <vt:lpstr>Mental health support teams (34 respondents)</vt:lpstr>
      <vt:lpstr>Crisis teams (23 respondents)</vt:lpstr>
      <vt:lpstr>Crisis teams (23 respondents)</vt:lpstr>
      <vt:lpstr>Eating disorder community teams (31 respondents)</vt:lpstr>
      <vt:lpstr>Eating disorder community teams (31 respondents)</vt:lpstr>
      <vt:lpstr>Inpatient Adolescent teams (10 respondents)</vt:lpstr>
      <vt:lpstr>Inpatient Adolescent teams (10 respondents)</vt:lpstr>
      <vt:lpstr>Appendix 2: 2020/21 Key metrics</vt:lpstr>
      <vt:lpstr>2020/21 (last year) infographics</vt:lpstr>
      <vt:lpstr>Appendix 3: Staff roles</vt:lpstr>
      <vt:lpstr>Workforce groups: NHS, Local Authorities, Independent Sector, Voluntary Organisations</vt:lpstr>
      <vt:lpstr>Workforce groups: NHS Medical roles 2021 and 2022</vt:lpstr>
      <vt:lpstr>Workforce groups: YOTs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 and Young People's Mental Health Workforce Census 2022_National Report_Jan 2023</dc:title>
  <dc:creator>David Hughes</dc:creator>
  <cp:lastModifiedBy>Devon Puttick</cp:lastModifiedBy>
  <cp:revision>265</cp:revision>
  <cp:lastPrinted>2022-11-17T08:53:25Z</cp:lastPrinted>
  <dcterms:created xsi:type="dcterms:W3CDTF">2019-08-20T13:11:34Z</dcterms:created>
  <dcterms:modified xsi:type="dcterms:W3CDTF">2024-04-09T15:31:31Z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0x0101001A0C5AF0A9AE0D4D8032BBF19C904698</vt:lpwstr>
  </property>
  <property fmtid="{D5CDD505-2E9C-101B-9397-08002B2CF9AE}" pid="3" name="MediaServiceImageTags">
    <vt:lpwstr/>
  </property>
</Properties>
</file>