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48" d="100"/>
          <a:sy n="48" d="100"/>
        </p:scale>
        <p:origin x="-2280" y="-1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C1C824C-E5B8-4365-A3C3-16186FB6D388}" type="datetimeFigureOut">
              <a:rPr lang="en-GB" smtClean="0"/>
              <a:t>23/07/2018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FD4FCD-B468-4B2F-A7CB-2BD67B69E6B6}" type="slidenum">
              <a:rPr lang="en-GB" smtClean="0"/>
              <a:t>‹#›</a:t>
            </a:fld>
            <a:endParaRPr lang="en-GB"/>
          </a:p>
        </p:txBody>
      </p:sp>
    </p:spTree>
    <p:extLst>
      <p:ext uri="{BB962C8B-B14F-4D97-AF65-F5344CB8AC3E}">
        <p14:creationId xmlns:p14="http://schemas.microsoft.com/office/powerpoint/2010/main" val="350183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1C824C-E5B8-4365-A3C3-16186FB6D388}" type="datetimeFigureOut">
              <a:rPr lang="en-GB" smtClean="0"/>
              <a:t>23/07/2018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FD4FCD-B468-4B2F-A7CB-2BD67B69E6B6}" type="slidenum">
              <a:rPr lang="en-GB" smtClean="0"/>
              <a:t>‹#›</a:t>
            </a:fld>
            <a:endParaRPr lang="en-GB"/>
          </a:p>
        </p:txBody>
      </p:sp>
    </p:spTree>
    <p:extLst>
      <p:ext uri="{BB962C8B-B14F-4D97-AF65-F5344CB8AC3E}">
        <p14:creationId xmlns:p14="http://schemas.microsoft.com/office/powerpoint/2010/main" val="237746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1C824C-E5B8-4365-A3C3-16186FB6D388}" type="datetimeFigureOut">
              <a:rPr lang="en-GB" smtClean="0"/>
              <a:t>23/07/2018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FD4FCD-B468-4B2F-A7CB-2BD67B69E6B6}" type="slidenum">
              <a:rPr lang="en-GB" smtClean="0"/>
              <a:t>‹#›</a:t>
            </a:fld>
            <a:endParaRPr lang="en-GB"/>
          </a:p>
        </p:txBody>
      </p:sp>
    </p:spTree>
    <p:extLst>
      <p:ext uri="{BB962C8B-B14F-4D97-AF65-F5344CB8AC3E}">
        <p14:creationId xmlns:p14="http://schemas.microsoft.com/office/powerpoint/2010/main" val="1422319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1C824C-E5B8-4365-A3C3-16186FB6D388}" type="datetimeFigureOut">
              <a:rPr lang="en-GB" smtClean="0"/>
              <a:t>23/07/2018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FD4FCD-B468-4B2F-A7CB-2BD67B69E6B6}" type="slidenum">
              <a:rPr lang="en-GB" smtClean="0"/>
              <a:t>‹#›</a:t>
            </a:fld>
            <a:endParaRPr lang="en-GB"/>
          </a:p>
        </p:txBody>
      </p:sp>
    </p:spTree>
    <p:extLst>
      <p:ext uri="{BB962C8B-B14F-4D97-AF65-F5344CB8AC3E}">
        <p14:creationId xmlns:p14="http://schemas.microsoft.com/office/powerpoint/2010/main" val="3453594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1C824C-E5B8-4365-A3C3-16186FB6D388}" type="datetimeFigureOut">
              <a:rPr lang="en-GB" smtClean="0"/>
              <a:t>23/07/2018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FD4FCD-B468-4B2F-A7CB-2BD67B69E6B6}" type="slidenum">
              <a:rPr lang="en-GB" smtClean="0"/>
              <a:t>‹#›</a:t>
            </a:fld>
            <a:endParaRPr lang="en-GB"/>
          </a:p>
        </p:txBody>
      </p:sp>
    </p:spTree>
    <p:extLst>
      <p:ext uri="{BB962C8B-B14F-4D97-AF65-F5344CB8AC3E}">
        <p14:creationId xmlns:p14="http://schemas.microsoft.com/office/powerpoint/2010/main" val="3731263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C1C824C-E5B8-4365-A3C3-16186FB6D388}" type="datetimeFigureOut">
              <a:rPr lang="en-GB" smtClean="0"/>
              <a:t>23/07/2018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FD4FCD-B468-4B2F-A7CB-2BD67B69E6B6}" type="slidenum">
              <a:rPr lang="en-GB" smtClean="0"/>
              <a:t>‹#›</a:t>
            </a:fld>
            <a:endParaRPr lang="en-GB"/>
          </a:p>
        </p:txBody>
      </p:sp>
    </p:spTree>
    <p:extLst>
      <p:ext uri="{BB962C8B-B14F-4D97-AF65-F5344CB8AC3E}">
        <p14:creationId xmlns:p14="http://schemas.microsoft.com/office/powerpoint/2010/main" val="4247903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C1C824C-E5B8-4365-A3C3-16186FB6D388}" type="datetimeFigureOut">
              <a:rPr lang="en-GB" smtClean="0"/>
              <a:t>23/07/2018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FD4FCD-B468-4B2F-A7CB-2BD67B69E6B6}" type="slidenum">
              <a:rPr lang="en-GB" smtClean="0"/>
              <a:t>‹#›</a:t>
            </a:fld>
            <a:endParaRPr lang="en-GB"/>
          </a:p>
        </p:txBody>
      </p:sp>
    </p:spTree>
    <p:extLst>
      <p:ext uri="{BB962C8B-B14F-4D97-AF65-F5344CB8AC3E}">
        <p14:creationId xmlns:p14="http://schemas.microsoft.com/office/powerpoint/2010/main" val="3457895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C1C824C-E5B8-4365-A3C3-16186FB6D388}" type="datetimeFigureOut">
              <a:rPr lang="en-GB" smtClean="0"/>
              <a:t>23/07/2018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FD4FCD-B468-4B2F-A7CB-2BD67B69E6B6}" type="slidenum">
              <a:rPr lang="en-GB" smtClean="0"/>
              <a:t>‹#›</a:t>
            </a:fld>
            <a:endParaRPr lang="en-GB"/>
          </a:p>
        </p:txBody>
      </p:sp>
    </p:spTree>
    <p:extLst>
      <p:ext uri="{BB962C8B-B14F-4D97-AF65-F5344CB8AC3E}">
        <p14:creationId xmlns:p14="http://schemas.microsoft.com/office/powerpoint/2010/main" val="288958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1C824C-E5B8-4365-A3C3-16186FB6D388}" type="datetimeFigureOut">
              <a:rPr lang="en-GB" smtClean="0"/>
              <a:t>23/07/2018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FD4FCD-B468-4B2F-A7CB-2BD67B69E6B6}" type="slidenum">
              <a:rPr lang="en-GB" smtClean="0"/>
              <a:t>‹#›</a:t>
            </a:fld>
            <a:endParaRPr lang="en-GB"/>
          </a:p>
        </p:txBody>
      </p:sp>
    </p:spTree>
    <p:extLst>
      <p:ext uri="{BB962C8B-B14F-4D97-AF65-F5344CB8AC3E}">
        <p14:creationId xmlns:p14="http://schemas.microsoft.com/office/powerpoint/2010/main" val="2579957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1C824C-E5B8-4365-A3C3-16186FB6D388}" type="datetimeFigureOut">
              <a:rPr lang="en-GB" smtClean="0"/>
              <a:t>23/07/2018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FD4FCD-B468-4B2F-A7CB-2BD67B69E6B6}" type="slidenum">
              <a:rPr lang="en-GB" smtClean="0"/>
              <a:t>‹#›</a:t>
            </a:fld>
            <a:endParaRPr lang="en-GB"/>
          </a:p>
        </p:txBody>
      </p:sp>
    </p:spTree>
    <p:extLst>
      <p:ext uri="{BB962C8B-B14F-4D97-AF65-F5344CB8AC3E}">
        <p14:creationId xmlns:p14="http://schemas.microsoft.com/office/powerpoint/2010/main" val="1062284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1C824C-E5B8-4365-A3C3-16186FB6D388}" type="datetimeFigureOut">
              <a:rPr lang="en-GB" smtClean="0"/>
              <a:t>23/07/2018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FD4FCD-B468-4B2F-A7CB-2BD67B69E6B6}" type="slidenum">
              <a:rPr lang="en-GB" smtClean="0"/>
              <a:t>‹#›</a:t>
            </a:fld>
            <a:endParaRPr lang="en-GB"/>
          </a:p>
        </p:txBody>
      </p:sp>
    </p:spTree>
    <p:extLst>
      <p:ext uri="{BB962C8B-B14F-4D97-AF65-F5344CB8AC3E}">
        <p14:creationId xmlns:p14="http://schemas.microsoft.com/office/powerpoint/2010/main" val="349166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C1C824C-E5B8-4365-A3C3-16186FB6D388}" type="datetimeFigureOut">
              <a:rPr lang="en-GB" smtClean="0"/>
              <a:t>23/07/2018</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6FD4FCD-B468-4B2F-A7CB-2BD67B69E6B6}" type="slidenum">
              <a:rPr lang="en-GB" smtClean="0"/>
              <a:t>‹#›</a:t>
            </a:fld>
            <a:endParaRPr lang="en-GB"/>
          </a:p>
        </p:txBody>
      </p:sp>
    </p:spTree>
    <p:extLst>
      <p:ext uri="{BB962C8B-B14F-4D97-AF65-F5344CB8AC3E}">
        <p14:creationId xmlns:p14="http://schemas.microsoft.com/office/powerpoint/2010/main" val="1703593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ooter.gif"/>
          <p:cNvPicPr>
            <a:picLocks noChangeAspect="1"/>
          </p:cNvPicPr>
          <p:nvPr/>
        </p:nvPicPr>
        <p:blipFill rotWithShape="1">
          <a:blip r:embed="rId2" cstate="print">
            <a:extLst>
              <a:ext uri="{28A0092B-C50C-407E-A947-70E740481C1C}">
                <a14:useLocalDpi xmlns:a14="http://schemas.microsoft.com/office/drawing/2010/main" val="0"/>
              </a:ext>
            </a:extLst>
          </a:blip>
          <a:srcRect l="25298" t="78486"/>
          <a:stretch/>
        </p:blipFill>
        <p:spPr>
          <a:xfrm>
            <a:off x="0" y="8037412"/>
            <a:ext cx="6858000" cy="1106588"/>
          </a:xfrm>
          <a:prstGeom prst="rect">
            <a:avLst/>
          </a:prstGeom>
        </p:spPr>
      </p:pic>
      <p:pic>
        <p:nvPicPr>
          <p:cNvPr id="5" name="Picture 4" descr="Footer.gif"/>
          <p:cNvPicPr>
            <a:picLocks noChangeAspect="1"/>
          </p:cNvPicPr>
          <p:nvPr/>
        </p:nvPicPr>
        <p:blipFill rotWithShape="1">
          <a:blip r:embed="rId2" cstate="print">
            <a:extLst>
              <a:ext uri="{28A0092B-C50C-407E-A947-70E740481C1C}">
                <a14:useLocalDpi xmlns:a14="http://schemas.microsoft.com/office/drawing/2010/main" val="0"/>
              </a:ext>
            </a:extLst>
          </a:blip>
          <a:srcRect l="25298" t="78486"/>
          <a:stretch/>
        </p:blipFill>
        <p:spPr>
          <a:xfrm>
            <a:off x="-27384" y="3088327"/>
            <a:ext cx="6858000" cy="1106588"/>
          </a:xfrm>
          <a:prstGeom prst="rect">
            <a:avLst/>
          </a:prstGeom>
        </p:spPr>
      </p:pic>
      <p:sp>
        <p:nvSpPr>
          <p:cNvPr id="6" name="Rectangle 5"/>
          <p:cNvSpPr/>
          <p:nvPr/>
        </p:nvSpPr>
        <p:spPr>
          <a:xfrm>
            <a:off x="332656" y="302436"/>
            <a:ext cx="6192688" cy="2677656"/>
          </a:xfrm>
          <a:prstGeom prst="rect">
            <a:avLst/>
          </a:prstGeom>
        </p:spPr>
        <p:txBody>
          <a:bodyPr wrap="square">
            <a:spAutoFit/>
          </a:bodyPr>
          <a:lstStyle/>
          <a:p>
            <a:pPr algn="ctr">
              <a:lnSpc>
                <a:spcPct val="150000"/>
              </a:lnSpc>
            </a:pPr>
            <a:r>
              <a:rPr lang="en-GB" sz="1600" b="1" dirty="0" smtClean="0">
                <a:solidFill>
                  <a:srgbClr val="0066CC"/>
                </a:solidFill>
                <a:latin typeface="Arial" panose="020B0604020202020204" pitchFamily="34" charset="0"/>
                <a:cs typeface="Arial" panose="020B0604020202020204" pitchFamily="34" charset="0"/>
              </a:rPr>
              <a:t>Coaching – Scenario one</a:t>
            </a:r>
          </a:p>
          <a:p>
            <a:pPr algn="ctr">
              <a:lnSpc>
                <a:spcPct val="150000"/>
              </a:lnSpc>
            </a:pPr>
            <a:endParaRPr lang="en-GB" sz="1600" b="1" dirty="0">
              <a:solidFill>
                <a:srgbClr val="0066CC"/>
              </a:solidFill>
              <a:latin typeface="Arial" panose="020B0604020202020204" pitchFamily="34" charset="0"/>
              <a:cs typeface="Arial" panose="020B0604020202020204" pitchFamily="34" charset="0"/>
            </a:endParaRPr>
          </a:p>
          <a:p>
            <a:pPr>
              <a:lnSpc>
                <a:spcPct val="150000"/>
              </a:lnSpc>
            </a:pPr>
            <a:r>
              <a:rPr lang="en-GB" sz="1600" dirty="0">
                <a:latin typeface="Arial" panose="020B0604020202020204" pitchFamily="34" charset="0"/>
                <a:cs typeface="Arial" panose="020B0604020202020204" pitchFamily="34" charset="0"/>
              </a:rPr>
              <a:t>You are the preceptor (and coach).  Your preceptee is in her first week as a newly registered nurse.  You are meeting her for the first time and want to explore how much she already knows and where she would like to focus her learning over the first six months of her preceptorship</a:t>
            </a:r>
          </a:p>
        </p:txBody>
      </p:sp>
      <p:sp>
        <p:nvSpPr>
          <p:cNvPr id="7" name="Rectangle 6"/>
          <p:cNvSpPr/>
          <p:nvPr/>
        </p:nvSpPr>
        <p:spPr>
          <a:xfrm>
            <a:off x="620688" y="5148064"/>
            <a:ext cx="5904656" cy="2677656"/>
          </a:xfrm>
          <a:prstGeom prst="rect">
            <a:avLst/>
          </a:prstGeom>
        </p:spPr>
        <p:txBody>
          <a:bodyPr wrap="square">
            <a:spAutoFit/>
          </a:bodyPr>
          <a:lstStyle/>
          <a:p>
            <a:pPr algn="ctr">
              <a:lnSpc>
                <a:spcPct val="150000"/>
              </a:lnSpc>
            </a:pPr>
            <a:r>
              <a:rPr lang="en-GB" sz="1600" b="1" dirty="0" smtClean="0">
                <a:solidFill>
                  <a:srgbClr val="0066CC"/>
                </a:solidFill>
                <a:latin typeface="Arial" panose="020B0604020202020204" pitchFamily="34" charset="0"/>
                <a:cs typeface="Arial" panose="020B0604020202020204" pitchFamily="34" charset="0"/>
              </a:rPr>
              <a:t>Coaching – Scenario two</a:t>
            </a:r>
          </a:p>
          <a:p>
            <a:pPr>
              <a:lnSpc>
                <a:spcPct val="150000"/>
              </a:lnSpc>
            </a:pPr>
            <a:endParaRPr lang="en-GB" sz="1600" b="1" dirty="0">
              <a:latin typeface="Arial" panose="020B0604020202020204" pitchFamily="34" charset="0"/>
              <a:cs typeface="Arial" panose="020B0604020202020204" pitchFamily="34" charset="0"/>
            </a:endParaRPr>
          </a:p>
          <a:p>
            <a:pPr>
              <a:lnSpc>
                <a:spcPct val="150000"/>
              </a:lnSpc>
            </a:pPr>
            <a:r>
              <a:rPr lang="en-GB" sz="1600" dirty="0">
                <a:latin typeface="Arial" panose="020B0604020202020204" pitchFamily="34" charset="0"/>
                <a:cs typeface="Arial" panose="020B0604020202020204" pitchFamily="34" charset="0"/>
              </a:rPr>
              <a:t>You are the preceptor.  Your preceptee is coming to the mid-point of her preceptorship and this is your third formal meeting.  Although she is on track with her learning objectives, she has indicated that she sometimes finds it hard dealing with patients’ families and you want to explore this a little more.</a:t>
            </a:r>
          </a:p>
        </p:txBody>
      </p:sp>
    </p:spTree>
    <p:extLst>
      <p:ext uri="{BB962C8B-B14F-4D97-AF65-F5344CB8AC3E}">
        <p14:creationId xmlns:p14="http://schemas.microsoft.com/office/powerpoint/2010/main" val="1661899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ooter.gif"/>
          <p:cNvPicPr>
            <a:picLocks noChangeAspect="1"/>
          </p:cNvPicPr>
          <p:nvPr/>
        </p:nvPicPr>
        <p:blipFill rotWithShape="1">
          <a:blip r:embed="rId2" cstate="print">
            <a:extLst>
              <a:ext uri="{28A0092B-C50C-407E-A947-70E740481C1C}">
                <a14:useLocalDpi xmlns:a14="http://schemas.microsoft.com/office/drawing/2010/main" val="0"/>
              </a:ext>
            </a:extLst>
          </a:blip>
          <a:srcRect l="25298" t="78486"/>
          <a:stretch/>
        </p:blipFill>
        <p:spPr>
          <a:xfrm>
            <a:off x="0" y="8037412"/>
            <a:ext cx="6858000" cy="1106588"/>
          </a:xfrm>
          <a:prstGeom prst="rect">
            <a:avLst/>
          </a:prstGeom>
        </p:spPr>
      </p:pic>
      <p:pic>
        <p:nvPicPr>
          <p:cNvPr id="5" name="Picture 4" descr="Footer.gif"/>
          <p:cNvPicPr>
            <a:picLocks noChangeAspect="1"/>
          </p:cNvPicPr>
          <p:nvPr/>
        </p:nvPicPr>
        <p:blipFill rotWithShape="1">
          <a:blip r:embed="rId2" cstate="print">
            <a:extLst>
              <a:ext uri="{28A0092B-C50C-407E-A947-70E740481C1C}">
                <a14:useLocalDpi xmlns:a14="http://schemas.microsoft.com/office/drawing/2010/main" val="0"/>
              </a:ext>
            </a:extLst>
          </a:blip>
          <a:srcRect l="25298" t="78486"/>
          <a:stretch/>
        </p:blipFill>
        <p:spPr>
          <a:xfrm>
            <a:off x="-27384" y="3088327"/>
            <a:ext cx="6858000" cy="1106588"/>
          </a:xfrm>
          <a:prstGeom prst="rect">
            <a:avLst/>
          </a:prstGeom>
        </p:spPr>
      </p:pic>
      <p:sp>
        <p:nvSpPr>
          <p:cNvPr id="6" name="Rectangle 5"/>
          <p:cNvSpPr/>
          <p:nvPr/>
        </p:nvSpPr>
        <p:spPr>
          <a:xfrm>
            <a:off x="332656" y="302436"/>
            <a:ext cx="6192688" cy="2308324"/>
          </a:xfrm>
          <a:prstGeom prst="rect">
            <a:avLst/>
          </a:prstGeom>
        </p:spPr>
        <p:txBody>
          <a:bodyPr wrap="square">
            <a:spAutoFit/>
          </a:bodyPr>
          <a:lstStyle/>
          <a:p>
            <a:pPr algn="ctr">
              <a:lnSpc>
                <a:spcPct val="150000"/>
              </a:lnSpc>
            </a:pPr>
            <a:r>
              <a:rPr lang="en-GB" sz="1600" b="1" dirty="0" smtClean="0">
                <a:solidFill>
                  <a:srgbClr val="0066CC"/>
                </a:solidFill>
                <a:latin typeface="Arial" panose="020B0604020202020204" pitchFamily="34" charset="0"/>
                <a:cs typeface="Arial" panose="020B0604020202020204" pitchFamily="34" charset="0"/>
              </a:rPr>
              <a:t>Coaching – Scenario three</a:t>
            </a:r>
          </a:p>
          <a:p>
            <a:pPr algn="ctr">
              <a:lnSpc>
                <a:spcPct val="150000"/>
              </a:lnSpc>
            </a:pPr>
            <a:endParaRPr lang="en-GB" sz="1600" b="1" dirty="0">
              <a:solidFill>
                <a:srgbClr val="0066CC"/>
              </a:solidFill>
              <a:latin typeface="Arial" panose="020B0604020202020204" pitchFamily="34" charset="0"/>
              <a:cs typeface="Arial" panose="020B0604020202020204" pitchFamily="34" charset="0"/>
            </a:endParaRPr>
          </a:p>
          <a:p>
            <a:pPr>
              <a:lnSpc>
                <a:spcPct val="150000"/>
              </a:lnSpc>
            </a:pPr>
            <a:r>
              <a:rPr lang="en-GB" sz="1600" dirty="0">
                <a:latin typeface="Arial" panose="020B0604020202020204" pitchFamily="34" charset="0"/>
                <a:cs typeface="Arial" panose="020B0604020202020204" pitchFamily="34" charset="0"/>
              </a:rPr>
              <a:t>You are the </a:t>
            </a:r>
            <a:r>
              <a:rPr lang="en-GB" sz="1600" dirty="0" smtClean="0">
                <a:latin typeface="Arial" panose="020B0604020202020204" pitchFamily="34" charset="0"/>
                <a:cs typeface="Arial" panose="020B0604020202020204" pitchFamily="34" charset="0"/>
              </a:rPr>
              <a:t>preceptor.  Your preceptee has been with you for nearly four months and has recently admitted that she is finding it difficult to deal with some of the more challenging patients.  Naturally you want to help her and need to understand more.</a:t>
            </a:r>
            <a:endParaRPr lang="en-GB" sz="1600" dirty="0">
              <a:latin typeface="Arial" panose="020B0604020202020204" pitchFamily="34" charset="0"/>
              <a:cs typeface="Arial" panose="020B0604020202020204" pitchFamily="34" charset="0"/>
            </a:endParaRPr>
          </a:p>
        </p:txBody>
      </p:sp>
      <p:sp>
        <p:nvSpPr>
          <p:cNvPr id="7" name="Rectangle 6"/>
          <p:cNvSpPr/>
          <p:nvPr/>
        </p:nvSpPr>
        <p:spPr>
          <a:xfrm>
            <a:off x="620688" y="5148064"/>
            <a:ext cx="5904656" cy="2677656"/>
          </a:xfrm>
          <a:prstGeom prst="rect">
            <a:avLst/>
          </a:prstGeom>
        </p:spPr>
        <p:txBody>
          <a:bodyPr wrap="square">
            <a:spAutoFit/>
          </a:bodyPr>
          <a:lstStyle/>
          <a:p>
            <a:pPr algn="ctr">
              <a:lnSpc>
                <a:spcPct val="150000"/>
              </a:lnSpc>
            </a:pPr>
            <a:r>
              <a:rPr lang="en-GB" sz="1600" b="1" dirty="0" smtClean="0">
                <a:solidFill>
                  <a:srgbClr val="0066CC"/>
                </a:solidFill>
                <a:latin typeface="Arial" panose="020B0604020202020204" pitchFamily="34" charset="0"/>
                <a:cs typeface="Arial" panose="020B0604020202020204" pitchFamily="34" charset="0"/>
              </a:rPr>
              <a:t>Coaching – Scenario four</a:t>
            </a:r>
          </a:p>
          <a:p>
            <a:pPr>
              <a:lnSpc>
                <a:spcPct val="150000"/>
              </a:lnSpc>
            </a:pPr>
            <a:endParaRPr lang="en-GB" sz="1600" b="1" dirty="0">
              <a:latin typeface="Arial" panose="020B0604020202020204" pitchFamily="34" charset="0"/>
              <a:cs typeface="Arial" panose="020B0604020202020204" pitchFamily="34" charset="0"/>
            </a:endParaRPr>
          </a:p>
          <a:p>
            <a:pPr>
              <a:lnSpc>
                <a:spcPct val="150000"/>
              </a:lnSpc>
            </a:pPr>
            <a:r>
              <a:rPr lang="en-GB" sz="1600" dirty="0">
                <a:latin typeface="Arial" panose="020B0604020202020204" pitchFamily="34" charset="0"/>
                <a:cs typeface="Arial" panose="020B0604020202020204" pitchFamily="34" charset="0"/>
              </a:rPr>
              <a:t>You are the preceptor.  Your preceptee </a:t>
            </a:r>
            <a:r>
              <a:rPr lang="en-GB" sz="1600" dirty="0" smtClean="0">
                <a:latin typeface="Arial" panose="020B0604020202020204" pitchFamily="34" charset="0"/>
                <a:cs typeface="Arial" panose="020B0604020202020204" pitchFamily="34" charset="0"/>
              </a:rPr>
              <a:t>has come to you as they are struggling to get on with another member of the team.  They feel that this other person looks down on them, is very dismissive and finds fault continually.  The preceptee is now feeling very unconfident and considering giving up.</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7338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0C5AF0A9AE0D4D8032BBF19C904698" ma:contentTypeVersion="21" ma:contentTypeDescription="Create a new document." ma:contentTypeScope="" ma:versionID="eb5675c34f44b8cc2e2b4456678f8b02">
  <xsd:schema xmlns:xsd="http://www.w3.org/2001/XMLSchema" xmlns:xs="http://www.w3.org/2001/XMLSchema" xmlns:p="http://schemas.microsoft.com/office/2006/metadata/properties" xmlns:ns2="03b25e55-1fda-4dd5-9a75-c38d0989a0e2" xmlns:ns3="d2389ad0-4628-4ca4-babd-a5e1ca1fc43d" targetNamespace="http://schemas.microsoft.com/office/2006/metadata/properties" ma:root="true" ma:fieldsID="bde849662d77e162c6ae5c9db51c3dc0" ns2:_="" ns3:_="">
    <xsd:import namespace="03b25e55-1fda-4dd5-9a75-c38d0989a0e2"/>
    <xsd:import namespace="d2389ad0-4628-4ca4-babd-a5e1ca1fc43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Number" minOccurs="0"/>
                <xsd:element ref="ns2:NumberOrde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b25e55-1fda-4dd5-9a75-c38d0989a0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Number" ma:index="15" nillable="true" ma:displayName="Number" ma:format="Dropdown" ma:internalName="Number" ma:percentage="FALSE">
      <xsd:simpleType>
        <xsd:restriction base="dms:Number"/>
      </xsd:simpleType>
    </xsd:element>
    <xsd:element name="NumberOrder" ma:index="16" nillable="true" ma:displayName="Number Order" ma:default="6" ma:format="Dropdown" ma:indexed="true" ma:internalName="NumberOrder" ma:percentage="FALSE">
      <xsd:simpleType>
        <xsd:restriction base="dms:Number"/>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b5e471e-86a7-4573-b003-24887ebde442" ma:termSetId="09814cd3-568e-fe90-9814-8d621ff8fb84" ma:anchorId="fba54fb3-c3e1-fe81-a776-ca4b69148c4d" ma:open="true" ma:isKeyword="false">
      <xsd:complexType>
        <xsd:sequence>
          <xsd:element ref="pc:Terms" minOccurs="0" maxOccurs="1"/>
        </xsd:sequence>
      </xsd:complexType>
    </xsd:element>
    <xsd:element name="MediaServiceLocation" ma:index="25" nillable="true" ma:displayName="Location" ma:indexed="true"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2389ad0-4628-4ca4-babd-a5e1ca1fc43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92e7178f-5b02-4f7e-a22e-1f7fb5c4485f}" ma:internalName="TaxCatchAll" ma:showField="CatchAllData" ma:web="d2389ad0-4628-4ca4-babd-a5e1ca1fc4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umberOrder xmlns="03b25e55-1fda-4dd5-9a75-c38d0989a0e2">6</NumberOrder>
    <Number xmlns="03b25e55-1fda-4dd5-9a75-c38d0989a0e2" xsi:nil="true"/>
    <lcf76f155ced4ddcb4097134ff3c332f xmlns="03b25e55-1fda-4dd5-9a75-c38d0989a0e2">
      <Terms xmlns="http://schemas.microsoft.com/office/infopath/2007/PartnerControls"/>
    </lcf76f155ced4ddcb4097134ff3c332f>
    <TaxCatchAll xmlns="d2389ad0-4628-4ca4-babd-a5e1ca1fc43d" xsi:nil="true"/>
  </documentManagement>
</p:properties>
</file>

<file path=customXml/itemProps1.xml><?xml version="1.0" encoding="utf-8"?>
<ds:datastoreItem xmlns:ds="http://schemas.openxmlformats.org/officeDocument/2006/customXml" ds:itemID="{E8E9099E-0074-4CCA-8513-479C4593E9C7}"/>
</file>

<file path=customXml/itemProps2.xml><?xml version="1.0" encoding="utf-8"?>
<ds:datastoreItem xmlns:ds="http://schemas.openxmlformats.org/officeDocument/2006/customXml" ds:itemID="{9C2EFD80-061D-4D9D-A94F-FB7A27D8AB55}"/>
</file>

<file path=customXml/itemProps3.xml><?xml version="1.0" encoding="utf-8"?>
<ds:datastoreItem xmlns:ds="http://schemas.openxmlformats.org/officeDocument/2006/customXml" ds:itemID="{6C5E4BDA-AD76-4A9C-BD28-26432FD66EEB}"/>
</file>

<file path=docProps/app.xml><?xml version="1.0" encoding="utf-8"?>
<Properties xmlns="http://schemas.openxmlformats.org/officeDocument/2006/extended-properties" xmlns:vt="http://schemas.openxmlformats.org/officeDocument/2006/docPropsVTypes">
  <TotalTime>1068</TotalTime>
  <Words>231</Words>
  <Application>Microsoft Office PowerPoint</Application>
  <PresentationFormat>On-screen Show (4:3)</PresentationFormat>
  <Paragraphs>12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Desiree Cox</dc:creator>
  <cp:lastModifiedBy>Desiree Cox</cp:lastModifiedBy>
  <cp:revision>4</cp:revision>
  <dcterms:created xsi:type="dcterms:W3CDTF">2018-04-11T13:19:20Z</dcterms:created>
  <dcterms:modified xsi:type="dcterms:W3CDTF">2018-07-23T09:22:49Z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0x0101001A0C5AF0A9AE0D4D8032BBF19C904698</vt:lpwstr>
  </property>
</Properties>
</file>