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8" r:id="rId5"/>
    <p:sldId id="259" r:id="rId6"/>
    <p:sldId id="260" r:id="rId7"/>
    <p:sldId id="294" r:id="rId8"/>
    <p:sldId id="295" r:id="rId9"/>
    <p:sldId id="296" r:id="rId10"/>
    <p:sldId id="297" r:id="rId11"/>
    <p:sldId id="306" r:id="rId12"/>
    <p:sldId id="298" r:id="rId13"/>
    <p:sldId id="299" r:id="rId14"/>
    <p:sldId id="300" r:id="rId15"/>
    <p:sldId id="301" r:id="rId16"/>
    <p:sldId id="302" r:id="rId17"/>
    <p:sldId id="303" r:id="rId18"/>
    <p:sldId id="311" r:id="rId19"/>
    <p:sldId id="30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96"/>
      </p:cViewPr>
      <p:guideLst>
        <p:guide orient="horz" pos="2160"/>
        <p:guide pos="2880"/>
      </p:guideLst>
    </p:cSldViewPr>
  </p:slideViewPr>
  <p:notesTextViewPr>
    <p:cViewPr>
      <p:scale>
        <a:sx n="1" d="1"/>
        <a:sy n="1" d="1"/>
      </p:scale>
      <p:origin x="0" y="0"/>
    </p:cViewPr>
  </p:notesTextViewPr>
  <p:notesViewPr>
    <p:cSldViewPr showGuides="1">
      <p:cViewPr>
        <p:scale>
          <a:sx n="80" d="100"/>
          <a:sy n="80" d="100"/>
        </p:scale>
        <p:origin x="-2232" y="13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360D82-50CA-4A8D-A6E9-F7E5D24D3B5E}"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en-GB"/>
        </a:p>
      </dgm:t>
    </dgm:pt>
    <dgm:pt modelId="{DEBD6D73-E60F-4390-A07E-A1405F2A63F5}">
      <dgm:prSet phldrT="[Text]"/>
      <dgm:spPr/>
      <dgm:t>
        <a:bodyPr/>
        <a:lstStyle/>
        <a:p>
          <a:r>
            <a:rPr lang="en-GB" dirty="0"/>
            <a:t>Goal</a:t>
          </a:r>
        </a:p>
      </dgm:t>
    </dgm:pt>
    <dgm:pt modelId="{C81A29B2-A636-4B96-9AF8-849B34654B03}" type="parTrans" cxnId="{FA11856F-8F16-4BF1-8670-4BA9A2128060}">
      <dgm:prSet/>
      <dgm:spPr/>
      <dgm:t>
        <a:bodyPr/>
        <a:lstStyle/>
        <a:p>
          <a:endParaRPr lang="en-GB"/>
        </a:p>
      </dgm:t>
    </dgm:pt>
    <dgm:pt modelId="{4F50011E-4C0F-4863-8863-3A1EA4F5C53E}" type="sibTrans" cxnId="{FA11856F-8F16-4BF1-8670-4BA9A2128060}">
      <dgm:prSet/>
      <dgm:spPr/>
      <dgm:t>
        <a:bodyPr/>
        <a:lstStyle/>
        <a:p>
          <a:endParaRPr lang="en-GB"/>
        </a:p>
      </dgm:t>
    </dgm:pt>
    <dgm:pt modelId="{AA02E0FC-D605-476E-ACD8-9B65DF10A586}">
      <dgm:prSet phldrT="[Text]"/>
      <dgm:spPr/>
      <dgm:t>
        <a:bodyPr/>
        <a:lstStyle/>
        <a:p>
          <a:r>
            <a:rPr lang="en-GB" dirty="0"/>
            <a:t>Reality</a:t>
          </a:r>
        </a:p>
      </dgm:t>
    </dgm:pt>
    <dgm:pt modelId="{477E79B7-4718-4760-97E0-96F1327069C3}" type="parTrans" cxnId="{31AB1824-E01D-4D57-9CB9-A5729F5CEBCA}">
      <dgm:prSet/>
      <dgm:spPr/>
      <dgm:t>
        <a:bodyPr/>
        <a:lstStyle/>
        <a:p>
          <a:endParaRPr lang="en-GB"/>
        </a:p>
      </dgm:t>
    </dgm:pt>
    <dgm:pt modelId="{189E7669-D3BA-47A6-AA2D-4126FAEA3045}" type="sibTrans" cxnId="{31AB1824-E01D-4D57-9CB9-A5729F5CEBCA}">
      <dgm:prSet/>
      <dgm:spPr/>
      <dgm:t>
        <a:bodyPr/>
        <a:lstStyle/>
        <a:p>
          <a:endParaRPr lang="en-GB"/>
        </a:p>
      </dgm:t>
    </dgm:pt>
    <dgm:pt modelId="{84E94BC4-DE99-4320-B8A1-BB53129CBCFE}">
      <dgm:prSet phldrT="[Text]"/>
      <dgm:spPr/>
      <dgm:t>
        <a:bodyPr/>
        <a:lstStyle/>
        <a:p>
          <a:r>
            <a:rPr lang="en-GB" dirty="0"/>
            <a:t>Options</a:t>
          </a:r>
        </a:p>
      </dgm:t>
    </dgm:pt>
    <dgm:pt modelId="{C3FFC475-AED7-4C18-88C8-EC04B49A9701}" type="parTrans" cxnId="{D4356BCB-BB8B-47FC-8CFA-383923B7323D}">
      <dgm:prSet/>
      <dgm:spPr/>
      <dgm:t>
        <a:bodyPr/>
        <a:lstStyle/>
        <a:p>
          <a:endParaRPr lang="en-GB"/>
        </a:p>
      </dgm:t>
    </dgm:pt>
    <dgm:pt modelId="{DA2C4196-C955-44AB-9CCE-81CAAB2C2B02}" type="sibTrans" cxnId="{D4356BCB-BB8B-47FC-8CFA-383923B7323D}">
      <dgm:prSet/>
      <dgm:spPr/>
      <dgm:t>
        <a:bodyPr/>
        <a:lstStyle/>
        <a:p>
          <a:endParaRPr lang="en-GB"/>
        </a:p>
      </dgm:t>
    </dgm:pt>
    <dgm:pt modelId="{E31EC507-8EB8-4A28-B73E-5A102F6BBC0E}">
      <dgm:prSet phldrT="[Text]"/>
      <dgm:spPr/>
      <dgm:t>
        <a:bodyPr/>
        <a:lstStyle/>
        <a:p>
          <a:r>
            <a:rPr lang="en-GB" dirty="0"/>
            <a:t>Will / Way Forward</a:t>
          </a:r>
        </a:p>
      </dgm:t>
    </dgm:pt>
    <dgm:pt modelId="{077F2B10-C801-4CEF-90B6-C7B5E04A1662}" type="parTrans" cxnId="{180ECD1D-AF77-4CF0-8771-F6C0C8BD24CD}">
      <dgm:prSet/>
      <dgm:spPr/>
      <dgm:t>
        <a:bodyPr/>
        <a:lstStyle/>
        <a:p>
          <a:endParaRPr lang="en-GB"/>
        </a:p>
      </dgm:t>
    </dgm:pt>
    <dgm:pt modelId="{96B92A3D-66C0-441D-A18C-8500C6D495DB}" type="sibTrans" cxnId="{180ECD1D-AF77-4CF0-8771-F6C0C8BD24CD}">
      <dgm:prSet/>
      <dgm:spPr/>
      <dgm:t>
        <a:bodyPr/>
        <a:lstStyle/>
        <a:p>
          <a:endParaRPr lang="en-GB"/>
        </a:p>
      </dgm:t>
    </dgm:pt>
    <dgm:pt modelId="{DDEE4D3F-0080-4B33-8BCB-F17F53B3E360}" type="pres">
      <dgm:prSet presAssocID="{61360D82-50CA-4A8D-A6E9-F7E5D24D3B5E}" presName="cycle" presStyleCnt="0">
        <dgm:presLayoutVars>
          <dgm:dir/>
          <dgm:resizeHandles val="exact"/>
        </dgm:presLayoutVars>
      </dgm:prSet>
      <dgm:spPr/>
    </dgm:pt>
    <dgm:pt modelId="{9815027D-9B77-4A29-9EFB-01DF672AC2DF}" type="pres">
      <dgm:prSet presAssocID="{DEBD6D73-E60F-4390-A07E-A1405F2A63F5}" presName="node" presStyleLbl="node1" presStyleIdx="0" presStyleCnt="4">
        <dgm:presLayoutVars>
          <dgm:bulletEnabled val="1"/>
        </dgm:presLayoutVars>
      </dgm:prSet>
      <dgm:spPr/>
    </dgm:pt>
    <dgm:pt modelId="{597E95FB-DE38-4422-8E0E-274223D3D9E2}" type="pres">
      <dgm:prSet presAssocID="{4F50011E-4C0F-4863-8863-3A1EA4F5C53E}" presName="sibTrans" presStyleLbl="sibTrans2D1" presStyleIdx="0" presStyleCnt="4"/>
      <dgm:spPr/>
    </dgm:pt>
    <dgm:pt modelId="{0EC2ABAA-9B62-4A4F-8952-DC715ED364F3}" type="pres">
      <dgm:prSet presAssocID="{4F50011E-4C0F-4863-8863-3A1EA4F5C53E}" presName="connectorText" presStyleLbl="sibTrans2D1" presStyleIdx="0" presStyleCnt="4"/>
      <dgm:spPr/>
    </dgm:pt>
    <dgm:pt modelId="{24D2BD74-5D97-4ABE-8780-EA43E2F3A384}" type="pres">
      <dgm:prSet presAssocID="{AA02E0FC-D605-476E-ACD8-9B65DF10A586}" presName="node" presStyleLbl="node1" presStyleIdx="1" presStyleCnt="4">
        <dgm:presLayoutVars>
          <dgm:bulletEnabled val="1"/>
        </dgm:presLayoutVars>
      </dgm:prSet>
      <dgm:spPr/>
    </dgm:pt>
    <dgm:pt modelId="{EC6E82E1-39D4-4EA5-87EE-168018EF437F}" type="pres">
      <dgm:prSet presAssocID="{189E7669-D3BA-47A6-AA2D-4126FAEA3045}" presName="sibTrans" presStyleLbl="sibTrans2D1" presStyleIdx="1" presStyleCnt="4"/>
      <dgm:spPr/>
    </dgm:pt>
    <dgm:pt modelId="{9968F7DA-999C-4869-BD9A-B4564010CB34}" type="pres">
      <dgm:prSet presAssocID="{189E7669-D3BA-47A6-AA2D-4126FAEA3045}" presName="connectorText" presStyleLbl="sibTrans2D1" presStyleIdx="1" presStyleCnt="4"/>
      <dgm:spPr/>
    </dgm:pt>
    <dgm:pt modelId="{F171EFA9-0A30-4233-BDC7-89538F8D6ABE}" type="pres">
      <dgm:prSet presAssocID="{84E94BC4-DE99-4320-B8A1-BB53129CBCFE}" presName="node" presStyleLbl="node1" presStyleIdx="2" presStyleCnt="4">
        <dgm:presLayoutVars>
          <dgm:bulletEnabled val="1"/>
        </dgm:presLayoutVars>
      </dgm:prSet>
      <dgm:spPr/>
    </dgm:pt>
    <dgm:pt modelId="{8A2A5AD0-B9A9-4204-BCBB-AA846C087114}" type="pres">
      <dgm:prSet presAssocID="{DA2C4196-C955-44AB-9CCE-81CAAB2C2B02}" presName="sibTrans" presStyleLbl="sibTrans2D1" presStyleIdx="2" presStyleCnt="4"/>
      <dgm:spPr/>
    </dgm:pt>
    <dgm:pt modelId="{B48BE141-575D-4102-8347-69DB702C35A3}" type="pres">
      <dgm:prSet presAssocID="{DA2C4196-C955-44AB-9CCE-81CAAB2C2B02}" presName="connectorText" presStyleLbl="sibTrans2D1" presStyleIdx="2" presStyleCnt="4"/>
      <dgm:spPr/>
    </dgm:pt>
    <dgm:pt modelId="{A4E3A39A-E7CC-424B-8662-F146EB987EE2}" type="pres">
      <dgm:prSet presAssocID="{E31EC507-8EB8-4A28-B73E-5A102F6BBC0E}" presName="node" presStyleLbl="node1" presStyleIdx="3" presStyleCnt="4">
        <dgm:presLayoutVars>
          <dgm:bulletEnabled val="1"/>
        </dgm:presLayoutVars>
      </dgm:prSet>
      <dgm:spPr/>
    </dgm:pt>
    <dgm:pt modelId="{987285E7-E57B-418E-BD12-10C8C6676AC6}" type="pres">
      <dgm:prSet presAssocID="{96B92A3D-66C0-441D-A18C-8500C6D495DB}" presName="sibTrans" presStyleLbl="sibTrans2D1" presStyleIdx="3" presStyleCnt="4"/>
      <dgm:spPr/>
    </dgm:pt>
    <dgm:pt modelId="{3CB8E870-9520-4A9B-B93E-4D3EE3B756B1}" type="pres">
      <dgm:prSet presAssocID="{96B92A3D-66C0-441D-A18C-8500C6D495DB}" presName="connectorText" presStyleLbl="sibTrans2D1" presStyleIdx="3" presStyleCnt="4"/>
      <dgm:spPr/>
    </dgm:pt>
  </dgm:ptLst>
  <dgm:cxnLst>
    <dgm:cxn modelId="{06F3F806-0159-4A3E-A3AA-91B12B645A5C}" type="presOf" srcId="{96B92A3D-66C0-441D-A18C-8500C6D495DB}" destId="{3CB8E870-9520-4A9B-B93E-4D3EE3B756B1}" srcOrd="1" destOrd="0" presId="urn:microsoft.com/office/officeart/2005/8/layout/cycle2"/>
    <dgm:cxn modelId="{16200114-420A-4CAF-A13E-7CB58084CA4F}" type="presOf" srcId="{DEBD6D73-E60F-4390-A07E-A1405F2A63F5}" destId="{9815027D-9B77-4A29-9EFB-01DF672AC2DF}" srcOrd="0" destOrd="0" presId="urn:microsoft.com/office/officeart/2005/8/layout/cycle2"/>
    <dgm:cxn modelId="{D2905A1A-3F4A-4FF9-AC9A-C3A6410E6C8F}" type="presOf" srcId="{96B92A3D-66C0-441D-A18C-8500C6D495DB}" destId="{987285E7-E57B-418E-BD12-10C8C6676AC6}" srcOrd="0" destOrd="0" presId="urn:microsoft.com/office/officeart/2005/8/layout/cycle2"/>
    <dgm:cxn modelId="{180ECD1D-AF77-4CF0-8771-F6C0C8BD24CD}" srcId="{61360D82-50CA-4A8D-A6E9-F7E5D24D3B5E}" destId="{E31EC507-8EB8-4A28-B73E-5A102F6BBC0E}" srcOrd="3" destOrd="0" parTransId="{077F2B10-C801-4CEF-90B6-C7B5E04A1662}" sibTransId="{96B92A3D-66C0-441D-A18C-8500C6D495DB}"/>
    <dgm:cxn modelId="{31AB1824-E01D-4D57-9CB9-A5729F5CEBCA}" srcId="{61360D82-50CA-4A8D-A6E9-F7E5D24D3B5E}" destId="{AA02E0FC-D605-476E-ACD8-9B65DF10A586}" srcOrd="1" destOrd="0" parTransId="{477E79B7-4718-4760-97E0-96F1327069C3}" sibTransId="{189E7669-D3BA-47A6-AA2D-4126FAEA3045}"/>
    <dgm:cxn modelId="{22F39666-BFFD-45B9-9622-77A646A9ABC7}" type="presOf" srcId="{4F50011E-4C0F-4863-8863-3A1EA4F5C53E}" destId="{597E95FB-DE38-4422-8E0E-274223D3D9E2}" srcOrd="0" destOrd="0" presId="urn:microsoft.com/office/officeart/2005/8/layout/cycle2"/>
    <dgm:cxn modelId="{0B110347-4397-4FD6-A0B9-FB318460F418}" type="presOf" srcId="{DA2C4196-C955-44AB-9CCE-81CAAB2C2B02}" destId="{8A2A5AD0-B9A9-4204-BCBB-AA846C087114}" srcOrd="0" destOrd="0" presId="urn:microsoft.com/office/officeart/2005/8/layout/cycle2"/>
    <dgm:cxn modelId="{C93EC549-A218-40D2-A40D-A269C5923416}" type="presOf" srcId="{61360D82-50CA-4A8D-A6E9-F7E5D24D3B5E}" destId="{DDEE4D3F-0080-4B33-8BCB-F17F53B3E360}" srcOrd="0" destOrd="0" presId="urn:microsoft.com/office/officeart/2005/8/layout/cycle2"/>
    <dgm:cxn modelId="{FA11856F-8F16-4BF1-8670-4BA9A2128060}" srcId="{61360D82-50CA-4A8D-A6E9-F7E5D24D3B5E}" destId="{DEBD6D73-E60F-4390-A07E-A1405F2A63F5}" srcOrd="0" destOrd="0" parTransId="{C81A29B2-A636-4B96-9AF8-849B34654B03}" sibTransId="{4F50011E-4C0F-4863-8863-3A1EA4F5C53E}"/>
    <dgm:cxn modelId="{CB599A50-A487-44D2-A68A-4433919E91C7}" type="presOf" srcId="{E31EC507-8EB8-4A28-B73E-5A102F6BBC0E}" destId="{A4E3A39A-E7CC-424B-8662-F146EB987EE2}" srcOrd="0" destOrd="0" presId="urn:microsoft.com/office/officeart/2005/8/layout/cycle2"/>
    <dgm:cxn modelId="{CF794C9E-ACAC-4EDE-8DE0-6ED7BE3239CF}" type="presOf" srcId="{189E7669-D3BA-47A6-AA2D-4126FAEA3045}" destId="{EC6E82E1-39D4-4EA5-87EE-168018EF437F}" srcOrd="0" destOrd="0" presId="urn:microsoft.com/office/officeart/2005/8/layout/cycle2"/>
    <dgm:cxn modelId="{DBC5C9AA-348C-47A1-B4CB-6C0DD3C630C0}" type="presOf" srcId="{AA02E0FC-D605-476E-ACD8-9B65DF10A586}" destId="{24D2BD74-5D97-4ABE-8780-EA43E2F3A384}" srcOrd="0" destOrd="0" presId="urn:microsoft.com/office/officeart/2005/8/layout/cycle2"/>
    <dgm:cxn modelId="{CE196BAE-0ECC-4E08-AEEA-24C91638588C}" type="presOf" srcId="{DA2C4196-C955-44AB-9CCE-81CAAB2C2B02}" destId="{B48BE141-575D-4102-8347-69DB702C35A3}" srcOrd="1" destOrd="0" presId="urn:microsoft.com/office/officeart/2005/8/layout/cycle2"/>
    <dgm:cxn modelId="{E5D81CB2-F0B8-41DB-B8D1-D4489BE84C08}" type="presOf" srcId="{4F50011E-4C0F-4863-8863-3A1EA4F5C53E}" destId="{0EC2ABAA-9B62-4A4F-8952-DC715ED364F3}" srcOrd="1" destOrd="0" presId="urn:microsoft.com/office/officeart/2005/8/layout/cycle2"/>
    <dgm:cxn modelId="{D4356BCB-BB8B-47FC-8CFA-383923B7323D}" srcId="{61360D82-50CA-4A8D-A6E9-F7E5D24D3B5E}" destId="{84E94BC4-DE99-4320-B8A1-BB53129CBCFE}" srcOrd="2" destOrd="0" parTransId="{C3FFC475-AED7-4C18-88C8-EC04B49A9701}" sibTransId="{DA2C4196-C955-44AB-9CCE-81CAAB2C2B02}"/>
    <dgm:cxn modelId="{462E3EE8-83D0-4B96-AB6B-C91FFD59A3BF}" type="presOf" srcId="{189E7669-D3BA-47A6-AA2D-4126FAEA3045}" destId="{9968F7DA-999C-4869-BD9A-B4564010CB34}" srcOrd="1" destOrd="0" presId="urn:microsoft.com/office/officeart/2005/8/layout/cycle2"/>
    <dgm:cxn modelId="{D84B01FE-07E6-4767-ABBB-77EE238ECFAD}" type="presOf" srcId="{84E94BC4-DE99-4320-B8A1-BB53129CBCFE}" destId="{F171EFA9-0A30-4233-BDC7-89538F8D6ABE}" srcOrd="0" destOrd="0" presId="urn:microsoft.com/office/officeart/2005/8/layout/cycle2"/>
    <dgm:cxn modelId="{43D46C82-4E62-4FD7-9389-993E4368A4CF}" type="presParOf" srcId="{DDEE4D3F-0080-4B33-8BCB-F17F53B3E360}" destId="{9815027D-9B77-4A29-9EFB-01DF672AC2DF}" srcOrd="0" destOrd="0" presId="urn:microsoft.com/office/officeart/2005/8/layout/cycle2"/>
    <dgm:cxn modelId="{73D1BD47-0025-415C-9FF9-BDE023285E75}" type="presParOf" srcId="{DDEE4D3F-0080-4B33-8BCB-F17F53B3E360}" destId="{597E95FB-DE38-4422-8E0E-274223D3D9E2}" srcOrd="1" destOrd="0" presId="urn:microsoft.com/office/officeart/2005/8/layout/cycle2"/>
    <dgm:cxn modelId="{A2E4DE8F-601A-45E1-BFB5-8C89EB8ADA37}" type="presParOf" srcId="{597E95FB-DE38-4422-8E0E-274223D3D9E2}" destId="{0EC2ABAA-9B62-4A4F-8952-DC715ED364F3}" srcOrd="0" destOrd="0" presId="urn:microsoft.com/office/officeart/2005/8/layout/cycle2"/>
    <dgm:cxn modelId="{7AD5E046-C3D2-4FE4-A48E-2131E2BB04FF}" type="presParOf" srcId="{DDEE4D3F-0080-4B33-8BCB-F17F53B3E360}" destId="{24D2BD74-5D97-4ABE-8780-EA43E2F3A384}" srcOrd="2" destOrd="0" presId="urn:microsoft.com/office/officeart/2005/8/layout/cycle2"/>
    <dgm:cxn modelId="{EC326DD1-E1CB-48B9-BF37-733F212261DA}" type="presParOf" srcId="{DDEE4D3F-0080-4B33-8BCB-F17F53B3E360}" destId="{EC6E82E1-39D4-4EA5-87EE-168018EF437F}" srcOrd="3" destOrd="0" presId="urn:microsoft.com/office/officeart/2005/8/layout/cycle2"/>
    <dgm:cxn modelId="{BFB9A1FD-AB8F-4398-8863-24456C211E2A}" type="presParOf" srcId="{EC6E82E1-39D4-4EA5-87EE-168018EF437F}" destId="{9968F7DA-999C-4869-BD9A-B4564010CB34}" srcOrd="0" destOrd="0" presId="urn:microsoft.com/office/officeart/2005/8/layout/cycle2"/>
    <dgm:cxn modelId="{2ADBABEE-123E-49C5-94A3-B12381208CA1}" type="presParOf" srcId="{DDEE4D3F-0080-4B33-8BCB-F17F53B3E360}" destId="{F171EFA9-0A30-4233-BDC7-89538F8D6ABE}" srcOrd="4" destOrd="0" presId="urn:microsoft.com/office/officeart/2005/8/layout/cycle2"/>
    <dgm:cxn modelId="{E810AE27-5E5C-49C3-8D64-21DA56ADDE9D}" type="presParOf" srcId="{DDEE4D3F-0080-4B33-8BCB-F17F53B3E360}" destId="{8A2A5AD0-B9A9-4204-BCBB-AA846C087114}" srcOrd="5" destOrd="0" presId="urn:microsoft.com/office/officeart/2005/8/layout/cycle2"/>
    <dgm:cxn modelId="{20C02340-E61C-4F33-B11D-3FD0764B547F}" type="presParOf" srcId="{8A2A5AD0-B9A9-4204-BCBB-AA846C087114}" destId="{B48BE141-575D-4102-8347-69DB702C35A3}" srcOrd="0" destOrd="0" presId="urn:microsoft.com/office/officeart/2005/8/layout/cycle2"/>
    <dgm:cxn modelId="{AA720E0F-8617-47BA-85A4-A30CDA5E198A}" type="presParOf" srcId="{DDEE4D3F-0080-4B33-8BCB-F17F53B3E360}" destId="{A4E3A39A-E7CC-424B-8662-F146EB987EE2}" srcOrd="6" destOrd="0" presId="urn:microsoft.com/office/officeart/2005/8/layout/cycle2"/>
    <dgm:cxn modelId="{2C82988E-6DB2-41B9-9B29-A93816180AFE}" type="presParOf" srcId="{DDEE4D3F-0080-4B33-8BCB-F17F53B3E360}" destId="{987285E7-E57B-418E-BD12-10C8C6676AC6}" srcOrd="7" destOrd="0" presId="urn:microsoft.com/office/officeart/2005/8/layout/cycle2"/>
    <dgm:cxn modelId="{ED0E37E4-401B-4822-873C-6DB303D3C3F0}" type="presParOf" srcId="{987285E7-E57B-418E-BD12-10C8C6676AC6}" destId="{3CB8E870-9520-4A9B-B93E-4D3EE3B756B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0B5CB9-6C43-46AE-B9E2-835CC30E676D}" type="doc">
      <dgm:prSet loTypeId="urn:microsoft.com/office/officeart/2005/8/layout/arrow2" loCatId="process" qsTypeId="urn:microsoft.com/office/officeart/2005/8/quickstyle/simple1" qsCatId="simple" csTypeId="urn:microsoft.com/office/officeart/2005/8/colors/accent1_2" csCatId="accent1" phldr="1"/>
      <dgm:spPr/>
    </dgm:pt>
    <dgm:pt modelId="{4FACCC26-0420-4B0F-93CB-6A545AF5FBC0}">
      <dgm:prSet phldrT="[Text]" custT="1"/>
      <dgm:spPr/>
      <dgm:t>
        <a:bodyPr/>
        <a:lstStyle/>
        <a:p>
          <a:r>
            <a:rPr lang="en-GB" sz="2800" b="1" dirty="0">
              <a:solidFill>
                <a:schemeClr val="tx2"/>
              </a:solidFill>
            </a:rPr>
            <a:t>Situation</a:t>
          </a:r>
        </a:p>
      </dgm:t>
    </dgm:pt>
    <dgm:pt modelId="{3B9A7A54-E985-44E3-98D6-E148FCF3E324}" type="parTrans" cxnId="{EDA54572-2C97-4783-AB8F-67588BCB844F}">
      <dgm:prSet/>
      <dgm:spPr/>
      <dgm:t>
        <a:bodyPr/>
        <a:lstStyle/>
        <a:p>
          <a:endParaRPr lang="en-GB"/>
        </a:p>
      </dgm:t>
    </dgm:pt>
    <dgm:pt modelId="{BE9D6B63-F65F-455A-9E4A-6EB9212E5249}" type="sibTrans" cxnId="{EDA54572-2C97-4783-AB8F-67588BCB844F}">
      <dgm:prSet/>
      <dgm:spPr/>
      <dgm:t>
        <a:bodyPr/>
        <a:lstStyle/>
        <a:p>
          <a:endParaRPr lang="en-GB"/>
        </a:p>
      </dgm:t>
    </dgm:pt>
    <dgm:pt modelId="{D6F4DA44-17A3-42B1-8705-3318489161A2}">
      <dgm:prSet phldrT="[Text]" custT="1"/>
      <dgm:spPr/>
      <dgm:t>
        <a:bodyPr/>
        <a:lstStyle/>
        <a:p>
          <a:r>
            <a:rPr lang="en-GB" sz="2800" b="1" dirty="0">
              <a:solidFill>
                <a:schemeClr val="tx2"/>
              </a:solidFill>
            </a:rPr>
            <a:t>Outcome</a:t>
          </a:r>
        </a:p>
      </dgm:t>
    </dgm:pt>
    <dgm:pt modelId="{9D967FE0-EFF6-4161-B89F-9E79B46FB525}" type="parTrans" cxnId="{B38DC8FD-F97C-4C61-A003-2C87C6F01339}">
      <dgm:prSet/>
      <dgm:spPr/>
      <dgm:t>
        <a:bodyPr/>
        <a:lstStyle/>
        <a:p>
          <a:endParaRPr lang="en-GB"/>
        </a:p>
      </dgm:t>
    </dgm:pt>
    <dgm:pt modelId="{315FA9E9-378C-4C48-9C78-63285040A922}" type="sibTrans" cxnId="{B38DC8FD-F97C-4C61-A003-2C87C6F01339}">
      <dgm:prSet/>
      <dgm:spPr/>
      <dgm:t>
        <a:bodyPr/>
        <a:lstStyle/>
        <a:p>
          <a:endParaRPr lang="en-GB"/>
        </a:p>
      </dgm:t>
    </dgm:pt>
    <dgm:pt modelId="{836D9576-4A94-4A68-9656-1D40092AE66E}">
      <dgm:prSet phldrT="[Text]" custT="1"/>
      <dgm:spPr/>
      <dgm:t>
        <a:bodyPr/>
        <a:lstStyle/>
        <a:p>
          <a:r>
            <a:rPr lang="en-GB" sz="2800" b="1" dirty="0">
              <a:solidFill>
                <a:schemeClr val="tx2"/>
              </a:solidFill>
            </a:rPr>
            <a:t>Action</a:t>
          </a:r>
        </a:p>
      </dgm:t>
    </dgm:pt>
    <dgm:pt modelId="{31A53CAC-EFB2-4A36-9E7C-CBC7A291CB9A}" type="parTrans" cxnId="{1D303603-2598-4EAF-9916-7B059EDBD60A}">
      <dgm:prSet/>
      <dgm:spPr/>
      <dgm:t>
        <a:bodyPr/>
        <a:lstStyle/>
        <a:p>
          <a:endParaRPr lang="en-GB"/>
        </a:p>
      </dgm:t>
    </dgm:pt>
    <dgm:pt modelId="{2F27DACC-F7F7-44CB-802D-99E7F40524B4}" type="sibTrans" cxnId="{1D303603-2598-4EAF-9916-7B059EDBD60A}">
      <dgm:prSet/>
      <dgm:spPr/>
      <dgm:t>
        <a:bodyPr/>
        <a:lstStyle/>
        <a:p>
          <a:endParaRPr lang="en-GB"/>
        </a:p>
      </dgm:t>
    </dgm:pt>
    <dgm:pt modelId="{3DA71DF0-9F44-454F-A408-35C89C5F6225}">
      <dgm:prSet phldrT="[Text]" custT="1"/>
      <dgm:spPr/>
      <dgm:t>
        <a:bodyPr/>
        <a:lstStyle/>
        <a:p>
          <a:r>
            <a:rPr lang="en-GB" sz="2800" b="1" dirty="0">
              <a:solidFill>
                <a:schemeClr val="tx2"/>
              </a:solidFill>
            </a:rPr>
            <a:t>Review / Reflect</a:t>
          </a:r>
        </a:p>
      </dgm:t>
    </dgm:pt>
    <dgm:pt modelId="{5A2404C0-AEAF-4D19-AC72-F1CE924B9F9C}" type="parTrans" cxnId="{744B944B-588D-4ED2-8D0B-92A41E40FD56}">
      <dgm:prSet/>
      <dgm:spPr/>
      <dgm:t>
        <a:bodyPr/>
        <a:lstStyle/>
        <a:p>
          <a:endParaRPr lang="en-GB"/>
        </a:p>
      </dgm:t>
    </dgm:pt>
    <dgm:pt modelId="{C4DD6064-24BD-481F-BAAF-92FC37C9E16E}" type="sibTrans" cxnId="{744B944B-588D-4ED2-8D0B-92A41E40FD56}">
      <dgm:prSet/>
      <dgm:spPr/>
      <dgm:t>
        <a:bodyPr/>
        <a:lstStyle/>
        <a:p>
          <a:endParaRPr lang="en-GB"/>
        </a:p>
      </dgm:t>
    </dgm:pt>
    <dgm:pt modelId="{44CB17F6-81B8-4F0A-82F4-9431038CF8D9}" type="pres">
      <dgm:prSet presAssocID="{EC0B5CB9-6C43-46AE-B9E2-835CC30E676D}" presName="arrowDiagram" presStyleCnt="0">
        <dgm:presLayoutVars>
          <dgm:chMax val="5"/>
          <dgm:dir/>
          <dgm:resizeHandles val="exact"/>
        </dgm:presLayoutVars>
      </dgm:prSet>
      <dgm:spPr/>
    </dgm:pt>
    <dgm:pt modelId="{89AD2B74-49A2-4D57-88E9-90D4B4C2A1F6}" type="pres">
      <dgm:prSet presAssocID="{EC0B5CB9-6C43-46AE-B9E2-835CC30E676D}" presName="arrow" presStyleLbl="bgShp" presStyleIdx="0" presStyleCnt="1"/>
      <dgm:spPr/>
    </dgm:pt>
    <dgm:pt modelId="{ED1EACE5-DAB9-491D-9303-152AE57B944D}" type="pres">
      <dgm:prSet presAssocID="{EC0B5CB9-6C43-46AE-B9E2-835CC30E676D}" presName="arrowDiagram4" presStyleCnt="0"/>
      <dgm:spPr/>
    </dgm:pt>
    <dgm:pt modelId="{C35AED4E-2396-466D-AD6A-6252DA0A319E}" type="pres">
      <dgm:prSet presAssocID="{4FACCC26-0420-4B0F-93CB-6A545AF5FBC0}" presName="bullet4a" presStyleLbl="node1" presStyleIdx="0" presStyleCnt="4"/>
      <dgm:spPr/>
    </dgm:pt>
    <dgm:pt modelId="{3ACC8FA8-B8FC-4EE9-A478-AD42567AD53D}" type="pres">
      <dgm:prSet presAssocID="{4FACCC26-0420-4B0F-93CB-6A545AF5FBC0}" presName="textBox4a" presStyleLbl="revTx" presStyleIdx="0" presStyleCnt="4" custScaleX="135169">
        <dgm:presLayoutVars>
          <dgm:bulletEnabled val="1"/>
        </dgm:presLayoutVars>
      </dgm:prSet>
      <dgm:spPr/>
    </dgm:pt>
    <dgm:pt modelId="{4CB9EF39-1479-464C-9A39-61D34B79320B}" type="pres">
      <dgm:prSet presAssocID="{D6F4DA44-17A3-42B1-8705-3318489161A2}" presName="bullet4b" presStyleLbl="node1" presStyleIdx="1" presStyleCnt="4"/>
      <dgm:spPr/>
    </dgm:pt>
    <dgm:pt modelId="{0CF737A2-EDAE-47D2-8F20-5DC5B6098D9D}" type="pres">
      <dgm:prSet presAssocID="{D6F4DA44-17A3-42B1-8705-3318489161A2}" presName="textBox4b" presStyleLbl="revTx" presStyleIdx="1" presStyleCnt="4">
        <dgm:presLayoutVars>
          <dgm:bulletEnabled val="1"/>
        </dgm:presLayoutVars>
      </dgm:prSet>
      <dgm:spPr/>
    </dgm:pt>
    <dgm:pt modelId="{480AA365-6CEB-44F6-B7DE-978F053156C6}" type="pres">
      <dgm:prSet presAssocID="{836D9576-4A94-4A68-9656-1D40092AE66E}" presName="bullet4c" presStyleLbl="node1" presStyleIdx="2" presStyleCnt="4"/>
      <dgm:spPr/>
    </dgm:pt>
    <dgm:pt modelId="{F4774A86-2DB4-4B2D-9949-8C9961997536}" type="pres">
      <dgm:prSet presAssocID="{836D9576-4A94-4A68-9656-1D40092AE66E}" presName="textBox4c" presStyleLbl="revTx" presStyleIdx="2" presStyleCnt="4">
        <dgm:presLayoutVars>
          <dgm:bulletEnabled val="1"/>
        </dgm:presLayoutVars>
      </dgm:prSet>
      <dgm:spPr/>
    </dgm:pt>
    <dgm:pt modelId="{90D622AC-CB8B-4A67-9310-92F83571A0DE}" type="pres">
      <dgm:prSet presAssocID="{3DA71DF0-9F44-454F-A408-35C89C5F6225}" presName="bullet4d" presStyleLbl="node1" presStyleIdx="3" presStyleCnt="4"/>
      <dgm:spPr/>
    </dgm:pt>
    <dgm:pt modelId="{37F46332-A152-4379-824B-7058A0076796}" type="pres">
      <dgm:prSet presAssocID="{3DA71DF0-9F44-454F-A408-35C89C5F6225}" presName="textBox4d" presStyleLbl="revTx" presStyleIdx="3" presStyleCnt="4" custScaleX="135524" custScaleY="26968" custLinFactNeighborX="18940" custLinFactNeighborY="-35163">
        <dgm:presLayoutVars>
          <dgm:bulletEnabled val="1"/>
        </dgm:presLayoutVars>
      </dgm:prSet>
      <dgm:spPr/>
    </dgm:pt>
  </dgm:ptLst>
  <dgm:cxnLst>
    <dgm:cxn modelId="{1D303603-2598-4EAF-9916-7B059EDBD60A}" srcId="{EC0B5CB9-6C43-46AE-B9E2-835CC30E676D}" destId="{836D9576-4A94-4A68-9656-1D40092AE66E}" srcOrd="2" destOrd="0" parTransId="{31A53CAC-EFB2-4A36-9E7C-CBC7A291CB9A}" sibTransId="{2F27DACC-F7F7-44CB-802D-99E7F40524B4}"/>
    <dgm:cxn modelId="{8CD9590B-E3D5-488A-94AB-694A3D481CBE}" type="presOf" srcId="{4FACCC26-0420-4B0F-93CB-6A545AF5FBC0}" destId="{3ACC8FA8-B8FC-4EE9-A478-AD42567AD53D}" srcOrd="0" destOrd="0" presId="urn:microsoft.com/office/officeart/2005/8/layout/arrow2"/>
    <dgm:cxn modelId="{744B944B-588D-4ED2-8D0B-92A41E40FD56}" srcId="{EC0B5CB9-6C43-46AE-B9E2-835CC30E676D}" destId="{3DA71DF0-9F44-454F-A408-35C89C5F6225}" srcOrd="3" destOrd="0" parTransId="{5A2404C0-AEAF-4D19-AC72-F1CE924B9F9C}" sibTransId="{C4DD6064-24BD-481F-BAAF-92FC37C9E16E}"/>
    <dgm:cxn modelId="{5F894D6E-5CAF-4A85-AA36-7E5A9BD6B6DA}" type="presOf" srcId="{3DA71DF0-9F44-454F-A408-35C89C5F6225}" destId="{37F46332-A152-4379-824B-7058A0076796}" srcOrd="0" destOrd="0" presId="urn:microsoft.com/office/officeart/2005/8/layout/arrow2"/>
    <dgm:cxn modelId="{EDA54572-2C97-4783-AB8F-67588BCB844F}" srcId="{EC0B5CB9-6C43-46AE-B9E2-835CC30E676D}" destId="{4FACCC26-0420-4B0F-93CB-6A545AF5FBC0}" srcOrd="0" destOrd="0" parTransId="{3B9A7A54-E985-44E3-98D6-E148FCF3E324}" sibTransId="{BE9D6B63-F65F-455A-9E4A-6EB9212E5249}"/>
    <dgm:cxn modelId="{4866BF7A-D9A3-4091-916B-93CE70A84407}" type="presOf" srcId="{D6F4DA44-17A3-42B1-8705-3318489161A2}" destId="{0CF737A2-EDAE-47D2-8F20-5DC5B6098D9D}" srcOrd="0" destOrd="0" presId="urn:microsoft.com/office/officeart/2005/8/layout/arrow2"/>
    <dgm:cxn modelId="{87B7BE89-7295-4A68-852B-282752CED2AC}" type="presOf" srcId="{836D9576-4A94-4A68-9656-1D40092AE66E}" destId="{F4774A86-2DB4-4B2D-9949-8C9961997536}" srcOrd="0" destOrd="0" presId="urn:microsoft.com/office/officeart/2005/8/layout/arrow2"/>
    <dgm:cxn modelId="{482269E6-C4FE-4435-8CAE-1E2803CCC4D5}" type="presOf" srcId="{EC0B5CB9-6C43-46AE-B9E2-835CC30E676D}" destId="{44CB17F6-81B8-4F0A-82F4-9431038CF8D9}" srcOrd="0" destOrd="0" presId="urn:microsoft.com/office/officeart/2005/8/layout/arrow2"/>
    <dgm:cxn modelId="{B38DC8FD-F97C-4C61-A003-2C87C6F01339}" srcId="{EC0B5CB9-6C43-46AE-B9E2-835CC30E676D}" destId="{D6F4DA44-17A3-42B1-8705-3318489161A2}" srcOrd="1" destOrd="0" parTransId="{9D967FE0-EFF6-4161-B89F-9E79B46FB525}" sibTransId="{315FA9E9-378C-4C48-9C78-63285040A922}"/>
    <dgm:cxn modelId="{51CD6881-D394-48EB-88EF-A6F04B2370F8}" type="presParOf" srcId="{44CB17F6-81B8-4F0A-82F4-9431038CF8D9}" destId="{89AD2B74-49A2-4D57-88E9-90D4B4C2A1F6}" srcOrd="0" destOrd="0" presId="urn:microsoft.com/office/officeart/2005/8/layout/arrow2"/>
    <dgm:cxn modelId="{FAEC5D45-D8BE-4CA9-86D9-EDA2922DDCF3}" type="presParOf" srcId="{44CB17F6-81B8-4F0A-82F4-9431038CF8D9}" destId="{ED1EACE5-DAB9-491D-9303-152AE57B944D}" srcOrd="1" destOrd="0" presId="urn:microsoft.com/office/officeart/2005/8/layout/arrow2"/>
    <dgm:cxn modelId="{34026082-BF46-4762-9458-FABF7A26DB6C}" type="presParOf" srcId="{ED1EACE5-DAB9-491D-9303-152AE57B944D}" destId="{C35AED4E-2396-466D-AD6A-6252DA0A319E}" srcOrd="0" destOrd="0" presId="urn:microsoft.com/office/officeart/2005/8/layout/arrow2"/>
    <dgm:cxn modelId="{63F4CB2B-D476-44A1-9AAD-E678F5F4126F}" type="presParOf" srcId="{ED1EACE5-DAB9-491D-9303-152AE57B944D}" destId="{3ACC8FA8-B8FC-4EE9-A478-AD42567AD53D}" srcOrd="1" destOrd="0" presId="urn:microsoft.com/office/officeart/2005/8/layout/arrow2"/>
    <dgm:cxn modelId="{145C81EA-50E5-4FEE-A3DE-D7D5E69D0B4D}" type="presParOf" srcId="{ED1EACE5-DAB9-491D-9303-152AE57B944D}" destId="{4CB9EF39-1479-464C-9A39-61D34B79320B}" srcOrd="2" destOrd="0" presId="urn:microsoft.com/office/officeart/2005/8/layout/arrow2"/>
    <dgm:cxn modelId="{4227F7EA-4181-4466-BCF1-0BE6B05F9792}" type="presParOf" srcId="{ED1EACE5-DAB9-491D-9303-152AE57B944D}" destId="{0CF737A2-EDAE-47D2-8F20-5DC5B6098D9D}" srcOrd="3" destOrd="0" presId="urn:microsoft.com/office/officeart/2005/8/layout/arrow2"/>
    <dgm:cxn modelId="{47DE3D9E-CFBF-49F7-AC4A-79CA35865F3A}" type="presParOf" srcId="{ED1EACE5-DAB9-491D-9303-152AE57B944D}" destId="{480AA365-6CEB-44F6-B7DE-978F053156C6}" srcOrd="4" destOrd="0" presId="urn:microsoft.com/office/officeart/2005/8/layout/arrow2"/>
    <dgm:cxn modelId="{9360A5C3-6B6A-434D-BACA-891C1AFE25F9}" type="presParOf" srcId="{ED1EACE5-DAB9-491D-9303-152AE57B944D}" destId="{F4774A86-2DB4-4B2D-9949-8C9961997536}" srcOrd="5" destOrd="0" presId="urn:microsoft.com/office/officeart/2005/8/layout/arrow2"/>
    <dgm:cxn modelId="{AB855F55-EAFB-4A97-97C9-38A48B1AD48D}" type="presParOf" srcId="{ED1EACE5-DAB9-491D-9303-152AE57B944D}" destId="{90D622AC-CB8B-4A67-9310-92F83571A0DE}" srcOrd="6" destOrd="0" presId="urn:microsoft.com/office/officeart/2005/8/layout/arrow2"/>
    <dgm:cxn modelId="{B40C6CB3-E0B7-4909-941B-719C4A1B76AC}" type="presParOf" srcId="{ED1EACE5-DAB9-491D-9303-152AE57B944D}" destId="{37F46332-A152-4379-824B-7058A0076796}"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15027D-9B77-4A29-9EFB-01DF672AC2DF}">
      <dsp:nvSpPr>
        <dsp:cNvPr id="0" name=""/>
        <dsp:cNvSpPr/>
      </dsp:nvSpPr>
      <dsp:spPr>
        <a:xfrm>
          <a:off x="3390490" y="1712"/>
          <a:ext cx="1448618" cy="1448618"/>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t>Goal</a:t>
          </a:r>
        </a:p>
      </dsp:txBody>
      <dsp:txXfrm>
        <a:off x="3602635" y="213857"/>
        <a:ext cx="1024328" cy="1024328"/>
      </dsp:txXfrm>
    </dsp:sp>
    <dsp:sp modelId="{597E95FB-DE38-4422-8E0E-274223D3D9E2}">
      <dsp:nvSpPr>
        <dsp:cNvPr id="0" name=""/>
        <dsp:cNvSpPr/>
      </dsp:nvSpPr>
      <dsp:spPr>
        <a:xfrm rot="2700000">
          <a:off x="4683473" y="1242357"/>
          <a:ext cx="384234" cy="488908"/>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4700354" y="1299385"/>
        <a:ext cx="268964" cy="293344"/>
      </dsp:txXfrm>
    </dsp:sp>
    <dsp:sp modelId="{24D2BD74-5D97-4ABE-8780-EA43E2F3A384}">
      <dsp:nvSpPr>
        <dsp:cNvPr id="0" name=""/>
        <dsp:cNvSpPr/>
      </dsp:nvSpPr>
      <dsp:spPr>
        <a:xfrm>
          <a:off x="4927450" y="1538672"/>
          <a:ext cx="1448618" cy="1448618"/>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t>Reality</a:t>
          </a:r>
        </a:p>
      </dsp:txBody>
      <dsp:txXfrm>
        <a:off x="5139595" y="1750817"/>
        <a:ext cx="1024328" cy="1024328"/>
      </dsp:txXfrm>
    </dsp:sp>
    <dsp:sp modelId="{EC6E82E1-39D4-4EA5-87EE-168018EF437F}">
      <dsp:nvSpPr>
        <dsp:cNvPr id="0" name=""/>
        <dsp:cNvSpPr/>
      </dsp:nvSpPr>
      <dsp:spPr>
        <a:xfrm rot="8100000">
          <a:off x="4698852" y="2779317"/>
          <a:ext cx="384234" cy="488908"/>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rot="10800000">
        <a:off x="4797241" y="2836345"/>
        <a:ext cx="268964" cy="293344"/>
      </dsp:txXfrm>
    </dsp:sp>
    <dsp:sp modelId="{F171EFA9-0A30-4233-BDC7-89538F8D6ABE}">
      <dsp:nvSpPr>
        <dsp:cNvPr id="0" name=""/>
        <dsp:cNvSpPr/>
      </dsp:nvSpPr>
      <dsp:spPr>
        <a:xfrm>
          <a:off x="3390490" y="3075632"/>
          <a:ext cx="1448618" cy="1448618"/>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t>Options</a:t>
          </a:r>
        </a:p>
      </dsp:txBody>
      <dsp:txXfrm>
        <a:off x="3602635" y="3287777"/>
        <a:ext cx="1024328" cy="1024328"/>
      </dsp:txXfrm>
    </dsp:sp>
    <dsp:sp modelId="{8A2A5AD0-B9A9-4204-BCBB-AA846C087114}">
      <dsp:nvSpPr>
        <dsp:cNvPr id="0" name=""/>
        <dsp:cNvSpPr/>
      </dsp:nvSpPr>
      <dsp:spPr>
        <a:xfrm rot="13500000">
          <a:off x="3161892" y="2794696"/>
          <a:ext cx="384234" cy="488908"/>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rot="10800000">
        <a:off x="3260281" y="2933232"/>
        <a:ext cx="268964" cy="293344"/>
      </dsp:txXfrm>
    </dsp:sp>
    <dsp:sp modelId="{A4E3A39A-E7CC-424B-8662-F146EB987EE2}">
      <dsp:nvSpPr>
        <dsp:cNvPr id="0" name=""/>
        <dsp:cNvSpPr/>
      </dsp:nvSpPr>
      <dsp:spPr>
        <a:xfrm>
          <a:off x="1853530" y="1538672"/>
          <a:ext cx="1448618" cy="1448618"/>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t>Will / Way Forward</a:t>
          </a:r>
        </a:p>
      </dsp:txBody>
      <dsp:txXfrm>
        <a:off x="2065675" y="1750817"/>
        <a:ext cx="1024328" cy="1024328"/>
      </dsp:txXfrm>
    </dsp:sp>
    <dsp:sp modelId="{987285E7-E57B-418E-BD12-10C8C6676AC6}">
      <dsp:nvSpPr>
        <dsp:cNvPr id="0" name=""/>
        <dsp:cNvSpPr/>
      </dsp:nvSpPr>
      <dsp:spPr>
        <a:xfrm rot="18900000">
          <a:off x="3146513" y="1257736"/>
          <a:ext cx="384234" cy="488908"/>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3163394" y="1396272"/>
        <a:ext cx="268964" cy="293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D2B74-49A2-4D57-88E9-90D4B4C2A1F6}">
      <dsp:nvSpPr>
        <dsp:cNvPr id="0" name=""/>
        <dsp:cNvSpPr/>
      </dsp:nvSpPr>
      <dsp:spPr>
        <a:xfrm>
          <a:off x="494029" y="0"/>
          <a:ext cx="7241540" cy="452596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5AED4E-2396-466D-AD6A-6252DA0A319E}">
      <dsp:nvSpPr>
        <dsp:cNvPr id="0" name=""/>
        <dsp:cNvSpPr/>
      </dsp:nvSpPr>
      <dsp:spPr>
        <a:xfrm>
          <a:off x="1207321" y="3365506"/>
          <a:ext cx="166555" cy="1665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CC8FA8-B8FC-4EE9-A478-AD42567AD53D}">
      <dsp:nvSpPr>
        <dsp:cNvPr id="0" name=""/>
        <dsp:cNvSpPr/>
      </dsp:nvSpPr>
      <dsp:spPr>
        <a:xfrm>
          <a:off x="1072849" y="3448783"/>
          <a:ext cx="1673802" cy="1077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tx2"/>
              </a:solidFill>
            </a:rPr>
            <a:t>Situation</a:t>
          </a:r>
        </a:p>
      </dsp:txBody>
      <dsp:txXfrm>
        <a:off x="1072849" y="3448783"/>
        <a:ext cx="1673802" cy="1077179"/>
      </dsp:txXfrm>
    </dsp:sp>
    <dsp:sp modelId="{4CB9EF39-1479-464C-9A39-61D34B79320B}">
      <dsp:nvSpPr>
        <dsp:cNvPr id="0" name=""/>
        <dsp:cNvSpPr/>
      </dsp:nvSpPr>
      <dsp:spPr>
        <a:xfrm>
          <a:off x="2384071" y="2312767"/>
          <a:ext cx="289661" cy="28966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F737A2-EDAE-47D2-8F20-5DC5B6098D9D}">
      <dsp:nvSpPr>
        <dsp:cNvPr id="0" name=""/>
        <dsp:cNvSpPr/>
      </dsp:nvSpPr>
      <dsp:spPr>
        <a:xfrm>
          <a:off x="2528902" y="2457597"/>
          <a:ext cx="1520723" cy="20683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86" tIns="0" rIns="0" bIns="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tx2"/>
              </a:solidFill>
            </a:rPr>
            <a:t>Outcome</a:t>
          </a:r>
        </a:p>
      </dsp:txBody>
      <dsp:txXfrm>
        <a:off x="2528902" y="2457597"/>
        <a:ext cx="1520723" cy="2068365"/>
      </dsp:txXfrm>
    </dsp:sp>
    <dsp:sp modelId="{480AA365-6CEB-44F6-B7DE-978F053156C6}">
      <dsp:nvSpPr>
        <dsp:cNvPr id="0" name=""/>
        <dsp:cNvSpPr/>
      </dsp:nvSpPr>
      <dsp:spPr>
        <a:xfrm>
          <a:off x="3886691" y="1537017"/>
          <a:ext cx="383801" cy="3838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774A86-2DB4-4B2D-9949-8C9961997536}">
      <dsp:nvSpPr>
        <dsp:cNvPr id="0" name=""/>
        <dsp:cNvSpPr/>
      </dsp:nvSpPr>
      <dsp:spPr>
        <a:xfrm>
          <a:off x="4078592" y="1728917"/>
          <a:ext cx="1520723" cy="2797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369" tIns="0" rIns="0" bIns="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tx2"/>
              </a:solidFill>
            </a:rPr>
            <a:t>Action</a:t>
          </a:r>
        </a:p>
      </dsp:txBody>
      <dsp:txXfrm>
        <a:off x="4078592" y="1728917"/>
        <a:ext cx="1520723" cy="2797045"/>
      </dsp:txXfrm>
    </dsp:sp>
    <dsp:sp modelId="{90D622AC-CB8B-4A67-9310-92F83571A0DE}">
      <dsp:nvSpPr>
        <dsp:cNvPr id="0" name=""/>
        <dsp:cNvSpPr/>
      </dsp:nvSpPr>
      <dsp:spPr>
        <a:xfrm>
          <a:off x="5523279" y="1023772"/>
          <a:ext cx="514149" cy="5141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F46332-A152-4379-824B-7058A0076796}">
      <dsp:nvSpPr>
        <dsp:cNvPr id="0" name=""/>
        <dsp:cNvSpPr/>
      </dsp:nvSpPr>
      <dsp:spPr>
        <a:xfrm>
          <a:off x="5798268" y="1324753"/>
          <a:ext cx="2060945" cy="875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37" tIns="0" rIns="0" bIns="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tx2"/>
              </a:solidFill>
            </a:rPr>
            <a:t>Review / Reflect</a:t>
          </a:r>
        </a:p>
      </dsp:txBody>
      <dsp:txXfrm>
        <a:off x="5798268" y="1324753"/>
        <a:ext cx="2060945" cy="87514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2BB45-FFB6-417B-BC54-69A813ECBEAD}" type="datetimeFigureOut">
              <a:rPr lang="en-GB" smtClean="0"/>
              <a:t>08/04/2024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8CE506-CAC9-4633-8605-305F2F453042}" type="slidenum">
              <a:rPr lang="en-GB" smtClean="0"/>
              <a:t>‹#›</a:t>
            </a:fld>
            <a:endParaRPr lang="en-GB"/>
          </a:p>
        </p:txBody>
      </p:sp>
    </p:spTree>
    <p:extLst>
      <p:ext uri="{BB962C8B-B14F-4D97-AF65-F5344CB8AC3E}">
        <p14:creationId xmlns:p14="http://schemas.microsoft.com/office/powerpoint/2010/main" val="256985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1</a:t>
            </a:fld>
            <a:endParaRPr lang="en-GB"/>
          </a:p>
        </p:txBody>
      </p:sp>
    </p:spTree>
    <p:extLst>
      <p:ext uri="{BB962C8B-B14F-4D97-AF65-F5344CB8AC3E}">
        <p14:creationId xmlns:p14="http://schemas.microsoft.com/office/powerpoint/2010/main" val="1822453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ask delegates what sort of questions they may ask at this stage.  Does this depend on who they are coaching?</a:t>
            </a:r>
          </a:p>
        </p:txBody>
      </p:sp>
      <p:sp>
        <p:nvSpPr>
          <p:cNvPr id="4" name="Slide Number Placeholder 3"/>
          <p:cNvSpPr>
            <a:spLocks noGrp="1"/>
          </p:cNvSpPr>
          <p:nvPr>
            <p:ph type="sldNum" sz="quarter" idx="10"/>
          </p:nvPr>
        </p:nvSpPr>
        <p:spPr/>
        <p:txBody>
          <a:bodyPr/>
          <a:lstStyle/>
          <a:p>
            <a:fld id="{228CE506-CAC9-4633-8605-305F2F453042}" type="slidenum">
              <a:rPr lang="en-GB" smtClean="0"/>
              <a:t>10</a:t>
            </a:fld>
            <a:endParaRPr lang="en-GB"/>
          </a:p>
        </p:txBody>
      </p:sp>
    </p:spTree>
    <p:extLst>
      <p:ext uri="{BB962C8B-B14F-4D97-AF65-F5344CB8AC3E}">
        <p14:creationId xmlns:p14="http://schemas.microsoft.com/office/powerpoint/2010/main" val="895131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ask delegates what sort of questions they may ask at this stage.  Does this depend on who they are coaching?</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11</a:t>
            </a:fld>
            <a:endParaRPr lang="en-GB"/>
          </a:p>
        </p:txBody>
      </p:sp>
    </p:spTree>
    <p:extLst>
      <p:ext uri="{BB962C8B-B14F-4D97-AF65-F5344CB8AC3E}">
        <p14:creationId xmlns:p14="http://schemas.microsoft.com/office/powerpoint/2010/main" val="1564525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ask delegates what sort of questions they may ask at this stage.  </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12</a:t>
            </a:fld>
            <a:endParaRPr lang="en-GB"/>
          </a:p>
        </p:txBody>
      </p:sp>
    </p:spTree>
    <p:extLst>
      <p:ext uri="{BB962C8B-B14F-4D97-AF65-F5344CB8AC3E}">
        <p14:creationId xmlns:p14="http://schemas.microsoft.com/office/powerpoint/2010/main" val="3826937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Provide delegates with a scenario and ask them to take it in turns.  The time provided will depend on how much time you have available.  Generally 10 minutes each way is enough time for them to get to grips with the model they use.   If possible go round, observe and provide feedback to the coach during the role play</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13</a:t>
            </a:fld>
            <a:endParaRPr lang="en-GB"/>
          </a:p>
        </p:txBody>
      </p:sp>
    </p:spTree>
    <p:extLst>
      <p:ext uri="{BB962C8B-B14F-4D97-AF65-F5344CB8AC3E}">
        <p14:creationId xmlns:p14="http://schemas.microsoft.com/office/powerpoint/2010/main" val="4255718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Reflective coaching is  encouraging the other person to reflect using a model.   Again it is about asking questions, working through a model and generally encouraging the other person to begin reflecting.  It can be done after an incident (good or bad) or an experience.</a:t>
            </a:r>
          </a:p>
        </p:txBody>
      </p:sp>
      <p:sp>
        <p:nvSpPr>
          <p:cNvPr id="4" name="Slide Number Placeholder 3"/>
          <p:cNvSpPr>
            <a:spLocks noGrp="1"/>
          </p:cNvSpPr>
          <p:nvPr>
            <p:ph type="sldNum" sz="quarter" idx="10"/>
          </p:nvPr>
        </p:nvSpPr>
        <p:spPr/>
        <p:txBody>
          <a:bodyPr/>
          <a:lstStyle/>
          <a:p>
            <a:fld id="{228CE506-CAC9-4633-8605-305F2F453042}" type="slidenum">
              <a:rPr lang="en-GB" smtClean="0"/>
              <a:t>14</a:t>
            </a:fld>
            <a:endParaRPr lang="en-GB"/>
          </a:p>
        </p:txBody>
      </p:sp>
    </p:spTree>
    <p:extLst>
      <p:ext uri="{BB962C8B-B14F-4D97-AF65-F5344CB8AC3E}">
        <p14:creationId xmlns:p14="http://schemas.microsoft.com/office/powerpoint/2010/main" val="510009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latin typeface="Arial" panose="020B0604020202020204" pitchFamily="34" charset="0"/>
                <a:cs typeface="Arial" panose="020B0604020202020204" pitchFamily="34" charset="0"/>
              </a:rPr>
              <a:t>The Rolfe et al model has just three simple stages and begins with What?</a:t>
            </a:r>
          </a:p>
          <a:p>
            <a:endParaRPr lang="en-GB" sz="1000" b="1" dirty="0">
              <a:latin typeface="Arial" panose="020B0604020202020204" pitchFamily="34" charset="0"/>
              <a:cs typeface="Arial" panose="020B0604020202020204" pitchFamily="34" charset="0"/>
            </a:endParaRPr>
          </a:p>
          <a:p>
            <a:r>
              <a:rPr lang="en-GB" sz="1000" b="1" dirty="0">
                <a:latin typeface="Arial" panose="020B0604020202020204" pitchFamily="34" charset="0"/>
                <a:cs typeface="Arial" panose="020B0604020202020204" pitchFamily="34" charset="0"/>
              </a:rPr>
              <a:t>WHAT: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Happened?</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Was the situation?</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Was your role in this?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Were you trying to achieve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Actions did you take?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Was the response?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Were the consequences?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Were your feelings?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Was good or bad?</a:t>
            </a:r>
            <a:endParaRPr lang="en-GB" sz="1000" b="1" dirty="0">
              <a:latin typeface="Arial" panose="020B0604020202020204" pitchFamily="34" charset="0"/>
              <a:cs typeface="Arial" panose="020B0604020202020204" pitchFamily="34" charset="0"/>
            </a:endParaRPr>
          </a:p>
          <a:p>
            <a:endParaRPr lang="en-GB" sz="1000" b="1" dirty="0">
              <a:latin typeface="Arial" panose="020B0604020202020204" pitchFamily="34" charset="0"/>
              <a:cs typeface="Arial" panose="020B0604020202020204" pitchFamily="34" charset="0"/>
            </a:endParaRPr>
          </a:p>
          <a:p>
            <a:r>
              <a:rPr lang="en-GB" sz="1000" b="1" dirty="0">
                <a:latin typeface="Arial" panose="020B0604020202020204" pitchFamily="34" charset="0"/>
                <a:cs typeface="Arial" panose="020B0604020202020204" pitchFamily="34" charset="0"/>
              </a:rPr>
              <a:t>SO WHAT?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Does this teach you?</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Does this mean – to you and to others?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Could you have done differently?</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Knowledge or skills did you bring to the situation?</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Is your understanding on the situation and your actions now?</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Could you have done differently?</a:t>
            </a:r>
            <a:endParaRPr lang="en-GB" sz="1000" b="1" dirty="0">
              <a:latin typeface="Arial" panose="020B0604020202020204" pitchFamily="34" charset="0"/>
              <a:cs typeface="Arial" panose="020B0604020202020204" pitchFamily="34" charset="0"/>
            </a:endParaRPr>
          </a:p>
          <a:p>
            <a:endParaRPr lang="en-GB" sz="1000" b="1" dirty="0">
              <a:latin typeface="Arial" panose="020B0604020202020204" pitchFamily="34" charset="0"/>
              <a:cs typeface="Arial" panose="020B0604020202020204" pitchFamily="34" charset="0"/>
            </a:endParaRPr>
          </a:p>
          <a:p>
            <a:r>
              <a:rPr lang="en-GB" sz="1000" b="1" dirty="0">
                <a:latin typeface="Arial" panose="020B0604020202020204" pitchFamily="34" charset="0"/>
                <a:cs typeface="Arial" panose="020B0604020202020204" pitchFamily="34" charset="0"/>
              </a:rPr>
              <a:t>NOW WHAT?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Do you need to do to make things better?</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Broader issues need to be considered?</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Might the consequences be?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Will you do differently next time?</a:t>
            </a:r>
          </a:p>
          <a:p>
            <a:endParaRPr lang="en-GB" sz="1000" dirty="0"/>
          </a:p>
        </p:txBody>
      </p:sp>
      <p:sp>
        <p:nvSpPr>
          <p:cNvPr id="4" name="Slide Number Placeholder 3"/>
          <p:cNvSpPr>
            <a:spLocks noGrp="1"/>
          </p:cNvSpPr>
          <p:nvPr>
            <p:ph type="sldNum" sz="quarter" idx="10"/>
          </p:nvPr>
        </p:nvSpPr>
        <p:spPr/>
        <p:txBody>
          <a:bodyPr/>
          <a:lstStyle/>
          <a:p>
            <a:fld id="{98B2CF70-5DAE-4E66-8964-54808E098D37}" type="slidenum">
              <a:rPr lang="en-GB" smtClean="0"/>
              <a:t>15</a:t>
            </a:fld>
            <a:endParaRPr lang="en-GB"/>
          </a:p>
        </p:txBody>
      </p:sp>
    </p:spTree>
    <p:extLst>
      <p:ext uri="{BB962C8B-B14F-4D97-AF65-F5344CB8AC3E}">
        <p14:creationId xmlns:p14="http://schemas.microsoft.com/office/powerpoint/2010/main" val="875072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16</a:t>
            </a:fld>
            <a:endParaRPr lang="en-GB"/>
          </a:p>
        </p:txBody>
      </p:sp>
    </p:spTree>
    <p:extLst>
      <p:ext uri="{BB962C8B-B14F-4D97-AF65-F5344CB8AC3E}">
        <p14:creationId xmlns:p14="http://schemas.microsoft.com/office/powerpoint/2010/main" val="127253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2</a:t>
            </a:fld>
            <a:endParaRPr lang="en-GB"/>
          </a:p>
        </p:txBody>
      </p:sp>
    </p:spTree>
    <p:extLst>
      <p:ext uri="{BB962C8B-B14F-4D97-AF65-F5344CB8AC3E}">
        <p14:creationId xmlns:p14="http://schemas.microsoft.com/office/powerpoint/2010/main" val="263019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topics</a:t>
            </a:r>
          </a:p>
          <a:p>
            <a:endParaRPr lang="en-GB" dirty="0"/>
          </a:p>
          <a:p>
            <a:r>
              <a:rPr lang="en-GB" dirty="0"/>
              <a:t>Ask delegates what they understand by preceptorship.</a:t>
            </a:r>
          </a:p>
        </p:txBody>
      </p:sp>
      <p:sp>
        <p:nvSpPr>
          <p:cNvPr id="4" name="Slide Number Placeholder 3"/>
          <p:cNvSpPr>
            <a:spLocks noGrp="1"/>
          </p:cNvSpPr>
          <p:nvPr>
            <p:ph type="sldNum" sz="quarter" idx="10"/>
          </p:nvPr>
        </p:nvSpPr>
        <p:spPr/>
        <p:txBody>
          <a:bodyPr/>
          <a:lstStyle/>
          <a:p>
            <a:fld id="{228CE506-CAC9-4633-8605-305F2F453042}" type="slidenum">
              <a:rPr lang="en-GB" smtClean="0"/>
              <a:t>3</a:t>
            </a:fld>
            <a:endParaRPr lang="en-GB"/>
          </a:p>
        </p:txBody>
      </p:sp>
    </p:spTree>
    <p:extLst>
      <p:ext uri="{BB962C8B-B14F-4D97-AF65-F5344CB8AC3E}">
        <p14:creationId xmlns:p14="http://schemas.microsoft.com/office/powerpoint/2010/main" val="240429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 supervising, managing and developing people there are a number of different techniques that we use – coaching, instructing, advising, teaching, counselling and mentoring.  Each of these is distinct with a defined purpose and although one of the most useful techniques, coaching is frequently </a:t>
            </a:r>
            <a:r>
              <a:rPr lang="en-GB" sz="1200" kern="1200" dirty="0" err="1">
                <a:solidFill>
                  <a:schemeClr val="tx1"/>
                </a:solidFill>
                <a:effectLst/>
                <a:latin typeface="+mn-lt"/>
                <a:ea typeface="+mn-ea"/>
                <a:cs typeface="+mn-cs"/>
              </a:rPr>
              <a:t>mis</a:t>
            </a:r>
            <a:r>
              <a:rPr lang="en-GB" sz="1200" kern="1200" dirty="0">
                <a:solidFill>
                  <a:schemeClr val="tx1"/>
                </a:solidFill>
                <a:effectLst/>
                <a:latin typeface="+mn-lt"/>
                <a:ea typeface="+mn-ea"/>
                <a:cs typeface="+mn-cs"/>
              </a:rPr>
              <a:t>-understood. </a:t>
            </a:r>
          </a:p>
          <a:p>
            <a:endParaRPr lang="en-GB" dirty="0"/>
          </a:p>
          <a:p>
            <a:r>
              <a:rPr lang="en-GB" dirty="0"/>
              <a:t>Ask delegates to work in pairs or small groups to consider</a:t>
            </a:r>
            <a:r>
              <a:rPr lang="en-GB" baseline="0" dirty="0"/>
              <a:t> definitions of the different terms.  You may also want to consider asking them for examples of different situations when each is most appropriate</a:t>
            </a:r>
            <a:endParaRPr lang="en-GB" dirty="0"/>
          </a:p>
        </p:txBody>
      </p:sp>
      <p:sp>
        <p:nvSpPr>
          <p:cNvPr id="76804" name="Slide Number Placeholder 3"/>
          <p:cNvSpPr>
            <a:spLocks noGrp="1"/>
          </p:cNvSpPr>
          <p:nvPr>
            <p:ph type="sldNum" sz="quarter" idx="5"/>
          </p:nvPr>
        </p:nvSpPr>
        <p:spPr/>
        <p:txBody>
          <a:bodyPr/>
          <a:lstStyle/>
          <a:p>
            <a:pPr>
              <a:defRPr/>
            </a:pPr>
            <a:fld id="{3C5B6C26-7309-4D98-ACA9-EB8498F2A5A6}"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latin typeface="Arial" panose="020B0604020202020204" pitchFamily="34" charset="0"/>
                <a:cs typeface="Arial" panose="020B0604020202020204" pitchFamily="34" charset="0"/>
              </a:rPr>
              <a:t>The dictionary defines a coach as “a privately owned carriage used to transport from one place to another”- and whilst this may refer to a vehicle, this is exactly what coaching is about.  A good coach will help an individual move forward from where they are to where they want or need to be.  </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The premise of coaching is that the answers lie within the individual and it is through careful questioning and follow-through from a coach that the individual will reach decisions on how to move forward.  This may be done within a short session or over several sessions.  As it is the individual who comes up with the solutions (not the coach), they are more likely to be committed to following through and achieving.  A coach is therefore a facilitator who encourages the thought process without giving advice or instruction.</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Where an individual is coached over a period of time they begin to internalise the coaching idea and become able to think through the process themselves, becoming more independent.</a:t>
            </a:r>
          </a:p>
          <a:p>
            <a:endParaRPr lang="en-GB" dirty="0">
              <a:latin typeface="Arial" panose="020B0604020202020204" pitchFamily="34" charset="0"/>
              <a:cs typeface="Arial" panose="020B0604020202020204" pitchFamily="34" charset="0"/>
            </a:endParaRPr>
          </a:p>
        </p:txBody>
      </p:sp>
      <p:sp>
        <p:nvSpPr>
          <p:cNvPr id="78852" name="Slide Number Placeholder 3"/>
          <p:cNvSpPr>
            <a:spLocks noGrp="1"/>
          </p:cNvSpPr>
          <p:nvPr>
            <p:ph type="sldNum" sz="quarter" idx="5"/>
          </p:nvPr>
        </p:nvSpPr>
        <p:spPr/>
        <p:txBody>
          <a:bodyPr/>
          <a:lstStyle/>
          <a:p>
            <a:pPr>
              <a:defRPr/>
            </a:pPr>
            <a:fld id="{841E28A6-0A8D-4E11-98D8-D2E69296170A}"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r>
              <a:rPr lang="en-US" b="1" dirty="0"/>
              <a:t>Coaching</a:t>
            </a:r>
            <a:r>
              <a:rPr lang="en-US" dirty="0"/>
              <a:t> is improving performance through a range of learning experiences to identify areas for improvement.  This may involve helping someone to solve a problem, learn a new skill, address a difficult area or achieve a goal</a:t>
            </a:r>
            <a:endParaRPr lang="en-GB" dirty="0"/>
          </a:p>
          <a:p>
            <a:pPr lvl="0"/>
            <a:r>
              <a:rPr lang="en-US" b="1" dirty="0"/>
              <a:t>Advising </a:t>
            </a:r>
            <a:r>
              <a:rPr lang="en-US" dirty="0"/>
              <a:t>is giving opinions or information which may or may not be taken.  Guiding or giving advice based on your own experience</a:t>
            </a:r>
            <a:endParaRPr lang="en-GB" dirty="0"/>
          </a:p>
          <a:p>
            <a:pPr lvl="0"/>
            <a:r>
              <a:rPr lang="en-US" b="1" dirty="0"/>
              <a:t>Instructing</a:t>
            </a:r>
            <a:r>
              <a:rPr lang="en-US" dirty="0"/>
              <a:t> is teaching others or giving instruction on how something should be done.  This includes demonstrating practical skills</a:t>
            </a:r>
            <a:endParaRPr lang="en-GB" dirty="0"/>
          </a:p>
          <a:p>
            <a:pPr lvl="0"/>
            <a:r>
              <a:rPr lang="en-US" b="1" dirty="0"/>
              <a:t>Teaching </a:t>
            </a:r>
            <a:r>
              <a:rPr lang="en-US" dirty="0"/>
              <a:t>is about passing on knowledge or skill to another person and facilitating their learning</a:t>
            </a:r>
            <a:endParaRPr lang="en-GB" dirty="0"/>
          </a:p>
          <a:p>
            <a:pPr lvl="0"/>
            <a:r>
              <a:rPr lang="en-US" b="1" dirty="0"/>
              <a:t>Counselling</a:t>
            </a:r>
            <a:r>
              <a:rPr lang="en-US" dirty="0"/>
              <a:t> is encouraging others to take responsibility for a problem.  It focuses on past experience</a:t>
            </a:r>
            <a:endParaRPr lang="en-GB" dirty="0"/>
          </a:p>
          <a:p>
            <a:pPr lvl="0"/>
            <a:r>
              <a:rPr lang="en-GB" b="1" dirty="0"/>
              <a:t>Mentoring </a:t>
            </a:r>
            <a:r>
              <a:rPr lang="en-GB" dirty="0"/>
              <a:t>has different meanings in different contexts.  It is typically less formal, combines elements of all the above and is aimed at helping people to realise their potential.  Within healthcare, mentors are responsible for developing and assessing students and learners</a:t>
            </a:r>
          </a:p>
          <a:p>
            <a:r>
              <a:rPr lang="en-GB" dirty="0"/>
              <a:t> </a:t>
            </a:r>
          </a:p>
          <a:p>
            <a:br>
              <a:rPr lang="en-GB" dirty="0"/>
            </a:br>
            <a:r>
              <a:rPr lang="en-GB" dirty="0"/>
              <a:t>The key to successful management or supervision is to understand when each of these core skills is required.  When is coaching the better option and when is it more effective to provide answers, advice or instruction.</a:t>
            </a:r>
          </a:p>
        </p:txBody>
      </p:sp>
      <p:sp>
        <p:nvSpPr>
          <p:cNvPr id="79876" name="Slide Number Placeholder 3"/>
          <p:cNvSpPr>
            <a:spLocks noGrp="1"/>
          </p:cNvSpPr>
          <p:nvPr>
            <p:ph type="sldNum" sz="quarter" idx="5"/>
          </p:nvPr>
        </p:nvSpPr>
        <p:spPr/>
        <p:txBody>
          <a:bodyPr/>
          <a:lstStyle/>
          <a:p>
            <a:pPr>
              <a:defRPr/>
            </a:pPr>
            <a:fld id="{BFEEFE46-7D87-4DF6-A463-0D2E85324623}"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1" dirty="0">
                <a:latin typeface="Arial" panose="020B0604020202020204" pitchFamily="34" charset="0"/>
                <a:cs typeface="Arial" panose="020B0604020202020204" pitchFamily="34" charset="0"/>
              </a:rPr>
              <a:t>GROW</a:t>
            </a:r>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 Probably the most popular method is GROW – attributed to John Whitmore (1980s) which identifies a four stage process beginning with identifying the Goal for the individual, then considering the Reality or current situation, then clarifying the Objective before determining the Will or Way forward.  For each stage, the coach will ask a number of questions. Whilst each coach will have their own preferred questions, the following provide examples of the types of question that can be asked at each stage:</a:t>
            </a:r>
          </a:p>
          <a:p>
            <a:r>
              <a:rPr lang="en-GB" sz="1000" dirty="0">
                <a:latin typeface="Arial" panose="020B0604020202020204" pitchFamily="34" charset="0"/>
                <a:cs typeface="Arial" panose="020B0604020202020204" pitchFamily="34" charset="0"/>
              </a:rPr>
              <a:t> </a:t>
            </a:r>
          </a:p>
          <a:p>
            <a:r>
              <a:rPr lang="en-GB" sz="1000" b="1" dirty="0">
                <a:latin typeface="Arial" panose="020B0604020202020204" pitchFamily="34" charset="0"/>
                <a:cs typeface="Arial" panose="020B0604020202020204" pitchFamily="34" charset="0"/>
              </a:rPr>
              <a:t>Goal</a:t>
            </a:r>
            <a:endParaRPr lang="en-GB" sz="1000" dirty="0">
              <a:latin typeface="Arial" panose="020B0604020202020204" pitchFamily="34" charset="0"/>
              <a:cs typeface="Arial" panose="020B0604020202020204" pitchFamily="34" charset="0"/>
            </a:endParaRPr>
          </a:p>
          <a:p>
            <a:pPr lvl="0"/>
            <a:r>
              <a:rPr lang="en-GB" sz="1000" dirty="0">
                <a:latin typeface="Arial" panose="020B0604020202020204" pitchFamily="34" charset="0"/>
                <a:cs typeface="Arial" panose="020B0604020202020204" pitchFamily="34" charset="0"/>
              </a:rPr>
              <a:t>What is the subject matter or issue you would like to discuss?</a:t>
            </a:r>
          </a:p>
          <a:p>
            <a:pPr lvl="0"/>
            <a:r>
              <a:rPr lang="en-GB" sz="1000" dirty="0">
                <a:latin typeface="Arial" panose="020B0604020202020204" pitchFamily="34" charset="0"/>
                <a:cs typeface="Arial" panose="020B0604020202020204" pitchFamily="34" charset="0"/>
              </a:rPr>
              <a:t>What outcome are you seeking by the end of this session?</a:t>
            </a:r>
          </a:p>
          <a:p>
            <a:pPr lvl="0"/>
            <a:r>
              <a:rPr lang="en-GB" sz="1000" dirty="0">
                <a:latin typeface="Arial" panose="020B0604020202020204" pitchFamily="34" charset="0"/>
                <a:cs typeface="Arial" panose="020B0604020202020204" pitchFamily="34" charset="0"/>
              </a:rPr>
              <a:t>What is your time frame for reaching that goal?</a:t>
            </a:r>
          </a:p>
          <a:p>
            <a:r>
              <a:rPr lang="en-GB" sz="1000" b="1" dirty="0">
                <a:latin typeface="Arial" panose="020B0604020202020204" pitchFamily="34" charset="0"/>
                <a:cs typeface="Arial" panose="020B0604020202020204" pitchFamily="34" charset="0"/>
              </a:rPr>
              <a:t> Reality</a:t>
            </a:r>
            <a:endParaRPr lang="en-GB" sz="1000" dirty="0">
              <a:latin typeface="Arial" panose="020B0604020202020204" pitchFamily="34" charset="0"/>
              <a:cs typeface="Arial" panose="020B0604020202020204" pitchFamily="34" charset="0"/>
            </a:endParaRPr>
          </a:p>
          <a:p>
            <a:pPr lvl="0"/>
            <a:r>
              <a:rPr lang="en-GB" sz="1000" dirty="0">
                <a:latin typeface="Arial" panose="020B0604020202020204" pitchFamily="34" charset="0"/>
                <a:cs typeface="Arial" panose="020B0604020202020204" pitchFamily="34" charset="0"/>
              </a:rPr>
              <a:t>What is the present situation in more detail?</a:t>
            </a:r>
          </a:p>
          <a:p>
            <a:pPr lvl="0"/>
            <a:r>
              <a:rPr lang="en-GB" sz="1000" dirty="0">
                <a:latin typeface="Arial" panose="020B0604020202020204" pitchFamily="34" charset="0"/>
                <a:cs typeface="Arial" panose="020B0604020202020204" pitchFamily="34" charset="0"/>
              </a:rPr>
              <a:t>What and how great is your concern about it?</a:t>
            </a:r>
          </a:p>
          <a:p>
            <a:pPr lvl="0"/>
            <a:r>
              <a:rPr lang="en-GB" sz="1000" dirty="0">
                <a:latin typeface="Arial" panose="020B0604020202020204" pitchFamily="34" charset="0"/>
                <a:cs typeface="Arial" panose="020B0604020202020204" pitchFamily="34" charset="0"/>
              </a:rPr>
              <a:t>How much control do you personally have over the outcome?</a:t>
            </a:r>
          </a:p>
          <a:p>
            <a:pPr lvl="0"/>
            <a:r>
              <a:rPr lang="en-GB" sz="1000" dirty="0">
                <a:latin typeface="Arial" panose="020B0604020202020204" pitchFamily="34" charset="0"/>
                <a:cs typeface="Arial" panose="020B0604020202020204" pitchFamily="34" charset="0"/>
              </a:rPr>
              <a:t>What is really the issue here, the heart of the problem or the bottom line?</a:t>
            </a:r>
          </a:p>
          <a:p>
            <a:r>
              <a:rPr lang="en-GB" sz="1000" b="1" dirty="0">
                <a:latin typeface="Arial" panose="020B0604020202020204" pitchFamily="34" charset="0"/>
                <a:cs typeface="Arial" panose="020B0604020202020204" pitchFamily="34" charset="0"/>
              </a:rPr>
              <a:t>Options</a:t>
            </a:r>
          </a:p>
          <a:p>
            <a:pPr lvl="0"/>
            <a:r>
              <a:rPr lang="en-GB" sz="1000" dirty="0">
                <a:latin typeface="Arial" panose="020B0604020202020204" pitchFamily="34" charset="0"/>
                <a:cs typeface="Arial" panose="020B0604020202020204" pitchFamily="34" charset="0"/>
              </a:rPr>
              <a:t>What are all the different ways you could approach this issue?</a:t>
            </a:r>
          </a:p>
          <a:p>
            <a:pPr lvl="0"/>
            <a:r>
              <a:rPr lang="en-GB" sz="1000" dirty="0">
                <a:latin typeface="Arial" panose="020B0604020202020204" pitchFamily="34" charset="0"/>
                <a:cs typeface="Arial" panose="020B0604020202020204" pitchFamily="34" charset="0"/>
              </a:rPr>
              <a:t>Make a list of all the alternatives, complete and partial solutions?</a:t>
            </a:r>
          </a:p>
          <a:p>
            <a:pPr lvl="0"/>
            <a:r>
              <a:rPr lang="en-GB" sz="1000" dirty="0">
                <a:latin typeface="Arial" panose="020B0604020202020204" pitchFamily="34" charset="0"/>
                <a:cs typeface="Arial" panose="020B0604020202020204" pitchFamily="34" charset="0"/>
              </a:rPr>
              <a:t>What else could you do?</a:t>
            </a:r>
          </a:p>
          <a:p>
            <a:pPr lvl="0"/>
            <a:r>
              <a:rPr lang="en-GB" sz="1000" dirty="0">
                <a:latin typeface="Arial" panose="020B0604020202020204" pitchFamily="34" charset="0"/>
                <a:cs typeface="Arial" panose="020B0604020202020204" pitchFamily="34" charset="0"/>
              </a:rPr>
              <a:t>Which would give you most satisfaction?</a:t>
            </a:r>
          </a:p>
          <a:p>
            <a:r>
              <a:rPr lang="en-GB" sz="1000" b="1" dirty="0">
                <a:latin typeface="Arial" panose="020B0604020202020204" pitchFamily="34" charset="0"/>
                <a:cs typeface="Arial" panose="020B0604020202020204" pitchFamily="34" charset="0"/>
              </a:rPr>
              <a:t>Will</a:t>
            </a:r>
          </a:p>
          <a:p>
            <a:pPr lvl="0"/>
            <a:r>
              <a:rPr lang="en-GB" sz="1000" dirty="0">
                <a:latin typeface="Arial" panose="020B0604020202020204" pitchFamily="34" charset="0"/>
                <a:cs typeface="Arial" panose="020B0604020202020204" pitchFamily="34" charset="0"/>
              </a:rPr>
              <a:t>Which options do you choose?</a:t>
            </a:r>
          </a:p>
          <a:p>
            <a:pPr lvl="0"/>
            <a:r>
              <a:rPr lang="en-GB" sz="1000" dirty="0">
                <a:latin typeface="Arial" panose="020B0604020202020204" pitchFamily="34" charset="0"/>
                <a:cs typeface="Arial" panose="020B0604020202020204" pitchFamily="34" charset="0"/>
              </a:rPr>
              <a:t>To what extent does this meet your objectives?</a:t>
            </a:r>
          </a:p>
          <a:p>
            <a:pPr lvl="0"/>
            <a:r>
              <a:rPr lang="en-GB" sz="1000" dirty="0">
                <a:latin typeface="Arial" panose="020B0604020202020204" pitchFamily="34" charset="0"/>
                <a:cs typeface="Arial" panose="020B0604020202020204" pitchFamily="34" charset="0"/>
              </a:rPr>
              <a:t>What are your criteria and measurements for success?</a:t>
            </a:r>
          </a:p>
          <a:p>
            <a:pPr lvl="0"/>
            <a:r>
              <a:rPr lang="en-GB" sz="1000" dirty="0">
                <a:latin typeface="Arial" panose="020B0604020202020204" pitchFamily="34" charset="0"/>
                <a:cs typeface="Arial" panose="020B0604020202020204" pitchFamily="34" charset="0"/>
              </a:rPr>
              <a:t>When precisely are you going to start and finish each step?</a:t>
            </a:r>
          </a:p>
        </p:txBody>
      </p:sp>
      <p:sp>
        <p:nvSpPr>
          <p:cNvPr id="4" name="Slide Number Placeholder 3"/>
          <p:cNvSpPr>
            <a:spLocks noGrp="1"/>
          </p:cNvSpPr>
          <p:nvPr>
            <p:ph type="sldNum" sz="quarter" idx="10"/>
          </p:nvPr>
        </p:nvSpPr>
        <p:spPr/>
        <p:txBody>
          <a:bodyPr/>
          <a:lstStyle/>
          <a:p>
            <a:fld id="{228CE506-CAC9-4633-8605-305F2F453042}" type="slidenum">
              <a:rPr lang="en-GB" smtClean="0"/>
              <a:t>7</a:t>
            </a:fld>
            <a:endParaRPr lang="en-GB"/>
          </a:p>
        </p:txBody>
      </p:sp>
    </p:spTree>
    <p:extLst>
      <p:ext uri="{BB962C8B-B14F-4D97-AF65-F5344CB8AC3E}">
        <p14:creationId xmlns:p14="http://schemas.microsoft.com/office/powerpoint/2010/main" val="2881929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SOAR</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An alternative model, also with four stages, focuses on considering the Situation initially before identifying the Outcome, looking at potential Actions and completing the cycle with Review and Reflect.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Designed to complete the coaching cycle with the opportunity to review and reflect which fits well with Nursing and encourages reflection and review of what has gone well</a:t>
            </a: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28CE506-CAC9-4633-8605-305F2F453042}" type="slidenum">
              <a:rPr lang="en-GB" smtClean="0"/>
              <a:t>8</a:t>
            </a:fld>
            <a:endParaRPr lang="en-GB"/>
          </a:p>
        </p:txBody>
      </p:sp>
    </p:spTree>
    <p:extLst>
      <p:ext uri="{BB962C8B-B14F-4D97-AF65-F5344CB8AC3E}">
        <p14:creationId xmlns:p14="http://schemas.microsoft.com/office/powerpoint/2010/main" val="903769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Emphasise that not everyone feels comfortable asking the same questions and will want to phrase them differently, use different language or approach in a different way.  This is perfectly acceptable as the coach needs to be comfortable with the coaching process.</a:t>
            </a:r>
          </a:p>
          <a:p>
            <a:endParaRPr lang="en-GB" dirty="0"/>
          </a:p>
          <a:p>
            <a:r>
              <a:rPr lang="en-GB" dirty="0"/>
              <a:t>Ask delegate to consider a couple of questions they might like to ask at this stage</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9</a:t>
            </a:fld>
            <a:endParaRPr lang="en-GB"/>
          </a:p>
        </p:txBody>
      </p:sp>
    </p:spTree>
    <p:extLst>
      <p:ext uri="{BB962C8B-B14F-4D97-AF65-F5344CB8AC3E}">
        <p14:creationId xmlns:p14="http://schemas.microsoft.com/office/powerpoint/2010/main" val="1371495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a:r>
              <a:rPr lang="en-US" sz="1400" i="1" kern="1200" dirty="0" err="1">
                <a:solidFill>
                  <a:schemeClr val="tx1"/>
                </a:solidFill>
                <a:latin typeface="Arial"/>
                <a:ea typeface="+mn-ea"/>
                <a:cs typeface="Arial"/>
              </a:rPr>
              <a:t>CapitalNurse</a:t>
            </a:r>
            <a:r>
              <a:rPr lang="en-US" sz="1400" i="1" kern="1200" dirty="0">
                <a:solidFill>
                  <a:schemeClr val="tx1"/>
                </a:solidFill>
                <a:latin typeface="Arial"/>
                <a:ea typeface="+mn-ea"/>
                <a:cs typeface="Arial"/>
              </a:rPr>
              <a:t> is jointly sponsored by Health Education England, NHS England and NHS Improvement</a:t>
            </a:r>
            <a:endParaRPr lang="en-US" sz="1400" i="1" dirty="0">
              <a:latin typeface="Arial"/>
              <a:cs typeface="Arial"/>
            </a:endParaRPr>
          </a:p>
        </p:txBody>
      </p:sp>
    </p:spTree>
    <p:extLst>
      <p:ext uri="{BB962C8B-B14F-4D97-AF65-F5344CB8AC3E}">
        <p14:creationId xmlns:p14="http://schemas.microsoft.com/office/powerpoint/2010/main" val="306695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9503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9033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39752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7668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58546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19269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333075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13900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07114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86541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mages.google.co.uk/imgres?imgurl=http://www.a-zbus.com/uploads/school_bus_-_cartoon_6.jpg&amp;imgrefurl=http://www.middevon.gov.uk/media/word/i/7/Annual_Monitoring_Report_2006.doc&amp;h=142&amp;w=225&amp;sz=13&amp;hl=en&amp;start=12&amp;tbnid=onGVs8ZPj3l99M:&amp;tbnh=68&amp;tbnw=108&amp;prev=/images?q=cartoon+bus&amp;gbv=2&amp;svnum=10&amp;hl=en"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Preceptor Development</a:t>
            </a:r>
            <a:br>
              <a:rPr lang="en-GB" dirty="0"/>
            </a:br>
            <a:r>
              <a:rPr lang="en-GB" dirty="0"/>
              <a:t>Coaching Skills Module</a:t>
            </a:r>
          </a:p>
        </p:txBody>
      </p:sp>
      <p:sp>
        <p:nvSpPr>
          <p:cNvPr id="3" name="Subtitle 2"/>
          <p:cNvSpPr>
            <a:spLocks noGrp="1"/>
          </p:cNvSpPr>
          <p:nvPr>
            <p:ph type="subTitle" idx="1"/>
          </p:nvPr>
        </p:nvSpPr>
        <p:spPr/>
        <p:txBody>
          <a:bodyPr/>
          <a:lstStyle/>
          <a:p>
            <a:r>
              <a:rPr lang="en-GB" dirty="0"/>
              <a:t>Desiree Cox</a:t>
            </a:r>
          </a:p>
        </p:txBody>
      </p:sp>
    </p:spTree>
    <p:extLst>
      <p:ext uri="{BB962C8B-B14F-4D97-AF65-F5344CB8AC3E}">
        <p14:creationId xmlns:p14="http://schemas.microsoft.com/office/powerpoint/2010/main" val="2862993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Outcome</a:t>
            </a:r>
          </a:p>
        </p:txBody>
      </p:sp>
      <p:sp>
        <p:nvSpPr>
          <p:cNvPr id="3" name="Content Placeholder 2"/>
          <p:cNvSpPr>
            <a:spLocks noGrp="1"/>
          </p:cNvSpPr>
          <p:nvPr>
            <p:ph idx="1"/>
          </p:nvPr>
        </p:nvSpPr>
        <p:spPr/>
        <p:txBody>
          <a:bodyPr>
            <a:normAutofit/>
          </a:bodyPr>
          <a:lstStyle/>
          <a:p>
            <a:r>
              <a:rPr lang="en-GB" sz="2800" dirty="0"/>
              <a:t>So what is you would like to achieve?</a:t>
            </a:r>
          </a:p>
          <a:p>
            <a:r>
              <a:rPr lang="en-GB" sz="2800" dirty="0"/>
              <a:t>How realistic is that in terms of your current commitments?</a:t>
            </a:r>
          </a:p>
          <a:p>
            <a:r>
              <a:rPr lang="en-GB" sz="2800" dirty="0"/>
              <a:t>What are your longer term objectives?</a:t>
            </a:r>
          </a:p>
          <a:p>
            <a:r>
              <a:rPr lang="en-GB" sz="2800" dirty="0"/>
              <a:t>What about short-term objectives?</a:t>
            </a:r>
          </a:p>
          <a:p>
            <a:r>
              <a:rPr lang="en-GB" sz="2800" dirty="0"/>
              <a:t>What is your timeframe for this?</a:t>
            </a:r>
          </a:p>
          <a:p>
            <a:r>
              <a:rPr lang="en-GB" sz="2800" dirty="0"/>
              <a:t>How would it feel for you when you achieve this?</a:t>
            </a:r>
          </a:p>
          <a:p>
            <a:r>
              <a:rPr lang="en-GB" sz="2800" dirty="0"/>
              <a:t>How may this impact on other areas?</a:t>
            </a:r>
          </a:p>
        </p:txBody>
      </p:sp>
    </p:spTree>
    <p:extLst>
      <p:ext uri="{BB962C8B-B14F-4D97-AF65-F5344CB8AC3E}">
        <p14:creationId xmlns:p14="http://schemas.microsoft.com/office/powerpoint/2010/main" val="2282400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Action</a:t>
            </a:r>
          </a:p>
        </p:txBody>
      </p:sp>
      <p:sp>
        <p:nvSpPr>
          <p:cNvPr id="3" name="Content Placeholder 2"/>
          <p:cNvSpPr>
            <a:spLocks noGrp="1"/>
          </p:cNvSpPr>
          <p:nvPr>
            <p:ph idx="1"/>
          </p:nvPr>
        </p:nvSpPr>
        <p:spPr>
          <a:xfrm>
            <a:off x="457200" y="1412776"/>
            <a:ext cx="8229600" cy="4525963"/>
          </a:xfrm>
        </p:spPr>
        <p:txBody>
          <a:bodyPr>
            <a:noAutofit/>
          </a:bodyPr>
          <a:lstStyle/>
          <a:p>
            <a:r>
              <a:rPr lang="en-GB" sz="2400" dirty="0"/>
              <a:t>What alternatives / options do you have?</a:t>
            </a:r>
          </a:p>
          <a:p>
            <a:r>
              <a:rPr lang="en-GB" sz="2400" dirty="0"/>
              <a:t>What would you do if you had a clean sheet?</a:t>
            </a:r>
          </a:p>
          <a:p>
            <a:r>
              <a:rPr lang="en-GB" sz="2400" dirty="0"/>
              <a:t>Which option appeals to you most? Why?</a:t>
            </a:r>
          </a:p>
          <a:p>
            <a:r>
              <a:rPr lang="en-GB" sz="2400" dirty="0"/>
              <a:t>What are the barriers you may encounter for this option?</a:t>
            </a:r>
          </a:p>
          <a:p>
            <a:r>
              <a:rPr lang="en-GB" sz="2400" dirty="0"/>
              <a:t>What is your commitment on a scale of 1 to 10?</a:t>
            </a:r>
          </a:p>
          <a:p>
            <a:r>
              <a:rPr lang="en-GB" sz="2400" dirty="0"/>
              <a:t>What stops you reaching 10?</a:t>
            </a:r>
          </a:p>
          <a:p>
            <a:r>
              <a:rPr lang="en-GB" sz="2400" dirty="0"/>
              <a:t>What is your timeframe?</a:t>
            </a:r>
          </a:p>
          <a:p>
            <a:r>
              <a:rPr lang="en-GB" sz="2400" dirty="0"/>
              <a:t>How are you going to measure your progress?</a:t>
            </a:r>
          </a:p>
          <a:p>
            <a:r>
              <a:rPr lang="en-GB" sz="2400" dirty="0"/>
              <a:t>How can I support you?</a:t>
            </a:r>
          </a:p>
        </p:txBody>
      </p:sp>
    </p:spTree>
    <p:extLst>
      <p:ext uri="{BB962C8B-B14F-4D97-AF65-F5344CB8AC3E}">
        <p14:creationId xmlns:p14="http://schemas.microsoft.com/office/powerpoint/2010/main" val="401915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Review and Reflect</a:t>
            </a:r>
          </a:p>
        </p:txBody>
      </p:sp>
      <p:sp>
        <p:nvSpPr>
          <p:cNvPr id="3" name="Content Placeholder 2"/>
          <p:cNvSpPr>
            <a:spLocks noGrp="1"/>
          </p:cNvSpPr>
          <p:nvPr>
            <p:ph idx="1"/>
          </p:nvPr>
        </p:nvSpPr>
        <p:spPr/>
        <p:txBody>
          <a:bodyPr>
            <a:normAutofit/>
          </a:bodyPr>
          <a:lstStyle/>
          <a:p>
            <a:r>
              <a:rPr lang="en-GB" sz="2800" dirty="0"/>
              <a:t>How is it going?</a:t>
            </a:r>
          </a:p>
          <a:p>
            <a:r>
              <a:rPr lang="en-GB" sz="2800" dirty="0"/>
              <a:t>Are you where you planned to be in terms of achievement?</a:t>
            </a:r>
          </a:p>
          <a:p>
            <a:r>
              <a:rPr lang="en-GB" sz="2800" dirty="0"/>
              <a:t>Have you encountered any problems?  And if so, how have you overcome these?</a:t>
            </a:r>
          </a:p>
          <a:p>
            <a:r>
              <a:rPr lang="en-GB" sz="2800" dirty="0"/>
              <a:t>What has gone / is going well?</a:t>
            </a:r>
          </a:p>
          <a:p>
            <a:r>
              <a:rPr lang="en-GB" sz="2800" dirty="0"/>
              <a:t>What you have learned from the process?</a:t>
            </a:r>
          </a:p>
          <a:p>
            <a:r>
              <a:rPr lang="en-GB" sz="2800" dirty="0"/>
              <a:t>How satisfied are you with the outcome?</a:t>
            </a:r>
          </a:p>
        </p:txBody>
      </p:sp>
    </p:spTree>
    <p:extLst>
      <p:ext uri="{BB962C8B-B14F-4D97-AF65-F5344CB8AC3E}">
        <p14:creationId xmlns:p14="http://schemas.microsoft.com/office/powerpoint/2010/main" val="419753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a:xfrm>
            <a:off x="457200" y="2348880"/>
            <a:ext cx="8229600" cy="3777283"/>
          </a:xfrm>
        </p:spPr>
        <p:txBody>
          <a:bodyPr/>
          <a:lstStyle/>
          <a:p>
            <a:r>
              <a:rPr lang="en-GB" dirty="0"/>
              <a:t>In pairs, take turns to coach the other person using the scenarios in the workbook</a:t>
            </a:r>
          </a:p>
        </p:txBody>
      </p:sp>
    </p:spTree>
    <p:extLst>
      <p:ext uri="{BB962C8B-B14F-4D97-AF65-F5344CB8AC3E}">
        <p14:creationId xmlns:p14="http://schemas.microsoft.com/office/powerpoint/2010/main" val="3650040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Reflective coaching</a:t>
            </a:r>
          </a:p>
        </p:txBody>
      </p:sp>
      <p:sp>
        <p:nvSpPr>
          <p:cNvPr id="3" name="Content Placeholder 2"/>
          <p:cNvSpPr>
            <a:spLocks noGrp="1"/>
          </p:cNvSpPr>
          <p:nvPr>
            <p:ph idx="1"/>
          </p:nvPr>
        </p:nvSpPr>
        <p:spPr/>
        <p:txBody>
          <a:bodyPr/>
          <a:lstStyle/>
          <a:p>
            <a:r>
              <a:rPr lang="en-GB" dirty="0"/>
              <a:t>Coaching someone else to reflect</a:t>
            </a:r>
          </a:p>
          <a:p>
            <a:r>
              <a:rPr lang="en-GB" dirty="0"/>
              <a:t>Asking questions to prompt them through the stages</a:t>
            </a:r>
          </a:p>
          <a:p>
            <a:r>
              <a:rPr lang="en-GB" dirty="0"/>
              <a:t>Using a model of reflection</a:t>
            </a:r>
          </a:p>
        </p:txBody>
      </p:sp>
    </p:spTree>
    <p:extLst>
      <p:ext uri="{BB962C8B-B14F-4D97-AF65-F5344CB8AC3E}">
        <p14:creationId xmlns:p14="http://schemas.microsoft.com/office/powerpoint/2010/main" val="1678790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Rolfe et al Reflective model</a:t>
            </a:r>
          </a:p>
        </p:txBody>
      </p:sp>
      <p:grpSp>
        <p:nvGrpSpPr>
          <p:cNvPr id="13" name="Group 12"/>
          <p:cNvGrpSpPr/>
          <p:nvPr/>
        </p:nvGrpSpPr>
        <p:grpSpPr>
          <a:xfrm>
            <a:off x="-612576" y="1004827"/>
            <a:ext cx="9791334" cy="5885739"/>
            <a:chOff x="-612576" y="1004827"/>
            <a:chExt cx="9791334" cy="5885739"/>
          </a:xfrm>
        </p:grpSpPr>
        <p:sp>
          <p:nvSpPr>
            <p:cNvPr id="10" name="Rectangle 9"/>
            <p:cNvSpPr/>
            <p:nvPr/>
          </p:nvSpPr>
          <p:spPr>
            <a:xfrm>
              <a:off x="-5122" y="1374159"/>
              <a:ext cx="9149122" cy="55164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7308304" y="6488668"/>
              <a:ext cx="1864613" cy="369332"/>
            </a:xfrm>
            <a:prstGeom prst="rect">
              <a:avLst/>
            </a:prstGeom>
            <a:noFill/>
          </p:spPr>
          <p:txBody>
            <a:bodyPr wrap="none" rtlCol="0">
              <a:spAutoFit/>
            </a:bodyPr>
            <a:lstStyle/>
            <a:p>
              <a:r>
                <a:rPr lang="en-GB" i="1" dirty="0">
                  <a:latin typeface="Arial" panose="020B0604020202020204" pitchFamily="34" charset="0"/>
                  <a:cs typeface="Arial" panose="020B0604020202020204" pitchFamily="34" charset="0"/>
                </a:rPr>
                <a:t>Rolfe et al, 2001</a:t>
              </a:r>
            </a:p>
          </p:txBody>
        </p:sp>
        <p:grpSp>
          <p:nvGrpSpPr>
            <p:cNvPr id="8" name="Group 7"/>
            <p:cNvGrpSpPr/>
            <p:nvPr/>
          </p:nvGrpSpPr>
          <p:grpSpPr>
            <a:xfrm>
              <a:off x="-612576" y="1004827"/>
              <a:ext cx="9791334" cy="4844277"/>
              <a:chOff x="-459432" y="1224756"/>
              <a:chExt cx="7343501" cy="3775402"/>
            </a:xfrm>
          </p:grpSpPr>
          <p:pic>
            <p:nvPicPr>
              <p:cNvPr id="1026" name="Picture 2" descr="Image result for rolfe et al"/>
              <p:cNvPicPr>
                <a:picLocks noChangeAspect="1" noChangeArrowheads="1"/>
              </p:cNvPicPr>
              <p:nvPr/>
            </p:nvPicPr>
            <p:blipFill>
              <a:blip r:embed="rId3">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731431" y="1605019"/>
                <a:ext cx="3395139" cy="3395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59432" y="1224756"/>
                <a:ext cx="2610290" cy="287840"/>
              </a:xfrm>
              <a:prstGeom prst="rect">
                <a:avLst/>
              </a:prstGeom>
              <a:noFill/>
            </p:spPr>
            <p:txBody>
              <a:bodyPr wrap="square" rtlCol="0">
                <a:spAutoFit/>
              </a:bodyPr>
              <a:lstStyle/>
              <a:p>
                <a:endParaRPr lang="en-GB" dirty="0">
                  <a:latin typeface="Arial" panose="020B0604020202020204" pitchFamily="34" charset="0"/>
                  <a:cs typeface="Arial" panose="020B0604020202020204" pitchFamily="34" charset="0"/>
                </a:endParaRPr>
              </a:p>
            </p:txBody>
          </p:sp>
          <p:sp>
            <p:nvSpPr>
              <p:cNvPr id="5" name="TextBox 4"/>
              <p:cNvSpPr txBox="1"/>
              <p:nvPr/>
            </p:nvSpPr>
            <p:spPr>
              <a:xfrm>
                <a:off x="4651821" y="1907704"/>
                <a:ext cx="2232248" cy="287840"/>
              </a:xfrm>
              <a:prstGeom prst="rect">
                <a:avLst/>
              </a:prstGeom>
              <a:noFill/>
            </p:spPr>
            <p:txBody>
              <a:bodyPr wrap="square" rtlCol="0">
                <a:spAutoFit/>
              </a:bodyPr>
              <a:lstStyle/>
              <a:p>
                <a:endParaRPr lang="en-GB" dirty="0">
                  <a:latin typeface="Arial" panose="020B0604020202020204" pitchFamily="34" charset="0"/>
                  <a:cs typeface="Arial" panose="020B0604020202020204" pitchFamily="34" charset="0"/>
                </a:endParaRPr>
              </a:p>
            </p:txBody>
          </p:sp>
          <p:sp>
            <p:nvSpPr>
              <p:cNvPr id="7" name="TextBox 6"/>
              <p:cNvSpPr txBox="1"/>
              <p:nvPr/>
            </p:nvSpPr>
            <p:spPr>
              <a:xfrm>
                <a:off x="350658" y="3748798"/>
                <a:ext cx="2232248" cy="287840"/>
              </a:xfrm>
              <a:prstGeom prst="rect">
                <a:avLst/>
              </a:prstGeom>
              <a:noFill/>
            </p:spPr>
            <p:txBody>
              <a:bodyPr wrap="square" rtlCol="0">
                <a:spAutoFit/>
              </a:bodyPr>
              <a:lstStyle/>
              <a:p>
                <a:endParaRPr lang="en-GB" dirty="0">
                  <a:latin typeface="Arial" panose="020B0604020202020204" pitchFamily="34" charset="0"/>
                  <a:cs typeface="Arial" panose="020B0604020202020204" pitchFamily="34" charset="0"/>
                </a:endParaRPr>
              </a:p>
            </p:txBody>
          </p:sp>
        </p:grpSp>
        <p:sp>
          <p:nvSpPr>
            <p:cNvPr id="9" name="TextBox 8"/>
            <p:cNvSpPr txBox="1"/>
            <p:nvPr/>
          </p:nvSpPr>
          <p:spPr>
            <a:xfrm>
              <a:off x="1063697" y="1486082"/>
              <a:ext cx="2232248" cy="1477328"/>
            </a:xfrm>
            <a:prstGeom prst="rect">
              <a:avLst/>
            </a:prstGeom>
            <a:noFill/>
          </p:spPr>
          <p:txBody>
            <a:bodyPr wrap="square" rtlCol="0">
              <a:spAutoFit/>
            </a:bodyPr>
            <a:lstStyle/>
            <a:p>
              <a:r>
                <a:rPr lang="en-GB" b="1" dirty="0">
                  <a:solidFill>
                    <a:srgbClr val="FF0000"/>
                  </a:solidFill>
                </a:rPr>
                <a:t>What?</a:t>
              </a:r>
            </a:p>
            <a:p>
              <a:r>
                <a:rPr lang="en-GB" dirty="0"/>
                <a:t>What was the situation or event?</a:t>
              </a:r>
            </a:p>
            <a:p>
              <a:r>
                <a:rPr lang="en-GB" dirty="0"/>
                <a:t>What happened and how did you feel?</a:t>
              </a:r>
            </a:p>
          </p:txBody>
        </p:sp>
        <p:sp>
          <p:nvSpPr>
            <p:cNvPr id="11" name="TextBox 10"/>
            <p:cNvSpPr txBox="1"/>
            <p:nvPr/>
          </p:nvSpPr>
          <p:spPr>
            <a:xfrm>
              <a:off x="6444208" y="2766137"/>
              <a:ext cx="2560458" cy="1477328"/>
            </a:xfrm>
            <a:prstGeom prst="rect">
              <a:avLst/>
            </a:prstGeom>
            <a:noFill/>
          </p:spPr>
          <p:txBody>
            <a:bodyPr wrap="square" rtlCol="0">
              <a:spAutoFit/>
            </a:bodyPr>
            <a:lstStyle/>
            <a:p>
              <a:r>
                <a:rPr lang="en-GB" b="1" dirty="0">
                  <a:solidFill>
                    <a:srgbClr val="FF0000"/>
                  </a:solidFill>
                </a:rPr>
                <a:t>So What?</a:t>
              </a:r>
            </a:p>
            <a:p>
              <a:r>
                <a:rPr lang="en-GB" dirty="0"/>
                <a:t>So what actions did you take?</a:t>
              </a:r>
            </a:p>
            <a:p>
              <a:r>
                <a:rPr lang="en-GB" dirty="0"/>
                <a:t>So what was the result?</a:t>
              </a:r>
            </a:p>
            <a:p>
              <a:r>
                <a:rPr lang="en-GB" dirty="0"/>
                <a:t>So what did you learn?</a:t>
              </a:r>
            </a:p>
          </p:txBody>
        </p:sp>
        <p:sp>
          <p:nvSpPr>
            <p:cNvPr id="12" name="TextBox 11"/>
            <p:cNvSpPr txBox="1"/>
            <p:nvPr/>
          </p:nvSpPr>
          <p:spPr>
            <a:xfrm>
              <a:off x="675480" y="4454180"/>
              <a:ext cx="2560458" cy="1477328"/>
            </a:xfrm>
            <a:prstGeom prst="rect">
              <a:avLst/>
            </a:prstGeom>
            <a:noFill/>
          </p:spPr>
          <p:txBody>
            <a:bodyPr wrap="square" rtlCol="0">
              <a:spAutoFit/>
            </a:bodyPr>
            <a:lstStyle/>
            <a:p>
              <a:r>
                <a:rPr lang="en-GB" b="1" dirty="0">
                  <a:solidFill>
                    <a:srgbClr val="FF0000"/>
                  </a:solidFill>
                </a:rPr>
                <a:t>Now What?</a:t>
              </a:r>
            </a:p>
            <a:p>
              <a:r>
                <a:rPr lang="en-GB" dirty="0"/>
                <a:t>Now what are you going in future?</a:t>
              </a:r>
            </a:p>
            <a:p>
              <a:r>
                <a:rPr lang="en-GB" dirty="0"/>
                <a:t>Now what will you do differently? </a:t>
              </a:r>
            </a:p>
          </p:txBody>
        </p:sp>
      </p:grpSp>
    </p:spTree>
    <p:extLst>
      <p:ext uri="{BB962C8B-B14F-4D97-AF65-F5344CB8AC3E}">
        <p14:creationId xmlns:p14="http://schemas.microsoft.com/office/powerpoint/2010/main" val="307338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Review</a:t>
            </a:r>
          </a:p>
        </p:txBody>
      </p:sp>
      <p:sp>
        <p:nvSpPr>
          <p:cNvPr id="3" name="Content Placeholder 2"/>
          <p:cNvSpPr>
            <a:spLocks noGrp="1"/>
          </p:cNvSpPr>
          <p:nvPr>
            <p:ph idx="1"/>
          </p:nvPr>
        </p:nvSpPr>
        <p:spPr>
          <a:xfrm>
            <a:off x="457200" y="1600201"/>
            <a:ext cx="7859216" cy="3196952"/>
          </a:xfrm>
        </p:spPr>
        <p:txBody>
          <a:bodyPr>
            <a:normAutofit/>
          </a:bodyPr>
          <a:lstStyle/>
          <a:p>
            <a:pPr lvl="0"/>
            <a:r>
              <a:rPr lang="en-GB" dirty="0"/>
              <a:t>Are you aware of how and when to use coaching and advising skills to guide the preceptee?</a:t>
            </a:r>
          </a:p>
          <a:p>
            <a:pPr lvl="0"/>
            <a:r>
              <a:rPr lang="en-GB" dirty="0"/>
              <a:t>How can you use coaching skills in your role?</a:t>
            </a:r>
          </a:p>
          <a:p>
            <a:endParaRPr lang="en-GB" dirty="0"/>
          </a:p>
        </p:txBody>
      </p:sp>
    </p:spTree>
    <p:extLst>
      <p:ext uri="{BB962C8B-B14F-4D97-AF65-F5344CB8AC3E}">
        <p14:creationId xmlns:p14="http://schemas.microsoft.com/office/powerpoint/2010/main" val="108202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Workshop Objectives</a:t>
            </a:r>
          </a:p>
        </p:txBody>
      </p:sp>
      <p:sp>
        <p:nvSpPr>
          <p:cNvPr id="3" name="Content Placeholder 2"/>
          <p:cNvSpPr>
            <a:spLocks noGrp="1"/>
          </p:cNvSpPr>
          <p:nvPr>
            <p:ph idx="1"/>
          </p:nvPr>
        </p:nvSpPr>
        <p:spPr/>
        <p:txBody>
          <a:bodyPr>
            <a:normAutofit/>
          </a:bodyPr>
          <a:lstStyle/>
          <a:p>
            <a:pPr marL="0" indent="0">
              <a:buNone/>
            </a:pPr>
            <a:r>
              <a:rPr lang="en-GB" dirty="0"/>
              <a:t>By the end of the module delegates will:</a:t>
            </a:r>
          </a:p>
          <a:p>
            <a:pPr lvl="0"/>
            <a:r>
              <a:rPr lang="en-GB" dirty="0"/>
              <a:t>Have an understanding of coaching and when this is the most effective tool to use</a:t>
            </a:r>
          </a:p>
          <a:p>
            <a:pPr lvl="0"/>
            <a:r>
              <a:rPr lang="en-GB" dirty="0"/>
              <a:t>Be aware of how to use a coaching model to structure a conversation</a:t>
            </a:r>
          </a:p>
          <a:p>
            <a:endParaRPr lang="en-GB" dirty="0"/>
          </a:p>
        </p:txBody>
      </p:sp>
    </p:spTree>
    <p:extLst>
      <p:ext uri="{BB962C8B-B14F-4D97-AF65-F5344CB8AC3E}">
        <p14:creationId xmlns:p14="http://schemas.microsoft.com/office/powerpoint/2010/main" val="88998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Topics</a:t>
            </a:r>
          </a:p>
        </p:txBody>
      </p:sp>
      <p:sp>
        <p:nvSpPr>
          <p:cNvPr id="3" name="Content Placeholder 2"/>
          <p:cNvSpPr>
            <a:spLocks noGrp="1"/>
          </p:cNvSpPr>
          <p:nvPr>
            <p:ph idx="1"/>
          </p:nvPr>
        </p:nvSpPr>
        <p:spPr/>
        <p:txBody>
          <a:bodyPr>
            <a:normAutofit/>
          </a:bodyPr>
          <a:lstStyle/>
          <a:p>
            <a:r>
              <a:rPr lang="en-GB" dirty="0"/>
              <a:t>Definitions of different skills</a:t>
            </a:r>
          </a:p>
          <a:p>
            <a:r>
              <a:rPr lang="en-GB" dirty="0"/>
              <a:t>Coaching skills </a:t>
            </a:r>
          </a:p>
          <a:p>
            <a:r>
              <a:rPr lang="en-GB" dirty="0"/>
              <a:t>GROW model</a:t>
            </a:r>
          </a:p>
          <a:p>
            <a:r>
              <a:rPr lang="en-GB" dirty="0"/>
              <a:t>Reflective coaching</a:t>
            </a:r>
          </a:p>
        </p:txBody>
      </p:sp>
    </p:spTree>
    <p:extLst>
      <p:ext uri="{BB962C8B-B14F-4D97-AF65-F5344CB8AC3E}">
        <p14:creationId xmlns:p14="http://schemas.microsoft.com/office/powerpoint/2010/main" val="377067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bwMode="auto">
          <a:xfrm>
            <a:off x="323528" y="692696"/>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dirty="0"/>
              <a:t>Activity</a:t>
            </a:r>
          </a:p>
        </p:txBody>
      </p:sp>
      <p:sp>
        <p:nvSpPr>
          <p:cNvPr id="32771" name="Content Placeholder 2"/>
          <p:cNvSpPr>
            <a:spLocks noGrp="1"/>
          </p:cNvSpPr>
          <p:nvPr>
            <p:ph idx="1"/>
          </p:nvPr>
        </p:nvSpPr>
        <p:spPr/>
        <p:txBody>
          <a:bodyPr/>
          <a:lstStyle/>
          <a:p>
            <a:pPr eaLnBrk="1" hangingPunct="1"/>
            <a:r>
              <a:rPr lang="en-GB" dirty="0"/>
              <a:t>How would you differentiate between the following terms:</a:t>
            </a:r>
          </a:p>
          <a:p>
            <a:pPr lvl="1" eaLnBrk="1" hangingPunct="1"/>
            <a:r>
              <a:rPr lang="en-GB" dirty="0"/>
              <a:t>Coaching</a:t>
            </a:r>
          </a:p>
          <a:p>
            <a:pPr lvl="1" eaLnBrk="1" hangingPunct="1"/>
            <a:r>
              <a:rPr lang="en-GB" dirty="0"/>
              <a:t>Advising</a:t>
            </a:r>
          </a:p>
          <a:p>
            <a:pPr lvl="1" eaLnBrk="1" hangingPunct="1"/>
            <a:r>
              <a:rPr lang="en-GB" dirty="0"/>
              <a:t>Instructing</a:t>
            </a:r>
          </a:p>
          <a:p>
            <a:pPr lvl="1" eaLnBrk="1" hangingPunct="1"/>
            <a:r>
              <a:rPr lang="en-GB" dirty="0"/>
              <a:t>Counselling</a:t>
            </a:r>
          </a:p>
          <a:p>
            <a:pPr lvl="1" eaLnBrk="1" hangingPunct="1"/>
            <a:r>
              <a:rPr lang="en-GB" dirty="0"/>
              <a:t>Mentoring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xfrm>
            <a:off x="632372" y="8382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GB" dirty="0"/>
              <a:t>What is a Coach?</a:t>
            </a:r>
          </a:p>
        </p:txBody>
      </p:sp>
      <p:sp>
        <p:nvSpPr>
          <p:cNvPr id="4" name="Rectangle 1027"/>
          <p:cNvSpPr txBox="1">
            <a:spLocks noChangeArrowheads="1"/>
          </p:cNvSpPr>
          <p:nvPr/>
        </p:nvSpPr>
        <p:spPr>
          <a:xfrm>
            <a:off x="685800" y="1981200"/>
            <a:ext cx="7772400" cy="4114800"/>
          </a:xfrm>
          <a:prstGeom prst="rect">
            <a:avLst/>
          </a:prstGeom>
        </p:spPr>
        <p:txBody>
          <a:bodyPr/>
          <a:lstStyle/>
          <a:p>
            <a:pPr eaLnBrk="0" hangingPunct="0">
              <a:spcBef>
                <a:spcPct val="20000"/>
              </a:spcBef>
              <a:buClr>
                <a:schemeClr val="accent2"/>
              </a:buClr>
              <a:buSzPct val="80000"/>
              <a:defRPr/>
            </a:pPr>
            <a:r>
              <a:rPr lang="en-GB" sz="3200" b="1" kern="0" dirty="0">
                <a:latin typeface="+mn-lt"/>
                <a:cs typeface="+mn-cs"/>
              </a:rPr>
              <a:t>Dictionary Definition</a:t>
            </a:r>
            <a:r>
              <a:rPr lang="en-GB" sz="3200" kern="0" dirty="0">
                <a:latin typeface="+mn-lt"/>
                <a:cs typeface="+mn-cs"/>
              </a:rPr>
              <a:t>:  </a:t>
            </a:r>
            <a:br>
              <a:rPr lang="en-GB" sz="3200" kern="0" dirty="0">
                <a:latin typeface="+mn-lt"/>
                <a:cs typeface="+mn-cs"/>
              </a:rPr>
            </a:br>
            <a:r>
              <a:rPr lang="en-GB" sz="3200" kern="0" dirty="0">
                <a:solidFill>
                  <a:schemeClr val="tx2"/>
                </a:solidFill>
                <a:latin typeface="+mn-lt"/>
                <a:cs typeface="+mn-cs"/>
              </a:rPr>
              <a:t>“Privately owned carriage used to transport from one place to another”</a:t>
            </a:r>
          </a:p>
        </p:txBody>
      </p:sp>
      <p:pic>
        <p:nvPicPr>
          <p:cNvPr id="34820" name="Picture 1035" descr="http://tbn0.google.com/images?q=tbn:onGVs8ZPj3l99M:http://www.a-zbus.com/uploads/school_bus_-_cartoon_6.jpg">
            <a:hlinkClick r:id="rId3"/>
          </p:cNvPr>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355976" y="3564878"/>
            <a:ext cx="3822824" cy="240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dirty="0"/>
              <a:t>Definitions</a:t>
            </a:r>
          </a:p>
        </p:txBody>
      </p:sp>
      <p:sp>
        <p:nvSpPr>
          <p:cNvPr id="35843" name="Content Placeholder 2"/>
          <p:cNvSpPr>
            <a:spLocks noGrp="1"/>
          </p:cNvSpPr>
          <p:nvPr>
            <p:ph idx="1"/>
          </p:nvPr>
        </p:nvSpPr>
        <p:spPr>
          <a:xfrm>
            <a:off x="457200" y="1412776"/>
            <a:ext cx="8229600" cy="4525963"/>
          </a:xfrm>
        </p:spPr>
        <p:txBody>
          <a:bodyPr>
            <a:noAutofit/>
          </a:bodyPr>
          <a:lstStyle/>
          <a:p>
            <a:r>
              <a:rPr lang="en-GB" sz="2400" b="1" dirty="0"/>
              <a:t>Coaching</a:t>
            </a:r>
            <a:r>
              <a:rPr lang="en-GB" sz="2400" dirty="0"/>
              <a:t> – guiding someone to explore all potential options and decide on a way forward</a:t>
            </a:r>
          </a:p>
          <a:p>
            <a:r>
              <a:rPr lang="en-GB" sz="2400" b="1" dirty="0"/>
              <a:t>Advising </a:t>
            </a:r>
            <a:r>
              <a:rPr lang="en-GB" sz="2400" dirty="0"/>
              <a:t>– giving opinions or information which may or may not be taken, generally based on own experience</a:t>
            </a:r>
          </a:p>
          <a:p>
            <a:r>
              <a:rPr lang="en-GB" sz="2400" b="1" dirty="0"/>
              <a:t>Instructing</a:t>
            </a:r>
            <a:r>
              <a:rPr lang="en-GB" sz="2400" dirty="0"/>
              <a:t> – giving someone an instruction, telling them how to do something</a:t>
            </a:r>
          </a:p>
          <a:p>
            <a:r>
              <a:rPr lang="en-GB" sz="2400" b="1" dirty="0"/>
              <a:t>Counselling</a:t>
            </a:r>
            <a:r>
              <a:rPr lang="en-GB" sz="2400" dirty="0"/>
              <a:t> – helping someone to accept or take responsibility for something that has already happened</a:t>
            </a:r>
          </a:p>
          <a:p>
            <a:r>
              <a:rPr lang="en-GB" sz="2400" b="1" dirty="0"/>
              <a:t>Mentoring </a:t>
            </a:r>
            <a:r>
              <a:rPr lang="en-GB" sz="2400" dirty="0"/>
              <a:t>– combines elements of all of the above</a:t>
            </a:r>
          </a:p>
          <a:p>
            <a:endParaRPr lang="en-GB" dirty="0"/>
          </a:p>
          <a:p>
            <a:pPr eaLnBrk="1" hangingPunct="1"/>
            <a:endParaRPr lang="en-GB"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GROW Coaching Model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924131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9159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SOAR Coaching Model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19773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300192" y="5517232"/>
            <a:ext cx="1878015" cy="338554"/>
          </a:xfrm>
          <a:prstGeom prst="rect">
            <a:avLst/>
          </a:prstGeom>
          <a:noFill/>
        </p:spPr>
        <p:txBody>
          <a:bodyPr wrap="none" rtlCol="0">
            <a:spAutoFit/>
          </a:bodyPr>
          <a:lstStyle/>
          <a:p>
            <a:r>
              <a:rPr lang="en-GB" sz="1600" i="1" dirty="0"/>
              <a:t>© Desiree Cox, 2011</a:t>
            </a:r>
          </a:p>
        </p:txBody>
      </p:sp>
    </p:spTree>
    <p:extLst>
      <p:ext uri="{BB962C8B-B14F-4D97-AF65-F5344CB8AC3E}">
        <p14:creationId xmlns:p14="http://schemas.microsoft.com/office/powerpoint/2010/main" val="2747728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Situation</a:t>
            </a:r>
          </a:p>
        </p:txBody>
      </p:sp>
      <p:sp>
        <p:nvSpPr>
          <p:cNvPr id="3" name="Content Placeholder 2"/>
          <p:cNvSpPr>
            <a:spLocks noGrp="1"/>
          </p:cNvSpPr>
          <p:nvPr>
            <p:ph idx="1"/>
          </p:nvPr>
        </p:nvSpPr>
        <p:spPr/>
        <p:txBody>
          <a:bodyPr>
            <a:normAutofit/>
          </a:bodyPr>
          <a:lstStyle/>
          <a:p>
            <a:r>
              <a:rPr lang="en-GB" sz="2800" dirty="0"/>
              <a:t>Tell me about your current situation</a:t>
            </a:r>
          </a:p>
          <a:p>
            <a:r>
              <a:rPr lang="en-GB" sz="2800" dirty="0"/>
              <a:t>What skills / knowledge / competences do you have?</a:t>
            </a:r>
          </a:p>
          <a:p>
            <a:r>
              <a:rPr lang="en-GB" sz="2800" dirty="0"/>
              <a:t>What are your main responsibilities?</a:t>
            </a:r>
          </a:p>
          <a:p>
            <a:r>
              <a:rPr lang="en-GB" sz="2800" dirty="0"/>
              <a:t>What would you like to develop?</a:t>
            </a:r>
          </a:p>
          <a:p>
            <a:r>
              <a:rPr lang="en-GB" sz="2800" dirty="0"/>
              <a:t>Are there obstacles which are stopping you achieving what you would like to?</a:t>
            </a:r>
          </a:p>
        </p:txBody>
      </p:sp>
    </p:spTree>
    <p:extLst>
      <p:ext uri="{BB962C8B-B14F-4D97-AF65-F5344CB8AC3E}">
        <p14:creationId xmlns:p14="http://schemas.microsoft.com/office/powerpoint/2010/main" val="915623933"/>
      </p:ext>
    </p:extLst>
  </p:cSld>
  <p:clrMapOvr>
    <a:masterClrMapping/>
  </p:clrMapOvr>
</p:sld>
</file>

<file path=ppt/theme/theme1.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DF3E7A-6AAF-479E-9C9E-A7071422602C}">
  <ds:schemaRefs>
    <ds:schemaRef ds:uri="http://schemas.microsoft.com/office/2006/metadata/properties"/>
    <ds:schemaRef ds:uri="http://schemas.microsoft.com/office/infopath/2007/PartnerControls"/>
    <ds:schemaRef ds:uri="03b25e55-1fda-4dd5-9a75-c38d0989a0e2"/>
    <ds:schemaRef ds:uri="d2389ad0-4628-4ca4-babd-a5e1ca1fc43d"/>
  </ds:schemaRefs>
</ds:datastoreItem>
</file>

<file path=customXml/itemProps2.xml><?xml version="1.0" encoding="utf-8"?>
<ds:datastoreItem xmlns:ds="http://schemas.openxmlformats.org/officeDocument/2006/customXml" ds:itemID="{81DA11B1-06B4-48AE-8304-AF87146A4B29}">
  <ds:schemaRefs>
    <ds:schemaRef ds:uri="http://schemas.microsoft.com/sharepoint/v3/contenttype/forms"/>
  </ds:schemaRefs>
</ds:datastoreItem>
</file>

<file path=customXml/itemProps3.xml><?xml version="1.0" encoding="utf-8"?>
<ds:datastoreItem xmlns:ds="http://schemas.openxmlformats.org/officeDocument/2006/customXml" ds:itemID="{9BBC590F-1551-443D-8660-76BA0223B5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CapitalNurse</Template>
  <TotalTime>12109</TotalTime>
  <Words>1252</Words>
  <Application>Microsoft Office PowerPoint</Application>
  <PresentationFormat>On-screen Show (4:3)</PresentationFormat>
  <Paragraphs>185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CapitalNurse</vt:lpstr>
      <vt:lpstr>Preceptor Development Coaching Skills Module</vt:lpstr>
      <vt:lpstr>Workshop Objectives</vt:lpstr>
      <vt:lpstr>Topics</vt:lpstr>
      <vt:lpstr>Activity</vt:lpstr>
      <vt:lpstr>What is a Coach?</vt:lpstr>
      <vt:lpstr>Definitions</vt:lpstr>
      <vt:lpstr>GROW Coaching Model</vt:lpstr>
      <vt:lpstr>SOAR Coaching Model</vt:lpstr>
      <vt:lpstr>Situation</vt:lpstr>
      <vt:lpstr>Outcome</vt:lpstr>
      <vt:lpstr>Action</vt:lpstr>
      <vt:lpstr>Review and Reflect</vt:lpstr>
      <vt:lpstr>Activity</vt:lpstr>
      <vt:lpstr>Reflective coaching</vt:lpstr>
      <vt:lpstr>Rolfe et al Reflective model</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Development Workshop</dc:title>
  <dc:creator>Desiree Cox</dc:creator>
  <cp:lastModifiedBy>Desiree Cox</cp:lastModifiedBy>
  <cp:revision>24</cp:revision>
  <dcterms:created xsi:type="dcterms:W3CDTF">2018-04-03T13:42:55Z</dcterms:created>
  <dcterms:modified xsi:type="dcterms:W3CDTF">2024-04-08T15:04:56Z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ies>
</file>