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45"/>
  </p:notesMasterIdLst>
  <p:handoutMasterIdLst>
    <p:handoutMasterId r:id="rId46"/>
  </p:handoutMasterIdLst>
  <p:sldIdLst>
    <p:sldId id="1923" r:id="rId5"/>
    <p:sldId id="2145707281" r:id="rId6"/>
    <p:sldId id="2145707288" r:id="rId7"/>
    <p:sldId id="1946" r:id="rId8"/>
    <p:sldId id="2145707289" r:id="rId9"/>
    <p:sldId id="2145707291" r:id="rId10"/>
    <p:sldId id="2145707292" r:id="rId11"/>
    <p:sldId id="2145707293" r:id="rId12"/>
    <p:sldId id="2145707294" r:id="rId13"/>
    <p:sldId id="2145707295" r:id="rId14"/>
    <p:sldId id="2145707296" r:id="rId15"/>
    <p:sldId id="2145707298" r:id="rId16"/>
    <p:sldId id="2145707299" r:id="rId17"/>
    <p:sldId id="2145707300" r:id="rId18"/>
    <p:sldId id="2145707301" r:id="rId19"/>
    <p:sldId id="2145707302" r:id="rId20"/>
    <p:sldId id="2145707303" r:id="rId21"/>
    <p:sldId id="2145707304" r:id="rId22"/>
    <p:sldId id="2145707305" r:id="rId23"/>
    <p:sldId id="2145707306" r:id="rId24"/>
    <p:sldId id="2145707307" r:id="rId25"/>
    <p:sldId id="2145707308" r:id="rId26"/>
    <p:sldId id="2145707309" r:id="rId27"/>
    <p:sldId id="2145707310" r:id="rId28"/>
    <p:sldId id="2145707311" r:id="rId29"/>
    <p:sldId id="2145707312" r:id="rId30"/>
    <p:sldId id="2145707313" r:id="rId31"/>
    <p:sldId id="2145707314" r:id="rId32"/>
    <p:sldId id="2145707315" r:id="rId33"/>
    <p:sldId id="2145707316" r:id="rId34"/>
    <p:sldId id="2145707317" r:id="rId35"/>
    <p:sldId id="2145707318" r:id="rId36"/>
    <p:sldId id="2145707319" r:id="rId37"/>
    <p:sldId id="2145707320" r:id="rId38"/>
    <p:sldId id="2145707321" r:id="rId39"/>
    <p:sldId id="2145707322" r:id="rId40"/>
    <p:sldId id="2145707323" r:id="rId41"/>
    <p:sldId id="2145707324" r:id="rId42"/>
    <p:sldId id="2145707325" r:id="rId43"/>
    <p:sldId id="214570732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a:srgbClr val="80D2CC"/>
    <a:srgbClr val="99DBD6"/>
    <a:srgbClr val="99DDEB"/>
    <a:srgbClr val="80D4E7"/>
    <a:srgbClr val="005EB8"/>
    <a:srgbClr val="E8EDEE"/>
    <a:srgbClr val="003087"/>
    <a:srgbClr val="82D1CB"/>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86395" autoAdjust="0"/>
  </p:normalViewPr>
  <p:slideViewPr>
    <p:cSldViewPr snapToGrid="0">
      <p:cViewPr varScale="1">
        <p:scale>
          <a:sx n="98" d="100"/>
          <a:sy n="98" d="100"/>
        </p:scale>
        <p:origin x="882" y="72"/>
      </p:cViewPr>
      <p:guideLst/>
    </p:cSldViewPr>
  </p:slideViewPr>
  <p:outlineViewPr>
    <p:cViewPr>
      <p:scale>
        <a:sx n="33" d="100"/>
        <a:sy n="33" d="100"/>
      </p:scale>
      <p:origin x="0" y="-888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94" d="100"/>
          <a:sy n="94" d="100"/>
        </p:scale>
        <p:origin x="3226" y="101"/>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9B8466-C6A6-4611-8007-1EF1E8E8C663}" type="doc">
      <dgm:prSet loTypeId="urn:microsoft.com/office/officeart/2008/layout/CircleAccentTimeline" loCatId="process" qsTypeId="urn:microsoft.com/office/officeart/2005/8/quickstyle/simple5" qsCatId="simple" csTypeId="urn:microsoft.com/office/officeart/2005/8/colors/accent0_1" csCatId="mainScheme" phldr="1"/>
      <dgm:spPr/>
    </dgm:pt>
    <dgm:pt modelId="{608A96B1-9A9B-4305-ADF0-05EEE7FC594F}">
      <dgm:prSet phldrT="[Text]" custT="1"/>
      <dgm:spPr>
        <a:xfrm rot="17700000">
          <a:off x="456304" y="406122"/>
          <a:ext cx="1293270" cy="623256"/>
        </a:xfrm>
        <a:prstGeom prst="rect">
          <a:avLst/>
        </a:prstGeom>
        <a:noFill/>
        <a:ln>
          <a:noFill/>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Sender’s message</a:t>
          </a:r>
        </a:p>
      </dgm:t>
    </dgm:pt>
    <dgm:pt modelId="{1B0EBD5F-EBDC-49AD-B9D3-BB1937CFE352}" type="parTrans" cxnId="{1B75FF69-E385-4955-B0BF-E1CC06077BA2}">
      <dgm:prSet/>
      <dgm:spPr/>
      <dgm:t>
        <a:bodyPr/>
        <a:lstStyle/>
        <a:p>
          <a:endParaRPr lang="en-GB"/>
        </a:p>
      </dgm:t>
    </dgm:pt>
    <dgm:pt modelId="{C0A8C9BF-C64A-4DD1-B5FC-4B50F3454340}" type="sibTrans" cxnId="{1B75FF69-E385-4955-B0BF-E1CC06077BA2}">
      <dgm:prSet/>
      <dgm:spPr/>
      <dgm:t>
        <a:bodyPr/>
        <a:lstStyle/>
        <a:p>
          <a:endParaRPr lang="en-GB"/>
        </a:p>
      </dgm:t>
    </dgm:pt>
    <dgm:pt modelId="{4E9FECFF-C383-40E0-A09A-A31D60C62C3A}">
      <dgm:prSet phldrT="[Text]" custT="1"/>
      <dgm:spPr>
        <a:xfrm rot="17700000">
          <a:off x="2127777" y="406122"/>
          <a:ext cx="1293270" cy="623256"/>
        </a:xfrm>
        <a:prstGeom prst="rect">
          <a:avLst/>
        </a:prstGeom>
        <a:noFill/>
        <a:ln>
          <a:noFill/>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Encoding message</a:t>
          </a:r>
        </a:p>
      </dgm:t>
    </dgm:pt>
    <dgm:pt modelId="{B23D6BF3-E13A-468B-BCC8-C9882E346D61}" type="parTrans" cxnId="{7EE215C8-3552-429E-8176-29A25D03F081}">
      <dgm:prSet/>
      <dgm:spPr/>
      <dgm:t>
        <a:bodyPr/>
        <a:lstStyle/>
        <a:p>
          <a:endParaRPr lang="en-GB"/>
        </a:p>
      </dgm:t>
    </dgm:pt>
    <dgm:pt modelId="{13C16C6F-0956-405F-A3F2-1EE4561242FE}" type="sibTrans" cxnId="{7EE215C8-3552-429E-8176-29A25D03F081}">
      <dgm:prSet/>
      <dgm:spPr/>
      <dgm:t>
        <a:bodyPr/>
        <a:lstStyle/>
        <a:p>
          <a:endParaRPr lang="en-GB"/>
        </a:p>
      </dgm:t>
    </dgm:pt>
    <dgm:pt modelId="{4878F9D7-4819-4D6A-9F4D-DA1ED56BFA7E}">
      <dgm:prSet phldrT="[Text]" custT="1"/>
      <dgm:spPr>
        <a:xfrm rot="17700000">
          <a:off x="3639938" y="478126"/>
          <a:ext cx="1293270" cy="623256"/>
        </a:xfrm>
        <a:prstGeom prst="rect">
          <a:avLst/>
        </a:prstGeom>
        <a:noFill/>
        <a:ln>
          <a:noFill/>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Message transmission</a:t>
          </a: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a:t>
          </a:r>
        </a:p>
      </dgm:t>
    </dgm:pt>
    <dgm:pt modelId="{08C165F3-BE0B-454D-A3C0-FE82983CFF3C}" type="parTrans" cxnId="{E51FEED1-B882-4FC6-9B74-C41887D35131}">
      <dgm:prSet/>
      <dgm:spPr/>
      <dgm:t>
        <a:bodyPr/>
        <a:lstStyle/>
        <a:p>
          <a:endParaRPr lang="en-GB"/>
        </a:p>
      </dgm:t>
    </dgm:pt>
    <dgm:pt modelId="{28C16AF5-0FBB-4D73-B83A-8B90BD00CA57}" type="sibTrans" cxnId="{E51FEED1-B882-4FC6-9B74-C41887D35131}">
      <dgm:prSet/>
      <dgm:spPr/>
      <dgm:t>
        <a:bodyPr/>
        <a:lstStyle/>
        <a:p>
          <a:endParaRPr lang="en-GB"/>
        </a:p>
      </dgm:t>
    </dgm:pt>
    <dgm:pt modelId="{BD44E033-E833-4012-B6CA-87A7712670DC}">
      <dgm:prSet phldrT="[Text]" custT="1"/>
      <dgm:spPr>
        <a:xfrm rot="17700000">
          <a:off x="5368127" y="406122"/>
          <a:ext cx="1293270" cy="623256"/>
        </a:xfrm>
        <a:prstGeom prst="rect">
          <a:avLst/>
        </a:prstGeom>
        <a:noFill/>
        <a:ln>
          <a:noFill/>
        </a:ln>
        <a:effectLst/>
      </dgm:spPr>
      <dgm:t>
        <a:bodyPr/>
        <a:lstStyle/>
        <a:p>
          <a:pPr>
            <a:buNone/>
          </a:pPr>
          <a:r>
            <a:rPr lang="en-GB" sz="1600">
              <a:solidFill>
                <a:sysClr val="windowText" lastClr="000000">
                  <a:hueOff val="0"/>
                  <a:satOff val="0"/>
                  <a:lumOff val="0"/>
                  <a:alphaOff val="0"/>
                </a:sysClr>
              </a:solidFill>
              <a:latin typeface="Calibri"/>
              <a:ea typeface="+mn-ea"/>
              <a:cs typeface="+mn-cs"/>
            </a:rPr>
            <a:t>Decoding </a:t>
          </a: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message</a:t>
          </a:r>
        </a:p>
      </dgm:t>
    </dgm:pt>
    <dgm:pt modelId="{8437694D-F8F9-4DAB-988B-E624DAFC1506}" type="parTrans" cxnId="{860BC68B-E98A-484D-A8B5-A06E6259AC30}">
      <dgm:prSet/>
      <dgm:spPr/>
      <dgm:t>
        <a:bodyPr/>
        <a:lstStyle/>
        <a:p>
          <a:endParaRPr lang="en-GB"/>
        </a:p>
      </dgm:t>
    </dgm:pt>
    <dgm:pt modelId="{5256E08A-FC5E-454B-8278-17733817266A}" type="sibTrans" cxnId="{860BC68B-E98A-484D-A8B5-A06E6259AC30}">
      <dgm:prSet/>
      <dgm:spPr/>
      <dgm:t>
        <a:bodyPr/>
        <a:lstStyle/>
        <a:p>
          <a:endParaRPr lang="en-GB"/>
        </a:p>
      </dgm:t>
    </dgm:pt>
    <dgm:pt modelId="{6A461F50-19F7-48C8-A2F4-D4CC8B0B7708}">
      <dgm:prSet phldrT="[Text]" custT="1"/>
      <dgm:spPr>
        <a:xfrm rot="17700000">
          <a:off x="7024313" y="406122"/>
          <a:ext cx="1293270" cy="623256"/>
        </a:xfrm>
        <a:prstGeom prst="rect">
          <a:avLst/>
        </a:prstGeom>
        <a:noFill/>
        <a:ln>
          <a:noFill/>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Interpretation</a:t>
          </a:r>
        </a:p>
      </dgm:t>
    </dgm:pt>
    <dgm:pt modelId="{3C320EF4-45E7-40E5-9DEC-43FA73384CE6}" type="parTrans" cxnId="{FED710BA-8DC6-4584-8061-B9E81A8A018C}">
      <dgm:prSet/>
      <dgm:spPr/>
      <dgm:t>
        <a:bodyPr/>
        <a:lstStyle/>
        <a:p>
          <a:endParaRPr lang="en-GB"/>
        </a:p>
      </dgm:t>
    </dgm:pt>
    <dgm:pt modelId="{BCB2D217-E1DE-4452-A853-FA74E8694039}" type="sibTrans" cxnId="{FED710BA-8DC6-4584-8061-B9E81A8A018C}">
      <dgm:prSet/>
      <dgm:spPr/>
      <dgm:t>
        <a:bodyPr/>
        <a:lstStyle/>
        <a:p>
          <a:endParaRPr lang="en-GB"/>
        </a:p>
      </dgm:t>
    </dgm:pt>
    <dgm:pt modelId="{2E00AC2B-5321-49A2-A4B5-3DD3E02FCD91}" type="pres">
      <dgm:prSet presAssocID="{749B8466-C6A6-4611-8007-1EF1E8E8C663}" presName="Name0" presStyleCnt="0">
        <dgm:presLayoutVars>
          <dgm:dir/>
        </dgm:presLayoutVars>
      </dgm:prSet>
      <dgm:spPr/>
    </dgm:pt>
    <dgm:pt modelId="{EADD8E28-AFBF-4BC6-A9D5-19F87C3152C6}" type="pres">
      <dgm:prSet presAssocID="{608A96B1-9A9B-4305-ADF0-05EEE7FC594F}" presName="parComposite" presStyleCnt="0"/>
      <dgm:spPr/>
    </dgm:pt>
    <dgm:pt modelId="{D22EC96E-C3A7-4388-80E1-B4D73DEAFAF2}" type="pres">
      <dgm:prSet presAssocID="{608A96B1-9A9B-4305-ADF0-05EEE7FC594F}" presName="parBigCircle" presStyleLbl="node0" presStyleIdx="0" presStyleCnt="5" custLinFactNeighborX="-96268"/>
      <dgm:spPr>
        <a:xfrm>
          <a:off x="8975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DCFFFC20-4DCE-4F38-ADBA-FAB0B1BEF04E}" type="pres">
      <dgm:prSet presAssocID="{608A96B1-9A9B-4305-ADF0-05EEE7FC594F}" presName="parTx" presStyleLbl="revTx" presStyleIdx="0" presStyleCnt="5" custLinFactNeighborX="-90114"/>
      <dgm:spPr/>
    </dgm:pt>
    <dgm:pt modelId="{ED01763C-B7A1-4080-B6A2-AF11573FA2C1}" type="pres">
      <dgm:prSet presAssocID="{608A96B1-9A9B-4305-ADF0-05EEE7FC594F}" presName="bSpace" presStyleCnt="0"/>
      <dgm:spPr/>
    </dgm:pt>
    <dgm:pt modelId="{B66FD9A8-0FEC-46C0-9AE9-C3030263AA5B}" type="pres">
      <dgm:prSet presAssocID="{608A96B1-9A9B-4305-ADF0-05EEE7FC594F}" presName="parBackupNorm" presStyleCnt="0"/>
      <dgm:spPr/>
    </dgm:pt>
    <dgm:pt modelId="{46AD5BCF-409B-4DF9-982A-5DFCD8B03400}" type="pres">
      <dgm:prSet presAssocID="{C0A8C9BF-C64A-4DD1-B5FC-4B50F3454340}" presName="parSpace" presStyleCnt="0"/>
      <dgm:spPr/>
    </dgm:pt>
    <dgm:pt modelId="{B2B3FE5C-8103-4248-9DA4-928EE8ABF885}" type="pres">
      <dgm:prSet presAssocID="{4E9FECFF-C383-40E0-A09A-A31D60C62C3A}" presName="parComposite" presStyleCnt="0"/>
      <dgm:spPr/>
    </dgm:pt>
    <dgm:pt modelId="{3F91D80B-BDB1-4882-B94F-777E10249735}" type="pres">
      <dgm:prSet presAssocID="{4E9FECFF-C383-40E0-A09A-A31D60C62C3A}" presName="parBigCircle" presStyleLbl="node0" presStyleIdx="1" presStyleCnt="5" custLinFactNeighborX="-43149"/>
      <dgm:spPr>
        <a:xfrm>
          <a:off x="176117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6A2E87CC-D7F5-48D7-BAD0-0FD68017205F}" type="pres">
      <dgm:prSet presAssocID="{4E9FECFF-C383-40E0-A09A-A31D60C62C3A}" presName="parTx" presStyleLbl="revTx" presStyleIdx="1" presStyleCnt="5" custLinFactNeighborX="-40387"/>
      <dgm:spPr/>
    </dgm:pt>
    <dgm:pt modelId="{4FB9A6D7-1E09-472F-8A8F-4FEBB7D3AE57}" type="pres">
      <dgm:prSet presAssocID="{4E9FECFF-C383-40E0-A09A-A31D60C62C3A}" presName="bSpace" presStyleCnt="0"/>
      <dgm:spPr/>
    </dgm:pt>
    <dgm:pt modelId="{1B44AE8B-6449-4438-8E8F-A15A7BE1234F}" type="pres">
      <dgm:prSet presAssocID="{4E9FECFF-C383-40E0-A09A-A31D60C62C3A}" presName="parBackupNorm" presStyleCnt="0"/>
      <dgm:spPr/>
    </dgm:pt>
    <dgm:pt modelId="{7A514B5F-C3E8-41E8-8BBC-7495A248E817}" type="pres">
      <dgm:prSet presAssocID="{13C16C6F-0956-405F-A3F2-1EE4561242FE}" presName="parSpace" presStyleCnt="0"/>
      <dgm:spPr/>
    </dgm:pt>
    <dgm:pt modelId="{E9780BAB-3E54-42FC-9131-0ACC7C1A786E}" type="pres">
      <dgm:prSet presAssocID="{4878F9D7-4819-4D6A-9F4D-DA1ED56BFA7E}" presName="parComposite" presStyleCnt="0"/>
      <dgm:spPr/>
    </dgm:pt>
    <dgm:pt modelId="{D88E3BE6-D247-4F64-AECC-A50B96976A5B}" type="pres">
      <dgm:prSet presAssocID="{4878F9D7-4819-4D6A-9F4D-DA1ED56BFA7E}" presName="parBigCircle" presStyleLbl="node0" presStyleIdx="2" presStyleCnt="5" custLinFactNeighborX="6073" custLinFactNeighborY="931"/>
      <dgm:spPr>
        <a:xfrm>
          <a:off x="3392051" y="1263905"/>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CE1950D8-39C5-4611-996E-46429BBA3E1D}" type="pres">
      <dgm:prSet presAssocID="{4878F9D7-4819-4D6A-9F4D-DA1ED56BFA7E}" presName="parTx" presStyleLbl="revTx" presStyleIdx="2" presStyleCnt="5" custLinFactNeighborX="-4994" custLinFactNeighborY="5016"/>
      <dgm:spPr/>
    </dgm:pt>
    <dgm:pt modelId="{0A737299-1A59-44B8-AF9C-DA447B0D556E}" type="pres">
      <dgm:prSet presAssocID="{4878F9D7-4819-4D6A-9F4D-DA1ED56BFA7E}" presName="bSpace" presStyleCnt="0"/>
      <dgm:spPr/>
    </dgm:pt>
    <dgm:pt modelId="{5992A050-431A-441C-896B-114AA3704CE8}" type="pres">
      <dgm:prSet presAssocID="{4878F9D7-4819-4D6A-9F4D-DA1ED56BFA7E}" presName="parBackupNorm" presStyleCnt="0"/>
      <dgm:spPr/>
    </dgm:pt>
    <dgm:pt modelId="{E738B805-61D9-4996-9616-B790079F495E}" type="pres">
      <dgm:prSet presAssocID="{28C16AF5-0FBB-4D73-B83A-8B90BD00CA57}" presName="parSpace" presStyleCnt="0"/>
      <dgm:spPr/>
    </dgm:pt>
    <dgm:pt modelId="{6206FC44-08C6-425B-92A0-94F85A23915D}" type="pres">
      <dgm:prSet presAssocID="{BD44E033-E833-4012-B6CA-87A7712670DC}" presName="parComposite" presStyleCnt="0"/>
      <dgm:spPr/>
    </dgm:pt>
    <dgm:pt modelId="{3B542E01-8747-4584-B59A-47C712D352A0}" type="pres">
      <dgm:prSet presAssocID="{BD44E033-E833-4012-B6CA-87A7712670DC}" presName="parBigCircle" presStyleLbl="node0" presStyleIdx="3" presStyleCnt="5" custLinFactNeighborX="53238"/>
      <dgm:spPr>
        <a:xfrm>
          <a:off x="5001528"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6F34D861-1582-44E1-B387-6A89BD86264F}" type="pres">
      <dgm:prSet presAssocID="{BD44E033-E833-4012-B6CA-87A7712670DC}" presName="parTx" presStyleLbl="revTx" presStyleIdx="3" presStyleCnt="5" custLinFactNeighborX="49836"/>
      <dgm:spPr/>
    </dgm:pt>
    <dgm:pt modelId="{EB81760C-6343-448B-B8B0-150638525061}" type="pres">
      <dgm:prSet presAssocID="{BD44E033-E833-4012-B6CA-87A7712670DC}" presName="bSpace" presStyleCnt="0"/>
      <dgm:spPr/>
    </dgm:pt>
    <dgm:pt modelId="{4EC3301D-AAE7-4129-A768-AAB8B94F4926}" type="pres">
      <dgm:prSet presAssocID="{BD44E033-E833-4012-B6CA-87A7712670DC}" presName="parBackupNorm" presStyleCnt="0"/>
      <dgm:spPr/>
    </dgm:pt>
    <dgm:pt modelId="{48986211-B540-4AE7-B4EC-6E014629C870}" type="pres">
      <dgm:prSet presAssocID="{5256E08A-FC5E-454B-8278-17733817266A}" presName="parSpace" presStyleCnt="0"/>
      <dgm:spPr/>
    </dgm:pt>
    <dgm:pt modelId="{44D6F4D3-23B3-48BF-A9F6-1539251427D9}" type="pres">
      <dgm:prSet presAssocID="{6A461F50-19F7-48C8-A2F4-D4CC8B0B7708}" presName="parComposite" presStyleCnt="0"/>
      <dgm:spPr/>
    </dgm:pt>
    <dgm:pt modelId="{EB8726EC-B0E1-418B-90BF-6FE9F829F5D3}" type="pres">
      <dgm:prSet presAssocID="{6A461F50-19F7-48C8-A2F4-D4CC8B0B7708}" presName="parBigCircle" presStyleLbl="node0" presStyleIdx="4" presStyleCnt="5" custLinFactX="18741" custLinFactNeighborX="100000"/>
      <dgm:spPr>
        <a:xfrm>
          <a:off x="680178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1868F9D1-FE12-4193-9260-A1AAE76E9A24}" type="pres">
      <dgm:prSet presAssocID="{6A461F50-19F7-48C8-A2F4-D4CC8B0B7708}" presName="parTx" presStyleLbl="revTx" presStyleIdx="4" presStyleCnt="5" custLinFactX="4667" custLinFactNeighborX="100000"/>
      <dgm:spPr/>
    </dgm:pt>
    <dgm:pt modelId="{FE717BA1-F20C-4107-90A3-1662C8F22110}" type="pres">
      <dgm:prSet presAssocID="{6A461F50-19F7-48C8-A2F4-D4CC8B0B7708}" presName="bSpace" presStyleCnt="0"/>
      <dgm:spPr/>
    </dgm:pt>
    <dgm:pt modelId="{A91CC3CC-B279-4001-802A-C94F96FDC302}" type="pres">
      <dgm:prSet presAssocID="{6A461F50-19F7-48C8-A2F4-D4CC8B0B7708}" presName="parBackupNorm" presStyleCnt="0"/>
      <dgm:spPr/>
    </dgm:pt>
    <dgm:pt modelId="{5F1F4ADD-3916-4F78-BDAF-2CAA6890FFCF}" type="pres">
      <dgm:prSet presAssocID="{BCB2D217-E1DE-4452-A853-FA74E8694039}" presName="parSpace" presStyleCnt="0"/>
      <dgm:spPr/>
    </dgm:pt>
  </dgm:ptLst>
  <dgm:cxnLst>
    <dgm:cxn modelId="{B855491D-1C1F-42A4-BC4A-E979B29C4F16}" type="presOf" srcId="{BD44E033-E833-4012-B6CA-87A7712670DC}" destId="{6F34D861-1582-44E1-B387-6A89BD86264F}" srcOrd="0" destOrd="0" presId="urn:microsoft.com/office/officeart/2008/layout/CircleAccentTimeline"/>
    <dgm:cxn modelId="{1B75FF69-E385-4955-B0BF-E1CC06077BA2}" srcId="{749B8466-C6A6-4611-8007-1EF1E8E8C663}" destId="{608A96B1-9A9B-4305-ADF0-05EEE7FC594F}" srcOrd="0" destOrd="0" parTransId="{1B0EBD5F-EBDC-49AD-B9D3-BB1937CFE352}" sibTransId="{C0A8C9BF-C64A-4DD1-B5FC-4B50F3454340}"/>
    <dgm:cxn modelId="{A653B552-9253-4784-AD19-8C0A5DDEE9E0}" type="presOf" srcId="{4878F9D7-4819-4D6A-9F4D-DA1ED56BFA7E}" destId="{CE1950D8-39C5-4611-996E-46429BBA3E1D}" srcOrd="0" destOrd="0" presId="urn:microsoft.com/office/officeart/2008/layout/CircleAccentTimeline"/>
    <dgm:cxn modelId="{6EF5AD53-A3A3-4857-8FD0-25349A715EB8}" type="presOf" srcId="{4E9FECFF-C383-40E0-A09A-A31D60C62C3A}" destId="{6A2E87CC-D7F5-48D7-BAD0-0FD68017205F}" srcOrd="0" destOrd="0" presId="urn:microsoft.com/office/officeart/2008/layout/CircleAccentTimeline"/>
    <dgm:cxn modelId="{860BC68B-E98A-484D-A8B5-A06E6259AC30}" srcId="{749B8466-C6A6-4611-8007-1EF1E8E8C663}" destId="{BD44E033-E833-4012-B6CA-87A7712670DC}" srcOrd="3" destOrd="0" parTransId="{8437694D-F8F9-4DAB-988B-E624DAFC1506}" sibTransId="{5256E08A-FC5E-454B-8278-17733817266A}"/>
    <dgm:cxn modelId="{FED710BA-8DC6-4584-8061-B9E81A8A018C}" srcId="{749B8466-C6A6-4611-8007-1EF1E8E8C663}" destId="{6A461F50-19F7-48C8-A2F4-D4CC8B0B7708}" srcOrd="4" destOrd="0" parTransId="{3C320EF4-45E7-40E5-9DEC-43FA73384CE6}" sibTransId="{BCB2D217-E1DE-4452-A853-FA74E8694039}"/>
    <dgm:cxn modelId="{D8C130C1-3CAB-48F9-A460-17206DB5836A}" type="presOf" srcId="{6A461F50-19F7-48C8-A2F4-D4CC8B0B7708}" destId="{1868F9D1-FE12-4193-9260-A1AAE76E9A24}" srcOrd="0" destOrd="0" presId="urn:microsoft.com/office/officeart/2008/layout/CircleAccentTimeline"/>
    <dgm:cxn modelId="{7EE215C8-3552-429E-8176-29A25D03F081}" srcId="{749B8466-C6A6-4611-8007-1EF1E8E8C663}" destId="{4E9FECFF-C383-40E0-A09A-A31D60C62C3A}" srcOrd="1" destOrd="0" parTransId="{B23D6BF3-E13A-468B-BCC8-C9882E346D61}" sibTransId="{13C16C6F-0956-405F-A3F2-1EE4561242FE}"/>
    <dgm:cxn modelId="{2B5635CA-F87E-4B0F-A01D-228573E1D756}" type="presOf" srcId="{749B8466-C6A6-4611-8007-1EF1E8E8C663}" destId="{2E00AC2B-5321-49A2-A4B5-3DD3E02FCD91}" srcOrd="0" destOrd="0" presId="urn:microsoft.com/office/officeart/2008/layout/CircleAccentTimeline"/>
    <dgm:cxn modelId="{E51FEED1-B882-4FC6-9B74-C41887D35131}" srcId="{749B8466-C6A6-4611-8007-1EF1E8E8C663}" destId="{4878F9D7-4819-4D6A-9F4D-DA1ED56BFA7E}" srcOrd="2" destOrd="0" parTransId="{08C165F3-BE0B-454D-A3C0-FE82983CFF3C}" sibTransId="{28C16AF5-0FBB-4D73-B83A-8B90BD00CA57}"/>
    <dgm:cxn modelId="{7CA12AFA-14C1-4F39-B1E0-8C118CEAF29D}" type="presOf" srcId="{608A96B1-9A9B-4305-ADF0-05EEE7FC594F}" destId="{DCFFFC20-4DCE-4F38-ADBA-FAB0B1BEF04E}" srcOrd="0" destOrd="0" presId="urn:microsoft.com/office/officeart/2008/layout/CircleAccentTimeline"/>
    <dgm:cxn modelId="{AE5C4258-F984-4CCC-9100-EB06C0784C6B}" type="presParOf" srcId="{2E00AC2B-5321-49A2-A4B5-3DD3E02FCD91}" destId="{EADD8E28-AFBF-4BC6-A9D5-19F87C3152C6}" srcOrd="0" destOrd="0" presId="urn:microsoft.com/office/officeart/2008/layout/CircleAccentTimeline"/>
    <dgm:cxn modelId="{0D828012-618C-4AC9-AF34-AACA2BCE1F25}" type="presParOf" srcId="{EADD8E28-AFBF-4BC6-A9D5-19F87C3152C6}" destId="{D22EC96E-C3A7-4388-80E1-B4D73DEAFAF2}" srcOrd="0" destOrd="0" presId="urn:microsoft.com/office/officeart/2008/layout/CircleAccentTimeline"/>
    <dgm:cxn modelId="{91739D9F-2BE0-4BAC-9399-BE28D46FE7CB}" type="presParOf" srcId="{EADD8E28-AFBF-4BC6-A9D5-19F87C3152C6}" destId="{DCFFFC20-4DCE-4F38-ADBA-FAB0B1BEF04E}" srcOrd="1" destOrd="0" presId="urn:microsoft.com/office/officeart/2008/layout/CircleAccentTimeline"/>
    <dgm:cxn modelId="{768F68C0-ECBE-4B39-8328-A0C8C8A0DA67}" type="presParOf" srcId="{EADD8E28-AFBF-4BC6-A9D5-19F87C3152C6}" destId="{ED01763C-B7A1-4080-B6A2-AF11573FA2C1}" srcOrd="2" destOrd="0" presId="urn:microsoft.com/office/officeart/2008/layout/CircleAccentTimeline"/>
    <dgm:cxn modelId="{72182C3C-6477-45F0-A1C9-65C1DFC7B9FE}" type="presParOf" srcId="{2E00AC2B-5321-49A2-A4B5-3DD3E02FCD91}" destId="{B66FD9A8-0FEC-46C0-9AE9-C3030263AA5B}" srcOrd="1" destOrd="0" presId="urn:microsoft.com/office/officeart/2008/layout/CircleAccentTimeline"/>
    <dgm:cxn modelId="{14B99601-8CF3-42C2-B03E-7692F7DE683E}" type="presParOf" srcId="{2E00AC2B-5321-49A2-A4B5-3DD3E02FCD91}" destId="{46AD5BCF-409B-4DF9-982A-5DFCD8B03400}" srcOrd="2" destOrd="0" presId="urn:microsoft.com/office/officeart/2008/layout/CircleAccentTimeline"/>
    <dgm:cxn modelId="{10B64CD1-BC21-4B55-B0D7-0AD856D1F473}" type="presParOf" srcId="{2E00AC2B-5321-49A2-A4B5-3DD3E02FCD91}" destId="{B2B3FE5C-8103-4248-9DA4-928EE8ABF885}" srcOrd="3" destOrd="0" presId="urn:microsoft.com/office/officeart/2008/layout/CircleAccentTimeline"/>
    <dgm:cxn modelId="{C7180903-A1DE-466E-ADBA-F9806657F09C}" type="presParOf" srcId="{B2B3FE5C-8103-4248-9DA4-928EE8ABF885}" destId="{3F91D80B-BDB1-4882-B94F-777E10249735}" srcOrd="0" destOrd="0" presId="urn:microsoft.com/office/officeart/2008/layout/CircleAccentTimeline"/>
    <dgm:cxn modelId="{EABBD6FA-6D26-445C-8FCA-24EA60F44B26}" type="presParOf" srcId="{B2B3FE5C-8103-4248-9DA4-928EE8ABF885}" destId="{6A2E87CC-D7F5-48D7-BAD0-0FD68017205F}" srcOrd="1" destOrd="0" presId="urn:microsoft.com/office/officeart/2008/layout/CircleAccentTimeline"/>
    <dgm:cxn modelId="{C4241B21-8C9B-4E6A-8469-8BADAEF80DF5}" type="presParOf" srcId="{B2B3FE5C-8103-4248-9DA4-928EE8ABF885}" destId="{4FB9A6D7-1E09-472F-8A8F-4FEBB7D3AE57}" srcOrd="2" destOrd="0" presId="urn:microsoft.com/office/officeart/2008/layout/CircleAccentTimeline"/>
    <dgm:cxn modelId="{4FE25521-8D57-42CD-8193-AEC311697E48}" type="presParOf" srcId="{2E00AC2B-5321-49A2-A4B5-3DD3E02FCD91}" destId="{1B44AE8B-6449-4438-8E8F-A15A7BE1234F}" srcOrd="4" destOrd="0" presId="urn:microsoft.com/office/officeart/2008/layout/CircleAccentTimeline"/>
    <dgm:cxn modelId="{7B084D6A-069E-454F-8179-0B061AA64D81}" type="presParOf" srcId="{2E00AC2B-5321-49A2-A4B5-3DD3E02FCD91}" destId="{7A514B5F-C3E8-41E8-8BBC-7495A248E817}" srcOrd="5" destOrd="0" presId="urn:microsoft.com/office/officeart/2008/layout/CircleAccentTimeline"/>
    <dgm:cxn modelId="{710AC52D-7009-43CA-BBCC-68B47563528B}" type="presParOf" srcId="{2E00AC2B-5321-49A2-A4B5-3DD3E02FCD91}" destId="{E9780BAB-3E54-42FC-9131-0ACC7C1A786E}" srcOrd="6" destOrd="0" presId="urn:microsoft.com/office/officeart/2008/layout/CircleAccentTimeline"/>
    <dgm:cxn modelId="{62786FA2-CE6D-4931-A1D9-52E846FD981D}" type="presParOf" srcId="{E9780BAB-3E54-42FC-9131-0ACC7C1A786E}" destId="{D88E3BE6-D247-4F64-AECC-A50B96976A5B}" srcOrd="0" destOrd="0" presId="urn:microsoft.com/office/officeart/2008/layout/CircleAccentTimeline"/>
    <dgm:cxn modelId="{0CDEEC95-E63E-4BD8-9086-F04258B827FF}" type="presParOf" srcId="{E9780BAB-3E54-42FC-9131-0ACC7C1A786E}" destId="{CE1950D8-39C5-4611-996E-46429BBA3E1D}" srcOrd="1" destOrd="0" presId="urn:microsoft.com/office/officeart/2008/layout/CircleAccentTimeline"/>
    <dgm:cxn modelId="{7357DC9A-3AED-44DF-8CD1-B5C698023780}" type="presParOf" srcId="{E9780BAB-3E54-42FC-9131-0ACC7C1A786E}" destId="{0A737299-1A59-44B8-AF9C-DA447B0D556E}" srcOrd="2" destOrd="0" presId="urn:microsoft.com/office/officeart/2008/layout/CircleAccentTimeline"/>
    <dgm:cxn modelId="{9376609A-CCBB-436F-AA7D-32AF8D4F89E3}" type="presParOf" srcId="{2E00AC2B-5321-49A2-A4B5-3DD3E02FCD91}" destId="{5992A050-431A-441C-896B-114AA3704CE8}" srcOrd="7" destOrd="0" presId="urn:microsoft.com/office/officeart/2008/layout/CircleAccentTimeline"/>
    <dgm:cxn modelId="{19B48B19-086E-476A-8267-B5BA3CBBAC28}" type="presParOf" srcId="{2E00AC2B-5321-49A2-A4B5-3DD3E02FCD91}" destId="{E738B805-61D9-4996-9616-B790079F495E}" srcOrd="8" destOrd="0" presId="urn:microsoft.com/office/officeart/2008/layout/CircleAccentTimeline"/>
    <dgm:cxn modelId="{96AE70E6-9223-4843-8069-0C12F6E69512}" type="presParOf" srcId="{2E00AC2B-5321-49A2-A4B5-3DD3E02FCD91}" destId="{6206FC44-08C6-425B-92A0-94F85A23915D}" srcOrd="9" destOrd="0" presId="urn:microsoft.com/office/officeart/2008/layout/CircleAccentTimeline"/>
    <dgm:cxn modelId="{9F56D041-C5DA-480C-B38A-B4A8B6319551}" type="presParOf" srcId="{6206FC44-08C6-425B-92A0-94F85A23915D}" destId="{3B542E01-8747-4584-B59A-47C712D352A0}" srcOrd="0" destOrd="0" presId="urn:microsoft.com/office/officeart/2008/layout/CircleAccentTimeline"/>
    <dgm:cxn modelId="{F32C1754-F347-4992-86F2-E04233AB4A26}" type="presParOf" srcId="{6206FC44-08C6-425B-92A0-94F85A23915D}" destId="{6F34D861-1582-44E1-B387-6A89BD86264F}" srcOrd="1" destOrd="0" presId="urn:microsoft.com/office/officeart/2008/layout/CircleAccentTimeline"/>
    <dgm:cxn modelId="{026FA3E4-D7D2-4FED-B361-CF0370D6AEE4}" type="presParOf" srcId="{6206FC44-08C6-425B-92A0-94F85A23915D}" destId="{EB81760C-6343-448B-B8B0-150638525061}" srcOrd="2" destOrd="0" presId="urn:microsoft.com/office/officeart/2008/layout/CircleAccentTimeline"/>
    <dgm:cxn modelId="{E4FEEA0A-ADAE-48A5-9796-A3FD53F27485}" type="presParOf" srcId="{2E00AC2B-5321-49A2-A4B5-3DD3E02FCD91}" destId="{4EC3301D-AAE7-4129-A768-AAB8B94F4926}" srcOrd="10" destOrd="0" presId="urn:microsoft.com/office/officeart/2008/layout/CircleAccentTimeline"/>
    <dgm:cxn modelId="{AF36E713-005D-4260-88D2-DCC121754217}" type="presParOf" srcId="{2E00AC2B-5321-49A2-A4B5-3DD3E02FCD91}" destId="{48986211-B540-4AE7-B4EC-6E014629C870}" srcOrd="11" destOrd="0" presId="urn:microsoft.com/office/officeart/2008/layout/CircleAccentTimeline"/>
    <dgm:cxn modelId="{C71AE156-B3D9-42DF-9E71-A0CB2A3F7B6F}" type="presParOf" srcId="{2E00AC2B-5321-49A2-A4B5-3DD3E02FCD91}" destId="{44D6F4D3-23B3-48BF-A9F6-1539251427D9}" srcOrd="12" destOrd="0" presId="urn:microsoft.com/office/officeart/2008/layout/CircleAccentTimeline"/>
    <dgm:cxn modelId="{C6DC212C-7A47-4560-9C8E-64D7AF1499A3}" type="presParOf" srcId="{44D6F4D3-23B3-48BF-A9F6-1539251427D9}" destId="{EB8726EC-B0E1-418B-90BF-6FE9F829F5D3}" srcOrd="0" destOrd="0" presId="urn:microsoft.com/office/officeart/2008/layout/CircleAccentTimeline"/>
    <dgm:cxn modelId="{77FC0C03-29F1-4A34-BD63-CFE3E2208228}" type="presParOf" srcId="{44D6F4D3-23B3-48BF-A9F6-1539251427D9}" destId="{1868F9D1-FE12-4193-9260-A1AAE76E9A24}" srcOrd="1" destOrd="0" presId="urn:microsoft.com/office/officeart/2008/layout/CircleAccentTimeline"/>
    <dgm:cxn modelId="{46480F6B-ED5B-4455-924B-E572E3297426}" type="presParOf" srcId="{44D6F4D3-23B3-48BF-A9F6-1539251427D9}" destId="{FE717BA1-F20C-4107-90A3-1662C8F22110}" srcOrd="2" destOrd="0" presId="urn:microsoft.com/office/officeart/2008/layout/CircleAccentTimeline"/>
    <dgm:cxn modelId="{A2E784A1-459B-4D10-BE42-EC1B517D03C1}" type="presParOf" srcId="{2E00AC2B-5321-49A2-A4B5-3DD3E02FCD91}" destId="{A91CC3CC-B279-4001-802A-C94F96FDC302}" srcOrd="13" destOrd="0" presId="urn:microsoft.com/office/officeart/2008/layout/CircleAccentTimeline"/>
    <dgm:cxn modelId="{ED6E8DB2-F9DF-41AA-95F2-527DB51D07CF}" type="presParOf" srcId="{2E00AC2B-5321-49A2-A4B5-3DD3E02FCD91}" destId="{5F1F4ADD-3916-4F78-BDAF-2CAA6890FFCF}" srcOrd="14" destOrd="0" presId="urn:microsoft.com/office/officeart/2008/layout/CircleAccent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33334C-6D46-42F8-92B1-0E6B93D55A4B}" type="doc">
      <dgm:prSet loTypeId="urn:microsoft.com/office/officeart/2011/layout/TabList" loCatId="list" qsTypeId="urn:microsoft.com/office/officeart/2005/8/quickstyle/simple3" qsCatId="simple" csTypeId="urn:microsoft.com/office/officeart/2005/8/colors/accent1_2" csCatId="accent1" phldr="1"/>
      <dgm:spPr/>
      <dgm:t>
        <a:bodyPr/>
        <a:lstStyle/>
        <a:p>
          <a:endParaRPr lang="en-GB"/>
        </a:p>
      </dgm:t>
    </dgm:pt>
    <dgm:pt modelId="{ABC9F599-D4CA-4A55-839A-21CA40278F4F}">
      <dgm:prSet phldrT="[Text]"/>
      <dgm:spPr>
        <a:xfrm>
          <a:off x="0" y="472"/>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ln>
        <a:effectLst>
          <a:outerShdw blurRad="40000" dist="20000" dir="5400000" rotWithShape="0">
            <a:srgbClr val="000000">
              <a:alpha val="38000"/>
            </a:srgbClr>
          </a:outerShdw>
        </a:effectLst>
      </dgm:spPr>
      <dgm:t>
        <a:bodyPr/>
        <a:lstStyle/>
        <a:p>
          <a:pPr>
            <a:buNone/>
          </a:pPr>
          <a:r>
            <a:rPr lang="en-GB">
              <a:solidFill>
                <a:sysClr val="windowText" lastClr="000000"/>
              </a:solidFill>
              <a:latin typeface="Calibri"/>
              <a:ea typeface="+mn-ea"/>
              <a:cs typeface="+mn-cs"/>
            </a:rPr>
            <a:t>S</a:t>
          </a:r>
        </a:p>
      </dgm:t>
    </dgm:pt>
    <dgm:pt modelId="{1CB4AED6-D39A-4CB1-878D-7E1A361A83CB}" type="parTrans" cxnId="{4493E6B9-F660-4F97-83C5-9D481465C83B}">
      <dgm:prSet/>
      <dgm:spPr/>
      <dgm:t>
        <a:bodyPr/>
        <a:lstStyle/>
        <a:p>
          <a:endParaRPr lang="en-GB"/>
        </a:p>
      </dgm:t>
    </dgm:pt>
    <dgm:pt modelId="{B4E57B69-90F9-4F80-A644-B3AFD469AB68}" type="sibTrans" cxnId="{4493E6B9-F660-4F97-83C5-9D481465C83B}">
      <dgm:prSet/>
      <dgm:spPr/>
      <dgm:t>
        <a:bodyPr/>
        <a:lstStyle/>
        <a:p>
          <a:endParaRPr lang="en-GB"/>
        </a:p>
      </dgm:t>
    </dgm:pt>
    <dgm:pt modelId="{983C3A05-2661-4ECA-BD17-D6BFA25D98EA}">
      <dgm:prSet phldrT="[Text]"/>
      <dgm:spPr>
        <a:xfrm>
          <a:off x="862560" y="472"/>
          <a:ext cx="2454979" cy="535463"/>
        </a:xfrm>
        <a:prstGeom prst="rect">
          <a:avLst/>
        </a:prstGeo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Situation</a:t>
          </a:r>
        </a:p>
      </dgm:t>
    </dgm:pt>
    <dgm:pt modelId="{7DFDA421-B990-4D17-918B-4BF8FB7178D4}" type="parTrans" cxnId="{A2C8E6EB-CE6F-4F13-BDA9-26C0D5895C26}">
      <dgm:prSet/>
      <dgm:spPr/>
      <dgm:t>
        <a:bodyPr/>
        <a:lstStyle/>
        <a:p>
          <a:endParaRPr lang="en-GB"/>
        </a:p>
      </dgm:t>
    </dgm:pt>
    <dgm:pt modelId="{80EC18BC-F859-4F18-A18F-0D33DB3B0FDC}" type="sibTrans" cxnId="{A2C8E6EB-CE6F-4F13-BDA9-26C0D5895C26}">
      <dgm:prSet/>
      <dgm:spPr/>
      <dgm:t>
        <a:bodyPr/>
        <a:lstStyle/>
        <a:p>
          <a:endParaRPr lang="en-GB"/>
        </a:p>
      </dgm:t>
    </dgm:pt>
    <dgm:pt modelId="{522FA2A8-0A03-4E26-9658-09F91E1B2A7D}">
      <dgm:prSet phldrT="[Text]"/>
      <dgm:spPr>
        <a:xfrm>
          <a:off x="0" y="562709"/>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ln>
        <a:effectLst>
          <a:outerShdw blurRad="40000" dist="20000" dir="5400000" rotWithShape="0">
            <a:srgbClr val="000000">
              <a:alpha val="38000"/>
            </a:srgbClr>
          </a:outerShdw>
        </a:effectLst>
      </dgm:spPr>
      <dgm:t>
        <a:bodyPr/>
        <a:lstStyle/>
        <a:p>
          <a:pPr>
            <a:buNone/>
          </a:pPr>
          <a:r>
            <a:rPr lang="en-GB">
              <a:solidFill>
                <a:sysClr val="windowText" lastClr="000000"/>
              </a:solidFill>
              <a:latin typeface="Calibri"/>
              <a:ea typeface="+mn-ea"/>
              <a:cs typeface="+mn-cs"/>
            </a:rPr>
            <a:t>B</a:t>
          </a:r>
        </a:p>
      </dgm:t>
    </dgm:pt>
    <dgm:pt modelId="{09000F85-1E83-41EC-B7DA-5CD084FEEBFD}" type="parTrans" cxnId="{C17E45B2-9427-4B2A-9645-5AE686E108BA}">
      <dgm:prSet/>
      <dgm:spPr/>
      <dgm:t>
        <a:bodyPr/>
        <a:lstStyle/>
        <a:p>
          <a:endParaRPr lang="en-GB"/>
        </a:p>
      </dgm:t>
    </dgm:pt>
    <dgm:pt modelId="{9E3CE64C-D15E-4EF9-8C24-C463C174F0B3}" type="sibTrans" cxnId="{C17E45B2-9427-4B2A-9645-5AE686E108BA}">
      <dgm:prSet/>
      <dgm:spPr/>
      <dgm:t>
        <a:bodyPr/>
        <a:lstStyle/>
        <a:p>
          <a:endParaRPr lang="en-GB"/>
        </a:p>
      </dgm:t>
    </dgm:pt>
    <dgm:pt modelId="{FBBEE574-DC28-442A-9BAC-2F870F29BEE0}">
      <dgm:prSet phldrT="[Text]"/>
      <dgm:spPr>
        <a:xfrm>
          <a:off x="862560" y="562709"/>
          <a:ext cx="2454979" cy="535463"/>
        </a:xfrm>
        <a:prstGeom prst="rect">
          <a:avLst/>
        </a:prstGeo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Background</a:t>
          </a:r>
        </a:p>
      </dgm:t>
    </dgm:pt>
    <dgm:pt modelId="{05332B07-D39C-4F08-B969-3F2733D7C904}" type="parTrans" cxnId="{8B616E2C-7AC8-4AAC-931A-375AD31DAFA4}">
      <dgm:prSet/>
      <dgm:spPr/>
      <dgm:t>
        <a:bodyPr/>
        <a:lstStyle/>
        <a:p>
          <a:endParaRPr lang="en-GB"/>
        </a:p>
      </dgm:t>
    </dgm:pt>
    <dgm:pt modelId="{81C15A40-F9FF-47F8-B000-14E44EB302A6}" type="sibTrans" cxnId="{8B616E2C-7AC8-4AAC-931A-375AD31DAFA4}">
      <dgm:prSet/>
      <dgm:spPr/>
      <dgm:t>
        <a:bodyPr/>
        <a:lstStyle/>
        <a:p>
          <a:endParaRPr lang="en-GB"/>
        </a:p>
      </dgm:t>
    </dgm:pt>
    <dgm:pt modelId="{4C93C5CA-C222-4572-A792-0EE316C1550C}">
      <dgm:prSet phldrT="[Text]"/>
      <dgm:spPr>
        <a:xfrm>
          <a:off x="0" y="1124946"/>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ln>
        <a:effectLst>
          <a:outerShdw blurRad="40000" dist="20000" dir="5400000" rotWithShape="0">
            <a:srgbClr val="000000">
              <a:alpha val="38000"/>
            </a:srgbClr>
          </a:outerShdw>
        </a:effectLst>
      </dgm:spPr>
      <dgm:t>
        <a:bodyPr/>
        <a:lstStyle/>
        <a:p>
          <a:pPr>
            <a:buNone/>
          </a:pPr>
          <a:r>
            <a:rPr lang="en-GB">
              <a:solidFill>
                <a:sysClr val="windowText" lastClr="000000"/>
              </a:solidFill>
              <a:latin typeface="Calibri"/>
              <a:ea typeface="+mn-ea"/>
              <a:cs typeface="+mn-cs"/>
            </a:rPr>
            <a:t>A</a:t>
          </a:r>
        </a:p>
      </dgm:t>
    </dgm:pt>
    <dgm:pt modelId="{AD984D09-E2AD-43CB-ACB7-BD4378A661E5}" type="parTrans" cxnId="{C2DB1D0C-21DB-44EE-9BE7-725898947B4D}">
      <dgm:prSet/>
      <dgm:spPr/>
      <dgm:t>
        <a:bodyPr/>
        <a:lstStyle/>
        <a:p>
          <a:endParaRPr lang="en-GB"/>
        </a:p>
      </dgm:t>
    </dgm:pt>
    <dgm:pt modelId="{477F8221-102F-456D-84E1-F4006109F096}" type="sibTrans" cxnId="{C2DB1D0C-21DB-44EE-9BE7-725898947B4D}">
      <dgm:prSet/>
      <dgm:spPr/>
      <dgm:t>
        <a:bodyPr/>
        <a:lstStyle/>
        <a:p>
          <a:endParaRPr lang="en-GB"/>
        </a:p>
      </dgm:t>
    </dgm:pt>
    <dgm:pt modelId="{D1563F41-049D-4C11-AF0C-ED1AADC0FA46}">
      <dgm:prSet phldrT="[Text]"/>
      <dgm:spPr>
        <a:xfrm>
          <a:off x="0" y="1687183"/>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ln>
        <a:effectLst>
          <a:outerShdw blurRad="40000" dist="20000" dir="5400000" rotWithShape="0">
            <a:srgbClr val="000000">
              <a:alpha val="38000"/>
            </a:srgbClr>
          </a:outerShdw>
        </a:effectLst>
      </dgm:spPr>
      <dgm:t>
        <a:bodyPr/>
        <a:lstStyle/>
        <a:p>
          <a:pPr>
            <a:buNone/>
          </a:pPr>
          <a:r>
            <a:rPr lang="en-GB">
              <a:solidFill>
                <a:sysClr val="windowText" lastClr="000000"/>
              </a:solidFill>
              <a:latin typeface="Calibri"/>
              <a:ea typeface="+mn-ea"/>
              <a:cs typeface="+mn-cs"/>
            </a:rPr>
            <a:t>R</a:t>
          </a:r>
        </a:p>
      </dgm:t>
    </dgm:pt>
    <dgm:pt modelId="{C7CD2393-7CF8-4490-91F5-B6F932B2D6D8}" type="parTrans" cxnId="{2997F247-89EF-4823-A743-A0A788B832C2}">
      <dgm:prSet/>
      <dgm:spPr/>
      <dgm:t>
        <a:bodyPr/>
        <a:lstStyle/>
        <a:p>
          <a:endParaRPr lang="en-GB"/>
        </a:p>
      </dgm:t>
    </dgm:pt>
    <dgm:pt modelId="{69253732-4C44-408A-8D97-B5774F8CE00B}" type="sibTrans" cxnId="{2997F247-89EF-4823-A743-A0A788B832C2}">
      <dgm:prSet/>
      <dgm:spPr/>
      <dgm:t>
        <a:bodyPr/>
        <a:lstStyle/>
        <a:p>
          <a:endParaRPr lang="en-GB"/>
        </a:p>
      </dgm:t>
    </dgm:pt>
    <dgm:pt modelId="{2AC6107C-7FA3-4376-A280-557FAC2F0172}">
      <dgm:prSet phldrT="[Text]"/>
      <dgm:spPr>
        <a:xfrm>
          <a:off x="862560" y="1687183"/>
          <a:ext cx="2454979" cy="535463"/>
        </a:xfrm>
        <a:prstGeom prst="rect">
          <a:avLst/>
        </a:prstGeo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Recommendation</a:t>
          </a:r>
        </a:p>
      </dgm:t>
    </dgm:pt>
    <dgm:pt modelId="{256F0492-1AE7-44EB-943B-E26A65B78F7B}" type="parTrans" cxnId="{25D79D0D-E4A3-41FB-A360-DE17FD6F4EC8}">
      <dgm:prSet/>
      <dgm:spPr/>
      <dgm:t>
        <a:bodyPr/>
        <a:lstStyle/>
        <a:p>
          <a:endParaRPr lang="en-GB"/>
        </a:p>
      </dgm:t>
    </dgm:pt>
    <dgm:pt modelId="{6A2F8BD4-68C2-4B21-AAD3-78D26691F981}" type="sibTrans" cxnId="{25D79D0D-E4A3-41FB-A360-DE17FD6F4EC8}">
      <dgm:prSet/>
      <dgm:spPr/>
      <dgm:t>
        <a:bodyPr/>
        <a:lstStyle/>
        <a:p>
          <a:endParaRPr lang="en-GB"/>
        </a:p>
      </dgm:t>
    </dgm:pt>
    <dgm:pt modelId="{37F71770-C07A-4775-9822-86B634F348A5}">
      <dgm:prSet phldrT="[Text]"/>
      <dgm:spPr>
        <a:xfrm>
          <a:off x="862560" y="1124946"/>
          <a:ext cx="2454979" cy="535463"/>
        </a:xfrm>
        <a:prstGeom prst="rect">
          <a:avLst/>
        </a:prstGeo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Assessment</a:t>
          </a:r>
        </a:p>
      </dgm:t>
    </dgm:pt>
    <dgm:pt modelId="{0593ECE3-8809-4CAD-BAB5-94A87005D818}" type="parTrans" cxnId="{3A97EB18-CEB6-454A-947B-31D678EB314F}">
      <dgm:prSet/>
      <dgm:spPr/>
      <dgm:t>
        <a:bodyPr/>
        <a:lstStyle/>
        <a:p>
          <a:endParaRPr lang="en-GB"/>
        </a:p>
      </dgm:t>
    </dgm:pt>
    <dgm:pt modelId="{4748461A-1666-49B2-830F-7E433612311D}" type="sibTrans" cxnId="{3A97EB18-CEB6-454A-947B-31D678EB314F}">
      <dgm:prSet/>
      <dgm:spPr/>
      <dgm:t>
        <a:bodyPr/>
        <a:lstStyle/>
        <a:p>
          <a:endParaRPr lang="en-GB"/>
        </a:p>
      </dgm:t>
    </dgm:pt>
    <dgm:pt modelId="{C3BAFAEB-B504-4FBB-8736-8E4C2ACDA2E5}" type="pres">
      <dgm:prSet presAssocID="{DA33334C-6D46-42F8-92B1-0E6B93D55A4B}" presName="Name0" presStyleCnt="0">
        <dgm:presLayoutVars>
          <dgm:chMax/>
          <dgm:chPref val="3"/>
          <dgm:dir/>
          <dgm:animOne val="branch"/>
          <dgm:animLvl val="lvl"/>
        </dgm:presLayoutVars>
      </dgm:prSet>
      <dgm:spPr/>
    </dgm:pt>
    <dgm:pt modelId="{65F8A5A8-A104-471A-B56C-F2111FB2B9DF}" type="pres">
      <dgm:prSet presAssocID="{ABC9F599-D4CA-4A55-839A-21CA40278F4F}" presName="composite" presStyleCnt="0"/>
      <dgm:spPr/>
    </dgm:pt>
    <dgm:pt modelId="{6DF3D8C5-FF2C-45E2-BE97-862B57715124}" type="pres">
      <dgm:prSet presAssocID="{ABC9F599-D4CA-4A55-839A-21CA40278F4F}" presName="FirstChild" presStyleLbl="revTx" presStyleIdx="0" presStyleCnt="4">
        <dgm:presLayoutVars>
          <dgm:chMax val="0"/>
          <dgm:chPref val="0"/>
          <dgm:bulletEnabled val="1"/>
        </dgm:presLayoutVars>
      </dgm:prSet>
      <dgm:spPr/>
    </dgm:pt>
    <dgm:pt modelId="{88B7E67C-BF84-44BB-9B2A-B4AC74376756}" type="pres">
      <dgm:prSet presAssocID="{ABC9F599-D4CA-4A55-839A-21CA40278F4F}" presName="Parent" presStyleLbl="alignNode1" presStyleIdx="0" presStyleCnt="4">
        <dgm:presLayoutVars>
          <dgm:chMax val="3"/>
          <dgm:chPref val="3"/>
          <dgm:bulletEnabled val="1"/>
        </dgm:presLayoutVars>
      </dgm:prSet>
      <dgm:spPr/>
    </dgm:pt>
    <dgm:pt modelId="{287E555D-EFAA-41E3-8329-2F5515476E17}" type="pres">
      <dgm:prSet presAssocID="{ABC9F599-D4CA-4A55-839A-21CA40278F4F}" presName="Accent" presStyleLbl="parChTrans1D1" presStyleIdx="0" presStyleCnt="4"/>
      <dgm:spPr>
        <a:xfrm>
          <a:off x="0" y="535936"/>
          <a:ext cx="3317540" cy="0"/>
        </a:xfrm>
        <a:prstGeom prst="line">
          <a:avLst/>
        </a:prstGeom>
        <a:noFill/>
        <a:ln w="25400" cap="flat" cmpd="sng" algn="ctr">
          <a:solidFill>
            <a:srgbClr val="4F81BD">
              <a:shade val="60000"/>
              <a:hueOff val="0"/>
              <a:satOff val="0"/>
              <a:lumOff val="0"/>
              <a:alphaOff val="0"/>
            </a:srgbClr>
          </a:solidFill>
          <a:prstDash val="solid"/>
        </a:ln>
        <a:effectLst/>
      </dgm:spPr>
    </dgm:pt>
    <dgm:pt modelId="{9DA9E0EB-77D6-4805-8B86-753E953ED6E7}" type="pres">
      <dgm:prSet presAssocID="{B4E57B69-90F9-4F80-A644-B3AFD469AB68}" presName="sibTrans" presStyleCnt="0"/>
      <dgm:spPr/>
    </dgm:pt>
    <dgm:pt modelId="{DA779B62-EBBD-4039-AFE2-4B67F020133A}" type="pres">
      <dgm:prSet presAssocID="{522FA2A8-0A03-4E26-9658-09F91E1B2A7D}" presName="composite" presStyleCnt="0"/>
      <dgm:spPr/>
    </dgm:pt>
    <dgm:pt modelId="{C143A0B2-23EF-4D6E-9FCD-2C6CA2830A96}" type="pres">
      <dgm:prSet presAssocID="{522FA2A8-0A03-4E26-9658-09F91E1B2A7D}" presName="FirstChild" presStyleLbl="revTx" presStyleIdx="1" presStyleCnt="4">
        <dgm:presLayoutVars>
          <dgm:chMax val="0"/>
          <dgm:chPref val="0"/>
          <dgm:bulletEnabled val="1"/>
        </dgm:presLayoutVars>
      </dgm:prSet>
      <dgm:spPr/>
    </dgm:pt>
    <dgm:pt modelId="{A0B143B7-A268-46A2-A846-ADB78E6031DD}" type="pres">
      <dgm:prSet presAssocID="{522FA2A8-0A03-4E26-9658-09F91E1B2A7D}" presName="Parent" presStyleLbl="alignNode1" presStyleIdx="1" presStyleCnt="4">
        <dgm:presLayoutVars>
          <dgm:chMax val="3"/>
          <dgm:chPref val="3"/>
          <dgm:bulletEnabled val="1"/>
        </dgm:presLayoutVars>
      </dgm:prSet>
      <dgm:spPr/>
    </dgm:pt>
    <dgm:pt modelId="{38804166-D3A9-4ABF-9A8C-0F3E3BF174F8}" type="pres">
      <dgm:prSet presAssocID="{522FA2A8-0A03-4E26-9658-09F91E1B2A7D}" presName="Accent" presStyleLbl="parChTrans1D1" presStyleIdx="1" presStyleCnt="4"/>
      <dgm:spPr>
        <a:xfrm>
          <a:off x="0" y="1098173"/>
          <a:ext cx="3317540" cy="0"/>
        </a:xfrm>
        <a:prstGeom prst="line">
          <a:avLst/>
        </a:prstGeom>
        <a:noFill/>
        <a:ln w="25400" cap="flat" cmpd="sng" algn="ctr">
          <a:solidFill>
            <a:srgbClr val="4F81BD">
              <a:shade val="60000"/>
              <a:hueOff val="0"/>
              <a:satOff val="0"/>
              <a:lumOff val="0"/>
              <a:alphaOff val="0"/>
            </a:srgbClr>
          </a:solidFill>
          <a:prstDash val="solid"/>
        </a:ln>
        <a:effectLst/>
      </dgm:spPr>
    </dgm:pt>
    <dgm:pt modelId="{DC8B0E45-A33F-456B-A04C-328FA4FD6D62}" type="pres">
      <dgm:prSet presAssocID="{9E3CE64C-D15E-4EF9-8C24-C463C174F0B3}" presName="sibTrans" presStyleCnt="0"/>
      <dgm:spPr/>
    </dgm:pt>
    <dgm:pt modelId="{C840F37F-5FFA-464C-85BD-30485D6DDE3F}" type="pres">
      <dgm:prSet presAssocID="{4C93C5CA-C222-4572-A792-0EE316C1550C}" presName="composite" presStyleCnt="0"/>
      <dgm:spPr/>
    </dgm:pt>
    <dgm:pt modelId="{B4BC500A-4ABF-4388-AFB9-5FE13D150964}" type="pres">
      <dgm:prSet presAssocID="{4C93C5CA-C222-4572-A792-0EE316C1550C}" presName="FirstChild" presStyleLbl="revTx" presStyleIdx="2" presStyleCnt="4">
        <dgm:presLayoutVars>
          <dgm:chMax val="0"/>
          <dgm:chPref val="0"/>
          <dgm:bulletEnabled val="1"/>
        </dgm:presLayoutVars>
      </dgm:prSet>
      <dgm:spPr/>
    </dgm:pt>
    <dgm:pt modelId="{AF26D5F3-6FF0-4656-B9AF-AFECB2D5B2EA}" type="pres">
      <dgm:prSet presAssocID="{4C93C5CA-C222-4572-A792-0EE316C1550C}" presName="Parent" presStyleLbl="alignNode1" presStyleIdx="2" presStyleCnt="4">
        <dgm:presLayoutVars>
          <dgm:chMax val="3"/>
          <dgm:chPref val="3"/>
          <dgm:bulletEnabled val="1"/>
        </dgm:presLayoutVars>
      </dgm:prSet>
      <dgm:spPr/>
    </dgm:pt>
    <dgm:pt modelId="{134D6CD7-A6D1-4714-A70A-D6BED1BBC91E}" type="pres">
      <dgm:prSet presAssocID="{4C93C5CA-C222-4572-A792-0EE316C1550C}" presName="Accent" presStyleLbl="parChTrans1D1" presStyleIdx="2" presStyleCnt="4"/>
      <dgm:spPr>
        <a:xfrm>
          <a:off x="0" y="1660410"/>
          <a:ext cx="3317540" cy="0"/>
        </a:xfrm>
        <a:prstGeom prst="line">
          <a:avLst/>
        </a:prstGeom>
        <a:noFill/>
        <a:ln w="25400" cap="flat" cmpd="sng" algn="ctr">
          <a:solidFill>
            <a:srgbClr val="4F81BD">
              <a:shade val="60000"/>
              <a:hueOff val="0"/>
              <a:satOff val="0"/>
              <a:lumOff val="0"/>
              <a:alphaOff val="0"/>
            </a:srgbClr>
          </a:solidFill>
          <a:prstDash val="solid"/>
        </a:ln>
        <a:effectLst/>
      </dgm:spPr>
    </dgm:pt>
    <dgm:pt modelId="{D0603AB4-1AF8-468B-9AA5-E69775816586}" type="pres">
      <dgm:prSet presAssocID="{477F8221-102F-456D-84E1-F4006109F096}" presName="sibTrans" presStyleCnt="0"/>
      <dgm:spPr/>
    </dgm:pt>
    <dgm:pt modelId="{B04F2790-4F00-4A11-83D9-246839FD484A}" type="pres">
      <dgm:prSet presAssocID="{D1563F41-049D-4C11-AF0C-ED1AADC0FA46}" presName="composite" presStyleCnt="0"/>
      <dgm:spPr/>
    </dgm:pt>
    <dgm:pt modelId="{2BF69908-2AB4-484C-BB56-165260D61593}" type="pres">
      <dgm:prSet presAssocID="{D1563F41-049D-4C11-AF0C-ED1AADC0FA46}" presName="FirstChild" presStyleLbl="revTx" presStyleIdx="3" presStyleCnt="4">
        <dgm:presLayoutVars>
          <dgm:chMax val="0"/>
          <dgm:chPref val="0"/>
          <dgm:bulletEnabled val="1"/>
        </dgm:presLayoutVars>
      </dgm:prSet>
      <dgm:spPr/>
    </dgm:pt>
    <dgm:pt modelId="{C7D64922-C381-4915-8EC7-26BB40F51C46}" type="pres">
      <dgm:prSet presAssocID="{D1563F41-049D-4C11-AF0C-ED1AADC0FA46}" presName="Parent" presStyleLbl="alignNode1" presStyleIdx="3" presStyleCnt="4">
        <dgm:presLayoutVars>
          <dgm:chMax val="3"/>
          <dgm:chPref val="3"/>
          <dgm:bulletEnabled val="1"/>
        </dgm:presLayoutVars>
      </dgm:prSet>
      <dgm:spPr/>
    </dgm:pt>
    <dgm:pt modelId="{D8CDD55B-2E12-4CF0-88D5-BC25DF2C55C0}" type="pres">
      <dgm:prSet presAssocID="{D1563F41-049D-4C11-AF0C-ED1AADC0FA46}" presName="Accent" presStyleLbl="parChTrans1D1" presStyleIdx="3" presStyleCnt="4"/>
      <dgm:spPr>
        <a:xfrm>
          <a:off x="0" y="2222647"/>
          <a:ext cx="3317540" cy="0"/>
        </a:xfrm>
        <a:prstGeom prst="line">
          <a:avLst/>
        </a:prstGeom>
        <a:noFill/>
        <a:ln w="25400" cap="flat" cmpd="sng" algn="ctr">
          <a:solidFill>
            <a:srgbClr val="4F81BD">
              <a:shade val="60000"/>
              <a:hueOff val="0"/>
              <a:satOff val="0"/>
              <a:lumOff val="0"/>
              <a:alphaOff val="0"/>
            </a:srgbClr>
          </a:solidFill>
          <a:prstDash val="solid"/>
        </a:ln>
        <a:effectLst/>
      </dgm:spPr>
    </dgm:pt>
  </dgm:ptLst>
  <dgm:cxnLst>
    <dgm:cxn modelId="{97D4B109-5AD7-492A-AE05-EE4FBF3E279B}" type="presOf" srcId="{DA33334C-6D46-42F8-92B1-0E6B93D55A4B}" destId="{C3BAFAEB-B504-4FBB-8736-8E4C2ACDA2E5}" srcOrd="0" destOrd="0" presId="urn:microsoft.com/office/officeart/2011/layout/TabList"/>
    <dgm:cxn modelId="{C2DB1D0C-21DB-44EE-9BE7-725898947B4D}" srcId="{DA33334C-6D46-42F8-92B1-0E6B93D55A4B}" destId="{4C93C5CA-C222-4572-A792-0EE316C1550C}" srcOrd="2" destOrd="0" parTransId="{AD984D09-E2AD-43CB-ACB7-BD4378A661E5}" sibTransId="{477F8221-102F-456D-84E1-F4006109F096}"/>
    <dgm:cxn modelId="{25D79D0D-E4A3-41FB-A360-DE17FD6F4EC8}" srcId="{D1563F41-049D-4C11-AF0C-ED1AADC0FA46}" destId="{2AC6107C-7FA3-4376-A280-557FAC2F0172}" srcOrd="0" destOrd="0" parTransId="{256F0492-1AE7-44EB-943B-E26A65B78F7B}" sibTransId="{6A2F8BD4-68C2-4B21-AAD3-78D26691F981}"/>
    <dgm:cxn modelId="{3A97EB18-CEB6-454A-947B-31D678EB314F}" srcId="{4C93C5CA-C222-4572-A792-0EE316C1550C}" destId="{37F71770-C07A-4775-9822-86B634F348A5}" srcOrd="0" destOrd="0" parTransId="{0593ECE3-8809-4CAD-BAB5-94A87005D818}" sibTransId="{4748461A-1666-49B2-830F-7E433612311D}"/>
    <dgm:cxn modelId="{7ACA6322-1A9D-4E2A-AF3C-18ADC5927D7C}" type="presOf" srcId="{D1563F41-049D-4C11-AF0C-ED1AADC0FA46}" destId="{C7D64922-C381-4915-8EC7-26BB40F51C46}" srcOrd="0" destOrd="0" presId="urn:microsoft.com/office/officeart/2011/layout/TabList"/>
    <dgm:cxn modelId="{8B616E2C-7AC8-4AAC-931A-375AD31DAFA4}" srcId="{522FA2A8-0A03-4E26-9658-09F91E1B2A7D}" destId="{FBBEE574-DC28-442A-9BAC-2F870F29BEE0}" srcOrd="0" destOrd="0" parTransId="{05332B07-D39C-4F08-B969-3F2733D7C904}" sibTransId="{81C15A40-F9FF-47F8-B000-14E44EB302A6}"/>
    <dgm:cxn modelId="{6F627D63-EE7F-4D55-879D-80BC4F3CE898}" type="presOf" srcId="{FBBEE574-DC28-442A-9BAC-2F870F29BEE0}" destId="{C143A0B2-23EF-4D6E-9FCD-2C6CA2830A96}" srcOrd="0" destOrd="0" presId="urn:microsoft.com/office/officeart/2011/layout/TabList"/>
    <dgm:cxn modelId="{7121B764-B0BC-4FBB-9B04-A1D05C5C4950}" type="presOf" srcId="{522FA2A8-0A03-4E26-9658-09F91E1B2A7D}" destId="{A0B143B7-A268-46A2-A846-ADB78E6031DD}" srcOrd="0" destOrd="0" presId="urn:microsoft.com/office/officeart/2011/layout/TabList"/>
    <dgm:cxn modelId="{2997F247-89EF-4823-A743-A0A788B832C2}" srcId="{DA33334C-6D46-42F8-92B1-0E6B93D55A4B}" destId="{D1563F41-049D-4C11-AF0C-ED1AADC0FA46}" srcOrd="3" destOrd="0" parTransId="{C7CD2393-7CF8-4490-91F5-B6F932B2D6D8}" sibTransId="{69253732-4C44-408A-8D97-B5774F8CE00B}"/>
    <dgm:cxn modelId="{92AC8571-3C07-442B-A4D1-B602A3ED14AB}" type="presOf" srcId="{ABC9F599-D4CA-4A55-839A-21CA40278F4F}" destId="{88B7E67C-BF84-44BB-9B2A-B4AC74376756}" srcOrd="0" destOrd="0" presId="urn:microsoft.com/office/officeart/2011/layout/TabList"/>
    <dgm:cxn modelId="{86E8438B-F4AC-4C4E-B436-8191C83500E6}" type="presOf" srcId="{4C93C5CA-C222-4572-A792-0EE316C1550C}" destId="{AF26D5F3-6FF0-4656-B9AF-AFECB2D5B2EA}" srcOrd="0" destOrd="0" presId="urn:microsoft.com/office/officeart/2011/layout/TabList"/>
    <dgm:cxn modelId="{F658099B-4DAC-460C-8A73-5F179760903E}" type="presOf" srcId="{983C3A05-2661-4ECA-BD17-D6BFA25D98EA}" destId="{6DF3D8C5-FF2C-45E2-BE97-862B57715124}" srcOrd="0" destOrd="0" presId="urn:microsoft.com/office/officeart/2011/layout/TabList"/>
    <dgm:cxn modelId="{C17E45B2-9427-4B2A-9645-5AE686E108BA}" srcId="{DA33334C-6D46-42F8-92B1-0E6B93D55A4B}" destId="{522FA2A8-0A03-4E26-9658-09F91E1B2A7D}" srcOrd="1" destOrd="0" parTransId="{09000F85-1E83-41EC-B7DA-5CD084FEEBFD}" sibTransId="{9E3CE64C-D15E-4EF9-8C24-C463C174F0B3}"/>
    <dgm:cxn modelId="{4493E6B9-F660-4F97-83C5-9D481465C83B}" srcId="{DA33334C-6D46-42F8-92B1-0E6B93D55A4B}" destId="{ABC9F599-D4CA-4A55-839A-21CA40278F4F}" srcOrd="0" destOrd="0" parTransId="{1CB4AED6-D39A-4CB1-878D-7E1A361A83CB}" sibTransId="{B4E57B69-90F9-4F80-A644-B3AFD469AB68}"/>
    <dgm:cxn modelId="{C4B4FAE3-15FC-4DD2-BA9E-AAD35978D269}" type="presOf" srcId="{2AC6107C-7FA3-4376-A280-557FAC2F0172}" destId="{2BF69908-2AB4-484C-BB56-165260D61593}" srcOrd="0" destOrd="0" presId="urn:microsoft.com/office/officeart/2011/layout/TabList"/>
    <dgm:cxn modelId="{A2C8E6EB-CE6F-4F13-BDA9-26C0D5895C26}" srcId="{ABC9F599-D4CA-4A55-839A-21CA40278F4F}" destId="{983C3A05-2661-4ECA-BD17-D6BFA25D98EA}" srcOrd="0" destOrd="0" parTransId="{7DFDA421-B990-4D17-918B-4BF8FB7178D4}" sibTransId="{80EC18BC-F859-4F18-A18F-0D33DB3B0FDC}"/>
    <dgm:cxn modelId="{CBDEF5EB-AE86-4013-BBC1-F306DDD1E288}" type="presOf" srcId="{37F71770-C07A-4775-9822-86B634F348A5}" destId="{B4BC500A-4ABF-4388-AFB9-5FE13D150964}" srcOrd="0" destOrd="0" presId="urn:microsoft.com/office/officeart/2011/layout/TabList"/>
    <dgm:cxn modelId="{3D538E88-4CA3-44D6-BBF9-13606D075F87}" type="presParOf" srcId="{C3BAFAEB-B504-4FBB-8736-8E4C2ACDA2E5}" destId="{65F8A5A8-A104-471A-B56C-F2111FB2B9DF}" srcOrd="0" destOrd="0" presId="urn:microsoft.com/office/officeart/2011/layout/TabList"/>
    <dgm:cxn modelId="{7614A985-20CA-4668-AA08-E3E53F790976}" type="presParOf" srcId="{65F8A5A8-A104-471A-B56C-F2111FB2B9DF}" destId="{6DF3D8C5-FF2C-45E2-BE97-862B57715124}" srcOrd="0" destOrd="0" presId="urn:microsoft.com/office/officeart/2011/layout/TabList"/>
    <dgm:cxn modelId="{4A296172-90F3-49B6-8D90-94783C5A2F5D}" type="presParOf" srcId="{65F8A5A8-A104-471A-B56C-F2111FB2B9DF}" destId="{88B7E67C-BF84-44BB-9B2A-B4AC74376756}" srcOrd="1" destOrd="0" presId="urn:microsoft.com/office/officeart/2011/layout/TabList"/>
    <dgm:cxn modelId="{254744C1-C7B8-46DD-9C93-BDBEB479DB4E}" type="presParOf" srcId="{65F8A5A8-A104-471A-B56C-F2111FB2B9DF}" destId="{287E555D-EFAA-41E3-8329-2F5515476E17}" srcOrd="2" destOrd="0" presId="urn:microsoft.com/office/officeart/2011/layout/TabList"/>
    <dgm:cxn modelId="{B7D3BF39-9164-4ADF-B759-7E74C873CE77}" type="presParOf" srcId="{C3BAFAEB-B504-4FBB-8736-8E4C2ACDA2E5}" destId="{9DA9E0EB-77D6-4805-8B86-753E953ED6E7}" srcOrd="1" destOrd="0" presId="urn:microsoft.com/office/officeart/2011/layout/TabList"/>
    <dgm:cxn modelId="{8D97362F-9232-4730-AB76-A134FF1F1649}" type="presParOf" srcId="{C3BAFAEB-B504-4FBB-8736-8E4C2ACDA2E5}" destId="{DA779B62-EBBD-4039-AFE2-4B67F020133A}" srcOrd="2" destOrd="0" presId="urn:microsoft.com/office/officeart/2011/layout/TabList"/>
    <dgm:cxn modelId="{AFAAD820-3A55-4ECA-918F-E66147276C4D}" type="presParOf" srcId="{DA779B62-EBBD-4039-AFE2-4B67F020133A}" destId="{C143A0B2-23EF-4D6E-9FCD-2C6CA2830A96}" srcOrd="0" destOrd="0" presId="urn:microsoft.com/office/officeart/2011/layout/TabList"/>
    <dgm:cxn modelId="{E135466B-9845-4B06-87A1-BD4DD15043A5}" type="presParOf" srcId="{DA779B62-EBBD-4039-AFE2-4B67F020133A}" destId="{A0B143B7-A268-46A2-A846-ADB78E6031DD}" srcOrd="1" destOrd="0" presId="urn:microsoft.com/office/officeart/2011/layout/TabList"/>
    <dgm:cxn modelId="{47968623-19FB-4737-82E4-9E7FB3D6E236}" type="presParOf" srcId="{DA779B62-EBBD-4039-AFE2-4B67F020133A}" destId="{38804166-D3A9-4ABF-9A8C-0F3E3BF174F8}" srcOrd="2" destOrd="0" presId="urn:microsoft.com/office/officeart/2011/layout/TabList"/>
    <dgm:cxn modelId="{C19AC41C-A1C0-4A1F-875A-8F2AFF9F3678}" type="presParOf" srcId="{C3BAFAEB-B504-4FBB-8736-8E4C2ACDA2E5}" destId="{DC8B0E45-A33F-456B-A04C-328FA4FD6D62}" srcOrd="3" destOrd="0" presId="urn:microsoft.com/office/officeart/2011/layout/TabList"/>
    <dgm:cxn modelId="{545A435E-540C-4F30-843E-5395916792C3}" type="presParOf" srcId="{C3BAFAEB-B504-4FBB-8736-8E4C2ACDA2E5}" destId="{C840F37F-5FFA-464C-85BD-30485D6DDE3F}" srcOrd="4" destOrd="0" presId="urn:microsoft.com/office/officeart/2011/layout/TabList"/>
    <dgm:cxn modelId="{840B7EF8-F454-408D-9C73-E9D950DF82DF}" type="presParOf" srcId="{C840F37F-5FFA-464C-85BD-30485D6DDE3F}" destId="{B4BC500A-4ABF-4388-AFB9-5FE13D150964}" srcOrd="0" destOrd="0" presId="urn:microsoft.com/office/officeart/2011/layout/TabList"/>
    <dgm:cxn modelId="{992B3067-C23B-422E-B2A9-7A14C4015B59}" type="presParOf" srcId="{C840F37F-5FFA-464C-85BD-30485D6DDE3F}" destId="{AF26D5F3-6FF0-4656-B9AF-AFECB2D5B2EA}" srcOrd="1" destOrd="0" presId="urn:microsoft.com/office/officeart/2011/layout/TabList"/>
    <dgm:cxn modelId="{B2951077-3650-4088-AA28-493AC75E30AC}" type="presParOf" srcId="{C840F37F-5FFA-464C-85BD-30485D6DDE3F}" destId="{134D6CD7-A6D1-4714-A70A-D6BED1BBC91E}" srcOrd="2" destOrd="0" presId="urn:microsoft.com/office/officeart/2011/layout/TabList"/>
    <dgm:cxn modelId="{3CCC9A3D-4BC3-4F0D-B79B-72D37DFB1F5F}" type="presParOf" srcId="{C3BAFAEB-B504-4FBB-8736-8E4C2ACDA2E5}" destId="{D0603AB4-1AF8-468B-9AA5-E69775816586}" srcOrd="5" destOrd="0" presId="urn:microsoft.com/office/officeart/2011/layout/TabList"/>
    <dgm:cxn modelId="{D081BA6E-1315-4AED-841A-C93DB8CF6B18}" type="presParOf" srcId="{C3BAFAEB-B504-4FBB-8736-8E4C2ACDA2E5}" destId="{B04F2790-4F00-4A11-83D9-246839FD484A}" srcOrd="6" destOrd="0" presId="urn:microsoft.com/office/officeart/2011/layout/TabList"/>
    <dgm:cxn modelId="{CA02A462-0A1F-4D9D-84B9-0B28F48D7418}" type="presParOf" srcId="{B04F2790-4F00-4A11-83D9-246839FD484A}" destId="{2BF69908-2AB4-484C-BB56-165260D61593}" srcOrd="0" destOrd="0" presId="urn:microsoft.com/office/officeart/2011/layout/TabList"/>
    <dgm:cxn modelId="{9D92D614-B281-4803-8738-AB5F7AF2BF48}" type="presParOf" srcId="{B04F2790-4F00-4A11-83D9-246839FD484A}" destId="{C7D64922-C381-4915-8EC7-26BB40F51C46}" srcOrd="1" destOrd="0" presId="urn:microsoft.com/office/officeart/2011/layout/TabList"/>
    <dgm:cxn modelId="{113797B8-3939-4464-9C73-BF8B755BA5A5}" type="presParOf" srcId="{B04F2790-4F00-4A11-83D9-246839FD484A}" destId="{D8CDD55B-2E12-4CF0-88D5-BC25DF2C55C0}"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33334C-6D46-42F8-92B1-0E6B93D55A4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ABC9F599-D4CA-4A55-839A-21CA40278F4F}">
      <dgm:prSet phldrT="[Text]" custT="1"/>
      <dgm:spPr>
        <a:xfrm rot="5400000">
          <a:off x="-209778" y="209778"/>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S</a:t>
          </a:r>
          <a:endParaRPr lang="en-GB" sz="1400" b="1">
            <a:solidFill>
              <a:sysClr val="window" lastClr="FFFFFF"/>
            </a:solidFill>
            <a:latin typeface="Calibri"/>
            <a:ea typeface="+mn-ea"/>
            <a:cs typeface="+mn-cs"/>
          </a:endParaRPr>
        </a:p>
      </dgm:t>
    </dgm:pt>
    <dgm:pt modelId="{1CB4AED6-D39A-4CB1-878D-7E1A361A83CB}" type="parTrans" cxnId="{4493E6B9-F660-4F97-83C5-9D481465C83B}">
      <dgm:prSet/>
      <dgm:spPr/>
      <dgm:t>
        <a:bodyPr/>
        <a:lstStyle/>
        <a:p>
          <a:endParaRPr lang="en-GB"/>
        </a:p>
      </dgm:t>
    </dgm:pt>
    <dgm:pt modelId="{B4E57B69-90F9-4F80-A644-B3AFD469AB68}" type="sibTrans" cxnId="{4493E6B9-F660-4F97-83C5-9D481465C83B}">
      <dgm:prSet/>
      <dgm:spPr/>
      <dgm:t>
        <a:bodyPr/>
        <a:lstStyle/>
        <a:p>
          <a:endParaRPr lang="en-GB"/>
        </a:p>
      </dgm:t>
    </dgm:pt>
    <dgm:pt modelId="{983C3A05-2661-4ECA-BD17-D6BFA25D98EA}">
      <dgm:prSet phldrT="[Text]"/>
      <dgm:spPr>
        <a:xfrm rot="5400000">
          <a:off x="3275084" y="-2292765"/>
          <a:ext cx="909518"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Identify self, role, department</a:t>
          </a:r>
        </a:p>
      </dgm:t>
    </dgm:pt>
    <dgm:pt modelId="{7DFDA421-B990-4D17-918B-4BF8FB7178D4}" type="parTrans" cxnId="{A2C8E6EB-CE6F-4F13-BDA9-26C0D5895C26}">
      <dgm:prSet/>
      <dgm:spPr/>
      <dgm:t>
        <a:bodyPr/>
        <a:lstStyle/>
        <a:p>
          <a:endParaRPr lang="en-GB"/>
        </a:p>
      </dgm:t>
    </dgm:pt>
    <dgm:pt modelId="{80EC18BC-F859-4F18-A18F-0D33DB3B0FDC}" type="sibTrans" cxnId="{A2C8E6EB-CE6F-4F13-BDA9-26C0D5895C26}">
      <dgm:prSet/>
      <dgm:spPr/>
      <dgm:t>
        <a:bodyPr/>
        <a:lstStyle/>
        <a:p>
          <a:endParaRPr lang="en-GB"/>
        </a:p>
      </dgm:t>
    </dgm:pt>
    <dgm:pt modelId="{522FA2A8-0A03-4E26-9658-09F91E1B2A7D}">
      <dgm:prSet phldrT="[Text]" custT="1"/>
      <dgm:spPr>
        <a:xfrm rot="5400000">
          <a:off x="-209778" y="1466629"/>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B</a:t>
          </a:r>
          <a:endParaRPr lang="en-GB" sz="1600" b="1">
            <a:solidFill>
              <a:sysClr val="window" lastClr="FFFFFF"/>
            </a:solidFill>
            <a:latin typeface="Calibri"/>
            <a:ea typeface="+mn-ea"/>
            <a:cs typeface="+mn-cs"/>
          </a:endParaRPr>
        </a:p>
      </dgm:t>
    </dgm:pt>
    <dgm:pt modelId="{09000F85-1E83-41EC-B7DA-5CD084FEEBFD}" type="parTrans" cxnId="{C17E45B2-9427-4B2A-9645-5AE686E108BA}">
      <dgm:prSet/>
      <dgm:spPr/>
      <dgm:t>
        <a:bodyPr/>
        <a:lstStyle/>
        <a:p>
          <a:endParaRPr lang="en-GB"/>
        </a:p>
      </dgm:t>
    </dgm:pt>
    <dgm:pt modelId="{9E3CE64C-D15E-4EF9-8C24-C463C174F0B3}" type="sibTrans" cxnId="{C17E45B2-9427-4B2A-9645-5AE686E108BA}">
      <dgm:prSet/>
      <dgm:spPr/>
      <dgm:t>
        <a:bodyPr/>
        <a:lstStyle/>
        <a:p>
          <a:endParaRPr lang="en-GB"/>
        </a:p>
      </dgm:t>
    </dgm:pt>
    <dgm:pt modelId="{FBBEE574-DC28-442A-9BAC-2F870F29BEE0}">
      <dgm:prSet phldrT="[Text]"/>
      <dgm:spPr>
        <a:xfrm rot="5400000">
          <a:off x="3275323" y="-1039505"/>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Reason for admission</a:t>
          </a:r>
        </a:p>
      </dgm:t>
    </dgm:pt>
    <dgm:pt modelId="{05332B07-D39C-4F08-B969-3F2733D7C904}" type="parTrans" cxnId="{8B616E2C-7AC8-4AAC-931A-375AD31DAFA4}">
      <dgm:prSet/>
      <dgm:spPr/>
      <dgm:t>
        <a:bodyPr/>
        <a:lstStyle/>
        <a:p>
          <a:endParaRPr lang="en-GB"/>
        </a:p>
      </dgm:t>
    </dgm:pt>
    <dgm:pt modelId="{81C15A40-F9FF-47F8-B000-14E44EB302A6}" type="sibTrans" cxnId="{8B616E2C-7AC8-4AAC-931A-375AD31DAFA4}">
      <dgm:prSet/>
      <dgm:spPr/>
      <dgm:t>
        <a:bodyPr/>
        <a:lstStyle/>
        <a:p>
          <a:endParaRPr lang="en-GB"/>
        </a:p>
      </dgm:t>
    </dgm:pt>
    <dgm:pt modelId="{4C93C5CA-C222-4572-A792-0EE316C1550C}">
      <dgm:prSet phldrT="[Text]" custT="1"/>
      <dgm:spPr>
        <a:xfrm rot="5400000">
          <a:off x="-209778" y="2720127"/>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A</a:t>
          </a:r>
          <a:endParaRPr lang="en-GB" sz="1400" b="1">
            <a:solidFill>
              <a:sysClr val="window" lastClr="FFFFFF"/>
            </a:solidFill>
            <a:latin typeface="Calibri"/>
            <a:ea typeface="+mn-ea"/>
            <a:cs typeface="+mn-cs"/>
          </a:endParaRPr>
        </a:p>
      </dgm:t>
    </dgm:pt>
    <dgm:pt modelId="{AD984D09-E2AD-43CB-ACB7-BD4378A661E5}" type="parTrans" cxnId="{C2DB1D0C-21DB-44EE-9BE7-725898947B4D}">
      <dgm:prSet/>
      <dgm:spPr/>
      <dgm:t>
        <a:bodyPr/>
        <a:lstStyle/>
        <a:p>
          <a:endParaRPr lang="en-GB"/>
        </a:p>
      </dgm:t>
    </dgm:pt>
    <dgm:pt modelId="{477F8221-102F-456D-84E1-F4006109F096}" type="sibTrans" cxnId="{C2DB1D0C-21DB-44EE-9BE7-725898947B4D}">
      <dgm:prSet/>
      <dgm:spPr/>
      <dgm:t>
        <a:bodyPr/>
        <a:lstStyle/>
        <a:p>
          <a:endParaRPr lang="en-GB"/>
        </a:p>
      </dgm:t>
    </dgm:pt>
    <dgm:pt modelId="{D1563F41-049D-4C11-AF0C-ED1AADC0FA46}">
      <dgm:prSet phldrT="[Text]" custT="1"/>
      <dgm:spPr>
        <a:xfrm rot="5400000">
          <a:off x="-209778" y="3973625"/>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R</a:t>
          </a:r>
        </a:p>
      </dgm:t>
    </dgm:pt>
    <dgm:pt modelId="{C7CD2393-7CF8-4490-91F5-B6F932B2D6D8}" type="parTrans" cxnId="{2997F247-89EF-4823-A743-A0A788B832C2}">
      <dgm:prSet/>
      <dgm:spPr/>
      <dgm:t>
        <a:bodyPr/>
        <a:lstStyle/>
        <a:p>
          <a:endParaRPr lang="en-GB"/>
        </a:p>
      </dgm:t>
    </dgm:pt>
    <dgm:pt modelId="{69253732-4C44-408A-8D97-B5774F8CE00B}" type="sibTrans" cxnId="{2997F247-89EF-4823-A743-A0A788B832C2}">
      <dgm:prSet/>
      <dgm:spPr/>
      <dgm:t>
        <a:bodyPr/>
        <a:lstStyle/>
        <a:p>
          <a:endParaRPr lang="en-GB"/>
        </a:p>
      </dgm:t>
    </dgm:pt>
    <dgm:pt modelId="{2AC6107C-7FA3-4376-A280-557FAC2F0172}">
      <dgm:prSet phldrT="[Text]"/>
      <dgm:spPr>
        <a:xfrm rot="5400000">
          <a:off x="3275323" y="1467490"/>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Explain what is needed</a:t>
          </a:r>
        </a:p>
      </dgm:t>
    </dgm:pt>
    <dgm:pt modelId="{256F0492-1AE7-44EB-943B-E26A65B78F7B}" type="parTrans" cxnId="{25D79D0D-E4A3-41FB-A360-DE17FD6F4EC8}">
      <dgm:prSet/>
      <dgm:spPr/>
      <dgm:t>
        <a:bodyPr/>
        <a:lstStyle/>
        <a:p>
          <a:endParaRPr lang="en-GB"/>
        </a:p>
      </dgm:t>
    </dgm:pt>
    <dgm:pt modelId="{6A2F8BD4-68C2-4B21-AAD3-78D26691F981}" type="sibTrans" cxnId="{25D79D0D-E4A3-41FB-A360-DE17FD6F4EC8}">
      <dgm:prSet/>
      <dgm:spPr/>
      <dgm:t>
        <a:bodyPr/>
        <a:lstStyle/>
        <a:p>
          <a:endParaRPr lang="en-GB"/>
        </a:p>
      </dgm:t>
    </dgm:pt>
    <dgm:pt modelId="{37F71770-C07A-4775-9822-86B634F348A5}">
      <dgm:prSet phldrT="[Text]"/>
      <dgm:spPr>
        <a:xfrm rot="5400000">
          <a:off x="3275323" y="213992"/>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Critical assessment</a:t>
          </a:r>
        </a:p>
      </dgm:t>
    </dgm:pt>
    <dgm:pt modelId="{0593ECE3-8809-4CAD-BAB5-94A87005D818}" type="parTrans" cxnId="{3A97EB18-CEB6-454A-947B-31D678EB314F}">
      <dgm:prSet/>
      <dgm:spPr/>
      <dgm:t>
        <a:bodyPr/>
        <a:lstStyle/>
        <a:p>
          <a:endParaRPr lang="en-GB"/>
        </a:p>
      </dgm:t>
    </dgm:pt>
    <dgm:pt modelId="{4748461A-1666-49B2-830F-7E433612311D}" type="sibTrans" cxnId="{3A97EB18-CEB6-454A-947B-31D678EB314F}">
      <dgm:prSet/>
      <dgm:spPr/>
      <dgm:t>
        <a:bodyPr/>
        <a:lstStyle/>
        <a:p>
          <a:endParaRPr lang="en-GB"/>
        </a:p>
      </dgm:t>
    </dgm:pt>
    <dgm:pt modelId="{E9C9B50D-A9DF-4D1A-B61F-E1A3C37481CA}">
      <dgm:prSet phldrT="[Text]"/>
      <dgm:spPr>
        <a:xfrm rot="5400000">
          <a:off x="3275084" y="-2292765"/>
          <a:ext cx="909518"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Identify patient and reason for call</a:t>
          </a:r>
        </a:p>
      </dgm:t>
    </dgm:pt>
    <dgm:pt modelId="{4DB2BBB6-8CF1-43EC-BB93-9591FE95D702}" type="parTrans" cxnId="{DD08EE42-1F0A-4745-8267-342AF01FC9A6}">
      <dgm:prSet/>
      <dgm:spPr/>
      <dgm:t>
        <a:bodyPr/>
        <a:lstStyle/>
        <a:p>
          <a:endParaRPr lang="en-GB"/>
        </a:p>
      </dgm:t>
    </dgm:pt>
    <dgm:pt modelId="{4B6A841B-9261-4A01-878B-8EB2624C808C}" type="sibTrans" cxnId="{DD08EE42-1F0A-4745-8267-342AF01FC9A6}">
      <dgm:prSet/>
      <dgm:spPr/>
      <dgm:t>
        <a:bodyPr/>
        <a:lstStyle/>
        <a:p>
          <a:endParaRPr lang="en-GB"/>
        </a:p>
      </dgm:t>
    </dgm:pt>
    <dgm:pt modelId="{1178F922-0729-46DC-86F2-EBC82BBDBFAB}">
      <dgm:prSet phldrT="[Text]"/>
      <dgm:spPr>
        <a:xfrm rot="5400000">
          <a:off x="3275084" y="-2292765"/>
          <a:ext cx="909518"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Describe concern</a:t>
          </a:r>
        </a:p>
      </dgm:t>
    </dgm:pt>
    <dgm:pt modelId="{ACBA6B6C-593A-49BB-94AB-2C3A4A26BF29}" type="parTrans" cxnId="{897F6B09-C212-405D-91E2-F9EEC8C6A1B9}">
      <dgm:prSet/>
      <dgm:spPr/>
      <dgm:t>
        <a:bodyPr/>
        <a:lstStyle/>
        <a:p>
          <a:endParaRPr lang="en-GB"/>
        </a:p>
      </dgm:t>
    </dgm:pt>
    <dgm:pt modelId="{9579385B-0DA3-4C6C-8D47-AD64AA6D2C48}" type="sibTrans" cxnId="{897F6B09-C212-405D-91E2-F9EEC8C6A1B9}">
      <dgm:prSet/>
      <dgm:spPr/>
      <dgm:t>
        <a:bodyPr/>
        <a:lstStyle/>
        <a:p>
          <a:endParaRPr lang="en-GB"/>
        </a:p>
      </dgm:t>
    </dgm:pt>
    <dgm:pt modelId="{2A6D582C-234C-40D4-A898-A1C2F924A32B}">
      <dgm:prSet phldrT="[Text]"/>
      <dgm:spPr>
        <a:xfrm rot="5400000">
          <a:off x="3275323" y="-1039505"/>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Explain history</a:t>
          </a:r>
        </a:p>
      </dgm:t>
    </dgm:pt>
    <dgm:pt modelId="{2F995A7D-7198-413A-A3CC-6DAD24B42AEB}" type="parTrans" cxnId="{634C0A3B-9A82-4124-95D2-F3F6945275C6}">
      <dgm:prSet/>
      <dgm:spPr/>
      <dgm:t>
        <a:bodyPr/>
        <a:lstStyle/>
        <a:p>
          <a:endParaRPr lang="en-GB"/>
        </a:p>
      </dgm:t>
    </dgm:pt>
    <dgm:pt modelId="{174955B0-242B-4BCD-8CB9-125EEF153320}" type="sibTrans" cxnId="{634C0A3B-9A82-4124-95D2-F3F6945275C6}">
      <dgm:prSet/>
      <dgm:spPr/>
      <dgm:t>
        <a:bodyPr/>
        <a:lstStyle/>
        <a:p>
          <a:endParaRPr lang="en-GB"/>
        </a:p>
      </dgm:t>
    </dgm:pt>
    <dgm:pt modelId="{3ECBDBAC-7D38-4853-83D6-53BB5AC006F6}">
      <dgm:prSet phldrT="[Text]"/>
      <dgm:spPr>
        <a:xfrm rot="5400000">
          <a:off x="3275323" y="-1039505"/>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Provide information</a:t>
          </a:r>
        </a:p>
      </dgm:t>
    </dgm:pt>
    <dgm:pt modelId="{C5541698-F105-4D2A-9F2C-E8B6BCD70CCA}" type="parTrans" cxnId="{69D0AEEC-CEFD-486E-831A-C7C8D47864D4}">
      <dgm:prSet/>
      <dgm:spPr/>
      <dgm:t>
        <a:bodyPr/>
        <a:lstStyle/>
        <a:p>
          <a:endParaRPr lang="en-GB"/>
        </a:p>
      </dgm:t>
    </dgm:pt>
    <dgm:pt modelId="{424616EA-8623-4F91-A341-F9A69BFC905B}" type="sibTrans" cxnId="{69D0AEEC-CEFD-486E-831A-C7C8D47864D4}">
      <dgm:prSet/>
      <dgm:spPr/>
      <dgm:t>
        <a:bodyPr/>
        <a:lstStyle/>
        <a:p>
          <a:endParaRPr lang="en-GB"/>
        </a:p>
      </dgm:t>
    </dgm:pt>
    <dgm:pt modelId="{F54C7C24-0CC9-433D-9E52-9C1497461B92}">
      <dgm:prSet phldrT="[Text]"/>
      <dgm:spPr>
        <a:xfrm rot="5400000">
          <a:off x="3275323" y="213992"/>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Concerns</a:t>
          </a:r>
        </a:p>
      </dgm:t>
    </dgm:pt>
    <dgm:pt modelId="{E774BAE0-8134-40AD-A510-07394E91E543}" type="parTrans" cxnId="{7467C1EB-AECC-4B50-86BF-3052BD18D394}">
      <dgm:prSet/>
      <dgm:spPr/>
      <dgm:t>
        <a:bodyPr/>
        <a:lstStyle/>
        <a:p>
          <a:endParaRPr lang="en-GB"/>
        </a:p>
      </dgm:t>
    </dgm:pt>
    <dgm:pt modelId="{018D4468-7BF7-4DBB-838B-BDF3E4EEC9CF}" type="sibTrans" cxnId="{7467C1EB-AECC-4B50-86BF-3052BD18D394}">
      <dgm:prSet/>
      <dgm:spPr/>
      <dgm:t>
        <a:bodyPr/>
        <a:lstStyle/>
        <a:p>
          <a:endParaRPr lang="en-GB"/>
        </a:p>
      </dgm:t>
    </dgm:pt>
    <dgm:pt modelId="{713D3EAB-FFE6-4860-A4CE-BFB972138A59}">
      <dgm:prSet phldrT="[Text]"/>
      <dgm:spPr>
        <a:xfrm rot="5400000">
          <a:off x="3275323" y="213992"/>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Clinical impression</a:t>
          </a:r>
        </a:p>
      </dgm:t>
    </dgm:pt>
    <dgm:pt modelId="{06961D9C-9D58-4FF6-9B8C-44BB57D000F0}" type="parTrans" cxnId="{CE19C2C5-1957-4DEA-828A-BD67518C1353}">
      <dgm:prSet/>
      <dgm:spPr/>
      <dgm:t>
        <a:bodyPr/>
        <a:lstStyle/>
        <a:p>
          <a:endParaRPr lang="en-GB"/>
        </a:p>
      </dgm:t>
    </dgm:pt>
    <dgm:pt modelId="{5246429F-A90F-4E39-951E-508754BC07D9}" type="sibTrans" cxnId="{CE19C2C5-1957-4DEA-828A-BD67518C1353}">
      <dgm:prSet/>
      <dgm:spPr/>
      <dgm:t>
        <a:bodyPr/>
        <a:lstStyle/>
        <a:p>
          <a:endParaRPr lang="en-GB"/>
        </a:p>
      </dgm:t>
    </dgm:pt>
    <dgm:pt modelId="{15AD20FC-71BE-420B-A328-ED4DB5A87DD7}">
      <dgm:prSet phldrT="[Text]"/>
      <dgm:spPr>
        <a:xfrm rot="5400000">
          <a:off x="3275323" y="1467490"/>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Be specific and clarify</a:t>
          </a:r>
        </a:p>
      </dgm:t>
    </dgm:pt>
    <dgm:pt modelId="{D0B37225-8375-429F-82D2-7EFDCD15316B}" type="parTrans" cxnId="{AD680848-B11E-4C5A-A731-7DD36EA28061}">
      <dgm:prSet/>
      <dgm:spPr/>
      <dgm:t>
        <a:bodyPr/>
        <a:lstStyle/>
        <a:p>
          <a:endParaRPr lang="en-GB"/>
        </a:p>
      </dgm:t>
    </dgm:pt>
    <dgm:pt modelId="{50E541BB-4D5A-49C3-B810-EFB281481A7C}" type="sibTrans" cxnId="{AD680848-B11E-4C5A-A731-7DD36EA28061}">
      <dgm:prSet/>
      <dgm:spPr/>
      <dgm:t>
        <a:bodyPr/>
        <a:lstStyle/>
        <a:p>
          <a:endParaRPr lang="en-GB"/>
        </a:p>
      </dgm:t>
    </dgm:pt>
    <dgm:pt modelId="{D96B7A2C-87BB-4183-87BA-BC52B2FE05AE}">
      <dgm:prSet phldrT="[Text]"/>
      <dgm:spPr>
        <a:xfrm rot="5400000">
          <a:off x="3275323" y="1467490"/>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Make suggestions</a:t>
          </a:r>
        </a:p>
      </dgm:t>
    </dgm:pt>
    <dgm:pt modelId="{AD2FD640-AE33-4A57-89A3-BDB3D66D5F5B}" type="parTrans" cxnId="{2D92CD5B-3D70-4A18-A275-4048E338043D}">
      <dgm:prSet/>
      <dgm:spPr/>
      <dgm:t>
        <a:bodyPr/>
        <a:lstStyle/>
        <a:p>
          <a:endParaRPr lang="en-GB"/>
        </a:p>
      </dgm:t>
    </dgm:pt>
    <dgm:pt modelId="{8DE5C5C5-1D8D-4BFB-950A-9084FD090771}" type="sibTrans" cxnId="{2D92CD5B-3D70-4A18-A275-4048E338043D}">
      <dgm:prSet/>
      <dgm:spPr/>
      <dgm:t>
        <a:bodyPr/>
        <a:lstStyle/>
        <a:p>
          <a:endParaRPr lang="en-GB"/>
        </a:p>
      </dgm:t>
    </dgm:pt>
    <dgm:pt modelId="{67ED7986-A983-4D3A-932D-C8FECDC9ABAD}" type="pres">
      <dgm:prSet presAssocID="{DA33334C-6D46-42F8-92B1-0E6B93D55A4B}" presName="linearFlow" presStyleCnt="0">
        <dgm:presLayoutVars>
          <dgm:dir/>
          <dgm:animLvl val="lvl"/>
          <dgm:resizeHandles val="exact"/>
        </dgm:presLayoutVars>
      </dgm:prSet>
      <dgm:spPr/>
    </dgm:pt>
    <dgm:pt modelId="{AA990483-93A4-4B03-9128-127DFB708214}" type="pres">
      <dgm:prSet presAssocID="{ABC9F599-D4CA-4A55-839A-21CA40278F4F}" presName="composite" presStyleCnt="0"/>
      <dgm:spPr/>
    </dgm:pt>
    <dgm:pt modelId="{FD530AAA-A75D-4989-9240-014A895CC974}" type="pres">
      <dgm:prSet presAssocID="{ABC9F599-D4CA-4A55-839A-21CA40278F4F}" presName="parentText" presStyleLbl="alignNode1" presStyleIdx="0" presStyleCnt="4" custLinFactNeighborX="0" custLinFactNeighborY="-1545">
        <dgm:presLayoutVars>
          <dgm:chMax val="1"/>
          <dgm:bulletEnabled val="1"/>
        </dgm:presLayoutVars>
      </dgm:prSet>
      <dgm:spPr/>
    </dgm:pt>
    <dgm:pt modelId="{9525F802-6064-4EAC-A97D-BA43D09E5AE5}" type="pres">
      <dgm:prSet presAssocID="{ABC9F599-D4CA-4A55-839A-21CA40278F4F}" presName="descendantText" presStyleLbl="alignAcc1" presStyleIdx="0" presStyleCnt="4">
        <dgm:presLayoutVars>
          <dgm:bulletEnabled val="1"/>
        </dgm:presLayoutVars>
      </dgm:prSet>
      <dgm:spPr/>
    </dgm:pt>
    <dgm:pt modelId="{24042283-4FE3-453A-8339-304DC0CED727}" type="pres">
      <dgm:prSet presAssocID="{B4E57B69-90F9-4F80-A644-B3AFD469AB68}" presName="sp" presStyleCnt="0"/>
      <dgm:spPr/>
    </dgm:pt>
    <dgm:pt modelId="{B1FF8B6E-3F81-41C9-A39F-4EB118C4CE2C}" type="pres">
      <dgm:prSet presAssocID="{522FA2A8-0A03-4E26-9658-09F91E1B2A7D}" presName="composite" presStyleCnt="0"/>
      <dgm:spPr/>
    </dgm:pt>
    <dgm:pt modelId="{867C37DE-E2D3-44E6-A00C-DA7034EBA26D}" type="pres">
      <dgm:prSet presAssocID="{522FA2A8-0A03-4E26-9658-09F91E1B2A7D}" presName="parentText" presStyleLbl="alignNode1" presStyleIdx="1" presStyleCnt="4">
        <dgm:presLayoutVars>
          <dgm:chMax val="1"/>
          <dgm:bulletEnabled val="1"/>
        </dgm:presLayoutVars>
      </dgm:prSet>
      <dgm:spPr/>
    </dgm:pt>
    <dgm:pt modelId="{F6F4F978-9352-47C8-BAE6-AC66265DBEA9}" type="pres">
      <dgm:prSet presAssocID="{522FA2A8-0A03-4E26-9658-09F91E1B2A7D}" presName="descendantText" presStyleLbl="alignAcc1" presStyleIdx="1" presStyleCnt="4">
        <dgm:presLayoutVars>
          <dgm:bulletEnabled val="1"/>
        </dgm:presLayoutVars>
      </dgm:prSet>
      <dgm:spPr/>
    </dgm:pt>
    <dgm:pt modelId="{3A38526B-E04E-4647-A54D-0B763DE9ED53}" type="pres">
      <dgm:prSet presAssocID="{9E3CE64C-D15E-4EF9-8C24-C463C174F0B3}" presName="sp" presStyleCnt="0"/>
      <dgm:spPr/>
    </dgm:pt>
    <dgm:pt modelId="{14B32420-653A-4B73-8E7D-8EFE7FB47044}" type="pres">
      <dgm:prSet presAssocID="{4C93C5CA-C222-4572-A792-0EE316C1550C}" presName="composite" presStyleCnt="0"/>
      <dgm:spPr/>
    </dgm:pt>
    <dgm:pt modelId="{C84E1F2E-00E2-45FF-9FBC-AFA8BFB6CA79}" type="pres">
      <dgm:prSet presAssocID="{4C93C5CA-C222-4572-A792-0EE316C1550C}" presName="parentText" presStyleLbl="alignNode1" presStyleIdx="2" presStyleCnt="4">
        <dgm:presLayoutVars>
          <dgm:chMax val="1"/>
          <dgm:bulletEnabled val="1"/>
        </dgm:presLayoutVars>
      </dgm:prSet>
      <dgm:spPr/>
    </dgm:pt>
    <dgm:pt modelId="{1FA2A1B9-B3AA-40F1-AB5A-9CCC06E22F29}" type="pres">
      <dgm:prSet presAssocID="{4C93C5CA-C222-4572-A792-0EE316C1550C}" presName="descendantText" presStyleLbl="alignAcc1" presStyleIdx="2" presStyleCnt="4">
        <dgm:presLayoutVars>
          <dgm:bulletEnabled val="1"/>
        </dgm:presLayoutVars>
      </dgm:prSet>
      <dgm:spPr/>
    </dgm:pt>
    <dgm:pt modelId="{79AD8CBA-E503-43A9-A06C-D1089FF42D77}" type="pres">
      <dgm:prSet presAssocID="{477F8221-102F-456D-84E1-F4006109F096}" presName="sp" presStyleCnt="0"/>
      <dgm:spPr/>
    </dgm:pt>
    <dgm:pt modelId="{FF8A6837-DE03-474B-A4EC-6FFB3B529CC8}" type="pres">
      <dgm:prSet presAssocID="{D1563F41-049D-4C11-AF0C-ED1AADC0FA46}" presName="composite" presStyleCnt="0"/>
      <dgm:spPr/>
    </dgm:pt>
    <dgm:pt modelId="{C7BC0009-B4E7-4B84-A9C3-9BC5A1E56835}" type="pres">
      <dgm:prSet presAssocID="{D1563F41-049D-4C11-AF0C-ED1AADC0FA46}" presName="parentText" presStyleLbl="alignNode1" presStyleIdx="3" presStyleCnt="4">
        <dgm:presLayoutVars>
          <dgm:chMax val="1"/>
          <dgm:bulletEnabled val="1"/>
        </dgm:presLayoutVars>
      </dgm:prSet>
      <dgm:spPr/>
    </dgm:pt>
    <dgm:pt modelId="{842734F4-274D-4443-BCDE-CA2DE6506CC6}" type="pres">
      <dgm:prSet presAssocID="{D1563F41-049D-4C11-AF0C-ED1AADC0FA46}" presName="descendantText" presStyleLbl="alignAcc1" presStyleIdx="3" presStyleCnt="4">
        <dgm:presLayoutVars>
          <dgm:bulletEnabled val="1"/>
        </dgm:presLayoutVars>
      </dgm:prSet>
      <dgm:spPr/>
    </dgm:pt>
  </dgm:ptLst>
  <dgm:cxnLst>
    <dgm:cxn modelId="{B4CF6406-4088-49AE-9754-15DB4D21B3B6}" type="presOf" srcId="{D96B7A2C-87BB-4183-87BA-BC52B2FE05AE}" destId="{842734F4-274D-4443-BCDE-CA2DE6506CC6}" srcOrd="0" destOrd="2" presId="urn:microsoft.com/office/officeart/2005/8/layout/chevron2"/>
    <dgm:cxn modelId="{897F6B09-C212-405D-91E2-F9EEC8C6A1B9}" srcId="{ABC9F599-D4CA-4A55-839A-21CA40278F4F}" destId="{1178F922-0729-46DC-86F2-EBC82BBDBFAB}" srcOrd="2" destOrd="0" parTransId="{ACBA6B6C-593A-49BB-94AB-2C3A4A26BF29}" sibTransId="{9579385B-0DA3-4C6C-8D47-AD64AA6D2C48}"/>
    <dgm:cxn modelId="{6B1B480A-0A26-47A8-B105-87A601F17435}" type="presOf" srcId="{1178F922-0729-46DC-86F2-EBC82BBDBFAB}" destId="{9525F802-6064-4EAC-A97D-BA43D09E5AE5}" srcOrd="0" destOrd="2" presId="urn:microsoft.com/office/officeart/2005/8/layout/chevron2"/>
    <dgm:cxn modelId="{C2DB1D0C-21DB-44EE-9BE7-725898947B4D}" srcId="{DA33334C-6D46-42F8-92B1-0E6B93D55A4B}" destId="{4C93C5CA-C222-4572-A792-0EE316C1550C}" srcOrd="2" destOrd="0" parTransId="{AD984D09-E2AD-43CB-ACB7-BD4378A661E5}" sibTransId="{477F8221-102F-456D-84E1-F4006109F096}"/>
    <dgm:cxn modelId="{25D79D0D-E4A3-41FB-A360-DE17FD6F4EC8}" srcId="{D1563F41-049D-4C11-AF0C-ED1AADC0FA46}" destId="{2AC6107C-7FA3-4376-A280-557FAC2F0172}" srcOrd="0" destOrd="0" parTransId="{256F0492-1AE7-44EB-943B-E26A65B78F7B}" sibTransId="{6A2F8BD4-68C2-4B21-AAD3-78D26691F981}"/>
    <dgm:cxn modelId="{3A97EB18-CEB6-454A-947B-31D678EB314F}" srcId="{4C93C5CA-C222-4572-A792-0EE316C1550C}" destId="{37F71770-C07A-4775-9822-86B634F348A5}" srcOrd="0" destOrd="0" parTransId="{0593ECE3-8809-4CAD-BAB5-94A87005D818}" sibTransId="{4748461A-1666-49B2-830F-7E433612311D}"/>
    <dgm:cxn modelId="{44EFDC21-4513-4F85-B11A-F126ADF6BFF6}" type="presOf" srcId="{E9C9B50D-A9DF-4D1A-B61F-E1A3C37481CA}" destId="{9525F802-6064-4EAC-A97D-BA43D09E5AE5}" srcOrd="0" destOrd="1" presId="urn:microsoft.com/office/officeart/2005/8/layout/chevron2"/>
    <dgm:cxn modelId="{5F929023-B92E-4798-8F87-11D001EDF988}" type="presOf" srcId="{713D3EAB-FFE6-4860-A4CE-BFB972138A59}" destId="{1FA2A1B9-B3AA-40F1-AB5A-9CCC06E22F29}" srcOrd="0" destOrd="2" presId="urn:microsoft.com/office/officeart/2005/8/layout/chevron2"/>
    <dgm:cxn modelId="{F64D1326-C9B9-4832-85C0-F3B14E0BCEE2}" type="presOf" srcId="{37F71770-C07A-4775-9822-86B634F348A5}" destId="{1FA2A1B9-B3AA-40F1-AB5A-9CCC06E22F29}" srcOrd="0" destOrd="0" presId="urn:microsoft.com/office/officeart/2005/8/layout/chevron2"/>
    <dgm:cxn modelId="{8B616E2C-7AC8-4AAC-931A-375AD31DAFA4}" srcId="{522FA2A8-0A03-4E26-9658-09F91E1B2A7D}" destId="{FBBEE574-DC28-442A-9BAC-2F870F29BEE0}" srcOrd="0" destOrd="0" parTransId="{05332B07-D39C-4F08-B969-3F2733D7C904}" sibTransId="{81C15A40-F9FF-47F8-B000-14E44EB302A6}"/>
    <dgm:cxn modelId="{634C0A3B-9A82-4124-95D2-F3F6945275C6}" srcId="{522FA2A8-0A03-4E26-9658-09F91E1B2A7D}" destId="{2A6D582C-234C-40D4-A898-A1C2F924A32B}" srcOrd="1" destOrd="0" parTransId="{2F995A7D-7198-413A-A3CC-6DAD24B42AEB}" sibTransId="{174955B0-242B-4BCD-8CB9-125EEF153320}"/>
    <dgm:cxn modelId="{2D92CD5B-3D70-4A18-A275-4048E338043D}" srcId="{D1563F41-049D-4C11-AF0C-ED1AADC0FA46}" destId="{D96B7A2C-87BB-4183-87BA-BC52B2FE05AE}" srcOrd="2" destOrd="0" parTransId="{AD2FD640-AE33-4A57-89A3-BDB3D66D5F5B}" sibTransId="{8DE5C5C5-1D8D-4BFB-950A-9084FD090771}"/>
    <dgm:cxn modelId="{DD08EE42-1F0A-4745-8267-342AF01FC9A6}" srcId="{ABC9F599-D4CA-4A55-839A-21CA40278F4F}" destId="{E9C9B50D-A9DF-4D1A-B61F-E1A3C37481CA}" srcOrd="1" destOrd="0" parTransId="{4DB2BBB6-8CF1-43EC-BB93-9591FE95D702}" sibTransId="{4B6A841B-9261-4A01-878B-8EB2624C808C}"/>
    <dgm:cxn modelId="{2997F247-89EF-4823-A743-A0A788B832C2}" srcId="{DA33334C-6D46-42F8-92B1-0E6B93D55A4B}" destId="{D1563F41-049D-4C11-AF0C-ED1AADC0FA46}" srcOrd="3" destOrd="0" parTransId="{C7CD2393-7CF8-4490-91F5-B6F932B2D6D8}" sibTransId="{69253732-4C44-408A-8D97-B5774F8CE00B}"/>
    <dgm:cxn modelId="{AD680848-B11E-4C5A-A731-7DD36EA28061}" srcId="{D1563F41-049D-4C11-AF0C-ED1AADC0FA46}" destId="{15AD20FC-71BE-420B-A328-ED4DB5A87DD7}" srcOrd="1" destOrd="0" parTransId="{D0B37225-8375-429F-82D2-7EFDCD15316B}" sibTransId="{50E541BB-4D5A-49C3-B810-EFB281481A7C}"/>
    <dgm:cxn modelId="{F0962448-4A7E-4FA8-B632-7D8CDAD368ED}" type="presOf" srcId="{983C3A05-2661-4ECA-BD17-D6BFA25D98EA}" destId="{9525F802-6064-4EAC-A97D-BA43D09E5AE5}" srcOrd="0" destOrd="0" presId="urn:microsoft.com/office/officeart/2005/8/layout/chevron2"/>
    <dgm:cxn modelId="{D5732948-DFD8-4F0F-9990-D7DAA022FF2A}" type="presOf" srcId="{DA33334C-6D46-42F8-92B1-0E6B93D55A4B}" destId="{67ED7986-A983-4D3A-932D-C8FECDC9ABAD}" srcOrd="0" destOrd="0" presId="urn:microsoft.com/office/officeart/2005/8/layout/chevron2"/>
    <dgm:cxn modelId="{971BE449-61D7-4257-B177-68E504B28A8A}" type="presOf" srcId="{FBBEE574-DC28-442A-9BAC-2F870F29BEE0}" destId="{F6F4F978-9352-47C8-BAE6-AC66265DBEA9}" srcOrd="0" destOrd="0" presId="urn:microsoft.com/office/officeart/2005/8/layout/chevron2"/>
    <dgm:cxn modelId="{F552B753-4782-4F6B-949C-FE13B879D4BC}" type="presOf" srcId="{ABC9F599-D4CA-4A55-839A-21CA40278F4F}" destId="{FD530AAA-A75D-4989-9240-014A895CC974}" srcOrd="0" destOrd="0" presId="urn:microsoft.com/office/officeart/2005/8/layout/chevron2"/>
    <dgm:cxn modelId="{F8C1E67D-E153-4089-9A13-2ED94DF507B8}" type="presOf" srcId="{3ECBDBAC-7D38-4853-83D6-53BB5AC006F6}" destId="{F6F4F978-9352-47C8-BAE6-AC66265DBEA9}" srcOrd="0" destOrd="2" presId="urn:microsoft.com/office/officeart/2005/8/layout/chevron2"/>
    <dgm:cxn modelId="{272A5095-4834-4520-91E1-D59FFDEB48D7}" type="presOf" srcId="{D1563F41-049D-4C11-AF0C-ED1AADC0FA46}" destId="{C7BC0009-B4E7-4B84-A9C3-9BC5A1E56835}" srcOrd="0" destOrd="0" presId="urn:microsoft.com/office/officeart/2005/8/layout/chevron2"/>
    <dgm:cxn modelId="{6F421496-D5C2-42D1-B029-4CCEEA4491B2}" type="presOf" srcId="{2AC6107C-7FA3-4376-A280-557FAC2F0172}" destId="{842734F4-274D-4443-BCDE-CA2DE6506CC6}" srcOrd="0" destOrd="0" presId="urn:microsoft.com/office/officeart/2005/8/layout/chevron2"/>
    <dgm:cxn modelId="{2A9B47A6-3D1E-4BB8-B438-7B508EA5BE1C}" type="presOf" srcId="{F54C7C24-0CC9-433D-9E52-9C1497461B92}" destId="{1FA2A1B9-B3AA-40F1-AB5A-9CCC06E22F29}" srcOrd="0" destOrd="1" presId="urn:microsoft.com/office/officeart/2005/8/layout/chevron2"/>
    <dgm:cxn modelId="{C17E45B2-9427-4B2A-9645-5AE686E108BA}" srcId="{DA33334C-6D46-42F8-92B1-0E6B93D55A4B}" destId="{522FA2A8-0A03-4E26-9658-09F91E1B2A7D}" srcOrd="1" destOrd="0" parTransId="{09000F85-1E83-41EC-B7DA-5CD084FEEBFD}" sibTransId="{9E3CE64C-D15E-4EF9-8C24-C463C174F0B3}"/>
    <dgm:cxn modelId="{4493E6B9-F660-4F97-83C5-9D481465C83B}" srcId="{DA33334C-6D46-42F8-92B1-0E6B93D55A4B}" destId="{ABC9F599-D4CA-4A55-839A-21CA40278F4F}" srcOrd="0" destOrd="0" parTransId="{1CB4AED6-D39A-4CB1-878D-7E1A361A83CB}" sibTransId="{B4E57B69-90F9-4F80-A644-B3AFD469AB68}"/>
    <dgm:cxn modelId="{CE19C2C5-1957-4DEA-828A-BD67518C1353}" srcId="{4C93C5CA-C222-4572-A792-0EE316C1550C}" destId="{713D3EAB-FFE6-4860-A4CE-BFB972138A59}" srcOrd="2" destOrd="0" parTransId="{06961D9C-9D58-4FF6-9B8C-44BB57D000F0}" sibTransId="{5246429F-A90F-4E39-951E-508754BC07D9}"/>
    <dgm:cxn modelId="{9D1755E2-7CC9-46ED-B500-3967197B6790}" type="presOf" srcId="{2A6D582C-234C-40D4-A898-A1C2F924A32B}" destId="{F6F4F978-9352-47C8-BAE6-AC66265DBEA9}" srcOrd="0" destOrd="1" presId="urn:microsoft.com/office/officeart/2005/8/layout/chevron2"/>
    <dgm:cxn modelId="{8E1A8CE5-878C-4D94-B924-05A81E973EFD}" type="presOf" srcId="{4C93C5CA-C222-4572-A792-0EE316C1550C}" destId="{C84E1F2E-00E2-45FF-9FBC-AFA8BFB6CA79}" srcOrd="0" destOrd="0" presId="urn:microsoft.com/office/officeart/2005/8/layout/chevron2"/>
    <dgm:cxn modelId="{952570EA-4B6E-41CD-A6EC-545004AE7750}" type="presOf" srcId="{15AD20FC-71BE-420B-A328-ED4DB5A87DD7}" destId="{842734F4-274D-4443-BCDE-CA2DE6506CC6}" srcOrd="0" destOrd="1" presId="urn:microsoft.com/office/officeart/2005/8/layout/chevron2"/>
    <dgm:cxn modelId="{7467C1EB-AECC-4B50-86BF-3052BD18D394}" srcId="{4C93C5CA-C222-4572-A792-0EE316C1550C}" destId="{F54C7C24-0CC9-433D-9E52-9C1497461B92}" srcOrd="1" destOrd="0" parTransId="{E774BAE0-8134-40AD-A510-07394E91E543}" sibTransId="{018D4468-7BF7-4DBB-838B-BDF3E4EEC9CF}"/>
    <dgm:cxn modelId="{A2C8E6EB-CE6F-4F13-BDA9-26C0D5895C26}" srcId="{ABC9F599-D4CA-4A55-839A-21CA40278F4F}" destId="{983C3A05-2661-4ECA-BD17-D6BFA25D98EA}" srcOrd="0" destOrd="0" parTransId="{7DFDA421-B990-4D17-918B-4BF8FB7178D4}" sibTransId="{80EC18BC-F859-4F18-A18F-0D33DB3B0FDC}"/>
    <dgm:cxn modelId="{69D0AEEC-CEFD-486E-831A-C7C8D47864D4}" srcId="{522FA2A8-0A03-4E26-9658-09F91E1B2A7D}" destId="{3ECBDBAC-7D38-4853-83D6-53BB5AC006F6}" srcOrd="2" destOrd="0" parTransId="{C5541698-F105-4D2A-9F2C-E8B6BCD70CCA}" sibTransId="{424616EA-8623-4F91-A341-F9A69BFC905B}"/>
    <dgm:cxn modelId="{F8BB8DF6-59CE-42D4-B989-2FB5BECBFA48}" type="presOf" srcId="{522FA2A8-0A03-4E26-9658-09F91E1B2A7D}" destId="{867C37DE-E2D3-44E6-A00C-DA7034EBA26D}" srcOrd="0" destOrd="0" presId="urn:microsoft.com/office/officeart/2005/8/layout/chevron2"/>
    <dgm:cxn modelId="{70E130A6-F35E-45FF-8CF9-C5464FA58287}" type="presParOf" srcId="{67ED7986-A983-4D3A-932D-C8FECDC9ABAD}" destId="{AA990483-93A4-4B03-9128-127DFB708214}" srcOrd="0" destOrd="0" presId="urn:microsoft.com/office/officeart/2005/8/layout/chevron2"/>
    <dgm:cxn modelId="{2D485384-3549-4935-B0B9-F69E0CA072D2}" type="presParOf" srcId="{AA990483-93A4-4B03-9128-127DFB708214}" destId="{FD530AAA-A75D-4989-9240-014A895CC974}" srcOrd="0" destOrd="0" presId="urn:microsoft.com/office/officeart/2005/8/layout/chevron2"/>
    <dgm:cxn modelId="{26D9A8F8-15CC-4961-B0A6-C18058660A53}" type="presParOf" srcId="{AA990483-93A4-4B03-9128-127DFB708214}" destId="{9525F802-6064-4EAC-A97D-BA43D09E5AE5}" srcOrd="1" destOrd="0" presId="urn:microsoft.com/office/officeart/2005/8/layout/chevron2"/>
    <dgm:cxn modelId="{092135BE-A3F7-4EB8-899A-7ED522569B29}" type="presParOf" srcId="{67ED7986-A983-4D3A-932D-C8FECDC9ABAD}" destId="{24042283-4FE3-453A-8339-304DC0CED727}" srcOrd="1" destOrd="0" presId="urn:microsoft.com/office/officeart/2005/8/layout/chevron2"/>
    <dgm:cxn modelId="{7C92918C-C9C5-4473-9E78-72650B0518EC}" type="presParOf" srcId="{67ED7986-A983-4D3A-932D-C8FECDC9ABAD}" destId="{B1FF8B6E-3F81-41C9-A39F-4EB118C4CE2C}" srcOrd="2" destOrd="0" presId="urn:microsoft.com/office/officeart/2005/8/layout/chevron2"/>
    <dgm:cxn modelId="{1521347D-168B-4404-BF45-91457A4E741F}" type="presParOf" srcId="{B1FF8B6E-3F81-41C9-A39F-4EB118C4CE2C}" destId="{867C37DE-E2D3-44E6-A00C-DA7034EBA26D}" srcOrd="0" destOrd="0" presId="urn:microsoft.com/office/officeart/2005/8/layout/chevron2"/>
    <dgm:cxn modelId="{883B7F1E-130C-4A80-82D6-57B453D1868E}" type="presParOf" srcId="{B1FF8B6E-3F81-41C9-A39F-4EB118C4CE2C}" destId="{F6F4F978-9352-47C8-BAE6-AC66265DBEA9}" srcOrd="1" destOrd="0" presId="urn:microsoft.com/office/officeart/2005/8/layout/chevron2"/>
    <dgm:cxn modelId="{2E29E430-032F-4807-9F64-CC99A99F6769}" type="presParOf" srcId="{67ED7986-A983-4D3A-932D-C8FECDC9ABAD}" destId="{3A38526B-E04E-4647-A54D-0B763DE9ED53}" srcOrd="3" destOrd="0" presId="urn:microsoft.com/office/officeart/2005/8/layout/chevron2"/>
    <dgm:cxn modelId="{DC5D764F-8C7C-4E58-87D0-8A3DB6EF4F03}" type="presParOf" srcId="{67ED7986-A983-4D3A-932D-C8FECDC9ABAD}" destId="{14B32420-653A-4B73-8E7D-8EFE7FB47044}" srcOrd="4" destOrd="0" presId="urn:microsoft.com/office/officeart/2005/8/layout/chevron2"/>
    <dgm:cxn modelId="{4D733B7A-DA8D-4F7A-B6AB-B04B97027FD3}" type="presParOf" srcId="{14B32420-653A-4B73-8E7D-8EFE7FB47044}" destId="{C84E1F2E-00E2-45FF-9FBC-AFA8BFB6CA79}" srcOrd="0" destOrd="0" presId="urn:microsoft.com/office/officeart/2005/8/layout/chevron2"/>
    <dgm:cxn modelId="{FCA78B24-47C7-48D8-83E4-BF07B3BA6C6B}" type="presParOf" srcId="{14B32420-653A-4B73-8E7D-8EFE7FB47044}" destId="{1FA2A1B9-B3AA-40F1-AB5A-9CCC06E22F29}" srcOrd="1" destOrd="0" presId="urn:microsoft.com/office/officeart/2005/8/layout/chevron2"/>
    <dgm:cxn modelId="{DEC1EE64-0295-42C3-AD9A-D7B0EFA359E4}" type="presParOf" srcId="{67ED7986-A983-4D3A-932D-C8FECDC9ABAD}" destId="{79AD8CBA-E503-43A9-A06C-D1089FF42D77}" srcOrd="5" destOrd="0" presId="urn:microsoft.com/office/officeart/2005/8/layout/chevron2"/>
    <dgm:cxn modelId="{6E1FD073-0DCA-42CB-A706-41BAF8DCF17C}" type="presParOf" srcId="{67ED7986-A983-4D3A-932D-C8FECDC9ABAD}" destId="{FF8A6837-DE03-474B-A4EC-6FFB3B529CC8}" srcOrd="6" destOrd="0" presId="urn:microsoft.com/office/officeart/2005/8/layout/chevron2"/>
    <dgm:cxn modelId="{9803F4B5-A327-4678-A419-CD0EBA1FF452}" type="presParOf" srcId="{FF8A6837-DE03-474B-A4EC-6FFB3B529CC8}" destId="{C7BC0009-B4E7-4B84-A9C3-9BC5A1E56835}" srcOrd="0" destOrd="0" presId="urn:microsoft.com/office/officeart/2005/8/layout/chevron2"/>
    <dgm:cxn modelId="{F8018DBF-9538-473A-9843-AE5D1AD49517}" type="presParOf" srcId="{FF8A6837-DE03-474B-A4EC-6FFB3B529CC8}" destId="{842734F4-274D-4443-BCDE-CA2DE6506CC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33334C-6D46-42F8-92B1-0E6B93D55A4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ABC9F599-D4CA-4A55-839A-21CA40278F4F}">
      <dgm:prSet phldrT="[Text]" custT="1"/>
      <dgm:spPr>
        <a:xfrm rot="5400000">
          <a:off x="-198510" y="235181"/>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S</a:t>
          </a:r>
          <a:endParaRPr lang="en-GB" sz="1400" b="1">
            <a:solidFill>
              <a:sysClr val="window" lastClr="FFFFFF"/>
            </a:solidFill>
            <a:latin typeface="Calibri"/>
            <a:ea typeface="+mn-ea"/>
            <a:cs typeface="+mn-cs"/>
          </a:endParaRPr>
        </a:p>
      </dgm:t>
    </dgm:pt>
    <dgm:pt modelId="{1CB4AED6-D39A-4CB1-878D-7E1A361A83CB}" type="parTrans" cxnId="{4493E6B9-F660-4F97-83C5-9D481465C83B}">
      <dgm:prSet/>
      <dgm:spPr/>
      <dgm:t>
        <a:bodyPr/>
        <a:lstStyle/>
        <a:p>
          <a:endParaRPr lang="en-GB"/>
        </a:p>
      </dgm:t>
    </dgm:pt>
    <dgm:pt modelId="{B4E57B69-90F9-4F80-A644-B3AFD469AB68}" type="sibTrans" cxnId="{4493E6B9-F660-4F97-83C5-9D481465C83B}">
      <dgm:prSet/>
      <dgm:spPr/>
      <dgm:t>
        <a:bodyPr/>
        <a:lstStyle/>
        <a:p>
          <a:endParaRPr lang="en-GB"/>
        </a:p>
      </dgm:t>
    </dgm:pt>
    <dgm:pt modelId="{983C3A05-2661-4ECA-BD17-D6BFA25D98EA}">
      <dgm:prSet phldrT="[Text]" custT="1"/>
      <dgm:spPr>
        <a:xfrm rot="5400000">
          <a:off x="4489513" y="-3506013"/>
          <a:ext cx="860664"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Hello, I’m Maria, a band 5 nurse in paediatric Accident and Emergency </a:t>
          </a:r>
        </a:p>
      </dgm:t>
    </dgm:pt>
    <dgm:pt modelId="{7DFDA421-B990-4D17-918B-4BF8FB7178D4}" type="parTrans" cxnId="{A2C8E6EB-CE6F-4F13-BDA9-26C0D5895C26}">
      <dgm:prSet/>
      <dgm:spPr/>
      <dgm:t>
        <a:bodyPr/>
        <a:lstStyle/>
        <a:p>
          <a:endParaRPr lang="en-GB"/>
        </a:p>
      </dgm:t>
    </dgm:pt>
    <dgm:pt modelId="{80EC18BC-F859-4F18-A18F-0D33DB3B0FDC}" type="sibTrans" cxnId="{A2C8E6EB-CE6F-4F13-BDA9-26C0D5895C26}">
      <dgm:prSet/>
      <dgm:spPr/>
      <dgm:t>
        <a:bodyPr/>
        <a:lstStyle/>
        <a:p>
          <a:endParaRPr lang="en-GB"/>
        </a:p>
      </dgm:t>
    </dgm:pt>
    <dgm:pt modelId="{522FA2A8-0A03-4E26-9658-09F91E1B2A7D}">
      <dgm:prSet phldrT="[Text]" custT="1"/>
      <dgm:spPr>
        <a:xfrm rot="5400000">
          <a:off x="-198510" y="1453865"/>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B</a:t>
          </a:r>
          <a:endParaRPr lang="en-GB" sz="1600" b="1">
            <a:solidFill>
              <a:sysClr val="window" lastClr="FFFFFF"/>
            </a:solidFill>
            <a:latin typeface="Calibri"/>
            <a:ea typeface="+mn-ea"/>
            <a:cs typeface="+mn-cs"/>
          </a:endParaRPr>
        </a:p>
      </dgm:t>
    </dgm:pt>
    <dgm:pt modelId="{09000F85-1E83-41EC-B7DA-5CD084FEEBFD}" type="parTrans" cxnId="{C17E45B2-9427-4B2A-9645-5AE686E108BA}">
      <dgm:prSet/>
      <dgm:spPr/>
      <dgm:t>
        <a:bodyPr/>
        <a:lstStyle/>
        <a:p>
          <a:endParaRPr lang="en-GB"/>
        </a:p>
      </dgm:t>
    </dgm:pt>
    <dgm:pt modelId="{9E3CE64C-D15E-4EF9-8C24-C463C174F0B3}" type="sibTrans" cxnId="{C17E45B2-9427-4B2A-9645-5AE686E108BA}">
      <dgm:prSet/>
      <dgm:spPr/>
      <dgm:t>
        <a:bodyPr/>
        <a:lstStyle/>
        <a:p>
          <a:endParaRPr lang="en-GB"/>
        </a:p>
      </dgm:t>
    </dgm:pt>
    <dgm:pt modelId="{FBBEE574-DC28-442A-9BAC-2F870F29BEE0}">
      <dgm:prSet phldrT="[Text]" custT="1"/>
      <dgm:spPr>
        <a:xfrm rot="5400000">
          <a:off x="4489739" y="-2308002"/>
          <a:ext cx="86021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Patient x has had D and V for four days with blood in stool. Nobody in family is unwell. Recently travelled to Thailand and returned one week ago. No past medical history. No known drug allergies. No family history of bowel problems.</a:t>
          </a:r>
        </a:p>
      </dgm:t>
    </dgm:pt>
    <dgm:pt modelId="{05332B07-D39C-4F08-B969-3F2733D7C904}" type="parTrans" cxnId="{8B616E2C-7AC8-4AAC-931A-375AD31DAFA4}">
      <dgm:prSet/>
      <dgm:spPr/>
      <dgm:t>
        <a:bodyPr/>
        <a:lstStyle/>
        <a:p>
          <a:endParaRPr lang="en-GB"/>
        </a:p>
      </dgm:t>
    </dgm:pt>
    <dgm:pt modelId="{81C15A40-F9FF-47F8-B000-14E44EB302A6}" type="sibTrans" cxnId="{8B616E2C-7AC8-4AAC-931A-375AD31DAFA4}">
      <dgm:prSet/>
      <dgm:spPr/>
      <dgm:t>
        <a:bodyPr/>
        <a:lstStyle/>
        <a:p>
          <a:endParaRPr lang="en-GB"/>
        </a:p>
      </dgm:t>
    </dgm:pt>
    <dgm:pt modelId="{4C93C5CA-C222-4572-A792-0EE316C1550C}">
      <dgm:prSet phldrT="[Text]" custT="1"/>
      <dgm:spPr>
        <a:xfrm rot="5400000">
          <a:off x="-198510" y="3199442"/>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A</a:t>
          </a:r>
          <a:endParaRPr lang="en-GB" sz="1400" b="1">
            <a:solidFill>
              <a:sysClr val="window" lastClr="FFFFFF"/>
            </a:solidFill>
            <a:latin typeface="Calibri"/>
            <a:ea typeface="+mn-ea"/>
            <a:cs typeface="+mn-cs"/>
          </a:endParaRPr>
        </a:p>
      </dgm:t>
    </dgm:pt>
    <dgm:pt modelId="{AD984D09-E2AD-43CB-ACB7-BD4378A661E5}" type="parTrans" cxnId="{C2DB1D0C-21DB-44EE-9BE7-725898947B4D}">
      <dgm:prSet/>
      <dgm:spPr/>
      <dgm:t>
        <a:bodyPr/>
        <a:lstStyle/>
        <a:p>
          <a:endParaRPr lang="en-GB"/>
        </a:p>
      </dgm:t>
    </dgm:pt>
    <dgm:pt modelId="{477F8221-102F-456D-84E1-F4006109F096}" type="sibTrans" cxnId="{C2DB1D0C-21DB-44EE-9BE7-725898947B4D}">
      <dgm:prSet/>
      <dgm:spPr/>
      <dgm:t>
        <a:bodyPr/>
        <a:lstStyle/>
        <a:p>
          <a:endParaRPr lang="en-GB"/>
        </a:p>
      </dgm:t>
    </dgm:pt>
    <dgm:pt modelId="{D1563F41-049D-4C11-AF0C-ED1AADC0FA46}">
      <dgm:prSet phldrT="[Text]" custT="1"/>
      <dgm:spPr>
        <a:xfrm rot="5400000">
          <a:off x="-198510" y="4481828"/>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sz="3200" b="1">
              <a:solidFill>
                <a:sysClr val="window" lastClr="FFFFFF"/>
              </a:solidFill>
              <a:latin typeface="Calibri"/>
              <a:ea typeface="+mn-ea"/>
              <a:cs typeface="+mn-cs"/>
            </a:rPr>
            <a:t>R</a:t>
          </a:r>
        </a:p>
      </dgm:t>
    </dgm:pt>
    <dgm:pt modelId="{C7CD2393-7CF8-4490-91F5-B6F932B2D6D8}" type="parTrans" cxnId="{2997F247-89EF-4823-A743-A0A788B832C2}">
      <dgm:prSet/>
      <dgm:spPr/>
      <dgm:t>
        <a:bodyPr/>
        <a:lstStyle/>
        <a:p>
          <a:endParaRPr lang="en-GB"/>
        </a:p>
      </dgm:t>
    </dgm:pt>
    <dgm:pt modelId="{69253732-4C44-408A-8D97-B5774F8CE00B}" type="sibTrans" cxnId="{2997F247-89EF-4823-A743-A0A788B832C2}">
      <dgm:prSet/>
      <dgm:spPr/>
      <dgm:t>
        <a:bodyPr/>
        <a:lstStyle/>
        <a:p>
          <a:endParaRPr lang="en-GB"/>
        </a:p>
      </dgm:t>
    </dgm:pt>
    <dgm:pt modelId="{2AC6107C-7FA3-4376-A280-557FAC2F0172}">
      <dgm:prSet phldrT="[Text]" custT="1"/>
      <dgm:spPr>
        <a:xfrm rot="5400000">
          <a:off x="4489739" y="810403"/>
          <a:ext cx="86021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Continue IV fluids. Await blood results. Send urine and stool sample. Monitor observations. Give paracetamol for pain and anti-emetics for vomiting. Restrict input and output.</a:t>
          </a:r>
        </a:p>
      </dgm:t>
    </dgm:pt>
    <dgm:pt modelId="{256F0492-1AE7-44EB-943B-E26A65B78F7B}" type="parTrans" cxnId="{25D79D0D-E4A3-41FB-A360-DE17FD6F4EC8}">
      <dgm:prSet/>
      <dgm:spPr/>
      <dgm:t>
        <a:bodyPr/>
        <a:lstStyle/>
        <a:p>
          <a:endParaRPr lang="en-GB"/>
        </a:p>
      </dgm:t>
    </dgm:pt>
    <dgm:pt modelId="{6A2F8BD4-68C2-4B21-AAD3-78D26691F981}" type="sibTrans" cxnId="{25D79D0D-E4A3-41FB-A360-DE17FD6F4EC8}">
      <dgm:prSet/>
      <dgm:spPr/>
      <dgm:t>
        <a:bodyPr/>
        <a:lstStyle/>
        <a:p>
          <a:endParaRPr lang="en-GB"/>
        </a:p>
      </dgm:t>
    </dgm:pt>
    <dgm:pt modelId="{37F71770-C07A-4775-9822-86B634F348A5}">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 airway patent.   </a:t>
          </a:r>
        </a:p>
      </dgm:t>
    </dgm:pt>
    <dgm:pt modelId="{0593ECE3-8809-4CAD-BAB5-94A87005D818}" type="parTrans" cxnId="{3A97EB18-CEB6-454A-947B-31D678EB314F}">
      <dgm:prSet/>
      <dgm:spPr/>
      <dgm:t>
        <a:bodyPr/>
        <a:lstStyle/>
        <a:p>
          <a:endParaRPr lang="en-GB"/>
        </a:p>
      </dgm:t>
    </dgm:pt>
    <dgm:pt modelId="{4748461A-1666-49B2-830F-7E433612311D}" type="sibTrans" cxnId="{3A97EB18-CEB6-454A-947B-31D678EB314F}">
      <dgm:prSet/>
      <dgm:spPr/>
      <dgm:t>
        <a:bodyPr/>
        <a:lstStyle/>
        <a:p>
          <a:endParaRPr lang="en-GB"/>
        </a:p>
      </dgm:t>
    </dgm:pt>
    <dgm:pt modelId="{8D052097-0D6A-4EAC-B5FE-F61D8343C4CD}">
      <dgm:prSet phldrT="[Text]" custT="1"/>
      <dgm:spPr>
        <a:xfrm rot="5400000">
          <a:off x="4489513" y="-3506013"/>
          <a:ext cx="860664"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five-year-old girl patient admitted to ward with D and V, on IV fluids for observation. Requires a cubicle. Dad is resident</a:t>
          </a:r>
        </a:p>
      </dgm:t>
    </dgm:pt>
    <dgm:pt modelId="{1BE7F787-42FB-48A9-8C2E-2DE9EA33C612}" type="parTrans" cxnId="{6A7555F8-BFDE-40AF-9A95-B2F87CE0E925}">
      <dgm:prSet/>
      <dgm:spPr/>
      <dgm:t>
        <a:bodyPr/>
        <a:lstStyle/>
        <a:p>
          <a:endParaRPr lang="en-GB"/>
        </a:p>
      </dgm:t>
    </dgm:pt>
    <dgm:pt modelId="{F8F95F26-C757-4E72-B7EE-FF5FF573FA7B}" type="sibTrans" cxnId="{6A7555F8-BFDE-40AF-9A95-B2F87CE0E925}">
      <dgm:prSet/>
      <dgm:spPr/>
      <dgm:t>
        <a:bodyPr/>
        <a:lstStyle/>
        <a:p>
          <a:endParaRPr lang="en-GB"/>
        </a:p>
      </dgm:t>
    </dgm:pt>
    <dgm:pt modelId="{B420EA96-9A37-4DE1-8E6D-E0E349C4B219}">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 – increased heart rate and low blood pressure. Capillary refill time is 3 seconds. No temperature. Pale in colour; skin slightly mottled. Bloods taken</a:t>
          </a:r>
        </a:p>
      </dgm:t>
    </dgm:pt>
    <dgm:pt modelId="{C7D5B97F-80CB-4641-97CE-894452C996F2}" type="parTrans" cxnId="{9E7A88EF-ED77-4F5D-B6B1-4718666E17F7}">
      <dgm:prSet/>
      <dgm:spPr/>
      <dgm:t>
        <a:bodyPr/>
        <a:lstStyle/>
        <a:p>
          <a:endParaRPr lang="en-GB"/>
        </a:p>
      </dgm:t>
    </dgm:pt>
    <dgm:pt modelId="{4A497883-8B26-4390-932A-46F25311EBFE}" type="sibTrans" cxnId="{9E7A88EF-ED77-4F5D-B6B1-4718666E17F7}">
      <dgm:prSet/>
      <dgm:spPr/>
      <dgm:t>
        <a:bodyPr/>
        <a:lstStyle/>
        <a:p>
          <a:endParaRPr lang="en-GB"/>
        </a:p>
      </dgm:t>
    </dgm:pt>
    <dgm:pt modelId="{89669A20-11E5-4B3B-AF4A-FEF8BDF2A2F8}">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 – no rashes or bruising on skin. Skin is mottled. Cannulate in situ in right hand. </a:t>
          </a:r>
        </a:p>
      </dgm:t>
    </dgm:pt>
    <dgm:pt modelId="{751027B2-9279-4294-8BA0-549D6CE409A1}" type="parTrans" cxnId="{C0B820FD-284E-49D7-8FCB-0862A2CD8F3B}">
      <dgm:prSet/>
      <dgm:spPr/>
      <dgm:t>
        <a:bodyPr/>
        <a:lstStyle/>
        <a:p>
          <a:endParaRPr lang="en-GB"/>
        </a:p>
      </dgm:t>
    </dgm:pt>
    <dgm:pt modelId="{413CA7B4-4E89-487D-9C67-D7DE58DDFDB0}" type="sibTrans" cxnId="{C0B820FD-284E-49D7-8FCB-0862A2CD8F3B}">
      <dgm:prSet/>
      <dgm:spPr/>
      <dgm:t>
        <a:bodyPr/>
        <a:lstStyle/>
        <a:p>
          <a:endParaRPr lang="en-GB"/>
        </a:p>
      </dgm:t>
    </dgm:pt>
    <dgm:pt modelId="{3D201F25-E030-4012-A0AE-F6F4CDAE7B9A}">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 – self-ventilating in air. No increase work of breathing. Saturation stable and respiratory rate stable</a:t>
          </a:r>
        </a:p>
      </dgm:t>
    </dgm:pt>
    <dgm:pt modelId="{5FFA4B2B-D2EB-42D2-9529-94396DA85499}" type="parTrans" cxnId="{5D56A4C1-F514-4052-B86C-611E20B6B91C}">
      <dgm:prSet/>
      <dgm:spPr/>
      <dgm:t>
        <a:bodyPr/>
        <a:lstStyle/>
        <a:p>
          <a:endParaRPr lang="en-GB"/>
        </a:p>
      </dgm:t>
    </dgm:pt>
    <dgm:pt modelId="{446C9121-459D-4470-BA6B-AE61A6144465}" type="sibTrans" cxnId="{5D56A4C1-F514-4052-B86C-611E20B6B91C}">
      <dgm:prSet/>
      <dgm:spPr/>
      <dgm:t>
        <a:bodyPr/>
        <a:lstStyle/>
        <a:p>
          <a:endParaRPr lang="en-GB"/>
        </a:p>
      </dgm:t>
    </dgm:pt>
    <dgm:pt modelId="{FCB412EA-F9DC-4160-878F-4AFF101B8D71}">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D – alert on AVPU scale, GCS = 15, pupils equal and reacting to light</a:t>
          </a:r>
        </a:p>
      </dgm:t>
    </dgm:pt>
    <dgm:pt modelId="{CDCA445A-FA1F-4651-91F8-EFF36A894B0B}" type="parTrans" cxnId="{793B0DCF-7841-4C63-8497-6956E354E5E0}">
      <dgm:prSet/>
      <dgm:spPr/>
      <dgm:t>
        <a:bodyPr/>
        <a:lstStyle/>
        <a:p>
          <a:endParaRPr lang="en-GB"/>
        </a:p>
      </dgm:t>
    </dgm:pt>
    <dgm:pt modelId="{5244D93B-23B3-406B-9622-5C4E468EFEA4}" type="sibTrans" cxnId="{793B0DCF-7841-4C63-8497-6956E354E5E0}">
      <dgm:prSet/>
      <dgm:spPr/>
      <dgm:t>
        <a:bodyPr/>
        <a:lstStyle/>
        <a:p>
          <a:endParaRPr lang="en-GB"/>
        </a:p>
      </dgm:t>
    </dgm:pt>
    <dgm:pt modelId="{017F3189-9758-4416-88DA-3C1CE2699A34}">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 – on full maintenance IV fluids running at 62ml per hour of 0.9 per cent saline and 5 per cent dextrose. Parents report three loose stools at home today, has had none since in hospital. </a:t>
          </a:r>
        </a:p>
      </dgm:t>
    </dgm:pt>
    <dgm:pt modelId="{7CDBF5A9-3949-479B-852F-3F8B8C325B44}" type="parTrans" cxnId="{63808857-A732-475D-B027-2454DAB5B4D9}">
      <dgm:prSet/>
      <dgm:spPr/>
      <dgm:t>
        <a:bodyPr/>
        <a:lstStyle/>
        <a:p>
          <a:endParaRPr lang="en-GB"/>
        </a:p>
      </dgm:t>
    </dgm:pt>
    <dgm:pt modelId="{FF0368F0-C0A8-4952-9C51-F89DE85F72CD}" type="sibTrans" cxnId="{63808857-A732-475D-B027-2454DAB5B4D9}">
      <dgm:prSet/>
      <dgm:spPr/>
      <dgm:t>
        <a:bodyPr/>
        <a:lstStyle/>
        <a:p>
          <a:endParaRPr lang="en-GB"/>
        </a:p>
      </dgm:t>
    </dgm:pt>
    <dgm:pt modelId="{13DBC046-13DF-4B77-8FDA-AD04A4C890A9}">
      <dgm:prSet phldrT="[Text]" custT="1"/>
      <dgm: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 – Dad resident and Mum to arrive this afternoon.  No siblings at home</a:t>
          </a:r>
        </a:p>
      </dgm:t>
    </dgm:pt>
    <dgm:pt modelId="{DC7B05D9-6AFC-4BF5-BC7B-7199D591306E}" type="parTrans" cxnId="{FF885B76-3C1A-47A5-B11B-39976CBFB0EC}">
      <dgm:prSet/>
      <dgm:spPr/>
      <dgm:t>
        <a:bodyPr/>
        <a:lstStyle/>
        <a:p>
          <a:endParaRPr lang="en-GB"/>
        </a:p>
      </dgm:t>
    </dgm:pt>
    <dgm:pt modelId="{AB797C30-D53A-471F-AF30-1AC241813E9F}" type="sibTrans" cxnId="{FF885B76-3C1A-47A5-B11B-39976CBFB0EC}">
      <dgm:prSet/>
      <dgm:spPr/>
      <dgm:t>
        <a:bodyPr/>
        <a:lstStyle/>
        <a:p>
          <a:endParaRPr lang="en-GB"/>
        </a:p>
      </dgm:t>
    </dgm:pt>
    <dgm:pt modelId="{963D20A1-4B89-4E83-A855-3CDC80B3B749}">
      <dgm:prSet phldrT="[Text]" custT="1"/>
      <dgm:spPr>
        <a:xfrm rot="5400000">
          <a:off x="4489739" y="810403"/>
          <a:ext cx="86021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sz="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Ward doctors to review</a:t>
          </a:r>
        </a:p>
      </dgm:t>
    </dgm:pt>
    <dgm:pt modelId="{CE7CE2D7-DCBB-4871-9493-8A369ED5B3F6}" type="parTrans" cxnId="{63254B24-5BB9-4E63-830C-52D75F07FE4B}">
      <dgm:prSet/>
      <dgm:spPr/>
      <dgm:t>
        <a:bodyPr/>
        <a:lstStyle/>
        <a:p>
          <a:endParaRPr lang="en-GB"/>
        </a:p>
      </dgm:t>
    </dgm:pt>
    <dgm:pt modelId="{7394971C-3E45-4187-9BDB-2FEA99F7CE4D}" type="sibTrans" cxnId="{63254B24-5BB9-4E63-830C-52D75F07FE4B}">
      <dgm:prSet/>
      <dgm:spPr/>
      <dgm:t>
        <a:bodyPr/>
        <a:lstStyle/>
        <a:p>
          <a:endParaRPr lang="en-GB"/>
        </a:p>
      </dgm:t>
    </dgm:pt>
    <dgm:pt modelId="{67ED7986-A983-4D3A-932D-C8FECDC9ABAD}" type="pres">
      <dgm:prSet presAssocID="{DA33334C-6D46-42F8-92B1-0E6B93D55A4B}" presName="linearFlow" presStyleCnt="0">
        <dgm:presLayoutVars>
          <dgm:dir/>
          <dgm:animLvl val="lvl"/>
          <dgm:resizeHandles val="exact"/>
        </dgm:presLayoutVars>
      </dgm:prSet>
      <dgm:spPr/>
    </dgm:pt>
    <dgm:pt modelId="{AA990483-93A4-4B03-9128-127DFB708214}" type="pres">
      <dgm:prSet presAssocID="{ABC9F599-D4CA-4A55-839A-21CA40278F4F}" presName="composite" presStyleCnt="0"/>
      <dgm:spPr/>
    </dgm:pt>
    <dgm:pt modelId="{FD530AAA-A75D-4989-9240-014A895CC974}" type="pres">
      <dgm:prSet presAssocID="{ABC9F599-D4CA-4A55-839A-21CA40278F4F}" presName="parentText" presStyleLbl="alignNode1" presStyleIdx="0" presStyleCnt="4" custLinFactNeighborX="0" custLinFactNeighborY="-1545">
        <dgm:presLayoutVars>
          <dgm:chMax val="1"/>
          <dgm:bulletEnabled val="1"/>
        </dgm:presLayoutVars>
      </dgm:prSet>
      <dgm:spPr/>
    </dgm:pt>
    <dgm:pt modelId="{9525F802-6064-4EAC-A97D-BA43D09E5AE5}" type="pres">
      <dgm:prSet presAssocID="{ABC9F599-D4CA-4A55-839A-21CA40278F4F}" presName="descendantText" presStyleLbl="alignAcc1" presStyleIdx="0" presStyleCnt="4" custLinFactNeighborX="0">
        <dgm:presLayoutVars>
          <dgm:bulletEnabled val="1"/>
        </dgm:presLayoutVars>
      </dgm:prSet>
      <dgm:spPr/>
    </dgm:pt>
    <dgm:pt modelId="{24042283-4FE3-453A-8339-304DC0CED727}" type="pres">
      <dgm:prSet presAssocID="{B4E57B69-90F9-4F80-A644-B3AFD469AB68}" presName="sp" presStyleCnt="0"/>
      <dgm:spPr/>
    </dgm:pt>
    <dgm:pt modelId="{B1FF8B6E-3F81-41C9-A39F-4EB118C4CE2C}" type="pres">
      <dgm:prSet presAssocID="{522FA2A8-0A03-4E26-9658-09F91E1B2A7D}" presName="composite" presStyleCnt="0"/>
      <dgm:spPr/>
    </dgm:pt>
    <dgm:pt modelId="{867C37DE-E2D3-44E6-A00C-DA7034EBA26D}" type="pres">
      <dgm:prSet presAssocID="{522FA2A8-0A03-4E26-9658-09F91E1B2A7D}" presName="parentText" presStyleLbl="alignNode1" presStyleIdx="1" presStyleCnt="4">
        <dgm:presLayoutVars>
          <dgm:chMax val="1"/>
          <dgm:bulletEnabled val="1"/>
        </dgm:presLayoutVars>
      </dgm:prSet>
      <dgm:spPr/>
    </dgm:pt>
    <dgm:pt modelId="{F6F4F978-9352-47C8-BAE6-AC66265DBEA9}" type="pres">
      <dgm:prSet presAssocID="{522FA2A8-0A03-4E26-9658-09F91E1B2A7D}" presName="descendantText" presStyleLbl="alignAcc1" presStyleIdx="1" presStyleCnt="4">
        <dgm:presLayoutVars>
          <dgm:bulletEnabled val="1"/>
        </dgm:presLayoutVars>
      </dgm:prSet>
      <dgm:spPr/>
    </dgm:pt>
    <dgm:pt modelId="{3A38526B-E04E-4647-A54D-0B763DE9ED53}" type="pres">
      <dgm:prSet presAssocID="{9E3CE64C-D15E-4EF9-8C24-C463C174F0B3}" presName="sp" presStyleCnt="0"/>
      <dgm:spPr/>
    </dgm:pt>
    <dgm:pt modelId="{14B32420-653A-4B73-8E7D-8EFE7FB47044}" type="pres">
      <dgm:prSet presAssocID="{4C93C5CA-C222-4572-A792-0EE316C1550C}" presName="composite" presStyleCnt="0"/>
      <dgm:spPr/>
    </dgm:pt>
    <dgm:pt modelId="{C84E1F2E-00E2-45FF-9FBC-AFA8BFB6CA79}" type="pres">
      <dgm:prSet presAssocID="{4C93C5CA-C222-4572-A792-0EE316C1550C}" presName="parentText" presStyleLbl="alignNode1" presStyleIdx="2" presStyleCnt="4">
        <dgm:presLayoutVars>
          <dgm:chMax val="1"/>
          <dgm:bulletEnabled val="1"/>
        </dgm:presLayoutVars>
      </dgm:prSet>
      <dgm:spPr/>
    </dgm:pt>
    <dgm:pt modelId="{1FA2A1B9-B3AA-40F1-AB5A-9CCC06E22F29}" type="pres">
      <dgm:prSet presAssocID="{4C93C5CA-C222-4572-A792-0EE316C1550C}" presName="descendantText" presStyleLbl="alignAcc1" presStyleIdx="2" presStyleCnt="4" custScaleY="227257">
        <dgm:presLayoutVars>
          <dgm:bulletEnabled val="1"/>
        </dgm:presLayoutVars>
      </dgm:prSet>
      <dgm:spPr/>
    </dgm:pt>
    <dgm:pt modelId="{79AD8CBA-E503-43A9-A06C-D1089FF42D77}" type="pres">
      <dgm:prSet presAssocID="{477F8221-102F-456D-84E1-F4006109F096}" presName="sp" presStyleCnt="0"/>
      <dgm:spPr/>
    </dgm:pt>
    <dgm:pt modelId="{FF8A6837-DE03-474B-A4EC-6FFB3B529CC8}" type="pres">
      <dgm:prSet presAssocID="{D1563F41-049D-4C11-AF0C-ED1AADC0FA46}" presName="composite" presStyleCnt="0"/>
      <dgm:spPr/>
    </dgm:pt>
    <dgm:pt modelId="{C7BC0009-B4E7-4B84-A9C3-9BC5A1E56835}" type="pres">
      <dgm:prSet presAssocID="{D1563F41-049D-4C11-AF0C-ED1AADC0FA46}" presName="parentText" presStyleLbl="alignNode1" presStyleIdx="3" presStyleCnt="4">
        <dgm:presLayoutVars>
          <dgm:chMax val="1"/>
          <dgm:bulletEnabled val="1"/>
        </dgm:presLayoutVars>
      </dgm:prSet>
      <dgm:spPr/>
    </dgm:pt>
    <dgm:pt modelId="{842734F4-274D-4443-BCDE-CA2DE6506CC6}" type="pres">
      <dgm:prSet presAssocID="{D1563F41-049D-4C11-AF0C-ED1AADC0FA46}" presName="descendantText" presStyleLbl="alignAcc1" presStyleIdx="3" presStyleCnt="4" custLinFactNeighborX="478" custLinFactNeighborY="10514">
        <dgm:presLayoutVars>
          <dgm:bulletEnabled val="1"/>
        </dgm:presLayoutVars>
      </dgm:prSet>
      <dgm:spPr/>
    </dgm:pt>
  </dgm:ptLst>
  <dgm:cxnLst>
    <dgm:cxn modelId="{C2DB1D0C-21DB-44EE-9BE7-725898947B4D}" srcId="{DA33334C-6D46-42F8-92B1-0E6B93D55A4B}" destId="{4C93C5CA-C222-4572-A792-0EE316C1550C}" srcOrd="2" destOrd="0" parTransId="{AD984D09-E2AD-43CB-ACB7-BD4378A661E5}" sibTransId="{477F8221-102F-456D-84E1-F4006109F096}"/>
    <dgm:cxn modelId="{25D79D0D-E4A3-41FB-A360-DE17FD6F4EC8}" srcId="{D1563F41-049D-4C11-AF0C-ED1AADC0FA46}" destId="{2AC6107C-7FA3-4376-A280-557FAC2F0172}" srcOrd="0" destOrd="0" parTransId="{256F0492-1AE7-44EB-943B-E26A65B78F7B}" sibTransId="{6A2F8BD4-68C2-4B21-AAD3-78D26691F981}"/>
    <dgm:cxn modelId="{3A97EB18-CEB6-454A-947B-31D678EB314F}" srcId="{4C93C5CA-C222-4572-A792-0EE316C1550C}" destId="{37F71770-C07A-4775-9822-86B634F348A5}" srcOrd="0" destOrd="0" parTransId="{0593ECE3-8809-4CAD-BAB5-94A87005D818}" sibTransId="{4748461A-1666-49B2-830F-7E433612311D}"/>
    <dgm:cxn modelId="{63254B24-5BB9-4E63-830C-52D75F07FE4B}" srcId="{D1563F41-049D-4C11-AF0C-ED1AADC0FA46}" destId="{963D20A1-4B89-4E83-A855-3CDC80B3B749}" srcOrd="1" destOrd="0" parTransId="{CE7CE2D7-DCBB-4871-9493-8A369ED5B3F6}" sibTransId="{7394971C-3E45-4187-9BDB-2FEA99F7CE4D}"/>
    <dgm:cxn modelId="{F64D1326-C9B9-4832-85C0-F3B14E0BCEE2}" type="presOf" srcId="{37F71770-C07A-4775-9822-86B634F348A5}" destId="{1FA2A1B9-B3AA-40F1-AB5A-9CCC06E22F29}" srcOrd="0" destOrd="0" presId="urn:microsoft.com/office/officeart/2005/8/layout/chevron2"/>
    <dgm:cxn modelId="{8B616E2C-7AC8-4AAC-931A-375AD31DAFA4}" srcId="{522FA2A8-0A03-4E26-9658-09F91E1B2A7D}" destId="{FBBEE574-DC28-442A-9BAC-2F870F29BEE0}" srcOrd="0" destOrd="0" parTransId="{05332B07-D39C-4F08-B969-3F2733D7C904}" sibTransId="{81C15A40-F9FF-47F8-B000-14E44EB302A6}"/>
    <dgm:cxn modelId="{6FC9A75C-3225-406A-82DA-41B5B45FCCBE}" type="presOf" srcId="{8D052097-0D6A-4EAC-B5FE-F61D8343C4CD}" destId="{9525F802-6064-4EAC-A97D-BA43D09E5AE5}" srcOrd="0" destOrd="1" presId="urn:microsoft.com/office/officeart/2005/8/layout/chevron2"/>
    <dgm:cxn modelId="{2997F247-89EF-4823-A743-A0A788B832C2}" srcId="{DA33334C-6D46-42F8-92B1-0E6B93D55A4B}" destId="{D1563F41-049D-4C11-AF0C-ED1AADC0FA46}" srcOrd="3" destOrd="0" parTransId="{C7CD2393-7CF8-4490-91F5-B6F932B2D6D8}" sibTransId="{69253732-4C44-408A-8D97-B5774F8CE00B}"/>
    <dgm:cxn modelId="{F0962448-4A7E-4FA8-B632-7D8CDAD368ED}" type="presOf" srcId="{983C3A05-2661-4ECA-BD17-D6BFA25D98EA}" destId="{9525F802-6064-4EAC-A97D-BA43D09E5AE5}" srcOrd="0" destOrd="0" presId="urn:microsoft.com/office/officeart/2005/8/layout/chevron2"/>
    <dgm:cxn modelId="{D5732948-DFD8-4F0F-9990-D7DAA022FF2A}" type="presOf" srcId="{DA33334C-6D46-42F8-92B1-0E6B93D55A4B}" destId="{67ED7986-A983-4D3A-932D-C8FECDC9ABAD}" srcOrd="0" destOrd="0" presId="urn:microsoft.com/office/officeart/2005/8/layout/chevron2"/>
    <dgm:cxn modelId="{971BE449-61D7-4257-B177-68E504B28A8A}" type="presOf" srcId="{FBBEE574-DC28-442A-9BAC-2F870F29BEE0}" destId="{F6F4F978-9352-47C8-BAE6-AC66265DBEA9}" srcOrd="0" destOrd="0" presId="urn:microsoft.com/office/officeart/2005/8/layout/chevron2"/>
    <dgm:cxn modelId="{59F8DF6E-94A4-4CE5-99EB-B7F79D08A02C}" type="presOf" srcId="{89669A20-11E5-4B3B-AF4A-FEF8BDF2A2F8}" destId="{1FA2A1B9-B3AA-40F1-AB5A-9CCC06E22F29}" srcOrd="0" destOrd="4" presId="urn:microsoft.com/office/officeart/2005/8/layout/chevron2"/>
    <dgm:cxn modelId="{8E663373-BE86-4B4F-BE3E-E366B519DE09}" type="presOf" srcId="{FCB412EA-F9DC-4160-878F-4AFF101B8D71}" destId="{1FA2A1B9-B3AA-40F1-AB5A-9CCC06E22F29}" srcOrd="0" destOrd="3" presId="urn:microsoft.com/office/officeart/2005/8/layout/chevron2"/>
    <dgm:cxn modelId="{F552B753-4782-4F6B-949C-FE13B879D4BC}" type="presOf" srcId="{ABC9F599-D4CA-4A55-839A-21CA40278F4F}" destId="{FD530AAA-A75D-4989-9240-014A895CC974}" srcOrd="0" destOrd="0" presId="urn:microsoft.com/office/officeart/2005/8/layout/chevron2"/>
    <dgm:cxn modelId="{FF885B76-3C1A-47A5-B11B-39976CBFB0EC}" srcId="{4C93C5CA-C222-4572-A792-0EE316C1550C}" destId="{13DBC046-13DF-4B77-8FDA-AD04A4C890A9}" srcOrd="6" destOrd="0" parTransId="{DC7B05D9-6AFC-4BF5-BC7B-7199D591306E}" sibTransId="{AB797C30-D53A-471F-AF30-1AC241813E9F}"/>
    <dgm:cxn modelId="{63808857-A732-475D-B027-2454DAB5B4D9}" srcId="{4C93C5CA-C222-4572-A792-0EE316C1550C}" destId="{017F3189-9758-4416-88DA-3C1CE2699A34}" srcOrd="5" destOrd="0" parTransId="{7CDBF5A9-3949-479B-852F-3F8B8C325B44}" sibTransId="{FF0368F0-C0A8-4952-9C51-F89DE85F72CD}"/>
    <dgm:cxn modelId="{13543078-92E0-4480-A453-FE027A40C8BC}" type="presOf" srcId="{B420EA96-9A37-4DE1-8E6D-E0E349C4B219}" destId="{1FA2A1B9-B3AA-40F1-AB5A-9CCC06E22F29}" srcOrd="0" destOrd="2" presId="urn:microsoft.com/office/officeart/2005/8/layout/chevron2"/>
    <dgm:cxn modelId="{E3FFE17B-995A-45C9-B5AE-69C7C8346164}" type="presOf" srcId="{017F3189-9758-4416-88DA-3C1CE2699A34}" destId="{1FA2A1B9-B3AA-40F1-AB5A-9CCC06E22F29}" srcOrd="0" destOrd="5" presId="urn:microsoft.com/office/officeart/2005/8/layout/chevron2"/>
    <dgm:cxn modelId="{272A5095-4834-4520-91E1-D59FFDEB48D7}" type="presOf" srcId="{D1563F41-049D-4C11-AF0C-ED1AADC0FA46}" destId="{C7BC0009-B4E7-4B84-A9C3-9BC5A1E56835}" srcOrd="0" destOrd="0" presId="urn:microsoft.com/office/officeart/2005/8/layout/chevron2"/>
    <dgm:cxn modelId="{6F421496-D5C2-42D1-B029-4CCEEA4491B2}" type="presOf" srcId="{2AC6107C-7FA3-4376-A280-557FAC2F0172}" destId="{842734F4-274D-4443-BCDE-CA2DE6506CC6}" srcOrd="0" destOrd="0" presId="urn:microsoft.com/office/officeart/2005/8/layout/chevron2"/>
    <dgm:cxn modelId="{C4FA439A-1E5E-4DCC-97A4-ACCDF52F67DC}" type="presOf" srcId="{963D20A1-4B89-4E83-A855-3CDC80B3B749}" destId="{842734F4-274D-4443-BCDE-CA2DE6506CC6}" srcOrd="0" destOrd="1" presId="urn:microsoft.com/office/officeart/2005/8/layout/chevron2"/>
    <dgm:cxn modelId="{C17E45B2-9427-4B2A-9645-5AE686E108BA}" srcId="{DA33334C-6D46-42F8-92B1-0E6B93D55A4B}" destId="{522FA2A8-0A03-4E26-9658-09F91E1B2A7D}" srcOrd="1" destOrd="0" parTransId="{09000F85-1E83-41EC-B7DA-5CD084FEEBFD}" sibTransId="{9E3CE64C-D15E-4EF9-8C24-C463C174F0B3}"/>
    <dgm:cxn modelId="{4493E6B9-F660-4F97-83C5-9D481465C83B}" srcId="{DA33334C-6D46-42F8-92B1-0E6B93D55A4B}" destId="{ABC9F599-D4CA-4A55-839A-21CA40278F4F}" srcOrd="0" destOrd="0" parTransId="{1CB4AED6-D39A-4CB1-878D-7E1A361A83CB}" sibTransId="{B4E57B69-90F9-4F80-A644-B3AFD469AB68}"/>
    <dgm:cxn modelId="{5D56A4C1-F514-4052-B86C-611E20B6B91C}" srcId="{4C93C5CA-C222-4572-A792-0EE316C1550C}" destId="{3D201F25-E030-4012-A0AE-F6F4CDAE7B9A}" srcOrd="1" destOrd="0" parTransId="{5FFA4B2B-D2EB-42D2-9529-94396DA85499}" sibTransId="{446C9121-459D-4470-BA6B-AE61A6144465}"/>
    <dgm:cxn modelId="{793B0DCF-7841-4C63-8497-6956E354E5E0}" srcId="{4C93C5CA-C222-4572-A792-0EE316C1550C}" destId="{FCB412EA-F9DC-4160-878F-4AFF101B8D71}" srcOrd="3" destOrd="0" parTransId="{CDCA445A-FA1F-4651-91F8-EFF36A894B0B}" sibTransId="{5244D93B-23B3-406B-9622-5C4E468EFEA4}"/>
    <dgm:cxn modelId="{DB9AFBDD-FA45-441B-9509-7BE46186C594}" type="presOf" srcId="{13DBC046-13DF-4B77-8FDA-AD04A4C890A9}" destId="{1FA2A1B9-B3AA-40F1-AB5A-9CCC06E22F29}" srcOrd="0" destOrd="6" presId="urn:microsoft.com/office/officeart/2005/8/layout/chevron2"/>
    <dgm:cxn modelId="{79CD4CE4-1D9B-49CC-93D5-3BA5EC0C9FEC}" type="presOf" srcId="{3D201F25-E030-4012-A0AE-F6F4CDAE7B9A}" destId="{1FA2A1B9-B3AA-40F1-AB5A-9CCC06E22F29}" srcOrd="0" destOrd="1" presId="urn:microsoft.com/office/officeart/2005/8/layout/chevron2"/>
    <dgm:cxn modelId="{8E1A8CE5-878C-4D94-B924-05A81E973EFD}" type="presOf" srcId="{4C93C5CA-C222-4572-A792-0EE316C1550C}" destId="{C84E1F2E-00E2-45FF-9FBC-AFA8BFB6CA79}" srcOrd="0" destOrd="0" presId="urn:microsoft.com/office/officeart/2005/8/layout/chevron2"/>
    <dgm:cxn modelId="{A2C8E6EB-CE6F-4F13-BDA9-26C0D5895C26}" srcId="{ABC9F599-D4CA-4A55-839A-21CA40278F4F}" destId="{983C3A05-2661-4ECA-BD17-D6BFA25D98EA}" srcOrd="0" destOrd="0" parTransId="{7DFDA421-B990-4D17-918B-4BF8FB7178D4}" sibTransId="{80EC18BC-F859-4F18-A18F-0D33DB3B0FDC}"/>
    <dgm:cxn modelId="{9E7A88EF-ED77-4F5D-B6B1-4718666E17F7}" srcId="{4C93C5CA-C222-4572-A792-0EE316C1550C}" destId="{B420EA96-9A37-4DE1-8E6D-E0E349C4B219}" srcOrd="2" destOrd="0" parTransId="{C7D5B97F-80CB-4641-97CE-894452C996F2}" sibTransId="{4A497883-8B26-4390-932A-46F25311EBFE}"/>
    <dgm:cxn modelId="{F8BB8DF6-59CE-42D4-B989-2FB5BECBFA48}" type="presOf" srcId="{522FA2A8-0A03-4E26-9658-09F91E1B2A7D}" destId="{867C37DE-E2D3-44E6-A00C-DA7034EBA26D}" srcOrd="0" destOrd="0" presId="urn:microsoft.com/office/officeart/2005/8/layout/chevron2"/>
    <dgm:cxn modelId="{6A7555F8-BFDE-40AF-9A95-B2F87CE0E925}" srcId="{ABC9F599-D4CA-4A55-839A-21CA40278F4F}" destId="{8D052097-0D6A-4EAC-B5FE-F61D8343C4CD}" srcOrd="1" destOrd="0" parTransId="{1BE7F787-42FB-48A9-8C2E-2DE9EA33C612}" sibTransId="{F8F95F26-C757-4E72-B7EE-FF5FF573FA7B}"/>
    <dgm:cxn modelId="{C0B820FD-284E-49D7-8FCB-0862A2CD8F3B}" srcId="{4C93C5CA-C222-4572-A792-0EE316C1550C}" destId="{89669A20-11E5-4B3B-AF4A-FEF8BDF2A2F8}" srcOrd="4" destOrd="0" parTransId="{751027B2-9279-4294-8BA0-549D6CE409A1}" sibTransId="{413CA7B4-4E89-487D-9C67-D7DE58DDFDB0}"/>
    <dgm:cxn modelId="{70E130A6-F35E-45FF-8CF9-C5464FA58287}" type="presParOf" srcId="{67ED7986-A983-4D3A-932D-C8FECDC9ABAD}" destId="{AA990483-93A4-4B03-9128-127DFB708214}" srcOrd="0" destOrd="0" presId="urn:microsoft.com/office/officeart/2005/8/layout/chevron2"/>
    <dgm:cxn modelId="{2D485384-3549-4935-B0B9-F69E0CA072D2}" type="presParOf" srcId="{AA990483-93A4-4B03-9128-127DFB708214}" destId="{FD530AAA-A75D-4989-9240-014A895CC974}" srcOrd="0" destOrd="0" presId="urn:microsoft.com/office/officeart/2005/8/layout/chevron2"/>
    <dgm:cxn modelId="{26D9A8F8-15CC-4961-B0A6-C18058660A53}" type="presParOf" srcId="{AA990483-93A4-4B03-9128-127DFB708214}" destId="{9525F802-6064-4EAC-A97D-BA43D09E5AE5}" srcOrd="1" destOrd="0" presId="urn:microsoft.com/office/officeart/2005/8/layout/chevron2"/>
    <dgm:cxn modelId="{092135BE-A3F7-4EB8-899A-7ED522569B29}" type="presParOf" srcId="{67ED7986-A983-4D3A-932D-C8FECDC9ABAD}" destId="{24042283-4FE3-453A-8339-304DC0CED727}" srcOrd="1" destOrd="0" presId="urn:microsoft.com/office/officeart/2005/8/layout/chevron2"/>
    <dgm:cxn modelId="{7C92918C-C9C5-4473-9E78-72650B0518EC}" type="presParOf" srcId="{67ED7986-A983-4D3A-932D-C8FECDC9ABAD}" destId="{B1FF8B6E-3F81-41C9-A39F-4EB118C4CE2C}" srcOrd="2" destOrd="0" presId="urn:microsoft.com/office/officeart/2005/8/layout/chevron2"/>
    <dgm:cxn modelId="{1521347D-168B-4404-BF45-91457A4E741F}" type="presParOf" srcId="{B1FF8B6E-3F81-41C9-A39F-4EB118C4CE2C}" destId="{867C37DE-E2D3-44E6-A00C-DA7034EBA26D}" srcOrd="0" destOrd="0" presId="urn:microsoft.com/office/officeart/2005/8/layout/chevron2"/>
    <dgm:cxn modelId="{883B7F1E-130C-4A80-82D6-57B453D1868E}" type="presParOf" srcId="{B1FF8B6E-3F81-41C9-A39F-4EB118C4CE2C}" destId="{F6F4F978-9352-47C8-BAE6-AC66265DBEA9}" srcOrd="1" destOrd="0" presId="urn:microsoft.com/office/officeart/2005/8/layout/chevron2"/>
    <dgm:cxn modelId="{2E29E430-032F-4807-9F64-CC99A99F6769}" type="presParOf" srcId="{67ED7986-A983-4D3A-932D-C8FECDC9ABAD}" destId="{3A38526B-E04E-4647-A54D-0B763DE9ED53}" srcOrd="3" destOrd="0" presId="urn:microsoft.com/office/officeart/2005/8/layout/chevron2"/>
    <dgm:cxn modelId="{DC5D764F-8C7C-4E58-87D0-8A3DB6EF4F03}" type="presParOf" srcId="{67ED7986-A983-4D3A-932D-C8FECDC9ABAD}" destId="{14B32420-653A-4B73-8E7D-8EFE7FB47044}" srcOrd="4" destOrd="0" presId="urn:microsoft.com/office/officeart/2005/8/layout/chevron2"/>
    <dgm:cxn modelId="{4D733B7A-DA8D-4F7A-B6AB-B04B97027FD3}" type="presParOf" srcId="{14B32420-653A-4B73-8E7D-8EFE7FB47044}" destId="{C84E1F2E-00E2-45FF-9FBC-AFA8BFB6CA79}" srcOrd="0" destOrd="0" presId="urn:microsoft.com/office/officeart/2005/8/layout/chevron2"/>
    <dgm:cxn modelId="{FCA78B24-47C7-48D8-83E4-BF07B3BA6C6B}" type="presParOf" srcId="{14B32420-653A-4B73-8E7D-8EFE7FB47044}" destId="{1FA2A1B9-B3AA-40F1-AB5A-9CCC06E22F29}" srcOrd="1" destOrd="0" presId="urn:microsoft.com/office/officeart/2005/8/layout/chevron2"/>
    <dgm:cxn modelId="{DEC1EE64-0295-42C3-AD9A-D7B0EFA359E4}" type="presParOf" srcId="{67ED7986-A983-4D3A-932D-C8FECDC9ABAD}" destId="{79AD8CBA-E503-43A9-A06C-D1089FF42D77}" srcOrd="5" destOrd="0" presId="urn:microsoft.com/office/officeart/2005/8/layout/chevron2"/>
    <dgm:cxn modelId="{6E1FD073-0DCA-42CB-A706-41BAF8DCF17C}" type="presParOf" srcId="{67ED7986-A983-4D3A-932D-C8FECDC9ABAD}" destId="{FF8A6837-DE03-474B-A4EC-6FFB3B529CC8}" srcOrd="6" destOrd="0" presId="urn:microsoft.com/office/officeart/2005/8/layout/chevron2"/>
    <dgm:cxn modelId="{9803F4B5-A327-4678-A419-CD0EBA1FF452}" type="presParOf" srcId="{FF8A6837-DE03-474B-A4EC-6FFB3B529CC8}" destId="{C7BC0009-B4E7-4B84-A9C3-9BC5A1E56835}" srcOrd="0" destOrd="0" presId="urn:microsoft.com/office/officeart/2005/8/layout/chevron2"/>
    <dgm:cxn modelId="{F8018DBF-9538-473A-9843-AE5D1AD49517}" type="presParOf" srcId="{FF8A6837-DE03-474B-A4EC-6FFB3B529CC8}" destId="{842734F4-274D-4443-BCDE-CA2DE6506CC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EC96E-C3A7-4388-80E1-B4D73DEAFAF2}">
      <dsp:nvSpPr>
        <dsp:cNvPr id="0" name=""/>
        <dsp:cNvSpPr/>
      </dsp:nvSpPr>
      <dsp:spPr>
        <a:xfrm>
          <a:off x="8975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CFFFC20-4DCE-4F38-ADBA-FAB0B1BEF04E}">
      <dsp:nvSpPr>
        <dsp:cNvPr id="0" name=""/>
        <dsp:cNvSpPr/>
      </dsp:nvSpPr>
      <dsp:spPr>
        <a:xfrm rot="17700000">
          <a:off x="456304" y="406122"/>
          <a:ext cx="1293270" cy="62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0" rIns="0" bIns="0"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Sender’s message</a:t>
          </a:r>
        </a:p>
      </dsp:txBody>
      <dsp:txXfrm>
        <a:off x="456304" y="406122"/>
        <a:ext cx="1293270" cy="623256"/>
      </dsp:txXfrm>
    </dsp:sp>
    <dsp:sp modelId="{3F91D80B-BDB1-4882-B94F-777E10249735}">
      <dsp:nvSpPr>
        <dsp:cNvPr id="0" name=""/>
        <dsp:cNvSpPr/>
      </dsp:nvSpPr>
      <dsp:spPr>
        <a:xfrm>
          <a:off x="176117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A2E87CC-D7F5-48D7-BAD0-0FD68017205F}">
      <dsp:nvSpPr>
        <dsp:cNvPr id="0" name=""/>
        <dsp:cNvSpPr/>
      </dsp:nvSpPr>
      <dsp:spPr>
        <a:xfrm rot="17700000">
          <a:off x="2127777" y="406122"/>
          <a:ext cx="1293270" cy="62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0" rIns="0" bIns="0"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Encoding message</a:t>
          </a:r>
        </a:p>
      </dsp:txBody>
      <dsp:txXfrm>
        <a:off x="2127777" y="406122"/>
        <a:ext cx="1293270" cy="623256"/>
      </dsp:txXfrm>
    </dsp:sp>
    <dsp:sp modelId="{D88E3BE6-D247-4F64-AECC-A50B96976A5B}">
      <dsp:nvSpPr>
        <dsp:cNvPr id="0" name=""/>
        <dsp:cNvSpPr/>
      </dsp:nvSpPr>
      <dsp:spPr>
        <a:xfrm>
          <a:off x="3392051" y="1263905"/>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E1950D8-39C5-4611-996E-46429BBA3E1D}">
      <dsp:nvSpPr>
        <dsp:cNvPr id="0" name=""/>
        <dsp:cNvSpPr/>
      </dsp:nvSpPr>
      <dsp:spPr>
        <a:xfrm rot="17700000">
          <a:off x="3639938" y="478126"/>
          <a:ext cx="1293270" cy="62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0" rIns="0" bIns="0"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Message transmission</a:t>
          </a: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a:t>
          </a:r>
        </a:p>
      </dsp:txBody>
      <dsp:txXfrm>
        <a:off x="3639938" y="478126"/>
        <a:ext cx="1293270" cy="623256"/>
      </dsp:txXfrm>
    </dsp:sp>
    <dsp:sp modelId="{3B542E01-8747-4584-B59A-47C712D352A0}">
      <dsp:nvSpPr>
        <dsp:cNvPr id="0" name=""/>
        <dsp:cNvSpPr/>
      </dsp:nvSpPr>
      <dsp:spPr>
        <a:xfrm>
          <a:off x="5001528"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F34D861-1582-44E1-B387-6A89BD86264F}">
      <dsp:nvSpPr>
        <dsp:cNvPr id="0" name=""/>
        <dsp:cNvSpPr/>
      </dsp:nvSpPr>
      <dsp:spPr>
        <a:xfrm rot="17700000">
          <a:off x="5368127" y="406122"/>
          <a:ext cx="1293270" cy="62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0" rIns="0" bIns="0"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Calibri"/>
              <a:ea typeface="+mn-ea"/>
              <a:cs typeface="+mn-cs"/>
            </a:rPr>
            <a:t>Decoding </a:t>
          </a: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message</a:t>
          </a:r>
        </a:p>
      </dsp:txBody>
      <dsp:txXfrm>
        <a:off x="5368127" y="406122"/>
        <a:ext cx="1293270" cy="623256"/>
      </dsp:txXfrm>
    </dsp:sp>
    <dsp:sp modelId="{EB8726EC-B0E1-418B-90BF-6FE9F829F5D3}">
      <dsp:nvSpPr>
        <dsp:cNvPr id="0" name=""/>
        <dsp:cNvSpPr/>
      </dsp:nvSpPr>
      <dsp:spPr>
        <a:xfrm>
          <a:off x="6801784" y="1254219"/>
          <a:ext cx="1040349" cy="1040349"/>
        </a:xfrm>
        <a:prstGeom prst="donut">
          <a:avLst>
            <a:gd name="adj" fmla="val 2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68F9D1-FE12-4193-9260-A1AAE76E9A24}">
      <dsp:nvSpPr>
        <dsp:cNvPr id="0" name=""/>
        <dsp:cNvSpPr/>
      </dsp:nvSpPr>
      <dsp:spPr>
        <a:xfrm rot="17700000">
          <a:off x="7024313" y="406122"/>
          <a:ext cx="1293270" cy="62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0" rIns="0" bIns="0"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Interpretation</a:t>
          </a:r>
        </a:p>
      </dsp:txBody>
      <dsp:txXfrm>
        <a:off x="7024313" y="406122"/>
        <a:ext cx="1293270" cy="6232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DD55B-2E12-4CF0-88D5-BC25DF2C55C0}">
      <dsp:nvSpPr>
        <dsp:cNvPr id="0" name=""/>
        <dsp:cNvSpPr/>
      </dsp:nvSpPr>
      <dsp:spPr>
        <a:xfrm>
          <a:off x="0" y="2222647"/>
          <a:ext cx="3317540" cy="0"/>
        </a:xfrm>
        <a:prstGeom prst="line">
          <a:avLst/>
        </a:pr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134D6CD7-A6D1-4714-A70A-D6BED1BBC91E}">
      <dsp:nvSpPr>
        <dsp:cNvPr id="0" name=""/>
        <dsp:cNvSpPr/>
      </dsp:nvSpPr>
      <dsp:spPr>
        <a:xfrm>
          <a:off x="0" y="1660410"/>
          <a:ext cx="3317540" cy="0"/>
        </a:xfrm>
        <a:prstGeom prst="line">
          <a:avLst/>
        </a:pr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38804166-D3A9-4ABF-9A8C-0F3E3BF174F8}">
      <dsp:nvSpPr>
        <dsp:cNvPr id="0" name=""/>
        <dsp:cNvSpPr/>
      </dsp:nvSpPr>
      <dsp:spPr>
        <a:xfrm>
          <a:off x="0" y="1098173"/>
          <a:ext cx="3317540" cy="0"/>
        </a:xfrm>
        <a:prstGeom prst="line">
          <a:avLst/>
        </a:pr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87E555D-EFAA-41E3-8329-2F5515476E17}">
      <dsp:nvSpPr>
        <dsp:cNvPr id="0" name=""/>
        <dsp:cNvSpPr/>
      </dsp:nvSpPr>
      <dsp:spPr>
        <a:xfrm>
          <a:off x="0" y="535936"/>
          <a:ext cx="3317540" cy="0"/>
        </a:xfrm>
        <a:prstGeom prst="line">
          <a:avLst/>
        </a:pr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6DF3D8C5-FF2C-45E2-BE97-862B57715124}">
      <dsp:nvSpPr>
        <dsp:cNvPr id="0" name=""/>
        <dsp:cNvSpPr/>
      </dsp:nvSpPr>
      <dsp:spPr>
        <a:xfrm>
          <a:off x="862560" y="472"/>
          <a:ext cx="2454979" cy="535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GB" sz="2500" kern="1200">
              <a:solidFill>
                <a:sysClr val="windowText" lastClr="000000">
                  <a:hueOff val="0"/>
                  <a:satOff val="0"/>
                  <a:lumOff val="0"/>
                  <a:alphaOff val="0"/>
                </a:sysClr>
              </a:solidFill>
              <a:latin typeface="Calibri"/>
              <a:ea typeface="+mn-ea"/>
              <a:cs typeface="+mn-cs"/>
            </a:rPr>
            <a:t>Situation</a:t>
          </a:r>
        </a:p>
      </dsp:txBody>
      <dsp:txXfrm>
        <a:off x="862560" y="472"/>
        <a:ext cx="2454979" cy="535463"/>
      </dsp:txXfrm>
    </dsp:sp>
    <dsp:sp modelId="{88B7E67C-BF84-44BB-9B2A-B4AC74376756}">
      <dsp:nvSpPr>
        <dsp:cNvPr id="0" name=""/>
        <dsp:cNvSpPr/>
      </dsp:nvSpPr>
      <dsp:spPr>
        <a:xfrm>
          <a:off x="0" y="472"/>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miter lim="800000"/>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a:solidFill>
                <a:sysClr val="windowText" lastClr="000000"/>
              </a:solidFill>
              <a:latin typeface="Calibri"/>
              <a:ea typeface="+mn-ea"/>
              <a:cs typeface="+mn-cs"/>
            </a:rPr>
            <a:t>S</a:t>
          </a:r>
        </a:p>
      </dsp:txBody>
      <dsp:txXfrm>
        <a:off x="26144" y="26616"/>
        <a:ext cx="810272" cy="509319"/>
      </dsp:txXfrm>
    </dsp:sp>
    <dsp:sp modelId="{C143A0B2-23EF-4D6E-9FCD-2C6CA2830A96}">
      <dsp:nvSpPr>
        <dsp:cNvPr id="0" name=""/>
        <dsp:cNvSpPr/>
      </dsp:nvSpPr>
      <dsp:spPr>
        <a:xfrm>
          <a:off x="862560" y="562709"/>
          <a:ext cx="2454979" cy="535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GB" sz="2500" kern="1200">
              <a:solidFill>
                <a:sysClr val="windowText" lastClr="000000">
                  <a:hueOff val="0"/>
                  <a:satOff val="0"/>
                  <a:lumOff val="0"/>
                  <a:alphaOff val="0"/>
                </a:sysClr>
              </a:solidFill>
              <a:latin typeface="Calibri"/>
              <a:ea typeface="+mn-ea"/>
              <a:cs typeface="+mn-cs"/>
            </a:rPr>
            <a:t>Background</a:t>
          </a:r>
        </a:p>
      </dsp:txBody>
      <dsp:txXfrm>
        <a:off x="862560" y="562709"/>
        <a:ext cx="2454979" cy="535463"/>
      </dsp:txXfrm>
    </dsp:sp>
    <dsp:sp modelId="{A0B143B7-A268-46A2-A846-ADB78E6031DD}">
      <dsp:nvSpPr>
        <dsp:cNvPr id="0" name=""/>
        <dsp:cNvSpPr/>
      </dsp:nvSpPr>
      <dsp:spPr>
        <a:xfrm>
          <a:off x="0" y="562709"/>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miter lim="800000"/>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a:solidFill>
                <a:sysClr val="windowText" lastClr="000000"/>
              </a:solidFill>
              <a:latin typeface="Calibri"/>
              <a:ea typeface="+mn-ea"/>
              <a:cs typeface="+mn-cs"/>
            </a:rPr>
            <a:t>B</a:t>
          </a:r>
        </a:p>
      </dsp:txBody>
      <dsp:txXfrm>
        <a:off x="26144" y="588853"/>
        <a:ext cx="810272" cy="509319"/>
      </dsp:txXfrm>
    </dsp:sp>
    <dsp:sp modelId="{B4BC500A-4ABF-4388-AFB9-5FE13D150964}">
      <dsp:nvSpPr>
        <dsp:cNvPr id="0" name=""/>
        <dsp:cNvSpPr/>
      </dsp:nvSpPr>
      <dsp:spPr>
        <a:xfrm>
          <a:off x="862560" y="1124946"/>
          <a:ext cx="2454979" cy="535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GB" sz="2500" kern="1200">
              <a:solidFill>
                <a:sysClr val="windowText" lastClr="000000">
                  <a:hueOff val="0"/>
                  <a:satOff val="0"/>
                  <a:lumOff val="0"/>
                  <a:alphaOff val="0"/>
                </a:sysClr>
              </a:solidFill>
              <a:latin typeface="Calibri"/>
              <a:ea typeface="+mn-ea"/>
              <a:cs typeface="+mn-cs"/>
            </a:rPr>
            <a:t>Assessment</a:t>
          </a:r>
        </a:p>
      </dsp:txBody>
      <dsp:txXfrm>
        <a:off x="862560" y="1124946"/>
        <a:ext cx="2454979" cy="535463"/>
      </dsp:txXfrm>
    </dsp:sp>
    <dsp:sp modelId="{AF26D5F3-6FF0-4656-B9AF-AFECB2D5B2EA}">
      <dsp:nvSpPr>
        <dsp:cNvPr id="0" name=""/>
        <dsp:cNvSpPr/>
      </dsp:nvSpPr>
      <dsp:spPr>
        <a:xfrm>
          <a:off x="0" y="1124946"/>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miter lim="800000"/>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a:solidFill>
                <a:sysClr val="windowText" lastClr="000000"/>
              </a:solidFill>
              <a:latin typeface="Calibri"/>
              <a:ea typeface="+mn-ea"/>
              <a:cs typeface="+mn-cs"/>
            </a:rPr>
            <a:t>A</a:t>
          </a:r>
        </a:p>
      </dsp:txBody>
      <dsp:txXfrm>
        <a:off x="26144" y="1151090"/>
        <a:ext cx="810272" cy="509319"/>
      </dsp:txXfrm>
    </dsp:sp>
    <dsp:sp modelId="{2BF69908-2AB4-484C-BB56-165260D61593}">
      <dsp:nvSpPr>
        <dsp:cNvPr id="0" name=""/>
        <dsp:cNvSpPr/>
      </dsp:nvSpPr>
      <dsp:spPr>
        <a:xfrm>
          <a:off x="862560" y="1687183"/>
          <a:ext cx="2454979" cy="535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GB" sz="2500" kern="1200">
              <a:solidFill>
                <a:sysClr val="windowText" lastClr="000000">
                  <a:hueOff val="0"/>
                  <a:satOff val="0"/>
                  <a:lumOff val="0"/>
                  <a:alphaOff val="0"/>
                </a:sysClr>
              </a:solidFill>
              <a:latin typeface="Calibri"/>
              <a:ea typeface="+mn-ea"/>
              <a:cs typeface="+mn-cs"/>
            </a:rPr>
            <a:t>Recommendation</a:t>
          </a:r>
        </a:p>
      </dsp:txBody>
      <dsp:txXfrm>
        <a:off x="862560" y="1687183"/>
        <a:ext cx="2454979" cy="535463"/>
      </dsp:txXfrm>
    </dsp:sp>
    <dsp:sp modelId="{C7D64922-C381-4915-8EC7-26BB40F51C46}">
      <dsp:nvSpPr>
        <dsp:cNvPr id="0" name=""/>
        <dsp:cNvSpPr/>
      </dsp:nvSpPr>
      <dsp:spPr>
        <a:xfrm>
          <a:off x="0" y="1687183"/>
          <a:ext cx="862560" cy="535463"/>
        </a:xfrm>
        <a:prstGeom prst="round2SameRect">
          <a:avLst>
            <a:gd name="adj1" fmla="val 16670"/>
            <a:gd name="adj2" fmla="val 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w="9525" cap="flat" cmpd="sng" algn="ctr">
          <a:solidFill>
            <a:srgbClr val="4F81BD">
              <a:hueOff val="0"/>
              <a:satOff val="0"/>
              <a:lumOff val="0"/>
              <a:alphaOff val="0"/>
            </a:srgbClr>
          </a:solidFill>
          <a:prstDash val="solid"/>
          <a:miter lim="800000"/>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a:solidFill>
                <a:sysClr val="windowText" lastClr="000000"/>
              </a:solidFill>
              <a:latin typeface="Calibri"/>
              <a:ea typeface="+mn-ea"/>
              <a:cs typeface="+mn-cs"/>
            </a:rPr>
            <a:t>R</a:t>
          </a:r>
        </a:p>
      </dsp:txBody>
      <dsp:txXfrm>
        <a:off x="26144" y="1713327"/>
        <a:ext cx="810272" cy="5093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30AAA-A75D-4989-9240-014A895CC974}">
      <dsp:nvSpPr>
        <dsp:cNvPr id="0" name=""/>
        <dsp:cNvSpPr/>
      </dsp:nvSpPr>
      <dsp:spPr>
        <a:xfrm rot="5400000">
          <a:off x="-209778" y="209778"/>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S</a:t>
          </a:r>
          <a:endParaRPr lang="en-GB" sz="1400" b="1" kern="1200">
            <a:solidFill>
              <a:sysClr val="window" lastClr="FFFFFF"/>
            </a:solidFill>
            <a:latin typeface="Calibri"/>
            <a:ea typeface="+mn-ea"/>
            <a:cs typeface="+mn-cs"/>
          </a:endParaRPr>
        </a:p>
      </dsp:txBody>
      <dsp:txXfrm rot="-5400000">
        <a:off x="1" y="489482"/>
        <a:ext cx="978966" cy="419557"/>
      </dsp:txXfrm>
    </dsp:sp>
    <dsp:sp modelId="{9525F802-6064-4EAC-A97D-BA43D09E5AE5}">
      <dsp:nvSpPr>
        <dsp:cNvPr id="0" name=""/>
        <dsp:cNvSpPr/>
      </dsp:nvSpPr>
      <dsp:spPr>
        <a:xfrm rot="5400000">
          <a:off x="3275084" y="-2292765"/>
          <a:ext cx="909518"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Identify self, role, department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Identify patient and reason for call</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Describe concern</a:t>
          </a:r>
        </a:p>
      </dsp:txBody>
      <dsp:txXfrm rot="-5400000">
        <a:off x="978967" y="47751"/>
        <a:ext cx="5457354" cy="820720"/>
      </dsp:txXfrm>
    </dsp:sp>
    <dsp:sp modelId="{867C37DE-E2D3-44E6-A00C-DA7034EBA26D}">
      <dsp:nvSpPr>
        <dsp:cNvPr id="0" name=""/>
        <dsp:cNvSpPr/>
      </dsp:nvSpPr>
      <dsp:spPr>
        <a:xfrm rot="5400000">
          <a:off x="-209778" y="1466629"/>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B</a:t>
          </a:r>
          <a:endParaRPr lang="en-GB" sz="1600" b="1" kern="1200">
            <a:solidFill>
              <a:sysClr val="window" lastClr="FFFFFF"/>
            </a:solidFill>
            <a:latin typeface="Calibri"/>
            <a:ea typeface="+mn-ea"/>
            <a:cs typeface="+mn-cs"/>
          </a:endParaRPr>
        </a:p>
      </dsp:txBody>
      <dsp:txXfrm rot="-5400000">
        <a:off x="1" y="1746333"/>
        <a:ext cx="978966" cy="419557"/>
      </dsp:txXfrm>
    </dsp:sp>
    <dsp:sp modelId="{F6F4F978-9352-47C8-BAE6-AC66265DBEA9}">
      <dsp:nvSpPr>
        <dsp:cNvPr id="0" name=""/>
        <dsp:cNvSpPr/>
      </dsp:nvSpPr>
      <dsp:spPr>
        <a:xfrm rot="5400000">
          <a:off x="3275323" y="-1039505"/>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Reason for admission</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Explain history</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Provide information</a:t>
          </a:r>
        </a:p>
      </dsp:txBody>
      <dsp:txXfrm rot="-5400000">
        <a:off x="978967" y="1301227"/>
        <a:ext cx="5457377" cy="820288"/>
      </dsp:txXfrm>
    </dsp:sp>
    <dsp:sp modelId="{C84E1F2E-00E2-45FF-9FBC-AFA8BFB6CA79}">
      <dsp:nvSpPr>
        <dsp:cNvPr id="0" name=""/>
        <dsp:cNvSpPr/>
      </dsp:nvSpPr>
      <dsp:spPr>
        <a:xfrm rot="5400000">
          <a:off x="-209778" y="2720127"/>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A</a:t>
          </a:r>
          <a:endParaRPr lang="en-GB" sz="1400" b="1" kern="1200">
            <a:solidFill>
              <a:sysClr val="window" lastClr="FFFFFF"/>
            </a:solidFill>
            <a:latin typeface="Calibri"/>
            <a:ea typeface="+mn-ea"/>
            <a:cs typeface="+mn-cs"/>
          </a:endParaRPr>
        </a:p>
      </dsp:txBody>
      <dsp:txXfrm rot="-5400000">
        <a:off x="1" y="2999831"/>
        <a:ext cx="978966" cy="419557"/>
      </dsp:txXfrm>
    </dsp:sp>
    <dsp:sp modelId="{1FA2A1B9-B3AA-40F1-AB5A-9CCC06E22F29}">
      <dsp:nvSpPr>
        <dsp:cNvPr id="0" name=""/>
        <dsp:cNvSpPr/>
      </dsp:nvSpPr>
      <dsp:spPr>
        <a:xfrm rot="5400000">
          <a:off x="3275323" y="213992"/>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Critical assessment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Concerns</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Clinical impression</a:t>
          </a:r>
        </a:p>
      </dsp:txBody>
      <dsp:txXfrm rot="-5400000">
        <a:off x="978967" y="2554724"/>
        <a:ext cx="5457377" cy="820288"/>
      </dsp:txXfrm>
    </dsp:sp>
    <dsp:sp modelId="{C7BC0009-B4E7-4B84-A9C3-9BC5A1E56835}">
      <dsp:nvSpPr>
        <dsp:cNvPr id="0" name=""/>
        <dsp:cNvSpPr/>
      </dsp:nvSpPr>
      <dsp:spPr>
        <a:xfrm rot="5400000">
          <a:off x="-209778" y="3973625"/>
          <a:ext cx="1398523" cy="978966"/>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R</a:t>
          </a:r>
        </a:p>
      </dsp:txBody>
      <dsp:txXfrm rot="-5400000">
        <a:off x="1" y="4253329"/>
        <a:ext cx="978966" cy="419557"/>
      </dsp:txXfrm>
    </dsp:sp>
    <dsp:sp modelId="{842734F4-274D-4443-BCDE-CA2DE6506CC6}">
      <dsp:nvSpPr>
        <dsp:cNvPr id="0" name=""/>
        <dsp:cNvSpPr/>
      </dsp:nvSpPr>
      <dsp:spPr>
        <a:xfrm rot="5400000">
          <a:off x="3275323" y="1467490"/>
          <a:ext cx="909040" cy="5501753"/>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Explain what is needed</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Be specific and clarify</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Make suggestions</a:t>
          </a:r>
        </a:p>
      </dsp:txBody>
      <dsp:txXfrm rot="-5400000">
        <a:off x="978967" y="3808222"/>
        <a:ext cx="5457377" cy="8202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30AAA-A75D-4989-9240-014A895CC974}">
      <dsp:nvSpPr>
        <dsp:cNvPr id="0" name=""/>
        <dsp:cNvSpPr/>
      </dsp:nvSpPr>
      <dsp:spPr>
        <a:xfrm rot="5400000">
          <a:off x="-198510" y="235181"/>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S</a:t>
          </a:r>
          <a:endParaRPr lang="en-GB" sz="1400" b="1" kern="1200">
            <a:solidFill>
              <a:sysClr val="window" lastClr="FFFFFF"/>
            </a:solidFill>
            <a:latin typeface="Calibri"/>
            <a:ea typeface="+mn-ea"/>
            <a:cs typeface="+mn-cs"/>
          </a:endParaRPr>
        </a:p>
      </dsp:txBody>
      <dsp:txXfrm rot="-5400000">
        <a:off x="1" y="499861"/>
        <a:ext cx="926382" cy="397021"/>
      </dsp:txXfrm>
    </dsp:sp>
    <dsp:sp modelId="{9525F802-6064-4EAC-A97D-BA43D09E5AE5}">
      <dsp:nvSpPr>
        <dsp:cNvPr id="0" name=""/>
        <dsp:cNvSpPr/>
      </dsp:nvSpPr>
      <dsp:spPr>
        <a:xfrm rot="5400000">
          <a:off x="4489513" y="-3506013"/>
          <a:ext cx="860664"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Hello, I’m Maria, a band 5 nurse in paediatric Accident and Emergency </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five-year-old girl patient admitted to ward with D and V, on IV fluids for observation. Requires a cubicle. Dad is resident</a:t>
          </a:r>
        </a:p>
      </dsp:txBody>
      <dsp:txXfrm rot="-5400000">
        <a:off x="926382" y="99132"/>
        <a:ext cx="7944912" cy="776636"/>
      </dsp:txXfrm>
    </dsp:sp>
    <dsp:sp modelId="{867C37DE-E2D3-44E6-A00C-DA7034EBA26D}">
      <dsp:nvSpPr>
        <dsp:cNvPr id="0" name=""/>
        <dsp:cNvSpPr/>
      </dsp:nvSpPr>
      <dsp:spPr>
        <a:xfrm rot="5400000">
          <a:off x="-198510" y="1453865"/>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B</a:t>
          </a:r>
          <a:endParaRPr lang="en-GB" sz="1600" b="1" kern="1200">
            <a:solidFill>
              <a:sysClr val="window" lastClr="FFFFFF"/>
            </a:solidFill>
            <a:latin typeface="Calibri"/>
            <a:ea typeface="+mn-ea"/>
            <a:cs typeface="+mn-cs"/>
          </a:endParaRPr>
        </a:p>
      </dsp:txBody>
      <dsp:txXfrm rot="-5400000">
        <a:off x="1" y="1718545"/>
        <a:ext cx="926382" cy="397021"/>
      </dsp:txXfrm>
    </dsp:sp>
    <dsp:sp modelId="{F6F4F978-9352-47C8-BAE6-AC66265DBEA9}">
      <dsp:nvSpPr>
        <dsp:cNvPr id="0" name=""/>
        <dsp:cNvSpPr/>
      </dsp:nvSpPr>
      <dsp:spPr>
        <a:xfrm rot="5400000">
          <a:off x="4489739" y="-2308002"/>
          <a:ext cx="86021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Patient x has had D and V for four days with blood in stool. Nobody in family is unwell. Recently travelled to Thailand and returned one week ago. No past medical history. No known drug allergies. No family history of bowel problems.</a:t>
          </a:r>
        </a:p>
      </dsp:txBody>
      <dsp:txXfrm rot="-5400000">
        <a:off x="926382" y="1297347"/>
        <a:ext cx="7944934" cy="776227"/>
      </dsp:txXfrm>
    </dsp:sp>
    <dsp:sp modelId="{C84E1F2E-00E2-45FF-9FBC-AFA8BFB6CA79}">
      <dsp:nvSpPr>
        <dsp:cNvPr id="0" name=""/>
        <dsp:cNvSpPr/>
      </dsp:nvSpPr>
      <dsp:spPr>
        <a:xfrm rot="5400000">
          <a:off x="-198510" y="3199442"/>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A</a:t>
          </a:r>
          <a:endParaRPr lang="en-GB" sz="1400" b="1" kern="1200">
            <a:solidFill>
              <a:sysClr val="window" lastClr="FFFFFF"/>
            </a:solidFill>
            <a:latin typeface="Calibri"/>
            <a:ea typeface="+mn-ea"/>
            <a:cs typeface="+mn-cs"/>
          </a:endParaRPr>
        </a:p>
      </dsp:txBody>
      <dsp:txXfrm rot="-5400000">
        <a:off x="1" y="3464122"/>
        <a:ext cx="926382" cy="397021"/>
      </dsp:txXfrm>
    </dsp:sp>
    <dsp:sp modelId="{1FA2A1B9-B3AA-40F1-AB5A-9CCC06E22F29}">
      <dsp:nvSpPr>
        <dsp:cNvPr id="0" name=""/>
        <dsp:cNvSpPr/>
      </dsp:nvSpPr>
      <dsp:spPr>
        <a:xfrm rot="5400000">
          <a:off x="3942399" y="-562425"/>
          <a:ext cx="195489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 airway patent.   </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 – self-ventilating in air. No increase work of breathing. Saturation stable and respiratory rate stable</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 – increased heart rate and low blood pressure. Capillary refill time is 3 seconds. No temperature. Pale in colour; skin slightly mottled. Bloods taken</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D – alert on AVPU scale, GCS = 15, pupils equal and reacting to light</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 – no rashes or bruising on skin. Skin is mottled. Cannulate in situ in right hand. </a:t>
          </a:r>
        </a:p>
        <a:p>
          <a:pPr marL="114300" lvl="1" indent="-114300" algn="l" defTabSz="533400">
            <a:lnSpc>
              <a:spcPct val="90000"/>
            </a:lnSpc>
            <a:spcBef>
              <a:spcPct val="0"/>
            </a:spcBef>
            <a:spcAft>
              <a:spcPct val="15000"/>
            </a:spcAft>
            <a:buChar char="•"/>
          </a:pPr>
          <a:r>
            <a:rPr lang="en-GB" sz="1200"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 – on full maintenance IV fluids running at 62ml per hour of 0.9 per cent saline and 5 per cent dextrose. Parents report three loose stools at home today, has had none since in hospital. </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 – Dad resident and Mum to arrive this afternoon.  No siblings at home</a:t>
          </a:r>
        </a:p>
      </dsp:txBody>
      <dsp:txXfrm rot="-5400000">
        <a:off x="926382" y="2549022"/>
        <a:ext cx="7891496" cy="1764031"/>
      </dsp:txXfrm>
    </dsp:sp>
    <dsp:sp modelId="{C7BC0009-B4E7-4B84-A9C3-9BC5A1E56835}">
      <dsp:nvSpPr>
        <dsp:cNvPr id="0" name=""/>
        <dsp:cNvSpPr/>
      </dsp:nvSpPr>
      <dsp:spPr>
        <a:xfrm rot="5400000">
          <a:off x="-198510" y="4481828"/>
          <a:ext cx="1323403" cy="926382"/>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ysClr val="window" lastClr="FFFFFF"/>
              </a:solidFill>
              <a:latin typeface="Calibri"/>
              <a:ea typeface="+mn-ea"/>
              <a:cs typeface="+mn-cs"/>
            </a:rPr>
            <a:t>R</a:t>
          </a:r>
        </a:p>
      </dsp:txBody>
      <dsp:txXfrm rot="-5400000">
        <a:off x="1" y="4746508"/>
        <a:ext cx="926382" cy="397021"/>
      </dsp:txXfrm>
    </dsp:sp>
    <dsp:sp modelId="{842734F4-274D-4443-BCDE-CA2DE6506CC6}">
      <dsp:nvSpPr>
        <dsp:cNvPr id="0" name=""/>
        <dsp:cNvSpPr/>
      </dsp:nvSpPr>
      <dsp:spPr>
        <a:xfrm rot="5400000">
          <a:off x="4489739" y="810403"/>
          <a:ext cx="860211" cy="7986926"/>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Continue IV fluids. Await blood results. Send urine and stool sample. Monitor observations. Give paracetamol for pain and anti-emetics for vomiting. Restrict input and output.</a:t>
          </a:r>
        </a:p>
        <a:p>
          <a:pPr marL="114300" lvl="1" indent="-114300" algn="l" defTabSz="533400">
            <a:lnSpc>
              <a:spcPct val="90000"/>
            </a:lnSpc>
            <a:spcBef>
              <a:spcPct val="0"/>
            </a:spcBef>
            <a:spcAft>
              <a:spcPct val="15000"/>
            </a:spcAft>
            <a:buChar char="•"/>
          </a:pPr>
          <a:r>
            <a:rPr lang="en-GB" sz="12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Ward doctors to review</a:t>
          </a:r>
        </a:p>
      </dsp:txBody>
      <dsp:txXfrm rot="-5400000">
        <a:off x="926382" y="4415752"/>
        <a:ext cx="7944934" cy="776227"/>
      </dsp:txXfrm>
    </dsp:sp>
  </dsp:spTree>
</dsp:drawing>
</file>

<file path=ppt/diagrams/layout1.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08/04/2024</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08/04/2024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10</a:t>
            </a:fld>
            <a:endParaRPr lang="en-GB"/>
          </a:p>
        </p:txBody>
      </p:sp>
    </p:spTree>
    <p:extLst>
      <p:ext uri="{BB962C8B-B14F-4D97-AF65-F5344CB8AC3E}">
        <p14:creationId xmlns:p14="http://schemas.microsoft.com/office/powerpoint/2010/main" val="3713491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11</a:t>
            </a:fld>
            <a:endParaRPr lang="en-GB"/>
          </a:p>
        </p:txBody>
      </p:sp>
    </p:spTree>
    <p:extLst>
      <p:ext uri="{BB962C8B-B14F-4D97-AF65-F5344CB8AC3E}">
        <p14:creationId xmlns:p14="http://schemas.microsoft.com/office/powerpoint/2010/main" val="1268636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12</a:t>
            </a:fld>
            <a:endParaRPr lang="en-GB"/>
          </a:p>
        </p:txBody>
      </p:sp>
    </p:spTree>
    <p:extLst>
      <p:ext uri="{BB962C8B-B14F-4D97-AF65-F5344CB8AC3E}">
        <p14:creationId xmlns:p14="http://schemas.microsoft.com/office/powerpoint/2010/main" val="1267693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13</a:t>
            </a:fld>
            <a:endParaRPr lang="en-GB"/>
          </a:p>
        </p:txBody>
      </p:sp>
    </p:spTree>
    <p:extLst>
      <p:ext uri="{BB962C8B-B14F-4D97-AF65-F5344CB8AC3E}">
        <p14:creationId xmlns:p14="http://schemas.microsoft.com/office/powerpoint/2010/main" val="366410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14</a:t>
            </a:fld>
            <a:endParaRPr lang="en-GB"/>
          </a:p>
        </p:txBody>
      </p:sp>
    </p:spTree>
    <p:extLst>
      <p:ext uri="{BB962C8B-B14F-4D97-AF65-F5344CB8AC3E}">
        <p14:creationId xmlns:p14="http://schemas.microsoft.com/office/powerpoint/2010/main" val="465973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15</a:t>
            </a:fld>
            <a:endParaRPr lang="en-GB"/>
          </a:p>
        </p:txBody>
      </p:sp>
    </p:spTree>
    <p:extLst>
      <p:ext uri="{BB962C8B-B14F-4D97-AF65-F5344CB8AC3E}">
        <p14:creationId xmlns:p14="http://schemas.microsoft.com/office/powerpoint/2010/main" val="1308328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16</a:t>
            </a:fld>
            <a:endParaRPr lang="en-GB"/>
          </a:p>
        </p:txBody>
      </p:sp>
    </p:spTree>
    <p:extLst>
      <p:ext uri="{BB962C8B-B14F-4D97-AF65-F5344CB8AC3E}">
        <p14:creationId xmlns:p14="http://schemas.microsoft.com/office/powerpoint/2010/main" val="3815876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17</a:t>
            </a:fld>
            <a:endParaRPr lang="en-GB"/>
          </a:p>
        </p:txBody>
      </p:sp>
    </p:spTree>
    <p:extLst>
      <p:ext uri="{BB962C8B-B14F-4D97-AF65-F5344CB8AC3E}">
        <p14:creationId xmlns:p14="http://schemas.microsoft.com/office/powerpoint/2010/main" val="4052029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18</a:t>
            </a:fld>
            <a:endParaRPr lang="en-GB"/>
          </a:p>
        </p:txBody>
      </p:sp>
    </p:spTree>
    <p:extLst>
      <p:ext uri="{BB962C8B-B14F-4D97-AF65-F5344CB8AC3E}">
        <p14:creationId xmlns:p14="http://schemas.microsoft.com/office/powerpoint/2010/main" val="35542084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19</a:t>
            </a:fld>
            <a:endParaRPr lang="en-GB"/>
          </a:p>
        </p:txBody>
      </p:sp>
    </p:spTree>
    <p:extLst>
      <p:ext uri="{BB962C8B-B14F-4D97-AF65-F5344CB8AC3E}">
        <p14:creationId xmlns:p14="http://schemas.microsoft.com/office/powerpoint/2010/main" val="3457469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444151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20</a:t>
            </a:fld>
            <a:endParaRPr lang="en-GB"/>
          </a:p>
        </p:txBody>
      </p:sp>
    </p:spTree>
    <p:extLst>
      <p:ext uri="{BB962C8B-B14F-4D97-AF65-F5344CB8AC3E}">
        <p14:creationId xmlns:p14="http://schemas.microsoft.com/office/powerpoint/2010/main" val="2269216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21</a:t>
            </a:fld>
            <a:endParaRPr lang="en-GB"/>
          </a:p>
        </p:txBody>
      </p:sp>
    </p:spTree>
    <p:extLst>
      <p:ext uri="{BB962C8B-B14F-4D97-AF65-F5344CB8AC3E}">
        <p14:creationId xmlns:p14="http://schemas.microsoft.com/office/powerpoint/2010/main" val="3726221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22</a:t>
            </a:fld>
            <a:endParaRPr lang="en-GB"/>
          </a:p>
        </p:txBody>
      </p:sp>
    </p:spTree>
    <p:extLst>
      <p:ext uri="{BB962C8B-B14F-4D97-AF65-F5344CB8AC3E}">
        <p14:creationId xmlns:p14="http://schemas.microsoft.com/office/powerpoint/2010/main" val="2049631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23</a:t>
            </a:fld>
            <a:endParaRPr lang="en-GB"/>
          </a:p>
        </p:txBody>
      </p:sp>
    </p:spTree>
    <p:extLst>
      <p:ext uri="{BB962C8B-B14F-4D97-AF65-F5344CB8AC3E}">
        <p14:creationId xmlns:p14="http://schemas.microsoft.com/office/powerpoint/2010/main" val="1776266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24</a:t>
            </a:fld>
            <a:endParaRPr lang="en-GB"/>
          </a:p>
        </p:txBody>
      </p:sp>
    </p:spTree>
    <p:extLst>
      <p:ext uri="{BB962C8B-B14F-4D97-AF65-F5344CB8AC3E}">
        <p14:creationId xmlns:p14="http://schemas.microsoft.com/office/powerpoint/2010/main" val="38724859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25</a:t>
            </a:fld>
            <a:endParaRPr lang="en-GB"/>
          </a:p>
        </p:txBody>
      </p:sp>
    </p:spTree>
    <p:extLst>
      <p:ext uri="{BB962C8B-B14F-4D97-AF65-F5344CB8AC3E}">
        <p14:creationId xmlns:p14="http://schemas.microsoft.com/office/powerpoint/2010/main" val="5585909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26</a:t>
            </a:fld>
            <a:endParaRPr lang="en-GB"/>
          </a:p>
        </p:txBody>
      </p:sp>
    </p:spTree>
    <p:extLst>
      <p:ext uri="{BB962C8B-B14F-4D97-AF65-F5344CB8AC3E}">
        <p14:creationId xmlns:p14="http://schemas.microsoft.com/office/powerpoint/2010/main" val="12748805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27</a:t>
            </a:fld>
            <a:endParaRPr lang="en-GB"/>
          </a:p>
        </p:txBody>
      </p:sp>
    </p:spTree>
    <p:extLst>
      <p:ext uri="{BB962C8B-B14F-4D97-AF65-F5344CB8AC3E}">
        <p14:creationId xmlns:p14="http://schemas.microsoft.com/office/powerpoint/2010/main" val="340424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28</a:t>
            </a:fld>
            <a:endParaRPr lang="en-GB"/>
          </a:p>
        </p:txBody>
      </p:sp>
    </p:spTree>
    <p:extLst>
      <p:ext uri="{BB962C8B-B14F-4D97-AF65-F5344CB8AC3E}">
        <p14:creationId xmlns:p14="http://schemas.microsoft.com/office/powerpoint/2010/main" val="14175021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29</a:t>
            </a:fld>
            <a:endParaRPr lang="en-GB"/>
          </a:p>
        </p:txBody>
      </p:sp>
    </p:spTree>
    <p:extLst>
      <p:ext uri="{BB962C8B-B14F-4D97-AF65-F5344CB8AC3E}">
        <p14:creationId xmlns:p14="http://schemas.microsoft.com/office/powerpoint/2010/main" val="3703034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3361478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30</a:t>
            </a:fld>
            <a:endParaRPr lang="en-GB"/>
          </a:p>
        </p:txBody>
      </p:sp>
    </p:spTree>
    <p:extLst>
      <p:ext uri="{BB962C8B-B14F-4D97-AF65-F5344CB8AC3E}">
        <p14:creationId xmlns:p14="http://schemas.microsoft.com/office/powerpoint/2010/main" val="1227097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31</a:t>
            </a:fld>
            <a:endParaRPr lang="en-GB"/>
          </a:p>
        </p:txBody>
      </p:sp>
    </p:spTree>
    <p:extLst>
      <p:ext uri="{BB962C8B-B14F-4D97-AF65-F5344CB8AC3E}">
        <p14:creationId xmlns:p14="http://schemas.microsoft.com/office/powerpoint/2010/main" val="30273720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32</a:t>
            </a:fld>
            <a:endParaRPr lang="en-GB"/>
          </a:p>
        </p:txBody>
      </p:sp>
    </p:spTree>
    <p:extLst>
      <p:ext uri="{BB962C8B-B14F-4D97-AF65-F5344CB8AC3E}">
        <p14:creationId xmlns:p14="http://schemas.microsoft.com/office/powerpoint/2010/main" val="3594261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33</a:t>
            </a:fld>
            <a:endParaRPr lang="en-GB"/>
          </a:p>
        </p:txBody>
      </p:sp>
    </p:spTree>
    <p:extLst>
      <p:ext uri="{BB962C8B-B14F-4D97-AF65-F5344CB8AC3E}">
        <p14:creationId xmlns:p14="http://schemas.microsoft.com/office/powerpoint/2010/main" val="29281723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34</a:t>
            </a:fld>
            <a:endParaRPr lang="en-GB"/>
          </a:p>
        </p:txBody>
      </p:sp>
    </p:spTree>
    <p:extLst>
      <p:ext uri="{BB962C8B-B14F-4D97-AF65-F5344CB8AC3E}">
        <p14:creationId xmlns:p14="http://schemas.microsoft.com/office/powerpoint/2010/main" val="26842611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35</a:t>
            </a:fld>
            <a:endParaRPr lang="en-GB"/>
          </a:p>
        </p:txBody>
      </p:sp>
    </p:spTree>
    <p:extLst>
      <p:ext uri="{BB962C8B-B14F-4D97-AF65-F5344CB8AC3E}">
        <p14:creationId xmlns:p14="http://schemas.microsoft.com/office/powerpoint/2010/main" val="23071724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36</a:t>
            </a:fld>
            <a:endParaRPr lang="en-GB"/>
          </a:p>
        </p:txBody>
      </p:sp>
    </p:spTree>
    <p:extLst>
      <p:ext uri="{BB962C8B-B14F-4D97-AF65-F5344CB8AC3E}">
        <p14:creationId xmlns:p14="http://schemas.microsoft.com/office/powerpoint/2010/main" val="13324022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37</a:t>
            </a:fld>
            <a:endParaRPr lang="en-GB"/>
          </a:p>
        </p:txBody>
      </p:sp>
    </p:spTree>
    <p:extLst>
      <p:ext uri="{BB962C8B-B14F-4D97-AF65-F5344CB8AC3E}">
        <p14:creationId xmlns:p14="http://schemas.microsoft.com/office/powerpoint/2010/main" val="30234160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38</a:t>
            </a:fld>
            <a:endParaRPr lang="en-GB"/>
          </a:p>
        </p:txBody>
      </p:sp>
    </p:spTree>
    <p:extLst>
      <p:ext uri="{BB962C8B-B14F-4D97-AF65-F5344CB8AC3E}">
        <p14:creationId xmlns:p14="http://schemas.microsoft.com/office/powerpoint/2010/main" val="30222625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39</a:t>
            </a:fld>
            <a:endParaRPr lang="en-GB"/>
          </a:p>
        </p:txBody>
      </p:sp>
    </p:spTree>
    <p:extLst>
      <p:ext uri="{BB962C8B-B14F-4D97-AF65-F5344CB8AC3E}">
        <p14:creationId xmlns:p14="http://schemas.microsoft.com/office/powerpoint/2010/main" val="3450628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4</a:t>
            </a:fld>
            <a:endParaRPr lang="en-GB"/>
          </a:p>
        </p:txBody>
      </p:sp>
    </p:spTree>
    <p:extLst>
      <p:ext uri="{BB962C8B-B14F-4D97-AF65-F5344CB8AC3E}">
        <p14:creationId xmlns:p14="http://schemas.microsoft.com/office/powerpoint/2010/main" val="3636082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40</a:t>
            </a:fld>
            <a:endParaRPr lang="en-GB"/>
          </a:p>
        </p:txBody>
      </p:sp>
    </p:spTree>
    <p:extLst>
      <p:ext uri="{BB962C8B-B14F-4D97-AF65-F5344CB8AC3E}">
        <p14:creationId xmlns:p14="http://schemas.microsoft.com/office/powerpoint/2010/main" val="3802601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5</a:t>
            </a:fld>
            <a:endParaRPr lang="en-GB"/>
          </a:p>
        </p:txBody>
      </p:sp>
    </p:spTree>
    <p:extLst>
      <p:ext uri="{BB962C8B-B14F-4D97-AF65-F5344CB8AC3E}">
        <p14:creationId xmlns:p14="http://schemas.microsoft.com/office/powerpoint/2010/main" val="3817434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6</a:t>
            </a:fld>
            <a:endParaRPr lang="en-GB"/>
          </a:p>
        </p:txBody>
      </p:sp>
    </p:spTree>
    <p:extLst>
      <p:ext uri="{BB962C8B-B14F-4D97-AF65-F5344CB8AC3E}">
        <p14:creationId xmlns:p14="http://schemas.microsoft.com/office/powerpoint/2010/main" val="1039270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7</a:t>
            </a:fld>
            <a:endParaRPr lang="en-GB"/>
          </a:p>
        </p:txBody>
      </p:sp>
    </p:spTree>
    <p:extLst>
      <p:ext uri="{BB962C8B-B14F-4D97-AF65-F5344CB8AC3E}">
        <p14:creationId xmlns:p14="http://schemas.microsoft.com/office/powerpoint/2010/main" val="3847976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2107526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9</a:t>
            </a:fld>
            <a:endParaRPr lang="en-GB"/>
          </a:p>
        </p:txBody>
      </p:sp>
    </p:spTree>
    <p:extLst>
      <p:ext uri="{BB962C8B-B14F-4D97-AF65-F5344CB8AC3E}">
        <p14:creationId xmlns:p14="http://schemas.microsoft.com/office/powerpoint/2010/main" val="1411298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dirty="0"/>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“Showcase quotation</a:t>
            </a:r>
            <a:br>
              <a:rPr lang="en-GB" dirty="0"/>
            </a:br>
            <a:r>
              <a:rPr lang="en-GB" dirty="0"/>
              <a:t>with left aligned text over multiple lines. Try to keep</a:t>
            </a:r>
            <a:br>
              <a:rPr lang="en-GB" dirty="0"/>
            </a:br>
            <a:r>
              <a:rPr lang="en-GB" dirty="0"/>
              <a:t>it to four lines if </a:t>
            </a:r>
            <a:r>
              <a:rPr lang="en-GB" dirty="0" err="1"/>
              <a:t>poss</a:t>
            </a:r>
            <a:r>
              <a:rPr lang="en-GB" dirty="0"/>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Name Surname,</a:t>
            </a:r>
            <a:br>
              <a:rPr lang="en-GB" dirty="0"/>
            </a:br>
            <a:r>
              <a:rPr lang="en-GB" dirty="0"/>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label</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label</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dirty="0"/>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dirty="0"/>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dirty="0"/>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dirty="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company/</a:t>
            </a:r>
            <a:r>
              <a:rPr kumimoji="0" lang="en-GB" sz="2400" b="1" i="0" u="none" strike="noStrike" kern="1200" cap="none" spc="20" normalizeH="0" baseline="0" noProof="0" dirty="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england.nhs.uk</a:t>
            </a:r>
            <a:endParaRPr lang="en-GB" sz="2400" b="1" dirty="0">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dirty="0"/>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dirty="0">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562603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91440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dirty="0">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37834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Tree>
    <p:extLst>
      <p:ext uri="{BB962C8B-B14F-4D97-AF65-F5344CB8AC3E}">
        <p14:creationId xmlns:p14="http://schemas.microsoft.com/office/powerpoint/2010/main" val="11254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Tree>
    <p:extLst>
      <p:ext uri="{BB962C8B-B14F-4D97-AF65-F5344CB8AC3E}">
        <p14:creationId xmlns:p14="http://schemas.microsoft.com/office/powerpoint/2010/main" val="115316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57332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596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dirty="0"/>
              <a:t>Headline over a number of lines,</a:t>
            </a:r>
            <a:br>
              <a:rPr lang="en-GB" dirty="0"/>
            </a:br>
            <a:r>
              <a:rPr lang="en-GB" dirty="0"/>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08/04/2024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dirty="0"/>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817" r:id="rId1"/>
    <p:sldLayoutId id="2147483785" r:id="rId2"/>
    <p:sldLayoutId id="2147483833" r:id="rId3"/>
    <p:sldLayoutId id="2147483834" r:id="rId4"/>
    <p:sldLayoutId id="2147483826" r:id="rId5"/>
    <p:sldLayoutId id="2147483931" r:id="rId6"/>
    <p:sldLayoutId id="2147483827" r:id="rId7"/>
    <p:sldLayoutId id="2147483789" r:id="rId8"/>
    <p:sldLayoutId id="2147483818" r:id="rId9"/>
    <p:sldLayoutId id="2147483813" r:id="rId10"/>
    <p:sldLayoutId id="2147483814" r:id="rId11"/>
    <p:sldLayoutId id="2147483815" r:id="rId12"/>
    <p:sldLayoutId id="2147483719" r:id="rId13"/>
    <p:sldLayoutId id="2147483938" r:id="rId14"/>
    <p:sldLayoutId id="2147483939" r:id="rId15"/>
    <p:sldLayoutId id="2147483933" r:id="rId16"/>
    <p:sldLayoutId id="2147483824" r:id="rId17"/>
    <p:sldLayoutId id="2147483926" r:id="rId18"/>
    <p:sldLayoutId id="2147483927" r:id="rId19"/>
    <p:sldLayoutId id="2147483929" r:id="rId20"/>
    <p:sldLayoutId id="2147483928" r:id="rId21"/>
    <p:sldLayoutId id="2147483930" r:id="rId22"/>
    <p:sldLayoutId id="2147483924" r:id="rId23"/>
    <p:sldLayoutId id="2147483940" r:id="rId24"/>
    <p:sldLayoutId id="2147483934" r:id="rId25"/>
    <p:sldLayoutId id="2147483936" r:id="rId26"/>
    <p:sldLayoutId id="2147483937" r:id="rId27"/>
    <p:sldLayoutId id="2147483825" r:id="rId28"/>
    <p:sldLayoutId id="214748393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8.xml"/><Relationship Id="rId5" Type="http://schemas.openxmlformats.org/officeDocument/2006/relationships/image" Target="../media/image22.jpeg"/><Relationship Id="rId4" Type="http://schemas.openxmlformats.org/officeDocument/2006/relationships/image" Target="../media/image21.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managementstudyguide.com/shannon-and-weaver-model-of-communication.htm%20accessed%2031/5/2020" TargetMode="External"/><Relationship Id="rId2" Type="http://schemas.openxmlformats.org/officeDocument/2006/relationships/notesSlide" Target="../notesSlides/notesSlide40.xml"/><Relationship Id="rId1" Type="http://schemas.openxmlformats.org/officeDocument/2006/relationships/slideLayout" Target="../slideLayouts/slideLayout8.xml"/><Relationship Id="rId5" Type="http://schemas.openxmlformats.org/officeDocument/2006/relationships/hyperlink" Target="https://www.england.nhs.uk/wp-content/uploads/2021/03/qsir-sbar-communication-tool.pdf" TargetMode="External"/><Relationship Id="rId4" Type="http://schemas.openxmlformats.org/officeDocument/2006/relationships/hyperlink" Target="https://healthcarecomm.org/about-us/impact-of-communication-in-healthcar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32000" y="1840468"/>
            <a:ext cx="5492550" cy="2507695"/>
          </a:xfrm>
        </p:spPr>
        <p:txBody>
          <a:bodyPr/>
          <a:lstStyle/>
          <a:p>
            <a:r>
              <a:rPr lang="en-GB" dirty="0"/>
              <a:t>Accelerated Preceptorship: Communication</a:t>
            </a:r>
          </a:p>
        </p:txBody>
      </p:sp>
      <p:pic>
        <p:nvPicPr>
          <p:cNvPr id="5" name="Picture 4" descr="A black letter on a white background&#10;&#10;Description automatically generated">
            <a:extLst>
              <a:ext uri="{FF2B5EF4-FFF2-40B4-BE49-F238E27FC236}">
                <a16:creationId xmlns:a16="http://schemas.microsoft.com/office/drawing/2014/main" id="{E180EBFC-5E1C-5EFD-63EF-C38F7C71AB67}"/>
              </a:ext>
            </a:extLst>
          </p:cNvPr>
          <p:cNvPicPr>
            <a:picLocks noGrp="1" noRot="1" noChangeAspect="1" noMove="1" noResize="1" noEditPoints="1" noAdjustHandles="1" noChangeArrowheads="1" noChangeShapeType="1" noCrop="1"/>
          </p:cNvPicPr>
          <p:nvPr/>
        </p:nvPicPr>
        <p:blipFill>
          <a:blip r:embed="rId3"/>
          <a:stretch>
            <a:fillRect/>
          </a:stretch>
        </p:blipFill>
        <p:spPr>
          <a:xfrm>
            <a:off x="467625" y="437753"/>
            <a:ext cx="3854853" cy="493754"/>
          </a:xfrm>
          <a:prstGeom prst="rect">
            <a:avLst/>
          </a:prstGeom>
        </p:spPr>
      </p:pic>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1A5A6A2A-C466-76D2-1558-42FC0F01F5FF}"/>
              </a:ext>
            </a:extLst>
          </p:cNvPr>
          <p:cNvSpPr>
            <a:spLocks noGrp="1"/>
          </p:cNvSpPr>
          <p:nvPr>
            <p:ph idx="1"/>
          </p:nvPr>
        </p:nvSpPr>
        <p:spPr>
          <a:xfrm>
            <a:off x="1991544" y="1429127"/>
            <a:ext cx="8507288" cy="3999747"/>
          </a:xfrm>
        </p:spPr>
        <p:txBody>
          <a:bodyPr>
            <a:normAutofit/>
          </a:bodyPr>
          <a:lstStyle/>
          <a:p>
            <a:pPr marL="0" indent="0">
              <a:buNone/>
            </a:pPr>
            <a:r>
              <a:rPr lang="en-GB" sz="3600" b="1" dirty="0">
                <a:solidFill>
                  <a:srgbClr val="0000FF"/>
                </a:solidFill>
              </a:rPr>
              <a:t>L</a:t>
            </a:r>
            <a:r>
              <a:rPr lang="en-GB" sz="2400" dirty="0"/>
              <a:t>	look interested</a:t>
            </a:r>
          </a:p>
          <a:p>
            <a:pPr marL="0" indent="0">
              <a:buNone/>
            </a:pPr>
            <a:r>
              <a:rPr lang="en-GB" sz="3600" b="1" dirty="0">
                <a:solidFill>
                  <a:srgbClr val="0000FF"/>
                </a:solidFill>
              </a:rPr>
              <a:t>I</a:t>
            </a:r>
            <a:r>
              <a:rPr lang="en-GB" sz="2400" dirty="0"/>
              <a:t>	information seeking – ask questions</a:t>
            </a:r>
          </a:p>
          <a:p>
            <a:pPr marL="0" indent="0">
              <a:buNone/>
            </a:pPr>
            <a:r>
              <a:rPr lang="en-GB" sz="3600" b="1" dirty="0">
                <a:solidFill>
                  <a:srgbClr val="0000FF"/>
                </a:solidFill>
              </a:rPr>
              <a:t>S</a:t>
            </a:r>
            <a:r>
              <a:rPr lang="en-GB" sz="2400" dirty="0"/>
              <a:t>	stick to the subject concerned and focus</a:t>
            </a:r>
          </a:p>
          <a:p>
            <a:pPr marL="0" indent="0">
              <a:buNone/>
            </a:pPr>
            <a:r>
              <a:rPr lang="en-GB" sz="3600" b="1" dirty="0">
                <a:solidFill>
                  <a:srgbClr val="0000FF"/>
                </a:solidFill>
              </a:rPr>
              <a:t>T</a:t>
            </a:r>
            <a:r>
              <a:rPr lang="en-GB" sz="2400" dirty="0"/>
              <a:t>	test your understanding with feedback and summary</a:t>
            </a:r>
          </a:p>
          <a:p>
            <a:pPr marL="0" indent="0">
              <a:buNone/>
            </a:pPr>
            <a:r>
              <a:rPr lang="en-GB" sz="3600" b="1" dirty="0">
                <a:solidFill>
                  <a:srgbClr val="0000FF"/>
                </a:solidFill>
              </a:rPr>
              <a:t>E</a:t>
            </a:r>
            <a:r>
              <a:rPr lang="en-GB" sz="2400" dirty="0"/>
              <a:t>	evaluate the message to check interpretation</a:t>
            </a:r>
          </a:p>
          <a:p>
            <a:pPr marL="0" indent="0">
              <a:buNone/>
            </a:pPr>
            <a:r>
              <a:rPr lang="en-GB" sz="3600" b="1" dirty="0">
                <a:solidFill>
                  <a:srgbClr val="0000FF"/>
                </a:solidFill>
              </a:rPr>
              <a:t>N</a:t>
            </a:r>
            <a:r>
              <a:rPr lang="en-GB" sz="2400" dirty="0"/>
              <a:t>	neutralise your thoughts against previous assumptions  </a:t>
            </a:r>
          </a:p>
          <a:p>
            <a:endParaRPr lang="en-GB" sz="2400" dirty="0"/>
          </a:p>
        </p:txBody>
      </p:sp>
    </p:spTree>
    <p:extLst>
      <p:ext uri="{BB962C8B-B14F-4D97-AF65-F5344CB8AC3E}">
        <p14:creationId xmlns:p14="http://schemas.microsoft.com/office/powerpoint/2010/main" val="188229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704374" y="179081"/>
            <a:ext cx="11404154" cy="865186"/>
          </a:xfrm>
        </p:spPr>
        <p:txBody>
          <a:bodyPr/>
          <a:lstStyle/>
          <a:p>
            <a:r>
              <a:rPr lang="en-GB" dirty="0"/>
              <a:t>Reflection</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099226" y="1372161"/>
            <a:ext cx="10420774" cy="3247340"/>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Consider the impact of communication in the workplace</a:t>
            </a:r>
          </a:p>
          <a:p>
            <a:pPr marL="342900" indent="-342900">
              <a:lnSpc>
                <a:spcPct val="100000"/>
              </a:lnSpc>
              <a:spcAft>
                <a:spcPts val="1200"/>
              </a:spcAft>
              <a:buClr>
                <a:schemeClr val="accent6"/>
              </a:buClr>
              <a:buFont typeface="Arial" panose="020B0604020202020204" pitchFamily="34" charset="0"/>
              <a:buChar char="•"/>
            </a:pPr>
            <a:endParaRPr lang="en-GB" sz="2400" dirty="0"/>
          </a:p>
          <a:p>
            <a:pPr marL="342900" indent="-342900">
              <a:lnSpc>
                <a:spcPct val="100000"/>
              </a:lnSpc>
              <a:spcAft>
                <a:spcPts val="1200"/>
              </a:spcAft>
              <a:buClr>
                <a:schemeClr val="accent6"/>
              </a:buClr>
              <a:buFont typeface="Arial" panose="020B0604020202020204" pitchFamily="34" charset="0"/>
              <a:buChar char="•"/>
            </a:pPr>
            <a:r>
              <a:rPr lang="en-GB" sz="2400" dirty="0"/>
              <a:t>What is the result of poor communication? And the result of good communication?</a:t>
            </a:r>
          </a:p>
          <a:p>
            <a:pPr marL="342900" indent="-342900">
              <a:lnSpc>
                <a:spcPct val="100000"/>
              </a:lnSpc>
              <a:spcAft>
                <a:spcPts val="1200"/>
              </a:spcAft>
              <a:buClr>
                <a:schemeClr val="accent6"/>
              </a:buClr>
              <a:buFont typeface="Arial" panose="020B0604020202020204" pitchFamily="34" charset="0"/>
              <a:buChar char="•"/>
            </a:pPr>
            <a:endParaRPr lang="en-GB" sz="2400" dirty="0"/>
          </a:p>
          <a:p>
            <a:pPr marL="342900" indent="-342900">
              <a:lnSpc>
                <a:spcPct val="100000"/>
              </a:lnSpc>
              <a:spcAft>
                <a:spcPts val="1200"/>
              </a:spcAft>
              <a:buClr>
                <a:schemeClr val="accent6"/>
              </a:buClr>
              <a:buFont typeface="Arial" panose="020B0604020202020204" pitchFamily="34" charset="0"/>
              <a:buChar char="•"/>
            </a:pPr>
            <a:r>
              <a:rPr lang="en-GB" sz="2400" dirty="0"/>
              <a:t>Can you provide examples of both from your own experience?</a:t>
            </a:r>
          </a:p>
        </p:txBody>
      </p:sp>
    </p:spTree>
    <p:extLst>
      <p:ext uri="{BB962C8B-B14F-4D97-AF65-F5344CB8AC3E}">
        <p14:creationId xmlns:p14="http://schemas.microsoft.com/office/powerpoint/2010/main" val="217228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511281" y="250831"/>
            <a:ext cx="11404154" cy="865186"/>
          </a:xfrm>
        </p:spPr>
        <p:txBody>
          <a:bodyPr/>
          <a:lstStyle/>
          <a:p>
            <a:r>
              <a:rPr lang="en-GB" dirty="0"/>
              <a:t>Impact of communication</a:t>
            </a:r>
            <a:endParaRPr lang="en-GB" spc="-40" dirty="0"/>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432001" y="1416790"/>
            <a:ext cx="11012644" cy="577927"/>
          </a:xfrm>
        </p:spPr>
        <p:txBody>
          <a:bodyPr/>
          <a:lstStyle/>
          <a:p>
            <a:pPr>
              <a:lnSpc>
                <a:spcPct val="100000"/>
              </a:lnSpc>
              <a:spcAft>
                <a:spcPts val="1200"/>
              </a:spcAft>
              <a:buClr>
                <a:schemeClr val="accent6"/>
              </a:buClr>
            </a:pPr>
            <a:r>
              <a:rPr lang="en-GB" b="0" dirty="0"/>
              <a:t>Communication can have both positive and negative results on relationships in the workplace and patient care:</a:t>
            </a:r>
            <a:endParaRPr lang="en-GB" sz="2400" b="0" dirty="0"/>
          </a:p>
        </p:txBody>
      </p:sp>
      <p:sp>
        <p:nvSpPr>
          <p:cNvPr id="4" name="Text Placeholder 3">
            <a:extLst>
              <a:ext uri="{FF2B5EF4-FFF2-40B4-BE49-F238E27FC236}">
                <a16:creationId xmlns:a16="http://schemas.microsoft.com/office/drawing/2014/main" id="{2393460F-C988-4B86-F4E5-B1B5F8E0BA8D}"/>
              </a:ext>
            </a:extLst>
          </p:cNvPr>
          <p:cNvSpPr txBox="1">
            <a:spLocks/>
          </p:cNvSpPr>
          <p:nvPr/>
        </p:nvSpPr>
        <p:spPr>
          <a:xfrm>
            <a:off x="988288" y="2596264"/>
            <a:ext cx="5229233" cy="639762"/>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b="1" dirty="0"/>
              <a:t>Positive</a:t>
            </a:r>
          </a:p>
        </p:txBody>
      </p:sp>
      <p:sp>
        <p:nvSpPr>
          <p:cNvPr id="7" name="Content Placeholder 4">
            <a:extLst>
              <a:ext uri="{FF2B5EF4-FFF2-40B4-BE49-F238E27FC236}">
                <a16:creationId xmlns:a16="http://schemas.microsoft.com/office/drawing/2014/main" id="{F3A0A2BD-90A0-482F-8730-25C1BD456936}"/>
              </a:ext>
            </a:extLst>
          </p:cNvPr>
          <p:cNvSpPr txBox="1">
            <a:spLocks/>
          </p:cNvSpPr>
          <p:nvPr/>
        </p:nvSpPr>
        <p:spPr>
          <a:xfrm>
            <a:off x="988288" y="3127182"/>
            <a:ext cx="5229233" cy="39512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develops trust between staff and patients</a:t>
            </a:r>
          </a:p>
          <a:p>
            <a:r>
              <a:rPr lang="en-GB" sz="2000" dirty="0"/>
              <a:t>promotes a positive working environment</a:t>
            </a:r>
          </a:p>
          <a:p>
            <a:r>
              <a:rPr lang="en-GB" sz="2000" dirty="0"/>
              <a:t>improves team working</a:t>
            </a:r>
          </a:p>
          <a:p>
            <a:r>
              <a:rPr lang="en-GB" sz="2000" dirty="0"/>
              <a:t>promotes shared responsibility</a:t>
            </a:r>
          </a:p>
          <a:p>
            <a:r>
              <a:rPr lang="en-GB" sz="2000" dirty="0"/>
              <a:t>encourages staff to share information</a:t>
            </a:r>
          </a:p>
          <a:p>
            <a:r>
              <a:rPr lang="en-GB" sz="2000" dirty="0"/>
              <a:t>encourages transparency and honesty.</a:t>
            </a:r>
          </a:p>
          <a:p>
            <a:endParaRPr lang="en-GB" sz="2000" dirty="0"/>
          </a:p>
        </p:txBody>
      </p:sp>
      <p:sp>
        <p:nvSpPr>
          <p:cNvPr id="8" name="Text Placeholder 5">
            <a:extLst>
              <a:ext uri="{FF2B5EF4-FFF2-40B4-BE49-F238E27FC236}">
                <a16:creationId xmlns:a16="http://schemas.microsoft.com/office/drawing/2014/main" id="{020CE48E-C669-B04C-3D6E-F109070493DE}"/>
              </a:ext>
            </a:extLst>
          </p:cNvPr>
          <p:cNvSpPr txBox="1">
            <a:spLocks/>
          </p:cNvSpPr>
          <p:nvPr/>
        </p:nvSpPr>
        <p:spPr>
          <a:xfrm>
            <a:off x="6213358" y="2596105"/>
            <a:ext cx="5231287" cy="639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t>Negative</a:t>
            </a:r>
          </a:p>
        </p:txBody>
      </p:sp>
      <p:sp>
        <p:nvSpPr>
          <p:cNvPr id="9" name="Content Placeholder 6">
            <a:extLst>
              <a:ext uri="{FF2B5EF4-FFF2-40B4-BE49-F238E27FC236}">
                <a16:creationId xmlns:a16="http://schemas.microsoft.com/office/drawing/2014/main" id="{F449066D-114B-9FF8-DD6B-2B7C7937C73A}"/>
              </a:ext>
            </a:extLst>
          </p:cNvPr>
          <p:cNvSpPr txBox="1">
            <a:spLocks/>
          </p:cNvSpPr>
          <p:nvPr/>
        </p:nvSpPr>
        <p:spPr>
          <a:xfrm>
            <a:off x="6213358" y="3127023"/>
            <a:ext cx="5231287" cy="3951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small things get missed</a:t>
            </a:r>
          </a:p>
          <a:p>
            <a:r>
              <a:rPr lang="en-GB" sz="2000" dirty="0"/>
              <a:t>misunderstandings leading to mistakes</a:t>
            </a:r>
          </a:p>
          <a:p>
            <a:r>
              <a:rPr lang="en-GB" sz="2000" dirty="0"/>
              <a:t>blame culture may develop</a:t>
            </a:r>
          </a:p>
          <a:p>
            <a:r>
              <a:rPr lang="en-GB" sz="2000" dirty="0"/>
              <a:t>staff feel demotivated – increased attrition</a:t>
            </a:r>
          </a:p>
          <a:p>
            <a:r>
              <a:rPr lang="en-GB" sz="2000" dirty="0"/>
              <a:t>poor team working with impact on service</a:t>
            </a:r>
          </a:p>
          <a:p>
            <a:r>
              <a:rPr lang="en-GB" sz="2000" dirty="0"/>
              <a:t>patient care suffers.</a:t>
            </a:r>
          </a:p>
          <a:p>
            <a:endParaRPr lang="en-GB" sz="2000" dirty="0"/>
          </a:p>
          <a:p>
            <a:endParaRPr lang="en-GB" sz="2000" dirty="0"/>
          </a:p>
        </p:txBody>
      </p:sp>
    </p:spTree>
    <p:extLst>
      <p:ext uri="{BB962C8B-B14F-4D97-AF65-F5344CB8AC3E}">
        <p14:creationId xmlns:p14="http://schemas.microsoft.com/office/powerpoint/2010/main" val="3063752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Examples</a:t>
            </a:r>
            <a:endParaRPr lang="en-GB" spc="-40" dirty="0"/>
          </a:p>
        </p:txBody>
      </p:sp>
      <p:sp>
        <p:nvSpPr>
          <p:cNvPr id="7" name="Content Placeholder 4">
            <a:extLst>
              <a:ext uri="{FF2B5EF4-FFF2-40B4-BE49-F238E27FC236}">
                <a16:creationId xmlns:a16="http://schemas.microsoft.com/office/drawing/2014/main" id="{F3A0A2BD-90A0-482F-8730-25C1BD456936}"/>
              </a:ext>
            </a:extLst>
          </p:cNvPr>
          <p:cNvSpPr txBox="1">
            <a:spLocks/>
          </p:cNvSpPr>
          <p:nvPr/>
        </p:nvSpPr>
        <p:spPr>
          <a:xfrm>
            <a:off x="988288" y="3127182"/>
            <a:ext cx="5229233" cy="39512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dirty="0"/>
          </a:p>
        </p:txBody>
      </p:sp>
      <p:sp>
        <p:nvSpPr>
          <p:cNvPr id="5" name="Text Placeholder 2">
            <a:extLst>
              <a:ext uri="{FF2B5EF4-FFF2-40B4-BE49-F238E27FC236}">
                <a16:creationId xmlns:a16="http://schemas.microsoft.com/office/drawing/2014/main" id="{A3AAD3F6-09E2-240A-BBAB-891D86464179}"/>
              </a:ext>
            </a:extLst>
          </p:cNvPr>
          <p:cNvSpPr txBox="1">
            <a:spLocks/>
          </p:cNvSpPr>
          <p:nvPr/>
        </p:nvSpPr>
        <p:spPr>
          <a:xfrm>
            <a:off x="905161" y="1684397"/>
            <a:ext cx="5105706" cy="639762"/>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dirty="0"/>
              <a:t>Poor communication	</a:t>
            </a:r>
          </a:p>
        </p:txBody>
      </p:sp>
      <p:sp>
        <p:nvSpPr>
          <p:cNvPr id="10" name="Content Placeholder 3">
            <a:extLst>
              <a:ext uri="{FF2B5EF4-FFF2-40B4-BE49-F238E27FC236}">
                <a16:creationId xmlns:a16="http://schemas.microsoft.com/office/drawing/2014/main" id="{04637757-F912-8BC5-6AB8-737C4450FB3E}"/>
              </a:ext>
            </a:extLst>
          </p:cNvPr>
          <p:cNvSpPr txBox="1">
            <a:spLocks/>
          </p:cNvSpPr>
          <p:nvPr/>
        </p:nvSpPr>
        <p:spPr>
          <a:xfrm>
            <a:off x="905161" y="2324159"/>
            <a:ext cx="5105706" cy="39512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An eating disorder patient has the meal plan recorded in notes. </a:t>
            </a:r>
          </a:p>
          <a:p>
            <a:r>
              <a:rPr lang="en-GB" sz="2000" dirty="0"/>
              <a:t>Previous staff have deviated from meal plan without communication with doctor / dietitian. </a:t>
            </a:r>
          </a:p>
          <a:p>
            <a:r>
              <a:rPr lang="en-GB" sz="2000" dirty="0"/>
              <a:t>When this is highlighted, it means the patient cannot have what they have been having as a snack and causes patient distress and anxiety as they can’t understand reason why not.</a:t>
            </a:r>
          </a:p>
        </p:txBody>
      </p:sp>
      <p:sp>
        <p:nvSpPr>
          <p:cNvPr id="11" name="Text Placeholder 4">
            <a:extLst>
              <a:ext uri="{FF2B5EF4-FFF2-40B4-BE49-F238E27FC236}">
                <a16:creationId xmlns:a16="http://schemas.microsoft.com/office/drawing/2014/main" id="{A0C7EF25-DA78-5CAC-F5CB-F0E38D01EF85}"/>
              </a:ext>
            </a:extLst>
          </p:cNvPr>
          <p:cNvSpPr txBox="1">
            <a:spLocks/>
          </p:cNvSpPr>
          <p:nvPr/>
        </p:nvSpPr>
        <p:spPr>
          <a:xfrm>
            <a:off x="6333506" y="1684397"/>
            <a:ext cx="5107712" cy="639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t>Good communication</a:t>
            </a:r>
          </a:p>
        </p:txBody>
      </p:sp>
      <p:sp>
        <p:nvSpPr>
          <p:cNvPr id="12" name="Content Placeholder 5">
            <a:extLst>
              <a:ext uri="{FF2B5EF4-FFF2-40B4-BE49-F238E27FC236}">
                <a16:creationId xmlns:a16="http://schemas.microsoft.com/office/drawing/2014/main" id="{46FC423F-B097-C5A1-ACA4-F3A23B386DE6}"/>
              </a:ext>
            </a:extLst>
          </p:cNvPr>
          <p:cNvSpPr txBox="1">
            <a:spLocks/>
          </p:cNvSpPr>
          <p:nvPr/>
        </p:nvSpPr>
        <p:spPr>
          <a:xfrm>
            <a:off x="6333506" y="2324159"/>
            <a:ext cx="5107712" cy="39512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A poorly patient on ward is deteriorating. </a:t>
            </a:r>
          </a:p>
          <a:p>
            <a:r>
              <a:rPr lang="en-GB" sz="2000" dirty="0"/>
              <a:t>Nurse escalates to doctor who reviews immediately. </a:t>
            </a:r>
          </a:p>
          <a:p>
            <a:r>
              <a:rPr lang="en-GB" sz="2000" dirty="0"/>
              <a:t>The doctor speaks directly to nurse and documents plan which is carried out correctly. </a:t>
            </a:r>
          </a:p>
          <a:p>
            <a:r>
              <a:rPr lang="en-GB" sz="2000" dirty="0"/>
              <a:t>The patient is then safe for transfer and all appropriate team members made aware and patient transferred out swiftly.</a:t>
            </a:r>
          </a:p>
        </p:txBody>
      </p:sp>
    </p:spTree>
    <p:extLst>
      <p:ext uri="{BB962C8B-B14F-4D97-AF65-F5344CB8AC3E}">
        <p14:creationId xmlns:p14="http://schemas.microsoft.com/office/powerpoint/2010/main" val="4238770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393923" y="227719"/>
            <a:ext cx="11404154" cy="865186"/>
          </a:xfrm>
        </p:spPr>
        <p:txBody>
          <a:bodyPr/>
          <a:lstStyle/>
          <a:p>
            <a:r>
              <a:rPr lang="en-GB" dirty="0"/>
              <a:t>Reason’s Swiss Cheese model</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700391" y="1372161"/>
            <a:ext cx="9980580" cy="3247340"/>
          </a:xfrm>
        </p:spPr>
        <p:txBody>
          <a:bodyPr>
            <a:normAutofit/>
          </a:bodyPr>
          <a:lstStyle/>
          <a:p>
            <a:pPr>
              <a:lnSpc>
                <a:spcPct val="100000"/>
              </a:lnSpc>
              <a:spcAft>
                <a:spcPts val="1200"/>
              </a:spcAft>
              <a:buClr>
                <a:schemeClr val="accent6"/>
              </a:buClr>
            </a:pPr>
            <a:r>
              <a:rPr lang="en-GB" sz="2400" dirty="0"/>
              <a:t>Reason (1991) developed the Swiss Cheese Model which illustrates the impact of poor communication on patient health and safety:</a:t>
            </a:r>
          </a:p>
          <a:p>
            <a:pPr marL="342900" indent="-342900">
              <a:lnSpc>
                <a:spcPct val="100000"/>
              </a:lnSpc>
              <a:spcAft>
                <a:spcPts val="1200"/>
              </a:spcAft>
              <a:buClr>
                <a:schemeClr val="accent6"/>
              </a:buClr>
              <a:buFont typeface="Arial" panose="020B0604020202020204" pitchFamily="34" charset="0"/>
              <a:buChar char="•"/>
            </a:pPr>
            <a:endParaRPr lang="en-GB" sz="2400" dirty="0"/>
          </a:p>
          <a:p>
            <a:pPr marL="342900" indent="-342900">
              <a:lnSpc>
                <a:spcPct val="100000"/>
              </a:lnSpc>
              <a:spcAft>
                <a:spcPts val="1200"/>
              </a:spcAft>
              <a:buClr>
                <a:schemeClr val="accent6"/>
              </a:buClr>
              <a:buFont typeface="Arial" panose="020B0604020202020204" pitchFamily="34" charset="0"/>
              <a:buChar char="•"/>
            </a:pPr>
            <a:r>
              <a:rPr lang="en-GB" sz="2400" dirty="0"/>
              <a:t>Each slice of Swiss Cheese has holes.</a:t>
            </a:r>
          </a:p>
          <a:p>
            <a:pPr marL="342900" indent="-342900">
              <a:lnSpc>
                <a:spcPct val="100000"/>
              </a:lnSpc>
              <a:spcAft>
                <a:spcPts val="1200"/>
              </a:spcAft>
              <a:buClr>
                <a:schemeClr val="accent6"/>
              </a:buClr>
              <a:buFont typeface="Arial" panose="020B0604020202020204" pitchFamily="34" charset="0"/>
              <a:buChar char="•"/>
            </a:pPr>
            <a:r>
              <a:rPr lang="en-GB" sz="2400" dirty="0"/>
              <a:t>These holes are the potential issues that could occur.</a:t>
            </a:r>
          </a:p>
          <a:p>
            <a:pPr marL="342900" indent="-342900">
              <a:lnSpc>
                <a:spcPct val="100000"/>
              </a:lnSpc>
              <a:spcAft>
                <a:spcPts val="1200"/>
              </a:spcAft>
              <a:buClr>
                <a:schemeClr val="accent6"/>
              </a:buClr>
              <a:buFont typeface="Arial" panose="020B0604020202020204" pitchFamily="34" charset="0"/>
              <a:buChar char="•"/>
            </a:pPr>
            <a:r>
              <a:rPr lang="en-GB" sz="2400" dirty="0"/>
              <a:t>During the different stages (slices), if the holes align, it can create an incident.</a:t>
            </a:r>
          </a:p>
        </p:txBody>
      </p:sp>
    </p:spTree>
    <p:extLst>
      <p:ext uri="{BB962C8B-B14F-4D97-AF65-F5344CB8AC3E}">
        <p14:creationId xmlns:p14="http://schemas.microsoft.com/office/powerpoint/2010/main" val="2764693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393923" y="254650"/>
            <a:ext cx="11404154" cy="865186"/>
          </a:xfrm>
        </p:spPr>
        <p:txBody>
          <a:bodyPr/>
          <a:lstStyle/>
          <a:p>
            <a:r>
              <a:rPr lang="en-GB" dirty="0"/>
              <a:t>Example of Swiss Cheese model</a:t>
            </a:r>
            <a:endParaRPr lang="en-GB" spc="-40" dirty="0"/>
          </a:p>
        </p:txBody>
      </p:sp>
      <p:sp>
        <p:nvSpPr>
          <p:cNvPr id="4" name="Content Placeholder 2">
            <a:extLst>
              <a:ext uri="{FF2B5EF4-FFF2-40B4-BE49-F238E27FC236}">
                <a16:creationId xmlns:a16="http://schemas.microsoft.com/office/drawing/2014/main" id="{706C5A6D-F11B-BD8D-46E8-A0CC062B0AFE}"/>
              </a:ext>
            </a:extLst>
          </p:cNvPr>
          <p:cNvSpPr txBox="1">
            <a:spLocks/>
          </p:cNvSpPr>
          <p:nvPr/>
        </p:nvSpPr>
        <p:spPr>
          <a:xfrm>
            <a:off x="593387" y="1418673"/>
            <a:ext cx="5104330" cy="4853136"/>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dirty="0">
                <a:solidFill>
                  <a:schemeClr val="tx1"/>
                </a:solidFill>
              </a:rPr>
              <a:t>Slice one: </a:t>
            </a:r>
            <a:r>
              <a:rPr lang="en-GB" sz="1600" dirty="0">
                <a:solidFill>
                  <a:schemeClr val="tx1"/>
                </a:solidFill>
              </a:rPr>
              <a:t>staffing – big hole is you’re short staffed</a:t>
            </a:r>
          </a:p>
          <a:p>
            <a:r>
              <a:rPr lang="en-GB" sz="1600" b="1" dirty="0">
                <a:solidFill>
                  <a:schemeClr val="tx1"/>
                </a:solidFill>
              </a:rPr>
              <a:t>Slice two: </a:t>
            </a:r>
            <a:r>
              <a:rPr lang="en-GB" sz="1600" dirty="0">
                <a:solidFill>
                  <a:schemeClr val="tx1"/>
                </a:solidFill>
              </a:rPr>
              <a:t>bloods need to be taken from patient.  Shortcomings: lack of trained staff, patient refusal, patient on ward</a:t>
            </a:r>
          </a:p>
          <a:p>
            <a:r>
              <a:rPr lang="en-GB" sz="1600" b="1" dirty="0">
                <a:solidFill>
                  <a:schemeClr val="tx1"/>
                </a:solidFill>
              </a:rPr>
              <a:t>Slice three: </a:t>
            </a:r>
            <a:r>
              <a:rPr lang="en-GB" sz="1600" dirty="0">
                <a:solidFill>
                  <a:schemeClr val="tx1"/>
                </a:solidFill>
              </a:rPr>
              <a:t>bloods taken. Shortcomings include blood bottles incorrectly labelled, not sent to lab, lost on way to lab, left unlabelled</a:t>
            </a:r>
          </a:p>
          <a:p>
            <a:r>
              <a:rPr lang="en-GB" sz="1600" b="1" dirty="0">
                <a:solidFill>
                  <a:schemeClr val="tx1"/>
                </a:solidFill>
              </a:rPr>
              <a:t>Slice four: </a:t>
            </a:r>
            <a:r>
              <a:rPr lang="en-GB" sz="1600" dirty="0">
                <a:solidFill>
                  <a:schemeClr val="tx1"/>
                </a:solidFill>
              </a:rPr>
              <a:t>bloods results not returned.  Shortcomings include not chased during shift, lost enroute, no doctor to review, poor communication from lab</a:t>
            </a:r>
          </a:p>
          <a:p>
            <a:endParaRPr lang="en-GB" sz="1600" b="1" dirty="0">
              <a:solidFill>
                <a:schemeClr val="tx1"/>
              </a:solidFill>
            </a:endParaRPr>
          </a:p>
          <a:p>
            <a:r>
              <a:rPr lang="en-GB" sz="1600" b="1" dirty="0">
                <a:solidFill>
                  <a:schemeClr val="tx1"/>
                </a:solidFill>
              </a:rPr>
              <a:t>Outcome: </a:t>
            </a:r>
            <a:r>
              <a:rPr lang="en-GB" sz="1600" dirty="0">
                <a:solidFill>
                  <a:schemeClr val="tx1"/>
                </a:solidFill>
              </a:rPr>
              <a:t>If all shortcomings align and patient does not receive blood results, this can lead to late diagnosis, delayed treatment, anxiety for patient and family, potential for further blood taken.</a:t>
            </a:r>
          </a:p>
        </p:txBody>
      </p:sp>
      <p:sp>
        <p:nvSpPr>
          <p:cNvPr id="6" name="Rectangle 5">
            <a:extLst>
              <a:ext uri="{FF2B5EF4-FFF2-40B4-BE49-F238E27FC236}">
                <a16:creationId xmlns:a16="http://schemas.microsoft.com/office/drawing/2014/main" id="{4EC8ADA6-C448-C862-08D3-2E8DFA65F987}"/>
              </a:ext>
            </a:extLst>
          </p:cNvPr>
          <p:cNvSpPr/>
          <p:nvPr/>
        </p:nvSpPr>
        <p:spPr>
          <a:xfrm>
            <a:off x="9006907" y="1679925"/>
            <a:ext cx="1728192" cy="1728192"/>
          </a:xfrm>
          <a:prstGeom prst="rect">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7" name="Oval 6">
            <a:extLst>
              <a:ext uri="{FF2B5EF4-FFF2-40B4-BE49-F238E27FC236}">
                <a16:creationId xmlns:a16="http://schemas.microsoft.com/office/drawing/2014/main" id="{88ACE3A6-AB26-0E91-E5FA-C35D9A565690}"/>
              </a:ext>
            </a:extLst>
          </p:cNvPr>
          <p:cNvSpPr/>
          <p:nvPr/>
        </p:nvSpPr>
        <p:spPr>
          <a:xfrm>
            <a:off x="9294939" y="1967957"/>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8" name="Oval 7">
            <a:extLst>
              <a:ext uri="{FF2B5EF4-FFF2-40B4-BE49-F238E27FC236}">
                <a16:creationId xmlns:a16="http://schemas.microsoft.com/office/drawing/2014/main" id="{CD69F96B-3461-049A-FB2B-E1EE6CEC16C2}"/>
              </a:ext>
            </a:extLst>
          </p:cNvPr>
          <p:cNvSpPr/>
          <p:nvPr/>
        </p:nvSpPr>
        <p:spPr>
          <a:xfrm>
            <a:off x="10015019" y="2544022"/>
            <a:ext cx="576064" cy="4869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9" name="Oval 8">
            <a:extLst>
              <a:ext uri="{FF2B5EF4-FFF2-40B4-BE49-F238E27FC236}">
                <a16:creationId xmlns:a16="http://schemas.microsoft.com/office/drawing/2014/main" id="{933105EF-A146-6DE9-0022-FC751601DA71}"/>
              </a:ext>
            </a:extLst>
          </p:cNvPr>
          <p:cNvSpPr/>
          <p:nvPr/>
        </p:nvSpPr>
        <p:spPr>
          <a:xfrm>
            <a:off x="10375059" y="1967957"/>
            <a:ext cx="245876" cy="271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10" name="Oval 9">
            <a:extLst>
              <a:ext uri="{FF2B5EF4-FFF2-40B4-BE49-F238E27FC236}">
                <a16:creationId xmlns:a16="http://schemas.microsoft.com/office/drawing/2014/main" id="{8631A712-112D-4A43-C478-9C4034B0C263}"/>
              </a:ext>
            </a:extLst>
          </p:cNvPr>
          <p:cNvSpPr/>
          <p:nvPr/>
        </p:nvSpPr>
        <p:spPr>
          <a:xfrm>
            <a:off x="8787504" y="3177803"/>
            <a:ext cx="122938" cy="1105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grpSp>
        <p:nvGrpSpPr>
          <p:cNvPr id="11" name="Group 10">
            <a:extLst>
              <a:ext uri="{FF2B5EF4-FFF2-40B4-BE49-F238E27FC236}">
                <a16:creationId xmlns:a16="http://schemas.microsoft.com/office/drawing/2014/main" id="{A1D87A5A-03B9-2F5E-8A8D-7B8CDE6CD52A}"/>
              </a:ext>
            </a:extLst>
          </p:cNvPr>
          <p:cNvGrpSpPr/>
          <p:nvPr/>
        </p:nvGrpSpPr>
        <p:grpSpPr>
          <a:xfrm>
            <a:off x="8368261" y="2282692"/>
            <a:ext cx="1728192" cy="1744960"/>
            <a:chOff x="2940968" y="3149352"/>
            <a:chExt cx="1728192" cy="1744960"/>
          </a:xfrm>
        </p:grpSpPr>
        <p:sp>
          <p:nvSpPr>
            <p:cNvPr id="12" name="Rectangle 11">
              <a:extLst>
                <a:ext uri="{FF2B5EF4-FFF2-40B4-BE49-F238E27FC236}">
                  <a16:creationId xmlns:a16="http://schemas.microsoft.com/office/drawing/2014/main" id="{1F34B2F1-9B56-677E-A501-4A179762A265}"/>
                </a:ext>
              </a:extLst>
            </p:cNvPr>
            <p:cNvSpPr/>
            <p:nvPr/>
          </p:nvSpPr>
          <p:spPr>
            <a:xfrm>
              <a:off x="2940968" y="3149352"/>
              <a:ext cx="1728192" cy="1744960"/>
            </a:xfrm>
            <a:prstGeom prst="rect">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13" name="Oval 12">
              <a:extLst>
                <a:ext uri="{FF2B5EF4-FFF2-40B4-BE49-F238E27FC236}">
                  <a16:creationId xmlns:a16="http://schemas.microsoft.com/office/drawing/2014/main" id="{323B7152-D728-6BDA-173C-5EF25D8A6F8F}"/>
                </a:ext>
              </a:extLst>
            </p:cNvPr>
            <p:cNvSpPr/>
            <p:nvPr/>
          </p:nvSpPr>
          <p:spPr>
            <a:xfrm>
              <a:off x="3188804" y="3764581"/>
              <a:ext cx="216024" cy="218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14" name="Oval 13">
              <a:extLst>
                <a:ext uri="{FF2B5EF4-FFF2-40B4-BE49-F238E27FC236}">
                  <a16:creationId xmlns:a16="http://schemas.microsoft.com/office/drawing/2014/main" id="{CC01DEE2-4E1B-DF66-DE8B-134FEC2366EF}"/>
                </a:ext>
              </a:extLst>
            </p:cNvPr>
            <p:cNvSpPr/>
            <p:nvPr/>
          </p:nvSpPr>
          <p:spPr>
            <a:xfrm>
              <a:off x="3949080" y="4025492"/>
              <a:ext cx="576064" cy="4916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15" name="Oval 14">
              <a:extLst>
                <a:ext uri="{FF2B5EF4-FFF2-40B4-BE49-F238E27FC236}">
                  <a16:creationId xmlns:a16="http://schemas.microsoft.com/office/drawing/2014/main" id="{E15C4A42-128D-E713-C42E-E4070BBA6A25}"/>
                </a:ext>
              </a:extLst>
            </p:cNvPr>
            <p:cNvSpPr/>
            <p:nvPr/>
          </p:nvSpPr>
          <p:spPr>
            <a:xfrm>
              <a:off x="4015491" y="3572506"/>
              <a:ext cx="216024" cy="218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grpSp>
      <p:sp>
        <p:nvSpPr>
          <p:cNvPr id="16" name="Oval 15">
            <a:extLst>
              <a:ext uri="{FF2B5EF4-FFF2-40B4-BE49-F238E27FC236}">
                <a16:creationId xmlns:a16="http://schemas.microsoft.com/office/drawing/2014/main" id="{FC21D023-C2AB-9ABD-637D-DC202D0A2342}"/>
              </a:ext>
            </a:extLst>
          </p:cNvPr>
          <p:cNvSpPr/>
          <p:nvPr/>
        </p:nvSpPr>
        <p:spPr>
          <a:xfrm>
            <a:off x="8118354" y="3677106"/>
            <a:ext cx="379276" cy="3059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grpSp>
        <p:nvGrpSpPr>
          <p:cNvPr id="18" name="Group 17">
            <a:extLst>
              <a:ext uri="{FF2B5EF4-FFF2-40B4-BE49-F238E27FC236}">
                <a16:creationId xmlns:a16="http://schemas.microsoft.com/office/drawing/2014/main" id="{3FC9C213-059F-05A0-DD7C-0B170DC6FC66}"/>
              </a:ext>
            </a:extLst>
          </p:cNvPr>
          <p:cNvGrpSpPr/>
          <p:nvPr/>
        </p:nvGrpSpPr>
        <p:grpSpPr>
          <a:xfrm>
            <a:off x="7443182" y="3067914"/>
            <a:ext cx="1728192" cy="1744960"/>
            <a:chOff x="2788568" y="2996952"/>
            <a:chExt cx="1728192" cy="1744960"/>
          </a:xfrm>
        </p:grpSpPr>
        <p:sp>
          <p:nvSpPr>
            <p:cNvPr id="19" name="Rectangle 18">
              <a:extLst>
                <a:ext uri="{FF2B5EF4-FFF2-40B4-BE49-F238E27FC236}">
                  <a16:creationId xmlns:a16="http://schemas.microsoft.com/office/drawing/2014/main" id="{D1010F62-7878-5761-7375-738D6EC12D65}"/>
                </a:ext>
              </a:extLst>
            </p:cNvPr>
            <p:cNvSpPr/>
            <p:nvPr/>
          </p:nvSpPr>
          <p:spPr>
            <a:xfrm>
              <a:off x="2788568" y="2996952"/>
              <a:ext cx="1728192" cy="1744960"/>
            </a:xfrm>
            <a:prstGeom prst="rect">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0" name="Oval 19">
              <a:extLst>
                <a:ext uri="{FF2B5EF4-FFF2-40B4-BE49-F238E27FC236}">
                  <a16:creationId xmlns:a16="http://schemas.microsoft.com/office/drawing/2014/main" id="{2A133866-4FEE-D097-E841-18AD83391E94}"/>
                </a:ext>
              </a:extLst>
            </p:cNvPr>
            <p:cNvSpPr/>
            <p:nvPr/>
          </p:nvSpPr>
          <p:spPr>
            <a:xfrm>
              <a:off x="3076600" y="3301752"/>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1" name="Oval 20">
              <a:extLst>
                <a:ext uri="{FF2B5EF4-FFF2-40B4-BE49-F238E27FC236}">
                  <a16:creationId xmlns:a16="http://schemas.microsoft.com/office/drawing/2014/main" id="{C9341796-C8D2-3BEF-BE6D-2AF1ACDADC14}"/>
                </a:ext>
              </a:extLst>
            </p:cNvPr>
            <p:cNvSpPr/>
            <p:nvPr/>
          </p:nvSpPr>
          <p:spPr>
            <a:xfrm>
              <a:off x="3796680" y="3877816"/>
              <a:ext cx="576064" cy="4869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2" name="Oval 21">
              <a:extLst>
                <a:ext uri="{FF2B5EF4-FFF2-40B4-BE49-F238E27FC236}">
                  <a16:creationId xmlns:a16="http://schemas.microsoft.com/office/drawing/2014/main" id="{910F52B2-21CD-E770-A43B-C8FA7C931D5F}"/>
                </a:ext>
              </a:extLst>
            </p:cNvPr>
            <p:cNvSpPr/>
            <p:nvPr/>
          </p:nvSpPr>
          <p:spPr>
            <a:xfrm>
              <a:off x="3828107" y="3465639"/>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grpSp>
      <p:grpSp>
        <p:nvGrpSpPr>
          <p:cNvPr id="23" name="Group 22">
            <a:extLst>
              <a:ext uri="{FF2B5EF4-FFF2-40B4-BE49-F238E27FC236}">
                <a16:creationId xmlns:a16="http://schemas.microsoft.com/office/drawing/2014/main" id="{8E2ACE8F-47D8-B931-F265-371E0FE5EF37}"/>
              </a:ext>
            </a:extLst>
          </p:cNvPr>
          <p:cNvGrpSpPr/>
          <p:nvPr/>
        </p:nvGrpSpPr>
        <p:grpSpPr>
          <a:xfrm>
            <a:off x="6579086" y="3845241"/>
            <a:ext cx="1728192" cy="1728192"/>
            <a:chOff x="2483768" y="2708920"/>
            <a:chExt cx="1728192" cy="1728192"/>
          </a:xfrm>
        </p:grpSpPr>
        <p:sp>
          <p:nvSpPr>
            <p:cNvPr id="24" name="Rectangle 23">
              <a:extLst>
                <a:ext uri="{FF2B5EF4-FFF2-40B4-BE49-F238E27FC236}">
                  <a16:creationId xmlns:a16="http://schemas.microsoft.com/office/drawing/2014/main" id="{DD56ECA3-DC45-E81B-8475-9D1B62C9B171}"/>
                </a:ext>
              </a:extLst>
            </p:cNvPr>
            <p:cNvSpPr/>
            <p:nvPr/>
          </p:nvSpPr>
          <p:spPr>
            <a:xfrm>
              <a:off x="2483768" y="2708920"/>
              <a:ext cx="1728192" cy="1728192"/>
            </a:xfrm>
            <a:prstGeom prst="rect">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5" name="Oval 24">
              <a:extLst>
                <a:ext uri="{FF2B5EF4-FFF2-40B4-BE49-F238E27FC236}">
                  <a16:creationId xmlns:a16="http://schemas.microsoft.com/office/drawing/2014/main" id="{D3F27580-CF96-32E2-1BED-A1C786F4F3FA}"/>
                </a:ext>
              </a:extLst>
            </p:cNvPr>
            <p:cNvSpPr/>
            <p:nvPr/>
          </p:nvSpPr>
          <p:spPr>
            <a:xfrm>
              <a:off x="2771800" y="2996952"/>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6" name="Oval 25">
              <a:extLst>
                <a:ext uri="{FF2B5EF4-FFF2-40B4-BE49-F238E27FC236}">
                  <a16:creationId xmlns:a16="http://schemas.microsoft.com/office/drawing/2014/main" id="{90D2156E-9694-1D62-A8C7-906230467666}"/>
                </a:ext>
              </a:extLst>
            </p:cNvPr>
            <p:cNvSpPr/>
            <p:nvPr/>
          </p:nvSpPr>
          <p:spPr>
            <a:xfrm>
              <a:off x="3491880" y="3573016"/>
              <a:ext cx="576064" cy="4869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7" name="Oval 26">
              <a:extLst>
                <a:ext uri="{FF2B5EF4-FFF2-40B4-BE49-F238E27FC236}">
                  <a16:creationId xmlns:a16="http://schemas.microsoft.com/office/drawing/2014/main" id="{958563B8-70BA-F83D-B2E1-44CFAE826535}"/>
                </a:ext>
              </a:extLst>
            </p:cNvPr>
            <p:cNvSpPr/>
            <p:nvPr/>
          </p:nvSpPr>
          <p:spPr>
            <a:xfrm>
              <a:off x="2775165" y="3755169"/>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sp>
          <p:nvSpPr>
            <p:cNvPr id="28" name="Oval 27">
              <a:extLst>
                <a:ext uri="{FF2B5EF4-FFF2-40B4-BE49-F238E27FC236}">
                  <a16:creationId xmlns:a16="http://schemas.microsoft.com/office/drawing/2014/main" id="{C9BB792E-5030-19B2-E3EF-6B264F78CC18}"/>
                </a:ext>
              </a:extLst>
            </p:cNvPr>
            <p:cNvSpPr/>
            <p:nvPr/>
          </p:nvSpPr>
          <p:spPr>
            <a:xfrm>
              <a:off x="3298209" y="3249605"/>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eaLnBrk="0" fontAlgn="base" hangingPunct="0">
                <a:spcBef>
                  <a:spcPct val="0"/>
                </a:spcBef>
                <a:spcAft>
                  <a:spcPct val="0"/>
                </a:spcAft>
              </a:pPr>
              <a:endParaRPr lang="en-GB">
                <a:solidFill>
                  <a:prstClr val="white"/>
                </a:solidFill>
                <a:latin typeface="Calibri"/>
              </a:endParaRPr>
            </a:p>
          </p:txBody>
        </p:sp>
      </p:grpSp>
      <p:cxnSp>
        <p:nvCxnSpPr>
          <p:cNvPr id="29" name="Straight Arrow Connector 28">
            <a:extLst>
              <a:ext uri="{FF2B5EF4-FFF2-40B4-BE49-F238E27FC236}">
                <a16:creationId xmlns:a16="http://schemas.microsoft.com/office/drawing/2014/main" id="{31C72125-3793-2E6F-18B7-0EDD76916180}"/>
              </a:ext>
            </a:extLst>
          </p:cNvPr>
          <p:cNvCxnSpPr/>
          <p:nvPr/>
        </p:nvCxnSpPr>
        <p:spPr>
          <a:xfrm flipV="1">
            <a:off x="7094504" y="2277600"/>
            <a:ext cx="3763267" cy="349815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65F4991-8DFC-8700-B170-C77C18626D1F}"/>
              </a:ext>
            </a:extLst>
          </p:cNvPr>
          <p:cNvSpPr txBox="1"/>
          <p:nvPr/>
        </p:nvSpPr>
        <p:spPr>
          <a:xfrm>
            <a:off x="7854251" y="5319385"/>
            <a:ext cx="922047" cy="307777"/>
          </a:xfrm>
          <a:prstGeom prst="rect">
            <a:avLst/>
          </a:prstGeom>
          <a:noFill/>
        </p:spPr>
        <p:txBody>
          <a:bodyPr wrap="none" rtlCol="0">
            <a:spAutoFit/>
          </a:bodyPr>
          <a:lstStyle/>
          <a:p>
            <a:pPr defTabSz="912813" eaLnBrk="0" fontAlgn="base" hangingPunct="0">
              <a:spcBef>
                <a:spcPct val="0"/>
              </a:spcBef>
              <a:spcAft>
                <a:spcPct val="0"/>
              </a:spcAft>
            </a:pPr>
            <a:r>
              <a:rPr lang="en-GB" sz="1400">
                <a:solidFill>
                  <a:prstClr val="black"/>
                </a:solidFill>
                <a:latin typeface="Arial" panose="020B0604020202020204" pitchFamily="34" charset="0"/>
                <a:ea typeface="ＭＳ Ｐゴシック" panose="020B0600070205080204" pitchFamily="34" charset="-128"/>
              </a:rPr>
              <a:t>Slice one</a:t>
            </a:r>
          </a:p>
        </p:txBody>
      </p:sp>
      <p:sp>
        <p:nvSpPr>
          <p:cNvPr id="31" name="TextBox 30">
            <a:extLst>
              <a:ext uri="{FF2B5EF4-FFF2-40B4-BE49-F238E27FC236}">
                <a16:creationId xmlns:a16="http://schemas.microsoft.com/office/drawing/2014/main" id="{ED37ECB0-0461-B522-CFCE-28D3FB226074}"/>
              </a:ext>
            </a:extLst>
          </p:cNvPr>
          <p:cNvSpPr txBox="1"/>
          <p:nvPr/>
        </p:nvSpPr>
        <p:spPr>
          <a:xfrm>
            <a:off x="8660356" y="4544545"/>
            <a:ext cx="902811" cy="307777"/>
          </a:xfrm>
          <a:prstGeom prst="rect">
            <a:avLst/>
          </a:prstGeom>
          <a:noFill/>
        </p:spPr>
        <p:txBody>
          <a:bodyPr wrap="none" rtlCol="0">
            <a:spAutoFit/>
          </a:bodyPr>
          <a:lstStyle/>
          <a:p>
            <a:pPr defTabSz="912813" eaLnBrk="0" fontAlgn="base" hangingPunct="0">
              <a:spcBef>
                <a:spcPct val="0"/>
              </a:spcBef>
              <a:spcAft>
                <a:spcPct val="0"/>
              </a:spcAft>
            </a:pPr>
            <a:r>
              <a:rPr lang="en-GB" sz="1400">
                <a:solidFill>
                  <a:prstClr val="black"/>
                </a:solidFill>
                <a:latin typeface="Arial" panose="020B0604020202020204" pitchFamily="34" charset="0"/>
                <a:ea typeface="ＭＳ Ｐゴシック" panose="020B0600070205080204" pitchFamily="34" charset="-128"/>
              </a:rPr>
              <a:t>Slice two</a:t>
            </a:r>
          </a:p>
        </p:txBody>
      </p:sp>
      <p:sp>
        <p:nvSpPr>
          <p:cNvPr id="32" name="TextBox 31">
            <a:extLst>
              <a:ext uri="{FF2B5EF4-FFF2-40B4-BE49-F238E27FC236}">
                <a16:creationId xmlns:a16="http://schemas.microsoft.com/office/drawing/2014/main" id="{D19882FE-E1CE-DD5B-A054-E4DDD49B1F94}"/>
              </a:ext>
            </a:extLst>
          </p:cNvPr>
          <p:cNvSpPr txBox="1"/>
          <p:nvPr/>
        </p:nvSpPr>
        <p:spPr>
          <a:xfrm>
            <a:off x="9592398" y="3770016"/>
            <a:ext cx="1031051" cy="307777"/>
          </a:xfrm>
          <a:prstGeom prst="rect">
            <a:avLst/>
          </a:prstGeom>
          <a:noFill/>
        </p:spPr>
        <p:txBody>
          <a:bodyPr wrap="none" rtlCol="0">
            <a:spAutoFit/>
          </a:bodyPr>
          <a:lstStyle/>
          <a:p>
            <a:pPr defTabSz="912813" eaLnBrk="0" fontAlgn="base" hangingPunct="0">
              <a:spcBef>
                <a:spcPct val="0"/>
              </a:spcBef>
              <a:spcAft>
                <a:spcPct val="0"/>
              </a:spcAft>
            </a:pPr>
            <a:r>
              <a:rPr lang="en-GB" sz="1400">
                <a:solidFill>
                  <a:prstClr val="black"/>
                </a:solidFill>
                <a:latin typeface="Arial" panose="020B0604020202020204" pitchFamily="34" charset="0"/>
                <a:ea typeface="ＭＳ Ｐゴシック" panose="020B0600070205080204" pitchFamily="34" charset="-128"/>
              </a:rPr>
              <a:t>Slice three</a:t>
            </a:r>
          </a:p>
        </p:txBody>
      </p:sp>
      <p:sp>
        <p:nvSpPr>
          <p:cNvPr id="33" name="TextBox 32">
            <a:extLst>
              <a:ext uri="{FF2B5EF4-FFF2-40B4-BE49-F238E27FC236}">
                <a16:creationId xmlns:a16="http://schemas.microsoft.com/office/drawing/2014/main" id="{65FC0298-5C50-70B2-F971-FB4DEE7ECE19}"/>
              </a:ext>
            </a:extLst>
          </p:cNvPr>
          <p:cNvSpPr txBox="1"/>
          <p:nvPr/>
        </p:nvSpPr>
        <p:spPr>
          <a:xfrm>
            <a:off x="10245429" y="3150480"/>
            <a:ext cx="931665" cy="307777"/>
          </a:xfrm>
          <a:prstGeom prst="rect">
            <a:avLst/>
          </a:prstGeom>
          <a:noFill/>
        </p:spPr>
        <p:txBody>
          <a:bodyPr wrap="none" rtlCol="0">
            <a:spAutoFit/>
          </a:bodyPr>
          <a:lstStyle/>
          <a:p>
            <a:pPr defTabSz="912813" eaLnBrk="0" fontAlgn="base" hangingPunct="0">
              <a:spcBef>
                <a:spcPct val="0"/>
              </a:spcBef>
              <a:spcAft>
                <a:spcPct val="0"/>
              </a:spcAft>
            </a:pPr>
            <a:r>
              <a:rPr lang="en-GB" sz="1400" dirty="0">
                <a:solidFill>
                  <a:prstClr val="black"/>
                </a:solidFill>
                <a:latin typeface="Arial" panose="020B0604020202020204" pitchFamily="34" charset="0"/>
                <a:ea typeface="ＭＳ Ｐゴシック" panose="020B0600070205080204" pitchFamily="34" charset="-128"/>
              </a:rPr>
              <a:t>Slice four</a:t>
            </a:r>
          </a:p>
        </p:txBody>
      </p:sp>
    </p:spTree>
    <p:extLst>
      <p:ext uri="{BB962C8B-B14F-4D97-AF65-F5344CB8AC3E}">
        <p14:creationId xmlns:p14="http://schemas.microsoft.com/office/powerpoint/2010/main" val="2002684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04A7C629-EBDB-A002-67B6-9A75D0EE2A6A}"/>
              </a:ext>
            </a:extLst>
          </p:cNvPr>
          <p:cNvSpPr>
            <a:spLocks noGrp="1"/>
          </p:cNvSpPr>
          <p:nvPr>
            <p:ph idx="1"/>
          </p:nvPr>
        </p:nvSpPr>
        <p:spPr>
          <a:xfrm>
            <a:off x="972766" y="1353594"/>
            <a:ext cx="9445557" cy="4525963"/>
          </a:xfrm>
        </p:spPr>
        <p:txBody>
          <a:bodyPr vert="horz" lIns="91440" tIns="45720" rIns="91440" bIns="45720" rtlCol="0" anchor="t">
            <a:normAutofit/>
          </a:bodyPr>
          <a:lstStyle/>
          <a:p>
            <a:pPr marL="0" indent="0">
              <a:buNone/>
            </a:pPr>
            <a:r>
              <a:rPr lang="en-US" sz="2400" dirty="0">
                <a:latin typeface="Arial"/>
                <a:cs typeface="Arial"/>
              </a:rPr>
              <a:t>Studies conducted during the past three decades show that the clinician’s ability to explain, listen and </a:t>
            </a:r>
            <a:r>
              <a:rPr lang="en-US" sz="2400" dirty="0" err="1">
                <a:latin typeface="Arial"/>
                <a:cs typeface="Arial"/>
              </a:rPr>
              <a:t>empathise</a:t>
            </a:r>
            <a:r>
              <a:rPr lang="en-US" sz="2400" dirty="0">
                <a:latin typeface="Arial"/>
                <a:cs typeface="Arial"/>
              </a:rPr>
              <a:t> can have a profound effect on biological and functional health outcomes as well as patient satisfaction and experience of care.</a:t>
            </a:r>
          </a:p>
          <a:p>
            <a:pPr marL="0" indent="0">
              <a:buNone/>
            </a:pPr>
            <a:endParaRPr lang="en-US" sz="2800" dirty="0"/>
          </a:p>
          <a:p>
            <a:pPr marL="0" indent="0">
              <a:buNone/>
            </a:pPr>
            <a:r>
              <a:rPr lang="en-US" sz="2000" dirty="0"/>
              <a:t>Institute of Healthcare Communication, 2011</a:t>
            </a:r>
            <a:endParaRPr lang="en-GB" sz="2000" dirty="0"/>
          </a:p>
        </p:txBody>
      </p:sp>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Why is communication important?</a:t>
            </a:r>
            <a:endParaRPr lang="en-GB" spc="-40" dirty="0"/>
          </a:p>
        </p:txBody>
      </p:sp>
    </p:spTree>
    <p:extLst>
      <p:ext uri="{BB962C8B-B14F-4D97-AF65-F5344CB8AC3E}">
        <p14:creationId xmlns:p14="http://schemas.microsoft.com/office/powerpoint/2010/main" val="47203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509821" y="188809"/>
            <a:ext cx="11404154" cy="865186"/>
          </a:xfrm>
        </p:spPr>
        <p:txBody>
          <a:bodyPr/>
          <a:lstStyle/>
          <a:p>
            <a:r>
              <a:rPr lang="en-GB" dirty="0"/>
              <a:t>Activity</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429966" y="1372161"/>
            <a:ext cx="8959174" cy="3247340"/>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Spend a few moments thinking about the barriers to effective communication both with colleagues and patients / service users</a:t>
            </a:r>
          </a:p>
          <a:p>
            <a:pPr marL="342900" indent="-342900">
              <a:lnSpc>
                <a:spcPct val="100000"/>
              </a:lnSpc>
              <a:spcAft>
                <a:spcPts val="1200"/>
              </a:spcAft>
              <a:buClr>
                <a:schemeClr val="accent6"/>
              </a:buClr>
              <a:buFont typeface="Arial" panose="020B0604020202020204" pitchFamily="34" charset="0"/>
              <a:buChar char="•"/>
            </a:pPr>
            <a:endParaRPr lang="en-GB" sz="2400" dirty="0"/>
          </a:p>
          <a:p>
            <a:pPr marL="342900" indent="-342900">
              <a:lnSpc>
                <a:spcPct val="100000"/>
              </a:lnSpc>
              <a:spcAft>
                <a:spcPts val="1200"/>
              </a:spcAft>
              <a:buClr>
                <a:schemeClr val="accent6"/>
              </a:buClr>
              <a:buFont typeface="Arial" panose="020B0604020202020204" pitchFamily="34" charset="0"/>
              <a:buChar char="•"/>
            </a:pPr>
            <a:r>
              <a:rPr lang="en-GB" sz="2400" dirty="0"/>
              <a:t>For each barrier, identify strategies to overcome these</a:t>
            </a:r>
          </a:p>
        </p:txBody>
      </p:sp>
    </p:spTree>
    <p:extLst>
      <p:ext uri="{BB962C8B-B14F-4D97-AF65-F5344CB8AC3E}">
        <p14:creationId xmlns:p14="http://schemas.microsoft.com/office/powerpoint/2010/main" val="425854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Barriers to communication</a:t>
            </a:r>
            <a:endParaRPr lang="en-GB" spc="-40" dirty="0"/>
          </a:p>
        </p:txBody>
      </p:sp>
      <p:sp>
        <p:nvSpPr>
          <p:cNvPr id="2" name="Rectangle 3">
            <a:extLst>
              <a:ext uri="{FF2B5EF4-FFF2-40B4-BE49-F238E27FC236}">
                <a16:creationId xmlns:a16="http://schemas.microsoft.com/office/drawing/2014/main" id="{D828DCA0-BA27-9DD6-BC92-1BC35B4D3FDB}"/>
              </a:ext>
            </a:extLst>
          </p:cNvPr>
          <p:cNvSpPr txBox="1">
            <a:spLocks noChangeArrowheads="1"/>
          </p:cNvSpPr>
          <p:nvPr/>
        </p:nvSpPr>
        <p:spPr>
          <a:xfrm>
            <a:off x="1102427" y="1528950"/>
            <a:ext cx="4671221" cy="4525963"/>
          </a:xfrm>
          <a:prstGeom prst="rect">
            <a:avLst/>
          </a:prstGeom>
        </p:spPr>
        <p:txBody>
          <a:bodyPr vert="horz" lIns="0" tIns="0" rIns="0" bIns="0" rtlCol="0">
            <a:normAutofit fontScale="55000" lnSpcReduction="20000"/>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20000"/>
              </a:lnSpc>
              <a:buFont typeface="Arial" panose="020B0604020202020204" pitchFamily="34" charset="0"/>
              <a:buChar char="•"/>
            </a:pPr>
            <a:r>
              <a:rPr lang="en-GB" sz="3200" dirty="0"/>
              <a:t>Age – generational differences in vocabulary</a:t>
            </a:r>
          </a:p>
          <a:p>
            <a:pPr marL="457200" indent="-457200">
              <a:lnSpc>
                <a:spcPct val="120000"/>
              </a:lnSpc>
              <a:buFont typeface="Arial" panose="020B0604020202020204" pitchFamily="34" charset="0"/>
              <a:buChar char="•"/>
            </a:pPr>
            <a:endParaRPr lang="en-GB" sz="3200" dirty="0"/>
          </a:p>
          <a:p>
            <a:pPr marL="457200" indent="-457200">
              <a:lnSpc>
                <a:spcPct val="120000"/>
              </a:lnSpc>
              <a:buFont typeface="Arial" panose="020B0604020202020204" pitchFamily="34" charset="0"/>
              <a:buChar char="•"/>
            </a:pPr>
            <a:r>
              <a:rPr lang="en-GB" sz="3200" dirty="0"/>
              <a:t>Personal style – may be positive or negative</a:t>
            </a:r>
          </a:p>
          <a:p>
            <a:pPr marL="457200" indent="-457200">
              <a:lnSpc>
                <a:spcPct val="120000"/>
              </a:lnSpc>
              <a:buFont typeface="Arial" panose="020B0604020202020204" pitchFamily="34" charset="0"/>
              <a:buChar char="•"/>
            </a:pPr>
            <a:endParaRPr lang="en-GB" sz="3200" dirty="0"/>
          </a:p>
          <a:p>
            <a:pPr marL="457200" indent="-457200">
              <a:lnSpc>
                <a:spcPct val="120000"/>
              </a:lnSpc>
              <a:buFont typeface="Arial" panose="020B0604020202020204" pitchFamily="34" charset="0"/>
              <a:buChar char="•"/>
            </a:pPr>
            <a:r>
              <a:rPr lang="en-GB" sz="3200" dirty="0"/>
              <a:t>Position / status / role</a:t>
            </a:r>
          </a:p>
          <a:p>
            <a:pPr marL="457200" indent="-457200">
              <a:lnSpc>
                <a:spcPct val="120000"/>
              </a:lnSpc>
              <a:buFont typeface="Arial" panose="020B0604020202020204" pitchFamily="34" charset="0"/>
              <a:buChar char="•"/>
            </a:pPr>
            <a:endParaRPr lang="en-GB" sz="3200" dirty="0"/>
          </a:p>
          <a:p>
            <a:pPr marL="457200" indent="-457200">
              <a:lnSpc>
                <a:spcPct val="120000"/>
              </a:lnSpc>
              <a:buFont typeface="Arial" panose="020B0604020202020204" pitchFamily="34" charset="0"/>
              <a:buChar char="•"/>
            </a:pPr>
            <a:r>
              <a:rPr lang="en-GB" sz="3200" dirty="0"/>
              <a:t>Lack of clarity and consistency</a:t>
            </a:r>
          </a:p>
          <a:p>
            <a:pPr marL="457200" indent="-457200">
              <a:lnSpc>
                <a:spcPct val="120000"/>
              </a:lnSpc>
              <a:buFont typeface="Arial" panose="020B0604020202020204" pitchFamily="34" charset="0"/>
              <a:buChar char="•"/>
            </a:pPr>
            <a:endParaRPr lang="en-GB" sz="3200" dirty="0"/>
          </a:p>
          <a:p>
            <a:pPr marL="457200" indent="-457200">
              <a:lnSpc>
                <a:spcPct val="120000"/>
              </a:lnSpc>
              <a:buFont typeface="Arial" panose="020B0604020202020204" pitchFamily="34" charset="0"/>
              <a:buChar char="•"/>
            </a:pPr>
            <a:r>
              <a:rPr lang="en-GB" sz="3200" dirty="0"/>
              <a:t>Physical or learning disabilities</a:t>
            </a:r>
          </a:p>
          <a:p>
            <a:pPr marL="457200" indent="-457200">
              <a:lnSpc>
                <a:spcPct val="120000"/>
              </a:lnSpc>
              <a:buFont typeface="Arial" panose="020B0604020202020204" pitchFamily="34" charset="0"/>
              <a:buChar char="•"/>
            </a:pPr>
            <a:endParaRPr lang="en-GB" sz="3200" dirty="0"/>
          </a:p>
          <a:p>
            <a:pPr marL="457200" indent="-457200">
              <a:lnSpc>
                <a:spcPct val="120000"/>
              </a:lnSpc>
              <a:buFont typeface="Arial" panose="020B0604020202020204" pitchFamily="34" charset="0"/>
              <a:buChar char="•"/>
            </a:pPr>
            <a:r>
              <a:rPr lang="en-GB" sz="3200" dirty="0"/>
              <a:t>Lack of trust </a:t>
            </a:r>
            <a:r>
              <a:rPr lang="en-GB" sz="3600" dirty="0"/>
              <a:t>or relationship</a:t>
            </a:r>
          </a:p>
          <a:p>
            <a:pPr>
              <a:lnSpc>
                <a:spcPct val="120000"/>
              </a:lnSpc>
            </a:pPr>
            <a:endParaRPr lang="en-GB" sz="2800" dirty="0"/>
          </a:p>
        </p:txBody>
      </p:sp>
      <p:sp>
        <p:nvSpPr>
          <p:cNvPr id="3" name="TextBox 2">
            <a:extLst>
              <a:ext uri="{FF2B5EF4-FFF2-40B4-BE49-F238E27FC236}">
                <a16:creationId xmlns:a16="http://schemas.microsoft.com/office/drawing/2014/main" id="{E6565307-0357-F05B-AED3-1E658B26C4AE}"/>
              </a:ext>
            </a:extLst>
          </p:cNvPr>
          <p:cNvSpPr txBox="1"/>
          <p:nvPr/>
        </p:nvSpPr>
        <p:spPr>
          <a:xfrm>
            <a:off x="6704497" y="1451129"/>
            <a:ext cx="4671220" cy="3477875"/>
          </a:xfrm>
          <a:prstGeom prst="rect">
            <a:avLst/>
          </a:prstGeom>
          <a:noFill/>
        </p:spPr>
        <p:txBody>
          <a:bodyPr wrap="square" rtlCol="0">
            <a:spAutoFit/>
          </a:bodyPr>
          <a:lstStyle/>
          <a:p>
            <a:pPr marL="285750" indent="-285750" defTabSz="912813" fontAlgn="base">
              <a:spcBef>
                <a:spcPct val="0"/>
              </a:spcBef>
              <a:spcAft>
                <a:spcPct val="0"/>
              </a:spcAft>
              <a:buFont typeface="Arial" panose="020B0604020202020204" pitchFamily="34" charset="0"/>
              <a:buChar char="•"/>
            </a:pPr>
            <a:r>
              <a:rPr lang="en-GB" sz="2000" dirty="0">
                <a:solidFill>
                  <a:schemeClr val="accent6"/>
                </a:solidFill>
                <a:latin typeface="Arial" panose="020B0604020202020204" pitchFamily="34" charset="0"/>
                <a:ea typeface="ＭＳ Ｐゴシック" panose="020B0600070205080204" pitchFamily="34" charset="-128"/>
              </a:rPr>
              <a:t>Language, dialect, jargon, abbreviations</a:t>
            </a:r>
          </a:p>
          <a:p>
            <a:pPr marL="285750" indent="-285750" defTabSz="912813" fontAlgn="base">
              <a:spcBef>
                <a:spcPct val="0"/>
              </a:spcBef>
              <a:spcAft>
                <a:spcPct val="0"/>
              </a:spcAft>
              <a:buFont typeface="Arial" panose="020B0604020202020204" pitchFamily="34" charset="0"/>
              <a:buChar char="•"/>
            </a:pPr>
            <a:endParaRPr lang="en-GB" sz="2000" dirty="0">
              <a:solidFill>
                <a:schemeClr val="accent6"/>
              </a:solidFill>
              <a:latin typeface="Arial" panose="020B0604020202020204" pitchFamily="34" charset="0"/>
              <a:ea typeface="ＭＳ Ｐゴシック" panose="020B0600070205080204" pitchFamily="34" charset="-128"/>
            </a:endParaRPr>
          </a:p>
          <a:p>
            <a:pPr marL="285750" indent="-285750" defTabSz="912813" fontAlgn="base">
              <a:spcBef>
                <a:spcPct val="0"/>
              </a:spcBef>
              <a:spcAft>
                <a:spcPct val="0"/>
              </a:spcAft>
              <a:buFont typeface="Arial" panose="020B0604020202020204" pitchFamily="34" charset="0"/>
              <a:buChar char="•"/>
            </a:pPr>
            <a:r>
              <a:rPr lang="en-GB" sz="2000" dirty="0">
                <a:solidFill>
                  <a:schemeClr val="accent6"/>
                </a:solidFill>
                <a:latin typeface="Arial" panose="020B0604020202020204" pitchFamily="34" charset="0"/>
                <a:ea typeface="ＭＳ Ｐゴシック" panose="020B0600070205080204" pitchFamily="34" charset="-128"/>
              </a:rPr>
              <a:t>Culture and religion</a:t>
            </a:r>
          </a:p>
          <a:p>
            <a:pPr marL="285750" indent="-285750" defTabSz="912813" fontAlgn="base">
              <a:spcBef>
                <a:spcPct val="0"/>
              </a:spcBef>
              <a:spcAft>
                <a:spcPct val="0"/>
              </a:spcAft>
              <a:buFont typeface="Arial" panose="020B0604020202020204" pitchFamily="34" charset="0"/>
              <a:buChar char="•"/>
            </a:pPr>
            <a:endParaRPr lang="en-GB" sz="2000" dirty="0">
              <a:solidFill>
                <a:schemeClr val="accent6"/>
              </a:solidFill>
              <a:latin typeface="Arial" panose="020B0604020202020204" pitchFamily="34" charset="0"/>
              <a:ea typeface="ＭＳ Ｐゴシック" panose="020B0600070205080204" pitchFamily="34" charset="-128"/>
            </a:endParaRPr>
          </a:p>
          <a:p>
            <a:pPr marL="285750" indent="-285750" defTabSz="912813" fontAlgn="base">
              <a:spcBef>
                <a:spcPct val="0"/>
              </a:spcBef>
              <a:spcAft>
                <a:spcPct val="0"/>
              </a:spcAft>
              <a:buFont typeface="Arial" panose="020B0604020202020204" pitchFamily="34" charset="0"/>
              <a:buChar char="•"/>
            </a:pPr>
            <a:r>
              <a:rPr lang="en-GB" sz="2000" dirty="0">
                <a:solidFill>
                  <a:schemeClr val="accent6"/>
                </a:solidFill>
                <a:latin typeface="Arial" panose="020B0604020202020204" pitchFamily="34" charset="0"/>
                <a:ea typeface="ＭＳ Ｐゴシック" panose="020B0600070205080204" pitchFamily="34" charset="-128"/>
              </a:rPr>
              <a:t>Timing</a:t>
            </a:r>
          </a:p>
          <a:p>
            <a:pPr marL="285750" indent="-285750" defTabSz="912813" fontAlgn="base">
              <a:spcBef>
                <a:spcPct val="0"/>
              </a:spcBef>
              <a:spcAft>
                <a:spcPct val="0"/>
              </a:spcAft>
              <a:buFont typeface="Arial" panose="020B0604020202020204" pitchFamily="34" charset="0"/>
              <a:buChar char="•"/>
            </a:pPr>
            <a:endParaRPr lang="en-GB" sz="2000" dirty="0">
              <a:solidFill>
                <a:schemeClr val="accent6"/>
              </a:solidFill>
              <a:latin typeface="Arial" panose="020B0604020202020204" pitchFamily="34" charset="0"/>
              <a:ea typeface="ＭＳ Ｐゴシック" panose="020B0600070205080204" pitchFamily="34" charset="-128"/>
            </a:endParaRPr>
          </a:p>
          <a:p>
            <a:pPr marL="285750" indent="-285750" defTabSz="912813" fontAlgn="base">
              <a:spcBef>
                <a:spcPct val="0"/>
              </a:spcBef>
              <a:spcAft>
                <a:spcPct val="0"/>
              </a:spcAft>
              <a:buFont typeface="Arial" panose="020B0604020202020204" pitchFamily="34" charset="0"/>
              <a:buChar char="•"/>
            </a:pPr>
            <a:r>
              <a:rPr lang="en-GB" sz="2000" dirty="0">
                <a:solidFill>
                  <a:schemeClr val="accent6"/>
                </a:solidFill>
                <a:latin typeface="Arial" panose="020B0604020202020204" pitchFamily="34" charset="0"/>
                <a:ea typeface="ＭＳ Ｐゴシック" panose="020B0600070205080204" pitchFamily="34" charset="-128"/>
              </a:rPr>
              <a:t>Inappropriate method or media for message</a:t>
            </a:r>
          </a:p>
          <a:p>
            <a:pPr marL="285750" indent="-285750" defTabSz="912813" fontAlgn="base">
              <a:spcBef>
                <a:spcPct val="0"/>
              </a:spcBef>
              <a:spcAft>
                <a:spcPct val="0"/>
              </a:spcAft>
              <a:buFont typeface="Arial" panose="020B0604020202020204" pitchFamily="34" charset="0"/>
              <a:buChar char="•"/>
            </a:pPr>
            <a:endParaRPr lang="en-GB" sz="2000" dirty="0">
              <a:solidFill>
                <a:schemeClr val="accent6"/>
              </a:solidFill>
              <a:latin typeface="Arial" panose="020B0604020202020204" pitchFamily="34" charset="0"/>
              <a:ea typeface="ＭＳ Ｐゴシック" panose="020B0600070205080204" pitchFamily="34" charset="-128"/>
            </a:endParaRPr>
          </a:p>
          <a:p>
            <a:pPr marL="285750" indent="-285750" defTabSz="912813" fontAlgn="base">
              <a:spcBef>
                <a:spcPct val="0"/>
              </a:spcBef>
              <a:spcAft>
                <a:spcPct val="0"/>
              </a:spcAft>
              <a:buFont typeface="Arial" panose="020B0604020202020204" pitchFamily="34" charset="0"/>
              <a:buChar char="•"/>
            </a:pPr>
            <a:r>
              <a:rPr lang="en-GB" sz="2000" dirty="0">
                <a:solidFill>
                  <a:schemeClr val="accent6"/>
                </a:solidFill>
                <a:latin typeface="Arial" panose="020B0604020202020204" pitchFamily="34" charset="0"/>
                <a:ea typeface="ＭＳ Ｐゴシック" panose="020B0600070205080204" pitchFamily="34" charset="-128"/>
              </a:rPr>
              <a:t>Physical environment`</a:t>
            </a:r>
          </a:p>
        </p:txBody>
      </p:sp>
    </p:spTree>
    <p:extLst>
      <p:ext uri="{BB962C8B-B14F-4D97-AF65-F5344CB8AC3E}">
        <p14:creationId xmlns:p14="http://schemas.microsoft.com/office/powerpoint/2010/main" val="264578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Overcoming barriers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245140" y="1372161"/>
            <a:ext cx="10274860" cy="4624878"/>
          </a:xfrm>
        </p:spPr>
        <p:txBody>
          <a:bodyPr>
            <a:normAutofit/>
          </a:bodyPr>
          <a:lstStyle/>
          <a:p>
            <a:pPr marL="342900" indent="-342900">
              <a:lnSpc>
                <a:spcPct val="120000"/>
              </a:lnSpc>
              <a:spcAft>
                <a:spcPts val="1200"/>
              </a:spcAft>
              <a:buClr>
                <a:schemeClr val="accent6"/>
              </a:buClr>
              <a:buFont typeface="Arial" panose="020B0604020202020204" pitchFamily="34" charset="0"/>
              <a:buChar char="•"/>
            </a:pPr>
            <a:r>
              <a:rPr lang="en-GB" sz="2400" dirty="0"/>
              <a:t>Choose most appropriate method / media for individual, any special requirements and the message itself</a:t>
            </a:r>
          </a:p>
          <a:p>
            <a:pPr marL="342900" indent="-342900">
              <a:lnSpc>
                <a:spcPct val="120000"/>
              </a:lnSpc>
              <a:spcAft>
                <a:spcPts val="1200"/>
              </a:spcAft>
              <a:buClr>
                <a:schemeClr val="accent6"/>
              </a:buClr>
              <a:buFont typeface="Arial" panose="020B0604020202020204" pitchFamily="34" charset="0"/>
              <a:buChar char="•"/>
            </a:pPr>
            <a:r>
              <a:rPr lang="en-GB" sz="2400" dirty="0"/>
              <a:t>Consider the environment</a:t>
            </a:r>
          </a:p>
          <a:p>
            <a:pPr marL="342900" indent="-342900">
              <a:lnSpc>
                <a:spcPct val="120000"/>
              </a:lnSpc>
              <a:spcAft>
                <a:spcPts val="1200"/>
              </a:spcAft>
              <a:buClr>
                <a:schemeClr val="accent6"/>
              </a:buClr>
              <a:buFont typeface="Arial" panose="020B0604020202020204" pitchFamily="34" charset="0"/>
              <a:buChar char="•"/>
            </a:pPr>
            <a:r>
              <a:rPr lang="en-GB" sz="2400" dirty="0"/>
              <a:t>Clear, concise, simple and direct</a:t>
            </a:r>
          </a:p>
          <a:p>
            <a:pPr marL="342900" indent="-342900">
              <a:lnSpc>
                <a:spcPct val="120000"/>
              </a:lnSpc>
              <a:spcAft>
                <a:spcPts val="1200"/>
              </a:spcAft>
              <a:buClr>
                <a:schemeClr val="accent6"/>
              </a:buClr>
              <a:buFont typeface="Arial" panose="020B0604020202020204" pitchFamily="34" charset="0"/>
              <a:buChar char="•"/>
            </a:pPr>
            <a:r>
              <a:rPr lang="en-GB" sz="2400" dirty="0"/>
              <a:t>Avoid information overload</a:t>
            </a:r>
          </a:p>
          <a:p>
            <a:pPr marL="342900" indent="-342900">
              <a:lnSpc>
                <a:spcPct val="120000"/>
              </a:lnSpc>
              <a:spcAft>
                <a:spcPts val="1200"/>
              </a:spcAft>
              <a:buClr>
                <a:schemeClr val="accent6"/>
              </a:buClr>
              <a:buFont typeface="Arial" panose="020B0604020202020204" pitchFamily="34" charset="0"/>
              <a:buChar char="•"/>
            </a:pPr>
            <a:r>
              <a:rPr lang="en-GB" sz="2400" dirty="0"/>
              <a:t>Be confident in yourself and quietly assertive</a:t>
            </a:r>
          </a:p>
          <a:p>
            <a:pPr marL="342900" indent="-342900">
              <a:lnSpc>
                <a:spcPct val="120000"/>
              </a:lnSpc>
              <a:spcAft>
                <a:spcPts val="1200"/>
              </a:spcAft>
              <a:buClr>
                <a:schemeClr val="accent6"/>
              </a:buClr>
              <a:buFont typeface="Arial" panose="020B0604020202020204" pitchFamily="34" charset="0"/>
              <a:buChar char="•"/>
            </a:pPr>
            <a:r>
              <a:rPr lang="en-GB" sz="2400" dirty="0"/>
              <a:t>Observe and listen</a:t>
            </a:r>
          </a:p>
          <a:p>
            <a:pPr marL="342900" indent="-342900">
              <a:lnSpc>
                <a:spcPct val="120000"/>
              </a:lnSpc>
              <a:spcAft>
                <a:spcPts val="1200"/>
              </a:spcAft>
              <a:buClr>
                <a:schemeClr val="accent6"/>
              </a:buClr>
              <a:buFont typeface="Arial" panose="020B0604020202020204" pitchFamily="34" charset="0"/>
              <a:buChar char="•"/>
            </a:pPr>
            <a:r>
              <a:rPr lang="en-GB" sz="2400" dirty="0"/>
              <a:t>Check understanding</a:t>
            </a:r>
          </a:p>
        </p:txBody>
      </p:sp>
    </p:spTree>
    <p:extLst>
      <p:ext uri="{BB962C8B-B14F-4D97-AF65-F5344CB8AC3E}">
        <p14:creationId xmlns:p14="http://schemas.microsoft.com/office/powerpoint/2010/main" val="774957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Objectives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2114321"/>
            <a:ext cx="11088000" cy="4113678"/>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the importance of effective communication at work</a:t>
            </a:r>
          </a:p>
          <a:p>
            <a:pPr marL="342900" indent="-342900">
              <a:lnSpc>
                <a:spcPct val="100000"/>
              </a:lnSpc>
              <a:spcAft>
                <a:spcPts val="1200"/>
              </a:spcAft>
              <a:buClr>
                <a:schemeClr val="accent6"/>
              </a:buClr>
              <a:buFont typeface="Arial" panose="020B0604020202020204" pitchFamily="34" charset="0"/>
              <a:buChar char="•"/>
            </a:pPr>
            <a:r>
              <a:rPr lang="en-GB" sz="2400" dirty="0"/>
              <a:t>how to promote effective communication</a:t>
            </a:r>
          </a:p>
          <a:p>
            <a:pPr marL="342900" indent="-342900">
              <a:lnSpc>
                <a:spcPct val="100000"/>
              </a:lnSpc>
              <a:spcAft>
                <a:spcPts val="1200"/>
              </a:spcAft>
              <a:buClr>
                <a:schemeClr val="accent6"/>
              </a:buClr>
              <a:buFont typeface="Arial" panose="020B0604020202020204" pitchFamily="34" charset="0"/>
              <a:buChar char="•"/>
            </a:pPr>
            <a:r>
              <a:rPr lang="en-GB" sz="2400" dirty="0"/>
              <a:t>different communication preferences and the impact.</a:t>
            </a:r>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432001" y="1416790"/>
            <a:ext cx="11012644" cy="577927"/>
          </a:xfrm>
        </p:spPr>
        <p:txBody>
          <a:bodyPr/>
          <a:lstStyle/>
          <a:p>
            <a:pPr>
              <a:lnSpc>
                <a:spcPct val="100000"/>
              </a:lnSpc>
              <a:spcAft>
                <a:spcPts val="1200"/>
              </a:spcAft>
              <a:buClr>
                <a:schemeClr val="accent6"/>
              </a:buClr>
            </a:pPr>
            <a:r>
              <a:rPr lang="en-GB" dirty="0"/>
              <a:t>By the end of the session, you will understand:</a:t>
            </a:r>
            <a:endParaRPr lang="en-GB" sz="2400" dirty="0"/>
          </a:p>
        </p:txBody>
      </p:sp>
    </p:spTree>
    <p:extLst>
      <p:ext uri="{BB962C8B-B14F-4D97-AF65-F5344CB8AC3E}">
        <p14:creationId xmlns:p14="http://schemas.microsoft.com/office/powerpoint/2010/main" val="228214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04A7C629-EBDB-A002-67B6-9A75D0EE2A6A}"/>
              </a:ext>
            </a:extLst>
          </p:cNvPr>
          <p:cNvSpPr>
            <a:spLocks noGrp="1"/>
          </p:cNvSpPr>
          <p:nvPr>
            <p:ph idx="1"/>
          </p:nvPr>
        </p:nvSpPr>
        <p:spPr>
          <a:xfrm>
            <a:off x="807396" y="1353594"/>
            <a:ext cx="10952602" cy="4525963"/>
          </a:xfrm>
        </p:spPr>
        <p:txBody>
          <a:bodyPr vert="horz" lIns="91440" tIns="45720" rIns="91440" bIns="45720" rtlCol="0" anchor="t">
            <a:normAutofit/>
          </a:bodyPr>
          <a:lstStyle/>
          <a:p>
            <a:pPr marL="0" indent="0">
              <a:buNone/>
            </a:pPr>
            <a:r>
              <a:rPr lang="en-US" dirty="0">
                <a:latin typeface="Arial"/>
                <a:cs typeface="Arial"/>
              </a:rPr>
              <a:t>SBAR is a structured form of communication to facilitate accurate transfer of information between individuals.</a:t>
            </a:r>
          </a:p>
          <a:p>
            <a:pPr marL="0" indent="0">
              <a:buNone/>
            </a:pPr>
            <a:endParaRPr lang="en-US" dirty="0">
              <a:latin typeface="Arial"/>
              <a:cs typeface="Arial"/>
            </a:endParaRPr>
          </a:p>
          <a:p>
            <a:pPr marL="0" indent="0">
              <a:buNone/>
            </a:pPr>
            <a:r>
              <a:rPr lang="en-US" dirty="0">
                <a:latin typeface="Arial"/>
                <a:cs typeface="Arial"/>
              </a:rPr>
              <a:t>It is used in different contexts with the aim of reducing barriers and adding clarity.</a:t>
            </a:r>
          </a:p>
          <a:p>
            <a:pPr marL="0" indent="0">
              <a:buNone/>
            </a:pPr>
            <a:endParaRPr lang="en-US" dirty="0">
              <a:latin typeface="Arial"/>
              <a:cs typeface="Arial"/>
            </a:endParaRPr>
          </a:p>
          <a:p>
            <a:pPr marL="0" indent="0">
              <a:buNone/>
            </a:pPr>
            <a:r>
              <a:rPr lang="en-US" dirty="0">
                <a:latin typeface="Arial"/>
                <a:cs typeface="Arial"/>
              </a:rPr>
              <a:t>SBAR includes standardized prompt questions for each of the four stages.</a:t>
            </a:r>
            <a:endParaRPr lang="en-GB" dirty="0"/>
          </a:p>
        </p:txBody>
      </p:sp>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SBAR</a:t>
            </a:r>
            <a:endParaRPr lang="en-GB" spc="-40" dirty="0"/>
          </a:p>
        </p:txBody>
      </p:sp>
      <p:graphicFrame>
        <p:nvGraphicFramePr>
          <p:cNvPr id="6" name="Content Placeholder 3">
            <a:extLst>
              <a:ext uri="{FF2B5EF4-FFF2-40B4-BE49-F238E27FC236}">
                <a16:creationId xmlns:a16="http://schemas.microsoft.com/office/drawing/2014/main" id="{D8E200CE-8F38-4A2D-8D02-0B6A30EFD8FC}"/>
              </a:ext>
            </a:extLst>
          </p:cNvPr>
          <p:cNvGraphicFramePr>
            <a:graphicFrameLocks/>
          </p:cNvGraphicFramePr>
          <p:nvPr>
            <p:extLst>
              <p:ext uri="{D42A27DB-BD31-4B8C-83A1-F6EECF244321}">
                <p14:modId xmlns:p14="http://schemas.microsoft.com/office/powerpoint/2010/main" val="1652788571"/>
              </p:ext>
            </p:extLst>
          </p:nvPr>
        </p:nvGraphicFramePr>
        <p:xfrm>
          <a:off x="4613945" y="3998661"/>
          <a:ext cx="3317540" cy="2223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2895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SBAR</a:t>
            </a:r>
            <a:endParaRPr lang="en-GB" spc="-40" dirty="0"/>
          </a:p>
        </p:txBody>
      </p:sp>
      <p:graphicFrame>
        <p:nvGraphicFramePr>
          <p:cNvPr id="8" name="Content Placeholder 3">
            <a:extLst>
              <a:ext uri="{FF2B5EF4-FFF2-40B4-BE49-F238E27FC236}">
                <a16:creationId xmlns:a16="http://schemas.microsoft.com/office/drawing/2014/main" id="{91990D19-55DB-E70C-2A72-619BA61DC2FF}"/>
              </a:ext>
            </a:extLst>
          </p:cNvPr>
          <p:cNvGraphicFramePr>
            <a:graphicFrameLocks/>
          </p:cNvGraphicFramePr>
          <p:nvPr/>
        </p:nvGraphicFramePr>
        <p:xfrm>
          <a:off x="2554060" y="1052947"/>
          <a:ext cx="6480720" cy="5165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83907F35-BC21-20D6-7A6C-9334EE4F661F}"/>
              </a:ext>
            </a:extLst>
          </p:cNvPr>
          <p:cNvSpPr txBox="1"/>
          <p:nvPr/>
        </p:nvSpPr>
        <p:spPr>
          <a:xfrm>
            <a:off x="9034780" y="5805053"/>
            <a:ext cx="1768433" cy="307777"/>
          </a:xfrm>
          <a:prstGeom prst="rect">
            <a:avLst/>
          </a:prstGeom>
          <a:noFill/>
        </p:spPr>
        <p:txBody>
          <a:bodyPr wrap="none" rtlCol="0">
            <a:spAutoFit/>
          </a:bodyPr>
          <a:lstStyle/>
          <a:p>
            <a:pPr defTabSz="912813" eaLnBrk="0" fontAlgn="base" hangingPunct="0">
              <a:spcBef>
                <a:spcPct val="0"/>
              </a:spcBef>
              <a:spcAft>
                <a:spcPct val="0"/>
              </a:spcAft>
            </a:pPr>
            <a:r>
              <a:rPr lang="en-GB" sz="1400" dirty="0">
                <a:solidFill>
                  <a:prstClr val="black"/>
                </a:solidFill>
                <a:ea typeface="ＭＳ Ｐゴシック" panose="020B0600070205080204" pitchFamily="34" charset="-128"/>
              </a:rPr>
              <a:t>NHS England, 2021</a:t>
            </a:r>
          </a:p>
        </p:txBody>
      </p:sp>
    </p:spTree>
    <p:extLst>
      <p:ext uri="{BB962C8B-B14F-4D97-AF65-F5344CB8AC3E}">
        <p14:creationId xmlns:p14="http://schemas.microsoft.com/office/powerpoint/2010/main" val="124453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SBAR Example of Handover</a:t>
            </a:r>
            <a:endParaRPr lang="en-GB" spc="-40" dirty="0"/>
          </a:p>
        </p:txBody>
      </p:sp>
      <p:graphicFrame>
        <p:nvGraphicFramePr>
          <p:cNvPr id="5" name="Content Placeholder 3">
            <a:extLst>
              <a:ext uri="{FF2B5EF4-FFF2-40B4-BE49-F238E27FC236}">
                <a16:creationId xmlns:a16="http://schemas.microsoft.com/office/drawing/2014/main" id="{15DD53CF-A701-F4C5-D744-A4B2D2A80F91}"/>
              </a:ext>
            </a:extLst>
          </p:cNvPr>
          <p:cNvGraphicFramePr>
            <a:graphicFrameLocks/>
          </p:cNvGraphicFramePr>
          <p:nvPr>
            <p:extLst>
              <p:ext uri="{D42A27DB-BD31-4B8C-83A1-F6EECF244321}">
                <p14:modId xmlns:p14="http://schemas.microsoft.com/office/powerpoint/2010/main" val="2012666807"/>
              </p:ext>
            </p:extLst>
          </p:nvPr>
        </p:nvGraphicFramePr>
        <p:xfrm>
          <a:off x="1863946" y="1194161"/>
          <a:ext cx="8913309" cy="56638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448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04A7C629-EBDB-A002-67B6-9A75D0EE2A6A}"/>
              </a:ext>
            </a:extLst>
          </p:cNvPr>
          <p:cNvSpPr>
            <a:spLocks noGrp="1"/>
          </p:cNvSpPr>
          <p:nvPr>
            <p:ph idx="1"/>
          </p:nvPr>
        </p:nvSpPr>
        <p:spPr>
          <a:xfrm>
            <a:off x="1118682" y="1353594"/>
            <a:ext cx="8745166" cy="4525963"/>
          </a:xfrm>
        </p:spPr>
        <p:txBody>
          <a:bodyPr vert="horz" lIns="91440" tIns="45720" rIns="91440" bIns="45720" rtlCol="0" anchor="t">
            <a:normAutofit/>
          </a:bodyPr>
          <a:lstStyle/>
          <a:p>
            <a:pPr marL="0" indent="0">
              <a:buNone/>
            </a:pPr>
            <a:r>
              <a:rPr lang="en-US" dirty="0">
                <a:latin typeface="Arial"/>
                <a:cs typeface="Arial"/>
              </a:rPr>
              <a:t>Consider a recent communication / query / handover you had and how you could have improved it using SBAR</a:t>
            </a:r>
            <a:endParaRPr lang="en-GB" dirty="0"/>
          </a:p>
        </p:txBody>
      </p:sp>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Reflection</a:t>
            </a:r>
            <a:endParaRPr lang="en-GB" spc="-40" dirty="0"/>
          </a:p>
        </p:txBody>
      </p:sp>
    </p:spTree>
    <p:extLst>
      <p:ext uri="{BB962C8B-B14F-4D97-AF65-F5344CB8AC3E}">
        <p14:creationId xmlns:p14="http://schemas.microsoft.com/office/powerpoint/2010/main" val="3280228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VAK communication styles</a:t>
            </a:r>
            <a:endParaRPr lang="en-GB" spc="-40" dirty="0"/>
          </a:p>
        </p:txBody>
      </p:sp>
      <p:pic>
        <p:nvPicPr>
          <p:cNvPr id="5" name="Picture 2">
            <a:extLst>
              <a:ext uri="{FF2B5EF4-FFF2-40B4-BE49-F238E27FC236}">
                <a16:creationId xmlns:a16="http://schemas.microsoft.com/office/drawing/2014/main" id="{37C68327-3BEF-4B3D-045D-E7618C909CB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837"/>
          <a:stretch/>
        </p:blipFill>
        <p:spPr bwMode="auto">
          <a:xfrm>
            <a:off x="3926463" y="4744098"/>
            <a:ext cx="1800200" cy="1996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descr="Related image">
            <a:extLst>
              <a:ext uri="{FF2B5EF4-FFF2-40B4-BE49-F238E27FC236}">
                <a16:creationId xmlns:a16="http://schemas.microsoft.com/office/drawing/2014/main" id="{7EA116E2-8D83-E7D4-8334-2647F9C0B4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9407" y="2495832"/>
            <a:ext cx="2089855" cy="208985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Image result for person with glasses clipart">
            <a:extLst>
              <a:ext uri="{FF2B5EF4-FFF2-40B4-BE49-F238E27FC236}">
                <a16:creationId xmlns:a16="http://schemas.microsoft.com/office/drawing/2014/main" id="{506BFE7B-0A12-E70D-A1AD-4D164193CF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9101" y="1297186"/>
            <a:ext cx="1150757" cy="215416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1CDF9B3-3DDC-C931-8C51-95C662FF1B31}"/>
              </a:ext>
            </a:extLst>
          </p:cNvPr>
          <p:cNvSpPr txBox="1"/>
          <p:nvPr/>
        </p:nvSpPr>
        <p:spPr>
          <a:xfrm>
            <a:off x="3431350" y="1400393"/>
            <a:ext cx="6503538" cy="923330"/>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r>
              <a:rPr lang="en-GB" b="1">
                <a:solidFill>
                  <a:prstClr val="black"/>
                </a:solidFill>
                <a:latin typeface="Arial"/>
                <a:ea typeface="ＭＳ Ｐゴシック"/>
                <a:cs typeface="Arial"/>
              </a:rPr>
              <a:t>Visual (V) communicators </a:t>
            </a:r>
            <a:r>
              <a:rPr lang="en-GB">
                <a:solidFill>
                  <a:prstClr val="black"/>
                </a:solidFill>
                <a:latin typeface="Arial"/>
                <a:ea typeface="ＭＳ Ｐゴシック"/>
                <a:cs typeface="Arial"/>
              </a:rPr>
              <a:t>– around 65 per cent: </a:t>
            </a:r>
          </a:p>
          <a:p>
            <a:pPr defTabSz="912813" eaLnBrk="0" fontAlgn="base" hangingPunct="0">
              <a:spcBef>
                <a:spcPct val="0"/>
              </a:spcBef>
              <a:spcAft>
                <a:spcPct val="0"/>
              </a:spcAft>
            </a:pPr>
            <a:r>
              <a:rPr lang="en-GB">
                <a:solidFill>
                  <a:prstClr val="black"/>
                </a:solidFill>
                <a:latin typeface="Arial"/>
                <a:ea typeface="ＭＳ Ｐゴシック"/>
                <a:cs typeface="Arial"/>
              </a:rPr>
              <a:t>prefer face to face contact as they take the message from the eye contact and body language.</a:t>
            </a:r>
          </a:p>
        </p:txBody>
      </p:sp>
      <p:sp>
        <p:nvSpPr>
          <p:cNvPr id="9" name="TextBox 8">
            <a:extLst>
              <a:ext uri="{FF2B5EF4-FFF2-40B4-BE49-F238E27FC236}">
                <a16:creationId xmlns:a16="http://schemas.microsoft.com/office/drawing/2014/main" id="{01C5BFB6-4B42-2D52-C4E7-C34B0BC691C9}"/>
              </a:ext>
            </a:extLst>
          </p:cNvPr>
          <p:cNvSpPr txBox="1"/>
          <p:nvPr/>
        </p:nvSpPr>
        <p:spPr>
          <a:xfrm>
            <a:off x="5084517" y="2878579"/>
            <a:ext cx="5546313" cy="1200329"/>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r>
              <a:rPr lang="en-GB" b="1">
                <a:solidFill>
                  <a:prstClr val="black"/>
                </a:solidFill>
                <a:latin typeface="Arial"/>
                <a:ea typeface="ＭＳ Ｐゴシック"/>
                <a:cs typeface="Arial"/>
              </a:rPr>
              <a:t>Auditory (A) communicators </a:t>
            </a:r>
            <a:r>
              <a:rPr lang="en-GB">
                <a:solidFill>
                  <a:prstClr val="black"/>
                </a:solidFill>
                <a:latin typeface="Arial"/>
                <a:ea typeface="ＭＳ Ｐゴシック"/>
                <a:cs typeface="Arial"/>
              </a:rPr>
              <a:t>– around 30 per cent: take the message from the tone, expression and emphasis of the voice. They do not need to see other people, nor to make eye contact.</a:t>
            </a:r>
          </a:p>
        </p:txBody>
      </p:sp>
      <p:sp>
        <p:nvSpPr>
          <p:cNvPr id="10" name="TextBox 9">
            <a:extLst>
              <a:ext uri="{FF2B5EF4-FFF2-40B4-BE49-F238E27FC236}">
                <a16:creationId xmlns:a16="http://schemas.microsoft.com/office/drawing/2014/main" id="{CC1D4F72-7940-90AD-E203-1888ECD0F741}"/>
              </a:ext>
            </a:extLst>
          </p:cNvPr>
          <p:cNvSpPr txBox="1"/>
          <p:nvPr/>
        </p:nvSpPr>
        <p:spPr>
          <a:xfrm>
            <a:off x="6096000" y="4583141"/>
            <a:ext cx="4533132" cy="1754326"/>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r>
              <a:rPr lang="en-GB" b="1" dirty="0">
                <a:solidFill>
                  <a:prstClr val="black"/>
                </a:solidFill>
                <a:latin typeface="Arial" panose="020B0604020202020204" pitchFamily="34" charset="0"/>
                <a:ea typeface="ＭＳ Ｐゴシック" panose="020B0600070205080204" pitchFamily="34" charset="-128"/>
              </a:rPr>
              <a:t>Kinaesthetic (K) communicators</a:t>
            </a:r>
          </a:p>
          <a:p>
            <a:pPr defTabSz="912813" eaLnBrk="0" fontAlgn="base" hangingPunct="0">
              <a:spcBef>
                <a:spcPct val="0"/>
              </a:spcBef>
              <a:spcAft>
                <a:spcPct val="0"/>
              </a:spcAft>
            </a:pPr>
            <a:r>
              <a:rPr lang="en-GB" dirty="0">
                <a:solidFill>
                  <a:prstClr val="black"/>
                </a:solidFill>
                <a:latin typeface="Arial"/>
                <a:ea typeface="ＭＳ Ｐゴシック"/>
                <a:cs typeface="Arial"/>
              </a:rPr>
              <a:t>– around 5 per cent: </a:t>
            </a:r>
          </a:p>
          <a:p>
            <a:pPr defTabSz="912813" eaLnBrk="0" fontAlgn="base" hangingPunct="0">
              <a:spcBef>
                <a:spcPct val="0"/>
              </a:spcBef>
              <a:spcAft>
                <a:spcPct val="0"/>
              </a:spcAft>
            </a:pPr>
            <a:r>
              <a:rPr lang="en-GB" dirty="0">
                <a:solidFill>
                  <a:prstClr val="black"/>
                </a:solidFill>
                <a:latin typeface="Arial"/>
                <a:ea typeface="ＭＳ Ｐゴシック"/>
                <a:cs typeface="Arial"/>
              </a:rPr>
              <a:t>like to be around people, the meaning of communication comes from body language and the ‘sense’ of the other person.</a:t>
            </a:r>
          </a:p>
        </p:txBody>
      </p:sp>
    </p:spTree>
    <p:extLst>
      <p:ext uri="{BB962C8B-B14F-4D97-AF65-F5344CB8AC3E}">
        <p14:creationId xmlns:p14="http://schemas.microsoft.com/office/powerpoint/2010/main" val="366879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Reflection</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167318" y="1372161"/>
            <a:ext cx="9367737" cy="4624878"/>
          </a:xfrm>
        </p:spPr>
        <p:txBody>
          <a:bodyPr>
            <a:normAutofit/>
          </a:bodyPr>
          <a:lstStyle/>
          <a:p>
            <a:pPr marL="342900" indent="-342900">
              <a:lnSpc>
                <a:spcPct val="120000"/>
              </a:lnSpc>
              <a:spcAft>
                <a:spcPts val="1200"/>
              </a:spcAft>
              <a:buClr>
                <a:schemeClr val="accent6"/>
              </a:buClr>
              <a:buFont typeface="Arial" panose="020B0604020202020204" pitchFamily="34" charset="0"/>
              <a:buChar char="•"/>
            </a:pPr>
            <a:r>
              <a:rPr lang="en-GB" sz="2400" dirty="0"/>
              <a:t>Consider where your preferences are (visual, auditory or kinaesthetic)</a:t>
            </a:r>
          </a:p>
          <a:p>
            <a:pPr marL="342900" indent="-342900">
              <a:lnSpc>
                <a:spcPct val="120000"/>
              </a:lnSpc>
              <a:spcAft>
                <a:spcPts val="1200"/>
              </a:spcAft>
              <a:buClr>
                <a:schemeClr val="accent6"/>
              </a:buClr>
              <a:buFont typeface="Arial" panose="020B0604020202020204" pitchFamily="34" charset="0"/>
              <a:buChar char="•"/>
            </a:pPr>
            <a:r>
              <a:rPr lang="en-GB" sz="2400" dirty="0"/>
              <a:t>How does this affect your preferred method and style of communication?</a:t>
            </a:r>
          </a:p>
          <a:p>
            <a:pPr marL="342900" indent="-342900">
              <a:lnSpc>
                <a:spcPct val="120000"/>
              </a:lnSpc>
              <a:spcAft>
                <a:spcPts val="1200"/>
              </a:spcAft>
              <a:buClr>
                <a:schemeClr val="accent6"/>
              </a:buClr>
              <a:buFont typeface="Arial" panose="020B0604020202020204" pitchFamily="34" charset="0"/>
              <a:buChar char="•"/>
            </a:pPr>
            <a:r>
              <a:rPr lang="en-GB" sz="2400" dirty="0"/>
              <a:t>How may it impact on your communication and relationship with others?</a:t>
            </a:r>
          </a:p>
        </p:txBody>
      </p:sp>
    </p:spTree>
    <p:extLst>
      <p:ext uri="{BB962C8B-B14F-4D97-AF65-F5344CB8AC3E}">
        <p14:creationId xmlns:p14="http://schemas.microsoft.com/office/powerpoint/2010/main" val="296071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Building rapport</a:t>
            </a:r>
            <a:endParaRPr lang="en-GB" spc="-40" dirty="0"/>
          </a:p>
        </p:txBody>
      </p:sp>
      <p:sp>
        <p:nvSpPr>
          <p:cNvPr id="3" name="Content Placeholder 2">
            <a:extLst>
              <a:ext uri="{FF2B5EF4-FFF2-40B4-BE49-F238E27FC236}">
                <a16:creationId xmlns:a16="http://schemas.microsoft.com/office/drawing/2014/main" id="{7E6324A7-A089-9F77-CDFF-20EFB0B0216A}"/>
              </a:ext>
            </a:extLst>
          </p:cNvPr>
          <p:cNvSpPr txBox="1">
            <a:spLocks/>
          </p:cNvSpPr>
          <p:nvPr/>
        </p:nvSpPr>
        <p:spPr>
          <a:xfrm>
            <a:off x="1001949" y="1353594"/>
            <a:ext cx="10518050" cy="4735210"/>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a:cs typeface="Arial"/>
              </a:rPr>
              <a:t>Building rapport with another person can be the difference between success and failure in communication. </a:t>
            </a:r>
            <a:endParaRPr lang="en-US" dirty="0">
              <a:latin typeface="Arial"/>
              <a:cs typeface="Arial"/>
            </a:endParaRPr>
          </a:p>
          <a:p>
            <a:endParaRPr lang="en-GB" dirty="0">
              <a:latin typeface="Arial"/>
              <a:cs typeface="Arial"/>
            </a:endParaRPr>
          </a:p>
          <a:p>
            <a:r>
              <a:rPr lang="en-GB" dirty="0">
                <a:latin typeface="Arial"/>
                <a:cs typeface="Arial"/>
              </a:rPr>
              <a:t>By building rapport with the other person, they will begin to trust you and communication becomes much easier and more effective. </a:t>
            </a:r>
          </a:p>
          <a:p>
            <a:endParaRPr lang="en-GB" dirty="0">
              <a:latin typeface="Arial"/>
              <a:cs typeface="Arial"/>
            </a:endParaRPr>
          </a:p>
          <a:p>
            <a:r>
              <a:rPr lang="en-GB" dirty="0">
                <a:latin typeface="Arial"/>
                <a:cs typeface="Arial"/>
              </a:rPr>
              <a:t>We can begin by smiling, using positive eye contact and tone of voice. </a:t>
            </a:r>
            <a:endParaRPr lang="en-GB" dirty="0"/>
          </a:p>
          <a:p>
            <a:endParaRPr lang="en-GB" dirty="0"/>
          </a:p>
          <a:p>
            <a:r>
              <a:rPr lang="en-GB" dirty="0"/>
              <a:t>Other techniques include:</a:t>
            </a:r>
          </a:p>
          <a:p>
            <a:pPr lvl="1"/>
            <a:r>
              <a:rPr lang="en-GB" dirty="0"/>
              <a:t>mirroring and matching</a:t>
            </a:r>
          </a:p>
          <a:p>
            <a:pPr lvl="1"/>
            <a:r>
              <a:rPr lang="en-GB" dirty="0"/>
              <a:t>pacing and leading.</a:t>
            </a:r>
          </a:p>
        </p:txBody>
      </p:sp>
    </p:spTree>
    <p:extLst>
      <p:ext uri="{BB962C8B-B14F-4D97-AF65-F5344CB8AC3E}">
        <p14:creationId xmlns:p14="http://schemas.microsoft.com/office/powerpoint/2010/main" val="142890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Mirroring and matching</a:t>
            </a:r>
            <a:endParaRPr lang="en-GB" spc="-40" dirty="0"/>
          </a:p>
        </p:txBody>
      </p:sp>
      <p:sp>
        <p:nvSpPr>
          <p:cNvPr id="2" name="Content Placeholder 4">
            <a:extLst>
              <a:ext uri="{FF2B5EF4-FFF2-40B4-BE49-F238E27FC236}">
                <a16:creationId xmlns:a16="http://schemas.microsoft.com/office/drawing/2014/main" id="{F461614B-380F-9D0C-13A3-1ED18905B694}"/>
              </a:ext>
            </a:extLst>
          </p:cNvPr>
          <p:cNvSpPr>
            <a:spLocks noGrp="1"/>
          </p:cNvSpPr>
          <p:nvPr>
            <p:ph idx="1"/>
          </p:nvPr>
        </p:nvSpPr>
        <p:spPr>
          <a:xfrm>
            <a:off x="787940" y="1372161"/>
            <a:ext cx="10732060" cy="4624878"/>
          </a:xfrm>
        </p:spPr>
        <p:txBody>
          <a:bodyPr>
            <a:normAutofit lnSpcReduction="10000"/>
          </a:bodyPr>
          <a:lstStyle/>
          <a:p>
            <a:pPr marL="342900" indent="-342900">
              <a:lnSpc>
                <a:spcPct val="120000"/>
              </a:lnSpc>
              <a:spcAft>
                <a:spcPts val="1200"/>
              </a:spcAft>
              <a:buClr>
                <a:schemeClr val="accent6"/>
              </a:buClr>
              <a:buFont typeface="Arial" panose="020B0604020202020204" pitchFamily="34" charset="0"/>
              <a:buChar char="•"/>
            </a:pPr>
            <a:r>
              <a:rPr lang="en-GB" sz="2400" dirty="0"/>
              <a:t>Mirroring and matching are NLP techniques that are used to build rapport sub-consciously.</a:t>
            </a:r>
          </a:p>
          <a:p>
            <a:pPr marL="342900" indent="-342900">
              <a:lnSpc>
                <a:spcPct val="120000"/>
              </a:lnSpc>
              <a:spcAft>
                <a:spcPts val="1200"/>
              </a:spcAft>
              <a:buClr>
                <a:schemeClr val="accent6"/>
              </a:buClr>
              <a:buFont typeface="Arial" panose="020B0604020202020204" pitchFamily="34" charset="0"/>
              <a:buChar char="•"/>
            </a:pPr>
            <a:r>
              <a:rPr lang="en-GB" sz="2400" dirty="0"/>
              <a:t>Although a form of mimicry, it should be very subtle and includes matching or mirroring the other person in terms of:</a:t>
            </a:r>
          </a:p>
          <a:p>
            <a:pPr marL="342900" indent="-342900">
              <a:lnSpc>
                <a:spcPct val="120000"/>
              </a:lnSpc>
              <a:spcAft>
                <a:spcPts val="1200"/>
              </a:spcAft>
              <a:buClr>
                <a:schemeClr val="accent6"/>
              </a:buClr>
              <a:buFont typeface="Arial" panose="020B0604020202020204" pitchFamily="34" charset="0"/>
              <a:buChar char="•"/>
            </a:pPr>
            <a:endParaRPr lang="en-GB" sz="2400" dirty="0"/>
          </a:p>
          <a:p>
            <a:pPr marL="342900" indent="-342900">
              <a:lnSpc>
                <a:spcPct val="120000"/>
              </a:lnSpc>
              <a:spcAft>
                <a:spcPts val="1200"/>
              </a:spcAft>
              <a:buClr>
                <a:schemeClr val="accent6"/>
              </a:buClr>
              <a:buFont typeface="Arial" panose="020B0604020202020204" pitchFamily="34" charset="0"/>
              <a:buChar char="•"/>
            </a:pPr>
            <a:endParaRPr lang="en-GB" sz="2400" dirty="0"/>
          </a:p>
          <a:p>
            <a:pPr marL="342900" indent="-342900">
              <a:lnSpc>
                <a:spcPct val="120000"/>
              </a:lnSpc>
              <a:spcAft>
                <a:spcPts val="1200"/>
              </a:spcAft>
              <a:buClr>
                <a:schemeClr val="accent6"/>
              </a:buClr>
              <a:buFont typeface="Arial" panose="020B0604020202020204" pitchFamily="34" charset="0"/>
              <a:buChar char="•"/>
            </a:pPr>
            <a:endParaRPr lang="en-GB" sz="2400" dirty="0"/>
          </a:p>
          <a:p>
            <a:pPr marL="342900" indent="-342900">
              <a:lnSpc>
                <a:spcPct val="120000"/>
              </a:lnSpc>
              <a:spcAft>
                <a:spcPts val="1200"/>
              </a:spcAft>
              <a:buClr>
                <a:schemeClr val="accent6"/>
              </a:buClr>
              <a:buFont typeface="Arial" panose="020B0604020202020204" pitchFamily="34" charset="0"/>
              <a:buChar char="•"/>
            </a:pPr>
            <a:r>
              <a:rPr lang="en-GB" sz="2400" dirty="0"/>
              <a:t>When someone is mis-matching, the other person will feel uncomfortable and distrustful.</a:t>
            </a:r>
          </a:p>
          <a:p>
            <a:pPr marL="342900" indent="-342900">
              <a:lnSpc>
                <a:spcPct val="120000"/>
              </a:lnSpc>
              <a:spcAft>
                <a:spcPts val="1200"/>
              </a:spcAft>
              <a:buClr>
                <a:schemeClr val="accent6"/>
              </a:buClr>
              <a:buFont typeface="Arial" panose="020B0604020202020204" pitchFamily="34" charset="0"/>
              <a:buChar char="•"/>
            </a:pPr>
            <a:endParaRPr lang="en-GB" sz="2400" dirty="0"/>
          </a:p>
        </p:txBody>
      </p:sp>
      <p:sp>
        <p:nvSpPr>
          <p:cNvPr id="4" name="Content Placeholder 2">
            <a:extLst>
              <a:ext uri="{FF2B5EF4-FFF2-40B4-BE49-F238E27FC236}">
                <a16:creationId xmlns:a16="http://schemas.microsoft.com/office/drawing/2014/main" id="{583B682B-414A-5920-9415-74A88DEEB09C}"/>
              </a:ext>
            </a:extLst>
          </p:cNvPr>
          <p:cNvSpPr txBox="1">
            <a:spLocks/>
          </p:cNvSpPr>
          <p:nvPr/>
        </p:nvSpPr>
        <p:spPr>
          <a:xfrm>
            <a:off x="0" y="3243827"/>
            <a:ext cx="12931318" cy="5184188"/>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GB" sz="2400" dirty="0">
                <a:solidFill>
                  <a:schemeClr val="accent6"/>
                </a:solidFill>
                <a:cs typeface="Arial"/>
              </a:rPr>
              <a:t>posture – how they are sitting / standing, body position (crossed legs or arms)</a:t>
            </a:r>
          </a:p>
          <a:p>
            <a:pPr lvl="2"/>
            <a:r>
              <a:rPr lang="en-GB" sz="2400" dirty="0">
                <a:solidFill>
                  <a:schemeClr val="accent6"/>
                </a:solidFill>
                <a:cs typeface="Arial"/>
              </a:rPr>
              <a:t>tone of voice </a:t>
            </a:r>
            <a:endParaRPr lang="en-GB" sz="2400" dirty="0">
              <a:solidFill>
                <a:schemeClr val="accent6"/>
              </a:solidFill>
            </a:endParaRPr>
          </a:p>
          <a:p>
            <a:pPr lvl="2"/>
            <a:r>
              <a:rPr lang="en-GB" sz="2400" dirty="0">
                <a:solidFill>
                  <a:schemeClr val="accent6"/>
                </a:solidFill>
                <a:cs typeface="Arial"/>
              </a:rPr>
              <a:t>eye contact</a:t>
            </a:r>
          </a:p>
          <a:p>
            <a:pPr lvl="2"/>
            <a:r>
              <a:rPr lang="en-GB" sz="2400" dirty="0">
                <a:solidFill>
                  <a:schemeClr val="accent6"/>
                </a:solidFill>
                <a:cs typeface="Arial"/>
              </a:rPr>
              <a:t>body language.</a:t>
            </a:r>
            <a:endParaRPr lang="en-GB" sz="2400" dirty="0">
              <a:solidFill>
                <a:schemeClr val="accent6"/>
              </a:solidFill>
            </a:endParaRPr>
          </a:p>
          <a:p>
            <a:pPr marL="457200" lvl="1" indent="0">
              <a:buFont typeface="Arial" panose="020B0604020202020204" pitchFamily="34" charset="0"/>
              <a:buNone/>
            </a:pPr>
            <a:endParaRPr lang="en-GB" dirty="0"/>
          </a:p>
          <a:p>
            <a:pPr lvl="1"/>
            <a:endParaRPr lang="en-GB" dirty="0"/>
          </a:p>
        </p:txBody>
      </p:sp>
    </p:spTree>
    <p:extLst>
      <p:ext uri="{BB962C8B-B14F-4D97-AF65-F5344CB8AC3E}">
        <p14:creationId xmlns:p14="http://schemas.microsoft.com/office/powerpoint/2010/main" val="160066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Transactional analysis (TA)</a:t>
            </a:r>
            <a:endParaRPr lang="en-GB" spc="-40" dirty="0"/>
          </a:p>
        </p:txBody>
      </p:sp>
      <p:sp>
        <p:nvSpPr>
          <p:cNvPr id="2" name="Content Placeholder 2">
            <a:extLst>
              <a:ext uri="{FF2B5EF4-FFF2-40B4-BE49-F238E27FC236}">
                <a16:creationId xmlns:a16="http://schemas.microsoft.com/office/drawing/2014/main" id="{2F370883-291B-7B7E-F49A-2CDA70AC7FC0}"/>
              </a:ext>
            </a:extLst>
          </p:cNvPr>
          <p:cNvSpPr>
            <a:spLocks noGrp="1"/>
          </p:cNvSpPr>
          <p:nvPr>
            <p:ph idx="1"/>
          </p:nvPr>
        </p:nvSpPr>
        <p:spPr>
          <a:xfrm>
            <a:off x="432000" y="1398842"/>
            <a:ext cx="11404154" cy="4525963"/>
          </a:xfrm>
        </p:spPr>
        <p:txBody>
          <a:bodyPr>
            <a:noAutofit/>
          </a:bodyPr>
          <a:lstStyle/>
          <a:p>
            <a:pPr marL="0" indent="0">
              <a:buNone/>
            </a:pPr>
            <a:r>
              <a:rPr lang="en-GB" sz="2000" dirty="0"/>
              <a:t>Transactional analysis was developed by Eric Berne (1964) as we communicate at both a psychological and social level.  </a:t>
            </a:r>
          </a:p>
          <a:p>
            <a:pPr marL="0" indent="0">
              <a:buNone/>
            </a:pPr>
            <a:endParaRPr lang="en-GB" sz="2000" dirty="0"/>
          </a:p>
          <a:p>
            <a:pPr marL="0" indent="0">
              <a:buNone/>
            </a:pPr>
            <a:r>
              <a:rPr lang="en-GB" sz="2000" dirty="0"/>
              <a:t>It considers three different ego states used in our transactions with others. These are:</a:t>
            </a:r>
          </a:p>
          <a:p>
            <a:pPr marL="857250" lvl="1" indent="-457200">
              <a:lnSpc>
                <a:spcPct val="100000"/>
              </a:lnSpc>
              <a:buFont typeface="+mj-lt"/>
              <a:buAutoNum type="arabicPeriod"/>
            </a:pPr>
            <a:r>
              <a:rPr lang="en-GB" sz="2000" dirty="0"/>
              <a:t>Parent</a:t>
            </a:r>
          </a:p>
          <a:p>
            <a:pPr marL="857250" lvl="1" indent="-457200">
              <a:lnSpc>
                <a:spcPct val="100000"/>
              </a:lnSpc>
              <a:buFont typeface="+mj-lt"/>
              <a:buAutoNum type="arabicPeriod"/>
            </a:pPr>
            <a:r>
              <a:rPr lang="en-GB" sz="2000" dirty="0"/>
              <a:t>Adult </a:t>
            </a:r>
          </a:p>
          <a:p>
            <a:pPr marL="857250" lvl="1" indent="-457200">
              <a:lnSpc>
                <a:spcPct val="100000"/>
              </a:lnSpc>
              <a:buFont typeface="+mj-lt"/>
              <a:buAutoNum type="arabicPeriod"/>
            </a:pPr>
            <a:r>
              <a:rPr lang="en-GB" sz="2000" dirty="0"/>
              <a:t>Child. </a:t>
            </a:r>
          </a:p>
          <a:p>
            <a:pPr marL="0" indent="0">
              <a:buNone/>
            </a:pPr>
            <a:endParaRPr lang="en-GB" sz="2000" dirty="0"/>
          </a:p>
          <a:p>
            <a:pPr marL="0" indent="0">
              <a:buNone/>
            </a:pPr>
            <a:r>
              <a:rPr lang="en-GB" sz="2000" dirty="0"/>
              <a:t>In the workplace, transactions should take place between ‘adult’ ego states and problems occur when different ego states are adopted. </a:t>
            </a:r>
          </a:p>
          <a:p>
            <a:pPr marL="0" indent="0">
              <a:buNone/>
            </a:pPr>
            <a:endParaRPr lang="en-GB" sz="2000" dirty="0"/>
          </a:p>
          <a:p>
            <a:pPr marL="0" indent="0">
              <a:buNone/>
            </a:pPr>
            <a:r>
              <a:rPr lang="en-GB" sz="2000" dirty="0"/>
              <a:t>For example, a difficult person may assume the ego state of a ‘child’ to try and get their own way, causing the other person in the transaction to adopt the ego state of a parent, resulting in an ineffective dialogue or a crossed transaction.</a:t>
            </a:r>
          </a:p>
        </p:txBody>
      </p:sp>
    </p:spTree>
    <p:extLst>
      <p:ext uri="{BB962C8B-B14F-4D97-AF65-F5344CB8AC3E}">
        <p14:creationId xmlns:p14="http://schemas.microsoft.com/office/powerpoint/2010/main" val="96739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a:extLst>
              <a:ext uri="{FF2B5EF4-FFF2-40B4-BE49-F238E27FC236}">
                <a16:creationId xmlns:a16="http://schemas.microsoft.com/office/drawing/2014/main" id="{077A2055-108B-730A-6209-36342130D247}"/>
              </a:ext>
            </a:extLst>
          </p:cNvPr>
          <p:cNvSpPr txBox="1">
            <a:spLocks/>
          </p:cNvSpPr>
          <p:nvPr/>
        </p:nvSpPr>
        <p:spPr>
          <a:xfrm>
            <a:off x="1669775" y="5867696"/>
            <a:ext cx="284797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Communication and Leadership: Transactional Analysis Model (Joseph Lynch)</a:t>
            </a:r>
          </a:p>
        </p:txBody>
      </p:sp>
      <p:sp>
        <p:nvSpPr>
          <p:cNvPr id="14" name="Slide Number Placeholder 4">
            <a:extLst>
              <a:ext uri="{FF2B5EF4-FFF2-40B4-BE49-F238E27FC236}">
                <a16:creationId xmlns:a16="http://schemas.microsoft.com/office/drawing/2014/main" id="{1D3B44D3-D0AF-8661-F9CB-1B1326CE4843}"/>
              </a:ext>
            </a:extLst>
          </p:cNvPr>
          <p:cNvSpPr txBox="1">
            <a:spLocks/>
          </p:cNvSpPr>
          <p:nvPr/>
        </p:nvSpPr>
        <p:spPr>
          <a:xfrm>
            <a:off x="10067279" y="6356351"/>
            <a:ext cx="56197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2813" eaLnBrk="0" fontAlgn="base" hangingPunct="0">
              <a:spcBef>
                <a:spcPct val="0"/>
              </a:spcBef>
              <a:spcAft>
                <a:spcPct val="0"/>
              </a:spcAft>
            </a:pPr>
            <a:fld id="{4793B200-C8FF-435A-A092-7A98624B6036}" type="slidenum">
              <a:rPr lang="en-GB" smtClean="0">
                <a:solidFill>
                  <a:prstClr val="black"/>
                </a:solidFill>
                <a:ea typeface="ＭＳ Ｐゴシック" panose="020B0600070205080204" pitchFamily="34" charset="-128"/>
              </a:rPr>
              <a:pPr defTabSz="912813" eaLnBrk="0" fontAlgn="base" hangingPunct="0">
                <a:spcBef>
                  <a:spcPct val="0"/>
                </a:spcBef>
                <a:spcAft>
                  <a:spcPct val="0"/>
                </a:spcAft>
              </a:pPr>
              <a:t>29</a:t>
            </a:fld>
            <a:endParaRPr lang="en-GB">
              <a:solidFill>
                <a:prstClr val="black"/>
              </a:solidFill>
              <a:ea typeface="ＭＳ Ｐゴシック" panose="020B0600070205080204" pitchFamily="34" charset="-128"/>
            </a:endParaRPr>
          </a:p>
        </p:txBody>
      </p:sp>
      <p:sp>
        <p:nvSpPr>
          <p:cNvPr id="15" name="TextBox 14">
            <a:extLst>
              <a:ext uri="{FF2B5EF4-FFF2-40B4-BE49-F238E27FC236}">
                <a16:creationId xmlns:a16="http://schemas.microsoft.com/office/drawing/2014/main" id="{FDAFCD2F-DD9E-43FB-B9ED-913AD162979F}"/>
              </a:ext>
            </a:extLst>
          </p:cNvPr>
          <p:cNvSpPr txBox="1"/>
          <p:nvPr/>
        </p:nvSpPr>
        <p:spPr>
          <a:xfrm>
            <a:off x="4799856" y="1988841"/>
            <a:ext cx="2016224" cy="3477875"/>
          </a:xfrm>
          <a:prstGeom prst="rect">
            <a:avLst/>
          </a:prstGeom>
          <a:noFill/>
        </p:spPr>
        <p:txBody>
          <a:bodyPr wrap="square" rtlCol="0">
            <a:spAutoFit/>
          </a:bodyPr>
          <a:lstStyle/>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p:txBody>
      </p:sp>
      <p:sp>
        <p:nvSpPr>
          <p:cNvPr id="16" name="TextBox 15">
            <a:extLst>
              <a:ext uri="{FF2B5EF4-FFF2-40B4-BE49-F238E27FC236}">
                <a16:creationId xmlns:a16="http://schemas.microsoft.com/office/drawing/2014/main" id="{CFDA0EA3-9D70-080C-3489-E73F899EB1F3}"/>
              </a:ext>
            </a:extLst>
          </p:cNvPr>
          <p:cNvSpPr txBox="1"/>
          <p:nvPr/>
        </p:nvSpPr>
        <p:spPr>
          <a:xfrm>
            <a:off x="7752184" y="1988841"/>
            <a:ext cx="1872208" cy="3477875"/>
          </a:xfrm>
          <a:prstGeom prst="rect">
            <a:avLst/>
          </a:prstGeom>
          <a:noFill/>
        </p:spPr>
        <p:txBody>
          <a:bodyPr wrap="square" rtlCol="0">
            <a:spAutoFit/>
          </a:bodyPr>
          <a:lstStyle/>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endParaRPr lang="en-GB" sz="2000">
              <a:solidFill>
                <a:prstClr val="black"/>
              </a:solidFill>
              <a:latin typeface="Berlin Sans FB" panose="020E0602020502020306" pitchFamily="34" charset="0"/>
              <a:ea typeface="ＭＳ Ｐゴシック" panose="020B0600070205080204" pitchFamily="34" charset="-128"/>
            </a:endParaRPr>
          </a:p>
          <a:p>
            <a:pPr defTabSz="912813" eaLnBrk="0" fontAlgn="base" hangingPunct="0">
              <a:spcBef>
                <a:spcPct val="0"/>
              </a:spcBef>
              <a:spcAft>
                <a:spcPct val="0"/>
              </a:spcAft>
            </a:pPr>
            <a:r>
              <a:rPr lang="en-GB" sz="2000">
                <a:solidFill>
                  <a:prstClr val="black"/>
                </a:solidFill>
                <a:latin typeface="Berlin Sans FB" panose="020E0602020502020306" pitchFamily="34" charset="0"/>
                <a:ea typeface="ＭＳ Ｐゴシック" panose="020B0600070205080204" pitchFamily="34" charset="-128"/>
              </a:rPr>
              <a:t> </a:t>
            </a:r>
          </a:p>
        </p:txBody>
      </p:sp>
      <p:graphicFrame>
        <p:nvGraphicFramePr>
          <p:cNvPr id="18" name="Table 17">
            <a:extLst>
              <a:ext uri="{FF2B5EF4-FFF2-40B4-BE49-F238E27FC236}">
                <a16:creationId xmlns:a16="http://schemas.microsoft.com/office/drawing/2014/main" id="{80A7434A-CB27-5043-6610-7E9A7B4F2879}"/>
              </a:ext>
            </a:extLst>
          </p:cNvPr>
          <p:cNvGraphicFramePr>
            <a:graphicFrameLocks noGrp="1"/>
          </p:cNvGraphicFramePr>
          <p:nvPr>
            <p:extLst>
              <p:ext uri="{D42A27DB-BD31-4B8C-83A1-F6EECF244321}">
                <p14:modId xmlns:p14="http://schemas.microsoft.com/office/powerpoint/2010/main" val="45582221"/>
              </p:ext>
            </p:extLst>
          </p:nvPr>
        </p:nvGraphicFramePr>
        <p:xfrm>
          <a:off x="4439816" y="1076017"/>
          <a:ext cx="6096000" cy="5577840"/>
        </p:xfrm>
        <a:graphic>
          <a:graphicData uri="http://schemas.openxmlformats.org/drawingml/2006/table">
            <a:tbl>
              <a:tblPr firstRow="1" bandRow="1"/>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a:solidFill>
                            <a:schemeClr val="bg1"/>
                          </a:solidFill>
                          <a:latin typeface="Arial" panose="020B0604020202020204" pitchFamily="34" charset="0"/>
                          <a:cs typeface="Arial" panose="020B0604020202020204" pitchFamily="34" charset="0"/>
                        </a:rPr>
                        <a:t>Nurturing Parent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solidFill>
                          <a:latin typeface="Arial" panose="020B0604020202020204" pitchFamily="34" charset="0"/>
                          <a:cs typeface="Arial" panose="020B0604020202020204" pitchFamily="34" charset="0"/>
                        </a:rPr>
                        <a:t>Critical/ Controlling Parent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Words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Don’t worry, let me help you</a:t>
                      </a:r>
                      <a:r>
                        <a:rPr lang="en-GB" baseline="0">
                          <a:solidFill>
                            <a:schemeClr val="tx1"/>
                          </a:solidFill>
                          <a:latin typeface="Arial" panose="020B0604020202020204" pitchFamily="34" charset="0"/>
                          <a:cs typeface="Arial" panose="020B0604020202020204" pitchFamily="34" charset="0"/>
                        </a:rPr>
                        <a:t>, it’s ok, I’ll sort it, </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Should, Must, Don’t, good, Bad, Haven’t you?, Why</a:t>
                      </a:r>
                      <a:r>
                        <a:rPr lang="en-GB" baseline="0">
                          <a:solidFill>
                            <a:schemeClr val="tx1"/>
                          </a:solidFill>
                          <a:latin typeface="Arial" panose="020B0604020202020204" pitchFamily="34" charset="0"/>
                          <a:cs typeface="Arial" panose="020B0604020202020204" pitchFamily="34" charset="0"/>
                        </a:rPr>
                        <a:t> not?</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Tone (para-verbal)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Soothing, consoling, protective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Harsh, Abrupt, Authoritative, dismissive, patronising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Body</a:t>
                      </a:r>
                      <a:r>
                        <a:rPr lang="en-GB" baseline="0">
                          <a:solidFill>
                            <a:schemeClr val="tx1"/>
                          </a:solidFill>
                          <a:latin typeface="Arial" panose="020B0604020202020204" pitchFamily="34" charset="0"/>
                          <a:cs typeface="Arial" panose="020B0604020202020204" pitchFamily="34" charset="0"/>
                        </a:rPr>
                        <a:t> Language</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Pat on arm,</a:t>
                      </a:r>
                    </a:p>
                    <a:p>
                      <a:r>
                        <a:rPr lang="en-GB" dirty="0">
                          <a:solidFill>
                            <a:schemeClr val="tx1"/>
                          </a:solidFill>
                          <a:latin typeface="Arial" panose="020B0604020202020204" pitchFamily="34" charset="0"/>
                          <a:cs typeface="Arial" panose="020B0604020202020204" pitchFamily="34" charset="0"/>
                        </a:rPr>
                        <a:t>Nodding encouragingly,</a:t>
                      </a:r>
                    </a:p>
                    <a:p>
                      <a:r>
                        <a:rPr lang="en-GB" dirty="0">
                          <a:solidFill>
                            <a:schemeClr val="tx1"/>
                          </a:solidFill>
                          <a:latin typeface="Arial" panose="020B0604020202020204" pitchFamily="34" charset="0"/>
                          <a:cs typeface="Arial" panose="020B0604020202020204" pitchFamily="34" charset="0"/>
                        </a:rPr>
                        <a:t>Smiling,</a:t>
                      </a:r>
                    </a:p>
                    <a:p>
                      <a:r>
                        <a:rPr lang="en-GB" dirty="0">
                          <a:solidFill>
                            <a:schemeClr val="tx1"/>
                          </a:solidFill>
                          <a:latin typeface="Arial" panose="020B0604020202020204" pitchFamily="34" charset="0"/>
                          <a:cs typeface="Arial" panose="020B0604020202020204" pitchFamily="34" charset="0"/>
                        </a:rPr>
                        <a:t>Proud eyes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Finger pointing, arms crossed,</a:t>
                      </a:r>
                      <a:r>
                        <a:rPr lang="en-GB" baseline="0" dirty="0">
                          <a:solidFill>
                            <a:schemeClr val="tx1"/>
                          </a:solidFill>
                          <a:latin typeface="Arial" panose="020B0604020202020204" pitchFamily="34" charset="0"/>
                          <a:cs typeface="Arial" panose="020B0604020202020204" pitchFamily="34" charset="0"/>
                        </a:rPr>
                        <a:t> rolling eyes, scowling,</a:t>
                      </a:r>
                    </a:p>
                    <a:p>
                      <a:r>
                        <a:rPr lang="en-GB" baseline="0" dirty="0">
                          <a:solidFill>
                            <a:schemeClr val="tx1"/>
                          </a:solidFill>
                          <a:latin typeface="Arial" panose="020B0604020202020204" pitchFamily="34" charset="0"/>
                          <a:cs typeface="Arial" panose="020B0604020202020204" pitchFamily="34" charset="0"/>
                        </a:rPr>
                        <a:t>furrowed brow,</a:t>
                      </a:r>
                    </a:p>
                    <a:p>
                      <a:r>
                        <a:rPr lang="en-GB" dirty="0">
                          <a:solidFill>
                            <a:schemeClr val="tx1"/>
                          </a:solidFill>
                          <a:latin typeface="Arial" panose="020B0604020202020204" pitchFamily="34" charset="0"/>
                          <a:cs typeface="Arial" panose="020B0604020202020204" pitchFamily="34" charset="0"/>
                        </a:rPr>
                        <a:t>Standing over someone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bl>
          </a:graphicData>
        </a:graphic>
      </p:graphicFrame>
      <p:sp>
        <p:nvSpPr>
          <p:cNvPr id="19" name="TextBox 18">
            <a:extLst>
              <a:ext uri="{FF2B5EF4-FFF2-40B4-BE49-F238E27FC236}">
                <a16:creationId xmlns:a16="http://schemas.microsoft.com/office/drawing/2014/main" id="{AF6D335D-4FB2-311A-DB21-AAD720D414E1}"/>
              </a:ext>
            </a:extLst>
          </p:cNvPr>
          <p:cNvSpPr txBox="1"/>
          <p:nvPr/>
        </p:nvSpPr>
        <p:spPr>
          <a:xfrm>
            <a:off x="1777391" y="4244896"/>
            <a:ext cx="2568988" cy="1200329"/>
          </a:xfrm>
          <a:prstGeom prst="rect">
            <a:avLst/>
          </a:prstGeom>
          <a:noFill/>
        </p:spPr>
        <p:txBody>
          <a:bodyPr wrap="square" rtlCol="0">
            <a:spAutoFit/>
          </a:bodyPr>
          <a:lstStyle/>
          <a:p>
            <a:pPr defTabSz="912813" eaLnBrk="0" fontAlgn="base" hangingPunct="0">
              <a:spcBef>
                <a:spcPct val="0"/>
              </a:spcBef>
              <a:spcAft>
                <a:spcPct val="0"/>
              </a:spcAft>
            </a:pPr>
            <a:r>
              <a:rPr lang="en-GB" dirty="0">
                <a:solidFill>
                  <a:schemeClr val="accent6"/>
                </a:solidFill>
                <a:ea typeface="ＭＳ Ｐゴシック" panose="020B0600070205080204" pitchFamily="34" charset="-128"/>
              </a:rPr>
              <a:t>Controlling, seeks to make the ‘child’ do as they say, critical, bossy, rule maker.</a:t>
            </a:r>
          </a:p>
        </p:txBody>
      </p:sp>
      <p:sp>
        <p:nvSpPr>
          <p:cNvPr id="20" name="TextBox 19">
            <a:extLst>
              <a:ext uri="{FF2B5EF4-FFF2-40B4-BE49-F238E27FC236}">
                <a16:creationId xmlns:a16="http://schemas.microsoft.com/office/drawing/2014/main" id="{F9666724-8DB2-24F1-EEA6-4EA5E0B8A963}"/>
              </a:ext>
            </a:extLst>
          </p:cNvPr>
          <p:cNvSpPr txBox="1"/>
          <p:nvPr/>
        </p:nvSpPr>
        <p:spPr>
          <a:xfrm>
            <a:off x="1748337" y="2059292"/>
            <a:ext cx="2435249" cy="2031325"/>
          </a:xfrm>
          <a:prstGeom prst="rect">
            <a:avLst/>
          </a:prstGeom>
          <a:noFill/>
        </p:spPr>
        <p:txBody>
          <a:bodyPr wrap="square" rtlCol="0">
            <a:spAutoFit/>
          </a:bodyPr>
          <a:lstStyle/>
          <a:p>
            <a:pPr defTabSz="912813" eaLnBrk="0" fontAlgn="base" hangingPunct="0">
              <a:spcBef>
                <a:spcPct val="0"/>
              </a:spcBef>
              <a:spcAft>
                <a:spcPct val="0"/>
              </a:spcAft>
            </a:pPr>
            <a:r>
              <a:rPr lang="en-GB" dirty="0">
                <a:solidFill>
                  <a:schemeClr val="accent6"/>
                </a:solidFill>
                <a:ea typeface="ＭＳ Ｐゴシック" panose="020B0600070205080204" pitchFamily="34" charset="-128"/>
              </a:rPr>
              <a:t>Seeks to keep the ‘child’ contented and calm their fears, can be overprotective, can stop or hinder the development of others.</a:t>
            </a:r>
          </a:p>
        </p:txBody>
      </p:sp>
      <p:sp>
        <p:nvSpPr>
          <p:cNvPr id="21" name="Oval 20">
            <a:extLst>
              <a:ext uri="{FF2B5EF4-FFF2-40B4-BE49-F238E27FC236}">
                <a16:creationId xmlns:a16="http://schemas.microsoft.com/office/drawing/2014/main" id="{D8D471EE-ED06-0D79-0593-725978D15C7E}"/>
              </a:ext>
            </a:extLst>
          </p:cNvPr>
          <p:cNvSpPr/>
          <p:nvPr/>
        </p:nvSpPr>
        <p:spPr>
          <a:xfrm>
            <a:off x="1771443" y="60435"/>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Parent</a:t>
            </a:r>
          </a:p>
        </p:txBody>
      </p:sp>
    </p:spTree>
    <p:extLst>
      <p:ext uri="{BB962C8B-B14F-4D97-AF65-F5344CB8AC3E}">
        <p14:creationId xmlns:p14="http://schemas.microsoft.com/office/powerpoint/2010/main" val="988277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Topics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079770" y="1372161"/>
            <a:ext cx="10440230" cy="4113678"/>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Communication dynamics</a:t>
            </a:r>
          </a:p>
          <a:p>
            <a:pPr marL="342900" indent="-342900">
              <a:lnSpc>
                <a:spcPct val="100000"/>
              </a:lnSpc>
              <a:spcAft>
                <a:spcPts val="1200"/>
              </a:spcAft>
              <a:buClr>
                <a:schemeClr val="accent6"/>
              </a:buClr>
              <a:buFont typeface="Arial" panose="020B0604020202020204" pitchFamily="34" charset="0"/>
              <a:buChar char="•"/>
            </a:pPr>
            <a:r>
              <a:rPr lang="en-GB" sz="2400" dirty="0"/>
              <a:t>Impact of communication in workplace</a:t>
            </a:r>
          </a:p>
          <a:p>
            <a:pPr marL="342900" indent="-342900">
              <a:lnSpc>
                <a:spcPct val="100000"/>
              </a:lnSpc>
              <a:spcAft>
                <a:spcPts val="1200"/>
              </a:spcAft>
              <a:buClr>
                <a:schemeClr val="accent6"/>
              </a:buClr>
              <a:buFont typeface="Arial" panose="020B0604020202020204" pitchFamily="34" charset="0"/>
              <a:buChar char="•"/>
            </a:pPr>
            <a:r>
              <a:rPr lang="en-GB" sz="2400" dirty="0"/>
              <a:t>Non-verbal communication</a:t>
            </a:r>
          </a:p>
          <a:p>
            <a:pPr marL="342900" indent="-342900">
              <a:lnSpc>
                <a:spcPct val="100000"/>
              </a:lnSpc>
              <a:spcAft>
                <a:spcPts val="1200"/>
              </a:spcAft>
              <a:buClr>
                <a:schemeClr val="accent6"/>
              </a:buClr>
              <a:buFont typeface="Arial" panose="020B0604020202020204" pitchFamily="34" charset="0"/>
              <a:buChar char="•"/>
            </a:pPr>
            <a:r>
              <a:rPr lang="en-GB" sz="2400" dirty="0"/>
              <a:t>Listening skills</a:t>
            </a:r>
          </a:p>
          <a:p>
            <a:pPr marL="342900" indent="-342900">
              <a:lnSpc>
                <a:spcPct val="100000"/>
              </a:lnSpc>
              <a:spcAft>
                <a:spcPts val="1200"/>
              </a:spcAft>
              <a:buClr>
                <a:schemeClr val="accent6"/>
              </a:buClr>
              <a:buFont typeface="Arial" panose="020B0604020202020204" pitchFamily="34" charset="0"/>
              <a:buChar char="•"/>
            </a:pPr>
            <a:r>
              <a:rPr lang="en-GB" sz="2400" dirty="0"/>
              <a:t>Barriers to communication and strategies</a:t>
            </a:r>
          </a:p>
          <a:p>
            <a:pPr marL="342900" indent="-342900">
              <a:lnSpc>
                <a:spcPct val="100000"/>
              </a:lnSpc>
              <a:spcAft>
                <a:spcPts val="1200"/>
              </a:spcAft>
              <a:buClr>
                <a:schemeClr val="accent6"/>
              </a:buClr>
              <a:buFont typeface="Arial" panose="020B0604020202020204" pitchFamily="34" charset="0"/>
              <a:buChar char="•"/>
            </a:pPr>
            <a:r>
              <a:rPr lang="en-GB" sz="2400" dirty="0"/>
              <a:t>Visual, auditory and </a:t>
            </a:r>
            <a:r>
              <a:rPr lang="en-GB" sz="2400" dirty="0" err="1"/>
              <a:t>kinestheti</a:t>
            </a:r>
            <a:r>
              <a:rPr lang="en-GB" sz="2400" dirty="0"/>
              <a:t> (VAK) styles</a:t>
            </a:r>
          </a:p>
          <a:p>
            <a:pPr marL="342900" indent="-342900">
              <a:lnSpc>
                <a:spcPct val="100000"/>
              </a:lnSpc>
              <a:spcAft>
                <a:spcPts val="1200"/>
              </a:spcAft>
              <a:buClr>
                <a:schemeClr val="accent6"/>
              </a:buClr>
              <a:buFont typeface="Arial" panose="020B0604020202020204" pitchFamily="34" charset="0"/>
              <a:buChar char="•"/>
            </a:pPr>
            <a:r>
              <a:rPr lang="en-GB" sz="2400" dirty="0"/>
              <a:t>Transactional analysis</a:t>
            </a:r>
          </a:p>
        </p:txBody>
      </p:sp>
    </p:spTree>
    <p:extLst>
      <p:ext uri="{BB962C8B-B14F-4D97-AF65-F5344CB8AC3E}">
        <p14:creationId xmlns:p14="http://schemas.microsoft.com/office/powerpoint/2010/main" val="79439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TA: Ego States</a:t>
            </a:r>
            <a:endParaRPr lang="en-GB" spc="-40" dirty="0"/>
          </a:p>
        </p:txBody>
      </p:sp>
      <p:sp>
        <p:nvSpPr>
          <p:cNvPr id="12" name="Footer Placeholder 3">
            <a:extLst>
              <a:ext uri="{FF2B5EF4-FFF2-40B4-BE49-F238E27FC236}">
                <a16:creationId xmlns:a16="http://schemas.microsoft.com/office/drawing/2014/main" id="{575AC3D0-F769-2B77-2C7A-48BD964C9A0C}"/>
              </a:ext>
            </a:extLst>
          </p:cNvPr>
          <p:cNvSpPr txBox="1">
            <a:spLocks/>
          </p:cNvSpPr>
          <p:nvPr/>
        </p:nvSpPr>
        <p:spPr>
          <a:xfrm>
            <a:off x="1919536" y="5440283"/>
            <a:ext cx="4721209" cy="69318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2813" eaLnBrk="0" fontAlgn="base" hangingPunct="0">
              <a:spcBef>
                <a:spcPct val="0"/>
              </a:spcBef>
              <a:spcAft>
                <a:spcPct val="0"/>
              </a:spcAft>
            </a:pPr>
            <a:r>
              <a:rPr lang="en-GB" sz="1400" dirty="0">
                <a:solidFill>
                  <a:schemeClr val="accent6"/>
                </a:solidFill>
                <a:ea typeface="ＭＳ Ｐゴシック" panose="020B0600070205080204" pitchFamily="34" charset="-128"/>
              </a:rPr>
              <a:t>Communication and Leadership: Transactional Analysis Model (Joe Lynch)</a:t>
            </a:r>
          </a:p>
        </p:txBody>
      </p:sp>
      <p:sp>
        <p:nvSpPr>
          <p:cNvPr id="14" name="TextBox 13">
            <a:extLst>
              <a:ext uri="{FF2B5EF4-FFF2-40B4-BE49-F238E27FC236}">
                <a16:creationId xmlns:a16="http://schemas.microsoft.com/office/drawing/2014/main" id="{642A7767-680F-2488-C033-3AF6C7FB1B68}"/>
              </a:ext>
            </a:extLst>
          </p:cNvPr>
          <p:cNvSpPr txBox="1"/>
          <p:nvPr/>
        </p:nvSpPr>
        <p:spPr>
          <a:xfrm>
            <a:off x="7998058" y="4070235"/>
            <a:ext cx="1811039" cy="400110"/>
          </a:xfrm>
          <a:prstGeom prst="rect">
            <a:avLst/>
          </a:prstGeom>
          <a:noFill/>
        </p:spPr>
        <p:txBody>
          <a:bodyPr wrap="square" rtlCol="0">
            <a:spAutoFit/>
          </a:bodyPr>
          <a:lstStyle/>
          <a:p>
            <a:pPr defTabSz="912813" eaLnBrk="0" fontAlgn="base" hangingPunct="0">
              <a:spcBef>
                <a:spcPct val="0"/>
              </a:spcBef>
              <a:spcAft>
                <a:spcPct val="0"/>
              </a:spcAft>
            </a:pPr>
            <a:r>
              <a:rPr lang="en-GB" sz="2000" dirty="0">
                <a:solidFill>
                  <a:schemeClr val="accent6"/>
                </a:solidFill>
                <a:ea typeface="ＭＳ Ｐゴシック" panose="020B0600070205080204" pitchFamily="34" charset="-128"/>
                <a:cs typeface="Arial" panose="020B0604020202020204" pitchFamily="34" charset="0"/>
              </a:rPr>
              <a:t>Free Child</a:t>
            </a:r>
          </a:p>
        </p:txBody>
      </p:sp>
      <p:sp>
        <p:nvSpPr>
          <p:cNvPr id="15" name="TextBox 14">
            <a:extLst>
              <a:ext uri="{FF2B5EF4-FFF2-40B4-BE49-F238E27FC236}">
                <a16:creationId xmlns:a16="http://schemas.microsoft.com/office/drawing/2014/main" id="{516F98D8-101C-6ACE-DDA1-29E06317DA96}"/>
              </a:ext>
            </a:extLst>
          </p:cNvPr>
          <p:cNvSpPr txBox="1"/>
          <p:nvPr/>
        </p:nvSpPr>
        <p:spPr>
          <a:xfrm>
            <a:off x="7998058" y="4744860"/>
            <a:ext cx="2528426" cy="400110"/>
          </a:xfrm>
          <a:prstGeom prst="rect">
            <a:avLst/>
          </a:prstGeom>
          <a:noFill/>
        </p:spPr>
        <p:txBody>
          <a:bodyPr wrap="square" rtlCol="0">
            <a:spAutoFit/>
          </a:bodyPr>
          <a:lstStyle/>
          <a:p>
            <a:pPr defTabSz="912813" eaLnBrk="0" fontAlgn="base" hangingPunct="0">
              <a:spcBef>
                <a:spcPct val="0"/>
              </a:spcBef>
              <a:spcAft>
                <a:spcPct val="0"/>
              </a:spcAft>
            </a:pPr>
            <a:r>
              <a:rPr lang="en-GB" sz="2000" dirty="0">
                <a:solidFill>
                  <a:schemeClr val="accent6"/>
                </a:solidFill>
                <a:ea typeface="ＭＳ Ｐゴシック" panose="020B0600070205080204" pitchFamily="34" charset="-128"/>
                <a:cs typeface="Arial" panose="020B0604020202020204" pitchFamily="34" charset="0"/>
              </a:rPr>
              <a:t>Adaptive Child</a:t>
            </a:r>
          </a:p>
        </p:txBody>
      </p:sp>
      <p:sp>
        <p:nvSpPr>
          <p:cNvPr id="16" name="TextBox 15">
            <a:extLst>
              <a:ext uri="{FF2B5EF4-FFF2-40B4-BE49-F238E27FC236}">
                <a16:creationId xmlns:a16="http://schemas.microsoft.com/office/drawing/2014/main" id="{3554F741-2667-C938-C26F-B00B505C3A80}"/>
              </a:ext>
            </a:extLst>
          </p:cNvPr>
          <p:cNvSpPr txBox="1"/>
          <p:nvPr/>
        </p:nvSpPr>
        <p:spPr>
          <a:xfrm>
            <a:off x="1919536" y="4070235"/>
            <a:ext cx="2817172" cy="400110"/>
          </a:xfrm>
          <a:prstGeom prst="rect">
            <a:avLst/>
          </a:prstGeom>
          <a:noFill/>
        </p:spPr>
        <p:txBody>
          <a:bodyPr wrap="square" rtlCol="0">
            <a:spAutoFit/>
          </a:bodyPr>
          <a:lstStyle/>
          <a:p>
            <a:pPr defTabSz="912813" eaLnBrk="0" fontAlgn="base" hangingPunct="0">
              <a:spcBef>
                <a:spcPct val="0"/>
              </a:spcBef>
              <a:spcAft>
                <a:spcPct val="0"/>
              </a:spcAft>
            </a:pPr>
            <a:r>
              <a:rPr lang="en-GB" sz="2000">
                <a:solidFill>
                  <a:schemeClr val="accent6"/>
                </a:solidFill>
                <a:ea typeface="ＭＳ Ｐゴシック" panose="020B0600070205080204" pitchFamily="34" charset="-128"/>
                <a:cs typeface="Arial" panose="020B0604020202020204" pitchFamily="34" charset="0"/>
              </a:rPr>
              <a:t>Nurturing Parent</a:t>
            </a:r>
          </a:p>
        </p:txBody>
      </p:sp>
      <p:sp>
        <p:nvSpPr>
          <p:cNvPr id="18" name="TextBox 17">
            <a:extLst>
              <a:ext uri="{FF2B5EF4-FFF2-40B4-BE49-F238E27FC236}">
                <a16:creationId xmlns:a16="http://schemas.microsoft.com/office/drawing/2014/main" id="{1D900ADF-A1E8-3261-79DA-E6C96E9F9DBB}"/>
              </a:ext>
            </a:extLst>
          </p:cNvPr>
          <p:cNvSpPr txBox="1"/>
          <p:nvPr/>
        </p:nvSpPr>
        <p:spPr>
          <a:xfrm>
            <a:off x="1919536" y="4755259"/>
            <a:ext cx="2615945" cy="400110"/>
          </a:xfrm>
          <a:prstGeom prst="rect">
            <a:avLst/>
          </a:prstGeom>
          <a:noFill/>
        </p:spPr>
        <p:txBody>
          <a:bodyPr wrap="square" rtlCol="0">
            <a:spAutoFit/>
          </a:bodyPr>
          <a:lstStyle/>
          <a:p>
            <a:pPr defTabSz="912813" eaLnBrk="0" fontAlgn="base" hangingPunct="0">
              <a:spcBef>
                <a:spcPct val="0"/>
              </a:spcBef>
              <a:spcAft>
                <a:spcPct val="0"/>
              </a:spcAft>
            </a:pPr>
            <a:r>
              <a:rPr lang="en-GB" sz="2000" dirty="0">
                <a:solidFill>
                  <a:schemeClr val="accent6"/>
                </a:solidFill>
                <a:ea typeface="ＭＳ Ｐゴシック" panose="020B0600070205080204" pitchFamily="34" charset="-128"/>
                <a:cs typeface="Arial" panose="020B0604020202020204" pitchFamily="34" charset="0"/>
              </a:rPr>
              <a:t>Critical Parent </a:t>
            </a:r>
          </a:p>
        </p:txBody>
      </p:sp>
      <p:sp>
        <p:nvSpPr>
          <p:cNvPr id="19" name="Oval 18">
            <a:extLst>
              <a:ext uri="{FF2B5EF4-FFF2-40B4-BE49-F238E27FC236}">
                <a16:creationId xmlns:a16="http://schemas.microsoft.com/office/drawing/2014/main" id="{6E339462-DA68-B018-E377-3AC96DBAAECA}"/>
              </a:ext>
            </a:extLst>
          </p:cNvPr>
          <p:cNvSpPr/>
          <p:nvPr/>
        </p:nvSpPr>
        <p:spPr>
          <a:xfrm>
            <a:off x="2207568" y="1776261"/>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Parent</a:t>
            </a:r>
          </a:p>
        </p:txBody>
      </p:sp>
      <p:sp>
        <p:nvSpPr>
          <p:cNvPr id="20" name="Oval 19">
            <a:extLst>
              <a:ext uri="{FF2B5EF4-FFF2-40B4-BE49-F238E27FC236}">
                <a16:creationId xmlns:a16="http://schemas.microsoft.com/office/drawing/2014/main" id="{6193F601-8D7F-147C-F525-DEA2486D9356}"/>
              </a:ext>
            </a:extLst>
          </p:cNvPr>
          <p:cNvSpPr/>
          <p:nvPr/>
        </p:nvSpPr>
        <p:spPr>
          <a:xfrm>
            <a:off x="5015880" y="1776261"/>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Adult</a:t>
            </a:r>
          </a:p>
        </p:txBody>
      </p:sp>
      <p:sp>
        <p:nvSpPr>
          <p:cNvPr id="21" name="Oval 20">
            <a:extLst>
              <a:ext uri="{FF2B5EF4-FFF2-40B4-BE49-F238E27FC236}">
                <a16:creationId xmlns:a16="http://schemas.microsoft.com/office/drawing/2014/main" id="{10809DC2-68D7-8127-B1C0-D4AF87E889BC}"/>
              </a:ext>
            </a:extLst>
          </p:cNvPr>
          <p:cNvSpPr/>
          <p:nvPr/>
        </p:nvSpPr>
        <p:spPr>
          <a:xfrm>
            <a:off x="7648857" y="1776261"/>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Child</a:t>
            </a:r>
          </a:p>
        </p:txBody>
      </p:sp>
    </p:spTree>
    <p:extLst>
      <p:ext uri="{BB962C8B-B14F-4D97-AF65-F5344CB8AC3E}">
        <p14:creationId xmlns:p14="http://schemas.microsoft.com/office/powerpoint/2010/main" val="3157821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7100FD5E-C6A7-7898-7339-5CBD00985D80}"/>
              </a:ext>
            </a:extLst>
          </p:cNvPr>
          <p:cNvGraphicFramePr>
            <a:graphicFrameLocks noGrp="1"/>
          </p:cNvGraphicFramePr>
          <p:nvPr>
            <p:extLst>
              <p:ext uri="{D42A27DB-BD31-4B8C-83A1-F6EECF244321}">
                <p14:modId xmlns:p14="http://schemas.microsoft.com/office/powerpoint/2010/main" val="2629846454"/>
              </p:ext>
            </p:extLst>
          </p:nvPr>
        </p:nvGraphicFramePr>
        <p:xfrm>
          <a:off x="4439816" y="1268760"/>
          <a:ext cx="6096000" cy="4937760"/>
        </p:xfrm>
        <a:graphic>
          <a:graphicData uri="http://schemas.openxmlformats.org/drawingml/2006/table">
            <a:tbl>
              <a:tblPr firstRow="1" bandRow="1"/>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2400">
                          <a:solidFill>
                            <a:schemeClr val="bg1"/>
                          </a:solidFill>
                          <a:latin typeface="Arial" panose="020B0604020202020204" pitchFamily="34" charset="0"/>
                          <a:cs typeface="Arial" panose="020B0604020202020204" pitchFamily="34" charset="0"/>
                        </a:rPr>
                        <a:t>Free Child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2400" dirty="0">
                          <a:solidFill>
                            <a:schemeClr val="bg1"/>
                          </a:solidFill>
                          <a:latin typeface="Arial" panose="020B0604020202020204" pitchFamily="34" charset="0"/>
                          <a:cs typeface="Arial" panose="020B0604020202020204" pitchFamily="34" charset="0"/>
                        </a:rPr>
                        <a:t>Adaptive Child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Words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I wish,</a:t>
                      </a:r>
                      <a:r>
                        <a:rPr lang="en-GB" baseline="0">
                          <a:solidFill>
                            <a:schemeClr val="tx1"/>
                          </a:solidFill>
                          <a:latin typeface="Arial" panose="020B0604020202020204" pitchFamily="34" charset="0"/>
                          <a:cs typeface="Arial" panose="020B0604020202020204" pitchFamily="34" charset="0"/>
                        </a:rPr>
                        <a:t> wow, love, hate, I want</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Please,</a:t>
                      </a:r>
                      <a:r>
                        <a:rPr lang="en-GB" baseline="0">
                          <a:solidFill>
                            <a:schemeClr val="tx1"/>
                          </a:solidFill>
                          <a:latin typeface="Arial" panose="020B0604020202020204" pitchFamily="34" charset="0"/>
                          <a:cs typeface="Arial" panose="020B0604020202020204" pitchFamily="34" charset="0"/>
                        </a:rPr>
                        <a:t> sorry, I can’t, I’ll try, Yes of course, I won’t, may I?</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Tone (para-verbal)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Joyful, noisy,</a:t>
                      </a:r>
                      <a:r>
                        <a:rPr lang="en-GB" baseline="0" dirty="0">
                          <a:solidFill>
                            <a:schemeClr val="tx1"/>
                          </a:solidFill>
                          <a:latin typeface="Arial" panose="020B0604020202020204" pitchFamily="34" charset="0"/>
                          <a:cs typeface="Arial" panose="020B0604020202020204" pitchFamily="34" charset="0"/>
                        </a:rPr>
                        <a:t> energetic, emotionally, crying</a:t>
                      </a:r>
                      <a:endParaRPr lang="en-GB" dirty="0">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Complaining,</a:t>
                      </a:r>
                      <a:r>
                        <a:rPr lang="en-GB" baseline="0" dirty="0">
                          <a:solidFill>
                            <a:schemeClr val="tx1"/>
                          </a:solidFill>
                          <a:latin typeface="Arial" panose="020B0604020202020204" pitchFamily="34" charset="0"/>
                          <a:cs typeface="Arial" panose="020B0604020202020204" pitchFamily="34" charset="0"/>
                        </a:rPr>
                        <a:t> surly, appeasing, nodding, sighing, helpless</a:t>
                      </a:r>
                      <a:endParaRPr lang="en-GB" dirty="0">
                        <a:solidFill>
                          <a:schemeClr val="tx1"/>
                        </a:solidFill>
                        <a:latin typeface="Arial" panose="020B0604020202020204" pitchFamily="34" charset="0"/>
                        <a:cs typeface="Arial" panose="020B0604020202020204" pitchFamily="34" charset="0"/>
                      </a:endParaRPr>
                    </a:p>
                    <a:p>
                      <a:endParaRPr lang="en-GB" dirty="0">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Body</a:t>
                      </a:r>
                      <a:r>
                        <a:rPr lang="en-GB" baseline="0">
                          <a:solidFill>
                            <a:schemeClr val="tx1"/>
                          </a:solidFill>
                          <a:latin typeface="Arial" panose="020B0604020202020204" pitchFamily="34" charset="0"/>
                          <a:cs typeface="Arial" panose="020B0604020202020204" pitchFamily="34" charset="0"/>
                        </a:rPr>
                        <a:t> Language</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Exaggerated movements, uninhibited, smiling</a:t>
                      </a:r>
                      <a:r>
                        <a:rPr lang="en-GB" baseline="0">
                          <a:solidFill>
                            <a:schemeClr val="tx1"/>
                          </a:solidFill>
                          <a:latin typeface="Arial" panose="020B0604020202020204" pitchFamily="34" charset="0"/>
                          <a:cs typeface="Arial" panose="020B0604020202020204" pitchFamily="34" charset="0"/>
                        </a:rPr>
                        <a:t> freely,</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Head tilt,</a:t>
                      </a:r>
                      <a:r>
                        <a:rPr lang="en-GB" baseline="0" dirty="0">
                          <a:solidFill>
                            <a:schemeClr val="tx1"/>
                          </a:solidFill>
                          <a:latin typeface="Arial" panose="020B0604020202020204" pitchFamily="34" charset="0"/>
                          <a:cs typeface="Arial" panose="020B0604020202020204" pitchFamily="34" charset="0"/>
                        </a:rPr>
                        <a:t> fidgeting, slouching, downcast, not engaged, </a:t>
                      </a:r>
                      <a:endParaRPr lang="en-GB" dirty="0">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6CBE9C45-2295-18DF-AFCA-8172AFE18E19}"/>
              </a:ext>
            </a:extLst>
          </p:cNvPr>
          <p:cNvSpPr txBox="1"/>
          <p:nvPr/>
        </p:nvSpPr>
        <p:spPr>
          <a:xfrm>
            <a:off x="1656185" y="2225398"/>
            <a:ext cx="2365569" cy="1477328"/>
          </a:xfrm>
          <a:prstGeom prst="rect">
            <a:avLst/>
          </a:prstGeom>
          <a:noFill/>
        </p:spPr>
        <p:txBody>
          <a:bodyPr wrap="square" rtlCol="0">
            <a:spAutoFit/>
          </a:bodyPr>
          <a:lstStyle/>
          <a:p>
            <a:pPr defTabSz="912813" eaLnBrk="0" fontAlgn="base" hangingPunct="0">
              <a:spcBef>
                <a:spcPct val="0"/>
              </a:spcBef>
              <a:spcAft>
                <a:spcPct val="0"/>
              </a:spcAft>
            </a:pPr>
            <a:r>
              <a:rPr lang="en-GB" dirty="0">
                <a:solidFill>
                  <a:schemeClr val="accent6"/>
                </a:solidFill>
                <a:ea typeface="ＭＳ Ｐゴシック" panose="020B0600070205080204" pitchFamily="34" charset="-128"/>
              </a:rPr>
              <a:t>Unencumbered by rules and what you should do, genuine feelings, immature, inconsiderate.</a:t>
            </a:r>
          </a:p>
        </p:txBody>
      </p:sp>
      <p:sp>
        <p:nvSpPr>
          <p:cNvPr id="11" name="TextBox 10">
            <a:extLst>
              <a:ext uri="{FF2B5EF4-FFF2-40B4-BE49-F238E27FC236}">
                <a16:creationId xmlns:a16="http://schemas.microsoft.com/office/drawing/2014/main" id="{BD1BED56-58A0-726F-B472-949F1313B9B1}"/>
              </a:ext>
            </a:extLst>
          </p:cNvPr>
          <p:cNvSpPr txBox="1"/>
          <p:nvPr/>
        </p:nvSpPr>
        <p:spPr>
          <a:xfrm>
            <a:off x="1654696" y="3831969"/>
            <a:ext cx="2569096" cy="1754326"/>
          </a:xfrm>
          <a:prstGeom prst="rect">
            <a:avLst/>
          </a:prstGeom>
          <a:noFill/>
        </p:spPr>
        <p:txBody>
          <a:bodyPr wrap="square" rtlCol="0">
            <a:spAutoFit/>
          </a:bodyPr>
          <a:lstStyle/>
          <a:p>
            <a:pPr defTabSz="912813" eaLnBrk="0" fontAlgn="base" hangingPunct="0">
              <a:spcBef>
                <a:spcPct val="0"/>
              </a:spcBef>
              <a:spcAft>
                <a:spcPct val="0"/>
              </a:spcAft>
            </a:pPr>
            <a:r>
              <a:rPr lang="en-GB">
                <a:solidFill>
                  <a:schemeClr val="accent6"/>
                </a:solidFill>
                <a:ea typeface="ＭＳ Ｐゴシック" panose="020B0600070205080204" pitchFamily="34" charset="-128"/>
              </a:rPr>
              <a:t>Compliant (learned to do what they were told to be accepted) or Rebellious (fights back against the system), attention seeking.</a:t>
            </a:r>
          </a:p>
        </p:txBody>
      </p:sp>
      <p:sp>
        <p:nvSpPr>
          <p:cNvPr id="12" name="Oval 11">
            <a:extLst>
              <a:ext uri="{FF2B5EF4-FFF2-40B4-BE49-F238E27FC236}">
                <a16:creationId xmlns:a16="http://schemas.microsoft.com/office/drawing/2014/main" id="{5D03FFB2-7524-854A-3022-52383CD790F3}"/>
              </a:ext>
            </a:extLst>
          </p:cNvPr>
          <p:cNvSpPr/>
          <p:nvPr/>
        </p:nvSpPr>
        <p:spPr>
          <a:xfrm>
            <a:off x="1991544" y="260648"/>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Child</a:t>
            </a:r>
          </a:p>
        </p:txBody>
      </p:sp>
      <p:sp>
        <p:nvSpPr>
          <p:cNvPr id="17" name="Footer Placeholder 3">
            <a:extLst>
              <a:ext uri="{FF2B5EF4-FFF2-40B4-BE49-F238E27FC236}">
                <a16:creationId xmlns:a16="http://schemas.microsoft.com/office/drawing/2014/main" id="{F02718D0-CB84-7F6E-3A92-F9E796DEE88D}"/>
              </a:ext>
            </a:extLst>
          </p:cNvPr>
          <p:cNvSpPr txBox="1">
            <a:spLocks/>
          </p:cNvSpPr>
          <p:nvPr/>
        </p:nvSpPr>
        <p:spPr>
          <a:xfrm>
            <a:off x="1669775" y="5867696"/>
            <a:ext cx="2847975" cy="365125"/>
          </a:xfrm>
          <a:prstGeom prst="rect">
            <a:avLst/>
          </a:prstGeom>
        </p:spPr>
        <p:txBody>
          <a:bodyPr/>
          <a:ls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912813" rtl="0" eaLnBrk="0" fontAlgn="base" latinLnBrk="0" hangingPunct="0">
              <a:lnSpc>
                <a:spcPct val="100000"/>
              </a:lnSpc>
              <a:spcBef>
                <a:spcPct val="0"/>
              </a:spcBef>
              <a:spcAft>
                <a:spcPct val="0"/>
              </a:spcAft>
              <a:buClrTx/>
              <a:buSzTx/>
              <a:buFontTx/>
              <a:buNone/>
              <a:tabLst/>
              <a:defRPr/>
            </a:pPr>
            <a:r>
              <a:rPr kumimoji="0" lang="en-GB" sz="1400" b="0" i="0" u="none" strike="noStrike" kern="1200" cap="none" spc="0" normalizeH="0" baseline="0" noProof="0">
                <a:ln>
                  <a:noFill/>
                </a:ln>
                <a:solidFill>
                  <a:schemeClr val="accent6"/>
                </a:solidFill>
                <a:effectLst/>
                <a:uLnTx/>
                <a:uFillTx/>
                <a:latin typeface="Arial" panose="020B0604020202020204" pitchFamily="34" charset="0"/>
                <a:ea typeface="ＭＳ Ｐゴシック" panose="020B0600070205080204" pitchFamily="34" charset="-128"/>
                <a:cs typeface="+mn-cs"/>
              </a:rPr>
              <a:t>Communication and Leadership: Transactional Analysis Model (Joseph Lynch)</a:t>
            </a:r>
          </a:p>
        </p:txBody>
      </p:sp>
    </p:spTree>
    <p:extLst>
      <p:ext uri="{BB962C8B-B14F-4D97-AF65-F5344CB8AC3E}">
        <p14:creationId xmlns:p14="http://schemas.microsoft.com/office/powerpoint/2010/main" val="4087088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EE47161A-E7AE-FD0B-8CC3-5D2BC3FC6073}"/>
              </a:ext>
            </a:extLst>
          </p:cNvPr>
          <p:cNvGraphicFramePr>
            <a:graphicFrameLocks noGrp="1"/>
          </p:cNvGraphicFramePr>
          <p:nvPr>
            <p:extLst>
              <p:ext uri="{D42A27DB-BD31-4B8C-83A1-F6EECF244321}">
                <p14:modId xmlns:p14="http://schemas.microsoft.com/office/powerpoint/2010/main" val="2736738285"/>
              </p:ext>
            </p:extLst>
          </p:nvPr>
        </p:nvGraphicFramePr>
        <p:xfrm>
          <a:off x="4367808" y="1268760"/>
          <a:ext cx="5688632" cy="4824536"/>
        </p:xfrm>
        <a:graphic>
          <a:graphicData uri="http://schemas.openxmlformats.org/drawingml/2006/table">
            <a:tbl>
              <a:tblPr firstRow="1" bandRow="1"/>
              <a:tblGrid>
                <a:gridCol w="2844316">
                  <a:extLst>
                    <a:ext uri="{9D8B030D-6E8A-4147-A177-3AD203B41FA5}">
                      <a16:colId xmlns:a16="http://schemas.microsoft.com/office/drawing/2014/main" val="20000"/>
                    </a:ext>
                  </a:extLst>
                </a:gridCol>
                <a:gridCol w="2844316">
                  <a:extLst>
                    <a:ext uri="{9D8B030D-6E8A-4147-A177-3AD203B41FA5}">
                      <a16:colId xmlns:a16="http://schemas.microsoft.com/office/drawing/2014/main" val="20001"/>
                    </a:ext>
                  </a:extLst>
                </a:gridCol>
              </a:tblGrid>
              <a:tr h="128359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a:solidFill>
                          <a:schemeClr val="bg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2400" dirty="0">
                          <a:solidFill>
                            <a:schemeClr val="bg1"/>
                          </a:solidFill>
                          <a:latin typeface="Arial" panose="020B0604020202020204" pitchFamily="34" charset="0"/>
                          <a:cs typeface="Arial" panose="020B0604020202020204" pitchFamily="34" charset="0"/>
                        </a:rPr>
                        <a:t>ADULT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91802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Words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How, when, I understand, tell me more, what do you think? let’s try, lets</a:t>
                      </a:r>
                      <a:r>
                        <a:rPr lang="en-GB" baseline="0">
                          <a:solidFill>
                            <a:schemeClr val="tx1"/>
                          </a:solidFill>
                          <a:latin typeface="Arial" panose="020B0604020202020204" pitchFamily="34" charset="0"/>
                          <a:cs typeface="Arial" panose="020B0604020202020204" pitchFamily="34" charset="0"/>
                        </a:rPr>
                        <a:t> find, </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91802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Tone (para-verbal)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Calm, clear, even tone, open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70489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a:solidFill>
                            <a:schemeClr val="tx1"/>
                          </a:solidFill>
                          <a:latin typeface="Arial" panose="020B0604020202020204" pitchFamily="34" charset="0"/>
                          <a:cs typeface="Arial" panose="020B0604020202020204" pitchFamily="34" charset="0"/>
                        </a:rPr>
                        <a:t>Body</a:t>
                      </a:r>
                      <a:r>
                        <a:rPr lang="en-GB" baseline="0">
                          <a:solidFill>
                            <a:schemeClr val="tx1"/>
                          </a:solidFill>
                          <a:latin typeface="Arial" panose="020B0604020202020204" pitchFamily="34" charset="0"/>
                          <a:cs typeface="Arial" panose="020B0604020202020204" pitchFamily="34" charset="0"/>
                        </a:rPr>
                        <a:t> Language</a:t>
                      </a:r>
                      <a:endParaRPr lang="en-GB">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GB" dirty="0">
                          <a:solidFill>
                            <a:schemeClr val="tx1"/>
                          </a:solidFill>
                          <a:latin typeface="Arial" panose="020B0604020202020204" pitchFamily="34" charset="0"/>
                          <a:cs typeface="Arial" panose="020B0604020202020204" pitchFamily="34" charset="0"/>
                        </a:rPr>
                        <a:t>Level</a:t>
                      </a:r>
                      <a:r>
                        <a:rPr lang="en-GB" baseline="0" dirty="0">
                          <a:solidFill>
                            <a:schemeClr val="tx1"/>
                          </a:solidFill>
                          <a:latin typeface="Arial" panose="020B0604020202020204" pitchFamily="34" charset="0"/>
                          <a:cs typeface="Arial" panose="020B0604020202020204" pitchFamily="34" charset="0"/>
                        </a:rPr>
                        <a:t> eye contact, thoughtful facial expression, relaxed, </a:t>
                      </a:r>
                      <a:endParaRPr lang="en-GB" dirty="0">
                        <a:solidFill>
                          <a:schemeClr val="tx1"/>
                        </a:solidFill>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bl>
          </a:graphicData>
        </a:graphic>
      </p:graphicFrame>
      <p:sp>
        <p:nvSpPr>
          <p:cNvPr id="13" name="TextBox 12">
            <a:extLst>
              <a:ext uri="{FF2B5EF4-FFF2-40B4-BE49-F238E27FC236}">
                <a16:creationId xmlns:a16="http://schemas.microsoft.com/office/drawing/2014/main" id="{583272BB-15B4-2ACA-E3E2-109DF4A2111D}"/>
              </a:ext>
            </a:extLst>
          </p:cNvPr>
          <p:cNvSpPr txBox="1"/>
          <p:nvPr/>
        </p:nvSpPr>
        <p:spPr>
          <a:xfrm>
            <a:off x="1669775" y="2325130"/>
            <a:ext cx="2376264" cy="3416320"/>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r>
              <a:rPr lang="en-GB" dirty="0">
                <a:solidFill>
                  <a:schemeClr val="accent6"/>
                </a:solidFill>
                <a:ea typeface="ＭＳ Ｐゴシック"/>
                <a:cs typeface="Arial"/>
              </a:rPr>
              <a:t>Decisions and beliefs are scrutinised.</a:t>
            </a:r>
          </a:p>
          <a:p>
            <a:pPr defTabSz="912813" eaLnBrk="0" fontAlgn="base" hangingPunct="0">
              <a:spcBef>
                <a:spcPct val="0"/>
              </a:spcBef>
              <a:spcAft>
                <a:spcPct val="0"/>
              </a:spcAft>
            </a:pPr>
            <a:r>
              <a:rPr lang="en-GB" dirty="0">
                <a:solidFill>
                  <a:schemeClr val="accent6"/>
                </a:solidFill>
                <a:ea typeface="ＭＳ Ｐゴシック"/>
                <a:cs typeface="Arial"/>
              </a:rPr>
              <a:t>Opinions are made up from rational analysis of all available information.</a:t>
            </a:r>
            <a:endParaRPr lang="en-GB" dirty="0">
              <a:solidFill>
                <a:schemeClr val="accent6"/>
              </a:solidFill>
              <a:ea typeface="ＭＳ Ｐゴシック" panose="020B0600070205080204" pitchFamily="34" charset="-128"/>
              <a:cs typeface="Arial" panose="020B0604020202020204" pitchFamily="34" charset="0"/>
            </a:endParaRPr>
          </a:p>
          <a:p>
            <a:pPr defTabSz="912813" eaLnBrk="0" fontAlgn="base" hangingPunct="0">
              <a:spcBef>
                <a:spcPct val="0"/>
              </a:spcBef>
              <a:spcAft>
                <a:spcPct val="0"/>
              </a:spcAft>
            </a:pPr>
            <a:endParaRPr lang="en-GB" dirty="0">
              <a:solidFill>
                <a:schemeClr val="accent6"/>
              </a:solidFill>
              <a:ea typeface="ＭＳ Ｐゴシック"/>
              <a:cs typeface="Arial"/>
            </a:endParaRPr>
          </a:p>
          <a:p>
            <a:pPr defTabSz="912813" eaLnBrk="0" fontAlgn="base" hangingPunct="0">
              <a:spcBef>
                <a:spcPct val="0"/>
              </a:spcBef>
              <a:spcAft>
                <a:spcPct val="0"/>
              </a:spcAft>
            </a:pPr>
            <a:r>
              <a:rPr lang="en-GB" dirty="0">
                <a:solidFill>
                  <a:schemeClr val="accent6"/>
                </a:solidFill>
                <a:ea typeface="ＭＳ Ｐゴシック"/>
                <a:cs typeface="Arial"/>
              </a:rPr>
              <a:t>Functions in the 'here and now'. </a:t>
            </a:r>
            <a:endParaRPr lang="en-GB" dirty="0">
              <a:solidFill>
                <a:schemeClr val="accent6"/>
              </a:solidFill>
              <a:ea typeface="ＭＳ Ｐゴシック" panose="020B0600070205080204" pitchFamily="34" charset="-128"/>
              <a:cs typeface="Arial"/>
            </a:endParaRPr>
          </a:p>
          <a:p>
            <a:pPr defTabSz="912813" eaLnBrk="0" fontAlgn="base" hangingPunct="0">
              <a:spcBef>
                <a:spcPct val="0"/>
              </a:spcBef>
              <a:spcAft>
                <a:spcPct val="0"/>
              </a:spcAft>
            </a:pPr>
            <a:endParaRPr lang="en-GB" dirty="0">
              <a:solidFill>
                <a:schemeClr val="accent6"/>
              </a:solidFill>
              <a:ea typeface="ＭＳ Ｐゴシック" panose="020B0600070205080204" pitchFamily="34" charset="-128"/>
            </a:endParaRPr>
          </a:p>
          <a:p>
            <a:pPr defTabSz="912813" eaLnBrk="0" fontAlgn="base" hangingPunct="0">
              <a:spcBef>
                <a:spcPct val="0"/>
              </a:spcBef>
              <a:spcAft>
                <a:spcPct val="0"/>
              </a:spcAft>
            </a:pPr>
            <a:r>
              <a:rPr lang="en-GB" dirty="0">
                <a:solidFill>
                  <a:schemeClr val="accent6"/>
                </a:solidFill>
                <a:ea typeface="ＭＳ Ｐゴシック"/>
                <a:cs typeface="Arial"/>
              </a:rPr>
              <a:t>Logical practical thinking. </a:t>
            </a:r>
            <a:endParaRPr lang="en-GB" dirty="0">
              <a:solidFill>
                <a:schemeClr val="accent6"/>
              </a:solidFill>
              <a:ea typeface="ＭＳ Ｐゴシック" panose="020B0600070205080204" pitchFamily="34" charset="-128"/>
            </a:endParaRPr>
          </a:p>
        </p:txBody>
      </p:sp>
      <p:sp>
        <p:nvSpPr>
          <p:cNvPr id="14" name="Oval 13">
            <a:extLst>
              <a:ext uri="{FF2B5EF4-FFF2-40B4-BE49-F238E27FC236}">
                <a16:creationId xmlns:a16="http://schemas.microsoft.com/office/drawing/2014/main" id="{FD85DC29-B044-B344-2D49-F961A7CD4736}"/>
              </a:ext>
            </a:extLst>
          </p:cNvPr>
          <p:cNvSpPr/>
          <p:nvPr/>
        </p:nvSpPr>
        <p:spPr>
          <a:xfrm>
            <a:off x="1775520" y="260648"/>
            <a:ext cx="2160240" cy="1715826"/>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prstClr val="white"/>
                </a:solidFill>
                <a:effectLst/>
                <a:uLnTx/>
                <a:uFillTx/>
                <a:latin typeface="Calibri"/>
                <a:ea typeface="+mn-ea"/>
                <a:cs typeface="Arial" panose="020B0604020202020204" pitchFamily="34" charset="0"/>
              </a:rPr>
              <a:t>Adult</a:t>
            </a:r>
          </a:p>
        </p:txBody>
      </p:sp>
      <p:sp>
        <p:nvSpPr>
          <p:cNvPr id="15" name="Footer Placeholder 3">
            <a:extLst>
              <a:ext uri="{FF2B5EF4-FFF2-40B4-BE49-F238E27FC236}">
                <a16:creationId xmlns:a16="http://schemas.microsoft.com/office/drawing/2014/main" id="{EC4495C2-58A6-E636-E878-DC5DA7271641}"/>
              </a:ext>
            </a:extLst>
          </p:cNvPr>
          <p:cNvSpPr txBox="1">
            <a:spLocks/>
          </p:cNvSpPr>
          <p:nvPr/>
        </p:nvSpPr>
        <p:spPr>
          <a:xfrm>
            <a:off x="1669775" y="5867696"/>
            <a:ext cx="2847975" cy="365125"/>
          </a:xfrm>
          <a:prstGeom prst="rect">
            <a:avLst/>
          </a:prstGeom>
        </p:spPr>
        <p:txBody>
          <a:bodyPr/>
          <a:ls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912813" rtl="0" eaLnBrk="0" fontAlgn="base" latinLnBrk="0" hangingPunct="0">
              <a:lnSpc>
                <a:spcPct val="100000"/>
              </a:lnSpc>
              <a:spcBef>
                <a:spcPct val="0"/>
              </a:spcBef>
              <a:spcAft>
                <a:spcPct val="0"/>
              </a:spcAft>
              <a:buClrTx/>
              <a:buSzTx/>
              <a:buFontTx/>
              <a:buNone/>
              <a:tabLst/>
              <a:defRPr/>
            </a:pPr>
            <a:r>
              <a:rPr kumimoji="0" lang="en-GB" sz="1400" b="0" i="0" u="none" strike="noStrike" kern="1200" cap="none" spc="0" normalizeH="0" baseline="0" noProof="0">
                <a:ln>
                  <a:noFill/>
                </a:ln>
                <a:solidFill>
                  <a:schemeClr val="accent6"/>
                </a:solidFill>
                <a:effectLst/>
                <a:uLnTx/>
                <a:uFillTx/>
                <a:latin typeface="Arial" panose="020B0604020202020204" pitchFamily="34" charset="0"/>
                <a:ea typeface="ＭＳ Ｐゴシック" panose="020B0600070205080204" pitchFamily="34" charset="-128"/>
                <a:cs typeface="+mn-cs"/>
              </a:rPr>
              <a:t>Communication and Leadership: Transactional Analysis Model (Joseph Lynch)</a:t>
            </a:r>
          </a:p>
        </p:txBody>
      </p:sp>
    </p:spTree>
    <p:extLst>
      <p:ext uri="{BB962C8B-B14F-4D97-AF65-F5344CB8AC3E}">
        <p14:creationId xmlns:p14="http://schemas.microsoft.com/office/powerpoint/2010/main" val="99466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90366" y="295813"/>
            <a:ext cx="11404154" cy="865186"/>
          </a:xfrm>
        </p:spPr>
        <p:txBody>
          <a:bodyPr/>
          <a:lstStyle/>
          <a:p>
            <a:r>
              <a:rPr lang="en-GB" dirty="0"/>
              <a:t>Reflection</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885216" y="1372161"/>
            <a:ext cx="9776299" cy="4624878"/>
          </a:xfrm>
        </p:spPr>
        <p:txBody>
          <a:bodyPr>
            <a:normAutofit/>
          </a:bodyPr>
          <a:lstStyle/>
          <a:p>
            <a:pPr marL="342900" indent="-342900">
              <a:lnSpc>
                <a:spcPct val="120000"/>
              </a:lnSpc>
              <a:spcAft>
                <a:spcPts val="1200"/>
              </a:spcAft>
              <a:buClr>
                <a:schemeClr val="accent6"/>
              </a:buClr>
              <a:buFont typeface="Arial" panose="020B0604020202020204" pitchFamily="34" charset="0"/>
              <a:buChar char="•"/>
            </a:pPr>
            <a:r>
              <a:rPr lang="en-GB" sz="2400" dirty="0"/>
              <a:t>Consider different situations when you have observed these behaviours and reflect on the impact these had.</a:t>
            </a:r>
          </a:p>
          <a:p>
            <a:pPr marL="342900" indent="-342900">
              <a:lnSpc>
                <a:spcPct val="120000"/>
              </a:lnSpc>
              <a:spcAft>
                <a:spcPts val="1200"/>
              </a:spcAft>
              <a:buClr>
                <a:schemeClr val="accent6"/>
              </a:buClr>
              <a:buFont typeface="Arial" panose="020B0604020202020204" pitchFamily="34" charset="0"/>
              <a:buChar char="•"/>
            </a:pPr>
            <a:r>
              <a:rPr lang="en-GB" sz="2400" dirty="0"/>
              <a:t>Could the situation have been managed better if different behaviours had been used?</a:t>
            </a:r>
          </a:p>
        </p:txBody>
      </p:sp>
    </p:spTree>
    <p:extLst>
      <p:ext uri="{BB962C8B-B14F-4D97-AF65-F5344CB8AC3E}">
        <p14:creationId xmlns:p14="http://schemas.microsoft.com/office/powerpoint/2010/main" val="1921478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Types of transaction</a:t>
            </a:r>
            <a:endParaRPr lang="en-GB" spc="-40" dirty="0"/>
          </a:p>
        </p:txBody>
      </p:sp>
      <p:sp>
        <p:nvSpPr>
          <p:cNvPr id="2" name="Content Placeholder 2">
            <a:extLst>
              <a:ext uri="{FF2B5EF4-FFF2-40B4-BE49-F238E27FC236}">
                <a16:creationId xmlns:a16="http://schemas.microsoft.com/office/drawing/2014/main" id="{EC46DEE3-E055-3F6A-147F-4D91AF044F5A}"/>
              </a:ext>
            </a:extLst>
          </p:cNvPr>
          <p:cNvSpPr txBox="1">
            <a:spLocks/>
          </p:cNvSpPr>
          <p:nvPr/>
        </p:nvSpPr>
        <p:spPr>
          <a:xfrm>
            <a:off x="875488" y="1431537"/>
            <a:ext cx="10529311" cy="4525963"/>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rgbClr val="425563"/>
              </a:buClr>
              <a:buFont typeface="Arial" panose="020B0604020202020204" pitchFamily="34" charset="0"/>
              <a:buChar char="•"/>
            </a:pPr>
            <a:r>
              <a:rPr lang="en-GB" sz="2400" b="1" dirty="0">
                <a:solidFill>
                  <a:srgbClr val="425563"/>
                </a:solidFill>
                <a:latin typeface="Arial"/>
                <a:cs typeface="Arial"/>
              </a:rPr>
              <a:t>Complementary</a:t>
            </a:r>
            <a:r>
              <a:rPr lang="en-GB" sz="2400" dirty="0">
                <a:solidFill>
                  <a:srgbClr val="425563"/>
                </a:solidFill>
                <a:latin typeface="Arial"/>
                <a:cs typeface="Arial"/>
              </a:rPr>
              <a:t> – stable ego states, expected responses.  </a:t>
            </a:r>
            <a:endParaRPr lang="en-GB" sz="2400" dirty="0">
              <a:solidFill>
                <a:srgbClr val="425563"/>
              </a:solidFill>
            </a:endParaRPr>
          </a:p>
          <a:p>
            <a:pPr lvl="1" indent="-342900">
              <a:buClr>
                <a:srgbClr val="425563"/>
              </a:buClr>
            </a:pPr>
            <a:r>
              <a:rPr lang="en-GB" sz="2400" dirty="0">
                <a:solidFill>
                  <a:srgbClr val="425563"/>
                </a:solidFill>
                <a:latin typeface="Arial"/>
                <a:cs typeface="Arial"/>
              </a:rPr>
              <a:t>Example: ‘Awful weather today.’</a:t>
            </a:r>
          </a:p>
          <a:p>
            <a:pPr lvl="1" indent="-342900">
              <a:buClr>
                <a:srgbClr val="425563"/>
              </a:buClr>
            </a:pPr>
            <a:r>
              <a:rPr lang="en-GB" sz="2400" dirty="0">
                <a:solidFill>
                  <a:srgbClr val="425563"/>
                </a:solidFill>
                <a:latin typeface="Arial"/>
                <a:cs typeface="Arial"/>
              </a:rPr>
              <a:t>Response: ‘Yes, it is.’</a:t>
            </a:r>
          </a:p>
          <a:p>
            <a:pPr lvl="1" indent="-342900">
              <a:buClr>
                <a:srgbClr val="425563"/>
              </a:buClr>
            </a:pPr>
            <a:endParaRPr lang="en-GB" sz="2400" dirty="0">
              <a:solidFill>
                <a:srgbClr val="425563"/>
              </a:solidFill>
              <a:latin typeface="Arial"/>
              <a:cs typeface="Arial"/>
            </a:endParaRPr>
          </a:p>
          <a:p>
            <a:pPr marL="342900" indent="-342900">
              <a:buClr>
                <a:srgbClr val="425563"/>
              </a:buClr>
              <a:buFont typeface="Arial" panose="020B0604020202020204" pitchFamily="34" charset="0"/>
              <a:buChar char="•"/>
            </a:pPr>
            <a:r>
              <a:rPr lang="en-GB" sz="2400" b="1" dirty="0">
                <a:solidFill>
                  <a:srgbClr val="425563"/>
                </a:solidFill>
                <a:latin typeface="Arial"/>
                <a:cs typeface="Arial"/>
              </a:rPr>
              <a:t>Crossed</a:t>
            </a:r>
            <a:r>
              <a:rPr lang="en-GB" sz="2400" dirty="0">
                <a:solidFill>
                  <a:srgbClr val="425563"/>
                </a:solidFill>
                <a:latin typeface="Arial"/>
                <a:cs typeface="Arial"/>
              </a:rPr>
              <a:t> – unexpected responses from different ego states, may be unproductive and transaction is unstable.  </a:t>
            </a:r>
            <a:endParaRPr lang="en-GB" sz="2400" dirty="0">
              <a:solidFill>
                <a:srgbClr val="425563"/>
              </a:solidFill>
            </a:endParaRPr>
          </a:p>
          <a:p>
            <a:pPr lvl="1">
              <a:buClr>
                <a:srgbClr val="425563"/>
              </a:buClr>
            </a:pPr>
            <a:r>
              <a:rPr lang="en-GB" sz="2400" dirty="0">
                <a:solidFill>
                  <a:srgbClr val="425563"/>
                </a:solidFill>
                <a:latin typeface="Arial"/>
                <a:cs typeface="Arial"/>
              </a:rPr>
              <a:t>Example: ‘What time is it?’ </a:t>
            </a:r>
            <a:endParaRPr lang="en-GB" sz="2400" dirty="0">
              <a:solidFill>
                <a:srgbClr val="425563"/>
              </a:solidFill>
            </a:endParaRPr>
          </a:p>
          <a:p>
            <a:pPr lvl="1">
              <a:buClr>
                <a:srgbClr val="425563"/>
              </a:buClr>
            </a:pPr>
            <a:r>
              <a:rPr lang="en-GB" sz="2400" dirty="0">
                <a:solidFill>
                  <a:srgbClr val="425563"/>
                </a:solidFill>
                <a:latin typeface="Arial"/>
                <a:cs typeface="Arial"/>
              </a:rPr>
              <a:t>Response: ‘Why do you need to know?’</a:t>
            </a:r>
          </a:p>
        </p:txBody>
      </p:sp>
    </p:spTree>
    <p:extLst>
      <p:ext uri="{BB962C8B-B14F-4D97-AF65-F5344CB8AC3E}">
        <p14:creationId xmlns:p14="http://schemas.microsoft.com/office/powerpoint/2010/main" val="132326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Transactional analysis</a:t>
            </a:r>
            <a:endParaRPr lang="en-GB" spc="-40" dirty="0"/>
          </a:p>
        </p:txBody>
      </p:sp>
      <p:sp>
        <p:nvSpPr>
          <p:cNvPr id="84" name="Oval 83">
            <a:extLst>
              <a:ext uri="{FF2B5EF4-FFF2-40B4-BE49-F238E27FC236}">
                <a16:creationId xmlns:a16="http://schemas.microsoft.com/office/drawing/2014/main" id="{1458586B-59BB-DD99-E9D5-507B172829F5}"/>
              </a:ext>
            </a:extLst>
          </p:cNvPr>
          <p:cNvSpPr/>
          <p:nvPr/>
        </p:nvSpPr>
        <p:spPr>
          <a:xfrm>
            <a:off x="2420568" y="1797323"/>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P</a:t>
            </a:r>
          </a:p>
        </p:txBody>
      </p:sp>
      <p:sp>
        <p:nvSpPr>
          <p:cNvPr id="85" name="Oval 84">
            <a:extLst>
              <a:ext uri="{FF2B5EF4-FFF2-40B4-BE49-F238E27FC236}">
                <a16:creationId xmlns:a16="http://schemas.microsoft.com/office/drawing/2014/main" id="{109A568E-D0A9-03E2-3BF2-923C0810E1D8}"/>
              </a:ext>
            </a:extLst>
          </p:cNvPr>
          <p:cNvSpPr/>
          <p:nvPr/>
        </p:nvSpPr>
        <p:spPr>
          <a:xfrm>
            <a:off x="2420568" y="3021459"/>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A</a:t>
            </a:r>
          </a:p>
        </p:txBody>
      </p:sp>
      <p:sp>
        <p:nvSpPr>
          <p:cNvPr id="86" name="Oval 85">
            <a:extLst>
              <a:ext uri="{FF2B5EF4-FFF2-40B4-BE49-F238E27FC236}">
                <a16:creationId xmlns:a16="http://schemas.microsoft.com/office/drawing/2014/main" id="{8A9363CC-B98F-5945-DEA0-845EB7E8223A}"/>
              </a:ext>
            </a:extLst>
          </p:cNvPr>
          <p:cNvSpPr/>
          <p:nvPr/>
        </p:nvSpPr>
        <p:spPr>
          <a:xfrm>
            <a:off x="2420568" y="4245595"/>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C</a:t>
            </a:r>
          </a:p>
        </p:txBody>
      </p:sp>
      <p:sp>
        <p:nvSpPr>
          <p:cNvPr id="87" name="Oval 86">
            <a:extLst>
              <a:ext uri="{FF2B5EF4-FFF2-40B4-BE49-F238E27FC236}">
                <a16:creationId xmlns:a16="http://schemas.microsoft.com/office/drawing/2014/main" id="{EDA7D227-4317-5809-A7B8-CBE53AE33EE8}"/>
              </a:ext>
            </a:extLst>
          </p:cNvPr>
          <p:cNvSpPr/>
          <p:nvPr/>
        </p:nvSpPr>
        <p:spPr>
          <a:xfrm>
            <a:off x="4076752" y="1794805"/>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P</a:t>
            </a:r>
          </a:p>
        </p:txBody>
      </p:sp>
      <p:sp>
        <p:nvSpPr>
          <p:cNvPr id="88" name="Oval 87">
            <a:extLst>
              <a:ext uri="{FF2B5EF4-FFF2-40B4-BE49-F238E27FC236}">
                <a16:creationId xmlns:a16="http://schemas.microsoft.com/office/drawing/2014/main" id="{F5896833-3669-741E-9208-D9C9D47492E6}"/>
              </a:ext>
            </a:extLst>
          </p:cNvPr>
          <p:cNvSpPr/>
          <p:nvPr/>
        </p:nvSpPr>
        <p:spPr>
          <a:xfrm>
            <a:off x="4076752" y="3018941"/>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A</a:t>
            </a:r>
          </a:p>
        </p:txBody>
      </p:sp>
      <p:sp>
        <p:nvSpPr>
          <p:cNvPr id="89" name="Oval 88">
            <a:extLst>
              <a:ext uri="{FF2B5EF4-FFF2-40B4-BE49-F238E27FC236}">
                <a16:creationId xmlns:a16="http://schemas.microsoft.com/office/drawing/2014/main" id="{F99AD082-3B40-9091-4B17-E2CC98CB2DE8}"/>
              </a:ext>
            </a:extLst>
          </p:cNvPr>
          <p:cNvSpPr/>
          <p:nvPr/>
        </p:nvSpPr>
        <p:spPr>
          <a:xfrm>
            <a:off x="4076752" y="4243077"/>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C</a:t>
            </a:r>
          </a:p>
        </p:txBody>
      </p:sp>
      <p:sp>
        <p:nvSpPr>
          <p:cNvPr id="90" name="TextBox 89">
            <a:extLst>
              <a:ext uri="{FF2B5EF4-FFF2-40B4-BE49-F238E27FC236}">
                <a16:creationId xmlns:a16="http://schemas.microsoft.com/office/drawing/2014/main" id="{3C7871F1-DBBC-2EB6-299C-ACB9B564042C}"/>
              </a:ext>
            </a:extLst>
          </p:cNvPr>
          <p:cNvSpPr txBox="1"/>
          <p:nvPr/>
        </p:nvSpPr>
        <p:spPr>
          <a:xfrm>
            <a:off x="2492844" y="5095375"/>
            <a:ext cx="2444900" cy="830997"/>
          </a:xfrm>
          <a:prstGeom prst="rect">
            <a:avLst/>
          </a:prstGeom>
          <a:noFill/>
        </p:spPr>
        <p:txBody>
          <a:bodyPr wrap="none" rtlCol="0">
            <a:spAutoFit/>
          </a:bodyPr>
          <a:lstStyle/>
          <a:p>
            <a:pPr defTabSz="912813" eaLnBrk="0" fontAlgn="base" hangingPunct="0">
              <a:spcBef>
                <a:spcPct val="0"/>
              </a:spcBef>
              <a:spcAft>
                <a:spcPct val="0"/>
              </a:spcAft>
            </a:pPr>
            <a:r>
              <a:rPr lang="en-GB" sz="2400" dirty="0">
                <a:solidFill>
                  <a:schemeClr val="accent6"/>
                </a:solidFill>
                <a:ea typeface="ＭＳ Ｐゴシック" panose="020B0600070205080204" pitchFamily="34" charset="-128"/>
              </a:rPr>
              <a:t>Complementary </a:t>
            </a:r>
          </a:p>
          <a:p>
            <a:pPr defTabSz="912813" eaLnBrk="0" fontAlgn="base" hangingPunct="0">
              <a:spcBef>
                <a:spcPct val="0"/>
              </a:spcBef>
              <a:spcAft>
                <a:spcPct val="0"/>
              </a:spcAft>
            </a:pPr>
            <a:r>
              <a:rPr lang="en-GB" sz="2400" dirty="0">
                <a:solidFill>
                  <a:schemeClr val="accent6"/>
                </a:solidFill>
                <a:ea typeface="ＭＳ Ｐゴシック" panose="020B0600070205080204" pitchFamily="34" charset="-128"/>
              </a:rPr>
              <a:t>Transactions</a:t>
            </a:r>
          </a:p>
        </p:txBody>
      </p:sp>
      <p:cxnSp>
        <p:nvCxnSpPr>
          <p:cNvPr id="91" name="Straight Arrow Connector 90">
            <a:extLst>
              <a:ext uri="{FF2B5EF4-FFF2-40B4-BE49-F238E27FC236}">
                <a16:creationId xmlns:a16="http://schemas.microsoft.com/office/drawing/2014/main" id="{E1937C61-1E9E-490D-9F7A-F1135EBFC3BB}"/>
              </a:ext>
            </a:extLst>
          </p:cNvPr>
          <p:cNvCxnSpPr>
            <a:stCxn id="85" idx="6"/>
            <a:endCxn id="88" idx="2"/>
          </p:cNvCxnSpPr>
          <p:nvPr/>
        </p:nvCxnSpPr>
        <p:spPr>
          <a:xfrm flipV="1">
            <a:off x="3140648" y="3342977"/>
            <a:ext cx="936104" cy="2518"/>
          </a:xfrm>
          <a:prstGeom prst="straightConnector1">
            <a:avLst/>
          </a:prstGeom>
          <a:noFill/>
          <a:ln w="9525" cap="flat" cmpd="sng" algn="ctr">
            <a:solidFill>
              <a:srgbClr val="4F81BD">
                <a:shade val="95000"/>
                <a:satMod val="105000"/>
              </a:srgbClr>
            </a:solidFill>
            <a:prstDash val="solid"/>
            <a:tailEnd type="arrow"/>
          </a:ln>
          <a:effectLst/>
        </p:spPr>
      </p:cxnSp>
      <p:cxnSp>
        <p:nvCxnSpPr>
          <p:cNvPr id="92" name="Straight Arrow Connector 91">
            <a:extLst>
              <a:ext uri="{FF2B5EF4-FFF2-40B4-BE49-F238E27FC236}">
                <a16:creationId xmlns:a16="http://schemas.microsoft.com/office/drawing/2014/main" id="{82297AC1-9C24-7868-6206-CA6A90FFD955}"/>
              </a:ext>
            </a:extLst>
          </p:cNvPr>
          <p:cNvCxnSpPr/>
          <p:nvPr/>
        </p:nvCxnSpPr>
        <p:spPr>
          <a:xfrm flipH="1">
            <a:off x="3140648" y="3165475"/>
            <a:ext cx="936104" cy="0"/>
          </a:xfrm>
          <a:prstGeom prst="straightConnector1">
            <a:avLst/>
          </a:prstGeom>
          <a:noFill/>
          <a:ln w="9525" cap="flat" cmpd="sng" algn="ctr">
            <a:solidFill>
              <a:srgbClr val="4F81BD">
                <a:shade val="95000"/>
                <a:satMod val="105000"/>
              </a:srgbClr>
            </a:solidFill>
            <a:prstDash val="solid"/>
            <a:tailEnd type="arrow"/>
          </a:ln>
          <a:effectLst/>
        </p:spPr>
      </p:cxnSp>
      <p:cxnSp>
        <p:nvCxnSpPr>
          <p:cNvPr id="93" name="Straight Arrow Connector 92">
            <a:extLst>
              <a:ext uri="{FF2B5EF4-FFF2-40B4-BE49-F238E27FC236}">
                <a16:creationId xmlns:a16="http://schemas.microsoft.com/office/drawing/2014/main" id="{795D3DB6-9047-B68F-0CEF-0A91A1F5C1EB}"/>
              </a:ext>
            </a:extLst>
          </p:cNvPr>
          <p:cNvCxnSpPr>
            <a:endCxn id="86" idx="7"/>
          </p:cNvCxnSpPr>
          <p:nvPr/>
        </p:nvCxnSpPr>
        <p:spPr>
          <a:xfrm flipH="1">
            <a:off x="3035196" y="2301379"/>
            <a:ext cx="1041557" cy="2039124"/>
          </a:xfrm>
          <a:prstGeom prst="straightConnector1">
            <a:avLst/>
          </a:prstGeom>
          <a:noFill/>
          <a:ln w="9525" cap="flat" cmpd="sng" algn="ctr">
            <a:solidFill>
              <a:srgbClr val="4F81BD">
                <a:shade val="95000"/>
                <a:satMod val="105000"/>
              </a:srgbClr>
            </a:solidFill>
            <a:prstDash val="solid"/>
            <a:tailEnd type="arrow"/>
          </a:ln>
          <a:effectLst/>
        </p:spPr>
      </p:cxnSp>
      <p:cxnSp>
        <p:nvCxnSpPr>
          <p:cNvPr id="94" name="Straight Arrow Connector 93">
            <a:extLst>
              <a:ext uri="{FF2B5EF4-FFF2-40B4-BE49-F238E27FC236}">
                <a16:creationId xmlns:a16="http://schemas.microsoft.com/office/drawing/2014/main" id="{89B5B285-80E6-CCC7-7A98-C3418B9BB7F5}"/>
              </a:ext>
            </a:extLst>
          </p:cNvPr>
          <p:cNvCxnSpPr>
            <a:stCxn id="86" idx="6"/>
            <a:endCxn id="87" idx="3"/>
          </p:cNvCxnSpPr>
          <p:nvPr/>
        </p:nvCxnSpPr>
        <p:spPr>
          <a:xfrm flipV="1">
            <a:off x="3140649" y="2347969"/>
            <a:ext cx="1041557" cy="2221662"/>
          </a:xfrm>
          <a:prstGeom prst="straightConnector1">
            <a:avLst/>
          </a:prstGeom>
          <a:noFill/>
          <a:ln w="9525" cap="flat" cmpd="sng" algn="ctr">
            <a:solidFill>
              <a:srgbClr val="4F81BD">
                <a:shade val="95000"/>
                <a:satMod val="105000"/>
              </a:srgbClr>
            </a:solidFill>
            <a:prstDash val="solid"/>
            <a:tailEnd type="arrow"/>
          </a:ln>
          <a:effectLst/>
        </p:spPr>
      </p:cxnSp>
      <p:cxnSp>
        <p:nvCxnSpPr>
          <p:cNvPr id="95" name="Straight Arrow Connector 94">
            <a:extLst>
              <a:ext uri="{FF2B5EF4-FFF2-40B4-BE49-F238E27FC236}">
                <a16:creationId xmlns:a16="http://schemas.microsoft.com/office/drawing/2014/main" id="{0B31DB08-7DA7-7B9F-F07A-DDA08F5F3772}"/>
              </a:ext>
            </a:extLst>
          </p:cNvPr>
          <p:cNvCxnSpPr>
            <a:stCxn id="86" idx="6"/>
            <a:endCxn id="89" idx="2"/>
          </p:cNvCxnSpPr>
          <p:nvPr/>
        </p:nvCxnSpPr>
        <p:spPr>
          <a:xfrm flipV="1">
            <a:off x="3140648" y="4567113"/>
            <a:ext cx="936104" cy="2518"/>
          </a:xfrm>
          <a:prstGeom prst="straightConnector1">
            <a:avLst/>
          </a:prstGeom>
          <a:noFill/>
          <a:ln w="9525" cap="flat" cmpd="sng" algn="ctr">
            <a:solidFill>
              <a:srgbClr val="4F81BD">
                <a:shade val="95000"/>
                <a:satMod val="105000"/>
              </a:srgbClr>
            </a:solidFill>
            <a:prstDash val="solid"/>
            <a:tailEnd type="arrow"/>
          </a:ln>
          <a:effectLst/>
        </p:spPr>
      </p:cxnSp>
      <p:cxnSp>
        <p:nvCxnSpPr>
          <p:cNvPr id="96" name="Straight Arrow Connector 95">
            <a:extLst>
              <a:ext uri="{FF2B5EF4-FFF2-40B4-BE49-F238E27FC236}">
                <a16:creationId xmlns:a16="http://schemas.microsoft.com/office/drawing/2014/main" id="{85A772AE-B43C-AB38-BDA0-EC7AEE60B625}"/>
              </a:ext>
            </a:extLst>
          </p:cNvPr>
          <p:cNvCxnSpPr/>
          <p:nvPr/>
        </p:nvCxnSpPr>
        <p:spPr>
          <a:xfrm flipH="1">
            <a:off x="3140648" y="4749651"/>
            <a:ext cx="936104" cy="0"/>
          </a:xfrm>
          <a:prstGeom prst="straightConnector1">
            <a:avLst/>
          </a:prstGeom>
          <a:noFill/>
          <a:ln w="9525" cap="flat" cmpd="sng" algn="ctr">
            <a:solidFill>
              <a:srgbClr val="4F81BD">
                <a:shade val="95000"/>
                <a:satMod val="105000"/>
              </a:srgbClr>
            </a:solidFill>
            <a:prstDash val="solid"/>
            <a:tailEnd type="arrow"/>
          </a:ln>
          <a:effectLst/>
        </p:spPr>
      </p:cxnSp>
      <p:cxnSp>
        <p:nvCxnSpPr>
          <p:cNvPr id="97" name="Straight Arrow Connector 96">
            <a:extLst>
              <a:ext uri="{FF2B5EF4-FFF2-40B4-BE49-F238E27FC236}">
                <a16:creationId xmlns:a16="http://schemas.microsoft.com/office/drawing/2014/main" id="{D478226C-2604-F2C2-AD1F-44EF8C970389}"/>
              </a:ext>
            </a:extLst>
          </p:cNvPr>
          <p:cNvCxnSpPr>
            <a:stCxn id="84" idx="6"/>
            <a:endCxn id="87" idx="2"/>
          </p:cNvCxnSpPr>
          <p:nvPr/>
        </p:nvCxnSpPr>
        <p:spPr>
          <a:xfrm flipV="1">
            <a:off x="3140648" y="2118841"/>
            <a:ext cx="936104" cy="2518"/>
          </a:xfrm>
          <a:prstGeom prst="straightConnector1">
            <a:avLst/>
          </a:prstGeom>
          <a:noFill/>
          <a:ln w="9525" cap="flat" cmpd="sng" algn="ctr">
            <a:solidFill>
              <a:srgbClr val="4F81BD">
                <a:shade val="95000"/>
                <a:satMod val="105000"/>
              </a:srgbClr>
            </a:solidFill>
            <a:prstDash val="solid"/>
            <a:tailEnd type="arrow"/>
          </a:ln>
          <a:effectLst/>
        </p:spPr>
      </p:cxnSp>
      <p:cxnSp>
        <p:nvCxnSpPr>
          <p:cNvPr id="98" name="Straight Arrow Connector 97">
            <a:extLst>
              <a:ext uri="{FF2B5EF4-FFF2-40B4-BE49-F238E27FC236}">
                <a16:creationId xmlns:a16="http://schemas.microsoft.com/office/drawing/2014/main" id="{7FD63D2A-ECC1-5472-8FEA-BC28B6ED5D0C}"/>
              </a:ext>
            </a:extLst>
          </p:cNvPr>
          <p:cNvCxnSpPr/>
          <p:nvPr/>
        </p:nvCxnSpPr>
        <p:spPr>
          <a:xfrm flipH="1">
            <a:off x="3140648" y="2301379"/>
            <a:ext cx="936104" cy="0"/>
          </a:xfrm>
          <a:prstGeom prst="straightConnector1">
            <a:avLst/>
          </a:prstGeom>
          <a:noFill/>
          <a:ln w="9525" cap="flat" cmpd="sng" algn="ctr">
            <a:solidFill>
              <a:srgbClr val="4F81BD">
                <a:shade val="95000"/>
                <a:satMod val="105000"/>
              </a:srgbClr>
            </a:solidFill>
            <a:prstDash val="solid"/>
            <a:tailEnd type="arrow"/>
          </a:ln>
          <a:effectLst/>
        </p:spPr>
      </p:cxnSp>
      <p:sp>
        <p:nvSpPr>
          <p:cNvPr id="99" name="Oval 98">
            <a:extLst>
              <a:ext uri="{FF2B5EF4-FFF2-40B4-BE49-F238E27FC236}">
                <a16:creationId xmlns:a16="http://schemas.microsoft.com/office/drawing/2014/main" id="{9719C08E-21E5-E56D-1C94-1FF523715611}"/>
              </a:ext>
            </a:extLst>
          </p:cNvPr>
          <p:cNvSpPr/>
          <p:nvPr/>
        </p:nvSpPr>
        <p:spPr>
          <a:xfrm>
            <a:off x="7101088" y="1730524"/>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P</a:t>
            </a:r>
          </a:p>
        </p:txBody>
      </p:sp>
      <p:sp>
        <p:nvSpPr>
          <p:cNvPr id="100" name="Oval 99">
            <a:extLst>
              <a:ext uri="{FF2B5EF4-FFF2-40B4-BE49-F238E27FC236}">
                <a16:creationId xmlns:a16="http://schemas.microsoft.com/office/drawing/2014/main" id="{3CA9E5CF-EEB4-0C92-3963-3B01707BBD91}"/>
              </a:ext>
            </a:extLst>
          </p:cNvPr>
          <p:cNvSpPr/>
          <p:nvPr/>
        </p:nvSpPr>
        <p:spPr>
          <a:xfrm>
            <a:off x="7101088" y="2954660"/>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A</a:t>
            </a:r>
          </a:p>
        </p:txBody>
      </p:sp>
      <p:sp>
        <p:nvSpPr>
          <p:cNvPr id="101" name="Oval 100">
            <a:extLst>
              <a:ext uri="{FF2B5EF4-FFF2-40B4-BE49-F238E27FC236}">
                <a16:creationId xmlns:a16="http://schemas.microsoft.com/office/drawing/2014/main" id="{03A0DF7B-4E12-A1FD-8E28-8750F4183B71}"/>
              </a:ext>
            </a:extLst>
          </p:cNvPr>
          <p:cNvSpPr/>
          <p:nvPr/>
        </p:nvSpPr>
        <p:spPr>
          <a:xfrm>
            <a:off x="7101088" y="4178796"/>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C</a:t>
            </a:r>
          </a:p>
        </p:txBody>
      </p:sp>
      <p:sp>
        <p:nvSpPr>
          <p:cNvPr id="102" name="Oval 101">
            <a:extLst>
              <a:ext uri="{FF2B5EF4-FFF2-40B4-BE49-F238E27FC236}">
                <a16:creationId xmlns:a16="http://schemas.microsoft.com/office/drawing/2014/main" id="{C13B65FC-D93D-82BB-F2F4-EAACAFF31815}"/>
              </a:ext>
            </a:extLst>
          </p:cNvPr>
          <p:cNvSpPr/>
          <p:nvPr/>
        </p:nvSpPr>
        <p:spPr>
          <a:xfrm>
            <a:off x="8757272" y="1728006"/>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P</a:t>
            </a:r>
          </a:p>
        </p:txBody>
      </p:sp>
      <p:sp>
        <p:nvSpPr>
          <p:cNvPr id="103" name="Oval 102">
            <a:extLst>
              <a:ext uri="{FF2B5EF4-FFF2-40B4-BE49-F238E27FC236}">
                <a16:creationId xmlns:a16="http://schemas.microsoft.com/office/drawing/2014/main" id="{05907C1E-D4E2-4CA7-07ED-E6AF10E24236}"/>
              </a:ext>
            </a:extLst>
          </p:cNvPr>
          <p:cNvSpPr/>
          <p:nvPr/>
        </p:nvSpPr>
        <p:spPr>
          <a:xfrm>
            <a:off x="8757272" y="2952142"/>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A</a:t>
            </a:r>
          </a:p>
        </p:txBody>
      </p:sp>
      <p:sp>
        <p:nvSpPr>
          <p:cNvPr id="104" name="Oval 103">
            <a:extLst>
              <a:ext uri="{FF2B5EF4-FFF2-40B4-BE49-F238E27FC236}">
                <a16:creationId xmlns:a16="http://schemas.microsoft.com/office/drawing/2014/main" id="{4D4975D6-8D41-4F10-C0B0-B35045A2FEB9}"/>
              </a:ext>
            </a:extLst>
          </p:cNvPr>
          <p:cNvSpPr/>
          <p:nvPr/>
        </p:nvSpPr>
        <p:spPr>
          <a:xfrm>
            <a:off x="8757272" y="4176278"/>
            <a:ext cx="720080" cy="648072"/>
          </a:xfrm>
          <a:prstGeom prst="ellips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r>
              <a:rPr kumimoji="0" lang="en-GB" sz="2800" b="1" i="0" u="none" strike="noStrike" kern="0" cap="none" spc="0" normalizeH="0" baseline="0" noProof="0">
                <a:ln>
                  <a:noFill/>
                </a:ln>
                <a:solidFill>
                  <a:srgbClr val="1F497D"/>
                </a:solidFill>
                <a:effectLst/>
                <a:uLnTx/>
                <a:uFillTx/>
                <a:latin typeface="Calibri"/>
                <a:ea typeface="+mn-ea"/>
                <a:cs typeface="+mn-cs"/>
              </a:rPr>
              <a:t>C</a:t>
            </a:r>
          </a:p>
        </p:txBody>
      </p:sp>
      <p:sp>
        <p:nvSpPr>
          <p:cNvPr id="105" name="TextBox 104">
            <a:extLst>
              <a:ext uri="{FF2B5EF4-FFF2-40B4-BE49-F238E27FC236}">
                <a16:creationId xmlns:a16="http://schemas.microsoft.com/office/drawing/2014/main" id="{35C69741-9ACF-E2D1-7961-2E8A6268F006}"/>
              </a:ext>
            </a:extLst>
          </p:cNvPr>
          <p:cNvSpPr txBox="1"/>
          <p:nvPr/>
        </p:nvSpPr>
        <p:spPr>
          <a:xfrm>
            <a:off x="7403433" y="5041768"/>
            <a:ext cx="1936556" cy="830997"/>
          </a:xfrm>
          <a:prstGeom prst="rect">
            <a:avLst/>
          </a:prstGeom>
          <a:noFill/>
        </p:spPr>
        <p:txBody>
          <a:bodyPr wrap="none" rtlCol="0">
            <a:spAutoFit/>
          </a:bodyPr>
          <a:lstStyle/>
          <a:p>
            <a:pPr defTabSz="912813" eaLnBrk="0" fontAlgn="base" hangingPunct="0">
              <a:spcBef>
                <a:spcPct val="0"/>
              </a:spcBef>
              <a:spcAft>
                <a:spcPct val="0"/>
              </a:spcAft>
            </a:pPr>
            <a:r>
              <a:rPr lang="en-GB" sz="2400">
                <a:solidFill>
                  <a:schemeClr val="accent6"/>
                </a:solidFill>
                <a:ea typeface="ＭＳ Ｐゴシック" panose="020B0600070205080204" pitchFamily="34" charset="-128"/>
              </a:rPr>
              <a:t>Crossed</a:t>
            </a:r>
          </a:p>
          <a:p>
            <a:pPr defTabSz="912813" eaLnBrk="0" fontAlgn="base" hangingPunct="0">
              <a:spcBef>
                <a:spcPct val="0"/>
              </a:spcBef>
              <a:spcAft>
                <a:spcPct val="0"/>
              </a:spcAft>
            </a:pPr>
            <a:r>
              <a:rPr lang="en-GB" sz="2400">
                <a:solidFill>
                  <a:schemeClr val="accent6"/>
                </a:solidFill>
                <a:ea typeface="ＭＳ Ｐゴシック" panose="020B0600070205080204" pitchFamily="34" charset="-128"/>
              </a:rPr>
              <a:t>Transactions</a:t>
            </a:r>
          </a:p>
        </p:txBody>
      </p:sp>
      <p:cxnSp>
        <p:nvCxnSpPr>
          <p:cNvPr id="106" name="Elbow Connector 37">
            <a:extLst>
              <a:ext uri="{FF2B5EF4-FFF2-40B4-BE49-F238E27FC236}">
                <a16:creationId xmlns:a16="http://schemas.microsoft.com/office/drawing/2014/main" id="{7B894310-A5BD-FBA1-0B84-9C6CFEF9C2CD}"/>
              </a:ext>
            </a:extLst>
          </p:cNvPr>
          <p:cNvCxnSpPr/>
          <p:nvPr/>
        </p:nvCxnSpPr>
        <p:spPr>
          <a:xfrm rot="16200000" flipH="1">
            <a:off x="7110246" y="2765483"/>
            <a:ext cx="2285943" cy="864096"/>
          </a:xfrm>
          <a:prstGeom prst="bentConnector3">
            <a:avLst/>
          </a:prstGeom>
          <a:noFill/>
          <a:ln w="9525" cap="flat" cmpd="sng" algn="ctr">
            <a:solidFill>
              <a:srgbClr val="4F81BD">
                <a:shade val="95000"/>
                <a:satMod val="105000"/>
              </a:srgbClr>
            </a:solidFill>
            <a:prstDash val="solid"/>
            <a:tailEnd type="arrow"/>
          </a:ln>
          <a:effectLst/>
        </p:spPr>
      </p:cxnSp>
      <p:cxnSp>
        <p:nvCxnSpPr>
          <p:cNvPr id="107" name="Straight Arrow Connector 106">
            <a:extLst>
              <a:ext uri="{FF2B5EF4-FFF2-40B4-BE49-F238E27FC236}">
                <a16:creationId xmlns:a16="http://schemas.microsoft.com/office/drawing/2014/main" id="{0E22656F-8D24-C942-16AA-B0AB188F6CC4}"/>
              </a:ext>
            </a:extLst>
          </p:cNvPr>
          <p:cNvCxnSpPr/>
          <p:nvPr/>
        </p:nvCxnSpPr>
        <p:spPr>
          <a:xfrm>
            <a:off x="7821169" y="3381499"/>
            <a:ext cx="864097" cy="0"/>
          </a:xfrm>
          <a:prstGeom prst="straightConnector1">
            <a:avLst/>
          </a:prstGeom>
          <a:noFill/>
          <a:ln w="9525" cap="flat" cmpd="sng" algn="ctr">
            <a:solidFill>
              <a:srgbClr val="4F81BD">
                <a:shade val="95000"/>
                <a:satMod val="105000"/>
              </a:srgbClr>
            </a:solidFill>
            <a:prstDash val="solid"/>
            <a:tailEnd type="arrow"/>
          </a:ln>
          <a:effectLst/>
        </p:spPr>
      </p:cxnSp>
      <p:sp>
        <p:nvSpPr>
          <p:cNvPr id="108" name="TextBox 107">
            <a:extLst>
              <a:ext uri="{FF2B5EF4-FFF2-40B4-BE49-F238E27FC236}">
                <a16:creationId xmlns:a16="http://schemas.microsoft.com/office/drawing/2014/main" id="{BA7AE506-D883-221B-A83B-DDD1051046F9}"/>
              </a:ext>
            </a:extLst>
          </p:cNvPr>
          <p:cNvSpPr txBox="1"/>
          <p:nvPr/>
        </p:nvSpPr>
        <p:spPr>
          <a:xfrm>
            <a:off x="8119456" y="3345495"/>
            <a:ext cx="338554" cy="369332"/>
          </a:xfrm>
          <a:prstGeom prst="rect">
            <a:avLst/>
          </a:prstGeom>
          <a:noFill/>
        </p:spPr>
        <p:txBody>
          <a:bodyPr wrap="none" rtlCol="0">
            <a:spAutoFit/>
          </a:bodyPr>
          <a:lstStyle/>
          <a:p>
            <a:pPr defTabSz="912813" eaLnBrk="0" fontAlgn="base" hangingPunct="0">
              <a:spcBef>
                <a:spcPct val="0"/>
              </a:spcBef>
              <a:spcAft>
                <a:spcPct val="0"/>
              </a:spcAft>
            </a:pPr>
            <a:r>
              <a:rPr lang="en-GB">
                <a:solidFill>
                  <a:prstClr val="black"/>
                </a:solidFill>
                <a:ea typeface="ＭＳ Ｐゴシック" panose="020B0600070205080204" pitchFamily="34" charset="-128"/>
              </a:rPr>
              <a:t>S</a:t>
            </a:r>
          </a:p>
        </p:txBody>
      </p:sp>
      <p:sp>
        <p:nvSpPr>
          <p:cNvPr id="109" name="TextBox 108">
            <a:extLst>
              <a:ext uri="{FF2B5EF4-FFF2-40B4-BE49-F238E27FC236}">
                <a16:creationId xmlns:a16="http://schemas.microsoft.com/office/drawing/2014/main" id="{D7D9EB19-421F-B9B7-4D5E-C8B43EAEC4F6}"/>
              </a:ext>
            </a:extLst>
          </p:cNvPr>
          <p:cNvSpPr txBox="1"/>
          <p:nvPr/>
        </p:nvSpPr>
        <p:spPr>
          <a:xfrm>
            <a:off x="8107984" y="2796143"/>
            <a:ext cx="351378" cy="369332"/>
          </a:xfrm>
          <a:prstGeom prst="rect">
            <a:avLst/>
          </a:prstGeom>
          <a:noFill/>
        </p:spPr>
        <p:txBody>
          <a:bodyPr wrap="none" rtlCol="0">
            <a:spAutoFit/>
          </a:bodyPr>
          <a:lstStyle/>
          <a:p>
            <a:pPr defTabSz="912813" eaLnBrk="0" fontAlgn="base" hangingPunct="0">
              <a:spcBef>
                <a:spcPct val="0"/>
              </a:spcBef>
              <a:spcAft>
                <a:spcPct val="0"/>
              </a:spcAft>
            </a:pPr>
            <a:r>
              <a:rPr lang="en-GB">
                <a:solidFill>
                  <a:prstClr val="black"/>
                </a:solidFill>
                <a:ea typeface="ＭＳ Ｐゴシック" panose="020B0600070205080204" pitchFamily="34" charset="-128"/>
              </a:rPr>
              <a:t>R</a:t>
            </a:r>
          </a:p>
        </p:txBody>
      </p:sp>
    </p:spTree>
    <p:extLst>
      <p:ext uri="{BB962C8B-B14F-4D97-AF65-F5344CB8AC3E}">
        <p14:creationId xmlns:p14="http://schemas.microsoft.com/office/powerpoint/2010/main" val="3571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Reflection</a:t>
            </a:r>
            <a:endParaRPr lang="en-GB" spc="-40" dirty="0"/>
          </a:p>
        </p:txBody>
      </p:sp>
      <p:sp>
        <p:nvSpPr>
          <p:cNvPr id="5" name="Content Placeholder 3">
            <a:extLst>
              <a:ext uri="{FF2B5EF4-FFF2-40B4-BE49-F238E27FC236}">
                <a16:creationId xmlns:a16="http://schemas.microsoft.com/office/drawing/2014/main" id="{2A8D71AE-954E-FE0E-ABE3-9752713CB8ED}"/>
              </a:ext>
            </a:extLst>
          </p:cNvPr>
          <p:cNvSpPr txBox="1">
            <a:spLocks/>
          </p:cNvSpPr>
          <p:nvPr/>
        </p:nvSpPr>
        <p:spPr>
          <a:xfrm>
            <a:off x="749030" y="1469572"/>
            <a:ext cx="10608270" cy="4525963"/>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25563"/>
                </a:solidFill>
                <a:latin typeface="Arial"/>
                <a:cs typeface="Arial"/>
              </a:rPr>
              <a:t>Reflect on examples you have experienced of crossed and complementary transactions and the resulting impact.</a:t>
            </a:r>
          </a:p>
          <a:p>
            <a:endParaRPr lang="en-GB" dirty="0">
              <a:solidFill>
                <a:srgbClr val="425563"/>
              </a:solidFill>
            </a:endParaRPr>
          </a:p>
          <a:p>
            <a:r>
              <a:rPr lang="en-GB" dirty="0">
                <a:solidFill>
                  <a:srgbClr val="425563"/>
                </a:solidFill>
                <a:latin typeface="Arial"/>
                <a:cs typeface="Arial"/>
              </a:rPr>
              <a:t>Consider a recent or past situation that you felt you were lacking in confidence, where you didn’t know what to do or felt that you were isolated without support or help. </a:t>
            </a:r>
            <a:endParaRPr lang="en-GB" dirty="0">
              <a:solidFill>
                <a:srgbClr val="425563"/>
              </a:solidFill>
            </a:endParaRPr>
          </a:p>
          <a:p>
            <a:endParaRPr lang="en-GB" dirty="0">
              <a:solidFill>
                <a:srgbClr val="425563"/>
              </a:solidFill>
            </a:endParaRPr>
          </a:p>
          <a:p>
            <a:pPr marL="342900" indent="-342900">
              <a:buClr>
                <a:srgbClr val="425563"/>
              </a:buClr>
              <a:buFont typeface="Arial" panose="020B0604020202020204" pitchFamily="34" charset="0"/>
              <a:buChar char="•"/>
            </a:pPr>
            <a:r>
              <a:rPr lang="en-GB" dirty="0">
                <a:solidFill>
                  <a:srgbClr val="425563"/>
                </a:solidFill>
                <a:latin typeface="Arial"/>
                <a:cs typeface="Arial"/>
              </a:rPr>
              <a:t>What thoughts were running through your head at the time?</a:t>
            </a:r>
          </a:p>
          <a:p>
            <a:pPr marL="342900" indent="-342900">
              <a:buClr>
                <a:srgbClr val="425563"/>
              </a:buClr>
              <a:buFont typeface="Arial" panose="020B0604020202020204" pitchFamily="34" charset="0"/>
              <a:buChar char="•"/>
            </a:pPr>
            <a:r>
              <a:rPr lang="en-GB" dirty="0">
                <a:solidFill>
                  <a:srgbClr val="425563"/>
                </a:solidFill>
              </a:rPr>
              <a:t>Did it trigger an emotional response?</a:t>
            </a:r>
          </a:p>
          <a:p>
            <a:pPr marL="342900" indent="-342900">
              <a:buClr>
                <a:srgbClr val="425563"/>
              </a:buClr>
              <a:buFont typeface="Arial" panose="020B0604020202020204" pitchFamily="34" charset="0"/>
              <a:buChar char="•"/>
            </a:pPr>
            <a:r>
              <a:rPr lang="en-GB" dirty="0">
                <a:solidFill>
                  <a:srgbClr val="425563"/>
                </a:solidFill>
              </a:rPr>
              <a:t>What behaviours did you ultimately display?</a:t>
            </a:r>
          </a:p>
          <a:p>
            <a:pPr marL="342900" indent="-342900">
              <a:buClr>
                <a:srgbClr val="425563"/>
              </a:buClr>
              <a:buFont typeface="Arial" panose="020B0604020202020204" pitchFamily="34" charset="0"/>
              <a:buChar char="•"/>
            </a:pPr>
            <a:r>
              <a:rPr lang="en-GB" dirty="0">
                <a:solidFill>
                  <a:srgbClr val="425563"/>
                </a:solidFill>
                <a:latin typeface="Arial"/>
                <a:cs typeface="Arial"/>
              </a:rPr>
              <a:t>Did you feel fundamentally you’re not as good as others?</a:t>
            </a:r>
          </a:p>
          <a:p>
            <a:endParaRPr lang="en-GB" dirty="0">
              <a:solidFill>
                <a:srgbClr val="425563"/>
              </a:solidFill>
            </a:endParaRPr>
          </a:p>
        </p:txBody>
      </p:sp>
    </p:spTree>
    <p:extLst>
      <p:ext uri="{BB962C8B-B14F-4D97-AF65-F5344CB8AC3E}">
        <p14:creationId xmlns:p14="http://schemas.microsoft.com/office/powerpoint/2010/main" val="644632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Test yourself!</a:t>
            </a:r>
            <a:endParaRPr lang="en-GB" spc="-40" dirty="0"/>
          </a:p>
        </p:txBody>
      </p:sp>
      <p:sp>
        <p:nvSpPr>
          <p:cNvPr id="2" name="Content Placeholder 2">
            <a:extLst>
              <a:ext uri="{FF2B5EF4-FFF2-40B4-BE49-F238E27FC236}">
                <a16:creationId xmlns:a16="http://schemas.microsoft.com/office/drawing/2014/main" id="{F04184FE-3BD9-A683-FA27-9D0A3C079157}"/>
              </a:ext>
            </a:extLst>
          </p:cNvPr>
          <p:cNvSpPr>
            <a:spLocks noGrp="1"/>
          </p:cNvSpPr>
          <p:nvPr>
            <p:ph idx="1"/>
          </p:nvPr>
        </p:nvSpPr>
        <p:spPr>
          <a:xfrm>
            <a:off x="431999" y="1437805"/>
            <a:ext cx="11538327" cy="5210873"/>
          </a:xfrm>
        </p:spPr>
        <p:txBody>
          <a:bodyPr vert="horz" lIns="91440" tIns="45720" rIns="91440" bIns="45720" rtlCol="0" anchor="t">
            <a:noAutofit/>
          </a:bodyPr>
          <a:lstStyle/>
          <a:p>
            <a:pPr marL="514350" indent="-514350">
              <a:buFont typeface="+mj-lt"/>
              <a:buAutoNum type="arabicPeriod"/>
            </a:pPr>
            <a:r>
              <a:rPr lang="en-GB" sz="1800" dirty="0">
                <a:latin typeface="Arial"/>
                <a:cs typeface="Arial"/>
              </a:rPr>
              <a:t>Patient comes up from Accident and Emergency, handed over to ward staff that they have had a septic screen done and started on antibiotics. When nurse looks at drug chart, antibiotics have not been signed for. What do you do:</a:t>
            </a:r>
          </a:p>
          <a:p>
            <a:pPr marL="514350" indent="-514350">
              <a:buAutoNum type="arabicPeriod"/>
            </a:pPr>
            <a:endParaRPr lang="en-GB" sz="1800" dirty="0">
              <a:latin typeface="Arial"/>
              <a:cs typeface="Arial"/>
            </a:endParaRPr>
          </a:p>
          <a:p>
            <a:pPr marL="914400" lvl="1" indent="-514350">
              <a:buAutoNum type="alphaLcParenR"/>
            </a:pPr>
            <a:r>
              <a:rPr lang="en-GB" sz="1800" dirty="0">
                <a:latin typeface="Arial"/>
                <a:cs typeface="Arial"/>
              </a:rPr>
              <a:t>call down to Accident and Emergency and speak to a nurse who says they’re not 100 per cent sure but don’t think they have been done?</a:t>
            </a:r>
          </a:p>
          <a:p>
            <a:pPr marL="914400" lvl="1" indent="-514350">
              <a:buFont typeface="+mj-lt"/>
              <a:buAutoNum type="alphaLcParenR"/>
            </a:pPr>
            <a:r>
              <a:rPr lang="en-GB" sz="1800" dirty="0">
                <a:latin typeface="Arial"/>
                <a:cs typeface="Arial"/>
              </a:rPr>
              <a:t>call and speak to nurse looking after patient who says they have been done?</a:t>
            </a:r>
          </a:p>
          <a:p>
            <a:pPr marL="914400" lvl="1" indent="-514350">
              <a:buFont typeface="+mj-lt"/>
              <a:buAutoNum type="alphaLcParenR"/>
            </a:pPr>
            <a:r>
              <a:rPr lang="en-GB" sz="1800" dirty="0">
                <a:latin typeface="Arial"/>
                <a:cs typeface="Arial"/>
              </a:rPr>
              <a:t>don’t call and give them anyway?</a:t>
            </a:r>
          </a:p>
          <a:p>
            <a:pPr marL="400050" lvl="1" indent="0">
              <a:buNone/>
            </a:pPr>
            <a:br>
              <a:rPr lang="en-GB" sz="1800" dirty="0"/>
            </a:br>
            <a:endParaRPr lang="en-GB" sz="1800" dirty="0"/>
          </a:p>
          <a:p>
            <a:pPr marL="514350" indent="-514350">
              <a:buFont typeface="+mj-lt"/>
              <a:buAutoNum type="arabicPeriod"/>
            </a:pPr>
            <a:r>
              <a:rPr lang="en-GB" sz="1800" dirty="0"/>
              <a:t>An antibiotic is prescribed twice daily for a patient which is usually 8-hourly. As the nurse handing over, do you:</a:t>
            </a:r>
          </a:p>
          <a:p>
            <a:pPr marL="514350" indent="-514350">
              <a:buAutoNum type="arabicPeriod"/>
            </a:pPr>
            <a:endParaRPr lang="en-GB" sz="1800" dirty="0">
              <a:latin typeface="Arial"/>
              <a:cs typeface="Arial"/>
            </a:endParaRPr>
          </a:p>
          <a:p>
            <a:pPr marL="914400" lvl="1" indent="-514350">
              <a:buFont typeface="+mj-lt"/>
              <a:buAutoNum type="alphaLcParenR"/>
            </a:pPr>
            <a:r>
              <a:rPr lang="en-GB" sz="1800" dirty="0"/>
              <a:t>highlight the antibiotic for this patient is 12 hourly instead of 8 hourly?</a:t>
            </a:r>
          </a:p>
          <a:p>
            <a:pPr marL="914400" lvl="1" indent="-514350">
              <a:buFont typeface="+mj-lt"/>
              <a:buAutoNum type="alphaLcParenR"/>
            </a:pPr>
            <a:r>
              <a:rPr lang="en-GB" sz="1800" dirty="0">
                <a:latin typeface="Arial"/>
                <a:cs typeface="Arial"/>
              </a:rPr>
              <a:t>don’t mention it, they should check the drug chart?</a:t>
            </a:r>
          </a:p>
          <a:p>
            <a:pPr marL="400050" lvl="1" indent="0">
              <a:buNone/>
            </a:pPr>
            <a:endParaRPr lang="en-GB" sz="1800" dirty="0"/>
          </a:p>
        </p:txBody>
      </p:sp>
    </p:spTree>
    <p:extLst>
      <p:ext uri="{BB962C8B-B14F-4D97-AF65-F5344CB8AC3E}">
        <p14:creationId xmlns:p14="http://schemas.microsoft.com/office/powerpoint/2010/main" val="238018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Finally</a:t>
            </a:r>
            <a:endParaRPr lang="en-GB" spc="-40" dirty="0"/>
          </a:p>
        </p:txBody>
      </p:sp>
      <p:sp>
        <p:nvSpPr>
          <p:cNvPr id="3" name="Content Placeholder 2">
            <a:extLst>
              <a:ext uri="{FF2B5EF4-FFF2-40B4-BE49-F238E27FC236}">
                <a16:creationId xmlns:a16="http://schemas.microsoft.com/office/drawing/2014/main" id="{4D942A33-1D95-30F6-177A-02A243E2D9B8}"/>
              </a:ext>
            </a:extLst>
          </p:cNvPr>
          <p:cNvSpPr txBox="1">
            <a:spLocks/>
          </p:cNvSpPr>
          <p:nvPr/>
        </p:nvSpPr>
        <p:spPr>
          <a:xfrm>
            <a:off x="1011677" y="1410002"/>
            <a:ext cx="10301591" cy="4525963"/>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‘Extensive research has shown that no matter how knowledgeable a clinician might be, if he or she is not able to open good communication with the patient, he or she may be of no help.’</a:t>
            </a:r>
          </a:p>
          <a:p>
            <a:pPr algn="ctr"/>
            <a:endParaRPr lang="en-US" i="1" dirty="0"/>
          </a:p>
          <a:p>
            <a:r>
              <a:rPr lang="en-US" sz="1800" dirty="0"/>
              <a:t>Institute of Healthcare Communication, 2011</a:t>
            </a:r>
            <a:endParaRPr lang="en-GB" sz="1800" dirty="0"/>
          </a:p>
        </p:txBody>
      </p:sp>
    </p:spTree>
    <p:extLst>
      <p:ext uri="{BB962C8B-B14F-4D97-AF65-F5344CB8AC3E}">
        <p14:creationId xmlns:p14="http://schemas.microsoft.com/office/powerpoint/2010/main" val="262956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616825" y="260314"/>
            <a:ext cx="11404154" cy="865186"/>
          </a:xfrm>
        </p:spPr>
        <p:txBody>
          <a:bodyPr/>
          <a:lstStyle/>
          <a:p>
            <a:r>
              <a:rPr lang="en-GB" dirty="0"/>
              <a:t>Acknowledgements</a:t>
            </a:r>
            <a:endParaRPr lang="en-GB" spc="-40" dirty="0"/>
          </a:p>
        </p:txBody>
      </p:sp>
      <p:sp>
        <p:nvSpPr>
          <p:cNvPr id="2" name="TextBox 1">
            <a:extLst>
              <a:ext uri="{FF2B5EF4-FFF2-40B4-BE49-F238E27FC236}">
                <a16:creationId xmlns:a16="http://schemas.microsoft.com/office/drawing/2014/main" id="{12EEA428-3C7F-A9D1-57A2-EAE11D481C16}"/>
              </a:ext>
            </a:extLst>
          </p:cNvPr>
          <p:cNvSpPr txBox="1"/>
          <p:nvPr/>
        </p:nvSpPr>
        <p:spPr>
          <a:xfrm>
            <a:off x="758757" y="1125500"/>
            <a:ext cx="9774655" cy="4493538"/>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endParaRPr lang="en-GB" sz="2200" dirty="0">
              <a:solidFill>
                <a:schemeClr val="accent6"/>
              </a:solidFill>
              <a:latin typeface="Arial" panose="020B0604020202020204" pitchFamily="34" charset="0"/>
              <a:ea typeface="ＭＳ Ｐゴシック" panose="020B0600070205080204" pitchFamily="34" charset="-128"/>
            </a:endParaRPr>
          </a:p>
          <a:p>
            <a:pPr defTabSz="912813" eaLnBrk="0" fontAlgn="base" hangingPunct="0">
              <a:spcBef>
                <a:spcPct val="0"/>
              </a:spcBef>
              <a:spcAft>
                <a:spcPct val="0"/>
              </a:spcAft>
            </a:pPr>
            <a:r>
              <a:rPr lang="en-GB" sz="2200" dirty="0">
                <a:solidFill>
                  <a:schemeClr val="accent6"/>
                </a:solidFill>
                <a:latin typeface="Arial"/>
                <a:ea typeface="ＭＳ Ｐゴシック"/>
                <a:cs typeface="Arial"/>
              </a:rPr>
              <a:t>Written and developed by Desiree Cox, Preceptorship Project Manager, </a:t>
            </a:r>
            <a:r>
              <a:rPr lang="en-GB" sz="2200" dirty="0" err="1">
                <a:solidFill>
                  <a:schemeClr val="accent6"/>
                </a:solidFill>
                <a:latin typeface="Arial"/>
                <a:ea typeface="ＭＳ Ｐゴシック"/>
                <a:cs typeface="Arial"/>
              </a:rPr>
              <a:t>CapitalNurse</a:t>
            </a:r>
            <a:r>
              <a:rPr lang="en-GB" sz="2200" dirty="0">
                <a:solidFill>
                  <a:schemeClr val="accent6"/>
                </a:solidFill>
                <a:latin typeface="Arial"/>
                <a:ea typeface="ＭＳ Ｐゴシック"/>
                <a:cs typeface="Arial"/>
              </a:rPr>
              <a:t>. With thanks to:</a:t>
            </a:r>
            <a:br>
              <a:rPr lang="en-GB" sz="2200" dirty="0">
                <a:solidFill>
                  <a:schemeClr val="accent6"/>
                </a:solidFill>
                <a:latin typeface="Arial" panose="020B0604020202020204" pitchFamily="34" charset="0"/>
                <a:ea typeface="ＭＳ Ｐゴシック" panose="020B0600070205080204" pitchFamily="34" charset="-128"/>
              </a:rPr>
            </a:br>
            <a:endParaRPr lang="en-GB" sz="2200" dirty="0">
              <a:solidFill>
                <a:schemeClr val="accent6"/>
              </a:solidFill>
              <a:latin typeface="Arial" panose="020B0604020202020204" pitchFamily="34" charset="0"/>
              <a:ea typeface="ＭＳ Ｐゴシック" panose="020B0600070205080204" pitchFamily="34" charset="-128"/>
            </a:endParaRP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panose="020B0604020202020204" pitchFamily="34" charset="0"/>
                <a:ea typeface="ＭＳ Ｐゴシック" panose="020B0600070205080204" pitchFamily="34" charset="-128"/>
              </a:rPr>
              <a:t>Joseph Lynch, Practice Educator, Whittington Health</a:t>
            </a: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panose="020B0604020202020204" pitchFamily="34" charset="0"/>
                <a:ea typeface="ＭＳ Ｐゴシック" panose="020B0600070205080204" pitchFamily="34" charset="-128"/>
              </a:rPr>
              <a:t>Kristen Leonard, Preceptorship Lead, Imperial College Healthcare</a:t>
            </a: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panose="020B0604020202020204" pitchFamily="34" charset="0"/>
                <a:ea typeface="ＭＳ Ｐゴシック" panose="020B0600070205080204" pitchFamily="34" charset="-128"/>
              </a:rPr>
              <a:t>Hannah </a:t>
            </a:r>
            <a:r>
              <a:rPr lang="en-GB" sz="2200" dirty="0" err="1">
                <a:solidFill>
                  <a:schemeClr val="accent6"/>
                </a:solidFill>
                <a:latin typeface="Arial" panose="020B0604020202020204" pitchFamily="34" charset="0"/>
                <a:ea typeface="ＭＳ Ｐゴシック" panose="020B0600070205080204" pitchFamily="34" charset="-128"/>
              </a:rPr>
              <a:t>Fosberry</a:t>
            </a:r>
            <a:r>
              <a:rPr lang="en-GB" sz="2200" dirty="0">
                <a:solidFill>
                  <a:schemeClr val="accent6"/>
                </a:solidFill>
                <a:latin typeface="Arial" panose="020B0604020202020204" pitchFamily="34" charset="0"/>
                <a:ea typeface="ＭＳ Ｐゴシック" panose="020B0600070205080204" pitchFamily="34" charset="-128"/>
              </a:rPr>
              <a:t>, Preceptorship Lead, University College London</a:t>
            </a: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panose="020B0604020202020204" pitchFamily="34" charset="0"/>
                <a:ea typeface="ＭＳ Ｐゴシック" panose="020B0600070205080204" pitchFamily="34" charset="-128"/>
              </a:rPr>
              <a:t>Jake Chambers, Preceptorship Lead, </a:t>
            </a:r>
            <a:r>
              <a:rPr lang="en-GB" sz="2200" dirty="0" err="1">
                <a:solidFill>
                  <a:schemeClr val="accent6"/>
                </a:solidFill>
                <a:latin typeface="Arial" panose="020B0604020202020204" pitchFamily="34" charset="0"/>
                <a:ea typeface="ＭＳ Ｐゴシック" panose="020B0600070205080204" pitchFamily="34" charset="-128"/>
              </a:rPr>
              <a:t>Oxleas</a:t>
            </a:r>
            <a:r>
              <a:rPr lang="en-GB" sz="2200" dirty="0">
                <a:solidFill>
                  <a:schemeClr val="accent6"/>
                </a:solidFill>
                <a:latin typeface="Arial" panose="020B0604020202020204" pitchFamily="34" charset="0"/>
                <a:ea typeface="ＭＳ Ｐゴシック" panose="020B0600070205080204" pitchFamily="34" charset="-128"/>
              </a:rPr>
              <a:t> </a:t>
            </a: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a:ea typeface="ＭＳ Ｐゴシック"/>
                <a:cs typeface="Arial"/>
              </a:rPr>
              <a:t>Riina Hilton, Preceptorship Lead, North East London NHS Foundation Trust</a:t>
            </a:r>
          </a:p>
          <a:p>
            <a:pPr marL="285750" indent="-285750" defTabSz="912813" eaLnBrk="0" fontAlgn="base" hangingPunct="0">
              <a:spcBef>
                <a:spcPct val="0"/>
              </a:spcBef>
              <a:spcAft>
                <a:spcPct val="0"/>
              </a:spcAft>
              <a:buFont typeface="Arial" panose="020B0604020202020204" pitchFamily="34" charset="0"/>
              <a:buChar char="•"/>
            </a:pPr>
            <a:r>
              <a:rPr lang="en-GB" sz="2200" dirty="0">
                <a:solidFill>
                  <a:schemeClr val="accent6"/>
                </a:solidFill>
                <a:latin typeface="Arial" panose="020B0604020202020204" pitchFamily="34" charset="0"/>
                <a:ea typeface="ＭＳ Ｐゴシック" panose="020B0600070205080204" pitchFamily="34" charset="-128"/>
              </a:rPr>
              <a:t>Maddy Cox, Clinical Nurse Specialist, Epsom and St Helier</a:t>
            </a:r>
          </a:p>
          <a:p>
            <a:pPr defTabSz="912813" eaLnBrk="0" fontAlgn="base" hangingPunct="0">
              <a:spcBef>
                <a:spcPct val="0"/>
              </a:spcBef>
              <a:spcAft>
                <a:spcPct val="0"/>
              </a:spcAft>
            </a:pPr>
            <a:endParaRPr lang="en-GB" sz="2200" dirty="0">
              <a:solidFill>
                <a:schemeClr val="accent6"/>
              </a:solidFill>
              <a:latin typeface="Arial" panose="020B0604020202020204" pitchFamily="34" charset="0"/>
              <a:ea typeface="ＭＳ Ｐゴシック" panose="020B0600070205080204" pitchFamily="34" charset="-128"/>
            </a:endParaRPr>
          </a:p>
          <a:p>
            <a:pPr defTabSz="912813" eaLnBrk="0" fontAlgn="base" hangingPunct="0">
              <a:spcBef>
                <a:spcPct val="0"/>
              </a:spcBef>
              <a:spcAft>
                <a:spcPct val="0"/>
              </a:spcAft>
            </a:pPr>
            <a:endParaRPr lang="en-GB" sz="2200" dirty="0">
              <a:solidFill>
                <a:schemeClr val="accent6"/>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5146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Communication process</a:t>
            </a:r>
            <a:endParaRPr lang="en-GB" spc="-40" dirty="0"/>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432001" y="1416790"/>
            <a:ext cx="11012644" cy="577927"/>
          </a:xfrm>
        </p:spPr>
        <p:txBody>
          <a:bodyPr/>
          <a:lstStyle/>
          <a:p>
            <a:pPr>
              <a:lnSpc>
                <a:spcPct val="100000"/>
              </a:lnSpc>
              <a:spcAft>
                <a:spcPts val="1200"/>
              </a:spcAft>
              <a:buClr>
                <a:schemeClr val="accent6"/>
              </a:buClr>
            </a:pPr>
            <a:r>
              <a:rPr lang="en-GB" sz="2400" b="0" dirty="0"/>
              <a:t>Based on Shannon and Weaver’s communication model (1949), communication is seen as a chain along which a message passes through five stages:</a:t>
            </a:r>
          </a:p>
        </p:txBody>
      </p:sp>
      <p:graphicFrame>
        <p:nvGraphicFramePr>
          <p:cNvPr id="18" name="Content Placeholder 3">
            <a:extLst>
              <a:ext uri="{FF2B5EF4-FFF2-40B4-BE49-F238E27FC236}">
                <a16:creationId xmlns:a16="http://schemas.microsoft.com/office/drawing/2014/main" id="{0CC445C4-EC13-7748-925A-636B983E6197}"/>
              </a:ext>
            </a:extLst>
          </p:cNvPr>
          <p:cNvGraphicFramePr>
            <a:graphicFrameLocks/>
          </p:cNvGraphicFramePr>
          <p:nvPr>
            <p:extLst>
              <p:ext uri="{D42A27DB-BD31-4B8C-83A1-F6EECF244321}">
                <p14:modId xmlns:p14="http://schemas.microsoft.com/office/powerpoint/2010/main" val="745532701"/>
              </p:ext>
            </p:extLst>
          </p:nvPr>
        </p:nvGraphicFramePr>
        <p:xfrm>
          <a:off x="1982670" y="2294562"/>
          <a:ext cx="8226660" cy="3146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2D987387-2AE7-ABE2-4D0C-68058BAAAAFB}"/>
              </a:ext>
            </a:extLst>
          </p:cNvPr>
          <p:cNvSpPr txBox="1"/>
          <p:nvPr/>
        </p:nvSpPr>
        <p:spPr>
          <a:xfrm>
            <a:off x="1640378" y="4811493"/>
            <a:ext cx="1500090" cy="738664"/>
          </a:xfrm>
          <a:prstGeom prst="rect">
            <a:avLst/>
          </a:prstGeom>
          <a:noFill/>
        </p:spPr>
        <p:txBody>
          <a:bodyPr wrap="square" rtlCol="0">
            <a:spAutoFit/>
          </a:body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Sender has a message to send</a:t>
            </a:r>
          </a:p>
        </p:txBody>
      </p:sp>
      <p:sp>
        <p:nvSpPr>
          <p:cNvPr id="20" name="TextBox 19">
            <a:extLst>
              <a:ext uri="{FF2B5EF4-FFF2-40B4-BE49-F238E27FC236}">
                <a16:creationId xmlns:a16="http://schemas.microsoft.com/office/drawing/2014/main" id="{7D0CDDF9-8907-1268-05CA-0095F3617604}"/>
              </a:ext>
            </a:extLst>
          </p:cNvPr>
          <p:cNvSpPr txBox="1"/>
          <p:nvPr/>
        </p:nvSpPr>
        <p:spPr>
          <a:xfrm>
            <a:off x="3368570" y="4796344"/>
            <a:ext cx="1524246" cy="954107"/>
          </a:xfrm>
          <a:prstGeom prst="rect">
            <a:avLst/>
          </a:prstGeom>
          <a:noFill/>
        </p:spPr>
        <p:txBody>
          <a:bodyPr wrap="square" rtlCol="0">
            <a:spAutoFit/>
          </a:body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They put the message into a code  subconsciously</a:t>
            </a:r>
            <a:endParaRPr lang="en-GB" sz="1600">
              <a:solidFill>
                <a:prstClr val="black"/>
              </a:solidFill>
              <a:ea typeface="ＭＳ Ｐゴシック" panose="020B0600070205080204" pitchFamily="34" charset="-128"/>
            </a:endParaRPr>
          </a:p>
        </p:txBody>
      </p:sp>
      <p:sp>
        <p:nvSpPr>
          <p:cNvPr id="21" name="TextBox 20">
            <a:extLst>
              <a:ext uri="{FF2B5EF4-FFF2-40B4-BE49-F238E27FC236}">
                <a16:creationId xmlns:a16="http://schemas.microsoft.com/office/drawing/2014/main" id="{872F7BE9-A555-335E-F2FE-7DFE705B834B}"/>
              </a:ext>
            </a:extLst>
          </p:cNvPr>
          <p:cNvSpPr txBox="1"/>
          <p:nvPr/>
        </p:nvSpPr>
        <p:spPr>
          <a:xfrm>
            <a:off x="5259084" y="4748712"/>
            <a:ext cx="1500090" cy="1384995"/>
          </a:xfrm>
          <a:prstGeom prst="rect">
            <a:avLst/>
          </a:prstGeom>
          <a:noFill/>
        </p:spPr>
        <p:txBody>
          <a:bodyPr wrap="square" rtlCol="0">
            <a:spAutoFit/>
          </a:body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The message is sent in whichever format (verbal, electronic, written)</a:t>
            </a:r>
          </a:p>
        </p:txBody>
      </p:sp>
      <p:sp>
        <p:nvSpPr>
          <p:cNvPr id="22" name="TextBox 21">
            <a:extLst>
              <a:ext uri="{FF2B5EF4-FFF2-40B4-BE49-F238E27FC236}">
                <a16:creationId xmlns:a16="http://schemas.microsoft.com/office/drawing/2014/main" id="{D6E6D785-16F0-DDB5-A9E5-3E2DAAC3B3AA}"/>
              </a:ext>
            </a:extLst>
          </p:cNvPr>
          <p:cNvSpPr txBox="1"/>
          <p:nvPr/>
        </p:nvSpPr>
        <p:spPr>
          <a:xfrm>
            <a:off x="6968970" y="4811493"/>
            <a:ext cx="1500090" cy="954107"/>
          </a:xfrm>
          <a:prstGeom prst="rect">
            <a:avLst/>
          </a:prstGeom>
          <a:noFill/>
        </p:spPr>
        <p:txBody>
          <a:bodyPr wrap="square" rtlCol="0">
            <a:spAutoFit/>
          </a:body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The message is received and decoded subconsciously</a:t>
            </a:r>
          </a:p>
        </p:txBody>
      </p:sp>
      <p:sp>
        <p:nvSpPr>
          <p:cNvPr id="23" name="TextBox 22">
            <a:extLst>
              <a:ext uri="{FF2B5EF4-FFF2-40B4-BE49-F238E27FC236}">
                <a16:creationId xmlns:a16="http://schemas.microsoft.com/office/drawing/2014/main" id="{11C0DA17-B813-1C8C-6C37-96CCC0D3AD5F}"/>
              </a:ext>
            </a:extLst>
          </p:cNvPr>
          <p:cNvSpPr txBox="1"/>
          <p:nvPr/>
        </p:nvSpPr>
        <p:spPr>
          <a:xfrm>
            <a:off x="8853256" y="4949396"/>
            <a:ext cx="1284066" cy="830997"/>
          </a:xfrm>
          <a:prstGeom prst="rect">
            <a:avLst/>
          </a:prstGeom>
          <a:noFill/>
        </p:spPr>
        <p:txBody>
          <a:bodyPr wrap="square" rtlCol="0">
            <a:spAutoFit/>
          </a:bodyPr>
          <a:lstStyle/>
          <a:p>
            <a:pPr defTabSz="912813" eaLnBrk="0" fontAlgn="base" hangingPunct="0">
              <a:spcBef>
                <a:spcPct val="0"/>
              </a:spcBef>
              <a:spcAft>
                <a:spcPct val="0"/>
              </a:spcAft>
            </a:pPr>
            <a:r>
              <a:rPr lang="en-GB" sz="1600">
                <a:solidFill>
                  <a:prstClr val="black"/>
                </a:solidFill>
                <a:ea typeface="ＭＳ Ｐゴシック" panose="020B0600070205080204" pitchFamily="34" charset="-128"/>
              </a:rPr>
              <a:t>The message is understood</a:t>
            </a:r>
          </a:p>
        </p:txBody>
      </p:sp>
      <p:sp>
        <p:nvSpPr>
          <p:cNvPr id="24" name="Right Arrow 9">
            <a:extLst>
              <a:ext uri="{FF2B5EF4-FFF2-40B4-BE49-F238E27FC236}">
                <a16:creationId xmlns:a16="http://schemas.microsoft.com/office/drawing/2014/main" id="{89599E94-BFBB-E5EF-CBD2-1C4F545B775A}"/>
              </a:ext>
            </a:extLst>
          </p:cNvPr>
          <p:cNvSpPr/>
          <p:nvPr/>
        </p:nvSpPr>
        <p:spPr>
          <a:xfrm>
            <a:off x="2936522" y="5102874"/>
            <a:ext cx="432048" cy="431297"/>
          </a:xfrm>
          <a:prstGeom prst="rightArrow">
            <a:avLst/>
          </a:prstGeom>
          <a:solidFill>
            <a:srgbClr val="0000FF"/>
          </a:solidFill>
          <a:ln w="25400" cap="flat" cmpd="sng" algn="ctr">
            <a:solidFill>
              <a:srgbClr val="0000FF"/>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25" name="Right Arrow 10">
            <a:extLst>
              <a:ext uri="{FF2B5EF4-FFF2-40B4-BE49-F238E27FC236}">
                <a16:creationId xmlns:a16="http://schemas.microsoft.com/office/drawing/2014/main" id="{F509C31B-610E-7348-436D-0A33E5582EBA}"/>
              </a:ext>
            </a:extLst>
          </p:cNvPr>
          <p:cNvSpPr/>
          <p:nvPr/>
        </p:nvSpPr>
        <p:spPr>
          <a:xfrm>
            <a:off x="4856429" y="5134453"/>
            <a:ext cx="432048" cy="431297"/>
          </a:xfrm>
          <a:prstGeom prst="rightArrow">
            <a:avLst/>
          </a:prstGeom>
          <a:solidFill>
            <a:srgbClr val="0000FF"/>
          </a:solidFill>
          <a:ln w="25400" cap="flat" cmpd="sng" algn="ctr">
            <a:solidFill>
              <a:srgbClr val="0000FF"/>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26" name="Right Arrow 11">
            <a:extLst>
              <a:ext uri="{FF2B5EF4-FFF2-40B4-BE49-F238E27FC236}">
                <a16:creationId xmlns:a16="http://schemas.microsoft.com/office/drawing/2014/main" id="{2729E2B2-3567-CDA5-AD1C-FE1C2D30C912}"/>
              </a:ext>
            </a:extLst>
          </p:cNvPr>
          <p:cNvSpPr/>
          <p:nvPr/>
        </p:nvSpPr>
        <p:spPr>
          <a:xfrm>
            <a:off x="6591200" y="5134452"/>
            <a:ext cx="432048" cy="431297"/>
          </a:xfrm>
          <a:prstGeom prst="rightArrow">
            <a:avLst/>
          </a:prstGeom>
          <a:solidFill>
            <a:srgbClr val="0000FF"/>
          </a:solidFill>
          <a:ln w="25400" cap="flat" cmpd="sng" algn="ctr">
            <a:solidFill>
              <a:srgbClr val="0000FF"/>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Right Arrow 12">
            <a:extLst>
              <a:ext uri="{FF2B5EF4-FFF2-40B4-BE49-F238E27FC236}">
                <a16:creationId xmlns:a16="http://schemas.microsoft.com/office/drawing/2014/main" id="{2E1D6D7A-73FA-36C1-F173-6E9174E90167}"/>
              </a:ext>
            </a:extLst>
          </p:cNvPr>
          <p:cNvSpPr/>
          <p:nvPr/>
        </p:nvSpPr>
        <p:spPr>
          <a:xfrm>
            <a:off x="8421208" y="5063388"/>
            <a:ext cx="432048" cy="431297"/>
          </a:xfrm>
          <a:prstGeom prst="rightArrow">
            <a:avLst/>
          </a:prstGeom>
          <a:solidFill>
            <a:srgbClr val="0000FF"/>
          </a:solidFill>
          <a:ln w="25400" cap="flat" cmpd="sng" algn="ctr">
            <a:solidFill>
              <a:srgbClr val="0000FF"/>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28" name="TextBox 27">
            <a:extLst>
              <a:ext uri="{FF2B5EF4-FFF2-40B4-BE49-F238E27FC236}">
                <a16:creationId xmlns:a16="http://schemas.microsoft.com/office/drawing/2014/main" id="{441BAFFF-3089-AEBD-BA87-1141234E3C61}"/>
              </a:ext>
            </a:extLst>
          </p:cNvPr>
          <p:cNvSpPr txBox="1"/>
          <p:nvPr/>
        </p:nvSpPr>
        <p:spPr>
          <a:xfrm>
            <a:off x="7863477" y="5847859"/>
            <a:ext cx="2399696" cy="307777"/>
          </a:xfrm>
          <a:prstGeom prst="rect">
            <a:avLst/>
          </a:prstGeom>
          <a:noFill/>
        </p:spPr>
        <p:txBody>
          <a:bodyPr wrap="none" rtlCol="0">
            <a:spAutoFit/>
          </a:bodyPr>
          <a:lstStyle/>
          <a:p>
            <a:pPr defTabSz="912813" eaLnBrk="0" fontAlgn="base" hangingPunct="0">
              <a:spcBef>
                <a:spcPct val="0"/>
              </a:spcBef>
              <a:spcAft>
                <a:spcPct val="0"/>
              </a:spcAft>
            </a:pPr>
            <a:r>
              <a:rPr lang="en-GB" sz="1400">
                <a:solidFill>
                  <a:prstClr val="black"/>
                </a:solidFill>
                <a:ea typeface="ＭＳ Ｐゴシック" panose="020B0600070205080204" pitchFamily="34" charset="-128"/>
              </a:rPr>
              <a:t>Shannon and Weaver, 1949</a:t>
            </a:r>
          </a:p>
        </p:txBody>
      </p:sp>
    </p:spTree>
    <p:extLst>
      <p:ext uri="{BB962C8B-B14F-4D97-AF65-F5344CB8AC3E}">
        <p14:creationId xmlns:p14="http://schemas.microsoft.com/office/powerpoint/2010/main" val="34183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References</a:t>
            </a:r>
            <a:endParaRPr lang="en-GB" spc="-40" dirty="0"/>
          </a:p>
        </p:txBody>
      </p:sp>
      <p:sp>
        <p:nvSpPr>
          <p:cNvPr id="4" name="Content Placeholder 2">
            <a:extLst>
              <a:ext uri="{FF2B5EF4-FFF2-40B4-BE49-F238E27FC236}">
                <a16:creationId xmlns:a16="http://schemas.microsoft.com/office/drawing/2014/main" id="{26CF974C-6B2E-B407-79A1-21BE9E448007}"/>
              </a:ext>
            </a:extLst>
          </p:cNvPr>
          <p:cNvSpPr txBox="1">
            <a:spLocks/>
          </p:cNvSpPr>
          <p:nvPr/>
        </p:nvSpPr>
        <p:spPr>
          <a:xfrm>
            <a:off x="603114" y="1442775"/>
            <a:ext cx="11156885" cy="55933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Berne, E. (1964) </a:t>
            </a:r>
            <a:r>
              <a:rPr kumimoji="0" lang="en-GB" sz="1400" b="0" i="1" u="none" strike="noStrike" kern="1200" cap="none" spc="0" normalizeH="0" baseline="0" noProof="0" dirty="0">
                <a:ln>
                  <a:noFill/>
                </a:ln>
                <a:solidFill>
                  <a:sysClr val="windowText" lastClr="000000"/>
                </a:solidFill>
                <a:effectLst/>
                <a:uLnTx/>
                <a:uFillTx/>
                <a:latin typeface="Arial"/>
                <a:ea typeface="+mn-ea"/>
                <a:cs typeface="Arial"/>
              </a:rPr>
              <a:t>Games People Play – the Psychology of Human Relationships, </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London, Penguin</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Boddy, D. and Buchanan, D. (1992) </a:t>
            </a:r>
            <a:r>
              <a:rPr kumimoji="0" lang="en-GB" sz="1400" b="0" i="1" u="none" strike="noStrike" kern="1200" cap="none" spc="0" normalizeH="0" baseline="0" noProof="0" dirty="0">
                <a:ln>
                  <a:noFill/>
                </a:ln>
                <a:solidFill>
                  <a:sysClr val="windowText" lastClr="000000"/>
                </a:solidFill>
                <a:effectLst/>
                <a:uLnTx/>
                <a:uFillTx/>
                <a:latin typeface="Arial"/>
                <a:ea typeface="+mn-ea"/>
                <a:cs typeface="Arial"/>
              </a:rPr>
              <a:t>Take the Lead: Interpersonal Skills for Project Managers</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 London, Prentice Hall</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Cox, Desiree (2013).  </a:t>
            </a:r>
            <a:r>
              <a:rPr kumimoji="0" lang="en-GB" sz="1400" b="0" i="1" u="none" strike="noStrike" kern="1200" cap="none" spc="0" normalizeH="0" baseline="0" noProof="0" dirty="0">
                <a:ln>
                  <a:noFill/>
                </a:ln>
                <a:solidFill>
                  <a:sysClr val="windowText" lastClr="000000"/>
                </a:solidFill>
                <a:effectLst/>
                <a:uLnTx/>
                <a:uFillTx/>
                <a:latin typeface="Arial"/>
                <a:ea typeface="+mn-ea"/>
                <a:cs typeface="Arial"/>
              </a:rPr>
              <a:t>The Hungry Manager, </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Amazon, UK</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hlinkClick r:id="rId3"/>
              </a:rPr>
              <a:t>https://www.managementstudyguide.com/shannon-and-weaver-model-of-communication.htm </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 - accessed 25/7/2023</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hlinkClick r:id="rId4"/>
              </a:rPr>
              <a:t>https://healthcarecomm.org/about-us/impact-of-communication-in-healthcare/</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 accessed 25/7/2023</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hlinkClick r:id="rId5"/>
              </a:rPr>
              <a:t>https://www.england.nhs.uk/wp-content/uploads/2021/03/qsir-sbar-communication-tool.pdf</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 - accessed 25/7/2023</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Mehrabian, Albert (1971). </a:t>
            </a:r>
            <a:r>
              <a:rPr kumimoji="0" lang="en-GB" sz="1400" b="0" i="1" u="none" strike="noStrike" kern="1200" cap="none" spc="0" normalizeH="0" baseline="0" noProof="0" dirty="0">
                <a:ln>
                  <a:noFill/>
                </a:ln>
                <a:solidFill>
                  <a:sysClr val="windowText" lastClr="000000"/>
                </a:solidFill>
                <a:effectLst/>
                <a:uLnTx/>
                <a:uFillTx/>
                <a:latin typeface="Arial"/>
                <a:ea typeface="+mn-ea"/>
                <a:cs typeface="Arial"/>
              </a:rPr>
              <a:t>Silent Messages</a:t>
            </a: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 (1st ed.). Belmont, CA: Wadsworth. ISBN 0-534-00910-7</a:t>
            </a: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a:ea typeface="+mn-ea"/>
                <a:cs typeface="Arial"/>
              </a:rPr>
              <a:t>Reason, J. (1997). </a:t>
            </a:r>
            <a:r>
              <a:rPr kumimoji="0" lang="en-US" sz="1400" b="0" i="1" u="none" strike="noStrike" kern="1200" cap="none" spc="0" normalizeH="0" baseline="0" noProof="0" dirty="0">
                <a:ln>
                  <a:noFill/>
                </a:ln>
                <a:solidFill>
                  <a:sysClr val="windowText" lastClr="000000"/>
                </a:solidFill>
                <a:effectLst/>
                <a:uLnTx/>
                <a:uFillTx/>
                <a:latin typeface="Arial"/>
                <a:ea typeface="+mn-ea"/>
                <a:cs typeface="Arial"/>
              </a:rPr>
              <a:t>Managing Risks of Organizational Accidents</a:t>
            </a:r>
            <a:r>
              <a:rPr kumimoji="0" lang="en-US" sz="1400" b="0" i="0" u="none" strike="noStrike" kern="1200" cap="none" spc="0" normalizeH="0" baseline="0" noProof="0" dirty="0">
                <a:ln>
                  <a:noFill/>
                </a:ln>
                <a:solidFill>
                  <a:sysClr val="windowText" lastClr="000000"/>
                </a:solidFill>
                <a:effectLst/>
                <a:uLnTx/>
                <a:uFillTx/>
                <a:latin typeface="Arial"/>
                <a:ea typeface="+mn-ea"/>
                <a:cs typeface="Arial"/>
              </a:rPr>
              <a:t>. Ashgate Publishing Limited, Aldershot, UK</a:t>
            </a: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342900" marR="0" lvl="0" indent="-342900" algn="l" defTabSz="914400" rtl="0" eaLnBrk="1" fontAlgn="auto" latinLnBrk="0" hangingPunct="1">
              <a:lnSpc>
                <a:spcPct val="120000"/>
              </a:lnSpc>
              <a:spcBef>
                <a:spcPts val="0"/>
              </a:spcBef>
              <a:spcAft>
                <a:spcPts val="1200"/>
              </a:spcAft>
              <a:buClr>
                <a:srgbClr val="425563"/>
              </a:buClr>
              <a:buSzTx/>
              <a:buFont typeface="Wingdings"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a:ea typeface="+mn-ea"/>
                <a:cs typeface="Arial"/>
              </a:rPr>
              <a:t>Shannon, C. E., &amp; Weaver, W. (1949). The Mathematical Theory of Communication. Urbana, IL: The University of Illinois Press, 1-117</a:t>
            </a: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l" defTabSz="914400" rtl="0" eaLnBrk="1" fontAlgn="auto" latinLnBrk="0" hangingPunct="1">
              <a:lnSpc>
                <a:spcPct val="100000"/>
              </a:lnSpc>
              <a:spcBef>
                <a:spcPct val="20000"/>
              </a:spcBef>
              <a:spcAft>
                <a:spcPts val="0"/>
              </a:spcAft>
              <a:buClr>
                <a:srgbClr val="425563"/>
              </a:buClr>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060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Impact of communication channels</a:t>
            </a:r>
            <a:endParaRPr lang="en-GB" spc="-40" dirty="0"/>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432001" y="1416790"/>
            <a:ext cx="11012644" cy="1231407"/>
          </a:xfrm>
        </p:spPr>
        <p:txBody>
          <a:bodyPr/>
          <a:lstStyle/>
          <a:p>
            <a:pPr>
              <a:lnSpc>
                <a:spcPct val="100000"/>
              </a:lnSpc>
            </a:pPr>
            <a:r>
              <a:rPr lang="en-GB" sz="2400" b="0" dirty="0"/>
              <a:t>Research conducted by Albert </a:t>
            </a:r>
            <a:r>
              <a:rPr lang="en-GB" sz="2400" b="0" dirty="0" err="1"/>
              <a:t>Mehrabin</a:t>
            </a:r>
            <a:r>
              <a:rPr lang="en-GB" sz="2400" b="0" dirty="0"/>
              <a:t> showed that the words used are actually the lowest factor in understanding. Body language and tone account for more impact, however, are often given less consideration in communication.</a:t>
            </a:r>
          </a:p>
        </p:txBody>
      </p:sp>
      <p:graphicFrame>
        <p:nvGraphicFramePr>
          <p:cNvPr id="2" name="Group 3">
            <a:extLst>
              <a:ext uri="{FF2B5EF4-FFF2-40B4-BE49-F238E27FC236}">
                <a16:creationId xmlns:a16="http://schemas.microsoft.com/office/drawing/2014/main" id="{DF8CBE07-9CCB-EDB7-A4B3-7B0C0BB1F025}"/>
              </a:ext>
            </a:extLst>
          </p:cNvPr>
          <p:cNvGraphicFramePr>
            <a:graphicFrameLocks noGrp="1"/>
          </p:cNvGraphicFramePr>
          <p:nvPr>
            <p:ph idx="1"/>
            <p:extLst>
              <p:ext uri="{D42A27DB-BD31-4B8C-83A1-F6EECF244321}">
                <p14:modId xmlns:p14="http://schemas.microsoft.com/office/powerpoint/2010/main" val="1681594440"/>
              </p:ext>
            </p:extLst>
          </p:nvPr>
        </p:nvGraphicFramePr>
        <p:xfrm>
          <a:off x="2444095" y="2981522"/>
          <a:ext cx="7472184" cy="2214320"/>
        </p:xfrm>
        <a:graphic>
          <a:graphicData uri="http://schemas.openxmlformats.org/drawingml/2006/table">
            <a:tbl>
              <a:tblPr firstRow="1" firstCol="1">
                <a:tableStyleId>{9D7B26C5-4107-4FEC-AEDC-1716B250A1EF}</a:tableStyleId>
              </a:tblPr>
              <a:tblGrid>
                <a:gridCol w="2490728">
                  <a:extLst>
                    <a:ext uri="{9D8B030D-6E8A-4147-A177-3AD203B41FA5}">
                      <a16:colId xmlns:a16="http://schemas.microsoft.com/office/drawing/2014/main" val="20000"/>
                    </a:ext>
                  </a:extLst>
                </a:gridCol>
                <a:gridCol w="2490728">
                  <a:extLst>
                    <a:ext uri="{9D8B030D-6E8A-4147-A177-3AD203B41FA5}">
                      <a16:colId xmlns:a16="http://schemas.microsoft.com/office/drawing/2014/main" val="20001"/>
                    </a:ext>
                  </a:extLst>
                </a:gridCol>
                <a:gridCol w="2490728">
                  <a:extLst>
                    <a:ext uri="{9D8B030D-6E8A-4147-A177-3AD203B41FA5}">
                      <a16:colId xmlns:a16="http://schemas.microsoft.com/office/drawing/2014/main" val="20002"/>
                    </a:ext>
                  </a:extLst>
                </a:gridCol>
              </a:tblGrid>
              <a:tr h="44315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Telephone</a:t>
                      </a:r>
                      <a:endParaRPr kumimoji="0" lang="en-GB" sz="20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Face-to-face</a:t>
                      </a:r>
                      <a:endParaRPr kumimoji="0" lang="en-GB" sz="20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extLst>
                  <a:ext uri="{0D108BD9-81ED-4DB2-BD59-A6C34878D82A}">
                    <a16:rowId xmlns:a16="http://schemas.microsoft.com/office/drawing/2014/main" val="10000"/>
                  </a:ext>
                </a:extLst>
              </a:tr>
              <a:tr h="59038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Words</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20 per cent</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7 per cent</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extLst>
                  <a:ext uri="{0D108BD9-81ED-4DB2-BD59-A6C34878D82A}">
                    <a16:rowId xmlns:a16="http://schemas.microsoft.com/office/drawing/2014/main" val="10001"/>
                  </a:ext>
                </a:extLst>
              </a:tr>
              <a:tr h="59038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Tone</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80 per cent</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25 per cent</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extLst>
                  <a:ext uri="{0D108BD9-81ED-4DB2-BD59-A6C34878D82A}">
                    <a16:rowId xmlns:a16="http://schemas.microsoft.com/office/drawing/2014/main" val="10002"/>
                  </a:ext>
                </a:extLst>
              </a:tr>
              <a:tr h="590389">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Body language</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a:ln>
                            <a:noFill/>
                          </a:ln>
                          <a:effectLst/>
                          <a:latin typeface="Arial" panose="020B0604020202020204" pitchFamily="34" charset="0"/>
                          <a:cs typeface="Arial" panose="020B0604020202020204" pitchFamily="34" charset="0"/>
                        </a:rPr>
                        <a:t>-</a:t>
                      </a:r>
                      <a:endParaRPr kumimoji="0" lang="en-GB"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GB" sz="2000" u="none" strike="noStrike" cap="none" normalizeH="0" baseline="0" dirty="0">
                          <a:ln>
                            <a:noFill/>
                          </a:ln>
                          <a:effectLst/>
                          <a:latin typeface="Arial" panose="020B0604020202020204" pitchFamily="34" charset="0"/>
                          <a:cs typeface="Arial" panose="020B0604020202020204" pitchFamily="34" charset="0"/>
                        </a:rPr>
                        <a:t>68 per cent</a:t>
                      </a:r>
                      <a:endParaRPr kumimoji="0" lang="en-GB"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6819" marR="96819" horzOverflow="overflow"/>
                </a:tc>
                <a:extLst>
                  <a:ext uri="{0D108BD9-81ED-4DB2-BD59-A6C34878D82A}">
                    <a16:rowId xmlns:a16="http://schemas.microsoft.com/office/drawing/2014/main" val="10003"/>
                  </a:ext>
                </a:extLst>
              </a:tr>
            </a:tbl>
          </a:graphicData>
        </a:graphic>
      </p:graphicFrame>
      <p:sp>
        <p:nvSpPr>
          <p:cNvPr id="3" name="TextBox 2">
            <a:extLst>
              <a:ext uri="{FF2B5EF4-FFF2-40B4-BE49-F238E27FC236}">
                <a16:creationId xmlns:a16="http://schemas.microsoft.com/office/drawing/2014/main" id="{F2A178F3-7995-218A-DFB0-B120E17C98CF}"/>
              </a:ext>
            </a:extLst>
          </p:cNvPr>
          <p:cNvSpPr txBox="1"/>
          <p:nvPr/>
        </p:nvSpPr>
        <p:spPr>
          <a:xfrm>
            <a:off x="8510515" y="5429059"/>
            <a:ext cx="2034531" cy="307777"/>
          </a:xfrm>
          <a:prstGeom prst="rect">
            <a:avLst/>
          </a:prstGeom>
          <a:noFill/>
        </p:spPr>
        <p:txBody>
          <a:bodyPr wrap="none" rtlCol="0">
            <a:spAutoFit/>
          </a:bodyPr>
          <a:lstStyle/>
          <a:p>
            <a:r>
              <a:rPr lang="en-GB" sz="1400" dirty="0"/>
              <a:t>Albert </a:t>
            </a:r>
            <a:r>
              <a:rPr lang="en-GB" sz="1400" dirty="0" err="1"/>
              <a:t>Mehrabin</a:t>
            </a:r>
            <a:r>
              <a:rPr lang="en-GB" sz="1400" dirty="0"/>
              <a:t>, 1970s</a:t>
            </a:r>
          </a:p>
        </p:txBody>
      </p:sp>
    </p:spTree>
    <p:extLst>
      <p:ext uri="{BB962C8B-B14F-4D97-AF65-F5344CB8AC3E}">
        <p14:creationId xmlns:p14="http://schemas.microsoft.com/office/powerpoint/2010/main" val="2438766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Non-verbal communication</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752137" y="2114321"/>
            <a:ext cx="11088000" cy="4113678"/>
          </a:xfrm>
        </p:spPr>
        <p:txBody>
          <a:bodyPr>
            <a:normAutofit lnSpcReduction="10000"/>
          </a:bodyPr>
          <a:lstStyle/>
          <a:p>
            <a:pPr marL="342900" indent="-342900">
              <a:lnSpc>
                <a:spcPct val="100000"/>
              </a:lnSpc>
              <a:spcAft>
                <a:spcPts val="1200"/>
              </a:spcAft>
              <a:buClr>
                <a:schemeClr val="accent6"/>
              </a:buClr>
              <a:buFont typeface="Arial" panose="020B0604020202020204" pitchFamily="34" charset="0"/>
              <a:buChar char="•"/>
            </a:pPr>
            <a:r>
              <a:rPr lang="en-GB" sz="2400" dirty="0"/>
              <a:t>body language</a:t>
            </a:r>
          </a:p>
          <a:p>
            <a:pPr marL="342900" indent="-342900">
              <a:lnSpc>
                <a:spcPct val="100000"/>
              </a:lnSpc>
              <a:spcAft>
                <a:spcPts val="1200"/>
              </a:spcAft>
              <a:buClr>
                <a:schemeClr val="accent6"/>
              </a:buClr>
              <a:buFont typeface="Arial" panose="020B0604020202020204" pitchFamily="34" charset="0"/>
              <a:buChar char="•"/>
            </a:pPr>
            <a:r>
              <a:rPr lang="en-GB" sz="2400" dirty="0"/>
              <a:t>eye contact</a:t>
            </a:r>
          </a:p>
          <a:p>
            <a:pPr marL="342900" indent="-342900">
              <a:lnSpc>
                <a:spcPct val="100000"/>
              </a:lnSpc>
              <a:spcAft>
                <a:spcPts val="1200"/>
              </a:spcAft>
              <a:buClr>
                <a:schemeClr val="accent6"/>
              </a:buClr>
              <a:buFont typeface="Arial" panose="020B0604020202020204" pitchFamily="34" charset="0"/>
              <a:buChar char="•"/>
            </a:pPr>
            <a:r>
              <a:rPr lang="en-GB" sz="2400" dirty="0"/>
              <a:t>voice, tone, expression, emphasis and quality</a:t>
            </a:r>
          </a:p>
          <a:p>
            <a:pPr marL="342900" indent="-342900">
              <a:lnSpc>
                <a:spcPct val="100000"/>
              </a:lnSpc>
              <a:spcAft>
                <a:spcPts val="1200"/>
              </a:spcAft>
              <a:buClr>
                <a:schemeClr val="accent6"/>
              </a:buClr>
              <a:buFont typeface="Arial" panose="020B0604020202020204" pitchFamily="34" charset="0"/>
              <a:buChar char="•"/>
            </a:pPr>
            <a:r>
              <a:rPr lang="en-GB" sz="2400" dirty="0"/>
              <a:t>gestures</a:t>
            </a:r>
          </a:p>
          <a:p>
            <a:pPr marL="342900" indent="-342900">
              <a:lnSpc>
                <a:spcPct val="100000"/>
              </a:lnSpc>
              <a:spcAft>
                <a:spcPts val="1200"/>
              </a:spcAft>
              <a:buClr>
                <a:schemeClr val="accent6"/>
              </a:buClr>
              <a:buFont typeface="Arial" panose="020B0604020202020204" pitchFamily="34" charset="0"/>
              <a:buChar char="•"/>
            </a:pPr>
            <a:r>
              <a:rPr lang="en-GB" sz="2400" dirty="0"/>
              <a:t>facial expressions</a:t>
            </a:r>
          </a:p>
          <a:p>
            <a:pPr marL="342900" indent="-342900">
              <a:lnSpc>
                <a:spcPct val="100000"/>
              </a:lnSpc>
              <a:spcAft>
                <a:spcPts val="1200"/>
              </a:spcAft>
              <a:buClr>
                <a:schemeClr val="accent6"/>
              </a:buClr>
              <a:buFont typeface="Arial" panose="020B0604020202020204" pitchFamily="34" charset="0"/>
              <a:buChar char="•"/>
            </a:pPr>
            <a:r>
              <a:rPr lang="en-GB" sz="2400" dirty="0"/>
              <a:t>use of touch and the zones around us</a:t>
            </a:r>
          </a:p>
          <a:p>
            <a:pPr marL="342900" indent="-342900">
              <a:lnSpc>
                <a:spcPct val="100000"/>
              </a:lnSpc>
              <a:spcAft>
                <a:spcPts val="1200"/>
              </a:spcAft>
              <a:buClr>
                <a:schemeClr val="accent6"/>
              </a:buClr>
              <a:buFont typeface="Arial" panose="020B0604020202020204" pitchFamily="34" charset="0"/>
              <a:buChar char="•"/>
            </a:pPr>
            <a:r>
              <a:rPr lang="en-GB" sz="2400" dirty="0"/>
              <a:t>head movements</a:t>
            </a:r>
          </a:p>
          <a:p>
            <a:pPr marL="342900" indent="-342900">
              <a:lnSpc>
                <a:spcPct val="100000"/>
              </a:lnSpc>
              <a:spcAft>
                <a:spcPts val="1200"/>
              </a:spcAft>
              <a:buClr>
                <a:schemeClr val="accent6"/>
              </a:buClr>
              <a:buFont typeface="Arial" panose="020B0604020202020204" pitchFamily="34" charset="0"/>
              <a:buChar char="•"/>
            </a:pPr>
            <a:r>
              <a:rPr lang="en-GB" sz="2400" dirty="0"/>
              <a:t>postures.</a:t>
            </a:r>
          </a:p>
          <a:p>
            <a:pPr marL="342900" indent="-342900">
              <a:lnSpc>
                <a:spcPct val="100000"/>
              </a:lnSpc>
              <a:spcAft>
                <a:spcPts val="1200"/>
              </a:spcAft>
              <a:buClr>
                <a:schemeClr val="accent6"/>
              </a:buClr>
              <a:buFont typeface="Arial" panose="020B0604020202020204" pitchFamily="34" charset="0"/>
              <a:buChar char="•"/>
            </a:pPr>
            <a:endParaRPr lang="en-GB" sz="2400" dirty="0"/>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789815" y="1416790"/>
            <a:ext cx="11012644" cy="577927"/>
          </a:xfrm>
        </p:spPr>
        <p:txBody>
          <a:bodyPr/>
          <a:lstStyle/>
          <a:p>
            <a:pPr>
              <a:lnSpc>
                <a:spcPct val="100000"/>
              </a:lnSpc>
              <a:spcAft>
                <a:spcPts val="1200"/>
              </a:spcAft>
              <a:buClr>
                <a:schemeClr val="accent6"/>
              </a:buClr>
            </a:pPr>
            <a:r>
              <a:rPr lang="en-GB" dirty="0"/>
              <a:t>Non-verbal communication involves:</a:t>
            </a:r>
            <a:endParaRPr lang="en-GB" sz="2400" dirty="0"/>
          </a:p>
        </p:txBody>
      </p:sp>
    </p:spTree>
    <p:extLst>
      <p:ext uri="{BB962C8B-B14F-4D97-AF65-F5344CB8AC3E}">
        <p14:creationId xmlns:p14="http://schemas.microsoft.com/office/powerpoint/2010/main" val="24627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577915" y="169353"/>
            <a:ext cx="11404154" cy="865186"/>
          </a:xfrm>
        </p:spPr>
        <p:txBody>
          <a:bodyPr/>
          <a:lstStyle/>
          <a:p>
            <a:r>
              <a:rPr lang="en-GB" dirty="0"/>
              <a:t>Reflection</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245140" y="1372161"/>
            <a:ext cx="8628434" cy="3247340"/>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For patients with learning disabilities or communication impairments (for example, non-verbal), how would you go about gaining consent?</a:t>
            </a:r>
          </a:p>
          <a:p>
            <a:pPr marL="342900" indent="-342900">
              <a:lnSpc>
                <a:spcPct val="100000"/>
              </a:lnSpc>
              <a:spcAft>
                <a:spcPts val="1200"/>
              </a:spcAft>
              <a:buClr>
                <a:schemeClr val="accent6"/>
              </a:buClr>
              <a:buFont typeface="Arial" panose="020B0604020202020204" pitchFamily="34" charset="0"/>
              <a:buChar char="•"/>
            </a:pPr>
            <a:endParaRPr lang="en-GB" sz="2400" dirty="0"/>
          </a:p>
          <a:p>
            <a:pPr marL="342900" indent="-342900">
              <a:lnSpc>
                <a:spcPct val="100000"/>
              </a:lnSpc>
              <a:spcAft>
                <a:spcPts val="1200"/>
              </a:spcAft>
              <a:buClr>
                <a:schemeClr val="accent6"/>
              </a:buClr>
              <a:buFont typeface="Arial" panose="020B0604020202020204" pitchFamily="34" charset="0"/>
              <a:buChar char="•"/>
            </a:pPr>
            <a:r>
              <a:rPr lang="en-GB" sz="2400" dirty="0"/>
              <a:t>Why is it important to use different methods of communication?</a:t>
            </a:r>
          </a:p>
        </p:txBody>
      </p:sp>
    </p:spTree>
    <p:extLst>
      <p:ext uri="{BB962C8B-B14F-4D97-AF65-F5344CB8AC3E}">
        <p14:creationId xmlns:p14="http://schemas.microsoft.com/office/powerpoint/2010/main" val="689315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539004" y="247174"/>
            <a:ext cx="11404154" cy="865186"/>
          </a:xfrm>
        </p:spPr>
        <p:txBody>
          <a:bodyPr/>
          <a:lstStyle/>
          <a:p>
            <a:r>
              <a:rPr lang="en-GB" dirty="0"/>
              <a:t>Communicating with non-verbal patients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225684" y="1391617"/>
            <a:ext cx="10294315" cy="3247340"/>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Apps which detect eye movement</a:t>
            </a:r>
          </a:p>
          <a:p>
            <a:pPr marL="342900" indent="-342900">
              <a:lnSpc>
                <a:spcPct val="100000"/>
              </a:lnSpc>
              <a:spcAft>
                <a:spcPts val="1200"/>
              </a:spcAft>
              <a:buClr>
                <a:schemeClr val="accent6"/>
              </a:buClr>
              <a:buFont typeface="Arial" panose="020B0604020202020204" pitchFamily="34" charset="0"/>
              <a:buChar char="•"/>
            </a:pPr>
            <a:r>
              <a:rPr lang="en-GB" sz="2400" dirty="0"/>
              <a:t>PECS (Picture Exchange Communication System)</a:t>
            </a:r>
          </a:p>
          <a:p>
            <a:pPr marL="342900" indent="-342900">
              <a:lnSpc>
                <a:spcPct val="100000"/>
              </a:lnSpc>
              <a:spcAft>
                <a:spcPts val="1200"/>
              </a:spcAft>
              <a:buClr>
                <a:schemeClr val="accent6"/>
              </a:buClr>
              <a:buFont typeface="Arial" panose="020B0604020202020204" pitchFamily="34" charset="0"/>
              <a:buChar char="•"/>
            </a:pPr>
            <a:r>
              <a:rPr lang="en-GB" sz="2400" dirty="0"/>
              <a:t>Emoji cards</a:t>
            </a:r>
          </a:p>
          <a:p>
            <a:pPr marL="342900" indent="-342900">
              <a:lnSpc>
                <a:spcPct val="100000"/>
              </a:lnSpc>
              <a:spcAft>
                <a:spcPts val="1200"/>
              </a:spcAft>
              <a:buClr>
                <a:schemeClr val="accent6"/>
              </a:buClr>
              <a:buFont typeface="Arial" panose="020B0604020202020204" pitchFamily="34" charset="0"/>
              <a:buChar char="•"/>
            </a:pPr>
            <a:r>
              <a:rPr lang="en-GB" sz="2400" dirty="0"/>
              <a:t>Sign language, braille</a:t>
            </a:r>
          </a:p>
          <a:p>
            <a:pPr marL="342900" indent="-342900">
              <a:lnSpc>
                <a:spcPct val="100000"/>
              </a:lnSpc>
              <a:spcAft>
                <a:spcPts val="1200"/>
              </a:spcAft>
              <a:buClr>
                <a:schemeClr val="accent6"/>
              </a:buClr>
              <a:buFont typeface="Arial" panose="020B0604020202020204" pitchFamily="34" charset="0"/>
              <a:buChar char="•"/>
            </a:pPr>
            <a:r>
              <a:rPr lang="en-GB" sz="2400" dirty="0"/>
              <a:t>Family members (as appropriate)</a:t>
            </a:r>
          </a:p>
        </p:txBody>
      </p:sp>
    </p:spTree>
    <p:extLst>
      <p:ext uri="{BB962C8B-B14F-4D97-AF65-F5344CB8AC3E}">
        <p14:creationId xmlns:p14="http://schemas.microsoft.com/office/powerpoint/2010/main" val="3572257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597808" y="227719"/>
            <a:ext cx="11404154" cy="865186"/>
          </a:xfrm>
        </p:spPr>
        <p:txBody>
          <a:bodyPr/>
          <a:lstStyle/>
          <a:p>
            <a:r>
              <a:rPr lang="en-GB" dirty="0"/>
              <a:t>Listening skills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1079770" y="1372161"/>
            <a:ext cx="10440230" cy="4019236"/>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dirty="0"/>
              <a:t>Focus on the other person</a:t>
            </a:r>
          </a:p>
          <a:p>
            <a:pPr marL="342900" indent="-342900">
              <a:lnSpc>
                <a:spcPct val="100000"/>
              </a:lnSpc>
              <a:spcAft>
                <a:spcPts val="1200"/>
              </a:spcAft>
              <a:buClr>
                <a:schemeClr val="accent6"/>
              </a:buClr>
              <a:buFont typeface="Arial" panose="020B0604020202020204" pitchFamily="34" charset="0"/>
              <a:buChar char="•"/>
            </a:pPr>
            <a:r>
              <a:rPr lang="en-GB" sz="2400" dirty="0"/>
              <a:t>Observe facial expression and gestures</a:t>
            </a:r>
          </a:p>
          <a:p>
            <a:pPr marL="342900" indent="-342900">
              <a:lnSpc>
                <a:spcPct val="100000"/>
              </a:lnSpc>
              <a:spcAft>
                <a:spcPts val="1200"/>
              </a:spcAft>
              <a:buClr>
                <a:schemeClr val="accent6"/>
              </a:buClr>
              <a:buFont typeface="Arial" panose="020B0604020202020204" pitchFamily="34" charset="0"/>
              <a:buChar char="•"/>
            </a:pPr>
            <a:r>
              <a:rPr lang="en-GB" sz="2400" dirty="0"/>
              <a:t>Listen to the tone and emphasis</a:t>
            </a:r>
          </a:p>
          <a:p>
            <a:pPr marL="342900" indent="-342900">
              <a:lnSpc>
                <a:spcPct val="100000"/>
              </a:lnSpc>
              <a:spcAft>
                <a:spcPts val="1200"/>
              </a:spcAft>
              <a:buClr>
                <a:schemeClr val="accent6"/>
              </a:buClr>
              <a:buFont typeface="Arial" panose="020B0604020202020204" pitchFamily="34" charset="0"/>
              <a:buChar char="•"/>
            </a:pPr>
            <a:r>
              <a:rPr lang="en-GB" sz="2400" dirty="0"/>
              <a:t>Listen to understand</a:t>
            </a:r>
          </a:p>
          <a:p>
            <a:pPr marL="342900" indent="-342900">
              <a:lnSpc>
                <a:spcPct val="100000"/>
              </a:lnSpc>
              <a:spcAft>
                <a:spcPts val="1200"/>
              </a:spcAft>
              <a:buClr>
                <a:schemeClr val="accent6"/>
              </a:buClr>
              <a:buFont typeface="Arial" panose="020B0604020202020204" pitchFamily="34" charset="0"/>
              <a:buChar char="•"/>
            </a:pPr>
            <a:r>
              <a:rPr lang="en-GB" sz="2400" dirty="0"/>
              <a:t>Avoid being distracted or interrupting</a:t>
            </a:r>
          </a:p>
          <a:p>
            <a:pPr marL="342900" indent="-342900">
              <a:lnSpc>
                <a:spcPct val="100000"/>
              </a:lnSpc>
              <a:spcAft>
                <a:spcPts val="1200"/>
              </a:spcAft>
              <a:buClr>
                <a:schemeClr val="accent6"/>
              </a:buClr>
              <a:buFont typeface="Arial" panose="020B0604020202020204" pitchFamily="34" charset="0"/>
              <a:buChar char="•"/>
            </a:pPr>
            <a:r>
              <a:rPr lang="en-GB" sz="2400" dirty="0"/>
              <a:t>Empathise with other person</a:t>
            </a:r>
          </a:p>
          <a:p>
            <a:pPr marL="342900" indent="-342900">
              <a:lnSpc>
                <a:spcPct val="100000"/>
              </a:lnSpc>
              <a:spcAft>
                <a:spcPts val="1200"/>
              </a:spcAft>
              <a:buClr>
                <a:schemeClr val="accent6"/>
              </a:buClr>
              <a:buFont typeface="Arial" panose="020B0604020202020204" pitchFamily="34" charset="0"/>
              <a:buChar char="•"/>
            </a:pPr>
            <a:r>
              <a:rPr lang="en-GB" sz="2400" dirty="0"/>
              <a:t>Reflect back your understanding</a:t>
            </a:r>
          </a:p>
        </p:txBody>
      </p:sp>
    </p:spTree>
    <p:extLst>
      <p:ext uri="{BB962C8B-B14F-4D97-AF65-F5344CB8AC3E}">
        <p14:creationId xmlns:p14="http://schemas.microsoft.com/office/powerpoint/2010/main" val="2523158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2389ad0-4628-4ca4-babd-a5e1ca1fc43d" xsi:nil="true"/>
    <lcf76f155ced4ddcb4097134ff3c332f xmlns="03b25e55-1fda-4dd5-9a75-c38d0989a0e2">
      <Terms xmlns="http://schemas.microsoft.com/office/infopath/2007/PartnerControls"/>
    </lcf76f155ced4ddcb4097134ff3c332f>
    <NumberOrder xmlns="03b25e55-1fda-4dd5-9a75-c38d0989a0e2">6</NumberOrder>
    <Number xmlns="03b25e55-1fda-4dd5-9a75-c38d0989a0e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2B3C52-C4E5-4003-8240-632FDE102EAB}">
  <ds:schemaRefs>
    <ds:schemaRef ds:uri="http://purl.org/dc/dcmitype/"/>
    <ds:schemaRef ds:uri="2da7b801-8e58-4f3f-96a9-6f5affec80cd"/>
    <ds:schemaRef ds:uri="http://purl.org/dc/term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e072599a-30fe-476f-8579-d865178ed2e0"/>
    <ds:schemaRef ds:uri="http://schemas.microsoft.com/office/2006/metadata/properties"/>
    <ds:schemaRef ds:uri="d2389ad0-4628-4ca4-babd-a5e1ca1fc43d"/>
    <ds:schemaRef ds:uri="03b25e55-1fda-4dd5-9a75-c38d0989a0e2"/>
  </ds:schemaRefs>
</ds:datastoreItem>
</file>

<file path=customXml/itemProps2.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3.xml><?xml version="1.0" encoding="utf-8"?>
<ds:datastoreItem xmlns:ds="http://schemas.openxmlformats.org/officeDocument/2006/customXml" ds:itemID="{7417E3CE-6E13-4D9F-AB29-8360F90574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NHSD-Refresh-Theme-NOV1120B</Template>
  <TotalTime>1747</TotalTime>
  <Words>3114</Words>
  <Application>Microsoft Office PowerPoint</Application>
  <PresentationFormat>Widescreen</PresentationFormat>
  <Paragraphs>488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NHSD-Refresh-Theme-NOV1120B</vt:lpstr>
      <vt:lpstr>Accelerated Preceptorship: Communication</vt:lpstr>
      <vt:lpstr>Objectives</vt:lpstr>
      <vt:lpstr>Topics</vt:lpstr>
      <vt:lpstr>Communication process</vt:lpstr>
      <vt:lpstr>Impact of communication channels</vt:lpstr>
      <vt:lpstr>Non-verbal communication</vt:lpstr>
      <vt:lpstr>Reflection</vt:lpstr>
      <vt:lpstr>Communicating with non-verbal patients</vt:lpstr>
      <vt:lpstr>Listening skills</vt:lpstr>
      <vt:lpstr>PowerPoint Presentation</vt:lpstr>
      <vt:lpstr>Reflection</vt:lpstr>
      <vt:lpstr>Impact of communication</vt:lpstr>
      <vt:lpstr>Examples</vt:lpstr>
      <vt:lpstr>Reason’s Swiss Cheese model</vt:lpstr>
      <vt:lpstr>Example of Swiss Cheese model</vt:lpstr>
      <vt:lpstr>Why is communication important?</vt:lpstr>
      <vt:lpstr>Activity</vt:lpstr>
      <vt:lpstr>Barriers to communication</vt:lpstr>
      <vt:lpstr>Overcoming barriers</vt:lpstr>
      <vt:lpstr>SBAR</vt:lpstr>
      <vt:lpstr>SBAR</vt:lpstr>
      <vt:lpstr>SBAR Example of Handover</vt:lpstr>
      <vt:lpstr>Reflection</vt:lpstr>
      <vt:lpstr>VAK communication styles</vt:lpstr>
      <vt:lpstr>Reflection</vt:lpstr>
      <vt:lpstr>Building rapport</vt:lpstr>
      <vt:lpstr>Mirroring and matching</vt:lpstr>
      <vt:lpstr>Transactional analysis (TA)</vt:lpstr>
      <vt:lpstr>PowerPoint Presentation</vt:lpstr>
      <vt:lpstr>TA: Ego States</vt:lpstr>
      <vt:lpstr>PowerPoint Presentation</vt:lpstr>
      <vt:lpstr>PowerPoint Presentation</vt:lpstr>
      <vt:lpstr>Reflection</vt:lpstr>
      <vt:lpstr>Types of transaction</vt:lpstr>
      <vt:lpstr>Transactional analysis</vt:lpstr>
      <vt:lpstr>Reflection</vt:lpstr>
      <vt:lpstr>Test yourself!</vt:lpstr>
      <vt:lpstr>Finally</vt:lpstr>
      <vt:lpstr>Acknowledgements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Gregory Wye</dc:creator>
  <cp:lastModifiedBy>Rachel Morrison</cp:lastModifiedBy>
  <cp:revision>70</cp:revision>
  <dcterms:created xsi:type="dcterms:W3CDTF">2020-11-30T10:49:03Z</dcterms:created>
  <dcterms:modified xsi:type="dcterms:W3CDTF">2024-04-08T13:59:11Z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y fmtid="{D5CDD505-2E9C-101B-9397-08002B2CF9AE}" pid="3" name="_dlc_DocIdItemGuid">
    <vt:lpwstr>56579ddb-1cdf-4035-9a3d-2da04fab6c26</vt:lpwstr>
  </property>
  <property fmtid="{D5CDD505-2E9C-101B-9397-08002B2CF9AE}" pid="4" name="MediaServiceImageTags">
    <vt:lpwstr/>
  </property>
</Properties>
</file>