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36"/>
  </p:notesMasterIdLst>
  <p:handoutMasterIdLst>
    <p:handoutMasterId r:id="rId37"/>
  </p:handoutMasterIdLst>
  <p:sldIdLst>
    <p:sldId id="1923" r:id="rId5"/>
    <p:sldId id="2145707296" r:id="rId6"/>
    <p:sldId id="2145707333" r:id="rId7"/>
    <p:sldId id="2145707292" r:id="rId8"/>
    <p:sldId id="2145707297" r:id="rId9"/>
    <p:sldId id="2145707338" r:id="rId10"/>
    <p:sldId id="2147470109" r:id="rId11"/>
    <p:sldId id="2145707301" r:id="rId12"/>
    <p:sldId id="2145707302" r:id="rId13"/>
    <p:sldId id="2145707300" r:id="rId14"/>
    <p:sldId id="2145707288" r:id="rId15"/>
    <p:sldId id="2145707303" r:id="rId16"/>
    <p:sldId id="2145707309" r:id="rId17"/>
    <p:sldId id="2145707325" r:id="rId18"/>
    <p:sldId id="2145707326" r:id="rId19"/>
    <p:sldId id="2145707327" r:id="rId20"/>
    <p:sldId id="2145707328" r:id="rId21"/>
    <p:sldId id="2145707329" r:id="rId22"/>
    <p:sldId id="2145707289" r:id="rId23"/>
    <p:sldId id="2145707330" r:id="rId24"/>
    <p:sldId id="2145707305" r:id="rId25"/>
    <p:sldId id="2145707331" r:id="rId26"/>
    <p:sldId id="2145707304" r:id="rId27"/>
    <p:sldId id="2145707306" r:id="rId28"/>
    <p:sldId id="2145707298" r:id="rId29"/>
    <p:sldId id="2145707307" r:id="rId30"/>
    <p:sldId id="2145707308" r:id="rId31"/>
    <p:sldId id="2145707291" r:id="rId32"/>
    <p:sldId id="2145707332" r:id="rId33"/>
    <p:sldId id="2145707337" r:id="rId34"/>
    <p:sldId id="2145707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A72B02-ADBB-E267-9E94-04EF26820669}" name="WALKER, Emma (NHS ENGLAND - T1510)" initials="EW" userId="S::emma.walker115@nhs.net::0397bd49-5eba-4735-b476-ca5aa8414075" providerId="AD"/>
  <p188:author id="{23A71425-B9FD-3C85-B4D7-FC0294B3A831}" name="GREEN, Sarah (NHS ENGLAND - T1510)" initials="GT" userId="S::sarah.green116@nhs.net::b2af2115-f57e-44f8-9bcb-adf6d5110c4b" providerId="AD"/>
  <p188:author id="{41906437-F734-7296-6029-F51714BBE867}" name="GOTTS, Tracey (NHS ENGLAND - T1510)" initials="TG" userId="S::tracey.gotts@nhs.net::f0862c2e-2893-4744-bcac-e121775bd7e6" providerId="AD"/>
  <p188:author id="{20A95987-34C4-AD8F-1153-DB0E63E25C0C}" name="BASTABLE, Rebecca (NHS ENGLAND - T1510)" initials="RB" userId="S::rebecca.bastable1@nhs.net::946be201-078c-4414-ae6d-d87d0e7c1e9d" providerId="AD"/>
  <p188:author id="{C8242CAD-B2CF-D46F-1A5D-2E376EB81522}" name="TAGGER, Suki (NHS ENGLAND - T1510)" initials="ST" userId="S::suki.tagger@nhs.net::f7b10462-bec9-4f16-8678-a072cc5dadb6" providerId="AD"/>
  <p188:author id="{3AABF1C7-2A83-82C4-883B-2CA347DA88B8}" name="DAVIS, Phoebe (NHS ENGLAND - T1510)" initials="DT" userId="S::phoebe.davis6@nhs.net::8adfe6c6-1a12-43cb-adea-f0eb407969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E4"/>
    <a:srgbClr val="425563"/>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243CC-2759-473B-8A92-48AB467791DB}" v="53" dt="2024-09-24T09:07:00.423"/>
    <p1510:client id="{4A9665A8-1FB3-F742-97E4-B37388F45945}" v="1" dt="2024-09-24T10:31:31.601"/>
    <p1510:client id="{D513161E-AE7D-4978-8AB0-12898D33F008}" v="67" dt="2024-09-24T09:24:16.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GER, Suki (NHS ENGLAND - T1510)" userId="f7b10462-bec9-4f16-8678-a072cc5dadb6" providerId="ADAL" clId="{5C3C414B-6DB1-4728-AA58-54D3B3202B82}"/>
    <pc:docChg chg="modSld">
      <pc:chgData name="TAGGER, Suki (NHS ENGLAND - T1510)" userId="f7b10462-bec9-4f16-8678-a072cc5dadb6" providerId="ADAL" clId="{5C3C414B-6DB1-4728-AA58-54D3B3202B82}" dt="2024-09-23T10:13:18.007" v="8" actId="2711"/>
      <pc:docMkLst>
        <pc:docMk/>
      </pc:docMkLst>
      <pc:sldChg chg="modNotesTx">
        <pc:chgData name="TAGGER, Suki (NHS ENGLAND - T1510)" userId="f7b10462-bec9-4f16-8678-a072cc5dadb6" providerId="ADAL" clId="{5C3C414B-6DB1-4728-AA58-54D3B3202B82}" dt="2024-09-23T10:13:02.033" v="6" actId="404"/>
        <pc:sldMkLst>
          <pc:docMk/>
          <pc:sldMk cId="1114907894" sldId="2145707292"/>
        </pc:sldMkLst>
      </pc:sldChg>
      <pc:sldChg chg="modNotesTx">
        <pc:chgData name="TAGGER, Suki (NHS ENGLAND - T1510)" userId="f7b10462-bec9-4f16-8678-a072cc5dadb6" providerId="ADAL" clId="{5C3C414B-6DB1-4728-AA58-54D3B3202B82}" dt="2024-09-23T10:12:53.057" v="1" actId="255"/>
        <pc:sldMkLst>
          <pc:docMk/>
          <pc:sldMk cId="2625218436" sldId="2145707296"/>
        </pc:sldMkLst>
      </pc:sldChg>
      <pc:sldChg chg="modNotesTx">
        <pc:chgData name="TAGGER, Suki (NHS ENGLAND - T1510)" userId="f7b10462-bec9-4f16-8678-a072cc5dadb6" providerId="ADAL" clId="{5C3C414B-6DB1-4728-AA58-54D3B3202B82}" dt="2024-09-23T10:13:18.007" v="8" actId="2711"/>
        <pc:sldMkLst>
          <pc:docMk/>
          <pc:sldMk cId="1704887259" sldId="2147470109"/>
        </pc:sldMkLst>
      </pc:sldChg>
    </pc:docChg>
  </pc:docChgLst>
  <pc:docChgLst>
    <pc:chgData name="GOTTS, Tracey (NHS ENGLAND - T1510)" userId="f0862c2e-2893-4744-bcac-e121775bd7e6" providerId="ADAL" clId="{C87AA26F-810D-473C-8B6C-62CDB19BF75E}"/>
    <pc:docChg chg="modSld">
      <pc:chgData name="GOTTS, Tracey (NHS ENGLAND - T1510)" userId="f0862c2e-2893-4744-bcac-e121775bd7e6" providerId="ADAL" clId="{C87AA26F-810D-473C-8B6C-62CDB19BF75E}" dt="2024-09-11T14:36:27.205" v="15" actId="20577"/>
      <pc:docMkLst>
        <pc:docMk/>
      </pc:docMkLst>
      <pc:sldChg chg="modSp mod modCm">
        <pc:chgData name="GOTTS, Tracey (NHS ENGLAND - T1510)" userId="f0862c2e-2893-4744-bcac-e121775bd7e6" providerId="ADAL" clId="{C87AA26F-810D-473C-8B6C-62CDB19BF75E}" dt="2024-09-11T14:34:55.370" v="7" actId="20577"/>
        <pc:sldMkLst>
          <pc:docMk/>
          <pc:sldMk cId="1502940752" sldId="2145707310"/>
        </pc:sldMkLst>
        <pc:spChg chg="mod">
          <ac:chgData name="GOTTS, Tracey (NHS ENGLAND - T1510)" userId="f0862c2e-2893-4744-bcac-e121775bd7e6" providerId="ADAL" clId="{C87AA26F-810D-473C-8B6C-62CDB19BF75E}" dt="2024-09-11T14:34:55.370" v="7" actId="20577"/>
          <ac:spMkLst>
            <pc:docMk/>
            <pc:sldMk cId="1502940752" sldId="2145707310"/>
            <ac:spMk id="5" creationId="{C594638D-C17F-D749-9360-E2332845D248}"/>
          </ac:spMkLst>
        </pc:spChg>
        <pc:extLst>
          <p:ext xmlns:p="http://schemas.openxmlformats.org/presentationml/2006/main" uri="{D6D511B9-2390-475A-947B-AFAB55BFBCF1}">
            <pc226:cmChg xmlns:pc226="http://schemas.microsoft.com/office/powerpoint/2022/06/main/command" chg="mod">
              <pc226:chgData name="GOTTS, Tracey (NHS ENGLAND - T1510)" userId="f0862c2e-2893-4744-bcac-e121775bd7e6" providerId="ADAL" clId="{C87AA26F-810D-473C-8B6C-62CDB19BF75E}" dt="2024-09-11T14:34:55.370" v="7" actId="20577"/>
              <pc2:cmMkLst xmlns:pc2="http://schemas.microsoft.com/office/powerpoint/2019/9/main/command">
                <pc:docMk/>
                <pc:sldMk cId="1502940752" sldId="2145707310"/>
                <pc2:cmMk id="{69165029-A748-437C-BD7A-F0F902A358A2}"/>
              </pc2:cmMkLst>
            </pc226:cmChg>
          </p:ext>
        </pc:extLst>
      </pc:sldChg>
      <pc:sldChg chg="modSp mod modCm">
        <pc:chgData name="GOTTS, Tracey (NHS ENGLAND - T1510)" userId="f0862c2e-2893-4744-bcac-e121775bd7e6" providerId="ADAL" clId="{C87AA26F-810D-473C-8B6C-62CDB19BF75E}" dt="2024-09-11T14:36:27.205" v="15" actId="20577"/>
        <pc:sldMkLst>
          <pc:docMk/>
          <pc:sldMk cId="3383119468" sldId="2145707331"/>
        </pc:sldMkLst>
        <pc:spChg chg="mod">
          <ac:chgData name="GOTTS, Tracey (NHS ENGLAND - T1510)" userId="f0862c2e-2893-4744-bcac-e121775bd7e6" providerId="ADAL" clId="{C87AA26F-810D-473C-8B6C-62CDB19BF75E}" dt="2024-09-11T14:36:27.205" v="15" actId="20577"/>
          <ac:spMkLst>
            <pc:docMk/>
            <pc:sldMk cId="3383119468" sldId="2145707331"/>
            <ac:spMk id="5" creationId="{C594638D-C17F-D749-9360-E2332845D248}"/>
          </ac:spMkLst>
        </pc:spChg>
        <pc:extLst>
          <p:ext xmlns:p="http://schemas.openxmlformats.org/presentationml/2006/main" uri="{D6D511B9-2390-475A-947B-AFAB55BFBCF1}">
            <pc226:cmChg xmlns:pc226="http://schemas.microsoft.com/office/powerpoint/2022/06/main/command" chg="mod">
              <pc226:chgData name="GOTTS, Tracey (NHS ENGLAND - T1510)" userId="f0862c2e-2893-4744-bcac-e121775bd7e6" providerId="ADAL" clId="{C87AA26F-810D-473C-8B6C-62CDB19BF75E}" dt="2024-09-11T14:36:27.205" v="15" actId="20577"/>
              <pc2:cmMkLst xmlns:pc2="http://schemas.microsoft.com/office/powerpoint/2019/9/main/command">
                <pc:docMk/>
                <pc:sldMk cId="3383119468" sldId="2145707331"/>
                <pc2:cmMk id="{BB207519-65EA-4A83-8C9E-EA1D4121AA27}"/>
              </pc2:cmMkLst>
            </pc226:cmChg>
          </p:ext>
        </pc:extLst>
      </pc:sldChg>
      <pc:sldChg chg="modSp">
        <pc:chgData name="GOTTS, Tracey (NHS ENGLAND - T1510)" userId="f0862c2e-2893-4744-bcac-e121775bd7e6" providerId="ADAL" clId="{C87AA26F-810D-473C-8B6C-62CDB19BF75E}" dt="2024-09-11T10:16:22.590" v="5" actId="20577"/>
        <pc:sldMkLst>
          <pc:docMk/>
          <pc:sldMk cId="3736291387" sldId="2145707332"/>
        </pc:sldMkLst>
        <pc:graphicFrameChg chg="mod">
          <ac:chgData name="GOTTS, Tracey (NHS ENGLAND - T1510)" userId="f0862c2e-2893-4744-bcac-e121775bd7e6" providerId="ADAL" clId="{C87AA26F-810D-473C-8B6C-62CDB19BF75E}" dt="2024-09-11T10:16:22.590" v="5" actId="20577"/>
          <ac:graphicFrameMkLst>
            <pc:docMk/>
            <pc:sldMk cId="3736291387" sldId="2145707332"/>
            <ac:graphicFrameMk id="7" creationId="{0EB28C85-73AE-005C-36FA-C43CF8F01DDC}"/>
          </ac:graphicFrameMkLst>
        </pc:graphicFrameChg>
      </pc:sldChg>
    </pc:docChg>
  </pc:docChgLst>
  <pc:docChgLst>
    <pc:chgData name="GOTTS, Tracey (NHS ENGLAND - T1510)" userId="f0862c2e-2893-4744-bcac-e121775bd7e6" providerId="ADAL" clId="{D513161E-AE7D-4978-8AB0-12898D33F008}"/>
    <pc:docChg chg="custSel delSld modSld">
      <pc:chgData name="GOTTS, Tracey (NHS ENGLAND - T1510)" userId="f0862c2e-2893-4744-bcac-e121775bd7e6" providerId="ADAL" clId="{D513161E-AE7D-4978-8AB0-12898D33F008}" dt="2024-09-24T09:24:16.184" v="394" actId="47"/>
      <pc:docMkLst>
        <pc:docMk/>
      </pc:docMkLst>
      <pc:sldChg chg="modSp mod">
        <pc:chgData name="GOTTS, Tracey (NHS ENGLAND - T1510)" userId="f0862c2e-2893-4744-bcac-e121775bd7e6" providerId="ADAL" clId="{D513161E-AE7D-4978-8AB0-12898D33F008}" dt="2024-09-11T14:58:17.263" v="297" actId="962"/>
        <pc:sldMkLst>
          <pc:docMk/>
          <pc:sldMk cId="1114907894" sldId="2145707292"/>
        </pc:sldMkLst>
        <pc:picChg chg="mod">
          <ac:chgData name="GOTTS, Tracey (NHS ENGLAND - T1510)" userId="f0862c2e-2893-4744-bcac-e121775bd7e6" providerId="ADAL" clId="{D513161E-AE7D-4978-8AB0-12898D33F008}" dt="2024-09-11T14:58:17.263" v="297" actId="962"/>
          <ac:picMkLst>
            <pc:docMk/>
            <pc:sldMk cId="1114907894" sldId="2145707292"/>
            <ac:picMk id="2" creationId="{6F5E282F-2DCB-9C4B-91C9-036B5DFE5595}"/>
          </ac:picMkLst>
        </pc:picChg>
        <pc:picChg chg="mod">
          <ac:chgData name="GOTTS, Tracey (NHS ENGLAND - T1510)" userId="f0862c2e-2893-4744-bcac-e121775bd7e6" providerId="ADAL" clId="{D513161E-AE7D-4978-8AB0-12898D33F008}" dt="2024-09-11T14:57:54.792" v="221" actId="962"/>
          <ac:picMkLst>
            <pc:docMk/>
            <pc:sldMk cId="1114907894" sldId="2145707292"/>
            <ac:picMk id="5" creationId="{2382F629-754E-E458-DCEA-58C043300E30}"/>
          </ac:picMkLst>
        </pc:picChg>
        <pc:picChg chg="mod">
          <ac:chgData name="GOTTS, Tracey (NHS ENGLAND - T1510)" userId="f0862c2e-2893-4744-bcac-e121775bd7e6" providerId="ADAL" clId="{D513161E-AE7D-4978-8AB0-12898D33F008}" dt="2024-09-11T14:56:10.975" v="101" actId="962"/>
          <ac:picMkLst>
            <pc:docMk/>
            <pc:sldMk cId="1114907894" sldId="2145707292"/>
            <ac:picMk id="6" creationId="{FBED9374-60B5-A0DB-3FCF-FEECC82C9ACF}"/>
          </ac:picMkLst>
        </pc:picChg>
        <pc:picChg chg="mod">
          <ac:chgData name="GOTTS, Tracey (NHS ENGLAND - T1510)" userId="f0862c2e-2893-4744-bcac-e121775bd7e6" providerId="ADAL" clId="{D513161E-AE7D-4978-8AB0-12898D33F008}" dt="2024-09-11T14:56:47.398" v="149" actId="962"/>
          <ac:picMkLst>
            <pc:docMk/>
            <pc:sldMk cId="1114907894" sldId="2145707292"/>
            <ac:picMk id="8" creationId="{7C48E62F-4BF2-9798-652A-8640C6DC9649}"/>
          </ac:picMkLst>
        </pc:picChg>
        <pc:picChg chg="mod">
          <ac:chgData name="GOTTS, Tracey (NHS ENGLAND - T1510)" userId="f0862c2e-2893-4744-bcac-e121775bd7e6" providerId="ADAL" clId="{D513161E-AE7D-4978-8AB0-12898D33F008}" dt="2024-09-11T14:57:10.073" v="151" actId="962"/>
          <ac:picMkLst>
            <pc:docMk/>
            <pc:sldMk cId="1114907894" sldId="2145707292"/>
            <ac:picMk id="10" creationId="{1E8D7C88-82B3-6335-712E-E83B56B033CB}"/>
          </ac:picMkLst>
        </pc:picChg>
        <pc:picChg chg="mod">
          <ac:chgData name="GOTTS, Tracey (NHS ENGLAND - T1510)" userId="f0862c2e-2893-4744-bcac-e121775bd7e6" providerId="ADAL" clId="{D513161E-AE7D-4978-8AB0-12898D33F008}" dt="2024-09-11T14:57:41.403" v="219" actId="962"/>
          <ac:picMkLst>
            <pc:docMk/>
            <pc:sldMk cId="1114907894" sldId="2145707292"/>
            <ac:picMk id="16" creationId="{6D65059B-C8F4-A96E-DC76-A9BBB7A67936}"/>
          </ac:picMkLst>
        </pc:picChg>
      </pc:sldChg>
      <pc:sldChg chg="modSp mod">
        <pc:chgData name="GOTTS, Tracey (NHS ENGLAND - T1510)" userId="f0862c2e-2893-4744-bcac-e121775bd7e6" providerId="ADAL" clId="{D513161E-AE7D-4978-8AB0-12898D33F008}" dt="2024-09-24T09:05:57.291" v="393" actId="20577"/>
        <pc:sldMkLst>
          <pc:docMk/>
          <pc:sldMk cId="2625218436" sldId="2145707296"/>
        </pc:sldMkLst>
        <pc:spChg chg="mod">
          <ac:chgData name="GOTTS, Tracey (NHS ENGLAND - T1510)" userId="f0862c2e-2893-4744-bcac-e121775bd7e6" providerId="ADAL" clId="{D513161E-AE7D-4978-8AB0-12898D33F008}" dt="2024-09-24T09:05:57.291" v="393" actId="20577"/>
          <ac:spMkLst>
            <pc:docMk/>
            <pc:sldMk cId="2625218436" sldId="2145707296"/>
            <ac:spMk id="5" creationId="{C594638D-C17F-D749-9360-E2332845D248}"/>
          </ac:spMkLst>
        </pc:spChg>
        <pc:picChg chg="mod">
          <ac:chgData name="GOTTS, Tracey (NHS ENGLAND - T1510)" userId="f0862c2e-2893-4744-bcac-e121775bd7e6" providerId="ADAL" clId="{D513161E-AE7D-4978-8AB0-12898D33F008}" dt="2024-09-11T14:54:48.328" v="0" actId="962"/>
          <ac:picMkLst>
            <pc:docMk/>
            <pc:sldMk cId="2625218436" sldId="2145707296"/>
            <ac:picMk id="3" creationId="{2A249D93-226B-FEFD-2A1E-8B8929E55D96}"/>
          </ac:picMkLst>
        </pc:picChg>
        <pc:picChg chg="mod">
          <ac:chgData name="GOTTS, Tracey (NHS ENGLAND - T1510)" userId="f0862c2e-2893-4744-bcac-e121775bd7e6" providerId="ADAL" clId="{D513161E-AE7D-4978-8AB0-12898D33F008}" dt="2024-09-11T14:54:53.795" v="1" actId="962"/>
          <ac:picMkLst>
            <pc:docMk/>
            <pc:sldMk cId="2625218436" sldId="2145707296"/>
            <ac:picMk id="6" creationId="{E95E0129-F574-86A6-D7A7-D346F5FE10EB}"/>
          </ac:picMkLst>
        </pc:picChg>
      </pc:sldChg>
      <pc:sldChg chg="modSp mod">
        <pc:chgData name="GOTTS, Tracey (NHS ENGLAND - T1510)" userId="f0862c2e-2893-4744-bcac-e121775bd7e6" providerId="ADAL" clId="{D513161E-AE7D-4978-8AB0-12898D33F008}" dt="2024-09-22T15:35:36.863" v="379" actId="3626"/>
        <pc:sldMkLst>
          <pc:docMk/>
          <pc:sldMk cId="3240366565" sldId="2145707302"/>
        </pc:sldMkLst>
        <pc:spChg chg="mod">
          <ac:chgData name="GOTTS, Tracey (NHS ENGLAND - T1510)" userId="f0862c2e-2893-4744-bcac-e121775bd7e6" providerId="ADAL" clId="{D513161E-AE7D-4978-8AB0-12898D33F008}" dt="2024-09-22T15:35:36.863" v="379" actId="3626"/>
          <ac:spMkLst>
            <pc:docMk/>
            <pc:sldMk cId="3240366565" sldId="2145707302"/>
            <ac:spMk id="5" creationId="{C594638D-C17F-D749-9360-E2332845D248}"/>
          </ac:spMkLst>
        </pc:spChg>
      </pc:sldChg>
      <pc:sldChg chg="modSp del mod">
        <pc:chgData name="GOTTS, Tracey (NHS ENGLAND - T1510)" userId="f0862c2e-2893-4744-bcac-e121775bd7e6" providerId="ADAL" clId="{D513161E-AE7D-4978-8AB0-12898D33F008}" dt="2024-09-24T09:24:16.184" v="394" actId="47"/>
        <pc:sldMkLst>
          <pc:docMk/>
          <pc:sldMk cId="1502940752" sldId="2145707310"/>
        </pc:sldMkLst>
        <pc:spChg chg="mod">
          <ac:chgData name="GOTTS, Tracey (NHS ENGLAND - T1510)" userId="f0862c2e-2893-4744-bcac-e121775bd7e6" providerId="ADAL" clId="{D513161E-AE7D-4978-8AB0-12898D33F008}" dt="2024-09-22T15:32:48.628" v="376" actId="13926"/>
          <ac:spMkLst>
            <pc:docMk/>
            <pc:sldMk cId="1502940752" sldId="2145707310"/>
            <ac:spMk id="5" creationId="{C594638D-C17F-D749-9360-E2332845D248}"/>
          </ac:spMkLst>
        </pc:spChg>
      </pc:sldChg>
      <pc:sldChg chg="modSp mod">
        <pc:chgData name="GOTTS, Tracey (NHS ENGLAND - T1510)" userId="f0862c2e-2893-4744-bcac-e121775bd7e6" providerId="ADAL" clId="{D513161E-AE7D-4978-8AB0-12898D33F008}" dt="2024-09-22T15:29:29.546" v="335" actId="20577"/>
        <pc:sldMkLst>
          <pc:docMk/>
          <pc:sldMk cId="3383119468" sldId="2145707331"/>
        </pc:sldMkLst>
        <pc:spChg chg="mod">
          <ac:chgData name="GOTTS, Tracey (NHS ENGLAND - T1510)" userId="f0862c2e-2893-4744-bcac-e121775bd7e6" providerId="ADAL" clId="{D513161E-AE7D-4978-8AB0-12898D33F008}" dt="2024-09-22T15:29:29.546" v="335" actId="20577"/>
          <ac:spMkLst>
            <pc:docMk/>
            <pc:sldMk cId="3383119468" sldId="2145707331"/>
            <ac:spMk id="5" creationId="{C594638D-C17F-D749-9360-E2332845D248}"/>
          </ac:spMkLst>
        </pc:spChg>
      </pc:sldChg>
      <pc:sldChg chg="modSp">
        <pc:chgData name="GOTTS, Tracey (NHS ENGLAND - T1510)" userId="f0862c2e-2893-4744-bcac-e121775bd7e6" providerId="ADAL" clId="{D513161E-AE7D-4978-8AB0-12898D33F008}" dt="2024-09-22T15:31:29.934" v="372" actId="20577"/>
        <pc:sldMkLst>
          <pc:docMk/>
          <pc:sldMk cId="3736291387" sldId="2145707332"/>
        </pc:sldMkLst>
        <pc:graphicFrameChg chg="mod">
          <ac:chgData name="GOTTS, Tracey (NHS ENGLAND - T1510)" userId="f0862c2e-2893-4744-bcac-e121775bd7e6" providerId="ADAL" clId="{D513161E-AE7D-4978-8AB0-12898D33F008}" dt="2024-09-22T15:31:29.934" v="372" actId="20577"/>
          <ac:graphicFrameMkLst>
            <pc:docMk/>
            <pc:sldMk cId="3736291387" sldId="2145707332"/>
            <ac:graphicFrameMk id="7" creationId="{0EB28C85-73AE-005C-36FA-C43CF8F01DDC}"/>
          </ac:graphicFrameMkLst>
        </pc:graphicFrameChg>
      </pc:sldChg>
      <pc:sldChg chg="modSp">
        <pc:chgData name="GOTTS, Tracey (NHS ENGLAND - T1510)" userId="f0862c2e-2893-4744-bcac-e121775bd7e6" providerId="ADAL" clId="{D513161E-AE7D-4978-8AB0-12898D33F008}" dt="2024-09-11T14:58:45.153" v="327" actId="962"/>
        <pc:sldMkLst>
          <pc:docMk/>
          <pc:sldMk cId="186416836" sldId="2145707333"/>
        </pc:sldMkLst>
        <pc:graphicFrameChg chg="mod">
          <ac:chgData name="GOTTS, Tracey (NHS ENGLAND - T1510)" userId="f0862c2e-2893-4744-bcac-e121775bd7e6" providerId="ADAL" clId="{D513161E-AE7D-4978-8AB0-12898D33F008}" dt="2024-09-11T14:58:45.153" v="327" actId="962"/>
          <ac:graphicFrameMkLst>
            <pc:docMk/>
            <pc:sldMk cId="186416836" sldId="2145707333"/>
            <ac:graphicFrameMk id="13" creationId="{80DEBB90-96C8-C3DD-2811-33B702FB9D33}"/>
          </ac:graphicFrameMkLst>
        </pc:graphicFrameChg>
      </pc:sldChg>
    </pc:docChg>
  </pc:docChgLst>
  <pc:docChgLst>
    <pc:chgData name="BASTABLE, Rebecca (NHS ENGLAND - T1510)" userId="946be201-078c-4414-ae6d-d87d0e7c1e9d" providerId="ADAL" clId="{462243CC-2759-473B-8A92-48AB467791DB}"/>
    <pc:docChg chg="custSel modSld">
      <pc:chgData name="BASTABLE, Rebecca (NHS ENGLAND - T1510)" userId="946be201-078c-4414-ae6d-d87d0e7c1e9d" providerId="ADAL" clId="{462243CC-2759-473B-8A92-48AB467791DB}" dt="2024-09-24T09:07:00.423" v="61" actId="1076"/>
      <pc:docMkLst>
        <pc:docMk/>
      </pc:docMkLst>
      <pc:sldChg chg="addSp delSp modSp mod modNotesTx">
        <pc:chgData name="BASTABLE, Rebecca (NHS ENGLAND - T1510)" userId="946be201-078c-4414-ae6d-d87d0e7c1e9d" providerId="ADAL" clId="{462243CC-2759-473B-8A92-48AB467791DB}" dt="2024-09-24T09:07:00.423" v="61" actId="1076"/>
        <pc:sldMkLst>
          <pc:docMk/>
          <pc:sldMk cId="2625218436" sldId="2145707296"/>
        </pc:sldMkLst>
        <pc:spChg chg="mod">
          <ac:chgData name="BASTABLE, Rebecca (NHS ENGLAND - T1510)" userId="946be201-078c-4414-ae6d-d87d0e7c1e9d" providerId="ADAL" clId="{462243CC-2759-473B-8A92-48AB467791DB}" dt="2024-09-24T09:06:54.370" v="60" actId="27636"/>
          <ac:spMkLst>
            <pc:docMk/>
            <pc:sldMk cId="2625218436" sldId="2145707296"/>
            <ac:spMk id="5" creationId="{C594638D-C17F-D749-9360-E2332845D248}"/>
          </ac:spMkLst>
        </pc:spChg>
        <pc:picChg chg="add mod">
          <ac:chgData name="BASTABLE, Rebecca (NHS ENGLAND - T1510)" userId="946be201-078c-4414-ae6d-d87d0e7c1e9d" providerId="ADAL" clId="{462243CC-2759-473B-8A92-48AB467791DB}" dt="2024-09-24T09:07:00.423" v="61" actId="1076"/>
          <ac:picMkLst>
            <pc:docMk/>
            <pc:sldMk cId="2625218436" sldId="2145707296"/>
            <ac:picMk id="4" creationId="{B2366D40-CE62-FD72-FADE-9E80F44E48CD}"/>
          </ac:picMkLst>
        </pc:picChg>
        <pc:picChg chg="del">
          <ac:chgData name="BASTABLE, Rebecca (NHS ENGLAND - T1510)" userId="946be201-078c-4414-ae6d-d87d0e7c1e9d" providerId="ADAL" clId="{462243CC-2759-473B-8A92-48AB467791DB}" dt="2024-09-24T09:06:15.125" v="10" actId="478"/>
          <ac:picMkLst>
            <pc:docMk/>
            <pc:sldMk cId="2625218436" sldId="2145707296"/>
            <ac:picMk id="6" creationId="{E95E0129-F574-86A6-D7A7-D346F5FE10EB}"/>
          </ac:picMkLst>
        </pc:picChg>
      </pc:sldChg>
      <pc:sldChg chg="modNotesTx">
        <pc:chgData name="BASTABLE, Rebecca (NHS ENGLAND - T1510)" userId="946be201-078c-4414-ae6d-d87d0e7c1e9d" providerId="ADAL" clId="{462243CC-2759-473B-8A92-48AB467791DB}" dt="2024-09-12T15:12:09.171" v="6" actId="20577"/>
        <pc:sldMkLst>
          <pc:docMk/>
          <pc:sldMk cId="1865334001" sldId="2145707304"/>
        </pc:sldMkLst>
      </pc:sldChg>
      <pc:sldChg chg="delSp modSp mod">
        <pc:chgData name="BASTABLE, Rebecca (NHS ENGLAND - T1510)" userId="946be201-078c-4414-ae6d-d87d0e7c1e9d" providerId="ADAL" clId="{462243CC-2759-473B-8A92-48AB467791DB}" dt="2024-09-12T15:11:16.330" v="5" actId="1076"/>
        <pc:sldMkLst>
          <pc:docMk/>
          <pc:sldMk cId="4155228998" sldId="2145707305"/>
        </pc:sldMkLst>
        <pc:spChg chg="mod">
          <ac:chgData name="BASTABLE, Rebecca (NHS ENGLAND - T1510)" userId="946be201-078c-4414-ae6d-d87d0e7c1e9d" providerId="ADAL" clId="{462243CC-2759-473B-8A92-48AB467791DB}" dt="2024-09-12T15:11:16.330" v="5" actId="1076"/>
          <ac:spMkLst>
            <pc:docMk/>
            <pc:sldMk cId="4155228998" sldId="2145707305"/>
            <ac:spMk id="5" creationId="{C594638D-C17F-D749-9360-E2332845D248}"/>
          </ac:spMkLst>
        </pc:spChg>
        <pc:spChg chg="del">
          <ac:chgData name="BASTABLE, Rebecca (NHS ENGLAND - T1510)" userId="946be201-078c-4414-ae6d-d87d0e7c1e9d" providerId="ADAL" clId="{462243CC-2759-473B-8A92-48AB467791DB}" dt="2024-09-12T15:11:12.049" v="4" actId="478"/>
          <ac:spMkLst>
            <pc:docMk/>
            <pc:sldMk cId="4155228998" sldId="2145707305"/>
            <ac:spMk id="6" creationId="{90D8699A-B55F-394A-8D26-672B8DCA6C60}"/>
          </ac:spMkLst>
        </pc:spChg>
      </pc:sldChg>
      <pc:sldChg chg="modSp">
        <pc:chgData name="BASTABLE, Rebecca (NHS ENGLAND - T1510)" userId="946be201-078c-4414-ae6d-d87d0e7c1e9d" providerId="ADAL" clId="{462243CC-2759-473B-8A92-48AB467791DB}" dt="2024-09-12T15:13:12.462" v="7" actId="13926"/>
        <pc:sldMkLst>
          <pc:docMk/>
          <pc:sldMk cId="3736291387" sldId="2145707332"/>
        </pc:sldMkLst>
        <pc:graphicFrameChg chg="mod">
          <ac:chgData name="BASTABLE, Rebecca (NHS ENGLAND - T1510)" userId="946be201-078c-4414-ae6d-d87d0e7c1e9d" providerId="ADAL" clId="{462243CC-2759-473B-8A92-48AB467791DB}" dt="2024-09-12T15:13:12.462" v="7" actId="13926"/>
          <ac:graphicFrameMkLst>
            <pc:docMk/>
            <pc:sldMk cId="3736291387" sldId="2145707332"/>
            <ac:graphicFrameMk id="7" creationId="{0EB28C85-73AE-005C-36FA-C43CF8F01DDC}"/>
          </ac:graphicFrameMkLst>
        </pc:graphicFrameChg>
      </pc:sldChg>
      <pc:sldChg chg="modSp">
        <pc:chgData name="BASTABLE, Rebecca (NHS ENGLAND - T1510)" userId="946be201-078c-4414-ae6d-d87d0e7c1e9d" providerId="ADAL" clId="{462243CC-2759-473B-8A92-48AB467791DB}" dt="2024-09-12T14:43:32.181" v="3" actId="20577"/>
        <pc:sldMkLst>
          <pc:docMk/>
          <pc:sldMk cId="186416836" sldId="2145707333"/>
        </pc:sldMkLst>
        <pc:graphicFrameChg chg="mod">
          <ac:chgData name="BASTABLE, Rebecca (NHS ENGLAND - T1510)" userId="946be201-078c-4414-ae6d-d87d0e7c1e9d" providerId="ADAL" clId="{462243CC-2759-473B-8A92-48AB467791DB}" dt="2024-09-12T14:43:32.181" v="3" actId="20577"/>
          <ac:graphicFrameMkLst>
            <pc:docMk/>
            <pc:sldMk cId="186416836" sldId="2145707333"/>
            <ac:graphicFrameMk id="13" creationId="{80DEBB90-96C8-C3DD-2811-33B702FB9D33}"/>
          </ac:graphicFrameMkLst>
        </pc:graphicFrameChg>
      </pc:sldChg>
    </pc:docChg>
  </pc:docChgLst>
  <pc:docChgLst>
    <pc:chgData name="DAVIS, Phoebe (NHS ENGLAND - T1510)" userId="S::phoebe.davis6@nhs.net::8adfe6c6-1a12-43cb-adea-f0eb40796914" providerId="AD" clId="Web-{4A9665A8-1FB3-F742-97E4-B37388F45945}"/>
    <pc:docChg chg="modSld">
      <pc:chgData name="DAVIS, Phoebe (NHS ENGLAND - T1510)" userId="S::phoebe.davis6@nhs.net::8adfe6c6-1a12-43cb-adea-f0eb40796914" providerId="AD" clId="Web-{4A9665A8-1FB3-F742-97E4-B37388F45945}" dt="2024-09-24T10:32:36.200" v="38"/>
      <pc:docMkLst>
        <pc:docMk/>
      </pc:docMkLst>
      <pc:sldChg chg="modNotes">
        <pc:chgData name="DAVIS, Phoebe (NHS ENGLAND - T1510)" userId="S::phoebe.davis6@nhs.net::8adfe6c6-1a12-43cb-adea-f0eb40796914" providerId="AD" clId="Web-{4A9665A8-1FB3-F742-97E4-B37388F45945}" dt="2024-09-24T10:31:13.178" v="1"/>
        <pc:sldMkLst>
          <pc:docMk/>
          <pc:sldMk cId="1114907894" sldId="2145707292"/>
        </pc:sldMkLst>
      </pc:sldChg>
      <pc:sldChg chg="modNotes">
        <pc:chgData name="DAVIS, Phoebe (NHS ENGLAND - T1510)" userId="S::phoebe.davis6@nhs.net::8adfe6c6-1a12-43cb-adea-f0eb40796914" providerId="AD" clId="Web-{4A9665A8-1FB3-F742-97E4-B37388F45945}" dt="2024-09-24T10:31:16.116" v="2"/>
        <pc:sldMkLst>
          <pc:docMk/>
          <pc:sldMk cId="2339598021" sldId="2145707297"/>
        </pc:sldMkLst>
      </pc:sldChg>
      <pc:sldChg chg="modNotes">
        <pc:chgData name="DAVIS, Phoebe (NHS ENGLAND - T1510)" userId="S::phoebe.davis6@nhs.net::8adfe6c6-1a12-43cb-adea-f0eb40796914" providerId="AD" clId="Web-{4A9665A8-1FB3-F742-97E4-B37388F45945}" dt="2024-09-24T10:32:26.402" v="30"/>
        <pc:sldMkLst>
          <pc:docMk/>
          <pc:sldMk cId="440959599" sldId="2145707298"/>
        </pc:sldMkLst>
      </pc:sldChg>
      <pc:sldChg chg="modNotes">
        <pc:chgData name="DAVIS, Phoebe (NHS ENGLAND - T1510)" userId="S::phoebe.davis6@nhs.net::8adfe6c6-1a12-43cb-adea-f0eb40796914" providerId="AD" clId="Web-{4A9665A8-1FB3-F742-97E4-B37388F45945}" dt="2024-09-24T10:31:33.820" v="9"/>
        <pc:sldMkLst>
          <pc:docMk/>
          <pc:sldMk cId="1490171151" sldId="2145707300"/>
        </pc:sldMkLst>
      </pc:sldChg>
      <pc:sldChg chg="modNotes">
        <pc:chgData name="DAVIS, Phoebe (NHS ENGLAND - T1510)" userId="S::phoebe.davis6@nhs.net::8adfe6c6-1a12-43cb-adea-f0eb40796914" providerId="AD" clId="Web-{4A9665A8-1FB3-F742-97E4-B37388F45945}" dt="2024-09-24T10:31:26.913" v="7"/>
        <pc:sldMkLst>
          <pc:docMk/>
          <pc:sldMk cId="236081757" sldId="2145707301"/>
        </pc:sldMkLst>
      </pc:sldChg>
      <pc:sldChg chg="modNotes">
        <pc:chgData name="DAVIS, Phoebe (NHS ENGLAND - T1510)" userId="S::phoebe.davis6@nhs.net::8adfe6c6-1a12-43cb-adea-f0eb40796914" providerId="AD" clId="Web-{4A9665A8-1FB3-F742-97E4-B37388F45945}" dt="2024-09-24T10:31:29.507" v="8"/>
        <pc:sldMkLst>
          <pc:docMk/>
          <pc:sldMk cId="3240366565" sldId="2145707302"/>
        </pc:sldMkLst>
      </pc:sldChg>
      <pc:sldChg chg="modNotes">
        <pc:chgData name="DAVIS, Phoebe (NHS ENGLAND - T1510)" userId="S::phoebe.davis6@nhs.net::8adfe6c6-1a12-43cb-adea-f0eb40796914" providerId="AD" clId="Web-{4A9665A8-1FB3-F742-97E4-B37388F45945}" dt="2024-09-24T10:31:38.227" v="10"/>
        <pc:sldMkLst>
          <pc:docMk/>
          <pc:sldMk cId="4241762013" sldId="2145707303"/>
        </pc:sldMkLst>
      </pc:sldChg>
      <pc:sldChg chg="modNotes">
        <pc:chgData name="DAVIS, Phoebe (NHS ENGLAND - T1510)" userId="S::phoebe.davis6@nhs.net::8adfe6c6-1a12-43cb-adea-f0eb40796914" providerId="AD" clId="Web-{4A9665A8-1FB3-F742-97E4-B37388F45945}" dt="2024-09-24T10:32:22.589" v="26"/>
        <pc:sldMkLst>
          <pc:docMk/>
          <pc:sldMk cId="1865334001" sldId="2145707304"/>
        </pc:sldMkLst>
      </pc:sldChg>
      <pc:sldChg chg="modNotes">
        <pc:chgData name="DAVIS, Phoebe (NHS ENGLAND - T1510)" userId="S::phoebe.davis6@nhs.net::8adfe6c6-1a12-43cb-adea-f0eb40796914" providerId="AD" clId="Web-{4A9665A8-1FB3-F742-97E4-B37388F45945}" dt="2024-09-24T10:32:04.260" v="21"/>
        <pc:sldMkLst>
          <pc:docMk/>
          <pc:sldMk cId="4155228998" sldId="2145707305"/>
        </pc:sldMkLst>
      </pc:sldChg>
      <pc:sldChg chg="modNotes">
        <pc:chgData name="DAVIS, Phoebe (NHS ENGLAND - T1510)" userId="S::phoebe.davis6@nhs.net::8adfe6c6-1a12-43cb-adea-f0eb40796914" providerId="AD" clId="Web-{4A9665A8-1FB3-F742-97E4-B37388F45945}" dt="2024-09-24T10:32:24.668" v="28"/>
        <pc:sldMkLst>
          <pc:docMk/>
          <pc:sldMk cId="3469500588" sldId="2145707306"/>
        </pc:sldMkLst>
      </pc:sldChg>
      <pc:sldChg chg="modNotes">
        <pc:chgData name="DAVIS, Phoebe (NHS ENGLAND - T1510)" userId="S::phoebe.davis6@nhs.net::8adfe6c6-1a12-43cb-adea-f0eb40796914" providerId="AD" clId="Web-{4A9665A8-1FB3-F742-97E4-B37388F45945}" dt="2024-09-24T10:32:28.887" v="32"/>
        <pc:sldMkLst>
          <pc:docMk/>
          <pc:sldMk cId="35776267" sldId="2145707307"/>
        </pc:sldMkLst>
      </pc:sldChg>
      <pc:sldChg chg="modNotes">
        <pc:chgData name="DAVIS, Phoebe (NHS ENGLAND - T1510)" userId="S::phoebe.davis6@nhs.net::8adfe6c6-1a12-43cb-adea-f0eb40796914" providerId="AD" clId="Web-{4A9665A8-1FB3-F742-97E4-B37388F45945}" dt="2024-09-24T10:32:30.699" v="34"/>
        <pc:sldMkLst>
          <pc:docMk/>
          <pc:sldMk cId="2300013175" sldId="2145707308"/>
        </pc:sldMkLst>
      </pc:sldChg>
      <pc:sldChg chg="modNotes">
        <pc:chgData name="DAVIS, Phoebe (NHS ENGLAND - T1510)" userId="S::phoebe.davis6@nhs.net::8adfe6c6-1a12-43cb-adea-f0eb40796914" providerId="AD" clId="Web-{4A9665A8-1FB3-F742-97E4-B37388F45945}" dt="2024-09-24T10:31:41.321" v="11"/>
        <pc:sldMkLst>
          <pc:docMk/>
          <pc:sldMk cId="3770029713" sldId="2145707309"/>
        </pc:sldMkLst>
      </pc:sldChg>
      <pc:sldChg chg="modNotes">
        <pc:chgData name="DAVIS, Phoebe (NHS ENGLAND - T1510)" userId="S::phoebe.davis6@nhs.net::8adfe6c6-1a12-43cb-adea-f0eb40796914" providerId="AD" clId="Web-{4A9665A8-1FB3-F742-97E4-B37388F45945}" dt="2024-09-24T10:31:44.430" v="12"/>
        <pc:sldMkLst>
          <pc:docMk/>
          <pc:sldMk cId="2287944978" sldId="2145707325"/>
        </pc:sldMkLst>
      </pc:sldChg>
      <pc:sldChg chg="modNotes">
        <pc:chgData name="DAVIS, Phoebe (NHS ENGLAND - T1510)" userId="S::phoebe.davis6@nhs.net::8adfe6c6-1a12-43cb-adea-f0eb40796914" providerId="AD" clId="Web-{4A9665A8-1FB3-F742-97E4-B37388F45945}" dt="2024-09-24T10:31:49.165" v="14"/>
        <pc:sldMkLst>
          <pc:docMk/>
          <pc:sldMk cId="1050870886" sldId="2145707326"/>
        </pc:sldMkLst>
      </pc:sldChg>
      <pc:sldChg chg="modNotes">
        <pc:chgData name="DAVIS, Phoebe (NHS ENGLAND - T1510)" userId="S::phoebe.davis6@nhs.net::8adfe6c6-1a12-43cb-adea-f0eb40796914" providerId="AD" clId="Web-{4A9665A8-1FB3-F742-97E4-B37388F45945}" dt="2024-09-24T10:31:51.446" v="15"/>
        <pc:sldMkLst>
          <pc:docMk/>
          <pc:sldMk cId="1863537927" sldId="2145707327"/>
        </pc:sldMkLst>
      </pc:sldChg>
      <pc:sldChg chg="modNotes">
        <pc:chgData name="DAVIS, Phoebe (NHS ENGLAND - T1510)" userId="S::phoebe.davis6@nhs.net::8adfe6c6-1a12-43cb-adea-f0eb40796914" providerId="AD" clId="Web-{4A9665A8-1FB3-F742-97E4-B37388F45945}" dt="2024-09-24T10:31:53.947" v="16"/>
        <pc:sldMkLst>
          <pc:docMk/>
          <pc:sldMk cId="184938234" sldId="2145707328"/>
        </pc:sldMkLst>
      </pc:sldChg>
      <pc:sldChg chg="modNotes">
        <pc:chgData name="DAVIS, Phoebe (NHS ENGLAND - T1510)" userId="S::phoebe.davis6@nhs.net::8adfe6c6-1a12-43cb-adea-f0eb40796914" providerId="AD" clId="Web-{4A9665A8-1FB3-F742-97E4-B37388F45945}" dt="2024-09-24T10:31:57.759" v="17"/>
        <pc:sldMkLst>
          <pc:docMk/>
          <pc:sldMk cId="2770705422" sldId="2145707329"/>
        </pc:sldMkLst>
      </pc:sldChg>
      <pc:sldChg chg="modNotes">
        <pc:chgData name="DAVIS, Phoebe (NHS ENGLAND - T1510)" userId="S::phoebe.davis6@nhs.net::8adfe6c6-1a12-43cb-adea-f0eb40796914" providerId="AD" clId="Web-{4A9665A8-1FB3-F742-97E4-B37388F45945}" dt="2024-09-24T10:32:02.369" v="19"/>
        <pc:sldMkLst>
          <pc:docMk/>
          <pc:sldMk cId="530435640" sldId="2145707330"/>
        </pc:sldMkLst>
      </pc:sldChg>
      <pc:sldChg chg="modNotes">
        <pc:chgData name="DAVIS, Phoebe (NHS ENGLAND - T1510)" userId="S::phoebe.davis6@nhs.net::8adfe6c6-1a12-43cb-adea-f0eb40796914" providerId="AD" clId="Web-{4A9665A8-1FB3-F742-97E4-B37388F45945}" dt="2024-09-24T10:32:19.292" v="25"/>
        <pc:sldMkLst>
          <pc:docMk/>
          <pc:sldMk cId="3383119468" sldId="2145707331"/>
        </pc:sldMkLst>
      </pc:sldChg>
      <pc:sldChg chg="modNotes">
        <pc:chgData name="DAVIS, Phoebe (NHS ENGLAND - T1510)" userId="S::phoebe.davis6@nhs.net::8adfe6c6-1a12-43cb-adea-f0eb40796914" providerId="AD" clId="Web-{4A9665A8-1FB3-F742-97E4-B37388F45945}" dt="2024-09-24T10:32:34.278" v="36"/>
        <pc:sldMkLst>
          <pc:docMk/>
          <pc:sldMk cId="3736291387" sldId="2145707332"/>
        </pc:sldMkLst>
      </pc:sldChg>
      <pc:sldChg chg="modNotes">
        <pc:chgData name="DAVIS, Phoebe (NHS ENGLAND - T1510)" userId="S::phoebe.davis6@nhs.net::8adfe6c6-1a12-43cb-adea-f0eb40796914" providerId="AD" clId="Web-{4A9665A8-1FB3-F742-97E4-B37388F45945}" dt="2024-09-24T10:31:07.365" v="0"/>
        <pc:sldMkLst>
          <pc:docMk/>
          <pc:sldMk cId="186416836" sldId="2145707333"/>
        </pc:sldMkLst>
      </pc:sldChg>
      <pc:sldChg chg="modNotes">
        <pc:chgData name="DAVIS, Phoebe (NHS ENGLAND - T1510)" userId="S::phoebe.davis6@nhs.net::8adfe6c6-1a12-43cb-adea-f0eb40796914" providerId="AD" clId="Web-{4A9665A8-1FB3-F742-97E4-B37388F45945}" dt="2024-09-24T10:32:36.200" v="38"/>
        <pc:sldMkLst>
          <pc:docMk/>
          <pc:sldMk cId="4086116165" sldId="2145707337"/>
        </pc:sldMkLst>
      </pc:sldChg>
      <pc:sldChg chg="modNotes">
        <pc:chgData name="DAVIS, Phoebe (NHS ENGLAND - T1510)" userId="S::phoebe.davis6@nhs.net::8adfe6c6-1a12-43cb-adea-f0eb40796914" providerId="AD" clId="Web-{4A9665A8-1FB3-F742-97E4-B37388F45945}" dt="2024-09-24T10:31:23.647" v="5"/>
        <pc:sldMkLst>
          <pc:docMk/>
          <pc:sldMk cId="1704887259" sldId="21474701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6B72C-A7A1-494E-9A26-D1711C4DB8C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58A2839-57D9-406E-A859-8901C33C532D}">
      <dgm:prSet phldrT="[Text]"/>
      <dgm:spPr/>
      <dgm:t>
        <a:bodyPr/>
        <a:lstStyle/>
        <a:p>
          <a:r>
            <a:rPr lang="en-GB" b="1">
              <a:solidFill>
                <a:schemeClr val="bg1"/>
              </a:solidFill>
            </a:rPr>
            <a:t>During today's meeting we will cover:</a:t>
          </a:r>
        </a:p>
      </dgm:t>
      <dgm:extLst>
        <a:ext uri="{E40237B7-FDA0-4F09-8148-C483321AD2D9}">
          <dgm14:cNvPr xmlns:dgm14="http://schemas.microsoft.com/office/drawing/2010/diagram" id="0" name="" descr="During today's meeting we will cover:"/>
        </a:ext>
      </dgm:extLst>
    </dgm:pt>
    <dgm:pt modelId="{9EAF475B-E186-4C8A-9793-81BD9B9DD38F}" type="parTrans" cxnId="{234F80BD-FD94-4A92-A6FF-AB79124F039A}">
      <dgm:prSet/>
      <dgm:spPr/>
      <dgm:t>
        <a:bodyPr/>
        <a:lstStyle/>
        <a:p>
          <a:endParaRPr lang="en-GB"/>
        </a:p>
      </dgm:t>
    </dgm:pt>
    <dgm:pt modelId="{0051B6F1-D541-411B-B74C-AED8FDC0CC65}" type="sibTrans" cxnId="{234F80BD-FD94-4A92-A6FF-AB79124F039A}">
      <dgm:prSet/>
      <dgm:spPr/>
      <dgm:t>
        <a:bodyPr/>
        <a:lstStyle/>
        <a:p>
          <a:endParaRPr lang="en-GB"/>
        </a:p>
      </dgm:t>
    </dgm:pt>
    <dgm:pt modelId="{5AFFD087-49CD-4BD4-A70F-08DF30CA2AE0}">
      <dgm:prSet phldrT="[Text]" custT="1"/>
      <dgm:spPr/>
      <dgm:t>
        <a:bodyPr/>
        <a:lstStyle/>
        <a:p>
          <a:pPr>
            <a:spcAft>
              <a:spcPts val="1800"/>
            </a:spcAft>
          </a:pPr>
          <a:r>
            <a:rPr lang="en-GB" sz="2400"/>
            <a:t>Programme drivers</a:t>
          </a:r>
        </a:p>
      </dgm:t>
    </dgm:pt>
    <dgm:pt modelId="{9FA4516C-EE72-456A-A499-0972419B4CAD}" type="parTrans" cxnId="{CF4AD14F-908D-4E47-8CC8-43D632E28013}">
      <dgm:prSet/>
      <dgm:spPr/>
      <dgm:t>
        <a:bodyPr/>
        <a:lstStyle/>
        <a:p>
          <a:endParaRPr lang="en-GB"/>
        </a:p>
      </dgm:t>
    </dgm:pt>
    <dgm:pt modelId="{29EF8845-3D3B-4735-B446-319EAD469057}" type="sibTrans" cxnId="{CF4AD14F-908D-4E47-8CC8-43D632E28013}">
      <dgm:prSet/>
      <dgm:spPr/>
      <dgm:t>
        <a:bodyPr/>
        <a:lstStyle/>
        <a:p>
          <a:endParaRPr lang="en-GB"/>
        </a:p>
      </dgm:t>
    </dgm:pt>
    <dgm:pt modelId="{5EDCEAA0-39E2-4BC4-A3D3-6FB0E3AFDED1}">
      <dgm:prSet custT="1"/>
      <dgm:spPr/>
      <dgm:t>
        <a:bodyPr/>
        <a:lstStyle/>
        <a:p>
          <a:pPr>
            <a:spcAft>
              <a:spcPts val="1800"/>
            </a:spcAft>
          </a:pPr>
          <a:r>
            <a:rPr lang="en-GB" sz="2400"/>
            <a:t>What the offer is for the Community Pharmacy Technician Apprenticeship Programme</a:t>
          </a:r>
        </a:p>
      </dgm:t>
    </dgm:pt>
    <dgm:pt modelId="{CEE6FD40-ABA6-4EE0-97E8-8BEBC1A63437}" type="parTrans" cxnId="{8CDADB16-2AF0-48F5-A95B-D90B986D1C72}">
      <dgm:prSet/>
      <dgm:spPr/>
      <dgm:t>
        <a:bodyPr/>
        <a:lstStyle/>
        <a:p>
          <a:endParaRPr lang="en-GB"/>
        </a:p>
      </dgm:t>
    </dgm:pt>
    <dgm:pt modelId="{77D33D03-0D57-4F63-8FEA-1D934FDC5C64}" type="sibTrans" cxnId="{8CDADB16-2AF0-48F5-A95B-D90B986D1C72}">
      <dgm:prSet/>
      <dgm:spPr/>
      <dgm:t>
        <a:bodyPr/>
        <a:lstStyle/>
        <a:p>
          <a:endParaRPr lang="en-GB"/>
        </a:p>
      </dgm:t>
    </dgm:pt>
    <dgm:pt modelId="{92DB3201-7E45-4F67-A43C-2AD6F5CEBA07}">
      <dgm:prSet custT="1"/>
      <dgm:spPr/>
      <dgm:t>
        <a:bodyPr/>
        <a:lstStyle/>
        <a:p>
          <a:pPr>
            <a:spcAft>
              <a:spcPts val="1800"/>
            </a:spcAft>
          </a:pPr>
          <a:r>
            <a:rPr lang="en-GB" sz="2400"/>
            <a:t>The payment process for successful applications for funding</a:t>
          </a:r>
        </a:p>
      </dgm:t>
    </dgm:pt>
    <dgm:pt modelId="{B67CD870-9B72-4217-A68A-4653C743C7A4}" type="parTrans" cxnId="{2315DCC9-864F-4D64-AC1C-2C0C493292C7}">
      <dgm:prSet/>
      <dgm:spPr/>
      <dgm:t>
        <a:bodyPr/>
        <a:lstStyle/>
        <a:p>
          <a:endParaRPr lang="en-GB"/>
        </a:p>
      </dgm:t>
    </dgm:pt>
    <dgm:pt modelId="{F2FC83E3-4C2F-4B2C-8F23-2C0D80FAF898}" type="sibTrans" cxnId="{2315DCC9-864F-4D64-AC1C-2C0C493292C7}">
      <dgm:prSet/>
      <dgm:spPr/>
      <dgm:t>
        <a:bodyPr/>
        <a:lstStyle/>
        <a:p>
          <a:endParaRPr lang="en-GB"/>
        </a:p>
      </dgm:t>
    </dgm:pt>
    <dgm:pt modelId="{E8E5D107-C1F8-492E-A6B4-853C27069F46}">
      <dgm:prSet custT="1"/>
      <dgm:spPr/>
      <dgm:t>
        <a:bodyPr/>
        <a:lstStyle/>
        <a:p>
          <a:pPr>
            <a:spcAft>
              <a:spcPts val="1800"/>
            </a:spcAft>
          </a:pPr>
          <a:r>
            <a:rPr lang="en-GB" sz="2400"/>
            <a:t>A brief background of what an apprenticeship is</a:t>
          </a:r>
        </a:p>
      </dgm:t>
    </dgm:pt>
    <dgm:pt modelId="{1FE81CCF-1A6B-4A1B-97DE-67426DDC076F}" type="parTrans" cxnId="{D491DE61-D36B-4204-BFD1-21FC2F16DEDF}">
      <dgm:prSet/>
      <dgm:spPr/>
      <dgm:t>
        <a:bodyPr/>
        <a:lstStyle/>
        <a:p>
          <a:endParaRPr lang="en-GB"/>
        </a:p>
      </dgm:t>
    </dgm:pt>
    <dgm:pt modelId="{F5835F02-853C-48A3-A2A6-2A15F5B393DD}" type="sibTrans" cxnId="{D491DE61-D36B-4204-BFD1-21FC2F16DEDF}">
      <dgm:prSet/>
      <dgm:spPr/>
      <dgm:t>
        <a:bodyPr/>
        <a:lstStyle/>
        <a:p>
          <a:endParaRPr lang="en-GB"/>
        </a:p>
      </dgm:t>
    </dgm:pt>
    <dgm:pt modelId="{89A75C51-AF3D-471C-A929-42CB6D2B44CC}">
      <dgm:prSet custT="1"/>
      <dgm:spPr/>
      <dgm:t>
        <a:bodyPr/>
        <a:lstStyle/>
        <a:p>
          <a:pPr>
            <a:spcAft>
              <a:spcPts val="1800"/>
            </a:spcAft>
          </a:pPr>
          <a:r>
            <a:rPr lang="en-GB" sz="2400"/>
            <a:t>What we expect from contractors in return for funding</a:t>
          </a:r>
        </a:p>
      </dgm:t>
    </dgm:pt>
    <dgm:pt modelId="{CC5EF006-9443-4562-B75B-5CA6F695AB0F}" type="parTrans" cxnId="{F3EAA000-0D3E-4EE0-94DF-7D3AC0B82075}">
      <dgm:prSet/>
      <dgm:spPr/>
      <dgm:t>
        <a:bodyPr/>
        <a:lstStyle/>
        <a:p>
          <a:endParaRPr lang="en-GB"/>
        </a:p>
      </dgm:t>
    </dgm:pt>
    <dgm:pt modelId="{01BD9D4A-D4A8-4ECE-8A26-F771B564F87F}" type="sibTrans" cxnId="{F3EAA000-0D3E-4EE0-94DF-7D3AC0B82075}">
      <dgm:prSet/>
      <dgm:spPr/>
      <dgm:t>
        <a:bodyPr/>
        <a:lstStyle/>
        <a:p>
          <a:endParaRPr lang="en-GB"/>
        </a:p>
      </dgm:t>
    </dgm:pt>
    <dgm:pt modelId="{F7F61DF2-5047-4593-A3E5-5842F5FE295E}">
      <dgm:prSet custT="1"/>
      <dgm:spPr/>
      <dgm:t>
        <a:bodyPr/>
        <a:lstStyle/>
        <a:p>
          <a:pPr>
            <a:spcAft>
              <a:spcPts val="1800"/>
            </a:spcAft>
          </a:pPr>
          <a:r>
            <a:rPr lang="en-GB" sz="2400"/>
            <a:t>How to apply for the funding and guidance on submitting a request for funding</a:t>
          </a:r>
        </a:p>
      </dgm:t>
    </dgm:pt>
    <dgm:pt modelId="{8C1B7C28-FB28-4E89-99C1-527DD6772944}" type="parTrans" cxnId="{FB61A473-8AFC-4853-BA6F-93F779C5BEA9}">
      <dgm:prSet/>
      <dgm:spPr/>
      <dgm:t>
        <a:bodyPr/>
        <a:lstStyle/>
        <a:p>
          <a:endParaRPr lang="en-GB"/>
        </a:p>
      </dgm:t>
    </dgm:pt>
    <dgm:pt modelId="{A2312604-C0C4-4F2B-93FB-0964298B4EF9}" type="sibTrans" cxnId="{FB61A473-8AFC-4853-BA6F-93F779C5BEA9}">
      <dgm:prSet/>
      <dgm:spPr/>
      <dgm:t>
        <a:bodyPr/>
        <a:lstStyle/>
        <a:p>
          <a:endParaRPr lang="en-GB"/>
        </a:p>
      </dgm:t>
    </dgm:pt>
    <dgm:pt modelId="{80B8CC6D-C579-462F-8CFD-67B7E0E969EA}">
      <dgm:prSet custT="1"/>
      <dgm:spPr/>
      <dgm:t>
        <a:bodyPr/>
        <a:lstStyle/>
        <a:p>
          <a:pPr>
            <a:spcAft>
              <a:spcPts val="1800"/>
            </a:spcAft>
          </a:pPr>
          <a:r>
            <a:rPr lang="en-GB" sz="2400"/>
            <a:t>Programme timeline and what next</a:t>
          </a:r>
        </a:p>
      </dgm:t>
    </dgm:pt>
    <dgm:pt modelId="{7940A16D-6E6D-40AD-BBDD-62AF0CF2D1C9}" type="parTrans" cxnId="{8CF61D62-6F5C-4243-80D6-00205D900CFD}">
      <dgm:prSet/>
      <dgm:spPr/>
      <dgm:t>
        <a:bodyPr/>
        <a:lstStyle/>
        <a:p>
          <a:endParaRPr lang="en-GB"/>
        </a:p>
      </dgm:t>
    </dgm:pt>
    <dgm:pt modelId="{F9CD393A-BE82-4B4F-963B-B3293D0419FF}" type="sibTrans" cxnId="{8CF61D62-6F5C-4243-80D6-00205D900CFD}">
      <dgm:prSet/>
      <dgm:spPr/>
      <dgm:t>
        <a:bodyPr/>
        <a:lstStyle/>
        <a:p>
          <a:endParaRPr lang="en-GB"/>
        </a:p>
      </dgm:t>
    </dgm:pt>
    <dgm:pt modelId="{13043B4E-5167-4B81-BC8B-9735B2713991}" type="pres">
      <dgm:prSet presAssocID="{DB46B72C-A7A1-494E-9A26-D1711C4DB8CF}" presName="linear" presStyleCnt="0">
        <dgm:presLayoutVars>
          <dgm:animLvl val="lvl"/>
          <dgm:resizeHandles val="exact"/>
        </dgm:presLayoutVars>
      </dgm:prSet>
      <dgm:spPr/>
    </dgm:pt>
    <dgm:pt modelId="{CFCFD869-9E14-4EF6-8CAB-26A2A7C8D3CA}" type="pres">
      <dgm:prSet presAssocID="{958A2839-57D9-406E-A859-8901C33C532D}" presName="parentText" presStyleLbl="node1" presStyleIdx="0" presStyleCnt="1">
        <dgm:presLayoutVars>
          <dgm:chMax val="0"/>
          <dgm:bulletEnabled val="1"/>
        </dgm:presLayoutVars>
      </dgm:prSet>
      <dgm:spPr/>
    </dgm:pt>
    <dgm:pt modelId="{6446E21F-4CD8-41CB-BC4C-058989E83DD0}" type="pres">
      <dgm:prSet presAssocID="{958A2839-57D9-406E-A859-8901C33C532D}" presName="childText" presStyleLbl="revTx" presStyleIdx="0" presStyleCnt="1">
        <dgm:presLayoutVars>
          <dgm:bulletEnabled val="1"/>
        </dgm:presLayoutVars>
      </dgm:prSet>
      <dgm:spPr/>
    </dgm:pt>
  </dgm:ptLst>
  <dgm:cxnLst>
    <dgm:cxn modelId="{F3EAA000-0D3E-4EE0-94DF-7D3AC0B82075}" srcId="{958A2839-57D9-406E-A859-8901C33C532D}" destId="{89A75C51-AF3D-471C-A929-42CB6D2B44CC}" srcOrd="4" destOrd="0" parTransId="{CC5EF006-9443-4562-B75B-5CA6F695AB0F}" sibTransId="{01BD9D4A-D4A8-4ECE-8A26-F771B564F87F}"/>
    <dgm:cxn modelId="{E67CDC05-37F2-4A91-BBA3-3263925FE501}" type="presOf" srcId="{E8E5D107-C1F8-492E-A6B4-853C27069F46}" destId="{6446E21F-4CD8-41CB-BC4C-058989E83DD0}" srcOrd="0" destOrd="3" presId="urn:microsoft.com/office/officeart/2005/8/layout/vList2"/>
    <dgm:cxn modelId="{C0627C0C-9FF6-4560-99D8-A906A8539B09}" type="presOf" srcId="{80B8CC6D-C579-462F-8CFD-67B7E0E969EA}" destId="{6446E21F-4CD8-41CB-BC4C-058989E83DD0}" srcOrd="0" destOrd="6" presId="urn:microsoft.com/office/officeart/2005/8/layout/vList2"/>
    <dgm:cxn modelId="{8CDADB16-2AF0-48F5-A95B-D90B986D1C72}" srcId="{958A2839-57D9-406E-A859-8901C33C532D}" destId="{5EDCEAA0-39E2-4BC4-A3D3-6FB0E3AFDED1}" srcOrd="1" destOrd="0" parTransId="{CEE6FD40-ABA6-4EE0-97E8-8BEBC1A63437}" sibTransId="{77D33D03-0D57-4F63-8FEA-1D934FDC5C64}"/>
    <dgm:cxn modelId="{4896F11D-3CDF-4B74-8DC6-0F988C5A34AE}" type="presOf" srcId="{F7F61DF2-5047-4593-A3E5-5842F5FE295E}" destId="{6446E21F-4CD8-41CB-BC4C-058989E83DD0}" srcOrd="0" destOrd="5" presId="urn:microsoft.com/office/officeart/2005/8/layout/vList2"/>
    <dgm:cxn modelId="{D491DE61-D36B-4204-BFD1-21FC2F16DEDF}" srcId="{958A2839-57D9-406E-A859-8901C33C532D}" destId="{E8E5D107-C1F8-492E-A6B4-853C27069F46}" srcOrd="3" destOrd="0" parTransId="{1FE81CCF-1A6B-4A1B-97DE-67426DDC076F}" sibTransId="{F5835F02-853C-48A3-A2A6-2A15F5B393DD}"/>
    <dgm:cxn modelId="{8CF61D62-6F5C-4243-80D6-00205D900CFD}" srcId="{958A2839-57D9-406E-A859-8901C33C532D}" destId="{80B8CC6D-C579-462F-8CFD-67B7E0E969EA}" srcOrd="6" destOrd="0" parTransId="{7940A16D-6E6D-40AD-BBDD-62AF0CF2D1C9}" sibTransId="{F9CD393A-BE82-4B4F-963B-B3293D0419FF}"/>
    <dgm:cxn modelId="{E995DC4D-9512-4061-997D-845B779B8D33}" type="presOf" srcId="{5AFFD087-49CD-4BD4-A70F-08DF30CA2AE0}" destId="{6446E21F-4CD8-41CB-BC4C-058989E83DD0}" srcOrd="0" destOrd="0" presId="urn:microsoft.com/office/officeart/2005/8/layout/vList2"/>
    <dgm:cxn modelId="{CF4AD14F-908D-4E47-8CC8-43D632E28013}" srcId="{958A2839-57D9-406E-A859-8901C33C532D}" destId="{5AFFD087-49CD-4BD4-A70F-08DF30CA2AE0}" srcOrd="0" destOrd="0" parTransId="{9FA4516C-EE72-456A-A499-0972419B4CAD}" sibTransId="{29EF8845-3D3B-4735-B446-319EAD469057}"/>
    <dgm:cxn modelId="{FB61A473-8AFC-4853-BA6F-93F779C5BEA9}" srcId="{958A2839-57D9-406E-A859-8901C33C532D}" destId="{F7F61DF2-5047-4593-A3E5-5842F5FE295E}" srcOrd="5" destOrd="0" parTransId="{8C1B7C28-FB28-4E89-99C1-527DD6772944}" sibTransId="{A2312604-C0C4-4F2B-93FB-0964298B4EF9}"/>
    <dgm:cxn modelId="{4A3E7897-E8C0-499D-BD32-7929D66C1CD8}" type="presOf" srcId="{89A75C51-AF3D-471C-A929-42CB6D2B44CC}" destId="{6446E21F-4CD8-41CB-BC4C-058989E83DD0}" srcOrd="0" destOrd="4" presId="urn:microsoft.com/office/officeart/2005/8/layout/vList2"/>
    <dgm:cxn modelId="{2BBC12A3-2668-4E2A-98E9-9EE8EABF2804}" type="presOf" srcId="{958A2839-57D9-406E-A859-8901C33C532D}" destId="{CFCFD869-9E14-4EF6-8CAB-26A2A7C8D3CA}" srcOrd="0" destOrd="0" presId="urn:microsoft.com/office/officeart/2005/8/layout/vList2"/>
    <dgm:cxn modelId="{234F80BD-FD94-4A92-A6FF-AB79124F039A}" srcId="{DB46B72C-A7A1-494E-9A26-D1711C4DB8CF}" destId="{958A2839-57D9-406E-A859-8901C33C532D}" srcOrd="0" destOrd="0" parTransId="{9EAF475B-E186-4C8A-9793-81BD9B9DD38F}" sibTransId="{0051B6F1-D541-411B-B74C-AED8FDC0CC65}"/>
    <dgm:cxn modelId="{2315DCC9-864F-4D64-AC1C-2C0C493292C7}" srcId="{958A2839-57D9-406E-A859-8901C33C532D}" destId="{92DB3201-7E45-4F67-A43C-2AD6F5CEBA07}" srcOrd="2" destOrd="0" parTransId="{B67CD870-9B72-4217-A68A-4653C743C7A4}" sibTransId="{F2FC83E3-4C2F-4B2C-8F23-2C0D80FAF898}"/>
    <dgm:cxn modelId="{A02581E1-4A13-4E0B-86ED-A0AECDBFFE3F}" type="presOf" srcId="{5EDCEAA0-39E2-4BC4-A3D3-6FB0E3AFDED1}" destId="{6446E21F-4CD8-41CB-BC4C-058989E83DD0}" srcOrd="0" destOrd="1" presId="urn:microsoft.com/office/officeart/2005/8/layout/vList2"/>
    <dgm:cxn modelId="{6183AFEE-1B29-4E81-B7A8-11E67D72ECE5}" type="presOf" srcId="{DB46B72C-A7A1-494E-9A26-D1711C4DB8CF}" destId="{13043B4E-5167-4B81-BC8B-9735B2713991}" srcOrd="0" destOrd="0" presId="urn:microsoft.com/office/officeart/2005/8/layout/vList2"/>
    <dgm:cxn modelId="{258585FE-F587-413C-A197-7814D4FAC790}" type="presOf" srcId="{92DB3201-7E45-4F67-A43C-2AD6F5CEBA07}" destId="{6446E21F-4CD8-41CB-BC4C-058989E83DD0}" srcOrd="0" destOrd="2" presId="urn:microsoft.com/office/officeart/2005/8/layout/vList2"/>
    <dgm:cxn modelId="{05F02E8C-F5AE-4E25-8272-C96164B57C89}" type="presParOf" srcId="{13043B4E-5167-4B81-BC8B-9735B2713991}" destId="{CFCFD869-9E14-4EF6-8CAB-26A2A7C8D3CA}" srcOrd="0" destOrd="0" presId="urn:microsoft.com/office/officeart/2005/8/layout/vList2"/>
    <dgm:cxn modelId="{843EE338-E45F-4376-8CFC-A0ECE530AC09}" type="presParOf" srcId="{13043B4E-5167-4B81-BC8B-9735B2713991}" destId="{6446E21F-4CD8-41CB-BC4C-058989E83DD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7841E1-B956-4194-ADBE-ADE39DD5725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225C5EED-0D7E-4E0D-8934-F0567C786C69}">
      <dgm:prSet phldrT="[Text]" custT="1"/>
      <dgm:spPr/>
      <dgm:t>
        <a:bodyPr/>
        <a:lstStyle/>
        <a:p>
          <a:r>
            <a:rPr lang="en-GB" sz="3200" b="1">
              <a:solidFill>
                <a:schemeClr val="bg1"/>
              </a:solidFill>
            </a:rPr>
            <a:t>Timeframe</a:t>
          </a:r>
        </a:p>
      </dgm:t>
    </dgm:pt>
    <dgm:pt modelId="{34DB1DD5-83BE-429C-81A9-B0A701946182}" type="parTrans" cxnId="{70E77996-9C8C-4264-A73A-CCD78121E565}">
      <dgm:prSet/>
      <dgm:spPr/>
      <dgm:t>
        <a:bodyPr/>
        <a:lstStyle/>
        <a:p>
          <a:endParaRPr lang="en-GB"/>
        </a:p>
      </dgm:t>
    </dgm:pt>
    <dgm:pt modelId="{70E30DC7-8599-4479-A4EB-19426CDACD46}" type="sibTrans" cxnId="{70E77996-9C8C-4264-A73A-CCD78121E565}">
      <dgm:prSet/>
      <dgm:spPr/>
      <dgm:t>
        <a:bodyPr/>
        <a:lstStyle/>
        <a:p>
          <a:endParaRPr lang="en-GB"/>
        </a:p>
      </dgm:t>
    </dgm:pt>
    <dgm:pt modelId="{4D3D4FEC-822A-471B-8D32-BF308F0CC5DA}">
      <dgm:prSet phldrT="[Text]" custT="1"/>
      <dgm:spPr/>
      <dgm:t>
        <a:bodyPr/>
        <a:lstStyle/>
        <a:p>
          <a:pPr>
            <a:spcAft>
              <a:spcPts val="1200"/>
            </a:spcAft>
          </a:pPr>
          <a:r>
            <a:rPr lang="en-GB" sz="2400"/>
            <a:t>23 September 2024		EoI window opens for submissions </a:t>
          </a:r>
        </a:p>
      </dgm:t>
    </dgm:pt>
    <dgm:pt modelId="{DA3AD0D2-F104-4E8F-89D3-BE6910FC91EC}" type="parTrans" cxnId="{875753EA-33D8-43E3-A78B-1D0B986D1918}">
      <dgm:prSet/>
      <dgm:spPr/>
      <dgm:t>
        <a:bodyPr/>
        <a:lstStyle/>
        <a:p>
          <a:endParaRPr lang="en-GB"/>
        </a:p>
      </dgm:t>
    </dgm:pt>
    <dgm:pt modelId="{E50D7DF7-653D-4C62-A901-BE793889F35B}" type="sibTrans" cxnId="{875753EA-33D8-43E3-A78B-1D0B986D1918}">
      <dgm:prSet/>
      <dgm:spPr/>
      <dgm:t>
        <a:bodyPr/>
        <a:lstStyle/>
        <a:p>
          <a:endParaRPr lang="en-GB"/>
        </a:p>
      </dgm:t>
    </dgm:pt>
    <dgm:pt modelId="{6CB98C77-7721-47E2-AA19-FCC035D7EA6F}">
      <dgm:prSet phldrT="[Text]" custT="1"/>
      <dgm:spPr/>
      <dgm:t>
        <a:bodyPr/>
        <a:lstStyle/>
        <a:p>
          <a:pPr>
            <a:spcAft>
              <a:spcPts val="1200"/>
            </a:spcAft>
          </a:pPr>
          <a:r>
            <a:rPr lang="en-GB" sz="2400"/>
            <a:t>13 October 2024		EoI window closes</a:t>
          </a:r>
        </a:p>
      </dgm:t>
    </dgm:pt>
    <dgm:pt modelId="{CA25C28A-4D9E-4E2D-B06C-85081C02D177}" type="parTrans" cxnId="{CCE49838-E9AF-450F-9D10-D80917AB72AD}">
      <dgm:prSet/>
      <dgm:spPr/>
      <dgm:t>
        <a:bodyPr/>
        <a:lstStyle/>
        <a:p>
          <a:endParaRPr lang="en-GB"/>
        </a:p>
      </dgm:t>
    </dgm:pt>
    <dgm:pt modelId="{67434C02-D189-4FA3-A61A-7C69B11007E5}" type="sibTrans" cxnId="{CCE49838-E9AF-450F-9D10-D80917AB72AD}">
      <dgm:prSet/>
      <dgm:spPr/>
      <dgm:t>
        <a:bodyPr/>
        <a:lstStyle/>
        <a:p>
          <a:endParaRPr lang="en-GB"/>
        </a:p>
      </dgm:t>
    </dgm:pt>
    <dgm:pt modelId="{128724FB-EB83-48CA-911E-5E4D13780EC8}">
      <dgm:prSet phldrT="[Text]" custT="1"/>
      <dgm:spPr/>
      <dgm:t>
        <a:bodyPr/>
        <a:lstStyle/>
        <a:p>
          <a:pPr>
            <a:spcAft>
              <a:spcPts val="1200"/>
            </a:spcAft>
          </a:pPr>
          <a:r>
            <a:rPr lang="en-GB" sz="2400"/>
            <a:t>15 Oct to 01 Nov 2024	Evaluation of EoIs</a:t>
          </a:r>
        </a:p>
      </dgm:t>
    </dgm:pt>
    <dgm:pt modelId="{B19FE905-8C27-4833-B80B-FD658393BF8F}" type="parTrans" cxnId="{168B2548-85BA-4F43-AF95-0F8A85C245E4}">
      <dgm:prSet/>
      <dgm:spPr/>
      <dgm:t>
        <a:bodyPr/>
        <a:lstStyle/>
        <a:p>
          <a:endParaRPr lang="en-GB"/>
        </a:p>
      </dgm:t>
    </dgm:pt>
    <dgm:pt modelId="{E502FBEB-96F0-4187-B324-EF79A6CC3661}" type="sibTrans" cxnId="{168B2548-85BA-4F43-AF95-0F8A85C245E4}">
      <dgm:prSet/>
      <dgm:spPr/>
      <dgm:t>
        <a:bodyPr/>
        <a:lstStyle/>
        <a:p>
          <a:endParaRPr lang="en-GB"/>
        </a:p>
      </dgm:t>
    </dgm:pt>
    <dgm:pt modelId="{0712F9A5-3B23-4107-BB4B-12FF6CF3F871}">
      <dgm:prSet phldrT="[Text]" custT="1"/>
      <dgm:spPr/>
      <dgm:t>
        <a:bodyPr/>
        <a:lstStyle/>
        <a:p>
          <a:pPr>
            <a:spcAft>
              <a:spcPts val="1200"/>
            </a:spcAft>
          </a:pPr>
          <a:r>
            <a:rPr lang="en-GB" sz="2400"/>
            <a:t>04 November 2024		Notification of outcome</a:t>
          </a:r>
        </a:p>
      </dgm:t>
    </dgm:pt>
    <dgm:pt modelId="{3BD2FA1F-0C56-4D94-A1DF-C0B720523832}" type="parTrans" cxnId="{A0CE3ABE-7ED6-4F8D-B681-4E98E86F93E1}">
      <dgm:prSet/>
      <dgm:spPr/>
      <dgm:t>
        <a:bodyPr/>
        <a:lstStyle/>
        <a:p>
          <a:endParaRPr lang="en-GB"/>
        </a:p>
      </dgm:t>
    </dgm:pt>
    <dgm:pt modelId="{8DA04208-8BB1-4245-8080-FAC080389368}" type="sibTrans" cxnId="{A0CE3ABE-7ED6-4F8D-B681-4E98E86F93E1}">
      <dgm:prSet/>
      <dgm:spPr/>
      <dgm:t>
        <a:bodyPr/>
        <a:lstStyle/>
        <a:p>
          <a:endParaRPr lang="en-GB"/>
        </a:p>
      </dgm:t>
    </dgm:pt>
    <dgm:pt modelId="{22A73915-CC0C-4D0D-9E58-49691EC5B067}">
      <dgm:prSet phldrT="[Text]" custT="1"/>
      <dgm:spPr/>
      <dgm:t>
        <a:bodyPr/>
        <a:lstStyle/>
        <a:p>
          <a:pPr>
            <a:spcAft>
              <a:spcPts val="1200"/>
            </a:spcAft>
          </a:pPr>
          <a:r>
            <a:rPr lang="en-GB" sz="2400"/>
            <a:t>w/c 11 November 2024	Regional webinars for successful bids</a:t>
          </a:r>
        </a:p>
      </dgm:t>
    </dgm:pt>
    <dgm:pt modelId="{E4D2807E-D532-4775-B4D6-0C9CB3B606FE}" type="parTrans" cxnId="{A823581C-8E7D-4E69-BE29-FECEA74AD947}">
      <dgm:prSet/>
      <dgm:spPr/>
      <dgm:t>
        <a:bodyPr/>
        <a:lstStyle/>
        <a:p>
          <a:endParaRPr lang="en-GB"/>
        </a:p>
      </dgm:t>
    </dgm:pt>
    <dgm:pt modelId="{1ADC2734-8AE5-43DF-926D-2F046940DBB0}" type="sibTrans" cxnId="{A823581C-8E7D-4E69-BE29-FECEA74AD947}">
      <dgm:prSet/>
      <dgm:spPr/>
      <dgm:t>
        <a:bodyPr/>
        <a:lstStyle/>
        <a:p>
          <a:endParaRPr lang="en-GB"/>
        </a:p>
      </dgm:t>
    </dgm:pt>
    <dgm:pt modelId="{4032A04B-4C9B-4AB5-AA17-B2CF97C23C7B}">
      <dgm:prSet phldrT="[Text]" custT="1"/>
      <dgm:spPr/>
      <dgm:t>
        <a:bodyPr/>
        <a:lstStyle/>
        <a:p>
          <a:pPr>
            <a:spcAft>
              <a:spcPts val="1200"/>
            </a:spcAft>
          </a:pPr>
          <a:r>
            <a:rPr lang="en-GB" sz="2400"/>
            <a:t>Nov 2024 to Feb 2025	Pharmacy contractors to enrol PTPTs onto a 				pharmacy technician apprenticeship 					programme</a:t>
          </a:r>
        </a:p>
      </dgm:t>
    </dgm:pt>
    <dgm:pt modelId="{2645947C-3392-4355-BDC7-148DBDD2D2EA}" type="parTrans" cxnId="{81EA4D4F-A1DA-40C8-86ED-2F2A3213EB7A}">
      <dgm:prSet/>
      <dgm:spPr/>
      <dgm:t>
        <a:bodyPr/>
        <a:lstStyle/>
        <a:p>
          <a:endParaRPr lang="en-GB"/>
        </a:p>
      </dgm:t>
    </dgm:pt>
    <dgm:pt modelId="{494E838A-FC61-4E63-B8B8-B50852D1A0EE}" type="sibTrans" cxnId="{81EA4D4F-A1DA-40C8-86ED-2F2A3213EB7A}">
      <dgm:prSet/>
      <dgm:spPr/>
      <dgm:t>
        <a:bodyPr/>
        <a:lstStyle/>
        <a:p>
          <a:endParaRPr lang="en-GB"/>
        </a:p>
      </dgm:t>
    </dgm:pt>
    <dgm:pt modelId="{95D17856-18B0-478E-8EC1-498CC8B52B80}" type="pres">
      <dgm:prSet presAssocID="{907841E1-B956-4194-ADBE-ADE39DD5725C}" presName="linear" presStyleCnt="0">
        <dgm:presLayoutVars>
          <dgm:animLvl val="lvl"/>
          <dgm:resizeHandles val="exact"/>
        </dgm:presLayoutVars>
      </dgm:prSet>
      <dgm:spPr/>
    </dgm:pt>
    <dgm:pt modelId="{60EE0C51-AFCA-4D87-ADC9-A2E9F5C737FC}" type="pres">
      <dgm:prSet presAssocID="{225C5EED-0D7E-4E0D-8934-F0567C786C69}" presName="parentText" presStyleLbl="node1" presStyleIdx="0" presStyleCnt="1" custScaleY="52296" custLinFactNeighborY="-13833">
        <dgm:presLayoutVars>
          <dgm:chMax val="0"/>
          <dgm:bulletEnabled val="1"/>
        </dgm:presLayoutVars>
      </dgm:prSet>
      <dgm:spPr/>
    </dgm:pt>
    <dgm:pt modelId="{7829AD18-9FAA-47AF-AEBA-629D9C1356F5}" type="pres">
      <dgm:prSet presAssocID="{225C5EED-0D7E-4E0D-8934-F0567C786C69}" presName="childText" presStyleLbl="revTx" presStyleIdx="0" presStyleCnt="1">
        <dgm:presLayoutVars>
          <dgm:bulletEnabled val="1"/>
        </dgm:presLayoutVars>
      </dgm:prSet>
      <dgm:spPr/>
    </dgm:pt>
  </dgm:ptLst>
  <dgm:cxnLst>
    <dgm:cxn modelId="{85CF7218-0AE6-477D-9348-5A25A38CFD92}" type="presOf" srcId="{0712F9A5-3B23-4107-BB4B-12FF6CF3F871}" destId="{7829AD18-9FAA-47AF-AEBA-629D9C1356F5}" srcOrd="0" destOrd="3" presId="urn:microsoft.com/office/officeart/2005/8/layout/vList2"/>
    <dgm:cxn modelId="{A823581C-8E7D-4E69-BE29-FECEA74AD947}" srcId="{225C5EED-0D7E-4E0D-8934-F0567C786C69}" destId="{22A73915-CC0C-4D0D-9E58-49691EC5B067}" srcOrd="4" destOrd="0" parTransId="{E4D2807E-D532-4775-B4D6-0C9CB3B606FE}" sibTransId="{1ADC2734-8AE5-43DF-926D-2F046940DBB0}"/>
    <dgm:cxn modelId="{CCE49838-E9AF-450F-9D10-D80917AB72AD}" srcId="{225C5EED-0D7E-4E0D-8934-F0567C786C69}" destId="{6CB98C77-7721-47E2-AA19-FCC035D7EA6F}" srcOrd="1" destOrd="0" parTransId="{CA25C28A-4D9E-4E2D-B06C-85081C02D177}" sibTransId="{67434C02-D189-4FA3-A61A-7C69B11007E5}"/>
    <dgm:cxn modelId="{15E7125B-D28E-4F75-ABA1-B402C14D612D}" type="presOf" srcId="{4032A04B-4C9B-4AB5-AA17-B2CF97C23C7B}" destId="{7829AD18-9FAA-47AF-AEBA-629D9C1356F5}" srcOrd="0" destOrd="5" presId="urn:microsoft.com/office/officeart/2005/8/layout/vList2"/>
    <dgm:cxn modelId="{168B2548-85BA-4F43-AF95-0F8A85C245E4}" srcId="{225C5EED-0D7E-4E0D-8934-F0567C786C69}" destId="{128724FB-EB83-48CA-911E-5E4D13780EC8}" srcOrd="2" destOrd="0" parTransId="{B19FE905-8C27-4833-B80B-FD658393BF8F}" sibTransId="{E502FBEB-96F0-4187-B324-EF79A6CC3661}"/>
    <dgm:cxn modelId="{61134E4A-62D7-4DD1-8BFA-73520307B5B9}" type="presOf" srcId="{907841E1-B956-4194-ADBE-ADE39DD5725C}" destId="{95D17856-18B0-478E-8EC1-498CC8B52B80}" srcOrd="0" destOrd="0" presId="urn:microsoft.com/office/officeart/2005/8/layout/vList2"/>
    <dgm:cxn modelId="{81EA4D4F-A1DA-40C8-86ED-2F2A3213EB7A}" srcId="{225C5EED-0D7E-4E0D-8934-F0567C786C69}" destId="{4032A04B-4C9B-4AB5-AA17-B2CF97C23C7B}" srcOrd="5" destOrd="0" parTransId="{2645947C-3392-4355-BDC7-148DBDD2D2EA}" sibTransId="{494E838A-FC61-4E63-B8B8-B50852D1A0EE}"/>
    <dgm:cxn modelId="{B87FC17A-E8CF-4952-B1DA-854220BCCD24}" type="presOf" srcId="{22A73915-CC0C-4D0D-9E58-49691EC5B067}" destId="{7829AD18-9FAA-47AF-AEBA-629D9C1356F5}" srcOrd="0" destOrd="4" presId="urn:microsoft.com/office/officeart/2005/8/layout/vList2"/>
    <dgm:cxn modelId="{DE98E587-B91F-40AA-AFC9-ECCDFAB6BDBE}" type="presOf" srcId="{225C5EED-0D7E-4E0D-8934-F0567C786C69}" destId="{60EE0C51-AFCA-4D87-ADC9-A2E9F5C737FC}" srcOrd="0" destOrd="0" presId="urn:microsoft.com/office/officeart/2005/8/layout/vList2"/>
    <dgm:cxn modelId="{86FC2C8E-6120-417E-BC0A-EF7F2A1DDD8F}" type="presOf" srcId="{6CB98C77-7721-47E2-AA19-FCC035D7EA6F}" destId="{7829AD18-9FAA-47AF-AEBA-629D9C1356F5}" srcOrd="0" destOrd="1" presId="urn:microsoft.com/office/officeart/2005/8/layout/vList2"/>
    <dgm:cxn modelId="{70E77996-9C8C-4264-A73A-CCD78121E565}" srcId="{907841E1-B956-4194-ADBE-ADE39DD5725C}" destId="{225C5EED-0D7E-4E0D-8934-F0567C786C69}" srcOrd="0" destOrd="0" parTransId="{34DB1DD5-83BE-429C-81A9-B0A701946182}" sibTransId="{70E30DC7-8599-4479-A4EB-19426CDACD46}"/>
    <dgm:cxn modelId="{A0CE3ABE-7ED6-4F8D-B681-4E98E86F93E1}" srcId="{225C5EED-0D7E-4E0D-8934-F0567C786C69}" destId="{0712F9A5-3B23-4107-BB4B-12FF6CF3F871}" srcOrd="3" destOrd="0" parTransId="{3BD2FA1F-0C56-4D94-A1DF-C0B720523832}" sibTransId="{8DA04208-8BB1-4245-8080-FAC080389368}"/>
    <dgm:cxn modelId="{957A68DA-B6E9-4ADE-B55E-2F04B2F137FE}" type="presOf" srcId="{128724FB-EB83-48CA-911E-5E4D13780EC8}" destId="{7829AD18-9FAA-47AF-AEBA-629D9C1356F5}" srcOrd="0" destOrd="2" presId="urn:microsoft.com/office/officeart/2005/8/layout/vList2"/>
    <dgm:cxn modelId="{400B73DA-38A7-48D9-AF6E-1F05C4AA4911}" type="presOf" srcId="{4D3D4FEC-822A-471B-8D32-BF308F0CC5DA}" destId="{7829AD18-9FAA-47AF-AEBA-629D9C1356F5}" srcOrd="0" destOrd="0" presId="urn:microsoft.com/office/officeart/2005/8/layout/vList2"/>
    <dgm:cxn modelId="{875753EA-33D8-43E3-A78B-1D0B986D1918}" srcId="{225C5EED-0D7E-4E0D-8934-F0567C786C69}" destId="{4D3D4FEC-822A-471B-8D32-BF308F0CC5DA}" srcOrd="0" destOrd="0" parTransId="{DA3AD0D2-F104-4E8F-89D3-BE6910FC91EC}" sibTransId="{E50D7DF7-653D-4C62-A901-BE793889F35B}"/>
    <dgm:cxn modelId="{7F44158E-E3F1-4D10-9DBF-362DD3954F33}" type="presParOf" srcId="{95D17856-18B0-478E-8EC1-498CC8B52B80}" destId="{60EE0C51-AFCA-4D87-ADC9-A2E9F5C737FC}" srcOrd="0" destOrd="0" presId="urn:microsoft.com/office/officeart/2005/8/layout/vList2"/>
    <dgm:cxn modelId="{0189C8E1-02FD-4B4B-B53C-26FFB9BB65B3}" type="presParOf" srcId="{95D17856-18B0-478E-8EC1-498CC8B52B80}" destId="{7829AD18-9FAA-47AF-AEBA-629D9C1356F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D869-9E14-4EF6-8CAB-26A2A7C8D3CA}">
      <dsp:nvSpPr>
        <dsp:cNvPr id="0" name=""/>
        <dsp:cNvSpPr/>
      </dsp:nvSpPr>
      <dsp:spPr>
        <a:xfrm>
          <a:off x="0" y="11663"/>
          <a:ext cx="11088688" cy="6844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a:solidFill>
                <a:schemeClr val="bg1"/>
              </a:solidFill>
            </a:rPr>
            <a:t>During today's meeting we will cover:</a:t>
          </a:r>
        </a:p>
      </dsp:txBody>
      <dsp:txXfrm>
        <a:off x="33412" y="45075"/>
        <a:ext cx="11021864" cy="617626"/>
      </dsp:txXfrm>
    </dsp:sp>
    <dsp:sp modelId="{6446E21F-4CD8-41CB-BC4C-058989E83DD0}">
      <dsp:nvSpPr>
        <dsp:cNvPr id="0" name=""/>
        <dsp:cNvSpPr/>
      </dsp:nvSpPr>
      <dsp:spPr>
        <a:xfrm>
          <a:off x="0" y="696113"/>
          <a:ext cx="11088688"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66" tIns="30480" rIns="170688" bIns="30480" numCol="1" spcCol="1270" anchor="t" anchorCtr="0">
          <a:noAutofit/>
        </a:bodyPr>
        <a:lstStyle/>
        <a:p>
          <a:pPr marL="228600" lvl="1" indent="-228600" algn="l" defTabSz="1066800">
            <a:lnSpc>
              <a:spcPct val="90000"/>
            </a:lnSpc>
            <a:spcBef>
              <a:spcPct val="0"/>
            </a:spcBef>
            <a:spcAft>
              <a:spcPts val="1800"/>
            </a:spcAft>
            <a:buChar char="•"/>
          </a:pPr>
          <a:r>
            <a:rPr lang="en-GB" sz="2400" kern="1200"/>
            <a:t>Programme drivers</a:t>
          </a:r>
        </a:p>
        <a:p>
          <a:pPr marL="228600" lvl="1" indent="-228600" algn="l" defTabSz="1066800">
            <a:lnSpc>
              <a:spcPct val="90000"/>
            </a:lnSpc>
            <a:spcBef>
              <a:spcPct val="0"/>
            </a:spcBef>
            <a:spcAft>
              <a:spcPts val="1800"/>
            </a:spcAft>
            <a:buChar char="•"/>
          </a:pPr>
          <a:r>
            <a:rPr lang="en-GB" sz="2400" kern="1200"/>
            <a:t>What the offer is for the Community Pharmacy Technician Apprenticeship Programme</a:t>
          </a:r>
        </a:p>
        <a:p>
          <a:pPr marL="228600" lvl="1" indent="-228600" algn="l" defTabSz="1066800">
            <a:lnSpc>
              <a:spcPct val="90000"/>
            </a:lnSpc>
            <a:spcBef>
              <a:spcPct val="0"/>
            </a:spcBef>
            <a:spcAft>
              <a:spcPts val="1800"/>
            </a:spcAft>
            <a:buChar char="•"/>
          </a:pPr>
          <a:r>
            <a:rPr lang="en-GB" sz="2400" kern="1200"/>
            <a:t>The payment process for successful applications for funding</a:t>
          </a:r>
        </a:p>
        <a:p>
          <a:pPr marL="228600" lvl="1" indent="-228600" algn="l" defTabSz="1066800">
            <a:lnSpc>
              <a:spcPct val="90000"/>
            </a:lnSpc>
            <a:spcBef>
              <a:spcPct val="0"/>
            </a:spcBef>
            <a:spcAft>
              <a:spcPts val="1800"/>
            </a:spcAft>
            <a:buChar char="•"/>
          </a:pPr>
          <a:r>
            <a:rPr lang="en-GB" sz="2400" kern="1200"/>
            <a:t>A brief background of what an apprenticeship is</a:t>
          </a:r>
        </a:p>
        <a:p>
          <a:pPr marL="228600" lvl="1" indent="-228600" algn="l" defTabSz="1066800">
            <a:lnSpc>
              <a:spcPct val="90000"/>
            </a:lnSpc>
            <a:spcBef>
              <a:spcPct val="0"/>
            </a:spcBef>
            <a:spcAft>
              <a:spcPts val="1800"/>
            </a:spcAft>
            <a:buChar char="•"/>
          </a:pPr>
          <a:r>
            <a:rPr lang="en-GB" sz="2400" kern="1200"/>
            <a:t>What we expect from contractors in return for funding</a:t>
          </a:r>
        </a:p>
        <a:p>
          <a:pPr marL="228600" lvl="1" indent="-228600" algn="l" defTabSz="1066800">
            <a:lnSpc>
              <a:spcPct val="90000"/>
            </a:lnSpc>
            <a:spcBef>
              <a:spcPct val="0"/>
            </a:spcBef>
            <a:spcAft>
              <a:spcPts val="1800"/>
            </a:spcAft>
            <a:buChar char="•"/>
          </a:pPr>
          <a:r>
            <a:rPr lang="en-GB" sz="2400" kern="1200"/>
            <a:t>How to apply for the funding and guidance on submitting a request for funding</a:t>
          </a:r>
        </a:p>
        <a:p>
          <a:pPr marL="228600" lvl="1" indent="-228600" algn="l" defTabSz="1066800">
            <a:lnSpc>
              <a:spcPct val="90000"/>
            </a:lnSpc>
            <a:spcBef>
              <a:spcPct val="0"/>
            </a:spcBef>
            <a:spcAft>
              <a:spcPts val="1800"/>
            </a:spcAft>
            <a:buChar char="•"/>
          </a:pPr>
          <a:r>
            <a:rPr lang="en-GB" sz="2400" kern="1200"/>
            <a:t>Programme timeline and what next</a:t>
          </a:r>
        </a:p>
      </dsp:txBody>
      <dsp:txXfrm>
        <a:off x="0" y="696113"/>
        <a:ext cx="11088688" cy="422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E0C51-AFCA-4D87-ADC9-A2E9F5C737FC}">
      <dsp:nvSpPr>
        <dsp:cNvPr id="0" name=""/>
        <dsp:cNvSpPr/>
      </dsp:nvSpPr>
      <dsp:spPr>
        <a:xfrm>
          <a:off x="0" y="0"/>
          <a:ext cx="11088688" cy="6265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a:solidFill>
                <a:schemeClr val="bg1"/>
              </a:solidFill>
            </a:rPr>
            <a:t>Timeframe</a:t>
          </a:r>
        </a:p>
      </dsp:txBody>
      <dsp:txXfrm>
        <a:off x="30586" y="30586"/>
        <a:ext cx="11027516" cy="565375"/>
      </dsp:txXfrm>
    </dsp:sp>
    <dsp:sp modelId="{7829AD18-9FAA-47AF-AEBA-629D9C1356F5}">
      <dsp:nvSpPr>
        <dsp:cNvPr id="0" name=""/>
        <dsp:cNvSpPr/>
      </dsp:nvSpPr>
      <dsp:spPr>
        <a:xfrm>
          <a:off x="0" y="873280"/>
          <a:ext cx="11088688"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66" tIns="30480" rIns="170688" bIns="30480" numCol="1" spcCol="1270" anchor="t" anchorCtr="0">
          <a:noAutofit/>
        </a:bodyPr>
        <a:lstStyle/>
        <a:p>
          <a:pPr marL="228600" lvl="1" indent="-228600" algn="l" defTabSz="1066800">
            <a:lnSpc>
              <a:spcPct val="90000"/>
            </a:lnSpc>
            <a:spcBef>
              <a:spcPct val="0"/>
            </a:spcBef>
            <a:spcAft>
              <a:spcPts val="1200"/>
            </a:spcAft>
            <a:buChar char="•"/>
          </a:pPr>
          <a:r>
            <a:rPr lang="en-GB" sz="2400" kern="1200"/>
            <a:t>23 September 2024		EoI window opens for submissions </a:t>
          </a:r>
        </a:p>
        <a:p>
          <a:pPr marL="228600" lvl="1" indent="-228600" algn="l" defTabSz="1066800">
            <a:lnSpc>
              <a:spcPct val="90000"/>
            </a:lnSpc>
            <a:spcBef>
              <a:spcPct val="0"/>
            </a:spcBef>
            <a:spcAft>
              <a:spcPts val="1200"/>
            </a:spcAft>
            <a:buChar char="•"/>
          </a:pPr>
          <a:r>
            <a:rPr lang="en-GB" sz="2400" kern="1200"/>
            <a:t>13 October 2024		EoI window closes</a:t>
          </a:r>
        </a:p>
        <a:p>
          <a:pPr marL="228600" lvl="1" indent="-228600" algn="l" defTabSz="1066800">
            <a:lnSpc>
              <a:spcPct val="90000"/>
            </a:lnSpc>
            <a:spcBef>
              <a:spcPct val="0"/>
            </a:spcBef>
            <a:spcAft>
              <a:spcPts val="1200"/>
            </a:spcAft>
            <a:buChar char="•"/>
          </a:pPr>
          <a:r>
            <a:rPr lang="en-GB" sz="2400" kern="1200"/>
            <a:t>15 Oct to 01 Nov 2024	Evaluation of EoIs</a:t>
          </a:r>
        </a:p>
        <a:p>
          <a:pPr marL="228600" lvl="1" indent="-228600" algn="l" defTabSz="1066800">
            <a:lnSpc>
              <a:spcPct val="90000"/>
            </a:lnSpc>
            <a:spcBef>
              <a:spcPct val="0"/>
            </a:spcBef>
            <a:spcAft>
              <a:spcPts val="1200"/>
            </a:spcAft>
            <a:buChar char="•"/>
          </a:pPr>
          <a:r>
            <a:rPr lang="en-GB" sz="2400" kern="1200"/>
            <a:t>04 November 2024		Notification of outcome</a:t>
          </a:r>
        </a:p>
        <a:p>
          <a:pPr marL="228600" lvl="1" indent="-228600" algn="l" defTabSz="1066800">
            <a:lnSpc>
              <a:spcPct val="90000"/>
            </a:lnSpc>
            <a:spcBef>
              <a:spcPct val="0"/>
            </a:spcBef>
            <a:spcAft>
              <a:spcPts val="1200"/>
            </a:spcAft>
            <a:buChar char="•"/>
          </a:pPr>
          <a:r>
            <a:rPr lang="en-GB" sz="2400" kern="1200"/>
            <a:t>w/c 11 November 2024	Regional webinars for successful bids</a:t>
          </a:r>
        </a:p>
        <a:p>
          <a:pPr marL="228600" lvl="1" indent="-228600" algn="l" defTabSz="1066800">
            <a:lnSpc>
              <a:spcPct val="90000"/>
            </a:lnSpc>
            <a:spcBef>
              <a:spcPct val="0"/>
            </a:spcBef>
            <a:spcAft>
              <a:spcPts val="1200"/>
            </a:spcAft>
            <a:buChar char="•"/>
          </a:pPr>
          <a:r>
            <a:rPr lang="en-GB" sz="2400" kern="1200"/>
            <a:t>Nov 2024 to Feb 2025	Pharmacy contractors to enrol PTPTs onto a 				pharmacy technician apprenticeship 					programme</a:t>
          </a:r>
        </a:p>
      </dsp:txBody>
      <dsp:txXfrm>
        <a:off x="0" y="873280"/>
        <a:ext cx="11088688" cy="3312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24/09/2024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800" dirty="0">
              <a:solidFill>
                <a:schemeClr val="tx1"/>
              </a:solidFill>
              <a:ea typeface="Calibri"/>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76407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75842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303390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42392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28603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239223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36591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09982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45021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57255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70934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88027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103221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1200"/>
              </a:spcAft>
              <a:buClr>
                <a:schemeClr val="accent6"/>
              </a:buClr>
              <a:buFont typeface="Arial" panose="020B0604020202020204" pitchFamily="34" charset="0"/>
              <a:buNone/>
            </a:pPr>
            <a:endParaRPr lang="en-GB" sz="800" dirty="0"/>
          </a:p>
          <a:p>
            <a:pPr marL="0" indent="0">
              <a:lnSpc>
                <a:spcPct val="100000"/>
              </a:lnSpc>
              <a:spcAft>
                <a:spcPts val="1200"/>
              </a:spcAft>
              <a:buClr>
                <a:schemeClr val="accent6"/>
              </a:buClr>
              <a:buFont typeface="Arial" panose="020B0604020202020204" pitchFamily="34" charset="0"/>
              <a:buNone/>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240451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208881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047017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326619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1595172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76881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92954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105168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ea typeface="Calibri"/>
              <a:cs typeface="Calibri"/>
            </a:endParaRPr>
          </a:p>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2199129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120097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a:solidFill>
                <a:schemeClr val="tx1"/>
              </a:solidFill>
            </a:endParaRPr>
          </a:p>
          <a:p>
            <a:endParaRPr lang="en-GB"/>
          </a:p>
        </p:txBody>
      </p:sp>
      <p:sp>
        <p:nvSpPr>
          <p:cNvPr id="4" name="Slide Number Placeholder 3"/>
          <p:cNvSpPr>
            <a:spLocks noGrp="1"/>
          </p:cNvSpPr>
          <p:nvPr>
            <p:ph type="sldNum" sz="quarter" idx="5"/>
          </p:nvPr>
        </p:nvSpPr>
        <p:spPr/>
        <p:txBody>
          <a:bodyPr/>
          <a:lstStyle/>
          <a:p>
            <a:pPr>
              <a:defRPr/>
            </a:pPr>
            <a:fld id="{1518700C-B007-4D2F-B231-92F9AF93E5AC}" type="slidenum">
              <a:rPr lang="en-GB" smtClean="0"/>
              <a:pPr>
                <a:defRPr/>
              </a:pPr>
              <a:t>4</a:t>
            </a:fld>
            <a:endParaRPr lang="en-GB"/>
          </a:p>
        </p:txBody>
      </p:sp>
    </p:spTree>
    <p:extLst>
      <p:ext uri="{BB962C8B-B14F-4D97-AF65-F5344CB8AC3E}">
        <p14:creationId xmlns:p14="http://schemas.microsoft.com/office/powerpoint/2010/main" val="273655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33554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89086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a:solidFill>
                <a:srgbClr val="404040"/>
              </a:solidFill>
              <a:effectLst/>
              <a:highlight>
                <a:srgbClr val="FFFFFF"/>
              </a:highlight>
              <a:latin typeface="Lato" panose="020F0502020204030203" pitchFamily="34" charset="0"/>
              <a:ea typeface="Lato" panose="020F0502020204030203" pitchFamily="34" charset="0"/>
              <a:cs typeface="Lato" panose="020F0502020204030203" pitchFamily="34" charset="0"/>
            </a:endParaRPr>
          </a:p>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91304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38343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sz="800" dirty="0">
                <a:solidFill>
                  <a:srgbClr val="000000"/>
                </a:solidFill>
                <a:latin typeface="Calibri"/>
                <a:ea typeface="Calibri"/>
                <a:cs typeface="Calibri"/>
              </a:rPr>
              <a:t>e</a:t>
            </a: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44415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24/09/2024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so.skillsforhealth.org.uk/news/the-apprenticeship-levy/"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harmacyregulation.org/education/pharmacy-technician/accredited-cour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sepharmacy.hee.nhs.uk/training-1/supervisor-training/educational-framework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mailto:england.WTEpharmacy.se@nhs.net" TargetMode="External"/><Relationship Id="rId3" Type="http://schemas.openxmlformats.org/officeDocument/2006/relationships/hyperlink" Target="mailto:england.WTEpharmacy.eoe@nhs.net" TargetMode="External"/><Relationship Id="rId7" Type="http://schemas.openxmlformats.org/officeDocument/2006/relationships/hyperlink" Target="mailto:england.WTEpharmacy.nw@nhs.ne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england.WTEpharmacy.ney@nhs.net" TargetMode="External"/><Relationship Id="rId5" Type="http://schemas.openxmlformats.org/officeDocument/2006/relationships/hyperlink" Target="mailto:england.wtepharmacy.mids@nhs.net" TargetMode="External"/><Relationship Id="rId4" Type="http://schemas.openxmlformats.org/officeDocument/2006/relationships/hyperlink" Target="mailto:england.WTEpharmacy.london@nhs.net" TargetMode="External"/><Relationship Id="rId9" Type="http://schemas.openxmlformats.org/officeDocument/2006/relationships/hyperlink" Target="mailto:england.WTEpharmacy.sw@nhs.ne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long-read/nhs-long-term-workforce-plan-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harmacyregulation.org/students-and-trainees/pharmacy-technician-education-and-traini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nshcs.hee.nhs.uk/publications/health-education-england-hee-quality-framework-from-20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hsbsa.nhs.uk/pharmacies-gp-practices-and-appliance-contractors/dispensing-contractors-information/manage-your-service-mys/mys-pharmac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1999" y="1503688"/>
            <a:ext cx="5582301" cy="2507695"/>
          </a:xfrm>
        </p:spPr>
        <p:txBody>
          <a:bodyPr/>
          <a:lstStyle/>
          <a:p>
            <a:r>
              <a:rPr lang="en-GB" sz="4000"/>
              <a:t>Community Pharmacy Technician Apprenticeship Programme</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1999" y="4351379"/>
            <a:ext cx="5893386" cy="1024967"/>
          </a:xfrm>
        </p:spPr>
        <p:txBody>
          <a:bodyPr/>
          <a:lstStyle/>
          <a:p>
            <a:r>
              <a:rPr lang="en-GB" b="1"/>
              <a:t>Supporting community pharmacy to grow their workforce</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Apprenticeships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vert="horz" lIns="0" tIns="0" rIns="0" bIns="0" rtlCol="0" anchor="t">
            <a:normAutofit/>
          </a:bodyPr>
          <a:lstStyle/>
          <a:p>
            <a:pPr marL="342900" indent="-342900">
              <a:spcAft>
                <a:spcPts val="1800"/>
              </a:spcAft>
              <a:buFont typeface="Arial" panose="020B0604020202020204" pitchFamily="34" charset="0"/>
              <a:buChar char="•"/>
            </a:pPr>
            <a:r>
              <a:rPr lang="en-GB" sz="2400"/>
              <a:t>An apprentice is an employed member of staff with all the benefits of being employed but is also given time to study and train.</a:t>
            </a:r>
          </a:p>
          <a:p>
            <a:pPr marL="342900" indent="-342900">
              <a:spcAft>
                <a:spcPts val="1800"/>
              </a:spcAft>
              <a:buFont typeface="Arial" panose="020B0604020202020204" pitchFamily="34" charset="0"/>
              <a:buChar char="•"/>
            </a:pPr>
            <a:r>
              <a:rPr lang="en-GB" sz="2400"/>
              <a:t>The government will fund employers to take on apprentices, paying for their education costs.</a:t>
            </a:r>
            <a:endParaRPr lang="en-GB" sz="2400">
              <a:cs typeface="Arial"/>
            </a:endParaRPr>
          </a:p>
          <a:p>
            <a:pPr marL="342900" indent="-342900">
              <a:spcAft>
                <a:spcPts val="1800"/>
              </a:spcAft>
              <a:buFont typeface="Arial" panose="020B0604020202020204" pitchFamily="34" charset="0"/>
              <a:buChar char="•"/>
            </a:pPr>
            <a:r>
              <a:rPr lang="en-GB" sz="2400"/>
              <a:t>In return, it is expected that the employer meets the wages costs, provides practical on the job training, time off to study (minimum of 20% off the job training) and support to the apprentice to achieve the apprenticeship standards. </a:t>
            </a:r>
            <a:endParaRPr lang="en-GB" sz="2400">
              <a:solidFill>
                <a:schemeClr val="tx1"/>
              </a:solidFill>
              <a:cs typeface="Arial"/>
            </a:endParaRPr>
          </a:p>
          <a:p>
            <a:pPr marL="342900" indent="-342900">
              <a:spcAft>
                <a:spcPts val="1800"/>
              </a:spcAft>
              <a:buFont typeface="Arial" panose="020B0604020202020204" pitchFamily="34" charset="0"/>
              <a:buChar char="•"/>
            </a:pPr>
            <a:r>
              <a:rPr lang="en-GB" sz="2400"/>
              <a:t>Employers must create a </a:t>
            </a:r>
            <a:r>
              <a:rPr lang="en-GB" sz="2400">
                <a:cs typeface="Times New Roman"/>
              </a:rPr>
              <a:t>c</a:t>
            </a:r>
            <a:r>
              <a:rPr lang="en-GB" sz="2400">
                <a:effectLst/>
                <a:ea typeface="Times New Roman" panose="02020603050405020304" pitchFamily="18" charset="0"/>
                <a:cs typeface="Times New Roman"/>
              </a:rPr>
              <a:t>reate a Digital Apprenticeship Account. Skills for Health has produced </a:t>
            </a:r>
            <a:r>
              <a:rPr lang="en-GB" sz="2400" u="sng">
                <a:solidFill>
                  <a:srgbClr val="000000"/>
                </a:solidFill>
                <a:effectLst/>
                <a:ea typeface="Times New Roman" panose="02020603050405020304" pitchFamily="18" charset="0"/>
                <a:cs typeface="Times New Roman"/>
                <a:hlinkClick r:id="rId3"/>
              </a:rPr>
              <a:t>guidance</a:t>
            </a:r>
            <a:r>
              <a:rPr lang="en-GB" sz="2400">
                <a:solidFill>
                  <a:srgbClr val="000000"/>
                </a:solidFill>
                <a:effectLst/>
                <a:ea typeface="Times New Roman" panose="02020603050405020304" pitchFamily="18" charset="0"/>
                <a:cs typeface="Times New Roman"/>
              </a:rPr>
              <a:t> </a:t>
            </a:r>
            <a:r>
              <a:rPr lang="en-GB" sz="2400">
                <a:effectLst/>
                <a:ea typeface="Times New Roman" panose="02020603050405020304" pitchFamily="18" charset="0"/>
                <a:cs typeface="Times New Roman"/>
              </a:rPr>
              <a:t>to support this.</a:t>
            </a:r>
            <a:endParaRPr lang="en-GB" sz="2400">
              <a:cs typeface="Times New Roman"/>
            </a:endParaRP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vert="horz" lIns="0" tIns="0" rIns="0" bIns="0" rtlCol="0" anchor="t">
            <a:noAutofit/>
          </a:bodyPr>
          <a:lstStyle/>
          <a:p>
            <a:pPr>
              <a:lnSpc>
                <a:spcPct val="100000"/>
              </a:lnSpc>
              <a:spcAft>
                <a:spcPts val="1200"/>
              </a:spcAft>
              <a:buClr>
                <a:schemeClr val="accent6"/>
              </a:buClr>
            </a:pPr>
            <a:r>
              <a:rPr lang="en-GB" sz="2400"/>
              <a:t>What is </a:t>
            </a:r>
            <a:r>
              <a:rPr lang="en-GB"/>
              <a:t>an apprenticeship</a:t>
            </a:r>
            <a:r>
              <a:rPr lang="en-GB" sz="2400"/>
              <a:t>?</a:t>
            </a:r>
          </a:p>
        </p:txBody>
      </p:sp>
    </p:spTree>
    <p:extLst>
      <p:ext uri="{BB962C8B-B14F-4D97-AF65-F5344CB8AC3E}">
        <p14:creationId xmlns:p14="http://schemas.microsoft.com/office/powerpoint/2010/main" val="14901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p:txBody>
          <a:bodyPr/>
          <a:lstStyle/>
          <a:p>
            <a:r>
              <a:rPr lang="en-GB"/>
              <a:t>Any Questions</a:t>
            </a:r>
          </a:p>
        </p:txBody>
      </p:sp>
      <p:sp>
        <p:nvSpPr>
          <p:cNvPr id="3" name="Text Placeholder 2">
            <a:extLst>
              <a:ext uri="{FF2B5EF4-FFF2-40B4-BE49-F238E27FC236}">
                <a16:creationId xmlns:a16="http://schemas.microsoft.com/office/drawing/2014/main" id="{0D1BC7A6-53B3-122B-F023-6424EDF2F9B3}"/>
              </a:ext>
            </a:extLst>
          </p:cNvPr>
          <p:cNvSpPr>
            <a:spLocks noGrp="1"/>
          </p:cNvSpPr>
          <p:nvPr>
            <p:ph type="body" sz="quarter" idx="13"/>
          </p:nvPr>
        </p:nvSpPr>
        <p:spPr>
          <a:xfrm>
            <a:off x="882932" y="3564000"/>
            <a:ext cx="5517868" cy="896938"/>
          </a:xfrm>
        </p:spPr>
        <p:txBody>
          <a:bodyPr>
            <a:normAutofit/>
          </a:bodyPr>
          <a:lstStyle/>
          <a:p>
            <a:r>
              <a:rPr lang="en-GB"/>
              <a:t>Please use the raise hand icon or pop your question in the chat box</a:t>
            </a: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Programme requirements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a:normAutofit lnSpcReduction="10000"/>
          </a:bodyPr>
          <a:lstStyle/>
          <a:p>
            <a:pPr marL="342900" indent="-342900">
              <a:lnSpc>
                <a:spcPct val="100000"/>
              </a:lnSpc>
              <a:spcAft>
                <a:spcPts val="1800"/>
              </a:spcAft>
              <a:buClr>
                <a:schemeClr val="accent6"/>
              </a:buClr>
              <a:buFont typeface="Arial" panose="020B0604020202020204" pitchFamily="34" charset="0"/>
              <a:buChar char="•"/>
            </a:pPr>
            <a:r>
              <a:rPr lang="en-GB" sz="2400"/>
              <a:t>Contractors must develop a 2-year programme of work-based training that will be delivered in the workplace.</a:t>
            </a:r>
          </a:p>
          <a:p>
            <a:pPr marL="342900" indent="-342900">
              <a:lnSpc>
                <a:spcPct val="100000"/>
              </a:lnSpc>
              <a:buClr>
                <a:schemeClr val="accent6"/>
              </a:buClr>
              <a:buFont typeface="Arial" panose="020B0604020202020204" pitchFamily="34" charset="0"/>
              <a:buChar char="•"/>
            </a:pPr>
            <a:r>
              <a:rPr lang="en-GB" sz="2400"/>
              <a:t>The training you deliver must:</a:t>
            </a:r>
          </a:p>
          <a:p>
            <a:pPr marL="1028700" lvl="1" indent="-342900">
              <a:lnSpc>
                <a:spcPct val="100000"/>
              </a:lnSpc>
              <a:spcAft>
                <a:spcPts val="600"/>
              </a:spcAft>
              <a:buClr>
                <a:schemeClr val="accent6"/>
              </a:buClr>
            </a:pPr>
            <a:r>
              <a:rPr lang="en-GB" sz="2400"/>
              <a:t>be overseen by a Designated Educational Supervisor, who must be a registered pharmacy professional to whom the trainee is accountable for no less than 14 hours per week</a:t>
            </a:r>
          </a:p>
          <a:p>
            <a:pPr marL="1028700" lvl="1" indent="-342900">
              <a:lnSpc>
                <a:spcPct val="100000"/>
              </a:lnSpc>
              <a:spcAft>
                <a:spcPts val="600"/>
              </a:spcAft>
              <a:buClr>
                <a:schemeClr val="accent6"/>
              </a:buClr>
            </a:pPr>
            <a:r>
              <a:rPr lang="en-GB" sz="2400"/>
              <a:t>include the checking of items dispensed by others and medicines reconciliation</a:t>
            </a:r>
          </a:p>
          <a:p>
            <a:pPr marL="1028700" lvl="1" indent="-342900">
              <a:lnSpc>
                <a:spcPct val="100000"/>
              </a:lnSpc>
              <a:spcAft>
                <a:spcPts val="600"/>
              </a:spcAft>
              <a:buClr>
                <a:schemeClr val="accent6"/>
              </a:buClr>
            </a:pPr>
            <a:r>
              <a:rPr lang="en-GB" sz="2400"/>
              <a:t>provide good experiential learning opportunities</a:t>
            </a:r>
          </a:p>
          <a:p>
            <a:pPr marL="0" marR="0" lvl="0" indent="0" algn="ctr" defTabSz="914400" rtl="0" eaLnBrk="1" fontAlgn="auto" latinLnBrk="0" hangingPunct="1">
              <a:lnSpc>
                <a:spcPct val="100000"/>
              </a:lnSpc>
              <a:spcBef>
                <a:spcPts val="1800"/>
              </a:spcBef>
              <a:spcAft>
                <a:spcPts val="1200"/>
              </a:spcAft>
              <a:buClr>
                <a:srgbClr val="425563"/>
              </a:buClr>
              <a:buSzTx/>
              <a:buFont typeface="Arial" panose="020B0604020202020204" pitchFamily="34" charset="0"/>
              <a:buNone/>
              <a:tabLst/>
              <a:defRPr/>
            </a:pPr>
            <a:r>
              <a:rPr kumimoji="0" lang="en-GB" sz="2400" b="1" i="0" u="none" strike="noStrike" kern="1200" cap="none" spc="0" normalizeH="0" baseline="0" noProof="0">
                <a:ln>
                  <a:noFill/>
                </a:ln>
                <a:solidFill>
                  <a:schemeClr val="bg2"/>
                </a:solidFill>
                <a:effectLst/>
                <a:uLnTx/>
                <a:uFillTx/>
                <a:latin typeface="Arial" panose="020B0604020202020204"/>
                <a:ea typeface="+mn-ea"/>
                <a:cs typeface="+mn-cs"/>
              </a:rPr>
              <a:t>This is the training you are delivering in the workplace, not learning delivered by the education provider</a:t>
            </a:r>
            <a:endParaRPr lang="en-GB" sz="2400">
              <a:solidFill>
                <a:schemeClr val="bg2"/>
              </a:solidFill>
            </a:endParaRPr>
          </a:p>
        </p:txBody>
      </p:sp>
    </p:spTree>
    <p:extLst>
      <p:ext uri="{BB962C8B-B14F-4D97-AF65-F5344CB8AC3E}">
        <p14:creationId xmlns:p14="http://schemas.microsoft.com/office/powerpoint/2010/main" val="424176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Programme Delivery</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97656"/>
            <a:ext cx="11088000" cy="4750891"/>
          </a:xfrm>
        </p:spPr>
        <p:txBody>
          <a:bodyPr vert="horz" lIns="0" tIns="0" rIns="0" bIns="0" rtlCol="0" anchor="t">
            <a:normAutofit/>
          </a:bodyPr>
          <a:lstStyle/>
          <a:p>
            <a:pPr marL="342900" indent="-342900">
              <a:spcAft>
                <a:spcPts val="1800"/>
              </a:spcAft>
              <a:buClr>
                <a:schemeClr val="accent6"/>
              </a:buClr>
              <a:buFont typeface="Arial" panose="020B0604020202020204" pitchFamily="34" charset="0"/>
              <a:buChar char="•"/>
            </a:pPr>
            <a:r>
              <a:rPr lang="en-GB" sz="2400"/>
              <a:t>Employers should:</a:t>
            </a:r>
          </a:p>
          <a:p>
            <a:pPr marL="1028700" lvl="1" indent="-342900">
              <a:spcBef>
                <a:spcPts val="0"/>
              </a:spcBef>
              <a:spcAft>
                <a:spcPts val="1800"/>
              </a:spcAft>
              <a:buClr>
                <a:schemeClr val="accent6"/>
              </a:buClr>
            </a:pPr>
            <a:r>
              <a:rPr lang="en-GB" sz="2400"/>
              <a:t>ensure PTPTs have a dedicated day each week, throughout the duration of the training programme, to complete learning set by the apprenticeship/knowledge provider.*</a:t>
            </a:r>
            <a:endParaRPr lang="en-GB" sz="2400">
              <a:cs typeface="Arial"/>
            </a:endParaRPr>
          </a:p>
          <a:p>
            <a:pPr marL="1028700" lvl="1" indent="-342900">
              <a:spcBef>
                <a:spcPts val="0"/>
              </a:spcBef>
              <a:spcAft>
                <a:spcPts val="600"/>
              </a:spcAft>
              <a:buClr>
                <a:schemeClr val="accent6"/>
              </a:buClr>
            </a:pPr>
            <a:r>
              <a:rPr lang="en-GB" sz="2400"/>
              <a:t>ensure trainees are supported with their well-being and appropriate assessments carried out for reasonable adjustments .</a:t>
            </a:r>
            <a:endParaRPr lang="en-GB" sz="2400">
              <a:cs typeface="Arial"/>
            </a:endParaRPr>
          </a:p>
          <a:p>
            <a:pPr>
              <a:buClr>
                <a:schemeClr val="accent6"/>
              </a:buClr>
            </a:pPr>
            <a:endParaRPr lang="en-GB" sz="2400"/>
          </a:p>
          <a:p>
            <a:pPr>
              <a:spcAft>
                <a:spcPts val="1800"/>
              </a:spcAft>
              <a:buClr>
                <a:schemeClr val="accent6"/>
              </a:buClr>
            </a:pPr>
            <a:r>
              <a:rPr lang="en-GB" sz="2400"/>
              <a:t>*This should be part of their paid employment and may </a:t>
            </a:r>
            <a:r>
              <a:rPr lang="en-GB" sz="2400" b="1"/>
              <a:t>contribute</a:t>
            </a:r>
            <a:r>
              <a:rPr lang="en-GB" sz="2400"/>
              <a:t> towards their 20% off-the-job training requirement for their apprenticeship.</a:t>
            </a:r>
            <a:endParaRPr lang="en-GB" sz="2400">
              <a:cs typeface="Arial"/>
            </a:endParaRPr>
          </a:p>
        </p:txBody>
      </p:sp>
    </p:spTree>
    <p:extLst>
      <p:ext uri="{BB962C8B-B14F-4D97-AF65-F5344CB8AC3E}">
        <p14:creationId xmlns:p14="http://schemas.microsoft.com/office/powerpoint/2010/main" val="37700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Education Provision</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46963"/>
            <a:ext cx="11088000" cy="4781036"/>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Must be a GPhC recognised/accredited </a:t>
            </a:r>
            <a:r>
              <a:rPr lang="en-GB" sz="2400">
                <a:hlinkClick r:id="rId3"/>
              </a:rPr>
              <a:t>qualification/course</a:t>
            </a:r>
            <a:r>
              <a:rPr lang="en-GB" sz="2400"/>
              <a:t>.</a:t>
            </a:r>
          </a:p>
          <a:p>
            <a:pPr marL="342900" indent="-342900">
              <a:lnSpc>
                <a:spcPct val="100000"/>
              </a:lnSpc>
              <a:spcAft>
                <a:spcPts val="1200"/>
              </a:spcAft>
              <a:buClr>
                <a:schemeClr val="accent6"/>
              </a:buClr>
              <a:buFont typeface="Arial" panose="020B0604020202020204" pitchFamily="34" charset="0"/>
              <a:buChar char="•"/>
            </a:pPr>
            <a:r>
              <a:rPr lang="en-GB" sz="2400"/>
              <a:t>We can signpost you to appropriate accredited apprenticeship providers on the National Framework for Pharmacy Apprenticeships managed by Salisbury NHSFT.</a:t>
            </a:r>
          </a:p>
          <a:p>
            <a:pPr marL="342900" indent="-342900">
              <a:lnSpc>
                <a:spcPct val="100000"/>
              </a:lnSpc>
              <a:buClr>
                <a:schemeClr val="accent6"/>
              </a:buClr>
              <a:buFont typeface="Arial" panose="020B0604020202020204" pitchFamily="34" charset="0"/>
              <a:buChar char="•"/>
            </a:pPr>
            <a:r>
              <a:rPr lang="en-GB" sz="2400"/>
              <a:t>Entry requirements vary depending by course provider. Speak to your provider.</a:t>
            </a:r>
          </a:p>
          <a:p>
            <a:pPr marL="1028700" lvl="1" indent="-342900">
              <a:lnSpc>
                <a:spcPct val="100000"/>
              </a:lnSpc>
              <a:spcAft>
                <a:spcPts val="1200"/>
              </a:spcAft>
              <a:buClr>
                <a:schemeClr val="accent6"/>
              </a:buClr>
            </a:pPr>
            <a:r>
              <a:rPr lang="en-GB"/>
              <a:t>As a guide, your PTPT might be expected to have the equivalent of four GCSEs at Grade 4 and above (formally C and above), including mathematics, English language, science and one other subject.  </a:t>
            </a:r>
          </a:p>
          <a:p>
            <a:pPr marL="342900" indent="-342900">
              <a:lnSpc>
                <a:spcPct val="100000"/>
              </a:lnSpc>
              <a:spcBef>
                <a:spcPts val="600"/>
              </a:spcBef>
              <a:spcAft>
                <a:spcPts val="1200"/>
              </a:spcAft>
              <a:buClr>
                <a:schemeClr val="accent6"/>
              </a:buClr>
              <a:buFont typeface="Arial" panose="020B0604020202020204" pitchFamily="34" charset="0"/>
              <a:buChar char="•"/>
            </a:pPr>
            <a:r>
              <a:rPr lang="en-GB" sz="2400"/>
              <a:t>Please note, your apprentice must meet apprenticeship funding rules </a:t>
            </a:r>
            <a:r>
              <a:rPr lang="en-GB" sz="2400" b="1"/>
              <a:t>including minimum residency, visa requirements and previous qualifications</a:t>
            </a:r>
            <a:r>
              <a:rPr lang="en-GB" sz="2400"/>
              <a:t>. Your apprenticeship provider will offer guidance on this.</a:t>
            </a:r>
            <a:endParaRPr lang="en-GB" sz="2400" b="1"/>
          </a:p>
          <a:p>
            <a:pPr marL="342900" indent="-342900">
              <a:lnSpc>
                <a:spcPct val="100000"/>
              </a:lnSpc>
              <a:spcAft>
                <a:spcPts val="1200"/>
              </a:spcAft>
              <a:buClr>
                <a:schemeClr val="accent6"/>
              </a:buClr>
              <a:buFont typeface="Arial" panose="020B0604020202020204" pitchFamily="34" charset="0"/>
              <a:buChar char="•"/>
            </a:pPr>
            <a:endParaRPr lang="en-GB" sz="2400"/>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22879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What is expected from the pharmacy contractor?</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67059"/>
            <a:ext cx="11088000" cy="4760940"/>
          </a:xfrm>
        </p:spPr>
        <p:txBody>
          <a:bodyPr>
            <a:normAutofit lnSpcReduction="10000"/>
          </a:bodyPr>
          <a:lstStyle/>
          <a:p>
            <a:pPr marL="342900" indent="-342900">
              <a:lnSpc>
                <a:spcPct val="100000"/>
              </a:lnSpc>
              <a:spcAft>
                <a:spcPts val="1800"/>
              </a:spcAft>
              <a:buClr>
                <a:schemeClr val="accent6"/>
              </a:buClr>
              <a:buFont typeface="Arial" panose="020B0604020202020204" pitchFamily="34" charset="0"/>
              <a:buChar char="•"/>
            </a:pPr>
            <a:r>
              <a:rPr lang="en-GB" sz="2400"/>
              <a:t>Responsible for recruitment and HR processes including right to work/visa and DBS checks are completed.</a:t>
            </a:r>
          </a:p>
          <a:p>
            <a:pPr marL="342900" indent="-342900">
              <a:lnSpc>
                <a:spcPct val="100000"/>
              </a:lnSpc>
              <a:spcAft>
                <a:spcPts val="1800"/>
              </a:spcAft>
              <a:buClr>
                <a:schemeClr val="accent6"/>
              </a:buClr>
              <a:buFont typeface="Arial" panose="020B0604020202020204" pitchFamily="34" charset="0"/>
              <a:buChar char="•"/>
            </a:pPr>
            <a:r>
              <a:rPr lang="en-GB" sz="2400"/>
              <a:t>Ensures the individual meets the apprenticeship funding requirements before appointment</a:t>
            </a:r>
          </a:p>
          <a:p>
            <a:pPr marL="342900" indent="-342900">
              <a:lnSpc>
                <a:spcPct val="100000"/>
              </a:lnSpc>
              <a:spcAft>
                <a:spcPts val="1800"/>
              </a:spcAft>
              <a:buClr>
                <a:schemeClr val="accent6"/>
              </a:buClr>
              <a:buFont typeface="Arial" panose="020B0604020202020204" pitchFamily="34" charset="0"/>
              <a:buChar char="•"/>
            </a:pPr>
            <a:r>
              <a:rPr lang="en-GB" sz="2400"/>
              <a:t>Enrols the PTPT with an apprenticeship provider, ensuring that final accuracy checking is included </a:t>
            </a:r>
            <a:r>
              <a:rPr lang="en-GB" sz="2400" b="1"/>
              <a:t>within</a:t>
            </a:r>
            <a:r>
              <a:rPr lang="en-GB" sz="2400"/>
              <a:t> the two-year programme.</a:t>
            </a:r>
          </a:p>
          <a:p>
            <a:pPr marL="342900" indent="-342900">
              <a:lnSpc>
                <a:spcPct val="100000"/>
              </a:lnSpc>
              <a:spcAft>
                <a:spcPts val="1800"/>
              </a:spcAft>
              <a:buClr>
                <a:schemeClr val="accent6"/>
              </a:buClr>
              <a:buFont typeface="Arial" panose="020B0604020202020204" pitchFamily="34" charset="0"/>
              <a:buChar char="•"/>
            </a:pPr>
            <a:r>
              <a:rPr lang="en-GB" sz="2400"/>
              <a:t>Regularly meets with the apprenticeship provider and updates NHS England WT&amp;E on the PTPT’s progress.</a:t>
            </a:r>
          </a:p>
          <a:p>
            <a:pPr marL="342900" indent="-342900">
              <a:lnSpc>
                <a:spcPct val="100000"/>
              </a:lnSpc>
              <a:spcAft>
                <a:spcPts val="1800"/>
              </a:spcAft>
              <a:buClr>
                <a:schemeClr val="accent6"/>
              </a:buClr>
              <a:buFont typeface="Arial" panose="020B0604020202020204" pitchFamily="34" charset="0"/>
              <a:buChar char="•"/>
            </a:pPr>
            <a:r>
              <a:rPr lang="en-GB" sz="2400"/>
              <a:t>Attends regional programme events</a:t>
            </a:r>
          </a:p>
          <a:p>
            <a:pPr marL="342900" indent="-342900">
              <a:lnSpc>
                <a:spcPct val="100000"/>
              </a:lnSpc>
              <a:spcAft>
                <a:spcPts val="1800"/>
              </a:spcAft>
              <a:buClr>
                <a:schemeClr val="accent6"/>
              </a:buClr>
              <a:buFont typeface="Arial" panose="020B0604020202020204" pitchFamily="34" charset="0"/>
              <a:buChar char="•"/>
            </a:pPr>
            <a:r>
              <a:rPr lang="en-GB" sz="2400"/>
              <a:t>Ensures both the GPhC and apprenticeships supervision requirements are met.</a:t>
            </a:r>
          </a:p>
        </p:txBody>
      </p:sp>
    </p:spTree>
    <p:extLst>
      <p:ext uri="{BB962C8B-B14F-4D97-AF65-F5344CB8AC3E}">
        <p14:creationId xmlns:p14="http://schemas.microsoft.com/office/powerpoint/2010/main" val="10508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Supervision requirements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57011"/>
            <a:ext cx="11088000" cy="4770988"/>
          </a:xfrm>
        </p:spPr>
        <p:txBody>
          <a:bodyPr>
            <a:normAutofit/>
          </a:bodyPr>
          <a:lstStyle/>
          <a:p>
            <a:pPr marL="342900" indent="-342900">
              <a:lnSpc>
                <a:spcPct val="100000"/>
              </a:lnSpc>
              <a:spcAft>
                <a:spcPts val="1800"/>
              </a:spcAft>
              <a:buClr>
                <a:schemeClr val="accent6"/>
              </a:buClr>
              <a:buFont typeface="Arial" panose="020B0604020202020204" pitchFamily="34" charset="0"/>
              <a:buChar char="•"/>
            </a:pPr>
            <a:r>
              <a:rPr lang="en-GB" sz="2400"/>
              <a:t>Work-based experience must be under the supervision, direction or guidance of a GPhC registered pharmacist or pharmacy technician to whom they are directly accountable for a minimum of 14 hours per week.</a:t>
            </a:r>
          </a:p>
          <a:p>
            <a:pPr marL="342900" indent="-342900">
              <a:spcAft>
                <a:spcPts val="1800"/>
              </a:spcAft>
              <a:buClr>
                <a:schemeClr val="accent6"/>
              </a:buClr>
              <a:buFont typeface="Arial" panose="020B0604020202020204" pitchFamily="34" charset="0"/>
              <a:buChar char="•"/>
            </a:pPr>
            <a:r>
              <a:rPr lang="en-GB" sz="2400"/>
              <a:t>Each PTPT must be assigned a designated educational supervisor.</a:t>
            </a:r>
          </a:p>
          <a:p>
            <a:pPr marL="342900" indent="-342900">
              <a:lnSpc>
                <a:spcPct val="100000"/>
              </a:lnSpc>
              <a:spcAft>
                <a:spcPts val="1800"/>
              </a:spcAft>
              <a:buClr>
                <a:schemeClr val="accent6"/>
              </a:buClr>
              <a:buFont typeface="Arial" panose="020B0604020202020204" pitchFamily="34" charset="0"/>
              <a:buChar char="•"/>
            </a:pPr>
            <a:r>
              <a:rPr lang="en-GB" sz="2400"/>
              <a:t>NHS England WT&amp;E have developed </a:t>
            </a:r>
            <a:r>
              <a:rPr lang="en-GB" sz="2400">
                <a:hlinkClick r:id="rId3"/>
              </a:rPr>
              <a:t>supervisor frameworks</a:t>
            </a:r>
            <a:r>
              <a:rPr lang="en-GB" sz="2400"/>
              <a:t> which can be used as a tool for supervisors to identify the competencies relevant to their role.</a:t>
            </a:r>
          </a:p>
          <a:p>
            <a:pPr marL="342900" indent="-342900">
              <a:lnSpc>
                <a:spcPct val="100000"/>
              </a:lnSpc>
              <a:spcAft>
                <a:spcPts val="1800"/>
              </a:spcAft>
              <a:buClr>
                <a:schemeClr val="accent6"/>
              </a:buClr>
              <a:buFont typeface="Arial" panose="020B0604020202020204" pitchFamily="34" charset="0"/>
              <a:buChar char="•"/>
            </a:pPr>
            <a:r>
              <a:rPr lang="en-GB" sz="2400"/>
              <a:t>Your regional pharmacy team can advise further on training opportunities for supervisors</a:t>
            </a:r>
          </a:p>
        </p:txBody>
      </p:sp>
    </p:spTree>
    <p:extLst>
      <p:ext uri="{BB962C8B-B14F-4D97-AF65-F5344CB8AC3E}">
        <p14:creationId xmlns:p14="http://schemas.microsoft.com/office/powerpoint/2010/main" val="18635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Designated Educational Supervisor</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06769"/>
            <a:ext cx="11088000" cy="513470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The designated educational supervisor is responsible for the overall supervision and management of the trainee’s educational progress throughout the 2-year programme. This includes formal assessment and sign-off.</a:t>
            </a:r>
          </a:p>
          <a:p>
            <a:pPr marL="342900" indent="-342900">
              <a:spcAft>
                <a:spcPts val="1200"/>
              </a:spcAft>
              <a:buClr>
                <a:schemeClr val="accent6"/>
              </a:buClr>
              <a:buFont typeface="Arial" panose="020B0604020202020204" pitchFamily="34" charset="0"/>
              <a:buChar char="•"/>
            </a:pPr>
            <a:r>
              <a:rPr lang="en-GB" sz="2400"/>
              <a:t>They must have appropriate experience, knowledge and capacity to support the PTPT for the duration of the training programme.</a:t>
            </a:r>
          </a:p>
          <a:p>
            <a:pPr marL="342900" indent="-342900">
              <a:lnSpc>
                <a:spcPct val="100000"/>
              </a:lnSpc>
              <a:spcAft>
                <a:spcPts val="1200"/>
              </a:spcAft>
              <a:buClr>
                <a:schemeClr val="accent6"/>
              </a:buClr>
              <a:buFont typeface="Arial" panose="020B0604020202020204" pitchFamily="34" charset="0"/>
              <a:buChar char="•"/>
            </a:pPr>
            <a:r>
              <a:rPr lang="en-GB" sz="2400"/>
              <a:t>They should work collaboratively with the practice/clinical supervisors to ensure the overall training programme meets the </a:t>
            </a:r>
            <a:r>
              <a:rPr lang="en-GB" sz="2400" err="1"/>
              <a:t>GPhC’s</a:t>
            </a:r>
            <a:r>
              <a:rPr lang="en-GB" sz="2400"/>
              <a:t> IET standards.</a:t>
            </a:r>
          </a:p>
          <a:p>
            <a:pPr marL="342900" indent="-342900">
              <a:lnSpc>
                <a:spcPct val="100000"/>
              </a:lnSpc>
              <a:spcAft>
                <a:spcPts val="1200"/>
              </a:spcAft>
              <a:buClr>
                <a:schemeClr val="accent6"/>
              </a:buClr>
              <a:buFont typeface="Arial" panose="020B0604020202020204" pitchFamily="34" charset="0"/>
              <a:buChar char="•"/>
            </a:pPr>
            <a:r>
              <a:rPr lang="en-GB" sz="2400"/>
              <a:t>Monitor the apprentice’s progress throughout the training programme and seek feedback for review meetings and appraisals, and final-sign-off.</a:t>
            </a:r>
          </a:p>
          <a:p>
            <a:pPr marL="342900" indent="-342900">
              <a:lnSpc>
                <a:spcPct val="100000"/>
              </a:lnSpc>
              <a:spcAft>
                <a:spcPts val="1200"/>
              </a:spcAft>
              <a:buClr>
                <a:schemeClr val="accent6"/>
              </a:buClr>
              <a:buFont typeface="Arial" panose="020B0604020202020204" pitchFamily="34" charset="0"/>
              <a:buChar char="•"/>
            </a:pPr>
            <a:r>
              <a:rPr lang="en-GB" sz="2400"/>
              <a:t>It is expected they will meet the apprentice at least once a month to ensure holistic care, review progress and provide support.</a:t>
            </a:r>
          </a:p>
          <a:p>
            <a:pPr marL="342900" indent="-342900">
              <a:lnSpc>
                <a:spcPct val="100000"/>
              </a:lnSpc>
              <a:spcAft>
                <a:spcPts val="1200"/>
              </a:spcAft>
              <a:buClr>
                <a:schemeClr val="accent6"/>
              </a:buClr>
              <a:buFont typeface="Arial" panose="020B0604020202020204" pitchFamily="34" charset="0"/>
              <a:buChar char="•"/>
            </a:pPr>
            <a:endParaRPr lang="en-GB" sz="2400"/>
          </a:p>
        </p:txBody>
      </p:sp>
    </p:spTree>
    <p:extLst>
      <p:ext uri="{BB962C8B-B14F-4D97-AF65-F5344CB8AC3E}">
        <p14:creationId xmlns:p14="http://schemas.microsoft.com/office/powerpoint/2010/main" val="18493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Designated Educational Supervisor</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06770"/>
            <a:ext cx="11088000" cy="498736"/>
          </a:xfrm>
        </p:spPr>
        <p:txBody>
          <a:bodyPr>
            <a:normAutofit/>
          </a:bodyPr>
          <a:lstStyle/>
          <a:p>
            <a:pPr>
              <a:lnSpc>
                <a:spcPct val="100000"/>
              </a:lnSpc>
              <a:spcAft>
                <a:spcPts val="1800"/>
              </a:spcAft>
              <a:buClr>
                <a:schemeClr val="accent6"/>
              </a:buClr>
            </a:pPr>
            <a:r>
              <a:rPr lang="en-GB" sz="2400"/>
              <a:t>The designated educational supervisor is responsible for:</a:t>
            </a:r>
          </a:p>
        </p:txBody>
      </p:sp>
      <p:sp>
        <p:nvSpPr>
          <p:cNvPr id="7" name="TextBox 6">
            <a:extLst>
              <a:ext uri="{FF2B5EF4-FFF2-40B4-BE49-F238E27FC236}">
                <a16:creationId xmlns:a16="http://schemas.microsoft.com/office/drawing/2014/main" id="{B4278549-8B9F-FCDC-C91F-0B034565D507}"/>
              </a:ext>
            </a:extLst>
          </p:cNvPr>
          <p:cNvSpPr txBox="1"/>
          <p:nvPr/>
        </p:nvSpPr>
        <p:spPr>
          <a:xfrm>
            <a:off x="432000" y="2015090"/>
            <a:ext cx="11088000" cy="4493538"/>
          </a:xfrm>
          <a:prstGeom prst="rect">
            <a:avLst/>
          </a:prstGeom>
          <a:noFill/>
        </p:spPr>
        <p:txBody>
          <a:bodyPr wrap="square" numCol="2" rtlCol="0">
            <a:spAutoFit/>
          </a:bodyPr>
          <a:lstStyle/>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Liaising with education provider and updating NHS England on progress</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Ensuring inductions are undertaken</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Objective setting</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Organising workplace shadowing</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Organising on the job training</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Conducting formative assessments</a:t>
            </a:r>
          </a:p>
          <a:p>
            <a:pPr marL="342900" indent="-342900" defTabSz="685800">
              <a:spcAft>
                <a:spcPts val="1200"/>
              </a:spcAft>
              <a:buFont typeface="Arial" panose="020B0604020202020204" pitchFamily="34" charset="0"/>
              <a:buChar char="•"/>
              <a:defRPr/>
            </a:pPr>
            <a:r>
              <a:rPr lang="en-US" sz="2400"/>
              <a:t>Obtaining feedback on all areas of work</a:t>
            </a:r>
          </a:p>
          <a:p>
            <a:pPr marL="342900" indent="-342900" defTabSz="685800">
              <a:spcAft>
                <a:spcPts val="1200"/>
              </a:spcAft>
              <a:buFont typeface="Arial" panose="020B0604020202020204" pitchFamily="34" charset="0"/>
              <a:buChar char="•"/>
              <a:defRPr/>
            </a:pPr>
            <a:r>
              <a:rPr lang="en-US" sz="2400"/>
              <a:t>Conducting progress reviews</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Ensuring each placement site has a adequate supervision in place</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Ensures everyone in the pharmacy team understands their role supporting and training the PTPT</a:t>
            </a:r>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Facilitating completion of training </a:t>
            </a:r>
            <a:r>
              <a:rPr lang="en-US" sz="2400" err="1"/>
              <a:t>programme</a:t>
            </a:r>
            <a:endParaRPr lang="en-US" sz="2400"/>
          </a:p>
          <a:p>
            <a:pPr marL="342900" marR="0" lvl="0" indent="-342900" defTabSz="68580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a:t>Countersigning the PTPTs GPhC registration application</a:t>
            </a:r>
          </a:p>
        </p:txBody>
      </p:sp>
    </p:spTree>
    <p:extLst>
      <p:ext uri="{BB962C8B-B14F-4D97-AF65-F5344CB8AC3E}">
        <p14:creationId xmlns:p14="http://schemas.microsoft.com/office/powerpoint/2010/main" val="27707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9246-7AB0-7C5F-7228-CCD82708299B}"/>
              </a:ext>
            </a:extLst>
          </p:cNvPr>
          <p:cNvSpPr>
            <a:spLocks noGrp="1"/>
          </p:cNvSpPr>
          <p:nvPr>
            <p:ph type="title"/>
          </p:nvPr>
        </p:nvSpPr>
        <p:spPr>
          <a:xfrm>
            <a:off x="521687" y="2165645"/>
            <a:ext cx="6110467" cy="1325563"/>
          </a:xfrm>
        </p:spPr>
        <p:txBody>
          <a:bodyPr/>
          <a:lstStyle/>
          <a:p>
            <a:r>
              <a:rPr lang="en-GB"/>
              <a:t>Any Questions?</a:t>
            </a:r>
          </a:p>
        </p:txBody>
      </p:sp>
      <p:sp>
        <p:nvSpPr>
          <p:cNvPr id="3" name="Text Placeholder 2">
            <a:extLst>
              <a:ext uri="{FF2B5EF4-FFF2-40B4-BE49-F238E27FC236}">
                <a16:creationId xmlns:a16="http://schemas.microsoft.com/office/drawing/2014/main" id="{E0AB15D7-4219-E216-1AD1-DE7C510ADA87}"/>
              </a:ext>
            </a:extLst>
          </p:cNvPr>
          <p:cNvSpPr>
            <a:spLocks noGrp="1"/>
          </p:cNvSpPr>
          <p:nvPr>
            <p:ph type="body" sz="quarter" idx="13"/>
          </p:nvPr>
        </p:nvSpPr>
        <p:spPr>
          <a:xfrm>
            <a:off x="612000" y="3903218"/>
            <a:ext cx="5484000" cy="896938"/>
          </a:xfrm>
        </p:spPr>
        <p:txBody>
          <a:bodyPr/>
          <a:lstStyle/>
          <a:p>
            <a:r>
              <a:rPr lang="en-GB"/>
              <a:t>Please use the raise hand icon or pop your question in the chat box</a:t>
            </a:r>
          </a:p>
        </p:txBody>
      </p:sp>
    </p:spTree>
    <p:extLst>
      <p:ext uri="{BB962C8B-B14F-4D97-AF65-F5344CB8AC3E}">
        <p14:creationId xmlns:p14="http://schemas.microsoft.com/office/powerpoint/2010/main" val="7824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Welcome</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76260"/>
            <a:ext cx="11088000" cy="4751739"/>
          </a:xfrm>
        </p:spPr>
        <p:txBody>
          <a:bodyPr>
            <a:normAutofit/>
          </a:bodyPr>
          <a:lstStyle/>
          <a:p>
            <a:pPr>
              <a:spcAft>
                <a:spcPts val="1800"/>
              </a:spcAft>
            </a:pPr>
            <a:r>
              <a:rPr lang="en-GB" sz="2400"/>
              <a:t>Please ensure your mic is switched off to avoid background noise</a:t>
            </a:r>
          </a:p>
          <a:p>
            <a:pPr>
              <a:spcAft>
                <a:spcPts val="1800"/>
              </a:spcAft>
            </a:pPr>
            <a:r>
              <a:rPr lang="en-GB" sz="2400"/>
              <a:t>Please be aware of your background if your camera is on</a:t>
            </a:r>
          </a:p>
          <a:p>
            <a:r>
              <a:rPr lang="en-GB" sz="2400"/>
              <a:t>If you have any questions during this meeting, please either:</a:t>
            </a:r>
          </a:p>
          <a:p>
            <a:pPr>
              <a:spcAft>
                <a:spcPts val="0"/>
              </a:spcAft>
            </a:pPr>
            <a:r>
              <a:rPr lang="en-GB" sz="2400"/>
              <a:t> 	</a:t>
            </a:r>
          </a:p>
          <a:p>
            <a:r>
              <a:rPr lang="en-GB" sz="2400"/>
              <a:t>	use the raise hand icon</a:t>
            </a:r>
          </a:p>
          <a:p>
            <a:pPr>
              <a:spcAft>
                <a:spcPts val="1800"/>
              </a:spcAft>
            </a:pPr>
            <a:endParaRPr lang="en-GB" sz="2400"/>
          </a:p>
          <a:p>
            <a:r>
              <a:rPr lang="en-GB" sz="2400"/>
              <a:t>	use the Q&amp;A to ask questions </a:t>
            </a:r>
          </a:p>
          <a:p>
            <a:endParaRPr lang="en-GB" sz="2400"/>
          </a:p>
          <a:p>
            <a:r>
              <a:rPr lang="en-GB" sz="2400"/>
              <a:t>A copy of this slide deck will be shared with registered attendees after the meeting</a:t>
            </a:r>
          </a:p>
          <a:p>
            <a:endParaRPr lang="en-GB" sz="2400"/>
          </a:p>
          <a:p>
            <a:endParaRPr lang="en-GB" sz="2400"/>
          </a:p>
        </p:txBody>
      </p:sp>
      <p:pic>
        <p:nvPicPr>
          <p:cNvPr id="3" name="Picture 2">
            <a:extLst>
              <a:ext uri="{FF2B5EF4-FFF2-40B4-BE49-F238E27FC236}">
                <a16:creationId xmlns:a16="http://schemas.microsoft.com/office/drawing/2014/main" id="{2A249D93-226B-FEFD-2A1E-8B8929E55D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2000" y="3200692"/>
            <a:ext cx="752580" cy="743054"/>
          </a:xfrm>
          <a:prstGeom prst="rect">
            <a:avLst/>
          </a:prstGeom>
        </p:spPr>
      </p:pic>
      <p:pic>
        <p:nvPicPr>
          <p:cNvPr id="4" name="Picture 3">
            <a:extLst>
              <a:ext uri="{FF2B5EF4-FFF2-40B4-BE49-F238E27FC236}">
                <a16:creationId xmlns:a16="http://schemas.microsoft.com/office/drawing/2014/main" id="{B2366D40-CE62-FD72-FADE-9E80F44E48CD}"/>
              </a:ext>
            </a:extLst>
          </p:cNvPr>
          <p:cNvPicPr>
            <a:picLocks noChangeAspect="1"/>
          </p:cNvPicPr>
          <p:nvPr/>
        </p:nvPicPr>
        <p:blipFill>
          <a:blip r:embed="rId4"/>
          <a:stretch>
            <a:fillRect/>
          </a:stretch>
        </p:blipFill>
        <p:spPr>
          <a:xfrm>
            <a:off x="466677" y="4411922"/>
            <a:ext cx="717903" cy="673950"/>
          </a:xfrm>
          <a:prstGeom prst="rect">
            <a:avLst/>
          </a:prstGeom>
        </p:spPr>
      </p:pic>
    </p:spTree>
    <p:extLst>
      <p:ext uri="{BB962C8B-B14F-4D97-AF65-F5344CB8AC3E}">
        <p14:creationId xmlns:p14="http://schemas.microsoft.com/office/powerpoint/2010/main" val="262521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Application process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67059"/>
            <a:ext cx="11088000" cy="4760940"/>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Application is via an expression of interest (EoI) submitted via an </a:t>
            </a:r>
            <a:r>
              <a:rPr lang="en-GB" sz="2400" b="1"/>
              <a:t>online form</a:t>
            </a:r>
          </a:p>
          <a:p>
            <a:pPr marL="342900" indent="-342900">
              <a:lnSpc>
                <a:spcPct val="100000"/>
              </a:lnSpc>
              <a:spcAft>
                <a:spcPts val="1200"/>
              </a:spcAft>
              <a:buClr>
                <a:schemeClr val="accent6"/>
              </a:buClr>
              <a:buFont typeface="Arial" panose="020B0604020202020204" pitchFamily="34" charset="0"/>
              <a:buChar char="•"/>
            </a:pPr>
            <a:r>
              <a:rPr lang="en-GB" sz="2400"/>
              <a:t>An application template has been provided in the guidance document to support the writing of your EoI.</a:t>
            </a:r>
          </a:p>
          <a:p>
            <a:pPr marL="342900" indent="-342900">
              <a:lnSpc>
                <a:spcPct val="100000"/>
              </a:lnSpc>
              <a:spcAft>
                <a:spcPts val="1200"/>
              </a:spcAft>
              <a:buClr>
                <a:schemeClr val="accent6"/>
              </a:buClr>
              <a:buFont typeface="Arial" panose="020B0604020202020204" pitchFamily="34" charset="0"/>
              <a:buChar char="•"/>
            </a:pPr>
            <a:r>
              <a:rPr lang="en-GB" sz="2400"/>
              <a:t>The online application form will be used to evaluate your expression of interest against set evaluation criteria to determine if/where funding will be allocated</a:t>
            </a:r>
          </a:p>
          <a:p>
            <a:pPr marL="342900" indent="-342900">
              <a:lnSpc>
                <a:spcPct val="100000"/>
              </a:lnSpc>
              <a:spcAft>
                <a:spcPts val="1200"/>
              </a:spcAft>
              <a:buClr>
                <a:schemeClr val="accent6"/>
              </a:buClr>
              <a:buFont typeface="Arial" panose="020B0604020202020204" pitchFamily="34" charset="0"/>
              <a:buChar char="•"/>
            </a:pPr>
            <a:r>
              <a:rPr lang="en-GB" sz="2400"/>
              <a:t>Please refer to the evaluation scoring criteria in the guidance document to assist completion of your EoI</a:t>
            </a:r>
          </a:p>
          <a:p>
            <a:pPr marL="342900" indent="-342900">
              <a:lnSpc>
                <a:spcPct val="100000"/>
              </a:lnSpc>
              <a:spcAft>
                <a:spcPts val="1200"/>
              </a:spcAft>
              <a:buClr>
                <a:schemeClr val="accent6"/>
              </a:buClr>
              <a:buFont typeface="Arial" panose="020B0604020202020204" pitchFamily="34" charset="0"/>
              <a:buChar char="•"/>
            </a:pPr>
            <a:r>
              <a:rPr lang="en-GB" sz="2400"/>
              <a:t>During the evaluation period, a member of the evaluation panel may contact the contractor where any points of clarification are required. It is advised the completed application template would support this discussion.</a:t>
            </a:r>
          </a:p>
        </p:txBody>
      </p:sp>
    </p:spTree>
    <p:extLst>
      <p:ext uri="{BB962C8B-B14F-4D97-AF65-F5344CB8AC3E}">
        <p14:creationId xmlns:p14="http://schemas.microsoft.com/office/powerpoint/2010/main" val="5304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Application process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511893"/>
            <a:ext cx="11088000" cy="4113678"/>
          </a:xfrm>
        </p:spPr>
        <p:txBody>
          <a:bodyPr>
            <a:normAutofit/>
          </a:bodyPr>
          <a:lstStyle/>
          <a:p>
            <a:pPr marL="342900" indent="-342900">
              <a:lnSpc>
                <a:spcPct val="100000"/>
              </a:lnSpc>
              <a:spcAft>
                <a:spcPts val="1800"/>
              </a:spcAft>
              <a:buClr>
                <a:schemeClr val="accent6"/>
              </a:buClr>
              <a:buFont typeface="Arial" panose="020B0604020202020204" pitchFamily="34" charset="0"/>
              <a:buChar char="•"/>
            </a:pPr>
            <a:r>
              <a:rPr lang="en-GB" sz="2400">
                <a:solidFill>
                  <a:schemeClr val="tx1"/>
                </a:solidFill>
              </a:rPr>
              <a:t>To be considered, EoIs must score above 40% of the total weighting. </a:t>
            </a:r>
          </a:p>
          <a:p>
            <a:pPr marL="342900" indent="-342900">
              <a:lnSpc>
                <a:spcPct val="100000"/>
              </a:lnSpc>
              <a:spcAft>
                <a:spcPts val="1800"/>
              </a:spcAft>
              <a:buClr>
                <a:schemeClr val="accent6"/>
              </a:buClr>
              <a:buFont typeface="Arial" panose="020B0604020202020204" pitchFamily="34" charset="0"/>
              <a:buChar char="•"/>
            </a:pPr>
            <a:r>
              <a:rPr lang="en-GB" sz="2400">
                <a:solidFill>
                  <a:schemeClr val="tx1"/>
                </a:solidFill>
              </a:rPr>
              <a:t>Funding contributions will be awarded to the highest scoring EoI per region, with those achieving the next highest score (but still above the minimum) being placed in reserve. </a:t>
            </a:r>
          </a:p>
          <a:p>
            <a:pPr marL="342900" indent="-342900">
              <a:lnSpc>
                <a:spcPct val="100000"/>
              </a:lnSpc>
              <a:spcAft>
                <a:spcPts val="1800"/>
              </a:spcAft>
              <a:buClr>
                <a:schemeClr val="accent6"/>
              </a:buClr>
              <a:buFont typeface="Arial" panose="020B0604020202020204" pitchFamily="34" charset="0"/>
              <a:buChar char="•"/>
            </a:pPr>
            <a:r>
              <a:rPr lang="en-GB" sz="2400"/>
              <a:t>Please be aware that you may not receive funding if other applications achieve a higher overall score, and all available places are taken despite your application meeting the minimum require score.</a:t>
            </a:r>
          </a:p>
        </p:txBody>
      </p:sp>
    </p:spTree>
    <p:extLst>
      <p:ext uri="{BB962C8B-B14F-4D97-AF65-F5344CB8AC3E}">
        <p14:creationId xmlns:p14="http://schemas.microsoft.com/office/powerpoint/2010/main" val="41552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US"/>
              <a:t>Application process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67059"/>
            <a:ext cx="11088000" cy="4760940"/>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a:t>We expect to receive a high number of applications for funding this year.</a:t>
            </a:r>
          </a:p>
          <a:p>
            <a:pPr marL="342900" indent="-342900">
              <a:lnSpc>
                <a:spcPct val="100000"/>
              </a:lnSpc>
              <a:spcAft>
                <a:spcPts val="1200"/>
              </a:spcAft>
              <a:buClr>
                <a:schemeClr val="accent6"/>
              </a:buClr>
              <a:buFont typeface="Arial" panose="020B0604020202020204" pitchFamily="34" charset="0"/>
              <a:buChar char="•"/>
            </a:pPr>
            <a:r>
              <a:rPr lang="en-GB" sz="2400"/>
              <a:t>It is essential that you include as much detail in your application form as possible to enable us to fully assess your bid against the criteria detailed in the Contractor Guidance document.</a:t>
            </a:r>
          </a:p>
          <a:p>
            <a:pPr marL="342900" indent="-342900">
              <a:lnSpc>
                <a:spcPct val="100000"/>
              </a:lnSpc>
              <a:spcAft>
                <a:spcPts val="1200"/>
              </a:spcAft>
              <a:buClr>
                <a:schemeClr val="accent6"/>
              </a:buClr>
              <a:buFont typeface="Arial" panose="020B0604020202020204" pitchFamily="34" charset="0"/>
              <a:buChar char="•"/>
            </a:pPr>
            <a:r>
              <a:rPr lang="en-GB" sz="2400"/>
              <a:t>Free text questions are your opportunity to sell your training programmes and let us know why we should support your application for funding.</a:t>
            </a:r>
          </a:p>
          <a:p>
            <a:pPr marL="342900" indent="-342900">
              <a:lnSpc>
                <a:spcPct val="100000"/>
              </a:lnSpc>
              <a:buClr>
                <a:schemeClr val="accent6"/>
              </a:buClr>
              <a:buFont typeface="Arial" panose="020B0604020202020204" pitchFamily="34" charset="0"/>
              <a:buChar char="•"/>
            </a:pPr>
            <a:r>
              <a:rPr lang="en-GB" sz="2400"/>
              <a:t>Application window</a:t>
            </a:r>
          </a:p>
          <a:p>
            <a:pPr marL="1028700" lvl="1" indent="-342900">
              <a:lnSpc>
                <a:spcPct val="100000"/>
              </a:lnSpc>
              <a:spcAft>
                <a:spcPts val="600"/>
              </a:spcAft>
              <a:buClr>
                <a:schemeClr val="accent6"/>
              </a:buClr>
            </a:pPr>
            <a:r>
              <a:rPr lang="en-GB" sz="2400"/>
              <a:t>Opened 23 September 2024</a:t>
            </a:r>
          </a:p>
          <a:p>
            <a:pPr marL="1028700" lvl="1" indent="-342900">
              <a:lnSpc>
                <a:spcPct val="100000"/>
              </a:lnSpc>
              <a:spcAft>
                <a:spcPts val="600"/>
              </a:spcAft>
              <a:buClr>
                <a:schemeClr val="accent6"/>
              </a:buClr>
            </a:pPr>
            <a:r>
              <a:rPr lang="en-GB" sz="2400"/>
              <a:t>Closes 13 October 2024</a:t>
            </a:r>
          </a:p>
        </p:txBody>
      </p:sp>
    </p:spTree>
    <p:extLst>
      <p:ext uri="{BB962C8B-B14F-4D97-AF65-F5344CB8AC3E}">
        <p14:creationId xmlns:p14="http://schemas.microsoft.com/office/powerpoint/2010/main" val="33831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Completing the Expression of Interest 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a:normAutofit/>
          </a:bodyPr>
          <a:lstStyle/>
          <a:p>
            <a:pPr marL="342900" indent="-342900">
              <a:lnSpc>
                <a:spcPct val="100000"/>
              </a:lnSpc>
              <a:spcAft>
                <a:spcPts val="1800"/>
              </a:spcAft>
              <a:buClr>
                <a:schemeClr val="accent6"/>
              </a:buClr>
              <a:buFont typeface="Arial" panose="020B0604020202020204" pitchFamily="34" charset="0"/>
              <a:buChar char="•"/>
            </a:pPr>
            <a:r>
              <a:rPr lang="en-GB" sz="2400"/>
              <a:t>Applications from multiple site community pharmacy chains are welcomed but will be capped at 22 posts nationally.</a:t>
            </a:r>
          </a:p>
          <a:p>
            <a:pPr marL="342900" indent="-342900">
              <a:lnSpc>
                <a:spcPct val="100000"/>
              </a:lnSpc>
              <a:spcAft>
                <a:spcPts val="1800"/>
              </a:spcAft>
              <a:buClr>
                <a:schemeClr val="accent6"/>
              </a:buClr>
              <a:buFont typeface="Arial" panose="020B0604020202020204" pitchFamily="34" charset="0"/>
              <a:buChar char="•"/>
            </a:pPr>
            <a:r>
              <a:rPr lang="en-GB" sz="2400"/>
              <a:t>One EoI form should be completed per organisation and must list each site where a pharmacy technician apprentice will be based. </a:t>
            </a:r>
          </a:p>
          <a:p>
            <a:pPr marL="342900" indent="-342900">
              <a:lnSpc>
                <a:spcPct val="100000"/>
              </a:lnSpc>
              <a:spcAft>
                <a:spcPts val="1800"/>
              </a:spcAft>
              <a:buClr>
                <a:schemeClr val="accent6"/>
              </a:buClr>
              <a:buFont typeface="Arial" panose="020B0604020202020204" pitchFamily="34" charset="0"/>
              <a:buChar char="•"/>
            </a:pPr>
            <a:r>
              <a:rPr lang="en-GB" sz="2400"/>
              <a:t>There are seven weighted questions that will be used to identify the strength of the EoI to provide a comparative score.</a:t>
            </a:r>
          </a:p>
          <a:p>
            <a:pPr marL="342900" indent="-342900">
              <a:lnSpc>
                <a:spcPct val="100000"/>
              </a:lnSpc>
              <a:spcAft>
                <a:spcPts val="1800"/>
              </a:spcAft>
              <a:buClr>
                <a:schemeClr val="accent6"/>
              </a:buClr>
              <a:buFont typeface="Arial" panose="020B0604020202020204" pitchFamily="34" charset="0"/>
              <a:buChar char="•"/>
            </a:pPr>
            <a:r>
              <a:rPr lang="en-GB" sz="2400"/>
              <a:t>Please consider how the response given demonstrates how your work placed training programme will meet the requirement of the GPhC IET standards for pharmacy technicians and what the programme will offer to enhance the apprentice’s learning experience.</a:t>
            </a:r>
          </a:p>
        </p:txBody>
      </p:sp>
    </p:spTree>
    <p:extLst>
      <p:ext uri="{BB962C8B-B14F-4D97-AF65-F5344CB8AC3E}">
        <p14:creationId xmlns:p14="http://schemas.microsoft.com/office/powerpoint/2010/main" val="18653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Completing the Expression of Interest 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38824"/>
            <a:ext cx="11088000" cy="4811209"/>
          </a:xfrm>
        </p:spPr>
        <p:txBody>
          <a:bodyPr>
            <a:normAutofit lnSpcReduction="10000"/>
          </a:bodyPr>
          <a:lstStyle/>
          <a:p>
            <a:pPr marL="342900" indent="-342900">
              <a:lnSpc>
                <a:spcPct val="100000"/>
              </a:lnSpc>
              <a:spcAft>
                <a:spcPts val="1800"/>
              </a:spcAft>
              <a:buClr>
                <a:schemeClr val="accent6"/>
              </a:buClr>
              <a:buFont typeface="Arial" panose="020B0604020202020204" pitchFamily="34" charset="0"/>
              <a:buChar char="•"/>
            </a:pPr>
            <a:r>
              <a:rPr lang="en-GB" sz="2400">
                <a:solidFill>
                  <a:schemeClr val="tx1"/>
                </a:solidFill>
              </a:rPr>
              <a:t>There are 5 sections of the EoI to complete</a:t>
            </a:r>
          </a:p>
          <a:p>
            <a:pPr marL="342900" indent="-342900">
              <a:lnSpc>
                <a:spcPct val="100000"/>
              </a:lnSpc>
              <a:spcAft>
                <a:spcPts val="1800"/>
              </a:spcAft>
              <a:buClr>
                <a:schemeClr val="accent6"/>
              </a:buClr>
              <a:buFont typeface="Arial" panose="020B0604020202020204" pitchFamily="34" charset="0"/>
              <a:buChar char="•"/>
            </a:pPr>
            <a:r>
              <a:rPr lang="en-GB" sz="2400" b="1"/>
              <a:t>Section 1 </a:t>
            </a:r>
            <a:r>
              <a:rPr lang="en-GB" sz="2400"/>
              <a:t>requires you to confirm whether all your apprentices will be based in the same region or across 2 or more regions. The 7 NHS England regions are:</a:t>
            </a:r>
          </a:p>
          <a:p>
            <a:pPr marL="1028700" lvl="1" indent="-342900">
              <a:lnSpc>
                <a:spcPts val="1800"/>
              </a:lnSpc>
              <a:spcBef>
                <a:spcPts val="0"/>
              </a:spcBef>
              <a:spcAft>
                <a:spcPts val="1800"/>
              </a:spcAft>
            </a:pPr>
            <a:r>
              <a:rPr lang="en-GB" sz="2400"/>
              <a:t>East of England</a:t>
            </a:r>
          </a:p>
          <a:p>
            <a:pPr marL="1028700" lvl="1" indent="-342900">
              <a:lnSpc>
                <a:spcPts val="1800"/>
              </a:lnSpc>
              <a:spcBef>
                <a:spcPts val="0"/>
              </a:spcBef>
              <a:spcAft>
                <a:spcPts val="1800"/>
              </a:spcAft>
            </a:pPr>
            <a:r>
              <a:rPr lang="en-GB" sz="2400"/>
              <a:t>London</a:t>
            </a:r>
          </a:p>
          <a:p>
            <a:pPr marL="1028700" lvl="1" indent="-342900">
              <a:lnSpc>
                <a:spcPts val="1800"/>
              </a:lnSpc>
              <a:spcBef>
                <a:spcPts val="0"/>
              </a:spcBef>
              <a:spcAft>
                <a:spcPts val="1800"/>
              </a:spcAft>
            </a:pPr>
            <a:r>
              <a:rPr lang="en-GB" sz="2400"/>
              <a:t>Midlands</a:t>
            </a:r>
          </a:p>
          <a:p>
            <a:pPr marL="1028700" lvl="1" indent="-342900">
              <a:lnSpc>
                <a:spcPts val="1800"/>
              </a:lnSpc>
              <a:spcBef>
                <a:spcPts val="0"/>
              </a:spcBef>
              <a:spcAft>
                <a:spcPts val="1800"/>
              </a:spcAft>
            </a:pPr>
            <a:r>
              <a:rPr lang="en-GB" sz="2400"/>
              <a:t>North East and Yorkshire</a:t>
            </a:r>
          </a:p>
          <a:p>
            <a:pPr marL="1028700" lvl="1" indent="-342900">
              <a:lnSpc>
                <a:spcPts val="1800"/>
              </a:lnSpc>
              <a:spcBef>
                <a:spcPts val="0"/>
              </a:spcBef>
              <a:spcAft>
                <a:spcPts val="1800"/>
              </a:spcAft>
            </a:pPr>
            <a:r>
              <a:rPr lang="en-GB" sz="2400"/>
              <a:t>North West</a:t>
            </a:r>
          </a:p>
          <a:p>
            <a:pPr marL="1028700" lvl="1" indent="-342900">
              <a:lnSpc>
                <a:spcPts val="1800"/>
              </a:lnSpc>
              <a:spcBef>
                <a:spcPts val="0"/>
              </a:spcBef>
              <a:spcAft>
                <a:spcPts val="1800"/>
              </a:spcAft>
            </a:pPr>
            <a:r>
              <a:rPr lang="en-GB" sz="2400"/>
              <a:t>South East</a:t>
            </a:r>
          </a:p>
          <a:p>
            <a:pPr marL="1028700" lvl="1" indent="-342900">
              <a:spcBef>
                <a:spcPts val="0"/>
              </a:spcBef>
              <a:spcAft>
                <a:spcPts val="1800"/>
              </a:spcAft>
            </a:pPr>
            <a:r>
              <a:rPr lang="en-GB" sz="2400"/>
              <a:t>South West</a:t>
            </a:r>
          </a:p>
          <a:p>
            <a:pPr>
              <a:lnSpc>
                <a:spcPct val="100000"/>
              </a:lnSpc>
              <a:spcAft>
                <a:spcPts val="1800"/>
              </a:spcAft>
              <a:buClr>
                <a:schemeClr val="accent6"/>
              </a:buClr>
            </a:pPr>
            <a:endParaRPr lang="en-GB" sz="2400">
              <a:solidFill>
                <a:schemeClr val="tx1"/>
              </a:solidFill>
            </a:endParaRPr>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34695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Completing the Expression of Interest 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a:normAutofit/>
          </a:bodyPr>
          <a:lstStyle/>
          <a:p>
            <a:pPr marL="342900" indent="-342900">
              <a:spcAft>
                <a:spcPts val="1800"/>
              </a:spcAft>
              <a:buFont typeface="Arial" panose="020B0604020202020204" pitchFamily="34" charset="0"/>
              <a:buChar char="•"/>
            </a:pPr>
            <a:r>
              <a:rPr lang="en-GB" sz="2400" b="1">
                <a:solidFill>
                  <a:schemeClr val="tx1"/>
                </a:solidFill>
              </a:rPr>
              <a:t>Section 2 </a:t>
            </a:r>
            <a:r>
              <a:rPr lang="en-GB" sz="2400">
                <a:solidFill>
                  <a:schemeClr val="tx1"/>
                </a:solidFill>
              </a:rPr>
              <a:t>asks for the details of the person completing the EoI or Head Office for submissions from multiple site community pharmacy chains.</a:t>
            </a:r>
          </a:p>
          <a:p>
            <a:pPr marL="342900" indent="-342900">
              <a:spcAft>
                <a:spcPts val="1800"/>
              </a:spcAft>
              <a:buFont typeface="Arial" panose="020B0604020202020204" pitchFamily="34" charset="0"/>
              <a:buChar char="•"/>
            </a:pPr>
            <a:r>
              <a:rPr lang="en-GB" sz="2400" b="1"/>
              <a:t>Section 3 </a:t>
            </a:r>
            <a:r>
              <a:rPr lang="en-GB" sz="2400"/>
              <a:t>asks for details of where the trainee is based:</a:t>
            </a:r>
          </a:p>
          <a:p>
            <a:pPr marL="1028700" lvl="1" indent="-342900">
              <a:spcBef>
                <a:spcPts val="0"/>
              </a:spcBef>
              <a:spcAft>
                <a:spcPts val="1800"/>
              </a:spcAft>
            </a:pPr>
            <a:r>
              <a:rPr lang="en-GB" sz="2400">
                <a:solidFill>
                  <a:schemeClr val="tx1"/>
                </a:solidFill>
              </a:rPr>
              <a:t>Community Pharmacy bra</a:t>
            </a:r>
            <a:r>
              <a:rPr lang="en-GB" sz="2400"/>
              <a:t>nch name and address</a:t>
            </a:r>
          </a:p>
          <a:p>
            <a:pPr marL="1028700" lvl="1" indent="-342900">
              <a:spcBef>
                <a:spcPts val="0"/>
              </a:spcBef>
              <a:spcAft>
                <a:spcPts val="1800"/>
              </a:spcAft>
            </a:pPr>
            <a:r>
              <a:rPr lang="en-GB" sz="2400">
                <a:solidFill>
                  <a:schemeClr val="tx1"/>
                </a:solidFill>
              </a:rPr>
              <a:t>ODS Code</a:t>
            </a:r>
          </a:p>
          <a:p>
            <a:pPr marL="1028700" lvl="1" indent="-342900">
              <a:spcBef>
                <a:spcPts val="0"/>
              </a:spcBef>
              <a:spcAft>
                <a:spcPts val="1800"/>
              </a:spcAft>
            </a:pPr>
            <a:r>
              <a:rPr lang="en-GB" sz="2400"/>
              <a:t>How many apprentices you are requesting funding for each site</a:t>
            </a:r>
          </a:p>
          <a:p>
            <a:pPr marL="1028700" lvl="1" indent="-342900">
              <a:spcBef>
                <a:spcPts val="0"/>
              </a:spcBef>
              <a:spcAft>
                <a:spcPts val="1800"/>
              </a:spcAft>
            </a:pPr>
            <a:r>
              <a:rPr lang="en-GB" sz="2400">
                <a:solidFill>
                  <a:schemeClr val="tx1"/>
                </a:solidFill>
              </a:rPr>
              <a:t>Region where the apprentice will be based (for National bids only)</a:t>
            </a:r>
          </a:p>
        </p:txBody>
      </p:sp>
    </p:spTree>
    <p:extLst>
      <p:ext uri="{BB962C8B-B14F-4D97-AF65-F5344CB8AC3E}">
        <p14:creationId xmlns:p14="http://schemas.microsoft.com/office/powerpoint/2010/main" val="44095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Completing the Expression of Interest 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a:normAutofit/>
          </a:bodyPr>
          <a:lstStyle/>
          <a:p>
            <a:pPr marL="342900" indent="-342900">
              <a:spcAft>
                <a:spcPts val="1800"/>
              </a:spcAft>
              <a:buClr>
                <a:schemeClr val="accent6"/>
              </a:buClr>
              <a:buFont typeface="Arial" panose="020B0604020202020204" pitchFamily="34" charset="0"/>
              <a:buChar char="•"/>
            </a:pPr>
            <a:r>
              <a:rPr lang="en-GB" sz="2400" b="1"/>
              <a:t>Section 4</a:t>
            </a:r>
            <a:r>
              <a:rPr lang="en-GB" sz="2400"/>
              <a:t> asks for an overview of your training plan. You should describe how the work-based training you deliver will cover each of the 4 domains of the GPhC IET standards, which are:</a:t>
            </a:r>
          </a:p>
          <a:p>
            <a:pPr marL="1028700" lvl="1" indent="-342900">
              <a:spcAft>
                <a:spcPts val="1800"/>
              </a:spcAft>
              <a:buClr>
                <a:schemeClr val="accent6"/>
              </a:buClr>
            </a:pPr>
            <a:r>
              <a:rPr lang="en-GB" sz="2400"/>
              <a:t>Person Centred Care</a:t>
            </a:r>
          </a:p>
          <a:p>
            <a:pPr marL="1028700" lvl="1" indent="-342900">
              <a:spcAft>
                <a:spcPts val="1800"/>
              </a:spcAft>
              <a:buClr>
                <a:schemeClr val="accent6"/>
              </a:buClr>
            </a:pPr>
            <a:r>
              <a:rPr lang="en-GB" sz="2400"/>
              <a:t>Professionalism</a:t>
            </a:r>
          </a:p>
          <a:p>
            <a:pPr marL="1028700" lvl="1" indent="-342900">
              <a:spcAft>
                <a:spcPts val="1800"/>
              </a:spcAft>
              <a:buClr>
                <a:schemeClr val="accent6"/>
              </a:buClr>
            </a:pPr>
            <a:r>
              <a:rPr lang="en-GB" sz="2400"/>
              <a:t>Professional Knowledge and Skills</a:t>
            </a:r>
          </a:p>
          <a:p>
            <a:pPr marL="1028700" lvl="1" indent="-342900">
              <a:spcAft>
                <a:spcPts val="1800"/>
              </a:spcAft>
              <a:buClr>
                <a:schemeClr val="accent6"/>
              </a:buClr>
            </a:pPr>
            <a:r>
              <a:rPr lang="en-GB" sz="2400"/>
              <a:t>Collaboration</a:t>
            </a:r>
          </a:p>
          <a:p>
            <a:pPr marL="342900" indent="-342900">
              <a:spcAft>
                <a:spcPts val="1800"/>
              </a:spcAft>
              <a:buClr>
                <a:schemeClr val="accent6"/>
              </a:buClr>
              <a:buFont typeface="Arial" panose="020B0604020202020204" pitchFamily="34" charset="0"/>
              <a:buChar char="•"/>
            </a:pPr>
            <a:r>
              <a:rPr lang="en-GB" sz="2400"/>
              <a:t>Please note, we want to know about the training you are going to deliver not what the apprenticeship provider will deliver</a:t>
            </a:r>
            <a:endParaRPr lang="en-GB" sz="2400" b="1">
              <a:solidFill>
                <a:schemeClr val="tx1"/>
              </a:solidFill>
            </a:endParaRPr>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3577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Completing the Expression of Interest 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a:normAutofit lnSpcReduction="10000"/>
          </a:bodyPr>
          <a:lstStyle/>
          <a:p>
            <a:pPr marL="342900" indent="-342900">
              <a:lnSpc>
                <a:spcPct val="100000"/>
              </a:lnSpc>
              <a:spcAft>
                <a:spcPts val="1200"/>
              </a:spcAft>
              <a:buClr>
                <a:schemeClr val="accent6"/>
              </a:buClr>
              <a:buFont typeface="Arial" panose="020B0604020202020204" pitchFamily="34" charset="0"/>
              <a:buChar char="•"/>
            </a:pPr>
            <a:r>
              <a:rPr lang="en-GB" sz="2400" b="1">
                <a:solidFill>
                  <a:schemeClr val="tx1"/>
                </a:solidFill>
              </a:rPr>
              <a:t>Section 5 </a:t>
            </a:r>
            <a:r>
              <a:rPr lang="en-GB" sz="2400">
                <a:solidFill>
                  <a:schemeClr val="tx1"/>
                </a:solidFill>
              </a:rPr>
              <a:t>asks about how you will support the apprentice throughout their training. You will be asked to provide details of </a:t>
            </a:r>
          </a:p>
          <a:p>
            <a:pPr marL="1028700" lvl="1" indent="-342900">
              <a:lnSpc>
                <a:spcPct val="100000"/>
              </a:lnSpc>
              <a:spcAft>
                <a:spcPts val="1200"/>
              </a:spcAft>
              <a:buClr>
                <a:schemeClr val="accent6"/>
              </a:buClr>
            </a:pPr>
            <a:r>
              <a:rPr lang="en-GB" sz="2400">
                <a:solidFill>
                  <a:schemeClr val="tx1"/>
                </a:solidFill>
              </a:rPr>
              <a:t>how the PTPT will be supported by your organisation to successfully complete their training.</a:t>
            </a:r>
          </a:p>
          <a:p>
            <a:pPr marL="1028700" lvl="1" indent="-342900">
              <a:lnSpc>
                <a:spcPct val="100000"/>
              </a:lnSpc>
              <a:spcAft>
                <a:spcPts val="1200"/>
              </a:spcAft>
              <a:buClr>
                <a:schemeClr val="accent6"/>
              </a:buClr>
            </a:pPr>
            <a:r>
              <a:rPr lang="en-GB" sz="2400"/>
              <a:t>w</a:t>
            </a:r>
            <a:r>
              <a:rPr lang="en-GB" sz="2400">
                <a:solidFill>
                  <a:schemeClr val="tx1"/>
                </a:solidFill>
              </a:rPr>
              <a:t>hat your organisation has in place to ensure all staff are treated fairly, with equity, consistency, dignity and respect.</a:t>
            </a:r>
          </a:p>
          <a:p>
            <a:pPr marL="1028700" lvl="1" indent="-342900">
              <a:lnSpc>
                <a:spcPct val="100000"/>
              </a:lnSpc>
              <a:spcAft>
                <a:spcPts val="1200"/>
              </a:spcAft>
              <a:buClr>
                <a:schemeClr val="accent6"/>
              </a:buClr>
            </a:pPr>
            <a:r>
              <a:rPr lang="en-GB" sz="2400">
                <a:solidFill>
                  <a:schemeClr val="tx1"/>
                </a:solidFill>
              </a:rPr>
              <a:t>the planned educational and practice supervision in place. Including details of relevant education and training experience and additional information that may support learning experiences.</a:t>
            </a:r>
          </a:p>
          <a:p>
            <a:pPr marL="342900" indent="-342900">
              <a:spcAft>
                <a:spcPts val="1200"/>
              </a:spcAft>
              <a:buClr>
                <a:schemeClr val="accent6"/>
              </a:buClr>
              <a:buFont typeface="Arial" panose="020B0604020202020204" pitchFamily="34" charset="0"/>
              <a:buChar char="•"/>
            </a:pPr>
            <a:r>
              <a:rPr lang="en-GB" sz="2400" b="1"/>
              <a:t>Further advice is provided in the contractor guidance. You should refer to this before and whilst completion your EoI</a:t>
            </a:r>
            <a:endParaRPr lang="en-GB" sz="2400" b="1">
              <a:solidFill>
                <a:schemeClr val="tx1"/>
              </a:solidFill>
            </a:endParaRPr>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23000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2403-54A4-0102-715A-C04E77B71320}"/>
              </a:ext>
            </a:extLst>
          </p:cNvPr>
          <p:cNvSpPr>
            <a:spLocks noGrp="1"/>
          </p:cNvSpPr>
          <p:nvPr>
            <p:ph type="title"/>
          </p:nvPr>
        </p:nvSpPr>
        <p:spPr>
          <a:xfrm>
            <a:off x="747467" y="2165645"/>
            <a:ext cx="6049939" cy="1325563"/>
          </a:xfrm>
        </p:spPr>
        <p:txBody>
          <a:bodyPr/>
          <a:lstStyle/>
          <a:p>
            <a:r>
              <a:rPr lang="en-GB"/>
              <a:t>Any Questions?</a:t>
            </a:r>
          </a:p>
        </p:txBody>
      </p:sp>
      <p:sp>
        <p:nvSpPr>
          <p:cNvPr id="3" name="Text Placeholder 2">
            <a:extLst>
              <a:ext uri="{FF2B5EF4-FFF2-40B4-BE49-F238E27FC236}">
                <a16:creationId xmlns:a16="http://schemas.microsoft.com/office/drawing/2014/main" id="{3DA329A2-0AD5-7E49-C39C-4A6BA42852D1}"/>
              </a:ext>
            </a:extLst>
          </p:cNvPr>
          <p:cNvSpPr>
            <a:spLocks noGrp="1"/>
          </p:cNvSpPr>
          <p:nvPr>
            <p:ph type="body" sz="quarter" idx="13"/>
          </p:nvPr>
        </p:nvSpPr>
        <p:spPr>
          <a:xfrm>
            <a:off x="854597" y="3903218"/>
            <a:ext cx="5127561" cy="896938"/>
          </a:xfrm>
        </p:spPr>
        <p:txBody>
          <a:bodyPr>
            <a:normAutofit fontScale="92500"/>
          </a:bodyPr>
          <a:lstStyle/>
          <a:p>
            <a:r>
              <a:rPr lang="en-GB"/>
              <a:t>Please use the raise hand icon or pop your question in the chat box</a:t>
            </a:r>
          </a:p>
        </p:txBody>
      </p:sp>
    </p:spTree>
    <p:extLst>
      <p:ext uri="{BB962C8B-B14F-4D97-AF65-F5344CB8AC3E}">
        <p14:creationId xmlns:p14="http://schemas.microsoft.com/office/powerpoint/2010/main" val="51978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Next steps</a:t>
            </a:r>
            <a:endParaRPr lang="en-GB" spc="-40"/>
          </a:p>
        </p:txBody>
      </p:sp>
      <p:graphicFrame>
        <p:nvGraphicFramePr>
          <p:cNvPr id="7" name="Content Placeholder 6" descr="Timeframe">
            <a:extLst>
              <a:ext uri="{FF2B5EF4-FFF2-40B4-BE49-F238E27FC236}">
                <a16:creationId xmlns:a16="http://schemas.microsoft.com/office/drawing/2014/main" id="{0EB28C85-73AE-005C-36FA-C43CF8F01DDC}"/>
              </a:ext>
            </a:extLst>
          </p:cNvPr>
          <p:cNvGraphicFramePr>
            <a:graphicFrameLocks noGrp="1"/>
          </p:cNvGraphicFramePr>
          <p:nvPr>
            <p:ph idx="1"/>
            <p:extLst>
              <p:ext uri="{D42A27DB-BD31-4B8C-83A1-F6EECF244321}">
                <p14:modId xmlns:p14="http://schemas.microsoft.com/office/powerpoint/2010/main" val="2196192985"/>
              </p:ext>
            </p:extLst>
          </p:nvPr>
        </p:nvGraphicFramePr>
        <p:xfrm>
          <a:off x="432000" y="1297186"/>
          <a:ext cx="11088688" cy="4432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62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Agenda</a:t>
            </a:r>
            <a:endParaRPr lang="en-GB" spc="-40"/>
          </a:p>
        </p:txBody>
      </p:sp>
      <p:graphicFrame>
        <p:nvGraphicFramePr>
          <p:cNvPr id="13" name="Content Placeholder 12" descr="Agenda">
            <a:extLst>
              <a:ext uri="{FF2B5EF4-FFF2-40B4-BE49-F238E27FC236}">
                <a16:creationId xmlns:a16="http://schemas.microsoft.com/office/drawing/2014/main" id="{80DEBB90-96C8-C3DD-2811-33B702FB9D33}"/>
              </a:ext>
            </a:extLst>
          </p:cNvPr>
          <p:cNvGraphicFramePr>
            <a:graphicFrameLocks noGrp="1"/>
          </p:cNvGraphicFramePr>
          <p:nvPr>
            <p:ph idx="1"/>
            <p:extLst>
              <p:ext uri="{D42A27DB-BD31-4B8C-83A1-F6EECF244321}">
                <p14:modId xmlns:p14="http://schemas.microsoft.com/office/powerpoint/2010/main" val="1481189609"/>
              </p:ext>
            </p:extLst>
          </p:nvPr>
        </p:nvGraphicFramePr>
        <p:xfrm>
          <a:off x="431800" y="1297186"/>
          <a:ext cx="11088688" cy="493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a:t>Where to go for further queries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a:t>Your regional NHS England WT&amp;E Pharmacy Teams</a:t>
            </a:r>
          </a:p>
        </p:txBody>
      </p:sp>
      <p:sp>
        <p:nvSpPr>
          <p:cNvPr id="9" name="Content Placeholder 8">
            <a:extLst>
              <a:ext uri="{FF2B5EF4-FFF2-40B4-BE49-F238E27FC236}">
                <a16:creationId xmlns:a16="http://schemas.microsoft.com/office/drawing/2014/main" id="{C09E5A96-C07D-47E4-0B86-E5AFBE19BF35}"/>
              </a:ext>
            </a:extLst>
          </p:cNvPr>
          <p:cNvSpPr>
            <a:spLocks noGrp="1"/>
          </p:cNvSpPr>
          <p:nvPr>
            <p:ph idx="1"/>
          </p:nvPr>
        </p:nvSpPr>
        <p:spPr>
          <a:xfrm>
            <a:off x="432000" y="2114321"/>
            <a:ext cx="11088000" cy="4113678"/>
          </a:xfrm>
        </p:spPr>
        <p:txBody>
          <a:bodyPr>
            <a:normAutofit lnSpcReduction="10000"/>
          </a:bodyPr>
          <a:lstStyle/>
          <a:p>
            <a:pPr>
              <a:spcAft>
                <a:spcPts val="1800"/>
              </a:spcAft>
            </a:pPr>
            <a:r>
              <a:rPr lang="en-GB"/>
              <a:t>East of England	</a:t>
            </a:r>
            <a:r>
              <a:rPr lang="en-GB">
                <a:hlinkClick r:id="rId3"/>
              </a:rPr>
              <a:t>england.wtepharmacy.eoe@nhs.net</a:t>
            </a:r>
            <a:r>
              <a:rPr lang="en-GB"/>
              <a:t> </a:t>
            </a:r>
          </a:p>
          <a:p>
            <a:pPr>
              <a:spcAft>
                <a:spcPts val="1800"/>
              </a:spcAft>
            </a:pPr>
            <a:r>
              <a:rPr lang="en-GB"/>
              <a:t>London		</a:t>
            </a:r>
            <a:r>
              <a:rPr lang="en-GB">
                <a:hlinkClick r:id="rId4"/>
              </a:rPr>
              <a:t>england.wtepharmacy.london@nhs.net</a:t>
            </a:r>
            <a:r>
              <a:rPr lang="en-GB"/>
              <a:t> </a:t>
            </a:r>
          </a:p>
          <a:p>
            <a:pPr>
              <a:spcAft>
                <a:spcPts val="1800"/>
              </a:spcAft>
            </a:pPr>
            <a:r>
              <a:rPr lang="en-GB"/>
              <a:t>Midlands		</a:t>
            </a:r>
            <a:r>
              <a:rPr lang="en-GB">
                <a:hlinkClick r:id="rId5"/>
              </a:rPr>
              <a:t>england.wtepharmacy.mids@nhs.net</a:t>
            </a:r>
            <a:r>
              <a:rPr lang="en-GB"/>
              <a:t> </a:t>
            </a:r>
          </a:p>
          <a:p>
            <a:r>
              <a:rPr lang="en-GB"/>
              <a:t>North East and	</a:t>
            </a:r>
            <a:r>
              <a:rPr lang="en-GB">
                <a:hlinkClick r:id="rId6"/>
              </a:rPr>
              <a:t>england.wtepharmacy.ney@nhs.net</a:t>
            </a:r>
            <a:r>
              <a:rPr lang="en-GB"/>
              <a:t> </a:t>
            </a:r>
          </a:p>
          <a:p>
            <a:pPr>
              <a:spcAft>
                <a:spcPts val="1800"/>
              </a:spcAft>
            </a:pPr>
            <a:r>
              <a:rPr lang="en-GB"/>
              <a:t>Yorkshire</a:t>
            </a:r>
          </a:p>
          <a:p>
            <a:pPr>
              <a:spcAft>
                <a:spcPts val="1800"/>
              </a:spcAft>
            </a:pPr>
            <a:r>
              <a:rPr lang="en-GB"/>
              <a:t>North West		</a:t>
            </a:r>
            <a:r>
              <a:rPr lang="en-GB">
                <a:hlinkClick r:id="rId7"/>
              </a:rPr>
              <a:t>england.wtepharmacy.nw@nhs.net</a:t>
            </a:r>
            <a:r>
              <a:rPr lang="en-GB"/>
              <a:t> </a:t>
            </a:r>
          </a:p>
          <a:p>
            <a:pPr>
              <a:spcAft>
                <a:spcPts val="1800"/>
              </a:spcAft>
            </a:pPr>
            <a:r>
              <a:rPr lang="en-GB"/>
              <a:t>South East		</a:t>
            </a:r>
            <a:r>
              <a:rPr lang="en-GB">
                <a:hlinkClick r:id="rId8"/>
              </a:rPr>
              <a:t>england.wtepharmacy.se@nhs.net</a:t>
            </a:r>
            <a:r>
              <a:rPr lang="en-GB"/>
              <a:t> </a:t>
            </a:r>
          </a:p>
          <a:p>
            <a:pPr>
              <a:spcAft>
                <a:spcPts val="1800"/>
              </a:spcAft>
            </a:pPr>
            <a:r>
              <a:rPr lang="en-GB"/>
              <a:t>South West		</a:t>
            </a:r>
            <a:r>
              <a:rPr lang="en-GB">
                <a:hlinkClick r:id="rId9"/>
              </a:rPr>
              <a:t>england.wtepharmacy.sw@nhs.net</a:t>
            </a:r>
            <a:r>
              <a:rPr lang="en-GB"/>
              <a:t> </a:t>
            </a:r>
          </a:p>
        </p:txBody>
      </p:sp>
    </p:spTree>
    <p:extLst>
      <p:ext uri="{BB962C8B-B14F-4D97-AF65-F5344CB8AC3E}">
        <p14:creationId xmlns:p14="http://schemas.microsoft.com/office/powerpoint/2010/main" val="40861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2186C-F977-10B4-AC6B-2376666EF437}"/>
              </a:ext>
            </a:extLst>
          </p:cNvPr>
          <p:cNvSpPr>
            <a:spLocks noGrp="1"/>
          </p:cNvSpPr>
          <p:nvPr>
            <p:ph type="title"/>
          </p:nvPr>
        </p:nvSpPr>
        <p:spPr>
          <a:xfrm>
            <a:off x="431208" y="178000"/>
            <a:ext cx="3612472" cy="865186"/>
          </a:xfrm>
        </p:spPr>
        <p:txBody>
          <a:bodyPr/>
          <a:lstStyle/>
          <a:p>
            <a:r>
              <a:rPr lang="en-GB"/>
              <a:t>Policy Drivers</a:t>
            </a:r>
          </a:p>
        </p:txBody>
      </p:sp>
      <p:pic>
        <p:nvPicPr>
          <p:cNvPr id="6" name="Picture 5" descr="Image of NHS Long Term Workforce Plan document">
            <a:extLst>
              <a:ext uri="{FF2B5EF4-FFF2-40B4-BE49-F238E27FC236}">
                <a16:creationId xmlns:a16="http://schemas.microsoft.com/office/drawing/2014/main" id="{FBED9374-60B5-A0DB-3FCF-FEECC82C9ACF}"/>
              </a:ext>
            </a:extLst>
          </p:cNvPr>
          <p:cNvPicPr>
            <a:picLocks noChangeAspect="1"/>
          </p:cNvPicPr>
          <p:nvPr/>
        </p:nvPicPr>
        <p:blipFill rotWithShape="1">
          <a:blip r:embed="rId3"/>
          <a:srcRect l="80754" t="16804" r="9075" b="6149"/>
          <a:stretch/>
        </p:blipFill>
        <p:spPr>
          <a:xfrm>
            <a:off x="359164" y="3653713"/>
            <a:ext cx="1791418" cy="2551416"/>
          </a:xfrm>
          <a:prstGeom prst="rect">
            <a:avLst/>
          </a:prstGeom>
          <a:effectLst>
            <a:outerShdw blurRad="50800" dist="38100" dir="2700000" algn="tl" rotWithShape="0">
              <a:prstClr val="black">
                <a:alpha val="40000"/>
              </a:prstClr>
            </a:outerShdw>
          </a:effectLst>
        </p:spPr>
      </p:pic>
      <p:pic>
        <p:nvPicPr>
          <p:cNvPr id="8" name="Picture 7" descr="A cover of a book&#10;&#10;Description automatically generated">
            <a:extLst>
              <a:ext uri="{FF2B5EF4-FFF2-40B4-BE49-F238E27FC236}">
                <a16:creationId xmlns:a16="http://schemas.microsoft.com/office/drawing/2014/main" id="{7C48E62F-4BF2-9798-652A-8640C6DC96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9164" y="1043186"/>
            <a:ext cx="1791418" cy="2521448"/>
          </a:xfrm>
          <a:prstGeom prst="rect">
            <a:avLst/>
          </a:prstGeom>
          <a:effectLst>
            <a:outerShdw blurRad="50800" dist="38100" dir="2700000" algn="tl" rotWithShape="0">
              <a:prstClr val="black">
                <a:alpha val="40000"/>
              </a:prstClr>
            </a:outerShdw>
          </a:effectLst>
        </p:spPr>
      </p:pic>
      <p:pic>
        <p:nvPicPr>
          <p:cNvPr id="10" name="Picture 9" descr="A person in a blue shirt&#10;&#10;Description automatically generated">
            <a:extLst>
              <a:ext uri="{FF2B5EF4-FFF2-40B4-BE49-F238E27FC236}">
                <a16:creationId xmlns:a16="http://schemas.microsoft.com/office/drawing/2014/main" id="{1E8D7C88-82B3-6335-712E-E83B56B033C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15185" y="1043186"/>
            <a:ext cx="1864896" cy="2515383"/>
          </a:xfrm>
          <a:prstGeom prst="rect">
            <a:avLst/>
          </a:prstGeom>
          <a:effectLst>
            <a:outerShdw blurRad="50800" dist="38100" dir="2700000" algn="tl" rotWithShape="0">
              <a:prstClr val="black">
                <a:alpha val="40000"/>
              </a:prstClr>
            </a:outerShdw>
          </a:effectLst>
        </p:spPr>
      </p:pic>
      <p:sp>
        <p:nvSpPr>
          <p:cNvPr id="11" name="AutoShape 2" descr="Department of Health and Social Care - Wikipedia">
            <a:extLst>
              <a:ext uri="{FF2B5EF4-FFF2-40B4-BE49-F238E27FC236}">
                <a16:creationId xmlns:a16="http://schemas.microsoft.com/office/drawing/2014/main" id="{377CD62E-721E-8FEB-4A1E-191B882512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Department of Health and Social Care - Wikipedia">
            <a:extLst>
              <a:ext uri="{FF2B5EF4-FFF2-40B4-BE49-F238E27FC236}">
                <a16:creationId xmlns:a16="http://schemas.microsoft.com/office/drawing/2014/main" id="{359051C1-5A46-B2A1-88C6-42F386C5721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An image of a community pharmacy">
            <a:extLst>
              <a:ext uri="{FF2B5EF4-FFF2-40B4-BE49-F238E27FC236}">
                <a16:creationId xmlns:a16="http://schemas.microsoft.com/office/drawing/2014/main" id="{6D65059B-C8F4-A96E-DC76-A9BBB7A67936}"/>
              </a:ext>
            </a:extLst>
          </p:cNvPr>
          <p:cNvPicPr>
            <a:picLocks noChangeAspect="1"/>
          </p:cNvPicPr>
          <p:nvPr/>
        </p:nvPicPr>
        <p:blipFill rotWithShape="1">
          <a:blip r:embed="rId6"/>
          <a:srcRect l="74633" t="32694" r="8266" b="50000"/>
          <a:stretch/>
        </p:blipFill>
        <p:spPr>
          <a:xfrm>
            <a:off x="6642617" y="5346470"/>
            <a:ext cx="4724189" cy="858659"/>
          </a:xfrm>
          <a:prstGeom prst="rect">
            <a:avLst/>
          </a:prstGeom>
        </p:spPr>
      </p:pic>
      <p:pic>
        <p:nvPicPr>
          <p:cNvPr id="2" name="Picture 1" descr="An image of a community pharmacy">
            <a:extLst>
              <a:ext uri="{FF2B5EF4-FFF2-40B4-BE49-F238E27FC236}">
                <a16:creationId xmlns:a16="http://schemas.microsoft.com/office/drawing/2014/main" id="{6F5E282F-2DCB-9C4B-91C9-036B5DFE55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88604" y="3670194"/>
            <a:ext cx="2518058" cy="2518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document with text and images&#10;&#10;Description automatically generated">
            <a:extLst>
              <a:ext uri="{FF2B5EF4-FFF2-40B4-BE49-F238E27FC236}">
                <a16:creationId xmlns:a16="http://schemas.microsoft.com/office/drawing/2014/main" id="{2382F629-754E-E458-DCEA-58C043300E30}"/>
              </a:ext>
            </a:extLst>
          </p:cNvPr>
          <p:cNvPicPr>
            <a:picLocks noChangeAspect="1"/>
          </p:cNvPicPr>
          <p:nvPr/>
        </p:nvPicPr>
        <p:blipFill>
          <a:blip r:embed="rId8"/>
          <a:stretch>
            <a:fillRect/>
          </a:stretch>
        </p:blipFill>
        <p:spPr>
          <a:xfrm>
            <a:off x="5943600" y="1069193"/>
            <a:ext cx="6122225" cy="4214163"/>
          </a:xfrm>
          <a:prstGeom prst="rect">
            <a:avLst/>
          </a:prstGeom>
        </p:spPr>
      </p:pic>
      <p:pic>
        <p:nvPicPr>
          <p:cNvPr id="1032" name="Picture 8" descr="Government creates new National Institute for Health Protection - Care Talk  Business">
            <a:extLst>
              <a:ext uri="{FF2B5EF4-FFF2-40B4-BE49-F238E27FC236}">
                <a16:creationId xmlns:a16="http://schemas.microsoft.com/office/drawing/2014/main" id="{3BAF2D80-0C26-2353-9DE2-A4EE6BB16E8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6709" b="18931"/>
          <a:stretch/>
        </p:blipFill>
        <p:spPr bwMode="auto">
          <a:xfrm>
            <a:off x="4959298" y="610593"/>
            <a:ext cx="2273404" cy="143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Why Train PTPTs?</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r>
              <a:rPr lang="en-GB" sz="2400">
                <a:solidFill>
                  <a:schemeClr val="tx1"/>
                </a:solidFill>
              </a:rPr>
              <a:t>Demand is growing for pharmacy technicians to be available to support delivery of new service models, which means that there is a growing recognition that pharmacy technicians have a key role in supporting all sectors of care. </a:t>
            </a:r>
          </a:p>
          <a:p>
            <a:endParaRPr lang="en-GB" sz="2400"/>
          </a:p>
          <a:p>
            <a:r>
              <a:rPr lang="en-GB" sz="2400">
                <a:solidFill>
                  <a:schemeClr val="tx1"/>
                </a:solidFill>
              </a:rPr>
              <a:t>Development of training programmes for PTPTs will support workforce growth and ensure training pathways are in place for pharmacy technicians to meet the needs of the current and changing landscape. </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a:t>Demand for Pharmacy Technicians</a:t>
            </a:r>
          </a:p>
        </p:txBody>
      </p:sp>
    </p:spTree>
    <p:extLst>
      <p:ext uri="{BB962C8B-B14F-4D97-AF65-F5344CB8AC3E}">
        <p14:creationId xmlns:p14="http://schemas.microsoft.com/office/powerpoint/2010/main" val="23395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7AF2C-8AE4-7E47-1612-6141DBC7FDB1}"/>
              </a:ext>
            </a:extLst>
          </p:cNvPr>
          <p:cNvSpPr>
            <a:spLocks noGrp="1"/>
          </p:cNvSpPr>
          <p:nvPr>
            <p:ph idx="1"/>
          </p:nvPr>
        </p:nvSpPr>
        <p:spPr>
          <a:xfrm>
            <a:off x="432000" y="1902941"/>
            <a:ext cx="11088000" cy="4325058"/>
          </a:xfrm>
        </p:spPr>
        <p:txBody>
          <a:bodyPr>
            <a:normAutofit/>
          </a:bodyPr>
          <a:lstStyle/>
          <a:p>
            <a:pPr>
              <a:spcAft>
                <a:spcPts val="1800"/>
              </a:spcAft>
            </a:pPr>
            <a:r>
              <a:rPr lang="en-GB"/>
              <a:t>Training a PTPT is a long-term investment to ‘grow your own workforce’ and will support the NHS to meet the increased demand placed on services across sectors.  </a:t>
            </a:r>
          </a:p>
          <a:p>
            <a:pPr>
              <a:spcAft>
                <a:spcPts val="1800"/>
              </a:spcAft>
            </a:pPr>
            <a:r>
              <a:rPr lang="en-GB"/>
              <a:t>Many organisations are struggling to recruit qualified pharmacy technicians with the required experience.</a:t>
            </a:r>
          </a:p>
          <a:p>
            <a:pPr>
              <a:spcAft>
                <a:spcPts val="1800"/>
              </a:spcAft>
            </a:pPr>
            <a:r>
              <a:rPr lang="en-GB"/>
              <a:t>Community Pharmacies can develop their existing staff.</a:t>
            </a:r>
          </a:p>
          <a:p>
            <a:pPr>
              <a:spcAft>
                <a:spcPts val="1800"/>
              </a:spcAft>
            </a:pPr>
            <a:r>
              <a:rPr lang="en-GB"/>
              <a:t>The NHS </a:t>
            </a:r>
            <a:r>
              <a:rPr lang="en-GB">
                <a:hlinkClick r:id="rId3"/>
              </a:rPr>
              <a:t>Long Term Workforce Plan </a:t>
            </a:r>
            <a:r>
              <a:rPr lang="en-GB"/>
              <a:t>aims to increase the use of apprenticeships aiming to provide 16% of training through healthcare apprenticeship routes by 2028/29, and 22% of all training for clinical staff through apprenticeship routes by 2031/32.</a:t>
            </a:r>
            <a:endParaRPr lang="en-GB" i="1"/>
          </a:p>
          <a:p>
            <a:endParaRPr lang="en-GB"/>
          </a:p>
        </p:txBody>
      </p:sp>
      <p:sp>
        <p:nvSpPr>
          <p:cNvPr id="5" name="Title 4">
            <a:extLst>
              <a:ext uri="{FF2B5EF4-FFF2-40B4-BE49-F238E27FC236}">
                <a16:creationId xmlns:a16="http://schemas.microsoft.com/office/drawing/2014/main" id="{B1715939-E64B-321D-9D3A-4E8C50BDDD28}"/>
              </a:ext>
            </a:extLst>
          </p:cNvPr>
          <p:cNvSpPr>
            <a:spLocks noGrp="1"/>
          </p:cNvSpPr>
          <p:nvPr>
            <p:ph type="title"/>
          </p:nvPr>
        </p:nvSpPr>
        <p:spPr>
          <a:xfrm>
            <a:off x="432000" y="432000"/>
            <a:ext cx="11404154" cy="865186"/>
          </a:xfrm>
        </p:spPr>
        <p:txBody>
          <a:bodyPr/>
          <a:lstStyle/>
          <a:p>
            <a:r>
              <a:rPr lang="en-GB"/>
              <a:t>Why Train PTPTs?</a:t>
            </a:r>
            <a:endParaRPr lang="en-GB" spc="-40"/>
          </a:p>
        </p:txBody>
      </p:sp>
      <p:sp>
        <p:nvSpPr>
          <p:cNvPr id="6" name="Text Placeholder 5">
            <a:extLst>
              <a:ext uri="{FF2B5EF4-FFF2-40B4-BE49-F238E27FC236}">
                <a16:creationId xmlns:a16="http://schemas.microsoft.com/office/drawing/2014/main" id="{5F0DBF31-0845-79ED-01DA-65761C3A0695}"/>
              </a:ext>
            </a:extLst>
          </p:cNvPr>
          <p:cNvSpPr txBox="1">
            <a:spLocks/>
          </p:cNvSpPr>
          <p:nvPr/>
        </p:nvSpPr>
        <p:spPr>
          <a:xfrm>
            <a:off x="432001" y="1416790"/>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a:t>Grow Your Own</a:t>
            </a:r>
          </a:p>
        </p:txBody>
      </p:sp>
    </p:spTree>
    <p:extLst>
      <p:ext uri="{BB962C8B-B14F-4D97-AF65-F5344CB8AC3E}">
        <p14:creationId xmlns:p14="http://schemas.microsoft.com/office/powerpoint/2010/main" val="12304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1B338-1CF1-1941-D570-551CAABC802B}"/>
              </a:ext>
            </a:extLst>
          </p:cNvPr>
          <p:cNvSpPr>
            <a:spLocks noGrp="1"/>
          </p:cNvSpPr>
          <p:nvPr>
            <p:ph type="title"/>
          </p:nvPr>
        </p:nvSpPr>
        <p:spPr/>
        <p:txBody>
          <a:bodyPr/>
          <a:lstStyle/>
          <a:p>
            <a:r>
              <a:rPr lang="en-GB"/>
              <a:t>PTPT Role &amp; Activities – Community Pharmacy</a:t>
            </a:r>
          </a:p>
        </p:txBody>
      </p:sp>
      <p:sp>
        <p:nvSpPr>
          <p:cNvPr id="5" name="Oval 4">
            <a:extLst>
              <a:ext uri="{FF2B5EF4-FFF2-40B4-BE49-F238E27FC236}">
                <a16:creationId xmlns:a16="http://schemas.microsoft.com/office/drawing/2014/main" id="{BE1B7016-4FEA-C219-50BE-04D3E3075059}"/>
              </a:ext>
            </a:extLst>
          </p:cNvPr>
          <p:cNvSpPr/>
          <p:nvPr/>
        </p:nvSpPr>
        <p:spPr>
          <a:xfrm flipH="1">
            <a:off x="6490441" y="3592684"/>
            <a:ext cx="1832233" cy="1509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Discharge Medication Service</a:t>
            </a:r>
          </a:p>
        </p:txBody>
      </p:sp>
      <p:sp>
        <p:nvSpPr>
          <p:cNvPr id="6" name="Oval 5">
            <a:extLst>
              <a:ext uri="{FF2B5EF4-FFF2-40B4-BE49-F238E27FC236}">
                <a16:creationId xmlns:a16="http://schemas.microsoft.com/office/drawing/2014/main" id="{D6B2B5D5-4030-5D59-F97C-93E7777FFE67}"/>
              </a:ext>
            </a:extLst>
          </p:cNvPr>
          <p:cNvSpPr/>
          <p:nvPr/>
        </p:nvSpPr>
        <p:spPr>
          <a:xfrm>
            <a:off x="2347281" y="1457930"/>
            <a:ext cx="1837318" cy="1710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Hypertension Case Finding</a:t>
            </a:r>
          </a:p>
        </p:txBody>
      </p:sp>
      <p:sp>
        <p:nvSpPr>
          <p:cNvPr id="7" name="Oval 6">
            <a:extLst>
              <a:ext uri="{FF2B5EF4-FFF2-40B4-BE49-F238E27FC236}">
                <a16:creationId xmlns:a16="http://schemas.microsoft.com/office/drawing/2014/main" id="{3319D212-0081-8E3A-75FB-F25A35ED6773}"/>
              </a:ext>
            </a:extLst>
          </p:cNvPr>
          <p:cNvSpPr/>
          <p:nvPr/>
        </p:nvSpPr>
        <p:spPr>
          <a:xfrm>
            <a:off x="204747" y="4849960"/>
            <a:ext cx="914400" cy="914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BPs</a:t>
            </a:r>
          </a:p>
        </p:txBody>
      </p:sp>
      <p:sp>
        <p:nvSpPr>
          <p:cNvPr id="8" name="Oval 7">
            <a:extLst>
              <a:ext uri="{FF2B5EF4-FFF2-40B4-BE49-F238E27FC236}">
                <a16:creationId xmlns:a16="http://schemas.microsoft.com/office/drawing/2014/main" id="{5E657E31-00A6-56A4-714D-D65B82A1C4DC}"/>
              </a:ext>
            </a:extLst>
          </p:cNvPr>
          <p:cNvSpPr/>
          <p:nvPr/>
        </p:nvSpPr>
        <p:spPr>
          <a:xfrm>
            <a:off x="8851236" y="2869154"/>
            <a:ext cx="1796907" cy="150901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Medication Reviews</a:t>
            </a:r>
          </a:p>
        </p:txBody>
      </p:sp>
      <p:sp>
        <p:nvSpPr>
          <p:cNvPr id="9" name="Oval 8">
            <a:extLst>
              <a:ext uri="{FF2B5EF4-FFF2-40B4-BE49-F238E27FC236}">
                <a16:creationId xmlns:a16="http://schemas.microsoft.com/office/drawing/2014/main" id="{5F45419D-5C69-2BBC-2A0F-6923BB4CF93F}"/>
              </a:ext>
            </a:extLst>
          </p:cNvPr>
          <p:cNvSpPr/>
          <p:nvPr/>
        </p:nvSpPr>
        <p:spPr>
          <a:xfrm>
            <a:off x="370277" y="3523950"/>
            <a:ext cx="1084288" cy="1071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OSCEs </a:t>
            </a:r>
          </a:p>
        </p:txBody>
      </p:sp>
      <p:sp>
        <p:nvSpPr>
          <p:cNvPr id="10" name="Oval 9">
            <a:extLst>
              <a:ext uri="{FF2B5EF4-FFF2-40B4-BE49-F238E27FC236}">
                <a16:creationId xmlns:a16="http://schemas.microsoft.com/office/drawing/2014/main" id="{E224C7F0-71BA-02B8-5CA3-B55D59DCF43D}"/>
              </a:ext>
            </a:extLst>
          </p:cNvPr>
          <p:cNvSpPr/>
          <p:nvPr/>
        </p:nvSpPr>
        <p:spPr>
          <a:xfrm>
            <a:off x="8040355" y="4711000"/>
            <a:ext cx="2063850" cy="162245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Patient consultations</a:t>
            </a:r>
          </a:p>
        </p:txBody>
      </p:sp>
      <p:sp>
        <p:nvSpPr>
          <p:cNvPr id="11" name="Oval 10">
            <a:extLst>
              <a:ext uri="{FF2B5EF4-FFF2-40B4-BE49-F238E27FC236}">
                <a16:creationId xmlns:a16="http://schemas.microsoft.com/office/drawing/2014/main" id="{8E5F0BC8-54C9-6D6D-9DC8-41B9D5C65AEF}"/>
              </a:ext>
            </a:extLst>
          </p:cNvPr>
          <p:cNvSpPr/>
          <p:nvPr/>
        </p:nvSpPr>
        <p:spPr>
          <a:xfrm>
            <a:off x="10197834" y="4655908"/>
            <a:ext cx="1726367" cy="16224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Shadowing</a:t>
            </a:r>
          </a:p>
        </p:txBody>
      </p:sp>
      <p:sp>
        <p:nvSpPr>
          <p:cNvPr id="12" name="Oval 11">
            <a:extLst>
              <a:ext uri="{FF2B5EF4-FFF2-40B4-BE49-F238E27FC236}">
                <a16:creationId xmlns:a16="http://schemas.microsoft.com/office/drawing/2014/main" id="{7EAEA683-0070-F175-795F-6C70B5239F6B}"/>
              </a:ext>
            </a:extLst>
          </p:cNvPr>
          <p:cNvSpPr/>
          <p:nvPr/>
        </p:nvSpPr>
        <p:spPr>
          <a:xfrm>
            <a:off x="3311814" y="4948645"/>
            <a:ext cx="1574557" cy="143031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Pharmacy First</a:t>
            </a:r>
          </a:p>
        </p:txBody>
      </p:sp>
      <p:sp>
        <p:nvSpPr>
          <p:cNvPr id="13" name="Oval 12">
            <a:extLst>
              <a:ext uri="{FF2B5EF4-FFF2-40B4-BE49-F238E27FC236}">
                <a16:creationId xmlns:a16="http://schemas.microsoft.com/office/drawing/2014/main" id="{E84B6A38-9F65-D201-A7FC-908BF4AD24BA}"/>
              </a:ext>
            </a:extLst>
          </p:cNvPr>
          <p:cNvSpPr/>
          <p:nvPr/>
        </p:nvSpPr>
        <p:spPr>
          <a:xfrm>
            <a:off x="282682" y="1732124"/>
            <a:ext cx="1832233" cy="1571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Device counselling </a:t>
            </a:r>
          </a:p>
        </p:txBody>
      </p:sp>
      <p:sp>
        <p:nvSpPr>
          <p:cNvPr id="15" name="Oval 14">
            <a:extLst>
              <a:ext uri="{FF2B5EF4-FFF2-40B4-BE49-F238E27FC236}">
                <a16:creationId xmlns:a16="http://schemas.microsoft.com/office/drawing/2014/main" id="{DFDCB6F1-4B40-8B8E-49C0-B8F938B8B53D}"/>
              </a:ext>
            </a:extLst>
          </p:cNvPr>
          <p:cNvSpPr/>
          <p:nvPr/>
        </p:nvSpPr>
        <p:spPr>
          <a:xfrm>
            <a:off x="10864214" y="2967469"/>
            <a:ext cx="1230124" cy="125042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Audits</a:t>
            </a:r>
          </a:p>
        </p:txBody>
      </p:sp>
      <p:sp>
        <p:nvSpPr>
          <p:cNvPr id="17" name="Oval 16">
            <a:extLst>
              <a:ext uri="{FF2B5EF4-FFF2-40B4-BE49-F238E27FC236}">
                <a16:creationId xmlns:a16="http://schemas.microsoft.com/office/drawing/2014/main" id="{FA146D35-7D8D-7F41-99B7-A9004880F788}"/>
              </a:ext>
            </a:extLst>
          </p:cNvPr>
          <p:cNvSpPr/>
          <p:nvPr/>
        </p:nvSpPr>
        <p:spPr>
          <a:xfrm>
            <a:off x="4332456" y="3451911"/>
            <a:ext cx="1832233" cy="157147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Smoking Cessation Service</a:t>
            </a:r>
          </a:p>
        </p:txBody>
      </p:sp>
      <p:sp>
        <p:nvSpPr>
          <p:cNvPr id="18" name="Oval 17">
            <a:extLst>
              <a:ext uri="{FF2B5EF4-FFF2-40B4-BE49-F238E27FC236}">
                <a16:creationId xmlns:a16="http://schemas.microsoft.com/office/drawing/2014/main" id="{749AB8BA-28B4-6653-EA3F-FB02657CDF6C}"/>
              </a:ext>
            </a:extLst>
          </p:cNvPr>
          <p:cNvSpPr/>
          <p:nvPr/>
        </p:nvSpPr>
        <p:spPr>
          <a:xfrm>
            <a:off x="1784800" y="3298566"/>
            <a:ext cx="2222410" cy="1878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Contraception Service</a:t>
            </a:r>
          </a:p>
        </p:txBody>
      </p:sp>
      <p:sp>
        <p:nvSpPr>
          <p:cNvPr id="21" name="Oval 20">
            <a:extLst>
              <a:ext uri="{FF2B5EF4-FFF2-40B4-BE49-F238E27FC236}">
                <a16:creationId xmlns:a16="http://schemas.microsoft.com/office/drawing/2014/main" id="{C0F940B6-11F7-858F-6319-E2C0890B9C48}"/>
              </a:ext>
            </a:extLst>
          </p:cNvPr>
          <p:cNvSpPr/>
          <p:nvPr/>
        </p:nvSpPr>
        <p:spPr>
          <a:xfrm flipH="1">
            <a:off x="4389163" y="1537512"/>
            <a:ext cx="1919210" cy="1259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Injections / Vaccinations</a:t>
            </a:r>
          </a:p>
        </p:txBody>
      </p:sp>
      <p:sp>
        <p:nvSpPr>
          <p:cNvPr id="2" name="Oval 1">
            <a:extLst>
              <a:ext uri="{FF2B5EF4-FFF2-40B4-BE49-F238E27FC236}">
                <a16:creationId xmlns:a16="http://schemas.microsoft.com/office/drawing/2014/main" id="{E8255A6B-5269-1754-3C69-51A888F55B5C}"/>
              </a:ext>
            </a:extLst>
          </p:cNvPr>
          <p:cNvSpPr/>
          <p:nvPr/>
        </p:nvSpPr>
        <p:spPr>
          <a:xfrm>
            <a:off x="5531750" y="4903139"/>
            <a:ext cx="1726367" cy="143031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Dispensing</a:t>
            </a:r>
          </a:p>
        </p:txBody>
      </p:sp>
      <p:sp>
        <p:nvSpPr>
          <p:cNvPr id="3" name="Oval 2">
            <a:extLst>
              <a:ext uri="{FF2B5EF4-FFF2-40B4-BE49-F238E27FC236}">
                <a16:creationId xmlns:a16="http://schemas.microsoft.com/office/drawing/2014/main" id="{3AC08A3E-D5D8-EABE-9C05-67A9753B1918}"/>
              </a:ext>
            </a:extLst>
          </p:cNvPr>
          <p:cNvSpPr/>
          <p:nvPr/>
        </p:nvSpPr>
        <p:spPr>
          <a:xfrm>
            <a:off x="1372884" y="5307160"/>
            <a:ext cx="1084288" cy="1071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CD’s</a:t>
            </a:r>
          </a:p>
        </p:txBody>
      </p:sp>
      <p:sp>
        <p:nvSpPr>
          <p:cNvPr id="22" name="Oval 21">
            <a:extLst>
              <a:ext uri="{FF2B5EF4-FFF2-40B4-BE49-F238E27FC236}">
                <a16:creationId xmlns:a16="http://schemas.microsoft.com/office/drawing/2014/main" id="{50D0817C-C519-9B7E-8164-2C1D7A70C23E}"/>
              </a:ext>
            </a:extLst>
          </p:cNvPr>
          <p:cNvSpPr/>
          <p:nvPr/>
        </p:nvSpPr>
        <p:spPr>
          <a:xfrm>
            <a:off x="6403464" y="1980296"/>
            <a:ext cx="1919210" cy="143031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Final Accuracy Checking</a:t>
            </a:r>
          </a:p>
        </p:txBody>
      </p:sp>
      <p:sp>
        <p:nvSpPr>
          <p:cNvPr id="23" name="Oval 22">
            <a:extLst>
              <a:ext uri="{FF2B5EF4-FFF2-40B4-BE49-F238E27FC236}">
                <a16:creationId xmlns:a16="http://schemas.microsoft.com/office/drawing/2014/main" id="{E2B0CC8B-C6F1-C4DE-18F6-E2C06A959BA8}"/>
              </a:ext>
            </a:extLst>
          </p:cNvPr>
          <p:cNvSpPr/>
          <p:nvPr/>
        </p:nvSpPr>
        <p:spPr>
          <a:xfrm>
            <a:off x="9253650" y="1448517"/>
            <a:ext cx="1701109" cy="134816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PGD awareness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8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What is the NHS England Offer?</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vert="horz" lIns="0" tIns="0" rIns="0" bIns="0" rtlCol="0" anchor="t">
            <a:normAutofit fontScale="92500" lnSpcReduction="20000"/>
          </a:bodyPr>
          <a:lstStyle/>
          <a:p>
            <a:pPr marL="342900" indent="-342900">
              <a:spcAft>
                <a:spcPts val="1800"/>
              </a:spcAft>
              <a:buFont typeface="Arial" panose="020B0604020202020204" pitchFamily="34" charset="0"/>
              <a:buChar char="•"/>
            </a:pPr>
            <a:r>
              <a:rPr lang="en-GB" sz="2400"/>
              <a:t>NHS England – Workforce, Training and Education are offering funding to support the development of education infrastructure to deliver pharmacy technician apprenticeships within community pharmacy.</a:t>
            </a:r>
          </a:p>
          <a:p>
            <a:pPr marL="342900" indent="-342900">
              <a:spcAft>
                <a:spcPts val="1800"/>
              </a:spcAft>
              <a:buFont typeface="Arial" panose="020B0604020202020204" pitchFamily="34" charset="0"/>
              <a:buChar char="•"/>
            </a:pPr>
            <a:r>
              <a:rPr lang="en-GB" sz="2400"/>
              <a:t>We will pay community pharmacy contractors £15,053, per pre-registration trainee pharmacy technician (PTPT) per year </a:t>
            </a:r>
            <a:r>
              <a:rPr lang="en-GB" sz="2400">
                <a:solidFill>
                  <a:srgbClr val="231F20"/>
                </a:solidFill>
                <a:latin typeface="Arial"/>
                <a:cs typeface="Arial"/>
              </a:rPr>
              <a:t>for the two-year training period to develop and deliver</a:t>
            </a:r>
            <a:r>
              <a:rPr lang="en-GB" sz="2400"/>
              <a:t> an employer led work-based training programme.</a:t>
            </a:r>
          </a:p>
          <a:p>
            <a:pPr marL="342900" indent="-342900">
              <a:spcAft>
                <a:spcPts val="1800"/>
              </a:spcAft>
              <a:buFont typeface="Arial" panose="020B0604020202020204" pitchFamily="34" charset="0"/>
              <a:buChar char="•"/>
            </a:pPr>
            <a:r>
              <a:rPr lang="en-GB" sz="2400">
                <a:cs typeface="Arial"/>
              </a:rPr>
              <a:t>Upon successful completion of training the PTPT will be eligible to register with the </a:t>
            </a:r>
            <a:r>
              <a:rPr lang="en-GB" sz="2400"/>
              <a:t>General Pharmaceutical Council (GPhC) and work under the protected title of Pharmacy Technician</a:t>
            </a:r>
            <a:endParaRPr lang="en-GB" sz="2400">
              <a:cs typeface="Arial"/>
            </a:endParaRPr>
          </a:p>
          <a:p>
            <a:pPr marL="342900" indent="-342900">
              <a:buFont typeface="Arial" panose="020B0604020202020204" pitchFamily="34" charset="0"/>
              <a:buChar char="•"/>
            </a:pPr>
            <a:r>
              <a:rPr lang="en-GB" sz="2400"/>
              <a:t>Training programmes must meet the:</a:t>
            </a:r>
            <a:endParaRPr lang="en-GB" sz="2400">
              <a:cs typeface="Arial"/>
            </a:endParaRPr>
          </a:p>
          <a:p>
            <a:pPr marL="1028700" lvl="1" indent="-342900"/>
            <a:r>
              <a:rPr lang="en-GB" sz="2400"/>
              <a:t>GPhC </a:t>
            </a:r>
            <a:r>
              <a:rPr lang="en-GB" sz="2400">
                <a:hlinkClick r:id="rId3"/>
              </a:rPr>
              <a:t>Initial Education and Training (IET) standards for pharmacy technicians</a:t>
            </a:r>
            <a:endParaRPr lang="en-GB" sz="2400"/>
          </a:p>
          <a:p>
            <a:pPr marL="1028700" lvl="1" indent="-342900"/>
            <a:r>
              <a:rPr lang="en-GB" sz="2400"/>
              <a:t>Health Education England (HEE) </a:t>
            </a:r>
            <a:r>
              <a:rPr lang="en-GB" sz="2400">
                <a:hlinkClick r:id="rId4"/>
              </a:rPr>
              <a:t>Quality framework </a:t>
            </a:r>
            <a:endParaRPr lang="en-GB" sz="2400"/>
          </a:p>
          <a:p>
            <a:endParaRPr lang="en-GB" sz="2400"/>
          </a:p>
          <a:p>
            <a:endParaRPr lang="en-GB" sz="2400"/>
          </a:p>
          <a:p>
            <a:endParaRPr lang="en-GB" sz="2400"/>
          </a:p>
          <a:p>
            <a:endParaRPr lang="en-GB" sz="2400">
              <a:solidFill>
                <a:schemeClr val="tx1"/>
              </a:solidFill>
            </a:endParaRP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a:t>Funding offer</a:t>
            </a:r>
          </a:p>
        </p:txBody>
      </p:sp>
    </p:spTree>
    <p:extLst>
      <p:ext uri="{BB962C8B-B14F-4D97-AF65-F5344CB8AC3E}">
        <p14:creationId xmlns:p14="http://schemas.microsoft.com/office/powerpoint/2010/main" val="2360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Payment</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416790"/>
            <a:ext cx="11088000" cy="4811209"/>
          </a:xfrm>
        </p:spPr>
        <p:txBody>
          <a:bodyPr vert="horz" lIns="0" tIns="0" rIns="0" bIns="0" rtlCol="0" anchor="t">
            <a:normAutofit lnSpcReduction="10000"/>
          </a:bodyPr>
          <a:lstStyle/>
          <a:p>
            <a:pPr marL="342900" indent="-342900">
              <a:lnSpc>
                <a:spcPct val="100000"/>
              </a:lnSpc>
              <a:buClr>
                <a:schemeClr val="accent6"/>
              </a:buClr>
              <a:buFont typeface="Arial" panose="020B0604020202020204" pitchFamily="34" charset="0"/>
              <a:buChar char="•"/>
            </a:pPr>
            <a:r>
              <a:rPr lang="en-GB" sz="2400"/>
              <a:t>Payments will be paid:</a:t>
            </a:r>
          </a:p>
          <a:p>
            <a:pPr marL="1028700" lvl="1" indent="-342900">
              <a:lnSpc>
                <a:spcPct val="100000"/>
              </a:lnSpc>
              <a:spcAft>
                <a:spcPts val="600"/>
              </a:spcAft>
              <a:buClr>
                <a:schemeClr val="accent6"/>
              </a:buClr>
            </a:pPr>
            <a:r>
              <a:rPr lang="en-GB" sz="2400"/>
              <a:t>via the NHS Business Services Authority (BSA), </a:t>
            </a:r>
            <a:r>
              <a:rPr lang="en-GB" sz="2400">
                <a:hlinkClick r:id="rId3"/>
              </a:rPr>
              <a:t>Manage Your Service (MYS) portal</a:t>
            </a:r>
            <a:endParaRPr lang="en-GB" sz="2400"/>
          </a:p>
          <a:p>
            <a:pPr marL="1028700" lvl="1" indent="-342900">
              <a:lnSpc>
                <a:spcPct val="100000"/>
              </a:lnSpc>
              <a:spcAft>
                <a:spcPts val="600"/>
              </a:spcAft>
              <a:buClr>
                <a:schemeClr val="accent6"/>
              </a:buClr>
            </a:pPr>
            <a:r>
              <a:rPr lang="en-GB" sz="2400"/>
              <a:t>monthly, 2 months in arrears for a maximum of 24 months</a:t>
            </a:r>
            <a:endParaRPr lang="en-GB" sz="2400">
              <a:cs typeface="Arial"/>
            </a:endParaRPr>
          </a:p>
          <a:p>
            <a:pPr marL="342900" indent="-342900">
              <a:lnSpc>
                <a:spcPct val="100000"/>
              </a:lnSpc>
              <a:spcBef>
                <a:spcPts val="1800"/>
              </a:spcBef>
              <a:spcAft>
                <a:spcPts val="1200"/>
              </a:spcAft>
              <a:buClr>
                <a:schemeClr val="accent6"/>
              </a:buClr>
              <a:buFont typeface="Arial" panose="020B0604020202020204" pitchFamily="34" charset="0"/>
              <a:buChar char="•"/>
            </a:pPr>
            <a:r>
              <a:rPr lang="en-GB" sz="2400"/>
              <a:t>Additional funding to cover extensions to apprenticeship contracts that exceed 24 months will not be funded.</a:t>
            </a:r>
            <a:endParaRPr lang="en-GB" sz="2400">
              <a:cs typeface="Arial"/>
            </a:endParaRPr>
          </a:p>
          <a:p>
            <a:pPr marL="342900" indent="-342900">
              <a:lnSpc>
                <a:spcPct val="100000"/>
              </a:lnSpc>
              <a:spcBef>
                <a:spcPts val="1800"/>
              </a:spcBef>
              <a:spcAft>
                <a:spcPts val="1200"/>
              </a:spcAft>
              <a:buClr>
                <a:schemeClr val="accent6"/>
              </a:buClr>
              <a:buFont typeface="Arial" panose="020B0604020202020204" pitchFamily="34" charset="0"/>
              <a:buChar char="•"/>
            </a:pPr>
            <a:r>
              <a:rPr lang="en-GB" sz="2400"/>
              <a:t>This funding is for new PTPTs that have not yet been enrolled or started their training and will be employed as a pharmacy technician apprentice.</a:t>
            </a:r>
            <a:endParaRPr lang="en-GB" sz="2400">
              <a:cs typeface="Arial"/>
            </a:endParaRPr>
          </a:p>
          <a:p>
            <a:pPr marL="342900" indent="-342900">
              <a:lnSpc>
                <a:spcPct val="100000"/>
              </a:lnSpc>
              <a:spcBef>
                <a:spcPts val="1800"/>
              </a:spcBef>
              <a:spcAft>
                <a:spcPts val="1200"/>
              </a:spcAft>
              <a:buClr>
                <a:schemeClr val="accent6"/>
              </a:buClr>
              <a:buFont typeface="Arial" panose="020B0604020202020204" pitchFamily="34" charset="0"/>
              <a:buChar char="•"/>
            </a:pPr>
            <a:r>
              <a:rPr lang="en-GB" sz="2400" b="1"/>
              <a:t>All PTPTs must be enrolled and have started their training programme by 28 February 2025.</a:t>
            </a:r>
          </a:p>
          <a:p>
            <a:pPr marL="342900" indent="-342900">
              <a:lnSpc>
                <a:spcPct val="100000"/>
              </a:lnSpc>
              <a:spcBef>
                <a:spcPts val="1800"/>
              </a:spcBef>
              <a:spcAft>
                <a:spcPts val="1200"/>
              </a:spcAft>
              <a:buClr>
                <a:schemeClr val="accent6"/>
              </a:buClr>
              <a:buFont typeface="Arial" panose="020B0604020202020204" pitchFamily="34" charset="0"/>
              <a:buChar char="•"/>
            </a:pPr>
            <a:endParaRPr lang="en-GB" sz="2400" b="1"/>
          </a:p>
          <a:p>
            <a:pPr>
              <a:lnSpc>
                <a:spcPct val="100000"/>
              </a:lnSpc>
              <a:spcAft>
                <a:spcPts val="1200"/>
              </a:spcAft>
              <a:buClr>
                <a:schemeClr val="accent6"/>
              </a:buClr>
            </a:pPr>
            <a:endParaRPr lang="en-GB" sz="2400"/>
          </a:p>
        </p:txBody>
      </p:sp>
    </p:spTree>
    <p:extLst>
      <p:ext uri="{BB962C8B-B14F-4D97-AF65-F5344CB8AC3E}">
        <p14:creationId xmlns:p14="http://schemas.microsoft.com/office/powerpoint/2010/main" val="32403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ae39060-2231-423e-b8e4-c839774b5994" xsi:nil="true"/>
    <lcf76f155ced4ddcb4097134ff3c332f xmlns="8f4fe6f9-136b-4826-bb7e-2ccad7d0e65c">
      <Terms xmlns="http://schemas.microsoft.com/office/infopath/2007/PartnerControls"/>
    </lcf76f155ced4ddcb4097134ff3c332f>
    <Number xmlns="8f4fe6f9-136b-4826-bb7e-2ccad7d0e6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2" ma:contentTypeDescription="Create a new document." ma:contentTypeScope="" ma:versionID="9688ae8eb1311bde8b665a9a889aa941">
  <xsd:schema xmlns:xsd="http://www.w3.org/2001/XMLSchema" xmlns:xs="http://www.w3.org/2001/XMLSchema" xmlns:p="http://schemas.microsoft.com/office/2006/metadata/properties" xmlns:ns1="http://schemas.microsoft.com/sharepoint/v3" xmlns:ns2="6ae39060-2231-423e-b8e4-c839774b5994" xmlns:ns3="8f4fe6f9-136b-4826-bb7e-2ccad7d0e65c" targetNamespace="http://schemas.microsoft.com/office/2006/metadata/properties" ma:root="true" ma:fieldsID="f872b170599c705f872a1ec8735fbf2b" ns1:_="" ns2:_="" ns3:_="">
    <xsd:import namespace="http://schemas.microsoft.com/sharepoint/v3"/>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Numbe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4d1d373-9095-4cde-a3b5-7f5d63c643ff}"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umber" ma:index="24" nillable="true" ma:displayName="Number" ma:format="Dropdown" ma:internalName="Number">
      <xsd:simpleType>
        <xsd:restriction base="dms:Text">
          <xsd:maxLength value="255"/>
        </xsd:restriction>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6ae39060-2231-423e-b8e4-c839774b5994"/>
    <ds:schemaRef ds:uri="8f4fe6f9-136b-4826-bb7e-2ccad7d0e6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CDE82921-036B-4442-84B6-2E2763BAA0FF}">
  <ds:schemaRefs>
    <ds:schemaRef ds:uri="6ae39060-2231-423e-b8e4-c839774b5994"/>
    <ds:schemaRef ds:uri="8f4fe6f9-136b-4826-bb7e-2ccad7d0e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31</Slides>
  <Notes>31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NHSD-Refresh-Theme-NOV1120B</vt:lpstr>
      <vt:lpstr>Community Pharmacy Technician Apprenticeship Programme</vt:lpstr>
      <vt:lpstr>Welcome</vt:lpstr>
      <vt:lpstr>Agenda</vt:lpstr>
      <vt:lpstr>Policy Drivers</vt:lpstr>
      <vt:lpstr>Why Train PTPTs?</vt:lpstr>
      <vt:lpstr>Why Train PTPTs?</vt:lpstr>
      <vt:lpstr>PTPT Role &amp; Activities – Community Pharmacy</vt:lpstr>
      <vt:lpstr>What is the NHS England Offer?</vt:lpstr>
      <vt:lpstr>Payment</vt:lpstr>
      <vt:lpstr>Apprenticeships</vt:lpstr>
      <vt:lpstr>Any Questions</vt:lpstr>
      <vt:lpstr>Programme requirements</vt:lpstr>
      <vt:lpstr>Programme Delivery</vt:lpstr>
      <vt:lpstr>Education Provision</vt:lpstr>
      <vt:lpstr>What is expected from the pharmacy contractor?</vt:lpstr>
      <vt:lpstr>Supervision requirements</vt:lpstr>
      <vt:lpstr>Designated Educational Supervisor</vt:lpstr>
      <vt:lpstr>Designated Educational Supervisor</vt:lpstr>
      <vt:lpstr>Any Questions?</vt:lpstr>
      <vt:lpstr>Application process</vt:lpstr>
      <vt:lpstr>Application process</vt:lpstr>
      <vt:lpstr>Application process</vt:lpstr>
      <vt:lpstr>Completing the Expression of Interest Form</vt:lpstr>
      <vt:lpstr>Completing the Expression of Interest Form</vt:lpstr>
      <vt:lpstr>Completing the Expression of Interest Form</vt:lpstr>
      <vt:lpstr>Completing the Expression of Interest Form</vt:lpstr>
      <vt:lpstr>Completing the Expression of Interest Form</vt:lpstr>
      <vt:lpstr>Any Questions?</vt:lpstr>
      <vt:lpstr>Next steps</vt:lpstr>
      <vt:lpstr>Where to go for further queries</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GOTTS, Tracey (NHS ENGLAND - T1510)</dc:creator>
  <cp:revision>15</cp:revision>
  <dcterms:created xsi:type="dcterms:W3CDTF">2020-11-30T10:49:03Z</dcterms:created>
  <dcterms:modified xsi:type="dcterms:W3CDTF">2024-09-24T10:32:39Z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56579ddb-1cdf-4035-9a3d-2da04fab6c26</vt:lpwstr>
  </property>
  <property fmtid="{D5CDD505-2E9C-101B-9397-08002B2CF9AE}" pid="3" name="MediaServiceImageTags">
    <vt:lpwstr/>
  </property>
  <property fmtid="{D5CDD505-2E9C-101B-9397-08002B2CF9AE}" pid="4" name="Order">
    <vt:r8>15100</vt:r8>
  </property>
  <property fmtid="{D5CDD505-2E9C-101B-9397-08002B2CF9AE}" pid="5" name="_ExtendedDescription">
    <vt:lpwstr/>
  </property>
  <property fmtid="{D5CDD505-2E9C-101B-9397-08002B2CF9AE}" pid="6" name="ContentTypeId">
    <vt:lpwstr>0x010100F8AC8A31E680EC4BB93558C0197B4842</vt:lpwstr>
  </property>
</Properties>
</file>