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327" r:id="rId3"/>
    <p:sldId id="330" r:id="rId4"/>
    <p:sldId id="331" r:id="rId5"/>
    <p:sldId id="332" r:id="rId6"/>
    <p:sldId id="342" r:id="rId7"/>
    <p:sldId id="337" r:id="rId8"/>
    <p:sldId id="282" r:id="rId9"/>
    <p:sldId id="340" r:id="rId10"/>
    <p:sldId id="274" r:id="rId11"/>
    <p:sldId id="275" r:id="rId12"/>
    <p:sldId id="341" r:id="rId13"/>
    <p:sldId id="335" r:id="rId14"/>
    <p:sldId id="284" r:id="rId15"/>
    <p:sldId id="287" r:id="rId16"/>
    <p:sldId id="288" r:id="rId17"/>
    <p:sldId id="281" r:id="rId18"/>
    <p:sldId id="280" r:id="rId19"/>
    <p:sldId id="339" r:id="rId20"/>
    <p:sldId id="343" r:id="rId21"/>
    <p:sldId id="333" r:id="rId22"/>
    <p:sldId id="334" r:id="rId23"/>
    <p:sldId id="277" r:id="rId24"/>
    <p:sldId id="283" r:id="rId25"/>
    <p:sldId id="278" r:id="rId26"/>
    <p:sldId id="279" r:id="rId27"/>
    <p:sldId id="286" r:id="rId28"/>
    <p:sldId id="285" r:id="rId29"/>
    <p:sldId id="329" r:id="rId30"/>
    <p:sldId id="328" r:id="rId31"/>
  </p:sldIdLst>
  <p:sldSz cx="9906000" cy="6858000" type="A4"/>
  <p:notesSz cx="6797675" cy="9926638"/>
  <p:defaultTextStyle>
    <a:defPPr marL="0" marR="0" indent="0" algn="l" defTabSz="1031626" rtl="0" fontAlgn="auto" latinLnBrk="1" hangingPunct="0">
      <a:lnSpc>
        <a:spcPct val="100000"/>
      </a:lnSpc>
      <a:spcBef>
        <a:spcPts val="0"/>
      </a:spcBef>
      <a:spcAft>
        <a:spcPts val="0"/>
      </a:spcAft>
      <a:buClrTx/>
      <a:buSzTx/>
      <a:buFontTx/>
      <a:buNone/>
      <a:tabLst/>
      <a:defRPr kumimoji="0" sz="2000" b="0" i="0" u="none" strike="noStrike" cap="none" spc="0" normalizeH="0" baseline="0">
        <a:ln>
          <a:noFill/>
        </a:ln>
        <a:solidFill>
          <a:srgbClr val="000000"/>
        </a:solidFill>
        <a:effectLst/>
        <a:uFillTx/>
      </a:defRPr>
    </a:defPPr>
    <a:lvl1pPr marL="0" marR="0" indent="0" algn="l" defTabSz="515813" rtl="0" fontAlgn="auto" latinLnBrk="0" hangingPunct="0">
      <a:lnSpc>
        <a:spcPct val="100000"/>
      </a:lnSpc>
      <a:spcBef>
        <a:spcPts val="0"/>
      </a:spcBef>
      <a:spcAft>
        <a:spcPts val="0"/>
      </a:spcAft>
      <a:buClrTx/>
      <a:buSzTx/>
      <a:buFontTx/>
      <a:buNone/>
      <a:tabLst/>
      <a:defRPr kumimoji="0" sz="2000" b="0" i="0" u="none" strike="noStrike" cap="none" spc="0" normalizeH="0" baseline="0">
        <a:ln>
          <a:noFill/>
        </a:ln>
        <a:solidFill>
          <a:srgbClr val="000000"/>
        </a:solidFill>
        <a:effectLst/>
        <a:uFillTx/>
        <a:latin typeface="+mn-lt"/>
        <a:ea typeface="+mn-ea"/>
        <a:cs typeface="+mn-cs"/>
        <a:sym typeface="Calibri"/>
      </a:defRPr>
    </a:lvl1pPr>
    <a:lvl2pPr marL="0" marR="0" indent="515813" algn="l" defTabSz="515813" rtl="0" fontAlgn="auto" latinLnBrk="0" hangingPunct="0">
      <a:lnSpc>
        <a:spcPct val="100000"/>
      </a:lnSpc>
      <a:spcBef>
        <a:spcPts val="0"/>
      </a:spcBef>
      <a:spcAft>
        <a:spcPts val="0"/>
      </a:spcAft>
      <a:buClrTx/>
      <a:buSzTx/>
      <a:buFontTx/>
      <a:buNone/>
      <a:tabLst/>
      <a:defRPr kumimoji="0" sz="2000" b="0" i="0" u="none" strike="noStrike" cap="none" spc="0" normalizeH="0" baseline="0">
        <a:ln>
          <a:noFill/>
        </a:ln>
        <a:solidFill>
          <a:srgbClr val="000000"/>
        </a:solidFill>
        <a:effectLst/>
        <a:uFillTx/>
        <a:latin typeface="+mn-lt"/>
        <a:ea typeface="+mn-ea"/>
        <a:cs typeface="+mn-cs"/>
        <a:sym typeface="Calibri"/>
      </a:defRPr>
    </a:lvl2pPr>
    <a:lvl3pPr marL="0" marR="0" indent="1031626" algn="l" defTabSz="515813" rtl="0" fontAlgn="auto" latinLnBrk="0" hangingPunct="0">
      <a:lnSpc>
        <a:spcPct val="100000"/>
      </a:lnSpc>
      <a:spcBef>
        <a:spcPts val="0"/>
      </a:spcBef>
      <a:spcAft>
        <a:spcPts val="0"/>
      </a:spcAft>
      <a:buClrTx/>
      <a:buSzTx/>
      <a:buFontTx/>
      <a:buNone/>
      <a:tabLst/>
      <a:defRPr kumimoji="0" sz="2000" b="0" i="0" u="none" strike="noStrike" cap="none" spc="0" normalizeH="0" baseline="0">
        <a:ln>
          <a:noFill/>
        </a:ln>
        <a:solidFill>
          <a:srgbClr val="000000"/>
        </a:solidFill>
        <a:effectLst/>
        <a:uFillTx/>
        <a:latin typeface="+mn-lt"/>
        <a:ea typeface="+mn-ea"/>
        <a:cs typeface="+mn-cs"/>
        <a:sym typeface="Calibri"/>
      </a:defRPr>
    </a:lvl3pPr>
    <a:lvl4pPr marL="0" marR="0" indent="1547439" algn="l" defTabSz="515813" rtl="0" fontAlgn="auto" latinLnBrk="0" hangingPunct="0">
      <a:lnSpc>
        <a:spcPct val="100000"/>
      </a:lnSpc>
      <a:spcBef>
        <a:spcPts val="0"/>
      </a:spcBef>
      <a:spcAft>
        <a:spcPts val="0"/>
      </a:spcAft>
      <a:buClrTx/>
      <a:buSzTx/>
      <a:buFontTx/>
      <a:buNone/>
      <a:tabLst/>
      <a:defRPr kumimoji="0" sz="2000" b="0" i="0" u="none" strike="noStrike" cap="none" spc="0" normalizeH="0" baseline="0">
        <a:ln>
          <a:noFill/>
        </a:ln>
        <a:solidFill>
          <a:srgbClr val="000000"/>
        </a:solidFill>
        <a:effectLst/>
        <a:uFillTx/>
        <a:latin typeface="+mn-lt"/>
        <a:ea typeface="+mn-ea"/>
        <a:cs typeface="+mn-cs"/>
        <a:sym typeface="Calibri"/>
      </a:defRPr>
    </a:lvl4pPr>
    <a:lvl5pPr marL="0" marR="0" indent="2063252" algn="l" defTabSz="515813" rtl="0" fontAlgn="auto" latinLnBrk="0" hangingPunct="0">
      <a:lnSpc>
        <a:spcPct val="100000"/>
      </a:lnSpc>
      <a:spcBef>
        <a:spcPts val="0"/>
      </a:spcBef>
      <a:spcAft>
        <a:spcPts val="0"/>
      </a:spcAft>
      <a:buClrTx/>
      <a:buSzTx/>
      <a:buFontTx/>
      <a:buNone/>
      <a:tabLst/>
      <a:defRPr kumimoji="0" sz="2000" b="0" i="0" u="none" strike="noStrike" cap="none" spc="0" normalizeH="0" baseline="0">
        <a:ln>
          <a:noFill/>
        </a:ln>
        <a:solidFill>
          <a:srgbClr val="000000"/>
        </a:solidFill>
        <a:effectLst/>
        <a:uFillTx/>
        <a:latin typeface="+mn-lt"/>
        <a:ea typeface="+mn-ea"/>
        <a:cs typeface="+mn-cs"/>
        <a:sym typeface="Calibri"/>
      </a:defRPr>
    </a:lvl5pPr>
    <a:lvl6pPr marL="0" marR="0" indent="2579065" algn="l" defTabSz="515813" rtl="0" fontAlgn="auto" latinLnBrk="0" hangingPunct="0">
      <a:lnSpc>
        <a:spcPct val="100000"/>
      </a:lnSpc>
      <a:spcBef>
        <a:spcPts val="0"/>
      </a:spcBef>
      <a:spcAft>
        <a:spcPts val="0"/>
      </a:spcAft>
      <a:buClrTx/>
      <a:buSzTx/>
      <a:buFontTx/>
      <a:buNone/>
      <a:tabLst/>
      <a:defRPr kumimoji="0" sz="2000" b="0" i="0" u="none" strike="noStrike" cap="none" spc="0" normalizeH="0" baseline="0">
        <a:ln>
          <a:noFill/>
        </a:ln>
        <a:solidFill>
          <a:srgbClr val="000000"/>
        </a:solidFill>
        <a:effectLst/>
        <a:uFillTx/>
        <a:latin typeface="+mn-lt"/>
        <a:ea typeface="+mn-ea"/>
        <a:cs typeface="+mn-cs"/>
        <a:sym typeface="Calibri"/>
      </a:defRPr>
    </a:lvl6pPr>
    <a:lvl7pPr marL="0" marR="0" indent="3094878" algn="l" defTabSz="515813" rtl="0" fontAlgn="auto" latinLnBrk="0" hangingPunct="0">
      <a:lnSpc>
        <a:spcPct val="100000"/>
      </a:lnSpc>
      <a:spcBef>
        <a:spcPts val="0"/>
      </a:spcBef>
      <a:spcAft>
        <a:spcPts val="0"/>
      </a:spcAft>
      <a:buClrTx/>
      <a:buSzTx/>
      <a:buFontTx/>
      <a:buNone/>
      <a:tabLst/>
      <a:defRPr kumimoji="0" sz="2000" b="0" i="0" u="none" strike="noStrike" cap="none" spc="0" normalizeH="0" baseline="0">
        <a:ln>
          <a:noFill/>
        </a:ln>
        <a:solidFill>
          <a:srgbClr val="000000"/>
        </a:solidFill>
        <a:effectLst/>
        <a:uFillTx/>
        <a:latin typeface="+mn-lt"/>
        <a:ea typeface="+mn-ea"/>
        <a:cs typeface="+mn-cs"/>
        <a:sym typeface="Calibri"/>
      </a:defRPr>
    </a:lvl7pPr>
    <a:lvl8pPr marL="0" marR="0" indent="3610691" algn="l" defTabSz="515813" rtl="0" fontAlgn="auto" latinLnBrk="0" hangingPunct="0">
      <a:lnSpc>
        <a:spcPct val="100000"/>
      </a:lnSpc>
      <a:spcBef>
        <a:spcPts val="0"/>
      </a:spcBef>
      <a:spcAft>
        <a:spcPts val="0"/>
      </a:spcAft>
      <a:buClrTx/>
      <a:buSzTx/>
      <a:buFontTx/>
      <a:buNone/>
      <a:tabLst/>
      <a:defRPr kumimoji="0" sz="2000" b="0" i="0" u="none" strike="noStrike" cap="none" spc="0" normalizeH="0" baseline="0">
        <a:ln>
          <a:noFill/>
        </a:ln>
        <a:solidFill>
          <a:srgbClr val="000000"/>
        </a:solidFill>
        <a:effectLst/>
        <a:uFillTx/>
        <a:latin typeface="+mn-lt"/>
        <a:ea typeface="+mn-ea"/>
        <a:cs typeface="+mn-cs"/>
        <a:sym typeface="Calibri"/>
      </a:defRPr>
    </a:lvl8pPr>
    <a:lvl9pPr marL="0" marR="0" indent="4126504" algn="l" defTabSz="515813" rtl="0" fontAlgn="auto" latinLnBrk="0" hangingPunct="0">
      <a:lnSpc>
        <a:spcPct val="100000"/>
      </a:lnSpc>
      <a:spcBef>
        <a:spcPts val="0"/>
      </a:spcBef>
      <a:spcAft>
        <a:spcPts val="0"/>
      </a:spcAft>
      <a:buClrTx/>
      <a:buSzTx/>
      <a:buFontTx/>
      <a:buNone/>
      <a:tabLst/>
      <a:defRPr kumimoji="0" sz="20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guide id="3" orient="horz" pos="2160">
          <p15:clr>
            <a:srgbClr val="A4A3A4"/>
          </p15:clr>
        </p15:guide>
        <p15:guide id="4"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FF0066"/>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33" autoAdjust="0"/>
    <p:restoredTop sz="61768" autoAdjust="0"/>
  </p:normalViewPr>
  <p:slideViewPr>
    <p:cSldViewPr snapToGrid="0" snapToObjects="1">
      <p:cViewPr varScale="1">
        <p:scale>
          <a:sx n="39" d="100"/>
          <a:sy n="39" d="100"/>
        </p:scale>
        <p:origin x="331" y="38"/>
      </p:cViewPr>
      <p:guideLst>
        <p:guide orient="horz" pos="1620"/>
        <p:guide pos="2880"/>
        <p:guide orient="horz" pos="2160"/>
        <p:guide pos="3120"/>
      </p:guideLst>
    </p:cSldViewPr>
  </p:slideViewPr>
  <p:notesTextViewPr>
    <p:cViewPr>
      <p:scale>
        <a:sx n="1" d="1"/>
        <a:sy n="1" d="1"/>
      </p:scale>
      <p:origin x="0" y="0"/>
    </p:cViewPr>
  </p:notesTextViewPr>
  <p:sorterViewPr>
    <p:cViewPr>
      <p:scale>
        <a:sx n="100" d="100"/>
        <a:sy n="100" d="100"/>
      </p:scale>
      <p:origin x="0" y="-987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4" name="Shape 74"/>
          <p:cNvSpPr>
            <a:spLocks noGrp="1" noRot="1" noChangeAspect="1"/>
          </p:cNvSpPr>
          <p:nvPr>
            <p:ph type="sldImg"/>
          </p:nvPr>
        </p:nvSpPr>
        <p:spPr>
          <a:xfrm>
            <a:off x="709613" y="744538"/>
            <a:ext cx="5378450" cy="3722687"/>
          </a:xfrm>
          <a:prstGeom prst="rect">
            <a:avLst/>
          </a:prstGeom>
        </p:spPr>
        <p:txBody>
          <a:bodyPr/>
          <a:lstStyle/>
          <a:p>
            <a:endParaRPr/>
          </a:p>
        </p:txBody>
      </p:sp>
      <p:sp>
        <p:nvSpPr>
          <p:cNvPr id="75" name="Shape 75"/>
          <p:cNvSpPr>
            <a:spLocks noGrp="1"/>
          </p:cNvSpPr>
          <p:nvPr>
            <p:ph type="body" sz="quarter" idx="1"/>
          </p:nvPr>
        </p:nvSpPr>
        <p:spPr>
          <a:xfrm>
            <a:off x="906357" y="4715153"/>
            <a:ext cx="4984962" cy="4466987"/>
          </a:xfrm>
          <a:prstGeom prst="rect">
            <a:avLst/>
          </a:prstGeom>
        </p:spPr>
        <p:txBody>
          <a:bodyPr/>
          <a:lstStyle/>
          <a:p>
            <a:endParaRPr/>
          </a:p>
        </p:txBody>
      </p:sp>
    </p:spTree>
    <p:extLst>
      <p:ext uri="{BB962C8B-B14F-4D97-AF65-F5344CB8AC3E}">
        <p14:creationId xmlns:p14="http://schemas.microsoft.com/office/powerpoint/2010/main" val="4127952927"/>
      </p:ext>
    </p:extLst>
  </p:cSld>
  <p:clrMap bg1="lt1" tx1="dk1" bg2="lt2" tx2="dk2" accent1="accent1" accent2="accent2" accent3="accent3" accent4="accent4" accent5="accent5" accent6="accent6" hlink="hlink" folHlink="folHlink"/>
  <p:notesStyle>
    <a:lvl1pPr latinLnBrk="0">
      <a:defRPr sz="1400">
        <a:latin typeface="+mn-lt"/>
        <a:ea typeface="+mn-ea"/>
        <a:cs typeface="+mn-cs"/>
        <a:sym typeface="Calibri"/>
      </a:defRPr>
    </a:lvl1pPr>
    <a:lvl2pPr indent="257907" latinLnBrk="0">
      <a:defRPr sz="1400">
        <a:latin typeface="+mn-lt"/>
        <a:ea typeface="+mn-ea"/>
        <a:cs typeface="+mn-cs"/>
        <a:sym typeface="Calibri"/>
      </a:defRPr>
    </a:lvl2pPr>
    <a:lvl3pPr indent="515813" latinLnBrk="0">
      <a:defRPr sz="1400">
        <a:latin typeface="+mn-lt"/>
        <a:ea typeface="+mn-ea"/>
        <a:cs typeface="+mn-cs"/>
        <a:sym typeface="Calibri"/>
      </a:defRPr>
    </a:lvl3pPr>
    <a:lvl4pPr indent="773720" latinLnBrk="0">
      <a:defRPr sz="1400">
        <a:latin typeface="+mn-lt"/>
        <a:ea typeface="+mn-ea"/>
        <a:cs typeface="+mn-cs"/>
        <a:sym typeface="Calibri"/>
      </a:defRPr>
    </a:lvl4pPr>
    <a:lvl5pPr indent="1031626" latinLnBrk="0">
      <a:defRPr sz="1400">
        <a:latin typeface="+mn-lt"/>
        <a:ea typeface="+mn-ea"/>
        <a:cs typeface="+mn-cs"/>
        <a:sym typeface="Calibri"/>
      </a:defRPr>
    </a:lvl5pPr>
    <a:lvl6pPr indent="1289533" latinLnBrk="0">
      <a:defRPr sz="1400">
        <a:latin typeface="+mn-lt"/>
        <a:ea typeface="+mn-ea"/>
        <a:cs typeface="+mn-cs"/>
        <a:sym typeface="Calibri"/>
      </a:defRPr>
    </a:lvl6pPr>
    <a:lvl7pPr indent="1547439" latinLnBrk="0">
      <a:defRPr sz="1400">
        <a:latin typeface="+mn-lt"/>
        <a:ea typeface="+mn-ea"/>
        <a:cs typeface="+mn-cs"/>
        <a:sym typeface="Calibri"/>
      </a:defRPr>
    </a:lvl7pPr>
    <a:lvl8pPr indent="1805346" latinLnBrk="0">
      <a:defRPr sz="1400">
        <a:latin typeface="+mn-lt"/>
        <a:ea typeface="+mn-ea"/>
        <a:cs typeface="+mn-cs"/>
        <a:sym typeface="Calibri"/>
      </a:defRPr>
    </a:lvl8pPr>
    <a:lvl9pPr indent="2063252" latinLnBrk="0">
      <a:defRPr sz="14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webmd.com/balance/what-is-box-breathing"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drchatterjee.com/the-3-4-5-breath/"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9613" y="744538"/>
            <a:ext cx="5378450" cy="3722687"/>
          </a:xfrm>
        </p:spPr>
      </p:sp>
      <p:sp>
        <p:nvSpPr>
          <p:cNvPr id="3" name="Notes Placeholder 2"/>
          <p:cNvSpPr>
            <a:spLocks noGrp="1"/>
          </p:cNvSpPr>
          <p:nvPr>
            <p:ph type="body" idx="1"/>
          </p:nvPr>
        </p:nvSpPr>
        <p:spPr/>
        <p:txBody>
          <a:bodyPr/>
          <a:lstStyle/>
          <a:p>
            <a:endParaRPr lang="en-US" baseline="0" dirty="0"/>
          </a:p>
          <a:p>
            <a:endParaRPr lang="en-US" dirty="0"/>
          </a:p>
        </p:txBody>
      </p:sp>
    </p:spTree>
    <p:extLst>
      <p:ext uri="{BB962C8B-B14F-4D97-AF65-F5344CB8AC3E}">
        <p14:creationId xmlns:p14="http://schemas.microsoft.com/office/powerpoint/2010/main" val="20222871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Breathe in counting to four slowly. Feel the air enter your lungs</a:t>
            </a:r>
          </a:p>
          <a:p>
            <a:r>
              <a:rPr lang="en-US" dirty="0"/>
              <a:t>Hold your breath for four seconds. Try to avoid inhaling or exhaling for four seconds</a:t>
            </a:r>
          </a:p>
          <a:p>
            <a:r>
              <a:rPr lang="en-US" dirty="0"/>
              <a:t>Slowly exhale through your mouth for four seconds</a:t>
            </a:r>
          </a:p>
          <a:p>
            <a:r>
              <a:rPr lang="en-US" dirty="0"/>
              <a:t>Repeat steps above until you feel re-centered.</a:t>
            </a:r>
          </a:p>
          <a:p>
            <a:pPr marL="0" marR="0" lvl="0" indent="0" defTabSz="914400" eaLnBrk="1" fontAlgn="auto" latinLnBrk="0" hangingPunct="1">
              <a:lnSpc>
                <a:spcPct val="100000"/>
              </a:lnSpc>
              <a:spcBef>
                <a:spcPts val="0"/>
              </a:spcBef>
              <a:spcAft>
                <a:spcPts val="0"/>
              </a:spcAft>
              <a:buClrTx/>
              <a:buSzTx/>
              <a:buFontTx/>
              <a:buNone/>
              <a:tabLst/>
              <a:defRPr/>
            </a:pPr>
            <a:endParaRPr lang="en-GB" sz="1400" u="sng" dirty="0">
              <a:effectLst/>
              <a:latin typeface="+mn-lt"/>
              <a:ea typeface="+mn-ea"/>
              <a:cs typeface="+mn-cs"/>
              <a:sym typeface="Calibri"/>
              <a:hlinkClick r:id="rId3"/>
            </a:endParaRPr>
          </a:p>
          <a:p>
            <a:pPr marL="0" marR="0" lvl="0" indent="0" defTabSz="914400" eaLnBrk="1" fontAlgn="auto" latinLnBrk="0" hangingPunct="1">
              <a:lnSpc>
                <a:spcPct val="100000"/>
              </a:lnSpc>
              <a:spcBef>
                <a:spcPts val="0"/>
              </a:spcBef>
              <a:spcAft>
                <a:spcPts val="0"/>
              </a:spcAft>
              <a:buClrTx/>
              <a:buSzTx/>
              <a:buFontTx/>
              <a:buNone/>
              <a:tabLst/>
              <a:defRPr/>
            </a:pPr>
            <a:r>
              <a:rPr lang="en-GB" sz="1400" u="sng" dirty="0">
                <a:effectLst/>
                <a:latin typeface="+mn-lt"/>
                <a:ea typeface="+mn-ea"/>
                <a:cs typeface="+mn-cs"/>
                <a:sym typeface="Calibri"/>
                <a:hlinkClick r:id="rId3"/>
              </a:rPr>
              <a:t>https://www.webmd.com/balance/what-is-box-breathing</a:t>
            </a:r>
            <a:endParaRPr lang="en-GB" sz="1400" dirty="0">
              <a:effectLst/>
              <a:latin typeface="+mn-lt"/>
              <a:ea typeface="+mn-ea"/>
              <a:cs typeface="+mn-cs"/>
              <a:sym typeface="Calibri"/>
            </a:endParaRPr>
          </a:p>
          <a:p>
            <a:endParaRPr lang="en-GB" dirty="0"/>
          </a:p>
        </p:txBody>
      </p:sp>
    </p:spTree>
    <p:extLst>
      <p:ext uri="{BB962C8B-B14F-4D97-AF65-F5344CB8AC3E}">
        <p14:creationId xmlns:p14="http://schemas.microsoft.com/office/powerpoint/2010/main" val="29845004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dirty="0"/>
              <a:t>Take one hand and hold it in your other hand</a:t>
            </a:r>
          </a:p>
          <a:p>
            <a:r>
              <a:rPr lang="en-GB" sz="1400" dirty="0"/>
              <a:t>With your forefinger, place the fingertip on your palm, just below your thumb and trace up the ridge of your thumb, over the edge and up the next finger.</a:t>
            </a:r>
          </a:p>
          <a:p>
            <a:r>
              <a:rPr lang="en-GB" sz="1400" dirty="0"/>
              <a:t>Trace all the way around your hand, feeling the edge, noticing every crevasse and joint as you go all the way around your hand with your fingertip until you have reached the other side of your palm, just below your littlest finger</a:t>
            </a:r>
          </a:p>
          <a:p>
            <a:r>
              <a:rPr lang="en-GB" sz="1400" dirty="0"/>
              <a:t>Repeat using the other hand</a:t>
            </a:r>
          </a:p>
          <a:p>
            <a:endParaRPr lang="en-GB" dirty="0"/>
          </a:p>
        </p:txBody>
      </p:sp>
    </p:spTree>
    <p:extLst>
      <p:ext uri="{BB962C8B-B14F-4D97-AF65-F5344CB8AC3E}">
        <p14:creationId xmlns:p14="http://schemas.microsoft.com/office/powerpoint/2010/main" val="37219867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400" i="1" dirty="0">
                <a:effectLst/>
                <a:latin typeface="+mn-lt"/>
                <a:ea typeface="+mn-ea"/>
                <a:cs typeface="+mn-cs"/>
                <a:sym typeface="Calibri"/>
              </a:rPr>
              <a:t>Example:</a:t>
            </a:r>
            <a:r>
              <a:rPr lang="en-GB" sz="1400" dirty="0">
                <a:effectLst/>
                <a:latin typeface="+mn-lt"/>
                <a:ea typeface="+mn-ea"/>
                <a:cs typeface="+mn-cs"/>
                <a:sym typeface="Calibri"/>
              </a:rPr>
              <a:t> </a:t>
            </a:r>
            <a:r>
              <a:rPr lang="en-GB" sz="1400" i="1" dirty="0">
                <a:effectLst/>
                <a:latin typeface="+mn-lt"/>
                <a:ea typeface="+mn-ea"/>
                <a:cs typeface="+mn-cs"/>
                <a:sym typeface="Calibri"/>
              </a:rPr>
              <a:t>my favourite place is in the mountains. Surrounded by no one else, with nothing but snow and sky for miles and miles around. Total silence: peace, calm, tranquillity. I can smell the freshness of the Swiss air, hear the swish of the wind as it wraps itself between my layers of clothing – an attempt at keeping warm in the icy coldness. I can taste snowflakes, cool and newly fallen upon my lips…</a:t>
            </a:r>
            <a:endParaRPr lang="en-GB" sz="1400" dirty="0">
              <a:effectLst/>
              <a:latin typeface="+mn-lt"/>
              <a:ea typeface="+mn-ea"/>
              <a:cs typeface="+mn-cs"/>
              <a:sym typeface="Calibri"/>
            </a:endParaRPr>
          </a:p>
          <a:p>
            <a:endParaRPr lang="en-GB" dirty="0"/>
          </a:p>
        </p:txBody>
      </p:sp>
    </p:spTree>
    <p:extLst>
      <p:ext uri="{BB962C8B-B14F-4D97-AF65-F5344CB8AC3E}">
        <p14:creationId xmlns:p14="http://schemas.microsoft.com/office/powerpoint/2010/main" val="13583240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37160" indent="0">
              <a:buNone/>
            </a:pPr>
            <a:r>
              <a:rPr lang="en-GB" sz="1400" dirty="0"/>
              <a:t>Take yourself somewhere quiet for a few minutes and, either sitting or standing, try a few simple stretches:</a:t>
            </a:r>
          </a:p>
          <a:p>
            <a:r>
              <a:rPr lang="en-GB" sz="1400" b="1" dirty="0"/>
              <a:t>Head</a:t>
            </a:r>
            <a:r>
              <a:rPr lang="en-GB" sz="1400" dirty="0"/>
              <a:t> – roll your head round, tilt it back and forth, turn it from side to side</a:t>
            </a:r>
          </a:p>
          <a:p>
            <a:r>
              <a:rPr lang="en-GB" sz="1400" b="1" dirty="0"/>
              <a:t>Shoulders</a:t>
            </a:r>
            <a:r>
              <a:rPr lang="en-GB" sz="1400" dirty="0"/>
              <a:t> – gently rise your shoulders, up and down. Try rotating them, one at a time and then both together, clockwise and then anti-clockwise</a:t>
            </a:r>
          </a:p>
          <a:p>
            <a:r>
              <a:rPr lang="en-GB" sz="1400" b="1" dirty="0"/>
              <a:t>Knees</a:t>
            </a:r>
            <a:r>
              <a:rPr lang="en-GB" sz="1400" dirty="0"/>
              <a:t> – move your knees side to side, swing them apart and then back together again, cross one knee over in front of the other and then reverse it</a:t>
            </a:r>
          </a:p>
          <a:p>
            <a:r>
              <a:rPr lang="en-GB" sz="1400" b="1" dirty="0"/>
              <a:t>Toes</a:t>
            </a:r>
            <a:r>
              <a:rPr lang="en-GB" sz="1400" dirty="0"/>
              <a:t> – gently place your feet flat on the ground and slowly rise to your tiptoe, and then back down again. Repeat going up and down from flat-foot to tiptoe, gradually</a:t>
            </a:r>
            <a:endParaRPr lang="en-GB" dirty="0"/>
          </a:p>
        </p:txBody>
      </p:sp>
    </p:spTree>
    <p:extLst>
      <p:ext uri="{BB962C8B-B14F-4D97-AF65-F5344CB8AC3E}">
        <p14:creationId xmlns:p14="http://schemas.microsoft.com/office/powerpoint/2010/main" val="14694591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9070068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400" i="1" dirty="0">
                <a:effectLst/>
                <a:latin typeface="+mn-lt"/>
                <a:ea typeface="+mn-ea"/>
                <a:cs typeface="+mn-cs"/>
                <a:sym typeface="Calibri"/>
              </a:rPr>
              <a:t>Example: category – ice creams: chocolate, vanilla, cookie, mint, mint chocolate chip, raspberry, strawberry, blueberry, </a:t>
            </a:r>
            <a:r>
              <a:rPr lang="en-GB" sz="1400" i="1" dirty="0" err="1">
                <a:effectLst/>
                <a:latin typeface="+mn-lt"/>
                <a:ea typeface="+mn-ea"/>
                <a:cs typeface="+mn-cs"/>
                <a:sym typeface="Calibri"/>
              </a:rPr>
              <a:t>bubblegum</a:t>
            </a:r>
            <a:r>
              <a:rPr lang="en-GB" sz="1400" i="1" dirty="0">
                <a:effectLst/>
                <a:latin typeface="+mn-lt"/>
                <a:ea typeface="+mn-ea"/>
                <a:cs typeface="+mn-cs"/>
                <a:sym typeface="Calibri"/>
              </a:rPr>
              <a:t>, rum and raisin, lemon, brownie, strawberries and cream, cookie dough…</a:t>
            </a:r>
            <a:endParaRPr lang="en-GB" sz="1400" dirty="0">
              <a:effectLst/>
              <a:latin typeface="+mn-lt"/>
              <a:ea typeface="+mn-ea"/>
              <a:cs typeface="+mn-cs"/>
              <a:sym typeface="Calibri"/>
            </a:endParaRPr>
          </a:p>
          <a:p>
            <a:endParaRPr lang="en-GB" dirty="0"/>
          </a:p>
        </p:txBody>
      </p:sp>
    </p:spTree>
    <p:extLst>
      <p:ext uri="{BB962C8B-B14F-4D97-AF65-F5344CB8AC3E}">
        <p14:creationId xmlns:p14="http://schemas.microsoft.com/office/powerpoint/2010/main" val="38841700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400" i="1" dirty="0">
                <a:effectLst/>
                <a:latin typeface="+mn-lt"/>
                <a:ea typeface="+mn-ea"/>
                <a:cs typeface="+mn-cs"/>
                <a:sym typeface="Calibri"/>
              </a:rPr>
              <a:t>Example: “One fine day, in the middle of the night; two dead men got up to fight; back to back, they faced each other; drew their swords and shot each other.”</a:t>
            </a:r>
            <a:endParaRPr lang="en-GB" sz="1400" dirty="0">
              <a:effectLst/>
              <a:latin typeface="+mn-lt"/>
              <a:ea typeface="+mn-ea"/>
              <a:cs typeface="+mn-cs"/>
              <a:sym typeface="Calibri"/>
            </a:endParaRPr>
          </a:p>
          <a:p>
            <a:endParaRPr lang="en-GB" dirty="0"/>
          </a:p>
        </p:txBody>
      </p:sp>
    </p:spTree>
    <p:extLst>
      <p:ext uri="{BB962C8B-B14F-4D97-AF65-F5344CB8AC3E}">
        <p14:creationId xmlns:p14="http://schemas.microsoft.com/office/powerpoint/2010/main" val="40082851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400" i="1" dirty="0">
                <a:effectLst/>
                <a:latin typeface="+mn-lt"/>
                <a:ea typeface="+mn-ea"/>
                <a:cs typeface="+mn-cs"/>
                <a:sym typeface="Calibri"/>
              </a:rPr>
              <a:t>Example: my favourite food is chocolate gateau. It looks tall and grand with many layers of chocolate sponge, sticking to one another with thick gooey chocolate, all melting together in a rich, sickly sweet merge of chocolate and sugar. It feels sticky to touch but smells delightful: deliciously enticing and warm, freshly baked. I tastes like heaven in a mouthful, all the sweetness oozing onto my touch as the chocolate melts and the cake flakes into pieces, dissolving between indulgent bites…</a:t>
            </a:r>
            <a:endParaRPr lang="en-GB" sz="1400" dirty="0">
              <a:effectLst/>
              <a:latin typeface="+mn-lt"/>
              <a:ea typeface="+mn-ea"/>
              <a:cs typeface="+mn-cs"/>
              <a:sym typeface="Calibri"/>
            </a:endParaRPr>
          </a:p>
          <a:p>
            <a:endParaRPr lang="en-GB" dirty="0"/>
          </a:p>
        </p:txBody>
      </p:sp>
    </p:spTree>
    <p:extLst>
      <p:ext uri="{BB962C8B-B14F-4D97-AF65-F5344CB8AC3E}">
        <p14:creationId xmlns:p14="http://schemas.microsoft.com/office/powerpoint/2010/main" val="22034479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Think of all the things that have gone well for you, all the people who love you, all the things that make you smile, the occasions that have made you laugh.</a:t>
            </a:r>
          </a:p>
          <a:p>
            <a:r>
              <a:rPr lang="en-GB" dirty="0"/>
              <a:t>Think of three things that you are lucky to have and that you often take for granted.</a:t>
            </a:r>
          </a:p>
          <a:p>
            <a:r>
              <a:rPr lang="en-GB" dirty="0"/>
              <a:t>Cherish these three things and be grateful for them, actively appreciate having them in your life</a:t>
            </a:r>
          </a:p>
          <a:p>
            <a:r>
              <a:rPr lang="en-US" dirty="0"/>
              <a:t>Consider keeping a gratitude journal and take five minutes at the end of each day to complete</a:t>
            </a:r>
          </a:p>
          <a:p>
            <a:pPr marL="0" marR="0" lvl="0" indent="0" defTabSz="914400" eaLnBrk="1" fontAlgn="auto" latinLnBrk="0" hangingPunct="1">
              <a:lnSpc>
                <a:spcPct val="100000"/>
              </a:lnSpc>
              <a:spcBef>
                <a:spcPts val="0"/>
              </a:spcBef>
              <a:spcAft>
                <a:spcPts val="0"/>
              </a:spcAft>
              <a:buClrTx/>
              <a:buSzTx/>
              <a:buFontTx/>
              <a:buNone/>
              <a:tabLst/>
              <a:defRPr/>
            </a:pPr>
            <a:endParaRPr lang="en-GB" sz="1400" i="1" dirty="0">
              <a:effectLst/>
              <a:latin typeface="+mn-lt"/>
              <a:ea typeface="+mn-ea"/>
              <a:cs typeface="+mn-cs"/>
              <a:sym typeface="Calibri"/>
            </a:endParaRPr>
          </a:p>
          <a:p>
            <a:pPr marL="0" marR="0" lvl="0" indent="0" defTabSz="914400" eaLnBrk="1" fontAlgn="auto" latinLnBrk="0" hangingPunct="1">
              <a:lnSpc>
                <a:spcPct val="100000"/>
              </a:lnSpc>
              <a:spcBef>
                <a:spcPts val="0"/>
              </a:spcBef>
              <a:spcAft>
                <a:spcPts val="0"/>
              </a:spcAft>
              <a:buClrTx/>
              <a:buSzTx/>
              <a:buFontTx/>
              <a:buNone/>
              <a:tabLst/>
              <a:defRPr/>
            </a:pPr>
            <a:r>
              <a:rPr lang="en-GB" sz="1400" i="1" dirty="0">
                <a:effectLst/>
                <a:latin typeface="+mn-lt"/>
                <a:ea typeface="+mn-ea"/>
                <a:cs typeface="+mn-cs"/>
                <a:sym typeface="Calibri"/>
              </a:rPr>
              <a:t>Example: I am grateful for being able to wake up next to someone who loves me. I am grateful for having fresh, cold, clean water to drink. I am grateful for being able to run and cycle and dance.</a:t>
            </a:r>
            <a:endParaRPr lang="en-GB" sz="1400" dirty="0">
              <a:effectLst/>
              <a:latin typeface="+mn-lt"/>
              <a:ea typeface="+mn-ea"/>
              <a:cs typeface="+mn-cs"/>
              <a:sym typeface="Calibri"/>
            </a:endParaRPr>
          </a:p>
          <a:p>
            <a:endParaRPr lang="en-GB" dirty="0"/>
          </a:p>
        </p:txBody>
      </p:sp>
    </p:spTree>
    <p:extLst>
      <p:ext uri="{BB962C8B-B14F-4D97-AF65-F5344CB8AC3E}">
        <p14:creationId xmlns:p14="http://schemas.microsoft.com/office/powerpoint/2010/main" val="1682061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400" i="1" dirty="0">
                <a:effectLst/>
                <a:latin typeface="+mn-lt"/>
                <a:ea typeface="+mn-ea"/>
                <a:cs typeface="+mn-cs"/>
                <a:sym typeface="Calibri"/>
              </a:rPr>
              <a:t>Example: I remember making fresh bread at home with my mum. The kitchen is warm as the sun beats through its afternoon heat, making the entire kitchen feel like a sauna. We are measuring out the ingredients – one cup, two teaspoons, some yeast…I can smell the ingredients as they go into the mixture, one by one.</a:t>
            </a:r>
            <a:endParaRPr lang="en-GB" sz="1400" dirty="0">
              <a:effectLst/>
              <a:latin typeface="+mn-lt"/>
              <a:ea typeface="+mn-ea"/>
              <a:cs typeface="+mn-cs"/>
              <a:sym typeface="Calibri"/>
            </a:endParaRPr>
          </a:p>
          <a:p>
            <a:endParaRPr lang="en-GB" dirty="0"/>
          </a:p>
        </p:txBody>
      </p:sp>
    </p:spTree>
    <p:extLst>
      <p:ext uri="{BB962C8B-B14F-4D97-AF65-F5344CB8AC3E}">
        <p14:creationId xmlns:p14="http://schemas.microsoft.com/office/powerpoint/2010/main" val="3537326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400" dirty="0"/>
              <a:t>Empathy is putting yourself in another person’s shoes and understanding how they are feeling</a:t>
            </a:r>
            <a:endParaRPr lang="en-GB" sz="1800" dirty="0"/>
          </a:p>
          <a:p>
            <a:endParaRPr lang="en-GB" dirty="0"/>
          </a:p>
        </p:txBody>
      </p:sp>
    </p:spTree>
    <p:extLst>
      <p:ext uri="{BB962C8B-B14F-4D97-AF65-F5344CB8AC3E}">
        <p14:creationId xmlns:p14="http://schemas.microsoft.com/office/powerpoint/2010/main" val="4043938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Kipling’s Men – who, what, where, when, why, how</a:t>
            </a:r>
            <a:endParaRPr lang="en-GB" dirty="0"/>
          </a:p>
        </p:txBody>
      </p:sp>
    </p:spTree>
    <p:extLst>
      <p:ext uri="{BB962C8B-B14F-4D97-AF65-F5344CB8AC3E}">
        <p14:creationId xmlns:p14="http://schemas.microsoft.com/office/powerpoint/2010/main" val="22060074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Google Shape;48;p1: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9" name="Google Shape;49;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0" name="Google Shape;50;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8</a:t>
            </a:fld>
            <a:endParaRPr/>
          </a:p>
        </p:txBody>
      </p:sp>
    </p:spTree>
    <p:extLst>
      <p:ext uri="{BB962C8B-B14F-4D97-AF65-F5344CB8AC3E}">
        <p14:creationId xmlns:p14="http://schemas.microsoft.com/office/powerpoint/2010/main" val="3304918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Developed as a mindfulness technique for teenagers, this 3-minute technique takes you from fight or flight to rest and digest which can help as a calming technique after a difficult interaction</a:t>
            </a:r>
            <a:endParaRPr lang="en-GB" dirty="0"/>
          </a:p>
        </p:txBody>
      </p:sp>
    </p:spTree>
    <p:extLst>
      <p:ext uri="{BB962C8B-B14F-4D97-AF65-F5344CB8AC3E}">
        <p14:creationId xmlns:p14="http://schemas.microsoft.com/office/powerpoint/2010/main" val="11767387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effectLst/>
                <a:latin typeface="+mn-lt"/>
                <a:ea typeface="+mn-ea"/>
                <a:cs typeface="+mn-cs"/>
                <a:sym typeface="Calibri"/>
              </a:rPr>
              <a:t>You can do this sitting or standing. Focus on how your body feels from head to toe, noticing each part.</a:t>
            </a:r>
            <a:endParaRPr lang="en-GB" sz="1400" dirty="0">
              <a:effectLst/>
              <a:latin typeface="+mn-lt"/>
              <a:ea typeface="+mn-ea"/>
              <a:cs typeface="+mn-cs"/>
              <a:sym typeface="Calibri"/>
            </a:endParaRPr>
          </a:p>
          <a:p>
            <a:pPr lvl="0"/>
            <a:r>
              <a:rPr lang="en-US" sz="1400" dirty="0">
                <a:effectLst/>
                <a:latin typeface="+mn-lt"/>
                <a:ea typeface="+mn-ea"/>
                <a:cs typeface="+mn-cs"/>
                <a:sym typeface="Calibri"/>
              </a:rPr>
              <a:t>Can you feel your hair around your face, forehead, or shoulders? Glasses on your ears or your nose? Any earrings in your ears or necklace around your neck? The weight of your shirt on your shoulders? What position are your arms in? Do they feel relaxed or tense? Can you feel your heartbeat? Is it rapid or steady? Does your stomach feel full, or are you hungry? Are your legs crossed, or are your feet resting on the floor? Is your back straight?</a:t>
            </a:r>
            <a:endParaRPr lang="en-GB" sz="1400" dirty="0">
              <a:effectLst/>
              <a:latin typeface="+mn-lt"/>
              <a:ea typeface="+mn-ea"/>
              <a:cs typeface="+mn-cs"/>
              <a:sym typeface="Calibri"/>
            </a:endParaRPr>
          </a:p>
          <a:p>
            <a:pPr lvl="0"/>
            <a:r>
              <a:rPr lang="en-US" sz="1400" dirty="0">
                <a:effectLst/>
                <a:latin typeface="+mn-lt"/>
                <a:ea typeface="+mn-ea"/>
                <a:cs typeface="+mn-cs"/>
                <a:sym typeface="Calibri"/>
              </a:rPr>
              <a:t>Curl your fingers and wiggle your toes. Are you barefoot or in shoes? Are your feet warm or cold? How does the floor feel against your feet?</a:t>
            </a:r>
            <a:endParaRPr lang="en-GB" sz="1400" dirty="0">
              <a:effectLst/>
              <a:latin typeface="+mn-lt"/>
              <a:ea typeface="+mn-ea"/>
              <a:cs typeface="+mn-cs"/>
              <a:sym typeface="Calibri"/>
            </a:endParaRPr>
          </a:p>
          <a:p>
            <a:endParaRPr lang="en-GB" dirty="0"/>
          </a:p>
        </p:txBody>
      </p:sp>
    </p:spTree>
    <p:extLst>
      <p:ext uri="{BB962C8B-B14F-4D97-AF65-F5344CB8AC3E}">
        <p14:creationId xmlns:p14="http://schemas.microsoft.com/office/powerpoint/2010/main" val="2154806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400" i="1" dirty="0">
                <a:effectLst/>
                <a:latin typeface="+mn-lt"/>
                <a:ea typeface="+mn-ea"/>
                <a:cs typeface="+mn-cs"/>
                <a:sym typeface="Calibri"/>
              </a:rPr>
              <a:t>Example: I can see some crumbs left on the table, a cobweb in the corner of the room, a ray of light coming through the window, a leftover wrapper by the bin, a sign showing me how to wash my hands. I can hear lots of noisy voices, the clicking of a pen, the ‘clip-clop’ of someone’s high heels, a bee buzzing around. I can touch the cold surface of the chair, the soft wool of my jumper, the smoothness of my skin as my fingers rub against one another. I can smell soap suds and strong perfume. I can taste the toothpaste on my tongue from when I last brushed my teeth.</a:t>
            </a:r>
            <a:endParaRPr lang="en-GB" sz="1400" dirty="0">
              <a:effectLst/>
              <a:latin typeface="+mn-lt"/>
              <a:ea typeface="+mn-ea"/>
              <a:cs typeface="+mn-cs"/>
              <a:sym typeface="Calibri"/>
            </a:endParaRPr>
          </a:p>
          <a:p>
            <a:endParaRPr lang="en-GB" dirty="0"/>
          </a:p>
        </p:txBody>
      </p:sp>
    </p:spTree>
    <p:extLst>
      <p:ext uri="{BB962C8B-B14F-4D97-AF65-F5344CB8AC3E}">
        <p14:creationId xmlns:p14="http://schemas.microsoft.com/office/powerpoint/2010/main" val="30017169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424931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0" i="0" dirty="0">
                <a:effectLst/>
                <a:latin typeface="+mn-lt"/>
                <a:ea typeface="+mn-ea"/>
                <a:cs typeface="+mn-cs"/>
                <a:sym typeface="Calibri"/>
              </a:rPr>
              <a:t>When your out-breath is longer than your in-breath, you reduce the activation of your stress state and encourage your body to move into a thrive state. You can do a few rounds of this breath or extend it to take five minutes. Listen to your body and see what works for you.</a:t>
            </a:r>
          </a:p>
          <a:p>
            <a:endParaRPr lang="en-US" sz="1400" b="0" i="0" dirty="0">
              <a:effectLst/>
              <a:latin typeface="+mn-lt"/>
              <a:ea typeface="+mn-ea"/>
              <a:cs typeface="+mn-cs"/>
              <a:sym typeface="Calibri"/>
            </a:endParaRPr>
          </a:p>
          <a:p>
            <a:pPr marL="0" marR="0" lvl="0" indent="0" defTabSz="914400" eaLnBrk="1" fontAlgn="auto" latinLnBrk="0" hangingPunct="1">
              <a:lnSpc>
                <a:spcPct val="100000"/>
              </a:lnSpc>
              <a:spcBef>
                <a:spcPts val="0"/>
              </a:spcBef>
              <a:spcAft>
                <a:spcPts val="0"/>
              </a:spcAft>
              <a:buClrTx/>
              <a:buSzTx/>
              <a:buFontTx/>
              <a:buNone/>
              <a:tabLst/>
              <a:defRPr/>
            </a:pPr>
            <a:r>
              <a:rPr lang="en-GB" sz="1400" u="sng" dirty="0">
                <a:effectLst/>
                <a:latin typeface="+mn-lt"/>
                <a:ea typeface="+mn-ea"/>
                <a:cs typeface="+mn-cs"/>
                <a:sym typeface="Calibri"/>
                <a:hlinkClick r:id="rId3"/>
              </a:rPr>
              <a:t>https://drchatterjee.com/the-3-4-5-breath/</a:t>
            </a:r>
            <a:r>
              <a:rPr lang="en-GB" sz="1400" dirty="0">
                <a:effectLst/>
                <a:latin typeface="+mn-lt"/>
                <a:ea typeface="+mn-ea"/>
                <a:cs typeface="+mn-cs"/>
                <a:sym typeface="Calibri"/>
              </a:rPr>
              <a:t> </a:t>
            </a:r>
          </a:p>
          <a:p>
            <a:endParaRPr lang="en-GB" dirty="0"/>
          </a:p>
        </p:txBody>
      </p:sp>
    </p:spTree>
    <p:extLst>
      <p:ext uri="{BB962C8B-B14F-4D97-AF65-F5344CB8AC3E}">
        <p14:creationId xmlns:p14="http://schemas.microsoft.com/office/powerpoint/2010/main" val="24050560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pic>
        <p:nvPicPr>
          <p:cNvPr id="12" name="Picture 5" descr="Picture 5"/>
          <p:cNvPicPr>
            <a:picLocks noChangeAspect="1"/>
          </p:cNvPicPr>
          <p:nvPr/>
        </p:nvPicPr>
        <p:blipFill>
          <a:blip r:embed="rId2">
            <a:extLst/>
          </a:blip>
          <a:stretch>
            <a:fillRect/>
          </a:stretch>
        </p:blipFill>
        <p:spPr>
          <a:xfrm>
            <a:off x="0" y="0"/>
            <a:ext cx="9906000" cy="6858000"/>
          </a:xfrm>
          <a:prstGeom prst="rect">
            <a:avLst/>
          </a:prstGeom>
          <a:ln w="12700">
            <a:miter lim="400000"/>
          </a:ln>
        </p:spPr>
      </p:pic>
      <p:sp>
        <p:nvSpPr>
          <p:cNvPr id="13" name="Title Text"/>
          <p:cNvSpPr txBox="1">
            <a:spLocks noGrp="1"/>
          </p:cNvSpPr>
          <p:nvPr>
            <p:ph type="title"/>
          </p:nvPr>
        </p:nvSpPr>
        <p:spPr>
          <a:xfrm>
            <a:off x="742950" y="4382601"/>
            <a:ext cx="8420100" cy="1238092"/>
          </a:xfrm>
          <a:prstGeom prst="rect">
            <a:avLst/>
          </a:prstGeom>
        </p:spPr>
        <p:txBody>
          <a:bodyPr/>
          <a:lstStyle>
            <a:lvl1pPr>
              <a:defRPr sz="4500"/>
            </a:lvl1pPr>
          </a:lstStyle>
          <a:p>
            <a:r>
              <a:t>Title Text</a:t>
            </a:r>
          </a:p>
        </p:txBody>
      </p:sp>
      <p:sp>
        <p:nvSpPr>
          <p:cNvPr id="14" name="Body Level One…"/>
          <p:cNvSpPr txBox="1">
            <a:spLocks noGrp="1"/>
          </p:cNvSpPr>
          <p:nvPr>
            <p:ph type="body" sz="quarter" idx="1"/>
          </p:nvPr>
        </p:nvSpPr>
        <p:spPr>
          <a:xfrm>
            <a:off x="1485900" y="5629745"/>
            <a:ext cx="6934200" cy="563848"/>
          </a:xfrm>
          <a:prstGeom prst="rect">
            <a:avLst/>
          </a:prstGeom>
        </p:spPr>
        <p:txBody>
          <a:bodyPr/>
          <a:lstStyle>
            <a:lvl1pPr marL="0" indent="0" algn="ctr">
              <a:spcBef>
                <a:spcPts val="677"/>
              </a:spcBef>
              <a:buClrTx/>
              <a:buSzTx/>
              <a:buFontTx/>
              <a:buNone/>
              <a:defRPr sz="2300">
                <a:solidFill>
                  <a:srgbClr val="1F2E38"/>
                </a:solidFill>
              </a:defRPr>
            </a:lvl1pPr>
            <a:lvl2pPr marL="0" indent="515813" algn="ctr">
              <a:spcBef>
                <a:spcPts val="677"/>
              </a:spcBef>
              <a:buClrTx/>
              <a:buSzTx/>
              <a:buFontTx/>
              <a:buNone/>
              <a:defRPr sz="2300">
                <a:solidFill>
                  <a:srgbClr val="1F2E38"/>
                </a:solidFill>
              </a:defRPr>
            </a:lvl2pPr>
            <a:lvl3pPr marL="0" indent="1031626" algn="ctr">
              <a:spcBef>
                <a:spcPts val="677"/>
              </a:spcBef>
              <a:buClrTx/>
              <a:buSzTx/>
              <a:buFontTx/>
              <a:buNone/>
              <a:defRPr sz="2300">
                <a:solidFill>
                  <a:srgbClr val="1F2E38"/>
                </a:solidFill>
              </a:defRPr>
            </a:lvl3pPr>
            <a:lvl4pPr marL="0" indent="1547439" algn="ctr">
              <a:spcBef>
                <a:spcPts val="677"/>
              </a:spcBef>
              <a:buClrTx/>
              <a:buSzTx/>
              <a:buFontTx/>
              <a:buNone/>
              <a:defRPr sz="2300">
                <a:solidFill>
                  <a:srgbClr val="1F2E38"/>
                </a:solidFill>
              </a:defRPr>
            </a:lvl4pPr>
            <a:lvl5pPr marL="0" indent="2063252" algn="ctr">
              <a:spcBef>
                <a:spcPts val="677"/>
              </a:spcBef>
              <a:buClrTx/>
              <a:buSzTx/>
              <a:buFontTx/>
              <a:buNone/>
              <a:defRPr sz="2300">
                <a:solidFill>
                  <a:srgbClr val="1F2E38"/>
                </a:solidFill>
              </a:defRPr>
            </a:lvl5pPr>
          </a:lstStyle>
          <a:p>
            <a:r>
              <a:t>Body Level One</a:t>
            </a:r>
          </a:p>
          <a:p>
            <a:pPr lvl="1"/>
            <a:r>
              <a:t>Body Level Two</a:t>
            </a:r>
          </a:p>
          <a:p>
            <a:pPr lvl="2"/>
            <a:r>
              <a:t>Body Level Three</a:t>
            </a:r>
          </a:p>
          <a:p>
            <a:pPr lvl="3"/>
            <a:r>
              <a:t>Body Level Four</a:t>
            </a:r>
          </a:p>
          <a:p>
            <a:pPr lvl="4"/>
            <a:r>
              <a:t>Body Level Five</a:t>
            </a:r>
          </a:p>
        </p:txBody>
      </p:sp>
      <p:sp>
        <p:nvSpPr>
          <p:cNvPr id="15" name="TextBox 3"/>
          <p:cNvSpPr txBox="1"/>
          <p:nvPr/>
        </p:nvSpPr>
        <p:spPr>
          <a:xfrm>
            <a:off x="2590141" y="6350542"/>
            <a:ext cx="4727228" cy="227280"/>
          </a:xfrm>
          <a:prstGeom prst="rect">
            <a:avLst/>
          </a:prstGeom>
          <a:ln w="12700">
            <a:miter lim="400000"/>
          </a:ln>
          <a:extLst>
            <a:ext uri="{C572A759-6A51-4108-AA02-DFA0A04FC94B}">
              <ma14:wrappingTextBoxFlag xmlns="" xmlns:ma14="http://schemas.microsoft.com/office/mac/drawingml/2011/main" val="1"/>
            </a:ext>
          </a:extLst>
        </p:spPr>
        <p:txBody>
          <a:bodyPr wrap="none" lIns="51580" tIns="51581" rIns="51580" bIns="51581">
            <a:spAutoFit/>
          </a:bodyPr>
          <a:lstStyle>
            <a:lvl1pPr algn="ctr">
              <a:defRPr sz="800" i="1">
                <a:latin typeface="Arial"/>
                <a:ea typeface="Arial"/>
                <a:cs typeface="Arial"/>
                <a:sym typeface="Arial"/>
              </a:defRPr>
            </a:lvl1pPr>
          </a:lstStyle>
          <a:p>
            <a:r>
              <a:t>CapitalNurse is jointly sponsored by Health Education England, NHS England and NHS Improvement</a:t>
            </a:r>
          </a:p>
        </p:txBody>
      </p:sp>
      <p:sp>
        <p:nvSpPr>
          <p:cNvPr id="1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3" name="Title Text"/>
          <p:cNvSpPr txBox="1">
            <a:spLocks noGrp="1"/>
          </p:cNvSpPr>
          <p:nvPr>
            <p:ph type="title"/>
          </p:nvPr>
        </p:nvSpPr>
        <p:spPr>
          <a:prstGeom prst="rect">
            <a:avLst/>
          </a:prstGeom>
        </p:spPr>
        <p:txBody>
          <a:bodyPr/>
          <a:lstStyle/>
          <a:p>
            <a:r>
              <a:t>Title Text</a:t>
            </a:r>
          </a:p>
        </p:txBody>
      </p:sp>
      <p:sp>
        <p:nvSpPr>
          <p:cNvPr id="24"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1" name="Title Text"/>
          <p:cNvSpPr txBox="1">
            <a:spLocks noGrp="1"/>
          </p:cNvSpPr>
          <p:nvPr>
            <p:ph type="title"/>
          </p:nvPr>
        </p:nvSpPr>
        <p:spPr>
          <a:prstGeom prst="rect">
            <a:avLst/>
          </a:prstGeom>
        </p:spPr>
        <p:txBody>
          <a:bodyPr/>
          <a:lstStyle/>
          <a:p>
            <a:r>
              <a:t>Title Text</a:t>
            </a:r>
          </a:p>
        </p:txBody>
      </p:sp>
      <p:sp>
        <p:nvSpPr>
          <p:cNvPr id="42" name="Body Level One…"/>
          <p:cNvSpPr txBox="1">
            <a:spLocks noGrp="1"/>
          </p:cNvSpPr>
          <p:nvPr>
            <p:ph type="body" sz="half" idx="1"/>
          </p:nvPr>
        </p:nvSpPr>
        <p:spPr>
          <a:xfrm>
            <a:off x="495300" y="1710385"/>
            <a:ext cx="4375150" cy="4455577"/>
          </a:xfrm>
          <a:prstGeom prst="rect">
            <a:avLst/>
          </a:prstGeom>
        </p:spPr>
        <p:txBody>
          <a:bodyPr/>
          <a:lstStyle>
            <a:lvl1pPr>
              <a:spcBef>
                <a:spcPts val="677"/>
              </a:spcBef>
              <a:defRPr sz="3200"/>
            </a:lvl1pPr>
            <a:lvl2pPr marL="891927" indent="-376114">
              <a:spcBef>
                <a:spcPts val="677"/>
              </a:spcBef>
              <a:defRPr sz="3200"/>
            </a:lvl2pPr>
            <a:lvl3pPr marL="1392694" indent="-361068">
              <a:spcBef>
                <a:spcPts val="677"/>
              </a:spcBef>
              <a:defRPr sz="3200"/>
            </a:lvl3pPr>
            <a:lvl4pPr marL="1948627" indent="-401188">
              <a:spcBef>
                <a:spcPts val="677"/>
              </a:spcBef>
              <a:defRPr sz="3200"/>
            </a:lvl4pPr>
            <a:lvl5pPr marL="2464440" indent="-401188">
              <a:spcBef>
                <a:spcPts val="677"/>
              </a:spcBef>
              <a:defRPr sz="3200"/>
            </a:lvl5pPr>
          </a:lstStyle>
          <a:p>
            <a:r>
              <a:t>Body Level One</a:t>
            </a:r>
          </a:p>
          <a:p>
            <a:pPr lvl="1"/>
            <a:r>
              <a:t>Body Level Two</a:t>
            </a:r>
          </a:p>
          <a:p>
            <a:pPr lvl="2"/>
            <a:r>
              <a:t>Body Level Three</a:t>
            </a:r>
          </a:p>
          <a:p>
            <a:pPr lvl="3"/>
            <a:r>
              <a:t>Body Level Four</a:t>
            </a:r>
          </a:p>
          <a:p>
            <a:pPr lvl="4"/>
            <a:r>
              <a:t>Body Level Five</a:t>
            </a:r>
          </a:p>
        </p:txBody>
      </p:sp>
      <p:sp>
        <p:nvSpPr>
          <p:cNvPr id="4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0" name="Title Text"/>
          <p:cNvSpPr txBox="1">
            <a:spLocks noGrp="1"/>
          </p:cNvSpPr>
          <p:nvPr>
            <p:ph type="title"/>
          </p:nvPr>
        </p:nvSpPr>
        <p:spPr>
          <a:prstGeom prst="rect">
            <a:avLst/>
          </a:prstGeom>
        </p:spPr>
        <p:txBody>
          <a:bodyPr/>
          <a:lstStyle/>
          <a:p>
            <a:r>
              <a:t>Title Text</a:t>
            </a:r>
          </a:p>
        </p:txBody>
      </p:sp>
      <p:sp>
        <p:nvSpPr>
          <p:cNvPr id="51" name="Body Level One…"/>
          <p:cNvSpPr txBox="1">
            <a:spLocks noGrp="1"/>
          </p:cNvSpPr>
          <p:nvPr>
            <p:ph type="body" sz="quarter" idx="1"/>
          </p:nvPr>
        </p:nvSpPr>
        <p:spPr>
          <a:xfrm>
            <a:off x="495300" y="1535113"/>
            <a:ext cx="4376870" cy="639764"/>
          </a:xfrm>
          <a:prstGeom prst="rect">
            <a:avLst/>
          </a:prstGeom>
        </p:spPr>
        <p:txBody>
          <a:bodyPr anchor="b"/>
          <a:lstStyle>
            <a:lvl1pPr marL="0" indent="0">
              <a:spcBef>
                <a:spcPts val="677"/>
              </a:spcBef>
              <a:buClrTx/>
              <a:buSzTx/>
              <a:buFontTx/>
              <a:buNone/>
              <a:defRPr sz="2300" b="1"/>
            </a:lvl1pPr>
            <a:lvl2pPr marL="0" indent="515813">
              <a:spcBef>
                <a:spcPts val="677"/>
              </a:spcBef>
              <a:buClrTx/>
              <a:buSzTx/>
              <a:buFontTx/>
              <a:buNone/>
              <a:defRPr sz="2300" b="1"/>
            </a:lvl2pPr>
            <a:lvl3pPr marL="0" indent="1031626">
              <a:spcBef>
                <a:spcPts val="677"/>
              </a:spcBef>
              <a:buClrTx/>
              <a:buSzTx/>
              <a:buFontTx/>
              <a:buNone/>
              <a:defRPr sz="2300" b="1"/>
            </a:lvl3pPr>
            <a:lvl4pPr marL="0" indent="1547439">
              <a:spcBef>
                <a:spcPts val="677"/>
              </a:spcBef>
              <a:buClrTx/>
              <a:buSzTx/>
              <a:buFontTx/>
              <a:buNone/>
              <a:defRPr sz="2300" b="1"/>
            </a:lvl4pPr>
            <a:lvl5pPr marL="0" indent="2063252">
              <a:spcBef>
                <a:spcPts val="677"/>
              </a:spcBef>
              <a:buClrTx/>
              <a:buSzTx/>
              <a:buFontTx/>
              <a:buNone/>
              <a:defRPr sz="2300" b="1"/>
            </a:lvl5pPr>
          </a:lstStyle>
          <a:p>
            <a:r>
              <a:t>Body Level One</a:t>
            </a:r>
          </a:p>
          <a:p>
            <a:pPr lvl="1"/>
            <a:r>
              <a:t>Body Level Two</a:t>
            </a:r>
          </a:p>
          <a:p>
            <a:pPr lvl="2"/>
            <a:r>
              <a:t>Body Level Three</a:t>
            </a:r>
          </a:p>
          <a:p>
            <a:pPr lvl="3"/>
            <a:r>
              <a:t>Body Level Four</a:t>
            </a:r>
          </a:p>
          <a:p>
            <a:pPr lvl="4"/>
            <a:r>
              <a:t>Body Level Five</a:t>
            </a:r>
          </a:p>
        </p:txBody>
      </p:sp>
      <p:sp>
        <p:nvSpPr>
          <p:cNvPr id="52" name="Text Placeholder 4"/>
          <p:cNvSpPr>
            <a:spLocks noGrp="1"/>
          </p:cNvSpPr>
          <p:nvPr>
            <p:ph type="body" sz="quarter" idx="13"/>
          </p:nvPr>
        </p:nvSpPr>
        <p:spPr>
          <a:xfrm>
            <a:off x="5032111" y="1535113"/>
            <a:ext cx="4378591" cy="639764"/>
          </a:xfrm>
          <a:prstGeom prst="rect">
            <a:avLst/>
          </a:prstGeom>
        </p:spPr>
        <p:txBody>
          <a:bodyPr anchor="b"/>
          <a:lstStyle>
            <a:lvl1pPr marL="0" indent="0">
              <a:spcBef>
                <a:spcPts val="677"/>
              </a:spcBef>
              <a:buClrTx/>
              <a:buSzTx/>
              <a:buFontTx/>
              <a:buNone/>
              <a:defRPr sz="2000" b="1"/>
            </a:lvl1pPr>
          </a:lstStyle>
          <a:p>
            <a:pPr marL="0" indent="0">
              <a:spcBef>
                <a:spcPts val="600"/>
              </a:spcBef>
              <a:buClrTx/>
              <a:buSzTx/>
              <a:buFontTx/>
              <a:buNone/>
              <a:defRPr sz="2000" b="1"/>
            </a:pPr>
            <a:endParaRPr/>
          </a:p>
        </p:txBody>
      </p:sp>
      <p:sp>
        <p:nvSpPr>
          <p:cNvPr id="53" name="Slide Number"/>
          <p:cNvSpPr txBox="1">
            <a:spLocks noGrp="1"/>
          </p:cNvSpPr>
          <p:nvPr>
            <p:ph type="sldNum" sz="quarter" idx="2"/>
          </p:nvPr>
        </p:nvSpPr>
        <p:spPr>
          <a:xfrm>
            <a:off x="7099302" y="6356351"/>
            <a:ext cx="405532" cy="411946"/>
          </a:xfrm>
          <a:prstGeom prst="rect">
            <a:avLst/>
          </a:prstGeom>
        </p:spPr>
        <p:txBody>
          <a:bodyPr anchor="t"/>
          <a:lstStyle>
            <a:lvl1pPr algn="l">
              <a:defRPr sz="2000"/>
            </a:lvl1p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Content" type="obj">
  <p:cSld name="1_Title and Content">
    <p:spTree>
      <p:nvGrpSpPr>
        <p:cNvPr id="1" name="Shape 28"/>
        <p:cNvGrpSpPr/>
        <p:nvPr/>
      </p:nvGrpSpPr>
      <p:grpSpPr>
        <a:xfrm>
          <a:off x="0" y="0"/>
          <a:ext cx="0" cy="0"/>
          <a:chOff x="0" y="0"/>
          <a:chExt cx="0" cy="0"/>
        </a:xfrm>
      </p:grpSpPr>
      <p:sp>
        <p:nvSpPr>
          <p:cNvPr id="29" name="Google Shape;29;p20"/>
          <p:cNvSpPr txBox="1">
            <a:spLocks noGrp="1"/>
          </p:cNvSpPr>
          <p:nvPr>
            <p:ph type="title"/>
          </p:nvPr>
        </p:nvSpPr>
        <p:spPr>
          <a:xfrm>
            <a:off x="495300" y="274638"/>
            <a:ext cx="8915400" cy="11430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FF00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20"/>
          <p:cNvSpPr txBox="1">
            <a:spLocks noGrp="1"/>
          </p:cNvSpPr>
          <p:nvPr>
            <p:ph type="body" idx="1"/>
          </p:nvPr>
        </p:nvSpPr>
        <p:spPr>
          <a:xfrm>
            <a:off x="495300" y="1600201"/>
            <a:ext cx="8915400" cy="4525963"/>
          </a:xfrm>
          <a:prstGeom prst="rect">
            <a:avLst/>
          </a:prstGeom>
          <a:noFill/>
          <a:ln>
            <a:noFill/>
          </a:ln>
        </p:spPr>
        <p:txBody>
          <a:bodyPr spcFirstLastPara="1" wrap="square" lIns="91425" tIns="45700" rIns="91425" bIns="45700" anchor="t" anchorCtr="0">
            <a:normAutofit/>
          </a:bodyPr>
          <a:lstStyle>
            <a:lvl1pPr marL="457200" lvl="0" indent="-320040" algn="l">
              <a:spcBef>
                <a:spcPts val="360"/>
              </a:spcBef>
              <a:spcAft>
                <a:spcPts val="0"/>
              </a:spcAft>
              <a:buClr>
                <a:schemeClr val="dk1"/>
              </a:buClr>
              <a:buSzPts val="144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35424779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gi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3" descr="Picture 3"/>
          <p:cNvPicPr>
            <a:picLocks noChangeAspect="1"/>
          </p:cNvPicPr>
          <p:nvPr/>
        </p:nvPicPr>
        <p:blipFill>
          <a:blip r:embed="rId7">
            <a:extLst/>
          </a:blip>
          <a:stretch>
            <a:fillRect/>
          </a:stretch>
        </p:blipFill>
        <p:spPr>
          <a:xfrm>
            <a:off x="0" y="0"/>
            <a:ext cx="9906000" cy="6858000"/>
          </a:xfrm>
          <a:prstGeom prst="rect">
            <a:avLst/>
          </a:prstGeom>
          <a:ln w="12700">
            <a:miter lim="400000"/>
          </a:ln>
        </p:spPr>
      </p:pic>
      <p:sp>
        <p:nvSpPr>
          <p:cNvPr id="3" name="Title Text"/>
          <p:cNvSpPr txBox="1">
            <a:spLocks noGrp="1"/>
          </p:cNvSpPr>
          <p:nvPr>
            <p:ph type="title"/>
          </p:nvPr>
        </p:nvSpPr>
        <p:spPr>
          <a:xfrm>
            <a:off x="495300" y="274639"/>
            <a:ext cx="8915400" cy="1143001"/>
          </a:xfrm>
          <a:prstGeom prst="rect">
            <a:avLst/>
          </a:prstGeom>
          <a:ln w="12700">
            <a:miter lim="400000"/>
          </a:ln>
          <a:extLst>
            <a:ext uri="{C572A759-6A51-4108-AA02-DFA0A04FC94B}">
              <ma14:wrappingTextBoxFlag xmlns="" xmlns:ma14="http://schemas.microsoft.com/office/mac/drawingml/2011/main" val="1"/>
            </a:ext>
          </a:extLst>
        </p:spPr>
        <p:txBody>
          <a:bodyPr lIns="51580" tIns="51581" rIns="51580" bIns="51581" anchor="ctr">
            <a:normAutofit/>
          </a:bodyPr>
          <a:lstStyle/>
          <a:p>
            <a:r>
              <a:t>Title Text</a:t>
            </a:r>
          </a:p>
        </p:txBody>
      </p:sp>
      <p:sp>
        <p:nvSpPr>
          <p:cNvPr id="4" name="Body Level One…"/>
          <p:cNvSpPr txBox="1">
            <a:spLocks noGrp="1"/>
          </p:cNvSpPr>
          <p:nvPr>
            <p:ph type="body" idx="1"/>
          </p:nvPr>
        </p:nvSpPr>
        <p:spPr>
          <a:xfrm>
            <a:off x="495300" y="1600201"/>
            <a:ext cx="8915400" cy="4525964"/>
          </a:xfrm>
          <a:prstGeom prst="rect">
            <a:avLst/>
          </a:prstGeom>
          <a:ln w="12700">
            <a:miter lim="400000"/>
          </a:ln>
          <a:extLst>
            <a:ext uri="{C572A759-6A51-4108-AA02-DFA0A04FC94B}">
              <ma14:wrappingTextBoxFlag xmlns="" xmlns:ma14="http://schemas.microsoft.com/office/mac/drawingml/2011/main" val="1"/>
            </a:ext>
          </a:extLst>
        </p:spPr>
        <p:txBody>
          <a:bodyPr lIns="51580" tIns="51581" rIns="51580" bIns="51581">
            <a:normAutofit/>
          </a:bodyPr>
          <a:lstStyle/>
          <a:p>
            <a:r>
              <a:t>Body Level One</a:t>
            </a:r>
          </a:p>
          <a:p>
            <a:pPr lvl="1"/>
            <a:r>
              <a:t>Body Level Two</a:t>
            </a:r>
          </a:p>
          <a:p>
            <a:pPr lvl="2"/>
            <a:r>
              <a:t>Body Level Three</a:t>
            </a:r>
          </a:p>
          <a:p>
            <a:pPr lvl="3"/>
            <a:r>
              <a:t>Body Level Four</a:t>
            </a:r>
          </a:p>
          <a:p>
            <a:pPr lvl="4"/>
            <a:r>
              <a:t>Body Level Five</a:t>
            </a:r>
          </a:p>
        </p:txBody>
      </p:sp>
      <p:sp>
        <p:nvSpPr>
          <p:cNvPr id="5" name="Slide Number"/>
          <p:cNvSpPr txBox="1">
            <a:spLocks noGrp="1"/>
          </p:cNvSpPr>
          <p:nvPr>
            <p:ph type="sldNum" sz="quarter" idx="2"/>
          </p:nvPr>
        </p:nvSpPr>
        <p:spPr>
          <a:xfrm>
            <a:off x="6783537" y="6196544"/>
            <a:ext cx="315764" cy="319613"/>
          </a:xfrm>
          <a:prstGeom prst="rect">
            <a:avLst/>
          </a:prstGeom>
          <a:ln w="12700">
            <a:miter lim="400000"/>
          </a:ln>
        </p:spPr>
        <p:txBody>
          <a:bodyPr wrap="none" lIns="51580" tIns="51581" rIns="51580" bIns="51581" anchor="ctr">
            <a:spAutoFit/>
          </a:bodyPr>
          <a:lstStyle>
            <a:lvl1pPr algn="r">
              <a:defRPr sz="14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Lst>
  <p:transition spd="med"/>
  <p:txStyles>
    <p:titleStyle>
      <a:lvl1pPr marL="0" marR="0" indent="0" algn="l" defTabSz="515813" rtl="0" latinLnBrk="0">
        <a:lnSpc>
          <a:spcPct val="100000"/>
        </a:lnSpc>
        <a:spcBef>
          <a:spcPts val="0"/>
        </a:spcBef>
        <a:spcAft>
          <a:spcPts val="0"/>
        </a:spcAft>
        <a:buClrTx/>
        <a:buSzTx/>
        <a:buFontTx/>
        <a:buNone/>
        <a:tabLst/>
        <a:defRPr sz="5000" b="1" i="0" u="none" strike="noStrike" cap="none" spc="0" baseline="0">
          <a:ln>
            <a:noFill/>
          </a:ln>
          <a:solidFill>
            <a:srgbClr val="005EB8"/>
          </a:solidFill>
          <a:uFillTx/>
          <a:latin typeface="Arial"/>
          <a:ea typeface="Arial"/>
          <a:cs typeface="Arial"/>
          <a:sym typeface="Arial"/>
        </a:defRPr>
      </a:lvl1pPr>
      <a:lvl2pPr marL="0" marR="0" indent="0" algn="l" defTabSz="515813" rtl="0" latinLnBrk="0">
        <a:lnSpc>
          <a:spcPct val="100000"/>
        </a:lnSpc>
        <a:spcBef>
          <a:spcPts val="0"/>
        </a:spcBef>
        <a:spcAft>
          <a:spcPts val="0"/>
        </a:spcAft>
        <a:buClrTx/>
        <a:buSzTx/>
        <a:buFontTx/>
        <a:buNone/>
        <a:tabLst/>
        <a:defRPr sz="5000" b="1" i="0" u="none" strike="noStrike" cap="none" spc="0" baseline="0">
          <a:ln>
            <a:noFill/>
          </a:ln>
          <a:solidFill>
            <a:srgbClr val="005EB8"/>
          </a:solidFill>
          <a:uFillTx/>
          <a:latin typeface="Arial"/>
          <a:ea typeface="Arial"/>
          <a:cs typeface="Arial"/>
          <a:sym typeface="Arial"/>
        </a:defRPr>
      </a:lvl2pPr>
      <a:lvl3pPr marL="0" marR="0" indent="0" algn="l" defTabSz="515813" rtl="0" latinLnBrk="0">
        <a:lnSpc>
          <a:spcPct val="100000"/>
        </a:lnSpc>
        <a:spcBef>
          <a:spcPts val="0"/>
        </a:spcBef>
        <a:spcAft>
          <a:spcPts val="0"/>
        </a:spcAft>
        <a:buClrTx/>
        <a:buSzTx/>
        <a:buFontTx/>
        <a:buNone/>
        <a:tabLst/>
        <a:defRPr sz="5000" b="1" i="0" u="none" strike="noStrike" cap="none" spc="0" baseline="0">
          <a:ln>
            <a:noFill/>
          </a:ln>
          <a:solidFill>
            <a:srgbClr val="005EB8"/>
          </a:solidFill>
          <a:uFillTx/>
          <a:latin typeface="Arial"/>
          <a:ea typeface="Arial"/>
          <a:cs typeface="Arial"/>
          <a:sym typeface="Arial"/>
        </a:defRPr>
      </a:lvl3pPr>
      <a:lvl4pPr marL="0" marR="0" indent="0" algn="l" defTabSz="515813" rtl="0" latinLnBrk="0">
        <a:lnSpc>
          <a:spcPct val="100000"/>
        </a:lnSpc>
        <a:spcBef>
          <a:spcPts val="0"/>
        </a:spcBef>
        <a:spcAft>
          <a:spcPts val="0"/>
        </a:spcAft>
        <a:buClrTx/>
        <a:buSzTx/>
        <a:buFontTx/>
        <a:buNone/>
        <a:tabLst/>
        <a:defRPr sz="5000" b="1" i="0" u="none" strike="noStrike" cap="none" spc="0" baseline="0">
          <a:ln>
            <a:noFill/>
          </a:ln>
          <a:solidFill>
            <a:srgbClr val="005EB8"/>
          </a:solidFill>
          <a:uFillTx/>
          <a:latin typeface="Arial"/>
          <a:ea typeface="Arial"/>
          <a:cs typeface="Arial"/>
          <a:sym typeface="Arial"/>
        </a:defRPr>
      </a:lvl4pPr>
      <a:lvl5pPr marL="0" marR="0" indent="0" algn="l" defTabSz="515813" rtl="0" latinLnBrk="0">
        <a:lnSpc>
          <a:spcPct val="100000"/>
        </a:lnSpc>
        <a:spcBef>
          <a:spcPts val="0"/>
        </a:spcBef>
        <a:spcAft>
          <a:spcPts val="0"/>
        </a:spcAft>
        <a:buClrTx/>
        <a:buSzTx/>
        <a:buFontTx/>
        <a:buNone/>
        <a:tabLst/>
        <a:defRPr sz="5000" b="1" i="0" u="none" strike="noStrike" cap="none" spc="0" baseline="0">
          <a:ln>
            <a:noFill/>
          </a:ln>
          <a:solidFill>
            <a:srgbClr val="005EB8"/>
          </a:solidFill>
          <a:uFillTx/>
          <a:latin typeface="Arial"/>
          <a:ea typeface="Arial"/>
          <a:cs typeface="Arial"/>
          <a:sym typeface="Arial"/>
        </a:defRPr>
      </a:lvl5pPr>
      <a:lvl6pPr marL="0" marR="0" indent="0" algn="l" defTabSz="515813" rtl="0" latinLnBrk="0">
        <a:lnSpc>
          <a:spcPct val="100000"/>
        </a:lnSpc>
        <a:spcBef>
          <a:spcPts val="0"/>
        </a:spcBef>
        <a:spcAft>
          <a:spcPts val="0"/>
        </a:spcAft>
        <a:buClrTx/>
        <a:buSzTx/>
        <a:buFontTx/>
        <a:buNone/>
        <a:tabLst/>
        <a:defRPr sz="5000" b="1" i="0" u="none" strike="noStrike" cap="none" spc="0" baseline="0">
          <a:ln>
            <a:noFill/>
          </a:ln>
          <a:solidFill>
            <a:srgbClr val="005EB8"/>
          </a:solidFill>
          <a:uFillTx/>
          <a:latin typeface="Arial"/>
          <a:ea typeface="Arial"/>
          <a:cs typeface="Arial"/>
          <a:sym typeface="Arial"/>
        </a:defRPr>
      </a:lvl6pPr>
      <a:lvl7pPr marL="0" marR="0" indent="0" algn="l" defTabSz="515813" rtl="0" latinLnBrk="0">
        <a:lnSpc>
          <a:spcPct val="100000"/>
        </a:lnSpc>
        <a:spcBef>
          <a:spcPts val="0"/>
        </a:spcBef>
        <a:spcAft>
          <a:spcPts val="0"/>
        </a:spcAft>
        <a:buClrTx/>
        <a:buSzTx/>
        <a:buFontTx/>
        <a:buNone/>
        <a:tabLst/>
        <a:defRPr sz="5000" b="1" i="0" u="none" strike="noStrike" cap="none" spc="0" baseline="0">
          <a:ln>
            <a:noFill/>
          </a:ln>
          <a:solidFill>
            <a:srgbClr val="005EB8"/>
          </a:solidFill>
          <a:uFillTx/>
          <a:latin typeface="Arial"/>
          <a:ea typeface="Arial"/>
          <a:cs typeface="Arial"/>
          <a:sym typeface="Arial"/>
        </a:defRPr>
      </a:lvl7pPr>
      <a:lvl8pPr marL="0" marR="0" indent="0" algn="l" defTabSz="515813" rtl="0" latinLnBrk="0">
        <a:lnSpc>
          <a:spcPct val="100000"/>
        </a:lnSpc>
        <a:spcBef>
          <a:spcPts val="0"/>
        </a:spcBef>
        <a:spcAft>
          <a:spcPts val="0"/>
        </a:spcAft>
        <a:buClrTx/>
        <a:buSzTx/>
        <a:buFontTx/>
        <a:buNone/>
        <a:tabLst/>
        <a:defRPr sz="5000" b="1" i="0" u="none" strike="noStrike" cap="none" spc="0" baseline="0">
          <a:ln>
            <a:noFill/>
          </a:ln>
          <a:solidFill>
            <a:srgbClr val="005EB8"/>
          </a:solidFill>
          <a:uFillTx/>
          <a:latin typeface="Arial"/>
          <a:ea typeface="Arial"/>
          <a:cs typeface="Arial"/>
          <a:sym typeface="Arial"/>
        </a:defRPr>
      </a:lvl8pPr>
      <a:lvl9pPr marL="0" marR="0" indent="0" algn="l" defTabSz="515813" rtl="0" latinLnBrk="0">
        <a:lnSpc>
          <a:spcPct val="100000"/>
        </a:lnSpc>
        <a:spcBef>
          <a:spcPts val="0"/>
        </a:spcBef>
        <a:spcAft>
          <a:spcPts val="0"/>
        </a:spcAft>
        <a:buClrTx/>
        <a:buSzTx/>
        <a:buFontTx/>
        <a:buNone/>
        <a:tabLst/>
        <a:defRPr sz="5000" b="1" i="0" u="none" strike="noStrike" cap="none" spc="0" baseline="0">
          <a:ln>
            <a:noFill/>
          </a:ln>
          <a:solidFill>
            <a:srgbClr val="005EB8"/>
          </a:solidFill>
          <a:uFillTx/>
          <a:latin typeface="Arial"/>
          <a:ea typeface="Arial"/>
          <a:cs typeface="Arial"/>
          <a:sym typeface="Arial"/>
        </a:defRPr>
      </a:lvl9pPr>
    </p:titleStyle>
    <p:bodyStyle>
      <a:lvl1pPr marL="386860" marR="0" indent="-386860" algn="l" defTabSz="515813" rtl="0" latinLnBrk="0">
        <a:lnSpc>
          <a:spcPct val="100000"/>
        </a:lnSpc>
        <a:spcBef>
          <a:spcPts val="790"/>
        </a:spcBef>
        <a:spcAft>
          <a:spcPts val="0"/>
        </a:spcAft>
        <a:buClr>
          <a:srgbClr val="005EB8"/>
        </a:buClr>
        <a:buSzPct val="100000"/>
        <a:buFont typeface="Arial"/>
        <a:buChar char="•"/>
        <a:tabLst/>
        <a:defRPr sz="3600" b="0" i="0" u="none" strike="noStrike" cap="none" spc="0" baseline="0">
          <a:ln>
            <a:noFill/>
          </a:ln>
          <a:solidFill>
            <a:srgbClr val="000000"/>
          </a:solidFill>
          <a:uFillTx/>
          <a:latin typeface="Arial"/>
          <a:ea typeface="Arial"/>
          <a:cs typeface="Arial"/>
          <a:sym typeface="Arial"/>
        </a:defRPr>
      </a:lvl1pPr>
      <a:lvl2pPr marL="884250" marR="0" indent="-368437" algn="l" defTabSz="515813" rtl="0" latinLnBrk="0">
        <a:lnSpc>
          <a:spcPct val="100000"/>
        </a:lnSpc>
        <a:spcBef>
          <a:spcPts val="790"/>
        </a:spcBef>
        <a:spcAft>
          <a:spcPts val="0"/>
        </a:spcAft>
        <a:buClr>
          <a:srgbClr val="005EB8"/>
        </a:buClr>
        <a:buSzPct val="100000"/>
        <a:buFont typeface="Arial"/>
        <a:buChar char="–"/>
        <a:tabLst/>
        <a:defRPr sz="3600" b="0" i="0" u="none" strike="noStrike" cap="none" spc="0" baseline="0">
          <a:ln>
            <a:noFill/>
          </a:ln>
          <a:solidFill>
            <a:srgbClr val="000000"/>
          </a:solidFill>
          <a:uFillTx/>
          <a:latin typeface="Arial"/>
          <a:ea typeface="Arial"/>
          <a:cs typeface="Arial"/>
          <a:sym typeface="Arial"/>
        </a:defRPr>
      </a:lvl2pPr>
      <a:lvl3pPr marL="1375501" marR="0" indent="-343875" algn="l" defTabSz="515813" rtl="0" latinLnBrk="0">
        <a:lnSpc>
          <a:spcPct val="100000"/>
        </a:lnSpc>
        <a:spcBef>
          <a:spcPts val="790"/>
        </a:spcBef>
        <a:spcAft>
          <a:spcPts val="0"/>
        </a:spcAft>
        <a:buClr>
          <a:srgbClr val="005EB8"/>
        </a:buClr>
        <a:buSzPct val="100000"/>
        <a:buFont typeface="Arial"/>
        <a:buChar char="•"/>
        <a:tabLst/>
        <a:defRPr sz="3600" b="0" i="0" u="none" strike="noStrike" cap="none" spc="0" baseline="0">
          <a:ln>
            <a:noFill/>
          </a:ln>
          <a:solidFill>
            <a:srgbClr val="000000"/>
          </a:solidFill>
          <a:uFillTx/>
          <a:latin typeface="Arial"/>
          <a:ea typeface="Arial"/>
          <a:cs typeface="Arial"/>
          <a:sym typeface="Arial"/>
        </a:defRPr>
      </a:lvl3pPr>
      <a:lvl4pPr marL="1960090" marR="0" indent="-412650" algn="l" defTabSz="515813" rtl="0" latinLnBrk="0">
        <a:lnSpc>
          <a:spcPct val="100000"/>
        </a:lnSpc>
        <a:spcBef>
          <a:spcPts val="790"/>
        </a:spcBef>
        <a:spcAft>
          <a:spcPts val="0"/>
        </a:spcAft>
        <a:buClr>
          <a:srgbClr val="005EB8"/>
        </a:buClr>
        <a:buSzPct val="100000"/>
        <a:buFont typeface="Arial"/>
        <a:buChar char="–"/>
        <a:tabLst/>
        <a:defRPr sz="3600" b="0" i="0" u="none" strike="noStrike" cap="none" spc="0" baseline="0">
          <a:ln>
            <a:noFill/>
          </a:ln>
          <a:solidFill>
            <a:srgbClr val="000000"/>
          </a:solidFill>
          <a:uFillTx/>
          <a:latin typeface="Arial"/>
          <a:ea typeface="Arial"/>
          <a:cs typeface="Arial"/>
          <a:sym typeface="Arial"/>
        </a:defRPr>
      </a:lvl4pPr>
      <a:lvl5pPr marL="2475903" marR="0" indent="-412650" algn="l" defTabSz="515813" rtl="0" latinLnBrk="0">
        <a:lnSpc>
          <a:spcPct val="100000"/>
        </a:lnSpc>
        <a:spcBef>
          <a:spcPts val="790"/>
        </a:spcBef>
        <a:spcAft>
          <a:spcPts val="0"/>
        </a:spcAft>
        <a:buClr>
          <a:srgbClr val="005EB8"/>
        </a:buClr>
        <a:buSzPct val="100000"/>
        <a:buFont typeface="Arial"/>
        <a:buChar char="»"/>
        <a:tabLst/>
        <a:defRPr sz="3600" b="0" i="0" u="none" strike="noStrike" cap="none" spc="0" baseline="0">
          <a:ln>
            <a:noFill/>
          </a:ln>
          <a:solidFill>
            <a:srgbClr val="000000"/>
          </a:solidFill>
          <a:uFillTx/>
          <a:latin typeface="Arial"/>
          <a:ea typeface="Arial"/>
          <a:cs typeface="Arial"/>
          <a:sym typeface="Arial"/>
        </a:defRPr>
      </a:lvl5pPr>
      <a:lvl6pPr marL="2991716" marR="0" indent="-412650" algn="l" defTabSz="515813" rtl="0" latinLnBrk="0">
        <a:lnSpc>
          <a:spcPct val="100000"/>
        </a:lnSpc>
        <a:spcBef>
          <a:spcPts val="790"/>
        </a:spcBef>
        <a:spcAft>
          <a:spcPts val="0"/>
        </a:spcAft>
        <a:buClr>
          <a:srgbClr val="005EB8"/>
        </a:buClr>
        <a:buSzPct val="100000"/>
        <a:buFont typeface="Arial"/>
        <a:buChar char="•"/>
        <a:tabLst/>
        <a:defRPr sz="3600" b="0" i="0" u="none" strike="noStrike" cap="none" spc="0" baseline="0">
          <a:ln>
            <a:noFill/>
          </a:ln>
          <a:solidFill>
            <a:srgbClr val="000000"/>
          </a:solidFill>
          <a:uFillTx/>
          <a:latin typeface="Arial"/>
          <a:ea typeface="Arial"/>
          <a:cs typeface="Arial"/>
          <a:sym typeface="Arial"/>
        </a:defRPr>
      </a:lvl6pPr>
      <a:lvl7pPr marL="3507529" marR="0" indent="-412650" algn="l" defTabSz="515813" rtl="0" latinLnBrk="0">
        <a:lnSpc>
          <a:spcPct val="100000"/>
        </a:lnSpc>
        <a:spcBef>
          <a:spcPts val="790"/>
        </a:spcBef>
        <a:spcAft>
          <a:spcPts val="0"/>
        </a:spcAft>
        <a:buClr>
          <a:srgbClr val="005EB8"/>
        </a:buClr>
        <a:buSzPct val="100000"/>
        <a:buFont typeface="Arial"/>
        <a:buChar char="•"/>
        <a:tabLst/>
        <a:defRPr sz="3600" b="0" i="0" u="none" strike="noStrike" cap="none" spc="0" baseline="0">
          <a:ln>
            <a:noFill/>
          </a:ln>
          <a:solidFill>
            <a:srgbClr val="000000"/>
          </a:solidFill>
          <a:uFillTx/>
          <a:latin typeface="Arial"/>
          <a:ea typeface="Arial"/>
          <a:cs typeface="Arial"/>
          <a:sym typeface="Arial"/>
        </a:defRPr>
      </a:lvl7pPr>
      <a:lvl8pPr marL="4023341" marR="0" indent="-412649" algn="l" defTabSz="515813" rtl="0" latinLnBrk="0">
        <a:lnSpc>
          <a:spcPct val="100000"/>
        </a:lnSpc>
        <a:spcBef>
          <a:spcPts val="790"/>
        </a:spcBef>
        <a:spcAft>
          <a:spcPts val="0"/>
        </a:spcAft>
        <a:buClr>
          <a:srgbClr val="005EB8"/>
        </a:buClr>
        <a:buSzPct val="100000"/>
        <a:buFont typeface="Arial"/>
        <a:buChar char="•"/>
        <a:tabLst/>
        <a:defRPr sz="3600" b="0" i="0" u="none" strike="noStrike" cap="none" spc="0" baseline="0">
          <a:ln>
            <a:noFill/>
          </a:ln>
          <a:solidFill>
            <a:srgbClr val="000000"/>
          </a:solidFill>
          <a:uFillTx/>
          <a:latin typeface="Arial"/>
          <a:ea typeface="Arial"/>
          <a:cs typeface="Arial"/>
          <a:sym typeface="Arial"/>
        </a:defRPr>
      </a:lvl8pPr>
      <a:lvl9pPr marL="4539154" marR="0" indent="-412649" algn="l" defTabSz="515813" rtl="0" latinLnBrk="0">
        <a:lnSpc>
          <a:spcPct val="100000"/>
        </a:lnSpc>
        <a:spcBef>
          <a:spcPts val="790"/>
        </a:spcBef>
        <a:spcAft>
          <a:spcPts val="0"/>
        </a:spcAft>
        <a:buClr>
          <a:srgbClr val="005EB8"/>
        </a:buClr>
        <a:buSzPct val="100000"/>
        <a:buFont typeface="Arial"/>
        <a:buChar char="•"/>
        <a:tabLst/>
        <a:defRPr sz="3600" b="0" i="0" u="none" strike="noStrike" cap="none" spc="0" baseline="0">
          <a:ln>
            <a:noFill/>
          </a:ln>
          <a:solidFill>
            <a:srgbClr val="000000"/>
          </a:solidFill>
          <a:uFillTx/>
          <a:latin typeface="Arial"/>
          <a:ea typeface="Arial"/>
          <a:cs typeface="Arial"/>
          <a:sym typeface="Arial"/>
        </a:defRPr>
      </a:lvl9pPr>
    </p:bodyStyle>
    <p:otherStyle>
      <a:lvl1pPr marL="0" marR="0" indent="0" algn="r" defTabSz="515813"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Calibri"/>
        </a:defRPr>
      </a:lvl1pPr>
      <a:lvl2pPr marL="0" marR="0" indent="515813" algn="r" defTabSz="515813"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Calibri"/>
        </a:defRPr>
      </a:lvl2pPr>
      <a:lvl3pPr marL="0" marR="0" indent="1031626" algn="r" defTabSz="515813"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Calibri"/>
        </a:defRPr>
      </a:lvl3pPr>
      <a:lvl4pPr marL="0" marR="0" indent="1547439" algn="r" defTabSz="515813"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Calibri"/>
        </a:defRPr>
      </a:lvl4pPr>
      <a:lvl5pPr marL="0" marR="0" indent="2063252" algn="r" defTabSz="515813"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Calibri"/>
        </a:defRPr>
      </a:lvl5pPr>
      <a:lvl6pPr marL="0" marR="0" indent="2579065" algn="r" defTabSz="515813"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Calibri"/>
        </a:defRPr>
      </a:lvl6pPr>
      <a:lvl7pPr marL="0" marR="0" indent="3094878" algn="r" defTabSz="515813"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Calibri"/>
        </a:defRPr>
      </a:lvl7pPr>
      <a:lvl8pPr marL="0" marR="0" indent="3610691" algn="r" defTabSz="515813"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Calibri"/>
        </a:defRPr>
      </a:lvl8pPr>
      <a:lvl9pPr marL="0" marR="0" indent="4126504" algn="r" defTabSz="515813"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TsSbCntmMHo"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5.xml"/><Relationship Id="rId4" Type="http://schemas.openxmlformats.org/officeDocument/2006/relationships/image" Target="../media/image10.jpeg"/></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 name="Picture 3" descr="Picture 3"/>
          <p:cNvPicPr>
            <a:picLocks noChangeAspect="1"/>
          </p:cNvPicPr>
          <p:nvPr/>
        </p:nvPicPr>
        <p:blipFill>
          <a:blip r:embed="rId3">
            <a:extLst/>
          </a:blip>
          <a:stretch>
            <a:fillRect/>
          </a:stretch>
        </p:blipFill>
        <p:spPr>
          <a:xfrm>
            <a:off x="8246231" y="612057"/>
            <a:ext cx="1160976" cy="574829"/>
          </a:xfrm>
          <a:prstGeom prst="rect">
            <a:avLst/>
          </a:prstGeom>
          <a:ln w="12700">
            <a:miter lim="400000"/>
          </a:ln>
        </p:spPr>
      </p:pic>
      <p:sp>
        <p:nvSpPr>
          <p:cNvPr id="78" name="Text Box 6"/>
          <p:cNvSpPr txBox="1"/>
          <p:nvPr/>
        </p:nvSpPr>
        <p:spPr>
          <a:xfrm>
            <a:off x="1137313" y="4216375"/>
            <a:ext cx="7969199" cy="2462213"/>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algn="ctr">
              <a:defRPr sz="3200" b="1">
                <a:solidFill>
                  <a:srgbClr val="005EB8"/>
                </a:solidFill>
              </a:defRPr>
            </a:pPr>
            <a:r>
              <a:rPr lang="en-US" sz="3200" b="1" dirty="0"/>
              <a:t>Compassionate Education</a:t>
            </a:r>
          </a:p>
          <a:p>
            <a:pPr algn="ctr">
              <a:defRPr sz="3200" b="1">
                <a:solidFill>
                  <a:srgbClr val="005EB8"/>
                </a:solidFill>
              </a:defRPr>
            </a:pPr>
            <a:r>
              <a:rPr lang="en-US" sz="3200" b="1" dirty="0"/>
              <a:t>March 2022</a:t>
            </a:r>
            <a:endParaRPr sz="3200" dirty="0"/>
          </a:p>
          <a:p>
            <a:pPr>
              <a:defRPr sz="3200" b="1">
                <a:solidFill>
                  <a:srgbClr val="005EB8"/>
                </a:solidFill>
              </a:defRPr>
            </a:pPr>
            <a:endParaRPr dirty="0"/>
          </a:p>
          <a:p>
            <a:pPr>
              <a:defRPr sz="3200" b="1"/>
            </a:pPr>
            <a:endParaRPr dirty="0"/>
          </a:p>
          <a:p>
            <a:pPr>
              <a:defRPr sz="3200" b="1">
                <a:solidFill>
                  <a:srgbClr val="005EB8"/>
                </a:solidFill>
              </a:defRPr>
            </a:pPr>
            <a:endParaRP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78,473 BEST Human Body Outline IMAGES, STOCK PHOTOS &amp;amp; VECTORS | Adobe Stock">
            <a:extLst>
              <a:ext uri="{FF2B5EF4-FFF2-40B4-BE49-F238E27FC236}">
                <a16:creationId xmlns:a16="http://schemas.microsoft.com/office/drawing/2014/main" id="{4CD79838-9A91-4AFA-AA6B-BCA6640B031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28216"/>
          <a:stretch/>
        </p:blipFill>
        <p:spPr bwMode="auto">
          <a:xfrm>
            <a:off x="6600467" y="1887794"/>
            <a:ext cx="2836044" cy="395077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98B2F8B-50A8-4191-A084-1D0C2BFF436E}"/>
              </a:ext>
            </a:extLst>
          </p:cNvPr>
          <p:cNvSpPr>
            <a:spLocks noGrp="1"/>
          </p:cNvSpPr>
          <p:nvPr>
            <p:ph type="title"/>
          </p:nvPr>
        </p:nvSpPr>
        <p:spPr/>
        <p:txBody>
          <a:bodyPr/>
          <a:lstStyle/>
          <a:p>
            <a:r>
              <a:rPr lang="en-GB" dirty="0"/>
              <a:t>Body Awareness</a:t>
            </a:r>
            <a:endParaRPr lang="en-US" dirty="0"/>
          </a:p>
        </p:txBody>
      </p:sp>
      <p:sp>
        <p:nvSpPr>
          <p:cNvPr id="3" name="Text Placeholder 2">
            <a:extLst>
              <a:ext uri="{FF2B5EF4-FFF2-40B4-BE49-F238E27FC236}">
                <a16:creationId xmlns:a16="http://schemas.microsoft.com/office/drawing/2014/main" id="{A179F7FC-7327-4D41-B1DB-C5CCAF3E57DA}"/>
              </a:ext>
            </a:extLst>
          </p:cNvPr>
          <p:cNvSpPr>
            <a:spLocks noGrp="1"/>
          </p:cNvSpPr>
          <p:nvPr>
            <p:ph type="body" idx="1"/>
          </p:nvPr>
        </p:nvSpPr>
        <p:spPr>
          <a:xfrm>
            <a:off x="495300" y="1600201"/>
            <a:ext cx="6789174" cy="4525963"/>
          </a:xfrm>
        </p:spPr>
        <p:txBody>
          <a:bodyPr>
            <a:normAutofit lnSpcReduction="10000"/>
          </a:bodyPr>
          <a:lstStyle/>
          <a:p>
            <a:r>
              <a:rPr lang="en-US" sz="3200" b="0" i="0" dirty="0">
                <a:solidFill>
                  <a:srgbClr val="231F20"/>
                </a:solidFill>
                <a:effectLst/>
                <a:latin typeface="Arial" panose="020B0604020202020204" pitchFamily="34" charset="0"/>
                <a:cs typeface="Arial" panose="020B0604020202020204" pitchFamily="34" charset="0"/>
              </a:rPr>
              <a:t>You can do this sitting or standing</a:t>
            </a:r>
            <a:endParaRPr lang="en-US" sz="3200" dirty="0">
              <a:solidFill>
                <a:srgbClr val="231F20"/>
              </a:solidFill>
              <a:latin typeface="Arial" panose="020B0604020202020204" pitchFamily="34" charset="0"/>
              <a:cs typeface="Arial" panose="020B0604020202020204" pitchFamily="34" charset="0"/>
            </a:endParaRPr>
          </a:p>
          <a:p>
            <a:r>
              <a:rPr lang="en-US" sz="3200" b="0" i="0" dirty="0">
                <a:solidFill>
                  <a:srgbClr val="231F20"/>
                </a:solidFill>
                <a:effectLst/>
                <a:latin typeface="Arial" panose="020B0604020202020204" pitchFamily="34" charset="0"/>
                <a:cs typeface="Arial" panose="020B0604020202020204" pitchFamily="34" charset="0"/>
              </a:rPr>
              <a:t>Focus on how your body feels from head to toe, noticing each part in turn</a:t>
            </a:r>
          </a:p>
          <a:p>
            <a:r>
              <a:rPr lang="en-US" sz="3200" b="0" i="0" dirty="0">
                <a:solidFill>
                  <a:srgbClr val="231F20"/>
                </a:solidFill>
                <a:effectLst/>
                <a:latin typeface="Arial" panose="020B0604020202020204" pitchFamily="34" charset="0"/>
                <a:cs typeface="Arial" panose="020B0604020202020204" pitchFamily="34" charset="0"/>
              </a:rPr>
              <a:t>Pay attention to hair, neck, shoulders and belly</a:t>
            </a:r>
          </a:p>
          <a:p>
            <a:r>
              <a:rPr lang="en-US" sz="3200" dirty="0">
                <a:solidFill>
                  <a:srgbClr val="231F20"/>
                </a:solidFill>
                <a:latin typeface="Arial" panose="020B0604020202020204" pitchFamily="34" charset="0"/>
                <a:cs typeface="Arial" panose="020B0604020202020204" pitchFamily="34" charset="0"/>
              </a:rPr>
              <a:t>Feel your heartbeat and breathing</a:t>
            </a:r>
          </a:p>
          <a:p>
            <a:r>
              <a:rPr lang="en-US" sz="3200" b="0" i="0" dirty="0">
                <a:solidFill>
                  <a:srgbClr val="231F20"/>
                </a:solidFill>
                <a:effectLst/>
                <a:latin typeface="Arial" panose="020B0604020202020204" pitchFamily="34" charset="0"/>
                <a:cs typeface="Arial" panose="020B0604020202020204" pitchFamily="34" charset="0"/>
              </a:rPr>
              <a:t>Consider how you feel – temperature, pressure, emotions</a:t>
            </a:r>
          </a:p>
          <a:p>
            <a:pPr marL="137160" indent="0">
              <a:buNone/>
            </a:pPr>
            <a:endParaRPr lang="en-US" sz="2400" b="0" i="0" dirty="0">
              <a:solidFill>
                <a:srgbClr val="231F20"/>
              </a:solidFill>
              <a:effectLst/>
              <a:latin typeface="Candara" panose="020E0502030303020204" pitchFamily="34" charset="0"/>
            </a:endParaRPr>
          </a:p>
        </p:txBody>
      </p:sp>
    </p:spTree>
    <p:extLst>
      <p:ext uri="{BB962C8B-B14F-4D97-AF65-F5344CB8AC3E}">
        <p14:creationId xmlns:p14="http://schemas.microsoft.com/office/powerpoint/2010/main" val="1478838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B2F8B-50A8-4191-A084-1D0C2BFF436E}"/>
              </a:ext>
            </a:extLst>
          </p:cNvPr>
          <p:cNvSpPr>
            <a:spLocks noGrp="1"/>
          </p:cNvSpPr>
          <p:nvPr>
            <p:ph type="title"/>
          </p:nvPr>
        </p:nvSpPr>
        <p:spPr/>
        <p:txBody>
          <a:bodyPr/>
          <a:lstStyle/>
          <a:p>
            <a:r>
              <a:rPr lang="en-GB" dirty="0"/>
              <a:t>5-4-3-2-1…</a:t>
            </a:r>
            <a:endParaRPr lang="en-US" dirty="0"/>
          </a:p>
        </p:txBody>
      </p:sp>
      <p:sp>
        <p:nvSpPr>
          <p:cNvPr id="3" name="Text Placeholder 2">
            <a:extLst>
              <a:ext uri="{FF2B5EF4-FFF2-40B4-BE49-F238E27FC236}">
                <a16:creationId xmlns:a16="http://schemas.microsoft.com/office/drawing/2014/main" id="{A179F7FC-7327-4D41-B1DB-C5CCAF3E57DA}"/>
              </a:ext>
            </a:extLst>
          </p:cNvPr>
          <p:cNvSpPr>
            <a:spLocks noGrp="1"/>
          </p:cNvSpPr>
          <p:nvPr>
            <p:ph type="body" idx="1"/>
          </p:nvPr>
        </p:nvSpPr>
        <p:spPr/>
        <p:txBody>
          <a:bodyPr>
            <a:normAutofit lnSpcReduction="10000"/>
          </a:bodyPr>
          <a:lstStyle/>
          <a:p>
            <a:r>
              <a:rPr lang="en-GB" dirty="0"/>
              <a:t>Use your senses and see what you can sense in the world around you. Work backwards from 5 to notice:</a:t>
            </a:r>
          </a:p>
          <a:p>
            <a:pPr lvl="1"/>
            <a:r>
              <a:rPr lang="en-GB" dirty="0"/>
              <a:t>5 things you can see</a:t>
            </a:r>
          </a:p>
          <a:p>
            <a:pPr lvl="1"/>
            <a:r>
              <a:rPr lang="en-GB" dirty="0"/>
              <a:t>4 things you can hear</a:t>
            </a:r>
          </a:p>
          <a:p>
            <a:pPr lvl="1"/>
            <a:r>
              <a:rPr lang="en-GB" dirty="0"/>
              <a:t>3 things you can touch</a:t>
            </a:r>
          </a:p>
          <a:p>
            <a:pPr lvl="1"/>
            <a:r>
              <a:rPr lang="en-GB" dirty="0"/>
              <a:t>2 things you can smell</a:t>
            </a:r>
          </a:p>
          <a:p>
            <a:pPr lvl="1"/>
            <a:r>
              <a:rPr lang="en-GB" dirty="0"/>
              <a:t>1 thing you can taste</a:t>
            </a:r>
            <a:endParaRPr lang="en-US" dirty="0"/>
          </a:p>
        </p:txBody>
      </p:sp>
      <p:pic>
        <p:nvPicPr>
          <p:cNvPr id="1026" name="Picture 2" descr="Five Senses: How to Protect Them as You Age - SignatureCare ER">
            <a:extLst>
              <a:ext uri="{FF2B5EF4-FFF2-40B4-BE49-F238E27FC236}">
                <a16:creationId xmlns:a16="http://schemas.microsoft.com/office/drawing/2014/main" id="{18FF07BA-F326-42A4-9CB3-65DA481AAF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12077" y="2955052"/>
            <a:ext cx="2604935" cy="26402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81504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EA5DE-80DC-4A9E-ADF1-8D70D1A6CE73}"/>
              </a:ext>
            </a:extLst>
          </p:cNvPr>
          <p:cNvSpPr>
            <a:spLocks noGrp="1"/>
          </p:cNvSpPr>
          <p:nvPr>
            <p:ph type="title"/>
          </p:nvPr>
        </p:nvSpPr>
        <p:spPr/>
        <p:txBody>
          <a:bodyPr/>
          <a:lstStyle/>
          <a:p>
            <a:r>
              <a:rPr lang="en-US" dirty="0"/>
              <a:t>Guided Meditation</a:t>
            </a:r>
            <a:endParaRPr lang="en-GB" dirty="0"/>
          </a:p>
        </p:txBody>
      </p:sp>
      <p:sp>
        <p:nvSpPr>
          <p:cNvPr id="3" name="Text Placeholder 2">
            <a:extLst>
              <a:ext uri="{FF2B5EF4-FFF2-40B4-BE49-F238E27FC236}">
                <a16:creationId xmlns:a16="http://schemas.microsoft.com/office/drawing/2014/main" id="{CB8B0D13-A628-403E-81A8-2CE203D58712}"/>
              </a:ext>
            </a:extLst>
          </p:cNvPr>
          <p:cNvSpPr>
            <a:spLocks noGrp="1"/>
          </p:cNvSpPr>
          <p:nvPr>
            <p:ph type="body" idx="1"/>
          </p:nvPr>
        </p:nvSpPr>
        <p:spPr/>
        <p:txBody>
          <a:bodyPr/>
          <a:lstStyle/>
          <a:p>
            <a:r>
              <a:rPr lang="en-US" dirty="0"/>
              <a:t>Short podcasts or video clips</a:t>
            </a:r>
          </a:p>
          <a:p>
            <a:r>
              <a:rPr lang="en-US" dirty="0"/>
              <a:t>Help to disassociate from stressors</a:t>
            </a:r>
          </a:p>
          <a:p>
            <a:r>
              <a:rPr lang="en-US" dirty="0"/>
              <a:t>Three to five minutes</a:t>
            </a:r>
          </a:p>
          <a:p>
            <a:endParaRPr lang="en-US" dirty="0"/>
          </a:p>
          <a:p>
            <a:pPr marL="137160" indent="0">
              <a:buNone/>
            </a:pPr>
            <a:r>
              <a:rPr lang="en-US" u="sng" dirty="0">
                <a:hlinkClick r:id="rId3"/>
              </a:rPr>
              <a:t>https://www.youtube.com/watch?v=TsSbCntmMHo</a:t>
            </a:r>
            <a:endParaRPr lang="en-GB" dirty="0"/>
          </a:p>
        </p:txBody>
      </p:sp>
    </p:spTree>
    <p:extLst>
      <p:ext uri="{BB962C8B-B14F-4D97-AF65-F5344CB8AC3E}">
        <p14:creationId xmlns:p14="http://schemas.microsoft.com/office/powerpoint/2010/main" val="4093018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7A5EF-5EF7-46CB-832D-3EDD206AABB0}"/>
              </a:ext>
            </a:extLst>
          </p:cNvPr>
          <p:cNvSpPr>
            <a:spLocks noGrp="1"/>
          </p:cNvSpPr>
          <p:nvPr>
            <p:ph type="title"/>
          </p:nvPr>
        </p:nvSpPr>
        <p:spPr/>
        <p:txBody>
          <a:bodyPr/>
          <a:lstStyle/>
          <a:p>
            <a:r>
              <a:rPr lang="en-US" dirty="0"/>
              <a:t>3-4-5 Breathing</a:t>
            </a:r>
            <a:endParaRPr lang="en-GB" dirty="0"/>
          </a:p>
        </p:txBody>
      </p:sp>
      <p:sp>
        <p:nvSpPr>
          <p:cNvPr id="3" name="Text Placeholder 2">
            <a:extLst>
              <a:ext uri="{FF2B5EF4-FFF2-40B4-BE49-F238E27FC236}">
                <a16:creationId xmlns:a16="http://schemas.microsoft.com/office/drawing/2014/main" id="{2E32CEFF-EBF0-4F8D-AFFB-1BDFA7C36B62}"/>
              </a:ext>
            </a:extLst>
          </p:cNvPr>
          <p:cNvSpPr>
            <a:spLocks noGrp="1"/>
          </p:cNvSpPr>
          <p:nvPr>
            <p:ph type="body" idx="1"/>
          </p:nvPr>
        </p:nvSpPr>
        <p:spPr/>
        <p:txBody>
          <a:bodyPr/>
          <a:lstStyle/>
          <a:p>
            <a:r>
              <a:rPr lang="en-US" dirty="0"/>
              <a:t>Breathe in for three seconds</a:t>
            </a:r>
          </a:p>
          <a:p>
            <a:r>
              <a:rPr lang="en-US" dirty="0"/>
              <a:t>Hold your breath for four seconds</a:t>
            </a:r>
          </a:p>
          <a:p>
            <a:r>
              <a:rPr lang="en-US" dirty="0"/>
              <a:t>Breathe out for five seconds</a:t>
            </a:r>
          </a:p>
          <a:p>
            <a:r>
              <a:rPr lang="en-US" dirty="0"/>
              <a:t>Repeat for a few minutes</a:t>
            </a:r>
            <a:endParaRPr lang="en-GB" dirty="0"/>
          </a:p>
        </p:txBody>
      </p:sp>
    </p:spTree>
    <p:extLst>
      <p:ext uri="{BB962C8B-B14F-4D97-AF65-F5344CB8AC3E}">
        <p14:creationId xmlns:p14="http://schemas.microsoft.com/office/powerpoint/2010/main" val="4033750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E654C-E1E3-4963-AA88-4DC43808BFF0}"/>
              </a:ext>
            </a:extLst>
          </p:cNvPr>
          <p:cNvSpPr>
            <a:spLocks noGrp="1"/>
          </p:cNvSpPr>
          <p:nvPr>
            <p:ph type="title"/>
          </p:nvPr>
        </p:nvSpPr>
        <p:spPr/>
        <p:txBody>
          <a:bodyPr/>
          <a:lstStyle/>
          <a:p>
            <a:r>
              <a:rPr lang="en-GB" dirty="0"/>
              <a:t>Box Breathing</a:t>
            </a:r>
            <a:endParaRPr lang="en-US" dirty="0"/>
          </a:p>
        </p:txBody>
      </p:sp>
      <p:sp>
        <p:nvSpPr>
          <p:cNvPr id="3" name="Text Placeholder 2">
            <a:extLst>
              <a:ext uri="{FF2B5EF4-FFF2-40B4-BE49-F238E27FC236}">
                <a16:creationId xmlns:a16="http://schemas.microsoft.com/office/drawing/2014/main" id="{F04886BF-4AC2-418E-B638-C49A69A50CED}"/>
              </a:ext>
            </a:extLst>
          </p:cNvPr>
          <p:cNvSpPr>
            <a:spLocks noGrp="1"/>
          </p:cNvSpPr>
          <p:nvPr>
            <p:ph type="body" idx="1"/>
          </p:nvPr>
        </p:nvSpPr>
        <p:spPr>
          <a:xfrm>
            <a:off x="362953" y="1694365"/>
            <a:ext cx="7806181" cy="4525963"/>
          </a:xfrm>
        </p:spPr>
        <p:txBody>
          <a:bodyPr>
            <a:normAutofit/>
          </a:bodyPr>
          <a:lstStyle/>
          <a:p>
            <a:r>
              <a:rPr lang="en-US" dirty="0"/>
              <a:t>Breathe in counting to four slowly. Feel the air enter your lungs</a:t>
            </a:r>
          </a:p>
          <a:p>
            <a:r>
              <a:rPr lang="en-US" dirty="0"/>
              <a:t>Hold your breath for four seconds</a:t>
            </a:r>
          </a:p>
          <a:p>
            <a:r>
              <a:rPr lang="en-US" dirty="0"/>
              <a:t>Slowly exhale for four seconds</a:t>
            </a:r>
          </a:p>
          <a:p>
            <a:r>
              <a:rPr lang="en-US" dirty="0"/>
              <a:t>Repeat steps above until you feel re-centered.</a:t>
            </a:r>
          </a:p>
          <a:p>
            <a:pPr marL="571500" lvl="1" indent="0">
              <a:buNone/>
            </a:pPr>
            <a:endParaRPr lang="en-US" dirty="0"/>
          </a:p>
          <a:p>
            <a:endParaRPr lang="en-US" dirty="0"/>
          </a:p>
          <a:p>
            <a:pPr marL="137160" indent="0">
              <a:buNone/>
            </a:pPr>
            <a:endParaRPr lang="en-US" dirty="0"/>
          </a:p>
        </p:txBody>
      </p:sp>
      <p:pic>
        <p:nvPicPr>
          <p:cNvPr id="3074" name="Picture 2" descr="Reduce Anxiety with Box Breathing | Katie Sammann Psychotherapy">
            <a:extLst>
              <a:ext uri="{FF2B5EF4-FFF2-40B4-BE49-F238E27FC236}">
                <a16:creationId xmlns:a16="http://schemas.microsoft.com/office/drawing/2014/main" id="{F3860C8C-89DD-4E8B-B057-B0ECA389CEA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27157" y="3837030"/>
            <a:ext cx="1878843" cy="18788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0568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Starfish Breathing - YouTube">
            <a:extLst>
              <a:ext uri="{FF2B5EF4-FFF2-40B4-BE49-F238E27FC236}">
                <a16:creationId xmlns:a16="http://schemas.microsoft.com/office/drawing/2014/main" id="{4FAC7CD8-4A67-4430-97AE-D777D1284EA7}"/>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7" t="-1035" r="4947" b="1035"/>
          <a:stretch/>
        </p:blipFill>
        <p:spPr bwMode="auto">
          <a:xfrm>
            <a:off x="6997731" y="4343400"/>
            <a:ext cx="2691700" cy="161095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98B2F8B-50A8-4191-A084-1D0C2BFF436E}"/>
              </a:ext>
            </a:extLst>
          </p:cNvPr>
          <p:cNvSpPr>
            <a:spLocks noGrp="1"/>
          </p:cNvSpPr>
          <p:nvPr>
            <p:ph type="title"/>
          </p:nvPr>
        </p:nvSpPr>
        <p:spPr/>
        <p:txBody>
          <a:bodyPr/>
          <a:lstStyle/>
          <a:p>
            <a:r>
              <a:rPr lang="en-GB" dirty="0"/>
              <a:t>Hand tracing</a:t>
            </a:r>
            <a:endParaRPr lang="en-US" dirty="0"/>
          </a:p>
        </p:txBody>
      </p:sp>
      <p:sp>
        <p:nvSpPr>
          <p:cNvPr id="3" name="Text Placeholder 2">
            <a:extLst>
              <a:ext uri="{FF2B5EF4-FFF2-40B4-BE49-F238E27FC236}">
                <a16:creationId xmlns:a16="http://schemas.microsoft.com/office/drawing/2014/main" id="{A179F7FC-7327-4D41-B1DB-C5CCAF3E57DA}"/>
              </a:ext>
            </a:extLst>
          </p:cNvPr>
          <p:cNvSpPr>
            <a:spLocks noGrp="1"/>
          </p:cNvSpPr>
          <p:nvPr>
            <p:ph type="body" idx="1"/>
          </p:nvPr>
        </p:nvSpPr>
        <p:spPr>
          <a:xfrm>
            <a:off x="838200" y="1600201"/>
            <a:ext cx="8229600" cy="3955026"/>
          </a:xfrm>
        </p:spPr>
        <p:txBody>
          <a:bodyPr>
            <a:normAutofit fontScale="25000" lnSpcReduction="20000"/>
          </a:bodyPr>
          <a:lstStyle/>
          <a:p>
            <a:r>
              <a:rPr lang="en-GB" sz="12800" dirty="0"/>
              <a:t>Take one hand and hold it in your other hand</a:t>
            </a:r>
          </a:p>
          <a:p>
            <a:r>
              <a:rPr lang="en-GB" sz="12800" dirty="0"/>
              <a:t>With your forefinger, place the fingertip on your palm</a:t>
            </a:r>
          </a:p>
          <a:p>
            <a:r>
              <a:rPr lang="en-GB" sz="12800" dirty="0"/>
              <a:t>Trace up your thumb and up the next finger.</a:t>
            </a:r>
          </a:p>
          <a:p>
            <a:r>
              <a:rPr lang="en-GB" sz="12800" dirty="0"/>
              <a:t>Trace all the way around your hand, </a:t>
            </a:r>
          </a:p>
          <a:p>
            <a:r>
              <a:rPr lang="en-GB" sz="12800" dirty="0"/>
              <a:t>Repeat using the other hand</a:t>
            </a:r>
          </a:p>
          <a:p>
            <a:endParaRPr lang="en-GB" dirty="0"/>
          </a:p>
          <a:p>
            <a:pPr marL="137160" indent="0">
              <a:buNone/>
            </a:pPr>
            <a:endParaRPr lang="en-GB" dirty="0"/>
          </a:p>
          <a:p>
            <a:pPr marL="137160" indent="0">
              <a:buNone/>
            </a:pPr>
            <a:r>
              <a:rPr lang="en-GB" dirty="0"/>
              <a:t> </a:t>
            </a:r>
          </a:p>
          <a:p>
            <a:pPr marL="137160" indent="0">
              <a:buNone/>
            </a:pPr>
            <a:endParaRPr lang="en-US" dirty="0"/>
          </a:p>
        </p:txBody>
      </p:sp>
    </p:spTree>
    <p:extLst>
      <p:ext uri="{BB962C8B-B14F-4D97-AF65-F5344CB8AC3E}">
        <p14:creationId xmlns:p14="http://schemas.microsoft.com/office/powerpoint/2010/main" val="4167038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E654C-E1E3-4963-AA88-4DC43808BFF0}"/>
              </a:ext>
            </a:extLst>
          </p:cNvPr>
          <p:cNvSpPr>
            <a:spLocks noGrp="1"/>
          </p:cNvSpPr>
          <p:nvPr>
            <p:ph type="title"/>
          </p:nvPr>
        </p:nvSpPr>
        <p:spPr/>
        <p:txBody>
          <a:bodyPr/>
          <a:lstStyle/>
          <a:p>
            <a:r>
              <a:rPr lang="en-GB" dirty="0"/>
              <a:t>4-7-8 Breathing</a:t>
            </a:r>
            <a:endParaRPr lang="en-US" dirty="0"/>
          </a:p>
        </p:txBody>
      </p:sp>
      <p:sp>
        <p:nvSpPr>
          <p:cNvPr id="3" name="Text Placeholder 2">
            <a:extLst>
              <a:ext uri="{FF2B5EF4-FFF2-40B4-BE49-F238E27FC236}">
                <a16:creationId xmlns:a16="http://schemas.microsoft.com/office/drawing/2014/main" id="{F04886BF-4AC2-418E-B638-C49A69A50CED}"/>
              </a:ext>
            </a:extLst>
          </p:cNvPr>
          <p:cNvSpPr>
            <a:spLocks noGrp="1"/>
          </p:cNvSpPr>
          <p:nvPr>
            <p:ph type="body" idx="1"/>
          </p:nvPr>
        </p:nvSpPr>
        <p:spPr>
          <a:xfrm>
            <a:off x="323998" y="1576515"/>
            <a:ext cx="7156784" cy="4525963"/>
          </a:xfrm>
        </p:spPr>
        <p:txBody>
          <a:bodyPr>
            <a:normAutofit fontScale="92500" lnSpcReduction="10000"/>
          </a:bodyPr>
          <a:lstStyle/>
          <a:p>
            <a:r>
              <a:rPr lang="en-US" sz="3000" dirty="0"/>
              <a:t>Inhale for four seconds through your </a:t>
            </a:r>
            <a:br>
              <a:rPr lang="en-US" sz="3000" dirty="0"/>
            </a:br>
            <a:r>
              <a:rPr lang="en-US" sz="3000" dirty="0"/>
              <a:t>nose</a:t>
            </a:r>
          </a:p>
          <a:p>
            <a:r>
              <a:rPr lang="en-US" sz="3000" dirty="0"/>
              <a:t>Hold the breath for seven seconds</a:t>
            </a:r>
          </a:p>
          <a:p>
            <a:r>
              <a:rPr lang="en-US" sz="3000" dirty="0"/>
              <a:t>Exhale for eight seconds through your mouth</a:t>
            </a:r>
          </a:p>
          <a:p>
            <a:endParaRPr lang="en-US" sz="3000" dirty="0"/>
          </a:p>
          <a:p>
            <a:r>
              <a:rPr lang="en-US" sz="3000" dirty="0"/>
              <a:t>Repeat this exercise as many times as you can. 30 seconds of deep breathing will help you feel more relaxed and in control.</a:t>
            </a:r>
          </a:p>
          <a:p>
            <a:endParaRPr lang="en-US" dirty="0"/>
          </a:p>
          <a:p>
            <a:pPr marL="137160" indent="0">
              <a:buNone/>
            </a:pPr>
            <a:endParaRPr lang="en-US" dirty="0"/>
          </a:p>
        </p:txBody>
      </p:sp>
      <p:pic>
        <p:nvPicPr>
          <p:cNvPr id="6146" name="Picture 2" descr="When meditating, how can I notice my breath if I am breathing so shallowly?  - Quora">
            <a:extLst>
              <a:ext uri="{FF2B5EF4-FFF2-40B4-BE49-F238E27FC236}">
                <a16:creationId xmlns:a16="http://schemas.microsoft.com/office/drawing/2014/main" id="{8314F54B-8320-436B-AAC1-F76A4E71DF26}"/>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258" r="45376"/>
          <a:stretch/>
        </p:blipFill>
        <p:spPr bwMode="auto">
          <a:xfrm>
            <a:off x="7907472" y="3645569"/>
            <a:ext cx="1674530" cy="2007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69267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B2F8B-50A8-4191-A084-1D0C2BFF436E}"/>
              </a:ext>
            </a:extLst>
          </p:cNvPr>
          <p:cNvSpPr>
            <a:spLocks noGrp="1"/>
          </p:cNvSpPr>
          <p:nvPr>
            <p:ph type="title"/>
          </p:nvPr>
        </p:nvSpPr>
        <p:spPr/>
        <p:txBody>
          <a:bodyPr/>
          <a:lstStyle/>
          <a:p>
            <a:r>
              <a:rPr lang="en-GB" dirty="0"/>
              <a:t>Visualisation</a:t>
            </a:r>
            <a:endParaRPr lang="en-US" dirty="0"/>
          </a:p>
        </p:txBody>
      </p:sp>
      <p:sp>
        <p:nvSpPr>
          <p:cNvPr id="3" name="Text Placeholder 2">
            <a:extLst>
              <a:ext uri="{FF2B5EF4-FFF2-40B4-BE49-F238E27FC236}">
                <a16:creationId xmlns:a16="http://schemas.microsoft.com/office/drawing/2014/main" id="{A179F7FC-7327-4D41-B1DB-C5CCAF3E57DA}"/>
              </a:ext>
            </a:extLst>
          </p:cNvPr>
          <p:cNvSpPr>
            <a:spLocks noGrp="1"/>
          </p:cNvSpPr>
          <p:nvPr>
            <p:ph type="body" idx="1"/>
          </p:nvPr>
        </p:nvSpPr>
        <p:spPr/>
        <p:txBody>
          <a:bodyPr>
            <a:normAutofit fontScale="77500" lnSpcReduction="20000"/>
          </a:bodyPr>
          <a:lstStyle/>
          <a:p>
            <a:pPr marL="137160" indent="0">
              <a:buNone/>
            </a:pPr>
            <a:r>
              <a:rPr lang="en-GB" dirty="0"/>
              <a:t>Think about one of your favourite places… imagine you are there now:</a:t>
            </a:r>
          </a:p>
          <a:p>
            <a:r>
              <a:rPr lang="en-GB" dirty="0"/>
              <a:t>What can you see?</a:t>
            </a:r>
          </a:p>
          <a:p>
            <a:r>
              <a:rPr lang="en-GB" dirty="0"/>
              <a:t>What can you feel?</a:t>
            </a:r>
          </a:p>
          <a:p>
            <a:r>
              <a:rPr lang="en-GB" dirty="0"/>
              <a:t>What can you smell?</a:t>
            </a:r>
          </a:p>
          <a:p>
            <a:r>
              <a:rPr lang="en-GB" dirty="0"/>
              <a:t>What can you hear?</a:t>
            </a:r>
          </a:p>
          <a:p>
            <a:r>
              <a:rPr lang="en-GB" dirty="0"/>
              <a:t>What can you taste?</a:t>
            </a:r>
          </a:p>
          <a:p>
            <a:r>
              <a:rPr lang="en-GB" dirty="0"/>
              <a:t>What are you doing?</a:t>
            </a:r>
          </a:p>
          <a:p>
            <a:r>
              <a:rPr lang="en-GB" dirty="0"/>
              <a:t>Who is there with you?</a:t>
            </a:r>
          </a:p>
          <a:p>
            <a:r>
              <a:rPr lang="en-GB" dirty="0"/>
              <a:t>What is the weather like?</a:t>
            </a:r>
          </a:p>
          <a:p>
            <a:r>
              <a:rPr lang="en-US" dirty="0"/>
              <a:t>How are you feeling?</a:t>
            </a:r>
          </a:p>
        </p:txBody>
      </p:sp>
      <p:pic>
        <p:nvPicPr>
          <p:cNvPr id="6146" name="Picture 2" descr="The Ultimate Tropical Holiday Packing List – The Discoveries Of">
            <a:extLst>
              <a:ext uri="{FF2B5EF4-FFF2-40B4-BE49-F238E27FC236}">
                <a16:creationId xmlns:a16="http://schemas.microsoft.com/office/drawing/2014/main" id="{4C7472EA-6FCA-41EA-BC82-B58FD9F55B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01379" y="2291992"/>
            <a:ext cx="2619375" cy="1743075"/>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15 Best Winter Holidays with Snow | PlanetWare">
            <a:extLst>
              <a:ext uri="{FF2B5EF4-FFF2-40B4-BE49-F238E27FC236}">
                <a16:creationId xmlns:a16="http://schemas.microsoft.com/office/drawing/2014/main" id="{E6B24759-E94F-4B29-B6A6-41A3889FBF1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07930" y="4201908"/>
            <a:ext cx="2612823"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61610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B2F8B-50A8-4191-A084-1D0C2BFF436E}"/>
              </a:ext>
            </a:extLst>
          </p:cNvPr>
          <p:cNvSpPr>
            <a:spLocks noGrp="1"/>
          </p:cNvSpPr>
          <p:nvPr>
            <p:ph type="title"/>
          </p:nvPr>
        </p:nvSpPr>
        <p:spPr/>
        <p:txBody>
          <a:bodyPr>
            <a:normAutofit fontScale="90000"/>
          </a:bodyPr>
          <a:lstStyle/>
          <a:p>
            <a:r>
              <a:rPr lang="en-GB" dirty="0"/>
              <a:t>Head, Shoulders, Knees and Toes</a:t>
            </a:r>
            <a:endParaRPr lang="en-US" dirty="0"/>
          </a:p>
        </p:txBody>
      </p:sp>
      <p:sp>
        <p:nvSpPr>
          <p:cNvPr id="3" name="Text Placeholder 2">
            <a:extLst>
              <a:ext uri="{FF2B5EF4-FFF2-40B4-BE49-F238E27FC236}">
                <a16:creationId xmlns:a16="http://schemas.microsoft.com/office/drawing/2014/main" id="{A179F7FC-7327-4D41-B1DB-C5CCAF3E57DA}"/>
              </a:ext>
            </a:extLst>
          </p:cNvPr>
          <p:cNvSpPr>
            <a:spLocks noGrp="1"/>
          </p:cNvSpPr>
          <p:nvPr>
            <p:ph type="body" idx="1"/>
          </p:nvPr>
        </p:nvSpPr>
        <p:spPr>
          <a:xfrm>
            <a:off x="495300" y="1600201"/>
            <a:ext cx="8915400" cy="4066673"/>
          </a:xfrm>
        </p:spPr>
        <p:txBody>
          <a:bodyPr>
            <a:normAutofit lnSpcReduction="10000"/>
          </a:bodyPr>
          <a:lstStyle/>
          <a:p>
            <a:pPr marL="137160" indent="0">
              <a:buNone/>
            </a:pPr>
            <a:r>
              <a:rPr lang="en-GB" sz="2800" dirty="0"/>
              <a:t>Try a few simple stretches:</a:t>
            </a:r>
          </a:p>
          <a:p>
            <a:r>
              <a:rPr lang="en-GB" sz="2800" b="1" dirty="0"/>
              <a:t>Head</a:t>
            </a:r>
            <a:r>
              <a:rPr lang="en-GB" sz="2800" dirty="0"/>
              <a:t> – roll your head round, tilt it back and forth, turn it from side to side</a:t>
            </a:r>
          </a:p>
          <a:p>
            <a:r>
              <a:rPr lang="en-GB" sz="2800" b="1" dirty="0"/>
              <a:t>Shoulders</a:t>
            </a:r>
            <a:r>
              <a:rPr lang="en-GB" sz="2800" dirty="0"/>
              <a:t> – gently rise your shoulders, up and down. Try rotating them</a:t>
            </a:r>
          </a:p>
          <a:p>
            <a:r>
              <a:rPr lang="en-GB" sz="2800" b="1" dirty="0"/>
              <a:t>Knees</a:t>
            </a:r>
            <a:r>
              <a:rPr lang="en-GB" sz="2800" dirty="0"/>
              <a:t> – move your knees side to side, swing them apart </a:t>
            </a:r>
          </a:p>
          <a:p>
            <a:r>
              <a:rPr lang="en-GB" sz="2800" b="1" dirty="0"/>
              <a:t>Toes</a:t>
            </a:r>
            <a:r>
              <a:rPr lang="en-GB" sz="2800" dirty="0"/>
              <a:t> – gently place your feet flat on the ground and slowly rise to your tiptoe, and then back down again. </a:t>
            </a:r>
            <a:endParaRPr lang="en-US" dirty="0"/>
          </a:p>
        </p:txBody>
      </p:sp>
      <p:pic>
        <p:nvPicPr>
          <p:cNvPr id="5122" name="Picture 2" descr="Head, Shoulders, Knees and Toes Action Rhyme Poster by Mama-how-ma">
            <a:extLst>
              <a:ext uri="{FF2B5EF4-FFF2-40B4-BE49-F238E27FC236}">
                <a16:creationId xmlns:a16="http://schemas.microsoft.com/office/drawing/2014/main" id="{93A2A201-31F2-48A4-BC39-646161B416F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48542"/>
          <a:stretch/>
        </p:blipFill>
        <p:spPr bwMode="auto">
          <a:xfrm>
            <a:off x="3286125" y="5481638"/>
            <a:ext cx="3333750" cy="1289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14042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C994A8C-6FE9-4E07-8DA5-BF54B14331F1}"/>
              </a:ext>
            </a:extLst>
          </p:cNvPr>
          <p:cNvSpPr>
            <a:spLocks noGrp="1"/>
          </p:cNvSpPr>
          <p:nvPr>
            <p:ph type="title"/>
          </p:nvPr>
        </p:nvSpPr>
        <p:spPr>
          <a:xfrm>
            <a:off x="741484" y="2279284"/>
            <a:ext cx="8915400" cy="1143000"/>
          </a:xfrm>
        </p:spPr>
        <p:txBody>
          <a:bodyPr/>
          <a:lstStyle/>
          <a:p>
            <a:pPr algn="ctr"/>
            <a:r>
              <a:rPr lang="en-US" dirty="0"/>
              <a:t>Refocusing Techniques</a:t>
            </a:r>
            <a:endParaRPr lang="en-GB" dirty="0"/>
          </a:p>
        </p:txBody>
      </p:sp>
    </p:spTree>
    <p:extLst>
      <p:ext uri="{BB962C8B-B14F-4D97-AF65-F5344CB8AC3E}">
        <p14:creationId xmlns:p14="http://schemas.microsoft.com/office/powerpoint/2010/main" val="332016901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932A5-8B2C-425B-9A39-F6ED7FB2F5DB}"/>
              </a:ext>
            </a:extLst>
          </p:cNvPr>
          <p:cNvSpPr>
            <a:spLocks noGrp="1"/>
          </p:cNvSpPr>
          <p:nvPr>
            <p:ph type="title"/>
          </p:nvPr>
        </p:nvSpPr>
        <p:spPr/>
        <p:txBody>
          <a:bodyPr/>
          <a:lstStyle/>
          <a:p>
            <a:r>
              <a:rPr lang="en-US" dirty="0"/>
              <a:t>Compassionate Education</a:t>
            </a:r>
            <a:endParaRPr lang="en-GB" dirty="0"/>
          </a:p>
        </p:txBody>
      </p:sp>
      <p:sp>
        <p:nvSpPr>
          <p:cNvPr id="3" name="Text Placeholder 2">
            <a:extLst>
              <a:ext uri="{FF2B5EF4-FFF2-40B4-BE49-F238E27FC236}">
                <a16:creationId xmlns:a16="http://schemas.microsoft.com/office/drawing/2014/main" id="{283C2AC1-0D41-4B03-84E6-3A0FC91591D3}"/>
              </a:ext>
            </a:extLst>
          </p:cNvPr>
          <p:cNvSpPr>
            <a:spLocks noGrp="1"/>
          </p:cNvSpPr>
          <p:nvPr>
            <p:ph type="body" idx="1"/>
          </p:nvPr>
        </p:nvSpPr>
        <p:spPr/>
        <p:txBody>
          <a:bodyPr>
            <a:normAutofit fontScale="92500" lnSpcReduction="10000"/>
          </a:bodyPr>
          <a:lstStyle/>
          <a:p>
            <a:r>
              <a:rPr lang="en-US" dirty="0"/>
              <a:t>Traditional focus on education and developing proficiency in academic, clinical, skills and knowledge</a:t>
            </a:r>
          </a:p>
          <a:p>
            <a:r>
              <a:rPr lang="en-US" dirty="0"/>
              <a:t>Help educators to develop compassionate approach to training and the workplace</a:t>
            </a:r>
          </a:p>
          <a:p>
            <a:r>
              <a:rPr lang="en-US" dirty="0"/>
              <a:t>Need for focus on self-care to promote positive mental health and wellbeing</a:t>
            </a:r>
          </a:p>
          <a:p>
            <a:r>
              <a:rPr lang="en-US" dirty="0"/>
              <a:t>Increase awareness and embed compassion in workplace</a:t>
            </a:r>
          </a:p>
          <a:p>
            <a:endParaRPr lang="en-US" dirty="0"/>
          </a:p>
          <a:p>
            <a:endParaRPr lang="en-GB" dirty="0"/>
          </a:p>
        </p:txBody>
      </p:sp>
    </p:spTree>
    <p:extLst>
      <p:ext uri="{BB962C8B-B14F-4D97-AF65-F5344CB8AC3E}">
        <p14:creationId xmlns:p14="http://schemas.microsoft.com/office/powerpoint/2010/main" val="1464822694"/>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79517-497C-46B6-8C81-F0C347A5F4C7}"/>
              </a:ext>
            </a:extLst>
          </p:cNvPr>
          <p:cNvSpPr>
            <a:spLocks noGrp="1"/>
          </p:cNvSpPr>
          <p:nvPr>
            <p:ph type="title"/>
          </p:nvPr>
        </p:nvSpPr>
        <p:spPr/>
        <p:txBody>
          <a:bodyPr/>
          <a:lstStyle/>
          <a:p>
            <a:r>
              <a:rPr lang="en-US" dirty="0"/>
              <a:t>Mindful Moments</a:t>
            </a:r>
            <a:endParaRPr lang="en-GB" dirty="0"/>
          </a:p>
        </p:txBody>
      </p:sp>
      <p:sp>
        <p:nvSpPr>
          <p:cNvPr id="3" name="Text Placeholder 2">
            <a:extLst>
              <a:ext uri="{FF2B5EF4-FFF2-40B4-BE49-F238E27FC236}">
                <a16:creationId xmlns:a16="http://schemas.microsoft.com/office/drawing/2014/main" id="{C5B0F549-BC45-4205-A30D-83F3EB972BF1}"/>
              </a:ext>
            </a:extLst>
          </p:cNvPr>
          <p:cNvSpPr>
            <a:spLocks noGrp="1"/>
          </p:cNvSpPr>
          <p:nvPr>
            <p:ph type="body" idx="1"/>
          </p:nvPr>
        </p:nvSpPr>
        <p:spPr/>
        <p:txBody>
          <a:bodyPr/>
          <a:lstStyle/>
          <a:p>
            <a:r>
              <a:rPr lang="en-US" dirty="0"/>
              <a:t>Begin your session with a slide showing a photo of nature</a:t>
            </a:r>
          </a:p>
          <a:p>
            <a:r>
              <a:rPr lang="en-US" dirty="0"/>
              <a:t>Ask delegates to focus on the picture, what they see and how they feel</a:t>
            </a:r>
            <a:r>
              <a:rPr lang="en-GB" dirty="0"/>
              <a:t> for two minutes</a:t>
            </a:r>
            <a:endParaRPr lang="en-US" dirty="0"/>
          </a:p>
        </p:txBody>
      </p:sp>
    </p:spTree>
    <p:extLst>
      <p:ext uri="{BB962C8B-B14F-4D97-AF65-F5344CB8AC3E}">
        <p14:creationId xmlns:p14="http://schemas.microsoft.com/office/powerpoint/2010/main" val="34501975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DFFBE-F51F-44AC-BC39-5F40CD03760E}"/>
              </a:ext>
            </a:extLst>
          </p:cNvPr>
          <p:cNvSpPr>
            <a:spLocks noGrp="1"/>
          </p:cNvSpPr>
          <p:nvPr>
            <p:ph type="title"/>
          </p:nvPr>
        </p:nvSpPr>
        <p:spPr/>
        <p:txBody>
          <a:bodyPr/>
          <a:lstStyle/>
          <a:p>
            <a:r>
              <a:rPr lang="en-US" dirty="0"/>
              <a:t>Pledges</a:t>
            </a:r>
            <a:endParaRPr lang="en-GB" dirty="0"/>
          </a:p>
        </p:txBody>
      </p:sp>
      <p:sp>
        <p:nvSpPr>
          <p:cNvPr id="3" name="Text Placeholder 2">
            <a:extLst>
              <a:ext uri="{FF2B5EF4-FFF2-40B4-BE49-F238E27FC236}">
                <a16:creationId xmlns:a16="http://schemas.microsoft.com/office/drawing/2014/main" id="{5171E839-DD5D-47D4-A46D-95CACF1DB941}"/>
              </a:ext>
            </a:extLst>
          </p:cNvPr>
          <p:cNvSpPr>
            <a:spLocks noGrp="1"/>
          </p:cNvSpPr>
          <p:nvPr>
            <p:ph type="body" idx="1"/>
          </p:nvPr>
        </p:nvSpPr>
        <p:spPr/>
        <p:txBody>
          <a:bodyPr/>
          <a:lstStyle/>
          <a:p>
            <a:r>
              <a:rPr lang="en-US" dirty="0"/>
              <a:t>Ask learners to make a pledge for self-care</a:t>
            </a:r>
          </a:p>
          <a:p>
            <a:r>
              <a:rPr lang="en-US" dirty="0"/>
              <a:t>These should be written and may be shared</a:t>
            </a:r>
          </a:p>
          <a:p>
            <a:r>
              <a:rPr lang="en-US" dirty="0"/>
              <a:t>Focus on doing something for themselves</a:t>
            </a:r>
          </a:p>
          <a:p>
            <a:r>
              <a:rPr lang="en-US" dirty="0"/>
              <a:t>Providing pretty paper for them may help</a:t>
            </a:r>
          </a:p>
          <a:p>
            <a:pPr marL="0" indent="0">
              <a:buNone/>
            </a:pPr>
            <a:endParaRPr lang="en-GB" dirty="0"/>
          </a:p>
        </p:txBody>
      </p:sp>
    </p:spTree>
    <p:extLst>
      <p:ext uri="{BB962C8B-B14F-4D97-AF65-F5344CB8AC3E}">
        <p14:creationId xmlns:p14="http://schemas.microsoft.com/office/powerpoint/2010/main" val="3757662882"/>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A4B9B-5FD4-46D5-B47C-AEA6753DDA4E}"/>
              </a:ext>
            </a:extLst>
          </p:cNvPr>
          <p:cNvSpPr>
            <a:spLocks noGrp="1"/>
          </p:cNvSpPr>
          <p:nvPr>
            <p:ph type="title"/>
          </p:nvPr>
        </p:nvSpPr>
        <p:spPr/>
        <p:txBody>
          <a:bodyPr/>
          <a:lstStyle/>
          <a:p>
            <a:r>
              <a:rPr lang="en-US" dirty="0"/>
              <a:t>Sample pledges</a:t>
            </a:r>
            <a:endParaRPr lang="en-GB" dirty="0"/>
          </a:p>
        </p:txBody>
      </p:sp>
      <p:sp>
        <p:nvSpPr>
          <p:cNvPr id="4" name="Cloud 3">
            <a:extLst>
              <a:ext uri="{FF2B5EF4-FFF2-40B4-BE49-F238E27FC236}">
                <a16:creationId xmlns:a16="http://schemas.microsoft.com/office/drawing/2014/main" id="{1F77E963-0206-4DEF-908E-414DADB958E8}"/>
              </a:ext>
            </a:extLst>
          </p:cNvPr>
          <p:cNvSpPr/>
          <p:nvPr/>
        </p:nvSpPr>
        <p:spPr>
          <a:xfrm>
            <a:off x="307664" y="1607991"/>
            <a:ext cx="3188368" cy="1077572"/>
          </a:xfrm>
          <a:prstGeom prst="cloud">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0" hangingPunct="0">
              <a:lnSpc>
                <a:spcPct val="100000"/>
              </a:lnSpc>
              <a:spcBef>
                <a:spcPts val="0"/>
              </a:spcBef>
              <a:spcAft>
                <a:spcPts val="0"/>
              </a:spcAft>
              <a:buClrTx/>
              <a:buSzTx/>
              <a:buFontTx/>
              <a:buNone/>
              <a:tabLst/>
            </a:pPr>
            <a:r>
              <a:rPr kumimoji="0" lang="en-US" b="1" i="0" u="none" strike="noStrike" cap="none" spc="0" normalizeH="0" baseline="0" dirty="0">
                <a:ln>
                  <a:noFill/>
                </a:ln>
                <a:solidFill>
                  <a:schemeClr val="accent1">
                    <a:lumMod val="75000"/>
                  </a:schemeClr>
                </a:solidFill>
                <a:effectLst/>
                <a:uFillTx/>
                <a:latin typeface="+mn-lt"/>
                <a:ea typeface="+mn-ea"/>
                <a:cs typeface="+mn-cs"/>
                <a:sym typeface="Calibri"/>
              </a:rPr>
              <a:t>Start taking my full break</a:t>
            </a:r>
            <a:endParaRPr kumimoji="0" lang="en-GB" b="1" i="0" u="none" strike="noStrike" cap="none" spc="0" normalizeH="0" baseline="0" dirty="0">
              <a:ln>
                <a:noFill/>
              </a:ln>
              <a:solidFill>
                <a:schemeClr val="accent1">
                  <a:lumMod val="75000"/>
                </a:schemeClr>
              </a:solidFill>
              <a:effectLst/>
              <a:uFillTx/>
              <a:latin typeface="+mn-lt"/>
              <a:ea typeface="+mn-ea"/>
              <a:cs typeface="+mn-cs"/>
              <a:sym typeface="Calibri"/>
            </a:endParaRPr>
          </a:p>
        </p:txBody>
      </p:sp>
      <p:sp>
        <p:nvSpPr>
          <p:cNvPr id="5" name="Cloud 4">
            <a:extLst>
              <a:ext uri="{FF2B5EF4-FFF2-40B4-BE49-F238E27FC236}">
                <a16:creationId xmlns:a16="http://schemas.microsoft.com/office/drawing/2014/main" id="{7823B22B-DC3C-41EE-90A0-4323B73E56B2}"/>
              </a:ext>
            </a:extLst>
          </p:cNvPr>
          <p:cNvSpPr/>
          <p:nvPr/>
        </p:nvSpPr>
        <p:spPr>
          <a:xfrm>
            <a:off x="6390028" y="3538561"/>
            <a:ext cx="3188368" cy="2014594"/>
          </a:xfrm>
          <a:prstGeom prst="cloud">
            <a:avLst/>
          </a:prstGeom>
          <a:solidFill>
            <a:srgbClr val="FFFFFF"/>
          </a:solidFill>
          <a:ln w="25400" cap="flat">
            <a:solidFill>
              <a:schemeClr val="accent5">
                <a:lumMod val="75000"/>
              </a:schemeClr>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0" hangingPunct="0">
              <a:lnSpc>
                <a:spcPct val="100000"/>
              </a:lnSpc>
              <a:spcBef>
                <a:spcPts val="0"/>
              </a:spcBef>
              <a:spcAft>
                <a:spcPts val="0"/>
              </a:spcAft>
              <a:buClrTx/>
              <a:buSzTx/>
              <a:buFontTx/>
              <a:buNone/>
              <a:tabLst/>
            </a:pPr>
            <a:r>
              <a:rPr kumimoji="0" lang="en-US" b="1" i="0" u="none" strike="noStrike" cap="none" spc="0" normalizeH="0" baseline="0" dirty="0">
                <a:ln>
                  <a:noFill/>
                </a:ln>
                <a:solidFill>
                  <a:schemeClr val="accent5">
                    <a:lumMod val="75000"/>
                  </a:schemeClr>
                </a:solidFill>
                <a:effectLst/>
                <a:uFillTx/>
                <a:latin typeface="+mn-lt"/>
                <a:ea typeface="+mn-ea"/>
                <a:cs typeface="+mn-cs"/>
                <a:sym typeface="Calibri"/>
              </a:rPr>
              <a:t>Dedicate 10 minutes after work for mindfulness</a:t>
            </a:r>
            <a:endParaRPr kumimoji="0" lang="en-GB" b="1" i="0" u="none" strike="noStrike" cap="none" spc="0" normalizeH="0" baseline="0" dirty="0">
              <a:ln>
                <a:noFill/>
              </a:ln>
              <a:solidFill>
                <a:schemeClr val="accent5">
                  <a:lumMod val="75000"/>
                </a:schemeClr>
              </a:solidFill>
              <a:effectLst/>
              <a:uFillTx/>
              <a:latin typeface="+mn-lt"/>
              <a:ea typeface="+mn-ea"/>
              <a:cs typeface="+mn-cs"/>
              <a:sym typeface="Calibri"/>
            </a:endParaRPr>
          </a:p>
        </p:txBody>
      </p:sp>
      <p:sp>
        <p:nvSpPr>
          <p:cNvPr id="6" name="Cloud 5">
            <a:extLst>
              <a:ext uri="{FF2B5EF4-FFF2-40B4-BE49-F238E27FC236}">
                <a16:creationId xmlns:a16="http://schemas.microsoft.com/office/drawing/2014/main" id="{C27AC966-E05F-4503-9A0F-47E36DBC12EA}"/>
              </a:ext>
            </a:extLst>
          </p:cNvPr>
          <p:cNvSpPr/>
          <p:nvPr/>
        </p:nvSpPr>
        <p:spPr>
          <a:xfrm>
            <a:off x="1170218" y="5231249"/>
            <a:ext cx="3188368" cy="1077572"/>
          </a:xfrm>
          <a:prstGeom prst="cloud">
            <a:avLst/>
          </a:prstGeom>
          <a:solidFill>
            <a:srgbClr val="FFFFFF"/>
          </a:solidFill>
          <a:ln w="25400" cap="flat">
            <a:solidFill>
              <a:schemeClr val="accent6">
                <a:lumMod val="75000"/>
              </a:schemeClr>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0" hangingPunct="0">
              <a:lnSpc>
                <a:spcPct val="100000"/>
              </a:lnSpc>
              <a:spcBef>
                <a:spcPts val="0"/>
              </a:spcBef>
              <a:spcAft>
                <a:spcPts val="0"/>
              </a:spcAft>
              <a:buClrTx/>
              <a:buSzTx/>
              <a:buFontTx/>
              <a:buNone/>
              <a:tabLst/>
            </a:pPr>
            <a:r>
              <a:rPr kumimoji="0" lang="en-US" b="1" i="0" u="none" strike="noStrike" cap="none" spc="0" normalizeH="0" baseline="0" dirty="0">
                <a:ln>
                  <a:noFill/>
                </a:ln>
                <a:solidFill>
                  <a:schemeClr val="accent6">
                    <a:lumMod val="75000"/>
                  </a:schemeClr>
                </a:solidFill>
                <a:effectLst/>
                <a:uFillTx/>
                <a:latin typeface="+mn-lt"/>
                <a:ea typeface="+mn-ea"/>
                <a:cs typeface="+mn-cs"/>
                <a:sym typeface="Calibri"/>
              </a:rPr>
              <a:t>Gain confidence, relax more</a:t>
            </a:r>
            <a:endParaRPr kumimoji="0" lang="en-GB" b="1" i="0" u="none" strike="noStrike" cap="none" spc="0" normalizeH="0" baseline="0" dirty="0">
              <a:ln>
                <a:noFill/>
              </a:ln>
              <a:solidFill>
                <a:schemeClr val="accent6">
                  <a:lumMod val="75000"/>
                </a:schemeClr>
              </a:solidFill>
              <a:effectLst/>
              <a:uFillTx/>
              <a:latin typeface="+mn-lt"/>
              <a:ea typeface="+mn-ea"/>
              <a:cs typeface="+mn-cs"/>
              <a:sym typeface="Calibri"/>
            </a:endParaRPr>
          </a:p>
        </p:txBody>
      </p:sp>
      <p:sp>
        <p:nvSpPr>
          <p:cNvPr id="7" name="Cloud 6">
            <a:extLst>
              <a:ext uri="{FF2B5EF4-FFF2-40B4-BE49-F238E27FC236}">
                <a16:creationId xmlns:a16="http://schemas.microsoft.com/office/drawing/2014/main" id="{F82E8F5A-7E6C-4AA0-95CF-25F6067465DE}"/>
              </a:ext>
            </a:extLst>
          </p:cNvPr>
          <p:cNvSpPr/>
          <p:nvPr/>
        </p:nvSpPr>
        <p:spPr>
          <a:xfrm>
            <a:off x="2864776" y="3697626"/>
            <a:ext cx="3188368" cy="1077572"/>
          </a:xfrm>
          <a:prstGeom prst="cloud">
            <a:avLst/>
          </a:prstGeom>
          <a:solidFill>
            <a:srgbClr val="FFFFFF"/>
          </a:solidFill>
          <a:ln w="25400" cap="flat">
            <a:solidFill>
              <a:srgbClr val="00B050"/>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0" hangingPunct="0">
              <a:lnSpc>
                <a:spcPct val="100000"/>
              </a:lnSpc>
              <a:spcBef>
                <a:spcPts val="0"/>
              </a:spcBef>
              <a:spcAft>
                <a:spcPts val="0"/>
              </a:spcAft>
              <a:buClrTx/>
              <a:buSzTx/>
              <a:buFontTx/>
              <a:buNone/>
              <a:tabLst/>
            </a:pPr>
            <a:r>
              <a:rPr kumimoji="0" lang="en-US" b="1" i="0" u="none" strike="noStrike" cap="none" spc="0" normalizeH="0" baseline="0" dirty="0">
                <a:ln>
                  <a:noFill/>
                </a:ln>
                <a:solidFill>
                  <a:srgbClr val="00B050"/>
                </a:solidFill>
                <a:effectLst/>
                <a:uFillTx/>
                <a:latin typeface="+mn-lt"/>
                <a:ea typeface="+mn-ea"/>
                <a:cs typeface="+mn-cs"/>
                <a:sym typeface="Calibri"/>
              </a:rPr>
              <a:t>Actively leaving work at work</a:t>
            </a:r>
            <a:endParaRPr kumimoji="0" lang="en-GB" b="1" i="0" u="none" strike="noStrike" cap="none" spc="0" normalizeH="0" baseline="0" dirty="0">
              <a:ln>
                <a:noFill/>
              </a:ln>
              <a:solidFill>
                <a:srgbClr val="00B050"/>
              </a:solidFill>
              <a:effectLst/>
              <a:uFillTx/>
              <a:latin typeface="+mn-lt"/>
              <a:ea typeface="+mn-ea"/>
              <a:cs typeface="+mn-cs"/>
              <a:sym typeface="Calibri"/>
            </a:endParaRPr>
          </a:p>
        </p:txBody>
      </p:sp>
      <p:sp>
        <p:nvSpPr>
          <p:cNvPr id="8" name="Cloud 7">
            <a:extLst>
              <a:ext uri="{FF2B5EF4-FFF2-40B4-BE49-F238E27FC236}">
                <a16:creationId xmlns:a16="http://schemas.microsoft.com/office/drawing/2014/main" id="{882C6C07-D6D9-41BC-8D8D-608C040CCB4E}"/>
              </a:ext>
            </a:extLst>
          </p:cNvPr>
          <p:cNvSpPr/>
          <p:nvPr/>
        </p:nvSpPr>
        <p:spPr>
          <a:xfrm>
            <a:off x="4358586" y="1760391"/>
            <a:ext cx="3188368" cy="1546083"/>
          </a:xfrm>
          <a:prstGeom prst="cloud">
            <a:avLst/>
          </a:prstGeom>
          <a:solidFill>
            <a:srgbClr val="FFFFFF"/>
          </a:solidFill>
          <a:ln w="25400" cap="flat">
            <a:solidFill>
              <a:srgbClr val="FF0000"/>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0" hangingPunct="0">
              <a:lnSpc>
                <a:spcPct val="100000"/>
              </a:lnSpc>
              <a:spcBef>
                <a:spcPts val="0"/>
              </a:spcBef>
              <a:spcAft>
                <a:spcPts val="0"/>
              </a:spcAft>
              <a:buClrTx/>
              <a:buSzTx/>
              <a:buFontTx/>
              <a:buNone/>
              <a:tabLst/>
            </a:pPr>
            <a:r>
              <a:rPr kumimoji="0" lang="en-US" b="1" i="0" u="none" strike="noStrike" cap="none" spc="0" normalizeH="0" baseline="0" dirty="0">
                <a:ln>
                  <a:noFill/>
                </a:ln>
                <a:solidFill>
                  <a:srgbClr val="FF0000"/>
                </a:solidFill>
                <a:effectLst/>
                <a:uFillTx/>
                <a:latin typeface="+mn-lt"/>
                <a:ea typeface="+mn-ea"/>
                <a:cs typeface="+mn-cs"/>
                <a:sym typeface="Calibri"/>
              </a:rPr>
              <a:t>Give myself one hour every Friday to reflect</a:t>
            </a:r>
            <a:endParaRPr kumimoji="0" lang="en-GB" b="1" i="0" u="none" strike="noStrike" cap="none" spc="0" normalizeH="0" baseline="0" dirty="0">
              <a:ln>
                <a:noFill/>
              </a:ln>
              <a:solidFill>
                <a:srgbClr val="FF0000"/>
              </a:solidFill>
              <a:effectLst/>
              <a:uFillTx/>
              <a:latin typeface="+mn-lt"/>
              <a:ea typeface="+mn-ea"/>
              <a:cs typeface="+mn-cs"/>
              <a:sym typeface="Calibri"/>
            </a:endParaRPr>
          </a:p>
        </p:txBody>
      </p:sp>
      <p:sp>
        <p:nvSpPr>
          <p:cNvPr id="9" name="Cloud 8">
            <a:extLst>
              <a:ext uri="{FF2B5EF4-FFF2-40B4-BE49-F238E27FC236}">
                <a16:creationId xmlns:a16="http://schemas.microsoft.com/office/drawing/2014/main" id="{1DEA5EA8-5C40-47AE-BA34-C3E3721446A7}"/>
              </a:ext>
            </a:extLst>
          </p:cNvPr>
          <p:cNvSpPr/>
          <p:nvPr/>
        </p:nvSpPr>
        <p:spPr>
          <a:xfrm>
            <a:off x="6743700" y="587644"/>
            <a:ext cx="2667000" cy="1077572"/>
          </a:xfrm>
          <a:prstGeom prst="cloud">
            <a:avLst/>
          </a:prstGeom>
          <a:solidFill>
            <a:srgbClr val="FFFFFF"/>
          </a:solidFill>
          <a:ln w="25400" cap="flat">
            <a:solidFill>
              <a:srgbClr val="7030A0"/>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0" hangingPunct="0">
              <a:lnSpc>
                <a:spcPct val="100000"/>
              </a:lnSpc>
              <a:spcBef>
                <a:spcPts val="0"/>
              </a:spcBef>
              <a:spcAft>
                <a:spcPts val="0"/>
              </a:spcAft>
              <a:buClrTx/>
              <a:buSzTx/>
              <a:buFontTx/>
              <a:buNone/>
              <a:tabLst/>
            </a:pPr>
            <a:r>
              <a:rPr kumimoji="0" lang="en-US" b="1" i="0" u="none" strike="noStrike" cap="none" spc="0" normalizeH="0" baseline="0" dirty="0">
                <a:ln>
                  <a:noFill/>
                </a:ln>
                <a:solidFill>
                  <a:srgbClr val="7030A0"/>
                </a:solidFill>
                <a:effectLst/>
                <a:uFillTx/>
                <a:latin typeface="+mn-lt"/>
                <a:ea typeface="+mn-ea"/>
                <a:cs typeface="+mn-cs"/>
                <a:sym typeface="Calibri"/>
              </a:rPr>
              <a:t>More family time</a:t>
            </a:r>
            <a:endParaRPr kumimoji="0" lang="en-GB" b="1" i="0" u="none" strike="noStrike" cap="none" spc="0" normalizeH="0" baseline="0" dirty="0">
              <a:ln>
                <a:noFill/>
              </a:ln>
              <a:solidFill>
                <a:srgbClr val="7030A0"/>
              </a:solidFill>
              <a:effectLst/>
              <a:uFillTx/>
              <a:latin typeface="+mn-lt"/>
              <a:ea typeface="+mn-ea"/>
              <a:cs typeface="+mn-cs"/>
              <a:sym typeface="Calibri"/>
            </a:endParaRPr>
          </a:p>
        </p:txBody>
      </p:sp>
      <p:sp>
        <p:nvSpPr>
          <p:cNvPr id="10" name="Cloud 9">
            <a:extLst>
              <a:ext uri="{FF2B5EF4-FFF2-40B4-BE49-F238E27FC236}">
                <a16:creationId xmlns:a16="http://schemas.microsoft.com/office/drawing/2014/main" id="{C306A280-E9E7-48F8-A8EC-2A2E0FEB3412}"/>
              </a:ext>
            </a:extLst>
          </p:cNvPr>
          <p:cNvSpPr/>
          <p:nvPr/>
        </p:nvSpPr>
        <p:spPr>
          <a:xfrm>
            <a:off x="71100" y="3164064"/>
            <a:ext cx="2456792" cy="1077572"/>
          </a:xfrm>
          <a:prstGeom prst="cloud">
            <a:avLst/>
          </a:prstGeom>
          <a:solidFill>
            <a:srgbClr val="FFFFFF"/>
          </a:solidFill>
          <a:ln w="25400" cap="flat">
            <a:solidFill>
              <a:srgbClr val="FF0066"/>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0" hangingPunct="0">
              <a:lnSpc>
                <a:spcPct val="100000"/>
              </a:lnSpc>
              <a:spcBef>
                <a:spcPts val="0"/>
              </a:spcBef>
              <a:spcAft>
                <a:spcPts val="0"/>
              </a:spcAft>
              <a:buClrTx/>
              <a:buSzTx/>
              <a:buFontTx/>
              <a:buNone/>
              <a:tabLst/>
            </a:pPr>
            <a:r>
              <a:rPr kumimoji="0" lang="en-US" b="1" i="0" u="none" strike="noStrike" cap="none" spc="0" normalizeH="0" baseline="0" dirty="0">
                <a:ln>
                  <a:noFill/>
                </a:ln>
                <a:solidFill>
                  <a:srgbClr val="FF0066"/>
                </a:solidFill>
                <a:effectLst/>
                <a:uFillTx/>
                <a:latin typeface="+mn-lt"/>
                <a:ea typeface="+mn-ea"/>
                <a:cs typeface="+mn-cs"/>
                <a:sym typeface="Calibri"/>
              </a:rPr>
              <a:t>Look after myself</a:t>
            </a:r>
            <a:endParaRPr kumimoji="0" lang="en-GB" b="1" i="0" u="none" strike="noStrike" cap="none" spc="0" normalizeH="0" baseline="0" dirty="0">
              <a:ln>
                <a:noFill/>
              </a:ln>
              <a:solidFill>
                <a:srgbClr val="FF0066"/>
              </a:solidFill>
              <a:effectLst/>
              <a:uFillTx/>
              <a:latin typeface="+mn-lt"/>
              <a:ea typeface="+mn-ea"/>
              <a:cs typeface="+mn-cs"/>
              <a:sym typeface="Calibri"/>
            </a:endParaRPr>
          </a:p>
        </p:txBody>
      </p:sp>
    </p:spTree>
    <p:extLst>
      <p:ext uri="{BB962C8B-B14F-4D97-AF65-F5344CB8AC3E}">
        <p14:creationId xmlns:p14="http://schemas.microsoft.com/office/powerpoint/2010/main" val="79015731"/>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B2F8B-50A8-4191-A084-1D0C2BFF436E}"/>
              </a:ext>
            </a:extLst>
          </p:cNvPr>
          <p:cNvSpPr>
            <a:spLocks noGrp="1"/>
          </p:cNvSpPr>
          <p:nvPr>
            <p:ph type="title"/>
          </p:nvPr>
        </p:nvSpPr>
        <p:spPr/>
        <p:txBody>
          <a:bodyPr/>
          <a:lstStyle/>
          <a:p>
            <a:r>
              <a:rPr lang="en-GB" dirty="0"/>
              <a:t>Category thinking</a:t>
            </a:r>
            <a:endParaRPr lang="en-US" dirty="0"/>
          </a:p>
        </p:txBody>
      </p:sp>
      <p:sp>
        <p:nvSpPr>
          <p:cNvPr id="3" name="Text Placeholder 2">
            <a:extLst>
              <a:ext uri="{FF2B5EF4-FFF2-40B4-BE49-F238E27FC236}">
                <a16:creationId xmlns:a16="http://schemas.microsoft.com/office/drawing/2014/main" id="{A179F7FC-7327-4D41-B1DB-C5CCAF3E57DA}"/>
              </a:ext>
            </a:extLst>
          </p:cNvPr>
          <p:cNvSpPr>
            <a:spLocks noGrp="1"/>
          </p:cNvSpPr>
          <p:nvPr>
            <p:ph type="body" idx="1"/>
          </p:nvPr>
        </p:nvSpPr>
        <p:spPr/>
        <p:txBody>
          <a:bodyPr/>
          <a:lstStyle/>
          <a:p>
            <a:r>
              <a:rPr lang="en-GB" dirty="0"/>
              <a:t>Take a category – for example: musical instruments, or ice cream flavours </a:t>
            </a:r>
          </a:p>
          <a:p>
            <a:r>
              <a:rPr lang="en-GB" dirty="0"/>
              <a:t>Give yourself a minute or two to list as many things from that category as possible.</a:t>
            </a:r>
            <a:endParaRPr lang="en-US" dirty="0"/>
          </a:p>
        </p:txBody>
      </p:sp>
      <p:pic>
        <p:nvPicPr>
          <p:cNvPr id="2052" name="Picture 4" descr="Ice cream cone ice creamne clipart kid 2 2 - Clipartix">
            <a:extLst>
              <a:ext uri="{FF2B5EF4-FFF2-40B4-BE49-F238E27FC236}">
                <a16:creationId xmlns:a16="http://schemas.microsoft.com/office/drawing/2014/main" id="{F2CE90AC-3C6F-4DF5-8FEF-F0BCCF5332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2536" y="4394230"/>
            <a:ext cx="2175209" cy="11729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58737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ree Book Png Transparent, Download Free Book Png Transparent png images,  Free ClipArts on Clipart Library">
            <a:extLst>
              <a:ext uri="{FF2B5EF4-FFF2-40B4-BE49-F238E27FC236}">
                <a16:creationId xmlns:a16="http://schemas.microsoft.com/office/drawing/2014/main" id="{C8E230C4-5279-4706-AA89-E9AA7A3D4C27}"/>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109284" y="4765111"/>
            <a:ext cx="1677734" cy="136105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FCDE654C-E1E3-4963-AA88-4DC43808BFF0}"/>
              </a:ext>
            </a:extLst>
          </p:cNvPr>
          <p:cNvSpPr>
            <a:spLocks noGrp="1"/>
          </p:cNvSpPr>
          <p:nvPr>
            <p:ph type="title"/>
          </p:nvPr>
        </p:nvSpPr>
        <p:spPr/>
        <p:txBody>
          <a:bodyPr/>
          <a:lstStyle/>
          <a:p>
            <a:r>
              <a:rPr lang="en-GB" dirty="0"/>
              <a:t>Recital</a:t>
            </a:r>
            <a:endParaRPr lang="en-US" dirty="0"/>
          </a:p>
        </p:txBody>
      </p:sp>
      <p:sp>
        <p:nvSpPr>
          <p:cNvPr id="3" name="Text Placeholder 2">
            <a:extLst>
              <a:ext uri="{FF2B5EF4-FFF2-40B4-BE49-F238E27FC236}">
                <a16:creationId xmlns:a16="http://schemas.microsoft.com/office/drawing/2014/main" id="{F04886BF-4AC2-418E-B638-C49A69A50CED}"/>
              </a:ext>
            </a:extLst>
          </p:cNvPr>
          <p:cNvSpPr>
            <a:spLocks noGrp="1"/>
          </p:cNvSpPr>
          <p:nvPr>
            <p:ph type="body" idx="1"/>
          </p:nvPr>
        </p:nvSpPr>
        <p:spPr>
          <a:xfrm>
            <a:off x="495300" y="1417638"/>
            <a:ext cx="8915400" cy="4525963"/>
          </a:xfrm>
        </p:spPr>
        <p:txBody>
          <a:bodyPr>
            <a:normAutofit fontScale="92500"/>
          </a:bodyPr>
          <a:lstStyle/>
          <a:p>
            <a:r>
              <a:rPr lang="en-US" dirty="0"/>
              <a:t>Think of a poem, song, or book passage you know by heart</a:t>
            </a:r>
          </a:p>
          <a:p>
            <a:r>
              <a:rPr lang="en-US" dirty="0"/>
              <a:t>Recite it quietly to yourself </a:t>
            </a:r>
          </a:p>
          <a:p>
            <a:r>
              <a:rPr lang="en-US" dirty="0"/>
              <a:t>If you say the words aloud, focus on the shape of each word on your lips and in your mouth</a:t>
            </a:r>
          </a:p>
          <a:p>
            <a:r>
              <a:rPr lang="en-US" dirty="0"/>
              <a:t>If you say the words in your head, visualize each word as you’d see it on a page.</a:t>
            </a:r>
          </a:p>
          <a:p>
            <a:endParaRPr lang="en-US" dirty="0"/>
          </a:p>
          <a:p>
            <a:endParaRPr lang="en-US" dirty="0"/>
          </a:p>
        </p:txBody>
      </p:sp>
    </p:spTree>
    <p:extLst>
      <p:ext uri="{BB962C8B-B14F-4D97-AF65-F5344CB8AC3E}">
        <p14:creationId xmlns:p14="http://schemas.microsoft.com/office/powerpoint/2010/main" val="27520001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B2F8B-50A8-4191-A084-1D0C2BFF436E}"/>
              </a:ext>
            </a:extLst>
          </p:cNvPr>
          <p:cNvSpPr>
            <a:spLocks noGrp="1"/>
          </p:cNvSpPr>
          <p:nvPr>
            <p:ph type="title"/>
          </p:nvPr>
        </p:nvSpPr>
        <p:spPr/>
        <p:txBody>
          <a:bodyPr/>
          <a:lstStyle/>
          <a:p>
            <a:r>
              <a:rPr lang="en-GB" dirty="0"/>
              <a:t>Count tables (not sheep)</a:t>
            </a:r>
            <a:endParaRPr lang="en-US" dirty="0"/>
          </a:p>
        </p:txBody>
      </p:sp>
      <p:sp>
        <p:nvSpPr>
          <p:cNvPr id="3" name="Text Placeholder 2">
            <a:extLst>
              <a:ext uri="{FF2B5EF4-FFF2-40B4-BE49-F238E27FC236}">
                <a16:creationId xmlns:a16="http://schemas.microsoft.com/office/drawing/2014/main" id="{A179F7FC-7327-4D41-B1DB-C5CCAF3E57DA}"/>
              </a:ext>
            </a:extLst>
          </p:cNvPr>
          <p:cNvSpPr>
            <a:spLocks noGrp="1"/>
          </p:cNvSpPr>
          <p:nvPr>
            <p:ph type="body" idx="1"/>
          </p:nvPr>
        </p:nvSpPr>
        <p:spPr/>
        <p:txBody>
          <a:bodyPr>
            <a:normAutofit lnSpcReduction="10000"/>
          </a:bodyPr>
          <a:lstStyle/>
          <a:p>
            <a:r>
              <a:rPr lang="en-GB" dirty="0"/>
              <a:t>Try counting, either single digits: 1 elephant, 2 elephants, 3 elephants … </a:t>
            </a:r>
          </a:p>
          <a:p>
            <a:pPr marL="137160" indent="0">
              <a:buNone/>
            </a:pPr>
            <a:endParaRPr lang="en-GB" dirty="0"/>
          </a:p>
          <a:p>
            <a:r>
              <a:rPr lang="en-GB" dirty="0"/>
              <a:t>Or count through your times tables: </a:t>
            </a:r>
          </a:p>
          <a:p>
            <a:pPr lvl="1"/>
            <a:r>
              <a:rPr lang="en-GB" dirty="0"/>
              <a:t>2, 4, 6, 8… </a:t>
            </a:r>
          </a:p>
          <a:p>
            <a:pPr lvl="1"/>
            <a:r>
              <a:rPr lang="en-GB" dirty="0"/>
              <a:t>6, 12, 18, 24…</a:t>
            </a:r>
          </a:p>
          <a:p>
            <a:pPr marL="571500" lvl="1" indent="0">
              <a:buNone/>
            </a:pPr>
            <a:endParaRPr lang="en-GB" dirty="0"/>
          </a:p>
          <a:p>
            <a:r>
              <a:rPr lang="en-GB" dirty="0"/>
              <a:t>Or count backwards from 100</a:t>
            </a:r>
          </a:p>
        </p:txBody>
      </p:sp>
      <p:pic>
        <p:nvPicPr>
          <p:cNvPr id="3074" name="Picture 2" descr="Learning the 3 times table: tips and tricks | TheSchoolRun">
            <a:extLst>
              <a:ext uri="{FF2B5EF4-FFF2-40B4-BE49-F238E27FC236}">
                <a16:creationId xmlns:a16="http://schemas.microsoft.com/office/drawing/2014/main" id="{34E70605-70B6-4A25-9283-D418187C9E5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68642"/>
          <a:stretch/>
        </p:blipFill>
        <p:spPr bwMode="auto">
          <a:xfrm>
            <a:off x="7721996" y="3657600"/>
            <a:ext cx="1665351" cy="22259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37255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B2F8B-50A8-4191-A084-1D0C2BFF436E}"/>
              </a:ext>
            </a:extLst>
          </p:cNvPr>
          <p:cNvSpPr>
            <a:spLocks noGrp="1"/>
          </p:cNvSpPr>
          <p:nvPr>
            <p:ph type="title"/>
          </p:nvPr>
        </p:nvSpPr>
        <p:spPr/>
        <p:txBody>
          <a:bodyPr>
            <a:normAutofit fontScale="90000"/>
          </a:bodyPr>
          <a:lstStyle/>
          <a:p>
            <a:r>
              <a:rPr lang="en-GB" dirty="0"/>
              <a:t>“These are a few of my favourite things!”</a:t>
            </a:r>
            <a:endParaRPr lang="en-US" dirty="0"/>
          </a:p>
        </p:txBody>
      </p:sp>
      <p:sp>
        <p:nvSpPr>
          <p:cNvPr id="3" name="Text Placeholder 2">
            <a:extLst>
              <a:ext uri="{FF2B5EF4-FFF2-40B4-BE49-F238E27FC236}">
                <a16:creationId xmlns:a16="http://schemas.microsoft.com/office/drawing/2014/main" id="{A179F7FC-7327-4D41-B1DB-C5CCAF3E57DA}"/>
              </a:ext>
            </a:extLst>
          </p:cNvPr>
          <p:cNvSpPr>
            <a:spLocks noGrp="1"/>
          </p:cNvSpPr>
          <p:nvPr>
            <p:ph type="body" idx="1"/>
          </p:nvPr>
        </p:nvSpPr>
        <p:spPr>
          <a:xfrm>
            <a:off x="242637" y="1684422"/>
            <a:ext cx="8915400" cy="4525963"/>
          </a:xfrm>
        </p:spPr>
        <p:txBody>
          <a:bodyPr>
            <a:normAutofit fontScale="92500" lnSpcReduction="20000"/>
          </a:bodyPr>
          <a:lstStyle/>
          <a:p>
            <a:r>
              <a:rPr lang="en-GB" sz="3100" dirty="0"/>
              <a:t>Create a list of three things you love – these could be people, places, objects, foods, animals… Visualise each of them, one at a time.</a:t>
            </a:r>
          </a:p>
          <a:p>
            <a:pPr lvl="1"/>
            <a:r>
              <a:rPr lang="en-GB" sz="3100" dirty="0"/>
              <a:t>What does it look like? </a:t>
            </a:r>
          </a:p>
          <a:p>
            <a:pPr lvl="1"/>
            <a:r>
              <a:rPr lang="en-GB" sz="3100" dirty="0"/>
              <a:t>Sound like? </a:t>
            </a:r>
          </a:p>
          <a:p>
            <a:pPr lvl="1"/>
            <a:r>
              <a:rPr lang="en-GB" sz="3100" dirty="0"/>
              <a:t>Feel like? </a:t>
            </a:r>
          </a:p>
          <a:p>
            <a:pPr lvl="1"/>
            <a:r>
              <a:rPr lang="en-GB" sz="3100" dirty="0"/>
              <a:t>Taste like? </a:t>
            </a:r>
          </a:p>
          <a:p>
            <a:pPr lvl="1"/>
            <a:r>
              <a:rPr lang="en-GB" sz="3100" dirty="0"/>
              <a:t>Smell like?</a:t>
            </a:r>
          </a:p>
          <a:p>
            <a:pPr lvl="1"/>
            <a:r>
              <a:rPr lang="en-GB" sz="3100" dirty="0"/>
              <a:t>What does it remind you of?</a:t>
            </a:r>
          </a:p>
          <a:p>
            <a:pPr lvl="1"/>
            <a:r>
              <a:rPr lang="en-GB" sz="3100" dirty="0"/>
              <a:t>Are there any associated memories</a:t>
            </a:r>
            <a:r>
              <a:rPr lang="en-GB" dirty="0"/>
              <a:t>?</a:t>
            </a:r>
            <a:endParaRPr lang="en-US" dirty="0"/>
          </a:p>
        </p:txBody>
      </p:sp>
      <p:pic>
        <p:nvPicPr>
          <p:cNvPr id="4098" name="Picture 2" descr="The real Sound of Music: Maria was no flibbertigibbet, and she didn&amp;#39;t teach  the kids songs">
            <a:extLst>
              <a:ext uri="{FF2B5EF4-FFF2-40B4-BE49-F238E27FC236}">
                <a16:creationId xmlns:a16="http://schemas.microsoft.com/office/drawing/2014/main" id="{E12E5770-42DC-4E96-A552-1B24975B4FB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85527" y="3901497"/>
            <a:ext cx="1977836" cy="19778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93044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B2F8B-50A8-4191-A084-1D0C2BFF436E}"/>
              </a:ext>
            </a:extLst>
          </p:cNvPr>
          <p:cNvSpPr>
            <a:spLocks noGrp="1"/>
          </p:cNvSpPr>
          <p:nvPr>
            <p:ph type="title"/>
          </p:nvPr>
        </p:nvSpPr>
        <p:spPr/>
        <p:txBody>
          <a:bodyPr>
            <a:normAutofit/>
          </a:bodyPr>
          <a:lstStyle/>
          <a:p>
            <a:r>
              <a:rPr lang="en-GB" dirty="0"/>
              <a:t>Be grateful</a:t>
            </a:r>
            <a:endParaRPr lang="en-US" dirty="0"/>
          </a:p>
        </p:txBody>
      </p:sp>
      <p:sp>
        <p:nvSpPr>
          <p:cNvPr id="3" name="Text Placeholder 2">
            <a:extLst>
              <a:ext uri="{FF2B5EF4-FFF2-40B4-BE49-F238E27FC236}">
                <a16:creationId xmlns:a16="http://schemas.microsoft.com/office/drawing/2014/main" id="{A179F7FC-7327-4D41-B1DB-C5CCAF3E57DA}"/>
              </a:ext>
            </a:extLst>
          </p:cNvPr>
          <p:cNvSpPr>
            <a:spLocks noGrp="1"/>
          </p:cNvSpPr>
          <p:nvPr>
            <p:ph type="body" idx="1"/>
          </p:nvPr>
        </p:nvSpPr>
        <p:spPr>
          <a:xfrm>
            <a:off x="838200" y="1600201"/>
            <a:ext cx="6645442" cy="4235115"/>
          </a:xfrm>
        </p:spPr>
        <p:txBody>
          <a:bodyPr>
            <a:normAutofit fontScale="85000" lnSpcReduction="20000"/>
          </a:bodyPr>
          <a:lstStyle/>
          <a:p>
            <a:r>
              <a:rPr lang="en-GB" dirty="0"/>
              <a:t>Think of all the things that have gone well for you, all the people who love you, things that make you smile or occasions that made you laugh.</a:t>
            </a:r>
          </a:p>
          <a:p>
            <a:r>
              <a:rPr lang="en-GB" dirty="0"/>
              <a:t>Think of three things that you are lucky to have.</a:t>
            </a:r>
          </a:p>
          <a:p>
            <a:r>
              <a:rPr lang="en-GB" dirty="0"/>
              <a:t>Cherish these three things </a:t>
            </a:r>
          </a:p>
          <a:p>
            <a:r>
              <a:rPr lang="en-US" dirty="0"/>
              <a:t>Consider keeping a gratitude journal</a:t>
            </a:r>
          </a:p>
        </p:txBody>
      </p:sp>
      <p:pic>
        <p:nvPicPr>
          <p:cNvPr id="4" name="Picture 2" descr="Are You Grateful? — Frank Sonnenberg Online">
            <a:extLst>
              <a:ext uri="{FF2B5EF4-FFF2-40B4-BE49-F238E27FC236}">
                <a16:creationId xmlns:a16="http://schemas.microsoft.com/office/drawing/2014/main" id="{F748985E-1E1C-4AC2-A192-294CAC885B7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1685" y="4605721"/>
            <a:ext cx="2824315" cy="14121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78472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E654C-E1E3-4963-AA88-4DC43808BFF0}"/>
              </a:ext>
            </a:extLst>
          </p:cNvPr>
          <p:cNvSpPr>
            <a:spLocks noGrp="1"/>
          </p:cNvSpPr>
          <p:nvPr>
            <p:ph type="title"/>
          </p:nvPr>
        </p:nvSpPr>
        <p:spPr/>
        <p:txBody>
          <a:bodyPr/>
          <a:lstStyle/>
          <a:p>
            <a:r>
              <a:rPr lang="en-GB" dirty="0"/>
              <a:t>I remember, I remember…</a:t>
            </a:r>
            <a:endParaRPr lang="en-US" dirty="0"/>
          </a:p>
        </p:txBody>
      </p:sp>
      <p:sp>
        <p:nvSpPr>
          <p:cNvPr id="3" name="Text Placeholder 2">
            <a:extLst>
              <a:ext uri="{FF2B5EF4-FFF2-40B4-BE49-F238E27FC236}">
                <a16:creationId xmlns:a16="http://schemas.microsoft.com/office/drawing/2014/main" id="{F04886BF-4AC2-418E-B638-C49A69A50CED}"/>
              </a:ext>
            </a:extLst>
          </p:cNvPr>
          <p:cNvSpPr>
            <a:spLocks noGrp="1"/>
          </p:cNvSpPr>
          <p:nvPr>
            <p:ph type="body" idx="1"/>
          </p:nvPr>
        </p:nvSpPr>
        <p:spPr>
          <a:xfrm>
            <a:off x="495300" y="1303177"/>
            <a:ext cx="8915400" cy="4525963"/>
          </a:xfrm>
        </p:spPr>
        <p:txBody>
          <a:bodyPr>
            <a:normAutofit fontScale="92500" lnSpcReduction="10000"/>
          </a:bodyPr>
          <a:lstStyle/>
          <a:p>
            <a:pPr marL="137160" indent="0" algn="ctr">
              <a:buNone/>
            </a:pPr>
            <a:r>
              <a:rPr lang="en-US" sz="2200" i="1" dirty="0"/>
              <a:t>‘I remember, I remember, </a:t>
            </a:r>
          </a:p>
          <a:p>
            <a:pPr marL="137160" indent="0" algn="ctr">
              <a:buNone/>
            </a:pPr>
            <a:r>
              <a:rPr lang="en-US" sz="2200" i="1" dirty="0"/>
              <a:t>The house where I was born,</a:t>
            </a:r>
          </a:p>
          <a:p>
            <a:pPr marL="137160" indent="0" algn="ctr">
              <a:buNone/>
            </a:pPr>
            <a:r>
              <a:rPr lang="en-US" sz="2200" i="1" dirty="0"/>
              <a:t>The little window where the sun</a:t>
            </a:r>
          </a:p>
          <a:p>
            <a:pPr marL="137160" indent="0" algn="ctr">
              <a:buNone/>
            </a:pPr>
            <a:r>
              <a:rPr lang="en-US" sz="2200" i="1" dirty="0"/>
              <a:t>Came peeping in at morn…’</a:t>
            </a:r>
          </a:p>
          <a:p>
            <a:pPr marL="137160" indent="0" algn="ctr">
              <a:buNone/>
            </a:pPr>
            <a:endParaRPr lang="en-US" sz="2400" i="1" dirty="0"/>
          </a:p>
          <a:p>
            <a:r>
              <a:rPr lang="en-US" sz="3000" dirty="0"/>
              <a:t>Choose a happy memory. </a:t>
            </a:r>
          </a:p>
          <a:p>
            <a:r>
              <a:rPr lang="en-US" sz="3000" dirty="0"/>
              <a:t>Close your eyes and remember:</a:t>
            </a:r>
          </a:p>
          <a:p>
            <a:pPr lvl="1"/>
            <a:r>
              <a:rPr lang="en-US" sz="3000" dirty="0"/>
              <a:t>What are you doing?</a:t>
            </a:r>
          </a:p>
          <a:p>
            <a:pPr lvl="1"/>
            <a:r>
              <a:rPr lang="en-US" sz="3000" dirty="0"/>
              <a:t>Where are you?</a:t>
            </a:r>
          </a:p>
          <a:p>
            <a:pPr lvl="1"/>
            <a:r>
              <a:rPr lang="en-US" sz="3000" dirty="0"/>
              <a:t>Who’s with you?</a:t>
            </a:r>
          </a:p>
          <a:p>
            <a:pPr lvl="1"/>
            <a:r>
              <a:rPr lang="en-US" sz="3000" dirty="0"/>
              <a:t>What can you feel?</a:t>
            </a:r>
          </a:p>
          <a:p>
            <a:pPr lvl="1"/>
            <a:endParaRPr lang="en-US" dirty="0"/>
          </a:p>
        </p:txBody>
      </p:sp>
    </p:spTree>
    <p:extLst>
      <p:ext uri="{BB962C8B-B14F-4D97-AF65-F5344CB8AC3E}">
        <p14:creationId xmlns:p14="http://schemas.microsoft.com/office/powerpoint/2010/main" val="31131928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F4E2B73-BE93-4685-863B-EBE1B86091F0}"/>
              </a:ext>
            </a:extLst>
          </p:cNvPr>
          <p:cNvSpPr>
            <a:spLocks noGrp="1"/>
          </p:cNvSpPr>
          <p:nvPr>
            <p:ph type="body" idx="1"/>
          </p:nvPr>
        </p:nvSpPr>
        <p:spPr/>
        <p:txBody>
          <a:bodyPr/>
          <a:lstStyle/>
          <a:p>
            <a:pPr marL="0" indent="0" algn="ctr">
              <a:buNone/>
            </a:pPr>
            <a:r>
              <a:rPr lang="en-US" sz="4000" b="1" i="1" dirty="0">
                <a:solidFill>
                  <a:srgbClr val="0070C0"/>
                </a:solidFill>
              </a:rPr>
              <a:t>'My hope is that, one day, formal education will pay attention to what I call education of the heart’ </a:t>
            </a:r>
          </a:p>
          <a:p>
            <a:pPr marL="0" indent="0" algn="ctr">
              <a:buNone/>
            </a:pPr>
            <a:r>
              <a:rPr lang="en-US" sz="4000" b="1" i="1" dirty="0">
                <a:solidFill>
                  <a:srgbClr val="0070C0"/>
                </a:solidFill>
              </a:rPr>
              <a:t>– Dalai Lama</a:t>
            </a:r>
          </a:p>
          <a:p>
            <a:endParaRPr lang="en-GB" dirty="0"/>
          </a:p>
        </p:txBody>
      </p:sp>
    </p:spTree>
    <p:extLst>
      <p:ext uri="{BB962C8B-B14F-4D97-AF65-F5344CB8AC3E}">
        <p14:creationId xmlns:p14="http://schemas.microsoft.com/office/powerpoint/2010/main" val="1604118050"/>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932A5-8B2C-425B-9A39-F6ED7FB2F5DB}"/>
              </a:ext>
            </a:extLst>
          </p:cNvPr>
          <p:cNvSpPr>
            <a:spLocks noGrp="1"/>
          </p:cNvSpPr>
          <p:nvPr>
            <p:ph type="title"/>
          </p:nvPr>
        </p:nvSpPr>
        <p:spPr/>
        <p:txBody>
          <a:bodyPr/>
          <a:lstStyle/>
          <a:p>
            <a:r>
              <a:rPr lang="en-US" dirty="0"/>
              <a:t>What is Compassion?</a:t>
            </a:r>
            <a:endParaRPr lang="en-GB" dirty="0"/>
          </a:p>
        </p:txBody>
      </p:sp>
      <p:sp>
        <p:nvSpPr>
          <p:cNvPr id="3" name="Text Placeholder 2">
            <a:extLst>
              <a:ext uri="{FF2B5EF4-FFF2-40B4-BE49-F238E27FC236}">
                <a16:creationId xmlns:a16="http://schemas.microsoft.com/office/drawing/2014/main" id="{283C2AC1-0D41-4B03-84E6-3A0FC91591D3}"/>
              </a:ext>
            </a:extLst>
          </p:cNvPr>
          <p:cNvSpPr>
            <a:spLocks noGrp="1"/>
          </p:cNvSpPr>
          <p:nvPr>
            <p:ph type="body" idx="1"/>
          </p:nvPr>
        </p:nvSpPr>
        <p:spPr/>
        <p:txBody>
          <a:bodyPr>
            <a:normAutofit/>
          </a:bodyPr>
          <a:lstStyle/>
          <a:p>
            <a:r>
              <a:rPr lang="en-US" sz="3200" dirty="0"/>
              <a:t>Compassion is understanding how another person is feeling, the emotions they are experiencing</a:t>
            </a:r>
          </a:p>
          <a:p>
            <a:r>
              <a:rPr lang="en-US" sz="3200"/>
              <a:t>Based on </a:t>
            </a:r>
            <a:r>
              <a:rPr lang="en-US" sz="3200" dirty="0"/>
              <a:t>empathy, respect and dignity </a:t>
            </a:r>
          </a:p>
          <a:p>
            <a:r>
              <a:rPr lang="en-US" sz="3200" dirty="0"/>
              <a:t>Showing compassion helps people feel cared for and valued</a:t>
            </a:r>
          </a:p>
          <a:p>
            <a:r>
              <a:rPr lang="en-US" sz="3200" dirty="0"/>
              <a:t>Compassion can be learned</a:t>
            </a:r>
          </a:p>
        </p:txBody>
      </p:sp>
    </p:spTree>
    <p:extLst>
      <p:ext uri="{BB962C8B-B14F-4D97-AF65-F5344CB8AC3E}">
        <p14:creationId xmlns:p14="http://schemas.microsoft.com/office/powerpoint/2010/main" val="3694424679"/>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BF1AE-5384-450A-A85B-F36913A6539C}"/>
              </a:ext>
            </a:extLst>
          </p:cNvPr>
          <p:cNvSpPr>
            <a:spLocks noGrp="1"/>
          </p:cNvSpPr>
          <p:nvPr>
            <p:ph type="title"/>
          </p:nvPr>
        </p:nvSpPr>
        <p:spPr/>
        <p:txBody>
          <a:bodyPr/>
          <a:lstStyle/>
          <a:p>
            <a:r>
              <a:rPr lang="en-US" dirty="0"/>
              <a:t>Authors</a:t>
            </a:r>
            <a:endParaRPr lang="en-GB" dirty="0"/>
          </a:p>
        </p:txBody>
      </p:sp>
      <p:sp>
        <p:nvSpPr>
          <p:cNvPr id="3" name="Text Placeholder 2">
            <a:extLst>
              <a:ext uri="{FF2B5EF4-FFF2-40B4-BE49-F238E27FC236}">
                <a16:creationId xmlns:a16="http://schemas.microsoft.com/office/drawing/2014/main" id="{A92CFD1E-007F-4740-AC6E-ED32FF464C58}"/>
              </a:ext>
            </a:extLst>
          </p:cNvPr>
          <p:cNvSpPr>
            <a:spLocks noGrp="1"/>
          </p:cNvSpPr>
          <p:nvPr>
            <p:ph type="body" idx="1"/>
          </p:nvPr>
        </p:nvSpPr>
        <p:spPr/>
        <p:txBody>
          <a:bodyPr>
            <a:normAutofit lnSpcReduction="10000"/>
          </a:bodyPr>
          <a:lstStyle/>
          <a:p>
            <a:pPr marL="137160" indent="0">
              <a:buNone/>
            </a:pPr>
            <a:r>
              <a:rPr lang="en-US" dirty="0"/>
              <a:t>Developed by </a:t>
            </a:r>
          </a:p>
          <a:p>
            <a:r>
              <a:rPr lang="en-US" dirty="0"/>
              <a:t>Desiree Cox, CapitalNurse </a:t>
            </a:r>
          </a:p>
          <a:p>
            <a:r>
              <a:rPr lang="en-US" dirty="0"/>
              <a:t>Tracey Coyne, LNWH</a:t>
            </a:r>
          </a:p>
          <a:p>
            <a:r>
              <a:rPr lang="en-US" dirty="0"/>
              <a:t>James Clay, CNWL</a:t>
            </a:r>
          </a:p>
          <a:p>
            <a:r>
              <a:rPr lang="en-US" dirty="0"/>
              <a:t>Riina Hilton, NELFT</a:t>
            </a:r>
          </a:p>
          <a:p>
            <a:endParaRPr lang="en-US" dirty="0"/>
          </a:p>
          <a:p>
            <a:r>
              <a:rPr lang="en-US" sz="2800" dirty="0"/>
              <a:t>References and </a:t>
            </a:r>
            <a:r>
              <a:rPr lang="en-US" sz="2800"/>
              <a:t>additional resources </a:t>
            </a:r>
            <a:r>
              <a:rPr lang="en-US" sz="2800" dirty="0"/>
              <a:t>available in accompanying document</a:t>
            </a:r>
            <a:endParaRPr lang="en-GB" sz="2800" dirty="0"/>
          </a:p>
        </p:txBody>
      </p:sp>
    </p:spTree>
    <p:extLst>
      <p:ext uri="{BB962C8B-B14F-4D97-AF65-F5344CB8AC3E}">
        <p14:creationId xmlns:p14="http://schemas.microsoft.com/office/powerpoint/2010/main" val="3361810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172F5-67CA-423D-8580-9CEC880E4F50}"/>
              </a:ext>
            </a:extLst>
          </p:cNvPr>
          <p:cNvSpPr>
            <a:spLocks noGrp="1"/>
          </p:cNvSpPr>
          <p:nvPr>
            <p:ph type="title"/>
          </p:nvPr>
        </p:nvSpPr>
        <p:spPr/>
        <p:txBody>
          <a:bodyPr>
            <a:normAutofit fontScale="90000"/>
          </a:bodyPr>
          <a:lstStyle/>
          <a:p>
            <a:r>
              <a:rPr lang="en-US" dirty="0"/>
              <a:t>Developing a compassionate approach</a:t>
            </a:r>
            <a:endParaRPr lang="en-GB" dirty="0"/>
          </a:p>
        </p:txBody>
      </p:sp>
      <p:sp>
        <p:nvSpPr>
          <p:cNvPr id="3" name="Text Placeholder 2">
            <a:extLst>
              <a:ext uri="{FF2B5EF4-FFF2-40B4-BE49-F238E27FC236}">
                <a16:creationId xmlns:a16="http://schemas.microsoft.com/office/drawing/2014/main" id="{BF2D6B0F-AE69-444B-B2E7-68DF7241FD82}"/>
              </a:ext>
            </a:extLst>
          </p:cNvPr>
          <p:cNvSpPr>
            <a:spLocks noGrp="1"/>
          </p:cNvSpPr>
          <p:nvPr>
            <p:ph type="body" idx="1"/>
          </p:nvPr>
        </p:nvSpPr>
        <p:spPr/>
        <p:txBody>
          <a:bodyPr/>
          <a:lstStyle/>
          <a:p>
            <a:r>
              <a:rPr lang="en-US" dirty="0"/>
              <a:t>Ask lots of open questions – Kipling’s Men</a:t>
            </a:r>
          </a:p>
          <a:p>
            <a:r>
              <a:rPr lang="en-US" dirty="0"/>
              <a:t>Listen actively – ears, eyes, heart</a:t>
            </a:r>
          </a:p>
          <a:p>
            <a:r>
              <a:rPr lang="en-US" dirty="0"/>
              <a:t>Show understanding through non-verbal cues</a:t>
            </a:r>
          </a:p>
          <a:p>
            <a:r>
              <a:rPr lang="en-US" dirty="0"/>
              <a:t>Reflect back to others</a:t>
            </a:r>
            <a:endParaRPr lang="en-GB" dirty="0"/>
          </a:p>
        </p:txBody>
      </p:sp>
    </p:spTree>
    <p:extLst>
      <p:ext uri="{BB962C8B-B14F-4D97-AF65-F5344CB8AC3E}">
        <p14:creationId xmlns:p14="http://schemas.microsoft.com/office/powerpoint/2010/main" val="2877191243"/>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1EFB3-C596-4B01-92B7-FCBCF05DB1CF}"/>
              </a:ext>
            </a:extLst>
          </p:cNvPr>
          <p:cNvSpPr>
            <a:spLocks noGrp="1"/>
          </p:cNvSpPr>
          <p:nvPr>
            <p:ph type="title"/>
          </p:nvPr>
        </p:nvSpPr>
        <p:spPr/>
        <p:txBody>
          <a:bodyPr/>
          <a:lstStyle/>
          <a:p>
            <a:r>
              <a:rPr lang="en-US" dirty="0"/>
              <a:t>Take Five</a:t>
            </a:r>
            <a:endParaRPr lang="en-GB" dirty="0"/>
          </a:p>
        </p:txBody>
      </p:sp>
      <p:sp>
        <p:nvSpPr>
          <p:cNvPr id="3" name="Text Placeholder 2">
            <a:extLst>
              <a:ext uri="{FF2B5EF4-FFF2-40B4-BE49-F238E27FC236}">
                <a16:creationId xmlns:a16="http://schemas.microsoft.com/office/drawing/2014/main" id="{0FBC716E-EE44-4643-AA2C-1DFE34B97957}"/>
              </a:ext>
            </a:extLst>
          </p:cNvPr>
          <p:cNvSpPr>
            <a:spLocks noGrp="1"/>
          </p:cNvSpPr>
          <p:nvPr>
            <p:ph type="body" idx="1"/>
          </p:nvPr>
        </p:nvSpPr>
        <p:spPr/>
        <p:txBody>
          <a:bodyPr>
            <a:normAutofit fontScale="92500" lnSpcReduction="10000"/>
          </a:bodyPr>
          <a:lstStyle/>
          <a:p>
            <a:r>
              <a:rPr lang="en-US" dirty="0"/>
              <a:t>Beginning or end of training sessions</a:t>
            </a:r>
          </a:p>
          <a:p>
            <a:r>
              <a:rPr lang="en-US" dirty="0"/>
              <a:t>Take five minutes to introduce compassion</a:t>
            </a:r>
          </a:p>
          <a:p>
            <a:r>
              <a:rPr lang="en-US" dirty="0"/>
              <a:t>Can be</a:t>
            </a:r>
          </a:p>
          <a:p>
            <a:pPr lvl="1"/>
            <a:r>
              <a:rPr lang="en-US" sz="3000" dirty="0"/>
              <a:t>Asking learners how they are feeling</a:t>
            </a:r>
          </a:p>
          <a:p>
            <a:pPr lvl="1"/>
            <a:r>
              <a:rPr lang="en-US" sz="3000" dirty="0"/>
              <a:t>Asking learners to make pledges</a:t>
            </a:r>
          </a:p>
          <a:p>
            <a:pPr lvl="1"/>
            <a:r>
              <a:rPr lang="en-US" sz="3000" dirty="0"/>
              <a:t>5-minute activity as a group</a:t>
            </a:r>
          </a:p>
          <a:p>
            <a:pPr lvl="1"/>
            <a:r>
              <a:rPr lang="en-US" sz="3000" dirty="0"/>
              <a:t>Introduce a 5-minute self-care activity</a:t>
            </a:r>
          </a:p>
          <a:p>
            <a:pPr lvl="1"/>
            <a:r>
              <a:rPr lang="en-US" sz="3000" dirty="0"/>
              <a:t>Encouraging learners to reflect on how they are feeling</a:t>
            </a:r>
          </a:p>
          <a:p>
            <a:pPr lvl="1"/>
            <a:endParaRPr lang="en-GB" dirty="0"/>
          </a:p>
        </p:txBody>
      </p:sp>
    </p:spTree>
    <p:extLst>
      <p:ext uri="{BB962C8B-B14F-4D97-AF65-F5344CB8AC3E}">
        <p14:creationId xmlns:p14="http://schemas.microsoft.com/office/powerpoint/2010/main" val="3571441251"/>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F0F79-A4A1-41A3-95C0-AAF1F92CE437}"/>
              </a:ext>
            </a:extLst>
          </p:cNvPr>
          <p:cNvSpPr>
            <a:spLocks noGrp="1"/>
          </p:cNvSpPr>
          <p:nvPr>
            <p:ph type="title"/>
          </p:nvPr>
        </p:nvSpPr>
        <p:spPr/>
        <p:txBody>
          <a:bodyPr/>
          <a:lstStyle/>
          <a:p>
            <a:r>
              <a:rPr lang="en-US" dirty="0"/>
              <a:t>Techniques</a:t>
            </a:r>
            <a:endParaRPr lang="en-GB" dirty="0"/>
          </a:p>
        </p:txBody>
      </p:sp>
      <p:sp>
        <p:nvSpPr>
          <p:cNvPr id="3" name="Text Placeholder 2">
            <a:extLst>
              <a:ext uri="{FF2B5EF4-FFF2-40B4-BE49-F238E27FC236}">
                <a16:creationId xmlns:a16="http://schemas.microsoft.com/office/drawing/2014/main" id="{43902E22-2C15-4971-BE88-0D3AECE1181F}"/>
              </a:ext>
            </a:extLst>
          </p:cNvPr>
          <p:cNvSpPr>
            <a:spLocks noGrp="1"/>
          </p:cNvSpPr>
          <p:nvPr>
            <p:ph type="body" idx="1"/>
          </p:nvPr>
        </p:nvSpPr>
        <p:spPr/>
        <p:txBody>
          <a:bodyPr/>
          <a:lstStyle/>
          <a:p>
            <a:r>
              <a:rPr lang="en-US" dirty="0"/>
              <a:t>Everyone is different</a:t>
            </a:r>
          </a:p>
          <a:p>
            <a:r>
              <a:rPr lang="en-US" dirty="0"/>
              <a:t>Different techniques help different people</a:t>
            </a:r>
          </a:p>
          <a:p>
            <a:r>
              <a:rPr lang="en-US" dirty="0"/>
              <a:t>Activities in two groups:</a:t>
            </a:r>
          </a:p>
          <a:p>
            <a:pPr lvl="1"/>
            <a:r>
              <a:rPr lang="en-US" dirty="0"/>
              <a:t>Grounding techniques</a:t>
            </a:r>
          </a:p>
          <a:p>
            <a:pPr lvl="1"/>
            <a:r>
              <a:rPr lang="en-US" dirty="0"/>
              <a:t>Refocusing techniques</a:t>
            </a:r>
          </a:p>
          <a:p>
            <a:endParaRPr lang="en-GB" dirty="0"/>
          </a:p>
        </p:txBody>
      </p:sp>
    </p:spTree>
    <p:extLst>
      <p:ext uri="{BB962C8B-B14F-4D97-AF65-F5344CB8AC3E}">
        <p14:creationId xmlns:p14="http://schemas.microsoft.com/office/powerpoint/2010/main" val="1054811288"/>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C994A8C-6FE9-4E07-8DA5-BF54B14331F1}"/>
              </a:ext>
            </a:extLst>
          </p:cNvPr>
          <p:cNvSpPr>
            <a:spLocks noGrp="1"/>
          </p:cNvSpPr>
          <p:nvPr>
            <p:ph type="title"/>
          </p:nvPr>
        </p:nvSpPr>
        <p:spPr>
          <a:xfrm>
            <a:off x="741484" y="2279284"/>
            <a:ext cx="8915400" cy="1143000"/>
          </a:xfrm>
        </p:spPr>
        <p:txBody>
          <a:bodyPr/>
          <a:lstStyle/>
          <a:p>
            <a:pPr algn="ctr"/>
            <a:r>
              <a:rPr lang="en-US" dirty="0"/>
              <a:t>Grounding Techniques</a:t>
            </a:r>
            <a:endParaRPr lang="en-GB" dirty="0"/>
          </a:p>
        </p:txBody>
      </p:sp>
    </p:spTree>
    <p:extLst>
      <p:ext uri="{BB962C8B-B14F-4D97-AF65-F5344CB8AC3E}">
        <p14:creationId xmlns:p14="http://schemas.microsoft.com/office/powerpoint/2010/main" val="2037917222"/>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1"/>
        <p:cNvGrpSpPr/>
        <p:nvPr/>
      </p:nvGrpSpPr>
      <p:grpSpPr>
        <a:xfrm>
          <a:off x="0" y="0"/>
          <a:ext cx="0" cy="0"/>
          <a:chOff x="0" y="0"/>
          <a:chExt cx="0" cy="0"/>
        </a:xfrm>
      </p:grpSpPr>
      <p:sp>
        <p:nvSpPr>
          <p:cNvPr id="53" name="Google Shape;53;p1"/>
          <p:cNvSpPr txBox="1">
            <a:spLocks noGrp="1"/>
          </p:cNvSpPr>
          <p:nvPr>
            <p:ph type="body" idx="1"/>
          </p:nvPr>
        </p:nvSpPr>
        <p:spPr>
          <a:xfrm>
            <a:off x="495300" y="1708483"/>
            <a:ext cx="8915400" cy="3659691"/>
          </a:xfrm>
          <a:prstGeom prst="rect">
            <a:avLst/>
          </a:prstGeom>
          <a:noFill/>
          <a:ln>
            <a:noFill/>
          </a:ln>
        </p:spPr>
        <p:txBody>
          <a:bodyPr spcFirstLastPara="1" wrap="square" lIns="91425" tIns="45700" rIns="91425" bIns="45700" anchor="t" anchorCtr="0">
            <a:normAutofit/>
          </a:bodyPr>
          <a:lstStyle/>
          <a:p>
            <a:pPr marL="0" indent="0" algn="ctr">
              <a:spcBef>
                <a:spcPts val="0"/>
              </a:spcBef>
              <a:buClr>
                <a:schemeClr val="dk1"/>
              </a:buClr>
              <a:buSzPts val="2560"/>
              <a:buNone/>
            </a:pPr>
            <a:r>
              <a:rPr lang="en-US" sz="4800" b="1" dirty="0">
                <a:solidFill>
                  <a:srgbClr val="0070C0"/>
                </a:solidFill>
                <a:latin typeface="Candara" panose="020E0502030303020204" pitchFamily="34" charset="0"/>
              </a:rPr>
              <a:t>“Look deep into nature and you will understand everything better”</a:t>
            </a:r>
          </a:p>
          <a:p>
            <a:pPr marL="0" indent="0" algn="ctr">
              <a:spcBef>
                <a:spcPts val="0"/>
              </a:spcBef>
              <a:buClr>
                <a:schemeClr val="dk1"/>
              </a:buClr>
              <a:buSzPts val="2560"/>
              <a:buNone/>
            </a:pPr>
            <a:endParaRPr lang="en-GB" sz="4400" b="1" dirty="0">
              <a:solidFill>
                <a:srgbClr val="0070C0"/>
              </a:solidFill>
            </a:endParaRPr>
          </a:p>
          <a:p>
            <a:pPr marL="0" indent="0" algn="ctr">
              <a:spcBef>
                <a:spcPts val="0"/>
              </a:spcBef>
              <a:buClr>
                <a:schemeClr val="dk1"/>
              </a:buClr>
              <a:buSzPts val="2560"/>
              <a:buNone/>
            </a:pPr>
            <a:r>
              <a:rPr lang="en-GB" sz="2800" b="1" i="1" dirty="0"/>
              <a:t>Albert Einstein</a:t>
            </a:r>
            <a:endParaRPr sz="2800" b="1" i="1" dirty="0"/>
          </a:p>
        </p:txBody>
      </p:sp>
    </p:spTree>
    <p:extLst>
      <p:ext uri="{BB962C8B-B14F-4D97-AF65-F5344CB8AC3E}">
        <p14:creationId xmlns:p14="http://schemas.microsoft.com/office/powerpoint/2010/main" val="928614352"/>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255AB-BC62-461E-B8D2-04E095384345}"/>
              </a:ext>
            </a:extLst>
          </p:cNvPr>
          <p:cNvSpPr>
            <a:spLocks noGrp="1"/>
          </p:cNvSpPr>
          <p:nvPr>
            <p:ph type="title"/>
          </p:nvPr>
        </p:nvSpPr>
        <p:spPr/>
        <p:txBody>
          <a:bodyPr/>
          <a:lstStyle/>
          <a:p>
            <a:r>
              <a:rPr lang="en-US" dirty="0"/>
              <a:t>FOFBOC</a:t>
            </a:r>
            <a:endParaRPr lang="en-GB" dirty="0"/>
          </a:p>
        </p:txBody>
      </p:sp>
      <p:sp>
        <p:nvSpPr>
          <p:cNvPr id="3" name="Text Placeholder 2">
            <a:extLst>
              <a:ext uri="{FF2B5EF4-FFF2-40B4-BE49-F238E27FC236}">
                <a16:creationId xmlns:a16="http://schemas.microsoft.com/office/drawing/2014/main" id="{D631277F-64BA-4974-BDB1-36FBB681E8B0}"/>
              </a:ext>
            </a:extLst>
          </p:cNvPr>
          <p:cNvSpPr>
            <a:spLocks noGrp="1"/>
          </p:cNvSpPr>
          <p:nvPr>
            <p:ph type="body" idx="1"/>
          </p:nvPr>
        </p:nvSpPr>
        <p:spPr/>
        <p:txBody>
          <a:bodyPr>
            <a:normAutofit fontScale="92500" lnSpcReduction="10000"/>
          </a:bodyPr>
          <a:lstStyle/>
          <a:p>
            <a:pPr marL="137160" indent="0">
              <a:buNone/>
            </a:pPr>
            <a:r>
              <a:rPr lang="en-US" b="1" dirty="0"/>
              <a:t>Feet on Floor, Body On Chair</a:t>
            </a:r>
          </a:p>
          <a:p>
            <a:r>
              <a:rPr lang="en-US" dirty="0"/>
              <a:t>Sit on a chair with feet resting on the floor</a:t>
            </a:r>
          </a:p>
          <a:p>
            <a:r>
              <a:rPr lang="en-US" dirty="0"/>
              <a:t>Feel your body on the chair</a:t>
            </a:r>
          </a:p>
          <a:p>
            <a:r>
              <a:rPr lang="en-US" dirty="0"/>
              <a:t>Now feel your feet on the floor</a:t>
            </a:r>
          </a:p>
          <a:p>
            <a:r>
              <a:rPr lang="en-US" dirty="0"/>
              <a:t>Think about your legs and how they feel moving onto lower body</a:t>
            </a:r>
          </a:p>
          <a:p>
            <a:r>
              <a:rPr lang="en-US" dirty="0"/>
              <a:t>Focus on your belly, then your breathing</a:t>
            </a:r>
          </a:p>
          <a:p>
            <a:r>
              <a:rPr lang="en-US" dirty="0"/>
              <a:t>Sit and relax for just a couple of minutes tuned into an awareness of your body</a:t>
            </a:r>
          </a:p>
        </p:txBody>
      </p:sp>
    </p:spTree>
    <p:extLst>
      <p:ext uri="{BB962C8B-B14F-4D97-AF65-F5344CB8AC3E}">
        <p14:creationId xmlns:p14="http://schemas.microsoft.com/office/powerpoint/2010/main" val="1686345136"/>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5018</TotalTime>
  <Words>2319</Words>
  <Application>Microsoft Office PowerPoint</Application>
  <PresentationFormat>A4 Paper (210x297 mm)</PresentationFormat>
  <Paragraphs>213</Paragraphs>
  <Slides>30</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Candara</vt:lpstr>
      <vt:lpstr>Office Theme</vt:lpstr>
      <vt:lpstr>PowerPoint Presentation</vt:lpstr>
      <vt:lpstr>Compassionate Education</vt:lpstr>
      <vt:lpstr>What is Compassion?</vt:lpstr>
      <vt:lpstr>Developing a compassionate approach</vt:lpstr>
      <vt:lpstr>Take Five</vt:lpstr>
      <vt:lpstr>Techniques</vt:lpstr>
      <vt:lpstr>Grounding Techniques</vt:lpstr>
      <vt:lpstr>PowerPoint Presentation</vt:lpstr>
      <vt:lpstr>FOFBOC</vt:lpstr>
      <vt:lpstr>Body Awareness</vt:lpstr>
      <vt:lpstr>5-4-3-2-1…</vt:lpstr>
      <vt:lpstr>Guided Meditation</vt:lpstr>
      <vt:lpstr>3-4-5 Breathing</vt:lpstr>
      <vt:lpstr>Box Breathing</vt:lpstr>
      <vt:lpstr>Hand tracing</vt:lpstr>
      <vt:lpstr>4-7-8 Breathing</vt:lpstr>
      <vt:lpstr>Visualisation</vt:lpstr>
      <vt:lpstr>Head, Shoulders, Knees and Toes</vt:lpstr>
      <vt:lpstr>Refocusing Techniques</vt:lpstr>
      <vt:lpstr>Mindful Moments</vt:lpstr>
      <vt:lpstr>Pledges</vt:lpstr>
      <vt:lpstr>Sample pledges</vt:lpstr>
      <vt:lpstr>Category thinking</vt:lpstr>
      <vt:lpstr>Recital</vt:lpstr>
      <vt:lpstr>Count tables (not sheep)</vt:lpstr>
      <vt:lpstr>“These are a few of my favourite things!”</vt:lpstr>
      <vt:lpstr>Be grateful</vt:lpstr>
      <vt:lpstr>I remember, I remember…</vt:lpstr>
      <vt:lpstr>PowerPoint Presentation</vt:lpstr>
      <vt:lpstr>Authors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CALDWELL, Chris</dc:creator>
  <cp:lastModifiedBy>Desiree Cox</cp:lastModifiedBy>
  <cp:revision>99</cp:revision>
  <cp:lastPrinted>2018-03-28T11:37:18Z</cp:lastPrinted>
  <dcterms:modified xsi:type="dcterms:W3CDTF">2022-04-20T11:32:03Z</dcterms:modified>
</cp:coreProperties>
</file>