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83"/>
  </p:notesMasterIdLst>
  <p:handoutMasterIdLst>
    <p:handoutMasterId r:id="rId84"/>
  </p:handoutMasterIdLst>
  <p:sldIdLst>
    <p:sldId id="257" r:id="rId5"/>
    <p:sldId id="258" r:id="rId6"/>
    <p:sldId id="533" r:id="rId7"/>
    <p:sldId id="260" r:id="rId8"/>
    <p:sldId id="515" r:id="rId9"/>
    <p:sldId id="261" r:id="rId10"/>
    <p:sldId id="264" r:id="rId11"/>
    <p:sldId id="265" r:id="rId12"/>
    <p:sldId id="496" r:id="rId13"/>
    <p:sldId id="480" r:id="rId14"/>
    <p:sldId id="518" r:id="rId15"/>
    <p:sldId id="482" r:id="rId16"/>
    <p:sldId id="525" r:id="rId17"/>
    <p:sldId id="485" r:id="rId18"/>
    <p:sldId id="486" r:id="rId19"/>
    <p:sldId id="488" r:id="rId20"/>
    <p:sldId id="489" r:id="rId21"/>
    <p:sldId id="490" r:id="rId22"/>
    <p:sldId id="491" r:id="rId23"/>
    <p:sldId id="493" r:id="rId24"/>
    <p:sldId id="526" r:id="rId25"/>
    <p:sldId id="494" r:id="rId26"/>
    <p:sldId id="495" r:id="rId27"/>
    <p:sldId id="307" r:id="rId28"/>
    <p:sldId id="382" r:id="rId29"/>
    <p:sldId id="308" r:id="rId30"/>
    <p:sldId id="519" r:id="rId31"/>
    <p:sldId id="499" r:id="rId32"/>
    <p:sldId id="512" r:id="rId33"/>
    <p:sldId id="528" r:id="rId34"/>
    <p:sldId id="514" r:id="rId35"/>
    <p:sldId id="461" r:id="rId36"/>
    <p:sldId id="466" r:id="rId37"/>
    <p:sldId id="467" r:id="rId38"/>
    <p:sldId id="468" r:id="rId39"/>
    <p:sldId id="505" r:id="rId40"/>
    <p:sldId id="504" r:id="rId41"/>
    <p:sldId id="503" r:id="rId42"/>
    <p:sldId id="502" r:id="rId43"/>
    <p:sldId id="500" r:id="rId44"/>
    <p:sldId id="422" r:id="rId45"/>
    <p:sldId id="529" r:id="rId46"/>
    <p:sldId id="428" r:id="rId47"/>
    <p:sldId id="426" r:id="rId48"/>
    <p:sldId id="478" r:id="rId49"/>
    <p:sldId id="513" r:id="rId50"/>
    <p:sldId id="415" r:id="rId51"/>
    <p:sldId id="425" r:id="rId52"/>
    <p:sldId id="531" r:id="rId53"/>
    <p:sldId id="329" r:id="rId54"/>
    <p:sldId id="330" r:id="rId55"/>
    <p:sldId id="443" r:id="rId56"/>
    <p:sldId id="385" r:id="rId57"/>
    <p:sldId id="524" r:id="rId58"/>
    <p:sldId id="451" r:id="rId59"/>
    <p:sldId id="452" r:id="rId60"/>
    <p:sldId id="521" r:id="rId61"/>
    <p:sldId id="501" r:id="rId62"/>
    <p:sldId id="453" r:id="rId63"/>
    <p:sldId id="454" r:id="rId64"/>
    <p:sldId id="455" r:id="rId65"/>
    <p:sldId id="522" r:id="rId66"/>
    <p:sldId id="456" r:id="rId67"/>
    <p:sldId id="523" r:id="rId68"/>
    <p:sldId id="389" r:id="rId69"/>
    <p:sldId id="394" r:id="rId70"/>
    <p:sldId id="403" r:id="rId71"/>
    <p:sldId id="375" r:id="rId72"/>
    <p:sldId id="457" r:id="rId73"/>
    <p:sldId id="397" r:id="rId74"/>
    <p:sldId id="396" r:id="rId75"/>
    <p:sldId id="378" r:id="rId76"/>
    <p:sldId id="530" r:id="rId77"/>
    <p:sldId id="432" r:id="rId78"/>
    <p:sldId id="434" r:id="rId79"/>
    <p:sldId id="379" r:id="rId80"/>
    <p:sldId id="380" r:id="rId81"/>
    <p:sldId id="532" r:id="rId82"/>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8822"/>
    <a:srgbClr val="008A3E"/>
    <a:srgbClr val="339933"/>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80108" autoAdjust="0"/>
  </p:normalViewPr>
  <p:slideViewPr>
    <p:cSldViewPr>
      <p:cViewPr varScale="1">
        <p:scale>
          <a:sx n="37" d="100"/>
          <a:sy n="37" d="100"/>
        </p:scale>
        <p:origin x="1500" y="48"/>
      </p:cViewPr>
      <p:guideLst>
        <p:guide orient="horz" pos="2160"/>
        <p:guide pos="2880"/>
      </p:guideLst>
    </p:cSldViewPr>
  </p:slideViewPr>
  <p:outlineViewPr>
    <p:cViewPr>
      <p:scale>
        <a:sx n="33" d="100"/>
        <a:sy n="33" d="100"/>
      </p:scale>
      <p:origin x="0" y="1666"/>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1" d="100"/>
          <a:sy n="61" d="100"/>
        </p:scale>
        <p:origin x="-3302" y="-101"/>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handoutMaster" Target="handoutMasters/handoutMaster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737" y="0"/>
            <a:ext cx="2950475" cy="497046"/>
          </a:xfrm>
          <a:prstGeom prst="rect">
            <a:avLst/>
          </a:prstGeom>
        </p:spPr>
        <p:txBody>
          <a:bodyPr vert="horz" lIns="91440" tIns="45720" rIns="91440" bIns="45720" rtlCol="0"/>
          <a:lstStyle>
            <a:lvl1pPr algn="r">
              <a:defRPr sz="1200"/>
            </a:lvl1pPr>
          </a:lstStyle>
          <a:p>
            <a:endParaRPr lang="en-GB"/>
          </a:p>
        </p:txBody>
      </p:sp>
      <p:sp>
        <p:nvSpPr>
          <p:cNvPr id="4" name="Footer Placeholder 3"/>
          <p:cNvSpPr>
            <a:spLocks noGrp="1"/>
          </p:cNvSpPr>
          <p:nvPr>
            <p:ph type="ftr" sz="quarter" idx="2"/>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2883426142"/>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endParaRPr lang="en-GB"/>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A9A3B79A-A2A4-4088-B08C-54A49FCD1074}" type="slidenum">
              <a:rPr lang="en-GB" smtClean="0"/>
              <a:t>‹#›</a:t>
            </a:fld>
            <a:endParaRPr lang="en-GB"/>
          </a:p>
        </p:txBody>
      </p:sp>
    </p:spTree>
    <p:extLst>
      <p:ext uri="{BB962C8B-B14F-4D97-AF65-F5344CB8AC3E}">
        <p14:creationId xmlns:p14="http://schemas.microsoft.com/office/powerpoint/2010/main" val="2514537557"/>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www.alzheimers.org.uk/site/scripts/documents_info.php?documentID=2211&amp;pageNumber=8" TargetMode="External"/><Relationship Id="rId3" Type="http://schemas.openxmlformats.org/officeDocument/2006/relationships/hyperlink" Target="https://www.alzheimers.org.uk/site/scripts/documents_info.php?documentID=2211&amp;pageNumber=6" TargetMode="External"/><Relationship Id="rId7" Type="http://schemas.openxmlformats.org/officeDocument/2006/relationships/hyperlink" Target="https://www.alzheimers.org.uk/site/scripts/documents_info.php?documentID=2211&amp;categoryID=200424&amp;pageNumber=13"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alzheimers.org.uk/site/scripts/documents_info.php?documentID=2211&amp;categoryID=200424&amp;pageNumber=14" TargetMode="External"/><Relationship Id="rId5" Type="http://schemas.openxmlformats.org/officeDocument/2006/relationships/hyperlink" Target="https://www.alzheimers.org.uk/site/scripts/documents_info.php?documentID=2211&amp;pageNumber=2" TargetMode="External"/><Relationship Id="rId4" Type="http://schemas.openxmlformats.org/officeDocument/2006/relationships/hyperlink" Target="http://www.nhs.uk/smokefree/help-and-advice/local-support-services-helplines" TargetMode="External"/><Relationship Id="rId9" Type="http://schemas.openxmlformats.org/officeDocument/2006/relationships/hyperlink" Target="http://www.nhs.uk/LiveWell/weight-loss-guide/Pages/weight-loss-guide.aspx"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ncbi.nlm.nih.gov/pubmed/16650343"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Date Placeholder 4"/>
          <p:cNvSpPr>
            <a:spLocks noGrp="1"/>
          </p:cNvSpPr>
          <p:nvPr>
            <p:ph type="dt" idx="10"/>
          </p:nvPr>
        </p:nvSpPr>
        <p:spPr/>
        <p:txBody>
          <a:bodyPr/>
          <a:lstStyle/>
          <a:p>
            <a:endParaRPr lang="en-GB" dirty="0"/>
          </a:p>
        </p:txBody>
      </p:sp>
    </p:spTree>
    <p:extLst>
      <p:ext uri="{BB962C8B-B14F-4D97-AF65-F5344CB8AC3E}">
        <p14:creationId xmlns:p14="http://schemas.microsoft.com/office/powerpoint/2010/main" val="1844815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number of people living with dementia</a:t>
            </a:r>
            <a:r>
              <a:rPr lang="en-GB" baseline="0" dirty="0"/>
              <a:t> is increasing globally.</a:t>
            </a:r>
          </a:p>
          <a:p>
            <a:endParaRPr lang="en-GB" baseline="0" dirty="0"/>
          </a:p>
          <a:p>
            <a:r>
              <a:rPr lang="en-GB" baseline="0" dirty="0"/>
              <a:t>The cost of caring for people with dementia is also increasing and a cause for concern.</a:t>
            </a:r>
          </a:p>
          <a:p>
            <a:endParaRPr lang="en-GB" baseline="0" dirty="0"/>
          </a:p>
          <a:p>
            <a:r>
              <a:rPr lang="en-GB" dirty="0"/>
              <a:t>Headlines</a:t>
            </a:r>
            <a:r>
              <a:rPr lang="en-GB" baseline="0" dirty="0"/>
              <a:t> from newspaper present mixed information about dementia, giving people mixed information about what they can do to reduce their own risk. Public are concerned about being diagnosed with dementia. What evidence lies behind these – can check out the evidence behind these headlines at NHS Choices – Behind the evidence</a:t>
            </a:r>
          </a:p>
          <a:p>
            <a:endParaRPr lang="en-GB" baseline="0" dirty="0"/>
          </a:p>
          <a:p>
            <a:r>
              <a:rPr lang="en-GB" dirty="0"/>
              <a:t>Where are you likely to meet people with dementia</a:t>
            </a:r>
            <a:r>
              <a:rPr lang="en-GB" baseline="0" dirty="0"/>
              <a:t> – across the whole hospital from A&amp;E to wards, Discharge, to restaurant area if popping in for a check up.</a:t>
            </a:r>
          </a:p>
          <a:p>
            <a:endParaRPr lang="en-GB" dirty="0"/>
          </a:p>
          <a:p>
            <a:r>
              <a:rPr lang="en-GB" dirty="0"/>
              <a:t>As professionals you may get approached by people concerned</a:t>
            </a:r>
            <a:r>
              <a:rPr lang="en-GB" baseline="0" dirty="0"/>
              <a:t> about their memory and asked what advise you would give them – do you know where to signpost people – in this session we will discuss.</a:t>
            </a:r>
            <a:endParaRPr lang="en-GB" dirty="0"/>
          </a:p>
          <a:p>
            <a:endParaRPr lang="en-GB" dirty="0"/>
          </a:p>
        </p:txBody>
      </p:sp>
      <p:sp>
        <p:nvSpPr>
          <p:cNvPr id="5" name="Date Placeholder 4"/>
          <p:cNvSpPr>
            <a:spLocks noGrp="1"/>
          </p:cNvSpPr>
          <p:nvPr>
            <p:ph type="dt" idx="10"/>
          </p:nvPr>
        </p:nvSpPr>
        <p:spPr/>
        <p:txBody>
          <a:bodyPr/>
          <a:lstStyle/>
          <a:p>
            <a:endParaRPr lang="en-GB"/>
          </a:p>
        </p:txBody>
      </p:sp>
    </p:spTree>
    <p:extLst>
      <p:ext uri="{BB962C8B-B14F-4D97-AF65-F5344CB8AC3E}">
        <p14:creationId xmlns:p14="http://schemas.microsoft.com/office/powerpoint/2010/main" val="1063800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Date Placeholder 4"/>
          <p:cNvSpPr>
            <a:spLocks noGrp="1"/>
          </p:cNvSpPr>
          <p:nvPr>
            <p:ph type="dt" idx="10"/>
          </p:nvPr>
        </p:nvSpPr>
        <p:spPr/>
        <p:txBody>
          <a:bodyPr/>
          <a:lstStyle/>
          <a:p>
            <a:endParaRPr lang="en-GB"/>
          </a:p>
        </p:txBody>
      </p:sp>
    </p:spTree>
    <p:extLst>
      <p:ext uri="{BB962C8B-B14F-4D97-AF65-F5344CB8AC3E}">
        <p14:creationId xmlns:p14="http://schemas.microsoft.com/office/powerpoint/2010/main" val="1063800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spcBef>
                <a:spcPct val="0"/>
              </a:spcBef>
              <a:buClr>
                <a:srgbClr val="92D050"/>
              </a:buClr>
              <a:buFont typeface="Wingdings" pitchFamily="2" charset="2"/>
              <a:buNone/>
              <a:defRPr/>
            </a:pPr>
            <a:r>
              <a:rPr lang="en-GB" sz="700" b="1" dirty="0"/>
              <a:t>Ask the participants:</a:t>
            </a:r>
          </a:p>
          <a:p>
            <a:endParaRPr lang="en-GB" sz="700" baseline="0" dirty="0"/>
          </a:p>
          <a:p>
            <a:r>
              <a:rPr lang="en-GB" sz="700" baseline="0" dirty="0"/>
              <a:t>“Who might be at risk of dementia?”</a:t>
            </a:r>
          </a:p>
          <a:p>
            <a:endParaRPr lang="en-GB" sz="700" baseline="0" dirty="0"/>
          </a:p>
          <a:p>
            <a:pPr defTabSz="966225">
              <a:defRPr/>
            </a:pPr>
            <a:r>
              <a:rPr lang="en-GB" sz="800" b="1" dirty="0">
                <a:solidFill>
                  <a:prstClr val="black"/>
                </a:solidFill>
              </a:rPr>
              <a:t>Teaching point:</a:t>
            </a:r>
          </a:p>
          <a:p>
            <a:endParaRPr lang="en-GB" sz="700" dirty="0"/>
          </a:p>
          <a:p>
            <a:pPr marL="0" marR="0" indent="0" algn="l" defTabSz="914400" rtl="0" eaLnBrk="1" fontAlgn="auto" latinLnBrk="0" hangingPunct="1">
              <a:lnSpc>
                <a:spcPct val="100000"/>
              </a:lnSpc>
              <a:spcBef>
                <a:spcPts val="0"/>
              </a:spcBef>
              <a:spcAft>
                <a:spcPts val="0"/>
              </a:spcAft>
              <a:buClrTx/>
              <a:buSzTx/>
              <a:buFontTx/>
              <a:buNone/>
              <a:tabLst/>
              <a:defRPr/>
            </a:pPr>
            <a:r>
              <a:rPr lang="en-GB" sz="700" dirty="0"/>
              <a:t>Facilitate discussion around risk factors</a:t>
            </a:r>
            <a:r>
              <a:rPr lang="en-GB" sz="700" baseline="0" dirty="0"/>
              <a:t>: note that these</a:t>
            </a:r>
            <a:r>
              <a:rPr lang="en-GB" sz="700" dirty="0">
                <a:solidFill>
                  <a:prstClr val="black"/>
                </a:solidFill>
              </a:rPr>
              <a:t> are the predisposing factors that increase the risk of developing dementia. They do not ‘cause’ dementia but make you more susceptible. </a:t>
            </a:r>
          </a:p>
          <a:p>
            <a:endParaRPr lang="en-GB" sz="700" baseline="0" dirty="0"/>
          </a:p>
          <a:p>
            <a:pPr marL="171450" indent="-171450">
              <a:buFont typeface="Arial" pitchFamily="34" charset="0"/>
              <a:buChar char="•"/>
            </a:pPr>
            <a:r>
              <a:rPr lang="en-GB" sz="700" dirty="0">
                <a:latin typeface="Arial" pitchFamily="34" charset="0"/>
                <a:cs typeface="Arial" pitchFamily="34" charset="0"/>
              </a:rPr>
              <a:t>A person’s </a:t>
            </a:r>
            <a:r>
              <a:rPr lang="en-GB" sz="700" b="1" dirty="0">
                <a:latin typeface="Arial" pitchFamily="34" charset="0"/>
                <a:cs typeface="Arial" pitchFamily="34" charset="0"/>
              </a:rPr>
              <a:t>age</a:t>
            </a:r>
            <a:r>
              <a:rPr lang="en-GB" sz="700" b="1" dirty="0"/>
              <a:t> </a:t>
            </a:r>
          </a:p>
          <a:p>
            <a:r>
              <a:rPr lang="en-GB" sz="800" b="0" dirty="0"/>
              <a:t>Age is the biggest risk factor for dementia</a:t>
            </a:r>
          </a:p>
          <a:p>
            <a:r>
              <a:rPr lang="en-GB" sz="800" b="0" dirty="0"/>
              <a:t>The ageing population is fuelling</a:t>
            </a:r>
            <a:r>
              <a:rPr lang="en-GB" sz="800" b="0" baseline="0" dirty="0"/>
              <a:t> the growth in cases of dementia (65+ 11.4 million people in the UK, this figure is predicted to rise by over 40% in the next 17 years to over 16 million). By 2040 nearly 1 in 4 people (24.2%) in the UK will aged 65 or over.</a:t>
            </a:r>
            <a:endParaRPr lang="en-GB" sz="800" b="0" dirty="0"/>
          </a:p>
          <a:p>
            <a:endParaRPr lang="en-GB" sz="800" dirty="0"/>
          </a:p>
          <a:p>
            <a:r>
              <a:rPr lang="en-GB" sz="800" dirty="0"/>
              <a:t>This increased risk may be due to factors associated with ageing, such as:</a:t>
            </a:r>
          </a:p>
          <a:p>
            <a:pPr marL="171450" indent="-171450">
              <a:buFont typeface="Arial" pitchFamily="34" charset="0"/>
              <a:buChar char="•"/>
            </a:pPr>
            <a:r>
              <a:rPr lang="en-GB" sz="800" dirty="0"/>
              <a:t>higher blood pressure in midlife</a:t>
            </a:r>
          </a:p>
          <a:p>
            <a:pPr marL="171450" indent="-171450">
              <a:buFont typeface="Arial" pitchFamily="34" charset="0"/>
              <a:buChar char="•"/>
            </a:pPr>
            <a:r>
              <a:rPr lang="en-GB" sz="800" dirty="0"/>
              <a:t>an increased incidence of some diseases</a:t>
            </a:r>
          </a:p>
          <a:p>
            <a:pPr marL="171450" indent="-171450">
              <a:buFont typeface="Arial" pitchFamily="34" charset="0"/>
              <a:buChar char="•"/>
            </a:pPr>
            <a:r>
              <a:rPr lang="en-GB" sz="800" dirty="0"/>
              <a:t>changes to nerve cells, DNA and cell structure</a:t>
            </a:r>
          </a:p>
          <a:p>
            <a:pPr marL="171450" indent="-171450">
              <a:buFont typeface="Arial" pitchFamily="34" charset="0"/>
              <a:buChar char="•"/>
            </a:pPr>
            <a:r>
              <a:rPr lang="en-GB" sz="800" dirty="0"/>
              <a:t>the weakening of the body’s natural repair systems</a:t>
            </a:r>
          </a:p>
          <a:p>
            <a:pPr marL="171450" indent="-171450">
              <a:buFont typeface="Arial" pitchFamily="34" charset="0"/>
              <a:buChar char="•"/>
            </a:pPr>
            <a:r>
              <a:rPr lang="en-GB" sz="800" dirty="0"/>
              <a:t>changes in the immune system</a:t>
            </a:r>
          </a:p>
          <a:p>
            <a:pPr marL="514350" indent="-514350">
              <a:buFont typeface="+mj-lt"/>
              <a:buAutoNum type="alphaLcParenR"/>
            </a:pPr>
            <a:endParaRPr lang="en-GB" sz="800" dirty="0">
              <a:solidFill>
                <a:srgbClr val="FF0000"/>
              </a:solidFill>
            </a:endParaRPr>
          </a:p>
          <a:p>
            <a:r>
              <a:rPr lang="en-GB" sz="800" dirty="0"/>
              <a:t>Dementia is not always associated with ageing.</a:t>
            </a:r>
          </a:p>
          <a:p>
            <a:r>
              <a:rPr lang="en-GB" sz="800" dirty="0"/>
              <a:t>Early-onset dementia, also known as younger people with dementia, affects people in their 30s, 40s, 50s and early-60s.</a:t>
            </a:r>
          </a:p>
          <a:p>
            <a:r>
              <a:rPr lang="en-GB" sz="800" dirty="0"/>
              <a:t>In the UK, at least 40,000 people under 65 have dementia.</a:t>
            </a:r>
          </a:p>
          <a:p>
            <a:r>
              <a:rPr lang="en-GB" sz="800" dirty="0"/>
              <a:t>1 in 688 people under 65 have dementia.</a:t>
            </a:r>
            <a:r>
              <a:rPr lang="en-GB" sz="800" baseline="0" dirty="0"/>
              <a:t> 1 in 14 people over 65 have dementia and this rises to 1 in 6 for people over 80.</a:t>
            </a:r>
            <a:endParaRPr lang="en-GB" sz="700" b="0" baseline="0" dirty="0">
              <a:latin typeface="Arial" pitchFamily="34" charset="0"/>
              <a:cs typeface="Arial" pitchFamily="34" charset="0"/>
            </a:endParaRPr>
          </a:p>
          <a:p>
            <a:endParaRPr lang="en-GB" sz="700" b="1" dirty="0">
              <a:latin typeface="Arial" pitchFamily="34" charset="0"/>
              <a:cs typeface="Arial" pitchFamily="34" charset="0"/>
            </a:endParaRPr>
          </a:p>
          <a:p>
            <a:pPr marL="171450" indent="-171450">
              <a:buFont typeface="Arial" pitchFamily="34" charset="0"/>
              <a:buChar char="•"/>
            </a:pPr>
            <a:r>
              <a:rPr lang="en-GB" sz="700" b="1" dirty="0">
                <a:latin typeface="Arial" pitchFamily="34" charset="0"/>
                <a:cs typeface="Arial" pitchFamily="34" charset="0"/>
              </a:rPr>
              <a:t>Gender</a:t>
            </a:r>
            <a:r>
              <a:rPr lang="en-GB" sz="700" dirty="0">
                <a:effectLst>
                  <a:outerShdw blurRad="38100" dist="38100" dir="2700000" algn="tl">
                    <a:srgbClr val="000000">
                      <a:alpha val="43137"/>
                    </a:srgbClr>
                  </a:outerShdw>
                </a:effectLst>
                <a:latin typeface="Arial" pitchFamily="34" charset="0"/>
                <a:cs typeface="Arial" pitchFamily="34" charset="0"/>
              </a:rPr>
              <a:t>-</a:t>
            </a:r>
            <a:r>
              <a:rPr lang="en-GB" sz="700" dirty="0">
                <a:latin typeface="Arial" pitchFamily="34" charset="0"/>
                <a:cs typeface="Arial" pitchFamily="34" charset="0"/>
              </a:rPr>
              <a:t> women more likely to get Alzheimer’s Disease and men are more likely to get Vascular Dementia </a:t>
            </a:r>
          </a:p>
          <a:p>
            <a:pPr marL="171450" indent="-171450">
              <a:buFont typeface="Arial" pitchFamily="34" charset="0"/>
              <a:buChar char="•"/>
            </a:pPr>
            <a:r>
              <a:rPr lang="en-GB" sz="700" dirty="0">
                <a:latin typeface="Arial" pitchFamily="34" charset="0"/>
                <a:cs typeface="Arial" pitchFamily="34" charset="0"/>
              </a:rPr>
              <a:t>People who </a:t>
            </a:r>
            <a:r>
              <a:rPr lang="en-GB" sz="700" b="1" dirty="0">
                <a:latin typeface="Arial" pitchFamily="34" charset="0"/>
                <a:cs typeface="Arial" pitchFamily="34" charset="0"/>
              </a:rPr>
              <a:t>smoke</a:t>
            </a:r>
            <a:r>
              <a:rPr lang="en-GB" sz="700" dirty="0">
                <a:effectLst>
                  <a:outerShdw blurRad="38100" dist="38100" dir="2700000" algn="tl">
                    <a:srgbClr val="000000">
                      <a:alpha val="43137"/>
                    </a:srgbClr>
                  </a:outerShdw>
                </a:effectLst>
                <a:latin typeface="Arial" pitchFamily="34" charset="0"/>
                <a:cs typeface="Arial" pitchFamily="34" charset="0"/>
              </a:rPr>
              <a:t> </a:t>
            </a:r>
          </a:p>
          <a:p>
            <a:pPr marL="171450" indent="-171450">
              <a:buFont typeface="Arial" pitchFamily="34" charset="0"/>
              <a:buChar char="•"/>
            </a:pPr>
            <a:r>
              <a:rPr lang="en-GB" sz="700" dirty="0">
                <a:latin typeface="Arial" pitchFamily="34" charset="0"/>
                <a:cs typeface="Arial" pitchFamily="34" charset="0"/>
              </a:rPr>
              <a:t>Eating a diet </a:t>
            </a:r>
            <a:r>
              <a:rPr lang="en-GB" sz="700" b="1" dirty="0">
                <a:latin typeface="Arial" pitchFamily="34" charset="0"/>
                <a:cs typeface="Arial" pitchFamily="34" charset="0"/>
              </a:rPr>
              <a:t>high in cholesterol</a:t>
            </a:r>
          </a:p>
          <a:p>
            <a:pPr marL="171450" indent="-171450">
              <a:buFont typeface="Arial" pitchFamily="34" charset="0"/>
              <a:buChar char="•"/>
            </a:pPr>
            <a:r>
              <a:rPr lang="en-GB" sz="700" dirty="0">
                <a:latin typeface="Arial" pitchFamily="34" charset="0"/>
                <a:cs typeface="Arial" pitchFamily="34" charset="0"/>
              </a:rPr>
              <a:t>Being </a:t>
            </a:r>
            <a:r>
              <a:rPr lang="en-GB" sz="700" b="1" dirty="0">
                <a:solidFill>
                  <a:schemeClr val="tx1"/>
                </a:solidFill>
                <a:latin typeface="Arial" pitchFamily="34" charset="0"/>
                <a:cs typeface="Arial" pitchFamily="34" charset="0"/>
              </a:rPr>
              <a:t>overweight </a:t>
            </a:r>
            <a:r>
              <a:rPr lang="en-GB" sz="700" dirty="0">
                <a:solidFill>
                  <a:schemeClr val="tx1"/>
                </a:solidFill>
                <a:latin typeface="Arial" pitchFamily="34" charset="0"/>
                <a:cs typeface="Arial" pitchFamily="34" charset="0"/>
              </a:rPr>
              <a:t>or obese </a:t>
            </a:r>
          </a:p>
          <a:p>
            <a:pPr marL="171450" indent="-171450">
              <a:buFont typeface="Arial" pitchFamily="34" charset="0"/>
              <a:buChar char="•"/>
            </a:pPr>
            <a:r>
              <a:rPr lang="en-GB" sz="700" b="1" dirty="0">
                <a:solidFill>
                  <a:schemeClr val="tx1"/>
                </a:solidFill>
                <a:latin typeface="Arial" pitchFamily="34" charset="0"/>
                <a:cs typeface="Arial" pitchFamily="34" charset="0"/>
              </a:rPr>
              <a:t>Not doing </a:t>
            </a:r>
            <a:r>
              <a:rPr lang="en-GB" sz="700" dirty="0">
                <a:solidFill>
                  <a:schemeClr val="tx1"/>
                </a:solidFill>
                <a:latin typeface="Arial" pitchFamily="34" charset="0"/>
                <a:cs typeface="Arial" pitchFamily="34" charset="0"/>
              </a:rPr>
              <a:t>enough exercise</a:t>
            </a:r>
          </a:p>
          <a:p>
            <a:pPr marL="171450" indent="-171450">
              <a:buFont typeface="Arial" pitchFamily="34" charset="0"/>
              <a:buChar char="•"/>
            </a:pPr>
            <a:r>
              <a:rPr lang="en-GB" sz="700" dirty="0">
                <a:solidFill>
                  <a:schemeClr val="tx1"/>
                </a:solidFill>
                <a:latin typeface="Arial" pitchFamily="34" charset="0"/>
                <a:cs typeface="Arial" pitchFamily="34" charset="0"/>
              </a:rPr>
              <a:t>Having a </a:t>
            </a:r>
            <a:r>
              <a:rPr lang="en-GB" sz="700" b="1" dirty="0">
                <a:solidFill>
                  <a:schemeClr val="tx1"/>
                </a:solidFill>
                <a:latin typeface="Arial" pitchFamily="34" charset="0"/>
                <a:cs typeface="Arial" pitchFamily="34" charset="0"/>
              </a:rPr>
              <a:t>sedentary </a:t>
            </a:r>
            <a:r>
              <a:rPr lang="en-GB" sz="700" dirty="0">
                <a:solidFill>
                  <a:schemeClr val="tx1"/>
                </a:solidFill>
                <a:latin typeface="Arial" pitchFamily="34" charset="0"/>
                <a:cs typeface="Arial" pitchFamily="34" charset="0"/>
              </a:rPr>
              <a:t>life style</a:t>
            </a:r>
          </a:p>
          <a:p>
            <a:pPr marL="171450" indent="-171450">
              <a:buFont typeface="Arial" pitchFamily="34" charset="0"/>
              <a:buChar char="•"/>
            </a:pPr>
            <a:r>
              <a:rPr lang="en-GB" sz="700" dirty="0">
                <a:solidFill>
                  <a:schemeClr val="tx1"/>
                </a:solidFill>
                <a:latin typeface="Arial" pitchFamily="34" charset="0"/>
                <a:cs typeface="Arial" pitchFamily="34" charset="0"/>
              </a:rPr>
              <a:t>Drinking </a:t>
            </a:r>
            <a:r>
              <a:rPr lang="en-GB" sz="700" b="1" dirty="0">
                <a:solidFill>
                  <a:schemeClr val="tx1"/>
                </a:solidFill>
                <a:latin typeface="Arial" pitchFamily="34" charset="0"/>
                <a:cs typeface="Arial" pitchFamily="34" charset="0"/>
              </a:rPr>
              <a:t>too much alcohol</a:t>
            </a:r>
          </a:p>
          <a:p>
            <a:pPr marL="171450" indent="-171450">
              <a:buFont typeface="Arial" pitchFamily="34" charset="0"/>
              <a:buChar char="•"/>
            </a:pPr>
            <a:r>
              <a:rPr lang="en-GB" sz="700" dirty="0">
                <a:solidFill>
                  <a:schemeClr val="tx1"/>
                </a:solidFill>
                <a:latin typeface="Arial" pitchFamily="34" charset="0"/>
                <a:cs typeface="Arial" pitchFamily="34" charset="0"/>
              </a:rPr>
              <a:t>Having a </a:t>
            </a:r>
            <a:r>
              <a:rPr lang="en-GB" sz="700" b="1" dirty="0">
                <a:solidFill>
                  <a:schemeClr val="tx1"/>
                </a:solidFill>
                <a:latin typeface="Arial" pitchFamily="34" charset="0"/>
                <a:cs typeface="Arial" pitchFamily="34" charset="0"/>
              </a:rPr>
              <a:t>family history </a:t>
            </a:r>
            <a:r>
              <a:rPr lang="en-GB" sz="700" dirty="0">
                <a:solidFill>
                  <a:schemeClr val="tx1"/>
                </a:solidFill>
                <a:latin typeface="Arial" pitchFamily="34" charset="0"/>
                <a:cs typeface="Arial" pitchFamily="34" charset="0"/>
              </a:rPr>
              <a:t>of dementia </a:t>
            </a:r>
          </a:p>
          <a:p>
            <a:pPr marL="0" indent="0" algn="l" eaLnBrk="1" hangingPunct="1">
              <a:spcBef>
                <a:spcPct val="0"/>
              </a:spcBef>
              <a:buClr>
                <a:srgbClr val="92D050"/>
              </a:buClr>
              <a:buFont typeface="Wingdings" pitchFamily="2" charset="2"/>
              <a:buNone/>
              <a:defRPr/>
            </a:pPr>
            <a:r>
              <a:rPr lang="en-GB" sz="700" dirty="0">
                <a:solidFill>
                  <a:schemeClr val="tx1"/>
                </a:solidFill>
              </a:rPr>
              <a:t>Genetics only cause dementia in a small proportion of cases. In most people, lifestyle factors play a role in determining how likely they are to develop the condition. </a:t>
            </a:r>
            <a:r>
              <a:rPr lang="en-GB" sz="700" kern="1200" dirty="0">
                <a:solidFill>
                  <a:schemeClr val="tx1"/>
                </a:solidFill>
                <a:cs typeface="Arial"/>
              </a:rPr>
              <a:t>Family History - a clear inherited pattern exists in approximately 10% of cases</a:t>
            </a:r>
            <a:r>
              <a:rPr lang="en-GB" sz="700" kern="1200" baseline="0" dirty="0">
                <a:solidFill>
                  <a:schemeClr val="tx1"/>
                </a:solidFill>
                <a:cs typeface="Arial"/>
              </a:rPr>
              <a:t> </a:t>
            </a:r>
            <a:r>
              <a:rPr lang="en-GB" sz="700" dirty="0">
                <a:solidFill>
                  <a:schemeClr val="tx1"/>
                </a:solidFill>
                <a:latin typeface="Arial" pitchFamily="34" charset="0"/>
                <a:cs typeface="Arial" pitchFamily="34" charset="0"/>
              </a:rPr>
              <a:t>Familial Alzheimer's disease (FAD) or Early onset Familial Alzheimer's disease (EOFAD) is an uncommon form of Alzheimer's disease that usually strikes earlier in life, defined as before the age of 65 (usually between 50 and 65 years of age, but can be as early as 15) and is inherited in an autosomal dominant fashion, identified by genetics and other characteristics such as the age of onset. It accounts for approximately half the cases of early-onset Alzheimer's disease. Familial AD requires the patient to have at least one first degree relative with a history of AD. Non-familial cases of AD are referred to as "sporadic" AD, where genetic risk factors are minor or unclear.</a:t>
            </a:r>
            <a:r>
              <a:rPr lang="en-GB" sz="700" baseline="0" dirty="0">
                <a:solidFill>
                  <a:schemeClr val="tx1"/>
                </a:solidFill>
                <a:latin typeface="Arial" pitchFamily="34" charset="0"/>
                <a:cs typeface="Arial" pitchFamily="34" charset="0"/>
              </a:rPr>
              <a:t> </a:t>
            </a:r>
            <a:r>
              <a:rPr lang="en-GB" sz="700" dirty="0">
                <a:solidFill>
                  <a:schemeClr val="tx1"/>
                </a:solidFill>
                <a:latin typeface="Arial" pitchFamily="34" charset="0"/>
                <a:cs typeface="Arial" pitchFamily="34" charset="0"/>
              </a:rPr>
              <a:t>5-10% early onset and les than half of those are thought to be genetic.</a:t>
            </a:r>
          </a:p>
          <a:p>
            <a:r>
              <a:rPr lang="en-GB" sz="700" dirty="0">
                <a:solidFill>
                  <a:schemeClr val="tx1"/>
                </a:solidFill>
                <a:latin typeface="Arial" pitchFamily="34" charset="0"/>
                <a:cs typeface="Arial" pitchFamily="34" charset="0"/>
              </a:rPr>
              <a:t>It is important to note that these mutations are extremely rare and account for fewer than one in 1,000 cases of Alzheimer's disease</a:t>
            </a:r>
          </a:p>
          <a:p>
            <a:pPr marL="171450" indent="-171450">
              <a:buFont typeface="Arial" pitchFamily="34" charset="0"/>
              <a:buChar char="•"/>
            </a:pPr>
            <a:r>
              <a:rPr lang="en-GB" sz="700" dirty="0">
                <a:solidFill>
                  <a:schemeClr val="tx1"/>
                </a:solidFill>
                <a:latin typeface="Arial" pitchFamily="34" charset="0"/>
                <a:cs typeface="Arial" pitchFamily="34" charset="0"/>
              </a:rPr>
              <a:t>Having </a:t>
            </a:r>
            <a:r>
              <a:rPr lang="en-GB" sz="700" b="1" dirty="0">
                <a:solidFill>
                  <a:schemeClr val="tx1"/>
                </a:solidFill>
                <a:latin typeface="Arial" pitchFamily="34" charset="0"/>
                <a:cs typeface="Arial" pitchFamily="34" charset="0"/>
              </a:rPr>
              <a:t>high blood pressure </a:t>
            </a:r>
          </a:p>
          <a:p>
            <a:pPr marL="0" indent="0">
              <a:buFont typeface="Arial" pitchFamily="34" charset="0"/>
              <a:buNone/>
            </a:pPr>
            <a:r>
              <a:rPr lang="en-GB" sz="700" kern="1200" dirty="0">
                <a:solidFill>
                  <a:schemeClr val="tx1"/>
                </a:solidFill>
                <a:cs typeface="Arial"/>
              </a:rPr>
              <a:t>Chronic Hypertension - Treatment reduces the risk</a:t>
            </a:r>
            <a:endParaRPr lang="en-GB" sz="700" b="1" dirty="0">
              <a:solidFill>
                <a:schemeClr val="tx1"/>
              </a:solidFill>
              <a:latin typeface="Arial" pitchFamily="34" charset="0"/>
              <a:cs typeface="Arial"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700" kern="1200" dirty="0">
                <a:solidFill>
                  <a:schemeClr val="tx1"/>
                </a:solidFill>
                <a:cs typeface="Arial"/>
              </a:rPr>
              <a:t>Head Injuries - Three times more likely to develop AD</a:t>
            </a:r>
            <a:endParaRPr lang="en-GB" sz="700" dirty="0">
              <a:solidFill>
                <a:schemeClr val="tx1"/>
              </a:solidFill>
            </a:endParaRPr>
          </a:p>
          <a:p>
            <a:pPr marL="171450" indent="-171450">
              <a:buFont typeface="Arial" pitchFamily="34" charset="0"/>
              <a:buChar char="•"/>
            </a:pPr>
            <a:r>
              <a:rPr lang="en-GB" sz="700" dirty="0">
                <a:solidFill>
                  <a:schemeClr val="tx1"/>
                </a:solidFill>
                <a:latin typeface="Arial" pitchFamily="34" charset="0"/>
                <a:cs typeface="Arial" pitchFamily="34" charset="0"/>
              </a:rPr>
              <a:t>People with </a:t>
            </a:r>
            <a:r>
              <a:rPr lang="en-GB" sz="700" b="1" dirty="0">
                <a:solidFill>
                  <a:schemeClr val="tx1"/>
                </a:solidFill>
                <a:latin typeface="Arial" pitchFamily="34" charset="0"/>
                <a:cs typeface="Arial" pitchFamily="34" charset="0"/>
              </a:rPr>
              <a:t>Down Syndrome</a:t>
            </a:r>
          </a:p>
          <a:p>
            <a:pPr marL="0" indent="0">
              <a:buFont typeface="Arial" pitchFamily="34" charset="0"/>
              <a:buNone/>
            </a:pPr>
            <a:r>
              <a:rPr lang="en-GB" sz="700" kern="1200" dirty="0">
                <a:solidFill>
                  <a:schemeClr val="tx1"/>
                </a:solidFill>
                <a:cs typeface="Arial"/>
              </a:rPr>
              <a:t>Down’s Syndrome - Nearly 100% of people who live into their 40’s</a:t>
            </a:r>
            <a:endParaRPr lang="en-GB" sz="700" b="1" dirty="0">
              <a:solidFill>
                <a:schemeClr val="tx1"/>
              </a:solidFill>
              <a:latin typeface="Arial" pitchFamily="34" charset="0"/>
              <a:cs typeface="Arial" pitchFamily="34" charset="0"/>
            </a:endParaRPr>
          </a:p>
          <a:p>
            <a:pPr marL="171450" indent="-171450">
              <a:buFont typeface="Arial" pitchFamily="34" charset="0"/>
              <a:buChar char="•"/>
            </a:pPr>
            <a:r>
              <a:rPr lang="en-GB" sz="700" b="1" dirty="0">
                <a:solidFill>
                  <a:schemeClr val="tx1"/>
                </a:solidFill>
              </a:rPr>
              <a:t>Pre existing medical conditions</a:t>
            </a:r>
          </a:p>
          <a:p>
            <a:r>
              <a:rPr lang="en-GB" sz="700" dirty="0">
                <a:solidFill>
                  <a:schemeClr val="tx1"/>
                </a:solidFill>
              </a:rPr>
              <a:t>There are a number of pre-existing medical conditions that can also increase the risk of dementia including:</a:t>
            </a:r>
            <a:r>
              <a:rPr lang="en-GB" sz="700" baseline="0" dirty="0">
                <a:solidFill>
                  <a:schemeClr val="tx1"/>
                </a:solidFill>
              </a:rPr>
              <a:t> </a:t>
            </a:r>
            <a:r>
              <a:rPr lang="en-GB" sz="700" dirty="0">
                <a:solidFill>
                  <a:schemeClr val="tx1"/>
                </a:solidFill>
              </a:rPr>
              <a:t>Parkinson’s disease; stroke; type 2 diabetes; high blood pressure</a:t>
            </a:r>
          </a:p>
          <a:p>
            <a:pPr marL="171450" indent="-171450">
              <a:buFont typeface="Arial" pitchFamily="34" charset="0"/>
              <a:buChar char="•"/>
            </a:pPr>
            <a:endParaRPr lang="en-GB" sz="700" b="1" dirty="0">
              <a:latin typeface="Arial" pitchFamily="34" charset="0"/>
              <a:cs typeface="Arial" pitchFamily="34" charset="0"/>
            </a:endParaRPr>
          </a:p>
          <a:p>
            <a:pPr marL="0" indent="0" eaLnBrk="1" hangingPunct="1">
              <a:spcBef>
                <a:spcPct val="0"/>
              </a:spcBef>
              <a:buClr>
                <a:srgbClr val="92D050"/>
              </a:buClr>
              <a:buFont typeface="Wingdings" pitchFamily="2" charset="2"/>
              <a:buNone/>
              <a:defRPr/>
            </a:pPr>
            <a:r>
              <a:rPr lang="en-GB" sz="700" kern="1200" dirty="0">
                <a:solidFill>
                  <a:srgbClr val="000000"/>
                </a:solidFill>
                <a:cs typeface="Arial"/>
              </a:rPr>
              <a:t>	</a:t>
            </a:r>
            <a:endParaRPr lang="en-GB" sz="700" dirty="0"/>
          </a:p>
        </p:txBody>
      </p:sp>
      <p:sp>
        <p:nvSpPr>
          <p:cNvPr id="5" name="Date Placeholder 4"/>
          <p:cNvSpPr>
            <a:spLocks noGrp="1"/>
          </p:cNvSpPr>
          <p:nvPr>
            <p:ph type="dt" idx="10"/>
          </p:nvPr>
        </p:nvSpPr>
        <p:spPr/>
        <p:txBody>
          <a:bodyPr/>
          <a:lstStyle/>
          <a:p>
            <a:endParaRPr lang="en-GB"/>
          </a:p>
        </p:txBody>
      </p:sp>
    </p:spTree>
    <p:extLst>
      <p:ext uri="{BB962C8B-B14F-4D97-AF65-F5344CB8AC3E}">
        <p14:creationId xmlns:p14="http://schemas.microsoft.com/office/powerpoint/2010/main" val="1063800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Date Placeholder 4"/>
          <p:cNvSpPr>
            <a:spLocks noGrp="1"/>
          </p:cNvSpPr>
          <p:nvPr>
            <p:ph type="dt" idx="10"/>
          </p:nvPr>
        </p:nvSpPr>
        <p:spPr/>
        <p:txBody>
          <a:bodyPr/>
          <a:lstStyle/>
          <a:p>
            <a:endParaRPr lang="en-GB"/>
          </a:p>
        </p:txBody>
      </p:sp>
    </p:spTree>
    <p:extLst>
      <p:ext uri="{BB962C8B-B14F-4D97-AF65-F5344CB8AC3E}">
        <p14:creationId xmlns:p14="http://schemas.microsoft.com/office/powerpoint/2010/main" val="1700562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Date Placeholder 4"/>
          <p:cNvSpPr>
            <a:spLocks noGrp="1"/>
          </p:cNvSpPr>
          <p:nvPr>
            <p:ph type="dt" idx="10"/>
          </p:nvPr>
        </p:nvSpPr>
        <p:spPr/>
        <p:txBody>
          <a:bodyPr/>
          <a:lstStyle/>
          <a:p>
            <a:endParaRPr lang="en-GB"/>
          </a:p>
        </p:txBody>
      </p:sp>
    </p:spTree>
    <p:extLst>
      <p:ext uri="{BB962C8B-B14F-4D97-AF65-F5344CB8AC3E}">
        <p14:creationId xmlns:p14="http://schemas.microsoft.com/office/powerpoint/2010/main" val="1063800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Introduce</a:t>
            </a:r>
            <a:r>
              <a:rPr lang="en-GB" sz="1000" baseline="0" dirty="0"/>
              <a:t> the video: </a:t>
            </a:r>
            <a:r>
              <a:rPr lang="en-GB" sz="1000" dirty="0"/>
              <a:t>"It's OK to talk about Dementia" is an initiative that aims to address the stigma around dementia in black, Asian and ethnic minority (BAEM) communities in the UK. The project is working with 5 dementia champions from BAEM communities who have been raising awareness of dementia, explaining the signs and symptoms and signposting where to go for information, advice and support.</a:t>
            </a:r>
          </a:p>
          <a:p>
            <a:endParaRPr lang="en-GB" sz="1000" dirty="0"/>
          </a:p>
          <a:p>
            <a:r>
              <a:rPr lang="en-GB" sz="1000" dirty="0"/>
              <a:t>Play the video.</a:t>
            </a:r>
          </a:p>
          <a:p>
            <a:endParaRPr lang="en-GB" sz="1000" dirty="0"/>
          </a:p>
          <a:p>
            <a:r>
              <a:rPr lang="en-GB" sz="1000" dirty="0"/>
              <a:t>Debrief after watching the video:</a:t>
            </a:r>
          </a:p>
          <a:p>
            <a:r>
              <a:rPr lang="en-GB" sz="1000" dirty="0"/>
              <a:t>How does this resonate with your own community? What are your experiences of working with BAEM groups </a:t>
            </a:r>
            <a:r>
              <a:rPr lang="en-GB" sz="1000" baseline="0" dirty="0"/>
              <a:t>in your role at the hospital?</a:t>
            </a:r>
            <a:r>
              <a:rPr lang="en-GB" sz="1000" dirty="0"/>
              <a:t>?</a:t>
            </a:r>
            <a:r>
              <a:rPr lang="en-GB" sz="1000" baseline="0" dirty="0"/>
              <a:t> What resources do you have available to you to support BAEM groups with regards to dementia?</a:t>
            </a:r>
            <a:endParaRPr lang="en-GB" sz="1000" dirty="0"/>
          </a:p>
          <a:p>
            <a:endParaRPr lang="en-GB" sz="1000" dirty="0"/>
          </a:p>
          <a:p>
            <a:r>
              <a:rPr lang="en-GB" sz="1000" dirty="0"/>
              <a:t>Some interesting facts that you can read to the group:</a:t>
            </a:r>
          </a:p>
          <a:p>
            <a:endParaRPr lang="en-GB" sz="1000" dirty="0"/>
          </a:p>
          <a:p>
            <a:r>
              <a:rPr lang="en-GB" sz="1000" dirty="0"/>
              <a:t>There is greater prevalence of dementia among black and South Asian ethnic groups.</a:t>
            </a:r>
          </a:p>
          <a:p>
            <a:r>
              <a:rPr lang="en-GB" sz="1000" dirty="0"/>
              <a:t>In 2011, there were 25,000 people with dementia from black, South Asian and minority ethnic groups in England and Wales, according to the Alzheimer’s Society.</a:t>
            </a:r>
          </a:p>
          <a:p>
            <a:r>
              <a:rPr lang="en-GB" sz="1000" dirty="0"/>
              <a:t>This number is expected to double to 50,000 by 2026 and rise to over 172,000 by 2051.</a:t>
            </a:r>
          </a:p>
          <a:p>
            <a:r>
              <a:rPr lang="en-GB" sz="1000" dirty="0"/>
              <a:t>This amounts to a sevenfold increase over 40 years, compared to just over a twofold increase in the numbers of people with dementia across the whole UK population.</a:t>
            </a:r>
          </a:p>
          <a:p>
            <a:r>
              <a:rPr lang="en-GB" sz="1000" dirty="0"/>
              <a:t>These groups are more prone to risk factors such as cardiovascular disease, hypertension and diabetes, which increase the risk of dementia and contribute to increased prevalence.</a:t>
            </a:r>
            <a:r>
              <a:rPr lang="en-GB" sz="1000" baseline="0" dirty="0"/>
              <a:t> </a:t>
            </a:r>
            <a:r>
              <a:rPr lang="en-GB" sz="1000" dirty="0"/>
              <a:t>Public Health England, 2016</a:t>
            </a:r>
          </a:p>
          <a:p>
            <a:endParaRPr lang="en-GB" sz="1000" dirty="0"/>
          </a:p>
          <a:p>
            <a:endParaRPr lang="en-GB" sz="1000" dirty="0"/>
          </a:p>
        </p:txBody>
      </p:sp>
      <p:sp>
        <p:nvSpPr>
          <p:cNvPr id="5" name="Date Placeholder 4"/>
          <p:cNvSpPr>
            <a:spLocks noGrp="1"/>
          </p:cNvSpPr>
          <p:nvPr>
            <p:ph type="dt" idx="10"/>
          </p:nvPr>
        </p:nvSpPr>
        <p:spPr/>
        <p:txBody>
          <a:bodyPr/>
          <a:lstStyle/>
          <a:p>
            <a:endParaRPr lang="en-GB"/>
          </a:p>
        </p:txBody>
      </p:sp>
    </p:spTree>
    <p:extLst>
      <p:ext uri="{BB962C8B-B14F-4D97-AF65-F5344CB8AC3E}">
        <p14:creationId xmlns:p14="http://schemas.microsoft.com/office/powerpoint/2010/main" val="10638005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600" dirty="0"/>
              <a:t>Ageing is the biggest risk factor for dementia and can't be changed. There are however lots of things you can do to reduce your risk. It’s up to you.</a:t>
            </a:r>
          </a:p>
          <a:p>
            <a:r>
              <a:rPr lang="en-GB" sz="600" dirty="0"/>
              <a:t>It's never too young to develop good habits, but mid-life (age about 40-64) is a good time to start making healthy choices if you’re not already doing so. Many people use changes in their lives – children moving out, a health scare, divorce or starting the menopause – as a prompt to start living more healthily. You’ll find it easier to adopt a healthier lifestyle if you can build it into your normal daily routine. Get your friends and family to support you – or better yet, join you.</a:t>
            </a:r>
          </a:p>
          <a:p>
            <a:endParaRPr lang="en-GB" sz="600" dirty="0"/>
          </a:p>
          <a:p>
            <a:r>
              <a:rPr lang="en-GB" sz="600" dirty="0"/>
              <a:t>Based on the latest research, here are our top tips to reduce your risk of dementia. Your risk will be lowest if you can adopt several of these and not just one or two</a:t>
            </a:r>
          </a:p>
          <a:p>
            <a:endParaRPr lang="en-GB" sz="600" b="1" dirty="0"/>
          </a:p>
          <a:p>
            <a:r>
              <a:rPr lang="en-GB" sz="600" b="1" dirty="0"/>
              <a:t>Click on the link for the leaflets</a:t>
            </a:r>
            <a:r>
              <a:rPr lang="en-GB" sz="600" b="1" baseline="0" dirty="0"/>
              <a:t> and discuss the lifestyle factors that can reduce risk of developing dementia….</a:t>
            </a:r>
            <a:endParaRPr lang="en-GB" sz="600" b="1" dirty="0"/>
          </a:p>
          <a:p>
            <a:endParaRPr lang="en-GB" sz="600" b="1" dirty="0"/>
          </a:p>
          <a:p>
            <a:r>
              <a:rPr lang="en-GB" sz="600" b="1" dirty="0"/>
              <a:t>1. Keep physically active</a:t>
            </a:r>
            <a:r>
              <a:rPr lang="en-GB" sz="600" dirty="0"/>
              <a:t> – for at least 30 minutes, five times a week. You’ll need to be active enough to raise your heart rate and get a bit out of breath. You could walk, cycle, swim or join an exercise or dance group. Regular physical exercise in middle-aged or older adults reduces the risk of developing dementia. It’s also good for your heart and mental wellbeing. Exercise like this brings health benefits even if you’re not losing weight.</a:t>
            </a:r>
          </a:p>
          <a:p>
            <a:r>
              <a:rPr lang="en-GB" sz="600" dirty="0">
                <a:hlinkClick r:id="rId3"/>
              </a:rPr>
              <a:t>Read more about physical activity as a risk factor associated with </a:t>
            </a:r>
            <a:r>
              <a:rPr lang="en-GB" sz="600" dirty="0" err="1">
                <a:hlinkClick r:id="rId3"/>
              </a:rPr>
              <a:t>dementia</a:t>
            </a:r>
            <a:r>
              <a:rPr lang="en-GB" sz="800" dirty="0" err="1"/>
              <a:t>I</a:t>
            </a:r>
            <a:endParaRPr lang="en-GB" sz="800" dirty="0"/>
          </a:p>
          <a:p>
            <a:endParaRPr lang="en-GB" sz="800" dirty="0"/>
          </a:p>
          <a:p>
            <a:r>
              <a:rPr lang="en-GB" sz="800" dirty="0"/>
              <a:t>n Norton’s study, physical activity was estimated to have the greatest influence of the risk factors studied in the UK.</a:t>
            </a:r>
            <a:r>
              <a:rPr lang="en-GB" sz="800" baseline="0" dirty="0"/>
              <a:t> </a:t>
            </a:r>
            <a:r>
              <a:rPr lang="en-GB" sz="800" dirty="0"/>
              <a:t>21.8% of the Alzheimer’s cases were estimated to be attributable to physical inactivity. These could potentially be prevented if people were more active.</a:t>
            </a:r>
          </a:p>
          <a:p>
            <a:pPr marL="0" indent="0">
              <a:buNone/>
            </a:pPr>
            <a:endParaRPr lang="en-GB" sz="800" dirty="0"/>
          </a:p>
          <a:p>
            <a:pPr marL="0" indent="0" algn="r">
              <a:buNone/>
            </a:pPr>
            <a:r>
              <a:rPr lang="en-GB" sz="800" dirty="0"/>
              <a:t>(Norton et al, 2014</a:t>
            </a:r>
            <a:endParaRPr lang="en-GB" sz="600" dirty="0"/>
          </a:p>
          <a:p>
            <a:endParaRPr lang="en-GB" sz="600" dirty="0"/>
          </a:p>
          <a:p>
            <a:r>
              <a:rPr lang="en-GB" sz="600" b="1" dirty="0"/>
              <a:t>2. Don’t smoke</a:t>
            </a:r>
            <a:r>
              <a:rPr lang="en-GB" sz="600" dirty="0"/>
              <a:t> – if you already do smoke, try to stop. By smoking you are at a greater risk of developing dementia and harming your lungs, heart and circulation. If you want to stop smoking, talk to your GP. They can provide help and advice about quitting, and can refer you to an </a:t>
            </a:r>
            <a:r>
              <a:rPr lang="en-GB" sz="600" dirty="0">
                <a:hlinkClick r:id="rId4"/>
              </a:rPr>
              <a:t>NHS Stop Smoking Service.</a:t>
            </a:r>
            <a:endParaRPr lang="en-GB" sz="600" dirty="0"/>
          </a:p>
          <a:p>
            <a:endParaRPr lang="en-GB" sz="600" dirty="0"/>
          </a:p>
          <a:p>
            <a:r>
              <a:rPr lang="en-GB" sz="600" b="1" dirty="0"/>
              <a:t>3. Eat a healthy balanced diet</a:t>
            </a:r>
            <a:r>
              <a:rPr lang="en-GB" sz="600" dirty="0"/>
              <a:t> - A healthy diet has a high proportion of oily fish, fruit, vegetables, unrefined cereals and olive oil, and low levels of red meat and sugar. Such a diet will help reduce your risk of dementia and heart disease, stroke and type 2 diabetes. Try to cut down on saturated fat (</a:t>
            </a:r>
            <a:r>
              <a:rPr lang="en-GB" sz="600" dirty="0" err="1"/>
              <a:t>eg</a:t>
            </a:r>
            <a:r>
              <a:rPr lang="en-GB" sz="600" dirty="0"/>
              <a:t> cakes, biscuits, most cheeses) and limit sugary treats. Keep an eye on your salt intake too, because salt raises your blood pressure and risk of stroke. Read food labels to see what’s in them and seek out healthier options.</a:t>
            </a:r>
          </a:p>
          <a:p>
            <a:r>
              <a:rPr lang="en-GB" sz="600" dirty="0">
                <a:hlinkClick r:id="rId5"/>
              </a:rPr>
              <a:t>Read more about diet as a risk factor associated with dementia</a:t>
            </a:r>
            <a:endParaRPr lang="en-GB" sz="600" dirty="0"/>
          </a:p>
          <a:p>
            <a:endParaRPr lang="en-GB" sz="600" dirty="0"/>
          </a:p>
          <a:p>
            <a:r>
              <a:rPr lang="en-GB" sz="600" b="1" dirty="0"/>
              <a:t>4. Keep your alcohol within recommended limits</a:t>
            </a:r>
            <a:r>
              <a:rPr lang="en-GB" sz="600" dirty="0"/>
              <a:t> – and remember that these limits changed in 2016. They are now a maximum of 14 units each week for men and women, spread over 3 or more days. This is the same as four or five large glasses of wine, or seven pints of beer or lager with a lower alcohol content. Regularly exceeding these weekly limits increases your dementia risk. If you find yourself struggling to cut down what you drink, talk to your GP about what support is available. – </a:t>
            </a:r>
            <a:r>
              <a:rPr lang="en-GB" sz="600" dirty="0" err="1"/>
              <a:t>Korsecough</a:t>
            </a:r>
            <a:r>
              <a:rPr lang="en-GB" sz="600" dirty="0"/>
              <a:t> dementia </a:t>
            </a:r>
          </a:p>
          <a:p>
            <a:r>
              <a:rPr lang="en-GB" sz="600" dirty="0">
                <a:hlinkClick r:id="rId6"/>
              </a:rPr>
              <a:t>Read more about alcohol and dementia</a:t>
            </a:r>
            <a:endParaRPr lang="en-GB" sz="600" dirty="0"/>
          </a:p>
          <a:p>
            <a:endParaRPr lang="en-GB" sz="600" dirty="0"/>
          </a:p>
          <a:p>
            <a:r>
              <a:rPr lang="en-GB" sz="600" b="1" dirty="0"/>
              <a:t>5. Take control of your health </a:t>
            </a:r>
            <a:r>
              <a:rPr lang="en-GB" sz="600" dirty="0"/>
              <a:t>– If you’re invited for a regular mid-life health check at the doctor’s, be sure to go. It’s like an ‘MOT’ for your body and will include a check of your blood pressure, weight and maybe cholesterol level. These are linked to dementia and conditions that are strong risk factors for dementia (heart disease, stroke and diabetes). If you’re already living with one of these long-term conditions, follow professional advice about medicines and lifestyle. If you feel that you might be getting depressed, seek treatment early</a:t>
            </a:r>
            <a:r>
              <a:rPr lang="en-GB" sz="600" b="1" dirty="0"/>
              <a:t>.</a:t>
            </a:r>
            <a:endParaRPr lang="en-GB" sz="600" dirty="0"/>
          </a:p>
          <a:p>
            <a:r>
              <a:rPr lang="en-GB" sz="600" dirty="0">
                <a:hlinkClick r:id="rId7"/>
              </a:rPr>
              <a:t>Read more about high blood pressure as a risk factor associated with dementia</a:t>
            </a:r>
            <a:endParaRPr lang="en-GB" sz="600" dirty="0"/>
          </a:p>
          <a:p>
            <a:r>
              <a:rPr lang="en-GB" sz="600" dirty="0">
                <a:hlinkClick r:id="rId8"/>
              </a:rPr>
              <a:t>Read more about cholesterol and dementia risk</a:t>
            </a:r>
            <a:endParaRPr lang="en-GB" sz="600" dirty="0"/>
          </a:p>
          <a:p>
            <a:endParaRPr lang="en-GB" sz="600" dirty="0"/>
          </a:p>
          <a:p>
            <a:r>
              <a:rPr lang="en-GB" sz="600" b="1" dirty="0"/>
              <a:t>6. Keep to a healthy weight –</a:t>
            </a:r>
            <a:r>
              <a:rPr lang="en-GB" sz="600" dirty="0"/>
              <a:t> this will reduce your risk of type 2 diabetes, stroke and heart disease – and hence probably of dementia. A good place to start is to follow the advice on exercise and diet. Keep a diary of your food intake and exercise for each day, and remember that alcohol contains hidden calories. The </a:t>
            </a:r>
            <a:r>
              <a:rPr lang="en-GB" sz="600" dirty="0">
                <a:hlinkClick r:id="rId9"/>
              </a:rPr>
              <a:t>NHS Live Well website</a:t>
            </a:r>
            <a:r>
              <a:rPr lang="en-GB" sz="600" dirty="0"/>
              <a:t> has lots of practical tips. Or you could join a local weight loss group. If you’ve tried to make changes without success, your GP can also offer advice.</a:t>
            </a:r>
          </a:p>
          <a:p>
            <a:endParaRPr lang="en-GB" sz="600" dirty="0"/>
          </a:p>
          <a:p>
            <a:r>
              <a:rPr lang="en-GB" sz="600" b="1" dirty="0"/>
              <a:t>7. Give your brain a daily workout – </a:t>
            </a:r>
            <a:r>
              <a:rPr lang="en-GB" sz="600" dirty="0"/>
              <a:t>This could be reading, doing puzzles, word searches or crosswords, playing cards or learning something new - maybe another language. If you can keep your mind active you are likely to reduce your risk of dementia. There is a bit less evidence, but keeping socially engaged and having a good social network may also reduce your dementia risk. Visit people or have them visit you, join a club or volunteer.</a:t>
            </a:r>
          </a:p>
          <a:p>
            <a:endParaRPr lang="en-GB" sz="600" b="1" dirty="0"/>
          </a:p>
          <a:p>
            <a:endParaRPr lang="en-GB" sz="600" dirty="0"/>
          </a:p>
        </p:txBody>
      </p:sp>
      <p:sp>
        <p:nvSpPr>
          <p:cNvPr id="5" name="Date Placeholder 4"/>
          <p:cNvSpPr>
            <a:spLocks noGrp="1"/>
          </p:cNvSpPr>
          <p:nvPr>
            <p:ph type="dt" idx="10"/>
          </p:nvPr>
        </p:nvSpPr>
        <p:spPr/>
        <p:txBody>
          <a:bodyPr/>
          <a:lstStyle/>
          <a:p>
            <a:endParaRPr lang="en-GB"/>
          </a:p>
        </p:txBody>
      </p:sp>
    </p:spTree>
    <p:extLst>
      <p:ext uri="{BB962C8B-B14F-4D97-AF65-F5344CB8AC3E}">
        <p14:creationId xmlns:p14="http://schemas.microsoft.com/office/powerpoint/2010/main" val="1063800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Protective factors</a:t>
            </a:r>
          </a:p>
          <a:p>
            <a:r>
              <a:rPr lang="en-GB" sz="1200" dirty="0"/>
              <a:t>Keeping your brain active and challenged throughout life may help reduce your dementia risk.</a:t>
            </a:r>
          </a:p>
          <a:p>
            <a:r>
              <a:rPr lang="en-GB" sz="1200" dirty="0"/>
              <a:t>Research shows that a lower risk of developing dementia is associated with:</a:t>
            </a:r>
          </a:p>
          <a:p>
            <a:r>
              <a:rPr lang="en-GB" sz="1200" dirty="0"/>
              <a:t>higher levels of education</a:t>
            </a:r>
          </a:p>
          <a:p>
            <a:r>
              <a:rPr lang="en-GB" sz="1200" dirty="0"/>
              <a:t>more mentally demanding occupations</a:t>
            </a:r>
          </a:p>
          <a:p>
            <a:r>
              <a:rPr lang="en-GB" sz="1200" dirty="0"/>
              <a:t>cognitive stimulation, such as doing puzzles or learning a second language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In a review of brain reserve and cognitive decline Valenzuela and Sachdev (2006) found a 46% lower risk of dementia in those with high levels of mental activity than those with low mental activity (based on data from 22 studies with over 29,000 participants)</a:t>
            </a:r>
          </a:p>
          <a:p>
            <a:endParaRPr lang="en-GB" sz="1200" dirty="0"/>
          </a:p>
          <a:p>
            <a:endParaRPr lang="en-GB" sz="1200" dirty="0"/>
          </a:p>
          <a:p>
            <a:r>
              <a:rPr lang="en-GB" sz="1200" dirty="0"/>
              <a:t>A </a:t>
            </a:r>
            <a:r>
              <a:rPr lang="en-GB" sz="1200" dirty="0">
                <a:hlinkClick r:id="rId3"/>
              </a:rPr>
              <a:t>review of brain reserve and cognitive decline</a:t>
            </a:r>
            <a:r>
              <a:rPr lang="en-GB" sz="1200" dirty="0"/>
              <a:t>, combining the data from 22 studies and over 29,000 participants, found a 46% lower risk of dementia in those with high levels of mental activity than those with low mental activity.</a:t>
            </a:r>
          </a:p>
          <a:p>
            <a:r>
              <a:rPr lang="en-GB" sz="1200" dirty="0"/>
              <a:t>Being socially active can help to reduce dementia risk by:</a:t>
            </a:r>
          </a:p>
          <a:p>
            <a:r>
              <a:rPr lang="en-GB" sz="1200" dirty="0"/>
              <a:t>improving your mood</a:t>
            </a:r>
          </a:p>
          <a:p>
            <a:r>
              <a:rPr lang="en-GB" sz="1200" dirty="0"/>
              <a:t>relieving stress</a:t>
            </a:r>
          </a:p>
          <a:p>
            <a:r>
              <a:rPr lang="en-GB" sz="1200" dirty="0"/>
              <a:t>reducing the risk of depression</a:t>
            </a:r>
          </a:p>
          <a:p>
            <a:r>
              <a:rPr lang="en-GB" sz="1200" dirty="0"/>
              <a:t>reducing loneliness</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5" name="Date Placeholder 4"/>
          <p:cNvSpPr>
            <a:spLocks noGrp="1"/>
          </p:cNvSpPr>
          <p:nvPr>
            <p:ph type="dt" idx="10"/>
          </p:nvPr>
        </p:nvSpPr>
        <p:spPr/>
        <p:txBody>
          <a:bodyPr/>
          <a:lstStyle/>
          <a:p>
            <a:endParaRPr lang="en-GB" dirty="0"/>
          </a:p>
        </p:txBody>
      </p:sp>
    </p:spTree>
    <p:extLst>
      <p:ext uri="{BB962C8B-B14F-4D97-AF65-F5344CB8AC3E}">
        <p14:creationId xmlns:p14="http://schemas.microsoft.com/office/powerpoint/2010/main" val="1063800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Remember that we are all different</a:t>
            </a:r>
            <a:r>
              <a:rPr lang="en-GB" sz="1200" baseline="0" dirty="0"/>
              <a:t> and will be affected by a range of factors that impact our ability to make changes to our health.</a:t>
            </a:r>
          </a:p>
          <a:p>
            <a:endParaRPr lang="en-GB" sz="1200" baseline="0" dirty="0"/>
          </a:p>
          <a:p>
            <a:r>
              <a:rPr lang="en-GB" sz="1200" dirty="0"/>
              <a:t>This includes</a:t>
            </a:r>
            <a:r>
              <a:rPr lang="en-GB" sz="1200" baseline="0" dirty="0"/>
              <a:t>:</a:t>
            </a:r>
          </a:p>
          <a:p>
            <a:endParaRPr lang="en-GB" sz="1200" baseline="0" dirty="0"/>
          </a:p>
          <a:p>
            <a:r>
              <a:rPr lang="en-GB" sz="1200" dirty="0"/>
              <a:t>Confidence (i.e. belief in one’s ability to perform the behaviour) </a:t>
            </a:r>
          </a:p>
          <a:p>
            <a:endParaRPr lang="en-GB" sz="1200" dirty="0"/>
          </a:p>
          <a:p>
            <a:r>
              <a:rPr lang="en-GB" sz="1200" dirty="0"/>
              <a:t>Motivation (i.e. one’s desire or will to engage in the behaviour) - our reasons for action (what is your motive?) and our enthusiasm for doing it (how motivated are you?)</a:t>
            </a:r>
          </a:p>
          <a:p>
            <a:endParaRPr lang="en-GB" dirty="0"/>
          </a:p>
        </p:txBody>
      </p:sp>
      <p:sp>
        <p:nvSpPr>
          <p:cNvPr id="5" name="Date Placeholder 4"/>
          <p:cNvSpPr>
            <a:spLocks noGrp="1"/>
          </p:cNvSpPr>
          <p:nvPr>
            <p:ph type="dt" idx="10"/>
          </p:nvPr>
        </p:nvSpPr>
        <p:spPr/>
        <p:txBody>
          <a:bodyPr/>
          <a:lstStyle/>
          <a:p>
            <a:endParaRPr lang="en-GB" dirty="0"/>
          </a:p>
        </p:txBody>
      </p:sp>
    </p:spTree>
    <p:extLst>
      <p:ext uri="{BB962C8B-B14F-4D97-AF65-F5344CB8AC3E}">
        <p14:creationId xmlns:p14="http://schemas.microsoft.com/office/powerpoint/2010/main" val="10638005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dirty="0"/>
              <a:t>See also Social determinants</a:t>
            </a:r>
            <a:r>
              <a:rPr lang="en-GB" sz="800" baseline="0" dirty="0"/>
              <a:t> of health model – Dahlgren and Whitehead 1991.</a:t>
            </a:r>
          </a:p>
          <a:p>
            <a:r>
              <a:rPr lang="en-GB" sz="800" dirty="0"/>
              <a:t>Health inequalities in society - where your level of health is connected to your socioeconomic level - has led to a growing awareness that many health issues can be determined by social factors. Economic, environmental and social inequalities can determine people's risk of getting ill, their ability to prevent sickness, or their access to effective treatments.</a:t>
            </a:r>
          </a:p>
          <a:p>
            <a:r>
              <a:rPr lang="en-GB" sz="800" dirty="0"/>
              <a:t>These social health factors have been explored by researchers using several models, but the most widely used is the Dahlgren-Whitehead 'rainbow model'. The model, developed by </a:t>
            </a:r>
            <a:r>
              <a:rPr lang="en-GB" sz="800" dirty="0" err="1"/>
              <a:t>Göran</a:t>
            </a:r>
            <a:r>
              <a:rPr lang="en-GB" sz="800" dirty="0"/>
              <a:t> Dahlgren and Margaret Whitehead in 1991, maps the relationship between the individual, their environment and health. Individuals are placed at the centre, and surrounding them are the various layers of influences on health – such as individual lifestyle factors, community influences, living and working conditions, and more general social conditions.</a:t>
            </a:r>
          </a:p>
          <a:p>
            <a:r>
              <a:rPr lang="en-GB" sz="800" dirty="0"/>
              <a:t>This framework has helped researchers to construct a range of hypotheses about the determinants of health, to explore the relative influence of these determinants on different health outcomes and the interactions between the various determinants.</a:t>
            </a:r>
          </a:p>
          <a:p>
            <a:r>
              <a:rPr lang="en-GB" sz="800" dirty="0"/>
              <a:t>The Dahlgren-Whitehead rainbow model remains one of the most effective illustrations of health determinants, and has had widespread impact in research on health inequality and influences.</a:t>
            </a:r>
          </a:p>
          <a:p>
            <a:endParaRPr lang="en-GB" sz="800" b="0" i="0" u="none" strike="noStrike" kern="1200" baseline="0" dirty="0">
              <a:solidFill>
                <a:schemeClr val="tx1"/>
              </a:solidFill>
              <a:latin typeface="+mn-lt"/>
              <a:ea typeface="+mn-ea"/>
              <a:cs typeface="+mn-cs"/>
            </a:endParaRPr>
          </a:p>
          <a:p>
            <a:r>
              <a:rPr lang="en-GB" sz="800" b="1" dirty="0"/>
              <a:t>Age, sex and hereditary factors</a:t>
            </a:r>
            <a:r>
              <a:rPr lang="en-GB" sz="800" dirty="0"/>
              <a:t>: in Dahlgren and Whitehead's model personal characteristics (such as age, sex, ethnicity and constitutional factors (e.g. genetic, biological) occupy the core.</a:t>
            </a:r>
          </a:p>
          <a:p>
            <a:r>
              <a:rPr lang="en-GB" sz="800" dirty="0"/>
              <a:t>These factors are highly significant for health, yet they are largely seen as beyond the reach and influence of public health improvement strategies, policies and practices. However, other factors, that can in turn be influenced, extend out in layers from the model's core.</a:t>
            </a:r>
          </a:p>
          <a:p>
            <a:r>
              <a:rPr lang="en-GB" sz="800" b="1" dirty="0"/>
              <a:t>Individual lifestyle factors</a:t>
            </a:r>
            <a:r>
              <a:rPr lang="en-GB" sz="800" dirty="0"/>
              <a:t>: sometimes described as lifestyle 'choices', this layer refers to behaviours such as smoking, alcohol and other drug misuse, poor diet or lack of physical activity.</a:t>
            </a:r>
          </a:p>
          <a:p>
            <a:r>
              <a:rPr lang="en-GB" sz="800" b="1" dirty="0"/>
              <a:t>Social and community networks</a:t>
            </a:r>
            <a:r>
              <a:rPr lang="en-GB" sz="800" dirty="0"/>
              <a:t>: networks refers to family (parents, children, partners), friends and the wider social circles around us. Social and community networks are a protective factor in terms of health. And although it may risk stating the obvious, it is the quality rather than quantity of relationships that matters.</a:t>
            </a:r>
          </a:p>
          <a:p>
            <a:r>
              <a:rPr lang="en-GB" sz="800" b="1" dirty="0"/>
              <a:t>Living and working conditions</a:t>
            </a:r>
            <a:r>
              <a:rPr lang="en-GB" sz="800" dirty="0"/>
              <a:t>: includes access to and opportunities in relation to, for example; education, training and employment, health, welfare services, housing, public transport and amenities. It includes facilities like running water and sanitation, and having access to essential goods like food, clothing and fuel.</a:t>
            </a:r>
          </a:p>
          <a:p>
            <a:r>
              <a:rPr lang="en-GB" sz="800" b="1" dirty="0"/>
              <a:t>General socio-economic, cultural and environmental conditions</a:t>
            </a:r>
            <a:r>
              <a:rPr lang="en-GB" sz="800" dirty="0"/>
              <a:t>: represents social, cultural, economic and environmental factors that impact on health and wellbeing and include, for example, wages, disposable income, availability of work, taxation, and prices; fuel, transport, food, clothing</a:t>
            </a:r>
          </a:p>
          <a:p>
            <a:r>
              <a:rPr lang="en-GB" sz="800" dirty="0"/>
              <a:t>These general conditions can directly affect government spending capacity, and in turn have a direct influence on health and social policy priorities.</a:t>
            </a:r>
          </a:p>
          <a:p>
            <a:endParaRPr lang="en-GB" sz="800" dirty="0"/>
          </a:p>
        </p:txBody>
      </p:sp>
      <p:sp>
        <p:nvSpPr>
          <p:cNvPr id="5" name="Date Placeholder 4"/>
          <p:cNvSpPr>
            <a:spLocks noGrp="1"/>
          </p:cNvSpPr>
          <p:nvPr>
            <p:ph type="dt" idx="10"/>
          </p:nvPr>
        </p:nvSpPr>
        <p:spPr/>
        <p:txBody>
          <a:bodyPr/>
          <a:lstStyle/>
          <a:p>
            <a:endParaRPr lang="en-GB"/>
          </a:p>
        </p:txBody>
      </p:sp>
    </p:spTree>
    <p:extLst>
      <p:ext uri="{BB962C8B-B14F-4D97-AF65-F5344CB8AC3E}">
        <p14:creationId xmlns:p14="http://schemas.microsoft.com/office/powerpoint/2010/main" val="1063800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 to the session</a:t>
            </a:r>
          </a:p>
        </p:txBody>
      </p:sp>
      <p:sp>
        <p:nvSpPr>
          <p:cNvPr id="5" name="Date Placeholder 4"/>
          <p:cNvSpPr>
            <a:spLocks noGrp="1"/>
          </p:cNvSpPr>
          <p:nvPr>
            <p:ph type="dt" idx="10"/>
          </p:nvPr>
        </p:nvSpPr>
        <p:spPr/>
        <p:txBody>
          <a:bodyPr/>
          <a:lstStyle/>
          <a:p>
            <a:endParaRPr lang="en-GB" dirty="0"/>
          </a:p>
        </p:txBody>
      </p:sp>
    </p:spTree>
    <p:extLst>
      <p:ext uri="{BB962C8B-B14F-4D97-AF65-F5344CB8AC3E}">
        <p14:creationId xmlns:p14="http://schemas.microsoft.com/office/powerpoint/2010/main" val="10638005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Work in pairs: think about what you can do on a day to day to basis to positively influence practice? </a:t>
            </a:r>
            <a:endParaRPr lang="en-GB" dirty="0">
              <a:effectLst/>
            </a:endParaRPr>
          </a:p>
          <a:p>
            <a:r>
              <a:rPr lang="en-GB" sz="1200" kern="1200" dirty="0">
                <a:solidFill>
                  <a:schemeClr val="tx1"/>
                </a:solidFill>
                <a:effectLst/>
                <a:latin typeface="+mn-lt"/>
                <a:ea typeface="+mn-ea"/>
                <a:cs typeface="+mn-cs"/>
              </a:rPr>
              <a:t> </a:t>
            </a:r>
            <a:endParaRPr lang="en-GB" dirty="0">
              <a:effectLst/>
            </a:endParaRPr>
          </a:p>
          <a:p>
            <a:r>
              <a:rPr lang="en-GB" sz="1200" kern="1200" dirty="0">
                <a:solidFill>
                  <a:schemeClr val="tx1"/>
                </a:solidFill>
                <a:effectLst/>
                <a:latin typeface="+mn-lt"/>
                <a:ea typeface="+mn-ea"/>
                <a:cs typeface="+mn-cs"/>
              </a:rPr>
              <a:t>Think about differing abilities/needs of people with dementia and carers from a range of different back grounds. How can you ensure that you meet the range of different needs and abilities?</a:t>
            </a:r>
            <a:endParaRPr lang="en-GB" dirty="0">
              <a:effectLst/>
            </a:endParaRPr>
          </a:p>
          <a:p>
            <a:r>
              <a:rPr lang="en-GB" sz="1200" kern="1200" dirty="0">
                <a:solidFill>
                  <a:schemeClr val="tx1"/>
                </a:solidFill>
                <a:effectLst/>
                <a:latin typeface="+mn-lt"/>
                <a:ea typeface="+mn-ea"/>
                <a:cs typeface="+mn-cs"/>
              </a:rPr>
              <a:t> </a:t>
            </a:r>
            <a:endParaRPr lang="en-GB" baseline="0" dirty="0"/>
          </a:p>
          <a:p>
            <a:r>
              <a:rPr lang="en-GB" baseline="0" dirty="0"/>
              <a:t>Feedback from the pairs to the group.</a:t>
            </a:r>
          </a:p>
          <a:p>
            <a:endParaRPr lang="en-GB" baseline="0" dirty="0"/>
          </a:p>
          <a:p>
            <a:r>
              <a:rPr lang="en-GB" baseline="0" dirty="0"/>
              <a:t>Debrief – ideas could include a notice board with information, patient information leaflets (different languages), etc.</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Is an acute setting the best place to diagnose? Who can you signpost to instead? </a:t>
            </a:r>
            <a:endParaRPr lang="en-GB" dirty="0">
              <a:effectLst/>
            </a:endParaRPr>
          </a:p>
          <a:p>
            <a:endParaRPr lang="en-GB" baseline="0" dirty="0"/>
          </a:p>
          <a:p>
            <a:endParaRPr lang="en-GB" baseline="0" dirty="0"/>
          </a:p>
        </p:txBody>
      </p:sp>
      <p:sp>
        <p:nvSpPr>
          <p:cNvPr id="5" name="Date Placeholder 4"/>
          <p:cNvSpPr>
            <a:spLocks noGrp="1"/>
          </p:cNvSpPr>
          <p:nvPr>
            <p:ph type="dt" idx="10"/>
          </p:nvPr>
        </p:nvSpPr>
        <p:spPr/>
        <p:txBody>
          <a:bodyPr/>
          <a:lstStyle/>
          <a:p>
            <a:endParaRPr lang="en-GB"/>
          </a:p>
        </p:txBody>
      </p:sp>
    </p:spTree>
    <p:extLst>
      <p:ext uri="{BB962C8B-B14F-4D97-AF65-F5344CB8AC3E}">
        <p14:creationId xmlns:p14="http://schemas.microsoft.com/office/powerpoint/2010/main" val="1063800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GB" sz="1050" dirty="0">
                <a:solidFill>
                  <a:srgbClr val="FF0000"/>
                </a:solidFill>
              </a:rPr>
              <a:t>Here</a:t>
            </a:r>
            <a:r>
              <a:rPr lang="en-GB" sz="1050" baseline="0" dirty="0">
                <a:solidFill>
                  <a:srgbClr val="FF0000"/>
                </a:solidFill>
              </a:rPr>
              <a:t> are some sources of health promotion support and information that you can signpost people to. There are also some links to dementia specific guidance and policies. </a:t>
            </a:r>
          </a:p>
          <a:p>
            <a:pPr marL="0" indent="0">
              <a:buFont typeface="+mj-lt"/>
              <a:buNone/>
            </a:pPr>
            <a:endParaRPr lang="en-GB" sz="1050" baseline="0" dirty="0">
              <a:solidFill>
                <a:srgbClr val="FF0000"/>
              </a:solidFill>
            </a:endParaRPr>
          </a:p>
          <a:p>
            <a:pPr marL="0" indent="0">
              <a:buFont typeface="+mj-lt"/>
              <a:buNone/>
            </a:pPr>
            <a:r>
              <a:rPr lang="en-GB" sz="1050" baseline="0" dirty="0">
                <a:solidFill>
                  <a:srgbClr val="FF0000"/>
                </a:solidFill>
              </a:rPr>
              <a:t>Tip: create a hand out with local sources of support and information to give to staff that attend your training.</a:t>
            </a:r>
            <a:endParaRPr lang="en-GB" sz="1050" dirty="0">
              <a:solidFill>
                <a:srgbClr val="FF0000"/>
              </a:solidFill>
            </a:endParaRPr>
          </a:p>
          <a:p>
            <a:endParaRPr lang="en-GB" sz="1050" dirty="0"/>
          </a:p>
        </p:txBody>
      </p:sp>
      <p:sp>
        <p:nvSpPr>
          <p:cNvPr id="5" name="Date Placeholder 4"/>
          <p:cNvSpPr>
            <a:spLocks noGrp="1"/>
          </p:cNvSpPr>
          <p:nvPr>
            <p:ph type="dt" idx="10"/>
          </p:nvPr>
        </p:nvSpPr>
        <p:spPr/>
        <p:txBody>
          <a:bodyPr/>
          <a:lstStyle/>
          <a:p>
            <a:endParaRPr lang="en-GB"/>
          </a:p>
        </p:txBody>
      </p:sp>
    </p:spTree>
    <p:extLst>
      <p:ext uri="{BB962C8B-B14F-4D97-AF65-F5344CB8AC3E}">
        <p14:creationId xmlns:p14="http://schemas.microsoft.com/office/powerpoint/2010/main" val="25294203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GB" sz="1050" dirty="0">
                <a:solidFill>
                  <a:srgbClr val="FF0000"/>
                </a:solidFill>
              </a:rPr>
              <a:t>Here</a:t>
            </a:r>
            <a:r>
              <a:rPr lang="en-GB" sz="1050" baseline="0" dirty="0">
                <a:solidFill>
                  <a:srgbClr val="FF0000"/>
                </a:solidFill>
              </a:rPr>
              <a:t> are some sources of health promotion support and information that you can signpost people to. There are also some links to dementia specific guidance and policies. </a:t>
            </a:r>
          </a:p>
          <a:p>
            <a:pPr marL="0" indent="0">
              <a:buFont typeface="+mj-lt"/>
              <a:buNone/>
            </a:pPr>
            <a:endParaRPr lang="en-GB" sz="1050" baseline="0" dirty="0">
              <a:solidFill>
                <a:srgbClr val="FF0000"/>
              </a:solidFill>
            </a:endParaRPr>
          </a:p>
          <a:p>
            <a:pPr marL="0" indent="0">
              <a:buFont typeface="+mj-lt"/>
              <a:buNone/>
            </a:pPr>
            <a:r>
              <a:rPr lang="en-GB" sz="1050" baseline="0" dirty="0">
                <a:solidFill>
                  <a:srgbClr val="FF0000"/>
                </a:solidFill>
              </a:rPr>
              <a:t>Tip: create a hand out with local sources of support and information to give to staff that attend your training.</a:t>
            </a:r>
            <a:endParaRPr lang="en-GB" sz="1050" dirty="0">
              <a:solidFill>
                <a:srgbClr val="FF0000"/>
              </a:solidFill>
            </a:endParaRPr>
          </a:p>
          <a:p>
            <a:endParaRPr lang="en-GB" sz="1050" dirty="0"/>
          </a:p>
        </p:txBody>
      </p:sp>
      <p:sp>
        <p:nvSpPr>
          <p:cNvPr id="5" name="Date Placeholder 4"/>
          <p:cNvSpPr>
            <a:spLocks noGrp="1"/>
          </p:cNvSpPr>
          <p:nvPr>
            <p:ph type="dt" idx="10"/>
          </p:nvPr>
        </p:nvSpPr>
        <p:spPr/>
        <p:txBody>
          <a:bodyPr/>
          <a:lstStyle/>
          <a:p>
            <a:endParaRPr lang="en-GB"/>
          </a:p>
        </p:txBody>
      </p:sp>
    </p:spTree>
    <p:extLst>
      <p:ext uri="{BB962C8B-B14F-4D97-AF65-F5344CB8AC3E}">
        <p14:creationId xmlns:p14="http://schemas.microsoft.com/office/powerpoint/2010/main" val="10638005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Date Placeholder 4"/>
          <p:cNvSpPr>
            <a:spLocks noGrp="1"/>
          </p:cNvSpPr>
          <p:nvPr>
            <p:ph type="dt" idx="10"/>
          </p:nvPr>
        </p:nvSpPr>
        <p:spPr/>
        <p:txBody>
          <a:bodyPr/>
          <a:lstStyle/>
          <a:p>
            <a:endParaRPr lang="en-GB"/>
          </a:p>
        </p:txBody>
      </p:sp>
    </p:spTree>
    <p:extLst>
      <p:ext uri="{BB962C8B-B14F-4D97-AF65-F5344CB8AC3E}">
        <p14:creationId xmlns:p14="http://schemas.microsoft.com/office/powerpoint/2010/main" val="10638005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15 minute comfort</a:t>
            </a:r>
            <a:r>
              <a:rPr lang="en-GB" baseline="0" dirty="0"/>
              <a:t> </a:t>
            </a:r>
            <a:r>
              <a:rPr lang="en-GB" dirty="0"/>
              <a:t>break</a:t>
            </a:r>
          </a:p>
        </p:txBody>
      </p:sp>
      <p:sp>
        <p:nvSpPr>
          <p:cNvPr id="5" name="Date Placeholder 4"/>
          <p:cNvSpPr>
            <a:spLocks noGrp="1"/>
          </p:cNvSpPr>
          <p:nvPr>
            <p:ph type="dt" idx="10"/>
          </p:nvPr>
        </p:nvSpPr>
        <p:spPr/>
        <p:txBody>
          <a:bodyPr/>
          <a:lstStyle/>
          <a:p>
            <a:endParaRPr lang="en-GB"/>
          </a:p>
        </p:txBody>
      </p:sp>
    </p:spTree>
    <p:extLst>
      <p:ext uri="{BB962C8B-B14F-4D97-AF65-F5344CB8AC3E}">
        <p14:creationId xmlns:p14="http://schemas.microsoft.com/office/powerpoint/2010/main" val="14001224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 back. We are now going to think about person-centred care</a:t>
            </a:r>
            <a:r>
              <a:rPr lang="en-GB" baseline="0" dirty="0"/>
              <a:t> in dementia care.</a:t>
            </a:r>
            <a:endParaRPr lang="en-GB" dirty="0"/>
          </a:p>
        </p:txBody>
      </p:sp>
      <p:sp>
        <p:nvSpPr>
          <p:cNvPr id="5" name="Date Placeholder 4"/>
          <p:cNvSpPr>
            <a:spLocks noGrp="1"/>
          </p:cNvSpPr>
          <p:nvPr>
            <p:ph type="dt" idx="10"/>
          </p:nvPr>
        </p:nvSpPr>
        <p:spPr/>
        <p:txBody>
          <a:bodyPr/>
          <a:lstStyle/>
          <a:p>
            <a:endParaRPr lang="en-GB"/>
          </a:p>
        </p:txBody>
      </p:sp>
    </p:spTree>
    <p:extLst>
      <p:ext uri="{BB962C8B-B14F-4D97-AF65-F5344CB8AC3E}">
        <p14:creationId xmlns:p14="http://schemas.microsoft.com/office/powerpoint/2010/main" val="8987082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GB" dirty="0"/>
              <a:t>It</a:t>
            </a:r>
            <a:r>
              <a:rPr lang="en-GB" baseline="0" dirty="0"/>
              <a:t> is important to state these at the beginning of the session.</a:t>
            </a:r>
            <a:endParaRPr lang="en-GB" dirty="0"/>
          </a:p>
          <a:p>
            <a:pPr eaLnBrk="1" hangingPunct="1">
              <a:spcBef>
                <a:spcPct val="0"/>
              </a:spcBef>
            </a:pPr>
            <a:endParaRPr lang="en-GB" dirty="0"/>
          </a:p>
          <a:p>
            <a:endParaRPr lang="en-GB" dirty="0"/>
          </a:p>
        </p:txBody>
      </p:sp>
      <p:sp>
        <p:nvSpPr>
          <p:cNvPr id="5" name="Date Placeholder 4"/>
          <p:cNvSpPr>
            <a:spLocks noGrp="1"/>
          </p:cNvSpPr>
          <p:nvPr>
            <p:ph type="dt" idx="10"/>
          </p:nvPr>
        </p:nvSpPr>
        <p:spPr/>
        <p:txBody>
          <a:bodyPr/>
          <a:lstStyle/>
          <a:p>
            <a:endParaRPr lang="en-GB"/>
          </a:p>
        </p:txBody>
      </p:sp>
    </p:spTree>
    <p:extLst>
      <p:ext uri="{BB962C8B-B14F-4D97-AF65-F5344CB8AC3E}">
        <p14:creationId xmlns:p14="http://schemas.microsoft.com/office/powerpoint/2010/main" val="10638005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dirty="0"/>
              <a:t>There are a number of person-centred care models that guide dementia care,</a:t>
            </a:r>
            <a:r>
              <a:rPr lang="en-GB" baseline="0" dirty="0"/>
              <a:t> VIPS is one example.</a:t>
            </a:r>
            <a:endParaRPr lang="en-GB" dirty="0"/>
          </a:p>
          <a:p>
            <a:pPr eaLnBrk="1" hangingPunct="1">
              <a:spcBef>
                <a:spcPct val="0"/>
              </a:spcBef>
            </a:pPr>
            <a:endParaRPr lang="en-GB" dirty="0"/>
          </a:p>
          <a:p>
            <a:pPr eaLnBrk="1" hangingPunct="1">
              <a:spcBef>
                <a:spcPct val="0"/>
              </a:spcBef>
            </a:pPr>
            <a:r>
              <a:rPr lang="en-GB" dirty="0"/>
              <a:t>Consider the person not the disease! Dementia affects all areas of a persons life - physical, emotional, intellectual, social, spiritual etc.</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See how everything can have an impact on the person with dementia – including staff attitude, lack of access to outdoor space,  </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Emphasise the imperative in dementia care to consider the needs of carers, whether family and friends or paid care‑workers, and to consider ways of supporting and enhancing their input to the person with dementia. This is increasingly described as 'relationship‑centred care'. </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NICE.</a:t>
            </a:r>
            <a:r>
              <a:rPr lang="en-GB" baseline="0" dirty="0"/>
              <a:t> (2016) ‘</a:t>
            </a:r>
            <a:r>
              <a:rPr lang="en-GB" b="0" dirty="0"/>
              <a:t>Dementia: supporting people with dementia and their carers in health and social care’,</a:t>
            </a:r>
          </a:p>
          <a:p>
            <a:r>
              <a:rPr lang="en-GB" baseline="0" dirty="0"/>
              <a:t>https://www.nice.org.uk/guidance/cg42/chapter/personcentred-care. Accessed 25.04.17</a:t>
            </a:r>
            <a:endParaRPr lang="en-GB" dirty="0"/>
          </a:p>
        </p:txBody>
      </p:sp>
      <p:sp>
        <p:nvSpPr>
          <p:cNvPr id="5" name="Date Placeholder 4"/>
          <p:cNvSpPr>
            <a:spLocks noGrp="1"/>
          </p:cNvSpPr>
          <p:nvPr>
            <p:ph type="dt" idx="10"/>
          </p:nvPr>
        </p:nvSpPr>
        <p:spPr/>
        <p:txBody>
          <a:bodyPr/>
          <a:lstStyle/>
          <a:p>
            <a:endParaRPr lang="en-GB"/>
          </a:p>
        </p:txBody>
      </p:sp>
    </p:spTree>
    <p:extLst>
      <p:ext uri="{BB962C8B-B14F-4D97-AF65-F5344CB8AC3E}">
        <p14:creationId xmlns:p14="http://schemas.microsoft.com/office/powerpoint/2010/main" val="10638005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sz="1050" dirty="0"/>
              <a:t>Divide the group into pairs</a:t>
            </a:r>
            <a:endParaRPr lang="en-GB" sz="1050" dirty="0">
              <a:effectLst/>
            </a:endParaRPr>
          </a:p>
          <a:p>
            <a:endParaRPr lang="en-GB" sz="1050" dirty="0"/>
          </a:p>
          <a:p>
            <a:pPr marL="171450" indent="-171450">
              <a:buFont typeface="Arial" pitchFamily="34" charset="0"/>
              <a:buChar char="•"/>
            </a:pPr>
            <a:r>
              <a:rPr lang="en-GB" sz="1050" kern="1200" dirty="0">
                <a:solidFill>
                  <a:schemeClr val="tx1"/>
                </a:solidFill>
                <a:effectLst/>
                <a:latin typeface="+mn-lt"/>
                <a:ea typeface="+mn-ea"/>
                <a:cs typeface="+mn-cs"/>
              </a:rPr>
              <a:t>Using an item you have with you (photo on your phone/piece of jewellery) tell the other person about the significance of this item to you</a:t>
            </a:r>
          </a:p>
          <a:p>
            <a:pPr marL="171450" indent="-171450">
              <a:buFont typeface="Arial" pitchFamily="34" charset="0"/>
              <a:buChar char="•"/>
            </a:pPr>
            <a:endParaRPr lang="en-GB" sz="1050" kern="1200" dirty="0">
              <a:solidFill>
                <a:schemeClr val="tx1"/>
              </a:solidFill>
              <a:effectLst/>
              <a:latin typeface="+mn-lt"/>
              <a:ea typeface="+mn-ea"/>
              <a:cs typeface="+mn-cs"/>
            </a:endParaRPr>
          </a:p>
          <a:p>
            <a:pPr marL="171450" indent="-171450">
              <a:buFont typeface="Arial" pitchFamily="34" charset="0"/>
              <a:buChar char="•"/>
            </a:pPr>
            <a:r>
              <a:rPr lang="en-GB" sz="1050" kern="1200" dirty="0">
                <a:solidFill>
                  <a:schemeClr val="tx1"/>
                </a:solidFill>
                <a:effectLst/>
                <a:latin typeface="+mn-lt"/>
                <a:ea typeface="+mn-ea"/>
                <a:cs typeface="+mn-cs"/>
              </a:rPr>
              <a:t>The other person should just listen</a:t>
            </a:r>
          </a:p>
          <a:p>
            <a:pPr marL="171450" indent="-171450">
              <a:buFont typeface="Arial" pitchFamily="34" charset="0"/>
              <a:buChar char="•"/>
            </a:pPr>
            <a:endParaRPr lang="en-GB" sz="1050" kern="1200" dirty="0">
              <a:solidFill>
                <a:schemeClr val="tx1"/>
              </a:solidFill>
              <a:effectLst/>
              <a:latin typeface="+mn-lt"/>
              <a:ea typeface="+mn-ea"/>
              <a:cs typeface="+mn-cs"/>
            </a:endParaRPr>
          </a:p>
          <a:p>
            <a:pPr marL="171450" indent="-171450">
              <a:buFont typeface="Arial" pitchFamily="34" charset="0"/>
              <a:buChar char="•"/>
            </a:pPr>
            <a:r>
              <a:rPr lang="en-GB" sz="1050" kern="1200" dirty="0">
                <a:solidFill>
                  <a:schemeClr val="tx1"/>
                </a:solidFill>
                <a:effectLst/>
                <a:latin typeface="+mn-lt"/>
                <a:ea typeface="+mn-ea"/>
                <a:cs typeface="+mn-cs"/>
              </a:rPr>
              <a:t>After 3 minutes change and let the other person tell you the significance of something</a:t>
            </a:r>
          </a:p>
          <a:p>
            <a:r>
              <a:rPr lang="en-GB" sz="1050" kern="1200" dirty="0">
                <a:solidFill>
                  <a:schemeClr val="tx1"/>
                </a:solidFill>
                <a:effectLst/>
                <a:latin typeface="+mn-lt"/>
                <a:ea typeface="+mn-ea"/>
                <a:cs typeface="+mn-cs"/>
              </a:rPr>
              <a:t> </a:t>
            </a:r>
          </a:p>
          <a:p>
            <a:r>
              <a:rPr lang="en-GB" sz="1050" kern="1200" dirty="0">
                <a:solidFill>
                  <a:schemeClr val="tx1"/>
                </a:solidFill>
                <a:effectLst/>
                <a:latin typeface="+mn-lt"/>
                <a:ea typeface="+mn-ea"/>
                <a:cs typeface="+mn-cs"/>
              </a:rPr>
              <a:t>Debrief (6 </a:t>
            </a:r>
            <a:r>
              <a:rPr lang="en-GB" sz="1050" kern="1200" dirty="0" err="1">
                <a:solidFill>
                  <a:schemeClr val="tx1"/>
                </a:solidFill>
                <a:effectLst/>
                <a:latin typeface="+mn-lt"/>
                <a:ea typeface="+mn-ea"/>
                <a:cs typeface="+mn-cs"/>
              </a:rPr>
              <a:t>mins</a:t>
            </a:r>
            <a:r>
              <a:rPr lang="en-GB" sz="1050" kern="1200" dirty="0">
                <a:solidFill>
                  <a:schemeClr val="tx1"/>
                </a:solidFill>
                <a:effectLst/>
                <a:latin typeface="+mn-lt"/>
                <a:ea typeface="+mn-ea"/>
                <a:cs typeface="+mn-cs"/>
              </a:rPr>
              <a:t>):</a:t>
            </a:r>
          </a:p>
          <a:p>
            <a:pPr marL="171450" indent="-171450">
              <a:buFont typeface="Arial" pitchFamily="34" charset="0"/>
              <a:buChar char="•"/>
            </a:pPr>
            <a:r>
              <a:rPr lang="en-GB" sz="1050" kern="1200" dirty="0">
                <a:solidFill>
                  <a:schemeClr val="tx1"/>
                </a:solidFill>
                <a:effectLst/>
                <a:latin typeface="+mn-lt"/>
                <a:ea typeface="+mn-ea"/>
                <a:cs typeface="+mn-cs"/>
              </a:rPr>
              <a:t>How much did you learn in 3 minutes about the other person?</a:t>
            </a:r>
          </a:p>
          <a:p>
            <a:pPr marL="171450" indent="-171450">
              <a:buFont typeface="Arial" pitchFamily="34" charset="0"/>
              <a:buChar char="•"/>
            </a:pPr>
            <a:endParaRPr lang="en-GB" sz="1050" kern="1200" dirty="0">
              <a:solidFill>
                <a:schemeClr val="tx1"/>
              </a:solidFill>
              <a:effectLst/>
              <a:latin typeface="+mn-lt"/>
              <a:ea typeface="+mn-ea"/>
              <a:cs typeface="+mn-cs"/>
            </a:endParaRPr>
          </a:p>
          <a:p>
            <a:pPr marL="171450" indent="-171450">
              <a:buFont typeface="Arial" pitchFamily="34" charset="0"/>
              <a:buChar char="•"/>
            </a:pPr>
            <a:r>
              <a:rPr lang="en-GB" sz="1050" kern="1200" dirty="0">
                <a:solidFill>
                  <a:schemeClr val="tx1"/>
                </a:solidFill>
                <a:effectLst/>
                <a:latin typeface="+mn-lt"/>
                <a:ea typeface="+mn-ea"/>
                <a:cs typeface="+mn-cs"/>
              </a:rPr>
              <a:t>What difference would this make, taking 3 minutes of your time to ‘just listen’ to your patient? </a:t>
            </a:r>
          </a:p>
          <a:p>
            <a:pPr marL="171450" indent="-171450">
              <a:buFont typeface="Arial" pitchFamily="34" charset="0"/>
              <a:buChar char="•"/>
            </a:pPr>
            <a:endParaRPr lang="en-GB" sz="1050" kern="1200" dirty="0">
              <a:solidFill>
                <a:schemeClr val="tx1"/>
              </a:solidFill>
              <a:effectLst/>
              <a:latin typeface="+mn-lt"/>
              <a:ea typeface="+mn-ea"/>
              <a:cs typeface="+mn-cs"/>
            </a:endParaRPr>
          </a:p>
          <a:p>
            <a:pPr marL="171450" indent="-171450">
              <a:buFont typeface="Arial" pitchFamily="34" charset="0"/>
              <a:buChar char="•"/>
            </a:pPr>
            <a:r>
              <a:rPr lang="en-GB" sz="1050" kern="1200" dirty="0">
                <a:solidFill>
                  <a:schemeClr val="tx1"/>
                </a:solidFill>
                <a:effectLst/>
                <a:latin typeface="+mn-lt"/>
                <a:ea typeface="+mn-ea"/>
                <a:cs typeface="+mn-cs"/>
              </a:rPr>
              <a:t>What do stories tell us?</a:t>
            </a:r>
          </a:p>
          <a:p>
            <a:pPr marL="171450" indent="-171450">
              <a:buFont typeface="Arial" pitchFamily="34" charset="0"/>
              <a:buChar char="•"/>
            </a:pPr>
            <a:endParaRPr lang="en-GB" sz="1050" kern="1200" dirty="0">
              <a:solidFill>
                <a:schemeClr val="tx1"/>
              </a:solidFill>
              <a:effectLst/>
              <a:latin typeface="+mn-lt"/>
              <a:ea typeface="+mn-ea"/>
              <a:cs typeface="+mn-cs"/>
            </a:endParaRPr>
          </a:p>
          <a:p>
            <a:pPr marL="171450" indent="-171450">
              <a:buFont typeface="Arial" pitchFamily="34" charset="0"/>
              <a:buChar char="•"/>
            </a:pPr>
            <a:r>
              <a:rPr lang="en-GB" sz="1050" kern="1200" dirty="0">
                <a:solidFill>
                  <a:schemeClr val="tx1"/>
                </a:solidFill>
                <a:effectLst/>
                <a:latin typeface="+mn-lt"/>
                <a:ea typeface="+mn-ea"/>
                <a:cs typeface="+mn-cs"/>
              </a:rPr>
              <a:t>What are the benefits of stories?</a:t>
            </a:r>
          </a:p>
          <a:p>
            <a:pPr marL="171450" indent="-171450">
              <a:buFont typeface="Arial" pitchFamily="34" charset="0"/>
              <a:buChar char="•"/>
            </a:pPr>
            <a:endParaRPr lang="en-GB" sz="1050" kern="1200" dirty="0">
              <a:solidFill>
                <a:schemeClr val="tx1"/>
              </a:solidFill>
              <a:effectLst/>
              <a:latin typeface="+mn-lt"/>
              <a:ea typeface="+mn-ea"/>
              <a:cs typeface="+mn-cs"/>
            </a:endParaRPr>
          </a:p>
          <a:p>
            <a:pPr marL="171450" indent="-171450">
              <a:buFont typeface="Arial" pitchFamily="34" charset="0"/>
              <a:buChar char="•"/>
            </a:pPr>
            <a:r>
              <a:rPr lang="en-GB" sz="1050" kern="1200" dirty="0">
                <a:solidFill>
                  <a:schemeClr val="tx1"/>
                </a:solidFill>
                <a:effectLst/>
                <a:latin typeface="+mn-lt"/>
                <a:ea typeface="+mn-ea"/>
                <a:cs typeface="+mn-cs"/>
              </a:rPr>
              <a:t>What's it like sharing your story?</a:t>
            </a:r>
          </a:p>
          <a:p>
            <a:pPr marL="171450" indent="-171450">
              <a:buFont typeface="Arial" pitchFamily="34" charset="0"/>
              <a:buChar char="•"/>
            </a:pPr>
            <a:endParaRPr lang="en-GB" sz="1050" kern="1200" dirty="0">
              <a:solidFill>
                <a:schemeClr val="tx1"/>
              </a:solidFill>
              <a:effectLst/>
              <a:latin typeface="+mn-lt"/>
              <a:ea typeface="+mn-ea"/>
              <a:cs typeface="+mn-cs"/>
            </a:endParaRPr>
          </a:p>
          <a:p>
            <a:pPr marL="171450" indent="-171450">
              <a:buFont typeface="Arial" pitchFamily="34" charset="0"/>
              <a:buChar char="•"/>
            </a:pPr>
            <a:r>
              <a:rPr lang="en-GB" sz="1050" kern="1200" dirty="0">
                <a:solidFill>
                  <a:schemeClr val="tx1"/>
                </a:solidFill>
                <a:effectLst/>
                <a:latin typeface="+mn-lt"/>
                <a:ea typeface="+mn-ea"/>
                <a:cs typeface="+mn-cs"/>
              </a:rPr>
              <a:t>What is it like to hear a person’s story?</a:t>
            </a:r>
          </a:p>
          <a:p>
            <a:pPr marL="171450" indent="-171450">
              <a:buFont typeface="Arial" pitchFamily="34" charset="0"/>
              <a:buChar char="•"/>
            </a:pPr>
            <a:endParaRPr lang="en-GB" sz="1050" kern="1200" dirty="0">
              <a:solidFill>
                <a:schemeClr val="tx1"/>
              </a:solidFill>
              <a:effectLst/>
              <a:latin typeface="+mn-lt"/>
              <a:ea typeface="+mn-ea"/>
              <a:cs typeface="+mn-cs"/>
            </a:endParaRPr>
          </a:p>
          <a:p>
            <a:pPr marL="171450" indent="-171450">
              <a:buFont typeface="Arial" pitchFamily="34" charset="0"/>
              <a:buChar char="•"/>
            </a:pPr>
            <a:r>
              <a:rPr lang="en-GB" sz="1050" kern="1200" dirty="0">
                <a:solidFill>
                  <a:schemeClr val="tx1"/>
                </a:solidFill>
                <a:effectLst/>
                <a:latin typeface="+mn-lt"/>
                <a:ea typeface="+mn-ea"/>
                <a:cs typeface="+mn-cs"/>
              </a:rPr>
              <a:t>Emphasise the uniqueness of our own stories, that of others, that we share </a:t>
            </a:r>
            <a:r>
              <a:rPr lang="en-GB" sz="1050" kern="1200">
                <a:solidFill>
                  <a:schemeClr val="tx1"/>
                </a:solidFill>
                <a:effectLst/>
                <a:latin typeface="+mn-lt"/>
                <a:ea typeface="+mn-ea"/>
                <a:cs typeface="+mn-cs"/>
              </a:rPr>
              <a:t>our humanity</a:t>
            </a:r>
            <a:endParaRPr lang="en-GB" sz="1050" dirty="0"/>
          </a:p>
        </p:txBody>
      </p:sp>
      <p:sp>
        <p:nvSpPr>
          <p:cNvPr id="5" name="Date Placeholder 4"/>
          <p:cNvSpPr>
            <a:spLocks noGrp="1"/>
          </p:cNvSpPr>
          <p:nvPr>
            <p:ph type="dt" idx="10"/>
          </p:nvPr>
        </p:nvSpPr>
        <p:spPr/>
        <p:txBody>
          <a:bodyPr/>
          <a:lstStyle/>
          <a:p>
            <a:endParaRPr lang="en-GB"/>
          </a:p>
        </p:txBody>
      </p:sp>
    </p:spTree>
    <p:extLst>
      <p:ext uri="{BB962C8B-B14F-4D97-AF65-F5344CB8AC3E}">
        <p14:creationId xmlns:p14="http://schemas.microsoft.com/office/powerpoint/2010/main" val="14379939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Date Placeholder 4"/>
          <p:cNvSpPr>
            <a:spLocks noGrp="1"/>
          </p:cNvSpPr>
          <p:nvPr>
            <p:ph type="dt" idx="10"/>
          </p:nvPr>
        </p:nvSpPr>
        <p:spPr/>
        <p:txBody>
          <a:bodyPr/>
          <a:lstStyle/>
          <a:p>
            <a:endParaRPr lang="en-GB"/>
          </a:p>
        </p:txBody>
      </p:sp>
    </p:spTree>
    <p:extLst>
      <p:ext uri="{BB962C8B-B14F-4D97-AF65-F5344CB8AC3E}">
        <p14:creationId xmlns:p14="http://schemas.microsoft.com/office/powerpoint/2010/main" val="1437993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Make</a:t>
            </a:r>
            <a:r>
              <a:rPr lang="en-GB" b="0" baseline="0" dirty="0"/>
              <a:t> sure every one knows what is where and what to do if there is a fire alarm (check if a test is expected in advance)</a:t>
            </a:r>
          </a:p>
          <a:p>
            <a:endParaRPr lang="en-GB" b="0" baseline="0" dirty="0"/>
          </a:p>
          <a:p>
            <a:r>
              <a:rPr lang="en-GB" b="0" baseline="0" dirty="0"/>
              <a:t>Ground rules = Listen to people. Allow people to speak. Respect their views. Keep them confidential</a:t>
            </a:r>
          </a:p>
          <a:p>
            <a:endParaRPr lang="en-GB" b="0" baseline="0" dirty="0"/>
          </a:p>
          <a:p>
            <a:r>
              <a:rPr lang="en-GB" b="0" baseline="0" dirty="0"/>
              <a:t>Explain that self disclosure is a powerful tool for learning but also requires the knowledge that what is disclosed remains confidential. Ask if people are happy to adhere to these ground rule.  </a:t>
            </a:r>
          </a:p>
          <a:p>
            <a:endParaRPr lang="en-GB" b="0" baseline="0" dirty="0"/>
          </a:p>
          <a:p>
            <a:r>
              <a:rPr lang="en-GB" b="0" baseline="0" dirty="0"/>
              <a:t>Explain that some of the content may be emotionally challenging or may trigger emotional responses. This is OK, and offer to talk to people at the end of the session if required.</a:t>
            </a:r>
          </a:p>
          <a:p>
            <a:endParaRPr lang="en-GB" dirty="0"/>
          </a:p>
          <a:p>
            <a:endParaRPr lang="en-GB" dirty="0"/>
          </a:p>
        </p:txBody>
      </p:sp>
      <p:sp>
        <p:nvSpPr>
          <p:cNvPr id="5" name="Date Placeholder 4"/>
          <p:cNvSpPr>
            <a:spLocks noGrp="1"/>
          </p:cNvSpPr>
          <p:nvPr>
            <p:ph type="dt" idx="10"/>
          </p:nvPr>
        </p:nvSpPr>
        <p:spPr/>
        <p:txBody>
          <a:bodyPr/>
          <a:lstStyle/>
          <a:p>
            <a:endParaRPr lang="en-GB" dirty="0"/>
          </a:p>
        </p:txBody>
      </p:sp>
    </p:spTree>
    <p:extLst>
      <p:ext uri="{BB962C8B-B14F-4D97-AF65-F5344CB8AC3E}">
        <p14:creationId xmlns:p14="http://schemas.microsoft.com/office/powerpoint/2010/main" val="36960197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Date Placeholder 4"/>
          <p:cNvSpPr>
            <a:spLocks noGrp="1"/>
          </p:cNvSpPr>
          <p:nvPr>
            <p:ph type="dt" idx="10"/>
          </p:nvPr>
        </p:nvSpPr>
        <p:spPr/>
        <p:txBody>
          <a:bodyPr/>
          <a:lstStyle/>
          <a:p>
            <a:endParaRPr lang="en-GB"/>
          </a:p>
        </p:txBody>
      </p:sp>
    </p:spTree>
    <p:extLst>
      <p:ext uri="{BB962C8B-B14F-4D97-AF65-F5344CB8AC3E}">
        <p14:creationId xmlns:p14="http://schemas.microsoft.com/office/powerpoint/2010/main" val="41411635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Date Placeholder 4"/>
          <p:cNvSpPr>
            <a:spLocks noGrp="1"/>
          </p:cNvSpPr>
          <p:nvPr>
            <p:ph type="dt" idx="10"/>
          </p:nvPr>
        </p:nvSpPr>
        <p:spPr/>
        <p:txBody>
          <a:bodyPr/>
          <a:lstStyle/>
          <a:p>
            <a:endParaRPr lang="en-GB"/>
          </a:p>
        </p:txBody>
      </p:sp>
    </p:spTree>
    <p:extLst>
      <p:ext uri="{BB962C8B-B14F-4D97-AF65-F5344CB8AC3E}">
        <p14:creationId xmlns:p14="http://schemas.microsoft.com/office/powerpoint/2010/main" val="14379939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Humanising Values</a:t>
            </a:r>
            <a:r>
              <a:rPr lang="en-GB" baseline="0" dirty="0"/>
              <a:t> Framework.</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Developed by Bournemouth University.</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Continuum of care.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You</a:t>
            </a:r>
            <a:r>
              <a:rPr lang="en-GB" baseline="0" dirty="0"/>
              <a:t> can deliver care along this continuum at different times and different points.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It overlaps with person-centred care but it offers a set of values to support change in </a:t>
            </a:r>
            <a:r>
              <a:rPr lang="en-GB" baseline="0" dirty="0" err="1"/>
              <a:t>practive</a:t>
            </a:r>
            <a:r>
              <a:rPr lang="en-GB" baseline="0" dirty="0"/>
              <a:t>.</a:t>
            </a:r>
            <a:endParaRPr lang="en-GB" dirty="0"/>
          </a:p>
        </p:txBody>
      </p:sp>
      <p:sp>
        <p:nvSpPr>
          <p:cNvPr id="5" name="Date Placeholder 4"/>
          <p:cNvSpPr>
            <a:spLocks noGrp="1"/>
          </p:cNvSpPr>
          <p:nvPr>
            <p:ph type="dt" idx="10"/>
          </p:nvPr>
        </p:nvSpPr>
        <p:spPr/>
        <p:txBody>
          <a:bodyPr/>
          <a:lstStyle/>
          <a:p>
            <a:endParaRPr lang="en-GB"/>
          </a:p>
        </p:txBody>
      </p:sp>
    </p:spTree>
    <p:extLst>
      <p:ext uri="{BB962C8B-B14F-4D97-AF65-F5344CB8AC3E}">
        <p14:creationId xmlns:p14="http://schemas.microsoft.com/office/powerpoint/2010/main" val="450189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5" name="Date Placeholder 4"/>
          <p:cNvSpPr>
            <a:spLocks noGrp="1"/>
          </p:cNvSpPr>
          <p:nvPr>
            <p:ph type="dt" idx="10"/>
          </p:nvPr>
        </p:nvSpPr>
        <p:spPr/>
        <p:txBody>
          <a:bodyPr/>
          <a:lstStyle/>
          <a:p>
            <a:endParaRPr lang="en-GB"/>
          </a:p>
        </p:txBody>
      </p:sp>
    </p:spTree>
    <p:extLst>
      <p:ext uri="{BB962C8B-B14F-4D97-AF65-F5344CB8AC3E}">
        <p14:creationId xmlns:p14="http://schemas.microsoft.com/office/powerpoint/2010/main" val="3174065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5" name="Date Placeholder 4"/>
          <p:cNvSpPr>
            <a:spLocks noGrp="1"/>
          </p:cNvSpPr>
          <p:nvPr>
            <p:ph type="dt" idx="10"/>
          </p:nvPr>
        </p:nvSpPr>
        <p:spPr/>
        <p:txBody>
          <a:bodyPr/>
          <a:lstStyle/>
          <a:p>
            <a:endParaRPr lang="en-GB"/>
          </a:p>
        </p:txBody>
      </p:sp>
    </p:spTree>
    <p:extLst>
      <p:ext uri="{BB962C8B-B14F-4D97-AF65-F5344CB8AC3E}">
        <p14:creationId xmlns:p14="http://schemas.microsoft.com/office/powerpoint/2010/main" val="39240947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5" name="Date Placeholder 4"/>
          <p:cNvSpPr>
            <a:spLocks noGrp="1"/>
          </p:cNvSpPr>
          <p:nvPr>
            <p:ph type="dt" idx="10"/>
          </p:nvPr>
        </p:nvSpPr>
        <p:spPr/>
        <p:txBody>
          <a:bodyPr/>
          <a:lstStyle/>
          <a:p>
            <a:endParaRPr lang="en-GB"/>
          </a:p>
        </p:txBody>
      </p:sp>
    </p:spTree>
    <p:extLst>
      <p:ext uri="{BB962C8B-B14F-4D97-AF65-F5344CB8AC3E}">
        <p14:creationId xmlns:p14="http://schemas.microsoft.com/office/powerpoint/2010/main" val="21072258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Date Placeholder 4"/>
          <p:cNvSpPr>
            <a:spLocks noGrp="1"/>
          </p:cNvSpPr>
          <p:nvPr>
            <p:ph type="dt" idx="10"/>
          </p:nvPr>
        </p:nvSpPr>
        <p:spPr/>
        <p:txBody>
          <a:bodyPr/>
          <a:lstStyle/>
          <a:p>
            <a:endParaRPr lang="en-GB"/>
          </a:p>
        </p:txBody>
      </p:sp>
    </p:spTree>
    <p:extLst>
      <p:ext uri="{BB962C8B-B14F-4D97-AF65-F5344CB8AC3E}">
        <p14:creationId xmlns:p14="http://schemas.microsoft.com/office/powerpoint/2010/main" val="10638005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Date Placeholder 4"/>
          <p:cNvSpPr>
            <a:spLocks noGrp="1"/>
          </p:cNvSpPr>
          <p:nvPr>
            <p:ph type="dt" idx="10"/>
          </p:nvPr>
        </p:nvSpPr>
        <p:spPr/>
        <p:txBody>
          <a:bodyPr/>
          <a:lstStyle/>
          <a:p>
            <a:endParaRPr lang="en-GB"/>
          </a:p>
        </p:txBody>
      </p:sp>
    </p:spTree>
    <p:extLst>
      <p:ext uri="{BB962C8B-B14F-4D97-AF65-F5344CB8AC3E}">
        <p14:creationId xmlns:p14="http://schemas.microsoft.com/office/powerpoint/2010/main" val="10638005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Date Placeholder 4"/>
          <p:cNvSpPr>
            <a:spLocks noGrp="1"/>
          </p:cNvSpPr>
          <p:nvPr>
            <p:ph type="dt" idx="10"/>
          </p:nvPr>
        </p:nvSpPr>
        <p:spPr/>
        <p:txBody>
          <a:bodyPr/>
          <a:lstStyle/>
          <a:p>
            <a:endParaRPr lang="en-GB"/>
          </a:p>
        </p:txBody>
      </p:sp>
    </p:spTree>
    <p:extLst>
      <p:ext uri="{BB962C8B-B14F-4D97-AF65-F5344CB8AC3E}">
        <p14:creationId xmlns:p14="http://schemas.microsoft.com/office/powerpoint/2010/main" val="10638005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Date Placeholder 4"/>
          <p:cNvSpPr>
            <a:spLocks noGrp="1"/>
          </p:cNvSpPr>
          <p:nvPr>
            <p:ph type="dt" idx="10"/>
          </p:nvPr>
        </p:nvSpPr>
        <p:spPr/>
        <p:txBody>
          <a:bodyPr/>
          <a:lstStyle/>
          <a:p>
            <a:endParaRPr lang="en-GB"/>
          </a:p>
        </p:txBody>
      </p:sp>
    </p:spTree>
    <p:extLst>
      <p:ext uri="{BB962C8B-B14F-4D97-AF65-F5344CB8AC3E}">
        <p14:creationId xmlns:p14="http://schemas.microsoft.com/office/powerpoint/2010/main" val="1063800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training session is for all hospital staff who have regular contact with people with dementia and need Tier 2, including clinical and non-clinical and qualified and unqualified.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DEALTS 2 is a simulation training programme that uses discussion and interactive activities, rather than other more involved approaches to simulation. Depending on previous experiences or perceptions of what simulation involves, some staff may feel uneasy about attending simulation training. To make it clear to staff what DEALTS 2 is and will involve, we suggest that you advertise the session and provide those attending with the following information beforehand: </a:t>
            </a:r>
          </a:p>
          <a:p>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Dementia Education And Learning Through Simulation 2 (DEALTS 2) programme is Tier 2 dementia training for health and social care staff in hospital settings. The session is appropriate for all hospital staff who have regular contact with people with dementia and need Tier 2 training, including clinical and non-clinical and qualified and unqualified. The content is designed to provide opportunities for staff to understand the lived experience by putting staff into the shoes of a person with dementia. Simulation is used in the broadest sense and includes the use of video case studies, role play and other group discussion and interactive activities. To promote inter-professional learning and improve practice, staff from both clinical and non-clinical areas are encouraged to attend sessions together. </a:t>
            </a:r>
            <a:endParaRPr lang="en-GB" sz="1200" kern="1200" dirty="0">
              <a:solidFill>
                <a:schemeClr val="tx1"/>
              </a:solidFill>
              <a:effectLst/>
              <a:latin typeface="+mn-lt"/>
              <a:ea typeface="+mn-ea"/>
              <a:cs typeface="+mn-cs"/>
            </a:endParaRPr>
          </a:p>
          <a:p>
            <a:endParaRPr lang="en-GB" dirty="0"/>
          </a:p>
        </p:txBody>
      </p:sp>
      <p:sp>
        <p:nvSpPr>
          <p:cNvPr id="5" name="Date Placeholder 4"/>
          <p:cNvSpPr>
            <a:spLocks noGrp="1"/>
          </p:cNvSpPr>
          <p:nvPr>
            <p:ph type="dt" idx="10"/>
          </p:nvPr>
        </p:nvSpPr>
        <p:spPr/>
        <p:txBody>
          <a:bodyPr/>
          <a:lstStyle/>
          <a:p>
            <a:endParaRPr lang="en-GB" dirty="0"/>
          </a:p>
        </p:txBody>
      </p:sp>
    </p:spTree>
    <p:extLst>
      <p:ext uri="{BB962C8B-B14F-4D97-AF65-F5344CB8AC3E}">
        <p14:creationId xmlns:p14="http://schemas.microsoft.com/office/powerpoint/2010/main" val="10638005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Date Placeholder 4"/>
          <p:cNvSpPr>
            <a:spLocks noGrp="1"/>
          </p:cNvSpPr>
          <p:nvPr>
            <p:ph type="dt" idx="10"/>
          </p:nvPr>
        </p:nvSpPr>
        <p:spPr/>
        <p:txBody>
          <a:bodyPr/>
          <a:lstStyle/>
          <a:p>
            <a:endParaRPr lang="en-GB"/>
          </a:p>
        </p:txBody>
      </p:sp>
    </p:spTree>
    <p:extLst>
      <p:ext uri="{BB962C8B-B14F-4D97-AF65-F5344CB8AC3E}">
        <p14:creationId xmlns:p14="http://schemas.microsoft.com/office/powerpoint/2010/main" val="10638005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Date Placeholder 4"/>
          <p:cNvSpPr>
            <a:spLocks noGrp="1"/>
          </p:cNvSpPr>
          <p:nvPr>
            <p:ph type="dt" idx="10"/>
          </p:nvPr>
        </p:nvSpPr>
        <p:spPr/>
        <p:txBody>
          <a:bodyPr/>
          <a:lstStyle/>
          <a:p>
            <a:endParaRPr lang="en-GB"/>
          </a:p>
        </p:txBody>
      </p:sp>
    </p:spTree>
    <p:extLst>
      <p:ext uri="{BB962C8B-B14F-4D97-AF65-F5344CB8AC3E}">
        <p14:creationId xmlns:p14="http://schemas.microsoft.com/office/powerpoint/2010/main" val="10638005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Date Placeholder 4"/>
          <p:cNvSpPr>
            <a:spLocks noGrp="1"/>
          </p:cNvSpPr>
          <p:nvPr>
            <p:ph type="dt" idx="10"/>
          </p:nvPr>
        </p:nvSpPr>
        <p:spPr/>
        <p:txBody>
          <a:bodyPr/>
          <a:lstStyle/>
          <a:p>
            <a:endParaRPr lang="en-GB"/>
          </a:p>
        </p:txBody>
      </p:sp>
    </p:spTree>
    <p:extLst>
      <p:ext uri="{BB962C8B-B14F-4D97-AF65-F5344CB8AC3E}">
        <p14:creationId xmlns:p14="http://schemas.microsoft.com/office/powerpoint/2010/main" val="31816127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dirty="0"/>
              <a:t>We often hear negative stories about care and the treatment of older people in care homes in the media – the recent example in Bristol.</a:t>
            </a:r>
          </a:p>
          <a:p>
            <a:pPr eaLnBrk="1" hangingPunct="1">
              <a:spcBef>
                <a:spcPct val="0"/>
              </a:spcBef>
            </a:pPr>
            <a:endParaRPr lang="en-GB" dirty="0"/>
          </a:p>
          <a:p>
            <a:pPr eaLnBrk="1" hangingPunct="1">
              <a:spcBef>
                <a:spcPct val="0"/>
              </a:spcBef>
            </a:pPr>
            <a:r>
              <a:rPr lang="en-GB" dirty="0"/>
              <a:t>A UK study by O’Keefe et al  exploring abuse and neglect of older people.</a:t>
            </a:r>
          </a:p>
          <a:p>
            <a:pPr eaLnBrk="1" hangingPunct="1">
              <a:spcBef>
                <a:spcPct val="0"/>
              </a:spcBef>
            </a:pPr>
            <a:endParaRPr lang="en-GB" dirty="0"/>
          </a:p>
          <a:p>
            <a:pPr eaLnBrk="1" hangingPunct="1">
              <a:spcBef>
                <a:spcPct val="0"/>
              </a:spcBef>
            </a:pPr>
            <a:r>
              <a:rPr lang="en-GB" dirty="0"/>
              <a:t>The survey sample was weighted so that it was representative of general UK population aged 66 and over in private households </a:t>
            </a:r>
          </a:p>
          <a:p>
            <a:pPr eaLnBrk="1" hangingPunct="1">
              <a:spcBef>
                <a:spcPct val="0"/>
              </a:spcBef>
            </a:pPr>
            <a:endParaRPr lang="en-GB" dirty="0"/>
          </a:p>
          <a:p>
            <a:pPr eaLnBrk="1" hangingPunct="1">
              <a:spcBef>
                <a:spcPct val="0"/>
              </a:spcBef>
            </a:pPr>
            <a:r>
              <a:rPr lang="en-GB" dirty="0"/>
              <a:t>found that the frequency of mistreatment increased with declining health status.</a:t>
            </a:r>
          </a:p>
          <a:p>
            <a:pPr eaLnBrk="1" hangingPunct="1">
              <a:spcBef>
                <a:spcPct val="0"/>
              </a:spcBef>
            </a:pPr>
            <a:endParaRPr lang="en-GB" dirty="0"/>
          </a:p>
          <a:p>
            <a:pPr eaLnBrk="1" hangingPunct="1">
              <a:spcBef>
                <a:spcPct val="0"/>
              </a:spcBef>
            </a:pPr>
            <a:endParaRPr lang="en-GB" dirty="0"/>
          </a:p>
          <a:p>
            <a:pPr eaLnBrk="1" hangingPunct="1">
              <a:spcBef>
                <a:spcPct val="0"/>
              </a:spcBef>
            </a:pPr>
            <a:endParaRPr lang="en-GB" dirty="0"/>
          </a:p>
          <a:p>
            <a:pPr eaLnBrk="1" hangingPunct="1">
              <a:spcBef>
                <a:spcPct val="0"/>
              </a:spcBef>
            </a:pPr>
            <a:endParaRPr lang="en-GB" dirty="0"/>
          </a:p>
          <a:p>
            <a:endParaRPr lang="en-GB" dirty="0"/>
          </a:p>
        </p:txBody>
      </p:sp>
      <p:sp>
        <p:nvSpPr>
          <p:cNvPr id="5" name="Date Placeholder 4"/>
          <p:cNvSpPr>
            <a:spLocks noGrp="1"/>
          </p:cNvSpPr>
          <p:nvPr>
            <p:ph type="dt" idx="10"/>
          </p:nvPr>
        </p:nvSpPr>
        <p:spPr/>
        <p:txBody>
          <a:bodyPr/>
          <a:lstStyle/>
          <a:p>
            <a:endParaRPr lang="en-GB"/>
          </a:p>
        </p:txBody>
      </p:sp>
    </p:spTree>
    <p:extLst>
      <p:ext uri="{BB962C8B-B14F-4D97-AF65-F5344CB8AC3E}">
        <p14:creationId xmlns:p14="http://schemas.microsoft.com/office/powerpoint/2010/main" val="10638005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Here is an example from a carers perspective of how the needs of the PWD had not been considered by the nursing staff</a:t>
            </a:r>
          </a:p>
          <a:p>
            <a:endParaRPr lang="en-GB" dirty="0"/>
          </a:p>
        </p:txBody>
      </p:sp>
      <p:sp>
        <p:nvSpPr>
          <p:cNvPr id="5" name="Date Placeholder 4"/>
          <p:cNvSpPr>
            <a:spLocks noGrp="1"/>
          </p:cNvSpPr>
          <p:nvPr>
            <p:ph type="dt" idx="10"/>
          </p:nvPr>
        </p:nvSpPr>
        <p:spPr/>
        <p:txBody>
          <a:bodyPr/>
          <a:lstStyle/>
          <a:p>
            <a:endParaRPr lang="en-GB"/>
          </a:p>
        </p:txBody>
      </p:sp>
    </p:spTree>
    <p:extLst>
      <p:ext uri="{BB962C8B-B14F-4D97-AF65-F5344CB8AC3E}">
        <p14:creationId xmlns:p14="http://schemas.microsoft.com/office/powerpoint/2010/main" val="10638005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Follow the guidance in the resource pack.</a:t>
            </a:r>
            <a:endParaRPr lang="en-GB" dirty="0"/>
          </a:p>
        </p:txBody>
      </p:sp>
      <p:sp>
        <p:nvSpPr>
          <p:cNvPr id="5" name="Date Placeholder 4"/>
          <p:cNvSpPr>
            <a:spLocks noGrp="1"/>
          </p:cNvSpPr>
          <p:nvPr>
            <p:ph type="dt" idx="10"/>
          </p:nvPr>
        </p:nvSpPr>
        <p:spPr/>
        <p:txBody>
          <a:bodyPr/>
          <a:lstStyle/>
          <a:p>
            <a:endParaRPr lang="en-GB"/>
          </a:p>
        </p:txBody>
      </p:sp>
    </p:spTree>
    <p:extLst>
      <p:ext uri="{BB962C8B-B14F-4D97-AF65-F5344CB8AC3E}">
        <p14:creationId xmlns:p14="http://schemas.microsoft.com/office/powerpoint/2010/main" val="34207223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100" b="1" dirty="0">
                <a:solidFill>
                  <a:srgbClr val="000000"/>
                </a:solidFill>
                <a:latin typeface="Arial" pitchFamily="34" charset="0"/>
                <a:cs typeface="Arial" pitchFamily="34" charset="0"/>
              </a:rPr>
              <a:t>Maintaining identity: ‘see who I am’ </a:t>
            </a:r>
            <a:r>
              <a:rPr lang="en-GB" sz="1100" dirty="0">
                <a:solidFill>
                  <a:srgbClr val="000000"/>
                </a:solidFill>
                <a:latin typeface="Arial" pitchFamily="34" charset="0"/>
                <a:cs typeface="Arial" pitchFamily="34" charset="0"/>
              </a:rPr>
              <a:t>– </a:t>
            </a:r>
          </a:p>
          <a:p>
            <a:pPr lvl="2"/>
            <a:endParaRPr lang="en-GB" sz="1100" dirty="0">
              <a:solidFill>
                <a:srgbClr val="000000"/>
              </a:solidFill>
              <a:latin typeface="Arial" pitchFamily="34" charset="0"/>
              <a:cs typeface="Arial" pitchFamily="34" charset="0"/>
            </a:endParaRPr>
          </a:p>
          <a:p>
            <a:pPr marL="342900" lvl="0" indent="-342900">
              <a:buFont typeface="Arial" pitchFamily="34" charset="0"/>
              <a:buChar char="•"/>
            </a:pPr>
            <a:r>
              <a:rPr lang="en-GB" sz="1100" dirty="0">
                <a:solidFill>
                  <a:srgbClr val="000000"/>
                </a:solidFill>
                <a:latin typeface="Arial" pitchFamily="34" charset="0"/>
                <a:cs typeface="Arial" pitchFamily="34" charset="0"/>
              </a:rPr>
              <a:t>Challenges</a:t>
            </a:r>
            <a:r>
              <a:rPr lang="en-GB" sz="1100" baseline="0" dirty="0">
                <a:solidFill>
                  <a:srgbClr val="000000"/>
                </a:solidFill>
                <a:latin typeface="Arial" pitchFamily="34" charset="0"/>
                <a:cs typeface="Arial" pitchFamily="34" charset="0"/>
              </a:rPr>
              <a:t>: </a:t>
            </a:r>
            <a:r>
              <a:rPr lang="en-GB" sz="1100" dirty="0">
                <a:solidFill>
                  <a:srgbClr val="000000"/>
                </a:solidFill>
                <a:latin typeface="Arial" pitchFamily="34" charset="0"/>
                <a:cs typeface="Arial" pitchFamily="34" charset="0"/>
              </a:rPr>
              <a:t>Connections with who they are </a:t>
            </a:r>
            <a:r>
              <a:rPr lang="en-GB" sz="1100" dirty="0" err="1">
                <a:solidFill>
                  <a:srgbClr val="000000"/>
                </a:solidFill>
                <a:latin typeface="Arial" pitchFamily="34" charset="0"/>
                <a:cs typeface="Arial" pitchFamily="34" charset="0"/>
              </a:rPr>
              <a:t>are</a:t>
            </a:r>
            <a:r>
              <a:rPr lang="en-GB" sz="1100" dirty="0">
                <a:solidFill>
                  <a:srgbClr val="000000"/>
                </a:solidFill>
                <a:latin typeface="Arial" pitchFamily="34" charset="0"/>
                <a:cs typeface="Arial" pitchFamily="34" charset="0"/>
              </a:rPr>
              <a:t> broken; Difficulties in communicating, understanding and remembering intensifies loss of identity</a:t>
            </a:r>
          </a:p>
          <a:p>
            <a:pPr marL="342900" lvl="0" indent="-342900">
              <a:buFont typeface="Arial" pitchFamily="34" charset="0"/>
              <a:buChar char="•"/>
            </a:pPr>
            <a:r>
              <a:rPr lang="en-GB" sz="1100" b="0" dirty="0">
                <a:solidFill>
                  <a:srgbClr val="000000"/>
                </a:solidFill>
                <a:latin typeface="Arial" pitchFamily="34" charset="0"/>
                <a:cs typeface="Arial" pitchFamily="34" charset="0"/>
              </a:rPr>
              <a:t>Opportunities</a:t>
            </a:r>
            <a:r>
              <a:rPr lang="en-GB" sz="1100" b="0" baseline="0" dirty="0">
                <a:solidFill>
                  <a:srgbClr val="000000"/>
                </a:solidFill>
                <a:latin typeface="Arial" pitchFamily="34" charset="0"/>
                <a:cs typeface="Arial" pitchFamily="34" charset="0"/>
              </a:rPr>
              <a:t>: </a:t>
            </a:r>
            <a:r>
              <a:rPr lang="en-GB" sz="1100" dirty="0">
                <a:solidFill>
                  <a:srgbClr val="000000"/>
                </a:solidFill>
                <a:latin typeface="Arial" pitchFamily="34" charset="0"/>
                <a:cs typeface="Arial" pitchFamily="34" charset="0"/>
              </a:rPr>
              <a:t>What is important for them; Accommodate normal routine where possible</a:t>
            </a:r>
          </a:p>
          <a:p>
            <a:endParaRPr lang="en-GB" sz="1100" dirty="0">
              <a:solidFill>
                <a:srgbClr val="000000"/>
              </a:solidFill>
              <a:latin typeface="Arial" pitchFamily="34" charset="0"/>
              <a:cs typeface="Arial" pitchFamily="34" charset="0"/>
            </a:endParaRPr>
          </a:p>
          <a:p>
            <a:pPr>
              <a:defRPr/>
            </a:pPr>
            <a:r>
              <a:rPr lang="en-GB" sz="1100" b="1" dirty="0">
                <a:solidFill>
                  <a:srgbClr val="000000"/>
                </a:solidFill>
                <a:latin typeface="Arial" pitchFamily="34" charset="0"/>
                <a:cs typeface="Arial" pitchFamily="34" charset="0"/>
              </a:rPr>
              <a:t>Creating community: ‘connect with me’ </a:t>
            </a:r>
            <a:endParaRPr lang="en-GB" sz="1100" b="0" dirty="0">
              <a:solidFill>
                <a:srgbClr val="000000"/>
              </a:solidFill>
              <a:latin typeface="Arial" pitchFamily="34" charset="0"/>
              <a:cs typeface="Arial" pitchFamily="34" charset="0"/>
            </a:endParaRPr>
          </a:p>
          <a:p>
            <a:pPr marL="342900" indent="-342900">
              <a:buFont typeface="Arial" pitchFamily="34" charset="0"/>
              <a:buChar char="•"/>
              <a:defRPr/>
            </a:pPr>
            <a:r>
              <a:rPr lang="en-GB" sz="1100" b="0" dirty="0">
                <a:solidFill>
                  <a:srgbClr val="000000"/>
                </a:solidFill>
                <a:latin typeface="Arial" pitchFamily="34" charset="0"/>
                <a:cs typeface="Arial" pitchFamily="34" charset="0"/>
              </a:rPr>
              <a:t>Challenges:</a:t>
            </a:r>
            <a:r>
              <a:rPr lang="en-GB" sz="1100" b="0" baseline="0" dirty="0">
                <a:solidFill>
                  <a:srgbClr val="000000"/>
                </a:solidFill>
                <a:latin typeface="Arial" pitchFamily="34" charset="0"/>
                <a:cs typeface="Arial" pitchFamily="34" charset="0"/>
              </a:rPr>
              <a:t> </a:t>
            </a:r>
            <a:r>
              <a:rPr lang="en-GB" sz="1100" b="0" dirty="0">
                <a:solidFill>
                  <a:srgbClr val="000000"/>
                </a:solidFill>
                <a:latin typeface="Arial" pitchFamily="34" charset="0"/>
                <a:cs typeface="Arial" pitchFamily="34" charset="0"/>
              </a:rPr>
              <a:t>A connected and two-way relationship with staff gives people with dementia and relatives the reassurance that staff will care for them and meet their needs;</a:t>
            </a:r>
            <a:r>
              <a:rPr lang="en-GB" sz="1100" b="0" baseline="0" dirty="0">
                <a:solidFill>
                  <a:srgbClr val="000000"/>
                </a:solidFill>
                <a:latin typeface="Arial" pitchFamily="34" charset="0"/>
                <a:cs typeface="Arial" pitchFamily="34" charset="0"/>
              </a:rPr>
              <a:t> </a:t>
            </a:r>
            <a:r>
              <a:rPr lang="en-GB" sz="1100" b="0" dirty="0">
                <a:solidFill>
                  <a:srgbClr val="000000"/>
                </a:solidFill>
                <a:latin typeface="Arial" pitchFamily="34" charset="0"/>
                <a:cs typeface="Arial" pitchFamily="34" charset="0"/>
              </a:rPr>
              <a:t>“The Difficult patient!!!” how labelling can influence care interactions; communication/interpretation difficulties</a:t>
            </a:r>
          </a:p>
          <a:p>
            <a:pPr marL="342900" lvl="0" indent="-342900">
              <a:buFont typeface="Arial" pitchFamily="34" charset="0"/>
              <a:buChar char="•"/>
              <a:defRPr/>
            </a:pPr>
            <a:r>
              <a:rPr lang="en-GB" sz="1100" b="0" dirty="0">
                <a:solidFill>
                  <a:srgbClr val="000000"/>
                </a:solidFill>
                <a:latin typeface="Arial" pitchFamily="34" charset="0"/>
                <a:cs typeface="Arial" pitchFamily="34" charset="0"/>
              </a:rPr>
              <a:t>Opportunities: Meeting </a:t>
            </a:r>
            <a:r>
              <a:rPr lang="en-GB" sz="1100" dirty="0">
                <a:solidFill>
                  <a:srgbClr val="000000"/>
                </a:solidFill>
                <a:latin typeface="Arial" pitchFamily="34" charset="0"/>
                <a:cs typeface="Arial" pitchFamily="34" charset="0"/>
              </a:rPr>
              <a:t>with families; time when communicating; This is Me; a connection helps identify needs to increase security</a:t>
            </a:r>
          </a:p>
          <a:p>
            <a:pPr lvl="1">
              <a:defRPr/>
            </a:pPr>
            <a:endParaRPr lang="en-GB" sz="1100" dirty="0">
              <a:solidFill>
                <a:srgbClr val="000000"/>
              </a:solidFill>
              <a:latin typeface="Arial" pitchFamily="34" charset="0"/>
              <a:cs typeface="Arial" pitchFamily="34" charset="0"/>
            </a:endParaRPr>
          </a:p>
          <a:p>
            <a:pPr>
              <a:defRPr/>
            </a:pPr>
            <a:r>
              <a:rPr lang="en-GB" sz="1100" b="1" dirty="0">
                <a:solidFill>
                  <a:srgbClr val="000000"/>
                </a:solidFill>
                <a:latin typeface="Arial" pitchFamily="34" charset="0"/>
                <a:cs typeface="Arial" pitchFamily="34" charset="0"/>
              </a:rPr>
              <a:t>Sharing decision making: ‘involve me’ </a:t>
            </a:r>
            <a:endParaRPr lang="en-GB" sz="1100" dirty="0">
              <a:solidFill>
                <a:srgbClr val="000000"/>
              </a:solidFill>
              <a:latin typeface="Arial" pitchFamily="34" charset="0"/>
              <a:cs typeface="Arial" pitchFamily="34" charset="0"/>
            </a:endParaRPr>
          </a:p>
          <a:p>
            <a:pPr>
              <a:defRPr/>
            </a:pPr>
            <a:endParaRPr lang="en-GB" sz="1100" dirty="0">
              <a:solidFill>
                <a:srgbClr val="000000"/>
              </a:solidFill>
              <a:latin typeface="Arial" pitchFamily="34" charset="0"/>
              <a:cs typeface="Arial" pitchFamily="34" charset="0"/>
            </a:endParaRPr>
          </a:p>
          <a:p>
            <a:pPr marL="342900" indent="-342900">
              <a:buFont typeface="Arial" pitchFamily="34" charset="0"/>
              <a:buChar char="•"/>
              <a:defRPr/>
            </a:pPr>
            <a:r>
              <a:rPr lang="en-GB" sz="1100" b="0" dirty="0">
                <a:solidFill>
                  <a:srgbClr val="000000"/>
                </a:solidFill>
                <a:latin typeface="Arial" pitchFamily="34" charset="0"/>
                <a:cs typeface="Arial" pitchFamily="34" charset="0"/>
              </a:rPr>
              <a:t>Challenges:</a:t>
            </a:r>
            <a:r>
              <a:rPr lang="en-GB" sz="1100" b="0" baseline="0" dirty="0">
                <a:solidFill>
                  <a:srgbClr val="000000"/>
                </a:solidFill>
                <a:latin typeface="Arial" pitchFamily="34" charset="0"/>
                <a:cs typeface="Arial" pitchFamily="34" charset="0"/>
              </a:rPr>
              <a:t> </a:t>
            </a:r>
            <a:r>
              <a:rPr lang="en-GB" sz="1100" b="0" dirty="0">
                <a:solidFill>
                  <a:srgbClr val="000000"/>
                </a:solidFill>
                <a:latin typeface="Arial" pitchFamily="34" charset="0"/>
                <a:cs typeface="Arial" pitchFamily="34" charset="0"/>
              </a:rPr>
              <a:t>people with dementia and relatives want to understand what is happening and to be given on-going involvement in decision making.</a:t>
            </a:r>
          </a:p>
          <a:p>
            <a:pPr marL="342900" indent="-342900">
              <a:buFont typeface="Arial" pitchFamily="34" charset="0"/>
              <a:buChar char="•"/>
              <a:defRPr/>
            </a:pPr>
            <a:r>
              <a:rPr lang="en-GB" sz="1100" b="0" dirty="0">
                <a:solidFill>
                  <a:srgbClr val="000000"/>
                </a:solidFill>
                <a:latin typeface="Arial" pitchFamily="34" charset="0"/>
                <a:cs typeface="Arial" pitchFamily="34" charset="0"/>
              </a:rPr>
              <a:t>Opportunities:</a:t>
            </a:r>
            <a:r>
              <a:rPr lang="en-GB" sz="1100" b="0" baseline="0" dirty="0">
                <a:solidFill>
                  <a:srgbClr val="000000"/>
                </a:solidFill>
                <a:latin typeface="Arial" pitchFamily="34" charset="0"/>
                <a:cs typeface="Arial" pitchFamily="34" charset="0"/>
              </a:rPr>
              <a:t> </a:t>
            </a:r>
            <a:r>
              <a:rPr lang="en-GB" sz="1100" b="0" dirty="0">
                <a:solidFill>
                  <a:srgbClr val="000000"/>
                </a:solidFill>
                <a:latin typeface="Arial" pitchFamily="34" charset="0"/>
                <a:cs typeface="Arial" pitchFamily="34" charset="0"/>
              </a:rPr>
              <a:t>In every encounter actions are negotiated to decrease anxiety promote self-hood;</a:t>
            </a:r>
            <a:r>
              <a:rPr lang="en-GB" sz="1100" b="0" baseline="0" dirty="0">
                <a:solidFill>
                  <a:srgbClr val="000000"/>
                </a:solidFill>
                <a:latin typeface="Arial" pitchFamily="34" charset="0"/>
                <a:cs typeface="Arial" pitchFamily="34" charset="0"/>
              </a:rPr>
              <a:t> h</a:t>
            </a:r>
            <a:r>
              <a:rPr lang="en-GB" sz="1100" b="0" dirty="0">
                <a:solidFill>
                  <a:srgbClr val="000000"/>
                </a:solidFill>
                <a:latin typeface="Arial" pitchFamily="34" charset="0"/>
                <a:cs typeface="Arial" pitchFamily="34" charset="0"/>
              </a:rPr>
              <a:t>ealth can increase confusion and increase anxiety, influencing decision making; time with communicating</a:t>
            </a:r>
          </a:p>
          <a:p>
            <a:pPr lvl="1">
              <a:defRPr/>
            </a:pPr>
            <a:endParaRPr lang="en-GB" sz="2000" dirty="0"/>
          </a:p>
          <a:p>
            <a:pPr lvl="1">
              <a:defRPr/>
            </a:pPr>
            <a:endParaRPr lang="en-GB" sz="2000" dirty="0">
              <a:solidFill>
                <a:srgbClr val="000000"/>
              </a:solidFill>
              <a:latin typeface="GriffithGothic-Light"/>
            </a:endParaRPr>
          </a:p>
          <a:p>
            <a:pPr>
              <a:defRPr/>
            </a:pPr>
            <a:endParaRPr lang="en-GB" sz="2400" dirty="0">
              <a:solidFill>
                <a:srgbClr val="000000"/>
              </a:solidFill>
              <a:latin typeface="GriffithGothic-Light"/>
            </a:endParaRPr>
          </a:p>
          <a:p>
            <a:endParaRPr lang="en-GB" dirty="0"/>
          </a:p>
        </p:txBody>
      </p:sp>
      <p:sp>
        <p:nvSpPr>
          <p:cNvPr id="5" name="Date Placeholder 4"/>
          <p:cNvSpPr>
            <a:spLocks noGrp="1"/>
          </p:cNvSpPr>
          <p:nvPr>
            <p:ph type="dt" idx="10"/>
          </p:nvPr>
        </p:nvSpPr>
        <p:spPr/>
        <p:txBody>
          <a:bodyPr/>
          <a:lstStyle/>
          <a:p>
            <a:endParaRPr lang="en-GB"/>
          </a:p>
        </p:txBody>
      </p:sp>
    </p:spTree>
    <p:extLst>
      <p:ext uri="{BB962C8B-B14F-4D97-AF65-F5344CB8AC3E}">
        <p14:creationId xmlns:p14="http://schemas.microsoft.com/office/powerpoint/2010/main" val="14379939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Date Placeholder 4"/>
          <p:cNvSpPr>
            <a:spLocks noGrp="1"/>
          </p:cNvSpPr>
          <p:nvPr>
            <p:ph type="dt" idx="10"/>
          </p:nvPr>
        </p:nvSpPr>
        <p:spPr/>
        <p:txBody>
          <a:bodyPr/>
          <a:lstStyle/>
          <a:p>
            <a:endParaRPr lang="en-GB"/>
          </a:p>
        </p:txBody>
      </p:sp>
    </p:spTree>
    <p:extLst>
      <p:ext uri="{BB962C8B-B14F-4D97-AF65-F5344CB8AC3E}">
        <p14:creationId xmlns:p14="http://schemas.microsoft.com/office/powerpoint/2010/main" val="10638005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Date Placeholder 4"/>
          <p:cNvSpPr>
            <a:spLocks noGrp="1"/>
          </p:cNvSpPr>
          <p:nvPr>
            <p:ph type="dt" idx="10"/>
          </p:nvPr>
        </p:nvSpPr>
        <p:spPr/>
        <p:txBody>
          <a:bodyPr/>
          <a:lstStyle/>
          <a:p>
            <a:endParaRPr lang="en-GB"/>
          </a:p>
        </p:txBody>
      </p:sp>
    </p:spTree>
    <p:extLst>
      <p:ext uri="{BB962C8B-B14F-4D97-AF65-F5344CB8AC3E}">
        <p14:creationId xmlns:p14="http://schemas.microsoft.com/office/powerpoint/2010/main" val="10638005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15 minute comfort</a:t>
            </a:r>
            <a:r>
              <a:rPr lang="en-GB" baseline="0" dirty="0"/>
              <a:t> </a:t>
            </a:r>
            <a:r>
              <a:rPr lang="en-GB" dirty="0"/>
              <a:t>break</a:t>
            </a:r>
          </a:p>
        </p:txBody>
      </p:sp>
      <p:sp>
        <p:nvSpPr>
          <p:cNvPr id="5" name="Date Placeholder 4"/>
          <p:cNvSpPr>
            <a:spLocks noGrp="1"/>
          </p:cNvSpPr>
          <p:nvPr>
            <p:ph type="dt" idx="10"/>
          </p:nvPr>
        </p:nvSpPr>
        <p:spPr/>
        <p:txBody>
          <a:bodyPr/>
          <a:lstStyle/>
          <a:p>
            <a:endParaRPr lang="en-GB"/>
          </a:p>
        </p:txBody>
      </p:sp>
    </p:spTree>
    <p:extLst>
      <p:ext uri="{BB962C8B-B14F-4D97-AF65-F5344CB8AC3E}">
        <p14:creationId xmlns:p14="http://schemas.microsoft.com/office/powerpoint/2010/main" val="28247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Todays session covers 3 subject areas of Tier 2.</a:t>
            </a:r>
            <a:r>
              <a:rPr lang="en-GB" baseline="0" dirty="0"/>
              <a:t> It does not cover the whole of Tier 2. </a:t>
            </a:r>
            <a:endParaRPr lang="en-GB" dirty="0"/>
          </a:p>
        </p:txBody>
      </p:sp>
      <p:sp>
        <p:nvSpPr>
          <p:cNvPr id="5" name="Date Placeholder 4"/>
          <p:cNvSpPr>
            <a:spLocks noGrp="1"/>
          </p:cNvSpPr>
          <p:nvPr>
            <p:ph type="dt" idx="10"/>
          </p:nvPr>
        </p:nvSpPr>
        <p:spPr/>
        <p:txBody>
          <a:bodyPr/>
          <a:lstStyle/>
          <a:p>
            <a:endParaRPr lang="en-GB" dirty="0"/>
          </a:p>
        </p:txBody>
      </p:sp>
    </p:spTree>
    <p:extLst>
      <p:ext uri="{BB962C8B-B14F-4D97-AF65-F5344CB8AC3E}">
        <p14:creationId xmlns:p14="http://schemas.microsoft.com/office/powerpoint/2010/main" val="10638005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 back. Now we are going to think about communication, interaction and behaviour in dementia care.</a:t>
            </a:r>
          </a:p>
        </p:txBody>
      </p:sp>
      <p:sp>
        <p:nvSpPr>
          <p:cNvPr id="5" name="Date Placeholder 4"/>
          <p:cNvSpPr>
            <a:spLocks noGrp="1"/>
          </p:cNvSpPr>
          <p:nvPr>
            <p:ph type="dt" idx="10"/>
          </p:nvPr>
        </p:nvSpPr>
        <p:spPr/>
        <p:txBody>
          <a:bodyPr/>
          <a:lstStyle/>
          <a:p>
            <a:endParaRPr lang="en-GB"/>
          </a:p>
        </p:txBody>
      </p:sp>
    </p:spTree>
    <p:extLst>
      <p:ext uri="{BB962C8B-B14F-4D97-AF65-F5344CB8AC3E}">
        <p14:creationId xmlns:p14="http://schemas.microsoft.com/office/powerpoint/2010/main" val="32825366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It</a:t>
            </a:r>
            <a:r>
              <a:rPr lang="en-GB" baseline="0" dirty="0"/>
              <a:t> is important to state these at the beginning of the session.</a:t>
            </a:r>
            <a:endParaRPr lang="en-GB" dirty="0"/>
          </a:p>
          <a:p>
            <a:endParaRPr lang="en-GB" dirty="0"/>
          </a:p>
        </p:txBody>
      </p:sp>
      <p:sp>
        <p:nvSpPr>
          <p:cNvPr id="5" name="Date Placeholder 4"/>
          <p:cNvSpPr>
            <a:spLocks noGrp="1"/>
          </p:cNvSpPr>
          <p:nvPr>
            <p:ph type="dt" idx="10"/>
          </p:nvPr>
        </p:nvSpPr>
        <p:spPr/>
        <p:txBody>
          <a:bodyPr/>
          <a:lstStyle/>
          <a:p>
            <a:endParaRPr lang="en-GB"/>
          </a:p>
        </p:txBody>
      </p:sp>
    </p:spTree>
    <p:extLst>
      <p:ext uri="{BB962C8B-B14F-4D97-AF65-F5344CB8AC3E}">
        <p14:creationId xmlns:p14="http://schemas.microsoft.com/office/powerpoint/2010/main" val="10638005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Follow the guidance in the resource pack</a:t>
            </a:r>
            <a:endParaRPr lang="en-GB" dirty="0"/>
          </a:p>
        </p:txBody>
      </p:sp>
      <p:sp>
        <p:nvSpPr>
          <p:cNvPr id="5" name="Date Placeholder 4"/>
          <p:cNvSpPr>
            <a:spLocks noGrp="1"/>
          </p:cNvSpPr>
          <p:nvPr>
            <p:ph type="dt" idx="10"/>
          </p:nvPr>
        </p:nvSpPr>
        <p:spPr/>
        <p:txBody>
          <a:bodyPr/>
          <a:lstStyle/>
          <a:p>
            <a:endParaRPr lang="en-GB"/>
          </a:p>
        </p:txBody>
      </p:sp>
    </p:spTree>
    <p:extLst>
      <p:ext uri="{BB962C8B-B14F-4D97-AF65-F5344CB8AC3E}">
        <p14:creationId xmlns:p14="http://schemas.microsoft.com/office/powerpoint/2010/main" val="10638005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Date Placeholder 4"/>
          <p:cNvSpPr>
            <a:spLocks noGrp="1"/>
          </p:cNvSpPr>
          <p:nvPr>
            <p:ph type="dt" idx="10"/>
          </p:nvPr>
        </p:nvSpPr>
        <p:spPr/>
        <p:txBody>
          <a:bodyPr/>
          <a:lstStyle/>
          <a:p>
            <a:endParaRPr lang="en-GB"/>
          </a:p>
        </p:txBody>
      </p:sp>
    </p:spTree>
    <p:extLst>
      <p:ext uri="{BB962C8B-B14F-4D97-AF65-F5344CB8AC3E}">
        <p14:creationId xmlns:p14="http://schemas.microsoft.com/office/powerpoint/2010/main" val="10638005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Date Placeholder 4"/>
          <p:cNvSpPr>
            <a:spLocks noGrp="1"/>
          </p:cNvSpPr>
          <p:nvPr>
            <p:ph type="dt" idx="10"/>
          </p:nvPr>
        </p:nvSpPr>
        <p:spPr/>
        <p:txBody>
          <a:bodyPr/>
          <a:lstStyle/>
          <a:p>
            <a:endParaRPr lang="en-GB"/>
          </a:p>
        </p:txBody>
      </p:sp>
    </p:spTree>
    <p:extLst>
      <p:ext uri="{BB962C8B-B14F-4D97-AF65-F5344CB8AC3E}">
        <p14:creationId xmlns:p14="http://schemas.microsoft.com/office/powerpoint/2010/main" val="20061292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Date Placeholder 4"/>
          <p:cNvSpPr>
            <a:spLocks noGrp="1"/>
          </p:cNvSpPr>
          <p:nvPr>
            <p:ph type="dt" idx="10"/>
          </p:nvPr>
        </p:nvSpPr>
        <p:spPr/>
        <p:txBody>
          <a:bodyPr/>
          <a:lstStyle/>
          <a:p>
            <a:endParaRPr lang="en-GB"/>
          </a:p>
        </p:txBody>
      </p:sp>
    </p:spTree>
    <p:extLst>
      <p:ext uri="{BB962C8B-B14F-4D97-AF65-F5344CB8AC3E}">
        <p14:creationId xmlns:p14="http://schemas.microsoft.com/office/powerpoint/2010/main" val="106380059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on the link and explore the different parts of the brain and how damage in</a:t>
            </a:r>
            <a:r>
              <a:rPr lang="en-GB" baseline="0" dirty="0"/>
              <a:t> those parts impacts on the person and the different dementia symptoms likely to be experienced</a:t>
            </a:r>
            <a:endParaRPr lang="en-GB" dirty="0"/>
          </a:p>
        </p:txBody>
      </p:sp>
      <p:sp>
        <p:nvSpPr>
          <p:cNvPr id="5" name="Date Placeholder 4"/>
          <p:cNvSpPr>
            <a:spLocks noGrp="1"/>
          </p:cNvSpPr>
          <p:nvPr>
            <p:ph type="dt" idx="10"/>
          </p:nvPr>
        </p:nvSpPr>
        <p:spPr/>
        <p:txBody>
          <a:bodyPr/>
          <a:lstStyle/>
          <a:p>
            <a:endParaRPr lang="en-GB"/>
          </a:p>
        </p:txBody>
      </p:sp>
    </p:spTree>
    <p:extLst>
      <p:ext uri="{BB962C8B-B14F-4D97-AF65-F5344CB8AC3E}">
        <p14:creationId xmlns:p14="http://schemas.microsoft.com/office/powerpoint/2010/main" val="10638005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Date Placeholder 4"/>
          <p:cNvSpPr>
            <a:spLocks noGrp="1"/>
          </p:cNvSpPr>
          <p:nvPr>
            <p:ph type="dt" idx="10"/>
          </p:nvPr>
        </p:nvSpPr>
        <p:spPr/>
        <p:txBody>
          <a:bodyPr/>
          <a:lstStyle/>
          <a:p>
            <a:endParaRPr lang="en-GB"/>
          </a:p>
        </p:txBody>
      </p:sp>
    </p:spTree>
    <p:extLst>
      <p:ext uri="{BB962C8B-B14F-4D97-AF65-F5344CB8AC3E}">
        <p14:creationId xmlns:p14="http://schemas.microsoft.com/office/powerpoint/2010/main" val="209725298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You will play 2 videos of Terry </a:t>
            </a:r>
            <a:r>
              <a:rPr lang="en-GB" sz="1200" kern="1200" dirty="0" err="1">
                <a:solidFill>
                  <a:schemeClr val="tx1"/>
                </a:solidFill>
                <a:effectLst/>
                <a:latin typeface="+mn-lt"/>
                <a:ea typeface="+mn-ea"/>
                <a:cs typeface="+mn-cs"/>
              </a:rPr>
              <a:t>Pratchett</a:t>
            </a:r>
            <a:r>
              <a:rPr lang="en-GB" sz="1200" kern="1200" dirty="0">
                <a:solidFill>
                  <a:schemeClr val="tx1"/>
                </a:solidFill>
                <a:effectLst/>
                <a:latin typeface="+mn-lt"/>
                <a:ea typeface="+mn-ea"/>
                <a:cs typeface="+mn-cs"/>
              </a:rPr>
              <a:t> who had PCA, a rare form of dementia.</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Play the first video from 2008, explain that Terry was well educated and wrote a number of best selling books.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Then play the second video from 2013) and draw out the differences in terms of language used (more simple language used in the second video), pausing to consider words etc.</a:t>
            </a:r>
          </a:p>
          <a:p>
            <a:endParaRPr lang="en-GB" dirty="0"/>
          </a:p>
        </p:txBody>
      </p:sp>
      <p:sp>
        <p:nvSpPr>
          <p:cNvPr id="5" name="Date Placeholder 4"/>
          <p:cNvSpPr>
            <a:spLocks noGrp="1"/>
          </p:cNvSpPr>
          <p:nvPr>
            <p:ph type="dt" idx="10"/>
          </p:nvPr>
        </p:nvSpPr>
        <p:spPr/>
        <p:txBody>
          <a:bodyPr/>
          <a:lstStyle/>
          <a:p>
            <a:endParaRPr lang="en-GB"/>
          </a:p>
        </p:txBody>
      </p:sp>
    </p:spTree>
    <p:extLst>
      <p:ext uri="{BB962C8B-B14F-4D97-AF65-F5344CB8AC3E}">
        <p14:creationId xmlns:p14="http://schemas.microsoft.com/office/powerpoint/2010/main" val="10638005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Date Placeholder 4"/>
          <p:cNvSpPr>
            <a:spLocks noGrp="1"/>
          </p:cNvSpPr>
          <p:nvPr>
            <p:ph type="dt" idx="10"/>
          </p:nvPr>
        </p:nvSpPr>
        <p:spPr/>
        <p:txBody>
          <a:bodyPr/>
          <a:lstStyle/>
          <a:p>
            <a:endParaRPr lang="en-GB"/>
          </a:p>
        </p:txBody>
      </p:sp>
    </p:spTree>
    <p:extLst>
      <p:ext uri="{BB962C8B-B14F-4D97-AF65-F5344CB8AC3E}">
        <p14:creationId xmlns:p14="http://schemas.microsoft.com/office/powerpoint/2010/main" val="1063800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pitchFamily="34" charset="0"/>
                <a:cs typeface="Arial" pitchFamily="34" charset="0"/>
              </a:rPr>
              <a:t>This workshop</a:t>
            </a:r>
            <a:r>
              <a:rPr lang="en-GB" sz="1200" baseline="0" dirty="0">
                <a:effectLst/>
                <a:latin typeface="Arial" pitchFamily="34" charset="0"/>
                <a:cs typeface="Arial" pitchFamily="34" charset="0"/>
              </a:rPr>
              <a:t> schedule</a:t>
            </a:r>
            <a:r>
              <a:rPr lang="en-GB" sz="1200" dirty="0">
                <a:effectLst/>
                <a:latin typeface="Arial" pitchFamily="34" charset="0"/>
                <a:cs typeface="Arial" pitchFamily="34" charset="0"/>
              </a:rPr>
              <a:t> sets</a:t>
            </a:r>
            <a:r>
              <a:rPr lang="en-GB" sz="1200" baseline="0" dirty="0">
                <a:effectLst/>
                <a:latin typeface="Arial" pitchFamily="34" charset="0"/>
                <a:cs typeface="Arial" pitchFamily="34" charset="0"/>
              </a:rPr>
              <a:t> out the recommended time the Trainer should spend on each activity.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Based on the above timings it will take 4 hours to deliver the workshop,</a:t>
            </a:r>
            <a:r>
              <a:rPr lang="en-GB" sz="1200" kern="1200" baseline="0" dirty="0">
                <a:solidFill>
                  <a:schemeClr val="tx1"/>
                </a:solidFill>
                <a:effectLst/>
                <a:latin typeface="+mn-lt"/>
                <a:ea typeface="+mn-ea"/>
                <a:cs typeface="+mn-cs"/>
              </a:rPr>
              <a:t> the trainer should also allow time be</a:t>
            </a:r>
            <a:r>
              <a:rPr lang="en-GB" sz="1200" kern="1200" dirty="0">
                <a:solidFill>
                  <a:schemeClr val="tx1"/>
                </a:solidFill>
                <a:effectLst/>
                <a:latin typeface="+mn-lt"/>
                <a:ea typeface="+mn-ea"/>
                <a:cs typeface="+mn-cs"/>
              </a:rPr>
              <a:t>fore (</a:t>
            </a:r>
            <a:r>
              <a:rPr lang="en-GB" sz="1200" baseline="0" dirty="0">
                <a:effectLst/>
                <a:latin typeface="Arial" pitchFamily="34" charset="0"/>
                <a:cs typeface="Arial" pitchFamily="34" charset="0"/>
              </a:rPr>
              <a:t>to set up the room, </a:t>
            </a:r>
            <a:r>
              <a:rPr lang="en-GB" sz="1200" baseline="0" dirty="0" err="1">
                <a:effectLst/>
                <a:latin typeface="Arial" pitchFamily="34" charset="0"/>
                <a:cs typeface="Arial" pitchFamily="34" charset="0"/>
              </a:rPr>
              <a:t>powerpoint</a:t>
            </a:r>
            <a:r>
              <a:rPr lang="en-GB" sz="1200" baseline="0" dirty="0">
                <a:effectLst/>
                <a:latin typeface="Arial" pitchFamily="34" charset="0"/>
                <a:cs typeface="Arial" pitchFamily="34" charset="0"/>
              </a:rPr>
              <a:t> and any simulation activities) and after the session (to allow</a:t>
            </a:r>
            <a:r>
              <a:rPr lang="en-GB" sz="1200" dirty="0">
                <a:effectLst/>
                <a:latin typeface="Arial" pitchFamily="34" charset="0"/>
                <a:cs typeface="Arial" pitchFamily="34" charset="0"/>
              </a:rPr>
              <a:t> any participants that wish to ask additional questions/seek support or signposting individually).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pitchFamily="34" charset="0"/>
                <a:cs typeface="Arial" pitchFamily="34" charset="0"/>
              </a:rPr>
              <a:t>A short</a:t>
            </a:r>
            <a:r>
              <a:rPr lang="en-GB" sz="1200" baseline="0" dirty="0">
                <a:effectLst/>
                <a:latin typeface="Arial" pitchFamily="34" charset="0"/>
                <a:cs typeface="Arial" pitchFamily="34" charset="0"/>
              </a:rPr>
              <a:t> break between each topic is also recommended.</a:t>
            </a:r>
            <a:endParaRPr lang="en-GB" sz="1200" dirty="0">
              <a:effectLst/>
              <a:latin typeface="Arial" pitchFamily="34" charset="0"/>
              <a:cs typeface="Arial" pitchFamily="34" charset="0"/>
            </a:endParaRPr>
          </a:p>
          <a:p>
            <a:endParaRPr lang="en-GB" dirty="0"/>
          </a:p>
        </p:txBody>
      </p:sp>
      <p:sp>
        <p:nvSpPr>
          <p:cNvPr id="5" name="Date Placeholder 4"/>
          <p:cNvSpPr>
            <a:spLocks noGrp="1"/>
          </p:cNvSpPr>
          <p:nvPr>
            <p:ph type="dt" idx="10"/>
          </p:nvPr>
        </p:nvSpPr>
        <p:spPr/>
        <p:txBody>
          <a:bodyPr/>
          <a:lstStyle/>
          <a:p>
            <a:endParaRPr lang="en-GB"/>
          </a:p>
        </p:txBody>
      </p:sp>
    </p:spTree>
    <p:extLst>
      <p:ext uri="{BB962C8B-B14F-4D97-AF65-F5344CB8AC3E}">
        <p14:creationId xmlns:p14="http://schemas.microsoft.com/office/powerpoint/2010/main" val="106380059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Date Placeholder 4"/>
          <p:cNvSpPr>
            <a:spLocks noGrp="1"/>
          </p:cNvSpPr>
          <p:nvPr>
            <p:ph type="dt" idx="10"/>
          </p:nvPr>
        </p:nvSpPr>
        <p:spPr/>
        <p:txBody>
          <a:bodyPr/>
          <a:lstStyle/>
          <a:p>
            <a:endParaRPr lang="en-GB"/>
          </a:p>
        </p:txBody>
      </p:sp>
    </p:spTree>
    <p:extLst>
      <p:ext uri="{BB962C8B-B14F-4D97-AF65-F5344CB8AC3E}">
        <p14:creationId xmlns:p14="http://schemas.microsoft.com/office/powerpoint/2010/main" val="10638005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Date Placeholder 4"/>
          <p:cNvSpPr>
            <a:spLocks noGrp="1"/>
          </p:cNvSpPr>
          <p:nvPr>
            <p:ph type="dt" idx="10"/>
          </p:nvPr>
        </p:nvSpPr>
        <p:spPr/>
        <p:txBody>
          <a:bodyPr/>
          <a:lstStyle/>
          <a:p>
            <a:endParaRPr lang="en-GB"/>
          </a:p>
        </p:txBody>
      </p:sp>
    </p:spTree>
    <p:extLst>
      <p:ext uri="{BB962C8B-B14F-4D97-AF65-F5344CB8AC3E}">
        <p14:creationId xmlns:p14="http://schemas.microsoft.com/office/powerpoint/2010/main" val="106380059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Date Placeholder 4"/>
          <p:cNvSpPr>
            <a:spLocks noGrp="1"/>
          </p:cNvSpPr>
          <p:nvPr>
            <p:ph type="dt" idx="10"/>
          </p:nvPr>
        </p:nvSpPr>
        <p:spPr/>
        <p:txBody>
          <a:bodyPr/>
          <a:lstStyle/>
          <a:p>
            <a:endParaRPr lang="en-GB"/>
          </a:p>
        </p:txBody>
      </p:sp>
    </p:spTree>
    <p:extLst>
      <p:ext uri="{BB962C8B-B14F-4D97-AF65-F5344CB8AC3E}">
        <p14:creationId xmlns:p14="http://schemas.microsoft.com/office/powerpoint/2010/main" val="311747629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Date Placeholder 4"/>
          <p:cNvSpPr>
            <a:spLocks noGrp="1"/>
          </p:cNvSpPr>
          <p:nvPr>
            <p:ph type="dt" idx="10"/>
          </p:nvPr>
        </p:nvSpPr>
        <p:spPr/>
        <p:txBody>
          <a:bodyPr/>
          <a:lstStyle/>
          <a:p>
            <a:endParaRPr lang="en-GB"/>
          </a:p>
        </p:txBody>
      </p:sp>
    </p:spTree>
    <p:extLst>
      <p:ext uri="{BB962C8B-B14F-4D97-AF65-F5344CB8AC3E}">
        <p14:creationId xmlns:p14="http://schemas.microsoft.com/office/powerpoint/2010/main" val="106380059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Date Placeholder 4"/>
          <p:cNvSpPr>
            <a:spLocks noGrp="1"/>
          </p:cNvSpPr>
          <p:nvPr>
            <p:ph type="dt" idx="10"/>
          </p:nvPr>
        </p:nvSpPr>
        <p:spPr/>
        <p:txBody>
          <a:bodyPr/>
          <a:lstStyle/>
          <a:p>
            <a:endParaRPr lang="en-GB"/>
          </a:p>
        </p:txBody>
      </p:sp>
    </p:spTree>
    <p:extLst>
      <p:ext uri="{BB962C8B-B14F-4D97-AF65-F5344CB8AC3E}">
        <p14:creationId xmlns:p14="http://schemas.microsoft.com/office/powerpoint/2010/main" val="15274649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a:t>John </a:t>
            </a:r>
            <a:r>
              <a:rPr lang="en-US" altLang="en-US" sz="1200" dirty="0" err="1"/>
              <a:t>Killick</a:t>
            </a:r>
            <a:r>
              <a:rPr lang="en-US" altLang="en-US" sz="1200" dirty="0"/>
              <a:t> is a poet who has worked extensively with people with dementia to explore their experiences of living with the condition. Here are some quotes from people with dementia discussing how they feel about communication. http://www.poetrypf.co.uk/johnkillickpage.html</a:t>
            </a:r>
          </a:p>
          <a:p>
            <a:endParaRPr lang="en-GB" dirty="0"/>
          </a:p>
        </p:txBody>
      </p:sp>
      <p:sp>
        <p:nvSpPr>
          <p:cNvPr id="5" name="Date Placeholder 4"/>
          <p:cNvSpPr>
            <a:spLocks noGrp="1"/>
          </p:cNvSpPr>
          <p:nvPr>
            <p:ph type="dt" idx="10"/>
          </p:nvPr>
        </p:nvSpPr>
        <p:spPr/>
        <p:txBody>
          <a:bodyPr/>
          <a:lstStyle/>
          <a:p>
            <a:endParaRPr lang="en-GB"/>
          </a:p>
        </p:txBody>
      </p:sp>
    </p:spTree>
    <p:extLst>
      <p:ext uri="{BB962C8B-B14F-4D97-AF65-F5344CB8AC3E}">
        <p14:creationId xmlns:p14="http://schemas.microsoft.com/office/powerpoint/2010/main" val="106380059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solidFill>
                  <a:schemeClr val="tx1"/>
                </a:solidFill>
              </a:rPr>
              <a:t>‘Challenging’ behaviour (!!!!), Who is challenging who?</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‘Challenging’ behaviour can be defined as any behaviour that is unpredictable, frequent and of long duration, and is distressing to the individual or a nuisance to others (</a:t>
            </a:r>
            <a:r>
              <a:rPr lang="en-GB" sz="1200" dirty="0" err="1"/>
              <a:t>Ouldred</a:t>
            </a:r>
            <a:r>
              <a:rPr lang="en-GB" sz="1200" dirty="0"/>
              <a:t> and </a:t>
            </a:r>
            <a:r>
              <a:rPr lang="en-GB" sz="1200" dirty="0" err="1"/>
              <a:t>Byryant</a:t>
            </a:r>
            <a:r>
              <a:rPr lang="en-GB" sz="1200" dirty="0"/>
              <a:t> 2008)</a:t>
            </a:r>
          </a:p>
          <a:p>
            <a:pPr marL="0" indent="0">
              <a:buFontTx/>
              <a:buNone/>
              <a:defRPr/>
            </a:pPr>
            <a:r>
              <a:rPr lang="en-GB" b="1" dirty="0">
                <a:solidFill>
                  <a:srgbClr val="FF0000"/>
                </a:solidFill>
              </a:rPr>
              <a:t>BUT</a:t>
            </a:r>
          </a:p>
          <a:p>
            <a:pPr marL="0" indent="0">
              <a:buFontTx/>
              <a:buNone/>
              <a:defRPr/>
            </a:pPr>
            <a:r>
              <a:rPr lang="en-GB" sz="1200" dirty="0"/>
              <a:t>Agitation and distress can often be a sign that people have an </a:t>
            </a:r>
            <a:r>
              <a:rPr lang="en-GB" sz="1200" b="1" dirty="0">
                <a:solidFill>
                  <a:srgbClr val="FF0000"/>
                </a:solidFill>
              </a:rPr>
              <a:t>unmet need </a:t>
            </a:r>
            <a:r>
              <a:rPr lang="en-GB" sz="1200" dirty="0"/>
              <a:t>that is causing them discomfort or distress (Dewing 2010: and Livingston et al 2014)</a:t>
            </a:r>
          </a:p>
          <a:p>
            <a:pPr marL="0" indent="0">
              <a:buFontTx/>
              <a:buNone/>
              <a:defRPr/>
            </a:pPr>
            <a:endParaRPr lang="en-GB" sz="1200" dirty="0"/>
          </a:p>
          <a:p>
            <a:r>
              <a:rPr lang="en-GB" u="sng" dirty="0" err="1"/>
              <a:t>Sundowning</a:t>
            </a:r>
            <a:r>
              <a:rPr lang="en-GB" u="sng" dirty="0"/>
              <a:t>:</a:t>
            </a:r>
          </a:p>
          <a:p>
            <a:r>
              <a:rPr lang="en-GB" dirty="0"/>
              <a:t>Sleep-wake cycle may be affected</a:t>
            </a:r>
          </a:p>
          <a:p>
            <a:r>
              <a:rPr lang="en-GB" dirty="0"/>
              <a:t>Increasing agitation at night</a:t>
            </a:r>
          </a:p>
          <a:p>
            <a:r>
              <a:rPr lang="en-GB" dirty="0"/>
              <a:t>Could be linked to light changes, fewer clues to time of day, exhaustion, age related, carer exhaustion</a:t>
            </a:r>
          </a:p>
          <a:p>
            <a:endParaRPr lang="en-GB" dirty="0"/>
          </a:p>
          <a:p>
            <a:r>
              <a:rPr lang="en-GB" sz="1200" dirty="0"/>
              <a:t>Current state</a:t>
            </a:r>
          </a:p>
          <a:p>
            <a:r>
              <a:rPr lang="en-GB" sz="1200" dirty="0"/>
              <a:t>Emotional state, behaviour could be triggered by an emotion such as boredom (people with dementia have a short attention span but still require stimulating activities), anger, anxiety</a:t>
            </a:r>
          </a:p>
          <a:p>
            <a:endParaRPr lang="en-GB" sz="1200" dirty="0"/>
          </a:p>
          <a:p>
            <a:r>
              <a:rPr lang="en-GB" sz="1200" dirty="0"/>
              <a:t>These could include medical and physiological factors, such as pain, hunger, need for the toilet, and need for exercise. </a:t>
            </a:r>
            <a:r>
              <a:rPr lang="en-GB" sz="800" dirty="0"/>
              <a:t>(</a:t>
            </a:r>
            <a:r>
              <a:rPr lang="en-GB" sz="800" dirty="0" err="1"/>
              <a:t>Oppokofer</a:t>
            </a:r>
            <a:r>
              <a:rPr lang="en-GB" sz="800" dirty="0"/>
              <a:t> &amp; </a:t>
            </a:r>
            <a:r>
              <a:rPr lang="en-GB" sz="800" dirty="0" err="1"/>
              <a:t>Geschwinder</a:t>
            </a:r>
            <a:r>
              <a:rPr lang="en-GB" sz="800" dirty="0"/>
              <a:t> 2014.. </a:t>
            </a:r>
            <a:r>
              <a:rPr lang="en-GB" sz="800" dirty="0" err="1"/>
              <a:t>Yamakawa</a:t>
            </a:r>
            <a:r>
              <a:rPr lang="en-GB" sz="800" dirty="0"/>
              <a:t> et al 2014)</a:t>
            </a:r>
          </a:p>
          <a:p>
            <a:endParaRPr lang="en-GB" sz="800" dirty="0"/>
          </a:p>
          <a:p>
            <a:r>
              <a:rPr lang="en-GB" sz="1200" dirty="0"/>
              <a:t>Delirium or other co-</a:t>
            </a:r>
            <a:r>
              <a:rPr lang="en-GB" sz="1200" dirty="0" err="1"/>
              <a:t>morbities</a:t>
            </a:r>
            <a:r>
              <a:rPr lang="en-GB" sz="1200" dirty="0"/>
              <a:t> </a:t>
            </a:r>
            <a:endParaRPr lang="en-GB" sz="800" dirty="0"/>
          </a:p>
          <a:p>
            <a:pPr marL="0" indent="0">
              <a:buFontTx/>
              <a:buNone/>
              <a:defRPr/>
            </a:pPr>
            <a:endParaRPr lang="en-GB" sz="1200" dirty="0"/>
          </a:p>
          <a:p>
            <a:endParaRPr lang="en-GB" dirty="0"/>
          </a:p>
        </p:txBody>
      </p:sp>
      <p:sp>
        <p:nvSpPr>
          <p:cNvPr id="5" name="Date Placeholder 4"/>
          <p:cNvSpPr>
            <a:spLocks noGrp="1"/>
          </p:cNvSpPr>
          <p:nvPr>
            <p:ph type="dt" idx="10"/>
          </p:nvPr>
        </p:nvSpPr>
        <p:spPr/>
        <p:txBody>
          <a:bodyPr/>
          <a:lstStyle/>
          <a:p>
            <a:endParaRPr lang="en-GB"/>
          </a:p>
        </p:txBody>
      </p:sp>
    </p:spTree>
    <p:extLst>
      <p:ext uri="{BB962C8B-B14F-4D97-AF65-F5344CB8AC3E}">
        <p14:creationId xmlns:p14="http://schemas.microsoft.com/office/powerpoint/2010/main" val="106380059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Play the video clip of Ken and </a:t>
            </a:r>
            <a:r>
              <a:rPr lang="en-GB" sz="1200" kern="1200" dirty="0" err="1">
                <a:solidFill>
                  <a:schemeClr val="tx1"/>
                </a:solidFill>
                <a:effectLst/>
                <a:latin typeface="+mn-lt"/>
                <a:ea typeface="+mn-ea"/>
                <a:cs typeface="+mn-cs"/>
              </a:rPr>
              <a:t>Evelyne</a:t>
            </a:r>
            <a:r>
              <a:rPr lang="en-GB" sz="1200" kern="1200" dirty="0">
                <a:solidFill>
                  <a:schemeClr val="tx1"/>
                </a:solidFill>
                <a:effectLst/>
                <a:latin typeface="+mn-lt"/>
                <a:ea typeface="+mn-ea"/>
                <a:cs typeface="+mn-cs"/>
              </a:rPr>
              <a:t> and ask participants to note examples of humanised and dehumanised communication.</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Ask participants to feedback to group</a:t>
            </a:r>
            <a:r>
              <a:rPr lang="en-GB" sz="1200" kern="1200" baseline="0" dirty="0">
                <a:solidFill>
                  <a:schemeClr val="tx1"/>
                </a:solidFill>
                <a:effectLst/>
                <a:latin typeface="+mn-lt"/>
                <a:ea typeface="+mn-ea"/>
                <a:cs typeface="+mn-cs"/>
              </a:rPr>
              <a:t> on what they felt were humanised and dehumanised examples of communication.</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Follow the guidance in the resource pack.</a:t>
            </a:r>
            <a:endParaRPr lang="en-GB" dirty="0"/>
          </a:p>
        </p:txBody>
      </p:sp>
      <p:sp>
        <p:nvSpPr>
          <p:cNvPr id="5" name="Date Placeholder 4"/>
          <p:cNvSpPr>
            <a:spLocks noGrp="1"/>
          </p:cNvSpPr>
          <p:nvPr>
            <p:ph type="dt" idx="10"/>
          </p:nvPr>
        </p:nvSpPr>
        <p:spPr/>
        <p:txBody>
          <a:bodyPr/>
          <a:lstStyle/>
          <a:p>
            <a:endParaRPr lang="en-GB"/>
          </a:p>
        </p:txBody>
      </p:sp>
    </p:spTree>
    <p:extLst>
      <p:ext uri="{BB962C8B-B14F-4D97-AF65-F5344CB8AC3E}">
        <p14:creationId xmlns:p14="http://schemas.microsoft.com/office/powerpoint/2010/main" val="106380059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Read this short story:</a:t>
            </a:r>
          </a:p>
          <a:p>
            <a:r>
              <a:rPr lang="en-GB" sz="1200" kern="1200" dirty="0">
                <a:solidFill>
                  <a:schemeClr val="tx1"/>
                </a:solidFill>
                <a:effectLst/>
                <a:latin typeface="+mn-lt"/>
                <a:ea typeface="+mn-ea"/>
                <a:cs typeface="+mn-cs"/>
              </a:rPr>
              <a:t>One day an old man was walking down the beach just before dawn.  In the distance he saw a young man picking up stranded starfish and throwing them back into the sea.  As the old man approached the young man, he asked, "Why do you spend so much energy doing what seems to be a waste of time?"  The young man explained that the stranded starfish would die if left in the morning sun.  The old man exclaimed, "But there must be thousands of starfish.  How can your efforts make any difference?"  The young man looked down at the starfish in his hand and as he threw it to safety in the sea, he said," It makes a difference to this one!"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At times in our lives, we are all the old man, the young man, or the starfish.  Sometimes, as the old man, we don't see the purpose to actions.  Sometimes, as the young man, we persevere and make a difference.  And sometimes, we are the starfish who just need a little help.</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Explain that small actions can make a big difference!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Ask the group to consider and then share their own examples of humanised care from their own practice. </a:t>
            </a:r>
          </a:p>
          <a:p>
            <a:endParaRPr lang="en-GB" dirty="0"/>
          </a:p>
        </p:txBody>
      </p:sp>
      <p:sp>
        <p:nvSpPr>
          <p:cNvPr id="5" name="Date Placeholder 4"/>
          <p:cNvSpPr>
            <a:spLocks noGrp="1"/>
          </p:cNvSpPr>
          <p:nvPr>
            <p:ph type="dt" idx="10"/>
          </p:nvPr>
        </p:nvSpPr>
        <p:spPr/>
        <p:txBody>
          <a:bodyPr/>
          <a:lstStyle/>
          <a:p>
            <a:endParaRPr lang="en-GB"/>
          </a:p>
        </p:txBody>
      </p:sp>
    </p:spTree>
    <p:extLst>
      <p:ext uri="{BB962C8B-B14F-4D97-AF65-F5344CB8AC3E}">
        <p14:creationId xmlns:p14="http://schemas.microsoft.com/office/powerpoint/2010/main" val="106380059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Date Placeholder 4"/>
          <p:cNvSpPr>
            <a:spLocks noGrp="1"/>
          </p:cNvSpPr>
          <p:nvPr>
            <p:ph type="dt" idx="10"/>
          </p:nvPr>
        </p:nvSpPr>
        <p:spPr/>
        <p:txBody>
          <a:bodyPr/>
          <a:lstStyle/>
          <a:p>
            <a:endParaRPr lang="en-GB"/>
          </a:p>
        </p:txBody>
      </p:sp>
    </p:spTree>
    <p:extLst>
      <p:ext uri="{BB962C8B-B14F-4D97-AF65-F5344CB8AC3E}">
        <p14:creationId xmlns:p14="http://schemas.microsoft.com/office/powerpoint/2010/main" val="1063800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a:t>
            </a:r>
            <a:r>
              <a:rPr lang="en-GB" baseline="0" dirty="0"/>
              <a:t> first unit focuses on dementia risk reduction and prevention </a:t>
            </a:r>
            <a:endParaRPr lang="en-GB" dirty="0"/>
          </a:p>
        </p:txBody>
      </p:sp>
      <p:sp>
        <p:nvSpPr>
          <p:cNvPr id="5" name="Date Placeholder 4"/>
          <p:cNvSpPr>
            <a:spLocks noGrp="1"/>
          </p:cNvSpPr>
          <p:nvPr>
            <p:ph type="dt" idx="10"/>
          </p:nvPr>
        </p:nvSpPr>
        <p:spPr/>
        <p:txBody>
          <a:bodyPr/>
          <a:lstStyle/>
          <a:p>
            <a:endParaRPr lang="en-GB"/>
          </a:p>
        </p:txBody>
      </p:sp>
    </p:spTree>
    <p:extLst>
      <p:ext uri="{BB962C8B-B14F-4D97-AF65-F5344CB8AC3E}">
        <p14:creationId xmlns:p14="http://schemas.microsoft.com/office/powerpoint/2010/main" val="92739719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a:t>
            </a:r>
            <a:r>
              <a:rPr lang="en-GB" baseline="0" dirty="0"/>
              <a:t> the participants if they have any further thoughts or questions. </a:t>
            </a:r>
            <a:endParaRPr lang="en-GB" dirty="0"/>
          </a:p>
        </p:txBody>
      </p:sp>
      <p:sp>
        <p:nvSpPr>
          <p:cNvPr id="5" name="Date Placeholder 4"/>
          <p:cNvSpPr>
            <a:spLocks noGrp="1"/>
          </p:cNvSpPr>
          <p:nvPr>
            <p:ph type="dt" idx="10"/>
          </p:nvPr>
        </p:nvSpPr>
        <p:spPr/>
        <p:txBody>
          <a:bodyPr/>
          <a:lstStyle/>
          <a:p>
            <a:endParaRPr lang="en-GB"/>
          </a:p>
        </p:txBody>
      </p:sp>
    </p:spTree>
    <p:extLst>
      <p:ext uri="{BB962C8B-B14F-4D97-AF65-F5344CB8AC3E}">
        <p14:creationId xmlns:p14="http://schemas.microsoft.com/office/powerpoint/2010/main" val="106380059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1" dirty="0"/>
              <a:t>Evaluation of Unit:</a:t>
            </a:r>
          </a:p>
          <a:p>
            <a:endParaRPr lang="en-GB" sz="1200" dirty="0"/>
          </a:p>
          <a:p>
            <a:pPr marL="181240" indent="-181240">
              <a:buFont typeface="Arial" panose="020B0604020202020204" pitchFamily="34" charset="0"/>
              <a:buChar char="•"/>
            </a:pPr>
            <a:r>
              <a:rPr lang="en-GB" sz="1200" dirty="0"/>
              <a:t>Encourage participants to complete their Tier 2 Dementia Awareness Training Unit Evaluation Form </a:t>
            </a:r>
          </a:p>
          <a:p>
            <a:pPr marL="181240" indent="-181240">
              <a:buFont typeface="Arial" panose="020B0604020202020204" pitchFamily="34" charset="0"/>
              <a:buChar char="•"/>
            </a:pPr>
            <a:r>
              <a:rPr lang="en-GB" sz="1200" dirty="0"/>
              <a:t>Collect the evaluation forms and prepare to send them to your Local Education &amp; Training Lead </a:t>
            </a:r>
          </a:p>
          <a:p>
            <a:pPr marL="181240" indent="-181240">
              <a:buFont typeface="Arial" panose="020B0604020202020204" pitchFamily="34" charset="0"/>
              <a:buChar char="•"/>
            </a:pPr>
            <a:r>
              <a:rPr lang="en-GB" sz="1200" dirty="0"/>
              <a:t>Thank all the participants for attending the training. </a:t>
            </a:r>
          </a:p>
          <a:p>
            <a:endParaRPr lang="en-GB" dirty="0"/>
          </a:p>
        </p:txBody>
      </p:sp>
      <p:sp>
        <p:nvSpPr>
          <p:cNvPr id="5" name="Date Placeholder 4"/>
          <p:cNvSpPr>
            <a:spLocks noGrp="1"/>
          </p:cNvSpPr>
          <p:nvPr>
            <p:ph type="dt" idx="10"/>
          </p:nvPr>
        </p:nvSpPr>
        <p:spPr/>
        <p:txBody>
          <a:bodyPr/>
          <a:lstStyle/>
          <a:p>
            <a:endParaRPr lang="en-GB"/>
          </a:p>
        </p:txBody>
      </p:sp>
    </p:spTree>
    <p:extLst>
      <p:ext uri="{BB962C8B-B14F-4D97-AF65-F5344CB8AC3E}">
        <p14:creationId xmlns:p14="http://schemas.microsoft.com/office/powerpoint/2010/main" val="106380059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Inform the participants that this training has been created in a project funded by Health Education England. The materials have been developed by Bournemouth University drawing from work previously undertaken by the people named on this slide. Thank</a:t>
            </a:r>
            <a:r>
              <a:rPr lang="en-GB" sz="1200" kern="1200" baseline="0" dirty="0">
                <a:solidFill>
                  <a:schemeClr val="tx1"/>
                </a:solidFill>
                <a:effectLst/>
                <a:latin typeface="+mn-lt"/>
                <a:ea typeface="+mn-ea"/>
                <a:cs typeface="+mn-cs"/>
              </a:rPr>
              <a:t> you also to those that attended the pilot session for sharing your valuable experiences and feedback on the draft materials.</a:t>
            </a:r>
            <a:endParaRPr lang="en-GB" dirty="0"/>
          </a:p>
        </p:txBody>
      </p:sp>
      <p:sp>
        <p:nvSpPr>
          <p:cNvPr id="5" name="Date Placeholder 4"/>
          <p:cNvSpPr>
            <a:spLocks noGrp="1"/>
          </p:cNvSpPr>
          <p:nvPr>
            <p:ph type="dt" idx="10"/>
          </p:nvPr>
        </p:nvSpPr>
        <p:spPr/>
        <p:txBody>
          <a:bodyPr/>
          <a:lstStyle/>
          <a:p>
            <a:endParaRPr lang="en-GB"/>
          </a:p>
        </p:txBody>
      </p:sp>
    </p:spTree>
    <p:extLst>
      <p:ext uri="{BB962C8B-B14F-4D97-AF65-F5344CB8AC3E}">
        <p14:creationId xmlns:p14="http://schemas.microsoft.com/office/powerpoint/2010/main" val="106380059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Date Placeholder 4"/>
          <p:cNvSpPr>
            <a:spLocks noGrp="1"/>
          </p:cNvSpPr>
          <p:nvPr>
            <p:ph type="dt" idx="10"/>
          </p:nvPr>
        </p:nvSpPr>
        <p:spPr/>
        <p:txBody>
          <a:bodyPr/>
          <a:lstStyle/>
          <a:p>
            <a:endParaRPr lang="en-GB"/>
          </a:p>
        </p:txBody>
      </p:sp>
    </p:spTree>
    <p:extLst>
      <p:ext uri="{BB962C8B-B14F-4D97-AF65-F5344CB8AC3E}">
        <p14:creationId xmlns:p14="http://schemas.microsoft.com/office/powerpoint/2010/main" val="230335358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Date Placeholder 4"/>
          <p:cNvSpPr>
            <a:spLocks noGrp="1"/>
          </p:cNvSpPr>
          <p:nvPr>
            <p:ph type="dt" idx="10"/>
          </p:nvPr>
        </p:nvSpPr>
        <p:spPr/>
        <p:txBody>
          <a:bodyPr/>
          <a:lstStyle/>
          <a:p>
            <a:endParaRPr lang="en-GB"/>
          </a:p>
        </p:txBody>
      </p:sp>
    </p:spTree>
    <p:extLst>
      <p:ext uri="{BB962C8B-B14F-4D97-AF65-F5344CB8AC3E}">
        <p14:creationId xmlns:p14="http://schemas.microsoft.com/office/powerpoint/2010/main" val="106380059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Date Placeholder 4"/>
          <p:cNvSpPr>
            <a:spLocks noGrp="1"/>
          </p:cNvSpPr>
          <p:nvPr>
            <p:ph type="dt" idx="10"/>
          </p:nvPr>
        </p:nvSpPr>
        <p:spPr/>
        <p:txBody>
          <a:bodyPr/>
          <a:lstStyle/>
          <a:p>
            <a:endParaRPr lang="en-GB"/>
          </a:p>
        </p:txBody>
      </p:sp>
    </p:spTree>
    <p:extLst>
      <p:ext uri="{BB962C8B-B14F-4D97-AF65-F5344CB8AC3E}">
        <p14:creationId xmlns:p14="http://schemas.microsoft.com/office/powerpoint/2010/main" val="106380059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Date Placeholder 4"/>
          <p:cNvSpPr>
            <a:spLocks noGrp="1"/>
          </p:cNvSpPr>
          <p:nvPr>
            <p:ph type="dt" idx="10"/>
          </p:nvPr>
        </p:nvSpPr>
        <p:spPr/>
        <p:txBody>
          <a:bodyPr/>
          <a:lstStyle/>
          <a:p>
            <a:endParaRPr lang="en-GB"/>
          </a:p>
        </p:txBody>
      </p:sp>
    </p:spTree>
    <p:extLst>
      <p:ext uri="{BB962C8B-B14F-4D97-AF65-F5344CB8AC3E}">
        <p14:creationId xmlns:p14="http://schemas.microsoft.com/office/powerpoint/2010/main" val="106380059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Additional sources of information for</a:t>
            </a:r>
            <a:r>
              <a:rPr lang="en-GB" baseline="0" dirty="0"/>
              <a:t> those that are interested.</a:t>
            </a:r>
            <a:endParaRPr lang="en-GB" dirty="0"/>
          </a:p>
        </p:txBody>
      </p:sp>
      <p:sp>
        <p:nvSpPr>
          <p:cNvPr id="5" name="Date Placeholder 4"/>
          <p:cNvSpPr>
            <a:spLocks noGrp="1"/>
          </p:cNvSpPr>
          <p:nvPr>
            <p:ph type="dt" idx="10"/>
          </p:nvPr>
        </p:nvSpPr>
        <p:spPr/>
        <p:txBody>
          <a:bodyPr/>
          <a:lstStyle/>
          <a:p>
            <a:endParaRPr lang="en-GB"/>
          </a:p>
        </p:txBody>
      </p:sp>
    </p:spTree>
    <p:extLst>
      <p:ext uri="{BB962C8B-B14F-4D97-AF65-F5344CB8AC3E}">
        <p14:creationId xmlns:p14="http://schemas.microsoft.com/office/powerpoint/2010/main" val="106380059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Date Placeholder 4"/>
          <p:cNvSpPr>
            <a:spLocks noGrp="1"/>
          </p:cNvSpPr>
          <p:nvPr>
            <p:ph type="dt" idx="10"/>
          </p:nvPr>
        </p:nvSpPr>
        <p:spPr/>
        <p:txBody>
          <a:bodyPr/>
          <a:lstStyle/>
          <a:p>
            <a:endParaRPr lang="en-GB"/>
          </a:p>
        </p:txBody>
      </p:sp>
    </p:spTree>
    <p:extLst>
      <p:ext uri="{BB962C8B-B14F-4D97-AF65-F5344CB8AC3E}">
        <p14:creationId xmlns:p14="http://schemas.microsoft.com/office/powerpoint/2010/main" val="192839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a:t>
            </a:r>
            <a:r>
              <a:rPr lang="en-GB" baseline="0" dirty="0"/>
              <a:t> is important to state these at the beginning of the session.</a:t>
            </a:r>
            <a:endParaRPr lang="en-GB" dirty="0"/>
          </a:p>
        </p:txBody>
      </p:sp>
      <p:sp>
        <p:nvSpPr>
          <p:cNvPr id="5" name="Date Placeholder 4"/>
          <p:cNvSpPr>
            <a:spLocks noGrp="1"/>
          </p:cNvSpPr>
          <p:nvPr>
            <p:ph type="dt" idx="10"/>
          </p:nvPr>
        </p:nvSpPr>
        <p:spPr/>
        <p:txBody>
          <a:bodyPr/>
          <a:lstStyle/>
          <a:p>
            <a:endParaRPr lang="en-GB"/>
          </a:p>
        </p:txBody>
      </p:sp>
    </p:spTree>
    <p:extLst>
      <p:ext uri="{BB962C8B-B14F-4D97-AF65-F5344CB8AC3E}">
        <p14:creationId xmlns:p14="http://schemas.microsoft.com/office/powerpoint/2010/main" val="1063800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GB" sz="1200" baseline="0" dirty="0">
                <a:solidFill>
                  <a:schemeClr val="tx1"/>
                </a:solidFill>
              </a:rPr>
              <a:t>Split the group into pairs, or threes. – try to move people if they already know the person next to them by giving them a number and asking them to join that group.</a:t>
            </a:r>
          </a:p>
          <a:p>
            <a:pPr marL="0" indent="0">
              <a:buFont typeface="+mj-lt"/>
              <a:buNone/>
            </a:pPr>
            <a:endParaRPr lang="en-GB" sz="1200" baseline="0" dirty="0">
              <a:solidFill>
                <a:schemeClr val="tx1"/>
              </a:solidFill>
            </a:endParaRPr>
          </a:p>
          <a:p>
            <a:pPr marL="0" indent="0">
              <a:buFont typeface="+mj-lt"/>
              <a:buNone/>
            </a:pPr>
            <a:r>
              <a:rPr lang="en-GB" sz="1200" baseline="0" dirty="0">
                <a:solidFill>
                  <a:schemeClr val="tx1"/>
                </a:solidFill>
              </a:rPr>
              <a:t>Give them the worksheet and ask them to join together the sentences. Give them 5 </a:t>
            </a:r>
            <a:r>
              <a:rPr lang="en-GB" sz="1200" baseline="0" dirty="0" err="1">
                <a:solidFill>
                  <a:schemeClr val="tx1"/>
                </a:solidFill>
              </a:rPr>
              <a:t>mins</a:t>
            </a:r>
            <a:r>
              <a:rPr lang="en-GB" sz="1200" baseline="0" dirty="0">
                <a:solidFill>
                  <a:schemeClr val="tx1"/>
                </a:solidFill>
              </a:rPr>
              <a:t> and then ask them to feedback to the whole group. Start a discussion about the first sentence and see if the groups would like to contribute. Give as much detail as the group need. Some groups may be more knowledgeable than others so try to avoid repeating information they already know.</a:t>
            </a:r>
          </a:p>
          <a:p>
            <a:pPr marL="0" indent="0">
              <a:buFont typeface="+mj-lt"/>
              <a:buNone/>
            </a:pPr>
            <a:endParaRPr lang="en-GB" sz="1200" baseline="0" dirty="0">
              <a:solidFill>
                <a:schemeClr val="tx1"/>
              </a:solidFill>
            </a:endParaRPr>
          </a:p>
        </p:txBody>
      </p:sp>
      <p:sp>
        <p:nvSpPr>
          <p:cNvPr id="5" name="Date Placeholder 4"/>
          <p:cNvSpPr>
            <a:spLocks noGrp="1"/>
          </p:cNvSpPr>
          <p:nvPr>
            <p:ph type="dt" idx="10"/>
          </p:nvPr>
        </p:nvSpPr>
        <p:spPr/>
        <p:txBody>
          <a:bodyPr/>
          <a:lstStyle/>
          <a:p>
            <a:endParaRPr lang="en-GB"/>
          </a:p>
        </p:txBody>
      </p:sp>
    </p:spTree>
    <p:extLst>
      <p:ext uri="{BB962C8B-B14F-4D97-AF65-F5344CB8AC3E}">
        <p14:creationId xmlns:p14="http://schemas.microsoft.com/office/powerpoint/2010/main" val="1063800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p>
        </p:txBody>
      </p:sp>
      <p:sp>
        <p:nvSpPr>
          <p:cNvPr id="6" name="Slide Number Placeholder 5"/>
          <p:cNvSpPr>
            <a:spLocks noGrp="1"/>
          </p:cNvSpPr>
          <p:nvPr>
            <p:ph type="sldNum" sz="quarter" idx="12"/>
          </p:nvPr>
        </p:nvSpPr>
        <p:spPr/>
        <p:txBody>
          <a:bodyPr/>
          <a:lstStyle/>
          <a:p>
            <a:fld id="{5C9C4DB9-604A-47CB-A1FB-58DFF92C00FD}" type="slidenum">
              <a:rPr lang="en-GB" smtClean="0"/>
              <a:t>‹#›</a:t>
            </a:fld>
            <a:endParaRPr lang="en-GB"/>
          </a:p>
        </p:txBody>
      </p:sp>
    </p:spTree>
    <p:extLst>
      <p:ext uri="{BB962C8B-B14F-4D97-AF65-F5344CB8AC3E}">
        <p14:creationId xmlns:p14="http://schemas.microsoft.com/office/powerpoint/2010/main" val="2595994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p>
        </p:txBody>
      </p:sp>
      <p:sp>
        <p:nvSpPr>
          <p:cNvPr id="6" name="Slide Number Placeholder 5"/>
          <p:cNvSpPr>
            <a:spLocks noGrp="1"/>
          </p:cNvSpPr>
          <p:nvPr>
            <p:ph type="sldNum" sz="quarter" idx="12"/>
          </p:nvPr>
        </p:nvSpPr>
        <p:spPr/>
        <p:txBody>
          <a:bodyPr/>
          <a:lstStyle/>
          <a:p>
            <a:fld id="{5C9C4DB9-604A-47CB-A1FB-58DFF92C00FD}" type="slidenum">
              <a:rPr lang="en-GB" smtClean="0"/>
              <a:t>‹#›</a:t>
            </a:fld>
            <a:endParaRPr lang="en-GB"/>
          </a:p>
        </p:txBody>
      </p:sp>
    </p:spTree>
    <p:extLst>
      <p:ext uri="{BB962C8B-B14F-4D97-AF65-F5344CB8AC3E}">
        <p14:creationId xmlns:p14="http://schemas.microsoft.com/office/powerpoint/2010/main" val="3513164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p>
        </p:txBody>
      </p:sp>
      <p:sp>
        <p:nvSpPr>
          <p:cNvPr id="6" name="Slide Number Placeholder 5"/>
          <p:cNvSpPr>
            <a:spLocks noGrp="1"/>
          </p:cNvSpPr>
          <p:nvPr>
            <p:ph type="sldNum" sz="quarter" idx="12"/>
          </p:nvPr>
        </p:nvSpPr>
        <p:spPr/>
        <p:txBody>
          <a:bodyPr/>
          <a:lstStyle/>
          <a:p>
            <a:fld id="{5C9C4DB9-604A-47CB-A1FB-58DFF92C00FD}" type="slidenum">
              <a:rPr lang="en-GB" smtClean="0"/>
              <a:t>‹#›</a:t>
            </a:fld>
            <a:endParaRPr lang="en-GB"/>
          </a:p>
        </p:txBody>
      </p:sp>
    </p:spTree>
    <p:extLst>
      <p:ext uri="{BB962C8B-B14F-4D97-AF65-F5344CB8AC3E}">
        <p14:creationId xmlns:p14="http://schemas.microsoft.com/office/powerpoint/2010/main" val="333535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p>
        </p:txBody>
      </p:sp>
      <p:sp>
        <p:nvSpPr>
          <p:cNvPr id="6" name="Slide Number Placeholder 5"/>
          <p:cNvSpPr>
            <a:spLocks noGrp="1"/>
          </p:cNvSpPr>
          <p:nvPr>
            <p:ph type="sldNum" sz="quarter" idx="12"/>
          </p:nvPr>
        </p:nvSpPr>
        <p:spPr/>
        <p:txBody>
          <a:bodyPr/>
          <a:lstStyle/>
          <a:p>
            <a:fld id="{5C9C4DB9-604A-47CB-A1FB-58DFF92C00FD}" type="slidenum">
              <a:rPr lang="en-GB" smtClean="0"/>
              <a:t>‹#›</a:t>
            </a:fld>
            <a:endParaRPr lang="en-GB"/>
          </a:p>
        </p:txBody>
      </p:sp>
    </p:spTree>
    <p:extLst>
      <p:ext uri="{BB962C8B-B14F-4D97-AF65-F5344CB8AC3E}">
        <p14:creationId xmlns:p14="http://schemas.microsoft.com/office/powerpoint/2010/main" val="1387660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p>
        </p:txBody>
      </p:sp>
      <p:sp>
        <p:nvSpPr>
          <p:cNvPr id="6" name="Slide Number Placeholder 5"/>
          <p:cNvSpPr>
            <a:spLocks noGrp="1"/>
          </p:cNvSpPr>
          <p:nvPr>
            <p:ph type="sldNum" sz="quarter" idx="12"/>
          </p:nvPr>
        </p:nvSpPr>
        <p:spPr/>
        <p:txBody>
          <a:bodyPr/>
          <a:lstStyle/>
          <a:p>
            <a:fld id="{5C9C4DB9-604A-47CB-A1FB-58DFF92C00FD}" type="slidenum">
              <a:rPr lang="en-GB" smtClean="0"/>
              <a:t>‹#›</a:t>
            </a:fld>
            <a:endParaRPr lang="en-GB"/>
          </a:p>
        </p:txBody>
      </p:sp>
    </p:spTree>
    <p:extLst>
      <p:ext uri="{BB962C8B-B14F-4D97-AF65-F5344CB8AC3E}">
        <p14:creationId xmlns:p14="http://schemas.microsoft.com/office/powerpoint/2010/main" val="1387660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p>
        </p:txBody>
      </p:sp>
      <p:sp>
        <p:nvSpPr>
          <p:cNvPr id="6" name="Slide Number Placeholder 5"/>
          <p:cNvSpPr>
            <a:spLocks noGrp="1"/>
          </p:cNvSpPr>
          <p:nvPr>
            <p:ph type="sldNum" sz="quarter" idx="12"/>
          </p:nvPr>
        </p:nvSpPr>
        <p:spPr/>
        <p:txBody>
          <a:bodyPr/>
          <a:lstStyle/>
          <a:p>
            <a:fld id="{5C9C4DB9-604A-47CB-A1FB-58DFF92C00FD}" type="slidenum">
              <a:rPr lang="en-GB" smtClean="0"/>
              <a:t>‹#›</a:t>
            </a:fld>
            <a:endParaRPr lang="en-GB"/>
          </a:p>
        </p:txBody>
      </p:sp>
    </p:spTree>
    <p:extLst>
      <p:ext uri="{BB962C8B-B14F-4D97-AF65-F5344CB8AC3E}">
        <p14:creationId xmlns:p14="http://schemas.microsoft.com/office/powerpoint/2010/main" val="1387660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p>
        </p:txBody>
      </p:sp>
      <p:sp>
        <p:nvSpPr>
          <p:cNvPr id="6" name="Slide Number Placeholder 5"/>
          <p:cNvSpPr>
            <a:spLocks noGrp="1"/>
          </p:cNvSpPr>
          <p:nvPr>
            <p:ph type="sldNum" sz="quarter" idx="12"/>
          </p:nvPr>
        </p:nvSpPr>
        <p:spPr/>
        <p:txBody>
          <a:bodyPr/>
          <a:lstStyle/>
          <a:p>
            <a:fld id="{5C9C4DB9-604A-47CB-A1FB-58DFF92C00FD}" type="slidenum">
              <a:rPr lang="en-GB" smtClean="0"/>
              <a:t>‹#›</a:t>
            </a:fld>
            <a:endParaRPr lang="en-GB"/>
          </a:p>
        </p:txBody>
      </p:sp>
    </p:spTree>
    <p:extLst>
      <p:ext uri="{BB962C8B-B14F-4D97-AF65-F5344CB8AC3E}">
        <p14:creationId xmlns:p14="http://schemas.microsoft.com/office/powerpoint/2010/main" val="1387660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p>
        </p:txBody>
      </p:sp>
      <p:sp>
        <p:nvSpPr>
          <p:cNvPr id="6" name="Slide Number Placeholder 5"/>
          <p:cNvSpPr>
            <a:spLocks noGrp="1"/>
          </p:cNvSpPr>
          <p:nvPr>
            <p:ph type="sldNum" sz="quarter" idx="12"/>
          </p:nvPr>
        </p:nvSpPr>
        <p:spPr/>
        <p:txBody>
          <a:bodyPr/>
          <a:lstStyle/>
          <a:p>
            <a:fld id="{5C9C4DB9-604A-47CB-A1FB-58DFF92C00FD}" type="slidenum">
              <a:rPr lang="en-GB" smtClean="0"/>
              <a:t>‹#›</a:t>
            </a:fld>
            <a:endParaRPr lang="en-GB"/>
          </a:p>
        </p:txBody>
      </p:sp>
    </p:spTree>
    <p:extLst>
      <p:ext uri="{BB962C8B-B14F-4D97-AF65-F5344CB8AC3E}">
        <p14:creationId xmlns:p14="http://schemas.microsoft.com/office/powerpoint/2010/main" val="13876605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p>
        </p:txBody>
      </p:sp>
      <p:sp>
        <p:nvSpPr>
          <p:cNvPr id="6" name="Slide Number Placeholder 5"/>
          <p:cNvSpPr>
            <a:spLocks noGrp="1"/>
          </p:cNvSpPr>
          <p:nvPr>
            <p:ph type="sldNum" sz="quarter" idx="12"/>
          </p:nvPr>
        </p:nvSpPr>
        <p:spPr/>
        <p:txBody>
          <a:bodyPr/>
          <a:lstStyle/>
          <a:p>
            <a:fld id="{5C9C4DB9-604A-47CB-A1FB-58DFF92C00FD}" type="slidenum">
              <a:rPr lang="en-GB" smtClean="0"/>
              <a:t>‹#›</a:t>
            </a:fld>
            <a:endParaRPr lang="en-GB"/>
          </a:p>
        </p:txBody>
      </p:sp>
    </p:spTree>
    <p:extLst>
      <p:ext uri="{BB962C8B-B14F-4D97-AF65-F5344CB8AC3E}">
        <p14:creationId xmlns:p14="http://schemas.microsoft.com/office/powerpoint/2010/main" val="13876605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p>
        </p:txBody>
      </p:sp>
      <p:sp>
        <p:nvSpPr>
          <p:cNvPr id="6" name="Slide Number Placeholder 5"/>
          <p:cNvSpPr>
            <a:spLocks noGrp="1"/>
          </p:cNvSpPr>
          <p:nvPr>
            <p:ph type="sldNum" sz="quarter" idx="12"/>
          </p:nvPr>
        </p:nvSpPr>
        <p:spPr/>
        <p:txBody>
          <a:bodyPr/>
          <a:lstStyle/>
          <a:p>
            <a:fld id="{5C9C4DB9-604A-47CB-A1FB-58DFF92C00FD}" type="slidenum">
              <a:rPr lang="en-GB" smtClean="0"/>
              <a:t>‹#›</a:t>
            </a:fld>
            <a:endParaRPr lang="en-GB"/>
          </a:p>
        </p:txBody>
      </p:sp>
    </p:spTree>
    <p:extLst>
      <p:ext uri="{BB962C8B-B14F-4D97-AF65-F5344CB8AC3E}">
        <p14:creationId xmlns:p14="http://schemas.microsoft.com/office/powerpoint/2010/main" val="13876605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p>
        </p:txBody>
      </p:sp>
      <p:sp>
        <p:nvSpPr>
          <p:cNvPr id="6" name="Slide Number Placeholder 5"/>
          <p:cNvSpPr>
            <a:spLocks noGrp="1"/>
          </p:cNvSpPr>
          <p:nvPr>
            <p:ph type="sldNum" sz="quarter" idx="12"/>
          </p:nvPr>
        </p:nvSpPr>
        <p:spPr/>
        <p:txBody>
          <a:bodyPr/>
          <a:lstStyle/>
          <a:p>
            <a:fld id="{5C9C4DB9-604A-47CB-A1FB-58DFF92C00FD}" type="slidenum">
              <a:rPr lang="en-GB" smtClean="0"/>
              <a:t>‹#›</a:t>
            </a:fld>
            <a:endParaRPr lang="en-GB"/>
          </a:p>
        </p:txBody>
      </p:sp>
    </p:spTree>
    <p:extLst>
      <p:ext uri="{BB962C8B-B14F-4D97-AF65-F5344CB8AC3E}">
        <p14:creationId xmlns:p14="http://schemas.microsoft.com/office/powerpoint/2010/main" val="1387660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p>
        </p:txBody>
      </p:sp>
      <p:sp>
        <p:nvSpPr>
          <p:cNvPr id="6" name="Slide Number Placeholder 5"/>
          <p:cNvSpPr>
            <a:spLocks noGrp="1"/>
          </p:cNvSpPr>
          <p:nvPr>
            <p:ph type="sldNum" sz="quarter" idx="12"/>
          </p:nvPr>
        </p:nvSpPr>
        <p:spPr/>
        <p:txBody>
          <a:bodyPr/>
          <a:lstStyle/>
          <a:p>
            <a:fld id="{5C9C4DB9-604A-47CB-A1FB-58DFF92C00FD}" type="slidenum">
              <a:rPr lang="en-GB" smtClean="0"/>
              <a:t>‹#›</a:t>
            </a:fld>
            <a:endParaRPr lang="en-GB"/>
          </a:p>
        </p:txBody>
      </p:sp>
    </p:spTree>
    <p:extLst>
      <p:ext uri="{BB962C8B-B14F-4D97-AF65-F5344CB8AC3E}">
        <p14:creationId xmlns:p14="http://schemas.microsoft.com/office/powerpoint/2010/main" val="37192525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p>
        </p:txBody>
      </p:sp>
      <p:sp>
        <p:nvSpPr>
          <p:cNvPr id="6" name="Slide Number Placeholder 5"/>
          <p:cNvSpPr>
            <a:spLocks noGrp="1"/>
          </p:cNvSpPr>
          <p:nvPr>
            <p:ph type="sldNum" sz="quarter" idx="12"/>
          </p:nvPr>
        </p:nvSpPr>
        <p:spPr/>
        <p:txBody>
          <a:bodyPr/>
          <a:lstStyle/>
          <a:p>
            <a:fld id="{5C9C4DB9-604A-47CB-A1FB-58DFF92C00FD}" type="slidenum">
              <a:rPr lang="en-GB" smtClean="0"/>
              <a:t>‹#›</a:t>
            </a:fld>
            <a:endParaRPr lang="en-GB"/>
          </a:p>
        </p:txBody>
      </p:sp>
    </p:spTree>
    <p:extLst>
      <p:ext uri="{BB962C8B-B14F-4D97-AF65-F5344CB8AC3E}">
        <p14:creationId xmlns:p14="http://schemas.microsoft.com/office/powerpoint/2010/main" val="13876605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p>
        </p:txBody>
      </p:sp>
      <p:sp>
        <p:nvSpPr>
          <p:cNvPr id="6" name="Slide Number Placeholder 5"/>
          <p:cNvSpPr>
            <a:spLocks noGrp="1"/>
          </p:cNvSpPr>
          <p:nvPr>
            <p:ph type="sldNum" sz="quarter" idx="12"/>
          </p:nvPr>
        </p:nvSpPr>
        <p:spPr/>
        <p:txBody>
          <a:bodyPr/>
          <a:lstStyle/>
          <a:p>
            <a:fld id="{5C9C4DB9-604A-47CB-A1FB-58DFF92C00FD}" type="slidenum">
              <a:rPr lang="en-GB" smtClean="0"/>
              <a:t>‹#›</a:t>
            </a:fld>
            <a:endParaRPr lang="en-GB"/>
          </a:p>
        </p:txBody>
      </p:sp>
    </p:spTree>
    <p:extLst>
      <p:ext uri="{BB962C8B-B14F-4D97-AF65-F5344CB8AC3E}">
        <p14:creationId xmlns:p14="http://schemas.microsoft.com/office/powerpoint/2010/main" val="13876605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p>
        </p:txBody>
      </p:sp>
      <p:sp>
        <p:nvSpPr>
          <p:cNvPr id="6" name="Slide Number Placeholder 5"/>
          <p:cNvSpPr>
            <a:spLocks noGrp="1"/>
          </p:cNvSpPr>
          <p:nvPr>
            <p:ph type="sldNum" sz="quarter" idx="12"/>
          </p:nvPr>
        </p:nvSpPr>
        <p:spPr/>
        <p:txBody>
          <a:bodyPr/>
          <a:lstStyle/>
          <a:p>
            <a:fld id="{5C9C4DB9-604A-47CB-A1FB-58DFF92C00FD}" type="slidenum">
              <a:rPr lang="en-GB" smtClean="0"/>
              <a:t>‹#›</a:t>
            </a:fld>
            <a:endParaRPr lang="en-GB"/>
          </a:p>
        </p:txBody>
      </p:sp>
    </p:spTree>
    <p:extLst>
      <p:ext uri="{BB962C8B-B14F-4D97-AF65-F5344CB8AC3E}">
        <p14:creationId xmlns:p14="http://schemas.microsoft.com/office/powerpoint/2010/main" val="13876605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p>
        </p:txBody>
      </p:sp>
      <p:sp>
        <p:nvSpPr>
          <p:cNvPr id="6" name="Slide Number Placeholder 5"/>
          <p:cNvSpPr>
            <a:spLocks noGrp="1"/>
          </p:cNvSpPr>
          <p:nvPr>
            <p:ph type="sldNum" sz="quarter" idx="12"/>
          </p:nvPr>
        </p:nvSpPr>
        <p:spPr/>
        <p:txBody>
          <a:bodyPr/>
          <a:lstStyle/>
          <a:p>
            <a:fld id="{5C9C4DB9-604A-47CB-A1FB-58DFF92C00FD}" type="slidenum">
              <a:rPr lang="en-GB" smtClean="0"/>
              <a:t>‹#›</a:t>
            </a:fld>
            <a:endParaRPr lang="en-GB"/>
          </a:p>
        </p:txBody>
      </p:sp>
    </p:spTree>
    <p:extLst>
      <p:ext uri="{BB962C8B-B14F-4D97-AF65-F5344CB8AC3E}">
        <p14:creationId xmlns:p14="http://schemas.microsoft.com/office/powerpoint/2010/main" val="13876605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p>
        </p:txBody>
      </p:sp>
      <p:sp>
        <p:nvSpPr>
          <p:cNvPr id="6" name="Slide Number Placeholder 5"/>
          <p:cNvSpPr>
            <a:spLocks noGrp="1"/>
          </p:cNvSpPr>
          <p:nvPr>
            <p:ph type="sldNum" sz="quarter" idx="12"/>
          </p:nvPr>
        </p:nvSpPr>
        <p:spPr/>
        <p:txBody>
          <a:bodyPr/>
          <a:lstStyle/>
          <a:p>
            <a:fld id="{5C9C4DB9-604A-47CB-A1FB-58DFF92C00FD}" type="slidenum">
              <a:rPr lang="en-GB" smtClean="0"/>
              <a:t>‹#›</a:t>
            </a:fld>
            <a:endParaRPr lang="en-GB"/>
          </a:p>
        </p:txBody>
      </p:sp>
    </p:spTree>
    <p:extLst>
      <p:ext uri="{BB962C8B-B14F-4D97-AF65-F5344CB8AC3E}">
        <p14:creationId xmlns:p14="http://schemas.microsoft.com/office/powerpoint/2010/main" val="13876605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p>
        </p:txBody>
      </p:sp>
      <p:sp>
        <p:nvSpPr>
          <p:cNvPr id="6" name="Slide Number Placeholder 5"/>
          <p:cNvSpPr>
            <a:spLocks noGrp="1"/>
          </p:cNvSpPr>
          <p:nvPr>
            <p:ph type="sldNum" sz="quarter" idx="12"/>
          </p:nvPr>
        </p:nvSpPr>
        <p:spPr/>
        <p:txBody>
          <a:bodyPr/>
          <a:lstStyle/>
          <a:p>
            <a:fld id="{5C9C4DB9-604A-47CB-A1FB-58DFF92C00FD}" type="slidenum">
              <a:rPr lang="en-GB" smtClean="0"/>
              <a:t>‹#›</a:t>
            </a:fld>
            <a:endParaRPr lang="en-GB"/>
          </a:p>
        </p:txBody>
      </p:sp>
    </p:spTree>
    <p:extLst>
      <p:ext uri="{BB962C8B-B14F-4D97-AF65-F5344CB8AC3E}">
        <p14:creationId xmlns:p14="http://schemas.microsoft.com/office/powerpoint/2010/main" val="13876605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p>
        </p:txBody>
      </p:sp>
      <p:sp>
        <p:nvSpPr>
          <p:cNvPr id="6" name="Slide Number Placeholder 5"/>
          <p:cNvSpPr>
            <a:spLocks noGrp="1"/>
          </p:cNvSpPr>
          <p:nvPr>
            <p:ph type="sldNum" sz="quarter" idx="12"/>
          </p:nvPr>
        </p:nvSpPr>
        <p:spPr/>
        <p:txBody>
          <a:bodyPr/>
          <a:lstStyle/>
          <a:p>
            <a:fld id="{5C9C4DB9-604A-47CB-A1FB-58DFF92C00FD}" type="slidenum">
              <a:rPr lang="en-GB" smtClean="0"/>
              <a:t>‹#›</a:t>
            </a:fld>
            <a:endParaRPr lang="en-GB"/>
          </a:p>
        </p:txBody>
      </p:sp>
    </p:spTree>
    <p:extLst>
      <p:ext uri="{BB962C8B-B14F-4D97-AF65-F5344CB8AC3E}">
        <p14:creationId xmlns:p14="http://schemas.microsoft.com/office/powerpoint/2010/main" val="13876605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p>
        </p:txBody>
      </p:sp>
      <p:sp>
        <p:nvSpPr>
          <p:cNvPr id="6" name="Slide Number Placeholder 5"/>
          <p:cNvSpPr>
            <a:spLocks noGrp="1"/>
          </p:cNvSpPr>
          <p:nvPr>
            <p:ph type="sldNum" sz="quarter" idx="12"/>
          </p:nvPr>
        </p:nvSpPr>
        <p:spPr/>
        <p:txBody>
          <a:bodyPr/>
          <a:lstStyle/>
          <a:p>
            <a:fld id="{5C9C4DB9-604A-47CB-A1FB-58DFF92C00FD}" type="slidenum">
              <a:rPr lang="en-GB" smtClean="0"/>
              <a:t>‹#›</a:t>
            </a:fld>
            <a:endParaRPr lang="en-GB"/>
          </a:p>
        </p:txBody>
      </p:sp>
    </p:spTree>
    <p:extLst>
      <p:ext uri="{BB962C8B-B14F-4D97-AF65-F5344CB8AC3E}">
        <p14:creationId xmlns:p14="http://schemas.microsoft.com/office/powerpoint/2010/main" val="13876605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p>
        </p:txBody>
      </p:sp>
      <p:sp>
        <p:nvSpPr>
          <p:cNvPr id="6" name="Slide Number Placeholder 5"/>
          <p:cNvSpPr>
            <a:spLocks noGrp="1"/>
          </p:cNvSpPr>
          <p:nvPr>
            <p:ph type="sldNum" sz="quarter" idx="12"/>
          </p:nvPr>
        </p:nvSpPr>
        <p:spPr/>
        <p:txBody>
          <a:bodyPr/>
          <a:lstStyle/>
          <a:p>
            <a:fld id="{5C9C4DB9-604A-47CB-A1FB-58DFF92C00FD}" type="slidenum">
              <a:rPr lang="en-GB" smtClean="0"/>
              <a:t>‹#›</a:t>
            </a:fld>
            <a:endParaRPr lang="en-GB"/>
          </a:p>
        </p:txBody>
      </p:sp>
    </p:spTree>
    <p:extLst>
      <p:ext uri="{BB962C8B-B14F-4D97-AF65-F5344CB8AC3E}">
        <p14:creationId xmlns:p14="http://schemas.microsoft.com/office/powerpoint/2010/main" val="13876605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p>
        </p:txBody>
      </p:sp>
      <p:sp>
        <p:nvSpPr>
          <p:cNvPr id="6" name="Slide Number Placeholder 5"/>
          <p:cNvSpPr>
            <a:spLocks noGrp="1"/>
          </p:cNvSpPr>
          <p:nvPr>
            <p:ph type="sldNum" sz="quarter" idx="12"/>
          </p:nvPr>
        </p:nvSpPr>
        <p:spPr/>
        <p:txBody>
          <a:bodyPr/>
          <a:lstStyle/>
          <a:p>
            <a:fld id="{5C9C4DB9-604A-47CB-A1FB-58DFF92C00FD}" type="slidenum">
              <a:rPr lang="en-GB" smtClean="0"/>
              <a:t>‹#›</a:t>
            </a:fld>
            <a:endParaRPr lang="en-GB"/>
          </a:p>
        </p:txBody>
      </p:sp>
    </p:spTree>
    <p:extLst>
      <p:ext uri="{BB962C8B-B14F-4D97-AF65-F5344CB8AC3E}">
        <p14:creationId xmlns:p14="http://schemas.microsoft.com/office/powerpoint/2010/main" val="1387660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p>
        </p:txBody>
      </p:sp>
      <p:sp>
        <p:nvSpPr>
          <p:cNvPr id="6" name="Slide Number Placeholder 5"/>
          <p:cNvSpPr>
            <a:spLocks noGrp="1"/>
          </p:cNvSpPr>
          <p:nvPr>
            <p:ph type="sldNum" sz="quarter" idx="12"/>
          </p:nvPr>
        </p:nvSpPr>
        <p:spPr/>
        <p:txBody>
          <a:bodyPr/>
          <a:lstStyle/>
          <a:p>
            <a:fld id="{5C9C4DB9-604A-47CB-A1FB-58DFF92C00FD}" type="slidenum">
              <a:rPr lang="en-GB" smtClean="0"/>
              <a:t>‹#›</a:t>
            </a:fld>
            <a:endParaRPr lang="en-GB"/>
          </a:p>
        </p:txBody>
      </p:sp>
    </p:spTree>
    <p:extLst>
      <p:ext uri="{BB962C8B-B14F-4D97-AF65-F5344CB8AC3E}">
        <p14:creationId xmlns:p14="http://schemas.microsoft.com/office/powerpoint/2010/main" val="7740568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p>
        </p:txBody>
      </p:sp>
      <p:sp>
        <p:nvSpPr>
          <p:cNvPr id="6" name="Slide Number Placeholder 5"/>
          <p:cNvSpPr>
            <a:spLocks noGrp="1"/>
          </p:cNvSpPr>
          <p:nvPr>
            <p:ph type="sldNum" sz="quarter" idx="12"/>
          </p:nvPr>
        </p:nvSpPr>
        <p:spPr/>
        <p:txBody>
          <a:bodyPr/>
          <a:lstStyle/>
          <a:p>
            <a:fld id="{5C9C4DB9-604A-47CB-A1FB-58DFF92C00FD}" type="slidenum">
              <a:rPr lang="en-GB" smtClean="0"/>
              <a:t>‹#›</a:t>
            </a:fld>
            <a:endParaRPr lang="en-GB"/>
          </a:p>
        </p:txBody>
      </p:sp>
    </p:spTree>
    <p:extLst>
      <p:ext uri="{BB962C8B-B14F-4D97-AF65-F5344CB8AC3E}">
        <p14:creationId xmlns:p14="http://schemas.microsoft.com/office/powerpoint/2010/main" val="13876605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p>
        </p:txBody>
      </p:sp>
      <p:sp>
        <p:nvSpPr>
          <p:cNvPr id="6" name="Slide Number Placeholder 5"/>
          <p:cNvSpPr>
            <a:spLocks noGrp="1"/>
          </p:cNvSpPr>
          <p:nvPr>
            <p:ph type="sldNum" sz="quarter" idx="12"/>
          </p:nvPr>
        </p:nvSpPr>
        <p:spPr/>
        <p:txBody>
          <a:bodyPr/>
          <a:lstStyle/>
          <a:p>
            <a:fld id="{5C9C4DB9-604A-47CB-A1FB-58DFF92C00FD}" type="slidenum">
              <a:rPr lang="en-GB" smtClean="0"/>
              <a:t>‹#›</a:t>
            </a:fld>
            <a:endParaRPr lang="en-GB"/>
          </a:p>
        </p:txBody>
      </p:sp>
    </p:spTree>
    <p:extLst>
      <p:ext uri="{BB962C8B-B14F-4D97-AF65-F5344CB8AC3E}">
        <p14:creationId xmlns:p14="http://schemas.microsoft.com/office/powerpoint/2010/main" val="13876605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p>
        </p:txBody>
      </p:sp>
      <p:sp>
        <p:nvSpPr>
          <p:cNvPr id="6" name="Slide Number Placeholder 5"/>
          <p:cNvSpPr>
            <a:spLocks noGrp="1"/>
          </p:cNvSpPr>
          <p:nvPr>
            <p:ph type="sldNum" sz="quarter" idx="12"/>
          </p:nvPr>
        </p:nvSpPr>
        <p:spPr/>
        <p:txBody>
          <a:bodyPr/>
          <a:lstStyle/>
          <a:p>
            <a:fld id="{5C9C4DB9-604A-47CB-A1FB-58DFF92C00FD}" type="slidenum">
              <a:rPr lang="en-GB" smtClean="0"/>
              <a:t>‹#›</a:t>
            </a:fld>
            <a:endParaRPr lang="en-GB"/>
          </a:p>
        </p:txBody>
      </p:sp>
    </p:spTree>
    <p:extLst>
      <p:ext uri="{BB962C8B-B14F-4D97-AF65-F5344CB8AC3E}">
        <p14:creationId xmlns:p14="http://schemas.microsoft.com/office/powerpoint/2010/main" val="13876605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p>
        </p:txBody>
      </p:sp>
      <p:sp>
        <p:nvSpPr>
          <p:cNvPr id="6" name="Slide Number Placeholder 5"/>
          <p:cNvSpPr>
            <a:spLocks noGrp="1"/>
          </p:cNvSpPr>
          <p:nvPr>
            <p:ph type="sldNum" sz="quarter" idx="12"/>
          </p:nvPr>
        </p:nvSpPr>
        <p:spPr/>
        <p:txBody>
          <a:bodyPr/>
          <a:lstStyle/>
          <a:p>
            <a:fld id="{5C9C4DB9-604A-47CB-A1FB-58DFF92C00FD}" type="slidenum">
              <a:rPr lang="en-GB" smtClean="0"/>
              <a:t>‹#›</a:t>
            </a:fld>
            <a:endParaRPr lang="en-GB"/>
          </a:p>
        </p:txBody>
      </p:sp>
    </p:spTree>
    <p:extLst>
      <p:ext uri="{BB962C8B-B14F-4D97-AF65-F5344CB8AC3E}">
        <p14:creationId xmlns:p14="http://schemas.microsoft.com/office/powerpoint/2010/main" val="13876605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p>
        </p:txBody>
      </p:sp>
      <p:sp>
        <p:nvSpPr>
          <p:cNvPr id="6" name="Slide Number Placeholder 5"/>
          <p:cNvSpPr>
            <a:spLocks noGrp="1"/>
          </p:cNvSpPr>
          <p:nvPr>
            <p:ph type="sldNum" sz="quarter" idx="12"/>
          </p:nvPr>
        </p:nvSpPr>
        <p:spPr/>
        <p:txBody>
          <a:bodyPr/>
          <a:lstStyle/>
          <a:p>
            <a:fld id="{5C9C4DB9-604A-47CB-A1FB-58DFF92C00FD}" type="slidenum">
              <a:rPr lang="en-GB" smtClean="0"/>
              <a:t>‹#›</a:t>
            </a:fld>
            <a:endParaRPr lang="en-GB"/>
          </a:p>
        </p:txBody>
      </p:sp>
    </p:spTree>
    <p:extLst>
      <p:ext uri="{BB962C8B-B14F-4D97-AF65-F5344CB8AC3E}">
        <p14:creationId xmlns:p14="http://schemas.microsoft.com/office/powerpoint/2010/main" val="13876605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p>
        </p:txBody>
      </p:sp>
      <p:sp>
        <p:nvSpPr>
          <p:cNvPr id="6" name="Slide Number Placeholder 5"/>
          <p:cNvSpPr>
            <a:spLocks noGrp="1"/>
          </p:cNvSpPr>
          <p:nvPr>
            <p:ph type="sldNum" sz="quarter" idx="12"/>
          </p:nvPr>
        </p:nvSpPr>
        <p:spPr/>
        <p:txBody>
          <a:bodyPr/>
          <a:lstStyle/>
          <a:p>
            <a:fld id="{5C9C4DB9-604A-47CB-A1FB-58DFF92C00FD}" type="slidenum">
              <a:rPr lang="en-GB" smtClean="0"/>
              <a:t>‹#›</a:t>
            </a:fld>
            <a:endParaRPr lang="en-GB"/>
          </a:p>
        </p:txBody>
      </p:sp>
    </p:spTree>
    <p:extLst>
      <p:ext uri="{BB962C8B-B14F-4D97-AF65-F5344CB8AC3E}">
        <p14:creationId xmlns:p14="http://schemas.microsoft.com/office/powerpoint/2010/main" val="13876605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p>
        </p:txBody>
      </p:sp>
      <p:sp>
        <p:nvSpPr>
          <p:cNvPr id="6" name="Slide Number Placeholder 5"/>
          <p:cNvSpPr>
            <a:spLocks noGrp="1"/>
          </p:cNvSpPr>
          <p:nvPr>
            <p:ph type="sldNum" sz="quarter" idx="12"/>
          </p:nvPr>
        </p:nvSpPr>
        <p:spPr/>
        <p:txBody>
          <a:bodyPr/>
          <a:lstStyle/>
          <a:p>
            <a:fld id="{5C9C4DB9-604A-47CB-A1FB-58DFF92C00FD}" type="slidenum">
              <a:rPr lang="en-GB" smtClean="0"/>
              <a:t>‹#›</a:t>
            </a:fld>
            <a:endParaRPr lang="en-GB"/>
          </a:p>
        </p:txBody>
      </p:sp>
    </p:spTree>
    <p:extLst>
      <p:ext uri="{BB962C8B-B14F-4D97-AF65-F5344CB8AC3E}">
        <p14:creationId xmlns:p14="http://schemas.microsoft.com/office/powerpoint/2010/main" val="13876605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p>
        </p:txBody>
      </p:sp>
      <p:sp>
        <p:nvSpPr>
          <p:cNvPr id="6" name="Slide Number Placeholder 5"/>
          <p:cNvSpPr>
            <a:spLocks noGrp="1"/>
          </p:cNvSpPr>
          <p:nvPr>
            <p:ph type="sldNum" sz="quarter" idx="12"/>
          </p:nvPr>
        </p:nvSpPr>
        <p:spPr/>
        <p:txBody>
          <a:bodyPr/>
          <a:lstStyle/>
          <a:p>
            <a:fld id="{5C9C4DB9-604A-47CB-A1FB-58DFF92C00FD}" type="slidenum">
              <a:rPr lang="en-GB" smtClean="0"/>
              <a:t>‹#›</a:t>
            </a:fld>
            <a:endParaRPr lang="en-GB"/>
          </a:p>
        </p:txBody>
      </p:sp>
    </p:spTree>
    <p:extLst>
      <p:ext uri="{BB962C8B-B14F-4D97-AF65-F5344CB8AC3E}">
        <p14:creationId xmlns:p14="http://schemas.microsoft.com/office/powerpoint/2010/main" val="13876605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p>
        </p:txBody>
      </p:sp>
      <p:sp>
        <p:nvSpPr>
          <p:cNvPr id="6" name="Slide Number Placeholder 5"/>
          <p:cNvSpPr>
            <a:spLocks noGrp="1"/>
          </p:cNvSpPr>
          <p:nvPr>
            <p:ph type="sldNum" sz="quarter" idx="12"/>
          </p:nvPr>
        </p:nvSpPr>
        <p:spPr/>
        <p:txBody>
          <a:bodyPr/>
          <a:lstStyle/>
          <a:p>
            <a:fld id="{5C9C4DB9-604A-47CB-A1FB-58DFF92C00FD}" type="slidenum">
              <a:rPr lang="en-GB" smtClean="0"/>
              <a:t>‹#›</a:t>
            </a:fld>
            <a:endParaRPr lang="en-GB"/>
          </a:p>
        </p:txBody>
      </p:sp>
    </p:spTree>
    <p:extLst>
      <p:ext uri="{BB962C8B-B14F-4D97-AF65-F5344CB8AC3E}">
        <p14:creationId xmlns:p14="http://schemas.microsoft.com/office/powerpoint/2010/main" val="13876605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p>
        </p:txBody>
      </p:sp>
      <p:sp>
        <p:nvSpPr>
          <p:cNvPr id="6" name="Slide Number Placeholder 5"/>
          <p:cNvSpPr>
            <a:spLocks noGrp="1"/>
          </p:cNvSpPr>
          <p:nvPr>
            <p:ph type="sldNum" sz="quarter" idx="12"/>
          </p:nvPr>
        </p:nvSpPr>
        <p:spPr/>
        <p:txBody>
          <a:bodyPr/>
          <a:lstStyle/>
          <a:p>
            <a:fld id="{5C9C4DB9-604A-47CB-A1FB-58DFF92C00FD}" type="slidenum">
              <a:rPr lang="en-GB" smtClean="0"/>
              <a:t>‹#›</a:t>
            </a:fld>
            <a:endParaRPr lang="en-GB"/>
          </a:p>
        </p:txBody>
      </p:sp>
    </p:spTree>
    <p:extLst>
      <p:ext uri="{BB962C8B-B14F-4D97-AF65-F5344CB8AC3E}">
        <p14:creationId xmlns:p14="http://schemas.microsoft.com/office/powerpoint/2010/main" val="1387660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US"/>
              <a:t>17/05/2018</a:t>
            </a:r>
            <a:endParaRPr lang="en-GB"/>
          </a:p>
        </p:txBody>
      </p:sp>
      <p:sp>
        <p:nvSpPr>
          <p:cNvPr id="6" name="Footer Placeholder 5"/>
          <p:cNvSpPr>
            <a:spLocks noGrp="1"/>
          </p:cNvSpPr>
          <p:nvPr>
            <p:ph type="ftr" sz="quarter" idx="11"/>
          </p:nvPr>
        </p:nvSpPr>
        <p:spPr/>
        <p:txBody>
          <a:bodyPr/>
          <a:lstStyle/>
          <a:p>
            <a:r>
              <a:rPr lang="en-GB"/>
              <a:t>Version 1.1</a:t>
            </a:r>
          </a:p>
        </p:txBody>
      </p:sp>
      <p:sp>
        <p:nvSpPr>
          <p:cNvPr id="7" name="Slide Number Placeholder 6"/>
          <p:cNvSpPr>
            <a:spLocks noGrp="1"/>
          </p:cNvSpPr>
          <p:nvPr>
            <p:ph type="sldNum" sz="quarter" idx="12"/>
          </p:nvPr>
        </p:nvSpPr>
        <p:spPr/>
        <p:txBody>
          <a:bodyPr/>
          <a:lstStyle/>
          <a:p>
            <a:fld id="{5C9C4DB9-604A-47CB-A1FB-58DFF92C00FD}" type="slidenum">
              <a:rPr lang="en-GB" smtClean="0"/>
              <a:t>‹#›</a:t>
            </a:fld>
            <a:endParaRPr lang="en-GB"/>
          </a:p>
        </p:txBody>
      </p:sp>
    </p:spTree>
    <p:extLst>
      <p:ext uri="{BB962C8B-B14F-4D97-AF65-F5344CB8AC3E}">
        <p14:creationId xmlns:p14="http://schemas.microsoft.com/office/powerpoint/2010/main" val="29388760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p>
        </p:txBody>
      </p:sp>
      <p:sp>
        <p:nvSpPr>
          <p:cNvPr id="6" name="Slide Number Placeholder 5"/>
          <p:cNvSpPr>
            <a:spLocks noGrp="1"/>
          </p:cNvSpPr>
          <p:nvPr>
            <p:ph type="sldNum" sz="quarter" idx="12"/>
          </p:nvPr>
        </p:nvSpPr>
        <p:spPr/>
        <p:txBody>
          <a:bodyPr/>
          <a:lstStyle/>
          <a:p>
            <a:fld id="{5C9C4DB9-604A-47CB-A1FB-58DFF92C00FD}" type="slidenum">
              <a:rPr lang="en-GB" smtClean="0"/>
              <a:t>‹#›</a:t>
            </a:fld>
            <a:endParaRPr lang="en-GB"/>
          </a:p>
        </p:txBody>
      </p:sp>
    </p:spTree>
    <p:extLst>
      <p:ext uri="{BB962C8B-B14F-4D97-AF65-F5344CB8AC3E}">
        <p14:creationId xmlns:p14="http://schemas.microsoft.com/office/powerpoint/2010/main" val="13876605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p>
        </p:txBody>
      </p:sp>
      <p:sp>
        <p:nvSpPr>
          <p:cNvPr id="6" name="Slide Number Placeholder 5"/>
          <p:cNvSpPr>
            <a:spLocks noGrp="1"/>
          </p:cNvSpPr>
          <p:nvPr>
            <p:ph type="sldNum" sz="quarter" idx="12"/>
          </p:nvPr>
        </p:nvSpPr>
        <p:spPr/>
        <p:txBody>
          <a:bodyPr/>
          <a:lstStyle/>
          <a:p>
            <a:fld id="{5C9C4DB9-604A-47CB-A1FB-58DFF92C00FD}" type="slidenum">
              <a:rPr lang="en-GB" smtClean="0"/>
              <a:t>‹#›</a:t>
            </a:fld>
            <a:endParaRPr lang="en-GB"/>
          </a:p>
        </p:txBody>
      </p:sp>
    </p:spTree>
    <p:extLst>
      <p:ext uri="{BB962C8B-B14F-4D97-AF65-F5344CB8AC3E}">
        <p14:creationId xmlns:p14="http://schemas.microsoft.com/office/powerpoint/2010/main" val="13876605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p>
        </p:txBody>
      </p:sp>
      <p:sp>
        <p:nvSpPr>
          <p:cNvPr id="6" name="Slide Number Placeholder 5"/>
          <p:cNvSpPr>
            <a:spLocks noGrp="1"/>
          </p:cNvSpPr>
          <p:nvPr>
            <p:ph type="sldNum" sz="quarter" idx="12"/>
          </p:nvPr>
        </p:nvSpPr>
        <p:spPr/>
        <p:txBody>
          <a:bodyPr/>
          <a:lstStyle/>
          <a:p>
            <a:fld id="{5C9C4DB9-604A-47CB-A1FB-58DFF92C00FD}" type="slidenum">
              <a:rPr lang="en-GB" smtClean="0"/>
              <a:t>‹#›</a:t>
            </a:fld>
            <a:endParaRPr lang="en-GB"/>
          </a:p>
        </p:txBody>
      </p:sp>
    </p:spTree>
    <p:extLst>
      <p:ext uri="{BB962C8B-B14F-4D97-AF65-F5344CB8AC3E}">
        <p14:creationId xmlns:p14="http://schemas.microsoft.com/office/powerpoint/2010/main" val="13876605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p>
        </p:txBody>
      </p:sp>
      <p:sp>
        <p:nvSpPr>
          <p:cNvPr id="6" name="Slide Number Placeholder 5"/>
          <p:cNvSpPr>
            <a:spLocks noGrp="1"/>
          </p:cNvSpPr>
          <p:nvPr>
            <p:ph type="sldNum" sz="quarter" idx="12"/>
          </p:nvPr>
        </p:nvSpPr>
        <p:spPr/>
        <p:txBody>
          <a:bodyPr/>
          <a:lstStyle/>
          <a:p>
            <a:fld id="{5C9C4DB9-604A-47CB-A1FB-58DFF92C00FD}" type="slidenum">
              <a:rPr lang="en-GB" smtClean="0"/>
              <a:t>‹#›</a:t>
            </a:fld>
            <a:endParaRPr lang="en-GB"/>
          </a:p>
        </p:txBody>
      </p:sp>
    </p:spTree>
    <p:extLst>
      <p:ext uri="{BB962C8B-B14F-4D97-AF65-F5344CB8AC3E}">
        <p14:creationId xmlns:p14="http://schemas.microsoft.com/office/powerpoint/2010/main" val="13876605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p>
        </p:txBody>
      </p:sp>
      <p:sp>
        <p:nvSpPr>
          <p:cNvPr id="6" name="Slide Number Placeholder 5"/>
          <p:cNvSpPr>
            <a:spLocks noGrp="1"/>
          </p:cNvSpPr>
          <p:nvPr>
            <p:ph type="sldNum" sz="quarter" idx="12"/>
          </p:nvPr>
        </p:nvSpPr>
        <p:spPr/>
        <p:txBody>
          <a:bodyPr/>
          <a:lstStyle/>
          <a:p>
            <a:fld id="{5C9C4DB9-604A-47CB-A1FB-58DFF92C00FD}" type="slidenum">
              <a:rPr lang="en-GB" smtClean="0"/>
              <a:t>‹#›</a:t>
            </a:fld>
            <a:endParaRPr lang="en-GB"/>
          </a:p>
        </p:txBody>
      </p:sp>
    </p:spTree>
    <p:extLst>
      <p:ext uri="{BB962C8B-B14F-4D97-AF65-F5344CB8AC3E}">
        <p14:creationId xmlns:p14="http://schemas.microsoft.com/office/powerpoint/2010/main" val="13876605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p>
        </p:txBody>
      </p:sp>
      <p:sp>
        <p:nvSpPr>
          <p:cNvPr id="6" name="Slide Number Placeholder 5"/>
          <p:cNvSpPr>
            <a:spLocks noGrp="1"/>
          </p:cNvSpPr>
          <p:nvPr>
            <p:ph type="sldNum" sz="quarter" idx="12"/>
          </p:nvPr>
        </p:nvSpPr>
        <p:spPr/>
        <p:txBody>
          <a:bodyPr/>
          <a:lstStyle/>
          <a:p>
            <a:fld id="{5C9C4DB9-604A-47CB-A1FB-58DFF92C00FD}" type="slidenum">
              <a:rPr lang="en-GB" smtClean="0"/>
              <a:t>‹#›</a:t>
            </a:fld>
            <a:endParaRPr lang="en-GB"/>
          </a:p>
        </p:txBody>
      </p:sp>
    </p:spTree>
    <p:extLst>
      <p:ext uri="{BB962C8B-B14F-4D97-AF65-F5344CB8AC3E}">
        <p14:creationId xmlns:p14="http://schemas.microsoft.com/office/powerpoint/2010/main" val="13876605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p>
        </p:txBody>
      </p:sp>
      <p:sp>
        <p:nvSpPr>
          <p:cNvPr id="6" name="Slide Number Placeholder 5"/>
          <p:cNvSpPr>
            <a:spLocks noGrp="1"/>
          </p:cNvSpPr>
          <p:nvPr>
            <p:ph type="sldNum" sz="quarter" idx="12"/>
          </p:nvPr>
        </p:nvSpPr>
        <p:spPr/>
        <p:txBody>
          <a:bodyPr/>
          <a:lstStyle/>
          <a:p>
            <a:fld id="{5C9C4DB9-604A-47CB-A1FB-58DFF92C00FD}" type="slidenum">
              <a:rPr lang="en-GB" smtClean="0"/>
              <a:t>‹#›</a:t>
            </a:fld>
            <a:endParaRPr lang="en-GB"/>
          </a:p>
        </p:txBody>
      </p:sp>
    </p:spTree>
    <p:extLst>
      <p:ext uri="{BB962C8B-B14F-4D97-AF65-F5344CB8AC3E}">
        <p14:creationId xmlns:p14="http://schemas.microsoft.com/office/powerpoint/2010/main" val="13876605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p>
        </p:txBody>
      </p:sp>
      <p:sp>
        <p:nvSpPr>
          <p:cNvPr id="6" name="Slide Number Placeholder 5"/>
          <p:cNvSpPr>
            <a:spLocks noGrp="1"/>
          </p:cNvSpPr>
          <p:nvPr>
            <p:ph type="sldNum" sz="quarter" idx="12"/>
          </p:nvPr>
        </p:nvSpPr>
        <p:spPr/>
        <p:txBody>
          <a:bodyPr/>
          <a:lstStyle/>
          <a:p>
            <a:fld id="{5C9C4DB9-604A-47CB-A1FB-58DFF92C00FD}" type="slidenum">
              <a:rPr lang="en-GB" smtClean="0"/>
              <a:t>‹#›</a:t>
            </a:fld>
            <a:endParaRPr lang="en-GB"/>
          </a:p>
        </p:txBody>
      </p:sp>
    </p:spTree>
    <p:extLst>
      <p:ext uri="{BB962C8B-B14F-4D97-AF65-F5344CB8AC3E}">
        <p14:creationId xmlns:p14="http://schemas.microsoft.com/office/powerpoint/2010/main" val="13876605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p>
        </p:txBody>
      </p:sp>
      <p:sp>
        <p:nvSpPr>
          <p:cNvPr id="6" name="Slide Number Placeholder 5"/>
          <p:cNvSpPr>
            <a:spLocks noGrp="1"/>
          </p:cNvSpPr>
          <p:nvPr>
            <p:ph type="sldNum" sz="quarter" idx="12"/>
          </p:nvPr>
        </p:nvSpPr>
        <p:spPr/>
        <p:txBody>
          <a:bodyPr/>
          <a:lstStyle/>
          <a:p>
            <a:fld id="{5C9C4DB9-604A-47CB-A1FB-58DFF92C00FD}" type="slidenum">
              <a:rPr lang="en-GB" smtClean="0"/>
              <a:t>‹#›</a:t>
            </a:fld>
            <a:endParaRPr lang="en-GB"/>
          </a:p>
        </p:txBody>
      </p:sp>
    </p:spTree>
    <p:extLst>
      <p:ext uri="{BB962C8B-B14F-4D97-AF65-F5344CB8AC3E}">
        <p14:creationId xmlns:p14="http://schemas.microsoft.com/office/powerpoint/2010/main" val="13876605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4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p>
        </p:txBody>
      </p:sp>
      <p:sp>
        <p:nvSpPr>
          <p:cNvPr id="6" name="Slide Number Placeholder 5"/>
          <p:cNvSpPr>
            <a:spLocks noGrp="1"/>
          </p:cNvSpPr>
          <p:nvPr>
            <p:ph type="sldNum" sz="quarter" idx="12"/>
          </p:nvPr>
        </p:nvSpPr>
        <p:spPr/>
        <p:txBody>
          <a:bodyPr/>
          <a:lstStyle/>
          <a:p>
            <a:fld id="{5C9C4DB9-604A-47CB-A1FB-58DFF92C00FD}" type="slidenum">
              <a:rPr lang="en-GB" smtClean="0"/>
              <a:t>‹#›</a:t>
            </a:fld>
            <a:endParaRPr lang="en-GB"/>
          </a:p>
        </p:txBody>
      </p:sp>
    </p:spTree>
    <p:extLst>
      <p:ext uri="{BB962C8B-B14F-4D97-AF65-F5344CB8AC3E}">
        <p14:creationId xmlns:p14="http://schemas.microsoft.com/office/powerpoint/2010/main" val="1387660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r>
              <a:rPr lang="en-US"/>
              <a:t>17/05/2018</a:t>
            </a:r>
            <a:endParaRPr lang="en-GB"/>
          </a:p>
        </p:txBody>
      </p:sp>
      <p:sp>
        <p:nvSpPr>
          <p:cNvPr id="8" name="Footer Placeholder 7"/>
          <p:cNvSpPr>
            <a:spLocks noGrp="1"/>
          </p:cNvSpPr>
          <p:nvPr>
            <p:ph type="ftr" sz="quarter" idx="11"/>
          </p:nvPr>
        </p:nvSpPr>
        <p:spPr/>
        <p:txBody>
          <a:bodyPr/>
          <a:lstStyle/>
          <a:p>
            <a:r>
              <a:rPr lang="en-GB"/>
              <a:t>Version 1.1</a:t>
            </a:r>
          </a:p>
        </p:txBody>
      </p:sp>
      <p:sp>
        <p:nvSpPr>
          <p:cNvPr id="9" name="Slide Number Placeholder 8"/>
          <p:cNvSpPr>
            <a:spLocks noGrp="1"/>
          </p:cNvSpPr>
          <p:nvPr>
            <p:ph type="sldNum" sz="quarter" idx="12"/>
          </p:nvPr>
        </p:nvSpPr>
        <p:spPr/>
        <p:txBody>
          <a:bodyPr/>
          <a:lstStyle/>
          <a:p>
            <a:fld id="{5C9C4DB9-604A-47CB-A1FB-58DFF92C00FD}" type="slidenum">
              <a:rPr lang="en-GB" smtClean="0"/>
              <a:t>‹#›</a:t>
            </a:fld>
            <a:endParaRPr lang="en-GB"/>
          </a:p>
        </p:txBody>
      </p:sp>
    </p:spTree>
    <p:extLst>
      <p:ext uri="{BB962C8B-B14F-4D97-AF65-F5344CB8AC3E}">
        <p14:creationId xmlns:p14="http://schemas.microsoft.com/office/powerpoint/2010/main" val="6284021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4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p>
        </p:txBody>
      </p:sp>
      <p:sp>
        <p:nvSpPr>
          <p:cNvPr id="6" name="Slide Number Placeholder 5"/>
          <p:cNvSpPr>
            <a:spLocks noGrp="1"/>
          </p:cNvSpPr>
          <p:nvPr>
            <p:ph type="sldNum" sz="quarter" idx="12"/>
          </p:nvPr>
        </p:nvSpPr>
        <p:spPr/>
        <p:txBody>
          <a:bodyPr/>
          <a:lstStyle/>
          <a:p>
            <a:fld id="{5C9C4DB9-604A-47CB-A1FB-58DFF92C00FD}" type="slidenum">
              <a:rPr lang="en-GB" smtClean="0"/>
              <a:t>‹#›</a:t>
            </a:fld>
            <a:endParaRPr lang="en-GB"/>
          </a:p>
        </p:txBody>
      </p:sp>
    </p:spTree>
    <p:extLst>
      <p:ext uri="{BB962C8B-B14F-4D97-AF65-F5344CB8AC3E}">
        <p14:creationId xmlns:p14="http://schemas.microsoft.com/office/powerpoint/2010/main" val="13876605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p>
        </p:txBody>
      </p:sp>
      <p:sp>
        <p:nvSpPr>
          <p:cNvPr id="6" name="Slide Number Placeholder 5"/>
          <p:cNvSpPr>
            <a:spLocks noGrp="1"/>
          </p:cNvSpPr>
          <p:nvPr>
            <p:ph type="sldNum" sz="quarter" idx="12"/>
          </p:nvPr>
        </p:nvSpPr>
        <p:spPr/>
        <p:txBody>
          <a:bodyPr/>
          <a:lstStyle/>
          <a:p>
            <a:fld id="{5C9C4DB9-604A-47CB-A1FB-58DFF92C00FD}" type="slidenum">
              <a:rPr lang="en-GB" smtClean="0"/>
              <a:t>‹#›</a:t>
            </a:fld>
            <a:endParaRPr lang="en-GB"/>
          </a:p>
        </p:txBody>
      </p:sp>
    </p:spTree>
    <p:extLst>
      <p:ext uri="{BB962C8B-B14F-4D97-AF65-F5344CB8AC3E}">
        <p14:creationId xmlns:p14="http://schemas.microsoft.com/office/powerpoint/2010/main" val="13876605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p>
        </p:txBody>
      </p:sp>
      <p:sp>
        <p:nvSpPr>
          <p:cNvPr id="6" name="Slide Number Placeholder 5"/>
          <p:cNvSpPr>
            <a:spLocks noGrp="1"/>
          </p:cNvSpPr>
          <p:nvPr>
            <p:ph type="sldNum" sz="quarter" idx="12"/>
          </p:nvPr>
        </p:nvSpPr>
        <p:spPr/>
        <p:txBody>
          <a:bodyPr/>
          <a:lstStyle/>
          <a:p>
            <a:fld id="{5C9C4DB9-604A-47CB-A1FB-58DFF92C00FD}" type="slidenum">
              <a:rPr lang="en-GB" smtClean="0"/>
              <a:t>‹#›</a:t>
            </a:fld>
            <a:endParaRPr lang="en-GB"/>
          </a:p>
        </p:txBody>
      </p:sp>
    </p:spTree>
    <p:extLst>
      <p:ext uri="{BB962C8B-B14F-4D97-AF65-F5344CB8AC3E}">
        <p14:creationId xmlns:p14="http://schemas.microsoft.com/office/powerpoint/2010/main" val="13876605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p>
        </p:txBody>
      </p:sp>
      <p:sp>
        <p:nvSpPr>
          <p:cNvPr id="6" name="Slide Number Placeholder 5"/>
          <p:cNvSpPr>
            <a:spLocks noGrp="1"/>
          </p:cNvSpPr>
          <p:nvPr>
            <p:ph type="sldNum" sz="quarter" idx="12"/>
          </p:nvPr>
        </p:nvSpPr>
        <p:spPr/>
        <p:txBody>
          <a:bodyPr/>
          <a:lstStyle/>
          <a:p>
            <a:fld id="{5C9C4DB9-604A-47CB-A1FB-58DFF92C00FD}" type="slidenum">
              <a:rPr lang="en-GB" smtClean="0"/>
              <a:t>‹#›</a:t>
            </a:fld>
            <a:endParaRPr lang="en-GB"/>
          </a:p>
        </p:txBody>
      </p:sp>
    </p:spTree>
    <p:extLst>
      <p:ext uri="{BB962C8B-B14F-4D97-AF65-F5344CB8AC3E}">
        <p14:creationId xmlns:p14="http://schemas.microsoft.com/office/powerpoint/2010/main" val="13876605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p>
        </p:txBody>
      </p:sp>
      <p:sp>
        <p:nvSpPr>
          <p:cNvPr id="6" name="Slide Number Placeholder 5"/>
          <p:cNvSpPr>
            <a:spLocks noGrp="1"/>
          </p:cNvSpPr>
          <p:nvPr>
            <p:ph type="sldNum" sz="quarter" idx="12"/>
          </p:nvPr>
        </p:nvSpPr>
        <p:spPr/>
        <p:txBody>
          <a:bodyPr/>
          <a:lstStyle/>
          <a:p>
            <a:fld id="{5C9C4DB9-604A-47CB-A1FB-58DFF92C00FD}" type="slidenum">
              <a:rPr lang="en-GB" smtClean="0"/>
              <a:t>‹#›</a:t>
            </a:fld>
            <a:endParaRPr lang="en-GB"/>
          </a:p>
        </p:txBody>
      </p:sp>
    </p:spTree>
    <p:extLst>
      <p:ext uri="{BB962C8B-B14F-4D97-AF65-F5344CB8AC3E}">
        <p14:creationId xmlns:p14="http://schemas.microsoft.com/office/powerpoint/2010/main" val="13876605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p>
        </p:txBody>
      </p:sp>
      <p:sp>
        <p:nvSpPr>
          <p:cNvPr id="6" name="Slide Number Placeholder 5"/>
          <p:cNvSpPr>
            <a:spLocks noGrp="1"/>
          </p:cNvSpPr>
          <p:nvPr>
            <p:ph type="sldNum" sz="quarter" idx="12"/>
          </p:nvPr>
        </p:nvSpPr>
        <p:spPr/>
        <p:txBody>
          <a:bodyPr/>
          <a:lstStyle/>
          <a:p>
            <a:fld id="{5C9C4DB9-604A-47CB-A1FB-58DFF92C00FD}" type="slidenum">
              <a:rPr lang="en-GB" smtClean="0"/>
              <a:t>‹#›</a:t>
            </a:fld>
            <a:endParaRPr lang="en-GB"/>
          </a:p>
        </p:txBody>
      </p:sp>
    </p:spTree>
    <p:extLst>
      <p:ext uri="{BB962C8B-B14F-4D97-AF65-F5344CB8AC3E}">
        <p14:creationId xmlns:p14="http://schemas.microsoft.com/office/powerpoint/2010/main" val="13876605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p>
        </p:txBody>
      </p:sp>
      <p:sp>
        <p:nvSpPr>
          <p:cNvPr id="6" name="Slide Number Placeholder 5"/>
          <p:cNvSpPr>
            <a:spLocks noGrp="1"/>
          </p:cNvSpPr>
          <p:nvPr>
            <p:ph type="sldNum" sz="quarter" idx="12"/>
          </p:nvPr>
        </p:nvSpPr>
        <p:spPr/>
        <p:txBody>
          <a:bodyPr/>
          <a:lstStyle/>
          <a:p>
            <a:fld id="{5C9C4DB9-604A-47CB-A1FB-58DFF92C00FD}" type="slidenum">
              <a:rPr lang="en-GB" smtClean="0"/>
              <a:t>‹#›</a:t>
            </a:fld>
            <a:endParaRPr lang="en-GB"/>
          </a:p>
        </p:txBody>
      </p:sp>
    </p:spTree>
    <p:extLst>
      <p:ext uri="{BB962C8B-B14F-4D97-AF65-F5344CB8AC3E}">
        <p14:creationId xmlns:p14="http://schemas.microsoft.com/office/powerpoint/2010/main" val="13876605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p>
        </p:txBody>
      </p:sp>
      <p:sp>
        <p:nvSpPr>
          <p:cNvPr id="6" name="Slide Number Placeholder 5"/>
          <p:cNvSpPr>
            <a:spLocks noGrp="1"/>
          </p:cNvSpPr>
          <p:nvPr>
            <p:ph type="sldNum" sz="quarter" idx="12"/>
          </p:nvPr>
        </p:nvSpPr>
        <p:spPr/>
        <p:txBody>
          <a:bodyPr/>
          <a:lstStyle/>
          <a:p>
            <a:fld id="{5C9C4DB9-604A-47CB-A1FB-58DFF92C00FD}" type="slidenum">
              <a:rPr lang="en-GB" smtClean="0"/>
              <a:t>‹#›</a:t>
            </a:fld>
            <a:endParaRPr lang="en-GB"/>
          </a:p>
        </p:txBody>
      </p:sp>
    </p:spTree>
    <p:extLst>
      <p:ext uri="{BB962C8B-B14F-4D97-AF65-F5344CB8AC3E}">
        <p14:creationId xmlns:p14="http://schemas.microsoft.com/office/powerpoint/2010/main" val="13876605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p>
        </p:txBody>
      </p:sp>
      <p:sp>
        <p:nvSpPr>
          <p:cNvPr id="6" name="Slide Number Placeholder 5"/>
          <p:cNvSpPr>
            <a:spLocks noGrp="1"/>
          </p:cNvSpPr>
          <p:nvPr>
            <p:ph type="sldNum" sz="quarter" idx="12"/>
          </p:nvPr>
        </p:nvSpPr>
        <p:spPr/>
        <p:txBody>
          <a:bodyPr/>
          <a:lstStyle/>
          <a:p>
            <a:fld id="{5C9C4DB9-604A-47CB-A1FB-58DFF92C00FD}" type="slidenum">
              <a:rPr lang="en-GB" smtClean="0"/>
              <a:t>‹#›</a:t>
            </a:fld>
            <a:endParaRPr lang="en-GB"/>
          </a:p>
        </p:txBody>
      </p:sp>
    </p:spTree>
    <p:extLst>
      <p:ext uri="{BB962C8B-B14F-4D97-AF65-F5344CB8AC3E}">
        <p14:creationId xmlns:p14="http://schemas.microsoft.com/office/powerpoint/2010/main" val="13876605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5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p>
        </p:txBody>
      </p:sp>
      <p:sp>
        <p:nvSpPr>
          <p:cNvPr id="6" name="Slide Number Placeholder 5"/>
          <p:cNvSpPr>
            <a:spLocks noGrp="1"/>
          </p:cNvSpPr>
          <p:nvPr>
            <p:ph type="sldNum" sz="quarter" idx="12"/>
          </p:nvPr>
        </p:nvSpPr>
        <p:spPr/>
        <p:txBody>
          <a:bodyPr/>
          <a:lstStyle/>
          <a:p>
            <a:fld id="{5C9C4DB9-604A-47CB-A1FB-58DFF92C00FD}" type="slidenum">
              <a:rPr lang="en-GB" smtClean="0"/>
              <a:t>‹#›</a:t>
            </a:fld>
            <a:endParaRPr lang="en-GB"/>
          </a:p>
        </p:txBody>
      </p:sp>
    </p:spTree>
    <p:extLst>
      <p:ext uri="{BB962C8B-B14F-4D97-AF65-F5344CB8AC3E}">
        <p14:creationId xmlns:p14="http://schemas.microsoft.com/office/powerpoint/2010/main" val="1387660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US"/>
              <a:t>17/05/2018</a:t>
            </a:r>
            <a:endParaRPr lang="en-GB"/>
          </a:p>
        </p:txBody>
      </p:sp>
      <p:sp>
        <p:nvSpPr>
          <p:cNvPr id="4" name="Footer Placeholder 3"/>
          <p:cNvSpPr>
            <a:spLocks noGrp="1"/>
          </p:cNvSpPr>
          <p:nvPr>
            <p:ph type="ftr" sz="quarter" idx="11"/>
          </p:nvPr>
        </p:nvSpPr>
        <p:spPr/>
        <p:txBody>
          <a:bodyPr/>
          <a:lstStyle/>
          <a:p>
            <a:r>
              <a:rPr lang="en-GB"/>
              <a:t>Version 1.1</a:t>
            </a:r>
          </a:p>
        </p:txBody>
      </p:sp>
      <p:sp>
        <p:nvSpPr>
          <p:cNvPr id="5" name="Slide Number Placeholder 4"/>
          <p:cNvSpPr>
            <a:spLocks noGrp="1"/>
          </p:cNvSpPr>
          <p:nvPr>
            <p:ph type="sldNum" sz="quarter" idx="12"/>
          </p:nvPr>
        </p:nvSpPr>
        <p:spPr/>
        <p:txBody>
          <a:bodyPr/>
          <a:lstStyle/>
          <a:p>
            <a:fld id="{5C9C4DB9-604A-47CB-A1FB-58DFF92C00FD}" type="slidenum">
              <a:rPr lang="en-GB" smtClean="0"/>
              <a:t>‹#›</a:t>
            </a:fld>
            <a:endParaRPr lang="en-GB"/>
          </a:p>
        </p:txBody>
      </p:sp>
    </p:spTree>
    <p:extLst>
      <p:ext uri="{BB962C8B-B14F-4D97-AF65-F5344CB8AC3E}">
        <p14:creationId xmlns:p14="http://schemas.microsoft.com/office/powerpoint/2010/main" val="8577787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5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p>
        </p:txBody>
      </p:sp>
      <p:sp>
        <p:nvSpPr>
          <p:cNvPr id="6" name="Slide Number Placeholder 5"/>
          <p:cNvSpPr>
            <a:spLocks noGrp="1"/>
          </p:cNvSpPr>
          <p:nvPr>
            <p:ph type="sldNum" sz="quarter" idx="12"/>
          </p:nvPr>
        </p:nvSpPr>
        <p:spPr/>
        <p:txBody>
          <a:bodyPr/>
          <a:lstStyle/>
          <a:p>
            <a:fld id="{5C9C4DB9-604A-47CB-A1FB-58DFF92C00FD}" type="slidenum">
              <a:rPr lang="en-GB" smtClean="0"/>
              <a:t>‹#›</a:t>
            </a:fld>
            <a:endParaRPr lang="en-GB"/>
          </a:p>
        </p:txBody>
      </p:sp>
    </p:spTree>
    <p:extLst>
      <p:ext uri="{BB962C8B-B14F-4D97-AF65-F5344CB8AC3E}">
        <p14:creationId xmlns:p14="http://schemas.microsoft.com/office/powerpoint/2010/main" val="13876605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5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p>
        </p:txBody>
      </p:sp>
      <p:sp>
        <p:nvSpPr>
          <p:cNvPr id="6" name="Slide Number Placeholder 5"/>
          <p:cNvSpPr>
            <a:spLocks noGrp="1"/>
          </p:cNvSpPr>
          <p:nvPr>
            <p:ph type="sldNum" sz="quarter" idx="12"/>
          </p:nvPr>
        </p:nvSpPr>
        <p:spPr/>
        <p:txBody>
          <a:bodyPr/>
          <a:lstStyle/>
          <a:p>
            <a:fld id="{5C9C4DB9-604A-47CB-A1FB-58DFF92C00FD}" type="slidenum">
              <a:rPr lang="en-GB" smtClean="0"/>
              <a:t>‹#›</a:t>
            </a:fld>
            <a:endParaRPr lang="en-GB"/>
          </a:p>
        </p:txBody>
      </p:sp>
    </p:spTree>
    <p:extLst>
      <p:ext uri="{BB962C8B-B14F-4D97-AF65-F5344CB8AC3E}">
        <p14:creationId xmlns:p14="http://schemas.microsoft.com/office/powerpoint/2010/main" val="13876605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US"/>
              <a:t>17/05/2018</a:t>
            </a:r>
            <a:endParaRPr lang="en-GB"/>
          </a:p>
        </p:txBody>
      </p:sp>
      <p:sp>
        <p:nvSpPr>
          <p:cNvPr id="4" name="Footer Placeholder 3"/>
          <p:cNvSpPr>
            <a:spLocks noGrp="1"/>
          </p:cNvSpPr>
          <p:nvPr>
            <p:ph type="ftr" sz="quarter" idx="11"/>
          </p:nvPr>
        </p:nvSpPr>
        <p:spPr/>
        <p:txBody>
          <a:bodyPr/>
          <a:lstStyle/>
          <a:p>
            <a:r>
              <a:rPr lang="en-GB"/>
              <a:t>Version 1.1</a:t>
            </a:r>
          </a:p>
        </p:txBody>
      </p:sp>
      <p:sp>
        <p:nvSpPr>
          <p:cNvPr id="5" name="Slide Number Placeholder 4"/>
          <p:cNvSpPr>
            <a:spLocks noGrp="1"/>
          </p:cNvSpPr>
          <p:nvPr>
            <p:ph type="sldNum" sz="quarter" idx="12"/>
          </p:nvPr>
        </p:nvSpPr>
        <p:spPr/>
        <p:txBody>
          <a:bodyPr/>
          <a:lstStyle/>
          <a:p>
            <a:fld id="{5C9C4DB9-604A-47CB-A1FB-58DFF92C00FD}" type="slidenum">
              <a:rPr lang="en-GB" smtClean="0"/>
              <a:t>‹#›</a:t>
            </a:fld>
            <a:endParaRPr lang="en-GB"/>
          </a:p>
        </p:txBody>
      </p:sp>
    </p:spTree>
    <p:extLst>
      <p:ext uri="{BB962C8B-B14F-4D97-AF65-F5344CB8AC3E}">
        <p14:creationId xmlns:p14="http://schemas.microsoft.com/office/powerpoint/2010/main" val="353618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5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p>
        </p:txBody>
      </p:sp>
      <p:sp>
        <p:nvSpPr>
          <p:cNvPr id="6" name="Slide Number Placeholder 5"/>
          <p:cNvSpPr>
            <a:spLocks noGrp="1"/>
          </p:cNvSpPr>
          <p:nvPr>
            <p:ph type="sldNum" sz="quarter" idx="12"/>
          </p:nvPr>
        </p:nvSpPr>
        <p:spPr/>
        <p:txBody>
          <a:bodyPr/>
          <a:lstStyle/>
          <a:p>
            <a:fld id="{5C9C4DB9-604A-47CB-A1FB-58DFF92C00FD}" type="slidenum">
              <a:rPr lang="en-GB" smtClean="0"/>
              <a:t>‹#›</a:t>
            </a:fld>
            <a:endParaRPr lang="en-GB"/>
          </a:p>
        </p:txBody>
      </p:sp>
    </p:spTree>
    <p:extLst>
      <p:ext uri="{BB962C8B-B14F-4D97-AF65-F5344CB8AC3E}">
        <p14:creationId xmlns:p14="http://schemas.microsoft.com/office/powerpoint/2010/main" val="13876605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5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p>
        </p:txBody>
      </p:sp>
      <p:sp>
        <p:nvSpPr>
          <p:cNvPr id="6" name="Slide Number Placeholder 5"/>
          <p:cNvSpPr>
            <a:spLocks noGrp="1"/>
          </p:cNvSpPr>
          <p:nvPr>
            <p:ph type="sldNum" sz="quarter" idx="12"/>
          </p:nvPr>
        </p:nvSpPr>
        <p:spPr/>
        <p:txBody>
          <a:bodyPr/>
          <a:lstStyle/>
          <a:p>
            <a:fld id="{5C9C4DB9-604A-47CB-A1FB-58DFF92C00FD}" type="slidenum">
              <a:rPr lang="en-GB" smtClean="0"/>
              <a:t>‹#›</a:t>
            </a:fld>
            <a:endParaRPr lang="en-GB"/>
          </a:p>
        </p:txBody>
      </p:sp>
    </p:spTree>
    <p:extLst>
      <p:ext uri="{BB962C8B-B14F-4D97-AF65-F5344CB8AC3E}">
        <p14:creationId xmlns:p14="http://schemas.microsoft.com/office/powerpoint/2010/main" val="13876605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5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p>
        </p:txBody>
      </p:sp>
      <p:sp>
        <p:nvSpPr>
          <p:cNvPr id="6" name="Slide Number Placeholder 5"/>
          <p:cNvSpPr>
            <a:spLocks noGrp="1"/>
          </p:cNvSpPr>
          <p:nvPr>
            <p:ph type="sldNum" sz="quarter" idx="12"/>
          </p:nvPr>
        </p:nvSpPr>
        <p:spPr/>
        <p:txBody>
          <a:bodyPr/>
          <a:lstStyle/>
          <a:p>
            <a:fld id="{5C9C4DB9-604A-47CB-A1FB-58DFF92C00FD}" type="slidenum">
              <a:rPr lang="en-GB" smtClean="0"/>
              <a:t>‹#›</a:t>
            </a:fld>
            <a:endParaRPr lang="en-GB"/>
          </a:p>
        </p:txBody>
      </p:sp>
    </p:spTree>
    <p:extLst>
      <p:ext uri="{BB962C8B-B14F-4D97-AF65-F5344CB8AC3E}">
        <p14:creationId xmlns:p14="http://schemas.microsoft.com/office/powerpoint/2010/main" val="13876605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5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p>
        </p:txBody>
      </p:sp>
      <p:sp>
        <p:nvSpPr>
          <p:cNvPr id="6" name="Slide Number Placeholder 5"/>
          <p:cNvSpPr>
            <a:spLocks noGrp="1"/>
          </p:cNvSpPr>
          <p:nvPr>
            <p:ph type="sldNum" sz="quarter" idx="12"/>
          </p:nvPr>
        </p:nvSpPr>
        <p:spPr/>
        <p:txBody>
          <a:bodyPr/>
          <a:lstStyle/>
          <a:p>
            <a:fld id="{5C9C4DB9-604A-47CB-A1FB-58DFF92C00FD}" type="slidenum">
              <a:rPr lang="en-GB" smtClean="0"/>
              <a:t>‹#›</a:t>
            </a:fld>
            <a:endParaRPr lang="en-GB"/>
          </a:p>
        </p:txBody>
      </p:sp>
    </p:spTree>
    <p:extLst>
      <p:ext uri="{BB962C8B-B14F-4D97-AF65-F5344CB8AC3E}">
        <p14:creationId xmlns:p14="http://schemas.microsoft.com/office/powerpoint/2010/main" val="13876605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5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p>
        </p:txBody>
      </p:sp>
      <p:sp>
        <p:nvSpPr>
          <p:cNvPr id="6" name="Slide Number Placeholder 5"/>
          <p:cNvSpPr>
            <a:spLocks noGrp="1"/>
          </p:cNvSpPr>
          <p:nvPr>
            <p:ph type="sldNum" sz="quarter" idx="12"/>
          </p:nvPr>
        </p:nvSpPr>
        <p:spPr/>
        <p:txBody>
          <a:bodyPr/>
          <a:lstStyle/>
          <a:p>
            <a:fld id="{5C9C4DB9-604A-47CB-A1FB-58DFF92C00FD}" type="slidenum">
              <a:rPr lang="en-GB" smtClean="0"/>
              <a:t>‹#›</a:t>
            </a:fld>
            <a:endParaRPr lang="en-GB"/>
          </a:p>
        </p:txBody>
      </p:sp>
    </p:spTree>
    <p:extLst>
      <p:ext uri="{BB962C8B-B14F-4D97-AF65-F5344CB8AC3E}">
        <p14:creationId xmlns:p14="http://schemas.microsoft.com/office/powerpoint/2010/main" val="1387660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17/05/2018</a:t>
            </a:r>
            <a:endParaRPr lang="en-GB"/>
          </a:p>
        </p:txBody>
      </p:sp>
      <p:sp>
        <p:nvSpPr>
          <p:cNvPr id="3" name="Footer Placeholder 2"/>
          <p:cNvSpPr>
            <a:spLocks noGrp="1"/>
          </p:cNvSpPr>
          <p:nvPr>
            <p:ph type="ftr" sz="quarter" idx="11"/>
          </p:nvPr>
        </p:nvSpPr>
        <p:spPr/>
        <p:txBody>
          <a:bodyPr/>
          <a:lstStyle/>
          <a:p>
            <a:r>
              <a:rPr lang="en-GB"/>
              <a:t>Version 1.1</a:t>
            </a:r>
          </a:p>
        </p:txBody>
      </p:sp>
      <p:sp>
        <p:nvSpPr>
          <p:cNvPr id="4" name="Slide Number Placeholder 3"/>
          <p:cNvSpPr>
            <a:spLocks noGrp="1"/>
          </p:cNvSpPr>
          <p:nvPr>
            <p:ph type="sldNum" sz="quarter" idx="12"/>
          </p:nvPr>
        </p:nvSpPr>
        <p:spPr/>
        <p:txBody>
          <a:bodyPr/>
          <a:lstStyle/>
          <a:p>
            <a:fld id="{5C9C4DB9-604A-47CB-A1FB-58DFF92C00FD}" type="slidenum">
              <a:rPr lang="en-GB" smtClean="0"/>
              <a:t>‹#›</a:t>
            </a:fld>
            <a:endParaRPr lang="en-GB"/>
          </a:p>
        </p:txBody>
      </p:sp>
    </p:spTree>
    <p:extLst>
      <p:ext uri="{BB962C8B-B14F-4D97-AF65-F5344CB8AC3E}">
        <p14:creationId xmlns:p14="http://schemas.microsoft.com/office/powerpoint/2010/main" val="2536944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17/05/2018</a:t>
            </a:r>
            <a:endParaRPr lang="en-GB"/>
          </a:p>
        </p:txBody>
      </p:sp>
      <p:sp>
        <p:nvSpPr>
          <p:cNvPr id="6" name="Footer Placeholder 5"/>
          <p:cNvSpPr>
            <a:spLocks noGrp="1"/>
          </p:cNvSpPr>
          <p:nvPr>
            <p:ph type="ftr" sz="quarter" idx="11"/>
          </p:nvPr>
        </p:nvSpPr>
        <p:spPr/>
        <p:txBody>
          <a:bodyPr/>
          <a:lstStyle/>
          <a:p>
            <a:r>
              <a:rPr lang="en-GB"/>
              <a:t>Version 1.1</a:t>
            </a:r>
          </a:p>
        </p:txBody>
      </p:sp>
      <p:sp>
        <p:nvSpPr>
          <p:cNvPr id="7" name="Slide Number Placeholder 6"/>
          <p:cNvSpPr>
            <a:spLocks noGrp="1"/>
          </p:cNvSpPr>
          <p:nvPr>
            <p:ph type="sldNum" sz="quarter" idx="12"/>
          </p:nvPr>
        </p:nvSpPr>
        <p:spPr/>
        <p:txBody>
          <a:bodyPr/>
          <a:lstStyle/>
          <a:p>
            <a:fld id="{5C9C4DB9-604A-47CB-A1FB-58DFF92C00FD}" type="slidenum">
              <a:rPr lang="en-GB" smtClean="0"/>
              <a:t>‹#›</a:t>
            </a:fld>
            <a:endParaRPr lang="en-GB"/>
          </a:p>
        </p:txBody>
      </p:sp>
    </p:spTree>
    <p:extLst>
      <p:ext uri="{BB962C8B-B14F-4D97-AF65-F5344CB8AC3E}">
        <p14:creationId xmlns:p14="http://schemas.microsoft.com/office/powerpoint/2010/main" val="1876159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17/05/2018</a:t>
            </a:r>
            <a:endParaRPr lang="en-GB"/>
          </a:p>
        </p:txBody>
      </p:sp>
      <p:sp>
        <p:nvSpPr>
          <p:cNvPr id="6" name="Footer Placeholder 5"/>
          <p:cNvSpPr>
            <a:spLocks noGrp="1"/>
          </p:cNvSpPr>
          <p:nvPr>
            <p:ph type="ftr" sz="quarter" idx="11"/>
          </p:nvPr>
        </p:nvSpPr>
        <p:spPr/>
        <p:txBody>
          <a:bodyPr/>
          <a:lstStyle/>
          <a:p>
            <a:r>
              <a:rPr lang="en-GB"/>
              <a:t>Version 1.1</a:t>
            </a:r>
          </a:p>
        </p:txBody>
      </p:sp>
      <p:sp>
        <p:nvSpPr>
          <p:cNvPr id="7" name="Slide Number Placeholder 6"/>
          <p:cNvSpPr>
            <a:spLocks noGrp="1"/>
          </p:cNvSpPr>
          <p:nvPr>
            <p:ph type="sldNum" sz="quarter" idx="12"/>
          </p:nvPr>
        </p:nvSpPr>
        <p:spPr/>
        <p:txBody>
          <a:bodyPr/>
          <a:lstStyle/>
          <a:p>
            <a:fld id="{5C9C4DB9-604A-47CB-A1FB-58DFF92C00FD}" type="slidenum">
              <a:rPr lang="en-GB" smtClean="0"/>
              <a:t>‹#›</a:t>
            </a:fld>
            <a:endParaRPr lang="en-GB"/>
          </a:p>
        </p:txBody>
      </p:sp>
    </p:spTree>
    <p:extLst>
      <p:ext uri="{BB962C8B-B14F-4D97-AF65-F5344CB8AC3E}">
        <p14:creationId xmlns:p14="http://schemas.microsoft.com/office/powerpoint/2010/main" val="3452506510"/>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image" Target="../media/image1.jpe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17/05/2018</a:t>
            </a:r>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Version 1.1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9C4DB9-604A-47CB-A1FB-58DFF92C00FD}" type="slidenum">
              <a:rPr lang="en-GB" smtClean="0"/>
              <a:t>‹#›</a:t>
            </a:fld>
            <a:endParaRPr lang="en-GB"/>
          </a:p>
        </p:txBody>
      </p:sp>
      <p:pic>
        <p:nvPicPr>
          <p:cNvPr id="7" name="Picture 6"/>
          <p:cNvPicPr>
            <a:picLocks noChangeAspect="1"/>
          </p:cNvPicPr>
          <p:nvPr userDrawn="1"/>
        </p:nvPicPr>
        <p:blipFill>
          <a:blip r:embed="rId69" cstate="print">
            <a:extLst>
              <a:ext uri="{28A0092B-C50C-407E-A947-70E740481C1C}">
                <a14:useLocalDpi xmlns:a14="http://schemas.microsoft.com/office/drawing/2010/main" val="0"/>
              </a:ext>
            </a:extLst>
          </a:blip>
          <a:stretch>
            <a:fillRect/>
          </a:stretch>
        </p:blipFill>
        <p:spPr>
          <a:xfrm>
            <a:off x="251521" y="260648"/>
            <a:ext cx="898922" cy="936104"/>
          </a:xfrm>
          <a:prstGeom prst="rect">
            <a:avLst/>
          </a:prstGeom>
        </p:spPr>
      </p:pic>
      <p:pic>
        <p:nvPicPr>
          <p:cNvPr id="3074" name="Picture 2"/>
          <p:cNvPicPr>
            <a:picLocks noChangeAspect="1" noChangeArrowheads="1"/>
          </p:cNvPicPr>
          <p:nvPr userDrawn="1"/>
        </p:nvPicPr>
        <p:blipFill>
          <a:blip r:embed="rId70" cstate="print">
            <a:extLst>
              <a:ext uri="{28A0092B-C50C-407E-A947-70E740481C1C}">
                <a14:useLocalDpi xmlns:a14="http://schemas.microsoft.com/office/drawing/2010/main" val="0"/>
              </a:ext>
            </a:extLst>
          </a:blip>
          <a:srcRect/>
          <a:stretch>
            <a:fillRect/>
          </a:stretch>
        </p:blipFill>
        <p:spPr bwMode="auto">
          <a:xfrm>
            <a:off x="6228184" y="234588"/>
            <a:ext cx="2668339" cy="530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74297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 id="2147483701" r:id="rId40"/>
    <p:sldLayoutId id="2147483702" r:id="rId41"/>
    <p:sldLayoutId id="2147483703" r:id="rId42"/>
    <p:sldLayoutId id="2147483704" r:id="rId43"/>
    <p:sldLayoutId id="2147483706" r:id="rId44"/>
    <p:sldLayoutId id="2147483707" r:id="rId45"/>
    <p:sldLayoutId id="2147483708" r:id="rId46"/>
    <p:sldLayoutId id="2147483709" r:id="rId47"/>
    <p:sldLayoutId id="2147483710" r:id="rId48"/>
    <p:sldLayoutId id="2147483711" r:id="rId49"/>
    <p:sldLayoutId id="2147483712" r:id="rId50"/>
    <p:sldLayoutId id="2147483713" r:id="rId51"/>
    <p:sldLayoutId id="2147483714" r:id="rId52"/>
    <p:sldLayoutId id="2147483715" r:id="rId53"/>
    <p:sldLayoutId id="2147483716" r:id="rId54"/>
    <p:sldLayoutId id="2147483717" r:id="rId55"/>
    <p:sldLayoutId id="2147483718" r:id="rId56"/>
    <p:sldLayoutId id="2147483719" r:id="rId57"/>
    <p:sldLayoutId id="2147483720" r:id="rId58"/>
    <p:sldLayoutId id="2147483721" r:id="rId59"/>
    <p:sldLayoutId id="2147483722" r:id="rId60"/>
    <p:sldLayoutId id="2147483723" r:id="rId61"/>
    <p:sldLayoutId id="2147483730" r:id="rId62"/>
    <p:sldLayoutId id="2147483724" r:id="rId63"/>
    <p:sldLayoutId id="2147483725" r:id="rId64"/>
    <p:sldLayoutId id="2147483726" r:id="rId65"/>
    <p:sldLayoutId id="2147483727" r:id="rId66"/>
    <p:sldLayoutId id="2147483728" r:id="rId67"/>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hyperlink" Target="http://alphastockimages.com/" TargetMode="External"/><Relationship Id="rId5" Type="http://schemas.openxmlformats.org/officeDocument/2006/relationships/hyperlink" Target="http://creativecommons.org/licenses/by-sa/3.0/" TargetMode="External"/><Relationship Id="rId4" Type="http://schemas.openxmlformats.org/officeDocument/2006/relationships/hyperlink" Target="http://www.nyphotographic.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1.xml"/><Relationship Id="rId5" Type="http://schemas.openxmlformats.org/officeDocument/2006/relationships/hyperlink" Target="https://fingertips.phe.org.uk/profile-group/mental-health/profile/dementia/data" TargetMode="Externa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veWILEVO434" TargetMode="External"/><Relationship Id="rId2" Type="http://schemas.openxmlformats.org/officeDocument/2006/relationships/notesSlide" Target="../notesSlides/notesSlide15.xml"/><Relationship Id="rId1" Type="http://schemas.openxmlformats.org/officeDocument/2006/relationships/slideLayout" Target="../slideLayouts/slideLayout22.xml"/><Relationship Id="rId5" Type="http://schemas.openxmlformats.org/officeDocument/2006/relationships/image" Target="../media/image19.pn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hyperlink" Target="https://www.alzheimers.org.uk/sites/default/files/migrate/downloads/dementia_reducing_your_risk.pdf" TargetMode="External"/><Relationship Id="rId2" Type="http://schemas.openxmlformats.org/officeDocument/2006/relationships/notesSlide" Target="../notesSlides/notesSlide16.xml"/><Relationship Id="rId1" Type="http://schemas.openxmlformats.org/officeDocument/2006/relationships/slideLayout" Target="../slideLayouts/slideLayout23.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8" Type="http://schemas.openxmlformats.org/officeDocument/2006/relationships/hyperlink" Target="http://www.nhs.uk/LiveWell/Pages/Livewellhub.aspx" TargetMode="External"/><Relationship Id="rId3" Type="http://schemas.openxmlformats.org/officeDocument/2006/relationships/hyperlink" Target="http://www.healthcheck.nhs.uk/" TargetMode="External"/><Relationship Id="rId7" Type="http://schemas.openxmlformats.org/officeDocument/2006/relationships/hyperlink" Target="http://www.healthmatters.org.uk/" TargetMode="External"/><Relationship Id="rId2" Type="http://schemas.openxmlformats.org/officeDocument/2006/relationships/notesSlide" Target="../notesSlides/notesSlide21.xml"/><Relationship Id="rId1" Type="http://schemas.openxmlformats.org/officeDocument/2006/relationships/slideLayout" Target="../slideLayouts/slideLayout28.xml"/><Relationship Id="rId6" Type="http://schemas.openxmlformats.org/officeDocument/2006/relationships/hyperlink" Target="https://www.nhs.uk/oneyou/hay" TargetMode="External"/><Relationship Id="rId5" Type="http://schemas.openxmlformats.org/officeDocument/2006/relationships/hyperlink" Target="https://campaignresources.phe.gov.uk/resources/campaigns/44/resources" TargetMode="External"/><Relationship Id="rId4" Type="http://schemas.openxmlformats.org/officeDocument/2006/relationships/hyperlink" Target="https://www.nhs.uk/oneyou" TargetMode="External"/><Relationship Id="rId9" Type="http://schemas.openxmlformats.org/officeDocument/2006/relationships/hyperlink" Target="https://www.alzheimers.org.uk/info/20029/daily_living/22/staying_healthy"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nice.org.uk/guidance/ng16" TargetMode="External"/><Relationship Id="rId7" Type="http://schemas.openxmlformats.org/officeDocument/2006/relationships/hyperlink" Target="https://www.gov.uk/government/publications/dementia-nursing-vision-and-strategy" TargetMode="External"/><Relationship Id="rId2" Type="http://schemas.openxmlformats.org/officeDocument/2006/relationships/notesSlide" Target="../notesSlides/notesSlide22.xml"/><Relationship Id="rId1" Type="http://schemas.openxmlformats.org/officeDocument/2006/relationships/slideLayout" Target="../slideLayouts/slideLayout28.xml"/><Relationship Id="rId6" Type="http://schemas.openxmlformats.org/officeDocument/2006/relationships/hyperlink" Target="https://www.gov.uk/government/publications/prime-ministers-challenge-on-dementia-2020" TargetMode="External"/><Relationship Id="rId5" Type="http://schemas.openxmlformats.org/officeDocument/2006/relationships/hyperlink" Target="https://hee.nhs.uk/our-work/person-centred-care/dementia/dementia-guide-carers-care-providers" TargetMode="External"/><Relationship Id="rId4" Type="http://schemas.openxmlformats.org/officeDocument/2006/relationships/hyperlink" Target="https://www.nice.org.uk/guidance/cg42"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9.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33.xml"/><Relationship Id="rId4" Type="http://schemas.openxmlformats.org/officeDocument/2006/relationships/image" Target="../media/image28.jpe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5.xml"/><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41.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9.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43.xml"/><Relationship Id="rId4" Type="http://schemas.openxmlformats.org/officeDocument/2006/relationships/image" Target="../media/image39.jpeg"/></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1.xml"/><Relationship Id="rId1" Type="http://schemas.openxmlformats.org/officeDocument/2006/relationships/slideLayout" Target="../slideLayouts/slideLayout44.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2.xml"/><Relationship Id="rId1" Type="http://schemas.openxmlformats.org/officeDocument/2006/relationships/slideLayout" Target="../slideLayouts/slideLayout44.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3.xml"/><Relationship Id="rId1" Type="http://schemas.openxmlformats.org/officeDocument/2006/relationships/slideLayout" Target="../slideLayouts/slideLayout45.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4.xml"/><Relationship Id="rId1" Type="http://schemas.openxmlformats.org/officeDocument/2006/relationships/slideLayout" Target="../slideLayouts/slideLayout46.xml"/></Relationships>
</file>

<file path=ppt/slides/_rels/slide4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5.xml"/><Relationship Id="rId1" Type="http://schemas.openxmlformats.org/officeDocument/2006/relationships/slideLayout" Target="../slideLayouts/slideLayout47.xml"/></Relationships>
</file>

<file path=ppt/slides/_rels/slide4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6.xml"/><Relationship Id="rId1" Type="http://schemas.openxmlformats.org/officeDocument/2006/relationships/slideLayout" Target="../slideLayouts/slideLayout4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0.xml"/></Relationships>
</file>

<file path=ppt/slides/_rels/slide4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1.xml"/></Relationships>
</file>

<file path=ppt/slides/_rels/slide5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2.xml"/><Relationship Id="rId1" Type="http://schemas.openxmlformats.org/officeDocument/2006/relationships/slideLayout" Target="../slideLayouts/slideLayout52.xml"/></Relationships>
</file>

<file path=ppt/slides/_rels/slide5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5.xml"/><Relationship Id="rId1" Type="http://schemas.openxmlformats.org/officeDocument/2006/relationships/slideLayout" Target="../slideLayouts/slideLayout53.xml"/></Relationships>
</file>

<file path=ppt/slides/_rels/slide56.xml.rels><?xml version="1.0" encoding="UTF-8" standalone="yes"?>
<Relationships xmlns="http://schemas.openxmlformats.org/package/2006/relationships"><Relationship Id="rId3" Type="http://schemas.openxmlformats.org/officeDocument/2006/relationships/hyperlink" Target="https://kids.alzheimersresearchuk.org/teens/explore-the-brain/" TargetMode="External"/><Relationship Id="rId2" Type="http://schemas.openxmlformats.org/officeDocument/2006/relationships/notesSlide" Target="../notesSlides/notesSlide56.xml"/><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5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hyperlink" Target="https://www.youtube.com/watch?v=SqayhP3ebDw" TargetMode="External"/><Relationship Id="rId2" Type="http://schemas.openxmlformats.org/officeDocument/2006/relationships/notesSlide" Target="../notesSlides/notesSlide58.xml"/><Relationship Id="rId1" Type="http://schemas.openxmlformats.org/officeDocument/2006/relationships/slideLayout" Target="../slideLayouts/slideLayout54.xml"/><Relationship Id="rId5" Type="http://schemas.openxmlformats.org/officeDocument/2006/relationships/image" Target="../media/image52.png"/><Relationship Id="rId4" Type="http://schemas.openxmlformats.org/officeDocument/2006/relationships/hyperlink" Target="https://www.youtube.com/watch?v=rNt5O5X5QhQ"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5.xml"/><Relationship Id="rId1" Type="http://schemas.openxmlformats.org/officeDocument/2006/relationships/slideLayout" Target="../slideLayouts/slideLayout55.xml"/></Relationships>
</file>

<file path=ppt/slides/_rels/slide6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6.xml"/><Relationship Id="rId1" Type="http://schemas.openxmlformats.org/officeDocument/2006/relationships/slideLayout" Target="../slideLayouts/slideLayout56.xml"/></Relationships>
</file>

<file path=ppt/slides/_rels/slide6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7.xml"/><Relationship Id="rId1" Type="http://schemas.openxmlformats.org/officeDocument/2006/relationships/slideLayout" Target="../slideLayouts/slideLayout57.xml"/></Relationships>
</file>

<file path=ppt/slides/_rels/slide6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8.xml"/><Relationship Id="rId1" Type="http://schemas.openxmlformats.org/officeDocument/2006/relationships/slideLayout" Target="../slideLayouts/slideLayout5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70.xml"/><Relationship Id="rId1" Type="http://schemas.openxmlformats.org/officeDocument/2006/relationships/slideLayout" Target="../slideLayouts/slideLayout6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3.xml"/></Relationships>
</file>

<file path=ppt/slides/_rels/slide73.xml.rels><?xml version="1.0" encoding="UTF-8" standalone="yes"?>
<Relationships xmlns="http://schemas.openxmlformats.org/package/2006/relationships"><Relationship Id="rId3" Type="http://schemas.openxmlformats.org/officeDocument/2006/relationships/hyperlink" Target="http://www.origami-resource-center.com/" TargetMode="External"/><Relationship Id="rId2" Type="http://schemas.openxmlformats.org/officeDocument/2006/relationships/notesSlide" Target="../notesSlides/notesSlide73.xml"/><Relationship Id="rId1" Type="http://schemas.openxmlformats.org/officeDocument/2006/relationships/slideLayout" Target="../slideLayouts/slideLayout6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6.xml"/></Relationships>
</file>

<file path=ppt/slides/_rels/slide77.xml.rels><?xml version="1.0" encoding="UTF-8" standalone="yes"?>
<Relationships xmlns="http://schemas.openxmlformats.org/package/2006/relationships"><Relationship Id="rId3" Type="http://schemas.openxmlformats.org/officeDocument/2006/relationships/hyperlink" Target="https://www.alzheimers.org.uk/site/scripts/download_info.php?fileID=2907" TargetMode="External"/><Relationship Id="rId2" Type="http://schemas.openxmlformats.org/officeDocument/2006/relationships/notesSlide" Target="../notesSlides/notesSlide77.xml"/><Relationship Id="rId1" Type="http://schemas.openxmlformats.org/officeDocument/2006/relationships/slideLayout" Target="../slideLayouts/slideLayout67.xml"/><Relationship Id="rId6" Type="http://schemas.openxmlformats.org/officeDocument/2006/relationships/hyperlink" Target="https://www.hee.nhs.uk/hee-your-area/thames-valley/our-work/dementia/dementia-tier-2-resources" TargetMode="External"/><Relationship Id="rId5" Type="http://schemas.openxmlformats.org/officeDocument/2006/relationships/hyperlink" Target="https://hee.nhs.uk/our-work/person-centred-care/dementia/freds-story" TargetMode="External"/><Relationship Id="rId4" Type="http://schemas.openxmlformats.org/officeDocument/2006/relationships/hyperlink" Target="https://worldspanmedia.s3.amazonaws.com/media/aspihdjango/uploads/documents/standards-consultation/standards-framework.pdf"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mailto:mheward@bournemouth.ac.uk" TargetMode="External"/><Relationship Id="rId2" Type="http://schemas.openxmlformats.org/officeDocument/2006/relationships/notesSlide" Target="../notesSlides/notesSlide78.xml"/><Relationship Id="rId1" Type="http://schemas.openxmlformats.org/officeDocument/2006/relationships/slideLayout" Target="../slideLayouts/slideLayout67.xml"/><Relationship Id="rId4" Type="http://schemas.openxmlformats.org/officeDocument/2006/relationships/hyperlink" Target="https://hee.nhs.uk/"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3" y="1268760"/>
            <a:ext cx="8424935" cy="2135744"/>
          </a:xfrm>
        </p:spPr>
        <p:txBody>
          <a:bodyPr>
            <a:noAutofit/>
          </a:bodyPr>
          <a:lstStyle/>
          <a:p>
            <a:r>
              <a:rPr lang="en-GB" sz="4000" b="1" dirty="0"/>
              <a:t>Dementia Education And Learning Through Simulation 2 (DEALTS 2) programme</a:t>
            </a:r>
            <a:br>
              <a:rPr lang="en-GB" sz="4000" b="1" dirty="0"/>
            </a:br>
            <a:br>
              <a:rPr lang="en-GB" sz="1200" dirty="0">
                <a:latin typeface="Bitter" pitchFamily="50" charset="0"/>
              </a:rPr>
            </a:br>
            <a:br>
              <a:rPr lang="en-GB" i="1" dirty="0">
                <a:latin typeface="+mn-lt"/>
              </a:rPr>
            </a:br>
            <a:br>
              <a:rPr lang="en-GB" sz="2000" dirty="0">
                <a:latin typeface="+mn-lt"/>
                <a:ea typeface="PT Sans" panose="020B0503020203020204" pitchFamily="34" charset="0"/>
              </a:rPr>
            </a:br>
            <a:br>
              <a:rPr lang="en-GB" sz="2000" dirty="0">
                <a:solidFill>
                  <a:srgbClr val="4C8822"/>
                </a:solidFill>
                <a:latin typeface="PT Sans" panose="020B0503020203020204" pitchFamily="34" charset="0"/>
                <a:ea typeface="PT Sans" panose="020B0503020203020204" pitchFamily="34" charset="0"/>
              </a:rPr>
            </a:br>
            <a:br>
              <a:rPr lang="en-GB" sz="2000" dirty="0">
                <a:solidFill>
                  <a:srgbClr val="4C8822"/>
                </a:solidFill>
                <a:latin typeface="PT Sans" panose="020B0503020203020204" pitchFamily="34" charset="0"/>
                <a:ea typeface="PT Sans" panose="020B0503020203020204" pitchFamily="34" charset="0"/>
              </a:rPr>
            </a:br>
            <a:br>
              <a:rPr lang="en-GB" sz="2000" dirty="0">
                <a:solidFill>
                  <a:srgbClr val="4C8822"/>
                </a:solidFill>
                <a:latin typeface="PT Sans" panose="020B0503020203020204" pitchFamily="34" charset="0"/>
                <a:ea typeface="PT Sans" panose="020B0503020203020204" pitchFamily="34" charset="0"/>
              </a:rPr>
            </a:br>
            <a:br>
              <a:rPr lang="en-GB" sz="2000" dirty="0">
                <a:solidFill>
                  <a:srgbClr val="4C8822"/>
                </a:solidFill>
                <a:latin typeface="PT Sans" panose="020B0503020203020204" pitchFamily="34" charset="0"/>
                <a:ea typeface="PT Sans" panose="020B0503020203020204" pitchFamily="34" charset="0"/>
              </a:rPr>
            </a:br>
            <a:r>
              <a:rPr lang="en-GB" sz="2800" b="1" dirty="0"/>
              <a:t>Workshop Slides </a:t>
            </a:r>
            <a:br>
              <a:rPr lang="en-GB" sz="2000" dirty="0"/>
            </a:br>
            <a:r>
              <a:rPr lang="en-GB" sz="1600" b="1" dirty="0"/>
              <a:t>Developed in partnership by Health Education England and the </a:t>
            </a:r>
            <a:br>
              <a:rPr lang="en-GB" sz="1600" dirty="0"/>
            </a:br>
            <a:r>
              <a:rPr lang="en-GB" sz="1600" b="1" dirty="0"/>
              <a:t>Ageing &amp; Dementia Research Centre, Bournemouth University</a:t>
            </a:r>
            <a:br>
              <a:rPr lang="en-GB" sz="1600" dirty="0"/>
            </a:br>
            <a:br>
              <a:rPr lang="en-GB" sz="1600" dirty="0">
                <a:solidFill>
                  <a:srgbClr val="4C8822"/>
                </a:solidFill>
                <a:latin typeface="PT Sans" panose="020B0503020203020204" pitchFamily="34" charset="0"/>
                <a:ea typeface="PT Sans" panose="020B0503020203020204" pitchFamily="34" charset="0"/>
              </a:rPr>
            </a:br>
            <a:br>
              <a:rPr lang="en-GB" sz="2000" dirty="0">
                <a:solidFill>
                  <a:srgbClr val="4C8822"/>
                </a:solidFill>
                <a:latin typeface="PT Sans" panose="020B0503020203020204" pitchFamily="34" charset="0"/>
                <a:ea typeface="PT Sans" panose="020B0503020203020204" pitchFamily="34" charset="0"/>
              </a:rPr>
            </a:br>
            <a:br>
              <a:rPr lang="en-GB" sz="2000" dirty="0">
                <a:solidFill>
                  <a:srgbClr val="4C8822"/>
                </a:solidFill>
                <a:latin typeface="PT Sans" panose="020B0503020203020204" pitchFamily="34" charset="0"/>
                <a:ea typeface="PT Sans" panose="020B0503020203020204" pitchFamily="34" charset="0"/>
              </a:rPr>
            </a:br>
            <a:br>
              <a:rPr lang="en-GB" dirty="0">
                <a:latin typeface="Bitter" pitchFamily="50" charset="0"/>
              </a:rPr>
            </a:br>
            <a:endParaRPr lang="en-GB" dirty="0">
              <a:latin typeface="Bitter" pitchFamily="50" charset="0"/>
            </a:endParaRPr>
          </a:p>
        </p:txBody>
      </p:sp>
      <p:pic>
        <p:nvPicPr>
          <p:cNvPr id="7" name="Picture 6"/>
          <p:cNvPicPr>
            <a:picLocks noChangeAspect="1"/>
          </p:cNvPicPr>
          <p:nvPr/>
        </p:nvPicPr>
        <p:blipFill>
          <a:blip r:embed="rId3"/>
          <a:stretch>
            <a:fillRect/>
          </a:stretch>
        </p:blipFill>
        <p:spPr>
          <a:xfrm>
            <a:off x="3617893" y="3284984"/>
            <a:ext cx="2124234" cy="2188849"/>
          </a:xfrm>
          <a:prstGeom prst="rect">
            <a:avLst/>
          </a:prstGeom>
          <a:ln>
            <a:noFill/>
          </a:ln>
        </p:spPr>
      </p:pic>
    </p:spTree>
    <p:extLst>
      <p:ext uri="{BB962C8B-B14F-4D97-AF65-F5344CB8AC3E}">
        <p14:creationId xmlns:p14="http://schemas.microsoft.com/office/powerpoint/2010/main" val="3857501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5819" y="1493565"/>
            <a:ext cx="8208912" cy="1477328"/>
          </a:xfrm>
          <a:prstGeom prst="rect">
            <a:avLst/>
          </a:prstGeom>
          <a:noFill/>
        </p:spPr>
        <p:txBody>
          <a:bodyPr wrap="square" rtlCol="0">
            <a:spAutoFit/>
          </a:bodyPr>
          <a:lstStyle/>
          <a:p>
            <a:pPr marL="285750" indent="-285750">
              <a:spcBef>
                <a:spcPct val="0"/>
              </a:spcBef>
              <a:buFont typeface="Arial" pitchFamily="34" charset="0"/>
              <a:buChar char="•"/>
              <a:defRPr/>
            </a:pPr>
            <a:r>
              <a:rPr lang="en-GB" dirty="0">
                <a:solidFill>
                  <a:srgbClr val="000000"/>
                </a:solidFill>
                <a:cs typeface="Arial"/>
              </a:rPr>
              <a:t>850,000 people with dementia in the UK and 44 million worldwide</a:t>
            </a:r>
          </a:p>
          <a:p>
            <a:pPr marL="285750" indent="-285750">
              <a:spcBef>
                <a:spcPct val="0"/>
              </a:spcBef>
              <a:buFont typeface="Arial" pitchFamily="34" charset="0"/>
              <a:buChar char="•"/>
              <a:defRPr/>
            </a:pPr>
            <a:r>
              <a:rPr lang="en-GB" dirty="0">
                <a:solidFill>
                  <a:srgbClr val="000000"/>
                </a:solidFill>
                <a:cs typeface="Arial"/>
              </a:rPr>
              <a:t>The number of people with dementia in the UK is forecast to increase to over 1 million by 2025 and over 2 million by 2051.</a:t>
            </a:r>
          </a:p>
          <a:p>
            <a:pPr marL="285750" lvl="0" indent="-285750">
              <a:buFont typeface="Arial" pitchFamily="34" charset="0"/>
              <a:buChar char="•"/>
            </a:pPr>
            <a:r>
              <a:rPr lang="en-GB" dirty="0">
                <a:solidFill>
                  <a:srgbClr val="000000"/>
                </a:solidFill>
                <a:cs typeface="Arial"/>
              </a:rPr>
              <a:t>Dementia costs the UK economy £26 billion per year: more than cancer and heart disease combined. </a:t>
            </a:r>
          </a:p>
        </p:txBody>
      </p:sp>
      <p:sp>
        <p:nvSpPr>
          <p:cNvPr id="5" name="Content Placeholder 4"/>
          <p:cNvSpPr>
            <a:spLocks noGrp="1"/>
          </p:cNvSpPr>
          <p:nvPr>
            <p:ph idx="1"/>
          </p:nvPr>
        </p:nvSpPr>
        <p:spPr>
          <a:xfrm>
            <a:off x="1979712" y="2897361"/>
            <a:ext cx="6984776" cy="4525963"/>
          </a:xfrm>
        </p:spPr>
        <p:txBody>
          <a:bodyPr>
            <a:noAutofit/>
          </a:bodyPr>
          <a:lstStyle/>
          <a:p>
            <a:pPr>
              <a:spcBef>
                <a:spcPct val="0"/>
              </a:spcBef>
              <a:defRPr/>
            </a:pPr>
            <a:endParaRPr lang="en-GB" sz="800" dirty="0">
              <a:solidFill>
                <a:srgbClr val="000000"/>
              </a:solidFill>
              <a:cs typeface="Arial"/>
            </a:endParaRPr>
          </a:p>
          <a:p>
            <a:pPr marL="0" indent="0">
              <a:spcBef>
                <a:spcPct val="0"/>
              </a:spcBef>
              <a:buNone/>
              <a:defRPr/>
            </a:pPr>
            <a:r>
              <a:rPr lang="en-GB" sz="1800" dirty="0">
                <a:solidFill>
                  <a:srgbClr val="000000"/>
                </a:solidFill>
                <a:cs typeface="Arial"/>
              </a:rPr>
              <a:t>(Alzheimer's Disease International and World Health Organisation, 2012).</a:t>
            </a:r>
          </a:p>
          <a:p>
            <a:pPr>
              <a:spcBef>
                <a:spcPct val="0"/>
              </a:spcBef>
              <a:defRPr/>
            </a:pPr>
            <a:endParaRPr lang="en-GB" sz="1800" dirty="0">
              <a:solidFill>
                <a:srgbClr val="000000"/>
              </a:solidFill>
              <a:cs typeface="Arial"/>
            </a:endParaRPr>
          </a:p>
          <a:p>
            <a:pPr>
              <a:spcBef>
                <a:spcPct val="0"/>
              </a:spcBef>
              <a:defRPr/>
            </a:pPr>
            <a:endParaRPr lang="en-GB" sz="1800" dirty="0">
              <a:solidFill>
                <a:srgbClr val="000000"/>
              </a:solidFill>
              <a:cs typeface="Arial"/>
            </a:endParaRPr>
          </a:p>
        </p:txBody>
      </p:sp>
      <p:sp>
        <p:nvSpPr>
          <p:cNvPr id="6" name="Slide Number Placeholder 5"/>
          <p:cNvSpPr>
            <a:spLocks noGrp="1"/>
          </p:cNvSpPr>
          <p:nvPr>
            <p:ph type="sldNum" sz="quarter" idx="12"/>
          </p:nvPr>
        </p:nvSpPr>
        <p:spPr/>
        <p:txBody>
          <a:bodyPr/>
          <a:lstStyle/>
          <a:p>
            <a:fld id="{5C9C4DB9-604A-47CB-A1FB-58DFF92C00FD}" type="slidenum">
              <a:rPr lang="en-GB" smtClean="0"/>
              <a:t>10</a:t>
            </a:fld>
            <a:endParaRPr lang="en-GB"/>
          </a:p>
        </p:txBody>
      </p:sp>
      <p:sp>
        <p:nvSpPr>
          <p:cNvPr id="4" name="Title 3"/>
          <p:cNvSpPr>
            <a:spLocks noGrp="1"/>
          </p:cNvSpPr>
          <p:nvPr>
            <p:ph type="title" idx="4294967295"/>
          </p:nvPr>
        </p:nvSpPr>
        <p:spPr>
          <a:xfrm>
            <a:off x="1548234" y="188640"/>
            <a:ext cx="4679950" cy="1044575"/>
          </a:xfrm>
          <a:prstGeom prst="rect">
            <a:avLst/>
          </a:prstGeom>
          <a:noFill/>
        </p:spPr>
        <p:txBody>
          <a:bodyPr>
            <a:noAutofit/>
          </a:bodyPr>
          <a:lstStyle/>
          <a:p>
            <a:pPr algn="l"/>
            <a:r>
              <a:rPr lang="en-GB" sz="2800" b="1" dirty="0">
                <a:solidFill>
                  <a:srgbClr val="4C8822"/>
                </a:solidFill>
              </a:rPr>
              <a:t>Dementia a public health priority and public concern</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4696881"/>
            <a:ext cx="1259739" cy="163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4603619"/>
            <a:ext cx="1333439" cy="1730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3547818"/>
            <a:ext cx="1296411" cy="1682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0459" y="4730505"/>
            <a:ext cx="1174272" cy="1534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17841" y="3457368"/>
            <a:ext cx="1296144" cy="1653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07904" y="3524890"/>
            <a:ext cx="1226740" cy="1603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17/05/2018</a:t>
            </a:r>
            <a:endParaRPr lang="en-GB"/>
          </a:p>
        </p:txBody>
      </p:sp>
      <p:sp>
        <p:nvSpPr>
          <p:cNvPr id="8" name="Footer Placeholder 7"/>
          <p:cNvSpPr>
            <a:spLocks noGrp="1"/>
          </p:cNvSpPr>
          <p:nvPr>
            <p:ph type="ftr" sz="quarter" idx="11"/>
          </p:nvPr>
        </p:nvSpPr>
        <p:spPr/>
        <p:txBody>
          <a:bodyPr/>
          <a:lstStyle/>
          <a:p>
            <a:r>
              <a:rPr lang="en-GB"/>
              <a:t>Version 1.1</a:t>
            </a:r>
          </a:p>
        </p:txBody>
      </p:sp>
    </p:spTree>
    <p:extLst>
      <p:ext uri="{BB962C8B-B14F-4D97-AF65-F5344CB8AC3E}">
        <p14:creationId xmlns:p14="http://schemas.microsoft.com/office/powerpoint/2010/main" val="2223396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980728"/>
            <a:ext cx="8208912" cy="5078313"/>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a:p>
          <a:p>
            <a:endParaRPr lang="en-GB" dirty="0"/>
          </a:p>
        </p:txBody>
      </p:sp>
      <p:sp>
        <p:nvSpPr>
          <p:cNvPr id="5" name="Content Placeholder 4"/>
          <p:cNvSpPr>
            <a:spLocks noGrp="1"/>
          </p:cNvSpPr>
          <p:nvPr>
            <p:ph idx="1"/>
          </p:nvPr>
        </p:nvSpPr>
        <p:spPr>
          <a:xfrm>
            <a:off x="1835696" y="1600200"/>
            <a:ext cx="6851104" cy="4525963"/>
          </a:xfrm>
        </p:spPr>
        <p:txBody>
          <a:bodyPr>
            <a:noAutofit/>
          </a:bodyPr>
          <a:lstStyle/>
          <a:p>
            <a:pPr marL="0" indent="0">
              <a:buNone/>
            </a:pPr>
            <a:endParaRPr lang="en-GB" sz="2000" dirty="0"/>
          </a:p>
          <a:p>
            <a:pPr marL="0" indent="0">
              <a:buNone/>
            </a:pPr>
            <a:r>
              <a:rPr lang="en-GB" sz="2000" dirty="0"/>
              <a:t>	Where possible health and social care providers should: </a:t>
            </a:r>
          </a:p>
          <a:p>
            <a:pPr lvl="2"/>
            <a:r>
              <a:rPr lang="en-GB" sz="2000" dirty="0"/>
              <a:t>use routine appointments and contacts to identify people at risk of dementia;</a:t>
            </a:r>
          </a:p>
          <a:p>
            <a:pPr lvl="2"/>
            <a:r>
              <a:rPr lang="en-GB" sz="2000" dirty="0"/>
              <a:t>promote healthy behaviours during times in people’s lives when substantial change occurs, such as retirement, or when children leave home;</a:t>
            </a:r>
          </a:p>
          <a:p>
            <a:pPr lvl="2"/>
            <a:r>
              <a:rPr lang="en-GB" sz="2000" dirty="0"/>
              <a:t>give people advice on how to reduce the risk factors for dementia whenever the opportunity arises.</a:t>
            </a:r>
          </a:p>
          <a:p>
            <a:pPr marL="0" indent="0">
              <a:buNone/>
            </a:pPr>
            <a:endParaRPr lang="en-GB" sz="2000" dirty="0"/>
          </a:p>
          <a:p>
            <a:pPr marL="0" indent="0" algn="r">
              <a:buNone/>
            </a:pPr>
            <a:r>
              <a:rPr lang="en-GB" sz="2000" dirty="0"/>
              <a:t>Public Health England, 2016</a:t>
            </a:r>
          </a:p>
          <a:p>
            <a:pPr marL="514350" indent="-514350">
              <a:buFont typeface="+mj-lt"/>
              <a:buAutoNum type="alphaLcParenR"/>
            </a:pPr>
            <a:endParaRPr lang="en-GB" sz="1600" dirty="0">
              <a:solidFill>
                <a:srgbClr val="FF0000"/>
              </a:solidFill>
            </a:endParaRPr>
          </a:p>
        </p:txBody>
      </p:sp>
      <p:sp>
        <p:nvSpPr>
          <p:cNvPr id="6" name="Slide Number Placeholder 5"/>
          <p:cNvSpPr>
            <a:spLocks noGrp="1"/>
          </p:cNvSpPr>
          <p:nvPr>
            <p:ph type="sldNum" sz="quarter" idx="12"/>
          </p:nvPr>
        </p:nvSpPr>
        <p:spPr/>
        <p:txBody>
          <a:bodyPr/>
          <a:lstStyle/>
          <a:p>
            <a:fld id="{5C9C4DB9-604A-47CB-A1FB-58DFF92C00FD}" type="slidenum">
              <a:rPr lang="en-GB" smtClean="0"/>
              <a:t>11</a:t>
            </a:fld>
            <a:endParaRPr lang="en-GB"/>
          </a:p>
        </p:txBody>
      </p:sp>
      <p:sp>
        <p:nvSpPr>
          <p:cNvPr id="4" name="Title 3"/>
          <p:cNvSpPr>
            <a:spLocks noGrp="1"/>
          </p:cNvSpPr>
          <p:nvPr>
            <p:ph type="title" idx="4294967295"/>
          </p:nvPr>
        </p:nvSpPr>
        <p:spPr>
          <a:xfrm>
            <a:off x="1547664" y="152177"/>
            <a:ext cx="4679950" cy="1044575"/>
          </a:xfrm>
          <a:prstGeom prst="rect">
            <a:avLst/>
          </a:prstGeom>
          <a:noFill/>
        </p:spPr>
        <p:txBody>
          <a:bodyPr>
            <a:noAutofit/>
          </a:bodyPr>
          <a:lstStyle/>
          <a:p>
            <a:pPr algn="l"/>
            <a:r>
              <a:rPr lang="en-GB" sz="2800" b="1" dirty="0">
                <a:solidFill>
                  <a:srgbClr val="4C8822"/>
                </a:solidFill>
              </a:rPr>
              <a:t>Importance for health and social care workforce</a:t>
            </a:r>
          </a:p>
        </p:txBody>
      </p:sp>
      <p:sp>
        <p:nvSpPr>
          <p:cNvPr id="2" name="Date Placeholder 1"/>
          <p:cNvSpPr>
            <a:spLocks noGrp="1"/>
          </p:cNvSpPr>
          <p:nvPr>
            <p:ph type="dt" sz="half" idx="10"/>
          </p:nvPr>
        </p:nvSpPr>
        <p:spPr/>
        <p:txBody>
          <a:bodyPr/>
          <a:lstStyle/>
          <a:p>
            <a:r>
              <a:rPr lang="en-US"/>
              <a:t>17/05/2018</a:t>
            </a:r>
            <a:endParaRPr lang="en-GB"/>
          </a:p>
        </p:txBody>
      </p:sp>
      <p:sp>
        <p:nvSpPr>
          <p:cNvPr id="7" name="Footer Placeholder 6"/>
          <p:cNvSpPr>
            <a:spLocks noGrp="1"/>
          </p:cNvSpPr>
          <p:nvPr>
            <p:ph type="ftr" sz="quarter" idx="11"/>
          </p:nvPr>
        </p:nvSpPr>
        <p:spPr/>
        <p:txBody>
          <a:bodyPr/>
          <a:lstStyle/>
          <a:p>
            <a:r>
              <a:rPr lang="en-GB"/>
              <a:t>Version 1.1</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3717032"/>
            <a:ext cx="2342009" cy="2342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2532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7564" y="1196752"/>
            <a:ext cx="7848872" cy="2123658"/>
          </a:xfrm>
          <a:prstGeom prst="rect">
            <a:avLst/>
          </a:prstGeom>
          <a:noFill/>
        </p:spPr>
        <p:txBody>
          <a:bodyPr wrap="square" rtlCol="0">
            <a:spAutoFit/>
          </a:bodyPr>
          <a:lstStyle/>
          <a:p>
            <a:endParaRPr lang="en-GB" dirty="0"/>
          </a:p>
          <a:p>
            <a:endParaRPr lang="en-GB" dirty="0"/>
          </a:p>
          <a:p>
            <a:pPr marL="457200" indent="-457200" algn="ctr">
              <a:buFont typeface="Arial" panose="020B0604020202020204" pitchFamily="34" charset="0"/>
              <a:buChar char="•"/>
            </a:pPr>
            <a:r>
              <a:rPr lang="en-GB" sz="3200" dirty="0"/>
              <a:t>Who might be at risk of dementia? </a:t>
            </a:r>
          </a:p>
          <a:p>
            <a:pPr marL="457200" indent="-457200" algn="ctr">
              <a:buFont typeface="Arial" panose="020B0604020202020204" pitchFamily="34" charset="0"/>
              <a:buChar char="•"/>
            </a:pPr>
            <a:r>
              <a:rPr lang="en-GB" sz="3200" dirty="0"/>
              <a:t>What lifestyle factors might increase risk of developing certain types of dementia? </a:t>
            </a:r>
          </a:p>
        </p:txBody>
      </p:sp>
      <p:sp>
        <p:nvSpPr>
          <p:cNvPr id="7" name="Slide Number Placeholder 6"/>
          <p:cNvSpPr>
            <a:spLocks noGrp="1"/>
          </p:cNvSpPr>
          <p:nvPr>
            <p:ph type="sldNum" sz="quarter" idx="12"/>
          </p:nvPr>
        </p:nvSpPr>
        <p:spPr/>
        <p:txBody>
          <a:bodyPr/>
          <a:lstStyle/>
          <a:p>
            <a:fld id="{5C9C4DB9-604A-47CB-A1FB-58DFF92C00FD}" type="slidenum">
              <a:rPr lang="en-GB" smtClean="0"/>
              <a:t>12</a:t>
            </a:fld>
            <a:endParaRPr lang="en-GB"/>
          </a:p>
        </p:txBody>
      </p:sp>
      <p:sp>
        <p:nvSpPr>
          <p:cNvPr id="4" name="Title 3"/>
          <p:cNvSpPr>
            <a:spLocks noGrp="1"/>
          </p:cNvSpPr>
          <p:nvPr>
            <p:ph type="title" idx="4294967295"/>
          </p:nvPr>
        </p:nvSpPr>
        <p:spPr>
          <a:xfrm>
            <a:off x="1547664" y="152177"/>
            <a:ext cx="4679950" cy="1044575"/>
          </a:xfrm>
          <a:prstGeom prst="rect">
            <a:avLst/>
          </a:prstGeom>
          <a:noFill/>
        </p:spPr>
        <p:txBody>
          <a:bodyPr>
            <a:normAutofit/>
          </a:bodyPr>
          <a:lstStyle/>
          <a:p>
            <a:pPr algn="l"/>
            <a:r>
              <a:rPr lang="en-GB" sz="2800" b="1" dirty="0">
                <a:solidFill>
                  <a:srgbClr val="4C8822"/>
                </a:solidFill>
              </a:rPr>
              <a:t>Pause and think</a:t>
            </a:r>
          </a:p>
        </p:txBody>
      </p:sp>
      <p:sp>
        <p:nvSpPr>
          <p:cNvPr id="2" name="Date Placeholder 1"/>
          <p:cNvSpPr>
            <a:spLocks noGrp="1"/>
          </p:cNvSpPr>
          <p:nvPr>
            <p:ph type="dt" sz="half" idx="10"/>
          </p:nvPr>
        </p:nvSpPr>
        <p:spPr/>
        <p:txBody>
          <a:bodyPr/>
          <a:lstStyle/>
          <a:p>
            <a:r>
              <a:rPr lang="en-US"/>
              <a:t>17/05/2018</a:t>
            </a:r>
            <a:endParaRPr lang="en-GB"/>
          </a:p>
        </p:txBody>
      </p:sp>
      <p:sp>
        <p:nvSpPr>
          <p:cNvPr id="8" name="Footer Placeholder 7"/>
          <p:cNvSpPr>
            <a:spLocks noGrp="1"/>
          </p:cNvSpPr>
          <p:nvPr>
            <p:ph type="ftr" sz="quarter" idx="11"/>
          </p:nvPr>
        </p:nvSpPr>
        <p:spPr/>
        <p:txBody>
          <a:bodyPr/>
          <a:lstStyle/>
          <a:p>
            <a:r>
              <a:rPr lang="en-GB"/>
              <a:t>Version 1.1</a:t>
            </a:r>
          </a:p>
        </p:txBody>
      </p:sp>
      <p:pic>
        <p:nvPicPr>
          <p:cNvPr id="1026" name="Picture 2" descr="Grandma, Woman, Old, Senior, People, Grandmoth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2496" y="3645024"/>
            <a:ext cx="2815167" cy="2111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412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51520" y="4291615"/>
            <a:ext cx="8568952" cy="2112022"/>
          </a:xfrm>
        </p:spPr>
        <p:txBody>
          <a:bodyPr>
            <a:noAutofit/>
          </a:bodyPr>
          <a:lstStyle/>
          <a:p>
            <a:pPr marL="0" indent="0">
              <a:buNone/>
            </a:pPr>
            <a:endParaRPr lang="en-GB" sz="1600" dirty="0">
              <a:solidFill>
                <a:srgbClr val="FF0000"/>
              </a:solidFill>
            </a:endParaRPr>
          </a:p>
          <a:p>
            <a:pPr marL="0" indent="0">
              <a:buNone/>
            </a:pPr>
            <a:endParaRPr lang="en-GB" sz="1600" dirty="0">
              <a:solidFill>
                <a:srgbClr val="FF0000"/>
              </a:solidFill>
            </a:endParaRPr>
          </a:p>
          <a:p>
            <a:pPr marL="0" indent="0">
              <a:buNone/>
            </a:pPr>
            <a:endParaRPr lang="en-GB" sz="1600" dirty="0">
              <a:solidFill>
                <a:srgbClr val="FF0000"/>
              </a:solidFill>
            </a:endParaRPr>
          </a:p>
          <a:p>
            <a:pPr marL="0" indent="0">
              <a:buNone/>
            </a:pPr>
            <a:endParaRPr lang="en-GB" sz="1600" dirty="0">
              <a:solidFill>
                <a:srgbClr val="FF0000"/>
              </a:solidFill>
            </a:endParaRPr>
          </a:p>
          <a:p>
            <a:pPr marL="0" indent="0">
              <a:buNone/>
            </a:pPr>
            <a:endParaRPr lang="en-GB" sz="1600" dirty="0">
              <a:solidFill>
                <a:srgbClr val="FF0000"/>
              </a:solidFill>
            </a:endParaRPr>
          </a:p>
          <a:p>
            <a:pPr marL="0" indent="0">
              <a:buNone/>
            </a:pPr>
            <a:endParaRPr lang="en-GB" sz="1600" dirty="0">
              <a:solidFill>
                <a:srgbClr val="FF0000"/>
              </a:solidFill>
            </a:endParaRPr>
          </a:p>
          <a:p>
            <a:pPr marL="0" indent="0">
              <a:buNone/>
            </a:pPr>
            <a:endParaRPr lang="en-GB" sz="1600" dirty="0">
              <a:solidFill>
                <a:srgbClr val="FF0000"/>
              </a:solidFill>
            </a:endParaRPr>
          </a:p>
        </p:txBody>
      </p:sp>
      <p:sp>
        <p:nvSpPr>
          <p:cNvPr id="13" name="Slide Number Placeholder 12"/>
          <p:cNvSpPr>
            <a:spLocks noGrp="1"/>
          </p:cNvSpPr>
          <p:nvPr>
            <p:ph type="sldNum" sz="quarter" idx="12"/>
          </p:nvPr>
        </p:nvSpPr>
        <p:spPr/>
        <p:txBody>
          <a:bodyPr/>
          <a:lstStyle/>
          <a:p>
            <a:fld id="{5C9C4DB9-604A-47CB-A1FB-58DFF92C00FD}" type="slidenum">
              <a:rPr lang="en-GB" smtClean="0"/>
              <a:t>13</a:t>
            </a:fld>
            <a:endParaRPr lang="en-GB"/>
          </a:p>
        </p:txBody>
      </p:sp>
      <p:sp>
        <p:nvSpPr>
          <p:cNvPr id="4" name="Title 3"/>
          <p:cNvSpPr>
            <a:spLocks noGrp="1"/>
          </p:cNvSpPr>
          <p:nvPr>
            <p:ph type="title" idx="4294967295"/>
          </p:nvPr>
        </p:nvSpPr>
        <p:spPr>
          <a:xfrm>
            <a:off x="1547664" y="152177"/>
            <a:ext cx="4679950" cy="1044575"/>
          </a:xfrm>
          <a:prstGeom prst="rect">
            <a:avLst/>
          </a:prstGeom>
          <a:noFill/>
        </p:spPr>
        <p:txBody>
          <a:bodyPr>
            <a:noAutofit/>
          </a:bodyPr>
          <a:lstStyle/>
          <a:p>
            <a:pPr algn="l"/>
            <a:r>
              <a:rPr lang="en-GB" sz="2800" b="1" dirty="0">
                <a:solidFill>
                  <a:srgbClr val="4C8822"/>
                </a:solidFill>
              </a:rPr>
              <a:t>Identifying those at risk</a:t>
            </a:r>
          </a:p>
        </p:txBody>
      </p:sp>
      <p:sp>
        <p:nvSpPr>
          <p:cNvPr id="9" name="TextBox 8"/>
          <p:cNvSpPr txBox="1"/>
          <p:nvPr/>
        </p:nvSpPr>
        <p:spPr>
          <a:xfrm>
            <a:off x="486320" y="1399439"/>
            <a:ext cx="5165800" cy="4955203"/>
          </a:xfrm>
          <a:prstGeom prst="rect">
            <a:avLst/>
          </a:prstGeom>
          <a:noFill/>
        </p:spPr>
        <p:txBody>
          <a:bodyPr wrap="square" rtlCol="0">
            <a:spAutoFit/>
          </a:bodyPr>
          <a:lstStyle/>
          <a:p>
            <a:pPr marL="285750" indent="-285750">
              <a:buFont typeface="Arial" pitchFamily="34" charset="0"/>
              <a:buChar char="•"/>
            </a:pPr>
            <a:r>
              <a:rPr lang="en-GB" sz="2000" dirty="0"/>
              <a:t>Do not conduct general population screening.</a:t>
            </a:r>
          </a:p>
          <a:p>
            <a:endParaRPr lang="en-GB" sz="2000" dirty="0"/>
          </a:p>
          <a:p>
            <a:pPr marL="285750" indent="-285750">
              <a:buFont typeface="Arial" pitchFamily="34" charset="0"/>
              <a:buChar char="•"/>
            </a:pPr>
            <a:r>
              <a:rPr lang="en-GB" sz="2000" dirty="0"/>
              <a:t>In middle-aged and older people, </a:t>
            </a:r>
            <a:r>
              <a:rPr lang="en-GB" sz="2000" b="1" dirty="0"/>
              <a:t>review and treat vascular and other risk factors </a:t>
            </a:r>
            <a:r>
              <a:rPr lang="en-GB" sz="2000" dirty="0"/>
              <a:t>for dementia (such as smoking, excessive alcohol use, obesity, diabetes, hypertension and raised cholesterol levels).</a:t>
            </a:r>
          </a:p>
          <a:p>
            <a:pPr marL="285750" indent="-285750">
              <a:buFont typeface="Arial" pitchFamily="34" charset="0"/>
              <a:buChar char="•"/>
            </a:pPr>
            <a:endParaRPr lang="en-GB" sz="2000" dirty="0"/>
          </a:p>
          <a:p>
            <a:pPr marL="285750" indent="-285750">
              <a:buFont typeface="Arial" pitchFamily="34" charset="0"/>
              <a:buChar char="•"/>
            </a:pPr>
            <a:r>
              <a:rPr lang="en-GB" sz="2000" dirty="0"/>
              <a:t>Offer referral to genetic counselling to those thought to have a genetic cause of dementia and to their unaffected relatives.</a:t>
            </a:r>
          </a:p>
          <a:p>
            <a:pPr marL="285750" indent="-285750">
              <a:buFont typeface="Arial" pitchFamily="34" charset="0"/>
              <a:buChar char="•"/>
            </a:pPr>
            <a:endParaRPr lang="en-GB" sz="2000" dirty="0"/>
          </a:p>
          <a:p>
            <a:pPr algn="r"/>
            <a:r>
              <a:rPr lang="en-GB" sz="2000" dirty="0"/>
              <a:t>(National Institute for Health and Care Excellence, 2013)</a:t>
            </a:r>
          </a:p>
          <a:p>
            <a:endParaRPr lang="en-GB" sz="1600" dirty="0"/>
          </a:p>
        </p:txBody>
      </p:sp>
      <p:sp>
        <p:nvSpPr>
          <p:cNvPr id="2" name="Date Placeholder 1"/>
          <p:cNvSpPr>
            <a:spLocks noGrp="1"/>
          </p:cNvSpPr>
          <p:nvPr>
            <p:ph type="dt" sz="half" idx="10"/>
          </p:nvPr>
        </p:nvSpPr>
        <p:spPr/>
        <p:txBody>
          <a:bodyPr/>
          <a:lstStyle/>
          <a:p>
            <a:r>
              <a:rPr lang="en-US"/>
              <a:t>17/05/2018</a:t>
            </a:r>
            <a:endParaRPr lang="en-GB"/>
          </a:p>
        </p:txBody>
      </p:sp>
      <p:sp>
        <p:nvSpPr>
          <p:cNvPr id="3" name="Footer Placeholder 2"/>
          <p:cNvSpPr>
            <a:spLocks noGrp="1"/>
          </p:cNvSpPr>
          <p:nvPr>
            <p:ph type="ftr" sz="quarter" idx="11"/>
          </p:nvPr>
        </p:nvSpPr>
        <p:spPr/>
        <p:txBody>
          <a:bodyPr/>
          <a:lstStyle/>
          <a:p>
            <a:r>
              <a:rPr lang="en-GB"/>
              <a:t>Version 1.1</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6920" y="2698099"/>
            <a:ext cx="2915455" cy="1941207"/>
          </a:xfrm>
          <a:prstGeom prst="rect">
            <a:avLst/>
          </a:prstGeom>
        </p:spPr>
      </p:pic>
      <p:sp>
        <p:nvSpPr>
          <p:cNvPr id="8" name="TextBox 7"/>
          <p:cNvSpPr txBox="1"/>
          <p:nvPr/>
        </p:nvSpPr>
        <p:spPr>
          <a:xfrm>
            <a:off x="5922979" y="4829965"/>
            <a:ext cx="2843336" cy="400110"/>
          </a:xfrm>
          <a:prstGeom prst="rect">
            <a:avLst/>
          </a:prstGeom>
          <a:noFill/>
        </p:spPr>
        <p:txBody>
          <a:bodyPr wrap="square" rtlCol="0">
            <a:spAutoFit/>
          </a:bodyPr>
          <a:lstStyle/>
          <a:p>
            <a:r>
              <a:rPr lang="en-GB" sz="1000" dirty="0"/>
              <a:t>Image credit: </a:t>
            </a:r>
            <a:r>
              <a:rPr lang="en-GB" sz="1000" dirty="0">
                <a:hlinkClick r:id="rId4"/>
              </a:rPr>
              <a:t>Nick </a:t>
            </a:r>
            <a:r>
              <a:rPr lang="en-GB" sz="1000" dirty="0" err="1">
                <a:hlinkClick r:id="rId4"/>
              </a:rPr>
              <a:t>Youngson</a:t>
            </a:r>
            <a:r>
              <a:rPr lang="en-GB" sz="1000" dirty="0"/>
              <a:t> </a:t>
            </a:r>
            <a:r>
              <a:rPr lang="en-GB" sz="1000" dirty="0">
                <a:hlinkClick r:id="rId5"/>
              </a:rPr>
              <a:t>CC BY-SA 3.0</a:t>
            </a:r>
            <a:r>
              <a:rPr lang="en-GB" sz="1000" dirty="0"/>
              <a:t> </a:t>
            </a:r>
            <a:r>
              <a:rPr lang="en-GB" sz="1000" dirty="0">
                <a:hlinkClick r:id="rId6"/>
              </a:rPr>
              <a:t>Alpha Stock Images</a:t>
            </a:r>
            <a:r>
              <a:rPr lang="en-GB" sz="1000" dirty="0"/>
              <a:t> </a:t>
            </a:r>
          </a:p>
        </p:txBody>
      </p:sp>
    </p:spTree>
    <p:extLst>
      <p:ext uri="{BB962C8B-B14F-4D97-AF65-F5344CB8AC3E}">
        <p14:creationId xmlns:p14="http://schemas.microsoft.com/office/powerpoint/2010/main" val="1145879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14188" y="2968591"/>
            <a:ext cx="4752528" cy="2708022"/>
          </a:xfrm>
        </p:spPr>
        <p:txBody>
          <a:bodyPr>
            <a:noAutofit/>
          </a:bodyPr>
          <a:lstStyle/>
          <a:p>
            <a:r>
              <a:rPr lang="en-GB" sz="2000" dirty="0"/>
              <a:t>Growing body of research looking into </a:t>
            </a:r>
            <a:r>
              <a:rPr lang="en-GB" sz="2000" b="1" dirty="0"/>
              <a:t>psychosocial risk factors</a:t>
            </a:r>
            <a:r>
              <a:rPr lang="en-GB" sz="2000" dirty="0"/>
              <a:t>:</a:t>
            </a:r>
          </a:p>
          <a:p>
            <a:pPr lvl="1">
              <a:buFontTx/>
              <a:buChar char="-"/>
            </a:pPr>
            <a:r>
              <a:rPr lang="en-GB" sz="2000" dirty="0" err="1"/>
              <a:t>Andel</a:t>
            </a:r>
            <a:r>
              <a:rPr lang="en-GB" sz="2000" dirty="0"/>
              <a:t> et al 2012, work related stress may increase vascular dementia</a:t>
            </a:r>
          </a:p>
          <a:p>
            <a:pPr lvl="1">
              <a:buFontTx/>
              <a:buChar char="-"/>
            </a:pPr>
            <a:r>
              <a:rPr lang="en-GB" sz="2000" dirty="0"/>
              <a:t>Norton et al 2014, Lifestyle behaviour reduces risk of dementia</a:t>
            </a:r>
          </a:p>
          <a:p>
            <a:endParaRPr lang="en-GB" sz="800" dirty="0"/>
          </a:p>
          <a:p>
            <a:r>
              <a:rPr lang="en-GB" sz="2000" dirty="0"/>
              <a:t>Pre-existing health inequalities (Marmot, 2010). </a:t>
            </a:r>
          </a:p>
          <a:p>
            <a:pPr marL="0" indent="0">
              <a:buNone/>
            </a:pPr>
            <a:endParaRPr lang="en-GB" sz="1600" dirty="0">
              <a:solidFill>
                <a:srgbClr val="FF0000"/>
              </a:solidFill>
            </a:endParaRPr>
          </a:p>
          <a:p>
            <a:pPr marL="0" indent="0">
              <a:buNone/>
            </a:pPr>
            <a:endParaRPr lang="en-GB" sz="1600" dirty="0">
              <a:solidFill>
                <a:srgbClr val="FF0000"/>
              </a:solidFill>
            </a:endParaRPr>
          </a:p>
          <a:p>
            <a:pPr marL="0" indent="0">
              <a:buNone/>
            </a:pPr>
            <a:endParaRPr lang="en-GB" sz="1600" dirty="0">
              <a:solidFill>
                <a:srgbClr val="FF0000"/>
              </a:solidFill>
            </a:endParaRPr>
          </a:p>
          <a:p>
            <a:pPr marL="0" indent="0">
              <a:buNone/>
            </a:pPr>
            <a:endParaRPr lang="en-GB" sz="1600" dirty="0">
              <a:solidFill>
                <a:srgbClr val="FF0000"/>
              </a:solidFill>
            </a:endParaRPr>
          </a:p>
          <a:p>
            <a:pPr marL="0" indent="0">
              <a:buNone/>
            </a:pPr>
            <a:endParaRPr lang="en-GB" sz="1600" dirty="0">
              <a:solidFill>
                <a:srgbClr val="FF0000"/>
              </a:solidFill>
            </a:endParaRPr>
          </a:p>
          <a:p>
            <a:pPr marL="0" indent="0">
              <a:buNone/>
            </a:pPr>
            <a:endParaRPr lang="en-GB" sz="1600" dirty="0">
              <a:solidFill>
                <a:srgbClr val="FF0000"/>
              </a:solidFill>
            </a:endParaRPr>
          </a:p>
          <a:p>
            <a:pPr marL="0" indent="0">
              <a:buNone/>
            </a:pPr>
            <a:endParaRPr lang="en-GB" sz="1600" dirty="0">
              <a:solidFill>
                <a:srgbClr val="FF0000"/>
              </a:solidFill>
            </a:endParaRPr>
          </a:p>
        </p:txBody>
      </p:sp>
      <p:sp>
        <p:nvSpPr>
          <p:cNvPr id="13" name="Slide Number Placeholder 12"/>
          <p:cNvSpPr>
            <a:spLocks noGrp="1"/>
          </p:cNvSpPr>
          <p:nvPr>
            <p:ph type="sldNum" sz="quarter" idx="12"/>
          </p:nvPr>
        </p:nvSpPr>
        <p:spPr/>
        <p:txBody>
          <a:bodyPr/>
          <a:lstStyle/>
          <a:p>
            <a:fld id="{5C9C4DB9-604A-47CB-A1FB-58DFF92C00FD}" type="slidenum">
              <a:rPr lang="en-GB" smtClean="0"/>
              <a:t>14</a:t>
            </a:fld>
            <a:endParaRPr lang="en-GB"/>
          </a:p>
        </p:txBody>
      </p:sp>
      <p:sp>
        <p:nvSpPr>
          <p:cNvPr id="4" name="Title 3"/>
          <p:cNvSpPr>
            <a:spLocks noGrp="1"/>
          </p:cNvSpPr>
          <p:nvPr>
            <p:ph type="title" idx="4294967295"/>
          </p:nvPr>
        </p:nvSpPr>
        <p:spPr>
          <a:xfrm>
            <a:off x="1547664" y="152177"/>
            <a:ext cx="4679950" cy="1044575"/>
          </a:xfrm>
          <a:prstGeom prst="rect">
            <a:avLst/>
          </a:prstGeom>
          <a:noFill/>
        </p:spPr>
        <p:txBody>
          <a:bodyPr>
            <a:noAutofit/>
          </a:bodyPr>
          <a:lstStyle/>
          <a:p>
            <a:pPr algn="l"/>
            <a:r>
              <a:rPr lang="en-GB" sz="2800" b="1" dirty="0">
                <a:solidFill>
                  <a:srgbClr val="4C8822"/>
                </a:solidFill>
              </a:rPr>
              <a:t>Identifying those at risk</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9770" y="1515140"/>
            <a:ext cx="3475126" cy="416147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7614" y="5049626"/>
            <a:ext cx="2232248" cy="282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6453109" y="4777908"/>
            <a:ext cx="1781257" cy="261610"/>
          </a:xfrm>
          <a:prstGeom prst="rect">
            <a:avLst/>
          </a:prstGeom>
        </p:spPr>
        <p:txBody>
          <a:bodyPr wrap="none">
            <a:spAutoFit/>
          </a:bodyPr>
          <a:lstStyle/>
          <a:p>
            <a:r>
              <a:rPr lang="en-GB" sz="1100" dirty="0"/>
              <a:t>Compared with benchmark:</a:t>
            </a:r>
          </a:p>
        </p:txBody>
      </p:sp>
      <p:sp>
        <p:nvSpPr>
          <p:cNvPr id="9" name="TextBox 8"/>
          <p:cNvSpPr txBox="1"/>
          <p:nvPr/>
        </p:nvSpPr>
        <p:spPr>
          <a:xfrm>
            <a:off x="418951" y="1515140"/>
            <a:ext cx="4797125" cy="1323439"/>
          </a:xfrm>
          <a:prstGeom prst="rect">
            <a:avLst/>
          </a:prstGeom>
          <a:noFill/>
        </p:spPr>
        <p:txBody>
          <a:bodyPr wrap="square" rtlCol="0">
            <a:spAutoFit/>
          </a:bodyPr>
          <a:lstStyle/>
          <a:p>
            <a:pPr marL="285750" indent="-285750">
              <a:buFont typeface="Arial" panose="020B0604020202020204" pitchFamily="34" charset="0"/>
              <a:buChar char="•"/>
            </a:pPr>
            <a:r>
              <a:rPr lang="en-GB" sz="1600" dirty="0"/>
              <a:t> </a:t>
            </a:r>
            <a:r>
              <a:rPr lang="en-GB" sz="2000" dirty="0"/>
              <a:t>Public Health England have developed a </a:t>
            </a:r>
            <a:r>
              <a:rPr lang="en-GB" sz="2000" dirty="0">
                <a:hlinkClick r:id="rId5"/>
              </a:rPr>
              <a:t>tool to </a:t>
            </a:r>
            <a:r>
              <a:rPr lang="en-GB" sz="2000" b="1" dirty="0">
                <a:hlinkClick r:id="rId5"/>
              </a:rPr>
              <a:t>check prevalence of dementia</a:t>
            </a:r>
            <a:r>
              <a:rPr lang="en-GB" sz="2000" b="1" dirty="0"/>
              <a:t> </a:t>
            </a:r>
            <a:r>
              <a:rPr lang="en-GB" sz="2000" dirty="0"/>
              <a:t>(and other statistics  on risk factors that can lead to dementia) across UK. </a:t>
            </a:r>
          </a:p>
        </p:txBody>
      </p:sp>
      <p:sp>
        <p:nvSpPr>
          <p:cNvPr id="2" name="Date Placeholder 1"/>
          <p:cNvSpPr>
            <a:spLocks noGrp="1"/>
          </p:cNvSpPr>
          <p:nvPr>
            <p:ph type="dt" sz="half" idx="10"/>
          </p:nvPr>
        </p:nvSpPr>
        <p:spPr/>
        <p:txBody>
          <a:bodyPr/>
          <a:lstStyle/>
          <a:p>
            <a:r>
              <a:rPr lang="en-US"/>
              <a:t>17/05/2018</a:t>
            </a:r>
            <a:endParaRPr lang="en-GB" dirty="0"/>
          </a:p>
        </p:txBody>
      </p:sp>
      <p:sp>
        <p:nvSpPr>
          <p:cNvPr id="3" name="Footer Placeholder 2"/>
          <p:cNvSpPr>
            <a:spLocks noGrp="1"/>
          </p:cNvSpPr>
          <p:nvPr>
            <p:ph type="ftr" sz="quarter" idx="11"/>
          </p:nvPr>
        </p:nvSpPr>
        <p:spPr/>
        <p:txBody>
          <a:bodyPr/>
          <a:lstStyle/>
          <a:p>
            <a:r>
              <a:rPr lang="en-GB"/>
              <a:t>Version 1.1</a:t>
            </a:r>
          </a:p>
        </p:txBody>
      </p:sp>
      <p:sp>
        <p:nvSpPr>
          <p:cNvPr id="8" name="TextBox 7"/>
          <p:cNvSpPr txBox="1"/>
          <p:nvPr/>
        </p:nvSpPr>
        <p:spPr>
          <a:xfrm>
            <a:off x="5335750" y="5807779"/>
            <a:ext cx="3562001" cy="369332"/>
          </a:xfrm>
          <a:prstGeom prst="rect">
            <a:avLst/>
          </a:prstGeom>
          <a:noFill/>
        </p:spPr>
        <p:txBody>
          <a:bodyPr wrap="none" rtlCol="0">
            <a:spAutoFit/>
          </a:bodyPr>
          <a:lstStyle/>
          <a:p>
            <a:r>
              <a:rPr lang="en-GB" dirty="0"/>
              <a:t>Source: Public Health England, 2016</a:t>
            </a:r>
          </a:p>
        </p:txBody>
      </p:sp>
    </p:spTree>
    <p:extLst>
      <p:ext uri="{BB962C8B-B14F-4D97-AF65-F5344CB8AC3E}">
        <p14:creationId xmlns:p14="http://schemas.microsoft.com/office/powerpoint/2010/main" val="3940780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980728"/>
            <a:ext cx="8208912" cy="5078313"/>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a:p>
          <a:p>
            <a:endParaRPr lang="en-GB" dirty="0"/>
          </a:p>
        </p:txBody>
      </p:sp>
      <p:sp>
        <p:nvSpPr>
          <p:cNvPr id="5" name="Content Placeholder 4"/>
          <p:cNvSpPr>
            <a:spLocks noGrp="1"/>
          </p:cNvSpPr>
          <p:nvPr>
            <p:ph idx="1"/>
          </p:nvPr>
        </p:nvSpPr>
        <p:spPr/>
        <p:txBody>
          <a:bodyPr>
            <a:noAutofit/>
          </a:bodyPr>
          <a:lstStyle/>
          <a:p>
            <a:pPr marL="0" indent="0">
              <a:buNone/>
            </a:pPr>
            <a:endParaRPr lang="en-GB" sz="1600" b="1" dirty="0"/>
          </a:p>
          <a:p>
            <a:pPr marL="0" indent="0">
              <a:buNone/>
            </a:pPr>
            <a:endParaRPr lang="en-GB" sz="1600" u="sng" dirty="0">
              <a:hlinkClick r:id="rId3"/>
            </a:endParaRPr>
          </a:p>
          <a:p>
            <a:pPr marL="0" indent="0">
              <a:buNone/>
            </a:pPr>
            <a:endParaRPr lang="en-GB" sz="1600" u="sng" dirty="0">
              <a:hlinkClick r:id="rId3"/>
            </a:endParaRPr>
          </a:p>
          <a:p>
            <a:pPr marL="0" indent="0" algn="ctr">
              <a:buNone/>
            </a:pPr>
            <a:endParaRPr lang="en-GB" sz="1600" u="sng" dirty="0">
              <a:hlinkClick r:id="rId3"/>
            </a:endParaRPr>
          </a:p>
          <a:p>
            <a:pPr marL="0" indent="0" algn="ctr">
              <a:buNone/>
            </a:pPr>
            <a:endParaRPr lang="en-GB" sz="1600" u="sng" dirty="0">
              <a:hlinkClick r:id="rId3"/>
            </a:endParaRPr>
          </a:p>
          <a:p>
            <a:pPr marL="0" indent="0" algn="ctr">
              <a:buNone/>
            </a:pPr>
            <a:endParaRPr lang="en-GB" sz="1600" u="sng" dirty="0">
              <a:hlinkClick r:id="rId3"/>
            </a:endParaRPr>
          </a:p>
          <a:p>
            <a:pPr marL="0" indent="0" algn="ctr">
              <a:buNone/>
            </a:pPr>
            <a:endParaRPr lang="en-GB" sz="1600" u="sng" dirty="0">
              <a:hlinkClick r:id="rId3"/>
            </a:endParaRPr>
          </a:p>
          <a:p>
            <a:pPr marL="0" indent="0" algn="ctr">
              <a:buNone/>
            </a:pPr>
            <a:endParaRPr lang="en-GB" sz="1600" u="sng" dirty="0">
              <a:hlinkClick r:id="rId3"/>
            </a:endParaRPr>
          </a:p>
          <a:p>
            <a:pPr marL="0" indent="0" algn="ctr">
              <a:buNone/>
            </a:pPr>
            <a:endParaRPr lang="en-GB" sz="1600" u="sng" dirty="0">
              <a:hlinkClick r:id="rId3"/>
            </a:endParaRPr>
          </a:p>
          <a:p>
            <a:pPr marL="0" indent="0" algn="ctr">
              <a:buNone/>
            </a:pPr>
            <a:endParaRPr lang="en-GB" sz="1600" u="sng" dirty="0">
              <a:hlinkClick r:id="rId3"/>
            </a:endParaRPr>
          </a:p>
          <a:p>
            <a:pPr marL="0" indent="0" algn="ctr">
              <a:buNone/>
            </a:pPr>
            <a:endParaRPr lang="en-GB" sz="1600" u="sng" dirty="0">
              <a:hlinkClick r:id="rId3"/>
            </a:endParaRPr>
          </a:p>
          <a:p>
            <a:pPr marL="0" indent="0" algn="ctr">
              <a:buNone/>
            </a:pPr>
            <a:endParaRPr lang="en-GB" sz="2000" u="sng" dirty="0">
              <a:hlinkClick r:id="rId3"/>
            </a:endParaRPr>
          </a:p>
          <a:p>
            <a:pPr marL="0" indent="0" algn="ctr">
              <a:buNone/>
            </a:pPr>
            <a:endParaRPr lang="en-GB" sz="2000" u="sng" dirty="0">
              <a:hlinkClick r:id="rId3"/>
            </a:endParaRPr>
          </a:p>
          <a:p>
            <a:pPr marL="0" indent="0" algn="ctr">
              <a:buNone/>
            </a:pPr>
            <a:r>
              <a:rPr lang="en-GB" sz="2000" u="sng" dirty="0">
                <a:hlinkClick r:id="rId3"/>
              </a:rPr>
              <a:t>https://www.youtube.com/watch?v=veWILEVO434</a:t>
            </a:r>
            <a:endParaRPr lang="en-GB" sz="2000" u="sng" dirty="0"/>
          </a:p>
          <a:p>
            <a:pPr marL="0" indent="0" algn="ctr">
              <a:buNone/>
            </a:pPr>
            <a:r>
              <a:rPr lang="en-GB" sz="2000" i="1" dirty="0"/>
              <a:t>Source: Dementia Action Alliance England</a:t>
            </a:r>
          </a:p>
          <a:p>
            <a:endParaRPr lang="en-GB" sz="1600" dirty="0"/>
          </a:p>
          <a:p>
            <a:endParaRPr lang="en-GB" sz="1600" dirty="0"/>
          </a:p>
        </p:txBody>
      </p:sp>
      <p:sp>
        <p:nvSpPr>
          <p:cNvPr id="6" name="Slide Number Placeholder 5"/>
          <p:cNvSpPr>
            <a:spLocks noGrp="1"/>
          </p:cNvSpPr>
          <p:nvPr>
            <p:ph type="sldNum" sz="quarter" idx="12"/>
          </p:nvPr>
        </p:nvSpPr>
        <p:spPr/>
        <p:txBody>
          <a:bodyPr/>
          <a:lstStyle/>
          <a:p>
            <a:fld id="{5C9C4DB9-604A-47CB-A1FB-58DFF92C00FD}" type="slidenum">
              <a:rPr lang="en-GB" smtClean="0"/>
              <a:t>15</a:t>
            </a:fld>
            <a:endParaRPr lang="en-GB"/>
          </a:p>
        </p:txBody>
      </p:sp>
      <p:sp>
        <p:nvSpPr>
          <p:cNvPr id="4" name="Title 3"/>
          <p:cNvSpPr>
            <a:spLocks noGrp="1"/>
          </p:cNvSpPr>
          <p:nvPr>
            <p:ph type="title" idx="4294967295"/>
          </p:nvPr>
        </p:nvSpPr>
        <p:spPr>
          <a:xfrm>
            <a:off x="1619672" y="152177"/>
            <a:ext cx="4679950" cy="1044575"/>
          </a:xfrm>
          <a:prstGeom prst="rect">
            <a:avLst/>
          </a:prstGeom>
          <a:noFill/>
        </p:spPr>
        <p:txBody>
          <a:bodyPr>
            <a:noAutofit/>
          </a:bodyPr>
          <a:lstStyle/>
          <a:p>
            <a:pPr algn="l"/>
            <a:r>
              <a:rPr lang="en-GB" sz="2800" b="1" dirty="0">
                <a:solidFill>
                  <a:srgbClr val="4C8822"/>
                </a:solidFill>
              </a:rPr>
              <a:t>Video: ‘It’s ok to talk about dementia’</a:t>
            </a:r>
          </a:p>
        </p:txBody>
      </p:sp>
      <p:pic>
        <p:nvPicPr>
          <p:cNvPr id="819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9633" y="1830158"/>
            <a:ext cx="6412004" cy="360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7600" y="4077072"/>
            <a:ext cx="856267" cy="85626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17/05/2018</a:t>
            </a:r>
            <a:endParaRPr lang="en-GB"/>
          </a:p>
        </p:txBody>
      </p:sp>
      <p:sp>
        <p:nvSpPr>
          <p:cNvPr id="7" name="Footer Placeholder 6"/>
          <p:cNvSpPr>
            <a:spLocks noGrp="1"/>
          </p:cNvSpPr>
          <p:nvPr>
            <p:ph type="ftr" sz="quarter" idx="11"/>
          </p:nvPr>
        </p:nvSpPr>
        <p:spPr/>
        <p:txBody>
          <a:bodyPr/>
          <a:lstStyle/>
          <a:p>
            <a:r>
              <a:rPr lang="en-GB"/>
              <a:t>Version 1.1</a:t>
            </a:r>
          </a:p>
        </p:txBody>
      </p:sp>
    </p:spTree>
    <p:extLst>
      <p:ext uri="{BB962C8B-B14F-4D97-AF65-F5344CB8AC3E}">
        <p14:creationId xmlns:p14="http://schemas.microsoft.com/office/powerpoint/2010/main" val="774087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1503" y="4822597"/>
            <a:ext cx="7798735" cy="1077218"/>
          </a:xfrm>
          <a:prstGeom prst="rect">
            <a:avLst/>
          </a:prstGeom>
          <a:noFill/>
        </p:spPr>
        <p:txBody>
          <a:bodyPr wrap="square" rtlCol="0">
            <a:spAutoFit/>
          </a:bodyPr>
          <a:lstStyle/>
          <a:p>
            <a:pPr marL="285750" indent="-285750">
              <a:buFont typeface="Arial" panose="020B0604020202020204" pitchFamily="34" charset="0"/>
              <a:buChar char="•"/>
            </a:pPr>
            <a:r>
              <a:rPr lang="en-GB" sz="1600" dirty="0"/>
              <a:t>Alzheimer's Society have created a </a:t>
            </a:r>
            <a:r>
              <a:rPr lang="en-GB" sz="1600" dirty="0">
                <a:hlinkClick r:id="rId3"/>
              </a:rPr>
              <a:t>leaflet </a:t>
            </a:r>
            <a:r>
              <a:rPr lang="en-GB" sz="1600" dirty="0"/>
              <a:t>to inform people about how to reduce their risk of dementia</a:t>
            </a:r>
          </a:p>
          <a:p>
            <a:endParaRPr lang="en-GB" sz="1600" dirty="0"/>
          </a:p>
          <a:p>
            <a:endParaRPr lang="en-GB" sz="1600" i="1" dirty="0"/>
          </a:p>
        </p:txBody>
      </p:sp>
      <p:sp>
        <p:nvSpPr>
          <p:cNvPr id="5" name="Content Placeholder 4"/>
          <p:cNvSpPr>
            <a:spLocks noGrp="1"/>
          </p:cNvSpPr>
          <p:nvPr>
            <p:ph idx="1"/>
          </p:nvPr>
        </p:nvSpPr>
        <p:spPr>
          <a:xfrm>
            <a:off x="433765" y="1493565"/>
            <a:ext cx="3706187" cy="3087563"/>
          </a:xfrm>
        </p:spPr>
        <p:txBody>
          <a:bodyPr>
            <a:noAutofit/>
          </a:bodyPr>
          <a:lstStyle/>
          <a:p>
            <a:r>
              <a:rPr lang="en-GB" sz="1600" dirty="0"/>
              <a:t>NICE guidelines recommend reducing the risk of or delaying the onset of disability, dementia and frailty by helping people to:</a:t>
            </a:r>
          </a:p>
          <a:p>
            <a:pPr lvl="1">
              <a:buFont typeface="Calibri" panose="020F0502020204030204" pitchFamily="34" charset="0"/>
              <a:buChar char="-"/>
            </a:pPr>
            <a:r>
              <a:rPr lang="en-GB" sz="1600" dirty="0"/>
              <a:t>stop smoking</a:t>
            </a:r>
          </a:p>
          <a:p>
            <a:pPr lvl="1">
              <a:buFont typeface="Calibri" panose="020F0502020204030204" pitchFamily="34" charset="0"/>
              <a:buChar char="-"/>
            </a:pPr>
            <a:r>
              <a:rPr lang="en-GB" sz="1600" dirty="0"/>
              <a:t>be more active</a:t>
            </a:r>
          </a:p>
          <a:p>
            <a:pPr lvl="1">
              <a:buFont typeface="Calibri" panose="020F0502020204030204" pitchFamily="34" charset="0"/>
              <a:buChar char="-"/>
            </a:pPr>
            <a:r>
              <a:rPr lang="en-GB" sz="1600" dirty="0"/>
              <a:t>reduce their alcohol consumption</a:t>
            </a:r>
          </a:p>
          <a:p>
            <a:pPr lvl="1">
              <a:buFont typeface="Calibri" panose="020F0502020204030204" pitchFamily="34" charset="0"/>
              <a:buChar char="-"/>
            </a:pPr>
            <a:r>
              <a:rPr lang="en-GB" sz="1600" dirty="0"/>
              <a:t>improve their diet</a:t>
            </a:r>
          </a:p>
          <a:p>
            <a:pPr lvl="1">
              <a:buFont typeface="Calibri" panose="020F0502020204030204" pitchFamily="34" charset="0"/>
              <a:buChar char="-"/>
            </a:pPr>
            <a:r>
              <a:rPr lang="en-GB" sz="1600" dirty="0"/>
              <a:t>lose weight if necessary and maintain a healthy weight</a:t>
            </a:r>
          </a:p>
          <a:p>
            <a:pPr marL="0" indent="0" algn="r">
              <a:buNone/>
            </a:pPr>
            <a:endParaRPr lang="en-GB" sz="1600" dirty="0"/>
          </a:p>
        </p:txBody>
      </p:sp>
      <p:sp>
        <p:nvSpPr>
          <p:cNvPr id="11" name="Slide Number Placeholder 10"/>
          <p:cNvSpPr>
            <a:spLocks noGrp="1"/>
          </p:cNvSpPr>
          <p:nvPr>
            <p:ph type="sldNum" sz="quarter" idx="12"/>
          </p:nvPr>
        </p:nvSpPr>
        <p:spPr/>
        <p:txBody>
          <a:bodyPr/>
          <a:lstStyle/>
          <a:p>
            <a:fld id="{5C9C4DB9-604A-47CB-A1FB-58DFF92C00FD}" type="slidenum">
              <a:rPr lang="en-GB" smtClean="0"/>
              <a:t>16</a:t>
            </a:fld>
            <a:endParaRPr lang="en-GB"/>
          </a:p>
        </p:txBody>
      </p:sp>
      <p:sp>
        <p:nvSpPr>
          <p:cNvPr id="4" name="Title 3"/>
          <p:cNvSpPr>
            <a:spLocks noGrp="1"/>
          </p:cNvSpPr>
          <p:nvPr>
            <p:ph type="title" idx="4294967295"/>
          </p:nvPr>
        </p:nvSpPr>
        <p:spPr>
          <a:xfrm>
            <a:off x="1547664" y="152177"/>
            <a:ext cx="4679950" cy="1044575"/>
          </a:xfrm>
          <a:prstGeom prst="rect">
            <a:avLst/>
          </a:prstGeom>
          <a:noFill/>
        </p:spPr>
        <p:txBody>
          <a:bodyPr>
            <a:normAutofit fontScale="90000"/>
          </a:bodyPr>
          <a:lstStyle/>
          <a:p>
            <a:pPr algn="l"/>
            <a:r>
              <a:rPr lang="en-GB" sz="3100" b="1" dirty="0">
                <a:solidFill>
                  <a:srgbClr val="4C8822"/>
                </a:solidFill>
              </a:rPr>
              <a:t>Good for the heart; </a:t>
            </a:r>
            <a:br>
              <a:rPr lang="en-GB" sz="3100" b="1" dirty="0">
                <a:solidFill>
                  <a:srgbClr val="4C8822"/>
                </a:solidFill>
              </a:rPr>
            </a:br>
            <a:r>
              <a:rPr lang="en-GB" sz="3100" b="1" dirty="0">
                <a:solidFill>
                  <a:srgbClr val="4C8822"/>
                </a:solidFill>
              </a:rPr>
              <a:t>good for the brain</a:t>
            </a:r>
            <a:br>
              <a:rPr lang="en-GB" sz="3600" b="1" dirty="0"/>
            </a:br>
            <a:endParaRPr lang="en-GB" sz="3600" dirty="0">
              <a:solidFill>
                <a:schemeClr val="bg1"/>
              </a:solid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2146" y="1628800"/>
            <a:ext cx="4036351" cy="268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4736" y="6034302"/>
            <a:ext cx="9144000" cy="292388"/>
          </a:xfrm>
          <a:prstGeom prst="rect">
            <a:avLst/>
          </a:prstGeom>
        </p:spPr>
        <p:txBody>
          <a:bodyPr wrap="square">
            <a:spAutoFit/>
          </a:bodyPr>
          <a:lstStyle/>
          <a:p>
            <a:pPr algn="ctr"/>
            <a:r>
              <a:rPr lang="en-GB" sz="1300" i="1" dirty="0"/>
              <a:t>Sources: Alzheimer's Society, 2017; National Institute for Health and Care Excellence (NICE), 2015; Public Health England, 2016.</a:t>
            </a:r>
          </a:p>
        </p:txBody>
      </p:sp>
      <p:sp>
        <p:nvSpPr>
          <p:cNvPr id="2" name="Date Placeholder 1"/>
          <p:cNvSpPr>
            <a:spLocks noGrp="1"/>
          </p:cNvSpPr>
          <p:nvPr>
            <p:ph type="dt" sz="half" idx="10"/>
          </p:nvPr>
        </p:nvSpPr>
        <p:spPr/>
        <p:txBody>
          <a:bodyPr/>
          <a:lstStyle/>
          <a:p>
            <a:r>
              <a:rPr lang="en-US"/>
              <a:t>17/05/2018</a:t>
            </a:r>
            <a:endParaRPr lang="en-GB"/>
          </a:p>
        </p:txBody>
      </p:sp>
      <p:sp>
        <p:nvSpPr>
          <p:cNvPr id="7" name="Footer Placeholder 6"/>
          <p:cNvSpPr>
            <a:spLocks noGrp="1"/>
          </p:cNvSpPr>
          <p:nvPr>
            <p:ph type="ftr" sz="quarter" idx="11"/>
          </p:nvPr>
        </p:nvSpPr>
        <p:spPr/>
        <p:txBody>
          <a:bodyPr/>
          <a:lstStyle/>
          <a:p>
            <a:r>
              <a:rPr lang="en-GB"/>
              <a:t>Version 1.1</a:t>
            </a:r>
          </a:p>
        </p:txBody>
      </p:sp>
    </p:spTree>
    <p:extLst>
      <p:ext uri="{BB962C8B-B14F-4D97-AF65-F5344CB8AC3E}">
        <p14:creationId xmlns:p14="http://schemas.microsoft.com/office/powerpoint/2010/main" val="563720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980728"/>
            <a:ext cx="8208912" cy="5355312"/>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pPr algn="ctr"/>
            <a:endParaRPr lang="en-GB" dirty="0"/>
          </a:p>
          <a:p>
            <a:r>
              <a:rPr lang="en-GB" i="1" dirty="0"/>
              <a:t>Source: Public Health England, 2016</a:t>
            </a:r>
          </a:p>
        </p:txBody>
      </p:sp>
      <p:sp>
        <p:nvSpPr>
          <p:cNvPr id="5" name="Content Placeholder 4"/>
          <p:cNvSpPr>
            <a:spLocks noGrp="1"/>
          </p:cNvSpPr>
          <p:nvPr>
            <p:ph idx="1"/>
          </p:nvPr>
        </p:nvSpPr>
        <p:spPr>
          <a:xfrm>
            <a:off x="3827295" y="1533079"/>
            <a:ext cx="5137193" cy="4416202"/>
          </a:xfrm>
        </p:spPr>
        <p:txBody>
          <a:bodyPr>
            <a:noAutofit/>
          </a:bodyPr>
          <a:lstStyle/>
          <a:p>
            <a:r>
              <a:rPr lang="en-GB" sz="1700" dirty="0"/>
              <a:t>Keeping your brain active and challenged throughout life may help reduce your dementia risk.</a:t>
            </a:r>
          </a:p>
          <a:p>
            <a:endParaRPr lang="en-GB" sz="1700" dirty="0"/>
          </a:p>
          <a:p>
            <a:r>
              <a:rPr lang="en-GB" sz="1700" dirty="0"/>
              <a:t>Higher levels of education, more mentally demanding occupations, and cognitive stimulation, such as doing puzzles or learning a second language lower the risk of developing dementia (Valenzuela and Sachdev, 2006)</a:t>
            </a:r>
          </a:p>
          <a:p>
            <a:pPr lvl="1"/>
            <a:endParaRPr lang="en-GB" sz="1700" dirty="0"/>
          </a:p>
          <a:p>
            <a:r>
              <a:rPr lang="en-GB" sz="1700" dirty="0"/>
              <a:t>Being socially active can help to reduce dementia risk by:</a:t>
            </a:r>
          </a:p>
          <a:p>
            <a:pPr lvl="1"/>
            <a:r>
              <a:rPr lang="en-GB" sz="1700" dirty="0"/>
              <a:t>improving your mood</a:t>
            </a:r>
          </a:p>
          <a:p>
            <a:pPr lvl="1"/>
            <a:r>
              <a:rPr lang="en-GB" sz="1700" dirty="0"/>
              <a:t>relieving stress</a:t>
            </a:r>
          </a:p>
          <a:p>
            <a:pPr lvl="1"/>
            <a:r>
              <a:rPr lang="en-GB" sz="1700" dirty="0"/>
              <a:t>reducing the risk of depression</a:t>
            </a:r>
          </a:p>
          <a:p>
            <a:pPr lvl="1"/>
            <a:r>
              <a:rPr lang="en-GB" sz="1700" dirty="0"/>
              <a:t>reducing loneliness</a:t>
            </a:r>
          </a:p>
          <a:p>
            <a:pPr marL="457200" lvl="1" indent="0">
              <a:buNone/>
            </a:pPr>
            <a:endParaRPr lang="en-GB" sz="1700" dirty="0">
              <a:solidFill>
                <a:srgbClr val="FF0000"/>
              </a:solidFill>
            </a:endParaRPr>
          </a:p>
        </p:txBody>
      </p:sp>
      <p:sp>
        <p:nvSpPr>
          <p:cNvPr id="10" name="Slide Number Placeholder 9"/>
          <p:cNvSpPr>
            <a:spLocks noGrp="1"/>
          </p:cNvSpPr>
          <p:nvPr>
            <p:ph type="sldNum" sz="quarter" idx="12"/>
          </p:nvPr>
        </p:nvSpPr>
        <p:spPr/>
        <p:txBody>
          <a:bodyPr/>
          <a:lstStyle/>
          <a:p>
            <a:fld id="{5C9C4DB9-604A-47CB-A1FB-58DFF92C00FD}" type="slidenum">
              <a:rPr lang="en-GB" smtClean="0"/>
              <a:t>17</a:t>
            </a:fld>
            <a:endParaRPr lang="en-GB"/>
          </a:p>
        </p:txBody>
      </p:sp>
      <p:sp>
        <p:nvSpPr>
          <p:cNvPr id="4" name="Title 3"/>
          <p:cNvSpPr>
            <a:spLocks noGrp="1"/>
          </p:cNvSpPr>
          <p:nvPr>
            <p:ph type="title" idx="4294967295"/>
          </p:nvPr>
        </p:nvSpPr>
        <p:spPr>
          <a:xfrm>
            <a:off x="1547664" y="152177"/>
            <a:ext cx="4679950" cy="1044575"/>
          </a:xfrm>
          <a:prstGeom prst="rect">
            <a:avLst/>
          </a:prstGeom>
          <a:noFill/>
        </p:spPr>
        <p:txBody>
          <a:bodyPr>
            <a:normAutofit/>
          </a:bodyPr>
          <a:lstStyle/>
          <a:p>
            <a:pPr algn="l"/>
            <a:r>
              <a:rPr lang="en-GB" sz="2800" b="1" dirty="0">
                <a:solidFill>
                  <a:srgbClr val="4C8822"/>
                </a:solidFill>
              </a:rPr>
              <a:t>Protective factors </a:t>
            </a:r>
          </a:p>
        </p:txBody>
      </p:sp>
      <p:pic>
        <p:nvPicPr>
          <p:cNvPr id="1269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533" y="2492896"/>
            <a:ext cx="3583762" cy="2393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17/05/2018</a:t>
            </a:r>
            <a:endParaRPr lang="en-GB"/>
          </a:p>
        </p:txBody>
      </p:sp>
      <p:sp>
        <p:nvSpPr>
          <p:cNvPr id="6" name="Footer Placeholder 5"/>
          <p:cNvSpPr>
            <a:spLocks noGrp="1"/>
          </p:cNvSpPr>
          <p:nvPr>
            <p:ph type="ftr" sz="quarter" idx="11"/>
          </p:nvPr>
        </p:nvSpPr>
        <p:spPr/>
        <p:txBody>
          <a:bodyPr/>
          <a:lstStyle/>
          <a:p>
            <a:r>
              <a:rPr lang="en-GB"/>
              <a:t>Version 1.1</a:t>
            </a:r>
          </a:p>
        </p:txBody>
      </p:sp>
    </p:spTree>
    <p:extLst>
      <p:ext uri="{BB962C8B-B14F-4D97-AF65-F5344CB8AC3E}">
        <p14:creationId xmlns:p14="http://schemas.microsoft.com/office/powerpoint/2010/main" val="429891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980728"/>
            <a:ext cx="8208912" cy="5078313"/>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5" name="Content Placeholder 4"/>
          <p:cNvSpPr>
            <a:spLocks noGrp="1"/>
          </p:cNvSpPr>
          <p:nvPr>
            <p:ph idx="1"/>
          </p:nvPr>
        </p:nvSpPr>
        <p:spPr/>
        <p:txBody>
          <a:bodyPr>
            <a:noAutofit/>
          </a:bodyPr>
          <a:lstStyle/>
          <a:p>
            <a:r>
              <a:rPr lang="en-GB" sz="2400" dirty="0"/>
              <a:t>Confidence (i.e. belief in one’s ability to perform the behaviour) </a:t>
            </a:r>
          </a:p>
          <a:p>
            <a:endParaRPr lang="en-GB" sz="2400" dirty="0"/>
          </a:p>
          <a:p>
            <a:r>
              <a:rPr lang="en-GB" sz="2400" dirty="0"/>
              <a:t>Motivation (i.e. one’s desire or will to engage in the behaviour) - our reasons for action (what is your motive?) and our enthusiasm for doing it (how motivated are you?)</a:t>
            </a:r>
          </a:p>
          <a:p>
            <a:pPr marL="0" indent="0">
              <a:buNone/>
            </a:pPr>
            <a:endParaRPr lang="en-GB" sz="2400" dirty="0"/>
          </a:p>
          <a:p>
            <a:pPr marL="0" indent="0" algn="r">
              <a:buNone/>
            </a:pPr>
            <a:r>
              <a:rPr lang="en-GB" sz="2400" dirty="0"/>
              <a:t>Kings Fund, 2008</a:t>
            </a:r>
          </a:p>
        </p:txBody>
      </p:sp>
      <p:sp>
        <p:nvSpPr>
          <p:cNvPr id="10" name="Slide Number Placeholder 9"/>
          <p:cNvSpPr>
            <a:spLocks noGrp="1"/>
          </p:cNvSpPr>
          <p:nvPr>
            <p:ph type="sldNum" sz="quarter" idx="12"/>
          </p:nvPr>
        </p:nvSpPr>
        <p:spPr/>
        <p:txBody>
          <a:bodyPr/>
          <a:lstStyle/>
          <a:p>
            <a:fld id="{5C9C4DB9-604A-47CB-A1FB-58DFF92C00FD}" type="slidenum">
              <a:rPr lang="en-GB" smtClean="0"/>
              <a:t>18</a:t>
            </a:fld>
            <a:endParaRPr lang="en-GB" dirty="0"/>
          </a:p>
        </p:txBody>
      </p:sp>
      <p:sp>
        <p:nvSpPr>
          <p:cNvPr id="4" name="Title 3"/>
          <p:cNvSpPr>
            <a:spLocks noGrp="1"/>
          </p:cNvSpPr>
          <p:nvPr>
            <p:ph type="title" idx="4294967295"/>
          </p:nvPr>
        </p:nvSpPr>
        <p:spPr>
          <a:xfrm>
            <a:off x="1547664" y="-279871"/>
            <a:ext cx="4679950" cy="1689025"/>
          </a:xfrm>
          <a:prstGeom prst="rect">
            <a:avLst/>
          </a:prstGeom>
          <a:noFill/>
        </p:spPr>
        <p:txBody>
          <a:bodyPr>
            <a:normAutofit/>
          </a:bodyPr>
          <a:lstStyle/>
          <a:p>
            <a:pPr algn="l"/>
            <a:br>
              <a:rPr lang="en-GB" sz="3100" dirty="0">
                <a:solidFill>
                  <a:srgbClr val="4C8822"/>
                </a:solidFill>
                <a:latin typeface="Bitter" pitchFamily="50" charset="0"/>
              </a:rPr>
            </a:br>
            <a:r>
              <a:rPr lang="en-GB" sz="3100" b="1" dirty="0">
                <a:solidFill>
                  <a:srgbClr val="4C8822"/>
                </a:solidFill>
              </a:rPr>
              <a:t>Factors that impact ability to make changes to health </a:t>
            </a:r>
            <a:endParaRPr lang="en-GB" dirty="0">
              <a:solidFill>
                <a:schemeClr val="bg1"/>
              </a:solidFill>
            </a:endParaRPr>
          </a:p>
        </p:txBody>
      </p:sp>
      <p:sp>
        <p:nvSpPr>
          <p:cNvPr id="2" name="Date Placeholder 1"/>
          <p:cNvSpPr>
            <a:spLocks noGrp="1"/>
          </p:cNvSpPr>
          <p:nvPr>
            <p:ph type="dt" sz="half" idx="10"/>
          </p:nvPr>
        </p:nvSpPr>
        <p:spPr/>
        <p:txBody>
          <a:bodyPr/>
          <a:lstStyle/>
          <a:p>
            <a:r>
              <a:rPr lang="en-US"/>
              <a:t>17/05/2018</a:t>
            </a:r>
            <a:endParaRPr lang="en-GB"/>
          </a:p>
        </p:txBody>
      </p:sp>
      <p:sp>
        <p:nvSpPr>
          <p:cNvPr id="6" name="Footer Placeholder 5"/>
          <p:cNvSpPr>
            <a:spLocks noGrp="1"/>
          </p:cNvSpPr>
          <p:nvPr>
            <p:ph type="ftr" sz="quarter" idx="11"/>
          </p:nvPr>
        </p:nvSpPr>
        <p:spPr/>
        <p:txBody>
          <a:bodyPr/>
          <a:lstStyle/>
          <a:p>
            <a:r>
              <a:rPr lang="en-GB"/>
              <a:t>Version 1.1</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927" y="4437112"/>
            <a:ext cx="5107873" cy="1372741"/>
          </a:xfrm>
          <a:prstGeom prst="rect">
            <a:avLst/>
          </a:prstGeom>
        </p:spPr>
      </p:pic>
    </p:spTree>
    <p:extLst>
      <p:ext uri="{BB962C8B-B14F-4D97-AF65-F5344CB8AC3E}">
        <p14:creationId xmlns:p14="http://schemas.microsoft.com/office/powerpoint/2010/main" val="295439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C9C4DB9-604A-47CB-A1FB-58DFF92C00FD}" type="slidenum">
              <a:rPr lang="en-GB" smtClean="0"/>
              <a:t>19</a:t>
            </a:fld>
            <a:endParaRPr lang="en-GB" dirty="0"/>
          </a:p>
        </p:txBody>
      </p:sp>
      <p:sp>
        <p:nvSpPr>
          <p:cNvPr id="4" name="Title 3"/>
          <p:cNvSpPr>
            <a:spLocks noGrp="1"/>
          </p:cNvSpPr>
          <p:nvPr>
            <p:ph type="title" idx="4294967295"/>
          </p:nvPr>
        </p:nvSpPr>
        <p:spPr>
          <a:xfrm>
            <a:off x="1691680" y="-387424"/>
            <a:ext cx="4320480" cy="2232248"/>
          </a:xfrm>
          <a:prstGeom prst="rect">
            <a:avLst/>
          </a:prstGeom>
          <a:noFill/>
        </p:spPr>
        <p:txBody>
          <a:bodyPr>
            <a:normAutofit fontScale="90000"/>
          </a:bodyPr>
          <a:lstStyle/>
          <a:p>
            <a:pPr algn="l"/>
            <a:br>
              <a:rPr lang="en-GB" sz="3600" dirty="0">
                <a:solidFill>
                  <a:schemeClr val="bg1"/>
                </a:solidFill>
                <a:latin typeface="Bitter" pitchFamily="50" charset="0"/>
              </a:rPr>
            </a:br>
            <a:r>
              <a:rPr lang="en-GB" sz="3100" b="1" dirty="0">
                <a:solidFill>
                  <a:srgbClr val="4C8822"/>
                </a:solidFill>
              </a:rPr>
              <a:t>Social determinants of health</a:t>
            </a:r>
            <a:br>
              <a:rPr lang="en-GB" b="1" dirty="0">
                <a:solidFill>
                  <a:srgbClr val="4C8822"/>
                </a:solidFill>
              </a:rPr>
            </a:br>
            <a:endParaRPr lang="en-GB" dirty="0">
              <a:solidFill>
                <a:srgbClr val="4C8822"/>
              </a:solidFill>
            </a:endParaRPr>
          </a:p>
        </p:txBody>
      </p:sp>
      <p:sp>
        <p:nvSpPr>
          <p:cNvPr id="2" name="Date Placeholder 1"/>
          <p:cNvSpPr>
            <a:spLocks noGrp="1"/>
          </p:cNvSpPr>
          <p:nvPr>
            <p:ph type="dt" sz="half" idx="10"/>
          </p:nvPr>
        </p:nvSpPr>
        <p:spPr/>
        <p:txBody>
          <a:bodyPr/>
          <a:lstStyle/>
          <a:p>
            <a:r>
              <a:rPr lang="en-US"/>
              <a:t>17/05/2018</a:t>
            </a:r>
            <a:endParaRPr lang="en-GB"/>
          </a:p>
        </p:txBody>
      </p:sp>
      <p:sp>
        <p:nvSpPr>
          <p:cNvPr id="3" name="Footer Placeholder 2"/>
          <p:cNvSpPr>
            <a:spLocks noGrp="1"/>
          </p:cNvSpPr>
          <p:nvPr>
            <p:ph type="ftr" sz="quarter" idx="11"/>
          </p:nvPr>
        </p:nvSpPr>
        <p:spPr/>
        <p:txBody>
          <a:bodyPr/>
          <a:lstStyle/>
          <a:p>
            <a:r>
              <a:rPr lang="en-GB"/>
              <a:t>Version 1.1</a:t>
            </a:r>
          </a:p>
        </p:txBody>
      </p:sp>
      <p:sp>
        <p:nvSpPr>
          <p:cNvPr id="5" name="TextBox 4"/>
          <p:cNvSpPr txBox="1"/>
          <p:nvPr/>
        </p:nvSpPr>
        <p:spPr>
          <a:xfrm>
            <a:off x="755576" y="1700808"/>
            <a:ext cx="7931224" cy="2677656"/>
          </a:xfrm>
          <a:prstGeom prst="rect">
            <a:avLst/>
          </a:prstGeom>
          <a:noFill/>
        </p:spPr>
        <p:txBody>
          <a:bodyPr wrap="square" rtlCol="0">
            <a:spAutoFit/>
          </a:bodyPr>
          <a:lstStyle/>
          <a:p>
            <a:pPr marL="285750" indent="-285750">
              <a:buFont typeface="Arial" panose="020B0604020202020204" pitchFamily="34" charset="0"/>
              <a:buChar char="•"/>
            </a:pPr>
            <a:r>
              <a:rPr lang="en-GB" sz="2400" dirty="0"/>
              <a:t>Relationship between the individual, their environment and their health.</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Determines ability to make changes, risk of becoming unwell, ability to prevent ill health and access to treatments</a:t>
            </a:r>
          </a:p>
          <a:p>
            <a:pPr marL="285750" indent="-285750">
              <a:buFont typeface="Arial" panose="020B0604020202020204" pitchFamily="34" charset="0"/>
              <a:buChar char="•"/>
            </a:pPr>
            <a:endParaRPr lang="en-GB" sz="2400" dirty="0"/>
          </a:p>
          <a:p>
            <a:pPr algn="r"/>
            <a:r>
              <a:rPr lang="en-GB" sz="2400" dirty="0"/>
              <a:t>Dahlgren and Whitehead, 1991</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4149080"/>
            <a:ext cx="3888432" cy="1944216"/>
          </a:xfrm>
          <a:prstGeom prst="rect">
            <a:avLst/>
          </a:prstGeom>
        </p:spPr>
      </p:pic>
    </p:spTree>
    <p:extLst>
      <p:ext uri="{BB962C8B-B14F-4D97-AF65-F5344CB8AC3E}">
        <p14:creationId xmlns:p14="http://schemas.microsoft.com/office/powerpoint/2010/main" val="261671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980728"/>
            <a:ext cx="8208912" cy="5078313"/>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5" name="Content Placeholder 4"/>
          <p:cNvSpPr>
            <a:spLocks noGrp="1"/>
          </p:cNvSpPr>
          <p:nvPr>
            <p:ph idx="1"/>
          </p:nvPr>
        </p:nvSpPr>
        <p:spPr>
          <a:xfrm>
            <a:off x="457200" y="1855365"/>
            <a:ext cx="8229600" cy="4525963"/>
          </a:xfrm>
        </p:spPr>
        <p:txBody>
          <a:bodyPr>
            <a:noAutofit/>
          </a:bodyPr>
          <a:lstStyle/>
          <a:p>
            <a:r>
              <a:rPr lang="en-US" sz="2400" dirty="0"/>
              <a:t>Introductions</a:t>
            </a:r>
          </a:p>
          <a:p>
            <a:endParaRPr lang="en-US" sz="2400" dirty="0"/>
          </a:p>
          <a:p>
            <a:r>
              <a:rPr lang="en-US" sz="2400" dirty="0"/>
              <a:t>Housekeeping</a:t>
            </a:r>
          </a:p>
          <a:p>
            <a:endParaRPr lang="en-US" sz="2400" dirty="0"/>
          </a:p>
          <a:p>
            <a:r>
              <a:rPr lang="en-US" sz="2400" dirty="0"/>
              <a:t>Definition of Tier 2 Training </a:t>
            </a:r>
          </a:p>
          <a:p>
            <a:pPr marL="0" indent="0">
              <a:buNone/>
            </a:pPr>
            <a:endParaRPr lang="en-GB" sz="2400" dirty="0"/>
          </a:p>
          <a:p>
            <a:r>
              <a:rPr lang="en-GB" sz="2400" dirty="0"/>
              <a:t>Overview of workshop session</a:t>
            </a:r>
          </a:p>
          <a:p>
            <a:pPr marL="514350" indent="-514350">
              <a:buAutoNum type="arabicPeriod"/>
            </a:pPr>
            <a:endParaRPr lang="en-GB" sz="1600" dirty="0">
              <a:solidFill>
                <a:srgbClr val="FF0000"/>
              </a:solidFill>
            </a:endParaRPr>
          </a:p>
        </p:txBody>
      </p:sp>
      <p:sp>
        <p:nvSpPr>
          <p:cNvPr id="10" name="Slide Number Placeholder 9"/>
          <p:cNvSpPr>
            <a:spLocks noGrp="1"/>
          </p:cNvSpPr>
          <p:nvPr>
            <p:ph type="sldNum" sz="quarter" idx="12"/>
          </p:nvPr>
        </p:nvSpPr>
        <p:spPr/>
        <p:txBody>
          <a:bodyPr/>
          <a:lstStyle/>
          <a:p>
            <a:fld id="{5C9C4DB9-604A-47CB-A1FB-58DFF92C00FD}" type="slidenum">
              <a:rPr lang="en-GB" smtClean="0"/>
              <a:t>2</a:t>
            </a:fld>
            <a:endParaRPr lang="en-GB" dirty="0"/>
          </a:p>
        </p:txBody>
      </p:sp>
      <p:sp>
        <p:nvSpPr>
          <p:cNvPr id="4" name="Title 3"/>
          <p:cNvSpPr>
            <a:spLocks noGrp="1"/>
          </p:cNvSpPr>
          <p:nvPr>
            <p:ph type="title" idx="4294967295"/>
          </p:nvPr>
        </p:nvSpPr>
        <p:spPr>
          <a:xfrm>
            <a:off x="1547664" y="-27384"/>
            <a:ext cx="4679950" cy="1042987"/>
          </a:xfrm>
          <a:prstGeom prst="rect">
            <a:avLst/>
          </a:prstGeom>
          <a:noFill/>
        </p:spPr>
        <p:txBody>
          <a:bodyPr>
            <a:normAutofit/>
          </a:bodyPr>
          <a:lstStyle/>
          <a:p>
            <a:pPr algn="l"/>
            <a:r>
              <a:rPr lang="en-GB" sz="2800" b="1" dirty="0">
                <a:solidFill>
                  <a:srgbClr val="4C8822"/>
                </a:solidFill>
              </a:rPr>
              <a:t>Welcome</a:t>
            </a:r>
            <a:r>
              <a:rPr lang="en-GB" dirty="0">
                <a:solidFill>
                  <a:srgbClr val="4C8822"/>
                </a:solidFill>
                <a:latin typeface="Bitter" pitchFamily="50" charset="0"/>
              </a:rPr>
              <a:t> </a:t>
            </a:r>
            <a:endParaRPr lang="en-GB" dirty="0">
              <a:solidFill>
                <a:srgbClr val="4C8822"/>
              </a:solidFill>
            </a:endParaRPr>
          </a:p>
        </p:txBody>
      </p:sp>
      <p:sp>
        <p:nvSpPr>
          <p:cNvPr id="2" name="Date Placeholder 1"/>
          <p:cNvSpPr>
            <a:spLocks noGrp="1"/>
          </p:cNvSpPr>
          <p:nvPr>
            <p:ph type="dt" sz="half" idx="10"/>
          </p:nvPr>
        </p:nvSpPr>
        <p:spPr/>
        <p:txBody>
          <a:bodyPr/>
          <a:lstStyle/>
          <a:p>
            <a:r>
              <a:rPr lang="en-US"/>
              <a:t>17/05/2018</a:t>
            </a:r>
            <a:endParaRPr lang="en-GB" dirty="0"/>
          </a:p>
        </p:txBody>
      </p:sp>
      <p:sp>
        <p:nvSpPr>
          <p:cNvPr id="6" name="Footer Placeholder 5"/>
          <p:cNvSpPr>
            <a:spLocks noGrp="1"/>
          </p:cNvSpPr>
          <p:nvPr>
            <p:ph type="ftr" sz="quarter" idx="11"/>
          </p:nvPr>
        </p:nvSpPr>
        <p:spPr/>
        <p:txBody>
          <a:bodyPr/>
          <a:lstStyle/>
          <a:p>
            <a:r>
              <a:rPr lang="en-GB" dirty="0"/>
              <a:t>Version 1.1</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39" y="1890240"/>
            <a:ext cx="3308671" cy="2202334"/>
          </a:xfrm>
          <a:prstGeom prst="rect">
            <a:avLst/>
          </a:prstGeom>
        </p:spPr>
      </p:pic>
    </p:spTree>
    <p:extLst>
      <p:ext uri="{BB962C8B-B14F-4D97-AF65-F5344CB8AC3E}">
        <p14:creationId xmlns:p14="http://schemas.microsoft.com/office/powerpoint/2010/main" val="643750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pPr marL="0" indent="0" algn="ctr">
              <a:buNone/>
            </a:pPr>
            <a:r>
              <a:rPr lang="en-GB" altLang="en-US" sz="2000" dirty="0">
                <a:ea typeface="ＭＳ Ｐゴシック" pitchFamily="34" charset="-128"/>
              </a:rPr>
              <a:t>Consider how you can make positive changes to your own practice in terms of dementia risk reduction and prevention?</a:t>
            </a:r>
          </a:p>
          <a:p>
            <a:pPr marL="0" indent="0">
              <a:buNone/>
            </a:pPr>
            <a:endParaRPr lang="en-GB" sz="1600" dirty="0">
              <a:solidFill>
                <a:srgbClr val="FF0000"/>
              </a:solidFill>
            </a:endParaRPr>
          </a:p>
        </p:txBody>
      </p:sp>
      <p:sp>
        <p:nvSpPr>
          <p:cNvPr id="10" name="Slide Number Placeholder 9"/>
          <p:cNvSpPr>
            <a:spLocks noGrp="1"/>
          </p:cNvSpPr>
          <p:nvPr>
            <p:ph type="sldNum" sz="quarter" idx="12"/>
          </p:nvPr>
        </p:nvSpPr>
        <p:spPr/>
        <p:txBody>
          <a:bodyPr/>
          <a:lstStyle/>
          <a:p>
            <a:fld id="{5C9C4DB9-604A-47CB-A1FB-58DFF92C00FD}" type="slidenum">
              <a:rPr lang="en-GB" smtClean="0"/>
              <a:t>20</a:t>
            </a:fld>
            <a:endParaRPr lang="en-GB"/>
          </a:p>
        </p:txBody>
      </p:sp>
      <p:sp>
        <p:nvSpPr>
          <p:cNvPr id="4" name="Title 3"/>
          <p:cNvSpPr>
            <a:spLocks noGrp="1"/>
          </p:cNvSpPr>
          <p:nvPr>
            <p:ph type="title" idx="4294967295"/>
          </p:nvPr>
        </p:nvSpPr>
        <p:spPr>
          <a:xfrm>
            <a:off x="1547664" y="152177"/>
            <a:ext cx="4679950" cy="1044575"/>
          </a:xfrm>
          <a:prstGeom prst="rect">
            <a:avLst/>
          </a:prstGeom>
          <a:noFill/>
        </p:spPr>
        <p:txBody>
          <a:bodyPr>
            <a:normAutofit/>
          </a:bodyPr>
          <a:lstStyle/>
          <a:p>
            <a:pPr algn="l"/>
            <a:r>
              <a:rPr lang="en-GB" sz="2800" b="1" dirty="0">
                <a:solidFill>
                  <a:srgbClr val="4C8822"/>
                </a:solidFill>
              </a:rPr>
              <a:t>Group activity</a:t>
            </a:r>
          </a:p>
        </p:txBody>
      </p:sp>
      <p:sp>
        <p:nvSpPr>
          <p:cNvPr id="3" name="Rectangle 2"/>
          <p:cNvSpPr/>
          <p:nvPr/>
        </p:nvSpPr>
        <p:spPr>
          <a:xfrm>
            <a:off x="323528" y="4718073"/>
            <a:ext cx="8496944" cy="1323439"/>
          </a:xfrm>
          <a:prstGeom prst="rect">
            <a:avLst/>
          </a:prstGeom>
        </p:spPr>
        <p:txBody>
          <a:bodyPr wrap="square">
            <a:spAutoFit/>
          </a:bodyPr>
          <a:lstStyle/>
          <a:p>
            <a:pPr marL="285750" indent="-285750">
              <a:buFont typeface="Arial" pitchFamily="34" charset="0"/>
              <a:buChar char="•"/>
            </a:pPr>
            <a:r>
              <a:rPr lang="en-GB" sz="1600" dirty="0"/>
              <a:t>Work in pairs think about what you can do on a day to day to basis to positively influence practice? </a:t>
            </a:r>
          </a:p>
          <a:p>
            <a:pPr marL="285750" indent="-285750">
              <a:buFont typeface="Arial" pitchFamily="34" charset="0"/>
              <a:buChar char="•"/>
            </a:pPr>
            <a:endParaRPr lang="en-GB" sz="1600" dirty="0"/>
          </a:p>
          <a:p>
            <a:pPr marL="285750" indent="-285750">
              <a:buFont typeface="Arial" pitchFamily="34" charset="0"/>
              <a:buChar char="•"/>
            </a:pPr>
            <a:r>
              <a:rPr lang="en-GB" sz="1600" dirty="0"/>
              <a:t>Think about differing needs/abilities of people with dementia and carers from a range of different backgrounds. How can you ensure that you meet the range of different needs and abilities?</a:t>
            </a:r>
          </a:p>
        </p:txBody>
      </p:sp>
      <p:sp>
        <p:nvSpPr>
          <p:cNvPr id="2" name="Date Placeholder 1"/>
          <p:cNvSpPr>
            <a:spLocks noGrp="1"/>
          </p:cNvSpPr>
          <p:nvPr>
            <p:ph type="dt" sz="half" idx="10"/>
          </p:nvPr>
        </p:nvSpPr>
        <p:spPr/>
        <p:txBody>
          <a:bodyPr/>
          <a:lstStyle/>
          <a:p>
            <a:r>
              <a:rPr lang="en-US"/>
              <a:t>17/05/2018</a:t>
            </a:r>
            <a:endParaRPr lang="en-GB"/>
          </a:p>
        </p:txBody>
      </p:sp>
      <p:sp>
        <p:nvSpPr>
          <p:cNvPr id="6" name="Footer Placeholder 5"/>
          <p:cNvSpPr>
            <a:spLocks noGrp="1"/>
          </p:cNvSpPr>
          <p:nvPr>
            <p:ph type="ftr" sz="quarter" idx="11"/>
          </p:nvPr>
        </p:nvSpPr>
        <p:spPr/>
        <p:txBody>
          <a:bodyPr/>
          <a:lstStyle/>
          <a:p>
            <a:r>
              <a:rPr lang="en-GB"/>
              <a:t>Version 1.1</a:t>
            </a:r>
          </a:p>
        </p:txBody>
      </p:sp>
      <p:sp>
        <p:nvSpPr>
          <p:cNvPr id="7" name="Oval Callout 6"/>
          <p:cNvSpPr/>
          <p:nvPr/>
        </p:nvSpPr>
        <p:spPr>
          <a:xfrm>
            <a:off x="2375756" y="2564904"/>
            <a:ext cx="4177444" cy="1824944"/>
          </a:xfrm>
          <a:prstGeom prst="wedgeEllipseCallo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‘I want to help to shape practice for the future’</a:t>
            </a:r>
          </a:p>
        </p:txBody>
      </p:sp>
    </p:spTree>
    <p:extLst>
      <p:ext uri="{BB962C8B-B14F-4D97-AF65-F5344CB8AC3E}">
        <p14:creationId xmlns:p14="http://schemas.microsoft.com/office/powerpoint/2010/main" val="53269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6936" y="1619081"/>
            <a:ext cx="8208912" cy="5078313"/>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a:p>
          <a:p>
            <a:endParaRPr lang="en-GB" dirty="0"/>
          </a:p>
        </p:txBody>
      </p:sp>
      <p:sp>
        <p:nvSpPr>
          <p:cNvPr id="5" name="Content Placeholder 4"/>
          <p:cNvSpPr>
            <a:spLocks noGrp="1"/>
          </p:cNvSpPr>
          <p:nvPr>
            <p:ph idx="1"/>
          </p:nvPr>
        </p:nvSpPr>
        <p:spPr>
          <a:xfrm>
            <a:off x="250912" y="1607030"/>
            <a:ext cx="8640960" cy="4525963"/>
          </a:xfrm>
        </p:spPr>
        <p:txBody>
          <a:bodyPr>
            <a:noAutofit/>
          </a:bodyPr>
          <a:lstStyle/>
          <a:p>
            <a:pPr>
              <a:spcBef>
                <a:spcPts val="0"/>
              </a:spcBef>
            </a:pPr>
            <a:r>
              <a:rPr lang="en-GB" sz="1800" b="1" u="sng" dirty="0">
                <a:hlinkClick r:id="rId3"/>
              </a:rPr>
              <a:t>NHS Health Check </a:t>
            </a:r>
            <a:r>
              <a:rPr lang="en-GB" sz="1800" dirty="0"/>
              <a:t>for adults in England aged 40 to 74, is an ideal opportunity for GPs and other healthcare professionals to offer advice to promote a healthier lifestyle. Plus regular measurements of cholesterol levels, blood glucose, and blood pressure.</a:t>
            </a:r>
          </a:p>
          <a:p>
            <a:pPr>
              <a:spcBef>
                <a:spcPts val="0"/>
              </a:spcBef>
            </a:pPr>
            <a:r>
              <a:rPr lang="en-GB" sz="1800" b="1" u="sng" dirty="0">
                <a:hlinkClick r:id="rId4"/>
              </a:rPr>
              <a:t>One you Campaign </a:t>
            </a:r>
            <a:r>
              <a:rPr lang="en-GB" sz="1800" dirty="0"/>
              <a:t>Public Health England – visit the </a:t>
            </a:r>
            <a:r>
              <a:rPr lang="en-GB" sz="1800" dirty="0">
                <a:hlinkClick r:id="rId5"/>
              </a:rPr>
              <a:t>Campaign Resource Centre </a:t>
            </a:r>
            <a:r>
              <a:rPr lang="en-GB" sz="1800" dirty="0"/>
              <a:t>for posters, leaflets and digital resources for use on social media.</a:t>
            </a:r>
          </a:p>
          <a:p>
            <a:pPr>
              <a:spcBef>
                <a:spcPts val="0"/>
              </a:spcBef>
            </a:pPr>
            <a:r>
              <a:rPr lang="en-GB" sz="1800" b="1" u="sng" dirty="0">
                <a:hlinkClick r:id="rId6"/>
              </a:rPr>
              <a:t>One you ‘How are you’ online quiz </a:t>
            </a:r>
            <a:r>
              <a:rPr lang="en-GB" sz="1800" dirty="0"/>
              <a:t>Public Health England aimed at people aged 40-60 to motivate people to take steps to improve their health and reduce the risk of dementia.</a:t>
            </a:r>
            <a:endParaRPr lang="en-GB" sz="1800" b="1" u="sng" dirty="0"/>
          </a:p>
          <a:p>
            <a:pPr>
              <a:spcBef>
                <a:spcPts val="0"/>
              </a:spcBef>
            </a:pPr>
            <a:r>
              <a:rPr lang="en-GB" sz="1800" b="1" u="sng" dirty="0">
                <a:hlinkClick r:id="rId7"/>
              </a:rPr>
              <a:t>Health Matters </a:t>
            </a:r>
            <a:r>
              <a:rPr lang="en-GB" sz="1800" dirty="0"/>
              <a:t>Online platform for challenging debate and comment on topical issues of policy and practice in the fields of healthcare, social care and public health, health and wellbeing.</a:t>
            </a:r>
            <a:endParaRPr lang="en-GB" sz="1800" b="1" u="sng" dirty="0"/>
          </a:p>
          <a:p>
            <a:pPr>
              <a:spcBef>
                <a:spcPts val="0"/>
              </a:spcBef>
            </a:pPr>
            <a:r>
              <a:rPr lang="en-GB" sz="1800" b="1" u="sng" dirty="0">
                <a:hlinkClick r:id="rId8"/>
              </a:rPr>
              <a:t>NHS live well </a:t>
            </a:r>
            <a:r>
              <a:rPr lang="en-GB" sz="1800" dirty="0"/>
              <a:t>Website with tips for healthy living, including links to apps to manage own health</a:t>
            </a:r>
          </a:p>
          <a:p>
            <a:pPr>
              <a:spcBef>
                <a:spcPts val="0"/>
              </a:spcBef>
            </a:pPr>
            <a:r>
              <a:rPr lang="en-GB" sz="1800" b="1" u="sng" dirty="0">
                <a:hlinkClick r:id="rId9"/>
              </a:rPr>
              <a:t>Staying healthy – Alzheimer's </a:t>
            </a:r>
            <a:r>
              <a:rPr lang="en-GB" sz="1800" b="1" dirty="0">
                <a:hlinkClick r:id="rId9"/>
              </a:rPr>
              <a:t>Society</a:t>
            </a:r>
            <a:r>
              <a:rPr lang="en-GB" sz="1800" b="1" dirty="0"/>
              <a:t> </a:t>
            </a:r>
            <a:r>
              <a:rPr lang="en-GB" sz="1800" dirty="0"/>
              <a:t>Website that explains adjustments that can be made to lifestyle or environment to boost the health of a person with dementia</a:t>
            </a:r>
            <a:r>
              <a:rPr lang="en-GB" sz="1900" dirty="0"/>
              <a:t>.</a:t>
            </a:r>
            <a:endParaRPr lang="en-GB" sz="1900" b="1" u="sng" dirty="0"/>
          </a:p>
          <a:p>
            <a:pPr marL="0" indent="0">
              <a:spcBef>
                <a:spcPts val="0"/>
              </a:spcBef>
              <a:buNone/>
            </a:pPr>
            <a:endParaRPr lang="en-GB" sz="1300" b="1" u="sng" dirty="0"/>
          </a:p>
        </p:txBody>
      </p:sp>
      <p:sp>
        <p:nvSpPr>
          <p:cNvPr id="10" name="Slide Number Placeholder 9"/>
          <p:cNvSpPr>
            <a:spLocks noGrp="1"/>
          </p:cNvSpPr>
          <p:nvPr>
            <p:ph type="sldNum" sz="quarter" idx="12"/>
          </p:nvPr>
        </p:nvSpPr>
        <p:spPr/>
        <p:txBody>
          <a:bodyPr/>
          <a:lstStyle/>
          <a:p>
            <a:fld id="{5C9C4DB9-604A-47CB-A1FB-58DFF92C00FD}" type="slidenum">
              <a:rPr lang="en-GB" smtClean="0"/>
              <a:t>21</a:t>
            </a:fld>
            <a:endParaRPr lang="en-GB"/>
          </a:p>
        </p:txBody>
      </p:sp>
      <p:sp>
        <p:nvSpPr>
          <p:cNvPr id="4" name="Title 3"/>
          <p:cNvSpPr>
            <a:spLocks noGrp="1"/>
          </p:cNvSpPr>
          <p:nvPr>
            <p:ph type="title" idx="4294967295"/>
          </p:nvPr>
        </p:nvSpPr>
        <p:spPr>
          <a:xfrm>
            <a:off x="1548234" y="152177"/>
            <a:ext cx="4679950" cy="1044575"/>
          </a:xfrm>
          <a:prstGeom prst="rect">
            <a:avLst/>
          </a:prstGeom>
          <a:noFill/>
        </p:spPr>
        <p:txBody>
          <a:bodyPr>
            <a:noAutofit/>
          </a:bodyPr>
          <a:lstStyle/>
          <a:p>
            <a:pPr algn="l"/>
            <a:r>
              <a:rPr lang="en-GB" sz="2800" b="1" dirty="0">
                <a:solidFill>
                  <a:srgbClr val="4C8822"/>
                </a:solidFill>
              </a:rPr>
              <a:t>Sources of health promotion support and information </a:t>
            </a:r>
          </a:p>
        </p:txBody>
      </p:sp>
      <p:sp>
        <p:nvSpPr>
          <p:cNvPr id="2" name="Date Placeholder 1"/>
          <p:cNvSpPr>
            <a:spLocks noGrp="1"/>
          </p:cNvSpPr>
          <p:nvPr>
            <p:ph type="dt" sz="half" idx="10"/>
          </p:nvPr>
        </p:nvSpPr>
        <p:spPr/>
        <p:txBody>
          <a:bodyPr/>
          <a:lstStyle/>
          <a:p>
            <a:r>
              <a:rPr lang="en-US"/>
              <a:t>17/05/2018</a:t>
            </a:r>
            <a:endParaRPr lang="en-GB"/>
          </a:p>
        </p:txBody>
      </p:sp>
      <p:sp>
        <p:nvSpPr>
          <p:cNvPr id="6" name="Footer Placeholder 5"/>
          <p:cNvSpPr>
            <a:spLocks noGrp="1"/>
          </p:cNvSpPr>
          <p:nvPr>
            <p:ph type="ftr" sz="quarter" idx="11"/>
          </p:nvPr>
        </p:nvSpPr>
        <p:spPr/>
        <p:txBody>
          <a:bodyPr/>
          <a:lstStyle/>
          <a:p>
            <a:r>
              <a:rPr lang="en-GB"/>
              <a:t>Version 1.1</a:t>
            </a:r>
          </a:p>
        </p:txBody>
      </p:sp>
    </p:spTree>
    <p:extLst>
      <p:ext uri="{BB962C8B-B14F-4D97-AF65-F5344CB8AC3E}">
        <p14:creationId xmlns:p14="http://schemas.microsoft.com/office/powerpoint/2010/main" val="2021858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6936" y="1619081"/>
            <a:ext cx="8208912" cy="5078313"/>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a:p>
          <a:p>
            <a:endParaRPr lang="en-GB" dirty="0"/>
          </a:p>
        </p:txBody>
      </p:sp>
      <p:sp>
        <p:nvSpPr>
          <p:cNvPr id="5" name="Content Placeholder 4"/>
          <p:cNvSpPr>
            <a:spLocks noGrp="1"/>
          </p:cNvSpPr>
          <p:nvPr>
            <p:ph idx="1"/>
          </p:nvPr>
        </p:nvSpPr>
        <p:spPr>
          <a:xfrm>
            <a:off x="250912" y="1441226"/>
            <a:ext cx="8640960" cy="4525963"/>
          </a:xfrm>
        </p:spPr>
        <p:txBody>
          <a:bodyPr>
            <a:noAutofit/>
          </a:bodyPr>
          <a:lstStyle/>
          <a:p>
            <a:pPr>
              <a:spcBef>
                <a:spcPts val="0"/>
              </a:spcBef>
            </a:pPr>
            <a:r>
              <a:rPr lang="en-GB" sz="2000" b="1" u="sng" dirty="0">
                <a:hlinkClick r:id="rId3"/>
              </a:rPr>
              <a:t>NICE Guidance Mid-life </a:t>
            </a:r>
            <a:r>
              <a:rPr lang="en-GB" sz="2000" dirty="0"/>
              <a:t>Guidance covers mid-life approaches to delay or prevent the onset of dementia, disability and frailty in later life. Aims to increase the amount of time that people can be independent, healthy and active in later life.</a:t>
            </a:r>
            <a:endParaRPr lang="en-GB" sz="2000" b="1" u="sng" dirty="0">
              <a:hlinkClick r:id="rId4"/>
            </a:endParaRPr>
          </a:p>
          <a:p>
            <a:pPr>
              <a:spcBef>
                <a:spcPts val="0"/>
              </a:spcBef>
            </a:pPr>
            <a:r>
              <a:rPr lang="en-GB" sz="2000" b="1" dirty="0">
                <a:hlinkClick r:id="rId5"/>
              </a:rPr>
              <a:t>HEE Dementia Guide for Carers and Care Providers </a:t>
            </a:r>
            <a:r>
              <a:rPr lang="en-GB" sz="2000" dirty="0"/>
              <a:t>offers practical information for anyone caring for a person with dementia and has been developed by HEE Thames Valley team in collaboration with healthcare professionals, educators and carers</a:t>
            </a:r>
            <a:endParaRPr lang="en-GB" sz="2000" b="1" u="sng" dirty="0">
              <a:hlinkClick r:id="rId4"/>
            </a:endParaRPr>
          </a:p>
          <a:p>
            <a:pPr>
              <a:spcBef>
                <a:spcPts val="0"/>
              </a:spcBef>
            </a:pPr>
            <a:r>
              <a:rPr lang="en-GB" sz="2000" b="1" u="sng" dirty="0">
                <a:hlinkClick r:id="rId4"/>
              </a:rPr>
              <a:t>NICE Guidance Dementia </a:t>
            </a:r>
            <a:r>
              <a:rPr lang="en-GB" sz="2000" dirty="0"/>
              <a:t>Guidelines covers preventing, diagnosing, assessing and managing dementia in health and social care.</a:t>
            </a:r>
            <a:endParaRPr lang="en-GB" sz="2000" b="1" u="sng" dirty="0"/>
          </a:p>
          <a:p>
            <a:pPr>
              <a:spcBef>
                <a:spcPts val="0"/>
              </a:spcBef>
            </a:pPr>
            <a:r>
              <a:rPr lang="en-GB" sz="2000" b="1" u="sng" dirty="0">
                <a:hlinkClick r:id="rId6"/>
              </a:rPr>
              <a:t>Prime Minister’s Challenge on Dementia 2020</a:t>
            </a:r>
            <a:r>
              <a:rPr lang="en-GB" sz="2000" dirty="0"/>
              <a:t> Policy document outlining progress to date on improving dementia care, support and research.</a:t>
            </a:r>
            <a:endParaRPr lang="en-GB" sz="2000" b="1" u="sng" dirty="0"/>
          </a:p>
          <a:p>
            <a:pPr>
              <a:spcBef>
                <a:spcPts val="0"/>
              </a:spcBef>
            </a:pPr>
            <a:r>
              <a:rPr lang="en-GB" sz="2000" b="1" u="sng" dirty="0">
                <a:hlinkClick r:id="rId7"/>
              </a:rPr>
              <a:t>Dementia Nursing Vision and Strategy </a:t>
            </a:r>
            <a:r>
              <a:rPr lang="en-GB" sz="2000" dirty="0"/>
              <a:t>Policy document that sets out the role and responsibilities for nurses providing care and support for people with dementia.</a:t>
            </a:r>
            <a:endParaRPr lang="en-GB" sz="2000" b="1" u="sng" dirty="0"/>
          </a:p>
        </p:txBody>
      </p:sp>
      <p:sp>
        <p:nvSpPr>
          <p:cNvPr id="10" name="Slide Number Placeholder 9"/>
          <p:cNvSpPr>
            <a:spLocks noGrp="1"/>
          </p:cNvSpPr>
          <p:nvPr>
            <p:ph type="sldNum" sz="quarter" idx="12"/>
          </p:nvPr>
        </p:nvSpPr>
        <p:spPr/>
        <p:txBody>
          <a:bodyPr/>
          <a:lstStyle/>
          <a:p>
            <a:fld id="{5C9C4DB9-604A-47CB-A1FB-58DFF92C00FD}" type="slidenum">
              <a:rPr lang="en-GB" smtClean="0"/>
              <a:t>22</a:t>
            </a:fld>
            <a:endParaRPr lang="en-GB"/>
          </a:p>
        </p:txBody>
      </p:sp>
      <p:sp>
        <p:nvSpPr>
          <p:cNvPr id="4" name="Title 3"/>
          <p:cNvSpPr>
            <a:spLocks noGrp="1"/>
          </p:cNvSpPr>
          <p:nvPr>
            <p:ph type="title" idx="4294967295"/>
          </p:nvPr>
        </p:nvSpPr>
        <p:spPr>
          <a:xfrm>
            <a:off x="1548234" y="152177"/>
            <a:ext cx="4679950" cy="1044575"/>
          </a:xfrm>
          <a:prstGeom prst="rect">
            <a:avLst/>
          </a:prstGeom>
          <a:noFill/>
        </p:spPr>
        <p:txBody>
          <a:bodyPr>
            <a:noAutofit/>
          </a:bodyPr>
          <a:lstStyle/>
          <a:p>
            <a:pPr algn="l"/>
            <a:r>
              <a:rPr lang="en-GB" sz="2800" b="1" dirty="0">
                <a:solidFill>
                  <a:srgbClr val="4C8822"/>
                </a:solidFill>
              </a:rPr>
              <a:t>Sources of health promotion support and information </a:t>
            </a:r>
          </a:p>
        </p:txBody>
      </p:sp>
      <p:sp>
        <p:nvSpPr>
          <p:cNvPr id="2" name="Date Placeholder 1"/>
          <p:cNvSpPr>
            <a:spLocks noGrp="1"/>
          </p:cNvSpPr>
          <p:nvPr>
            <p:ph type="dt" sz="half" idx="10"/>
          </p:nvPr>
        </p:nvSpPr>
        <p:spPr/>
        <p:txBody>
          <a:bodyPr/>
          <a:lstStyle/>
          <a:p>
            <a:r>
              <a:rPr lang="en-US"/>
              <a:t>17/05/2018</a:t>
            </a:r>
            <a:endParaRPr lang="en-GB"/>
          </a:p>
        </p:txBody>
      </p:sp>
      <p:sp>
        <p:nvSpPr>
          <p:cNvPr id="6" name="Footer Placeholder 5"/>
          <p:cNvSpPr>
            <a:spLocks noGrp="1"/>
          </p:cNvSpPr>
          <p:nvPr>
            <p:ph type="ftr" sz="quarter" idx="11"/>
          </p:nvPr>
        </p:nvSpPr>
        <p:spPr/>
        <p:txBody>
          <a:bodyPr/>
          <a:lstStyle/>
          <a:p>
            <a:r>
              <a:rPr lang="en-GB"/>
              <a:t>Version 1.1</a:t>
            </a:r>
          </a:p>
        </p:txBody>
      </p:sp>
    </p:spTree>
    <p:extLst>
      <p:ext uri="{BB962C8B-B14F-4D97-AF65-F5344CB8AC3E}">
        <p14:creationId xmlns:p14="http://schemas.microsoft.com/office/powerpoint/2010/main" val="2224526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980728"/>
            <a:ext cx="8208912" cy="5078313"/>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a:p>
          <a:p>
            <a:endParaRPr lang="en-GB" dirty="0"/>
          </a:p>
        </p:txBody>
      </p:sp>
      <p:sp>
        <p:nvSpPr>
          <p:cNvPr id="5" name="Content Placeholder 4"/>
          <p:cNvSpPr>
            <a:spLocks noGrp="1"/>
          </p:cNvSpPr>
          <p:nvPr>
            <p:ph idx="1"/>
          </p:nvPr>
        </p:nvSpPr>
        <p:spPr/>
        <p:txBody>
          <a:bodyPr>
            <a:noAutofit/>
          </a:bodyPr>
          <a:lstStyle/>
          <a:p>
            <a:r>
              <a:rPr lang="en-GB" sz="2000" dirty="0"/>
              <a:t>The care and management of people with dementia is one of the biggest challenges facing the global population (</a:t>
            </a:r>
            <a:r>
              <a:rPr lang="en-GB" sz="2000" dirty="0">
                <a:solidFill>
                  <a:srgbClr val="000000"/>
                </a:solidFill>
                <a:cs typeface="Arial"/>
              </a:rPr>
              <a:t>Alzheimer's Disease International and World Health Organisation</a:t>
            </a:r>
            <a:r>
              <a:rPr lang="en-GB" sz="2000" dirty="0"/>
              <a:t>, 2012).</a:t>
            </a:r>
          </a:p>
          <a:p>
            <a:pPr marL="0" indent="0">
              <a:buNone/>
            </a:pPr>
            <a:endParaRPr lang="en-GB" sz="2000" dirty="0"/>
          </a:p>
          <a:p>
            <a:r>
              <a:rPr lang="en-GB" sz="2000" dirty="0"/>
              <a:t>Health and social care workforce have a responsibility to signpost people with dementia and carers to health promotion support and information.  </a:t>
            </a:r>
          </a:p>
          <a:p>
            <a:pPr marL="0" indent="0">
              <a:buNone/>
            </a:pPr>
            <a:endParaRPr lang="en-GB" sz="2000" dirty="0"/>
          </a:p>
          <a:p>
            <a:r>
              <a:rPr lang="en-GB" sz="2000" dirty="0"/>
              <a:t>Support and information should be available to suit different needs and abilities. </a:t>
            </a:r>
          </a:p>
          <a:p>
            <a:endParaRPr lang="en-GB" sz="2000" dirty="0"/>
          </a:p>
          <a:p>
            <a:r>
              <a:rPr lang="en-GB" sz="2000" dirty="0"/>
              <a:t>What’s good for the heart is good for the brain (Public Health England, 2016) </a:t>
            </a:r>
          </a:p>
          <a:p>
            <a:endParaRPr lang="en-GB" sz="2000" dirty="0"/>
          </a:p>
        </p:txBody>
      </p:sp>
      <p:sp>
        <p:nvSpPr>
          <p:cNvPr id="10" name="Slide Number Placeholder 9"/>
          <p:cNvSpPr>
            <a:spLocks noGrp="1"/>
          </p:cNvSpPr>
          <p:nvPr>
            <p:ph type="sldNum" sz="quarter" idx="12"/>
          </p:nvPr>
        </p:nvSpPr>
        <p:spPr/>
        <p:txBody>
          <a:bodyPr/>
          <a:lstStyle/>
          <a:p>
            <a:fld id="{5C9C4DB9-604A-47CB-A1FB-58DFF92C00FD}" type="slidenum">
              <a:rPr lang="en-GB" smtClean="0"/>
              <a:t>23</a:t>
            </a:fld>
            <a:endParaRPr lang="en-GB"/>
          </a:p>
        </p:txBody>
      </p:sp>
      <p:sp>
        <p:nvSpPr>
          <p:cNvPr id="4" name="Title 3"/>
          <p:cNvSpPr>
            <a:spLocks noGrp="1"/>
          </p:cNvSpPr>
          <p:nvPr>
            <p:ph type="title" idx="4294967295"/>
          </p:nvPr>
        </p:nvSpPr>
        <p:spPr>
          <a:xfrm>
            <a:off x="1115616" y="152177"/>
            <a:ext cx="4679950" cy="1044575"/>
          </a:xfrm>
          <a:prstGeom prst="rect">
            <a:avLst/>
          </a:prstGeom>
          <a:noFill/>
        </p:spPr>
        <p:txBody>
          <a:bodyPr>
            <a:noAutofit/>
          </a:bodyPr>
          <a:lstStyle/>
          <a:p>
            <a:r>
              <a:rPr lang="en-GB" sz="2800" b="1" dirty="0">
                <a:solidFill>
                  <a:srgbClr val="4C8822"/>
                </a:solidFill>
              </a:rPr>
              <a:t>Key points to remember</a:t>
            </a:r>
          </a:p>
        </p:txBody>
      </p:sp>
      <p:sp>
        <p:nvSpPr>
          <p:cNvPr id="2" name="Date Placeholder 1"/>
          <p:cNvSpPr>
            <a:spLocks noGrp="1"/>
          </p:cNvSpPr>
          <p:nvPr>
            <p:ph type="dt" sz="half" idx="10"/>
          </p:nvPr>
        </p:nvSpPr>
        <p:spPr/>
        <p:txBody>
          <a:bodyPr/>
          <a:lstStyle/>
          <a:p>
            <a:r>
              <a:rPr lang="en-US"/>
              <a:t>17/05/2018</a:t>
            </a:r>
            <a:endParaRPr lang="en-GB"/>
          </a:p>
        </p:txBody>
      </p:sp>
      <p:sp>
        <p:nvSpPr>
          <p:cNvPr id="6" name="Footer Placeholder 5"/>
          <p:cNvSpPr>
            <a:spLocks noGrp="1"/>
          </p:cNvSpPr>
          <p:nvPr>
            <p:ph type="ftr" sz="quarter" idx="11"/>
          </p:nvPr>
        </p:nvSpPr>
        <p:spPr/>
        <p:txBody>
          <a:bodyPr/>
          <a:lstStyle/>
          <a:p>
            <a:r>
              <a:rPr lang="en-GB"/>
              <a:t>Version 1.1</a:t>
            </a:r>
          </a:p>
        </p:txBody>
      </p:sp>
    </p:spTree>
    <p:extLst>
      <p:ext uri="{BB962C8B-B14F-4D97-AF65-F5344CB8AC3E}">
        <p14:creationId xmlns:p14="http://schemas.microsoft.com/office/powerpoint/2010/main" val="37058453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564904"/>
            <a:ext cx="7560840" cy="2135744"/>
          </a:xfrm>
        </p:spPr>
        <p:txBody>
          <a:bodyPr>
            <a:noAutofit/>
          </a:bodyPr>
          <a:lstStyle/>
          <a:p>
            <a:br>
              <a:rPr lang="en-GB" dirty="0">
                <a:latin typeface="Bitter" pitchFamily="50" charset="0"/>
              </a:rPr>
            </a:br>
            <a:br>
              <a:rPr lang="en-GB" dirty="0">
                <a:latin typeface="Bitter" pitchFamily="50" charset="0"/>
              </a:rPr>
            </a:br>
            <a:br>
              <a:rPr lang="en-GB" dirty="0">
                <a:latin typeface="Bitter" pitchFamily="50" charset="0"/>
              </a:rPr>
            </a:br>
            <a:br>
              <a:rPr lang="en-GB" dirty="0">
                <a:latin typeface="Bitter" pitchFamily="50" charset="0"/>
              </a:rPr>
            </a:br>
            <a:r>
              <a:rPr lang="en-GB" dirty="0">
                <a:latin typeface="+mn-lt"/>
              </a:rPr>
              <a:t>Time for a break</a:t>
            </a:r>
            <a:br>
              <a:rPr lang="en-GB" i="1" dirty="0">
                <a:latin typeface="+mn-lt"/>
              </a:rPr>
            </a:br>
            <a:br>
              <a:rPr lang="en-GB" sz="2000" dirty="0">
                <a:latin typeface="+mn-lt"/>
                <a:ea typeface="PT Sans" panose="020B0503020203020204" pitchFamily="34" charset="0"/>
              </a:rPr>
            </a:br>
            <a:br>
              <a:rPr lang="en-GB" sz="2000" dirty="0">
                <a:solidFill>
                  <a:srgbClr val="4C8822"/>
                </a:solidFill>
                <a:latin typeface="PT Sans" panose="020B0503020203020204" pitchFamily="34" charset="0"/>
                <a:ea typeface="PT Sans" panose="020B0503020203020204" pitchFamily="34" charset="0"/>
              </a:rPr>
            </a:br>
            <a:br>
              <a:rPr lang="en-GB" sz="2000" dirty="0">
                <a:solidFill>
                  <a:srgbClr val="4C8822"/>
                </a:solidFill>
                <a:latin typeface="PT Sans" panose="020B0503020203020204" pitchFamily="34" charset="0"/>
                <a:ea typeface="PT Sans" panose="020B0503020203020204" pitchFamily="34" charset="0"/>
              </a:rPr>
            </a:br>
            <a:endParaRPr lang="en-GB" dirty="0">
              <a:latin typeface="Bitter" pitchFamily="50"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1436" y="836712"/>
            <a:ext cx="4509120" cy="4509120"/>
          </a:xfrm>
          <a:prstGeom prst="rect">
            <a:avLst/>
          </a:prstGeom>
        </p:spPr>
      </p:pic>
    </p:spTree>
    <p:extLst>
      <p:ext uri="{BB962C8B-B14F-4D97-AF65-F5344CB8AC3E}">
        <p14:creationId xmlns:p14="http://schemas.microsoft.com/office/powerpoint/2010/main" val="34879899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988840"/>
            <a:ext cx="7560840" cy="2135744"/>
          </a:xfrm>
        </p:spPr>
        <p:txBody>
          <a:bodyPr>
            <a:noAutofit/>
          </a:bodyPr>
          <a:lstStyle/>
          <a:p>
            <a:br>
              <a:rPr lang="en-GB" dirty="0">
                <a:latin typeface="Bitter" pitchFamily="50" charset="0"/>
              </a:rPr>
            </a:br>
            <a:r>
              <a:rPr lang="en-GB" sz="4800" b="1" dirty="0"/>
              <a:t>Person-Centred Care</a:t>
            </a:r>
            <a:br>
              <a:rPr lang="en-GB" i="1" dirty="0">
                <a:latin typeface="Bitter" pitchFamily="50" charset="0"/>
              </a:rPr>
            </a:br>
            <a:br>
              <a:rPr lang="en-GB" sz="2000" dirty="0">
                <a:latin typeface="PT Sans" panose="020B0503020203020204" pitchFamily="34" charset="0"/>
                <a:ea typeface="PT Sans" panose="020B0503020203020204" pitchFamily="34" charset="0"/>
              </a:rPr>
            </a:br>
            <a:br>
              <a:rPr lang="en-GB" sz="2000" dirty="0">
                <a:solidFill>
                  <a:srgbClr val="4C8822"/>
                </a:solidFill>
                <a:latin typeface="PT Sans" panose="020B0503020203020204" pitchFamily="34" charset="0"/>
                <a:ea typeface="PT Sans" panose="020B0503020203020204" pitchFamily="34" charset="0"/>
              </a:rPr>
            </a:br>
            <a:br>
              <a:rPr lang="en-GB" sz="2000" dirty="0">
                <a:solidFill>
                  <a:srgbClr val="4C8822"/>
                </a:solidFill>
                <a:latin typeface="PT Sans" panose="020B0503020203020204" pitchFamily="34" charset="0"/>
                <a:ea typeface="PT Sans" panose="020B0503020203020204" pitchFamily="34" charset="0"/>
              </a:rPr>
            </a:br>
            <a:r>
              <a:rPr lang="en-GB" sz="2000" dirty="0">
                <a:solidFill>
                  <a:srgbClr val="4C8822"/>
                </a:solidFill>
                <a:latin typeface="PT Sans" panose="020B0503020203020204" pitchFamily="34" charset="0"/>
                <a:ea typeface="PT Sans" panose="020B0503020203020204" pitchFamily="34" charset="0"/>
              </a:rPr>
              <a:t>Tier 2, Subject 4</a:t>
            </a:r>
            <a:br>
              <a:rPr lang="en-GB" dirty="0">
                <a:latin typeface="Bitter" pitchFamily="50" charset="0"/>
              </a:rPr>
            </a:br>
            <a:endParaRPr lang="en-GB" dirty="0">
              <a:latin typeface="Bitter" pitchFamily="50" charset="0"/>
            </a:endParaRPr>
          </a:p>
        </p:txBody>
      </p:sp>
      <p:sp>
        <p:nvSpPr>
          <p:cNvPr id="7" name="Subtitle 6"/>
          <p:cNvSpPr>
            <a:spLocks noGrp="1"/>
          </p:cNvSpPr>
          <p:nvPr>
            <p:ph type="subTitle" idx="1"/>
          </p:nvPr>
        </p:nvSpPr>
        <p:spPr>
          <a:xfrm>
            <a:off x="1259632" y="1916832"/>
            <a:ext cx="6400800" cy="1752600"/>
          </a:xfrm>
        </p:spPr>
        <p:txBody>
          <a:bodyPr/>
          <a:lstStyle/>
          <a:p>
            <a:endParaRPr lang="en-GB" dirty="0"/>
          </a:p>
        </p:txBody>
      </p:sp>
    </p:spTree>
    <p:extLst>
      <p:ext uri="{BB962C8B-B14F-4D97-AF65-F5344CB8AC3E}">
        <p14:creationId xmlns:p14="http://schemas.microsoft.com/office/powerpoint/2010/main" val="25987336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980728"/>
            <a:ext cx="8208912" cy="5078313"/>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a:p>
          <a:p>
            <a:endParaRPr lang="en-GB" dirty="0"/>
          </a:p>
        </p:txBody>
      </p:sp>
      <p:sp>
        <p:nvSpPr>
          <p:cNvPr id="5" name="Content Placeholder 4"/>
          <p:cNvSpPr>
            <a:spLocks noGrp="1"/>
          </p:cNvSpPr>
          <p:nvPr>
            <p:ph idx="1"/>
          </p:nvPr>
        </p:nvSpPr>
        <p:spPr>
          <a:xfrm>
            <a:off x="457200" y="1494061"/>
            <a:ext cx="8229600" cy="4525963"/>
          </a:xfrm>
        </p:spPr>
        <p:txBody>
          <a:bodyPr>
            <a:noAutofit/>
          </a:bodyPr>
          <a:lstStyle/>
          <a:p>
            <a:pPr marL="0" indent="0">
              <a:buNone/>
              <a:defRPr/>
            </a:pPr>
            <a:r>
              <a:rPr lang="en-GB" sz="2000" dirty="0"/>
              <a:t>To understand:</a:t>
            </a:r>
          </a:p>
          <a:p>
            <a:pPr marL="0" indent="0">
              <a:buNone/>
              <a:defRPr/>
            </a:pPr>
            <a:endParaRPr lang="en-GB" sz="1100" dirty="0"/>
          </a:p>
          <a:p>
            <a:pPr>
              <a:defRPr/>
            </a:pPr>
            <a:r>
              <a:rPr lang="en-GB" sz="2000" dirty="0"/>
              <a:t>principles of person-centred care and the humanising values framework;</a:t>
            </a:r>
          </a:p>
          <a:p>
            <a:pPr>
              <a:defRPr/>
            </a:pPr>
            <a:endParaRPr lang="en-GB" sz="2000" dirty="0"/>
          </a:p>
          <a:p>
            <a:pPr>
              <a:defRPr/>
            </a:pPr>
            <a:r>
              <a:rPr lang="en-GB" sz="2000" dirty="0"/>
              <a:t>the importance of viewing a situation through the perspectives of people with dementia and their carers/family members, and relationships and interactions to the well-being of people with dementia;</a:t>
            </a:r>
          </a:p>
          <a:p>
            <a:pPr>
              <a:defRPr/>
            </a:pPr>
            <a:endParaRPr lang="en-GB" sz="2000" dirty="0"/>
          </a:p>
          <a:p>
            <a:pPr>
              <a:defRPr/>
            </a:pPr>
            <a:r>
              <a:rPr lang="en-GB" sz="2000" dirty="0"/>
              <a:t>the role of family carers, advance planning, life story work and clear documentation in the care of people with dementia;</a:t>
            </a:r>
          </a:p>
          <a:p>
            <a:pPr>
              <a:defRPr/>
            </a:pPr>
            <a:endParaRPr lang="en-GB" sz="2000" dirty="0"/>
          </a:p>
          <a:p>
            <a:pPr>
              <a:defRPr/>
            </a:pPr>
            <a:r>
              <a:rPr lang="en-GB" sz="2000" dirty="0"/>
              <a:t>the significance of knowing the person and their background, that needs may change as dementia progresses and how to adapt the physical environment to meet changing needs.</a:t>
            </a:r>
          </a:p>
          <a:p>
            <a:pPr marL="514350" indent="-514350">
              <a:buFont typeface="+mj-lt"/>
              <a:buAutoNum type="alphaLcParenR"/>
            </a:pPr>
            <a:endParaRPr lang="en-GB" sz="1400" dirty="0">
              <a:solidFill>
                <a:srgbClr val="FF0000"/>
              </a:solidFill>
            </a:endParaRPr>
          </a:p>
        </p:txBody>
      </p:sp>
      <p:sp>
        <p:nvSpPr>
          <p:cNvPr id="10" name="Slide Number Placeholder 9"/>
          <p:cNvSpPr>
            <a:spLocks noGrp="1"/>
          </p:cNvSpPr>
          <p:nvPr>
            <p:ph type="sldNum" sz="quarter" idx="12"/>
          </p:nvPr>
        </p:nvSpPr>
        <p:spPr/>
        <p:txBody>
          <a:bodyPr/>
          <a:lstStyle/>
          <a:p>
            <a:fld id="{5C9C4DB9-604A-47CB-A1FB-58DFF92C00FD}" type="slidenum">
              <a:rPr lang="en-GB" smtClean="0"/>
              <a:t>26</a:t>
            </a:fld>
            <a:endParaRPr lang="en-GB"/>
          </a:p>
        </p:txBody>
      </p:sp>
      <p:sp>
        <p:nvSpPr>
          <p:cNvPr id="4" name="Title 3"/>
          <p:cNvSpPr>
            <a:spLocks noGrp="1"/>
          </p:cNvSpPr>
          <p:nvPr>
            <p:ph type="title" idx="4294967295"/>
          </p:nvPr>
        </p:nvSpPr>
        <p:spPr>
          <a:xfrm>
            <a:off x="1547664" y="152177"/>
            <a:ext cx="4679950" cy="1044575"/>
          </a:xfrm>
          <a:prstGeom prst="rect">
            <a:avLst/>
          </a:prstGeom>
          <a:noFill/>
        </p:spPr>
        <p:txBody>
          <a:bodyPr>
            <a:normAutofit/>
          </a:bodyPr>
          <a:lstStyle/>
          <a:p>
            <a:pPr algn="l"/>
            <a:r>
              <a:rPr lang="en-GB" sz="2800" b="1" dirty="0">
                <a:solidFill>
                  <a:srgbClr val="4C8822"/>
                </a:solidFill>
              </a:rPr>
              <a:t>Session aims </a:t>
            </a:r>
          </a:p>
        </p:txBody>
      </p:sp>
      <p:sp>
        <p:nvSpPr>
          <p:cNvPr id="2" name="Date Placeholder 1"/>
          <p:cNvSpPr>
            <a:spLocks noGrp="1"/>
          </p:cNvSpPr>
          <p:nvPr>
            <p:ph type="dt" sz="half" idx="10"/>
          </p:nvPr>
        </p:nvSpPr>
        <p:spPr/>
        <p:txBody>
          <a:bodyPr/>
          <a:lstStyle/>
          <a:p>
            <a:r>
              <a:rPr lang="en-US"/>
              <a:t>17/05/2018</a:t>
            </a:r>
            <a:endParaRPr lang="en-GB"/>
          </a:p>
        </p:txBody>
      </p:sp>
      <p:sp>
        <p:nvSpPr>
          <p:cNvPr id="6" name="Footer Placeholder 5"/>
          <p:cNvSpPr>
            <a:spLocks noGrp="1"/>
          </p:cNvSpPr>
          <p:nvPr>
            <p:ph type="ftr" sz="quarter" idx="11"/>
          </p:nvPr>
        </p:nvSpPr>
        <p:spPr/>
        <p:txBody>
          <a:bodyPr/>
          <a:lstStyle/>
          <a:p>
            <a:r>
              <a:rPr lang="en-GB"/>
              <a:t>Version 1.1</a:t>
            </a:r>
          </a:p>
        </p:txBody>
      </p:sp>
    </p:spTree>
    <p:extLst>
      <p:ext uri="{BB962C8B-B14F-4D97-AF65-F5344CB8AC3E}">
        <p14:creationId xmlns:p14="http://schemas.microsoft.com/office/powerpoint/2010/main" val="13765218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3568" y="1303015"/>
            <a:ext cx="7920880" cy="5078313"/>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a:p>
          <a:p>
            <a:endParaRPr lang="en-GB" dirty="0"/>
          </a:p>
        </p:txBody>
      </p:sp>
      <p:sp>
        <p:nvSpPr>
          <p:cNvPr id="5" name="Content Placeholder 4"/>
          <p:cNvSpPr>
            <a:spLocks noGrp="1"/>
          </p:cNvSpPr>
          <p:nvPr>
            <p:ph idx="1"/>
          </p:nvPr>
        </p:nvSpPr>
        <p:spPr>
          <a:xfrm>
            <a:off x="719572" y="1579189"/>
            <a:ext cx="7704856" cy="4525963"/>
          </a:xfrm>
        </p:spPr>
        <p:txBody>
          <a:bodyPr>
            <a:noAutofit/>
          </a:bodyPr>
          <a:lstStyle/>
          <a:p>
            <a:pPr marL="0" indent="0">
              <a:buFontTx/>
              <a:buNone/>
            </a:pPr>
            <a:r>
              <a:rPr lang="en-GB" sz="2400" b="1" dirty="0"/>
              <a:t>V</a:t>
            </a:r>
            <a:r>
              <a:rPr lang="en-GB" sz="2400" dirty="0"/>
              <a:t>aluing people with dementia as</a:t>
            </a:r>
          </a:p>
          <a:p>
            <a:pPr marL="0" indent="0">
              <a:buFontTx/>
              <a:buNone/>
            </a:pPr>
            <a:endParaRPr lang="en-GB" sz="2400" b="1" dirty="0"/>
          </a:p>
          <a:p>
            <a:pPr marL="0" indent="0">
              <a:buFontTx/>
              <a:buNone/>
            </a:pPr>
            <a:r>
              <a:rPr lang="en-GB" sz="2400" b="1" dirty="0"/>
              <a:t>I</a:t>
            </a:r>
            <a:r>
              <a:rPr lang="en-GB" sz="2400" dirty="0"/>
              <a:t>ndividuals; looking at the world from the</a:t>
            </a:r>
          </a:p>
          <a:p>
            <a:pPr marL="0" indent="0">
              <a:buFontTx/>
              <a:buNone/>
            </a:pPr>
            <a:endParaRPr lang="en-GB" sz="2400" b="1" dirty="0"/>
          </a:p>
          <a:p>
            <a:pPr marL="0" indent="0">
              <a:buFontTx/>
              <a:buNone/>
            </a:pPr>
            <a:r>
              <a:rPr lang="en-GB" sz="2400" b="1" dirty="0"/>
              <a:t>P</a:t>
            </a:r>
            <a:r>
              <a:rPr lang="en-GB" sz="2400" dirty="0"/>
              <a:t>erspective of a person with dementia and a positive</a:t>
            </a:r>
          </a:p>
          <a:p>
            <a:pPr marL="0" indent="0">
              <a:buFontTx/>
              <a:buNone/>
            </a:pPr>
            <a:endParaRPr lang="en-GB" sz="2400" b="1" dirty="0"/>
          </a:p>
          <a:p>
            <a:pPr marL="0" indent="0">
              <a:buFontTx/>
              <a:buNone/>
            </a:pPr>
            <a:r>
              <a:rPr lang="en-GB" sz="2400" b="1" dirty="0"/>
              <a:t>S</a:t>
            </a:r>
            <a:r>
              <a:rPr lang="en-GB" sz="2400" dirty="0"/>
              <a:t>ocial environment in which the person living with dementia can experience relative well-being. </a:t>
            </a:r>
          </a:p>
          <a:p>
            <a:pPr marL="0" lvl="0" indent="0">
              <a:buNone/>
            </a:pPr>
            <a:endParaRPr lang="en-GB" sz="2400" dirty="0"/>
          </a:p>
          <a:p>
            <a:pPr marL="0" lvl="0" indent="0" algn="r">
              <a:buNone/>
            </a:pPr>
            <a:r>
              <a:rPr lang="en-GB" sz="2000" dirty="0"/>
              <a:t>(Brooker, 2005; 2017)</a:t>
            </a:r>
          </a:p>
        </p:txBody>
      </p:sp>
      <p:sp>
        <p:nvSpPr>
          <p:cNvPr id="10" name="Slide Number Placeholder 9"/>
          <p:cNvSpPr>
            <a:spLocks noGrp="1"/>
          </p:cNvSpPr>
          <p:nvPr>
            <p:ph type="sldNum" sz="quarter" idx="12"/>
          </p:nvPr>
        </p:nvSpPr>
        <p:spPr/>
        <p:txBody>
          <a:bodyPr/>
          <a:lstStyle/>
          <a:p>
            <a:fld id="{5C9C4DB9-604A-47CB-A1FB-58DFF92C00FD}" type="slidenum">
              <a:rPr lang="en-GB" smtClean="0"/>
              <a:t>27</a:t>
            </a:fld>
            <a:endParaRPr lang="en-GB"/>
          </a:p>
        </p:txBody>
      </p:sp>
      <p:sp>
        <p:nvSpPr>
          <p:cNvPr id="4" name="Title 3"/>
          <p:cNvSpPr>
            <a:spLocks noGrp="1"/>
          </p:cNvSpPr>
          <p:nvPr>
            <p:ph type="title" idx="4294967295"/>
          </p:nvPr>
        </p:nvSpPr>
        <p:spPr>
          <a:xfrm>
            <a:off x="1547664" y="152177"/>
            <a:ext cx="4679950" cy="1044575"/>
          </a:xfrm>
          <a:prstGeom prst="rect">
            <a:avLst/>
          </a:prstGeom>
          <a:noFill/>
        </p:spPr>
        <p:txBody>
          <a:bodyPr>
            <a:noAutofit/>
          </a:bodyPr>
          <a:lstStyle/>
          <a:p>
            <a:pPr algn="l"/>
            <a:r>
              <a:rPr lang="en-GB" sz="2800" b="1" dirty="0">
                <a:solidFill>
                  <a:srgbClr val="4C8822"/>
                </a:solidFill>
              </a:rPr>
              <a:t>Principles of person-centred care – VIPS model</a:t>
            </a:r>
          </a:p>
        </p:txBody>
      </p:sp>
      <p:sp>
        <p:nvSpPr>
          <p:cNvPr id="2" name="Date Placeholder 1"/>
          <p:cNvSpPr>
            <a:spLocks noGrp="1"/>
          </p:cNvSpPr>
          <p:nvPr>
            <p:ph type="dt" sz="half" idx="10"/>
          </p:nvPr>
        </p:nvSpPr>
        <p:spPr/>
        <p:txBody>
          <a:bodyPr/>
          <a:lstStyle/>
          <a:p>
            <a:r>
              <a:rPr lang="en-US"/>
              <a:t>17/05/2018</a:t>
            </a:r>
            <a:endParaRPr lang="en-GB"/>
          </a:p>
        </p:txBody>
      </p:sp>
      <p:sp>
        <p:nvSpPr>
          <p:cNvPr id="6" name="Footer Placeholder 5"/>
          <p:cNvSpPr>
            <a:spLocks noGrp="1"/>
          </p:cNvSpPr>
          <p:nvPr>
            <p:ph type="ftr" sz="quarter" idx="11"/>
          </p:nvPr>
        </p:nvSpPr>
        <p:spPr/>
        <p:txBody>
          <a:bodyPr/>
          <a:lstStyle/>
          <a:p>
            <a:r>
              <a:rPr lang="en-GB"/>
              <a:t>Version 1.1</a:t>
            </a:r>
          </a:p>
        </p:txBody>
      </p:sp>
    </p:spTree>
    <p:extLst>
      <p:ext uri="{BB962C8B-B14F-4D97-AF65-F5344CB8AC3E}">
        <p14:creationId xmlns:p14="http://schemas.microsoft.com/office/powerpoint/2010/main" val="15647720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980728"/>
            <a:ext cx="8208912" cy="5078313"/>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a:p>
          <a:p>
            <a:endParaRPr lang="en-GB" dirty="0"/>
          </a:p>
        </p:txBody>
      </p:sp>
      <p:sp>
        <p:nvSpPr>
          <p:cNvPr id="5" name="Content Placeholder 4"/>
          <p:cNvSpPr>
            <a:spLocks noGrp="1"/>
          </p:cNvSpPr>
          <p:nvPr>
            <p:ph idx="1"/>
          </p:nvPr>
        </p:nvSpPr>
        <p:spPr>
          <a:xfrm>
            <a:off x="457200" y="1600201"/>
            <a:ext cx="5562600" cy="3556991"/>
          </a:xfrm>
        </p:spPr>
        <p:txBody>
          <a:bodyPr>
            <a:normAutofit fontScale="77500" lnSpcReduction="20000"/>
          </a:bodyPr>
          <a:lstStyle/>
          <a:p>
            <a:r>
              <a:rPr lang="en-GB" dirty="0"/>
              <a:t>Divide into pairs</a:t>
            </a:r>
          </a:p>
          <a:p>
            <a:r>
              <a:rPr lang="en-GB" dirty="0"/>
              <a:t>Using an item you have with you (photo on your phone/piece of jewellery) tell the other person about the significance of this item to you</a:t>
            </a:r>
          </a:p>
          <a:p>
            <a:r>
              <a:rPr lang="en-GB" dirty="0"/>
              <a:t>The other person should just listen</a:t>
            </a:r>
          </a:p>
          <a:p>
            <a:r>
              <a:rPr lang="en-GB" dirty="0"/>
              <a:t>After 3 minutes change and let the other person tell you the significance of something</a:t>
            </a:r>
          </a:p>
        </p:txBody>
      </p:sp>
      <p:sp>
        <p:nvSpPr>
          <p:cNvPr id="10" name="Slide Number Placeholder 9"/>
          <p:cNvSpPr>
            <a:spLocks noGrp="1"/>
          </p:cNvSpPr>
          <p:nvPr>
            <p:ph type="sldNum" sz="quarter" idx="12"/>
          </p:nvPr>
        </p:nvSpPr>
        <p:spPr/>
        <p:txBody>
          <a:bodyPr/>
          <a:lstStyle/>
          <a:p>
            <a:fld id="{5C9C4DB9-604A-47CB-A1FB-58DFF92C00FD}" type="slidenum">
              <a:rPr lang="en-GB" smtClean="0"/>
              <a:t>28</a:t>
            </a:fld>
            <a:endParaRPr lang="en-GB"/>
          </a:p>
        </p:txBody>
      </p:sp>
      <p:sp>
        <p:nvSpPr>
          <p:cNvPr id="4" name="Title 3"/>
          <p:cNvSpPr>
            <a:spLocks noGrp="1"/>
          </p:cNvSpPr>
          <p:nvPr>
            <p:ph type="title" idx="4294967295"/>
          </p:nvPr>
        </p:nvSpPr>
        <p:spPr>
          <a:xfrm>
            <a:off x="1547664" y="152177"/>
            <a:ext cx="4679950" cy="1044575"/>
          </a:xfrm>
          <a:prstGeom prst="rect">
            <a:avLst/>
          </a:prstGeom>
          <a:noFill/>
        </p:spPr>
        <p:txBody>
          <a:bodyPr>
            <a:normAutofit/>
          </a:bodyPr>
          <a:lstStyle/>
          <a:p>
            <a:pPr algn="l"/>
            <a:r>
              <a:rPr lang="en-GB" sz="2800" b="1" dirty="0">
                <a:solidFill>
                  <a:srgbClr val="4C8822"/>
                </a:solidFill>
              </a:rPr>
              <a:t>Group activity</a:t>
            </a:r>
          </a:p>
        </p:txBody>
      </p:sp>
      <p:sp>
        <p:nvSpPr>
          <p:cNvPr id="2" name="Date Placeholder 1"/>
          <p:cNvSpPr>
            <a:spLocks noGrp="1"/>
          </p:cNvSpPr>
          <p:nvPr>
            <p:ph type="dt" sz="half" idx="10"/>
          </p:nvPr>
        </p:nvSpPr>
        <p:spPr/>
        <p:txBody>
          <a:bodyPr/>
          <a:lstStyle/>
          <a:p>
            <a:r>
              <a:rPr lang="en-US"/>
              <a:t>17/05/2018</a:t>
            </a:r>
            <a:endParaRPr lang="en-GB"/>
          </a:p>
        </p:txBody>
      </p:sp>
      <p:sp>
        <p:nvSpPr>
          <p:cNvPr id="6" name="Footer Placeholder 5"/>
          <p:cNvSpPr>
            <a:spLocks noGrp="1"/>
          </p:cNvSpPr>
          <p:nvPr>
            <p:ph type="ftr" sz="quarter" idx="11"/>
          </p:nvPr>
        </p:nvSpPr>
        <p:spPr/>
        <p:txBody>
          <a:bodyPr/>
          <a:lstStyle/>
          <a:p>
            <a:r>
              <a:rPr lang="en-GB"/>
              <a:t>Version 1.1</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9219" y="3789040"/>
            <a:ext cx="3295055" cy="2196703"/>
          </a:xfrm>
          <a:prstGeom prst="rect">
            <a:avLst/>
          </a:prstGeom>
        </p:spPr>
      </p:pic>
    </p:spTree>
    <p:extLst>
      <p:ext uri="{BB962C8B-B14F-4D97-AF65-F5344CB8AC3E}">
        <p14:creationId xmlns:p14="http://schemas.microsoft.com/office/powerpoint/2010/main" val="34615372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1225" y="5625238"/>
            <a:ext cx="8208912" cy="369332"/>
          </a:xfrm>
          <a:prstGeom prst="rect">
            <a:avLst/>
          </a:prstGeom>
          <a:noFill/>
        </p:spPr>
        <p:txBody>
          <a:bodyPr wrap="square" rtlCol="0">
            <a:spAutoFit/>
          </a:bodyPr>
          <a:lstStyle/>
          <a:p>
            <a:pPr algn="r"/>
            <a:r>
              <a:rPr lang="en-GB" dirty="0"/>
              <a:t>(Hsu and </a:t>
            </a:r>
            <a:r>
              <a:rPr lang="en-GB" dirty="0" err="1"/>
              <a:t>Mccormack</a:t>
            </a:r>
            <a:r>
              <a:rPr lang="en-GB" dirty="0"/>
              <a:t> 2011; </a:t>
            </a:r>
            <a:r>
              <a:rPr lang="en-GB" dirty="0" err="1"/>
              <a:t>Karlsson</a:t>
            </a:r>
            <a:r>
              <a:rPr lang="en-GB" dirty="0"/>
              <a:t> et al 2014)</a:t>
            </a:r>
          </a:p>
        </p:txBody>
      </p:sp>
      <p:sp>
        <p:nvSpPr>
          <p:cNvPr id="5" name="Content Placeholder 4"/>
          <p:cNvSpPr>
            <a:spLocks noGrp="1"/>
          </p:cNvSpPr>
          <p:nvPr>
            <p:ph idx="1"/>
          </p:nvPr>
        </p:nvSpPr>
        <p:spPr>
          <a:xfrm>
            <a:off x="3929360" y="1224099"/>
            <a:ext cx="4615332" cy="4408692"/>
          </a:xfrm>
        </p:spPr>
        <p:txBody>
          <a:bodyPr>
            <a:normAutofit fontScale="32500" lnSpcReduction="20000"/>
          </a:bodyPr>
          <a:lstStyle/>
          <a:p>
            <a:r>
              <a:rPr lang="en-GB" sz="6800" dirty="0"/>
              <a:t>People with dementia place great emphasis on interpersonal aspects of care rather than technical interventions.</a:t>
            </a:r>
          </a:p>
          <a:p>
            <a:endParaRPr lang="en-GB" sz="6800" dirty="0"/>
          </a:p>
          <a:p>
            <a:r>
              <a:rPr lang="en-GB" sz="6800" dirty="0"/>
              <a:t>Historically, older people had lower expectations of health care which made it more difficult for them to participate fully in decisions about their care (</a:t>
            </a:r>
            <a:r>
              <a:rPr lang="en-GB" sz="6800" dirty="0" err="1"/>
              <a:t>Wetzels</a:t>
            </a:r>
            <a:r>
              <a:rPr lang="en-GB" sz="6800" dirty="0"/>
              <a:t> et al, 2007).</a:t>
            </a:r>
          </a:p>
          <a:p>
            <a:pPr marL="0" indent="0">
              <a:buNone/>
            </a:pPr>
            <a:r>
              <a:rPr lang="en-GB" sz="6800" dirty="0"/>
              <a:t> </a:t>
            </a:r>
          </a:p>
          <a:p>
            <a:r>
              <a:rPr lang="en-GB" sz="6800" dirty="0"/>
              <a:t>Active involvement of older people in service developments, evaluation and decision-making is fairly recent.</a:t>
            </a:r>
          </a:p>
          <a:p>
            <a:endParaRPr lang="en-GB" sz="5100" dirty="0"/>
          </a:p>
          <a:p>
            <a:endParaRPr lang="en-GB" dirty="0"/>
          </a:p>
        </p:txBody>
      </p:sp>
      <p:sp>
        <p:nvSpPr>
          <p:cNvPr id="11" name="Slide Number Placeholder 10"/>
          <p:cNvSpPr>
            <a:spLocks noGrp="1"/>
          </p:cNvSpPr>
          <p:nvPr>
            <p:ph type="sldNum" sz="quarter" idx="12"/>
          </p:nvPr>
        </p:nvSpPr>
        <p:spPr/>
        <p:txBody>
          <a:bodyPr/>
          <a:lstStyle/>
          <a:p>
            <a:fld id="{5C9C4DB9-604A-47CB-A1FB-58DFF92C00FD}" type="slidenum">
              <a:rPr lang="en-GB" smtClean="0"/>
              <a:t>29</a:t>
            </a:fld>
            <a:endParaRPr lang="en-GB"/>
          </a:p>
        </p:txBody>
      </p:sp>
      <p:sp>
        <p:nvSpPr>
          <p:cNvPr id="4" name="Title 3"/>
          <p:cNvSpPr>
            <a:spLocks noGrp="1"/>
          </p:cNvSpPr>
          <p:nvPr>
            <p:ph type="title" idx="4294967295"/>
          </p:nvPr>
        </p:nvSpPr>
        <p:spPr>
          <a:xfrm>
            <a:off x="1619672" y="152177"/>
            <a:ext cx="4679950" cy="1044575"/>
          </a:xfrm>
          <a:prstGeom prst="rect">
            <a:avLst/>
          </a:prstGeom>
          <a:noFill/>
        </p:spPr>
        <p:txBody>
          <a:bodyPr>
            <a:normAutofit/>
          </a:bodyPr>
          <a:lstStyle/>
          <a:p>
            <a:pPr algn="l"/>
            <a:r>
              <a:rPr lang="en-GB" sz="2800" b="1" dirty="0">
                <a:solidFill>
                  <a:srgbClr val="4C8822"/>
                </a:solidFill>
              </a:rPr>
              <a:t>Value of narratives</a:t>
            </a:r>
          </a:p>
        </p:txBody>
      </p:sp>
      <p:sp>
        <p:nvSpPr>
          <p:cNvPr id="2" name="Date Placeholder 1"/>
          <p:cNvSpPr>
            <a:spLocks noGrp="1"/>
          </p:cNvSpPr>
          <p:nvPr>
            <p:ph type="dt" sz="half" idx="10"/>
          </p:nvPr>
        </p:nvSpPr>
        <p:spPr/>
        <p:txBody>
          <a:bodyPr/>
          <a:lstStyle/>
          <a:p>
            <a:r>
              <a:rPr lang="en-US"/>
              <a:t>17/05/2018</a:t>
            </a:r>
            <a:endParaRPr lang="en-GB"/>
          </a:p>
        </p:txBody>
      </p:sp>
      <p:sp>
        <p:nvSpPr>
          <p:cNvPr id="7" name="Footer Placeholder 6"/>
          <p:cNvSpPr>
            <a:spLocks noGrp="1"/>
          </p:cNvSpPr>
          <p:nvPr>
            <p:ph type="ftr" sz="quarter" idx="11"/>
          </p:nvPr>
        </p:nvSpPr>
        <p:spPr/>
        <p:txBody>
          <a:bodyPr/>
          <a:lstStyle/>
          <a:p>
            <a:r>
              <a:rPr lang="en-GB"/>
              <a:t>Version 1.1</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225" y="2128631"/>
            <a:ext cx="3130473" cy="3134827"/>
          </a:xfrm>
          <a:prstGeom prst="rect">
            <a:avLst/>
          </a:prstGeom>
        </p:spPr>
      </p:pic>
    </p:spTree>
    <p:extLst>
      <p:ext uri="{BB962C8B-B14F-4D97-AF65-F5344CB8AC3E}">
        <p14:creationId xmlns:p14="http://schemas.microsoft.com/office/powerpoint/2010/main" val="2039761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980728"/>
            <a:ext cx="8208912" cy="5078313"/>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5" name="Content Placeholder 4"/>
          <p:cNvSpPr>
            <a:spLocks noGrp="1"/>
          </p:cNvSpPr>
          <p:nvPr>
            <p:ph idx="1"/>
          </p:nvPr>
        </p:nvSpPr>
        <p:spPr>
          <a:xfrm>
            <a:off x="457200" y="1855365"/>
            <a:ext cx="8229600" cy="4525963"/>
          </a:xfrm>
        </p:spPr>
        <p:txBody>
          <a:bodyPr>
            <a:noAutofit/>
          </a:bodyPr>
          <a:lstStyle/>
          <a:p>
            <a:r>
              <a:rPr lang="en-US" sz="2800" dirty="0"/>
              <a:t>Fire</a:t>
            </a:r>
          </a:p>
          <a:p>
            <a:r>
              <a:rPr lang="en-US" sz="2800" dirty="0"/>
              <a:t>Refreshments </a:t>
            </a:r>
          </a:p>
          <a:p>
            <a:r>
              <a:rPr lang="en-US" sz="2800" dirty="0"/>
              <a:t>Toilets </a:t>
            </a:r>
          </a:p>
          <a:p>
            <a:r>
              <a:rPr lang="en-US" sz="2800" dirty="0"/>
              <a:t>Ground Rules</a:t>
            </a:r>
          </a:p>
          <a:p>
            <a:r>
              <a:rPr lang="en-US" sz="2800" dirty="0"/>
              <a:t>Confidentiality</a:t>
            </a:r>
          </a:p>
          <a:p>
            <a:r>
              <a:rPr lang="en-US" sz="2800" dirty="0"/>
              <a:t>Self disclosure </a:t>
            </a:r>
          </a:p>
          <a:p>
            <a:r>
              <a:rPr lang="en-US" sz="2800" dirty="0"/>
              <a:t>Opportunity for questions/debrief</a:t>
            </a:r>
            <a:endParaRPr lang="en-GB" sz="1600" dirty="0">
              <a:solidFill>
                <a:srgbClr val="FF0000"/>
              </a:solidFill>
            </a:endParaRPr>
          </a:p>
          <a:p>
            <a:pPr marL="514350" indent="-514350">
              <a:buAutoNum type="arabicPeriod"/>
            </a:pPr>
            <a:endParaRPr lang="en-GB" sz="1600" dirty="0">
              <a:solidFill>
                <a:srgbClr val="FF0000"/>
              </a:solidFill>
            </a:endParaRPr>
          </a:p>
        </p:txBody>
      </p:sp>
      <p:sp>
        <p:nvSpPr>
          <p:cNvPr id="10" name="Slide Number Placeholder 9"/>
          <p:cNvSpPr>
            <a:spLocks noGrp="1"/>
          </p:cNvSpPr>
          <p:nvPr>
            <p:ph type="sldNum" sz="quarter" idx="12"/>
          </p:nvPr>
        </p:nvSpPr>
        <p:spPr/>
        <p:txBody>
          <a:bodyPr/>
          <a:lstStyle/>
          <a:p>
            <a:fld id="{5C9C4DB9-604A-47CB-A1FB-58DFF92C00FD}" type="slidenum">
              <a:rPr lang="en-GB" smtClean="0"/>
              <a:t>3</a:t>
            </a:fld>
            <a:endParaRPr lang="en-GB" dirty="0"/>
          </a:p>
        </p:txBody>
      </p:sp>
      <p:sp>
        <p:nvSpPr>
          <p:cNvPr id="4" name="Title 3"/>
          <p:cNvSpPr>
            <a:spLocks noGrp="1"/>
          </p:cNvSpPr>
          <p:nvPr>
            <p:ph type="title" idx="4294967295"/>
          </p:nvPr>
        </p:nvSpPr>
        <p:spPr>
          <a:xfrm>
            <a:off x="1547664" y="-27384"/>
            <a:ext cx="4679950" cy="1042987"/>
          </a:xfrm>
          <a:prstGeom prst="rect">
            <a:avLst/>
          </a:prstGeom>
          <a:noFill/>
        </p:spPr>
        <p:txBody>
          <a:bodyPr>
            <a:normAutofit/>
          </a:bodyPr>
          <a:lstStyle/>
          <a:p>
            <a:pPr algn="l"/>
            <a:r>
              <a:rPr lang="en-GB" sz="2800" b="1" dirty="0">
                <a:solidFill>
                  <a:srgbClr val="4C8822"/>
                </a:solidFill>
              </a:rPr>
              <a:t>Housekeeping</a:t>
            </a:r>
            <a:r>
              <a:rPr lang="en-GB" dirty="0">
                <a:solidFill>
                  <a:srgbClr val="4C8822"/>
                </a:solidFill>
                <a:latin typeface="Bitter" pitchFamily="50" charset="0"/>
              </a:rPr>
              <a:t> </a:t>
            </a:r>
            <a:endParaRPr lang="en-GB" dirty="0">
              <a:solidFill>
                <a:srgbClr val="4C8822"/>
              </a:solidFill>
            </a:endParaRPr>
          </a:p>
        </p:txBody>
      </p:sp>
      <p:sp>
        <p:nvSpPr>
          <p:cNvPr id="2" name="Date Placeholder 1"/>
          <p:cNvSpPr>
            <a:spLocks noGrp="1"/>
          </p:cNvSpPr>
          <p:nvPr>
            <p:ph type="dt" sz="half" idx="10"/>
          </p:nvPr>
        </p:nvSpPr>
        <p:spPr/>
        <p:txBody>
          <a:bodyPr/>
          <a:lstStyle/>
          <a:p>
            <a:r>
              <a:rPr lang="en-US"/>
              <a:t>17/05/2018</a:t>
            </a:r>
            <a:endParaRPr lang="en-GB" dirty="0"/>
          </a:p>
        </p:txBody>
      </p:sp>
      <p:sp>
        <p:nvSpPr>
          <p:cNvPr id="6" name="Footer Placeholder 5"/>
          <p:cNvSpPr>
            <a:spLocks noGrp="1"/>
          </p:cNvSpPr>
          <p:nvPr>
            <p:ph type="ftr" sz="quarter" idx="11"/>
          </p:nvPr>
        </p:nvSpPr>
        <p:spPr/>
        <p:txBody>
          <a:bodyPr/>
          <a:lstStyle/>
          <a:p>
            <a:r>
              <a:rPr lang="en-GB" dirty="0"/>
              <a:t>Version 1.1</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4103" y="1515218"/>
            <a:ext cx="3747022" cy="2847138"/>
          </a:xfrm>
          <a:prstGeom prst="rect">
            <a:avLst/>
          </a:prstGeom>
        </p:spPr>
      </p:pic>
    </p:spTree>
    <p:extLst>
      <p:ext uri="{BB962C8B-B14F-4D97-AF65-F5344CB8AC3E}">
        <p14:creationId xmlns:p14="http://schemas.microsoft.com/office/powerpoint/2010/main" val="13083514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9099" y="5520682"/>
            <a:ext cx="8208912" cy="369332"/>
          </a:xfrm>
          <a:prstGeom prst="rect">
            <a:avLst/>
          </a:prstGeom>
          <a:noFill/>
        </p:spPr>
        <p:txBody>
          <a:bodyPr wrap="square" rtlCol="0">
            <a:spAutoFit/>
          </a:bodyPr>
          <a:lstStyle/>
          <a:p>
            <a:r>
              <a:rPr lang="en-GB" dirty="0"/>
              <a:t>(Hsu and </a:t>
            </a:r>
            <a:r>
              <a:rPr lang="en-GB" dirty="0" err="1"/>
              <a:t>Mccormack</a:t>
            </a:r>
            <a:r>
              <a:rPr lang="en-GB" dirty="0"/>
              <a:t> 2011; </a:t>
            </a:r>
            <a:r>
              <a:rPr lang="en-GB" dirty="0" err="1"/>
              <a:t>Karlsson</a:t>
            </a:r>
            <a:r>
              <a:rPr lang="en-GB" dirty="0"/>
              <a:t> et al 2014)</a:t>
            </a:r>
          </a:p>
        </p:txBody>
      </p:sp>
      <p:sp>
        <p:nvSpPr>
          <p:cNvPr id="5" name="Content Placeholder 4"/>
          <p:cNvSpPr>
            <a:spLocks noGrp="1"/>
          </p:cNvSpPr>
          <p:nvPr>
            <p:ph idx="1"/>
          </p:nvPr>
        </p:nvSpPr>
        <p:spPr>
          <a:xfrm>
            <a:off x="457201" y="1490491"/>
            <a:ext cx="5338935" cy="3933187"/>
          </a:xfrm>
        </p:spPr>
        <p:txBody>
          <a:bodyPr>
            <a:normAutofit lnSpcReduction="10000"/>
          </a:bodyPr>
          <a:lstStyle/>
          <a:p>
            <a:r>
              <a:rPr lang="en-GB" sz="2800" dirty="0"/>
              <a:t>People with dementia should be viewed as the experts.</a:t>
            </a:r>
          </a:p>
          <a:p>
            <a:r>
              <a:rPr lang="en-GB" sz="2800" dirty="0"/>
              <a:t>People with dementia can narrate their story.</a:t>
            </a:r>
          </a:p>
          <a:p>
            <a:r>
              <a:rPr lang="en-GB" sz="2800" dirty="0"/>
              <a:t>Admission to hospital/poor health may changes their  identity and their story.</a:t>
            </a:r>
          </a:p>
          <a:p>
            <a:r>
              <a:rPr lang="en-GB" sz="2800" dirty="0"/>
              <a:t>Staff narrative versus patient narrative (Price 2013).</a:t>
            </a:r>
          </a:p>
          <a:p>
            <a:endParaRPr lang="en-GB" dirty="0"/>
          </a:p>
        </p:txBody>
      </p:sp>
      <p:sp>
        <p:nvSpPr>
          <p:cNvPr id="11" name="Slide Number Placeholder 10"/>
          <p:cNvSpPr>
            <a:spLocks noGrp="1"/>
          </p:cNvSpPr>
          <p:nvPr>
            <p:ph type="sldNum" sz="quarter" idx="12"/>
          </p:nvPr>
        </p:nvSpPr>
        <p:spPr/>
        <p:txBody>
          <a:bodyPr/>
          <a:lstStyle/>
          <a:p>
            <a:fld id="{5C9C4DB9-604A-47CB-A1FB-58DFF92C00FD}" type="slidenum">
              <a:rPr lang="en-GB" smtClean="0"/>
              <a:t>30</a:t>
            </a:fld>
            <a:endParaRPr lang="en-GB"/>
          </a:p>
        </p:txBody>
      </p:sp>
      <p:sp>
        <p:nvSpPr>
          <p:cNvPr id="4" name="Title 3"/>
          <p:cNvSpPr>
            <a:spLocks noGrp="1"/>
          </p:cNvSpPr>
          <p:nvPr>
            <p:ph type="title" idx="4294967295"/>
          </p:nvPr>
        </p:nvSpPr>
        <p:spPr>
          <a:xfrm>
            <a:off x="1619672" y="152177"/>
            <a:ext cx="4679950" cy="1044575"/>
          </a:xfrm>
          <a:prstGeom prst="rect">
            <a:avLst/>
          </a:prstGeom>
          <a:noFill/>
        </p:spPr>
        <p:txBody>
          <a:bodyPr>
            <a:normAutofit/>
          </a:bodyPr>
          <a:lstStyle/>
          <a:p>
            <a:pPr algn="l"/>
            <a:r>
              <a:rPr lang="en-GB" sz="2800" b="1" dirty="0">
                <a:solidFill>
                  <a:srgbClr val="4C8822"/>
                </a:solidFill>
              </a:rPr>
              <a:t>Value of narratives</a:t>
            </a:r>
          </a:p>
        </p:txBody>
      </p:sp>
      <p:sp>
        <p:nvSpPr>
          <p:cNvPr id="2" name="Date Placeholder 1"/>
          <p:cNvSpPr>
            <a:spLocks noGrp="1"/>
          </p:cNvSpPr>
          <p:nvPr>
            <p:ph type="dt" sz="half" idx="10"/>
          </p:nvPr>
        </p:nvSpPr>
        <p:spPr/>
        <p:txBody>
          <a:bodyPr/>
          <a:lstStyle/>
          <a:p>
            <a:r>
              <a:rPr lang="en-US"/>
              <a:t>17/05/2018</a:t>
            </a:r>
            <a:endParaRPr lang="en-GB"/>
          </a:p>
        </p:txBody>
      </p:sp>
      <p:sp>
        <p:nvSpPr>
          <p:cNvPr id="7" name="Footer Placeholder 6"/>
          <p:cNvSpPr>
            <a:spLocks noGrp="1"/>
          </p:cNvSpPr>
          <p:nvPr>
            <p:ph type="ftr" sz="quarter" idx="11"/>
          </p:nvPr>
        </p:nvSpPr>
        <p:spPr/>
        <p:txBody>
          <a:bodyPr/>
          <a:lstStyle/>
          <a:p>
            <a:r>
              <a:rPr lang="en-GB"/>
              <a:t>Version 1.1</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4486" y="3824266"/>
            <a:ext cx="2497427" cy="187307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9800" y="1436664"/>
            <a:ext cx="2926080" cy="1953768"/>
          </a:xfrm>
          <a:prstGeom prst="rect">
            <a:avLst/>
          </a:prstGeom>
        </p:spPr>
      </p:pic>
    </p:spTree>
    <p:extLst>
      <p:ext uri="{BB962C8B-B14F-4D97-AF65-F5344CB8AC3E}">
        <p14:creationId xmlns:p14="http://schemas.microsoft.com/office/powerpoint/2010/main" val="38466754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980728"/>
            <a:ext cx="8208912" cy="5078313"/>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a:p>
          <a:p>
            <a:endParaRPr lang="en-GB" dirty="0"/>
          </a:p>
        </p:txBody>
      </p:sp>
      <p:sp>
        <p:nvSpPr>
          <p:cNvPr id="5" name="Content Placeholder 4"/>
          <p:cNvSpPr>
            <a:spLocks noGrp="1"/>
          </p:cNvSpPr>
          <p:nvPr>
            <p:ph idx="1"/>
          </p:nvPr>
        </p:nvSpPr>
        <p:spPr>
          <a:xfrm>
            <a:off x="395536" y="1844824"/>
            <a:ext cx="5987008" cy="4133055"/>
          </a:xfrm>
        </p:spPr>
        <p:txBody>
          <a:bodyPr>
            <a:normAutofit lnSpcReduction="10000"/>
          </a:bodyPr>
          <a:lstStyle/>
          <a:p>
            <a:r>
              <a:rPr lang="en-GB" dirty="0"/>
              <a:t>How?</a:t>
            </a:r>
          </a:p>
          <a:p>
            <a:r>
              <a:rPr lang="en-GB" dirty="0"/>
              <a:t>This is Me (or alternative document</a:t>
            </a:r>
          </a:p>
          <a:p>
            <a:r>
              <a:rPr lang="en-GB" dirty="0"/>
              <a:t>Carers/family/friends</a:t>
            </a:r>
          </a:p>
          <a:p>
            <a:r>
              <a:rPr lang="en-GB" dirty="0"/>
              <a:t>Documentation</a:t>
            </a:r>
          </a:p>
          <a:p>
            <a:r>
              <a:rPr lang="en-GB" dirty="0"/>
              <a:t>On-going process with contributions from all those involved in that persons care</a:t>
            </a:r>
          </a:p>
          <a:p>
            <a:endParaRPr lang="en-GB" dirty="0"/>
          </a:p>
        </p:txBody>
      </p:sp>
      <p:sp>
        <p:nvSpPr>
          <p:cNvPr id="10" name="Slide Number Placeholder 9"/>
          <p:cNvSpPr>
            <a:spLocks noGrp="1"/>
          </p:cNvSpPr>
          <p:nvPr>
            <p:ph type="sldNum" sz="quarter" idx="12"/>
          </p:nvPr>
        </p:nvSpPr>
        <p:spPr/>
        <p:txBody>
          <a:bodyPr/>
          <a:lstStyle/>
          <a:p>
            <a:fld id="{5C9C4DB9-604A-47CB-A1FB-58DFF92C00FD}" type="slidenum">
              <a:rPr lang="en-GB" smtClean="0"/>
              <a:t>31</a:t>
            </a:fld>
            <a:endParaRPr lang="en-GB"/>
          </a:p>
        </p:txBody>
      </p:sp>
      <p:sp>
        <p:nvSpPr>
          <p:cNvPr id="4" name="Title 3"/>
          <p:cNvSpPr>
            <a:spLocks noGrp="1"/>
          </p:cNvSpPr>
          <p:nvPr>
            <p:ph type="title" idx="4294967295"/>
          </p:nvPr>
        </p:nvSpPr>
        <p:spPr>
          <a:xfrm>
            <a:off x="1548234" y="152177"/>
            <a:ext cx="4679950" cy="1044575"/>
          </a:xfrm>
          <a:prstGeom prst="rect">
            <a:avLst/>
          </a:prstGeom>
          <a:noFill/>
        </p:spPr>
        <p:txBody>
          <a:bodyPr>
            <a:normAutofit/>
          </a:bodyPr>
          <a:lstStyle/>
          <a:p>
            <a:pPr algn="l"/>
            <a:r>
              <a:rPr lang="en-GB" sz="2800" b="1" dirty="0">
                <a:solidFill>
                  <a:srgbClr val="4C8822"/>
                </a:solidFill>
              </a:rPr>
              <a:t>Collecting stories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921918"/>
            <a:ext cx="2416640" cy="330847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17/05/2018</a:t>
            </a:r>
            <a:endParaRPr lang="en-GB"/>
          </a:p>
        </p:txBody>
      </p:sp>
      <p:sp>
        <p:nvSpPr>
          <p:cNvPr id="6" name="Footer Placeholder 5"/>
          <p:cNvSpPr>
            <a:spLocks noGrp="1"/>
          </p:cNvSpPr>
          <p:nvPr>
            <p:ph type="ftr" sz="quarter" idx="11"/>
          </p:nvPr>
        </p:nvSpPr>
        <p:spPr/>
        <p:txBody>
          <a:bodyPr/>
          <a:lstStyle/>
          <a:p>
            <a:r>
              <a:rPr lang="en-GB"/>
              <a:t>Version 1.1</a:t>
            </a:r>
          </a:p>
        </p:txBody>
      </p:sp>
      <p:sp>
        <p:nvSpPr>
          <p:cNvPr id="7" name="TextBox 6"/>
          <p:cNvSpPr txBox="1"/>
          <p:nvPr/>
        </p:nvSpPr>
        <p:spPr>
          <a:xfrm>
            <a:off x="6228184" y="5379046"/>
            <a:ext cx="2149896" cy="646331"/>
          </a:xfrm>
          <a:prstGeom prst="rect">
            <a:avLst/>
          </a:prstGeom>
          <a:noFill/>
        </p:spPr>
        <p:txBody>
          <a:bodyPr wrap="square" rtlCol="0">
            <a:spAutoFit/>
          </a:bodyPr>
          <a:lstStyle/>
          <a:p>
            <a:pPr algn="ctr"/>
            <a:r>
              <a:rPr lang="en-GB" dirty="0"/>
              <a:t>Source: Alzheimer’s Society, 2016</a:t>
            </a:r>
          </a:p>
        </p:txBody>
      </p:sp>
    </p:spTree>
    <p:extLst>
      <p:ext uri="{BB962C8B-B14F-4D97-AF65-F5344CB8AC3E}">
        <p14:creationId xmlns:p14="http://schemas.microsoft.com/office/powerpoint/2010/main" val="22323359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6049" y="1070101"/>
            <a:ext cx="7920880" cy="5078313"/>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a:p>
          <a:p>
            <a:endParaRPr lang="en-GB" dirty="0"/>
          </a:p>
        </p:txBody>
      </p:sp>
      <p:pic>
        <p:nvPicPr>
          <p:cNvPr id="7" name="Picture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71600" y="1289974"/>
            <a:ext cx="7200800" cy="470633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 name="Slide Number Placeholder 10"/>
          <p:cNvSpPr>
            <a:spLocks noGrp="1"/>
          </p:cNvSpPr>
          <p:nvPr>
            <p:ph type="sldNum" sz="quarter" idx="12"/>
          </p:nvPr>
        </p:nvSpPr>
        <p:spPr/>
        <p:txBody>
          <a:bodyPr/>
          <a:lstStyle/>
          <a:p>
            <a:fld id="{5C9C4DB9-604A-47CB-A1FB-58DFF92C00FD}" type="slidenum">
              <a:rPr lang="en-GB" smtClean="0"/>
              <a:t>32</a:t>
            </a:fld>
            <a:endParaRPr lang="en-GB"/>
          </a:p>
        </p:txBody>
      </p:sp>
      <p:sp>
        <p:nvSpPr>
          <p:cNvPr id="4" name="Title 3"/>
          <p:cNvSpPr>
            <a:spLocks noGrp="1"/>
          </p:cNvSpPr>
          <p:nvPr>
            <p:ph type="title" idx="4294967295"/>
          </p:nvPr>
        </p:nvSpPr>
        <p:spPr>
          <a:xfrm>
            <a:off x="1547664" y="152177"/>
            <a:ext cx="4679950" cy="1044575"/>
          </a:xfrm>
          <a:prstGeom prst="rect">
            <a:avLst/>
          </a:prstGeom>
          <a:noFill/>
        </p:spPr>
        <p:txBody>
          <a:bodyPr>
            <a:noAutofit/>
          </a:bodyPr>
          <a:lstStyle/>
          <a:p>
            <a:pPr algn="l"/>
            <a:r>
              <a:rPr lang="en-GB" sz="2800" b="1" dirty="0">
                <a:solidFill>
                  <a:srgbClr val="4C8822"/>
                </a:solidFill>
              </a:rPr>
              <a:t>Humanising Values Framework</a:t>
            </a:r>
          </a:p>
        </p:txBody>
      </p:sp>
      <p:sp>
        <p:nvSpPr>
          <p:cNvPr id="5" name="TextBox 4"/>
          <p:cNvSpPr txBox="1"/>
          <p:nvPr/>
        </p:nvSpPr>
        <p:spPr>
          <a:xfrm>
            <a:off x="6128152" y="5956606"/>
            <a:ext cx="2309799" cy="338554"/>
          </a:xfrm>
          <a:prstGeom prst="rect">
            <a:avLst/>
          </a:prstGeom>
          <a:noFill/>
        </p:spPr>
        <p:txBody>
          <a:bodyPr wrap="none" rtlCol="0">
            <a:spAutoFit/>
          </a:bodyPr>
          <a:lstStyle/>
          <a:p>
            <a:r>
              <a:rPr lang="en-GB" sz="1600" i="1" dirty="0"/>
              <a:t>Source: Todres et al, 2009</a:t>
            </a:r>
          </a:p>
        </p:txBody>
      </p:sp>
      <p:sp>
        <p:nvSpPr>
          <p:cNvPr id="2" name="Date Placeholder 1"/>
          <p:cNvSpPr>
            <a:spLocks noGrp="1"/>
          </p:cNvSpPr>
          <p:nvPr>
            <p:ph type="dt" sz="half" idx="10"/>
          </p:nvPr>
        </p:nvSpPr>
        <p:spPr/>
        <p:txBody>
          <a:bodyPr/>
          <a:lstStyle/>
          <a:p>
            <a:r>
              <a:rPr lang="en-US"/>
              <a:t>17/05/2018</a:t>
            </a:r>
            <a:endParaRPr lang="en-GB"/>
          </a:p>
        </p:txBody>
      </p:sp>
      <p:sp>
        <p:nvSpPr>
          <p:cNvPr id="6" name="Footer Placeholder 5"/>
          <p:cNvSpPr>
            <a:spLocks noGrp="1"/>
          </p:cNvSpPr>
          <p:nvPr>
            <p:ph type="ftr" sz="quarter" idx="11"/>
          </p:nvPr>
        </p:nvSpPr>
        <p:spPr/>
        <p:txBody>
          <a:bodyPr/>
          <a:lstStyle/>
          <a:p>
            <a:r>
              <a:rPr lang="en-GB"/>
              <a:t>Version 1.1</a:t>
            </a:r>
          </a:p>
        </p:txBody>
      </p:sp>
    </p:spTree>
    <p:extLst>
      <p:ext uri="{BB962C8B-B14F-4D97-AF65-F5344CB8AC3E}">
        <p14:creationId xmlns:p14="http://schemas.microsoft.com/office/powerpoint/2010/main" val="2195269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3568" y="1303015"/>
            <a:ext cx="7920880" cy="5078313"/>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a:p>
          <a:p>
            <a:endParaRPr lang="en-GB" dirty="0"/>
          </a:p>
        </p:txBody>
      </p:sp>
      <p:sp>
        <p:nvSpPr>
          <p:cNvPr id="8" name="Text Placeholder 2"/>
          <p:cNvSpPr>
            <a:spLocks noGrp="1"/>
          </p:cNvSpPr>
          <p:nvPr>
            <p:ph idx="1"/>
          </p:nvPr>
        </p:nvSpPr>
        <p:spPr>
          <a:xfrm>
            <a:off x="719138" y="1579563"/>
            <a:ext cx="7705725" cy="4525962"/>
          </a:xfrm>
        </p:spPr>
        <p:txBody>
          <a:bodyPr/>
          <a:lstStyle/>
          <a:p>
            <a:pPr marL="0" indent="0">
              <a:buNone/>
            </a:pPr>
            <a:r>
              <a:rPr lang="en-GB" altLang="en-US" b="1" dirty="0" err="1"/>
              <a:t>Insiderness</a:t>
            </a:r>
            <a:endParaRPr lang="en-GB" altLang="en-US" b="1" dirty="0"/>
          </a:p>
        </p:txBody>
      </p:sp>
      <p:sp>
        <p:nvSpPr>
          <p:cNvPr id="14" name="Slide Number Placeholder 13"/>
          <p:cNvSpPr>
            <a:spLocks noGrp="1"/>
          </p:cNvSpPr>
          <p:nvPr>
            <p:ph type="sldNum" sz="quarter" idx="12"/>
          </p:nvPr>
        </p:nvSpPr>
        <p:spPr/>
        <p:txBody>
          <a:bodyPr/>
          <a:lstStyle/>
          <a:p>
            <a:fld id="{5C9C4DB9-604A-47CB-A1FB-58DFF92C00FD}" type="slidenum">
              <a:rPr lang="en-GB" smtClean="0"/>
              <a:t>33</a:t>
            </a:fld>
            <a:endParaRPr lang="en-GB"/>
          </a:p>
        </p:txBody>
      </p:sp>
      <p:sp>
        <p:nvSpPr>
          <p:cNvPr id="4" name="Title 3"/>
          <p:cNvSpPr>
            <a:spLocks noGrp="1"/>
          </p:cNvSpPr>
          <p:nvPr>
            <p:ph type="title" idx="4294967295"/>
          </p:nvPr>
        </p:nvSpPr>
        <p:spPr>
          <a:xfrm>
            <a:off x="1547664" y="152177"/>
            <a:ext cx="4679950" cy="1044575"/>
          </a:xfrm>
          <a:prstGeom prst="rect">
            <a:avLst/>
          </a:prstGeom>
          <a:noFill/>
        </p:spPr>
        <p:txBody>
          <a:bodyPr>
            <a:noAutofit/>
          </a:bodyPr>
          <a:lstStyle/>
          <a:p>
            <a:pPr algn="l"/>
            <a:r>
              <a:rPr lang="en-GB" sz="2800" b="1" dirty="0">
                <a:solidFill>
                  <a:srgbClr val="4C8822"/>
                </a:solidFill>
              </a:rPr>
              <a:t>Forms of humanisation/ dehumanisation</a:t>
            </a:r>
          </a:p>
        </p:txBody>
      </p:sp>
      <p:sp>
        <p:nvSpPr>
          <p:cNvPr id="9" name="Text Placeholder 4"/>
          <p:cNvSpPr txBox="1">
            <a:spLocks/>
          </p:cNvSpPr>
          <p:nvPr/>
        </p:nvSpPr>
        <p:spPr>
          <a:xfrm>
            <a:off x="4645025" y="1535113"/>
            <a:ext cx="40417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altLang="en-US" b="1" dirty="0"/>
              <a:t>Objectification</a:t>
            </a:r>
          </a:p>
        </p:txBody>
      </p:sp>
      <p:sp>
        <p:nvSpPr>
          <p:cNvPr id="10" name="Content Placeholder 3"/>
          <p:cNvSpPr txBox="1">
            <a:spLocks/>
          </p:cNvSpPr>
          <p:nvPr/>
        </p:nvSpPr>
        <p:spPr>
          <a:xfrm>
            <a:off x="457200" y="2174875"/>
            <a:ext cx="4040188" cy="395128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altLang="en-US" sz="2800" dirty="0"/>
              <a:t>Focus on the person’s abilities</a:t>
            </a:r>
          </a:p>
          <a:p>
            <a:r>
              <a:rPr lang="en-GB" altLang="en-US" sz="2800" dirty="0"/>
              <a:t>Getting to know the person</a:t>
            </a:r>
          </a:p>
          <a:p>
            <a:endParaRPr lang="en-GB" altLang="en-US" dirty="0"/>
          </a:p>
          <a:p>
            <a:endParaRPr lang="en-GB" altLang="en-US" dirty="0"/>
          </a:p>
          <a:p>
            <a:endParaRPr lang="en-GB" altLang="en-US" dirty="0"/>
          </a:p>
        </p:txBody>
      </p:sp>
      <p:sp>
        <p:nvSpPr>
          <p:cNvPr id="11" name="Content Placeholder 5"/>
          <p:cNvSpPr txBox="1">
            <a:spLocks/>
          </p:cNvSpPr>
          <p:nvPr/>
        </p:nvSpPr>
        <p:spPr>
          <a:xfrm>
            <a:off x="4645025" y="2174875"/>
            <a:ext cx="4041775" cy="395128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800" dirty="0"/>
              <a:t>Focus on the person’s problems</a:t>
            </a:r>
          </a:p>
          <a:p>
            <a:r>
              <a:rPr lang="en-GB" sz="2800" dirty="0"/>
              <a:t>Seeing the person as an object</a:t>
            </a:r>
          </a:p>
          <a:p>
            <a:endParaRPr lang="en-GB" dirty="0"/>
          </a:p>
          <a:p>
            <a:endParaRPr lang="en-GB" dirty="0"/>
          </a:p>
          <a:p>
            <a:endParaRPr lang="en-GB" dirty="0"/>
          </a:p>
          <a:p>
            <a:endParaRPr lang="en-GB" dirty="0"/>
          </a:p>
          <a:p>
            <a:endParaRPr lang="en-GB" dirty="0"/>
          </a:p>
        </p:txBody>
      </p:sp>
      <p:sp>
        <p:nvSpPr>
          <p:cNvPr id="2" name="Date Placeholder 1"/>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7703" y="4167951"/>
            <a:ext cx="3024337" cy="2006774"/>
          </a:xfrm>
          <a:prstGeom prst="rect">
            <a:avLst/>
          </a:prstGeom>
        </p:spPr>
      </p:pic>
    </p:spTree>
    <p:extLst>
      <p:ext uri="{BB962C8B-B14F-4D97-AF65-F5344CB8AC3E}">
        <p14:creationId xmlns:p14="http://schemas.microsoft.com/office/powerpoint/2010/main" val="16356576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3568" y="1303015"/>
            <a:ext cx="7920880" cy="5078313"/>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a:p>
          <a:p>
            <a:endParaRPr lang="en-GB" dirty="0"/>
          </a:p>
        </p:txBody>
      </p:sp>
      <p:sp>
        <p:nvSpPr>
          <p:cNvPr id="13" name="Text Placeholder 2"/>
          <p:cNvSpPr>
            <a:spLocks noGrp="1"/>
          </p:cNvSpPr>
          <p:nvPr>
            <p:ph idx="1"/>
          </p:nvPr>
        </p:nvSpPr>
        <p:spPr>
          <a:xfrm>
            <a:off x="719138" y="1579563"/>
            <a:ext cx="7705725" cy="4525962"/>
          </a:xfrm>
        </p:spPr>
        <p:txBody>
          <a:bodyPr/>
          <a:lstStyle/>
          <a:p>
            <a:pPr marL="0" indent="0">
              <a:buNone/>
            </a:pPr>
            <a:r>
              <a:rPr lang="en-GB" altLang="en-US" b="1" dirty="0">
                <a:ea typeface="ＭＳ Ｐゴシック" panose="020B0600070205080204" pitchFamily="34" charset="-128"/>
              </a:rPr>
              <a:t>Agency</a:t>
            </a:r>
          </a:p>
        </p:txBody>
      </p:sp>
      <p:sp>
        <p:nvSpPr>
          <p:cNvPr id="12" name="Slide Number Placeholder 11"/>
          <p:cNvSpPr>
            <a:spLocks noGrp="1"/>
          </p:cNvSpPr>
          <p:nvPr>
            <p:ph type="sldNum" sz="quarter" idx="12"/>
          </p:nvPr>
        </p:nvSpPr>
        <p:spPr/>
        <p:txBody>
          <a:bodyPr/>
          <a:lstStyle/>
          <a:p>
            <a:fld id="{5C9C4DB9-604A-47CB-A1FB-58DFF92C00FD}" type="slidenum">
              <a:rPr lang="en-GB" smtClean="0"/>
              <a:t>34</a:t>
            </a:fld>
            <a:endParaRPr lang="en-GB"/>
          </a:p>
        </p:txBody>
      </p:sp>
      <p:sp>
        <p:nvSpPr>
          <p:cNvPr id="4" name="Title 3"/>
          <p:cNvSpPr>
            <a:spLocks noGrp="1"/>
          </p:cNvSpPr>
          <p:nvPr>
            <p:ph type="title" idx="4294967295"/>
          </p:nvPr>
        </p:nvSpPr>
        <p:spPr>
          <a:xfrm>
            <a:off x="1547664" y="152177"/>
            <a:ext cx="4679950" cy="1044575"/>
          </a:xfrm>
          <a:prstGeom prst="rect">
            <a:avLst/>
          </a:prstGeom>
          <a:noFill/>
        </p:spPr>
        <p:txBody>
          <a:bodyPr>
            <a:noAutofit/>
          </a:bodyPr>
          <a:lstStyle/>
          <a:p>
            <a:pPr algn="l"/>
            <a:r>
              <a:rPr lang="en-GB" sz="2800" b="1" dirty="0">
                <a:solidFill>
                  <a:srgbClr val="4C8822"/>
                </a:solidFill>
              </a:rPr>
              <a:t>Forms of humanisation/ dehumanisation</a:t>
            </a:r>
          </a:p>
        </p:txBody>
      </p:sp>
      <p:sp>
        <p:nvSpPr>
          <p:cNvPr id="9" name="Text Placeholder 4"/>
          <p:cNvSpPr txBox="1">
            <a:spLocks/>
          </p:cNvSpPr>
          <p:nvPr/>
        </p:nvSpPr>
        <p:spPr>
          <a:xfrm>
            <a:off x="4645025" y="1535113"/>
            <a:ext cx="40417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altLang="en-US" dirty="0"/>
          </a:p>
        </p:txBody>
      </p:sp>
      <p:sp>
        <p:nvSpPr>
          <p:cNvPr id="10" name="Content Placeholder 3"/>
          <p:cNvSpPr txBox="1">
            <a:spLocks/>
          </p:cNvSpPr>
          <p:nvPr/>
        </p:nvSpPr>
        <p:spPr>
          <a:xfrm>
            <a:off x="457200" y="2174875"/>
            <a:ext cx="4040188" cy="395128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altLang="en-US" dirty="0"/>
          </a:p>
          <a:p>
            <a:endParaRPr lang="en-GB" altLang="en-US" dirty="0"/>
          </a:p>
          <a:p>
            <a:endParaRPr lang="en-GB" altLang="en-US" dirty="0"/>
          </a:p>
        </p:txBody>
      </p:sp>
      <p:sp>
        <p:nvSpPr>
          <p:cNvPr id="11" name="Content Placeholder 5"/>
          <p:cNvSpPr txBox="1">
            <a:spLocks/>
          </p:cNvSpPr>
          <p:nvPr/>
        </p:nvSpPr>
        <p:spPr>
          <a:xfrm>
            <a:off x="4645025" y="2174875"/>
            <a:ext cx="4041775" cy="395128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dirty="0"/>
          </a:p>
          <a:p>
            <a:endParaRPr lang="en-GB" dirty="0"/>
          </a:p>
          <a:p>
            <a:endParaRPr lang="en-GB" dirty="0"/>
          </a:p>
          <a:p>
            <a:endParaRPr lang="en-GB" dirty="0"/>
          </a:p>
          <a:p>
            <a:endParaRPr lang="en-GB" dirty="0"/>
          </a:p>
        </p:txBody>
      </p:sp>
      <p:sp>
        <p:nvSpPr>
          <p:cNvPr id="14" name="Text Placeholder 4"/>
          <p:cNvSpPr txBox="1">
            <a:spLocks/>
          </p:cNvSpPr>
          <p:nvPr/>
        </p:nvSpPr>
        <p:spPr>
          <a:xfrm>
            <a:off x="4797425" y="1606551"/>
            <a:ext cx="40417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altLang="en-US" b="1" dirty="0">
                <a:ea typeface="ＭＳ Ｐゴシック" panose="020B0600070205080204" pitchFamily="34" charset="-128"/>
              </a:rPr>
              <a:t>Passivity</a:t>
            </a:r>
          </a:p>
        </p:txBody>
      </p:sp>
      <p:sp>
        <p:nvSpPr>
          <p:cNvPr id="15" name="Content Placeholder 3"/>
          <p:cNvSpPr txBox="1">
            <a:spLocks/>
          </p:cNvSpPr>
          <p:nvPr/>
        </p:nvSpPr>
        <p:spPr>
          <a:xfrm>
            <a:off x="609600" y="2327275"/>
            <a:ext cx="4040188" cy="395128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altLang="en-US" sz="2800" dirty="0">
                <a:ea typeface="ＭＳ Ｐゴシック" panose="020B0600070205080204" pitchFamily="34" charset="-128"/>
              </a:rPr>
              <a:t>Work with the person to achieve goal/outcome</a:t>
            </a:r>
          </a:p>
        </p:txBody>
      </p:sp>
      <p:sp>
        <p:nvSpPr>
          <p:cNvPr id="17" name="Content Placeholder 5"/>
          <p:cNvSpPr txBox="1">
            <a:spLocks/>
          </p:cNvSpPr>
          <p:nvPr/>
        </p:nvSpPr>
        <p:spPr>
          <a:xfrm>
            <a:off x="4797425" y="2327275"/>
            <a:ext cx="4041775" cy="395128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GB" sz="2800" dirty="0"/>
              <a:t>Person is passive</a:t>
            </a:r>
          </a:p>
          <a:p>
            <a:pPr>
              <a:defRPr/>
            </a:pPr>
            <a:r>
              <a:rPr lang="en-GB" sz="2800" dirty="0"/>
              <a:t>Staff do to patient</a:t>
            </a:r>
          </a:p>
          <a:p>
            <a:pPr marL="0" indent="0">
              <a:buFontTx/>
              <a:buNone/>
              <a:defRPr/>
            </a:pPr>
            <a:endParaRPr lang="en-GB" dirty="0"/>
          </a:p>
        </p:txBody>
      </p:sp>
      <p:sp>
        <p:nvSpPr>
          <p:cNvPr id="2" name="Date Placeholder 1"/>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1659" y="3842171"/>
            <a:ext cx="4211960" cy="2527176"/>
          </a:xfrm>
          <a:prstGeom prst="rect">
            <a:avLst/>
          </a:prstGeom>
        </p:spPr>
      </p:pic>
    </p:spTree>
    <p:extLst>
      <p:ext uri="{BB962C8B-B14F-4D97-AF65-F5344CB8AC3E}">
        <p14:creationId xmlns:p14="http://schemas.microsoft.com/office/powerpoint/2010/main" val="35005103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9393" y="5246250"/>
            <a:ext cx="8291264" cy="1292662"/>
          </a:xfrm>
          <a:prstGeom prst="rect">
            <a:avLst/>
          </a:prstGeom>
          <a:noFill/>
        </p:spPr>
        <p:txBody>
          <a:bodyPr wrap="square" rtlCol="0">
            <a:spAutoFit/>
          </a:bodyPr>
          <a:lstStyle/>
          <a:p>
            <a:pPr algn="ctr">
              <a:buSzPct val="100000"/>
              <a:defRPr/>
            </a:pPr>
            <a:r>
              <a:rPr lang="en-GB" sz="2000" b="1" dirty="0"/>
              <a:t>‘Human dignity, human rights and equality: every human being has dignity, everyone should be treated as an individual’ </a:t>
            </a:r>
          </a:p>
          <a:p>
            <a:pPr algn="ctr">
              <a:buSzPct val="100000"/>
              <a:defRPr/>
            </a:pPr>
            <a:r>
              <a:rPr lang="en-GB" sz="2000" dirty="0"/>
              <a:t>(Universal Declaration of Human Rights, 1948)</a:t>
            </a:r>
          </a:p>
          <a:p>
            <a:pPr>
              <a:buSzPct val="100000"/>
              <a:defRPr/>
            </a:pPr>
            <a:endParaRPr lang="en-GB" dirty="0"/>
          </a:p>
        </p:txBody>
      </p:sp>
      <p:sp>
        <p:nvSpPr>
          <p:cNvPr id="18" name="Text Placeholder 2"/>
          <p:cNvSpPr>
            <a:spLocks noGrp="1"/>
          </p:cNvSpPr>
          <p:nvPr>
            <p:ph idx="1"/>
          </p:nvPr>
        </p:nvSpPr>
        <p:spPr>
          <a:xfrm>
            <a:off x="719138" y="1579562"/>
            <a:ext cx="7729289" cy="4049795"/>
          </a:xfrm>
        </p:spPr>
        <p:txBody>
          <a:bodyPr/>
          <a:lstStyle/>
          <a:p>
            <a:pPr marL="0" indent="0">
              <a:buNone/>
            </a:pPr>
            <a:r>
              <a:rPr lang="en-GB" altLang="en-US" b="1" dirty="0">
                <a:ea typeface="ＭＳ Ｐゴシック" panose="020B0600070205080204" pitchFamily="34" charset="-128"/>
              </a:rPr>
              <a:t>Uniqueness</a:t>
            </a:r>
            <a:endParaRPr lang="en-GB" altLang="en-US" dirty="0">
              <a:ea typeface="ＭＳ Ｐゴシック" panose="020B0600070205080204" pitchFamily="34" charset="-128"/>
            </a:endParaRPr>
          </a:p>
        </p:txBody>
      </p:sp>
      <p:sp>
        <p:nvSpPr>
          <p:cNvPr id="12" name="Slide Number Placeholder 11"/>
          <p:cNvSpPr>
            <a:spLocks noGrp="1"/>
          </p:cNvSpPr>
          <p:nvPr>
            <p:ph type="sldNum" sz="quarter" idx="12"/>
          </p:nvPr>
        </p:nvSpPr>
        <p:spPr/>
        <p:txBody>
          <a:bodyPr/>
          <a:lstStyle/>
          <a:p>
            <a:fld id="{5C9C4DB9-604A-47CB-A1FB-58DFF92C00FD}" type="slidenum">
              <a:rPr lang="en-GB" smtClean="0"/>
              <a:t>35</a:t>
            </a:fld>
            <a:endParaRPr lang="en-GB"/>
          </a:p>
        </p:txBody>
      </p:sp>
      <p:sp>
        <p:nvSpPr>
          <p:cNvPr id="4" name="Title 3"/>
          <p:cNvSpPr>
            <a:spLocks noGrp="1"/>
          </p:cNvSpPr>
          <p:nvPr>
            <p:ph type="title" idx="4294967295"/>
          </p:nvPr>
        </p:nvSpPr>
        <p:spPr>
          <a:xfrm>
            <a:off x="1547664" y="152177"/>
            <a:ext cx="4679950" cy="1044575"/>
          </a:xfrm>
          <a:prstGeom prst="rect">
            <a:avLst/>
          </a:prstGeom>
          <a:noFill/>
        </p:spPr>
        <p:txBody>
          <a:bodyPr>
            <a:noAutofit/>
          </a:bodyPr>
          <a:lstStyle/>
          <a:p>
            <a:pPr algn="l"/>
            <a:r>
              <a:rPr lang="en-GB" sz="2800" b="1" dirty="0">
                <a:solidFill>
                  <a:srgbClr val="4C8822"/>
                </a:solidFill>
              </a:rPr>
              <a:t>Forms of humanisation/ dehumanisation</a:t>
            </a:r>
          </a:p>
        </p:txBody>
      </p:sp>
      <p:sp>
        <p:nvSpPr>
          <p:cNvPr id="9" name="Text Placeholder 4"/>
          <p:cNvSpPr txBox="1">
            <a:spLocks/>
          </p:cNvSpPr>
          <p:nvPr/>
        </p:nvSpPr>
        <p:spPr>
          <a:xfrm>
            <a:off x="4645025" y="1535113"/>
            <a:ext cx="40417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altLang="en-US" dirty="0"/>
          </a:p>
        </p:txBody>
      </p:sp>
      <p:sp>
        <p:nvSpPr>
          <p:cNvPr id="10" name="Content Placeholder 3"/>
          <p:cNvSpPr txBox="1">
            <a:spLocks/>
          </p:cNvSpPr>
          <p:nvPr/>
        </p:nvSpPr>
        <p:spPr>
          <a:xfrm>
            <a:off x="457200" y="2174875"/>
            <a:ext cx="4040188" cy="395128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altLang="en-US" dirty="0"/>
          </a:p>
          <a:p>
            <a:endParaRPr lang="en-GB" altLang="en-US" dirty="0"/>
          </a:p>
          <a:p>
            <a:endParaRPr lang="en-GB" altLang="en-US" dirty="0"/>
          </a:p>
        </p:txBody>
      </p:sp>
      <p:sp>
        <p:nvSpPr>
          <p:cNvPr id="11" name="Content Placeholder 5"/>
          <p:cNvSpPr txBox="1">
            <a:spLocks/>
          </p:cNvSpPr>
          <p:nvPr/>
        </p:nvSpPr>
        <p:spPr>
          <a:xfrm>
            <a:off x="4645025" y="2174875"/>
            <a:ext cx="4041775" cy="395128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dirty="0"/>
          </a:p>
          <a:p>
            <a:endParaRPr lang="en-GB" dirty="0"/>
          </a:p>
          <a:p>
            <a:endParaRPr lang="en-GB" dirty="0"/>
          </a:p>
          <a:p>
            <a:endParaRPr lang="en-GB" dirty="0"/>
          </a:p>
          <a:p>
            <a:endParaRPr lang="en-GB" dirty="0"/>
          </a:p>
        </p:txBody>
      </p:sp>
      <p:sp>
        <p:nvSpPr>
          <p:cNvPr id="14" name="Text Placeholder 4"/>
          <p:cNvSpPr txBox="1">
            <a:spLocks/>
          </p:cNvSpPr>
          <p:nvPr/>
        </p:nvSpPr>
        <p:spPr>
          <a:xfrm>
            <a:off x="4797425" y="1687513"/>
            <a:ext cx="40417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altLang="en-US" dirty="0">
              <a:ea typeface="ＭＳ Ｐゴシック" panose="020B0600070205080204" pitchFamily="34" charset="-128"/>
            </a:endParaRPr>
          </a:p>
        </p:txBody>
      </p:sp>
      <p:sp>
        <p:nvSpPr>
          <p:cNvPr id="15" name="Content Placeholder 3"/>
          <p:cNvSpPr txBox="1">
            <a:spLocks/>
          </p:cNvSpPr>
          <p:nvPr/>
        </p:nvSpPr>
        <p:spPr>
          <a:xfrm>
            <a:off x="609600" y="2327275"/>
            <a:ext cx="4040188" cy="395128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altLang="en-US" sz="2800" dirty="0">
              <a:ea typeface="ＭＳ Ｐゴシック" panose="020B0600070205080204" pitchFamily="34" charset="-128"/>
            </a:endParaRPr>
          </a:p>
        </p:txBody>
      </p:sp>
      <p:sp>
        <p:nvSpPr>
          <p:cNvPr id="17" name="Content Placeholder 5"/>
          <p:cNvSpPr txBox="1">
            <a:spLocks/>
          </p:cNvSpPr>
          <p:nvPr/>
        </p:nvSpPr>
        <p:spPr>
          <a:xfrm>
            <a:off x="4797425" y="2327275"/>
            <a:ext cx="4041775" cy="395128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GB" dirty="0"/>
          </a:p>
          <a:p>
            <a:pPr marL="0" indent="0">
              <a:buFontTx/>
              <a:buNone/>
              <a:defRPr/>
            </a:pPr>
            <a:endParaRPr lang="en-GB" dirty="0"/>
          </a:p>
        </p:txBody>
      </p:sp>
      <p:sp>
        <p:nvSpPr>
          <p:cNvPr id="19" name="Text Placeholder 4"/>
          <p:cNvSpPr txBox="1">
            <a:spLocks/>
          </p:cNvSpPr>
          <p:nvPr/>
        </p:nvSpPr>
        <p:spPr>
          <a:xfrm>
            <a:off x="4929436" y="1637878"/>
            <a:ext cx="40417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altLang="en-US" b="1" dirty="0">
                <a:ea typeface="ＭＳ Ｐゴシック" panose="020B0600070205080204" pitchFamily="34" charset="-128"/>
              </a:rPr>
              <a:t>Homogenised</a:t>
            </a:r>
          </a:p>
        </p:txBody>
      </p:sp>
      <p:sp>
        <p:nvSpPr>
          <p:cNvPr id="20" name="Content Placeholder 3"/>
          <p:cNvSpPr txBox="1">
            <a:spLocks/>
          </p:cNvSpPr>
          <p:nvPr/>
        </p:nvSpPr>
        <p:spPr>
          <a:xfrm>
            <a:off x="505867" y="2213769"/>
            <a:ext cx="4159547" cy="395128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altLang="en-US" dirty="0">
                <a:ea typeface="ＭＳ Ｐゴシック" panose="020B0600070205080204" pitchFamily="34" charset="-128"/>
              </a:rPr>
              <a:t>We are all unique</a:t>
            </a:r>
          </a:p>
        </p:txBody>
      </p:sp>
      <p:sp>
        <p:nvSpPr>
          <p:cNvPr id="21" name="Content Placeholder 5"/>
          <p:cNvSpPr txBox="1">
            <a:spLocks/>
          </p:cNvSpPr>
          <p:nvPr/>
        </p:nvSpPr>
        <p:spPr>
          <a:xfrm>
            <a:off x="4949825" y="2479675"/>
            <a:ext cx="4041775" cy="395128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altLang="en-US" dirty="0">
                <a:ea typeface="ＭＳ Ｐゴシック" panose="020B0600070205080204" pitchFamily="34" charset="-128"/>
              </a:rPr>
              <a:t>Label the person</a:t>
            </a:r>
          </a:p>
          <a:p>
            <a:pPr lvl="1"/>
            <a:r>
              <a:rPr lang="en-GB" altLang="en-US" dirty="0">
                <a:ea typeface="Arial" panose="020B0604020202020204" pitchFamily="34" charset="0"/>
              </a:rPr>
              <a:t>‘Dementia patient’</a:t>
            </a:r>
          </a:p>
          <a:p>
            <a:pPr lvl="1"/>
            <a:r>
              <a:rPr lang="en-GB" altLang="en-US" dirty="0">
                <a:ea typeface="Arial" panose="020B0604020202020204" pitchFamily="34" charset="0"/>
              </a:rPr>
              <a:t>‘Wanderer’</a:t>
            </a:r>
          </a:p>
          <a:p>
            <a:pPr lvl="1"/>
            <a:r>
              <a:rPr lang="en-GB" altLang="en-US" dirty="0">
                <a:ea typeface="Arial" panose="020B0604020202020204" pitchFamily="34" charset="0"/>
              </a:rPr>
              <a:t>‘Feeder’</a:t>
            </a:r>
          </a:p>
        </p:txBody>
      </p:sp>
      <p:sp>
        <p:nvSpPr>
          <p:cNvPr id="2" name="Date Placeholder 1"/>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7621" y="2762762"/>
            <a:ext cx="2889721" cy="2455230"/>
          </a:xfrm>
          <a:prstGeom prst="rect">
            <a:avLst/>
          </a:prstGeom>
        </p:spPr>
      </p:pic>
    </p:spTree>
    <p:extLst>
      <p:ext uri="{BB962C8B-B14F-4D97-AF65-F5344CB8AC3E}">
        <p14:creationId xmlns:p14="http://schemas.microsoft.com/office/powerpoint/2010/main" val="2699150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8618" y="2492896"/>
            <a:ext cx="3816424" cy="1477328"/>
          </a:xfrm>
          <a:prstGeom prst="rect">
            <a:avLst/>
          </a:prstGeom>
          <a:noFill/>
        </p:spPr>
        <p:txBody>
          <a:bodyPr wrap="square" rtlCol="0">
            <a:spAutoFit/>
          </a:bodyPr>
          <a:lstStyle/>
          <a:p>
            <a:pPr marL="285750" indent="-285750">
              <a:buFont typeface="Arial" pitchFamily="34" charset="0"/>
              <a:buChar char="•"/>
            </a:pPr>
            <a:r>
              <a:rPr lang="en-GB" altLang="en-US" dirty="0">
                <a:ea typeface="ＭＳ Ｐゴシック" panose="020B0600070205080204" pitchFamily="34" charset="-128"/>
              </a:rPr>
              <a:t>To be human is to be part of a community</a:t>
            </a:r>
          </a:p>
          <a:p>
            <a:pPr marL="285750" indent="-285750">
              <a:buFont typeface="Arial" pitchFamily="34" charset="0"/>
              <a:buChar char="•"/>
            </a:pPr>
            <a:endParaRPr lang="en-GB" altLang="en-US" dirty="0">
              <a:ea typeface="ＭＳ Ｐゴシック" panose="020B0600070205080204" pitchFamily="34" charset="-128"/>
            </a:endParaRPr>
          </a:p>
          <a:p>
            <a:pPr marL="285750" indent="-285750">
              <a:buFont typeface="Arial" pitchFamily="34" charset="0"/>
              <a:buChar char="•"/>
            </a:pPr>
            <a:r>
              <a:rPr lang="en-GB" altLang="en-US" dirty="0">
                <a:ea typeface="ＭＳ Ｐゴシック" panose="020B0600070205080204" pitchFamily="34" charset="-128"/>
              </a:rPr>
              <a:t>Relationship between the person &amp; the care giver</a:t>
            </a:r>
          </a:p>
        </p:txBody>
      </p:sp>
      <p:sp>
        <p:nvSpPr>
          <p:cNvPr id="5" name="Content Placeholder 4"/>
          <p:cNvSpPr>
            <a:spLocks noGrp="1"/>
          </p:cNvSpPr>
          <p:nvPr>
            <p:ph idx="1"/>
          </p:nvPr>
        </p:nvSpPr>
        <p:spPr>
          <a:xfrm>
            <a:off x="558618" y="1774506"/>
            <a:ext cx="2674640" cy="964704"/>
          </a:xfrm>
        </p:spPr>
        <p:txBody>
          <a:bodyPr>
            <a:noAutofit/>
          </a:bodyPr>
          <a:lstStyle/>
          <a:p>
            <a:pPr marL="0" indent="0">
              <a:buNone/>
            </a:pPr>
            <a:r>
              <a:rPr lang="en-GB" altLang="en-US" sz="2800" b="1" dirty="0">
                <a:ea typeface="ＭＳ Ｐゴシック" panose="020B0600070205080204" pitchFamily="34" charset="-128"/>
              </a:rPr>
              <a:t>Togetherness</a:t>
            </a:r>
          </a:p>
          <a:p>
            <a:pPr marL="514350" indent="-514350">
              <a:buFont typeface="+mj-lt"/>
              <a:buAutoNum type="alphaLcParenR"/>
            </a:pPr>
            <a:endParaRPr lang="en-GB" sz="1400" dirty="0">
              <a:solidFill>
                <a:srgbClr val="FF0000"/>
              </a:solidFill>
            </a:endParaRPr>
          </a:p>
        </p:txBody>
      </p:sp>
      <p:sp>
        <p:nvSpPr>
          <p:cNvPr id="13" name="Slide Number Placeholder 12"/>
          <p:cNvSpPr>
            <a:spLocks noGrp="1"/>
          </p:cNvSpPr>
          <p:nvPr>
            <p:ph type="sldNum" sz="quarter" idx="12"/>
          </p:nvPr>
        </p:nvSpPr>
        <p:spPr/>
        <p:txBody>
          <a:bodyPr/>
          <a:lstStyle/>
          <a:p>
            <a:fld id="{5C9C4DB9-604A-47CB-A1FB-58DFF92C00FD}" type="slidenum">
              <a:rPr lang="en-GB" smtClean="0"/>
              <a:t>36</a:t>
            </a:fld>
            <a:endParaRPr lang="en-GB"/>
          </a:p>
        </p:txBody>
      </p:sp>
      <p:sp>
        <p:nvSpPr>
          <p:cNvPr id="4" name="Title 3"/>
          <p:cNvSpPr>
            <a:spLocks noGrp="1"/>
          </p:cNvSpPr>
          <p:nvPr>
            <p:ph type="title" idx="4294967295"/>
          </p:nvPr>
        </p:nvSpPr>
        <p:spPr>
          <a:xfrm>
            <a:off x="1547664" y="116632"/>
            <a:ext cx="4679950" cy="1044575"/>
          </a:xfrm>
          <a:prstGeom prst="rect">
            <a:avLst/>
          </a:prstGeom>
          <a:noFill/>
        </p:spPr>
        <p:txBody>
          <a:bodyPr>
            <a:noAutofit/>
          </a:bodyPr>
          <a:lstStyle/>
          <a:p>
            <a:pPr algn="l"/>
            <a:r>
              <a:rPr lang="en-GB" sz="2800" b="1" dirty="0">
                <a:solidFill>
                  <a:srgbClr val="4C8822"/>
                </a:solidFill>
              </a:rPr>
              <a:t>Forms of humanisation/ dehumanisation</a:t>
            </a:r>
          </a:p>
        </p:txBody>
      </p:sp>
      <p:sp>
        <p:nvSpPr>
          <p:cNvPr id="6" name="Rectangle 5"/>
          <p:cNvSpPr/>
          <p:nvPr/>
        </p:nvSpPr>
        <p:spPr>
          <a:xfrm>
            <a:off x="6012160" y="1753411"/>
            <a:ext cx="1476558" cy="523220"/>
          </a:xfrm>
          <a:prstGeom prst="rect">
            <a:avLst/>
          </a:prstGeom>
        </p:spPr>
        <p:txBody>
          <a:bodyPr wrap="none">
            <a:spAutoFit/>
          </a:bodyPr>
          <a:lstStyle/>
          <a:p>
            <a:r>
              <a:rPr lang="en-GB" altLang="en-US" sz="2800" b="1" dirty="0">
                <a:ea typeface="ＭＳ Ｐゴシック" panose="020B0600070205080204" pitchFamily="34" charset="-128"/>
              </a:rPr>
              <a:t>Isolation</a:t>
            </a:r>
          </a:p>
        </p:txBody>
      </p:sp>
      <p:sp>
        <p:nvSpPr>
          <p:cNvPr id="7" name="Rectangle 6"/>
          <p:cNvSpPr/>
          <p:nvPr/>
        </p:nvSpPr>
        <p:spPr>
          <a:xfrm>
            <a:off x="5796136" y="2420888"/>
            <a:ext cx="2592288" cy="1477328"/>
          </a:xfrm>
          <a:prstGeom prst="rect">
            <a:avLst/>
          </a:prstGeom>
        </p:spPr>
        <p:txBody>
          <a:bodyPr wrap="square">
            <a:spAutoFit/>
          </a:bodyPr>
          <a:lstStyle/>
          <a:p>
            <a:pPr marL="285750" indent="-285750">
              <a:buFont typeface="Arial" pitchFamily="34" charset="0"/>
              <a:buChar char="•"/>
            </a:pPr>
            <a:r>
              <a:rPr lang="en-GB" altLang="en-US" dirty="0">
                <a:ea typeface="ＭＳ Ｐゴシック" panose="020B0600070205080204" pitchFamily="34" charset="-128"/>
              </a:rPr>
              <a:t>Can be detrimental to a person’s health</a:t>
            </a:r>
          </a:p>
          <a:p>
            <a:pPr marL="285750" indent="-285750">
              <a:buFont typeface="Arial" pitchFamily="34" charset="0"/>
              <a:buChar char="•"/>
            </a:pPr>
            <a:endParaRPr lang="en-GB" altLang="en-US" dirty="0">
              <a:ea typeface="ＭＳ Ｐゴシック" panose="020B0600070205080204" pitchFamily="34" charset="-128"/>
            </a:endParaRPr>
          </a:p>
          <a:p>
            <a:pPr marL="285750" indent="-285750">
              <a:buFont typeface="Arial" pitchFamily="34" charset="0"/>
              <a:buChar char="•"/>
            </a:pPr>
            <a:r>
              <a:rPr lang="en-GB" altLang="en-US" dirty="0">
                <a:ea typeface="ＭＳ Ｐゴシック" panose="020B0600070205080204" pitchFamily="34" charset="-128"/>
              </a:rPr>
              <a:t>No offer to build a relationship</a:t>
            </a:r>
          </a:p>
        </p:txBody>
      </p:sp>
      <p:sp>
        <p:nvSpPr>
          <p:cNvPr id="2" name="Date Placeholder 1"/>
          <p:cNvSpPr>
            <a:spLocks noGrp="1"/>
          </p:cNvSpPr>
          <p:nvPr>
            <p:ph type="dt" sz="half" idx="10"/>
          </p:nvPr>
        </p:nvSpPr>
        <p:spPr/>
        <p:txBody>
          <a:bodyPr/>
          <a:lstStyle/>
          <a:p>
            <a:r>
              <a:rPr lang="en-US"/>
              <a:t>17/05/2018</a:t>
            </a:r>
            <a:endParaRPr lang="en-GB"/>
          </a:p>
        </p:txBody>
      </p:sp>
      <p:sp>
        <p:nvSpPr>
          <p:cNvPr id="8" name="Footer Placeholder 7"/>
          <p:cNvSpPr>
            <a:spLocks noGrp="1"/>
          </p:cNvSpPr>
          <p:nvPr>
            <p:ph type="ftr" sz="quarter" idx="11"/>
          </p:nvPr>
        </p:nvSpPr>
        <p:spPr/>
        <p:txBody>
          <a:bodyPr/>
          <a:lstStyle/>
          <a:p>
            <a:r>
              <a:rPr lang="en-GB"/>
              <a:t>Version 1.1</a:t>
            </a:r>
          </a:p>
        </p:txBody>
      </p:sp>
      <p:pic>
        <p:nvPicPr>
          <p:cNvPr id="9" name="Picture 8"/>
          <p:cNvPicPr>
            <a:picLocks noChangeAspect="1"/>
          </p:cNvPicPr>
          <p:nvPr/>
        </p:nvPicPr>
        <p:blipFill>
          <a:blip r:embed="rId3"/>
          <a:stretch>
            <a:fillRect/>
          </a:stretch>
        </p:blipFill>
        <p:spPr>
          <a:xfrm>
            <a:off x="2386884" y="3992035"/>
            <a:ext cx="3265236" cy="2176824"/>
          </a:xfrm>
          <a:prstGeom prst="rect">
            <a:avLst/>
          </a:prstGeom>
        </p:spPr>
      </p:pic>
    </p:spTree>
    <p:extLst>
      <p:ext uri="{BB962C8B-B14F-4D97-AF65-F5344CB8AC3E}">
        <p14:creationId xmlns:p14="http://schemas.microsoft.com/office/powerpoint/2010/main" val="21590589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9898" y="2306246"/>
            <a:ext cx="3546038" cy="1477328"/>
          </a:xfrm>
          <a:prstGeom prst="rect">
            <a:avLst/>
          </a:prstGeom>
          <a:noFill/>
        </p:spPr>
        <p:txBody>
          <a:bodyPr wrap="square" rtlCol="0">
            <a:spAutoFit/>
          </a:bodyPr>
          <a:lstStyle/>
          <a:p>
            <a:pPr marL="285750" indent="-285750">
              <a:buFont typeface="Arial" pitchFamily="34" charset="0"/>
              <a:buChar char="•"/>
            </a:pPr>
            <a:r>
              <a:rPr lang="en-GB" altLang="en-US" dirty="0">
                <a:ea typeface="ＭＳ Ｐゴシック" panose="020B0600070205080204" pitchFamily="34" charset="-128"/>
              </a:rPr>
              <a:t>Helping a person to understand</a:t>
            </a:r>
          </a:p>
          <a:p>
            <a:pPr marL="285750" indent="-285750">
              <a:buFont typeface="Arial" pitchFamily="34" charset="0"/>
              <a:buChar char="•"/>
            </a:pPr>
            <a:endParaRPr lang="en-GB" altLang="en-US" dirty="0">
              <a:ea typeface="ＭＳ Ｐゴシック" panose="020B0600070205080204" pitchFamily="34" charset="-128"/>
            </a:endParaRPr>
          </a:p>
          <a:p>
            <a:pPr marL="285750" indent="-285750">
              <a:buFont typeface="Arial" pitchFamily="34" charset="0"/>
              <a:buChar char="•"/>
            </a:pPr>
            <a:r>
              <a:rPr lang="en-GB" altLang="en-US" dirty="0">
                <a:ea typeface="ＭＳ Ｐゴシック" panose="020B0600070205080204" pitchFamily="34" charset="-128"/>
              </a:rPr>
              <a:t>Look at how someone lives rather than just what they should do</a:t>
            </a:r>
          </a:p>
        </p:txBody>
      </p:sp>
      <p:sp>
        <p:nvSpPr>
          <p:cNvPr id="13" name="Slide Number Placeholder 12"/>
          <p:cNvSpPr>
            <a:spLocks noGrp="1"/>
          </p:cNvSpPr>
          <p:nvPr>
            <p:ph type="sldNum" sz="quarter" idx="12"/>
          </p:nvPr>
        </p:nvSpPr>
        <p:spPr/>
        <p:txBody>
          <a:bodyPr/>
          <a:lstStyle/>
          <a:p>
            <a:fld id="{5C9C4DB9-604A-47CB-A1FB-58DFF92C00FD}" type="slidenum">
              <a:rPr lang="en-GB" smtClean="0"/>
              <a:t>37</a:t>
            </a:fld>
            <a:endParaRPr lang="en-GB"/>
          </a:p>
        </p:txBody>
      </p:sp>
      <p:sp>
        <p:nvSpPr>
          <p:cNvPr id="4" name="Title 3"/>
          <p:cNvSpPr>
            <a:spLocks noGrp="1"/>
          </p:cNvSpPr>
          <p:nvPr>
            <p:ph type="title" idx="4294967295"/>
          </p:nvPr>
        </p:nvSpPr>
        <p:spPr>
          <a:xfrm>
            <a:off x="1548234" y="152177"/>
            <a:ext cx="4679950" cy="1044575"/>
          </a:xfrm>
          <a:prstGeom prst="rect">
            <a:avLst/>
          </a:prstGeom>
          <a:noFill/>
        </p:spPr>
        <p:txBody>
          <a:bodyPr>
            <a:noAutofit/>
          </a:bodyPr>
          <a:lstStyle/>
          <a:p>
            <a:pPr algn="l"/>
            <a:r>
              <a:rPr lang="en-GB" sz="2800" b="1" dirty="0">
                <a:solidFill>
                  <a:srgbClr val="4C8822"/>
                </a:solidFill>
              </a:rPr>
              <a:t>Forms of humanisation/ dehumanisation</a:t>
            </a:r>
          </a:p>
        </p:txBody>
      </p:sp>
      <p:sp>
        <p:nvSpPr>
          <p:cNvPr id="7" name="Text Placeholder 2"/>
          <p:cNvSpPr txBox="1">
            <a:spLocks/>
          </p:cNvSpPr>
          <p:nvPr/>
        </p:nvSpPr>
        <p:spPr>
          <a:xfrm>
            <a:off x="457200" y="1535113"/>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altLang="en-US" b="1" dirty="0">
                <a:ea typeface="ＭＳ Ｐゴシック" panose="020B0600070205080204" pitchFamily="34" charset="-128"/>
              </a:rPr>
              <a:t>Sense making</a:t>
            </a:r>
          </a:p>
        </p:txBody>
      </p:sp>
      <p:sp>
        <p:nvSpPr>
          <p:cNvPr id="8" name="Text Placeholder 4"/>
          <p:cNvSpPr txBox="1">
            <a:spLocks/>
          </p:cNvSpPr>
          <p:nvPr/>
        </p:nvSpPr>
        <p:spPr>
          <a:xfrm>
            <a:off x="4706689" y="1535113"/>
            <a:ext cx="40417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altLang="en-US" b="1" dirty="0">
                <a:ea typeface="ＭＳ Ｐゴシック" panose="020B0600070205080204" pitchFamily="34" charset="-128"/>
              </a:rPr>
              <a:t>Loss of meaning</a:t>
            </a:r>
          </a:p>
        </p:txBody>
      </p:sp>
      <p:sp>
        <p:nvSpPr>
          <p:cNvPr id="6" name="Rectangle 5"/>
          <p:cNvSpPr/>
          <p:nvPr/>
        </p:nvSpPr>
        <p:spPr>
          <a:xfrm>
            <a:off x="5016219" y="2306246"/>
            <a:ext cx="3744416" cy="923330"/>
          </a:xfrm>
          <a:prstGeom prst="rect">
            <a:avLst/>
          </a:prstGeom>
        </p:spPr>
        <p:txBody>
          <a:bodyPr wrap="square">
            <a:spAutoFit/>
          </a:bodyPr>
          <a:lstStyle/>
          <a:p>
            <a:pPr marL="285750" indent="-285750">
              <a:buFont typeface="Arial" pitchFamily="34" charset="0"/>
              <a:buChar char="•"/>
            </a:pPr>
            <a:r>
              <a:rPr lang="en-GB" altLang="en-US" dirty="0">
                <a:ea typeface="ＭＳ Ｐゴシック" panose="020B0600070205080204" pitchFamily="34" charset="-128"/>
              </a:rPr>
              <a:t>Don’t help a person to understand</a:t>
            </a:r>
          </a:p>
          <a:p>
            <a:pPr marL="285750" indent="-285750">
              <a:buFont typeface="Arial" pitchFamily="34" charset="0"/>
              <a:buChar char="•"/>
            </a:pPr>
            <a:endParaRPr lang="en-GB" altLang="en-US" dirty="0">
              <a:ea typeface="ＭＳ Ｐゴシック" panose="020B0600070205080204" pitchFamily="34" charset="-128"/>
            </a:endParaRPr>
          </a:p>
          <a:p>
            <a:pPr marL="285750" indent="-285750">
              <a:buFont typeface="Arial" pitchFamily="34" charset="0"/>
              <a:buChar char="•"/>
            </a:pPr>
            <a:r>
              <a:rPr lang="en-GB" altLang="en-US" dirty="0">
                <a:ea typeface="ＭＳ Ｐゴシック" panose="020B0600070205080204" pitchFamily="34" charset="-128"/>
              </a:rPr>
              <a:t>No explanation</a:t>
            </a:r>
          </a:p>
        </p:txBody>
      </p:sp>
      <p:sp>
        <p:nvSpPr>
          <p:cNvPr id="2" name="Date Placeholder 1"/>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5788" y="3435949"/>
            <a:ext cx="4103098" cy="2714028"/>
          </a:xfrm>
          <a:prstGeom prst="rect">
            <a:avLst/>
          </a:prstGeom>
        </p:spPr>
      </p:pic>
    </p:spTree>
    <p:extLst>
      <p:ext uri="{BB962C8B-B14F-4D97-AF65-F5344CB8AC3E}">
        <p14:creationId xmlns:p14="http://schemas.microsoft.com/office/powerpoint/2010/main" val="11317899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7929" y="2672045"/>
            <a:ext cx="3313991" cy="646331"/>
          </a:xfrm>
          <a:prstGeom prst="rect">
            <a:avLst/>
          </a:prstGeom>
          <a:noFill/>
        </p:spPr>
        <p:txBody>
          <a:bodyPr wrap="square" rtlCol="0">
            <a:spAutoFit/>
          </a:bodyPr>
          <a:lstStyle/>
          <a:p>
            <a:pPr marL="285750" indent="-285750">
              <a:buFont typeface="Arial" pitchFamily="34" charset="0"/>
              <a:buChar char="•"/>
            </a:pPr>
            <a:r>
              <a:rPr lang="en-GB" altLang="en-US" dirty="0">
                <a:ea typeface="ＭＳ Ｐゴシック" panose="020B0600070205080204" pitchFamily="34" charset="-128"/>
              </a:rPr>
              <a:t>The person’s life journey – their hopes/ dreams/ goals</a:t>
            </a:r>
          </a:p>
        </p:txBody>
      </p:sp>
      <p:sp>
        <p:nvSpPr>
          <p:cNvPr id="13" name="Slide Number Placeholder 12"/>
          <p:cNvSpPr>
            <a:spLocks noGrp="1"/>
          </p:cNvSpPr>
          <p:nvPr>
            <p:ph type="sldNum" sz="quarter" idx="12"/>
          </p:nvPr>
        </p:nvSpPr>
        <p:spPr/>
        <p:txBody>
          <a:bodyPr/>
          <a:lstStyle/>
          <a:p>
            <a:fld id="{5C9C4DB9-604A-47CB-A1FB-58DFF92C00FD}" type="slidenum">
              <a:rPr lang="en-GB" smtClean="0"/>
              <a:t>38</a:t>
            </a:fld>
            <a:endParaRPr lang="en-GB"/>
          </a:p>
        </p:txBody>
      </p:sp>
      <p:sp>
        <p:nvSpPr>
          <p:cNvPr id="4" name="Title 3"/>
          <p:cNvSpPr>
            <a:spLocks noGrp="1"/>
          </p:cNvSpPr>
          <p:nvPr>
            <p:ph type="title" idx="4294967295"/>
          </p:nvPr>
        </p:nvSpPr>
        <p:spPr>
          <a:xfrm>
            <a:off x="1548234" y="152177"/>
            <a:ext cx="4679950" cy="1044575"/>
          </a:xfrm>
          <a:prstGeom prst="rect">
            <a:avLst/>
          </a:prstGeom>
          <a:noFill/>
        </p:spPr>
        <p:txBody>
          <a:bodyPr>
            <a:noAutofit/>
          </a:bodyPr>
          <a:lstStyle/>
          <a:p>
            <a:pPr algn="l"/>
            <a:r>
              <a:rPr lang="en-GB" sz="2800" b="1" dirty="0">
                <a:solidFill>
                  <a:srgbClr val="4C8822"/>
                </a:solidFill>
              </a:rPr>
              <a:t>Forms of humanisation/ dehumanisation</a:t>
            </a:r>
          </a:p>
        </p:txBody>
      </p:sp>
      <p:sp>
        <p:nvSpPr>
          <p:cNvPr id="7" name="Text Placeholder 2"/>
          <p:cNvSpPr txBox="1">
            <a:spLocks/>
          </p:cNvSpPr>
          <p:nvPr/>
        </p:nvSpPr>
        <p:spPr>
          <a:xfrm>
            <a:off x="457200" y="1902895"/>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altLang="en-US" b="1" dirty="0">
                <a:ea typeface="ＭＳ Ｐゴシック" panose="020B0600070205080204" pitchFamily="34" charset="-128"/>
              </a:rPr>
              <a:t>Personal journey</a:t>
            </a:r>
            <a:r>
              <a:rPr lang="en-GB" altLang="en-US" dirty="0">
                <a:ea typeface="ＭＳ Ｐゴシック" panose="020B0600070205080204" pitchFamily="34" charset="-128"/>
              </a:rPr>
              <a:t>	</a:t>
            </a:r>
          </a:p>
        </p:txBody>
      </p:sp>
      <p:sp>
        <p:nvSpPr>
          <p:cNvPr id="8" name="Text Placeholder 4"/>
          <p:cNvSpPr txBox="1">
            <a:spLocks/>
          </p:cNvSpPr>
          <p:nvPr/>
        </p:nvSpPr>
        <p:spPr>
          <a:xfrm>
            <a:off x="4645025" y="1853199"/>
            <a:ext cx="40417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altLang="en-US" b="1" dirty="0">
                <a:ea typeface="ＭＳ Ｐゴシック" panose="020B0600070205080204" pitchFamily="34" charset="-128"/>
              </a:rPr>
              <a:t>Loss of personal journey</a:t>
            </a:r>
          </a:p>
        </p:txBody>
      </p:sp>
      <p:sp>
        <p:nvSpPr>
          <p:cNvPr id="6" name="Rectangle 5"/>
          <p:cNvSpPr/>
          <p:nvPr/>
        </p:nvSpPr>
        <p:spPr>
          <a:xfrm>
            <a:off x="4913379" y="3140968"/>
            <a:ext cx="3997965" cy="1200329"/>
          </a:xfrm>
          <a:prstGeom prst="rect">
            <a:avLst/>
          </a:prstGeom>
        </p:spPr>
        <p:txBody>
          <a:bodyPr wrap="square">
            <a:spAutoFit/>
          </a:bodyPr>
          <a:lstStyle/>
          <a:p>
            <a:pPr marL="285750" indent="-285750">
              <a:buFont typeface="Arial" pitchFamily="34" charset="0"/>
              <a:buChar char="•"/>
            </a:pPr>
            <a:r>
              <a:rPr lang="en-GB" altLang="en-US" dirty="0">
                <a:ea typeface="ＭＳ Ｐゴシック" panose="020B0600070205080204" pitchFamily="34" charset="-128"/>
              </a:rPr>
              <a:t>No individual help offered, no positive response</a:t>
            </a:r>
          </a:p>
          <a:p>
            <a:pPr marL="285750" indent="-285750">
              <a:buFont typeface="Arial" pitchFamily="34" charset="0"/>
              <a:buChar char="•"/>
            </a:pPr>
            <a:endParaRPr lang="en-GB" altLang="en-US" dirty="0">
              <a:ea typeface="ＭＳ Ｐゴシック" panose="020B0600070205080204" pitchFamily="34" charset="-128"/>
            </a:endParaRPr>
          </a:p>
          <a:p>
            <a:pPr marL="285750" indent="-285750">
              <a:buFont typeface="Arial" pitchFamily="34" charset="0"/>
              <a:buChar char="•"/>
            </a:pPr>
            <a:r>
              <a:rPr lang="en-GB" altLang="en-US" dirty="0">
                <a:ea typeface="ＭＳ Ｐゴシック" panose="020B0600070205080204" pitchFamily="34" charset="-128"/>
              </a:rPr>
              <a:t>Person is anxious</a:t>
            </a:r>
          </a:p>
        </p:txBody>
      </p:sp>
      <p:sp>
        <p:nvSpPr>
          <p:cNvPr id="2" name="Date Placeholder 1"/>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p>
        </p:txBody>
      </p:sp>
      <p:pic>
        <p:nvPicPr>
          <p:cNvPr id="10" name="Picture 9"/>
          <p:cNvPicPr>
            <a:picLocks noChangeAspect="1"/>
          </p:cNvPicPr>
          <p:nvPr/>
        </p:nvPicPr>
        <p:blipFill>
          <a:blip r:embed="rId3"/>
          <a:stretch>
            <a:fillRect/>
          </a:stretch>
        </p:blipFill>
        <p:spPr>
          <a:xfrm>
            <a:off x="1223552" y="3573016"/>
            <a:ext cx="3273836" cy="2188654"/>
          </a:xfrm>
          <a:prstGeom prst="rect">
            <a:avLst/>
          </a:prstGeom>
        </p:spPr>
      </p:pic>
    </p:spTree>
    <p:extLst>
      <p:ext uri="{BB962C8B-B14F-4D97-AF65-F5344CB8AC3E}">
        <p14:creationId xmlns:p14="http://schemas.microsoft.com/office/powerpoint/2010/main" val="9961875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2685517"/>
            <a:ext cx="3384376" cy="646331"/>
          </a:xfrm>
          <a:prstGeom prst="rect">
            <a:avLst/>
          </a:prstGeom>
          <a:noFill/>
        </p:spPr>
        <p:txBody>
          <a:bodyPr wrap="square" rtlCol="0">
            <a:spAutoFit/>
          </a:bodyPr>
          <a:lstStyle/>
          <a:p>
            <a:pPr marL="285750" indent="-285750">
              <a:buFont typeface="Arial" pitchFamily="34" charset="0"/>
              <a:buChar char="•"/>
            </a:pPr>
            <a:r>
              <a:rPr lang="en-GB" altLang="en-US" dirty="0">
                <a:ea typeface="ＭＳ Ｐゴシック" panose="020B0600070205080204" pitchFamily="34" charset="-128"/>
              </a:rPr>
              <a:t>Objects/ tasks a person gets comfort from</a:t>
            </a:r>
          </a:p>
        </p:txBody>
      </p:sp>
      <p:sp>
        <p:nvSpPr>
          <p:cNvPr id="5" name="Content Placeholder 4"/>
          <p:cNvSpPr>
            <a:spLocks noGrp="1"/>
          </p:cNvSpPr>
          <p:nvPr>
            <p:ph idx="1"/>
          </p:nvPr>
        </p:nvSpPr>
        <p:spPr>
          <a:xfrm>
            <a:off x="457200" y="1768315"/>
            <a:ext cx="4258816" cy="364541"/>
          </a:xfrm>
        </p:spPr>
        <p:txBody>
          <a:bodyPr>
            <a:noAutofit/>
          </a:bodyPr>
          <a:lstStyle/>
          <a:p>
            <a:pPr marL="0" indent="0">
              <a:buNone/>
            </a:pPr>
            <a:r>
              <a:rPr lang="en-GB" altLang="en-US" b="1" dirty="0">
                <a:ea typeface="ＭＳ Ｐゴシック" panose="020B0600070205080204" pitchFamily="34" charset="-128"/>
              </a:rPr>
              <a:t>Sense of place</a:t>
            </a:r>
          </a:p>
          <a:p>
            <a:pPr marL="514350" indent="-514350">
              <a:buFont typeface="+mj-lt"/>
              <a:buAutoNum type="alphaLcParenR"/>
            </a:pPr>
            <a:endParaRPr lang="en-GB" sz="1400" dirty="0">
              <a:solidFill>
                <a:srgbClr val="FF0000"/>
              </a:solidFill>
            </a:endParaRPr>
          </a:p>
        </p:txBody>
      </p:sp>
      <p:sp>
        <p:nvSpPr>
          <p:cNvPr id="12" name="Slide Number Placeholder 11"/>
          <p:cNvSpPr>
            <a:spLocks noGrp="1"/>
          </p:cNvSpPr>
          <p:nvPr>
            <p:ph type="sldNum" sz="quarter" idx="12"/>
          </p:nvPr>
        </p:nvSpPr>
        <p:spPr/>
        <p:txBody>
          <a:bodyPr/>
          <a:lstStyle/>
          <a:p>
            <a:fld id="{5C9C4DB9-604A-47CB-A1FB-58DFF92C00FD}" type="slidenum">
              <a:rPr lang="en-GB" smtClean="0"/>
              <a:t>39</a:t>
            </a:fld>
            <a:endParaRPr lang="en-GB"/>
          </a:p>
        </p:txBody>
      </p:sp>
      <p:sp>
        <p:nvSpPr>
          <p:cNvPr id="4" name="Title 3"/>
          <p:cNvSpPr>
            <a:spLocks noGrp="1"/>
          </p:cNvSpPr>
          <p:nvPr>
            <p:ph type="title" idx="4294967295"/>
          </p:nvPr>
        </p:nvSpPr>
        <p:spPr>
          <a:xfrm>
            <a:off x="1547664" y="152177"/>
            <a:ext cx="4679950" cy="1044575"/>
          </a:xfrm>
          <a:prstGeom prst="rect">
            <a:avLst/>
          </a:prstGeom>
          <a:noFill/>
        </p:spPr>
        <p:txBody>
          <a:bodyPr>
            <a:noAutofit/>
          </a:bodyPr>
          <a:lstStyle/>
          <a:p>
            <a:pPr algn="l"/>
            <a:r>
              <a:rPr lang="en-GB" sz="2800" b="1" dirty="0">
                <a:solidFill>
                  <a:srgbClr val="4C8822"/>
                </a:solidFill>
              </a:rPr>
              <a:t>Forms of humanisation/ dehumanisation</a:t>
            </a:r>
          </a:p>
        </p:txBody>
      </p:sp>
      <p:sp>
        <p:nvSpPr>
          <p:cNvPr id="6" name="Rectangle 5"/>
          <p:cNvSpPr/>
          <p:nvPr/>
        </p:nvSpPr>
        <p:spPr>
          <a:xfrm>
            <a:off x="5436096" y="1759045"/>
            <a:ext cx="2081019" cy="584775"/>
          </a:xfrm>
          <a:prstGeom prst="rect">
            <a:avLst/>
          </a:prstGeom>
        </p:spPr>
        <p:txBody>
          <a:bodyPr wrap="none">
            <a:spAutoFit/>
          </a:bodyPr>
          <a:lstStyle/>
          <a:p>
            <a:r>
              <a:rPr lang="en-GB" altLang="en-US" sz="3200" b="1" dirty="0">
                <a:ea typeface="ＭＳ Ｐゴシック" panose="020B0600070205080204" pitchFamily="34" charset="-128"/>
              </a:rPr>
              <a:t>Dislocation</a:t>
            </a:r>
          </a:p>
        </p:txBody>
      </p:sp>
      <p:sp>
        <p:nvSpPr>
          <p:cNvPr id="7" name="Rectangle 6"/>
          <p:cNvSpPr/>
          <p:nvPr/>
        </p:nvSpPr>
        <p:spPr>
          <a:xfrm>
            <a:off x="5436096" y="2547017"/>
            <a:ext cx="2808312" cy="923330"/>
          </a:xfrm>
          <a:prstGeom prst="rect">
            <a:avLst/>
          </a:prstGeom>
        </p:spPr>
        <p:txBody>
          <a:bodyPr wrap="square">
            <a:spAutoFit/>
          </a:bodyPr>
          <a:lstStyle/>
          <a:p>
            <a:pPr marL="285750" indent="-285750">
              <a:buFont typeface="Arial" pitchFamily="34" charset="0"/>
              <a:buChar char="•"/>
            </a:pPr>
            <a:r>
              <a:rPr lang="en-GB" altLang="en-US" dirty="0">
                <a:ea typeface="ＭＳ Ｐゴシック" panose="020B0600070205080204" pitchFamily="34" charset="-128"/>
              </a:rPr>
              <a:t>Not welcome</a:t>
            </a:r>
          </a:p>
          <a:p>
            <a:pPr marL="285750" indent="-285750">
              <a:buFont typeface="Arial" pitchFamily="34" charset="0"/>
              <a:buChar char="•"/>
            </a:pPr>
            <a:endParaRPr lang="en-GB" altLang="en-US" dirty="0">
              <a:ea typeface="ＭＳ Ｐゴシック" panose="020B0600070205080204" pitchFamily="34" charset="-128"/>
            </a:endParaRPr>
          </a:p>
          <a:p>
            <a:pPr marL="285750" indent="-285750">
              <a:buFont typeface="Arial" pitchFamily="34" charset="0"/>
              <a:buChar char="•"/>
            </a:pPr>
            <a:r>
              <a:rPr lang="en-GB" altLang="en-US" dirty="0">
                <a:ea typeface="ＭＳ Ｐゴシック" panose="020B0600070205080204" pitchFamily="34" charset="-128"/>
              </a:rPr>
              <a:t>Not home</a:t>
            </a:r>
          </a:p>
        </p:txBody>
      </p:sp>
      <p:sp>
        <p:nvSpPr>
          <p:cNvPr id="2" name="Date Placeholder 1"/>
          <p:cNvSpPr>
            <a:spLocks noGrp="1"/>
          </p:cNvSpPr>
          <p:nvPr>
            <p:ph type="dt" sz="half" idx="10"/>
          </p:nvPr>
        </p:nvSpPr>
        <p:spPr/>
        <p:txBody>
          <a:bodyPr/>
          <a:lstStyle/>
          <a:p>
            <a:r>
              <a:rPr lang="en-US"/>
              <a:t>17/05/2018</a:t>
            </a:r>
            <a:endParaRPr lang="en-GB"/>
          </a:p>
        </p:txBody>
      </p:sp>
      <p:sp>
        <p:nvSpPr>
          <p:cNvPr id="8" name="Footer Placeholder 7"/>
          <p:cNvSpPr>
            <a:spLocks noGrp="1"/>
          </p:cNvSpPr>
          <p:nvPr>
            <p:ph type="ftr" sz="quarter" idx="11"/>
          </p:nvPr>
        </p:nvSpPr>
        <p:spPr/>
        <p:txBody>
          <a:bodyPr/>
          <a:lstStyle/>
          <a:p>
            <a:r>
              <a:rPr lang="en-GB"/>
              <a:t>Version 1.1</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5920" y="3637537"/>
            <a:ext cx="3214112" cy="1941859"/>
          </a:xfrm>
          <a:prstGeom prst="rect">
            <a:avLst/>
          </a:prstGeom>
        </p:spPr>
      </p:pic>
    </p:spTree>
    <p:extLst>
      <p:ext uri="{BB962C8B-B14F-4D97-AF65-F5344CB8AC3E}">
        <p14:creationId xmlns:p14="http://schemas.microsoft.com/office/powerpoint/2010/main" val="3314228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980728"/>
            <a:ext cx="8208912" cy="5078313"/>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5" name="Content Placeholder 4"/>
          <p:cNvSpPr>
            <a:spLocks noGrp="1"/>
          </p:cNvSpPr>
          <p:nvPr>
            <p:ph idx="1"/>
          </p:nvPr>
        </p:nvSpPr>
        <p:spPr>
          <a:xfrm>
            <a:off x="457200" y="1855365"/>
            <a:ext cx="8229600" cy="4525963"/>
          </a:xfrm>
        </p:spPr>
        <p:txBody>
          <a:bodyPr>
            <a:noAutofit/>
          </a:bodyPr>
          <a:lstStyle/>
          <a:p>
            <a:r>
              <a:rPr lang="en-GB" sz="2200" dirty="0"/>
              <a:t>Knowledge, skills and attitudes for roles that have regular contact with people living with dementia.</a:t>
            </a:r>
          </a:p>
          <a:p>
            <a:r>
              <a:rPr lang="en-GB" sz="2200" dirty="0"/>
              <a:t>It is relevant to all health and care staff in settings where they are likely to have regular contact with people affected by dementia. </a:t>
            </a:r>
          </a:p>
          <a:p>
            <a:r>
              <a:rPr lang="en-GB" sz="2200" dirty="0"/>
              <a:t>It is also appropriate for social care workforce group 2 including all social care staff directly providing care and support including care assistants working in residential or home care and also personal assistants. </a:t>
            </a:r>
          </a:p>
          <a:p>
            <a:r>
              <a:rPr lang="en-GB" sz="2200" dirty="0"/>
              <a:t>Tier 2 underpins the more specialist skills and knowledge required at Tier 3.</a:t>
            </a:r>
          </a:p>
          <a:p>
            <a:pPr marL="0" indent="0" algn="r">
              <a:buNone/>
            </a:pPr>
            <a:r>
              <a:rPr lang="en-US" sz="2000" dirty="0"/>
              <a:t>(Skills for Health and Health Education England, 2015</a:t>
            </a:r>
            <a:r>
              <a:rPr lang="en-US" sz="1600" dirty="0"/>
              <a:t>)</a:t>
            </a:r>
          </a:p>
          <a:p>
            <a:pPr marL="514350" indent="-514350">
              <a:buAutoNum type="arabicPeriod"/>
            </a:pPr>
            <a:endParaRPr lang="en-GB" sz="1600" dirty="0">
              <a:solidFill>
                <a:srgbClr val="FF0000"/>
              </a:solidFill>
            </a:endParaRPr>
          </a:p>
        </p:txBody>
      </p:sp>
      <p:sp>
        <p:nvSpPr>
          <p:cNvPr id="10" name="Slide Number Placeholder 9"/>
          <p:cNvSpPr>
            <a:spLocks noGrp="1"/>
          </p:cNvSpPr>
          <p:nvPr>
            <p:ph type="sldNum" sz="quarter" idx="12"/>
          </p:nvPr>
        </p:nvSpPr>
        <p:spPr/>
        <p:txBody>
          <a:bodyPr/>
          <a:lstStyle/>
          <a:p>
            <a:fld id="{5C9C4DB9-604A-47CB-A1FB-58DFF92C00FD}" type="slidenum">
              <a:rPr lang="en-GB" smtClean="0"/>
              <a:t>4</a:t>
            </a:fld>
            <a:endParaRPr lang="en-GB" dirty="0"/>
          </a:p>
        </p:txBody>
      </p:sp>
      <p:sp>
        <p:nvSpPr>
          <p:cNvPr id="4" name="Title 3"/>
          <p:cNvSpPr>
            <a:spLocks noGrp="1"/>
          </p:cNvSpPr>
          <p:nvPr>
            <p:ph type="title" idx="4294967295"/>
          </p:nvPr>
        </p:nvSpPr>
        <p:spPr>
          <a:xfrm>
            <a:off x="1548234" y="152177"/>
            <a:ext cx="4679950" cy="1044575"/>
          </a:xfrm>
          <a:prstGeom prst="rect">
            <a:avLst/>
          </a:prstGeom>
          <a:noFill/>
        </p:spPr>
        <p:txBody>
          <a:bodyPr>
            <a:noAutofit/>
          </a:bodyPr>
          <a:lstStyle/>
          <a:p>
            <a:pPr algn="l"/>
            <a:r>
              <a:rPr lang="en-GB" sz="2800" b="1" dirty="0">
                <a:solidFill>
                  <a:srgbClr val="4C8822"/>
                </a:solidFill>
              </a:rPr>
              <a:t>Definition of Tier 2 training</a:t>
            </a:r>
            <a:endParaRPr lang="en-GB" sz="2800" dirty="0">
              <a:solidFill>
                <a:srgbClr val="4C8822"/>
              </a:solidFill>
            </a:endParaRPr>
          </a:p>
        </p:txBody>
      </p:sp>
      <p:sp>
        <p:nvSpPr>
          <p:cNvPr id="2" name="Date Placeholder 1"/>
          <p:cNvSpPr>
            <a:spLocks noGrp="1"/>
          </p:cNvSpPr>
          <p:nvPr>
            <p:ph type="dt" sz="half" idx="10"/>
          </p:nvPr>
        </p:nvSpPr>
        <p:spPr/>
        <p:txBody>
          <a:bodyPr/>
          <a:lstStyle/>
          <a:p>
            <a:r>
              <a:rPr lang="en-US"/>
              <a:t>17/05/2018</a:t>
            </a:r>
            <a:endParaRPr lang="en-GB" dirty="0"/>
          </a:p>
        </p:txBody>
      </p:sp>
      <p:sp>
        <p:nvSpPr>
          <p:cNvPr id="6" name="Footer Placeholder 5"/>
          <p:cNvSpPr>
            <a:spLocks noGrp="1"/>
          </p:cNvSpPr>
          <p:nvPr>
            <p:ph type="ftr" sz="quarter" idx="11"/>
          </p:nvPr>
        </p:nvSpPr>
        <p:spPr/>
        <p:txBody>
          <a:bodyPr/>
          <a:lstStyle/>
          <a:p>
            <a:r>
              <a:rPr lang="en-GB"/>
              <a:t>Version 1.1</a:t>
            </a:r>
          </a:p>
        </p:txBody>
      </p:sp>
    </p:spTree>
    <p:extLst>
      <p:ext uri="{BB962C8B-B14F-4D97-AF65-F5344CB8AC3E}">
        <p14:creationId xmlns:p14="http://schemas.microsoft.com/office/powerpoint/2010/main" val="13668595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1012" y="2570420"/>
            <a:ext cx="4104456" cy="1754326"/>
          </a:xfrm>
          <a:prstGeom prst="rect">
            <a:avLst/>
          </a:prstGeom>
          <a:noFill/>
        </p:spPr>
        <p:txBody>
          <a:bodyPr wrap="square" rtlCol="0">
            <a:spAutoFit/>
          </a:bodyPr>
          <a:lstStyle/>
          <a:p>
            <a:pPr marL="285750" indent="-285750">
              <a:buFont typeface="Arial" pitchFamily="34" charset="0"/>
              <a:buChar char="•"/>
            </a:pPr>
            <a:r>
              <a:rPr lang="en-GB" altLang="en-US" dirty="0">
                <a:ea typeface="ＭＳ Ｐゴシック" panose="020B0600070205080204" pitchFamily="34" charset="-128"/>
              </a:rPr>
              <a:t>How the person experiences the world</a:t>
            </a:r>
          </a:p>
          <a:p>
            <a:pPr marL="285750" indent="-285750">
              <a:buFont typeface="Arial" pitchFamily="34" charset="0"/>
              <a:buChar char="•"/>
            </a:pPr>
            <a:endParaRPr lang="en-GB" altLang="en-US" dirty="0">
              <a:ea typeface="ＭＳ Ｐゴシック" panose="020B0600070205080204" pitchFamily="34" charset="-128"/>
            </a:endParaRPr>
          </a:p>
          <a:p>
            <a:pPr marL="285750" indent="-285750">
              <a:buFont typeface="Arial" pitchFamily="34" charset="0"/>
              <a:buChar char="•"/>
            </a:pPr>
            <a:r>
              <a:rPr lang="en-GB" altLang="en-US" dirty="0">
                <a:ea typeface="ＭＳ Ｐゴシック" panose="020B0600070205080204" pitchFamily="34" charset="-128"/>
              </a:rPr>
              <a:t>Perceptions of ourselves</a:t>
            </a:r>
          </a:p>
          <a:p>
            <a:pPr marL="285750" indent="-285750">
              <a:buFont typeface="Arial" pitchFamily="34" charset="0"/>
              <a:buChar char="•"/>
            </a:pPr>
            <a:endParaRPr lang="en-GB" altLang="en-US" dirty="0">
              <a:ea typeface="ＭＳ Ｐゴシック" panose="020B0600070205080204" pitchFamily="34" charset="-128"/>
            </a:endParaRPr>
          </a:p>
          <a:p>
            <a:pPr marL="285750" indent="-285750">
              <a:buFont typeface="Arial" pitchFamily="34" charset="0"/>
              <a:buChar char="•"/>
            </a:pPr>
            <a:r>
              <a:rPr lang="en-GB" altLang="en-US" dirty="0">
                <a:ea typeface="ＭＳ Ｐゴシック" panose="020B0600070205080204" pitchFamily="34" charset="-128"/>
              </a:rPr>
              <a:t>Consider; psychological, social and social-cultural aspects of the person</a:t>
            </a:r>
          </a:p>
        </p:txBody>
      </p:sp>
      <p:sp>
        <p:nvSpPr>
          <p:cNvPr id="8" name="Text Placeholder 2"/>
          <p:cNvSpPr>
            <a:spLocks noGrp="1"/>
          </p:cNvSpPr>
          <p:nvPr>
            <p:ph idx="1"/>
          </p:nvPr>
        </p:nvSpPr>
        <p:spPr>
          <a:xfrm>
            <a:off x="539552" y="1700809"/>
            <a:ext cx="3600400" cy="785811"/>
          </a:xfrm>
        </p:spPr>
        <p:txBody>
          <a:bodyPr>
            <a:normAutofit/>
          </a:bodyPr>
          <a:lstStyle/>
          <a:p>
            <a:r>
              <a:rPr lang="en-GB" altLang="en-US" sz="2800" b="1" dirty="0">
                <a:ea typeface="ＭＳ Ｐゴシック" panose="020B0600070205080204" pitchFamily="34" charset="-128"/>
              </a:rPr>
              <a:t>Embodiment</a:t>
            </a:r>
          </a:p>
        </p:txBody>
      </p:sp>
      <p:sp>
        <p:nvSpPr>
          <p:cNvPr id="12" name="Slide Number Placeholder 11"/>
          <p:cNvSpPr>
            <a:spLocks noGrp="1"/>
          </p:cNvSpPr>
          <p:nvPr>
            <p:ph type="sldNum" sz="quarter" idx="12"/>
          </p:nvPr>
        </p:nvSpPr>
        <p:spPr/>
        <p:txBody>
          <a:bodyPr/>
          <a:lstStyle/>
          <a:p>
            <a:fld id="{5C9C4DB9-604A-47CB-A1FB-58DFF92C00FD}" type="slidenum">
              <a:rPr lang="en-GB" smtClean="0"/>
              <a:t>40</a:t>
            </a:fld>
            <a:endParaRPr lang="en-GB"/>
          </a:p>
        </p:txBody>
      </p:sp>
      <p:sp>
        <p:nvSpPr>
          <p:cNvPr id="4" name="Title 3"/>
          <p:cNvSpPr>
            <a:spLocks noGrp="1"/>
          </p:cNvSpPr>
          <p:nvPr>
            <p:ph type="title" idx="4294967295"/>
          </p:nvPr>
        </p:nvSpPr>
        <p:spPr>
          <a:xfrm>
            <a:off x="1547664" y="152177"/>
            <a:ext cx="4679950" cy="1044575"/>
          </a:xfrm>
          <a:prstGeom prst="rect">
            <a:avLst/>
          </a:prstGeom>
          <a:noFill/>
        </p:spPr>
        <p:txBody>
          <a:bodyPr>
            <a:noAutofit/>
          </a:bodyPr>
          <a:lstStyle/>
          <a:p>
            <a:pPr algn="l"/>
            <a:r>
              <a:rPr lang="en-GB" sz="2800" b="1" dirty="0">
                <a:solidFill>
                  <a:srgbClr val="4C8822"/>
                </a:solidFill>
              </a:rPr>
              <a:t>Forms of humanisation/ dehumanisation</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916" y="1493565"/>
            <a:ext cx="4140200" cy="78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5480112" y="2431920"/>
            <a:ext cx="3556384" cy="2031325"/>
          </a:xfrm>
          <a:prstGeom prst="rect">
            <a:avLst/>
          </a:prstGeom>
        </p:spPr>
        <p:txBody>
          <a:bodyPr wrap="square">
            <a:spAutoFit/>
          </a:bodyPr>
          <a:lstStyle/>
          <a:p>
            <a:pPr marL="285750" indent="-285750">
              <a:buFont typeface="Arial" pitchFamily="34" charset="0"/>
              <a:buChar char="•"/>
            </a:pPr>
            <a:r>
              <a:rPr lang="en-GB" altLang="en-US" dirty="0">
                <a:ea typeface="ＭＳ Ｐゴシック" panose="020B0600070205080204" pitchFamily="34" charset="-128"/>
              </a:rPr>
              <a:t>Patronising/judge</a:t>
            </a:r>
          </a:p>
          <a:p>
            <a:pPr marL="285750" indent="-285750">
              <a:buFont typeface="Arial" pitchFamily="34" charset="0"/>
              <a:buChar char="•"/>
            </a:pPr>
            <a:endParaRPr lang="en-GB" altLang="en-US" dirty="0">
              <a:ea typeface="ＭＳ Ｐゴシック" panose="020B0600070205080204" pitchFamily="34" charset="-128"/>
            </a:endParaRPr>
          </a:p>
          <a:p>
            <a:pPr marL="285750" indent="-285750">
              <a:buFont typeface="Arial" pitchFamily="34" charset="0"/>
              <a:buChar char="•"/>
            </a:pPr>
            <a:r>
              <a:rPr lang="en-GB" altLang="en-US" dirty="0">
                <a:ea typeface="ＭＳ Ｐゴシック" panose="020B0600070205080204" pitchFamily="34" charset="-128"/>
              </a:rPr>
              <a:t>Focus on physiology &amp; tests</a:t>
            </a:r>
          </a:p>
          <a:p>
            <a:pPr marL="285750" indent="-285750">
              <a:buFont typeface="Arial" pitchFamily="34" charset="0"/>
              <a:buChar char="•"/>
            </a:pPr>
            <a:endParaRPr lang="en-GB" altLang="en-US" dirty="0">
              <a:ea typeface="ＭＳ Ｐゴシック" panose="020B0600070205080204" pitchFamily="34" charset="-128"/>
            </a:endParaRPr>
          </a:p>
          <a:p>
            <a:pPr marL="285750" indent="-285750">
              <a:buFont typeface="Arial" pitchFamily="34" charset="0"/>
              <a:buChar char="•"/>
            </a:pPr>
            <a:r>
              <a:rPr lang="en-GB" altLang="en-US" dirty="0">
                <a:ea typeface="ＭＳ Ｐゴシック" panose="020B0600070205080204" pitchFamily="34" charset="-128"/>
              </a:rPr>
              <a:t>Not treating the person with respect &amp; dignity</a:t>
            </a:r>
          </a:p>
          <a:p>
            <a:endParaRPr lang="en-GB" altLang="en-US" dirty="0">
              <a:ea typeface="ＭＳ Ｐゴシック" panose="020B0600070205080204" pitchFamily="34" charset="-128"/>
            </a:endParaRPr>
          </a:p>
        </p:txBody>
      </p:sp>
      <p:sp>
        <p:nvSpPr>
          <p:cNvPr id="2" name="Date Placeholder 1"/>
          <p:cNvSpPr>
            <a:spLocks noGrp="1"/>
          </p:cNvSpPr>
          <p:nvPr>
            <p:ph type="dt" sz="half" idx="10"/>
          </p:nvPr>
        </p:nvSpPr>
        <p:spPr/>
        <p:txBody>
          <a:bodyPr/>
          <a:lstStyle/>
          <a:p>
            <a:r>
              <a:rPr lang="en-US"/>
              <a:t>17/05/2018</a:t>
            </a:r>
            <a:endParaRPr lang="en-GB" dirty="0"/>
          </a:p>
        </p:txBody>
      </p:sp>
      <p:sp>
        <p:nvSpPr>
          <p:cNvPr id="5" name="Footer Placeholder 4"/>
          <p:cNvSpPr>
            <a:spLocks noGrp="1"/>
          </p:cNvSpPr>
          <p:nvPr>
            <p:ph type="ftr" sz="quarter" idx="11"/>
          </p:nvPr>
        </p:nvSpPr>
        <p:spPr/>
        <p:txBody>
          <a:bodyPr/>
          <a:lstStyle/>
          <a:p>
            <a:r>
              <a:rPr lang="en-GB"/>
              <a:t>Version 1.1</a:t>
            </a:r>
            <a:endParaRPr lang="en-GB"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24599" y="4379725"/>
            <a:ext cx="2926080" cy="1950720"/>
          </a:xfrm>
          <a:prstGeom prst="rect">
            <a:avLst/>
          </a:prstGeom>
        </p:spPr>
      </p:pic>
    </p:spTree>
    <p:extLst>
      <p:ext uri="{BB962C8B-B14F-4D97-AF65-F5344CB8AC3E}">
        <p14:creationId xmlns:p14="http://schemas.microsoft.com/office/powerpoint/2010/main" val="11909644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8875" y="1916832"/>
            <a:ext cx="5091237" cy="8494633"/>
          </a:xfrm>
          <a:prstGeom prst="rect">
            <a:avLst/>
          </a:prstGeom>
          <a:noFill/>
        </p:spPr>
        <p:txBody>
          <a:bodyPr wrap="square" rtlCol="0">
            <a:spAutoFit/>
          </a:bodyPr>
          <a:lstStyle/>
          <a:p>
            <a:pPr marL="285750" lvl="0" indent="-285750">
              <a:buFont typeface="Arial" panose="020B0604020202020204" pitchFamily="34" charset="0"/>
              <a:buChar char="•"/>
            </a:pPr>
            <a:r>
              <a:rPr lang="en-GB" sz="2400" b="1" dirty="0"/>
              <a:t>People with dementia over 65 use up to ¼ of UK hospital beds.</a:t>
            </a:r>
          </a:p>
          <a:p>
            <a:pPr marL="285750" lvl="0" indent="-285750">
              <a:buFont typeface="Arial" panose="020B0604020202020204" pitchFamily="34" charset="0"/>
              <a:buChar char="•"/>
            </a:pPr>
            <a:endParaRPr lang="en-GB" sz="2400" dirty="0"/>
          </a:p>
          <a:p>
            <a:pPr marL="285750" lvl="0" indent="-285750">
              <a:buFont typeface="Arial" panose="020B0604020202020204" pitchFamily="34" charset="0"/>
              <a:buChar char="•"/>
            </a:pPr>
            <a:r>
              <a:rPr lang="en-GB" sz="2400" dirty="0"/>
              <a:t>People with dementia are staying for longer than others who are in for the same procedure. </a:t>
            </a:r>
          </a:p>
          <a:p>
            <a:pPr marL="285750" lvl="0" indent="-285750">
              <a:buFont typeface="Arial" panose="020B0604020202020204" pitchFamily="34" charset="0"/>
              <a:buChar char="•"/>
            </a:pPr>
            <a:endParaRPr lang="en-GB" sz="2400" dirty="0"/>
          </a:p>
          <a:p>
            <a:pPr marL="285750" lvl="0" indent="-285750">
              <a:buFont typeface="Arial" panose="020B0604020202020204" pitchFamily="34" charset="0"/>
              <a:buChar char="•"/>
            </a:pPr>
            <a:r>
              <a:rPr lang="en-GB" sz="2400" dirty="0"/>
              <a:t>This is putting a resource strain on an already struggling health system.</a:t>
            </a:r>
          </a:p>
          <a:p>
            <a:pPr lvl="0"/>
            <a:r>
              <a:rPr lang="en-GB" sz="2400" dirty="0"/>
              <a:t> </a:t>
            </a:r>
          </a:p>
          <a:p>
            <a:pPr lvl="0" algn="r"/>
            <a:r>
              <a:rPr lang="en-GB" dirty="0"/>
              <a:t>(Alzheimer’s Society, 2016; 2009).</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5" name="Content Placeholder 4"/>
          <p:cNvSpPr>
            <a:spLocks noGrp="1"/>
          </p:cNvSpPr>
          <p:nvPr>
            <p:ph idx="1"/>
          </p:nvPr>
        </p:nvSpPr>
        <p:spPr>
          <a:xfrm>
            <a:off x="2806303" y="1254349"/>
            <a:ext cx="5832400" cy="4117949"/>
          </a:xfrm>
        </p:spPr>
        <p:txBody>
          <a:bodyPr>
            <a:normAutofit/>
          </a:bodyPr>
          <a:lstStyle/>
          <a:p>
            <a:pPr lvl="0"/>
            <a:endParaRPr lang="en-GB" sz="7200" dirty="0"/>
          </a:p>
          <a:p>
            <a:pPr lvl="0"/>
            <a:endParaRPr lang="en-GB" sz="7200" dirty="0"/>
          </a:p>
          <a:p>
            <a:pPr lvl="0"/>
            <a:endParaRPr lang="en-GB" sz="7200" dirty="0"/>
          </a:p>
          <a:p>
            <a:pPr lvl="0"/>
            <a:endParaRPr lang="en-GB" sz="7200" dirty="0"/>
          </a:p>
          <a:p>
            <a:pPr lvl="0"/>
            <a:endParaRPr lang="en-GB" sz="7200" dirty="0"/>
          </a:p>
        </p:txBody>
      </p:sp>
      <p:sp>
        <p:nvSpPr>
          <p:cNvPr id="10" name="Slide Number Placeholder 9"/>
          <p:cNvSpPr>
            <a:spLocks noGrp="1"/>
          </p:cNvSpPr>
          <p:nvPr>
            <p:ph type="sldNum" sz="quarter" idx="12"/>
          </p:nvPr>
        </p:nvSpPr>
        <p:spPr/>
        <p:txBody>
          <a:bodyPr/>
          <a:lstStyle/>
          <a:p>
            <a:fld id="{5C9C4DB9-604A-47CB-A1FB-58DFF92C00FD}" type="slidenum">
              <a:rPr lang="en-GB" smtClean="0"/>
              <a:t>41</a:t>
            </a:fld>
            <a:endParaRPr lang="en-GB" dirty="0"/>
          </a:p>
        </p:txBody>
      </p:sp>
      <p:sp>
        <p:nvSpPr>
          <p:cNvPr id="4" name="Title 3"/>
          <p:cNvSpPr>
            <a:spLocks noGrp="1"/>
          </p:cNvSpPr>
          <p:nvPr>
            <p:ph type="title" idx="4294967295"/>
          </p:nvPr>
        </p:nvSpPr>
        <p:spPr>
          <a:xfrm>
            <a:off x="1547664" y="152177"/>
            <a:ext cx="4679950" cy="1044575"/>
          </a:xfrm>
          <a:prstGeom prst="rect">
            <a:avLst/>
          </a:prstGeom>
          <a:noFill/>
        </p:spPr>
        <p:txBody>
          <a:bodyPr>
            <a:noAutofit/>
          </a:bodyPr>
          <a:lstStyle/>
          <a:p>
            <a:pPr algn="l"/>
            <a:r>
              <a:rPr lang="en-GB" sz="2800" b="1" dirty="0">
                <a:solidFill>
                  <a:srgbClr val="4C8822"/>
                </a:solidFill>
              </a:rPr>
              <a:t>Experiences of hospital care</a:t>
            </a:r>
          </a:p>
        </p:txBody>
      </p:sp>
      <p:sp>
        <p:nvSpPr>
          <p:cNvPr id="2" name="Date Placeholder 1"/>
          <p:cNvSpPr>
            <a:spLocks noGrp="1"/>
          </p:cNvSpPr>
          <p:nvPr>
            <p:ph type="dt" sz="half" idx="10"/>
          </p:nvPr>
        </p:nvSpPr>
        <p:spPr/>
        <p:txBody>
          <a:bodyPr/>
          <a:lstStyle/>
          <a:p>
            <a:r>
              <a:rPr lang="en-US"/>
              <a:t>17/05/2018</a:t>
            </a:r>
            <a:endParaRPr lang="en-GB"/>
          </a:p>
        </p:txBody>
      </p:sp>
      <p:sp>
        <p:nvSpPr>
          <p:cNvPr id="6" name="Footer Placeholder 5"/>
          <p:cNvSpPr>
            <a:spLocks noGrp="1"/>
          </p:cNvSpPr>
          <p:nvPr>
            <p:ph type="ftr" sz="quarter" idx="11"/>
          </p:nvPr>
        </p:nvSpPr>
        <p:spPr/>
        <p:txBody>
          <a:bodyPr/>
          <a:lstStyle/>
          <a:p>
            <a:r>
              <a:rPr lang="en-GB"/>
              <a:t>Version 1.1</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0720" y="2693135"/>
            <a:ext cx="2926080" cy="2020824"/>
          </a:xfrm>
          <a:prstGeom prst="rect">
            <a:avLst/>
          </a:prstGeom>
        </p:spPr>
      </p:pic>
    </p:spTree>
    <p:extLst>
      <p:ext uri="{BB962C8B-B14F-4D97-AF65-F5344CB8AC3E}">
        <p14:creationId xmlns:p14="http://schemas.microsoft.com/office/powerpoint/2010/main" val="14709715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915816" y="1183060"/>
            <a:ext cx="5616623" cy="4117949"/>
          </a:xfrm>
        </p:spPr>
        <p:txBody>
          <a:bodyPr>
            <a:normAutofit fontScale="25000" lnSpcReduction="20000"/>
          </a:bodyPr>
          <a:lstStyle/>
          <a:p>
            <a:pPr marL="0" lvl="0" indent="0">
              <a:buNone/>
            </a:pPr>
            <a:r>
              <a:rPr lang="en-GB" sz="9600" b="1" dirty="0"/>
              <a:t>Areas that require improvement </a:t>
            </a:r>
            <a:r>
              <a:rPr lang="en-GB" sz="9600" dirty="0"/>
              <a:t>have been identified including: </a:t>
            </a:r>
          </a:p>
          <a:p>
            <a:pPr lvl="1">
              <a:buFontTx/>
              <a:buChar char="-"/>
            </a:pPr>
            <a:r>
              <a:rPr lang="en-GB" sz="9600" dirty="0"/>
              <a:t>inconsistent assessment leading to poor care </a:t>
            </a:r>
          </a:p>
          <a:p>
            <a:pPr lvl="1">
              <a:buFontTx/>
              <a:buChar char="-"/>
            </a:pPr>
            <a:r>
              <a:rPr lang="en-GB" sz="9600" dirty="0"/>
              <a:t>information sharing</a:t>
            </a:r>
          </a:p>
          <a:p>
            <a:pPr lvl="1">
              <a:buFontTx/>
              <a:buChar char="-"/>
            </a:pPr>
            <a:r>
              <a:rPr lang="en-GB" sz="9600" dirty="0"/>
              <a:t>planning and delivery of personalised care </a:t>
            </a:r>
          </a:p>
          <a:p>
            <a:pPr lvl="1">
              <a:buFontTx/>
              <a:buChar char="-"/>
            </a:pPr>
            <a:r>
              <a:rPr lang="en-GB" sz="9600" dirty="0"/>
              <a:t>assessment for delirium</a:t>
            </a:r>
          </a:p>
          <a:p>
            <a:pPr lvl="1">
              <a:buFontTx/>
              <a:buChar char="-"/>
            </a:pPr>
            <a:r>
              <a:rPr lang="en-GB" sz="9600" dirty="0"/>
              <a:t>communication of relevant information at discharge</a:t>
            </a:r>
          </a:p>
          <a:p>
            <a:pPr lvl="1">
              <a:buFontTx/>
              <a:buChar char="-"/>
            </a:pPr>
            <a:r>
              <a:rPr lang="en-GB" sz="9600" dirty="0"/>
              <a:t>recording of information pertinent to people’s care</a:t>
            </a:r>
          </a:p>
          <a:p>
            <a:pPr lvl="1">
              <a:buFontTx/>
              <a:buChar char="-"/>
            </a:pPr>
            <a:r>
              <a:rPr lang="en-GB" sz="9600" dirty="0"/>
              <a:t>dementia training</a:t>
            </a:r>
          </a:p>
          <a:p>
            <a:pPr marL="457200" lvl="1" indent="0">
              <a:buNone/>
            </a:pPr>
            <a:endParaRPr lang="en-GB" sz="7200" dirty="0"/>
          </a:p>
          <a:p>
            <a:pPr marL="457200" lvl="1" indent="0">
              <a:buNone/>
            </a:pPr>
            <a:r>
              <a:rPr lang="en-GB" sz="7200" dirty="0"/>
              <a:t> </a:t>
            </a:r>
            <a:r>
              <a:rPr lang="en-GB" sz="9600" dirty="0"/>
              <a:t> </a:t>
            </a:r>
          </a:p>
          <a:p>
            <a:pPr marL="457200" lvl="1" indent="0">
              <a:buNone/>
            </a:pPr>
            <a:endParaRPr lang="en-GB" sz="5500" dirty="0"/>
          </a:p>
        </p:txBody>
      </p:sp>
      <p:sp>
        <p:nvSpPr>
          <p:cNvPr id="10" name="Slide Number Placeholder 9"/>
          <p:cNvSpPr>
            <a:spLocks noGrp="1"/>
          </p:cNvSpPr>
          <p:nvPr>
            <p:ph type="sldNum" sz="quarter" idx="12"/>
          </p:nvPr>
        </p:nvSpPr>
        <p:spPr/>
        <p:txBody>
          <a:bodyPr/>
          <a:lstStyle/>
          <a:p>
            <a:fld id="{5C9C4DB9-604A-47CB-A1FB-58DFF92C00FD}" type="slidenum">
              <a:rPr lang="en-GB" smtClean="0"/>
              <a:t>42</a:t>
            </a:fld>
            <a:endParaRPr lang="en-GB" dirty="0"/>
          </a:p>
        </p:txBody>
      </p:sp>
      <p:sp>
        <p:nvSpPr>
          <p:cNvPr id="4" name="Title 3"/>
          <p:cNvSpPr>
            <a:spLocks noGrp="1"/>
          </p:cNvSpPr>
          <p:nvPr>
            <p:ph type="title" idx="4294967295"/>
          </p:nvPr>
        </p:nvSpPr>
        <p:spPr>
          <a:xfrm>
            <a:off x="1547664" y="152177"/>
            <a:ext cx="4679950" cy="1044575"/>
          </a:xfrm>
          <a:prstGeom prst="rect">
            <a:avLst/>
          </a:prstGeom>
          <a:noFill/>
        </p:spPr>
        <p:txBody>
          <a:bodyPr>
            <a:noAutofit/>
          </a:bodyPr>
          <a:lstStyle/>
          <a:p>
            <a:pPr algn="l"/>
            <a:r>
              <a:rPr lang="en-GB" sz="2800" b="1" dirty="0">
                <a:solidFill>
                  <a:srgbClr val="4C8822"/>
                </a:solidFill>
              </a:rPr>
              <a:t>Experiences of hospital care</a:t>
            </a:r>
          </a:p>
        </p:txBody>
      </p:sp>
      <p:sp>
        <p:nvSpPr>
          <p:cNvPr id="2" name="Date Placeholder 1"/>
          <p:cNvSpPr>
            <a:spLocks noGrp="1"/>
          </p:cNvSpPr>
          <p:nvPr>
            <p:ph type="dt" sz="half" idx="10"/>
          </p:nvPr>
        </p:nvSpPr>
        <p:spPr/>
        <p:txBody>
          <a:bodyPr/>
          <a:lstStyle/>
          <a:p>
            <a:r>
              <a:rPr lang="en-US"/>
              <a:t>17/05/2018</a:t>
            </a:r>
            <a:endParaRPr lang="en-GB"/>
          </a:p>
        </p:txBody>
      </p:sp>
      <p:sp>
        <p:nvSpPr>
          <p:cNvPr id="6" name="Footer Placeholder 5"/>
          <p:cNvSpPr>
            <a:spLocks noGrp="1"/>
          </p:cNvSpPr>
          <p:nvPr>
            <p:ph type="ftr" sz="quarter" idx="11"/>
          </p:nvPr>
        </p:nvSpPr>
        <p:spPr/>
        <p:txBody>
          <a:bodyPr/>
          <a:lstStyle/>
          <a:p>
            <a:r>
              <a:rPr lang="en-GB"/>
              <a:t>Version 1.1</a:t>
            </a:r>
          </a:p>
        </p:txBody>
      </p:sp>
      <p:sp>
        <p:nvSpPr>
          <p:cNvPr id="8" name="Rectangle 7"/>
          <p:cNvSpPr/>
          <p:nvPr/>
        </p:nvSpPr>
        <p:spPr>
          <a:xfrm>
            <a:off x="2286000" y="5771575"/>
            <a:ext cx="6750496" cy="338554"/>
          </a:xfrm>
          <a:prstGeom prst="rect">
            <a:avLst/>
          </a:prstGeom>
        </p:spPr>
        <p:txBody>
          <a:bodyPr wrap="square">
            <a:spAutoFit/>
          </a:bodyPr>
          <a:lstStyle/>
          <a:p>
            <a:pPr lvl="1"/>
            <a:r>
              <a:rPr lang="en-GB" sz="1600" dirty="0"/>
              <a:t>(The Care Quality Commission, 2014; Royal College of Psychiatrists, 2013).</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649497"/>
            <a:ext cx="2651512" cy="2651512"/>
          </a:xfrm>
          <a:prstGeom prst="rect">
            <a:avLst/>
          </a:prstGeom>
        </p:spPr>
      </p:pic>
    </p:spTree>
    <p:extLst>
      <p:ext uri="{BB962C8B-B14F-4D97-AF65-F5344CB8AC3E}">
        <p14:creationId xmlns:p14="http://schemas.microsoft.com/office/powerpoint/2010/main" val="9990721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980728"/>
            <a:ext cx="8208912" cy="5078313"/>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a:p>
          <a:p>
            <a:endParaRPr lang="en-GB" dirty="0"/>
          </a:p>
        </p:txBody>
      </p:sp>
      <p:sp>
        <p:nvSpPr>
          <p:cNvPr id="8" name="Content Placeholder 2"/>
          <p:cNvSpPr>
            <a:spLocks noGrp="1"/>
          </p:cNvSpPr>
          <p:nvPr>
            <p:ph idx="1"/>
          </p:nvPr>
        </p:nvSpPr>
        <p:spPr>
          <a:xfrm>
            <a:off x="519113" y="1628775"/>
            <a:ext cx="8229600" cy="4525963"/>
          </a:xfrm>
        </p:spPr>
        <p:txBody>
          <a:bodyPr/>
          <a:lstStyle/>
          <a:p>
            <a:pPr>
              <a:defRPr/>
            </a:pPr>
            <a:endParaRPr lang="en-GB" dirty="0"/>
          </a:p>
          <a:p>
            <a:pPr>
              <a:defRPr/>
            </a:pPr>
            <a:endParaRPr lang="en-GB" dirty="0"/>
          </a:p>
          <a:p>
            <a:pPr>
              <a:defRPr/>
            </a:pPr>
            <a:endParaRPr lang="en-GB" dirty="0"/>
          </a:p>
          <a:p>
            <a:pPr>
              <a:defRPr/>
            </a:pPr>
            <a:endParaRPr lang="en-GB" dirty="0"/>
          </a:p>
          <a:p>
            <a:pPr>
              <a:defRPr/>
            </a:pPr>
            <a:endParaRPr lang="en-GB" dirty="0"/>
          </a:p>
          <a:p>
            <a:pPr>
              <a:defRPr/>
            </a:pPr>
            <a:endParaRPr lang="en-GB" dirty="0"/>
          </a:p>
          <a:p>
            <a:pPr marL="0" indent="0" algn="r">
              <a:buFontTx/>
              <a:buNone/>
              <a:defRPr/>
            </a:pPr>
            <a:r>
              <a:rPr lang="en-GB" dirty="0"/>
              <a:t>O’Keeffe et al (2007)</a:t>
            </a:r>
          </a:p>
          <a:p>
            <a:pPr>
              <a:defRPr/>
            </a:pPr>
            <a:endParaRPr lang="en-GB" dirty="0"/>
          </a:p>
        </p:txBody>
      </p:sp>
      <p:sp>
        <p:nvSpPr>
          <p:cNvPr id="10" name="Slide Number Placeholder 9"/>
          <p:cNvSpPr>
            <a:spLocks noGrp="1"/>
          </p:cNvSpPr>
          <p:nvPr>
            <p:ph type="sldNum" sz="quarter" idx="12"/>
          </p:nvPr>
        </p:nvSpPr>
        <p:spPr/>
        <p:txBody>
          <a:bodyPr/>
          <a:lstStyle/>
          <a:p>
            <a:fld id="{5C9C4DB9-604A-47CB-A1FB-58DFF92C00FD}" type="slidenum">
              <a:rPr lang="en-GB" smtClean="0"/>
              <a:t>43</a:t>
            </a:fld>
            <a:endParaRPr lang="en-GB"/>
          </a:p>
        </p:txBody>
      </p:sp>
      <p:sp>
        <p:nvSpPr>
          <p:cNvPr id="4" name="Title 3"/>
          <p:cNvSpPr>
            <a:spLocks noGrp="1"/>
          </p:cNvSpPr>
          <p:nvPr>
            <p:ph type="title" idx="4294967295"/>
          </p:nvPr>
        </p:nvSpPr>
        <p:spPr>
          <a:xfrm>
            <a:off x="1548234" y="152177"/>
            <a:ext cx="4679950" cy="1044575"/>
          </a:xfrm>
          <a:prstGeom prst="rect">
            <a:avLst/>
          </a:prstGeom>
          <a:noFill/>
        </p:spPr>
        <p:txBody>
          <a:bodyPr>
            <a:noAutofit/>
          </a:bodyPr>
          <a:lstStyle/>
          <a:p>
            <a:pPr algn="l"/>
            <a:r>
              <a:rPr lang="en-GB" sz="2800" b="1" dirty="0">
                <a:solidFill>
                  <a:srgbClr val="4C8822"/>
                </a:solidFill>
              </a:rPr>
              <a:t>Link between health status and mistreatment</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938" y="3081338"/>
            <a:ext cx="7602537"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p>
        </p:txBody>
      </p:sp>
    </p:spTree>
    <p:extLst>
      <p:ext uri="{BB962C8B-B14F-4D97-AF65-F5344CB8AC3E}">
        <p14:creationId xmlns:p14="http://schemas.microsoft.com/office/powerpoint/2010/main" val="36535443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980728"/>
            <a:ext cx="8208912" cy="5078313"/>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a:p>
          <a:p>
            <a:endParaRPr lang="en-GB" dirty="0"/>
          </a:p>
        </p:txBody>
      </p:sp>
      <p:sp>
        <p:nvSpPr>
          <p:cNvPr id="5" name="Content Placeholder 4"/>
          <p:cNvSpPr>
            <a:spLocks noGrp="1"/>
          </p:cNvSpPr>
          <p:nvPr>
            <p:ph idx="1"/>
          </p:nvPr>
        </p:nvSpPr>
        <p:spPr>
          <a:xfrm>
            <a:off x="2123728" y="1628800"/>
            <a:ext cx="6624735" cy="4525963"/>
          </a:xfrm>
        </p:spPr>
        <p:txBody>
          <a:bodyPr>
            <a:normAutofit fontScale="62500" lnSpcReduction="20000"/>
          </a:bodyPr>
          <a:lstStyle/>
          <a:p>
            <a:pPr marL="0" indent="0">
              <a:buFont typeface="Symbol" pitchFamily="18" charset="2"/>
              <a:buNone/>
              <a:defRPr/>
            </a:pPr>
            <a:r>
              <a:rPr lang="en-GB" i="1" dirty="0"/>
              <a:t>‘My mum quickly became confused and frightened in hospital. One day the staff left a sign next to her bed telling her: ‘you are not well, you need to stay in hospital. Just sit there, rest, relax and don't bang the table’. My mum did not understand: she did not have her reading glasses with her and could not remember anything for more than two seconds….</a:t>
            </a:r>
          </a:p>
          <a:p>
            <a:pPr marL="0" indent="0">
              <a:buFont typeface="Symbol" pitchFamily="18" charset="2"/>
              <a:buNone/>
              <a:defRPr/>
            </a:pPr>
            <a:endParaRPr lang="en-GB" i="1" dirty="0"/>
          </a:p>
          <a:p>
            <a:pPr marL="0" indent="0">
              <a:buFont typeface="Symbol" pitchFamily="18" charset="2"/>
              <a:buNone/>
              <a:defRPr/>
            </a:pPr>
            <a:r>
              <a:rPr lang="en-GB" i="1" dirty="0"/>
              <a:t>….This was very upsetting for me - I nursed my husband through severe dementia until his death six months earlier. He too received poor care in hospital. He went in walking, and within ten days he was unable to walk and barely able to talk. I knew my mum deserved better.’</a:t>
            </a:r>
          </a:p>
          <a:p>
            <a:pPr marL="0" indent="0">
              <a:buNone/>
              <a:defRPr/>
            </a:pPr>
            <a:endParaRPr lang="en-GB" dirty="0"/>
          </a:p>
          <a:p>
            <a:pPr marL="0" indent="0">
              <a:buNone/>
              <a:defRPr/>
            </a:pPr>
            <a:r>
              <a:rPr lang="en-GB" dirty="0"/>
              <a:t>Ann Reid, 63, from Eastbourne, whose mother has dementia, cited in Alzheimer's Society (2012).</a:t>
            </a:r>
          </a:p>
          <a:p>
            <a:pPr>
              <a:defRPr/>
            </a:pPr>
            <a:endParaRPr lang="en-GB" dirty="0"/>
          </a:p>
          <a:p>
            <a:endParaRPr lang="en-GB" dirty="0"/>
          </a:p>
        </p:txBody>
      </p:sp>
      <p:sp>
        <p:nvSpPr>
          <p:cNvPr id="10" name="Slide Number Placeholder 9"/>
          <p:cNvSpPr>
            <a:spLocks noGrp="1"/>
          </p:cNvSpPr>
          <p:nvPr>
            <p:ph type="sldNum" sz="quarter" idx="12"/>
          </p:nvPr>
        </p:nvSpPr>
        <p:spPr/>
        <p:txBody>
          <a:bodyPr/>
          <a:lstStyle/>
          <a:p>
            <a:fld id="{5C9C4DB9-604A-47CB-A1FB-58DFF92C00FD}" type="slidenum">
              <a:rPr lang="en-GB" smtClean="0"/>
              <a:t>44</a:t>
            </a:fld>
            <a:endParaRPr lang="en-GB"/>
          </a:p>
        </p:txBody>
      </p:sp>
      <p:sp>
        <p:nvSpPr>
          <p:cNvPr id="4" name="Title 3"/>
          <p:cNvSpPr>
            <a:spLocks noGrp="1"/>
          </p:cNvSpPr>
          <p:nvPr>
            <p:ph type="title" idx="4294967295"/>
          </p:nvPr>
        </p:nvSpPr>
        <p:spPr>
          <a:xfrm>
            <a:off x="1547664" y="152177"/>
            <a:ext cx="4679950" cy="1044575"/>
          </a:xfrm>
          <a:prstGeom prst="rect">
            <a:avLst/>
          </a:prstGeom>
          <a:noFill/>
        </p:spPr>
        <p:txBody>
          <a:bodyPr>
            <a:noAutofit/>
          </a:bodyPr>
          <a:lstStyle/>
          <a:p>
            <a:pPr algn="l"/>
            <a:r>
              <a:rPr lang="en-GB" sz="2800" b="1" dirty="0">
                <a:solidFill>
                  <a:srgbClr val="4C8822"/>
                </a:solidFill>
              </a:rPr>
              <a:t>Experiences of hospital care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739122"/>
            <a:ext cx="1731963" cy="215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17/05/2018</a:t>
            </a:r>
            <a:endParaRPr lang="en-GB"/>
          </a:p>
        </p:txBody>
      </p:sp>
      <p:sp>
        <p:nvSpPr>
          <p:cNvPr id="6" name="Footer Placeholder 5"/>
          <p:cNvSpPr>
            <a:spLocks noGrp="1"/>
          </p:cNvSpPr>
          <p:nvPr>
            <p:ph type="ftr" sz="quarter" idx="11"/>
          </p:nvPr>
        </p:nvSpPr>
        <p:spPr/>
        <p:txBody>
          <a:bodyPr/>
          <a:lstStyle/>
          <a:p>
            <a:r>
              <a:rPr lang="en-GB"/>
              <a:t>Version 1.1</a:t>
            </a:r>
          </a:p>
        </p:txBody>
      </p:sp>
      <p:sp>
        <p:nvSpPr>
          <p:cNvPr id="7" name="TextBox 6"/>
          <p:cNvSpPr txBox="1"/>
          <p:nvPr/>
        </p:nvSpPr>
        <p:spPr>
          <a:xfrm>
            <a:off x="179511" y="5016123"/>
            <a:ext cx="1944216" cy="923330"/>
          </a:xfrm>
          <a:prstGeom prst="rect">
            <a:avLst/>
          </a:prstGeom>
          <a:noFill/>
        </p:spPr>
        <p:txBody>
          <a:bodyPr wrap="square" rtlCol="0">
            <a:spAutoFit/>
          </a:bodyPr>
          <a:lstStyle/>
          <a:p>
            <a:pPr algn="ctr"/>
            <a:r>
              <a:rPr lang="en-GB" i="1" dirty="0"/>
              <a:t>Source: Alzheimer's Society, 2012</a:t>
            </a:r>
          </a:p>
        </p:txBody>
      </p:sp>
    </p:spTree>
    <p:extLst>
      <p:ext uri="{BB962C8B-B14F-4D97-AF65-F5344CB8AC3E}">
        <p14:creationId xmlns:p14="http://schemas.microsoft.com/office/powerpoint/2010/main" val="35437964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123728" y="1628800"/>
            <a:ext cx="6624735" cy="4525963"/>
          </a:xfrm>
        </p:spPr>
        <p:txBody>
          <a:bodyPr>
            <a:normAutofit/>
          </a:bodyPr>
          <a:lstStyle/>
          <a:p>
            <a:pPr>
              <a:defRPr/>
            </a:pPr>
            <a:endParaRPr lang="en-GB" dirty="0"/>
          </a:p>
          <a:p>
            <a:endParaRPr lang="en-GB" dirty="0"/>
          </a:p>
        </p:txBody>
      </p:sp>
      <p:sp>
        <p:nvSpPr>
          <p:cNvPr id="4" name="Title 3"/>
          <p:cNvSpPr>
            <a:spLocks noGrp="1"/>
          </p:cNvSpPr>
          <p:nvPr>
            <p:ph type="title" idx="4294967295"/>
          </p:nvPr>
        </p:nvSpPr>
        <p:spPr>
          <a:xfrm>
            <a:off x="1547664" y="152177"/>
            <a:ext cx="4679950" cy="1044575"/>
          </a:xfrm>
          <a:prstGeom prst="rect">
            <a:avLst/>
          </a:prstGeom>
          <a:noFill/>
        </p:spPr>
        <p:txBody>
          <a:bodyPr>
            <a:noAutofit/>
          </a:bodyPr>
          <a:lstStyle/>
          <a:p>
            <a:pPr algn="l"/>
            <a:r>
              <a:rPr lang="en-GB" sz="2800" b="1" dirty="0">
                <a:solidFill>
                  <a:srgbClr val="4C8822"/>
                </a:solidFill>
              </a:rPr>
              <a:t>Person Centred Care Simulation</a:t>
            </a:r>
          </a:p>
        </p:txBody>
      </p:sp>
      <p:sp>
        <p:nvSpPr>
          <p:cNvPr id="2" name="Date Placeholder 1"/>
          <p:cNvSpPr>
            <a:spLocks noGrp="1"/>
          </p:cNvSpPr>
          <p:nvPr>
            <p:ph type="dt" sz="half" idx="10"/>
          </p:nvPr>
        </p:nvSpPr>
        <p:spPr/>
        <p:txBody>
          <a:bodyPr/>
          <a:lstStyle/>
          <a:p>
            <a:r>
              <a:rPr lang="en-US"/>
              <a:t>17/05/2018</a:t>
            </a:r>
            <a:endParaRPr lang="en-GB"/>
          </a:p>
        </p:txBody>
      </p:sp>
      <p:sp>
        <p:nvSpPr>
          <p:cNvPr id="3" name="Footer Placeholder 2"/>
          <p:cNvSpPr>
            <a:spLocks noGrp="1"/>
          </p:cNvSpPr>
          <p:nvPr>
            <p:ph type="ftr" sz="quarter" idx="11"/>
          </p:nvPr>
        </p:nvSpPr>
        <p:spPr/>
        <p:txBody>
          <a:bodyPr/>
          <a:lstStyle/>
          <a:p>
            <a:r>
              <a:rPr lang="en-GB"/>
              <a:t>Version 1.1</a:t>
            </a:r>
          </a:p>
        </p:txBody>
      </p:sp>
      <p:sp>
        <p:nvSpPr>
          <p:cNvPr id="6" name="Slide Number Placeholder 5"/>
          <p:cNvSpPr>
            <a:spLocks noGrp="1"/>
          </p:cNvSpPr>
          <p:nvPr>
            <p:ph type="sldNum" sz="quarter" idx="12"/>
          </p:nvPr>
        </p:nvSpPr>
        <p:spPr/>
        <p:txBody>
          <a:bodyPr/>
          <a:lstStyle/>
          <a:p>
            <a:fld id="{5C9C4DB9-604A-47CB-A1FB-58DFF92C00FD}" type="slidenum">
              <a:rPr lang="en-GB" smtClean="0"/>
              <a:t>45</a:t>
            </a:fld>
            <a:endParaRPr lang="en-GB"/>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1364" y="1398339"/>
            <a:ext cx="4621466" cy="4653135"/>
          </a:xfrm>
          <a:prstGeom prst="rect">
            <a:avLst/>
          </a:prstGeom>
        </p:spPr>
      </p:pic>
    </p:spTree>
    <p:extLst>
      <p:ext uri="{BB962C8B-B14F-4D97-AF65-F5344CB8AC3E}">
        <p14:creationId xmlns:p14="http://schemas.microsoft.com/office/powerpoint/2010/main" val="1822977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2732" y="5661249"/>
            <a:ext cx="8208912" cy="369332"/>
          </a:xfrm>
          <a:prstGeom prst="rect">
            <a:avLst/>
          </a:prstGeom>
          <a:noFill/>
        </p:spPr>
        <p:txBody>
          <a:bodyPr wrap="square" rtlCol="0">
            <a:spAutoFit/>
          </a:bodyPr>
          <a:lstStyle/>
          <a:p>
            <a:pPr algn="r"/>
            <a:r>
              <a:rPr lang="en-GB" dirty="0"/>
              <a:t>(Bridges et al, 2009)</a:t>
            </a:r>
          </a:p>
        </p:txBody>
      </p:sp>
      <p:sp>
        <p:nvSpPr>
          <p:cNvPr id="5" name="Content Placeholder 4"/>
          <p:cNvSpPr>
            <a:spLocks noGrp="1"/>
          </p:cNvSpPr>
          <p:nvPr>
            <p:ph idx="1"/>
          </p:nvPr>
        </p:nvSpPr>
        <p:spPr>
          <a:xfrm>
            <a:off x="2915816" y="1340769"/>
            <a:ext cx="5544616" cy="4320480"/>
          </a:xfrm>
        </p:spPr>
        <p:txBody>
          <a:bodyPr>
            <a:normAutofit fontScale="32500" lnSpcReduction="20000"/>
          </a:bodyPr>
          <a:lstStyle/>
          <a:p>
            <a:r>
              <a:rPr lang="en-GB" sz="5200" b="1" dirty="0">
                <a:solidFill>
                  <a:srgbClr val="000000"/>
                </a:solidFill>
                <a:latin typeface="GriffithGothic-Bold"/>
              </a:rPr>
              <a:t>Maintaining identity: ‘see who I am’</a:t>
            </a:r>
          </a:p>
          <a:p>
            <a:pPr marL="0" indent="0">
              <a:buNone/>
            </a:pPr>
            <a:endParaRPr lang="en-GB" sz="5200" b="1" dirty="0">
              <a:solidFill>
                <a:srgbClr val="000000"/>
              </a:solidFill>
              <a:latin typeface="GriffithGothic-Bold"/>
            </a:endParaRPr>
          </a:p>
          <a:p>
            <a:pPr marL="0" indent="0">
              <a:buNone/>
            </a:pPr>
            <a:r>
              <a:rPr lang="en-GB" sz="5200" dirty="0">
                <a:solidFill>
                  <a:srgbClr val="000000"/>
                </a:solidFill>
                <a:latin typeface="GriffithGothic-Bold"/>
              </a:rPr>
              <a:t>P</a:t>
            </a:r>
            <a:r>
              <a:rPr lang="en-GB" sz="5200" dirty="0">
                <a:solidFill>
                  <a:srgbClr val="000000"/>
                </a:solidFill>
                <a:latin typeface="GriffithGothic-Light"/>
              </a:rPr>
              <a:t>eople with dementia want staff to know what is important to them, and relatives want staff to value what they know about the patient.</a:t>
            </a:r>
          </a:p>
          <a:p>
            <a:endParaRPr lang="en-GB" sz="5200" dirty="0">
              <a:solidFill>
                <a:srgbClr val="000000"/>
              </a:solidFill>
              <a:latin typeface="GriffithGothic-Light"/>
            </a:endParaRPr>
          </a:p>
          <a:p>
            <a:r>
              <a:rPr lang="en-GB" sz="5200" b="1" dirty="0">
                <a:solidFill>
                  <a:srgbClr val="000000"/>
                </a:solidFill>
                <a:latin typeface="GriffithGothic-Bold"/>
              </a:rPr>
              <a:t>Creating community: ‘connect with me’ </a:t>
            </a:r>
          </a:p>
          <a:p>
            <a:pPr marL="0" indent="0">
              <a:buNone/>
            </a:pPr>
            <a:endParaRPr lang="en-GB" sz="5200" b="1" dirty="0">
              <a:solidFill>
                <a:srgbClr val="000000"/>
              </a:solidFill>
              <a:latin typeface="GriffithGothic-Bold"/>
            </a:endParaRPr>
          </a:p>
          <a:p>
            <a:pPr marL="0" indent="0">
              <a:buNone/>
            </a:pPr>
            <a:r>
              <a:rPr lang="en-GB" sz="5200" dirty="0">
                <a:solidFill>
                  <a:srgbClr val="000000"/>
                </a:solidFill>
                <a:latin typeface="GriffithGothic-Light"/>
              </a:rPr>
              <a:t>A connected and two-way relationship with staff gives people with dementia and relatives the reassurance that staff will care for them and meet their needs.</a:t>
            </a:r>
          </a:p>
          <a:p>
            <a:endParaRPr lang="en-GB" sz="5200" dirty="0">
              <a:solidFill>
                <a:srgbClr val="000000"/>
              </a:solidFill>
              <a:latin typeface="GriffithGothic-Light"/>
            </a:endParaRPr>
          </a:p>
          <a:p>
            <a:r>
              <a:rPr lang="en-GB" sz="5200" b="1" dirty="0">
                <a:solidFill>
                  <a:srgbClr val="000000"/>
                </a:solidFill>
                <a:latin typeface="GriffithGothic-Bold"/>
              </a:rPr>
              <a:t>Sharing decision making: ‘involve me’</a:t>
            </a:r>
          </a:p>
          <a:p>
            <a:endParaRPr lang="en-GB" sz="5200" b="1" dirty="0">
              <a:solidFill>
                <a:srgbClr val="000000"/>
              </a:solidFill>
              <a:latin typeface="GriffithGothic-Bold"/>
            </a:endParaRPr>
          </a:p>
          <a:p>
            <a:pPr marL="0" indent="0">
              <a:buNone/>
            </a:pPr>
            <a:r>
              <a:rPr lang="en-GB" sz="5200" dirty="0">
                <a:solidFill>
                  <a:srgbClr val="000000"/>
                </a:solidFill>
                <a:latin typeface="GriffithGothic-Light"/>
              </a:rPr>
              <a:t>People with dementia and relatives want to understand what is happening and to be given on-going involvement in decision making.</a:t>
            </a:r>
            <a:endParaRPr lang="en-GB" sz="5200" dirty="0"/>
          </a:p>
          <a:p>
            <a:endParaRPr lang="en-GB" dirty="0"/>
          </a:p>
        </p:txBody>
      </p:sp>
      <p:sp>
        <p:nvSpPr>
          <p:cNvPr id="10" name="Slide Number Placeholder 9"/>
          <p:cNvSpPr>
            <a:spLocks noGrp="1"/>
          </p:cNvSpPr>
          <p:nvPr>
            <p:ph type="sldNum" sz="quarter" idx="12"/>
          </p:nvPr>
        </p:nvSpPr>
        <p:spPr/>
        <p:txBody>
          <a:bodyPr/>
          <a:lstStyle/>
          <a:p>
            <a:fld id="{5C9C4DB9-604A-47CB-A1FB-58DFF92C00FD}" type="slidenum">
              <a:rPr lang="en-GB" smtClean="0"/>
              <a:t>46</a:t>
            </a:fld>
            <a:endParaRPr lang="en-GB"/>
          </a:p>
        </p:txBody>
      </p:sp>
      <p:sp>
        <p:nvSpPr>
          <p:cNvPr id="4" name="Title 3"/>
          <p:cNvSpPr>
            <a:spLocks noGrp="1"/>
          </p:cNvSpPr>
          <p:nvPr>
            <p:ph type="title" idx="4294967295"/>
          </p:nvPr>
        </p:nvSpPr>
        <p:spPr>
          <a:xfrm>
            <a:off x="1259632" y="116632"/>
            <a:ext cx="4679950" cy="1044575"/>
          </a:xfrm>
          <a:prstGeom prst="rect">
            <a:avLst/>
          </a:prstGeom>
          <a:noFill/>
        </p:spPr>
        <p:txBody>
          <a:bodyPr>
            <a:noAutofit/>
          </a:bodyPr>
          <a:lstStyle/>
          <a:p>
            <a:r>
              <a:rPr lang="en-GB" sz="2800" b="1" dirty="0">
                <a:solidFill>
                  <a:srgbClr val="339933"/>
                </a:solidFill>
              </a:rPr>
              <a:t>Best practice: people with dementia in acute settings </a:t>
            </a:r>
          </a:p>
        </p:txBody>
      </p:sp>
      <p:sp>
        <p:nvSpPr>
          <p:cNvPr id="2" name="Date Placeholder 1"/>
          <p:cNvSpPr>
            <a:spLocks noGrp="1"/>
          </p:cNvSpPr>
          <p:nvPr>
            <p:ph type="dt" sz="half" idx="10"/>
          </p:nvPr>
        </p:nvSpPr>
        <p:spPr/>
        <p:txBody>
          <a:bodyPr/>
          <a:lstStyle/>
          <a:p>
            <a:r>
              <a:rPr lang="en-US"/>
              <a:t>17/05/2018</a:t>
            </a:r>
            <a:endParaRPr lang="en-GB"/>
          </a:p>
        </p:txBody>
      </p:sp>
      <p:sp>
        <p:nvSpPr>
          <p:cNvPr id="6" name="Footer Placeholder 5"/>
          <p:cNvSpPr>
            <a:spLocks noGrp="1"/>
          </p:cNvSpPr>
          <p:nvPr>
            <p:ph type="ftr" sz="quarter" idx="11"/>
          </p:nvPr>
        </p:nvSpPr>
        <p:spPr/>
        <p:txBody>
          <a:bodyPr/>
          <a:lstStyle/>
          <a:p>
            <a:r>
              <a:rPr lang="en-GB"/>
              <a:t>Version 1.1</a:t>
            </a:r>
            <a:endParaRPr lang="en-GB"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2780928"/>
            <a:ext cx="2529840" cy="1686560"/>
          </a:xfrm>
          <a:prstGeom prst="rect">
            <a:avLst/>
          </a:prstGeom>
        </p:spPr>
      </p:pic>
    </p:spTree>
    <p:extLst>
      <p:ext uri="{BB962C8B-B14F-4D97-AF65-F5344CB8AC3E}">
        <p14:creationId xmlns:p14="http://schemas.microsoft.com/office/powerpoint/2010/main" val="21357034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980728"/>
            <a:ext cx="8208912" cy="5078313"/>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a:p>
          <a:p>
            <a:endParaRPr lang="en-GB" dirty="0"/>
          </a:p>
        </p:txBody>
      </p:sp>
      <p:sp>
        <p:nvSpPr>
          <p:cNvPr id="5" name="Content Placeholder 4"/>
          <p:cNvSpPr>
            <a:spLocks noGrp="1"/>
          </p:cNvSpPr>
          <p:nvPr>
            <p:ph idx="1"/>
          </p:nvPr>
        </p:nvSpPr>
        <p:spPr/>
        <p:txBody>
          <a:bodyPr>
            <a:normAutofit fontScale="92500"/>
          </a:bodyPr>
          <a:lstStyle/>
          <a:p>
            <a:r>
              <a:rPr lang="en-GB" sz="2800" dirty="0"/>
              <a:t>Professional carers may not have the opportunity to interact with the person before the onset of dementia…. thus the person with dementia may be seen as dependent rather than an active subject.</a:t>
            </a:r>
          </a:p>
          <a:p>
            <a:pPr marL="0" indent="0">
              <a:buNone/>
            </a:pPr>
            <a:endParaRPr lang="en-GB" sz="2800" dirty="0"/>
          </a:p>
          <a:p>
            <a:r>
              <a:rPr lang="en-GB" sz="2800" dirty="0"/>
              <a:t>Knowing about the personal background, interests and preferences increases the likelihood of needs being met.</a:t>
            </a:r>
          </a:p>
          <a:p>
            <a:endParaRPr lang="en-GB" sz="2800" dirty="0"/>
          </a:p>
          <a:p>
            <a:r>
              <a:rPr lang="en-GB" sz="2800" dirty="0"/>
              <a:t>Dementia care ‘maintenance of personhood in the face of failing mental power’ (</a:t>
            </a:r>
            <a:r>
              <a:rPr lang="en-GB" sz="2800" dirty="0" err="1"/>
              <a:t>Kitwood</a:t>
            </a:r>
            <a:r>
              <a:rPr lang="en-GB" sz="2800" dirty="0"/>
              <a:t>, 1997).</a:t>
            </a:r>
          </a:p>
          <a:p>
            <a:endParaRPr lang="en-GB" dirty="0"/>
          </a:p>
        </p:txBody>
      </p:sp>
      <p:sp>
        <p:nvSpPr>
          <p:cNvPr id="10" name="Slide Number Placeholder 9"/>
          <p:cNvSpPr>
            <a:spLocks noGrp="1"/>
          </p:cNvSpPr>
          <p:nvPr>
            <p:ph type="sldNum" sz="quarter" idx="12"/>
          </p:nvPr>
        </p:nvSpPr>
        <p:spPr/>
        <p:txBody>
          <a:bodyPr/>
          <a:lstStyle/>
          <a:p>
            <a:fld id="{5C9C4DB9-604A-47CB-A1FB-58DFF92C00FD}" type="slidenum">
              <a:rPr lang="en-GB" smtClean="0"/>
              <a:t>47</a:t>
            </a:fld>
            <a:endParaRPr lang="en-GB"/>
          </a:p>
        </p:txBody>
      </p:sp>
      <p:sp>
        <p:nvSpPr>
          <p:cNvPr id="4" name="Title 3"/>
          <p:cNvSpPr>
            <a:spLocks noGrp="1"/>
          </p:cNvSpPr>
          <p:nvPr>
            <p:ph type="title" idx="4294967295"/>
          </p:nvPr>
        </p:nvSpPr>
        <p:spPr>
          <a:xfrm>
            <a:off x="1547664" y="188640"/>
            <a:ext cx="4679950" cy="1044575"/>
          </a:xfrm>
          <a:prstGeom prst="rect">
            <a:avLst/>
          </a:prstGeom>
          <a:noFill/>
        </p:spPr>
        <p:txBody>
          <a:bodyPr>
            <a:noAutofit/>
          </a:bodyPr>
          <a:lstStyle/>
          <a:p>
            <a:pPr algn="l"/>
            <a:r>
              <a:rPr lang="en-GB" sz="2800" b="1" dirty="0">
                <a:solidFill>
                  <a:srgbClr val="339933"/>
                </a:solidFill>
              </a:rPr>
              <a:t>Importance of </a:t>
            </a:r>
            <a:br>
              <a:rPr lang="en-GB" sz="2800" b="1" dirty="0">
                <a:solidFill>
                  <a:srgbClr val="339933"/>
                </a:solidFill>
              </a:rPr>
            </a:br>
            <a:r>
              <a:rPr lang="en-GB" sz="2800" b="1" dirty="0">
                <a:solidFill>
                  <a:srgbClr val="339933"/>
                </a:solidFill>
              </a:rPr>
              <a:t>person-centred care</a:t>
            </a:r>
          </a:p>
        </p:txBody>
      </p:sp>
      <p:sp>
        <p:nvSpPr>
          <p:cNvPr id="2" name="Date Placeholder 1"/>
          <p:cNvSpPr>
            <a:spLocks noGrp="1"/>
          </p:cNvSpPr>
          <p:nvPr>
            <p:ph type="dt" sz="half" idx="10"/>
          </p:nvPr>
        </p:nvSpPr>
        <p:spPr/>
        <p:txBody>
          <a:bodyPr/>
          <a:lstStyle/>
          <a:p>
            <a:r>
              <a:rPr lang="en-US"/>
              <a:t>17/05/2018</a:t>
            </a:r>
            <a:endParaRPr lang="en-GB"/>
          </a:p>
        </p:txBody>
      </p:sp>
      <p:sp>
        <p:nvSpPr>
          <p:cNvPr id="6" name="Footer Placeholder 5"/>
          <p:cNvSpPr>
            <a:spLocks noGrp="1"/>
          </p:cNvSpPr>
          <p:nvPr>
            <p:ph type="ftr" sz="quarter" idx="11"/>
          </p:nvPr>
        </p:nvSpPr>
        <p:spPr/>
        <p:txBody>
          <a:bodyPr/>
          <a:lstStyle/>
          <a:p>
            <a:r>
              <a:rPr lang="en-GB"/>
              <a:t>Version 1.1</a:t>
            </a:r>
          </a:p>
        </p:txBody>
      </p:sp>
    </p:spTree>
    <p:extLst>
      <p:ext uri="{BB962C8B-B14F-4D97-AF65-F5344CB8AC3E}">
        <p14:creationId xmlns:p14="http://schemas.microsoft.com/office/powerpoint/2010/main" val="30289429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980728"/>
            <a:ext cx="8208912" cy="5078313"/>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a:p>
          <a:p>
            <a:endParaRPr lang="en-GB" dirty="0"/>
          </a:p>
        </p:txBody>
      </p:sp>
      <p:sp>
        <p:nvSpPr>
          <p:cNvPr id="5" name="Content Placeholder 4"/>
          <p:cNvSpPr>
            <a:spLocks noGrp="1"/>
          </p:cNvSpPr>
          <p:nvPr>
            <p:ph idx="1"/>
          </p:nvPr>
        </p:nvSpPr>
        <p:spPr>
          <a:xfrm>
            <a:off x="539553" y="1600200"/>
            <a:ext cx="8147248" cy="4525963"/>
          </a:xfrm>
        </p:spPr>
        <p:txBody>
          <a:bodyPr>
            <a:normAutofit lnSpcReduction="10000"/>
          </a:bodyPr>
          <a:lstStyle/>
          <a:p>
            <a:pPr>
              <a:lnSpc>
                <a:spcPct val="90000"/>
              </a:lnSpc>
              <a:defRPr/>
            </a:pPr>
            <a:r>
              <a:rPr lang="en-GB" sz="1900" dirty="0">
                <a:solidFill>
                  <a:srgbClr val="000000"/>
                </a:solidFill>
              </a:rPr>
              <a:t>Ensure people with dementia and their carers are:</a:t>
            </a:r>
          </a:p>
          <a:p>
            <a:pPr lvl="1">
              <a:lnSpc>
                <a:spcPct val="90000"/>
              </a:lnSpc>
              <a:buFontTx/>
              <a:buChar char="-"/>
              <a:defRPr/>
            </a:pPr>
            <a:r>
              <a:rPr lang="en-GB" sz="1900" dirty="0">
                <a:solidFill>
                  <a:srgbClr val="000000"/>
                </a:solidFill>
              </a:rPr>
              <a:t>asked how they would like to be addressed and that staff respect this</a:t>
            </a:r>
          </a:p>
          <a:p>
            <a:pPr lvl="1">
              <a:lnSpc>
                <a:spcPct val="90000"/>
              </a:lnSpc>
              <a:buFontTx/>
              <a:buChar char="-"/>
              <a:defRPr/>
            </a:pPr>
            <a:r>
              <a:rPr lang="en-GB" sz="1900" dirty="0">
                <a:solidFill>
                  <a:srgbClr val="000000"/>
                </a:solidFill>
              </a:rPr>
              <a:t>given all the information on the service, in the appropriate format and, wherever possible, in advance.</a:t>
            </a:r>
          </a:p>
          <a:p>
            <a:pPr marL="0" indent="0">
              <a:lnSpc>
                <a:spcPct val="90000"/>
              </a:lnSpc>
              <a:buNone/>
              <a:defRPr/>
            </a:pPr>
            <a:endParaRPr lang="en-GB" sz="1900" dirty="0">
              <a:solidFill>
                <a:srgbClr val="000000"/>
              </a:solidFill>
            </a:endParaRPr>
          </a:p>
          <a:p>
            <a:pPr>
              <a:lnSpc>
                <a:spcPct val="90000"/>
              </a:lnSpc>
              <a:defRPr/>
            </a:pPr>
            <a:r>
              <a:rPr lang="en-GB" sz="1900" dirty="0">
                <a:solidFill>
                  <a:srgbClr val="000000"/>
                </a:solidFill>
              </a:rPr>
              <a:t>Care planning should include opportunities for people with dementia and their carers to talk with staff regularly. </a:t>
            </a:r>
          </a:p>
          <a:p>
            <a:pPr>
              <a:lnSpc>
                <a:spcPct val="90000"/>
              </a:lnSpc>
              <a:defRPr/>
            </a:pPr>
            <a:endParaRPr lang="en-GB" sz="1900" dirty="0">
              <a:solidFill>
                <a:srgbClr val="000000"/>
              </a:solidFill>
            </a:endParaRPr>
          </a:p>
          <a:p>
            <a:pPr>
              <a:lnSpc>
                <a:spcPct val="90000"/>
              </a:lnSpc>
              <a:defRPr/>
            </a:pPr>
            <a:r>
              <a:rPr lang="en-GB" sz="1900" dirty="0">
                <a:solidFill>
                  <a:srgbClr val="000000"/>
                </a:solidFill>
              </a:rPr>
              <a:t>Involve people with dementia and their carers in the production of information resources.</a:t>
            </a:r>
          </a:p>
          <a:p>
            <a:pPr>
              <a:lnSpc>
                <a:spcPct val="90000"/>
              </a:lnSpc>
              <a:defRPr/>
            </a:pPr>
            <a:endParaRPr lang="en-GB" sz="1900" dirty="0">
              <a:solidFill>
                <a:srgbClr val="000000"/>
              </a:solidFill>
            </a:endParaRPr>
          </a:p>
          <a:p>
            <a:pPr>
              <a:lnSpc>
                <a:spcPct val="90000"/>
              </a:lnSpc>
              <a:defRPr/>
            </a:pPr>
            <a:r>
              <a:rPr lang="en-GB" sz="1900" dirty="0">
                <a:solidFill>
                  <a:srgbClr val="000000"/>
                </a:solidFill>
              </a:rPr>
              <a:t>Facilitate ways of obtaining the views of people with dementia and their carers.</a:t>
            </a:r>
            <a:endParaRPr lang="en-GB" sz="1900" dirty="0"/>
          </a:p>
          <a:p>
            <a:pPr marL="0" indent="0" algn="ctr">
              <a:buNone/>
            </a:pPr>
            <a:r>
              <a:rPr lang="en-GB" sz="4000" dirty="0"/>
              <a:t>……see the person not the disease!</a:t>
            </a:r>
          </a:p>
          <a:p>
            <a:endParaRPr lang="en-GB" sz="4000" dirty="0"/>
          </a:p>
        </p:txBody>
      </p:sp>
      <p:sp>
        <p:nvSpPr>
          <p:cNvPr id="10" name="Slide Number Placeholder 9"/>
          <p:cNvSpPr>
            <a:spLocks noGrp="1"/>
          </p:cNvSpPr>
          <p:nvPr>
            <p:ph type="sldNum" sz="quarter" idx="12"/>
          </p:nvPr>
        </p:nvSpPr>
        <p:spPr/>
        <p:txBody>
          <a:bodyPr/>
          <a:lstStyle/>
          <a:p>
            <a:fld id="{5C9C4DB9-604A-47CB-A1FB-58DFF92C00FD}" type="slidenum">
              <a:rPr lang="en-GB" smtClean="0"/>
              <a:t>48</a:t>
            </a:fld>
            <a:endParaRPr lang="en-GB"/>
          </a:p>
        </p:txBody>
      </p:sp>
      <p:sp>
        <p:nvSpPr>
          <p:cNvPr id="4" name="Title 3"/>
          <p:cNvSpPr>
            <a:spLocks noGrp="1"/>
          </p:cNvSpPr>
          <p:nvPr>
            <p:ph type="title" idx="4294967295"/>
          </p:nvPr>
        </p:nvSpPr>
        <p:spPr>
          <a:xfrm>
            <a:off x="1547664" y="152177"/>
            <a:ext cx="4679950" cy="1044575"/>
          </a:xfrm>
          <a:prstGeom prst="rect">
            <a:avLst/>
          </a:prstGeom>
          <a:noFill/>
        </p:spPr>
        <p:txBody>
          <a:bodyPr>
            <a:noAutofit/>
          </a:bodyPr>
          <a:lstStyle/>
          <a:p>
            <a:pPr algn="l"/>
            <a:r>
              <a:rPr lang="en-GB" sz="2800" b="1" dirty="0">
                <a:solidFill>
                  <a:srgbClr val="339933"/>
                </a:solidFill>
              </a:rPr>
              <a:t>Key points to remember</a:t>
            </a:r>
          </a:p>
        </p:txBody>
      </p:sp>
      <p:sp>
        <p:nvSpPr>
          <p:cNvPr id="2" name="Date Placeholder 1"/>
          <p:cNvSpPr>
            <a:spLocks noGrp="1"/>
          </p:cNvSpPr>
          <p:nvPr>
            <p:ph type="dt" sz="half" idx="10"/>
          </p:nvPr>
        </p:nvSpPr>
        <p:spPr/>
        <p:txBody>
          <a:bodyPr/>
          <a:lstStyle/>
          <a:p>
            <a:r>
              <a:rPr lang="en-US"/>
              <a:t>17/05/2018</a:t>
            </a:r>
            <a:endParaRPr lang="en-GB"/>
          </a:p>
        </p:txBody>
      </p:sp>
      <p:sp>
        <p:nvSpPr>
          <p:cNvPr id="6" name="Footer Placeholder 5"/>
          <p:cNvSpPr>
            <a:spLocks noGrp="1"/>
          </p:cNvSpPr>
          <p:nvPr>
            <p:ph type="ftr" sz="quarter" idx="11"/>
          </p:nvPr>
        </p:nvSpPr>
        <p:spPr/>
        <p:txBody>
          <a:bodyPr/>
          <a:lstStyle/>
          <a:p>
            <a:r>
              <a:rPr lang="en-GB"/>
              <a:t>Version 1.1</a:t>
            </a:r>
          </a:p>
        </p:txBody>
      </p:sp>
    </p:spTree>
    <p:extLst>
      <p:ext uri="{BB962C8B-B14F-4D97-AF65-F5344CB8AC3E}">
        <p14:creationId xmlns:p14="http://schemas.microsoft.com/office/powerpoint/2010/main" val="40559624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564904"/>
            <a:ext cx="7560840" cy="2135744"/>
          </a:xfrm>
        </p:spPr>
        <p:txBody>
          <a:bodyPr>
            <a:noAutofit/>
          </a:bodyPr>
          <a:lstStyle/>
          <a:p>
            <a:br>
              <a:rPr lang="en-GB" dirty="0">
                <a:latin typeface="Bitter" pitchFamily="50" charset="0"/>
              </a:rPr>
            </a:br>
            <a:br>
              <a:rPr lang="en-GB" dirty="0">
                <a:latin typeface="Bitter" pitchFamily="50" charset="0"/>
              </a:rPr>
            </a:br>
            <a:br>
              <a:rPr lang="en-GB" dirty="0">
                <a:latin typeface="Bitter" pitchFamily="50" charset="0"/>
              </a:rPr>
            </a:br>
            <a:br>
              <a:rPr lang="en-GB" dirty="0">
                <a:latin typeface="Bitter" pitchFamily="50" charset="0"/>
              </a:rPr>
            </a:br>
            <a:r>
              <a:rPr lang="en-GB" dirty="0">
                <a:latin typeface="+mn-lt"/>
              </a:rPr>
              <a:t>Time for a break</a:t>
            </a:r>
            <a:br>
              <a:rPr lang="en-GB" i="1" dirty="0">
                <a:latin typeface="+mn-lt"/>
              </a:rPr>
            </a:br>
            <a:br>
              <a:rPr lang="en-GB" sz="2000" dirty="0">
                <a:latin typeface="+mn-lt"/>
                <a:ea typeface="PT Sans" panose="020B0503020203020204" pitchFamily="34" charset="0"/>
              </a:rPr>
            </a:br>
            <a:br>
              <a:rPr lang="en-GB" sz="2000" dirty="0">
                <a:solidFill>
                  <a:srgbClr val="4C8822"/>
                </a:solidFill>
                <a:latin typeface="PT Sans" panose="020B0503020203020204" pitchFamily="34" charset="0"/>
                <a:ea typeface="PT Sans" panose="020B0503020203020204" pitchFamily="34" charset="0"/>
              </a:rPr>
            </a:br>
            <a:br>
              <a:rPr lang="en-GB" sz="2000" dirty="0">
                <a:solidFill>
                  <a:srgbClr val="4C8822"/>
                </a:solidFill>
                <a:latin typeface="PT Sans" panose="020B0503020203020204" pitchFamily="34" charset="0"/>
                <a:ea typeface="PT Sans" panose="020B0503020203020204" pitchFamily="34" charset="0"/>
              </a:rPr>
            </a:br>
            <a:endParaRPr lang="en-GB" dirty="0">
              <a:latin typeface="Bitter" pitchFamily="50"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1436" y="836712"/>
            <a:ext cx="4509120" cy="4509120"/>
          </a:xfrm>
          <a:prstGeom prst="rect">
            <a:avLst/>
          </a:prstGeom>
        </p:spPr>
      </p:pic>
    </p:spTree>
    <p:extLst>
      <p:ext uri="{BB962C8B-B14F-4D97-AF65-F5344CB8AC3E}">
        <p14:creationId xmlns:p14="http://schemas.microsoft.com/office/powerpoint/2010/main" val="1404596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980728"/>
            <a:ext cx="8208912" cy="5078313"/>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5" name="Content Placeholder 4"/>
          <p:cNvSpPr>
            <a:spLocks noGrp="1"/>
          </p:cNvSpPr>
          <p:nvPr>
            <p:ph idx="1"/>
          </p:nvPr>
        </p:nvSpPr>
        <p:spPr>
          <a:xfrm>
            <a:off x="457200" y="4221088"/>
            <a:ext cx="8229600" cy="3024336"/>
          </a:xfrm>
        </p:spPr>
        <p:txBody>
          <a:bodyPr>
            <a:noAutofit/>
          </a:bodyPr>
          <a:lstStyle/>
          <a:p>
            <a:pPr marL="0" indent="0" algn="r">
              <a:buNone/>
            </a:pPr>
            <a:r>
              <a:rPr lang="en-GB" sz="2200" dirty="0"/>
              <a:t> </a:t>
            </a:r>
          </a:p>
          <a:p>
            <a:pPr algn="r"/>
            <a:endParaRPr lang="en-GB" sz="2200" dirty="0"/>
          </a:p>
          <a:p>
            <a:pPr algn="r"/>
            <a:endParaRPr lang="en-GB" sz="2200" dirty="0"/>
          </a:p>
          <a:p>
            <a:pPr algn="r"/>
            <a:endParaRPr lang="en-GB" sz="2200" dirty="0"/>
          </a:p>
          <a:p>
            <a:pPr marL="0" indent="0" algn="r">
              <a:buNone/>
            </a:pPr>
            <a:r>
              <a:rPr lang="en-US" sz="2000" dirty="0"/>
              <a:t>Source: Skills for Health and Health Education England, 2015</a:t>
            </a:r>
            <a:endParaRPr lang="en-US" sz="1600" dirty="0"/>
          </a:p>
          <a:p>
            <a:pPr marL="514350" indent="-514350" algn="r">
              <a:buAutoNum type="arabicPeriod"/>
            </a:pPr>
            <a:endParaRPr lang="en-GB" sz="1600" dirty="0">
              <a:solidFill>
                <a:srgbClr val="FF0000"/>
              </a:solidFill>
            </a:endParaRPr>
          </a:p>
        </p:txBody>
      </p:sp>
      <p:sp>
        <p:nvSpPr>
          <p:cNvPr id="12" name="Slide Number Placeholder 11"/>
          <p:cNvSpPr>
            <a:spLocks noGrp="1"/>
          </p:cNvSpPr>
          <p:nvPr>
            <p:ph type="sldNum" sz="quarter" idx="12"/>
          </p:nvPr>
        </p:nvSpPr>
        <p:spPr/>
        <p:txBody>
          <a:bodyPr/>
          <a:lstStyle/>
          <a:p>
            <a:fld id="{5C9C4DB9-604A-47CB-A1FB-58DFF92C00FD}" type="slidenum">
              <a:rPr lang="en-GB" smtClean="0"/>
              <a:t>5</a:t>
            </a:fld>
            <a:endParaRPr lang="en-GB" dirty="0"/>
          </a:p>
        </p:txBody>
      </p:sp>
      <p:sp>
        <p:nvSpPr>
          <p:cNvPr id="4" name="Title 3"/>
          <p:cNvSpPr>
            <a:spLocks noGrp="1"/>
          </p:cNvSpPr>
          <p:nvPr>
            <p:ph type="title" idx="4294967295"/>
          </p:nvPr>
        </p:nvSpPr>
        <p:spPr>
          <a:xfrm>
            <a:off x="1548234" y="188640"/>
            <a:ext cx="4679950" cy="1044575"/>
          </a:xfrm>
          <a:prstGeom prst="rect">
            <a:avLst/>
          </a:prstGeom>
          <a:noFill/>
        </p:spPr>
        <p:txBody>
          <a:bodyPr>
            <a:noAutofit/>
          </a:bodyPr>
          <a:lstStyle/>
          <a:p>
            <a:pPr algn="l"/>
            <a:r>
              <a:rPr lang="en-GB" sz="2800" b="1" dirty="0">
                <a:solidFill>
                  <a:srgbClr val="4C8822"/>
                </a:solidFill>
              </a:rPr>
              <a:t>Dementia Core Knowledge and Skills Framework</a:t>
            </a:r>
          </a:p>
        </p:txBody>
      </p:sp>
      <p:graphicFrame>
        <p:nvGraphicFramePr>
          <p:cNvPr id="6" name="Table 5"/>
          <p:cNvGraphicFramePr>
            <a:graphicFrameLocks noGrp="1"/>
          </p:cNvGraphicFramePr>
          <p:nvPr>
            <p:extLst>
              <p:ext uri="{D42A27DB-BD31-4B8C-83A1-F6EECF244321}">
                <p14:modId xmlns:p14="http://schemas.microsoft.com/office/powerpoint/2010/main" val="767038227"/>
              </p:ext>
            </p:extLst>
          </p:nvPr>
        </p:nvGraphicFramePr>
        <p:xfrm>
          <a:off x="876200" y="1772821"/>
          <a:ext cx="7368208" cy="3847387"/>
        </p:xfrm>
        <a:graphic>
          <a:graphicData uri="http://schemas.openxmlformats.org/drawingml/2006/table">
            <a:tbl>
              <a:tblPr firstRow="1" firstCol="1" bandRow="1">
                <a:tableStyleId>{616DA210-FB5B-4158-B5E0-FEB733F419BA}</a:tableStyleId>
              </a:tblPr>
              <a:tblGrid>
                <a:gridCol w="428609">
                  <a:extLst>
                    <a:ext uri="{9D8B030D-6E8A-4147-A177-3AD203B41FA5}">
                      <a16:colId xmlns:a16="http://schemas.microsoft.com/office/drawing/2014/main" val="20000"/>
                    </a:ext>
                  </a:extLst>
                </a:gridCol>
                <a:gridCol w="4892071">
                  <a:extLst>
                    <a:ext uri="{9D8B030D-6E8A-4147-A177-3AD203B41FA5}">
                      <a16:colId xmlns:a16="http://schemas.microsoft.com/office/drawing/2014/main" val="20001"/>
                    </a:ext>
                  </a:extLst>
                </a:gridCol>
                <a:gridCol w="682242">
                  <a:extLst>
                    <a:ext uri="{9D8B030D-6E8A-4147-A177-3AD203B41FA5}">
                      <a16:colId xmlns:a16="http://schemas.microsoft.com/office/drawing/2014/main" val="20002"/>
                    </a:ext>
                  </a:extLst>
                </a:gridCol>
                <a:gridCol w="683044">
                  <a:extLst>
                    <a:ext uri="{9D8B030D-6E8A-4147-A177-3AD203B41FA5}">
                      <a16:colId xmlns:a16="http://schemas.microsoft.com/office/drawing/2014/main" val="20003"/>
                    </a:ext>
                  </a:extLst>
                </a:gridCol>
                <a:gridCol w="682242">
                  <a:extLst>
                    <a:ext uri="{9D8B030D-6E8A-4147-A177-3AD203B41FA5}">
                      <a16:colId xmlns:a16="http://schemas.microsoft.com/office/drawing/2014/main" val="20004"/>
                    </a:ext>
                  </a:extLst>
                </a:gridCol>
              </a:tblGrid>
              <a:tr h="254013">
                <a:tc gridSpan="2">
                  <a:txBody>
                    <a:bodyPr/>
                    <a:lstStyle/>
                    <a:p>
                      <a:pPr>
                        <a:lnSpc>
                          <a:spcPct val="115000"/>
                        </a:lnSpc>
                        <a:spcAft>
                          <a:spcPts val="0"/>
                        </a:spcAft>
                      </a:pPr>
                      <a:r>
                        <a:rPr lang="en-GB" sz="1100" dirty="0">
                          <a:effectLst/>
                        </a:rPr>
                        <a:t>Subject</a:t>
                      </a:r>
                      <a:endParaRPr lang="en-GB" sz="1100" b="1" dirty="0">
                        <a:effectLst/>
                        <a:latin typeface="Calibri"/>
                        <a:ea typeface="Calibri"/>
                        <a:cs typeface="Arial"/>
                      </a:endParaRPr>
                    </a:p>
                  </a:txBody>
                  <a:tcPr marL="68580" marR="68580" marT="0" marB="0"/>
                </a:tc>
                <a:tc hMerge="1">
                  <a:txBody>
                    <a:bodyPr/>
                    <a:lstStyle/>
                    <a:p>
                      <a:endParaRPr lang="en-GB"/>
                    </a:p>
                  </a:txBody>
                  <a:tcPr/>
                </a:tc>
                <a:tc>
                  <a:txBody>
                    <a:bodyPr/>
                    <a:lstStyle/>
                    <a:p>
                      <a:pPr>
                        <a:lnSpc>
                          <a:spcPct val="115000"/>
                        </a:lnSpc>
                        <a:spcAft>
                          <a:spcPts val="0"/>
                        </a:spcAft>
                      </a:pPr>
                      <a:r>
                        <a:rPr lang="en-GB" sz="1100" dirty="0">
                          <a:effectLst/>
                        </a:rPr>
                        <a:t>Tier 1</a:t>
                      </a:r>
                      <a:endParaRPr lang="en-GB" sz="1100" b="1" dirty="0">
                        <a:effectLst/>
                        <a:latin typeface="Calibri"/>
                        <a:ea typeface="Calibri"/>
                        <a:cs typeface="Arial"/>
                      </a:endParaRPr>
                    </a:p>
                  </a:txBody>
                  <a:tcPr marL="68580" marR="68580" marT="0" marB="0"/>
                </a:tc>
                <a:tc>
                  <a:txBody>
                    <a:bodyPr/>
                    <a:lstStyle/>
                    <a:p>
                      <a:pPr>
                        <a:lnSpc>
                          <a:spcPct val="115000"/>
                        </a:lnSpc>
                        <a:spcAft>
                          <a:spcPts val="0"/>
                        </a:spcAft>
                      </a:pPr>
                      <a:r>
                        <a:rPr lang="en-GB" sz="1100" dirty="0">
                          <a:effectLst/>
                        </a:rPr>
                        <a:t>Tier 2</a:t>
                      </a:r>
                      <a:endParaRPr lang="en-GB" sz="1100" b="1" dirty="0">
                        <a:effectLst/>
                        <a:latin typeface="Calibri"/>
                        <a:ea typeface="Calibri"/>
                        <a:cs typeface="Arial"/>
                      </a:endParaRPr>
                    </a:p>
                  </a:txBody>
                  <a:tcPr marL="68580" marR="68580" marT="0" marB="0"/>
                </a:tc>
                <a:tc>
                  <a:txBody>
                    <a:bodyPr/>
                    <a:lstStyle/>
                    <a:p>
                      <a:pPr>
                        <a:lnSpc>
                          <a:spcPct val="115000"/>
                        </a:lnSpc>
                        <a:spcAft>
                          <a:spcPts val="0"/>
                        </a:spcAft>
                      </a:pPr>
                      <a:r>
                        <a:rPr lang="en-GB" sz="1100" dirty="0">
                          <a:effectLst/>
                        </a:rPr>
                        <a:t>Tier 3</a:t>
                      </a:r>
                      <a:endParaRPr lang="en-GB" sz="1100" b="1" dirty="0">
                        <a:effectLst/>
                        <a:latin typeface="Calibri"/>
                        <a:ea typeface="Calibri"/>
                        <a:cs typeface="Arial"/>
                      </a:endParaRPr>
                    </a:p>
                  </a:txBody>
                  <a:tcPr marL="68580" marR="68580" marT="0" marB="0"/>
                </a:tc>
                <a:extLst>
                  <a:ext uri="{0D108BD9-81ED-4DB2-BD59-A6C34878D82A}">
                    <a16:rowId xmlns:a16="http://schemas.microsoft.com/office/drawing/2014/main" val="10000"/>
                  </a:ext>
                </a:extLst>
              </a:tr>
              <a:tr h="254013">
                <a:tc>
                  <a:txBody>
                    <a:bodyPr/>
                    <a:lstStyle/>
                    <a:p>
                      <a:pPr>
                        <a:lnSpc>
                          <a:spcPct val="115000"/>
                        </a:lnSpc>
                        <a:spcAft>
                          <a:spcPts val="0"/>
                        </a:spcAft>
                      </a:pPr>
                      <a:r>
                        <a:rPr lang="en-GB" sz="1100" dirty="0">
                          <a:effectLst/>
                        </a:rPr>
                        <a:t>1.</a:t>
                      </a:r>
                      <a:endParaRPr lang="en-GB" sz="1100" dirty="0">
                        <a:effectLst/>
                        <a:latin typeface="Calibri"/>
                        <a:ea typeface="Calibri"/>
                        <a:cs typeface="Arial"/>
                      </a:endParaRPr>
                    </a:p>
                  </a:txBody>
                  <a:tcPr marL="68580" marR="68580" marT="0" marB="0"/>
                </a:tc>
                <a:tc>
                  <a:txBody>
                    <a:bodyPr/>
                    <a:lstStyle/>
                    <a:p>
                      <a:pPr>
                        <a:lnSpc>
                          <a:spcPct val="115000"/>
                        </a:lnSpc>
                        <a:spcAft>
                          <a:spcPts val="0"/>
                        </a:spcAft>
                      </a:pPr>
                      <a:r>
                        <a:rPr lang="en-GB" sz="1100" dirty="0">
                          <a:effectLst/>
                        </a:rPr>
                        <a:t>Dementia Awareness</a:t>
                      </a:r>
                      <a:endParaRPr lang="en-GB" sz="1100" dirty="0">
                        <a:effectLst/>
                        <a:latin typeface="Calibri"/>
                        <a:ea typeface="Calibri"/>
                        <a:cs typeface="Arial"/>
                      </a:endParaRPr>
                    </a:p>
                  </a:txBody>
                  <a:tcPr marL="68580" marR="68580" marT="0" marB="0"/>
                </a:tc>
                <a:tc>
                  <a:txBody>
                    <a:bodyPr/>
                    <a:lstStyle/>
                    <a:p>
                      <a:pPr marL="342900" lvl="0" indent="-342900" algn="ctr">
                        <a:lnSpc>
                          <a:spcPct val="115000"/>
                        </a:lnSpc>
                        <a:spcAft>
                          <a:spcPts val="0"/>
                        </a:spcAft>
                        <a:buFont typeface="Wingdings"/>
                        <a:buChar char=""/>
                      </a:pPr>
                      <a:r>
                        <a:rPr lang="en-GB" sz="1100" dirty="0">
                          <a:effectLst/>
                        </a:rPr>
                        <a:t> </a:t>
                      </a:r>
                      <a:endParaRPr lang="en-GB" sz="1100" dirty="0">
                        <a:effectLst/>
                        <a:latin typeface="Calibri"/>
                        <a:ea typeface="Calibri"/>
                        <a:cs typeface="Arial"/>
                      </a:endParaRPr>
                    </a:p>
                  </a:txBody>
                  <a:tcPr marL="68580" marR="68580" marT="0" marB="0"/>
                </a:tc>
                <a:tc>
                  <a:txBody>
                    <a:bodyPr/>
                    <a:lstStyle/>
                    <a:p>
                      <a:pPr marL="342900" lvl="0" indent="-342900">
                        <a:lnSpc>
                          <a:spcPct val="115000"/>
                        </a:lnSpc>
                        <a:spcAft>
                          <a:spcPts val="0"/>
                        </a:spcAft>
                        <a:buFont typeface="Wingdings"/>
                        <a:buChar char=""/>
                      </a:pPr>
                      <a:r>
                        <a:rPr lang="en-GB" sz="1100" dirty="0">
                          <a:effectLst/>
                        </a:rPr>
                        <a:t> </a:t>
                      </a:r>
                      <a:endParaRPr lang="en-GB" sz="1100" dirty="0">
                        <a:effectLst/>
                        <a:latin typeface="Calibri"/>
                        <a:ea typeface="Calibri"/>
                        <a:cs typeface="Arial"/>
                      </a:endParaRPr>
                    </a:p>
                  </a:txBody>
                  <a:tcPr marL="68580" marR="68580" marT="0" marB="0"/>
                </a:tc>
                <a:tc>
                  <a:txBody>
                    <a:bodyPr/>
                    <a:lstStyle/>
                    <a:p>
                      <a:pPr marL="342900" lvl="0" indent="-342900">
                        <a:lnSpc>
                          <a:spcPct val="115000"/>
                        </a:lnSpc>
                        <a:spcAft>
                          <a:spcPts val="0"/>
                        </a:spcAft>
                        <a:buFont typeface="Wingdings"/>
                        <a:buChar char=""/>
                      </a:pPr>
                      <a:r>
                        <a:rPr lang="en-GB" sz="1100" dirty="0">
                          <a:effectLst/>
                        </a:rPr>
                        <a:t> </a:t>
                      </a:r>
                      <a:endParaRPr lang="en-GB" sz="1100" dirty="0">
                        <a:effectLst/>
                        <a:latin typeface="Calibri"/>
                        <a:ea typeface="Calibri"/>
                        <a:cs typeface="Arial"/>
                      </a:endParaRPr>
                    </a:p>
                  </a:txBody>
                  <a:tcPr marL="68580" marR="68580" marT="0" marB="0"/>
                </a:tc>
                <a:extLst>
                  <a:ext uri="{0D108BD9-81ED-4DB2-BD59-A6C34878D82A}">
                    <a16:rowId xmlns:a16="http://schemas.microsoft.com/office/drawing/2014/main" val="10001"/>
                  </a:ext>
                </a:extLst>
              </a:tr>
              <a:tr h="254013">
                <a:tc>
                  <a:txBody>
                    <a:bodyPr/>
                    <a:lstStyle/>
                    <a:p>
                      <a:pPr>
                        <a:lnSpc>
                          <a:spcPct val="115000"/>
                        </a:lnSpc>
                        <a:spcAft>
                          <a:spcPts val="0"/>
                        </a:spcAft>
                      </a:pPr>
                      <a:r>
                        <a:rPr lang="en-GB" sz="1100" dirty="0">
                          <a:effectLst/>
                        </a:rPr>
                        <a:t>2. </a:t>
                      </a:r>
                      <a:endParaRPr lang="en-GB" sz="1100" dirty="0">
                        <a:effectLst/>
                        <a:latin typeface="Calibri"/>
                        <a:ea typeface="Calibri"/>
                        <a:cs typeface="Arial"/>
                      </a:endParaRPr>
                    </a:p>
                  </a:txBody>
                  <a:tcPr marL="68580" marR="68580" marT="0" marB="0"/>
                </a:tc>
                <a:tc>
                  <a:txBody>
                    <a:bodyPr/>
                    <a:lstStyle/>
                    <a:p>
                      <a:pPr>
                        <a:lnSpc>
                          <a:spcPct val="115000"/>
                        </a:lnSpc>
                        <a:spcAft>
                          <a:spcPts val="0"/>
                        </a:spcAft>
                      </a:pPr>
                      <a:r>
                        <a:rPr lang="en-GB" sz="1100" dirty="0">
                          <a:effectLst/>
                        </a:rPr>
                        <a:t>Dementia identification, assessment and diagnosis</a:t>
                      </a:r>
                      <a:endParaRPr lang="en-GB" sz="1100" dirty="0">
                        <a:effectLst/>
                        <a:latin typeface="Calibri"/>
                        <a:ea typeface="Calibri"/>
                        <a:cs typeface="Arial"/>
                      </a:endParaRPr>
                    </a:p>
                  </a:txBody>
                  <a:tcPr marL="68580" marR="68580" marT="0" marB="0"/>
                </a:tc>
                <a:tc>
                  <a:txBody>
                    <a:bodyPr/>
                    <a:lstStyle/>
                    <a:p>
                      <a:pPr>
                        <a:lnSpc>
                          <a:spcPct val="115000"/>
                        </a:lnSpc>
                        <a:spcAft>
                          <a:spcPts val="0"/>
                        </a:spcAft>
                      </a:pPr>
                      <a:r>
                        <a:rPr lang="en-GB" sz="1100" dirty="0">
                          <a:effectLst/>
                        </a:rPr>
                        <a:t> </a:t>
                      </a:r>
                      <a:endParaRPr lang="en-GB" sz="1100" dirty="0">
                        <a:effectLst/>
                        <a:latin typeface="Calibri"/>
                        <a:ea typeface="Calibri"/>
                        <a:cs typeface="Arial"/>
                      </a:endParaRPr>
                    </a:p>
                  </a:txBody>
                  <a:tcPr marL="68580" marR="68580" marT="0" marB="0"/>
                </a:tc>
                <a:tc>
                  <a:txBody>
                    <a:bodyPr/>
                    <a:lstStyle/>
                    <a:p>
                      <a:pPr marL="342900" lvl="0" indent="-342900">
                        <a:lnSpc>
                          <a:spcPct val="115000"/>
                        </a:lnSpc>
                        <a:spcAft>
                          <a:spcPts val="0"/>
                        </a:spcAft>
                        <a:buFont typeface="Wingdings"/>
                        <a:buChar char=""/>
                      </a:pPr>
                      <a:r>
                        <a:rPr lang="en-GB" sz="1100" dirty="0">
                          <a:effectLst/>
                        </a:rPr>
                        <a:t> </a:t>
                      </a:r>
                      <a:endParaRPr lang="en-GB" sz="1100" dirty="0">
                        <a:effectLst/>
                        <a:latin typeface="Calibri"/>
                        <a:ea typeface="Calibri"/>
                        <a:cs typeface="Arial"/>
                      </a:endParaRPr>
                    </a:p>
                  </a:txBody>
                  <a:tcPr marL="68580" marR="68580" marT="0" marB="0"/>
                </a:tc>
                <a:tc>
                  <a:txBody>
                    <a:bodyPr/>
                    <a:lstStyle/>
                    <a:p>
                      <a:pPr marL="342900" lvl="0" indent="-342900">
                        <a:lnSpc>
                          <a:spcPct val="115000"/>
                        </a:lnSpc>
                        <a:spcAft>
                          <a:spcPts val="0"/>
                        </a:spcAft>
                        <a:buFont typeface="Wingdings"/>
                        <a:buChar char=""/>
                      </a:pPr>
                      <a:r>
                        <a:rPr lang="en-GB" sz="1100" dirty="0">
                          <a:effectLst/>
                        </a:rPr>
                        <a:t> </a:t>
                      </a:r>
                      <a:endParaRPr lang="en-GB" sz="1100" dirty="0">
                        <a:effectLst/>
                        <a:latin typeface="Calibri"/>
                        <a:ea typeface="Calibri"/>
                        <a:cs typeface="Arial"/>
                      </a:endParaRPr>
                    </a:p>
                  </a:txBody>
                  <a:tcPr marL="68580" marR="68580" marT="0" marB="0"/>
                </a:tc>
                <a:extLst>
                  <a:ext uri="{0D108BD9-81ED-4DB2-BD59-A6C34878D82A}">
                    <a16:rowId xmlns:a16="http://schemas.microsoft.com/office/drawing/2014/main" val="10002"/>
                  </a:ext>
                </a:extLst>
              </a:tr>
              <a:tr h="254013">
                <a:tc>
                  <a:txBody>
                    <a:bodyPr/>
                    <a:lstStyle/>
                    <a:p>
                      <a:pPr>
                        <a:lnSpc>
                          <a:spcPct val="115000"/>
                        </a:lnSpc>
                        <a:spcAft>
                          <a:spcPts val="0"/>
                        </a:spcAft>
                      </a:pPr>
                      <a:r>
                        <a:rPr lang="en-GB" sz="1100" dirty="0">
                          <a:effectLst/>
                        </a:rPr>
                        <a:t>3.</a:t>
                      </a:r>
                      <a:endParaRPr lang="en-GB" sz="1100" dirty="0">
                        <a:effectLst/>
                        <a:latin typeface="Calibri"/>
                        <a:ea typeface="Calibri"/>
                        <a:cs typeface="Arial"/>
                      </a:endParaRPr>
                    </a:p>
                  </a:txBody>
                  <a:tcPr marL="68580" marR="68580" marT="0" marB="0"/>
                </a:tc>
                <a:tc>
                  <a:txBody>
                    <a:bodyPr/>
                    <a:lstStyle/>
                    <a:p>
                      <a:pPr>
                        <a:lnSpc>
                          <a:spcPct val="115000"/>
                        </a:lnSpc>
                        <a:spcAft>
                          <a:spcPts val="0"/>
                        </a:spcAft>
                      </a:pPr>
                      <a:r>
                        <a:rPr lang="en-GB" sz="1100" dirty="0">
                          <a:effectLst/>
                        </a:rPr>
                        <a:t>Dementia risk reduction and prevention</a:t>
                      </a:r>
                      <a:endParaRPr lang="en-GB" sz="1100" dirty="0">
                        <a:effectLst/>
                        <a:latin typeface="Calibri"/>
                        <a:ea typeface="Calibri"/>
                        <a:cs typeface="Arial"/>
                      </a:endParaRPr>
                    </a:p>
                  </a:txBody>
                  <a:tcPr marL="68580" marR="68580" marT="0" marB="0"/>
                </a:tc>
                <a:tc>
                  <a:txBody>
                    <a:bodyPr/>
                    <a:lstStyle/>
                    <a:p>
                      <a:pPr>
                        <a:lnSpc>
                          <a:spcPct val="115000"/>
                        </a:lnSpc>
                        <a:spcAft>
                          <a:spcPts val="0"/>
                        </a:spcAft>
                      </a:pPr>
                      <a:r>
                        <a:rPr lang="en-GB" sz="1100" dirty="0">
                          <a:effectLst/>
                        </a:rPr>
                        <a:t> </a:t>
                      </a:r>
                      <a:endParaRPr lang="en-GB" sz="1100" dirty="0">
                        <a:effectLst/>
                        <a:latin typeface="Calibri"/>
                        <a:ea typeface="Calibri"/>
                        <a:cs typeface="Arial"/>
                      </a:endParaRPr>
                    </a:p>
                  </a:txBody>
                  <a:tcPr marL="68580" marR="68580" marT="0" marB="0"/>
                </a:tc>
                <a:tc>
                  <a:txBody>
                    <a:bodyPr/>
                    <a:lstStyle/>
                    <a:p>
                      <a:pPr marL="342900" lvl="0" indent="-342900">
                        <a:lnSpc>
                          <a:spcPct val="115000"/>
                        </a:lnSpc>
                        <a:spcAft>
                          <a:spcPts val="0"/>
                        </a:spcAft>
                        <a:buFont typeface="Wingdings"/>
                        <a:buChar char=""/>
                      </a:pPr>
                      <a:r>
                        <a:rPr lang="en-GB" sz="1100" dirty="0">
                          <a:effectLst/>
                        </a:rPr>
                        <a:t> </a:t>
                      </a:r>
                      <a:endParaRPr lang="en-GB" sz="1100" dirty="0">
                        <a:effectLst/>
                        <a:latin typeface="Calibri"/>
                        <a:ea typeface="Calibri"/>
                        <a:cs typeface="Arial"/>
                      </a:endParaRPr>
                    </a:p>
                  </a:txBody>
                  <a:tcPr marL="68580" marR="68580" marT="0" marB="0"/>
                </a:tc>
                <a:tc>
                  <a:txBody>
                    <a:bodyPr/>
                    <a:lstStyle/>
                    <a:p>
                      <a:pPr marL="342900" lvl="0" indent="-342900">
                        <a:lnSpc>
                          <a:spcPct val="115000"/>
                        </a:lnSpc>
                        <a:spcAft>
                          <a:spcPts val="0"/>
                        </a:spcAft>
                        <a:buFont typeface="Wingdings"/>
                        <a:buChar char=""/>
                      </a:pPr>
                      <a:r>
                        <a:rPr lang="en-GB" sz="1100" dirty="0">
                          <a:effectLst/>
                        </a:rPr>
                        <a:t> </a:t>
                      </a:r>
                      <a:endParaRPr lang="en-GB" sz="1100" dirty="0">
                        <a:effectLst/>
                        <a:latin typeface="Calibri"/>
                        <a:ea typeface="Calibri"/>
                        <a:cs typeface="Arial"/>
                      </a:endParaRPr>
                    </a:p>
                  </a:txBody>
                  <a:tcPr marL="68580" marR="68580" marT="0" marB="0"/>
                </a:tc>
                <a:extLst>
                  <a:ext uri="{0D108BD9-81ED-4DB2-BD59-A6C34878D82A}">
                    <a16:rowId xmlns:a16="http://schemas.microsoft.com/office/drawing/2014/main" val="10003"/>
                  </a:ext>
                </a:extLst>
              </a:tr>
              <a:tr h="254013">
                <a:tc>
                  <a:txBody>
                    <a:bodyPr/>
                    <a:lstStyle/>
                    <a:p>
                      <a:pPr>
                        <a:lnSpc>
                          <a:spcPct val="115000"/>
                        </a:lnSpc>
                        <a:spcAft>
                          <a:spcPts val="0"/>
                        </a:spcAft>
                      </a:pPr>
                      <a:r>
                        <a:rPr lang="en-GB" sz="1100" dirty="0">
                          <a:effectLst/>
                        </a:rPr>
                        <a:t>4.</a:t>
                      </a:r>
                      <a:endParaRPr lang="en-GB" sz="1100" dirty="0">
                        <a:effectLst/>
                        <a:latin typeface="Calibri"/>
                        <a:ea typeface="Calibri"/>
                        <a:cs typeface="Arial"/>
                      </a:endParaRPr>
                    </a:p>
                  </a:txBody>
                  <a:tcPr marL="68580" marR="68580" marT="0" marB="0"/>
                </a:tc>
                <a:tc>
                  <a:txBody>
                    <a:bodyPr/>
                    <a:lstStyle/>
                    <a:p>
                      <a:pPr>
                        <a:lnSpc>
                          <a:spcPct val="115000"/>
                        </a:lnSpc>
                        <a:spcAft>
                          <a:spcPts val="0"/>
                        </a:spcAft>
                      </a:pPr>
                      <a:r>
                        <a:rPr lang="en-GB" sz="1100" dirty="0">
                          <a:effectLst/>
                        </a:rPr>
                        <a:t>Person-centred care</a:t>
                      </a:r>
                      <a:endParaRPr lang="en-GB" sz="1100" dirty="0">
                        <a:effectLst/>
                        <a:latin typeface="Calibri"/>
                        <a:ea typeface="Calibri"/>
                        <a:cs typeface="Arial"/>
                      </a:endParaRPr>
                    </a:p>
                  </a:txBody>
                  <a:tcPr marL="68580" marR="68580" marT="0" marB="0"/>
                </a:tc>
                <a:tc>
                  <a:txBody>
                    <a:bodyPr/>
                    <a:lstStyle/>
                    <a:p>
                      <a:pPr>
                        <a:lnSpc>
                          <a:spcPct val="115000"/>
                        </a:lnSpc>
                        <a:spcAft>
                          <a:spcPts val="0"/>
                        </a:spcAft>
                      </a:pPr>
                      <a:r>
                        <a:rPr lang="en-GB" sz="1100" dirty="0">
                          <a:effectLst/>
                        </a:rPr>
                        <a:t> </a:t>
                      </a:r>
                      <a:endParaRPr lang="en-GB" sz="1100" dirty="0">
                        <a:effectLst/>
                        <a:latin typeface="Calibri"/>
                        <a:ea typeface="Calibri"/>
                        <a:cs typeface="Arial"/>
                      </a:endParaRPr>
                    </a:p>
                  </a:txBody>
                  <a:tcPr marL="68580" marR="68580" marT="0" marB="0"/>
                </a:tc>
                <a:tc>
                  <a:txBody>
                    <a:bodyPr/>
                    <a:lstStyle/>
                    <a:p>
                      <a:pPr marL="342900" lvl="0" indent="-342900">
                        <a:lnSpc>
                          <a:spcPct val="115000"/>
                        </a:lnSpc>
                        <a:spcAft>
                          <a:spcPts val="0"/>
                        </a:spcAft>
                        <a:buFont typeface="Wingdings"/>
                        <a:buChar char=""/>
                      </a:pPr>
                      <a:r>
                        <a:rPr lang="en-GB" sz="1100" dirty="0">
                          <a:effectLst/>
                        </a:rPr>
                        <a:t> </a:t>
                      </a:r>
                      <a:endParaRPr lang="en-GB" sz="1100" dirty="0">
                        <a:effectLst/>
                        <a:latin typeface="Calibri"/>
                        <a:ea typeface="Calibri"/>
                        <a:cs typeface="Arial"/>
                      </a:endParaRPr>
                    </a:p>
                  </a:txBody>
                  <a:tcPr marL="68580" marR="68580" marT="0" marB="0"/>
                </a:tc>
                <a:tc>
                  <a:txBody>
                    <a:bodyPr/>
                    <a:lstStyle/>
                    <a:p>
                      <a:pPr marL="342900" lvl="0" indent="-342900">
                        <a:lnSpc>
                          <a:spcPct val="115000"/>
                        </a:lnSpc>
                        <a:spcAft>
                          <a:spcPts val="0"/>
                        </a:spcAft>
                        <a:buFont typeface="Wingdings"/>
                        <a:buChar char=""/>
                      </a:pPr>
                      <a:r>
                        <a:rPr lang="en-GB" sz="1100" dirty="0">
                          <a:effectLst/>
                        </a:rPr>
                        <a:t> </a:t>
                      </a:r>
                      <a:endParaRPr lang="en-GB" sz="1100" dirty="0">
                        <a:effectLst/>
                        <a:latin typeface="Calibri"/>
                        <a:ea typeface="Calibri"/>
                        <a:cs typeface="Arial"/>
                      </a:endParaRPr>
                    </a:p>
                  </a:txBody>
                  <a:tcPr marL="68580" marR="68580" marT="0" marB="0"/>
                </a:tc>
                <a:extLst>
                  <a:ext uri="{0D108BD9-81ED-4DB2-BD59-A6C34878D82A}">
                    <a16:rowId xmlns:a16="http://schemas.microsoft.com/office/drawing/2014/main" val="10004"/>
                  </a:ext>
                </a:extLst>
              </a:tr>
              <a:tr h="291205">
                <a:tc>
                  <a:txBody>
                    <a:bodyPr/>
                    <a:lstStyle/>
                    <a:p>
                      <a:pPr>
                        <a:lnSpc>
                          <a:spcPct val="115000"/>
                        </a:lnSpc>
                        <a:spcAft>
                          <a:spcPts val="0"/>
                        </a:spcAft>
                      </a:pPr>
                      <a:r>
                        <a:rPr lang="en-GB" sz="1100" dirty="0">
                          <a:effectLst/>
                        </a:rPr>
                        <a:t>5.</a:t>
                      </a:r>
                      <a:endParaRPr lang="en-GB" sz="1100" dirty="0">
                        <a:effectLst/>
                        <a:latin typeface="Calibri"/>
                        <a:ea typeface="Calibri"/>
                        <a:cs typeface="Arial"/>
                      </a:endParaRPr>
                    </a:p>
                  </a:txBody>
                  <a:tcPr marL="68580" marR="68580" marT="0" marB="0"/>
                </a:tc>
                <a:tc>
                  <a:txBody>
                    <a:bodyPr/>
                    <a:lstStyle/>
                    <a:p>
                      <a:pPr>
                        <a:lnSpc>
                          <a:spcPct val="115000"/>
                        </a:lnSpc>
                        <a:spcAft>
                          <a:spcPts val="0"/>
                        </a:spcAft>
                      </a:pPr>
                      <a:r>
                        <a:rPr lang="en-GB" sz="1100" dirty="0">
                          <a:effectLst/>
                        </a:rPr>
                        <a:t>Communication, interaction and behaviour in dementia care</a:t>
                      </a:r>
                      <a:endParaRPr lang="en-GB" sz="1100" dirty="0">
                        <a:effectLst/>
                        <a:latin typeface="Calibri"/>
                        <a:ea typeface="Calibri"/>
                        <a:cs typeface="Arial"/>
                      </a:endParaRPr>
                    </a:p>
                  </a:txBody>
                  <a:tcPr marL="68580" marR="68580" marT="0" marB="0"/>
                </a:tc>
                <a:tc>
                  <a:txBody>
                    <a:bodyPr/>
                    <a:lstStyle/>
                    <a:p>
                      <a:pPr>
                        <a:lnSpc>
                          <a:spcPct val="115000"/>
                        </a:lnSpc>
                        <a:spcAft>
                          <a:spcPts val="0"/>
                        </a:spcAft>
                      </a:pPr>
                      <a:r>
                        <a:rPr lang="en-GB" sz="1100" dirty="0">
                          <a:effectLst/>
                        </a:rPr>
                        <a:t> </a:t>
                      </a:r>
                      <a:endParaRPr lang="en-GB" sz="1100" dirty="0">
                        <a:effectLst/>
                        <a:latin typeface="Calibri"/>
                        <a:ea typeface="Calibri"/>
                        <a:cs typeface="Arial"/>
                      </a:endParaRPr>
                    </a:p>
                  </a:txBody>
                  <a:tcPr marL="68580" marR="68580" marT="0" marB="0"/>
                </a:tc>
                <a:tc>
                  <a:txBody>
                    <a:bodyPr/>
                    <a:lstStyle/>
                    <a:p>
                      <a:pPr marL="342900" lvl="0" indent="-342900">
                        <a:lnSpc>
                          <a:spcPct val="115000"/>
                        </a:lnSpc>
                        <a:spcAft>
                          <a:spcPts val="0"/>
                        </a:spcAft>
                        <a:buFont typeface="Wingdings"/>
                        <a:buChar char=""/>
                      </a:pPr>
                      <a:r>
                        <a:rPr lang="en-GB" sz="1100" dirty="0">
                          <a:effectLst/>
                        </a:rPr>
                        <a:t> </a:t>
                      </a:r>
                      <a:endParaRPr lang="en-GB" sz="1100" dirty="0">
                        <a:effectLst/>
                        <a:latin typeface="Calibri"/>
                        <a:ea typeface="Calibri"/>
                        <a:cs typeface="Arial"/>
                      </a:endParaRPr>
                    </a:p>
                  </a:txBody>
                  <a:tcPr marL="68580" marR="68580" marT="0" marB="0"/>
                </a:tc>
                <a:tc>
                  <a:txBody>
                    <a:bodyPr/>
                    <a:lstStyle/>
                    <a:p>
                      <a:pPr marL="342900" lvl="0" indent="-342900">
                        <a:lnSpc>
                          <a:spcPct val="115000"/>
                        </a:lnSpc>
                        <a:spcAft>
                          <a:spcPts val="0"/>
                        </a:spcAft>
                        <a:buFont typeface="Wingdings"/>
                        <a:buChar char=""/>
                      </a:pPr>
                      <a:r>
                        <a:rPr lang="en-GB" sz="1100" dirty="0">
                          <a:effectLst/>
                        </a:rPr>
                        <a:t> </a:t>
                      </a:r>
                      <a:endParaRPr lang="en-GB" sz="1100" dirty="0">
                        <a:effectLst/>
                        <a:latin typeface="Calibri"/>
                        <a:ea typeface="Calibri"/>
                        <a:cs typeface="Arial"/>
                      </a:endParaRPr>
                    </a:p>
                  </a:txBody>
                  <a:tcPr marL="68580" marR="68580" marT="0" marB="0"/>
                </a:tc>
                <a:extLst>
                  <a:ext uri="{0D108BD9-81ED-4DB2-BD59-A6C34878D82A}">
                    <a16:rowId xmlns:a16="http://schemas.microsoft.com/office/drawing/2014/main" val="10005"/>
                  </a:ext>
                </a:extLst>
              </a:tr>
              <a:tr h="254013">
                <a:tc>
                  <a:txBody>
                    <a:bodyPr/>
                    <a:lstStyle/>
                    <a:p>
                      <a:pPr>
                        <a:lnSpc>
                          <a:spcPct val="115000"/>
                        </a:lnSpc>
                        <a:spcAft>
                          <a:spcPts val="0"/>
                        </a:spcAft>
                      </a:pPr>
                      <a:r>
                        <a:rPr lang="en-GB" sz="1100" dirty="0">
                          <a:effectLst/>
                        </a:rPr>
                        <a:t>6.</a:t>
                      </a:r>
                      <a:endParaRPr lang="en-GB" sz="1100" dirty="0">
                        <a:effectLst/>
                        <a:latin typeface="Calibri"/>
                        <a:ea typeface="Calibri"/>
                        <a:cs typeface="Arial"/>
                      </a:endParaRPr>
                    </a:p>
                  </a:txBody>
                  <a:tcPr marL="68580" marR="68580" marT="0" marB="0"/>
                </a:tc>
                <a:tc>
                  <a:txBody>
                    <a:bodyPr/>
                    <a:lstStyle/>
                    <a:p>
                      <a:pPr>
                        <a:lnSpc>
                          <a:spcPct val="115000"/>
                        </a:lnSpc>
                        <a:spcAft>
                          <a:spcPts val="0"/>
                        </a:spcAft>
                      </a:pPr>
                      <a:r>
                        <a:rPr lang="en-GB" sz="1100" dirty="0">
                          <a:effectLst/>
                        </a:rPr>
                        <a:t>Health and well being in dementia care</a:t>
                      </a:r>
                      <a:endParaRPr lang="en-GB" sz="1100" dirty="0">
                        <a:effectLst/>
                        <a:latin typeface="Calibri"/>
                        <a:ea typeface="Calibri"/>
                        <a:cs typeface="Arial"/>
                      </a:endParaRPr>
                    </a:p>
                  </a:txBody>
                  <a:tcPr marL="68580" marR="68580" marT="0" marB="0"/>
                </a:tc>
                <a:tc>
                  <a:txBody>
                    <a:bodyPr/>
                    <a:lstStyle/>
                    <a:p>
                      <a:pPr>
                        <a:lnSpc>
                          <a:spcPct val="115000"/>
                        </a:lnSpc>
                        <a:spcAft>
                          <a:spcPts val="0"/>
                        </a:spcAft>
                      </a:pPr>
                      <a:r>
                        <a:rPr lang="en-GB" sz="1100" dirty="0">
                          <a:effectLst/>
                        </a:rPr>
                        <a:t> </a:t>
                      </a:r>
                      <a:endParaRPr lang="en-GB" sz="1100" dirty="0">
                        <a:effectLst/>
                        <a:latin typeface="Calibri"/>
                        <a:ea typeface="Calibri"/>
                        <a:cs typeface="Arial"/>
                      </a:endParaRPr>
                    </a:p>
                  </a:txBody>
                  <a:tcPr marL="68580" marR="68580" marT="0" marB="0"/>
                </a:tc>
                <a:tc>
                  <a:txBody>
                    <a:bodyPr/>
                    <a:lstStyle/>
                    <a:p>
                      <a:pPr marL="342900" lvl="0" indent="-342900">
                        <a:lnSpc>
                          <a:spcPct val="115000"/>
                        </a:lnSpc>
                        <a:spcAft>
                          <a:spcPts val="0"/>
                        </a:spcAft>
                        <a:buFont typeface="Wingdings"/>
                        <a:buChar char=""/>
                      </a:pPr>
                      <a:r>
                        <a:rPr lang="en-GB" sz="1100" dirty="0">
                          <a:effectLst/>
                        </a:rPr>
                        <a:t> </a:t>
                      </a:r>
                      <a:endParaRPr lang="en-GB" sz="1100" dirty="0">
                        <a:effectLst/>
                        <a:latin typeface="Calibri"/>
                        <a:ea typeface="Calibri"/>
                        <a:cs typeface="Arial"/>
                      </a:endParaRPr>
                    </a:p>
                  </a:txBody>
                  <a:tcPr marL="68580" marR="68580" marT="0" marB="0"/>
                </a:tc>
                <a:tc>
                  <a:txBody>
                    <a:bodyPr/>
                    <a:lstStyle/>
                    <a:p>
                      <a:pPr marL="342900" lvl="0" indent="-342900">
                        <a:lnSpc>
                          <a:spcPct val="115000"/>
                        </a:lnSpc>
                        <a:spcAft>
                          <a:spcPts val="0"/>
                        </a:spcAft>
                        <a:buFont typeface="Wingdings"/>
                        <a:buChar char=""/>
                      </a:pPr>
                      <a:r>
                        <a:rPr lang="en-GB" sz="1100" dirty="0">
                          <a:effectLst/>
                        </a:rPr>
                        <a:t> </a:t>
                      </a:r>
                      <a:endParaRPr lang="en-GB" sz="1100" dirty="0">
                        <a:effectLst/>
                        <a:latin typeface="Calibri"/>
                        <a:ea typeface="Calibri"/>
                        <a:cs typeface="Arial"/>
                      </a:endParaRPr>
                    </a:p>
                  </a:txBody>
                  <a:tcPr marL="68580" marR="68580" marT="0" marB="0"/>
                </a:tc>
                <a:extLst>
                  <a:ext uri="{0D108BD9-81ED-4DB2-BD59-A6C34878D82A}">
                    <a16:rowId xmlns:a16="http://schemas.microsoft.com/office/drawing/2014/main" val="10006"/>
                  </a:ext>
                </a:extLst>
              </a:tr>
              <a:tr h="254013">
                <a:tc>
                  <a:txBody>
                    <a:bodyPr/>
                    <a:lstStyle/>
                    <a:p>
                      <a:pPr>
                        <a:lnSpc>
                          <a:spcPct val="115000"/>
                        </a:lnSpc>
                        <a:spcAft>
                          <a:spcPts val="0"/>
                        </a:spcAft>
                      </a:pPr>
                      <a:r>
                        <a:rPr lang="en-GB" sz="1100" dirty="0">
                          <a:effectLst/>
                        </a:rPr>
                        <a:t>7.</a:t>
                      </a:r>
                      <a:endParaRPr lang="en-GB" sz="1100" dirty="0">
                        <a:effectLst/>
                        <a:latin typeface="Calibri"/>
                        <a:ea typeface="Calibri"/>
                        <a:cs typeface="Arial"/>
                      </a:endParaRPr>
                    </a:p>
                  </a:txBody>
                  <a:tcPr marL="68580" marR="68580" marT="0" marB="0"/>
                </a:tc>
                <a:tc>
                  <a:txBody>
                    <a:bodyPr/>
                    <a:lstStyle/>
                    <a:p>
                      <a:pPr>
                        <a:lnSpc>
                          <a:spcPct val="115000"/>
                        </a:lnSpc>
                        <a:spcAft>
                          <a:spcPts val="0"/>
                        </a:spcAft>
                      </a:pPr>
                      <a:r>
                        <a:rPr lang="en-GB" sz="1100" dirty="0">
                          <a:effectLst/>
                        </a:rPr>
                        <a:t>Pharmacological interventions in dementia care</a:t>
                      </a:r>
                      <a:endParaRPr lang="en-GB" sz="1100" dirty="0">
                        <a:effectLst/>
                        <a:latin typeface="Calibri"/>
                        <a:ea typeface="Calibri"/>
                        <a:cs typeface="Arial"/>
                      </a:endParaRPr>
                    </a:p>
                  </a:txBody>
                  <a:tcPr marL="68580" marR="68580" marT="0" marB="0"/>
                </a:tc>
                <a:tc>
                  <a:txBody>
                    <a:bodyPr/>
                    <a:lstStyle/>
                    <a:p>
                      <a:pPr>
                        <a:lnSpc>
                          <a:spcPct val="115000"/>
                        </a:lnSpc>
                        <a:spcAft>
                          <a:spcPts val="0"/>
                        </a:spcAft>
                      </a:pPr>
                      <a:r>
                        <a:rPr lang="en-GB" sz="1100" dirty="0">
                          <a:effectLst/>
                        </a:rPr>
                        <a:t> </a:t>
                      </a:r>
                      <a:endParaRPr lang="en-GB" sz="1100" dirty="0">
                        <a:effectLst/>
                        <a:latin typeface="Calibri"/>
                        <a:ea typeface="Calibri"/>
                        <a:cs typeface="Arial"/>
                      </a:endParaRPr>
                    </a:p>
                  </a:txBody>
                  <a:tcPr marL="68580" marR="68580" marT="0" marB="0"/>
                </a:tc>
                <a:tc>
                  <a:txBody>
                    <a:bodyPr/>
                    <a:lstStyle/>
                    <a:p>
                      <a:pPr marL="342900" lvl="0" indent="-342900">
                        <a:lnSpc>
                          <a:spcPct val="115000"/>
                        </a:lnSpc>
                        <a:spcAft>
                          <a:spcPts val="0"/>
                        </a:spcAft>
                        <a:buFont typeface="Wingdings"/>
                        <a:buChar char=""/>
                      </a:pPr>
                      <a:r>
                        <a:rPr lang="en-GB" sz="1100" dirty="0">
                          <a:effectLst/>
                        </a:rPr>
                        <a:t> </a:t>
                      </a:r>
                      <a:endParaRPr lang="en-GB" sz="1100" dirty="0">
                        <a:effectLst/>
                        <a:latin typeface="Calibri"/>
                        <a:ea typeface="Calibri"/>
                        <a:cs typeface="Arial"/>
                      </a:endParaRPr>
                    </a:p>
                  </a:txBody>
                  <a:tcPr marL="68580" marR="68580" marT="0" marB="0"/>
                </a:tc>
                <a:tc>
                  <a:txBody>
                    <a:bodyPr/>
                    <a:lstStyle/>
                    <a:p>
                      <a:pPr marL="342900" lvl="0" indent="-342900">
                        <a:lnSpc>
                          <a:spcPct val="115000"/>
                        </a:lnSpc>
                        <a:spcAft>
                          <a:spcPts val="0"/>
                        </a:spcAft>
                        <a:buFont typeface="Wingdings"/>
                        <a:buChar char=""/>
                      </a:pPr>
                      <a:r>
                        <a:rPr lang="en-GB" sz="1100" dirty="0">
                          <a:effectLst/>
                        </a:rPr>
                        <a:t> </a:t>
                      </a:r>
                      <a:endParaRPr lang="en-GB" sz="1100" dirty="0">
                        <a:effectLst/>
                        <a:latin typeface="Calibri"/>
                        <a:ea typeface="Calibri"/>
                        <a:cs typeface="Arial"/>
                      </a:endParaRPr>
                    </a:p>
                  </a:txBody>
                  <a:tcPr marL="68580" marR="68580" marT="0" marB="0"/>
                </a:tc>
                <a:extLst>
                  <a:ext uri="{0D108BD9-81ED-4DB2-BD59-A6C34878D82A}">
                    <a16:rowId xmlns:a16="http://schemas.microsoft.com/office/drawing/2014/main" val="10007"/>
                  </a:ext>
                </a:extLst>
              </a:tr>
              <a:tr h="254013">
                <a:tc>
                  <a:txBody>
                    <a:bodyPr/>
                    <a:lstStyle/>
                    <a:p>
                      <a:pPr>
                        <a:lnSpc>
                          <a:spcPct val="115000"/>
                        </a:lnSpc>
                        <a:spcAft>
                          <a:spcPts val="0"/>
                        </a:spcAft>
                      </a:pPr>
                      <a:r>
                        <a:rPr lang="en-GB" sz="1100" dirty="0">
                          <a:effectLst/>
                        </a:rPr>
                        <a:t>8.</a:t>
                      </a:r>
                      <a:endParaRPr lang="en-GB" sz="1100" dirty="0">
                        <a:effectLst/>
                        <a:latin typeface="Calibri"/>
                        <a:ea typeface="Calibri"/>
                        <a:cs typeface="Arial"/>
                      </a:endParaRPr>
                    </a:p>
                  </a:txBody>
                  <a:tcPr marL="68580" marR="68580" marT="0" marB="0"/>
                </a:tc>
                <a:tc>
                  <a:txBody>
                    <a:bodyPr/>
                    <a:lstStyle/>
                    <a:p>
                      <a:pPr>
                        <a:lnSpc>
                          <a:spcPct val="115000"/>
                        </a:lnSpc>
                        <a:spcAft>
                          <a:spcPts val="0"/>
                        </a:spcAft>
                      </a:pPr>
                      <a:r>
                        <a:rPr lang="en-GB" sz="1100" dirty="0">
                          <a:effectLst/>
                        </a:rPr>
                        <a:t>Living well with dementia and promoting independence</a:t>
                      </a:r>
                      <a:endParaRPr lang="en-GB" sz="1100" dirty="0">
                        <a:effectLst/>
                        <a:latin typeface="Calibri"/>
                        <a:ea typeface="Calibri"/>
                        <a:cs typeface="Arial"/>
                      </a:endParaRPr>
                    </a:p>
                  </a:txBody>
                  <a:tcPr marL="68580" marR="68580" marT="0" marB="0"/>
                </a:tc>
                <a:tc>
                  <a:txBody>
                    <a:bodyPr/>
                    <a:lstStyle/>
                    <a:p>
                      <a:pPr>
                        <a:lnSpc>
                          <a:spcPct val="115000"/>
                        </a:lnSpc>
                        <a:spcAft>
                          <a:spcPts val="0"/>
                        </a:spcAft>
                      </a:pPr>
                      <a:r>
                        <a:rPr lang="en-GB" sz="1100" dirty="0">
                          <a:effectLst/>
                        </a:rPr>
                        <a:t> </a:t>
                      </a:r>
                      <a:endParaRPr lang="en-GB" sz="1100" dirty="0">
                        <a:effectLst/>
                        <a:latin typeface="Calibri"/>
                        <a:ea typeface="Calibri"/>
                        <a:cs typeface="Arial"/>
                      </a:endParaRPr>
                    </a:p>
                  </a:txBody>
                  <a:tcPr marL="68580" marR="68580" marT="0" marB="0"/>
                </a:tc>
                <a:tc>
                  <a:txBody>
                    <a:bodyPr/>
                    <a:lstStyle/>
                    <a:p>
                      <a:pPr marL="342900" lvl="0" indent="-342900">
                        <a:lnSpc>
                          <a:spcPct val="115000"/>
                        </a:lnSpc>
                        <a:spcAft>
                          <a:spcPts val="0"/>
                        </a:spcAft>
                        <a:buFont typeface="Wingdings"/>
                        <a:buChar char=""/>
                      </a:pPr>
                      <a:r>
                        <a:rPr lang="en-GB" sz="1100" dirty="0">
                          <a:effectLst/>
                        </a:rPr>
                        <a:t> </a:t>
                      </a:r>
                      <a:endParaRPr lang="en-GB" sz="1100" dirty="0">
                        <a:effectLst/>
                        <a:latin typeface="Calibri"/>
                        <a:ea typeface="Calibri"/>
                        <a:cs typeface="Arial"/>
                      </a:endParaRPr>
                    </a:p>
                  </a:txBody>
                  <a:tcPr marL="68580" marR="68580" marT="0" marB="0"/>
                </a:tc>
                <a:tc>
                  <a:txBody>
                    <a:bodyPr/>
                    <a:lstStyle/>
                    <a:p>
                      <a:pPr marL="342900" lvl="0" indent="-342900">
                        <a:lnSpc>
                          <a:spcPct val="115000"/>
                        </a:lnSpc>
                        <a:spcAft>
                          <a:spcPts val="0"/>
                        </a:spcAft>
                        <a:buFont typeface="Wingdings"/>
                        <a:buChar char=""/>
                      </a:pPr>
                      <a:r>
                        <a:rPr lang="en-GB" sz="1100" dirty="0">
                          <a:effectLst/>
                        </a:rPr>
                        <a:t> </a:t>
                      </a:r>
                      <a:endParaRPr lang="en-GB" sz="1100" dirty="0">
                        <a:effectLst/>
                        <a:latin typeface="Calibri"/>
                        <a:ea typeface="Calibri"/>
                        <a:cs typeface="Arial"/>
                      </a:endParaRPr>
                    </a:p>
                  </a:txBody>
                  <a:tcPr marL="68580" marR="68580" marT="0" marB="0"/>
                </a:tc>
                <a:extLst>
                  <a:ext uri="{0D108BD9-81ED-4DB2-BD59-A6C34878D82A}">
                    <a16:rowId xmlns:a16="http://schemas.microsoft.com/office/drawing/2014/main" val="10008"/>
                  </a:ext>
                </a:extLst>
              </a:tr>
              <a:tr h="254013">
                <a:tc>
                  <a:txBody>
                    <a:bodyPr/>
                    <a:lstStyle/>
                    <a:p>
                      <a:pPr>
                        <a:lnSpc>
                          <a:spcPct val="115000"/>
                        </a:lnSpc>
                        <a:spcAft>
                          <a:spcPts val="0"/>
                        </a:spcAft>
                      </a:pPr>
                      <a:r>
                        <a:rPr lang="en-GB" sz="1100" dirty="0">
                          <a:effectLst/>
                        </a:rPr>
                        <a:t>9.</a:t>
                      </a:r>
                      <a:endParaRPr lang="en-GB" sz="1100" dirty="0">
                        <a:effectLst/>
                        <a:latin typeface="Calibri"/>
                        <a:ea typeface="Calibri"/>
                        <a:cs typeface="Arial"/>
                      </a:endParaRPr>
                    </a:p>
                  </a:txBody>
                  <a:tcPr marL="68580" marR="68580" marT="0" marB="0"/>
                </a:tc>
                <a:tc>
                  <a:txBody>
                    <a:bodyPr/>
                    <a:lstStyle/>
                    <a:p>
                      <a:pPr>
                        <a:lnSpc>
                          <a:spcPct val="115000"/>
                        </a:lnSpc>
                        <a:spcAft>
                          <a:spcPts val="0"/>
                        </a:spcAft>
                      </a:pPr>
                      <a:r>
                        <a:rPr lang="en-GB" sz="1100" dirty="0">
                          <a:effectLst/>
                        </a:rPr>
                        <a:t>Families and carer as partners in dementia care</a:t>
                      </a:r>
                      <a:endParaRPr lang="en-GB" sz="1100" dirty="0">
                        <a:effectLst/>
                        <a:latin typeface="Calibri"/>
                        <a:ea typeface="Calibri"/>
                        <a:cs typeface="Arial"/>
                      </a:endParaRPr>
                    </a:p>
                  </a:txBody>
                  <a:tcPr marL="68580" marR="68580" marT="0" marB="0"/>
                </a:tc>
                <a:tc>
                  <a:txBody>
                    <a:bodyPr/>
                    <a:lstStyle/>
                    <a:p>
                      <a:pPr>
                        <a:lnSpc>
                          <a:spcPct val="115000"/>
                        </a:lnSpc>
                        <a:spcAft>
                          <a:spcPts val="0"/>
                        </a:spcAft>
                      </a:pPr>
                      <a:r>
                        <a:rPr lang="en-GB" sz="1100" dirty="0">
                          <a:effectLst/>
                        </a:rPr>
                        <a:t> </a:t>
                      </a:r>
                      <a:endParaRPr lang="en-GB" sz="1100" dirty="0">
                        <a:effectLst/>
                        <a:latin typeface="Calibri"/>
                        <a:ea typeface="Calibri"/>
                        <a:cs typeface="Arial"/>
                      </a:endParaRPr>
                    </a:p>
                  </a:txBody>
                  <a:tcPr marL="68580" marR="68580" marT="0" marB="0"/>
                </a:tc>
                <a:tc>
                  <a:txBody>
                    <a:bodyPr/>
                    <a:lstStyle/>
                    <a:p>
                      <a:pPr marL="342900" lvl="0" indent="-342900">
                        <a:lnSpc>
                          <a:spcPct val="115000"/>
                        </a:lnSpc>
                        <a:spcAft>
                          <a:spcPts val="0"/>
                        </a:spcAft>
                        <a:buFont typeface="Wingdings"/>
                        <a:buChar char=""/>
                      </a:pPr>
                      <a:r>
                        <a:rPr lang="en-GB" sz="1100" dirty="0">
                          <a:effectLst/>
                        </a:rPr>
                        <a:t> </a:t>
                      </a:r>
                      <a:endParaRPr lang="en-GB" sz="1100" dirty="0">
                        <a:effectLst/>
                        <a:latin typeface="Calibri"/>
                        <a:ea typeface="Calibri"/>
                        <a:cs typeface="Arial"/>
                      </a:endParaRPr>
                    </a:p>
                  </a:txBody>
                  <a:tcPr marL="68580" marR="68580" marT="0" marB="0"/>
                </a:tc>
                <a:tc>
                  <a:txBody>
                    <a:bodyPr/>
                    <a:lstStyle/>
                    <a:p>
                      <a:pPr marL="342900" lvl="0" indent="-342900">
                        <a:lnSpc>
                          <a:spcPct val="115000"/>
                        </a:lnSpc>
                        <a:spcAft>
                          <a:spcPts val="0"/>
                        </a:spcAft>
                        <a:buFont typeface="Wingdings"/>
                        <a:buChar char=""/>
                      </a:pPr>
                      <a:r>
                        <a:rPr lang="en-GB" sz="1100" dirty="0">
                          <a:effectLst/>
                        </a:rPr>
                        <a:t> </a:t>
                      </a:r>
                      <a:endParaRPr lang="en-GB" sz="1100" dirty="0">
                        <a:effectLst/>
                        <a:latin typeface="Calibri"/>
                        <a:ea typeface="Calibri"/>
                        <a:cs typeface="Arial"/>
                      </a:endParaRPr>
                    </a:p>
                  </a:txBody>
                  <a:tcPr marL="68580" marR="68580" marT="0" marB="0"/>
                </a:tc>
                <a:extLst>
                  <a:ext uri="{0D108BD9-81ED-4DB2-BD59-A6C34878D82A}">
                    <a16:rowId xmlns:a16="http://schemas.microsoft.com/office/drawing/2014/main" val="10009"/>
                  </a:ext>
                </a:extLst>
              </a:tr>
              <a:tr h="254013">
                <a:tc>
                  <a:txBody>
                    <a:bodyPr/>
                    <a:lstStyle/>
                    <a:p>
                      <a:pPr>
                        <a:lnSpc>
                          <a:spcPct val="115000"/>
                        </a:lnSpc>
                        <a:spcAft>
                          <a:spcPts val="0"/>
                        </a:spcAft>
                      </a:pPr>
                      <a:r>
                        <a:rPr lang="en-GB" sz="1100" dirty="0">
                          <a:effectLst/>
                        </a:rPr>
                        <a:t>10.</a:t>
                      </a:r>
                      <a:endParaRPr lang="en-GB" sz="1100" dirty="0">
                        <a:effectLst/>
                        <a:latin typeface="Calibri"/>
                        <a:ea typeface="Calibri"/>
                        <a:cs typeface="Arial"/>
                      </a:endParaRPr>
                    </a:p>
                  </a:txBody>
                  <a:tcPr marL="68580" marR="68580" marT="0" marB="0"/>
                </a:tc>
                <a:tc>
                  <a:txBody>
                    <a:bodyPr/>
                    <a:lstStyle/>
                    <a:p>
                      <a:pPr>
                        <a:lnSpc>
                          <a:spcPct val="115000"/>
                        </a:lnSpc>
                        <a:spcAft>
                          <a:spcPts val="0"/>
                        </a:spcAft>
                      </a:pPr>
                      <a:r>
                        <a:rPr lang="en-GB" sz="1100" dirty="0">
                          <a:effectLst/>
                        </a:rPr>
                        <a:t>Equality, diversity and inclusion in dementia care</a:t>
                      </a:r>
                      <a:endParaRPr lang="en-GB" sz="1100" dirty="0">
                        <a:effectLst/>
                        <a:latin typeface="Calibri"/>
                        <a:ea typeface="Calibri"/>
                        <a:cs typeface="Arial"/>
                      </a:endParaRPr>
                    </a:p>
                  </a:txBody>
                  <a:tcPr marL="68580" marR="68580" marT="0" marB="0"/>
                </a:tc>
                <a:tc>
                  <a:txBody>
                    <a:bodyPr/>
                    <a:lstStyle/>
                    <a:p>
                      <a:pPr>
                        <a:lnSpc>
                          <a:spcPct val="115000"/>
                        </a:lnSpc>
                        <a:spcAft>
                          <a:spcPts val="0"/>
                        </a:spcAft>
                      </a:pPr>
                      <a:r>
                        <a:rPr lang="en-GB" sz="1100" dirty="0">
                          <a:effectLst/>
                        </a:rPr>
                        <a:t> </a:t>
                      </a:r>
                      <a:endParaRPr lang="en-GB" sz="1100" dirty="0">
                        <a:effectLst/>
                        <a:latin typeface="Calibri"/>
                        <a:ea typeface="Calibri"/>
                        <a:cs typeface="Arial"/>
                      </a:endParaRPr>
                    </a:p>
                  </a:txBody>
                  <a:tcPr marL="68580" marR="68580" marT="0" marB="0"/>
                </a:tc>
                <a:tc>
                  <a:txBody>
                    <a:bodyPr/>
                    <a:lstStyle/>
                    <a:p>
                      <a:pPr marL="342900" lvl="0" indent="-342900">
                        <a:lnSpc>
                          <a:spcPct val="115000"/>
                        </a:lnSpc>
                        <a:spcAft>
                          <a:spcPts val="0"/>
                        </a:spcAft>
                        <a:buFont typeface="Wingdings"/>
                        <a:buChar char=""/>
                      </a:pPr>
                      <a:r>
                        <a:rPr lang="en-GB" sz="1100" dirty="0">
                          <a:effectLst/>
                        </a:rPr>
                        <a:t> </a:t>
                      </a:r>
                      <a:endParaRPr lang="en-GB" sz="1100" dirty="0">
                        <a:effectLst/>
                        <a:latin typeface="Calibri"/>
                        <a:ea typeface="Calibri"/>
                        <a:cs typeface="Arial"/>
                      </a:endParaRPr>
                    </a:p>
                  </a:txBody>
                  <a:tcPr marL="68580" marR="68580" marT="0" marB="0"/>
                </a:tc>
                <a:tc>
                  <a:txBody>
                    <a:bodyPr/>
                    <a:lstStyle/>
                    <a:p>
                      <a:pPr marL="342900" lvl="0" indent="-342900">
                        <a:lnSpc>
                          <a:spcPct val="115000"/>
                        </a:lnSpc>
                        <a:spcAft>
                          <a:spcPts val="0"/>
                        </a:spcAft>
                        <a:buFont typeface="Wingdings"/>
                        <a:buChar char=""/>
                      </a:pPr>
                      <a:r>
                        <a:rPr lang="en-GB" sz="1100" dirty="0">
                          <a:effectLst/>
                        </a:rPr>
                        <a:t> </a:t>
                      </a:r>
                      <a:endParaRPr lang="en-GB" sz="1100" dirty="0">
                        <a:effectLst/>
                        <a:latin typeface="Calibri"/>
                        <a:ea typeface="Calibri"/>
                        <a:cs typeface="Arial"/>
                      </a:endParaRPr>
                    </a:p>
                  </a:txBody>
                  <a:tcPr marL="68580" marR="68580" marT="0" marB="0"/>
                </a:tc>
                <a:extLst>
                  <a:ext uri="{0D108BD9-81ED-4DB2-BD59-A6C34878D82A}">
                    <a16:rowId xmlns:a16="http://schemas.microsoft.com/office/drawing/2014/main" val="10010"/>
                  </a:ext>
                </a:extLst>
              </a:tr>
              <a:tr h="254013">
                <a:tc>
                  <a:txBody>
                    <a:bodyPr/>
                    <a:lstStyle/>
                    <a:p>
                      <a:pPr>
                        <a:lnSpc>
                          <a:spcPct val="115000"/>
                        </a:lnSpc>
                        <a:spcAft>
                          <a:spcPts val="0"/>
                        </a:spcAft>
                      </a:pPr>
                      <a:r>
                        <a:rPr lang="en-GB" sz="1100" dirty="0">
                          <a:effectLst/>
                        </a:rPr>
                        <a:t>11.</a:t>
                      </a:r>
                      <a:endParaRPr lang="en-GB" sz="1100" dirty="0">
                        <a:effectLst/>
                        <a:latin typeface="Calibri"/>
                        <a:ea typeface="Calibri"/>
                        <a:cs typeface="Arial"/>
                      </a:endParaRPr>
                    </a:p>
                  </a:txBody>
                  <a:tcPr marL="68580" marR="68580" marT="0" marB="0"/>
                </a:tc>
                <a:tc>
                  <a:txBody>
                    <a:bodyPr/>
                    <a:lstStyle/>
                    <a:p>
                      <a:pPr>
                        <a:lnSpc>
                          <a:spcPct val="115000"/>
                        </a:lnSpc>
                        <a:spcAft>
                          <a:spcPts val="0"/>
                        </a:spcAft>
                      </a:pPr>
                      <a:r>
                        <a:rPr lang="en-GB" sz="1100" dirty="0">
                          <a:effectLst/>
                        </a:rPr>
                        <a:t>Law, ethics and safeguarding in dementia care</a:t>
                      </a:r>
                      <a:endParaRPr lang="en-GB" sz="1100" dirty="0">
                        <a:effectLst/>
                        <a:latin typeface="Calibri"/>
                        <a:ea typeface="Calibri"/>
                        <a:cs typeface="Arial"/>
                      </a:endParaRPr>
                    </a:p>
                  </a:txBody>
                  <a:tcPr marL="68580" marR="68580" marT="0" marB="0"/>
                </a:tc>
                <a:tc>
                  <a:txBody>
                    <a:bodyPr/>
                    <a:lstStyle/>
                    <a:p>
                      <a:pPr>
                        <a:lnSpc>
                          <a:spcPct val="115000"/>
                        </a:lnSpc>
                        <a:spcAft>
                          <a:spcPts val="0"/>
                        </a:spcAft>
                      </a:pPr>
                      <a:r>
                        <a:rPr lang="en-GB" sz="1100" dirty="0">
                          <a:effectLst/>
                        </a:rPr>
                        <a:t> </a:t>
                      </a:r>
                      <a:endParaRPr lang="en-GB" sz="1100" dirty="0">
                        <a:effectLst/>
                        <a:latin typeface="Calibri"/>
                        <a:ea typeface="Calibri"/>
                        <a:cs typeface="Arial"/>
                      </a:endParaRPr>
                    </a:p>
                  </a:txBody>
                  <a:tcPr marL="68580" marR="68580" marT="0" marB="0"/>
                </a:tc>
                <a:tc>
                  <a:txBody>
                    <a:bodyPr/>
                    <a:lstStyle/>
                    <a:p>
                      <a:pPr marL="342900" lvl="0" indent="-342900">
                        <a:lnSpc>
                          <a:spcPct val="115000"/>
                        </a:lnSpc>
                        <a:spcAft>
                          <a:spcPts val="0"/>
                        </a:spcAft>
                        <a:buFont typeface="Wingdings"/>
                        <a:buChar char=""/>
                      </a:pPr>
                      <a:r>
                        <a:rPr lang="en-GB" sz="1100" dirty="0">
                          <a:effectLst/>
                        </a:rPr>
                        <a:t> </a:t>
                      </a:r>
                      <a:endParaRPr lang="en-GB" sz="1100" dirty="0">
                        <a:effectLst/>
                        <a:latin typeface="Calibri"/>
                        <a:ea typeface="Calibri"/>
                        <a:cs typeface="Arial"/>
                      </a:endParaRPr>
                    </a:p>
                  </a:txBody>
                  <a:tcPr marL="68580" marR="68580" marT="0" marB="0"/>
                </a:tc>
                <a:tc>
                  <a:txBody>
                    <a:bodyPr/>
                    <a:lstStyle/>
                    <a:p>
                      <a:pPr marL="342900" lvl="0" indent="-342900">
                        <a:lnSpc>
                          <a:spcPct val="115000"/>
                        </a:lnSpc>
                        <a:spcAft>
                          <a:spcPts val="0"/>
                        </a:spcAft>
                        <a:buFont typeface="Wingdings"/>
                        <a:buChar char=""/>
                      </a:pPr>
                      <a:r>
                        <a:rPr lang="en-GB" sz="1100" dirty="0">
                          <a:effectLst/>
                        </a:rPr>
                        <a:t> </a:t>
                      </a:r>
                      <a:endParaRPr lang="en-GB" sz="1100" dirty="0">
                        <a:effectLst/>
                        <a:latin typeface="Calibri"/>
                        <a:ea typeface="Calibri"/>
                        <a:cs typeface="Arial"/>
                      </a:endParaRPr>
                    </a:p>
                  </a:txBody>
                  <a:tcPr marL="68580" marR="68580" marT="0" marB="0"/>
                </a:tc>
                <a:extLst>
                  <a:ext uri="{0D108BD9-81ED-4DB2-BD59-A6C34878D82A}">
                    <a16:rowId xmlns:a16="http://schemas.microsoft.com/office/drawing/2014/main" val="10011"/>
                  </a:ext>
                </a:extLst>
              </a:tr>
              <a:tr h="254013">
                <a:tc>
                  <a:txBody>
                    <a:bodyPr/>
                    <a:lstStyle/>
                    <a:p>
                      <a:pPr>
                        <a:lnSpc>
                          <a:spcPct val="115000"/>
                        </a:lnSpc>
                        <a:spcAft>
                          <a:spcPts val="0"/>
                        </a:spcAft>
                      </a:pPr>
                      <a:r>
                        <a:rPr lang="en-GB" sz="1100" dirty="0">
                          <a:effectLst/>
                        </a:rPr>
                        <a:t>12.</a:t>
                      </a:r>
                      <a:endParaRPr lang="en-GB" sz="1100" dirty="0">
                        <a:effectLst/>
                        <a:latin typeface="Calibri"/>
                        <a:ea typeface="Calibri"/>
                        <a:cs typeface="Arial"/>
                      </a:endParaRPr>
                    </a:p>
                  </a:txBody>
                  <a:tcPr marL="68580" marR="68580" marT="0" marB="0"/>
                </a:tc>
                <a:tc>
                  <a:txBody>
                    <a:bodyPr/>
                    <a:lstStyle/>
                    <a:p>
                      <a:pPr>
                        <a:lnSpc>
                          <a:spcPct val="115000"/>
                        </a:lnSpc>
                        <a:spcAft>
                          <a:spcPts val="0"/>
                        </a:spcAft>
                      </a:pPr>
                      <a:r>
                        <a:rPr lang="en-GB" sz="1100" dirty="0">
                          <a:effectLst/>
                        </a:rPr>
                        <a:t>End of life in dementia care</a:t>
                      </a:r>
                      <a:endParaRPr lang="en-GB" sz="1100" dirty="0">
                        <a:effectLst/>
                        <a:latin typeface="Calibri"/>
                        <a:ea typeface="Calibri"/>
                        <a:cs typeface="Arial"/>
                      </a:endParaRPr>
                    </a:p>
                  </a:txBody>
                  <a:tcPr marL="68580" marR="68580" marT="0" marB="0"/>
                </a:tc>
                <a:tc>
                  <a:txBody>
                    <a:bodyPr/>
                    <a:lstStyle/>
                    <a:p>
                      <a:pPr>
                        <a:lnSpc>
                          <a:spcPct val="115000"/>
                        </a:lnSpc>
                        <a:spcAft>
                          <a:spcPts val="0"/>
                        </a:spcAft>
                      </a:pPr>
                      <a:r>
                        <a:rPr lang="en-GB" sz="1100" dirty="0">
                          <a:effectLst/>
                        </a:rPr>
                        <a:t> </a:t>
                      </a:r>
                      <a:endParaRPr lang="en-GB" sz="1100" dirty="0">
                        <a:effectLst/>
                        <a:latin typeface="Calibri"/>
                        <a:ea typeface="Calibri"/>
                        <a:cs typeface="Arial"/>
                      </a:endParaRPr>
                    </a:p>
                  </a:txBody>
                  <a:tcPr marL="68580" marR="68580" marT="0" marB="0"/>
                </a:tc>
                <a:tc>
                  <a:txBody>
                    <a:bodyPr/>
                    <a:lstStyle/>
                    <a:p>
                      <a:pPr marL="342900" lvl="0" indent="-342900">
                        <a:lnSpc>
                          <a:spcPct val="115000"/>
                        </a:lnSpc>
                        <a:spcAft>
                          <a:spcPts val="0"/>
                        </a:spcAft>
                        <a:buFont typeface="Wingdings"/>
                        <a:buChar char=""/>
                      </a:pPr>
                      <a:r>
                        <a:rPr lang="en-GB" sz="1100" dirty="0">
                          <a:effectLst/>
                        </a:rPr>
                        <a:t> </a:t>
                      </a:r>
                      <a:endParaRPr lang="en-GB" sz="1100" dirty="0">
                        <a:effectLst/>
                        <a:latin typeface="Calibri"/>
                        <a:ea typeface="Calibri"/>
                        <a:cs typeface="Arial"/>
                      </a:endParaRPr>
                    </a:p>
                  </a:txBody>
                  <a:tcPr marL="68580" marR="68580" marT="0" marB="0"/>
                </a:tc>
                <a:tc>
                  <a:txBody>
                    <a:bodyPr/>
                    <a:lstStyle/>
                    <a:p>
                      <a:pPr marL="342900" lvl="0" indent="-342900">
                        <a:lnSpc>
                          <a:spcPct val="115000"/>
                        </a:lnSpc>
                        <a:spcAft>
                          <a:spcPts val="0"/>
                        </a:spcAft>
                        <a:buFont typeface="Wingdings"/>
                        <a:buChar char=""/>
                      </a:pPr>
                      <a:r>
                        <a:rPr lang="en-GB" sz="1100" dirty="0">
                          <a:effectLst/>
                        </a:rPr>
                        <a:t> </a:t>
                      </a:r>
                      <a:endParaRPr lang="en-GB" sz="1100" dirty="0">
                        <a:effectLst/>
                        <a:latin typeface="Calibri"/>
                        <a:ea typeface="Calibri"/>
                        <a:cs typeface="Arial"/>
                      </a:endParaRPr>
                    </a:p>
                  </a:txBody>
                  <a:tcPr marL="68580" marR="68580" marT="0" marB="0"/>
                </a:tc>
                <a:extLst>
                  <a:ext uri="{0D108BD9-81ED-4DB2-BD59-A6C34878D82A}">
                    <a16:rowId xmlns:a16="http://schemas.microsoft.com/office/drawing/2014/main" val="10012"/>
                  </a:ext>
                </a:extLst>
              </a:tr>
              <a:tr h="254013">
                <a:tc>
                  <a:txBody>
                    <a:bodyPr/>
                    <a:lstStyle/>
                    <a:p>
                      <a:pPr>
                        <a:lnSpc>
                          <a:spcPct val="115000"/>
                        </a:lnSpc>
                        <a:spcAft>
                          <a:spcPts val="0"/>
                        </a:spcAft>
                      </a:pPr>
                      <a:r>
                        <a:rPr lang="en-GB" sz="1100" dirty="0">
                          <a:effectLst/>
                        </a:rPr>
                        <a:t>13.</a:t>
                      </a:r>
                      <a:endParaRPr lang="en-GB" sz="1100" dirty="0">
                        <a:effectLst/>
                        <a:latin typeface="Calibri"/>
                        <a:ea typeface="Calibri"/>
                        <a:cs typeface="Arial"/>
                      </a:endParaRPr>
                    </a:p>
                  </a:txBody>
                  <a:tcPr marL="68580" marR="68580" marT="0" marB="0"/>
                </a:tc>
                <a:tc>
                  <a:txBody>
                    <a:bodyPr/>
                    <a:lstStyle/>
                    <a:p>
                      <a:pPr>
                        <a:lnSpc>
                          <a:spcPct val="115000"/>
                        </a:lnSpc>
                        <a:spcAft>
                          <a:spcPts val="0"/>
                        </a:spcAft>
                      </a:pPr>
                      <a:r>
                        <a:rPr lang="en-GB" sz="1100" dirty="0">
                          <a:effectLst/>
                        </a:rPr>
                        <a:t>Research and service improvement in dementia care</a:t>
                      </a:r>
                      <a:endParaRPr lang="en-GB" sz="1100" dirty="0">
                        <a:effectLst/>
                        <a:latin typeface="Calibri"/>
                        <a:ea typeface="Calibri"/>
                        <a:cs typeface="Arial"/>
                      </a:endParaRPr>
                    </a:p>
                  </a:txBody>
                  <a:tcPr marL="68580" marR="68580" marT="0" marB="0"/>
                </a:tc>
                <a:tc>
                  <a:txBody>
                    <a:bodyPr/>
                    <a:lstStyle/>
                    <a:p>
                      <a:pPr>
                        <a:lnSpc>
                          <a:spcPct val="115000"/>
                        </a:lnSpc>
                        <a:spcAft>
                          <a:spcPts val="0"/>
                        </a:spcAft>
                      </a:pPr>
                      <a:r>
                        <a:rPr lang="en-GB" sz="1100" dirty="0">
                          <a:effectLst/>
                        </a:rPr>
                        <a:t> </a:t>
                      </a:r>
                      <a:endParaRPr lang="en-GB" sz="1100" dirty="0">
                        <a:effectLst/>
                        <a:latin typeface="Calibri"/>
                        <a:ea typeface="Calibri"/>
                        <a:cs typeface="Arial"/>
                      </a:endParaRPr>
                    </a:p>
                  </a:txBody>
                  <a:tcPr marL="68580" marR="68580" marT="0" marB="0"/>
                </a:tc>
                <a:tc>
                  <a:txBody>
                    <a:bodyPr/>
                    <a:lstStyle/>
                    <a:p>
                      <a:pPr marL="342900" lvl="0" indent="-342900">
                        <a:lnSpc>
                          <a:spcPct val="115000"/>
                        </a:lnSpc>
                        <a:spcAft>
                          <a:spcPts val="0"/>
                        </a:spcAft>
                        <a:buFont typeface="Wingdings"/>
                        <a:buChar char=""/>
                      </a:pPr>
                      <a:r>
                        <a:rPr lang="en-GB" sz="1100" dirty="0">
                          <a:effectLst/>
                        </a:rPr>
                        <a:t> </a:t>
                      </a:r>
                      <a:endParaRPr lang="en-GB" sz="1100" dirty="0">
                        <a:effectLst/>
                        <a:latin typeface="Calibri"/>
                        <a:ea typeface="Calibri"/>
                        <a:cs typeface="Arial"/>
                      </a:endParaRPr>
                    </a:p>
                  </a:txBody>
                  <a:tcPr marL="68580" marR="68580" marT="0" marB="0"/>
                </a:tc>
                <a:tc>
                  <a:txBody>
                    <a:bodyPr/>
                    <a:lstStyle/>
                    <a:p>
                      <a:pPr marL="342900" lvl="0" indent="-342900">
                        <a:lnSpc>
                          <a:spcPct val="115000"/>
                        </a:lnSpc>
                        <a:spcAft>
                          <a:spcPts val="0"/>
                        </a:spcAft>
                        <a:buFont typeface="Wingdings"/>
                        <a:buChar char=""/>
                      </a:pPr>
                      <a:r>
                        <a:rPr lang="en-GB" sz="1100" dirty="0">
                          <a:effectLst/>
                        </a:rPr>
                        <a:t> </a:t>
                      </a:r>
                      <a:endParaRPr lang="en-GB" sz="1100" dirty="0">
                        <a:effectLst/>
                        <a:latin typeface="Calibri"/>
                        <a:ea typeface="Calibri"/>
                        <a:cs typeface="Arial"/>
                      </a:endParaRPr>
                    </a:p>
                  </a:txBody>
                  <a:tcPr marL="68580" marR="68580" marT="0" marB="0"/>
                </a:tc>
                <a:extLst>
                  <a:ext uri="{0D108BD9-81ED-4DB2-BD59-A6C34878D82A}">
                    <a16:rowId xmlns:a16="http://schemas.microsoft.com/office/drawing/2014/main" val="10013"/>
                  </a:ext>
                </a:extLst>
              </a:tr>
              <a:tr h="254013">
                <a:tc>
                  <a:txBody>
                    <a:bodyPr/>
                    <a:lstStyle/>
                    <a:p>
                      <a:pPr>
                        <a:lnSpc>
                          <a:spcPct val="115000"/>
                        </a:lnSpc>
                        <a:spcAft>
                          <a:spcPts val="0"/>
                        </a:spcAft>
                      </a:pPr>
                      <a:r>
                        <a:rPr lang="en-GB" sz="1100" dirty="0">
                          <a:effectLst/>
                        </a:rPr>
                        <a:t>14.</a:t>
                      </a:r>
                      <a:endParaRPr lang="en-GB" sz="1100" dirty="0">
                        <a:effectLst/>
                        <a:latin typeface="Calibri"/>
                        <a:ea typeface="Calibri"/>
                        <a:cs typeface="Arial"/>
                      </a:endParaRPr>
                    </a:p>
                  </a:txBody>
                  <a:tcPr marL="68580" marR="68580" marT="0" marB="0"/>
                </a:tc>
                <a:tc>
                  <a:txBody>
                    <a:bodyPr/>
                    <a:lstStyle/>
                    <a:p>
                      <a:pPr>
                        <a:lnSpc>
                          <a:spcPct val="115000"/>
                        </a:lnSpc>
                        <a:spcAft>
                          <a:spcPts val="0"/>
                        </a:spcAft>
                      </a:pPr>
                      <a:r>
                        <a:rPr lang="en-GB" sz="1100" dirty="0">
                          <a:effectLst/>
                        </a:rPr>
                        <a:t>Leadership in transforming dementia care</a:t>
                      </a:r>
                      <a:endParaRPr lang="en-GB" sz="1100" dirty="0">
                        <a:effectLst/>
                        <a:latin typeface="Calibri"/>
                        <a:ea typeface="Calibri"/>
                        <a:cs typeface="Arial"/>
                      </a:endParaRPr>
                    </a:p>
                  </a:txBody>
                  <a:tcPr marL="68580" marR="68580" marT="0" marB="0"/>
                </a:tc>
                <a:tc>
                  <a:txBody>
                    <a:bodyPr/>
                    <a:lstStyle/>
                    <a:p>
                      <a:pPr>
                        <a:lnSpc>
                          <a:spcPct val="115000"/>
                        </a:lnSpc>
                        <a:spcAft>
                          <a:spcPts val="0"/>
                        </a:spcAft>
                      </a:pPr>
                      <a:r>
                        <a:rPr lang="en-GB" sz="1100" dirty="0">
                          <a:effectLst/>
                        </a:rPr>
                        <a:t> </a:t>
                      </a:r>
                      <a:endParaRPr lang="en-GB" sz="1100" dirty="0">
                        <a:effectLst/>
                        <a:latin typeface="Calibri"/>
                        <a:ea typeface="Calibri"/>
                        <a:cs typeface="Arial"/>
                      </a:endParaRPr>
                    </a:p>
                  </a:txBody>
                  <a:tcPr marL="68580" marR="68580" marT="0" marB="0"/>
                </a:tc>
                <a:tc>
                  <a:txBody>
                    <a:bodyPr/>
                    <a:lstStyle/>
                    <a:p>
                      <a:pPr>
                        <a:lnSpc>
                          <a:spcPct val="115000"/>
                        </a:lnSpc>
                        <a:spcAft>
                          <a:spcPts val="0"/>
                        </a:spcAft>
                      </a:pPr>
                      <a:r>
                        <a:rPr lang="en-GB" sz="1100" dirty="0">
                          <a:effectLst/>
                        </a:rPr>
                        <a:t> </a:t>
                      </a:r>
                      <a:endParaRPr lang="en-GB" sz="1100" dirty="0">
                        <a:effectLst/>
                        <a:latin typeface="Calibri"/>
                        <a:ea typeface="Calibri"/>
                        <a:cs typeface="Arial"/>
                      </a:endParaRPr>
                    </a:p>
                  </a:txBody>
                  <a:tcPr marL="68580" marR="68580" marT="0" marB="0"/>
                </a:tc>
                <a:tc>
                  <a:txBody>
                    <a:bodyPr/>
                    <a:lstStyle/>
                    <a:p>
                      <a:pPr marL="342900" lvl="0" indent="-342900">
                        <a:lnSpc>
                          <a:spcPct val="115000"/>
                        </a:lnSpc>
                        <a:spcAft>
                          <a:spcPts val="0"/>
                        </a:spcAft>
                        <a:buFont typeface="Wingdings"/>
                        <a:buChar char=""/>
                      </a:pPr>
                      <a:r>
                        <a:rPr lang="en-GB" sz="1100" dirty="0">
                          <a:effectLst/>
                        </a:rPr>
                        <a:t> </a:t>
                      </a:r>
                      <a:endParaRPr lang="en-GB" sz="1100" dirty="0">
                        <a:effectLst/>
                        <a:latin typeface="Calibri"/>
                        <a:ea typeface="Calibri"/>
                        <a:cs typeface="Arial"/>
                      </a:endParaRPr>
                    </a:p>
                  </a:txBody>
                  <a:tcPr marL="68580" marR="68580" marT="0" marB="0"/>
                </a:tc>
                <a:extLst>
                  <a:ext uri="{0D108BD9-81ED-4DB2-BD59-A6C34878D82A}">
                    <a16:rowId xmlns:a16="http://schemas.microsoft.com/office/drawing/2014/main" val="10014"/>
                  </a:ext>
                </a:extLst>
              </a:tr>
            </a:tbl>
          </a:graphicData>
        </a:graphic>
      </p:graphicFrame>
      <p:sp>
        <p:nvSpPr>
          <p:cNvPr id="7" name="Oval 6"/>
          <p:cNvSpPr/>
          <p:nvPr/>
        </p:nvSpPr>
        <p:spPr>
          <a:xfrm>
            <a:off x="251520" y="2492896"/>
            <a:ext cx="7200800" cy="864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Date Placeholder 1"/>
          <p:cNvSpPr>
            <a:spLocks noGrp="1"/>
          </p:cNvSpPr>
          <p:nvPr>
            <p:ph type="dt" sz="half" idx="10"/>
          </p:nvPr>
        </p:nvSpPr>
        <p:spPr/>
        <p:txBody>
          <a:bodyPr/>
          <a:lstStyle/>
          <a:p>
            <a:r>
              <a:rPr lang="en-US"/>
              <a:t>17/05/2018</a:t>
            </a:r>
            <a:endParaRPr lang="en-GB"/>
          </a:p>
        </p:txBody>
      </p:sp>
      <p:sp>
        <p:nvSpPr>
          <p:cNvPr id="8" name="Footer Placeholder 7"/>
          <p:cNvSpPr>
            <a:spLocks noGrp="1"/>
          </p:cNvSpPr>
          <p:nvPr>
            <p:ph type="ftr" sz="quarter" idx="11"/>
          </p:nvPr>
        </p:nvSpPr>
        <p:spPr/>
        <p:txBody>
          <a:bodyPr/>
          <a:lstStyle/>
          <a:p>
            <a:r>
              <a:rPr lang="en-GB"/>
              <a:t>Version 1.1</a:t>
            </a:r>
          </a:p>
        </p:txBody>
      </p:sp>
    </p:spTree>
    <p:extLst>
      <p:ext uri="{BB962C8B-B14F-4D97-AF65-F5344CB8AC3E}">
        <p14:creationId xmlns:p14="http://schemas.microsoft.com/office/powerpoint/2010/main" val="31852298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4450" y="1988840"/>
            <a:ext cx="7005941" cy="2135744"/>
          </a:xfrm>
        </p:spPr>
        <p:txBody>
          <a:bodyPr>
            <a:noAutofit/>
          </a:bodyPr>
          <a:lstStyle/>
          <a:p>
            <a:r>
              <a:rPr lang="en-GB" sz="4800" b="1" dirty="0"/>
              <a:t>Communication, Interaction and Behaviour in Dementia Care</a:t>
            </a:r>
            <a:br>
              <a:rPr lang="en-GB" i="1" dirty="0">
                <a:latin typeface="Bitter" pitchFamily="50" charset="0"/>
              </a:rPr>
            </a:br>
            <a:br>
              <a:rPr lang="en-GB" sz="2000" dirty="0">
                <a:latin typeface="PT Sans" panose="020B0503020203020204" pitchFamily="34" charset="0"/>
                <a:ea typeface="PT Sans" panose="020B0503020203020204" pitchFamily="34" charset="0"/>
              </a:rPr>
            </a:br>
            <a:br>
              <a:rPr lang="en-GB" sz="2000" dirty="0">
                <a:solidFill>
                  <a:srgbClr val="4C8822"/>
                </a:solidFill>
                <a:latin typeface="PT Sans" panose="020B0503020203020204" pitchFamily="34" charset="0"/>
                <a:ea typeface="PT Sans" panose="020B0503020203020204" pitchFamily="34" charset="0"/>
              </a:rPr>
            </a:br>
            <a:br>
              <a:rPr lang="en-GB" sz="2000" dirty="0">
                <a:solidFill>
                  <a:srgbClr val="4C8822"/>
                </a:solidFill>
                <a:latin typeface="PT Sans" panose="020B0503020203020204" pitchFamily="34" charset="0"/>
                <a:ea typeface="PT Sans" panose="020B0503020203020204" pitchFamily="34" charset="0"/>
              </a:rPr>
            </a:br>
            <a:r>
              <a:rPr lang="en-GB" sz="2000" dirty="0">
                <a:solidFill>
                  <a:srgbClr val="4C8822"/>
                </a:solidFill>
                <a:latin typeface="PT Sans" panose="020B0503020203020204" pitchFamily="34" charset="0"/>
                <a:ea typeface="PT Sans" panose="020B0503020203020204" pitchFamily="34" charset="0"/>
              </a:rPr>
              <a:t>Tier 2, Subject 5</a:t>
            </a:r>
            <a:br>
              <a:rPr lang="en-GB" dirty="0">
                <a:latin typeface="Bitter" pitchFamily="50" charset="0"/>
              </a:rPr>
            </a:br>
            <a:endParaRPr lang="en-GB" dirty="0">
              <a:latin typeface="Bitter" pitchFamily="50" charset="0"/>
            </a:endParaRPr>
          </a:p>
        </p:txBody>
      </p:sp>
    </p:spTree>
    <p:extLst>
      <p:ext uri="{BB962C8B-B14F-4D97-AF65-F5344CB8AC3E}">
        <p14:creationId xmlns:p14="http://schemas.microsoft.com/office/powerpoint/2010/main" val="11067384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980728"/>
            <a:ext cx="8208912" cy="5078313"/>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a:p>
          <a:p>
            <a:endParaRPr lang="en-GB" dirty="0"/>
          </a:p>
        </p:txBody>
      </p:sp>
      <p:sp>
        <p:nvSpPr>
          <p:cNvPr id="5" name="Content Placeholder 4"/>
          <p:cNvSpPr>
            <a:spLocks noGrp="1"/>
          </p:cNvSpPr>
          <p:nvPr>
            <p:ph idx="1"/>
          </p:nvPr>
        </p:nvSpPr>
        <p:spPr>
          <a:xfrm>
            <a:off x="457200" y="1416497"/>
            <a:ext cx="8229600" cy="4525963"/>
          </a:xfrm>
        </p:spPr>
        <p:txBody>
          <a:bodyPr>
            <a:noAutofit/>
          </a:bodyPr>
          <a:lstStyle/>
          <a:p>
            <a:pPr marL="0" indent="0">
              <a:buNone/>
              <a:defRPr/>
            </a:pPr>
            <a:r>
              <a:rPr lang="en-GB" sz="2000" b="1" dirty="0">
                <a:latin typeface="Arial" pitchFamily="34" charset="0"/>
                <a:cs typeface="Arial" pitchFamily="34" charset="0"/>
              </a:rPr>
              <a:t>To understand:</a:t>
            </a:r>
          </a:p>
          <a:p>
            <a:pPr marL="0" indent="0">
              <a:buNone/>
              <a:defRPr/>
            </a:pPr>
            <a:endParaRPr lang="en-GB" sz="1100" b="1" dirty="0">
              <a:latin typeface="Arial" pitchFamily="34" charset="0"/>
              <a:cs typeface="Arial" pitchFamily="34" charset="0"/>
            </a:endParaRPr>
          </a:p>
          <a:p>
            <a:pPr>
              <a:defRPr/>
            </a:pPr>
            <a:r>
              <a:rPr lang="en-GB" sz="1700" dirty="0">
                <a:latin typeface="Arial" pitchFamily="34" charset="0"/>
                <a:cs typeface="Arial" pitchFamily="34" charset="0"/>
              </a:rPr>
              <a:t>the impact of dementia on communication skills and the need for effective communication and active listening skills;</a:t>
            </a:r>
          </a:p>
          <a:p>
            <a:pPr>
              <a:defRPr/>
            </a:pPr>
            <a:endParaRPr lang="en-GB" sz="1700" dirty="0">
              <a:latin typeface="Arial" pitchFamily="34" charset="0"/>
              <a:cs typeface="Arial" pitchFamily="34" charset="0"/>
            </a:endParaRPr>
          </a:p>
          <a:p>
            <a:pPr>
              <a:defRPr/>
            </a:pPr>
            <a:r>
              <a:rPr lang="en-GB" sz="1700" dirty="0">
                <a:latin typeface="Arial" pitchFamily="34" charset="0"/>
                <a:cs typeface="Arial" pitchFamily="34" charset="0"/>
              </a:rPr>
              <a:t>distressing behaviour as a means of communicating an unmet need;</a:t>
            </a:r>
          </a:p>
          <a:p>
            <a:pPr>
              <a:defRPr/>
            </a:pPr>
            <a:endParaRPr lang="en-GB" sz="1700" dirty="0">
              <a:latin typeface="Arial" pitchFamily="34" charset="0"/>
              <a:cs typeface="Arial" pitchFamily="34" charset="0"/>
            </a:endParaRPr>
          </a:p>
          <a:p>
            <a:pPr>
              <a:defRPr/>
            </a:pPr>
            <a:r>
              <a:rPr lang="en-GB" sz="1700" dirty="0">
                <a:latin typeface="Arial" pitchFamily="34" charset="0"/>
                <a:cs typeface="Arial" pitchFamily="34" charset="0"/>
              </a:rPr>
              <a:t>how different approaches may enable or support more effective communication (focusing on humanisation, person-centred, life story information, the ABC analysis of behaviour model);</a:t>
            </a:r>
          </a:p>
          <a:p>
            <a:pPr>
              <a:defRPr/>
            </a:pPr>
            <a:endParaRPr lang="en-GB" sz="1700" dirty="0">
              <a:latin typeface="Arial" pitchFamily="34" charset="0"/>
              <a:cs typeface="Arial" pitchFamily="34" charset="0"/>
            </a:endParaRPr>
          </a:p>
          <a:p>
            <a:r>
              <a:rPr lang="en-GB" sz="1700" dirty="0">
                <a:latin typeface="Arial" pitchFamily="34" charset="0"/>
                <a:cs typeface="Arial" pitchFamily="34" charset="0"/>
              </a:rPr>
              <a:t>the importance of effective communication with family and carers and the expertise that they may be able to offer to support effective communication with the person with dementia; and</a:t>
            </a:r>
          </a:p>
          <a:p>
            <a:endParaRPr lang="en-GB" sz="1700" dirty="0">
              <a:latin typeface="Arial" pitchFamily="34" charset="0"/>
              <a:cs typeface="Arial" pitchFamily="34" charset="0"/>
            </a:endParaRPr>
          </a:p>
          <a:p>
            <a:pPr lvl="0"/>
            <a:r>
              <a:rPr lang="en-GB" sz="1700" dirty="0">
                <a:latin typeface="Arial" pitchFamily="34" charset="0"/>
                <a:cs typeface="Arial" pitchFamily="34" charset="0"/>
              </a:rPr>
              <a:t>how to adapt the environment to minimise sensory difficulties experienced by an individual with dementia.</a:t>
            </a:r>
          </a:p>
          <a:p>
            <a:pPr marL="514350" indent="-514350">
              <a:buFont typeface="+mj-lt"/>
              <a:buAutoNum type="alphaLcParenR"/>
            </a:pPr>
            <a:endParaRPr lang="en-GB" sz="1200" dirty="0">
              <a:solidFill>
                <a:srgbClr val="FF0000"/>
              </a:solidFill>
            </a:endParaRPr>
          </a:p>
        </p:txBody>
      </p:sp>
      <p:sp>
        <p:nvSpPr>
          <p:cNvPr id="10" name="Slide Number Placeholder 9"/>
          <p:cNvSpPr>
            <a:spLocks noGrp="1"/>
          </p:cNvSpPr>
          <p:nvPr>
            <p:ph type="sldNum" sz="quarter" idx="12"/>
          </p:nvPr>
        </p:nvSpPr>
        <p:spPr/>
        <p:txBody>
          <a:bodyPr/>
          <a:lstStyle/>
          <a:p>
            <a:fld id="{5C9C4DB9-604A-47CB-A1FB-58DFF92C00FD}" type="slidenum">
              <a:rPr lang="en-GB" smtClean="0"/>
              <a:t>51</a:t>
            </a:fld>
            <a:endParaRPr lang="en-GB"/>
          </a:p>
        </p:txBody>
      </p:sp>
      <p:sp>
        <p:nvSpPr>
          <p:cNvPr id="4" name="Title 3"/>
          <p:cNvSpPr>
            <a:spLocks noGrp="1"/>
          </p:cNvSpPr>
          <p:nvPr>
            <p:ph type="title" idx="4294967295"/>
          </p:nvPr>
        </p:nvSpPr>
        <p:spPr>
          <a:xfrm>
            <a:off x="1547664" y="152177"/>
            <a:ext cx="4679950" cy="1044575"/>
          </a:xfrm>
          <a:prstGeom prst="rect">
            <a:avLst/>
          </a:prstGeom>
          <a:noFill/>
        </p:spPr>
        <p:txBody>
          <a:bodyPr>
            <a:normAutofit/>
          </a:bodyPr>
          <a:lstStyle/>
          <a:p>
            <a:pPr algn="l"/>
            <a:r>
              <a:rPr lang="en-GB" sz="2800" b="1" dirty="0">
                <a:solidFill>
                  <a:srgbClr val="339933"/>
                </a:solidFill>
              </a:rPr>
              <a:t>Aims of the session </a:t>
            </a:r>
          </a:p>
        </p:txBody>
      </p:sp>
      <p:sp>
        <p:nvSpPr>
          <p:cNvPr id="2" name="Date Placeholder 1"/>
          <p:cNvSpPr>
            <a:spLocks noGrp="1"/>
          </p:cNvSpPr>
          <p:nvPr>
            <p:ph type="dt" sz="half" idx="10"/>
          </p:nvPr>
        </p:nvSpPr>
        <p:spPr/>
        <p:txBody>
          <a:bodyPr/>
          <a:lstStyle/>
          <a:p>
            <a:r>
              <a:rPr lang="en-US"/>
              <a:t>17/05/2018</a:t>
            </a:r>
            <a:endParaRPr lang="en-GB"/>
          </a:p>
        </p:txBody>
      </p:sp>
      <p:sp>
        <p:nvSpPr>
          <p:cNvPr id="6" name="Footer Placeholder 5"/>
          <p:cNvSpPr>
            <a:spLocks noGrp="1"/>
          </p:cNvSpPr>
          <p:nvPr>
            <p:ph type="ftr" sz="quarter" idx="11"/>
          </p:nvPr>
        </p:nvSpPr>
        <p:spPr/>
        <p:txBody>
          <a:bodyPr/>
          <a:lstStyle/>
          <a:p>
            <a:r>
              <a:rPr lang="en-GB"/>
              <a:t>Version 1.1</a:t>
            </a:r>
          </a:p>
        </p:txBody>
      </p:sp>
    </p:spTree>
    <p:extLst>
      <p:ext uri="{BB962C8B-B14F-4D97-AF65-F5344CB8AC3E}">
        <p14:creationId xmlns:p14="http://schemas.microsoft.com/office/powerpoint/2010/main" val="2967432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980728"/>
            <a:ext cx="8208912" cy="5078313"/>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a:p>
          <a:p>
            <a:endParaRPr lang="en-GB" dirty="0"/>
          </a:p>
        </p:txBody>
      </p:sp>
      <p:sp>
        <p:nvSpPr>
          <p:cNvPr id="10" name="Slide Number Placeholder 9"/>
          <p:cNvSpPr>
            <a:spLocks noGrp="1"/>
          </p:cNvSpPr>
          <p:nvPr>
            <p:ph type="sldNum" sz="quarter" idx="12"/>
          </p:nvPr>
        </p:nvSpPr>
        <p:spPr/>
        <p:txBody>
          <a:bodyPr/>
          <a:lstStyle/>
          <a:p>
            <a:fld id="{5C9C4DB9-604A-47CB-A1FB-58DFF92C00FD}" type="slidenum">
              <a:rPr lang="en-GB" smtClean="0"/>
              <a:t>52</a:t>
            </a:fld>
            <a:endParaRPr lang="en-GB"/>
          </a:p>
        </p:txBody>
      </p:sp>
      <p:sp>
        <p:nvSpPr>
          <p:cNvPr id="4" name="Title 3"/>
          <p:cNvSpPr>
            <a:spLocks noGrp="1"/>
          </p:cNvSpPr>
          <p:nvPr>
            <p:ph type="title" idx="4294967295"/>
          </p:nvPr>
        </p:nvSpPr>
        <p:spPr>
          <a:xfrm>
            <a:off x="1547664" y="152177"/>
            <a:ext cx="5040560" cy="1044575"/>
          </a:xfrm>
          <a:prstGeom prst="rect">
            <a:avLst/>
          </a:prstGeom>
          <a:noFill/>
        </p:spPr>
        <p:txBody>
          <a:bodyPr>
            <a:noAutofit/>
          </a:bodyPr>
          <a:lstStyle/>
          <a:p>
            <a:pPr algn="l"/>
            <a:r>
              <a:rPr lang="en-GB" sz="2800" b="1" dirty="0">
                <a:solidFill>
                  <a:srgbClr val="339933"/>
                </a:solidFill>
              </a:rPr>
              <a:t>Communication </a:t>
            </a:r>
            <a:br>
              <a:rPr lang="en-GB" sz="2800" b="1" dirty="0">
                <a:solidFill>
                  <a:srgbClr val="339933"/>
                </a:solidFill>
              </a:rPr>
            </a:br>
            <a:r>
              <a:rPr lang="en-GB" sz="2800" b="1" dirty="0">
                <a:solidFill>
                  <a:srgbClr val="339933"/>
                </a:solidFill>
              </a:rPr>
              <a:t>simulation </a:t>
            </a:r>
          </a:p>
        </p:txBody>
      </p:sp>
      <p:sp>
        <p:nvSpPr>
          <p:cNvPr id="2" name="Date Placeholder 1"/>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648" y="1226716"/>
            <a:ext cx="6246440" cy="4684176"/>
          </a:xfrm>
          <a:prstGeom prst="rect">
            <a:avLst/>
          </a:prstGeom>
        </p:spPr>
      </p:pic>
    </p:spTree>
    <p:extLst>
      <p:ext uri="{BB962C8B-B14F-4D97-AF65-F5344CB8AC3E}">
        <p14:creationId xmlns:p14="http://schemas.microsoft.com/office/powerpoint/2010/main" val="40904081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980728"/>
            <a:ext cx="8208912" cy="5078313"/>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a:p>
          <a:p>
            <a:endParaRPr lang="en-GB" dirty="0"/>
          </a:p>
        </p:txBody>
      </p:sp>
      <p:sp>
        <p:nvSpPr>
          <p:cNvPr id="4" name="Title 3"/>
          <p:cNvSpPr>
            <a:spLocks noGrp="1"/>
          </p:cNvSpPr>
          <p:nvPr>
            <p:ph type="title"/>
          </p:nvPr>
        </p:nvSpPr>
        <p:spPr>
          <a:xfrm>
            <a:off x="1547664" y="152752"/>
            <a:ext cx="4680000" cy="1044000"/>
          </a:xfrm>
          <a:noFill/>
        </p:spPr>
        <p:txBody>
          <a:bodyPr>
            <a:normAutofit/>
          </a:bodyPr>
          <a:lstStyle/>
          <a:p>
            <a:pPr algn="l"/>
            <a:r>
              <a:rPr lang="en-GB" sz="2800" b="1" dirty="0">
                <a:solidFill>
                  <a:srgbClr val="339933"/>
                </a:solidFill>
              </a:rPr>
              <a:t>Significance</a:t>
            </a:r>
          </a:p>
        </p:txBody>
      </p:sp>
      <p:sp>
        <p:nvSpPr>
          <p:cNvPr id="5" name="Content Placeholder 4"/>
          <p:cNvSpPr>
            <a:spLocks noGrp="1"/>
          </p:cNvSpPr>
          <p:nvPr>
            <p:ph sz="half" idx="1"/>
          </p:nvPr>
        </p:nvSpPr>
        <p:spPr>
          <a:xfrm>
            <a:off x="755576" y="1628800"/>
            <a:ext cx="4032448" cy="4525963"/>
          </a:xfrm>
        </p:spPr>
        <p:txBody>
          <a:bodyPr>
            <a:noAutofit/>
          </a:bodyPr>
          <a:lstStyle/>
          <a:p>
            <a:r>
              <a:rPr lang="en-GB" sz="2200" dirty="0"/>
              <a:t>In a recent study, on average each person living with dementia spent </a:t>
            </a:r>
            <a:r>
              <a:rPr lang="en-GB" sz="2200" b="1" dirty="0"/>
              <a:t>less than 2% of their day engaging in social communication</a:t>
            </a:r>
            <a:r>
              <a:rPr lang="en-GB" sz="2200" dirty="0"/>
              <a:t> with a care worker.</a:t>
            </a:r>
          </a:p>
          <a:p>
            <a:endParaRPr lang="en-GB" sz="2200" dirty="0"/>
          </a:p>
          <a:p>
            <a:r>
              <a:rPr lang="en-GB" sz="2200" dirty="0"/>
              <a:t>Communication can be </a:t>
            </a:r>
            <a:r>
              <a:rPr lang="en-GB" sz="2200" b="1" dirty="0"/>
              <a:t>complex because of cognitive impairments</a:t>
            </a:r>
            <a:r>
              <a:rPr lang="en-GB" sz="2200" dirty="0"/>
              <a:t>.</a:t>
            </a:r>
          </a:p>
          <a:p>
            <a:pPr marL="0" indent="0">
              <a:buNone/>
            </a:pPr>
            <a:endParaRPr lang="en-GB" sz="2400" dirty="0"/>
          </a:p>
          <a:p>
            <a:pPr marL="0" indent="0">
              <a:buNone/>
            </a:pPr>
            <a:r>
              <a:rPr lang="en-GB" sz="1600" dirty="0"/>
              <a:t>(Blair 2007 cited </a:t>
            </a:r>
            <a:r>
              <a:rPr lang="en-GB" sz="1600" dirty="0" err="1"/>
              <a:t>Machiels</a:t>
            </a:r>
            <a:r>
              <a:rPr lang="en-GB" sz="1600" dirty="0"/>
              <a:t> et al 2017; Ward et al 2005 cited Downs and Collins 2015)</a:t>
            </a:r>
          </a:p>
          <a:p>
            <a:endParaRPr lang="en-GB" sz="3600"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464509" y="2040156"/>
            <a:ext cx="3217677" cy="2244890"/>
          </a:xfrm>
        </p:spPr>
      </p:pic>
      <p:sp>
        <p:nvSpPr>
          <p:cNvPr id="12" name="Slide Number Placeholder 11"/>
          <p:cNvSpPr>
            <a:spLocks noGrp="1"/>
          </p:cNvSpPr>
          <p:nvPr>
            <p:ph type="sldNum" sz="quarter" idx="12"/>
          </p:nvPr>
        </p:nvSpPr>
        <p:spPr/>
        <p:txBody>
          <a:bodyPr/>
          <a:lstStyle/>
          <a:p>
            <a:fld id="{5C9C4DB9-604A-47CB-A1FB-58DFF92C00FD}" type="slidenum">
              <a:rPr lang="en-GB" smtClean="0"/>
              <a:t>53</a:t>
            </a:fld>
            <a:endParaRPr lang="en-GB"/>
          </a:p>
        </p:txBody>
      </p:sp>
      <p:sp>
        <p:nvSpPr>
          <p:cNvPr id="8" name="TextBox 7"/>
          <p:cNvSpPr txBox="1"/>
          <p:nvPr/>
        </p:nvSpPr>
        <p:spPr>
          <a:xfrm>
            <a:off x="5711788" y="4486633"/>
            <a:ext cx="3816424" cy="584775"/>
          </a:xfrm>
          <a:prstGeom prst="rect">
            <a:avLst/>
          </a:prstGeom>
          <a:noFill/>
        </p:spPr>
        <p:txBody>
          <a:bodyPr wrap="square" rtlCol="0">
            <a:spAutoFit/>
          </a:bodyPr>
          <a:lstStyle/>
          <a:p>
            <a:r>
              <a:rPr lang="en-GB" sz="1600" dirty="0"/>
              <a:t>Source: BSG Ageing  Photography Competition 2016</a:t>
            </a:r>
          </a:p>
        </p:txBody>
      </p:sp>
      <p:sp>
        <p:nvSpPr>
          <p:cNvPr id="2" name="Date Placeholder 1"/>
          <p:cNvSpPr>
            <a:spLocks noGrp="1"/>
          </p:cNvSpPr>
          <p:nvPr>
            <p:ph type="dt" sz="half" idx="10"/>
          </p:nvPr>
        </p:nvSpPr>
        <p:spPr/>
        <p:txBody>
          <a:bodyPr/>
          <a:lstStyle/>
          <a:p>
            <a:r>
              <a:rPr lang="en-US"/>
              <a:t>17/05/2018</a:t>
            </a:r>
            <a:endParaRPr lang="en-GB"/>
          </a:p>
        </p:txBody>
      </p:sp>
      <p:sp>
        <p:nvSpPr>
          <p:cNvPr id="6" name="Footer Placeholder 5"/>
          <p:cNvSpPr>
            <a:spLocks noGrp="1"/>
          </p:cNvSpPr>
          <p:nvPr>
            <p:ph type="ftr" sz="quarter" idx="11"/>
          </p:nvPr>
        </p:nvSpPr>
        <p:spPr/>
        <p:txBody>
          <a:bodyPr/>
          <a:lstStyle/>
          <a:p>
            <a:r>
              <a:rPr lang="en-GB"/>
              <a:t>Version 1.1</a:t>
            </a:r>
          </a:p>
        </p:txBody>
      </p:sp>
    </p:spTree>
    <p:extLst>
      <p:ext uri="{BB962C8B-B14F-4D97-AF65-F5344CB8AC3E}">
        <p14:creationId xmlns:p14="http://schemas.microsoft.com/office/powerpoint/2010/main" val="21406656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7888" y="5398279"/>
            <a:ext cx="8208912" cy="738664"/>
          </a:xfrm>
          <a:prstGeom prst="rect">
            <a:avLst/>
          </a:prstGeom>
          <a:noFill/>
        </p:spPr>
        <p:txBody>
          <a:bodyPr wrap="square" rtlCol="0">
            <a:spAutoFit/>
          </a:bodyPr>
          <a:lstStyle/>
          <a:p>
            <a:pPr algn="r"/>
            <a:r>
              <a:rPr lang="fr-FR" dirty="0"/>
              <a:t>(Downs and Collins 2015; Stans et al 2013 </a:t>
            </a:r>
            <a:r>
              <a:rPr lang="fr-FR" dirty="0" err="1"/>
              <a:t>cited</a:t>
            </a:r>
            <a:r>
              <a:rPr lang="fr-FR" dirty="0"/>
              <a:t> </a:t>
            </a:r>
            <a:r>
              <a:rPr lang="fr-FR" dirty="0" err="1"/>
              <a:t>Machiels</a:t>
            </a:r>
            <a:r>
              <a:rPr lang="fr-FR" dirty="0"/>
              <a:t> et al 2017)</a:t>
            </a:r>
          </a:p>
          <a:p>
            <a:endParaRPr lang="fr-FR" sz="2400" dirty="0"/>
          </a:p>
        </p:txBody>
      </p:sp>
      <p:sp>
        <p:nvSpPr>
          <p:cNvPr id="4" name="Title 3"/>
          <p:cNvSpPr>
            <a:spLocks noGrp="1"/>
          </p:cNvSpPr>
          <p:nvPr>
            <p:ph type="title"/>
          </p:nvPr>
        </p:nvSpPr>
        <p:spPr>
          <a:xfrm>
            <a:off x="1547664" y="152752"/>
            <a:ext cx="4680000" cy="1044000"/>
          </a:xfrm>
          <a:noFill/>
        </p:spPr>
        <p:txBody>
          <a:bodyPr>
            <a:normAutofit/>
          </a:bodyPr>
          <a:lstStyle/>
          <a:p>
            <a:pPr algn="l"/>
            <a:r>
              <a:rPr lang="en-GB" sz="2800" b="1" dirty="0">
                <a:solidFill>
                  <a:srgbClr val="339933"/>
                </a:solidFill>
              </a:rPr>
              <a:t>Significance</a:t>
            </a:r>
          </a:p>
        </p:txBody>
      </p:sp>
      <p:sp>
        <p:nvSpPr>
          <p:cNvPr id="5" name="Content Placeholder 4"/>
          <p:cNvSpPr>
            <a:spLocks noGrp="1"/>
          </p:cNvSpPr>
          <p:nvPr>
            <p:ph sz="half" idx="1"/>
          </p:nvPr>
        </p:nvSpPr>
        <p:spPr>
          <a:xfrm>
            <a:off x="3999275" y="1219200"/>
            <a:ext cx="4569169" cy="4525963"/>
          </a:xfrm>
        </p:spPr>
        <p:txBody>
          <a:bodyPr>
            <a:noAutofit/>
          </a:bodyPr>
          <a:lstStyle/>
          <a:p>
            <a:r>
              <a:rPr lang="en-GB" sz="2400" dirty="0"/>
              <a:t>Evidence suggests that healthcare staff can </a:t>
            </a:r>
            <a:r>
              <a:rPr lang="en-GB" sz="2400" b="1" dirty="0"/>
              <a:t>lack the skills and knowledge to communicate properly</a:t>
            </a:r>
            <a:r>
              <a:rPr lang="en-GB" sz="2400" dirty="0"/>
              <a:t>.</a:t>
            </a:r>
          </a:p>
          <a:p>
            <a:endParaRPr lang="en-GB" sz="800" dirty="0"/>
          </a:p>
          <a:p>
            <a:r>
              <a:rPr lang="fr-FR" sz="2400" dirty="0"/>
              <a:t>Communication  is </a:t>
            </a:r>
            <a:r>
              <a:rPr lang="fr-FR" sz="2400" dirty="0" err="1"/>
              <a:t>often</a:t>
            </a:r>
            <a:r>
              <a:rPr lang="fr-FR" sz="2400" dirty="0"/>
              <a:t> a </a:t>
            </a:r>
            <a:r>
              <a:rPr lang="fr-FR" sz="2400" b="1" dirty="0" err="1"/>
              <a:t>low</a:t>
            </a:r>
            <a:r>
              <a:rPr lang="fr-FR" sz="2400" b="1" dirty="0"/>
              <a:t> </a:t>
            </a:r>
            <a:r>
              <a:rPr lang="fr-FR" sz="2400" b="1" dirty="0" err="1"/>
              <a:t>priority</a:t>
            </a:r>
            <a:r>
              <a:rPr lang="fr-FR" sz="2400" b="1" dirty="0"/>
              <a:t> </a:t>
            </a:r>
            <a:r>
              <a:rPr lang="fr-FR" sz="2400" dirty="0" err="1"/>
              <a:t>because</a:t>
            </a:r>
            <a:r>
              <a:rPr lang="fr-FR" sz="2400" dirty="0"/>
              <a:t> of </a:t>
            </a:r>
            <a:r>
              <a:rPr lang="fr-FR" sz="2400" dirty="0" err="1"/>
              <a:t>workload</a:t>
            </a:r>
            <a:r>
              <a:rPr lang="fr-FR" sz="2400" dirty="0"/>
              <a:t> and </a:t>
            </a:r>
            <a:r>
              <a:rPr lang="fr-FR" sz="2400" dirty="0" err="1"/>
              <a:t>task</a:t>
            </a:r>
            <a:r>
              <a:rPr lang="fr-FR" sz="2400" dirty="0"/>
              <a:t> </a:t>
            </a:r>
            <a:r>
              <a:rPr lang="fr-FR" sz="2400" dirty="0" err="1"/>
              <a:t>orientated</a:t>
            </a:r>
            <a:r>
              <a:rPr lang="fr-FR" sz="2400" dirty="0"/>
              <a:t> care.</a:t>
            </a:r>
          </a:p>
          <a:p>
            <a:endParaRPr lang="fr-FR" sz="800" dirty="0"/>
          </a:p>
          <a:p>
            <a:r>
              <a:rPr lang="fr-FR" sz="2400" dirty="0"/>
              <a:t>Communication </a:t>
            </a:r>
            <a:r>
              <a:rPr lang="fr-FR" sz="2400" dirty="0" err="1"/>
              <a:t>difficulties</a:t>
            </a:r>
            <a:r>
              <a:rPr lang="fr-FR" sz="2400" dirty="0"/>
              <a:t> </a:t>
            </a:r>
            <a:r>
              <a:rPr lang="fr-FR" sz="2400" dirty="0" err="1"/>
              <a:t>can</a:t>
            </a:r>
            <a:r>
              <a:rPr lang="fr-FR" sz="2400" dirty="0"/>
              <a:t> cause </a:t>
            </a:r>
            <a:r>
              <a:rPr lang="fr-FR" sz="2400" b="1" dirty="0"/>
              <a:t>staff burnout. </a:t>
            </a:r>
          </a:p>
          <a:p>
            <a:endParaRPr lang="en-GB" sz="3600" dirty="0"/>
          </a:p>
        </p:txBody>
      </p:sp>
      <p:sp>
        <p:nvSpPr>
          <p:cNvPr id="12" name="Slide Number Placeholder 11"/>
          <p:cNvSpPr>
            <a:spLocks noGrp="1"/>
          </p:cNvSpPr>
          <p:nvPr>
            <p:ph type="sldNum" sz="quarter" idx="12"/>
          </p:nvPr>
        </p:nvSpPr>
        <p:spPr/>
        <p:txBody>
          <a:bodyPr/>
          <a:lstStyle/>
          <a:p>
            <a:fld id="{5C9C4DB9-604A-47CB-A1FB-58DFF92C00FD}" type="slidenum">
              <a:rPr lang="en-GB" smtClean="0"/>
              <a:t>54</a:t>
            </a:fld>
            <a:endParaRPr lang="en-GB" dirty="0"/>
          </a:p>
        </p:txBody>
      </p:sp>
      <p:sp>
        <p:nvSpPr>
          <p:cNvPr id="2" name="Date Placeholder 1"/>
          <p:cNvSpPr>
            <a:spLocks noGrp="1"/>
          </p:cNvSpPr>
          <p:nvPr>
            <p:ph type="dt" sz="half" idx="10"/>
          </p:nvPr>
        </p:nvSpPr>
        <p:spPr/>
        <p:txBody>
          <a:bodyPr/>
          <a:lstStyle/>
          <a:p>
            <a:r>
              <a:rPr lang="en-US"/>
              <a:t>17/05/2018</a:t>
            </a:r>
            <a:endParaRPr lang="en-GB"/>
          </a:p>
        </p:txBody>
      </p:sp>
      <p:sp>
        <p:nvSpPr>
          <p:cNvPr id="6" name="Footer Placeholder 5"/>
          <p:cNvSpPr>
            <a:spLocks noGrp="1"/>
          </p:cNvSpPr>
          <p:nvPr>
            <p:ph type="ftr" sz="quarter" idx="11"/>
          </p:nvPr>
        </p:nvSpPr>
        <p:spPr/>
        <p:txBody>
          <a:bodyPr/>
          <a:lstStyle/>
          <a:p>
            <a:r>
              <a:rPr lang="en-GB"/>
              <a:t>Version 1.1</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652" y="1916832"/>
            <a:ext cx="3502267" cy="2376264"/>
          </a:xfrm>
          <a:prstGeom prst="rect">
            <a:avLst/>
          </a:prstGeom>
        </p:spPr>
      </p:pic>
    </p:spTree>
    <p:extLst>
      <p:ext uri="{BB962C8B-B14F-4D97-AF65-F5344CB8AC3E}">
        <p14:creationId xmlns:p14="http://schemas.microsoft.com/office/powerpoint/2010/main" val="38747307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980728"/>
            <a:ext cx="8208912" cy="5078313"/>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a:p>
          <a:p>
            <a:endParaRPr lang="en-GB" dirty="0"/>
          </a:p>
        </p:txBody>
      </p:sp>
      <p:sp>
        <p:nvSpPr>
          <p:cNvPr id="9" name="Content Placeholder 8"/>
          <p:cNvSpPr>
            <a:spLocks noGrp="1"/>
          </p:cNvSpPr>
          <p:nvPr>
            <p:ph idx="1"/>
          </p:nvPr>
        </p:nvSpPr>
        <p:spPr>
          <a:xfrm>
            <a:off x="107504" y="1541973"/>
            <a:ext cx="8229600" cy="4525963"/>
          </a:xfrm>
        </p:spPr>
        <p:txBody>
          <a:bodyPr/>
          <a:lstStyle/>
          <a:p>
            <a:pPr marL="0" lvl="0" indent="0">
              <a:buNone/>
            </a:pPr>
            <a:r>
              <a:rPr lang="en-GB" dirty="0">
                <a:solidFill>
                  <a:prstClr val="black"/>
                </a:solidFill>
              </a:rPr>
              <a:t>Using humanisation </a:t>
            </a:r>
            <a:r>
              <a:rPr lang="en-GB" sz="1400" dirty="0">
                <a:solidFill>
                  <a:prstClr val="black"/>
                </a:solidFill>
              </a:rPr>
              <a:t>(Todres et al, 2009) </a:t>
            </a:r>
            <a:r>
              <a:rPr lang="en-GB" dirty="0">
                <a:solidFill>
                  <a:prstClr val="black"/>
                </a:solidFill>
              </a:rPr>
              <a:t>as a theoretical lens can improve efficacy of communication.</a:t>
            </a:r>
          </a:p>
          <a:p>
            <a:pPr marL="0" lvl="0" indent="0">
              <a:buNone/>
            </a:pPr>
            <a:r>
              <a:rPr lang="en-GB" b="1" dirty="0">
                <a:solidFill>
                  <a:srgbClr val="0070C0"/>
                </a:solidFill>
              </a:rPr>
              <a:t>Head</a:t>
            </a:r>
            <a:r>
              <a:rPr lang="en-GB" dirty="0">
                <a:solidFill>
                  <a:prstClr val="black"/>
                </a:solidFill>
              </a:rPr>
              <a:t> – understanding of brain damage on communication skills</a:t>
            </a:r>
          </a:p>
          <a:p>
            <a:pPr marL="0" lvl="0" indent="0">
              <a:buNone/>
            </a:pPr>
            <a:r>
              <a:rPr lang="en-GB" b="1" dirty="0">
                <a:solidFill>
                  <a:srgbClr val="FF66CC"/>
                </a:solidFill>
              </a:rPr>
              <a:t>Heart</a:t>
            </a:r>
            <a:r>
              <a:rPr lang="en-GB" dirty="0">
                <a:solidFill>
                  <a:prstClr val="black"/>
                </a:solidFill>
              </a:rPr>
              <a:t> – understanding of </a:t>
            </a:r>
          </a:p>
          <a:p>
            <a:pPr marL="0" lvl="0" indent="0">
              <a:buNone/>
            </a:pPr>
            <a:r>
              <a:rPr lang="en-GB" dirty="0">
                <a:solidFill>
                  <a:prstClr val="black"/>
                </a:solidFill>
              </a:rPr>
              <a:t>living with dementia</a:t>
            </a:r>
          </a:p>
          <a:p>
            <a:pPr marL="0" lvl="0" indent="0">
              <a:buNone/>
            </a:pPr>
            <a:r>
              <a:rPr lang="en-GB" b="1" dirty="0">
                <a:solidFill>
                  <a:srgbClr val="92D050"/>
                </a:solidFill>
              </a:rPr>
              <a:t>Hands</a:t>
            </a:r>
            <a:r>
              <a:rPr lang="en-GB" dirty="0">
                <a:solidFill>
                  <a:prstClr val="black"/>
                </a:solidFill>
              </a:rPr>
              <a:t> – recognition of humanity</a:t>
            </a:r>
          </a:p>
          <a:p>
            <a:pPr marL="0" lvl="0" indent="0">
              <a:buNone/>
            </a:pPr>
            <a:r>
              <a:rPr lang="en-GB" dirty="0">
                <a:solidFill>
                  <a:prstClr val="black"/>
                </a:solidFill>
              </a:rPr>
              <a:t>by communicating with compassion</a:t>
            </a:r>
          </a:p>
          <a:p>
            <a:endParaRPr lang="en-GB" dirty="0"/>
          </a:p>
        </p:txBody>
      </p:sp>
      <p:sp>
        <p:nvSpPr>
          <p:cNvPr id="10" name="Slide Number Placeholder 9"/>
          <p:cNvSpPr>
            <a:spLocks noGrp="1"/>
          </p:cNvSpPr>
          <p:nvPr>
            <p:ph type="sldNum" sz="quarter" idx="12"/>
          </p:nvPr>
        </p:nvSpPr>
        <p:spPr/>
        <p:txBody>
          <a:bodyPr/>
          <a:lstStyle/>
          <a:p>
            <a:fld id="{5C9C4DB9-604A-47CB-A1FB-58DFF92C00FD}" type="slidenum">
              <a:rPr lang="en-GB" smtClean="0"/>
              <a:t>55</a:t>
            </a:fld>
            <a:endParaRPr lang="en-GB"/>
          </a:p>
        </p:txBody>
      </p:sp>
      <p:sp>
        <p:nvSpPr>
          <p:cNvPr id="4" name="Title 3"/>
          <p:cNvSpPr>
            <a:spLocks noGrp="1"/>
          </p:cNvSpPr>
          <p:nvPr>
            <p:ph type="title" idx="4294967295"/>
          </p:nvPr>
        </p:nvSpPr>
        <p:spPr>
          <a:xfrm>
            <a:off x="1547664" y="189260"/>
            <a:ext cx="4679950" cy="1079500"/>
          </a:xfrm>
          <a:prstGeom prst="rect">
            <a:avLst/>
          </a:prstGeom>
          <a:noFill/>
        </p:spPr>
        <p:txBody>
          <a:bodyPr>
            <a:normAutofit/>
          </a:bodyPr>
          <a:lstStyle/>
          <a:p>
            <a:pPr algn="l"/>
            <a:r>
              <a:rPr lang="en-GB" sz="2800" b="1" dirty="0">
                <a:solidFill>
                  <a:srgbClr val="339933"/>
                </a:solidFill>
              </a:rPr>
              <a:t>Humanised Communication</a:t>
            </a:r>
            <a:endParaRPr lang="en-GB" sz="2800" dirty="0">
              <a:solidFill>
                <a:srgbClr val="339933"/>
              </a:solidFill>
            </a:endParaRPr>
          </a:p>
        </p:txBody>
      </p:sp>
      <p:sp>
        <p:nvSpPr>
          <p:cNvPr id="2" name="Date Placeholder 1"/>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4688" y="3356992"/>
            <a:ext cx="2530624" cy="2530624"/>
          </a:xfrm>
          <a:prstGeom prst="rect">
            <a:avLst/>
          </a:prstGeom>
        </p:spPr>
      </p:pic>
    </p:spTree>
    <p:extLst>
      <p:ext uri="{BB962C8B-B14F-4D97-AF65-F5344CB8AC3E}">
        <p14:creationId xmlns:p14="http://schemas.microsoft.com/office/powerpoint/2010/main" val="39299509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47664" y="188760"/>
            <a:ext cx="4680520" cy="1080000"/>
          </a:xfrm>
          <a:noFill/>
        </p:spPr>
        <p:txBody>
          <a:bodyPr>
            <a:normAutofit/>
          </a:bodyPr>
          <a:lstStyle/>
          <a:p>
            <a:pPr algn="l"/>
            <a:r>
              <a:rPr lang="en-GB" sz="2800" b="1" dirty="0">
                <a:solidFill>
                  <a:srgbClr val="339933"/>
                </a:solidFill>
              </a:rPr>
              <a:t>Humanisation - </a:t>
            </a:r>
            <a:r>
              <a:rPr lang="en-GB" sz="2800" b="1" dirty="0">
                <a:solidFill>
                  <a:srgbClr val="00B0F0"/>
                </a:solidFill>
              </a:rPr>
              <a:t>Head</a:t>
            </a:r>
            <a:endParaRPr lang="en-GB" sz="2800" dirty="0">
              <a:solidFill>
                <a:srgbClr val="00B0F0"/>
              </a:solidFill>
            </a:endParaRPr>
          </a:p>
        </p:txBody>
      </p:sp>
      <p:sp>
        <p:nvSpPr>
          <p:cNvPr id="10" name="Slide Number Placeholder 9"/>
          <p:cNvSpPr>
            <a:spLocks noGrp="1"/>
          </p:cNvSpPr>
          <p:nvPr>
            <p:ph type="sldNum" sz="quarter" idx="12"/>
          </p:nvPr>
        </p:nvSpPr>
        <p:spPr/>
        <p:txBody>
          <a:bodyPr/>
          <a:lstStyle/>
          <a:p>
            <a:fld id="{5C9C4DB9-604A-47CB-A1FB-58DFF92C00FD}" type="slidenum">
              <a:rPr lang="en-GB" smtClean="0"/>
              <a:t>56</a:t>
            </a:fld>
            <a:endParaRPr lang="en-GB"/>
          </a:p>
        </p:txBody>
      </p:sp>
      <p:sp>
        <p:nvSpPr>
          <p:cNvPr id="2" name="Date Placeholder 1"/>
          <p:cNvSpPr>
            <a:spLocks noGrp="1"/>
          </p:cNvSpPr>
          <p:nvPr>
            <p:ph type="dt" sz="half" idx="10"/>
          </p:nvPr>
        </p:nvSpPr>
        <p:spPr/>
        <p:txBody>
          <a:bodyPr/>
          <a:lstStyle/>
          <a:p>
            <a:r>
              <a:rPr lang="en-US"/>
              <a:t>17/05/2018</a:t>
            </a:r>
            <a:endParaRPr lang="en-GB"/>
          </a:p>
        </p:txBody>
      </p:sp>
      <p:sp>
        <p:nvSpPr>
          <p:cNvPr id="6" name="Footer Placeholder 5"/>
          <p:cNvSpPr>
            <a:spLocks noGrp="1"/>
          </p:cNvSpPr>
          <p:nvPr>
            <p:ph type="ftr" sz="quarter" idx="11"/>
          </p:nvPr>
        </p:nvSpPr>
        <p:spPr/>
        <p:txBody>
          <a:bodyPr/>
          <a:lstStyle/>
          <a:p>
            <a:r>
              <a:rPr lang="en-GB"/>
              <a:t>Version 1.1</a:t>
            </a:r>
          </a:p>
        </p:txBody>
      </p:sp>
      <p:sp>
        <p:nvSpPr>
          <p:cNvPr id="5" name="Content Placeholder 4"/>
          <p:cNvSpPr>
            <a:spLocks noGrp="1"/>
          </p:cNvSpPr>
          <p:nvPr>
            <p:ph sz="half" idx="1"/>
          </p:nvPr>
        </p:nvSpPr>
        <p:spPr>
          <a:xfrm>
            <a:off x="971600" y="4365104"/>
            <a:ext cx="6846912" cy="4525963"/>
          </a:xfrm>
        </p:spPr>
        <p:txBody>
          <a:bodyPr/>
          <a:lstStyle/>
          <a:p>
            <a:r>
              <a:rPr lang="en-GB" dirty="0">
                <a:hlinkClick r:id="rId3"/>
              </a:rPr>
              <a:t>https://kids.alzheimersresearchuk.org/teens/explore-the-brain/</a:t>
            </a:r>
            <a:endParaRPr lang="en-GB" dirty="0"/>
          </a:p>
          <a:p>
            <a:endParaRPr lang="en-GB" dirty="0"/>
          </a:p>
        </p:txBody>
      </p:sp>
      <p:pic>
        <p:nvPicPr>
          <p:cNvPr id="1028" name="Picture 4" descr="Brain, Think, Knowledge, Mind, Science, Anatomy, Heal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1268760"/>
            <a:ext cx="4320480" cy="2835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8695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980728"/>
            <a:ext cx="8208912" cy="5078313"/>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a:p>
          <a:p>
            <a:endParaRPr lang="en-GB" dirty="0"/>
          </a:p>
        </p:txBody>
      </p:sp>
      <p:sp>
        <p:nvSpPr>
          <p:cNvPr id="4" name="Title 3"/>
          <p:cNvSpPr>
            <a:spLocks noGrp="1"/>
          </p:cNvSpPr>
          <p:nvPr>
            <p:ph type="title"/>
          </p:nvPr>
        </p:nvSpPr>
        <p:spPr>
          <a:xfrm>
            <a:off x="1547664" y="188760"/>
            <a:ext cx="4680520" cy="1080000"/>
          </a:xfrm>
          <a:noFill/>
        </p:spPr>
        <p:txBody>
          <a:bodyPr>
            <a:normAutofit/>
          </a:bodyPr>
          <a:lstStyle/>
          <a:p>
            <a:pPr algn="l"/>
            <a:r>
              <a:rPr lang="en-GB" sz="2800" b="1" dirty="0">
                <a:solidFill>
                  <a:srgbClr val="339933"/>
                </a:solidFill>
              </a:rPr>
              <a:t>Humanisation - </a:t>
            </a:r>
            <a:r>
              <a:rPr lang="en-GB" sz="2800" b="1" dirty="0">
                <a:solidFill>
                  <a:srgbClr val="00B0F0"/>
                </a:solidFill>
              </a:rPr>
              <a:t>Head</a:t>
            </a:r>
            <a:endParaRPr lang="en-GB" sz="2800" dirty="0">
              <a:solidFill>
                <a:srgbClr val="00B0F0"/>
              </a:solidFill>
            </a:endParaRPr>
          </a:p>
        </p:txBody>
      </p:sp>
      <p:sp>
        <p:nvSpPr>
          <p:cNvPr id="5" name="Content Placeholder 4"/>
          <p:cNvSpPr>
            <a:spLocks noGrp="1"/>
          </p:cNvSpPr>
          <p:nvPr>
            <p:ph sz="half" idx="1"/>
          </p:nvPr>
        </p:nvSpPr>
        <p:spPr>
          <a:xfrm>
            <a:off x="745232" y="1298327"/>
            <a:ext cx="7283152" cy="4525963"/>
          </a:xfrm>
        </p:spPr>
        <p:txBody>
          <a:bodyPr/>
          <a:lstStyle/>
          <a:p>
            <a:pPr marL="0" lvl="0" indent="0">
              <a:buNone/>
            </a:pPr>
            <a:r>
              <a:rPr lang="en-GB" sz="2000" b="1" dirty="0">
                <a:solidFill>
                  <a:srgbClr val="000000"/>
                </a:solidFill>
              </a:rPr>
              <a:t>Progressive Aphasia</a:t>
            </a:r>
          </a:p>
          <a:p>
            <a:pPr lvl="0"/>
            <a:r>
              <a:rPr lang="en-GB" sz="2000" dirty="0">
                <a:solidFill>
                  <a:srgbClr val="000000"/>
                </a:solidFill>
              </a:rPr>
              <a:t>Difficulties in word finding.</a:t>
            </a:r>
          </a:p>
          <a:p>
            <a:pPr lvl="0"/>
            <a:r>
              <a:rPr lang="en-GB" sz="2000" dirty="0">
                <a:solidFill>
                  <a:srgbClr val="000000"/>
                </a:solidFill>
              </a:rPr>
              <a:t>Person may ‘talk around’ the subject</a:t>
            </a:r>
          </a:p>
          <a:p>
            <a:pPr lvl="0"/>
            <a:r>
              <a:rPr lang="en-GB" sz="2000" dirty="0">
                <a:solidFill>
                  <a:srgbClr val="000000"/>
                </a:solidFill>
              </a:rPr>
              <a:t>Reduced fluency</a:t>
            </a:r>
          </a:p>
          <a:p>
            <a:pPr lvl="0"/>
            <a:r>
              <a:rPr lang="en-GB" sz="2000" dirty="0">
                <a:solidFill>
                  <a:srgbClr val="000000"/>
                </a:solidFill>
              </a:rPr>
              <a:t>Difficulties in comprehension of complex sentences</a:t>
            </a:r>
          </a:p>
          <a:p>
            <a:pPr lvl="0"/>
            <a:r>
              <a:rPr lang="en-GB" sz="2000" dirty="0">
                <a:solidFill>
                  <a:srgbClr val="000000"/>
                </a:solidFill>
              </a:rPr>
              <a:t>Reduction  of language use</a:t>
            </a:r>
          </a:p>
          <a:p>
            <a:pPr lvl="0"/>
            <a:r>
              <a:rPr lang="en-GB" sz="2000" dirty="0">
                <a:solidFill>
                  <a:srgbClr val="000000"/>
                </a:solidFill>
              </a:rPr>
              <a:t>Difficulties in producing words/phrases</a:t>
            </a:r>
          </a:p>
          <a:p>
            <a:pPr lvl="0"/>
            <a:r>
              <a:rPr lang="en-GB" sz="2000" dirty="0">
                <a:solidFill>
                  <a:srgbClr val="000000"/>
                </a:solidFill>
              </a:rPr>
              <a:t>Becoming ‘stuck’ on words</a:t>
            </a:r>
          </a:p>
          <a:p>
            <a:endParaRPr lang="en-GB" b="1" dirty="0"/>
          </a:p>
        </p:txBody>
      </p:sp>
      <p:sp>
        <p:nvSpPr>
          <p:cNvPr id="10" name="Slide Number Placeholder 9"/>
          <p:cNvSpPr>
            <a:spLocks noGrp="1"/>
          </p:cNvSpPr>
          <p:nvPr>
            <p:ph type="sldNum" sz="quarter" idx="12"/>
          </p:nvPr>
        </p:nvSpPr>
        <p:spPr/>
        <p:txBody>
          <a:bodyPr/>
          <a:lstStyle/>
          <a:p>
            <a:fld id="{5C9C4DB9-604A-47CB-A1FB-58DFF92C00FD}" type="slidenum">
              <a:rPr lang="en-GB" smtClean="0"/>
              <a:t>57</a:t>
            </a:fld>
            <a:endParaRPr lang="en-GB"/>
          </a:p>
        </p:txBody>
      </p:sp>
      <p:sp>
        <p:nvSpPr>
          <p:cNvPr id="2" name="Date Placeholder 1"/>
          <p:cNvSpPr>
            <a:spLocks noGrp="1"/>
          </p:cNvSpPr>
          <p:nvPr>
            <p:ph type="dt" sz="half" idx="10"/>
          </p:nvPr>
        </p:nvSpPr>
        <p:spPr/>
        <p:txBody>
          <a:bodyPr/>
          <a:lstStyle/>
          <a:p>
            <a:r>
              <a:rPr lang="en-US"/>
              <a:t>17/05/2018</a:t>
            </a:r>
            <a:endParaRPr lang="en-GB"/>
          </a:p>
        </p:txBody>
      </p:sp>
      <p:sp>
        <p:nvSpPr>
          <p:cNvPr id="6" name="Footer Placeholder 5"/>
          <p:cNvSpPr>
            <a:spLocks noGrp="1"/>
          </p:cNvSpPr>
          <p:nvPr>
            <p:ph type="ftr" sz="quarter" idx="11"/>
          </p:nvPr>
        </p:nvSpPr>
        <p:spPr/>
        <p:txBody>
          <a:bodyPr/>
          <a:lstStyle/>
          <a:p>
            <a:r>
              <a:rPr lang="en-GB"/>
              <a:t>Version 1.1</a:t>
            </a:r>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745336" y="3317032"/>
            <a:ext cx="2890664" cy="2890664"/>
          </a:xfrm>
        </p:spPr>
      </p:pic>
    </p:spTree>
    <p:extLst>
      <p:ext uri="{BB962C8B-B14F-4D97-AF65-F5344CB8AC3E}">
        <p14:creationId xmlns:p14="http://schemas.microsoft.com/office/powerpoint/2010/main" val="32763242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3568" y="2564904"/>
            <a:ext cx="8208912" cy="2954655"/>
          </a:xfrm>
          <a:prstGeom prst="rect">
            <a:avLst/>
          </a:prstGeom>
          <a:noFill/>
        </p:spPr>
        <p:txBody>
          <a:bodyPr wrap="square" rtlCol="0">
            <a:spAutoFit/>
          </a:bodyPr>
          <a:lstStyle/>
          <a:p>
            <a:r>
              <a:rPr lang="en-GB" sz="2400" dirty="0"/>
              <a:t>2008 </a:t>
            </a:r>
            <a:endParaRPr lang="en-GB" sz="2400" dirty="0">
              <a:hlinkClick r:id="rId3"/>
            </a:endParaRPr>
          </a:p>
          <a:p>
            <a:r>
              <a:rPr lang="en-GB" sz="2400" dirty="0">
                <a:hlinkClick r:id="rId3"/>
              </a:rPr>
              <a:t>https://www.youtube.com/watch?v=SqayhP3ebDw</a:t>
            </a:r>
            <a:endParaRPr lang="en-GB" sz="2400" dirty="0"/>
          </a:p>
          <a:p>
            <a:endParaRPr lang="en-GB" sz="2400" dirty="0"/>
          </a:p>
          <a:p>
            <a:endParaRPr lang="en-GB" sz="2400" dirty="0"/>
          </a:p>
          <a:p>
            <a:endParaRPr lang="en-GB" sz="2400" dirty="0"/>
          </a:p>
          <a:p>
            <a:r>
              <a:rPr lang="en-GB" sz="2400" dirty="0"/>
              <a:t>2013</a:t>
            </a:r>
            <a:endParaRPr lang="en-GB" sz="2400" dirty="0">
              <a:hlinkClick r:id="rId4"/>
            </a:endParaRPr>
          </a:p>
          <a:p>
            <a:r>
              <a:rPr lang="en-GB" sz="2400" dirty="0">
                <a:hlinkClick r:id="rId4"/>
              </a:rPr>
              <a:t>https://www.youtube.com/watch?v=rNt5O5X5QhQ</a:t>
            </a:r>
            <a:endParaRPr lang="en-GB" sz="2400" dirty="0"/>
          </a:p>
          <a:p>
            <a:endParaRPr lang="en-GB" dirty="0"/>
          </a:p>
        </p:txBody>
      </p:sp>
      <p:sp>
        <p:nvSpPr>
          <p:cNvPr id="8" name="Content Placeholder 7"/>
          <p:cNvSpPr txBox="1">
            <a:spLocks noGrp="1"/>
          </p:cNvSpPr>
          <p:nvPr>
            <p:ph idx="1"/>
          </p:nvPr>
        </p:nvSpPr>
        <p:spPr>
          <a:xfrm>
            <a:off x="7729137" y="2852936"/>
            <a:ext cx="997434" cy="276999"/>
          </a:xfrm>
          <a:prstGeom prst="rect">
            <a:avLst/>
          </a:prstGeom>
          <a:noFill/>
        </p:spPr>
        <p:txBody>
          <a:bodyPr wrap="square" rtlCol="0">
            <a:spAutoFit/>
          </a:bodyPr>
          <a:lstStyle/>
          <a:p>
            <a:pPr marL="0" indent="0">
              <a:buNone/>
            </a:pPr>
            <a:r>
              <a:rPr lang="en-GB" sz="1200" dirty="0"/>
              <a:t>1948 -2015</a:t>
            </a:r>
          </a:p>
        </p:txBody>
      </p:sp>
      <p:sp>
        <p:nvSpPr>
          <p:cNvPr id="12" name="Slide Number Placeholder 11"/>
          <p:cNvSpPr>
            <a:spLocks noGrp="1"/>
          </p:cNvSpPr>
          <p:nvPr>
            <p:ph type="sldNum" sz="quarter" idx="12"/>
          </p:nvPr>
        </p:nvSpPr>
        <p:spPr/>
        <p:txBody>
          <a:bodyPr/>
          <a:lstStyle/>
          <a:p>
            <a:fld id="{5C9C4DB9-604A-47CB-A1FB-58DFF92C00FD}" type="slidenum">
              <a:rPr lang="en-GB" smtClean="0"/>
              <a:t>58</a:t>
            </a:fld>
            <a:endParaRPr lang="en-GB"/>
          </a:p>
        </p:txBody>
      </p:sp>
      <p:sp>
        <p:nvSpPr>
          <p:cNvPr id="4" name="Title 3"/>
          <p:cNvSpPr>
            <a:spLocks noGrp="1"/>
          </p:cNvSpPr>
          <p:nvPr>
            <p:ph type="title" idx="4294967295"/>
          </p:nvPr>
        </p:nvSpPr>
        <p:spPr>
          <a:xfrm>
            <a:off x="1547664" y="152177"/>
            <a:ext cx="4679950" cy="1044575"/>
          </a:xfrm>
          <a:prstGeom prst="rect">
            <a:avLst/>
          </a:prstGeom>
          <a:noFill/>
        </p:spPr>
        <p:txBody>
          <a:bodyPr>
            <a:noAutofit/>
          </a:bodyPr>
          <a:lstStyle/>
          <a:p>
            <a:pPr algn="l"/>
            <a:r>
              <a:rPr lang="en-GB" sz="2800" b="1" dirty="0">
                <a:solidFill>
                  <a:srgbClr val="339933"/>
                </a:solidFill>
              </a:rPr>
              <a:t>Video: Communication difficulties</a:t>
            </a:r>
          </a:p>
        </p:txBody>
      </p:sp>
      <p:pic>
        <p:nvPicPr>
          <p:cNvPr id="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0352" y="1340768"/>
            <a:ext cx="997435" cy="1391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855512" y="3573016"/>
            <a:ext cx="4572000" cy="646331"/>
          </a:xfrm>
          <a:prstGeom prst="rect">
            <a:avLst/>
          </a:prstGeom>
        </p:spPr>
        <p:txBody>
          <a:bodyPr>
            <a:spAutoFit/>
          </a:bodyPr>
          <a:lstStyle/>
          <a:p>
            <a:endParaRPr lang="en-GB" dirty="0">
              <a:hlinkClick r:id="rId4"/>
            </a:endParaRPr>
          </a:p>
          <a:p>
            <a:endParaRPr lang="en-GB" dirty="0">
              <a:hlinkClick r:id="rId4"/>
            </a:endParaRPr>
          </a:p>
        </p:txBody>
      </p:sp>
      <p:sp>
        <p:nvSpPr>
          <p:cNvPr id="2" name="Date Placeholder 1"/>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p>
        </p:txBody>
      </p:sp>
    </p:spTree>
    <p:extLst>
      <p:ext uri="{BB962C8B-B14F-4D97-AF65-F5344CB8AC3E}">
        <p14:creationId xmlns:p14="http://schemas.microsoft.com/office/powerpoint/2010/main" val="15711790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8124" y="4765004"/>
            <a:ext cx="8352928" cy="1015663"/>
          </a:xfrm>
          <a:prstGeom prst="rect">
            <a:avLst/>
          </a:prstGeom>
          <a:noFill/>
        </p:spPr>
        <p:txBody>
          <a:bodyPr wrap="square" rtlCol="0">
            <a:spAutoFit/>
          </a:bodyPr>
          <a:lstStyle/>
          <a:p>
            <a:pPr marL="285750" indent="-285750">
              <a:buFont typeface="Arial" panose="020B0604020202020204" pitchFamily="34" charset="0"/>
              <a:buChar char="•"/>
            </a:pPr>
            <a:r>
              <a:rPr lang="en-GB" sz="2000" dirty="0">
                <a:solidFill>
                  <a:srgbClr val="000000"/>
                </a:solidFill>
              </a:rPr>
              <a:t>Can lead to withdrawal, social isolation, miscommunication, decreased self-esteem, sense of vulnerability, insecurity, loss of confidence, feelings of exhaustion, depression. </a:t>
            </a:r>
          </a:p>
        </p:txBody>
      </p:sp>
      <p:sp>
        <p:nvSpPr>
          <p:cNvPr id="4" name="Title 3"/>
          <p:cNvSpPr>
            <a:spLocks noGrp="1"/>
          </p:cNvSpPr>
          <p:nvPr>
            <p:ph type="title"/>
          </p:nvPr>
        </p:nvSpPr>
        <p:spPr>
          <a:xfrm>
            <a:off x="1403648" y="80744"/>
            <a:ext cx="4680521" cy="1044000"/>
          </a:xfrm>
          <a:noFill/>
        </p:spPr>
        <p:txBody>
          <a:bodyPr>
            <a:normAutofit/>
          </a:bodyPr>
          <a:lstStyle/>
          <a:p>
            <a:pPr algn="l"/>
            <a:r>
              <a:rPr lang="en-GB" sz="3600" dirty="0">
                <a:solidFill>
                  <a:schemeClr val="bg1"/>
                </a:solidFill>
                <a:latin typeface="Bitter" pitchFamily="50" charset="0"/>
              </a:rPr>
              <a:t> </a:t>
            </a:r>
            <a:r>
              <a:rPr lang="en-GB" sz="2800" b="1" dirty="0">
                <a:solidFill>
                  <a:srgbClr val="339933"/>
                </a:solidFill>
              </a:rPr>
              <a:t>Humanisation - </a:t>
            </a:r>
            <a:r>
              <a:rPr lang="en-GB" sz="2800" b="1" dirty="0">
                <a:solidFill>
                  <a:srgbClr val="00B0F0"/>
                </a:solidFill>
              </a:rPr>
              <a:t>Head</a:t>
            </a:r>
            <a:endParaRPr lang="en-GB" sz="2800" dirty="0">
              <a:solidFill>
                <a:srgbClr val="00B0F0"/>
              </a:solidFill>
            </a:endParaRPr>
          </a:p>
        </p:txBody>
      </p:sp>
      <p:sp>
        <p:nvSpPr>
          <p:cNvPr id="10" name="Content Placeholder 9"/>
          <p:cNvSpPr>
            <a:spLocks noGrp="1"/>
          </p:cNvSpPr>
          <p:nvPr>
            <p:ph sz="half" idx="1"/>
          </p:nvPr>
        </p:nvSpPr>
        <p:spPr>
          <a:xfrm>
            <a:off x="218124" y="1621209"/>
            <a:ext cx="4316288" cy="4525963"/>
          </a:xfrm>
        </p:spPr>
        <p:txBody>
          <a:bodyPr>
            <a:normAutofit/>
          </a:bodyPr>
          <a:lstStyle/>
          <a:p>
            <a:pPr>
              <a:defRPr/>
            </a:pPr>
            <a:r>
              <a:rPr lang="en-GB" sz="2400" b="1" dirty="0">
                <a:solidFill>
                  <a:srgbClr val="000000"/>
                </a:solidFill>
              </a:rPr>
              <a:t>Sensory changes </a:t>
            </a:r>
            <a:r>
              <a:rPr lang="en-GB" sz="2400" dirty="0">
                <a:solidFill>
                  <a:srgbClr val="000000"/>
                </a:solidFill>
              </a:rPr>
              <a:t>associated with ageing e.g. deterioration in hearing and vision. </a:t>
            </a:r>
          </a:p>
          <a:p>
            <a:pPr>
              <a:defRPr/>
            </a:pPr>
            <a:r>
              <a:rPr lang="en-GB" sz="2400" b="1" dirty="0">
                <a:solidFill>
                  <a:srgbClr val="000000"/>
                </a:solidFill>
              </a:rPr>
              <a:t>Disorientation</a:t>
            </a:r>
            <a:r>
              <a:rPr lang="en-GB" sz="2400" dirty="0">
                <a:solidFill>
                  <a:srgbClr val="000000"/>
                </a:solidFill>
              </a:rPr>
              <a:t>, for example, regarding day and night, increase fear and agitation.</a:t>
            </a:r>
          </a:p>
          <a:p>
            <a:pPr lvl="0">
              <a:defRPr/>
            </a:pPr>
            <a:endParaRPr lang="en-GB" sz="2000" dirty="0">
              <a:solidFill>
                <a:srgbClr val="000000"/>
              </a:solidFill>
            </a:endParaRPr>
          </a:p>
          <a:p>
            <a:pPr marL="0" lvl="0" indent="0">
              <a:buNone/>
              <a:defRPr/>
            </a:pPr>
            <a:endParaRPr lang="en-GB" sz="1200" dirty="0">
              <a:solidFill>
                <a:srgbClr val="000000"/>
              </a:solidFill>
            </a:endParaRPr>
          </a:p>
          <a:p>
            <a:endParaRPr lang="en-GB" dirty="0"/>
          </a:p>
        </p:txBody>
      </p:sp>
      <p:sp>
        <p:nvSpPr>
          <p:cNvPr id="9" name="Slide Number Placeholder 8"/>
          <p:cNvSpPr>
            <a:spLocks noGrp="1"/>
          </p:cNvSpPr>
          <p:nvPr>
            <p:ph type="sldNum" sz="quarter" idx="12"/>
          </p:nvPr>
        </p:nvSpPr>
        <p:spPr/>
        <p:txBody>
          <a:bodyPr/>
          <a:lstStyle/>
          <a:p>
            <a:fld id="{5C9C4DB9-604A-47CB-A1FB-58DFF92C00FD}" type="slidenum">
              <a:rPr lang="en-GB" smtClean="0"/>
              <a:t>59</a:t>
            </a:fld>
            <a:endParaRPr lang="en-GB" dirty="0"/>
          </a:p>
        </p:txBody>
      </p:sp>
      <p:sp>
        <p:nvSpPr>
          <p:cNvPr id="2" name="Date Placeholder 1"/>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p>
        </p:txBody>
      </p:sp>
      <p:sp>
        <p:nvSpPr>
          <p:cNvPr id="6" name="Rectangle 5"/>
          <p:cNvSpPr/>
          <p:nvPr/>
        </p:nvSpPr>
        <p:spPr>
          <a:xfrm>
            <a:off x="5924287" y="5810979"/>
            <a:ext cx="2809936" cy="369332"/>
          </a:xfrm>
          <a:prstGeom prst="rect">
            <a:avLst/>
          </a:prstGeom>
        </p:spPr>
        <p:txBody>
          <a:bodyPr wrap="none">
            <a:spAutoFit/>
          </a:bodyPr>
          <a:lstStyle/>
          <a:p>
            <a:r>
              <a:rPr lang="en-GB" dirty="0">
                <a:solidFill>
                  <a:srgbClr val="000000"/>
                </a:solidFill>
              </a:rPr>
              <a:t>(Heine and Browning, 2004)</a:t>
            </a:r>
          </a:p>
        </p:txBody>
      </p:sp>
      <p:pic>
        <p:nvPicPr>
          <p:cNvPr id="11" name="Content Placeholder 10"/>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886449" y="1609693"/>
            <a:ext cx="3800351" cy="2683998"/>
          </a:xfrm>
        </p:spPr>
      </p:pic>
    </p:spTree>
    <p:extLst>
      <p:ext uri="{BB962C8B-B14F-4D97-AF65-F5344CB8AC3E}">
        <p14:creationId xmlns:p14="http://schemas.microsoft.com/office/powerpoint/2010/main" val="3162949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980728"/>
            <a:ext cx="8208912" cy="5078313"/>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95133197"/>
              </p:ext>
            </p:extLst>
          </p:nvPr>
        </p:nvGraphicFramePr>
        <p:xfrm>
          <a:off x="450706" y="1852801"/>
          <a:ext cx="8280919" cy="4007933"/>
        </p:xfrm>
        <a:graphic>
          <a:graphicData uri="http://schemas.openxmlformats.org/drawingml/2006/table">
            <a:tbl>
              <a:tblPr firstRow="1" firstCol="1" bandRow="1">
                <a:tableStyleId>{616DA210-FB5B-4158-B5E0-FEB733F419BA}</a:tableStyleId>
              </a:tblPr>
              <a:tblGrid>
                <a:gridCol w="1096958">
                  <a:extLst>
                    <a:ext uri="{9D8B030D-6E8A-4147-A177-3AD203B41FA5}">
                      <a16:colId xmlns:a16="http://schemas.microsoft.com/office/drawing/2014/main" val="20000"/>
                    </a:ext>
                  </a:extLst>
                </a:gridCol>
                <a:gridCol w="7183961">
                  <a:extLst>
                    <a:ext uri="{9D8B030D-6E8A-4147-A177-3AD203B41FA5}">
                      <a16:colId xmlns:a16="http://schemas.microsoft.com/office/drawing/2014/main" val="20001"/>
                    </a:ext>
                  </a:extLst>
                </a:gridCol>
              </a:tblGrid>
              <a:tr h="0">
                <a:tc>
                  <a:txBody>
                    <a:bodyPr/>
                    <a:lstStyle/>
                    <a:p>
                      <a:pPr algn="l">
                        <a:lnSpc>
                          <a:spcPct val="115000"/>
                        </a:lnSpc>
                        <a:spcAft>
                          <a:spcPts val="0"/>
                        </a:spcAft>
                      </a:pPr>
                      <a:r>
                        <a:rPr lang="en-GB" sz="1600" dirty="0">
                          <a:effectLst/>
                        </a:rPr>
                        <a:t>Time </a:t>
                      </a:r>
                      <a:endParaRPr lang="en-GB" sz="1600" dirty="0">
                        <a:effectLst/>
                        <a:latin typeface="Arial" pitchFamily="34" charset="0"/>
                        <a:cs typeface="Arial" pitchFamily="34" charset="0"/>
                      </a:endParaRPr>
                    </a:p>
                  </a:txBody>
                  <a:tcPr marL="68580" marR="68580" marT="0" marB="0"/>
                </a:tc>
                <a:tc>
                  <a:txBody>
                    <a:bodyPr/>
                    <a:lstStyle/>
                    <a:p>
                      <a:pPr algn="l">
                        <a:lnSpc>
                          <a:spcPct val="115000"/>
                        </a:lnSpc>
                        <a:spcAft>
                          <a:spcPts val="0"/>
                        </a:spcAft>
                      </a:pPr>
                      <a:r>
                        <a:rPr lang="en-GB" sz="1600" dirty="0">
                          <a:effectLst/>
                        </a:rPr>
                        <a:t>Activity</a:t>
                      </a:r>
                      <a:endParaRPr lang="en-GB" sz="1600" dirty="0">
                        <a:effectLst/>
                        <a:latin typeface="Arial" pitchFamily="34" charset="0"/>
                        <a:cs typeface="Arial" pitchFamily="34" charset="0"/>
                      </a:endParaRPr>
                    </a:p>
                  </a:txBody>
                  <a:tcPr marL="68580" marR="68580" marT="0" marB="0"/>
                </a:tc>
                <a:extLst>
                  <a:ext uri="{0D108BD9-81ED-4DB2-BD59-A6C34878D82A}">
                    <a16:rowId xmlns:a16="http://schemas.microsoft.com/office/drawing/2014/main" val="10000"/>
                  </a:ext>
                </a:extLst>
              </a:tr>
              <a:tr h="0">
                <a:tc>
                  <a:txBody>
                    <a:bodyPr/>
                    <a:lstStyle/>
                    <a:p>
                      <a:pPr algn="l">
                        <a:lnSpc>
                          <a:spcPct val="115000"/>
                        </a:lnSpc>
                        <a:spcAft>
                          <a:spcPts val="0"/>
                        </a:spcAft>
                      </a:pPr>
                      <a:endParaRPr lang="en-GB" sz="1600" dirty="0">
                        <a:effectLst/>
                        <a:latin typeface="Arial" pitchFamily="34" charset="0"/>
                        <a:cs typeface="Arial" pitchFamily="34" charset="0"/>
                      </a:endParaRPr>
                    </a:p>
                  </a:txBody>
                  <a:tcPr marL="68580" marR="68580" marT="0" marB="0"/>
                </a:tc>
                <a:tc>
                  <a:txBody>
                    <a:bodyPr/>
                    <a:lstStyle/>
                    <a:p>
                      <a:pPr algn="l">
                        <a:lnSpc>
                          <a:spcPct val="115000"/>
                        </a:lnSpc>
                        <a:spcAft>
                          <a:spcPts val="0"/>
                        </a:spcAft>
                      </a:pPr>
                      <a:r>
                        <a:rPr lang="en-GB" sz="1600" dirty="0">
                          <a:effectLst/>
                        </a:rPr>
                        <a:t>Arrival/ Registration</a:t>
                      </a:r>
                      <a:endParaRPr lang="en-GB" sz="1600" dirty="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val="10001"/>
                  </a:ext>
                </a:extLst>
              </a:tr>
              <a:tr h="0">
                <a:tc>
                  <a:txBody>
                    <a:bodyPr/>
                    <a:lstStyle/>
                    <a:p>
                      <a:pPr algn="just">
                        <a:lnSpc>
                          <a:spcPct val="115000"/>
                        </a:lnSpc>
                        <a:spcAft>
                          <a:spcPts val="0"/>
                        </a:spcAft>
                      </a:pPr>
                      <a:r>
                        <a:rPr lang="en-GB" sz="1600" dirty="0">
                          <a:effectLst/>
                        </a:rPr>
                        <a:t>10 </a:t>
                      </a:r>
                      <a:r>
                        <a:rPr lang="en-GB" sz="1600" dirty="0" err="1">
                          <a:effectLst/>
                        </a:rPr>
                        <a:t>mins</a:t>
                      </a:r>
                      <a:endParaRPr lang="en-GB" sz="1600" dirty="0">
                        <a:effectLst/>
                        <a:latin typeface="Arial" pitchFamily="34" charset="0"/>
                        <a:cs typeface="Arial" pitchFamily="34" charset="0"/>
                      </a:endParaRPr>
                    </a:p>
                  </a:txBody>
                  <a:tcPr marL="68580" marR="68580" marT="0" marB="0"/>
                </a:tc>
                <a:tc>
                  <a:txBody>
                    <a:bodyPr/>
                    <a:lstStyle/>
                    <a:p>
                      <a:pPr algn="l">
                        <a:lnSpc>
                          <a:spcPct val="115000"/>
                        </a:lnSpc>
                        <a:spcAft>
                          <a:spcPts val="0"/>
                        </a:spcAft>
                      </a:pPr>
                      <a:r>
                        <a:rPr lang="en-GB" sz="1600">
                          <a:effectLst/>
                        </a:rPr>
                        <a:t>Welcome/ Introductions</a:t>
                      </a:r>
                    </a:p>
                    <a:p>
                      <a:pPr algn="l">
                        <a:lnSpc>
                          <a:spcPct val="115000"/>
                        </a:lnSpc>
                        <a:spcAft>
                          <a:spcPts val="0"/>
                        </a:spcAft>
                      </a:pPr>
                      <a:r>
                        <a:rPr lang="en-GB" sz="1600">
                          <a:effectLst/>
                        </a:rPr>
                        <a:t>Structure of the session</a:t>
                      </a:r>
                      <a:endParaRPr lang="en-GB" sz="160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val="10002"/>
                  </a:ext>
                </a:extLst>
              </a:tr>
              <a:tr h="0">
                <a:tc>
                  <a:txBody>
                    <a:bodyPr/>
                    <a:lstStyle/>
                    <a:p>
                      <a:pPr algn="just">
                        <a:lnSpc>
                          <a:spcPct val="115000"/>
                        </a:lnSpc>
                        <a:spcAft>
                          <a:spcPts val="0"/>
                        </a:spcAft>
                      </a:pPr>
                      <a:r>
                        <a:rPr lang="en-GB" sz="1600" dirty="0">
                          <a:effectLst/>
                        </a:rPr>
                        <a:t>50 mins</a:t>
                      </a:r>
                      <a:endParaRPr lang="en-GB" sz="1600" dirty="0">
                        <a:effectLst/>
                        <a:latin typeface="Arial" pitchFamily="34" charset="0"/>
                        <a:cs typeface="Arial" pitchFamily="34" charset="0"/>
                      </a:endParaRPr>
                    </a:p>
                  </a:txBody>
                  <a:tcPr marL="68580" marR="68580" marT="0" marB="0"/>
                </a:tc>
                <a:tc>
                  <a:txBody>
                    <a:bodyPr/>
                    <a:lstStyle/>
                    <a:p>
                      <a:pPr algn="l">
                        <a:lnSpc>
                          <a:spcPct val="115000"/>
                        </a:lnSpc>
                        <a:spcAft>
                          <a:spcPts val="0"/>
                        </a:spcAft>
                      </a:pPr>
                      <a:r>
                        <a:rPr lang="en-GB" sz="1600" dirty="0">
                          <a:effectLst/>
                        </a:rPr>
                        <a:t>Dementia risk reduction and prevention -</a:t>
                      </a:r>
                      <a:r>
                        <a:rPr lang="en-GB" sz="1600" baseline="0" dirty="0">
                          <a:effectLst/>
                        </a:rPr>
                        <a:t> </a:t>
                      </a:r>
                      <a:r>
                        <a:rPr lang="en-GB" sz="1600" dirty="0">
                          <a:effectLst/>
                        </a:rPr>
                        <a:t>Tier 2 Subject 3</a:t>
                      </a:r>
                    </a:p>
                    <a:p>
                      <a:pPr algn="l">
                        <a:lnSpc>
                          <a:spcPct val="115000"/>
                        </a:lnSpc>
                        <a:spcAft>
                          <a:spcPts val="0"/>
                        </a:spcAft>
                      </a:pPr>
                      <a:endParaRPr lang="en-GB" sz="1600" dirty="0">
                        <a:effectLst/>
                        <a:latin typeface="Arial" pitchFamily="34" charset="0"/>
                        <a:cs typeface="Arial" pitchFamily="34" charset="0"/>
                      </a:endParaRPr>
                    </a:p>
                  </a:txBody>
                  <a:tcPr marL="68580" marR="68580" marT="0" marB="0"/>
                </a:tc>
                <a:extLst>
                  <a:ext uri="{0D108BD9-81ED-4DB2-BD59-A6C34878D82A}">
                    <a16:rowId xmlns:a16="http://schemas.microsoft.com/office/drawing/2014/main" val="10003"/>
                  </a:ext>
                </a:extLst>
              </a:tr>
              <a:tr h="0">
                <a:tc>
                  <a:txBody>
                    <a:bodyPr/>
                    <a:lstStyle/>
                    <a:p>
                      <a:pPr algn="just">
                        <a:lnSpc>
                          <a:spcPct val="115000"/>
                        </a:lnSpc>
                        <a:spcAft>
                          <a:spcPts val="0"/>
                        </a:spcAft>
                      </a:pPr>
                      <a:r>
                        <a:rPr lang="en-GB" sz="1600" dirty="0">
                          <a:effectLst/>
                        </a:rPr>
                        <a:t>10 mins</a:t>
                      </a:r>
                      <a:endParaRPr lang="en-GB" sz="1600" dirty="0">
                        <a:effectLst/>
                        <a:latin typeface="Arial" pitchFamily="34" charset="0"/>
                        <a:cs typeface="Arial" pitchFamily="34" charset="0"/>
                      </a:endParaRPr>
                    </a:p>
                  </a:txBody>
                  <a:tcPr marL="68580" marR="68580" marT="0" marB="0"/>
                </a:tc>
                <a:tc>
                  <a:txBody>
                    <a:bodyPr/>
                    <a:lstStyle/>
                    <a:p>
                      <a:pPr algn="l">
                        <a:lnSpc>
                          <a:spcPct val="115000"/>
                        </a:lnSpc>
                        <a:spcAft>
                          <a:spcPts val="0"/>
                        </a:spcAft>
                      </a:pPr>
                      <a:r>
                        <a:rPr lang="en-GB" sz="1600">
                          <a:effectLst/>
                        </a:rPr>
                        <a:t>Break</a:t>
                      </a:r>
                      <a:endParaRPr lang="en-GB" sz="160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val="10004"/>
                  </a:ext>
                </a:extLst>
              </a:tr>
              <a:tr h="0">
                <a:tc>
                  <a:txBody>
                    <a:bodyPr/>
                    <a:lstStyle/>
                    <a:p>
                      <a:pPr algn="just">
                        <a:lnSpc>
                          <a:spcPct val="115000"/>
                        </a:lnSpc>
                        <a:spcAft>
                          <a:spcPts val="0"/>
                        </a:spcAft>
                      </a:pPr>
                      <a:r>
                        <a:rPr lang="en-GB" sz="1600" dirty="0">
                          <a:effectLst/>
                        </a:rPr>
                        <a:t>70 </a:t>
                      </a:r>
                      <a:r>
                        <a:rPr lang="en-GB" sz="1600" dirty="0" err="1">
                          <a:effectLst/>
                        </a:rPr>
                        <a:t>mins</a:t>
                      </a:r>
                      <a:endParaRPr lang="en-GB" sz="1600" dirty="0">
                        <a:effectLst/>
                        <a:latin typeface="Arial" pitchFamily="34" charset="0"/>
                        <a:cs typeface="Arial" pitchFamily="34" charset="0"/>
                      </a:endParaRPr>
                    </a:p>
                  </a:txBody>
                  <a:tcPr marL="68580" marR="68580" marT="0" marB="0"/>
                </a:tc>
                <a:tc>
                  <a:txBody>
                    <a:bodyPr/>
                    <a:lstStyle/>
                    <a:p>
                      <a:pPr algn="l">
                        <a:lnSpc>
                          <a:spcPct val="115000"/>
                        </a:lnSpc>
                        <a:spcAft>
                          <a:spcPts val="0"/>
                        </a:spcAft>
                      </a:pPr>
                      <a:r>
                        <a:rPr lang="en-GB" sz="1600" dirty="0">
                          <a:effectLst/>
                        </a:rPr>
                        <a:t>Person centred care -</a:t>
                      </a:r>
                      <a:r>
                        <a:rPr lang="en-GB" sz="1600" baseline="0" dirty="0">
                          <a:effectLst/>
                        </a:rPr>
                        <a:t> </a:t>
                      </a:r>
                      <a:r>
                        <a:rPr lang="en-GB" sz="1600" dirty="0">
                          <a:effectLst/>
                        </a:rPr>
                        <a:t>Tier 2 subject 4</a:t>
                      </a:r>
                    </a:p>
                    <a:p>
                      <a:pPr algn="l">
                        <a:lnSpc>
                          <a:spcPct val="115000"/>
                        </a:lnSpc>
                        <a:spcAft>
                          <a:spcPts val="0"/>
                        </a:spcAft>
                      </a:pPr>
                      <a:endParaRPr lang="en-GB" sz="1600" dirty="0">
                        <a:effectLst/>
                        <a:latin typeface="Arial" pitchFamily="34" charset="0"/>
                        <a:cs typeface="Arial" pitchFamily="34" charset="0"/>
                      </a:endParaRPr>
                    </a:p>
                  </a:txBody>
                  <a:tcPr marL="68580" marR="68580" marT="0" marB="0"/>
                </a:tc>
                <a:extLst>
                  <a:ext uri="{0D108BD9-81ED-4DB2-BD59-A6C34878D82A}">
                    <a16:rowId xmlns:a16="http://schemas.microsoft.com/office/drawing/2014/main" val="10005"/>
                  </a:ext>
                </a:extLst>
              </a:tr>
              <a:tr h="0">
                <a:tc>
                  <a:txBody>
                    <a:bodyPr/>
                    <a:lstStyle/>
                    <a:p>
                      <a:pPr algn="just">
                        <a:lnSpc>
                          <a:spcPct val="115000"/>
                        </a:lnSpc>
                        <a:spcAft>
                          <a:spcPts val="0"/>
                        </a:spcAft>
                      </a:pPr>
                      <a:r>
                        <a:rPr lang="en-GB" sz="1600" dirty="0">
                          <a:effectLst/>
                        </a:rPr>
                        <a:t>10 mins</a:t>
                      </a:r>
                      <a:endParaRPr lang="en-GB" sz="1600" dirty="0">
                        <a:effectLst/>
                        <a:latin typeface="Arial" pitchFamily="34" charset="0"/>
                        <a:cs typeface="Arial" pitchFamily="34" charset="0"/>
                      </a:endParaRPr>
                    </a:p>
                  </a:txBody>
                  <a:tcPr marL="68580" marR="68580" marT="0" marB="0"/>
                </a:tc>
                <a:tc>
                  <a:txBody>
                    <a:bodyPr/>
                    <a:lstStyle/>
                    <a:p>
                      <a:pPr algn="l">
                        <a:lnSpc>
                          <a:spcPct val="115000"/>
                        </a:lnSpc>
                        <a:spcAft>
                          <a:spcPts val="0"/>
                        </a:spcAft>
                      </a:pPr>
                      <a:r>
                        <a:rPr lang="en-GB" sz="1600" dirty="0">
                          <a:effectLst/>
                        </a:rPr>
                        <a:t>Break</a:t>
                      </a:r>
                      <a:endParaRPr lang="en-GB" sz="1600" dirty="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val="10006"/>
                  </a:ext>
                </a:extLst>
              </a:tr>
              <a:tr h="0">
                <a:tc>
                  <a:txBody>
                    <a:bodyPr/>
                    <a:lstStyle/>
                    <a:p>
                      <a:pPr algn="just">
                        <a:lnSpc>
                          <a:spcPct val="115000"/>
                        </a:lnSpc>
                        <a:spcAft>
                          <a:spcPts val="0"/>
                        </a:spcAft>
                      </a:pPr>
                      <a:r>
                        <a:rPr lang="en-GB" sz="1600" dirty="0">
                          <a:effectLst/>
                        </a:rPr>
                        <a:t>80 </a:t>
                      </a:r>
                      <a:r>
                        <a:rPr lang="en-GB" sz="1600" dirty="0" err="1">
                          <a:effectLst/>
                        </a:rPr>
                        <a:t>mins</a:t>
                      </a:r>
                      <a:endParaRPr lang="en-GB" sz="1600" dirty="0">
                        <a:effectLst/>
                        <a:latin typeface="Arial" pitchFamily="34" charset="0"/>
                        <a:cs typeface="Arial" pitchFamily="34" charset="0"/>
                      </a:endParaRPr>
                    </a:p>
                  </a:txBody>
                  <a:tcPr marL="68580" marR="68580" marT="0" marB="0"/>
                </a:tc>
                <a:tc>
                  <a:txBody>
                    <a:bodyPr/>
                    <a:lstStyle/>
                    <a:p>
                      <a:pPr algn="l">
                        <a:lnSpc>
                          <a:spcPct val="115000"/>
                        </a:lnSpc>
                        <a:spcAft>
                          <a:spcPts val="0"/>
                        </a:spcAft>
                      </a:pPr>
                      <a:r>
                        <a:rPr lang="en-GB" sz="1600" dirty="0">
                          <a:effectLst/>
                        </a:rPr>
                        <a:t>Communication, interaction and behaviour in dementia care -</a:t>
                      </a:r>
                      <a:r>
                        <a:rPr lang="en-GB" sz="1600" baseline="0" dirty="0">
                          <a:effectLst/>
                        </a:rPr>
                        <a:t> </a:t>
                      </a:r>
                      <a:r>
                        <a:rPr lang="en-GB" sz="1600" dirty="0">
                          <a:effectLst/>
                        </a:rPr>
                        <a:t>Tier 2 subject 5</a:t>
                      </a:r>
                    </a:p>
                    <a:p>
                      <a:pPr algn="l">
                        <a:lnSpc>
                          <a:spcPct val="115000"/>
                        </a:lnSpc>
                        <a:spcAft>
                          <a:spcPts val="0"/>
                        </a:spcAft>
                      </a:pPr>
                      <a:endParaRPr lang="en-GB" sz="1600" dirty="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val="10007"/>
                  </a:ext>
                </a:extLst>
              </a:tr>
              <a:tr h="0">
                <a:tc>
                  <a:txBody>
                    <a:bodyPr/>
                    <a:lstStyle/>
                    <a:p>
                      <a:pPr algn="just">
                        <a:lnSpc>
                          <a:spcPct val="115000"/>
                        </a:lnSpc>
                        <a:spcAft>
                          <a:spcPts val="0"/>
                        </a:spcAft>
                      </a:pPr>
                      <a:r>
                        <a:rPr lang="en-GB" sz="1600" dirty="0">
                          <a:effectLst/>
                        </a:rPr>
                        <a:t>10 mins</a:t>
                      </a:r>
                      <a:endParaRPr lang="en-GB" sz="1600" dirty="0">
                        <a:effectLst/>
                        <a:latin typeface="Arial" pitchFamily="34" charset="0"/>
                        <a:cs typeface="Arial" pitchFamily="34" charset="0"/>
                      </a:endParaRPr>
                    </a:p>
                  </a:txBody>
                  <a:tcPr marL="68580" marR="68580" marT="0" marB="0"/>
                </a:tc>
                <a:tc>
                  <a:txBody>
                    <a:bodyPr/>
                    <a:lstStyle/>
                    <a:p>
                      <a:pPr algn="l">
                        <a:lnSpc>
                          <a:spcPct val="115000"/>
                        </a:lnSpc>
                        <a:spcAft>
                          <a:spcPts val="0"/>
                        </a:spcAft>
                      </a:pPr>
                      <a:r>
                        <a:rPr lang="en-GB" sz="1600" baseline="0" dirty="0">
                          <a:effectLst/>
                        </a:rPr>
                        <a:t>Questions, comments or concerns?</a:t>
                      </a:r>
                      <a:endParaRPr lang="en-GB" sz="1600" dirty="0">
                        <a:effectLst/>
                      </a:endParaRPr>
                    </a:p>
                    <a:p>
                      <a:pPr algn="l">
                        <a:lnSpc>
                          <a:spcPct val="115000"/>
                        </a:lnSpc>
                        <a:spcAft>
                          <a:spcPts val="0"/>
                        </a:spcAft>
                      </a:pPr>
                      <a:r>
                        <a:rPr lang="en-GB" sz="1600" dirty="0">
                          <a:effectLst/>
                        </a:rPr>
                        <a:t>Evaluation</a:t>
                      </a:r>
                      <a:endParaRPr lang="en-GB" sz="1600" dirty="0">
                        <a:effectLst/>
                        <a:latin typeface="Arial" pitchFamily="34" charset="0"/>
                        <a:cs typeface="Arial" pitchFamily="34" charset="0"/>
                      </a:endParaRPr>
                    </a:p>
                  </a:txBody>
                  <a:tcPr marL="68580" marR="68580" marT="0" marB="0"/>
                </a:tc>
                <a:extLst>
                  <a:ext uri="{0D108BD9-81ED-4DB2-BD59-A6C34878D82A}">
                    <a16:rowId xmlns:a16="http://schemas.microsoft.com/office/drawing/2014/main" val="10008"/>
                  </a:ext>
                </a:extLst>
              </a:tr>
              <a:tr h="0">
                <a:tc>
                  <a:txBody>
                    <a:bodyPr/>
                    <a:lstStyle/>
                    <a:p>
                      <a:pPr algn="l">
                        <a:lnSpc>
                          <a:spcPct val="115000"/>
                        </a:lnSpc>
                        <a:spcAft>
                          <a:spcPts val="0"/>
                        </a:spcAft>
                      </a:pPr>
                      <a:endParaRPr lang="en-GB" sz="1600" dirty="0">
                        <a:effectLst/>
                        <a:latin typeface="Arial" pitchFamily="34" charset="0"/>
                        <a:cs typeface="Arial" pitchFamily="34" charset="0"/>
                      </a:endParaRPr>
                    </a:p>
                  </a:txBody>
                  <a:tcPr marL="68580" marR="68580" marT="0" marB="0"/>
                </a:tc>
                <a:tc>
                  <a:txBody>
                    <a:bodyPr/>
                    <a:lstStyle/>
                    <a:p>
                      <a:pPr algn="l">
                        <a:lnSpc>
                          <a:spcPct val="115000"/>
                        </a:lnSpc>
                        <a:spcAft>
                          <a:spcPts val="0"/>
                        </a:spcAft>
                      </a:pPr>
                      <a:r>
                        <a:rPr lang="en-GB" sz="1600" dirty="0">
                          <a:effectLst/>
                        </a:rPr>
                        <a:t>Close</a:t>
                      </a:r>
                      <a:endParaRPr lang="en-GB" sz="1600" dirty="0">
                        <a:effectLst/>
                        <a:latin typeface="Arial" pitchFamily="34" charset="0"/>
                        <a:cs typeface="Arial" pitchFamily="34" charset="0"/>
                      </a:endParaRPr>
                    </a:p>
                  </a:txBody>
                  <a:tcPr marL="68580" marR="68580" marT="0" marB="0"/>
                </a:tc>
                <a:extLst>
                  <a:ext uri="{0D108BD9-81ED-4DB2-BD59-A6C34878D82A}">
                    <a16:rowId xmlns:a16="http://schemas.microsoft.com/office/drawing/2014/main" val="10009"/>
                  </a:ext>
                </a:extLst>
              </a:tr>
            </a:tbl>
          </a:graphicData>
        </a:graphic>
      </p:graphicFrame>
      <p:sp>
        <p:nvSpPr>
          <p:cNvPr id="10" name="Slide Number Placeholder 9"/>
          <p:cNvSpPr>
            <a:spLocks noGrp="1"/>
          </p:cNvSpPr>
          <p:nvPr>
            <p:ph type="sldNum" sz="quarter" idx="12"/>
          </p:nvPr>
        </p:nvSpPr>
        <p:spPr/>
        <p:txBody>
          <a:bodyPr/>
          <a:lstStyle/>
          <a:p>
            <a:fld id="{5C9C4DB9-604A-47CB-A1FB-58DFF92C00FD}" type="slidenum">
              <a:rPr lang="en-GB" smtClean="0"/>
              <a:t>6</a:t>
            </a:fld>
            <a:endParaRPr lang="en-GB"/>
          </a:p>
        </p:txBody>
      </p:sp>
      <p:sp>
        <p:nvSpPr>
          <p:cNvPr id="4" name="Title 3"/>
          <p:cNvSpPr>
            <a:spLocks noGrp="1"/>
          </p:cNvSpPr>
          <p:nvPr>
            <p:ph type="title" idx="4294967295"/>
          </p:nvPr>
        </p:nvSpPr>
        <p:spPr>
          <a:xfrm>
            <a:off x="1548234" y="153765"/>
            <a:ext cx="4679950" cy="1042987"/>
          </a:xfrm>
          <a:prstGeom prst="rect">
            <a:avLst/>
          </a:prstGeom>
          <a:noFill/>
        </p:spPr>
        <p:txBody>
          <a:bodyPr>
            <a:noAutofit/>
          </a:bodyPr>
          <a:lstStyle/>
          <a:p>
            <a:pPr algn="l"/>
            <a:r>
              <a:rPr lang="en-GB" sz="2800" b="1" dirty="0">
                <a:solidFill>
                  <a:srgbClr val="4C8822"/>
                </a:solidFill>
              </a:rPr>
              <a:t>Overview of workshop</a:t>
            </a:r>
          </a:p>
        </p:txBody>
      </p:sp>
      <p:sp>
        <p:nvSpPr>
          <p:cNvPr id="2" name="Date Placeholder 1"/>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p>
        </p:txBody>
      </p:sp>
    </p:spTree>
    <p:extLst>
      <p:ext uri="{BB962C8B-B14F-4D97-AF65-F5344CB8AC3E}">
        <p14:creationId xmlns:p14="http://schemas.microsoft.com/office/powerpoint/2010/main" val="9234407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980728"/>
            <a:ext cx="8208912" cy="5078313"/>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4" name="Title 3"/>
          <p:cNvSpPr>
            <a:spLocks noGrp="1"/>
          </p:cNvSpPr>
          <p:nvPr>
            <p:ph type="title"/>
          </p:nvPr>
        </p:nvSpPr>
        <p:spPr>
          <a:xfrm>
            <a:off x="1547664" y="152752"/>
            <a:ext cx="4680520" cy="1044000"/>
          </a:xfrm>
          <a:noFill/>
        </p:spPr>
        <p:txBody>
          <a:bodyPr>
            <a:normAutofit/>
          </a:bodyPr>
          <a:lstStyle/>
          <a:p>
            <a:pPr algn="l"/>
            <a:r>
              <a:rPr lang="en-GB" sz="2800" b="1" dirty="0">
                <a:solidFill>
                  <a:srgbClr val="008A3E"/>
                </a:solidFill>
              </a:rPr>
              <a:t>Humanisation – </a:t>
            </a:r>
            <a:r>
              <a:rPr lang="en-GB" sz="2800" b="1" dirty="0">
                <a:solidFill>
                  <a:srgbClr val="FF66CC"/>
                </a:solidFill>
              </a:rPr>
              <a:t>Heart </a:t>
            </a:r>
            <a:endParaRPr lang="en-GB" sz="2800" dirty="0">
              <a:solidFill>
                <a:schemeClr val="bg1"/>
              </a:solidFill>
            </a:endParaRPr>
          </a:p>
        </p:txBody>
      </p:sp>
      <p:sp>
        <p:nvSpPr>
          <p:cNvPr id="5" name="Content Placeholder 4"/>
          <p:cNvSpPr>
            <a:spLocks noGrp="1"/>
          </p:cNvSpPr>
          <p:nvPr>
            <p:ph sz="half" idx="1"/>
          </p:nvPr>
        </p:nvSpPr>
        <p:spPr>
          <a:xfrm>
            <a:off x="190500" y="1311945"/>
            <a:ext cx="8496300" cy="5226967"/>
          </a:xfrm>
        </p:spPr>
        <p:txBody>
          <a:bodyPr>
            <a:normAutofit fontScale="70000" lnSpcReduction="20000"/>
          </a:bodyPr>
          <a:lstStyle/>
          <a:p>
            <a:pPr marL="0" lvl="0" indent="0">
              <a:buNone/>
            </a:pPr>
            <a:endParaRPr lang="en-GB" sz="3800" b="1" dirty="0">
              <a:solidFill>
                <a:srgbClr val="000000"/>
              </a:solidFill>
            </a:endParaRPr>
          </a:p>
          <a:p>
            <a:pPr marL="0" lvl="0" indent="0">
              <a:buNone/>
            </a:pPr>
            <a:r>
              <a:rPr lang="en-GB" sz="3800" b="1" dirty="0">
                <a:solidFill>
                  <a:srgbClr val="000000"/>
                </a:solidFill>
              </a:rPr>
              <a:t>Psychological factors</a:t>
            </a:r>
          </a:p>
          <a:p>
            <a:pPr marL="0" lvl="0" indent="0">
              <a:buNone/>
            </a:pPr>
            <a:endParaRPr lang="en-GB" sz="3800" b="1" dirty="0">
              <a:solidFill>
                <a:srgbClr val="000000"/>
              </a:solidFill>
            </a:endParaRPr>
          </a:p>
          <a:p>
            <a:pPr lvl="0"/>
            <a:r>
              <a:rPr lang="en-GB" sz="3200" dirty="0">
                <a:solidFill>
                  <a:srgbClr val="000000"/>
                </a:solidFill>
              </a:rPr>
              <a:t>Loss of confidence.</a:t>
            </a:r>
          </a:p>
          <a:p>
            <a:pPr lvl="0"/>
            <a:endParaRPr lang="en-GB" sz="3200" dirty="0">
              <a:solidFill>
                <a:srgbClr val="000000"/>
              </a:solidFill>
            </a:endParaRPr>
          </a:p>
          <a:p>
            <a:pPr lvl="0"/>
            <a:r>
              <a:rPr lang="en-GB" sz="3200" dirty="0">
                <a:solidFill>
                  <a:srgbClr val="000000"/>
                </a:solidFill>
              </a:rPr>
              <a:t>Anxiety and depression.</a:t>
            </a:r>
          </a:p>
          <a:p>
            <a:pPr lvl="0"/>
            <a:endParaRPr lang="en-GB" sz="3200" dirty="0">
              <a:solidFill>
                <a:srgbClr val="000000"/>
              </a:solidFill>
            </a:endParaRPr>
          </a:p>
          <a:p>
            <a:pPr lvl="0"/>
            <a:r>
              <a:rPr lang="en-GB" sz="3200" dirty="0">
                <a:solidFill>
                  <a:srgbClr val="000000"/>
                </a:solidFill>
              </a:rPr>
              <a:t>Responding to the frustration others express when communicating increases anxiety (Malignant social psychology, </a:t>
            </a:r>
            <a:r>
              <a:rPr lang="en-GB" sz="3200" dirty="0" err="1">
                <a:solidFill>
                  <a:srgbClr val="000000"/>
                </a:solidFill>
              </a:rPr>
              <a:t>Kitwood</a:t>
            </a:r>
            <a:r>
              <a:rPr lang="en-GB" sz="3200" dirty="0">
                <a:solidFill>
                  <a:srgbClr val="000000"/>
                </a:solidFill>
              </a:rPr>
              <a:t> 1997)</a:t>
            </a:r>
          </a:p>
          <a:p>
            <a:pPr lvl="0"/>
            <a:endParaRPr lang="en-GB" sz="3200" dirty="0">
              <a:solidFill>
                <a:srgbClr val="000000"/>
              </a:solidFill>
            </a:endParaRPr>
          </a:p>
          <a:p>
            <a:pPr lvl="0"/>
            <a:r>
              <a:rPr lang="en-GB" sz="3200" dirty="0">
                <a:solidFill>
                  <a:srgbClr val="000000"/>
                </a:solidFill>
              </a:rPr>
              <a:t>Fear, not knowing where they are, especially if admitted to hospital.</a:t>
            </a:r>
          </a:p>
          <a:p>
            <a:pPr lvl="0"/>
            <a:endParaRPr lang="en-GB" sz="3200" dirty="0">
              <a:solidFill>
                <a:srgbClr val="000000"/>
              </a:solidFill>
            </a:endParaRPr>
          </a:p>
          <a:p>
            <a:pPr lvl="0"/>
            <a:r>
              <a:rPr lang="en-GB" sz="3200" dirty="0">
                <a:solidFill>
                  <a:srgbClr val="000000"/>
                </a:solidFill>
              </a:rPr>
              <a:t>Lack of appreciation of the lived experience of dementia.</a:t>
            </a:r>
          </a:p>
          <a:p>
            <a:endParaRPr lang="en-GB" dirty="0"/>
          </a:p>
        </p:txBody>
      </p:sp>
      <p:sp>
        <p:nvSpPr>
          <p:cNvPr id="10" name="Slide Number Placeholder 9"/>
          <p:cNvSpPr>
            <a:spLocks noGrp="1"/>
          </p:cNvSpPr>
          <p:nvPr>
            <p:ph type="sldNum" sz="quarter" idx="12"/>
          </p:nvPr>
        </p:nvSpPr>
        <p:spPr/>
        <p:txBody>
          <a:bodyPr/>
          <a:lstStyle/>
          <a:p>
            <a:fld id="{5C9C4DB9-604A-47CB-A1FB-58DFF92C00FD}" type="slidenum">
              <a:rPr lang="en-GB" smtClean="0"/>
              <a:t>60</a:t>
            </a:fld>
            <a:endParaRPr lang="en-GB"/>
          </a:p>
        </p:txBody>
      </p:sp>
      <p:sp>
        <p:nvSpPr>
          <p:cNvPr id="2" name="Date Placeholder 1"/>
          <p:cNvSpPr>
            <a:spLocks noGrp="1"/>
          </p:cNvSpPr>
          <p:nvPr>
            <p:ph type="dt" sz="half" idx="10"/>
          </p:nvPr>
        </p:nvSpPr>
        <p:spPr/>
        <p:txBody>
          <a:bodyPr/>
          <a:lstStyle/>
          <a:p>
            <a:r>
              <a:rPr lang="en-US"/>
              <a:t>17/05/2018</a:t>
            </a:r>
            <a:endParaRPr lang="en-GB"/>
          </a:p>
        </p:txBody>
      </p:sp>
      <p:sp>
        <p:nvSpPr>
          <p:cNvPr id="6" name="Footer Placeholder 5"/>
          <p:cNvSpPr>
            <a:spLocks noGrp="1"/>
          </p:cNvSpPr>
          <p:nvPr>
            <p:ph type="ftr" sz="quarter" idx="11"/>
          </p:nvPr>
        </p:nvSpPr>
        <p:spPr/>
        <p:txBody>
          <a:bodyPr/>
          <a:lstStyle/>
          <a:p>
            <a:r>
              <a:rPr lang="en-GB"/>
              <a:t>Version 1.1</a:t>
            </a:r>
          </a:p>
        </p:txBody>
      </p:sp>
      <p:pic>
        <p:nvPicPr>
          <p:cNvPr id="9" name="Content Placeholder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51530" y="1153723"/>
            <a:ext cx="3353308" cy="2410190"/>
          </a:xfrm>
        </p:spPr>
      </p:pic>
    </p:spTree>
    <p:extLst>
      <p:ext uri="{BB962C8B-B14F-4D97-AF65-F5344CB8AC3E}">
        <p14:creationId xmlns:p14="http://schemas.microsoft.com/office/powerpoint/2010/main" val="35261971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47664" y="152752"/>
            <a:ext cx="4680521" cy="1044000"/>
          </a:xfrm>
          <a:noFill/>
        </p:spPr>
        <p:txBody>
          <a:bodyPr>
            <a:noAutofit/>
          </a:bodyPr>
          <a:lstStyle/>
          <a:p>
            <a:pPr algn="l"/>
            <a:r>
              <a:rPr lang="en-GB" sz="2800" b="1" dirty="0">
                <a:solidFill>
                  <a:srgbClr val="008A3E"/>
                </a:solidFill>
              </a:rPr>
              <a:t>Humanisation – Hand</a:t>
            </a:r>
            <a:br>
              <a:rPr lang="en-GB" sz="2800" b="1" dirty="0">
                <a:solidFill>
                  <a:srgbClr val="008A3E"/>
                </a:solidFill>
              </a:rPr>
            </a:br>
            <a:r>
              <a:rPr lang="en-GB" sz="2800" b="1" dirty="0">
                <a:solidFill>
                  <a:srgbClr val="008A3E"/>
                </a:solidFill>
              </a:rPr>
              <a:t>Communication Skills</a:t>
            </a:r>
            <a:endParaRPr lang="en-GB" sz="2800" dirty="0">
              <a:solidFill>
                <a:srgbClr val="008A3E"/>
              </a:solidFill>
            </a:endParaRPr>
          </a:p>
        </p:txBody>
      </p:sp>
      <p:sp>
        <p:nvSpPr>
          <p:cNvPr id="5" name="Content Placeholder 4"/>
          <p:cNvSpPr>
            <a:spLocks noGrp="1"/>
          </p:cNvSpPr>
          <p:nvPr>
            <p:ph sz="half" idx="1"/>
          </p:nvPr>
        </p:nvSpPr>
        <p:spPr>
          <a:xfrm>
            <a:off x="611560" y="1503884"/>
            <a:ext cx="7613476" cy="4781128"/>
          </a:xfrm>
        </p:spPr>
        <p:txBody>
          <a:bodyPr>
            <a:noAutofit/>
          </a:bodyPr>
          <a:lstStyle/>
          <a:p>
            <a:pPr lvl="0"/>
            <a:r>
              <a:rPr lang="en-GB" dirty="0">
                <a:solidFill>
                  <a:prstClr val="black"/>
                </a:solidFill>
              </a:rPr>
              <a:t>Ensure the person knows you are speaking to them, </a:t>
            </a:r>
            <a:r>
              <a:rPr lang="en-GB" b="1" dirty="0">
                <a:solidFill>
                  <a:prstClr val="black"/>
                </a:solidFill>
              </a:rPr>
              <a:t>use clear non-verbal communication</a:t>
            </a:r>
            <a:r>
              <a:rPr lang="en-GB" dirty="0">
                <a:solidFill>
                  <a:prstClr val="black"/>
                </a:solidFill>
              </a:rPr>
              <a:t>:</a:t>
            </a:r>
          </a:p>
          <a:p>
            <a:pPr lvl="1">
              <a:buFontTx/>
              <a:buChar char="-"/>
            </a:pPr>
            <a:r>
              <a:rPr lang="en-GB" dirty="0">
                <a:solidFill>
                  <a:prstClr val="black"/>
                </a:solidFill>
              </a:rPr>
              <a:t>facial expression</a:t>
            </a:r>
          </a:p>
          <a:p>
            <a:pPr lvl="1">
              <a:buFontTx/>
              <a:buChar char="-"/>
            </a:pPr>
            <a:r>
              <a:rPr lang="en-GB" dirty="0">
                <a:solidFill>
                  <a:prstClr val="black"/>
                </a:solidFill>
              </a:rPr>
              <a:t>Eye contact/gaze</a:t>
            </a:r>
          </a:p>
          <a:p>
            <a:pPr lvl="1">
              <a:buFontTx/>
              <a:buChar char="-"/>
            </a:pPr>
            <a:r>
              <a:rPr lang="en-GB" dirty="0">
                <a:solidFill>
                  <a:prstClr val="black"/>
                </a:solidFill>
              </a:rPr>
              <a:t>gesture</a:t>
            </a:r>
          </a:p>
          <a:p>
            <a:pPr lvl="1">
              <a:buFontTx/>
              <a:buChar char="-"/>
            </a:pPr>
            <a:r>
              <a:rPr lang="en-GB" dirty="0">
                <a:solidFill>
                  <a:prstClr val="black"/>
                </a:solidFill>
              </a:rPr>
              <a:t>body movement</a:t>
            </a:r>
          </a:p>
          <a:p>
            <a:pPr lvl="1">
              <a:buFontTx/>
              <a:buChar char="-"/>
            </a:pPr>
            <a:r>
              <a:rPr lang="en-GB" dirty="0">
                <a:solidFill>
                  <a:prstClr val="black"/>
                </a:solidFill>
              </a:rPr>
              <a:t>posture</a:t>
            </a:r>
          </a:p>
          <a:p>
            <a:pPr lvl="1">
              <a:buFontTx/>
              <a:buChar char="-"/>
            </a:pPr>
            <a:r>
              <a:rPr lang="en-GB" dirty="0">
                <a:solidFill>
                  <a:prstClr val="black"/>
                </a:solidFill>
              </a:rPr>
              <a:t>touch</a:t>
            </a:r>
          </a:p>
          <a:p>
            <a:pPr lvl="1">
              <a:buFontTx/>
              <a:buChar char="-"/>
            </a:pPr>
            <a:r>
              <a:rPr lang="en-GB" dirty="0">
                <a:solidFill>
                  <a:prstClr val="black"/>
                </a:solidFill>
              </a:rPr>
              <a:t>spatial behaviour</a:t>
            </a:r>
          </a:p>
          <a:p>
            <a:pPr lvl="1">
              <a:buFontTx/>
              <a:buChar char="-"/>
            </a:pPr>
            <a:r>
              <a:rPr lang="en-GB" dirty="0">
                <a:solidFill>
                  <a:prstClr val="black"/>
                </a:solidFill>
              </a:rPr>
              <a:t>clothing appearance.</a:t>
            </a:r>
          </a:p>
          <a:p>
            <a:pPr marL="0" lvl="0" indent="0" algn="r">
              <a:buNone/>
            </a:pPr>
            <a:r>
              <a:rPr lang="en-GB" sz="1800" dirty="0">
                <a:solidFill>
                  <a:prstClr val="black"/>
                </a:solidFill>
              </a:rPr>
              <a:t>(Argyle 1994 cited Nazarko 2014)</a:t>
            </a:r>
          </a:p>
        </p:txBody>
      </p:sp>
      <p:sp>
        <p:nvSpPr>
          <p:cNvPr id="11" name="Slide Number Placeholder 10"/>
          <p:cNvSpPr>
            <a:spLocks noGrp="1"/>
          </p:cNvSpPr>
          <p:nvPr>
            <p:ph type="sldNum" sz="quarter" idx="12"/>
          </p:nvPr>
        </p:nvSpPr>
        <p:spPr/>
        <p:txBody>
          <a:bodyPr/>
          <a:lstStyle/>
          <a:p>
            <a:fld id="{5C9C4DB9-604A-47CB-A1FB-58DFF92C00FD}" type="slidenum">
              <a:rPr lang="en-GB" smtClean="0"/>
              <a:t>61</a:t>
            </a:fld>
            <a:endParaRPr lang="en-GB"/>
          </a:p>
        </p:txBody>
      </p:sp>
      <p:sp>
        <p:nvSpPr>
          <p:cNvPr id="2" name="Date Placeholder 1"/>
          <p:cNvSpPr>
            <a:spLocks noGrp="1"/>
          </p:cNvSpPr>
          <p:nvPr>
            <p:ph type="dt" sz="half" idx="10"/>
          </p:nvPr>
        </p:nvSpPr>
        <p:spPr/>
        <p:txBody>
          <a:bodyPr/>
          <a:lstStyle/>
          <a:p>
            <a:r>
              <a:rPr lang="en-US"/>
              <a:t>17/05/2018</a:t>
            </a:r>
            <a:endParaRPr lang="en-GB" dirty="0"/>
          </a:p>
        </p:txBody>
      </p:sp>
      <p:sp>
        <p:nvSpPr>
          <p:cNvPr id="7" name="Footer Placeholder 6"/>
          <p:cNvSpPr>
            <a:spLocks noGrp="1"/>
          </p:cNvSpPr>
          <p:nvPr>
            <p:ph type="ftr" sz="quarter" idx="11"/>
          </p:nvPr>
        </p:nvSpPr>
        <p:spPr/>
        <p:txBody>
          <a:bodyPr/>
          <a:lstStyle/>
          <a:p>
            <a:r>
              <a:rPr lang="en-GB"/>
              <a:t>Version 1.1</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780928"/>
            <a:ext cx="3335536" cy="2869519"/>
          </a:xfrm>
          <a:prstGeom prst="rect">
            <a:avLst/>
          </a:prstGeom>
        </p:spPr>
      </p:pic>
    </p:spTree>
    <p:extLst>
      <p:ext uri="{BB962C8B-B14F-4D97-AF65-F5344CB8AC3E}">
        <p14:creationId xmlns:p14="http://schemas.microsoft.com/office/powerpoint/2010/main" val="23856184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2936" y="1639216"/>
            <a:ext cx="2791065" cy="4401205"/>
          </a:xfrm>
          <a:prstGeom prst="rect">
            <a:avLst/>
          </a:prstGeom>
          <a:noFill/>
        </p:spPr>
        <p:txBody>
          <a:bodyPr wrap="square" rtlCol="0">
            <a:spAutoFit/>
          </a:bodyPr>
          <a:lstStyle/>
          <a:p>
            <a:pPr marL="285750" lvl="0" indent="-285750">
              <a:buFont typeface="Arial" panose="020B0604020202020204" pitchFamily="34" charset="0"/>
              <a:buChar char="•"/>
            </a:pPr>
            <a:r>
              <a:rPr lang="en-GB" sz="2000" b="1" dirty="0">
                <a:solidFill>
                  <a:prstClr val="black"/>
                </a:solidFill>
              </a:rPr>
              <a:t>Avoid looking rushed</a:t>
            </a:r>
            <a:r>
              <a:rPr lang="en-GB" sz="2000" dirty="0">
                <a:solidFill>
                  <a:prstClr val="black"/>
                </a:solidFill>
              </a:rPr>
              <a:t>, make that 5 minute conversation your sole focus at that time.</a:t>
            </a:r>
          </a:p>
          <a:p>
            <a:pPr marL="285750" lvl="0" indent="-285750">
              <a:buFont typeface="Arial" panose="020B0604020202020204" pitchFamily="34" charset="0"/>
              <a:buChar char="•"/>
            </a:pPr>
            <a:endParaRPr lang="en-GB" sz="2000" dirty="0"/>
          </a:p>
          <a:p>
            <a:pPr marL="285750" lvl="0" indent="-285750">
              <a:buFont typeface="Arial" panose="020B0604020202020204" pitchFamily="34" charset="0"/>
              <a:buChar char="•"/>
            </a:pPr>
            <a:r>
              <a:rPr lang="en-GB" sz="2000" dirty="0">
                <a:solidFill>
                  <a:prstClr val="black"/>
                </a:solidFill>
              </a:rPr>
              <a:t>Make sure glasses, hearing aids are clean, in place and turned on.</a:t>
            </a:r>
          </a:p>
          <a:p>
            <a:pPr marL="285750" lvl="0" indent="-285750">
              <a:buFont typeface="Arial" panose="020B0604020202020204" pitchFamily="34" charset="0"/>
              <a:buChar char="•"/>
            </a:pPr>
            <a:endParaRPr lang="en-GB" sz="2000" dirty="0">
              <a:solidFill>
                <a:prstClr val="black"/>
              </a:solidFill>
            </a:endParaRPr>
          </a:p>
          <a:p>
            <a:pPr marL="285750" lvl="0" indent="-285750">
              <a:buFont typeface="Arial" panose="020B0604020202020204" pitchFamily="34" charset="0"/>
              <a:buChar char="•"/>
            </a:pPr>
            <a:r>
              <a:rPr lang="en-GB" sz="2000" b="1" dirty="0">
                <a:solidFill>
                  <a:prstClr val="black"/>
                </a:solidFill>
              </a:rPr>
              <a:t>Good lighting </a:t>
            </a:r>
            <a:r>
              <a:rPr lang="en-GB" sz="2000" dirty="0">
                <a:solidFill>
                  <a:prstClr val="black"/>
                </a:solidFill>
              </a:rPr>
              <a:t>to avoid shadows can decrease anxiety. </a:t>
            </a:r>
          </a:p>
        </p:txBody>
      </p:sp>
      <p:sp>
        <p:nvSpPr>
          <p:cNvPr id="4" name="Title 3"/>
          <p:cNvSpPr>
            <a:spLocks noGrp="1"/>
          </p:cNvSpPr>
          <p:nvPr>
            <p:ph type="title"/>
          </p:nvPr>
        </p:nvSpPr>
        <p:spPr>
          <a:xfrm>
            <a:off x="1547664" y="152752"/>
            <a:ext cx="4680521" cy="1044000"/>
          </a:xfrm>
          <a:noFill/>
        </p:spPr>
        <p:txBody>
          <a:bodyPr>
            <a:noAutofit/>
          </a:bodyPr>
          <a:lstStyle/>
          <a:p>
            <a:pPr algn="l"/>
            <a:r>
              <a:rPr lang="en-GB" sz="2800" b="1" dirty="0">
                <a:solidFill>
                  <a:srgbClr val="008A3E"/>
                </a:solidFill>
              </a:rPr>
              <a:t>Humanisation – Hand</a:t>
            </a:r>
            <a:br>
              <a:rPr lang="en-GB" sz="2800" b="1" dirty="0">
                <a:solidFill>
                  <a:srgbClr val="008A3E"/>
                </a:solidFill>
              </a:rPr>
            </a:br>
            <a:r>
              <a:rPr lang="en-GB" sz="2800" b="1" dirty="0">
                <a:solidFill>
                  <a:srgbClr val="008A3E"/>
                </a:solidFill>
              </a:rPr>
              <a:t>Communication Skills</a:t>
            </a:r>
            <a:endParaRPr lang="en-GB" sz="2800" dirty="0">
              <a:solidFill>
                <a:srgbClr val="008A3E"/>
              </a:solidFill>
            </a:endParaRPr>
          </a:p>
        </p:txBody>
      </p:sp>
      <p:sp>
        <p:nvSpPr>
          <p:cNvPr id="6" name="Content Placeholder 5"/>
          <p:cNvSpPr>
            <a:spLocks noGrp="1"/>
          </p:cNvSpPr>
          <p:nvPr>
            <p:ph sz="half" idx="2"/>
          </p:nvPr>
        </p:nvSpPr>
        <p:spPr>
          <a:xfrm>
            <a:off x="6228185" y="1668957"/>
            <a:ext cx="2592287" cy="4074906"/>
          </a:xfrm>
        </p:spPr>
        <p:txBody>
          <a:bodyPr>
            <a:normAutofit fontScale="92500" lnSpcReduction="10000"/>
          </a:bodyPr>
          <a:lstStyle/>
          <a:p>
            <a:pPr lvl="0"/>
            <a:r>
              <a:rPr lang="en-GB" sz="2200" dirty="0">
                <a:solidFill>
                  <a:prstClr val="black"/>
                </a:solidFill>
              </a:rPr>
              <a:t>Cover over mirrors if the person finds their own image  alarming/ confusing.</a:t>
            </a:r>
          </a:p>
          <a:p>
            <a:pPr lvl="0"/>
            <a:endParaRPr lang="en-GB" sz="2200" dirty="0">
              <a:solidFill>
                <a:prstClr val="black"/>
              </a:solidFill>
            </a:endParaRPr>
          </a:p>
          <a:p>
            <a:pPr lvl="0"/>
            <a:r>
              <a:rPr lang="en-GB" sz="2200" b="1" dirty="0">
                <a:solidFill>
                  <a:prstClr val="black"/>
                </a:solidFill>
              </a:rPr>
              <a:t>Involve the person with dementia and their families </a:t>
            </a:r>
            <a:r>
              <a:rPr lang="en-GB" sz="2200" dirty="0">
                <a:solidFill>
                  <a:prstClr val="black"/>
                </a:solidFill>
              </a:rPr>
              <a:t>to identify communication difficulties and strategies to over come them.</a:t>
            </a:r>
          </a:p>
          <a:p>
            <a:endParaRPr lang="en-GB" dirty="0"/>
          </a:p>
        </p:txBody>
      </p:sp>
      <p:sp>
        <p:nvSpPr>
          <p:cNvPr id="11" name="Slide Number Placeholder 10"/>
          <p:cNvSpPr>
            <a:spLocks noGrp="1"/>
          </p:cNvSpPr>
          <p:nvPr>
            <p:ph type="sldNum" sz="quarter" idx="12"/>
          </p:nvPr>
        </p:nvSpPr>
        <p:spPr/>
        <p:txBody>
          <a:bodyPr/>
          <a:lstStyle/>
          <a:p>
            <a:fld id="{5C9C4DB9-604A-47CB-A1FB-58DFF92C00FD}" type="slidenum">
              <a:rPr lang="en-GB" smtClean="0"/>
              <a:t>62</a:t>
            </a:fld>
            <a:endParaRPr lang="en-GB"/>
          </a:p>
        </p:txBody>
      </p:sp>
      <p:sp>
        <p:nvSpPr>
          <p:cNvPr id="2" name="Date Placeholder 1"/>
          <p:cNvSpPr>
            <a:spLocks noGrp="1"/>
          </p:cNvSpPr>
          <p:nvPr>
            <p:ph type="dt" sz="half" idx="10"/>
          </p:nvPr>
        </p:nvSpPr>
        <p:spPr/>
        <p:txBody>
          <a:bodyPr/>
          <a:lstStyle/>
          <a:p>
            <a:r>
              <a:rPr lang="en-US"/>
              <a:t>17/05/2018</a:t>
            </a:r>
            <a:endParaRPr lang="en-GB"/>
          </a:p>
        </p:txBody>
      </p:sp>
      <p:sp>
        <p:nvSpPr>
          <p:cNvPr id="7" name="Footer Placeholder 6"/>
          <p:cNvSpPr>
            <a:spLocks noGrp="1"/>
          </p:cNvSpPr>
          <p:nvPr>
            <p:ph type="ftr" sz="quarter" idx="11"/>
          </p:nvPr>
        </p:nvSpPr>
        <p:spPr/>
        <p:txBody>
          <a:bodyPr/>
          <a:lstStyle/>
          <a:p>
            <a:r>
              <a:rPr lang="en-GB"/>
              <a:t>Version 1.1</a:t>
            </a:r>
            <a:endParaRPr lang="en-GB" dirty="0"/>
          </a:p>
        </p:txBody>
      </p:sp>
      <p:pic>
        <p:nvPicPr>
          <p:cNvPr id="9" name="Content Placeholder 8"/>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128516" y="2276872"/>
            <a:ext cx="2952328" cy="1999214"/>
          </a:xfrm>
        </p:spPr>
      </p:pic>
    </p:spTree>
    <p:extLst>
      <p:ext uri="{BB962C8B-B14F-4D97-AF65-F5344CB8AC3E}">
        <p14:creationId xmlns:p14="http://schemas.microsoft.com/office/powerpoint/2010/main" val="21070341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47664" y="224760"/>
            <a:ext cx="4680520" cy="1044000"/>
          </a:xfrm>
          <a:noFill/>
        </p:spPr>
        <p:txBody>
          <a:bodyPr>
            <a:noAutofit/>
          </a:bodyPr>
          <a:lstStyle/>
          <a:p>
            <a:pPr algn="l"/>
            <a:r>
              <a:rPr lang="en-GB" sz="2800" b="1" dirty="0">
                <a:solidFill>
                  <a:srgbClr val="008A3E"/>
                </a:solidFill>
              </a:rPr>
              <a:t>Humanisation – Hand</a:t>
            </a:r>
            <a:br>
              <a:rPr lang="en-GB" sz="2800" b="1" dirty="0">
                <a:solidFill>
                  <a:srgbClr val="008A3E"/>
                </a:solidFill>
              </a:rPr>
            </a:br>
            <a:r>
              <a:rPr lang="en-GB" sz="2800" b="1" dirty="0">
                <a:solidFill>
                  <a:srgbClr val="008A3E"/>
                </a:solidFill>
              </a:rPr>
              <a:t>Communication Skills</a:t>
            </a:r>
            <a:endParaRPr lang="en-GB" sz="2800" dirty="0">
              <a:solidFill>
                <a:srgbClr val="008A3E"/>
              </a:solidFill>
            </a:endParaRPr>
          </a:p>
        </p:txBody>
      </p:sp>
      <p:sp>
        <p:nvSpPr>
          <p:cNvPr id="5" name="Content Placeholder 4"/>
          <p:cNvSpPr>
            <a:spLocks noGrp="1"/>
          </p:cNvSpPr>
          <p:nvPr>
            <p:ph sz="half" idx="1"/>
          </p:nvPr>
        </p:nvSpPr>
        <p:spPr>
          <a:xfrm>
            <a:off x="457200" y="1412776"/>
            <a:ext cx="8147248" cy="4525963"/>
          </a:xfrm>
        </p:spPr>
        <p:txBody>
          <a:bodyPr>
            <a:normAutofit/>
          </a:bodyPr>
          <a:lstStyle/>
          <a:p>
            <a:r>
              <a:rPr lang="en-GB" sz="1800" b="1" dirty="0">
                <a:solidFill>
                  <a:prstClr val="black"/>
                </a:solidFill>
              </a:rPr>
              <a:t>See the person </a:t>
            </a:r>
            <a:r>
              <a:rPr lang="en-GB" sz="1800" dirty="0">
                <a:solidFill>
                  <a:prstClr val="black"/>
                </a:solidFill>
              </a:rPr>
              <a:t>NOT the diagnosis</a:t>
            </a:r>
            <a:r>
              <a:rPr lang="en-GB" sz="1800" kern="0" dirty="0">
                <a:solidFill>
                  <a:srgbClr val="000000"/>
                </a:solidFill>
              </a:rPr>
              <a:t> and value the humanity of the person (Brooker 2004</a:t>
            </a:r>
            <a:r>
              <a:rPr lang="en-GB" sz="1800" dirty="0">
                <a:solidFill>
                  <a:prstClr val="black"/>
                </a:solidFill>
              </a:rPr>
              <a:t>).</a:t>
            </a:r>
          </a:p>
          <a:p>
            <a:pPr lvl="0"/>
            <a:endParaRPr lang="en-GB" sz="800" dirty="0">
              <a:solidFill>
                <a:prstClr val="black"/>
              </a:solidFill>
            </a:endParaRPr>
          </a:p>
          <a:p>
            <a:r>
              <a:rPr lang="en-GB" sz="1800" b="1" dirty="0">
                <a:solidFill>
                  <a:prstClr val="black"/>
                </a:solidFill>
              </a:rPr>
              <a:t>Active listening </a:t>
            </a:r>
            <a:r>
              <a:rPr lang="en-GB" sz="1800" dirty="0">
                <a:solidFill>
                  <a:prstClr val="black"/>
                </a:solidFill>
              </a:rPr>
              <a:t>- Live in the present with that person, accept their reality. </a:t>
            </a:r>
          </a:p>
          <a:p>
            <a:pPr lvl="0"/>
            <a:endParaRPr lang="en-GB" sz="800" dirty="0">
              <a:solidFill>
                <a:prstClr val="black"/>
              </a:solidFill>
            </a:endParaRPr>
          </a:p>
          <a:p>
            <a:r>
              <a:rPr lang="en-GB" sz="1800" b="1" dirty="0">
                <a:solidFill>
                  <a:prstClr val="black"/>
                </a:solidFill>
              </a:rPr>
              <a:t>Use gestures, pictures and objects as well as words</a:t>
            </a:r>
            <a:r>
              <a:rPr lang="en-GB" sz="1800" dirty="0">
                <a:solidFill>
                  <a:prstClr val="black"/>
                </a:solidFill>
              </a:rPr>
              <a:t>. </a:t>
            </a:r>
          </a:p>
          <a:p>
            <a:r>
              <a:rPr lang="en-GB" sz="1800" b="1" dirty="0">
                <a:solidFill>
                  <a:prstClr val="black"/>
                </a:solidFill>
              </a:rPr>
              <a:t>Offer visual choices </a:t>
            </a:r>
            <a:r>
              <a:rPr lang="en-GB" sz="1800" dirty="0">
                <a:solidFill>
                  <a:prstClr val="black"/>
                </a:solidFill>
              </a:rPr>
              <a:t>if the person is having difficulty in making verbal choices, e.g. offer two plates of food instead of filling out a written menu.</a:t>
            </a:r>
          </a:p>
          <a:p>
            <a:endParaRPr lang="en-GB" sz="800" dirty="0">
              <a:solidFill>
                <a:prstClr val="black"/>
              </a:solidFill>
            </a:endParaRPr>
          </a:p>
          <a:p>
            <a:pPr lvl="0"/>
            <a:r>
              <a:rPr lang="en-GB" sz="1800" b="1" dirty="0">
                <a:solidFill>
                  <a:prstClr val="black"/>
                </a:solidFill>
              </a:rPr>
              <a:t>Prompt the person </a:t>
            </a:r>
            <a:r>
              <a:rPr lang="en-GB" sz="1800" dirty="0">
                <a:solidFill>
                  <a:prstClr val="black"/>
                </a:solidFill>
              </a:rPr>
              <a:t>about the topic of conversation if they go off track, for example ‘You were just telling me about your daughter, Susan’.</a:t>
            </a:r>
          </a:p>
          <a:p>
            <a:endParaRPr lang="en-GB" dirty="0"/>
          </a:p>
        </p:txBody>
      </p:sp>
      <p:sp>
        <p:nvSpPr>
          <p:cNvPr id="12" name="Slide Number Placeholder 11"/>
          <p:cNvSpPr>
            <a:spLocks noGrp="1"/>
          </p:cNvSpPr>
          <p:nvPr>
            <p:ph type="sldNum" sz="quarter" idx="12"/>
          </p:nvPr>
        </p:nvSpPr>
        <p:spPr/>
        <p:txBody>
          <a:bodyPr/>
          <a:lstStyle/>
          <a:p>
            <a:fld id="{5C9C4DB9-604A-47CB-A1FB-58DFF92C00FD}" type="slidenum">
              <a:rPr lang="en-GB" smtClean="0"/>
              <a:t>63</a:t>
            </a:fld>
            <a:endParaRPr lang="en-GB"/>
          </a:p>
        </p:txBody>
      </p:sp>
      <p:sp>
        <p:nvSpPr>
          <p:cNvPr id="2" name="Date Placeholder 1"/>
          <p:cNvSpPr>
            <a:spLocks noGrp="1"/>
          </p:cNvSpPr>
          <p:nvPr>
            <p:ph type="dt" sz="half" idx="10"/>
          </p:nvPr>
        </p:nvSpPr>
        <p:spPr/>
        <p:txBody>
          <a:bodyPr/>
          <a:lstStyle/>
          <a:p>
            <a:r>
              <a:rPr lang="en-US"/>
              <a:t>17/05/2018</a:t>
            </a:r>
            <a:endParaRPr lang="en-GB"/>
          </a:p>
        </p:txBody>
      </p:sp>
      <p:sp>
        <p:nvSpPr>
          <p:cNvPr id="7" name="Footer Placeholder 6"/>
          <p:cNvSpPr>
            <a:spLocks noGrp="1"/>
          </p:cNvSpPr>
          <p:nvPr>
            <p:ph type="ftr" sz="quarter" idx="11"/>
          </p:nvPr>
        </p:nvSpPr>
        <p:spPr/>
        <p:txBody>
          <a:bodyPr/>
          <a:lstStyle/>
          <a:p>
            <a:r>
              <a:rPr lang="en-GB"/>
              <a:t>Version 1.1</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4509121"/>
            <a:ext cx="3483544" cy="1847230"/>
          </a:xfrm>
          <a:prstGeom prst="rect">
            <a:avLst/>
          </a:prstGeom>
        </p:spPr>
      </p:pic>
    </p:spTree>
    <p:extLst>
      <p:ext uri="{BB962C8B-B14F-4D97-AF65-F5344CB8AC3E}">
        <p14:creationId xmlns:p14="http://schemas.microsoft.com/office/powerpoint/2010/main" val="20966376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47664" y="224760"/>
            <a:ext cx="4680520" cy="1044000"/>
          </a:xfrm>
          <a:noFill/>
        </p:spPr>
        <p:txBody>
          <a:bodyPr>
            <a:noAutofit/>
          </a:bodyPr>
          <a:lstStyle/>
          <a:p>
            <a:pPr algn="l"/>
            <a:r>
              <a:rPr lang="en-GB" sz="2800" b="1" dirty="0">
                <a:solidFill>
                  <a:srgbClr val="008A3E"/>
                </a:solidFill>
              </a:rPr>
              <a:t>Humanisation – Hand</a:t>
            </a:r>
            <a:br>
              <a:rPr lang="en-GB" sz="2800" b="1" dirty="0">
                <a:solidFill>
                  <a:srgbClr val="008A3E"/>
                </a:solidFill>
              </a:rPr>
            </a:br>
            <a:r>
              <a:rPr lang="en-GB" sz="2800" b="1" dirty="0">
                <a:solidFill>
                  <a:srgbClr val="008A3E"/>
                </a:solidFill>
              </a:rPr>
              <a:t>Communication Skills</a:t>
            </a:r>
            <a:endParaRPr lang="en-GB" sz="2800" dirty="0">
              <a:solidFill>
                <a:srgbClr val="008A3E"/>
              </a:solidFill>
            </a:endParaRPr>
          </a:p>
        </p:txBody>
      </p:sp>
      <p:sp>
        <p:nvSpPr>
          <p:cNvPr id="6" name="Content Placeholder 5"/>
          <p:cNvSpPr>
            <a:spLocks noGrp="1"/>
          </p:cNvSpPr>
          <p:nvPr>
            <p:ph sz="half" idx="2"/>
          </p:nvPr>
        </p:nvSpPr>
        <p:spPr>
          <a:xfrm>
            <a:off x="457200" y="1600200"/>
            <a:ext cx="8229600" cy="4525963"/>
          </a:xfrm>
        </p:spPr>
        <p:txBody>
          <a:bodyPr>
            <a:normAutofit/>
          </a:bodyPr>
          <a:lstStyle/>
          <a:p>
            <a:pPr eaLnBrk="0" fontAlgn="base" hangingPunct="0">
              <a:spcAft>
                <a:spcPct val="0"/>
              </a:spcAft>
              <a:buFontTx/>
              <a:buChar char="•"/>
            </a:pPr>
            <a:r>
              <a:rPr lang="en-GB" sz="2400" b="1" dirty="0">
                <a:solidFill>
                  <a:prstClr val="black"/>
                </a:solidFill>
              </a:rPr>
              <a:t>Avoid objectifying </a:t>
            </a:r>
            <a:r>
              <a:rPr lang="en-GB" sz="2400" dirty="0">
                <a:solidFill>
                  <a:prstClr val="black"/>
                </a:solidFill>
              </a:rPr>
              <a:t>e.g. ‘Has everyone in bay 1 been done’!</a:t>
            </a:r>
          </a:p>
          <a:p>
            <a:pPr eaLnBrk="0" fontAlgn="base" hangingPunct="0">
              <a:spcAft>
                <a:spcPct val="0"/>
              </a:spcAft>
              <a:buFontTx/>
              <a:buChar char="•"/>
            </a:pPr>
            <a:r>
              <a:rPr lang="en-GB" sz="2400" b="1" dirty="0">
                <a:solidFill>
                  <a:prstClr val="black"/>
                </a:solidFill>
              </a:rPr>
              <a:t>Avoid challenge and arguments</a:t>
            </a:r>
          </a:p>
          <a:p>
            <a:pPr marL="0" indent="0" eaLnBrk="0" fontAlgn="base" hangingPunct="0">
              <a:spcAft>
                <a:spcPct val="0"/>
              </a:spcAft>
              <a:buNone/>
            </a:pPr>
            <a:endParaRPr lang="en-GB" sz="2400" b="1" dirty="0">
              <a:solidFill>
                <a:prstClr val="black"/>
              </a:solidFill>
            </a:endParaRPr>
          </a:p>
          <a:p>
            <a:pPr lvl="0" eaLnBrk="0" fontAlgn="base" hangingPunct="0">
              <a:spcAft>
                <a:spcPct val="0"/>
              </a:spcAft>
              <a:buFontTx/>
              <a:buChar char="•"/>
            </a:pPr>
            <a:r>
              <a:rPr lang="en-GB" sz="2400" b="1" dirty="0">
                <a:solidFill>
                  <a:prstClr val="black"/>
                </a:solidFill>
              </a:rPr>
              <a:t>Use distraction </a:t>
            </a:r>
            <a:r>
              <a:rPr lang="en-GB" sz="2400" dirty="0">
                <a:solidFill>
                  <a:prstClr val="black"/>
                </a:solidFill>
              </a:rPr>
              <a:t>when necessary</a:t>
            </a:r>
          </a:p>
          <a:p>
            <a:pPr lvl="0" eaLnBrk="0" fontAlgn="base" hangingPunct="0">
              <a:spcAft>
                <a:spcPct val="0"/>
              </a:spcAft>
              <a:buFontTx/>
              <a:buChar char="•"/>
            </a:pPr>
            <a:r>
              <a:rPr lang="en-GB" sz="2400" b="1" dirty="0">
                <a:solidFill>
                  <a:prstClr val="black"/>
                </a:solidFill>
              </a:rPr>
              <a:t>VERA model </a:t>
            </a:r>
            <a:r>
              <a:rPr lang="en-GB" sz="2400" dirty="0">
                <a:solidFill>
                  <a:prstClr val="black"/>
                </a:solidFill>
              </a:rPr>
              <a:t>(Blackhall et al 2011) </a:t>
            </a:r>
          </a:p>
          <a:p>
            <a:pPr lvl="1" eaLnBrk="0" fontAlgn="base" hangingPunct="0">
              <a:spcAft>
                <a:spcPct val="0"/>
              </a:spcAft>
              <a:buFontTx/>
              <a:buChar char="-"/>
            </a:pPr>
            <a:r>
              <a:rPr lang="en-GB" b="1" dirty="0">
                <a:solidFill>
                  <a:prstClr val="black"/>
                </a:solidFill>
              </a:rPr>
              <a:t>V</a:t>
            </a:r>
            <a:r>
              <a:rPr lang="en-GB" dirty="0">
                <a:solidFill>
                  <a:prstClr val="black"/>
                </a:solidFill>
              </a:rPr>
              <a:t>alidation</a:t>
            </a:r>
          </a:p>
          <a:p>
            <a:pPr lvl="1" eaLnBrk="0" fontAlgn="base" hangingPunct="0">
              <a:spcAft>
                <a:spcPct val="0"/>
              </a:spcAft>
              <a:buFontTx/>
              <a:buChar char="-"/>
            </a:pPr>
            <a:r>
              <a:rPr lang="en-GB" b="1" dirty="0">
                <a:solidFill>
                  <a:prstClr val="black"/>
                </a:solidFill>
              </a:rPr>
              <a:t>E</a:t>
            </a:r>
            <a:r>
              <a:rPr lang="en-GB" dirty="0">
                <a:solidFill>
                  <a:prstClr val="black"/>
                </a:solidFill>
              </a:rPr>
              <a:t>motion </a:t>
            </a:r>
          </a:p>
          <a:p>
            <a:pPr lvl="1" eaLnBrk="0" fontAlgn="base" hangingPunct="0">
              <a:spcAft>
                <a:spcPct val="0"/>
              </a:spcAft>
              <a:buFontTx/>
              <a:buChar char="-"/>
            </a:pPr>
            <a:r>
              <a:rPr lang="en-GB" b="1" dirty="0">
                <a:solidFill>
                  <a:prstClr val="black"/>
                </a:solidFill>
              </a:rPr>
              <a:t>R</a:t>
            </a:r>
            <a:r>
              <a:rPr lang="en-GB" dirty="0">
                <a:solidFill>
                  <a:prstClr val="black"/>
                </a:solidFill>
              </a:rPr>
              <a:t>eassure </a:t>
            </a:r>
          </a:p>
          <a:p>
            <a:pPr lvl="1" eaLnBrk="0" fontAlgn="base" hangingPunct="0">
              <a:spcAft>
                <a:spcPct val="0"/>
              </a:spcAft>
              <a:buFontTx/>
              <a:buChar char="-"/>
            </a:pPr>
            <a:r>
              <a:rPr lang="en-GB" b="1" dirty="0">
                <a:solidFill>
                  <a:prstClr val="black"/>
                </a:solidFill>
              </a:rPr>
              <a:t>A</a:t>
            </a:r>
            <a:r>
              <a:rPr lang="en-GB" dirty="0">
                <a:solidFill>
                  <a:prstClr val="black"/>
                </a:solidFill>
              </a:rPr>
              <a:t>ctivity</a:t>
            </a:r>
          </a:p>
          <a:p>
            <a:endParaRPr lang="en-GB" dirty="0"/>
          </a:p>
        </p:txBody>
      </p:sp>
      <p:sp>
        <p:nvSpPr>
          <p:cNvPr id="12" name="Slide Number Placeholder 11"/>
          <p:cNvSpPr>
            <a:spLocks noGrp="1"/>
          </p:cNvSpPr>
          <p:nvPr>
            <p:ph type="sldNum" sz="quarter" idx="12"/>
          </p:nvPr>
        </p:nvSpPr>
        <p:spPr/>
        <p:txBody>
          <a:bodyPr/>
          <a:lstStyle/>
          <a:p>
            <a:fld id="{5C9C4DB9-604A-47CB-A1FB-58DFF92C00FD}" type="slidenum">
              <a:rPr lang="en-GB" smtClean="0"/>
              <a:t>64</a:t>
            </a:fld>
            <a:endParaRPr lang="en-GB"/>
          </a:p>
        </p:txBody>
      </p:sp>
      <p:sp>
        <p:nvSpPr>
          <p:cNvPr id="2" name="Date Placeholder 1"/>
          <p:cNvSpPr>
            <a:spLocks noGrp="1"/>
          </p:cNvSpPr>
          <p:nvPr>
            <p:ph type="dt" sz="half" idx="10"/>
          </p:nvPr>
        </p:nvSpPr>
        <p:spPr/>
        <p:txBody>
          <a:bodyPr/>
          <a:lstStyle/>
          <a:p>
            <a:r>
              <a:rPr lang="en-US"/>
              <a:t>17/05/2018</a:t>
            </a:r>
            <a:endParaRPr lang="en-GB"/>
          </a:p>
        </p:txBody>
      </p:sp>
      <p:sp>
        <p:nvSpPr>
          <p:cNvPr id="7" name="Footer Placeholder 6"/>
          <p:cNvSpPr>
            <a:spLocks noGrp="1"/>
          </p:cNvSpPr>
          <p:nvPr>
            <p:ph type="ftr" sz="quarter" idx="11"/>
          </p:nvPr>
        </p:nvSpPr>
        <p:spPr/>
        <p:txBody>
          <a:bodyPr/>
          <a:lstStyle/>
          <a:p>
            <a:r>
              <a:rPr lang="en-GB"/>
              <a:t>Version 1.1</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0112" y="3645025"/>
            <a:ext cx="3159448" cy="2106298"/>
          </a:xfrm>
          <a:prstGeom prst="rect">
            <a:avLst/>
          </a:prstGeom>
        </p:spPr>
      </p:pic>
    </p:spTree>
    <p:extLst>
      <p:ext uri="{BB962C8B-B14F-4D97-AF65-F5344CB8AC3E}">
        <p14:creationId xmlns:p14="http://schemas.microsoft.com/office/powerpoint/2010/main" val="29824849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35215" y="1628801"/>
            <a:ext cx="6203032" cy="2376264"/>
          </a:xfrm>
        </p:spPr>
        <p:txBody>
          <a:bodyPr>
            <a:noAutofit/>
          </a:bodyPr>
          <a:lstStyle/>
          <a:p>
            <a:r>
              <a:rPr lang="en-GB" sz="2200" dirty="0"/>
              <a:t>Now, this moment</a:t>
            </a:r>
          </a:p>
          <a:p>
            <a:r>
              <a:rPr lang="en-GB" sz="2200" dirty="0"/>
              <a:t>Memories of self and relationships with others</a:t>
            </a:r>
          </a:p>
          <a:p>
            <a:r>
              <a:rPr lang="en-GB" sz="2200" dirty="0"/>
              <a:t>Your references and emotional responses to stimuli </a:t>
            </a:r>
          </a:p>
          <a:p>
            <a:r>
              <a:rPr lang="en-GB" sz="2200" dirty="0"/>
              <a:t>The defences you retreat into when you are stressed or anxious</a:t>
            </a:r>
          </a:p>
          <a:p>
            <a:pPr>
              <a:lnSpc>
                <a:spcPct val="90000"/>
              </a:lnSpc>
            </a:pPr>
            <a:r>
              <a:rPr lang="en-GB" sz="2200" dirty="0"/>
              <a:t>For some, understanding of changes to self:</a:t>
            </a:r>
          </a:p>
          <a:p>
            <a:pPr marL="0" indent="0">
              <a:lnSpc>
                <a:spcPct val="90000"/>
              </a:lnSpc>
              <a:buNone/>
            </a:pPr>
            <a:endParaRPr lang="en-GB" altLang="en-US" sz="2000" i="1" dirty="0">
              <a:solidFill>
                <a:srgbClr val="000000"/>
              </a:solidFill>
            </a:endParaRPr>
          </a:p>
          <a:p>
            <a:endParaRPr lang="en-GB" sz="2000" dirty="0"/>
          </a:p>
          <a:p>
            <a:endParaRPr lang="en-GB" dirty="0"/>
          </a:p>
        </p:txBody>
      </p:sp>
      <p:sp>
        <p:nvSpPr>
          <p:cNvPr id="10" name="Slide Number Placeholder 9"/>
          <p:cNvSpPr>
            <a:spLocks noGrp="1"/>
          </p:cNvSpPr>
          <p:nvPr>
            <p:ph type="sldNum" sz="quarter" idx="12"/>
          </p:nvPr>
        </p:nvSpPr>
        <p:spPr/>
        <p:txBody>
          <a:bodyPr/>
          <a:lstStyle/>
          <a:p>
            <a:fld id="{5C9C4DB9-604A-47CB-A1FB-58DFF92C00FD}" type="slidenum">
              <a:rPr lang="en-GB" smtClean="0"/>
              <a:t>65</a:t>
            </a:fld>
            <a:endParaRPr lang="en-GB"/>
          </a:p>
        </p:txBody>
      </p:sp>
      <p:sp>
        <p:nvSpPr>
          <p:cNvPr id="4" name="Title 3"/>
          <p:cNvSpPr>
            <a:spLocks noGrp="1"/>
          </p:cNvSpPr>
          <p:nvPr>
            <p:ph type="title" idx="4294967295"/>
          </p:nvPr>
        </p:nvSpPr>
        <p:spPr>
          <a:xfrm>
            <a:off x="1547664" y="152177"/>
            <a:ext cx="4679950" cy="1044575"/>
          </a:xfrm>
          <a:prstGeom prst="rect">
            <a:avLst/>
          </a:prstGeom>
          <a:noFill/>
        </p:spPr>
        <p:txBody>
          <a:bodyPr>
            <a:normAutofit/>
          </a:bodyPr>
          <a:lstStyle/>
          <a:p>
            <a:pPr algn="l"/>
            <a:r>
              <a:rPr lang="en-GB" sz="2800" b="1" dirty="0">
                <a:solidFill>
                  <a:srgbClr val="008A3E"/>
                </a:solidFill>
              </a:rPr>
              <a:t>What remains…?</a:t>
            </a:r>
          </a:p>
        </p:txBody>
      </p:sp>
      <p:sp>
        <p:nvSpPr>
          <p:cNvPr id="6" name="TextBox 5"/>
          <p:cNvSpPr txBox="1"/>
          <p:nvPr/>
        </p:nvSpPr>
        <p:spPr>
          <a:xfrm>
            <a:off x="355068" y="4581128"/>
            <a:ext cx="8496944" cy="1588127"/>
          </a:xfrm>
          <a:prstGeom prst="rect">
            <a:avLst/>
          </a:prstGeom>
          <a:noFill/>
        </p:spPr>
        <p:txBody>
          <a:bodyPr wrap="square" rtlCol="0">
            <a:spAutoFit/>
          </a:bodyPr>
          <a:lstStyle/>
          <a:p>
            <a:pPr>
              <a:lnSpc>
                <a:spcPct val="90000"/>
              </a:lnSpc>
            </a:pPr>
            <a:r>
              <a:rPr lang="en-GB" altLang="en-US" i="1" dirty="0">
                <a:solidFill>
                  <a:srgbClr val="000000"/>
                </a:solidFill>
              </a:rPr>
              <a:t>‘You and I, John, we speak the same language. Only you speak it straight and I speak it upside down’. (Person with dementia)</a:t>
            </a:r>
          </a:p>
          <a:p>
            <a:pPr>
              <a:lnSpc>
                <a:spcPct val="90000"/>
              </a:lnSpc>
            </a:pPr>
            <a:endParaRPr lang="en-GB" altLang="en-US" i="1" dirty="0">
              <a:solidFill>
                <a:srgbClr val="000000"/>
              </a:solidFill>
            </a:endParaRPr>
          </a:p>
          <a:p>
            <a:pPr>
              <a:lnSpc>
                <a:spcPct val="90000"/>
              </a:lnSpc>
            </a:pPr>
            <a:r>
              <a:rPr lang="en-GB" altLang="en-US" i="1" dirty="0">
                <a:solidFill>
                  <a:srgbClr val="000000"/>
                </a:solidFill>
              </a:rPr>
              <a:t>‘I used to know some of the language, but I could never quite get a hold of it. Somehow or other I can’t gather myself to be the same as I was’. (Person with dementia)</a:t>
            </a:r>
            <a:endParaRPr lang="en-GB" altLang="en-US" dirty="0">
              <a:solidFill>
                <a:srgbClr val="000000"/>
              </a:solidFill>
            </a:endParaRPr>
          </a:p>
          <a:p>
            <a:pPr algn="r">
              <a:lnSpc>
                <a:spcPct val="90000"/>
              </a:lnSpc>
              <a:buFontTx/>
              <a:buNone/>
            </a:pPr>
            <a:r>
              <a:rPr lang="en-GB" altLang="en-US" dirty="0">
                <a:solidFill>
                  <a:srgbClr val="000000"/>
                </a:solidFill>
              </a:rPr>
              <a:t>(</a:t>
            </a:r>
            <a:r>
              <a:rPr lang="en-GB" altLang="en-US" dirty="0" err="1">
                <a:solidFill>
                  <a:srgbClr val="000000"/>
                </a:solidFill>
              </a:rPr>
              <a:t>Killick</a:t>
            </a:r>
            <a:r>
              <a:rPr lang="en-GB" altLang="en-US" dirty="0">
                <a:solidFill>
                  <a:srgbClr val="000000"/>
                </a:solidFill>
              </a:rPr>
              <a:t> and Allan, 2001: 80)</a:t>
            </a:r>
          </a:p>
        </p:txBody>
      </p:sp>
      <p:sp>
        <p:nvSpPr>
          <p:cNvPr id="2" name="Date Placeholder 1"/>
          <p:cNvSpPr>
            <a:spLocks noGrp="1"/>
          </p:cNvSpPr>
          <p:nvPr>
            <p:ph type="dt" sz="half" idx="10"/>
          </p:nvPr>
        </p:nvSpPr>
        <p:spPr/>
        <p:txBody>
          <a:bodyPr/>
          <a:lstStyle/>
          <a:p>
            <a:r>
              <a:rPr lang="en-US"/>
              <a:t>17/05/2018</a:t>
            </a:r>
            <a:endParaRPr lang="en-GB"/>
          </a:p>
        </p:txBody>
      </p:sp>
      <p:sp>
        <p:nvSpPr>
          <p:cNvPr id="3" name="Footer Placeholder 2"/>
          <p:cNvSpPr>
            <a:spLocks noGrp="1"/>
          </p:cNvSpPr>
          <p:nvPr>
            <p:ph type="ftr" sz="quarter" idx="11"/>
          </p:nvPr>
        </p:nvSpPr>
        <p:spPr/>
        <p:txBody>
          <a:bodyPr/>
          <a:lstStyle/>
          <a:p>
            <a:r>
              <a:rPr lang="en-GB"/>
              <a:t>Version 1.1</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6574" y="1648166"/>
            <a:ext cx="2645438" cy="1763625"/>
          </a:xfrm>
          <a:prstGeom prst="rect">
            <a:avLst/>
          </a:prstGeom>
        </p:spPr>
      </p:pic>
    </p:spTree>
    <p:extLst>
      <p:ext uri="{BB962C8B-B14F-4D97-AF65-F5344CB8AC3E}">
        <p14:creationId xmlns:p14="http://schemas.microsoft.com/office/powerpoint/2010/main" val="20988011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873553"/>
            <a:ext cx="8208912" cy="5078313"/>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a:p>
          <a:p>
            <a:endParaRPr lang="en-GB" dirty="0"/>
          </a:p>
        </p:txBody>
      </p:sp>
      <p:sp>
        <p:nvSpPr>
          <p:cNvPr id="5" name="Content Placeholder 4"/>
          <p:cNvSpPr>
            <a:spLocks noGrp="1"/>
          </p:cNvSpPr>
          <p:nvPr>
            <p:ph idx="1"/>
          </p:nvPr>
        </p:nvSpPr>
        <p:spPr>
          <a:xfrm>
            <a:off x="251521" y="1412651"/>
            <a:ext cx="6058140" cy="4525963"/>
          </a:xfrm>
        </p:spPr>
        <p:txBody>
          <a:bodyPr>
            <a:noAutofit/>
          </a:bodyPr>
          <a:lstStyle/>
          <a:p>
            <a:pPr>
              <a:lnSpc>
                <a:spcPct val="80000"/>
              </a:lnSpc>
              <a:buFontTx/>
              <a:buNone/>
            </a:pPr>
            <a:r>
              <a:rPr lang="en-GB" altLang="en-US" sz="2400" b="1" dirty="0">
                <a:solidFill>
                  <a:srgbClr val="000000"/>
                </a:solidFill>
              </a:rPr>
              <a:t>Look for clues to understand reasons for behaviour: </a:t>
            </a:r>
          </a:p>
          <a:p>
            <a:r>
              <a:rPr lang="en-GB" altLang="en-US" sz="2400" dirty="0">
                <a:solidFill>
                  <a:srgbClr val="000000"/>
                </a:solidFill>
              </a:rPr>
              <a:t>More </a:t>
            </a:r>
            <a:r>
              <a:rPr lang="en-GB" altLang="en-US" sz="2400" b="1" dirty="0">
                <a:solidFill>
                  <a:srgbClr val="000000"/>
                </a:solidFill>
              </a:rPr>
              <a:t>confused</a:t>
            </a:r>
            <a:r>
              <a:rPr lang="en-GB" altLang="en-US" sz="2400" dirty="0">
                <a:solidFill>
                  <a:srgbClr val="000000"/>
                </a:solidFill>
              </a:rPr>
              <a:t> – infection, medication?</a:t>
            </a:r>
          </a:p>
          <a:p>
            <a:pPr lvl="0" eaLnBrk="0" fontAlgn="base" hangingPunct="0">
              <a:spcAft>
                <a:spcPct val="0"/>
              </a:spcAft>
              <a:buFontTx/>
              <a:buChar char="•"/>
            </a:pPr>
            <a:r>
              <a:rPr lang="en-GB" altLang="en-US" sz="2400" b="1" dirty="0">
                <a:solidFill>
                  <a:srgbClr val="000000"/>
                </a:solidFill>
              </a:rPr>
              <a:t>Sleepy</a:t>
            </a:r>
            <a:r>
              <a:rPr lang="en-GB" altLang="en-US" sz="2400" dirty="0">
                <a:solidFill>
                  <a:srgbClr val="000000"/>
                </a:solidFill>
              </a:rPr>
              <a:t> – medication, pain, other physical cause, relaxed, contented?</a:t>
            </a:r>
            <a:r>
              <a:rPr lang="en-GB" sz="1400" kern="0" dirty="0">
                <a:solidFill>
                  <a:srgbClr val="000000"/>
                </a:solidFill>
                <a:latin typeface="Arial"/>
                <a:cs typeface="Arial"/>
              </a:rPr>
              <a:t> </a:t>
            </a:r>
            <a:r>
              <a:rPr lang="en-GB" sz="1600" dirty="0"/>
              <a:t>National Institute for Health and Care Excellence (N</a:t>
            </a:r>
            <a:r>
              <a:rPr lang="en-GB" sz="1600" kern="0" dirty="0">
                <a:solidFill>
                  <a:srgbClr val="000000"/>
                </a:solidFill>
                <a:cs typeface="Arial"/>
              </a:rPr>
              <a:t>ICE) Delirium 2014; Duxbury et al 2013</a:t>
            </a:r>
            <a:endParaRPr lang="en-GB" altLang="en-US" sz="1600" dirty="0">
              <a:solidFill>
                <a:srgbClr val="000000"/>
              </a:solidFill>
            </a:endParaRPr>
          </a:p>
          <a:p>
            <a:r>
              <a:rPr lang="en-GB" altLang="en-US" sz="2400" b="1" dirty="0">
                <a:solidFill>
                  <a:srgbClr val="000000"/>
                </a:solidFill>
              </a:rPr>
              <a:t>Aggressive</a:t>
            </a:r>
            <a:r>
              <a:rPr lang="en-GB" altLang="en-US" sz="2400" dirty="0">
                <a:solidFill>
                  <a:srgbClr val="000000"/>
                </a:solidFill>
              </a:rPr>
              <a:t> – feeling threatened, pain, fear?</a:t>
            </a:r>
          </a:p>
          <a:p>
            <a:r>
              <a:rPr lang="en-GB" altLang="en-US" sz="2400" b="1" dirty="0">
                <a:solidFill>
                  <a:srgbClr val="000000"/>
                </a:solidFill>
              </a:rPr>
              <a:t>“Wandering” </a:t>
            </a:r>
            <a:r>
              <a:rPr lang="en-GB" altLang="en-US" sz="2400" dirty="0">
                <a:solidFill>
                  <a:srgbClr val="000000"/>
                </a:solidFill>
              </a:rPr>
              <a:t>– bored, lonely, need</a:t>
            </a:r>
          </a:p>
          <a:p>
            <a:pPr>
              <a:buFontTx/>
              <a:buNone/>
            </a:pPr>
            <a:r>
              <a:rPr lang="en-GB" altLang="en-US" sz="2400" dirty="0">
                <a:solidFill>
                  <a:srgbClr val="000000"/>
                </a:solidFill>
              </a:rPr>
              <a:t>	the toilet, previously active?</a:t>
            </a:r>
          </a:p>
          <a:p>
            <a:r>
              <a:rPr lang="en-GB" altLang="en-US" sz="2400" b="1" dirty="0">
                <a:solidFill>
                  <a:srgbClr val="000000"/>
                </a:solidFill>
              </a:rPr>
              <a:t>Distressed </a:t>
            </a:r>
            <a:r>
              <a:rPr lang="en-GB" altLang="en-US" sz="2400" dirty="0">
                <a:solidFill>
                  <a:srgbClr val="000000"/>
                </a:solidFill>
              </a:rPr>
              <a:t>– unfamiliar setting, confused, fear, lonely, remembering trauma?</a:t>
            </a:r>
          </a:p>
          <a:p>
            <a:pPr>
              <a:lnSpc>
                <a:spcPct val="80000"/>
              </a:lnSpc>
            </a:pPr>
            <a:r>
              <a:rPr lang="en-GB" altLang="en-US" sz="2400" b="1" dirty="0">
                <a:solidFill>
                  <a:srgbClr val="000000"/>
                </a:solidFill>
              </a:rPr>
              <a:t>Unmet need </a:t>
            </a:r>
            <a:r>
              <a:rPr lang="en-GB" sz="1600" kern="0" dirty="0">
                <a:solidFill>
                  <a:srgbClr val="000000"/>
                </a:solidFill>
                <a:latin typeface="Arial"/>
                <a:cs typeface="Arial"/>
              </a:rPr>
              <a:t>Dewing 2010 </a:t>
            </a:r>
            <a:endParaRPr lang="en-GB" altLang="en-US" sz="1600" dirty="0">
              <a:solidFill>
                <a:srgbClr val="000000"/>
              </a:solidFill>
            </a:endParaRPr>
          </a:p>
          <a:p>
            <a:pPr>
              <a:lnSpc>
                <a:spcPct val="80000"/>
              </a:lnSpc>
            </a:pPr>
            <a:endParaRPr lang="en-GB" altLang="en-US" sz="2400" dirty="0">
              <a:solidFill>
                <a:srgbClr val="000000"/>
              </a:solidFill>
            </a:endParaRPr>
          </a:p>
          <a:p>
            <a:endParaRPr lang="en-GB" sz="3600" dirty="0"/>
          </a:p>
        </p:txBody>
      </p:sp>
      <p:sp>
        <p:nvSpPr>
          <p:cNvPr id="10" name="Slide Number Placeholder 9"/>
          <p:cNvSpPr>
            <a:spLocks noGrp="1"/>
          </p:cNvSpPr>
          <p:nvPr>
            <p:ph type="sldNum" sz="quarter" idx="12"/>
          </p:nvPr>
        </p:nvSpPr>
        <p:spPr/>
        <p:txBody>
          <a:bodyPr/>
          <a:lstStyle/>
          <a:p>
            <a:fld id="{5C9C4DB9-604A-47CB-A1FB-58DFF92C00FD}" type="slidenum">
              <a:rPr lang="en-GB" smtClean="0"/>
              <a:t>66</a:t>
            </a:fld>
            <a:endParaRPr lang="en-GB"/>
          </a:p>
        </p:txBody>
      </p:sp>
      <p:sp>
        <p:nvSpPr>
          <p:cNvPr id="4" name="Title 3"/>
          <p:cNvSpPr>
            <a:spLocks noGrp="1"/>
          </p:cNvSpPr>
          <p:nvPr>
            <p:ph type="title" idx="4294967295"/>
          </p:nvPr>
        </p:nvSpPr>
        <p:spPr>
          <a:xfrm>
            <a:off x="1547664" y="152177"/>
            <a:ext cx="4679950" cy="1044575"/>
          </a:xfrm>
          <a:prstGeom prst="rect">
            <a:avLst/>
          </a:prstGeom>
          <a:noFill/>
        </p:spPr>
        <p:txBody>
          <a:bodyPr>
            <a:noAutofit/>
          </a:bodyPr>
          <a:lstStyle/>
          <a:p>
            <a:pPr algn="l"/>
            <a:r>
              <a:rPr lang="en-GB" sz="2800" b="1" dirty="0">
                <a:solidFill>
                  <a:srgbClr val="008A3E"/>
                </a:solidFill>
              </a:rPr>
              <a:t>Behaviour is a form of Communication</a:t>
            </a:r>
          </a:p>
        </p:txBody>
      </p:sp>
      <p:sp>
        <p:nvSpPr>
          <p:cNvPr id="2" name="Date Placeholder 1"/>
          <p:cNvSpPr>
            <a:spLocks noGrp="1"/>
          </p:cNvSpPr>
          <p:nvPr>
            <p:ph type="dt" sz="half" idx="10"/>
          </p:nvPr>
        </p:nvSpPr>
        <p:spPr/>
        <p:txBody>
          <a:bodyPr/>
          <a:lstStyle/>
          <a:p>
            <a:r>
              <a:rPr lang="en-US"/>
              <a:t>17/05/2018</a:t>
            </a:r>
            <a:endParaRPr lang="en-GB"/>
          </a:p>
        </p:txBody>
      </p:sp>
      <p:sp>
        <p:nvSpPr>
          <p:cNvPr id="6" name="Footer Placeholder 5"/>
          <p:cNvSpPr>
            <a:spLocks noGrp="1"/>
          </p:cNvSpPr>
          <p:nvPr>
            <p:ph type="ftr" sz="quarter" idx="11"/>
          </p:nvPr>
        </p:nvSpPr>
        <p:spPr/>
        <p:txBody>
          <a:bodyPr/>
          <a:lstStyle/>
          <a:p>
            <a:r>
              <a:rPr lang="en-GB"/>
              <a:t>Version 1.1</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9661" y="2341716"/>
            <a:ext cx="2555679" cy="2559234"/>
          </a:xfrm>
          <a:prstGeom prst="rect">
            <a:avLst/>
          </a:prstGeom>
        </p:spPr>
      </p:pic>
    </p:spTree>
    <p:extLst>
      <p:ext uri="{BB962C8B-B14F-4D97-AF65-F5344CB8AC3E}">
        <p14:creationId xmlns:p14="http://schemas.microsoft.com/office/powerpoint/2010/main" val="6468382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8480" y="1849893"/>
            <a:ext cx="5593640" cy="4525963"/>
          </a:xfrm>
        </p:spPr>
        <p:txBody>
          <a:bodyPr>
            <a:noAutofit/>
          </a:bodyPr>
          <a:lstStyle/>
          <a:p>
            <a:r>
              <a:rPr lang="en-GB" sz="3600" dirty="0"/>
              <a:t>Note examples of humanised communication</a:t>
            </a:r>
          </a:p>
          <a:p>
            <a:r>
              <a:rPr lang="en-GB" sz="3600" dirty="0"/>
              <a:t>Note examples of dehumanised communication</a:t>
            </a:r>
          </a:p>
          <a:p>
            <a:pPr marL="0" indent="0">
              <a:buNone/>
            </a:pPr>
            <a:endParaRPr lang="en-GB" sz="3600" dirty="0"/>
          </a:p>
          <a:p>
            <a:endParaRPr lang="en-GB" sz="3600" dirty="0"/>
          </a:p>
          <a:p>
            <a:endParaRPr lang="en-GB" sz="3600" dirty="0"/>
          </a:p>
        </p:txBody>
      </p:sp>
      <p:sp>
        <p:nvSpPr>
          <p:cNvPr id="10" name="Slide Number Placeholder 9"/>
          <p:cNvSpPr>
            <a:spLocks noGrp="1"/>
          </p:cNvSpPr>
          <p:nvPr>
            <p:ph type="sldNum" sz="quarter" idx="12"/>
          </p:nvPr>
        </p:nvSpPr>
        <p:spPr/>
        <p:txBody>
          <a:bodyPr/>
          <a:lstStyle/>
          <a:p>
            <a:fld id="{5C9C4DB9-604A-47CB-A1FB-58DFF92C00FD}" type="slidenum">
              <a:rPr lang="en-GB" smtClean="0"/>
              <a:t>67</a:t>
            </a:fld>
            <a:endParaRPr lang="en-GB"/>
          </a:p>
        </p:txBody>
      </p:sp>
      <p:sp>
        <p:nvSpPr>
          <p:cNvPr id="4" name="Title 3"/>
          <p:cNvSpPr>
            <a:spLocks noGrp="1"/>
          </p:cNvSpPr>
          <p:nvPr>
            <p:ph type="title" idx="4294967295"/>
          </p:nvPr>
        </p:nvSpPr>
        <p:spPr>
          <a:xfrm>
            <a:off x="1547664" y="152177"/>
            <a:ext cx="4679950" cy="1044575"/>
          </a:xfrm>
          <a:prstGeom prst="rect">
            <a:avLst/>
          </a:prstGeom>
          <a:noFill/>
        </p:spPr>
        <p:txBody>
          <a:bodyPr>
            <a:normAutofit/>
          </a:bodyPr>
          <a:lstStyle/>
          <a:p>
            <a:pPr algn="l"/>
            <a:r>
              <a:rPr lang="en-GB" sz="2800" b="1" dirty="0">
                <a:solidFill>
                  <a:srgbClr val="008A3E"/>
                </a:solidFill>
              </a:rPr>
              <a:t>Simulated Activity</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1916832"/>
            <a:ext cx="2730214" cy="3857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17/05/2018</a:t>
            </a:r>
            <a:endParaRPr lang="en-GB"/>
          </a:p>
        </p:txBody>
      </p:sp>
      <p:sp>
        <p:nvSpPr>
          <p:cNvPr id="3" name="Footer Placeholder 2"/>
          <p:cNvSpPr>
            <a:spLocks noGrp="1"/>
          </p:cNvSpPr>
          <p:nvPr>
            <p:ph type="ftr" sz="quarter" idx="11"/>
          </p:nvPr>
        </p:nvSpPr>
        <p:spPr/>
        <p:txBody>
          <a:bodyPr/>
          <a:lstStyle/>
          <a:p>
            <a:r>
              <a:rPr lang="en-GB"/>
              <a:t>Version 1.1</a:t>
            </a:r>
          </a:p>
        </p:txBody>
      </p:sp>
    </p:spTree>
    <p:extLst>
      <p:ext uri="{BB962C8B-B14F-4D97-AF65-F5344CB8AC3E}">
        <p14:creationId xmlns:p14="http://schemas.microsoft.com/office/powerpoint/2010/main" val="20344625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980728"/>
            <a:ext cx="8208912" cy="5078313"/>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a:p>
          <a:p>
            <a:endParaRPr lang="en-GB" dirty="0"/>
          </a:p>
        </p:txBody>
      </p:sp>
      <p:sp>
        <p:nvSpPr>
          <p:cNvPr id="5" name="Content Placeholder 4"/>
          <p:cNvSpPr>
            <a:spLocks noGrp="1"/>
          </p:cNvSpPr>
          <p:nvPr>
            <p:ph idx="1"/>
          </p:nvPr>
        </p:nvSpPr>
        <p:spPr>
          <a:xfrm>
            <a:off x="683568" y="1600200"/>
            <a:ext cx="7848872" cy="4525963"/>
          </a:xfrm>
        </p:spPr>
        <p:txBody>
          <a:bodyPr>
            <a:noAutofit/>
          </a:bodyPr>
          <a:lstStyle/>
          <a:p>
            <a:pPr marL="0" indent="0">
              <a:buNone/>
            </a:pPr>
            <a:r>
              <a:rPr lang="en-GB" sz="2800" dirty="0">
                <a:latin typeface="Arial" pitchFamily="34" charset="0"/>
                <a:cs typeface="Arial" pitchFamily="34" charset="0"/>
              </a:rPr>
              <a:t>Small actions can make a big difference! Share examples of humanised care from your practice.</a:t>
            </a:r>
          </a:p>
          <a:p>
            <a:pPr marL="0" indent="0">
              <a:buNone/>
            </a:pPr>
            <a:endParaRPr lang="en-GB" sz="1200" dirty="0">
              <a:latin typeface="Arial" pitchFamily="34" charset="0"/>
              <a:cs typeface="Arial" pitchFamily="34" charset="0"/>
            </a:endParaRPr>
          </a:p>
          <a:p>
            <a:pPr marL="0" indent="0">
              <a:buNone/>
            </a:pPr>
            <a:endParaRPr lang="en-GB" sz="2800" i="1" dirty="0">
              <a:latin typeface="Arial" pitchFamily="34" charset="0"/>
              <a:cs typeface="Arial" pitchFamily="34" charset="0"/>
            </a:endParaRPr>
          </a:p>
          <a:p>
            <a:endParaRPr lang="en-GB" sz="3600" dirty="0">
              <a:solidFill>
                <a:srgbClr val="FF0000"/>
              </a:solidFill>
            </a:endParaRPr>
          </a:p>
        </p:txBody>
      </p:sp>
      <p:sp>
        <p:nvSpPr>
          <p:cNvPr id="11" name="Slide Number Placeholder 10"/>
          <p:cNvSpPr>
            <a:spLocks noGrp="1"/>
          </p:cNvSpPr>
          <p:nvPr>
            <p:ph type="sldNum" sz="quarter" idx="12"/>
          </p:nvPr>
        </p:nvSpPr>
        <p:spPr/>
        <p:txBody>
          <a:bodyPr/>
          <a:lstStyle/>
          <a:p>
            <a:fld id="{5C9C4DB9-604A-47CB-A1FB-58DFF92C00FD}" type="slidenum">
              <a:rPr lang="en-GB" smtClean="0"/>
              <a:t>68</a:t>
            </a:fld>
            <a:endParaRPr lang="en-GB"/>
          </a:p>
        </p:txBody>
      </p:sp>
      <p:sp>
        <p:nvSpPr>
          <p:cNvPr id="4" name="Title 3"/>
          <p:cNvSpPr>
            <a:spLocks noGrp="1"/>
          </p:cNvSpPr>
          <p:nvPr>
            <p:ph type="title" idx="4294967295"/>
          </p:nvPr>
        </p:nvSpPr>
        <p:spPr>
          <a:xfrm>
            <a:off x="1547664" y="152177"/>
            <a:ext cx="4679950" cy="1044575"/>
          </a:xfrm>
          <a:prstGeom prst="rect">
            <a:avLst/>
          </a:prstGeom>
          <a:noFill/>
        </p:spPr>
        <p:txBody>
          <a:bodyPr>
            <a:normAutofit/>
          </a:bodyPr>
          <a:lstStyle/>
          <a:p>
            <a:pPr algn="l"/>
            <a:r>
              <a:rPr lang="en-GB" sz="2800" b="1" dirty="0">
                <a:solidFill>
                  <a:srgbClr val="008A3E"/>
                </a:solidFill>
              </a:rPr>
              <a:t>Group Discussion</a:t>
            </a:r>
          </a:p>
        </p:txBody>
      </p:sp>
      <p:sp>
        <p:nvSpPr>
          <p:cNvPr id="2" name="Date Placeholder 1"/>
          <p:cNvSpPr>
            <a:spLocks noGrp="1"/>
          </p:cNvSpPr>
          <p:nvPr>
            <p:ph type="dt" sz="half" idx="10"/>
          </p:nvPr>
        </p:nvSpPr>
        <p:spPr/>
        <p:txBody>
          <a:bodyPr/>
          <a:lstStyle/>
          <a:p>
            <a:r>
              <a:rPr lang="en-US"/>
              <a:t>17/05/2018</a:t>
            </a:r>
            <a:endParaRPr lang="en-GB"/>
          </a:p>
        </p:txBody>
      </p:sp>
      <p:sp>
        <p:nvSpPr>
          <p:cNvPr id="6" name="Footer Placeholder 5"/>
          <p:cNvSpPr>
            <a:spLocks noGrp="1"/>
          </p:cNvSpPr>
          <p:nvPr>
            <p:ph type="ftr" sz="quarter" idx="11"/>
          </p:nvPr>
        </p:nvSpPr>
        <p:spPr/>
        <p:txBody>
          <a:bodyPr/>
          <a:lstStyle/>
          <a:p>
            <a:r>
              <a:rPr lang="en-GB"/>
              <a:t>Version 1.1</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0709" y="3140968"/>
            <a:ext cx="3752491" cy="2486025"/>
          </a:xfrm>
          <a:prstGeom prst="rect">
            <a:avLst/>
          </a:prstGeom>
        </p:spPr>
      </p:pic>
    </p:spTree>
    <p:extLst>
      <p:ext uri="{BB962C8B-B14F-4D97-AF65-F5344CB8AC3E}">
        <p14:creationId xmlns:p14="http://schemas.microsoft.com/office/powerpoint/2010/main" val="39694433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8480" y="1849893"/>
            <a:ext cx="6491064" cy="4525963"/>
          </a:xfrm>
        </p:spPr>
        <p:txBody>
          <a:bodyPr>
            <a:noAutofit/>
          </a:bodyPr>
          <a:lstStyle/>
          <a:p>
            <a:pPr marL="0" indent="0">
              <a:buNone/>
            </a:pPr>
            <a:endParaRPr lang="en-GB" sz="3600" dirty="0"/>
          </a:p>
          <a:p>
            <a:endParaRPr lang="en-GB" sz="3600" dirty="0"/>
          </a:p>
          <a:p>
            <a:endParaRPr lang="en-GB" sz="3600" dirty="0"/>
          </a:p>
        </p:txBody>
      </p:sp>
      <p:sp>
        <p:nvSpPr>
          <p:cNvPr id="10" name="Slide Number Placeholder 9"/>
          <p:cNvSpPr>
            <a:spLocks noGrp="1"/>
          </p:cNvSpPr>
          <p:nvPr>
            <p:ph type="sldNum" sz="quarter" idx="12"/>
          </p:nvPr>
        </p:nvSpPr>
        <p:spPr/>
        <p:txBody>
          <a:bodyPr/>
          <a:lstStyle/>
          <a:p>
            <a:fld id="{5C9C4DB9-604A-47CB-A1FB-58DFF92C00FD}" type="slidenum">
              <a:rPr lang="en-GB" smtClean="0"/>
              <a:t>69</a:t>
            </a:fld>
            <a:endParaRPr lang="en-GB"/>
          </a:p>
        </p:txBody>
      </p:sp>
      <p:sp>
        <p:nvSpPr>
          <p:cNvPr id="4" name="Title 3"/>
          <p:cNvSpPr>
            <a:spLocks noGrp="1"/>
          </p:cNvSpPr>
          <p:nvPr>
            <p:ph type="title" idx="4294967295"/>
          </p:nvPr>
        </p:nvSpPr>
        <p:spPr>
          <a:xfrm>
            <a:off x="1547664" y="188640"/>
            <a:ext cx="4679950" cy="1044575"/>
          </a:xfrm>
          <a:prstGeom prst="rect">
            <a:avLst/>
          </a:prstGeom>
          <a:noFill/>
        </p:spPr>
        <p:txBody>
          <a:bodyPr>
            <a:noAutofit/>
          </a:bodyPr>
          <a:lstStyle/>
          <a:p>
            <a:pPr algn="l"/>
            <a:r>
              <a:rPr lang="en-GB" sz="2800" b="1" dirty="0">
                <a:solidFill>
                  <a:srgbClr val="008A3E"/>
                </a:solidFill>
              </a:rPr>
              <a:t>Key points to remember</a:t>
            </a:r>
          </a:p>
        </p:txBody>
      </p:sp>
      <p:sp>
        <p:nvSpPr>
          <p:cNvPr id="3" name="TextBox 2"/>
          <p:cNvSpPr txBox="1"/>
          <p:nvPr/>
        </p:nvSpPr>
        <p:spPr>
          <a:xfrm>
            <a:off x="323528" y="1844824"/>
            <a:ext cx="8496944" cy="4339650"/>
          </a:xfrm>
          <a:prstGeom prst="rect">
            <a:avLst/>
          </a:prstGeom>
          <a:noFill/>
        </p:spPr>
        <p:txBody>
          <a:bodyPr wrap="square" rtlCol="0">
            <a:spAutoFit/>
          </a:bodyPr>
          <a:lstStyle/>
          <a:p>
            <a:pPr marL="285750" lvl="0" indent="-285750">
              <a:buFont typeface="Arial" pitchFamily="34" charset="0"/>
              <a:buChar char="•"/>
            </a:pPr>
            <a:r>
              <a:rPr lang="en-GB" sz="2000" dirty="0"/>
              <a:t>All behaviour is a form of communication – look for clues to identify reasons for behaviour, or an unmet need.</a:t>
            </a:r>
            <a:r>
              <a:rPr lang="en-GB" sz="2000" dirty="0">
                <a:solidFill>
                  <a:prstClr val="black"/>
                </a:solidFill>
              </a:rPr>
              <a:t> </a:t>
            </a:r>
          </a:p>
          <a:p>
            <a:pPr marL="285750" lvl="0" indent="-285750">
              <a:buFont typeface="Arial" pitchFamily="34" charset="0"/>
              <a:buChar char="•"/>
            </a:pPr>
            <a:endParaRPr lang="en-GB" sz="2000" dirty="0">
              <a:solidFill>
                <a:prstClr val="black"/>
              </a:solidFill>
            </a:endParaRPr>
          </a:p>
          <a:p>
            <a:pPr marL="285750" lvl="0" indent="-285750">
              <a:buFont typeface="Arial" pitchFamily="34" charset="0"/>
              <a:buChar char="•"/>
            </a:pPr>
            <a:r>
              <a:rPr lang="en-GB" sz="2000" dirty="0">
                <a:solidFill>
                  <a:prstClr val="black"/>
                </a:solidFill>
              </a:rPr>
              <a:t>To improve value of communication remember:</a:t>
            </a:r>
          </a:p>
          <a:p>
            <a:pPr lvl="0"/>
            <a:endParaRPr lang="en-GB" sz="2000" b="1" dirty="0">
              <a:solidFill>
                <a:srgbClr val="0070C0"/>
              </a:solidFill>
            </a:endParaRPr>
          </a:p>
          <a:p>
            <a:pPr lvl="0"/>
            <a:r>
              <a:rPr lang="en-GB" sz="2000" b="1" dirty="0">
                <a:solidFill>
                  <a:srgbClr val="0070C0"/>
                </a:solidFill>
              </a:rPr>
              <a:t>	Head</a:t>
            </a:r>
            <a:r>
              <a:rPr lang="en-GB" sz="2000" dirty="0">
                <a:solidFill>
                  <a:prstClr val="black"/>
                </a:solidFill>
              </a:rPr>
              <a:t> – understanding of brain damage on communication skills</a:t>
            </a:r>
          </a:p>
          <a:p>
            <a:pPr lvl="0"/>
            <a:endParaRPr lang="en-GB" sz="2000" b="1" dirty="0">
              <a:solidFill>
                <a:srgbClr val="FF66CC"/>
              </a:solidFill>
            </a:endParaRPr>
          </a:p>
          <a:p>
            <a:pPr lvl="0"/>
            <a:r>
              <a:rPr lang="en-GB" sz="2000" b="1" dirty="0">
                <a:solidFill>
                  <a:srgbClr val="FF66CC"/>
                </a:solidFill>
              </a:rPr>
              <a:t>	Heart</a:t>
            </a:r>
            <a:r>
              <a:rPr lang="en-GB" sz="2000" dirty="0">
                <a:solidFill>
                  <a:prstClr val="black"/>
                </a:solidFill>
              </a:rPr>
              <a:t> – understanding of living with dementia</a:t>
            </a:r>
          </a:p>
          <a:p>
            <a:pPr lvl="0"/>
            <a:endParaRPr lang="en-GB" sz="2000" b="1" dirty="0">
              <a:solidFill>
                <a:srgbClr val="92D050"/>
              </a:solidFill>
            </a:endParaRPr>
          </a:p>
          <a:p>
            <a:pPr lvl="0"/>
            <a:r>
              <a:rPr lang="en-GB" sz="2000" b="1" dirty="0">
                <a:solidFill>
                  <a:srgbClr val="92D050"/>
                </a:solidFill>
              </a:rPr>
              <a:t>	Hands</a:t>
            </a:r>
            <a:r>
              <a:rPr lang="en-GB" sz="2000" dirty="0">
                <a:solidFill>
                  <a:prstClr val="black"/>
                </a:solidFill>
              </a:rPr>
              <a:t> – recognition of humanity by communicating with compassion</a:t>
            </a:r>
          </a:p>
          <a:p>
            <a:pPr marL="285750" lvl="0" indent="-285750">
              <a:buFont typeface="Arial" panose="020B0604020202020204" pitchFamily="34" charset="0"/>
              <a:buChar char="•"/>
            </a:pPr>
            <a:endParaRPr lang="en-GB" sz="2000" dirty="0">
              <a:solidFill>
                <a:prstClr val="black"/>
              </a:solidFill>
            </a:endParaRPr>
          </a:p>
          <a:p>
            <a:pPr marL="285750" lvl="0" indent="-285750">
              <a:buFont typeface="Arial" panose="020B0604020202020204" pitchFamily="34" charset="0"/>
              <a:buChar char="•"/>
            </a:pPr>
            <a:r>
              <a:rPr lang="en-GB" sz="2000" dirty="0">
                <a:solidFill>
                  <a:prstClr val="black"/>
                </a:solidFill>
              </a:rPr>
              <a:t>Small actions can make a big difference.</a:t>
            </a:r>
          </a:p>
          <a:p>
            <a:pPr marL="285750" indent="-285750">
              <a:buFont typeface="Arial" pitchFamily="34" charset="0"/>
              <a:buChar char="•"/>
            </a:pPr>
            <a:endParaRPr lang="en-GB" dirty="0"/>
          </a:p>
          <a:p>
            <a:pPr marL="285750" indent="-285750">
              <a:buFont typeface="Arial" pitchFamily="34" charset="0"/>
              <a:buChar char="•"/>
            </a:pPr>
            <a:endParaRPr lang="en-GB" dirty="0"/>
          </a:p>
        </p:txBody>
      </p:sp>
      <p:sp>
        <p:nvSpPr>
          <p:cNvPr id="2" name="Date Placeholder 1"/>
          <p:cNvSpPr>
            <a:spLocks noGrp="1"/>
          </p:cNvSpPr>
          <p:nvPr>
            <p:ph type="dt" sz="half" idx="10"/>
          </p:nvPr>
        </p:nvSpPr>
        <p:spPr/>
        <p:txBody>
          <a:bodyPr/>
          <a:lstStyle/>
          <a:p>
            <a:r>
              <a:rPr lang="en-US"/>
              <a:t>17/05/2018</a:t>
            </a:r>
            <a:endParaRPr lang="en-GB"/>
          </a:p>
        </p:txBody>
      </p:sp>
      <p:sp>
        <p:nvSpPr>
          <p:cNvPr id="6" name="Footer Placeholder 5"/>
          <p:cNvSpPr>
            <a:spLocks noGrp="1"/>
          </p:cNvSpPr>
          <p:nvPr>
            <p:ph type="ftr" sz="quarter" idx="11"/>
          </p:nvPr>
        </p:nvSpPr>
        <p:spPr/>
        <p:txBody>
          <a:bodyPr/>
          <a:lstStyle/>
          <a:p>
            <a:r>
              <a:rPr lang="en-GB"/>
              <a:t>Version 1.1</a:t>
            </a:r>
          </a:p>
        </p:txBody>
      </p:sp>
    </p:spTree>
    <p:extLst>
      <p:ext uri="{BB962C8B-B14F-4D97-AF65-F5344CB8AC3E}">
        <p14:creationId xmlns:p14="http://schemas.microsoft.com/office/powerpoint/2010/main" val="2619059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052736"/>
            <a:ext cx="7560840" cy="720080"/>
          </a:xfrm>
        </p:spPr>
        <p:txBody>
          <a:bodyPr>
            <a:noAutofit/>
          </a:bodyPr>
          <a:lstStyle/>
          <a:p>
            <a:br>
              <a:rPr lang="en-GB" dirty="0">
                <a:latin typeface="Bitter" pitchFamily="50" charset="0"/>
              </a:rPr>
            </a:br>
            <a:r>
              <a:rPr lang="en-GB" sz="5400" b="1" dirty="0"/>
              <a:t>Dementia </a:t>
            </a:r>
            <a:r>
              <a:rPr lang="en-GB" sz="4800" b="1" dirty="0"/>
              <a:t>Risk Reduction and Prevention</a:t>
            </a:r>
            <a:br>
              <a:rPr lang="en-GB" i="1" dirty="0">
                <a:latin typeface="Bitter" pitchFamily="50" charset="0"/>
              </a:rPr>
            </a:br>
            <a:br>
              <a:rPr lang="en-GB" sz="2000" dirty="0">
                <a:latin typeface="PT Sans" panose="020B0503020203020204" pitchFamily="34" charset="0"/>
                <a:ea typeface="PT Sans" panose="020B0503020203020204" pitchFamily="34" charset="0"/>
              </a:rPr>
            </a:br>
            <a:br>
              <a:rPr lang="en-GB" sz="2000" dirty="0">
                <a:solidFill>
                  <a:srgbClr val="4C8822"/>
                </a:solidFill>
                <a:latin typeface="PT Sans" panose="020B0503020203020204" pitchFamily="34" charset="0"/>
                <a:ea typeface="PT Sans" panose="020B0503020203020204" pitchFamily="34" charset="0"/>
              </a:rPr>
            </a:br>
            <a:br>
              <a:rPr lang="en-GB" sz="2000" dirty="0">
                <a:solidFill>
                  <a:srgbClr val="4C8822"/>
                </a:solidFill>
                <a:latin typeface="PT Sans" panose="020B0503020203020204" pitchFamily="34" charset="0"/>
                <a:ea typeface="PT Sans" panose="020B0503020203020204" pitchFamily="34" charset="0"/>
              </a:rPr>
            </a:br>
            <a:r>
              <a:rPr lang="en-GB" sz="2000" dirty="0">
                <a:solidFill>
                  <a:srgbClr val="4C8822"/>
                </a:solidFill>
                <a:latin typeface="PT Sans" panose="020B0503020203020204" pitchFamily="34" charset="0"/>
                <a:ea typeface="PT Sans" panose="020B0503020203020204" pitchFamily="34" charset="0"/>
              </a:rPr>
              <a:t>Tier 2, Subject 3</a:t>
            </a:r>
            <a:br>
              <a:rPr lang="en-GB" dirty="0">
                <a:latin typeface="Bitter" pitchFamily="50" charset="0"/>
              </a:rPr>
            </a:br>
            <a:endParaRPr lang="en-GB" dirty="0">
              <a:latin typeface="Bitter" pitchFamily="50" charset="0"/>
            </a:endParaRPr>
          </a:p>
        </p:txBody>
      </p:sp>
    </p:spTree>
    <p:extLst>
      <p:ext uri="{BB962C8B-B14F-4D97-AF65-F5344CB8AC3E}">
        <p14:creationId xmlns:p14="http://schemas.microsoft.com/office/powerpoint/2010/main" val="37803950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980728"/>
            <a:ext cx="8208912" cy="5078313"/>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a:p>
          <a:p>
            <a:endParaRPr lang="en-GB" dirty="0"/>
          </a:p>
        </p:txBody>
      </p:sp>
      <p:sp>
        <p:nvSpPr>
          <p:cNvPr id="5" name="Content Placeholder 4"/>
          <p:cNvSpPr>
            <a:spLocks noGrp="1"/>
          </p:cNvSpPr>
          <p:nvPr>
            <p:ph idx="1"/>
          </p:nvPr>
        </p:nvSpPr>
        <p:spPr/>
        <p:txBody>
          <a:bodyPr>
            <a:noAutofit/>
          </a:bodyPr>
          <a:lstStyle/>
          <a:p>
            <a:endParaRPr lang="en-GB" sz="3600" dirty="0">
              <a:solidFill>
                <a:srgbClr val="FF0000"/>
              </a:solidFill>
            </a:endParaRPr>
          </a:p>
          <a:p>
            <a:endParaRPr lang="en-GB" sz="3600" dirty="0">
              <a:solidFill>
                <a:srgbClr val="FF0000"/>
              </a:solidFill>
            </a:endParaRPr>
          </a:p>
        </p:txBody>
      </p:sp>
      <p:sp>
        <p:nvSpPr>
          <p:cNvPr id="10" name="Slide Number Placeholder 9"/>
          <p:cNvSpPr>
            <a:spLocks noGrp="1"/>
          </p:cNvSpPr>
          <p:nvPr>
            <p:ph type="sldNum" sz="quarter" idx="12"/>
          </p:nvPr>
        </p:nvSpPr>
        <p:spPr/>
        <p:txBody>
          <a:bodyPr/>
          <a:lstStyle/>
          <a:p>
            <a:fld id="{5C9C4DB9-604A-47CB-A1FB-58DFF92C00FD}" type="slidenum">
              <a:rPr lang="en-GB" smtClean="0"/>
              <a:t>70</a:t>
            </a:fld>
            <a:endParaRPr lang="en-GB"/>
          </a:p>
        </p:txBody>
      </p:sp>
      <p:sp>
        <p:nvSpPr>
          <p:cNvPr id="4" name="Title 3"/>
          <p:cNvSpPr>
            <a:spLocks noGrp="1"/>
          </p:cNvSpPr>
          <p:nvPr>
            <p:ph type="title" idx="4294967295"/>
          </p:nvPr>
        </p:nvSpPr>
        <p:spPr>
          <a:xfrm>
            <a:off x="1547664" y="152177"/>
            <a:ext cx="4679950" cy="1044575"/>
          </a:xfrm>
          <a:prstGeom prst="rect">
            <a:avLst/>
          </a:prstGeom>
          <a:noFill/>
        </p:spPr>
        <p:txBody>
          <a:bodyPr>
            <a:normAutofit/>
          </a:bodyPr>
          <a:lstStyle/>
          <a:p>
            <a:pPr algn="l"/>
            <a:r>
              <a:rPr lang="en-GB" sz="2800" b="1" dirty="0">
                <a:solidFill>
                  <a:srgbClr val="008A3E"/>
                </a:solidFill>
              </a:rPr>
              <a:t>Final thoughts….</a:t>
            </a:r>
          </a:p>
        </p:txBody>
      </p:sp>
      <p:sp>
        <p:nvSpPr>
          <p:cNvPr id="2" name="Date Placeholder 1"/>
          <p:cNvSpPr>
            <a:spLocks noGrp="1"/>
          </p:cNvSpPr>
          <p:nvPr>
            <p:ph type="dt" sz="half" idx="10"/>
          </p:nvPr>
        </p:nvSpPr>
        <p:spPr/>
        <p:txBody>
          <a:bodyPr/>
          <a:lstStyle/>
          <a:p>
            <a:r>
              <a:rPr lang="en-US"/>
              <a:t>17/05/2018</a:t>
            </a:r>
            <a:endParaRPr lang="en-GB"/>
          </a:p>
        </p:txBody>
      </p:sp>
      <p:sp>
        <p:nvSpPr>
          <p:cNvPr id="6" name="Footer Placeholder 5"/>
          <p:cNvSpPr>
            <a:spLocks noGrp="1"/>
          </p:cNvSpPr>
          <p:nvPr>
            <p:ph type="ftr" sz="quarter" idx="11"/>
          </p:nvPr>
        </p:nvSpPr>
        <p:spPr/>
        <p:txBody>
          <a:bodyPr/>
          <a:lstStyle/>
          <a:p>
            <a:r>
              <a:rPr lang="en-GB"/>
              <a:t>Version 1.1</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3688" y="1600200"/>
            <a:ext cx="5551512" cy="3701008"/>
          </a:xfrm>
          <a:prstGeom prst="rect">
            <a:avLst/>
          </a:prstGeom>
        </p:spPr>
      </p:pic>
    </p:spTree>
    <p:extLst>
      <p:ext uri="{BB962C8B-B14F-4D97-AF65-F5344CB8AC3E}">
        <p14:creationId xmlns:p14="http://schemas.microsoft.com/office/powerpoint/2010/main" val="21892235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980728"/>
            <a:ext cx="8208912" cy="5078313"/>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a:p>
          <a:p>
            <a:endParaRPr lang="en-GB" dirty="0"/>
          </a:p>
        </p:txBody>
      </p:sp>
      <p:sp>
        <p:nvSpPr>
          <p:cNvPr id="5" name="Content Placeholder 4"/>
          <p:cNvSpPr>
            <a:spLocks noGrp="1"/>
          </p:cNvSpPr>
          <p:nvPr>
            <p:ph idx="1"/>
          </p:nvPr>
        </p:nvSpPr>
        <p:spPr/>
        <p:txBody>
          <a:bodyPr>
            <a:noAutofit/>
          </a:bodyPr>
          <a:lstStyle/>
          <a:p>
            <a:endParaRPr lang="en-GB" sz="3600" dirty="0"/>
          </a:p>
          <a:p>
            <a:r>
              <a:rPr lang="en-GB" sz="3600" dirty="0"/>
              <a:t>We would like to hear your feedback on how you found the workshop today.</a:t>
            </a:r>
          </a:p>
          <a:p>
            <a:r>
              <a:rPr lang="en-GB" sz="3600" dirty="0"/>
              <a:t>Please complete an evaluation form before you leave.</a:t>
            </a:r>
          </a:p>
          <a:p>
            <a:pPr marL="0" indent="0" algn="r">
              <a:buNone/>
            </a:pPr>
            <a:r>
              <a:rPr lang="en-GB" sz="3600" dirty="0"/>
              <a:t>Many thanks</a:t>
            </a:r>
          </a:p>
        </p:txBody>
      </p:sp>
      <p:sp>
        <p:nvSpPr>
          <p:cNvPr id="10" name="Slide Number Placeholder 9"/>
          <p:cNvSpPr>
            <a:spLocks noGrp="1"/>
          </p:cNvSpPr>
          <p:nvPr>
            <p:ph type="sldNum" sz="quarter" idx="12"/>
          </p:nvPr>
        </p:nvSpPr>
        <p:spPr/>
        <p:txBody>
          <a:bodyPr/>
          <a:lstStyle/>
          <a:p>
            <a:fld id="{5C9C4DB9-604A-47CB-A1FB-58DFF92C00FD}" type="slidenum">
              <a:rPr lang="en-GB" smtClean="0"/>
              <a:t>71</a:t>
            </a:fld>
            <a:endParaRPr lang="en-GB"/>
          </a:p>
        </p:txBody>
      </p:sp>
      <p:sp>
        <p:nvSpPr>
          <p:cNvPr id="4" name="Title 3"/>
          <p:cNvSpPr>
            <a:spLocks noGrp="1"/>
          </p:cNvSpPr>
          <p:nvPr>
            <p:ph type="title" idx="4294967295"/>
          </p:nvPr>
        </p:nvSpPr>
        <p:spPr>
          <a:xfrm>
            <a:off x="1403648" y="-27384"/>
            <a:ext cx="4679950" cy="1044575"/>
          </a:xfrm>
          <a:prstGeom prst="rect">
            <a:avLst/>
          </a:prstGeom>
          <a:noFill/>
        </p:spPr>
        <p:txBody>
          <a:bodyPr>
            <a:normAutofit/>
          </a:bodyPr>
          <a:lstStyle/>
          <a:p>
            <a:pPr algn="l"/>
            <a:r>
              <a:rPr lang="en-GB" dirty="0">
                <a:solidFill>
                  <a:schemeClr val="bg1"/>
                </a:solidFill>
                <a:latin typeface="Bitter" pitchFamily="50" charset="0"/>
              </a:rPr>
              <a:t> </a:t>
            </a:r>
            <a:r>
              <a:rPr lang="en-GB" sz="2800" b="1" dirty="0">
                <a:solidFill>
                  <a:srgbClr val="008A3E"/>
                </a:solidFill>
              </a:rPr>
              <a:t>Evaluation</a:t>
            </a:r>
          </a:p>
        </p:txBody>
      </p:sp>
      <p:sp>
        <p:nvSpPr>
          <p:cNvPr id="2" name="Date Placeholder 1"/>
          <p:cNvSpPr>
            <a:spLocks noGrp="1"/>
          </p:cNvSpPr>
          <p:nvPr>
            <p:ph type="dt" sz="half" idx="10"/>
          </p:nvPr>
        </p:nvSpPr>
        <p:spPr/>
        <p:txBody>
          <a:bodyPr/>
          <a:lstStyle/>
          <a:p>
            <a:r>
              <a:rPr lang="en-US"/>
              <a:t>17/05/2018</a:t>
            </a:r>
            <a:endParaRPr lang="en-GB"/>
          </a:p>
        </p:txBody>
      </p:sp>
      <p:sp>
        <p:nvSpPr>
          <p:cNvPr id="6" name="Footer Placeholder 5"/>
          <p:cNvSpPr>
            <a:spLocks noGrp="1"/>
          </p:cNvSpPr>
          <p:nvPr>
            <p:ph type="ftr" sz="quarter" idx="11"/>
          </p:nvPr>
        </p:nvSpPr>
        <p:spPr/>
        <p:txBody>
          <a:bodyPr/>
          <a:lstStyle/>
          <a:p>
            <a:r>
              <a:rPr lang="en-GB"/>
              <a:t>Version 1.1</a:t>
            </a:r>
          </a:p>
        </p:txBody>
      </p:sp>
    </p:spTree>
    <p:extLst>
      <p:ext uri="{BB962C8B-B14F-4D97-AF65-F5344CB8AC3E}">
        <p14:creationId xmlns:p14="http://schemas.microsoft.com/office/powerpoint/2010/main" val="24326157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25687" y="1628800"/>
            <a:ext cx="4243246" cy="4525963"/>
          </a:xfrm>
        </p:spPr>
        <p:txBody>
          <a:bodyPr>
            <a:noAutofit/>
          </a:bodyPr>
          <a:lstStyle/>
          <a:p>
            <a:pPr marL="0" indent="0">
              <a:spcBef>
                <a:spcPts val="0"/>
              </a:spcBef>
              <a:buNone/>
            </a:pPr>
            <a:r>
              <a:rPr lang="en-GB" sz="1500" b="1" dirty="0"/>
              <a:t>Health Education England </a:t>
            </a:r>
          </a:p>
          <a:p>
            <a:pPr marL="0" indent="0">
              <a:spcBef>
                <a:spcPts val="0"/>
              </a:spcBef>
              <a:buNone/>
            </a:pPr>
            <a:r>
              <a:rPr lang="en-GB" sz="1500" dirty="0"/>
              <a:t>Jan Zietara</a:t>
            </a:r>
          </a:p>
          <a:p>
            <a:pPr marL="0" indent="0">
              <a:spcBef>
                <a:spcPts val="0"/>
              </a:spcBef>
              <a:buNone/>
            </a:pPr>
            <a:r>
              <a:rPr lang="en-GB" sz="1500" dirty="0" err="1"/>
              <a:t>Reena</a:t>
            </a:r>
            <a:r>
              <a:rPr lang="en-GB" sz="1500" dirty="0"/>
              <a:t> </a:t>
            </a:r>
            <a:r>
              <a:rPr lang="en-GB" sz="1500" dirty="0" err="1"/>
              <a:t>Valand</a:t>
            </a:r>
            <a:endParaRPr lang="en-GB" sz="1500" dirty="0"/>
          </a:p>
          <a:p>
            <a:pPr marL="0" indent="0">
              <a:spcBef>
                <a:spcPts val="0"/>
              </a:spcBef>
              <a:buNone/>
            </a:pPr>
            <a:endParaRPr lang="en-GB" sz="1500" dirty="0"/>
          </a:p>
          <a:p>
            <a:pPr marL="0" indent="0">
              <a:spcBef>
                <a:spcPts val="0"/>
              </a:spcBef>
              <a:buNone/>
            </a:pPr>
            <a:r>
              <a:rPr lang="en-GB" sz="1500" b="1" dirty="0"/>
              <a:t>DEALTS Project team: </a:t>
            </a:r>
          </a:p>
          <a:p>
            <a:pPr marL="0" indent="0">
              <a:spcBef>
                <a:spcPts val="0"/>
              </a:spcBef>
              <a:buNone/>
            </a:pPr>
            <a:r>
              <a:rPr lang="en-GB" sz="1500" dirty="0"/>
              <a:t>Sue Clarke and all those involved in developing DEALTS</a:t>
            </a:r>
          </a:p>
          <a:p>
            <a:pPr marL="0" indent="0">
              <a:spcBef>
                <a:spcPts val="0"/>
              </a:spcBef>
              <a:buNone/>
            </a:pPr>
            <a:endParaRPr lang="en-GB" sz="1500" b="1" dirty="0"/>
          </a:p>
          <a:p>
            <a:pPr marL="0" indent="0">
              <a:spcBef>
                <a:spcPts val="0"/>
              </a:spcBef>
              <a:buNone/>
            </a:pPr>
            <a:r>
              <a:rPr lang="en-GB" sz="1500" b="1" dirty="0"/>
              <a:t>Health Education England Thames Valley</a:t>
            </a:r>
            <a:endParaRPr lang="en-GB" sz="1500" dirty="0"/>
          </a:p>
          <a:p>
            <a:pPr marL="0" indent="0">
              <a:spcBef>
                <a:spcPts val="0"/>
              </a:spcBef>
              <a:buNone/>
            </a:pPr>
            <a:r>
              <a:rPr lang="en-GB" sz="1500" dirty="0"/>
              <a:t>Jacqueline Fairbairn Platt </a:t>
            </a:r>
          </a:p>
          <a:p>
            <a:pPr marL="0" indent="0">
              <a:spcBef>
                <a:spcPts val="0"/>
              </a:spcBef>
              <a:buNone/>
            </a:pPr>
            <a:endParaRPr lang="en-GB" sz="1500" dirty="0"/>
          </a:p>
          <a:p>
            <a:pPr marL="0" indent="0">
              <a:spcBef>
                <a:spcPts val="0"/>
              </a:spcBef>
              <a:buNone/>
            </a:pPr>
            <a:r>
              <a:rPr lang="en-GB" sz="1500" b="1" dirty="0"/>
              <a:t>Leeds Beckett  University</a:t>
            </a:r>
          </a:p>
          <a:p>
            <a:pPr marL="0" indent="0">
              <a:spcBef>
                <a:spcPts val="0"/>
              </a:spcBef>
              <a:buNone/>
            </a:pPr>
            <a:r>
              <a:rPr lang="en-GB" sz="1500" dirty="0" err="1"/>
              <a:t>Prof.</a:t>
            </a:r>
            <a:r>
              <a:rPr lang="en-GB" sz="1500" dirty="0"/>
              <a:t> Claire </a:t>
            </a:r>
            <a:r>
              <a:rPr lang="en-GB" sz="1500" dirty="0" err="1"/>
              <a:t>Surr</a:t>
            </a:r>
            <a:r>
              <a:rPr lang="en-GB" sz="1500" b="1" dirty="0"/>
              <a:t> </a:t>
            </a:r>
          </a:p>
          <a:p>
            <a:pPr marL="0" indent="0">
              <a:spcBef>
                <a:spcPts val="0"/>
              </a:spcBef>
              <a:buNone/>
            </a:pPr>
            <a:endParaRPr lang="en-GB" sz="1500" b="1" dirty="0"/>
          </a:p>
          <a:p>
            <a:pPr marL="0" indent="0">
              <a:spcBef>
                <a:spcPts val="0"/>
              </a:spcBef>
              <a:buNone/>
            </a:pPr>
            <a:r>
              <a:rPr lang="en-GB" sz="1500" b="1" dirty="0"/>
              <a:t>Dementia Academic Action Group</a:t>
            </a:r>
          </a:p>
          <a:p>
            <a:pPr marL="0" indent="0">
              <a:spcBef>
                <a:spcPts val="0"/>
              </a:spcBef>
              <a:buNone/>
            </a:pPr>
            <a:r>
              <a:rPr lang="en-GB" sz="1500" dirty="0"/>
              <a:t>University of Northampton</a:t>
            </a:r>
          </a:p>
          <a:p>
            <a:pPr marL="0" indent="0">
              <a:spcBef>
                <a:spcPts val="0"/>
              </a:spcBef>
              <a:buNone/>
            </a:pPr>
            <a:r>
              <a:rPr lang="en-GB" sz="1500" dirty="0"/>
              <a:t>University of Bedfordshire</a:t>
            </a:r>
          </a:p>
          <a:p>
            <a:pPr marL="0" indent="0">
              <a:spcBef>
                <a:spcPts val="0"/>
              </a:spcBef>
              <a:buNone/>
            </a:pPr>
            <a:r>
              <a:rPr lang="en-GB" sz="1500" dirty="0"/>
              <a:t>University of West London</a:t>
            </a:r>
          </a:p>
          <a:p>
            <a:pPr marL="0" indent="0">
              <a:spcBef>
                <a:spcPts val="0"/>
              </a:spcBef>
              <a:buNone/>
            </a:pPr>
            <a:r>
              <a:rPr lang="en-GB" sz="1500" dirty="0"/>
              <a:t>Oxford Brookes University and all those involved in developing Tier 1 materials</a:t>
            </a:r>
            <a:endParaRPr lang="en-GB" sz="1500" b="1" dirty="0"/>
          </a:p>
          <a:p>
            <a:pPr marL="0" indent="0">
              <a:buNone/>
            </a:pPr>
            <a:endParaRPr lang="en-GB" sz="1400" b="1" dirty="0"/>
          </a:p>
        </p:txBody>
      </p:sp>
      <p:sp>
        <p:nvSpPr>
          <p:cNvPr id="10" name="Slide Number Placeholder 9"/>
          <p:cNvSpPr>
            <a:spLocks noGrp="1"/>
          </p:cNvSpPr>
          <p:nvPr>
            <p:ph type="sldNum" sz="quarter" idx="12"/>
          </p:nvPr>
        </p:nvSpPr>
        <p:spPr/>
        <p:txBody>
          <a:bodyPr/>
          <a:lstStyle/>
          <a:p>
            <a:fld id="{5C9C4DB9-604A-47CB-A1FB-58DFF92C00FD}" type="slidenum">
              <a:rPr lang="en-GB" smtClean="0"/>
              <a:t>72</a:t>
            </a:fld>
            <a:endParaRPr lang="en-GB"/>
          </a:p>
        </p:txBody>
      </p:sp>
      <p:sp>
        <p:nvSpPr>
          <p:cNvPr id="4" name="Title 3"/>
          <p:cNvSpPr>
            <a:spLocks noGrp="1"/>
          </p:cNvSpPr>
          <p:nvPr>
            <p:ph type="title" idx="4294967295"/>
          </p:nvPr>
        </p:nvSpPr>
        <p:spPr>
          <a:xfrm>
            <a:off x="1403648" y="-63847"/>
            <a:ext cx="4679950" cy="1044575"/>
          </a:xfrm>
          <a:prstGeom prst="rect">
            <a:avLst/>
          </a:prstGeom>
          <a:noFill/>
        </p:spPr>
        <p:txBody>
          <a:bodyPr>
            <a:normAutofit/>
          </a:bodyPr>
          <a:lstStyle/>
          <a:p>
            <a:pPr algn="l"/>
            <a:r>
              <a:rPr lang="en-GB" dirty="0">
                <a:solidFill>
                  <a:schemeClr val="bg1"/>
                </a:solidFill>
                <a:latin typeface="Bitter" pitchFamily="50" charset="0"/>
              </a:rPr>
              <a:t> </a:t>
            </a:r>
            <a:r>
              <a:rPr lang="en-GB" sz="2800" b="1" dirty="0">
                <a:solidFill>
                  <a:srgbClr val="008A3E"/>
                </a:solidFill>
              </a:rPr>
              <a:t>Acknowledgements</a:t>
            </a:r>
          </a:p>
        </p:txBody>
      </p:sp>
      <p:sp>
        <p:nvSpPr>
          <p:cNvPr id="6" name="TextBox 5"/>
          <p:cNvSpPr txBox="1"/>
          <p:nvPr/>
        </p:nvSpPr>
        <p:spPr>
          <a:xfrm>
            <a:off x="5264777" y="1493565"/>
            <a:ext cx="3847175" cy="5539978"/>
          </a:xfrm>
          <a:prstGeom prst="rect">
            <a:avLst/>
          </a:prstGeom>
          <a:noFill/>
        </p:spPr>
        <p:txBody>
          <a:bodyPr wrap="square" rtlCol="0">
            <a:spAutoFit/>
          </a:bodyPr>
          <a:lstStyle/>
          <a:p>
            <a:r>
              <a:rPr lang="en-GB" sz="1500" b="1" dirty="0"/>
              <a:t>DEALTS 2 Project team:</a:t>
            </a:r>
          </a:p>
          <a:p>
            <a:r>
              <a:rPr lang="en-GB" sz="1500" b="1" dirty="0"/>
              <a:t>Bournemouth University</a:t>
            </a:r>
          </a:p>
          <a:p>
            <a:r>
              <a:rPr lang="en-GB" sz="1500" dirty="0" err="1"/>
              <a:t>Prof.</a:t>
            </a:r>
            <a:r>
              <a:rPr lang="en-GB" sz="1500" dirty="0"/>
              <a:t> Jane Murphy</a:t>
            </a:r>
          </a:p>
          <a:p>
            <a:r>
              <a:rPr lang="en-GB" sz="1500" dirty="0"/>
              <a:t>Dr Michele Board</a:t>
            </a:r>
          </a:p>
          <a:p>
            <a:r>
              <a:rPr lang="en-GB" sz="1500" dirty="0"/>
              <a:t>Dr Michelle Heward</a:t>
            </a:r>
          </a:p>
          <a:p>
            <a:r>
              <a:rPr lang="en-GB" sz="1500" dirty="0"/>
              <a:t>Ashley Spriggs</a:t>
            </a:r>
          </a:p>
          <a:p>
            <a:r>
              <a:rPr lang="en-GB" sz="1500" dirty="0"/>
              <a:t>Mary-Ann Robertson</a:t>
            </a:r>
          </a:p>
          <a:p>
            <a:r>
              <a:rPr lang="en-GB" sz="1500" dirty="0"/>
              <a:t>Michelle O’Brien</a:t>
            </a:r>
          </a:p>
          <a:p>
            <a:endParaRPr lang="en-GB" sz="1500" b="1" dirty="0"/>
          </a:p>
          <a:p>
            <a:r>
              <a:rPr lang="en-GB" sz="1500" b="1" dirty="0"/>
              <a:t>DEALTS 2 pilot </a:t>
            </a:r>
          </a:p>
          <a:p>
            <a:r>
              <a:rPr lang="en-GB" sz="1500" dirty="0"/>
              <a:t>Stacey Ackerman</a:t>
            </a:r>
          </a:p>
          <a:p>
            <a:r>
              <a:rPr lang="en-GB" sz="1500" dirty="0"/>
              <a:t>Jane </a:t>
            </a:r>
            <a:r>
              <a:rPr lang="en-GB" sz="1500" dirty="0" err="1"/>
              <a:t>Youell</a:t>
            </a:r>
            <a:r>
              <a:rPr lang="en-GB" sz="1500" dirty="0"/>
              <a:t> </a:t>
            </a:r>
          </a:p>
          <a:p>
            <a:r>
              <a:rPr lang="en-GB" sz="1500" dirty="0"/>
              <a:t>Sandra Williamson</a:t>
            </a:r>
          </a:p>
          <a:p>
            <a:r>
              <a:rPr lang="en-GB" sz="1500" dirty="0"/>
              <a:t>Lucy </a:t>
            </a:r>
            <a:r>
              <a:rPr lang="en-GB" sz="1500" dirty="0" err="1"/>
              <a:t>Garrod</a:t>
            </a:r>
            <a:r>
              <a:rPr lang="en-GB" sz="1500" dirty="0"/>
              <a:t> </a:t>
            </a:r>
          </a:p>
          <a:p>
            <a:r>
              <a:rPr lang="en-GB" sz="1500" dirty="0"/>
              <a:t>Karen Rudman</a:t>
            </a:r>
          </a:p>
          <a:p>
            <a:r>
              <a:rPr lang="en-GB" sz="1500" dirty="0" err="1"/>
              <a:t>Katherina</a:t>
            </a:r>
            <a:r>
              <a:rPr lang="en-GB" sz="1500" dirty="0"/>
              <a:t> </a:t>
            </a:r>
            <a:r>
              <a:rPr lang="en-GB" sz="1500" dirty="0" err="1"/>
              <a:t>Posadzki</a:t>
            </a:r>
            <a:endParaRPr lang="en-GB" sz="1500" dirty="0"/>
          </a:p>
          <a:p>
            <a:r>
              <a:rPr lang="en-GB" sz="1500" dirty="0"/>
              <a:t>Chloe Taylor-Jones </a:t>
            </a:r>
          </a:p>
          <a:p>
            <a:r>
              <a:rPr lang="en-GB" sz="1500" dirty="0"/>
              <a:t>Juliet  </a:t>
            </a:r>
            <a:r>
              <a:rPr lang="en-GB" sz="1500" dirty="0" err="1"/>
              <a:t>Thorogood</a:t>
            </a:r>
            <a:endParaRPr lang="en-GB" sz="1500" dirty="0"/>
          </a:p>
          <a:p>
            <a:r>
              <a:rPr lang="en-GB" sz="1500" dirty="0"/>
              <a:t>Rebecca Haynes </a:t>
            </a:r>
          </a:p>
          <a:p>
            <a:r>
              <a:rPr lang="en-GB" sz="1500" dirty="0"/>
              <a:t>Jo </a:t>
            </a:r>
            <a:r>
              <a:rPr lang="en-GB" sz="1500" dirty="0" err="1"/>
              <a:t>Birrell</a:t>
            </a:r>
            <a:endParaRPr lang="en-GB" sz="1500" dirty="0"/>
          </a:p>
          <a:p>
            <a:endParaRPr lang="en-GB" dirty="0"/>
          </a:p>
          <a:p>
            <a:endParaRPr lang="en-GB" b="1" dirty="0"/>
          </a:p>
          <a:p>
            <a:endParaRPr lang="en-GB" dirty="0"/>
          </a:p>
        </p:txBody>
      </p:sp>
      <p:sp>
        <p:nvSpPr>
          <p:cNvPr id="2" name="Date Placeholder 1"/>
          <p:cNvSpPr>
            <a:spLocks noGrp="1"/>
          </p:cNvSpPr>
          <p:nvPr>
            <p:ph type="dt" sz="half" idx="10"/>
          </p:nvPr>
        </p:nvSpPr>
        <p:spPr/>
        <p:txBody>
          <a:bodyPr/>
          <a:lstStyle/>
          <a:p>
            <a:r>
              <a:rPr lang="en-US"/>
              <a:t>17/05/2018</a:t>
            </a:r>
            <a:endParaRPr lang="en-GB"/>
          </a:p>
        </p:txBody>
      </p:sp>
      <p:sp>
        <p:nvSpPr>
          <p:cNvPr id="3" name="Footer Placeholder 2"/>
          <p:cNvSpPr>
            <a:spLocks noGrp="1"/>
          </p:cNvSpPr>
          <p:nvPr>
            <p:ph type="ftr" sz="quarter" idx="11"/>
          </p:nvPr>
        </p:nvSpPr>
        <p:spPr/>
        <p:txBody>
          <a:bodyPr/>
          <a:lstStyle/>
          <a:p>
            <a:r>
              <a:rPr lang="en-GB"/>
              <a:t>Version 1.1</a:t>
            </a:r>
          </a:p>
        </p:txBody>
      </p:sp>
    </p:spTree>
    <p:extLst>
      <p:ext uri="{BB962C8B-B14F-4D97-AF65-F5344CB8AC3E}">
        <p14:creationId xmlns:p14="http://schemas.microsoft.com/office/powerpoint/2010/main" val="35967388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980728"/>
            <a:ext cx="8208912" cy="5078313"/>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a:p>
          <a:p>
            <a:endParaRPr lang="en-GB" dirty="0"/>
          </a:p>
        </p:txBody>
      </p:sp>
      <p:sp>
        <p:nvSpPr>
          <p:cNvPr id="5" name="Content Placeholder 4"/>
          <p:cNvSpPr>
            <a:spLocks noGrp="1"/>
          </p:cNvSpPr>
          <p:nvPr>
            <p:ph idx="1"/>
          </p:nvPr>
        </p:nvSpPr>
        <p:spPr/>
        <p:txBody>
          <a:bodyPr>
            <a:noAutofit/>
          </a:bodyPr>
          <a:lstStyle/>
          <a:p>
            <a:endParaRPr lang="en-GB" sz="1000" dirty="0">
              <a:solidFill>
                <a:srgbClr val="000000"/>
              </a:solidFill>
            </a:endParaRPr>
          </a:p>
          <a:p>
            <a:endParaRPr lang="en-GB" sz="1000" dirty="0">
              <a:solidFill>
                <a:prstClr val="black"/>
              </a:solidFill>
            </a:endParaRPr>
          </a:p>
          <a:p>
            <a:r>
              <a:rPr lang="en-GB" altLang="en-US" sz="1600" dirty="0">
                <a:solidFill>
                  <a:srgbClr val="000000"/>
                </a:solidFill>
                <a:latin typeface="Arial" panose="020B0604020202020204" pitchFamily="34" charset="0"/>
                <a:cs typeface="Arial" panose="020B0604020202020204" pitchFamily="34" charset="0"/>
              </a:rPr>
              <a:t>Many thanks for the images used throughout, where appropriate attribution for individual images is detailed on each slide.</a:t>
            </a:r>
          </a:p>
          <a:p>
            <a:endParaRPr lang="en-GB" altLang="en-US" sz="1600" dirty="0">
              <a:solidFill>
                <a:srgbClr val="000000"/>
              </a:solidFill>
              <a:latin typeface="Arial" panose="020B0604020202020204" pitchFamily="34" charset="0"/>
              <a:cs typeface="Arial" panose="020B0604020202020204" pitchFamily="34" charset="0"/>
            </a:endParaRPr>
          </a:p>
          <a:p>
            <a:endParaRPr lang="en-GB" sz="1600" dirty="0">
              <a:solidFill>
                <a:srgbClr val="000000"/>
              </a:solidFill>
              <a:latin typeface="Arial" panose="020B0604020202020204" pitchFamily="34" charset="0"/>
              <a:cs typeface="Arial" panose="020B0604020202020204" pitchFamily="34" charset="0"/>
            </a:endParaRPr>
          </a:p>
          <a:p>
            <a:r>
              <a:rPr lang="en-GB" sz="1600" dirty="0">
                <a:solidFill>
                  <a:srgbClr val="000000"/>
                </a:solidFill>
                <a:latin typeface="Arial" panose="020B0604020202020204" pitchFamily="34" charset="0"/>
                <a:cs typeface="Arial" panose="020B0604020202020204" pitchFamily="34" charset="0"/>
              </a:rPr>
              <a:t>Sincere thanks also go to the </a:t>
            </a:r>
            <a:r>
              <a:rPr lang="en-GB" sz="1600" dirty="0">
                <a:latin typeface="Arial" panose="020B0604020202020204" pitchFamily="34" charset="0"/>
                <a:cs typeface="Arial" panose="020B0604020202020204" pitchFamily="34" charset="0"/>
              </a:rPr>
              <a:t>Origami Resource </a:t>
            </a:r>
            <a:r>
              <a:rPr lang="en-GB" sz="1600" dirty="0" err="1">
                <a:latin typeface="Arial" panose="020B0604020202020204" pitchFamily="34" charset="0"/>
                <a:cs typeface="Arial" panose="020B0604020202020204" pitchFamily="34" charset="0"/>
              </a:rPr>
              <a:t>Center</a:t>
            </a:r>
            <a:r>
              <a:rPr lang="en-GB" sz="1600" dirty="0">
                <a:latin typeface="Arial" panose="020B0604020202020204" pitchFamily="34" charset="0"/>
                <a:cs typeface="Arial" panose="020B0604020202020204" pitchFamily="34" charset="0"/>
              </a:rPr>
              <a:t> for permission to use the origami swan materials </a:t>
            </a:r>
            <a:r>
              <a:rPr lang="en-GB" sz="1600" u="sng" dirty="0">
                <a:latin typeface="Arial" panose="020B0604020202020204" pitchFamily="34" charset="0"/>
                <a:cs typeface="Arial" panose="020B0604020202020204" pitchFamily="34" charset="0"/>
                <a:hlinkClick r:id="rId3"/>
              </a:rPr>
              <a:t>http://www.origami-resource-center.com/</a:t>
            </a:r>
            <a:endParaRPr lang="en-GB" altLang="en-US" sz="1600" dirty="0">
              <a:solidFill>
                <a:srgbClr val="000000"/>
              </a:solidFill>
              <a:latin typeface="Arial" panose="020B0604020202020204" pitchFamily="34" charset="0"/>
              <a:cs typeface="Arial" panose="020B0604020202020204" pitchFamily="34" charset="0"/>
            </a:endParaRPr>
          </a:p>
        </p:txBody>
      </p:sp>
      <p:sp>
        <p:nvSpPr>
          <p:cNvPr id="10" name="Slide Number Placeholder 9"/>
          <p:cNvSpPr>
            <a:spLocks noGrp="1"/>
          </p:cNvSpPr>
          <p:nvPr>
            <p:ph type="sldNum" sz="quarter" idx="12"/>
          </p:nvPr>
        </p:nvSpPr>
        <p:spPr/>
        <p:txBody>
          <a:bodyPr/>
          <a:lstStyle/>
          <a:p>
            <a:fld id="{5C9C4DB9-604A-47CB-A1FB-58DFF92C00FD}" type="slidenum">
              <a:rPr lang="en-GB" smtClean="0"/>
              <a:t>73</a:t>
            </a:fld>
            <a:endParaRPr lang="en-GB"/>
          </a:p>
        </p:txBody>
      </p:sp>
      <p:sp>
        <p:nvSpPr>
          <p:cNvPr id="4" name="Title 3"/>
          <p:cNvSpPr>
            <a:spLocks noGrp="1"/>
          </p:cNvSpPr>
          <p:nvPr>
            <p:ph type="title" idx="4294967295"/>
          </p:nvPr>
        </p:nvSpPr>
        <p:spPr>
          <a:xfrm>
            <a:off x="1547664" y="188640"/>
            <a:ext cx="4679950" cy="1044575"/>
          </a:xfrm>
          <a:prstGeom prst="rect">
            <a:avLst/>
          </a:prstGeom>
          <a:noFill/>
        </p:spPr>
        <p:txBody>
          <a:bodyPr>
            <a:noAutofit/>
          </a:bodyPr>
          <a:lstStyle/>
          <a:p>
            <a:pPr algn="l"/>
            <a:r>
              <a:rPr lang="en-GB" sz="2800" b="1" dirty="0">
                <a:solidFill>
                  <a:srgbClr val="008A3E"/>
                </a:solidFill>
              </a:rPr>
              <a:t>Credits</a:t>
            </a:r>
          </a:p>
        </p:txBody>
      </p:sp>
      <p:sp>
        <p:nvSpPr>
          <p:cNvPr id="2" name="Date Placeholder 1"/>
          <p:cNvSpPr>
            <a:spLocks noGrp="1"/>
          </p:cNvSpPr>
          <p:nvPr>
            <p:ph type="dt" sz="half" idx="10"/>
          </p:nvPr>
        </p:nvSpPr>
        <p:spPr/>
        <p:txBody>
          <a:bodyPr/>
          <a:lstStyle/>
          <a:p>
            <a:r>
              <a:rPr lang="en-US"/>
              <a:t>17/05/2018</a:t>
            </a:r>
            <a:endParaRPr lang="en-GB" dirty="0"/>
          </a:p>
        </p:txBody>
      </p:sp>
      <p:sp>
        <p:nvSpPr>
          <p:cNvPr id="6" name="Footer Placeholder 5"/>
          <p:cNvSpPr>
            <a:spLocks noGrp="1"/>
          </p:cNvSpPr>
          <p:nvPr>
            <p:ph type="ftr" sz="quarter" idx="11"/>
          </p:nvPr>
        </p:nvSpPr>
        <p:spPr/>
        <p:txBody>
          <a:bodyPr/>
          <a:lstStyle/>
          <a:p>
            <a:r>
              <a:rPr lang="en-GB"/>
              <a:t>Version 1.1</a:t>
            </a:r>
          </a:p>
        </p:txBody>
      </p:sp>
    </p:spTree>
    <p:extLst>
      <p:ext uri="{BB962C8B-B14F-4D97-AF65-F5344CB8AC3E}">
        <p14:creationId xmlns:p14="http://schemas.microsoft.com/office/powerpoint/2010/main" val="4468633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980728"/>
            <a:ext cx="8208912" cy="5078313"/>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a:p>
          <a:p>
            <a:endParaRPr lang="en-GB" dirty="0"/>
          </a:p>
        </p:txBody>
      </p:sp>
      <p:sp>
        <p:nvSpPr>
          <p:cNvPr id="5" name="Content Placeholder 4"/>
          <p:cNvSpPr>
            <a:spLocks noGrp="1"/>
          </p:cNvSpPr>
          <p:nvPr>
            <p:ph idx="1"/>
          </p:nvPr>
        </p:nvSpPr>
        <p:spPr/>
        <p:txBody>
          <a:bodyPr>
            <a:noAutofit/>
          </a:bodyPr>
          <a:lstStyle/>
          <a:p>
            <a:r>
              <a:rPr lang="en-GB" sz="1000" dirty="0">
                <a:solidFill>
                  <a:srgbClr val="000000"/>
                </a:solidFill>
                <a:cs typeface="Arial"/>
              </a:rPr>
              <a:t>Alzheimer's Disease International and World Health Organisation. (2012) ‘Dementia: A Public Health Priority’, </a:t>
            </a:r>
            <a:r>
              <a:rPr lang="en-GB" sz="1000" i="1" dirty="0">
                <a:solidFill>
                  <a:srgbClr val="000000"/>
                </a:solidFill>
                <a:cs typeface="Arial"/>
              </a:rPr>
              <a:t>http://apps.who.int/iris/bitstream/10665/75263/1/9789241564458_eng.pdf?ua=1. </a:t>
            </a:r>
            <a:r>
              <a:rPr lang="en-GB" sz="1000" dirty="0">
                <a:solidFill>
                  <a:srgbClr val="000000"/>
                </a:solidFill>
                <a:cs typeface="Arial"/>
              </a:rPr>
              <a:t>Accessed 1</a:t>
            </a:r>
            <a:r>
              <a:rPr lang="en-GB" sz="1000" baseline="30000" dirty="0">
                <a:solidFill>
                  <a:srgbClr val="000000"/>
                </a:solidFill>
                <a:cs typeface="Arial"/>
              </a:rPr>
              <a:t>st</a:t>
            </a:r>
            <a:r>
              <a:rPr lang="en-GB" sz="1000" dirty="0">
                <a:solidFill>
                  <a:srgbClr val="000000"/>
                </a:solidFill>
                <a:cs typeface="Arial"/>
              </a:rPr>
              <a:t> May 2017.</a:t>
            </a:r>
          </a:p>
          <a:p>
            <a:r>
              <a:rPr lang="en-US" sz="1000" dirty="0"/>
              <a:t>Alzheimer's Society. (2014) ‘</a:t>
            </a:r>
            <a:r>
              <a:rPr lang="en-GB" sz="1000" dirty="0"/>
              <a:t>Dementia UK: Update - Second edition’, </a:t>
            </a:r>
            <a:r>
              <a:rPr lang="en-GB" sz="1000" i="1" dirty="0"/>
              <a:t>https://www.alzheimers.org.uk/download/downloads/id/2323/dementia_uk_update.pdf. </a:t>
            </a:r>
            <a:r>
              <a:rPr lang="en-GB" sz="1000" dirty="0"/>
              <a:t>Accessed 1</a:t>
            </a:r>
            <a:r>
              <a:rPr lang="en-GB" sz="1000" baseline="30000" dirty="0"/>
              <a:t>st</a:t>
            </a:r>
            <a:r>
              <a:rPr lang="en-GB" sz="1000" dirty="0"/>
              <a:t> May 2017.</a:t>
            </a:r>
          </a:p>
          <a:p>
            <a:r>
              <a:rPr lang="en-GB" sz="1000" dirty="0"/>
              <a:t>Alzheimer's Society. (2017) ‘How to reduce your risk of dementia’, </a:t>
            </a:r>
            <a:r>
              <a:rPr lang="en-GB" sz="1000" i="1" dirty="0"/>
              <a:t>https://www.alzheimers.org.uk/info/20010/risk_factors_and_prevention/737/how_to_reduce_your_risk_of_dementia</a:t>
            </a:r>
            <a:r>
              <a:rPr lang="en-GB" sz="1000" dirty="0"/>
              <a:t>. Accessed 1 May 2017.</a:t>
            </a:r>
          </a:p>
          <a:p>
            <a:r>
              <a:rPr lang="en-GB" sz="1000" dirty="0" err="1"/>
              <a:t>Andel</a:t>
            </a:r>
            <a:r>
              <a:rPr lang="en-GB" sz="1000" dirty="0"/>
              <a:t>, R., Crowe M, Hahn E, Mortimer J, Pedersen N, </a:t>
            </a:r>
            <a:r>
              <a:rPr lang="en-GB" sz="1000" dirty="0" err="1"/>
              <a:t>Fratiglioni</a:t>
            </a:r>
            <a:r>
              <a:rPr lang="en-GB" sz="1000" dirty="0"/>
              <a:t>, L., Johansson B, </a:t>
            </a:r>
            <a:r>
              <a:rPr lang="en-GB" sz="1000" dirty="0" err="1"/>
              <a:t>Gatz</a:t>
            </a:r>
            <a:r>
              <a:rPr lang="en-GB" sz="1000" dirty="0"/>
              <a:t>, M. (2012) ‘Work-related stress may increase the risk of vascular dementia’, </a:t>
            </a:r>
            <a:r>
              <a:rPr lang="en-GB" sz="1000" i="1" dirty="0"/>
              <a:t>Journal of American Geriatric Society</a:t>
            </a:r>
            <a:r>
              <a:rPr lang="en-GB" sz="1000" dirty="0"/>
              <a:t>, 60(1): 60-7. </a:t>
            </a:r>
            <a:r>
              <a:rPr lang="en-GB" sz="1000" dirty="0" err="1"/>
              <a:t>doi</a:t>
            </a:r>
            <a:r>
              <a:rPr lang="en-GB" sz="1000" dirty="0"/>
              <a:t>: 10.1111/j.1532-5415.2011.03777.x. </a:t>
            </a:r>
          </a:p>
          <a:p>
            <a:r>
              <a:rPr lang="en-GB" sz="1000" dirty="0"/>
              <a:t>Dahlgren, G., and Whitehead, M. (1991) </a:t>
            </a:r>
            <a:r>
              <a:rPr lang="en-GB" sz="1000" i="1" dirty="0"/>
              <a:t>Policies and Strategies to Promote Social Equity in Health</a:t>
            </a:r>
            <a:r>
              <a:rPr lang="en-GB" sz="1000" dirty="0"/>
              <a:t>. Stockholm, Sweden: Institute for Futures Studies.</a:t>
            </a:r>
          </a:p>
          <a:p>
            <a:r>
              <a:rPr lang="en-GB" sz="1000" dirty="0"/>
              <a:t>Kings Fund. (2008) ‘Motivation and Confidence: what does it take to change behaviour?’ </a:t>
            </a:r>
            <a:r>
              <a:rPr lang="en-GB" sz="1000" i="1" dirty="0"/>
              <a:t>https://www.kingsfund.org.uk/sites/files/kf/field/field_document/motivation-confidence-health-behavious-kicking-bad-habits-supporting-papers-anna-dixon.pdf</a:t>
            </a:r>
            <a:r>
              <a:rPr lang="en-GB" sz="1000" dirty="0"/>
              <a:t>. Accessed 1 May 2017.</a:t>
            </a:r>
          </a:p>
          <a:p>
            <a:r>
              <a:rPr lang="en-GB" sz="1000" dirty="0"/>
              <a:t>Marmot, M. (2010). ‘Fair Society, Healthy Lives: The Marmot Review’, </a:t>
            </a:r>
            <a:r>
              <a:rPr lang="en-GB" sz="1000" i="1" dirty="0"/>
              <a:t>www.ucl.ac.uk/marmotreview</a:t>
            </a:r>
            <a:r>
              <a:rPr lang="en-GB" sz="1000" dirty="0"/>
              <a:t>. Accessed 20 April 2017.</a:t>
            </a:r>
          </a:p>
          <a:p>
            <a:r>
              <a:rPr lang="en-GB" sz="1000" dirty="0"/>
              <a:t>National Institute for Health and Care Excellence. (2013) ‘Dementia: independence and wellbeing’, </a:t>
            </a:r>
            <a:r>
              <a:rPr lang="en-GB" sz="1000" i="1" dirty="0"/>
              <a:t>https://www.nice.org.uk/guidance/qs30</a:t>
            </a:r>
            <a:r>
              <a:rPr lang="en-GB" sz="1000" dirty="0"/>
              <a:t>. Accessed 20 April 2017.</a:t>
            </a:r>
          </a:p>
          <a:p>
            <a:r>
              <a:rPr lang="en-GB" sz="1000" dirty="0"/>
              <a:t>National Institute for Health and Care Excellence. (2015) ‘Dementia, disability and frailty in later life – mid-life approaches to delay or prevent onset’, </a:t>
            </a:r>
            <a:r>
              <a:rPr lang="en-GB" sz="1000" i="1" dirty="0"/>
              <a:t>https://www.nice.org.uk/guidance/ng16</a:t>
            </a:r>
            <a:r>
              <a:rPr lang="en-GB" sz="1000" dirty="0"/>
              <a:t>. Accessed 20 April 2017.</a:t>
            </a:r>
          </a:p>
          <a:p>
            <a:r>
              <a:rPr lang="en-GB" sz="1000" dirty="0"/>
              <a:t>Norton, S., Matthews, F., Barnes, D., </a:t>
            </a:r>
            <a:r>
              <a:rPr lang="en-GB" sz="1000" dirty="0" err="1"/>
              <a:t>Yaffe</a:t>
            </a:r>
            <a:r>
              <a:rPr lang="en-GB" sz="1000" dirty="0"/>
              <a:t>, K., and </a:t>
            </a:r>
            <a:r>
              <a:rPr lang="en-GB" sz="1000" dirty="0" err="1"/>
              <a:t>Brayne</a:t>
            </a:r>
            <a:r>
              <a:rPr lang="en-GB" sz="1000" dirty="0"/>
              <a:t>, C. (2014) ‘Potential for primary prevention of Alzheimer's disease: an analysis of population-based data’, </a:t>
            </a:r>
            <a:r>
              <a:rPr lang="en-GB" sz="1000" i="1" dirty="0"/>
              <a:t>The Lancet Neurology</a:t>
            </a:r>
            <a:r>
              <a:rPr lang="en-GB" sz="1000" dirty="0"/>
              <a:t>, 13 (8): 788 – 794. DOI: http://dx.doi.org/10.1016/S1474-4422(14)70136-X</a:t>
            </a:r>
          </a:p>
          <a:p>
            <a:r>
              <a:rPr lang="en-GB" sz="1000" dirty="0"/>
              <a:t>Public Health England. (2016) ‘Health matters: midlife approaches to reduce dementia risk’</a:t>
            </a:r>
            <a:r>
              <a:rPr lang="en-GB" sz="1000" b="1" dirty="0"/>
              <a:t>, </a:t>
            </a:r>
            <a:r>
              <a:rPr lang="en-GB" sz="1000" i="1" dirty="0"/>
              <a:t>https://www.gov.uk/government/publications/health-matters-midlife-approaches-to-reduce-dementia-risk/health-matters-midlife-approaches-to-reduce-dementia-risk</a:t>
            </a:r>
            <a:r>
              <a:rPr lang="en-GB" sz="1000" dirty="0"/>
              <a:t>. Accessed 20 April 2017.</a:t>
            </a:r>
          </a:p>
          <a:p>
            <a:r>
              <a:rPr lang="en-US" sz="1000" dirty="0"/>
              <a:t>Skills for Health and Health Education England, 2015) ‘</a:t>
            </a:r>
            <a:r>
              <a:rPr lang="en-GB" sz="1000" dirty="0"/>
              <a:t>Dementia Core Skills Education and Training Framework’, </a:t>
            </a:r>
            <a:r>
              <a:rPr lang="en-GB" sz="1000" i="1" dirty="0"/>
              <a:t>http://www.skillsforhealth.org.uk/images/projects/dementia/Dementia%20Core%20Skills%20Education%20and%20Training%20Framework.pdf?s=cw1</a:t>
            </a:r>
            <a:r>
              <a:rPr lang="en-GB" sz="1000" dirty="0"/>
              <a:t>. Accessed 20 April 2017.</a:t>
            </a:r>
          </a:p>
          <a:p>
            <a:r>
              <a:rPr lang="en-GB" sz="1000" dirty="0"/>
              <a:t>Valenzuela, M., and Sachdev, P. (2006) ‘Brain reserve and cognitive decline: a non-parametric systematic review’, </a:t>
            </a:r>
            <a:r>
              <a:rPr lang="en-GB" sz="1000" i="1" dirty="0"/>
              <a:t>Psychological Medicine</a:t>
            </a:r>
            <a:r>
              <a:rPr lang="en-GB" sz="1000" dirty="0"/>
              <a:t>, 36(8):1065-73. DOI: 10.1017/S0033291706007744</a:t>
            </a:r>
            <a:endParaRPr lang="en-GB" sz="1000" dirty="0">
              <a:solidFill>
                <a:srgbClr val="FF0000"/>
              </a:solidFill>
            </a:endParaRPr>
          </a:p>
        </p:txBody>
      </p:sp>
      <p:sp>
        <p:nvSpPr>
          <p:cNvPr id="10" name="Slide Number Placeholder 9"/>
          <p:cNvSpPr>
            <a:spLocks noGrp="1"/>
          </p:cNvSpPr>
          <p:nvPr>
            <p:ph type="sldNum" sz="quarter" idx="12"/>
          </p:nvPr>
        </p:nvSpPr>
        <p:spPr/>
        <p:txBody>
          <a:bodyPr/>
          <a:lstStyle/>
          <a:p>
            <a:fld id="{5C9C4DB9-604A-47CB-A1FB-58DFF92C00FD}" type="slidenum">
              <a:rPr lang="en-GB" smtClean="0"/>
              <a:t>74</a:t>
            </a:fld>
            <a:endParaRPr lang="en-GB"/>
          </a:p>
        </p:txBody>
      </p:sp>
      <p:sp>
        <p:nvSpPr>
          <p:cNvPr id="4" name="Title 3"/>
          <p:cNvSpPr>
            <a:spLocks noGrp="1"/>
          </p:cNvSpPr>
          <p:nvPr>
            <p:ph type="title" idx="4294967295"/>
          </p:nvPr>
        </p:nvSpPr>
        <p:spPr>
          <a:xfrm>
            <a:off x="1547664" y="188640"/>
            <a:ext cx="4679950" cy="1044575"/>
          </a:xfrm>
          <a:prstGeom prst="rect">
            <a:avLst/>
          </a:prstGeom>
          <a:noFill/>
        </p:spPr>
        <p:txBody>
          <a:bodyPr>
            <a:normAutofit/>
          </a:bodyPr>
          <a:lstStyle/>
          <a:p>
            <a:pPr algn="l"/>
            <a:r>
              <a:rPr lang="en-GB" sz="2800" b="1" dirty="0">
                <a:solidFill>
                  <a:srgbClr val="008A3E"/>
                </a:solidFill>
              </a:rPr>
              <a:t>References – Dementia Risk Reduction and Prevention</a:t>
            </a:r>
          </a:p>
        </p:txBody>
      </p:sp>
      <p:sp>
        <p:nvSpPr>
          <p:cNvPr id="2" name="Date Placeholder 1"/>
          <p:cNvSpPr>
            <a:spLocks noGrp="1"/>
          </p:cNvSpPr>
          <p:nvPr>
            <p:ph type="dt" sz="half" idx="10"/>
          </p:nvPr>
        </p:nvSpPr>
        <p:spPr/>
        <p:txBody>
          <a:bodyPr/>
          <a:lstStyle/>
          <a:p>
            <a:r>
              <a:rPr lang="en-US"/>
              <a:t>17/05/2018</a:t>
            </a:r>
            <a:endParaRPr lang="en-GB"/>
          </a:p>
        </p:txBody>
      </p:sp>
      <p:sp>
        <p:nvSpPr>
          <p:cNvPr id="6" name="Footer Placeholder 5"/>
          <p:cNvSpPr>
            <a:spLocks noGrp="1"/>
          </p:cNvSpPr>
          <p:nvPr>
            <p:ph type="ftr" sz="quarter" idx="11"/>
          </p:nvPr>
        </p:nvSpPr>
        <p:spPr/>
        <p:txBody>
          <a:bodyPr/>
          <a:lstStyle/>
          <a:p>
            <a:r>
              <a:rPr lang="en-GB"/>
              <a:t>Version 1.1</a:t>
            </a:r>
          </a:p>
        </p:txBody>
      </p:sp>
    </p:spTree>
    <p:extLst>
      <p:ext uri="{BB962C8B-B14F-4D97-AF65-F5344CB8AC3E}">
        <p14:creationId xmlns:p14="http://schemas.microsoft.com/office/powerpoint/2010/main" val="37528812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980728"/>
            <a:ext cx="8208912" cy="5078313"/>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a:p>
          <a:p>
            <a:endParaRPr lang="en-GB" dirty="0"/>
          </a:p>
        </p:txBody>
      </p:sp>
      <p:sp>
        <p:nvSpPr>
          <p:cNvPr id="5" name="Content Placeholder 4"/>
          <p:cNvSpPr>
            <a:spLocks noGrp="1"/>
          </p:cNvSpPr>
          <p:nvPr>
            <p:ph idx="1"/>
          </p:nvPr>
        </p:nvSpPr>
        <p:spPr>
          <a:xfrm>
            <a:off x="539553" y="1600200"/>
            <a:ext cx="8147248" cy="4525963"/>
          </a:xfrm>
        </p:spPr>
        <p:txBody>
          <a:bodyPr>
            <a:normAutofit fontScale="25000" lnSpcReduction="20000"/>
          </a:bodyPr>
          <a:lstStyle/>
          <a:p>
            <a:r>
              <a:rPr lang="en-GB" sz="5200" dirty="0"/>
              <a:t>Alzheimer’s Society. (2009) </a:t>
            </a:r>
            <a:r>
              <a:rPr lang="en-GB" sz="5200" i="1" dirty="0"/>
              <a:t>Counting the cost: caring for people with dementia on hospital wards. </a:t>
            </a:r>
            <a:r>
              <a:rPr lang="en-GB" sz="5200" dirty="0"/>
              <a:t>London, Alzheimer’s Society. </a:t>
            </a:r>
          </a:p>
          <a:p>
            <a:r>
              <a:rPr lang="en-GB" sz="5200" dirty="0"/>
              <a:t>Alzheimer's Society (2012) Hospitals commit to improve dementia care, available at </a:t>
            </a:r>
            <a:r>
              <a:rPr lang="en-GB" sz="5200" i="1" dirty="0"/>
              <a:t>http://www.alzheimers.org.uk/site/scripts/news_article.php?newsID=1402. A</a:t>
            </a:r>
            <a:r>
              <a:rPr lang="en-GB" sz="5200" dirty="0"/>
              <a:t>ccessed 07/01/2014.</a:t>
            </a:r>
          </a:p>
          <a:p>
            <a:r>
              <a:rPr lang="en-GB" sz="5200" dirty="0"/>
              <a:t>Bridges, J., </a:t>
            </a:r>
            <a:r>
              <a:rPr lang="en-GB" sz="5200" dirty="0" err="1"/>
              <a:t>Flatley</a:t>
            </a:r>
            <a:r>
              <a:rPr lang="en-GB" sz="5200" dirty="0"/>
              <a:t>, M., Meyer, J., and Nicholson, C., (2009)  ‘Best practice for older people in acute care Settings (BPOP): guidance for nurses ,’ </a:t>
            </a:r>
            <a:r>
              <a:rPr lang="en-GB" sz="5200" i="1" dirty="0"/>
              <a:t>http://journals.rcni.com/userimages/ContentEditor/1373367366877/Caring-for-older-people.pdf. </a:t>
            </a:r>
            <a:r>
              <a:rPr lang="en-GB" sz="5200" dirty="0"/>
              <a:t>Accessed 1 May 2017.</a:t>
            </a:r>
          </a:p>
          <a:p>
            <a:r>
              <a:rPr lang="en-GB" sz="5200" dirty="0" err="1"/>
              <a:t>Brooker</a:t>
            </a:r>
            <a:r>
              <a:rPr lang="en-GB" sz="5200" dirty="0"/>
              <a:t>, D. (2005) Person-centred dementia care: Making services better. London, Jessica Kingsley Publications.</a:t>
            </a:r>
          </a:p>
          <a:p>
            <a:pPr lvl="0"/>
            <a:r>
              <a:rPr lang="en-GB" sz="5200" dirty="0"/>
              <a:t>Care Quality Commission. (2014) </a:t>
            </a:r>
            <a:r>
              <a:rPr lang="en-GB" sz="5200" i="1" dirty="0"/>
              <a:t>Cracks in the pathway</a:t>
            </a:r>
            <a:r>
              <a:rPr lang="en-GB" sz="5200" dirty="0"/>
              <a:t>. Care Quality Commission. </a:t>
            </a:r>
          </a:p>
          <a:p>
            <a:r>
              <a:rPr lang="en-GB" sz="5200" dirty="0">
                <a:ea typeface="Calibri"/>
              </a:rPr>
              <a:t>Hsu, M.,  and McCormack, B. (2011) ‘Using narrative inquiry with older people to inform practice and service developments’. </a:t>
            </a:r>
            <a:r>
              <a:rPr lang="en-GB" sz="5200" i="1" dirty="0">
                <a:ea typeface="Calibri"/>
              </a:rPr>
              <a:t>Journal of Clinical Nursing</a:t>
            </a:r>
            <a:r>
              <a:rPr lang="en-GB" sz="5200" dirty="0">
                <a:ea typeface="Calibri"/>
              </a:rPr>
              <a:t>, 21, 841–849.</a:t>
            </a:r>
          </a:p>
          <a:p>
            <a:r>
              <a:rPr lang="en-GB" sz="5200" dirty="0" err="1">
                <a:ea typeface="Calibri"/>
              </a:rPr>
              <a:t>Karlsson</a:t>
            </a:r>
            <a:r>
              <a:rPr lang="en-GB" sz="5200" dirty="0">
                <a:ea typeface="Calibri"/>
              </a:rPr>
              <a:t>, E., </a:t>
            </a:r>
            <a:r>
              <a:rPr lang="en-GB" sz="5200" dirty="0" err="1">
                <a:ea typeface="Calibri"/>
              </a:rPr>
              <a:t>Axelsson</a:t>
            </a:r>
            <a:r>
              <a:rPr lang="en-GB" sz="5200" dirty="0">
                <a:ea typeface="Calibri"/>
              </a:rPr>
              <a:t>, S.,  </a:t>
            </a:r>
            <a:r>
              <a:rPr lang="en-GB" sz="5200" dirty="0" err="1">
                <a:ea typeface="Calibri"/>
              </a:rPr>
              <a:t>Zingmark</a:t>
            </a:r>
            <a:r>
              <a:rPr lang="en-GB" sz="5200" dirty="0">
                <a:ea typeface="Calibri"/>
              </a:rPr>
              <a:t>, K. (2014) ‘Stories about life narrated by people with Alzheimer’s disease’,  </a:t>
            </a:r>
            <a:r>
              <a:rPr lang="en-GB" sz="5200" i="1" dirty="0">
                <a:ea typeface="Calibri"/>
              </a:rPr>
              <a:t>Journal of Advanced Nursing</a:t>
            </a:r>
            <a:r>
              <a:rPr lang="en-GB" sz="5200" dirty="0">
                <a:ea typeface="Calibri"/>
              </a:rPr>
              <a:t> 70(12): 2791–2799.</a:t>
            </a:r>
          </a:p>
          <a:p>
            <a:r>
              <a:rPr lang="en-GB" sz="5200" dirty="0" err="1"/>
              <a:t>Kitwood</a:t>
            </a:r>
            <a:r>
              <a:rPr lang="en-GB" sz="5200" dirty="0"/>
              <a:t>, T. (1997) Dementia Reconsidered: The person comes first. Buckingham: Open University Press.</a:t>
            </a:r>
          </a:p>
          <a:p>
            <a:r>
              <a:rPr lang="en-GB" sz="5200" dirty="0"/>
              <a:t>National Institute for Health and Care Excellence. (2016) ‘Dementia: supporting people with dementia and their carers in health and social care’, </a:t>
            </a:r>
            <a:r>
              <a:rPr lang="en-GB" sz="5200" i="1" dirty="0"/>
              <a:t>https://www.nice.org.uk/guidance/cg42/chapter/personcentred-care</a:t>
            </a:r>
            <a:r>
              <a:rPr lang="en-GB" sz="5200" dirty="0"/>
              <a:t>. Accessed 1 May 2017.</a:t>
            </a:r>
          </a:p>
          <a:p>
            <a:r>
              <a:rPr lang="en-US" sz="5200" dirty="0"/>
              <a:t>O’Keeffe, M., Hills, A., Doyle, M., </a:t>
            </a:r>
            <a:r>
              <a:rPr lang="en-US" sz="5200" dirty="0" err="1"/>
              <a:t>McCreadie</a:t>
            </a:r>
            <a:r>
              <a:rPr lang="en-US" sz="5200" dirty="0"/>
              <a:t>, C., Scholes, S., Constantine, R., Tinker, A., </a:t>
            </a:r>
            <a:r>
              <a:rPr lang="en-US" sz="5200" dirty="0" err="1"/>
              <a:t>Manthorpe</a:t>
            </a:r>
            <a:r>
              <a:rPr lang="en-US" sz="5200" dirty="0"/>
              <a:t>, J., Biggs, S., and </a:t>
            </a:r>
            <a:r>
              <a:rPr lang="en-US" sz="5200" dirty="0" err="1"/>
              <a:t>Erens</a:t>
            </a:r>
            <a:r>
              <a:rPr lang="en-US" sz="5200" dirty="0"/>
              <a:t>, B., 2007. </a:t>
            </a:r>
            <a:r>
              <a:rPr lang="en-US" sz="5200" i="1" dirty="0"/>
              <a:t>UK Study of Abuse and Neglect of Older People Prevalence Survey Report.</a:t>
            </a:r>
            <a:r>
              <a:rPr lang="en-US" sz="5200" dirty="0"/>
              <a:t> London: Comic Relief/Department of Health.</a:t>
            </a:r>
            <a:endParaRPr lang="en-GB" sz="5200" dirty="0"/>
          </a:p>
          <a:p>
            <a:r>
              <a:rPr lang="en-GB" sz="5200" dirty="0"/>
              <a:t>Royal College of Psychiatrists (2013). </a:t>
            </a:r>
            <a:r>
              <a:rPr lang="en-GB" sz="5200" i="1" dirty="0"/>
              <a:t>National Audit of Dementia care in general hospitals 2012-13: Second round audit report and update</a:t>
            </a:r>
            <a:r>
              <a:rPr lang="en-GB" sz="5200" dirty="0"/>
              <a:t>. Editors: Young J, Hood C, </a:t>
            </a:r>
            <a:r>
              <a:rPr lang="en-GB" sz="5200" dirty="0" err="1"/>
              <a:t>Gandesha</a:t>
            </a:r>
            <a:r>
              <a:rPr lang="en-GB" sz="5200" dirty="0"/>
              <a:t> A and Souza R. London: HQIP.</a:t>
            </a:r>
          </a:p>
          <a:p>
            <a:pPr>
              <a:defRPr/>
            </a:pPr>
            <a:r>
              <a:rPr lang="en-GB" sz="5200" dirty="0"/>
              <a:t>Todres, L., Galvin, K. &amp; Holloway, I. (2009). ‘he Humanisation of Healthcare: A value framework for Qualitative Research’,.</a:t>
            </a:r>
            <a:r>
              <a:rPr lang="en-GB" sz="5200" i="1" dirty="0"/>
              <a:t> International Journal of Qualitative Studies on Health and Well-being</a:t>
            </a:r>
            <a:r>
              <a:rPr lang="en-GB" sz="5200" dirty="0"/>
              <a:t> ,4(2): 68-77.</a:t>
            </a:r>
          </a:p>
          <a:p>
            <a:r>
              <a:rPr lang="en-GB" sz="5200" dirty="0"/>
              <a:t>Universal Declaration of Human Rights. (1948) ‘Universal Declaration of Human Rights’ </a:t>
            </a:r>
            <a:r>
              <a:rPr lang="en-GB" sz="5200" i="1" dirty="0"/>
              <a:t>http://www.un.org/en/universal-declaration-human-rights/. </a:t>
            </a:r>
            <a:r>
              <a:rPr lang="en-GB" sz="5200" dirty="0"/>
              <a:t>Accessed 6 May 2017.</a:t>
            </a:r>
          </a:p>
          <a:p>
            <a:endParaRPr lang="en-GB" sz="5600" dirty="0"/>
          </a:p>
          <a:p>
            <a:pPr marL="0" indent="0">
              <a:spcBef>
                <a:spcPts val="0"/>
              </a:spcBef>
              <a:buFontTx/>
              <a:buNone/>
              <a:defRPr/>
            </a:pPr>
            <a:endParaRPr lang="en-GB" sz="5600" dirty="0"/>
          </a:p>
          <a:p>
            <a:pPr marL="0" indent="0">
              <a:spcBef>
                <a:spcPts val="0"/>
              </a:spcBef>
              <a:buFontTx/>
              <a:buNone/>
              <a:defRPr/>
            </a:pPr>
            <a:endParaRPr lang="en-GB" sz="5600" dirty="0"/>
          </a:p>
          <a:p>
            <a:pPr marL="0" indent="0">
              <a:spcBef>
                <a:spcPts val="0"/>
              </a:spcBef>
              <a:buFontTx/>
              <a:buNone/>
              <a:defRPr/>
            </a:pPr>
            <a:endParaRPr lang="en-GB" sz="5600" dirty="0"/>
          </a:p>
          <a:p>
            <a:pPr marL="0" indent="0">
              <a:spcBef>
                <a:spcPts val="0"/>
              </a:spcBef>
              <a:buFontTx/>
              <a:buNone/>
              <a:defRPr/>
            </a:pPr>
            <a:endParaRPr lang="en-US" sz="5600" dirty="0"/>
          </a:p>
          <a:p>
            <a:pPr lvl="0"/>
            <a:endParaRPr lang="en-GB" sz="5600" dirty="0"/>
          </a:p>
        </p:txBody>
      </p:sp>
      <p:sp>
        <p:nvSpPr>
          <p:cNvPr id="10" name="Slide Number Placeholder 9"/>
          <p:cNvSpPr>
            <a:spLocks noGrp="1"/>
          </p:cNvSpPr>
          <p:nvPr>
            <p:ph type="sldNum" sz="quarter" idx="12"/>
          </p:nvPr>
        </p:nvSpPr>
        <p:spPr/>
        <p:txBody>
          <a:bodyPr/>
          <a:lstStyle/>
          <a:p>
            <a:fld id="{5C9C4DB9-604A-47CB-A1FB-58DFF92C00FD}" type="slidenum">
              <a:rPr lang="en-GB" smtClean="0"/>
              <a:t>75</a:t>
            </a:fld>
            <a:endParaRPr lang="en-GB" dirty="0"/>
          </a:p>
        </p:txBody>
      </p:sp>
      <p:sp>
        <p:nvSpPr>
          <p:cNvPr id="4" name="Title 3"/>
          <p:cNvSpPr>
            <a:spLocks noGrp="1"/>
          </p:cNvSpPr>
          <p:nvPr>
            <p:ph type="title" idx="4294967295"/>
          </p:nvPr>
        </p:nvSpPr>
        <p:spPr>
          <a:xfrm>
            <a:off x="1547664" y="188640"/>
            <a:ext cx="4679950" cy="1044575"/>
          </a:xfrm>
          <a:prstGeom prst="rect">
            <a:avLst/>
          </a:prstGeom>
          <a:noFill/>
        </p:spPr>
        <p:txBody>
          <a:bodyPr>
            <a:noAutofit/>
          </a:bodyPr>
          <a:lstStyle/>
          <a:p>
            <a:pPr algn="l"/>
            <a:r>
              <a:rPr lang="en-GB" sz="2800" b="1" dirty="0">
                <a:solidFill>
                  <a:srgbClr val="008A3E"/>
                </a:solidFill>
              </a:rPr>
              <a:t>References </a:t>
            </a:r>
            <a:br>
              <a:rPr lang="en-GB" sz="2800" b="1" dirty="0">
                <a:solidFill>
                  <a:srgbClr val="008A3E"/>
                </a:solidFill>
              </a:rPr>
            </a:br>
            <a:r>
              <a:rPr lang="en-GB" sz="2800" b="1" dirty="0">
                <a:solidFill>
                  <a:srgbClr val="008A3E"/>
                </a:solidFill>
              </a:rPr>
              <a:t>Person-centred care</a:t>
            </a:r>
          </a:p>
        </p:txBody>
      </p:sp>
      <p:sp>
        <p:nvSpPr>
          <p:cNvPr id="2" name="Date Placeholder 1"/>
          <p:cNvSpPr>
            <a:spLocks noGrp="1"/>
          </p:cNvSpPr>
          <p:nvPr>
            <p:ph type="dt" sz="half" idx="10"/>
          </p:nvPr>
        </p:nvSpPr>
        <p:spPr/>
        <p:txBody>
          <a:bodyPr/>
          <a:lstStyle/>
          <a:p>
            <a:r>
              <a:rPr lang="en-US"/>
              <a:t>17/05/2018</a:t>
            </a:r>
            <a:endParaRPr lang="en-GB"/>
          </a:p>
        </p:txBody>
      </p:sp>
      <p:sp>
        <p:nvSpPr>
          <p:cNvPr id="6" name="Footer Placeholder 5"/>
          <p:cNvSpPr>
            <a:spLocks noGrp="1"/>
          </p:cNvSpPr>
          <p:nvPr>
            <p:ph type="ftr" sz="quarter" idx="11"/>
          </p:nvPr>
        </p:nvSpPr>
        <p:spPr/>
        <p:txBody>
          <a:bodyPr/>
          <a:lstStyle/>
          <a:p>
            <a:r>
              <a:rPr lang="en-GB"/>
              <a:t>Version 1.1</a:t>
            </a:r>
          </a:p>
        </p:txBody>
      </p:sp>
    </p:spTree>
    <p:extLst>
      <p:ext uri="{BB962C8B-B14F-4D97-AF65-F5344CB8AC3E}">
        <p14:creationId xmlns:p14="http://schemas.microsoft.com/office/powerpoint/2010/main" val="20221196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980728"/>
            <a:ext cx="8208912" cy="5078313"/>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a:p>
          <a:p>
            <a:endParaRPr lang="en-GB" dirty="0"/>
          </a:p>
        </p:txBody>
      </p:sp>
      <p:sp>
        <p:nvSpPr>
          <p:cNvPr id="5" name="Content Placeholder 4"/>
          <p:cNvSpPr>
            <a:spLocks noGrp="1"/>
          </p:cNvSpPr>
          <p:nvPr>
            <p:ph idx="1"/>
          </p:nvPr>
        </p:nvSpPr>
        <p:spPr/>
        <p:txBody>
          <a:bodyPr>
            <a:noAutofit/>
          </a:bodyPr>
          <a:lstStyle/>
          <a:p>
            <a:r>
              <a:rPr lang="en-GB" sz="1200" dirty="0"/>
              <a:t>Blackhall, A., Hawkes, D., Hingley, D., and Wood, S. (2011) ‘VERA framework: communicating with people who have dementia’,  </a:t>
            </a:r>
            <a:r>
              <a:rPr lang="en-GB" sz="1200" i="1" dirty="0"/>
              <a:t>Nursing Standard</a:t>
            </a:r>
            <a:r>
              <a:rPr lang="en-GB" sz="1200" dirty="0"/>
              <a:t>, 26(10): 35-9.</a:t>
            </a:r>
          </a:p>
          <a:p>
            <a:r>
              <a:rPr lang="en-GB" sz="1200" dirty="0"/>
              <a:t>Dewing, J. (2010) ‘Moments of movement: active learning and practice development’, </a:t>
            </a:r>
            <a:r>
              <a:rPr lang="en-GB" sz="1200" i="1" dirty="0"/>
              <a:t>Nurse Education in Practice</a:t>
            </a:r>
            <a:r>
              <a:rPr lang="en-GB" sz="1200" dirty="0"/>
              <a:t>, 10(1): 22-26.</a:t>
            </a:r>
          </a:p>
          <a:p>
            <a:r>
              <a:rPr lang="en-GB" sz="1200" dirty="0"/>
              <a:t>Downs, M., and Collins, L. (2015)., 'Person-centred communication in dementia care', </a:t>
            </a:r>
            <a:r>
              <a:rPr lang="en-GB" sz="1200" i="1" dirty="0"/>
              <a:t>Nursing Standard</a:t>
            </a:r>
            <a:r>
              <a:rPr lang="en-GB" sz="1200" dirty="0"/>
              <a:t>, 30(11): 37-41.</a:t>
            </a:r>
          </a:p>
          <a:p>
            <a:r>
              <a:rPr lang="en-GB" sz="1200" dirty="0"/>
              <a:t>Duxbury, L., Higgins, C., and Smart, R. (2011) ‘Elder care and the impact of caregiver strain on the health of employed caregivers’. </a:t>
            </a:r>
            <a:r>
              <a:rPr lang="en-GB" sz="1200" i="1" dirty="0">
                <a:cs typeface="Arial" pitchFamily="34" charset="0"/>
              </a:rPr>
              <a:t>Works</a:t>
            </a:r>
            <a:r>
              <a:rPr lang="en-GB" sz="1200" dirty="0">
                <a:cs typeface="Arial" pitchFamily="34" charset="0"/>
              </a:rPr>
              <a:t>, 40(1): 29–40.</a:t>
            </a:r>
            <a:endParaRPr lang="en-GB" sz="1200" dirty="0">
              <a:solidFill>
                <a:prstClr val="black"/>
              </a:solidFill>
              <a:cs typeface="Arial" pitchFamily="34" charset="0"/>
            </a:endParaRPr>
          </a:p>
          <a:p>
            <a:r>
              <a:rPr lang="en-GB" sz="1200" dirty="0">
                <a:cs typeface="Arial" pitchFamily="34" charset="0"/>
              </a:rPr>
              <a:t>Heine C., and Browning, C. (2004) ‘The communication and psychosocial perceptions of older adults with sensory loss: A qualitative study’, </a:t>
            </a:r>
            <a:r>
              <a:rPr lang="en-GB" sz="1200" i="1" dirty="0">
                <a:cs typeface="Arial" pitchFamily="34" charset="0"/>
              </a:rPr>
              <a:t>Ageing &amp; Society</a:t>
            </a:r>
            <a:r>
              <a:rPr lang="en-GB" sz="1200" dirty="0">
                <a:cs typeface="Arial" pitchFamily="34" charset="0"/>
              </a:rPr>
              <a:t>, 24: 113–130.</a:t>
            </a:r>
          </a:p>
          <a:p>
            <a:r>
              <a:rPr lang="en-GB" altLang="en-US" sz="1200" dirty="0" err="1">
                <a:solidFill>
                  <a:srgbClr val="000000"/>
                </a:solidFill>
                <a:cs typeface="Arial" pitchFamily="34" charset="0"/>
              </a:rPr>
              <a:t>Killick</a:t>
            </a:r>
            <a:r>
              <a:rPr lang="en-GB" altLang="en-US" sz="1200" dirty="0">
                <a:solidFill>
                  <a:srgbClr val="000000"/>
                </a:solidFill>
                <a:cs typeface="Arial" pitchFamily="34" charset="0"/>
              </a:rPr>
              <a:t> , J., and Allan, K., (2001) </a:t>
            </a:r>
            <a:r>
              <a:rPr lang="en-GB" sz="1200" i="1" dirty="0">
                <a:cs typeface="Arial" pitchFamily="34" charset="0"/>
              </a:rPr>
              <a:t>Communication and the care of people with dementia.</a:t>
            </a:r>
            <a:r>
              <a:rPr lang="en-GB" sz="1200" dirty="0">
                <a:cs typeface="Arial" pitchFamily="34" charset="0"/>
              </a:rPr>
              <a:t> Buckingham: Open University Press.</a:t>
            </a:r>
          </a:p>
          <a:p>
            <a:r>
              <a:rPr lang="en-GB" sz="1200" dirty="0" err="1">
                <a:cs typeface="Arial" pitchFamily="34" charset="0"/>
              </a:rPr>
              <a:t>Kitwood</a:t>
            </a:r>
            <a:r>
              <a:rPr lang="en-GB" sz="1200" dirty="0">
                <a:cs typeface="Arial" pitchFamily="34" charset="0"/>
              </a:rPr>
              <a:t>, T. (1997) </a:t>
            </a:r>
            <a:r>
              <a:rPr lang="en-GB" sz="1200" i="1" dirty="0">
                <a:cs typeface="Arial" pitchFamily="34" charset="0"/>
              </a:rPr>
              <a:t>Dementia Reconsidered: The person comes first</a:t>
            </a:r>
            <a:r>
              <a:rPr lang="en-GB" sz="1200" dirty="0">
                <a:cs typeface="Arial" pitchFamily="34" charset="0"/>
              </a:rPr>
              <a:t>. Buckingham: Open University Press.</a:t>
            </a:r>
          </a:p>
          <a:p>
            <a:r>
              <a:rPr lang="en-GB" sz="1200" dirty="0" err="1">
                <a:cs typeface="Arial" pitchFamily="34" charset="0"/>
              </a:rPr>
              <a:t>Machiels</a:t>
            </a:r>
            <a:r>
              <a:rPr lang="en-GB" sz="1200" dirty="0">
                <a:cs typeface="Arial" pitchFamily="34" charset="0"/>
              </a:rPr>
              <a:t>, M., </a:t>
            </a:r>
            <a:r>
              <a:rPr lang="en-GB" sz="1200" dirty="0" err="1">
                <a:cs typeface="Arial" pitchFamily="34" charset="0"/>
              </a:rPr>
              <a:t>Metzelthin</a:t>
            </a:r>
            <a:r>
              <a:rPr lang="en-GB" sz="1200" dirty="0">
                <a:cs typeface="Arial" pitchFamily="34" charset="0"/>
              </a:rPr>
              <a:t>, S., </a:t>
            </a:r>
            <a:r>
              <a:rPr lang="en-GB" sz="1200" dirty="0" err="1">
                <a:cs typeface="Arial" pitchFamily="34" charset="0"/>
              </a:rPr>
              <a:t>Hamers</a:t>
            </a:r>
            <a:r>
              <a:rPr lang="en-GB" sz="1200" dirty="0">
                <a:cs typeface="Arial" pitchFamily="34" charset="0"/>
              </a:rPr>
              <a:t>, J., and </a:t>
            </a:r>
            <a:r>
              <a:rPr lang="en-GB" sz="1200" dirty="0" err="1">
                <a:cs typeface="Arial" pitchFamily="34" charset="0"/>
              </a:rPr>
              <a:t>Zwakhalen</a:t>
            </a:r>
            <a:r>
              <a:rPr lang="en-GB" sz="1200" dirty="0">
                <a:cs typeface="Arial" pitchFamily="34" charset="0"/>
              </a:rPr>
              <a:t>, S. (2017) 'Review: Interventions to improve communication between people with dementia and nursing staff during daily nursing care: A systematic review', </a:t>
            </a:r>
            <a:r>
              <a:rPr lang="en-GB" sz="1200" i="1" dirty="0">
                <a:cs typeface="Arial" pitchFamily="34" charset="0"/>
              </a:rPr>
              <a:t>International Journal Of Nursing Studies</a:t>
            </a:r>
            <a:r>
              <a:rPr lang="en-GB" sz="1200" dirty="0">
                <a:cs typeface="Arial" pitchFamily="34" charset="0"/>
              </a:rPr>
              <a:t>, 66: 37-46.</a:t>
            </a:r>
          </a:p>
          <a:p>
            <a:r>
              <a:rPr lang="en-GB" sz="1200" dirty="0">
                <a:cs typeface="Arial" pitchFamily="34" charset="0"/>
              </a:rPr>
              <a:t>National Institute for Health and Care Excellence.</a:t>
            </a:r>
            <a:r>
              <a:rPr lang="en-GB" sz="1200" kern="0" dirty="0">
                <a:solidFill>
                  <a:srgbClr val="000000"/>
                </a:solidFill>
                <a:cs typeface="Arial" pitchFamily="34" charset="0"/>
              </a:rPr>
              <a:t> (2014) ‘</a:t>
            </a:r>
            <a:r>
              <a:rPr lang="en-GB" sz="1200" dirty="0">
                <a:cs typeface="Arial" pitchFamily="34" charset="0"/>
              </a:rPr>
              <a:t>Delirium in adults’, </a:t>
            </a:r>
            <a:r>
              <a:rPr lang="en-GB" sz="1200" i="1" kern="0" dirty="0">
                <a:solidFill>
                  <a:srgbClr val="000000"/>
                </a:solidFill>
                <a:cs typeface="Arial" pitchFamily="34" charset="0"/>
              </a:rPr>
              <a:t>https://www.nice.org.uk/guidance/qs63. </a:t>
            </a:r>
            <a:r>
              <a:rPr lang="en-GB" sz="1200" kern="0" dirty="0">
                <a:solidFill>
                  <a:srgbClr val="000000"/>
                </a:solidFill>
                <a:cs typeface="Arial" pitchFamily="34" charset="0"/>
              </a:rPr>
              <a:t>Accessed 6 May 2017.</a:t>
            </a:r>
          </a:p>
          <a:p>
            <a:r>
              <a:rPr lang="en-GB" sz="1200" dirty="0" err="1">
                <a:solidFill>
                  <a:prstClr val="black"/>
                </a:solidFill>
                <a:cs typeface="Arial" pitchFamily="34" charset="0"/>
              </a:rPr>
              <a:t>Nazarko</a:t>
            </a:r>
            <a:r>
              <a:rPr lang="en-GB" sz="1200" dirty="0">
                <a:solidFill>
                  <a:prstClr val="black"/>
                </a:solidFill>
                <a:cs typeface="Arial" pitchFamily="34" charset="0"/>
              </a:rPr>
              <a:t>, L. (2014)</a:t>
            </a:r>
            <a:r>
              <a:rPr lang="en-GB" sz="1200" b="1" dirty="0">
                <a:cs typeface="Arial" pitchFamily="34" charset="0"/>
              </a:rPr>
              <a:t> ‘</a:t>
            </a:r>
            <a:r>
              <a:rPr lang="en-GB" sz="1200" dirty="0">
                <a:cs typeface="Arial" pitchFamily="34" charset="0"/>
              </a:rPr>
              <a:t>People living with dementia: components of communication’, </a:t>
            </a:r>
            <a:r>
              <a:rPr lang="en-GB" sz="1200" i="1" dirty="0">
                <a:cs typeface="Arial" pitchFamily="34" charset="0"/>
              </a:rPr>
              <a:t>British Journal of Health Care Assistants</a:t>
            </a:r>
            <a:r>
              <a:rPr lang="en-GB" sz="1200" dirty="0">
                <a:cs typeface="Arial" pitchFamily="34" charset="0"/>
              </a:rPr>
              <a:t>, 8: 11. DOI: http://dx.doi.org/10.12968/bjha.2014.8.11.554</a:t>
            </a:r>
          </a:p>
          <a:p>
            <a:r>
              <a:rPr lang="en-GB" sz="1200" dirty="0"/>
              <a:t>Todres, L., Galvin, K. &amp; Holloway, I. (2009) ‘The Humanisation of Healthcare: A value framework for Qualitative Research’, </a:t>
            </a:r>
            <a:r>
              <a:rPr lang="en-GB" sz="1200" i="1" dirty="0"/>
              <a:t>International Journal of Qualitative Studies on Health and Well-being</a:t>
            </a:r>
            <a:r>
              <a:rPr lang="en-GB" sz="1200" dirty="0"/>
              <a:t>, 4(2): 68-77.</a:t>
            </a:r>
          </a:p>
          <a:p>
            <a:endParaRPr lang="en-GB" sz="1000" dirty="0">
              <a:solidFill>
                <a:srgbClr val="000000"/>
              </a:solidFill>
            </a:endParaRPr>
          </a:p>
          <a:p>
            <a:endParaRPr lang="en-GB" sz="1000" dirty="0">
              <a:solidFill>
                <a:prstClr val="black"/>
              </a:solidFill>
            </a:endParaRPr>
          </a:p>
          <a:p>
            <a:endParaRPr lang="en-GB" altLang="en-US" sz="1000" dirty="0">
              <a:solidFill>
                <a:srgbClr val="000000"/>
              </a:solidFill>
            </a:endParaRPr>
          </a:p>
          <a:p>
            <a:endParaRPr lang="en-GB" sz="1000" dirty="0"/>
          </a:p>
          <a:p>
            <a:endParaRPr lang="en-GB" sz="3600" dirty="0"/>
          </a:p>
        </p:txBody>
      </p:sp>
      <p:sp>
        <p:nvSpPr>
          <p:cNvPr id="10" name="Slide Number Placeholder 9"/>
          <p:cNvSpPr>
            <a:spLocks noGrp="1"/>
          </p:cNvSpPr>
          <p:nvPr>
            <p:ph type="sldNum" sz="quarter" idx="12"/>
          </p:nvPr>
        </p:nvSpPr>
        <p:spPr/>
        <p:txBody>
          <a:bodyPr/>
          <a:lstStyle/>
          <a:p>
            <a:fld id="{5C9C4DB9-604A-47CB-A1FB-58DFF92C00FD}" type="slidenum">
              <a:rPr lang="en-GB" smtClean="0"/>
              <a:t>76</a:t>
            </a:fld>
            <a:endParaRPr lang="en-GB"/>
          </a:p>
        </p:txBody>
      </p:sp>
      <p:sp>
        <p:nvSpPr>
          <p:cNvPr id="4" name="Title 3"/>
          <p:cNvSpPr>
            <a:spLocks noGrp="1"/>
          </p:cNvSpPr>
          <p:nvPr>
            <p:ph type="title" idx="4294967295"/>
          </p:nvPr>
        </p:nvSpPr>
        <p:spPr>
          <a:xfrm>
            <a:off x="1547664" y="188640"/>
            <a:ext cx="4679950" cy="1044575"/>
          </a:xfrm>
          <a:prstGeom prst="rect">
            <a:avLst/>
          </a:prstGeom>
          <a:noFill/>
        </p:spPr>
        <p:txBody>
          <a:bodyPr>
            <a:noAutofit/>
          </a:bodyPr>
          <a:lstStyle/>
          <a:p>
            <a:pPr algn="l"/>
            <a:r>
              <a:rPr lang="en-GB" sz="2800" b="1" dirty="0">
                <a:solidFill>
                  <a:srgbClr val="008A3E"/>
                </a:solidFill>
              </a:rPr>
              <a:t>References – Communication, Interaction and Behaviour in Dementia Care</a:t>
            </a:r>
          </a:p>
        </p:txBody>
      </p:sp>
      <p:sp>
        <p:nvSpPr>
          <p:cNvPr id="2" name="Date Placeholder 1"/>
          <p:cNvSpPr>
            <a:spLocks noGrp="1"/>
          </p:cNvSpPr>
          <p:nvPr>
            <p:ph type="dt" sz="half" idx="10"/>
          </p:nvPr>
        </p:nvSpPr>
        <p:spPr/>
        <p:txBody>
          <a:bodyPr/>
          <a:lstStyle/>
          <a:p>
            <a:r>
              <a:rPr lang="en-US"/>
              <a:t>17/05/2018</a:t>
            </a:r>
            <a:endParaRPr lang="en-GB"/>
          </a:p>
        </p:txBody>
      </p:sp>
      <p:sp>
        <p:nvSpPr>
          <p:cNvPr id="6" name="Footer Placeholder 5"/>
          <p:cNvSpPr>
            <a:spLocks noGrp="1"/>
          </p:cNvSpPr>
          <p:nvPr>
            <p:ph type="ftr" sz="quarter" idx="11"/>
          </p:nvPr>
        </p:nvSpPr>
        <p:spPr/>
        <p:txBody>
          <a:bodyPr/>
          <a:lstStyle/>
          <a:p>
            <a:r>
              <a:rPr lang="en-GB"/>
              <a:t>Version 1.1</a:t>
            </a:r>
          </a:p>
        </p:txBody>
      </p:sp>
    </p:spTree>
    <p:extLst>
      <p:ext uri="{BB962C8B-B14F-4D97-AF65-F5344CB8AC3E}">
        <p14:creationId xmlns:p14="http://schemas.microsoft.com/office/powerpoint/2010/main" val="36219875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980728"/>
            <a:ext cx="8208912" cy="5078313"/>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a:p>
          <a:p>
            <a:endParaRPr lang="en-GB" dirty="0"/>
          </a:p>
        </p:txBody>
      </p:sp>
      <p:sp>
        <p:nvSpPr>
          <p:cNvPr id="5" name="Content Placeholder 4"/>
          <p:cNvSpPr>
            <a:spLocks noGrp="1"/>
          </p:cNvSpPr>
          <p:nvPr>
            <p:ph idx="1"/>
          </p:nvPr>
        </p:nvSpPr>
        <p:spPr/>
        <p:txBody>
          <a:bodyPr>
            <a:noAutofit/>
          </a:bodyPr>
          <a:lstStyle/>
          <a:p>
            <a:pPr lvl="0"/>
            <a:r>
              <a:rPr lang="en-GB" sz="2000" dirty="0"/>
              <a:t>Alzheimer’s Society. (2016) ‘Fix Dementia Care: Hospitals’, </a:t>
            </a:r>
            <a:r>
              <a:rPr lang="en-GB" sz="2000" i="1" u="sng" dirty="0">
                <a:hlinkClick r:id="rId3"/>
              </a:rPr>
              <a:t>https://www.alzheimers.org.uk/site/scripts/download_info.php?fileID=2907</a:t>
            </a:r>
            <a:r>
              <a:rPr lang="en-GB" sz="2000" i="1" dirty="0"/>
              <a:t>. Accessed </a:t>
            </a:r>
            <a:r>
              <a:rPr lang="en-GB" sz="2000" dirty="0"/>
              <a:t>30/09/16. </a:t>
            </a:r>
          </a:p>
          <a:p>
            <a:r>
              <a:rPr lang="en-GB" sz="2000" dirty="0" err="1"/>
              <a:t>ASPiH</a:t>
            </a:r>
            <a:r>
              <a:rPr lang="en-GB" sz="2000" dirty="0"/>
              <a:t> and HEE (2016) ‘Standards Framework and Guidance on Simulation-Based Education in Healthcare’ </a:t>
            </a:r>
            <a:r>
              <a:rPr lang="en-GB" sz="2000" i="1" dirty="0">
                <a:hlinkClick r:id="rId4"/>
              </a:rPr>
              <a:t>https://worldspanmedia.s3.amazonaws.com/media/aspihdjango/uploads/documents/standards-consultation/standards-framework.pdf</a:t>
            </a:r>
            <a:r>
              <a:rPr lang="en-GB" sz="2000" i="1" dirty="0"/>
              <a:t>.</a:t>
            </a:r>
            <a:r>
              <a:rPr lang="en-GB" sz="2000" dirty="0"/>
              <a:t> Accessed 09/02/2017.</a:t>
            </a:r>
          </a:p>
          <a:p>
            <a:r>
              <a:rPr lang="en-GB" sz="2000" dirty="0"/>
              <a:t>Galvin K., and Todres, L. (2012)</a:t>
            </a:r>
            <a:r>
              <a:rPr lang="en-GB" sz="2000" i="1" dirty="0"/>
              <a:t> Caring and Well-being: A </a:t>
            </a:r>
            <a:r>
              <a:rPr lang="en-GB" sz="2000" i="1" dirty="0" err="1"/>
              <a:t>Lifeworld</a:t>
            </a:r>
            <a:r>
              <a:rPr lang="en-GB" sz="2000" i="1" dirty="0"/>
              <a:t> Approach. </a:t>
            </a:r>
            <a:r>
              <a:rPr lang="en-GB" sz="2000" dirty="0"/>
              <a:t>London: </a:t>
            </a:r>
            <a:r>
              <a:rPr lang="en-GB" sz="2000" dirty="0" err="1"/>
              <a:t>Routledge</a:t>
            </a:r>
            <a:r>
              <a:rPr lang="en-GB" sz="2000" dirty="0"/>
              <a:t>.  </a:t>
            </a:r>
          </a:p>
          <a:p>
            <a:r>
              <a:rPr lang="en-GB" sz="2000" dirty="0"/>
              <a:t>HEE Fred’s Story films and related resources </a:t>
            </a:r>
            <a:r>
              <a:rPr lang="en-GB" sz="2000" u="sng" dirty="0">
                <a:hlinkClick r:id="rId5"/>
              </a:rPr>
              <a:t>https://hee.nhs.uk/our-work/person-centred-care/dementia/freds-story</a:t>
            </a:r>
            <a:r>
              <a:rPr lang="en-GB" sz="2000" dirty="0"/>
              <a:t> </a:t>
            </a:r>
          </a:p>
          <a:p>
            <a:r>
              <a:rPr lang="en-GB" sz="2000" dirty="0"/>
              <a:t>HEE 	Tier 2 resources: </a:t>
            </a:r>
            <a:r>
              <a:rPr lang="en-GB" sz="2000" u="sng" dirty="0">
                <a:hlinkClick r:id="rId6"/>
              </a:rPr>
              <a:t>https://www.hee.nhs.uk/hee-your-area/thames-valley/our-work/dementia/dementia-tier-2-resources</a:t>
            </a:r>
            <a:endParaRPr lang="en-GB" sz="2000" dirty="0"/>
          </a:p>
          <a:p>
            <a:endParaRPr lang="en-GB" sz="2400" dirty="0"/>
          </a:p>
          <a:p>
            <a:pPr lvl="0"/>
            <a:endParaRPr lang="en-GB" sz="2400" dirty="0"/>
          </a:p>
          <a:p>
            <a:endParaRPr lang="en-GB" sz="3600" dirty="0"/>
          </a:p>
        </p:txBody>
      </p:sp>
      <p:sp>
        <p:nvSpPr>
          <p:cNvPr id="10" name="Slide Number Placeholder 9"/>
          <p:cNvSpPr>
            <a:spLocks noGrp="1"/>
          </p:cNvSpPr>
          <p:nvPr>
            <p:ph type="sldNum" sz="quarter" idx="12"/>
          </p:nvPr>
        </p:nvSpPr>
        <p:spPr/>
        <p:txBody>
          <a:bodyPr/>
          <a:lstStyle/>
          <a:p>
            <a:fld id="{5C9C4DB9-604A-47CB-A1FB-58DFF92C00FD}" type="slidenum">
              <a:rPr lang="en-GB" smtClean="0"/>
              <a:t>77</a:t>
            </a:fld>
            <a:endParaRPr lang="en-GB"/>
          </a:p>
        </p:txBody>
      </p:sp>
      <p:sp>
        <p:nvSpPr>
          <p:cNvPr id="4" name="Title 3"/>
          <p:cNvSpPr>
            <a:spLocks noGrp="1"/>
          </p:cNvSpPr>
          <p:nvPr>
            <p:ph type="title" idx="4294967295"/>
          </p:nvPr>
        </p:nvSpPr>
        <p:spPr>
          <a:xfrm>
            <a:off x="1403648" y="-27384"/>
            <a:ext cx="4679950" cy="1044575"/>
          </a:xfrm>
          <a:prstGeom prst="rect">
            <a:avLst/>
          </a:prstGeom>
          <a:noFill/>
        </p:spPr>
        <p:txBody>
          <a:bodyPr>
            <a:normAutofit/>
          </a:bodyPr>
          <a:lstStyle/>
          <a:p>
            <a:pPr algn="l"/>
            <a:r>
              <a:rPr lang="en-GB" dirty="0">
                <a:solidFill>
                  <a:schemeClr val="bg1"/>
                </a:solidFill>
                <a:latin typeface="Bitter" pitchFamily="50" charset="0"/>
              </a:rPr>
              <a:t> </a:t>
            </a:r>
            <a:r>
              <a:rPr lang="en-GB" sz="2800" b="1" dirty="0">
                <a:solidFill>
                  <a:srgbClr val="008A3E"/>
                </a:solidFill>
              </a:rPr>
              <a:t>Useful resources   </a:t>
            </a:r>
          </a:p>
        </p:txBody>
      </p:sp>
      <p:sp>
        <p:nvSpPr>
          <p:cNvPr id="2" name="Date Placeholder 1"/>
          <p:cNvSpPr>
            <a:spLocks noGrp="1"/>
          </p:cNvSpPr>
          <p:nvPr>
            <p:ph type="dt" sz="half" idx="10"/>
          </p:nvPr>
        </p:nvSpPr>
        <p:spPr/>
        <p:txBody>
          <a:bodyPr/>
          <a:lstStyle/>
          <a:p>
            <a:r>
              <a:rPr lang="en-US"/>
              <a:t>17/05/2018</a:t>
            </a:r>
            <a:endParaRPr lang="en-GB"/>
          </a:p>
        </p:txBody>
      </p:sp>
      <p:sp>
        <p:nvSpPr>
          <p:cNvPr id="6" name="Footer Placeholder 5"/>
          <p:cNvSpPr>
            <a:spLocks noGrp="1"/>
          </p:cNvSpPr>
          <p:nvPr>
            <p:ph type="ftr" sz="quarter" idx="11"/>
          </p:nvPr>
        </p:nvSpPr>
        <p:spPr/>
        <p:txBody>
          <a:bodyPr/>
          <a:lstStyle/>
          <a:p>
            <a:r>
              <a:rPr lang="en-GB"/>
              <a:t>Version 1.1</a:t>
            </a:r>
          </a:p>
        </p:txBody>
      </p:sp>
    </p:spTree>
    <p:extLst>
      <p:ext uri="{BB962C8B-B14F-4D97-AF65-F5344CB8AC3E}">
        <p14:creationId xmlns:p14="http://schemas.microsoft.com/office/powerpoint/2010/main" val="23874094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9348" y="1600200"/>
            <a:ext cx="8208912" cy="3046988"/>
          </a:xfrm>
          <a:prstGeom prst="rect">
            <a:avLst/>
          </a:prstGeom>
          <a:noFill/>
        </p:spPr>
        <p:txBody>
          <a:bodyPr wrap="square" rtlCol="0">
            <a:spAutoFit/>
          </a:bodyPr>
          <a:lstStyle/>
          <a:p>
            <a:pPr algn="ctr"/>
            <a:r>
              <a:rPr lang="en-GB" sz="2400" b="1" dirty="0"/>
              <a:t>Bournemouth University</a:t>
            </a:r>
          </a:p>
          <a:p>
            <a:pPr algn="ctr"/>
            <a:r>
              <a:rPr lang="en-GB" sz="2400" dirty="0"/>
              <a:t>Ageing and Dementia Research Centre </a:t>
            </a:r>
            <a:endParaRPr lang="en-GB" sz="2400" dirty="0">
              <a:hlinkClick r:id="rId3"/>
            </a:endParaRPr>
          </a:p>
          <a:p>
            <a:pPr algn="ctr"/>
            <a:r>
              <a:rPr lang="en-GB" sz="2400" dirty="0">
                <a:hlinkClick r:id="rId3"/>
              </a:rPr>
              <a:t>adrc@bournemouth.ac.uk</a:t>
            </a:r>
          </a:p>
          <a:p>
            <a:pPr algn="ctr"/>
            <a:r>
              <a:rPr lang="en-GB" sz="2400" dirty="0"/>
              <a:t>@</a:t>
            </a:r>
            <a:r>
              <a:rPr lang="en-GB" sz="2400" dirty="0" err="1"/>
              <a:t>BournemouthARDC</a:t>
            </a:r>
            <a:endParaRPr lang="en-GB" sz="2400" dirty="0">
              <a:hlinkClick r:id="rId3"/>
            </a:endParaRPr>
          </a:p>
          <a:p>
            <a:pPr algn="ctr"/>
            <a:endParaRPr lang="en-GB" sz="2400" dirty="0">
              <a:hlinkClick r:id="rId3"/>
            </a:endParaRPr>
          </a:p>
          <a:p>
            <a:pPr algn="ctr"/>
            <a:r>
              <a:rPr lang="en-GB" sz="2400" b="1" dirty="0"/>
              <a:t>Health Education England</a:t>
            </a:r>
            <a:endParaRPr lang="en-GB" sz="2400" b="1" dirty="0">
              <a:hlinkClick r:id="rId3"/>
            </a:endParaRPr>
          </a:p>
          <a:p>
            <a:pPr algn="ctr"/>
            <a:r>
              <a:rPr lang="en-GB" sz="2400" dirty="0">
                <a:hlinkClick r:id="rId4"/>
              </a:rPr>
              <a:t>https://hee.nhs.uk/</a:t>
            </a:r>
            <a:endParaRPr lang="en-GB" sz="2400" dirty="0"/>
          </a:p>
          <a:p>
            <a:pPr algn="ctr"/>
            <a:r>
              <a:rPr lang="en-GB" sz="2400" dirty="0"/>
              <a:t>@</a:t>
            </a:r>
            <a:r>
              <a:rPr lang="en-GB" sz="2400" dirty="0" err="1"/>
              <a:t>NHS_HealthEdEng</a:t>
            </a:r>
            <a:r>
              <a:rPr lang="en-GB" sz="2400" dirty="0"/>
              <a:t> </a:t>
            </a:r>
            <a:endParaRPr lang="en-GB" sz="2400" dirty="0">
              <a:hlinkClick r:id="rId3"/>
            </a:endParaRPr>
          </a:p>
        </p:txBody>
      </p:sp>
      <p:sp>
        <p:nvSpPr>
          <p:cNvPr id="5" name="Content Placeholder 4"/>
          <p:cNvSpPr>
            <a:spLocks noGrp="1"/>
          </p:cNvSpPr>
          <p:nvPr>
            <p:ph idx="1"/>
          </p:nvPr>
        </p:nvSpPr>
        <p:spPr/>
        <p:txBody>
          <a:bodyPr>
            <a:noAutofit/>
          </a:bodyPr>
          <a:lstStyle/>
          <a:p>
            <a:endParaRPr lang="en-GB" sz="2400" dirty="0"/>
          </a:p>
          <a:p>
            <a:pPr lvl="0"/>
            <a:endParaRPr lang="en-GB" sz="2400" dirty="0"/>
          </a:p>
          <a:p>
            <a:endParaRPr lang="en-GB" sz="3600" dirty="0"/>
          </a:p>
        </p:txBody>
      </p:sp>
      <p:sp>
        <p:nvSpPr>
          <p:cNvPr id="10" name="Slide Number Placeholder 9"/>
          <p:cNvSpPr>
            <a:spLocks noGrp="1"/>
          </p:cNvSpPr>
          <p:nvPr>
            <p:ph type="sldNum" sz="quarter" idx="12"/>
          </p:nvPr>
        </p:nvSpPr>
        <p:spPr/>
        <p:txBody>
          <a:bodyPr/>
          <a:lstStyle/>
          <a:p>
            <a:fld id="{5C9C4DB9-604A-47CB-A1FB-58DFF92C00FD}" type="slidenum">
              <a:rPr lang="en-GB" smtClean="0"/>
              <a:t>78</a:t>
            </a:fld>
            <a:endParaRPr lang="en-GB"/>
          </a:p>
        </p:txBody>
      </p:sp>
      <p:sp>
        <p:nvSpPr>
          <p:cNvPr id="4" name="Title 3"/>
          <p:cNvSpPr>
            <a:spLocks noGrp="1"/>
          </p:cNvSpPr>
          <p:nvPr>
            <p:ph type="title" idx="4294967295"/>
          </p:nvPr>
        </p:nvSpPr>
        <p:spPr>
          <a:xfrm>
            <a:off x="1403648" y="-27384"/>
            <a:ext cx="4679950" cy="1044575"/>
          </a:xfrm>
          <a:prstGeom prst="rect">
            <a:avLst/>
          </a:prstGeom>
          <a:noFill/>
        </p:spPr>
        <p:txBody>
          <a:bodyPr>
            <a:normAutofit/>
          </a:bodyPr>
          <a:lstStyle/>
          <a:p>
            <a:pPr algn="l"/>
            <a:r>
              <a:rPr lang="en-GB" dirty="0">
                <a:solidFill>
                  <a:schemeClr val="bg1"/>
                </a:solidFill>
                <a:latin typeface="Bitter" pitchFamily="50" charset="0"/>
              </a:rPr>
              <a:t> </a:t>
            </a:r>
            <a:r>
              <a:rPr lang="en-GB" sz="2800" b="1" dirty="0">
                <a:solidFill>
                  <a:srgbClr val="008A3E"/>
                </a:solidFill>
              </a:rPr>
              <a:t>Contacts   </a:t>
            </a:r>
          </a:p>
        </p:txBody>
      </p:sp>
      <p:sp>
        <p:nvSpPr>
          <p:cNvPr id="2" name="Date Placeholder 1"/>
          <p:cNvSpPr>
            <a:spLocks noGrp="1"/>
          </p:cNvSpPr>
          <p:nvPr>
            <p:ph type="dt" sz="half" idx="10"/>
          </p:nvPr>
        </p:nvSpPr>
        <p:spPr/>
        <p:txBody>
          <a:bodyPr/>
          <a:lstStyle/>
          <a:p>
            <a:r>
              <a:rPr lang="en-US"/>
              <a:t>17/05/2018</a:t>
            </a:r>
            <a:endParaRPr lang="en-GB"/>
          </a:p>
        </p:txBody>
      </p:sp>
      <p:sp>
        <p:nvSpPr>
          <p:cNvPr id="6" name="Footer Placeholder 5"/>
          <p:cNvSpPr>
            <a:spLocks noGrp="1"/>
          </p:cNvSpPr>
          <p:nvPr>
            <p:ph type="ftr" sz="quarter" idx="11"/>
          </p:nvPr>
        </p:nvSpPr>
        <p:spPr/>
        <p:txBody>
          <a:bodyPr/>
          <a:lstStyle/>
          <a:p>
            <a:r>
              <a:rPr lang="en-GB"/>
              <a:t>Version 1.1</a:t>
            </a:r>
          </a:p>
        </p:txBody>
      </p:sp>
    </p:spTree>
    <p:extLst>
      <p:ext uri="{BB962C8B-B14F-4D97-AF65-F5344CB8AC3E}">
        <p14:creationId xmlns:p14="http://schemas.microsoft.com/office/powerpoint/2010/main" val="2590973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980728"/>
            <a:ext cx="8208912" cy="5078313"/>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a:p>
          <a:p>
            <a:endParaRPr lang="en-GB" dirty="0"/>
          </a:p>
        </p:txBody>
      </p:sp>
      <p:sp>
        <p:nvSpPr>
          <p:cNvPr id="5" name="Content Placeholder 4"/>
          <p:cNvSpPr>
            <a:spLocks noGrp="1"/>
          </p:cNvSpPr>
          <p:nvPr>
            <p:ph idx="1"/>
          </p:nvPr>
        </p:nvSpPr>
        <p:spPr>
          <a:xfrm>
            <a:off x="457200" y="1256902"/>
            <a:ext cx="8229600" cy="4525963"/>
          </a:xfrm>
        </p:spPr>
        <p:txBody>
          <a:bodyPr>
            <a:noAutofit/>
          </a:bodyPr>
          <a:lstStyle/>
          <a:p>
            <a:r>
              <a:rPr lang="en-GB" sz="1800" dirty="0"/>
              <a:t>Recap on dementia awareness prior learning (Tier 1)</a:t>
            </a:r>
          </a:p>
          <a:p>
            <a:endParaRPr lang="en-GB" sz="1800" dirty="0"/>
          </a:p>
          <a:p>
            <a:pPr marL="0" indent="0">
              <a:buNone/>
            </a:pPr>
            <a:r>
              <a:rPr lang="en-GB" sz="1800" dirty="0"/>
              <a:t>To understand: </a:t>
            </a:r>
          </a:p>
          <a:p>
            <a:pPr marL="0" indent="0">
              <a:buNone/>
            </a:pPr>
            <a:endParaRPr lang="en-GB" sz="1800" dirty="0"/>
          </a:p>
          <a:p>
            <a:r>
              <a:rPr lang="en-GB" sz="1800" dirty="0"/>
              <a:t>the lifestyle factors that may increase the risk of developing certain types of dementia and how lifestyle changes may delay the onset and severity of certain  types of dementia;</a:t>
            </a:r>
          </a:p>
          <a:p>
            <a:endParaRPr lang="en-GB" sz="1800" dirty="0"/>
          </a:p>
          <a:p>
            <a:r>
              <a:rPr lang="en-GB" sz="1800" dirty="0"/>
              <a:t>motivational factors that may impact on the ability to make changes;</a:t>
            </a:r>
          </a:p>
          <a:p>
            <a:endParaRPr lang="en-GB" sz="1800" dirty="0"/>
          </a:p>
          <a:p>
            <a:r>
              <a:rPr lang="en-GB" sz="1800" dirty="0"/>
              <a:t>the challenges to healthy living that may be experienced by different socioeconomic and/or ethnic groups;</a:t>
            </a:r>
          </a:p>
          <a:p>
            <a:endParaRPr lang="en-GB" sz="1800" dirty="0"/>
          </a:p>
          <a:p>
            <a:r>
              <a:rPr lang="en-GB" sz="1800" dirty="0"/>
              <a:t>how to signpost to sources of health promotion information and support and effectively communicate messages about healthy living according to the abilities and needs of individuals</a:t>
            </a:r>
            <a:r>
              <a:rPr lang="en-GB" sz="2000" dirty="0"/>
              <a:t>.</a:t>
            </a:r>
          </a:p>
          <a:p>
            <a:pPr marL="514350" indent="-514350">
              <a:buFont typeface="+mj-lt"/>
              <a:buAutoNum type="alphaLcParenR"/>
            </a:pPr>
            <a:endParaRPr lang="en-GB" sz="1600" dirty="0">
              <a:solidFill>
                <a:srgbClr val="FF0000"/>
              </a:solidFill>
            </a:endParaRPr>
          </a:p>
        </p:txBody>
      </p:sp>
      <p:sp>
        <p:nvSpPr>
          <p:cNvPr id="10" name="Slide Number Placeholder 9"/>
          <p:cNvSpPr>
            <a:spLocks noGrp="1"/>
          </p:cNvSpPr>
          <p:nvPr>
            <p:ph type="sldNum" sz="quarter" idx="12"/>
          </p:nvPr>
        </p:nvSpPr>
        <p:spPr/>
        <p:txBody>
          <a:bodyPr/>
          <a:lstStyle/>
          <a:p>
            <a:fld id="{5C9C4DB9-604A-47CB-A1FB-58DFF92C00FD}" type="slidenum">
              <a:rPr lang="en-GB" smtClean="0"/>
              <a:t>8</a:t>
            </a:fld>
            <a:endParaRPr lang="en-GB"/>
          </a:p>
        </p:txBody>
      </p:sp>
      <p:sp>
        <p:nvSpPr>
          <p:cNvPr id="4" name="Title 3"/>
          <p:cNvSpPr>
            <a:spLocks noGrp="1"/>
          </p:cNvSpPr>
          <p:nvPr>
            <p:ph type="title" idx="4294967295"/>
          </p:nvPr>
        </p:nvSpPr>
        <p:spPr>
          <a:xfrm>
            <a:off x="1547664" y="153765"/>
            <a:ext cx="4679950" cy="1042987"/>
          </a:xfrm>
          <a:prstGeom prst="rect">
            <a:avLst/>
          </a:prstGeom>
          <a:noFill/>
        </p:spPr>
        <p:txBody>
          <a:bodyPr>
            <a:normAutofit/>
          </a:bodyPr>
          <a:lstStyle/>
          <a:p>
            <a:pPr algn="l"/>
            <a:r>
              <a:rPr lang="en-GB" sz="2800" b="1" dirty="0">
                <a:solidFill>
                  <a:srgbClr val="4C8822"/>
                </a:solidFill>
              </a:rPr>
              <a:t>Session aims </a:t>
            </a:r>
          </a:p>
        </p:txBody>
      </p:sp>
      <p:sp>
        <p:nvSpPr>
          <p:cNvPr id="2" name="Date Placeholder 1"/>
          <p:cNvSpPr>
            <a:spLocks noGrp="1"/>
          </p:cNvSpPr>
          <p:nvPr>
            <p:ph type="dt" sz="half" idx="10"/>
          </p:nvPr>
        </p:nvSpPr>
        <p:spPr/>
        <p:txBody>
          <a:bodyPr/>
          <a:lstStyle/>
          <a:p>
            <a:r>
              <a:rPr lang="en-US"/>
              <a:t>17/05/2018</a:t>
            </a:r>
            <a:endParaRPr lang="en-GB"/>
          </a:p>
        </p:txBody>
      </p:sp>
      <p:sp>
        <p:nvSpPr>
          <p:cNvPr id="6" name="Footer Placeholder 5"/>
          <p:cNvSpPr>
            <a:spLocks noGrp="1"/>
          </p:cNvSpPr>
          <p:nvPr>
            <p:ph type="ftr" sz="quarter" idx="11"/>
          </p:nvPr>
        </p:nvSpPr>
        <p:spPr/>
        <p:txBody>
          <a:bodyPr/>
          <a:lstStyle/>
          <a:p>
            <a:r>
              <a:rPr lang="en-GB"/>
              <a:t>Version 1.1</a:t>
            </a:r>
          </a:p>
        </p:txBody>
      </p:sp>
    </p:spTree>
    <p:extLst>
      <p:ext uri="{BB962C8B-B14F-4D97-AF65-F5344CB8AC3E}">
        <p14:creationId xmlns:p14="http://schemas.microsoft.com/office/powerpoint/2010/main" val="4125724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5816" y="1021810"/>
            <a:ext cx="5080778" cy="5080778"/>
          </a:xfrm>
          <a:prstGeom prst="rect">
            <a:avLst/>
          </a:prstGeom>
        </p:spPr>
      </p:pic>
      <p:sp>
        <p:nvSpPr>
          <p:cNvPr id="3" name="TextBox 2"/>
          <p:cNvSpPr txBox="1"/>
          <p:nvPr/>
        </p:nvSpPr>
        <p:spPr>
          <a:xfrm>
            <a:off x="683568" y="5733256"/>
            <a:ext cx="8208912" cy="369332"/>
          </a:xfrm>
          <a:prstGeom prst="rect">
            <a:avLst/>
          </a:prstGeom>
          <a:noFill/>
        </p:spPr>
        <p:txBody>
          <a:bodyPr wrap="square" rtlCol="0">
            <a:spAutoFit/>
          </a:bodyPr>
          <a:lstStyle/>
          <a:p>
            <a:pPr algn="r"/>
            <a:r>
              <a:rPr lang="en-GB" dirty="0"/>
              <a:t>Sentences from sources: Alzheimer's Society, 2014; Public Health England, 2016</a:t>
            </a:r>
          </a:p>
        </p:txBody>
      </p:sp>
      <p:sp>
        <p:nvSpPr>
          <p:cNvPr id="5" name="Content Placeholder 4"/>
          <p:cNvSpPr>
            <a:spLocks noGrp="1"/>
          </p:cNvSpPr>
          <p:nvPr>
            <p:ph idx="1"/>
          </p:nvPr>
        </p:nvSpPr>
        <p:spPr>
          <a:xfrm>
            <a:off x="457200" y="1600201"/>
            <a:ext cx="8229600" cy="4133056"/>
          </a:xfrm>
        </p:spPr>
        <p:txBody>
          <a:bodyPr>
            <a:noAutofit/>
          </a:bodyPr>
          <a:lstStyle/>
          <a:p>
            <a:pPr marL="514350" indent="-514350">
              <a:buFont typeface="+mj-lt"/>
              <a:buAutoNum type="alphaLcParenR"/>
            </a:pPr>
            <a:r>
              <a:rPr lang="en-GB" sz="1600" dirty="0">
                <a:solidFill>
                  <a:schemeClr val="bg1"/>
                </a:solidFill>
                <a:latin typeface="Bitter" pitchFamily="50" charset="0"/>
              </a:rPr>
              <a:t>Quiz</a:t>
            </a:r>
            <a:endParaRPr lang="en-GB" sz="1600" dirty="0">
              <a:solidFill>
                <a:srgbClr val="FF0000"/>
              </a:solidFill>
            </a:endParaRPr>
          </a:p>
        </p:txBody>
      </p:sp>
      <p:sp>
        <p:nvSpPr>
          <p:cNvPr id="11" name="Slide Number Placeholder 10"/>
          <p:cNvSpPr>
            <a:spLocks noGrp="1"/>
          </p:cNvSpPr>
          <p:nvPr>
            <p:ph type="sldNum" sz="quarter" idx="12"/>
          </p:nvPr>
        </p:nvSpPr>
        <p:spPr/>
        <p:txBody>
          <a:bodyPr/>
          <a:lstStyle/>
          <a:p>
            <a:fld id="{5C9C4DB9-604A-47CB-A1FB-58DFF92C00FD}" type="slidenum">
              <a:rPr lang="en-GB" smtClean="0"/>
              <a:t>9</a:t>
            </a:fld>
            <a:endParaRPr lang="en-GB"/>
          </a:p>
        </p:txBody>
      </p:sp>
      <p:sp>
        <p:nvSpPr>
          <p:cNvPr id="4" name="Title 3"/>
          <p:cNvSpPr>
            <a:spLocks noGrp="1"/>
          </p:cNvSpPr>
          <p:nvPr>
            <p:ph type="title" idx="4294967295"/>
          </p:nvPr>
        </p:nvSpPr>
        <p:spPr>
          <a:xfrm>
            <a:off x="1620242" y="146229"/>
            <a:ext cx="4679950" cy="1044575"/>
          </a:xfrm>
          <a:prstGeom prst="rect">
            <a:avLst/>
          </a:prstGeom>
          <a:noFill/>
        </p:spPr>
        <p:txBody>
          <a:bodyPr>
            <a:noAutofit/>
          </a:bodyPr>
          <a:lstStyle/>
          <a:p>
            <a:pPr algn="l"/>
            <a:r>
              <a:rPr lang="en-GB" sz="2800" b="1" dirty="0">
                <a:solidFill>
                  <a:srgbClr val="4C8822"/>
                </a:solidFill>
                <a:latin typeface="+mn-lt"/>
              </a:rPr>
              <a:t>Group activity: Joined up sentences</a:t>
            </a:r>
          </a:p>
        </p:txBody>
      </p:sp>
      <p:sp>
        <p:nvSpPr>
          <p:cNvPr id="2" name="Date Placeholder 1"/>
          <p:cNvSpPr>
            <a:spLocks noGrp="1"/>
          </p:cNvSpPr>
          <p:nvPr>
            <p:ph type="dt" sz="half" idx="10"/>
          </p:nvPr>
        </p:nvSpPr>
        <p:spPr/>
        <p:txBody>
          <a:bodyPr/>
          <a:lstStyle/>
          <a:p>
            <a:r>
              <a:rPr lang="en-US"/>
              <a:t>17/05/2018</a:t>
            </a:r>
            <a:endParaRPr lang="en-GB"/>
          </a:p>
        </p:txBody>
      </p:sp>
      <p:sp>
        <p:nvSpPr>
          <p:cNvPr id="6" name="Footer Placeholder 5"/>
          <p:cNvSpPr>
            <a:spLocks noGrp="1"/>
          </p:cNvSpPr>
          <p:nvPr>
            <p:ph type="ftr" sz="quarter" idx="11"/>
          </p:nvPr>
        </p:nvSpPr>
        <p:spPr/>
        <p:txBody>
          <a:bodyPr/>
          <a:lstStyle/>
          <a:p>
            <a:r>
              <a:rPr lang="en-GB"/>
              <a:t>Version 1.1</a:t>
            </a:r>
          </a:p>
        </p:txBody>
      </p:sp>
      <p:sp>
        <p:nvSpPr>
          <p:cNvPr id="9" name="TextBox 8"/>
          <p:cNvSpPr txBox="1"/>
          <p:nvPr/>
        </p:nvSpPr>
        <p:spPr>
          <a:xfrm>
            <a:off x="426936" y="1500128"/>
            <a:ext cx="8384026" cy="400110"/>
          </a:xfrm>
          <a:prstGeom prst="rect">
            <a:avLst/>
          </a:prstGeom>
          <a:noFill/>
        </p:spPr>
        <p:txBody>
          <a:bodyPr wrap="none" rtlCol="0">
            <a:spAutoFit/>
          </a:bodyPr>
          <a:lstStyle/>
          <a:p>
            <a:r>
              <a:rPr lang="en-GB" sz="2000" b="1" dirty="0"/>
              <a:t>Dementia is an ‘umbrella term’ referring to many different types of dementia</a:t>
            </a:r>
          </a:p>
        </p:txBody>
      </p:sp>
      <p:sp>
        <p:nvSpPr>
          <p:cNvPr id="12" name="TextBox 11"/>
          <p:cNvSpPr txBox="1"/>
          <p:nvPr/>
        </p:nvSpPr>
        <p:spPr>
          <a:xfrm>
            <a:off x="5943600" y="3985909"/>
            <a:ext cx="2526146" cy="1200329"/>
          </a:xfrm>
          <a:prstGeom prst="rect">
            <a:avLst/>
          </a:prstGeom>
          <a:noFill/>
        </p:spPr>
        <p:txBody>
          <a:bodyPr wrap="square" rtlCol="0">
            <a:spAutoFit/>
          </a:bodyPr>
          <a:lstStyle/>
          <a:p>
            <a:r>
              <a:rPr lang="en-GB" dirty="0"/>
              <a:t>The handle illustrates the most common type of dementia,  Alzheimer's Disease</a:t>
            </a:r>
          </a:p>
        </p:txBody>
      </p:sp>
      <p:sp>
        <p:nvSpPr>
          <p:cNvPr id="13" name="TextBox 12"/>
          <p:cNvSpPr txBox="1"/>
          <p:nvPr/>
        </p:nvSpPr>
        <p:spPr>
          <a:xfrm>
            <a:off x="683568" y="2372345"/>
            <a:ext cx="3189927" cy="1477328"/>
          </a:xfrm>
          <a:prstGeom prst="rect">
            <a:avLst/>
          </a:prstGeom>
          <a:noFill/>
        </p:spPr>
        <p:txBody>
          <a:bodyPr wrap="square" rtlCol="0">
            <a:spAutoFit/>
          </a:bodyPr>
          <a:lstStyle/>
          <a:p>
            <a:r>
              <a:rPr lang="en-GB" dirty="0"/>
              <a:t>Each separate section of the umbrella illustrates the lesser common types of dementia, such as Vascular, Lewy Body and Frontotemporal.</a:t>
            </a:r>
          </a:p>
        </p:txBody>
      </p:sp>
    </p:spTree>
    <p:extLst>
      <p:ext uri="{BB962C8B-B14F-4D97-AF65-F5344CB8AC3E}">
        <p14:creationId xmlns:p14="http://schemas.microsoft.com/office/powerpoint/2010/main" val="14184638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40a7d8f-7841-49b6-bfe7-7aa06d327266">
      <Terms xmlns="http://schemas.microsoft.com/office/infopath/2007/PartnerControls"/>
    </lcf76f155ced4ddcb4097134ff3c332f>
    <TaxCatchAll xmlns="e1e50c13-c3ba-4f0c-a29b-ab463524dbb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AE003265C489E4CB3748BB66229892B" ma:contentTypeVersion="14" ma:contentTypeDescription="Create a new document." ma:contentTypeScope="" ma:versionID="82b78ed54a0dac55f1b43630ae433f9c">
  <xsd:schema xmlns:xsd="http://www.w3.org/2001/XMLSchema" xmlns:xs="http://www.w3.org/2001/XMLSchema" xmlns:p="http://schemas.microsoft.com/office/2006/metadata/properties" xmlns:ns2="740a7d8f-7841-49b6-bfe7-7aa06d327266" xmlns:ns3="e1e50c13-c3ba-4f0c-a29b-ab463524dbbf" targetNamespace="http://schemas.microsoft.com/office/2006/metadata/properties" ma:root="true" ma:fieldsID="0d666964bb268992bc0bb33c3ab943dc" ns2:_="" ns3:_="">
    <xsd:import namespace="740a7d8f-7841-49b6-bfe7-7aa06d327266"/>
    <xsd:import namespace="e1e50c13-c3ba-4f0c-a29b-ab463524dbb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0a7d8f-7841-49b6-bfe7-7aa06d3272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b5e471e-86a7-4573-b003-24887ebde44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1e50c13-c3ba-4f0c-a29b-ab463524dbb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a434301-ed6c-4c74-95aa-124a6d114ea3}" ma:internalName="TaxCatchAll" ma:showField="CatchAllData" ma:web="e1e50c13-c3ba-4f0c-a29b-ab463524dbbf">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2846F0-791B-4027-9E0B-D8CDFED521F8}">
  <ds:schemaRefs>
    <ds:schemaRef ds:uri="http://schemas.microsoft.com/office/2006/metadata/properties"/>
    <ds:schemaRef ds:uri="http://schemas.microsoft.com/office/infopath/2007/PartnerControls"/>
    <ds:schemaRef ds:uri="03b25e55-1fda-4dd5-9a75-c38d0989a0e2"/>
    <ds:schemaRef ds:uri="d2389ad0-4628-4ca4-babd-a5e1ca1fc43d"/>
  </ds:schemaRefs>
</ds:datastoreItem>
</file>

<file path=customXml/itemProps2.xml><?xml version="1.0" encoding="utf-8"?>
<ds:datastoreItem xmlns:ds="http://schemas.openxmlformats.org/officeDocument/2006/customXml" ds:itemID="{9B2BAB64-CB77-415A-B5A3-A86E9910BE43}"/>
</file>

<file path=customXml/itemProps3.xml><?xml version="1.0" encoding="utf-8"?>
<ds:datastoreItem xmlns:ds="http://schemas.openxmlformats.org/officeDocument/2006/customXml" ds:itemID="{34A82992-6731-46AF-AF6B-FEF2D8239D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4431</TotalTime>
  <Words>10089</Words>
  <Application>Microsoft Office PowerPoint</Application>
  <PresentationFormat>On-screen Show (4:3)</PresentationFormat>
  <Paragraphs>1877</Paragraphs>
  <Slides>78</Slides>
  <Notes>78</Notes>
  <HiddenSlides>0</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Office Theme</vt:lpstr>
      <vt:lpstr>Dementia Education And Learning Through Simulation 2 (DEALTS 2) programme        Workshop Slides  Developed in partnership by Health Education England and the  Ageing &amp; Dementia Research Centre, Bournemouth University     </vt:lpstr>
      <vt:lpstr>Welcome </vt:lpstr>
      <vt:lpstr>Housekeeping </vt:lpstr>
      <vt:lpstr>Definition of Tier 2 training</vt:lpstr>
      <vt:lpstr>Dementia Core Knowledge and Skills Framework</vt:lpstr>
      <vt:lpstr>Overview of workshop</vt:lpstr>
      <vt:lpstr> Dementia Risk Reduction and Prevention    Tier 2, Subject 3 </vt:lpstr>
      <vt:lpstr>Session aims </vt:lpstr>
      <vt:lpstr>Group activity: Joined up sentences</vt:lpstr>
      <vt:lpstr>Dementia a public health priority and public concern</vt:lpstr>
      <vt:lpstr>Importance for health and social care workforce</vt:lpstr>
      <vt:lpstr>Pause and think</vt:lpstr>
      <vt:lpstr>Identifying those at risk</vt:lpstr>
      <vt:lpstr>Identifying those at risk</vt:lpstr>
      <vt:lpstr>Video: ‘It’s ok to talk about dementia’</vt:lpstr>
      <vt:lpstr>Good for the heart;  good for the brain </vt:lpstr>
      <vt:lpstr>Protective factors </vt:lpstr>
      <vt:lpstr> Factors that impact ability to make changes to health </vt:lpstr>
      <vt:lpstr> Social determinants of health </vt:lpstr>
      <vt:lpstr>Group activity</vt:lpstr>
      <vt:lpstr>Sources of health promotion support and information </vt:lpstr>
      <vt:lpstr>Sources of health promotion support and information </vt:lpstr>
      <vt:lpstr>Key points to remember</vt:lpstr>
      <vt:lpstr>    Time for a break    </vt:lpstr>
      <vt:lpstr> Person-Centred Care    Tier 2, Subject 4 </vt:lpstr>
      <vt:lpstr>Session aims </vt:lpstr>
      <vt:lpstr>Principles of person-centred care – VIPS model</vt:lpstr>
      <vt:lpstr>Group activity</vt:lpstr>
      <vt:lpstr>Value of narratives</vt:lpstr>
      <vt:lpstr>Value of narratives</vt:lpstr>
      <vt:lpstr>Collecting stories</vt:lpstr>
      <vt:lpstr>Humanising Values Framework</vt:lpstr>
      <vt:lpstr>Forms of humanisation/ dehumanisation</vt:lpstr>
      <vt:lpstr>Forms of humanisation/ dehumanisation</vt:lpstr>
      <vt:lpstr>Forms of humanisation/ dehumanisation</vt:lpstr>
      <vt:lpstr>Forms of humanisation/ dehumanisation</vt:lpstr>
      <vt:lpstr>Forms of humanisation/ dehumanisation</vt:lpstr>
      <vt:lpstr>Forms of humanisation/ dehumanisation</vt:lpstr>
      <vt:lpstr>Forms of humanisation/ dehumanisation</vt:lpstr>
      <vt:lpstr>Forms of humanisation/ dehumanisation</vt:lpstr>
      <vt:lpstr>Experiences of hospital care</vt:lpstr>
      <vt:lpstr>Experiences of hospital care</vt:lpstr>
      <vt:lpstr>Link between health status and mistreatment</vt:lpstr>
      <vt:lpstr>Experiences of hospital care </vt:lpstr>
      <vt:lpstr>Person Centred Care Simulation</vt:lpstr>
      <vt:lpstr>Best practice: people with dementia in acute settings </vt:lpstr>
      <vt:lpstr>Importance of  person-centred care</vt:lpstr>
      <vt:lpstr>Key points to remember</vt:lpstr>
      <vt:lpstr>    Time for a break    </vt:lpstr>
      <vt:lpstr>Communication, Interaction and Behaviour in Dementia Care    Tier 2, Subject 5 </vt:lpstr>
      <vt:lpstr>Aims of the session </vt:lpstr>
      <vt:lpstr>Communication  simulation </vt:lpstr>
      <vt:lpstr>Significance</vt:lpstr>
      <vt:lpstr>Significance</vt:lpstr>
      <vt:lpstr>Humanised Communication</vt:lpstr>
      <vt:lpstr>Humanisation - Head</vt:lpstr>
      <vt:lpstr>Humanisation - Head</vt:lpstr>
      <vt:lpstr>Video: Communication difficulties</vt:lpstr>
      <vt:lpstr> Humanisation - Head</vt:lpstr>
      <vt:lpstr>Humanisation – Heart </vt:lpstr>
      <vt:lpstr>Humanisation – Hand Communication Skills</vt:lpstr>
      <vt:lpstr>Humanisation – Hand Communication Skills</vt:lpstr>
      <vt:lpstr>Humanisation – Hand Communication Skills</vt:lpstr>
      <vt:lpstr>Humanisation – Hand Communication Skills</vt:lpstr>
      <vt:lpstr>What remains…?</vt:lpstr>
      <vt:lpstr>Behaviour is a form of Communication</vt:lpstr>
      <vt:lpstr>Simulated Activity</vt:lpstr>
      <vt:lpstr>Group Discussion</vt:lpstr>
      <vt:lpstr>Key points to remember</vt:lpstr>
      <vt:lpstr>Final thoughts….</vt:lpstr>
      <vt:lpstr> Evaluation</vt:lpstr>
      <vt:lpstr> Acknowledgements</vt:lpstr>
      <vt:lpstr>Credits</vt:lpstr>
      <vt:lpstr>References – Dementia Risk Reduction and Prevention</vt:lpstr>
      <vt:lpstr>References  Person-centred care</vt:lpstr>
      <vt:lpstr>References – Communication, Interaction and Behaviour in Dementia Care</vt:lpstr>
      <vt:lpstr> Useful resources   </vt:lpstr>
      <vt:lpstr> Contacts   </vt:lpstr>
    </vt:vector>
  </TitlesOfParts>
  <Company>Bournemouth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Dementia Education And Learning Through Simulation 2 (DEALTS 2) programme</dc:title>
  <dc:creator>Michelle,Heward</dc:creator>
  <cp:lastModifiedBy>Michelle Heward</cp:lastModifiedBy>
  <cp:revision>417</cp:revision>
  <cp:lastPrinted>2017-04-28T07:46:21Z</cp:lastPrinted>
  <dcterms:created xsi:type="dcterms:W3CDTF">2017-04-25T10:20:27Z</dcterms:created>
  <dcterms:modified xsi:type="dcterms:W3CDTF">2022-11-28T14:14:38Z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0x0101001AE003265C489E4CB3748BB66229892B</vt:lpwstr>
  </property>
</Properties>
</file>