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31"/>
  </p:notesMasterIdLst>
  <p:handoutMasterIdLst>
    <p:handoutMasterId r:id="rId32"/>
  </p:handoutMasterIdLst>
  <p:sldIdLst>
    <p:sldId id="256" r:id="rId5"/>
    <p:sldId id="492" r:id="rId6"/>
    <p:sldId id="495" r:id="rId7"/>
    <p:sldId id="494" r:id="rId8"/>
    <p:sldId id="496" r:id="rId9"/>
    <p:sldId id="559" r:id="rId10"/>
    <p:sldId id="493" r:id="rId11"/>
    <p:sldId id="560" r:id="rId12"/>
    <p:sldId id="587" r:id="rId13"/>
    <p:sldId id="561" r:id="rId14"/>
    <p:sldId id="549" r:id="rId15"/>
    <p:sldId id="590" r:id="rId16"/>
    <p:sldId id="588" r:id="rId17"/>
    <p:sldId id="591" r:id="rId18"/>
    <p:sldId id="550" r:id="rId19"/>
    <p:sldId id="575" r:id="rId20"/>
    <p:sldId id="563" r:id="rId21"/>
    <p:sldId id="556" r:id="rId22"/>
    <p:sldId id="554" r:id="rId23"/>
    <p:sldId id="592" r:id="rId24"/>
    <p:sldId id="552" r:id="rId25"/>
    <p:sldId id="553" r:id="rId26"/>
    <p:sldId id="593" r:id="rId27"/>
    <p:sldId id="594" r:id="rId28"/>
    <p:sldId id="576" r:id="rId29"/>
    <p:sldId id="57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8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83481" autoAdjust="0"/>
  </p:normalViewPr>
  <p:slideViewPr>
    <p:cSldViewPr>
      <p:cViewPr varScale="1">
        <p:scale>
          <a:sx n="38" d="100"/>
          <a:sy n="38" d="100"/>
        </p:scale>
        <p:origin x="159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67250DB-007E-487A-A0CD-94FECA942B39}" type="datetimeFigureOut">
              <a:rPr lang="en-GB" smtClean="0"/>
              <a:t>28/11/2022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21ED8F-79F6-49F0-9955-E0FC771307FB}" type="slidenum">
              <a:rPr lang="en-GB" smtClean="0"/>
              <a:t>‹#›</a:t>
            </a:fld>
            <a:endParaRPr lang="en-GB"/>
          </a:p>
        </p:txBody>
      </p:sp>
    </p:spTree>
    <p:extLst>
      <p:ext uri="{BB962C8B-B14F-4D97-AF65-F5344CB8AC3E}">
        <p14:creationId xmlns:p14="http://schemas.microsoft.com/office/powerpoint/2010/main" val="3238150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F6D21A-DE39-48C5-8325-0799DE46D7B6}" type="datetimeFigureOut">
              <a:rPr lang="en-GB" smtClean="0"/>
              <a:t>28/11/2022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BFE4E9-B8A9-4031-BF98-E471A12A843E}" type="slidenum">
              <a:rPr lang="en-GB" smtClean="0"/>
              <a:t>‹#›</a:t>
            </a:fld>
            <a:endParaRPr lang="en-GB"/>
          </a:p>
        </p:txBody>
      </p:sp>
    </p:spTree>
    <p:extLst>
      <p:ext uri="{BB962C8B-B14F-4D97-AF65-F5344CB8AC3E}">
        <p14:creationId xmlns:p14="http://schemas.microsoft.com/office/powerpoint/2010/main" val="11715602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BFE4E9-B8A9-4031-BF98-E471A12A843E}" type="slidenum">
              <a:rPr lang="en-GB" smtClean="0"/>
              <a:t>1</a:t>
            </a:fld>
            <a:endParaRPr lang="en-GB"/>
          </a:p>
        </p:txBody>
      </p:sp>
    </p:spTree>
    <p:extLst>
      <p:ext uri="{BB962C8B-B14F-4D97-AF65-F5344CB8AC3E}">
        <p14:creationId xmlns:p14="http://schemas.microsoft.com/office/powerpoint/2010/main" val="284810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why simulation is used in health and social care settings to deliver training.</a:t>
            </a:r>
          </a:p>
        </p:txBody>
      </p:sp>
      <p:sp>
        <p:nvSpPr>
          <p:cNvPr id="4" name="Slide Number Placeholder 3"/>
          <p:cNvSpPr>
            <a:spLocks noGrp="1"/>
          </p:cNvSpPr>
          <p:nvPr>
            <p:ph type="sldNum" sz="quarter" idx="10"/>
          </p:nvPr>
        </p:nvSpPr>
        <p:spPr/>
        <p:txBody>
          <a:bodyPr/>
          <a:lstStyle/>
          <a:p>
            <a:fld id="{7ABFE4E9-B8A9-4031-BF98-E471A12A843E}" type="slidenum">
              <a:rPr lang="en-GB" smtClean="0"/>
              <a:t>10</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Ways to help us understand</a:t>
            </a:r>
            <a:r>
              <a:rPr lang="en-GB" baseline="0" dirty="0"/>
              <a:t> about dementia.</a:t>
            </a:r>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11</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Highlight the policy</a:t>
            </a:r>
            <a:r>
              <a:rPr lang="en-GB" baseline="0" dirty="0"/>
              <a:t> context and level of national support for the dementia agenda</a:t>
            </a:r>
            <a:endParaRPr lang="en-GB" dirty="0"/>
          </a:p>
          <a:p>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12</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real need for dementia training for</a:t>
            </a:r>
            <a:r>
              <a:rPr lang="en-GB" baseline="0" dirty="0"/>
              <a:t> hospital staff. </a:t>
            </a:r>
          </a:p>
          <a:p>
            <a:endParaRPr lang="en-GB" dirty="0"/>
          </a:p>
          <a:p>
            <a:r>
              <a:rPr lang="en-GB" dirty="0"/>
              <a:t>The number of people living with dementia</a:t>
            </a:r>
            <a:r>
              <a:rPr lang="en-GB" baseline="0" dirty="0"/>
              <a:t> ending up in hospital is increasing  and instances of poor care have ben identified and is a cause for concern.</a:t>
            </a:r>
          </a:p>
          <a:p>
            <a:endParaRPr lang="en-GB" baseline="0" dirty="0"/>
          </a:p>
          <a:p>
            <a:r>
              <a:rPr lang="en-GB" dirty="0"/>
              <a:t>Headlines</a:t>
            </a:r>
            <a:r>
              <a:rPr lang="en-GB" baseline="0" dirty="0"/>
              <a:t> from newspaper present mixed information about dementia, giving people mixed information about what they can do to reduce their own risk. Public are concerned about being diagnosed with dementia. What evidence lies behind these – can check out the evidence behind these headlines at NHS Choices – Behind the evidence</a:t>
            </a:r>
          </a:p>
          <a:p>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13</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No matter the academic context – the real context is the person living with dementia and</a:t>
            </a:r>
            <a:r>
              <a:rPr lang="en-GB" baseline="0" dirty="0"/>
              <a:t> their friends and family.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Discuss one of the many people living with dementia who have become advocates – e.g. Kate </a:t>
            </a:r>
            <a:r>
              <a:rPr lang="en-GB" baseline="0" dirty="0" err="1"/>
              <a:t>Swaffer</a:t>
            </a:r>
            <a:r>
              <a:rPr lang="en-GB" baseline="0" dirty="0"/>
              <a:t> or George Rook</a:t>
            </a:r>
            <a:endParaRPr lang="en-GB" dirty="0"/>
          </a:p>
          <a:p>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14</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the relevance of experiential learning</a:t>
            </a:r>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15</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b="1" dirty="0" err="1"/>
              <a:t>kolb</a:t>
            </a:r>
            <a:r>
              <a:rPr lang="en-GB" sz="800" b="1" dirty="0"/>
              <a:t> learning styles definitions and descriptions</a:t>
            </a:r>
          </a:p>
          <a:p>
            <a:r>
              <a:rPr lang="en-GB" sz="800" dirty="0"/>
              <a:t>Knowing a person's (and your own) learning style enables learning to be orientated according to the preferred method. That said, everyone responds to and needs the stimulus of all types of learning styles to one extent or another - it's a matter of using emphasis that fits best with the given situation and a person's learning style preferences. </a:t>
            </a:r>
          </a:p>
          <a:p>
            <a:r>
              <a:rPr lang="en-GB" sz="800" dirty="0"/>
              <a:t>Here are brief descriptions of the four Kolb learning styles: </a:t>
            </a:r>
          </a:p>
          <a:p>
            <a:r>
              <a:rPr lang="en-GB" sz="800" b="1" dirty="0"/>
              <a:t>Diverging (feeling and watching - CE/RO)</a:t>
            </a:r>
            <a:r>
              <a:rPr lang="en-GB" sz="800" dirty="0"/>
              <a:t> - These people are able to look at things from different perspectives. They are sensitive. They prefer to watch rather than do, tending to gather information and use imagination to solve problems. They are best at viewing concrete situations several different viewpoints. Kolb called this style 'Diverging' because these people perform better in situations that require ideas-generation, for example, brainstorming. People with a Diverging learning style have broad cultural interests and like to gather information. They are interested in people, tend to be imaginative and emotional, and tend to be strong in the arts. People with the Diverging style prefer to work in groups, to listen with an open mind and to receive personal feedback. </a:t>
            </a:r>
          </a:p>
          <a:p>
            <a:r>
              <a:rPr lang="en-GB" sz="800" b="1" dirty="0"/>
              <a:t>Assimilating (watching and thinking - AC/RO)</a:t>
            </a:r>
            <a:r>
              <a:rPr lang="en-GB" sz="800" dirty="0"/>
              <a:t> - The Assimilating learning preference is for a concise, logical approach. Ideas and concepts are more important than people. These people require good clear explanation rather than practical opportunity. They excel at understanding wide-ranging information and organising it a clear logical format. People with an Assimilating learning style are less focused on people and more interested in ideas and abstract concepts. People with this style are more attracted to logically sound theories than approaches based on practical value. These learning style people is important for effectiveness in information and science careers. In formal learning situations, people with this style prefer readings, lectures, exploring analytical models, and having time to think things through. </a:t>
            </a:r>
          </a:p>
          <a:p>
            <a:r>
              <a:rPr lang="en-GB" sz="800" b="1" dirty="0"/>
              <a:t>Converging (doing and thinking - AC/AE)</a:t>
            </a:r>
            <a:r>
              <a:rPr lang="en-GB" sz="800" dirty="0"/>
              <a:t> - People with a Converging learning style can solve problems and will use their learning to find solutions to practical issues. They prefer technical tasks, and are less concerned with people and interpersonal aspects. People with a Converging learning style are best at finding practical uses for ideas and theories. They can solve problems and make decisions by finding solutions to questions and problems. People with a Converging learning style are more attracted to technical tasks and problems than social or interpersonal issues. A Converging learning style enables specialist and technology abilities. People with a Converging style like to experiment with new ideas, to simulate, and to work with practical applications. </a:t>
            </a:r>
          </a:p>
          <a:p>
            <a:r>
              <a:rPr lang="en-GB" sz="800" b="1" dirty="0"/>
              <a:t>Accommodating (doing and feeling - CE/AE)</a:t>
            </a:r>
            <a:r>
              <a:rPr lang="en-GB" sz="800" dirty="0"/>
              <a:t> - The Accommodating learning style is 'hands-on', and relies on intuition rather than logic. These people use other people's analysis, and prefer to take a practical, experiential approach. They are attracted to new challenges and experiences, and to carrying out plans. They commonly act on 'gut' instinct rather than logical analysis. People with an Accommodating learning style will tend to rely on others for information than carry out their own analysis. This learning style is prevalent and useful in roles requiring action and initiative. People with an Accommodating learning style prefer to work in teams to complete tasks. They set targets and actively work in the field trying different ways to achieve an objective. </a:t>
            </a:r>
          </a:p>
          <a:p>
            <a:endParaRPr lang="en-GB" sz="800" dirty="0"/>
          </a:p>
        </p:txBody>
      </p:sp>
      <p:sp>
        <p:nvSpPr>
          <p:cNvPr id="4" name="Slide Number Placeholder 3"/>
          <p:cNvSpPr>
            <a:spLocks noGrp="1"/>
          </p:cNvSpPr>
          <p:nvPr>
            <p:ph type="sldNum" sz="quarter" idx="10"/>
          </p:nvPr>
        </p:nvSpPr>
        <p:spPr/>
        <p:txBody>
          <a:bodyPr/>
          <a:lstStyle/>
          <a:p>
            <a:fld id="{7ABFE4E9-B8A9-4031-BF98-E471A12A843E}" type="slidenum">
              <a:rPr lang="en-GB" smtClean="0"/>
              <a:t>16</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 participants</a:t>
            </a:r>
            <a:r>
              <a:rPr lang="en-GB" baseline="0" dirty="0"/>
              <a:t> can get the most out of the session today.</a:t>
            </a:r>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17</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Run through workshop slides – inform the participants that you will now use the </a:t>
            </a:r>
            <a:r>
              <a:rPr lang="en-GB" sz="1200" dirty="0" err="1">
                <a:solidFill>
                  <a:schemeClr val="tx1"/>
                </a:solidFill>
              </a:rPr>
              <a:t>powerpoint</a:t>
            </a:r>
            <a:r>
              <a:rPr lang="en-GB" sz="1200" dirty="0">
                <a:solidFill>
                  <a:schemeClr val="tx1"/>
                </a:solidFill>
              </a:rPr>
              <a:t> slides</a:t>
            </a:r>
            <a:r>
              <a:rPr lang="en-GB" sz="1200" baseline="0" dirty="0">
                <a:solidFill>
                  <a:schemeClr val="tx1"/>
                </a:solidFill>
              </a:rPr>
              <a:t> that you are providing them with.</a:t>
            </a:r>
            <a:endParaRPr lang="en-GB" sz="1200" dirty="0">
              <a:solidFill>
                <a:schemeClr val="tx1"/>
              </a:solidFill>
            </a:endParaRP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7ABFE4E9-B8A9-4031-BF98-E471A12A843E}" type="slidenum">
              <a:rPr lang="en-GB" smtClean="0"/>
              <a:t>18</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Offer participants the opportunity to join up and provide each other with peer-support to roll out DEALTS 2 at a local level. </a:t>
            </a:r>
          </a:p>
        </p:txBody>
      </p:sp>
      <p:sp>
        <p:nvSpPr>
          <p:cNvPr id="4" name="Slide Number Placeholder 3"/>
          <p:cNvSpPr>
            <a:spLocks noGrp="1"/>
          </p:cNvSpPr>
          <p:nvPr>
            <p:ph type="sldNum" sz="quarter" idx="10"/>
          </p:nvPr>
        </p:nvSpPr>
        <p:spPr/>
        <p:txBody>
          <a:bodyPr/>
          <a:lstStyle/>
          <a:p>
            <a:fld id="{7ABFE4E9-B8A9-4031-BF98-E471A12A843E}" type="slidenum">
              <a:rPr lang="en-GB" smtClean="0"/>
              <a:t>19</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a:t>
            </a:r>
            <a:r>
              <a:rPr lang="en-GB" baseline="0" dirty="0"/>
              <a:t> to the session.</a:t>
            </a:r>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2</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800" dirty="0"/>
              <a:t>Explain to participants that dementia can be a highly emotive topic to deliver training about, as people may have professional and personal experience of the condition.</a:t>
            </a:r>
          </a:p>
          <a:p>
            <a:endParaRPr lang="en-GB" sz="800" dirty="0"/>
          </a:p>
          <a:p>
            <a:r>
              <a:rPr lang="en-GB" sz="800" kern="1200" dirty="0">
                <a:solidFill>
                  <a:schemeClr val="tx1"/>
                </a:solidFill>
                <a:effectLst/>
                <a:latin typeface="+mn-lt"/>
                <a:ea typeface="+mn-ea"/>
                <a:cs typeface="+mn-cs"/>
              </a:rPr>
              <a:t>Some participant may choose to engage in self-disclosure about their experience of dementia. They need to be reminded that they should only disclose information that they are comfortable with and they are happy for that information to be shared with other people once the training has finished. </a:t>
            </a:r>
          </a:p>
          <a:p>
            <a:r>
              <a:rPr lang="en-GB" sz="800" kern="1200" dirty="0">
                <a:solidFill>
                  <a:schemeClr val="tx1"/>
                </a:solidFill>
                <a:effectLst/>
                <a:latin typeface="+mn-lt"/>
                <a:ea typeface="+mn-ea"/>
                <a:cs typeface="+mn-cs"/>
              </a:rPr>
              <a:t>Be aware that not everyone will be interested in dementia. When people feel valued and welcome, they are more inclined to relax and to have an open mind towards the facilitator and the content of the session. </a:t>
            </a:r>
          </a:p>
          <a:p>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It is important to recognise that some people may be experiencing dementia on a personal level. This may determine individual levels of participation and interest at the outset. It is common for participants to become quite emotional and some may cry due to the emotional nature of the session. It is important to show care, consideration and personal interest by supplying small packets of pocket size tissues and have them available for any participants who may need them. </a:t>
            </a:r>
          </a:p>
          <a:p>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Other participants may become angry or disgruntled because of issues that they may have with the care that may have been delivered to their loved ones. Such participants may attend the sessions with a view to ventilate their own feelings of anger and frustration about their own situations. Should this happen, it is appropriately to acknowledge their feeling and then to tactfully but firmly redirect the participant to sources of support, which are available in abundance within this training pack. Feel free to offer them time to debrief after the session. </a:t>
            </a:r>
          </a:p>
          <a:p>
            <a:r>
              <a:rPr lang="en-GB" sz="800" kern="1200" dirty="0">
                <a:solidFill>
                  <a:schemeClr val="tx1"/>
                </a:solidFill>
                <a:effectLst/>
                <a:latin typeface="+mn-lt"/>
                <a:ea typeface="+mn-ea"/>
                <a:cs typeface="+mn-cs"/>
              </a:rPr>
              <a:t> </a:t>
            </a:r>
          </a:p>
          <a:p>
            <a:r>
              <a:rPr lang="en-GB" sz="800" kern="1200" dirty="0">
                <a:solidFill>
                  <a:schemeClr val="tx1"/>
                </a:solidFill>
                <a:effectLst/>
                <a:latin typeface="+mn-lt"/>
                <a:ea typeface="+mn-ea"/>
                <a:cs typeface="+mn-cs"/>
              </a:rPr>
              <a:t>You may get some participants in the group who may begin the training by saying that they do not know anyone with dementia. However, as the session progresses, they discover that they do have some experience but they had not realised that it was dementia. Be mindful that the training session may act as a catalyst in bringing such experiences and emotions to the fore. Again, state that you will be available to provide a debrief to participants who may want to talk to you about issues that were raised during the training once it has finished.</a:t>
            </a:r>
          </a:p>
          <a:p>
            <a:endParaRPr lang="en-GB" sz="800" dirty="0"/>
          </a:p>
        </p:txBody>
      </p:sp>
      <p:sp>
        <p:nvSpPr>
          <p:cNvPr id="4" name="Slide Number Placeholder 3"/>
          <p:cNvSpPr>
            <a:spLocks noGrp="1"/>
          </p:cNvSpPr>
          <p:nvPr>
            <p:ph type="sldNum" sz="quarter" idx="10"/>
          </p:nvPr>
        </p:nvSpPr>
        <p:spPr/>
        <p:txBody>
          <a:bodyPr/>
          <a:lstStyle/>
          <a:p>
            <a:fld id="{7ABFE4E9-B8A9-4031-BF98-E471A12A843E}" type="slidenum">
              <a:rPr lang="en-GB" smtClean="0"/>
              <a:t>20</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a:t>
            </a:r>
            <a:r>
              <a:rPr lang="en-GB" baseline="0" dirty="0"/>
              <a:t> participants to t</a:t>
            </a:r>
            <a:r>
              <a:rPr lang="en-GB" dirty="0"/>
              <a:t>hink about how they might roll out DEALTS 2 in their own Trust and make a plan.</a:t>
            </a:r>
          </a:p>
        </p:txBody>
      </p:sp>
      <p:sp>
        <p:nvSpPr>
          <p:cNvPr id="4" name="Slide Number Placeholder 3"/>
          <p:cNvSpPr>
            <a:spLocks noGrp="1"/>
          </p:cNvSpPr>
          <p:nvPr>
            <p:ph type="sldNum" sz="quarter" idx="10"/>
          </p:nvPr>
        </p:nvSpPr>
        <p:spPr/>
        <p:txBody>
          <a:bodyPr/>
          <a:lstStyle/>
          <a:p>
            <a:fld id="{7ABFE4E9-B8A9-4031-BF98-E471A12A843E}" type="slidenum">
              <a:rPr lang="en-GB" smtClean="0"/>
              <a:t>21</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a:t>Evaluation of Unit:</a:t>
            </a:r>
          </a:p>
          <a:p>
            <a:endParaRPr lang="en-GB" sz="1200" dirty="0"/>
          </a:p>
          <a:p>
            <a:pPr marL="181240" indent="-181240">
              <a:buFont typeface="Arial" panose="020B0604020202020204" pitchFamily="34" charset="0"/>
              <a:buChar char="•"/>
            </a:pPr>
            <a:r>
              <a:rPr lang="en-GB" sz="1200" dirty="0"/>
              <a:t>Encourage participants to complete their Evaluation Form </a:t>
            </a:r>
          </a:p>
          <a:p>
            <a:pPr marL="181240" indent="-181240">
              <a:buFont typeface="Arial" panose="020B0604020202020204" pitchFamily="34" charset="0"/>
              <a:buChar char="•"/>
            </a:pPr>
            <a:r>
              <a:rPr lang="en-GB" sz="1200" dirty="0"/>
              <a:t>Collect the evaluation forms </a:t>
            </a:r>
          </a:p>
          <a:p>
            <a:pPr marL="181240" indent="-181240">
              <a:buFont typeface="Arial" panose="020B0604020202020204" pitchFamily="34" charset="0"/>
              <a:buChar char="•"/>
            </a:pPr>
            <a:r>
              <a:rPr lang="en-GB" sz="1200" dirty="0"/>
              <a:t>Thank all the participants for attending the training. </a:t>
            </a:r>
          </a:p>
          <a:p>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22</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Inform the participants that this training has been created in a project funded by Health Education England. The materials have been developed by Bournemouth University drawing from work previously undertaken by the people named on this slide. Thank</a:t>
            </a:r>
            <a:r>
              <a:rPr lang="en-GB" sz="1200" kern="1200" baseline="0" dirty="0">
                <a:solidFill>
                  <a:schemeClr val="tx1"/>
                </a:solidFill>
                <a:effectLst/>
                <a:latin typeface="+mn-lt"/>
                <a:ea typeface="+mn-ea"/>
                <a:cs typeface="+mn-cs"/>
              </a:rPr>
              <a:t> you also to those that attended the pilot session for sharing your valuable experiences and feedback on the draft materials.</a:t>
            </a:r>
            <a:endParaRPr lang="en-GB" dirty="0"/>
          </a:p>
          <a:p>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23</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Date Placeholder 4"/>
          <p:cNvSpPr>
            <a:spLocks noGrp="1"/>
          </p:cNvSpPr>
          <p:nvPr>
            <p:ph type="dt" idx="10"/>
          </p:nvPr>
        </p:nvSpPr>
        <p:spPr/>
        <p:txBody>
          <a:bodyPr/>
          <a:lstStyle/>
          <a:p>
            <a:endParaRPr lang="en-GB"/>
          </a:p>
        </p:txBody>
      </p:sp>
    </p:spTree>
    <p:extLst>
      <p:ext uri="{BB962C8B-B14F-4D97-AF65-F5344CB8AC3E}">
        <p14:creationId xmlns:p14="http://schemas.microsoft.com/office/powerpoint/2010/main" val="2303353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 list for those that might like</a:t>
            </a:r>
            <a:r>
              <a:rPr lang="en-GB" baseline="0" dirty="0"/>
              <a:t> to do some additional reading in this area.</a:t>
            </a:r>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25</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Contact details if</a:t>
            </a:r>
            <a:r>
              <a:rPr lang="en-GB" baseline="0" dirty="0"/>
              <a:t> you have any further questions or would like to get in touch with ADRC</a:t>
            </a:r>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26</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Make</a:t>
            </a:r>
            <a:r>
              <a:rPr lang="en-GB" b="0" baseline="0" dirty="0"/>
              <a:t> sure every one knows what is where and what to do if there is a fire alarm (check if a test is expected in advance)</a:t>
            </a:r>
          </a:p>
          <a:p>
            <a:endParaRPr lang="en-GB" b="0" baseline="0" dirty="0"/>
          </a:p>
          <a:p>
            <a:r>
              <a:rPr lang="en-GB" b="0" baseline="0" dirty="0"/>
              <a:t>Ground rules = Listen to people. Allow people to speak. Respect their views. Keep them confidential</a:t>
            </a:r>
          </a:p>
          <a:p>
            <a:endParaRPr lang="en-GB" b="0" baseline="0" dirty="0"/>
          </a:p>
          <a:p>
            <a:r>
              <a:rPr lang="en-GB" b="0" baseline="0" dirty="0"/>
              <a:t>Explain that self disclosure is a powerful tool for learning but also requires the knowledge that what is disclosed remains confidential. Ask if people are happy to adhere to these ground rule.  </a:t>
            </a:r>
          </a:p>
          <a:p>
            <a:endParaRPr lang="en-GB" b="0" baseline="0" dirty="0"/>
          </a:p>
          <a:p>
            <a:r>
              <a:rPr lang="en-GB" b="0" baseline="0" dirty="0"/>
              <a:t>Explain that some of the content may be emotionally challenging or may trigger emotional responses. This is OK, and offer to talk to people at the end of the session if required.</a:t>
            </a:r>
          </a:p>
          <a:p>
            <a:endParaRPr lang="en-GB" dirty="0"/>
          </a:p>
          <a:p>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3</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to</a:t>
            </a:r>
            <a:r>
              <a:rPr lang="en-GB" baseline="0" dirty="0"/>
              <a:t> the trainers the structure of the day</a:t>
            </a:r>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4</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what the purpose is of the train the trainer day</a:t>
            </a:r>
          </a:p>
        </p:txBody>
      </p:sp>
      <p:sp>
        <p:nvSpPr>
          <p:cNvPr id="4" name="Slide Number Placeholder 3"/>
          <p:cNvSpPr>
            <a:spLocks noGrp="1"/>
          </p:cNvSpPr>
          <p:nvPr>
            <p:ph type="sldNum" sz="quarter" idx="10"/>
          </p:nvPr>
        </p:nvSpPr>
        <p:spPr/>
        <p:txBody>
          <a:bodyPr/>
          <a:lstStyle/>
          <a:p>
            <a:fld id="{7ABFE4E9-B8A9-4031-BF98-E471A12A843E}" type="slidenum">
              <a:rPr lang="en-GB" smtClean="0"/>
              <a:t>5</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a:t>
            </a:r>
            <a:r>
              <a:rPr lang="en-GB" baseline="0" dirty="0"/>
              <a:t> the background to DEALTS and the reasons for DEALTS 2.</a:t>
            </a:r>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6</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Define</a:t>
            </a:r>
            <a:r>
              <a:rPr lang="en-GB" baseline="0" dirty="0"/>
              <a:t> Tier 2 and where it fits in the overall dementia core skills framework.</a:t>
            </a:r>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7</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a:t>
            </a:r>
            <a:r>
              <a:rPr lang="en-GB" baseline="0" dirty="0"/>
              <a:t> an over view of </a:t>
            </a:r>
            <a:r>
              <a:rPr lang="en-GB" baseline="0" dirty="0" err="1"/>
              <a:t>simualtion</a:t>
            </a:r>
            <a:r>
              <a:rPr lang="en-GB" baseline="0" dirty="0"/>
              <a:t>.</a:t>
            </a:r>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8</a:t>
            </a:fld>
            <a:endParaRPr lang="en-GB"/>
          </a:p>
        </p:txBody>
      </p:sp>
    </p:spTree>
    <p:extLst>
      <p:ext uri="{BB962C8B-B14F-4D97-AF65-F5344CB8AC3E}">
        <p14:creationId xmlns:p14="http://schemas.microsoft.com/office/powerpoint/2010/main" val="1063800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As each picture appears on a click ask candidates what the connection is (US Airways Flight 1549), ask the candidates if they think the pilot had real life experience of landing his aircraft on a river- this can lead to a discussion about the value of simulation.</a:t>
            </a:r>
          </a:p>
          <a:p>
            <a:endParaRPr lang="en-GB" dirty="0"/>
          </a:p>
        </p:txBody>
      </p:sp>
      <p:sp>
        <p:nvSpPr>
          <p:cNvPr id="4" name="Slide Number Placeholder 3"/>
          <p:cNvSpPr>
            <a:spLocks noGrp="1"/>
          </p:cNvSpPr>
          <p:nvPr>
            <p:ph type="sldNum" sz="quarter" idx="10"/>
          </p:nvPr>
        </p:nvSpPr>
        <p:spPr/>
        <p:txBody>
          <a:bodyPr/>
          <a:lstStyle/>
          <a:p>
            <a:fld id="{7ABFE4E9-B8A9-4031-BF98-E471A12A843E}" type="slidenum">
              <a:rPr lang="en-GB" smtClean="0"/>
              <a:t>9</a:t>
            </a:fld>
            <a:endParaRPr lang="en-GB"/>
          </a:p>
        </p:txBody>
      </p:sp>
    </p:spTree>
    <p:extLst>
      <p:ext uri="{BB962C8B-B14F-4D97-AF65-F5344CB8AC3E}">
        <p14:creationId xmlns:p14="http://schemas.microsoft.com/office/powerpoint/2010/main" val="1063800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85E8CF9A-5D63-4528-9033-5C2B77A0FF83}" type="slidenum">
              <a:rPr lang="en-GB" smtClean="0"/>
              <a:t>‹#›</a:t>
            </a:fld>
            <a:endParaRPr lang="en-GB"/>
          </a:p>
        </p:txBody>
      </p:sp>
    </p:spTree>
    <p:extLst>
      <p:ext uri="{BB962C8B-B14F-4D97-AF65-F5344CB8AC3E}">
        <p14:creationId xmlns:p14="http://schemas.microsoft.com/office/powerpoint/2010/main" val="153360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85E8CF9A-5D63-4528-9033-5C2B77A0FF83}" type="slidenum">
              <a:rPr lang="en-GB" smtClean="0"/>
              <a:t>‹#›</a:t>
            </a:fld>
            <a:endParaRPr lang="en-GB"/>
          </a:p>
        </p:txBody>
      </p:sp>
    </p:spTree>
    <p:extLst>
      <p:ext uri="{BB962C8B-B14F-4D97-AF65-F5344CB8AC3E}">
        <p14:creationId xmlns:p14="http://schemas.microsoft.com/office/powerpoint/2010/main" val="875875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85E8CF9A-5D63-4528-9033-5C2B77A0FF83}" type="slidenum">
              <a:rPr lang="en-GB" smtClean="0"/>
              <a:t>‹#›</a:t>
            </a:fld>
            <a:endParaRPr lang="en-GB"/>
          </a:p>
        </p:txBody>
      </p:sp>
    </p:spTree>
    <p:extLst>
      <p:ext uri="{BB962C8B-B14F-4D97-AF65-F5344CB8AC3E}">
        <p14:creationId xmlns:p14="http://schemas.microsoft.com/office/powerpoint/2010/main" val="3839064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85E8CF9A-5D63-4528-9033-5C2B77A0FF83}" type="slidenum">
              <a:rPr lang="en-GB" smtClean="0"/>
              <a:t>‹#›</a:t>
            </a:fld>
            <a:endParaRPr lang="en-GB"/>
          </a:p>
        </p:txBody>
      </p:sp>
    </p:spTree>
    <p:extLst>
      <p:ext uri="{BB962C8B-B14F-4D97-AF65-F5344CB8AC3E}">
        <p14:creationId xmlns:p14="http://schemas.microsoft.com/office/powerpoint/2010/main" val="38878299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85E8CF9A-5D63-4528-9033-5C2B77A0FF83}" type="slidenum">
              <a:rPr lang="en-GB" smtClean="0"/>
              <a:t>‹#›</a:t>
            </a:fld>
            <a:endParaRPr lang="en-GB"/>
          </a:p>
        </p:txBody>
      </p:sp>
    </p:spTree>
    <p:extLst>
      <p:ext uri="{BB962C8B-B14F-4D97-AF65-F5344CB8AC3E}">
        <p14:creationId xmlns:p14="http://schemas.microsoft.com/office/powerpoint/2010/main" val="126313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8343914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a:t>
            </a:fld>
            <a:endParaRPr lang="en-GB"/>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520" y="188640"/>
            <a:ext cx="898922" cy="936104"/>
          </a:xfrm>
          <a:prstGeom prst="rect">
            <a:avLst/>
          </a:prstGeom>
        </p:spPr>
      </p:pic>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796136" y="220762"/>
            <a:ext cx="3100387"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3914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17/05/2018</a:t>
            </a:r>
            <a:endParaRPr lang="en-GB"/>
          </a:p>
        </p:txBody>
      </p:sp>
      <p:sp>
        <p:nvSpPr>
          <p:cNvPr id="4" name="Footer Placeholder 3"/>
          <p:cNvSpPr>
            <a:spLocks noGrp="1"/>
          </p:cNvSpPr>
          <p:nvPr>
            <p:ph type="ftr" sz="quarter" idx="11"/>
          </p:nvPr>
        </p:nvSpPr>
        <p:spPr/>
        <p:txBody>
          <a:bodyPr/>
          <a:lstStyle/>
          <a:p>
            <a:r>
              <a:rPr lang="en-GB"/>
              <a:t>Version 1.1</a:t>
            </a:r>
          </a:p>
        </p:txBody>
      </p:sp>
      <p:sp>
        <p:nvSpPr>
          <p:cNvPr id="5" name="Slide Number Placeholder 4"/>
          <p:cNvSpPr>
            <a:spLocks noGrp="1"/>
          </p:cNvSpPr>
          <p:nvPr>
            <p:ph type="sldNum" sz="quarter" idx="12"/>
          </p:nvPr>
        </p:nvSpPr>
        <p:spPr/>
        <p:txBody>
          <a:bodyPr/>
          <a:lstStyle/>
          <a:p>
            <a:fld id="{FB5202F6-771E-45D0-8CF1-1BBAF7997DD2}" type="slidenum">
              <a:rPr lang="en-GB" smtClean="0"/>
              <a:t>‹#›</a:t>
            </a:fld>
            <a:endParaRPr lang="en-GB"/>
          </a:p>
        </p:txBody>
      </p:sp>
    </p:spTree>
    <p:extLst>
      <p:ext uri="{BB962C8B-B14F-4D97-AF65-F5344CB8AC3E}">
        <p14:creationId xmlns:p14="http://schemas.microsoft.com/office/powerpoint/2010/main" val="2077725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p>
        </p:txBody>
      </p:sp>
      <p:sp>
        <p:nvSpPr>
          <p:cNvPr id="6" name="Slide Number Placeholder 5"/>
          <p:cNvSpPr>
            <a:spLocks noGrp="1"/>
          </p:cNvSpPr>
          <p:nvPr>
            <p:ph type="sldNum" sz="quarter" idx="12"/>
          </p:nvPr>
        </p:nvSpPr>
        <p:spPr/>
        <p:txBody>
          <a:bodyPr/>
          <a:lstStyle/>
          <a:p>
            <a:fld id="{5C9C4DB9-604A-47CB-A1FB-58DFF92C00FD}" type="slidenum">
              <a:rPr lang="en-GB" smtClean="0"/>
              <a:t>‹#›</a:t>
            </a:fld>
            <a:endParaRPr lang="en-GB"/>
          </a:p>
        </p:txBody>
      </p:sp>
    </p:spTree>
    <p:extLst>
      <p:ext uri="{BB962C8B-B14F-4D97-AF65-F5344CB8AC3E}">
        <p14:creationId xmlns:p14="http://schemas.microsoft.com/office/powerpoint/2010/main" val="352813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7" name="Slide Number Placeholder 6"/>
          <p:cNvSpPr>
            <a:spLocks noGrp="1"/>
          </p:cNvSpPr>
          <p:nvPr>
            <p:ph type="sldNum" sz="quarter" idx="12"/>
          </p:nvPr>
        </p:nvSpPr>
        <p:spPr/>
        <p:txBody>
          <a:bodyPr/>
          <a:lstStyle/>
          <a:p>
            <a:fld id="{85E8CF9A-5D63-4528-9033-5C2B77A0FF83}" type="slidenum">
              <a:rPr lang="en-GB" smtClean="0"/>
              <a:t>‹#›</a:t>
            </a:fld>
            <a:endParaRPr lang="en-GB"/>
          </a:p>
        </p:txBody>
      </p:sp>
    </p:spTree>
    <p:extLst>
      <p:ext uri="{BB962C8B-B14F-4D97-AF65-F5344CB8AC3E}">
        <p14:creationId xmlns:p14="http://schemas.microsoft.com/office/powerpoint/2010/main" val="3945364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US"/>
              <a:t>17/05/2018</a:t>
            </a:r>
            <a:endParaRPr lang="en-GB"/>
          </a:p>
        </p:txBody>
      </p:sp>
      <p:sp>
        <p:nvSpPr>
          <p:cNvPr id="8" name="Footer Placeholder 7"/>
          <p:cNvSpPr>
            <a:spLocks noGrp="1"/>
          </p:cNvSpPr>
          <p:nvPr>
            <p:ph type="ftr" sz="quarter" idx="11"/>
          </p:nvPr>
        </p:nvSpPr>
        <p:spPr/>
        <p:txBody>
          <a:bodyPr/>
          <a:lstStyle/>
          <a:p>
            <a:r>
              <a:rPr lang="en-GB"/>
              <a:t>Version 1.1</a:t>
            </a:r>
          </a:p>
        </p:txBody>
      </p:sp>
      <p:sp>
        <p:nvSpPr>
          <p:cNvPr id="9" name="Slide Number Placeholder 8"/>
          <p:cNvSpPr>
            <a:spLocks noGrp="1"/>
          </p:cNvSpPr>
          <p:nvPr>
            <p:ph type="sldNum" sz="quarter" idx="12"/>
          </p:nvPr>
        </p:nvSpPr>
        <p:spPr/>
        <p:txBody>
          <a:bodyPr/>
          <a:lstStyle/>
          <a:p>
            <a:fld id="{85E8CF9A-5D63-4528-9033-5C2B77A0FF83}" type="slidenum">
              <a:rPr lang="en-GB" smtClean="0"/>
              <a:t>‹#›</a:t>
            </a:fld>
            <a:endParaRPr lang="en-GB"/>
          </a:p>
        </p:txBody>
      </p:sp>
    </p:spTree>
    <p:extLst>
      <p:ext uri="{BB962C8B-B14F-4D97-AF65-F5344CB8AC3E}">
        <p14:creationId xmlns:p14="http://schemas.microsoft.com/office/powerpoint/2010/main" val="305085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17/05/2018</a:t>
            </a:r>
            <a:endParaRPr lang="en-GB"/>
          </a:p>
        </p:txBody>
      </p:sp>
      <p:sp>
        <p:nvSpPr>
          <p:cNvPr id="4" name="Footer Placeholder 3"/>
          <p:cNvSpPr>
            <a:spLocks noGrp="1"/>
          </p:cNvSpPr>
          <p:nvPr>
            <p:ph type="ftr" sz="quarter" idx="11"/>
          </p:nvPr>
        </p:nvSpPr>
        <p:spPr/>
        <p:txBody>
          <a:bodyPr/>
          <a:lstStyle/>
          <a:p>
            <a:r>
              <a:rPr lang="en-GB"/>
              <a:t>Version 1.1</a:t>
            </a:r>
          </a:p>
        </p:txBody>
      </p:sp>
      <p:sp>
        <p:nvSpPr>
          <p:cNvPr id="5" name="Slide Number Placeholder 4"/>
          <p:cNvSpPr>
            <a:spLocks noGrp="1"/>
          </p:cNvSpPr>
          <p:nvPr>
            <p:ph type="sldNum" sz="quarter" idx="12"/>
          </p:nvPr>
        </p:nvSpPr>
        <p:spPr/>
        <p:txBody>
          <a:bodyPr/>
          <a:lstStyle/>
          <a:p>
            <a:fld id="{85E8CF9A-5D63-4528-9033-5C2B77A0FF83}" type="slidenum">
              <a:rPr lang="en-GB" smtClean="0"/>
              <a:t>‹#›</a:t>
            </a:fld>
            <a:endParaRPr lang="en-GB"/>
          </a:p>
        </p:txBody>
      </p:sp>
    </p:spTree>
    <p:extLst>
      <p:ext uri="{BB962C8B-B14F-4D97-AF65-F5344CB8AC3E}">
        <p14:creationId xmlns:p14="http://schemas.microsoft.com/office/powerpoint/2010/main" val="426388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17/05/2018</a:t>
            </a:r>
            <a:endParaRPr lang="en-GB"/>
          </a:p>
        </p:txBody>
      </p:sp>
      <p:sp>
        <p:nvSpPr>
          <p:cNvPr id="3" name="Footer Placeholder 2"/>
          <p:cNvSpPr>
            <a:spLocks noGrp="1"/>
          </p:cNvSpPr>
          <p:nvPr>
            <p:ph type="ftr" sz="quarter" idx="11"/>
          </p:nvPr>
        </p:nvSpPr>
        <p:spPr/>
        <p:txBody>
          <a:bodyPr/>
          <a:lstStyle/>
          <a:p>
            <a:r>
              <a:rPr lang="en-GB"/>
              <a:t>Version 1.1</a:t>
            </a:r>
          </a:p>
        </p:txBody>
      </p:sp>
      <p:sp>
        <p:nvSpPr>
          <p:cNvPr id="4" name="Slide Number Placeholder 3"/>
          <p:cNvSpPr>
            <a:spLocks noGrp="1"/>
          </p:cNvSpPr>
          <p:nvPr>
            <p:ph type="sldNum" sz="quarter" idx="12"/>
          </p:nvPr>
        </p:nvSpPr>
        <p:spPr/>
        <p:txBody>
          <a:bodyPr/>
          <a:lstStyle/>
          <a:p>
            <a:fld id="{85E8CF9A-5D63-4528-9033-5C2B77A0FF83}" type="slidenum">
              <a:rPr lang="en-GB" smtClean="0"/>
              <a:t>‹#›</a:t>
            </a:fld>
            <a:endParaRPr lang="en-GB"/>
          </a:p>
        </p:txBody>
      </p:sp>
    </p:spTree>
    <p:extLst>
      <p:ext uri="{BB962C8B-B14F-4D97-AF65-F5344CB8AC3E}">
        <p14:creationId xmlns:p14="http://schemas.microsoft.com/office/powerpoint/2010/main" val="23344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7" name="Slide Number Placeholder 6"/>
          <p:cNvSpPr>
            <a:spLocks noGrp="1"/>
          </p:cNvSpPr>
          <p:nvPr>
            <p:ph type="sldNum" sz="quarter" idx="12"/>
          </p:nvPr>
        </p:nvSpPr>
        <p:spPr/>
        <p:txBody>
          <a:bodyPr/>
          <a:lstStyle/>
          <a:p>
            <a:fld id="{85E8CF9A-5D63-4528-9033-5C2B77A0FF83}" type="slidenum">
              <a:rPr lang="en-GB" smtClean="0"/>
              <a:t>‹#›</a:t>
            </a:fld>
            <a:endParaRPr lang="en-GB"/>
          </a:p>
        </p:txBody>
      </p:sp>
    </p:spTree>
    <p:extLst>
      <p:ext uri="{BB962C8B-B14F-4D97-AF65-F5344CB8AC3E}">
        <p14:creationId xmlns:p14="http://schemas.microsoft.com/office/powerpoint/2010/main" val="2062842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p>
        </p:txBody>
      </p:sp>
      <p:sp>
        <p:nvSpPr>
          <p:cNvPr id="7" name="Slide Number Placeholder 6"/>
          <p:cNvSpPr>
            <a:spLocks noGrp="1"/>
          </p:cNvSpPr>
          <p:nvPr>
            <p:ph type="sldNum" sz="quarter" idx="12"/>
          </p:nvPr>
        </p:nvSpPr>
        <p:spPr/>
        <p:txBody>
          <a:bodyPr/>
          <a:lstStyle/>
          <a:p>
            <a:fld id="{85E8CF9A-5D63-4528-9033-5C2B77A0FF83}" type="slidenum">
              <a:rPr lang="en-GB" smtClean="0"/>
              <a:t>‹#›</a:t>
            </a:fld>
            <a:endParaRPr lang="en-GB"/>
          </a:p>
        </p:txBody>
      </p:sp>
    </p:spTree>
    <p:extLst>
      <p:ext uri="{BB962C8B-B14F-4D97-AF65-F5344CB8AC3E}">
        <p14:creationId xmlns:p14="http://schemas.microsoft.com/office/powerpoint/2010/main" val="12532103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jpe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17/05/2018</a:t>
            </a:r>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Version 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8CF9A-5D63-4528-9033-5C2B77A0FF83}" type="slidenum">
              <a:rPr lang="en-GB" smtClean="0"/>
              <a:t>‹#›</a:t>
            </a:fld>
            <a:endParaRPr lang="en-GB"/>
          </a:p>
        </p:txBody>
      </p:sp>
      <p:pic>
        <p:nvPicPr>
          <p:cNvPr id="2050" name="Picture 2"/>
          <p:cNvPicPr>
            <a:picLocks noChangeAspect="1" noChangeArrowheads="1"/>
          </p:cNvPicPr>
          <p:nvPr userDrawn="1"/>
        </p:nvPicPr>
        <p:blipFill>
          <a:blip r:embed="rId39" cstate="print">
            <a:extLst>
              <a:ext uri="{28A0092B-C50C-407E-A947-70E740481C1C}">
                <a14:useLocalDpi xmlns:a14="http://schemas.microsoft.com/office/drawing/2010/main" val="0"/>
              </a:ext>
            </a:extLst>
          </a:blip>
          <a:srcRect/>
          <a:stretch>
            <a:fillRect/>
          </a:stretch>
        </p:blipFill>
        <p:spPr bwMode="auto">
          <a:xfrm>
            <a:off x="6228184" y="260648"/>
            <a:ext cx="2668339" cy="53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251521" y="241257"/>
            <a:ext cx="864096" cy="899838"/>
          </a:xfrm>
          <a:prstGeom prst="rect">
            <a:avLst/>
          </a:prstGeom>
        </p:spPr>
      </p:pic>
    </p:spTree>
    <p:extLst>
      <p:ext uri="{BB962C8B-B14F-4D97-AF65-F5344CB8AC3E}">
        <p14:creationId xmlns:p14="http://schemas.microsoft.com/office/powerpoint/2010/main" val="274514643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 id="2147483714" r:id="rId29"/>
    <p:sldLayoutId id="2147483715" r:id="rId30"/>
    <p:sldLayoutId id="2147483716" r:id="rId31"/>
    <p:sldLayoutId id="2147483717" r:id="rId32"/>
    <p:sldLayoutId id="2147483718" r:id="rId33"/>
    <p:sldLayoutId id="2147483719" r:id="rId34"/>
    <p:sldLayoutId id="2147483720" r:id="rId35"/>
    <p:sldLayoutId id="2147483684" r:id="rId36"/>
    <p:sldLayoutId id="2147483721" r:id="rId37"/>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png"/><Relationship Id="rId3" Type="http://schemas.openxmlformats.org/officeDocument/2006/relationships/image" Target="../media/image18.png"/><Relationship Id="rId7" Type="http://schemas.openxmlformats.org/officeDocument/2006/relationships/image" Target="../media/image22.jpeg"/><Relationship Id="rId12"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jpeg"/><Relationship Id="rId1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27.xml"/><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hyperlink" Target="http://www.origami-resource-center.com/" TargetMode="External"/><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hyperlink" Target="mailto:mheward@bournemouth.ac.uk" TargetMode="External"/><Relationship Id="rId2" Type="http://schemas.openxmlformats.org/officeDocument/2006/relationships/notesSlide" Target="../notesSlides/notesSlide26.xml"/><Relationship Id="rId1" Type="http://schemas.openxmlformats.org/officeDocument/2006/relationships/slideLayout" Target="../slideLayouts/slideLayout35.xml"/><Relationship Id="rId4" Type="http://schemas.openxmlformats.org/officeDocument/2006/relationships/hyperlink" Target="https://hee.nhs.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532" y="1164443"/>
            <a:ext cx="8424935" cy="2135744"/>
          </a:xfrm>
        </p:spPr>
        <p:txBody>
          <a:bodyPr>
            <a:noAutofit/>
          </a:bodyPr>
          <a:lstStyle/>
          <a:p>
            <a:r>
              <a:rPr lang="en-GB" sz="4000" b="1" dirty="0"/>
              <a:t>Dementia Education And Learning Through Simulation 2 (DEALTS 2) programme</a:t>
            </a:r>
            <a:br>
              <a:rPr lang="en-GB" sz="2000" dirty="0">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sz="2000" dirty="0">
                <a:solidFill>
                  <a:srgbClr val="4C8822"/>
                </a:solidFill>
                <a:latin typeface="PT Sans" panose="020B0503020203020204" pitchFamily="34" charset="0"/>
                <a:ea typeface="PT Sans" panose="020B0503020203020204" pitchFamily="34" charset="0"/>
              </a:rPr>
            </a:br>
            <a:br>
              <a:rPr lang="en-GB" dirty="0">
                <a:latin typeface="Bitter" pitchFamily="50" charset="0"/>
              </a:rPr>
            </a:br>
            <a:endParaRPr lang="en-GB" dirty="0">
              <a:latin typeface="Bitter" pitchFamily="50" charset="0"/>
            </a:endParaRPr>
          </a:p>
        </p:txBody>
      </p:sp>
      <p:sp>
        <p:nvSpPr>
          <p:cNvPr id="5" name="TextBox 4"/>
          <p:cNvSpPr txBox="1"/>
          <p:nvPr/>
        </p:nvSpPr>
        <p:spPr>
          <a:xfrm>
            <a:off x="408533" y="5373216"/>
            <a:ext cx="8424936" cy="1415772"/>
          </a:xfrm>
          <a:prstGeom prst="rect">
            <a:avLst/>
          </a:prstGeom>
          <a:noFill/>
        </p:spPr>
        <p:txBody>
          <a:bodyPr wrap="square" rtlCol="0">
            <a:spAutoFit/>
          </a:bodyPr>
          <a:lstStyle/>
          <a:p>
            <a:pPr algn="ctr"/>
            <a:r>
              <a:rPr lang="en-GB" sz="2800" b="1" dirty="0"/>
              <a:t>Train the Trainer Session Slides </a:t>
            </a:r>
          </a:p>
          <a:p>
            <a:pPr algn="ctr"/>
            <a:endParaRPr lang="en-GB" sz="800" b="1" dirty="0"/>
          </a:p>
          <a:p>
            <a:pPr algn="ctr"/>
            <a:r>
              <a:rPr lang="en-GB" sz="1600" b="1" dirty="0"/>
              <a:t>Developed in partnership by Health Education England and the </a:t>
            </a:r>
            <a:br>
              <a:rPr lang="en-GB" sz="1600" dirty="0"/>
            </a:br>
            <a:r>
              <a:rPr lang="en-GB" sz="1600" b="1" dirty="0"/>
              <a:t>Ageing &amp; Dementia Research Centre, Bournemouth University</a:t>
            </a:r>
            <a:br>
              <a:rPr lang="en-GB" dirty="0"/>
            </a:br>
            <a:r>
              <a:rPr lang="en-GB" dirty="0"/>
              <a:t> </a:t>
            </a:r>
          </a:p>
        </p:txBody>
      </p:sp>
      <p:sp>
        <p:nvSpPr>
          <p:cNvPr id="6" name="Date Placeholder 5"/>
          <p:cNvSpPr>
            <a:spLocks noGrp="1"/>
          </p:cNvSpPr>
          <p:nvPr>
            <p:ph type="dt" sz="half" idx="10"/>
          </p:nvPr>
        </p:nvSpPr>
        <p:spPr/>
        <p:txBody>
          <a:bodyPr/>
          <a:lstStyle/>
          <a:p>
            <a:r>
              <a:rPr lang="en-US"/>
              <a:t>17/05/2018</a:t>
            </a:r>
            <a:endParaRPr lang="en-GB" dirty="0"/>
          </a:p>
        </p:txBody>
      </p:sp>
      <p:sp>
        <p:nvSpPr>
          <p:cNvPr id="7" name="Footer Placeholder 6"/>
          <p:cNvSpPr>
            <a:spLocks noGrp="1"/>
          </p:cNvSpPr>
          <p:nvPr>
            <p:ph type="ftr" sz="quarter" idx="11"/>
          </p:nvPr>
        </p:nvSpPr>
        <p:spPr/>
        <p:txBody>
          <a:bodyPr/>
          <a:lstStyle/>
          <a:p>
            <a:r>
              <a:rPr lang="en-GB"/>
              <a:t>Version 1.1</a:t>
            </a:r>
            <a:endParaRPr lang="en-GB" dirty="0"/>
          </a:p>
        </p:txBody>
      </p:sp>
      <p:sp>
        <p:nvSpPr>
          <p:cNvPr id="8" name="Slide Number Placeholder 7"/>
          <p:cNvSpPr>
            <a:spLocks noGrp="1"/>
          </p:cNvSpPr>
          <p:nvPr>
            <p:ph type="sldNum" sz="quarter" idx="12"/>
          </p:nvPr>
        </p:nvSpPr>
        <p:spPr/>
        <p:txBody>
          <a:bodyPr/>
          <a:lstStyle/>
          <a:p>
            <a:endParaRPr lang="en-GB" dirty="0"/>
          </a:p>
        </p:txBody>
      </p:sp>
      <p:pic>
        <p:nvPicPr>
          <p:cNvPr id="3" name="Picture 2"/>
          <p:cNvPicPr>
            <a:picLocks noChangeAspect="1"/>
          </p:cNvPicPr>
          <p:nvPr/>
        </p:nvPicPr>
        <p:blipFill>
          <a:blip r:embed="rId3"/>
          <a:stretch>
            <a:fillRect/>
          </a:stretch>
        </p:blipFill>
        <p:spPr>
          <a:xfrm>
            <a:off x="3491880" y="3140968"/>
            <a:ext cx="2172840" cy="2238933"/>
          </a:xfrm>
          <a:prstGeom prst="rect">
            <a:avLst/>
          </a:prstGeom>
          <a:ln>
            <a:noFill/>
          </a:ln>
        </p:spPr>
      </p:pic>
    </p:spTree>
    <p:extLst>
      <p:ext uri="{BB962C8B-B14F-4D97-AF65-F5344CB8AC3E}">
        <p14:creationId xmlns:p14="http://schemas.microsoft.com/office/powerpoint/2010/main" val="1434005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457200" y="1628800"/>
            <a:ext cx="8229600" cy="4283522"/>
          </a:xfrm>
        </p:spPr>
        <p:txBody>
          <a:bodyPr>
            <a:noAutofit/>
          </a:bodyPr>
          <a:lstStyle/>
          <a:p>
            <a:r>
              <a:rPr lang="en-GB" sz="1800" dirty="0"/>
              <a:t>Provides a safe space for staff to </a:t>
            </a:r>
            <a:r>
              <a:rPr lang="en-GB" altLang="en-US" sz="1800" dirty="0"/>
              <a:t>discover how they react under pressure </a:t>
            </a:r>
            <a:r>
              <a:rPr lang="en-GB" sz="1800" dirty="0"/>
              <a:t>and practice core knowledge, skills and attitudes</a:t>
            </a:r>
          </a:p>
          <a:p>
            <a:r>
              <a:rPr lang="en-GB" sz="1800" dirty="0"/>
              <a:t>Protecting patients from unnecessary risks </a:t>
            </a:r>
          </a:p>
          <a:p>
            <a:r>
              <a:rPr lang="en-GB" altLang="en-US" sz="1800" dirty="0"/>
              <a:t>Rare or difficult cases can be presented</a:t>
            </a:r>
          </a:p>
          <a:p>
            <a:r>
              <a:rPr lang="en-GB" altLang="en-US" sz="1800" dirty="0"/>
              <a:t>Complexity and time course of scenario controllable - ability to stop and go back</a:t>
            </a:r>
          </a:p>
          <a:p>
            <a:r>
              <a:rPr lang="en-GB" altLang="en-US" sz="1800" dirty="0"/>
              <a:t>Different outcomes possible, depending on treatment and reactions</a:t>
            </a:r>
            <a:endParaRPr lang="en-GB" sz="1800" dirty="0"/>
          </a:p>
          <a:p>
            <a:pPr lvl="0"/>
            <a:r>
              <a:rPr lang="en-GB" sz="1800" dirty="0"/>
              <a:t>Has the ‘potential to create lasting and sustainable behaviour and culture change that will make health care more effective and safer’ </a:t>
            </a:r>
          </a:p>
          <a:p>
            <a:pPr lvl="0"/>
            <a:r>
              <a:rPr lang="en-GB" altLang="en-US" sz="1800" dirty="0"/>
              <a:t>Human factors training:</a:t>
            </a:r>
          </a:p>
          <a:p>
            <a:pPr lvl="2">
              <a:defRPr/>
            </a:pPr>
            <a:r>
              <a:rPr lang="en-GB" altLang="en-US" sz="1800" dirty="0"/>
              <a:t>communication</a:t>
            </a:r>
          </a:p>
          <a:p>
            <a:pPr lvl="2">
              <a:buClr>
                <a:schemeClr val="tx1"/>
              </a:buClr>
              <a:defRPr/>
            </a:pPr>
            <a:r>
              <a:rPr lang="en-GB" altLang="en-US" sz="1800" dirty="0"/>
              <a:t>leadership</a:t>
            </a:r>
          </a:p>
          <a:p>
            <a:pPr lvl="2">
              <a:buClr>
                <a:schemeClr val="tx1"/>
              </a:buClr>
              <a:defRPr/>
            </a:pPr>
            <a:r>
              <a:rPr lang="en-GB" altLang="en-US" sz="1800" dirty="0"/>
              <a:t>team work</a:t>
            </a:r>
          </a:p>
          <a:p>
            <a:pPr lvl="2">
              <a:buClr>
                <a:schemeClr val="tx1"/>
              </a:buClr>
              <a:defRPr/>
            </a:pPr>
            <a:r>
              <a:rPr lang="en-GB" altLang="en-US" sz="1800" dirty="0"/>
              <a:t>problem solving</a:t>
            </a:r>
          </a:p>
          <a:p>
            <a:pPr marL="914400" lvl="2" indent="0" algn="r">
              <a:buClr>
                <a:schemeClr val="tx1"/>
              </a:buClr>
              <a:buNone/>
              <a:defRPr/>
            </a:pPr>
            <a:r>
              <a:rPr lang="en-GB" sz="1800" dirty="0"/>
              <a:t>(Lateef, 2010)</a:t>
            </a:r>
            <a:r>
              <a:rPr lang="en-GB" sz="1800" i="1" dirty="0"/>
              <a:t> </a:t>
            </a:r>
          </a:p>
          <a:p>
            <a:pPr lvl="2">
              <a:buClr>
                <a:schemeClr val="tx1"/>
              </a:buClr>
              <a:defRPr/>
            </a:pPr>
            <a:endParaRPr lang="en-GB" altLang="en-US" sz="1800" dirty="0"/>
          </a:p>
          <a:p>
            <a:pPr marL="514350" indent="-514350">
              <a:buAutoNum type="arabicPeriod"/>
            </a:pPr>
            <a:endParaRPr lang="en-GB" sz="1800" dirty="0"/>
          </a:p>
        </p:txBody>
      </p:sp>
      <p:sp>
        <p:nvSpPr>
          <p:cNvPr id="4" name="Title 3"/>
          <p:cNvSpPr>
            <a:spLocks noGrp="1"/>
          </p:cNvSpPr>
          <p:nvPr>
            <p:ph type="title" idx="4294967295"/>
          </p:nvPr>
        </p:nvSpPr>
        <p:spPr>
          <a:xfrm>
            <a:off x="1547664" y="197768"/>
            <a:ext cx="4535488" cy="1143000"/>
          </a:xfrm>
          <a:prstGeom prst="rect">
            <a:avLst/>
          </a:prstGeom>
          <a:noFill/>
        </p:spPr>
        <p:txBody>
          <a:bodyPr>
            <a:normAutofit/>
          </a:bodyPr>
          <a:lstStyle/>
          <a:p>
            <a:pPr algn="l"/>
            <a:r>
              <a:rPr lang="en-GB" sz="2800" b="1" dirty="0">
                <a:solidFill>
                  <a:srgbClr val="4C8822"/>
                </a:solidFill>
              </a:rPr>
              <a:t>Why simulate in health care settings?</a:t>
            </a:r>
          </a:p>
        </p:txBody>
      </p:sp>
      <p:sp>
        <p:nvSpPr>
          <p:cNvPr id="6" name="Date Placeholder 5"/>
          <p:cNvSpPr>
            <a:spLocks noGrp="1"/>
          </p:cNvSpPr>
          <p:nvPr>
            <p:ph type="dt" sz="half" idx="10"/>
          </p:nvPr>
        </p:nvSpPr>
        <p:spPr>
          <a:xfrm>
            <a:off x="467544" y="6271671"/>
            <a:ext cx="2133600" cy="365125"/>
          </a:xfrm>
        </p:spPr>
        <p:txBody>
          <a:bodyPr/>
          <a:lstStyle/>
          <a:p>
            <a:r>
              <a:rPr lang="en-US"/>
              <a:t>17/05/2018</a:t>
            </a:r>
            <a:endParaRPr lang="en-GB" dirty="0"/>
          </a:p>
        </p:txBody>
      </p:sp>
      <p:sp>
        <p:nvSpPr>
          <p:cNvPr id="7" name="Footer Placeholder 6"/>
          <p:cNvSpPr>
            <a:spLocks noGrp="1"/>
          </p:cNvSpPr>
          <p:nvPr>
            <p:ph type="ftr" sz="quarter" idx="11"/>
          </p:nvPr>
        </p:nvSpPr>
        <p:spPr/>
        <p:txBody>
          <a:bodyPr/>
          <a:lstStyle/>
          <a:p>
            <a:r>
              <a:rPr lang="en-GB"/>
              <a:t>Version 1.1</a:t>
            </a:r>
            <a:endParaRPr lang="en-GB" dirty="0"/>
          </a:p>
        </p:txBody>
      </p:sp>
      <p:sp>
        <p:nvSpPr>
          <p:cNvPr id="8" name="Slide Number Placeholder 7"/>
          <p:cNvSpPr>
            <a:spLocks noGrp="1"/>
          </p:cNvSpPr>
          <p:nvPr>
            <p:ph type="sldNum" sz="quarter" idx="12"/>
          </p:nvPr>
        </p:nvSpPr>
        <p:spPr/>
        <p:txBody>
          <a:bodyPr/>
          <a:lstStyle/>
          <a:p>
            <a:fld id="{FB5202F6-771E-45D0-8CF1-1BBAF7997DD2}" type="slidenum">
              <a:rPr lang="en-GB" smtClean="0"/>
              <a:t>10</a:t>
            </a:fld>
            <a:endParaRPr lang="en-GB"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337313"/>
            <a:ext cx="2791225" cy="195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9124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p:txBody>
          <a:bodyPr>
            <a:noAutofit/>
          </a:bodyPr>
          <a:lstStyle/>
          <a:p>
            <a:pPr>
              <a:spcBef>
                <a:spcPct val="0"/>
              </a:spcBef>
              <a:buFont typeface="+mj-lt"/>
              <a:buAutoNum type="arabicPeriod"/>
            </a:pPr>
            <a:r>
              <a:rPr lang="en-GB" sz="2000" dirty="0">
                <a:latin typeface="Arial" pitchFamily="34" charset="0"/>
                <a:cs typeface="Arial" pitchFamily="34" charset="0"/>
              </a:rPr>
              <a:t>Accounts written by people with dementia themselves</a:t>
            </a:r>
          </a:p>
          <a:p>
            <a:pPr>
              <a:spcBef>
                <a:spcPct val="0"/>
              </a:spcBef>
              <a:buFont typeface="+mj-lt"/>
              <a:buAutoNum type="arabicPeriod"/>
            </a:pPr>
            <a:r>
              <a:rPr lang="en-GB" sz="2000" dirty="0">
                <a:latin typeface="Arial" pitchFamily="34" charset="0"/>
                <a:cs typeface="Arial" pitchFamily="34" charset="0"/>
              </a:rPr>
              <a:t>Listening to what people with dementia say</a:t>
            </a:r>
          </a:p>
          <a:p>
            <a:pPr>
              <a:spcBef>
                <a:spcPct val="0"/>
              </a:spcBef>
              <a:buFont typeface="+mj-lt"/>
              <a:buAutoNum type="arabicPeriod"/>
            </a:pPr>
            <a:r>
              <a:rPr lang="en-GB" sz="2000" dirty="0">
                <a:latin typeface="Arial" pitchFamily="34" charset="0"/>
                <a:cs typeface="Arial" pitchFamily="34" charset="0"/>
              </a:rPr>
              <a:t>Attending carefully and imaginatively to what people express by concrete, metaphorical or allusive means</a:t>
            </a:r>
          </a:p>
          <a:p>
            <a:pPr>
              <a:spcBef>
                <a:spcPct val="0"/>
              </a:spcBef>
              <a:buFont typeface="+mj-lt"/>
              <a:buAutoNum type="arabicPeriod"/>
            </a:pPr>
            <a:r>
              <a:rPr lang="en-GB" sz="2000" dirty="0">
                <a:latin typeface="Arial" pitchFamily="34" charset="0"/>
                <a:cs typeface="Arial" pitchFamily="34" charset="0"/>
              </a:rPr>
              <a:t>Learn from their behaviour, or their actions and attempt at actions</a:t>
            </a:r>
          </a:p>
          <a:p>
            <a:pPr>
              <a:spcBef>
                <a:spcPct val="0"/>
              </a:spcBef>
              <a:buFont typeface="+mj-lt"/>
              <a:buAutoNum type="arabicPeriod"/>
            </a:pPr>
            <a:r>
              <a:rPr lang="en-GB" sz="2000" dirty="0">
                <a:latin typeface="Arial" pitchFamily="34" charset="0"/>
                <a:cs typeface="Arial" pitchFamily="34" charset="0"/>
              </a:rPr>
              <a:t>Speaking with people who have undergone an illness with dementia like features such as depression</a:t>
            </a:r>
          </a:p>
          <a:p>
            <a:pPr>
              <a:spcBef>
                <a:spcPct val="0"/>
              </a:spcBef>
              <a:buFont typeface="+mj-lt"/>
              <a:buAutoNum type="arabicPeriod"/>
            </a:pPr>
            <a:r>
              <a:rPr lang="en-GB" sz="2000" b="1" dirty="0">
                <a:latin typeface="Arial" pitchFamily="34" charset="0"/>
                <a:cs typeface="Arial" pitchFamily="34" charset="0"/>
              </a:rPr>
              <a:t>Simulating the experience ourselves through role play</a:t>
            </a:r>
          </a:p>
          <a:p>
            <a:pPr marL="514350" indent="-514350">
              <a:buFont typeface="+mj-lt"/>
              <a:buAutoNum type="alphaLcParenR"/>
            </a:pPr>
            <a:endParaRPr lang="en-GB" sz="2000" b="1" dirty="0">
              <a:solidFill>
                <a:srgbClr val="FF0000"/>
              </a:solidFill>
            </a:endParaRPr>
          </a:p>
          <a:p>
            <a:pPr marL="0" indent="0" algn="r">
              <a:buNone/>
            </a:pPr>
            <a:r>
              <a:rPr lang="en-GB" sz="2000" b="1" dirty="0">
                <a:solidFill>
                  <a:srgbClr val="FF0000"/>
                </a:solidFill>
              </a:rPr>
              <a:t> </a:t>
            </a:r>
            <a:r>
              <a:rPr lang="en-GB" sz="2000" dirty="0" err="1"/>
              <a:t>Kitwood</a:t>
            </a:r>
            <a:r>
              <a:rPr lang="en-GB" sz="2000" dirty="0"/>
              <a:t>, 1997</a:t>
            </a:r>
          </a:p>
        </p:txBody>
      </p:sp>
      <p:sp>
        <p:nvSpPr>
          <p:cNvPr id="4" name="Title 3"/>
          <p:cNvSpPr>
            <a:spLocks noGrp="1"/>
          </p:cNvSpPr>
          <p:nvPr>
            <p:ph type="title" idx="4294967295"/>
          </p:nvPr>
        </p:nvSpPr>
        <p:spPr>
          <a:xfrm>
            <a:off x="1547664" y="188640"/>
            <a:ext cx="4535488" cy="1143000"/>
          </a:xfrm>
          <a:prstGeom prst="rect">
            <a:avLst/>
          </a:prstGeom>
          <a:noFill/>
        </p:spPr>
        <p:txBody>
          <a:bodyPr>
            <a:normAutofit/>
          </a:bodyPr>
          <a:lstStyle/>
          <a:p>
            <a:pPr algn="l"/>
            <a:r>
              <a:rPr lang="en-GB" sz="2800" b="1" dirty="0">
                <a:solidFill>
                  <a:srgbClr val="4C8822"/>
                </a:solidFill>
              </a:rPr>
              <a:t>Ways to help us understand dementia</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11</a:t>
            </a:fld>
            <a:endParaRPr lang="en-GB"/>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4293096"/>
            <a:ext cx="2951820" cy="1967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135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4528" y="1628800"/>
            <a:ext cx="8229600" cy="4525963"/>
          </a:xfrm>
        </p:spPr>
        <p:txBody>
          <a:bodyPr>
            <a:noAutofit/>
          </a:bodyPr>
          <a:lstStyle/>
          <a:p>
            <a:pPr algn="just">
              <a:lnSpc>
                <a:spcPct val="90000"/>
              </a:lnSpc>
              <a:buFont typeface="Wingdings" pitchFamily="2" charset="2"/>
              <a:buChar char="q"/>
            </a:pPr>
            <a:endParaRPr lang="en-GB" altLang="en-US" sz="1600" dirty="0"/>
          </a:p>
          <a:p>
            <a:pPr lvl="0"/>
            <a:endParaRPr lang="en-GB" sz="1600" dirty="0"/>
          </a:p>
          <a:p>
            <a:pPr marL="514350" indent="-514350">
              <a:buFont typeface="+mj-lt"/>
              <a:buAutoNum type="alphaLcParenR"/>
            </a:pPr>
            <a:endParaRPr lang="en-GB" sz="1600" b="1" dirty="0">
              <a:solidFill>
                <a:srgbClr val="FF0000"/>
              </a:solidFill>
            </a:endParaRPr>
          </a:p>
        </p:txBody>
      </p:sp>
      <p:sp>
        <p:nvSpPr>
          <p:cNvPr id="4" name="Title 3"/>
          <p:cNvSpPr>
            <a:spLocks noGrp="1"/>
          </p:cNvSpPr>
          <p:nvPr>
            <p:ph type="title" idx="4294967295"/>
          </p:nvPr>
        </p:nvSpPr>
        <p:spPr>
          <a:xfrm>
            <a:off x="1547664" y="197768"/>
            <a:ext cx="4503738" cy="1143000"/>
          </a:xfrm>
          <a:prstGeom prst="rect">
            <a:avLst/>
          </a:prstGeom>
          <a:noFill/>
        </p:spPr>
        <p:txBody>
          <a:bodyPr>
            <a:noAutofit/>
          </a:bodyPr>
          <a:lstStyle/>
          <a:p>
            <a:pPr algn="l"/>
            <a:r>
              <a:rPr lang="en-GB" sz="2800" b="1" dirty="0">
                <a:solidFill>
                  <a:srgbClr val="4C8822"/>
                </a:solidFill>
              </a:rPr>
              <a:t>Why is dementia important?</a:t>
            </a:r>
          </a:p>
        </p:txBody>
      </p:sp>
      <p:grpSp>
        <p:nvGrpSpPr>
          <p:cNvPr id="7" name="Group 6"/>
          <p:cNvGrpSpPr/>
          <p:nvPr/>
        </p:nvGrpSpPr>
        <p:grpSpPr>
          <a:xfrm>
            <a:off x="243955" y="1628800"/>
            <a:ext cx="3456384" cy="4580175"/>
            <a:chOff x="323528" y="1412776"/>
            <a:chExt cx="4001172" cy="5359408"/>
          </a:xfrm>
        </p:grpSpPr>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412776"/>
              <a:ext cx="1497857"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4"/>
            <a:stretch>
              <a:fillRect/>
            </a:stretch>
          </p:blipFill>
          <p:spPr>
            <a:xfrm>
              <a:off x="1075408" y="2479245"/>
              <a:ext cx="1530360" cy="2160000"/>
            </a:xfrm>
            <a:prstGeom prst="rect">
              <a:avLst/>
            </a:prstGeom>
            <a:ln>
              <a:solidFill>
                <a:srgbClr val="2D2DB9">
                  <a:lumMod val="75000"/>
                </a:srgbClr>
              </a:solidFill>
            </a:ln>
          </p:spPr>
        </p:pic>
        <p:pic>
          <p:nvPicPr>
            <p:cNvPr id="10" name="Picture 9"/>
            <p:cNvPicPr>
              <a:picLocks noChangeAspect="1"/>
            </p:cNvPicPr>
            <p:nvPr/>
          </p:nvPicPr>
          <p:blipFill>
            <a:blip r:embed="rId5"/>
            <a:stretch>
              <a:fillRect/>
            </a:stretch>
          </p:blipFill>
          <p:spPr>
            <a:xfrm>
              <a:off x="2023676" y="3545714"/>
              <a:ext cx="1517400" cy="2160000"/>
            </a:xfrm>
            <a:prstGeom prst="rect">
              <a:avLst/>
            </a:prstGeom>
            <a:ln>
              <a:solidFill>
                <a:srgbClr val="2D2DB9">
                  <a:lumMod val="75000"/>
                </a:srgbClr>
              </a:solidFill>
            </a:ln>
          </p:spPr>
        </p:pic>
        <p:pic>
          <p:nvPicPr>
            <p:cNvPr id="11" name="Picture 10"/>
            <p:cNvPicPr>
              <a:picLocks noChangeAspect="1"/>
            </p:cNvPicPr>
            <p:nvPr/>
          </p:nvPicPr>
          <p:blipFill>
            <a:blip r:embed="rId6"/>
            <a:stretch>
              <a:fillRect/>
            </a:stretch>
          </p:blipFill>
          <p:spPr>
            <a:xfrm>
              <a:off x="2812700" y="4612184"/>
              <a:ext cx="1512000" cy="2160000"/>
            </a:xfrm>
            <a:prstGeom prst="rect">
              <a:avLst/>
            </a:prstGeom>
            <a:ln>
              <a:solidFill>
                <a:srgbClr val="2D2DB9">
                  <a:lumMod val="75000"/>
                </a:srgbClr>
              </a:solidFill>
            </a:ln>
          </p:spPr>
        </p:pic>
      </p:grpSp>
      <p:grpSp>
        <p:nvGrpSpPr>
          <p:cNvPr id="12" name="Group 11"/>
          <p:cNvGrpSpPr/>
          <p:nvPr/>
        </p:nvGrpSpPr>
        <p:grpSpPr>
          <a:xfrm>
            <a:off x="2644742" y="1380226"/>
            <a:ext cx="3399955" cy="4443833"/>
            <a:chOff x="2987824" y="1340768"/>
            <a:chExt cx="4077920" cy="5184336"/>
          </a:xfrm>
        </p:grpSpPr>
        <p:pic>
          <p:nvPicPr>
            <p:cNvPr id="13" name="Picture 12"/>
            <p:cNvPicPr>
              <a:picLocks noChangeAspect="1"/>
            </p:cNvPicPr>
            <p:nvPr/>
          </p:nvPicPr>
          <p:blipFill>
            <a:blip r:embed="rId7"/>
            <a:stretch>
              <a:fillRect/>
            </a:stretch>
          </p:blipFill>
          <p:spPr>
            <a:xfrm>
              <a:off x="2987824" y="1340768"/>
              <a:ext cx="1520959" cy="2160000"/>
            </a:xfrm>
            <a:prstGeom prst="rect">
              <a:avLst/>
            </a:prstGeom>
            <a:ln>
              <a:solidFill>
                <a:srgbClr val="2D2DB9">
                  <a:lumMod val="75000"/>
                </a:srgbClr>
              </a:solidFill>
            </a:ln>
          </p:spPr>
        </p:pic>
        <p:pic>
          <p:nvPicPr>
            <p:cNvPr id="14" name="Picture 13"/>
            <p:cNvPicPr>
              <a:picLocks noChangeAspect="1"/>
            </p:cNvPicPr>
            <p:nvPr/>
          </p:nvPicPr>
          <p:blipFill>
            <a:blip r:embed="rId8"/>
            <a:stretch>
              <a:fillRect/>
            </a:stretch>
          </p:blipFill>
          <p:spPr>
            <a:xfrm>
              <a:off x="3885680" y="2348880"/>
              <a:ext cx="1512000" cy="2160000"/>
            </a:xfrm>
            <a:prstGeom prst="rect">
              <a:avLst/>
            </a:prstGeom>
            <a:ln>
              <a:solidFill>
                <a:srgbClr val="2D2DB9">
                  <a:lumMod val="75000"/>
                </a:srgbClr>
              </a:solidFill>
            </a:ln>
          </p:spPr>
        </p:pic>
        <p:pic>
          <p:nvPicPr>
            <p:cNvPr id="15" name="Picture 14"/>
            <p:cNvPicPr>
              <a:picLocks noChangeAspect="1"/>
            </p:cNvPicPr>
            <p:nvPr/>
          </p:nvPicPr>
          <p:blipFill>
            <a:blip r:embed="rId9"/>
            <a:stretch>
              <a:fillRect/>
            </a:stretch>
          </p:blipFill>
          <p:spPr>
            <a:xfrm>
              <a:off x="4788024" y="3356992"/>
              <a:ext cx="1517400" cy="2160000"/>
            </a:xfrm>
            <a:prstGeom prst="rect">
              <a:avLst/>
            </a:prstGeom>
            <a:ln>
              <a:solidFill>
                <a:srgbClr val="2D2DB9">
                  <a:lumMod val="75000"/>
                </a:srgbClr>
              </a:solidFill>
            </a:ln>
          </p:spPr>
        </p:pic>
        <p:pic>
          <p:nvPicPr>
            <p:cNvPr id="16" name="Picture 15"/>
            <p:cNvPicPr>
              <a:picLocks noChangeAspect="1"/>
            </p:cNvPicPr>
            <p:nvPr/>
          </p:nvPicPr>
          <p:blipFill>
            <a:blip r:embed="rId10"/>
            <a:stretch>
              <a:fillRect/>
            </a:stretch>
          </p:blipFill>
          <p:spPr>
            <a:xfrm>
              <a:off x="5545104" y="4365104"/>
              <a:ext cx="1520640" cy="2160000"/>
            </a:xfrm>
            <a:prstGeom prst="rect">
              <a:avLst/>
            </a:prstGeom>
            <a:ln>
              <a:solidFill>
                <a:srgbClr val="2D2DB9">
                  <a:lumMod val="75000"/>
                </a:srgbClr>
              </a:solidFill>
            </a:ln>
          </p:spPr>
        </p:pic>
      </p:grpSp>
      <p:pic>
        <p:nvPicPr>
          <p:cNvPr id="17" name="Picture 16"/>
          <p:cNvPicPr>
            <a:picLocks noChangeAspect="1"/>
          </p:cNvPicPr>
          <p:nvPr/>
        </p:nvPicPr>
        <p:blipFill>
          <a:blip r:embed="rId11"/>
          <a:stretch>
            <a:fillRect/>
          </a:stretch>
        </p:blipFill>
        <p:spPr>
          <a:xfrm>
            <a:off x="5507551" y="1380226"/>
            <a:ext cx="1029424" cy="1472710"/>
          </a:xfrm>
          <a:prstGeom prst="rect">
            <a:avLst/>
          </a:prstGeom>
          <a:ln>
            <a:solidFill>
              <a:srgbClr val="2D2DB9">
                <a:lumMod val="75000"/>
              </a:srgbClr>
            </a:solidFill>
          </a:ln>
        </p:spPr>
      </p:pic>
      <p:pic>
        <p:nvPicPr>
          <p:cNvPr id="1126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85801" y="2116581"/>
            <a:ext cx="1210614" cy="15790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60232" y="3514785"/>
            <a:ext cx="1272366" cy="1696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24327" y="4442186"/>
            <a:ext cx="1224137" cy="1733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17/05/2018</a:t>
            </a:r>
            <a:endParaRPr lang="en-GB"/>
          </a:p>
        </p:txBody>
      </p:sp>
      <p:sp>
        <p:nvSpPr>
          <p:cNvPr id="3" name="Footer Placeholder 2"/>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12</a:t>
            </a:fld>
            <a:endParaRPr lang="en-GB"/>
          </a:p>
        </p:txBody>
      </p:sp>
    </p:spTree>
    <p:extLst>
      <p:ext uri="{BB962C8B-B14F-4D97-AF65-F5344CB8AC3E}">
        <p14:creationId xmlns:p14="http://schemas.microsoft.com/office/powerpoint/2010/main" val="1865377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601636" y="1784406"/>
            <a:ext cx="7940727" cy="4525963"/>
          </a:xfrm>
        </p:spPr>
        <p:txBody>
          <a:bodyPr>
            <a:noAutofit/>
          </a:bodyPr>
          <a:lstStyle/>
          <a:p>
            <a:pPr lvl="0"/>
            <a:r>
              <a:rPr lang="en-GB" sz="1600" b="1" dirty="0"/>
              <a:t>People with dementia over 65 use up to ¼ of UK hospital beds</a:t>
            </a:r>
            <a:r>
              <a:rPr lang="en-GB" sz="1600" dirty="0"/>
              <a:t>, and are staying for longer than other people who go in for the same procedure. This is increasing their likelihood of developing further infections and risk of harm as well as putting a resource strain on an already struggling health system (Alzheimer’s Society, 2009).</a:t>
            </a:r>
          </a:p>
          <a:p>
            <a:pPr lvl="0"/>
            <a:endParaRPr lang="en-GB" sz="1600" dirty="0"/>
          </a:p>
          <a:p>
            <a:pPr lvl="0"/>
            <a:r>
              <a:rPr lang="en-GB" sz="1600" dirty="0"/>
              <a:t>Instances of </a:t>
            </a:r>
            <a:r>
              <a:rPr lang="en-GB" sz="1600" b="1" dirty="0"/>
              <a:t>poor care </a:t>
            </a:r>
            <a:r>
              <a:rPr lang="en-GB" sz="1600" dirty="0"/>
              <a:t>and inconsistent assessment, information sharing, planning and delivery of personalised care in hospitals have also been identified (The Care Quality Commission, 2014).</a:t>
            </a:r>
          </a:p>
          <a:p>
            <a:pPr lvl="0"/>
            <a:endParaRPr lang="en-GB" sz="1600" dirty="0"/>
          </a:p>
          <a:p>
            <a:pPr lvl="0"/>
            <a:endParaRPr lang="en-GB" sz="1600" dirty="0"/>
          </a:p>
          <a:p>
            <a:pPr marL="514350" indent="-514350">
              <a:buFont typeface="+mj-lt"/>
              <a:buAutoNum type="alphaLcParenR"/>
            </a:pPr>
            <a:endParaRPr lang="en-GB" sz="1600" b="1" dirty="0">
              <a:solidFill>
                <a:srgbClr val="FF0000"/>
              </a:solidFill>
            </a:endParaRPr>
          </a:p>
        </p:txBody>
      </p:sp>
      <p:sp>
        <p:nvSpPr>
          <p:cNvPr id="4" name="Title 3"/>
          <p:cNvSpPr>
            <a:spLocks noGrp="1"/>
          </p:cNvSpPr>
          <p:nvPr>
            <p:ph type="title" idx="4294967295"/>
          </p:nvPr>
        </p:nvSpPr>
        <p:spPr>
          <a:xfrm>
            <a:off x="1547664" y="197768"/>
            <a:ext cx="4535488" cy="1143000"/>
          </a:xfrm>
          <a:prstGeom prst="rect">
            <a:avLst/>
          </a:prstGeom>
          <a:noFill/>
        </p:spPr>
        <p:txBody>
          <a:bodyPr>
            <a:normAutofit/>
          </a:bodyPr>
          <a:lstStyle/>
          <a:p>
            <a:pPr algn="l"/>
            <a:r>
              <a:rPr lang="en-GB" sz="2800" b="1" dirty="0">
                <a:solidFill>
                  <a:srgbClr val="4C8822"/>
                </a:solidFill>
              </a:rPr>
              <a:t>Experiences of hospital care</a:t>
            </a: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05954">
            <a:off x="347015" y="4317682"/>
            <a:ext cx="1458079" cy="1892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192893">
            <a:off x="1766977" y="4309901"/>
            <a:ext cx="1510330" cy="1907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995936" y="4149080"/>
            <a:ext cx="4896544" cy="1569660"/>
          </a:xfrm>
          <a:prstGeom prst="rect">
            <a:avLst/>
          </a:prstGeom>
          <a:noFill/>
        </p:spPr>
        <p:txBody>
          <a:bodyPr wrap="square" rtlCol="0">
            <a:spAutoFit/>
          </a:bodyPr>
          <a:lstStyle/>
          <a:p>
            <a:pPr lvl="0"/>
            <a:r>
              <a:rPr lang="en-GB" sz="1600" b="1" dirty="0"/>
              <a:t>Areas that require improvement </a:t>
            </a:r>
            <a:r>
              <a:rPr lang="en-GB" sz="1600" dirty="0"/>
              <a:t>have been identified including: assessment for delirium, communication of relevant information at discharge, recording of information pertinent to people’s care and dementia awareness training at staff inductions (Royal College of Psychiatrists, 2013).</a:t>
            </a:r>
          </a:p>
        </p:txBody>
      </p:sp>
      <p:sp>
        <p:nvSpPr>
          <p:cNvPr id="2" name="Date Placeholder 1"/>
          <p:cNvSpPr>
            <a:spLocks noGrp="1"/>
          </p:cNvSpPr>
          <p:nvPr>
            <p:ph type="dt" sz="half" idx="10"/>
          </p:nvPr>
        </p:nvSpPr>
        <p:spPr/>
        <p:txBody>
          <a:bodyPr/>
          <a:lstStyle/>
          <a:p>
            <a:r>
              <a:rPr lang="en-US"/>
              <a:t>17/05/2018</a:t>
            </a:r>
            <a:endParaRPr lang="en-GB"/>
          </a:p>
        </p:txBody>
      </p:sp>
      <p:sp>
        <p:nvSpPr>
          <p:cNvPr id="7" name="Footer Placeholder 6"/>
          <p:cNvSpPr>
            <a:spLocks noGrp="1"/>
          </p:cNvSpPr>
          <p:nvPr>
            <p:ph type="ftr" sz="quarter" idx="11"/>
          </p:nvPr>
        </p:nvSpPr>
        <p:spPr/>
        <p:txBody>
          <a:bodyPr/>
          <a:lstStyle/>
          <a:p>
            <a:r>
              <a:rPr lang="en-GB"/>
              <a:t>Version 1.1</a:t>
            </a:r>
            <a:endParaRPr lang="en-GB" dirty="0"/>
          </a:p>
        </p:txBody>
      </p:sp>
      <p:sp>
        <p:nvSpPr>
          <p:cNvPr id="8" name="Slide Number Placeholder 7"/>
          <p:cNvSpPr>
            <a:spLocks noGrp="1"/>
          </p:cNvSpPr>
          <p:nvPr>
            <p:ph type="sldNum" sz="quarter" idx="12"/>
          </p:nvPr>
        </p:nvSpPr>
        <p:spPr/>
        <p:txBody>
          <a:bodyPr/>
          <a:lstStyle/>
          <a:p>
            <a:fld id="{FB5202F6-771E-45D0-8CF1-1BBAF7997DD2}" type="slidenum">
              <a:rPr lang="en-GB" smtClean="0"/>
              <a:t>13</a:t>
            </a:fld>
            <a:endParaRPr lang="en-GB"/>
          </a:p>
        </p:txBody>
      </p:sp>
    </p:spTree>
    <p:extLst>
      <p:ext uri="{BB962C8B-B14F-4D97-AF65-F5344CB8AC3E}">
        <p14:creationId xmlns:p14="http://schemas.microsoft.com/office/powerpoint/2010/main" val="41822970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5798" y="3645024"/>
            <a:ext cx="8208912" cy="1323439"/>
          </a:xfrm>
          <a:prstGeom prst="rect">
            <a:avLst/>
          </a:prstGeom>
          <a:noFill/>
        </p:spPr>
        <p:txBody>
          <a:bodyPr wrap="square" rtlCol="0">
            <a:spAutoFit/>
          </a:bodyPr>
          <a:lstStyle/>
          <a:p>
            <a:r>
              <a:rPr lang="en-GB" sz="2000" dirty="0"/>
              <a:t>‘I am a person living with dementia, with the emphasis on LIVING, and my mission is to empower others with dementia to live with it too, not only to go home and wait to die…’ </a:t>
            </a:r>
          </a:p>
          <a:p>
            <a:pPr algn="r"/>
            <a:r>
              <a:rPr lang="en-GB" sz="2000" dirty="0"/>
              <a:t>Kate </a:t>
            </a:r>
            <a:r>
              <a:rPr lang="en-GB" sz="2000" dirty="0" err="1"/>
              <a:t>Swaffer</a:t>
            </a:r>
            <a:r>
              <a:rPr lang="en-GB" sz="2000" dirty="0"/>
              <a:t>, 2017</a:t>
            </a:r>
          </a:p>
        </p:txBody>
      </p:sp>
      <p:sp>
        <p:nvSpPr>
          <p:cNvPr id="4" name="Title 3"/>
          <p:cNvSpPr>
            <a:spLocks noGrp="1"/>
          </p:cNvSpPr>
          <p:nvPr>
            <p:ph type="title" idx="4294967295"/>
          </p:nvPr>
        </p:nvSpPr>
        <p:spPr>
          <a:xfrm>
            <a:off x="1547664" y="188640"/>
            <a:ext cx="4535488" cy="1143000"/>
          </a:xfrm>
          <a:prstGeom prst="rect">
            <a:avLst/>
          </a:prstGeom>
          <a:noFill/>
        </p:spPr>
        <p:txBody>
          <a:bodyPr>
            <a:normAutofit/>
          </a:bodyPr>
          <a:lstStyle/>
          <a:p>
            <a:pPr algn="l"/>
            <a:r>
              <a:rPr lang="en-GB" sz="2800" b="1" dirty="0">
                <a:solidFill>
                  <a:srgbClr val="4C8822"/>
                </a:solidFill>
              </a:rPr>
              <a:t>Value of lived experience</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14</a:t>
            </a:fld>
            <a:endParaRPr lang="en-GB"/>
          </a:p>
        </p:txBody>
      </p:sp>
      <p:sp>
        <p:nvSpPr>
          <p:cNvPr id="8" name="Rounded Rectangular Callout 7"/>
          <p:cNvSpPr/>
          <p:nvPr/>
        </p:nvSpPr>
        <p:spPr>
          <a:xfrm>
            <a:off x="3131554" y="1340768"/>
            <a:ext cx="2520280" cy="1800200"/>
          </a:xfrm>
          <a:prstGeom prst="wedgeRoundRect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have dementia, I also have a life’</a:t>
            </a:r>
          </a:p>
        </p:txBody>
      </p:sp>
      <p:sp>
        <p:nvSpPr>
          <p:cNvPr id="10" name="Rectangle 9"/>
          <p:cNvSpPr/>
          <p:nvPr/>
        </p:nvSpPr>
        <p:spPr>
          <a:xfrm>
            <a:off x="1619672" y="5706807"/>
            <a:ext cx="7344815" cy="276999"/>
          </a:xfrm>
          <a:prstGeom prst="rect">
            <a:avLst/>
          </a:prstGeom>
        </p:spPr>
        <p:txBody>
          <a:bodyPr wrap="square">
            <a:spAutoFit/>
          </a:bodyPr>
          <a:lstStyle/>
          <a:p>
            <a:r>
              <a:rPr lang="en-GB" sz="1000" i="1" dirty="0"/>
              <a:t>Source: https://kateswaffer.com/2017/06/01/how-would-you-feel-being-diagnosed-with-dementia</a:t>
            </a:r>
            <a:r>
              <a:rPr lang="en-GB" sz="1200" dirty="0"/>
              <a:t>/</a:t>
            </a:r>
          </a:p>
        </p:txBody>
      </p:sp>
    </p:spTree>
    <p:extLst>
      <p:ext uri="{BB962C8B-B14F-4D97-AF65-F5344CB8AC3E}">
        <p14:creationId xmlns:p14="http://schemas.microsoft.com/office/powerpoint/2010/main" val="112603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980728"/>
            <a:ext cx="8496944"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7" name="Content Placeholder 6"/>
          <p:cNvSpPr>
            <a:spLocks noGrp="1"/>
          </p:cNvSpPr>
          <p:nvPr>
            <p:ph idx="1"/>
          </p:nvPr>
        </p:nvSpPr>
        <p:spPr/>
        <p:txBody>
          <a:bodyPr>
            <a:normAutofit lnSpcReduction="10000"/>
          </a:bodyPr>
          <a:lstStyle/>
          <a:p>
            <a:pPr marL="0" indent="0">
              <a:buNone/>
            </a:pPr>
            <a:r>
              <a:rPr lang="en-GB" i="1" dirty="0"/>
              <a:t>‘… this learning process must be reimbued with the texture and feeling of human experiences shared and interpreted through dialogue with one another’. </a:t>
            </a:r>
            <a:r>
              <a:rPr lang="en-GB" dirty="0"/>
              <a:t>(Kolb, 2015: 2)</a:t>
            </a:r>
          </a:p>
          <a:p>
            <a:pPr marL="0" indent="0">
              <a:buNone/>
            </a:pPr>
            <a:endParaRPr lang="en-GB" dirty="0"/>
          </a:p>
          <a:p>
            <a:r>
              <a:rPr lang="en-GB" b="1" dirty="0"/>
              <a:t>Experiential learning</a:t>
            </a:r>
            <a:r>
              <a:rPr lang="en-GB" dirty="0"/>
              <a:t> is the process of </a:t>
            </a:r>
            <a:r>
              <a:rPr lang="en-GB" b="1" dirty="0"/>
              <a:t>learning</a:t>
            </a:r>
            <a:r>
              <a:rPr lang="en-GB" dirty="0"/>
              <a:t> through experience, and is more specifically defined as ‘</a:t>
            </a:r>
            <a:r>
              <a:rPr lang="en-GB" b="1" dirty="0"/>
              <a:t>learning</a:t>
            </a:r>
            <a:r>
              <a:rPr lang="en-GB" dirty="0"/>
              <a:t> through reflection on doing’. (Patrick, 2011)</a:t>
            </a:r>
          </a:p>
        </p:txBody>
      </p:sp>
      <p:sp>
        <p:nvSpPr>
          <p:cNvPr id="4" name="Title 3"/>
          <p:cNvSpPr>
            <a:spLocks noGrp="1"/>
          </p:cNvSpPr>
          <p:nvPr>
            <p:ph type="title" idx="4294967295"/>
          </p:nvPr>
        </p:nvSpPr>
        <p:spPr>
          <a:xfrm>
            <a:off x="1547664" y="188640"/>
            <a:ext cx="4535488" cy="998984"/>
          </a:xfrm>
          <a:prstGeom prst="rect">
            <a:avLst/>
          </a:prstGeom>
          <a:noFill/>
        </p:spPr>
        <p:txBody>
          <a:bodyPr>
            <a:normAutofit fontScale="90000"/>
          </a:bodyPr>
          <a:lstStyle/>
          <a:p>
            <a:pPr algn="l"/>
            <a:r>
              <a:rPr lang="en-GB" sz="3100" b="1" dirty="0">
                <a:solidFill>
                  <a:srgbClr val="4C8822"/>
                </a:solidFill>
              </a:rPr>
              <a:t>Experiential learning</a:t>
            </a:r>
            <a:br>
              <a:rPr lang="en-GB" sz="3600" b="1" dirty="0"/>
            </a:br>
            <a:endParaRPr lang="en-GB" sz="3600" dirty="0">
              <a:latin typeface="Bitter" pitchFamily="50" charset="0"/>
            </a:endParaRPr>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15</a:t>
            </a:fld>
            <a:endParaRPr lang="en-GB"/>
          </a:p>
        </p:txBody>
      </p:sp>
    </p:spTree>
    <p:extLst>
      <p:ext uri="{BB962C8B-B14F-4D97-AF65-F5344CB8AC3E}">
        <p14:creationId xmlns:p14="http://schemas.microsoft.com/office/powerpoint/2010/main" val="1738721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980728"/>
            <a:ext cx="8496944"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4" name="Title 3"/>
          <p:cNvSpPr>
            <a:spLocks noGrp="1"/>
          </p:cNvSpPr>
          <p:nvPr>
            <p:ph type="title" idx="4294967295"/>
          </p:nvPr>
        </p:nvSpPr>
        <p:spPr>
          <a:xfrm>
            <a:off x="1547664" y="197768"/>
            <a:ext cx="4535488" cy="1143000"/>
          </a:xfrm>
          <a:prstGeom prst="rect">
            <a:avLst/>
          </a:prstGeom>
          <a:noFill/>
        </p:spPr>
        <p:txBody>
          <a:bodyPr>
            <a:noAutofit/>
          </a:bodyPr>
          <a:lstStyle/>
          <a:p>
            <a:pPr algn="l"/>
            <a:r>
              <a:rPr lang="en-GB" sz="2800" b="1" dirty="0">
                <a:solidFill>
                  <a:srgbClr val="4C8822"/>
                </a:solidFill>
              </a:rPr>
              <a:t>Learning styles model and experiential learning theory </a:t>
            </a:r>
            <a:br>
              <a:rPr lang="en-GB" sz="2800" b="1" dirty="0">
                <a:solidFill>
                  <a:srgbClr val="4C8822"/>
                </a:solidFill>
              </a:rPr>
            </a:br>
            <a:endParaRPr lang="en-GB" sz="2800" dirty="0">
              <a:solidFill>
                <a:srgbClr val="4C8822"/>
              </a:solidFill>
            </a:endParaRPr>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16</a:t>
            </a:fld>
            <a:endParaRPr lang="en-GB"/>
          </a:p>
        </p:txBody>
      </p:sp>
      <p:pic>
        <p:nvPicPr>
          <p:cNvPr id="13316" name="Picture 4" descr="See the source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9702" y="1772816"/>
            <a:ext cx="4824536" cy="369641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672149" y="5733256"/>
            <a:ext cx="1175963" cy="369332"/>
          </a:xfrm>
          <a:prstGeom prst="rect">
            <a:avLst/>
          </a:prstGeom>
          <a:noFill/>
        </p:spPr>
        <p:txBody>
          <a:bodyPr wrap="none" rtlCol="0">
            <a:spAutoFit/>
          </a:bodyPr>
          <a:lstStyle/>
          <a:p>
            <a:r>
              <a:rPr lang="en-GB" dirty="0"/>
              <a:t>Kolb, 1984</a:t>
            </a:r>
          </a:p>
        </p:txBody>
      </p:sp>
    </p:spTree>
    <p:extLst>
      <p:ext uri="{BB962C8B-B14F-4D97-AF65-F5344CB8AC3E}">
        <p14:creationId xmlns:p14="http://schemas.microsoft.com/office/powerpoint/2010/main" val="11084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4077071"/>
            <a:ext cx="8208912" cy="2031325"/>
          </a:xfrm>
          <a:prstGeom prst="rect">
            <a:avLst/>
          </a:prstGeom>
          <a:noFill/>
        </p:spPr>
        <p:txBody>
          <a:bodyPr wrap="square" rtlCol="0">
            <a:spAutoFit/>
          </a:bodyPr>
          <a:lstStyle/>
          <a:p>
            <a:pPr marL="285750" indent="-285750">
              <a:buFont typeface="Arial" pitchFamily="34" charset="0"/>
              <a:buChar char="•"/>
            </a:pPr>
            <a:r>
              <a:rPr lang="en-GB" altLang="en-US" dirty="0"/>
              <a:t>By using feedback, reflection and  aspects of core and instinctive knowledge, we will develop and reinforce your learning – this will last a lot longer</a:t>
            </a:r>
          </a:p>
          <a:p>
            <a:pPr>
              <a:buBlip>
                <a:blip r:embed="rId3"/>
              </a:buBlip>
            </a:pPr>
            <a:endParaRPr lang="en-GB" altLang="en-US" dirty="0"/>
          </a:p>
          <a:p>
            <a:pPr marL="285750" indent="-285750">
              <a:buFont typeface="Arial" pitchFamily="34" charset="0"/>
              <a:buChar char="•"/>
            </a:pPr>
            <a:r>
              <a:rPr lang="en-GB" altLang="en-US" dirty="0"/>
              <a:t>Following today you will receive the resources that you will need to deliver your own DEALTS 2 sessions by email.</a:t>
            </a:r>
          </a:p>
          <a:p>
            <a:pPr marL="285750" indent="-285750">
              <a:buFont typeface="Arial" pitchFamily="34" charset="0"/>
              <a:buChar char="•"/>
            </a:pPr>
            <a:endParaRPr lang="en-GB" altLang="en-US" dirty="0"/>
          </a:p>
          <a:p>
            <a:pPr marL="285750" indent="-285750">
              <a:buFont typeface="Arial" pitchFamily="34" charset="0"/>
              <a:buChar char="•"/>
            </a:pPr>
            <a:r>
              <a:rPr lang="en-GB" altLang="en-US" dirty="0"/>
              <a:t>You can also contact us by email if you have any questions.</a:t>
            </a:r>
          </a:p>
        </p:txBody>
      </p:sp>
      <p:sp>
        <p:nvSpPr>
          <p:cNvPr id="5" name="Content Placeholder 4"/>
          <p:cNvSpPr>
            <a:spLocks noGrp="1"/>
          </p:cNvSpPr>
          <p:nvPr>
            <p:ph idx="1"/>
          </p:nvPr>
        </p:nvSpPr>
        <p:spPr>
          <a:xfrm>
            <a:off x="3635896" y="1493565"/>
            <a:ext cx="6258593" cy="2799531"/>
          </a:xfrm>
        </p:spPr>
        <p:txBody>
          <a:bodyPr>
            <a:noAutofit/>
          </a:bodyPr>
          <a:lstStyle/>
          <a:p>
            <a:pPr fontAlgn="base">
              <a:spcBef>
                <a:spcPct val="0"/>
              </a:spcBef>
              <a:spcAft>
                <a:spcPct val="0"/>
              </a:spcAft>
              <a:buFont typeface="Wingdings" pitchFamily="2" charset="2"/>
              <a:buChar char="ü"/>
            </a:pPr>
            <a:r>
              <a:rPr lang="en-GB" altLang="en-US" sz="1600" dirty="0">
                <a:solidFill>
                  <a:srgbClr val="000000"/>
                </a:solidFill>
              </a:rPr>
              <a:t>Try to act naturally</a:t>
            </a:r>
          </a:p>
          <a:p>
            <a:pPr fontAlgn="base">
              <a:spcBef>
                <a:spcPct val="0"/>
              </a:spcBef>
              <a:spcAft>
                <a:spcPct val="0"/>
              </a:spcAft>
              <a:buFont typeface="Wingdings" pitchFamily="2" charset="2"/>
              <a:buChar char="ü"/>
            </a:pPr>
            <a:endParaRPr lang="en-GB" altLang="en-US" sz="1600" dirty="0">
              <a:solidFill>
                <a:srgbClr val="000000"/>
              </a:solidFill>
            </a:endParaRPr>
          </a:p>
          <a:p>
            <a:pPr fontAlgn="base">
              <a:spcBef>
                <a:spcPct val="0"/>
              </a:spcBef>
              <a:spcAft>
                <a:spcPct val="0"/>
              </a:spcAft>
              <a:buFont typeface="Wingdings" pitchFamily="2" charset="2"/>
              <a:buChar char="ü"/>
            </a:pPr>
            <a:r>
              <a:rPr lang="en-GB" altLang="en-US" sz="1600" dirty="0">
                <a:solidFill>
                  <a:srgbClr val="000000"/>
                </a:solidFill>
              </a:rPr>
              <a:t>Try to suspend any disbelief that you may have</a:t>
            </a:r>
          </a:p>
          <a:p>
            <a:pPr fontAlgn="base">
              <a:spcBef>
                <a:spcPct val="0"/>
              </a:spcBef>
              <a:spcAft>
                <a:spcPct val="0"/>
              </a:spcAft>
              <a:buFont typeface="Wingdings" pitchFamily="2" charset="2"/>
              <a:buChar char="ü"/>
            </a:pPr>
            <a:endParaRPr lang="en-GB" altLang="en-US" sz="1600" dirty="0">
              <a:solidFill>
                <a:srgbClr val="000000"/>
              </a:solidFill>
            </a:endParaRPr>
          </a:p>
          <a:p>
            <a:pPr fontAlgn="base">
              <a:spcBef>
                <a:spcPct val="0"/>
              </a:spcBef>
              <a:spcAft>
                <a:spcPct val="0"/>
              </a:spcAft>
              <a:buFont typeface="Wingdings" pitchFamily="2" charset="2"/>
              <a:buChar char="ü"/>
            </a:pPr>
            <a:r>
              <a:rPr lang="en-GB" altLang="en-US" sz="1600" dirty="0">
                <a:solidFill>
                  <a:srgbClr val="000000"/>
                </a:solidFill>
              </a:rPr>
              <a:t>Try not to over-act</a:t>
            </a:r>
          </a:p>
          <a:p>
            <a:pPr fontAlgn="base">
              <a:spcBef>
                <a:spcPct val="0"/>
              </a:spcBef>
              <a:spcAft>
                <a:spcPct val="0"/>
              </a:spcAft>
              <a:buFont typeface="Wingdings" pitchFamily="2" charset="2"/>
              <a:buChar char="ü"/>
            </a:pPr>
            <a:endParaRPr lang="en-GB" altLang="en-US" sz="1600" dirty="0">
              <a:solidFill>
                <a:srgbClr val="000000"/>
              </a:solidFill>
            </a:endParaRPr>
          </a:p>
          <a:p>
            <a:pPr fontAlgn="base">
              <a:spcBef>
                <a:spcPct val="0"/>
              </a:spcBef>
              <a:spcAft>
                <a:spcPct val="0"/>
              </a:spcAft>
              <a:buFont typeface="Wingdings" pitchFamily="2" charset="2"/>
              <a:buChar char="ü"/>
            </a:pPr>
            <a:r>
              <a:rPr lang="en-GB" altLang="en-US" sz="1600" dirty="0">
                <a:solidFill>
                  <a:srgbClr val="000000"/>
                </a:solidFill>
              </a:rPr>
              <a:t>Try to do it for real</a:t>
            </a:r>
          </a:p>
          <a:p>
            <a:pPr fontAlgn="base">
              <a:spcBef>
                <a:spcPct val="0"/>
              </a:spcBef>
              <a:spcAft>
                <a:spcPct val="0"/>
              </a:spcAft>
              <a:buFont typeface="Wingdings" pitchFamily="2" charset="2"/>
              <a:buChar char="ü"/>
            </a:pPr>
            <a:endParaRPr lang="en-GB" altLang="en-US" sz="1600" dirty="0">
              <a:solidFill>
                <a:srgbClr val="000000"/>
              </a:solidFill>
            </a:endParaRPr>
          </a:p>
          <a:p>
            <a:pPr fontAlgn="base">
              <a:spcBef>
                <a:spcPct val="0"/>
              </a:spcBef>
              <a:spcAft>
                <a:spcPct val="0"/>
              </a:spcAft>
              <a:buFont typeface="Wingdings" pitchFamily="2" charset="2"/>
              <a:buChar char="ü"/>
            </a:pPr>
            <a:r>
              <a:rPr lang="en-GB" altLang="en-US" sz="1600" dirty="0">
                <a:solidFill>
                  <a:srgbClr val="000000"/>
                </a:solidFill>
              </a:rPr>
              <a:t>Have fun!</a:t>
            </a:r>
          </a:p>
          <a:p>
            <a:endParaRPr lang="en-GB" sz="2000" dirty="0"/>
          </a:p>
        </p:txBody>
      </p:sp>
      <p:sp>
        <p:nvSpPr>
          <p:cNvPr id="4" name="Title 3"/>
          <p:cNvSpPr>
            <a:spLocks noGrp="1"/>
          </p:cNvSpPr>
          <p:nvPr>
            <p:ph type="title" idx="4294967295"/>
          </p:nvPr>
        </p:nvSpPr>
        <p:spPr>
          <a:xfrm>
            <a:off x="1547664" y="197768"/>
            <a:ext cx="4464050" cy="1143000"/>
          </a:xfrm>
          <a:prstGeom prst="rect">
            <a:avLst/>
          </a:prstGeom>
          <a:noFill/>
        </p:spPr>
        <p:txBody>
          <a:bodyPr>
            <a:normAutofit/>
          </a:bodyPr>
          <a:lstStyle/>
          <a:p>
            <a:pPr algn="l"/>
            <a:r>
              <a:rPr lang="en-GB" sz="2800" b="1" dirty="0">
                <a:solidFill>
                  <a:srgbClr val="4C8822"/>
                </a:solidFill>
              </a:rPr>
              <a:t>To get the most out of today….</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17</a:t>
            </a:fld>
            <a:endParaRPr lang="en-GB"/>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1700808"/>
            <a:ext cx="1872208"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111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4" name="Title 3"/>
          <p:cNvSpPr>
            <a:spLocks noGrp="1"/>
          </p:cNvSpPr>
          <p:nvPr>
            <p:ph type="title" idx="4294967295"/>
          </p:nvPr>
        </p:nvSpPr>
        <p:spPr>
          <a:xfrm>
            <a:off x="1547664" y="188640"/>
            <a:ext cx="4535488" cy="1143000"/>
          </a:xfrm>
          <a:prstGeom prst="rect">
            <a:avLst/>
          </a:prstGeom>
          <a:noFill/>
        </p:spPr>
        <p:txBody>
          <a:bodyPr>
            <a:normAutofit/>
          </a:bodyPr>
          <a:lstStyle/>
          <a:p>
            <a:pPr algn="l"/>
            <a:r>
              <a:rPr lang="en-GB" sz="2800" b="1" dirty="0">
                <a:solidFill>
                  <a:srgbClr val="4C8822"/>
                </a:solidFill>
              </a:rPr>
              <a:t>Workshop</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18</a:t>
            </a:fld>
            <a:endParaRPr lang="en-GB"/>
          </a:p>
        </p:txBody>
      </p:sp>
      <p:pic>
        <p:nvPicPr>
          <p:cNvPr id="8201" name="Picture 9" descr="Workshop, Shield, Keep, List, Man, Leave, Pen, No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19" y="2060848"/>
            <a:ext cx="5046399" cy="3306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763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9710" y="1211102"/>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539552" y="1628800"/>
            <a:ext cx="5692477" cy="4525963"/>
          </a:xfrm>
        </p:spPr>
        <p:txBody>
          <a:bodyPr>
            <a:noAutofit/>
          </a:bodyPr>
          <a:lstStyle/>
          <a:p>
            <a:r>
              <a:rPr lang="en-GB" sz="1800" dirty="0"/>
              <a:t>How confident do you feel about rolling out DEALTS 2 in your own Trust?</a:t>
            </a:r>
          </a:p>
          <a:p>
            <a:endParaRPr lang="en-GB" sz="1800" dirty="0"/>
          </a:p>
          <a:p>
            <a:r>
              <a:rPr lang="en-GB" sz="1800" dirty="0"/>
              <a:t>How about linking up as a group of trainers and supporting each other to successfully roll out DEALTS 2 across your region?</a:t>
            </a:r>
          </a:p>
          <a:p>
            <a:endParaRPr lang="en-GB" sz="1800" dirty="0"/>
          </a:p>
          <a:p>
            <a:r>
              <a:rPr lang="en-GB" sz="1800" dirty="0"/>
              <a:t>Committing to attending one another's first training session and providing constructive feedback will help you to enhance your skills and build your confidence in delivering DEALTS 2.</a:t>
            </a:r>
          </a:p>
          <a:p>
            <a:endParaRPr lang="en-GB" sz="1800" dirty="0"/>
          </a:p>
          <a:p>
            <a:r>
              <a:rPr lang="en-GB" sz="1800" dirty="0"/>
              <a:t>Please provide your name and email address on the list being passed round to be part of the peer-support group.</a:t>
            </a:r>
          </a:p>
        </p:txBody>
      </p:sp>
      <p:sp>
        <p:nvSpPr>
          <p:cNvPr id="4" name="Title 3"/>
          <p:cNvSpPr>
            <a:spLocks noGrp="1"/>
          </p:cNvSpPr>
          <p:nvPr>
            <p:ph type="title" idx="4294967295"/>
          </p:nvPr>
        </p:nvSpPr>
        <p:spPr>
          <a:xfrm>
            <a:off x="1547664" y="197768"/>
            <a:ext cx="4535488" cy="1143000"/>
          </a:xfrm>
          <a:prstGeom prst="rect">
            <a:avLst/>
          </a:prstGeom>
          <a:noFill/>
        </p:spPr>
        <p:txBody>
          <a:bodyPr>
            <a:normAutofit/>
          </a:bodyPr>
          <a:lstStyle/>
          <a:p>
            <a:pPr algn="l"/>
            <a:r>
              <a:rPr lang="en-GB" sz="2800" b="1" dirty="0">
                <a:solidFill>
                  <a:srgbClr val="4C8822"/>
                </a:solidFill>
              </a:rPr>
              <a:t>Peer support</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19</a:t>
            </a:fld>
            <a:endParaRPr lang="en-GB"/>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636912"/>
            <a:ext cx="2448272" cy="242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530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457200" y="1855365"/>
            <a:ext cx="8229600" cy="4525963"/>
          </a:xfrm>
        </p:spPr>
        <p:txBody>
          <a:bodyPr>
            <a:noAutofit/>
          </a:bodyPr>
          <a:lstStyle/>
          <a:p>
            <a:r>
              <a:rPr lang="en-US" sz="2400" dirty="0"/>
              <a:t>Introductions</a:t>
            </a:r>
          </a:p>
          <a:p>
            <a:endParaRPr lang="en-US" sz="2400" dirty="0"/>
          </a:p>
          <a:p>
            <a:endParaRPr lang="en-US" sz="2400" dirty="0"/>
          </a:p>
          <a:p>
            <a:r>
              <a:rPr lang="en-US" sz="2400" dirty="0"/>
              <a:t>Housekeeping</a:t>
            </a:r>
          </a:p>
          <a:p>
            <a:endParaRPr lang="en-US" sz="2400" dirty="0"/>
          </a:p>
          <a:p>
            <a:pPr marL="0" indent="0">
              <a:buNone/>
            </a:pPr>
            <a:endParaRPr lang="en-GB" sz="2400" dirty="0"/>
          </a:p>
          <a:p>
            <a:r>
              <a:rPr lang="en-GB" sz="2400" dirty="0"/>
              <a:t>Overview and purpose of Train the Trainer day</a:t>
            </a:r>
          </a:p>
          <a:p>
            <a:pPr marL="514350" indent="-514350">
              <a:buAutoNum type="arabicPeriod"/>
            </a:pPr>
            <a:endParaRPr lang="en-GB" sz="1600" dirty="0">
              <a:solidFill>
                <a:srgbClr val="FF0000"/>
              </a:solidFill>
            </a:endParaRPr>
          </a:p>
        </p:txBody>
      </p:sp>
      <p:sp>
        <p:nvSpPr>
          <p:cNvPr id="4" name="Title 3"/>
          <p:cNvSpPr>
            <a:spLocks noGrp="1"/>
          </p:cNvSpPr>
          <p:nvPr>
            <p:ph type="title" idx="4294967295"/>
          </p:nvPr>
        </p:nvSpPr>
        <p:spPr>
          <a:xfrm>
            <a:off x="1548680" y="0"/>
            <a:ext cx="4535488" cy="1143000"/>
          </a:xfrm>
          <a:prstGeom prst="rect">
            <a:avLst/>
          </a:prstGeom>
          <a:noFill/>
        </p:spPr>
        <p:txBody>
          <a:bodyPr>
            <a:normAutofit/>
          </a:bodyPr>
          <a:lstStyle/>
          <a:p>
            <a:pPr algn="l"/>
            <a:r>
              <a:rPr lang="en-GB" sz="2800" b="1" dirty="0">
                <a:solidFill>
                  <a:srgbClr val="4C8822"/>
                </a:solidFill>
              </a:rPr>
              <a:t>Welcome</a:t>
            </a:r>
            <a:r>
              <a:rPr lang="en-GB" dirty="0">
                <a:latin typeface="Bitter" pitchFamily="50" charset="0"/>
              </a:rPr>
              <a:t> </a:t>
            </a:r>
            <a:endParaRPr lang="en-GB" dirty="0"/>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dirty="0"/>
              <a:t>Version 1.1</a:t>
            </a:r>
          </a:p>
        </p:txBody>
      </p:sp>
      <p:sp>
        <p:nvSpPr>
          <p:cNvPr id="7" name="Slide Number Placeholder 6"/>
          <p:cNvSpPr>
            <a:spLocks noGrp="1"/>
          </p:cNvSpPr>
          <p:nvPr>
            <p:ph type="sldNum" sz="quarter" idx="12"/>
          </p:nvPr>
        </p:nvSpPr>
        <p:spPr/>
        <p:txBody>
          <a:bodyPr/>
          <a:lstStyle/>
          <a:p>
            <a:fld id="{FB5202F6-771E-45D0-8CF1-1BBAF7997DD2}" type="slidenum">
              <a:rPr lang="en-GB" smtClean="0"/>
              <a:t>2</a:t>
            </a:fld>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772816"/>
            <a:ext cx="3309937"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0543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2428206" y="1628800"/>
            <a:ext cx="6258593" cy="4283522"/>
          </a:xfrm>
        </p:spPr>
        <p:txBody>
          <a:bodyPr>
            <a:noAutofit/>
          </a:bodyPr>
          <a:lstStyle/>
          <a:p>
            <a:r>
              <a:rPr lang="en-GB" sz="2000" dirty="0"/>
              <a:t>Expect the unexpected - you may be faced with situations that you do not expect when delivering dementia education.</a:t>
            </a:r>
          </a:p>
          <a:p>
            <a:r>
              <a:rPr lang="en-GB" sz="2000" dirty="0"/>
              <a:t>Dementia may touch personal lives as well as our professional roles. </a:t>
            </a:r>
          </a:p>
          <a:p>
            <a:r>
              <a:rPr lang="en-GB" sz="2000" dirty="0"/>
              <a:t>Participants may be upset or distressed – allow them to leave the room or express their emotions if they wish.</a:t>
            </a:r>
          </a:p>
          <a:p>
            <a:r>
              <a:rPr lang="en-GB" sz="2000" dirty="0"/>
              <a:t>Participants may feel that this education is irrelevant for them ‘what am I going to learn I have been doing this job for 10 years, I don’t want to be here’ – respect their experience and tell them that you would value their feedback after the session – given that they have so much experience. After the session ask them if they found it meaningful/fun/different to what they expected.</a:t>
            </a:r>
          </a:p>
        </p:txBody>
      </p:sp>
      <p:sp>
        <p:nvSpPr>
          <p:cNvPr id="4" name="Title 3"/>
          <p:cNvSpPr>
            <a:spLocks noGrp="1"/>
          </p:cNvSpPr>
          <p:nvPr>
            <p:ph type="title" idx="4294967295"/>
          </p:nvPr>
        </p:nvSpPr>
        <p:spPr>
          <a:xfrm>
            <a:off x="1547664" y="188640"/>
            <a:ext cx="4392613" cy="1143000"/>
          </a:xfrm>
          <a:prstGeom prst="rect">
            <a:avLst/>
          </a:prstGeom>
          <a:noFill/>
        </p:spPr>
        <p:txBody>
          <a:bodyPr>
            <a:normAutofit/>
          </a:bodyPr>
          <a:lstStyle/>
          <a:p>
            <a:pPr algn="l"/>
            <a:r>
              <a:rPr lang="en-GB" sz="2800" b="1" dirty="0">
                <a:solidFill>
                  <a:srgbClr val="4C8822"/>
                </a:solidFill>
              </a:rPr>
              <a:t>Be prepared for the unexpected</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20</a:t>
            </a:fld>
            <a:endParaRPr lang="en-GB"/>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8970" y="3212976"/>
            <a:ext cx="2160240" cy="1215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4521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5" name="Content Placeholder 4"/>
          <p:cNvSpPr>
            <a:spLocks noGrp="1"/>
          </p:cNvSpPr>
          <p:nvPr>
            <p:ph idx="1"/>
          </p:nvPr>
        </p:nvSpPr>
        <p:spPr>
          <a:xfrm>
            <a:off x="457200" y="1855365"/>
            <a:ext cx="4042792" cy="4525963"/>
          </a:xfrm>
        </p:spPr>
        <p:txBody>
          <a:bodyPr>
            <a:noAutofit/>
          </a:bodyPr>
          <a:lstStyle/>
          <a:p>
            <a:pPr marL="514350" indent="-514350">
              <a:buAutoNum type="arabicPeriod"/>
            </a:pPr>
            <a:r>
              <a:rPr lang="en-GB" sz="1800" dirty="0"/>
              <a:t>How do I plan to roll out DEALTS 2 within my own Trust?</a:t>
            </a:r>
          </a:p>
          <a:p>
            <a:pPr marL="514350" indent="-514350">
              <a:buAutoNum type="arabicPeriod"/>
            </a:pPr>
            <a:r>
              <a:rPr lang="en-GB" sz="1800" dirty="0"/>
              <a:t>What might be the barriers/facilitators to rolling out DEALTS within my own Trust? </a:t>
            </a:r>
          </a:p>
          <a:p>
            <a:pPr marL="514350" indent="-514350">
              <a:buAutoNum type="arabicPeriod"/>
            </a:pPr>
            <a:r>
              <a:rPr lang="en-GB" sz="1800" dirty="0"/>
              <a:t>What resources can I use/will I need?</a:t>
            </a:r>
          </a:p>
          <a:p>
            <a:pPr marL="514350" indent="-514350">
              <a:buAutoNum type="arabicPeriod"/>
            </a:pPr>
            <a:r>
              <a:rPr lang="en-GB" sz="1800" dirty="0"/>
              <a:t>How will I engage all staff and who might I need to speak to before I am able to do so?</a:t>
            </a:r>
          </a:p>
          <a:p>
            <a:pPr marL="514350" indent="-514350">
              <a:buAutoNum type="arabicPeriod"/>
            </a:pPr>
            <a:r>
              <a:rPr lang="en-GB" sz="1800" dirty="0"/>
              <a:t>When do I plan to run my first session and can I link up with other trainers to get some feedback to support my own development?</a:t>
            </a:r>
          </a:p>
          <a:p>
            <a:pPr marL="514350" indent="-514350">
              <a:buAutoNum type="arabicPeriod"/>
            </a:pPr>
            <a:endParaRPr lang="en-GB" sz="1600" dirty="0">
              <a:solidFill>
                <a:srgbClr val="FF0000"/>
              </a:solidFill>
            </a:endParaRPr>
          </a:p>
          <a:p>
            <a:pPr marL="514350" indent="-514350">
              <a:buAutoNum type="arabicPeriod"/>
            </a:pPr>
            <a:endParaRPr lang="en-GB" sz="1600" dirty="0">
              <a:solidFill>
                <a:srgbClr val="FF0000"/>
              </a:solidFill>
            </a:endParaRPr>
          </a:p>
          <a:p>
            <a:pPr marL="514350" indent="-514350">
              <a:buAutoNum type="arabicPeriod"/>
            </a:pPr>
            <a:endParaRPr lang="en-GB" sz="1600" dirty="0">
              <a:solidFill>
                <a:srgbClr val="FF0000"/>
              </a:solidFill>
            </a:endParaRPr>
          </a:p>
          <a:p>
            <a:pPr marL="514350" indent="-514350">
              <a:buAutoNum type="arabicPeriod"/>
            </a:pPr>
            <a:endParaRPr lang="en-GB" sz="1600" dirty="0">
              <a:solidFill>
                <a:srgbClr val="FF0000"/>
              </a:solidFill>
            </a:endParaRPr>
          </a:p>
        </p:txBody>
      </p:sp>
      <p:sp>
        <p:nvSpPr>
          <p:cNvPr id="4" name="Title 3"/>
          <p:cNvSpPr>
            <a:spLocks noGrp="1"/>
          </p:cNvSpPr>
          <p:nvPr>
            <p:ph type="title" idx="4294967295"/>
          </p:nvPr>
        </p:nvSpPr>
        <p:spPr>
          <a:xfrm>
            <a:off x="1547664" y="116632"/>
            <a:ext cx="4464050" cy="1143000"/>
          </a:xfrm>
          <a:prstGeom prst="rect">
            <a:avLst/>
          </a:prstGeom>
          <a:noFill/>
        </p:spPr>
        <p:txBody>
          <a:bodyPr>
            <a:normAutofit/>
          </a:bodyPr>
          <a:lstStyle/>
          <a:p>
            <a:pPr algn="l"/>
            <a:r>
              <a:rPr lang="en-GB" sz="3200" b="1" dirty="0">
                <a:solidFill>
                  <a:srgbClr val="4C8822"/>
                </a:solidFill>
              </a:rPr>
              <a:t>Action plan</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21</a:t>
            </a:fld>
            <a:endParaRPr lang="en-GB"/>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853095"/>
            <a:ext cx="3240360" cy="216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le 7"/>
          <p:cNvGraphicFramePr>
            <a:graphicFrameLocks noGrp="1"/>
          </p:cNvGraphicFramePr>
          <p:nvPr>
            <p:extLst>
              <p:ext uri="{D42A27DB-BD31-4B8C-83A1-F6EECF244321}">
                <p14:modId xmlns:p14="http://schemas.microsoft.com/office/powerpoint/2010/main" val="4090889503"/>
              </p:ext>
            </p:extLst>
          </p:nvPr>
        </p:nvGraphicFramePr>
        <p:xfrm>
          <a:off x="4499992" y="2967070"/>
          <a:ext cx="4392490" cy="2779588"/>
        </p:xfrm>
        <a:graphic>
          <a:graphicData uri="http://schemas.openxmlformats.org/drawingml/2006/table">
            <a:tbl>
              <a:tblPr firstRow="1" bandRow="1">
                <a:tableStyleId>{5940675A-B579-460E-94D1-54222C63F5DA}</a:tableStyleId>
              </a:tblPr>
              <a:tblGrid>
                <a:gridCol w="878498">
                  <a:extLst>
                    <a:ext uri="{9D8B030D-6E8A-4147-A177-3AD203B41FA5}">
                      <a16:colId xmlns:a16="http://schemas.microsoft.com/office/drawing/2014/main" val="20000"/>
                    </a:ext>
                  </a:extLst>
                </a:gridCol>
                <a:gridCol w="878498">
                  <a:extLst>
                    <a:ext uri="{9D8B030D-6E8A-4147-A177-3AD203B41FA5}">
                      <a16:colId xmlns:a16="http://schemas.microsoft.com/office/drawing/2014/main" val="20001"/>
                    </a:ext>
                  </a:extLst>
                </a:gridCol>
                <a:gridCol w="878498">
                  <a:extLst>
                    <a:ext uri="{9D8B030D-6E8A-4147-A177-3AD203B41FA5}">
                      <a16:colId xmlns:a16="http://schemas.microsoft.com/office/drawing/2014/main" val="20002"/>
                    </a:ext>
                  </a:extLst>
                </a:gridCol>
                <a:gridCol w="878498">
                  <a:extLst>
                    <a:ext uri="{9D8B030D-6E8A-4147-A177-3AD203B41FA5}">
                      <a16:colId xmlns:a16="http://schemas.microsoft.com/office/drawing/2014/main" val="20003"/>
                    </a:ext>
                  </a:extLst>
                </a:gridCol>
                <a:gridCol w="878498">
                  <a:extLst>
                    <a:ext uri="{9D8B030D-6E8A-4147-A177-3AD203B41FA5}">
                      <a16:colId xmlns:a16="http://schemas.microsoft.com/office/drawing/2014/main" val="20004"/>
                    </a:ext>
                  </a:extLst>
                </a:gridCol>
              </a:tblGrid>
              <a:tr h="326463">
                <a:tc gridSpan="5">
                  <a:txBody>
                    <a:bodyPr/>
                    <a:lstStyle/>
                    <a:p>
                      <a:r>
                        <a:rPr lang="en-GB" sz="1200" dirty="0"/>
                        <a:t>Action plan</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1473736">
                <a:tc>
                  <a:txBody>
                    <a:bodyPr/>
                    <a:lstStyle/>
                    <a:p>
                      <a:r>
                        <a:rPr lang="en-GB" sz="1200" dirty="0"/>
                        <a:t>Objectives (list of goals)</a:t>
                      </a:r>
                    </a:p>
                  </a:txBody>
                  <a:tcPr/>
                </a:tc>
                <a:tc>
                  <a:txBody>
                    <a:bodyPr/>
                    <a:lstStyle/>
                    <a:p>
                      <a:r>
                        <a:rPr lang="en-GB" sz="1200" dirty="0"/>
                        <a:t>Tasks (what you need to achieve the goals)</a:t>
                      </a:r>
                    </a:p>
                  </a:txBody>
                  <a:tcPr/>
                </a:tc>
                <a:tc>
                  <a:txBody>
                    <a:bodyPr/>
                    <a:lstStyle/>
                    <a:p>
                      <a:r>
                        <a:rPr lang="en-GB" sz="1200" dirty="0"/>
                        <a:t>Success criteria (how you will identify</a:t>
                      </a:r>
                      <a:r>
                        <a:rPr lang="en-GB" sz="1200" baseline="0" dirty="0"/>
                        <a:t> your success)</a:t>
                      </a:r>
                      <a:endParaRPr lang="en-GB" sz="1200" dirty="0"/>
                    </a:p>
                  </a:txBody>
                  <a:tcPr/>
                </a:tc>
                <a:tc>
                  <a:txBody>
                    <a:bodyPr/>
                    <a:lstStyle/>
                    <a:p>
                      <a:r>
                        <a:rPr lang="en-GB" sz="1200" dirty="0"/>
                        <a:t>Timeframe (by when you need to complete</a:t>
                      </a:r>
                      <a:r>
                        <a:rPr lang="en-GB" sz="1200" baseline="0" dirty="0"/>
                        <a:t> the tasks)</a:t>
                      </a:r>
                      <a:endParaRPr lang="en-GB" sz="1200" dirty="0"/>
                    </a:p>
                  </a:txBody>
                  <a:tcPr/>
                </a:tc>
                <a:tc>
                  <a:txBody>
                    <a:bodyPr/>
                    <a:lstStyle/>
                    <a:p>
                      <a:r>
                        <a:rPr lang="en-GB" sz="1200" dirty="0"/>
                        <a:t>Resources (what or who can help you complete tasks)</a:t>
                      </a:r>
                    </a:p>
                  </a:txBody>
                  <a:tcPr/>
                </a:tc>
                <a:extLst>
                  <a:ext uri="{0D108BD9-81ED-4DB2-BD59-A6C34878D82A}">
                    <a16:rowId xmlns:a16="http://schemas.microsoft.com/office/drawing/2014/main" val="10001"/>
                  </a:ext>
                </a:extLst>
              </a:tr>
              <a:tr h="326463">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0002"/>
                  </a:ext>
                </a:extLst>
              </a:tr>
              <a:tr h="326463">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extLst>
                  <a:ext uri="{0D108BD9-81ED-4DB2-BD59-A6C34878D82A}">
                    <a16:rowId xmlns:a16="http://schemas.microsoft.com/office/drawing/2014/main" val="10003"/>
                  </a:ext>
                </a:extLst>
              </a:tr>
              <a:tr h="326463">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a:p>
                  </a:txBody>
                  <a:tcPr/>
                </a:tc>
                <a:tc>
                  <a:txBody>
                    <a:bodyPr/>
                    <a:lstStyle/>
                    <a:p>
                      <a:endParaRPr lang="en-GB" sz="12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6764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457200" y="1700808"/>
            <a:ext cx="8229600" cy="4525963"/>
          </a:xfrm>
        </p:spPr>
        <p:txBody>
          <a:bodyPr>
            <a:noAutofit/>
          </a:bodyPr>
          <a:lstStyle/>
          <a:p>
            <a:r>
              <a:rPr lang="en-GB" sz="2000" dirty="0"/>
              <a:t>We would like to hear your </a:t>
            </a:r>
            <a:r>
              <a:rPr lang="en-GB" sz="2000" b="1" dirty="0"/>
              <a:t>feedback on how you have found the day today</a:t>
            </a:r>
            <a:r>
              <a:rPr lang="en-GB" sz="2000" dirty="0"/>
              <a:t>. </a:t>
            </a:r>
            <a:r>
              <a:rPr lang="en-GB" sz="2000" i="1" dirty="0"/>
              <a:t>Please complete an evaluation form before you leave.</a:t>
            </a:r>
          </a:p>
          <a:p>
            <a:endParaRPr lang="en-GB" sz="2000" i="1" dirty="0"/>
          </a:p>
          <a:p>
            <a:r>
              <a:rPr lang="en-GB" sz="2000" dirty="0"/>
              <a:t>We would also like to </a:t>
            </a:r>
            <a:r>
              <a:rPr lang="en-GB" sz="2000" b="1" dirty="0"/>
              <a:t>hear how you are getting on rolling out DEALTS 2 in your own Trust </a:t>
            </a:r>
            <a:r>
              <a:rPr lang="en-GB" sz="2000" dirty="0"/>
              <a:t>in the future. </a:t>
            </a:r>
            <a:r>
              <a:rPr lang="en-GB" sz="2000" i="1" dirty="0"/>
              <a:t>Please leave your details on the evaluation form if you are happy for us to contact you for feedback in the future. </a:t>
            </a:r>
          </a:p>
          <a:p>
            <a:endParaRPr lang="en-GB" sz="2400" i="1" dirty="0"/>
          </a:p>
          <a:p>
            <a:pPr marL="0" indent="0" algn="r">
              <a:buNone/>
            </a:pPr>
            <a:r>
              <a:rPr lang="en-GB" sz="2400" dirty="0"/>
              <a:t>Many thanks</a:t>
            </a:r>
          </a:p>
          <a:p>
            <a:pPr marL="514350" indent="-514350">
              <a:buAutoNum type="arabicPeriod"/>
            </a:pPr>
            <a:endParaRPr lang="en-GB" sz="1600" dirty="0">
              <a:solidFill>
                <a:srgbClr val="FF0000"/>
              </a:solidFill>
            </a:endParaRPr>
          </a:p>
        </p:txBody>
      </p:sp>
      <p:sp>
        <p:nvSpPr>
          <p:cNvPr id="4" name="Title 3"/>
          <p:cNvSpPr>
            <a:spLocks noGrp="1"/>
          </p:cNvSpPr>
          <p:nvPr>
            <p:ph type="title" idx="4294967295"/>
          </p:nvPr>
        </p:nvSpPr>
        <p:spPr>
          <a:xfrm>
            <a:off x="1547664" y="197768"/>
            <a:ext cx="4535488" cy="1143000"/>
          </a:xfrm>
          <a:prstGeom prst="rect">
            <a:avLst/>
          </a:prstGeom>
          <a:noFill/>
        </p:spPr>
        <p:txBody>
          <a:bodyPr>
            <a:normAutofit/>
          </a:bodyPr>
          <a:lstStyle/>
          <a:p>
            <a:pPr algn="l"/>
            <a:r>
              <a:rPr lang="en-GB" sz="2800" b="1" dirty="0">
                <a:solidFill>
                  <a:srgbClr val="4C8822"/>
                </a:solidFill>
              </a:rPr>
              <a:t>Evaluation and follow up</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22</a:t>
            </a:fld>
            <a:endParaRPr lang="en-GB"/>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379" y="4077072"/>
            <a:ext cx="4314352" cy="2112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181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5687" y="1628800"/>
            <a:ext cx="4243246" cy="4525963"/>
          </a:xfrm>
        </p:spPr>
        <p:txBody>
          <a:bodyPr>
            <a:noAutofit/>
          </a:bodyPr>
          <a:lstStyle/>
          <a:p>
            <a:pPr marL="0" indent="0">
              <a:spcBef>
                <a:spcPts val="0"/>
              </a:spcBef>
              <a:buNone/>
            </a:pPr>
            <a:r>
              <a:rPr lang="en-GB" sz="1500" b="1" dirty="0"/>
              <a:t>Health Education England </a:t>
            </a:r>
          </a:p>
          <a:p>
            <a:pPr marL="0" indent="0">
              <a:spcBef>
                <a:spcPts val="0"/>
              </a:spcBef>
              <a:buNone/>
            </a:pPr>
            <a:r>
              <a:rPr lang="en-GB" sz="1500" dirty="0"/>
              <a:t>Jan Zietara</a:t>
            </a:r>
          </a:p>
          <a:p>
            <a:pPr marL="0" indent="0">
              <a:spcBef>
                <a:spcPts val="0"/>
              </a:spcBef>
              <a:buNone/>
            </a:pPr>
            <a:r>
              <a:rPr lang="en-GB" sz="1500" dirty="0" err="1"/>
              <a:t>Reena</a:t>
            </a:r>
            <a:r>
              <a:rPr lang="en-GB" sz="1500" dirty="0"/>
              <a:t> </a:t>
            </a:r>
            <a:r>
              <a:rPr lang="en-GB" sz="1500" dirty="0" err="1"/>
              <a:t>Valand</a:t>
            </a:r>
            <a:endParaRPr lang="en-GB" sz="1500" dirty="0"/>
          </a:p>
          <a:p>
            <a:pPr marL="0" indent="0">
              <a:spcBef>
                <a:spcPts val="0"/>
              </a:spcBef>
              <a:buNone/>
            </a:pPr>
            <a:endParaRPr lang="en-GB" sz="1500" dirty="0"/>
          </a:p>
          <a:p>
            <a:pPr marL="0" indent="0">
              <a:spcBef>
                <a:spcPts val="0"/>
              </a:spcBef>
              <a:buNone/>
            </a:pPr>
            <a:r>
              <a:rPr lang="en-GB" sz="1500" b="1" dirty="0"/>
              <a:t>DEALTS Project team: </a:t>
            </a:r>
          </a:p>
          <a:p>
            <a:pPr marL="0" indent="0">
              <a:spcBef>
                <a:spcPts val="0"/>
              </a:spcBef>
              <a:buNone/>
            </a:pPr>
            <a:r>
              <a:rPr lang="en-GB" sz="1500" dirty="0"/>
              <a:t>Sue Clarke and all those involved in developing DEALTS</a:t>
            </a:r>
          </a:p>
          <a:p>
            <a:pPr marL="0" indent="0">
              <a:spcBef>
                <a:spcPts val="0"/>
              </a:spcBef>
              <a:buNone/>
            </a:pPr>
            <a:endParaRPr lang="en-GB" sz="1500" b="1" dirty="0"/>
          </a:p>
          <a:p>
            <a:pPr marL="0" indent="0">
              <a:spcBef>
                <a:spcPts val="0"/>
              </a:spcBef>
              <a:buNone/>
            </a:pPr>
            <a:r>
              <a:rPr lang="en-GB" sz="1500" b="1" dirty="0"/>
              <a:t>Health Education England Thames Valley</a:t>
            </a:r>
            <a:endParaRPr lang="en-GB" sz="1500" dirty="0"/>
          </a:p>
          <a:p>
            <a:pPr marL="0" indent="0">
              <a:spcBef>
                <a:spcPts val="0"/>
              </a:spcBef>
              <a:buNone/>
            </a:pPr>
            <a:r>
              <a:rPr lang="en-GB" sz="1500" dirty="0"/>
              <a:t>Jacqueline Fairbairn Platt </a:t>
            </a:r>
          </a:p>
          <a:p>
            <a:pPr marL="0" indent="0">
              <a:spcBef>
                <a:spcPts val="0"/>
              </a:spcBef>
              <a:buNone/>
            </a:pPr>
            <a:endParaRPr lang="en-GB" sz="1500" dirty="0"/>
          </a:p>
          <a:p>
            <a:pPr marL="0" indent="0">
              <a:spcBef>
                <a:spcPts val="0"/>
              </a:spcBef>
              <a:buNone/>
            </a:pPr>
            <a:r>
              <a:rPr lang="en-GB" sz="1500" b="1" dirty="0"/>
              <a:t>Leeds Beckett  University</a:t>
            </a:r>
          </a:p>
          <a:p>
            <a:pPr marL="0" indent="0">
              <a:spcBef>
                <a:spcPts val="0"/>
              </a:spcBef>
              <a:buNone/>
            </a:pPr>
            <a:r>
              <a:rPr lang="en-GB" sz="1500" dirty="0" err="1"/>
              <a:t>Prof.</a:t>
            </a:r>
            <a:r>
              <a:rPr lang="en-GB" sz="1500" dirty="0"/>
              <a:t> Claire </a:t>
            </a:r>
            <a:r>
              <a:rPr lang="en-GB" sz="1500" dirty="0" err="1"/>
              <a:t>Surr</a:t>
            </a:r>
            <a:r>
              <a:rPr lang="en-GB" sz="1500" b="1" dirty="0"/>
              <a:t> </a:t>
            </a:r>
          </a:p>
          <a:p>
            <a:pPr marL="0" indent="0">
              <a:spcBef>
                <a:spcPts val="0"/>
              </a:spcBef>
              <a:buNone/>
            </a:pPr>
            <a:endParaRPr lang="en-GB" sz="1500" b="1" dirty="0"/>
          </a:p>
          <a:p>
            <a:pPr marL="0" indent="0">
              <a:spcBef>
                <a:spcPts val="0"/>
              </a:spcBef>
              <a:buNone/>
            </a:pPr>
            <a:r>
              <a:rPr lang="en-GB" sz="1500" b="1" dirty="0"/>
              <a:t>Dementia Academic Action Group</a:t>
            </a:r>
          </a:p>
          <a:p>
            <a:pPr marL="0" indent="0">
              <a:spcBef>
                <a:spcPts val="0"/>
              </a:spcBef>
              <a:buNone/>
            </a:pPr>
            <a:r>
              <a:rPr lang="en-GB" sz="1500" dirty="0"/>
              <a:t>University of Northampton</a:t>
            </a:r>
          </a:p>
          <a:p>
            <a:pPr marL="0" indent="0">
              <a:spcBef>
                <a:spcPts val="0"/>
              </a:spcBef>
              <a:buNone/>
            </a:pPr>
            <a:r>
              <a:rPr lang="en-GB" sz="1500" dirty="0"/>
              <a:t>University of Bedfordshire</a:t>
            </a:r>
          </a:p>
          <a:p>
            <a:pPr marL="0" indent="0">
              <a:spcBef>
                <a:spcPts val="0"/>
              </a:spcBef>
              <a:buNone/>
            </a:pPr>
            <a:r>
              <a:rPr lang="en-GB" sz="1500" dirty="0"/>
              <a:t>University of West London</a:t>
            </a:r>
          </a:p>
          <a:p>
            <a:pPr marL="0" indent="0">
              <a:spcBef>
                <a:spcPts val="0"/>
              </a:spcBef>
              <a:buNone/>
            </a:pPr>
            <a:r>
              <a:rPr lang="en-GB" sz="1500" dirty="0"/>
              <a:t>Oxford Brookes University and all those involved in developing Tier 1 materials</a:t>
            </a:r>
            <a:endParaRPr lang="en-GB" sz="1500" b="1" dirty="0"/>
          </a:p>
          <a:p>
            <a:pPr marL="0" indent="0">
              <a:buNone/>
            </a:pPr>
            <a:endParaRPr lang="en-GB" sz="1400" b="1" dirty="0"/>
          </a:p>
        </p:txBody>
      </p:sp>
      <p:sp>
        <p:nvSpPr>
          <p:cNvPr id="4" name="Title 3"/>
          <p:cNvSpPr>
            <a:spLocks noGrp="1"/>
          </p:cNvSpPr>
          <p:nvPr>
            <p:ph type="title" idx="4294967295"/>
          </p:nvPr>
        </p:nvSpPr>
        <p:spPr>
          <a:xfrm>
            <a:off x="1547664" y="197768"/>
            <a:ext cx="4464050" cy="1143000"/>
          </a:xfrm>
          <a:prstGeom prst="rect">
            <a:avLst/>
          </a:prstGeom>
          <a:noFill/>
        </p:spPr>
        <p:txBody>
          <a:bodyPr>
            <a:normAutofit/>
          </a:bodyPr>
          <a:lstStyle/>
          <a:p>
            <a:pPr algn="l"/>
            <a:r>
              <a:rPr lang="en-GB" sz="2800" b="1" dirty="0">
                <a:solidFill>
                  <a:srgbClr val="4C8822"/>
                </a:solidFill>
              </a:rPr>
              <a:t>Acknowledgements</a:t>
            </a:r>
          </a:p>
        </p:txBody>
      </p:sp>
      <p:sp>
        <p:nvSpPr>
          <p:cNvPr id="6" name="TextBox 5"/>
          <p:cNvSpPr txBox="1"/>
          <p:nvPr/>
        </p:nvSpPr>
        <p:spPr>
          <a:xfrm>
            <a:off x="5264777" y="1493565"/>
            <a:ext cx="3847175" cy="5770811"/>
          </a:xfrm>
          <a:prstGeom prst="rect">
            <a:avLst/>
          </a:prstGeom>
          <a:noFill/>
        </p:spPr>
        <p:txBody>
          <a:bodyPr wrap="square" rtlCol="0">
            <a:spAutoFit/>
          </a:bodyPr>
          <a:lstStyle/>
          <a:p>
            <a:r>
              <a:rPr lang="en-GB" sz="1500" b="1" dirty="0"/>
              <a:t>DEALTS 2 Project team:</a:t>
            </a:r>
          </a:p>
          <a:p>
            <a:r>
              <a:rPr lang="en-GB" sz="1500" b="1" dirty="0"/>
              <a:t>Bournemouth University</a:t>
            </a:r>
          </a:p>
          <a:p>
            <a:r>
              <a:rPr lang="en-GB" sz="1500" dirty="0" err="1"/>
              <a:t>Prof.</a:t>
            </a:r>
            <a:r>
              <a:rPr lang="en-GB" sz="1500" dirty="0"/>
              <a:t> Jane Murphy</a:t>
            </a:r>
          </a:p>
          <a:p>
            <a:r>
              <a:rPr lang="en-GB" sz="1500" dirty="0"/>
              <a:t>Dr Michele Board</a:t>
            </a:r>
          </a:p>
          <a:p>
            <a:r>
              <a:rPr lang="en-GB" sz="1500" dirty="0"/>
              <a:t>Dr Michelle Heward</a:t>
            </a:r>
          </a:p>
          <a:p>
            <a:r>
              <a:rPr lang="en-GB" sz="1500" dirty="0"/>
              <a:t>Ashley Spriggs</a:t>
            </a:r>
          </a:p>
          <a:p>
            <a:r>
              <a:rPr lang="en-GB" sz="1500" dirty="0"/>
              <a:t>Mary-Ann Robertson</a:t>
            </a:r>
          </a:p>
          <a:p>
            <a:r>
              <a:rPr lang="en-GB" sz="1500" dirty="0"/>
              <a:t>Michelle O’Brien</a:t>
            </a:r>
          </a:p>
          <a:p>
            <a:endParaRPr lang="en-GB" sz="1500" b="1" dirty="0"/>
          </a:p>
          <a:p>
            <a:r>
              <a:rPr lang="en-GB" sz="1500" b="1" dirty="0"/>
              <a:t>DEALTS 2 pilot </a:t>
            </a:r>
          </a:p>
          <a:p>
            <a:r>
              <a:rPr lang="en-GB" sz="1500" dirty="0"/>
              <a:t>Stacey Ackerman</a:t>
            </a:r>
          </a:p>
          <a:p>
            <a:r>
              <a:rPr lang="en-GB" sz="1500" dirty="0"/>
              <a:t>Jane </a:t>
            </a:r>
            <a:r>
              <a:rPr lang="en-GB" sz="1500" dirty="0" err="1"/>
              <a:t>Youell</a:t>
            </a:r>
            <a:r>
              <a:rPr lang="en-GB" sz="1500" dirty="0"/>
              <a:t> </a:t>
            </a:r>
          </a:p>
          <a:p>
            <a:r>
              <a:rPr lang="en-GB" sz="1500" dirty="0"/>
              <a:t>Sandra Williamson</a:t>
            </a:r>
          </a:p>
          <a:p>
            <a:r>
              <a:rPr lang="en-GB" sz="1500" dirty="0"/>
              <a:t>Lucy </a:t>
            </a:r>
            <a:r>
              <a:rPr lang="en-GB" sz="1500" dirty="0" err="1"/>
              <a:t>Garrod</a:t>
            </a:r>
            <a:r>
              <a:rPr lang="en-GB" sz="1500" dirty="0"/>
              <a:t> </a:t>
            </a:r>
          </a:p>
          <a:p>
            <a:r>
              <a:rPr lang="en-GB" sz="1500" dirty="0"/>
              <a:t>Karen Rudman</a:t>
            </a:r>
          </a:p>
          <a:p>
            <a:r>
              <a:rPr lang="en-GB" sz="1500" dirty="0" err="1"/>
              <a:t>Katherina</a:t>
            </a:r>
            <a:r>
              <a:rPr lang="en-GB" sz="1500" dirty="0"/>
              <a:t> </a:t>
            </a:r>
            <a:r>
              <a:rPr lang="en-GB" sz="1500" dirty="0" err="1"/>
              <a:t>Posadzki</a:t>
            </a:r>
            <a:endParaRPr lang="en-GB" sz="1500" dirty="0"/>
          </a:p>
          <a:p>
            <a:r>
              <a:rPr lang="en-GB" sz="1500" dirty="0"/>
              <a:t>Chloe Taylor-Jones </a:t>
            </a:r>
          </a:p>
          <a:p>
            <a:r>
              <a:rPr lang="en-GB" sz="1500" dirty="0"/>
              <a:t>Juliet  </a:t>
            </a:r>
            <a:r>
              <a:rPr lang="en-GB" sz="1500" dirty="0" err="1"/>
              <a:t>Thorogood</a:t>
            </a:r>
            <a:endParaRPr lang="en-GB" sz="1500" dirty="0"/>
          </a:p>
          <a:p>
            <a:r>
              <a:rPr lang="en-GB" sz="1500" dirty="0"/>
              <a:t>Rebecca Haynes </a:t>
            </a:r>
          </a:p>
          <a:p>
            <a:r>
              <a:rPr lang="en-GB" sz="1500" dirty="0"/>
              <a:t>Jo </a:t>
            </a:r>
            <a:r>
              <a:rPr lang="en-GB" sz="1500" dirty="0" err="1"/>
              <a:t>Birrell</a:t>
            </a:r>
            <a:endParaRPr lang="en-GB" sz="1500" dirty="0"/>
          </a:p>
          <a:p>
            <a:endParaRPr lang="en-GB" sz="1500" dirty="0"/>
          </a:p>
          <a:p>
            <a:endParaRPr lang="en-GB" dirty="0"/>
          </a:p>
          <a:p>
            <a:endParaRPr lang="en-GB" b="1" dirty="0"/>
          </a:p>
          <a:p>
            <a:endParaRPr lang="en-GB" dirty="0"/>
          </a:p>
        </p:txBody>
      </p:sp>
      <p:sp>
        <p:nvSpPr>
          <p:cNvPr id="2" name="Date Placeholder 1"/>
          <p:cNvSpPr>
            <a:spLocks noGrp="1"/>
          </p:cNvSpPr>
          <p:nvPr>
            <p:ph type="dt" sz="half" idx="10"/>
          </p:nvPr>
        </p:nvSpPr>
        <p:spPr/>
        <p:txBody>
          <a:bodyPr/>
          <a:lstStyle/>
          <a:p>
            <a:r>
              <a:rPr lang="en-US"/>
              <a:t>17/05/2018</a:t>
            </a:r>
            <a:endParaRPr lang="en-GB"/>
          </a:p>
        </p:txBody>
      </p:sp>
      <p:sp>
        <p:nvSpPr>
          <p:cNvPr id="3" name="Footer Placeholder 2"/>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23</a:t>
            </a:fld>
            <a:endParaRPr lang="en-GB"/>
          </a:p>
        </p:txBody>
      </p:sp>
    </p:spTree>
    <p:extLst>
      <p:ext uri="{BB962C8B-B14F-4D97-AF65-F5344CB8AC3E}">
        <p14:creationId xmlns:p14="http://schemas.microsoft.com/office/powerpoint/2010/main" val="54618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p:txBody>
          <a:bodyPr>
            <a:noAutofit/>
          </a:bodyPr>
          <a:lstStyle/>
          <a:p>
            <a:endParaRPr lang="en-GB" sz="1000" dirty="0">
              <a:solidFill>
                <a:srgbClr val="000000"/>
              </a:solidFill>
            </a:endParaRPr>
          </a:p>
          <a:p>
            <a:endParaRPr lang="en-GB" sz="1000" dirty="0">
              <a:solidFill>
                <a:prstClr val="black"/>
              </a:solidFill>
            </a:endParaRPr>
          </a:p>
          <a:p>
            <a:r>
              <a:rPr lang="en-GB" altLang="en-US" sz="1600" dirty="0">
                <a:solidFill>
                  <a:srgbClr val="000000"/>
                </a:solidFill>
                <a:latin typeface="Arial" panose="020B0604020202020204" pitchFamily="34" charset="0"/>
                <a:cs typeface="Arial" panose="020B0604020202020204" pitchFamily="34" charset="0"/>
              </a:rPr>
              <a:t>Many thanks for the images used throughout, where appropriate attribution for individual images is detailed on each slide.</a:t>
            </a:r>
          </a:p>
          <a:p>
            <a:endParaRPr lang="en-GB" altLang="en-US" sz="1600" dirty="0">
              <a:solidFill>
                <a:srgbClr val="000000"/>
              </a:solidFill>
              <a:latin typeface="Arial" panose="020B0604020202020204" pitchFamily="34" charset="0"/>
              <a:cs typeface="Arial" panose="020B0604020202020204" pitchFamily="34" charset="0"/>
            </a:endParaRPr>
          </a:p>
          <a:p>
            <a:pPr marL="0" indent="0">
              <a:buNone/>
            </a:pPr>
            <a:endParaRPr lang="en-GB" sz="1600" dirty="0">
              <a:solidFill>
                <a:srgbClr val="000000"/>
              </a:solidFill>
              <a:latin typeface="Arial" panose="020B0604020202020204" pitchFamily="34" charset="0"/>
              <a:cs typeface="Arial" panose="020B0604020202020204" pitchFamily="34" charset="0"/>
            </a:endParaRPr>
          </a:p>
          <a:p>
            <a:r>
              <a:rPr lang="en-GB" sz="1600" dirty="0">
                <a:solidFill>
                  <a:srgbClr val="000000"/>
                </a:solidFill>
                <a:latin typeface="Arial" panose="020B0604020202020204" pitchFamily="34" charset="0"/>
                <a:cs typeface="Arial" panose="020B0604020202020204" pitchFamily="34" charset="0"/>
              </a:rPr>
              <a:t>Sincere thanks also go to the </a:t>
            </a:r>
            <a:r>
              <a:rPr lang="en-GB" sz="1600" dirty="0">
                <a:latin typeface="Arial" panose="020B0604020202020204" pitchFamily="34" charset="0"/>
                <a:cs typeface="Arial" panose="020B0604020202020204" pitchFamily="34" charset="0"/>
              </a:rPr>
              <a:t>Origami Resource </a:t>
            </a:r>
            <a:r>
              <a:rPr lang="en-GB" sz="1600" dirty="0" err="1">
                <a:latin typeface="Arial" panose="020B0604020202020204" pitchFamily="34" charset="0"/>
                <a:cs typeface="Arial" panose="020B0604020202020204" pitchFamily="34" charset="0"/>
              </a:rPr>
              <a:t>Center</a:t>
            </a:r>
            <a:r>
              <a:rPr lang="en-GB" sz="1600" dirty="0">
                <a:latin typeface="Arial" panose="020B0604020202020204" pitchFamily="34" charset="0"/>
                <a:cs typeface="Arial" panose="020B0604020202020204" pitchFamily="34" charset="0"/>
              </a:rPr>
              <a:t> for permission to use the origami swan materials </a:t>
            </a:r>
            <a:r>
              <a:rPr lang="en-GB" sz="1600" u="sng" dirty="0">
                <a:latin typeface="Arial" panose="020B0604020202020204" pitchFamily="34" charset="0"/>
                <a:cs typeface="Arial" panose="020B0604020202020204" pitchFamily="34" charset="0"/>
                <a:hlinkClick r:id="rId3"/>
              </a:rPr>
              <a:t>http://www.origami-resource-center.com/</a:t>
            </a:r>
            <a:endParaRPr lang="en-GB" altLang="en-US" sz="1600" dirty="0">
              <a:solidFill>
                <a:srgbClr val="000000"/>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fld id="{5C9C4DB9-604A-47CB-A1FB-58DFF92C00FD}" type="slidenum">
              <a:rPr lang="en-GB" smtClean="0"/>
              <a:t>24</a:t>
            </a:fld>
            <a:endParaRPr lang="en-GB"/>
          </a:p>
        </p:txBody>
      </p:sp>
      <p:sp>
        <p:nvSpPr>
          <p:cNvPr id="4" name="Title 3"/>
          <p:cNvSpPr>
            <a:spLocks noGrp="1"/>
          </p:cNvSpPr>
          <p:nvPr>
            <p:ph type="title" idx="4294967295"/>
          </p:nvPr>
        </p:nvSpPr>
        <p:spPr>
          <a:xfrm>
            <a:off x="1547664" y="188640"/>
            <a:ext cx="4679950" cy="1044575"/>
          </a:xfrm>
          <a:prstGeom prst="rect">
            <a:avLst/>
          </a:prstGeom>
          <a:noFill/>
        </p:spPr>
        <p:txBody>
          <a:bodyPr>
            <a:noAutofit/>
          </a:bodyPr>
          <a:lstStyle/>
          <a:p>
            <a:pPr algn="l"/>
            <a:r>
              <a:rPr lang="en-GB" sz="2800" b="1" dirty="0">
                <a:solidFill>
                  <a:srgbClr val="008A3E"/>
                </a:solidFill>
              </a:rPr>
              <a:t>Credits</a:t>
            </a:r>
          </a:p>
        </p:txBody>
      </p:sp>
      <p:sp>
        <p:nvSpPr>
          <p:cNvPr id="2" name="Date Placeholder 1"/>
          <p:cNvSpPr>
            <a:spLocks noGrp="1"/>
          </p:cNvSpPr>
          <p:nvPr>
            <p:ph type="dt" sz="half" idx="10"/>
          </p:nvPr>
        </p:nvSpPr>
        <p:spPr/>
        <p:txBody>
          <a:bodyPr/>
          <a:lstStyle/>
          <a:p>
            <a:r>
              <a:rPr lang="en-US" dirty="0"/>
              <a:t>17/05/2018</a:t>
            </a:r>
            <a:endParaRPr lang="en-GB" dirty="0"/>
          </a:p>
        </p:txBody>
      </p:sp>
      <p:sp>
        <p:nvSpPr>
          <p:cNvPr id="6" name="Footer Placeholder 5"/>
          <p:cNvSpPr>
            <a:spLocks noGrp="1"/>
          </p:cNvSpPr>
          <p:nvPr>
            <p:ph type="ftr" sz="quarter" idx="11"/>
          </p:nvPr>
        </p:nvSpPr>
        <p:spPr/>
        <p:txBody>
          <a:bodyPr/>
          <a:lstStyle/>
          <a:p>
            <a:r>
              <a:rPr lang="en-GB" dirty="0"/>
              <a:t>Version 1.1</a:t>
            </a:r>
          </a:p>
        </p:txBody>
      </p:sp>
    </p:spTree>
    <p:extLst>
      <p:ext uri="{BB962C8B-B14F-4D97-AF65-F5344CB8AC3E}">
        <p14:creationId xmlns:p14="http://schemas.microsoft.com/office/powerpoint/2010/main" val="41535395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457200" y="1700808"/>
            <a:ext cx="8229600" cy="4525963"/>
          </a:xfrm>
        </p:spPr>
        <p:txBody>
          <a:bodyPr>
            <a:noAutofit/>
          </a:bodyPr>
          <a:lstStyle/>
          <a:p>
            <a:r>
              <a:rPr lang="en-GB" sz="1400" dirty="0"/>
              <a:t>Alzheimer’s Society. (2016) ‘Fix Dementia Care: Hospitals’, </a:t>
            </a:r>
            <a:r>
              <a:rPr lang="en-GB" sz="1400" i="1" dirty="0"/>
              <a:t>https://www.alzheimers.org.uk/site/scripts/download_info.php?fileID=2907. Accessed </a:t>
            </a:r>
            <a:r>
              <a:rPr lang="en-GB" sz="1400" dirty="0"/>
              <a:t>30/09/16. </a:t>
            </a:r>
          </a:p>
          <a:p>
            <a:r>
              <a:rPr lang="en-GB" sz="1400" dirty="0" err="1"/>
              <a:t>ASPiH</a:t>
            </a:r>
            <a:r>
              <a:rPr lang="en-GB" sz="1400" dirty="0"/>
              <a:t> and HEE (2016) ‘Standards Framework and Guidance on Simulation-Based Education in Healthcare’ </a:t>
            </a:r>
            <a:r>
              <a:rPr lang="en-GB" sz="1400" i="1" dirty="0"/>
              <a:t>https://worldspanmedia.s3.amazonaws.com/media/aspihdjango/uploads/documents/standards-consultation/standards-framework.pdf.</a:t>
            </a:r>
            <a:r>
              <a:rPr lang="en-GB" sz="1400" dirty="0"/>
              <a:t> Accessed 09/02/2017.</a:t>
            </a:r>
          </a:p>
          <a:p>
            <a:r>
              <a:rPr lang="en-GB" sz="1400" dirty="0"/>
              <a:t>Care Quality Commission. (2014) </a:t>
            </a:r>
            <a:r>
              <a:rPr lang="en-GB" sz="1400" i="1" dirty="0"/>
              <a:t>Cracks in the pathway</a:t>
            </a:r>
            <a:r>
              <a:rPr lang="en-GB" sz="1400" dirty="0"/>
              <a:t>. Care Quality Commission. </a:t>
            </a:r>
          </a:p>
          <a:p>
            <a:r>
              <a:rPr lang="en-GB" sz="1400" dirty="0" err="1"/>
              <a:t>Kitwood</a:t>
            </a:r>
            <a:r>
              <a:rPr lang="en-GB" sz="1400" dirty="0"/>
              <a:t>, T. (1997) The experience of dementia, </a:t>
            </a:r>
            <a:r>
              <a:rPr lang="en-GB" sz="1400" i="1" dirty="0"/>
              <a:t>Aging &amp; Mental Health</a:t>
            </a:r>
            <a:r>
              <a:rPr lang="en-GB" sz="1400" dirty="0"/>
              <a:t>, 1:1, 13-22, DOI: 10.1080/13607869757344</a:t>
            </a:r>
          </a:p>
          <a:p>
            <a:r>
              <a:rPr lang="en-GB" sz="1400" dirty="0"/>
              <a:t>Kolb, D. (2015) </a:t>
            </a:r>
            <a:r>
              <a:rPr lang="en-GB" sz="1400" i="1" dirty="0"/>
              <a:t>Experiential Learning: Experience as the Source of Learning and Development. </a:t>
            </a:r>
            <a:r>
              <a:rPr lang="en-GB" sz="1400" dirty="0"/>
              <a:t>New Jersey: Pearson FT Press.</a:t>
            </a:r>
            <a:endParaRPr lang="en-GB" sz="1400" b="1" dirty="0"/>
          </a:p>
          <a:p>
            <a:r>
              <a:rPr lang="en-GB" sz="1400" dirty="0"/>
              <a:t>Lateef, F. (2010) ‘Simulation-based learning: Just like the real thing’, </a:t>
            </a:r>
            <a:r>
              <a:rPr lang="en-GB" sz="1400" i="1" dirty="0"/>
              <a:t>Journal of Emergency Trauma Shock</a:t>
            </a:r>
            <a:r>
              <a:rPr lang="en-GB" sz="1400" dirty="0"/>
              <a:t>, 3(4): 348–352. </a:t>
            </a:r>
            <a:r>
              <a:rPr lang="en-GB" sz="1400" dirty="0" err="1"/>
              <a:t>doi</a:t>
            </a:r>
            <a:r>
              <a:rPr lang="en-GB" sz="1400" dirty="0"/>
              <a:t>:  10.4103/0974-2700.70743.</a:t>
            </a:r>
          </a:p>
          <a:p>
            <a:r>
              <a:rPr lang="en-GB" sz="1400" dirty="0"/>
              <a:t>Patrick, F. (2011). </a:t>
            </a:r>
            <a:r>
              <a:rPr lang="en-GB" sz="1400" i="1" dirty="0"/>
              <a:t>Handbook of Research on Improving Learning and Motivation.</a:t>
            </a:r>
            <a:r>
              <a:rPr lang="en-GB" sz="1400" dirty="0"/>
              <a:t>  ISBN 1609604962.</a:t>
            </a:r>
          </a:p>
          <a:p>
            <a:r>
              <a:rPr lang="en-GB" sz="1400" dirty="0"/>
              <a:t>Royal College of Psychiatrists (2013). </a:t>
            </a:r>
            <a:r>
              <a:rPr lang="en-GB" sz="1400" i="1" dirty="0"/>
              <a:t>National Audit of Dementia care in general hospitals 2012-13: Second round audit report and update</a:t>
            </a:r>
            <a:r>
              <a:rPr lang="en-GB" sz="1400" dirty="0"/>
              <a:t>. Editors: Young J, Hood C, </a:t>
            </a:r>
            <a:r>
              <a:rPr lang="en-GB" sz="1400" dirty="0" err="1"/>
              <a:t>Gandesha</a:t>
            </a:r>
            <a:r>
              <a:rPr lang="en-GB" sz="1400" dirty="0"/>
              <a:t> A and Souza R. London: HQIP. </a:t>
            </a:r>
          </a:p>
          <a:p>
            <a:r>
              <a:rPr lang="en-GB" sz="1400" dirty="0"/>
              <a:t>Skills for Health and Health Education England (2015) ‘Dementia Core Skills Education and Training Framework’, </a:t>
            </a:r>
            <a:r>
              <a:rPr lang="en-GB" sz="1400" i="1" dirty="0"/>
              <a:t>http://www.skillsforhealth.org.uk/images/projects/dementia/Dementia%20Core%20Skills%20Education%20and%20Training%20Framework.pdf</a:t>
            </a:r>
            <a:r>
              <a:rPr lang="en-GB" sz="1400" dirty="0"/>
              <a:t>. Accessed 01/02/2017.</a:t>
            </a:r>
          </a:p>
          <a:p>
            <a:pPr marL="0" indent="0">
              <a:buNone/>
            </a:pPr>
            <a:endParaRPr lang="en-GB" sz="1400" dirty="0"/>
          </a:p>
          <a:p>
            <a:pPr marL="0" lvl="0" indent="0">
              <a:buNone/>
            </a:pPr>
            <a:endParaRPr lang="en-GB" sz="1400" dirty="0"/>
          </a:p>
          <a:p>
            <a:pPr marL="0" indent="0">
              <a:buNone/>
            </a:pPr>
            <a:endParaRPr lang="en-GB" sz="1600" dirty="0"/>
          </a:p>
          <a:p>
            <a:pPr marL="0" lvl="0" indent="0">
              <a:spcBef>
                <a:spcPts val="0"/>
              </a:spcBef>
              <a:buNone/>
              <a:defRPr/>
            </a:pPr>
            <a:endParaRPr lang="en-GB" sz="1600" dirty="0"/>
          </a:p>
          <a:p>
            <a:pPr marL="0" indent="0">
              <a:buNone/>
            </a:pPr>
            <a:r>
              <a:rPr lang="en-GB" sz="1600" dirty="0"/>
              <a:t> </a:t>
            </a:r>
          </a:p>
          <a:p>
            <a:pPr marL="0" indent="0">
              <a:buNone/>
            </a:pPr>
            <a:endParaRPr lang="en-GB" sz="1600" dirty="0"/>
          </a:p>
          <a:p>
            <a:pPr marL="0" indent="0">
              <a:buNone/>
            </a:pPr>
            <a:endParaRPr lang="en-GB" sz="1600" dirty="0">
              <a:solidFill>
                <a:srgbClr val="FF0000"/>
              </a:solidFill>
            </a:endParaRPr>
          </a:p>
        </p:txBody>
      </p:sp>
      <p:sp>
        <p:nvSpPr>
          <p:cNvPr id="4" name="Title 3"/>
          <p:cNvSpPr>
            <a:spLocks noGrp="1"/>
          </p:cNvSpPr>
          <p:nvPr>
            <p:ph type="title" idx="4294967295"/>
          </p:nvPr>
        </p:nvSpPr>
        <p:spPr>
          <a:xfrm>
            <a:off x="1547664" y="188640"/>
            <a:ext cx="4464050" cy="1143000"/>
          </a:xfrm>
          <a:prstGeom prst="rect">
            <a:avLst/>
          </a:prstGeom>
          <a:noFill/>
        </p:spPr>
        <p:txBody>
          <a:bodyPr>
            <a:normAutofit/>
          </a:bodyPr>
          <a:lstStyle/>
          <a:p>
            <a:pPr algn="l"/>
            <a:r>
              <a:rPr lang="en-GB" sz="2800" b="1" dirty="0">
                <a:solidFill>
                  <a:srgbClr val="4C8822"/>
                </a:solidFill>
              </a:rPr>
              <a:t>References</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25</a:t>
            </a:fld>
            <a:endParaRPr lang="en-GB"/>
          </a:p>
        </p:txBody>
      </p:sp>
    </p:spTree>
    <p:extLst>
      <p:ext uri="{BB962C8B-B14F-4D97-AF65-F5344CB8AC3E}">
        <p14:creationId xmlns:p14="http://schemas.microsoft.com/office/powerpoint/2010/main" val="2444201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457200" y="1855365"/>
            <a:ext cx="8229600" cy="4525963"/>
          </a:xfrm>
        </p:spPr>
        <p:txBody>
          <a:bodyPr>
            <a:noAutofit/>
          </a:bodyPr>
          <a:lstStyle/>
          <a:p>
            <a:pPr marL="0" indent="0" algn="ctr">
              <a:buNone/>
            </a:pPr>
            <a:endParaRPr lang="en-GB" sz="1600" dirty="0"/>
          </a:p>
          <a:p>
            <a:pPr marL="0" indent="0" algn="ctr">
              <a:buNone/>
            </a:pPr>
            <a:endParaRPr lang="en-GB" sz="1600" dirty="0"/>
          </a:p>
          <a:p>
            <a:pPr marL="0" indent="0" algn="ctr">
              <a:buNone/>
            </a:pPr>
            <a:r>
              <a:rPr lang="en-GB" sz="1600" b="1" dirty="0"/>
              <a:t>Bournemouth University</a:t>
            </a:r>
          </a:p>
          <a:p>
            <a:pPr marL="0" indent="0" algn="ctr">
              <a:buNone/>
            </a:pPr>
            <a:r>
              <a:rPr lang="en-GB" sz="1600" dirty="0"/>
              <a:t>Ageing and Dementia Research Centre </a:t>
            </a:r>
            <a:endParaRPr lang="en-GB" sz="1600" dirty="0">
              <a:hlinkClick r:id="rId3"/>
            </a:endParaRPr>
          </a:p>
          <a:p>
            <a:pPr marL="0" indent="0" algn="ctr">
              <a:buNone/>
            </a:pPr>
            <a:r>
              <a:rPr lang="en-GB" sz="1600" dirty="0">
                <a:hlinkClick r:id="rId3"/>
              </a:rPr>
              <a:t>adrc@bournemouth.ac.uk</a:t>
            </a:r>
          </a:p>
          <a:p>
            <a:pPr marL="0" indent="0" algn="ctr">
              <a:buNone/>
            </a:pPr>
            <a:r>
              <a:rPr lang="en-GB" sz="1600" dirty="0"/>
              <a:t>@</a:t>
            </a:r>
            <a:r>
              <a:rPr lang="en-GB" sz="1600" dirty="0" err="1"/>
              <a:t>BournemouthARDC</a:t>
            </a:r>
            <a:endParaRPr lang="en-GB" sz="1600" dirty="0">
              <a:hlinkClick r:id="rId3"/>
            </a:endParaRPr>
          </a:p>
          <a:p>
            <a:pPr marL="0" indent="0" algn="ctr">
              <a:buNone/>
            </a:pPr>
            <a:endParaRPr lang="en-GB" sz="1600" dirty="0">
              <a:hlinkClick r:id="rId3"/>
            </a:endParaRPr>
          </a:p>
          <a:p>
            <a:pPr marL="0" indent="0" algn="ctr">
              <a:buNone/>
            </a:pPr>
            <a:r>
              <a:rPr lang="en-GB" sz="1600" b="1" dirty="0"/>
              <a:t>Health Education England</a:t>
            </a:r>
            <a:endParaRPr lang="en-GB" sz="1600" b="1" dirty="0">
              <a:hlinkClick r:id="rId3"/>
            </a:endParaRPr>
          </a:p>
          <a:p>
            <a:pPr marL="0" indent="0" algn="ctr">
              <a:buNone/>
            </a:pPr>
            <a:r>
              <a:rPr lang="en-GB" sz="1600" dirty="0">
                <a:hlinkClick r:id="rId4"/>
              </a:rPr>
              <a:t>https://hee.nhs.uk/</a:t>
            </a:r>
            <a:endParaRPr lang="en-GB" sz="1600" dirty="0"/>
          </a:p>
          <a:p>
            <a:pPr marL="0" indent="0" algn="ctr">
              <a:buNone/>
            </a:pPr>
            <a:r>
              <a:rPr lang="en-GB" sz="1600" dirty="0"/>
              <a:t>@</a:t>
            </a:r>
            <a:r>
              <a:rPr lang="en-GB" sz="1600" dirty="0" err="1"/>
              <a:t>NHS_HealthEdEng</a:t>
            </a:r>
            <a:r>
              <a:rPr lang="en-GB" sz="1600" dirty="0"/>
              <a:t> </a:t>
            </a:r>
            <a:endParaRPr lang="en-GB" sz="1600" dirty="0">
              <a:hlinkClick r:id="rId3"/>
            </a:endParaRPr>
          </a:p>
          <a:p>
            <a:pPr marL="0" indent="0" algn="ctr">
              <a:buNone/>
            </a:pPr>
            <a:endParaRPr lang="en-GB" sz="1600" dirty="0"/>
          </a:p>
        </p:txBody>
      </p:sp>
      <p:sp>
        <p:nvSpPr>
          <p:cNvPr id="4" name="Title 3"/>
          <p:cNvSpPr>
            <a:spLocks noGrp="1"/>
          </p:cNvSpPr>
          <p:nvPr>
            <p:ph type="title" idx="4294967295"/>
          </p:nvPr>
        </p:nvSpPr>
        <p:spPr>
          <a:xfrm>
            <a:off x="1547664" y="53752"/>
            <a:ext cx="4464050" cy="1143000"/>
          </a:xfrm>
          <a:prstGeom prst="rect">
            <a:avLst/>
          </a:prstGeom>
          <a:noFill/>
        </p:spPr>
        <p:txBody>
          <a:bodyPr>
            <a:normAutofit/>
          </a:bodyPr>
          <a:lstStyle/>
          <a:p>
            <a:pPr algn="l"/>
            <a:r>
              <a:rPr lang="en-GB" sz="2800" b="1" dirty="0">
                <a:solidFill>
                  <a:srgbClr val="4C8822"/>
                </a:solidFill>
              </a:rPr>
              <a:t>Contacts</a:t>
            </a:r>
            <a:r>
              <a:rPr lang="en-GB" sz="3600" dirty="0">
                <a:solidFill>
                  <a:schemeClr val="bg1"/>
                </a:solidFill>
                <a:latin typeface="Bitter" pitchFamily="50" charset="0"/>
              </a:rPr>
              <a:t> </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26</a:t>
            </a:fld>
            <a:endParaRPr lang="en-GB"/>
          </a:p>
        </p:txBody>
      </p:sp>
    </p:spTree>
    <p:extLst>
      <p:ext uri="{BB962C8B-B14F-4D97-AF65-F5344CB8AC3E}">
        <p14:creationId xmlns:p14="http://schemas.microsoft.com/office/powerpoint/2010/main" val="422468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249213" y="1700808"/>
            <a:ext cx="5698976" cy="4525963"/>
          </a:xfrm>
        </p:spPr>
        <p:txBody>
          <a:bodyPr>
            <a:noAutofit/>
          </a:bodyPr>
          <a:lstStyle/>
          <a:p>
            <a:r>
              <a:rPr lang="en-US" sz="2800" dirty="0"/>
              <a:t>Fire</a:t>
            </a:r>
          </a:p>
          <a:p>
            <a:r>
              <a:rPr lang="en-US" sz="2800" dirty="0"/>
              <a:t>Refreshments </a:t>
            </a:r>
          </a:p>
          <a:p>
            <a:r>
              <a:rPr lang="en-US" sz="2800" dirty="0"/>
              <a:t>Toilets </a:t>
            </a:r>
          </a:p>
          <a:p>
            <a:r>
              <a:rPr lang="en-US" sz="2800" dirty="0"/>
              <a:t>Ground Rules</a:t>
            </a:r>
          </a:p>
          <a:p>
            <a:r>
              <a:rPr lang="en-US" sz="2800" dirty="0"/>
              <a:t>Confidentiality</a:t>
            </a:r>
          </a:p>
          <a:p>
            <a:r>
              <a:rPr lang="en-US" sz="2800" dirty="0"/>
              <a:t>Self disclosure </a:t>
            </a:r>
          </a:p>
          <a:p>
            <a:r>
              <a:rPr lang="en-US" sz="2800" dirty="0"/>
              <a:t>Opportunity for questions/debrief</a:t>
            </a:r>
            <a:endParaRPr lang="en-GB" sz="1600" dirty="0">
              <a:solidFill>
                <a:srgbClr val="FF0000"/>
              </a:solidFill>
            </a:endParaRPr>
          </a:p>
        </p:txBody>
      </p:sp>
      <p:sp>
        <p:nvSpPr>
          <p:cNvPr id="4" name="Title 3"/>
          <p:cNvSpPr>
            <a:spLocks noGrp="1"/>
          </p:cNvSpPr>
          <p:nvPr>
            <p:ph type="title" idx="4294967295"/>
          </p:nvPr>
        </p:nvSpPr>
        <p:spPr>
          <a:xfrm>
            <a:off x="1547664" y="-27384"/>
            <a:ext cx="4535488" cy="1143000"/>
          </a:xfrm>
          <a:prstGeom prst="rect">
            <a:avLst/>
          </a:prstGeom>
          <a:noFill/>
        </p:spPr>
        <p:txBody>
          <a:bodyPr>
            <a:normAutofit/>
          </a:bodyPr>
          <a:lstStyle/>
          <a:p>
            <a:pPr algn="l"/>
            <a:r>
              <a:rPr lang="en-GB" sz="2800" b="1" dirty="0">
                <a:solidFill>
                  <a:srgbClr val="4C8822"/>
                </a:solidFill>
              </a:rPr>
              <a:t>Housekeeping</a:t>
            </a:r>
            <a:r>
              <a:rPr lang="en-GB" sz="3200" b="1" dirty="0">
                <a:solidFill>
                  <a:srgbClr val="4C8822"/>
                </a:solidFill>
              </a:rPr>
              <a:t> </a:t>
            </a:r>
            <a:r>
              <a:rPr lang="en-GB" dirty="0">
                <a:solidFill>
                  <a:srgbClr val="4C8822"/>
                </a:solidFill>
                <a:latin typeface="Bitter" pitchFamily="50" charset="0"/>
              </a:rPr>
              <a:t> </a:t>
            </a:r>
            <a:endParaRPr lang="en-GB" dirty="0">
              <a:solidFill>
                <a:srgbClr val="4C8822"/>
              </a:solidFill>
            </a:endParaRP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3</a:t>
            </a:fld>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556792"/>
            <a:ext cx="3749675" cy="284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193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88841134"/>
              </p:ext>
            </p:extLst>
          </p:nvPr>
        </p:nvGraphicFramePr>
        <p:xfrm>
          <a:off x="467545" y="1628800"/>
          <a:ext cx="8280919" cy="4298614"/>
        </p:xfrm>
        <a:graphic>
          <a:graphicData uri="http://schemas.openxmlformats.org/drawingml/2006/table">
            <a:tbl>
              <a:tblPr firstRow="1" firstCol="1" bandRow="1">
                <a:tableStyleId>{616DA210-FB5B-4158-B5E0-FEB733F419BA}</a:tableStyleId>
              </a:tblPr>
              <a:tblGrid>
                <a:gridCol w="1008111">
                  <a:extLst>
                    <a:ext uri="{9D8B030D-6E8A-4147-A177-3AD203B41FA5}">
                      <a16:colId xmlns:a16="http://schemas.microsoft.com/office/drawing/2014/main" val="20000"/>
                    </a:ext>
                  </a:extLst>
                </a:gridCol>
                <a:gridCol w="7272808">
                  <a:extLst>
                    <a:ext uri="{9D8B030D-6E8A-4147-A177-3AD203B41FA5}">
                      <a16:colId xmlns:a16="http://schemas.microsoft.com/office/drawing/2014/main" val="20001"/>
                    </a:ext>
                  </a:extLst>
                </a:gridCol>
              </a:tblGrid>
              <a:tr h="83814">
                <a:tc>
                  <a:txBody>
                    <a:bodyPr/>
                    <a:lstStyle/>
                    <a:p>
                      <a:pPr algn="l">
                        <a:lnSpc>
                          <a:spcPct val="115000"/>
                        </a:lnSpc>
                        <a:spcAft>
                          <a:spcPts val="0"/>
                        </a:spcAft>
                      </a:pPr>
                      <a:r>
                        <a:rPr lang="en-GB" sz="1400" dirty="0">
                          <a:effectLst/>
                        </a:rPr>
                        <a:t>Timings</a:t>
                      </a:r>
                      <a:endParaRPr lang="en-GB" sz="1400" dirty="0">
                        <a:effectLst/>
                        <a:latin typeface="+mn-lt"/>
                        <a:cs typeface="Arial" pitchFamily="34" charset="0"/>
                      </a:endParaRPr>
                    </a:p>
                  </a:txBody>
                  <a:tcPr marL="29815" marR="29815" marT="0" marB="0"/>
                </a:tc>
                <a:tc>
                  <a:txBody>
                    <a:bodyPr/>
                    <a:lstStyle/>
                    <a:p>
                      <a:pPr algn="l">
                        <a:lnSpc>
                          <a:spcPct val="115000"/>
                        </a:lnSpc>
                        <a:spcAft>
                          <a:spcPts val="0"/>
                        </a:spcAft>
                      </a:pPr>
                      <a:r>
                        <a:rPr lang="en-GB" sz="1400" dirty="0">
                          <a:effectLst/>
                        </a:rPr>
                        <a:t> </a:t>
                      </a:r>
                      <a:endParaRPr lang="en-GB" sz="1400" dirty="0">
                        <a:effectLst/>
                        <a:latin typeface="+mn-lt"/>
                        <a:cs typeface="Arial" pitchFamily="34" charset="0"/>
                      </a:endParaRPr>
                    </a:p>
                  </a:txBody>
                  <a:tcPr marL="29815" marR="29815" marT="0" marB="0"/>
                </a:tc>
                <a:extLst>
                  <a:ext uri="{0D108BD9-81ED-4DB2-BD59-A6C34878D82A}">
                    <a16:rowId xmlns:a16="http://schemas.microsoft.com/office/drawing/2014/main" val="10000"/>
                  </a:ext>
                </a:extLst>
              </a:tr>
              <a:tr h="83814">
                <a:tc>
                  <a:txBody>
                    <a:bodyPr/>
                    <a:lstStyle/>
                    <a:p>
                      <a:pPr algn="just">
                        <a:lnSpc>
                          <a:spcPct val="115000"/>
                        </a:lnSpc>
                        <a:spcAft>
                          <a:spcPts val="0"/>
                        </a:spcAft>
                      </a:pPr>
                      <a:r>
                        <a:rPr lang="en-GB" sz="1400">
                          <a:effectLst/>
                        </a:rPr>
                        <a:t>09.00</a:t>
                      </a:r>
                      <a:endParaRPr lang="en-GB" sz="1400">
                        <a:effectLst/>
                        <a:latin typeface="+mn-lt"/>
                        <a:cs typeface="Arial" pitchFamily="34" charset="0"/>
                      </a:endParaRPr>
                    </a:p>
                  </a:txBody>
                  <a:tcPr marL="29815" marR="29815" marT="0" marB="0"/>
                </a:tc>
                <a:tc>
                  <a:txBody>
                    <a:bodyPr/>
                    <a:lstStyle/>
                    <a:p>
                      <a:pPr algn="l">
                        <a:lnSpc>
                          <a:spcPct val="115000"/>
                        </a:lnSpc>
                        <a:spcAft>
                          <a:spcPts val="0"/>
                        </a:spcAft>
                      </a:pPr>
                      <a:r>
                        <a:rPr lang="en-GB" sz="1400">
                          <a:effectLst/>
                        </a:rPr>
                        <a:t>Arrival/ Registration</a:t>
                      </a:r>
                      <a:endParaRPr lang="en-GB" sz="1400">
                        <a:effectLst/>
                        <a:latin typeface="+mn-lt"/>
                        <a:ea typeface="Calibri"/>
                        <a:cs typeface="Arial" pitchFamily="34" charset="0"/>
                      </a:endParaRPr>
                    </a:p>
                  </a:txBody>
                  <a:tcPr marL="29815" marR="29815" marT="0" marB="0"/>
                </a:tc>
                <a:extLst>
                  <a:ext uri="{0D108BD9-81ED-4DB2-BD59-A6C34878D82A}">
                    <a16:rowId xmlns:a16="http://schemas.microsoft.com/office/drawing/2014/main" val="10001"/>
                  </a:ext>
                </a:extLst>
              </a:tr>
              <a:tr h="419071">
                <a:tc>
                  <a:txBody>
                    <a:bodyPr/>
                    <a:lstStyle/>
                    <a:p>
                      <a:pPr algn="just">
                        <a:lnSpc>
                          <a:spcPct val="115000"/>
                        </a:lnSpc>
                        <a:spcAft>
                          <a:spcPts val="0"/>
                        </a:spcAft>
                      </a:pPr>
                      <a:r>
                        <a:rPr lang="en-GB" sz="1400" dirty="0">
                          <a:effectLst/>
                        </a:rPr>
                        <a:t>09.30</a:t>
                      </a:r>
                      <a:endParaRPr lang="en-GB" sz="1400" dirty="0">
                        <a:effectLst/>
                        <a:latin typeface="+mn-lt"/>
                        <a:cs typeface="Arial" pitchFamily="34" charset="0"/>
                      </a:endParaRPr>
                    </a:p>
                  </a:txBody>
                  <a:tcPr marL="29815" marR="29815" marT="0" marB="0"/>
                </a:tc>
                <a:tc>
                  <a:txBody>
                    <a:bodyPr/>
                    <a:lstStyle/>
                    <a:p>
                      <a:pPr algn="l">
                        <a:lnSpc>
                          <a:spcPct val="115000"/>
                        </a:lnSpc>
                        <a:spcAft>
                          <a:spcPts val="0"/>
                        </a:spcAft>
                      </a:pPr>
                      <a:r>
                        <a:rPr lang="en-GB" sz="1400" dirty="0">
                          <a:effectLst/>
                        </a:rPr>
                        <a:t>Welcome/ Introductions</a:t>
                      </a:r>
                    </a:p>
                    <a:p>
                      <a:pPr algn="l">
                        <a:lnSpc>
                          <a:spcPct val="115000"/>
                        </a:lnSpc>
                        <a:spcAft>
                          <a:spcPts val="0"/>
                        </a:spcAft>
                      </a:pPr>
                      <a:r>
                        <a:rPr lang="en-GB" sz="1400" dirty="0">
                          <a:effectLst/>
                        </a:rPr>
                        <a:t>Structure of the day;  Introduction to simulated learning; Learning styles</a:t>
                      </a:r>
                      <a:endParaRPr lang="en-GB" sz="1400" dirty="0">
                        <a:effectLst/>
                        <a:latin typeface="+mn-lt"/>
                        <a:ea typeface="Calibri"/>
                        <a:cs typeface="Arial" pitchFamily="34" charset="0"/>
                      </a:endParaRPr>
                    </a:p>
                  </a:txBody>
                  <a:tcPr marL="29815" marR="29815" marT="0" marB="0"/>
                </a:tc>
                <a:extLst>
                  <a:ext uri="{0D108BD9-81ED-4DB2-BD59-A6C34878D82A}">
                    <a16:rowId xmlns:a16="http://schemas.microsoft.com/office/drawing/2014/main" val="10002"/>
                  </a:ext>
                </a:extLst>
              </a:tr>
              <a:tr h="348119">
                <a:tc>
                  <a:txBody>
                    <a:bodyPr/>
                    <a:lstStyle/>
                    <a:p>
                      <a:pPr algn="just">
                        <a:lnSpc>
                          <a:spcPct val="115000"/>
                        </a:lnSpc>
                        <a:spcAft>
                          <a:spcPts val="0"/>
                        </a:spcAft>
                      </a:pPr>
                      <a:r>
                        <a:rPr lang="en-GB" sz="1400" dirty="0">
                          <a:effectLst/>
                        </a:rPr>
                        <a:t>10.00</a:t>
                      </a:r>
                      <a:endParaRPr lang="en-GB" sz="1400" dirty="0">
                        <a:effectLst/>
                        <a:latin typeface="+mn-lt"/>
                        <a:cs typeface="Arial" pitchFamily="34" charset="0"/>
                      </a:endParaRPr>
                    </a:p>
                  </a:txBody>
                  <a:tcPr marL="29815" marR="29815" marT="0" marB="0"/>
                </a:tc>
                <a:tc>
                  <a:txBody>
                    <a:bodyPr/>
                    <a:lstStyle/>
                    <a:p>
                      <a:pPr algn="l">
                        <a:lnSpc>
                          <a:spcPct val="115000"/>
                        </a:lnSpc>
                        <a:spcAft>
                          <a:spcPts val="0"/>
                        </a:spcAft>
                      </a:pPr>
                      <a:r>
                        <a:rPr lang="en-GB" sz="1400" dirty="0">
                          <a:effectLst/>
                        </a:rPr>
                        <a:t>Run through:</a:t>
                      </a:r>
                      <a:r>
                        <a:rPr lang="en-GB" sz="1400" baseline="0" dirty="0">
                          <a:effectLst/>
                        </a:rPr>
                        <a:t> </a:t>
                      </a:r>
                      <a:r>
                        <a:rPr lang="en-GB" sz="1400" dirty="0">
                          <a:effectLst/>
                        </a:rPr>
                        <a:t>Dementia risk reduction and prevention - Tier 2 Subject 3</a:t>
                      </a:r>
                      <a:endParaRPr lang="en-GB" sz="1400" dirty="0">
                        <a:effectLst/>
                        <a:latin typeface="+mn-lt"/>
                        <a:ea typeface="Calibri"/>
                        <a:cs typeface="Arial" pitchFamily="34" charset="0"/>
                      </a:endParaRPr>
                    </a:p>
                  </a:txBody>
                  <a:tcPr marL="29815" marR="29815" marT="0" marB="0"/>
                </a:tc>
                <a:extLst>
                  <a:ext uri="{0D108BD9-81ED-4DB2-BD59-A6C34878D82A}">
                    <a16:rowId xmlns:a16="http://schemas.microsoft.com/office/drawing/2014/main" val="10003"/>
                  </a:ext>
                </a:extLst>
              </a:tr>
              <a:tr h="335256">
                <a:tc>
                  <a:txBody>
                    <a:bodyPr/>
                    <a:lstStyle/>
                    <a:p>
                      <a:pPr algn="just">
                        <a:lnSpc>
                          <a:spcPct val="115000"/>
                        </a:lnSpc>
                        <a:spcAft>
                          <a:spcPts val="0"/>
                        </a:spcAft>
                      </a:pPr>
                      <a:r>
                        <a:rPr lang="en-GB" sz="1400" dirty="0">
                          <a:effectLst/>
                        </a:rPr>
                        <a:t>11.00</a:t>
                      </a:r>
                      <a:endParaRPr lang="en-GB" sz="1400" dirty="0">
                        <a:effectLst/>
                        <a:latin typeface="+mn-lt"/>
                        <a:cs typeface="Arial" pitchFamily="34" charset="0"/>
                      </a:endParaRPr>
                    </a:p>
                  </a:txBody>
                  <a:tcPr marL="29815" marR="29815" marT="0" marB="0"/>
                </a:tc>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r>
                        <a:rPr lang="en-GB" sz="1400" dirty="0">
                          <a:effectLst/>
                        </a:rPr>
                        <a:t>Coffee</a:t>
                      </a:r>
                      <a:endParaRPr lang="en-GB" sz="1400" dirty="0">
                        <a:effectLst/>
                        <a:latin typeface="+mn-lt"/>
                        <a:ea typeface="Calibri"/>
                        <a:cs typeface="Arial" pitchFamily="34" charset="0"/>
                      </a:endParaRPr>
                    </a:p>
                  </a:txBody>
                  <a:tcPr marL="29815" marR="29815" marT="0" marB="0"/>
                </a:tc>
                <a:extLst>
                  <a:ext uri="{0D108BD9-81ED-4DB2-BD59-A6C34878D82A}">
                    <a16:rowId xmlns:a16="http://schemas.microsoft.com/office/drawing/2014/main" val="10004"/>
                  </a:ext>
                </a:extLst>
              </a:tr>
              <a:tr h="83814">
                <a:tc>
                  <a:txBody>
                    <a:bodyPr/>
                    <a:lstStyle/>
                    <a:p>
                      <a:pPr algn="just">
                        <a:lnSpc>
                          <a:spcPct val="115000"/>
                        </a:lnSpc>
                        <a:spcAft>
                          <a:spcPts val="0"/>
                        </a:spcAft>
                      </a:pPr>
                      <a:r>
                        <a:rPr lang="en-GB" sz="1400" dirty="0">
                          <a:effectLst/>
                        </a:rPr>
                        <a:t>11.15</a:t>
                      </a:r>
                      <a:endParaRPr lang="en-GB" sz="1400" dirty="0">
                        <a:effectLst/>
                        <a:latin typeface="+mn-lt"/>
                        <a:cs typeface="Arial" pitchFamily="34" charset="0"/>
                      </a:endParaRPr>
                    </a:p>
                  </a:txBody>
                  <a:tcPr marL="29815" marR="29815" marT="0" marB="0"/>
                </a:tc>
                <a:tc>
                  <a:txBody>
                    <a:bodyPr/>
                    <a:lstStyle/>
                    <a:p>
                      <a:pPr algn="just">
                        <a:lnSpc>
                          <a:spcPct val="115000"/>
                        </a:lnSpc>
                        <a:spcAft>
                          <a:spcPts val="0"/>
                        </a:spcAft>
                      </a:pPr>
                      <a:r>
                        <a:rPr lang="en-GB" sz="1400" dirty="0">
                          <a:effectLst/>
                        </a:rPr>
                        <a:t>Debrief</a:t>
                      </a:r>
                      <a:endParaRPr lang="en-GB" sz="1400" b="0" dirty="0">
                        <a:effectLst/>
                        <a:latin typeface="+mn-lt"/>
                        <a:ea typeface="Calibri"/>
                        <a:cs typeface="Arial" pitchFamily="34" charset="0"/>
                      </a:endParaRPr>
                    </a:p>
                  </a:txBody>
                  <a:tcPr marL="29815" marR="29815" marT="0" marB="0"/>
                </a:tc>
                <a:extLst>
                  <a:ext uri="{0D108BD9-81ED-4DB2-BD59-A6C34878D82A}">
                    <a16:rowId xmlns:a16="http://schemas.microsoft.com/office/drawing/2014/main" val="10005"/>
                  </a:ext>
                </a:extLst>
              </a:tr>
              <a:tr h="264363">
                <a:tc>
                  <a:txBody>
                    <a:bodyPr/>
                    <a:lstStyle/>
                    <a:p>
                      <a:pPr algn="just">
                        <a:lnSpc>
                          <a:spcPct val="115000"/>
                        </a:lnSpc>
                        <a:spcAft>
                          <a:spcPts val="0"/>
                        </a:spcAft>
                      </a:pPr>
                      <a:r>
                        <a:rPr lang="en-GB" sz="1400" dirty="0">
                          <a:effectLst/>
                        </a:rPr>
                        <a:t>11.45</a:t>
                      </a:r>
                      <a:endParaRPr lang="en-GB" sz="1400" dirty="0">
                        <a:effectLst/>
                        <a:latin typeface="+mn-lt"/>
                        <a:cs typeface="Arial" pitchFamily="34" charset="0"/>
                      </a:endParaRPr>
                    </a:p>
                  </a:txBody>
                  <a:tcPr marL="29815" marR="29815" marT="0" marB="0"/>
                </a:tc>
                <a:tc>
                  <a:txBody>
                    <a:bodyPr/>
                    <a:lstStyle/>
                    <a:p>
                      <a:pPr algn="l">
                        <a:lnSpc>
                          <a:spcPct val="115000"/>
                        </a:lnSpc>
                        <a:spcAft>
                          <a:spcPts val="0"/>
                        </a:spcAft>
                      </a:pPr>
                      <a:r>
                        <a:rPr lang="en-GB" sz="1400" dirty="0">
                          <a:effectLst/>
                        </a:rPr>
                        <a:t>Run</a:t>
                      </a:r>
                      <a:r>
                        <a:rPr lang="en-GB" sz="1400" baseline="0" dirty="0">
                          <a:effectLst/>
                        </a:rPr>
                        <a:t> </a:t>
                      </a:r>
                      <a:r>
                        <a:rPr lang="en-GB" sz="1400" dirty="0">
                          <a:effectLst/>
                        </a:rPr>
                        <a:t>through:</a:t>
                      </a:r>
                      <a:r>
                        <a:rPr lang="en-GB" sz="1400" baseline="0" dirty="0">
                          <a:effectLst/>
                        </a:rPr>
                        <a:t> </a:t>
                      </a:r>
                      <a:r>
                        <a:rPr lang="en-GB" sz="1400" dirty="0">
                          <a:effectLst/>
                        </a:rPr>
                        <a:t>Person centred care - Tier 2 subject 4</a:t>
                      </a:r>
                      <a:endParaRPr lang="en-GB" sz="1400" b="0" dirty="0">
                        <a:effectLst/>
                        <a:latin typeface="+mn-lt"/>
                        <a:ea typeface="Calibri"/>
                        <a:cs typeface="Arial" pitchFamily="34" charset="0"/>
                      </a:endParaRPr>
                    </a:p>
                  </a:txBody>
                  <a:tcPr marL="29815" marR="29815" marT="0" marB="0"/>
                </a:tc>
                <a:extLst>
                  <a:ext uri="{0D108BD9-81ED-4DB2-BD59-A6C34878D82A}">
                    <a16:rowId xmlns:a16="http://schemas.microsoft.com/office/drawing/2014/main" val="10006"/>
                  </a:ext>
                </a:extLst>
              </a:tr>
              <a:tr h="335256">
                <a:tc>
                  <a:txBody>
                    <a:bodyPr/>
                    <a:lstStyle/>
                    <a:p>
                      <a:pPr algn="just">
                        <a:lnSpc>
                          <a:spcPct val="115000"/>
                        </a:lnSpc>
                        <a:spcAft>
                          <a:spcPts val="0"/>
                        </a:spcAft>
                      </a:pPr>
                      <a:r>
                        <a:rPr lang="en-GB" sz="1400" dirty="0">
                          <a:effectLst/>
                        </a:rPr>
                        <a:t>12.45</a:t>
                      </a:r>
                      <a:endParaRPr lang="en-GB" sz="1400" dirty="0">
                        <a:effectLst/>
                        <a:latin typeface="+mn-lt"/>
                        <a:cs typeface="Arial" pitchFamily="34" charset="0"/>
                      </a:endParaRPr>
                    </a:p>
                  </a:txBody>
                  <a:tcPr marL="29815" marR="29815" marT="0" marB="0"/>
                </a:tc>
                <a:tc>
                  <a:txBody>
                    <a:bodyPr/>
                    <a:lstStyle/>
                    <a:p>
                      <a:pPr algn="l">
                        <a:lnSpc>
                          <a:spcPct val="115000"/>
                        </a:lnSpc>
                        <a:spcAft>
                          <a:spcPts val="0"/>
                        </a:spcAft>
                      </a:pPr>
                      <a:r>
                        <a:rPr lang="en-GB" sz="1400" dirty="0">
                          <a:effectLst/>
                        </a:rPr>
                        <a:t>Debrief</a:t>
                      </a:r>
                      <a:endParaRPr lang="en-GB" sz="1400" b="0" dirty="0">
                        <a:effectLst/>
                        <a:latin typeface="+mn-lt"/>
                        <a:ea typeface="Calibri"/>
                        <a:cs typeface="Arial" pitchFamily="34" charset="0"/>
                      </a:endParaRPr>
                    </a:p>
                  </a:txBody>
                  <a:tcPr marL="29815" marR="29815" marT="0" marB="0"/>
                </a:tc>
                <a:extLst>
                  <a:ext uri="{0D108BD9-81ED-4DB2-BD59-A6C34878D82A}">
                    <a16:rowId xmlns:a16="http://schemas.microsoft.com/office/drawing/2014/main" val="10007"/>
                  </a:ext>
                </a:extLst>
              </a:tr>
              <a:tr h="240808">
                <a:tc>
                  <a:txBody>
                    <a:bodyPr/>
                    <a:lstStyle/>
                    <a:p>
                      <a:pPr algn="just">
                        <a:lnSpc>
                          <a:spcPct val="115000"/>
                        </a:lnSpc>
                        <a:spcAft>
                          <a:spcPts val="0"/>
                        </a:spcAft>
                      </a:pPr>
                      <a:r>
                        <a:rPr lang="en-GB" sz="1400" dirty="0">
                          <a:effectLst/>
                        </a:rPr>
                        <a:t>13.15</a:t>
                      </a:r>
                      <a:endParaRPr lang="en-GB" sz="1400" dirty="0">
                        <a:effectLst/>
                        <a:latin typeface="+mn-lt"/>
                        <a:cs typeface="Arial" pitchFamily="34" charset="0"/>
                      </a:endParaRPr>
                    </a:p>
                  </a:txBody>
                  <a:tcPr marL="29815" marR="29815" marT="0" marB="0"/>
                </a:tc>
                <a:tc>
                  <a:txBody>
                    <a:bodyPr/>
                    <a:lstStyle/>
                    <a:p>
                      <a:pPr algn="l">
                        <a:lnSpc>
                          <a:spcPct val="115000"/>
                        </a:lnSpc>
                        <a:spcAft>
                          <a:spcPts val="0"/>
                        </a:spcAft>
                      </a:pPr>
                      <a:r>
                        <a:rPr lang="en-GB" sz="1400" dirty="0">
                          <a:effectLst/>
                        </a:rPr>
                        <a:t>Lunch</a:t>
                      </a:r>
                      <a:endParaRPr lang="en-GB" sz="1400" b="0" dirty="0">
                        <a:effectLst/>
                        <a:latin typeface="+mn-lt"/>
                        <a:cs typeface="Arial" pitchFamily="34" charset="0"/>
                      </a:endParaRPr>
                    </a:p>
                  </a:txBody>
                  <a:tcPr marL="29815" marR="29815" marT="0" marB="0"/>
                </a:tc>
                <a:extLst>
                  <a:ext uri="{0D108BD9-81ED-4DB2-BD59-A6C34878D82A}">
                    <a16:rowId xmlns:a16="http://schemas.microsoft.com/office/drawing/2014/main" val="10008"/>
                  </a:ext>
                </a:extLst>
              </a:tr>
              <a:tr h="288032">
                <a:tc>
                  <a:txBody>
                    <a:bodyPr/>
                    <a:lstStyle/>
                    <a:p>
                      <a:pPr algn="just">
                        <a:lnSpc>
                          <a:spcPct val="115000"/>
                        </a:lnSpc>
                        <a:spcAft>
                          <a:spcPts val="0"/>
                        </a:spcAft>
                      </a:pPr>
                      <a:r>
                        <a:rPr lang="en-GB" sz="1400" dirty="0">
                          <a:effectLst/>
                        </a:rPr>
                        <a:t>13.45</a:t>
                      </a:r>
                      <a:endParaRPr lang="en-GB" sz="1400" dirty="0">
                        <a:effectLst/>
                        <a:latin typeface="+mn-lt"/>
                        <a:cs typeface="Arial" pitchFamily="34" charset="0"/>
                      </a:endParaRPr>
                    </a:p>
                  </a:txBody>
                  <a:tcPr marL="29815" marR="29815" marT="0" marB="0"/>
                </a:tc>
                <a:tc>
                  <a:txBody>
                    <a:bodyPr/>
                    <a:lstStyle/>
                    <a:p>
                      <a:pPr algn="l">
                        <a:lnSpc>
                          <a:spcPct val="115000"/>
                        </a:lnSpc>
                        <a:spcAft>
                          <a:spcPts val="0"/>
                        </a:spcAft>
                      </a:pPr>
                      <a:r>
                        <a:rPr lang="en-GB" sz="1400" dirty="0">
                          <a:effectLst/>
                        </a:rPr>
                        <a:t>Run through:</a:t>
                      </a:r>
                      <a:r>
                        <a:rPr lang="en-GB" sz="1400" baseline="0" dirty="0">
                          <a:effectLst/>
                        </a:rPr>
                        <a:t> </a:t>
                      </a:r>
                      <a:r>
                        <a:rPr lang="en-GB" sz="1400" dirty="0">
                          <a:effectLst/>
                        </a:rPr>
                        <a:t>Communication, interaction and behaviour in dementia care - Tier 2 subject 5</a:t>
                      </a:r>
                      <a:endParaRPr lang="en-GB" sz="1400" b="0" dirty="0">
                        <a:effectLst/>
                        <a:latin typeface="+mn-lt"/>
                        <a:cs typeface="Arial" pitchFamily="34" charset="0"/>
                      </a:endParaRPr>
                    </a:p>
                  </a:txBody>
                  <a:tcPr marL="29815" marR="29815" marT="0" marB="0"/>
                </a:tc>
                <a:extLst>
                  <a:ext uri="{0D108BD9-81ED-4DB2-BD59-A6C34878D82A}">
                    <a16:rowId xmlns:a16="http://schemas.microsoft.com/office/drawing/2014/main" val="10009"/>
                  </a:ext>
                </a:extLst>
              </a:tr>
              <a:tr h="335256">
                <a:tc>
                  <a:txBody>
                    <a:bodyPr/>
                    <a:lstStyle/>
                    <a:p>
                      <a:pPr algn="just">
                        <a:lnSpc>
                          <a:spcPct val="115000"/>
                        </a:lnSpc>
                        <a:spcAft>
                          <a:spcPts val="0"/>
                        </a:spcAft>
                      </a:pPr>
                      <a:r>
                        <a:rPr lang="en-GB" sz="1400" dirty="0">
                          <a:effectLst/>
                        </a:rPr>
                        <a:t>14.45</a:t>
                      </a:r>
                      <a:endParaRPr lang="en-GB" sz="1400" dirty="0">
                        <a:effectLst/>
                        <a:latin typeface="+mn-lt"/>
                        <a:cs typeface="Arial" pitchFamily="34" charset="0"/>
                      </a:endParaRPr>
                    </a:p>
                  </a:txBody>
                  <a:tcPr marL="29815" marR="29815" marT="0" marB="0"/>
                </a:tc>
                <a:tc>
                  <a:txBody>
                    <a:bodyPr/>
                    <a:lstStyle/>
                    <a:p>
                      <a:pPr algn="l">
                        <a:lnSpc>
                          <a:spcPct val="115000"/>
                        </a:lnSpc>
                        <a:spcAft>
                          <a:spcPts val="0"/>
                        </a:spcAft>
                      </a:pPr>
                      <a:r>
                        <a:rPr lang="en-GB" sz="1400" dirty="0">
                          <a:effectLst/>
                        </a:rPr>
                        <a:t>Debrief</a:t>
                      </a:r>
                      <a:endParaRPr lang="en-GB" sz="1400" b="0" dirty="0">
                        <a:effectLst/>
                        <a:latin typeface="+mn-lt"/>
                        <a:cs typeface="Arial" pitchFamily="34" charset="0"/>
                      </a:endParaRPr>
                    </a:p>
                  </a:txBody>
                  <a:tcPr marL="29815" marR="29815" marT="0" marB="0"/>
                </a:tc>
                <a:extLst>
                  <a:ext uri="{0D108BD9-81ED-4DB2-BD59-A6C34878D82A}">
                    <a16:rowId xmlns:a16="http://schemas.microsoft.com/office/drawing/2014/main" val="10010"/>
                  </a:ext>
                </a:extLst>
              </a:tr>
              <a:tr h="83814">
                <a:tc>
                  <a:txBody>
                    <a:bodyPr/>
                    <a:lstStyle/>
                    <a:p>
                      <a:pPr algn="just">
                        <a:lnSpc>
                          <a:spcPct val="115000"/>
                        </a:lnSpc>
                        <a:spcAft>
                          <a:spcPts val="0"/>
                        </a:spcAft>
                      </a:pPr>
                      <a:r>
                        <a:rPr lang="en-GB" sz="1400" dirty="0">
                          <a:effectLst/>
                        </a:rPr>
                        <a:t>15.15</a:t>
                      </a:r>
                      <a:endParaRPr lang="en-GB" sz="1400" dirty="0">
                        <a:effectLst/>
                        <a:latin typeface="+mn-lt"/>
                        <a:cs typeface="Arial" pitchFamily="34" charset="0"/>
                      </a:endParaRPr>
                    </a:p>
                  </a:txBody>
                  <a:tcPr marL="29815" marR="29815" marT="0" marB="0"/>
                </a:tc>
                <a:tc>
                  <a:txBody>
                    <a:bodyPr/>
                    <a:lstStyle/>
                    <a:p>
                      <a:pPr algn="just">
                        <a:lnSpc>
                          <a:spcPct val="115000"/>
                        </a:lnSpc>
                        <a:spcAft>
                          <a:spcPts val="0"/>
                        </a:spcAft>
                      </a:pPr>
                      <a:r>
                        <a:rPr lang="en-GB" sz="1400" dirty="0">
                          <a:effectLst/>
                        </a:rPr>
                        <a:t>Coffee</a:t>
                      </a:r>
                      <a:endParaRPr lang="en-GB" sz="1400" dirty="0">
                        <a:effectLst/>
                        <a:latin typeface="+mn-lt"/>
                        <a:ea typeface="Calibri"/>
                        <a:cs typeface="Arial" pitchFamily="34" charset="0"/>
                      </a:endParaRPr>
                    </a:p>
                  </a:txBody>
                  <a:tcPr marL="29815" marR="29815" marT="0" marB="0"/>
                </a:tc>
                <a:extLst>
                  <a:ext uri="{0D108BD9-81ED-4DB2-BD59-A6C34878D82A}">
                    <a16:rowId xmlns:a16="http://schemas.microsoft.com/office/drawing/2014/main" val="10011"/>
                  </a:ext>
                </a:extLst>
              </a:tr>
              <a:tr h="264095">
                <a:tc>
                  <a:txBody>
                    <a:bodyPr/>
                    <a:lstStyle/>
                    <a:p>
                      <a:pPr algn="just">
                        <a:lnSpc>
                          <a:spcPct val="115000"/>
                        </a:lnSpc>
                        <a:spcAft>
                          <a:spcPts val="0"/>
                        </a:spcAft>
                      </a:pPr>
                      <a:r>
                        <a:rPr lang="en-GB" sz="1400" dirty="0">
                          <a:effectLst/>
                        </a:rPr>
                        <a:t>15.30</a:t>
                      </a:r>
                      <a:endParaRPr lang="en-GB" sz="1400" dirty="0">
                        <a:effectLst/>
                        <a:latin typeface="+mn-lt"/>
                        <a:cs typeface="Arial" pitchFamily="34" charset="0"/>
                      </a:endParaRPr>
                    </a:p>
                  </a:txBody>
                  <a:tcPr marL="29815" marR="29815" marT="0" marB="0"/>
                </a:tc>
                <a:tc>
                  <a:txBody>
                    <a:bodyPr/>
                    <a:lstStyle/>
                    <a:p>
                      <a:pPr algn="l">
                        <a:lnSpc>
                          <a:spcPct val="115000"/>
                        </a:lnSpc>
                        <a:spcAft>
                          <a:spcPts val="0"/>
                        </a:spcAft>
                      </a:pPr>
                      <a:r>
                        <a:rPr lang="en-GB" sz="1400" dirty="0">
                          <a:effectLst/>
                        </a:rPr>
                        <a:t>Peer support groups;  Action Plan </a:t>
                      </a:r>
                      <a:endParaRPr lang="en-GB" sz="1400" dirty="0">
                        <a:effectLst/>
                        <a:latin typeface="+mn-lt"/>
                        <a:cs typeface="Arial" pitchFamily="34" charset="0"/>
                      </a:endParaRPr>
                    </a:p>
                  </a:txBody>
                  <a:tcPr marL="29815" marR="29815" marT="0" marB="0"/>
                </a:tc>
                <a:extLst>
                  <a:ext uri="{0D108BD9-81ED-4DB2-BD59-A6C34878D82A}">
                    <a16:rowId xmlns:a16="http://schemas.microsoft.com/office/drawing/2014/main" val="10012"/>
                  </a:ext>
                </a:extLst>
              </a:tr>
              <a:tr h="83814">
                <a:tc>
                  <a:txBody>
                    <a:bodyPr/>
                    <a:lstStyle/>
                    <a:p>
                      <a:pPr algn="l">
                        <a:lnSpc>
                          <a:spcPct val="115000"/>
                        </a:lnSpc>
                        <a:spcAft>
                          <a:spcPts val="0"/>
                        </a:spcAft>
                      </a:pPr>
                      <a:r>
                        <a:rPr lang="en-GB" sz="1400">
                          <a:effectLst/>
                        </a:rPr>
                        <a:t>16.20</a:t>
                      </a:r>
                      <a:endParaRPr lang="en-GB" sz="1400">
                        <a:effectLst/>
                        <a:latin typeface="+mn-lt"/>
                        <a:cs typeface="Arial" pitchFamily="34" charset="0"/>
                      </a:endParaRPr>
                    </a:p>
                  </a:txBody>
                  <a:tcPr marL="29815" marR="29815" marT="0" marB="0"/>
                </a:tc>
                <a:tc>
                  <a:txBody>
                    <a:bodyPr/>
                    <a:lstStyle/>
                    <a:p>
                      <a:pPr algn="l">
                        <a:lnSpc>
                          <a:spcPct val="115000"/>
                        </a:lnSpc>
                        <a:spcAft>
                          <a:spcPts val="0"/>
                        </a:spcAft>
                      </a:pPr>
                      <a:r>
                        <a:rPr lang="en-GB" sz="1400" dirty="0">
                          <a:effectLst/>
                        </a:rPr>
                        <a:t>Evaluation and follow up</a:t>
                      </a:r>
                      <a:endParaRPr lang="en-GB" sz="1400" dirty="0">
                        <a:effectLst/>
                        <a:latin typeface="+mn-lt"/>
                        <a:cs typeface="Arial" pitchFamily="34" charset="0"/>
                      </a:endParaRPr>
                    </a:p>
                  </a:txBody>
                  <a:tcPr marL="29815" marR="29815" marT="0" marB="0"/>
                </a:tc>
                <a:extLst>
                  <a:ext uri="{0D108BD9-81ED-4DB2-BD59-A6C34878D82A}">
                    <a16:rowId xmlns:a16="http://schemas.microsoft.com/office/drawing/2014/main" val="10013"/>
                  </a:ext>
                </a:extLst>
              </a:tr>
              <a:tr h="256365">
                <a:tc>
                  <a:txBody>
                    <a:bodyPr/>
                    <a:lstStyle/>
                    <a:p>
                      <a:pPr algn="l">
                        <a:lnSpc>
                          <a:spcPct val="115000"/>
                        </a:lnSpc>
                        <a:spcAft>
                          <a:spcPts val="0"/>
                        </a:spcAft>
                      </a:pPr>
                      <a:r>
                        <a:rPr lang="en-GB" sz="1400">
                          <a:effectLst/>
                        </a:rPr>
                        <a:t>16.30</a:t>
                      </a:r>
                      <a:endParaRPr lang="en-GB" sz="1400">
                        <a:effectLst/>
                        <a:latin typeface="+mn-lt"/>
                        <a:cs typeface="Arial" pitchFamily="34" charset="0"/>
                      </a:endParaRPr>
                    </a:p>
                  </a:txBody>
                  <a:tcPr marL="29815" marR="29815" marT="0" marB="0"/>
                </a:tc>
                <a:tc>
                  <a:txBody>
                    <a:bodyPr/>
                    <a:lstStyle/>
                    <a:p>
                      <a:pPr algn="l">
                        <a:lnSpc>
                          <a:spcPct val="115000"/>
                        </a:lnSpc>
                        <a:spcAft>
                          <a:spcPts val="0"/>
                        </a:spcAft>
                      </a:pPr>
                      <a:r>
                        <a:rPr lang="en-GB" sz="1400" dirty="0">
                          <a:effectLst/>
                        </a:rPr>
                        <a:t>Close</a:t>
                      </a:r>
                      <a:endParaRPr lang="en-GB" sz="1400" dirty="0">
                        <a:effectLst/>
                        <a:latin typeface="+mn-lt"/>
                        <a:cs typeface="Arial" pitchFamily="34" charset="0"/>
                      </a:endParaRPr>
                    </a:p>
                  </a:txBody>
                  <a:tcPr marL="29815" marR="29815" marT="0" marB="0"/>
                </a:tc>
                <a:extLst>
                  <a:ext uri="{0D108BD9-81ED-4DB2-BD59-A6C34878D82A}">
                    <a16:rowId xmlns:a16="http://schemas.microsoft.com/office/drawing/2014/main" val="10014"/>
                  </a:ext>
                </a:extLst>
              </a:tr>
            </a:tbl>
          </a:graphicData>
        </a:graphic>
      </p:graphicFrame>
      <p:sp>
        <p:nvSpPr>
          <p:cNvPr id="4" name="Title 3"/>
          <p:cNvSpPr>
            <a:spLocks noGrp="1"/>
          </p:cNvSpPr>
          <p:nvPr>
            <p:ph type="title" idx="4294967295"/>
          </p:nvPr>
        </p:nvSpPr>
        <p:spPr>
          <a:xfrm>
            <a:off x="1547664" y="188640"/>
            <a:ext cx="4535488" cy="1143000"/>
          </a:xfrm>
          <a:prstGeom prst="rect">
            <a:avLst/>
          </a:prstGeom>
          <a:noFill/>
        </p:spPr>
        <p:txBody>
          <a:bodyPr>
            <a:normAutofit/>
          </a:bodyPr>
          <a:lstStyle/>
          <a:p>
            <a:pPr algn="l"/>
            <a:r>
              <a:rPr lang="en-GB" sz="2800" b="1" dirty="0">
                <a:solidFill>
                  <a:srgbClr val="4C8822"/>
                </a:solidFill>
              </a:rPr>
              <a:t>Overview of Train the Trainer day</a:t>
            </a:r>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4</a:t>
            </a:fld>
            <a:endParaRPr lang="en-GB"/>
          </a:p>
        </p:txBody>
      </p:sp>
    </p:spTree>
    <p:extLst>
      <p:ext uri="{BB962C8B-B14F-4D97-AF65-F5344CB8AC3E}">
        <p14:creationId xmlns:p14="http://schemas.microsoft.com/office/powerpoint/2010/main" val="3600240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2553" y="953319"/>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467545" y="1700808"/>
            <a:ext cx="5328592" cy="4525963"/>
          </a:xfrm>
        </p:spPr>
        <p:txBody>
          <a:bodyPr>
            <a:noAutofit/>
          </a:bodyPr>
          <a:lstStyle/>
          <a:p>
            <a:pPr marL="514350" indent="-514350">
              <a:buAutoNum type="arabicPeriod"/>
            </a:pPr>
            <a:r>
              <a:rPr lang="en-GB" sz="2000" dirty="0"/>
              <a:t>To explain the relevance of simulated learning in health care settings</a:t>
            </a:r>
          </a:p>
          <a:p>
            <a:pPr marL="514350" lvl="0" indent="-514350">
              <a:buFont typeface="Arial" panose="020B0604020202020204" pitchFamily="34" charset="0"/>
              <a:buAutoNum type="arabicPeriod"/>
            </a:pPr>
            <a:r>
              <a:rPr lang="en-GB" sz="2000" dirty="0"/>
              <a:t>To suggest how Tier 2 training can be delivered using a variety of simulation activities</a:t>
            </a:r>
          </a:p>
          <a:p>
            <a:pPr marL="514350" lvl="0" indent="-514350">
              <a:buFont typeface="Arial" panose="020B0604020202020204" pitchFamily="34" charset="0"/>
              <a:buAutoNum type="arabicPeriod"/>
            </a:pPr>
            <a:r>
              <a:rPr lang="en-GB" sz="2000" dirty="0"/>
              <a:t>To participate in three examples of Tier 2 training and explore how it made you feel </a:t>
            </a:r>
          </a:p>
          <a:p>
            <a:pPr marL="514350" indent="-514350">
              <a:buAutoNum type="arabicPeriod"/>
            </a:pPr>
            <a:r>
              <a:rPr lang="en-GB" sz="2000" dirty="0"/>
              <a:t>To highlight opportunities that support the delivery of Tier 2 training – peer support and action planning</a:t>
            </a:r>
          </a:p>
          <a:p>
            <a:pPr marL="514350" indent="-514350">
              <a:buAutoNum type="arabicPeriod"/>
            </a:pPr>
            <a:r>
              <a:rPr lang="en-GB" sz="2000" dirty="0"/>
              <a:t>Discuss how materials can be adapted to suit local needs</a:t>
            </a:r>
            <a:r>
              <a:rPr lang="en-GB" sz="2000" b="1" dirty="0"/>
              <a:t>.</a:t>
            </a:r>
            <a:endParaRPr lang="en-GB" sz="2000" dirty="0"/>
          </a:p>
          <a:p>
            <a:pPr marL="514350" indent="-514350">
              <a:buAutoNum type="arabicPeriod"/>
            </a:pPr>
            <a:endParaRPr lang="en-GB" sz="1600" dirty="0">
              <a:solidFill>
                <a:srgbClr val="FF0000"/>
              </a:solidFill>
            </a:endParaRPr>
          </a:p>
        </p:txBody>
      </p:sp>
      <p:sp>
        <p:nvSpPr>
          <p:cNvPr id="4" name="Title 3"/>
          <p:cNvSpPr>
            <a:spLocks noGrp="1"/>
          </p:cNvSpPr>
          <p:nvPr>
            <p:ph type="title" idx="4294967295"/>
          </p:nvPr>
        </p:nvSpPr>
        <p:spPr>
          <a:xfrm>
            <a:off x="1547664" y="197768"/>
            <a:ext cx="4535488" cy="1143000"/>
          </a:xfrm>
          <a:prstGeom prst="rect">
            <a:avLst/>
          </a:prstGeom>
          <a:noFill/>
        </p:spPr>
        <p:txBody>
          <a:bodyPr>
            <a:normAutofit/>
          </a:bodyPr>
          <a:lstStyle/>
          <a:p>
            <a:pPr algn="l"/>
            <a:r>
              <a:rPr lang="en-GB" sz="2800" b="1" dirty="0">
                <a:solidFill>
                  <a:srgbClr val="4C8822"/>
                </a:solidFill>
              </a:rPr>
              <a:t>Purpose of Train the Trainer day</a:t>
            </a:r>
          </a:p>
        </p:txBody>
      </p:sp>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5</a:t>
            </a:fld>
            <a:endParaRPr lang="en-GB"/>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129856"/>
            <a:ext cx="3168352" cy="1650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703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32856" y="3429000"/>
            <a:ext cx="8208912" cy="369332"/>
          </a:xfrm>
          <a:prstGeom prst="rect">
            <a:avLst/>
          </a:prstGeom>
          <a:noFill/>
        </p:spPr>
        <p:txBody>
          <a:bodyPr wrap="square" rtlCol="0">
            <a:spAutoFit/>
          </a:bodyPr>
          <a:lstStyle/>
          <a:p>
            <a:pPr algn="just"/>
            <a:r>
              <a:rPr lang="en-GB" dirty="0"/>
              <a:t>. </a:t>
            </a:r>
          </a:p>
        </p:txBody>
      </p:sp>
      <p:sp>
        <p:nvSpPr>
          <p:cNvPr id="5" name="Content Placeholder 4"/>
          <p:cNvSpPr>
            <a:spLocks noGrp="1"/>
          </p:cNvSpPr>
          <p:nvPr>
            <p:ph idx="1"/>
          </p:nvPr>
        </p:nvSpPr>
        <p:spPr>
          <a:xfrm>
            <a:off x="2627784" y="1527498"/>
            <a:ext cx="6059016" cy="4283522"/>
          </a:xfrm>
        </p:spPr>
        <p:txBody>
          <a:bodyPr>
            <a:noAutofit/>
          </a:bodyPr>
          <a:lstStyle/>
          <a:p>
            <a:r>
              <a:rPr lang="en-GB" sz="2000" dirty="0"/>
              <a:t>DEALTS* </a:t>
            </a:r>
            <a:r>
              <a:rPr lang="en-GB" sz="2000" b="1" dirty="0"/>
              <a:t>simulation based dementia education </a:t>
            </a:r>
            <a:r>
              <a:rPr lang="en-GB" sz="2000" dirty="0"/>
              <a:t>package for health care professionals in acute settings developed in 2013/14.</a:t>
            </a:r>
          </a:p>
          <a:p>
            <a:r>
              <a:rPr lang="en-GB" sz="2000" dirty="0"/>
              <a:t>Since then </a:t>
            </a:r>
            <a:r>
              <a:rPr lang="en-GB" sz="2000" b="1" dirty="0"/>
              <a:t>educational frameworks outlining key competencies for health care professionals </a:t>
            </a:r>
            <a:r>
              <a:rPr lang="en-GB" sz="2000" dirty="0"/>
              <a:t>working with people with dementia have been developed for example Dementia Core Skills Education and Training Framework – Tier 1, 2, 3 (Skills for Health, Health Education England and Skills for Life, 2015).</a:t>
            </a:r>
          </a:p>
          <a:p>
            <a:r>
              <a:rPr lang="en-GB" sz="2000" dirty="0"/>
              <a:t>Health Education England commissioned Bournemouth University to </a:t>
            </a:r>
            <a:r>
              <a:rPr lang="en-GB" sz="2000" b="1" dirty="0"/>
              <a:t>update DEALTS </a:t>
            </a:r>
            <a:r>
              <a:rPr lang="en-GB" sz="2000" dirty="0"/>
              <a:t>and align competencies to Tier 2 in 2016/17.</a:t>
            </a:r>
          </a:p>
          <a:p>
            <a:r>
              <a:rPr lang="en-GB" sz="2000" dirty="0"/>
              <a:t>For clarity, the updated version is referred to as </a:t>
            </a:r>
            <a:r>
              <a:rPr lang="en-GB" sz="2000" b="1" dirty="0"/>
              <a:t>DEALTS 2.</a:t>
            </a:r>
            <a:r>
              <a:rPr lang="en-GB" sz="2000" dirty="0"/>
              <a:t> </a:t>
            </a:r>
          </a:p>
          <a:p>
            <a:pPr marL="0" lvl="0" indent="0" algn="r">
              <a:buNone/>
            </a:pPr>
            <a:r>
              <a:rPr lang="en-GB" sz="1400" i="1" dirty="0"/>
              <a:t>*Dementia Education and Learning Through Simulation</a:t>
            </a:r>
          </a:p>
        </p:txBody>
      </p:sp>
      <p:sp>
        <p:nvSpPr>
          <p:cNvPr id="4" name="Title 3"/>
          <p:cNvSpPr>
            <a:spLocks noGrp="1"/>
          </p:cNvSpPr>
          <p:nvPr>
            <p:ph type="title" idx="4294967295"/>
          </p:nvPr>
        </p:nvSpPr>
        <p:spPr>
          <a:xfrm>
            <a:off x="1548680" y="188640"/>
            <a:ext cx="4535488" cy="1143000"/>
          </a:xfrm>
          <a:prstGeom prst="rect">
            <a:avLst/>
          </a:prstGeom>
          <a:noFill/>
        </p:spPr>
        <p:txBody>
          <a:bodyPr>
            <a:noAutofit/>
          </a:bodyPr>
          <a:lstStyle/>
          <a:p>
            <a:pPr algn="l"/>
            <a:r>
              <a:rPr lang="en-GB" sz="2800" b="1" dirty="0">
                <a:solidFill>
                  <a:srgbClr val="4C8822"/>
                </a:solidFill>
              </a:rPr>
              <a:t>Background: DEALTS -&gt; DEALTS 2</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2722567"/>
            <a:ext cx="2376264" cy="17821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6</a:t>
            </a:fld>
            <a:endParaRPr lang="en-GB"/>
          </a:p>
        </p:txBody>
      </p:sp>
      <p:sp>
        <p:nvSpPr>
          <p:cNvPr id="8" name="TextBox 7"/>
          <p:cNvSpPr txBox="1"/>
          <p:nvPr/>
        </p:nvSpPr>
        <p:spPr>
          <a:xfrm>
            <a:off x="503548" y="4653135"/>
            <a:ext cx="1872208" cy="553998"/>
          </a:xfrm>
          <a:prstGeom prst="rect">
            <a:avLst/>
          </a:prstGeom>
          <a:noFill/>
        </p:spPr>
        <p:txBody>
          <a:bodyPr wrap="square" rtlCol="0">
            <a:spAutoFit/>
          </a:bodyPr>
          <a:lstStyle/>
          <a:p>
            <a:r>
              <a:rPr lang="en-GB" sz="1000" dirty="0"/>
              <a:t>Source: Skills for Health, Health Education England and Skills for Care, 2015) </a:t>
            </a:r>
          </a:p>
        </p:txBody>
      </p:sp>
    </p:spTree>
    <p:extLst>
      <p:ext uri="{BB962C8B-B14F-4D97-AF65-F5344CB8AC3E}">
        <p14:creationId xmlns:p14="http://schemas.microsoft.com/office/powerpoint/2010/main" val="2532541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1037" y="4997207"/>
            <a:ext cx="2592288" cy="400110"/>
          </a:xfrm>
          <a:prstGeom prst="rect">
            <a:avLst/>
          </a:prstGeom>
          <a:noFill/>
        </p:spPr>
        <p:txBody>
          <a:bodyPr wrap="square" rtlCol="0">
            <a:spAutoFit/>
          </a:bodyPr>
          <a:lstStyle/>
          <a:p>
            <a:r>
              <a:rPr lang="en-GB" sz="1000" i="1" dirty="0"/>
              <a:t>Source: Skills for Health, Health Education England and Skills for Care, 2015) </a:t>
            </a:r>
          </a:p>
        </p:txBody>
      </p:sp>
      <p:sp>
        <p:nvSpPr>
          <p:cNvPr id="5" name="Content Placeholder 4"/>
          <p:cNvSpPr>
            <a:spLocks noGrp="1"/>
          </p:cNvSpPr>
          <p:nvPr>
            <p:ph idx="1"/>
          </p:nvPr>
        </p:nvSpPr>
        <p:spPr>
          <a:xfrm>
            <a:off x="3131840" y="1540743"/>
            <a:ext cx="5842992" cy="4525963"/>
          </a:xfrm>
        </p:spPr>
        <p:txBody>
          <a:bodyPr>
            <a:noAutofit/>
          </a:bodyPr>
          <a:lstStyle/>
          <a:p>
            <a:r>
              <a:rPr lang="en-GB" sz="2000" b="1" dirty="0"/>
              <a:t>Knowledge, skills and attitudes </a:t>
            </a:r>
            <a:r>
              <a:rPr lang="en-GB" sz="2000" dirty="0"/>
              <a:t>for roles that have regular contact with people living with dementia.</a:t>
            </a:r>
          </a:p>
          <a:p>
            <a:r>
              <a:rPr lang="en-GB" sz="2000" dirty="0"/>
              <a:t>It is relevant to all health and care staff in settings where they are likely to have </a:t>
            </a:r>
            <a:r>
              <a:rPr lang="en-GB" sz="2000" b="1" dirty="0"/>
              <a:t>regular contact with people affected by dementia</a:t>
            </a:r>
            <a:r>
              <a:rPr lang="en-GB" sz="2000" dirty="0"/>
              <a:t>. </a:t>
            </a:r>
          </a:p>
          <a:p>
            <a:r>
              <a:rPr lang="en-GB" sz="2000" dirty="0"/>
              <a:t>It is also appropriate for social care workforce group 2 including all social care staff directly providing care and support including care assistants working in residential or home care and also personal assistants. </a:t>
            </a:r>
          </a:p>
          <a:p>
            <a:r>
              <a:rPr lang="en-GB" sz="2000" dirty="0"/>
              <a:t>Tier 2 underpins the more specialist skills and knowledge required at Tier 3.</a:t>
            </a:r>
          </a:p>
          <a:p>
            <a:endParaRPr lang="en-GB" sz="2000" dirty="0"/>
          </a:p>
        </p:txBody>
      </p:sp>
      <p:sp>
        <p:nvSpPr>
          <p:cNvPr id="4" name="Title 3"/>
          <p:cNvSpPr>
            <a:spLocks noGrp="1"/>
          </p:cNvSpPr>
          <p:nvPr>
            <p:ph type="title" idx="4294967295"/>
          </p:nvPr>
        </p:nvSpPr>
        <p:spPr>
          <a:xfrm>
            <a:off x="1547664" y="188640"/>
            <a:ext cx="4535488" cy="1143000"/>
          </a:xfrm>
          <a:prstGeom prst="rect">
            <a:avLst/>
          </a:prstGeom>
          <a:noFill/>
        </p:spPr>
        <p:txBody>
          <a:bodyPr>
            <a:normAutofit/>
          </a:bodyPr>
          <a:lstStyle/>
          <a:p>
            <a:pPr algn="l"/>
            <a:r>
              <a:rPr lang="en-GB" sz="2800" b="1" dirty="0">
                <a:solidFill>
                  <a:srgbClr val="4C8822"/>
                </a:solidFill>
              </a:rPr>
              <a:t>Definition of Tier 2 training</a:t>
            </a:r>
            <a:endParaRPr lang="en-GB" sz="2800" dirty="0">
              <a:solidFill>
                <a:srgbClr val="4C8822"/>
              </a:solidFill>
            </a:endParaRPr>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011" y="2492896"/>
            <a:ext cx="307234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dirty="0"/>
              <a:t>Version 1.1</a:t>
            </a:r>
          </a:p>
        </p:txBody>
      </p:sp>
      <p:sp>
        <p:nvSpPr>
          <p:cNvPr id="7" name="Slide Number Placeholder 6"/>
          <p:cNvSpPr>
            <a:spLocks noGrp="1"/>
          </p:cNvSpPr>
          <p:nvPr>
            <p:ph type="sldNum" sz="quarter" idx="12"/>
          </p:nvPr>
        </p:nvSpPr>
        <p:spPr/>
        <p:txBody>
          <a:bodyPr/>
          <a:lstStyle/>
          <a:p>
            <a:fld id="{FB5202F6-771E-45D0-8CF1-1BBAF7997DD2}" type="slidenum">
              <a:rPr lang="en-GB" smtClean="0"/>
              <a:t>7</a:t>
            </a:fld>
            <a:endParaRPr lang="en-GB"/>
          </a:p>
        </p:txBody>
      </p:sp>
    </p:spTree>
    <p:extLst>
      <p:ext uri="{BB962C8B-B14F-4D97-AF65-F5344CB8AC3E}">
        <p14:creationId xmlns:p14="http://schemas.microsoft.com/office/powerpoint/2010/main" val="1739838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51786" y="1772816"/>
            <a:ext cx="6046001" cy="4093428"/>
          </a:xfrm>
          <a:prstGeom prst="rect">
            <a:avLst/>
          </a:prstGeom>
          <a:noFill/>
        </p:spPr>
        <p:txBody>
          <a:bodyPr wrap="square" rtlCol="0">
            <a:spAutoFit/>
          </a:bodyPr>
          <a:lstStyle/>
          <a:p>
            <a:pPr marL="285750" lvl="0" indent="-285750">
              <a:buFont typeface="Arial" pitchFamily="34" charset="0"/>
              <a:buChar char="•"/>
            </a:pPr>
            <a:r>
              <a:rPr lang="en-GB" sz="2000" dirty="0"/>
              <a:t>Simulation can be delivered through a wide spectrum of activities including, although not limited to: virtual reality and augmented reality; video; case studies or vignettes; role playing; actors; simulated patients; part-task trainers; hybrid models; full body manikins and complex simulated environments (</a:t>
            </a:r>
            <a:r>
              <a:rPr lang="en-GB" sz="2000" dirty="0" err="1"/>
              <a:t>ASPiH</a:t>
            </a:r>
            <a:r>
              <a:rPr lang="en-GB" sz="2000" dirty="0"/>
              <a:t> and HEE, 2016; Lateef, 2010).</a:t>
            </a:r>
          </a:p>
          <a:p>
            <a:pPr marL="285750" lvl="0" indent="-285750">
              <a:buFont typeface="Arial" pitchFamily="34" charset="0"/>
              <a:buChar char="•"/>
            </a:pPr>
            <a:endParaRPr lang="en-GB" sz="2000" dirty="0"/>
          </a:p>
          <a:p>
            <a:pPr marL="285750" lvl="0" indent="-285750">
              <a:buFont typeface="Arial" pitchFamily="34" charset="0"/>
              <a:buChar char="•"/>
            </a:pPr>
            <a:r>
              <a:rPr lang="en-GB" sz="2000" dirty="0"/>
              <a:t>The underlying principle of DEALTS was to </a:t>
            </a:r>
            <a:r>
              <a:rPr lang="en-GB" sz="2000" i="1" dirty="0"/>
              <a:t>‘understand the lived experience by putting staff into the shoes of a person with dementia, facilitating a positive impact on practice</a:t>
            </a:r>
            <a:r>
              <a:rPr lang="en-GB" sz="2000" dirty="0"/>
              <a:t>’ (Sue Clarke), and simulation is key to achieving this. </a:t>
            </a:r>
          </a:p>
        </p:txBody>
      </p:sp>
      <p:sp>
        <p:nvSpPr>
          <p:cNvPr id="4" name="Title 3"/>
          <p:cNvSpPr>
            <a:spLocks noGrp="1"/>
          </p:cNvSpPr>
          <p:nvPr>
            <p:ph type="title" idx="4294967295"/>
          </p:nvPr>
        </p:nvSpPr>
        <p:spPr>
          <a:xfrm>
            <a:off x="1548110" y="188640"/>
            <a:ext cx="4464050" cy="1143000"/>
          </a:xfrm>
          <a:prstGeom prst="rect">
            <a:avLst/>
          </a:prstGeom>
          <a:noFill/>
        </p:spPr>
        <p:txBody>
          <a:bodyPr>
            <a:normAutofit/>
          </a:bodyPr>
          <a:lstStyle/>
          <a:p>
            <a:pPr algn="l"/>
            <a:r>
              <a:rPr lang="en-GB" sz="2800" b="1" dirty="0">
                <a:solidFill>
                  <a:srgbClr val="4C8822"/>
                </a:solidFill>
              </a:rPr>
              <a:t>What is simulation?</a:t>
            </a:r>
          </a:p>
        </p:txBody>
      </p:sp>
      <p:sp>
        <p:nvSpPr>
          <p:cNvPr id="2" name="Date Placeholder 1"/>
          <p:cNvSpPr>
            <a:spLocks noGrp="1"/>
          </p:cNvSpPr>
          <p:nvPr>
            <p:ph type="dt" sz="half" idx="10"/>
          </p:nvPr>
        </p:nvSpPr>
        <p:spPr/>
        <p:txBody>
          <a:bodyPr/>
          <a:lstStyle/>
          <a:p>
            <a:r>
              <a:rPr lang="en-US"/>
              <a:t>17/05/2018</a:t>
            </a:r>
            <a:endParaRPr lang="en-GB"/>
          </a:p>
        </p:txBody>
      </p:sp>
      <p:sp>
        <p:nvSpPr>
          <p:cNvPr id="5" name="Footer Placeholder 4"/>
          <p:cNvSpPr>
            <a:spLocks noGrp="1"/>
          </p:cNvSpPr>
          <p:nvPr>
            <p:ph type="ftr" sz="quarter" idx="11"/>
          </p:nvPr>
        </p:nvSpPr>
        <p:spPr/>
        <p:txBody>
          <a:bodyPr/>
          <a:lstStyle/>
          <a:p>
            <a:r>
              <a:rPr lang="en-GB"/>
              <a:t>Version 1.1</a:t>
            </a:r>
            <a:endParaRPr lang="en-GB" dirty="0"/>
          </a:p>
        </p:txBody>
      </p:sp>
      <p:sp>
        <p:nvSpPr>
          <p:cNvPr id="6" name="Slide Number Placeholder 5"/>
          <p:cNvSpPr>
            <a:spLocks noGrp="1"/>
          </p:cNvSpPr>
          <p:nvPr>
            <p:ph type="sldNum" sz="quarter" idx="12"/>
          </p:nvPr>
        </p:nvSpPr>
        <p:spPr/>
        <p:txBody>
          <a:bodyPr/>
          <a:lstStyle/>
          <a:p>
            <a:fld id="{FB5202F6-771E-45D0-8CF1-1BBAF7997DD2}" type="slidenum">
              <a:rPr lang="en-GB" smtClean="0"/>
              <a:t>8</a:t>
            </a:fld>
            <a:endParaRPr lang="en-GB"/>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44" y="2552899"/>
            <a:ext cx="2170113" cy="224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2982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980728"/>
            <a:ext cx="8208912" cy="5078313"/>
          </a:xfrm>
          <a:prstGeom prst="rect">
            <a:avLst/>
          </a:prstGeom>
          <a:noFill/>
        </p:spPr>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a:p>
          <a:p>
            <a:endParaRPr lang="en-GB" dirty="0"/>
          </a:p>
        </p:txBody>
      </p:sp>
      <p:sp>
        <p:nvSpPr>
          <p:cNvPr id="5" name="Content Placeholder 4"/>
          <p:cNvSpPr>
            <a:spLocks noGrp="1"/>
          </p:cNvSpPr>
          <p:nvPr>
            <p:ph idx="1"/>
          </p:nvPr>
        </p:nvSpPr>
        <p:spPr>
          <a:xfrm>
            <a:off x="3131840" y="1540743"/>
            <a:ext cx="5842992" cy="4525963"/>
          </a:xfrm>
        </p:spPr>
        <p:txBody>
          <a:bodyPr>
            <a:noAutofit/>
          </a:bodyPr>
          <a:lstStyle/>
          <a:p>
            <a:pPr marL="514350" indent="-514350">
              <a:buAutoNum type="arabicPeriod"/>
            </a:pPr>
            <a:endParaRPr lang="en-GB" sz="1600" dirty="0">
              <a:solidFill>
                <a:srgbClr val="FF0000"/>
              </a:solidFill>
            </a:endParaRPr>
          </a:p>
        </p:txBody>
      </p:sp>
      <p:sp>
        <p:nvSpPr>
          <p:cNvPr id="4" name="Title 3"/>
          <p:cNvSpPr>
            <a:spLocks noGrp="1"/>
          </p:cNvSpPr>
          <p:nvPr>
            <p:ph type="title" idx="4294967295"/>
          </p:nvPr>
        </p:nvSpPr>
        <p:spPr>
          <a:xfrm>
            <a:off x="1547664" y="188640"/>
            <a:ext cx="4537075" cy="1143000"/>
          </a:xfrm>
          <a:prstGeom prst="rect">
            <a:avLst/>
          </a:prstGeom>
          <a:noFill/>
        </p:spPr>
        <p:txBody>
          <a:bodyPr>
            <a:normAutofit/>
          </a:bodyPr>
          <a:lstStyle/>
          <a:p>
            <a:pPr algn="l"/>
            <a:r>
              <a:rPr lang="en-GB" sz="2800" b="1" dirty="0">
                <a:solidFill>
                  <a:srgbClr val="4C8822"/>
                </a:solidFill>
              </a:rPr>
              <a:t>Why simulate?</a:t>
            </a:r>
          </a:p>
        </p:txBody>
      </p:sp>
      <p:pic>
        <p:nvPicPr>
          <p:cNvPr id="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2995" y="1793775"/>
            <a:ext cx="2732967" cy="1872000"/>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263" y="4149725"/>
            <a:ext cx="2988608" cy="1872000"/>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1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14491" y="1772816"/>
            <a:ext cx="1388670" cy="1872000"/>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3" y="4117420"/>
            <a:ext cx="3050417" cy="1872000"/>
          </a:xfrm>
          <a:prstGeom prst="rect">
            <a:avLst/>
          </a:prstGeom>
          <a:noFill/>
          <a:ln w="9525">
            <a:solidFill>
              <a:srgbClr val="7030A0"/>
            </a:solidFill>
            <a:miter lim="800000"/>
            <a:headEnd/>
            <a:tailEnd/>
          </a:ln>
          <a:extLst>
            <a:ext uri="{909E8E84-426E-40DD-AFC4-6F175D3DCCD1}">
              <a14:hiddenFill xmlns:a14="http://schemas.microsoft.com/office/drawing/2010/main">
                <a:solidFill>
                  <a:schemeClr val="accent1"/>
                </a:solidFill>
              </a14:hiddenFill>
            </a:ext>
          </a:extLst>
        </p:spPr>
      </p:pic>
      <p:sp>
        <p:nvSpPr>
          <p:cNvPr id="2" name="Date Placeholder 1"/>
          <p:cNvSpPr>
            <a:spLocks noGrp="1"/>
          </p:cNvSpPr>
          <p:nvPr>
            <p:ph type="dt" sz="half" idx="10"/>
          </p:nvPr>
        </p:nvSpPr>
        <p:spPr/>
        <p:txBody>
          <a:bodyPr/>
          <a:lstStyle/>
          <a:p>
            <a:r>
              <a:rPr lang="en-US"/>
              <a:t>17/05/2018</a:t>
            </a:r>
            <a:endParaRPr lang="en-GB"/>
          </a:p>
        </p:txBody>
      </p:sp>
      <p:sp>
        <p:nvSpPr>
          <p:cNvPr id="6" name="Footer Placeholder 5"/>
          <p:cNvSpPr>
            <a:spLocks noGrp="1"/>
          </p:cNvSpPr>
          <p:nvPr>
            <p:ph type="ftr" sz="quarter" idx="11"/>
          </p:nvPr>
        </p:nvSpPr>
        <p:spPr/>
        <p:txBody>
          <a:bodyPr/>
          <a:lstStyle/>
          <a:p>
            <a:r>
              <a:rPr lang="en-GB"/>
              <a:t>Version 1.1</a:t>
            </a:r>
            <a:endParaRPr lang="en-GB" dirty="0"/>
          </a:p>
        </p:txBody>
      </p:sp>
      <p:sp>
        <p:nvSpPr>
          <p:cNvPr id="7" name="Slide Number Placeholder 6"/>
          <p:cNvSpPr>
            <a:spLocks noGrp="1"/>
          </p:cNvSpPr>
          <p:nvPr>
            <p:ph type="sldNum" sz="quarter" idx="12"/>
          </p:nvPr>
        </p:nvSpPr>
        <p:spPr/>
        <p:txBody>
          <a:bodyPr/>
          <a:lstStyle/>
          <a:p>
            <a:fld id="{FB5202F6-771E-45D0-8CF1-1BBAF7997DD2}" type="slidenum">
              <a:rPr lang="en-GB" smtClean="0"/>
              <a:t>9</a:t>
            </a:fld>
            <a:endParaRPr lang="en-GB"/>
          </a:p>
        </p:txBody>
      </p:sp>
    </p:spTree>
    <p:extLst>
      <p:ext uri="{BB962C8B-B14F-4D97-AF65-F5344CB8AC3E}">
        <p14:creationId xmlns:p14="http://schemas.microsoft.com/office/powerpoint/2010/main" val="158918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E003265C489E4CB3748BB66229892B" ma:contentTypeVersion="14" ma:contentTypeDescription="Create a new document." ma:contentTypeScope="" ma:versionID="82b78ed54a0dac55f1b43630ae433f9c">
  <xsd:schema xmlns:xsd="http://www.w3.org/2001/XMLSchema" xmlns:xs="http://www.w3.org/2001/XMLSchema" xmlns:p="http://schemas.microsoft.com/office/2006/metadata/properties" xmlns:ns2="740a7d8f-7841-49b6-bfe7-7aa06d327266" xmlns:ns3="e1e50c13-c3ba-4f0c-a29b-ab463524dbbf" targetNamespace="http://schemas.microsoft.com/office/2006/metadata/properties" ma:root="true" ma:fieldsID="0d666964bb268992bc0bb33c3ab943dc" ns2:_="" ns3:_="">
    <xsd:import namespace="740a7d8f-7841-49b6-bfe7-7aa06d327266"/>
    <xsd:import namespace="e1e50c13-c3ba-4f0c-a29b-ab463524dbb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0a7d8f-7841-49b6-bfe7-7aa06d3272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e50c13-c3ba-4f0c-a29b-ab463524dbb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a434301-ed6c-4c74-95aa-124a6d114ea3}" ma:internalName="TaxCatchAll" ma:showField="CatchAllData" ma:web="e1e50c13-c3ba-4f0c-a29b-ab463524dbbf">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40a7d8f-7841-49b6-bfe7-7aa06d327266">
      <Terms xmlns="http://schemas.microsoft.com/office/infopath/2007/PartnerControls"/>
    </lcf76f155ced4ddcb4097134ff3c332f>
    <TaxCatchAll xmlns="e1e50c13-c3ba-4f0c-a29b-ab463524dbb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0F15AD-56A5-4D9A-BE4B-02EBEE574EFF}"/>
</file>

<file path=customXml/itemProps2.xml><?xml version="1.0" encoding="utf-8"?>
<ds:datastoreItem xmlns:ds="http://schemas.openxmlformats.org/officeDocument/2006/customXml" ds:itemID="{82104839-3AFF-4446-93E9-8451DB3589CE}">
  <ds:schemaRefs>
    <ds:schemaRef ds:uri="http://schemas.microsoft.com/office/2006/metadata/properties"/>
    <ds:schemaRef ds:uri="http://schemas.microsoft.com/office/infopath/2007/PartnerControls"/>
    <ds:schemaRef ds:uri="03b25e55-1fda-4dd5-9a75-c38d0989a0e2"/>
    <ds:schemaRef ds:uri="d2389ad0-4628-4ca4-babd-a5e1ca1fc43d"/>
  </ds:schemaRefs>
</ds:datastoreItem>
</file>

<file path=customXml/itemProps3.xml><?xml version="1.0" encoding="utf-8"?>
<ds:datastoreItem xmlns:ds="http://schemas.openxmlformats.org/officeDocument/2006/customXml" ds:itemID="{B7573083-A65B-4E79-8969-35E7B8BF514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2821</TotalTime>
  <Words>3302</Words>
  <Application>Microsoft Office PowerPoint</Application>
  <PresentationFormat>On-screen Show (4:3)</PresentationFormat>
  <Paragraphs>686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Custom Design</vt:lpstr>
      <vt:lpstr>Dementia Education And Learning Through Simulation 2 (DEALTS 2) programme         </vt:lpstr>
      <vt:lpstr>Welcome </vt:lpstr>
      <vt:lpstr>Housekeeping  </vt:lpstr>
      <vt:lpstr>Overview of Train the Trainer day</vt:lpstr>
      <vt:lpstr>Purpose of Train the Trainer day</vt:lpstr>
      <vt:lpstr>Background: DEALTS -&gt; DEALTS 2</vt:lpstr>
      <vt:lpstr>Definition of Tier 2 training</vt:lpstr>
      <vt:lpstr>What is simulation?</vt:lpstr>
      <vt:lpstr>Why simulate?</vt:lpstr>
      <vt:lpstr>Why simulate in health care settings?</vt:lpstr>
      <vt:lpstr>Ways to help us understand dementia</vt:lpstr>
      <vt:lpstr>Why is dementia important?</vt:lpstr>
      <vt:lpstr>Experiences of hospital care</vt:lpstr>
      <vt:lpstr>Value of lived experience</vt:lpstr>
      <vt:lpstr>Experiential learning </vt:lpstr>
      <vt:lpstr>Learning styles model and experiential learning theory  </vt:lpstr>
      <vt:lpstr>To get the most out of today….</vt:lpstr>
      <vt:lpstr>Workshop</vt:lpstr>
      <vt:lpstr>Peer support</vt:lpstr>
      <vt:lpstr>Be prepared for the unexpected</vt:lpstr>
      <vt:lpstr>Action plan</vt:lpstr>
      <vt:lpstr>Evaluation and follow up</vt:lpstr>
      <vt:lpstr>Acknowledgements</vt:lpstr>
      <vt:lpstr>Credits</vt:lpstr>
      <vt:lpstr>References</vt:lpstr>
      <vt:lpstr>Contacts </vt:lpstr>
    </vt:vector>
  </TitlesOfParts>
  <Company>Bournemouth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HERE</dc:title>
  <dc:creator>Michelle Heward</dc:creator>
  <cp:lastModifiedBy>Michelle Heward</cp:lastModifiedBy>
  <cp:revision>287</cp:revision>
  <dcterms:created xsi:type="dcterms:W3CDTF">2016-10-17T13:13:00Z</dcterms:created>
  <dcterms:modified xsi:type="dcterms:W3CDTF">2022-11-28T14:15:14Z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0x0101001AE003265C489E4CB3748BB66229892B</vt:lpwstr>
  </property>
</Properties>
</file>