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701" r:id="rId5"/>
    <p:sldMasterId id="2147483711" r:id="rId6"/>
    <p:sldMasterId id="2147483719" r:id="rId7"/>
    <p:sldMasterId id="2147483731" r:id="rId8"/>
    <p:sldMasterId id="2147483738" r:id="rId9"/>
    <p:sldMasterId id="2147483745" r:id="rId10"/>
  </p:sldMasterIdLst>
  <p:notesMasterIdLst>
    <p:notesMasterId r:id="rId56"/>
  </p:notesMasterIdLst>
  <p:handoutMasterIdLst>
    <p:handoutMasterId r:id="rId57"/>
  </p:handoutMasterIdLst>
  <p:sldIdLst>
    <p:sldId id="312" r:id="rId11"/>
    <p:sldId id="330" r:id="rId12"/>
    <p:sldId id="297" r:id="rId13"/>
    <p:sldId id="2800" r:id="rId14"/>
    <p:sldId id="268" r:id="rId15"/>
    <p:sldId id="1586" r:id="rId16"/>
    <p:sldId id="2804" r:id="rId17"/>
    <p:sldId id="2801" r:id="rId18"/>
    <p:sldId id="2802" r:id="rId19"/>
    <p:sldId id="258" r:id="rId20"/>
    <p:sldId id="2803" r:id="rId21"/>
    <p:sldId id="2818" r:id="rId22"/>
    <p:sldId id="321" r:id="rId23"/>
    <p:sldId id="256" r:id="rId24"/>
    <p:sldId id="2806" r:id="rId25"/>
    <p:sldId id="2807" r:id="rId26"/>
    <p:sldId id="2808" r:id="rId27"/>
    <p:sldId id="2805" r:id="rId28"/>
    <p:sldId id="946" r:id="rId29"/>
    <p:sldId id="1587" r:id="rId30"/>
    <p:sldId id="2139" r:id="rId31"/>
    <p:sldId id="2812" r:id="rId32"/>
    <p:sldId id="2813" r:id="rId33"/>
    <p:sldId id="2814" r:id="rId34"/>
    <p:sldId id="2816" r:id="rId35"/>
    <p:sldId id="2817" r:id="rId36"/>
    <p:sldId id="2146" r:id="rId37"/>
    <p:sldId id="2786" r:id="rId38"/>
    <p:sldId id="2148" r:id="rId39"/>
    <p:sldId id="2787" r:id="rId40"/>
    <p:sldId id="2815" r:id="rId41"/>
    <p:sldId id="2789" r:id="rId42"/>
    <p:sldId id="2790" r:id="rId43"/>
    <p:sldId id="2795" r:id="rId44"/>
    <p:sldId id="2796" r:id="rId45"/>
    <p:sldId id="2809" r:id="rId46"/>
    <p:sldId id="601" r:id="rId47"/>
    <p:sldId id="2810" r:id="rId48"/>
    <p:sldId id="2778" r:id="rId49"/>
    <p:sldId id="315" r:id="rId50"/>
    <p:sldId id="2797" r:id="rId51"/>
    <p:sldId id="329" r:id="rId52"/>
    <p:sldId id="1574" r:id="rId53"/>
    <p:sldId id="2799" r:id="rId54"/>
    <p:sldId id="316" r:id="rId55"/>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DB528-2266-EB94-1638-4A450B9A26FA}" v="1" dt="2024-02-02T10:18:49.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1"/>
    <p:restoredTop sz="86430"/>
  </p:normalViewPr>
  <p:slideViewPr>
    <p:cSldViewPr snapToGrid="0" snapToObjects="1" showGuides="1">
      <p:cViewPr varScale="1">
        <p:scale>
          <a:sx n="73" d="100"/>
          <a:sy n="73" d="100"/>
        </p:scale>
        <p:origin x="376" y="5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B7A83E-29FC-46D7-A7AE-AB2DF55F6AF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F726F559-F251-483C-B382-49C9562D0C6C}">
      <dgm:prSet phldrT="[Text]" custT="1"/>
      <dgm:spPr/>
      <dgm:t>
        <a:bodyPr/>
        <a:lstStyle/>
        <a:p>
          <a:r>
            <a:rPr lang="en-US" sz="1200"/>
            <a:t>Collate numbers for potential starts across STP/Regions/Nationally – This includes NHS Trusts/Health &amp; Social Care/Primary Care  </a:t>
          </a:r>
          <a:endParaRPr lang="en-GB" sz="1200"/>
        </a:p>
      </dgm:t>
    </dgm:pt>
    <dgm:pt modelId="{66E4DDC1-60C4-4DCD-909C-43522142A6A3}" type="parTrans" cxnId="{0B3029B1-A28F-4CFC-BB39-2D87C33FFBDE}">
      <dgm:prSet/>
      <dgm:spPr/>
      <dgm:t>
        <a:bodyPr/>
        <a:lstStyle/>
        <a:p>
          <a:endParaRPr lang="en-GB"/>
        </a:p>
      </dgm:t>
    </dgm:pt>
    <dgm:pt modelId="{6270858B-A088-4419-8FD2-5BF1597B4FD1}" type="sibTrans" cxnId="{0B3029B1-A28F-4CFC-BB39-2D87C33FFBDE}">
      <dgm:prSet/>
      <dgm:spPr/>
      <dgm:t>
        <a:bodyPr/>
        <a:lstStyle/>
        <a:p>
          <a:endParaRPr lang="en-GB"/>
        </a:p>
      </dgm:t>
    </dgm:pt>
    <dgm:pt modelId="{0F25737B-EB32-4861-B2ED-51EE9AECF855}">
      <dgm:prSet phldrT="[Text]" custT="1"/>
      <dgm:spPr/>
      <dgm:t>
        <a:bodyPr/>
        <a:lstStyle/>
        <a:p>
          <a:r>
            <a:rPr lang="en-US" sz="1200"/>
            <a:t>Tender document written including all requirements </a:t>
          </a:r>
          <a:endParaRPr lang="en-GB" sz="1200"/>
        </a:p>
      </dgm:t>
    </dgm:pt>
    <dgm:pt modelId="{F358EDDD-3C64-4CE3-9105-E454A897FDAA}" type="parTrans" cxnId="{5593593E-FF15-42C4-ACDB-BE4E04F9FBFC}">
      <dgm:prSet/>
      <dgm:spPr/>
      <dgm:t>
        <a:bodyPr/>
        <a:lstStyle/>
        <a:p>
          <a:endParaRPr lang="en-GB"/>
        </a:p>
      </dgm:t>
    </dgm:pt>
    <dgm:pt modelId="{C162C2F4-1508-430D-A795-030E900D1FF7}" type="sibTrans" cxnId="{5593593E-FF15-42C4-ACDB-BE4E04F9FBFC}">
      <dgm:prSet/>
      <dgm:spPr/>
      <dgm:t>
        <a:bodyPr/>
        <a:lstStyle/>
        <a:p>
          <a:endParaRPr lang="en-GB"/>
        </a:p>
      </dgm:t>
    </dgm:pt>
    <dgm:pt modelId="{1B3C8BA4-4710-4EFB-9BB3-767E2EA9CB6A}">
      <dgm:prSet phldrT="[Text]" custT="1"/>
      <dgm:spPr/>
      <dgm:t>
        <a:bodyPr/>
        <a:lstStyle/>
        <a:p>
          <a:r>
            <a:rPr lang="en-US" sz="1200"/>
            <a:t>Evaluate the bids as part of a consortium approach, with panel of professionals from sector </a:t>
          </a:r>
          <a:endParaRPr lang="en-GB" sz="1200"/>
        </a:p>
      </dgm:t>
    </dgm:pt>
    <dgm:pt modelId="{013B8E0B-6A7F-496B-B38F-4933FFF1BEB4}" type="parTrans" cxnId="{C121F1BF-F309-4127-8D4A-C00DA946A510}">
      <dgm:prSet/>
      <dgm:spPr/>
      <dgm:t>
        <a:bodyPr/>
        <a:lstStyle/>
        <a:p>
          <a:endParaRPr lang="en-GB"/>
        </a:p>
      </dgm:t>
    </dgm:pt>
    <dgm:pt modelId="{950BD620-113D-4562-A0EC-8861C7D49C55}" type="sibTrans" cxnId="{C121F1BF-F309-4127-8D4A-C00DA946A510}">
      <dgm:prSet/>
      <dgm:spPr/>
      <dgm:t>
        <a:bodyPr/>
        <a:lstStyle/>
        <a:p>
          <a:endParaRPr lang="en-GB"/>
        </a:p>
      </dgm:t>
    </dgm:pt>
    <dgm:pt modelId="{C4FC79DE-98F5-4A30-96B7-1D83BAC71628}">
      <dgm:prSet custT="1"/>
      <dgm:spPr/>
      <dgm:t>
        <a:bodyPr/>
        <a:lstStyle/>
        <a:p>
          <a:r>
            <a:rPr lang="en-US" sz="1200"/>
            <a:t>Presentations from bidders  </a:t>
          </a:r>
          <a:endParaRPr lang="en-GB" sz="1200"/>
        </a:p>
      </dgm:t>
    </dgm:pt>
    <dgm:pt modelId="{CED25D66-9801-4619-97A7-F2526C0C234C}" type="parTrans" cxnId="{BABAF489-63CE-4129-8D26-2E37463C1455}">
      <dgm:prSet/>
      <dgm:spPr/>
      <dgm:t>
        <a:bodyPr/>
        <a:lstStyle/>
        <a:p>
          <a:endParaRPr lang="en-GB"/>
        </a:p>
      </dgm:t>
    </dgm:pt>
    <dgm:pt modelId="{D3246208-261C-48E8-861B-015ACE515EDD}" type="sibTrans" cxnId="{BABAF489-63CE-4129-8D26-2E37463C1455}">
      <dgm:prSet/>
      <dgm:spPr/>
      <dgm:t>
        <a:bodyPr/>
        <a:lstStyle/>
        <a:p>
          <a:endParaRPr lang="en-GB"/>
        </a:p>
      </dgm:t>
    </dgm:pt>
    <dgm:pt modelId="{3EB4465A-1701-4C88-834A-3D914ABF67D8}">
      <dgm:prSet phldrT="[Text]" custT="1"/>
      <dgm:spPr/>
      <dgm:t>
        <a:bodyPr/>
        <a:lstStyle/>
        <a:p>
          <a:r>
            <a:rPr lang="en-US" sz="1200"/>
            <a:t>Award contracts, issues call off order forms and employer guides </a:t>
          </a:r>
          <a:endParaRPr lang="en-GB" sz="1200"/>
        </a:p>
      </dgm:t>
    </dgm:pt>
    <dgm:pt modelId="{2F2397DD-F0AA-4BD8-94C3-BFC493B1E70E}" type="parTrans" cxnId="{2099DBFE-87C5-44CF-804E-92BD2B605275}">
      <dgm:prSet/>
      <dgm:spPr/>
      <dgm:t>
        <a:bodyPr/>
        <a:lstStyle/>
        <a:p>
          <a:endParaRPr lang="en-GB"/>
        </a:p>
      </dgm:t>
    </dgm:pt>
    <dgm:pt modelId="{CF2AD04E-BD58-4ED5-B379-AAEFE0673A71}" type="sibTrans" cxnId="{2099DBFE-87C5-44CF-804E-92BD2B605275}">
      <dgm:prSet/>
      <dgm:spPr/>
      <dgm:t>
        <a:bodyPr/>
        <a:lstStyle/>
        <a:p>
          <a:endParaRPr lang="en-GB"/>
        </a:p>
      </dgm:t>
    </dgm:pt>
    <dgm:pt modelId="{30D8E09D-6126-4E3E-84A0-E69213B7B3C2}">
      <dgm:prSet phldrT="[Text]" custT="1"/>
      <dgm:spPr/>
      <dgm:t>
        <a:bodyPr/>
        <a:lstStyle/>
        <a:p>
          <a:r>
            <a:rPr lang="en-US" sz="1200"/>
            <a:t>Employers commence work with training providers </a:t>
          </a:r>
          <a:endParaRPr lang="en-GB" sz="1200"/>
        </a:p>
      </dgm:t>
    </dgm:pt>
    <dgm:pt modelId="{6FF1FBBA-7DE7-4966-BA01-F411F0C5DB98}" type="parTrans" cxnId="{BBA6D1DA-0D69-45A0-BAA6-C446F382E6AA}">
      <dgm:prSet/>
      <dgm:spPr/>
      <dgm:t>
        <a:bodyPr/>
        <a:lstStyle/>
        <a:p>
          <a:endParaRPr lang="en-GB"/>
        </a:p>
      </dgm:t>
    </dgm:pt>
    <dgm:pt modelId="{ECD79F42-D198-415A-AF9B-F7F32AC61913}" type="sibTrans" cxnId="{BBA6D1DA-0D69-45A0-BAA6-C446F382E6AA}">
      <dgm:prSet/>
      <dgm:spPr/>
      <dgm:t>
        <a:bodyPr/>
        <a:lstStyle/>
        <a:p>
          <a:endParaRPr lang="en-GB"/>
        </a:p>
      </dgm:t>
    </dgm:pt>
    <dgm:pt modelId="{FAAEAC99-C148-4139-8386-5F10DE7AA53B}" type="pres">
      <dgm:prSet presAssocID="{0FB7A83E-29FC-46D7-A7AE-AB2DF55F6AF8}" presName="Name0" presStyleCnt="0">
        <dgm:presLayoutVars>
          <dgm:dir/>
          <dgm:resizeHandles val="exact"/>
        </dgm:presLayoutVars>
      </dgm:prSet>
      <dgm:spPr/>
    </dgm:pt>
    <dgm:pt modelId="{7484CF1D-3A6D-4C51-971A-026B61039E26}" type="pres">
      <dgm:prSet presAssocID="{F726F559-F251-483C-B382-49C9562D0C6C}" presName="node" presStyleLbl="node1" presStyleIdx="0" presStyleCnt="6" custScaleX="158595" custScaleY="100725">
        <dgm:presLayoutVars>
          <dgm:bulletEnabled val="1"/>
        </dgm:presLayoutVars>
      </dgm:prSet>
      <dgm:spPr/>
    </dgm:pt>
    <dgm:pt modelId="{7D23FEF8-A847-476B-85B5-BCFEEEF033D3}" type="pres">
      <dgm:prSet presAssocID="{6270858B-A088-4419-8FD2-5BF1597B4FD1}" presName="sibTrans" presStyleLbl="sibTrans2D1" presStyleIdx="0" presStyleCnt="5"/>
      <dgm:spPr/>
    </dgm:pt>
    <dgm:pt modelId="{13BB806E-7BDD-482C-854A-5808F1275C6B}" type="pres">
      <dgm:prSet presAssocID="{6270858B-A088-4419-8FD2-5BF1597B4FD1}" presName="connectorText" presStyleLbl="sibTrans2D1" presStyleIdx="0" presStyleCnt="5"/>
      <dgm:spPr/>
    </dgm:pt>
    <dgm:pt modelId="{D720CE34-2696-4CF3-8B54-F9A5225F133C}" type="pres">
      <dgm:prSet presAssocID="{0F25737B-EB32-4861-B2ED-51EE9AECF855}" presName="node" presStyleLbl="node1" presStyleIdx="1" presStyleCnt="6" custScaleX="145889" custScaleY="99293">
        <dgm:presLayoutVars>
          <dgm:bulletEnabled val="1"/>
        </dgm:presLayoutVars>
      </dgm:prSet>
      <dgm:spPr/>
    </dgm:pt>
    <dgm:pt modelId="{856910A6-BB7A-435E-BEF9-26B9ACF1CEDC}" type="pres">
      <dgm:prSet presAssocID="{C162C2F4-1508-430D-A795-030E900D1FF7}" presName="sibTrans" presStyleLbl="sibTrans2D1" presStyleIdx="1" presStyleCnt="5"/>
      <dgm:spPr/>
    </dgm:pt>
    <dgm:pt modelId="{0952D074-E92A-427E-ABA2-49ED48D95B2A}" type="pres">
      <dgm:prSet presAssocID="{C162C2F4-1508-430D-A795-030E900D1FF7}" presName="connectorText" presStyleLbl="sibTrans2D1" presStyleIdx="1" presStyleCnt="5"/>
      <dgm:spPr/>
    </dgm:pt>
    <dgm:pt modelId="{B3D3F4F2-D4D8-4370-BAD7-9A7BC012DB8C}" type="pres">
      <dgm:prSet presAssocID="{1B3C8BA4-4710-4EFB-9BB3-767E2EA9CB6A}" presName="node" presStyleLbl="node1" presStyleIdx="2" presStyleCnt="6" custScaleX="131249" custScaleY="97946">
        <dgm:presLayoutVars>
          <dgm:bulletEnabled val="1"/>
        </dgm:presLayoutVars>
      </dgm:prSet>
      <dgm:spPr/>
    </dgm:pt>
    <dgm:pt modelId="{790070F1-C9F6-4D3A-8E43-AE9C262442AA}" type="pres">
      <dgm:prSet presAssocID="{950BD620-113D-4562-A0EC-8861C7D49C55}" presName="sibTrans" presStyleLbl="sibTrans2D1" presStyleIdx="2" presStyleCnt="5"/>
      <dgm:spPr/>
    </dgm:pt>
    <dgm:pt modelId="{05AD8947-8AC9-43FC-8157-2F4FEBF1D055}" type="pres">
      <dgm:prSet presAssocID="{950BD620-113D-4562-A0EC-8861C7D49C55}" presName="connectorText" presStyleLbl="sibTrans2D1" presStyleIdx="2" presStyleCnt="5"/>
      <dgm:spPr/>
    </dgm:pt>
    <dgm:pt modelId="{E4F4218C-552B-492D-A6DB-7D1F2552CD32}" type="pres">
      <dgm:prSet presAssocID="{C4FC79DE-98F5-4A30-96B7-1D83BAC71628}" presName="node" presStyleLbl="node1" presStyleIdx="3" presStyleCnt="6" custScaleX="144013" custScaleY="96674">
        <dgm:presLayoutVars>
          <dgm:bulletEnabled val="1"/>
        </dgm:presLayoutVars>
      </dgm:prSet>
      <dgm:spPr/>
    </dgm:pt>
    <dgm:pt modelId="{B2849989-678B-4E84-8C2E-5EB1E53A0563}" type="pres">
      <dgm:prSet presAssocID="{D3246208-261C-48E8-861B-015ACE515EDD}" presName="sibTrans" presStyleLbl="sibTrans2D1" presStyleIdx="3" presStyleCnt="5"/>
      <dgm:spPr/>
    </dgm:pt>
    <dgm:pt modelId="{CE057BD9-5662-4664-9A8C-C7C678D3E00F}" type="pres">
      <dgm:prSet presAssocID="{D3246208-261C-48E8-861B-015ACE515EDD}" presName="connectorText" presStyleLbl="sibTrans2D1" presStyleIdx="3" presStyleCnt="5"/>
      <dgm:spPr/>
    </dgm:pt>
    <dgm:pt modelId="{F0A5A36B-7D7F-4D6E-9B4C-9A03EE40AD70}" type="pres">
      <dgm:prSet presAssocID="{3EB4465A-1701-4C88-834A-3D914ABF67D8}" presName="node" presStyleLbl="node1" presStyleIdx="4" presStyleCnt="6" custScaleX="131249" custScaleY="97946">
        <dgm:presLayoutVars>
          <dgm:bulletEnabled val="1"/>
        </dgm:presLayoutVars>
      </dgm:prSet>
      <dgm:spPr/>
    </dgm:pt>
    <dgm:pt modelId="{1D0647EC-FE3C-4917-A233-8FAC87B38358}" type="pres">
      <dgm:prSet presAssocID="{CF2AD04E-BD58-4ED5-B379-AAEFE0673A71}" presName="sibTrans" presStyleLbl="sibTrans2D1" presStyleIdx="4" presStyleCnt="5"/>
      <dgm:spPr/>
    </dgm:pt>
    <dgm:pt modelId="{6D9057E5-400A-41F2-8352-A56F5A6A3C73}" type="pres">
      <dgm:prSet presAssocID="{CF2AD04E-BD58-4ED5-B379-AAEFE0673A71}" presName="connectorText" presStyleLbl="sibTrans2D1" presStyleIdx="4" presStyleCnt="5"/>
      <dgm:spPr/>
    </dgm:pt>
    <dgm:pt modelId="{B4EF8546-E9F1-4EBD-93BD-C5BDAE5CC970}" type="pres">
      <dgm:prSet presAssocID="{30D8E09D-6126-4E3E-84A0-E69213B7B3C2}" presName="node" presStyleLbl="node1" presStyleIdx="5" presStyleCnt="6" custScaleX="131249" custScaleY="97946">
        <dgm:presLayoutVars>
          <dgm:bulletEnabled val="1"/>
        </dgm:presLayoutVars>
      </dgm:prSet>
      <dgm:spPr/>
    </dgm:pt>
  </dgm:ptLst>
  <dgm:cxnLst>
    <dgm:cxn modelId="{8D68E809-CFC6-4726-9633-C794C2B79B57}" type="presOf" srcId="{950BD620-113D-4562-A0EC-8861C7D49C55}" destId="{05AD8947-8AC9-43FC-8157-2F4FEBF1D055}" srcOrd="1" destOrd="0" presId="urn:microsoft.com/office/officeart/2005/8/layout/process1"/>
    <dgm:cxn modelId="{09B2A60C-5ADA-4EFF-96E8-2308DBDE8623}" type="presOf" srcId="{6270858B-A088-4419-8FD2-5BF1597B4FD1}" destId="{13BB806E-7BDD-482C-854A-5808F1275C6B}" srcOrd="1" destOrd="0" presId="urn:microsoft.com/office/officeart/2005/8/layout/process1"/>
    <dgm:cxn modelId="{6CDFCA27-4FE5-4634-904C-9B7C2CABEFE8}" type="presOf" srcId="{C4FC79DE-98F5-4A30-96B7-1D83BAC71628}" destId="{E4F4218C-552B-492D-A6DB-7D1F2552CD32}" srcOrd="0" destOrd="0" presId="urn:microsoft.com/office/officeart/2005/8/layout/process1"/>
    <dgm:cxn modelId="{15863F34-FA55-4CC9-9D82-F129C55724BD}" type="presOf" srcId="{6270858B-A088-4419-8FD2-5BF1597B4FD1}" destId="{7D23FEF8-A847-476B-85B5-BCFEEEF033D3}" srcOrd="0" destOrd="0" presId="urn:microsoft.com/office/officeart/2005/8/layout/process1"/>
    <dgm:cxn modelId="{5593593E-FF15-42C4-ACDB-BE4E04F9FBFC}" srcId="{0FB7A83E-29FC-46D7-A7AE-AB2DF55F6AF8}" destId="{0F25737B-EB32-4861-B2ED-51EE9AECF855}" srcOrd="1" destOrd="0" parTransId="{F358EDDD-3C64-4CE3-9105-E454A897FDAA}" sibTransId="{C162C2F4-1508-430D-A795-030E900D1FF7}"/>
    <dgm:cxn modelId="{23EABF5E-5A1A-4FD1-BECD-EFF8722B34A3}" type="presOf" srcId="{0FB7A83E-29FC-46D7-A7AE-AB2DF55F6AF8}" destId="{FAAEAC99-C148-4139-8386-5F10DE7AA53B}" srcOrd="0" destOrd="0" presId="urn:microsoft.com/office/officeart/2005/8/layout/process1"/>
    <dgm:cxn modelId="{EC7E6242-6807-4B01-B7B1-7EBD250FE478}" type="presOf" srcId="{C162C2F4-1508-430D-A795-030E900D1FF7}" destId="{0952D074-E92A-427E-ABA2-49ED48D95B2A}" srcOrd="1" destOrd="0" presId="urn:microsoft.com/office/officeart/2005/8/layout/process1"/>
    <dgm:cxn modelId="{F916F166-F0FB-49A1-AD18-7CDC5935D93E}" type="presOf" srcId="{0F25737B-EB32-4861-B2ED-51EE9AECF855}" destId="{D720CE34-2696-4CF3-8B54-F9A5225F133C}" srcOrd="0" destOrd="0" presId="urn:microsoft.com/office/officeart/2005/8/layout/process1"/>
    <dgm:cxn modelId="{0542EE58-4DEE-4E63-92FC-699002300655}" type="presOf" srcId="{CF2AD04E-BD58-4ED5-B379-AAEFE0673A71}" destId="{1D0647EC-FE3C-4917-A233-8FAC87B38358}" srcOrd="0" destOrd="0" presId="urn:microsoft.com/office/officeart/2005/8/layout/process1"/>
    <dgm:cxn modelId="{BABAF489-63CE-4129-8D26-2E37463C1455}" srcId="{0FB7A83E-29FC-46D7-A7AE-AB2DF55F6AF8}" destId="{C4FC79DE-98F5-4A30-96B7-1D83BAC71628}" srcOrd="3" destOrd="0" parTransId="{CED25D66-9801-4619-97A7-F2526C0C234C}" sibTransId="{D3246208-261C-48E8-861B-015ACE515EDD}"/>
    <dgm:cxn modelId="{ACED4992-CD59-42BA-A74F-DCD7AD908560}" type="presOf" srcId="{D3246208-261C-48E8-861B-015ACE515EDD}" destId="{B2849989-678B-4E84-8C2E-5EB1E53A0563}" srcOrd="0" destOrd="0" presId="urn:microsoft.com/office/officeart/2005/8/layout/process1"/>
    <dgm:cxn modelId="{5ADB119B-13A6-4837-B82E-7C19A1092D14}" type="presOf" srcId="{CF2AD04E-BD58-4ED5-B379-AAEFE0673A71}" destId="{6D9057E5-400A-41F2-8352-A56F5A6A3C73}" srcOrd="1" destOrd="0" presId="urn:microsoft.com/office/officeart/2005/8/layout/process1"/>
    <dgm:cxn modelId="{0B3029B1-A28F-4CFC-BB39-2D87C33FFBDE}" srcId="{0FB7A83E-29FC-46D7-A7AE-AB2DF55F6AF8}" destId="{F726F559-F251-483C-B382-49C9562D0C6C}" srcOrd="0" destOrd="0" parTransId="{66E4DDC1-60C4-4DCD-909C-43522142A6A3}" sibTransId="{6270858B-A088-4419-8FD2-5BF1597B4FD1}"/>
    <dgm:cxn modelId="{C121F1BF-F309-4127-8D4A-C00DA946A510}" srcId="{0FB7A83E-29FC-46D7-A7AE-AB2DF55F6AF8}" destId="{1B3C8BA4-4710-4EFB-9BB3-767E2EA9CB6A}" srcOrd="2" destOrd="0" parTransId="{013B8E0B-6A7F-496B-B38F-4933FFF1BEB4}" sibTransId="{950BD620-113D-4562-A0EC-8861C7D49C55}"/>
    <dgm:cxn modelId="{94268EC1-3EEC-4A3F-8A77-7DC20F0ED2E7}" type="presOf" srcId="{C162C2F4-1508-430D-A795-030E900D1FF7}" destId="{856910A6-BB7A-435E-BEF9-26B9ACF1CEDC}" srcOrd="0" destOrd="0" presId="urn:microsoft.com/office/officeart/2005/8/layout/process1"/>
    <dgm:cxn modelId="{2551F8C7-5E02-43B1-87AA-F9D54B1644D7}" type="presOf" srcId="{F726F559-F251-483C-B382-49C9562D0C6C}" destId="{7484CF1D-3A6D-4C51-971A-026B61039E26}" srcOrd="0" destOrd="0" presId="urn:microsoft.com/office/officeart/2005/8/layout/process1"/>
    <dgm:cxn modelId="{12D2DDD1-925E-4886-A4CE-B688E91F4F9F}" type="presOf" srcId="{D3246208-261C-48E8-861B-015ACE515EDD}" destId="{CE057BD9-5662-4664-9A8C-C7C678D3E00F}" srcOrd="1" destOrd="0" presId="urn:microsoft.com/office/officeart/2005/8/layout/process1"/>
    <dgm:cxn modelId="{FDDB7BD4-7F3A-4E1B-81CA-35FF10049C2C}" type="presOf" srcId="{1B3C8BA4-4710-4EFB-9BB3-767E2EA9CB6A}" destId="{B3D3F4F2-D4D8-4370-BAD7-9A7BC012DB8C}" srcOrd="0" destOrd="0" presId="urn:microsoft.com/office/officeart/2005/8/layout/process1"/>
    <dgm:cxn modelId="{BBA6D1DA-0D69-45A0-BAA6-C446F382E6AA}" srcId="{0FB7A83E-29FC-46D7-A7AE-AB2DF55F6AF8}" destId="{30D8E09D-6126-4E3E-84A0-E69213B7B3C2}" srcOrd="5" destOrd="0" parTransId="{6FF1FBBA-7DE7-4966-BA01-F411F0C5DB98}" sibTransId="{ECD79F42-D198-415A-AF9B-F7F32AC61913}"/>
    <dgm:cxn modelId="{2269F4DC-592B-4F7F-8698-8E94E6B8F756}" type="presOf" srcId="{950BD620-113D-4562-A0EC-8861C7D49C55}" destId="{790070F1-C9F6-4D3A-8E43-AE9C262442AA}" srcOrd="0" destOrd="0" presId="urn:microsoft.com/office/officeart/2005/8/layout/process1"/>
    <dgm:cxn modelId="{506B8EF6-C4D1-4B78-98AE-2C48F94BCD2C}" type="presOf" srcId="{3EB4465A-1701-4C88-834A-3D914ABF67D8}" destId="{F0A5A36B-7D7F-4D6E-9B4C-9A03EE40AD70}" srcOrd="0" destOrd="0" presId="urn:microsoft.com/office/officeart/2005/8/layout/process1"/>
    <dgm:cxn modelId="{D4B1A7FA-BC88-461F-B8EA-ABFA3AD72631}" type="presOf" srcId="{30D8E09D-6126-4E3E-84A0-E69213B7B3C2}" destId="{B4EF8546-E9F1-4EBD-93BD-C5BDAE5CC970}" srcOrd="0" destOrd="0" presId="urn:microsoft.com/office/officeart/2005/8/layout/process1"/>
    <dgm:cxn modelId="{2099DBFE-87C5-44CF-804E-92BD2B605275}" srcId="{0FB7A83E-29FC-46D7-A7AE-AB2DF55F6AF8}" destId="{3EB4465A-1701-4C88-834A-3D914ABF67D8}" srcOrd="4" destOrd="0" parTransId="{2F2397DD-F0AA-4BD8-94C3-BFC493B1E70E}" sibTransId="{CF2AD04E-BD58-4ED5-B379-AAEFE0673A71}"/>
    <dgm:cxn modelId="{BD653664-7549-4AD0-9982-3D87E2560666}" type="presParOf" srcId="{FAAEAC99-C148-4139-8386-5F10DE7AA53B}" destId="{7484CF1D-3A6D-4C51-971A-026B61039E26}" srcOrd="0" destOrd="0" presId="urn:microsoft.com/office/officeart/2005/8/layout/process1"/>
    <dgm:cxn modelId="{FE14BEF6-FC61-45B1-8865-BE48712B69BD}" type="presParOf" srcId="{FAAEAC99-C148-4139-8386-5F10DE7AA53B}" destId="{7D23FEF8-A847-476B-85B5-BCFEEEF033D3}" srcOrd="1" destOrd="0" presId="urn:microsoft.com/office/officeart/2005/8/layout/process1"/>
    <dgm:cxn modelId="{52B5F64A-22FF-4946-B1A9-023F8BE00EAC}" type="presParOf" srcId="{7D23FEF8-A847-476B-85B5-BCFEEEF033D3}" destId="{13BB806E-7BDD-482C-854A-5808F1275C6B}" srcOrd="0" destOrd="0" presId="urn:microsoft.com/office/officeart/2005/8/layout/process1"/>
    <dgm:cxn modelId="{E333E853-F575-450E-B870-5B1D1ADF7C19}" type="presParOf" srcId="{FAAEAC99-C148-4139-8386-5F10DE7AA53B}" destId="{D720CE34-2696-4CF3-8B54-F9A5225F133C}" srcOrd="2" destOrd="0" presId="urn:microsoft.com/office/officeart/2005/8/layout/process1"/>
    <dgm:cxn modelId="{38A12E4F-E2E0-4FB1-93AC-6C5A896F6212}" type="presParOf" srcId="{FAAEAC99-C148-4139-8386-5F10DE7AA53B}" destId="{856910A6-BB7A-435E-BEF9-26B9ACF1CEDC}" srcOrd="3" destOrd="0" presId="urn:microsoft.com/office/officeart/2005/8/layout/process1"/>
    <dgm:cxn modelId="{7A69496D-90C3-4ECF-A00D-79E9096DB5AC}" type="presParOf" srcId="{856910A6-BB7A-435E-BEF9-26B9ACF1CEDC}" destId="{0952D074-E92A-427E-ABA2-49ED48D95B2A}" srcOrd="0" destOrd="0" presId="urn:microsoft.com/office/officeart/2005/8/layout/process1"/>
    <dgm:cxn modelId="{86FF44D5-E9A5-4148-9C54-24161EA1E606}" type="presParOf" srcId="{FAAEAC99-C148-4139-8386-5F10DE7AA53B}" destId="{B3D3F4F2-D4D8-4370-BAD7-9A7BC012DB8C}" srcOrd="4" destOrd="0" presId="urn:microsoft.com/office/officeart/2005/8/layout/process1"/>
    <dgm:cxn modelId="{CA1A9258-CE5A-4734-9E5F-3A9310567295}" type="presParOf" srcId="{FAAEAC99-C148-4139-8386-5F10DE7AA53B}" destId="{790070F1-C9F6-4D3A-8E43-AE9C262442AA}" srcOrd="5" destOrd="0" presId="urn:microsoft.com/office/officeart/2005/8/layout/process1"/>
    <dgm:cxn modelId="{77F0AD4E-43D8-47E0-9FA3-F91E0BB6C5DD}" type="presParOf" srcId="{790070F1-C9F6-4D3A-8E43-AE9C262442AA}" destId="{05AD8947-8AC9-43FC-8157-2F4FEBF1D055}" srcOrd="0" destOrd="0" presId="urn:microsoft.com/office/officeart/2005/8/layout/process1"/>
    <dgm:cxn modelId="{9C287D9B-21DE-4FEF-9581-036601ED96D0}" type="presParOf" srcId="{FAAEAC99-C148-4139-8386-5F10DE7AA53B}" destId="{E4F4218C-552B-492D-A6DB-7D1F2552CD32}" srcOrd="6" destOrd="0" presId="urn:microsoft.com/office/officeart/2005/8/layout/process1"/>
    <dgm:cxn modelId="{E8D424A7-9B97-4F77-B0A1-194BBC706D0D}" type="presParOf" srcId="{FAAEAC99-C148-4139-8386-5F10DE7AA53B}" destId="{B2849989-678B-4E84-8C2E-5EB1E53A0563}" srcOrd="7" destOrd="0" presId="urn:microsoft.com/office/officeart/2005/8/layout/process1"/>
    <dgm:cxn modelId="{7CD82C26-EBFC-453E-8609-7A88B09CA257}" type="presParOf" srcId="{B2849989-678B-4E84-8C2E-5EB1E53A0563}" destId="{CE057BD9-5662-4664-9A8C-C7C678D3E00F}" srcOrd="0" destOrd="0" presId="urn:microsoft.com/office/officeart/2005/8/layout/process1"/>
    <dgm:cxn modelId="{248322DB-BEA7-409B-B72F-7E71BA856AFA}" type="presParOf" srcId="{FAAEAC99-C148-4139-8386-5F10DE7AA53B}" destId="{F0A5A36B-7D7F-4D6E-9B4C-9A03EE40AD70}" srcOrd="8" destOrd="0" presId="urn:microsoft.com/office/officeart/2005/8/layout/process1"/>
    <dgm:cxn modelId="{FDBCEAEF-921D-45F0-8801-10D98A9C7120}" type="presParOf" srcId="{FAAEAC99-C148-4139-8386-5F10DE7AA53B}" destId="{1D0647EC-FE3C-4917-A233-8FAC87B38358}" srcOrd="9" destOrd="0" presId="urn:microsoft.com/office/officeart/2005/8/layout/process1"/>
    <dgm:cxn modelId="{170B372B-1811-456C-8E2C-25712C052ACC}" type="presParOf" srcId="{1D0647EC-FE3C-4917-A233-8FAC87B38358}" destId="{6D9057E5-400A-41F2-8352-A56F5A6A3C73}" srcOrd="0" destOrd="0" presId="urn:microsoft.com/office/officeart/2005/8/layout/process1"/>
    <dgm:cxn modelId="{BDB1867F-AB99-497D-883D-9F11B916B476}" type="presParOf" srcId="{FAAEAC99-C148-4139-8386-5F10DE7AA53B}" destId="{B4EF8546-E9F1-4EBD-93BD-C5BDAE5CC970}"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4CF1D-3A6D-4C51-971A-026B61039E26}">
      <dsp:nvSpPr>
        <dsp:cNvPr id="0" name=""/>
        <dsp:cNvSpPr/>
      </dsp:nvSpPr>
      <dsp:spPr>
        <a:xfrm>
          <a:off x="7976" y="540382"/>
          <a:ext cx="1079893" cy="199553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Collate numbers for potential starts across STP/Regions/Nationally – This includes NHS Trusts/Health &amp; Social Care/Primary Care  </a:t>
          </a:r>
          <a:endParaRPr lang="en-GB" sz="1200" kern="1200"/>
        </a:p>
      </dsp:txBody>
      <dsp:txXfrm>
        <a:off x="39605" y="572011"/>
        <a:ext cx="1016635" cy="1932279"/>
      </dsp:txXfrm>
    </dsp:sp>
    <dsp:sp modelId="{7D23FEF8-A847-476B-85B5-BCFEEEF033D3}">
      <dsp:nvSpPr>
        <dsp:cNvPr id="0" name=""/>
        <dsp:cNvSpPr/>
      </dsp:nvSpPr>
      <dsp:spPr>
        <a:xfrm>
          <a:off x="1155961" y="1453718"/>
          <a:ext cx="144353" cy="1688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1155961" y="1487491"/>
        <a:ext cx="101047" cy="101320"/>
      </dsp:txXfrm>
    </dsp:sp>
    <dsp:sp modelId="{D720CE34-2696-4CF3-8B54-F9A5225F133C}">
      <dsp:nvSpPr>
        <dsp:cNvPr id="0" name=""/>
        <dsp:cNvSpPr/>
      </dsp:nvSpPr>
      <dsp:spPr>
        <a:xfrm>
          <a:off x="1360235" y="554567"/>
          <a:ext cx="993376" cy="19671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Tender document written including all requirements </a:t>
          </a:r>
          <a:endParaRPr lang="en-GB" sz="1200" kern="1200"/>
        </a:p>
      </dsp:txBody>
      <dsp:txXfrm>
        <a:off x="1389330" y="583662"/>
        <a:ext cx="935186" cy="1908977"/>
      </dsp:txXfrm>
    </dsp:sp>
    <dsp:sp modelId="{856910A6-BB7A-435E-BEF9-26B9ACF1CEDC}">
      <dsp:nvSpPr>
        <dsp:cNvPr id="0" name=""/>
        <dsp:cNvSpPr/>
      </dsp:nvSpPr>
      <dsp:spPr>
        <a:xfrm>
          <a:off x="2421703" y="1453718"/>
          <a:ext cx="144353" cy="1688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421703" y="1487491"/>
        <a:ext cx="101047" cy="101320"/>
      </dsp:txXfrm>
    </dsp:sp>
    <dsp:sp modelId="{B3D3F4F2-D4D8-4370-BAD7-9A7BC012DB8C}">
      <dsp:nvSpPr>
        <dsp:cNvPr id="0" name=""/>
        <dsp:cNvSpPr/>
      </dsp:nvSpPr>
      <dsp:spPr>
        <a:xfrm>
          <a:off x="2625977" y="567910"/>
          <a:ext cx="893691" cy="19404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Evaluate the bids as part of a consortium approach, with panel of professionals from sector </a:t>
          </a:r>
          <a:endParaRPr lang="en-GB" sz="1200" kern="1200"/>
        </a:p>
      </dsp:txBody>
      <dsp:txXfrm>
        <a:off x="2652152" y="594085"/>
        <a:ext cx="841341" cy="1888131"/>
      </dsp:txXfrm>
    </dsp:sp>
    <dsp:sp modelId="{790070F1-C9F6-4D3A-8E43-AE9C262442AA}">
      <dsp:nvSpPr>
        <dsp:cNvPr id="0" name=""/>
        <dsp:cNvSpPr/>
      </dsp:nvSpPr>
      <dsp:spPr>
        <a:xfrm>
          <a:off x="3587759" y="1453718"/>
          <a:ext cx="144353" cy="1688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587759" y="1487491"/>
        <a:ext cx="101047" cy="101320"/>
      </dsp:txXfrm>
    </dsp:sp>
    <dsp:sp modelId="{E4F4218C-552B-492D-A6DB-7D1F2552CD32}">
      <dsp:nvSpPr>
        <dsp:cNvPr id="0" name=""/>
        <dsp:cNvSpPr/>
      </dsp:nvSpPr>
      <dsp:spPr>
        <a:xfrm>
          <a:off x="3792033" y="580511"/>
          <a:ext cx="980602" cy="191528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Presentations from bidders  </a:t>
          </a:r>
          <a:endParaRPr lang="en-GB" sz="1200" kern="1200"/>
        </a:p>
      </dsp:txBody>
      <dsp:txXfrm>
        <a:off x="3820754" y="609232"/>
        <a:ext cx="923160" cy="1857838"/>
      </dsp:txXfrm>
    </dsp:sp>
    <dsp:sp modelId="{B2849989-678B-4E84-8C2E-5EB1E53A0563}">
      <dsp:nvSpPr>
        <dsp:cNvPr id="0" name=""/>
        <dsp:cNvSpPr/>
      </dsp:nvSpPr>
      <dsp:spPr>
        <a:xfrm>
          <a:off x="4840727" y="1453718"/>
          <a:ext cx="144353" cy="1688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840727" y="1487491"/>
        <a:ext cx="101047" cy="101320"/>
      </dsp:txXfrm>
    </dsp:sp>
    <dsp:sp modelId="{F0A5A36B-7D7F-4D6E-9B4C-9A03EE40AD70}">
      <dsp:nvSpPr>
        <dsp:cNvPr id="0" name=""/>
        <dsp:cNvSpPr/>
      </dsp:nvSpPr>
      <dsp:spPr>
        <a:xfrm>
          <a:off x="5045001" y="567910"/>
          <a:ext cx="893691" cy="19404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Award contracts, issues call off order forms and employer guides </a:t>
          </a:r>
          <a:endParaRPr lang="en-GB" sz="1200" kern="1200"/>
        </a:p>
      </dsp:txBody>
      <dsp:txXfrm>
        <a:off x="5071176" y="594085"/>
        <a:ext cx="841341" cy="1888131"/>
      </dsp:txXfrm>
    </dsp:sp>
    <dsp:sp modelId="{1D0647EC-FE3C-4917-A233-8FAC87B38358}">
      <dsp:nvSpPr>
        <dsp:cNvPr id="0" name=""/>
        <dsp:cNvSpPr/>
      </dsp:nvSpPr>
      <dsp:spPr>
        <a:xfrm>
          <a:off x="6006784" y="1453718"/>
          <a:ext cx="144353" cy="1688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6006784" y="1487491"/>
        <a:ext cx="101047" cy="101320"/>
      </dsp:txXfrm>
    </dsp:sp>
    <dsp:sp modelId="{B4EF8546-E9F1-4EBD-93BD-C5BDAE5CC970}">
      <dsp:nvSpPr>
        <dsp:cNvPr id="0" name=""/>
        <dsp:cNvSpPr/>
      </dsp:nvSpPr>
      <dsp:spPr>
        <a:xfrm>
          <a:off x="6211057" y="567910"/>
          <a:ext cx="893691" cy="19404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Employers commence work with training providers </a:t>
          </a:r>
          <a:endParaRPr lang="en-GB" sz="1200" kern="1200"/>
        </a:p>
      </dsp:txBody>
      <dsp:txXfrm>
        <a:off x="6237232" y="594085"/>
        <a:ext cx="841341" cy="18881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D622C2-406A-B444-9262-E8053FC33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787369-8FD9-3E45-B98D-E71BE8DBC9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5A91D6-8414-064D-915B-577F8F28F671}" type="datetimeFigureOut">
              <a:rPr lang="en-US" smtClean="0"/>
              <a:t>4/10/2024</a:t>
            </a:fld>
            <a:endParaRPr lang="en-US"/>
          </a:p>
        </p:txBody>
      </p:sp>
      <p:sp>
        <p:nvSpPr>
          <p:cNvPr id="4" name="Footer Placeholder 3">
            <a:extLst>
              <a:ext uri="{FF2B5EF4-FFF2-40B4-BE49-F238E27FC236}">
                <a16:creationId xmlns:a16="http://schemas.microsoft.com/office/drawing/2014/main" id="{9BFF482B-B564-D146-92DE-8138A0F36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11D7C4-F2EC-2246-9EF0-CAD6B2154F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F037E-385B-9844-8C63-A30DC27FB082}" type="slidenum">
              <a:rPr lang="en-US" smtClean="0"/>
              <a:t>‹#›</a:t>
            </a:fld>
            <a:endParaRPr lang="en-US"/>
          </a:p>
        </p:txBody>
      </p:sp>
    </p:spTree>
    <p:extLst>
      <p:ext uri="{BB962C8B-B14F-4D97-AF65-F5344CB8AC3E}">
        <p14:creationId xmlns:p14="http://schemas.microsoft.com/office/powerpoint/2010/main" val="3767139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F5DAE-6E15-7C40-B8BF-B8B4C7F36855}"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08648-CEFD-6947-9EBC-FE1CCD6940F5}" type="slidenum">
              <a:rPr lang="en-US" smtClean="0"/>
              <a:t>‹#›</a:t>
            </a:fld>
            <a:endParaRPr lang="en-US"/>
          </a:p>
        </p:txBody>
      </p:sp>
    </p:spTree>
    <p:extLst>
      <p:ext uri="{BB962C8B-B14F-4D97-AF65-F5344CB8AC3E}">
        <p14:creationId xmlns:p14="http://schemas.microsoft.com/office/powerpoint/2010/main" val="25961197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786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10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97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B816D3-4329-43CD-9E22-4B2722634E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62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7308648-CEFD-6947-9EBC-FE1CCD694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45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B816D3-4329-43CD-9E22-4B2722634E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141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BE52C-B769-4B55-BB33-AC6D268CBDD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52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7308648-CEFD-6947-9EBC-FE1CCD6940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33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139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C8B2247-A2D3-4493-8359-31769B49C5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41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40" y="790490"/>
            <a:ext cx="8604739" cy="656492"/>
          </a:xfrm>
        </p:spPr>
        <p:txBody>
          <a:bodyPr anchor="t">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9" y="3946061"/>
            <a:ext cx="6858000" cy="618392"/>
          </a:xfrm>
        </p:spPr>
        <p:txBody>
          <a:bodyPr/>
          <a:lstStyle>
            <a:lvl1pPr marL="0" indent="0" algn="l">
              <a:buNone/>
              <a:defRPr sz="1800" b="1">
                <a:solidFill>
                  <a:schemeClr val="tx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3583365"/>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3707787"/>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2" y="4564453"/>
            <a:ext cx="9131975" cy="579048"/>
          </a:xfrm>
          <a:prstGeom prst="rect">
            <a:avLst/>
          </a:prstGeom>
        </p:spPr>
      </p:pic>
    </p:spTree>
    <p:extLst>
      <p:ext uri="{BB962C8B-B14F-4D97-AF65-F5344CB8AC3E}">
        <p14:creationId xmlns:p14="http://schemas.microsoft.com/office/powerpoint/2010/main" val="1522624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38" y="790490"/>
            <a:ext cx="8604739" cy="656492"/>
          </a:xfrm>
        </p:spPr>
        <p:txBody>
          <a:bodyPr anchor="t">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8" y="3946061"/>
            <a:ext cx="6858000" cy="618392"/>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3583365"/>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3707787"/>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4564453"/>
            <a:ext cx="9131974" cy="579048"/>
          </a:xfrm>
          <a:prstGeom prst="rect">
            <a:avLst/>
          </a:prstGeom>
        </p:spPr>
      </p:pic>
    </p:spTree>
    <p:extLst>
      <p:ext uri="{BB962C8B-B14F-4D97-AF65-F5344CB8AC3E}">
        <p14:creationId xmlns:p14="http://schemas.microsoft.com/office/powerpoint/2010/main" val="2649114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28" y="1046377"/>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28" y="2141752"/>
            <a:ext cx="7886700"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8610089" y="589144"/>
            <a:ext cx="184731" cy="30008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58091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8" y="1719470"/>
            <a:ext cx="5861602"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44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8" y="1719470"/>
            <a:ext cx="5861602"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5104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28" y="1719470"/>
            <a:ext cx="4569515" cy="2594620"/>
          </a:xfrm>
        </p:spPr>
        <p:txBody>
          <a:bodyPr/>
          <a:lstStyle>
            <a:lvl1pPr marL="342900" indent="-342900">
              <a:buFont typeface="Arial" panose="020B0604020202020204" pitchFamily="34" charset="0"/>
              <a:buChar char="•"/>
              <a:defRPr sz="2800" b="0">
                <a:solidFill>
                  <a:schemeClr val="bg2">
                    <a:lumMod val="25000"/>
                  </a:schemeClr>
                </a:solidFill>
              </a:defRPr>
            </a:lvl1pPr>
            <a:lvl2pPr>
              <a:defRPr sz="24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6397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03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fld id="{634E4A8A-2F73-6648-8D71-D14DED53B234}" type="datetimeFigureOut">
              <a:rPr lang="en-US" smtClean="0"/>
              <a:t>4/10/2024</a:t>
            </a:fld>
            <a:endParaRPr lang="en-US"/>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fld id="{893F68ED-3D63-214A-AC1C-36E5601A95BD}" type="slidenum">
              <a:rPr lang="en-US" smtClean="0"/>
              <a:t>‹#›</a:t>
            </a:fld>
            <a:endParaRPr lang="en-US"/>
          </a:p>
        </p:txBody>
      </p:sp>
    </p:spTree>
    <p:extLst>
      <p:ext uri="{BB962C8B-B14F-4D97-AF65-F5344CB8AC3E}">
        <p14:creationId xmlns:p14="http://schemas.microsoft.com/office/powerpoint/2010/main" val="384386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4557712"/>
            <a:ext cx="9129600" cy="5857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570862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769147"/>
            <a:ext cx="7772400" cy="509587"/>
          </a:xfrm>
          <a:prstGeom prst="rect">
            <a:avLst/>
          </a:prstGeom>
        </p:spPr>
        <p:txBody>
          <a:bodyPr/>
          <a:lstStyle>
            <a:lvl1pPr algn="l">
              <a:defRPr sz="27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2" y="1466193"/>
            <a:ext cx="7839075" cy="2790497"/>
          </a:xfrm>
          <a:prstGeom prst="rect">
            <a:avLst/>
          </a:prstGeom>
        </p:spPr>
        <p:txBody>
          <a:bodyPr/>
          <a:lstStyle>
            <a:lvl1pPr>
              <a:defRPr sz="1801"/>
            </a:lvl1pPr>
            <a:lvl2pPr>
              <a:defRPr sz="1801"/>
            </a:lvl2pPr>
            <a:lvl3pPr>
              <a:defRPr sz="1801"/>
            </a:lvl3pPr>
            <a:lvl4pPr>
              <a:defRPr sz="1801"/>
            </a:lvl4pPr>
            <a:lvl5pPr>
              <a:defRPr sz="1801"/>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86208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38" y="790490"/>
            <a:ext cx="8604739" cy="656492"/>
          </a:xfrm>
        </p:spPr>
        <p:txBody>
          <a:bodyPr anchor="t">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8" y="3946061"/>
            <a:ext cx="6858000" cy="618392"/>
          </a:xfrm>
        </p:spPr>
        <p:txBody>
          <a:bodyPr/>
          <a:lstStyle>
            <a:lvl1pPr marL="0" indent="0" algn="l">
              <a:buNone/>
              <a:defRPr sz="1800" b="1">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Rectangle 8">
            <a:extLst>
              <a:ext uri="{FF2B5EF4-FFF2-40B4-BE49-F238E27FC236}">
                <a16:creationId xmlns:a16="http://schemas.microsoft.com/office/drawing/2014/main" id="{A0CD447F-574F-8B43-82AE-825A110D953C}"/>
              </a:ext>
            </a:extLst>
          </p:cNvPr>
          <p:cNvSpPr/>
          <p:nvPr userDrawn="1"/>
        </p:nvSpPr>
        <p:spPr>
          <a:xfrm>
            <a:off x="0" y="3583365"/>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9EE460-3A95-DD47-9E6A-B4C1FEC4FA20}"/>
              </a:ext>
            </a:extLst>
          </p:cNvPr>
          <p:cNvSpPr/>
          <p:nvPr userDrawn="1"/>
        </p:nvSpPr>
        <p:spPr>
          <a:xfrm>
            <a:off x="0" y="3707787"/>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8665" b="2362"/>
          <a:stretch/>
        </p:blipFill>
        <p:spPr>
          <a:xfrm>
            <a:off x="0" y="4564453"/>
            <a:ext cx="9131974" cy="579048"/>
          </a:xfrm>
          <a:prstGeom prst="rect">
            <a:avLst/>
          </a:prstGeom>
        </p:spPr>
      </p:pic>
    </p:spTree>
    <p:extLst>
      <p:ext uri="{BB962C8B-B14F-4D97-AF65-F5344CB8AC3E}">
        <p14:creationId xmlns:p14="http://schemas.microsoft.com/office/powerpoint/2010/main" val="2596943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30" y="1046377"/>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30" y="2141756"/>
            <a:ext cx="7886700"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30"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8610091" y="589147"/>
            <a:ext cx="184731" cy="300210"/>
          </a:xfrm>
          <a:prstGeom prst="rect">
            <a:avLst/>
          </a:prstGeom>
          <a:noFill/>
        </p:spPr>
        <p:txBody>
          <a:bodyPr wrap="none" rtlCol="0">
            <a:spAutoFit/>
          </a:bodyPr>
          <a:lstStyle/>
          <a:p>
            <a:endParaRPr lang="en-US" sz="1351"/>
          </a:p>
        </p:txBody>
      </p:sp>
    </p:spTree>
    <p:extLst>
      <p:ext uri="{BB962C8B-B14F-4D97-AF65-F5344CB8AC3E}">
        <p14:creationId xmlns:p14="http://schemas.microsoft.com/office/powerpoint/2010/main" val="224605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28" y="1046377"/>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28" y="2141752"/>
            <a:ext cx="7886700"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4" name="TextBox 3">
            <a:extLst>
              <a:ext uri="{FF2B5EF4-FFF2-40B4-BE49-F238E27FC236}">
                <a16:creationId xmlns:a16="http://schemas.microsoft.com/office/drawing/2014/main" id="{A2FA6113-5F61-3B43-8EF1-A2C4EFCE687C}"/>
              </a:ext>
            </a:extLst>
          </p:cNvPr>
          <p:cNvSpPr txBox="1"/>
          <p:nvPr userDrawn="1"/>
        </p:nvSpPr>
        <p:spPr>
          <a:xfrm>
            <a:off x="8610089" y="589144"/>
            <a:ext cx="184731" cy="30008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72735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8" y="1719470"/>
            <a:ext cx="5861602"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5273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8" y="1719470"/>
            <a:ext cx="5861602"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604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28" y="4778375"/>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28" y="1046377"/>
            <a:ext cx="7886700"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28" y="1719470"/>
            <a:ext cx="4569515" cy="2594620"/>
          </a:xfrm>
        </p:spPr>
        <p:txBody>
          <a:bodyPr/>
          <a:lstStyle>
            <a:lvl1pPr marL="342900" indent="-342900">
              <a:buFont typeface="Arial" panose="020B0604020202020204" pitchFamily="34" charset="0"/>
              <a:buChar char="•"/>
              <a:defRPr sz="2800" b="0">
                <a:solidFill>
                  <a:schemeClr val="bg2">
                    <a:lumMod val="25000"/>
                  </a:schemeClr>
                </a:solidFill>
              </a:defRPr>
            </a:lvl1pPr>
            <a:lvl2pPr>
              <a:defRPr sz="24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80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184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pPr defTabSz="342900">
              <a:defRPr/>
            </a:pPr>
            <a:fld id="{634E4A8A-2F73-6648-8D71-D14DED53B234}" type="datetimeFigureOut">
              <a:rPr lang="en-US" smtClean="0">
                <a:solidFill>
                  <a:srgbClr val="005EB8"/>
                </a:solidFill>
              </a:rPr>
              <a:pPr defTabSz="342900">
                <a:defRPr/>
              </a:pPr>
              <a:t>4/10/2024</a:t>
            </a:fld>
            <a:endParaRPr lang="en-US">
              <a:solidFill>
                <a:srgbClr val="005EB8"/>
              </a:solidFill>
            </a:endParaRPr>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pPr defTabSz="342900">
              <a:defRPr/>
            </a:pPr>
            <a:endParaRPr lang="en-US">
              <a:solidFill>
                <a:srgbClr val="005EB8"/>
              </a:solidFill>
            </a:endParaRPr>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pPr defTabSz="342900">
              <a:defRPr/>
            </a:pPr>
            <a:fld id="{893F68ED-3D63-214A-AC1C-36E5601A95BD}" type="slidenum">
              <a:rPr lang="en-US" smtClean="0">
                <a:solidFill>
                  <a:srgbClr val="005EB8"/>
                </a:solidFill>
              </a:rPr>
              <a:pPr defTabSz="342900">
                <a:defRPr/>
              </a:pPr>
              <a:t>‹#›</a:t>
            </a:fld>
            <a:endParaRPr lang="en-US">
              <a:solidFill>
                <a:srgbClr val="005EB8"/>
              </a:solidFill>
            </a:endParaRPr>
          </a:p>
        </p:txBody>
      </p:sp>
    </p:spTree>
    <p:extLst>
      <p:ext uri="{BB962C8B-B14F-4D97-AF65-F5344CB8AC3E}">
        <p14:creationId xmlns:p14="http://schemas.microsoft.com/office/powerpoint/2010/main" val="2878365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53BB4-1FF4-BC4E-9FD8-481A48F2BA34}"/>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9E93B19E-15B1-404E-B9B2-946F90B1386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D49384-558E-754F-A5A4-25F3B9C2ABEB}"/>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226939F4-0084-3244-99F2-0958014F5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F3977-C489-C84C-B91A-EAF55CC58300}"/>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517141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8601A-7B9A-D24E-B17A-CE28227253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0E73C8-23B6-C142-A769-6D8D896811C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C4EE9D1-CB42-BA43-9FA9-29B4AF3779A7}"/>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9ACDB35B-EA88-5748-8585-EB85DE752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3507A-5A2C-EA4E-A2AE-5F5598DFD24F}"/>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31835587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F98C2-5FA4-7940-B33B-C99392955321}"/>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B133337-1444-2046-B0CF-7FA6F11B365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799204B-1D05-AD47-AC99-16C98FE1711A}"/>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ADC8ECB6-59FD-A643-94E1-CE89BC5115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4790-DEC6-044E-A13A-B0AF3D575C7A}"/>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536559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F93D-EEB7-7C44-85C0-4F4996B1E34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DA7442-510B-1B4A-B75D-FC0ECEE09283}"/>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0410BB9-8624-BF4D-ABE9-13F943F394F7}"/>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416C4BF-B762-2B48-97AC-DEC5F82C1664}"/>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6" name="Footer Placeholder 5">
            <a:extLst>
              <a:ext uri="{FF2B5EF4-FFF2-40B4-BE49-F238E27FC236}">
                <a16:creationId xmlns:a16="http://schemas.microsoft.com/office/drawing/2014/main" id="{DF16B989-6F92-1E43-8240-1C92646C4E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FC38E-31CF-4A45-B1C1-B2AA44E231D7}"/>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3551988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30"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30" y="1046377"/>
            <a:ext cx="7886700"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9" y="1719474"/>
            <a:ext cx="5861603"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352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B341-75DA-D84C-8CAD-E6F5BBE406E4}"/>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522476-2183-464C-80BE-3DC7528AA8A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517AB05-223E-174E-9041-A67C498A984A}"/>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A3B77D9-473F-8542-B1AB-6715B429E65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0A2552CD-EA3A-AA41-B4C0-859D6138F25C}"/>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EF19244-2034-F94B-B2FA-87B394B259BB}"/>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8" name="Footer Placeholder 7">
            <a:extLst>
              <a:ext uri="{FF2B5EF4-FFF2-40B4-BE49-F238E27FC236}">
                <a16:creationId xmlns:a16="http://schemas.microsoft.com/office/drawing/2014/main" id="{A4BE90F4-D374-9643-A387-5B4154156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68812D-EBE8-094D-AD15-3BC51686CD7A}"/>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3116845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29F8-D873-4641-9681-19C40CB424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BB37D9A-BCFA-3B49-8A88-317D37FE8557}"/>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4" name="Footer Placeholder 3">
            <a:extLst>
              <a:ext uri="{FF2B5EF4-FFF2-40B4-BE49-F238E27FC236}">
                <a16:creationId xmlns:a16="http://schemas.microsoft.com/office/drawing/2014/main" id="{ED12E7DA-5E44-0F46-BA2A-5047CE775F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450748-AE47-924A-A697-26A0BCD94EFC}"/>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42065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CC845-7145-F442-94D5-A28B6035CDF0}"/>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3" name="Footer Placeholder 2">
            <a:extLst>
              <a:ext uri="{FF2B5EF4-FFF2-40B4-BE49-F238E27FC236}">
                <a16:creationId xmlns:a16="http://schemas.microsoft.com/office/drawing/2014/main" id="{255A85C6-FF3A-944E-B242-CF06217236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7F52F5-BD32-2D43-80DE-7BDDA3360DEC}"/>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2704245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9A8C-B9A3-2645-9C60-C204C64345FC}"/>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4C03A4-195F-E94D-8092-72CEC8739AE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D0D6B30-A9F5-A640-B452-17297D7153D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CA30D0D7-CB5A-F748-9F71-2E456DA5A534}"/>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6" name="Footer Placeholder 5">
            <a:extLst>
              <a:ext uri="{FF2B5EF4-FFF2-40B4-BE49-F238E27FC236}">
                <a16:creationId xmlns:a16="http://schemas.microsoft.com/office/drawing/2014/main" id="{D7F45AFA-42D6-2247-B216-7765999D6E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16DADD-827B-594E-8FD4-0A3FC9F0E847}"/>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2429733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63B9A-F9F6-1C45-9DD4-355BC5831455}"/>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28C531C-7BED-854A-8B96-D65BA977515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ED683C2-088B-BF43-A20E-AAB1CD3E301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DCA608A-3EAA-784B-AB02-39C67F0EDCE8}"/>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6" name="Footer Placeholder 5">
            <a:extLst>
              <a:ext uri="{FF2B5EF4-FFF2-40B4-BE49-F238E27FC236}">
                <a16:creationId xmlns:a16="http://schemas.microsoft.com/office/drawing/2014/main" id="{5C230350-5A35-6C46-A7E9-62D5C576A6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204779-A4DE-DE48-A327-B560CE75F0FA}"/>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317288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C68A2-8B33-3642-85DE-900D9A06F0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8A8308-240F-5F41-BE70-E2DFFB0603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3CDCDB-49DF-204C-A743-59CD73FC7358}"/>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A0FAB806-2F68-E94A-A940-AF65314DCD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C08AD-137E-BC41-95DA-673CF5959AB4}"/>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1111767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C234D-7F36-AB4F-8331-9D4BD1D0A6C9}"/>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DE99BE-0293-6548-97E6-00CE2A01608F}"/>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08CB5A-53B7-F643-80CA-058B0A96D52A}"/>
              </a:ext>
            </a:extLst>
          </p:cNvPr>
          <p:cNvSpPr>
            <a:spLocks noGrp="1"/>
          </p:cNvSpPr>
          <p:nvPr>
            <p:ph type="dt" sz="half" idx="10"/>
          </p:nvPr>
        </p:nvSpPr>
        <p:spPr/>
        <p:txBody>
          <a:body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B5DA4497-D05F-EA49-84C2-BE29A16F22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6353C1-06F1-604B-AEDC-42866EAD5A36}"/>
              </a:ext>
            </a:extLst>
          </p:cNvPr>
          <p:cNvSpPr>
            <a:spLocks noGrp="1"/>
          </p:cNvSpPr>
          <p:nvPr>
            <p:ph type="sldNum" sz="quarter" idx="12"/>
          </p:nvPr>
        </p:nvSpPr>
        <p:spPr/>
        <p:txBody>
          <a:bodyPr/>
          <a:lstStyle/>
          <a:p>
            <a:fld id="{9F80585F-D446-DF4C-8440-FAEADDD79B4A}" type="slidenum">
              <a:rPr lang="en-US" smtClean="0"/>
              <a:t>‹#›</a:t>
            </a:fld>
            <a:endParaRPr lang="en-US"/>
          </a:p>
        </p:txBody>
      </p:sp>
    </p:spTree>
    <p:extLst>
      <p:ext uri="{BB962C8B-B14F-4D97-AF65-F5344CB8AC3E}">
        <p14:creationId xmlns:p14="http://schemas.microsoft.com/office/powerpoint/2010/main" val="332274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43" y="790492"/>
            <a:ext cx="8604739" cy="656492"/>
          </a:xfrm>
        </p:spPr>
        <p:txBody>
          <a:bodyPr anchor="t">
            <a:normAutofit/>
          </a:bodyPr>
          <a:lstStyle>
            <a:lvl1pPr algn="l">
              <a:defRPr sz="2700"/>
            </a:lvl1pPr>
          </a:lstStyle>
          <a:p>
            <a:r>
              <a:rPr lang="en-US" dirty="0"/>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9" y="3946063"/>
            <a:ext cx="6858000" cy="618392"/>
          </a:xfrm>
        </p:spPr>
        <p:txBody>
          <a:bodyPr/>
          <a:lstStyle>
            <a:lvl1pPr marL="0" indent="0" algn="l">
              <a:buNone/>
              <a:defRPr sz="1350" b="1">
                <a:solidFill>
                  <a:schemeClr val="tx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dirty="0"/>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303043" y="1409921"/>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90"/>
            <a:ext cx="9144000" cy="4846211"/>
          </a:xfrm>
          <a:prstGeom prst="rect">
            <a:avLst/>
          </a:prstGeom>
        </p:spPr>
      </p:pic>
    </p:spTree>
    <p:extLst>
      <p:ext uri="{BB962C8B-B14F-4D97-AF65-F5344CB8AC3E}">
        <p14:creationId xmlns:p14="http://schemas.microsoft.com/office/powerpoint/2010/main" val="430990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29" y="1046377"/>
            <a:ext cx="7886700"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29" y="2141756"/>
            <a:ext cx="7886700" cy="17046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Tree>
    <p:extLst>
      <p:ext uri="{BB962C8B-B14F-4D97-AF65-F5344CB8AC3E}">
        <p14:creationId xmlns:p14="http://schemas.microsoft.com/office/powerpoint/2010/main" val="1876643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29" y="1046379"/>
            <a:ext cx="7886700" cy="477154"/>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8" y="1719472"/>
            <a:ext cx="5861603" cy="251699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148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30"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30" y="1046377"/>
            <a:ext cx="7886700"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9" y="1719474"/>
            <a:ext cx="5861603"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47580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29" y="1046379"/>
            <a:ext cx="7886700" cy="477154"/>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8" y="1719472"/>
            <a:ext cx="5861603" cy="2516997"/>
          </a:xfrm>
        </p:spPr>
        <p:txBody>
          <a:bodyPr/>
          <a:lstStyle>
            <a:lvl1pPr marL="0" indent="0">
              <a:buNone/>
              <a:defRPr b="1">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2929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29" y="1046379"/>
            <a:ext cx="7886700" cy="477154"/>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32" y="1719471"/>
            <a:ext cx="4569515" cy="2594620"/>
          </a:xfrm>
        </p:spPr>
        <p:txBody>
          <a:bodyPr/>
          <a:lstStyle>
            <a:lvl1pPr marL="257169" indent="-257169">
              <a:buFont typeface="Arial" panose="020B0604020202020204" pitchFamily="34" charset="0"/>
              <a:buChar char="•"/>
              <a:defRPr sz="2100" b="0">
                <a:solidFill>
                  <a:schemeClr val="bg2">
                    <a:lumMod val="25000"/>
                  </a:schemeClr>
                </a:solidFill>
              </a:defRPr>
            </a:lvl1pPr>
            <a:lvl2pPr>
              <a:defRPr sz="18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5135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051976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45" y="790492"/>
            <a:ext cx="8604739" cy="656492"/>
          </a:xfrm>
        </p:spPr>
        <p:txBody>
          <a:bodyPr anchor="t">
            <a:normAutofit/>
          </a:bodyPr>
          <a:lstStyle>
            <a:lvl1pPr algn="l">
              <a:defRPr sz="2700"/>
            </a:lvl1pPr>
          </a:lstStyle>
          <a:p>
            <a:r>
              <a:rPr lang="en-US" dirty="0"/>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9" y="3946063"/>
            <a:ext cx="6858000" cy="618392"/>
          </a:xfrm>
        </p:spPr>
        <p:txBody>
          <a:bodyPr/>
          <a:lstStyle>
            <a:lvl1pPr marL="0" indent="0" algn="l">
              <a:buNone/>
              <a:defRPr sz="1350" b="1">
                <a:solidFill>
                  <a:schemeClr val="tx1"/>
                </a:solidFill>
              </a:defRPr>
            </a:lvl1pPr>
            <a:lvl2pPr marL="257162" indent="0" algn="ctr">
              <a:buNone/>
              <a:defRPr sz="1125"/>
            </a:lvl2pPr>
            <a:lvl3pPr marL="514325" indent="0" algn="ctr">
              <a:buNone/>
              <a:defRPr sz="1013"/>
            </a:lvl3pPr>
            <a:lvl4pPr marL="771487" indent="0" algn="ctr">
              <a:buNone/>
              <a:defRPr sz="900"/>
            </a:lvl4pPr>
            <a:lvl5pPr marL="1028649" indent="0" algn="ctr">
              <a:buNone/>
              <a:defRPr sz="900"/>
            </a:lvl5pPr>
            <a:lvl6pPr marL="1285811" indent="0" algn="ctr">
              <a:buNone/>
              <a:defRPr sz="900"/>
            </a:lvl6pPr>
            <a:lvl7pPr marL="1542973" indent="0" algn="ctr">
              <a:buNone/>
              <a:defRPr sz="900"/>
            </a:lvl7pPr>
            <a:lvl8pPr marL="1800135" indent="0" algn="ctr">
              <a:buNone/>
              <a:defRPr sz="900"/>
            </a:lvl8pPr>
            <a:lvl9pPr marL="2057297" indent="0" algn="ctr">
              <a:buNone/>
              <a:defRPr sz="900"/>
            </a:lvl9pPr>
          </a:lstStyle>
          <a:p>
            <a:r>
              <a:rPr lang="en-US" dirty="0"/>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303046" y="1409921"/>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94"/>
            <a:ext cx="9144000" cy="4846211"/>
          </a:xfrm>
          <a:prstGeom prst="rect">
            <a:avLst/>
          </a:prstGeom>
        </p:spPr>
      </p:pic>
    </p:spTree>
    <p:extLst>
      <p:ext uri="{BB962C8B-B14F-4D97-AF65-F5344CB8AC3E}">
        <p14:creationId xmlns:p14="http://schemas.microsoft.com/office/powerpoint/2010/main" val="3332373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31" y="1046377"/>
            <a:ext cx="7886700" cy="99417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31" y="2141760"/>
            <a:ext cx="7886700" cy="17046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31" y="4778383"/>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Tree>
    <p:extLst>
      <p:ext uri="{BB962C8B-B14F-4D97-AF65-F5344CB8AC3E}">
        <p14:creationId xmlns:p14="http://schemas.microsoft.com/office/powerpoint/2010/main" val="3282624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31" y="4778383"/>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31" y="1046379"/>
            <a:ext cx="7886700" cy="477154"/>
          </a:xfrm>
        </p:spPr>
        <p:txBody>
          <a:bodyPr/>
          <a:lstStyle/>
          <a:p>
            <a:r>
              <a:rPr lang="en-US" dirty="0"/>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9" y="1719476"/>
            <a:ext cx="5861603" cy="251699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0577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31" y="4778383"/>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31" y="1046379"/>
            <a:ext cx="7886700" cy="477154"/>
          </a:xfrm>
        </p:spPr>
        <p:txBody>
          <a:bodyPr/>
          <a:lstStyle/>
          <a:p>
            <a:r>
              <a:rPr lang="en-US" dirty="0"/>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9" y="1719476"/>
            <a:ext cx="5861603" cy="2516997"/>
          </a:xfrm>
        </p:spPr>
        <p:txBody>
          <a:bodyPr/>
          <a:lstStyle>
            <a:lvl1pPr marL="0" indent="0">
              <a:buNone/>
              <a:defRPr b="1">
                <a:solidFill>
                  <a:schemeClr val="tx1"/>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38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31" y="4778383"/>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dirty="0">
                <a:solidFill>
                  <a:schemeClr val="accent5"/>
                </a:solidFill>
              </a:rPr>
              <a:t>@</a:t>
            </a:r>
            <a:r>
              <a:rPr lang="en-GB" sz="975" b="1" dirty="0" err="1">
                <a:solidFill>
                  <a:schemeClr val="accent5"/>
                </a:solidFill>
              </a:rPr>
              <a:t>NHS_HealthEdEng</a:t>
            </a:r>
            <a:r>
              <a:rPr lang="en-GB" sz="975" b="1" dirty="0">
                <a:solidFill>
                  <a:schemeClr val="accent5"/>
                </a:solidFill>
              </a:rPr>
              <a:t>      #</a:t>
            </a:r>
            <a:r>
              <a:rPr lang="en-GB" sz="975" b="1" dirty="0" err="1">
                <a:solidFill>
                  <a:schemeClr val="accent5"/>
                </a:solidFill>
              </a:rPr>
              <a:t>insertcampaignhashtag</a:t>
            </a:r>
            <a:endParaRPr lang="en-GB" sz="975" b="1" dirty="0">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31" y="1046379"/>
            <a:ext cx="7886700" cy="477154"/>
          </a:xfrm>
        </p:spPr>
        <p:txBody>
          <a:bodyPr/>
          <a:lstStyle/>
          <a:p>
            <a:r>
              <a:rPr lang="en-US" dirty="0"/>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32" y="1719471"/>
            <a:ext cx="4569515" cy="2594620"/>
          </a:xfrm>
        </p:spPr>
        <p:txBody>
          <a:bodyPr/>
          <a:lstStyle>
            <a:lvl1pPr marL="257162" indent="-257162">
              <a:buFont typeface="Arial" panose="020B0604020202020204" pitchFamily="34" charset="0"/>
              <a:buChar char="•"/>
              <a:defRPr sz="2100" b="0">
                <a:solidFill>
                  <a:schemeClr val="bg2">
                    <a:lumMod val="25000"/>
                  </a:schemeClr>
                </a:solidFill>
              </a:defRPr>
            </a:lvl1pPr>
            <a:lvl2pPr>
              <a:defRPr sz="18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270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971296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324343" y="790492"/>
            <a:ext cx="8604739" cy="656492"/>
          </a:xfrm>
        </p:spPr>
        <p:txBody>
          <a:bodyPr anchor="t">
            <a:normAutofit/>
          </a:bodyPr>
          <a:lstStyle>
            <a:lvl1pPr algn="l">
              <a:defRPr sz="27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324339" y="3946063"/>
            <a:ext cx="6858000" cy="618392"/>
          </a:xfrm>
        </p:spPr>
        <p:txBody>
          <a:bodyPr/>
          <a:lstStyle>
            <a:lvl1pPr marL="0" indent="0" algn="l">
              <a:buNone/>
              <a:defRPr sz="1350" b="1">
                <a:solidFill>
                  <a:schemeClr val="tx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303043" y="1409921"/>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90"/>
            <a:ext cx="9144000" cy="4846211"/>
          </a:xfrm>
          <a:prstGeom prst="rect">
            <a:avLst/>
          </a:prstGeom>
        </p:spPr>
      </p:pic>
    </p:spTree>
    <p:extLst>
      <p:ext uri="{BB962C8B-B14F-4D97-AF65-F5344CB8AC3E}">
        <p14:creationId xmlns:p14="http://schemas.microsoft.com/office/powerpoint/2010/main" val="4037148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30"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300" b="1">
                <a:solidFill>
                  <a:schemeClr val="accent5"/>
                </a:solidFill>
              </a:rPr>
              <a:t>@</a:t>
            </a:r>
            <a:r>
              <a:rPr lang="en-GB" sz="1300" b="1" err="1">
                <a:solidFill>
                  <a:schemeClr val="accent5"/>
                </a:solidFill>
              </a:rPr>
              <a:t>NHS_HealthEdEng</a:t>
            </a:r>
            <a:endParaRPr lang="en-GB" sz="1300"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30" y="1046377"/>
            <a:ext cx="7886700"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29" y="1719470"/>
            <a:ext cx="4569515" cy="2594620"/>
          </a:xfrm>
        </p:spPr>
        <p:txBody>
          <a:bodyPr/>
          <a:lstStyle>
            <a:lvl1pPr marL="342891" indent="-342891">
              <a:buFont typeface="Arial" panose="020B0604020202020204" pitchFamily="34" charset="0"/>
              <a:buChar char="•"/>
              <a:defRPr sz="2800" b="0">
                <a:solidFill>
                  <a:schemeClr val="bg2">
                    <a:lumMod val="25000"/>
                  </a:schemeClr>
                </a:solidFill>
              </a:defRPr>
            </a:lvl1pPr>
            <a:lvl2pPr>
              <a:defRPr sz="24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8731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419929" y="1046377"/>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419929" y="2141756"/>
            <a:ext cx="7886700"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 uri="{C183D7F6-B498-43B3-948B-1728B52AA6E4}">
                <adec:decorative xmlns:adec="http://schemas.microsoft.com/office/drawing/2017/decorative" val="1"/>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439D0B0-EE2D-6748-8EBE-5B127DB7F7FE}"/>
              </a:ext>
              <a:ext uri="{C183D7F6-B498-43B3-948B-1728B52AA6E4}">
                <adec:decorative xmlns:adec="http://schemas.microsoft.com/office/drawing/2017/decorative" val="1"/>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 uri="{C183D7F6-B498-43B3-948B-1728B52AA6E4}">
                <adec:decorative xmlns:adec="http://schemas.microsoft.com/office/drawing/2017/decorative" val="1"/>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a:solidFill>
                  <a:schemeClr val="accent5"/>
                </a:solidFill>
              </a:rPr>
              <a:t>@</a:t>
            </a:r>
            <a:r>
              <a:rPr lang="en-GB" sz="975" b="1" err="1">
                <a:solidFill>
                  <a:schemeClr val="accent5"/>
                </a:solidFill>
              </a:rPr>
              <a:t>NHS_HealthEdEng</a:t>
            </a:r>
            <a:endParaRPr lang="en-GB" sz="975" b="1">
              <a:solidFill>
                <a:schemeClr val="accent5"/>
              </a:solidFill>
            </a:endParaRPr>
          </a:p>
        </p:txBody>
      </p:sp>
    </p:spTree>
    <p:extLst>
      <p:ext uri="{BB962C8B-B14F-4D97-AF65-F5344CB8AC3E}">
        <p14:creationId xmlns:p14="http://schemas.microsoft.com/office/powerpoint/2010/main" val="1681649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 uri="{C183D7F6-B498-43B3-948B-1728B52AA6E4}">
                <adec:decorative xmlns:adec="http://schemas.microsoft.com/office/drawing/2017/decorative" val="1"/>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6D689862-6EA4-BF46-99BF-BAD3A73769C8}"/>
              </a:ext>
              <a:ext uri="{C183D7F6-B498-43B3-948B-1728B52AA6E4}">
                <adec:decorative xmlns:adec="http://schemas.microsoft.com/office/drawing/2017/decorative" val="1"/>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 uri="{C183D7F6-B498-43B3-948B-1728B52AA6E4}">
                <adec:decorative xmlns:adec="http://schemas.microsoft.com/office/drawing/2017/decorative" val="1"/>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a:solidFill>
                  <a:schemeClr val="accent5"/>
                </a:solidFill>
              </a:rPr>
              <a:t>@</a:t>
            </a:r>
            <a:r>
              <a:rPr lang="en-GB" sz="975" b="1" err="1">
                <a:solidFill>
                  <a:schemeClr val="accent5"/>
                </a:solidFill>
              </a:rPr>
              <a:t>NHS_HealthEdEng</a:t>
            </a:r>
            <a:endParaRPr lang="en-GB" sz="975" b="1">
              <a:solidFill>
                <a:schemeClr val="accent5"/>
              </a:solidFill>
            </a:endParaRP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419929" y="1046379"/>
            <a:ext cx="7886700"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419928" y="1719472"/>
            <a:ext cx="5861603"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0555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 uri="{C183D7F6-B498-43B3-948B-1728B52AA6E4}">
                <adec:decorative xmlns:adec="http://schemas.microsoft.com/office/drawing/2017/decorative" val="1"/>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D6D6DDEC-27DF-6B44-8A5C-8BA7D7877CEA}"/>
              </a:ext>
              <a:ext uri="{C183D7F6-B498-43B3-948B-1728B52AA6E4}">
                <adec:decorative xmlns:adec="http://schemas.microsoft.com/office/drawing/2017/decorative" val="1"/>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 uri="{C183D7F6-B498-43B3-948B-1728B52AA6E4}">
                <adec:decorative xmlns:adec="http://schemas.microsoft.com/office/drawing/2017/decorative" val="1"/>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a:solidFill>
                  <a:schemeClr val="accent5"/>
                </a:solidFill>
              </a:rPr>
              <a:t>@</a:t>
            </a:r>
            <a:r>
              <a:rPr lang="en-GB" sz="975" b="1" err="1">
                <a:solidFill>
                  <a:schemeClr val="accent5"/>
                </a:solidFill>
              </a:rPr>
              <a:t>NHS_HealthEdEng</a:t>
            </a:r>
            <a:endParaRPr lang="en-GB" sz="975" b="1">
              <a:solidFill>
                <a:schemeClr val="accent5"/>
              </a:solidFill>
            </a:endParaRP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419929" y="1046379"/>
            <a:ext cx="7886700"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419928" y="1719472"/>
            <a:ext cx="5861603"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3591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 uri="{C183D7F6-B498-43B3-948B-1728B52AA6E4}">
                <adec:decorative xmlns:adec="http://schemas.microsoft.com/office/drawing/2017/decorative" val="1"/>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CEE7ECDF-F837-444E-8340-4683B45E354E}"/>
              </a:ext>
              <a:ext uri="{C183D7F6-B498-43B3-948B-1728B52AA6E4}">
                <adec:decorative xmlns:adec="http://schemas.microsoft.com/office/drawing/2017/decorative" val="1"/>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 uri="{C183D7F6-B498-43B3-948B-1728B52AA6E4}">
                <adec:decorative xmlns:adec="http://schemas.microsoft.com/office/drawing/2017/decorative" val="1"/>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419929" y="477837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975" b="1">
                <a:solidFill>
                  <a:schemeClr val="accent5"/>
                </a:solidFill>
              </a:rPr>
              <a:t>@</a:t>
            </a:r>
            <a:r>
              <a:rPr lang="en-GB" sz="975" b="1" err="1">
                <a:solidFill>
                  <a:schemeClr val="accent5"/>
                </a:solidFill>
              </a:rPr>
              <a:t>NHS_HealthEdEng</a:t>
            </a:r>
            <a:endParaRPr lang="en-GB" sz="975" b="1">
              <a:solidFill>
                <a:schemeClr val="accent5"/>
              </a:solidFill>
            </a:endParaRP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419929" y="1046379"/>
            <a:ext cx="7886700"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419932" y="1719471"/>
            <a:ext cx="4569515" cy="2594620"/>
          </a:xfrm>
        </p:spPr>
        <p:txBody>
          <a:bodyPr/>
          <a:lstStyle>
            <a:lvl1pPr marL="257169" indent="-257169">
              <a:buFont typeface="Arial" panose="020B0604020202020204" pitchFamily="34" charset="0"/>
              <a:buChar char="•"/>
              <a:defRPr sz="2100" b="0">
                <a:solidFill>
                  <a:schemeClr val="bg2">
                    <a:lumMod val="25000"/>
                  </a:schemeClr>
                </a:solidFill>
              </a:defRPr>
            </a:lvl1pPr>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2502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 uri="{C183D7F6-B498-43B3-948B-1728B52AA6E4}">
                <adec:decorative xmlns:adec="http://schemas.microsoft.com/office/drawing/2017/decorative" val="1"/>
              </a:ext>
            </a:extLst>
          </p:cNvPr>
          <p:cNvSpPr/>
          <p:nvPr userDrawn="1"/>
        </p:nvSpPr>
        <p:spPr>
          <a:xfrm>
            <a:off x="0" y="4750905"/>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C818D588-9CF1-AC4B-AA40-F3AA7180A13D}"/>
              </a:ext>
              <a:ext uri="{C183D7F6-B498-43B3-948B-1728B52AA6E4}">
                <adec:decorative xmlns:adec="http://schemas.microsoft.com/office/drawing/2017/decorative" val="1"/>
              </a:ext>
            </a:extLst>
          </p:cNvPr>
          <p:cNvSpPr/>
          <p:nvPr userDrawn="1"/>
        </p:nvSpPr>
        <p:spPr>
          <a:xfrm>
            <a:off x="0" y="4497391"/>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 uri="{C183D7F6-B498-43B3-948B-1728B52AA6E4}">
                <adec:decorative xmlns:adec="http://schemas.microsoft.com/office/drawing/2017/decorative" val="1"/>
              </a:ext>
            </a:extLst>
          </p:cNvPr>
          <p:cNvSpPr/>
          <p:nvPr userDrawn="1"/>
        </p:nvSpPr>
        <p:spPr>
          <a:xfrm>
            <a:off x="0" y="4621813"/>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08726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4"/>
            <a:ext cx="9144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0"/>
            <a:ext cx="9144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2"/>
            <a:ext cx="9144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8484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E11A-CC06-FB48-834F-BCACE1CC9A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FCF8B14-D93E-4A4C-BD58-307144294D41}"/>
              </a:ext>
            </a:extLst>
          </p:cNvPr>
          <p:cNvSpPr>
            <a:spLocks noGrp="1"/>
          </p:cNvSpPr>
          <p:nvPr>
            <p:ph sz="half" idx="1"/>
          </p:nvPr>
        </p:nvSpPr>
        <p:spPr>
          <a:xfrm>
            <a:off x="628651"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98094B-7506-C242-9C70-CDF72D6FD2A0}"/>
              </a:ext>
            </a:extLst>
          </p:cNvPr>
          <p:cNvSpPr>
            <a:spLocks noGrp="1"/>
          </p:cNvSpPr>
          <p:nvPr>
            <p:ph sz="half" idx="2"/>
          </p:nvPr>
        </p:nvSpPr>
        <p:spPr>
          <a:xfrm>
            <a:off x="4629151"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8430A6-84A1-4542-9BA0-C12A0C456F64}"/>
              </a:ext>
            </a:extLst>
          </p:cNvPr>
          <p:cNvSpPr>
            <a:spLocks noGrp="1"/>
          </p:cNvSpPr>
          <p:nvPr>
            <p:ph type="dt" sz="half" idx="10"/>
          </p:nvPr>
        </p:nvSpPr>
        <p:spPr/>
        <p:txBody>
          <a:bodyPr/>
          <a:lstStyle/>
          <a:p>
            <a:fld id="{634E4A8A-2F73-6648-8D71-D14DED53B234}" type="datetimeFigureOut">
              <a:rPr lang="en-US" smtClean="0"/>
              <a:t>4/10/2024</a:t>
            </a:fld>
            <a:endParaRPr lang="en-US"/>
          </a:p>
        </p:txBody>
      </p:sp>
      <p:sp>
        <p:nvSpPr>
          <p:cNvPr id="6" name="Footer Placeholder 5">
            <a:extLst>
              <a:ext uri="{FF2B5EF4-FFF2-40B4-BE49-F238E27FC236}">
                <a16:creationId xmlns:a16="http://schemas.microsoft.com/office/drawing/2014/main" id="{FE68413D-F8E0-9948-A790-AFE64BC27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815075-3F7E-644A-873E-214D399DEFBE}"/>
              </a:ext>
            </a:extLst>
          </p:cNvPr>
          <p:cNvSpPr>
            <a:spLocks noGrp="1"/>
          </p:cNvSpPr>
          <p:nvPr>
            <p:ph type="sldNum" sz="quarter" idx="12"/>
          </p:nvPr>
        </p:nvSpPr>
        <p:spPr/>
        <p:txBody>
          <a:bodyPr/>
          <a:lstStyle/>
          <a:p>
            <a:fld id="{893F68ED-3D63-214A-AC1C-36E5601A95BD}" type="slidenum">
              <a:rPr lang="en-US" smtClean="0"/>
              <a:t>‹#›</a:t>
            </a:fld>
            <a:endParaRPr lang="en-US"/>
          </a:p>
        </p:txBody>
      </p:sp>
    </p:spTree>
    <p:extLst>
      <p:ext uri="{BB962C8B-B14F-4D97-AF65-F5344CB8AC3E}">
        <p14:creationId xmlns:p14="http://schemas.microsoft.com/office/powerpoint/2010/main" val="2314462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for title page">
    <p:spTree>
      <p:nvGrpSpPr>
        <p:cNvPr id="1" name=""/>
        <p:cNvGrpSpPr/>
        <p:nvPr/>
      </p:nvGrpSpPr>
      <p:grpSpPr>
        <a:xfrm>
          <a:off x="0" y="0"/>
          <a:ext cx="0" cy="0"/>
          <a:chOff x="0" y="0"/>
          <a:chExt cx="0" cy="0"/>
        </a:xfrm>
      </p:grpSpPr>
      <p:sp>
        <p:nvSpPr>
          <p:cNvPr id="3" name="Rectangle 2"/>
          <p:cNvSpPr/>
          <p:nvPr userDrawn="1"/>
        </p:nvSpPr>
        <p:spPr>
          <a:xfrm>
            <a:off x="0" y="4557712"/>
            <a:ext cx="9129600" cy="58578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1"/>
          </a:p>
        </p:txBody>
      </p:sp>
    </p:spTree>
    <p:extLst>
      <p:ext uri="{BB962C8B-B14F-4D97-AF65-F5344CB8AC3E}">
        <p14:creationId xmlns:p14="http://schemas.microsoft.com/office/powerpoint/2010/main" val="364334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769149"/>
            <a:ext cx="7772400" cy="509587"/>
          </a:xfrm>
          <a:prstGeom prst="rect">
            <a:avLst/>
          </a:prstGeom>
        </p:spPr>
        <p:txBody>
          <a:bodyPr/>
          <a:lstStyle>
            <a:lvl1pPr algn="l">
              <a:defRPr sz="2700" b="1" baseline="0">
                <a:solidFill>
                  <a:srgbClr val="A00054"/>
                </a:solidFill>
              </a:defRPr>
            </a:lvl1pPr>
          </a:lstStyle>
          <a:p>
            <a:r>
              <a:rPr lang="en-US"/>
              <a:t>Slide title – Arial, 36, Bold</a:t>
            </a:r>
          </a:p>
        </p:txBody>
      </p:sp>
      <p:sp>
        <p:nvSpPr>
          <p:cNvPr id="10" name="Text Placeholder 7"/>
          <p:cNvSpPr>
            <a:spLocks noGrp="1"/>
          </p:cNvSpPr>
          <p:nvPr>
            <p:ph type="body" sz="quarter" idx="13" hasCustomPrompt="1"/>
          </p:nvPr>
        </p:nvSpPr>
        <p:spPr>
          <a:xfrm>
            <a:off x="457204" y="1466194"/>
            <a:ext cx="7839075" cy="2790497"/>
          </a:xfrm>
          <a:prstGeom prst="rect">
            <a:avLst/>
          </a:prstGeom>
        </p:spPr>
        <p:txBody>
          <a:bodyPr/>
          <a:lstStyle>
            <a:lvl1pPr>
              <a:defRPr sz="1801"/>
            </a:lvl1pPr>
            <a:lvl2pPr>
              <a:defRPr sz="1801"/>
            </a:lvl2pPr>
            <a:lvl3pPr>
              <a:defRPr sz="1801"/>
            </a:lvl3pPr>
            <a:lvl4pPr>
              <a:defRPr sz="1801"/>
            </a:lvl4pPr>
            <a:lvl5pPr>
              <a:defRPr sz="1801"/>
            </a:lvl5pPr>
          </a:lstStyle>
          <a:p>
            <a:pPr lvl="0"/>
            <a:r>
              <a:rPr lang="en-US"/>
              <a:t> Body text – Arial, 24</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3291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1" y="134455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1" y="2439926"/>
            <a:ext cx="7886700"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09209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sldNum="0" hdr="0" dt="0"/>
  <p:txStyles>
    <p:titleStyle>
      <a:lvl1pPr algn="l" defTabSz="685783"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bg2">
              <a:lumMod val="25000"/>
            </a:schemeClr>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bg2">
              <a:lumMod val="25000"/>
            </a:schemeClr>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bg2">
              <a:lumMod val="25000"/>
            </a:schemeClr>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0" y="134455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0" y="2439926"/>
            <a:ext cx="7886700"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00397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sldNum="0" hdr="0" dt="0"/>
  <p:txStyles>
    <p:title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0" y="1344551"/>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0" y="2439926"/>
            <a:ext cx="7886700"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77227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Lst>
  <p:txStyles>
    <p:title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9EB1F-C05D-284A-BF59-49F4F2A6BEB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FA75BA-F81C-2340-817E-11A0D0C3612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6B6B65-9756-7E47-866D-C85713BFFF1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B2538DE-20D2-7F4C-824D-0634B788FB6A}" type="datetimeFigureOut">
              <a:rPr lang="en-US" smtClean="0"/>
              <a:t>4/10/2024</a:t>
            </a:fld>
            <a:endParaRPr lang="en-US"/>
          </a:p>
        </p:txBody>
      </p:sp>
      <p:sp>
        <p:nvSpPr>
          <p:cNvPr id="5" name="Footer Placeholder 4">
            <a:extLst>
              <a:ext uri="{FF2B5EF4-FFF2-40B4-BE49-F238E27FC236}">
                <a16:creationId xmlns:a16="http://schemas.microsoft.com/office/drawing/2014/main" id="{ABCE9FC3-DBD5-5C43-9B78-435F446282B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48D371-C280-2346-8857-86C521CEDEB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F80585F-D446-DF4C-8440-FAEADDD79B4A}" type="slidenum">
              <a:rPr lang="en-US" smtClean="0"/>
              <a:t>‹#›</a:t>
            </a:fld>
            <a:endParaRPr lang="en-US"/>
          </a:p>
        </p:txBody>
      </p:sp>
    </p:spTree>
    <p:extLst>
      <p:ext uri="{BB962C8B-B14F-4D97-AF65-F5344CB8AC3E}">
        <p14:creationId xmlns:p14="http://schemas.microsoft.com/office/powerpoint/2010/main" val="171680399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1" y="1344553"/>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1" y="2439926"/>
            <a:ext cx="7886700" cy="23040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93704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Lst>
  <p:txStyles>
    <p:title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1" y="1344553"/>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1" y="2439926"/>
            <a:ext cx="7886700" cy="23040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391126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p:txStyles>
    <p:titleStyle>
      <a:lvl1pPr algn="l" defTabSz="514325"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2" indent="-128582" algn="l" defTabSz="514325"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43" indent="-128582" algn="l" defTabSz="514325"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05" indent="-128582" algn="l" defTabSz="514325"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68" indent="-128582" algn="l" defTabSz="514325"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30" indent="-128582" algn="l" defTabSz="514325"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392"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54"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17"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78" indent="-128582" algn="l" defTabSz="514325"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25" rtl="0" eaLnBrk="1" latinLnBrk="0" hangingPunct="1">
        <a:defRPr sz="1013" kern="1200">
          <a:solidFill>
            <a:schemeClr val="tx1"/>
          </a:solidFill>
          <a:latin typeface="+mn-lt"/>
          <a:ea typeface="+mn-ea"/>
          <a:cs typeface="+mn-cs"/>
        </a:defRPr>
      </a:lvl1pPr>
      <a:lvl2pPr marL="257162" algn="l" defTabSz="514325" rtl="0" eaLnBrk="1" latinLnBrk="0" hangingPunct="1">
        <a:defRPr sz="1013" kern="1200">
          <a:solidFill>
            <a:schemeClr val="tx1"/>
          </a:solidFill>
          <a:latin typeface="+mn-lt"/>
          <a:ea typeface="+mn-ea"/>
          <a:cs typeface="+mn-cs"/>
        </a:defRPr>
      </a:lvl2pPr>
      <a:lvl3pPr marL="514325" algn="l" defTabSz="514325" rtl="0" eaLnBrk="1" latinLnBrk="0" hangingPunct="1">
        <a:defRPr sz="1013" kern="1200">
          <a:solidFill>
            <a:schemeClr val="tx1"/>
          </a:solidFill>
          <a:latin typeface="+mn-lt"/>
          <a:ea typeface="+mn-ea"/>
          <a:cs typeface="+mn-cs"/>
        </a:defRPr>
      </a:lvl3pPr>
      <a:lvl4pPr marL="771487" algn="l" defTabSz="514325" rtl="0" eaLnBrk="1" latinLnBrk="0" hangingPunct="1">
        <a:defRPr sz="1013" kern="1200">
          <a:solidFill>
            <a:schemeClr val="tx1"/>
          </a:solidFill>
          <a:latin typeface="+mn-lt"/>
          <a:ea typeface="+mn-ea"/>
          <a:cs typeface="+mn-cs"/>
        </a:defRPr>
      </a:lvl4pPr>
      <a:lvl5pPr marL="1028649" algn="l" defTabSz="514325" rtl="0" eaLnBrk="1" latinLnBrk="0" hangingPunct="1">
        <a:defRPr sz="1013" kern="1200">
          <a:solidFill>
            <a:schemeClr val="tx1"/>
          </a:solidFill>
          <a:latin typeface="+mn-lt"/>
          <a:ea typeface="+mn-ea"/>
          <a:cs typeface="+mn-cs"/>
        </a:defRPr>
      </a:lvl5pPr>
      <a:lvl6pPr marL="1285811" algn="l" defTabSz="514325" rtl="0" eaLnBrk="1" latinLnBrk="0" hangingPunct="1">
        <a:defRPr sz="1013" kern="1200">
          <a:solidFill>
            <a:schemeClr val="tx1"/>
          </a:solidFill>
          <a:latin typeface="+mn-lt"/>
          <a:ea typeface="+mn-ea"/>
          <a:cs typeface="+mn-cs"/>
        </a:defRPr>
      </a:lvl6pPr>
      <a:lvl7pPr marL="1542973" algn="l" defTabSz="514325" rtl="0" eaLnBrk="1" latinLnBrk="0" hangingPunct="1">
        <a:defRPr sz="1013" kern="1200">
          <a:solidFill>
            <a:schemeClr val="tx1"/>
          </a:solidFill>
          <a:latin typeface="+mn-lt"/>
          <a:ea typeface="+mn-ea"/>
          <a:cs typeface="+mn-cs"/>
        </a:defRPr>
      </a:lvl7pPr>
      <a:lvl8pPr marL="1800135" algn="l" defTabSz="514325" rtl="0" eaLnBrk="1" latinLnBrk="0" hangingPunct="1">
        <a:defRPr sz="1013" kern="1200">
          <a:solidFill>
            <a:schemeClr val="tx1"/>
          </a:solidFill>
          <a:latin typeface="+mn-lt"/>
          <a:ea typeface="+mn-ea"/>
          <a:cs typeface="+mn-cs"/>
        </a:defRPr>
      </a:lvl8pPr>
      <a:lvl9pPr marL="2057297" algn="l" defTabSz="514325"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628651" y="1344553"/>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628651" y="2439926"/>
            <a:ext cx="7886700"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86263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xStyles>
    <p:title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7.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haso.skillsforhealth.org.uk/skills-for-life/" TargetMode="External"/><Relationship Id="rId2" Type="http://schemas.openxmlformats.org/officeDocument/2006/relationships/hyperlink" Target="https://www.bksb.co.uk/bksb-for-nhs/"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ic-naric.net/" TargetMode="External"/><Relationship Id="rId2" Type="http://schemas.openxmlformats.org/officeDocument/2006/relationships/hyperlink" Target="https://haso.skillsforhealth.org.uk/free-online-learning-tools/#esol" TargetMode="External"/><Relationship Id="rId1" Type="http://schemas.openxmlformats.org/officeDocument/2006/relationships/slideLayout" Target="../slideLayouts/slideLayout43.xml"/><Relationship Id="rId6" Type="http://schemas.openxmlformats.org/officeDocument/2006/relationships/hyperlink" Target="https://haso.skillsforhealth.org.uk/skills-for-life/" TargetMode="External"/><Relationship Id="rId5" Type="http://schemas.openxmlformats.org/officeDocument/2006/relationships/hyperlink" Target="https://youtu.be/QHzhaB4uFtU" TargetMode="External"/><Relationship Id="rId4" Type="http://schemas.openxmlformats.org/officeDocument/2006/relationships/hyperlink" Target="mailto:hee@bksb.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43.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ituteforapprenticeships.org/apprenticeship-standards/healthcare-support-worker-v1-0" TargetMode="External"/><Relationship Id="rId2" Type="http://schemas.openxmlformats.org/officeDocument/2006/relationships/hyperlink" Target="https://www.instituteforapprenticeships.org/apprenticeship-standards/occupational-therapist-integrated-degree-v1-1" TargetMode="External"/><Relationship Id="rId1" Type="http://schemas.openxmlformats.org/officeDocument/2006/relationships/slideLayout" Target="../slideLayouts/slideLayout11.xml"/><Relationship Id="rId5" Type="http://schemas.openxmlformats.org/officeDocument/2006/relationships/hyperlink" Target="https://haso.skillsforhealth.org.uk/pathways/?type=2" TargetMode="External"/><Relationship Id="rId4" Type="http://schemas.openxmlformats.org/officeDocument/2006/relationships/hyperlink" Target="https://haso.skillsforhealth.org.uk/standard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3.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hyperlink" Target="https://haso.skillsforhealth.org.uk/" TargetMode="External"/><Relationship Id="rId2" Type="http://schemas.openxmlformats.org/officeDocument/2006/relationships/image" Target="../media/image20.pn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hyperlink" Target="mailto:talentforcare@hee.nhs.uk" TargetMode="External"/><Relationship Id="rId2" Type="http://schemas.openxmlformats.org/officeDocument/2006/relationships/hyperlink" Target="mailto:Fay.Lane@hee.nhs.uk" TargetMode="External"/><Relationship Id="rId1" Type="http://schemas.openxmlformats.org/officeDocument/2006/relationships/slideLayout" Target="../slideLayouts/slideLayout51.xml"/><Relationship Id="rId4" Type="http://schemas.openxmlformats.org/officeDocument/2006/relationships/hyperlink" Target="https://haso.skillsforhealth.org.uk/"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www.nhsemployers.org/publications/nhs-job-evaluation-handbook"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hyperlink" Target="https://www.nhsemployers.org/articles/national-job-profiles"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hyperlink" Target="mailto:ahp.supportworkforce@hee.nhs.uk" TargetMode="Externa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hyperlink" Target="https://www.hee.nhs.uk/our-work/allied-health-professions/enable-workforce/developing-role-ahp-support-workers"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8E1154-D6B6-B544-9312-F1FF19A6CFF5}"/>
              </a:ext>
            </a:extLst>
          </p:cNvPr>
          <p:cNvPicPr>
            <a:picLocks noChangeAspect="1"/>
          </p:cNvPicPr>
          <p:nvPr/>
        </p:nvPicPr>
        <p:blipFill>
          <a:blip r:embed="rId3"/>
          <a:stretch>
            <a:fillRect/>
          </a:stretch>
        </p:blipFill>
        <p:spPr>
          <a:xfrm>
            <a:off x="6376422" y="-1018"/>
            <a:ext cx="2764157" cy="1048155"/>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20677" y="922108"/>
            <a:ext cx="8604739" cy="656492"/>
          </a:xfrm>
        </p:spPr>
        <p:txBody>
          <a:bodyPr>
            <a:noAutofit/>
          </a:bodyPr>
          <a:lstStyle/>
          <a:p>
            <a:r>
              <a:rPr lang="en-US" sz="2800" dirty="0"/>
              <a:t>Demystifying Qualifications</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p:txBody>
          <a:bodyPr>
            <a:normAutofit fontScale="92500" lnSpcReduction="10000"/>
          </a:bodyPr>
          <a:lstStyle/>
          <a:p>
            <a:r>
              <a:rPr lang="en-GB" dirty="0"/>
              <a:t>National AHP support workforce masterclass</a:t>
            </a:r>
          </a:p>
          <a:p>
            <a:r>
              <a:rPr lang="en-GB" dirty="0"/>
              <a:t>21</a:t>
            </a:r>
            <a:r>
              <a:rPr lang="en-GB" baseline="30000" dirty="0"/>
              <a:t>st</a:t>
            </a:r>
            <a:r>
              <a:rPr lang="en-GB" dirty="0"/>
              <a:t> January 2022</a:t>
            </a:r>
          </a:p>
        </p:txBody>
      </p:sp>
      <p:sp>
        <p:nvSpPr>
          <p:cNvPr id="11" name="Triangle 10">
            <a:extLst>
              <a:ext uri="{FF2B5EF4-FFF2-40B4-BE49-F238E27FC236}">
                <a16:creationId xmlns:a16="http://schemas.microsoft.com/office/drawing/2014/main" id="{254FE102-3AE4-8342-A9D1-F6BE0693A7B2}"/>
              </a:ext>
            </a:extLst>
          </p:cNvPr>
          <p:cNvSpPr/>
          <p:nvPr/>
        </p:nvSpPr>
        <p:spPr>
          <a:xfrm rot="10800000">
            <a:off x="303043" y="140992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351">
              <a:solidFill>
                <a:srgbClr val="FFFFFF"/>
              </a:solidFill>
              <a:latin typeface="Arial" panose="020B0604020202020204"/>
            </a:endParaRPr>
          </a:p>
        </p:txBody>
      </p:sp>
      <p:pic>
        <p:nvPicPr>
          <p:cNvPr id="9" name="Picture 8">
            <a:extLst>
              <a:ext uri="{FF2B5EF4-FFF2-40B4-BE49-F238E27FC236}">
                <a16:creationId xmlns:a16="http://schemas.microsoft.com/office/drawing/2014/main" id="{FFD5971E-E1A0-4002-A155-377CAEC1338D}"/>
              </a:ext>
            </a:extLst>
          </p:cNvPr>
          <p:cNvPicPr>
            <a:picLocks noChangeAspect="1"/>
          </p:cNvPicPr>
          <p:nvPr/>
        </p:nvPicPr>
        <p:blipFill>
          <a:blip r:embed="rId4"/>
          <a:srcRect l="3875" r="3875"/>
          <a:stretch/>
        </p:blipFill>
        <p:spPr>
          <a:xfrm>
            <a:off x="33843" y="1489381"/>
            <a:ext cx="4511544" cy="2050255"/>
          </a:xfrm>
          <a:prstGeom prst="rect">
            <a:avLst/>
          </a:prstGeom>
        </p:spPr>
      </p:pic>
      <p:pic>
        <p:nvPicPr>
          <p:cNvPr id="4" name="Picture 3">
            <a:extLst>
              <a:ext uri="{FF2B5EF4-FFF2-40B4-BE49-F238E27FC236}">
                <a16:creationId xmlns:a16="http://schemas.microsoft.com/office/drawing/2014/main" id="{80C7B52C-5C78-46EE-ADEC-8D537F6FCEE8}"/>
              </a:ext>
            </a:extLst>
          </p:cNvPr>
          <p:cNvPicPr>
            <a:picLocks noChangeAspect="1"/>
          </p:cNvPicPr>
          <p:nvPr/>
        </p:nvPicPr>
        <p:blipFill>
          <a:blip r:embed="rId5"/>
          <a:stretch>
            <a:fillRect/>
          </a:stretch>
        </p:blipFill>
        <p:spPr>
          <a:xfrm>
            <a:off x="4625227" y="1489381"/>
            <a:ext cx="4484931" cy="2050255"/>
          </a:xfrm>
          <a:prstGeom prst="rect">
            <a:avLst/>
          </a:prstGeom>
        </p:spPr>
      </p:pic>
    </p:spTree>
    <p:extLst>
      <p:ext uri="{BB962C8B-B14F-4D97-AF65-F5344CB8AC3E}">
        <p14:creationId xmlns:p14="http://schemas.microsoft.com/office/powerpoint/2010/main" val="150573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74763BB-A33B-8E4B-BB8B-05B75494B8D9}"/>
              </a:ext>
            </a:extLst>
          </p:cNvPr>
          <p:cNvGraphicFramePr>
            <a:graphicFrameLocks noGrp="1"/>
          </p:cNvGraphicFramePr>
          <p:nvPr>
            <p:ph idx="1"/>
          </p:nvPr>
        </p:nvGraphicFramePr>
        <p:xfrm>
          <a:off x="75571" y="83127"/>
          <a:ext cx="8977746" cy="4398190"/>
        </p:xfrm>
        <a:graphic>
          <a:graphicData uri="http://schemas.openxmlformats.org/drawingml/2006/table">
            <a:tbl>
              <a:tblPr firstRow="1" firstCol="1" bandRow="1">
                <a:solidFill>
                  <a:schemeClr val="bg1">
                    <a:lumMod val="95000"/>
                  </a:schemeClr>
                </a:solidFill>
                <a:tableStyleId>{5C22544A-7EE6-4342-B048-85BDC9FD1C3A}</a:tableStyleId>
              </a:tblPr>
              <a:tblGrid>
                <a:gridCol w="1348219">
                  <a:extLst>
                    <a:ext uri="{9D8B030D-6E8A-4147-A177-3AD203B41FA5}">
                      <a16:colId xmlns:a16="http://schemas.microsoft.com/office/drawing/2014/main" val="3633423252"/>
                    </a:ext>
                  </a:extLst>
                </a:gridCol>
                <a:gridCol w="7629527">
                  <a:extLst>
                    <a:ext uri="{9D8B030D-6E8A-4147-A177-3AD203B41FA5}">
                      <a16:colId xmlns:a16="http://schemas.microsoft.com/office/drawing/2014/main" val="926613117"/>
                    </a:ext>
                  </a:extLst>
                </a:gridCol>
              </a:tblGrid>
              <a:tr h="988700">
                <a:tc>
                  <a:txBody>
                    <a:bodyPr/>
                    <a:lstStyle/>
                    <a:p>
                      <a:pPr algn="ctr">
                        <a:lnSpc>
                          <a:spcPct val="150000"/>
                        </a:lnSpc>
                      </a:pPr>
                      <a:r>
                        <a:rPr lang="en-GB" sz="1800" b="1" cap="none" spc="0" dirty="0">
                          <a:solidFill>
                            <a:schemeClr val="tx1"/>
                          </a:solidFill>
                          <a:effectLst/>
                        </a:rPr>
                        <a:t> </a:t>
                      </a:r>
                    </a:p>
                    <a:p>
                      <a:pPr algn="ctr">
                        <a:lnSpc>
                          <a:spcPct val="150000"/>
                        </a:lnSpc>
                      </a:pPr>
                      <a:r>
                        <a:rPr lang="en-GB" sz="1800" b="1" cap="none" spc="0" dirty="0">
                          <a:solidFill>
                            <a:schemeClr val="tx1"/>
                          </a:solidFill>
                          <a:effectLst/>
                        </a:rPr>
                        <a:t>Level</a:t>
                      </a:r>
                      <a:endParaRPr lang="en-GB" sz="18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nchor="b">
                    <a:lnL w="12700" cmpd="sng">
                      <a:noFill/>
                    </a:lnL>
                    <a:lnR w="12700" cmpd="sng">
                      <a:noFill/>
                    </a:lnR>
                    <a:lnT w="9525" cap="flat" cmpd="sng" algn="ctr">
                      <a:noFill/>
                      <a:prstDash val="solid"/>
                    </a:lnT>
                    <a:lnB w="38100" cmpd="sng">
                      <a:noFill/>
                    </a:lnB>
                    <a:solidFill>
                      <a:schemeClr val="bg1">
                        <a:lumMod val="95000"/>
                      </a:schemeClr>
                    </a:solidFill>
                  </a:tcPr>
                </a:tc>
                <a:tc>
                  <a:txBody>
                    <a:bodyPr/>
                    <a:lstStyle/>
                    <a:p>
                      <a:pPr algn="just">
                        <a:lnSpc>
                          <a:spcPct val="150000"/>
                        </a:lnSpc>
                      </a:pPr>
                      <a:r>
                        <a:rPr lang="en-GB" sz="1800" b="1" cap="none" spc="0" dirty="0">
                          <a:solidFill>
                            <a:schemeClr val="tx1"/>
                          </a:solidFill>
                          <a:effectLst/>
                        </a:rPr>
                        <a:t> </a:t>
                      </a:r>
                    </a:p>
                    <a:p>
                      <a:pPr algn="just">
                        <a:lnSpc>
                          <a:spcPct val="150000"/>
                        </a:lnSpc>
                      </a:pPr>
                      <a:r>
                        <a:rPr lang="en-GB" sz="1800" b="1" cap="none" spc="0" dirty="0">
                          <a:solidFill>
                            <a:schemeClr val="tx1"/>
                          </a:solidFill>
                          <a:effectLst/>
                        </a:rPr>
                        <a:t>Examples of qualifications</a:t>
                      </a:r>
                      <a:endParaRPr lang="en-GB" sz="18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nchor="b">
                    <a:lnL w="12700" cmpd="sng">
                      <a:noFill/>
                    </a:lnL>
                    <a:lnR w="12700" cmpd="sng">
                      <a:noFill/>
                    </a:lnR>
                    <a:lnT w="9525" cap="flat" cmpd="sng" algn="ctr">
                      <a:noFill/>
                      <a:prstDash val="solid"/>
                    </a:lnT>
                    <a:lnB w="38100" cmpd="sng">
                      <a:noFill/>
                    </a:lnB>
                    <a:solidFill>
                      <a:schemeClr val="bg1">
                        <a:lumMod val="95000"/>
                      </a:schemeClr>
                    </a:solidFill>
                  </a:tcPr>
                </a:tc>
                <a:extLst>
                  <a:ext uri="{0D108BD9-81ED-4DB2-BD59-A6C34878D82A}">
                    <a16:rowId xmlns:a16="http://schemas.microsoft.com/office/drawing/2014/main" val="3048633040"/>
                  </a:ext>
                </a:extLst>
              </a:tr>
              <a:tr h="487070">
                <a:tc>
                  <a:txBody>
                    <a:bodyPr/>
                    <a:lstStyle/>
                    <a:p>
                      <a:pPr algn="ctr">
                        <a:lnSpc>
                          <a:spcPct val="150000"/>
                        </a:lnSpc>
                      </a:pPr>
                      <a:r>
                        <a:rPr lang="en-GB" sz="1400" b="1" cap="none" spc="0" dirty="0">
                          <a:solidFill>
                            <a:schemeClr val="tx1"/>
                          </a:solidFill>
                          <a:effectLst/>
                        </a:rPr>
                        <a:t>Entry-level</a:t>
                      </a:r>
                      <a:endParaRPr lang="en-GB" sz="1400" b="1"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38100" cmpd="sng">
                      <a:noFill/>
                    </a:lnT>
                    <a:lnB w="9525" cap="flat" cmpd="sng" algn="ctr">
                      <a:noFill/>
                      <a:prstDash val="solid"/>
                    </a:lnB>
                    <a:solidFill>
                      <a:schemeClr val="bg1">
                        <a:lumMod val="95000"/>
                      </a:schemeClr>
                    </a:solidFill>
                  </a:tcPr>
                </a:tc>
                <a:tc>
                  <a:txBody>
                    <a:bodyPr/>
                    <a:lstStyle/>
                    <a:p>
                      <a:pPr>
                        <a:lnSpc>
                          <a:spcPct val="150000"/>
                        </a:lnSpc>
                      </a:pPr>
                      <a:r>
                        <a:rPr lang="en-GB" sz="1400" cap="none" spc="0" dirty="0">
                          <a:solidFill>
                            <a:schemeClr val="tx1"/>
                          </a:solidFill>
                          <a:effectLst/>
                        </a:rPr>
                        <a:t>Skills for Life, Entry-level diploma, Entry level English for foreign language speakers</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38100" cmpd="sng">
                      <a:noFill/>
                    </a:lnT>
                    <a:lnB w="9525" cap="flat" cmpd="sng" algn="ctr">
                      <a:noFill/>
                      <a:prstDash val="solid"/>
                    </a:lnB>
                    <a:solidFill>
                      <a:schemeClr val="bg1">
                        <a:lumMod val="95000"/>
                      </a:schemeClr>
                    </a:solidFill>
                  </a:tcPr>
                </a:tc>
                <a:extLst>
                  <a:ext uri="{0D108BD9-81ED-4DB2-BD59-A6C34878D82A}">
                    <a16:rowId xmlns:a16="http://schemas.microsoft.com/office/drawing/2014/main" val="606191128"/>
                  </a:ext>
                </a:extLst>
              </a:tr>
              <a:tr h="487070">
                <a:tc>
                  <a:txBody>
                    <a:bodyPr/>
                    <a:lstStyle/>
                    <a:p>
                      <a:pPr algn="ctr">
                        <a:lnSpc>
                          <a:spcPct val="150000"/>
                        </a:lnSpc>
                      </a:pPr>
                      <a:r>
                        <a:rPr lang="en-GB" sz="1400" b="1" cap="none" spc="0">
                          <a:solidFill>
                            <a:schemeClr val="tx1"/>
                          </a:solidFill>
                          <a:effectLst/>
                        </a:rPr>
                        <a:t>1</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just">
                        <a:lnSpc>
                          <a:spcPct val="150000"/>
                        </a:lnSpc>
                      </a:pPr>
                      <a:r>
                        <a:rPr lang="en-GB" sz="1400" cap="none" spc="0" dirty="0">
                          <a:solidFill>
                            <a:schemeClr val="tx1"/>
                          </a:solidFill>
                          <a:effectLst/>
                        </a:rPr>
                        <a:t>GCSE 3,2,1 or D,E,F,G, Level 1 Diploma</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3583374419"/>
                  </a:ext>
                </a:extLst>
              </a:tr>
              <a:tr h="487070">
                <a:tc>
                  <a:txBody>
                    <a:bodyPr/>
                    <a:lstStyle/>
                    <a:p>
                      <a:pPr algn="ctr">
                        <a:lnSpc>
                          <a:spcPct val="150000"/>
                        </a:lnSpc>
                      </a:pPr>
                      <a:r>
                        <a:rPr lang="en-GB" sz="1400" b="1" cap="none" spc="0">
                          <a:solidFill>
                            <a:schemeClr val="tx1"/>
                          </a:solidFill>
                          <a:effectLst/>
                        </a:rPr>
                        <a:t>2</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just">
                        <a:lnSpc>
                          <a:spcPct val="150000"/>
                        </a:lnSpc>
                      </a:pPr>
                      <a:r>
                        <a:rPr lang="en-GB" sz="1400" cap="none" spc="0" dirty="0">
                          <a:solidFill>
                            <a:schemeClr val="tx1"/>
                          </a:solidFill>
                          <a:effectLst/>
                        </a:rPr>
                        <a:t>GCSE 9,8,7,6,5,4 or A*,A,B,C, Level 2 Certificate, Level 2 NVQ, Level 2 National Diploma</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1768363969"/>
                  </a:ext>
                </a:extLst>
              </a:tr>
              <a:tr h="487070">
                <a:tc>
                  <a:txBody>
                    <a:bodyPr/>
                    <a:lstStyle/>
                    <a:p>
                      <a:pPr algn="ctr">
                        <a:lnSpc>
                          <a:spcPct val="150000"/>
                        </a:lnSpc>
                      </a:pPr>
                      <a:r>
                        <a:rPr lang="en-GB" sz="1400" b="1" cap="none" spc="0">
                          <a:solidFill>
                            <a:schemeClr val="tx1"/>
                          </a:solidFill>
                          <a:effectLst/>
                        </a:rPr>
                        <a:t>3</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just">
                        <a:lnSpc>
                          <a:spcPct val="150000"/>
                        </a:lnSpc>
                      </a:pPr>
                      <a:r>
                        <a:rPr lang="en-GB" sz="1400" cap="none" spc="0" dirty="0">
                          <a:solidFill>
                            <a:schemeClr val="tx1"/>
                          </a:solidFill>
                          <a:effectLst/>
                        </a:rPr>
                        <a:t>A Level, Level 3 Diploma, Technical Levels</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888521334"/>
                  </a:ext>
                </a:extLst>
              </a:tr>
              <a:tr h="487070">
                <a:tc>
                  <a:txBody>
                    <a:bodyPr/>
                    <a:lstStyle/>
                    <a:p>
                      <a:pPr algn="ctr">
                        <a:lnSpc>
                          <a:spcPct val="150000"/>
                        </a:lnSpc>
                      </a:pPr>
                      <a:r>
                        <a:rPr lang="en-GB" sz="1400" b="1" cap="none" spc="0">
                          <a:solidFill>
                            <a:schemeClr val="tx1"/>
                          </a:solidFill>
                          <a:effectLst/>
                        </a:rPr>
                        <a:t>4</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12700" cmpd="sng">
                      <a:noFill/>
                      <a:prstDash val="solid"/>
                    </a:lnT>
                    <a:lnB w="9525" cap="flat" cmpd="sng" algn="ctr">
                      <a:noFill/>
                      <a:prstDash val="solid"/>
                    </a:lnB>
                    <a:solidFill>
                      <a:schemeClr val="bg1">
                        <a:lumMod val="95000"/>
                      </a:schemeClr>
                    </a:solidFill>
                  </a:tcPr>
                </a:tc>
                <a:tc>
                  <a:txBody>
                    <a:bodyPr/>
                    <a:lstStyle/>
                    <a:p>
                      <a:pPr algn="just">
                        <a:lnSpc>
                          <a:spcPct val="150000"/>
                        </a:lnSpc>
                      </a:pPr>
                      <a:r>
                        <a:rPr lang="en-GB" sz="1400" cap="none" spc="0" dirty="0">
                          <a:solidFill>
                            <a:schemeClr val="tx1"/>
                          </a:solidFill>
                          <a:effectLst/>
                        </a:rPr>
                        <a:t>Certificate of Higher Education, Higher National Certificate, Level 4 Award</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12700" cmpd="sng">
                      <a:noFill/>
                      <a:prstDash val="solid"/>
                    </a:lnT>
                    <a:lnB w="9525" cap="flat" cmpd="sng" algn="ctr">
                      <a:noFill/>
                      <a:prstDash val="solid"/>
                    </a:lnB>
                    <a:solidFill>
                      <a:schemeClr val="bg1">
                        <a:lumMod val="95000"/>
                      </a:schemeClr>
                    </a:solidFill>
                  </a:tcPr>
                </a:tc>
                <a:extLst>
                  <a:ext uri="{0D108BD9-81ED-4DB2-BD59-A6C34878D82A}">
                    <a16:rowId xmlns:a16="http://schemas.microsoft.com/office/drawing/2014/main" val="2656348210"/>
                  </a:ext>
                </a:extLst>
              </a:tr>
              <a:tr h="487070">
                <a:tc>
                  <a:txBody>
                    <a:bodyPr/>
                    <a:lstStyle/>
                    <a:p>
                      <a:pPr algn="ctr">
                        <a:lnSpc>
                          <a:spcPct val="150000"/>
                        </a:lnSpc>
                      </a:pPr>
                      <a:r>
                        <a:rPr lang="en-GB" sz="1400" b="1" cap="none" spc="0">
                          <a:solidFill>
                            <a:schemeClr val="tx1"/>
                          </a:solidFill>
                          <a:effectLst/>
                        </a:rPr>
                        <a:t>5</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9525" cap="flat" cmpd="sng" algn="ctr">
                      <a:noFill/>
                      <a:prstDash val="solid"/>
                    </a:lnT>
                    <a:lnB w="12700" cmpd="sng">
                      <a:noFill/>
                      <a:prstDash val="solid"/>
                    </a:lnB>
                    <a:solidFill>
                      <a:schemeClr val="bg1">
                        <a:lumMod val="85000"/>
                      </a:schemeClr>
                    </a:solidFill>
                  </a:tcPr>
                </a:tc>
                <a:tc>
                  <a:txBody>
                    <a:bodyPr/>
                    <a:lstStyle/>
                    <a:p>
                      <a:pPr algn="just">
                        <a:lnSpc>
                          <a:spcPct val="150000"/>
                        </a:lnSpc>
                      </a:pPr>
                      <a:r>
                        <a:rPr lang="en-GB" sz="1400" cap="none" spc="0" dirty="0">
                          <a:solidFill>
                            <a:schemeClr val="tx1"/>
                          </a:solidFill>
                          <a:effectLst/>
                        </a:rPr>
                        <a:t>Foundation Degree, Higher National Diploma</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9525" cap="flat" cmpd="sng" algn="ctr">
                      <a:noFill/>
                      <a:prstDash val="solid"/>
                    </a:lnT>
                    <a:lnB w="12700" cmpd="sng">
                      <a:noFill/>
                      <a:prstDash val="solid"/>
                    </a:lnB>
                    <a:solidFill>
                      <a:schemeClr val="bg1">
                        <a:lumMod val="85000"/>
                      </a:schemeClr>
                    </a:solidFill>
                  </a:tcPr>
                </a:tc>
                <a:extLst>
                  <a:ext uri="{0D108BD9-81ED-4DB2-BD59-A6C34878D82A}">
                    <a16:rowId xmlns:a16="http://schemas.microsoft.com/office/drawing/2014/main" val="426750610"/>
                  </a:ext>
                </a:extLst>
              </a:tr>
              <a:tr h="487070">
                <a:tc>
                  <a:txBody>
                    <a:bodyPr/>
                    <a:lstStyle/>
                    <a:p>
                      <a:pPr algn="ctr">
                        <a:lnSpc>
                          <a:spcPct val="150000"/>
                        </a:lnSpc>
                      </a:pPr>
                      <a:r>
                        <a:rPr lang="en-GB" sz="1400" b="1" cap="none" spc="0">
                          <a:solidFill>
                            <a:schemeClr val="tx1"/>
                          </a:solidFill>
                          <a:effectLst/>
                        </a:rPr>
                        <a:t>6</a:t>
                      </a:r>
                      <a:endParaRPr lang="en-GB" sz="1400" b="1" cap="none" spc="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ap="flat" cmpd="sng" algn="ctr">
                      <a:solidFill>
                        <a:schemeClr val="tx1"/>
                      </a:solidFill>
                      <a:prstDash val="solid"/>
                    </a:lnL>
                    <a:lnR w="12700" cmpd="sng">
                      <a:noFill/>
                      <a:prstDash val="solid"/>
                    </a:lnR>
                    <a:lnT w="12700" cmpd="sng">
                      <a:noFill/>
                      <a:prstDash val="solid"/>
                    </a:lnT>
                    <a:lnB w="12700" cmpd="sng">
                      <a:noFill/>
                      <a:prstDash val="solid"/>
                    </a:lnB>
                    <a:solidFill>
                      <a:schemeClr val="bg1">
                        <a:lumMod val="95000"/>
                      </a:schemeClr>
                    </a:solidFill>
                  </a:tcPr>
                </a:tc>
                <a:tc>
                  <a:txBody>
                    <a:bodyPr/>
                    <a:lstStyle/>
                    <a:p>
                      <a:pPr algn="just">
                        <a:lnSpc>
                          <a:spcPct val="150000"/>
                        </a:lnSpc>
                      </a:pPr>
                      <a:r>
                        <a:rPr lang="en-GB" sz="1400" cap="none" spc="0" dirty="0">
                          <a:solidFill>
                            <a:schemeClr val="tx1"/>
                          </a:solidFill>
                          <a:effectLst/>
                        </a:rPr>
                        <a:t>Degree with honours</a:t>
                      </a:r>
                      <a:endParaRPr lang="en-GB" sz="1400" cap="non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22" marR="67952" marT="18121" marB="135905">
                    <a:lnL w="12700" cmpd="sng">
                      <a:noFill/>
                      <a:prstDash val="solid"/>
                    </a:lnL>
                    <a:lnR w="12700" cmpd="sng">
                      <a:noFill/>
                      <a:prstDash val="solid"/>
                    </a:lnR>
                    <a:lnT w="12700" cmpd="sng">
                      <a:noFill/>
                      <a:prstDash val="solid"/>
                    </a:lnT>
                    <a:lnB w="12700" cmpd="sng">
                      <a:noFill/>
                      <a:prstDash val="solid"/>
                    </a:lnB>
                    <a:solidFill>
                      <a:schemeClr val="bg1">
                        <a:lumMod val="95000"/>
                      </a:schemeClr>
                    </a:solidFill>
                  </a:tcPr>
                </a:tc>
                <a:extLst>
                  <a:ext uri="{0D108BD9-81ED-4DB2-BD59-A6C34878D82A}">
                    <a16:rowId xmlns:a16="http://schemas.microsoft.com/office/drawing/2014/main" val="4124404288"/>
                  </a:ext>
                </a:extLst>
              </a:tr>
            </a:tbl>
          </a:graphicData>
        </a:graphic>
      </p:graphicFrame>
      <p:sp>
        <p:nvSpPr>
          <p:cNvPr id="3" name="TextBox 2">
            <a:extLst>
              <a:ext uri="{FF2B5EF4-FFF2-40B4-BE49-F238E27FC236}">
                <a16:creationId xmlns:a16="http://schemas.microsoft.com/office/drawing/2014/main" id="{62A84C01-C377-49C4-A048-7756B80E8C01}"/>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743232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EA50CF-BC89-2648-851D-DE5F5E6DB9CE}"/>
              </a:ext>
            </a:extLst>
          </p:cNvPr>
          <p:cNvSpPr>
            <a:spLocks noGrp="1"/>
          </p:cNvSpPr>
          <p:nvPr>
            <p:ph idx="1"/>
          </p:nvPr>
        </p:nvSpPr>
        <p:spPr>
          <a:xfrm>
            <a:off x="495053" y="236424"/>
            <a:ext cx="7886700" cy="947738"/>
          </a:xfrm>
        </p:spPr>
        <p:txBody>
          <a:bodyPr>
            <a:noAutofit/>
          </a:bodyPr>
          <a:lstStyle/>
          <a:p>
            <a:r>
              <a:rPr lang="en-US" sz="2400" b="1" dirty="0"/>
              <a:t>Apprenticeships</a:t>
            </a:r>
          </a:p>
          <a:p>
            <a:pPr lvl="1">
              <a:buFont typeface="Wingdings" pitchFamily="2" charset="2"/>
              <a:buChar char="§"/>
            </a:pPr>
            <a:r>
              <a:rPr lang="en-US" sz="2400" dirty="0"/>
              <a:t>Intermediate (</a:t>
            </a:r>
            <a:r>
              <a:rPr lang="en-US" sz="2400" dirty="0" err="1"/>
              <a:t>e.g</a:t>
            </a:r>
            <a:r>
              <a:rPr lang="en-US" sz="2400" dirty="0"/>
              <a:t>, Healthcare Support Worker apprenticeship standard)</a:t>
            </a:r>
          </a:p>
          <a:p>
            <a:pPr lvl="1">
              <a:buFont typeface="Wingdings" pitchFamily="2" charset="2"/>
              <a:buChar char="§"/>
            </a:pPr>
            <a:r>
              <a:rPr lang="en-US" sz="2400" dirty="0"/>
              <a:t>Advanced (Senior Healthcare Support Worker apprenticeship standard)</a:t>
            </a:r>
          </a:p>
          <a:p>
            <a:pPr lvl="1">
              <a:buFont typeface="Wingdings" pitchFamily="2" charset="2"/>
              <a:buChar char="§"/>
            </a:pPr>
            <a:r>
              <a:rPr lang="en-US" sz="2400" dirty="0"/>
              <a:t>Higher (Mammography Associate, Assistant Practitioner)</a:t>
            </a:r>
          </a:p>
          <a:p>
            <a:r>
              <a:rPr lang="en-US" sz="2400" b="1" dirty="0"/>
              <a:t>Agenda for Change</a:t>
            </a:r>
            <a:endParaRPr lang="en-US" sz="2400" dirty="0"/>
          </a:p>
          <a:p>
            <a:r>
              <a:rPr lang="en-GB" sz="2400" dirty="0"/>
              <a:t>AHP Support Worker Competency, Education and Career Development Framework</a:t>
            </a:r>
            <a:endParaRPr lang="en-US" sz="2400" dirty="0"/>
          </a:p>
        </p:txBody>
      </p:sp>
      <p:sp>
        <p:nvSpPr>
          <p:cNvPr id="4" name="TextBox 3">
            <a:extLst>
              <a:ext uri="{FF2B5EF4-FFF2-40B4-BE49-F238E27FC236}">
                <a16:creationId xmlns:a16="http://schemas.microsoft.com/office/drawing/2014/main" id="{359A7F9B-F3E4-43F5-B5F2-D74F21652ADF}"/>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347570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9830202-2285-46F6-831F-2EA1FBC5C243}"/>
              </a:ext>
            </a:extLst>
          </p:cNvPr>
          <p:cNvSpPr>
            <a:spLocks noGrp="1"/>
          </p:cNvSpPr>
          <p:nvPr>
            <p:ph type="title"/>
          </p:nvPr>
        </p:nvSpPr>
        <p:spPr>
          <a:xfrm>
            <a:off x="298800" y="181788"/>
            <a:ext cx="7886700" cy="994172"/>
          </a:xfrm>
        </p:spPr>
        <p:txBody>
          <a:bodyPr/>
          <a:lstStyle/>
          <a:p>
            <a:r>
              <a:rPr lang="en-GB" dirty="0"/>
              <a:t>2 Key resources to help</a:t>
            </a:r>
          </a:p>
        </p:txBody>
      </p:sp>
      <p:sp>
        <p:nvSpPr>
          <p:cNvPr id="14" name="TextBox 13">
            <a:extLst>
              <a:ext uri="{FF2B5EF4-FFF2-40B4-BE49-F238E27FC236}">
                <a16:creationId xmlns:a16="http://schemas.microsoft.com/office/drawing/2014/main" id="{B2F16FF7-EAA9-472C-AF24-343C5570FB47}"/>
              </a:ext>
            </a:extLst>
          </p:cNvPr>
          <p:cNvSpPr txBox="1"/>
          <p:nvPr/>
        </p:nvSpPr>
        <p:spPr>
          <a:xfrm>
            <a:off x="3602182" y="4712613"/>
            <a:ext cx="534785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5EB8"/>
                </a:solidFill>
                <a:effectLst/>
                <a:uLnTx/>
                <a:uFillTx/>
                <a:latin typeface="Arial" panose="020B0604020202020204"/>
                <a:ea typeface="+mn-ea"/>
                <a:cs typeface="+mn-cs"/>
                <a:hlinkClick r:id="rId3"/>
              </a:rPr>
              <a:t>https://www.hee.nhs.uk/our-work/allied-health-professions/enable-workforce/developing-role-ahp-support-workers</a:t>
            </a:r>
            <a:r>
              <a:rPr kumimoji="0" lang="en-GB" sz="1000" b="0" i="0" u="none" strike="noStrike" kern="1200" cap="none" spc="0" normalizeH="0" baseline="0" noProof="0">
                <a:ln>
                  <a:noFill/>
                </a:ln>
                <a:solidFill>
                  <a:srgbClr val="005EB8"/>
                </a:solidFill>
                <a:effectLst/>
                <a:uLnTx/>
                <a:uFillTx/>
                <a:latin typeface="Arial" panose="020B0604020202020204"/>
                <a:ea typeface="+mn-ea"/>
                <a:cs typeface="+mn-cs"/>
              </a:rPr>
              <a:t> </a:t>
            </a:r>
          </a:p>
        </p:txBody>
      </p:sp>
      <p:sp>
        <p:nvSpPr>
          <p:cNvPr id="2" name="TextBox 1">
            <a:extLst>
              <a:ext uri="{FF2B5EF4-FFF2-40B4-BE49-F238E27FC236}">
                <a16:creationId xmlns:a16="http://schemas.microsoft.com/office/drawing/2014/main" id="{062A7CAA-DF17-4B22-8DB9-274081AD8845}"/>
              </a:ext>
            </a:extLst>
          </p:cNvPr>
          <p:cNvSpPr txBox="1"/>
          <p:nvPr/>
        </p:nvSpPr>
        <p:spPr>
          <a:xfrm>
            <a:off x="3236739" y="1192616"/>
            <a:ext cx="2670521"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284E1EA-164B-4C24-9B08-2211AF033F0D}"/>
              </a:ext>
            </a:extLst>
          </p:cNvPr>
          <p:cNvPicPr>
            <a:picLocks noChangeAspect="1"/>
          </p:cNvPicPr>
          <p:nvPr/>
        </p:nvPicPr>
        <p:blipFill>
          <a:blip r:embed="rId4"/>
          <a:stretch>
            <a:fillRect/>
          </a:stretch>
        </p:blipFill>
        <p:spPr>
          <a:xfrm>
            <a:off x="4866723" y="1062538"/>
            <a:ext cx="2288523" cy="3238728"/>
          </a:xfrm>
          <a:prstGeom prst="rect">
            <a:avLst/>
          </a:prstGeom>
        </p:spPr>
      </p:pic>
      <p:pic>
        <p:nvPicPr>
          <p:cNvPr id="4" name="Picture 3">
            <a:extLst>
              <a:ext uri="{FF2B5EF4-FFF2-40B4-BE49-F238E27FC236}">
                <a16:creationId xmlns:a16="http://schemas.microsoft.com/office/drawing/2014/main" id="{30517115-6E53-49BA-B892-1CB1855A2D56}"/>
              </a:ext>
            </a:extLst>
          </p:cNvPr>
          <p:cNvPicPr>
            <a:picLocks noChangeAspect="1"/>
          </p:cNvPicPr>
          <p:nvPr/>
        </p:nvPicPr>
        <p:blipFill>
          <a:blip r:embed="rId5"/>
          <a:stretch>
            <a:fillRect/>
          </a:stretch>
        </p:blipFill>
        <p:spPr>
          <a:xfrm>
            <a:off x="1548094" y="1067816"/>
            <a:ext cx="2227900" cy="3164928"/>
          </a:xfrm>
          <a:prstGeom prst="rect">
            <a:avLst/>
          </a:prstGeom>
        </p:spPr>
      </p:pic>
    </p:spTree>
    <p:extLst>
      <p:ext uri="{BB962C8B-B14F-4D97-AF65-F5344CB8AC3E}">
        <p14:creationId xmlns:p14="http://schemas.microsoft.com/office/powerpoint/2010/main" val="243037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E10686-CEC5-4D26-BD89-E42CEAF2784B}"/>
              </a:ext>
            </a:extLst>
          </p:cNvPr>
          <p:cNvSpPr>
            <a:spLocks noGrp="1"/>
          </p:cNvSpPr>
          <p:nvPr>
            <p:ph type="ctrTitle"/>
          </p:nvPr>
        </p:nvSpPr>
        <p:spPr>
          <a:xfrm>
            <a:off x="324338" y="936088"/>
            <a:ext cx="8604739" cy="763991"/>
          </a:xfrm>
        </p:spPr>
        <p:txBody>
          <a:bodyPr>
            <a:normAutofit/>
          </a:bodyPr>
          <a:lstStyle/>
          <a:p>
            <a:r>
              <a:rPr lang="en-GB" dirty="0"/>
              <a:t>Functional skills / Skills for life </a:t>
            </a:r>
          </a:p>
        </p:txBody>
      </p:sp>
      <p:sp>
        <p:nvSpPr>
          <p:cNvPr id="6" name="Subtitle 5">
            <a:extLst>
              <a:ext uri="{FF2B5EF4-FFF2-40B4-BE49-F238E27FC236}">
                <a16:creationId xmlns:a16="http://schemas.microsoft.com/office/drawing/2014/main" id="{E0E210A6-E8CF-4A63-82A4-5E4A331D0EB0}"/>
              </a:ext>
            </a:extLst>
          </p:cNvPr>
          <p:cNvSpPr>
            <a:spLocks noGrp="1"/>
          </p:cNvSpPr>
          <p:nvPr>
            <p:ph type="subTitle" idx="1"/>
          </p:nvPr>
        </p:nvSpPr>
        <p:spPr>
          <a:xfrm>
            <a:off x="324338" y="1953358"/>
            <a:ext cx="7610538" cy="618392"/>
          </a:xfrm>
        </p:spPr>
        <p:txBody>
          <a:bodyPr>
            <a:normAutofit/>
          </a:bodyPr>
          <a:lstStyle/>
          <a:p>
            <a:r>
              <a:rPr lang="en-GB" dirty="0"/>
              <a:t>Kirsty Marsh-Hyde, National programme manager – apprenticeships, Talent for Care Team, Health Education England</a:t>
            </a:r>
          </a:p>
        </p:txBody>
      </p:sp>
      <p:pic>
        <p:nvPicPr>
          <p:cNvPr id="2" name="Picture 1">
            <a:extLst>
              <a:ext uri="{FF2B5EF4-FFF2-40B4-BE49-F238E27FC236}">
                <a16:creationId xmlns:a16="http://schemas.microsoft.com/office/drawing/2014/main" id="{89B80FF8-62D3-4292-AB0B-BE8E399789B9}"/>
              </a:ext>
            </a:extLst>
          </p:cNvPr>
          <p:cNvPicPr>
            <a:picLocks noChangeAspect="1"/>
          </p:cNvPicPr>
          <p:nvPr/>
        </p:nvPicPr>
        <p:blipFill>
          <a:blip r:embed="rId2"/>
          <a:stretch>
            <a:fillRect/>
          </a:stretch>
        </p:blipFill>
        <p:spPr>
          <a:xfrm>
            <a:off x="8175812" y="1422461"/>
            <a:ext cx="968188" cy="3169709"/>
          </a:xfrm>
          <a:prstGeom prst="rect">
            <a:avLst/>
          </a:prstGeom>
        </p:spPr>
      </p:pic>
      <p:sp>
        <p:nvSpPr>
          <p:cNvPr id="7" name="TextBox 6">
            <a:extLst>
              <a:ext uri="{FF2B5EF4-FFF2-40B4-BE49-F238E27FC236}">
                <a16:creationId xmlns:a16="http://schemas.microsoft.com/office/drawing/2014/main" id="{259EA2B8-BC42-4CBD-B03D-A9ADB8C3BFA1}"/>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011353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C2814-CCA9-414A-8DF6-42A726E7D614}"/>
              </a:ext>
            </a:extLst>
          </p:cNvPr>
          <p:cNvPicPr>
            <a:picLocks noChangeAspect="1"/>
          </p:cNvPicPr>
          <p:nvPr/>
        </p:nvPicPr>
        <p:blipFill rotWithShape="1">
          <a:blip r:embed="rId2"/>
          <a:srcRect t="229" b="734"/>
          <a:stretch/>
        </p:blipFill>
        <p:spPr>
          <a:xfrm>
            <a:off x="1143000" y="1541655"/>
            <a:ext cx="3383658" cy="2227053"/>
          </a:xfrm>
          <a:prstGeom prst="rect">
            <a:avLst/>
          </a:prstGeom>
        </p:spPr>
      </p:pic>
      <p:pic>
        <p:nvPicPr>
          <p:cNvPr id="8" name="Picture 7">
            <a:extLst>
              <a:ext uri="{FF2B5EF4-FFF2-40B4-BE49-F238E27FC236}">
                <a16:creationId xmlns:a16="http://schemas.microsoft.com/office/drawing/2014/main" id="{9C623159-44A8-B542-9D24-1088A9F3B705}"/>
              </a:ext>
            </a:extLst>
          </p:cNvPr>
          <p:cNvPicPr>
            <a:picLocks noChangeAspect="1"/>
          </p:cNvPicPr>
          <p:nvPr/>
        </p:nvPicPr>
        <p:blipFill rotWithShape="1">
          <a:blip r:embed="rId3"/>
          <a:srcRect t="753" b="184"/>
          <a:stretch/>
        </p:blipFill>
        <p:spPr>
          <a:xfrm>
            <a:off x="4638416" y="1541654"/>
            <a:ext cx="3362586" cy="2213812"/>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345223" y="638135"/>
            <a:ext cx="6453554" cy="656492"/>
          </a:xfrm>
        </p:spPr>
        <p:txBody>
          <a:bodyPr>
            <a:normAutofit fontScale="90000"/>
          </a:bodyPr>
          <a:lstStyle/>
          <a:p>
            <a:r>
              <a:rPr lang="en-GB" dirty="0"/>
              <a:t>Skills for Life</a:t>
            </a:r>
            <a:br>
              <a:rPr lang="en-GB" dirty="0"/>
            </a:br>
            <a:br>
              <a:rPr lang="en-GB" dirty="0"/>
            </a:br>
            <a:endParaRPr lang="en-US" dirty="0"/>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1386254" y="4077797"/>
            <a:ext cx="5143500" cy="393465"/>
          </a:xfrm>
        </p:spPr>
        <p:txBody>
          <a:bodyPr/>
          <a:lstStyle/>
          <a:p>
            <a:r>
              <a:rPr lang="en-GB" dirty="0"/>
              <a:t>21</a:t>
            </a:r>
            <a:r>
              <a:rPr lang="en-GB" baseline="30000" dirty="0"/>
              <a:t>st</a:t>
            </a:r>
            <a:r>
              <a:rPr lang="en-GB" dirty="0"/>
              <a:t> January 2022</a:t>
            </a:r>
            <a:endParaRPr lang="en-US" dirty="0"/>
          </a:p>
        </p:txBody>
      </p:sp>
      <p:sp>
        <p:nvSpPr>
          <p:cNvPr id="11" name="Triangle 10">
            <a:extLst>
              <a:ext uri="{FF2B5EF4-FFF2-40B4-BE49-F238E27FC236}">
                <a16:creationId xmlns:a16="http://schemas.microsoft.com/office/drawing/2014/main" id="{8E81544A-A4CA-384F-937F-7EAC77B67FBC}"/>
              </a:ext>
            </a:extLst>
          </p:cNvPr>
          <p:cNvSpPr/>
          <p:nvPr/>
        </p:nvSpPr>
        <p:spPr>
          <a:xfrm rot="10800000">
            <a:off x="1446040" y="154165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128372D-C4B4-BF45-BF8F-065FBDC2AA95}"/>
              </a:ext>
            </a:extLst>
          </p:cNvPr>
          <p:cNvSpPr/>
          <p:nvPr/>
        </p:nvSpPr>
        <p:spPr>
          <a:xfrm>
            <a:off x="1143000" y="3710429"/>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21DA40B3-60F1-AC4C-BC75-1DFB592B81D3}"/>
              </a:ext>
            </a:extLst>
          </p:cNvPr>
          <p:cNvSpPr/>
          <p:nvPr/>
        </p:nvSpPr>
        <p:spPr>
          <a:xfrm>
            <a:off x="1143000" y="3839521"/>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 name="Picture 13">
            <a:extLst>
              <a:ext uri="{FF2B5EF4-FFF2-40B4-BE49-F238E27FC236}">
                <a16:creationId xmlns:a16="http://schemas.microsoft.com/office/drawing/2014/main" id="{859F973A-FB81-4F4A-A2C3-7512A5F7B6F7}"/>
              </a:ext>
            </a:extLst>
          </p:cNvPr>
          <p:cNvPicPr preferRelativeResize="0">
            <a:picLocks/>
          </p:cNvPicPr>
          <p:nvPr/>
        </p:nvPicPr>
        <p:blipFill>
          <a:blip r:embed="rId4"/>
          <a:stretch>
            <a:fillRect/>
          </a:stretch>
        </p:blipFill>
        <p:spPr>
          <a:xfrm>
            <a:off x="5268114" y="0"/>
            <a:ext cx="2732886" cy="1047600"/>
          </a:xfrm>
          <a:prstGeom prst="rect">
            <a:avLst/>
          </a:prstGeom>
        </p:spPr>
      </p:pic>
    </p:spTree>
    <p:extLst>
      <p:ext uri="{BB962C8B-B14F-4D97-AF65-F5344CB8AC3E}">
        <p14:creationId xmlns:p14="http://schemas.microsoft.com/office/powerpoint/2010/main" val="1085801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3F556E-9C77-4662-90F8-513794D7319F}"/>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9DA71177-A3C0-436A-AE85-2AB268BBE651}"/>
              </a:ext>
            </a:extLst>
          </p:cNvPr>
          <p:cNvSpPr>
            <a:spLocks noGrp="1"/>
          </p:cNvSpPr>
          <p:nvPr>
            <p:ph type="title"/>
          </p:nvPr>
        </p:nvSpPr>
        <p:spPr>
          <a:xfrm>
            <a:off x="280014" y="265307"/>
            <a:ext cx="7886700" cy="993775"/>
          </a:xfrm>
        </p:spPr>
        <p:txBody>
          <a:bodyPr/>
          <a:lstStyle/>
          <a:p>
            <a:r>
              <a:rPr lang="en-GB" dirty="0"/>
              <a:t>What are Skills for Life?</a:t>
            </a:r>
          </a:p>
        </p:txBody>
      </p:sp>
      <p:pic>
        <p:nvPicPr>
          <p:cNvPr id="6" name="Picture 5">
            <a:extLst>
              <a:ext uri="{FF2B5EF4-FFF2-40B4-BE49-F238E27FC236}">
                <a16:creationId xmlns:a16="http://schemas.microsoft.com/office/drawing/2014/main" id="{6F215727-E2F8-4588-9A89-3376327FFF0F}"/>
              </a:ext>
            </a:extLst>
          </p:cNvPr>
          <p:cNvPicPr>
            <a:picLocks noChangeAspect="1"/>
          </p:cNvPicPr>
          <p:nvPr/>
        </p:nvPicPr>
        <p:blipFill rotWithShape="1">
          <a:blip r:embed="rId2"/>
          <a:srcRect l="8149" t="15691" r="8254" b="7554"/>
          <a:stretch/>
        </p:blipFill>
        <p:spPr>
          <a:xfrm>
            <a:off x="1701802" y="1248231"/>
            <a:ext cx="5733143" cy="2960914"/>
          </a:xfrm>
          <a:prstGeom prst="rect">
            <a:avLst/>
          </a:prstGeom>
        </p:spPr>
      </p:pic>
    </p:spTree>
    <p:extLst>
      <p:ext uri="{BB962C8B-B14F-4D97-AF65-F5344CB8AC3E}">
        <p14:creationId xmlns:p14="http://schemas.microsoft.com/office/powerpoint/2010/main" val="267817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ED8830F-A31C-45F5-876D-000E0D9CE14F}"/>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D4190398-41C4-4F5A-935F-A4EB8DA4C06A}"/>
              </a:ext>
            </a:extLst>
          </p:cNvPr>
          <p:cNvSpPr>
            <a:spLocks noGrp="1"/>
          </p:cNvSpPr>
          <p:nvPr>
            <p:ph type="title"/>
          </p:nvPr>
        </p:nvSpPr>
        <p:spPr>
          <a:xfrm>
            <a:off x="280014" y="167842"/>
            <a:ext cx="7886700" cy="875027"/>
          </a:xfrm>
        </p:spPr>
        <p:txBody>
          <a:bodyPr>
            <a:normAutofit/>
          </a:bodyPr>
          <a:lstStyle/>
          <a:p>
            <a:r>
              <a:rPr lang="en-GB" sz="2800" dirty="0"/>
              <a:t>What are Functional Skills Qualifications?</a:t>
            </a:r>
            <a:br>
              <a:rPr lang="en-GB" sz="2800" dirty="0"/>
            </a:br>
            <a:r>
              <a:rPr lang="en-GB" sz="2000" dirty="0"/>
              <a:t> </a:t>
            </a:r>
          </a:p>
        </p:txBody>
      </p:sp>
      <p:sp>
        <p:nvSpPr>
          <p:cNvPr id="6" name="Content Placeholder 5">
            <a:extLst>
              <a:ext uri="{FF2B5EF4-FFF2-40B4-BE49-F238E27FC236}">
                <a16:creationId xmlns:a16="http://schemas.microsoft.com/office/drawing/2014/main" id="{3373B5E5-2DFA-4962-A6D8-FDD12BBE01A6}"/>
              </a:ext>
            </a:extLst>
          </p:cNvPr>
          <p:cNvSpPr txBox="1">
            <a:spLocks noGrp="1"/>
          </p:cNvSpPr>
          <p:nvPr>
            <p:ph idx="1"/>
          </p:nvPr>
        </p:nvSpPr>
        <p:spPr>
          <a:xfrm>
            <a:off x="628650" y="757068"/>
            <a:ext cx="7886700" cy="1704975"/>
          </a:xfrm>
          <a:prstGeom prst="rect">
            <a:avLst/>
          </a:prstGeom>
          <a:noFill/>
        </p:spPr>
        <p:txBody>
          <a:bodyPr wrap="square" rtlCol="0">
            <a:spAutoFit/>
          </a:bodyPr>
          <a:lstStyle/>
          <a:p>
            <a:pPr marL="285743" indent="-285743">
              <a:buFont typeface="Arial" panose="020B0604020202020204" pitchFamily="34" charset="0"/>
              <a:buChar char="•"/>
            </a:pPr>
            <a:r>
              <a:rPr lang="en-GB" sz="1400" dirty="0">
                <a:solidFill>
                  <a:srgbClr val="E8EDEE">
                    <a:lumMod val="10000"/>
                  </a:srgbClr>
                </a:solidFill>
                <a:latin typeface="Arial" panose="020B0604020202020204"/>
              </a:rPr>
              <a:t>Completion of level 2 is a requirement of most apprenticeships</a:t>
            </a:r>
          </a:p>
          <a:p>
            <a:pPr marL="285743" indent="-285743">
              <a:buFont typeface="Arial" panose="020B0604020202020204" pitchFamily="34" charset="0"/>
              <a:buChar char="•"/>
            </a:pPr>
            <a:r>
              <a:rPr lang="en-GB" sz="1400" dirty="0">
                <a:solidFill>
                  <a:srgbClr val="E8EDEE">
                    <a:lumMod val="10000"/>
                  </a:srgbClr>
                </a:solidFill>
                <a:latin typeface="Arial" panose="020B0604020202020204"/>
              </a:rPr>
              <a:t>Level 2 is equivalent to GCSE</a:t>
            </a:r>
          </a:p>
          <a:p>
            <a:pPr marL="285743" indent="-285743">
              <a:buFont typeface="Arial" panose="020B0604020202020204" pitchFamily="34" charset="0"/>
              <a:buChar char="•"/>
            </a:pPr>
            <a:r>
              <a:rPr lang="en-GB" sz="1400" dirty="0">
                <a:solidFill>
                  <a:srgbClr val="E8EDEE">
                    <a:lumMod val="10000"/>
                  </a:srgbClr>
                </a:solidFill>
                <a:latin typeface="Arial" panose="020B0604020202020204"/>
              </a:rPr>
              <a:t>Academic levels not to be confused with NHS banding </a:t>
            </a:r>
          </a:p>
        </p:txBody>
      </p:sp>
      <p:pic>
        <p:nvPicPr>
          <p:cNvPr id="7" name="Content Placeholder 4">
            <a:extLst>
              <a:ext uri="{FF2B5EF4-FFF2-40B4-BE49-F238E27FC236}">
                <a16:creationId xmlns:a16="http://schemas.microsoft.com/office/drawing/2014/main" id="{599072D1-8097-40B1-9644-8D292DB3819E}"/>
              </a:ext>
            </a:extLst>
          </p:cNvPr>
          <p:cNvPicPr>
            <a:picLocks noChangeAspect="1"/>
          </p:cNvPicPr>
          <p:nvPr/>
        </p:nvPicPr>
        <p:blipFill rotWithShape="1">
          <a:blip r:embed="rId2"/>
          <a:srcRect l="2370" t="13743" r="2145" b="5800"/>
          <a:stretch/>
        </p:blipFill>
        <p:spPr>
          <a:xfrm>
            <a:off x="1651000" y="1707115"/>
            <a:ext cx="5496999" cy="2605401"/>
          </a:xfrm>
          <a:prstGeom prst="rect">
            <a:avLst/>
          </a:prstGeom>
        </p:spPr>
      </p:pic>
    </p:spTree>
    <p:extLst>
      <p:ext uri="{BB962C8B-B14F-4D97-AF65-F5344CB8AC3E}">
        <p14:creationId xmlns:p14="http://schemas.microsoft.com/office/powerpoint/2010/main" val="308113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23B34A-705E-4E21-A2A8-3F7EF49FF5BE}"/>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C3BEE742-BEE2-4F12-AD97-35F3D0AF1B43}"/>
              </a:ext>
            </a:extLst>
          </p:cNvPr>
          <p:cNvSpPr>
            <a:spLocks noGrp="1"/>
          </p:cNvSpPr>
          <p:nvPr>
            <p:ph type="title"/>
          </p:nvPr>
        </p:nvSpPr>
        <p:spPr>
          <a:xfrm>
            <a:off x="628650" y="429781"/>
            <a:ext cx="7886700" cy="993775"/>
          </a:xfrm>
        </p:spPr>
        <p:txBody>
          <a:bodyPr/>
          <a:lstStyle/>
          <a:p>
            <a:r>
              <a:rPr lang="en-GB" dirty="0">
                <a:solidFill>
                  <a:srgbClr val="A00054"/>
                </a:solidFill>
              </a:rPr>
              <a:t>Why support Skills for Life?</a:t>
            </a:r>
            <a:endParaRPr lang="en-GB" dirty="0"/>
          </a:p>
        </p:txBody>
      </p:sp>
      <p:sp>
        <p:nvSpPr>
          <p:cNvPr id="6" name="Content Placeholder 2">
            <a:extLst>
              <a:ext uri="{FF2B5EF4-FFF2-40B4-BE49-F238E27FC236}">
                <a16:creationId xmlns:a16="http://schemas.microsoft.com/office/drawing/2014/main" id="{28488410-4DE2-4A2F-AD73-46926B523F86}"/>
              </a:ext>
            </a:extLst>
          </p:cNvPr>
          <p:cNvSpPr>
            <a:spLocks noGrp="1"/>
          </p:cNvSpPr>
          <p:nvPr>
            <p:ph idx="1"/>
          </p:nvPr>
        </p:nvSpPr>
        <p:spPr>
          <a:xfrm>
            <a:off x="628650" y="1506748"/>
            <a:ext cx="7886700" cy="1704975"/>
          </a:xfrm>
        </p:spPr>
        <p:txBody>
          <a:bodyPr>
            <a:normAutofit fontScale="25000" lnSpcReduction="20000"/>
          </a:bodyPr>
          <a:lstStyle/>
          <a:p>
            <a:pPr marL="0" indent="0">
              <a:lnSpc>
                <a:spcPct val="120000"/>
              </a:lnSpc>
              <a:buNone/>
            </a:pPr>
            <a:endParaRPr lang="en-GB" sz="2900" i="1" dirty="0"/>
          </a:p>
          <a:p>
            <a:pPr marL="257168" indent="-257168">
              <a:lnSpc>
                <a:spcPct val="120000"/>
              </a:lnSpc>
            </a:pPr>
            <a:r>
              <a:rPr lang="en-GB" sz="8000" dirty="0"/>
              <a:t>Hidden but real challenge – direct impact on workforce numbers</a:t>
            </a:r>
          </a:p>
          <a:p>
            <a:pPr marL="257168" indent="-257168">
              <a:lnSpc>
                <a:spcPct val="120000"/>
              </a:lnSpc>
            </a:pPr>
            <a:r>
              <a:rPr lang="en-GB" sz="8000" dirty="0"/>
              <a:t>At least 20,000 colleagues in the NHS workforce do not feel confident in their skills</a:t>
            </a:r>
          </a:p>
          <a:p>
            <a:pPr marL="257168" indent="-257168">
              <a:lnSpc>
                <a:spcPct val="120000"/>
              </a:lnSpc>
            </a:pPr>
            <a:r>
              <a:rPr lang="en-GB" sz="8000" dirty="0"/>
              <a:t>Preventing progression to roles including and above Level 3</a:t>
            </a:r>
          </a:p>
          <a:p>
            <a:pPr marL="257168" indent="-257168">
              <a:lnSpc>
                <a:spcPct val="120000"/>
              </a:lnSpc>
            </a:pPr>
            <a:r>
              <a:rPr lang="en-GB" sz="8000" dirty="0"/>
              <a:t>As much a challenge of individual psychology as skill set</a:t>
            </a:r>
          </a:p>
          <a:p>
            <a:pPr marL="257168" indent="-257168"/>
            <a:endParaRPr lang="en-GB" sz="1600" dirty="0"/>
          </a:p>
          <a:p>
            <a:endParaRPr lang="en-GB" dirty="0"/>
          </a:p>
        </p:txBody>
      </p:sp>
    </p:spTree>
    <p:extLst>
      <p:ext uri="{BB962C8B-B14F-4D97-AF65-F5344CB8AC3E}">
        <p14:creationId xmlns:p14="http://schemas.microsoft.com/office/powerpoint/2010/main" val="3670519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1DDF4F-CB27-4748-8C76-71A6066F3DBA}"/>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10F29A73-A416-4E78-9A8F-1D18E1EAE5C6}"/>
              </a:ext>
            </a:extLst>
          </p:cNvPr>
          <p:cNvSpPr>
            <a:spLocks noGrp="1"/>
          </p:cNvSpPr>
          <p:nvPr>
            <p:ph type="title"/>
          </p:nvPr>
        </p:nvSpPr>
        <p:spPr>
          <a:xfrm>
            <a:off x="628650" y="343360"/>
            <a:ext cx="7886700" cy="993775"/>
          </a:xfrm>
        </p:spPr>
        <p:txBody>
          <a:bodyPr/>
          <a:lstStyle/>
          <a:p>
            <a:r>
              <a:rPr lang="en-GB" dirty="0"/>
              <a:t>Current support offer</a:t>
            </a:r>
          </a:p>
        </p:txBody>
      </p:sp>
      <p:sp>
        <p:nvSpPr>
          <p:cNvPr id="6" name="Content Placeholder 2">
            <a:extLst>
              <a:ext uri="{FF2B5EF4-FFF2-40B4-BE49-F238E27FC236}">
                <a16:creationId xmlns:a16="http://schemas.microsoft.com/office/drawing/2014/main" id="{326775C5-9D9A-494C-88E8-4BB8A10B7111}"/>
              </a:ext>
            </a:extLst>
          </p:cNvPr>
          <p:cNvSpPr>
            <a:spLocks noGrp="1"/>
          </p:cNvSpPr>
          <p:nvPr>
            <p:ph idx="1"/>
          </p:nvPr>
        </p:nvSpPr>
        <p:spPr>
          <a:xfrm>
            <a:off x="628650" y="1499191"/>
            <a:ext cx="7886700" cy="2838541"/>
          </a:xfrm>
        </p:spPr>
        <p:txBody>
          <a:bodyPr>
            <a:normAutofit/>
          </a:bodyPr>
          <a:lstStyle/>
          <a:p>
            <a:pPr marL="257168" indent="-257168"/>
            <a:r>
              <a:rPr lang="en-GB" sz="2400" b="1" dirty="0">
                <a:hlinkClick r:id="rId2"/>
              </a:rPr>
              <a:t>basic key skills builder</a:t>
            </a:r>
            <a:r>
              <a:rPr lang="en-GB" sz="2400" b="1" dirty="0"/>
              <a:t> </a:t>
            </a:r>
            <a:r>
              <a:rPr lang="en-GB" sz="2400" dirty="0"/>
              <a:t>(bksb) </a:t>
            </a:r>
          </a:p>
          <a:p>
            <a:pPr marL="257168" indent="-257168"/>
            <a:r>
              <a:rPr lang="en-GB" sz="2400" dirty="0"/>
              <a:t>Fully funded access to exams</a:t>
            </a:r>
            <a:endParaRPr lang="en-GB" sz="2400" i="1" dirty="0"/>
          </a:p>
          <a:p>
            <a:pPr marL="257168" indent="-257168"/>
            <a:r>
              <a:rPr lang="en-GB" sz="2400" dirty="0"/>
              <a:t>National Numeracy champions </a:t>
            </a:r>
          </a:p>
          <a:p>
            <a:pPr marL="257168" indent="-257168"/>
            <a:r>
              <a:rPr lang="en-GB" sz="2400" dirty="0"/>
              <a:t>Employer network and mailing list</a:t>
            </a:r>
          </a:p>
          <a:p>
            <a:pPr marL="257168" indent="-257168"/>
            <a:r>
              <a:rPr lang="en-GB" sz="2400" dirty="0">
                <a:hlinkClick r:id="rId3"/>
              </a:rPr>
              <a:t>https://haso.skillsforhealth.org.uk/skills-for-life/</a:t>
            </a:r>
            <a:r>
              <a:rPr lang="en-GB" sz="2400" dirty="0"/>
              <a:t> </a:t>
            </a:r>
          </a:p>
          <a:p>
            <a:endParaRPr lang="en-GB" dirty="0"/>
          </a:p>
        </p:txBody>
      </p:sp>
    </p:spTree>
    <p:extLst>
      <p:ext uri="{BB962C8B-B14F-4D97-AF65-F5344CB8AC3E}">
        <p14:creationId xmlns:p14="http://schemas.microsoft.com/office/powerpoint/2010/main" val="2701118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E8F9370-A68F-4ABE-B9CC-49740397DD85}"/>
              </a:ext>
            </a:extLst>
          </p:cNvPr>
          <p:cNvSpPr/>
          <p:nvPr/>
        </p:nvSpPr>
        <p:spPr>
          <a:xfrm>
            <a:off x="1360442" y="2203311"/>
            <a:ext cx="1005053" cy="144572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1A82BD22-3C2F-4F73-B6A9-01874A80D195}"/>
              </a:ext>
            </a:extLst>
          </p:cNvPr>
          <p:cNvSpPr txBox="1"/>
          <p:nvPr/>
        </p:nvSpPr>
        <p:spPr>
          <a:xfrm>
            <a:off x="1360440" y="2423330"/>
            <a:ext cx="920031" cy="71583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Take diagnostic assessment </a:t>
            </a:r>
          </a:p>
        </p:txBody>
      </p:sp>
      <p:sp>
        <p:nvSpPr>
          <p:cNvPr id="6" name="Rectangle: Rounded Corners 5">
            <a:extLst>
              <a:ext uri="{FF2B5EF4-FFF2-40B4-BE49-F238E27FC236}">
                <a16:creationId xmlns:a16="http://schemas.microsoft.com/office/drawing/2014/main" id="{35705028-943F-4EB5-964B-48B002248EBA}"/>
              </a:ext>
            </a:extLst>
          </p:cNvPr>
          <p:cNvSpPr/>
          <p:nvPr/>
        </p:nvSpPr>
        <p:spPr>
          <a:xfrm>
            <a:off x="2844589" y="2203309"/>
            <a:ext cx="1005054" cy="135019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Follow Individual Learning Plan</a:t>
            </a:r>
            <a:endParaRPr kumimoji="0" lang="en-GB" sz="1013" b="0" i="0" u="none" strike="noStrike" kern="1200" cap="none" spc="0" normalizeH="0" baseline="0" noProof="0" dirty="0">
              <a:ln>
                <a:noFill/>
              </a:ln>
              <a:solidFill>
                <a:srgbClr val="005EB8"/>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5D150F98-5565-494E-968F-BDA1291A2F27}"/>
              </a:ext>
            </a:extLst>
          </p:cNvPr>
          <p:cNvSpPr/>
          <p:nvPr/>
        </p:nvSpPr>
        <p:spPr>
          <a:xfrm>
            <a:off x="2034820" y="3786274"/>
            <a:ext cx="5411857" cy="75911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9EF64AD-D658-4744-B312-B18ED1061E5E}"/>
              </a:ext>
            </a:extLst>
          </p:cNvPr>
          <p:cNvSpPr txBox="1"/>
          <p:nvPr/>
        </p:nvSpPr>
        <p:spPr>
          <a:xfrm>
            <a:off x="2324689" y="3862201"/>
            <a:ext cx="4885006" cy="55996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Where needed – Engage with </a:t>
            </a: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hlinkClick r:id="rId2"/>
              </a:rPr>
              <a:t>ESOL support </a:t>
            </a:r>
            <a:endParaRPr kumimoji="0" lang="en-GB" sz="1013" b="1" i="1" u="none" strike="noStrike" kern="1200" cap="none" spc="0" normalizeH="0" baseline="0" noProof="0" dirty="0">
              <a:ln>
                <a:noFill/>
              </a:ln>
              <a:solidFill>
                <a:srgbClr val="FF0000"/>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Employer can also use </a:t>
            </a: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hlinkClick r:id="rId3"/>
              </a:rPr>
              <a:t>ENIC</a:t>
            </a: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 tool to check equivalency status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of qualifications gained overseas</a:t>
            </a:r>
          </a:p>
        </p:txBody>
      </p:sp>
      <p:sp>
        <p:nvSpPr>
          <p:cNvPr id="10" name="Rectangle: Rounded Corners 9">
            <a:extLst>
              <a:ext uri="{FF2B5EF4-FFF2-40B4-BE49-F238E27FC236}">
                <a16:creationId xmlns:a16="http://schemas.microsoft.com/office/drawing/2014/main" id="{343D8544-3DF4-4A5F-8A3E-DC2091FA588B}"/>
              </a:ext>
            </a:extLst>
          </p:cNvPr>
          <p:cNvSpPr/>
          <p:nvPr/>
        </p:nvSpPr>
        <p:spPr>
          <a:xfrm>
            <a:off x="4413263" y="2257026"/>
            <a:ext cx="2021002" cy="124275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DB0AAC92-BD40-4423-90BE-D5061812940C}"/>
              </a:ext>
            </a:extLst>
          </p:cNvPr>
          <p:cNvSpPr txBox="1"/>
          <p:nvPr/>
        </p:nvSpPr>
        <p:spPr>
          <a:xfrm>
            <a:off x="4582262" y="2863870"/>
            <a:ext cx="1763214" cy="4040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From summer: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Access online exams</a:t>
            </a:r>
          </a:p>
        </p:txBody>
      </p:sp>
      <p:sp>
        <p:nvSpPr>
          <p:cNvPr id="14" name="Arrow: Right 13">
            <a:extLst>
              <a:ext uri="{FF2B5EF4-FFF2-40B4-BE49-F238E27FC236}">
                <a16:creationId xmlns:a16="http://schemas.microsoft.com/office/drawing/2014/main" id="{238491E7-9095-4A54-8A75-39B98627C251}"/>
              </a:ext>
            </a:extLst>
          </p:cNvPr>
          <p:cNvSpPr/>
          <p:nvPr/>
        </p:nvSpPr>
        <p:spPr>
          <a:xfrm>
            <a:off x="2295770" y="2673757"/>
            <a:ext cx="549942" cy="283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Arrow: Right 14">
            <a:extLst>
              <a:ext uri="{FF2B5EF4-FFF2-40B4-BE49-F238E27FC236}">
                <a16:creationId xmlns:a16="http://schemas.microsoft.com/office/drawing/2014/main" id="{42FA8827-11A6-47B0-B1FA-652DC5BFEDB1}"/>
              </a:ext>
            </a:extLst>
          </p:cNvPr>
          <p:cNvSpPr/>
          <p:nvPr/>
        </p:nvSpPr>
        <p:spPr>
          <a:xfrm>
            <a:off x="3818374" y="2671184"/>
            <a:ext cx="626165" cy="283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Rectangle: Rounded Corners 16">
            <a:extLst>
              <a:ext uri="{FF2B5EF4-FFF2-40B4-BE49-F238E27FC236}">
                <a16:creationId xmlns:a16="http://schemas.microsoft.com/office/drawing/2014/main" id="{82A5F2C6-60AD-4F0E-B76B-C529D4ECFE68}"/>
              </a:ext>
            </a:extLst>
          </p:cNvPr>
          <p:cNvSpPr/>
          <p:nvPr/>
        </p:nvSpPr>
        <p:spPr>
          <a:xfrm>
            <a:off x="6890188" y="2278344"/>
            <a:ext cx="964210" cy="124275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22C5F604-92C5-4EA9-8CD7-3984F9201D3D}"/>
              </a:ext>
            </a:extLst>
          </p:cNvPr>
          <p:cNvSpPr txBox="1"/>
          <p:nvPr/>
        </p:nvSpPr>
        <p:spPr>
          <a:xfrm>
            <a:off x="6884748" y="2489801"/>
            <a:ext cx="964210" cy="87171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Feel more confident and take next career step</a:t>
            </a:r>
          </a:p>
        </p:txBody>
      </p:sp>
      <p:sp>
        <p:nvSpPr>
          <p:cNvPr id="12" name="Rectangle: Rounded Corners 11">
            <a:extLst>
              <a:ext uri="{FF2B5EF4-FFF2-40B4-BE49-F238E27FC236}">
                <a16:creationId xmlns:a16="http://schemas.microsoft.com/office/drawing/2014/main" id="{C7B821FB-59AD-4EF8-8A99-06AEBDD7D4C8}"/>
              </a:ext>
            </a:extLst>
          </p:cNvPr>
          <p:cNvSpPr/>
          <p:nvPr/>
        </p:nvSpPr>
        <p:spPr>
          <a:xfrm>
            <a:off x="1336029" y="267882"/>
            <a:ext cx="1397575" cy="131574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C24899A6-7EB0-42D4-9898-2694C2E9054C}"/>
              </a:ext>
            </a:extLst>
          </p:cNvPr>
          <p:cNvSpPr txBox="1"/>
          <p:nvPr/>
        </p:nvSpPr>
        <p:spPr>
          <a:xfrm>
            <a:off x="1416244" y="712988"/>
            <a:ext cx="1397574" cy="40408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Employer emails </a:t>
            </a: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hlinkClick r:id="rId4"/>
              </a:rPr>
              <a:t>hee@bksb.co.uk</a:t>
            </a:r>
            <a:r>
              <a:rPr kumimoji="0" lang="en-GB" sz="1013" b="1" i="0" u="none" strike="noStrike" kern="1200" cap="none" spc="0" normalizeH="0" baseline="0" noProof="0" dirty="0">
                <a:ln>
                  <a:noFill/>
                </a:ln>
                <a:solidFill>
                  <a:srgbClr val="005EB8"/>
                </a:solidFill>
                <a:effectLst/>
                <a:uLnTx/>
                <a:uFillTx/>
                <a:latin typeface="Arial" panose="020B0604020202020204"/>
                <a:ea typeface="+mn-ea"/>
                <a:cs typeface="+mn-cs"/>
              </a:rPr>
              <a:t> </a:t>
            </a:r>
          </a:p>
        </p:txBody>
      </p:sp>
      <p:sp>
        <p:nvSpPr>
          <p:cNvPr id="18" name="Arrow: Down 17">
            <a:extLst>
              <a:ext uri="{FF2B5EF4-FFF2-40B4-BE49-F238E27FC236}">
                <a16:creationId xmlns:a16="http://schemas.microsoft.com/office/drawing/2014/main" id="{39EF11D3-397B-4DBE-A70C-BA8FAF53723A}"/>
              </a:ext>
            </a:extLst>
          </p:cNvPr>
          <p:cNvSpPr/>
          <p:nvPr/>
        </p:nvSpPr>
        <p:spPr>
          <a:xfrm>
            <a:off x="1753417" y="1638922"/>
            <a:ext cx="350354" cy="5432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Arrow: Right 15">
            <a:extLst>
              <a:ext uri="{FF2B5EF4-FFF2-40B4-BE49-F238E27FC236}">
                <a16:creationId xmlns:a16="http://schemas.microsoft.com/office/drawing/2014/main" id="{616F6E8B-9719-4FE2-A159-AF78384E0426}"/>
              </a:ext>
            </a:extLst>
          </p:cNvPr>
          <p:cNvSpPr/>
          <p:nvPr/>
        </p:nvSpPr>
        <p:spPr>
          <a:xfrm>
            <a:off x="6300353" y="2682581"/>
            <a:ext cx="638777" cy="283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itle 1">
            <a:extLst>
              <a:ext uri="{FF2B5EF4-FFF2-40B4-BE49-F238E27FC236}">
                <a16:creationId xmlns:a16="http://schemas.microsoft.com/office/drawing/2014/main" id="{ECA6F6DF-4D49-419A-B95B-3E3D82A0FA60}"/>
              </a:ext>
            </a:extLst>
          </p:cNvPr>
          <p:cNvSpPr txBox="1">
            <a:spLocks/>
          </p:cNvSpPr>
          <p:nvPr/>
        </p:nvSpPr>
        <p:spPr>
          <a:xfrm>
            <a:off x="2899104" y="1264123"/>
            <a:ext cx="5129534" cy="593502"/>
          </a:xfrm>
        </p:spPr>
        <p:txBody>
          <a:bodyPr anchor="b"/>
          <a:lstStyle>
            <a:lvl1pPr algn="ctr" defTabSz="457200" rtl="0" eaLnBrk="1" latinLnBrk="0" hangingPunct="1">
              <a:spcBef>
                <a:spcPct val="0"/>
              </a:spcBef>
              <a:buNone/>
              <a:defRPr sz="45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rPr>
              <a:t>Support pathway</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rPr>
              <a:t> All free to employers</a:t>
            </a:r>
            <a:br>
              <a:rPr kumimoji="0" lang="en-GB" sz="1000" b="1" i="0" u="none" strike="noStrike" kern="1200" cap="none" spc="0" normalizeH="0" baseline="0" noProof="0" dirty="0">
                <a:ln>
                  <a:noFill/>
                </a:ln>
                <a:solidFill>
                  <a:srgbClr val="A00054"/>
                </a:solidFill>
                <a:effectLst/>
                <a:uLnTx/>
                <a:uFillTx/>
                <a:latin typeface="Arial" panose="020B0604020202020204"/>
                <a:ea typeface="+mj-ea"/>
                <a:cs typeface="+mj-cs"/>
              </a:rPr>
            </a:br>
            <a:endParaRPr kumimoji="0" lang="en-GB" sz="2100" b="1" i="0" u="none" strike="noStrike" kern="1200" cap="none" spc="0" normalizeH="0" baseline="0" noProof="0" dirty="0">
              <a:ln>
                <a:noFill/>
              </a:ln>
              <a:solidFill>
                <a:srgbClr val="A00054"/>
              </a:solidFill>
              <a:effectLst/>
              <a:uLnTx/>
              <a:uFillTx/>
              <a:latin typeface="Arial" panose="020B0604020202020204"/>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A00054"/>
                </a:solidFill>
                <a:effectLst/>
                <a:uLnTx/>
                <a:uFillTx/>
                <a:latin typeface="Arial" panose="020B0604020202020204"/>
                <a:ea typeface="+mj-ea"/>
                <a:cs typeface="+mj-cs"/>
              </a:rPr>
              <a:t>Also accessible by video </a:t>
            </a:r>
            <a:r>
              <a:rPr kumimoji="0" lang="en-GB" sz="1400" b="1" i="0" u="none" strike="noStrike" kern="1200" cap="none" spc="0" normalizeH="0" baseline="0" noProof="0" dirty="0">
                <a:ln>
                  <a:noFill/>
                </a:ln>
                <a:solidFill>
                  <a:srgbClr val="A00054"/>
                </a:solidFill>
                <a:effectLst/>
                <a:uLnTx/>
                <a:uFillTx/>
                <a:latin typeface="Arial" panose="020B0604020202020204"/>
                <a:ea typeface="+mj-ea"/>
                <a:cs typeface="+mj-cs"/>
                <a:hlinkClick r:id="rId5"/>
              </a:rPr>
              <a:t>here</a:t>
            </a:r>
            <a:endParaRPr kumimoji="0" lang="en-GB" sz="1400" b="1" i="0" u="none" strike="noStrike" kern="1200" cap="none" spc="0" normalizeH="0" baseline="0" noProof="0" dirty="0">
              <a:ln>
                <a:noFill/>
              </a:ln>
              <a:solidFill>
                <a:srgbClr val="A00054"/>
              </a:solidFill>
              <a:effectLst/>
              <a:uLnTx/>
              <a:uFillTx/>
              <a:latin typeface="Arial" panose="020B0604020202020204"/>
              <a:ea typeface="+mj-ea"/>
              <a:cs typeface="+mj-cs"/>
            </a:endParaRPr>
          </a:p>
        </p:txBody>
      </p:sp>
      <p:sp>
        <p:nvSpPr>
          <p:cNvPr id="2" name="TextBox 1">
            <a:extLst>
              <a:ext uri="{FF2B5EF4-FFF2-40B4-BE49-F238E27FC236}">
                <a16:creationId xmlns:a16="http://schemas.microsoft.com/office/drawing/2014/main" id="{238B828E-EDB7-4333-9DF4-B23D60E4FCCF}"/>
              </a:ext>
            </a:extLst>
          </p:cNvPr>
          <p:cNvSpPr txBox="1"/>
          <p:nvPr/>
        </p:nvSpPr>
        <p:spPr>
          <a:xfrm>
            <a:off x="4388024" y="2444880"/>
            <a:ext cx="2046161"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5EB8"/>
                </a:solidFill>
                <a:effectLst/>
                <a:uLnTx/>
                <a:uFillTx/>
                <a:latin typeface="Arial" panose="020B0604020202020204"/>
                <a:ea typeface="+mn-ea"/>
                <a:cs typeface="+mn-cs"/>
              </a:rPr>
              <a:t>Access additional learning resources on </a:t>
            </a:r>
            <a:r>
              <a:rPr kumimoji="0" lang="en-GB" sz="1050" b="1" i="0" u="none" strike="noStrike" kern="1200" cap="none" spc="0" normalizeH="0" baseline="0" noProof="0" dirty="0">
                <a:ln>
                  <a:noFill/>
                </a:ln>
                <a:solidFill>
                  <a:srgbClr val="005EB8"/>
                </a:solidFill>
                <a:effectLst/>
                <a:uLnTx/>
                <a:uFillTx/>
                <a:latin typeface="Arial" panose="020B0604020202020204"/>
                <a:ea typeface="+mn-ea"/>
                <a:cs typeface="+mn-cs"/>
                <a:hlinkClick r:id="rId6"/>
              </a:rPr>
              <a:t>HASO</a:t>
            </a:r>
            <a:endParaRPr kumimoji="0" lang="en-GB" sz="1050" b="1" i="0" u="none" strike="noStrike" kern="1200" cap="none" spc="0" normalizeH="0" baseline="0" noProof="0" dirty="0">
              <a:ln>
                <a:noFill/>
              </a:ln>
              <a:solidFill>
                <a:srgbClr val="005EB8"/>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8788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6A40-D893-C743-9A64-3B9638BA929E}"/>
              </a:ext>
            </a:extLst>
          </p:cNvPr>
          <p:cNvSpPr>
            <a:spLocks noGrp="1"/>
          </p:cNvSpPr>
          <p:nvPr>
            <p:ph type="title"/>
          </p:nvPr>
        </p:nvSpPr>
        <p:spPr>
          <a:xfrm>
            <a:off x="194260" y="236873"/>
            <a:ext cx="7886700" cy="762306"/>
          </a:xfrm>
        </p:spPr>
        <p:txBody>
          <a:bodyPr>
            <a:noAutofit/>
          </a:bodyPr>
          <a:lstStyle/>
          <a:p>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endParaRPr lang="en-US"/>
          </a:p>
        </p:txBody>
      </p:sp>
      <p:pic>
        <p:nvPicPr>
          <p:cNvPr id="3" name="Picture 2">
            <a:extLst>
              <a:ext uri="{FF2B5EF4-FFF2-40B4-BE49-F238E27FC236}">
                <a16:creationId xmlns:a16="http://schemas.microsoft.com/office/drawing/2014/main" id="{D79B30A1-7144-49E8-82FF-8DFE34EB6922}"/>
              </a:ext>
            </a:extLst>
          </p:cNvPr>
          <p:cNvPicPr>
            <a:picLocks noChangeAspect="1"/>
          </p:cNvPicPr>
          <p:nvPr/>
        </p:nvPicPr>
        <p:blipFill>
          <a:blip r:embed="rId3"/>
          <a:stretch>
            <a:fillRect/>
          </a:stretch>
        </p:blipFill>
        <p:spPr>
          <a:xfrm>
            <a:off x="4137610" y="999179"/>
            <a:ext cx="4603632" cy="3042516"/>
          </a:xfrm>
          <a:prstGeom prst="rect">
            <a:avLst/>
          </a:prstGeom>
        </p:spPr>
      </p:pic>
      <p:sp>
        <p:nvSpPr>
          <p:cNvPr id="4" name="Text Placeholder 2">
            <a:extLst>
              <a:ext uri="{FF2B5EF4-FFF2-40B4-BE49-F238E27FC236}">
                <a16:creationId xmlns:a16="http://schemas.microsoft.com/office/drawing/2014/main" id="{E64C6B61-9B24-47CD-AE43-760A2516DA31}"/>
              </a:ext>
            </a:extLst>
          </p:cNvPr>
          <p:cNvSpPr txBox="1">
            <a:spLocks/>
          </p:cNvSpPr>
          <p:nvPr/>
        </p:nvSpPr>
        <p:spPr>
          <a:xfrm>
            <a:off x="342143" y="1182624"/>
            <a:ext cx="3126509" cy="277825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Menti.com</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Code: 6919 309</a:t>
            </a:r>
          </a:p>
        </p:txBody>
      </p:sp>
      <p:sp>
        <p:nvSpPr>
          <p:cNvPr id="5" name="TextBox 4">
            <a:extLst>
              <a:ext uri="{FF2B5EF4-FFF2-40B4-BE49-F238E27FC236}">
                <a16:creationId xmlns:a16="http://schemas.microsoft.com/office/drawing/2014/main" id="{AF2E7408-756E-4CE0-883C-972827355450}"/>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702121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E10686-CEC5-4D26-BD89-E42CEAF2784B}"/>
              </a:ext>
            </a:extLst>
          </p:cNvPr>
          <p:cNvSpPr>
            <a:spLocks noGrp="1"/>
          </p:cNvSpPr>
          <p:nvPr>
            <p:ph type="ctrTitle"/>
          </p:nvPr>
        </p:nvSpPr>
        <p:spPr>
          <a:xfrm>
            <a:off x="269630" y="970724"/>
            <a:ext cx="8604739" cy="763991"/>
          </a:xfrm>
        </p:spPr>
        <p:txBody>
          <a:bodyPr>
            <a:normAutofit fontScale="90000"/>
          </a:bodyPr>
          <a:lstStyle/>
          <a:p>
            <a:r>
              <a:rPr lang="en-GB" dirty="0"/>
              <a:t>Clarifying apprenticeships and AHP support workers</a:t>
            </a:r>
          </a:p>
        </p:txBody>
      </p:sp>
      <p:sp>
        <p:nvSpPr>
          <p:cNvPr id="6" name="Subtitle 5">
            <a:extLst>
              <a:ext uri="{FF2B5EF4-FFF2-40B4-BE49-F238E27FC236}">
                <a16:creationId xmlns:a16="http://schemas.microsoft.com/office/drawing/2014/main" id="{E0E210A6-E8CF-4A63-82A4-5E4A331D0EB0}"/>
              </a:ext>
            </a:extLst>
          </p:cNvPr>
          <p:cNvSpPr>
            <a:spLocks noGrp="1"/>
          </p:cNvSpPr>
          <p:nvPr>
            <p:ph type="subTitle" idx="1"/>
          </p:nvPr>
        </p:nvSpPr>
        <p:spPr>
          <a:xfrm>
            <a:off x="345120" y="1960153"/>
            <a:ext cx="6858000" cy="618392"/>
          </a:xfrm>
        </p:spPr>
        <p:txBody>
          <a:bodyPr>
            <a:normAutofit fontScale="85000" lnSpcReduction="10000"/>
          </a:bodyPr>
          <a:lstStyle/>
          <a:p>
            <a:r>
              <a:rPr lang="en-GB" dirty="0"/>
              <a:t>Gemma Hall, Talent for Care Relationship Manager (Apprenticeships) – North West, Talent for Care, Health Education England</a:t>
            </a:r>
          </a:p>
        </p:txBody>
      </p:sp>
      <p:pic>
        <p:nvPicPr>
          <p:cNvPr id="2" name="Picture 1">
            <a:extLst>
              <a:ext uri="{FF2B5EF4-FFF2-40B4-BE49-F238E27FC236}">
                <a16:creationId xmlns:a16="http://schemas.microsoft.com/office/drawing/2014/main" id="{232C3ACB-A055-48C6-962C-CEB4006158D8}"/>
              </a:ext>
            </a:extLst>
          </p:cNvPr>
          <p:cNvPicPr>
            <a:picLocks noChangeAspect="1"/>
          </p:cNvPicPr>
          <p:nvPr/>
        </p:nvPicPr>
        <p:blipFill>
          <a:blip r:embed="rId2"/>
          <a:stretch>
            <a:fillRect/>
          </a:stretch>
        </p:blipFill>
        <p:spPr>
          <a:xfrm>
            <a:off x="8072054" y="1586213"/>
            <a:ext cx="1071946" cy="3295069"/>
          </a:xfrm>
          <a:prstGeom prst="rect">
            <a:avLst/>
          </a:prstGeom>
        </p:spPr>
      </p:pic>
      <p:sp>
        <p:nvSpPr>
          <p:cNvPr id="7" name="TextBox 6">
            <a:extLst>
              <a:ext uri="{FF2B5EF4-FFF2-40B4-BE49-F238E27FC236}">
                <a16:creationId xmlns:a16="http://schemas.microsoft.com/office/drawing/2014/main" id="{DE902D43-1E37-42B8-929C-31DA03C1D903}"/>
              </a:ext>
            </a:extLst>
          </p:cNvPr>
          <p:cNvSpPr txBox="1"/>
          <p:nvPr/>
        </p:nvSpPr>
        <p:spPr>
          <a:xfrm>
            <a:off x="6633933"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30532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C2814-CCA9-414A-8DF6-42A726E7D614}"/>
              </a:ext>
            </a:extLst>
          </p:cNvPr>
          <p:cNvPicPr>
            <a:picLocks noChangeAspect="1"/>
          </p:cNvPicPr>
          <p:nvPr/>
        </p:nvPicPr>
        <p:blipFill rotWithShape="1">
          <a:blip r:embed="rId3"/>
          <a:srcRect t="229" b="734"/>
          <a:stretch/>
        </p:blipFill>
        <p:spPr>
          <a:xfrm>
            <a:off x="1143000" y="1541654"/>
            <a:ext cx="3383658" cy="2227053"/>
          </a:xfrm>
          <a:prstGeom prst="rect">
            <a:avLst/>
          </a:prstGeom>
        </p:spPr>
      </p:pic>
      <p:pic>
        <p:nvPicPr>
          <p:cNvPr id="8" name="Picture 7">
            <a:extLst>
              <a:ext uri="{FF2B5EF4-FFF2-40B4-BE49-F238E27FC236}">
                <a16:creationId xmlns:a16="http://schemas.microsoft.com/office/drawing/2014/main" id="{9C623159-44A8-B542-9D24-1088A9F3B705}"/>
              </a:ext>
            </a:extLst>
          </p:cNvPr>
          <p:cNvPicPr>
            <a:picLocks noChangeAspect="1"/>
          </p:cNvPicPr>
          <p:nvPr/>
        </p:nvPicPr>
        <p:blipFill rotWithShape="1">
          <a:blip r:embed="rId4"/>
          <a:srcRect t="753" b="184"/>
          <a:stretch/>
        </p:blipFill>
        <p:spPr>
          <a:xfrm>
            <a:off x="4638416" y="1541655"/>
            <a:ext cx="3362586" cy="2213812"/>
          </a:xfrm>
          <a:prstGeom prst="rect">
            <a:avLst/>
          </a:prstGeom>
        </p:spPr>
      </p:pic>
      <p:sp>
        <p:nvSpPr>
          <p:cNvPr id="11" name="Triangle 10">
            <a:extLst>
              <a:ext uri="{FF2B5EF4-FFF2-40B4-BE49-F238E27FC236}">
                <a16:creationId xmlns:a16="http://schemas.microsoft.com/office/drawing/2014/main" id="{8E81544A-A4CA-384F-937F-7EAC77B67FBC}"/>
              </a:ext>
            </a:extLst>
          </p:cNvPr>
          <p:cNvSpPr/>
          <p:nvPr/>
        </p:nvSpPr>
        <p:spPr>
          <a:xfrm rot="10800000">
            <a:off x="1446041" y="154165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a:solidFill>
                <a:srgbClr val="FFFFFF"/>
              </a:solidFill>
              <a:latin typeface="Arial" panose="020B0604020202020204"/>
            </a:endParaRPr>
          </a:p>
        </p:txBody>
      </p:sp>
      <p:sp>
        <p:nvSpPr>
          <p:cNvPr id="12" name="Rectangle 11">
            <a:extLst>
              <a:ext uri="{FF2B5EF4-FFF2-40B4-BE49-F238E27FC236}">
                <a16:creationId xmlns:a16="http://schemas.microsoft.com/office/drawing/2014/main" id="{8128372D-C4B4-BF45-BF8F-065FBDC2AA95}"/>
              </a:ext>
            </a:extLst>
          </p:cNvPr>
          <p:cNvSpPr/>
          <p:nvPr/>
        </p:nvSpPr>
        <p:spPr>
          <a:xfrm>
            <a:off x="1143000" y="371043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rgbClr val="FFFFFF"/>
              </a:solidFill>
              <a:latin typeface="Arial" panose="020B0604020202020204"/>
            </a:endParaRPr>
          </a:p>
        </p:txBody>
      </p:sp>
      <p:sp>
        <p:nvSpPr>
          <p:cNvPr id="13" name="Rectangle 12">
            <a:extLst>
              <a:ext uri="{FF2B5EF4-FFF2-40B4-BE49-F238E27FC236}">
                <a16:creationId xmlns:a16="http://schemas.microsoft.com/office/drawing/2014/main" id="{21DA40B3-60F1-AC4C-BC75-1DFB592B81D3}"/>
              </a:ext>
            </a:extLst>
          </p:cNvPr>
          <p:cNvSpPr/>
          <p:nvPr/>
        </p:nvSpPr>
        <p:spPr>
          <a:xfrm>
            <a:off x="1143000" y="3839522"/>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rgbClr val="FFFFFF"/>
              </a:solidFill>
              <a:latin typeface="Arial" panose="020B0604020202020204"/>
            </a:endParaRPr>
          </a:p>
        </p:txBody>
      </p:sp>
      <p:pic>
        <p:nvPicPr>
          <p:cNvPr id="14" name="Picture 13">
            <a:extLst>
              <a:ext uri="{FF2B5EF4-FFF2-40B4-BE49-F238E27FC236}">
                <a16:creationId xmlns:a16="http://schemas.microsoft.com/office/drawing/2014/main" id="{859F973A-FB81-4F4A-A2C3-7512A5F7B6F7}"/>
              </a:ext>
            </a:extLst>
          </p:cNvPr>
          <p:cNvPicPr preferRelativeResize="0">
            <a:picLocks/>
          </p:cNvPicPr>
          <p:nvPr/>
        </p:nvPicPr>
        <p:blipFill>
          <a:blip r:embed="rId5"/>
          <a:stretch>
            <a:fillRect/>
          </a:stretch>
        </p:blipFill>
        <p:spPr>
          <a:xfrm>
            <a:off x="5268114" y="0"/>
            <a:ext cx="2732886" cy="1047600"/>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143000" y="919779"/>
            <a:ext cx="6858000" cy="537821"/>
          </a:xfrm>
        </p:spPr>
        <p:txBody>
          <a:bodyPr>
            <a:normAutofit fontScale="90000"/>
          </a:bodyPr>
          <a:lstStyle/>
          <a:p>
            <a:r>
              <a:rPr lang="en-US" dirty="0"/>
              <a:t>Demystifying Qualifications - Apprenticeships</a:t>
            </a:r>
          </a:p>
        </p:txBody>
      </p:sp>
      <p:sp>
        <p:nvSpPr>
          <p:cNvPr id="15" name="Subtitle 2">
            <a:extLst>
              <a:ext uri="{FF2B5EF4-FFF2-40B4-BE49-F238E27FC236}">
                <a16:creationId xmlns:a16="http://schemas.microsoft.com/office/drawing/2014/main" id="{8B39F46C-72A7-4F4D-8E72-8A77978A9B54}"/>
              </a:ext>
            </a:extLst>
          </p:cNvPr>
          <p:cNvSpPr>
            <a:spLocks noGrp="1"/>
          </p:cNvSpPr>
          <p:nvPr>
            <p:ph type="subTitle" idx="1"/>
          </p:nvPr>
        </p:nvSpPr>
        <p:spPr>
          <a:xfrm>
            <a:off x="1317001" y="4019565"/>
            <a:ext cx="6683999" cy="393465"/>
          </a:xfrm>
        </p:spPr>
        <p:txBody>
          <a:bodyPr>
            <a:noAutofit/>
          </a:bodyPr>
          <a:lstStyle/>
          <a:p>
            <a:r>
              <a:rPr lang="en-GB" sz="1125"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Gemma Hall</a:t>
            </a:r>
            <a:r>
              <a:rPr lang="en-GB" sz="1125" dirty="0">
                <a:latin typeface="Calibri" panose="020F0502020204030204" pitchFamily="34" charset="0"/>
                <a:ea typeface="Times New Roman" panose="02020603050405020304" pitchFamily="18" charset="0"/>
                <a:cs typeface="Times New Roman" panose="02020603050405020304" pitchFamily="18" charset="0"/>
              </a:rPr>
              <a:t> - </a:t>
            </a:r>
            <a:r>
              <a:rPr lang="en-GB" sz="1125"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Talent for Care Relationship Manager (Apprenticeships) | North West</a:t>
            </a:r>
            <a:r>
              <a:rPr lang="en-GB" sz="1125" dirty="0">
                <a:latin typeface="Calibri" panose="020F0502020204030204" pitchFamily="34" charset="0"/>
                <a:ea typeface="Times New Roman" panose="02020603050405020304" pitchFamily="18" charset="0"/>
                <a:cs typeface="Times New Roman" panose="02020603050405020304" pitchFamily="18" charset="0"/>
              </a:rPr>
              <a:t>, </a:t>
            </a:r>
            <a:r>
              <a:rPr lang="en-GB" sz="1125"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Health Education England</a:t>
            </a:r>
          </a:p>
          <a:p>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095673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3A8B6-5CE8-44A2-BECD-0948EC47CE9D}"/>
              </a:ext>
            </a:extLst>
          </p:cNvPr>
          <p:cNvSpPr txBox="1">
            <a:spLocks/>
          </p:cNvSpPr>
          <p:nvPr/>
        </p:nvSpPr>
        <p:spPr>
          <a:xfrm>
            <a:off x="445306" y="390281"/>
            <a:ext cx="5915025" cy="477154"/>
          </a:xfrm>
          <a:prstGeom prst="rect">
            <a:avLst/>
          </a:prstGeom>
        </p:spPr>
        <p:txBody>
          <a:bodyPr vert="horz" lIns="91440" tIns="45720" rIns="91440" bIns="45720" rtlCol="0" anchor="ctr">
            <a:normAutofit fontScale="92500" lnSpcReduction="20000"/>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AE2473"/>
                </a:solidFill>
                <a:effectLst/>
                <a:uLnTx/>
                <a:uFillTx/>
                <a:latin typeface="Arial" panose="020B0604020202020204"/>
                <a:ea typeface="+mj-ea"/>
                <a:cs typeface="+mj-cs"/>
              </a:rPr>
              <a:t>What is an Apprenticeship?</a:t>
            </a:r>
            <a:endParaRPr kumimoji="0" lang="en-US" sz="3600" b="1" i="0" u="none" strike="noStrike" kern="1200" cap="none" spc="0" normalizeH="0" baseline="0" noProof="0" dirty="0">
              <a:ln>
                <a:noFill/>
              </a:ln>
              <a:solidFill>
                <a:srgbClr val="AE2473"/>
              </a:solidFill>
              <a:effectLst/>
              <a:uLnTx/>
              <a:uFillTx/>
              <a:latin typeface="Arial" panose="020B0604020202020204"/>
              <a:ea typeface="+mj-ea"/>
              <a:cs typeface="+mj-cs"/>
            </a:endParaRPr>
          </a:p>
        </p:txBody>
      </p:sp>
      <p:sp>
        <p:nvSpPr>
          <p:cNvPr id="5" name="Content Placeholder 2">
            <a:extLst>
              <a:ext uri="{FF2B5EF4-FFF2-40B4-BE49-F238E27FC236}">
                <a16:creationId xmlns:a16="http://schemas.microsoft.com/office/drawing/2014/main" id="{BBB191DA-0EA6-4C10-A58E-6BE4ECFC150B}"/>
              </a:ext>
            </a:extLst>
          </p:cNvPr>
          <p:cNvSpPr>
            <a:spLocks noGrp="1"/>
          </p:cNvSpPr>
          <p:nvPr>
            <p:ph idx="1"/>
          </p:nvPr>
        </p:nvSpPr>
        <p:spPr>
          <a:xfrm>
            <a:off x="544106" y="1081737"/>
            <a:ext cx="4437925" cy="3324010"/>
          </a:xfrm>
        </p:spPr>
        <p:txBody>
          <a:bodyPr>
            <a:normAutofit lnSpcReduction="10000"/>
          </a:bodyPr>
          <a:lstStyle/>
          <a:p>
            <a:pPr marL="257162" indent="-257162">
              <a:buFont typeface="Arial" panose="020B0604020202020204" pitchFamily="34" charset="0"/>
              <a:buChar char="•"/>
            </a:pPr>
            <a:r>
              <a:rPr lang="en-GB" b="0" dirty="0">
                <a:solidFill>
                  <a:schemeClr val="bg2">
                    <a:lumMod val="25000"/>
                  </a:schemeClr>
                </a:solidFill>
              </a:rPr>
              <a:t>An apprenticeship is a job with training. </a:t>
            </a:r>
          </a:p>
          <a:p>
            <a:pPr marL="257162" indent="-257162">
              <a:buFont typeface="Arial" panose="020B0604020202020204" pitchFamily="34" charset="0"/>
              <a:buChar char="•"/>
            </a:pPr>
            <a:r>
              <a:rPr lang="en-GB" b="0" dirty="0">
                <a:solidFill>
                  <a:schemeClr val="bg2">
                    <a:lumMod val="25000"/>
                  </a:schemeClr>
                </a:solidFill>
              </a:rPr>
              <a:t>Apprentices will gain the technical knowledge, practical experience and wider skills and behaviours they need for their immediate job and future career. </a:t>
            </a:r>
          </a:p>
          <a:p>
            <a:pPr marL="257162" indent="-257162">
              <a:buFont typeface="Arial" panose="020B0604020202020204" pitchFamily="34" charset="0"/>
              <a:buChar char="•"/>
            </a:pPr>
            <a:r>
              <a:rPr lang="en-GB" b="0" dirty="0">
                <a:solidFill>
                  <a:schemeClr val="bg2">
                    <a:lumMod val="25000"/>
                  </a:schemeClr>
                </a:solidFill>
              </a:rPr>
              <a:t>The apprentice gains this through formal off-the-job training and the opportunity to practise these new skills in a real work environment. </a:t>
            </a:r>
          </a:p>
        </p:txBody>
      </p:sp>
      <p:pic>
        <p:nvPicPr>
          <p:cNvPr id="6" name="Picture 2" descr="H:\Marketing\Leaflet Components\leaflet A5 Program.jpg">
            <a:extLst>
              <a:ext uri="{FF2B5EF4-FFF2-40B4-BE49-F238E27FC236}">
                <a16:creationId xmlns:a16="http://schemas.microsoft.com/office/drawing/2014/main" id="{F5D048B6-80E5-438B-A740-BFF7E217D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656" y="941958"/>
            <a:ext cx="2156492" cy="325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A352C14-1DFC-4451-8601-F662FAFC935E}"/>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071879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14FD77-1487-47B1-BC96-AF5A12B67652}"/>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0F469596-949F-43FC-91AB-554D75030C27}"/>
              </a:ext>
            </a:extLst>
          </p:cNvPr>
          <p:cNvSpPr>
            <a:spLocks noGrp="1"/>
          </p:cNvSpPr>
          <p:nvPr>
            <p:ph type="title"/>
          </p:nvPr>
        </p:nvSpPr>
        <p:spPr>
          <a:xfrm>
            <a:off x="596445" y="247293"/>
            <a:ext cx="5915025" cy="477154"/>
          </a:xfrm>
        </p:spPr>
        <p:txBody>
          <a:bodyPr>
            <a:normAutofit fontScale="90000"/>
          </a:bodyPr>
          <a:lstStyle/>
          <a:p>
            <a:r>
              <a:rPr lang="en-GB" dirty="0"/>
              <a:t>Apprenticeship Basics </a:t>
            </a:r>
            <a:endParaRPr lang="en-US" dirty="0"/>
          </a:p>
        </p:txBody>
      </p:sp>
      <p:sp>
        <p:nvSpPr>
          <p:cNvPr id="6" name="Content Placeholder 2">
            <a:extLst>
              <a:ext uri="{FF2B5EF4-FFF2-40B4-BE49-F238E27FC236}">
                <a16:creationId xmlns:a16="http://schemas.microsoft.com/office/drawing/2014/main" id="{52DE976E-FFE5-4AC7-9A3B-BD181F33F988}"/>
              </a:ext>
            </a:extLst>
          </p:cNvPr>
          <p:cNvSpPr>
            <a:spLocks noGrp="1"/>
          </p:cNvSpPr>
          <p:nvPr>
            <p:ph idx="1"/>
          </p:nvPr>
        </p:nvSpPr>
        <p:spPr>
          <a:xfrm>
            <a:off x="596446" y="799424"/>
            <a:ext cx="6903110" cy="3712620"/>
          </a:xfrm>
        </p:spPr>
        <p:txBody>
          <a:bodyPr>
            <a:noAutofit/>
          </a:bodyPr>
          <a:lstStyle/>
          <a:p>
            <a:pPr marL="257175" indent="-257175">
              <a:buFont typeface="Arial" panose="020B0604020202020204" pitchFamily="34" charset="0"/>
              <a:buChar char="•"/>
            </a:pPr>
            <a:r>
              <a:rPr lang="en-GB" sz="1725" b="0" dirty="0">
                <a:solidFill>
                  <a:srgbClr val="000000"/>
                </a:solidFill>
              </a:rPr>
              <a:t>Apprenticeship Levy was introduced in 2017 to fund the provision of apprenticeship training</a:t>
            </a:r>
          </a:p>
          <a:p>
            <a:pPr marL="257175" indent="-257175">
              <a:buFont typeface="Arial" panose="020B0604020202020204" pitchFamily="34" charset="0"/>
              <a:buChar char="•"/>
            </a:pPr>
            <a:r>
              <a:rPr lang="en-GB" sz="1725" b="0" dirty="0">
                <a:solidFill>
                  <a:srgbClr val="000000"/>
                </a:solidFill>
              </a:rPr>
              <a:t>All large employers in scope and pay apprenticeship levy</a:t>
            </a:r>
          </a:p>
          <a:p>
            <a:pPr marL="257175" indent="-257175">
              <a:buFont typeface="Arial" panose="020B0604020202020204" pitchFamily="34" charset="0"/>
              <a:buChar char="•"/>
            </a:pPr>
            <a:r>
              <a:rPr lang="en-GB" sz="1725" b="0" dirty="0">
                <a:solidFill>
                  <a:srgbClr val="000000"/>
                </a:solidFill>
              </a:rPr>
              <a:t>Levy funds 100% of education costs for the apprentice (but not salary)</a:t>
            </a:r>
          </a:p>
          <a:p>
            <a:pPr marL="257175" indent="-257175">
              <a:buFont typeface="Arial" panose="020B0604020202020204" pitchFamily="34" charset="0"/>
              <a:buChar char="•"/>
            </a:pPr>
            <a:r>
              <a:rPr lang="en-GB" sz="1725" b="0" dirty="0">
                <a:solidFill>
                  <a:srgbClr val="000000"/>
                </a:solidFill>
                <a:ea typeface="Calibri" panose="020F0502020204030204" pitchFamily="34" charset="0"/>
                <a:cs typeface="Times New Roman" panose="02020603050405020304" pitchFamily="18" charset="0"/>
              </a:rPr>
              <a:t>Unlike a typical training course or degree, apprenticeships combine on-the-job training at an employer’s site with off-the-job training provided by a training organisation or university </a:t>
            </a:r>
          </a:p>
          <a:p>
            <a:pPr marL="257175" indent="-257175">
              <a:buFont typeface="Arial" panose="020B0604020202020204" pitchFamily="34" charset="0"/>
              <a:buChar char="•"/>
            </a:pPr>
            <a:r>
              <a:rPr lang="en-GB" sz="1725" b="0" dirty="0">
                <a:solidFill>
                  <a:srgbClr val="000000"/>
                </a:solidFill>
                <a:ea typeface="Calibri" panose="020F0502020204030204" pitchFamily="34" charset="0"/>
                <a:cs typeface="Times New Roman" panose="02020603050405020304" pitchFamily="18" charset="0"/>
              </a:rPr>
              <a:t>Leads to a national qualification – apprentices are employed in a real job whilst training</a:t>
            </a:r>
          </a:p>
          <a:p>
            <a:pPr marL="257175" indent="-257175">
              <a:buFont typeface="Arial" panose="020B0604020202020204" pitchFamily="34" charset="0"/>
              <a:buChar char="•"/>
            </a:pPr>
            <a:r>
              <a:rPr lang="en-GB" sz="1725" b="0" dirty="0">
                <a:solidFill>
                  <a:srgbClr val="000000"/>
                </a:solidFill>
                <a:ea typeface="Calibri" panose="020F0502020204030204" pitchFamily="34" charset="0"/>
                <a:cs typeface="Times New Roman" panose="02020603050405020304" pitchFamily="18" charset="0"/>
              </a:rPr>
              <a:t>In the NHS we use apprenticeships to develop the skills and knowledge of both new and existing employees </a:t>
            </a:r>
          </a:p>
        </p:txBody>
      </p:sp>
    </p:spTree>
    <p:extLst>
      <p:ext uri="{BB962C8B-B14F-4D97-AF65-F5344CB8AC3E}">
        <p14:creationId xmlns:p14="http://schemas.microsoft.com/office/powerpoint/2010/main" val="1946439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A384B8-04FE-4416-831B-A1CB732806F3}"/>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885FDBD0-16EA-4A19-B9EF-1706CF0F8B28}"/>
              </a:ext>
            </a:extLst>
          </p:cNvPr>
          <p:cNvSpPr>
            <a:spLocks noGrp="1"/>
          </p:cNvSpPr>
          <p:nvPr>
            <p:ph type="title"/>
          </p:nvPr>
        </p:nvSpPr>
        <p:spPr>
          <a:xfrm>
            <a:off x="467976" y="228948"/>
            <a:ext cx="5915025" cy="477154"/>
          </a:xfrm>
        </p:spPr>
        <p:txBody>
          <a:bodyPr>
            <a:normAutofit fontScale="90000"/>
          </a:bodyPr>
          <a:lstStyle/>
          <a:p>
            <a:r>
              <a:rPr lang="en-GB" dirty="0"/>
              <a:t>Levels of Apprenticeships</a:t>
            </a:r>
          </a:p>
        </p:txBody>
      </p:sp>
      <p:pic>
        <p:nvPicPr>
          <p:cNvPr id="6" name="Picture 2" descr="image">
            <a:extLst>
              <a:ext uri="{FF2B5EF4-FFF2-40B4-BE49-F238E27FC236}">
                <a16:creationId xmlns:a16="http://schemas.microsoft.com/office/drawing/2014/main" id="{1C4A3D03-D7DE-4916-A016-4AD627124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434" y="763260"/>
            <a:ext cx="7149104" cy="366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232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F4524A-FB3C-4A14-AD78-2EB706F25609}"/>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9086EF55-A5D4-4B2C-A8A1-2893BE744FCC}"/>
              </a:ext>
            </a:extLst>
          </p:cNvPr>
          <p:cNvSpPr>
            <a:spLocks noGrp="1"/>
          </p:cNvSpPr>
          <p:nvPr>
            <p:ph type="title"/>
          </p:nvPr>
        </p:nvSpPr>
        <p:spPr>
          <a:xfrm>
            <a:off x="469805" y="331121"/>
            <a:ext cx="5915025" cy="477154"/>
          </a:xfrm>
        </p:spPr>
        <p:txBody>
          <a:bodyPr>
            <a:normAutofit fontScale="90000"/>
          </a:bodyPr>
          <a:lstStyle/>
          <a:p>
            <a:r>
              <a:rPr lang="en-GB" dirty="0"/>
              <a:t>Format of Apprenticeships</a:t>
            </a:r>
          </a:p>
        </p:txBody>
      </p:sp>
      <p:sp>
        <p:nvSpPr>
          <p:cNvPr id="6" name="Content Placeholder 2">
            <a:extLst>
              <a:ext uri="{FF2B5EF4-FFF2-40B4-BE49-F238E27FC236}">
                <a16:creationId xmlns:a16="http://schemas.microsoft.com/office/drawing/2014/main" id="{6DE17AC3-DD70-4F77-A40C-D715A963EE59}"/>
              </a:ext>
            </a:extLst>
          </p:cNvPr>
          <p:cNvSpPr>
            <a:spLocks noGrp="1"/>
          </p:cNvSpPr>
          <p:nvPr>
            <p:ph idx="1"/>
          </p:nvPr>
        </p:nvSpPr>
        <p:spPr>
          <a:xfrm>
            <a:off x="832540" y="1017640"/>
            <a:ext cx="6543115" cy="3418334"/>
          </a:xfrm>
        </p:spPr>
        <p:txBody>
          <a:bodyPr>
            <a:normAutofit/>
          </a:bodyPr>
          <a:lstStyle/>
          <a:p>
            <a:pPr marL="257175" indent="-257175">
              <a:buFont typeface="Arial" panose="020B0604020202020204" pitchFamily="34" charset="0"/>
              <a:buChar char="•"/>
            </a:pPr>
            <a:r>
              <a:rPr lang="en-GB" sz="1950" b="0" dirty="0">
                <a:solidFill>
                  <a:srgbClr val="000000"/>
                </a:solidFill>
              </a:rPr>
              <a:t>Level 2 to Level 7</a:t>
            </a:r>
          </a:p>
          <a:p>
            <a:pPr marL="257175" indent="-257175">
              <a:buFont typeface="Arial" panose="020B0604020202020204" pitchFamily="34" charset="0"/>
              <a:buChar char="•"/>
            </a:pPr>
            <a:r>
              <a:rPr lang="en-GB" sz="1950" b="0" dirty="0">
                <a:solidFill>
                  <a:srgbClr val="000000"/>
                </a:solidFill>
              </a:rPr>
              <a:t>Relate to an occupation – occupational competence</a:t>
            </a:r>
          </a:p>
          <a:p>
            <a:pPr marL="257175" indent="-257175">
              <a:buFont typeface="Arial" panose="020B0604020202020204" pitchFamily="34" charset="0"/>
              <a:buChar char="•"/>
            </a:pPr>
            <a:r>
              <a:rPr lang="en-GB" sz="1950" b="0" dirty="0">
                <a:solidFill>
                  <a:srgbClr val="000000"/>
                </a:solidFill>
              </a:rPr>
              <a:t>Knowledge Skills and Behaviours (KSBs) and End Point Assessment (EPA)</a:t>
            </a:r>
          </a:p>
          <a:p>
            <a:pPr marL="257175" indent="-257175">
              <a:buFont typeface="Arial" panose="020B0604020202020204" pitchFamily="34" charset="0"/>
              <a:buChar char="•"/>
            </a:pPr>
            <a:r>
              <a:rPr lang="en-GB" sz="1950" b="0" dirty="0">
                <a:solidFill>
                  <a:srgbClr val="000000"/>
                </a:solidFill>
              </a:rPr>
              <a:t>20% off the job learning </a:t>
            </a:r>
          </a:p>
          <a:p>
            <a:pPr marL="257175" indent="-257175">
              <a:buFont typeface="Arial" panose="020B0604020202020204" pitchFamily="34" charset="0"/>
              <a:buChar char="•"/>
            </a:pPr>
            <a:r>
              <a:rPr lang="en-GB" sz="1950" b="0" dirty="0">
                <a:solidFill>
                  <a:srgbClr val="000000"/>
                </a:solidFill>
              </a:rPr>
              <a:t>Mandated qualifications – included in some but not all</a:t>
            </a:r>
          </a:p>
          <a:p>
            <a:pPr marL="257175" indent="-257175">
              <a:buFont typeface="Arial" panose="020B0604020202020204" pitchFamily="34" charset="0"/>
              <a:buChar char="•"/>
            </a:pPr>
            <a:r>
              <a:rPr lang="en-GB" sz="1950" b="0" dirty="0">
                <a:solidFill>
                  <a:srgbClr val="000000"/>
                </a:solidFill>
              </a:rPr>
              <a:t>Models of delivery of apprenticeships – can vary by provider </a:t>
            </a:r>
          </a:p>
          <a:p>
            <a:pPr marL="257175" indent="-257175">
              <a:buFont typeface="Arial" panose="020B0604020202020204" pitchFamily="34" charset="0"/>
              <a:buChar char="•"/>
            </a:pPr>
            <a:r>
              <a:rPr lang="en-GB" sz="1950" b="0" dirty="0">
                <a:solidFill>
                  <a:srgbClr val="000000"/>
                </a:solidFill>
              </a:rPr>
              <a:t>Placements – some but not all  </a:t>
            </a:r>
          </a:p>
          <a:p>
            <a:endParaRPr lang="en-GB" dirty="0">
              <a:solidFill>
                <a:srgbClr val="FF0000"/>
              </a:solidFill>
            </a:endParaRPr>
          </a:p>
          <a:p>
            <a:endParaRPr lang="en-GB" dirty="0"/>
          </a:p>
        </p:txBody>
      </p:sp>
    </p:spTree>
    <p:extLst>
      <p:ext uri="{BB962C8B-B14F-4D97-AF65-F5344CB8AC3E}">
        <p14:creationId xmlns:p14="http://schemas.microsoft.com/office/powerpoint/2010/main" val="1672198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CF75D-63F0-46B6-AFF6-AA6E851ED6AA}"/>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036D9E9F-5D0A-4952-90AE-749D828BA5AA}"/>
              </a:ext>
            </a:extLst>
          </p:cNvPr>
          <p:cNvSpPr>
            <a:spLocks noGrp="1"/>
          </p:cNvSpPr>
          <p:nvPr>
            <p:ph type="title"/>
          </p:nvPr>
        </p:nvSpPr>
        <p:spPr>
          <a:xfrm>
            <a:off x="404301" y="411330"/>
            <a:ext cx="8335398" cy="477154"/>
          </a:xfrm>
        </p:spPr>
        <p:txBody>
          <a:bodyPr>
            <a:normAutofit fontScale="90000"/>
          </a:bodyPr>
          <a:lstStyle/>
          <a:p>
            <a:r>
              <a:rPr lang="en-GB" dirty="0"/>
              <a:t>Apprenticeship Standards and Resources </a:t>
            </a:r>
          </a:p>
        </p:txBody>
      </p:sp>
      <p:sp>
        <p:nvSpPr>
          <p:cNvPr id="6" name="TextBox 5">
            <a:extLst>
              <a:ext uri="{FF2B5EF4-FFF2-40B4-BE49-F238E27FC236}">
                <a16:creationId xmlns:a16="http://schemas.microsoft.com/office/drawing/2014/main" id="{CFD5253D-E3B1-4B24-99B2-49C3B1F43A91}"/>
              </a:ext>
            </a:extLst>
          </p:cNvPr>
          <p:cNvSpPr txBox="1"/>
          <p:nvPr/>
        </p:nvSpPr>
        <p:spPr>
          <a:xfrm>
            <a:off x="642347" y="1237342"/>
            <a:ext cx="6753971" cy="3000821"/>
          </a:xfrm>
          <a:prstGeom prst="rect">
            <a:avLst/>
          </a:prstGeom>
          <a:noFill/>
        </p:spPr>
        <p:txBody>
          <a:bodyPr wrap="square" rtlCol="0">
            <a:spAutoFit/>
          </a:bodyPr>
          <a:lstStyle/>
          <a:p>
            <a:pPr defTabSz="342900"/>
            <a:r>
              <a:rPr lang="en-GB" dirty="0">
                <a:solidFill>
                  <a:srgbClr val="005EB8"/>
                </a:solidFill>
                <a:latin typeface="Arial" panose="020B0604020202020204"/>
                <a:hlinkClick r:id="rId2"/>
              </a:rPr>
              <a:t>All Apprenticeship Standards</a:t>
            </a:r>
            <a:r>
              <a:rPr lang="en-GB" dirty="0">
                <a:solidFill>
                  <a:srgbClr val="005EB8"/>
                </a:solidFill>
                <a:latin typeface="Arial" panose="020B0604020202020204"/>
              </a:rPr>
              <a:t> </a:t>
            </a:r>
            <a:r>
              <a:rPr lang="en-GB" u="sng" dirty="0">
                <a:solidFill>
                  <a:srgbClr val="005EB8"/>
                </a:solidFill>
                <a:latin typeface="Arial" panose="020B0604020202020204"/>
                <a:hlinkClick r:id="rId3"/>
              </a:rPr>
              <a:t>–</a:t>
            </a:r>
            <a:r>
              <a:rPr lang="en-GB" u="sng" dirty="0">
                <a:solidFill>
                  <a:srgbClr val="005EB8"/>
                </a:solidFill>
                <a:latin typeface="Arial" panose="020B0604020202020204"/>
              </a:rPr>
              <a:t> Institu</a:t>
            </a:r>
            <a:r>
              <a:rPr lang="en-GB" u="sng" dirty="0">
                <a:solidFill>
                  <a:srgbClr val="005EB8"/>
                </a:solidFill>
                <a:latin typeface="Arial" panose="020B0604020202020204"/>
                <a:hlinkClick r:id="rId3"/>
              </a:rPr>
              <a:t>t</a:t>
            </a:r>
            <a:r>
              <a:rPr lang="en-GB" u="sng" dirty="0">
                <a:solidFill>
                  <a:srgbClr val="005EB8"/>
                </a:solidFill>
                <a:latin typeface="Arial" panose="020B0604020202020204"/>
              </a:rPr>
              <a:t>e for Apprenticeships a</a:t>
            </a:r>
            <a:r>
              <a:rPr lang="en-GB" u="sng" dirty="0">
                <a:solidFill>
                  <a:srgbClr val="005EB8"/>
                </a:solidFill>
                <a:latin typeface="Arial" panose="020B0604020202020204"/>
                <a:hlinkClick r:id="rId3"/>
              </a:rPr>
              <a:t>nd</a:t>
            </a:r>
            <a:r>
              <a:rPr lang="en-GB" u="sng" dirty="0">
                <a:solidFill>
                  <a:srgbClr val="005EB8"/>
                </a:solidFill>
                <a:latin typeface="Arial" panose="020B0604020202020204"/>
              </a:rPr>
              <a:t> Technical Education</a:t>
            </a:r>
            <a:endParaRPr lang="en-GB" u="sng" dirty="0">
              <a:solidFill>
                <a:srgbClr val="005EB8"/>
              </a:solidFill>
              <a:latin typeface="Arial" panose="020B0604020202020204"/>
              <a:hlinkClick r:id="rId3"/>
            </a:endParaRPr>
          </a:p>
          <a:p>
            <a:pPr defTabSz="342900"/>
            <a:endParaRPr lang="en-GB" dirty="0">
              <a:solidFill>
                <a:srgbClr val="005EB8"/>
              </a:solidFill>
              <a:latin typeface="Arial" panose="020B0604020202020204"/>
              <a:hlinkClick r:id="rId3"/>
            </a:endParaRPr>
          </a:p>
          <a:p>
            <a:pPr defTabSz="342900"/>
            <a:endParaRPr lang="en-GB" dirty="0">
              <a:solidFill>
                <a:srgbClr val="005EB8"/>
              </a:solidFill>
              <a:latin typeface="Arial" panose="020B0604020202020204"/>
              <a:hlinkClick r:id="rId3"/>
            </a:endParaRPr>
          </a:p>
          <a:p>
            <a:pPr defTabSz="342900"/>
            <a:r>
              <a:rPr lang="en-GB" dirty="0">
                <a:solidFill>
                  <a:srgbClr val="005EB8"/>
                </a:solidFill>
                <a:latin typeface="Arial" panose="020B0604020202020204"/>
                <a:hlinkClick r:id="rId3"/>
              </a:rPr>
              <a:t>HEALTHCARE SUPPORT WORKER – Level 2</a:t>
            </a:r>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r>
              <a:rPr lang="en-GB" dirty="0">
                <a:solidFill>
                  <a:srgbClr val="005EB8"/>
                </a:solidFill>
                <a:latin typeface="Arial" panose="020B0604020202020204"/>
                <a:hlinkClick r:id="rId2"/>
              </a:rPr>
              <a:t>OCCUPATIONAL THERAPIST (INTEGRATED DEGREE) – LEVEL 6</a:t>
            </a:r>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r>
              <a:rPr lang="en-GB" dirty="0">
                <a:solidFill>
                  <a:srgbClr val="005EB8"/>
                </a:solidFill>
                <a:latin typeface="Arial" panose="020B0604020202020204"/>
                <a:hlinkClick r:id="rId4"/>
              </a:rPr>
              <a:t>Healthcare Apprenticeship Standards Online – HASO </a:t>
            </a:r>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a:p>
            <a:pPr defTabSz="342900"/>
            <a:r>
              <a:rPr lang="en-GB" dirty="0">
                <a:solidFill>
                  <a:srgbClr val="005EB8"/>
                </a:solidFill>
                <a:latin typeface="Arial" panose="020B0604020202020204"/>
                <a:hlinkClick r:id="rId5"/>
              </a:rPr>
              <a:t>HASO – Apprenticeship Pathways</a:t>
            </a:r>
            <a:endParaRPr lang="en-GB" dirty="0">
              <a:solidFill>
                <a:srgbClr val="005EB8"/>
              </a:solidFill>
              <a:latin typeface="Arial" panose="020B0604020202020204"/>
            </a:endParaRPr>
          </a:p>
          <a:p>
            <a:pPr defTabSz="342900"/>
            <a:endParaRPr lang="en-GB" dirty="0">
              <a:solidFill>
                <a:srgbClr val="005EB8"/>
              </a:solidFill>
              <a:latin typeface="Arial" panose="020B0604020202020204"/>
            </a:endParaRPr>
          </a:p>
        </p:txBody>
      </p:sp>
    </p:spTree>
    <p:extLst>
      <p:ext uri="{BB962C8B-B14F-4D97-AF65-F5344CB8AC3E}">
        <p14:creationId xmlns:p14="http://schemas.microsoft.com/office/powerpoint/2010/main" val="4054231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C2814-CCA9-414A-8DF6-42A726E7D614}"/>
              </a:ext>
            </a:extLst>
          </p:cNvPr>
          <p:cNvPicPr>
            <a:picLocks noChangeAspect="1"/>
          </p:cNvPicPr>
          <p:nvPr/>
        </p:nvPicPr>
        <p:blipFill rotWithShape="1">
          <a:blip r:embed="rId2"/>
          <a:srcRect t="229" b="734"/>
          <a:stretch/>
        </p:blipFill>
        <p:spPr>
          <a:xfrm>
            <a:off x="1143000" y="1541654"/>
            <a:ext cx="3383658" cy="2227053"/>
          </a:xfrm>
          <a:prstGeom prst="rect">
            <a:avLst/>
          </a:prstGeom>
        </p:spPr>
      </p:pic>
      <p:pic>
        <p:nvPicPr>
          <p:cNvPr id="8" name="Picture 7">
            <a:extLst>
              <a:ext uri="{FF2B5EF4-FFF2-40B4-BE49-F238E27FC236}">
                <a16:creationId xmlns:a16="http://schemas.microsoft.com/office/drawing/2014/main" id="{9C623159-44A8-B542-9D24-1088A9F3B705}"/>
              </a:ext>
            </a:extLst>
          </p:cNvPr>
          <p:cNvPicPr>
            <a:picLocks noChangeAspect="1"/>
          </p:cNvPicPr>
          <p:nvPr/>
        </p:nvPicPr>
        <p:blipFill rotWithShape="1">
          <a:blip r:embed="rId3"/>
          <a:srcRect t="753" b="184"/>
          <a:stretch/>
        </p:blipFill>
        <p:spPr>
          <a:xfrm>
            <a:off x="4638416" y="1541655"/>
            <a:ext cx="3362586" cy="2213812"/>
          </a:xfrm>
          <a:prstGeom prst="rect">
            <a:avLst/>
          </a:prstGeom>
        </p:spPr>
      </p:pic>
      <p:sp>
        <p:nvSpPr>
          <p:cNvPr id="11" name="Triangle 10">
            <a:extLst>
              <a:ext uri="{FF2B5EF4-FFF2-40B4-BE49-F238E27FC236}">
                <a16:creationId xmlns:a16="http://schemas.microsoft.com/office/drawing/2014/main" id="{8E81544A-A4CA-384F-937F-7EAC77B67FBC}"/>
              </a:ext>
            </a:extLst>
          </p:cNvPr>
          <p:cNvSpPr/>
          <p:nvPr/>
        </p:nvSpPr>
        <p:spPr>
          <a:xfrm rot="10800000">
            <a:off x="1446041" y="154165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a:solidFill>
                <a:srgbClr val="FFFFFF"/>
              </a:solidFill>
              <a:latin typeface="Arial" panose="020B0604020202020204"/>
            </a:endParaRPr>
          </a:p>
        </p:txBody>
      </p:sp>
      <p:sp>
        <p:nvSpPr>
          <p:cNvPr id="12" name="Rectangle 11">
            <a:extLst>
              <a:ext uri="{FF2B5EF4-FFF2-40B4-BE49-F238E27FC236}">
                <a16:creationId xmlns:a16="http://schemas.microsoft.com/office/drawing/2014/main" id="{8128372D-C4B4-BF45-BF8F-065FBDC2AA95}"/>
              </a:ext>
            </a:extLst>
          </p:cNvPr>
          <p:cNvSpPr/>
          <p:nvPr/>
        </p:nvSpPr>
        <p:spPr>
          <a:xfrm>
            <a:off x="1143000" y="371043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rgbClr val="FFFFFF"/>
              </a:solidFill>
              <a:latin typeface="Arial" panose="020B0604020202020204"/>
            </a:endParaRPr>
          </a:p>
        </p:txBody>
      </p:sp>
      <p:sp>
        <p:nvSpPr>
          <p:cNvPr id="13" name="Rectangle 12">
            <a:extLst>
              <a:ext uri="{FF2B5EF4-FFF2-40B4-BE49-F238E27FC236}">
                <a16:creationId xmlns:a16="http://schemas.microsoft.com/office/drawing/2014/main" id="{21DA40B3-60F1-AC4C-BC75-1DFB592B81D3}"/>
              </a:ext>
            </a:extLst>
          </p:cNvPr>
          <p:cNvSpPr/>
          <p:nvPr/>
        </p:nvSpPr>
        <p:spPr>
          <a:xfrm>
            <a:off x="1143000" y="3839522"/>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endParaRPr lang="en-US" sz="1013">
              <a:solidFill>
                <a:srgbClr val="FFFFFF"/>
              </a:solidFill>
              <a:latin typeface="Arial" panose="020B0604020202020204"/>
            </a:endParaRPr>
          </a:p>
        </p:txBody>
      </p:sp>
      <p:pic>
        <p:nvPicPr>
          <p:cNvPr id="14" name="Picture 13">
            <a:extLst>
              <a:ext uri="{FF2B5EF4-FFF2-40B4-BE49-F238E27FC236}">
                <a16:creationId xmlns:a16="http://schemas.microsoft.com/office/drawing/2014/main" id="{859F973A-FB81-4F4A-A2C3-7512A5F7B6F7}"/>
              </a:ext>
            </a:extLst>
          </p:cNvPr>
          <p:cNvPicPr preferRelativeResize="0">
            <a:picLocks/>
          </p:cNvPicPr>
          <p:nvPr/>
        </p:nvPicPr>
        <p:blipFill>
          <a:blip r:embed="rId4"/>
          <a:stretch>
            <a:fillRect/>
          </a:stretch>
        </p:blipFill>
        <p:spPr>
          <a:xfrm>
            <a:off x="5268114" y="0"/>
            <a:ext cx="2732886" cy="1047600"/>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321174" y="751273"/>
            <a:ext cx="6996926" cy="537821"/>
          </a:xfrm>
        </p:spPr>
        <p:txBody>
          <a:bodyPr>
            <a:noAutofit/>
          </a:bodyPr>
          <a:lstStyle/>
          <a:p>
            <a:pPr algn="l"/>
            <a:r>
              <a:rPr lang="en-GB" sz="3200" dirty="0">
                <a:solidFill>
                  <a:srgbClr val="A00054"/>
                </a:solidFill>
              </a:rPr>
              <a:t>Apprenticeship Procurement</a:t>
            </a:r>
          </a:p>
        </p:txBody>
      </p:sp>
      <p:sp>
        <p:nvSpPr>
          <p:cNvPr id="5" name="Subtitle 4">
            <a:extLst>
              <a:ext uri="{FF2B5EF4-FFF2-40B4-BE49-F238E27FC236}">
                <a16:creationId xmlns:a16="http://schemas.microsoft.com/office/drawing/2014/main" id="{4C4D4F69-E8E7-4DCC-807D-BBDD83F48324}"/>
              </a:ext>
            </a:extLst>
          </p:cNvPr>
          <p:cNvSpPr>
            <a:spLocks noGrp="1"/>
          </p:cNvSpPr>
          <p:nvPr>
            <p:ph type="subTitle" idx="1"/>
          </p:nvPr>
        </p:nvSpPr>
        <p:spPr>
          <a:xfrm>
            <a:off x="502544" y="4081017"/>
            <a:ext cx="7696827" cy="618392"/>
          </a:xfrm>
        </p:spPr>
        <p:txBody>
          <a:bodyPr>
            <a:normAutofit fontScale="92500" lnSpcReduction="10000"/>
          </a:bodyPr>
          <a:lstStyle/>
          <a:p>
            <a:r>
              <a:rPr lang="en-GB"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Gemma Hall</a:t>
            </a:r>
            <a:r>
              <a:rPr lang="en-GB" dirty="0">
                <a:latin typeface="Calibri" panose="020F0502020204030204" pitchFamily="34" charset="0"/>
                <a:ea typeface="Times New Roman" panose="02020603050405020304" pitchFamily="18" charset="0"/>
                <a:cs typeface="Times New Roman" panose="02020603050405020304" pitchFamily="18" charset="0"/>
              </a:rPr>
              <a:t> - </a:t>
            </a:r>
            <a:r>
              <a:rPr lang="en-GB"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Talent for Care Relationship Manager (Apprenticeships) | North West</a:t>
            </a:r>
            <a:r>
              <a:rPr lang="en-GB" dirty="0">
                <a:latin typeface="Calibri" panose="020F0502020204030204" pitchFamily="34" charset="0"/>
                <a:ea typeface="Times New Roman" panose="02020603050405020304" pitchFamily="18" charset="0"/>
                <a:cs typeface="Times New Roman" panose="02020603050405020304" pitchFamily="18" charset="0"/>
              </a:rPr>
              <a:t>, </a:t>
            </a:r>
            <a:r>
              <a:rPr lang="en-GB" dirty="0">
                <a:solidFill>
                  <a:srgbClr val="005EB8"/>
                </a:solidFill>
                <a:latin typeface="Arial" panose="020B0604020202020204" pitchFamily="34" charset="0"/>
                <a:ea typeface="Times New Roman" panose="02020603050405020304" pitchFamily="18" charset="0"/>
                <a:cs typeface="Times New Roman" panose="02020603050405020304" pitchFamily="18" charset="0"/>
              </a:rPr>
              <a:t>Health Education England</a:t>
            </a:r>
          </a:p>
          <a:p>
            <a:r>
              <a:rPr lang="en-GB" dirty="0">
                <a:ea typeface="MS Mincho" panose="02020609040205080304" pitchFamily="49" charset="-128"/>
              </a:rPr>
              <a:t>Simon Dennis, Apprenticeship Procurement Lead, Salisbury</a:t>
            </a:r>
            <a:endParaRPr lang="en-GB" dirty="0"/>
          </a:p>
          <a:p>
            <a:endParaRPr lang="en-GB" dirty="0"/>
          </a:p>
        </p:txBody>
      </p:sp>
    </p:spTree>
    <p:extLst>
      <p:ext uri="{BB962C8B-B14F-4D97-AF65-F5344CB8AC3E}">
        <p14:creationId xmlns:p14="http://schemas.microsoft.com/office/powerpoint/2010/main" val="1494874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B580E0-1C44-4786-A6A4-F0D3CBD03AB6}"/>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
        <p:nvSpPr>
          <p:cNvPr id="6" name="Title 1">
            <a:extLst>
              <a:ext uri="{FF2B5EF4-FFF2-40B4-BE49-F238E27FC236}">
                <a16:creationId xmlns:a16="http://schemas.microsoft.com/office/drawing/2014/main" id="{2A5CF424-C3D8-479D-980D-8F33789A843A}"/>
              </a:ext>
            </a:extLst>
          </p:cNvPr>
          <p:cNvSpPr>
            <a:spLocks noGrp="1"/>
          </p:cNvSpPr>
          <p:nvPr>
            <p:ph type="title"/>
          </p:nvPr>
        </p:nvSpPr>
        <p:spPr>
          <a:xfrm>
            <a:off x="393330" y="262767"/>
            <a:ext cx="5915025" cy="406340"/>
          </a:xfrm>
        </p:spPr>
        <p:txBody>
          <a:bodyPr>
            <a:normAutofit fontScale="90000"/>
          </a:bodyPr>
          <a:lstStyle/>
          <a:p>
            <a:r>
              <a:rPr lang="en-GB"/>
              <a:t>Why?</a:t>
            </a:r>
          </a:p>
        </p:txBody>
      </p:sp>
      <p:sp>
        <p:nvSpPr>
          <p:cNvPr id="7" name="Content Placeholder 2">
            <a:extLst>
              <a:ext uri="{FF2B5EF4-FFF2-40B4-BE49-F238E27FC236}">
                <a16:creationId xmlns:a16="http://schemas.microsoft.com/office/drawing/2014/main" id="{1337BD07-6014-46DD-9793-AA38DAF21E63}"/>
              </a:ext>
            </a:extLst>
          </p:cNvPr>
          <p:cNvSpPr>
            <a:spLocks noGrp="1"/>
          </p:cNvSpPr>
          <p:nvPr>
            <p:ph idx="1"/>
          </p:nvPr>
        </p:nvSpPr>
        <p:spPr>
          <a:xfrm>
            <a:off x="393330" y="796240"/>
            <a:ext cx="8046720" cy="3881323"/>
          </a:xfrm>
        </p:spPr>
        <p:txBody>
          <a:bodyPr>
            <a:normAutofit fontScale="92500" lnSpcReduction="10000"/>
          </a:bodyPr>
          <a:lstStyle/>
          <a:p>
            <a:pPr marL="342892" indent="-342892">
              <a:buFont typeface="+mj-lt"/>
              <a:buAutoNum type="arabicPeriod"/>
            </a:pPr>
            <a:r>
              <a:rPr lang="en-GB">
                <a:solidFill>
                  <a:srgbClr val="000000"/>
                </a:solidFill>
              </a:rPr>
              <a:t>AHP Support Workforce Competency Framework and Profession Specific Frameworks / Standards</a:t>
            </a:r>
          </a:p>
          <a:p>
            <a:pPr marL="257156" lvl="1" indent="0">
              <a:buNone/>
            </a:pPr>
            <a:endParaRPr lang="en-GB">
              <a:solidFill>
                <a:srgbClr val="000000"/>
              </a:solidFill>
            </a:endParaRPr>
          </a:p>
          <a:p>
            <a:pPr marL="257168" indent="-257168">
              <a:buFont typeface="+mj-lt"/>
              <a:buAutoNum type="arabicPeriod"/>
            </a:pPr>
            <a:r>
              <a:rPr lang="en-GB">
                <a:solidFill>
                  <a:srgbClr val="000000"/>
                </a:solidFill>
              </a:rPr>
              <a:t>Generic Assistant Practitioner Apprenticeship Programmes	</a:t>
            </a:r>
            <a:endParaRPr lang="en-GB" b="1">
              <a:solidFill>
                <a:srgbClr val="000000"/>
              </a:solidFill>
            </a:endParaRPr>
          </a:p>
          <a:p>
            <a:pPr lvl="1"/>
            <a:r>
              <a:rPr lang="en-GB">
                <a:solidFill>
                  <a:srgbClr val="000000"/>
                </a:solidFill>
              </a:rPr>
              <a:t>Issues around entry and progression</a:t>
            </a:r>
          </a:p>
          <a:p>
            <a:pPr lvl="1"/>
            <a:r>
              <a:rPr lang="en-GB">
                <a:solidFill>
                  <a:srgbClr val="000000"/>
                </a:solidFill>
              </a:rPr>
              <a:t>Generic L5, can cause difficulty / prevent APEL/RPL into Level 6 Degree Apprenticeships resulting in limited options for accelerated progression due to generic focus</a:t>
            </a:r>
          </a:p>
          <a:p>
            <a:pPr lvl="1"/>
            <a:r>
              <a:rPr lang="en-GB">
                <a:solidFill>
                  <a:srgbClr val="000000"/>
                </a:solidFill>
              </a:rPr>
              <a:t>Extended learning duration through an apprenticeship pathway due to lack of specialist focus </a:t>
            </a:r>
          </a:p>
          <a:p>
            <a:pPr marL="257156" lvl="1" indent="0">
              <a:buNone/>
            </a:pPr>
            <a:endParaRPr lang="en-GB">
              <a:solidFill>
                <a:srgbClr val="000000"/>
              </a:solidFill>
            </a:endParaRPr>
          </a:p>
          <a:p>
            <a:pPr marL="342892" indent="-342892">
              <a:buFont typeface="+mj-lt"/>
              <a:buAutoNum type="arabicPeriod"/>
            </a:pPr>
            <a:r>
              <a:rPr lang="en-GB">
                <a:solidFill>
                  <a:srgbClr val="000000"/>
                </a:solidFill>
              </a:rPr>
              <a:t>Lack of consistency nationally regarding L3 apprenticeship achievement and entry to Level 6 Degree Apprenticeships – Link to HEE APEL project </a:t>
            </a:r>
          </a:p>
          <a:p>
            <a:pPr marL="0" indent="0">
              <a:buNone/>
            </a:pPr>
            <a:endParaRPr lang="en-GB" b="1">
              <a:solidFill>
                <a:srgbClr val="FF0000"/>
              </a:solidFill>
            </a:endParaRPr>
          </a:p>
          <a:p>
            <a:r>
              <a:rPr lang="en-GB">
                <a:solidFill>
                  <a:srgbClr val="0066CC"/>
                </a:solidFill>
              </a:rPr>
              <a:t>Effective mapping of competency and profession specific standards / frameworks to the SHSW L3 &amp; Assistant Practitioner L5 apprenticeship – national standardised / consistent approach </a:t>
            </a:r>
          </a:p>
          <a:p>
            <a:r>
              <a:rPr lang="en-GB" sz="1650">
                <a:solidFill>
                  <a:srgbClr val="0066CC"/>
                </a:solidFill>
              </a:rPr>
              <a:t>Development of Profession specific L5 Assistant Practitioner apprenticeships as deemed appropriate / necessary </a:t>
            </a:r>
          </a:p>
          <a:p>
            <a:pPr marL="0" indent="0">
              <a:buNone/>
            </a:pPr>
            <a:endParaRPr lang="en-GB"/>
          </a:p>
          <a:p>
            <a:pPr marL="257156" lvl="1" indent="0">
              <a:buNone/>
            </a:pPr>
            <a:endParaRPr lang="en-GB"/>
          </a:p>
        </p:txBody>
      </p:sp>
    </p:spTree>
    <p:extLst>
      <p:ext uri="{BB962C8B-B14F-4D97-AF65-F5344CB8AC3E}">
        <p14:creationId xmlns:p14="http://schemas.microsoft.com/office/powerpoint/2010/main" val="52718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672939" y="191089"/>
            <a:ext cx="6513915" cy="481156"/>
          </a:xfrm>
        </p:spPr>
        <p:txBody>
          <a:bodyPr>
            <a:normAutofit/>
          </a:bodyPr>
          <a:lstStyle/>
          <a:p>
            <a:r>
              <a:rPr lang="en-US" dirty="0"/>
              <a:t>Apprenticeship Pathways</a:t>
            </a:r>
          </a:p>
        </p:txBody>
      </p:sp>
      <p:sp>
        <p:nvSpPr>
          <p:cNvPr id="3" name="Rectangle: Rounded Corners 2">
            <a:extLst>
              <a:ext uri="{FF2B5EF4-FFF2-40B4-BE49-F238E27FC236}">
                <a16:creationId xmlns:a16="http://schemas.microsoft.com/office/drawing/2014/main" id="{9BF719DC-5F30-4964-A676-87A355903E6C}"/>
              </a:ext>
            </a:extLst>
          </p:cNvPr>
          <p:cNvSpPr/>
          <p:nvPr/>
        </p:nvSpPr>
        <p:spPr>
          <a:xfrm>
            <a:off x="1315636" y="2448233"/>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Senior Healthcare Support Worker  </a:t>
            </a:r>
            <a:endParaRPr lang="en-GB" sz="900" dirty="0">
              <a:solidFill>
                <a:srgbClr val="AE2473"/>
              </a:solidFill>
              <a:latin typeface="Arial" panose="020B0604020202020204"/>
            </a:endParaRPr>
          </a:p>
        </p:txBody>
      </p:sp>
      <p:sp>
        <p:nvSpPr>
          <p:cNvPr id="4" name="Rectangle: Rounded Corners 3">
            <a:extLst>
              <a:ext uri="{FF2B5EF4-FFF2-40B4-BE49-F238E27FC236}">
                <a16:creationId xmlns:a16="http://schemas.microsoft.com/office/drawing/2014/main" id="{D46F98F4-EFEE-42E2-B947-B2C1E99491DD}"/>
              </a:ext>
            </a:extLst>
          </p:cNvPr>
          <p:cNvSpPr/>
          <p:nvPr/>
        </p:nvSpPr>
        <p:spPr>
          <a:xfrm>
            <a:off x="4697344" y="1365162"/>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Therapeutic Radiographer</a:t>
            </a:r>
          </a:p>
        </p:txBody>
      </p:sp>
      <p:sp>
        <p:nvSpPr>
          <p:cNvPr id="5" name="Rectangle: Rounded Corners 4">
            <a:extLst>
              <a:ext uri="{FF2B5EF4-FFF2-40B4-BE49-F238E27FC236}">
                <a16:creationId xmlns:a16="http://schemas.microsoft.com/office/drawing/2014/main" id="{05E97C79-3D0F-489A-A8D2-AE1EBFFE1B1D}"/>
              </a:ext>
            </a:extLst>
          </p:cNvPr>
          <p:cNvSpPr/>
          <p:nvPr/>
        </p:nvSpPr>
        <p:spPr>
          <a:xfrm>
            <a:off x="3641332" y="1093278"/>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Occupational Therapist </a:t>
            </a:r>
          </a:p>
        </p:txBody>
      </p:sp>
      <p:sp>
        <p:nvSpPr>
          <p:cNvPr id="6" name="Rectangle: Rounded Corners 5">
            <a:extLst>
              <a:ext uri="{FF2B5EF4-FFF2-40B4-BE49-F238E27FC236}">
                <a16:creationId xmlns:a16="http://schemas.microsoft.com/office/drawing/2014/main" id="{E9CD7EED-921D-4455-908F-58C701888AC1}"/>
              </a:ext>
            </a:extLst>
          </p:cNvPr>
          <p:cNvSpPr/>
          <p:nvPr/>
        </p:nvSpPr>
        <p:spPr>
          <a:xfrm>
            <a:off x="3641333" y="2431366"/>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ODP</a:t>
            </a:r>
          </a:p>
        </p:txBody>
      </p:sp>
      <p:sp>
        <p:nvSpPr>
          <p:cNvPr id="7" name="Rectangle: Rounded Corners 6">
            <a:extLst>
              <a:ext uri="{FF2B5EF4-FFF2-40B4-BE49-F238E27FC236}">
                <a16:creationId xmlns:a16="http://schemas.microsoft.com/office/drawing/2014/main" id="{52395DF3-FB58-4E4D-A7B2-3865F4016942}"/>
              </a:ext>
            </a:extLst>
          </p:cNvPr>
          <p:cNvSpPr/>
          <p:nvPr/>
        </p:nvSpPr>
        <p:spPr>
          <a:xfrm>
            <a:off x="2480098" y="2448233"/>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Assistant Practitioner</a:t>
            </a:r>
          </a:p>
        </p:txBody>
      </p:sp>
      <p:sp>
        <p:nvSpPr>
          <p:cNvPr id="8" name="Rectangle: Rounded Corners 7">
            <a:extLst>
              <a:ext uri="{FF2B5EF4-FFF2-40B4-BE49-F238E27FC236}">
                <a16:creationId xmlns:a16="http://schemas.microsoft.com/office/drawing/2014/main" id="{2128B834-3067-49C8-8FFE-FFE23E7861FB}"/>
              </a:ext>
            </a:extLst>
          </p:cNvPr>
          <p:cNvSpPr/>
          <p:nvPr/>
        </p:nvSpPr>
        <p:spPr>
          <a:xfrm>
            <a:off x="3641332" y="1761021"/>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Physiotherapist</a:t>
            </a:r>
          </a:p>
        </p:txBody>
      </p:sp>
      <p:sp>
        <p:nvSpPr>
          <p:cNvPr id="9" name="Rectangle: Rounded Corners 8">
            <a:extLst>
              <a:ext uri="{FF2B5EF4-FFF2-40B4-BE49-F238E27FC236}">
                <a16:creationId xmlns:a16="http://schemas.microsoft.com/office/drawing/2014/main" id="{DB83CDE3-B3C2-4FAF-8759-A1FEA2867F2D}"/>
              </a:ext>
            </a:extLst>
          </p:cNvPr>
          <p:cNvSpPr/>
          <p:nvPr/>
        </p:nvSpPr>
        <p:spPr>
          <a:xfrm>
            <a:off x="4707608" y="3367139"/>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Dietician *</a:t>
            </a:r>
          </a:p>
        </p:txBody>
      </p:sp>
      <p:sp>
        <p:nvSpPr>
          <p:cNvPr id="10" name="Rectangle: Rounded Corners 9">
            <a:extLst>
              <a:ext uri="{FF2B5EF4-FFF2-40B4-BE49-F238E27FC236}">
                <a16:creationId xmlns:a16="http://schemas.microsoft.com/office/drawing/2014/main" id="{BB1F8DF4-ED75-47B7-A177-4980EA05D802}"/>
              </a:ext>
            </a:extLst>
          </p:cNvPr>
          <p:cNvSpPr/>
          <p:nvPr/>
        </p:nvSpPr>
        <p:spPr>
          <a:xfrm>
            <a:off x="3641332" y="3099109"/>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SLT</a:t>
            </a:r>
          </a:p>
        </p:txBody>
      </p:sp>
      <p:cxnSp>
        <p:nvCxnSpPr>
          <p:cNvPr id="12" name="Straight Connector 11">
            <a:extLst>
              <a:ext uri="{FF2B5EF4-FFF2-40B4-BE49-F238E27FC236}">
                <a16:creationId xmlns:a16="http://schemas.microsoft.com/office/drawing/2014/main" id="{11BE68AC-FCF7-4AB9-91FD-CBE9DF662733}"/>
              </a:ext>
            </a:extLst>
          </p:cNvPr>
          <p:cNvCxnSpPr>
            <a:cxnSpLocks/>
          </p:cNvCxnSpPr>
          <p:nvPr/>
        </p:nvCxnSpPr>
        <p:spPr>
          <a:xfrm>
            <a:off x="2379635" y="1093279"/>
            <a:ext cx="13461" cy="329246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3B96CD-863E-4B8C-91E3-0357359F2DD7}"/>
              </a:ext>
            </a:extLst>
          </p:cNvPr>
          <p:cNvCxnSpPr>
            <a:cxnSpLocks/>
          </p:cNvCxnSpPr>
          <p:nvPr/>
        </p:nvCxnSpPr>
        <p:spPr>
          <a:xfrm>
            <a:off x="3541436" y="1093279"/>
            <a:ext cx="0" cy="329246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D78510D-F6B0-462E-A1BD-F987845D272A}"/>
              </a:ext>
            </a:extLst>
          </p:cNvPr>
          <p:cNvCxnSpPr>
            <a:cxnSpLocks/>
          </p:cNvCxnSpPr>
          <p:nvPr/>
        </p:nvCxnSpPr>
        <p:spPr>
          <a:xfrm flipV="1">
            <a:off x="2359545" y="2706219"/>
            <a:ext cx="118186" cy="800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1" name="Straight Arrow Connector 20">
            <a:extLst>
              <a:ext uri="{FF2B5EF4-FFF2-40B4-BE49-F238E27FC236}">
                <a16:creationId xmlns:a16="http://schemas.microsoft.com/office/drawing/2014/main" id="{891C6AB0-F565-4AC5-967E-4BA3A6CC3CF7}"/>
              </a:ext>
            </a:extLst>
          </p:cNvPr>
          <p:cNvCxnSpPr>
            <a:cxnSpLocks/>
          </p:cNvCxnSpPr>
          <p:nvPr/>
        </p:nvCxnSpPr>
        <p:spPr>
          <a:xfrm>
            <a:off x="3507616" y="2694190"/>
            <a:ext cx="124891"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31" name="TextBox 30">
            <a:extLst>
              <a:ext uri="{FF2B5EF4-FFF2-40B4-BE49-F238E27FC236}">
                <a16:creationId xmlns:a16="http://schemas.microsoft.com/office/drawing/2014/main" id="{E0099EA7-32B4-4DFF-BF09-6F37E4765FE3}"/>
              </a:ext>
            </a:extLst>
          </p:cNvPr>
          <p:cNvSpPr txBox="1"/>
          <p:nvPr/>
        </p:nvSpPr>
        <p:spPr>
          <a:xfrm>
            <a:off x="2574677" y="702880"/>
            <a:ext cx="816695" cy="300082"/>
          </a:xfrm>
          <a:prstGeom prst="rect">
            <a:avLst/>
          </a:prstGeom>
          <a:noFill/>
        </p:spPr>
        <p:txBody>
          <a:bodyPr wrap="square" rtlCol="0">
            <a:spAutoFit/>
          </a:bodyPr>
          <a:lstStyle/>
          <a:p>
            <a:pPr algn="ctr" defTabSz="342900"/>
            <a:r>
              <a:rPr lang="en-GB" dirty="0">
                <a:solidFill>
                  <a:srgbClr val="005EB8"/>
                </a:solidFill>
                <a:latin typeface="Arial" panose="020B0604020202020204"/>
              </a:rPr>
              <a:t>Level 5</a:t>
            </a:r>
          </a:p>
        </p:txBody>
      </p:sp>
      <p:sp>
        <p:nvSpPr>
          <p:cNvPr id="32" name="TextBox 31">
            <a:extLst>
              <a:ext uri="{FF2B5EF4-FFF2-40B4-BE49-F238E27FC236}">
                <a16:creationId xmlns:a16="http://schemas.microsoft.com/office/drawing/2014/main" id="{044A5086-5AFA-4D26-BEF7-2929BD2F470C}"/>
              </a:ext>
            </a:extLst>
          </p:cNvPr>
          <p:cNvSpPr txBox="1"/>
          <p:nvPr/>
        </p:nvSpPr>
        <p:spPr>
          <a:xfrm>
            <a:off x="1401359" y="690463"/>
            <a:ext cx="816695" cy="300082"/>
          </a:xfrm>
          <a:prstGeom prst="rect">
            <a:avLst/>
          </a:prstGeom>
          <a:noFill/>
        </p:spPr>
        <p:txBody>
          <a:bodyPr wrap="square" rtlCol="0">
            <a:spAutoFit/>
          </a:bodyPr>
          <a:lstStyle/>
          <a:p>
            <a:pPr algn="ctr" defTabSz="342900"/>
            <a:r>
              <a:rPr lang="en-GB" dirty="0">
                <a:solidFill>
                  <a:srgbClr val="005EB8"/>
                </a:solidFill>
                <a:latin typeface="Arial" panose="020B0604020202020204"/>
              </a:rPr>
              <a:t>Level 3</a:t>
            </a:r>
          </a:p>
        </p:txBody>
      </p:sp>
      <p:sp>
        <p:nvSpPr>
          <p:cNvPr id="33" name="TextBox 32">
            <a:extLst>
              <a:ext uri="{FF2B5EF4-FFF2-40B4-BE49-F238E27FC236}">
                <a16:creationId xmlns:a16="http://schemas.microsoft.com/office/drawing/2014/main" id="{270101F6-285E-4742-8EA0-60D8BD6E8CCD}"/>
              </a:ext>
            </a:extLst>
          </p:cNvPr>
          <p:cNvSpPr txBox="1"/>
          <p:nvPr/>
        </p:nvSpPr>
        <p:spPr>
          <a:xfrm>
            <a:off x="3856706" y="688002"/>
            <a:ext cx="1755079" cy="300082"/>
          </a:xfrm>
          <a:prstGeom prst="rect">
            <a:avLst/>
          </a:prstGeom>
          <a:noFill/>
        </p:spPr>
        <p:txBody>
          <a:bodyPr wrap="square" rtlCol="0">
            <a:spAutoFit/>
          </a:bodyPr>
          <a:lstStyle/>
          <a:p>
            <a:pPr algn="ctr" defTabSz="342900"/>
            <a:r>
              <a:rPr lang="en-GB" dirty="0">
                <a:solidFill>
                  <a:srgbClr val="005EB8"/>
                </a:solidFill>
                <a:latin typeface="Arial" panose="020B0604020202020204"/>
              </a:rPr>
              <a:t>Pre reg Level 6 / 7* </a:t>
            </a:r>
          </a:p>
        </p:txBody>
      </p:sp>
      <p:sp>
        <p:nvSpPr>
          <p:cNvPr id="34" name="Rectangle: Rounded Corners 33">
            <a:extLst>
              <a:ext uri="{FF2B5EF4-FFF2-40B4-BE49-F238E27FC236}">
                <a16:creationId xmlns:a16="http://schemas.microsoft.com/office/drawing/2014/main" id="{14B069FF-513C-4ACB-A7F3-0CE3747A9B4D}"/>
              </a:ext>
            </a:extLst>
          </p:cNvPr>
          <p:cNvSpPr/>
          <p:nvPr/>
        </p:nvSpPr>
        <p:spPr>
          <a:xfrm>
            <a:off x="4712923" y="2027457"/>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Diagnostic Radiographer</a:t>
            </a:r>
          </a:p>
        </p:txBody>
      </p:sp>
      <p:sp>
        <p:nvSpPr>
          <p:cNvPr id="37" name="Rectangle: Rounded Corners 36">
            <a:extLst>
              <a:ext uri="{FF2B5EF4-FFF2-40B4-BE49-F238E27FC236}">
                <a16:creationId xmlns:a16="http://schemas.microsoft.com/office/drawing/2014/main" id="{82313667-ADC0-4EC4-9498-3F2342CDDE76}"/>
              </a:ext>
            </a:extLst>
          </p:cNvPr>
          <p:cNvSpPr/>
          <p:nvPr/>
        </p:nvSpPr>
        <p:spPr>
          <a:xfrm>
            <a:off x="4702185" y="2697298"/>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Prosthetist and Orthotist</a:t>
            </a:r>
          </a:p>
        </p:txBody>
      </p:sp>
      <p:sp>
        <p:nvSpPr>
          <p:cNvPr id="38" name="Rectangle: Rounded Corners 37">
            <a:extLst>
              <a:ext uri="{FF2B5EF4-FFF2-40B4-BE49-F238E27FC236}">
                <a16:creationId xmlns:a16="http://schemas.microsoft.com/office/drawing/2014/main" id="{DC8FE8C3-4EE1-4A1C-B71F-942ACDC112E3}"/>
              </a:ext>
            </a:extLst>
          </p:cNvPr>
          <p:cNvSpPr/>
          <p:nvPr/>
        </p:nvSpPr>
        <p:spPr>
          <a:xfrm>
            <a:off x="6967286" y="2402909"/>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Advanced Clinical Practitioner</a:t>
            </a:r>
          </a:p>
        </p:txBody>
      </p:sp>
      <p:cxnSp>
        <p:nvCxnSpPr>
          <p:cNvPr id="45" name="Straight Connector 44">
            <a:extLst>
              <a:ext uri="{FF2B5EF4-FFF2-40B4-BE49-F238E27FC236}">
                <a16:creationId xmlns:a16="http://schemas.microsoft.com/office/drawing/2014/main" id="{D14B0A8E-033E-48C7-BF52-92FDCBB33A35}"/>
              </a:ext>
            </a:extLst>
          </p:cNvPr>
          <p:cNvCxnSpPr>
            <a:cxnSpLocks/>
          </p:cNvCxnSpPr>
          <p:nvPr/>
        </p:nvCxnSpPr>
        <p:spPr>
          <a:xfrm>
            <a:off x="6903460" y="1002127"/>
            <a:ext cx="0" cy="329246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D748E66-1982-4EF3-B4BF-2466776231B5}"/>
              </a:ext>
            </a:extLst>
          </p:cNvPr>
          <p:cNvCxnSpPr>
            <a:cxnSpLocks/>
          </p:cNvCxnSpPr>
          <p:nvPr/>
        </p:nvCxnSpPr>
        <p:spPr>
          <a:xfrm>
            <a:off x="6837733" y="2694188"/>
            <a:ext cx="122858"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50" name="TextBox 49">
            <a:extLst>
              <a:ext uri="{FF2B5EF4-FFF2-40B4-BE49-F238E27FC236}">
                <a16:creationId xmlns:a16="http://schemas.microsoft.com/office/drawing/2014/main" id="{B293A7CD-9837-4766-BEC7-BC06ED04D772}"/>
              </a:ext>
            </a:extLst>
          </p:cNvPr>
          <p:cNvSpPr txBox="1"/>
          <p:nvPr/>
        </p:nvSpPr>
        <p:spPr>
          <a:xfrm>
            <a:off x="6906538" y="688003"/>
            <a:ext cx="988142" cy="507831"/>
          </a:xfrm>
          <a:prstGeom prst="rect">
            <a:avLst/>
          </a:prstGeom>
          <a:noFill/>
        </p:spPr>
        <p:txBody>
          <a:bodyPr wrap="square" rtlCol="0">
            <a:spAutoFit/>
          </a:bodyPr>
          <a:lstStyle/>
          <a:p>
            <a:pPr algn="ctr" defTabSz="342900"/>
            <a:r>
              <a:rPr lang="en-GB" dirty="0">
                <a:solidFill>
                  <a:srgbClr val="005EB8"/>
                </a:solidFill>
                <a:latin typeface="Arial" panose="020B0604020202020204"/>
              </a:rPr>
              <a:t>Post Reg Level 7</a:t>
            </a:r>
          </a:p>
        </p:txBody>
      </p:sp>
      <p:sp>
        <p:nvSpPr>
          <p:cNvPr id="52" name="Rectangle: Rounded Corners 51">
            <a:extLst>
              <a:ext uri="{FF2B5EF4-FFF2-40B4-BE49-F238E27FC236}">
                <a16:creationId xmlns:a16="http://schemas.microsoft.com/office/drawing/2014/main" id="{185FD89C-5AB3-45F7-9863-063F11EB60D8}"/>
              </a:ext>
            </a:extLst>
          </p:cNvPr>
          <p:cNvSpPr/>
          <p:nvPr/>
        </p:nvSpPr>
        <p:spPr>
          <a:xfrm>
            <a:off x="3655694" y="3764968"/>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Podiatrist</a:t>
            </a:r>
          </a:p>
        </p:txBody>
      </p:sp>
      <p:sp>
        <p:nvSpPr>
          <p:cNvPr id="40" name="Rectangle: Rounded Corners 39">
            <a:extLst>
              <a:ext uri="{FF2B5EF4-FFF2-40B4-BE49-F238E27FC236}">
                <a16:creationId xmlns:a16="http://schemas.microsoft.com/office/drawing/2014/main" id="{A15F1ADC-60CD-4616-A411-B0D9AE8B6A0E}"/>
              </a:ext>
            </a:extLst>
          </p:cNvPr>
          <p:cNvSpPr/>
          <p:nvPr/>
        </p:nvSpPr>
        <p:spPr>
          <a:xfrm>
            <a:off x="5836758" y="2402909"/>
            <a:ext cx="988142" cy="582562"/>
          </a:xfrm>
          <a:prstGeom prst="roundRect">
            <a:avLst/>
          </a:prstGeom>
          <a:solidFill>
            <a:schemeClr val="accent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GB" sz="900" dirty="0">
                <a:solidFill>
                  <a:srgbClr val="FFFFFF"/>
                </a:solidFill>
                <a:latin typeface="Arial" panose="020B0604020202020204"/>
              </a:rPr>
              <a:t>Enhanced Clinical Practitioner</a:t>
            </a:r>
          </a:p>
        </p:txBody>
      </p:sp>
      <p:sp>
        <p:nvSpPr>
          <p:cNvPr id="41" name="TextBox 40">
            <a:extLst>
              <a:ext uri="{FF2B5EF4-FFF2-40B4-BE49-F238E27FC236}">
                <a16:creationId xmlns:a16="http://schemas.microsoft.com/office/drawing/2014/main" id="{74301DC0-BF8B-4567-8E80-F6C00DFD64DC}"/>
              </a:ext>
            </a:extLst>
          </p:cNvPr>
          <p:cNvSpPr txBox="1"/>
          <p:nvPr/>
        </p:nvSpPr>
        <p:spPr>
          <a:xfrm>
            <a:off x="5776225" y="690503"/>
            <a:ext cx="988142" cy="715581"/>
          </a:xfrm>
          <a:prstGeom prst="rect">
            <a:avLst/>
          </a:prstGeom>
          <a:noFill/>
        </p:spPr>
        <p:txBody>
          <a:bodyPr wrap="square" rtlCol="0">
            <a:spAutoFit/>
          </a:bodyPr>
          <a:lstStyle/>
          <a:p>
            <a:pPr algn="ctr" defTabSz="342900"/>
            <a:r>
              <a:rPr lang="en-GB" dirty="0">
                <a:solidFill>
                  <a:srgbClr val="005EB8"/>
                </a:solidFill>
                <a:latin typeface="Arial" panose="020B0604020202020204"/>
              </a:rPr>
              <a:t>Post – Reg Level 6 </a:t>
            </a:r>
          </a:p>
        </p:txBody>
      </p:sp>
      <p:cxnSp>
        <p:nvCxnSpPr>
          <p:cNvPr id="42" name="Straight Connector 41">
            <a:extLst>
              <a:ext uri="{FF2B5EF4-FFF2-40B4-BE49-F238E27FC236}">
                <a16:creationId xmlns:a16="http://schemas.microsoft.com/office/drawing/2014/main" id="{AAA414EC-2AC3-484C-BDE0-52F3A07BF973}"/>
              </a:ext>
            </a:extLst>
          </p:cNvPr>
          <p:cNvCxnSpPr>
            <a:cxnSpLocks/>
          </p:cNvCxnSpPr>
          <p:nvPr/>
        </p:nvCxnSpPr>
        <p:spPr>
          <a:xfrm>
            <a:off x="5758195" y="1076413"/>
            <a:ext cx="0" cy="329246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EAB5BC7-E14E-4E19-8D1C-FCA5F575D90A}"/>
              </a:ext>
            </a:extLst>
          </p:cNvPr>
          <p:cNvCxnSpPr>
            <a:cxnSpLocks/>
          </p:cNvCxnSpPr>
          <p:nvPr/>
        </p:nvCxnSpPr>
        <p:spPr>
          <a:xfrm>
            <a:off x="5695750" y="2648359"/>
            <a:ext cx="124891"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9" name="Rectangle 28">
            <a:extLst>
              <a:ext uri="{FF2B5EF4-FFF2-40B4-BE49-F238E27FC236}">
                <a16:creationId xmlns:a16="http://schemas.microsoft.com/office/drawing/2014/main" id="{C9346CD1-C21B-4119-A5DD-07858A145EBE}"/>
              </a:ext>
            </a:extLst>
          </p:cNvPr>
          <p:cNvSpPr/>
          <p:nvPr/>
        </p:nvSpPr>
        <p:spPr>
          <a:xfrm>
            <a:off x="2892195" y="4807820"/>
            <a:ext cx="1614836" cy="209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GB">
              <a:solidFill>
                <a:srgbClr val="FFFFFF"/>
              </a:solidFill>
              <a:latin typeface="Arial" panose="020B0604020202020204"/>
            </a:endParaRPr>
          </a:p>
        </p:txBody>
      </p:sp>
      <p:sp>
        <p:nvSpPr>
          <p:cNvPr id="30" name="TextBox 29">
            <a:extLst>
              <a:ext uri="{FF2B5EF4-FFF2-40B4-BE49-F238E27FC236}">
                <a16:creationId xmlns:a16="http://schemas.microsoft.com/office/drawing/2014/main" id="{62FF0FE7-AF49-4E48-81E4-1373B36C7F5D}"/>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801493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2D87B6C-B5F5-4746-96DB-DB077B94655F}"/>
              </a:ext>
            </a:extLst>
          </p:cNvPr>
          <p:cNvSpPr txBox="1">
            <a:spLocks/>
          </p:cNvSpPr>
          <p:nvPr/>
        </p:nvSpPr>
        <p:spPr>
          <a:xfrm>
            <a:off x="463732" y="1359624"/>
            <a:ext cx="6196149" cy="297724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lumMod val="25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lumMod val="25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lumMod val="2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lumMod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66700" marR="0" lvl="0" indent="-266700" algn="l" defTabSz="685800" rtl="0" eaLnBrk="1" fontAlgn="auto" latinLnBrk="0" hangingPunct="1">
              <a:lnSpc>
                <a:spcPct val="90000"/>
              </a:lnSpc>
              <a:spcBef>
                <a:spcPts val="750"/>
              </a:spcBef>
              <a:spcAft>
                <a:spcPts val="0"/>
              </a:spcAft>
              <a:buClr>
                <a:srgbClr val="00B0F0"/>
              </a:buClr>
              <a:buSzTx/>
              <a:buFont typeface="Wingdings" panose="05000000000000000000" pitchFamily="2" charset="2"/>
              <a:buChar char="ü"/>
              <a:tabLst/>
              <a:defRPr/>
            </a:pPr>
            <a:r>
              <a:rPr kumimoji="0" lang="en-GB" sz="2100" b="0" i="0" u="none" strike="noStrike" kern="1200" cap="none" spc="0" normalizeH="0" baseline="0" noProof="0" dirty="0">
                <a:ln>
                  <a:noFill/>
                </a:ln>
                <a:solidFill>
                  <a:srgbClr val="E8EDEE">
                    <a:lumMod val="25000"/>
                  </a:srgbClr>
                </a:solidFill>
                <a:effectLst/>
                <a:uLnTx/>
                <a:uFillTx/>
                <a:latin typeface="Arial" panose="020B0604020202020204"/>
                <a:ea typeface="+mn-ea"/>
                <a:cs typeface="+mn-cs"/>
              </a:rPr>
              <a:t>Slides and recording will be shared via </a:t>
            </a:r>
            <a:r>
              <a:rPr lang="en-GB" dirty="0">
                <a:solidFill>
                  <a:srgbClr val="E8EDEE">
                    <a:lumMod val="25000"/>
                  </a:srgbClr>
                </a:solidFill>
                <a:latin typeface="Arial" panose="020B0604020202020204"/>
              </a:rPr>
              <a:t>AHP Workforce Supply Implementation Strategy project SharePoint site</a:t>
            </a:r>
            <a:r>
              <a:rPr kumimoji="0" lang="en-GB" sz="2100" b="0" i="0" u="none" strike="noStrike" kern="1200" cap="none" spc="0" normalizeH="0" baseline="0" noProof="0" dirty="0">
                <a:ln>
                  <a:noFill/>
                </a:ln>
                <a:solidFill>
                  <a:srgbClr val="E8EDEE">
                    <a:lumMod val="25000"/>
                  </a:srgbClr>
                </a:solidFill>
                <a:effectLst/>
                <a:uLnTx/>
                <a:uFillTx/>
                <a:latin typeface="Arial" panose="020B0604020202020204"/>
                <a:ea typeface="+mn-ea"/>
                <a:cs typeface="+mn-cs"/>
              </a:rPr>
              <a:t>  </a:t>
            </a:r>
          </a:p>
          <a:p>
            <a:pPr marL="266700" marR="0" lvl="0" indent="-266700" algn="l" defTabSz="685800" rtl="0" eaLnBrk="1" fontAlgn="auto" latinLnBrk="0" hangingPunct="1">
              <a:lnSpc>
                <a:spcPct val="90000"/>
              </a:lnSpc>
              <a:spcBef>
                <a:spcPts val="750"/>
              </a:spcBef>
              <a:spcAft>
                <a:spcPts val="0"/>
              </a:spcAft>
              <a:buClr>
                <a:srgbClr val="00B0F0"/>
              </a:buClr>
              <a:buSzTx/>
              <a:buFont typeface="Wingdings" panose="05000000000000000000" pitchFamily="2" charset="2"/>
              <a:buChar char="ü"/>
              <a:tabLst/>
              <a:defRPr/>
            </a:pPr>
            <a:r>
              <a:rPr kumimoji="0" lang="en-GB" sz="2100" b="0" i="0" u="none" strike="noStrike" kern="1200" cap="none" spc="0" normalizeH="0" baseline="0" noProof="0" dirty="0">
                <a:ln>
                  <a:noFill/>
                </a:ln>
                <a:solidFill>
                  <a:srgbClr val="E8EDEE">
                    <a:lumMod val="25000"/>
                  </a:srgbClr>
                </a:solidFill>
                <a:effectLst/>
                <a:uLnTx/>
                <a:uFillTx/>
                <a:latin typeface="Arial" panose="020B0604020202020204"/>
                <a:ea typeface="+mn-ea"/>
                <a:cs typeface="+mn-cs"/>
              </a:rPr>
              <a:t>Cameras and audio disabled - Please use the chat box for questions and comments</a:t>
            </a:r>
          </a:p>
          <a:p>
            <a:pPr marL="266700" marR="0" lvl="0" indent="-266700" algn="l" defTabSz="685800" rtl="0" eaLnBrk="1" fontAlgn="auto" latinLnBrk="0" hangingPunct="1">
              <a:lnSpc>
                <a:spcPct val="90000"/>
              </a:lnSpc>
              <a:spcBef>
                <a:spcPts val="1350"/>
              </a:spcBef>
              <a:spcAft>
                <a:spcPts val="0"/>
              </a:spcAft>
              <a:buClr>
                <a:srgbClr val="0071CE">
                  <a:lumMod val="60000"/>
                  <a:lumOff val="40000"/>
                </a:srgbClr>
              </a:buClr>
              <a:buSzTx/>
              <a:buFont typeface="Wingdings" panose="05000000000000000000" pitchFamily="2" charset="2"/>
              <a:buChar char="ü"/>
              <a:tabLst/>
              <a:defRPr/>
            </a:pPr>
            <a:r>
              <a:rPr kumimoji="0" lang="en-GB" sz="2100" b="0" i="0" u="none" strike="noStrike" kern="1200" cap="none" spc="0" normalizeH="0" baseline="0" noProof="0" dirty="0">
                <a:ln>
                  <a:noFill/>
                </a:ln>
                <a:solidFill>
                  <a:srgbClr val="E8EDEE">
                    <a:lumMod val="25000"/>
                  </a:srgbClr>
                </a:solidFill>
                <a:effectLst/>
                <a:uLnTx/>
                <a:uFillTx/>
                <a:latin typeface="Arial" panose="020B0604020202020204"/>
                <a:ea typeface="+mn-ea"/>
                <a:cs typeface="+mn-cs"/>
              </a:rPr>
              <a:t>Hashtag: </a:t>
            </a:r>
            <a:r>
              <a:rPr kumimoji="0" lang="en-GB" sz="2100" b="1" i="0" u="none" strike="noStrike" kern="1200" cap="none" spc="0" normalizeH="0" baseline="0" noProof="0" dirty="0">
                <a:ln>
                  <a:noFill/>
                </a:ln>
                <a:solidFill>
                  <a:srgbClr val="AE2473">
                    <a:lumMod val="75000"/>
                  </a:srgbClr>
                </a:solidFill>
                <a:effectLst/>
                <a:uLnTx/>
                <a:uFillTx/>
                <a:latin typeface="Arial" panose="020B0604020202020204"/>
                <a:ea typeface="+mn-ea"/>
                <a:cs typeface="+mn-cs"/>
              </a:rPr>
              <a:t>#</a:t>
            </a:r>
            <a:r>
              <a:rPr kumimoji="0" lang="en-GB" sz="2100" b="1" i="0" u="none" strike="noStrike" kern="1200" cap="none" spc="0" normalizeH="0" baseline="0" noProof="0" dirty="0">
                <a:ln>
                  <a:noFill/>
                </a:ln>
                <a:solidFill>
                  <a:srgbClr val="AE2473">
                    <a:lumMod val="75000"/>
                  </a:srgbClr>
                </a:solidFill>
                <a:effectLst/>
                <a:uLnTx/>
                <a:uFillTx/>
                <a:latin typeface="Arial" panose="020B0604020202020204"/>
                <a:ea typeface="Times New Roman" panose="02020603050405020304" pitchFamily="18" charset="0"/>
                <a:cs typeface="+mn-cs"/>
              </a:rPr>
              <a:t>AHPsupportworkers </a:t>
            </a:r>
            <a:endParaRPr kumimoji="0" lang="en-GB" sz="2100" b="1" i="0" u="none" strike="noStrike" kern="1200" cap="none" spc="0" normalizeH="0" baseline="0" noProof="0" dirty="0">
              <a:ln>
                <a:noFill/>
              </a:ln>
              <a:solidFill>
                <a:srgbClr val="AE2473">
                  <a:lumMod val="75000"/>
                </a:srgbClr>
              </a:solidFill>
              <a:effectLst/>
              <a:uLnTx/>
              <a:uFillTx/>
              <a:latin typeface="Arial" panose="020B0604020202020204"/>
              <a:ea typeface="+mn-ea"/>
              <a:cs typeface="+mn-cs"/>
            </a:endParaRPr>
          </a:p>
          <a:p>
            <a:pPr marL="266700" marR="0" lvl="0" indent="-266700" algn="l" defTabSz="685800" rtl="0" eaLnBrk="1" fontAlgn="auto" latinLnBrk="0" hangingPunct="1">
              <a:lnSpc>
                <a:spcPct val="90000"/>
              </a:lnSpc>
              <a:spcBef>
                <a:spcPts val="1350"/>
              </a:spcBef>
              <a:spcAft>
                <a:spcPts val="0"/>
              </a:spcAft>
              <a:buClr>
                <a:srgbClr val="0071CE">
                  <a:lumMod val="60000"/>
                  <a:lumOff val="40000"/>
                </a:srgbClr>
              </a:buClr>
              <a:buSzTx/>
              <a:buFont typeface="Wingdings" panose="05000000000000000000" pitchFamily="2" charset="2"/>
              <a:buChar char="ü"/>
              <a:tabLst/>
              <a:defRPr/>
            </a:pPr>
            <a:r>
              <a:rPr kumimoji="0" lang="en-GB" sz="2100" b="0" i="0" u="none" strike="noStrike" kern="1200" cap="none" spc="0" normalizeH="0" baseline="0" noProof="0" dirty="0">
                <a:ln>
                  <a:noFill/>
                </a:ln>
                <a:solidFill>
                  <a:srgbClr val="E8EDEE">
                    <a:lumMod val="25000"/>
                  </a:srgbClr>
                </a:solidFill>
                <a:effectLst/>
                <a:uLnTx/>
                <a:uFillTx/>
                <a:latin typeface="Arial" panose="020B0604020202020204"/>
                <a:ea typeface="+mn-ea"/>
                <a:cs typeface="+mn-cs"/>
              </a:rPr>
              <a:t>Menti.com </a:t>
            </a:r>
            <a:endParaRPr kumimoji="0" lang="en-GB" sz="21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25D0007D-F09D-440E-9BBF-3E396F5A9281}"/>
              </a:ext>
            </a:extLst>
          </p:cNvPr>
          <p:cNvSpPr txBox="1">
            <a:spLocks/>
          </p:cNvSpPr>
          <p:nvPr/>
        </p:nvSpPr>
        <p:spPr>
          <a:xfrm>
            <a:off x="367937" y="499520"/>
            <a:ext cx="7772400" cy="509587"/>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srgbClr val="AE2473"/>
                </a:solidFill>
                <a:effectLst/>
                <a:uLnTx/>
                <a:uFillTx/>
                <a:latin typeface="Arial" panose="020B0604020202020204"/>
                <a:ea typeface="+mj-ea"/>
                <a:cs typeface="+mj-cs"/>
              </a:rPr>
              <a:t>Welcome </a:t>
            </a:r>
          </a:p>
        </p:txBody>
      </p:sp>
      <p:pic>
        <p:nvPicPr>
          <p:cNvPr id="6" name="Picture 5">
            <a:extLst>
              <a:ext uri="{FF2B5EF4-FFF2-40B4-BE49-F238E27FC236}">
                <a16:creationId xmlns:a16="http://schemas.microsoft.com/office/drawing/2014/main" id="{74AE7E85-48E8-4B94-8567-00352E83A833}"/>
              </a:ext>
            </a:extLst>
          </p:cNvPr>
          <p:cNvPicPr>
            <a:picLocks noChangeAspect="1"/>
          </p:cNvPicPr>
          <p:nvPr/>
        </p:nvPicPr>
        <p:blipFill>
          <a:blip r:embed="rId2"/>
          <a:stretch>
            <a:fillRect/>
          </a:stretch>
        </p:blipFill>
        <p:spPr>
          <a:xfrm>
            <a:off x="6729454" y="1489616"/>
            <a:ext cx="2164268" cy="2164268"/>
          </a:xfrm>
          <a:prstGeom prst="rect">
            <a:avLst/>
          </a:prstGeom>
        </p:spPr>
      </p:pic>
      <p:sp>
        <p:nvSpPr>
          <p:cNvPr id="7" name="TextBox 6">
            <a:extLst>
              <a:ext uri="{FF2B5EF4-FFF2-40B4-BE49-F238E27FC236}">
                <a16:creationId xmlns:a16="http://schemas.microsoft.com/office/drawing/2014/main" id="{3E707F9A-86C0-470D-8FB2-EF45F5FC6531}"/>
              </a:ext>
            </a:extLst>
          </p:cNvPr>
          <p:cNvSpPr txBox="1"/>
          <p:nvPr/>
        </p:nvSpPr>
        <p:spPr>
          <a:xfrm>
            <a:off x="7363132" y="4817859"/>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4058034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C84430-373D-4544-A977-D51385090A33}"/>
              </a:ext>
            </a:extLst>
          </p:cNvPr>
          <p:cNvSpPr>
            <a:spLocks noGrp="1"/>
          </p:cNvSpPr>
          <p:nvPr>
            <p:ph type="title"/>
          </p:nvPr>
        </p:nvSpPr>
        <p:spPr>
          <a:xfrm>
            <a:off x="306781" y="195981"/>
            <a:ext cx="5915025" cy="431800"/>
          </a:xfrm>
        </p:spPr>
        <p:txBody>
          <a:bodyPr>
            <a:normAutofit fontScale="90000"/>
          </a:bodyPr>
          <a:lstStyle/>
          <a:p>
            <a:r>
              <a:rPr lang="en-US"/>
              <a:t>Purpose</a:t>
            </a:r>
          </a:p>
        </p:txBody>
      </p:sp>
      <p:sp>
        <p:nvSpPr>
          <p:cNvPr id="5" name="Content Placeholder 2">
            <a:extLst>
              <a:ext uri="{FF2B5EF4-FFF2-40B4-BE49-F238E27FC236}">
                <a16:creationId xmlns:a16="http://schemas.microsoft.com/office/drawing/2014/main" id="{C84C42B2-FBC9-446A-A9C7-FCA28A2F84BA}"/>
              </a:ext>
            </a:extLst>
          </p:cNvPr>
          <p:cNvSpPr>
            <a:spLocks noGrp="1"/>
          </p:cNvSpPr>
          <p:nvPr>
            <p:ph idx="1"/>
          </p:nvPr>
        </p:nvSpPr>
        <p:spPr>
          <a:xfrm>
            <a:off x="424544" y="679450"/>
            <a:ext cx="7798532" cy="3784600"/>
          </a:xfrm>
        </p:spPr>
        <p:txBody>
          <a:bodyPr>
            <a:noAutofit/>
          </a:bodyPr>
          <a:lstStyle/>
          <a:p>
            <a:pPr marL="0" indent="0">
              <a:lnSpc>
                <a:spcPct val="107000"/>
              </a:lnSpc>
              <a:spcAft>
                <a:spcPts val="800"/>
              </a:spcAft>
              <a:buNone/>
            </a:pPr>
            <a:r>
              <a:rPr lang="en-GB" sz="1400" b="1">
                <a:solidFill>
                  <a:srgbClr val="2F5496"/>
                </a:solidFill>
                <a:latin typeface="+mj-lt"/>
                <a:ea typeface="Calibri" panose="020F0502020204030204" pitchFamily="34" charset="0"/>
                <a:cs typeface="Times New Roman" panose="02020603050405020304" pitchFamily="18" charset="0"/>
              </a:rPr>
              <a:t>Apprenticeship Education Provision - </a:t>
            </a:r>
            <a:r>
              <a:rPr lang="en-GB" sz="1400">
                <a:latin typeface="+mj-lt"/>
                <a:ea typeface="Calibri" panose="020F0502020204030204" pitchFamily="34" charset="0"/>
                <a:cs typeface="Times New Roman" panose="02020603050405020304" pitchFamily="18" charset="0"/>
              </a:rPr>
              <a:t>Facilitating a robust quality exercise in AHP support workforce apprenticeship education provision in order to secure</a:t>
            </a:r>
            <a:r>
              <a:rPr lang="en-GB" sz="1400">
                <a:latin typeface="+mj-lt"/>
                <a:ea typeface="Times New Roman" panose="02020603050405020304" pitchFamily="18" charset="0"/>
                <a:cs typeface="Times New Roman" panose="02020603050405020304" pitchFamily="18" charset="0"/>
              </a:rPr>
              <a:t> the development of a strong and well-adapted provider market which meets quality ambitions for apprenticeships applicable to the development of the AHP support workforce which will:</a:t>
            </a:r>
            <a:endParaRPr lang="en-GB" sz="1400">
              <a:latin typeface="+mj-lt"/>
              <a:ea typeface="Calibri" panose="020F0502020204030204" pitchFamily="34" charset="0"/>
              <a:cs typeface="Times New Roman" panose="02020603050405020304" pitchFamily="18" charset="0"/>
            </a:endParaRPr>
          </a:p>
          <a:p>
            <a:pPr marL="342884" indent="-342884">
              <a:lnSpc>
                <a:spcPct val="107000"/>
              </a:lnSpc>
              <a:buFont typeface="Symbol" panose="05050102010706020507" pitchFamily="18" charset="2"/>
              <a:buChar char=""/>
            </a:pPr>
            <a:r>
              <a:rPr lang="en-GB" sz="1400">
                <a:latin typeface="+mj-lt"/>
                <a:ea typeface="Calibri" panose="020F0502020204030204" pitchFamily="34" charset="0"/>
                <a:cs typeface="Symbol" panose="05050102010706020507" pitchFamily="18" charset="2"/>
              </a:rPr>
              <a:t>Maximise opportunities to work with wider stakeholders to jointly procure apprenticeship education provision</a:t>
            </a:r>
          </a:p>
          <a:p>
            <a:pPr marL="342884" indent="-342884">
              <a:lnSpc>
                <a:spcPct val="107000"/>
              </a:lnSpc>
              <a:buFont typeface="Symbol" panose="05050102010706020507" pitchFamily="18" charset="2"/>
              <a:buChar char=""/>
            </a:pPr>
            <a:r>
              <a:rPr lang="en-GB" sz="1400">
                <a:latin typeface="+mj-lt"/>
                <a:ea typeface="Calibri" panose="020F0502020204030204" pitchFamily="34" charset="0"/>
                <a:cs typeface="Symbol" panose="05050102010706020507" pitchFamily="18" charset="2"/>
              </a:rPr>
              <a:t>Develop an inclusive and participative approach to the implementation of apprenticeship education at a local system level through s</a:t>
            </a:r>
            <a:r>
              <a:rPr lang="en-GB" sz="1400">
                <a:latin typeface="+mj-lt"/>
                <a:ea typeface="Times New Roman" panose="02020603050405020304" pitchFamily="18" charset="0"/>
                <a:cs typeface="Symbol" panose="05050102010706020507" pitchFamily="18" charset="2"/>
              </a:rPr>
              <a:t>upported partnership working across the region in designing and delivering apprenticeship programmes applicable to the development of the AHP support workforce, particularly progression, development of specialisms, on the job learning, and the identification of regional challenges and solutions</a:t>
            </a:r>
            <a:endParaRPr lang="en-GB" sz="1400">
              <a:latin typeface="+mj-lt"/>
              <a:ea typeface="Calibri" panose="020F0502020204030204" pitchFamily="34" charset="0"/>
              <a:cs typeface="Symbol" panose="05050102010706020507" pitchFamily="18" charset="2"/>
            </a:endParaRPr>
          </a:p>
          <a:p>
            <a:pPr marL="342884" indent="-342884">
              <a:lnSpc>
                <a:spcPct val="107000"/>
              </a:lnSpc>
              <a:buFont typeface="Symbol" panose="05050102010706020507" pitchFamily="18" charset="2"/>
              <a:buChar char=""/>
            </a:pPr>
            <a:r>
              <a:rPr lang="en-GB" sz="1400">
                <a:latin typeface="+mj-lt"/>
                <a:ea typeface="Calibri" panose="020F0502020204030204" pitchFamily="34" charset="0"/>
                <a:cs typeface="Symbol" panose="05050102010706020507" pitchFamily="18" charset="2"/>
              </a:rPr>
              <a:t>Ensure the </a:t>
            </a:r>
            <a:r>
              <a:rPr lang="en-GB" sz="1400">
                <a:latin typeface="+mj-lt"/>
                <a:ea typeface="Times New Roman" panose="02020603050405020304" pitchFamily="18" charset="0"/>
                <a:cs typeface="Symbol" panose="05050102010706020507" pitchFamily="18" charset="2"/>
              </a:rPr>
              <a:t>development of local educational infrastructures to accommodate apprenticeships and their delivery models </a:t>
            </a:r>
            <a:endParaRPr lang="en-GB" sz="1400">
              <a:latin typeface="+mj-lt"/>
              <a:ea typeface="Calibri" panose="020F0502020204030204" pitchFamily="34" charset="0"/>
              <a:cs typeface="Symbol" panose="05050102010706020507" pitchFamily="18" charset="2"/>
            </a:endParaRPr>
          </a:p>
          <a:p>
            <a:pPr marL="342884" indent="-342884">
              <a:lnSpc>
                <a:spcPct val="107000"/>
              </a:lnSpc>
              <a:spcAft>
                <a:spcPts val="800"/>
              </a:spcAft>
              <a:buFont typeface="Symbol" panose="05050102010706020507" pitchFamily="18" charset="2"/>
              <a:buChar char=""/>
            </a:pPr>
            <a:r>
              <a:rPr lang="en-GB" sz="1400">
                <a:latin typeface="+mj-lt"/>
                <a:ea typeface="Calibri" panose="020F0502020204030204" pitchFamily="34" charset="0"/>
                <a:cs typeface="Symbol" panose="05050102010706020507" pitchFamily="18" charset="2"/>
              </a:rPr>
              <a:t>Maximising opportunities and ensuring efficiency in placement rotations within the system</a:t>
            </a:r>
          </a:p>
        </p:txBody>
      </p:sp>
      <p:sp>
        <p:nvSpPr>
          <p:cNvPr id="6" name="TextBox 5">
            <a:extLst>
              <a:ext uri="{FF2B5EF4-FFF2-40B4-BE49-F238E27FC236}">
                <a16:creationId xmlns:a16="http://schemas.microsoft.com/office/drawing/2014/main" id="{F18D3008-FA94-468B-9ADF-8F5C0189CC50}"/>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922988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7FB94E-3982-4516-B328-1B23C5B0170A}"/>
              </a:ext>
            </a:extLst>
          </p:cNvPr>
          <p:cNvSpPr>
            <a:spLocks noGrp="1"/>
          </p:cNvSpPr>
          <p:nvPr>
            <p:ph idx="1"/>
          </p:nvPr>
        </p:nvSpPr>
        <p:spPr>
          <a:xfrm>
            <a:off x="568234" y="439403"/>
            <a:ext cx="7221220" cy="3863540"/>
          </a:xfrm>
        </p:spPr>
        <p:txBody>
          <a:bodyPr>
            <a:normAutofit fontScale="25000" lnSpcReduction="20000"/>
          </a:bodyPr>
          <a:lstStyle/>
          <a:p>
            <a:pPr marL="0" indent="0">
              <a:lnSpc>
                <a:spcPct val="107000"/>
              </a:lnSpc>
              <a:spcAft>
                <a:spcPts val="800"/>
              </a:spcAft>
              <a:buNone/>
            </a:pPr>
            <a:r>
              <a:rPr lang="en-GB" sz="5600" b="1">
                <a:solidFill>
                  <a:srgbClr val="2F5496"/>
                </a:solidFill>
                <a:latin typeface="+mj-lt"/>
                <a:ea typeface="Calibri" panose="020F0502020204030204" pitchFamily="34" charset="0"/>
                <a:cs typeface="Times New Roman" panose="02020603050405020304" pitchFamily="18" charset="0"/>
              </a:rPr>
              <a:t>Workforce - </a:t>
            </a:r>
            <a:r>
              <a:rPr lang="en-GB" sz="5600">
                <a:latin typeface="+mj-lt"/>
                <a:ea typeface="Calibri" panose="020F0502020204030204" pitchFamily="34" charset="0"/>
                <a:cs typeface="Times New Roman" panose="02020603050405020304" pitchFamily="18" charset="0"/>
              </a:rPr>
              <a:t>Supporting the workforce pipeline which will:</a:t>
            </a:r>
          </a:p>
          <a:p>
            <a:pPr marL="342884" indent="-342884">
              <a:lnSpc>
                <a:spcPct val="107000"/>
              </a:lnSpc>
              <a:buFont typeface="Symbol" panose="05050102010706020507" pitchFamily="18" charset="2"/>
              <a:buChar char=""/>
            </a:pPr>
            <a:r>
              <a:rPr lang="en-GB" sz="5600">
                <a:latin typeface="+mj-lt"/>
                <a:ea typeface="Calibri" panose="020F0502020204030204" pitchFamily="34" charset="0"/>
                <a:cs typeface="Symbol" panose="05050102010706020507" pitchFamily="18" charset="2"/>
              </a:rPr>
              <a:t>Ensure stability and sustainability of the AHP support workforce supply</a:t>
            </a:r>
          </a:p>
          <a:p>
            <a:pPr marL="342884" indent="-342884">
              <a:lnSpc>
                <a:spcPct val="107000"/>
              </a:lnSpc>
              <a:buFont typeface="Symbol" panose="05050102010706020507" pitchFamily="18" charset="2"/>
              <a:buChar char=""/>
            </a:pPr>
            <a:r>
              <a:rPr lang="en-GB" sz="5600">
                <a:latin typeface="+mj-lt"/>
                <a:ea typeface="Calibri" panose="020F0502020204030204" pitchFamily="34" charset="0"/>
                <a:cs typeface="Symbol" panose="05050102010706020507" pitchFamily="18" charset="2"/>
              </a:rPr>
              <a:t>Identify priority workforce AHP specialisms in order to guide procurement activity </a:t>
            </a:r>
          </a:p>
          <a:p>
            <a:pPr marL="342884" indent="-342884">
              <a:lnSpc>
                <a:spcPct val="107000"/>
              </a:lnSpc>
              <a:spcAft>
                <a:spcPts val="800"/>
              </a:spcAft>
              <a:buFont typeface="Symbol" panose="05050102010706020507" pitchFamily="18" charset="2"/>
              <a:buChar char=""/>
            </a:pPr>
            <a:r>
              <a:rPr lang="en-GB" sz="5600">
                <a:latin typeface="+mj-lt"/>
                <a:ea typeface="Times New Roman" panose="02020603050405020304" pitchFamily="18" charset="0"/>
                <a:cs typeface="Symbol" panose="05050102010706020507" pitchFamily="18" charset="2"/>
              </a:rPr>
              <a:t>Increase equity of access and apprenticeship experience for AHP support workforce apprentices</a:t>
            </a:r>
            <a:endParaRPr lang="en-GB" sz="5600">
              <a:latin typeface="+mj-lt"/>
              <a:ea typeface="Calibri" panose="020F0502020204030204" pitchFamily="34" charset="0"/>
              <a:cs typeface="Symbol" panose="05050102010706020507" pitchFamily="18" charset="2"/>
            </a:endParaRPr>
          </a:p>
          <a:p>
            <a:pPr marL="0" indent="0">
              <a:lnSpc>
                <a:spcPct val="107000"/>
              </a:lnSpc>
              <a:spcAft>
                <a:spcPts val="800"/>
              </a:spcAft>
              <a:buNone/>
            </a:pPr>
            <a:r>
              <a:rPr lang="en-GB" sz="5600" b="1">
                <a:solidFill>
                  <a:srgbClr val="2F5496"/>
                </a:solidFill>
                <a:latin typeface="+mj-lt"/>
                <a:ea typeface="Calibri" panose="020F0502020204030204" pitchFamily="34" charset="0"/>
                <a:cs typeface="Times New Roman" panose="02020603050405020304" pitchFamily="18" charset="0"/>
              </a:rPr>
              <a:t>Demand - </a:t>
            </a:r>
            <a:r>
              <a:rPr lang="en-GB" sz="5600">
                <a:latin typeface="+mj-lt"/>
                <a:ea typeface="Times New Roman" panose="02020603050405020304" pitchFamily="18" charset="0"/>
                <a:cs typeface="Times New Roman" panose="02020603050405020304" pitchFamily="18" charset="0"/>
              </a:rPr>
              <a:t>A facilitated strengthening of engagement with local systems around maximising the opportunities presented by the apprenticeship levy which will:</a:t>
            </a:r>
            <a:endParaRPr lang="en-GB" sz="5600">
              <a:latin typeface="+mj-lt"/>
              <a:ea typeface="Calibri" panose="020F0502020204030204" pitchFamily="34" charset="0"/>
              <a:cs typeface="Times New Roman" panose="02020603050405020304" pitchFamily="18" charset="0"/>
            </a:endParaRPr>
          </a:p>
          <a:p>
            <a:pPr marL="342884" indent="-342884">
              <a:lnSpc>
                <a:spcPct val="107000"/>
              </a:lnSpc>
              <a:buFont typeface="Symbol" panose="05050102010706020507" pitchFamily="18" charset="2"/>
              <a:buChar char=""/>
            </a:pPr>
            <a:r>
              <a:rPr lang="en-GB" sz="5600">
                <a:latin typeface="+mj-lt"/>
                <a:ea typeface="Calibri" panose="020F0502020204030204" pitchFamily="34" charset="0"/>
                <a:cs typeface="Symbol" panose="05050102010706020507" pitchFamily="18" charset="2"/>
              </a:rPr>
              <a:t>Support the creation of development pathways for the AHP support workforce, from AHP support staff to registered practitioners, which satisfies local workforce demand projections</a:t>
            </a:r>
          </a:p>
          <a:p>
            <a:pPr marL="342884" indent="-342884">
              <a:lnSpc>
                <a:spcPct val="107000"/>
              </a:lnSpc>
              <a:buFont typeface="Symbol" panose="05050102010706020507" pitchFamily="18" charset="2"/>
              <a:buChar char=""/>
            </a:pPr>
            <a:r>
              <a:rPr lang="en-GB" sz="5600">
                <a:latin typeface="+mj-lt"/>
                <a:ea typeface="Times New Roman" panose="02020603050405020304" pitchFamily="18" charset="0"/>
                <a:cs typeface="Symbol" panose="05050102010706020507" pitchFamily="18" charset="2"/>
              </a:rPr>
              <a:t>Promote how apprenticeships can support an effective 'grow your own' approach to AHP workforce supply and development</a:t>
            </a:r>
            <a:endParaRPr lang="en-GB" sz="5600">
              <a:latin typeface="+mj-lt"/>
              <a:ea typeface="Calibri" panose="020F0502020204030204" pitchFamily="34" charset="0"/>
              <a:cs typeface="Symbol" panose="05050102010706020507" pitchFamily="18" charset="2"/>
            </a:endParaRPr>
          </a:p>
          <a:p>
            <a:pPr marL="342884" indent="-342884">
              <a:lnSpc>
                <a:spcPct val="107000"/>
              </a:lnSpc>
              <a:buFont typeface="Symbol" panose="05050102010706020507" pitchFamily="18" charset="2"/>
              <a:buChar char=""/>
            </a:pPr>
            <a:r>
              <a:rPr lang="en-GB" sz="5600">
                <a:latin typeface="+mj-lt"/>
                <a:ea typeface="Times New Roman" panose="02020603050405020304" pitchFamily="18" charset="0"/>
                <a:cs typeface="Symbol" panose="05050102010706020507" pitchFamily="18" charset="2"/>
              </a:rPr>
              <a:t>Support the development of local and National AHP apprenticeship strategies </a:t>
            </a:r>
            <a:endParaRPr lang="en-GB" sz="5600">
              <a:latin typeface="+mj-lt"/>
              <a:ea typeface="Calibri" panose="020F0502020204030204" pitchFamily="34" charset="0"/>
              <a:cs typeface="Symbol" panose="05050102010706020507" pitchFamily="18" charset="2"/>
            </a:endParaRPr>
          </a:p>
          <a:p>
            <a:pPr marL="342884" indent="-342884">
              <a:lnSpc>
                <a:spcPct val="107000"/>
              </a:lnSpc>
              <a:spcAft>
                <a:spcPts val="800"/>
              </a:spcAft>
              <a:buFont typeface="Symbol" panose="05050102010706020507" pitchFamily="18" charset="2"/>
              <a:buChar char=""/>
            </a:pPr>
            <a:r>
              <a:rPr lang="en-GB" sz="5600">
                <a:latin typeface="+mj-lt"/>
                <a:ea typeface="Calibri" panose="020F0502020204030204" pitchFamily="34" charset="0"/>
                <a:cs typeface="Symbol" panose="05050102010706020507" pitchFamily="18" charset="2"/>
              </a:rPr>
              <a:t>Support the accelerated uptake of apprenticeships </a:t>
            </a:r>
            <a:r>
              <a:rPr lang="en-GB" sz="5600">
                <a:solidFill>
                  <a:srgbClr val="000000"/>
                </a:solidFill>
                <a:latin typeface="+mj-lt"/>
                <a:ea typeface="Times New Roman" panose="02020603050405020304" pitchFamily="18" charset="0"/>
                <a:cs typeface="Symbol" panose="05050102010706020507" pitchFamily="18" charset="2"/>
              </a:rPr>
              <a:t>applicable to the development of the AHP support workforce</a:t>
            </a:r>
            <a:endParaRPr lang="en-GB" sz="5600">
              <a:latin typeface="+mj-lt"/>
              <a:ea typeface="Calibri" panose="020F0502020204030204" pitchFamily="34" charset="0"/>
              <a:cs typeface="Symbol" panose="05050102010706020507" pitchFamily="18" charset="2"/>
            </a:endParaRPr>
          </a:p>
          <a:p>
            <a:endParaRPr lang="en-GB">
              <a:latin typeface="+mj-lt"/>
            </a:endParaRPr>
          </a:p>
        </p:txBody>
      </p:sp>
      <p:sp>
        <p:nvSpPr>
          <p:cNvPr id="5" name="TextBox 4">
            <a:extLst>
              <a:ext uri="{FF2B5EF4-FFF2-40B4-BE49-F238E27FC236}">
                <a16:creationId xmlns:a16="http://schemas.microsoft.com/office/drawing/2014/main" id="{0D27204A-6C5E-4479-9555-4380595FD1D4}"/>
              </a:ext>
            </a:extLst>
          </p:cNvPr>
          <p:cNvSpPr txBox="1"/>
          <p:nvPr/>
        </p:nvSpPr>
        <p:spPr>
          <a:xfrm>
            <a:off x="7276280" y="4818874"/>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902176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621905-2939-4DD1-85CB-A0430C669D55}"/>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90B09805-9737-4477-9274-7EB9C53998D7}"/>
              </a:ext>
            </a:extLst>
          </p:cNvPr>
          <p:cNvSpPr>
            <a:spLocks noGrp="1"/>
          </p:cNvSpPr>
          <p:nvPr>
            <p:ph type="title"/>
          </p:nvPr>
        </p:nvSpPr>
        <p:spPr>
          <a:xfrm>
            <a:off x="486937" y="375198"/>
            <a:ext cx="5915025" cy="477154"/>
          </a:xfrm>
        </p:spPr>
        <p:txBody>
          <a:bodyPr>
            <a:normAutofit/>
          </a:bodyPr>
          <a:lstStyle/>
          <a:p>
            <a:r>
              <a:rPr lang="en-US"/>
              <a:t>Procurement</a:t>
            </a:r>
          </a:p>
        </p:txBody>
      </p:sp>
      <p:sp>
        <p:nvSpPr>
          <p:cNvPr id="6" name="Content Placeholder 2">
            <a:extLst>
              <a:ext uri="{FF2B5EF4-FFF2-40B4-BE49-F238E27FC236}">
                <a16:creationId xmlns:a16="http://schemas.microsoft.com/office/drawing/2014/main" id="{BA9C70A7-1749-4A11-8F96-6B49410DE711}"/>
              </a:ext>
            </a:extLst>
          </p:cNvPr>
          <p:cNvSpPr>
            <a:spLocks noGrp="1"/>
          </p:cNvSpPr>
          <p:nvPr>
            <p:ph idx="1"/>
          </p:nvPr>
        </p:nvSpPr>
        <p:spPr>
          <a:xfrm>
            <a:off x="486937" y="907869"/>
            <a:ext cx="8040188" cy="3383279"/>
          </a:xfrm>
        </p:spPr>
        <p:txBody>
          <a:bodyPr>
            <a:noAutofit/>
          </a:bodyPr>
          <a:lstStyle/>
          <a:p>
            <a:pPr marL="0" indent="0">
              <a:lnSpc>
                <a:spcPct val="107000"/>
              </a:lnSpc>
              <a:buNone/>
            </a:pPr>
            <a:r>
              <a:rPr lang="en-GB" sz="1100" b="1">
                <a:latin typeface="+mj-lt"/>
                <a:ea typeface="Calibri" panose="020F0502020204030204" pitchFamily="34" charset="0"/>
                <a:cs typeface="Times New Roman" panose="02020603050405020304" pitchFamily="18" charset="0"/>
              </a:rPr>
              <a:t>A robust competitive procurement activity will:</a:t>
            </a:r>
            <a:endParaRPr lang="en-GB" sz="1100">
              <a:latin typeface="+mj-lt"/>
              <a:ea typeface="Times New Roman" panose="02020603050405020304" pitchFamily="18"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Times New Roman" panose="02020603050405020304" pitchFamily="18" charset="0"/>
                <a:cs typeface="Symbol" panose="05050102010706020507" pitchFamily="18" charset="2"/>
              </a:rPr>
              <a:t>Support employers in designing the programmes to meet their need and providing the best outcomes for learners and the future workforce</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Times New Roman" panose="02020603050405020304" pitchFamily="18" charset="0"/>
                <a:cs typeface="Symbol" panose="05050102010706020507" pitchFamily="18" charset="2"/>
              </a:rPr>
              <a:t>Ensure NHS procurement compliance </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Times New Roman" panose="02020603050405020304" pitchFamily="18" charset="0"/>
                <a:cs typeface="Symbol" panose="05050102010706020507" pitchFamily="18" charset="2"/>
              </a:rPr>
              <a:t>Significantly reduce procurement administration burden on individual organisations; </a:t>
            </a:r>
            <a:r>
              <a:rPr lang="en-GB" sz="1100">
                <a:latin typeface="+mj-lt"/>
                <a:ea typeface="Calibri" panose="020F0502020204030204" pitchFamily="34" charset="0"/>
                <a:cs typeface="Calibri" panose="020F0502020204030204" pitchFamily="34" charset="0"/>
              </a:rPr>
              <a:t>only one set of mini competition documents needs to be produced</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Times New Roman" panose="02020603050405020304" pitchFamily="18" charset="0"/>
                <a:cs typeface="Symbol" panose="05050102010706020507" pitchFamily="18" charset="2"/>
              </a:rPr>
              <a:t>Reduce bid fatigue by providers; </a:t>
            </a:r>
            <a:r>
              <a:rPr lang="en-GB" sz="1100">
                <a:latin typeface="+mj-lt"/>
                <a:ea typeface="Calibri" panose="020F0502020204030204" pitchFamily="34" charset="0"/>
                <a:cs typeface="Calibri" panose="020F0502020204030204" pitchFamily="34" charset="0"/>
              </a:rPr>
              <a:t>one tender response per provider means less “mini competition fatigue”, resulting in more and potentially higher quality bids; the greater combined volume of apprentices required may be more attractive to training providers and HEIs</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Calibri" panose="020F0502020204030204" pitchFamily="34" charset="0"/>
                <a:cs typeface="Calibri" panose="020F0502020204030204" pitchFamily="34" charset="0"/>
              </a:rPr>
              <a:t>Provide the opportunity to co-produce / bespoke programmes with providers, including subcontracting delivery</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Calibri" panose="020F0502020204030204" pitchFamily="34" charset="0"/>
                <a:cs typeface="Calibri" panose="020F0502020204030204" pitchFamily="34" charset="0"/>
              </a:rPr>
              <a:t>Allow the evaluation of the bids to be split between employers which can be more efficient</a:t>
            </a:r>
            <a:endParaRPr lang="en-GB" sz="1100">
              <a:latin typeface="+mj-lt"/>
              <a:ea typeface="Calibri" panose="020F0502020204030204" pitchFamily="34" charset="0"/>
              <a:cs typeface="Symbol" panose="05050102010706020507" pitchFamily="18" charset="2"/>
            </a:endParaRPr>
          </a:p>
          <a:p>
            <a:pPr marL="257168" indent="-257168">
              <a:lnSpc>
                <a:spcPct val="107000"/>
              </a:lnSpc>
              <a:buFont typeface="Symbol" panose="05050102010706020507" pitchFamily="18" charset="2"/>
              <a:buChar char=""/>
            </a:pPr>
            <a:r>
              <a:rPr lang="en-GB" sz="1100">
                <a:latin typeface="+mj-lt"/>
                <a:ea typeface="Calibri" panose="020F0502020204030204" pitchFamily="34" charset="0"/>
                <a:cs typeface="Calibri" panose="020F0502020204030204" pitchFamily="34" charset="0"/>
              </a:rPr>
              <a:t>Be open to all public sector bodies</a:t>
            </a:r>
            <a:r>
              <a:rPr lang="en-GB" sz="1100">
                <a:latin typeface="+mj-lt"/>
                <a:ea typeface="Times New Roman" panose="02020603050405020304" pitchFamily="18" charset="0"/>
                <a:cs typeface="Symbol" panose="05050102010706020507" pitchFamily="18" charset="2"/>
              </a:rPr>
              <a:t> </a:t>
            </a:r>
            <a:endParaRPr lang="en-GB" sz="1100">
              <a:latin typeface="+mj-lt"/>
              <a:ea typeface="Calibri" panose="020F0502020204030204" pitchFamily="34" charset="0"/>
              <a:cs typeface="Symbol" panose="05050102010706020507" pitchFamily="18" charset="2"/>
            </a:endParaRPr>
          </a:p>
          <a:p>
            <a:pPr marL="257168" indent="-257168">
              <a:lnSpc>
                <a:spcPct val="107000"/>
              </a:lnSpc>
              <a:spcAft>
                <a:spcPts val="600"/>
              </a:spcAft>
              <a:buFont typeface="Symbol" panose="05050102010706020507" pitchFamily="18" charset="2"/>
              <a:buChar char=""/>
            </a:pPr>
            <a:r>
              <a:rPr lang="en-GB" sz="1100">
                <a:latin typeface="+mj-lt"/>
                <a:ea typeface="Times New Roman" panose="02020603050405020304" pitchFamily="18" charset="0"/>
                <a:cs typeface="Symbol" panose="05050102010706020507" pitchFamily="18" charset="2"/>
              </a:rPr>
              <a:t>Ensure the best value for money and best quality of provision whilst maintaining employer control and freedom of choice </a:t>
            </a:r>
            <a:endParaRPr lang="en-GB" sz="1100">
              <a:latin typeface="+mj-lt"/>
              <a:ea typeface="Calibri" panose="020F0502020204030204" pitchFamily="34" charset="0"/>
              <a:cs typeface="Symbol" panose="05050102010706020507" pitchFamily="18" charset="2"/>
            </a:endParaRPr>
          </a:p>
        </p:txBody>
      </p:sp>
    </p:spTree>
    <p:extLst>
      <p:ext uri="{BB962C8B-B14F-4D97-AF65-F5344CB8AC3E}">
        <p14:creationId xmlns:p14="http://schemas.microsoft.com/office/powerpoint/2010/main" val="4155365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AF2034-A5E2-4693-9BB5-A3ECF5987230}"/>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graphicFrame>
        <p:nvGraphicFramePr>
          <p:cNvPr id="5" name="Content Placeholder 6">
            <a:extLst>
              <a:ext uri="{FF2B5EF4-FFF2-40B4-BE49-F238E27FC236}">
                <a16:creationId xmlns:a16="http://schemas.microsoft.com/office/drawing/2014/main" id="{9A7504DC-0F1B-46D6-944A-B5A2AA21435D}"/>
              </a:ext>
            </a:extLst>
          </p:cNvPr>
          <p:cNvGraphicFramePr>
            <a:graphicFrameLocks noGrp="1"/>
          </p:cNvGraphicFramePr>
          <p:nvPr>
            <p:ph idx="1"/>
          </p:nvPr>
        </p:nvGraphicFramePr>
        <p:xfrm>
          <a:off x="979714" y="1084217"/>
          <a:ext cx="7112726" cy="3076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EF431AB8-9BD2-456E-839A-4F3A3724DCEB}"/>
              </a:ext>
            </a:extLst>
          </p:cNvPr>
          <p:cNvSpPr>
            <a:spLocks noGrp="1"/>
          </p:cNvSpPr>
          <p:nvPr>
            <p:ph type="title"/>
          </p:nvPr>
        </p:nvSpPr>
        <p:spPr>
          <a:xfrm>
            <a:off x="667652" y="338379"/>
            <a:ext cx="5915025" cy="477154"/>
          </a:xfrm>
        </p:spPr>
        <p:txBody>
          <a:bodyPr/>
          <a:lstStyle/>
          <a:p>
            <a:r>
              <a:rPr lang="en-US">
                <a:latin typeface="Avenir Next" panose="020B0503020202020204" pitchFamily="34" charset="0"/>
              </a:rPr>
              <a:t>A simple, supported process</a:t>
            </a:r>
            <a:endParaRPr lang="en-GB"/>
          </a:p>
        </p:txBody>
      </p:sp>
    </p:spTree>
    <p:extLst>
      <p:ext uri="{BB962C8B-B14F-4D97-AF65-F5344CB8AC3E}">
        <p14:creationId xmlns:p14="http://schemas.microsoft.com/office/powerpoint/2010/main" val="466484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7AEB1B-B3D4-43FF-8532-4B49C0FA616F}"/>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32AE77DA-D71C-42BC-9675-77965FBFE86F}"/>
              </a:ext>
            </a:extLst>
          </p:cNvPr>
          <p:cNvSpPr>
            <a:spLocks noGrp="1"/>
          </p:cNvSpPr>
          <p:nvPr>
            <p:ph type="title"/>
          </p:nvPr>
        </p:nvSpPr>
        <p:spPr>
          <a:xfrm>
            <a:off x="1391584" y="131978"/>
            <a:ext cx="5915025" cy="994172"/>
          </a:xfrm>
        </p:spPr>
        <p:txBody>
          <a:bodyPr/>
          <a:lstStyle/>
          <a:p>
            <a:r>
              <a:rPr lang="en-GB" i="1">
                <a:solidFill>
                  <a:srgbClr val="A00054"/>
                </a:solidFill>
              </a:rPr>
              <a:t>Healthcare Apprenticeships </a:t>
            </a:r>
            <a:br>
              <a:rPr lang="en-GB" i="1">
                <a:solidFill>
                  <a:srgbClr val="A00054"/>
                </a:solidFill>
              </a:rPr>
            </a:br>
            <a:r>
              <a:rPr lang="en-GB" i="1">
                <a:solidFill>
                  <a:srgbClr val="A00054"/>
                </a:solidFill>
              </a:rPr>
              <a:t>Standards Online</a:t>
            </a:r>
            <a:endParaRPr lang="en-GB"/>
          </a:p>
        </p:txBody>
      </p:sp>
      <p:pic>
        <p:nvPicPr>
          <p:cNvPr id="6" name="Picture 5">
            <a:extLst>
              <a:ext uri="{FF2B5EF4-FFF2-40B4-BE49-F238E27FC236}">
                <a16:creationId xmlns:a16="http://schemas.microsoft.com/office/drawing/2014/main" id="{CD13B92D-702A-4733-B6AC-030C672034D0}"/>
              </a:ext>
            </a:extLst>
          </p:cNvPr>
          <p:cNvPicPr>
            <a:picLocks noChangeAspect="1"/>
          </p:cNvPicPr>
          <p:nvPr/>
        </p:nvPicPr>
        <p:blipFill>
          <a:blip r:embed="rId2"/>
          <a:stretch>
            <a:fillRect/>
          </a:stretch>
        </p:blipFill>
        <p:spPr>
          <a:xfrm>
            <a:off x="1391585" y="1054968"/>
            <a:ext cx="6157073" cy="3358030"/>
          </a:xfrm>
          <a:prstGeom prst="rect">
            <a:avLst/>
          </a:prstGeom>
        </p:spPr>
      </p:pic>
      <p:sp>
        <p:nvSpPr>
          <p:cNvPr id="7" name="Rectangle 6">
            <a:extLst>
              <a:ext uri="{FF2B5EF4-FFF2-40B4-BE49-F238E27FC236}">
                <a16:creationId xmlns:a16="http://schemas.microsoft.com/office/drawing/2014/main" id="{7279BAD3-9358-4CB5-BADB-0B1856A0AD92}"/>
              </a:ext>
            </a:extLst>
          </p:cNvPr>
          <p:cNvSpPr/>
          <p:nvPr/>
        </p:nvSpPr>
        <p:spPr>
          <a:xfrm>
            <a:off x="2738046" y="4300773"/>
            <a:ext cx="3667910" cy="507831"/>
          </a:xfrm>
          <a:prstGeom prst="rect">
            <a:avLst/>
          </a:prstGeom>
        </p:spPr>
        <p:txBody>
          <a:bodyPr wrap="square">
            <a:spAutoFit/>
          </a:bodyPr>
          <a:lstStyle/>
          <a:p>
            <a:pPr marL="0" marR="0" lvl="0" indent="0" algn="ctr" defTabSz="226308" rtl="0" eaLnBrk="1" fontAlgn="auto" latinLnBrk="0" hangingPunct="1">
              <a:lnSpc>
                <a:spcPct val="90000"/>
              </a:lnSpc>
              <a:spcBef>
                <a:spcPts val="0"/>
              </a:spcBef>
              <a:spcAft>
                <a:spcPts val="0"/>
              </a:spcAft>
              <a:buClrTx/>
              <a:buSzTx/>
              <a:buFontTx/>
              <a:buNone/>
              <a:tabLst/>
              <a:defRPr sz="1900"/>
            </a:pPr>
            <a:endParaRPr kumimoji="0" lang="en-GB" sz="1500" b="1" i="1" u="none" strike="noStrike" kern="1200" cap="none" spc="0" normalizeH="0" baseline="0" noProof="0">
              <a:ln>
                <a:noFill/>
              </a:ln>
              <a:solidFill>
                <a:srgbClr val="005EB8"/>
              </a:solidFill>
              <a:effectLst/>
              <a:uLnTx/>
              <a:uFillTx/>
              <a:latin typeface="Arial" panose="020B0604020202020204"/>
              <a:ea typeface="+mn-ea"/>
              <a:cs typeface="+mn-cs"/>
            </a:endParaRP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500" b="0" i="0" u="none" strike="noStrike" kern="1200" cap="none" spc="0" normalizeH="0" baseline="0" noProof="0">
                <a:ln>
                  <a:noFill/>
                </a:ln>
                <a:solidFill>
                  <a:srgbClr val="FFFFFF"/>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https://haso.skillsforhealth.org.uk</a:t>
            </a:r>
            <a:endParaRPr kumimoji="0" lang="en-GB" sz="15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83155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DA1D4-5218-4E28-8320-7C9E2EC6AF02}"/>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5" name="TextBox 4">
            <a:extLst>
              <a:ext uri="{FF2B5EF4-FFF2-40B4-BE49-F238E27FC236}">
                <a16:creationId xmlns:a16="http://schemas.microsoft.com/office/drawing/2014/main" id="{9C0A9398-505C-4CE8-8744-D90DD2933B8C}"/>
              </a:ext>
            </a:extLst>
          </p:cNvPr>
          <p:cNvSpPr txBox="1"/>
          <p:nvPr/>
        </p:nvSpPr>
        <p:spPr>
          <a:xfrm>
            <a:off x="1904813" y="682669"/>
            <a:ext cx="5099255" cy="3444020"/>
          </a:xfrm>
          <a:prstGeom prst="rect">
            <a:avLst/>
          </a:prstGeom>
          <a:noFill/>
        </p:spPr>
        <p:txBody>
          <a:bodyPr wrap="square">
            <a:spAutoFit/>
          </a:bodyPr>
          <a:lstStyle/>
          <a:p>
            <a:pPr marL="0" marR="0" lvl="0" indent="0" algn="ctr" defTabSz="226308" rtl="0" eaLnBrk="1" fontAlgn="auto" latinLnBrk="0" hangingPunct="1">
              <a:lnSpc>
                <a:spcPct val="90000"/>
              </a:lnSpc>
              <a:spcBef>
                <a:spcPts val="0"/>
              </a:spcBef>
              <a:spcAft>
                <a:spcPts val="0"/>
              </a:spcAft>
              <a:buClrTx/>
              <a:buSzTx/>
              <a:buFontTx/>
              <a:buNone/>
              <a:tabLst/>
              <a:defRPr sz="1900" b="1" i="1"/>
            </a:pPr>
            <a:r>
              <a:rPr kumimoji="0" lang="en-GB" sz="3300" b="1" i="1" u="none" strike="noStrike" kern="1200" cap="none" spc="0" normalizeH="0" baseline="0" noProof="0">
                <a:ln>
                  <a:noFill/>
                </a:ln>
                <a:solidFill>
                  <a:srgbClr val="003893"/>
                </a:solidFill>
                <a:effectLst/>
                <a:uLnTx/>
                <a:uFillTx/>
                <a:latin typeface="Arial" panose="020B0604020202020204" pitchFamily="34" charset="0"/>
                <a:ea typeface="+mn-ea"/>
                <a:cs typeface="Arial" panose="020B0604020202020204" pitchFamily="34" charset="0"/>
              </a:rPr>
              <a:t>Thank You!</a:t>
            </a:r>
          </a:p>
          <a:p>
            <a:pPr marL="0" marR="0" lvl="0" indent="0" algn="ctr" defTabSz="226308" rtl="0" eaLnBrk="1" fontAlgn="auto" latinLnBrk="0" hangingPunct="1">
              <a:lnSpc>
                <a:spcPct val="90000"/>
              </a:lnSpc>
              <a:spcBef>
                <a:spcPts val="0"/>
              </a:spcBef>
              <a:spcAft>
                <a:spcPts val="0"/>
              </a:spcAft>
              <a:buClrTx/>
              <a:buSzTx/>
              <a:buFontTx/>
              <a:buNone/>
              <a:tabLst/>
              <a:defRPr sz="1900" b="1" i="1"/>
            </a:pPr>
            <a:endParaRPr kumimoji="0" lang="en-GB" sz="1900" b="1" i="1"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endParaRPr>
          </a:p>
          <a:p>
            <a:pPr marL="0" marR="0" lvl="0" indent="0" algn="ctr" defTabSz="226308" rtl="0" eaLnBrk="1" fontAlgn="auto" latinLnBrk="0" hangingPunct="1">
              <a:lnSpc>
                <a:spcPct val="90000"/>
              </a:lnSpc>
              <a:spcBef>
                <a:spcPts val="0"/>
              </a:spcBef>
              <a:spcAft>
                <a:spcPts val="0"/>
              </a:spcAft>
              <a:buClrTx/>
              <a:buSzTx/>
              <a:buFontTx/>
              <a:buNone/>
              <a:tabLst/>
              <a:defRPr sz="1900" b="1" i="1"/>
            </a:pPr>
            <a:r>
              <a:rPr kumimoji="0" lang="en-GB" sz="1900" b="1" i="1"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rPr>
              <a:t>Getting in touch </a:t>
            </a:r>
          </a:p>
          <a:p>
            <a:pPr marL="0" marR="0" lvl="0" indent="0" algn="ctr" defTabSz="226308" rtl="0" eaLnBrk="1" fontAlgn="auto" latinLnBrk="0" hangingPunct="1">
              <a:lnSpc>
                <a:spcPct val="90000"/>
              </a:lnSpc>
              <a:spcBef>
                <a:spcPts val="0"/>
              </a:spcBef>
              <a:spcAft>
                <a:spcPts val="0"/>
              </a:spcAft>
              <a:buClrTx/>
              <a:buSzTx/>
              <a:buFontTx/>
              <a:buNone/>
              <a:tabLst/>
              <a:defRPr sz="1900"/>
            </a:pPr>
            <a:endParaRPr kumimoji="0" lang="en-GB" sz="1900" b="1"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hlinkClick r:id="rId2"/>
            </a:endParaRP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900" b="0"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hlinkClick r:id="rId2"/>
              </a:rPr>
              <a:t>Gemma.Hall@hee.nhs.uk</a:t>
            </a:r>
            <a:endParaRPr kumimoji="0" lang="en-GB" sz="1900" b="0"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endParaRPr>
          </a:p>
          <a:p>
            <a:pPr marL="0" marR="0" lvl="0" indent="0" algn="ctr" defTabSz="226308" rtl="0" eaLnBrk="1" fontAlgn="auto" latinLnBrk="0" hangingPunct="1">
              <a:lnSpc>
                <a:spcPct val="90000"/>
              </a:lnSpc>
              <a:spcBef>
                <a:spcPts val="0"/>
              </a:spcBef>
              <a:spcAft>
                <a:spcPts val="0"/>
              </a:spcAft>
              <a:buClrTx/>
              <a:buSzTx/>
              <a:buFontTx/>
              <a:buNone/>
              <a:tabLst/>
              <a:defRPr sz="1900"/>
            </a:pPr>
            <a:endParaRPr kumimoji="0" lang="en-GB" sz="1900" b="1"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endParaRP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900" b="1"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rPr>
              <a:t>Talent for Care</a:t>
            </a: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9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hlinkClick r:id="rId3"/>
              </a:rPr>
              <a:t>talentforcare@hee.nhs.uk</a:t>
            </a:r>
            <a:endParaRPr kumimoji="0" lang="en-GB" sz="19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226308" rtl="0" eaLnBrk="1" fontAlgn="auto" latinLnBrk="0" hangingPunct="1">
              <a:lnSpc>
                <a:spcPct val="90000"/>
              </a:lnSpc>
              <a:spcBef>
                <a:spcPts val="0"/>
              </a:spcBef>
              <a:spcAft>
                <a:spcPts val="0"/>
              </a:spcAft>
              <a:buClrTx/>
              <a:buSzTx/>
              <a:buFontTx/>
              <a:buNone/>
              <a:tabLst/>
              <a:defRPr sz="1900" b="1"/>
            </a:pPr>
            <a:endParaRPr kumimoji="0" lang="en-GB" sz="1900" b="1"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900" b="1" i="0" u="none" strike="noStrike" kern="1200" cap="none" spc="0" normalizeH="0" baseline="0" noProof="0">
                <a:ln>
                  <a:noFill/>
                </a:ln>
                <a:solidFill>
                  <a:srgbClr val="A00054"/>
                </a:solidFill>
                <a:effectLst/>
                <a:uLnTx/>
                <a:uFillTx/>
                <a:latin typeface="Arial" panose="020B0604020202020204" pitchFamily="34" charset="0"/>
                <a:ea typeface="+mn-ea"/>
                <a:cs typeface="Arial" panose="020B0604020202020204" pitchFamily="34" charset="0"/>
              </a:rPr>
              <a:t>Healthcare Apprenticeships Standards Online</a:t>
            </a:r>
          </a:p>
          <a:p>
            <a:pPr marL="0" marR="0" lvl="0" indent="0" algn="ctr" defTabSz="226308" rtl="0" eaLnBrk="1" fontAlgn="auto" latinLnBrk="0" hangingPunct="1">
              <a:lnSpc>
                <a:spcPct val="90000"/>
              </a:lnSpc>
              <a:spcBef>
                <a:spcPts val="0"/>
              </a:spcBef>
              <a:spcAft>
                <a:spcPts val="0"/>
              </a:spcAft>
              <a:buClrTx/>
              <a:buSzTx/>
              <a:buFontTx/>
              <a:buNone/>
              <a:tabLst/>
              <a:defRPr sz="1900"/>
            </a:pPr>
            <a:r>
              <a:rPr kumimoji="0" lang="en-GB" sz="19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hlinkClick r:id="rId4"/>
              </a:rPr>
              <a:t>https://haso.skillsforhealth.org.uk</a:t>
            </a:r>
            <a:endParaRPr kumimoji="0" lang="en-GB" sz="1900" b="0" i="0" u="none" strike="noStrike" kern="1200" cap="none" spc="0" normalizeH="0" baseline="0" noProof="0">
              <a:ln>
                <a:noFill/>
              </a:ln>
              <a:solidFill>
                <a:srgbClr val="005EB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2595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A1309B-0FC4-4BE0-A9E3-57D2EB0666A4}"/>
              </a:ext>
            </a:extLst>
          </p:cNvPr>
          <p:cNvSpPr>
            <a:spLocks noGrp="1"/>
          </p:cNvSpPr>
          <p:nvPr>
            <p:ph type="ctrTitle"/>
          </p:nvPr>
        </p:nvSpPr>
        <p:spPr>
          <a:xfrm>
            <a:off x="324338" y="1038685"/>
            <a:ext cx="8604739" cy="656492"/>
          </a:xfrm>
        </p:spPr>
        <p:txBody>
          <a:bodyPr>
            <a:normAutofit fontScale="90000"/>
          </a:bodyPr>
          <a:lstStyle/>
          <a:p>
            <a:r>
              <a:rPr lang="en-GB" dirty="0"/>
              <a:t>Levels of qualifications &amp; Job evaluation </a:t>
            </a:r>
          </a:p>
        </p:txBody>
      </p:sp>
      <p:sp>
        <p:nvSpPr>
          <p:cNvPr id="5" name="Subtitle 4">
            <a:extLst>
              <a:ext uri="{FF2B5EF4-FFF2-40B4-BE49-F238E27FC236}">
                <a16:creationId xmlns:a16="http://schemas.microsoft.com/office/drawing/2014/main" id="{92926662-7DC3-454B-9DB1-CCADC8FF7131}"/>
              </a:ext>
            </a:extLst>
          </p:cNvPr>
          <p:cNvSpPr>
            <a:spLocks noGrp="1"/>
          </p:cNvSpPr>
          <p:nvPr>
            <p:ph type="subTitle" idx="1"/>
          </p:nvPr>
        </p:nvSpPr>
        <p:spPr>
          <a:xfrm>
            <a:off x="396183" y="1695177"/>
            <a:ext cx="7657067" cy="618392"/>
          </a:xfrm>
        </p:spPr>
        <p:txBody>
          <a:bodyPr/>
          <a:lstStyle/>
          <a:p>
            <a:r>
              <a:rPr lang="en-GB" dirty="0"/>
              <a:t>Gaby Ford, AHP clinical fellow, National AHP Support Workforce Programme, Health Education England</a:t>
            </a:r>
          </a:p>
        </p:txBody>
      </p:sp>
      <p:pic>
        <p:nvPicPr>
          <p:cNvPr id="3" name="Picture 2">
            <a:extLst>
              <a:ext uri="{FF2B5EF4-FFF2-40B4-BE49-F238E27FC236}">
                <a16:creationId xmlns:a16="http://schemas.microsoft.com/office/drawing/2014/main" id="{C5EB2F25-C5BB-4AC9-ACD2-773C75C00349}"/>
              </a:ext>
            </a:extLst>
          </p:cNvPr>
          <p:cNvPicPr>
            <a:picLocks noChangeAspect="1"/>
          </p:cNvPicPr>
          <p:nvPr/>
        </p:nvPicPr>
        <p:blipFill>
          <a:blip r:embed="rId2"/>
          <a:stretch>
            <a:fillRect/>
          </a:stretch>
        </p:blipFill>
        <p:spPr>
          <a:xfrm>
            <a:off x="8195982" y="1544639"/>
            <a:ext cx="948018" cy="3031484"/>
          </a:xfrm>
          <a:prstGeom prst="rect">
            <a:avLst/>
          </a:prstGeom>
        </p:spPr>
      </p:pic>
      <p:sp>
        <p:nvSpPr>
          <p:cNvPr id="6" name="TextBox 5">
            <a:extLst>
              <a:ext uri="{FF2B5EF4-FFF2-40B4-BE49-F238E27FC236}">
                <a16:creationId xmlns:a16="http://schemas.microsoft.com/office/drawing/2014/main" id="{62D132A9-B2DF-4178-8940-221FD7C1828B}"/>
              </a:ext>
            </a:extLst>
          </p:cNvPr>
          <p:cNvSpPr txBox="1"/>
          <p:nvPr/>
        </p:nvSpPr>
        <p:spPr>
          <a:xfrm>
            <a:off x="6889123"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161837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A586-AC2C-49BB-A4B2-42E818AF2D6A}"/>
              </a:ext>
            </a:extLst>
          </p:cNvPr>
          <p:cNvSpPr>
            <a:spLocks noGrp="1"/>
          </p:cNvSpPr>
          <p:nvPr>
            <p:ph type="title"/>
          </p:nvPr>
        </p:nvSpPr>
        <p:spPr>
          <a:xfrm>
            <a:off x="335673" y="273669"/>
            <a:ext cx="7886700" cy="994172"/>
          </a:xfrm>
        </p:spPr>
        <p:txBody>
          <a:bodyPr>
            <a:normAutofit fontScale="90000"/>
          </a:bodyPr>
          <a:lstStyle/>
          <a:p>
            <a:r>
              <a:rPr lang="en-GB" dirty="0"/>
              <a:t>AHP support worker competency framework</a:t>
            </a:r>
          </a:p>
        </p:txBody>
      </p:sp>
      <p:sp>
        <p:nvSpPr>
          <p:cNvPr id="3" name="Content Placeholder 2">
            <a:extLst>
              <a:ext uri="{FF2B5EF4-FFF2-40B4-BE49-F238E27FC236}">
                <a16:creationId xmlns:a16="http://schemas.microsoft.com/office/drawing/2014/main" id="{DC66B8E6-D37C-43C9-B9D5-B28C35FE92D1}"/>
              </a:ext>
            </a:extLst>
          </p:cNvPr>
          <p:cNvSpPr>
            <a:spLocks noGrp="1"/>
          </p:cNvSpPr>
          <p:nvPr>
            <p:ph idx="1"/>
          </p:nvPr>
        </p:nvSpPr>
        <p:spPr>
          <a:xfrm>
            <a:off x="280014" y="1311198"/>
            <a:ext cx="6484882" cy="2696522"/>
          </a:xfrm>
        </p:spPr>
        <p:txBody>
          <a:bodyPr>
            <a:normAutofit/>
          </a:bodyPr>
          <a:lstStyle/>
          <a:p>
            <a:pPr marL="0" indent="0">
              <a:lnSpc>
                <a:spcPct val="120000"/>
              </a:lnSpc>
              <a:spcBef>
                <a:spcPts val="600"/>
              </a:spcBef>
              <a:buNone/>
            </a:pPr>
            <a:endParaRPr lang="en-GB" sz="1200" dirty="0"/>
          </a:p>
          <a:p>
            <a:pPr marL="539750" indent="-539750">
              <a:lnSpc>
                <a:spcPct val="120000"/>
              </a:lnSpc>
              <a:spcBef>
                <a:spcPts val="600"/>
              </a:spcBef>
              <a:buClr>
                <a:schemeClr val="accent3">
                  <a:lumMod val="60000"/>
                  <a:lumOff val="40000"/>
                </a:schemeClr>
              </a:buClr>
              <a:buFont typeface="Wingdings" panose="05000000000000000000" pitchFamily="2" charset="2"/>
              <a:buChar char="ü"/>
            </a:pPr>
            <a:r>
              <a:rPr lang="en-GB" sz="2000" dirty="0"/>
              <a:t>Enables </a:t>
            </a:r>
            <a:r>
              <a:rPr lang="en-GB" sz="2000" dirty="0">
                <a:effectLst/>
                <a:ea typeface="Calibri" panose="020F0502020204030204" pitchFamily="34" charset="0"/>
              </a:rPr>
              <a:t>all AHP support workers to have the opportunity to access and undertake training </a:t>
            </a:r>
          </a:p>
          <a:p>
            <a:pPr marL="539750" indent="-539750">
              <a:lnSpc>
                <a:spcPct val="120000"/>
              </a:lnSpc>
              <a:spcBef>
                <a:spcPts val="600"/>
              </a:spcBef>
              <a:buClr>
                <a:schemeClr val="accent3">
                  <a:lumMod val="60000"/>
                  <a:lumOff val="40000"/>
                </a:schemeClr>
              </a:buClr>
              <a:buFont typeface="Wingdings" panose="05000000000000000000" pitchFamily="2" charset="2"/>
              <a:buChar char="ü"/>
            </a:pPr>
            <a:r>
              <a:rPr lang="en-GB" sz="2000" dirty="0"/>
              <a:t>Enables greater investment in training opportunities</a:t>
            </a:r>
          </a:p>
          <a:p>
            <a:pPr marL="539750" indent="-539750">
              <a:lnSpc>
                <a:spcPct val="120000"/>
              </a:lnSpc>
              <a:spcBef>
                <a:spcPts val="600"/>
              </a:spcBef>
              <a:buClr>
                <a:schemeClr val="accent3">
                  <a:lumMod val="60000"/>
                  <a:lumOff val="40000"/>
                </a:schemeClr>
              </a:buClr>
              <a:buFont typeface="Wingdings" panose="05000000000000000000" pitchFamily="2" charset="2"/>
              <a:buChar char="ü"/>
            </a:pPr>
            <a:r>
              <a:rPr lang="en-GB" sz="2000" dirty="0"/>
              <a:t>Consistent with existing national job profiles</a:t>
            </a:r>
          </a:p>
        </p:txBody>
      </p:sp>
      <p:sp>
        <p:nvSpPr>
          <p:cNvPr id="5" name="TextBox 4">
            <a:extLst>
              <a:ext uri="{FF2B5EF4-FFF2-40B4-BE49-F238E27FC236}">
                <a16:creationId xmlns:a16="http://schemas.microsoft.com/office/drawing/2014/main" id="{81EBD713-00FE-4466-A17F-7BC0850E2B21}"/>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pic>
        <p:nvPicPr>
          <p:cNvPr id="6" name="Picture 5">
            <a:extLst>
              <a:ext uri="{FF2B5EF4-FFF2-40B4-BE49-F238E27FC236}">
                <a16:creationId xmlns:a16="http://schemas.microsoft.com/office/drawing/2014/main" id="{31E0D062-9B0E-4146-85A0-193DA4CE70EA}"/>
              </a:ext>
            </a:extLst>
          </p:cNvPr>
          <p:cNvPicPr>
            <a:picLocks noChangeAspect="1"/>
          </p:cNvPicPr>
          <p:nvPr/>
        </p:nvPicPr>
        <p:blipFill>
          <a:blip r:embed="rId2"/>
          <a:stretch>
            <a:fillRect/>
          </a:stretch>
        </p:blipFill>
        <p:spPr>
          <a:xfrm>
            <a:off x="6497377" y="858344"/>
            <a:ext cx="2404877" cy="3426811"/>
          </a:xfrm>
          <a:prstGeom prst="rect">
            <a:avLst/>
          </a:prstGeom>
        </p:spPr>
      </p:pic>
    </p:spTree>
    <p:extLst>
      <p:ext uri="{BB962C8B-B14F-4D97-AF65-F5344CB8AC3E}">
        <p14:creationId xmlns:p14="http://schemas.microsoft.com/office/powerpoint/2010/main" val="28581426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DA586-AC2C-49BB-A4B2-42E818AF2D6A}"/>
              </a:ext>
            </a:extLst>
          </p:cNvPr>
          <p:cNvSpPr>
            <a:spLocks noGrp="1"/>
          </p:cNvSpPr>
          <p:nvPr>
            <p:ph type="title"/>
          </p:nvPr>
        </p:nvSpPr>
        <p:spPr>
          <a:xfrm>
            <a:off x="280014" y="415231"/>
            <a:ext cx="7886700" cy="994172"/>
          </a:xfrm>
        </p:spPr>
        <p:txBody>
          <a:bodyPr>
            <a:normAutofit fontScale="90000"/>
          </a:bodyPr>
          <a:lstStyle/>
          <a:p>
            <a:r>
              <a:rPr lang="en-GB" dirty="0"/>
              <a:t>AHP support worker competency framework</a:t>
            </a:r>
          </a:p>
        </p:txBody>
      </p:sp>
      <p:sp>
        <p:nvSpPr>
          <p:cNvPr id="3" name="Content Placeholder 2">
            <a:extLst>
              <a:ext uri="{FF2B5EF4-FFF2-40B4-BE49-F238E27FC236}">
                <a16:creationId xmlns:a16="http://schemas.microsoft.com/office/drawing/2014/main" id="{DC66B8E6-D37C-43C9-B9D5-B28C35FE92D1}"/>
              </a:ext>
            </a:extLst>
          </p:cNvPr>
          <p:cNvSpPr>
            <a:spLocks noGrp="1"/>
          </p:cNvSpPr>
          <p:nvPr>
            <p:ph idx="1"/>
          </p:nvPr>
        </p:nvSpPr>
        <p:spPr>
          <a:xfrm>
            <a:off x="1254610" y="1582410"/>
            <a:ext cx="4685434" cy="2636067"/>
          </a:xfrm>
        </p:spPr>
        <p:txBody>
          <a:bodyPr>
            <a:normAutofit/>
          </a:bodyPr>
          <a:lstStyle/>
          <a:p>
            <a:pPr marL="0" indent="0">
              <a:lnSpc>
                <a:spcPct val="120000"/>
              </a:lnSpc>
              <a:spcBef>
                <a:spcPts val="600"/>
              </a:spcBef>
              <a:buNone/>
            </a:pPr>
            <a:endParaRPr lang="en-GB" sz="1200" dirty="0"/>
          </a:p>
          <a:p>
            <a:pPr marL="0" indent="0">
              <a:lnSpc>
                <a:spcPct val="160000"/>
              </a:lnSpc>
              <a:spcBef>
                <a:spcPts val="600"/>
              </a:spcBef>
              <a:buClr>
                <a:schemeClr val="accent3">
                  <a:lumMod val="60000"/>
                  <a:lumOff val="40000"/>
                </a:schemeClr>
              </a:buClr>
              <a:buNone/>
            </a:pPr>
            <a:r>
              <a:rPr lang="en-GB" sz="2000" dirty="0"/>
              <a:t>Is not an additional requirement</a:t>
            </a:r>
          </a:p>
          <a:p>
            <a:pPr marL="0" indent="0">
              <a:lnSpc>
                <a:spcPct val="100000"/>
              </a:lnSpc>
              <a:spcBef>
                <a:spcPts val="600"/>
              </a:spcBef>
              <a:buClr>
                <a:schemeClr val="accent3">
                  <a:lumMod val="60000"/>
                  <a:lumOff val="40000"/>
                </a:schemeClr>
              </a:buClr>
              <a:buNone/>
            </a:pPr>
            <a:r>
              <a:rPr lang="en-GB" sz="2000"/>
              <a:t>Educational </a:t>
            </a:r>
            <a:r>
              <a:rPr lang="en-GB" sz="2000" dirty="0"/>
              <a:t>levels are not the same as </a:t>
            </a:r>
            <a:r>
              <a:rPr lang="en-GB" sz="2000" dirty="0" err="1"/>
              <a:t>AfC</a:t>
            </a:r>
            <a:r>
              <a:rPr lang="en-GB" sz="2000" dirty="0"/>
              <a:t> banding</a:t>
            </a:r>
          </a:p>
          <a:p>
            <a:pPr marL="0" indent="0">
              <a:lnSpc>
                <a:spcPct val="160000"/>
              </a:lnSpc>
              <a:spcBef>
                <a:spcPts val="600"/>
              </a:spcBef>
              <a:buClr>
                <a:schemeClr val="accent3">
                  <a:lumMod val="60000"/>
                  <a:lumOff val="40000"/>
                </a:schemeClr>
              </a:buClr>
              <a:buNone/>
            </a:pPr>
            <a:r>
              <a:rPr lang="en-GB" sz="2000" dirty="0"/>
              <a:t>Does not determine banding</a:t>
            </a:r>
          </a:p>
        </p:txBody>
      </p:sp>
      <p:sp>
        <p:nvSpPr>
          <p:cNvPr id="6" name="Multiplication Sign 5">
            <a:extLst>
              <a:ext uri="{FF2B5EF4-FFF2-40B4-BE49-F238E27FC236}">
                <a16:creationId xmlns:a16="http://schemas.microsoft.com/office/drawing/2014/main" id="{565EA387-5276-4DDA-BBCA-413F430FB7C0}"/>
              </a:ext>
            </a:extLst>
          </p:cNvPr>
          <p:cNvSpPr/>
          <p:nvPr/>
        </p:nvSpPr>
        <p:spPr>
          <a:xfrm>
            <a:off x="431356" y="1918536"/>
            <a:ext cx="664613" cy="5568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Multiplication Sign 6">
            <a:extLst>
              <a:ext uri="{FF2B5EF4-FFF2-40B4-BE49-F238E27FC236}">
                <a16:creationId xmlns:a16="http://schemas.microsoft.com/office/drawing/2014/main" id="{6F98CCBF-251D-4A35-8B0E-C7CA65A28BA7}"/>
              </a:ext>
            </a:extLst>
          </p:cNvPr>
          <p:cNvSpPr/>
          <p:nvPr/>
        </p:nvSpPr>
        <p:spPr>
          <a:xfrm>
            <a:off x="461382" y="2515546"/>
            <a:ext cx="664613" cy="5568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Multiplication Sign 7">
            <a:extLst>
              <a:ext uri="{FF2B5EF4-FFF2-40B4-BE49-F238E27FC236}">
                <a16:creationId xmlns:a16="http://schemas.microsoft.com/office/drawing/2014/main" id="{40A8FA86-7FC7-48B6-8DF4-2F778508B6AE}"/>
              </a:ext>
            </a:extLst>
          </p:cNvPr>
          <p:cNvSpPr/>
          <p:nvPr/>
        </p:nvSpPr>
        <p:spPr>
          <a:xfrm>
            <a:off x="461382" y="3112556"/>
            <a:ext cx="664613" cy="55685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BC70A59-BEC8-4186-8B61-15391CC024A2}"/>
              </a:ext>
            </a:extLst>
          </p:cNvPr>
          <p:cNvSpPr txBox="1"/>
          <p:nvPr/>
        </p:nvSpPr>
        <p:spPr>
          <a:xfrm>
            <a:off x="3868793" y="4728269"/>
            <a:ext cx="5275207"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panose="020B0604020202020204"/>
                <a:ea typeface="+mn-ea"/>
                <a:cs typeface="+mn-cs"/>
                <a:hlinkClick r:id="rId3"/>
              </a:rPr>
              <a:t>https://www.nhsemployers.org/publications/nhs-job-evaluation-handbook</a:t>
            </a:r>
            <a:endParaRPr kumimoji="0" lang="en-GB" sz="1200" b="0" i="0" u="none" strike="noStrike" kern="1200" cap="none" spc="0" normalizeH="0" baseline="0" noProof="0" dirty="0">
              <a:ln>
                <a:noFill/>
              </a:ln>
              <a:solidFill>
                <a:srgbClr val="002060"/>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C9720C65-8DDB-4F0F-981A-20968B70E87D}"/>
              </a:ext>
            </a:extLst>
          </p:cNvPr>
          <p:cNvSpPr txBox="1"/>
          <p:nvPr/>
        </p:nvSpPr>
        <p:spPr>
          <a:xfrm>
            <a:off x="3868793" y="4889584"/>
            <a:ext cx="5108118" cy="461665"/>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5EB8"/>
                </a:solidFill>
                <a:effectLst/>
                <a:uLnTx/>
                <a:uFillTx/>
                <a:latin typeface="Arial" panose="020B0604020202020204"/>
                <a:ea typeface="+mn-ea"/>
                <a:cs typeface="+mn-cs"/>
                <a:hlinkClick r:id="rId4"/>
              </a:rPr>
              <a:t>https://www.nhsemployers.org/articles/national-job-profiles</a:t>
            </a:r>
            <a:endParaRPr kumimoji="0" lang="en-GB" sz="1200" b="0" i="0" u="none" strike="noStrike" kern="1200" cap="none" spc="0" normalizeH="0" baseline="0" noProof="0" dirty="0">
              <a:ln>
                <a:noFill/>
              </a:ln>
              <a:solidFill>
                <a:srgbClr val="005EB8"/>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5EB8"/>
              </a:solidFill>
              <a:effectLst/>
              <a:uLnTx/>
              <a:uFillTx/>
              <a:latin typeface="Arial" panose="020B0604020202020204"/>
              <a:ea typeface="+mn-ea"/>
              <a:cs typeface="+mn-cs"/>
            </a:endParaRPr>
          </a:p>
        </p:txBody>
      </p:sp>
      <p:pic>
        <p:nvPicPr>
          <p:cNvPr id="15" name="Picture 14">
            <a:extLst>
              <a:ext uri="{FF2B5EF4-FFF2-40B4-BE49-F238E27FC236}">
                <a16:creationId xmlns:a16="http://schemas.microsoft.com/office/drawing/2014/main" id="{F8C6C879-68F9-4C4B-9735-20D29E19B40C}"/>
              </a:ext>
            </a:extLst>
          </p:cNvPr>
          <p:cNvPicPr>
            <a:picLocks noChangeAspect="1"/>
          </p:cNvPicPr>
          <p:nvPr/>
        </p:nvPicPr>
        <p:blipFill>
          <a:blip r:embed="rId5"/>
          <a:stretch>
            <a:fillRect/>
          </a:stretch>
        </p:blipFill>
        <p:spPr>
          <a:xfrm>
            <a:off x="6178162" y="1003201"/>
            <a:ext cx="2335965" cy="3319114"/>
          </a:xfrm>
          <a:prstGeom prst="rect">
            <a:avLst/>
          </a:prstGeom>
        </p:spPr>
      </p:pic>
    </p:spTree>
    <p:extLst>
      <p:ext uri="{BB962C8B-B14F-4D97-AF65-F5344CB8AC3E}">
        <p14:creationId xmlns:p14="http://schemas.microsoft.com/office/powerpoint/2010/main" val="2190599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2E4-FA51-884A-841A-06A08C181234}"/>
              </a:ext>
            </a:extLst>
          </p:cNvPr>
          <p:cNvSpPr>
            <a:spLocks noGrp="1"/>
          </p:cNvSpPr>
          <p:nvPr>
            <p:ph type="ctrTitle"/>
          </p:nvPr>
        </p:nvSpPr>
        <p:spPr>
          <a:xfrm>
            <a:off x="288412" y="336431"/>
            <a:ext cx="7605907" cy="2341999"/>
          </a:xfrm>
        </p:spPr>
        <p:txBody>
          <a:bodyPr anchor="ctr">
            <a:normAutofit/>
          </a:bodyPr>
          <a:lstStyle/>
          <a:p>
            <a:r>
              <a:rPr lang="en-US">
                <a:latin typeface="+mn-lt"/>
              </a:rPr>
              <a:t>Next steps</a:t>
            </a:r>
          </a:p>
        </p:txBody>
      </p:sp>
      <p:sp>
        <p:nvSpPr>
          <p:cNvPr id="3" name="Subtitle 2">
            <a:extLst>
              <a:ext uri="{FF2B5EF4-FFF2-40B4-BE49-F238E27FC236}">
                <a16:creationId xmlns:a16="http://schemas.microsoft.com/office/drawing/2014/main" id="{84C2BFD5-6338-EF43-BA2E-8AFC00B100CA}"/>
              </a:ext>
            </a:extLst>
          </p:cNvPr>
          <p:cNvSpPr>
            <a:spLocks noGrp="1"/>
          </p:cNvSpPr>
          <p:nvPr>
            <p:ph type="subTitle" idx="1"/>
          </p:nvPr>
        </p:nvSpPr>
        <p:spPr>
          <a:xfrm>
            <a:off x="288412" y="1862002"/>
            <a:ext cx="6950588" cy="547909"/>
          </a:xfrm>
        </p:spPr>
        <p:txBody>
          <a:bodyPr anchor="ctr">
            <a:noAutofit/>
          </a:bodyPr>
          <a:lstStyle/>
          <a:p>
            <a:r>
              <a:rPr lang="en-GB" sz="1400">
                <a:solidFill>
                  <a:schemeClr val="tx1">
                    <a:alpha val="60000"/>
                  </a:schemeClr>
                </a:solidFill>
              </a:rPr>
              <a:t>Gaby Ford, AHP Clinical Fellow, National AHP Support Workforce Programme, Health Education England </a:t>
            </a:r>
            <a:endParaRPr lang="en-US" sz="1400">
              <a:solidFill>
                <a:schemeClr val="tx1">
                  <a:alpha val="60000"/>
                </a:schemeClr>
              </a:solidFill>
            </a:endParaRPr>
          </a:p>
        </p:txBody>
      </p:sp>
      <p:pic>
        <p:nvPicPr>
          <p:cNvPr id="4" name="Picture 3">
            <a:extLst>
              <a:ext uri="{FF2B5EF4-FFF2-40B4-BE49-F238E27FC236}">
                <a16:creationId xmlns:a16="http://schemas.microsoft.com/office/drawing/2014/main" id="{9CF6B2A7-0E1F-4A22-9E3E-4B1C09CA5B3B}"/>
              </a:ext>
            </a:extLst>
          </p:cNvPr>
          <p:cNvPicPr>
            <a:picLocks noChangeAspect="1"/>
          </p:cNvPicPr>
          <p:nvPr/>
        </p:nvPicPr>
        <p:blipFill>
          <a:blip r:embed="rId2"/>
          <a:stretch>
            <a:fillRect/>
          </a:stretch>
        </p:blipFill>
        <p:spPr>
          <a:xfrm>
            <a:off x="7746885" y="994186"/>
            <a:ext cx="1397115" cy="3368488"/>
          </a:xfrm>
          <a:prstGeom prst="rect">
            <a:avLst/>
          </a:prstGeom>
        </p:spPr>
      </p:pic>
      <p:sp>
        <p:nvSpPr>
          <p:cNvPr id="5" name="TextBox 4">
            <a:extLst>
              <a:ext uri="{FF2B5EF4-FFF2-40B4-BE49-F238E27FC236}">
                <a16:creationId xmlns:a16="http://schemas.microsoft.com/office/drawing/2014/main" id="{A9C52A9A-9F96-4C00-B752-A9271F4C75CA}"/>
              </a:ext>
            </a:extLst>
          </p:cNvPr>
          <p:cNvSpPr txBox="1"/>
          <p:nvPr/>
        </p:nvSpPr>
        <p:spPr>
          <a:xfrm>
            <a:off x="6633933"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43917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437B3A9D-71EF-42A0-BC74-6742C609D6BB}"/>
              </a:ext>
            </a:extLst>
          </p:cNvPr>
          <p:cNvGraphicFramePr>
            <a:graphicFrameLocks noGrp="1"/>
          </p:cNvGraphicFramePr>
          <p:nvPr>
            <p:ph idx="1"/>
          </p:nvPr>
        </p:nvGraphicFramePr>
        <p:xfrm>
          <a:off x="1218267" y="772703"/>
          <a:ext cx="6707466" cy="2849757"/>
        </p:xfrm>
        <a:graphic>
          <a:graphicData uri="http://schemas.openxmlformats.org/drawingml/2006/table">
            <a:tbl>
              <a:tblPr firstRow="1" bandRow="1">
                <a:tableStyleId>{5C22544A-7EE6-4342-B048-85BDC9FD1C3A}</a:tableStyleId>
              </a:tblPr>
              <a:tblGrid>
                <a:gridCol w="575698">
                  <a:extLst>
                    <a:ext uri="{9D8B030D-6E8A-4147-A177-3AD203B41FA5}">
                      <a16:colId xmlns:a16="http://schemas.microsoft.com/office/drawing/2014/main" val="1493893187"/>
                    </a:ext>
                  </a:extLst>
                </a:gridCol>
                <a:gridCol w="6131768">
                  <a:extLst>
                    <a:ext uri="{9D8B030D-6E8A-4147-A177-3AD203B41FA5}">
                      <a16:colId xmlns:a16="http://schemas.microsoft.com/office/drawing/2014/main" val="1978972984"/>
                    </a:ext>
                  </a:extLst>
                </a:gridCol>
              </a:tblGrid>
              <a:tr h="224878">
                <a:tc gridSpan="2">
                  <a:txBody>
                    <a:bodyPr/>
                    <a:lstStyle/>
                    <a:p>
                      <a:pPr algn="ctr"/>
                      <a:r>
                        <a:rPr lang="en-US" sz="1200" dirty="0">
                          <a:solidFill>
                            <a:schemeClr val="bg2">
                              <a:lumMod val="10000"/>
                            </a:schemeClr>
                          </a:solidFill>
                        </a:rPr>
                        <a:t>Agenda</a:t>
                      </a:r>
                      <a:endParaRPr lang="en-GB" sz="1200" dirty="0">
                        <a:solidFill>
                          <a:schemeClr val="bg2">
                            <a:lumMod val="10000"/>
                          </a:schemeClr>
                        </a:solidFill>
                      </a:endParaRPr>
                    </a:p>
                  </a:txBody>
                  <a:tcPr/>
                </a:tc>
                <a:tc hMerge="1">
                  <a:txBody>
                    <a:bodyPr/>
                    <a:lstStyle/>
                    <a:p>
                      <a:r>
                        <a:rPr lang="en-US" sz="1050"/>
                        <a:t>Agenda</a:t>
                      </a:r>
                      <a:endParaRPr lang="en-GB"/>
                    </a:p>
                  </a:txBody>
                  <a:tcPr/>
                </a:tc>
                <a:extLst>
                  <a:ext uri="{0D108BD9-81ED-4DB2-BD59-A6C34878D82A}">
                    <a16:rowId xmlns:a16="http://schemas.microsoft.com/office/drawing/2014/main" val="1230751904"/>
                  </a:ext>
                </a:extLst>
              </a:tr>
              <a:tr h="328051">
                <a:tc>
                  <a:txBody>
                    <a:bodyPr/>
                    <a:lstStyle/>
                    <a:p>
                      <a:r>
                        <a:rPr lang="en-GB" sz="900" b="1" dirty="0">
                          <a:solidFill>
                            <a:schemeClr val="bg2">
                              <a:lumMod val="10000"/>
                            </a:schemeClr>
                          </a:solidFill>
                        </a:rPr>
                        <a:t>9:30</a:t>
                      </a:r>
                    </a:p>
                  </a:txBody>
                  <a:tcPr/>
                </a:tc>
                <a:tc>
                  <a:txBody>
                    <a:bodyPr/>
                    <a:lstStyle/>
                    <a:p>
                      <a:r>
                        <a:rPr lang="en-GB" sz="900" b="1" kern="1200" dirty="0">
                          <a:solidFill>
                            <a:schemeClr val="bg2">
                              <a:lumMod val="10000"/>
                            </a:schemeClr>
                          </a:solidFill>
                          <a:effectLst/>
                          <a:latin typeface="+mn-lt"/>
                          <a:ea typeface="+mn-ea"/>
                          <a:cs typeface="+mn-cs"/>
                        </a:rPr>
                        <a:t>Introduction and overview </a:t>
                      </a:r>
                    </a:p>
                    <a:p>
                      <a:r>
                        <a:rPr lang="en-GB" sz="900" b="0" kern="1200" dirty="0">
                          <a:solidFill>
                            <a:schemeClr val="bg2">
                              <a:lumMod val="10000"/>
                            </a:schemeClr>
                          </a:solidFill>
                          <a:effectLst/>
                          <a:latin typeface="+mn-lt"/>
                          <a:ea typeface="+mn-ea"/>
                          <a:cs typeface="+mn-cs"/>
                        </a:rPr>
                        <a:t>Gaby Ford, AHP Clinical Fellow, National AHP Support Workforce Programme, Health Education England</a:t>
                      </a:r>
                      <a:r>
                        <a:rPr lang="en-GB" sz="900" b="1" kern="1200" dirty="0">
                          <a:solidFill>
                            <a:schemeClr val="bg2">
                              <a:lumMod val="10000"/>
                            </a:schemeClr>
                          </a:solidFill>
                          <a:effectLst/>
                          <a:latin typeface="+mn-lt"/>
                          <a:ea typeface="+mn-ea"/>
                          <a:cs typeface="+mn-cs"/>
                        </a:rPr>
                        <a:t> </a:t>
                      </a:r>
                      <a:r>
                        <a:rPr lang="en-GB" sz="900" kern="1200" dirty="0">
                          <a:solidFill>
                            <a:schemeClr val="bg2">
                              <a:lumMod val="10000"/>
                            </a:schemeClr>
                          </a:solidFill>
                          <a:effectLst/>
                          <a:latin typeface="+mn-lt"/>
                          <a:ea typeface="+mn-ea"/>
                          <a:cs typeface="+mn-cs"/>
                        </a:rPr>
                        <a:t> </a:t>
                      </a:r>
                    </a:p>
                  </a:txBody>
                  <a:tcPr/>
                </a:tc>
                <a:extLst>
                  <a:ext uri="{0D108BD9-81ED-4DB2-BD59-A6C34878D82A}">
                    <a16:rowId xmlns:a16="http://schemas.microsoft.com/office/drawing/2014/main" val="89402566"/>
                  </a:ext>
                </a:extLst>
              </a:tr>
              <a:tr h="453388">
                <a:tc>
                  <a:txBody>
                    <a:bodyPr/>
                    <a:lstStyle/>
                    <a:p>
                      <a:r>
                        <a:rPr lang="en-GB" sz="900" b="1" dirty="0">
                          <a:solidFill>
                            <a:schemeClr val="bg2">
                              <a:lumMod val="10000"/>
                            </a:schemeClr>
                          </a:solidFill>
                        </a:rPr>
                        <a:t>9:35</a:t>
                      </a:r>
                    </a:p>
                  </a:txBody>
                  <a:tcPr/>
                </a:tc>
                <a:tc>
                  <a:txBody>
                    <a:bodyPr/>
                    <a:lstStyle/>
                    <a:p>
                      <a:pPr marL="0" indent="0">
                        <a:buFont typeface="Arial" panose="020B0604020202020204" pitchFamily="34" charset="0"/>
                        <a:buNone/>
                      </a:pPr>
                      <a:r>
                        <a:rPr lang="en-GB" sz="900" b="1" kern="1200" dirty="0">
                          <a:solidFill>
                            <a:schemeClr val="bg2">
                              <a:lumMod val="10000"/>
                            </a:schemeClr>
                          </a:solidFill>
                          <a:effectLst/>
                          <a:latin typeface="+mn-lt"/>
                          <a:ea typeface="+mn-ea"/>
                          <a:cs typeface="+mn-cs"/>
                        </a:rPr>
                        <a:t>Educational qualifications &amp; the Regulated Qualifications Framework (RQF)</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kern="1200" dirty="0">
                          <a:solidFill>
                            <a:schemeClr val="bg2">
                              <a:lumMod val="10000"/>
                            </a:schemeClr>
                          </a:solidFill>
                          <a:effectLst/>
                          <a:latin typeface="+mn-lt"/>
                          <a:ea typeface="+mn-ea"/>
                          <a:cs typeface="+mn-cs"/>
                        </a:rPr>
                        <a:t>Richard Griffin, Professor of Healthcare Management, King’s Business School, King’s College London</a:t>
                      </a:r>
                    </a:p>
                  </a:txBody>
                  <a:tcPr/>
                </a:tc>
                <a:extLst>
                  <a:ext uri="{0D108BD9-81ED-4DB2-BD59-A6C34878D82A}">
                    <a16:rowId xmlns:a16="http://schemas.microsoft.com/office/drawing/2014/main" val="910700528"/>
                  </a:ext>
                </a:extLst>
              </a:tr>
              <a:tr h="521849">
                <a:tc>
                  <a:txBody>
                    <a:bodyPr/>
                    <a:lstStyle/>
                    <a:p>
                      <a:r>
                        <a:rPr lang="en-GB" sz="900" b="1" dirty="0">
                          <a:solidFill>
                            <a:schemeClr val="bg2">
                              <a:lumMod val="10000"/>
                            </a:schemeClr>
                          </a:solidFill>
                        </a:rPr>
                        <a:t>9:45</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b="1" kern="1200" dirty="0">
                          <a:solidFill>
                            <a:schemeClr val="bg2">
                              <a:lumMod val="10000"/>
                            </a:schemeClr>
                          </a:solidFill>
                          <a:effectLst/>
                          <a:latin typeface="+mn-lt"/>
                          <a:ea typeface="+mn-ea"/>
                          <a:cs typeface="+mn-cs"/>
                        </a:rPr>
                        <a:t>Value &amp; importance of functional skills / skills for life</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bg2">
                              <a:lumMod val="10000"/>
                            </a:schemeClr>
                          </a:solidFill>
                          <a:effectLst/>
                          <a:latin typeface="+mn-lt"/>
                          <a:ea typeface="+mn-ea"/>
                          <a:cs typeface="+mn-cs"/>
                        </a:rPr>
                        <a:t>Kirsty Marsh-Hyde, National programme manager – apprenticeships, Talent for Care Team, Health Education England</a:t>
                      </a:r>
                    </a:p>
                  </a:txBody>
                  <a:tcPr/>
                </a:tc>
                <a:extLst>
                  <a:ext uri="{0D108BD9-81ED-4DB2-BD59-A6C34878D82A}">
                    <a16:rowId xmlns:a16="http://schemas.microsoft.com/office/drawing/2014/main" val="1910103414"/>
                  </a:ext>
                </a:extLst>
              </a:tr>
              <a:tr h="203717">
                <a:tc>
                  <a:txBody>
                    <a:bodyPr/>
                    <a:lstStyle/>
                    <a:p>
                      <a:r>
                        <a:rPr lang="en-GB" sz="900" b="1" dirty="0">
                          <a:solidFill>
                            <a:schemeClr val="bg2">
                              <a:lumMod val="10000"/>
                            </a:schemeClr>
                          </a:solidFill>
                        </a:rPr>
                        <a:t>9:55</a:t>
                      </a:r>
                    </a:p>
                  </a:txBody>
                  <a:tcPr/>
                </a:tc>
                <a:tc>
                  <a:txBody>
                    <a:bodyPr/>
                    <a:lstStyle/>
                    <a:p>
                      <a:r>
                        <a:rPr lang="en-GB" sz="900" b="1" kern="1200" dirty="0">
                          <a:solidFill>
                            <a:schemeClr val="bg2">
                              <a:lumMod val="10000"/>
                            </a:schemeClr>
                          </a:solidFill>
                          <a:effectLst/>
                          <a:latin typeface="+mn-lt"/>
                          <a:ea typeface="+mn-ea"/>
                          <a:cs typeface="+mn-cs"/>
                        </a:rPr>
                        <a:t>Clarifying apprenticeships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bg2">
                              <a:lumMod val="10000"/>
                            </a:schemeClr>
                          </a:solidFill>
                          <a:effectLst/>
                          <a:latin typeface="+mn-lt"/>
                          <a:ea typeface="+mn-ea"/>
                          <a:cs typeface="+mn-cs"/>
                        </a:rPr>
                        <a:t>Gemma Hall, Talent for Care Relationship Manager (Apprenticeships) </a:t>
                      </a:r>
                      <a:r>
                        <a:rPr lang="en-GB" sz="900" b="1" kern="1200" dirty="0">
                          <a:solidFill>
                            <a:schemeClr val="bg2">
                              <a:lumMod val="10000"/>
                            </a:schemeClr>
                          </a:solidFill>
                          <a:effectLst/>
                          <a:latin typeface="+mn-lt"/>
                          <a:ea typeface="+mn-ea"/>
                          <a:cs typeface="+mn-cs"/>
                        </a:rPr>
                        <a:t>–</a:t>
                      </a:r>
                      <a:r>
                        <a:rPr lang="en-GB" sz="900" b="1" kern="1200" dirty="0">
                          <a:solidFill>
                            <a:srgbClr val="FF0000"/>
                          </a:solidFill>
                          <a:effectLst/>
                          <a:latin typeface="+mn-lt"/>
                          <a:ea typeface="+mn-ea"/>
                          <a:cs typeface="+mn-cs"/>
                        </a:rPr>
                        <a:t> </a:t>
                      </a:r>
                      <a:r>
                        <a:rPr lang="en-GB" sz="900" kern="1200" dirty="0">
                          <a:solidFill>
                            <a:schemeClr val="bg2">
                              <a:lumMod val="10000"/>
                            </a:schemeClr>
                          </a:solidFill>
                          <a:effectLst/>
                          <a:latin typeface="+mn-lt"/>
                          <a:ea typeface="+mn-ea"/>
                          <a:cs typeface="+mn-cs"/>
                        </a:rPr>
                        <a:t>North West, Talent for Care, Health Education England </a:t>
                      </a:r>
                      <a:endParaRPr lang="en-GB" sz="900" dirty="0">
                        <a:solidFill>
                          <a:schemeClr val="bg2">
                            <a:lumMod val="10000"/>
                          </a:schemeClr>
                        </a:solidFill>
                      </a:endParaRPr>
                    </a:p>
                  </a:txBody>
                  <a:tcPr/>
                </a:tc>
                <a:extLst>
                  <a:ext uri="{0D108BD9-81ED-4DB2-BD59-A6C34878D82A}">
                    <a16:rowId xmlns:a16="http://schemas.microsoft.com/office/drawing/2014/main" val="230695124"/>
                  </a:ext>
                </a:extLst>
              </a:tr>
              <a:tr h="203717">
                <a:tc>
                  <a:txBody>
                    <a:bodyPr/>
                    <a:lstStyle/>
                    <a:p>
                      <a:r>
                        <a:rPr lang="en-GB" sz="900" b="1" dirty="0">
                          <a:solidFill>
                            <a:schemeClr val="bg2">
                              <a:lumMod val="10000"/>
                            </a:schemeClr>
                          </a:solidFill>
                        </a:rPr>
                        <a:t>10:10</a:t>
                      </a:r>
                    </a:p>
                  </a:txBody>
                  <a:tcPr/>
                </a:tc>
                <a:tc>
                  <a:txBody>
                    <a:bodyPr/>
                    <a:lstStyle/>
                    <a:p>
                      <a:r>
                        <a:rPr lang="en-GB" sz="900" b="1" kern="1200" dirty="0">
                          <a:solidFill>
                            <a:schemeClr val="bg2">
                              <a:lumMod val="10000"/>
                            </a:schemeClr>
                          </a:solidFill>
                          <a:effectLst/>
                          <a:latin typeface="+mn-lt"/>
                          <a:ea typeface="+mn-ea"/>
                          <a:cs typeface="+mn-cs"/>
                        </a:rPr>
                        <a:t>Levels of qualifications &amp; job evaluation</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8EDEE">
                              <a:lumMod val="10000"/>
                            </a:srgbClr>
                          </a:solidFill>
                          <a:effectLst/>
                          <a:uLnTx/>
                          <a:uFillTx/>
                          <a:latin typeface="+mn-lt"/>
                          <a:ea typeface="+mn-ea"/>
                          <a:cs typeface="+mn-cs"/>
                        </a:rPr>
                        <a:t>Gaby Ford, AHP Clinical Fellow, National AHP Support Workforce Programme, Health Education England</a:t>
                      </a:r>
                      <a:r>
                        <a:rPr kumimoji="0" lang="en-GB" sz="900" b="1" i="0" u="none" strike="noStrike" kern="1200" cap="none" spc="0" normalizeH="0" baseline="0" noProof="0" dirty="0">
                          <a:ln>
                            <a:noFill/>
                          </a:ln>
                          <a:solidFill>
                            <a:srgbClr val="E8EDEE">
                              <a:lumMod val="10000"/>
                            </a:srgbClr>
                          </a:solidFill>
                          <a:effectLst/>
                          <a:uLnTx/>
                          <a:uFillTx/>
                          <a:latin typeface="+mn-lt"/>
                          <a:ea typeface="+mn-ea"/>
                          <a:cs typeface="+mn-cs"/>
                        </a:rPr>
                        <a:t> </a:t>
                      </a:r>
                      <a:r>
                        <a:rPr kumimoji="0" lang="en-GB" sz="900" b="0" i="0" u="none" strike="noStrike" kern="1200" cap="none" spc="0" normalizeH="0" baseline="0" noProof="0" dirty="0">
                          <a:ln>
                            <a:noFill/>
                          </a:ln>
                          <a:solidFill>
                            <a:srgbClr val="E8EDEE">
                              <a:lumMod val="10000"/>
                            </a:srgbClr>
                          </a:solidFill>
                          <a:effectLst/>
                          <a:uLnTx/>
                          <a:uFillTx/>
                          <a:latin typeface="+mn-lt"/>
                          <a:ea typeface="+mn-ea"/>
                          <a:cs typeface="+mn-cs"/>
                        </a:rPr>
                        <a:t> </a:t>
                      </a:r>
                    </a:p>
                  </a:txBody>
                  <a:tcPr/>
                </a:tc>
                <a:extLst>
                  <a:ext uri="{0D108BD9-81ED-4DB2-BD59-A6C34878D82A}">
                    <a16:rowId xmlns:a16="http://schemas.microsoft.com/office/drawing/2014/main" val="1976064760"/>
                  </a:ext>
                </a:extLst>
              </a:tr>
              <a:tr h="203717">
                <a:tc>
                  <a:txBody>
                    <a:bodyPr/>
                    <a:lstStyle/>
                    <a:p>
                      <a:r>
                        <a:rPr lang="en-GB" sz="900" b="1" dirty="0">
                          <a:solidFill>
                            <a:schemeClr val="bg2">
                              <a:lumMod val="10000"/>
                            </a:schemeClr>
                          </a:solidFill>
                        </a:rPr>
                        <a:t>10:15</a:t>
                      </a:r>
                    </a:p>
                  </a:txBody>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en-GB" sz="900" b="1" kern="1200" dirty="0">
                          <a:solidFill>
                            <a:schemeClr val="bg2">
                              <a:lumMod val="10000"/>
                            </a:schemeClr>
                          </a:solidFill>
                          <a:effectLst/>
                          <a:latin typeface="+mn-lt"/>
                          <a:ea typeface="+mn-ea"/>
                          <a:cs typeface="+mn-cs"/>
                        </a:rPr>
                        <a:t>Next steps &amp; Close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E8EDEE">
                              <a:lumMod val="10000"/>
                            </a:srgbClr>
                          </a:solidFill>
                          <a:effectLst/>
                          <a:uLnTx/>
                          <a:uFillTx/>
                          <a:latin typeface="+mn-lt"/>
                          <a:ea typeface="+mn-ea"/>
                          <a:cs typeface="+mn-cs"/>
                        </a:rPr>
                        <a:t>Gaby Ford, AHP Clinical Fellow, National AHP Support Workforce Programme, Health Education England</a:t>
                      </a:r>
                      <a:r>
                        <a:rPr kumimoji="0" lang="en-GB" sz="900" b="1" i="0" u="none" strike="noStrike" kern="1200" cap="none" spc="0" normalizeH="0" baseline="0" noProof="0" dirty="0">
                          <a:ln>
                            <a:noFill/>
                          </a:ln>
                          <a:solidFill>
                            <a:srgbClr val="E8EDEE">
                              <a:lumMod val="10000"/>
                            </a:srgbClr>
                          </a:solidFill>
                          <a:effectLst/>
                          <a:uLnTx/>
                          <a:uFillTx/>
                          <a:latin typeface="+mn-lt"/>
                          <a:ea typeface="+mn-ea"/>
                          <a:cs typeface="+mn-cs"/>
                        </a:rPr>
                        <a:t> </a:t>
                      </a:r>
                      <a:r>
                        <a:rPr kumimoji="0" lang="en-GB" sz="900" b="0" i="0" u="none" strike="noStrike" kern="1200" cap="none" spc="0" normalizeH="0" baseline="0" noProof="0" dirty="0">
                          <a:ln>
                            <a:noFill/>
                          </a:ln>
                          <a:solidFill>
                            <a:srgbClr val="E8EDEE">
                              <a:lumMod val="10000"/>
                            </a:srgbClr>
                          </a:solidFill>
                          <a:effectLst/>
                          <a:uLnTx/>
                          <a:uFillTx/>
                          <a:latin typeface="+mn-lt"/>
                          <a:ea typeface="+mn-ea"/>
                          <a:cs typeface="+mn-cs"/>
                        </a:rPr>
                        <a:t> </a:t>
                      </a:r>
                    </a:p>
                  </a:txBody>
                  <a:tcPr/>
                </a:tc>
                <a:extLst>
                  <a:ext uri="{0D108BD9-81ED-4DB2-BD59-A6C34878D82A}">
                    <a16:rowId xmlns:a16="http://schemas.microsoft.com/office/drawing/2014/main" val="1539188023"/>
                  </a:ext>
                </a:extLst>
              </a:tr>
            </a:tbl>
          </a:graphicData>
        </a:graphic>
      </p:graphicFrame>
      <p:sp>
        <p:nvSpPr>
          <p:cNvPr id="3" name="TextBox 2">
            <a:extLst>
              <a:ext uri="{FF2B5EF4-FFF2-40B4-BE49-F238E27FC236}">
                <a16:creationId xmlns:a16="http://schemas.microsoft.com/office/drawing/2014/main" id="{E9DF0D68-6AF9-45A1-8B47-82271D068BB1}"/>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12630570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B9B8-4B4B-455B-A09B-F83472CBF0DC}"/>
              </a:ext>
            </a:extLst>
          </p:cNvPr>
          <p:cNvSpPr>
            <a:spLocks noGrp="1"/>
          </p:cNvSpPr>
          <p:nvPr>
            <p:ph type="title"/>
          </p:nvPr>
        </p:nvSpPr>
        <p:spPr>
          <a:xfrm>
            <a:off x="374208" y="442942"/>
            <a:ext cx="7886700" cy="477154"/>
          </a:xfrm>
        </p:spPr>
        <p:txBody>
          <a:bodyPr>
            <a:normAutofit fontScale="90000"/>
          </a:bodyPr>
          <a:lstStyle/>
          <a:p>
            <a:r>
              <a:rPr lang="en-GB"/>
              <a:t>Next steps: for us</a:t>
            </a:r>
          </a:p>
        </p:txBody>
      </p:sp>
      <p:sp>
        <p:nvSpPr>
          <p:cNvPr id="4" name="Content Placeholder 3">
            <a:extLst>
              <a:ext uri="{FF2B5EF4-FFF2-40B4-BE49-F238E27FC236}">
                <a16:creationId xmlns:a16="http://schemas.microsoft.com/office/drawing/2014/main" id="{757375C2-6879-48C6-A51F-D71653EDD652}"/>
              </a:ext>
            </a:extLst>
          </p:cNvPr>
          <p:cNvSpPr>
            <a:spLocks noGrp="1"/>
          </p:cNvSpPr>
          <p:nvPr>
            <p:ph idx="1"/>
          </p:nvPr>
        </p:nvSpPr>
        <p:spPr>
          <a:xfrm>
            <a:off x="2011680" y="1272134"/>
            <a:ext cx="6805930" cy="2748251"/>
          </a:xfrm>
        </p:spPr>
        <p:txBody>
          <a:bodyPr>
            <a:normAutofit lnSpcReduction="10000"/>
          </a:bodyPr>
          <a:lstStyle/>
          <a:p>
            <a:pPr marL="265113" indent="-265113"/>
            <a:r>
              <a:rPr lang="en-GB" dirty="0"/>
              <a:t>National AHP Workforce Supply Project support sessions</a:t>
            </a:r>
          </a:p>
          <a:p>
            <a:pPr marL="265113" indent="-265113"/>
            <a:r>
              <a:rPr lang="en-GB" dirty="0"/>
              <a:t>Continue to work in collaboration with employers to ensure occupation specific education</a:t>
            </a:r>
          </a:p>
          <a:p>
            <a:pPr marL="265113" indent="-265113"/>
            <a:r>
              <a:rPr lang="en-GB" dirty="0"/>
              <a:t>Continue to work in collaboration with professional bodies</a:t>
            </a:r>
          </a:p>
          <a:p>
            <a:pPr marL="265113" indent="-265113"/>
            <a:r>
              <a:rPr lang="en-GB" dirty="0"/>
              <a:t>Development of further guidance and support offers </a:t>
            </a:r>
          </a:p>
          <a:p>
            <a:pPr marL="265113" indent="-265113"/>
            <a:r>
              <a:rPr lang="en-GB" dirty="0"/>
              <a:t>Future webinars</a:t>
            </a:r>
            <a:endParaRPr lang="en-GB" dirty="0">
              <a:solidFill>
                <a:schemeClr val="accent5">
                  <a:lumMod val="75000"/>
                </a:schemeClr>
              </a:solidFill>
            </a:endParaRPr>
          </a:p>
        </p:txBody>
      </p:sp>
      <p:sp>
        <p:nvSpPr>
          <p:cNvPr id="5" name="TextBox 4">
            <a:extLst>
              <a:ext uri="{FF2B5EF4-FFF2-40B4-BE49-F238E27FC236}">
                <a16:creationId xmlns:a16="http://schemas.microsoft.com/office/drawing/2014/main" id="{6E01AD1E-B34E-4AED-81C4-6D3E1E7B72E2}"/>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3" name="TextBox 2">
            <a:extLst>
              <a:ext uri="{FF2B5EF4-FFF2-40B4-BE49-F238E27FC236}">
                <a16:creationId xmlns:a16="http://schemas.microsoft.com/office/drawing/2014/main" id="{AEE2EB83-0CDC-4DCF-BE04-9C6A69D8E4BE}"/>
              </a:ext>
            </a:extLst>
          </p:cNvPr>
          <p:cNvSpPr txBox="1"/>
          <p:nvPr/>
        </p:nvSpPr>
        <p:spPr>
          <a:xfrm>
            <a:off x="4167051" y="4020386"/>
            <a:ext cx="4813931" cy="461665"/>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5EB8"/>
                </a:solidFill>
                <a:effectLst/>
                <a:uLnTx/>
                <a:uFillTx/>
                <a:latin typeface="Arial" panose="020B0604020202020204"/>
                <a:ea typeface="+mn-ea"/>
                <a:cs typeface="+mn-cs"/>
                <a:hlinkClick r:id="rId3"/>
              </a:rPr>
              <a:t>https://www.hee.nhs.uk/our-work/allied-health-professions/enable-workforce/developing-role-ahp-support-workers</a:t>
            </a:r>
            <a:r>
              <a:rPr kumimoji="0" lang="en-GB" sz="1200" b="0" i="0" u="none" strike="noStrike" kern="1200" cap="none" spc="0" normalizeH="0" baseline="0" noProof="0">
                <a:ln>
                  <a:noFill/>
                </a:ln>
                <a:solidFill>
                  <a:srgbClr val="005EB8"/>
                </a:solidFill>
                <a:effectLst/>
                <a:uLnTx/>
                <a:uFillTx/>
                <a:latin typeface="Arial" panose="020B0604020202020204"/>
                <a:ea typeface="+mn-ea"/>
                <a:cs typeface="+mn-cs"/>
              </a:rPr>
              <a:t> </a:t>
            </a:r>
          </a:p>
        </p:txBody>
      </p:sp>
      <p:pic>
        <p:nvPicPr>
          <p:cNvPr id="7" name="Picture 6" descr="A picture containing text&#10;&#10;Description automatically generated">
            <a:extLst>
              <a:ext uri="{FF2B5EF4-FFF2-40B4-BE49-F238E27FC236}">
                <a16:creationId xmlns:a16="http://schemas.microsoft.com/office/drawing/2014/main" id="{250E0915-14DA-4C6B-AF6C-E5D9A46ACDFD}"/>
              </a:ext>
            </a:extLst>
          </p:cNvPr>
          <p:cNvPicPr>
            <a:picLocks noChangeAspect="1"/>
          </p:cNvPicPr>
          <p:nvPr/>
        </p:nvPicPr>
        <p:blipFill>
          <a:blip r:embed="rId4"/>
          <a:stretch>
            <a:fillRect/>
          </a:stretch>
        </p:blipFill>
        <p:spPr>
          <a:xfrm>
            <a:off x="652054" y="1047752"/>
            <a:ext cx="900622" cy="2844980"/>
          </a:xfrm>
          <a:prstGeom prst="rect">
            <a:avLst/>
          </a:prstGeom>
        </p:spPr>
      </p:pic>
    </p:spTree>
    <p:extLst>
      <p:ext uri="{BB962C8B-B14F-4D97-AF65-F5344CB8AC3E}">
        <p14:creationId xmlns:p14="http://schemas.microsoft.com/office/powerpoint/2010/main" val="686908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5DB554-4AE4-44AC-97B5-851C4ADB0D3B}"/>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
        <p:nvSpPr>
          <p:cNvPr id="5" name="Title 1">
            <a:extLst>
              <a:ext uri="{FF2B5EF4-FFF2-40B4-BE49-F238E27FC236}">
                <a16:creationId xmlns:a16="http://schemas.microsoft.com/office/drawing/2014/main" id="{9BA547CF-A0E0-40BB-98D6-DDD4B2353EC9}"/>
              </a:ext>
            </a:extLst>
          </p:cNvPr>
          <p:cNvSpPr txBox="1">
            <a:spLocks/>
          </p:cNvSpPr>
          <p:nvPr/>
        </p:nvSpPr>
        <p:spPr>
          <a:xfrm>
            <a:off x="220287" y="0"/>
            <a:ext cx="7886700" cy="9953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AE2473"/>
                </a:solidFill>
                <a:effectLst/>
                <a:uLnTx/>
                <a:uFillTx/>
                <a:latin typeface="Arial" panose="020B0604020202020204"/>
                <a:ea typeface="+mj-ea"/>
                <a:cs typeface="+mj-cs"/>
              </a:rPr>
              <a:t>Next steps: for employers  </a:t>
            </a:r>
          </a:p>
        </p:txBody>
      </p:sp>
      <p:graphicFrame>
        <p:nvGraphicFramePr>
          <p:cNvPr id="6" name="Table 4">
            <a:extLst>
              <a:ext uri="{FF2B5EF4-FFF2-40B4-BE49-F238E27FC236}">
                <a16:creationId xmlns:a16="http://schemas.microsoft.com/office/drawing/2014/main" id="{B3CAECD0-FDBC-4C8F-858B-A39F98C54A36}"/>
              </a:ext>
            </a:extLst>
          </p:cNvPr>
          <p:cNvGraphicFramePr>
            <a:graphicFrameLocks noGrp="1"/>
          </p:cNvGraphicFramePr>
          <p:nvPr>
            <p:extLst>
              <p:ext uri="{D42A27DB-BD31-4B8C-83A1-F6EECF244321}">
                <p14:modId xmlns:p14="http://schemas.microsoft.com/office/powerpoint/2010/main" val="497836439"/>
              </p:ext>
            </p:extLst>
          </p:nvPr>
        </p:nvGraphicFramePr>
        <p:xfrm>
          <a:off x="298737" y="805748"/>
          <a:ext cx="8546525" cy="3532004"/>
        </p:xfrm>
        <a:graphic>
          <a:graphicData uri="http://schemas.openxmlformats.org/drawingml/2006/table">
            <a:tbl>
              <a:tblPr firstRow="1" bandRow="1">
                <a:tableStyleId>{5C22544A-7EE6-4342-B048-85BDC9FD1C3A}</a:tableStyleId>
              </a:tblPr>
              <a:tblGrid>
                <a:gridCol w="1201941">
                  <a:extLst>
                    <a:ext uri="{9D8B030D-6E8A-4147-A177-3AD203B41FA5}">
                      <a16:colId xmlns:a16="http://schemas.microsoft.com/office/drawing/2014/main" val="3721998497"/>
                    </a:ext>
                  </a:extLst>
                </a:gridCol>
                <a:gridCol w="6216304">
                  <a:extLst>
                    <a:ext uri="{9D8B030D-6E8A-4147-A177-3AD203B41FA5}">
                      <a16:colId xmlns:a16="http://schemas.microsoft.com/office/drawing/2014/main" val="2901137974"/>
                    </a:ext>
                  </a:extLst>
                </a:gridCol>
                <a:gridCol w="1128280">
                  <a:extLst>
                    <a:ext uri="{9D8B030D-6E8A-4147-A177-3AD203B41FA5}">
                      <a16:colId xmlns:a16="http://schemas.microsoft.com/office/drawing/2014/main" val="2826763373"/>
                    </a:ext>
                  </a:extLst>
                </a:gridCol>
              </a:tblGrid>
              <a:tr h="384224">
                <a:tc>
                  <a:txBody>
                    <a:bodyPr/>
                    <a:lstStyle/>
                    <a:p>
                      <a:r>
                        <a:rPr lang="en-GB" sz="1400"/>
                        <a:t>Steps</a:t>
                      </a:r>
                    </a:p>
                  </a:txBody>
                  <a:tcPr/>
                </a:tc>
                <a:tc>
                  <a:txBody>
                    <a:bodyPr/>
                    <a:lstStyle/>
                    <a:p>
                      <a:r>
                        <a:rPr lang="en-GB" sz="1400"/>
                        <a:t>Suggested activities </a:t>
                      </a:r>
                    </a:p>
                  </a:txBody>
                  <a:tcPr/>
                </a:tc>
                <a:tc>
                  <a:txBody>
                    <a:bodyPr/>
                    <a:lstStyle/>
                    <a:p>
                      <a:r>
                        <a:rPr lang="en-GB" sz="1400"/>
                        <a:t>Dates</a:t>
                      </a:r>
                    </a:p>
                  </a:txBody>
                  <a:tcPr/>
                </a:tc>
                <a:extLst>
                  <a:ext uri="{0D108BD9-81ED-4DB2-BD59-A6C34878D82A}">
                    <a16:rowId xmlns:a16="http://schemas.microsoft.com/office/drawing/2014/main" val="2027017265"/>
                  </a:ext>
                </a:extLst>
              </a:tr>
              <a:tr h="734235">
                <a:tc>
                  <a:txBody>
                    <a:bodyPr/>
                    <a:lstStyle/>
                    <a:p>
                      <a:r>
                        <a:rPr lang="en-GB" sz="1400" b="1">
                          <a:solidFill>
                            <a:schemeClr val="bg2">
                              <a:lumMod val="25000"/>
                            </a:schemeClr>
                          </a:solidFill>
                        </a:rPr>
                        <a:t>Start out </a:t>
                      </a:r>
                    </a:p>
                  </a:txBody>
                  <a:tcPr/>
                </a:tc>
                <a:tc>
                  <a:txBody>
                    <a:bodyPr/>
                    <a:lstStyle/>
                    <a:p>
                      <a:pPr marL="285750" indent="-285750">
                        <a:buFont typeface="Arial" panose="020B0604020202020204" pitchFamily="34" charset="0"/>
                        <a:buChar char="•"/>
                      </a:pPr>
                      <a:r>
                        <a:rPr lang="en-GB" sz="1400">
                          <a:solidFill>
                            <a:schemeClr val="bg2">
                              <a:lumMod val="25000"/>
                            </a:schemeClr>
                          </a:solidFill>
                        </a:rPr>
                        <a:t>Convene a steering/working group </a:t>
                      </a:r>
                    </a:p>
                    <a:p>
                      <a:pPr marL="285750" indent="-285750">
                        <a:buFont typeface="Arial" panose="020B0604020202020204" pitchFamily="34" charset="0"/>
                        <a:buChar char="•"/>
                      </a:pPr>
                      <a:r>
                        <a:rPr lang="en-GB" sz="1400">
                          <a:solidFill>
                            <a:schemeClr val="bg2">
                              <a:lumMod val="25000"/>
                            </a:schemeClr>
                          </a:solidFill>
                        </a:rPr>
                        <a:t>Engage support workers </a:t>
                      </a:r>
                    </a:p>
                    <a:p>
                      <a:pPr marL="285750" indent="-285750">
                        <a:buFont typeface="Arial" panose="020B0604020202020204" pitchFamily="34" charset="0"/>
                        <a:buChar char="•"/>
                      </a:pPr>
                      <a:r>
                        <a:rPr lang="en-GB" sz="1400">
                          <a:solidFill>
                            <a:schemeClr val="bg2">
                              <a:lumMod val="25000"/>
                            </a:schemeClr>
                          </a:solidFill>
                        </a:rPr>
                        <a:t>Review key HEE documents and professional body resources </a:t>
                      </a:r>
                    </a:p>
                  </a:txBody>
                  <a:tcPr/>
                </a:tc>
                <a:tc>
                  <a:txBody>
                    <a:bodyPr/>
                    <a:lstStyle/>
                    <a:p>
                      <a:r>
                        <a:rPr lang="en-GB" sz="1400">
                          <a:solidFill>
                            <a:schemeClr val="bg2">
                              <a:lumMod val="25000"/>
                            </a:schemeClr>
                          </a:solidFill>
                        </a:rPr>
                        <a:t>Oct 2021</a:t>
                      </a:r>
                    </a:p>
                  </a:txBody>
                  <a:tcPr/>
                </a:tc>
                <a:extLst>
                  <a:ext uri="{0D108BD9-81ED-4DB2-BD59-A6C34878D82A}">
                    <a16:rowId xmlns:a16="http://schemas.microsoft.com/office/drawing/2014/main" val="2748257615"/>
                  </a:ext>
                </a:extLst>
              </a:tr>
              <a:tr h="947400">
                <a:tc>
                  <a:txBody>
                    <a:bodyPr/>
                    <a:lstStyle/>
                    <a:p>
                      <a:r>
                        <a:rPr lang="en-GB" sz="1400" b="1">
                          <a:solidFill>
                            <a:schemeClr val="bg2">
                              <a:lumMod val="25000"/>
                            </a:schemeClr>
                          </a:solidFill>
                        </a:rPr>
                        <a:t>Define and scope </a:t>
                      </a:r>
                    </a:p>
                  </a:txBody>
                  <a:tcPr/>
                </a:tc>
                <a:tc>
                  <a:txBody>
                    <a:bodyPr/>
                    <a:lstStyle/>
                    <a:p>
                      <a:pPr marL="285750" indent="-285750">
                        <a:buFont typeface="Arial" panose="020B0604020202020204" pitchFamily="34" charset="0"/>
                        <a:buChar char="•"/>
                      </a:pPr>
                      <a:r>
                        <a:rPr lang="en-GB" sz="1400">
                          <a:solidFill>
                            <a:schemeClr val="bg2">
                              <a:lumMod val="25000"/>
                            </a:schemeClr>
                          </a:solidFill>
                        </a:rPr>
                        <a:t>Use HEE’s readiness toolkit as your starting point </a:t>
                      </a:r>
                    </a:p>
                    <a:p>
                      <a:pPr marL="285750" indent="-285750">
                        <a:buFont typeface="Arial" panose="020B0604020202020204" pitchFamily="34" charset="0"/>
                        <a:buChar char="•"/>
                      </a:pPr>
                      <a:r>
                        <a:rPr lang="en-GB" sz="1400">
                          <a:solidFill>
                            <a:schemeClr val="bg2">
                              <a:lumMod val="25000"/>
                            </a:schemeClr>
                          </a:solidFill>
                        </a:rPr>
                        <a:t>Review baseline workforce data and intelligence, including current workforce numbers, vacancy rates, workforce diversity, and staff satisfaction</a:t>
                      </a:r>
                    </a:p>
                    <a:p>
                      <a:pPr marL="285750" indent="-285750">
                        <a:buFont typeface="Arial" panose="020B0604020202020204" pitchFamily="34" charset="0"/>
                        <a:buChar char="•"/>
                      </a:pPr>
                      <a:r>
                        <a:rPr lang="en-GB" sz="1400">
                          <a:solidFill>
                            <a:schemeClr val="bg2">
                              <a:lumMod val="25000"/>
                            </a:schemeClr>
                          </a:solidFill>
                        </a:rPr>
                        <a:t>Identify examples of good practice that could be shared</a:t>
                      </a:r>
                    </a:p>
                  </a:txBody>
                  <a:tcPr/>
                </a:tc>
                <a:tc>
                  <a:txBody>
                    <a:bodyPr/>
                    <a:lstStyle/>
                    <a:p>
                      <a:r>
                        <a:rPr lang="en-GB" sz="1400">
                          <a:solidFill>
                            <a:schemeClr val="bg2">
                              <a:lumMod val="25000"/>
                            </a:schemeClr>
                          </a:solidFill>
                        </a:rPr>
                        <a:t>Nov/Dec 2021</a:t>
                      </a:r>
                    </a:p>
                  </a:txBody>
                  <a:tcPr/>
                </a:tc>
                <a:extLst>
                  <a:ext uri="{0D108BD9-81ED-4DB2-BD59-A6C34878D82A}">
                    <a16:rowId xmlns:a16="http://schemas.microsoft.com/office/drawing/2014/main" val="3020714733"/>
                  </a:ext>
                </a:extLst>
              </a:tr>
              <a:tr h="734235">
                <a:tc>
                  <a:txBody>
                    <a:bodyPr/>
                    <a:lstStyle/>
                    <a:p>
                      <a:r>
                        <a:rPr lang="en-GB" sz="1400" b="1">
                          <a:solidFill>
                            <a:schemeClr val="bg2">
                              <a:lumMod val="25000"/>
                            </a:schemeClr>
                          </a:solidFill>
                        </a:rPr>
                        <a:t>Measure and understand  </a:t>
                      </a:r>
                    </a:p>
                  </a:txBody>
                  <a:tcPr/>
                </a:tc>
                <a:tc>
                  <a:txBody>
                    <a:bodyPr/>
                    <a:lstStyle/>
                    <a:p>
                      <a:pPr marL="285750" indent="-285750">
                        <a:buFont typeface="Arial" panose="020B0604020202020204" pitchFamily="34" charset="0"/>
                        <a:buChar char="•"/>
                      </a:pPr>
                      <a:r>
                        <a:rPr lang="en-GB" sz="1400" b="1" dirty="0">
                          <a:solidFill>
                            <a:schemeClr val="bg2">
                              <a:lumMod val="25000"/>
                            </a:schemeClr>
                          </a:solidFill>
                        </a:rPr>
                        <a:t>Map your workforce against the education recommendations in the Framework  </a:t>
                      </a:r>
                    </a:p>
                    <a:p>
                      <a:pPr marL="285750" indent="-285750">
                        <a:buFont typeface="Arial" panose="020B0604020202020204" pitchFamily="34" charset="0"/>
                        <a:buChar char="•"/>
                      </a:pPr>
                      <a:r>
                        <a:rPr lang="en-GB" sz="1400" b="1" dirty="0">
                          <a:solidFill>
                            <a:schemeClr val="bg2">
                              <a:lumMod val="25000"/>
                            </a:schemeClr>
                          </a:solidFill>
                        </a:rPr>
                        <a:t>Develop a training needs analysis for your AHP support workforce </a:t>
                      </a:r>
                    </a:p>
                  </a:txBody>
                  <a:tcPr/>
                </a:tc>
                <a:tc>
                  <a:txBody>
                    <a:bodyPr/>
                    <a:lstStyle/>
                    <a:p>
                      <a:r>
                        <a:rPr lang="en-GB" sz="1400">
                          <a:solidFill>
                            <a:schemeClr val="bg2">
                              <a:lumMod val="25000"/>
                            </a:schemeClr>
                          </a:solidFill>
                        </a:rPr>
                        <a:t>Jan 2022</a:t>
                      </a:r>
                    </a:p>
                  </a:txBody>
                  <a:tcPr/>
                </a:tc>
                <a:extLst>
                  <a:ext uri="{0D108BD9-81ED-4DB2-BD59-A6C34878D82A}">
                    <a16:rowId xmlns:a16="http://schemas.microsoft.com/office/drawing/2014/main" val="2111094612"/>
                  </a:ext>
                </a:extLst>
              </a:tr>
              <a:tr h="521070">
                <a:tc>
                  <a:txBody>
                    <a:bodyPr/>
                    <a:lstStyle/>
                    <a:p>
                      <a:r>
                        <a:rPr lang="en-GB" sz="1400" b="1">
                          <a:solidFill>
                            <a:schemeClr val="bg2">
                              <a:lumMod val="25000"/>
                            </a:schemeClr>
                          </a:solidFill>
                        </a:rPr>
                        <a:t>Design and plan </a:t>
                      </a:r>
                    </a:p>
                  </a:txBody>
                  <a:tcPr/>
                </a:tc>
                <a:tc>
                  <a:txBody>
                    <a:bodyPr/>
                    <a:lstStyle/>
                    <a:p>
                      <a:pPr marL="285750" indent="-285750">
                        <a:buFont typeface="Arial" panose="020B0604020202020204" pitchFamily="34" charset="0"/>
                        <a:buChar char="•"/>
                      </a:pPr>
                      <a:r>
                        <a:rPr lang="en-GB" sz="1400">
                          <a:solidFill>
                            <a:schemeClr val="bg2">
                              <a:lumMod val="25000"/>
                            </a:schemeClr>
                          </a:solidFill>
                        </a:rPr>
                        <a:t>Agree a clear and shared understanding of the future, and prioritise actions suggested in the toolkit to get there</a:t>
                      </a:r>
                    </a:p>
                  </a:txBody>
                  <a:tcPr/>
                </a:tc>
                <a:tc>
                  <a:txBody>
                    <a:bodyPr/>
                    <a:lstStyle/>
                    <a:p>
                      <a:r>
                        <a:rPr lang="en-GB" sz="1400" dirty="0">
                          <a:solidFill>
                            <a:schemeClr val="bg2">
                              <a:lumMod val="25000"/>
                            </a:schemeClr>
                          </a:solidFill>
                        </a:rPr>
                        <a:t>Feb/March 2022</a:t>
                      </a:r>
                    </a:p>
                  </a:txBody>
                  <a:tcPr/>
                </a:tc>
                <a:extLst>
                  <a:ext uri="{0D108BD9-81ED-4DB2-BD59-A6C34878D82A}">
                    <a16:rowId xmlns:a16="http://schemas.microsoft.com/office/drawing/2014/main" val="4206990006"/>
                  </a:ext>
                </a:extLst>
              </a:tr>
            </a:tbl>
          </a:graphicData>
        </a:graphic>
      </p:graphicFrame>
    </p:spTree>
    <p:extLst>
      <p:ext uri="{BB962C8B-B14F-4D97-AF65-F5344CB8AC3E}">
        <p14:creationId xmlns:p14="http://schemas.microsoft.com/office/powerpoint/2010/main" val="597485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9B9B8-4B4B-455B-A09B-F83472CBF0DC}"/>
              </a:ext>
            </a:extLst>
          </p:cNvPr>
          <p:cNvSpPr>
            <a:spLocks noGrp="1"/>
          </p:cNvSpPr>
          <p:nvPr>
            <p:ph type="title"/>
          </p:nvPr>
        </p:nvSpPr>
        <p:spPr>
          <a:xfrm>
            <a:off x="374208" y="442942"/>
            <a:ext cx="7886700" cy="477154"/>
          </a:xfrm>
        </p:spPr>
        <p:txBody>
          <a:bodyPr>
            <a:normAutofit fontScale="90000"/>
          </a:bodyPr>
          <a:lstStyle/>
          <a:p>
            <a:r>
              <a:rPr lang="en-GB" dirty="0"/>
              <a:t>Next steps: for everyone </a:t>
            </a:r>
          </a:p>
        </p:txBody>
      </p:sp>
      <p:sp>
        <p:nvSpPr>
          <p:cNvPr id="4" name="Content Placeholder 3">
            <a:extLst>
              <a:ext uri="{FF2B5EF4-FFF2-40B4-BE49-F238E27FC236}">
                <a16:creationId xmlns:a16="http://schemas.microsoft.com/office/drawing/2014/main" id="{757375C2-6879-48C6-A51F-D71653EDD652}"/>
              </a:ext>
            </a:extLst>
          </p:cNvPr>
          <p:cNvSpPr>
            <a:spLocks noGrp="1"/>
          </p:cNvSpPr>
          <p:nvPr>
            <p:ph idx="1"/>
          </p:nvPr>
        </p:nvSpPr>
        <p:spPr>
          <a:xfrm>
            <a:off x="315425" y="1263559"/>
            <a:ext cx="6836489" cy="2348699"/>
          </a:xfrm>
        </p:spPr>
        <p:txBody>
          <a:bodyPr>
            <a:normAutofit/>
          </a:bodyPr>
          <a:lstStyle/>
          <a:p>
            <a:pPr marL="457200" indent="-457200">
              <a:buFont typeface="+mj-lt"/>
              <a:buAutoNum type="arabicPeriod"/>
            </a:pPr>
            <a:r>
              <a:rPr lang="en-GB" sz="1600" dirty="0"/>
              <a:t>Share what you have heard today with your teams and colleagues</a:t>
            </a:r>
          </a:p>
          <a:p>
            <a:pPr marL="457200" indent="-457200">
              <a:buFont typeface="+mj-lt"/>
              <a:buAutoNum type="arabicPeriod"/>
            </a:pPr>
            <a:r>
              <a:rPr lang="en-GB" sz="1600" dirty="0"/>
              <a:t>Make your local education department / education lead your friend</a:t>
            </a:r>
          </a:p>
          <a:p>
            <a:pPr marL="457200" indent="-457200">
              <a:buFont typeface="+mj-lt"/>
              <a:buAutoNum type="arabicPeriod"/>
            </a:pPr>
            <a:r>
              <a:rPr kumimoji="0" lang="en-GB" sz="1600" i="0" u="none" strike="noStrike" kern="1200" cap="none" spc="0" normalizeH="0" baseline="0" noProof="0" dirty="0">
                <a:ln>
                  <a:noFill/>
                </a:ln>
                <a:solidFill>
                  <a:srgbClr val="E8EDEE">
                    <a:lumMod val="10000"/>
                  </a:srgbClr>
                </a:solidFill>
                <a:effectLst/>
                <a:uLnTx/>
                <a:uFillTx/>
                <a:ea typeface="Calibri" panose="020F0502020204030204" pitchFamily="34" charset="0"/>
                <a:cs typeface="+mn-cs"/>
              </a:rPr>
              <a:t>Collectively contribute to creating supportive learning cultures and processes to enable development</a:t>
            </a:r>
            <a:endParaRPr lang="en-GB" sz="1600" dirty="0">
              <a:solidFill>
                <a:schemeClr val="bg2">
                  <a:lumMod val="10000"/>
                </a:schemeClr>
              </a:solidFill>
              <a:effectLst/>
              <a:ea typeface="Calibri" panose="020F0502020204030204" pitchFamily="34" charset="0"/>
            </a:endParaRPr>
          </a:p>
          <a:p>
            <a:pPr marL="457200" indent="-457200">
              <a:buFont typeface="+mj-lt"/>
              <a:buAutoNum type="arabicPeriod"/>
            </a:pPr>
            <a:r>
              <a:rPr lang="en-GB" sz="1600" dirty="0"/>
              <a:t>Join future webinars - </a:t>
            </a:r>
            <a:r>
              <a:rPr lang="en-GB" sz="1600" dirty="0">
                <a:solidFill>
                  <a:schemeClr val="accent5">
                    <a:lumMod val="75000"/>
                  </a:schemeClr>
                </a:solidFill>
                <a:hlinkClick r:id="rId3"/>
              </a:rPr>
              <a:t>https://www.hee.nhs.uk/our-work/allied-health-professions/enable-workforce/developing-role-ahp-support-workers</a:t>
            </a:r>
            <a:endParaRPr lang="en-GB" sz="1600" dirty="0">
              <a:solidFill>
                <a:schemeClr val="accent5">
                  <a:lumMod val="75000"/>
                </a:schemeClr>
              </a:solidFill>
            </a:endParaRPr>
          </a:p>
          <a:p>
            <a:pPr marL="457200" indent="-457200">
              <a:buFont typeface="+mj-lt"/>
              <a:buAutoNum type="arabicPeriod"/>
            </a:pPr>
            <a:r>
              <a:rPr lang="en-GB" sz="1600" dirty="0"/>
              <a:t>Champion the importance of the AHP support workforce and meaningful career conversations</a:t>
            </a:r>
          </a:p>
        </p:txBody>
      </p:sp>
      <p:sp>
        <p:nvSpPr>
          <p:cNvPr id="5" name="TextBox 4">
            <a:extLst>
              <a:ext uri="{FF2B5EF4-FFF2-40B4-BE49-F238E27FC236}">
                <a16:creationId xmlns:a16="http://schemas.microsoft.com/office/drawing/2014/main" id="{6E01AD1E-B34E-4AED-81C4-6D3E1E7B72E2}"/>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6" name="Picture 5" descr="Logo&#10;&#10;Description automatically generated">
            <a:extLst>
              <a:ext uri="{FF2B5EF4-FFF2-40B4-BE49-F238E27FC236}">
                <a16:creationId xmlns:a16="http://schemas.microsoft.com/office/drawing/2014/main" id="{1429DEC8-1C42-43B3-AF5F-A90C69EF9239}"/>
              </a:ext>
            </a:extLst>
          </p:cNvPr>
          <p:cNvPicPr>
            <a:picLocks noChangeAspect="1"/>
          </p:cNvPicPr>
          <p:nvPr/>
        </p:nvPicPr>
        <p:blipFill>
          <a:blip r:embed="rId4"/>
          <a:stretch>
            <a:fillRect/>
          </a:stretch>
        </p:blipFill>
        <p:spPr>
          <a:xfrm>
            <a:off x="7464148" y="681519"/>
            <a:ext cx="1405131" cy="3505207"/>
          </a:xfrm>
          <a:prstGeom prst="rect">
            <a:avLst/>
          </a:prstGeom>
        </p:spPr>
      </p:pic>
    </p:spTree>
    <p:extLst>
      <p:ext uri="{BB962C8B-B14F-4D97-AF65-F5344CB8AC3E}">
        <p14:creationId xmlns:p14="http://schemas.microsoft.com/office/powerpoint/2010/main" val="23379304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204413" y="249043"/>
            <a:ext cx="5915025" cy="477154"/>
          </a:xfrm>
        </p:spPr>
        <p:txBody>
          <a:bodyPr>
            <a:normAutofit fontScale="90000"/>
          </a:bodyPr>
          <a:lstStyle/>
          <a:p>
            <a:pPr>
              <a:lnSpc>
                <a:spcPct val="100000"/>
              </a:lnSpc>
              <a:spcBef>
                <a:spcPct val="0"/>
              </a:spcBef>
              <a:buFontTx/>
              <a:buNone/>
            </a:pPr>
            <a:r>
              <a:rPr lang="en-GB" altLang="en-US" sz="2800">
                <a:solidFill>
                  <a:srgbClr val="CC0066"/>
                </a:solidFill>
              </a:rPr>
              <a:t>Additional Information</a:t>
            </a:r>
          </a:p>
        </p:txBody>
      </p:sp>
      <p:sp>
        <p:nvSpPr>
          <p:cNvPr id="3" name="TextBox 2">
            <a:extLst>
              <a:ext uri="{FF2B5EF4-FFF2-40B4-BE49-F238E27FC236}">
                <a16:creationId xmlns:a16="http://schemas.microsoft.com/office/drawing/2014/main" id="{2C23F44C-3014-4353-ABA7-7A061CDFE6BE}"/>
              </a:ext>
            </a:extLst>
          </p:cNvPr>
          <p:cNvSpPr txBox="1"/>
          <p:nvPr/>
        </p:nvSpPr>
        <p:spPr>
          <a:xfrm>
            <a:off x="360668" y="862484"/>
            <a:ext cx="4965712" cy="355481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Programme Lead: </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Naomi McVey</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Academic advisor</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Richard Griffin, </a:t>
            </a:r>
            <a:r>
              <a:rPr kumimoji="0" lang="en-GB"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Professor of Healthcare Management, Kings Business School</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AHP Workforce Lead</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Suraiya Hassan</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National AHP Clincial Fellow</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Gaby Ford </a:t>
            </a: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Project manager: </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Loretta Achiekwelu </a:t>
            </a:r>
          </a:p>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Apprenticeship lead</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Gemma Hall </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Email: </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hlinkClick r:id="rId2"/>
              </a:rPr>
              <a:t>ahp.supportworkforce@hee.nhs.uk</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#AHPSupportWorkers</a:t>
            </a:r>
          </a:p>
          <a:p>
            <a:pPr marL="0" marR="0" lvl="0" indent="0" algn="l" defTabSz="685800" rtl="0" eaLnBrk="1" fontAlgn="auto" latinLnBrk="0" hangingPunct="1">
              <a:lnSpc>
                <a:spcPct val="100000"/>
              </a:lnSpc>
              <a:spcBef>
                <a:spcPct val="0"/>
              </a:spcBef>
              <a:spcAft>
                <a:spcPts val="0"/>
              </a:spcAft>
              <a:buClrTx/>
              <a:buSzTx/>
              <a:buFontTx/>
              <a:buNone/>
              <a:tabLst/>
              <a:defRPr/>
            </a:pPr>
            <a:endPar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a:ln>
                  <a:noFill/>
                </a:ln>
                <a:solidFill>
                  <a:srgbClr val="E8EDEE">
                    <a:lumMod val="25000"/>
                  </a:srgbClr>
                </a:solidFill>
                <a:effectLst/>
                <a:uLnTx/>
                <a:uFillTx/>
                <a:latin typeface="Arial" panose="020B0604020202020204"/>
                <a:ea typeface="+mn-ea"/>
                <a:cs typeface="+mn-cs"/>
              </a:rPr>
              <a:t>Web: </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hlinkClick r:id="rId3"/>
              </a:rPr>
              <a:t>https://www.hee.nhs.uk/our-work/allied-health-professions/enable-workforce/developing-role-ahp-support-workers</a:t>
            </a:r>
            <a:r>
              <a:rPr kumimoji="0" lang="en-US" altLang="en-US"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rPr>
              <a:t> </a:t>
            </a:r>
            <a:endParaRPr kumimoji="0" lang="en-GB" sz="1400" b="0" i="0" u="none" strike="noStrike" kern="1200" cap="none" spc="0" normalizeH="0" baseline="0" noProof="0">
              <a:ln>
                <a:noFill/>
              </a:ln>
              <a:solidFill>
                <a:srgbClr val="E8EDEE">
                  <a:lumMod val="25000"/>
                </a:srgbClr>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D6F8C23-2348-4B95-9233-AFBAFBBD2949}"/>
              </a:ext>
            </a:extLst>
          </p:cNvPr>
          <p:cNvPicPr>
            <a:picLocks noChangeAspect="1"/>
          </p:cNvPicPr>
          <p:nvPr/>
        </p:nvPicPr>
        <p:blipFill>
          <a:blip r:embed="rId4"/>
          <a:stretch>
            <a:fillRect/>
          </a:stretch>
        </p:blipFill>
        <p:spPr>
          <a:xfrm>
            <a:off x="5463540" y="296472"/>
            <a:ext cx="3476047" cy="1954035"/>
          </a:xfrm>
          <a:prstGeom prst="rect">
            <a:avLst/>
          </a:prstGeom>
          <a:ln w="6350">
            <a:solidFill>
              <a:schemeClr val="accent1"/>
            </a:solidFill>
          </a:ln>
        </p:spPr>
      </p:pic>
      <p:pic>
        <p:nvPicPr>
          <p:cNvPr id="6" name="Picture 5">
            <a:extLst>
              <a:ext uri="{FF2B5EF4-FFF2-40B4-BE49-F238E27FC236}">
                <a16:creationId xmlns:a16="http://schemas.microsoft.com/office/drawing/2014/main" id="{6B0F4F01-FB85-4F25-BE0F-122EFC12F883}"/>
              </a:ext>
            </a:extLst>
          </p:cNvPr>
          <p:cNvPicPr>
            <a:picLocks noChangeAspect="1"/>
          </p:cNvPicPr>
          <p:nvPr/>
        </p:nvPicPr>
        <p:blipFill>
          <a:blip r:embed="rId5"/>
          <a:stretch>
            <a:fillRect/>
          </a:stretch>
        </p:blipFill>
        <p:spPr>
          <a:xfrm>
            <a:off x="5463539" y="2399451"/>
            <a:ext cx="3476047" cy="1954035"/>
          </a:xfrm>
          <a:prstGeom prst="rect">
            <a:avLst/>
          </a:prstGeom>
          <a:ln w="6350">
            <a:solidFill>
              <a:schemeClr val="accent1"/>
            </a:solidFill>
          </a:ln>
        </p:spPr>
      </p:pic>
      <p:sp>
        <p:nvSpPr>
          <p:cNvPr id="7" name="TextBox 6">
            <a:extLst>
              <a:ext uri="{FF2B5EF4-FFF2-40B4-BE49-F238E27FC236}">
                <a16:creationId xmlns:a16="http://schemas.microsoft.com/office/drawing/2014/main" id="{BC30C5CA-BA57-41F8-A369-9014B0575503}"/>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845432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6A40-D893-C743-9A64-3B9638BA929E}"/>
              </a:ext>
            </a:extLst>
          </p:cNvPr>
          <p:cNvSpPr>
            <a:spLocks noGrp="1"/>
          </p:cNvSpPr>
          <p:nvPr>
            <p:ph type="title"/>
          </p:nvPr>
        </p:nvSpPr>
        <p:spPr>
          <a:xfrm>
            <a:off x="194260" y="236873"/>
            <a:ext cx="7886700" cy="762306"/>
          </a:xfrm>
        </p:spPr>
        <p:txBody>
          <a:bodyPr>
            <a:noAutofit/>
          </a:bodyPr>
          <a:lstStyle/>
          <a:p>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br>
              <a:rPr kumimoji="0" lang="en-US" sz="3600" b="1" i="0" u="none" strike="noStrike" kern="1200" cap="none" spc="0" normalizeH="0" baseline="0" noProof="0">
                <a:ln>
                  <a:noFill/>
                </a:ln>
                <a:solidFill>
                  <a:srgbClr val="AE2473"/>
                </a:solidFill>
                <a:effectLst/>
                <a:uLnTx/>
                <a:uFillTx/>
                <a:latin typeface="Arial" panose="020B0604020202020204"/>
                <a:ea typeface="+mj-ea"/>
                <a:cs typeface="+mj-cs"/>
              </a:rPr>
            </a:br>
            <a:endParaRPr lang="en-US"/>
          </a:p>
        </p:txBody>
      </p:sp>
      <p:pic>
        <p:nvPicPr>
          <p:cNvPr id="3" name="Picture 2">
            <a:extLst>
              <a:ext uri="{FF2B5EF4-FFF2-40B4-BE49-F238E27FC236}">
                <a16:creationId xmlns:a16="http://schemas.microsoft.com/office/drawing/2014/main" id="{D79B30A1-7144-49E8-82FF-8DFE34EB6922}"/>
              </a:ext>
            </a:extLst>
          </p:cNvPr>
          <p:cNvPicPr>
            <a:picLocks noChangeAspect="1"/>
          </p:cNvPicPr>
          <p:nvPr/>
        </p:nvPicPr>
        <p:blipFill>
          <a:blip r:embed="rId3"/>
          <a:stretch>
            <a:fillRect/>
          </a:stretch>
        </p:blipFill>
        <p:spPr>
          <a:xfrm>
            <a:off x="4137610" y="999179"/>
            <a:ext cx="4603632" cy="3042516"/>
          </a:xfrm>
          <a:prstGeom prst="rect">
            <a:avLst/>
          </a:prstGeom>
        </p:spPr>
      </p:pic>
      <p:sp>
        <p:nvSpPr>
          <p:cNvPr id="4" name="Text Placeholder 2">
            <a:extLst>
              <a:ext uri="{FF2B5EF4-FFF2-40B4-BE49-F238E27FC236}">
                <a16:creationId xmlns:a16="http://schemas.microsoft.com/office/drawing/2014/main" id="{E64C6B61-9B24-47CD-AE43-760A2516DA31}"/>
              </a:ext>
            </a:extLst>
          </p:cNvPr>
          <p:cNvSpPr txBox="1">
            <a:spLocks/>
          </p:cNvSpPr>
          <p:nvPr/>
        </p:nvSpPr>
        <p:spPr>
          <a:xfrm>
            <a:off x="342143" y="1182624"/>
            <a:ext cx="3126509" cy="2778251"/>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Menti.com</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Code: 6919 309</a:t>
            </a:r>
          </a:p>
        </p:txBody>
      </p:sp>
      <p:sp>
        <p:nvSpPr>
          <p:cNvPr id="5" name="TextBox 4">
            <a:extLst>
              <a:ext uri="{FF2B5EF4-FFF2-40B4-BE49-F238E27FC236}">
                <a16:creationId xmlns:a16="http://schemas.microsoft.com/office/drawing/2014/main" id="{AF2E7408-756E-4CE0-883C-972827355450}"/>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2385496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62E8-3E05-400D-81D9-1FB0A4E367ED}"/>
              </a:ext>
            </a:extLst>
          </p:cNvPr>
          <p:cNvSpPr>
            <a:spLocks noGrp="1"/>
          </p:cNvSpPr>
          <p:nvPr>
            <p:ph type="title"/>
          </p:nvPr>
        </p:nvSpPr>
        <p:spPr>
          <a:xfrm>
            <a:off x="649904" y="753863"/>
            <a:ext cx="3922096" cy="994172"/>
          </a:xfrm>
        </p:spPr>
        <p:txBody>
          <a:bodyPr/>
          <a:lstStyle/>
          <a:p>
            <a:pPr algn="ctr"/>
            <a:r>
              <a:rPr lang="en-GB" dirty="0"/>
              <a:t>Thank you!</a:t>
            </a:r>
          </a:p>
        </p:txBody>
      </p:sp>
      <p:sp>
        <p:nvSpPr>
          <p:cNvPr id="3" name="TextBox 2">
            <a:extLst>
              <a:ext uri="{FF2B5EF4-FFF2-40B4-BE49-F238E27FC236}">
                <a16:creationId xmlns:a16="http://schemas.microsoft.com/office/drawing/2014/main" id="{8250F020-D00D-4162-A999-3163F42B4AFE}"/>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pic>
        <p:nvPicPr>
          <p:cNvPr id="4" name="Picture 3">
            <a:extLst>
              <a:ext uri="{FF2B5EF4-FFF2-40B4-BE49-F238E27FC236}">
                <a16:creationId xmlns:a16="http://schemas.microsoft.com/office/drawing/2014/main" id="{79AF36C4-7D1D-40E0-A769-CCA8F014BBF4}"/>
              </a:ext>
            </a:extLst>
          </p:cNvPr>
          <p:cNvPicPr>
            <a:picLocks noChangeAspect="1"/>
          </p:cNvPicPr>
          <p:nvPr/>
        </p:nvPicPr>
        <p:blipFill>
          <a:blip r:embed="rId2"/>
          <a:stretch>
            <a:fillRect/>
          </a:stretch>
        </p:blipFill>
        <p:spPr>
          <a:xfrm>
            <a:off x="5325968" y="1066573"/>
            <a:ext cx="2225233" cy="3164098"/>
          </a:xfrm>
          <a:prstGeom prst="rect">
            <a:avLst/>
          </a:prstGeom>
        </p:spPr>
      </p:pic>
      <p:sp>
        <p:nvSpPr>
          <p:cNvPr id="5" name="Text Placeholder 2">
            <a:extLst>
              <a:ext uri="{FF2B5EF4-FFF2-40B4-BE49-F238E27FC236}">
                <a16:creationId xmlns:a16="http://schemas.microsoft.com/office/drawing/2014/main" id="{2F7C1411-AE4D-4D72-8262-123C8FF94EE5}"/>
              </a:ext>
            </a:extLst>
          </p:cNvPr>
          <p:cNvSpPr txBox="1">
            <a:spLocks/>
          </p:cNvSpPr>
          <p:nvPr/>
        </p:nvSpPr>
        <p:spPr>
          <a:xfrm>
            <a:off x="1047697" y="2347401"/>
            <a:ext cx="3126509" cy="1048065"/>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1" i="0" u="none" strike="noStrike" kern="1200" cap="none" spc="0" normalizeH="0" baseline="0" noProof="0" dirty="0">
                <a:ln>
                  <a:noFill/>
                </a:ln>
                <a:solidFill>
                  <a:sysClr val="windowText" lastClr="000000"/>
                </a:solidFill>
                <a:effectLst/>
                <a:uLnTx/>
                <a:uFillTx/>
                <a:latin typeface="Arial" panose="020B0604020202020204"/>
                <a:ea typeface="+mn-ea"/>
                <a:cs typeface="+mn-cs"/>
              </a:rPr>
              <a:t>Menti.com</a:t>
            </a:r>
            <a:endPar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Code: 6919 309</a:t>
            </a:r>
          </a:p>
        </p:txBody>
      </p:sp>
    </p:spTree>
    <p:extLst>
      <p:ext uri="{BB962C8B-B14F-4D97-AF65-F5344CB8AC3E}">
        <p14:creationId xmlns:p14="http://schemas.microsoft.com/office/powerpoint/2010/main" val="264176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44457-5D19-4E4D-8EF1-82E833EF4EFD}"/>
              </a:ext>
            </a:extLst>
          </p:cNvPr>
          <p:cNvSpPr>
            <a:spLocks noGrp="1"/>
          </p:cNvSpPr>
          <p:nvPr>
            <p:ph type="title"/>
          </p:nvPr>
        </p:nvSpPr>
        <p:spPr>
          <a:xfrm>
            <a:off x="447753" y="457296"/>
            <a:ext cx="5915025" cy="477154"/>
          </a:xfrm>
        </p:spPr>
        <p:txBody>
          <a:bodyPr>
            <a:normAutofit/>
          </a:bodyPr>
          <a:lstStyle/>
          <a:p>
            <a:r>
              <a:rPr lang="en-US" sz="2800" dirty="0"/>
              <a:t>Overview of the masterclass </a:t>
            </a:r>
          </a:p>
        </p:txBody>
      </p:sp>
      <p:sp>
        <p:nvSpPr>
          <p:cNvPr id="7" name="Content Placeholder 6">
            <a:extLst>
              <a:ext uri="{FF2B5EF4-FFF2-40B4-BE49-F238E27FC236}">
                <a16:creationId xmlns:a16="http://schemas.microsoft.com/office/drawing/2014/main" id="{682B0E2F-F89C-48C8-96C6-69D0C6BA9197}"/>
              </a:ext>
            </a:extLst>
          </p:cNvPr>
          <p:cNvSpPr>
            <a:spLocks noGrp="1"/>
          </p:cNvSpPr>
          <p:nvPr>
            <p:ph idx="1"/>
          </p:nvPr>
        </p:nvSpPr>
        <p:spPr>
          <a:xfrm>
            <a:off x="407775" y="1190558"/>
            <a:ext cx="8328450" cy="2762384"/>
          </a:xfrm>
        </p:spPr>
        <p:txBody>
          <a:bodyPr>
            <a:normAutofit/>
          </a:bodyPr>
          <a:lstStyle/>
          <a:p>
            <a:pPr marL="342900" lvl="0" indent="-342900">
              <a:buFont typeface="Symbol" panose="05050102010706020507" pitchFamily="18" charset="2"/>
              <a:buChar char=""/>
            </a:pPr>
            <a:r>
              <a:rPr lang="en-GB" sz="1800" b="0" dirty="0">
                <a:solidFill>
                  <a:schemeClr val="bg2">
                    <a:lumMod val="10000"/>
                  </a:schemeClr>
                </a:solidFill>
                <a:effectLst/>
                <a:ea typeface="Calibri" panose="020F0502020204030204" pitchFamily="34" charset="0"/>
              </a:rPr>
              <a:t>Education, qualifications, and development available for the support workforce, and the range of HEE supportive resources available</a:t>
            </a:r>
          </a:p>
          <a:p>
            <a:pPr marL="342900" lvl="0" indent="-342900">
              <a:buFont typeface="Symbol" panose="05050102010706020507" pitchFamily="18" charset="2"/>
              <a:buChar char=""/>
            </a:pPr>
            <a:r>
              <a:rPr lang="en-GB" sz="1800" b="0" dirty="0">
                <a:solidFill>
                  <a:schemeClr val="bg2">
                    <a:lumMod val="10000"/>
                  </a:schemeClr>
                </a:solidFill>
                <a:effectLst/>
                <a:ea typeface="Calibri" panose="020F0502020204030204" pitchFamily="34" charset="0"/>
              </a:rPr>
              <a:t>The differences between educational levels, qualifications, and apprenticeships</a:t>
            </a:r>
          </a:p>
          <a:p>
            <a:pPr marL="342900" lvl="0" indent="-342900">
              <a:buFont typeface="Symbol" panose="05050102010706020507" pitchFamily="18" charset="2"/>
              <a:buChar char=""/>
            </a:pPr>
            <a:r>
              <a:rPr lang="en-GB" sz="1800" b="0" dirty="0">
                <a:solidFill>
                  <a:schemeClr val="bg2">
                    <a:lumMod val="10000"/>
                  </a:schemeClr>
                </a:solidFill>
                <a:effectLst/>
                <a:ea typeface="Times New Roman" panose="02020603050405020304" pitchFamily="18" charset="0"/>
              </a:rPr>
              <a:t>The value and importance of functional skills / skills for life and the </a:t>
            </a:r>
            <a:r>
              <a:rPr lang="en-GB" sz="1800" b="0" dirty="0">
                <a:solidFill>
                  <a:schemeClr val="bg2">
                    <a:lumMod val="10000"/>
                  </a:schemeClr>
                </a:solidFill>
                <a:effectLst/>
                <a:ea typeface="Calibri" panose="020F0502020204030204" pitchFamily="34" charset="0"/>
              </a:rPr>
              <a:t>support offer from HEE</a:t>
            </a:r>
          </a:p>
          <a:p>
            <a:pPr marL="342900" lvl="0" indent="-342900">
              <a:buFont typeface="Symbol" panose="05050102010706020507" pitchFamily="18" charset="2"/>
              <a:buChar char=""/>
            </a:pPr>
            <a:r>
              <a:rPr lang="en-GB" sz="1800" b="0" dirty="0">
                <a:solidFill>
                  <a:schemeClr val="bg2">
                    <a:lumMod val="10000"/>
                  </a:schemeClr>
                </a:solidFill>
                <a:effectLst/>
                <a:ea typeface="Calibri" panose="020F0502020204030204" pitchFamily="34" charset="0"/>
              </a:rPr>
              <a:t>The importance of creating supportive learning cultures and processes to enable development </a:t>
            </a:r>
          </a:p>
          <a:p>
            <a:pPr marL="342900" indent="-342900">
              <a:buFont typeface="Arial" panose="020B0604020202020204" pitchFamily="34" charset="0"/>
              <a:buChar char="•"/>
            </a:pPr>
            <a:endParaRPr lang="en-GB" dirty="0"/>
          </a:p>
        </p:txBody>
      </p:sp>
      <p:sp>
        <p:nvSpPr>
          <p:cNvPr id="4" name="TextBox 3">
            <a:extLst>
              <a:ext uri="{FF2B5EF4-FFF2-40B4-BE49-F238E27FC236}">
                <a16:creationId xmlns:a16="http://schemas.microsoft.com/office/drawing/2014/main" id="{26BDD27C-DEE5-40AF-9E21-D14A7DE7DE31}"/>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197434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123608-218F-49EB-AF54-E3DB5BD5BC79}"/>
              </a:ext>
            </a:extLst>
          </p:cNvPr>
          <p:cNvSpPr>
            <a:spLocks noGrp="1"/>
          </p:cNvSpPr>
          <p:nvPr>
            <p:ph idx="1"/>
          </p:nvPr>
        </p:nvSpPr>
        <p:spPr>
          <a:xfrm>
            <a:off x="419928" y="609600"/>
            <a:ext cx="4929312" cy="3558540"/>
          </a:xfrm>
          <a:solidFill>
            <a:schemeClr val="accent1">
              <a:lumMod val="20000"/>
              <a:lumOff val="80000"/>
            </a:schemeClr>
          </a:solidFill>
        </p:spPr>
        <p:txBody>
          <a:bodyPr anchor="ctr">
            <a:normAutofit/>
          </a:bodyPr>
          <a:lstStyle/>
          <a:p>
            <a:pPr marL="0" indent="0">
              <a:lnSpc>
                <a:spcPct val="114000"/>
              </a:lnSpc>
              <a:buNone/>
            </a:pPr>
            <a:r>
              <a:rPr lang="en-GB" sz="2000" i="1">
                <a:effectLst/>
                <a:latin typeface="Arial" panose="020B0604020202020204" pitchFamily="34" charset="0"/>
                <a:ea typeface="Calibri" panose="020F0502020204030204" pitchFamily="34" charset="0"/>
              </a:rPr>
              <a:t>Our aim is to have consistent, occupation-specific and sustainable education and career development pathways for AHP support workers, and fair opportunities to access these, implemented by provider </a:t>
            </a:r>
            <a:r>
              <a:rPr lang="en-GB" sz="2000" i="1">
                <a:latin typeface="Arial" panose="020B0604020202020204" pitchFamily="34" charset="0"/>
                <a:ea typeface="Calibri" panose="020F0502020204030204" pitchFamily="34" charset="0"/>
              </a:rPr>
              <a:t>services </a:t>
            </a:r>
            <a:r>
              <a:rPr lang="en-GB" sz="2000" i="1">
                <a:effectLst/>
                <a:latin typeface="Arial" panose="020B0604020202020204" pitchFamily="34" charset="0"/>
                <a:ea typeface="Calibri" panose="020F0502020204030204" pitchFamily="34" charset="0"/>
              </a:rPr>
              <a:t>across England by April 2024</a:t>
            </a:r>
            <a:endParaRPr lang="en-GB" sz="2000">
              <a:effectLst/>
              <a:latin typeface="Calibri" panose="020F05020202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1EC4FB7-230E-4942-92E3-5D9D5E956A01}"/>
              </a:ext>
            </a:extLst>
          </p:cNvPr>
          <p:cNvPicPr>
            <a:picLocks noChangeAspect="1"/>
          </p:cNvPicPr>
          <p:nvPr/>
        </p:nvPicPr>
        <p:blipFill>
          <a:blip r:embed="rId2"/>
          <a:stretch>
            <a:fillRect/>
          </a:stretch>
        </p:blipFill>
        <p:spPr>
          <a:xfrm>
            <a:off x="5885821" y="510540"/>
            <a:ext cx="2643906" cy="3756660"/>
          </a:xfrm>
          <a:prstGeom prst="rect">
            <a:avLst/>
          </a:prstGeom>
        </p:spPr>
      </p:pic>
      <p:sp>
        <p:nvSpPr>
          <p:cNvPr id="5" name="TextBox 4">
            <a:extLst>
              <a:ext uri="{FF2B5EF4-FFF2-40B4-BE49-F238E27FC236}">
                <a16:creationId xmlns:a16="http://schemas.microsoft.com/office/drawing/2014/main" id="{637C1C8D-0624-4AEA-8C7A-DD67D2B31DFA}"/>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464184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9830202-2285-46F6-831F-2EA1FBC5C243}"/>
              </a:ext>
            </a:extLst>
          </p:cNvPr>
          <p:cNvSpPr>
            <a:spLocks noGrp="1"/>
          </p:cNvSpPr>
          <p:nvPr>
            <p:ph type="title"/>
          </p:nvPr>
        </p:nvSpPr>
        <p:spPr>
          <a:xfrm>
            <a:off x="298800" y="181788"/>
            <a:ext cx="7886700" cy="994172"/>
          </a:xfrm>
        </p:spPr>
        <p:txBody>
          <a:bodyPr/>
          <a:lstStyle/>
          <a:p>
            <a:r>
              <a:rPr lang="en-GB" dirty="0"/>
              <a:t>2 Key resources to help</a:t>
            </a:r>
          </a:p>
        </p:txBody>
      </p:sp>
      <p:sp>
        <p:nvSpPr>
          <p:cNvPr id="14" name="TextBox 13">
            <a:extLst>
              <a:ext uri="{FF2B5EF4-FFF2-40B4-BE49-F238E27FC236}">
                <a16:creationId xmlns:a16="http://schemas.microsoft.com/office/drawing/2014/main" id="{B2F16FF7-EAA9-472C-AF24-343C5570FB47}"/>
              </a:ext>
            </a:extLst>
          </p:cNvPr>
          <p:cNvSpPr txBox="1"/>
          <p:nvPr/>
        </p:nvSpPr>
        <p:spPr>
          <a:xfrm>
            <a:off x="3602182" y="4712613"/>
            <a:ext cx="5347855" cy="400110"/>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5EB8"/>
                </a:solidFill>
                <a:effectLst/>
                <a:uLnTx/>
                <a:uFillTx/>
                <a:latin typeface="Arial" panose="020B0604020202020204"/>
                <a:ea typeface="+mn-ea"/>
                <a:cs typeface="+mn-cs"/>
                <a:hlinkClick r:id="rId3"/>
              </a:rPr>
              <a:t>https://www.hee.nhs.uk/our-work/allied-health-professions/enable-workforce/developing-role-ahp-support-workers</a:t>
            </a:r>
            <a:r>
              <a:rPr kumimoji="0" lang="en-GB" sz="1000" b="0" i="0" u="none" strike="noStrike" kern="1200" cap="none" spc="0" normalizeH="0" baseline="0" noProof="0">
                <a:ln>
                  <a:noFill/>
                </a:ln>
                <a:solidFill>
                  <a:srgbClr val="005EB8"/>
                </a:solidFill>
                <a:effectLst/>
                <a:uLnTx/>
                <a:uFillTx/>
                <a:latin typeface="Arial" panose="020B0604020202020204"/>
                <a:ea typeface="+mn-ea"/>
                <a:cs typeface="+mn-cs"/>
              </a:rPr>
              <a:t> </a:t>
            </a:r>
          </a:p>
        </p:txBody>
      </p:sp>
      <p:sp>
        <p:nvSpPr>
          <p:cNvPr id="2" name="TextBox 1">
            <a:extLst>
              <a:ext uri="{FF2B5EF4-FFF2-40B4-BE49-F238E27FC236}">
                <a16:creationId xmlns:a16="http://schemas.microsoft.com/office/drawing/2014/main" id="{062A7CAA-DF17-4B22-8DB9-274081AD8845}"/>
              </a:ext>
            </a:extLst>
          </p:cNvPr>
          <p:cNvSpPr txBox="1"/>
          <p:nvPr/>
        </p:nvSpPr>
        <p:spPr>
          <a:xfrm>
            <a:off x="3236739" y="1192616"/>
            <a:ext cx="2670521"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1"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srgbClr val="E8EDEE">
                  <a:lumMod val="10000"/>
                </a:srgbClr>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0284E1EA-164B-4C24-9B08-2211AF033F0D}"/>
              </a:ext>
            </a:extLst>
          </p:cNvPr>
          <p:cNvPicPr>
            <a:picLocks noChangeAspect="1"/>
          </p:cNvPicPr>
          <p:nvPr/>
        </p:nvPicPr>
        <p:blipFill>
          <a:blip r:embed="rId4"/>
          <a:stretch>
            <a:fillRect/>
          </a:stretch>
        </p:blipFill>
        <p:spPr>
          <a:xfrm>
            <a:off x="4866723" y="1062538"/>
            <a:ext cx="2288523" cy="3238728"/>
          </a:xfrm>
          <a:prstGeom prst="rect">
            <a:avLst/>
          </a:prstGeom>
        </p:spPr>
      </p:pic>
      <p:pic>
        <p:nvPicPr>
          <p:cNvPr id="4" name="Picture 3">
            <a:extLst>
              <a:ext uri="{FF2B5EF4-FFF2-40B4-BE49-F238E27FC236}">
                <a16:creationId xmlns:a16="http://schemas.microsoft.com/office/drawing/2014/main" id="{30517115-6E53-49BA-B892-1CB1855A2D56}"/>
              </a:ext>
            </a:extLst>
          </p:cNvPr>
          <p:cNvPicPr>
            <a:picLocks noChangeAspect="1"/>
          </p:cNvPicPr>
          <p:nvPr/>
        </p:nvPicPr>
        <p:blipFill>
          <a:blip r:embed="rId5"/>
          <a:stretch>
            <a:fillRect/>
          </a:stretch>
        </p:blipFill>
        <p:spPr>
          <a:xfrm>
            <a:off x="1548094" y="1067816"/>
            <a:ext cx="2227900" cy="3164928"/>
          </a:xfrm>
          <a:prstGeom prst="rect">
            <a:avLst/>
          </a:prstGeom>
        </p:spPr>
      </p:pic>
    </p:spTree>
    <p:extLst>
      <p:ext uri="{BB962C8B-B14F-4D97-AF65-F5344CB8AC3E}">
        <p14:creationId xmlns:p14="http://schemas.microsoft.com/office/powerpoint/2010/main" val="2630149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32E4-FA51-884A-841A-06A08C181234}"/>
              </a:ext>
            </a:extLst>
          </p:cNvPr>
          <p:cNvSpPr>
            <a:spLocks noGrp="1"/>
          </p:cNvSpPr>
          <p:nvPr>
            <p:ph type="ctrTitle"/>
          </p:nvPr>
        </p:nvSpPr>
        <p:spPr>
          <a:xfrm>
            <a:off x="288412" y="336431"/>
            <a:ext cx="7605907" cy="2341999"/>
          </a:xfrm>
        </p:spPr>
        <p:txBody>
          <a:bodyPr anchor="ctr">
            <a:normAutofit/>
          </a:bodyPr>
          <a:lstStyle/>
          <a:p>
            <a:r>
              <a:rPr lang="en-US" dirty="0">
                <a:latin typeface="+mn-lt"/>
              </a:rPr>
              <a:t>Understanding the Regulated Qualifications Framework (RQF) &amp; Qualifications for support workers</a:t>
            </a:r>
          </a:p>
        </p:txBody>
      </p:sp>
      <p:sp>
        <p:nvSpPr>
          <p:cNvPr id="3" name="Subtitle 2">
            <a:extLst>
              <a:ext uri="{FF2B5EF4-FFF2-40B4-BE49-F238E27FC236}">
                <a16:creationId xmlns:a16="http://schemas.microsoft.com/office/drawing/2014/main" id="{84C2BFD5-6338-EF43-BA2E-8AFC00B100CA}"/>
              </a:ext>
            </a:extLst>
          </p:cNvPr>
          <p:cNvSpPr>
            <a:spLocks noGrp="1"/>
          </p:cNvSpPr>
          <p:nvPr>
            <p:ph type="subTitle" idx="1"/>
          </p:nvPr>
        </p:nvSpPr>
        <p:spPr>
          <a:xfrm>
            <a:off x="288411" y="3041860"/>
            <a:ext cx="7313955" cy="547909"/>
          </a:xfrm>
        </p:spPr>
        <p:txBody>
          <a:bodyPr anchor="ctr">
            <a:noAutofit/>
          </a:bodyPr>
          <a:lstStyle/>
          <a:p>
            <a:r>
              <a:rPr lang="en-US" sz="1400" dirty="0">
                <a:solidFill>
                  <a:srgbClr val="0070C0">
                    <a:alpha val="60000"/>
                  </a:srgbClr>
                </a:solidFill>
              </a:rPr>
              <a:t>Richard Griffin, </a:t>
            </a:r>
            <a:r>
              <a:rPr lang="en-GB" sz="1400" dirty="0">
                <a:solidFill>
                  <a:srgbClr val="0070C0">
                    <a:alpha val="60000"/>
                  </a:srgbClr>
                </a:solidFill>
              </a:rPr>
              <a:t>Professor of Healthcare Management, Kings Business School, Kings College London</a:t>
            </a:r>
          </a:p>
          <a:p>
            <a:endParaRPr lang="en-US" sz="1400" dirty="0">
              <a:solidFill>
                <a:schemeClr val="tx1">
                  <a:alpha val="60000"/>
                </a:schemeClr>
              </a:solidFill>
            </a:endParaRPr>
          </a:p>
        </p:txBody>
      </p:sp>
      <p:pic>
        <p:nvPicPr>
          <p:cNvPr id="4" name="Picture 3">
            <a:extLst>
              <a:ext uri="{FF2B5EF4-FFF2-40B4-BE49-F238E27FC236}">
                <a16:creationId xmlns:a16="http://schemas.microsoft.com/office/drawing/2014/main" id="{32D8CDCB-79CB-4901-A63A-A8CDF09F55DA}"/>
              </a:ext>
            </a:extLst>
          </p:cNvPr>
          <p:cNvPicPr>
            <a:picLocks noChangeAspect="1"/>
          </p:cNvPicPr>
          <p:nvPr/>
        </p:nvPicPr>
        <p:blipFill>
          <a:blip r:embed="rId2"/>
          <a:stretch>
            <a:fillRect/>
          </a:stretch>
        </p:blipFill>
        <p:spPr>
          <a:xfrm>
            <a:off x="7689995" y="1685141"/>
            <a:ext cx="1454005" cy="2678430"/>
          </a:xfrm>
          <a:prstGeom prst="rect">
            <a:avLst/>
          </a:prstGeom>
        </p:spPr>
      </p:pic>
      <p:sp>
        <p:nvSpPr>
          <p:cNvPr id="5" name="TextBox 4">
            <a:extLst>
              <a:ext uri="{FF2B5EF4-FFF2-40B4-BE49-F238E27FC236}">
                <a16:creationId xmlns:a16="http://schemas.microsoft.com/office/drawing/2014/main" id="{823AFE56-22AE-447F-BC79-F5F6FBC0EF30}"/>
              </a:ext>
            </a:extLst>
          </p:cNvPr>
          <p:cNvSpPr txBox="1"/>
          <p:nvPr/>
        </p:nvSpPr>
        <p:spPr>
          <a:xfrm>
            <a:off x="7276280" y="4825598"/>
            <a:ext cx="1780868" cy="24622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B8"/>
                </a:solidFill>
                <a:effectLst/>
                <a:uLnTx/>
                <a:uFillTx/>
                <a:latin typeface="Arial" panose="020B0604020202020204"/>
                <a:ea typeface="+mn-ea"/>
                <a:cs typeface="+mn-cs"/>
              </a:rPr>
              <a:t> </a:t>
            </a:r>
            <a:r>
              <a:rPr kumimoji="0" lang="en-GB" sz="1000" b="1" i="0" u="none" strike="noStrike" kern="1200" cap="none" spc="0" normalizeH="0" baseline="0" noProof="0" dirty="0">
                <a:ln>
                  <a:noFill/>
                </a:ln>
                <a:solidFill>
                  <a:srgbClr val="AE2473"/>
                </a:solidFill>
                <a:effectLst/>
                <a:uLnTx/>
                <a:uFillTx/>
                <a:latin typeface="Arial" panose="020B0604020202020204"/>
                <a:ea typeface="+mn-ea"/>
                <a:cs typeface="+mn-cs"/>
              </a:rPr>
              <a:t>#AHPsupportworkers</a:t>
            </a:r>
          </a:p>
        </p:txBody>
      </p:sp>
    </p:spTree>
    <p:extLst>
      <p:ext uri="{BB962C8B-B14F-4D97-AF65-F5344CB8AC3E}">
        <p14:creationId xmlns:p14="http://schemas.microsoft.com/office/powerpoint/2010/main" val="3478131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85A8-18B0-1348-9075-E976E1C6377A}"/>
              </a:ext>
            </a:extLst>
          </p:cNvPr>
          <p:cNvSpPr>
            <a:spLocks noGrp="1"/>
          </p:cNvSpPr>
          <p:nvPr>
            <p:ph type="title"/>
          </p:nvPr>
        </p:nvSpPr>
        <p:spPr>
          <a:xfrm>
            <a:off x="3724073" y="471951"/>
            <a:ext cx="4939868" cy="964620"/>
          </a:xfrm>
        </p:spPr>
        <p:txBody>
          <a:bodyPr anchor="b">
            <a:normAutofit/>
          </a:bodyPr>
          <a:lstStyle/>
          <a:p>
            <a:r>
              <a:rPr lang="en-US" b="1" dirty="0"/>
              <a:t>The RQF</a:t>
            </a:r>
          </a:p>
        </p:txBody>
      </p:sp>
      <p:sp>
        <p:nvSpPr>
          <p:cNvPr id="9" name="Content Placeholder 8">
            <a:extLst>
              <a:ext uri="{FF2B5EF4-FFF2-40B4-BE49-F238E27FC236}">
                <a16:creationId xmlns:a16="http://schemas.microsoft.com/office/drawing/2014/main" id="{C8CF6062-A8B1-4274-B3CF-ADE622C515A1}"/>
              </a:ext>
            </a:extLst>
          </p:cNvPr>
          <p:cNvSpPr>
            <a:spLocks noGrp="1"/>
          </p:cNvSpPr>
          <p:nvPr>
            <p:ph idx="1"/>
          </p:nvPr>
        </p:nvSpPr>
        <p:spPr>
          <a:xfrm>
            <a:off x="3724074" y="1828801"/>
            <a:ext cx="4939867" cy="2839064"/>
          </a:xfrm>
        </p:spPr>
        <p:txBody>
          <a:bodyPr>
            <a:normAutofit/>
          </a:bodyPr>
          <a:lstStyle/>
          <a:p>
            <a:r>
              <a:rPr lang="en-US" sz="2700" dirty="0"/>
              <a:t>Levels </a:t>
            </a:r>
          </a:p>
          <a:p>
            <a:r>
              <a:rPr lang="en-US" sz="2700" dirty="0"/>
              <a:t>Credits</a:t>
            </a:r>
          </a:p>
          <a:p>
            <a:pPr lvl="1"/>
            <a:r>
              <a:rPr lang="en-US" sz="2400" dirty="0"/>
              <a:t>Award</a:t>
            </a:r>
          </a:p>
          <a:p>
            <a:pPr lvl="1"/>
            <a:r>
              <a:rPr lang="en-US" sz="2400" dirty="0"/>
              <a:t>Certificate </a:t>
            </a:r>
          </a:p>
          <a:p>
            <a:pPr lvl="1"/>
            <a:r>
              <a:rPr lang="en-US" sz="2400" dirty="0"/>
              <a:t>Diploma</a:t>
            </a:r>
          </a:p>
          <a:p>
            <a:r>
              <a:rPr lang="en-US" sz="2700" dirty="0"/>
              <a:t>UCAS tariffs</a:t>
            </a:r>
          </a:p>
        </p:txBody>
      </p:sp>
      <p:pic>
        <p:nvPicPr>
          <p:cNvPr id="5" name="Content Placeholder 4" descr="Chart&#10;&#10;Description automatically generated">
            <a:extLst>
              <a:ext uri="{FF2B5EF4-FFF2-40B4-BE49-F238E27FC236}">
                <a16:creationId xmlns:a16="http://schemas.microsoft.com/office/drawing/2014/main" id="{D98DF460-CBFB-774F-8CB0-C4161DBF5765}"/>
              </a:ext>
            </a:extLst>
          </p:cNvPr>
          <p:cNvPicPr>
            <a:picLocks noChangeAspect="1"/>
          </p:cNvPicPr>
          <p:nvPr/>
        </p:nvPicPr>
        <p:blipFill rotWithShape="1">
          <a:blip r:embed="rId2"/>
          <a:srcRect l="4461"/>
          <a:stretch/>
        </p:blipFill>
        <p:spPr>
          <a:xfrm>
            <a:off x="16" y="7"/>
            <a:ext cx="3476678" cy="5143493"/>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1" y="1586338"/>
            <a:ext cx="4732020" cy="0"/>
          </a:xfrm>
          <a:prstGeom prst="line">
            <a:avLst/>
          </a:prstGeom>
          <a:ln w="19050">
            <a:solidFill>
              <a:srgbClr val="9A63A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07064"/>
      </p:ext>
    </p:extLst>
  </p:cSld>
  <p:clrMapOvr>
    <a:masterClrMapping/>
  </p:clrMapOvr>
</p:sld>
</file>

<file path=ppt/theme/theme1.xml><?xml version="1.0" encoding="utf-8"?>
<a:theme xmlns:a="http://schemas.openxmlformats.org/drawingml/2006/main" name="1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2.xml><?xml version="1.0" encoding="utf-8"?>
<a:theme xmlns:a="http://schemas.openxmlformats.org/drawingml/2006/main" name="2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3.xml><?xml version="1.0" encoding="utf-8"?>
<a:theme xmlns:a="http://schemas.openxmlformats.org/drawingml/2006/main" name="3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6.xml><?xml version="1.0" encoding="utf-8"?>
<a:theme xmlns:a="http://schemas.openxmlformats.org/drawingml/2006/main" name="4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7.xml><?xml version="1.0" encoding="utf-8"?>
<a:theme xmlns:a="http://schemas.openxmlformats.org/drawingml/2006/main" name="5_HEE">
  <a:themeElements>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HS">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0C5AF0A9AE0D4D8032BBF19C904698" ma:contentTypeVersion="21" ma:contentTypeDescription="Create a new document." ma:contentTypeScope="" ma:versionID="eb5675c34f44b8cc2e2b4456678f8b02">
  <xsd:schema xmlns:xsd="http://www.w3.org/2001/XMLSchema" xmlns:xs="http://www.w3.org/2001/XMLSchema" xmlns:p="http://schemas.microsoft.com/office/2006/metadata/properties" xmlns:ns2="03b25e55-1fda-4dd5-9a75-c38d0989a0e2" xmlns:ns3="d2389ad0-4628-4ca4-babd-a5e1ca1fc43d" targetNamespace="http://schemas.microsoft.com/office/2006/metadata/properties" ma:root="true" ma:fieldsID="bde849662d77e162c6ae5c9db51c3dc0" ns2:_="" ns3:_="">
    <xsd:import namespace="03b25e55-1fda-4dd5-9a75-c38d0989a0e2"/>
    <xsd:import namespace="d2389ad0-4628-4ca4-babd-a5e1ca1fc4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Number" minOccurs="0"/>
                <xsd:element ref="ns2:NumberOrde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b25e55-1fda-4dd5-9a75-c38d0989a0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umber" ma:index="15" nillable="true" ma:displayName="Number" ma:format="Dropdown" ma:internalName="Number" ma:percentage="FALSE">
      <xsd:simpleType>
        <xsd:restriction base="dms:Number"/>
      </xsd:simpleType>
    </xsd:element>
    <xsd:element name="NumberOrder" ma:index="16" nillable="true" ma:displayName="Number Order" ma:default="6" ma:format="Dropdown" ma:indexed="true" ma:internalName="NumberOrder" ma:percentage="FALSE">
      <xsd:simpleType>
        <xsd:restriction base="dms:Number"/>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dexed="true" ma:internalName="MediaServiceLocation" ma:readOnly="true">
      <xsd:simpleType>
        <xsd:restriction base="dms:Text"/>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389ad0-4628-4ca4-babd-a5e1ca1fc43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2e7178f-5b02-4f7e-a22e-1f7fb5c4485f}" ma:internalName="TaxCatchAll" ma:showField="CatchAllData" ma:web="d2389ad0-4628-4ca4-babd-a5e1ca1fc4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2389ad0-4628-4ca4-babd-a5e1ca1fc43d">
      <UserInfo>
        <DisplayName>Naomi McVey</DisplayName>
        <AccountId>114</AccountId>
        <AccountType/>
      </UserInfo>
      <UserInfo>
        <DisplayName>Suraiya Hassan</DisplayName>
        <AccountId>827</AccountId>
        <AccountType/>
      </UserInfo>
      <UserInfo>
        <DisplayName>Gabriel Ford</DisplayName>
        <AccountId>839</AccountId>
        <AccountType/>
      </UserInfo>
    </SharedWithUsers>
    <NumberOrder xmlns="03b25e55-1fda-4dd5-9a75-c38d0989a0e2">6</NumberOrder>
    <Number xmlns="03b25e55-1fda-4dd5-9a75-c38d0989a0e2" xsi:nil="true"/>
    <lcf76f155ced4ddcb4097134ff3c332f xmlns="03b25e55-1fda-4dd5-9a75-c38d0989a0e2">
      <Terms xmlns="http://schemas.microsoft.com/office/infopath/2007/PartnerControls"/>
    </lcf76f155ced4ddcb4097134ff3c332f>
    <TaxCatchAll xmlns="d2389ad0-4628-4ca4-babd-a5e1ca1fc43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12BF7C-3796-46A5-843F-EED96B7EF2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b25e55-1fda-4dd5-9a75-c38d0989a0e2"/>
    <ds:schemaRef ds:uri="d2389ad0-4628-4ca4-babd-a5e1ca1fc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302B12-6B4D-4A8D-8E42-64BE5512061A}">
  <ds:schemaRefs>
    <ds:schemaRef ds:uri="http://purl.org/dc/dcmitype/"/>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ecec3d79-2300-42a6-a295-abe7be49120d"/>
    <ds:schemaRef ds:uri="http://schemas.microsoft.com/sharepoint/v3"/>
    <ds:schemaRef ds:uri="http://purl.org/dc/elements/1.1/"/>
    <ds:schemaRef ds:uri="e85e6b02-8cfb-4b76-bfb0-ab7ed70aa307"/>
    <ds:schemaRef ds:uri="http://schemas.microsoft.com/office/2006/metadata/properties"/>
    <ds:schemaRef ds:uri="http://purl.org/dc/terms/"/>
    <ds:schemaRef ds:uri="d2389ad0-4628-4ca4-babd-a5e1ca1fc43d"/>
    <ds:schemaRef ds:uri="03b25e55-1fda-4dd5-9a75-c38d0989a0e2"/>
  </ds:schemaRefs>
</ds:datastoreItem>
</file>

<file path=customXml/itemProps3.xml><?xml version="1.0" encoding="utf-8"?>
<ds:datastoreItem xmlns:ds="http://schemas.openxmlformats.org/officeDocument/2006/customXml" ds:itemID="{9B48804B-DE8D-4E28-BCC3-F462D8F641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HEE</Template>
  <TotalTime>367</TotalTime>
  <Words>2394</Words>
  <Application>Microsoft Office PowerPoint</Application>
  <PresentationFormat>On-screen Show (16:9)</PresentationFormat>
  <Paragraphs>349</Paragraphs>
  <Slides>45</Slides>
  <Notes>10</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1_HEE</vt:lpstr>
      <vt:lpstr>2_HEE</vt:lpstr>
      <vt:lpstr>3_HEE</vt:lpstr>
      <vt:lpstr>Office Theme</vt:lpstr>
      <vt:lpstr>HEE</vt:lpstr>
      <vt:lpstr>4_HEE</vt:lpstr>
      <vt:lpstr>5_HEE</vt:lpstr>
      <vt:lpstr>Demystifying Qualifications</vt:lpstr>
      <vt:lpstr>   </vt:lpstr>
      <vt:lpstr>PowerPoint Presentation</vt:lpstr>
      <vt:lpstr>PowerPoint Presentation</vt:lpstr>
      <vt:lpstr>Overview of the masterclass </vt:lpstr>
      <vt:lpstr>PowerPoint Presentation</vt:lpstr>
      <vt:lpstr>2 Key resources to help</vt:lpstr>
      <vt:lpstr>Understanding the Regulated Qualifications Framework (RQF) &amp; Qualifications for support workers</vt:lpstr>
      <vt:lpstr>The RQF</vt:lpstr>
      <vt:lpstr>PowerPoint Presentation</vt:lpstr>
      <vt:lpstr>PowerPoint Presentation</vt:lpstr>
      <vt:lpstr>2 Key resources to help</vt:lpstr>
      <vt:lpstr>Functional skills / Skills for life </vt:lpstr>
      <vt:lpstr>Skills for Life  </vt:lpstr>
      <vt:lpstr>What are Skills for Life?</vt:lpstr>
      <vt:lpstr>What are Functional Skills Qualifications?  </vt:lpstr>
      <vt:lpstr>Why support Skills for Life?</vt:lpstr>
      <vt:lpstr>Current support offer</vt:lpstr>
      <vt:lpstr>PowerPoint Presentation</vt:lpstr>
      <vt:lpstr>Clarifying apprenticeships and AHP support workers</vt:lpstr>
      <vt:lpstr>Demystifying Qualifications - Apprenticeships</vt:lpstr>
      <vt:lpstr>PowerPoint Presentation</vt:lpstr>
      <vt:lpstr>Apprenticeship Basics </vt:lpstr>
      <vt:lpstr>Levels of Apprenticeships</vt:lpstr>
      <vt:lpstr>Format of Apprenticeships</vt:lpstr>
      <vt:lpstr>Apprenticeship Standards and Resources </vt:lpstr>
      <vt:lpstr>Apprenticeship Procurement</vt:lpstr>
      <vt:lpstr>Why?</vt:lpstr>
      <vt:lpstr>Apprenticeship Pathways</vt:lpstr>
      <vt:lpstr>Purpose</vt:lpstr>
      <vt:lpstr>PowerPoint Presentation</vt:lpstr>
      <vt:lpstr>Procurement</vt:lpstr>
      <vt:lpstr>A simple, supported process</vt:lpstr>
      <vt:lpstr>Healthcare Apprenticeships  Standards Online</vt:lpstr>
      <vt:lpstr>PowerPoint Presentation</vt:lpstr>
      <vt:lpstr>Levels of qualifications &amp; Job evaluation </vt:lpstr>
      <vt:lpstr>AHP support worker competency framework</vt:lpstr>
      <vt:lpstr>AHP support worker competency framework</vt:lpstr>
      <vt:lpstr>Next steps</vt:lpstr>
      <vt:lpstr>Next steps: for us</vt:lpstr>
      <vt:lpstr>PowerPoint Presentation</vt:lpstr>
      <vt:lpstr>Next steps: for everyone </vt:lpstr>
      <vt:lpstr>Additional Information</vt:lpstr>
      <vt:lpstr>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Studio Whatever</dc:creator>
  <cp:lastModifiedBy>Gabriel Ford</cp:lastModifiedBy>
  <cp:revision>29</cp:revision>
  <dcterms:created xsi:type="dcterms:W3CDTF">2021-04-06T16:42:50Z</dcterms:created>
  <dcterms:modified xsi:type="dcterms:W3CDTF">2024-04-10T10:29:08Z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0x0101001A0C5AF0A9AE0D4D8032BBF19C904698</vt:lpwstr>
  </property>
  <property fmtid="{D5CDD505-2E9C-101B-9397-08002B2CF9AE}" pid="3" name="MediaServiceImageTags">
    <vt:lpwstr/>
  </property>
</Properties>
</file>