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4"/>
  </p:sldMasterIdLst>
  <p:notesMasterIdLst>
    <p:notesMasterId r:id="rId34"/>
  </p:notesMasterIdLst>
  <p:handoutMasterIdLst>
    <p:handoutMasterId r:id="rId35"/>
  </p:handoutMasterIdLst>
  <p:sldIdLst>
    <p:sldId id="1923" r:id="rId5"/>
    <p:sldId id="2145707281" r:id="rId6"/>
    <p:sldId id="2145707288" r:id="rId7"/>
    <p:sldId id="2145707328" r:id="rId8"/>
    <p:sldId id="2145707370" r:id="rId9"/>
    <p:sldId id="2145707371" r:id="rId10"/>
    <p:sldId id="2145707372" r:id="rId11"/>
    <p:sldId id="2145707373" r:id="rId12"/>
    <p:sldId id="2145707374" r:id="rId13"/>
    <p:sldId id="2145707375" r:id="rId14"/>
    <p:sldId id="2145707376" r:id="rId15"/>
    <p:sldId id="2145707377" r:id="rId16"/>
    <p:sldId id="2145707378" r:id="rId17"/>
    <p:sldId id="2145707379" r:id="rId18"/>
    <p:sldId id="2145707380" r:id="rId19"/>
    <p:sldId id="2145707381" r:id="rId20"/>
    <p:sldId id="2145707382" r:id="rId21"/>
    <p:sldId id="2145707383" r:id="rId22"/>
    <p:sldId id="2145707384" r:id="rId23"/>
    <p:sldId id="2145707385" r:id="rId24"/>
    <p:sldId id="2145707386" r:id="rId25"/>
    <p:sldId id="2145707387" r:id="rId26"/>
    <p:sldId id="2145707388" r:id="rId27"/>
    <p:sldId id="2145707389" r:id="rId28"/>
    <p:sldId id="2145707390" r:id="rId29"/>
    <p:sldId id="2145707391" r:id="rId30"/>
    <p:sldId id="2145707392" r:id="rId31"/>
    <p:sldId id="2145707368" r:id="rId32"/>
    <p:sldId id="21457073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ilkinson" initials="SW" lastIdx="1" clrIdx="0">
    <p:extLst>
      <p:ext uri="{19B8F6BF-5375-455C-9EA6-DF929625EA0E}">
        <p15:presenceInfo xmlns:p15="http://schemas.microsoft.com/office/powerpoint/2012/main" userId="1186059c3be801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425563"/>
    <a:srgbClr val="80D2CC"/>
    <a:srgbClr val="99DBD6"/>
    <a:srgbClr val="99DDEB"/>
    <a:srgbClr val="80D4E7"/>
    <a:srgbClr val="E8EDEE"/>
    <a:srgbClr val="003087"/>
    <a:srgbClr val="82D1CB"/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F6C9F-0BD5-4E93-AE06-6CDD37938884}" v="3" dt="2023-11-03T12:17:30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6395" autoAdjust="0"/>
  </p:normalViewPr>
  <p:slideViewPr>
    <p:cSldViewPr snapToGrid="0">
      <p:cViewPr varScale="1">
        <p:scale>
          <a:sx n="98" d="100"/>
          <a:sy n="98" d="100"/>
        </p:scale>
        <p:origin x="882" y="90"/>
      </p:cViewPr>
      <p:guideLst/>
    </p:cSldViewPr>
  </p:slideViewPr>
  <p:outlineViewPr>
    <p:cViewPr>
      <p:scale>
        <a:sx n="33" d="100"/>
        <a:sy n="33" d="100"/>
      </p:scale>
      <p:origin x="0" y="-88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226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F3674-FF39-4FD9-960A-FD423A3F761A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354524-F18F-44CC-AA97-6059CF95F982}">
      <dgm:prSet phldrT="[Text]" custT="1"/>
      <dgm:spPr>
        <a:xfrm>
          <a:off x="2145495" y="1011"/>
          <a:ext cx="1078553" cy="701059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Concrete Experience</a:t>
          </a:r>
        </a:p>
      </dgm:t>
    </dgm:pt>
    <dgm:pt modelId="{FE4087DD-5B71-4BED-9F72-EDC1EA7DD7A0}" type="parTrans" cxnId="{07975C45-96AF-417B-A074-71366D49A95F}">
      <dgm:prSet/>
      <dgm:spPr/>
      <dgm:t>
        <a:bodyPr/>
        <a:lstStyle/>
        <a:p>
          <a:endParaRPr lang="en-GB"/>
        </a:p>
      </dgm:t>
    </dgm:pt>
    <dgm:pt modelId="{E40A67D9-8ECE-41F8-B59B-EFF75B964A9C}" type="sibTrans" cxnId="{07975C45-96AF-417B-A074-71366D49A95F}">
      <dgm:prSet/>
      <dgm:spPr>
        <a:xfrm>
          <a:off x="1525330" y="351540"/>
          <a:ext cx="2318883" cy="2318883"/>
        </a:xfrm>
        <a:custGeom>
          <a:avLst/>
          <a:gdLst/>
          <a:ahLst/>
          <a:cxnLst/>
          <a:rect l="0" t="0" r="0" b="0"/>
          <a:pathLst>
            <a:path>
              <a:moveTo>
                <a:pt x="1706505" y="137176"/>
              </a:moveTo>
              <a:arcTo wR="1159441" hR="1159441" stAng="17889206" swAng="262881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1BC06173-672F-4825-9B49-8309DDA8A85D}">
      <dgm:prSet phldrT="[Text]" custT="1"/>
      <dgm:spPr>
        <a:xfrm>
          <a:off x="3304937" y="1160452"/>
          <a:ext cx="1078553" cy="701059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Reflection</a:t>
          </a:r>
        </a:p>
      </dgm:t>
    </dgm:pt>
    <dgm:pt modelId="{269BD113-D6D5-4E01-9213-1BC2AB336EFD}" type="parTrans" cxnId="{C0B5D43C-0CAB-42CC-8BA2-6398627E6556}">
      <dgm:prSet/>
      <dgm:spPr/>
      <dgm:t>
        <a:bodyPr/>
        <a:lstStyle/>
        <a:p>
          <a:endParaRPr lang="en-GB"/>
        </a:p>
      </dgm:t>
    </dgm:pt>
    <dgm:pt modelId="{300E5E87-A2C9-4739-AF73-3B036DD990D1}" type="sibTrans" cxnId="{C0B5D43C-0CAB-42CC-8BA2-6398627E6556}">
      <dgm:prSet/>
      <dgm:spPr>
        <a:xfrm>
          <a:off x="1524859" y="353030"/>
          <a:ext cx="2318883" cy="2318883"/>
        </a:xfrm>
        <a:custGeom>
          <a:avLst/>
          <a:gdLst/>
          <a:ahLst/>
          <a:cxnLst/>
          <a:rect l="0" t="0" r="0" b="0"/>
          <a:pathLst>
            <a:path>
              <a:moveTo>
                <a:pt x="2262799" y="1515680"/>
              </a:moveTo>
              <a:arcTo wR="1159441" hR="1159441" stAng="1073617" swAng="2237388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EE29E537-3495-4A8A-8371-ED639B48269C}">
      <dgm:prSet phldrT="[Text]" custT="1"/>
      <dgm:spPr>
        <a:xfrm>
          <a:off x="1940645" y="2320006"/>
          <a:ext cx="1399422" cy="701059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Abstract conceptualisation</a:t>
          </a:r>
        </a:p>
      </dgm:t>
    </dgm:pt>
    <dgm:pt modelId="{89A3123F-A58C-4797-B0FF-9074553621D8}" type="parTrans" cxnId="{3CDEC9A6-BBA6-4ACE-826A-180921252FA4}">
      <dgm:prSet/>
      <dgm:spPr/>
      <dgm:t>
        <a:bodyPr/>
        <a:lstStyle/>
        <a:p>
          <a:endParaRPr lang="en-GB"/>
        </a:p>
      </dgm:t>
    </dgm:pt>
    <dgm:pt modelId="{39257DC8-F8AD-4FFE-B399-1C88DFF5FFDB}" type="sibTrans" cxnId="{3CDEC9A6-BBA6-4ACE-826A-180921252FA4}">
      <dgm:prSet/>
      <dgm:spPr>
        <a:xfrm>
          <a:off x="1525870" y="353247"/>
          <a:ext cx="2318883" cy="2318883"/>
        </a:xfrm>
        <a:custGeom>
          <a:avLst/>
          <a:gdLst/>
          <a:ahLst/>
          <a:cxnLst/>
          <a:rect l="0" t="0" r="0" b="0"/>
          <a:pathLst>
            <a:path>
              <a:moveTo>
                <a:pt x="409808" y="2043949"/>
              </a:moveTo>
              <a:arcTo wR="1159441" hR="1159441" stAng="7816906" swAng="1913301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372ABE16-6E50-4D52-BC9E-C8BA3CC15532}">
      <dgm:prSet phldrT="[Text]" custT="1"/>
      <dgm:spPr>
        <a:xfrm>
          <a:off x="850814" y="1160452"/>
          <a:ext cx="1349032" cy="701059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Active experimentation</a:t>
          </a:r>
        </a:p>
      </dgm:t>
    </dgm:pt>
    <dgm:pt modelId="{CEFDDD86-C6E5-470A-98FB-DCCB1A028A6D}" type="parTrans" cxnId="{F9779D1D-6ED1-40EB-A4FA-A9885564DDD8}">
      <dgm:prSet/>
      <dgm:spPr/>
      <dgm:t>
        <a:bodyPr/>
        <a:lstStyle/>
        <a:p>
          <a:endParaRPr lang="en-GB"/>
        </a:p>
      </dgm:t>
    </dgm:pt>
    <dgm:pt modelId="{637C357A-446F-4F1F-BDBD-510F3321BACB}" type="sibTrans" cxnId="{F9779D1D-6ED1-40EB-A4FA-A9885564DDD8}">
      <dgm:prSet/>
      <dgm:spPr>
        <a:xfrm>
          <a:off x="1525330" y="351540"/>
          <a:ext cx="2318883" cy="2318883"/>
        </a:xfrm>
        <a:custGeom>
          <a:avLst/>
          <a:gdLst/>
          <a:ahLst/>
          <a:cxnLst/>
          <a:rect l="0" t="0" r="0" b="0"/>
          <a:pathLst>
            <a:path>
              <a:moveTo>
                <a:pt x="56953" y="800519"/>
              </a:moveTo>
              <a:arcTo wR="1159441" hR="1159441" stAng="11881980" swAng="262881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E0B219F9-6F39-4D94-844E-A3BAC70A036F}" type="pres">
      <dgm:prSet presAssocID="{83DF3674-FF39-4FD9-960A-FD423A3F761A}" presName="cycle" presStyleCnt="0">
        <dgm:presLayoutVars>
          <dgm:dir/>
          <dgm:resizeHandles val="exact"/>
        </dgm:presLayoutVars>
      </dgm:prSet>
      <dgm:spPr/>
    </dgm:pt>
    <dgm:pt modelId="{79FB4CA2-9E02-433D-902B-CD6B7F259F76}" type="pres">
      <dgm:prSet presAssocID="{DA354524-F18F-44CC-AA97-6059CF95F982}" presName="node" presStyleLbl="node1" presStyleIdx="0" presStyleCnt="4">
        <dgm:presLayoutVars>
          <dgm:bulletEnabled val="1"/>
        </dgm:presLayoutVars>
      </dgm:prSet>
      <dgm:spPr/>
    </dgm:pt>
    <dgm:pt modelId="{9CA794D6-B9C2-473A-A0C1-EC6C28E79D74}" type="pres">
      <dgm:prSet presAssocID="{DA354524-F18F-44CC-AA97-6059CF95F982}" presName="spNode" presStyleCnt="0"/>
      <dgm:spPr/>
    </dgm:pt>
    <dgm:pt modelId="{5C293537-F242-4135-BB23-B693E9897D4A}" type="pres">
      <dgm:prSet presAssocID="{E40A67D9-8ECE-41F8-B59B-EFF75B964A9C}" presName="sibTrans" presStyleLbl="sibTrans1D1" presStyleIdx="0" presStyleCnt="4"/>
      <dgm:spPr/>
    </dgm:pt>
    <dgm:pt modelId="{83F41BAD-86F1-4597-A80F-A258E2CED27E}" type="pres">
      <dgm:prSet presAssocID="{1BC06173-672F-4825-9B49-8309DDA8A85D}" presName="node" presStyleLbl="node1" presStyleIdx="1" presStyleCnt="4">
        <dgm:presLayoutVars>
          <dgm:bulletEnabled val="1"/>
        </dgm:presLayoutVars>
      </dgm:prSet>
      <dgm:spPr/>
    </dgm:pt>
    <dgm:pt modelId="{46F59D87-A40D-4E2F-BCA6-E278206ABD3B}" type="pres">
      <dgm:prSet presAssocID="{1BC06173-672F-4825-9B49-8309DDA8A85D}" presName="spNode" presStyleCnt="0"/>
      <dgm:spPr/>
    </dgm:pt>
    <dgm:pt modelId="{04738018-47F1-4539-983E-7356E27BFEE7}" type="pres">
      <dgm:prSet presAssocID="{300E5E87-A2C9-4739-AF73-3B036DD990D1}" presName="sibTrans" presStyleLbl="sibTrans1D1" presStyleIdx="1" presStyleCnt="4"/>
      <dgm:spPr/>
    </dgm:pt>
    <dgm:pt modelId="{F24BC2AC-B61C-4D44-9C32-FBEECDFD71D0}" type="pres">
      <dgm:prSet presAssocID="{EE29E537-3495-4A8A-8371-ED639B48269C}" presName="node" presStyleLbl="node1" presStyleIdx="2" presStyleCnt="4" custScaleX="160448" custRadScaleRad="100083" custRadScaleInc="7312">
        <dgm:presLayoutVars>
          <dgm:bulletEnabled val="1"/>
        </dgm:presLayoutVars>
      </dgm:prSet>
      <dgm:spPr/>
    </dgm:pt>
    <dgm:pt modelId="{3166A3DF-AF47-48AB-8B9E-F26700F35EF7}" type="pres">
      <dgm:prSet presAssocID="{EE29E537-3495-4A8A-8371-ED639B48269C}" presName="spNode" presStyleCnt="0"/>
      <dgm:spPr/>
    </dgm:pt>
    <dgm:pt modelId="{281260A0-402A-47CE-9C09-1CE940147916}" type="pres">
      <dgm:prSet presAssocID="{39257DC8-F8AD-4FFE-B399-1C88DFF5FFDB}" presName="sibTrans" presStyleLbl="sibTrans1D1" presStyleIdx="2" presStyleCnt="4"/>
      <dgm:spPr/>
    </dgm:pt>
    <dgm:pt modelId="{B67EA0DC-2B0C-4669-843A-4AA60620C764}" type="pres">
      <dgm:prSet presAssocID="{372ABE16-6E50-4D52-BC9E-C8BA3CC15532}" presName="node" presStyleLbl="node1" presStyleIdx="3" presStyleCnt="4" custScaleX="125078">
        <dgm:presLayoutVars>
          <dgm:bulletEnabled val="1"/>
        </dgm:presLayoutVars>
      </dgm:prSet>
      <dgm:spPr/>
    </dgm:pt>
    <dgm:pt modelId="{B0D918B3-C07C-498B-AD74-41362A9BB575}" type="pres">
      <dgm:prSet presAssocID="{372ABE16-6E50-4D52-BC9E-C8BA3CC15532}" presName="spNode" presStyleCnt="0"/>
      <dgm:spPr/>
    </dgm:pt>
    <dgm:pt modelId="{44DAF067-BA1D-47F8-AD26-66D1B0F0D4F0}" type="pres">
      <dgm:prSet presAssocID="{637C357A-446F-4F1F-BDBD-510F3321BACB}" presName="sibTrans" presStyleLbl="sibTrans1D1" presStyleIdx="3" presStyleCnt="4"/>
      <dgm:spPr/>
    </dgm:pt>
  </dgm:ptLst>
  <dgm:cxnLst>
    <dgm:cxn modelId="{F9779D1D-6ED1-40EB-A4FA-A9885564DDD8}" srcId="{83DF3674-FF39-4FD9-960A-FD423A3F761A}" destId="{372ABE16-6E50-4D52-BC9E-C8BA3CC15532}" srcOrd="3" destOrd="0" parTransId="{CEFDDD86-C6E5-470A-98FB-DCCB1A028A6D}" sibTransId="{637C357A-446F-4F1F-BDBD-510F3321BACB}"/>
    <dgm:cxn modelId="{3833A81E-AEB1-4E96-84A6-A836390A8C21}" type="presOf" srcId="{EE29E537-3495-4A8A-8371-ED639B48269C}" destId="{F24BC2AC-B61C-4D44-9C32-FBEECDFD71D0}" srcOrd="0" destOrd="0" presId="urn:microsoft.com/office/officeart/2005/8/layout/cycle6"/>
    <dgm:cxn modelId="{C0B5D43C-0CAB-42CC-8BA2-6398627E6556}" srcId="{83DF3674-FF39-4FD9-960A-FD423A3F761A}" destId="{1BC06173-672F-4825-9B49-8309DDA8A85D}" srcOrd="1" destOrd="0" parTransId="{269BD113-D6D5-4E01-9213-1BC2AB336EFD}" sibTransId="{300E5E87-A2C9-4739-AF73-3B036DD990D1}"/>
    <dgm:cxn modelId="{07975C45-96AF-417B-A074-71366D49A95F}" srcId="{83DF3674-FF39-4FD9-960A-FD423A3F761A}" destId="{DA354524-F18F-44CC-AA97-6059CF95F982}" srcOrd="0" destOrd="0" parTransId="{FE4087DD-5B71-4BED-9F72-EDC1EA7DD7A0}" sibTransId="{E40A67D9-8ECE-41F8-B59B-EFF75B964A9C}"/>
    <dgm:cxn modelId="{D9902673-8342-494D-B3A1-58310B34D354}" type="presOf" srcId="{DA354524-F18F-44CC-AA97-6059CF95F982}" destId="{79FB4CA2-9E02-433D-902B-CD6B7F259F76}" srcOrd="0" destOrd="0" presId="urn:microsoft.com/office/officeart/2005/8/layout/cycle6"/>
    <dgm:cxn modelId="{0D24077B-DD7F-4CA6-98A2-121CA30C76A9}" type="presOf" srcId="{1BC06173-672F-4825-9B49-8309DDA8A85D}" destId="{83F41BAD-86F1-4597-A80F-A258E2CED27E}" srcOrd="0" destOrd="0" presId="urn:microsoft.com/office/officeart/2005/8/layout/cycle6"/>
    <dgm:cxn modelId="{FB84627E-4C16-4A62-9CB9-6688B5294C2D}" type="presOf" srcId="{372ABE16-6E50-4D52-BC9E-C8BA3CC15532}" destId="{B67EA0DC-2B0C-4669-843A-4AA60620C764}" srcOrd="0" destOrd="0" presId="urn:microsoft.com/office/officeart/2005/8/layout/cycle6"/>
    <dgm:cxn modelId="{A740A29A-E99A-437A-8F87-0CC532AF9E2A}" type="presOf" srcId="{83DF3674-FF39-4FD9-960A-FD423A3F761A}" destId="{E0B219F9-6F39-4D94-844E-A3BAC70A036F}" srcOrd="0" destOrd="0" presId="urn:microsoft.com/office/officeart/2005/8/layout/cycle6"/>
    <dgm:cxn modelId="{3CDEC9A6-BBA6-4ACE-826A-180921252FA4}" srcId="{83DF3674-FF39-4FD9-960A-FD423A3F761A}" destId="{EE29E537-3495-4A8A-8371-ED639B48269C}" srcOrd="2" destOrd="0" parTransId="{89A3123F-A58C-4797-B0FF-9074553621D8}" sibTransId="{39257DC8-F8AD-4FFE-B399-1C88DFF5FFDB}"/>
    <dgm:cxn modelId="{A8B9CFAB-D8D4-47A7-ACA7-D1AB902ACC1E}" type="presOf" srcId="{637C357A-446F-4F1F-BDBD-510F3321BACB}" destId="{44DAF067-BA1D-47F8-AD26-66D1B0F0D4F0}" srcOrd="0" destOrd="0" presId="urn:microsoft.com/office/officeart/2005/8/layout/cycle6"/>
    <dgm:cxn modelId="{E32859D4-580F-42B5-B47E-B1303C89730F}" type="presOf" srcId="{39257DC8-F8AD-4FFE-B399-1C88DFF5FFDB}" destId="{281260A0-402A-47CE-9C09-1CE940147916}" srcOrd="0" destOrd="0" presId="urn:microsoft.com/office/officeart/2005/8/layout/cycle6"/>
    <dgm:cxn modelId="{599EECDC-1F36-46EB-B785-9DD5BA99BAA5}" type="presOf" srcId="{E40A67D9-8ECE-41F8-B59B-EFF75B964A9C}" destId="{5C293537-F242-4135-BB23-B693E9897D4A}" srcOrd="0" destOrd="0" presId="urn:microsoft.com/office/officeart/2005/8/layout/cycle6"/>
    <dgm:cxn modelId="{2B1FB7F7-B3B6-4283-8475-C5BB3C32C7A8}" type="presOf" srcId="{300E5E87-A2C9-4739-AF73-3B036DD990D1}" destId="{04738018-47F1-4539-983E-7356E27BFEE7}" srcOrd="0" destOrd="0" presId="urn:microsoft.com/office/officeart/2005/8/layout/cycle6"/>
    <dgm:cxn modelId="{5A890426-6DAC-4BA1-A4B8-E84E8699BBC4}" type="presParOf" srcId="{E0B219F9-6F39-4D94-844E-A3BAC70A036F}" destId="{79FB4CA2-9E02-433D-902B-CD6B7F259F76}" srcOrd="0" destOrd="0" presId="urn:microsoft.com/office/officeart/2005/8/layout/cycle6"/>
    <dgm:cxn modelId="{3F0C70FF-50F1-413E-A27C-64440CDA4A6E}" type="presParOf" srcId="{E0B219F9-6F39-4D94-844E-A3BAC70A036F}" destId="{9CA794D6-B9C2-473A-A0C1-EC6C28E79D74}" srcOrd="1" destOrd="0" presId="urn:microsoft.com/office/officeart/2005/8/layout/cycle6"/>
    <dgm:cxn modelId="{30BD0427-C1B7-40A4-9BC2-F5E83B5F1C68}" type="presParOf" srcId="{E0B219F9-6F39-4D94-844E-A3BAC70A036F}" destId="{5C293537-F242-4135-BB23-B693E9897D4A}" srcOrd="2" destOrd="0" presId="urn:microsoft.com/office/officeart/2005/8/layout/cycle6"/>
    <dgm:cxn modelId="{37193BC5-AB3C-431B-B838-1348757E82CD}" type="presParOf" srcId="{E0B219F9-6F39-4D94-844E-A3BAC70A036F}" destId="{83F41BAD-86F1-4597-A80F-A258E2CED27E}" srcOrd="3" destOrd="0" presId="urn:microsoft.com/office/officeart/2005/8/layout/cycle6"/>
    <dgm:cxn modelId="{8F7931D8-1B65-4176-8FE5-FA73A9D121AB}" type="presParOf" srcId="{E0B219F9-6F39-4D94-844E-A3BAC70A036F}" destId="{46F59D87-A40D-4E2F-BCA6-E278206ABD3B}" srcOrd="4" destOrd="0" presId="urn:microsoft.com/office/officeart/2005/8/layout/cycle6"/>
    <dgm:cxn modelId="{CCD505FE-F5CA-40D1-8758-96DABDD50491}" type="presParOf" srcId="{E0B219F9-6F39-4D94-844E-A3BAC70A036F}" destId="{04738018-47F1-4539-983E-7356E27BFEE7}" srcOrd="5" destOrd="0" presId="urn:microsoft.com/office/officeart/2005/8/layout/cycle6"/>
    <dgm:cxn modelId="{88853DB0-776A-47E9-99AE-0D9FC96E66DF}" type="presParOf" srcId="{E0B219F9-6F39-4D94-844E-A3BAC70A036F}" destId="{F24BC2AC-B61C-4D44-9C32-FBEECDFD71D0}" srcOrd="6" destOrd="0" presId="urn:microsoft.com/office/officeart/2005/8/layout/cycle6"/>
    <dgm:cxn modelId="{AE292598-31DB-4EE8-8AD6-5BCCE560CAF4}" type="presParOf" srcId="{E0B219F9-6F39-4D94-844E-A3BAC70A036F}" destId="{3166A3DF-AF47-48AB-8B9E-F26700F35EF7}" srcOrd="7" destOrd="0" presId="urn:microsoft.com/office/officeart/2005/8/layout/cycle6"/>
    <dgm:cxn modelId="{2FBA1596-95B2-4DEE-8976-B9E4BC6CAAEE}" type="presParOf" srcId="{E0B219F9-6F39-4D94-844E-A3BAC70A036F}" destId="{281260A0-402A-47CE-9C09-1CE940147916}" srcOrd="8" destOrd="0" presId="urn:microsoft.com/office/officeart/2005/8/layout/cycle6"/>
    <dgm:cxn modelId="{2BD68358-C34C-498A-9D59-7D1F507D8C53}" type="presParOf" srcId="{E0B219F9-6F39-4D94-844E-A3BAC70A036F}" destId="{B67EA0DC-2B0C-4669-843A-4AA60620C764}" srcOrd="9" destOrd="0" presId="urn:microsoft.com/office/officeart/2005/8/layout/cycle6"/>
    <dgm:cxn modelId="{C7E18BD9-0A99-430D-B9DF-A64123D5D65B}" type="presParOf" srcId="{E0B219F9-6F39-4D94-844E-A3BAC70A036F}" destId="{B0D918B3-C07C-498B-AD74-41362A9BB575}" srcOrd="10" destOrd="0" presId="urn:microsoft.com/office/officeart/2005/8/layout/cycle6"/>
    <dgm:cxn modelId="{0CD655CB-5A23-498D-98F5-6A84ADC502D1}" type="presParOf" srcId="{E0B219F9-6F39-4D94-844E-A3BAC70A036F}" destId="{44DAF067-BA1D-47F8-AD26-66D1B0F0D4F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FD7AB3-5983-4835-B4BD-E3D56D78721E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EA7011B-0BD9-48FD-A665-179EBB9BE54E}">
      <dgm:prSet phldrT="[Text]" custT="1"/>
      <dgm:spPr>
        <a:xfrm rot="5400000">
          <a:off x="-125346" y="128650"/>
          <a:ext cx="835646" cy="584952"/>
        </a:xfrm>
        <a:prstGeom prst="chevron">
          <a:avLst/>
        </a:prstGeom>
        <a:solidFill>
          <a:srgbClr val="4F81BD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GB" sz="6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	</a:t>
          </a:r>
        </a:p>
        <a:p>
          <a:pPr algn="ctr">
            <a:buNone/>
          </a:pPr>
          <a:r>
            <a:rPr lang="en-GB" sz="20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1</a:t>
          </a:r>
        </a:p>
      </dgm:t>
    </dgm:pt>
    <dgm:pt modelId="{80B80B57-2A0F-4FDA-9F5B-139704C5F5E6}" type="parTrans" cxnId="{08FE6F35-16DD-48A5-B73C-B21B606411F4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1C8A2FA2-1AC8-4F8B-B3C4-3FBC2C7CF20C}" type="sibTrans" cxnId="{08FE6F35-16DD-48A5-B73C-B21B606411F4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9D3B0BA8-CB96-4520-AC92-A07AF1FF6E71}">
      <dgm:prSet phldrT="[Text]" custT="1"/>
      <dgm:spPr>
        <a:xfrm rot="5400000">
          <a:off x="3550595" y="-3550595"/>
          <a:ext cx="543455" cy="764464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Description – what happened with as much detail as possible</a:t>
          </a:r>
        </a:p>
      </dgm:t>
    </dgm:pt>
    <dgm:pt modelId="{7C95E5CE-013F-42C5-8235-137CFAEC1721}" type="parTrans" cxnId="{F1F1A784-AE15-4469-9F67-2BB4E8660383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1B5FA8E8-B3DA-48FE-A2B2-A595F719491C}" type="sibTrans" cxnId="{F1F1A784-AE15-4469-9F67-2BB4E8660383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DE53667A-8F54-484C-99E6-E268EE0C6B5B}">
      <dgm:prSet phldrT="[Text]" custT="1"/>
      <dgm:spPr>
        <a:xfrm rot="5400000">
          <a:off x="-125346" y="865392"/>
          <a:ext cx="835646" cy="584952"/>
        </a:xfrm>
        <a:prstGeom prst="chevron">
          <a:avLst/>
        </a:prstGeom>
        <a:solidFill>
          <a:srgbClr val="4F81BD">
            <a:shade val="50000"/>
            <a:hueOff val="120479"/>
            <a:satOff val="-2520"/>
            <a:lumOff val="14021"/>
            <a:alphaOff val="0"/>
          </a:srgbClr>
        </a:solidFill>
        <a:ln w="25400" cap="flat" cmpd="sng" algn="ctr">
          <a:solidFill>
            <a:srgbClr val="4F81BD">
              <a:shade val="50000"/>
              <a:hueOff val="120479"/>
              <a:satOff val="-2520"/>
              <a:lumOff val="14021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GB" sz="20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</a:t>
          </a:r>
        </a:p>
      </dgm:t>
    </dgm:pt>
    <dgm:pt modelId="{327EC4D8-81BA-4914-AE8D-CDF546680172}" type="parTrans" cxnId="{063C3259-3081-47DF-AFB1-DE7B18532C10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CF6D2D1B-CE13-44A0-BC90-91AB416CA7ED}" type="sibTrans" cxnId="{063C3259-3081-47DF-AFB1-DE7B18532C10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D940406C-E640-4E2E-A62F-17A44C014406}">
      <dgm:prSet phldrT="[Text]" custT="1"/>
      <dgm:spPr>
        <a:xfrm rot="5400000">
          <a:off x="4135691" y="-2810693"/>
          <a:ext cx="543170" cy="764464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120479"/>
              <a:satOff val="-2520"/>
              <a:lumOff val="1402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How did you feel? – consider emotional response, how you reacted and how others reacted to you</a:t>
          </a:r>
        </a:p>
      </dgm:t>
    </dgm:pt>
    <dgm:pt modelId="{23EA78B9-4C0B-4114-9404-9A82E141BE27}" type="parTrans" cxnId="{D420E3C1-FF61-4A74-A343-B8D45A25269C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3CFC07B3-3512-4862-AA8D-BC7EA9D03E63}" type="sibTrans" cxnId="{D420E3C1-FF61-4A74-A343-B8D45A25269C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9ACA4A30-CE79-4115-88BE-0B161DEF6244}">
      <dgm:prSet phldrT="[Text]" custT="1"/>
      <dgm:spPr>
        <a:xfrm rot="5400000">
          <a:off x="-125346" y="1602134"/>
          <a:ext cx="835646" cy="584952"/>
        </a:xfrm>
        <a:prstGeom prst="chevron">
          <a:avLst/>
        </a:prstGeom>
        <a:solidFill>
          <a:srgbClr val="4F81BD">
            <a:shade val="50000"/>
            <a:hueOff val="240958"/>
            <a:satOff val="-5040"/>
            <a:lumOff val="28042"/>
            <a:alphaOff val="0"/>
          </a:srgb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GB" sz="20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3</a:t>
          </a:r>
        </a:p>
      </dgm:t>
    </dgm:pt>
    <dgm:pt modelId="{4DBF398F-AA8E-4AF2-9DD3-2AE8D96DE0EF}" type="parTrans" cxnId="{D23EE91E-665B-4961-83AF-00B9E915B2CE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6E9813FF-0521-416C-9950-23BDFFA14F07}" type="sibTrans" cxnId="{D23EE91E-665B-4961-83AF-00B9E915B2CE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29F20EFB-75B3-4F67-9155-61D38CC190C1}">
      <dgm:prSet phldrT="[Text]" custT="1"/>
      <dgm:spPr>
        <a:xfrm rot="5400000">
          <a:off x="4135691" y="-2073951"/>
          <a:ext cx="543170" cy="764464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Evaluation – good and bad.  Consider the situation / experience, be objective and begin to make value judgements</a:t>
          </a:r>
        </a:p>
      </dgm:t>
    </dgm:pt>
    <dgm:pt modelId="{B018AD6E-4441-4221-9FB2-109F332C18D9}" type="parTrans" cxnId="{6B1D5ED4-26AF-47D3-95B5-382C8E69E719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1DF7BEA4-FC29-4733-946F-61079FDCB37C}" type="sibTrans" cxnId="{6B1D5ED4-26AF-47D3-95B5-382C8E69E719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05E3F5C3-8C25-4329-884D-089E95D50F8F}">
      <dgm:prSet phldrT="[Text]" custT="1"/>
      <dgm:spPr>
        <a:xfrm rot="5400000">
          <a:off x="-125346" y="2338876"/>
          <a:ext cx="835646" cy="584952"/>
        </a:xfrm>
        <a:prstGeom prst="chevron">
          <a:avLst/>
        </a:prstGeom>
        <a:solidFill>
          <a:srgbClr val="4F81BD">
            <a:shade val="50000"/>
            <a:hueOff val="361436"/>
            <a:satOff val="-7560"/>
            <a:lumOff val="42063"/>
            <a:alphaOff val="0"/>
          </a:srgbClr>
        </a:solidFill>
        <a:ln w="25400" cap="flat" cmpd="sng" algn="ctr">
          <a:solidFill>
            <a:srgbClr val="4F81BD">
              <a:shade val="50000"/>
              <a:hueOff val="361436"/>
              <a:satOff val="-7560"/>
              <a:lumOff val="42063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GB" sz="20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4</a:t>
          </a:r>
        </a:p>
      </dgm:t>
    </dgm:pt>
    <dgm:pt modelId="{E3F0A812-0CCE-4620-AE52-7318A78C6E6F}" type="parTrans" cxnId="{82B661FA-FC56-48B3-A687-13B5540A4CA9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E245CD83-6839-48BC-98D3-30B098B2131D}" type="sibTrans" cxnId="{82B661FA-FC56-48B3-A687-13B5540A4CA9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03E1A163-B47D-46D8-A8EC-39CA7E872775}">
      <dgm:prSet phldrT="[Text]" custT="1"/>
      <dgm:spPr>
        <a:xfrm rot="5400000">
          <a:off x="4135691" y="-1337209"/>
          <a:ext cx="543170" cy="764464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361436"/>
              <a:satOff val="-7560"/>
              <a:lumOff val="42063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Analysis and comparison.  What sense can you make of the experience?  Was yours the same as others? You may want to involve others</a:t>
          </a:r>
        </a:p>
      </dgm:t>
    </dgm:pt>
    <dgm:pt modelId="{C50B3508-3345-4245-869D-E189BA13C4A0}" type="parTrans" cxnId="{F6E02E6F-987C-44C7-B762-362717CA1924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5D2D92FB-2C52-4014-93FC-0AFE4CE5F9FA}" type="sibTrans" cxnId="{F6E02E6F-987C-44C7-B762-362717CA1924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AB2E7A1F-6EB1-4B8B-BB66-8A6C268AA976}">
      <dgm:prSet phldrT="[Text]" custT="1"/>
      <dgm:spPr>
        <a:xfrm rot="5400000">
          <a:off x="-125346" y="3075617"/>
          <a:ext cx="835646" cy="584952"/>
        </a:xfrm>
        <a:prstGeom prst="chevron">
          <a:avLst/>
        </a:prstGeom>
        <a:solidFill>
          <a:srgbClr val="4F81BD">
            <a:shade val="50000"/>
            <a:hueOff val="240958"/>
            <a:satOff val="-5040"/>
            <a:lumOff val="28042"/>
            <a:alphaOff val="0"/>
          </a:srgb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GB" sz="20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5</a:t>
          </a:r>
        </a:p>
      </dgm:t>
    </dgm:pt>
    <dgm:pt modelId="{A7C2119C-961F-4B2D-9DA0-655041014FD1}" type="parTrans" cxnId="{AAB27F2D-B30C-4DEE-A96B-973F456F1A39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DE0DD7EF-F2C7-4FDE-A6E3-C1D84CC70D53}" type="sibTrans" cxnId="{AAB27F2D-B30C-4DEE-A96B-973F456F1A39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A427F8FD-ACE6-4972-BA7E-AE8558E5271A}">
      <dgm:prSet phldrT="[Text]" custT="1"/>
      <dgm:spPr>
        <a:xfrm rot="5400000">
          <a:off x="4135691" y="-600467"/>
          <a:ext cx="543170" cy="764464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Conclusion – what have you learned and what could you have done differently?</a:t>
          </a:r>
        </a:p>
      </dgm:t>
    </dgm:pt>
    <dgm:pt modelId="{686959D3-AD62-41E7-B9B9-355770ECE2BA}" type="parTrans" cxnId="{218CD1C5-75AB-4117-AE70-F0D3CB8891E3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76499B91-D7C3-457B-8DB8-4CFE19E8461B}" type="sibTrans" cxnId="{218CD1C5-75AB-4117-AE70-F0D3CB8891E3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6EB6FD76-BC80-46BA-B02E-1239DA5311B2}">
      <dgm:prSet phldrT="[Text]" custT="1"/>
      <dgm:spPr>
        <a:xfrm rot="5400000">
          <a:off x="-125346" y="3812359"/>
          <a:ext cx="835646" cy="584952"/>
        </a:xfrm>
        <a:prstGeom prst="chevron">
          <a:avLst/>
        </a:prstGeom>
        <a:solidFill>
          <a:srgbClr val="4F81BD">
            <a:shade val="50000"/>
            <a:hueOff val="120479"/>
            <a:satOff val="-2520"/>
            <a:lumOff val="14021"/>
            <a:alphaOff val="0"/>
          </a:srgbClr>
        </a:solidFill>
        <a:ln w="25400" cap="flat" cmpd="sng" algn="ctr">
          <a:solidFill>
            <a:srgbClr val="4F81BD">
              <a:shade val="50000"/>
              <a:hueOff val="120479"/>
              <a:satOff val="-2520"/>
              <a:lumOff val="14021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GB" sz="20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6</a:t>
          </a:r>
        </a:p>
      </dgm:t>
    </dgm:pt>
    <dgm:pt modelId="{18252576-6BD3-400D-A719-E969B975D805}" type="parTrans" cxnId="{E125B1BA-D6B5-4095-B97E-01F1601A534E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FF84AB9F-78F7-49C6-9B8B-1CF41FE47925}" type="sibTrans" cxnId="{E125B1BA-D6B5-4095-B97E-01F1601A534E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497ABD47-E3E0-47F8-AD1B-E6AF11316CC0}">
      <dgm:prSet phldrT="[Text]" custT="1"/>
      <dgm:spPr>
        <a:xfrm rot="5400000">
          <a:off x="4135691" y="136274"/>
          <a:ext cx="543170" cy="764464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120479"/>
              <a:satOff val="-2520"/>
              <a:lumOff val="1402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Action – what will you do next time? Consider a simple action plan based on your learning</a:t>
          </a:r>
        </a:p>
      </dgm:t>
    </dgm:pt>
    <dgm:pt modelId="{63B4C1B4-6C4B-4278-B83B-FF317C7B5AF2}" type="parTrans" cxnId="{EFE17F4F-63E0-4F41-9425-1F8FC8C073DC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9934B27F-1B83-4C8F-9339-949F0A4C7EA1}" type="sibTrans" cxnId="{EFE17F4F-63E0-4F41-9425-1F8FC8C073DC}">
      <dgm:prSet/>
      <dgm:spPr/>
      <dgm:t>
        <a:bodyPr/>
        <a:lstStyle/>
        <a:p>
          <a:pPr algn="l"/>
          <a:endParaRPr lang="en-GB">
            <a:latin typeface="+mn-lt"/>
          </a:endParaRPr>
        </a:p>
      </dgm:t>
    </dgm:pt>
    <dgm:pt modelId="{95CEA1A2-AF44-4F17-8AE3-080FD75D1035}" type="pres">
      <dgm:prSet presAssocID="{42FD7AB3-5983-4835-B4BD-E3D56D78721E}" presName="linearFlow" presStyleCnt="0">
        <dgm:presLayoutVars>
          <dgm:dir/>
          <dgm:animLvl val="lvl"/>
          <dgm:resizeHandles val="exact"/>
        </dgm:presLayoutVars>
      </dgm:prSet>
      <dgm:spPr/>
    </dgm:pt>
    <dgm:pt modelId="{F10472B6-E9D1-4C25-8CD2-05E92B488627}" type="pres">
      <dgm:prSet presAssocID="{5EA7011B-0BD9-48FD-A665-179EBB9BE54E}" presName="composite" presStyleCnt="0"/>
      <dgm:spPr/>
    </dgm:pt>
    <dgm:pt modelId="{A3E9B983-937A-4985-B5D4-1E10FA2ED1F8}" type="pres">
      <dgm:prSet presAssocID="{5EA7011B-0BD9-48FD-A665-179EBB9BE54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1D1F554B-4EA4-4C82-947D-B498365B4BBD}" type="pres">
      <dgm:prSet presAssocID="{5EA7011B-0BD9-48FD-A665-179EBB9BE54E}" presName="descendantText" presStyleLbl="alignAcc1" presStyleIdx="0" presStyleCnt="6" custLinFactNeighborX="271" custLinFactNeighborY="-2793">
        <dgm:presLayoutVars>
          <dgm:bulletEnabled val="1"/>
        </dgm:presLayoutVars>
      </dgm:prSet>
      <dgm:spPr/>
    </dgm:pt>
    <dgm:pt modelId="{224B5DE9-3927-4B0E-8761-CF8A337978C4}" type="pres">
      <dgm:prSet presAssocID="{1C8A2FA2-1AC8-4F8B-B3C4-3FBC2C7CF20C}" presName="sp" presStyleCnt="0"/>
      <dgm:spPr/>
    </dgm:pt>
    <dgm:pt modelId="{E7391919-E7C6-4379-AE5D-3867AEF332F5}" type="pres">
      <dgm:prSet presAssocID="{DE53667A-8F54-484C-99E6-E268EE0C6B5B}" presName="composite" presStyleCnt="0"/>
      <dgm:spPr/>
    </dgm:pt>
    <dgm:pt modelId="{153B0995-8DEA-47F0-9AFD-D887AA6C3CE8}" type="pres">
      <dgm:prSet presAssocID="{DE53667A-8F54-484C-99E6-E268EE0C6B5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CB60E68C-9956-4333-894E-62B6E0DE2D30}" type="pres">
      <dgm:prSet presAssocID="{DE53667A-8F54-484C-99E6-E268EE0C6B5B}" presName="descendantText" presStyleLbl="alignAcc1" presStyleIdx="1" presStyleCnt="6">
        <dgm:presLayoutVars>
          <dgm:bulletEnabled val="1"/>
        </dgm:presLayoutVars>
      </dgm:prSet>
      <dgm:spPr/>
    </dgm:pt>
    <dgm:pt modelId="{BB681F9E-5FD4-4EC8-B23E-E82F0C076682}" type="pres">
      <dgm:prSet presAssocID="{CF6D2D1B-CE13-44A0-BC90-91AB416CA7ED}" presName="sp" presStyleCnt="0"/>
      <dgm:spPr/>
    </dgm:pt>
    <dgm:pt modelId="{6DAB10D4-C0CC-459B-8908-84C037A50D5D}" type="pres">
      <dgm:prSet presAssocID="{9ACA4A30-CE79-4115-88BE-0B161DEF6244}" presName="composite" presStyleCnt="0"/>
      <dgm:spPr/>
    </dgm:pt>
    <dgm:pt modelId="{4599113A-1412-4CE4-B65E-A276F5669109}" type="pres">
      <dgm:prSet presAssocID="{9ACA4A30-CE79-4115-88BE-0B161DEF6244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CFE9051D-B84F-4230-A243-16F1B98790B0}" type="pres">
      <dgm:prSet presAssocID="{9ACA4A30-CE79-4115-88BE-0B161DEF6244}" presName="descendantText" presStyleLbl="alignAcc1" presStyleIdx="2" presStyleCnt="6">
        <dgm:presLayoutVars>
          <dgm:bulletEnabled val="1"/>
        </dgm:presLayoutVars>
      </dgm:prSet>
      <dgm:spPr/>
    </dgm:pt>
    <dgm:pt modelId="{21105CD0-714C-4740-99EA-8570AF090797}" type="pres">
      <dgm:prSet presAssocID="{6E9813FF-0521-416C-9950-23BDFFA14F07}" presName="sp" presStyleCnt="0"/>
      <dgm:spPr/>
    </dgm:pt>
    <dgm:pt modelId="{2BE60DA4-ADEC-4FD4-9793-C925F87A8315}" type="pres">
      <dgm:prSet presAssocID="{05E3F5C3-8C25-4329-884D-089E95D50F8F}" presName="composite" presStyleCnt="0"/>
      <dgm:spPr/>
    </dgm:pt>
    <dgm:pt modelId="{4E8D8BED-3868-4BB5-A15F-E95CA2B9BCBF}" type="pres">
      <dgm:prSet presAssocID="{05E3F5C3-8C25-4329-884D-089E95D50F8F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F0F3D9C-EC63-4B88-BDE8-15534877617F}" type="pres">
      <dgm:prSet presAssocID="{05E3F5C3-8C25-4329-884D-089E95D50F8F}" presName="descendantText" presStyleLbl="alignAcc1" presStyleIdx="3" presStyleCnt="6">
        <dgm:presLayoutVars>
          <dgm:bulletEnabled val="1"/>
        </dgm:presLayoutVars>
      </dgm:prSet>
      <dgm:spPr/>
    </dgm:pt>
    <dgm:pt modelId="{535131AE-E138-4E53-AAAB-26BA6666D521}" type="pres">
      <dgm:prSet presAssocID="{E245CD83-6839-48BC-98D3-30B098B2131D}" presName="sp" presStyleCnt="0"/>
      <dgm:spPr/>
    </dgm:pt>
    <dgm:pt modelId="{F754765B-4269-4931-886D-4CA8C51FF166}" type="pres">
      <dgm:prSet presAssocID="{AB2E7A1F-6EB1-4B8B-BB66-8A6C268AA976}" presName="composite" presStyleCnt="0"/>
      <dgm:spPr/>
    </dgm:pt>
    <dgm:pt modelId="{1BABB95B-6652-46E5-954E-A0387F2EA191}" type="pres">
      <dgm:prSet presAssocID="{AB2E7A1F-6EB1-4B8B-BB66-8A6C268AA976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A90DB257-DE65-40C7-A1A2-86D78F9EED5A}" type="pres">
      <dgm:prSet presAssocID="{AB2E7A1F-6EB1-4B8B-BB66-8A6C268AA976}" presName="descendantText" presStyleLbl="alignAcc1" presStyleIdx="4" presStyleCnt="6">
        <dgm:presLayoutVars>
          <dgm:bulletEnabled val="1"/>
        </dgm:presLayoutVars>
      </dgm:prSet>
      <dgm:spPr/>
    </dgm:pt>
    <dgm:pt modelId="{9E87C55C-6FB9-4C26-AA58-0D9AD1BFE46B}" type="pres">
      <dgm:prSet presAssocID="{DE0DD7EF-F2C7-4FDE-A6E3-C1D84CC70D53}" presName="sp" presStyleCnt="0"/>
      <dgm:spPr/>
    </dgm:pt>
    <dgm:pt modelId="{4DFE079D-AA85-40E5-8C4C-F9C8BEEC0FF7}" type="pres">
      <dgm:prSet presAssocID="{6EB6FD76-BC80-46BA-B02E-1239DA5311B2}" presName="composite" presStyleCnt="0"/>
      <dgm:spPr/>
    </dgm:pt>
    <dgm:pt modelId="{81CD6220-AC69-4DCA-910F-7D877D61933B}" type="pres">
      <dgm:prSet presAssocID="{6EB6FD76-BC80-46BA-B02E-1239DA5311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1FA61B97-47AB-4407-AD80-D8C5E3758EA3}" type="pres">
      <dgm:prSet presAssocID="{6EB6FD76-BC80-46BA-B02E-1239DA5311B2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E80A3D0F-82C8-4080-85BE-55F1E6963557}" type="presOf" srcId="{497ABD47-E3E0-47F8-AD1B-E6AF11316CC0}" destId="{1FA61B97-47AB-4407-AD80-D8C5E3758EA3}" srcOrd="0" destOrd="0" presId="urn:microsoft.com/office/officeart/2005/8/layout/chevron2"/>
    <dgm:cxn modelId="{AC61F319-05AF-409A-B06C-742286C3CDFF}" type="presOf" srcId="{03E1A163-B47D-46D8-A8EC-39CA7E872775}" destId="{9F0F3D9C-EC63-4B88-BDE8-15534877617F}" srcOrd="0" destOrd="0" presId="urn:microsoft.com/office/officeart/2005/8/layout/chevron2"/>
    <dgm:cxn modelId="{D23EE91E-665B-4961-83AF-00B9E915B2CE}" srcId="{42FD7AB3-5983-4835-B4BD-E3D56D78721E}" destId="{9ACA4A30-CE79-4115-88BE-0B161DEF6244}" srcOrd="2" destOrd="0" parTransId="{4DBF398F-AA8E-4AF2-9DD3-2AE8D96DE0EF}" sibTransId="{6E9813FF-0521-416C-9950-23BDFFA14F07}"/>
    <dgm:cxn modelId="{ADE88729-CF1C-430C-961B-1E1BFA5E63FD}" type="presOf" srcId="{9ACA4A30-CE79-4115-88BE-0B161DEF6244}" destId="{4599113A-1412-4CE4-B65E-A276F5669109}" srcOrd="0" destOrd="0" presId="urn:microsoft.com/office/officeart/2005/8/layout/chevron2"/>
    <dgm:cxn modelId="{AAB27F2D-B30C-4DEE-A96B-973F456F1A39}" srcId="{42FD7AB3-5983-4835-B4BD-E3D56D78721E}" destId="{AB2E7A1F-6EB1-4B8B-BB66-8A6C268AA976}" srcOrd="4" destOrd="0" parTransId="{A7C2119C-961F-4B2D-9DA0-655041014FD1}" sibTransId="{DE0DD7EF-F2C7-4FDE-A6E3-C1D84CC70D53}"/>
    <dgm:cxn modelId="{08FE6F35-16DD-48A5-B73C-B21B606411F4}" srcId="{42FD7AB3-5983-4835-B4BD-E3D56D78721E}" destId="{5EA7011B-0BD9-48FD-A665-179EBB9BE54E}" srcOrd="0" destOrd="0" parTransId="{80B80B57-2A0F-4FDA-9F5B-139704C5F5E6}" sibTransId="{1C8A2FA2-1AC8-4F8B-B3C4-3FBC2C7CF20C}"/>
    <dgm:cxn modelId="{9C661941-9F0B-4D2C-82FA-870458D69CE9}" type="presOf" srcId="{AB2E7A1F-6EB1-4B8B-BB66-8A6C268AA976}" destId="{1BABB95B-6652-46E5-954E-A0387F2EA191}" srcOrd="0" destOrd="0" presId="urn:microsoft.com/office/officeart/2005/8/layout/chevron2"/>
    <dgm:cxn modelId="{04BE416E-F75B-48BB-AC9A-98145C490883}" type="presOf" srcId="{05E3F5C3-8C25-4329-884D-089E95D50F8F}" destId="{4E8D8BED-3868-4BB5-A15F-E95CA2B9BCBF}" srcOrd="0" destOrd="0" presId="urn:microsoft.com/office/officeart/2005/8/layout/chevron2"/>
    <dgm:cxn modelId="{F6E02E6F-987C-44C7-B762-362717CA1924}" srcId="{05E3F5C3-8C25-4329-884D-089E95D50F8F}" destId="{03E1A163-B47D-46D8-A8EC-39CA7E872775}" srcOrd="0" destOrd="0" parTransId="{C50B3508-3345-4245-869D-E189BA13C4A0}" sibTransId="{5D2D92FB-2C52-4014-93FC-0AFE4CE5F9FA}"/>
    <dgm:cxn modelId="{EFE17F4F-63E0-4F41-9425-1F8FC8C073DC}" srcId="{6EB6FD76-BC80-46BA-B02E-1239DA5311B2}" destId="{497ABD47-E3E0-47F8-AD1B-E6AF11316CC0}" srcOrd="0" destOrd="0" parTransId="{63B4C1B4-6C4B-4278-B83B-FF317C7B5AF2}" sibTransId="{9934B27F-1B83-4C8F-9339-949F0A4C7EA1}"/>
    <dgm:cxn modelId="{063C3259-3081-47DF-AFB1-DE7B18532C10}" srcId="{42FD7AB3-5983-4835-B4BD-E3D56D78721E}" destId="{DE53667A-8F54-484C-99E6-E268EE0C6B5B}" srcOrd="1" destOrd="0" parTransId="{327EC4D8-81BA-4914-AE8D-CDF546680172}" sibTransId="{CF6D2D1B-CE13-44A0-BC90-91AB416CA7ED}"/>
    <dgm:cxn modelId="{E802CD7D-3C9C-471C-B185-8AF58139F393}" type="presOf" srcId="{6EB6FD76-BC80-46BA-B02E-1239DA5311B2}" destId="{81CD6220-AC69-4DCA-910F-7D877D61933B}" srcOrd="0" destOrd="0" presId="urn:microsoft.com/office/officeart/2005/8/layout/chevron2"/>
    <dgm:cxn modelId="{F1F1A784-AE15-4469-9F67-2BB4E8660383}" srcId="{5EA7011B-0BD9-48FD-A665-179EBB9BE54E}" destId="{9D3B0BA8-CB96-4520-AC92-A07AF1FF6E71}" srcOrd="0" destOrd="0" parTransId="{7C95E5CE-013F-42C5-8235-137CFAEC1721}" sibTransId="{1B5FA8E8-B3DA-48FE-A2B2-A595F719491C}"/>
    <dgm:cxn modelId="{44DC0091-C5CF-4675-AE03-C003399F75D3}" type="presOf" srcId="{A427F8FD-ACE6-4972-BA7E-AE8558E5271A}" destId="{A90DB257-DE65-40C7-A1A2-86D78F9EED5A}" srcOrd="0" destOrd="0" presId="urn:microsoft.com/office/officeart/2005/8/layout/chevron2"/>
    <dgm:cxn modelId="{C9C848A8-2CB0-4B43-BBD1-955CAD23188F}" type="presOf" srcId="{D940406C-E640-4E2E-A62F-17A44C014406}" destId="{CB60E68C-9956-4333-894E-62B6E0DE2D30}" srcOrd="0" destOrd="0" presId="urn:microsoft.com/office/officeart/2005/8/layout/chevron2"/>
    <dgm:cxn modelId="{F285E5B3-8ED0-45D4-A93A-D47E8F9EC132}" type="presOf" srcId="{5EA7011B-0BD9-48FD-A665-179EBB9BE54E}" destId="{A3E9B983-937A-4985-B5D4-1E10FA2ED1F8}" srcOrd="0" destOrd="0" presId="urn:microsoft.com/office/officeart/2005/8/layout/chevron2"/>
    <dgm:cxn modelId="{E125B1BA-D6B5-4095-B97E-01F1601A534E}" srcId="{42FD7AB3-5983-4835-B4BD-E3D56D78721E}" destId="{6EB6FD76-BC80-46BA-B02E-1239DA5311B2}" srcOrd="5" destOrd="0" parTransId="{18252576-6BD3-400D-A719-E969B975D805}" sibTransId="{FF84AB9F-78F7-49C6-9B8B-1CF41FE47925}"/>
    <dgm:cxn modelId="{D420E3C1-FF61-4A74-A343-B8D45A25269C}" srcId="{DE53667A-8F54-484C-99E6-E268EE0C6B5B}" destId="{D940406C-E640-4E2E-A62F-17A44C014406}" srcOrd="0" destOrd="0" parTransId="{23EA78B9-4C0B-4114-9404-9A82E141BE27}" sibTransId="{3CFC07B3-3512-4862-AA8D-BC7EA9D03E63}"/>
    <dgm:cxn modelId="{218CD1C5-75AB-4117-AE70-F0D3CB8891E3}" srcId="{AB2E7A1F-6EB1-4B8B-BB66-8A6C268AA976}" destId="{A427F8FD-ACE6-4972-BA7E-AE8558E5271A}" srcOrd="0" destOrd="0" parTransId="{686959D3-AD62-41E7-B9B9-355770ECE2BA}" sibTransId="{76499B91-D7C3-457B-8DB8-4CFE19E8461B}"/>
    <dgm:cxn modelId="{7D502CD3-DC80-4028-9924-F53D1E1C5833}" type="presOf" srcId="{29F20EFB-75B3-4F67-9155-61D38CC190C1}" destId="{CFE9051D-B84F-4230-A243-16F1B98790B0}" srcOrd="0" destOrd="0" presId="urn:microsoft.com/office/officeart/2005/8/layout/chevron2"/>
    <dgm:cxn modelId="{6B1D5ED4-26AF-47D3-95B5-382C8E69E719}" srcId="{9ACA4A30-CE79-4115-88BE-0B161DEF6244}" destId="{29F20EFB-75B3-4F67-9155-61D38CC190C1}" srcOrd="0" destOrd="0" parTransId="{B018AD6E-4441-4221-9FB2-109F332C18D9}" sibTransId="{1DF7BEA4-FC29-4733-946F-61079FDCB37C}"/>
    <dgm:cxn modelId="{F3DA1FD5-D6BD-45B1-96DD-A71B008BAAA1}" type="presOf" srcId="{DE53667A-8F54-484C-99E6-E268EE0C6B5B}" destId="{153B0995-8DEA-47F0-9AFD-D887AA6C3CE8}" srcOrd="0" destOrd="0" presId="urn:microsoft.com/office/officeart/2005/8/layout/chevron2"/>
    <dgm:cxn modelId="{05CA6ED8-FDC8-431A-A103-5D94971A0AA0}" type="presOf" srcId="{42FD7AB3-5983-4835-B4BD-E3D56D78721E}" destId="{95CEA1A2-AF44-4F17-8AE3-080FD75D1035}" srcOrd="0" destOrd="0" presId="urn:microsoft.com/office/officeart/2005/8/layout/chevron2"/>
    <dgm:cxn modelId="{577257DB-E9E4-4998-B2D3-3780CC6E34C2}" type="presOf" srcId="{9D3B0BA8-CB96-4520-AC92-A07AF1FF6E71}" destId="{1D1F554B-4EA4-4C82-947D-B498365B4BBD}" srcOrd="0" destOrd="0" presId="urn:microsoft.com/office/officeart/2005/8/layout/chevron2"/>
    <dgm:cxn modelId="{82B661FA-FC56-48B3-A687-13B5540A4CA9}" srcId="{42FD7AB3-5983-4835-B4BD-E3D56D78721E}" destId="{05E3F5C3-8C25-4329-884D-089E95D50F8F}" srcOrd="3" destOrd="0" parTransId="{E3F0A812-0CCE-4620-AE52-7318A78C6E6F}" sibTransId="{E245CD83-6839-48BC-98D3-30B098B2131D}"/>
    <dgm:cxn modelId="{5A40A98A-0992-405C-9029-B2AB2CC4C28D}" type="presParOf" srcId="{95CEA1A2-AF44-4F17-8AE3-080FD75D1035}" destId="{F10472B6-E9D1-4C25-8CD2-05E92B488627}" srcOrd="0" destOrd="0" presId="urn:microsoft.com/office/officeart/2005/8/layout/chevron2"/>
    <dgm:cxn modelId="{4BDB2EFB-428C-409F-A588-52180299F9DD}" type="presParOf" srcId="{F10472B6-E9D1-4C25-8CD2-05E92B488627}" destId="{A3E9B983-937A-4985-B5D4-1E10FA2ED1F8}" srcOrd="0" destOrd="0" presId="urn:microsoft.com/office/officeart/2005/8/layout/chevron2"/>
    <dgm:cxn modelId="{1B5EC3C1-D69A-4A94-903C-BDD5BCC5B27F}" type="presParOf" srcId="{F10472B6-E9D1-4C25-8CD2-05E92B488627}" destId="{1D1F554B-4EA4-4C82-947D-B498365B4BBD}" srcOrd="1" destOrd="0" presId="urn:microsoft.com/office/officeart/2005/8/layout/chevron2"/>
    <dgm:cxn modelId="{E52218C8-D378-461F-8641-BD8A3D7FEFE2}" type="presParOf" srcId="{95CEA1A2-AF44-4F17-8AE3-080FD75D1035}" destId="{224B5DE9-3927-4B0E-8761-CF8A337978C4}" srcOrd="1" destOrd="0" presId="urn:microsoft.com/office/officeart/2005/8/layout/chevron2"/>
    <dgm:cxn modelId="{5D941B4B-58F3-4A57-9D78-021BB4EB22A6}" type="presParOf" srcId="{95CEA1A2-AF44-4F17-8AE3-080FD75D1035}" destId="{E7391919-E7C6-4379-AE5D-3867AEF332F5}" srcOrd="2" destOrd="0" presId="urn:microsoft.com/office/officeart/2005/8/layout/chevron2"/>
    <dgm:cxn modelId="{087D40C8-5C83-4293-BD73-741DE972DBBC}" type="presParOf" srcId="{E7391919-E7C6-4379-AE5D-3867AEF332F5}" destId="{153B0995-8DEA-47F0-9AFD-D887AA6C3CE8}" srcOrd="0" destOrd="0" presId="urn:microsoft.com/office/officeart/2005/8/layout/chevron2"/>
    <dgm:cxn modelId="{6C3CBBEF-0338-4BC9-94CE-9724610AF2FA}" type="presParOf" srcId="{E7391919-E7C6-4379-AE5D-3867AEF332F5}" destId="{CB60E68C-9956-4333-894E-62B6E0DE2D30}" srcOrd="1" destOrd="0" presId="urn:microsoft.com/office/officeart/2005/8/layout/chevron2"/>
    <dgm:cxn modelId="{7099EF38-7359-4DE3-88D5-EB0787BD677D}" type="presParOf" srcId="{95CEA1A2-AF44-4F17-8AE3-080FD75D1035}" destId="{BB681F9E-5FD4-4EC8-B23E-E82F0C076682}" srcOrd="3" destOrd="0" presId="urn:microsoft.com/office/officeart/2005/8/layout/chevron2"/>
    <dgm:cxn modelId="{51FC0215-5ABE-4313-A3F8-49E92D2BCB97}" type="presParOf" srcId="{95CEA1A2-AF44-4F17-8AE3-080FD75D1035}" destId="{6DAB10D4-C0CC-459B-8908-84C037A50D5D}" srcOrd="4" destOrd="0" presId="urn:microsoft.com/office/officeart/2005/8/layout/chevron2"/>
    <dgm:cxn modelId="{77786AB3-21AD-4105-8382-C4F1263A1C9F}" type="presParOf" srcId="{6DAB10D4-C0CC-459B-8908-84C037A50D5D}" destId="{4599113A-1412-4CE4-B65E-A276F5669109}" srcOrd="0" destOrd="0" presId="urn:microsoft.com/office/officeart/2005/8/layout/chevron2"/>
    <dgm:cxn modelId="{5A3AEF03-1E9A-45AF-91F3-8D671CEB394E}" type="presParOf" srcId="{6DAB10D4-C0CC-459B-8908-84C037A50D5D}" destId="{CFE9051D-B84F-4230-A243-16F1B98790B0}" srcOrd="1" destOrd="0" presId="urn:microsoft.com/office/officeart/2005/8/layout/chevron2"/>
    <dgm:cxn modelId="{BDD09D37-1A78-4372-B555-D0CA60BF028B}" type="presParOf" srcId="{95CEA1A2-AF44-4F17-8AE3-080FD75D1035}" destId="{21105CD0-714C-4740-99EA-8570AF090797}" srcOrd="5" destOrd="0" presId="urn:microsoft.com/office/officeart/2005/8/layout/chevron2"/>
    <dgm:cxn modelId="{EDC41840-83AE-4037-B5A7-B65611F5D7C2}" type="presParOf" srcId="{95CEA1A2-AF44-4F17-8AE3-080FD75D1035}" destId="{2BE60DA4-ADEC-4FD4-9793-C925F87A8315}" srcOrd="6" destOrd="0" presId="urn:microsoft.com/office/officeart/2005/8/layout/chevron2"/>
    <dgm:cxn modelId="{FB4B115B-F756-44A4-B595-7EF9A48CFE1F}" type="presParOf" srcId="{2BE60DA4-ADEC-4FD4-9793-C925F87A8315}" destId="{4E8D8BED-3868-4BB5-A15F-E95CA2B9BCBF}" srcOrd="0" destOrd="0" presId="urn:microsoft.com/office/officeart/2005/8/layout/chevron2"/>
    <dgm:cxn modelId="{530E38EE-441B-4F5B-9FC2-7A9148857990}" type="presParOf" srcId="{2BE60DA4-ADEC-4FD4-9793-C925F87A8315}" destId="{9F0F3D9C-EC63-4B88-BDE8-15534877617F}" srcOrd="1" destOrd="0" presId="urn:microsoft.com/office/officeart/2005/8/layout/chevron2"/>
    <dgm:cxn modelId="{C38CD938-3C8F-42B3-9EF0-330E9D22DDE5}" type="presParOf" srcId="{95CEA1A2-AF44-4F17-8AE3-080FD75D1035}" destId="{535131AE-E138-4E53-AAAB-26BA6666D521}" srcOrd="7" destOrd="0" presId="urn:microsoft.com/office/officeart/2005/8/layout/chevron2"/>
    <dgm:cxn modelId="{20ADE8FF-CB69-4564-952D-E67BE643DD5F}" type="presParOf" srcId="{95CEA1A2-AF44-4F17-8AE3-080FD75D1035}" destId="{F754765B-4269-4931-886D-4CA8C51FF166}" srcOrd="8" destOrd="0" presId="urn:microsoft.com/office/officeart/2005/8/layout/chevron2"/>
    <dgm:cxn modelId="{3BF9D049-EDDB-4215-8DD2-6FB2E510013D}" type="presParOf" srcId="{F754765B-4269-4931-886D-4CA8C51FF166}" destId="{1BABB95B-6652-46E5-954E-A0387F2EA191}" srcOrd="0" destOrd="0" presId="urn:microsoft.com/office/officeart/2005/8/layout/chevron2"/>
    <dgm:cxn modelId="{F427F245-9533-45D7-B9B0-1BECBCA06492}" type="presParOf" srcId="{F754765B-4269-4931-886D-4CA8C51FF166}" destId="{A90DB257-DE65-40C7-A1A2-86D78F9EED5A}" srcOrd="1" destOrd="0" presId="urn:microsoft.com/office/officeart/2005/8/layout/chevron2"/>
    <dgm:cxn modelId="{6B0C4F35-8BBA-4B5B-95EF-DE97805F1FE3}" type="presParOf" srcId="{95CEA1A2-AF44-4F17-8AE3-080FD75D1035}" destId="{9E87C55C-6FB9-4C26-AA58-0D9AD1BFE46B}" srcOrd="9" destOrd="0" presId="urn:microsoft.com/office/officeart/2005/8/layout/chevron2"/>
    <dgm:cxn modelId="{A9974B8F-9B36-480D-8828-44646FD70A72}" type="presParOf" srcId="{95CEA1A2-AF44-4F17-8AE3-080FD75D1035}" destId="{4DFE079D-AA85-40E5-8C4C-F9C8BEEC0FF7}" srcOrd="10" destOrd="0" presId="urn:microsoft.com/office/officeart/2005/8/layout/chevron2"/>
    <dgm:cxn modelId="{CB58E4AC-495D-4A85-A705-52DDD27C9199}" type="presParOf" srcId="{4DFE079D-AA85-40E5-8C4C-F9C8BEEC0FF7}" destId="{81CD6220-AC69-4DCA-910F-7D877D61933B}" srcOrd="0" destOrd="0" presId="urn:microsoft.com/office/officeart/2005/8/layout/chevron2"/>
    <dgm:cxn modelId="{1015507F-63BD-4E9F-A4BC-EEF95A7B5DA6}" type="presParOf" srcId="{4DFE079D-AA85-40E5-8C4C-F9C8BEEC0FF7}" destId="{1FA61B97-47AB-4407-AD80-D8C5E3758E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4CA2-9E02-433D-902B-CD6B7F259F76}">
      <dsp:nvSpPr>
        <dsp:cNvPr id="0" name=""/>
        <dsp:cNvSpPr/>
      </dsp:nvSpPr>
      <dsp:spPr>
        <a:xfrm>
          <a:off x="2145495" y="1011"/>
          <a:ext cx="1078553" cy="701059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Concrete Experience</a:t>
          </a:r>
        </a:p>
      </dsp:txBody>
      <dsp:txXfrm>
        <a:off x="2179718" y="35234"/>
        <a:ext cx="1010107" cy="632613"/>
      </dsp:txXfrm>
    </dsp:sp>
    <dsp:sp modelId="{5C293537-F242-4135-BB23-B693E9897D4A}">
      <dsp:nvSpPr>
        <dsp:cNvPr id="0" name=""/>
        <dsp:cNvSpPr/>
      </dsp:nvSpPr>
      <dsp:spPr>
        <a:xfrm>
          <a:off x="1525330" y="351540"/>
          <a:ext cx="2318883" cy="2318883"/>
        </a:xfrm>
        <a:custGeom>
          <a:avLst/>
          <a:gdLst/>
          <a:ahLst/>
          <a:cxnLst/>
          <a:rect l="0" t="0" r="0" b="0"/>
          <a:pathLst>
            <a:path>
              <a:moveTo>
                <a:pt x="1706505" y="137176"/>
              </a:moveTo>
              <a:arcTo wR="1159441" hR="1159441" stAng="17889206" swAng="262881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41BAD-86F1-4597-A80F-A258E2CED27E}">
      <dsp:nvSpPr>
        <dsp:cNvPr id="0" name=""/>
        <dsp:cNvSpPr/>
      </dsp:nvSpPr>
      <dsp:spPr>
        <a:xfrm>
          <a:off x="3304937" y="1160452"/>
          <a:ext cx="1078553" cy="701059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Reflection</a:t>
          </a:r>
        </a:p>
      </dsp:txBody>
      <dsp:txXfrm>
        <a:off x="3339160" y="1194675"/>
        <a:ext cx="1010107" cy="632613"/>
      </dsp:txXfrm>
    </dsp:sp>
    <dsp:sp modelId="{04738018-47F1-4539-983E-7356E27BFEE7}">
      <dsp:nvSpPr>
        <dsp:cNvPr id="0" name=""/>
        <dsp:cNvSpPr/>
      </dsp:nvSpPr>
      <dsp:spPr>
        <a:xfrm>
          <a:off x="1524700" y="353535"/>
          <a:ext cx="2318883" cy="2318883"/>
        </a:xfrm>
        <a:custGeom>
          <a:avLst/>
          <a:gdLst/>
          <a:ahLst/>
          <a:cxnLst/>
          <a:rect l="0" t="0" r="0" b="0"/>
          <a:pathLst>
            <a:path>
              <a:moveTo>
                <a:pt x="2262799" y="1515680"/>
              </a:moveTo>
              <a:arcTo wR="1159441" hR="1159441" stAng="1073617" swAng="2237388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BC2AC-B61C-4D44-9C32-FBEECDFD71D0}">
      <dsp:nvSpPr>
        <dsp:cNvPr id="0" name=""/>
        <dsp:cNvSpPr/>
      </dsp:nvSpPr>
      <dsp:spPr>
        <a:xfrm>
          <a:off x="1775098" y="2320006"/>
          <a:ext cx="1730516" cy="701059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Abstract conceptualisation</a:t>
          </a:r>
        </a:p>
      </dsp:txBody>
      <dsp:txXfrm>
        <a:off x="1809321" y="2354229"/>
        <a:ext cx="1662070" cy="632613"/>
      </dsp:txXfrm>
    </dsp:sp>
    <dsp:sp modelId="{281260A0-402A-47CE-9C09-1CE940147916}">
      <dsp:nvSpPr>
        <dsp:cNvPr id="0" name=""/>
        <dsp:cNvSpPr/>
      </dsp:nvSpPr>
      <dsp:spPr>
        <a:xfrm>
          <a:off x="1525978" y="353589"/>
          <a:ext cx="2318883" cy="2318883"/>
        </a:xfrm>
        <a:custGeom>
          <a:avLst/>
          <a:gdLst/>
          <a:ahLst/>
          <a:cxnLst/>
          <a:rect l="0" t="0" r="0" b="0"/>
          <a:pathLst>
            <a:path>
              <a:moveTo>
                <a:pt x="409808" y="2043949"/>
              </a:moveTo>
              <a:arcTo wR="1159441" hR="1159441" stAng="7816906" swAng="1913301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EA0DC-2B0C-4669-843A-4AA60620C764}">
      <dsp:nvSpPr>
        <dsp:cNvPr id="0" name=""/>
        <dsp:cNvSpPr/>
      </dsp:nvSpPr>
      <dsp:spPr>
        <a:xfrm>
          <a:off x="850814" y="1160452"/>
          <a:ext cx="1349032" cy="701059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Active experimentation</a:t>
          </a:r>
        </a:p>
      </dsp:txBody>
      <dsp:txXfrm>
        <a:off x="885037" y="1194675"/>
        <a:ext cx="1280586" cy="632613"/>
      </dsp:txXfrm>
    </dsp:sp>
    <dsp:sp modelId="{44DAF067-BA1D-47F8-AD26-66D1B0F0D4F0}">
      <dsp:nvSpPr>
        <dsp:cNvPr id="0" name=""/>
        <dsp:cNvSpPr/>
      </dsp:nvSpPr>
      <dsp:spPr>
        <a:xfrm>
          <a:off x="1525330" y="351540"/>
          <a:ext cx="2318883" cy="2318883"/>
        </a:xfrm>
        <a:custGeom>
          <a:avLst/>
          <a:gdLst/>
          <a:ahLst/>
          <a:cxnLst/>
          <a:rect l="0" t="0" r="0" b="0"/>
          <a:pathLst>
            <a:path>
              <a:moveTo>
                <a:pt x="56953" y="800519"/>
              </a:moveTo>
              <a:arcTo wR="1159441" hR="1159441" stAng="11881980" swAng="2628814"/>
            </a:path>
          </a:pathLst>
        </a:custGeom>
        <a:noFill/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9B983-937A-4985-B5D4-1E10FA2ED1F8}">
      <dsp:nvSpPr>
        <dsp:cNvPr id="0" name=""/>
        <dsp:cNvSpPr/>
      </dsp:nvSpPr>
      <dsp:spPr>
        <a:xfrm rot="5400000">
          <a:off x="-125070" y="128912"/>
          <a:ext cx="833801" cy="583660"/>
        </a:xfrm>
        <a:prstGeom prst="chevron">
          <a:avLst/>
        </a:prstGeom>
        <a:solidFill>
          <a:srgbClr val="4F81BD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	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1</a:t>
          </a:r>
        </a:p>
      </dsp:txBody>
      <dsp:txXfrm rot="-5400000">
        <a:off x="1" y="295671"/>
        <a:ext cx="583660" cy="250141"/>
      </dsp:txXfrm>
    </dsp:sp>
    <dsp:sp modelId="{1D1F554B-4EA4-4C82-947D-B498365B4BBD}">
      <dsp:nvSpPr>
        <dsp:cNvPr id="0" name=""/>
        <dsp:cNvSpPr/>
      </dsp:nvSpPr>
      <dsp:spPr>
        <a:xfrm rot="5400000">
          <a:off x="4518481" y="-3934820"/>
          <a:ext cx="542255" cy="84118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Description – what happened with as much detail as possible</a:t>
          </a:r>
        </a:p>
      </dsp:txBody>
      <dsp:txXfrm rot="-5400000">
        <a:off x="583661" y="26471"/>
        <a:ext cx="8385426" cy="489313"/>
      </dsp:txXfrm>
    </dsp:sp>
    <dsp:sp modelId="{153B0995-8DEA-47F0-9AFD-D887AA6C3CE8}">
      <dsp:nvSpPr>
        <dsp:cNvPr id="0" name=""/>
        <dsp:cNvSpPr/>
      </dsp:nvSpPr>
      <dsp:spPr>
        <a:xfrm rot="5400000">
          <a:off x="-125070" y="863809"/>
          <a:ext cx="833801" cy="583660"/>
        </a:xfrm>
        <a:prstGeom prst="chevron">
          <a:avLst/>
        </a:prstGeom>
        <a:solidFill>
          <a:srgbClr val="4F81BD">
            <a:shade val="50000"/>
            <a:hueOff val="120479"/>
            <a:satOff val="-2520"/>
            <a:lumOff val="14021"/>
            <a:alphaOff val="0"/>
          </a:srgbClr>
        </a:solidFill>
        <a:ln w="25400" cap="flat" cmpd="sng" algn="ctr">
          <a:solidFill>
            <a:srgbClr val="4F81BD">
              <a:shade val="50000"/>
              <a:hueOff val="120479"/>
              <a:satOff val="-2520"/>
              <a:lumOff val="1402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</a:t>
          </a:r>
        </a:p>
      </dsp:txBody>
      <dsp:txXfrm rot="-5400000">
        <a:off x="1" y="1030568"/>
        <a:ext cx="583660" cy="250141"/>
      </dsp:txXfrm>
    </dsp:sp>
    <dsp:sp modelId="{CB60E68C-9956-4333-894E-62B6E0DE2D30}">
      <dsp:nvSpPr>
        <dsp:cNvPr id="0" name=""/>
        <dsp:cNvSpPr/>
      </dsp:nvSpPr>
      <dsp:spPr>
        <a:xfrm rot="5400000">
          <a:off x="4518624" y="-3196224"/>
          <a:ext cx="541970" cy="84118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120479"/>
              <a:satOff val="-2520"/>
              <a:lumOff val="1402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How did you feel? – consider emotional response, how you reacted and how others reacted to you</a:t>
          </a:r>
        </a:p>
      </dsp:txBody>
      <dsp:txXfrm rot="-5400000">
        <a:off x="583661" y="765196"/>
        <a:ext cx="8385440" cy="489056"/>
      </dsp:txXfrm>
    </dsp:sp>
    <dsp:sp modelId="{4599113A-1412-4CE4-B65E-A276F5669109}">
      <dsp:nvSpPr>
        <dsp:cNvPr id="0" name=""/>
        <dsp:cNvSpPr/>
      </dsp:nvSpPr>
      <dsp:spPr>
        <a:xfrm rot="5400000">
          <a:off x="-125070" y="1598705"/>
          <a:ext cx="833801" cy="583660"/>
        </a:xfrm>
        <a:prstGeom prst="chevron">
          <a:avLst/>
        </a:prstGeom>
        <a:solidFill>
          <a:srgbClr val="4F81BD">
            <a:shade val="50000"/>
            <a:hueOff val="240958"/>
            <a:satOff val="-5040"/>
            <a:lumOff val="28042"/>
            <a:alphaOff val="0"/>
          </a:srgb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3</a:t>
          </a:r>
        </a:p>
      </dsp:txBody>
      <dsp:txXfrm rot="-5400000">
        <a:off x="1" y="1765464"/>
        <a:ext cx="583660" cy="250141"/>
      </dsp:txXfrm>
    </dsp:sp>
    <dsp:sp modelId="{CFE9051D-B84F-4230-A243-16F1B98790B0}">
      <dsp:nvSpPr>
        <dsp:cNvPr id="0" name=""/>
        <dsp:cNvSpPr/>
      </dsp:nvSpPr>
      <dsp:spPr>
        <a:xfrm rot="5400000">
          <a:off x="4518624" y="-2461327"/>
          <a:ext cx="541970" cy="84118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Evaluation – good and bad.  Consider the situation / experience, be objective and begin to make value judgements</a:t>
          </a:r>
        </a:p>
      </dsp:txBody>
      <dsp:txXfrm rot="-5400000">
        <a:off x="583661" y="1500093"/>
        <a:ext cx="8385440" cy="489056"/>
      </dsp:txXfrm>
    </dsp:sp>
    <dsp:sp modelId="{4E8D8BED-3868-4BB5-A15F-E95CA2B9BCBF}">
      <dsp:nvSpPr>
        <dsp:cNvPr id="0" name=""/>
        <dsp:cNvSpPr/>
      </dsp:nvSpPr>
      <dsp:spPr>
        <a:xfrm rot="5400000">
          <a:off x="-125070" y="2333601"/>
          <a:ext cx="833801" cy="583660"/>
        </a:xfrm>
        <a:prstGeom prst="chevron">
          <a:avLst/>
        </a:prstGeom>
        <a:solidFill>
          <a:srgbClr val="4F81BD">
            <a:shade val="50000"/>
            <a:hueOff val="361436"/>
            <a:satOff val="-7560"/>
            <a:lumOff val="42063"/>
            <a:alphaOff val="0"/>
          </a:srgbClr>
        </a:solidFill>
        <a:ln w="25400" cap="flat" cmpd="sng" algn="ctr">
          <a:solidFill>
            <a:srgbClr val="4F81BD">
              <a:shade val="50000"/>
              <a:hueOff val="361436"/>
              <a:satOff val="-7560"/>
              <a:lumOff val="4206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4</a:t>
          </a:r>
        </a:p>
      </dsp:txBody>
      <dsp:txXfrm rot="-5400000">
        <a:off x="1" y="2500360"/>
        <a:ext cx="583660" cy="250141"/>
      </dsp:txXfrm>
    </dsp:sp>
    <dsp:sp modelId="{9F0F3D9C-EC63-4B88-BDE8-15534877617F}">
      <dsp:nvSpPr>
        <dsp:cNvPr id="0" name=""/>
        <dsp:cNvSpPr/>
      </dsp:nvSpPr>
      <dsp:spPr>
        <a:xfrm rot="5400000">
          <a:off x="4518624" y="-1726431"/>
          <a:ext cx="541970" cy="84118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361436"/>
              <a:satOff val="-7560"/>
              <a:lumOff val="4206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Analysis and comparison.  What sense can you make of the experience?  Was yours the same as others? You may want to involve others</a:t>
          </a:r>
        </a:p>
      </dsp:txBody>
      <dsp:txXfrm rot="-5400000">
        <a:off x="583661" y="2234989"/>
        <a:ext cx="8385440" cy="489056"/>
      </dsp:txXfrm>
    </dsp:sp>
    <dsp:sp modelId="{1BABB95B-6652-46E5-954E-A0387F2EA191}">
      <dsp:nvSpPr>
        <dsp:cNvPr id="0" name=""/>
        <dsp:cNvSpPr/>
      </dsp:nvSpPr>
      <dsp:spPr>
        <a:xfrm rot="5400000">
          <a:off x="-125070" y="3068498"/>
          <a:ext cx="833801" cy="583660"/>
        </a:xfrm>
        <a:prstGeom prst="chevron">
          <a:avLst/>
        </a:prstGeom>
        <a:solidFill>
          <a:srgbClr val="4F81BD">
            <a:shade val="50000"/>
            <a:hueOff val="240958"/>
            <a:satOff val="-5040"/>
            <a:lumOff val="28042"/>
            <a:alphaOff val="0"/>
          </a:srgb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5</a:t>
          </a:r>
        </a:p>
      </dsp:txBody>
      <dsp:txXfrm rot="-5400000">
        <a:off x="1" y="3235257"/>
        <a:ext cx="583660" cy="250141"/>
      </dsp:txXfrm>
    </dsp:sp>
    <dsp:sp modelId="{A90DB257-DE65-40C7-A1A2-86D78F9EED5A}">
      <dsp:nvSpPr>
        <dsp:cNvPr id="0" name=""/>
        <dsp:cNvSpPr/>
      </dsp:nvSpPr>
      <dsp:spPr>
        <a:xfrm rot="5400000">
          <a:off x="4518624" y="-991535"/>
          <a:ext cx="541970" cy="84118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240958"/>
              <a:satOff val="-5040"/>
              <a:lumOff val="2804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Conclusion – what have you learned and what could you have done differently?</a:t>
          </a:r>
        </a:p>
      </dsp:txBody>
      <dsp:txXfrm rot="-5400000">
        <a:off x="583661" y="2969885"/>
        <a:ext cx="8385440" cy="489056"/>
      </dsp:txXfrm>
    </dsp:sp>
    <dsp:sp modelId="{81CD6220-AC69-4DCA-910F-7D877D61933B}">
      <dsp:nvSpPr>
        <dsp:cNvPr id="0" name=""/>
        <dsp:cNvSpPr/>
      </dsp:nvSpPr>
      <dsp:spPr>
        <a:xfrm rot="5400000">
          <a:off x="-125070" y="3803394"/>
          <a:ext cx="833801" cy="583660"/>
        </a:xfrm>
        <a:prstGeom prst="chevron">
          <a:avLst/>
        </a:prstGeom>
        <a:solidFill>
          <a:srgbClr val="4F81BD">
            <a:shade val="50000"/>
            <a:hueOff val="120479"/>
            <a:satOff val="-2520"/>
            <a:lumOff val="14021"/>
            <a:alphaOff val="0"/>
          </a:srgbClr>
        </a:solidFill>
        <a:ln w="25400" cap="flat" cmpd="sng" algn="ctr">
          <a:solidFill>
            <a:srgbClr val="4F81BD">
              <a:shade val="50000"/>
              <a:hueOff val="120479"/>
              <a:satOff val="-2520"/>
              <a:lumOff val="1402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6</a:t>
          </a:r>
        </a:p>
      </dsp:txBody>
      <dsp:txXfrm rot="-5400000">
        <a:off x="1" y="3970153"/>
        <a:ext cx="583660" cy="250141"/>
      </dsp:txXfrm>
    </dsp:sp>
    <dsp:sp modelId="{1FA61B97-47AB-4407-AD80-D8C5E3758EA3}">
      <dsp:nvSpPr>
        <dsp:cNvPr id="0" name=""/>
        <dsp:cNvSpPr/>
      </dsp:nvSpPr>
      <dsp:spPr>
        <a:xfrm rot="5400000">
          <a:off x="4518624" y="-256638"/>
          <a:ext cx="541970" cy="841189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50000"/>
              <a:hueOff val="120479"/>
              <a:satOff val="-2520"/>
              <a:lumOff val="1402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Action – what will you do next time? Consider a simple action plan based on your learning</a:t>
          </a:r>
        </a:p>
      </dsp:txBody>
      <dsp:txXfrm rot="-5400000">
        <a:off x="583661" y="3704782"/>
        <a:ext cx="8385440" cy="48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EC95-64DF-BC69-FC71-A682B40486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11872-9401-5D00-CCCA-46DDE0B8B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D816-94D6-40FC-B977-F8A94C7E482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56112-4593-5EC1-B7DA-2B07022F7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C22BD-2C7D-A062-42A2-EA161F716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EB188-56CE-4FCB-8130-43685179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8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D4C3-48B6-4E4A-9B0F-8051E56348DC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C7EF-95E1-3D44-A982-BC7A3E9C6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3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26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9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95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862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666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6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48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37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2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0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51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96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667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36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29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71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16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34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531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6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51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7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8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9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9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88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39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4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</p:spTree>
    <p:extLst>
      <p:ext uri="{BB962C8B-B14F-4D97-AF65-F5344CB8AC3E}">
        <p14:creationId xmlns:p14="http://schemas.microsoft.com/office/powerpoint/2010/main" val="4038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</p:spTree>
    <p:extLst>
      <p:ext uri="{BB962C8B-B14F-4D97-AF65-F5344CB8AC3E}">
        <p14:creationId xmlns:p14="http://schemas.microsoft.com/office/powerpoint/2010/main" val="40520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28418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42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12568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1108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37834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2184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09CFFC-C421-A97A-14A3-FE2852D11994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3043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04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785" r:id="rId2"/>
    <p:sldLayoutId id="2147483833" r:id="rId3"/>
    <p:sldLayoutId id="2147483834" r:id="rId4"/>
    <p:sldLayoutId id="2147483826" r:id="rId5"/>
    <p:sldLayoutId id="2147483931" r:id="rId6"/>
    <p:sldLayoutId id="2147483827" r:id="rId7"/>
    <p:sldLayoutId id="2147483789" r:id="rId8"/>
    <p:sldLayoutId id="2147483818" r:id="rId9"/>
    <p:sldLayoutId id="2147483813" r:id="rId10"/>
    <p:sldLayoutId id="2147483814" r:id="rId11"/>
    <p:sldLayoutId id="2147483815" r:id="rId12"/>
    <p:sldLayoutId id="2147483719" r:id="rId13"/>
    <p:sldLayoutId id="2147483938" r:id="rId14"/>
    <p:sldLayoutId id="2147483939" r:id="rId15"/>
    <p:sldLayoutId id="2147483933" r:id="rId16"/>
    <p:sldLayoutId id="2147483824" r:id="rId17"/>
    <p:sldLayoutId id="2147483926" r:id="rId18"/>
    <p:sldLayoutId id="2147483927" r:id="rId19"/>
    <p:sldLayoutId id="2147483929" r:id="rId20"/>
    <p:sldLayoutId id="2147483928" r:id="rId21"/>
    <p:sldLayoutId id="2147483930" r:id="rId22"/>
    <p:sldLayoutId id="2147483924" r:id="rId23"/>
    <p:sldLayoutId id="2147483940" r:id="rId24"/>
    <p:sldLayoutId id="2147483934" r:id="rId25"/>
    <p:sldLayoutId id="2147483936" r:id="rId26"/>
    <p:sldLayoutId id="2147483937" r:id="rId27"/>
    <p:sldLayoutId id="2147483825" r:id="rId28"/>
    <p:sldLayoutId id="2147483935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c.org.uk/revalidation/requirements/written-reflective-account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625" y="2434234"/>
            <a:ext cx="5492550" cy="2507695"/>
          </a:xfrm>
        </p:spPr>
        <p:txBody>
          <a:bodyPr/>
          <a:lstStyle/>
          <a:p>
            <a:r>
              <a:rPr lang="en-GB" dirty="0"/>
              <a:t>Accelerated Preceptorship: Developing Yourself</a:t>
            </a:r>
          </a:p>
        </p:txBody>
      </p:sp>
      <p:pic>
        <p:nvPicPr>
          <p:cNvPr id="5" name="Picture 4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E180EBFC-5E1C-5EFD-63EF-C38F7C71AB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25" y="437753"/>
            <a:ext cx="3854853" cy="4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Kolb in practice – example 1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0"/>
            <a:ext cx="11088000" cy="47911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b="1" dirty="0"/>
              <a:t>A learning opportunity</a:t>
            </a:r>
            <a:r>
              <a:rPr lang="en-GB" sz="2400" dirty="0"/>
              <a:t>! At each of the four stages, ask: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</a:pPr>
            <a:endParaRPr lang="en-GB" sz="2400" dirty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dirty="0"/>
              <a:t>Concrete experience – an error has been made in medicines management and the impact was the wrong medication has been given to the patient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dirty="0"/>
              <a:t>Reflection – staff member felt upset and worried, second checker was annoyed, patient was understanding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dirty="0"/>
              <a:t>Conceptualisation – consider why it happened - short staffing, tiredness, heavy patient workload, end of busy shift, failure to concentrate.  Could have checked more carefully, taken more time, checked with a senior member of staff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dirty="0"/>
              <a:t>Active experimentation – to prevent this happening again, make a plan at beginning of shift, write down medications carefully, follow 7Rs of medication management and check as appropriate </a:t>
            </a:r>
          </a:p>
        </p:txBody>
      </p:sp>
    </p:spTree>
    <p:extLst>
      <p:ext uri="{BB962C8B-B14F-4D97-AF65-F5344CB8AC3E}">
        <p14:creationId xmlns:p14="http://schemas.microsoft.com/office/powerpoint/2010/main" val="32466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Kolb in practice – example 2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0"/>
            <a:ext cx="11088000" cy="47911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b="1" dirty="0"/>
              <a:t>A positive example! </a:t>
            </a:r>
            <a:r>
              <a:rPr lang="en-GB" sz="2400" dirty="0"/>
              <a:t>At each of the four stages, ask: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</a:pPr>
            <a:endParaRPr lang="en-GB" sz="2400" dirty="0"/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b="1" dirty="0"/>
              <a:t>Concrete experience </a:t>
            </a:r>
            <a:r>
              <a:rPr lang="en-GB" sz="2400" dirty="0"/>
              <a:t>– patient deteriorated normal, observations were outside normal limits and was escalated to doctors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b="1" dirty="0"/>
              <a:t>Reflection</a:t>
            </a:r>
            <a:r>
              <a:rPr lang="en-GB" sz="2400" dirty="0"/>
              <a:t> – staff member was concerned, wanted to advocate for patient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b="1" dirty="0"/>
              <a:t>Conceptualisation</a:t>
            </a:r>
            <a:r>
              <a:rPr lang="en-GB" sz="2400" dirty="0"/>
              <a:t> – action was appropriate for the situation and process was followed.  If this hadn’t been escalated patient would have deteriorated further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b="1" dirty="0"/>
              <a:t>Active experimentation </a:t>
            </a:r>
            <a:r>
              <a:rPr lang="en-GB" sz="2400" dirty="0"/>
              <a:t>– learn process of patient escalation and transfer policies to develop confidence</a:t>
            </a:r>
          </a:p>
        </p:txBody>
      </p:sp>
    </p:spTree>
    <p:extLst>
      <p:ext uri="{BB962C8B-B14F-4D97-AF65-F5344CB8AC3E}">
        <p14:creationId xmlns:p14="http://schemas.microsoft.com/office/powerpoint/2010/main" val="35027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Reflection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Consider a recent experience you have had and work through the four different stages of Kolb’s learning cycle</a:t>
            </a:r>
          </a:p>
        </p:txBody>
      </p:sp>
    </p:spTree>
    <p:extLst>
      <p:ext uri="{BB962C8B-B14F-4D97-AF65-F5344CB8AC3E}">
        <p14:creationId xmlns:p14="http://schemas.microsoft.com/office/powerpoint/2010/main" val="7885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Learning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0"/>
            <a:ext cx="11088000" cy="461300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We are all individuals and learn in different ways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Learning styles help us to understand our preferred ways of learning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This helps us to identify which is the best method of learning for us to facilitate maximum learning and transfer to workplace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Honey and Mumford identified four different learning styles – Activist, Reflector, Theorist and Pragmatist</a:t>
            </a:r>
          </a:p>
        </p:txBody>
      </p:sp>
    </p:spTree>
    <p:extLst>
      <p:ext uri="{BB962C8B-B14F-4D97-AF65-F5344CB8AC3E}">
        <p14:creationId xmlns:p14="http://schemas.microsoft.com/office/powerpoint/2010/main" val="20184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How do people learn?</a:t>
            </a:r>
            <a:endParaRPr lang="en-GB" spc="-4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3B98B3-4E9B-941D-2878-3E6A30489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r="8977"/>
          <a:stretch/>
        </p:blipFill>
        <p:spPr bwMode="auto">
          <a:xfrm>
            <a:off x="6076014" y="2003090"/>
            <a:ext cx="1662689" cy="201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427066-FB09-1BCB-81E8-C7CBD30D2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1656" b="8427"/>
          <a:stretch/>
        </p:blipFill>
        <p:spPr bwMode="auto">
          <a:xfrm>
            <a:off x="4194649" y="3869626"/>
            <a:ext cx="1722121" cy="196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0730CF-401F-15A6-C7F6-AF20FAC1F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-1" b="7118"/>
          <a:stretch/>
        </p:blipFill>
        <p:spPr bwMode="auto">
          <a:xfrm>
            <a:off x="8140806" y="4192790"/>
            <a:ext cx="2130724" cy="144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C38E1C-67DA-8606-6C58-D7E5DECC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83" y="251908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9DD3480-06EA-89A1-E9D1-C52970405E4C}"/>
              </a:ext>
            </a:extLst>
          </p:cNvPr>
          <p:cNvSpPr txBox="1"/>
          <p:nvPr/>
        </p:nvSpPr>
        <p:spPr>
          <a:xfrm>
            <a:off x="2372323" y="4590569"/>
            <a:ext cx="97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Activist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354700-5113-ACF7-8531-4A32891791B9}"/>
              </a:ext>
            </a:extLst>
          </p:cNvPr>
          <p:cNvSpPr txBox="1"/>
          <p:nvPr/>
        </p:nvSpPr>
        <p:spPr>
          <a:xfrm>
            <a:off x="4495470" y="5837858"/>
            <a:ext cx="1149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Reflector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A4BF64-3F1F-3A20-F667-3CCAF6841DFF}"/>
              </a:ext>
            </a:extLst>
          </p:cNvPr>
          <p:cNvSpPr txBox="1"/>
          <p:nvPr/>
        </p:nvSpPr>
        <p:spPr>
          <a:xfrm>
            <a:off x="6332585" y="4025695"/>
            <a:ext cx="105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Theorist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D33623-6B35-C4B1-9BA3-4EF64B2B297A}"/>
              </a:ext>
            </a:extLst>
          </p:cNvPr>
          <p:cNvSpPr txBox="1"/>
          <p:nvPr/>
        </p:nvSpPr>
        <p:spPr>
          <a:xfrm>
            <a:off x="8788878" y="5750294"/>
            <a:ext cx="132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Pragmatist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F1E6829-8ADD-DAC5-6D18-F8B17B98C010}"/>
              </a:ext>
            </a:extLst>
          </p:cNvPr>
          <p:cNvGrpSpPr/>
          <p:nvPr/>
        </p:nvGrpSpPr>
        <p:grpSpPr>
          <a:xfrm>
            <a:off x="1537328" y="1514762"/>
            <a:ext cx="1820770" cy="1008112"/>
            <a:chOff x="1723470" y="1237836"/>
            <a:chExt cx="1820770" cy="1008112"/>
          </a:xfrm>
        </p:grpSpPr>
        <p:sp>
          <p:nvSpPr>
            <p:cNvPr id="34" name="Cloud Callout 13">
              <a:extLst>
                <a:ext uri="{FF2B5EF4-FFF2-40B4-BE49-F238E27FC236}">
                  <a16:creationId xmlns:a16="http://schemas.microsoft.com/office/drawing/2014/main" id="{B3251D13-1AB7-9BA4-3F8C-B6300D42AB9A}"/>
                </a:ext>
              </a:extLst>
            </p:cNvPr>
            <p:cNvSpPr/>
            <p:nvPr/>
          </p:nvSpPr>
          <p:spPr>
            <a:xfrm>
              <a:off x="1723470" y="1237836"/>
              <a:ext cx="1820770" cy="1008112"/>
            </a:xfrm>
            <a:prstGeom prst="cloudCallout">
              <a:avLst>
                <a:gd name="adj1" fmla="val 35247"/>
                <a:gd name="adj2" fmla="val 62500"/>
              </a:avLst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81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73065D-A1F7-8C5D-B0C2-A67B0FB04CD1}"/>
                </a:ext>
              </a:extLst>
            </p:cNvPr>
            <p:cNvSpPr txBox="1"/>
            <p:nvPr/>
          </p:nvSpPr>
          <p:spPr>
            <a:xfrm>
              <a:off x="2036752" y="1326393"/>
              <a:ext cx="11942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281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ＭＳ Ｐゴシック" panose="020B0600070205080204" pitchFamily="34" charset="-128"/>
                </a:rPr>
                <a:t>I will try anything once!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D6BD9A-7E32-C1C0-7033-DF0E7BB0E403}"/>
              </a:ext>
            </a:extLst>
          </p:cNvPr>
          <p:cNvGrpSpPr/>
          <p:nvPr/>
        </p:nvGrpSpPr>
        <p:grpSpPr>
          <a:xfrm>
            <a:off x="4130280" y="2734721"/>
            <a:ext cx="1820770" cy="1008112"/>
            <a:chOff x="1723470" y="1237836"/>
            <a:chExt cx="1820770" cy="1008112"/>
          </a:xfrm>
        </p:grpSpPr>
        <p:sp>
          <p:nvSpPr>
            <p:cNvPr id="37" name="Cloud Callout 16">
              <a:extLst>
                <a:ext uri="{FF2B5EF4-FFF2-40B4-BE49-F238E27FC236}">
                  <a16:creationId xmlns:a16="http://schemas.microsoft.com/office/drawing/2014/main" id="{06378DA6-5247-7B7B-C42C-0B0A57E02271}"/>
                </a:ext>
              </a:extLst>
            </p:cNvPr>
            <p:cNvSpPr/>
            <p:nvPr/>
          </p:nvSpPr>
          <p:spPr>
            <a:xfrm>
              <a:off x="1723470" y="1237836"/>
              <a:ext cx="1820770" cy="1008112"/>
            </a:xfrm>
            <a:prstGeom prst="cloudCallout">
              <a:avLst>
                <a:gd name="adj1" fmla="val 16833"/>
                <a:gd name="adj2" fmla="val 76106"/>
              </a:avLst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81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A15499-6C01-1FAE-B27A-E77EAFF14645}"/>
                </a:ext>
              </a:extLst>
            </p:cNvPr>
            <p:cNvSpPr txBox="1"/>
            <p:nvPr/>
          </p:nvSpPr>
          <p:spPr>
            <a:xfrm>
              <a:off x="2036752" y="1326393"/>
              <a:ext cx="11942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281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ＭＳ Ｐゴシック" panose="020B0600070205080204" pitchFamily="34" charset="-128"/>
                </a:rPr>
                <a:t>I want to think about this first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E52D738-F4F1-0CC4-19C5-33AEB7E37259}"/>
              </a:ext>
            </a:extLst>
          </p:cNvPr>
          <p:cNvGrpSpPr/>
          <p:nvPr/>
        </p:nvGrpSpPr>
        <p:grpSpPr>
          <a:xfrm>
            <a:off x="7586664" y="1181852"/>
            <a:ext cx="1820770" cy="1008112"/>
            <a:chOff x="1723470" y="1237836"/>
            <a:chExt cx="1820770" cy="1008112"/>
          </a:xfrm>
        </p:grpSpPr>
        <p:sp>
          <p:nvSpPr>
            <p:cNvPr id="40" name="Cloud Callout 19">
              <a:extLst>
                <a:ext uri="{FF2B5EF4-FFF2-40B4-BE49-F238E27FC236}">
                  <a16:creationId xmlns:a16="http://schemas.microsoft.com/office/drawing/2014/main" id="{53BB805C-26B5-141C-4F48-E0BD0CD97F26}"/>
                </a:ext>
              </a:extLst>
            </p:cNvPr>
            <p:cNvSpPr/>
            <p:nvPr/>
          </p:nvSpPr>
          <p:spPr>
            <a:xfrm>
              <a:off x="1723470" y="1237836"/>
              <a:ext cx="1820770" cy="1008112"/>
            </a:xfrm>
            <a:prstGeom prst="cloudCallout">
              <a:avLst>
                <a:gd name="adj1" fmla="val -51480"/>
                <a:gd name="adj2" fmla="val 61919"/>
              </a:avLst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81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CACAC9-F425-9009-7F7D-EB96FD21CE1A}"/>
                </a:ext>
              </a:extLst>
            </p:cNvPr>
            <p:cNvSpPr txBox="1"/>
            <p:nvPr/>
          </p:nvSpPr>
          <p:spPr>
            <a:xfrm>
              <a:off x="2036752" y="1326393"/>
              <a:ext cx="11942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281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ＭＳ Ｐゴシック" panose="020B0600070205080204" pitchFamily="34" charset="-128"/>
                </a:rPr>
                <a:t>I need to find out all the facts </a:t>
              </a:r>
            </a:p>
          </p:txBody>
        </p:sp>
      </p:grpSp>
      <p:sp>
        <p:nvSpPr>
          <p:cNvPr id="42" name="Cloud Callout 21">
            <a:extLst>
              <a:ext uri="{FF2B5EF4-FFF2-40B4-BE49-F238E27FC236}">
                <a16:creationId xmlns:a16="http://schemas.microsoft.com/office/drawing/2014/main" id="{1E2E089F-18A0-DC88-DC62-F49476BA39D8}"/>
              </a:ext>
            </a:extLst>
          </p:cNvPr>
          <p:cNvSpPr/>
          <p:nvPr/>
        </p:nvSpPr>
        <p:spPr>
          <a:xfrm>
            <a:off x="8140806" y="2707907"/>
            <a:ext cx="2130724" cy="1161719"/>
          </a:xfrm>
          <a:prstGeom prst="cloudCallout">
            <a:avLst>
              <a:gd name="adj1" fmla="val 796"/>
              <a:gd name="adj2" fmla="val 83341"/>
            </a:avLst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452190-1D03-9945-42FD-3DC5398287C7}"/>
              </a:ext>
            </a:extLst>
          </p:cNvPr>
          <p:cNvSpPr txBox="1"/>
          <p:nvPr/>
        </p:nvSpPr>
        <p:spPr>
          <a:xfrm>
            <a:off x="8323926" y="2895888"/>
            <a:ext cx="1529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1F497D"/>
                </a:solidFill>
                <a:ea typeface="ＭＳ Ｐゴシック" panose="020B0600070205080204" pitchFamily="34" charset="-128"/>
              </a:rPr>
              <a:t>Is this the best way to do this?</a:t>
            </a:r>
          </a:p>
        </p:txBody>
      </p:sp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Reflection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Consider your own preferred style of learning and how this may influence your choice of development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What are your preferred methods of learning?</a:t>
            </a:r>
          </a:p>
        </p:txBody>
      </p:sp>
    </p:spTree>
    <p:extLst>
      <p:ext uri="{BB962C8B-B14F-4D97-AF65-F5344CB8AC3E}">
        <p14:creationId xmlns:p14="http://schemas.microsoft.com/office/powerpoint/2010/main" val="3488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Turning learning needs into objectives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Prioritise learning needs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Identify what needs to be done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Consider preferred learning style and options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Determine the timeframe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Confirm the measure of success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Set SMART objective</a:t>
            </a:r>
          </a:p>
        </p:txBody>
      </p:sp>
    </p:spTree>
    <p:extLst>
      <p:ext uri="{BB962C8B-B14F-4D97-AF65-F5344CB8AC3E}">
        <p14:creationId xmlns:p14="http://schemas.microsoft.com/office/powerpoint/2010/main" val="17954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SMART objectives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Specific</a:t>
            </a:r>
            <a:r>
              <a:rPr lang="en-GB" sz="2400" dirty="0"/>
              <a:t> – clear, concise and specific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b="1" dirty="0" err="1"/>
              <a:t>Measureable</a:t>
            </a:r>
            <a:r>
              <a:rPr lang="en-GB" sz="2400" dirty="0"/>
              <a:t> – how objective may be measured and what success looks like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Achievable / Agreed </a:t>
            </a:r>
            <a:r>
              <a:rPr lang="en-GB" sz="2400" dirty="0"/>
              <a:t>–achievable within any constraints for the individual and agreed by the individual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Realistic / Relevant </a:t>
            </a:r>
            <a:r>
              <a:rPr lang="en-GB" sz="2400" dirty="0"/>
              <a:t>– realistic in terms of method, timing and constraints.  Relevant in terms of the individual, their learning needs and role requirements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Timebound</a:t>
            </a:r>
            <a:r>
              <a:rPr lang="en-GB" sz="2400" dirty="0"/>
              <a:t> – a defined deadline for completion.  Whilst we may not like deadlines, we focus on achieving by a deadline</a:t>
            </a:r>
          </a:p>
        </p:txBody>
      </p:sp>
    </p:spTree>
    <p:extLst>
      <p:ext uri="{BB962C8B-B14F-4D97-AF65-F5344CB8AC3E}">
        <p14:creationId xmlns:p14="http://schemas.microsoft.com/office/powerpoint/2010/main" val="26558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Example SMART objectives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To complete induction and all mandatory required training documented on ESR within four weeks of joining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To write one reflection on each learning activity within one week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To complete HDU competencies and have all signed off by shadowing and working in HDU.  Have these completed and signed off within six months</a:t>
            </a:r>
          </a:p>
        </p:txBody>
      </p:sp>
    </p:spTree>
    <p:extLst>
      <p:ext uri="{BB962C8B-B14F-4D97-AF65-F5344CB8AC3E}">
        <p14:creationId xmlns:p14="http://schemas.microsoft.com/office/powerpoint/2010/main" val="33154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Reflection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Refer back to the SLOT analysis you have completed and the two learning needs you identified and prioritised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Set yourself two SMART objectives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Don’t forget: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Are they specific?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	- How will you measure completion?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	- Are they achievable given opportunities and time?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	- Are they realistic for you in your role?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	- Have you identified a deadline?</a:t>
            </a:r>
          </a:p>
        </p:txBody>
      </p:sp>
    </p:spTree>
    <p:extLst>
      <p:ext uri="{BB962C8B-B14F-4D97-AF65-F5344CB8AC3E}">
        <p14:creationId xmlns:p14="http://schemas.microsoft.com/office/powerpoint/2010/main" val="18602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Session objectives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1432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understand a SLOT analysis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understand the learning cycle and learning styles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be able to set SMART objectives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develop awareness of Gibbs and Rolfe et al as reflective learning tools.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8699A-B55F-394A-8D26-672B8DCA6C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1" y="1416790"/>
            <a:ext cx="11012644" cy="57792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dirty="0"/>
              <a:t>By the end of the session, you will: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21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What is Reflective Learning?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862384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Reflective learning evolves from the reflection and critical analysis of experience from professional practice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It facilitates the learning process by providing a deeper understanding of yourself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This means looking back on an experience or at the end of the day and thinking about what went well, what didn’t go well and what you have learned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Reflective learning helps us to develop and grow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Reflection does not always have to be documented, you can reflect to yourself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Reflecting on your shift on the way home can help take learning and prevent taking work / stress home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05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Learning to reflect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0"/>
            <a:ext cx="11088000" cy="5278021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Reflecting should not be onerous and need not be time-consuming.  It quickly becomes automatic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Reflecting with someone else – for example, your preceptor, supervisor or peer, may help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 reflective journal can help you to articulate your reflection and learning.  It also provides a document for you to look back on and continue to learn from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Using a model will help you to structure your reflections in a meaningful way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Consider positive as well as negative experiences – we can learn just as much from what has gone well!</a:t>
            </a:r>
          </a:p>
        </p:txBody>
      </p:sp>
    </p:spTree>
    <p:extLst>
      <p:ext uri="{BB962C8B-B14F-4D97-AF65-F5344CB8AC3E}">
        <p14:creationId xmlns:p14="http://schemas.microsoft.com/office/powerpoint/2010/main" val="11746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Models of Reflection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0"/>
            <a:ext cx="11088000" cy="5278021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GB" sz="2400" dirty="0"/>
              <a:t>There are different models of reflection and the two most popular ones in healthcare are: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Gibbs (1988) </a:t>
            </a:r>
            <a:r>
              <a:rPr lang="en-GB" sz="2400" dirty="0"/>
              <a:t>– focuses on six different stages which were intended to promote deep reflection, isolating feelings and slowing down the thought processes so that reflectors avoid jumping to conclusions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b="1" dirty="0"/>
              <a:t>Rolfe et al (2001) </a:t>
            </a:r>
            <a:r>
              <a:rPr lang="en-GB" sz="2400" dirty="0"/>
              <a:t>–a simple reflection model with just three questions – what, so what and now what?  Whilst simple, it is very effective</a:t>
            </a:r>
          </a:p>
        </p:txBody>
      </p:sp>
    </p:spTree>
    <p:extLst>
      <p:ext uri="{BB962C8B-B14F-4D97-AF65-F5344CB8AC3E}">
        <p14:creationId xmlns:p14="http://schemas.microsoft.com/office/powerpoint/2010/main" val="37046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Gibbs’ Model</a:t>
            </a:r>
            <a:endParaRPr lang="en-GB" spc="-40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A0963181-FCA4-0B46-3ED7-A440383F8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739423"/>
              </p:ext>
            </p:extLst>
          </p:nvPr>
        </p:nvGraphicFramePr>
        <p:xfrm>
          <a:off x="1598221" y="1626919"/>
          <a:ext cx="8995558" cy="451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32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Reflection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Consider a recent experience and work through Gibbs’ six stages of reflection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Write up your reflection for your portfolio</a:t>
            </a:r>
          </a:p>
        </p:txBody>
      </p:sp>
    </p:spTree>
    <p:extLst>
      <p:ext uri="{BB962C8B-B14F-4D97-AF65-F5344CB8AC3E}">
        <p14:creationId xmlns:p14="http://schemas.microsoft.com/office/powerpoint/2010/main" val="13290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Rolfe et al model</a:t>
            </a:r>
            <a:endParaRPr lang="en-GB" spc="-4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028376-82AB-2FBF-917C-249CA5B009E9}"/>
              </a:ext>
            </a:extLst>
          </p:cNvPr>
          <p:cNvGrpSpPr/>
          <p:nvPr/>
        </p:nvGrpSpPr>
        <p:grpSpPr>
          <a:xfrm>
            <a:off x="922532" y="1343185"/>
            <a:ext cx="10346935" cy="4171630"/>
            <a:chOff x="-1318502" y="-178152"/>
            <a:chExt cx="10346995" cy="4154666"/>
          </a:xfrm>
        </p:grpSpPr>
        <p:pic>
          <p:nvPicPr>
            <p:cNvPr id="11" name="Picture 10" descr="Image result for rolfe et al">
              <a:extLst>
                <a:ext uri="{FF2B5EF4-FFF2-40B4-BE49-F238E27FC236}">
                  <a16:creationId xmlns:a16="http://schemas.microsoft.com/office/drawing/2014/main" id="{A9A45DE4-6C0D-D2E5-6EB7-A29A8F334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336" y="700679"/>
              <a:ext cx="3205997" cy="3205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55657D4F-3B2C-4976-920C-0A2F594A434D}"/>
                </a:ext>
              </a:extLst>
            </p:cNvPr>
            <p:cNvSpPr txBox="1"/>
            <p:nvPr/>
          </p:nvSpPr>
          <p:spPr>
            <a:xfrm>
              <a:off x="-1318502" y="-178152"/>
              <a:ext cx="3672430" cy="24818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2813" eaLnBrk="0" fontAlgn="base" hangingPunct="0">
                <a:spcBef>
                  <a:spcPct val="0"/>
                </a:spcBef>
              </a:pPr>
              <a:r>
                <a:rPr lang="en-GB" sz="1600" b="1" dirty="0">
                  <a:solidFill>
                    <a:srgbClr val="1F497D"/>
                  </a:solidFill>
                  <a:ea typeface="MS Mincho"/>
                  <a:cs typeface="Arial" panose="020B0604020202020204" pitchFamily="34" charset="0"/>
                </a:rPr>
                <a:t>WHAT: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Is the problem / situation?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Was my role?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Was I trying to achieve?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Actions did I take?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Was response of others?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Were the consequences?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Were my feelings?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Was good or bad about the experience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0E3E6774-94D4-36A7-8931-68BF8F32B912}"/>
                </a:ext>
              </a:extLst>
            </p:cNvPr>
            <p:cNvSpPr txBox="1"/>
            <p:nvPr/>
          </p:nvSpPr>
          <p:spPr>
            <a:xfrm>
              <a:off x="5608235" y="918191"/>
              <a:ext cx="3420258" cy="21799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2813" eaLnBrk="0" fontAlgn="base" hangingPunct="0">
                <a:spcBef>
                  <a:spcPct val="0"/>
                </a:spcBef>
              </a:pPr>
              <a:r>
                <a:rPr lang="en-GB" sz="1600" b="1" dirty="0">
                  <a:solidFill>
                    <a:srgbClr val="1F497D"/>
                  </a:solidFill>
                  <a:ea typeface="MS Mincho"/>
                  <a:cs typeface="Arial" panose="020B0604020202020204" pitchFamily="34" charset="0"/>
                </a:rPr>
                <a:t>SO WHAT?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Does this teach me?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Does this mean – to me and to others?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Could I have done differently?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Knowledge or skills did I bring to the situation?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Is my understanding on the situation and my actions now?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Could I have done differently?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DC2BE17F-A608-2836-6DB2-0A13ADAADC99}"/>
                </a:ext>
              </a:extLst>
            </p:cNvPr>
            <p:cNvSpPr txBox="1"/>
            <p:nvPr/>
          </p:nvSpPr>
          <p:spPr>
            <a:xfrm>
              <a:off x="-1318502" y="2665940"/>
              <a:ext cx="3600421" cy="13105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2813" eaLnBrk="0" fontAlgn="base" hangingPunct="0">
                <a:spcBef>
                  <a:spcPct val="0"/>
                </a:spcBef>
              </a:pPr>
              <a:r>
                <a:rPr lang="en-GB" sz="1600" b="1" dirty="0">
                  <a:solidFill>
                    <a:srgbClr val="1F497D"/>
                  </a:solidFill>
                  <a:ea typeface="MS Mincho"/>
                  <a:cs typeface="Arial" panose="020B0604020202020204" pitchFamily="34" charset="0"/>
                </a:rPr>
                <a:t>NOW WHAT?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Do I need to do to make things better?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Broader issues need to be considered?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Might the consequences be?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  <a:p>
              <a:pPr marL="342900" indent="-342900" defTabSz="912813" eaLnBrk="0" fontAlgn="base" hangingPunct="0">
                <a:spcBef>
                  <a:spcPct val="0"/>
                </a:spcBef>
                <a:buFont typeface="Arial"/>
                <a:buChar char="•"/>
                <a:tabLst>
                  <a:tab pos="457200" algn="l"/>
                </a:tabLst>
              </a:pPr>
              <a:r>
                <a:rPr lang="en-US" sz="1600" dirty="0">
                  <a:solidFill>
                    <a:srgbClr val="000000"/>
                  </a:solidFill>
                  <a:ea typeface="MS Mincho"/>
                  <a:cs typeface="Arial" panose="020B0604020202020204" pitchFamily="34" charset="0"/>
                </a:rPr>
                <a:t>Will I do differently next time?</a:t>
              </a:r>
              <a:endParaRPr lang="en-GB" sz="1600" dirty="0">
                <a:solidFill>
                  <a:prstClr val="black"/>
                </a:solidFill>
                <a:ea typeface="MS Mincho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4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NMC Reflection template</a:t>
            </a:r>
            <a:endParaRPr lang="en-GB" spc="-4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0174D85-723C-23F4-FAC4-14A0ABD21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6657569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The NMC provides a reflection template which is also a requirement for revalidation: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endParaRPr lang="en-GB" sz="2400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dirty="0">
                <a:hlinkClick r:id="rId3"/>
              </a:rPr>
              <a:t>https://www.nmc.org.uk/revalidation/requirements/written-reflective-accounts/</a:t>
            </a:r>
            <a:endParaRPr lang="en-GB" sz="2400" dirty="0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1C943-6696-C1DC-8D14-71EEB58A53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39" t="24571" r="55962" b="16140"/>
          <a:stretch/>
        </p:blipFill>
        <p:spPr>
          <a:xfrm>
            <a:off x="7546123" y="589180"/>
            <a:ext cx="3967954" cy="56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Reflection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Now consider a different experience to the previous one and write a reflection using the Rolfe et al model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Which one did you find easiest to use?</a:t>
            </a:r>
          </a:p>
        </p:txBody>
      </p:sp>
    </p:spTree>
    <p:extLst>
      <p:ext uri="{BB962C8B-B14F-4D97-AF65-F5344CB8AC3E}">
        <p14:creationId xmlns:p14="http://schemas.microsoft.com/office/powerpoint/2010/main" val="7475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References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3600" b="0" dirty="0">
                <a:latin typeface="Arial"/>
                <a:cs typeface="Arial"/>
              </a:rPr>
              <a:t>Kolb, D.A. (1984). </a:t>
            </a:r>
            <a:r>
              <a:rPr lang="en-GB" sz="3600" b="0" i="1" dirty="0">
                <a:latin typeface="Arial"/>
                <a:cs typeface="Arial"/>
              </a:rPr>
              <a:t>Experiential learning: experience as the source of learning and development</a:t>
            </a:r>
            <a:r>
              <a:rPr lang="en-GB" sz="3600" b="0" dirty="0">
                <a:latin typeface="Arial"/>
                <a:cs typeface="Arial"/>
              </a:rPr>
              <a:t>. Englewood Cliffs, NJ: Prentice Hall</a:t>
            </a:r>
          </a:p>
          <a:p>
            <a:pPr marL="571500" indent="-57150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3600" b="0" dirty="0">
                <a:latin typeface="Arial"/>
                <a:cs typeface="Arial"/>
              </a:rPr>
              <a:t>Gibbs, G. (1988) </a:t>
            </a:r>
            <a:r>
              <a:rPr lang="en-GB" sz="3600" b="0" i="1" dirty="0">
                <a:latin typeface="Arial"/>
                <a:cs typeface="Arial"/>
              </a:rPr>
              <a:t>Learning by Doing: A guide to teaching and learning methods</a:t>
            </a:r>
            <a:r>
              <a:rPr lang="en-GB" sz="3600" b="0" dirty="0">
                <a:latin typeface="Arial"/>
                <a:cs typeface="Arial"/>
              </a:rPr>
              <a:t>. Further Education Unit, Oxford Brookes University, Oxford</a:t>
            </a:r>
          </a:p>
          <a:p>
            <a:pPr marL="571500" indent="-57150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3600" b="0" dirty="0">
                <a:latin typeface="Arial"/>
                <a:cs typeface="Arial"/>
              </a:rPr>
              <a:t>Rolfe, G., Freshwater, D. and Jasper, M. (2001). </a:t>
            </a:r>
            <a:r>
              <a:rPr lang="en-GB" sz="3600" b="0" i="1" dirty="0">
                <a:latin typeface="Arial"/>
                <a:cs typeface="Arial"/>
              </a:rPr>
              <a:t>Critical reflection in nursing and the helping professions: a user’s guide.</a:t>
            </a:r>
            <a:r>
              <a:rPr lang="en-GB" sz="3600" b="0" dirty="0">
                <a:latin typeface="Arial"/>
                <a:cs typeface="Arial"/>
              </a:rPr>
              <a:t> Basingstoke: Palgrave Macmillan </a:t>
            </a:r>
            <a:endParaRPr lang="en-GB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Acknowledgments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0"/>
            <a:ext cx="11088000" cy="486238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2800" dirty="0"/>
              <a:t>Written by Desiree Cox, </a:t>
            </a:r>
            <a:r>
              <a:rPr lang="en-GB" sz="2800" dirty="0" err="1"/>
              <a:t>CapitalNurse</a:t>
            </a:r>
            <a:r>
              <a:rPr lang="en-GB" sz="2800" dirty="0"/>
              <a:t> Preceptorship Project Manager and National Preceptorship Programme Lead, NHS England</a:t>
            </a:r>
          </a:p>
          <a:p>
            <a:pPr>
              <a:lnSpc>
                <a:spcPct val="120000"/>
              </a:lnSpc>
            </a:pPr>
            <a:endParaRPr lang="en-GB" sz="2800" dirty="0"/>
          </a:p>
          <a:p>
            <a:pPr>
              <a:lnSpc>
                <a:spcPct val="120000"/>
              </a:lnSpc>
            </a:pPr>
            <a:r>
              <a:rPr lang="en-GB" sz="2800" dirty="0"/>
              <a:t>With thanks to:</a:t>
            </a:r>
          </a:p>
          <a:p>
            <a:pPr>
              <a:lnSpc>
                <a:spcPct val="120000"/>
              </a:lnSpc>
            </a:pPr>
            <a:endParaRPr lang="en-GB" sz="2800" dirty="0"/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Hannah </a:t>
            </a:r>
            <a:r>
              <a:rPr lang="en-GB" sz="2800" dirty="0" err="1"/>
              <a:t>Fosbery</a:t>
            </a:r>
            <a:r>
              <a:rPr lang="en-GB" sz="2800" dirty="0"/>
              <a:t>, Preceptorship Lead, University College London NHS Foundation Trust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Jake Chambers, Preceptorship Lead, </a:t>
            </a:r>
            <a:r>
              <a:rPr lang="en-GB" sz="2800" dirty="0" err="1"/>
              <a:t>Oxleas</a:t>
            </a:r>
            <a:r>
              <a:rPr lang="en-GB" sz="2800" dirty="0"/>
              <a:t> NHS Foundation Trust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Riina Hilton, Preceptorship Lead, NELFT NHS Foundation Trust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Maddy Cox, Clinical Nurse Specialist, Epsom &amp; St Helier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Jules Marchant, Therapy Practice Development Lead, Guy’s and St Thomas’ NHS Trust, and Health Education England </a:t>
            </a:r>
            <a:r>
              <a:rPr lang="en-GB" sz="2800" dirty="0" err="1"/>
              <a:t>RePAIR</a:t>
            </a:r>
            <a:r>
              <a:rPr lang="en-GB" sz="2800" dirty="0"/>
              <a:t> Fellow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Catherine </a:t>
            </a:r>
            <a:r>
              <a:rPr lang="en-GB" sz="2800" dirty="0" err="1"/>
              <a:t>DesForges</a:t>
            </a:r>
            <a:r>
              <a:rPr lang="en-GB" sz="2800" dirty="0"/>
              <a:t>, Head of Education and Development for AHPs, Royal Free London NHS Trust</a:t>
            </a:r>
          </a:p>
          <a:p>
            <a:pPr>
              <a:lnSpc>
                <a:spcPct val="120000"/>
              </a:lnSpc>
            </a:pPr>
            <a:endParaRPr lang="en-GB" sz="2800" dirty="0"/>
          </a:p>
          <a:p>
            <a:pPr>
              <a:lnSpc>
                <a:spcPct val="120000"/>
              </a:lnSpc>
            </a:pPr>
            <a:endParaRPr lang="en-GB" sz="2800" dirty="0"/>
          </a:p>
          <a:p>
            <a:pPr>
              <a:lnSpc>
                <a:spcPct val="12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71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Developing self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Continued development is essential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Three levels:</a:t>
            </a:r>
          </a:p>
          <a:p>
            <a:pPr marL="985838" indent="-534988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dirty="0"/>
              <a:t>Personal – developing yourself as an individual and growing in confidence </a:t>
            </a:r>
          </a:p>
          <a:p>
            <a:pPr marL="985838" indent="-534988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dirty="0"/>
              <a:t>Professional – acquiring skills in managing yourself, working with others and leadership</a:t>
            </a:r>
          </a:p>
          <a:p>
            <a:pPr marL="985838" indent="-534988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dirty="0"/>
              <a:t>Clinical – acquiring new skills, consolidating current skills and developing competence</a:t>
            </a:r>
          </a:p>
        </p:txBody>
      </p:sp>
    </p:spTree>
    <p:extLst>
      <p:ext uri="{BB962C8B-B14F-4D97-AF65-F5344CB8AC3E}">
        <p14:creationId xmlns:p14="http://schemas.microsoft.com/office/powerpoint/2010/main" val="794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SLOT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SLOT analysis is a snapshot of your current level of knowledge and skill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SLOTs change over time and are useful in determining learning needs: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	- </a:t>
            </a:r>
            <a:r>
              <a:rPr lang="en-GB" sz="2400" b="1" dirty="0">
                <a:solidFill>
                  <a:srgbClr val="005EB8"/>
                </a:solidFill>
              </a:rPr>
              <a:t>S</a:t>
            </a:r>
            <a:r>
              <a:rPr lang="en-GB" sz="2400" dirty="0"/>
              <a:t>	Strengths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	- </a:t>
            </a:r>
            <a:r>
              <a:rPr lang="en-GB" sz="2400" b="1" dirty="0">
                <a:solidFill>
                  <a:srgbClr val="005EB8"/>
                </a:solidFill>
              </a:rPr>
              <a:t>L</a:t>
            </a:r>
            <a:r>
              <a:rPr lang="en-GB" sz="2400" dirty="0"/>
              <a:t> 	Learning Needs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	- </a:t>
            </a:r>
            <a:r>
              <a:rPr lang="en-GB" sz="2400" b="1" dirty="0">
                <a:solidFill>
                  <a:srgbClr val="005EB8"/>
                </a:solidFill>
              </a:rPr>
              <a:t>O</a:t>
            </a:r>
            <a:r>
              <a:rPr lang="en-GB" sz="2400" dirty="0"/>
              <a:t> 	Opportunities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	- </a:t>
            </a:r>
            <a:r>
              <a:rPr lang="en-GB" sz="2400" b="1" dirty="0">
                <a:solidFill>
                  <a:srgbClr val="005EB8"/>
                </a:solidFill>
              </a:rPr>
              <a:t>T</a:t>
            </a:r>
            <a:r>
              <a:rPr lang="en-GB" sz="2400" dirty="0"/>
              <a:t>	Threats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497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SLOT analysis</a:t>
            </a:r>
            <a:endParaRPr lang="en-GB" spc="-4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3780B64-FC26-E96D-021B-EDA1D640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702" y="1297186"/>
            <a:ext cx="7824596" cy="4857328"/>
          </a:xfrm>
          <a:prstGeom prst="rect">
            <a:avLst/>
          </a:prstGeom>
          <a:noFill/>
          <a:ln w="3175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1E6B000D-7CA3-17DB-C236-FDA6F0651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3702" y="3490218"/>
            <a:ext cx="7848872" cy="0"/>
          </a:xfrm>
          <a:prstGeom prst="line">
            <a:avLst/>
          </a:prstGeom>
          <a:noFill/>
          <a:ln w="317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2C7DC885-6849-BBE6-4A70-4A2232F02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655" y="1308909"/>
            <a:ext cx="340670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Strengths</a:t>
            </a:r>
          </a:p>
          <a:p>
            <a:pPr defTabSz="91281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Knowledge</a:t>
            </a:r>
          </a:p>
          <a:p>
            <a:pPr defTabSz="91281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Skills</a:t>
            </a:r>
          </a:p>
          <a:p>
            <a:pPr defTabSz="91281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Experience</a:t>
            </a:r>
          </a:p>
          <a:p>
            <a:pPr defTabSz="91281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Specialities / areas of expertise</a:t>
            </a:r>
          </a:p>
          <a:p>
            <a:pPr defTabSz="91281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Positive things you do for the team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332B0ADC-3083-F580-A7FD-0C6052000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443" y="1285463"/>
            <a:ext cx="357181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Learning needs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Gaps in knowledge/skill/competence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Consolidation of skills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Improvement areas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Medicines management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Areas where you feel less confident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99CA0F12-7C41-2D46-AFE6-BAC63741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708" y="3467084"/>
            <a:ext cx="2547492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Opportunities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Study days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 the Job learning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Observation / Shadowing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Resources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E-learning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Specialist competences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547AB5FD-AF74-C258-B703-6388542B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144" y="3525717"/>
            <a:ext cx="2547492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1F497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Threats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 and workload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Funding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Appropriate opportunities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Attitude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Lack of motivation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Lack of support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1508DF-55F1-8F2E-FB52-76DC7B49FC4A}"/>
              </a:ext>
            </a:extLst>
          </p:cNvPr>
          <p:cNvCxnSpPr/>
          <p:nvPr/>
        </p:nvCxnSpPr>
        <p:spPr>
          <a:xfrm>
            <a:off x="6000126" y="1297186"/>
            <a:ext cx="0" cy="4857328"/>
          </a:xfrm>
          <a:prstGeom prst="line">
            <a:avLst/>
          </a:prstGeom>
          <a:noFill/>
          <a:ln w="9525" cap="flat" cmpd="sng" algn="ctr">
            <a:solidFill>
              <a:srgbClr val="1F497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02620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Reflection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Consider yourself in your new role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Complete a SLOT analysis and identify your learning needs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Now prioritise your learning needs: which are the two most important?</a:t>
            </a:r>
          </a:p>
        </p:txBody>
      </p:sp>
    </p:spTree>
    <p:extLst>
      <p:ext uri="{BB962C8B-B14F-4D97-AF65-F5344CB8AC3E}">
        <p14:creationId xmlns:p14="http://schemas.microsoft.com/office/powerpoint/2010/main" val="38977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Kolb’s learning cycle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Developed by David Kolb in 1980s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Four stage process of learning triggered by a concrete experience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Emphasised the importance of reflection in learning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Further developed by Honey and Mumford to identify four learning styles</a:t>
            </a:r>
          </a:p>
        </p:txBody>
      </p:sp>
    </p:spTree>
    <p:extLst>
      <p:ext uri="{BB962C8B-B14F-4D97-AF65-F5344CB8AC3E}">
        <p14:creationId xmlns:p14="http://schemas.microsoft.com/office/powerpoint/2010/main" val="29494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Kolb’s Learning cycle</a:t>
            </a:r>
            <a:endParaRPr lang="en-GB" spc="-4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C7A62D5-8928-519D-BD6A-6E3AB96DF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766633"/>
              </p:ext>
            </p:extLst>
          </p:nvPr>
        </p:nvGraphicFramePr>
        <p:xfrm>
          <a:off x="3478847" y="2221726"/>
          <a:ext cx="5234305" cy="302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8AD30F-E2A4-F8E4-2570-750D6D600009}"/>
              </a:ext>
            </a:extLst>
          </p:cNvPr>
          <p:cNvSpPr txBox="1"/>
          <p:nvPr/>
        </p:nvSpPr>
        <p:spPr>
          <a:xfrm>
            <a:off x="7367279" y="1297186"/>
            <a:ext cx="2736304" cy="175432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A new situation or experience which provokes a reaction and begins the learning experience</a:t>
            </a:r>
          </a:p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46372-B993-2C9D-6867-EDDB35799E19}"/>
              </a:ext>
            </a:extLst>
          </p:cNvPr>
          <p:cNvSpPr txBox="1"/>
          <p:nvPr/>
        </p:nvSpPr>
        <p:spPr>
          <a:xfrm>
            <a:off x="2038687" y="1615996"/>
            <a:ext cx="2520280" cy="175432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The final stage as we test our hypothesis with a new experience or situation which incorporates our 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1DBD22-9486-87F9-40F9-07A604E11076}"/>
              </a:ext>
            </a:extLst>
          </p:cNvPr>
          <p:cNvSpPr txBox="1"/>
          <p:nvPr/>
        </p:nvSpPr>
        <p:spPr>
          <a:xfrm>
            <a:off x="8231376" y="3862472"/>
            <a:ext cx="2520280" cy="175432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The second stage during which we review our experience, think about what we have done and how we have felt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3DCB95-F85D-F71E-BC7C-77EEC98BE28E}"/>
              </a:ext>
            </a:extLst>
          </p:cNvPr>
          <p:cNvSpPr txBox="1"/>
          <p:nvPr/>
        </p:nvSpPr>
        <p:spPr>
          <a:xfrm>
            <a:off x="2110695" y="4739635"/>
            <a:ext cx="2520280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28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During the third stage we begin to interpret and analyse the experience and develop a hypothesis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78FB0A-2279-E6C4-36AB-DCD1F6C95F99}"/>
              </a:ext>
            </a:extLst>
          </p:cNvPr>
          <p:cNvCxnSpPr>
            <a:stCxn id="15" idx="1"/>
          </p:cNvCxnSpPr>
          <p:nvPr/>
        </p:nvCxnSpPr>
        <p:spPr>
          <a:xfrm flipH="1">
            <a:off x="6719207" y="2174349"/>
            <a:ext cx="648072" cy="11280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4A66A0-CE7E-F315-3767-9D2C732BE220}"/>
              </a:ext>
            </a:extLst>
          </p:cNvPr>
          <p:cNvCxnSpPr/>
          <p:nvPr/>
        </p:nvCxnSpPr>
        <p:spPr>
          <a:xfrm flipH="1" flipV="1">
            <a:off x="7727319" y="4100691"/>
            <a:ext cx="504057" cy="36004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8EDC5F-C3A2-1E00-657A-B4D9280E5253}"/>
              </a:ext>
            </a:extLst>
          </p:cNvPr>
          <p:cNvCxnSpPr>
            <a:cxnSpLocks/>
          </p:cNvCxnSpPr>
          <p:nvPr/>
        </p:nvCxnSpPr>
        <p:spPr>
          <a:xfrm flipV="1">
            <a:off x="4630975" y="5328295"/>
            <a:ext cx="728950" cy="52112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A1AE0B-2713-B109-3F7B-E783E1D41131}"/>
              </a:ext>
            </a:extLst>
          </p:cNvPr>
          <p:cNvCxnSpPr>
            <a:cxnSpLocks/>
          </p:cNvCxnSpPr>
          <p:nvPr/>
        </p:nvCxnSpPr>
        <p:spPr>
          <a:xfrm>
            <a:off x="4126919" y="2903431"/>
            <a:ext cx="639202" cy="36004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781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38CD63A1-340F-AF47-BC76-77C1B8EF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/>
          <a:lstStyle/>
          <a:p>
            <a:r>
              <a:rPr lang="en-GB" dirty="0"/>
              <a:t>Kolb in practice</a:t>
            </a:r>
            <a:endParaRPr lang="en-GB" spc="-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4638D-C17F-D749-9360-E2332845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2161"/>
            <a:ext cx="11088000" cy="41136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</a:pPr>
            <a:r>
              <a:rPr lang="en-GB" sz="2400" dirty="0"/>
              <a:t>At each of the four stages, ask: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b="1" dirty="0"/>
              <a:t>Concrete experience </a:t>
            </a:r>
            <a:r>
              <a:rPr lang="en-GB" sz="2400" dirty="0"/>
              <a:t>– what happened?  When / where did it happen?  What was the impact?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b="1" dirty="0"/>
              <a:t>Reflection</a:t>
            </a:r>
            <a:r>
              <a:rPr lang="en-GB" sz="2400" dirty="0"/>
              <a:t> – how did I react?  How did I feel? How did others feel?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b="1" dirty="0"/>
              <a:t>Conceptualisation</a:t>
            </a:r>
            <a:r>
              <a:rPr lang="en-GB" sz="2400" dirty="0"/>
              <a:t> – what could I have done differently?  Could the outcome have been changed?  If so, how?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en-GB" sz="2400" b="1" dirty="0"/>
              <a:t>Active experimentation </a:t>
            </a:r>
            <a:r>
              <a:rPr lang="en-GB" sz="2400" dirty="0"/>
              <a:t>– what will I do next time?  What would the outcome be?  How would I deal with this?</a:t>
            </a:r>
          </a:p>
        </p:txBody>
      </p:sp>
    </p:spTree>
    <p:extLst>
      <p:ext uri="{BB962C8B-B14F-4D97-AF65-F5344CB8AC3E}">
        <p14:creationId xmlns:p14="http://schemas.microsoft.com/office/powerpoint/2010/main" val="12368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C5AF0A9AE0D4D8032BBF19C904698" ma:contentTypeVersion="20" ma:contentTypeDescription="Create a new document." ma:contentTypeScope="" ma:versionID="867221da17ec2f9c62b685efb7cd5391">
  <xsd:schema xmlns:xsd="http://www.w3.org/2001/XMLSchema" xmlns:xs="http://www.w3.org/2001/XMLSchema" xmlns:p="http://schemas.microsoft.com/office/2006/metadata/properties" xmlns:ns2="03b25e55-1fda-4dd5-9a75-c38d0989a0e2" xmlns:ns3="d2389ad0-4628-4ca4-babd-a5e1ca1fc43d" targetNamespace="http://schemas.microsoft.com/office/2006/metadata/properties" ma:root="true" ma:fieldsID="564d56024ec950cb51b530f9321c7ac6" ns2:_="" ns3:_="">
    <xsd:import namespace="03b25e55-1fda-4dd5-9a75-c38d0989a0e2"/>
    <xsd:import namespace="d2389ad0-4628-4ca4-babd-a5e1ca1f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Number" minOccurs="0"/>
                <xsd:element ref="ns2:NumberOrd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25e55-1fda-4dd5-9a75-c38d0989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5" nillable="true" ma:displayName="Number" ma:format="Dropdown" ma:internalName="Number" ma:percentage="FALSE">
      <xsd:simpleType>
        <xsd:restriction base="dms:Number"/>
      </xsd:simpleType>
    </xsd:element>
    <xsd:element name="NumberOrder" ma:index="16" nillable="true" ma:displayName="Number Order" ma:default="6" ma:format="Dropdown" ma:indexed="true" ma:internalName="NumberOrder" ma:percentage="FALSE">
      <xsd:simpleType>
        <xsd:restriction base="dms:Number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89ad0-4628-4ca4-babd-a5e1ca1f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2e7178f-5b02-4f7e-a22e-1f7fb5c4485f}" ma:internalName="TaxCatchAll" ma:showField="CatchAllData" ma:web="d2389ad0-4628-4ca4-babd-a5e1ca1fc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389ad0-4628-4ca4-babd-a5e1ca1fc43d" xsi:nil="true"/>
    <lcf76f155ced4ddcb4097134ff3c332f xmlns="03b25e55-1fda-4dd5-9a75-c38d0989a0e2">
      <Terms xmlns="http://schemas.microsoft.com/office/infopath/2007/PartnerControls"/>
    </lcf76f155ced4ddcb4097134ff3c332f>
    <NumberOrder xmlns="03b25e55-1fda-4dd5-9a75-c38d0989a0e2">6</NumberOrder>
    <Number xmlns="03b25e55-1fda-4dd5-9a75-c38d0989a0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429D70-BC8E-4216-9D09-9DB990C84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b25e55-1fda-4dd5-9a75-c38d0989a0e2"/>
    <ds:schemaRef ds:uri="d2389ad0-4628-4ca4-babd-a5e1ca1f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2B3C52-C4E5-4003-8240-632FDE102EAB}">
  <ds:schemaRefs>
    <ds:schemaRef ds:uri="e072599a-30fe-476f-8579-d865178ed2e0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2da7b801-8e58-4f3f-96a9-6f5affec80cd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d2389ad0-4628-4ca4-babd-a5e1ca1fc43d"/>
    <ds:schemaRef ds:uri="03b25e55-1fda-4dd5-9a75-c38d0989a0e2"/>
  </ds:schemaRefs>
</ds:datastoreItem>
</file>

<file path=customXml/itemProps3.xml><?xml version="1.0" encoding="utf-8"?>
<ds:datastoreItem xmlns:ds="http://schemas.openxmlformats.org/officeDocument/2006/customXml" ds:itemID="{B7B6D4F5-ECA0-4A22-A4DD-3335756FD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NHSD-Refresh-Theme-NOV1120B</Template>
  <TotalTime>1795</TotalTime>
  <Words>2049</Words>
  <Application>Microsoft Office PowerPoint</Application>
  <PresentationFormat>Widescreen</PresentationFormat>
  <Paragraphs>274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NHSD-Refresh-Theme-NOV1120B</vt:lpstr>
      <vt:lpstr>Accelerated Preceptorship: Developing Yourself</vt:lpstr>
      <vt:lpstr>Session objectives</vt:lpstr>
      <vt:lpstr>Developing self</vt:lpstr>
      <vt:lpstr>SLOT</vt:lpstr>
      <vt:lpstr>SLOT analysis</vt:lpstr>
      <vt:lpstr>Reflection</vt:lpstr>
      <vt:lpstr>Kolb’s learning cycle</vt:lpstr>
      <vt:lpstr>Kolb’s Learning cycle</vt:lpstr>
      <vt:lpstr>Kolb in practice</vt:lpstr>
      <vt:lpstr>Kolb in practice – example 1</vt:lpstr>
      <vt:lpstr>Kolb in practice – example 2</vt:lpstr>
      <vt:lpstr>Reflection</vt:lpstr>
      <vt:lpstr>Learning</vt:lpstr>
      <vt:lpstr>How do people learn?</vt:lpstr>
      <vt:lpstr>Reflection</vt:lpstr>
      <vt:lpstr>Turning learning needs into objectives</vt:lpstr>
      <vt:lpstr>SMART objectives</vt:lpstr>
      <vt:lpstr>Example SMART objectives</vt:lpstr>
      <vt:lpstr>Reflection</vt:lpstr>
      <vt:lpstr>What is Reflective Learning?</vt:lpstr>
      <vt:lpstr>Learning to reflect</vt:lpstr>
      <vt:lpstr>Models of Reflection</vt:lpstr>
      <vt:lpstr>Gibbs’ Model</vt:lpstr>
      <vt:lpstr>Reflection</vt:lpstr>
      <vt:lpstr>Rolfe et al model</vt:lpstr>
      <vt:lpstr>NMC Reflection template</vt:lpstr>
      <vt:lpstr>Reflection</vt:lpstr>
      <vt:lpstr>References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Gregory Wye</dc:creator>
  <cp:lastModifiedBy>Rachel Morrison</cp:lastModifiedBy>
  <cp:revision>73</cp:revision>
  <dcterms:created xsi:type="dcterms:W3CDTF">2020-11-30T10:49:03Z</dcterms:created>
  <dcterms:modified xsi:type="dcterms:W3CDTF">2024-04-08T13:59:45Z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0x0101001A0C5AF0A9AE0D4D8032BBF19C904698</vt:lpwstr>
  </property>
  <property fmtid="{D5CDD505-2E9C-101B-9397-08002B2CF9AE}" pid="3" name="_dlc_DocIdItemGuid">
    <vt:lpwstr>56579ddb-1cdf-4035-9a3d-2da04fab6c26</vt:lpwstr>
  </property>
  <property fmtid="{D5CDD505-2E9C-101B-9397-08002B2CF9AE}" pid="4" name="MediaServiceImageTags">
    <vt:lpwstr/>
  </property>
</Properties>
</file>