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56" r:id="rId5"/>
    <p:sldId id="315" r:id="rId6"/>
    <p:sldId id="319" r:id="rId7"/>
    <p:sldId id="310" r:id="rId8"/>
    <p:sldId id="326" r:id="rId9"/>
    <p:sldId id="402" r:id="rId10"/>
    <p:sldId id="409" r:id="rId11"/>
    <p:sldId id="410" r:id="rId12"/>
    <p:sldId id="324" r:id="rId13"/>
    <p:sldId id="383" r:id="rId14"/>
    <p:sldId id="400" r:id="rId15"/>
    <p:sldId id="259" r:id="rId16"/>
    <p:sldId id="403" r:id="rId17"/>
    <p:sldId id="412" r:id="rId18"/>
    <p:sldId id="401" r:id="rId19"/>
    <p:sldId id="404" r:id="rId20"/>
    <p:sldId id="260" r:id="rId21"/>
    <p:sldId id="261" r:id="rId22"/>
    <p:sldId id="262" r:id="rId23"/>
    <p:sldId id="263" r:id="rId24"/>
    <p:sldId id="264" r:id="rId25"/>
    <p:sldId id="265" r:id="rId26"/>
    <p:sldId id="266" r:id="rId27"/>
    <p:sldId id="267" r:id="rId28"/>
    <p:sldId id="268" r:id="rId29"/>
    <p:sldId id="269" r:id="rId30"/>
    <p:sldId id="389" r:id="rId31"/>
    <p:sldId id="270" r:id="rId32"/>
    <p:sldId id="390" r:id="rId33"/>
    <p:sldId id="330" r:id="rId34"/>
    <p:sldId id="273" r:id="rId35"/>
    <p:sldId id="274" r:id="rId36"/>
    <p:sldId id="275" r:id="rId37"/>
    <p:sldId id="276" r:id="rId38"/>
    <p:sldId id="277" r:id="rId39"/>
    <p:sldId id="278" r:id="rId40"/>
    <p:sldId id="279" r:id="rId41"/>
    <p:sldId id="282" r:id="rId42"/>
    <p:sldId id="271" r:id="rId43"/>
    <p:sldId id="272" r:id="rId44"/>
    <p:sldId id="395" r:id="rId45"/>
    <p:sldId id="407" r:id="rId46"/>
    <p:sldId id="283" r:id="rId47"/>
    <p:sldId id="406" r:id="rId48"/>
    <p:sldId id="280" r:id="rId49"/>
    <p:sldId id="284" r:id="rId50"/>
    <p:sldId id="285" r:id="rId51"/>
    <p:sldId id="286" r:id="rId52"/>
    <p:sldId id="373" r:id="rId53"/>
    <p:sldId id="397" r:id="rId54"/>
    <p:sldId id="287" r:id="rId55"/>
    <p:sldId id="288" r:id="rId56"/>
    <p:sldId id="289" r:id="rId57"/>
    <p:sldId id="291" r:id="rId58"/>
    <p:sldId id="292" r:id="rId59"/>
    <p:sldId id="398" r:id="rId60"/>
    <p:sldId id="293" r:id="rId61"/>
    <p:sldId id="296" r:id="rId62"/>
    <p:sldId id="297" r:id="rId63"/>
    <p:sldId id="298" r:id="rId64"/>
    <p:sldId id="294" r:id="rId65"/>
    <p:sldId id="345" r:id="rId66"/>
    <p:sldId id="361" r:id="rId67"/>
    <p:sldId id="363" r:id="rId68"/>
    <p:sldId id="405" r:id="rId69"/>
    <p:sldId id="300" r:id="rId70"/>
    <p:sldId id="295" r:id="rId71"/>
    <p:sldId id="413" r:id="rId72"/>
    <p:sldId id="281" r:id="rId7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26BA2F-D390-197D-11E6-4591ADCFB92B}" name="Kirsten Windfuhr" initials="KW" userId="S::k.windfuhr@bmchealth.co.uk::b71e9fc5-f45e-4d41-9559-4c24f2f706b6" providerId="AD"/>
  <p188:author id="{F2E8BE89-A044-7C42-6863-67DE60BCB4D4}" name="Kallie Phillips" initials="KP" userId="S::k.phillips@bmchealth.co.uk::a8f8b80d-1219-4e82-a4ea-db0c80300ef3" providerId="AD"/>
  <p188:author id="{F79230B8-C767-3A95-EB27-DF884CC4B393}" name="Devon Puttick" initials="DP" userId="S::Devon.Puttick@hee.nhs.uk::ecf24480-4cfc-4f2b-b5e1-b0a0b33e838c" providerId="AD"/>
  <p188:author id="{D83203D5-C490-A91C-4FA7-A950999F785B}" name="Jade Coles" initials="JC" userId="S::j.coles@bmchealth.co.uk::c5de6d8f-d6ea-4b66-86e8-1b810cb2d6e9" providerId="AD"/>
  <p188:author id="{FBA214E8-EAF7-5BE7-7E0C-5B82C2481B24}" name="Beverley Sheard" initials="BS" userId="S::b.sheard@bmchealth.co.uk::ddca7a59-831e-4660-b596-3cabaeb3da97" providerId="AD"/>
  <p188:author id="{FC7707FD-6625-746A-5A6F-BE6E375C7D96}" name="Charlotte Kimpton" initials="CK" userId="S::c.kimpton@bmchealth.co.uk::15e8580b-22c6-4508-9e5f-78857a3f7f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A70"/>
    <a:srgbClr val="43BBEC"/>
    <a:srgbClr val="0072CF"/>
    <a:srgbClr val="768691"/>
    <a:srgbClr val="0D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3792" autoAdjust="0"/>
  </p:normalViewPr>
  <p:slideViewPr>
    <p:cSldViewPr snapToGrid="0" showGuides="1">
      <p:cViewPr varScale="1">
        <p:scale>
          <a:sx n="97" d="100"/>
          <a:sy n="97" d="100"/>
        </p:scale>
        <p:origin x="72" y="228"/>
      </p:cViewPr>
      <p:guideLst>
        <p:guide orient="horz" pos="2160"/>
        <p:guide pos="3840"/>
      </p:guideLst>
    </p:cSldViewPr>
  </p:slideViewPr>
  <p:outlineViewPr>
    <p:cViewPr>
      <p:scale>
        <a:sx n="33" d="100"/>
        <a:sy n="33" d="100"/>
      </p:scale>
      <p:origin x="0" y="-17416"/>
    </p:cViewPr>
  </p:outlineViewPr>
  <p:notesTextViewPr>
    <p:cViewPr>
      <p:scale>
        <a:sx n="1" d="1"/>
        <a:sy n="1" d="1"/>
      </p:scale>
      <p:origin x="0" y="0"/>
    </p:cViewPr>
  </p:notesTextViewPr>
  <p:sorterViewPr>
    <p:cViewPr>
      <p:scale>
        <a:sx n="100" d="100"/>
        <a:sy n="100" d="100"/>
      </p:scale>
      <p:origin x="0" y="-1398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3" y="0"/>
            <a:ext cx="3077739" cy="471054"/>
          </a:xfrm>
          <a:prstGeom prst="rect">
            <a:avLst/>
          </a:prstGeom>
        </p:spPr>
        <p:txBody>
          <a:bodyPr vert="horz" lIns="94229" tIns="47114" rIns="94229" bIns="47114" rtlCol="0"/>
          <a:lstStyle>
            <a:lvl1pPr algn="r">
              <a:defRPr sz="1200"/>
            </a:lvl1pPr>
          </a:lstStyle>
          <a:p>
            <a:fld id="{5D01B56C-99A7-4EB0-90D4-72F21771C988}" type="datetimeFigureOut">
              <a:rPr lang="en-GB" smtClean="0"/>
              <a:t>09/04/2024</a:t>
            </a:fld>
            <a:endParaRPr lang="en-GB"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46EC5657-7E35-4213-9781-0C86C3DEB7DE}" type="slidenum">
              <a:rPr lang="en-GB" smtClean="0"/>
              <a:t>‹#›</a:t>
            </a:fld>
            <a:endParaRPr lang="en-GB" dirty="0"/>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a:t>
            </a:fld>
            <a:endParaRPr lang="en-GB" dirty="0"/>
          </a:p>
        </p:txBody>
      </p:sp>
    </p:spTree>
    <p:extLst>
      <p:ext uri="{BB962C8B-B14F-4D97-AF65-F5344CB8AC3E}">
        <p14:creationId xmlns:p14="http://schemas.microsoft.com/office/powerpoint/2010/main" val="34405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14</a:t>
            </a:fld>
            <a:endParaRPr lang="en-GB" dirty="0"/>
          </a:p>
        </p:txBody>
      </p:sp>
    </p:spTree>
    <p:extLst>
      <p:ext uri="{BB962C8B-B14F-4D97-AF65-F5344CB8AC3E}">
        <p14:creationId xmlns:p14="http://schemas.microsoft.com/office/powerpoint/2010/main" val="56035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17</a:t>
            </a:fld>
            <a:endParaRPr lang="en-GB" dirty="0"/>
          </a:p>
        </p:txBody>
      </p:sp>
    </p:spTree>
    <p:extLst>
      <p:ext uri="{BB962C8B-B14F-4D97-AF65-F5344CB8AC3E}">
        <p14:creationId xmlns:p14="http://schemas.microsoft.com/office/powerpoint/2010/main" val="131343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23</a:t>
            </a:fld>
            <a:endParaRPr lang="en-GB" dirty="0"/>
          </a:p>
        </p:txBody>
      </p:sp>
    </p:spTree>
    <p:extLst>
      <p:ext uri="{BB962C8B-B14F-4D97-AF65-F5344CB8AC3E}">
        <p14:creationId xmlns:p14="http://schemas.microsoft.com/office/powerpoint/2010/main" val="210130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24</a:t>
            </a:fld>
            <a:endParaRPr lang="en-GB" dirty="0"/>
          </a:p>
        </p:txBody>
      </p:sp>
    </p:spTree>
    <p:extLst>
      <p:ext uri="{BB962C8B-B14F-4D97-AF65-F5344CB8AC3E}">
        <p14:creationId xmlns:p14="http://schemas.microsoft.com/office/powerpoint/2010/main" val="22003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BDF0BA-51C7-4D64-FEBD-D8C496BE3236}"/>
              </a:ext>
            </a:extLst>
          </p:cNvPr>
          <p:cNvPicPr>
            <a:picLocks noChangeAspect="1"/>
          </p:cNvPicPr>
          <p:nvPr userDrawn="1"/>
        </p:nvPicPr>
        <p:blipFill rotWithShape="1">
          <a:blip r:embed="rId2">
            <a:alphaModFix/>
          </a:blip>
          <a:srcRect t="65045"/>
          <a:stretch/>
        </p:blipFill>
        <p:spPr>
          <a:xfrm flipH="1">
            <a:off x="-18372" y="0"/>
            <a:ext cx="12219515" cy="937930"/>
          </a:xfrm>
          <a:prstGeom prst="rect">
            <a:avLst/>
          </a:prstGeom>
        </p:spPr>
      </p:pic>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524000" y="3602038"/>
            <a:ext cx="9144000" cy="1655762"/>
          </a:xfrm>
        </p:spPr>
        <p:txBody>
          <a:bodyPr>
            <a:normAutofit/>
          </a:bodyPr>
          <a:lstStyle>
            <a:lvl1pPr marL="0" indent="0" algn="ctr">
              <a:buNone/>
              <a:defRPr sz="3200" b="1">
                <a:solidFill>
                  <a:schemeClr val="tx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dirty="0"/>
          </a:p>
        </p:txBody>
      </p:sp>
      <p:sp>
        <p:nvSpPr>
          <p:cNvPr id="5" name="TextBox 4">
            <a:extLst>
              <a:ext uri="{FF2B5EF4-FFF2-40B4-BE49-F238E27FC236}">
                <a16:creationId xmlns:a16="http://schemas.microsoft.com/office/drawing/2014/main" id="{623B7325-B754-45E6-B3DC-3048C0F10A5C}"/>
              </a:ext>
            </a:extLst>
          </p:cNvPr>
          <p:cNvSpPr txBox="1"/>
          <p:nvPr userDrawn="1"/>
        </p:nvSpPr>
        <p:spPr>
          <a:xfrm>
            <a:off x="4721265" y="6313426"/>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333375" y="374653"/>
            <a:ext cx="11525252" cy="806448"/>
          </a:xfrm>
        </p:spPr>
        <p:txBody>
          <a:bodyPr/>
          <a:lstStyle/>
          <a:p>
            <a:r>
              <a:rPr lang="en-US" dirty="0"/>
              <a:t>Click to edit Master title style</a:t>
            </a:r>
            <a:endParaRPr lang="en-GB" dirty="0"/>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333374" y="1257313"/>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19188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333375" y="384178"/>
            <a:ext cx="11525252" cy="88264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333375" y="1990725"/>
            <a:ext cx="11525251"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C8E23FDD-F776-4B9E-B429-1411882F37F2}"/>
              </a:ext>
            </a:extLst>
          </p:cNvPr>
          <p:cNvSpPr>
            <a:spLocks noGrp="1"/>
          </p:cNvSpPr>
          <p:nvPr>
            <p:ph type="subTitle" idx="13"/>
          </p:nvPr>
        </p:nvSpPr>
        <p:spPr>
          <a:xfrm>
            <a:off x="342898" y="1343038"/>
            <a:ext cx="11525251"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1683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333375" y="1709740"/>
            <a:ext cx="1152525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333375" y="4638675"/>
            <a:ext cx="11525251" cy="962025"/>
          </a:xfrm>
        </p:spPr>
        <p:txBody>
          <a:bodyPr>
            <a:normAutofit/>
          </a:bodyPr>
          <a:lstStyle>
            <a:lvl1pPr marL="0" indent="0">
              <a:buNone/>
              <a:defRPr sz="3200" b="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TextBox 4">
            <a:extLst>
              <a:ext uri="{FF2B5EF4-FFF2-40B4-BE49-F238E27FC236}">
                <a16:creationId xmlns:a16="http://schemas.microsoft.com/office/drawing/2014/main" id="{265960B0-439C-4984-A6C5-02854F28C64B}"/>
              </a:ext>
            </a:extLst>
          </p:cNvPr>
          <p:cNvSpPr txBox="1"/>
          <p:nvPr userDrawn="1"/>
        </p:nvSpPr>
        <p:spPr>
          <a:xfrm>
            <a:off x="4721264" y="6313426"/>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333375" y="365128"/>
            <a:ext cx="11525251" cy="89217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333377"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6172201"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342899" y="1304155"/>
            <a:ext cx="11525250" cy="473845"/>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333375" y="365128"/>
            <a:ext cx="11525251" cy="1206498"/>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333376" y="1681163"/>
            <a:ext cx="5664201"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333376" y="2505075"/>
            <a:ext cx="56642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6172201" y="1681163"/>
            <a:ext cx="5686425"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6172201" y="2505075"/>
            <a:ext cx="5686425"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333375" y="365127"/>
            <a:ext cx="11525252" cy="892173"/>
          </a:xfrm>
        </p:spPr>
        <p:txBody>
          <a:bodyPr/>
          <a:lstStyle/>
          <a:p>
            <a:r>
              <a:rPr lang="en-US" dirty="0"/>
              <a:t>Click to edit Master title style</a:t>
            </a:r>
            <a:endParaRPr lang="en-GB" dirty="0"/>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333376" y="1323988"/>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342900" y="457200"/>
            <a:ext cx="44291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5183188" y="987427"/>
            <a:ext cx="6665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342900" y="2124074"/>
            <a:ext cx="4429125" cy="374491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333376" y="457200"/>
            <a:ext cx="4438651"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5183189" y="987427"/>
            <a:ext cx="6675436"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333376" y="2133600"/>
            <a:ext cx="4438651" cy="37353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333375" y="365128"/>
            <a:ext cx="11525251" cy="1358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333375" y="1825625"/>
            <a:ext cx="11525251" cy="4149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9686924" y="6253043"/>
            <a:ext cx="2162177"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dirty="0"/>
          </a:p>
        </p:txBody>
      </p:sp>
      <p:pic>
        <p:nvPicPr>
          <p:cNvPr id="13" name="Picture 12">
            <a:extLst>
              <a:ext uri="{FF2B5EF4-FFF2-40B4-BE49-F238E27FC236}">
                <a16:creationId xmlns:a16="http://schemas.microsoft.com/office/drawing/2014/main" id="{3E22C0EE-D4EE-493B-8E6D-E3308A9DBA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pic>
        <p:nvPicPr>
          <p:cNvPr id="5" name="Picture 4" descr="Chart, sunburst chart&#10;&#10;Description automatically generated">
            <a:extLst>
              <a:ext uri="{FF2B5EF4-FFF2-40B4-BE49-F238E27FC236}">
                <a16:creationId xmlns:a16="http://schemas.microsoft.com/office/drawing/2014/main" id="{8ADE8C50-CDDB-47FA-9F91-24B9504FE35A}"/>
              </a:ext>
            </a:extLst>
          </p:cNvPr>
          <p:cNvPicPr>
            <a:picLocks noChangeAspect="1"/>
          </p:cNvPicPr>
          <p:nvPr userDrawn="1"/>
        </p:nvPicPr>
        <p:blipFill>
          <a:blip r:embed="rId14">
            <a:alphaModFix amt="70000"/>
            <a:extLst>
              <a:ext uri="{28A0092B-C50C-407E-A947-70E740481C1C}">
                <a14:useLocalDpi xmlns:a14="http://schemas.microsoft.com/office/drawing/2010/main" val="0"/>
              </a:ext>
            </a:extLst>
          </a:blip>
          <a:stretch>
            <a:fillRect/>
          </a:stretch>
        </p:blipFill>
        <p:spPr>
          <a:xfrm>
            <a:off x="10994019" y="5657849"/>
            <a:ext cx="1505748" cy="1526517"/>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hsbenchmarking.nhs.uk/nhsbnadstocktake20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igital.nhs.uk/data-and-information/publications/statistical/nhs-vacancies-survey/april-2015---september-2022-experimental-statistics" TargetMode="Externa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digital.nhs.uk/data-and-information/publications/statistical/nhs-sickness-absence-rates/april-2022-to-june-2022-provisional-statistics"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files.digital.nhs.uk/C3/8F3638/Turnover%20from%20organisation%20benchmarking%20tool%2C%20March%202022.xlsx"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from-harm-to-hope-a-10-year-drugs-plan-to-cut-crime-and-save-lives" TargetMode="External"/><Relationship Id="rId2" Type="http://schemas.openxmlformats.org/officeDocument/2006/relationships/hyperlink" Target="https://www.gov.uk/government/collections/independent-review-of-drugs-by-professor-dame-carol-blac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emf"/><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mailto:b.sheard@nhs.net" TargetMode="External"/><Relationship Id="rId2" Type="http://schemas.openxmlformats.org/officeDocument/2006/relationships/hyperlink" Target="mailto:k.windfuhr@nhs.net" TargetMode="External"/><Relationship Id="rId1" Type="http://schemas.openxmlformats.org/officeDocument/2006/relationships/slideLayout" Target="../slideLayouts/slideLayout6.xml"/><Relationship Id="rId6" Type="http://schemas.openxmlformats.org/officeDocument/2006/relationships/image" Target="../media/image107.png"/><Relationship Id="rId5" Type="http://schemas.openxmlformats.org/officeDocument/2006/relationships/hyperlink" Target="https://www.nhsbenchmarking.nhs.uk/" TargetMode="External"/><Relationship Id="rId4" Type="http://schemas.openxmlformats.org/officeDocument/2006/relationships/hyperlink" Target="mailto:j.coles8@nh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from-harm-to-hope-a-10-year-drugs-plan-to-cut-crime-and-save-lives" TargetMode="External"/><Relationship Id="rId2" Type="http://schemas.openxmlformats.org/officeDocument/2006/relationships/hyperlink" Target="https://www.gov.uk/government/collections/independent-review-of-drugs-by-professor-dame-carol-blac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F06A-AB44-470B-A1C7-D7A0026B45F0}"/>
              </a:ext>
            </a:extLst>
          </p:cNvPr>
          <p:cNvSpPr>
            <a:spLocks noGrp="1"/>
          </p:cNvSpPr>
          <p:nvPr>
            <p:ph type="ctrTitle"/>
          </p:nvPr>
        </p:nvSpPr>
        <p:spPr>
          <a:xfrm>
            <a:off x="838584" y="1605030"/>
            <a:ext cx="10694125" cy="2387600"/>
          </a:xfrm>
        </p:spPr>
        <p:txBody>
          <a:bodyPr>
            <a:noAutofit/>
          </a:bodyPr>
          <a:lstStyle/>
          <a:p>
            <a:br>
              <a:rPr lang="en-US" sz="3600" dirty="0">
                <a:latin typeface="Arial"/>
                <a:cs typeface="Arial"/>
              </a:rPr>
            </a:br>
            <a:br>
              <a:rPr lang="en-US" sz="3600" dirty="0"/>
            </a:br>
            <a:r>
              <a:rPr lang="en-US" sz="3600" dirty="0">
                <a:latin typeface="Arial"/>
                <a:cs typeface="Arial"/>
              </a:rPr>
              <a:t>Drug and Alcohol Treatment and Recovery Services</a:t>
            </a:r>
            <a:br>
              <a:rPr lang="en-US" sz="3600" dirty="0"/>
            </a:br>
            <a:endParaRPr lang="en-GB" sz="3600" dirty="0">
              <a:latin typeface="Arial"/>
              <a:cs typeface="Arial"/>
            </a:endParaRPr>
          </a:p>
        </p:txBody>
      </p:sp>
      <p:sp>
        <p:nvSpPr>
          <p:cNvPr id="3" name="Subtitle 2">
            <a:extLst>
              <a:ext uri="{FF2B5EF4-FFF2-40B4-BE49-F238E27FC236}">
                <a16:creationId xmlns:a16="http://schemas.microsoft.com/office/drawing/2014/main" id="{7F52217C-CA03-4EF7-8789-BF081E693C24}"/>
              </a:ext>
            </a:extLst>
          </p:cNvPr>
          <p:cNvSpPr>
            <a:spLocks noGrp="1"/>
          </p:cNvSpPr>
          <p:nvPr>
            <p:ph type="subTitle" idx="1"/>
          </p:nvPr>
        </p:nvSpPr>
        <p:spPr>
          <a:xfrm>
            <a:off x="1524000" y="3919262"/>
            <a:ext cx="9144000" cy="1655762"/>
          </a:xfrm>
        </p:spPr>
        <p:txBody>
          <a:bodyPr/>
          <a:lstStyle/>
          <a:p>
            <a:r>
              <a:rPr lang="en-GB" sz="3200" dirty="0"/>
              <a:t>National Workforce Census V2</a:t>
            </a:r>
          </a:p>
          <a:p>
            <a:r>
              <a:rPr lang="en-GB" dirty="0"/>
              <a:t>February 2023</a:t>
            </a:r>
            <a:endParaRPr lang="en-GB" sz="3200" dirty="0"/>
          </a:p>
        </p:txBody>
      </p:sp>
      <p:sp>
        <p:nvSpPr>
          <p:cNvPr id="4" name="Slide Number Placeholder 3">
            <a:extLst>
              <a:ext uri="{FF2B5EF4-FFF2-40B4-BE49-F238E27FC236}">
                <a16:creationId xmlns:a16="http://schemas.microsoft.com/office/drawing/2014/main" id="{D2D1F351-B2AE-4A94-80E4-29031A40D23D}"/>
              </a:ext>
            </a:extLst>
          </p:cNvPr>
          <p:cNvSpPr>
            <a:spLocks noGrp="1"/>
          </p:cNvSpPr>
          <p:nvPr>
            <p:ph type="sldNum" sz="quarter" idx="12"/>
          </p:nvPr>
        </p:nvSpPr>
        <p:spPr/>
        <p:txBody>
          <a:bodyPr/>
          <a:lstStyle/>
          <a:p>
            <a:fld id="{6FA9A11B-04D6-42DF-BB33-D91D786B2067}" type="slidenum">
              <a:rPr lang="en-GB" smtClean="0"/>
              <a:pPr/>
              <a:t>1</a:t>
            </a:fld>
            <a:endParaRPr lang="en-GB" dirty="0"/>
          </a:p>
        </p:txBody>
      </p:sp>
    </p:spTree>
    <p:extLst>
      <p:ext uri="{BB962C8B-B14F-4D97-AF65-F5344CB8AC3E}">
        <p14:creationId xmlns:p14="http://schemas.microsoft.com/office/powerpoint/2010/main" val="366578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a:xfrm>
            <a:off x="333374" y="42925"/>
            <a:ext cx="11525252" cy="562032"/>
          </a:xfrm>
        </p:spPr>
        <p:txBody>
          <a:bodyPr vert="horz" lIns="91440" tIns="45720" rIns="91440" bIns="45720" rtlCol="0" anchor="ctr">
            <a:normAutofit/>
          </a:bodyPr>
          <a:lstStyle/>
          <a:p>
            <a:r>
              <a:rPr lang="en-GB" sz="3200" dirty="0">
                <a:solidFill>
                  <a:schemeClr val="tx1"/>
                </a:solidFill>
              </a:rPr>
              <a:t>Project scope</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10</a:t>
            </a:fld>
            <a:endParaRPr lang="en-GB" dirty="0"/>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291363" y="673768"/>
            <a:ext cx="11229976" cy="5238022"/>
          </a:xfrm>
        </p:spPr>
        <p:txBody>
          <a:bodyPr>
            <a:noAutofit/>
          </a:bodyPr>
          <a:lstStyle/>
          <a:p>
            <a:pPr marL="0" indent="0">
              <a:lnSpc>
                <a:spcPct val="100000"/>
              </a:lnSpc>
              <a:spcBef>
                <a:spcPts val="600"/>
              </a:spcBef>
              <a:buNone/>
            </a:pPr>
            <a:r>
              <a:rPr lang="en-GB" sz="1200" b="0" dirty="0"/>
              <a:t>The aim of this work is to provide a detailed profile of the alcohol and drug workforce </a:t>
            </a:r>
            <a:r>
              <a:rPr lang="en-GB" sz="1200" dirty="0"/>
              <a:t>within the following scope</a:t>
            </a:r>
            <a:r>
              <a:rPr lang="en-GB" sz="1200" b="0" dirty="0"/>
              <a:t>:</a:t>
            </a:r>
          </a:p>
          <a:p>
            <a:pPr>
              <a:lnSpc>
                <a:spcPct val="100000"/>
              </a:lnSpc>
              <a:spcBef>
                <a:spcPts val="600"/>
              </a:spcBef>
            </a:pPr>
            <a:r>
              <a:rPr lang="en-US" sz="1200" b="0" dirty="0"/>
              <a:t>Local authority (LA) drug and alcohol commissioning teams</a:t>
            </a:r>
          </a:p>
          <a:p>
            <a:pPr>
              <a:lnSpc>
                <a:spcPct val="100000"/>
              </a:lnSpc>
              <a:spcBef>
                <a:spcPts val="600"/>
              </a:spcBef>
            </a:pPr>
            <a:r>
              <a:rPr lang="en-US" sz="1200" b="0" dirty="0"/>
              <a:t>LA-commissioned adult and young people’s treatment providers in the NHS, local authority (services delivered directly by the LA), voluntary and independent sectors, including:</a:t>
            </a:r>
          </a:p>
          <a:p>
            <a:pPr lvl="1">
              <a:lnSpc>
                <a:spcPct val="100000"/>
              </a:lnSpc>
              <a:spcBef>
                <a:spcPts val="600"/>
              </a:spcBef>
            </a:pPr>
            <a:r>
              <a:rPr lang="en-US" sz="1200" b="0" dirty="0">
                <a:solidFill>
                  <a:schemeClr val="tx1"/>
                </a:solidFill>
              </a:rPr>
              <a:t>Community drug and alcohol treatment and recovery </a:t>
            </a:r>
          </a:p>
          <a:p>
            <a:pPr lvl="1">
              <a:lnSpc>
                <a:spcPct val="100000"/>
              </a:lnSpc>
              <a:spcBef>
                <a:spcPts val="600"/>
              </a:spcBef>
            </a:pPr>
            <a:r>
              <a:rPr lang="en-US" sz="1200" b="0" dirty="0">
                <a:solidFill>
                  <a:schemeClr val="tx1"/>
                </a:solidFill>
              </a:rPr>
              <a:t>Residential rehabilitation</a:t>
            </a:r>
          </a:p>
          <a:p>
            <a:pPr lvl="1">
              <a:lnSpc>
                <a:spcPct val="100000"/>
              </a:lnSpc>
              <a:spcBef>
                <a:spcPts val="600"/>
              </a:spcBef>
            </a:pPr>
            <a:r>
              <a:rPr lang="en-US" sz="1200" b="0" dirty="0">
                <a:solidFill>
                  <a:schemeClr val="tx1"/>
                </a:solidFill>
              </a:rPr>
              <a:t>Inpatient detoxification service providers</a:t>
            </a:r>
          </a:p>
          <a:p>
            <a:pPr marL="457189" lvl="1" indent="0">
              <a:lnSpc>
                <a:spcPct val="100000"/>
              </a:lnSpc>
              <a:spcBef>
                <a:spcPts val="600"/>
              </a:spcBef>
              <a:buNone/>
            </a:pPr>
            <a:r>
              <a:rPr lang="en-US" sz="1200" b="0" dirty="0">
                <a:solidFill>
                  <a:schemeClr val="tx1"/>
                </a:solidFill>
              </a:rPr>
              <a:t>This includes services funded by LAs through the local drug and alcohol treatment budget including those funded by the public health grant, Supplemental Substance Misuse Treatment and Recovery grant (SSMTR), Rough Sleeping Drug and Alcohol Treatment (RSDATG), Individual Placement and Support (IPS), ADDER/Accelerator and any other drug and alcohol treatment and recovery related direct grant from OHID to LAs.</a:t>
            </a:r>
          </a:p>
          <a:p>
            <a:pPr marL="457189" lvl="1" indent="0">
              <a:lnSpc>
                <a:spcPct val="100000"/>
              </a:lnSpc>
              <a:spcBef>
                <a:spcPts val="600"/>
              </a:spcBef>
              <a:buNone/>
            </a:pPr>
            <a:r>
              <a:rPr lang="en-US" sz="1200" b="0" i="1" dirty="0">
                <a:solidFill>
                  <a:schemeClr val="tx1"/>
                </a:solidFill>
              </a:rPr>
              <a:t>Note: sub-contracted providers including those not delivering treatment/recovery services, such as harm reduction and family services, were brought into scope of the exercise.  Records on those sub-contracted providers are not held so participation rates for those providers cannot be included.</a:t>
            </a:r>
          </a:p>
          <a:p>
            <a:pPr>
              <a:lnSpc>
                <a:spcPct val="100000"/>
              </a:lnSpc>
              <a:spcBef>
                <a:spcPts val="600"/>
              </a:spcBef>
            </a:pPr>
            <a:r>
              <a:rPr lang="en-US" sz="1200" b="0" dirty="0"/>
              <a:t>Lived experience recovery organisations (LEROs).</a:t>
            </a:r>
          </a:p>
          <a:p>
            <a:pPr marL="0" indent="0">
              <a:lnSpc>
                <a:spcPct val="100000"/>
              </a:lnSpc>
              <a:buNone/>
            </a:pPr>
            <a:r>
              <a:rPr lang="en-GB" sz="1200" b="0" dirty="0"/>
              <a:t>The following were </a:t>
            </a:r>
            <a:r>
              <a:rPr lang="en-GB" sz="1200" dirty="0"/>
              <a:t>out of scope: </a:t>
            </a:r>
          </a:p>
          <a:p>
            <a:pPr>
              <a:lnSpc>
                <a:spcPct val="100000"/>
              </a:lnSpc>
              <a:spcBef>
                <a:spcPts val="600"/>
              </a:spcBef>
            </a:pPr>
            <a:r>
              <a:rPr lang="en-US" sz="1200" b="0" dirty="0"/>
              <a:t>NHS-commissioned substance misuse teams in secure settings; NHS-commissioned alcohol care teams (ACTs); Pharmacists in retail community pharmacies and hospital pharmacies (only pharmacists directly employed by treatment services are within scope); and GPs treating dependence, in people dependent on drugs and alcohol, outside of a shared care arrangement with a specialist drug and alcohol treatment service, or not as part of a primary care-led specialist treatment service.</a:t>
            </a:r>
          </a:p>
          <a:p>
            <a:pPr marL="0" indent="0">
              <a:lnSpc>
                <a:spcPct val="100000"/>
              </a:lnSpc>
              <a:spcBef>
                <a:spcPts val="600"/>
              </a:spcBef>
              <a:buNone/>
            </a:pPr>
            <a:r>
              <a:rPr lang="en-GB" sz="1200" b="0" dirty="0"/>
              <a:t>Data was collected at provider level with separate submissions for each local authority services are provided to. This allows the data to be aggregated to a regional level and compared to other data held at a regional level, such as treatment numbers.</a:t>
            </a:r>
            <a:endParaRPr lang="en-GB" sz="1200" b="0" dirty="0">
              <a:solidFill>
                <a:srgbClr val="FF0000"/>
              </a:solidFill>
            </a:endParaRPr>
          </a:p>
          <a:p>
            <a:pPr marL="0" indent="0">
              <a:lnSpc>
                <a:spcPct val="100000"/>
              </a:lnSpc>
              <a:spcBef>
                <a:spcPts val="600"/>
              </a:spcBef>
              <a:buNone/>
            </a:pPr>
            <a:r>
              <a:rPr lang="en-GB" sz="1200" b="0" dirty="0"/>
              <a:t>The census collection tool including completion guidance, definitions and frequently asked questions can be found </a:t>
            </a:r>
            <a:r>
              <a:rPr lang="en-GB" sz="1200" b="0" dirty="0">
                <a:solidFill>
                  <a:schemeClr val="accent1"/>
                </a:solidFill>
                <a:hlinkClick r:id="rId2">
                  <a:extLst>
                    <a:ext uri="{A12FA001-AC4F-418D-AE19-62706E023703}">
                      <ahyp:hlinkClr xmlns:ahyp="http://schemas.microsoft.com/office/drawing/2018/hyperlinkcolor" val="tx"/>
                    </a:ext>
                  </a:extLst>
                </a:hlinkClick>
              </a:rPr>
              <a:t>here</a:t>
            </a:r>
            <a:r>
              <a:rPr lang="en-GB" sz="1200" b="0" dirty="0"/>
              <a:t>.</a:t>
            </a:r>
          </a:p>
        </p:txBody>
      </p:sp>
    </p:spTree>
    <p:extLst>
      <p:ext uri="{BB962C8B-B14F-4D97-AF65-F5344CB8AC3E}">
        <p14:creationId xmlns:p14="http://schemas.microsoft.com/office/powerpoint/2010/main" val="333092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153F-B493-245D-0E22-E42AB14E85EF}"/>
              </a:ext>
            </a:extLst>
          </p:cNvPr>
          <p:cNvSpPr>
            <a:spLocks noGrp="1"/>
          </p:cNvSpPr>
          <p:nvPr>
            <p:ph type="title"/>
          </p:nvPr>
        </p:nvSpPr>
        <p:spPr/>
        <p:txBody>
          <a:bodyPr/>
          <a:lstStyle/>
          <a:p>
            <a:r>
              <a:rPr lang="en-GB" dirty="0"/>
              <a:t>Participation</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11</a:t>
            </a:fld>
            <a:endParaRPr lang="en-GB" dirty="0"/>
          </a:p>
        </p:txBody>
      </p:sp>
      <p:sp>
        <p:nvSpPr>
          <p:cNvPr id="6" name="Text Placeholder 5">
            <a:extLst>
              <a:ext uri="{FF2B5EF4-FFF2-40B4-BE49-F238E27FC236}">
                <a16:creationId xmlns:a16="http://schemas.microsoft.com/office/drawing/2014/main" id="{F021BE63-DECA-600C-77A1-89F8376F6CB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9455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12</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423141" y="67471"/>
            <a:ext cx="11525252" cy="647732"/>
          </a:xfrm>
        </p:spPr>
        <p:txBody>
          <a:bodyPr>
            <a:normAutofit/>
          </a:bodyPr>
          <a:lstStyle/>
          <a:p>
            <a:r>
              <a:rPr lang="en-GB" sz="3200" dirty="0">
                <a:solidFill>
                  <a:schemeClr val="tx1"/>
                </a:solidFill>
              </a:rPr>
              <a:t>Participation (1)</a:t>
            </a:r>
            <a:endParaRPr lang="en-GB" sz="2800" dirty="0">
              <a:solidFill>
                <a:schemeClr val="tx1"/>
              </a:solidFill>
            </a:endParaRPr>
          </a:p>
        </p:txBody>
      </p:sp>
      <p:sp>
        <p:nvSpPr>
          <p:cNvPr id="2" name="Content Placeholder 2">
            <a:extLst>
              <a:ext uri="{FF2B5EF4-FFF2-40B4-BE49-F238E27FC236}">
                <a16:creationId xmlns:a16="http://schemas.microsoft.com/office/drawing/2014/main" id="{F9CF2A6D-2A3B-DE8B-E556-E246FBF932C1}"/>
              </a:ext>
            </a:extLst>
          </p:cNvPr>
          <p:cNvSpPr txBox="1">
            <a:spLocks/>
          </p:cNvSpPr>
          <p:nvPr/>
        </p:nvSpPr>
        <p:spPr>
          <a:xfrm>
            <a:off x="423141" y="747798"/>
            <a:ext cx="11254509" cy="553784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Overall, 535 submissions. The table below shows the number of submissions received by treatment providers, commissioners and lived experience recovery organisations (LEROs) by region. For local authorities, submissions were received in three ways: the majority (119) were submissions including information about local authority commissioning staff only; secondly, some local authorities (31) made separate submissions for workforce delivering treatment services; and third, we received local authority submissions that included treatment provider staff and commissioning staff (15). </a:t>
            </a:r>
          </a:p>
          <a:p>
            <a:pPr marL="0" indent="0">
              <a:lnSpc>
                <a:spcPct val="100000"/>
              </a:lnSpc>
              <a:spcBef>
                <a:spcPts val="600"/>
              </a:spcBef>
              <a:buFont typeface="Arial" panose="020B0604020202020204" pitchFamily="34" charset="0"/>
              <a:buNone/>
            </a:pPr>
            <a:r>
              <a:rPr lang="en-GB" sz="1200" b="0" dirty="0"/>
              <a:t>Participation rates by sector were 81% for treatment providers, 89% for local authorities and 60% for LEROs. The percentage of LEROs who participated was based on a partial list and although this grew over the course of the project, remained incomplete. Therefore, information within this report relating to LEROs should be viewed as indicative rather than definitive. Similarly, the list of treatment providers changed. Initially the list included lead providers submitting to the National Drug Treatment Monitoring System (NDTMS) but changed to include submissions from sub-contracted services. As the project progressed, sub-contractors were identified and it was important to include these services for a comprehensive dataset of treatment services.</a:t>
            </a:r>
          </a:p>
          <a:p>
            <a:pPr marL="0" indent="0">
              <a:lnSpc>
                <a:spcPct val="100000"/>
              </a:lnSpc>
              <a:spcBef>
                <a:spcPts val="600"/>
              </a:spcBef>
              <a:buFont typeface="Arial" panose="020B0604020202020204" pitchFamily="34" charset="0"/>
              <a:buNone/>
            </a:pPr>
            <a:r>
              <a:rPr lang="en-GB" sz="1200" b="0" dirty="0"/>
              <a:t>The table below reports the number of submissions by sector and region.</a:t>
            </a:r>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r>
              <a:rPr lang="en-GB" sz="1200" b="0" dirty="0"/>
              <a:t>Not all participants completed all sections of the workforce survey. Where partial data has likely impacted on the analysis the number of responses is included for context. </a:t>
            </a:r>
          </a:p>
        </p:txBody>
      </p:sp>
      <p:pic>
        <p:nvPicPr>
          <p:cNvPr id="5" name="Picture 4" descr="A table showing the number of submissions received by sector and region. Local Authority (LA) delivered treatment workforce (31), LA delivered treatment and commissioning workforce (15), LA delivered commissioning workforce (119), Independent/private (14), NHS (63), Voluntary sector (270), Lived experience recovery organisations (23)">
            <a:extLst>
              <a:ext uri="{FF2B5EF4-FFF2-40B4-BE49-F238E27FC236}">
                <a16:creationId xmlns:a16="http://schemas.microsoft.com/office/drawing/2014/main" id="{EDFAEFCC-78AE-4F10-57CF-FC1ACFBD29FC}"/>
              </a:ext>
            </a:extLst>
          </p:cNvPr>
          <p:cNvPicPr>
            <a:picLocks noChangeAspect="1"/>
          </p:cNvPicPr>
          <p:nvPr/>
        </p:nvPicPr>
        <p:blipFill>
          <a:blip r:embed="rId2"/>
          <a:stretch>
            <a:fillRect/>
          </a:stretch>
        </p:blipFill>
        <p:spPr>
          <a:xfrm>
            <a:off x="423141" y="2922634"/>
            <a:ext cx="11345718" cy="2574533"/>
          </a:xfrm>
          <a:prstGeom prst="rect">
            <a:avLst/>
          </a:prstGeom>
        </p:spPr>
      </p:pic>
    </p:spTree>
    <p:extLst>
      <p:ext uri="{BB962C8B-B14F-4D97-AF65-F5344CB8AC3E}">
        <p14:creationId xmlns:p14="http://schemas.microsoft.com/office/powerpoint/2010/main" val="255883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7A677D-A295-5CB4-9AEF-6BCBC8CC911E}"/>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13</a:t>
            </a:fld>
            <a:endParaRPr lang="en-GB" dirty="0"/>
          </a:p>
        </p:txBody>
      </p:sp>
      <p:sp>
        <p:nvSpPr>
          <p:cNvPr id="3" name="Title 2">
            <a:extLst>
              <a:ext uri="{FF2B5EF4-FFF2-40B4-BE49-F238E27FC236}">
                <a16:creationId xmlns:a16="http://schemas.microsoft.com/office/drawing/2014/main" id="{5BCE303D-C56C-E262-E9D0-92E231BFAB81}"/>
              </a:ext>
            </a:extLst>
          </p:cNvPr>
          <p:cNvSpPr>
            <a:spLocks noGrp="1"/>
          </p:cNvSpPr>
          <p:nvPr>
            <p:ph type="title"/>
          </p:nvPr>
        </p:nvSpPr>
        <p:spPr>
          <a:xfrm>
            <a:off x="333376" y="156122"/>
            <a:ext cx="11525252" cy="675168"/>
          </a:xfrm>
        </p:spPr>
        <p:txBody>
          <a:bodyPr>
            <a:normAutofit/>
          </a:bodyPr>
          <a:lstStyle/>
          <a:p>
            <a:r>
              <a:rPr lang="en-GB" sz="3200" dirty="0">
                <a:solidFill>
                  <a:schemeClr val="tx1"/>
                </a:solidFill>
              </a:rPr>
              <a:t>Participation (2)</a:t>
            </a:r>
          </a:p>
        </p:txBody>
      </p:sp>
      <p:sp>
        <p:nvSpPr>
          <p:cNvPr id="16" name="Content Placeholder 2">
            <a:extLst>
              <a:ext uri="{FF2B5EF4-FFF2-40B4-BE49-F238E27FC236}">
                <a16:creationId xmlns:a16="http://schemas.microsoft.com/office/drawing/2014/main" id="{42AEF8C9-2785-EC16-EB0B-A24C1FD13F19}"/>
              </a:ext>
            </a:extLst>
          </p:cNvPr>
          <p:cNvSpPr txBox="1">
            <a:spLocks/>
          </p:cNvSpPr>
          <p:nvPr/>
        </p:nvSpPr>
        <p:spPr>
          <a:xfrm>
            <a:off x="423141" y="871706"/>
            <a:ext cx="11121159" cy="68687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200" b="0" dirty="0"/>
              <a:t>The three maps below show the number of submissions by treatment provider, LERO and local authority. The maps should be viewed in conjunction with the table on the previous page, to see the number of submissions in each region for each organisation type.</a:t>
            </a:r>
            <a:endParaRPr lang="en-GB" sz="1200" b="0" dirty="0">
              <a:highlight>
                <a:srgbClr val="FFFF00"/>
              </a:highlight>
            </a:endParaRPr>
          </a:p>
        </p:txBody>
      </p:sp>
      <p:pic>
        <p:nvPicPr>
          <p:cNvPr id="7" name="Picture 6" descr="A map of England showing the number of submissions by LEROs in each region">
            <a:extLst>
              <a:ext uri="{FF2B5EF4-FFF2-40B4-BE49-F238E27FC236}">
                <a16:creationId xmlns:a16="http://schemas.microsoft.com/office/drawing/2014/main" id="{ECD064BA-19C6-04DA-A5DC-53E933B02CA2}"/>
              </a:ext>
            </a:extLst>
          </p:cNvPr>
          <p:cNvPicPr>
            <a:picLocks noChangeAspect="1"/>
          </p:cNvPicPr>
          <p:nvPr/>
        </p:nvPicPr>
        <p:blipFill>
          <a:blip r:embed="rId2"/>
          <a:stretch>
            <a:fillRect/>
          </a:stretch>
        </p:blipFill>
        <p:spPr>
          <a:xfrm>
            <a:off x="4066798" y="1607831"/>
            <a:ext cx="3419098" cy="4419573"/>
          </a:xfrm>
          <a:prstGeom prst="rect">
            <a:avLst/>
          </a:prstGeom>
        </p:spPr>
      </p:pic>
      <p:pic>
        <p:nvPicPr>
          <p:cNvPr id="8" name="Picture 7" descr="A map of England showing the number of submissions by treatment provider in each region">
            <a:extLst>
              <a:ext uri="{FF2B5EF4-FFF2-40B4-BE49-F238E27FC236}">
                <a16:creationId xmlns:a16="http://schemas.microsoft.com/office/drawing/2014/main" id="{B1051821-AD2D-1B08-4F1F-46A5A088BB1B}"/>
              </a:ext>
            </a:extLst>
          </p:cNvPr>
          <p:cNvPicPr>
            <a:picLocks noChangeAspect="1"/>
          </p:cNvPicPr>
          <p:nvPr/>
        </p:nvPicPr>
        <p:blipFill>
          <a:blip r:embed="rId3"/>
          <a:stretch>
            <a:fillRect/>
          </a:stretch>
        </p:blipFill>
        <p:spPr>
          <a:xfrm>
            <a:off x="646119" y="1558582"/>
            <a:ext cx="3420152" cy="4237087"/>
          </a:xfrm>
          <a:prstGeom prst="rect">
            <a:avLst/>
          </a:prstGeom>
        </p:spPr>
      </p:pic>
      <p:pic>
        <p:nvPicPr>
          <p:cNvPr id="9" name="Picture 8" descr="A map of England showing the number of submissions by local authorities in each region">
            <a:extLst>
              <a:ext uri="{FF2B5EF4-FFF2-40B4-BE49-F238E27FC236}">
                <a16:creationId xmlns:a16="http://schemas.microsoft.com/office/drawing/2014/main" id="{01BC0F8D-7CCA-1E28-B03E-E39066E9C7F6}"/>
              </a:ext>
            </a:extLst>
          </p:cNvPr>
          <p:cNvPicPr>
            <a:picLocks noChangeAspect="1"/>
          </p:cNvPicPr>
          <p:nvPr/>
        </p:nvPicPr>
        <p:blipFill>
          <a:blip r:embed="rId4"/>
          <a:stretch>
            <a:fillRect/>
          </a:stretch>
        </p:blipFill>
        <p:spPr>
          <a:xfrm>
            <a:off x="7485896" y="1552486"/>
            <a:ext cx="3420152" cy="4249280"/>
          </a:xfrm>
          <a:prstGeom prst="rect">
            <a:avLst/>
          </a:prstGeom>
        </p:spPr>
      </p:pic>
    </p:spTree>
    <p:extLst>
      <p:ext uri="{BB962C8B-B14F-4D97-AF65-F5344CB8AC3E}">
        <p14:creationId xmlns:p14="http://schemas.microsoft.com/office/powerpoint/2010/main" val="37063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66E0-137F-E7B0-CDDB-FAAC8C2D4ACC}"/>
              </a:ext>
            </a:extLst>
          </p:cNvPr>
          <p:cNvSpPr>
            <a:spLocks noGrp="1"/>
          </p:cNvSpPr>
          <p:nvPr>
            <p:ph type="title"/>
          </p:nvPr>
        </p:nvSpPr>
        <p:spPr>
          <a:xfrm>
            <a:off x="333374" y="213672"/>
            <a:ext cx="11525252" cy="482597"/>
          </a:xfrm>
        </p:spPr>
        <p:txBody>
          <a:bodyPr vert="horz" lIns="91440" tIns="45720" rIns="91440" bIns="45720" rtlCol="0" anchor="ctr">
            <a:normAutofit fontScale="90000"/>
          </a:bodyPr>
          <a:lstStyle/>
          <a:p>
            <a:r>
              <a:rPr lang="en-GB" sz="3600" dirty="0">
                <a:solidFill>
                  <a:schemeClr val="tx1"/>
                </a:solidFill>
              </a:rPr>
              <a:t>Participation (3)</a:t>
            </a:r>
            <a:endParaRPr lang="en-GB" sz="3200" dirty="0">
              <a:solidFill>
                <a:schemeClr val="tx1"/>
              </a:solidFill>
            </a:endParaRPr>
          </a:p>
        </p:txBody>
      </p:sp>
      <p:sp>
        <p:nvSpPr>
          <p:cNvPr id="8" name="Content Placeholder 2">
            <a:extLst>
              <a:ext uri="{FF2B5EF4-FFF2-40B4-BE49-F238E27FC236}">
                <a16:creationId xmlns:a16="http://schemas.microsoft.com/office/drawing/2014/main" id="{96995F50-6129-E27F-E568-02C0274E0ED2}"/>
              </a:ext>
            </a:extLst>
          </p:cNvPr>
          <p:cNvSpPr txBox="1">
            <a:spLocks/>
          </p:cNvSpPr>
          <p:nvPr/>
        </p:nvSpPr>
        <p:spPr>
          <a:xfrm>
            <a:off x="333374" y="776458"/>
            <a:ext cx="11534777" cy="54366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The chart and table below show the profile of service types provided by LA-commissioned drug and alcohol treatment services across England. This profile includes voluntary sector, NHS and independent treatment providers, LEROs and LA-delivered treatment services.  Note that 80% of this cohort responded to the question about service provision type.</a:t>
            </a:r>
          </a:p>
        </p:txBody>
      </p:sp>
      <p:sp>
        <p:nvSpPr>
          <p:cNvPr id="16" name="Content Placeholder 2">
            <a:extLst>
              <a:ext uri="{FF2B5EF4-FFF2-40B4-BE49-F238E27FC236}">
                <a16:creationId xmlns:a16="http://schemas.microsoft.com/office/drawing/2014/main" id="{213FA550-F6AA-A91D-5E72-D41383591703}"/>
              </a:ext>
            </a:extLst>
          </p:cNvPr>
          <p:cNvSpPr txBox="1">
            <a:spLocks/>
          </p:cNvSpPr>
          <p:nvPr/>
        </p:nvSpPr>
        <p:spPr>
          <a:xfrm>
            <a:off x="6174177" y="1400308"/>
            <a:ext cx="5674924" cy="283232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The chart shows that most submissions (69%) were from providers delivering community treatment and recovery support services with young people’s alcohol and drug services reporting the next highest number of submission (20%). There were fewer submissions from residential rehabilitation (8%) and inpatient detoxification services (4%) which is not unexpected given the more specialist nature of these services.</a:t>
            </a:r>
          </a:p>
          <a:p>
            <a:pPr marL="0" indent="0">
              <a:lnSpc>
                <a:spcPct val="100000"/>
              </a:lnSpc>
              <a:spcBef>
                <a:spcPts val="600"/>
              </a:spcBef>
              <a:buNone/>
            </a:pPr>
            <a:r>
              <a:rPr lang="en-GB" sz="1200" b="0" dirty="0"/>
              <a:t>The table shows the number of submissions by service type and sector. For the voluntary sector, NHS, LEROs and LA-delivered treatment providers mostly delivered community treatment and recovery support services and young people’s alcohol and drug services. However, the services provided by independent/private sector organisations that submitted to the project were more focussed on residential rehabilitation and inpatient detoxification. </a:t>
            </a:r>
          </a:p>
        </p:txBody>
      </p:sp>
      <p:pic>
        <p:nvPicPr>
          <p:cNvPr id="18" name="Picture 17" descr="A pie chart detailing the profile of submissions by service type: Community treatment and recover support services (69%), Young people's alcohol and drugs service (20%), Residential rehabilitation (including residential detoxification) (8%), Inpatient detoxification (4%)">
            <a:extLst>
              <a:ext uri="{FF2B5EF4-FFF2-40B4-BE49-F238E27FC236}">
                <a16:creationId xmlns:a16="http://schemas.microsoft.com/office/drawing/2014/main" id="{7325E5AF-5AD0-A28C-F57C-9F5A28D41B8E}"/>
              </a:ext>
            </a:extLst>
          </p:cNvPr>
          <p:cNvPicPr>
            <a:picLocks noChangeAspect="1"/>
          </p:cNvPicPr>
          <p:nvPr/>
        </p:nvPicPr>
        <p:blipFill>
          <a:blip r:embed="rId3"/>
          <a:stretch>
            <a:fillRect/>
          </a:stretch>
        </p:blipFill>
        <p:spPr>
          <a:xfrm>
            <a:off x="454019" y="1400308"/>
            <a:ext cx="5105169" cy="2832320"/>
          </a:xfrm>
          <a:prstGeom prst="rect">
            <a:avLst/>
          </a:prstGeom>
        </p:spPr>
      </p:pic>
      <p:pic>
        <p:nvPicPr>
          <p:cNvPr id="3" name="Picture 2" descr="A table showing the number of submissions received by service type and sector. Young people's alcohol and drug services (73), Community treatment and recovery support services (254), Residential rehabilitation (including residential detoxification) (29), Inpatient detoxification services (13)">
            <a:extLst>
              <a:ext uri="{FF2B5EF4-FFF2-40B4-BE49-F238E27FC236}">
                <a16:creationId xmlns:a16="http://schemas.microsoft.com/office/drawing/2014/main" id="{4EE34D3B-C173-03F1-58D2-1EBC5D0B0F90}"/>
              </a:ext>
            </a:extLst>
          </p:cNvPr>
          <p:cNvPicPr>
            <a:picLocks noChangeAspect="1"/>
          </p:cNvPicPr>
          <p:nvPr/>
        </p:nvPicPr>
        <p:blipFill>
          <a:blip r:embed="rId4"/>
          <a:stretch>
            <a:fillRect/>
          </a:stretch>
        </p:blipFill>
        <p:spPr>
          <a:xfrm>
            <a:off x="454019" y="4232628"/>
            <a:ext cx="8712200" cy="1536700"/>
          </a:xfrm>
          <a:prstGeom prst="rect">
            <a:avLst/>
          </a:prstGeom>
        </p:spPr>
      </p:pic>
      <p:sp>
        <p:nvSpPr>
          <p:cNvPr id="4" name="Slide Number Placeholder 3">
            <a:extLst>
              <a:ext uri="{FF2B5EF4-FFF2-40B4-BE49-F238E27FC236}">
                <a16:creationId xmlns:a16="http://schemas.microsoft.com/office/drawing/2014/main" id="{125304A4-6284-835F-1426-DAF653FE8A45}"/>
              </a:ext>
              <a:ext uri="{C183D7F6-B498-43B3-948B-1728B52AA6E4}">
                <adec:decorative xmlns:adec="http://schemas.microsoft.com/office/drawing/2017/decorative" val="0"/>
              </a:ext>
            </a:extLst>
          </p:cNvPr>
          <p:cNvSpPr>
            <a:spLocks noGrp="1"/>
          </p:cNvSpPr>
          <p:nvPr>
            <p:ph type="sldNum" sz="quarter" idx="12"/>
          </p:nvPr>
        </p:nvSpPr>
        <p:spPr/>
        <p:txBody>
          <a:bodyPr/>
          <a:lstStyle/>
          <a:p>
            <a:fld id="{6FA9A11B-04D6-42DF-BB33-D91D786B2067}" type="slidenum">
              <a:rPr lang="en-GB" smtClean="0"/>
              <a:t>14</a:t>
            </a:fld>
            <a:endParaRPr lang="en-GB" dirty="0"/>
          </a:p>
        </p:txBody>
      </p:sp>
    </p:spTree>
    <p:extLst>
      <p:ext uri="{BB962C8B-B14F-4D97-AF65-F5344CB8AC3E}">
        <p14:creationId xmlns:p14="http://schemas.microsoft.com/office/powerpoint/2010/main" val="245412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153F-B493-245D-0E22-E42AB14E85EF}"/>
              </a:ext>
            </a:extLst>
          </p:cNvPr>
          <p:cNvSpPr>
            <a:spLocks noGrp="1"/>
          </p:cNvSpPr>
          <p:nvPr>
            <p:ph type="title"/>
          </p:nvPr>
        </p:nvSpPr>
        <p:spPr/>
        <p:txBody>
          <a:bodyPr/>
          <a:lstStyle/>
          <a:p>
            <a:r>
              <a:rPr lang="en-GB" dirty="0"/>
              <a:t>Workforce overview</a:t>
            </a:r>
          </a:p>
        </p:txBody>
      </p:sp>
      <p:sp>
        <p:nvSpPr>
          <p:cNvPr id="3" name="Text Placeholder 2">
            <a:extLst>
              <a:ext uri="{FF2B5EF4-FFF2-40B4-BE49-F238E27FC236}">
                <a16:creationId xmlns:a16="http://schemas.microsoft.com/office/drawing/2014/main" id="{0AE07BCA-C476-5283-DE91-15BD6F666E32}"/>
              </a:ext>
            </a:extLst>
          </p:cNvPr>
          <p:cNvSpPr>
            <a:spLocks noGrp="1"/>
          </p:cNvSpPr>
          <p:nvPr>
            <p:ph type="body" idx="1"/>
          </p:nvPr>
        </p:nvSpPr>
        <p:spPr/>
        <p:txBody>
          <a:bodyPr>
            <a:normAutofit fontScale="92500"/>
          </a:bodyPr>
          <a:lstStyle/>
          <a:p>
            <a:r>
              <a:rPr lang="en-GB" dirty="0"/>
              <a:t>Includes all treatment providers, lived experience recovery organisations (LEROs) and commissioners across all sectors</a:t>
            </a:r>
          </a:p>
          <a:p>
            <a:endParaRPr lang="en-GB" dirty="0"/>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15</a:t>
            </a:fld>
            <a:endParaRPr lang="en-GB" dirty="0"/>
          </a:p>
        </p:txBody>
      </p:sp>
    </p:spTree>
    <p:extLst>
      <p:ext uri="{BB962C8B-B14F-4D97-AF65-F5344CB8AC3E}">
        <p14:creationId xmlns:p14="http://schemas.microsoft.com/office/powerpoint/2010/main" val="60897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63BD30-C58F-184B-0541-DB23E609EA9A}"/>
              </a:ext>
            </a:extLst>
          </p:cNvPr>
          <p:cNvSpPr>
            <a:spLocks noGrp="1"/>
          </p:cNvSpPr>
          <p:nvPr>
            <p:ph type="title"/>
          </p:nvPr>
        </p:nvSpPr>
        <p:spPr>
          <a:xfrm>
            <a:off x="333375" y="0"/>
            <a:ext cx="11525252" cy="882648"/>
          </a:xfrm>
        </p:spPr>
        <p:txBody>
          <a:bodyPr>
            <a:normAutofit/>
          </a:bodyPr>
          <a:lstStyle/>
          <a:p>
            <a:r>
              <a:rPr lang="en-GB" sz="3200" dirty="0">
                <a:solidFill>
                  <a:schemeClr val="tx1"/>
                </a:solidFill>
              </a:rPr>
              <a:t>Geographical profile of workforce </a:t>
            </a:r>
          </a:p>
        </p:txBody>
      </p:sp>
      <p:sp>
        <p:nvSpPr>
          <p:cNvPr id="6" name="Content Placeholder 5">
            <a:extLst>
              <a:ext uri="{FF2B5EF4-FFF2-40B4-BE49-F238E27FC236}">
                <a16:creationId xmlns:a16="http://schemas.microsoft.com/office/drawing/2014/main" id="{53CCDB91-146D-5979-0BB0-84D8E0CF989D}"/>
              </a:ext>
            </a:extLst>
          </p:cNvPr>
          <p:cNvSpPr>
            <a:spLocks noGrp="1"/>
          </p:cNvSpPr>
          <p:nvPr>
            <p:ph idx="1"/>
          </p:nvPr>
        </p:nvSpPr>
        <p:spPr>
          <a:xfrm>
            <a:off x="333373" y="791694"/>
            <a:ext cx="11515728" cy="1208959"/>
          </a:xfrm>
        </p:spPr>
        <p:txBody>
          <a:bodyPr>
            <a:noAutofit/>
          </a:bodyPr>
          <a:lstStyle/>
          <a:p>
            <a:pPr marL="0" indent="0">
              <a:lnSpc>
                <a:spcPct val="100000"/>
              </a:lnSpc>
              <a:spcBef>
                <a:spcPts val="600"/>
              </a:spcBef>
              <a:buNone/>
            </a:pPr>
            <a:r>
              <a:rPr lang="en-GB" sz="1200" b="0" dirty="0"/>
              <a:t>The maps below provide a geographical view of the workforce across England. The first map on the left shows the WTE per 1000 treatment numbers by regions</a:t>
            </a:r>
            <a:r>
              <a:rPr lang="en-GB" sz="1200" b="0" baseline="30000" dirty="0"/>
              <a:t>1</a:t>
            </a:r>
            <a:r>
              <a:rPr lang="en-GB" sz="1200" b="0" dirty="0"/>
              <a:t>. The three remaining maps show the workforce by local authority of service delivery: for treatment providers; lived experience organisations; and local authority drug and alcohol commissioning teams. Please note the different scales on each map.</a:t>
            </a:r>
          </a:p>
          <a:p>
            <a:pPr marL="0" indent="0">
              <a:lnSpc>
                <a:spcPct val="100000"/>
              </a:lnSpc>
              <a:spcBef>
                <a:spcPts val="600"/>
              </a:spcBef>
              <a:buNone/>
            </a:pPr>
            <a:r>
              <a:rPr lang="en-GB" sz="1200" b="0" dirty="0"/>
              <a:t>The maps highlight the gaps in workforce across England, particularly in relations to LEROs.  This will for the most part reflect the organisations who did and did not participate in the census, but it should prompt discussions between local commissioners and providers to understand where there may be service gaps.</a:t>
            </a:r>
          </a:p>
        </p:txBody>
      </p:sp>
      <p:sp>
        <p:nvSpPr>
          <p:cNvPr id="4" name="Slide Number Placeholder 3">
            <a:extLst>
              <a:ext uri="{FF2B5EF4-FFF2-40B4-BE49-F238E27FC236}">
                <a16:creationId xmlns:a16="http://schemas.microsoft.com/office/drawing/2014/main" id="{4F89C81C-0AFA-11A4-DB0A-D5BCCD679F84}"/>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16</a:t>
            </a:fld>
            <a:endParaRPr lang="en-GB" dirty="0"/>
          </a:p>
        </p:txBody>
      </p:sp>
      <p:pic>
        <p:nvPicPr>
          <p:cNvPr id="2" name="Picture 1" descr="A map of England showing the WTE per 1,000 treatment numbers by regions">
            <a:extLst>
              <a:ext uri="{FF2B5EF4-FFF2-40B4-BE49-F238E27FC236}">
                <a16:creationId xmlns:a16="http://schemas.microsoft.com/office/drawing/2014/main" id="{2FEB9577-D9A0-A6FE-247E-831C69B681A2}"/>
              </a:ext>
            </a:extLst>
          </p:cNvPr>
          <p:cNvPicPr>
            <a:picLocks noChangeAspect="1"/>
          </p:cNvPicPr>
          <p:nvPr/>
        </p:nvPicPr>
        <p:blipFill>
          <a:blip r:embed="rId2"/>
          <a:stretch>
            <a:fillRect/>
          </a:stretch>
        </p:blipFill>
        <p:spPr>
          <a:xfrm>
            <a:off x="128878" y="2202529"/>
            <a:ext cx="3098523" cy="3842779"/>
          </a:xfrm>
          <a:prstGeom prst="rect">
            <a:avLst/>
          </a:prstGeom>
        </p:spPr>
      </p:pic>
      <p:pic>
        <p:nvPicPr>
          <p:cNvPr id="9" name="Picture 8" descr="A map of England showing the distribution of Treatment Provider WTE by LA">
            <a:extLst>
              <a:ext uri="{FF2B5EF4-FFF2-40B4-BE49-F238E27FC236}">
                <a16:creationId xmlns:a16="http://schemas.microsoft.com/office/drawing/2014/main" id="{4A125282-418A-9E25-2696-CA653C0E05E6}"/>
              </a:ext>
            </a:extLst>
          </p:cNvPr>
          <p:cNvPicPr>
            <a:picLocks noChangeAspect="1"/>
          </p:cNvPicPr>
          <p:nvPr/>
        </p:nvPicPr>
        <p:blipFill>
          <a:blip r:embed="rId3"/>
          <a:stretch>
            <a:fillRect/>
          </a:stretch>
        </p:blipFill>
        <p:spPr>
          <a:xfrm>
            <a:off x="3022906" y="1879508"/>
            <a:ext cx="3456270" cy="4185678"/>
          </a:xfrm>
          <a:prstGeom prst="rect">
            <a:avLst/>
          </a:prstGeom>
        </p:spPr>
      </p:pic>
      <p:pic>
        <p:nvPicPr>
          <p:cNvPr id="10" name="Picture 9" descr="A map of England showing the workforce by lived experience recovery organisations by LA">
            <a:extLst>
              <a:ext uri="{FF2B5EF4-FFF2-40B4-BE49-F238E27FC236}">
                <a16:creationId xmlns:a16="http://schemas.microsoft.com/office/drawing/2014/main" id="{A55C40D0-34A2-8491-E8E9-540DA74F5F56}"/>
              </a:ext>
            </a:extLst>
          </p:cNvPr>
          <p:cNvPicPr>
            <a:picLocks noChangeAspect="1"/>
          </p:cNvPicPr>
          <p:nvPr/>
        </p:nvPicPr>
        <p:blipFill>
          <a:blip r:embed="rId4"/>
          <a:stretch>
            <a:fillRect/>
          </a:stretch>
        </p:blipFill>
        <p:spPr>
          <a:xfrm>
            <a:off x="5911881" y="1914185"/>
            <a:ext cx="3374455" cy="4115985"/>
          </a:xfrm>
          <a:prstGeom prst="rect">
            <a:avLst/>
          </a:prstGeom>
        </p:spPr>
      </p:pic>
      <p:pic>
        <p:nvPicPr>
          <p:cNvPr id="11" name="Picture 10" descr="A map of England showing the local authority drug and alcohol commissioning teams WTE by LA">
            <a:extLst>
              <a:ext uri="{FF2B5EF4-FFF2-40B4-BE49-F238E27FC236}">
                <a16:creationId xmlns:a16="http://schemas.microsoft.com/office/drawing/2014/main" id="{76D17B16-FC88-0BCF-5CD1-8A4C90DE3184}"/>
              </a:ext>
            </a:extLst>
          </p:cNvPr>
          <p:cNvPicPr>
            <a:picLocks noChangeAspect="1"/>
          </p:cNvPicPr>
          <p:nvPr/>
        </p:nvPicPr>
        <p:blipFill>
          <a:blip r:embed="rId5"/>
          <a:stretch>
            <a:fillRect/>
          </a:stretch>
        </p:blipFill>
        <p:spPr>
          <a:xfrm>
            <a:off x="8800857" y="1844492"/>
            <a:ext cx="3374456" cy="4185678"/>
          </a:xfrm>
          <a:prstGeom prst="rect">
            <a:avLst/>
          </a:prstGeom>
        </p:spPr>
      </p:pic>
      <p:sp>
        <p:nvSpPr>
          <p:cNvPr id="8" name="TextBox 7">
            <a:extLst>
              <a:ext uri="{FF2B5EF4-FFF2-40B4-BE49-F238E27FC236}">
                <a16:creationId xmlns:a16="http://schemas.microsoft.com/office/drawing/2014/main" id="{56E8CC5C-23C4-0E1F-1D57-116C7E0865AA}"/>
              </a:ext>
            </a:extLst>
          </p:cNvPr>
          <p:cNvSpPr txBox="1"/>
          <p:nvPr/>
        </p:nvSpPr>
        <p:spPr>
          <a:xfrm>
            <a:off x="1104898" y="6211647"/>
            <a:ext cx="5086351" cy="230832"/>
          </a:xfrm>
          <a:prstGeom prst="rect">
            <a:avLst/>
          </a:prstGeom>
          <a:noFill/>
        </p:spPr>
        <p:txBody>
          <a:bodyPr wrap="square" rtlCol="0">
            <a:spAutoFit/>
          </a:bodyPr>
          <a:lstStyle/>
          <a:p>
            <a:r>
              <a:rPr lang="en-GB" sz="900" i="1" baseline="30000" dirty="0"/>
              <a:t>1</a:t>
            </a:r>
            <a:r>
              <a:rPr lang="en-GB" sz="900" i="1" dirty="0"/>
              <a:t> Treatment numbers for the 12 months 1</a:t>
            </a:r>
            <a:r>
              <a:rPr lang="en-GB" sz="900" i="1" baseline="30000" dirty="0"/>
              <a:t>st</a:t>
            </a:r>
            <a:r>
              <a:rPr lang="en-GB" sz="900" i="1" dirty="0"/>
              <a:t> July 2021 to the 30</a:t>
            </a:r>
            <a:r>
              <a:rPr lang="en-GB" sz="900" i="1" baseline="30000" dirty="0"/>
              <a:t>th</a:t>
            </a:r>
            <a:r>
              <a:rPr lang="en-GB" sz="900" i="1" dirty="0"/>
              <a:t> June 2022 provided by OHID </a:t>
            </a:r>
          </a:p>
        </p:txBody>
      </p:sp>
    </p:spTree>
    <p:extLst>
      <p:ext uri="{BB962C8B-B14F-4D97-AF65-F5344CB8AC3E}">
        <p14:creationId xmlns:p14="http://schemas.microsoft.com/office/powerpoint/2010/main" val="197132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e chart showing the WTE workforce numbers for the total workforce: Voluntary sector (74%), NHS (15%), LA-delivered treatment (4%), LA commissioning staff (3%), Independent/private (3%), LEROs (2%)">
            <a:extLst>
              <a:ext uri="{FF2B5EF4-FFF2-40B4-BE49-F238E27FC236}">
                <a16:creationId xmlns:a16="http://schemas.microsoft.com/office/drawing/2014/main" id="{EE8763C7-CC3F-7BA2-24AC-D15BD0512553}"/>
              </a:ext>
            </a:extLst>
          </p:cNvPr>
          <p:cNvPicPr>
            <a:picLocks noChangeAspect="1"/>
          </p:cNvPicPr>
          <p:nvPr/>
        </p:nvPicPr>
        <p:blipFill rotWithShape="1">
          <a:blip r:embed="rId3"/>
          <a:srcRect l="6812"/>
          <a:stretch/>
        </p:blipFill>
        <p:spPr>
          <a:xfrm>
            <a:off x="1093305" y="3429000"/>
            <a:ext cx="3737864" cy="2908804"/>
          </a:xfrm>
          <a:prstGeom prst="rect">
            <a:avLst/>
          </a:prstGeom>
        </p:spPr>
      </p:pic>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noFill/>
        </p:spPr>
        <p:txBody>
          <a:bodyPr>
            <a:normAutofit/>
          </a:bodyPr>
          <a:lstStyle/>
          <a:p>
            <a:r>
              <a:rPr lang="en-GB" sz="3200" dirty="0">
                <a:solidFill>
                  <a:schemeClr val="tx1"/>
                </a:solidFill>
              </a:rPr>
              <a:t>Total workforce</a:t>
            </a:r>
            <a:r>
              <a:rPr lang="en-GB" sz="2800" dirty="0">
                <a:solidFill>
                  <a:schemeClr val="tx1"/>
                </a:solidFill>
              </a:rPr>
              <a:t> </a:t>
            </a:r>
            <a:r>
              <a:rPr lang="en-GB" sz="3200" dirty="0">
                <a:solidFill>
                  <a:schemeClr val="tx1"/>
                </a:solidFill>
              </a:rPr>
              <a:t>composition</a:t>
            </a:r>
            <a:endParaRPr lang="en-GB" sz="2800" dirty="0">
              <a:solidFill>
                <a:schemeClr val="tx1"/>
              </a:solidFill>
            </a:endParaRPr>
          </a:p>
        </p:txBody>
      </p:sp>
      <p:sp>
        <p:nvSpPr>
          <p:cNvPr id="2" name="Vertical Text Placeholder 4">
            <a:extLst>
              <a:ext uri="{FF2B5EF4-FFF2-40B4-BE49-F238E27FC236}">
                <a16:creationId xmlns:a16="http://schemas.microsoft.com/office/drawing/2014/main" id="{DF5594C5-483C-55C6-46F1-0087A8EE2266}"/>
              </a:ext>
            </a:extLst>
          </p:cNvPr>
          <p:cNvSpPr txBox="1">
            <a:spLocks/>
          </p:cNvSpPr>
          <p:nvPr/>
        </p:nvSpPr>
        <p:spPr>
          <a:xfrm>
            <a:off x="390525" y="651660"/>
            <a:ext cx="11410950" cy="2585786"/>
          </a:xfrm>
          <a:prstGeom prst="rect">
            <a:avLst/>
          </a:prstGeom>
        </p:spPr>
        <p:txBody>
          <a:bodyPr vert="horz">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chart and table below are based on whole time equivalent (WTE) workforce numbers for the total workforce. </a:t>
            </a:r>
          </a:p>
          <a:p>
            <a:pPr marL="0" indent="0">
              <a:lnSpc>
                <a:spcPct val="100000"/>
              </a:lnSpc>
              <a:spcBef>
                <a:spcPts val="600"/>
              </a:spcBef>
              <a:buNone/>
            </a:pPr>
            <a:r>
              <a:rPr lang="en-GB" sz="1200" b="0" dirty="0"/>
              <a:t>The voluntary sector accounts for almost three quarters (74%) of the drug and alcohol workforce followed by the NHS (15%), LA-delivered treatment staff (4%), independent/private sector (3%), LA commissioning staff (3%) and LEROs (2%). The profile of the workforce by role shows just less than 50% of the treatment provider and LERO workforce is made up of alcohol and drug workers, followed by service management &amp; administration (23%), nurses (10%) and peer support &amp; service user development staff (9%).</a:t>
            </a:r>
          </a:p>
          <a:p>
            <a:pPr marL="0" indent="0">
              <a:lnSpc>
                <a:spcPct val="100000"/>
              </a:lnSpc>
              <a:spcBef>
                <a:spcPts val="600"/>
              </a:spcBef>
              <a:buNone/>
            </a:pPr>
            <a:r>
              <a:rPr lang="en-GB" sz="1200" b="0" dirty="0"/>
              <a:t>For the alcohol and drug workers staff group, breakdown by individual roles showed 40% were recorded as ‘other’ roles, with criminal justice D&amp;A workers and </a:t>
            </a:r>
            <a:r>
              <a:rPr lang="en-US" sz="1200" b="0" dirty="0"/>
              <a:t>young peoples’ D&amp;A treatment workers the only two roles above 10% of the D&amp;A workers staff group at 17% and 11% respectively. </a:t>
            </a:r>
          </a:p>
          <a:p>
            <a:pPr marL="0" indent="0">
              <a:lnSpc>
                <a:spcPct val="100000"/>
              </a:lnSpc>
              <a:spcBef>
                <a:spcPts val="600"/>
              </a:spcBef>
              <a:buNone/>
            </a:pPr>
            <a:r>
              <a:rPr lang="en-US" sz="1200" b="0" dirty="0"/>
              <a:t>Within the peer support and service-user development workforce group, 70% of the 981 WTE were peer support workers.</a:t>
            </a:r>
            <a:endParaRPr lang="en-GB" sz="1200" b="0" dirty="0"/>
          </a:p>
          <a:p>
            <a:pPr marL="0" indent="0">
              <a:lnSpc>
                <a:spcPct val="100000"/>
              </a:lnSpc>
              <a:spcBef>
                <a:spcPts val="600"/>
              </a:spcBef>
              <a:buNone/>
            </a:pPr>
            <a:r>
              <a:rPr lang="en-GB" sz="1200" b="0" dirty="0"/>
              <a:t>50% of the staff reported as service management &amp; administration were service managers / team leaders. Service managers may include registered professions.</a:t>
            </a:r>
          </a:p>
          <a:p>
            <a:pPr marL="0" indent="0">
              <a:lnSpc>
                <a:spcPct val="100000"/>
              </a:lnSpc>
              <a:spcBef>
                <a:spcPts val="600"/>
              </a:spcBef>
              <a:buNone/>
            </a:pPr>
            <a:r>
              <a:rPr lang="en-GB" sz="1200" b="0" dirty="0"/>
              <a:t>Further breakdown of commissioning roles is included overleaf, with further analysis of the individual roles included in each of the staff groupings included in Appendix 1.</a:t>
            </a:r>
          </a:p>
        </p:txBody>
      </p:sp>
      <p:sp>
        <p:nvSpPr>
          <p:cNvPr id="4" name="Slide Number Placeholder 3">
            <a:extLst>
              <a:ext uri="{FF2B5EF4-FFF2-40B4-BE49-F238E27FC236}">
                <a16:creationId xmlns:a16="http://schemas.microsoft.com/office/drawing/2014/main" id="{9B18FC27-1F92-4039-C576-E80ED803B1B8}"/>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17</a:t>
            </a:fld>
            <a:endParaRPr lang="en-GB" dirty="0"/>
          </a:p>
        </p:txBody>
      </p:sp>
      <p:pic>
        <p:nvPicPr>
          <p:cNvPr id="5" name="Picture 4" descr="A table showing the workforce by staff group. The total treatment provider and LERO staff was 11,453 WTE which is 38.6 WTE per 1,000 treatment numbers.">
            <a:extLst>
              <a:ext uri="{FF2B5EF4-FFF2-40B4-BE49-F238E27FC236}">
                <a16:creationId xmlns:a16="http://schemas.microsoft.com/office/drawing/2014/main" id="{976A409F-F6F0-A062-AB8C-D59D891ECA6B}"/>
              </a:ext>
            </a:extLst>
          </p:cNvPr>
          <p:cNvPicPr>
            <a:picLocks noChangeAspect="1"/>
          </p:cNvPicPr>
          <p:nvPr/>
        </p:nvPicPr>
        <p:blipFill>
          <a:blip r:embed="rId4"/>
          <a:stretch>
            <a:fillRect/>
          </a:stretch>
        </p:blipFill>
        <p:spPr>
          <a:xfrm>
            <a:off x="5393482" y="3235581"/>
            <a:ext cx="5170758" cy="3550073"/>
          </a:xfrm>
          <a:prstGeom prst="rect">
            <a:avLst/>
          </a:prstGeom>
        </p:spPr>
      </p:pic>
    </p:spTree>
    <p:extLst>
      <p:ext uri="{BB962C8B-B14F-4D97-AF65-F5344CB8AC3E}">
        <p14:creationId xmlns:p14="http://schemas.microsoft.com/office/powerpoint/2010/main" val="141600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noFill/>
        </p:spPr>
        <p:txBody>
          <a:bodyPr>
            <a:normAutofit/>
          </a:bodyPr>
          <a:lstStyle/>
          <a:p>
            <a:r>
              <a:rPr lang="en-GB" sz="3200" dirty="0">
                <a:solidFill>
                  <a:schemeClr val="tx1"/>
                </a:solidFill>
              </a:rPr>
              <a:t>Commissioning workforce composition</a:t>
            </a:r>
            <a:endParaRPr lang="en-GB" sz="2800" dirty="0">
              <a:solidFill>
                <a:schemeClr val="tx1"/>
              </a:solidFill>
            </a:endParaRPr>
          </a:p>
        </p:txBody>
      </p:sp>
      <p:sp>
        <p:nvSpPr>
          <p:cNvPr id="2" name="Vertical Text Placeholder 4">
            <a:extLst>
              <a:ext uri="{FF2B5EF4-FFF2-40B4-BE49-F238E27FC236}">
                <a16:creationId xmlns:a16="http://schemas.microsoft.com/office/drawing/2014/main" id="{BCEDCD70-EEC4-255C-624D-DF9C1B3A9589}"/>
              </a:ext>
            </a:extLst>
          </p:cNvPr>
          <p:cNvSpPr txBox="1">
            <a:spLocks/>
          </p:cNvSpPr>
          <p:nvPr/>
        </p:nvSpPr>
        <p:spPr>
          <a:xfrm>
            <a:off x="257874" y="892174"/>
            <a:ext cx="11525251" cy="106045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latin typeface="Arial" panose="020B0604020202020204" pitchFamily="34" charset="0"/>
                <a:cs typeface="Arial" panose="020B0604020202020204" pitchFamily="34" charset="0"/>
              </a:rPr>
              <a:t>The chart and table below are based on whole time equivalent (WTE) workforce numbers.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Commissioners and coordinators for adult services made up 43% of the commissioning workforce with 10% dedicated to services for young people. Data analysts, project and strategy managers made up a further 22% of the workforce with contracts officers accounting for 5% of the workforce.</a:t>
            </a:r>
          </a:p>
        </p:txBody>
      </p:sp>
      <p:pic>
        <p:nvPicPr>
          <p:cNvPr id="3" name="Picture 2" descr="A pie chart showing local authority commissioning staff skill mix, 33% of which is made up of commissioners. Administrators (6%), Coordinators (adults) (10%), Commissioners / coordinators (young people) (10%), Data analysts (6%), Project managers (8%), Strategy managers (8%), Contracts officer (5%), Other commissioning staff (14%)">
            <a:extLst>
              <a:ext uri="{FF2B5EF4-FFF2-40B4-BE49-F238E27FC236}">
                <a16:creationId xmlns:a16="http://schemas.microsoft.com/office/drawing/2014/main" id="{B260026F-12AF-9E4C-865A-3F38A4109496}"/>
              </a:ext>
            </a:extLst>
          </p:cNvPr>
          <p:cNvPicPr>
            <a:picLocks noChangeAspect="1"/>
          </p:cNvPicPr>
          <p:nvPr/>
        </p:nvPicPr>
        <p:blipFill>
          <a:blip r:embed="rId2"/>
          <a:stretch>
            <a:fillRect/>
          </a:stretch>
        </p:blipFill>
        <p:spPr>
          <a:xfrm>
            <a:off x="482762" y="1952626"/>
            <a:ext cx="5383235" cy="3548180"/>
          </a:xfrm>
          <a:prstGeom prst="rect">
            <a:avLst/>
          </a:prstGeom>
        </p:spPr>
      </p:pic>
      <p:pic>
        <p:nvPicPr>
          <p:cNvPr id="5" name="Picture 4" descr="A table displaying the commissioning workforce by role. The total WTE for LA commissioning roles was 398 WTE.">
            <a:extLst>
              <a:ext uri="{FF2B5EF4-FFF2-40B4-BE49-F238E27FC236}">
                <a16:creationId xmlns:a16="http://schemas.microsoft.com/office/drawing/2014/main" id="{230AD18F-4520-8924-AF04-91637824F2E3}"/>
              </a:ext>
            </a:extLst>
          </p:cNvPr>
          <p:cNvPicPr>
            <a:picLocks noChangeAspect="1"/>
          </p:cNvPicPr>
          <p:nvPr/>
        </p:nvPicPr>
        <p:blipFill>
          <a:blip r:embed="rId3"/>
          <a:stretch>
            <a:fillRect/>
          </a:stretch>
        </p:blipFill>
        <p:spPr>
          <a:xfrm>
            <a:off x="6020499" y="2545955"/>
            <a:ext cx="4857750" cy="2381250"/>
          </a:xfrm>
          <a:prstGeom prst="rect">
            <a:avLst/>
          </a:prstGeom>
        </p:spPr>
      </p:pic>
      <p:sp>
        <p:nvSpPr>
          <p:cNvPr id="4" name="Slide Number Placeholder 3">
            <a:extLst>
              <a:ext uri="{FF2B5EF4-FFF2-40B4-BE49-F238E27FC236}">
                <a16:creationId xmlns:a16="http://schemas.microsoft.com/office/drawing/2014/main" id="{9B18FC27-1F92-4039-C576-E80ED803B1B8}"/>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18</a:t>
            </a:fld>
            <a:endParaRPr lang="en-GB" dirty="0"/>
          </a:p>
        </p:txBody>
      </p:sp>
    </p:spTree>
    <p:extLst>
      <p:ext uri="{BB962C8B-B14F-4D97-AF65-F5344CB8AC3E}">
        <p14:creationId xmlns:p14="http://schemas.microsoft.com/office/powerpoint/2010/main" val="418672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solidFill>
            <a:schemeClr val="bg1"/>
          </a:solidFill>
        </p:spPr>
        <p:txBody>
          <a:bodyPr>
            <a:normAutofit/>
          </a:bodyPr>
          <a:lstStyle/>
          <a:p>
            <a:r>
              <a:rPr lang="en-GB" sz="3200" dirty="0">
                <a:solidFill>
                  <a:schemeClr val="tx1"/>
                </a:solidFill>
              </a:rPr>
              <a:t>Workforce total by staff group and region</a:t>
            </a:r>
          </a:p>
        </p:txBody>
      </p:sp>
      <p:sp>
        <p:nvSpPr>
          <p:cNvPr id="8" name="object 3">
            <a:extLst>
              <a:ext uri="{FF2B5EF4-FFF2-40B4-BE49-F238E27FC236}">
                <a16:creationId xmlns:a16="http://schemas.microsoft.com/office/drawing/2014/main" id="{06A58863-5D58-BD47-603D-782499E5E14E}"/>
              </a:ext>
            </a:extLst>
          </p:cNvPr>
          <p:cNvSpPr txBox="1"/>
          <p:nvPr/>
        </p:nvSpPr>
        <p:spPr>
          <a:xfrm>
            <a:off x="333374" y="964625"/>
            <a:ext cx="11344276" cy="772006"/>
          </a:xfrm>
          <a:prstGeom prst="rect">
            <a:avLst/>
          </a:prstGeom>
        </p:spPr>
        <p:txBody>
          <a:bodyPr vert="horz" wrap="square" lIns="0" tIns="33020" rIns="0" bIns="0" rtlCol="0">
            <a:spAutoFit/>
          </a:bodyPr>
          <a:lstStyle/>
          <a:p>
            <a:pPr marL="12700" marR="5080" algn="just">
              <a:spcBef>
                <a:spcPts val="600"/>
              </a:spcBef>
            </a:pPr>
            <a:r>
              <a:rPr lang="en-US" sz="1200" dirty="0">
                <a:latin typeface="Arial" panose="020B0604020202020204" pitchFamily="34" charset="0"/>
                <a:cs typeface="Arial" panose="020B0604020202020204" pitchFamily="34" charset="0"/>
              </a:rPr>
              <a:t>The table below shows the WTE workforce numbers by region and job role for treatment providers and the total workforce WTE for LERO and local authority commissioning staff. The bottom three rows in the table show the total treatment provider WTE; the WTE (for all treatment providers) expressed in relation to 1000 treatment number; and the number of submissions for treatment providers. The latter is broken down in more detail in the earlier section on participation but is included here for context. </a:t>
            </a:r>
          </a:p>
        </p:txBody>
      </p:sp>
      <p:sp>
        <p:nvSpPr>
          <p:cNvPr id="19" name="object 3">
            <a:extLst>
              <a:ext uri="{FF2B5EF4-FFF2-40B4-BE49-F238E27FC236}">
                <a16:creationId xmlns:a16="http://schemas.microsoft.com/office/drawing/2014/main" id="{EDA7D002-1B50-AC66-E146-04C5A12F3750}"/>
              </a:ext>
            </a:extLst>
          </p:cNvPr>
          <p:cNvSpPr txBox="1"/>
          <p:nvPr/>
        </p:nvSpPr>
        <p:spPr>
          <a:xfrm>
            <a:off x="333374" y="1901313"/>
            <a:ext cx="2247901" cy="956672"/>
          </a:xfrm>
          <a:prstGeom prst="rect">
            <a:avLst/>
          </a:prstGeom>
        </p:spPr>
        <p:txBody>
          <a:bodyPr vert="horz" wrap="square" lIns="0" tIns="33020" rIns="0" bIns="0" rtlCol="0">
            <a:spAutoFit/>
          </a:bodyPr>
          <a:lstStyle/>
          <a:p>
            <a:pPr marL="12700" marR="5080">
              <a:spcBef>
                <a:spcPts val="600"/>
              </a:spcBef>
            </a:pPr>
            <a:r>
              <a:rPr lang="en-US" sz="1200" dirty="0">
                <a:latin typeface="Arial" panose="020B0604020202020204" pitchFamily="34" charset="0"/>
                <a:cs typeface="Arial" panose="020B0604020202020204" pitchFamily="34" charset="0"/>
              </a:rPr>
              <a:t>The East of England reported the lowest ratio of WTE to treatment numbers, but this will likely reflect the lower number of submissions.</a:t>
            </a:r>
          </a:p>
        </p:txBody>
      </p:sp>
      <p:sp>
        <p:nvSpPr>
          <p:cNvPr id="13" name="TextBox 12">
            <a:extLst>
              <a:ext uri="{FF2B5EF4-FFF2-40B4-BE49-F238E27FC236}">
                <a16:creationId xmlns:a16="http://schemas.microsoft.com/office/drawing/2014/main" id="{FFC22BA4-D7A5-581D-2059-2C25CF911C72}"/>
              </a:ext>
            </a:extLst>
          </p:cNvPr>
          <p:cNvSpPr txBox="1"/>
          <p:nvPr/>
        </p:nvSpPr>
        <p:spPr>
          <a:xfrm>
            <a:off x="2641600" y="6164110"/>
            <a:ext cx="7157937" cy="461665"/>
          </a:xfrm>
          <a:prstGeom prst="rect">
            <a:avLst/>
          </a:prstGeom>
          <a:noFill/>
        </p:spPr>
        <p:txBody>
          <a:bodyPr wrap="square" rtlCol="0">
            <a:spAutoFit/>
          </a:bodyPr>
          <a:lstStyle/>
          <a:p>
            <a:r>
              <a:rPr lang="en-GB" sz="1200" i="1" baseline="30000" dirty="0"/>
              <a:t>1</a:t>
            </a:r>
            <a:r>
              <a:rPr lang="en-GB" sz="1200" i="1" dirty="0"/>
              <a:t> Treatment numbers for the 12 months 1</a:t>
            </a:r>
            <a:r>
              <a:rPr lang="en-GB" sz="1200" i="1" baseline="30000" dirty="0"/>
              <a:t>st</a:t>
            </a:r>
            <a:r>
              <a:rPr lang="en-GB" sz="1200" i="1" dirty="0"/>
              <a:t> July 2021 to the 30</a:t>
            </a:r>
            <a:r>
              <a:rPr lang="en-GB" sz="1200" i="1" baseline="30000" dirty="0"/>
              <a:t>th</a:t>
            </a:r>
            <a:r>
              <a:rPr lang="en-GB" sz="1200" i="1" dirty="0"/>
              <a:t> 2022 provided by OHID </a:t>
            </a:r>
          </a:p>
          <a:p>
            <a:r>
              <a:rPr lang="en-GB" sz="1200" i="1" baseline="30000" dirty="0"/>
              <a:t>2</a:t>
            </a:r>
            <a:r>
              <a:rPr lang="en-GB" sz="1200" i="1" dirty="0"/>
              <a:t> Treatment providers include LA-delivered treatment</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19</a:t>
            </a:fld>
            <a:endParaRPr lang="en-GB" dirty="0"/>
          </a:p>
        </p:txBody>
      </p:sp>
      <p:pic>
        <p:nvPicPr>
          <p:cNvPr id="3" name="Picture 2" descr="A table showing the WTE workforce numbers by staff group and region. East of England (859), London (1,748), Midlands (2,107), North East &amp; Yorkshire (2,075), North West (2,056), South East (1,257), South West (937) and National (416).">
            <a:extLst>
              <a:ext uri="{FF2B5EF4-FFF2-40B4-BE49-F238E27FC236}">
                <a16:creationId xmlns:a16="http://schemas.microsoft.com/office/drawing/2014/main" id="{4A768F4C-4ED6-8FC9-F820-1B62574373C4}"/>
              </a:ext>
            </a:extLst>
          </p:cNvPr>
          <p:cNvPicPr>
            <a:picLocks noChangeAspect="1"/>
          </p:cNvPicPr>
          <p:nvPr/>
        </p:nvPicPr>
        <p:blipFill>
          <a:blip r:embed="rId2"/>
          <a:stretch>
            <a:fillRect/>
          </a:stretch>
        </p:blipFill>
        <p:spPr>
          <a:xfrm>
            <a:off x="2812712" y="1690867"/>
            <a:ext cx="8471373" cy="4473244"/>
          </a:xfrm>
          <a:prstGeom prst="rect">
            <a:avLst/>
          </a:prstGeom>
        </p:spPr>
      </p:pic>
    </p:spTree>
    <p:extLst>
      <p:ext uri="{BB962C8B-B14F-4D97-AF65-F5344CB8AC3E}">
        <p14:creationId xmlns:p14="http://schemas.microsoft.com/office/powerpoint/2010/main" val="227893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C507-9AA2-4C47-B23C-CBC2B8D676F5}"/>
              </a:ext>
            </a:extLst>
          </p:cNvPr>
          <p:cNvSpPr>
            <a:spLocks noGrp="1"/>
          </p:cNvSpPr>
          <p:nvPr>
            <p:ph type="title"/>
          </p:nvPr>
        </p:nvSpPr>
        <p:spPr>
          <a:xfrm>
            <a:off x="333375" y="384178"/>
            <a:ext cx="11525252" cy="477212"/>
          </a:xfrm>
        </p:spPr>
        <p:txBody>
          <a:bodyPr vert="horz" lIns="91440" tIns="45720" rIns="91440" bIns="45720" rtlCol="0" anchor="ctr">
            <a:normAutofit/>
          </a:bodyPr>
          <a:lstStyle/>
          <a:p>
            <a:r>
              <a:rPr lang="en-GB" sz="1800" dirty="0"/>
              <a:t>Content</a:t>
            </a:r>
          </a:p>
        </p:txBody>
      </p:sp>
      <p:sp>
        <p:nvSpPr>
          <p:cNvPr id="4" name="Slide Number Placeholder 3">
            <a:extLst>
              <a:ext uri="{FF2B5EF4-FFF2-40B4-BE49-F238E27FC236}">
                <a16:creationId xmlns:a16="http://schemas.microsoft.com/office/drawing/2014/main" id="{E45C4989-4574-4D25-936C-2B321A3AAA84}"/>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2</a:t>
            </a:fld>
            <a:endParaRPr lang="en-GB" dirty="0"/>
          </a:p>
        </p:txBody>
      </p:sp>
      <p:sp>
        <p:nvSpPr>
          <p:cNvPr id="5" name="Rectangle 4">
            <a:extLst>
              <a:ext uri="{FF2B5EF4-FFF2-40B4-BE49-F238E27FC236}">
                <a16:creationId xmlns:a16="http://schemas.microsoft.com/office/drawing/2014/main" id="{0190E0C0-F536-4528-A93E-35BFEE0A9376}"/>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Table 7">
            <a:extLst>
              <a:ext uri="{FF2B5EF4-FFF2-40B4-BE49-F238E27FC236}">
                <a16:creationId xmlns:a16="http://schemas.microsoft.com/office/drawing/2014/main" id="{387279F7-7442-418B-E498-D9C60A294426}"/>
              </a:ext>
            </a:extLst>
          </p:cNvPr>
          <p:cNvGraphicFramePr>
            <a:graphicFrameLocks noGrp="1"/>
          </p:cNvGraphicFramePr>
          <p:nvPr>
            <p:extLst>
              <p:ext uri="{D42A27DB-BD31-4B8C-83A1-F6EECF244321}">
                <p14:modId xmlns:p14="http://schemas.microsoft.com/office/powerpoint/2010/main" val="4248255275"/>
              </p:ext>
            </p:extLst>
          </p:nvPr>
        </p:nvGraphicFramePr>
        <p:xfrm>
          <a:off x="409575" y="1276350"/>
          <a:ext cx="10210799" cy="3998918"/>
        </p:xfrm>
        <a:graphic>
          <a:graphicData uri="http://schemas.openxmlformats.org/drawingml/2006/table">
            <a:tbl>
              <a:tblPr firstRow="1"/>
              <a:tblGrid>
                <a:gridCol w="4836695">
                  <a:extLst>
                    <a:ext uri="{9D8B030D-6E8A-4147-A177-3AD203B41FA5}">
                      <a16:colId xmlns:a16="http://schemas.microsoft.com/office/drawing/2014/main" val="2840675871"/>
                    </a:ext>
                  </a:extLst>
                </a:gridCol>
                <a:gridCol w="1343526">
                  <a:extLst>
                    <a:ext uri="{9D8B030D-6E8A-4147-A177-3AD203B41FA5}">
                      <a16:colId xmlns:a16="http://schemas.microsoft.com/office/drawing/2014/main" val="2131639206"/>
                    </a:ext>
                  </a:extLst>
                </a:gridCol>
                <a:gridCol w="1343526">
                  <a:extLst>
                    <a:ext uri="{9D8B030D-6E8A-4147-A177-3AD203B41FA5}">
                      <a16:colId xmlns:a16="http://schemas.microsoft.com/office/drawing/2014/main" val="1049930865"/>
                    </a:ext>
                  </a:extLst>
                </a:gridCol>
                <a:gridCol w="1343526">
                  <a:extLst>
                    <a:ext uri="{9D8B030D-6E8A-4147-A177-3AD203B41FA5}">
                      <a16:colId xmlns:a16="http://schemas.microsoft.com/office/drawing/2014/main" val="1002349539"/>
                    </a:ext>
                  </a:extLst>
                </a:gridCol>
                <a:gridCol w="1343526">
                  <a:extLst>
                    <a:ext uri="{9D8B030D-6E8A-4147-A177-3AD203B41FA5}">
                      <a16:colId xmlns:a16="http://schemas.microsoft.com/office/drawing/2014/main" val="2640612852"/>
                    </a:ext>
                  </a:extLst>
                </a:gridCol>
              </a:tblGrid>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Acknowledgements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91269"/>
                  </a:ext>
                </a:extLst>
              </a:tr>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Executive summary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967122"/>
                  </a:ext>
                </a:extLst>
              </a:tr>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Introduction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379259"/>
                  </a:ext>
                </a:extLst>
              </a:tr>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Scope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10  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684298"/>
                  </a:ext>
                </a:extLst>
              </a:tr>
              <a:tr h="363538">
                <a:tc>
                  <a:txBody>
                    <a:bodyPr/>
                    <a:lstStyle/>
                    <a:p>
                      <a:pPr marL="447675" lvl="1" indent="-180975" algn="l" fontAlgn="b">
                        <a:tabLst>
                          <a:tab pos="447675" algn="l"/>
                        </a:tabLst>
                      </a:pPr>
                      <a:r>
                        <a:rPr lang="en-GB" sz="1800" b="0" i="0" u="none" strike="noStrike" dirty="0">
                          <a:solidFill>
                            <a:srgbClr val="000000"/>
                          </a:solidFill>
                          <a:effectLst/>
                          <a:latin typeface="Arial" panose="020B0604020202020204" pitchFamily="34" charset="0"/>
                          <a:cs typeface="Arial" panose="020B0604020202020204" pitchFamily="34" charset="0"/>
                        </a:rPr>
                        <a:t>Participation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11  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2739"/>
                  </a:ext>
                </a:extLst>
              </a:tr>
              <a:tr h="363538">
                <a:tc>
                  <a:txBody>
                    <a:bodyPr/>
                    <a:lstStyle/>
                    <a:p>
                      <a:pPr marL="455613" lvl="1" indent="-188913" algn="l" fontAlgn="b"/>
                      <a:r>
                        <a:rPr lang="en-GB" sz="1800" b="0" i="0" u="none" strike="noStrike" dirty="0">
                          <a:solidFill>
                            <a:srgbClr val="000000"/>
                          </a:solidFill>
                          <a:effectLst/>
                          <a:latin typeface="Arial" panose="020B0604020202020204" pitchFamily="34" charset="0"/>
                          <a:cs typeface="Arial" panose="020B0604020202020204" pitchFamily="34" charset="0"/>
                        </a:rPr>
                        <a:t>Workforce overview</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15  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941833"/>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Treatment providers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 22  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284725"/>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LA Commissioners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43  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082707"/>
                  </a:ext>
                </a:extLst>
              </a:tr>
              <a:tr h="363538">
                <a:tc gridSpan="2">
                  <a:txBody>
                    <a:bodyPr/>
                    <a:lstStyle/>
                    <a:p>
                      <a:pPr marL="455613" lvl="1" indent="-188913" algn="l" defTabSz="914377" rtl="0" eaLnBrk="1" fontAlgn="b" latinLnBrk="0" hangingPunct="1"/>
                      <a:r>
                        <a:rPr lang="en-US" sz="1800" b="0" i="0" u="none" strike="noStrike" kern="1200" dirty="0">
                          <a:solidFill>
                            <a:srgbClr val="000000"/>
                          </a:solidFill>
                          <a:effectLst/>
                          <a:latin typeface="Arial" panose="020B0604020202020204" pitchFamily="34" charset="0"/>
                          <a:ea typeface="+mn-ea"/>
                          <a:cs typeface="Arial" panose="020B0604020202020204" pitchFamily="34" charset="0"/>
                        </a:rPr>
                        <a:t>Lived experience recovery organisations (LEROs)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51  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514483"/>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Appendices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57  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327957"/>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Contact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chemeClr val="tx1"/>
                          </a:solidFill>
                          <a:effectLst/>
                          <a:latin typeface="Arial" panose="020B0604020202020204" pitchFamily="34" charset="0"/>
                          <a:cs typeface="Arial" panose="020B0604020202020204" pitchFamily="34" charset="0"/>
                        </a:rPr>
                        <a:t>69</a:t>
                      </a:r>
                      <a:r>
                        <a:rPr lang="en-GB" sz="18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47641"/>
                  </a:ext>
                </a:extLst>
              </a:tr>
            </a:tbl>
          </a:graphicData>
        </a:graphic>
      </p:graphicFrame>
      <p:pic>
        <p:nvPicPr>
          <p:cNvPr id="11" name="Picture 10">
            <a:extLst>
              <a:ext uri="{FF2B5EF4-FFF2-40B4-BE49-F238E27FC236}">
                <a16:creationId xmlns:a16="http://schemas.microsoft.com/office/drawing/2014/main" id="{845A9657-2626-E160-2616-4A0FB1912F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spTree>
    <p:extLst>
      <p:ext uri="{BB962C8B-B14F-4D97-AF65-F5344CB8AC3E}">
        <p14:creationId xmlns:p14="http://schemas.microsoft.com/office/powerpoint/2010/main" val="259562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20</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14326" y="0"/>
            <a:ext cx="11525252" cy="892173"/>
          </a:xfrm>
        </p:spPr>
        <p:txBody>
          <a:bodyPr>
            <a:normAutofit/>
          </a:bodyPr>
          <a:lstStyle/>
          <a:p>
            <a:r>
              <a:rPr lang="en-GB" sz="3200" dirty="0">
                <a:solidFill>
                  <a:schemeClr val="tx1"/>
                </a:solidFill>
              </a:rPr>
              <a:t>Summary of workforce metrics</a:t>
            </a:r>
          </a:p>
        </p:txBody>
      </p:sp>
      <p:sp>
        <p:nvSpPr>
          <p:cNvPr id="3" name="Content Placeholder 2">
            <a:extLst>
              <a:ext uri="{FF2B5EF4-FFF2-40B4-BE49-F238E27FC236}">
                <a16:creationId xmlns:a16="http://schemas.microsoft.com/office/drawing/2014/main" id="{0B5FC1BD-46C6-9C18-3E70-1E699BA1B36F}"/>
              </a:ext>
            </a:extLst>
          </p:cNvPr>
          <p:cNvSpPr txBox="1">
            <a:spLocks/>
          </p:cNvSpPr>
          <p:nvPr/>
        </p:nvSpPr>
        <p:spPr>
          <a:xfrm>
            <a:off x="314326" y="749676"/>
            <a:ext cx="6905719" cy="819898"/>
          </a:xfrm>
          <a:prstGeom prst="rect">
            <a:avLst/>
          </a:prstGeom>
        </p:spPr>
        <p:txBody>
          <a:bodyPr>
            <a:normAutofit fontScale="7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500" b="0" dirty="0"/>
              <a:t>The charts below include data from all participants including treatment providers, LEROs and local authorities.</a:t>
            </a:r>
          </a:p>
          <a:p>
            <a:pPr marL="0" indent="0">
              <a:lnSpc>
                <a:spcPct val="100000"/>
              </a:lnSpc>
              <a:buNone/>
            </a:pPr>
            <a:r>
              <a:rPr lang="en-US" sz="1500" b="0" i="1" dirty="0"/>
              <a:t>*Nurses include ‘support workers and other unregistered clinical staff’.  The data was collected at this level and cannot be disaggregated further.</a:t>
            </a:r>
          </a:p>
          <a:p>
            <a:pPr marL="0" indent="0">
              <a:lnSpc>
                <a:spcPct val="100000"/>
              </a:lnSpc>
              <a:buNone/>
            </a:pPr>
            <a:endParaRPr lang="en-GB" sz="1200" b="0" dirty="0"/>
          </a:p>
        </p:txBody>
      </p:sp>
      <p:sp>
        <p:nvSpPr>
          <p:cNvPr id="7" name="Content Placeholder 2">
            <a:extLst>
              <a:ext uri="{FF2B5EF4-FFF2-40B4-BE49-F238E27FC236}">
                <a16:creationId xmlns:a16="http://schemas.microsoft.com/office/drawing/2014/main" id="{034A450B-013D-72A5-3ECD-6DF4BF861C78}"/>
              </a:ext>
            </a:extLst>
          </p:cNvPr>
          <p:cNvSpPr txBox="1">
            <a:spLocks/>
          </p:cNvSpPr>
          <p:nvPr/>
        </p:nvSpPr>
        <p:spPr>
          <a:xfrm>
            <a:off x="7048501" y="640078"/>
            <a:ext cx="4714876" cy="5978090"/>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workforce census asked for HR metrics for 10 staff groups as well as for all staff combined. Not all participants were able to supply all data requested. Some were able to complete the rates for all the individual staff groups and also provide data for ‘all staff’.  However, many providers were only able to provide information for some of the staff groups and/or the all staff position.</a:t>
            </a:r>
          </a:p>
          <a:p>
            <a:pPr marL="0" indent="0">
              <a:lnSpc>
                <a:spcPct val="100000"/>
              </a:lnSpc>
              <a:spcBef>
                <a:spcPts val="600"/>
              </a:spcBef>
              <a:buNone/>
            </a:pPr>
            <a:r>
              <a:rPr lang="en-GB" sz="1200" b="0" dirty="0"/>
              <a:t>Therefore the sum of the position for each of the staff groups will not exactly match the position reported for all staff. The all staff vacancy rate is based on 176 submissions whereas the specific roles for alcohol and drug workers is based on 145. Service managers is based on 120 submissions and LA commissioning staff 46. This compares to just 8 submissions specifically for pharmacy staff and 14 for social workers. </a:t>
            </a:r>
          </a:p>
          <a:p>
            <a:pPr marL="0" indent="0">
              <a:lnSpc>
                <a:spcPct val="100000"/>
              </a:lnSpc>
              <a:spcBef>
                <a:spcPts val="600"/>
              </a:spcBef>
              <a:buNone/>
            </a:pPr>
            <a:r>
              <a:rPr lang="en-GB" sz="1200" b="0" dirty="0"/>
              <a:t>Details of submissions by role (and all staff) and metrics are included in the table on the following page. This should be viewed in conjunction with the rates reported.</a:t>
            </a:r>
          </a:p>
          <a:p>
            <a:pPr marL="0" indent="0">
              <a:lnSpc>
                <a:spcPct val="100000"/>
              </a:lnSpc>
              <a:spcBef>
                <a:spcPts val="600"/>
              </a:spcBef>
              <a:buNone/>
            </a:pPr>
            <a:r>
              <a:rPr lang="en-GB" sz="1200" b="0" dirty="0"/>
              <a:t>Calculating the overall rate from the individual staff group responses results in a 14% vacancy rate, above the rate based on the data submitted for all staff of 11%. As noted above the same cohort of providers will not have provided data for both calculations.</a:t>
            </a:r>
          </a:p>
          <a:p>
            <a:pPr marL="0" indent="0">
              <a:lnSpc>
                <a:spcPct val="100000"/>
              </a:lnSpc>
              <a:spcBef>
                <a:spcPts val="600"/>
              </a:spcBef>
              <a:buNone/>
            </a:pPr>
            <a:r>
              <a:rPr lang="en-GB" sz="1200" b="0" dirty="0"/>
              <a:t>The same submission caveats apply to sickness rates.</a:t>
            </a:r>
          </a:p>
          <a:p>
            <a:pPr marL="0" indent="0">
              <a:lnSpc>
                <a:spcPct val="100000"/>
              </a:lnSpc>
              <a:spcBef>
                <a:spcPts val="600"/>
              </a:spcBef>
              <a:buNone/>
            </a:pPr>
            <a:r>
              <a:rPr lang="en-GB" sz="1200" b="0" dirty="0"/>
              <a:t>Nurses reported the highest sickness rate at 6.7% followed by alcohol and drug workers at 5.4%. Both of these were above the rate reported for all staff of 4.3%. Calculating the ‘all staff’ rate from the individual staff groups responses results in a 4.7% sickness rate, in line with the rate based on the data submitted for all staff.</a:t>
            </a:r>
          </a:p>
        </p:txBody>
      </p:sp>
      <p:pic>
        <p:nvPicPr>
          <p:cNvPr id="13" name="Picture 12" descr="A bar chart showing the vacancy rate of all organisations by staff group. Social work's vacancy rate of 25% is highest, with psychiatry professional's rate of 6% being the lowest">
            <a:extLst>
              <a:ext uri="{FF2B5EF4-FFF2-40B4-BE49-F238E27FC236}">
                <a16:creationId xmlns:a16="http://schemas.microsoft.com/office/drawing/2014/main" id="{9F5E9A52-48BA-FF6F-A00B-22E9A385A3F4}"/>
              </a:ext>
            </a:extLst>
          </p:cNvPr>
          <p:cNvPicPr>
            <a:picLocks noChangeAspect="1"/>
          </p:cNvPicPr>
          <p:nvPr/>
        </p:nvPicPr>
        <p:blipFill>
          <a:blip r:embed="rId2"/>
          <a:stretch>
            <a:fillRect/>
          </a:stretch>
        </p:blipFill>
        <p:spPr>
          <a:xfrm>
            <a:off x="206313" y="1569574"/>
            <a:ext cx="6765987" cy="2445088"/>
          </a:xfrm>
          <a:prstGeom prst="rect">
            <a:avLst/>
          </a:prstGeom>
        </p:spPr>
      </p:pic>
      <p:pic>
        <p:nvPicPr>
          <p:cNvPr id="14" name="Picture 13" descr="A bar chart showing the sickness/absence rate of all organisations by staff groups. Nurses have the highest rate of 6.7%, whereas social work and local authority alcohol and drug commissioning roles both have the lowest rate with 2.8%">
            <a:extLst>
              <a:ext uri="{FF2B5EF4-FFF2-40B4-BE49-F238E27FC236}">
                <a16:creationId xmlns:a16="http://schemas.microsoft.com/office/drawing/2014/main" id="{281C0981-F8B2-EDCA-93D5-1B32AB7BAFFA}"/>
              </a:ext>
            </a:extLst>
          </p:cNvPr>
          <p:cNvPicPr>
            <a:picLocks noChangeAspect="1"/>
          </p:cNvPicPr>
          <p:nvPr/>
        </p:nvPicPr>
        <p:blipFill>
          <a:blip r:embed="rId3"/>
          <a:stretch>
            <a:fillRect/>
          </a:stretch>
        </p:blipFill>
        <p:spPr>
          <a:xfrm>
            <a:off x="206313" y="3646531"/>
            <a:ext cx="6765987" cy="2494099"/>
          </a:xfrm>
          <a:prstGeom prst="rect">
            <a:avLst/>
          </a:prstGeom>
        </p:spPr>
      </p:pic>
      <p:sp>
        <p:nvSpPr>
          <p:cNvPr id="2" name="TextBox 1">
            <a:extLst>
              <a:ext uri="{FF2B5EF4-FFF2-40B4-BE49-F238E27FC236}">
                <a16:creationId xmlns:a16="http://schemas.microsoft.com/office/drawing/2014/main" id="{2A01A87C-BB04-00C9-3D9B-33B4C41F76F4}"/>
              </a:ext>
              <a:ext uri="{C183D7F6-B498-43B3-948B-1728B52AA6E4}">
                <adec:decorative xmlns:adec="http://schemas.microsoft.com/office/drawing/2017/decorative" val="1"/>
              </a:ext>
            </a:extLst>
          </p:cNvPr>
          <p:cNvSpPr txBox="1"/>
          <p:nvPr/>
        </p:nvSpPr>
        <p:spPr>
          <a:xfrm>
            <a:off x="2286000" y="2809875"/>
            <a:ext cx="104775" cy="246221"/>
          </a:xfrm>
          <a:prstGeom prst="rect">
            <a:avLst/>
          </a:prstGeom>
          <a:noFill/>
        </p:spPr>
        <p:txBody>
          <a:bodyPr wrap="square" rtlCol="0">
            <a:spAutoFit/>
          </a:bodyPr>
          <a:lstStyle/>
          <a:p>
            <a:r>
              <a:rPr lang="en-GB" sz="1000" dirty="0"/>
              <a:t>*</a:t>
            </a:r>
          </a:p>
        </p:txBody>
      </p:sp>
      <p:sp>
        <p:nvSpPr>
          <p:cNvPr id="5" name="TextBox 4">
            <a:extLst>
              <a:ext uri="{FF2B5EF4-FFF2-40B4-BE49-F238E27FC236}">
                <a16:creationId xmlns:a16="http://schemas.microsoft.com/office/drawing/2014/main" id="{CE8EA66A-28BC-0AFF-E811-518CAD8D6765}"/>
              </a:ext>
              <a:ext uri="{C183D7F6-B498-43B3-948B-1728B52AA6E4}">
                <adec:decorative xmlns:adec="http://schemas.microsoft.com/office/drawing/2017/decorative" val="1"/>
              </a:ext>
            </a:extLst>
          </p:cNvPr>
          <p:cNvSpPr txBox="1"/>
          <p:nvPr/>
        </p:nvSpPr>
        <p:spPr>
          <a:xfrm>
            <a:off x="2295524" y="5254963"/>
            <a:ext cx="104775"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70165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a:xfrm>
            <a:off x="9696449" y="6237803"/>
            <a:ext cx="2162177" cy="365125"/>
          </a:xfrm>
        </p:spPr>
        <p:txBody>
          <a:bodyPr/>
          <a:lstStyle/>
          <a:p>
            <a:fld id="{6FA9A11B-04D6-42DF-BB33-D91D786B2067}" type="slidenum">
              <a:rPr lang="en-GB" smtClean="0"/>
              <a:t>21</a:t>
            </a:fld>
            <a:endParaRPr lang="en-GB" dirty="0"/>
          </a:p>
        </p:txBody>
      </p:sp>
      <p:sp>
        <p:nvSpPr>
          <p:cNvPr id="8" name="TextBox 7">
            <a:extLst>
              <a:ext uri="{FF2B5EF4-FFF2-40B4-BE49-F238E27FC236}">
                <a16:creationId xmlns:a16="http://schemas.microsoft.com/office/drawing/2014/main" id="{C58F334E-247C-D4C6-5973-EFF55A105D38}"/>
              </a:ext>
            </a:extLst>
          </p:cNvPr>
          <p:cNvSpPr txBox="1"/>
          <p:nvPr/>
        </p:nvSpPr>
        <p:spPr>
          <a:xfrm>
            <a:off x="333373" y="622393"/>
            <a:ext cx="9148557" cy="276999"/>
          </a:xfrm>
          <a:prstGeom prst="rect">
            <a:avLst/>
          </a:prstGeom>
          <a:noFill/>
        </p:spPr>
        <p:txBody>
          <a:bodyPr wrap="square">
            <a:spAutoFit/>
          </a:bodyPr>
          <a:lstStyle/>
          <a:p>
            <a:pPr marL="0" indent="0">
              <a:lnSpc>
                <a:spcPct val="100000"/>
              </a:lnSpc>
              <a:buNone/>
            </a:pPr>
            <a:r>
              <a:rPr lang="en-US" sz="1200" b="0" i="1" dirty="0"/>
              <a:t>*Nurses include ‘</a:t>
            </a:r>
            <a:r>
              <a:rPr lang="en-US" sz="1200" b="0" i="1" dirty="0">
                <a:latin typeface="Arial" panose="020B0604020202020204" pitchFamily="34" charset="0"/>
                <a:cs typeface="Arial" panose="020B0604020202020204" pitchFamily="34" charset="0"/>
              </a:rPr>
              <a:t>support</a:t>
            </a:r>
            <a:r>
              <a:rPr lang="en-US" sz="1200" b="0" i="1" dirty="0"/>
              <a:t> workers and other unregistered clinical staff’.  The data was collected at this level and cannot be disaggregated further</a:t>
            </a:r>
            <a:r>
              <a:rPr lang="en-US" sz="800" b="0" i="1" dirty="0"/>
              <a:t>.</a:t>
            </a:r>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12911"/>
            <a:ext cx="11525252" cy="892173"/>
          </a:xfrm>
        </p:spPr>
        <p:txBody>
          <a:bodyPr>
            <a:normAutofit/>
          </a:bodyPr>
          <a:lstStyle/>
          <a:p>
            <a:r>
              <a:rPr lang="en-GB" sz="3200" dirty="0">
                <a:solidFill>
                  <a:schemeClr val="tx1"/>
                </a:solidFill>
              </a:rPr>
              <a:t>Summary of workforce metrics</a:t>
            </a:r>
          </a:p>
        </p:txBody>
      </p:sp>
      <p:sp>
        <p:nvSpPr>
          <p:cNvPr id="3" name="Content Placeholder 2">
            <a:extLst>
              <a:ext uri="{FF2B5EF4-FFF2-40B4-BE49-F238E27FC236}">
                <a16:creationId xmlns:a16="http://schemas.microsoft.com/office/drawing/2014/main" id="{B0065036-17E2-A6D6-4DFB-94A351294579}"/>
              </a:ext>
            </a:extLst>
          </p:cNvPr>
          <p:cNvSpPr txBox="1">
            <a:spLocks/>
          </p:cNvSpPr>
          <p:nvPr/>
        </p:nvSpPr>
        <p:spPr>
          <a:xfrm>
            <a:off x="8096250" y="1084058"/>
            <a:ext cx="3658485" cy="4992892"/>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1200" b="0" dirty="0"/>
              <a:t>Turnover rates were higher for peer support workers compared to the other job roles for all organisations.</a:t>
            </a:r>
          </a:p>
          <a:p>
            <a:pPr marL="0" indent="0">
              <a:lnSpc>
                <a:spcPct val="100000"/>
              </a:lnSpc>
              <a:spcBef>
                <a:spcPts val="600"/>
              </a:spcBef>
              <a:spcAft>
                <a:spcPts val="600"/>
              </a:spcAft>
              <a:buNone/>
            </a:pPr>
            <a:r>
              <a:rPr lang="en-GB" sz="1200" b="0" dirty="0"/>
              <a:t>As for staff vacancy and sickness rates, not all  organisations completed all data for all roles. Therefore, the sum of the individual rows will not match the ‘all staff’ information.</a:t>
            </a:r>
          </a:p>
          <a:p>
            <a:pPr marL="0" indent="0">
              <a:lnSpc>
                <a:spcPct val="100000"/>
              </a:lnSpc>
              <a:spcBef>
                <a:spcPts val="600"/>
              </a:spcBef>
              <a:buNone/>
            </a:pPr>
            <a:r>
              <a:rPr lang="en-GB" sz="1200" b="0" dirty="0"/>
              <a:t>Calculating the overall rate from the individual staff group responses results in a 10% turnover rate, much lower than the rate based on the data submitted for all staff of 19%. We received a number of submissions where we only received the rate and not the numerator and denominator. The median rate when we include submissions that submitted only the rate and those where the rate was calculated from the supplied numerator and denominator was 20%.</a:t>
            </a:r>
          </a:p>
          <a:p>
            <a:pPr marL="0" indent="0">
              <a:lnSpc>
                <a:spcPct val="100000"/>
              </a:lnSpc>
              <a:spcBef>
                <a:spcPts val="600"/>
              </a:spcBef>
              <a:spcAft>
                <a:spcPts val="600"/>
              </a:spcAft>
              <a:buNone/>
            </a:pPr>
            <a:r>
              <a:rPr lang="en-GB" sz="1200" b="0" dirty="0"/>
              <a:t>The table to the left shows the</a:t>
            </a:r>
            <a:r>
              <a:rPr lang="en-GB" sz="1200" b="0" dirty="0">
                <a:solidFill>
                  <a:schemeClr val="accent2"/>
                </a:solidFill>
              </a:rPr>
              <a:t> </a:t>
            </a:r>
            <a:r>
              <a:rPr lang="en-GB" sz="1200" b="0" dirty="0"/>
              <a:t>number and percentage of responses for each metric (vacancy, sickness/absence, turnover) by job role. The percentage is of organisations that reported WTE for the job role group.</a:t>
            </a:r>
          </a:p>
        </p:txBody>
      </p:sp>
      <p:pic>
        <p:nvPicPr>
          <p:cNvPr id="7" name="Picture 6" descr="A bar chart showing the turnover rate of all organisations by staff group. Peer support, service development, activity facilitation and Individual Placement and Support Workers have the highest rate of 30%">
            <a:extLst>
              <a:ext uri="{FF2B5EF4-FFF2-40B4-BE49-F238E27FC236}">
                <a16:creationId xmlns:a16="http://schemas.microsoft.com/office/drawing/2014/main" id="{7D307FDC-D9DA-DB7E-F977-558D51F6A915}"/>
              </a:ext>
            </a:extLst>
          </p:cNvPr>
          <p:cNvPicPr>
            <a:picLocks noChangeAspect="1"/>
          </p:cNvPicPr>
          <p:nvPr/>
        </p:nvPicPr>
        <p:blipFill>
          <a:blip r:embed="rId2"/>
          <a:stretch>
            <a:fillRect/>
          </a:stretch>
        </p:blipFill>
        <p:spPr>
          <a:xfrm>
            <a:off x="437265" y="879262"/>
            <a:ext cx="7268460" cy="2743757"/>
          </a:xfrm>
          <a:prstGeom prst="rect">
            <a:avLst/>
          </a:prstGeom>
        </p:spPr>
      </p:pic>
      <p:pic>
        <p:nvPicPr>
          <p:cNvPr id="10" name="Picture 9" descr="A table showing the number and percentage of responses for each metric (vacancy, sickness/absence, turnover) by job role. The total response rates by metrics were: vacancy rates (33%), sickness / absence rates (35%), Turnover rate (30%).">
            <a:extLst>
              <a:ext uri="{FF2B5EF4-FFF2-40B4-BE49-F238E27FC236}">
                <a16:creationId xmlns:a16="http://schemas.microsoft.com/office/drawing/2014/main" id="{B6534408-56CC-777F-3AFB-BF2009E51C7A}"/>
              </a:ext>
            </a:extLst>
          </p:cNvPr>
          <p:cNvPicPr>
            <a:picLocks noChangeAspect="1"/>
          </p:cNvPicPr>
          <p:nvPr/>
        </p:nvPicPr>
        <p:blipFill>
          <a:blip r:embed="rId3"/>
          <a:stretch>
            <a:fillRect/>
          </a:stretch>
        </p:blipFill>
        <p:spPr>
          <a:xfrm>
            <a:off x="540494" y="3507059"/>
            <a:ext cx="7110514" cy="2638435"/>
          </a:xfrm>
          <a:prstGeom prst="rect">
            <a:avLst/>
          </a:prstGeom>
        </p:spPr>
      </p:pic>
      <p:sp>
        <p:nvSpPr>
          <p:cNvPr id="2" name="TextBox 1">
            <a:extLst>
              <a:ext uri="{FF2B5EF4-FFF2-40B4-BE49-F238E27FC236}">
                <a16:creationId xmlns:a16="http://schemas.microsoft.com/office/drawing/2014/main" id="{E7064176-DAA7-D3E6-B450-9311EE9DD456}"/>
              </a:ext>
              <a:ext uri="{C183D7F6-B498-43B3-948B-1728B52AA6E4}">
                <adec:decorative xmlns:adec="http://schemas.microsoft.com/office/drawing/2017/decorative" val="1"/>
              </a:ext>
            </a:extLst>
          </p:cNvPr>
          <p:cNvSpPr txBox="1"/>
          <p:nvPr/>
        </p:nvSpPr>
        <p:spPr>
          <a:xfrm>
            <a:off x="2657475" y="2691641"/>
            <a:ext cx="104775"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251689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153F-B493-245D-0E22-E42AB14E85EF}"/>
              </a:ext>
            </a:extLst>
          </p:cNvPr>
          <p:cNvSpPr>
            <a:spLocks noGrp="1"/>
          </p:cNvSpPr>
          <p:nvPr>
            <p:ph type="title"/>
          </p:nvPr>
        </p:nvSpPr>
        <p:spPr/>
        <p:txBody>
          <a:bodyPr/>
          <a:lstStyle/>
          <a:p>
            <a:r>
              <a:rPr lang="en-GB" dirty="0"/>
              <a:t>Treatment Providers</a:t>
            </a:r>
          </a:p>
        </p:txBody>
      </p:sp>
      <p:sp>
        <p:nvSpPr>
          <p:cNvPr id="3" name="Text Placeholder 2">
            <a:extLst>
              <a:ext uri="{FF2B5EF4-FFF2-40B4-BE49-F238E27FC236}">
                <a16:creationId xmlns:a16="http://schemas.microsoft.com/office/drawing/2014/main" id="{0AE07BCA-C476-5283-DE91-15BD6F666E32}"/>
              </a:ext>
            </a:extLst>
          </p:cNvPr>
          <p:cNvSpPr>
            <a:spLocks noGrp="1"/>
          </p:cNvSpPr>
          <p:nvPr>
            <p:ph type="body" idx="1"/>
          </p:nvPr>
        </p:nvSpPr>
        <p:spPr/>
        <p:txBody>
          <a:bodyPr>
            <a:normAutofit fontScale="70000" lnSpcReduction="20000"/>
          </a:bodyPr>
          <a:lstStyle/>
          <a:p>
            <a:r>
              <a:rPr lang="en-GB" dirty="0"/>
              <a:t>Focus on NHS, voluntary and independent/private sectors </a:t>
            </a:r>
          </a:p>
          <a:p>
            <a:r>
              <a:rPr lang="en-GB" dirty="0"/>
              <a:t>LA-delivered treatment is also included but LEROs and commissioning staff are excluded from this section</a:t>
            </a:r>
          </a:p>
          <a:p>
            <a:endParaRPr lang="en-GB" dirty="0"/>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22</a:t>
            </a:fld>
            <a:endParaRPr lang="en-GB" dirty="0"/>
          </a:p>
        </p:txBody>
      </p:sp>
    </p:spTree>
    <p:extLst>
      <p:ext uri="{BB962C8B-B14F-4D97-AF65-F5344CB8AC3E}">
        <p14:creationId xmlns:p14="http://schemas.microsoft.com/office/powerpoint/2010/main" val="20373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23</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Workforce profile</a:t>
            </a:r>
            <a:endParaRPr lang="en-GB" sz="2800" dirty="0">
              <a:solidFill>
                <a:schemeClr val="tx1"/>
              </a:solidFill>
            </a:endParaRPr>
          </a:p>
        </p:txBody>
      </p:sp>
      <p:sp>
        <p:nvSpPr>
          <p:cNvPr id="3" name="Content Placeholder 2">
            <a:extLst>
              <a:ext uri="{FF2B5EF4-FFF2-40B4-BE49-F238E27FC236}">
                <a16:creationId xmlns:a16="http://schemas.microsoft.com/office/drawing/2014/main" id="{1AF3722B-B43E-D234-CDDC-0316C3110C7A}"/>
              </a:ext>
            </a:extLst>
          </p:cNvPr>
          <p:cNvSpPr txBox="1">
            <a:spLocks/>
          </p:cNvSpPr>
          <p:nvPr/>
        </p:nvSpPr>
        <p:spPr>
          <a:xfrm>
            <a:off x="5391150" y="654698"/>
            <a:ext cx="6457951" cy="316117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This analysis is based on whole time equivalent (WTE) data. The voluntary sector makes up 78% of all treatment sector staff WTE, with the NHS the second largest sector at 16%.</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chart to the left shows the combined skill mix profile for voluntary, NHS, independent/private and LA-delivered treatment providers whilst the table below breaks this down by sector.</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As noted previously, alcohol and drug workers and service management make up almost three quarters of the workforce. There is variability by sector with both the voluntary and LA-delivered treatment reporting a higher percentage of alcohol and drug workers at 52% and 56% compared to the NHS and independent/private sectors at 29% and 37% respectively.</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NHS has a higher percentage of nurses at 20% compared to 11% in the independent/private sector and 6% each in the voluntary sector and LA-delivered treatment. The higher percentage of nurses in the NHS and independent/private sectors may reflect the higher percentage of inpatient detoxification services in these sectors. </a:t>
            </a:r>
            <a:r>
              <a:rPr lang="en-US" sz="1200" dirty="0">
                <a:latin typeface="Arial" panose="020B0604020202020204" pitchFamily="34" charset="0"/>
                <a:cs typeface="Arial" panose="020B0604020202020204" pitchFamily="34" charset="0"/>
              </a:rPr>
              <a:t>The higher percentage of nurses in the NHS may also reflect their role as non-medical prescribers in this sector. </a:t>
            </a:r>
            <a:endParaRPr lang="en-GB" sz="1200" dirty="0">
              <a:latin typeface="Arial" panose="020B0604020202020204" pitchFamily="34" charset="0"/>
              <a:cs typeface="Arial" panose="020B0604020202020204" pitchFamily="34" charset="0"/>
            </a:endParaRPr>
          </a:p>
        </p:txBody>
      </p:sp>
      <p:pic>
        <p:nvPicPr>
          <p:cNvPr id="15" name="Picture 14" descr="A pie chart showing the skill mix profile for voluntary, NHS, independent/private and LA-delivered treatment providers. Peer support and service-user development (8%), Individual Placement and Support (IPS) (1%), Alcohol and drug worker (48%), Service management and administration (23%), Nurses (9%), Support workers (2%), Psychiatry (1%), Other doctors (0%), Psychological professions (4%), Allied Health Professionals (AHPs) (0%), Pharmacy professions (0%), Social work (1%), Other (3%)">
            <a:extLst>
              <a:ext uri="{FF2B5EF4-FFF2-40B4-BE49-F238E27FC236}">
                <a16:creationId xmlns:a16="http://schemas.microsoft.com/office/drawing/2014/main" id="{6CA4669D-73DB-41BB-EBC3-2C31380782E6}"/>
              </a:ext>
            </a:extLst>
          </p:cNvPr>
          <p:cNvPicPr>
            <a:picLocks noChangeAspect="1"/>
          </p:cNvPicPr>
          <p:nvPr/>
        </p:nvPicPr>
        <p:blipFill>
          <a:blip r:embed="rId3"/>
          <a:stretch>
            <a:fillRect/>
          </a:stretch>
        </p:blipFill>
        <p:spPr>
          <a:xfrm>
            <a:off x="198511" y="654698"/>
            <a:ext cx="4146917" cy="3422920"/>
          </a:xfrm>
          <a:prstGeom prst="rect">
            <a:avLst/>
          </a:prstGeom>
        </p:spPr>
      </p:pic>
      <p:pic>
        <p:nvPicPr>
          <p:cNvPr id="13" name="Picture 12" descr="A table that breaks down the combined skill mix profile by sector. The voluntary sector has the highest treatment provider workforce at 78%. The NHS makes up 16% of the treatment workforce followed by LA-delivered treatment at 4%, and Independent/private at 3%.">
            <a:extLst>
              <a:ext uri="{FF2B5EF4-FFF2-40B4-BE49-F238E27FC236}">
                <a16:creationId xmlns:a16="http://schemas.microsoft.com/office/drawing/2014/main" id="{9DB58012-FC07-5D60-6BCF-E27BEDC22531}"/>
              </a:ext>
            </a:extLst>
          </p:cNvPr>
          <p:cNvPicPr>
            <a:picLocks noChangeAspect="1"/>
          </p:cNvPicPr>
          <p:nvPr/>
        </p:nvPicPr>
        <p:blipFill>
          <a:blip r:embed="rId4"/>
          <a:stretch>
            <a:fillRect/>
          </a:stretch>
        </p:blipFill>
        <p:spPr>
          <a:xfrm>
            <a:off x="3307095" y="3678468"/>
            <a:ext cx="8731790" cy="3108789"/>
          </a:xfrm>
          <a:prstGeom prst="rect">
            <a:avLst/>
          </a:prstGeom>
        </p:spPr>
      </p:pic>
    </p:spTree>
    <p:extLst>
      <p:ext uri="{BB962C8B-B14F-4D97-AF65-F5344CB8AC3E}">
        <p14:creationId xmlns:p14="http://schemas.microsoft.com/office/powerpoint/2010/main" val="2432330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3278"/>
            <a:ext cx="11525252" cy="892173"/>
          </a:xfrm>
        </p:spPr>
        <p:txBody>
          <a:bodyPr>
            <a:normAutofit/>
          </a:bodyPr>
          <a:lstStyle/>
          <a:p>
            <a:r>
              <a:rPr lang="en-GB" sz="3200" dirty="0">
                <a:solidFill>
                  <a:schemeClr val="tx1"/>
                </a:solidFill>
              </a:rPr>
              <a:t>Salary profile – All staff roles and by sector</a:t>
            </a:r>
          </a:p>
        </p:txBody>
      </p:sp>
      <p:sp>
        <p:nvSpPr>
          <p:cNvPr id="5" name="Content Placeholder 2">
            <a:extLst>
              <a:ext uri="{FF2B5EF4-FFF2-40B4-BE49-F238E27FC236}">
                <a16:creationId xmlns:a16="http://schemas.microsoft.com/office/drawing/2014/main" id="{71680924-C2C7-E950-B9DF-38B9D0A3AE43}"/>
              </a:ext>
            </a:extLst>
          </p:cNvPr>
          <p:cNvSpPr txBox="1">
            <a:spLocks/>
          </p:cNvSpPr>
          <p:nvPr/>
        </p:nvSpPr>
        <p:spPr>
          <a:xfrm>
            <a:off x="323849" y="749303"/>
            <a:ext cx="11525252" cy="1880078"/>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This analysis is based on WTE. The chart below shows that 12% of the treatment provider workforce are unpaid/volunteers and the table shows that this is relatively consistent across sectors except for LA-delivered treatment, where only 2% fell into this category. A further 12% of the workforce are bands 1-3 (&lt;£22k). The voluntary sector has the highest percentage of unpaid staff at 13% whilst the independent/private sector has the highest percentage of band 1-3 at 35% (other sectors 10%-14%). The voluntary sector also has the highest percentage of band 4 staff 29%.</a:t>
            </a:r>
          </a:p>
          <a:p>
            <a:pPr marL="0" indent="0">
              <a:lnSpc>
                <a:spcPct val="100000"/>
              </a:lnSpc>
              <a:spcBef>
                <a:spcPts val="600"/>
              </a:spcBef>
              <a:buNone/>
            </a:pPr>
            <a:r>
              <a:rPr lang="en-GB" sz="1200" b="0" dirty="0"/>
              <a:t>LA-delivered treatment providers have fewer staff employed in bands 1-4 (£22-25k) with 37% of their workforce employed at band 5 (£26-31k). </a:t>
            </a:r>
          </a:p>
          <a:p>
            <a:pPr marL="0" indent="0">
              <a:lnSpc>
                <a:spcPct val="100000"/>
              </a:lnSpc>
              <a:spcBef>
                <a:spcPts val="600"/>
              </a:spcBef>
              <a:buNone/>
            </a:pPr>
            <a:r>
              <a:rPr lang="en-GB" sz="1200" b="0" dirty="0"/>
              <a:t>Bands 5 (£22k-31k) and 6 (£32-39k) each make up a quarter of the workforce overall, but for the voluntary and independent/private sectors approximately 80% of the workforce are Band 5 or below (&lt;£32k) compared to approximately 65% for the NHS and 57% for LA-delivered treatment.</a:t>
            </a:r>
            <a:endParaRPr lang="en-GB" sz="2800" b="0" dirty="0"/>
          </a:p>
        </p:txBody>
      </p:sp>
      <p:pic>
        <p:nvPicPr>
          <p:cNvPr id="16" name="Picture 15" descr="A pie chart that shows the salary profile for treatment providers. Unpaid / volunteers (12%), Bands 1-3 (12%), Band 4 (26%), Band 5 (26%), Band 6 (15%), Band 7 (5%), Band 8a (2%), Band 8b (1%), Band 8c (0%), Band 8d (0%), Band 9 (1%)">
            <a:extLst>
              <a:ext uri="{FF2B5EF4-FFF2-40B4-BE49-F238E27FC236}">
                <a16:creationId xmlns:a16="http://schemas.microsoft.com/office/drawing/2014/main" id="{72D341A9-98FD-2733-FE5D-C132B47DB5B1}"/>
              </a:ext>
            </a:extLst>
          </p:cNvPr>
          <p:cNvPicPr>
            <a:picLocks noChangeAspect="1"/>
          </p:cNvPicPr>
          <p:nvPr/>
        </p:nvPicPr>
        <p:blipFill>
          <a:blip r:embed="rId3"/>
          <a:stretch>
            <a:fillRect/>
          </a:stretch>
        </p:blipFill>
        <p:spPr>
          <a:xfrm>
            <a:off x="227396" y="2629381"/>
            <a:ext cx="3593748" cy="3111117"/>
          </a:xfrm>
          <a:prstGeom prst="rect">
            <a:avLst/>
          </a:prstGeom>
        </p:spPr>
      </p:pic>
      <p:pic>
        <p:nvPicPr>
          <p:cNvPr id="7" name="Picture 6" descr="A table showing the WTE of treatment provider workforce by salary and sector. The total WTE of treatment provider workforce by sector is: Voluntary sector (8,768), NHS (1,786), Independent/private (299), LA-delivered treatment (417).">
            <a:extLst>
              <a:ext uri="{FF2B5EF4-FFF2-40B4-BE49-F238E27FC236}">
                <a16:creationId xmlns:a16="http://schemas.microsoft.com/office/drawing/2014/main" id="{977F5F68-7B0F-0E32-A594-8207F7996142}"/>
              </a:ext>
            </a:extLst>
          </p:cNvPr>
          <p:cNvPicPr>
            <a:picLocks noChangeAspect="1"/>
          </p:cNvPicPr>
          <p:nvPr/>
        </p:nvPicPr>
        <p:blipFill>
          <a:blip r:embed="rId4"/>
          <a:stretch>
            <a:fillRect/>
          </a:stretch>
        </p:blipFill>
        <p:spPr>
          <a:xfrm>
            <a:off x="3917597" y="2544973"/>
            <a:ext cx="8047007" cy="3279932"/>
          </a:xfrm>
          <a:prstGeom prst="rect">
            <a:avLst/>
          </a:prstGeom>
        </p:spPr>
      </p:pic>
    </p:spTree>
    <p:extLst>
      <p:ext uri="{BB962C8B-B14F-4D97-AF65-F5344CB8AC3E}">
        <p14:creationId xmlns:p14="http://schemas.microsoft.com/office/powerpoint/2010/main" val="367684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25</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5" y="0"/>
            <a:ext cx="11525252" cy="892173"/>
          </a:xfrm>
        </p:spPr>
        <p:txBody>
          <a:bodyPr>
            <a:normAutofit/>
          </a:bodyPr>
          <a:lstStyle/>
          <a:p>
            <a:r>
              <a:rPr lang="en-GB" sz="3200" dirty="0">
                <a:solidFill>
                  <a:schemeClr val="tx1"/>
                </a:solidFill>
              </a:rPr>
              <a:t>Salary profile – by staff role</a:t>
            </a:r>
          </a:p>
        </p:txBody>
      </p:sp>
      <p:sp>
        <p:nvSpPr>
          <p:cNvPr id="3" name="Content Placeholder 2">
            <a:extLst>
              <a:ext uri="{FF2B5EF4-FFF2-40B4-BE49-F238E27FC236}">
                <a16:creationId xmlns:a16="http://schemas.microsoft.com/office/drawing/2014/main" id="{23DB0E6C-FC3C-0331-FAB9-C21F4C1DA10D}"/>
              </a:ext>
            </a:extLst>
          </p:cNvPr>
          <p:cNvSpPr txBox="1">
            <a:spLocks/>
          </p:cNvSpPr>
          <p:nvPr/>
        </p:nvSpPr>
        <p:spPr>
          <a:xfrm>
            <a:off x="333374" y="707289"/>
            <a:ext cx="11525252" cy="2548546"/>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GB" sz="1300" b="0" dirty="0"/>
              <a:t>Following on from the previous slide, the majority (93%) of staff within the ‘alcohol and drug workers’ staff group are band 5 or lower (&lt;£32k), compared to 76% within this salary range across all staff groups. Alcohol and drug workers are the largest workforce group delivering treatment services at 48%. Twenty two percent of nurses (including registered nurses, nursing associates, and student nurses) are band 5 or below. Registered nurses are the largest role within this group at 921 WTE (94%). The group also included 25 WTE nursing associates and 29 WTE student nurses.</a:t>
            </a:r>
          </a:p>
          <a:p>
            <a:pPr marL="0" indent="0">
              <a:lnSpc>
                <a:spcPct val="120000"/>
              </a:lnSpc>
              <a:spcBef>
                <a:spcPts val="600"/>
              </a:spcBef>
              <a:buNone/>
            </a:pPr>
            <a:r>
              <a:rPr lang="en-GB" sz="1300" b="0" dirty="0"/>
              <a:t>Psychiatry staff were the highest paid group and consisted of 168 WTE including 89 WTE consultant psychiatrists, 51 WTE specialist doctors/associate specialists in psychiatry/staff grades and 28 WTE training grades. The largest staff groups within psychological professions were psychology/therapy support workers (115 WTE), registered counsellors (105 WTE) and trainee counsellors (110).  Registered psychologists accounted for 39 WTE. The wide range of roles is reflected in the range of salaries reported within this staff group.</a:t>
            </a:r>
          </a:p>
          <a:p>
            <a:pPr marL="0" indent="0">
              <a:lnSpc>
                <a:spcPct val="120000"/>
              </a:lnSpc>
              <a:spcBef>
                <a:spcPts val="600"/>
              </a:spcBef>
              <a:buNone/>
            </a:pPr>
            <a:r>
              <a:rPr lang="en-GB" sz="1300" b="0" dirty="0"/>
              <a:t>The 35% of psychological professions that are unpaid may be accounted for by volunteer counsellors. 110 trainee counsellors were reported. Drug and alcohol services often take on counselling volunteers who have completed a British Association of Counselling and Psychotherapy (BACP) accredited course and are completing their practice hours under the supervision of a BACP registered practitioner. The 37% of unpaid social work roles may be accounted for by social work students. Some drug and alcohol service providers work with higher education institutions to offer social work student placements in drug and alcohol services.</a:t>
            </a:r>
          </a:p>
        </p:txBody>
      </p:sp>
      <p:pic>
        <p:nvPicPr>
          <p:cNvPr id="5" name="Picture 4" descr="A table showing the treatment provider workforce by staff group and salary. All staff by salary: Unpaid / volunteers (12%), Bands 1-3 (12%), Band 4 (26%), Band 5 (26%), Band 6 (15%), Band 7 (5%), Band 8a (2%), Band 8b (1%), Band 8c (0%), Band 8d (0%), Band 9 (1%), Consultant (1%).">
            <a:extLst>
              <a:ext uri="{FF2B5EF4-FFF2-40B4-BE49-F238E27FC236}">
                <a16:creationId xmlns:a16="http://schemas.microsoft.com/office/drawing/2014/main" id="{5B6015FD-B058-A3F7-848E-82123CA13D6B}"/>
              </a:ext>
            </a:extLst>
          </p:cNvPr>
          <p:cNvPicPr>
            <a:picLocks noChangeAspect="1"/>
          </p:cNvPicPr>
          <p:nvPr/>
        </p:nvPicPr>
        <p:blipFill>
          <a:blip r:embed="rId2"/>
          <a:stretch>
            <a:fillRect/>
          </a:stretch>
        </p:blipFill>
        <p:spPr>
          <a:xfrm>
            <a:off x="252918" y="3502352"/>
            <a:ext cx="11605707" cy="3213078"/>
          </a:xfrm>
          <a:prstGeom prst="rect">
            <a:avLst/>
          </a:prstGeom>
        </p:spPr>
      </p:pic>
    </p:spTree>
    <p:extLst>
      <p:ext uri="{BB962C8B-B14F-4D97-AF65-F5344CB8AC3E}">
        <p14:creationId xmlns:p14="http://schemas.microsoft.com/office/powerpoint/2010/main" val="4154631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26</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23849" y="0"/>
            <a:ext cx="11525252" cy="892173"/>
          </a:xfrm>
        </p:spPr>
        <p:txBody>
          <a:bodyPr>
            <a:normAutofit/>
          </a:bodyPr>
          <a:lstStyle/>
          <a:p>
            <a:r>
              <a:rPr lang="en-GB" sz="3200" dirty="0">
                <a:solidFill>
                  <a:schemeClr val="tx1"/>
                </a:solidFill>
              </a:rPr>
              <a:t>Time in post by sector – treatment provider staff</a:t>
            </a:r>
          </a:p>
        </p:txBody>
      </p:sp>
      <p:sp>
        <p:nvSpPr>
          <p:cNvPr id="2" name="Content Placeholder 2">
            <a:extLst>
              <a:ext uri="{FF2B5EF4-FFF2-40B4-BE49-F238E27FC236}">
                <a16:creationId xmlns:a16="http://schemas.microsoft.com/office/drawing/2014/main" id="{D33275E3-F6EC-E7A9-801F-DE8DCC02FECB}"/>
              </a:ext>
            </a:extLst>
          </p:cNvPr>
          <p:cNvSpPr txBox="1">
            <a:spLocks/>
          </p:cNvSpPr>
          <p:nvPr/>
        </p:nvSpPr>
        <p:spPr>
          <a:xfrm>
            <a:off x="323849" y="753001"/>
            <a:ext cx="11439526" cy="150124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This analysis is based on headcount. The chart below shows that individuals who have been in post for less than one year make up the highest proportion of staff overall, with the voluntary sector reporting the highest rate at 40%. LA-delivered treatment staff have the lowest percentage of staff that have been in post for less than a year at 17%.</a:t>
            </a:r>
          </a:p>
          <a:p>
            <a:pPr marL="0" indent="0">
              <a:lnSpc>
                <a:spcPct val="110000"/>
              </a:lnSpc>
              <a:spcBef>
                <a:spcPts val="600"/>
              </a:spcBef>
              <a:buNone/>
            </a:pPr>
            <a:r>
              <a:rPr lang="en-GB" sz="1200" b="0" dirty="0"/>
              <a:t>The table to the right shows the profile of time in post by staff group. Service managers &amp; administrators, nurses and psychiatry staff report the highest percentage of staff in post for more than 5 years, all above 30%.</a:t>
            </a:r>
          </a:p>
          <a:p>
            <a:pPr marL="0" indent="0">
              <a:lnSpc>
                <a:spcPct val="110000"/>
              </a:lnSpc>
              <a:spcBef>
                <a:spcPts val="600"/>
              </a:spcBef>
              <a:buNone/>
            </a:pPr>
            <a:r>
              <a:rPr lang="en-GB" sz="1200" b="0" dirty="0"/>
              <a:t>The table below the chart shows the number of responses received in relation to time in post.</a:t>
            </a:r>
          </a:p>
          <a:p>
            <a:pPr marL="0" indent="0">
              <a:lnSpc>
                <a:spcPct val="110000"/>
              </a:lnSpc>
              <a:spcBef>
                <a:spcPts val="600"/>
              </a:spcBef>
              <a:buNone/>
            </a:pPr>
            <a:endParaRPr lang="en-GB" sz="1200" b="0" dirty="0"/>
          </a:p>
          <a:p>
            <a:pPr marL="0" indent="0">
              <a:lnSpc>
                <a:spcPct val="110000"/>
              </a:lnSpc>
              <a:spcBef>
                <a:spcPts val="600"/>
              </a:spcBef>
              <a:buNone/>
            </a:pPr>
            <a:endParaRPr lang="en-GB" sz="1200" b="0" dirty="0"/>
          </a:p>
        </p:txBody>
      </p:sp>
      <p:pic>
        <p:nvPicPr>
          <p:cNvPr id="3" name="Picture 2" descr="A stacked bar chart showing time in post by sector">
            <a:extLst>
              <a:ext uri="{FF2B5EF4-FFF2-40B4-BE49-F238E27FC236}">
                <a16:creationId xmlns:a16="http://schemas.microsoft.com/office/drawing/2014/main" id="{EC745F9F-D81F-394B-BE76-8D9AACA2B0FF}"/>
              </a:ext>
            </a:extLst>
          </p:cNvPr>
          <p:cNvPicPr>
            <a:picLocks noChangeAspect="1"/>
          </p:cNvPicPr>
          <p:nvPr/>
        </p:nvPicPr>
        <p:blipFill>
          <a:blip r:embed="rId2"/>
          <a:stretch>
            <a:fillRect/>
          </a:stretch>
        </p:blipFill>
        <p:spPr>
          <a:xfrm>
            <a:off x="298202" y="2593441"/>
            <a:ext cx="5709704" cy="2646240"/>
          </a:xfrm>
          <a:prstGeom prst="rect">
            <a:avLst/>
          </a:prstGeom>
        </p:spPr>
      </p:pic>
      <p:pic>
        <p:nvPicPr>
          <p:cNvPr id="9" name="Picture 8" descr="A table showing the number of responses received by each sector in relation to time in post. Voluntary sector (242), NHS (56), Independent/private (10), LA (11)">
            <a:extLst>
              <a:ext uri="{FF2B5EF4-FFF2-40B4-BE49-F238E27FC236}">
                <a16:creationId xmlns:a16="http://schemas.microsoft.com/office/drawing/2014/main" id="{7F22EF7C-B8CB-62C9-D731-A72635E12E82}"/>
              </a:ext>
            </a:extLst>
          </p:cNvPr>
          <p:cNvPicPr>
            <a:picLocks noChangeAspect="1"/>
          </p:cNvPicPr>
          <p:nvPr/>
        </p:nvPicPr>
        <p:blipFill>
          <a:blip r:embed="rId3"/>
          <a:stretch>
            <a:fillRect/>
          </a:stretch>
        </p:blipFill>
        <p:spPr>
          <a:xfrm>
            <a:off x="298202" y="5476775"/>
            <a:ext cx="5797798" cy="695004"/>
          </a:xfrm>
          <a:prstGeom prst="rect">
            <a:avLst/>
          </a:prstGeom>
        </p:spPr>
      </p:pic>
      <p:pic>
        <p:nvPicPr>
          <p:cNvPr id="7" name="Picture 6" descr="A table showing the profile of time in post by staff group. All staff by time in post: Up to 1 year (37%), 1 &lt; 3 years (21%), 3 &lt; 5 years (14%), More than 5 years (26%), Not known (2%)">
            <a:extLst>
              <a:ext uri="{FF2B5EF4-FFF2-40B4-BE49-F238E27FC236}">
                <a16:creationId xmlns:a16="http://schemas.microsoft.com/office/drawing/2014/main" id="{107ECD16-1626-CCE9-3DFE-68A458699099}"/>
              </a:ext>
            </a:extLst>
          </p:cNvPr>
          <p:cNvPicPr>
            <a:picLocks noChangeAspect="1"/>
          </p:cNvPicPr>
          <p:nvPr/>
        </p:nvPicPr>
        <p:blipFill>
          <a:blip r:embed="rId4"/>
          <a:stretch>
            <a:fillRect/>
          </a:stretch>
        </p:blipFill>
        <p:spPr>
          <a:xfrm>
            <a:off x="6342202" y="2593441"/>
            <a:ext cx="5682272" cy="3243383"/>
          </a:xfrm>
          <a:prstGeom prst="rect">
            <a:avLst/>
          </a:prstGeom>
        </p:spPr>
      </p:pic>
    </p:spTree>
    <p:extLst>
      <p:ext uri="{BB962C8B-B14F-4D97-AF65-F5344CB8AC3E}">
        <p14:creationId xmlns:p14="http://schemas.microsoft.com/office/powerpoint/2010/main" val="81739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2385CB-1D22-36D7-45D8-944F58BB634D}"/>
              </a:ext>
            </a:extLst>
          </p:cNvPr>
          <p:cNvSpPr>
            <a:spLocks noGrp="1"/>
          </p:cNvSpPr>
          <p:nvPr>
            <p:ph type="sldNum" sz="quarter" idx="12"/>
          </p:nvPr>
        </p:nvSpPr>
        <p:spPr/>
        <p:txBody>
          <a:bodyPr/>
          <a:lstStyle/>
          <a:p>
            <a:fld id="{6FA9A11B-04D6-42DF-BB33-D91D786B2067}" type="slidenum">
              <a:rPr lang="en-GB" smtClean="0"/>
              <a:t>27</a:t>
            </a:fld>
            <a:endParaRPr lang="en-GB" dirty="0"/>
          </a:p>
        </p:txBody>
      </p:sp>
      <p:sp>
        <p:nvSpPr>
          <p:cNvPr id="2" name="Title 1">
            <a:extLst>
              <a:ext uri="{FF2B5EF4-FFF2-40B4-BE49-F238E27FC236}">
                <a16:creationId xmlns:a16="http://schemas.microsoft.com/office/drawing/2014/main" id="{E1CC50FF-F648-7726-C98C-8489AF8A6D95}"/>
              </a:ext>
            </a:extLst>
          </p:cNvPr>
          <p:cNvSpPr>
            <a:spLocks noGrp="1"/>
          </p:cNvSpPr>
          <p:nvPr>
            <p:ph type="title"/>
          </p:nvPr>
        </p:nvSpPr>
        <p:spPr>
          <a:xfrm>
            <a:off x="333375" y="76200"/>
            <a:ext cx="11525252" cy="767080"/>
          </a:xfrm>
          <a:noFill/>
        </p:spPr>
        <p:txBody>
          <a:bodyPr>
            <a:normAutofit/>
          </a:bodyPr>
          <a:lstStyle/>
          <a:p>
            <a:r>
              <a:rPr lang="en-GB" sz="3200" dirty="0">
                <a:solidFill>
                  <a:schemeClr val="tx1"/>
                </a:solidFill>
              </a:rPr>
              <a:t>Time in post by staff group and sector</a:t>
            </a:r>
          </a:p>
        </p:txBody>
      </p:sp>
      <p:sp>
        <p:nvSpPr>
          <p:cNvPr id="3" name="Content Placeholder 2">
            <a:extLst>
              <a:ext uri="{FF2B5EF4-FFF2-40B4-BE49-F238E27FC236}">
                <a16:creationId xmlns:a16="http://schemas.microsoft.com/office/drawing/2014/main" id="{ED19F77E-DF75-3406-9D53-64C028E6B253}"/>
              </a:ext>
              <a:ext uri="{C183D7F6-B498-43B3-948B-1728B52AA6E4}">
                <adec:decorative xmlns:adec="http://schemas.microsoft.com/office/drawing/2017/decorative" val="1"/>
              </a:ext>
            </a:extLst>
          </p:cNvPr>
          <p:cNvSpPr>
            <a:spLocks noGrp="1"/>
          </p:cNvSpPr>
          <p:nvPr>
            <p:ph idx="1"/>
          </p:nvPr>
        </p:nvSpPr>
        <p:spPr>
          <a:xfrm>
            <a:off x="323850" y="842326"/>
            <a:ext cx="11525251" cy="2012634"/>
          </a:xfrm>
        </p:spPr>
        <p:txBody>
          <a:bodyPr>
            <a:normAutofit/>
          </a:bodyPr>
          <a:lstStyle/>
          <a:p>
            <a:pPr marL="0" indent="0">
              <a:lnSpc>
                <a:spcPct val="100000"/>
              </a:lnSpc>
              <a:spcBef>
                <a:spcPts val="600"/>
              </a:spcBef>
              <a:spcAft>
                <a:spcPts val="600"/>
              </a:spcAft>
              <a:buNone/>
            </a:pPr>
            <a:endParaRPr lang="en-GB" sz="1200" b="0" dirty="0"/>
          </a:p>
          <a:p>
            <a:pPr marL="0" indent="0">
              <a:lnSpc>
                <a:spcPct val="100000"/>
              </a:lnSpc>
              <a:spcBef>
                <a:spcPts val="600"/>
              </a:spcBef>
              <a:spcAft>
                <a:spcPts val="600"/>
              </a:spcAft>
              <a:buNone/>
            </a:pPr>
            <a:endParaRPr lang="en-GB" sz="1200" b="0" dirty="0"/>
          </a:p>
        </p:txBody>
      </p:sp>
      <p:sp>
        <p:nvSpPr>
          <p:cNvPr id="8" name="Content Placeholder 2">
            <a:extLst>
              <a:ext uri="{FF2B5EF4-FFF2-40B4-BE49-F238E27FC236}">
                <a16:creationId xmlns:a16="http://schemas.microsoft.com/office/drawing/2014/main" id="{7AD1C870-3C03-EB7C-5287-2A3913B9EC7D}"/>
              </a:ext>
            </a:extLst>
          </p:cNvPr>
          <p:cNvSpPr txBox="1">
            <a:spLocks/>
          </p:cNvSpPr>
          <p:nvPr/>
        </p:nvSpPr>
        <p:spPr>
          <a:xfrm>
            <a:off x="323849" y="753000"/>
            <a:ext cx="11458848" cy="164703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table below shows the time in post by staff group and sector. It highlights that, whilst based on a small number of staff (79), peer support workers have been in post longer in the NHS than in other sectors.  </a:t>
            </a:r>
          </a:p>
          <a:p>
            <a:pPr marL="0" indent="0">
              <a:lnSpc>
                <a:spcPct val="100000"/>
              </a:lnSpc>
              <a:spcBef>
                <a:spcPts val="600"/>
              </a:spcBef>
              <a:buNone/>
            </a:pPr>
            <a:r>
              <a:rPr lang="en-GB" sz="1200" b="0" dirty="0"/>
              <a:t>Although the percentage of service management and administration staff, nurses and psychiatry in post for more than five years remained high in all sectors it did vary with the highest percentage of nurses in post for more than five years in the NHS and LA-delivered treatment sectors at 43% and 53% respectively. Service management and admin staff in post for more than five years were highest in the independent/private sector at 48% and psychiatry staff in post for more than five years were higher in the NHS at 42% compared to 31% in the voluntary sector, the two sectors where most psychiatry staff were reported.  </a:t>
            </a:r>
          </a:p>
        </p:txBody>
      </p:sp>
      <p:pic>
        <p:nvPicPr>
          <p:cNvPr id="11" name="Picture 10" descr="A table showing the time in post by staff group and sector">
            <a:extLst>
              <a:ext uri="{FF2B5EF4-FFF2-40B4-BE49-F238E27FC236}">
                <a16:creationId xmlns:a16="http://schemas.microsoft.com/office/drawing/2014/main" id="{416B7AE9-783B-A3B0-58EF-5C468E238C37}"/>
              </a:ext>
            </a:extLst>
          </p:cNvPr>
          <p:cNvPicPr>
            <a:picLocks noChangeAspect="1"/>
          </p:cNvPicPr>
          <p:nvPr/>
        </p:nvPicPr>
        <p:blipFill>
          <a:blip r:embed="rId2"/>
          <a:stretch>
            <a:fillRect/>
          </a:stretch>
        </p:blipFill>
        <p:spPr>
          <a:xfrm>
            <a:off x="323849" y="2589383"/>
            <a:ext cx="11552921" cy="3286029"/>
          </a:xfrm>
          <a:prstGeom prst="rect">
            <a:avLst/>
          </a:prstGeom>
        </p:spPr>
      </p:pic>
    </p:spTree>
    <p:extLst>
      <p:ext uri="{BB962C8B-B14F-4D97-AF65-F5344CB8AC3E}">
        <p14:creationId xmlns:p14="http://schemas.microsoft.com/office/powerpoint/2010/main" val="154195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28</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42899" y="0"/>
            <a:ext cx="11525252" cy="892173"/>
          </a:xfrm>
        </p:spPr>
        <p:txBody>
          <a:bodyPr>
            <a:normAutofit/>
          </a:bodyPr>
          <a:lstStyle/>
          <a:p>
            <a:r>
              <a:rPr lang="en-GB" sz="3200" dirty="0">
                <a:solidFill>
                  <a:schemeClr val="tx1"/>
                </a:solidFill>
              </a:rPr>
              <a:t>Contract type and hours</a:t>
            </a:r>
          </a:p>
        </p:txBody>
      </p:sp>
      <p:sp>
        <p:nvSpPr>
          <p:cNvPr id="5" name="Content Placeholder 2">
            <a:extLst>
              <a:ext uri="{FF2B5EF4-FFF2-40B4-BE49-F238E27FC236}">
                <a16:creationId xmlns:a16="http://schemas.microsoft.com/office/drawing/2014/main" id="{6E602DE5-A34A-BA43-7A68-DD46B3FAEDCD}"/>
              </a:ext>
            </a:extLst>
          </p:cNvPr>
          <p:cNvSpPr txBox="1">
            <a:spLocks/>
          </p:cNvSpPr>
          <p:nvPr/>
        </p:nvSpPr>
        <p:spPr>
          <a:xfrm>
            <a:off x="5916114" y="975360"/>
            <a:ext cx="6152061" cy="564533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Most staff have permanent contracts with the NHS and independent/private sectors reporting the highest rates at 86% and 90% respectively.</a:t>
            </a:r>
          </a:p>
          <a:p>
            <a:pPr marL="0" indent="0">
              <a:lnSpc>
                <a:spcPct val="100000"/>
              </a:lnSpc>
              <a:spcBef>
                <a:spcPts val="600"/>
              </a:spcBef>
              <a:buNone/>
            </a:pPr>
            <a:r>
              <a:rPr lang="en-GB" sz="1200" b="0" dirty="0"/>
              <a:t>The voluntary and independent/private sectors both reported 10% of staff on temporary contracts.</a:t>
            </a:r>
          </a:p>
          <a:p>
            <a:pPr marL="0" indent="0">
              <a:lnSpc>
                <a:spcPct val="100000"/>
              </a:lnSpc>
              <a:spcBef>
                <a:spcPts val="600"/>
              </a:spcBef>
              <a:buNone/>
            </a:pPr>
            <a:r>
              <a:rPr lang="en-GB" sz="1200" b="0" dirty="0"/>
              <a:t>The NHS, voluntary and LA-delivered treatment sectors all reported staff on fixed term contracts at 7%, 10% and 18% respectively.</a:t>
            </a:r>
          </a:p>
          <a:p>
            <a:pPr marL="0" indent="0">
              <a:lnSpc>
                <a:spcPct val="100000"/>
              </a:lnSpc>
              <a:spcBef>
                <a:spcPts val="600"/>
              </a:spcBef>
              <a:buNone/>
            </a:pPr>
            <a:r>
              <a:rPr lang="en-GB" sz="1200" b="0" dirty="0"/>
              <a:t>The table below notes the number &amp; percentage of responses by sector.</a:t>
            </a:r>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r>
              <a:rPr lang="en-GB" sz="1200" b="0" dirty="0"/>
              <a:t>Overall 69% of staff work full time, which was consistent across sectors.</a:t>
            </a:r>
          </a:p>
          <a:p>
            <a:pPr marL="0" indent="0">
              <a:lnSpc>
                <a:spcPct val="100000"/>
              </a:lnSpc>
              <a:spcBef>
                <a:spcPts val="600"/>
              </a:spcBef>
              <a:buNone/>
            </a:pPr>
            <a:r>
              <a:rPr lang="en-GB" sz="1200" b="0" dirty="0"/>
              <a:t>The voluntary and independent/private sector recorded 9%  and 11% of staff on zero hour contracts respectively. For the NHS and LA-delivered treatment sectors this was much lower at 1% and 2% respectively.</a:t>
            </a:r>
          </a:p>
        </p:txBody>
      </p:sp>
      <p:pic>
        <p:nvPicPr>
          <p:cNvPr id="12" name="Picture 11" descr="A stacked bar chart showing the contract type in each sector">
            <a:extLst>
              <a:ext uri="{FF2B5EF4-FFF2-40B4-BE49-F238E27FC236}">
                <a16:creationId xmlns:a16="http://schemas.microsoft.com/office/drawing/2014/main" id="{9F6C8F8C-56E3-1689-865A-AF2EC35F4463}"/>
              </a:ext>
            </a:extLst>
          </p:cNvPr>
          <p:cNvPicPr>
            <a:picLocks noChangeAspect="1"/>
          </p:cNvPicPr>
          <p:nvPr/>
        </p:nvPicPr>
        <p:blipFill>
          <a:blip r:embed="rId2"/>
          <a:stretch>
            <a:fillRect/>
          </a:stretch>
        </p:blipFill>
        <p:spPr>
          <a:xfrm>
            <a:off x="342899" y="892173"/>
            <a:ext cx="5343799" cy="2561562"/>
          </a:xfrm>
          <a:prstGeom prst="rect">
            <a:avLst/>
          </a:prstGeom>
        </p:spPr>
      </p:pic>
      <p:pic>
        <p:nvPicPr>
          <p:cNvPr id="13" name="Picture 12" descr="A stacked bar chart showing contract hours in each sector">
            <a:extLst>
              <a:ext uri="{FF2B5EF4-FFF2-40B4-BE49-F238E27FC236}">
                <a16:creationId xmlns:a16="http://schemas.microsoft.com/office/drawing/2014/main" id="{CB540895-D982-D9E9-F69B-8AFE251F40DF}"/>
              </a:ext>
            </a:extLst>
          </p:cNvPr>
          <p:cNvPicPr>
            <a:picLocks noChangeAspect="1"/>
          </p:cNvPicPr>
          <p:nvPr/>
        </p:nvPicPr>
        <p:blipFill>
          <a:blip r:embed="rId3"/>
          <a:stretch>
            <a:fillRect/>
          </a:stretch>
        </p:blipFill>
        <p:spPr>
          <a:xfrm>
            <a:off x="352697" y="3453735"/>
            <a:ext cx="5334001" cy="2578317"/>
          </a:xfrm>
          <a:prstGeom prst="rect">
            <a:avLst/>
          </a:prstGeom>
        </p:spPr>
      </p:pic>
      <p:pic>
        <p:nvPicPr>
          <p:cNvPr id="3" name="Picture 2" descr="A table showing the number and percentage of responses received by each sector for contract type. Voluntary (84%), NHS (84%), Independent/private (71%), LA (26%)">
            <a:extLst>
              <a:ext uri="{FF2B5EF4-FFF2-40B4-BE49-F238E27FC236}">
                <a16:creationId xmlns:a16="http://schemas.microsoft.com/office/drawing/2014/main" id="{7F1E5DDB-F078-B2CA-B962-F902E8FADB3A}"/>
              </a:ext>
            </a:extLst>
          </p:cNvPr>
          <p:cNvPicPr>
            <a:picLocks noChangeAspect="1"/>
          </p:cNvPicPr>
          <p:nvPr/>
        </p:nvPicPr>
        <p:blipFill>
          <a:blip r:embed="rId4"/>
          <a:stretch>
            <a:fillRect/>
          </a:stretch>
        </p:blipFill>
        <p:spPr>
          <a:xfrm>
            <a:off x="5985001" y="2865600"/>
            <a:ext cx="5883150" cy="707197"/>
          </a:xfrm>
          <a:prstGeom prst="rect">
            <a:avLst/>
          </a:prstGeom>
        </p:spPr>
      </p:pic>
      <p:pic>
        <p:nvPicPr>
          <p:cNvPr id="9" name="Picture 8" descr="A table showing the number and percentage of responses received by each sector for contract hours. Voluntary sector (85%), NHS (86%), Independent/private (64%), LA (24%)">
            <a:extLst>
              <a:ext uri="{FF2B5EF4-FFF2-40B4-BE49-F238E27FC236}">
                <a16:creationId xmlns:a16="http://schemas.microsoft.com/office/drawing/2014/main" id="{5190EBC8-9E1A-8908-F9DD-7EB6C8D822D8}"/>
              </a:ext>
            </a:extLst>
          </p:cNvPr>
          <p:cNvPicPr>
            <a:picLocks noChangeAspect="1"/>
          </p:cNvPicPr>
          <p:nvPr/>
        </p:nvPicPr>
        <p:blipFill>
          <a:blip r:embed="rId5"/>
          <a:stretch>
            <a:fillRect/>
          </a:stretch>
        </p:blipFill>
        <p:spPr>
          <a:xfrm>
            <a:off x="5972808" y="4908318"/>
            <a:ext cx="5907536" cy="695004"/>
          </a:xfrm>
          <a:prstGeom prst="rect">
            <a:avLst/>
          </a:prstGeom>
        </p:spPr>
      </p:pic>
    </p:spTree>
    <p:extLst>
      <p:ext uri="{BB962C8B-B14F-4D97-AF65-F5344CB8AC3E}">
        <p14:creationId xmlns:p14="http://schemas.microsoft.com/office/powerpoint/2010/main" val="24577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AD6F0B-1FC7-6E41-4E0A-D1F81EBB3D3A}"/>
              </a:ext>
            </a:extLst>
          </p:cNvPr>
          <p:cNvSpPr>
            <a:spLocks noGrp="1"/>
          </p:cNvSpPr>
          <p:nvPr>
            <p:ph type="sldNum" sz="quarter" idx="12"/>
          </p:nvPr>
        </p:nvSpPr>
        <p:spPr/>
        <p:txBody>
          <a:bodyPr/>
          <a:lstStyle/>
          <a:p>
            <a:fld id="{6FA9A11B-04D6-42DF-BB33-D91D786B2067}" type="slidenum">
              <a:rPr lang="en-GB" smtClean="0"/>
              <a:t>29</a:t>
            </a:fld>
            <a:endParaRPr lang="en-GB" dirty="0"/>
          </a:p>
        </p:txBody>
      </p:sp>
      <p:sp>
        <p:nvSpPr>
          <p:cNvPr id="2" name="Title 1">
            <a:extLst>
              <a:ext uri="{FF2B5EF4-FFF2-40B4-BE49-F238E27FC236}">
                <a16:creationId xmlns:a16="http://schemas.microsoft.com/office/drawing/2014/main" id="{63599DA6-83AA-D838-729E-7D860703F2E2}"/>
              </a:ext>
            </a:extLst>
          </p:cNvPr>
          <p:cNvSpPr>
            <a:spLocks noGrp="1"/>
          </p:cNvSpPr>
          <p:nvPr>
            <p:ph type="title"/>
          </p:nvPr>
        </p:nvSpPr>
        <p:spPr>
          <a:xfrm>
            <a:off x="333374" y="-11847"/>
            <a:ext cx="11525252" cy="756601"/>
          </a:xfrm>
        </p:spPr>
        <p:txBody>
          <a:bodyPr>
            <a:normAutofit/>
          </a:bodyPr>
          <a:lstStyle/>
          <a:p>
            <a:r>
              <a:rPr lang="en-GB" sz="3200" dirty="0">
                <a:solidFill>
                  <a:schemeClr val="tx1"/>
                </a:solidFill>
              </a:rPr>
              <a:t>Contract type by staff group and sector</a:t>
            </a:r>
          </a:p>
        </p:txBody>
      </p:sp>
      <p:sp>
        <p:nvSpPr>
          <p:cNvPr id="8" name="Content Placeholder 2">
            <a:extLst>
              <a:ext uri="{FF2B5EF4-FFF2-40B4-BE49-F238E27FC236}">
                <a16:creationId xmlns:a16="http://schemas.microsoft.com/office/drawing/2014/main" id="{4F3394AE-0805-971C-A1FC-537400CFD470}"/>
              </a:ext>
            </a:extLst>
          </p:cNvPr>
          <p:cNvSpPr txBox="1">
            <a:spLocks/>
          </p:cNvSpPr>
          <p:nvPr/>
        </p:nvSpPr>
        <p:spPr>
          <a:xfrm>
            <a:off x="323850" y="842326"/>
            <a:ext cx="11525251" cy="201263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dirty="0">
                <a:latin typeface="Arial" panose="020B0604020202020204" pitchFamily="34" charset="0"/>
                <a:cs typeface="Arial" panose="020B0604020202020204" pitchFamily="34" charset="0"/>
              </a:rPr>
              <a:t>The table below shows the breakdown of contract type by job role and treatment provider sector. The previous slide showed that the majority of staff are employed on permanent contracts ranging from 78% in LA-delivered treatment to 90% in the independent/private sector.</a:t>
            </a:r>
          </a:p>
          <a:p>
            <a:pPr marL="0" indent="0">
              <a:lnSpc>
                <a:spcPct val="100000"/>
              </a:lnSpc>
              <a:spcBef>
                <a:spcPts val="600"/>
              </a:spcBef>
              <a:buFont typeface="Arial" panose="020B0604020202020204" pitchFamily="34" charset="0"/>
              <a:buNone/>
            </a:pPr>
            <a:r>
              <a:rPr lang="en-GB" sz="1200" dirty="0">
                <a:latin typeface="Arial" panose="020B0604020202020204" pitchFamily="34" charset="0"/>
                <a:cs typeface="Arial" panose="020B0604020202020204" pitchFamily="34" charset="0"/>
              </a:rPr>
              <a:t>The analysis by job role shows that peer support and service user development staff within the voluntary sector have a different profile with 63% of the workforce on temporary contracts.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At 48%, psychological professions in the voluntary sector have a higher percentage of staff on temporary contracts compared to the other three sectors. It should be noted that the number of staff in the independent/private and LA-delivered treatment sectors was low at 20 and 4, respectively. </a:t>
            </a:r>
          </a:p>
        </p:txBody>
      </p:sp>
      <p:pic>
        <p:nvPicPr>
          <p:cNvPr id="10" name="Picture 9" descr="A table showing the breakdown of contract type by job role and treatment provider sector">
            <a:extLst>
              <a:ext uri="{FF2B5EF4-FFF2-40B4-BE49-F238E27FC236}">
                <a16:creationId xmlns:a16="http://schemas.microsoft.com/office/drawing/2014/main" id="{0A261337-77C4-F217-F7DF-5680C2092A4F}"/>
              </a:ext>
            </a:extLst>
          </p:cNvPr>
          <p:cNvPicPr>
            <a:picLocks noChangeAspect="1"/>
          </p:cNvPicPr>
          <p:nvPr/>
        </p:nvPicPr>
        <p:blipFill>
          <a:blip r:embed="rId2"/>
          <a:stretch>
            <a:fillRect/>
          </a:stretch>
        </p:blipFill>
        <p:spPr>
          <a:xfrm>
            <a:off x="342899" y="2854960"/>
            <a:ext cx="11552921" cy="2883658"/>
          </a:xfrm>
          <a:prstGeom prst="rect">
            <a:avLst/>
          </a:prstGeom>
        </p:spPr>
      </p:pic>
    </p:spTree>
    <p:extLst>
      <p:ext uri="{BB962C8B-B14F-4D97-AF65-F5344CB8AC3E}">
        <p14:creationId xmlns:p14="http://schemas.microsoft.com/office/powerpoint/2010/main" val="86590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a:xfrm>
            <a:off x="333375" y="0"/>
            <a:ext cx="11525252" cy="876300"/>
          </a:xfrm>
        </p:spPr>
        <p:txBody>
          <a:bodyPr vert="horz" lIns="91440" tIns="45720" rIns="91440" bIns="45720" rtlCol="0" anchor="ctr">
            <a:normAutofit/>
          </a:bodyPr>
          <a:lstStyle/>
          <a:p>
            <a:r>
              <a:rPr lang="en-GB" sz="3200" dirty="0">
                <a:solidFill>
                  <a:schemeClr val="tx1"/>
                </a:solidFill>
              </a:rPr>
              <a:t>Acknowledgements</a:t>
            </a:r>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5" y="876300"/>
            <a:ext cx="11074854" cy="4695824"/>
          </a:xfrm>
        </p:spPr>
        <p:txBody>
          <a:bodyPr>
            <a:noAutofit/>
          </a:bodyPr>
          <a:lstStyle/>
          <a:p>
            <a:pPr marL="0" indent="0">
              <a:lnSpc>
                <a:spcPct val="100000"/>
              </a:lnSpc>
              <a:spcBef>
                <a:spcPts val="600"/>
              </a:spcBef>
              <a:buNone/>
            </a:pPr>
            <a:r>
              <a:rPr lang="en-US" sz="1200" b="0" dirty="0"/>
              <a:t>The NHS Benchmarking Network would like to extend our thanks to the programme leads of the Health Education England National Mental Health Programme, who have offered invaluable insight throughout the duration of the project. Our thanks too to the HEE project oversight group members.</a:t>
            </a:r>
          </a:p>
          <a:p>
            <a:pPr marL="0" indent="0">
              <a:lnSpc>
                <a:spcPct val="100000"/>
              </a:lnSpc>
              <a:spcBef>
                <a:spcPts val="600"/>
              </a:spcBef>
              <a:spcAft>
                <a:spcPts val="600"/>
              </a:spcAft>
              <a:buNone/>
            </a:pPr>
            <a:r>
              <a:rPr lang="en-US" sz="1200" b="0" dirty="0"/>
              <a:t>Additionally, we are grateful to the Office for Health Improvement and Disparities representatives who also formed an integral part of the oversight group, providing guidance and feedback. We are also grateful for their help and support in identifying participants and facilitating our wide-reaching engagement with participants via their regional offices.  We would also like to thank the National Workforce Skills Development Unit for their feedback.</a:t>
            </a:r>
          </a:p>
          <a:p>
            <a:pPr marL="0" indent="0">
              <a:lnSpc>
                <a:spcPct val="100000"/>
              </a:lnSpc>
              <a:spcBef>
                <a:spcPts val="600"/>
              </a:spcBef>
              <a:spcAft>
                <a:spcPts val="600"/>
              </a:spcAft>
              <a:buNone/>
            </a:pPr>
            <a:r>
              <a:rPr lang="en-US" sz="1200" b="0" dirty="0"/>
              <a:t>Finally, we would like to thank the large number of providers and commissioners who participated in this, the first national census of the workforce in drug and alcohol services. </a:t>
            </a:r>
          </a:p>
          <a:p>
            <a:pPr marL="0" indent="0">
              <a:lnSpc>
                <a:spcPct val="100000"/>
              </a:lnSpc>
              <a:spcBef>
                <a:spcPts val="600"/>
              </a:spcBef>
              <a:spcAft>
                <a:spcPts val="600"/>
              </a:spcAft>
              <a:buNone/>
            </a:pPr>
            <a:endParaRPr lang="en-GB" sz="1200" b="0" dirty="0"/>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3</a:t>
            </a:fld>
            <a:endParaRPr lang="en-GB" dirty="0"/>
          </a:p>
        </p:txBody>
      </p:sp>
    </p:spTree>
    <p:extLst>
      <p:ext uri="{BB962C8B-B14F-4D97-AF65-F5344CB8AC3E}">
        <p14:creationId xmlns:p14="http://schemas.microsoft.com/office/powerpoint/2010/main" val="2047177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916BFC-97A2-DF64-73D3-D7B5E960AF9F}"/>
              </a:ext>
            </a:extLst>
          </p:cNvPr>
          <p:cNvSpPr>
            <a:spLocks noGrp="1"/>
          </p:cNvSpPr>
          <p:nvPr>
            <p:ph type="sldNum" sz="quarter" idx="12"/>
          </p:nvPr>
        </p:nvSpPr>
        <p:spPr/>
        <p:txBody>
          <a:bodyPr/>
          <a:lstStyle/>
          <a:p>
            <a:fld id="{6FA9A11B-04D6-42DF-BB33-D91D786B2067}" type="slidenum">
              <a:rPr lang="en-GB" smtClean="0"/>
              <a:t>30</a:t>
            </a:fld>
            <a:endParaRPr lang="en-GB" dirty="0"/>
          </a:p>
        </p:txBody>
      </p:sp>
      <p:sp>
        <p:nvSpPr>
          <p:cNvPr id="2" name="Title 1">
            <a:extLst>
              <a:ext uri="{FF2B5EF4-FFF2-40B4-BE49-F238E27FC236}">
                <a16:creationId xmlns:a16="http://schemas.microsoft.com/office/drawing/2014/main" id="{0B31157D-B91C-9D82-7931-C8041D04BCC8}"/>
              </a:ext>
            </a:extLst>
          </p:cNvPr>
          <p:cNvSpPr>
            <a:spLocks noGrp="1"/>
          </p:cNvSpPr>
          <p:nvPr>
            <p:ph type="title"/>
          </p:nvPr>
        </p:nvSpPr>
        <p:spPr>
          <a:xfrm>
            <a:off x="333375" y="0"/>
            <a:ext cx="11525252" cy="749303"/>
          </a:xfrm>
        </p:spPr>
        <p:txBody>
          <a:bodyPr vert="horz" lIns="91440" tIns="45720" rIns="91440" bIns="45720" rtlCol="0" anchor="ctr">
            <a:normAutofit/>
          </a:bodyPr>
          <a:lstStyle/>
          <a:p>
            <a:r>
              <a:rPr lang="en-GB" sz="3200" dirty="0">
                <a:solidFill>
                  <a:schemeClr val="tx1"/>
                </a:solidFill>
              </a:rPr>
              <a:t>Contract hours by staff group and sector</a:t>
            </a:r>
          </a:p>
        </p:txBody>
      </p:sp>
      <p:sp>
        <p:nvSpPr>
          <p:cNvPr id="3" name="Content Placeholder 2">
            <a:extLst>
              <a:ext uri="{FF2B5EF4-FFF2-40B4-BE49-F238E27FC236}">
                <a16:creationId xmlns:a16="http://schemas.microsoft.com/office/drawing/2014/main" id="{4F7E631A-465B-BDCC-94B1-95B60966287E}"/>
              </a:ext>
            </a:extLst>
          </p:cNvPr>
          <p:cNvSpPr>
            <a:spLocks noGrp="1"/>
          </p:cNvSpPr>
          <p:nvPr>
            <p:ph idx="1"/>
          </p:nvPr>
        </p:nvSpPr>
        <p:spPr>
          <a:xfrm>
            <a:off x="333374" y="772456"/>
            <a:ext cx="11447948" cy="1730112"/>
          </a:xfrm>
        </p:spPr>
        <p:txBody>
          <a:bodyPr>
            <a:normAutofit/>
          </a:bodyPr>
          <a:lstStyle/>
          <a:p>
            <a:pPr marL="0" indent="0">
              <a:lnSpc>
                <a:spcPct val="100000"/>
              </a:lnSpc>
              <a:spcBef>
                <a:spcPts val="600"/>
              </a:spcBef>
              <a:buNone/>
            </a:pPr>
            <a:r>
              <a:rPr lang="en-GB" sz="1200" b="0" dirty="0"/>
              <a:t>Approximately 70% of staff are employed on full time contracts across all treatment provider sectors. The table below shows the profile of contract hours by job role and sector.</a:t>
            </a:r>
          </a:p>
          <a:p>
            <a:pPr marL="0" indent="0">
              <a:lnSpc>
                <a:spcPct val="100000"/>
              </a:lnSpc>
              <a:spcBef>
                <a:spcPts val="600"/>
              </a:spcBef>
              <a:buNone/>
            </a:pPr>
            <a:r>
              <a:rPr lang="en-GB" sz="1200" b="0" dirty="0"/>
              <a:t>As was the case for contract type, peer support and service user development staff within the voluntary sector have a different profile with 65% of the workforce on zero hour contracts. There were also high rates of zero hour contracts for this staff group across the other three sectors but the number of staff in these sectors was low compared to the voluntary sector.</a:t>
            </a:r>
          </a:p>
          <a:p>
            <a:pPr marL="0" indent="0">
              <a:lnSpc>
                <a:spcPct val="100000"/>
              </a:lnSpc>
              <a:spcBef>
                <a:spcPts val="600"/>
              </a:spcBef>
              <a:buNone/>
            </a:pPr>
            <a:r>
              <a:rPr lang="en-GB" sz="1200" b="0" dirty="0"/>
              <a:t>Also, as was the case for contract type, psychological professions in the voluntary sector stood out with 46% of staff on zero hour contracts. The psychiatry and other doctors staff groups had the highest rates of part time working at 48% and 65% respectively for all treatment providers combined.</a:t>
            </a:r>
          </a:p>
        </p:txBody>
      </p:sp>
      <p:pic>
        <p:nvPicPr>
          <p:cNvPr id="6" name="Picture 5" descr="A table showing the profile of contract hours by job role and sector">
            <a:extLst>
              <a:ext uri="{FF2B5EF4-FFF2-40B4-BE49-F238E27FC236}">
                <a16:creationId xmlns:a16="http://schemas.microsoft.com/office/drawing/2014/main" id="{4E6850FF-4E74-84F4-B70C-0ADE42EB5583}"/>
              </a:ext>
            </a:extLst>
          </p:cNvPr>
          <p:cNvPicPr>
            <a:picLocks noChangeAspect="1"/>
          </p:cNvPicPr>
          <p:nvPr/>
        </p:nvPicPr>
        <p:blipFill>
          <a:blip r:embed="rId2"/>
          <a:stretch>
            <a:fillRect/>
          </a:stretch>
        </p:blipFill>
        <p:spPr>
          <a:xfrm>
            <a:off x="411657" y="2672025"/>
            <a:ext cx="11291382" cy="3032935"/>
          </a:xfrm>
          <a:prstGeom prst="rect">
            <a:avLst/>
          </a:prstGeom>
        </p:spPr>
      </p:pic>
    </p:spTree>
    <p:extLst>
      <p:ext uri="{BB962C8B-B14F-4D97-AF65-F5344CB8AC3E}">
        <p14:creationId xmlns:p14="http://schemas.microsoft.com/office/powerpoint/2010/main" val="202809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1E24-2877-BB5A-6D1A-7100AAA682D4}"/>
              </a:ext>
            </a:extLst>
          </p:cNvPr>
          <p:cNvSpPr>
            <a:spLocks noGrp="1"/>
          </p:cNvSpPr>
          <p:nvPr>
            <p:ph type="title"/>
          </p:nvPr>
        </p:nvSpPr>
        <p:spPr>
          <a:xfrm>
            <a:off x="333374" y="1552283"/>
            <a:ext cx="11525251" cy="2852737"/>
          </a:xfrm>
        </p:spPr>
        <p:txBody>
          <a:bodyPr>
            <a:normAutofit/>
          </a:bodyPr>
          <a:lstStyle/>
          <a:p>
            <a:r>
              <a:rPr lang="en-GB" sz="4000" dirty="0"/>
              <a:t>Project findings </a:t>
            </a:r>
            <a:br>
              <a:rPr lang="en-GB" sz="4000" dirty="0"/>
            </a:br>
            <a:r>
              <a:rPr lang="en-GB" sz="4000" dirty="0"/>
              <a:t>Metrics –vacancy, sickness and turnover</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31</a:t>
            </a:fld>
            <a:endParaRPr lang="en-GB" dirty="0"/>
          </a:p>
        </p:txBody>
      </p:sp>
      <p:sp>
        <p:nvSpPr>
          <p:cNvPr id="7" name="Content Placeholder 2">
            <a:extLst>
              <a:ext uri="{FF2B5EF4-FFF2-40B4-BE49-F238E27FC236}">
                <a16:creationId xmlns:a16="http://schemas.microsoft.com/office/drawing/2014/main" id="{A7C26B2B-0838-41C2-949D-BB25C01E6035}"/>
              </a:ext>
            </a:extLst>
          </p:cNvPr>
          <p:cNvSpPr txBox="1">
            <a:spLocks/>
          </p:cNvSpPr>
          <p:nvPr/>
        </p:nvSpPr>
        <p:spPr>
          <a:xfrm>
            <a:off x="293360" y="4669218"/>
            <a:ext cx="11605278" cy="158382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solidFill>
                  <a:schemeClr val="tx1"/>
                </a:solidFill>
                <a:latin typeface="Arial" panose="020B0604020202020204" pitchFamily="34" charset="0"/>
                <a:cs typeface="Arial" panose="020B0604020202020204" pitchFamily="34" charset="0"/>
              </a:rPr>
              <a:t>Organisations did not complete all data for all roles. Some provided a total for all staff but no or limited breakdown by staff group, whilst others provided information for some staff groups but not all and no total for all staff. Therefore, the sum of the individual row responses will not match the ‘all staff’ information.</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Please note that the data relating to all staff was submitted by providers and is not a calculated field based on the individual staff groups.</a:t>
            </a:r>
          </a:p>
          <a:p>
            <a:pPr marL="0" indent="0">
              <a:lnSpc>
                <a:spcPct val="100000"/>
              </a:lnSpc>
              <a:spcBef>
                <a:spcPts val="600"/>
              </a:spcBef>
              <a:buNone/>
            </a:pPr>
            <a:r>
              <a:rPr lang="en-GB" sz="1200" b="0" dirty="0">
                <a:solidFill>
                  <a:schemeClr val="tx1"/>
                </a:solidFill>
                <a:latin typeface="Arial" panose="020B0604020202020204" pitchFamily="34" charset="0"/>
                <a:cs typeface="Arial" panose="020B0604020202020204" pitchFamily="34" charset="0"/>
              </a:rPr>
              <a:t>The all staff group includes all local authority staff including both LA-delivered treatment provision and commissioning specific roles as we are not able to disaggregate the data further.</a:t>
            </a:r>
          </a:p>
          <a:p>
            <a:pPr marL="0" indent="0">
              <a:lnSpc>
                <a:spcPct val="100000"/>
              </a:lnSpc>
              <a:spcBef>
                <a:spcPts val="600"/>
              </a:spcBef>
              <a:buNone/>
            </a:pPr>
            <a:r>
              <a:rPr lang="en-US" sz="1200" b="0" dirty="0">
                <a:solidFill>
                  <a:schemeClr val="tx1"/>
                </a:solidFill>
                <a:latin typeface="Arial" panose="020B0604020202020204" pitchFamily="34" charset="0"/>
                <a:cs typeface="Arial" panose="020B0604020202020204" pitchFamily="34" charset="0"/>
              </a:rPr>
              <a:t>Nurses include ‘support workers and other </a:t>
            </a:r>
            <a:r>
              <a:rPr lang="en-US" sz="1200" dirty="0">
                <a:latin typeface="Arial" panose="020B0604020202020204" pitchFamily="34" charset="0"/>
                <a:cs typeface="Arial" panose="020B0604020202020204" pitchFamily="34" charset="0"/>
              </a:rPr>
              <a:t>u</a:t>
            </a:r>
            <a:r>
              <a:rPr lang="en-US" sz="1200" b="0" dirty="0">
                <a:solidFill>
                  <a:schemeClr val="tx1"/>
                </a:solidFill>
                <a:latin typeface="Arial" panose="020B0604020202020204" pitchFamily="34" charset="0"/>
                <a:cs typeface="Arial" panose="020B0604020202020204" pitchFamily="34" charset="0"/>
              </a:rPr>
              <a:t>nregistered clinical staff’.  The data was collected at this level for theses metrics and cannot be disaggregated further.</a:t>
            </a:r>
          </a:p>
          <a:p>
            <a:pPr marL="0" indent="0">
              <a:lnSpc>
                <a:spcPct val="100000"/>
              </a:lnSpc>
              <a:spcBef>
                <a:spcPts val="600"/>
              </a:spcBef>
              <a:buNone/>
            </a:pPr>
            <a:endParaRPr lang="en-GB" sz="1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7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32</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94335" y="0"/>
            <a:ext cx="11525252" cy="892173"/>
          </a:xfrm>
        </p:spPr>
        <p:txBody>
          <a:bodyPr>
            <a:normAutofit/>
          </a:bodyPr>
          <a:lstStyle/>
          <a:p>
            <a:r>
              <a:rPr lang="en-GB" sz="3200" dirty="0">
                <a:solidFill>
                  <a:schemeClr val="tx1"/>
                </a:solidFill>
              </a:rPr>
              <a:t>Vacancy rates by staff group and sector</a:t>
            </a:r>
          </a:p>
        </p:txBody>
      </p:sp>
      <p:sp>
        <p:nvSpPr>
          <p:cNvPr id="2" name="Content Placeholder 2">
            <a:extLst>
              <a:ext uri="{FF2B5EF4-FFF2-40B4-BE49-F238E27FC236}">
                <a16:creationId xmlns:a16="http://schemas.microsoft.com/office/drawing/2014/main" id="{BE143049-BF0C-ACE6-4B07-4651DE912B02}"/>
              </a:ext>
            </a:extLst>
          </p:cNvPr>
          <p:cNvSpPr txBox="1">
            <a:spLocks/>
          </p:cNvSpPr>
          <p:nvPr/>
        </p:nvSpPr>
        <p:spPr>
          <a:xfrm>
            <a:off x="394335" y="898146"/>
            <a:ext cx="11605278" cy="220498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Vacancy rates by role reported in the chart should be read in conjunction with the table below which includes the number of vacancies. Alcohol and drug treatment provider vacancies are expressed as a % of funded establishment (the total WTE staff funded for that organisation – staff in post and vacancies).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For alcohol and drug workers (the largest staff group) the vacancy rates ranged from 13% (220 vacancies) in the voluntary sector to 21% (81) in the NHS. Nursing vacancy rates were also high in the voluntary sector (15%, 28 vacancies) and the NHS (19%, 31 vacancies). Other vacancy rates were based on relatively low numbers.  </a:t>
            </a:r>
          </a:p>
          <a:p>
            <a:pPr marL="0" indent="0">
              <a:lnSpc>
                <a:spcPct val="100000"/>
              </a:lnSpc>
              <a:spcBef>
                <a:spcPts val="600"/>
              </a:spcBef>
              <a:buNone/>
            </a:pPr>
            <a:r>
              <a:rPr lang="en-GB" sz="12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Digital </a:t>
            </a:r>
            <a:r>
              <a:rPr lang="en-GB" sz="1200" dirty="0">
                <a:latin typeface="Arial" panose="020B0604020202020204" pitchFamily="34" charset="0"/>
                <a:cs typeface="Arial" panose="020B0604020202020204" pitchFamily="34" charset="0"/>
              </a:rPr>
              <a:t>reported for June 2022 an NHS vacancy rate of 9.7% for all staff across acute, ambulance, community, mental health and specialist providers. For registered nurses the rate was 11.9% and for medical staff 7.4%. From the NHSBN annual adult mental health survey, vacancy rates for 2021/22 for staff in adult acute inpatient services were 18% and for generic community mental health teams 13.6%.</a:t>
            </a:r>
          </a:p>
        </p:txBody>
      </p:sp>
      <p:pic>
        <p:nvPicPr>
          <p:cNvPr id="14" name="Picture 13" descr="A bar chart showing vacancy rate by staff group and sector">
            <a:extLst>
              <a:ext uri="{FF2B5EF4-FFF2-40B4-BE49-F238E27FC236}">
                <a16:creationId xmlns:a16="http://schemas.microsoft.com/office/drawing/2014/main" id="{4F2BC8AC-7835-2778-A8B2-17BE737ECEBF}"/>
              </a:ext>
            </a:extLst>
          </p:cNvPr>
          <p:cNvPicPr>
            <a:picLocks noChangeAspect="1"/>
          </p:cNvPicPr>
          <p:nvPr/>
        </p:nvPicPr>
        <p:blipFill>
          <a:blip r:embed="rId3"/>
          <a:stretch>
            <a:fillRect/>
          </a:stretch>
        </p:blipFill>
        <p:spPr>
          <a:xfrm>
            <a:off x="1476652" y="2442102"/>
            <a:ext cx="10372449" cy="2871205"/>
          </a:xfrm>
          <a:prstGeom prst="rect">
            <a:avLst/>
          </a:prstGeom>
        </p:spPr>
      </p:pic>
      <p:pic>
        <p:nvPicPr>
          <p:cNvPr id="5" name="Picture 4" descr="A table showing the number of vacancies by staff group and sector">
            <a:extLst>
              <a:ext uri="{FF2B5EF4-FFF2-40B4-BE49-F238E27FC236}">
                <a16:creationId xmlns:a16="http://schemas.microsoft.com/office/drawing/2014/main" id="{824EDA07-2282-CB70-E476-AD241FF7BE23}"/>
              </a:ext>
            </a:extLst>
          </p:cNvPr>
          <p:cNvPicPr>
            <a:picLocks noChangeAspect="1"/>
          </p:cNvPicPr>
          <p:nvPr/>
        </p:nvPicPr>
        <p:blipFill rotWithShape="1">
          <a:blip r:embed="rId4"/>
          <a:srcRect l="-752" r="-1"/>
          <a:stretch/>
        </p:blipFill>
        <p:spPr>
          <a:xfrm>
            <a:off x="0" y="5211636"/>
            <a:ext cx="11972029" cy="1042506"/>
          </a:xfrm>
          <a:prstGeom prst="rect">
            <a:avLst/>
          </a:prstGeom>
        </p:spPr>
      </p:pic>
      <p:sp>
        <p:nvSpPr>
          <p:cNvPr id="7" name="TextBox 6">
            <a:extLst>
              <a:ext uri="{FF2B5EF4-FFF2-40B4-BE49-F238E27FC236}">
                <a16:creationId xmlns:a16="http://schemas.microsoft.com/office/drawing/2014/main" id="{845F3767-E88B-D98F-F539-93D0B94D2476}"/>
              </a:ext>
            </a:extLst>
          </p:cNvPr>
          <p:cNvSpPr txBox="1"/>
          <p:nvPr/>
        </p:nvSpPr>
        <p:spPr>
          <a:xfrm>
            <a:off x="2643188" y="6210364"/>
            <a:ext cx="8520112" cy="815608"/>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*Peer support, service development, activity facilitation, Individual Placement, Support workers</a:t>
            </a:r>
          </a:p>
          <a:p>
            <a:r>
              <a:rPr lang="en-US" sz="1200" b="0" i="1" dirty="0">
                <a:latin typeface="Arial" panose="020B0604020202020204" pitchFamily="34" charset="0"/>
                <a:cs typeface="Arial" panose="020B0604020202020204" pitchFamily="34" charset="0"/>
              </a:rPr>
              <a:t>**Nurses include ‘support workers and other unregistered clinical staff’.  The data was collected at this level and cannot be disaggregated further.</a:t>
            </a:r>
          </a:p>
          <a:p>
            <a:endParaRPr lang="en-GB" sz="1100" dirty="0"/>
          </a:p>
        </p:txBody>
      </p:sp>
      <p:sp>
        <p:nvSpPr>
          <p:cNvPr id="3" name="TextBox 2">
            <a:extLst>
              <a:ext uri="{FF2B5EF4-FFF2-40B4-BE49-F238E27FC236}">
                <a16:creationId xmlns:a16="http://schemas.microsoft.com/office/drawing/2014/main" id="{F5F84247-3713-F5A9-DC94-780AE8358DA3}"/>
              </a:ext>
              <a:ext uri="{C183D7F6-B498-43B3-948B-1728B52AA6E4}">
                <adec:decorative xmlns:adec="http://schemas.microsoft.com/office/drawing/2017/decorative" val="1"/>
              </a:ext>
            </a:extLst>
          </p:cNvPr>
          <p:cNvSpPr txBox="1"/>
          <p:nvPr/>
        </p:nvSpPr>
        <p:spPr>
          <a:xfrm>
            <a:off x="4970867" y="4913058"/>
            <a:ext cx="314324"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702105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33</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3" y="0"/>
            <a:ext cx="11525252" cy="892173"/>
          </a:xfrm>
        </p:spPr>
        <p:txBody>
          <a:bodyPr>
            <a:normAutofit/>
          </a:bodyPr>
          <a:lstStyle/>
          <a:p>
            <a:r>
              <a:rPr lang="en-GB" sz="3200" dirty="0">
                <a:solidFill>
                  <a:schemeClr val="tx1"/>
                </a:solidFill>
              </a:rPr>
              <a:t>Sickness rates by staff group and sector</a:t>
            </a:r>
          </a:p>
        </p:txBody>
      </p:sp>
      <p:sp>
        <p:nvSpPr>
          <p:cNvPr id="5" name="Content Placeholder 2">
            <a:extLst>
              <a:ext uri="{FF2B5EF4-FFF2-40B4-BE49-F238E27FC236}">
                <a16:creationId xmlns:a16="http://schemas.microsoft.com/office/drawing/2014/main" id="{D1855B85-5045-EA5E-D7C6-768908630646}"/>
              </a:ext>
            </a:extLst>
          </p:cNvPr>
          <p:cNvSpPr txBox="1">
            <a:spLocks/>
          </p:cNvSpPr>
          <p:nvPr/>
        </p:nvSpPr>
        <p:spPr>
          <a:xfrm>
            <a:off x="271905" y="892173"/>
            <a:ext cx="11357646" cy="131883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200" dirty="0">
                <a:latin typeface="Arial" panose="020B0604020202020204" pitchFamily="34" charset="0"/>
                <a:cs typeface="Arial" panose="020B0604020202020204" pitchFamily="34" charset="0"/>
              </a:rPr>
              <a:t>For the main staff group of alcohol and drug workers the sickness rates vary by sector ranging from 2% for the independent/private sector to 10% for LA delivered treatment. For the voluntary sector with the highest proportion of staff in this group the rate was 5%. </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rate of sickness for all staff ranged from 3% in the independent/private sector to 6% in the NHS. This was broadly in line with the rate reported by </a:t>
            </a:r>
            <a:r>
              <a:rPr lang="en-GB" sz="12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Digital </a:t>
            </a:r>
            <a:r>
              <a:rPr lang="en-GB" sz="1200" dirty="0">
                <a:latin typeface="Arial" panose="020B0604020202020204" pitchFamily="34" charset="0"/>
                <a:cs typeface="Arial" panose="020B0604020202020204" pitchFamily="34" charset="0"/>
              </a:rPr>
              <a:t>of 5.2% in June 2022 for all NHS staff. The rates reported in the NHSBN annual adult mental health survey were slightly higher with sickness rates for 2021/22 for staff in adult acute inpatient services at 8% and for generic community mental health teams 7.1%.</a:t>
            </a:r>
          </a:p>
        </p:txBody>
      </p:sp>
      <p:pic>
        <p:nvPicPr>
          <p:cNvPr id="7" name="Picture 6" descr="A bar chart showing sickness/absence rate by staff group and sector">
            <a:extLst>
              <a:ext uri="{FF2B5EF4-FFF2-40B4-BE49-F238E27FC236}">
                <a16:creationId xmlns:a16="http://schemas.microsoft.com/office/drawing/2014/main" id="{CA8103A9-4FE0-F5E5-FEDF-6052A8DBAC75}"/>
              </a:ext>
            </a:extLst>
          </p:cNvPr>
          <p:cNvPicPr>
            <a:picLocks noChangeAspect="1"/>
          </p:cNvPicPr>
          <p:nvPr/>
        </p:nvPicPr>
        <p:blipFill>
          <a:blip r:embed="rId3"/>
          <a:stretch>
            <a:fillRect/>
          </a:stretch>
        </p:blipFill>
        <p:spPr>
          <a:xfrm>
            <a:off x="1393274" y="2247174"/>
            <a:ext cx="10465351" cy="2930773"/>
          </a:xfrm>
          <a:prstGeom prst="rect">
            <a:avLst/>
          </a:prstGeom>
        </p:spPr>
      </p:pic>
      <p:graphicFrame>
        <p:nvGraphicFramePr>
          <p:cNvPr id="10" name="Table 9" descr="A table showing sickness/absence numbers by staff group and sector">
            <a:extLst>
              <a:ext uri="{FF2B5EF4-FFF2-40B4-BE49-F238E27FC236}">
                <a16:creationId xmlns:a16="http://schemas.microsoft.com/office/drawing/2014/main" id="{45F90ECB-68D0-B7F3-83F2-CD5975BE4D41}"/>
              </a:ext>
            </a:extLst>
          </p:cNvPr>
          <p:cNvGraphicFramePr>
            <a:graphicFrameLocks noGrp="1"/>
          </p:cNvGraphicFramePr>
          <p:nvPr>
            <p:extLst>
              <p:ext uri="{D42A27DB-BD31-4B8C-83A1-F6EECF244321}">
                <p14:modId xmlns:p14="http://schemas.microsoft.com/office/powerpoint/2010/main" val="3792793478"/>
              </p:ext>
            </p:extLst>
          </p:nvPr>
        </p:nvGraphicFramePr>
        <p:xfrm>
          <a:off x="130175" y="5101817"/>
          <a:ext cx="11604621" cy="984250"/>
        </p:xfrm>
        <a:graphic>
          <a:graphicData uri="http://schemas.openxmlformats.org/drawingml/2006/table">
            <a:tbl>
              <a:tblPr firstRow="1"/>
              <a:tblGrid>
                <a:gridCol w="1651000">
                  <a:extLst>
                    <a:ext uri="{9D8B030D-6E8A-4147-A177-3AD203B41FA5}">
                      <a16:colId xmlns:a16="http://schemas.microsoft.com/office/drawing/2014/main" val="2400479610"/>
                    </a:ext>
                  </a:extLst>
                </a:gridCol>
                <a:gridCol w="1104911">
                  <a:extLst>
                    <a:ext uri="{9D8B030D-6E8A-4147-A177-3AD203B41FA5}">
                      <a16:colId xmlns:a16="http://schemas.microsoft.com/office/drawing/2014/main" val="2495147771"/>
                    </a:ext>
                  </a:extLst>
                </a:gridCol>
                <a:gridCol w="983190">
                  <a:extLst>
                    <a:ext uri="{9D8B030D-6E8A-4147-A177-3AD203B41FA5}">
                      <a16:colId xmlns:a16="http://schemas.microsoft.com/office/drawing/2014/main" val="2700901468"/>
                    </a:ext>
                  </a:extLst>
                </a:gridCol>
                <a:gridCol w="983190">
                  <a:extLst>
                    <a:ext uri="{9D8B030D-6E8A-4147-A177-3AD203B41FA5}">
                      <a16:colId xmlns:a16="http://schemas.microsoft.com/office/drawing/2014/main" val="3050676597"/>
                    </a:ext>
                  </a:extLst>
                </a:gridCol>
                <a:gridCol w="983190">
                  <a:extLst>
                    <a:ext uri="{9D8B030D-6E8A-4147-A177-3AD203B41FA5}">
                      <a16:colId xmlns:a16="http://schemas.microsoft.com/office/drawing/2014/main" val="2346241709"/>
                    </a:ext>
                  </a:extLst>
                </a:gridCol>
                <a:gridCol w="983190">
                  <a:extLst>
                    <a:ext uri="{9D8B030D-6E8A-4147-A177-3AD203B41FA5}">
                      <a16:colId xmlns:a16="http://schemas.microsoft.com/office/drawing/2014/main" val="2514688189"/>
                    </a:ext>
                  </a:extLst>
                </a:gridCol>
                <a:gridCol w="983190">
                  <a:extLst>
                    <a:ext uri="{9D8B030D-6E8A-4147-A177-3AD203B41FA5}">
                      <a16:colId xmlns:a16="http://schemas.microsoft.com/office/drawing/2014/main" val="625014755"/>
                    </a:ext>
                  </a:extLst>
                </a:gridCol>
                <a:gridCol w="983190">
                  <a:extLst>
                    <a:ext uri="{9D8B030D-6E8A-4147-A177-3AD203B41FA5}">
                      <a16:colId xmlns:a16="http://schemas.microsoft.com/office/drawing/2014/main" val="2475044204"/>
                    </a:ext>
                  </a:extLst>
                </a:gridCol>
                <a:gridCol w="983190">
                  <a:extLst>
                    <a:ext uri="{9D8B030D-6E8A-4147-A177-3AD203B41FA5}">
                      <a16:colId xmlns:a16="http://schemas.microsoft.com/office/drawing/2014/main" val="2154794254"/>
                    </a:ext>
                  </a:extLst>
                </a:gridCol>
                <a:gridCol w="983190">
                  <a:extLst>
                    <a:ext uri="{9D8B030D-6E8A-4147-A177-3AD203B41FA5}">
                      <a16:colId xmlns:a16="http://schemas.microsoft.com/office/drawing/2014/main" val="3306556498"/>
                    </a:ext>
                  </a:extLst>
                </a:gridCol>
                <a:gridCol w="983190">
                  <a:extLst>
                    <a:ext uri="{9D8B030D-6E8A-4147-A177-3AD203B41FA5}">
                      <a16:colId xmlns:a16="http://schemas.microsoft.com/office/drawing/2014/main" val="2478330874"/>
                    </a:ext>
                  </a:extLst>
                </a:gridCol>
              </a:tblGrid>
              <a:tr h="196850">
                <a:tc>
                  <a:txBody>
                    <a:bodyPr/>
                    <a:lstStyle/>
                    <a:p>
                      <a:pPr algn="l" rtl="0" fontAlgn="ctr"/>
                      <a:r>
                        <a:rPr lang="en-GB" sz="1100" b="1" i="0" u="none" strike="noStrike" dirty="0">
                          <a:solidFill>
                            <a:srgbClr val="FFFFFF"/>
                          </a:solidFill>
                          <a:effectLst/>
                          <a:latin typeface="Calibri" panose="020F0502020204030204" pitchFamily="34" charset="0"/>
                        </a:rPr>
                        <a:t>Sick days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848363052"/>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Voluntary sector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1410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19654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4900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3676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72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85736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52130160"/>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NHS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175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4878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3056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4675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252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1124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10409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62734353"/>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Independent /private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394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763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87518783"/>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LA-delivered treatment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1874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954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06253594"/>
                  </a:ext>
                </a:extLst>
              </a:tr>
            </a:tbl>
          </a:graphicData>
        </a:graphic>
      </p:graphicFrame>
      <p:sp>
        <p:nvSpPr>
          <p:cNvPr id="11" name="TextBox 10">
            <a:extLst>
              <a:ext uri="{FF2B5EF4-FFF2-40B4-BE49-F238E27FC236}">
                <a16:creationId xmlns:a16="http://schemas.microsoft.com/office/drawing/2014/main" id="{2A883FAA-FFE9-64A5-9D55-8E71FD48BAFE}"/>
              </a:ext>
            </a:extLst>
          </p:cNvPr>
          <p:cNvSpPr txBox="1"/>
          <p:nvPr/>
        </p:nvSpPr>
        <p:spPr>
          <a:xfrm>
            <a:off x="2482091" y="6125144"/>
            <a:ext cx="9053512" cy="815608"/>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*Peer support, service development, activity facilitation, Individual Placement, Support workers</a:t>
            </a:r>
          </a:p>
          <a:p>
            <a:r>
              <a:rPr lang="en-US" sz="1200" b="0" i="1" dirty="0">
                <a:latin typeface="Arial" panose="020B0604020202020204" pitchFamily="34" charset="0"/>
                <a:cs typeface="Arial" panose="020B0604020202020204" pitchFamily="34" charset="0"/>
              </a:rPr>
              <a:t>**Nurses include ‘support workers and other unregistered clinical staff’.  The data was collected at this level and cannot be disaggregated further.</a:t>
            </a:r>
          </a:p>
          <a:p>
            <a:endParaRPr lang="en-GB" sz="1100" dirty="0"/>
          </a:p>
        </p:txBody>
      </p:sp>
      <p:sp>
        <p:nvSpPr>
          <p:cNvPr id="2" name="TextBox 1">
            <a:extLst>
              <a:ext uri="{FF2B5EF4-FFF2-40B4-BE49-F238E27FC236}">
                <a16:creationId xmlns:a16="http://schemas.microsoft.com/office/drawing/2014/main" id="{F45D1FF5-5835-DFD3-6F3A-FFA8EED43C79}"/>
              </a:ext>
            </a:extLst>
          </p:cNvPr>
          <p:cNvSpPr txBox="1"/>
          <p:nvPr/>
        </p:nvSpPr>
        <p:spPr>
          <a:xfrm>
            <a:off x="4857751" y="4811730"/>
            <a:ext cx="314324"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2269126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Turnover</a:t>
            </a:r>
            <a:r>
              <a:rPr lang="en-GB" sz="2800" dirty="0"/>
              <a:t> </a:t>
            </a:r>
            <a:r>
              <a:rPr lang="en-GB" sz="3200" dirty="0">
                <a:solidFill>
                  <a:schemeClr val="tx1"/>
                </a:solidFill>
              </a:rPr>
              <a:t>rates by staff group and sector</a:t>
            </a:r>
            <a:endParaRPr lang="en-GB" sz="2800" dirty="0">
              <a:solidFill>
                <a:schemeClr val="tx1"/>
              </a:solidFill>
            </a:endParaRPr>
          </a:p>
        </p:txBody>
      </p:sp>
      <p:sp>
        <p:nvSpPr>
          <p:cNvPr id="2" name="Content Placeholder 2">
            <a:extLst>
              <a:ext uri="{FF2B5EF4-FFF2-40B4-BE49-F238E27FC236}">
                <a16:creationId xmlns:a16="http://schemas.microsoft.com/office/drawing/2014/main" id="{260F37A2-8EF6-3659-95F6-677CC4436810}"/>
              </a:ext>
            </a:extLst>
          </p:cNvPr>
          <p:cNvSpPr txBox="1">
            <a:spLocks/>
          </p:cNvSpPr>
          <p:nvPr/>
        </p:nvSpPr>
        <p:spPr>
          <a:xfrm>
            <a:off x="333373" y="846568"/>
            <a:ext cx="11357646" cy="136673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Turnover rates by role reported in the chart should be read in conjunction with the table below which includes the number of leavers.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For alcohol and drug workers (the largest staff group) the turnover rates ranged from 13% (460 leavers) in the voluntary sector to 23% (52 leavers) in the NHS. For all staff the voluntary sector reported the highest turnover rate at 27%. </a:t>
            </a:r>
            <a:r>
              <a:rPr lang="en-GB" sz="12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Digital </a:t>
            </a:r>
            <a:r>
              <a:rPr lang="en-GB" sz="1200" dirty="0">
                <a:latin typeface="Arial" panose="020B0604020202020204" pitchFamily="34" charset="0"/>
                <a:cs typeface="Arial" panose="020B0604020202020204" pitchFamily="34" charset="0"/>
              </a:rPr>
              <a:t>reported a leaver rate of 11.9% for all NHS staff between April 2021 and March 2022.</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From the NHSBN annual adult mental health survey, turnover rates for 2021/22 for staff in adult acute inpatient services were 14% and for generic community mental health teams 13.2%.</a:t>
            </a:r>
          </a:p>
          <a:p>
            <a:pPr marL="0" indent="0">
              <a:lnSpc>
                <a:spcPct val="100000"/>
              </a:lnSpc>
              <a:spcBef>
                <a:spcPts val="600"/>
              </a:spcBef>
              <a:buNone/>
            </a:pPr>
            <a:endParaRPr lang="en-GB" sz="1200" dirty="0">
              <a:latin typeface="Arial" panose="020B0604020202020204" pitchFamily="34" charset="0"/>
              <a:cs typeface="Arial" panose="020B0604020202020204" pitchFamily="34" charset="0"/>
            </a:endParaRPr>
          </a:p>
        </p:txBody>
      </p:sp>
      <p:pic>
        <p:nvPicPr>
          <p:cNvPr id="5" name="Picture 4" descr="A bar chart showing turnover rates by staff group and sector">
            <a:extLst>
              <a:ext uri="{FF2B5EF4-FFF2-40B4-BE49-F238E27FC236}">
                <a16:creationId xmlns:a16="http://schemas.microsoft.com/office/drawing/2014/main" id="{9B98B0AE-8E61-60C8-E13B-D93682F57B58}"/>
              </a:ext>
            </a:extLst>
          </p:cNvPr>
          <p:cNvPicPr>
            <a:picLocks noChangeAspect="1"/>
          </p:cNvPicPr>
          <p:nvPr/>
        </p:nvPicPr>
        <p:blipFill>
          <a:blip r:embed="rId3"/>
          <a:stretch>
            <a:fillRect/>
          </a:stretch>
        </p:blipFill>
        <p:spPr>
          <a:xfrm>
            <a:off x="1382564" y="2078473"/>
            <a:ext cx="10209361" cy="2857464"/>
          </a:xfrm>
          <a:prstGeom prst="rect">
            <a:avLst/>
          </a:prstGeom>
        </p:spPr>
      </p:pic>
      <p:graphicFrame>
        <p:nvGraphicFramePr>
          <p:cNvPr id="7" name="Table 6" descr="A bar chart showing the number of leavers by staff group and sector">
            <a:extLst>
              <a:ext uri="{FF2B5EF4-FFF2-40B4-BE49-F238E27FC236}">
                <a16:creationId xmlns:a16="http://schemas.microsoft.com/office/drawing/2014/main" id="{63095949-A1A6-3EC9-4C6F-E82332B2AC2D}"/>
              </a:ext>
            </a:extLst>
          </p:cNvPr>
          <p:cNvGraphicFramePr>
            <a:graphicFrameLocks noGrp="1"/>
          </p:cNvGraphicFramePr>
          <p:nvPr>
            <p:extLst>
              <p:ext uri="{D42A27DB-BD31-4B8C-83A1-F6EECF244321}">
                <p14:modId xmlns:p14="http://schemas.microsoft.com/office/powerpoint/2010/main" val="2283627625"/>
              </p:ext>
            </p:extLst>
          </p:nvPr>
        </p:nvGraphicFramePr>
        <p:xfrm>
          <a:off x="159010" y="5019445"/>
          <a:ext cx="11532009" cy="984250"/>
        </p:xfrm>
        <a:graphic>
          <a:graphicData uri="http://schemas.openxmlformats.org/drawingml/2006/table">
            <a:tbl>
              <a:tblPr firstRow="1"/>
              <a:tblGrid>
                <a:gridCol w="1761629">
                  <a:extLst>
                    <a:ext uri="{9D8B030D-6E8A-4147-A177-3AD203B41FA5}">
                      <a16:colId xmlns:a16="http://schemas.microsoft.com/office/drawing/2014/main" val="1357154653"/>
                    </a:ext>
                  </a:extLst>
                </a:gridCol>
                <a:gridCol w="977038">
                  <a:extLst>
                    <a:ext uri="{9D8B030D-6E8A-4147-A177-3AD203B41FA5}">
                      <a16:colId xmlns:a16="http://schemas.microsoft.com/office/drawing/2014/main" val="400154509"/>
                    </a:ext>
                  </a:extLst>
                </a:gridCol>
                <a:gridCol w="977038">
                  <a:extLst>
                    <a:ext uri="{9D8B030D-6E8A-4147-A177-3AD203B41FA5}">
                      <a16:colId xmlns:a16="http://schemas.microsoft.com/office/drawing/2014/main" val="2868682091"/>
                    </a:ext>
                  </a:extLst>
                </a:gridCol>
                <a:gridCol w="977038">
                  <a:extLst>
                    <a:ext uri="{9D8B030D-6E8A-4147-A177-3AD203B41FA5}">
                      <a16:colId xmlns:a16="http://schemas.microsoft.com/office/drawing/2014/main" val="1844604222"/>
                    </a:ext>
                  </a:extLst>
                </a:gridCol>
                <a:gridCol w="977038">
                  <a:extLst>
                    <a:ext uri="{9D8B030D-6E8A-4147-A177-3AD203B41FA5}">
                      <a16:colId xmlns:a16="http://schemas.microsoft.com/office/drawing/2014/main" val="1467464842"/>
                    </a:ext>
                  </a:extLst>
                </a:gridCol>
                <a:gridCol w="977038">
                  <a:extLst>
                    <a:ext uri="{9D8B030D-6E8A-4147-A177-3AD203B41FA5}">
                      <a16:colId xmlns:a16="http://schemas.microsoft.com/office/drawing/2014/main" val="1520227848"/>
                    </a:ext>
                  </a:extLst>
                </a:gridCol>
                <a:gridCol w="977038">
                  <a:extLst>
                    <a:ext uri="{9D8B030D-6E8A-4147-A177-3AD203B41FA5}">
                      <a16:colId xmlns:a16="http://schemas.microsoft.com/office/drawing/2014/main" val="2821784648"/>
                    </a:ext>
                  </a:extLst>
                </a:gridCol>
                <a:gridCol w="977038">
                  <a:extLst>
                    <a:ext uri="{9D8B030D-6E8A-4147-A177-3AD203B41FA5}">
                      <a16:colId xmlns:a16="http://schemas.microsoft.com/office/drawing/2014/main" val="1287707886"/>
                    </a:ext>
                  </a:extLst>
                </a:gridCol>
                <a:gridCol w="977038">
                  <a:extLst>
                    <a:ext uri="{9D8B030D-6E8A-4147-A177-3AD203B41FA5}">
                      <a16:colId xmlns:a16="http://schemas.microsoft.com/office/drawing/2014/main" val="3761678979"/>
                    </a:ext>
                  </a:extLst>
                </a:gridCol>
                <a:gridCol w="977038">
                  <a:extLst>
                    <a:ext uri="{9D8B030D-6E8A-4147-A177-3AD203B41FA5}">
                      <a16:colId xmlns:a16="http://schemas.microsoft.com/office/drawing/2014/main" val="3013320616"/>
                    </a:ext>
                  </a:extLst>
                </a:gridCol>
                <a:gridCol w="977038">
                  <a:extLst>
                    <a:ext uri="{9D8B030D-6E8A-4147-A177-3AD203B41FA5}">
                      <a16:colId xmlns:a16="http://schemas.microsoft.com/office/drawing/2014/main" val="3586035219"/>
                    </a:ext>
                  </a:extLst>
                </a:gridCol>
              </a:tblGrid>
              <a:tr h="196850">
                <a:tc>
                  <a:txBody>
                    <a:bodyPr/>
                    <a:lstStyle/>
                    <a:p>
                      <a:pPr algn="l" rtl="0" fontAlgn="ctr"/>
                      <a:r>
                        <a:rPr lang="en-GB" sz="1100" b="1" i="0" u="none" strike="noStrike" dirty="0">
                          <a:solidFill>
                            <a:srgbClr val="FFFFFF"/>
                          </a:solidFill>
                          <a:effectLst/>
                          <a:latin typeface="Calibri" panose="020F0502020204030204" pitchFamily="34" charset="0"/>
                        </a:rPr>
                        <a:t>Leavers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69344012"/>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Voluntary sector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460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1297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413778077"/>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NHS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844526"/>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Independent /private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69021599"/>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LA-delivered treatment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71929176"/>
                  </a:ext>
                </a:extLst>
              </a:tr>
            </a:tbl>
          </a:graphicData>
        </a:graphic>
      </p:graphicFrame>
      <p:sp>
        <p:nvSpPr>
          <p:cNvPr id="8" name="TextBox 7">
            <a:extLst>
              <a:ext uri="{FF2B5EF4-FFF2-40B4-BE49-F238E27FC236}">
                <a16:creationId xmlns:a16="http://schemas.microsoft.com/office/drawing/2014/main" id="{5E064E35-5CEB-FD63-9A69-EEC625887A14}"/>
              </a:ext>
            </a:extLst>
          </p:cNvPr>
          <p:cNvSpPr txBox="1"/>
          <p:nvPr/>
        </p:nvSpPr>
        <p:spPr>
          <a:xfrm>
            <a:off x="991319" y="6003695"/>
            <a:ext cx="10209361" cy="630942"/>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*Peer support, service development, activity facilitation, Individual Placement, Support workers</a:t>
            </a:r>
          </a:p>
          <a:p>
            <a:r>
              <a:rPr lang="en-US" sz="1200" b="0" i="1" dirty="0">
                <a:latin typeface="Arial" panose="020B0604020202020204" pitchFamily="34" charset="0"/>
                <a:cs typeface="Arial" panose="020B0604020202020204" pitchFamily="34" charset="0"/>
              </a:rPr>
              <a:t>**Nurses include ‘support workers and other unregistered clinical staff’.  The data was collected at this level and cannot be disaggregated further</a:t>
            </a:r>
            <a:r>
              <a:rPr lang="en-US" sz="1100" b="0" i="1" dirty="0"/>
              <a:t>.</a:t>
            </a:r>
          </a:p>
          <a:p>
            <a:endParaRPr lang="en-GB" sz="1100" dirty="0"/>
          </a:p>
        </p:txBody>
      </p:sp>
      <p:sp>
        <p:nvSpPr>
          <p:cNvPr id="3" name="TextBox 2">
            <a:extLst>
              <a:ext uri="{FF2B5EF4-FFF2-40B4-BE49-F238E27FC236}">
                <a16:creationId xmlns:a16="http://schemas.microsoft.com/office/drawing/2014/main" id="{1B72E64B-6670-A36E-1481-821750E230E5}"/>
              </a:ext>
              <a:ext uri="{C183D7F6-B498-43B3-948B-1728B52AA6E4}">
                <adec:decorative xmlns:adec="http://schemas.microsoft.com/office/drawing/2017/decorative" val="1"/>
              </a:ext>
            </a:extLst>
          </p:cNvPr>
          <p:cNvSpPr txBox="1"/>
          <p:nvPr/>
        </p:nvSpPr>
        <p:spPr>
          <a:xfrm>
            <a:off x="4726056" y="4523876"/>
            <a:ext cx="314324"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91314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F2B9-E7E8-3298-4B18-C6F44C4C8EBC}"/>
              </a:ext>
            </a:extLst>
          </p:cNvPr>
          <p:cNvSpPr>
            <a:spLocks noGrp="1"/>
          </p:cNvSpPr>
          <p:nvPr>
            <p:ph type="title"/>
          </p:nvPr>
        </p:nvSpPr>
        <p:spPr/>
        <p:txBody>
          <a:bodyPr>
            <a:normAutofit/>
          </a:bodyPr>
          <a:lstStyle/>
          <a:p>
            <a:r>
              <a:rPr lang="en-GB" sz="4000" dirty="0"/>
              <a:t>Project findings </a:t>
            </a:r>
            <a:br>
              <a:rPr lang="en-GB" sz="4000" dirty="0"/>
            </a:br>
            <a:r>
              <a:rPr lang="en-GB" sz="4000" dirty="0"/>
              <a:t>Workforce demographics</a:t>
            </a:r>
          </a:p>
        </p:txBody>
      </p:sp>
      <p:sp>
        <p:nvSpPr>
          <p:cNvPr id="3" name="Text Placeholder 2">
            <a:extLst>
              <a:ext uri="{FF2B5EF4-FFF2-40B4-BE49-F238E27FC236}">
                <a16:creationId xmlns:a16="http://schemas.microsoft.com/office/drawing/2014/main" id="{6AD4C7FF-955D-78A9-08D7-815089494082}"/>
              </a:ext>
            </a:extLst>
          </p:cNvPr>
          <p:cNvSpPr>
            <a:spLocks noGrp="1"/>
          </p:cNvSpPr>
          <p:nvPr>
            <p:ph type="body" idx="1"/>
          </p:nvPr>
        </p:nvSpPr>
        <p:spPr/>
        <p:txBody>
          <a:bodyPr>
            <a:normAutofit/>
          </a:bodyPr>
          <a:lstStyle/>
          <a:p>
            <a:r>
              <a:rPr lang="en-GB" sz="1600" dirty="0"/>
              <a:t>This section includes LA treatment provider and commissioning staff together as demographic data was not collected separately for these two groups – denoted with *</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35</a:t>
            </a:fld>
            <a:endParaRPr lang="en-GB" dirty="0"/>
          </a:p>
        </p:txBody>
      </p:sp>
    </p:spTree>
    <p:extLst>
      <p:ext uri="{BB962C8B-B14F-4D97-AF65-F5344CB8AC3E}">
        <p14:creationId xmlns:p14="http://schemas.microsoft.com/office/powerpoint/2010/main" val="2592584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36</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9823"/>
            <a:ext cx="11525252" cy="892173"/>
          </a:xfrm>
        </p:spPr>
        <p:txBody>
          <a:bodyPr>
            <a:normAutofit/>
          </a:bodyPr>
          <a:lstStyle/>
          <a:p>
            <a:r>
              <a:rPr lang="en-GB" sz="3200" dirty="0">
                <a:solidFill>
                  <a:schemeClr val="tx1"/>
                </a:solidFill>
              </a:rPr>
              <a:t>Ethnicity and age profile</a:t>
            </a:r>
          </a:p>
        </p:txBody>
      </p:sp>
      <p:sp>
        <p:nvSpPr>
          <p:cNvPr id="3" name="Content Placeholder 2">
            <a:extLst>
              <a:ext uri="{FF2B5EF4-FFF2-40B4-BE49-F238E27FC236}">
                <a16:creationId xmlns:a16="http://schemas.microsoft.com/office/drawing/2014/main" id="{60CC683E-2F1D-5B56-E833-26E8B7848C5B}"/>
              </a:ext>
            </a:extLst>
          </p:cNvPr>
          <p:cNvSpPr txBox="1">
            <a:spLocks/>
          </p:cNvSpPr>
          <p:nvPr/>
        </p:nvSpPr>
        <p:spPr>
          <a:xfrm>
            <a:off x="6701067" y="812171"/>
            <a:ext cx="5243284" cy="3056463"/>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All sectors have a higher proportion of Black / Black British ethnicity staff than the English working age population (4%), with the NHS reporting the highest rate at 9%.</a:t>
            </a:r>
          </a:p>
          <a:p>
            <a:pPr marL="0" indent="0">
              <a:lnSpc>
                <a:spcPct val="110000"/>
              </a:lnSpc>
              <a:spcBef>
                <a:spcPts val="600"/>
              </a:spcBef>
              <a:buNone/>
            </a:pPr>
            <a:r>
              <a:rPr lang="en-GB" sz="1200" b="0" dirty="0"/>
              <a:t>There is a lower representation of Asian / Asian British workers across all sectors compared to the 9% reported in the English working age population.</a:t>
            </a:r>
          </a:p>
          <a:p>
            <a:pPr marL="0" indent="0">
              <a:lnSpc>
                <a:spcPct val="110000"/>
              </a:lnSpc>
              <a:spcBef>
                <a:spcPts val="600"/>
              </a:spcBef>
              <a:buNone/>
            </a:pPr>
            <a:r>
              <a:rPr lang="en-GB" sz="1200" b="0" dirty="0"/>
              <a:t>Each sector included unknown ethnicity which has been excluded from the chart. If the proportion of staff of 'unknown' ethnicity that were reported were included here, it would, for example, make up 14% of the voluntary sector, 8% Independent/private, 7% LA, 4% of the NHS and 0% LEROs ethnicity profile.  </a:t>
            </a:r>
          </a:p>
          <a:p>
            <a:pPr marL="0" indent="0">
              <a:lnSpc>
                <a:spcPct val="110000"/>
              </a:lnSpc>
              <a:spcBef>
                <a:spcPts val="600"/>
              </a:spcBef>
              <a:buNone/>
            </a:pPr>
            <a:r>
              <a:rPr lang="en-GB" sz="1200" b="0" dirty="0"/>
              <a:t>The workforce has fewer staff aged 20-29 years old compared to the working age population with most sectors reported a higher proportion of staff in the 40-49 and 50-59 age ranges.</a:t>
            </a:r>
          </a:p>
        </p:txBody>
      </p:sp>
      <p:pic>
        <p:nvPicPr>
          <p:cNvPr id="11" name="Picture 10" descr="A stacked bar chart showing the ethnicity mix in each sector. ">
            <a:extLst>
              <a:ext uri="{FF2B5EF4-FFF2-40B4-BE49-F238E27FC236}">
                <a16:creationId xmlns:a16="http://schemas.microsoft.com/office/drawing/2014/main" id="{B2FB0DAF-C23C-3326-A1E1-2D341A4CBDE0}"/>
              </a:ext>
            </a:extLst>
          </p:cNvPr>
          <p:cNvPicPr>
            <a:picLocks noChangeAspect="1"/>
          </p:cNvPicPr>
          <p:nvPr/>
        </p:nvPicPr>
        <p:blipFill>
          <a:blip r:embed="rId2"/>
          <a:stretch>
            <a:fillRect/>
          </a:stretch>
        </p:blipFill>
        <p:spPr>
          <a:xfrm>
            <a:off x="0" y="778880"/>
            <a:ext cx="6724471" cy="3212870"/>
          </a:xfrm>
          <a:prstGeom prst="rect">
            <a:avLst/>
          </a:prstGeom>
        </p:spPr>
      </p:pic>
      <p:pic>
        <p:nvPicPr>
          <p:cNvPr id="18" name="Picture 17" descr="A pie chart showing the age profile of all staff. Under 20 (0%), 20-29 (14%), 30-39 (21%), 40-49 (27%), 50-59 (25%), 60-64 (7%), 65+ (3%)">
            <a:extLst>
              <a:ext uri="{FF2B5EF4-FFF2-40B4-BE49-F238E27FC236}">
                <a16:creationId xmlns:a16="http://schemas.microsoft.com/office/drawing/2014/main" id="{D89A6B5F-C6ED-1D67-3FB1-E27F1366658B}"/>
              </a:ext>
            </a:extLst>
          </p:cNvPr>
          <p:cNvPicPr>
            <a:picLocks noChangeAspect="1"/>
          </p:cNvPicPr>
          <p:nvPr/>
        </p:nvPicPr>
        <p:blipFill rotWithShape="1">
          <a:blip r:embed="rId3"/>
          <a:srcRect l="13706" r="7263" b="8181"/>
          <a:stretch/>
        </p:blipFill>
        <p:spPr>
          <a:xfrm>
            <a:off x="1224007" y="3906104"/>
            <a:ext cx="2820338" cy="2493133"/>
          </a:xfrm>
          <a:prstGeom prst="rect">
            <a:avLst/>
          </a:prstGeom>
        </p:spPr>
      </p:pic>
      <p:pic>
        <p:nvPicPr>
          <p:cNvPr id="5" name="Picture 4" descr="A table showing the workforce age profile by sector">
            <a:extLst>
              <a:ext uri="{FF2B5EF4-FFF2-40B4-BE49-F238E27FC236}">
                <a16:creationId xmlns:a16="http://schemas.microsoft.com/office/drawing/2014/main" id="{3EF087AB-66C3-77D9-8874-A667F05B1B09}"/>
              </a:ext>
            </a:extLst>
          </p:cNvPr>
          <p:cNvPicPr>
            <a:picLocks noChangeAspect="1"/>
          </p:cNvPicPr>
          <p:nvPr/>
        </p:nvPicPr>
        <p:blipFill>
          <a:blip r:embed="rId4"/>
          <a:stretch>
            <a:fillRect/>
          </a:stretch>
        </p:blipFill>
        <p:spPr>
          <a:xfrm>
            <a:off x="4281276" y="3904367"/>
            <a:ext cx="6938901" cy="2131831"/>
          </a:xfrm>
          <a:prstGeom prst="rect">
            <a:avLst/>
          </a:prstGeom>
        </p:spPr>
      </p:pic>
      <p:sp>
        <p:nvSpPr>
          <p:cNvPr id="15" name="TextBox 14">
            <a:extLst>
              <a:ext uri="{FF2B5EF4-FFF2-40B4-BE49-F238E27FC236}">
                <a16:creationId xmlns:a16="http://schemas.microsoft.com/office/drawing/2014/main" id="{F35E1271-A90A-493E-4C07-D37A7079FE10}"/>
              </a:ext>
            </a:extLst>
          </p:cNvPr>
          <p:cNvSpPr txBox="1"/>
          <p:nvPr/>
        </p:nvSpPr>
        <p:spPr>
          <a:xfrm>
            <a:off x="4719593" y="6122238"/>
            <a:ext cx="6248400" cy="276999"/>
          </a:xfrm>
          <a:prstGeom prst="rect">
            <a:avLst/>
          </a:prstGeom>
          <a:noFill/>
        </p:spPr>
        <p:txBody>
          <a:bodyPr wrap="square">
            <a:spAutoFit/>
          </a:bodyPr>
          <a:lstStyle/>
          <a:p>
            <a:r>
              <a:rPr lang="en-GB" sz="1200" i="1" dirty="0">
                <a:latin typeface="Arial" panose="020B0604020202020204" pitchFamily="34" charset="0"/>
                <a:cs typeface="Arial" panose="020B0604020202020204" pitchFamily="34" charset="0"/>
              </a:rPr>
              <a:t>* these two groups are 16-19 and 65-69 for the English working age population</a:t>
            </a:r>
          </a:p>
        </p:txBody>
      </p:sp>
    </p:spTree>
    <p:extLst>
      <p:ext uri="{BB962C8B-B14F-4D97-AF65-F5344CB8AC3E}">
        <p14:creationId xmlns:p14="http://schemas.microsoft.com/office/powerpoint/2010/main" val="2770298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tacked bar chart showing the workforce gender profile across all sectors">
            <a:extLst>
              <a:ext uri="{FF2B5EF4-FFF2-40B4-BE49-F238E27FC236}">
                <a16:creationId xmlns:a16="http://schemas.microsoft.com/office/drawing/2014/main" id="{666ECEDF-EF94-2006-6962-3E2C9AFF4CCB}"/>
              </a:ext>
            </a:extLst>
          </p:cNvPr>
          <p:cNvPicPr>
            <a:picLocks noChangeAspect="1"/>
          </p:cNvPicPr>
          <p:nvPr/>
        </p:nvPicPr>
        <p:blipFill>
          <a:blip r:embed="rId2"/>
          <a:stretch>
            <a:fillRect/>
          </a:stretch>
        </p:blipFill>
        <p:spPr>
          <a:xfrm>
            <a:off x="238042" y="853847"/>
            <a:ext cx="6320349" cy="2857301"/>
          </a:xfrm>
          <a:prstGeom prst="rect">
            <a:avLst/>
          </a:prstGeom>
        </p:spPr>
      </p:pic>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37</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54959"/>
            <a:ext cx="11525252" cy="1075654"/>
          </a:xfrm>
        </p:spPr>
        <p:txBody>
          <a:bodyPr>
            <a:normAutofit fontScale="90000"/>
          </a:bodyPr>
          <a:lstStyle/>
          <a:p>
            <a:r>
              <a:rPr lang="en-GB" sz="3600" dirty="0">
                <a:solidFill>
                  <a:schemeClr val="tx1"/>
                </a:solidFill>
              </a:rPr>
              <a:t>Disability, gender and sexual orientation profiles for all staff groups</a:t>
            </a:r>
          </a:p>
        </p:txBody>
      </p:sp>
      <p:sp>
        <p:nvSpPr>
          <p:cNvPr id="3" name="Content Placeholder 2">
            <a:extLst>
              <a:ext uri="{FF2B5EF4-FFF2-40B4-BE49-F238E27FC236}">
                <a16:creationId xmlns:a16="http://schemas.microsoft.com/office/drawing/2014/main" id="{EDF976E1-4761-8F94-DFDE-A2EE35A6EE9A}"/>
              </a:ext>
            </a:extLst>
          </p:cNvPr>
          <p:cNvSpPr txBox="1">
            <a:spLocks/>
          </p:cNvSpPr>
          <p:nvPr/>
        </p:nvSpPr>
        <p:spPr>
          <a:xfrm>
            <a:off x="6558391" y="1135826"/>
            <a:ext cx="5076779" cy="3177685"/>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The majority of staff are female across all sectors with the NHS and LA-delivered treatment reporting the highest proportion of female staff at 69% and the voluntary sector the lowest proportion at 58%.  However, the high proportion of ‘other’ reported that were not further explained may be skewing the profile. </a:t>
            </a:r>
          </a:p>
          <a:p>
            <a:pPr marL="0" indent="0">
              <a:lnSpc>
                <a:spcPct val="110000"/>
              </a:lnSpc>
              <a:spcBef>
                <a:spcPts val="600"/>
              </a:spcBef>
              <a:buNone/>
            </a:pPr>
            <a:r>
              <a:rPr lang="en-GB" sz="1200" b="0" dirty="0"/>
              <a:t>10% of staff reported a disability although this was lower for the NHS (7%) and LA (5%) sectors.</a:t>
            </a:r>
          </a:p>
          <a:p>
            <a:pPr marL="0" indent="0">
              <a:lnSpc>
                <a:spcPct val="110000"/>
              </a:lnSpc>
              <a:spcBef>
                <a:spcPts val="600"/>
              </a:spcBef>
              <a:buNone/>
            </a:pPr>
            <a:r>
              <a:rPr lang="en-GB" sz="1200" b="0" dirty="0"/>
              <a:t>The median percentage of staff who consider themselves part of the LGBTQ+ community was 2%.  This was based on 395 responses across all sectors with 195 respondents reporting zero percent staff identifying as part of the LGBTQ+ community.</a:t>
            </a:r>
          </a:p>
          <a:p>
            <a:pPr marL="0" indent="0">
              <a:lnSpc>
                <a:spcPct val="110000"/>
              </a:lnSpc>
              <a:spcBef>
                <a:spcPts val="600"/>
              </a:spcBef>
              <a:buNone/>
            </a:pPr>
            <a:r>
              <a:rPr lang="en-GB" sz="1200" b="0" dirty="0"/>
              <a:t>The 75</a:t>
            </a:r>
            <a:r>
              <a:rPr lang="en-GB" sz="1200" b="0" baseline="30000" dirty="0"/>
              <a:t>th</a:t>
            </a:r>
            <a:r>
              <a:rPr lang="en-GB" sz="1200" b="0" dirty="0"/>
              <a:t> percentile rate for organisations that responded to this metric is also included in the table below. </a:t>
            </a:r>
          </a:p>
          <a:p>
            <a:pPr marL="0" indent="0">
              <a:lnSpc>
                <a:spcPct val="110000"/>
              </a:lnSpc>
              <a:spcBef>
                <a:spcPts val="600"/>
              </a:spcBef>
              <a:buNone/>
            </a:pPr>
            <a:r>
              <a:rPr lang="en-GB" sz="1200" b="0" i="1" dirty="0"/>
              <a:t>Note LA is for all LA staff including commissioning staff as it cannot be disaggregated</a:t>
            </a:r>
            <a:r>
              <a:rPr lang="en-GB" sz="1000" b="0" i="1" dirty="0"/>
              <a:t>.</a:t>
            </a: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p:txBody>
      </p:sp>
      <p:sp>
        <p:nvSpPr>
          <p:cNvPr id="2" name="TextBox 1">
            <a:extLst>
              <a:ext uri="{FF2B5EF4-FFF2-40B4-BE49-F238E27FC236}">
                <a16:creationId xmlns:a16="http://schemas.microsoft.com/office/drawing/2014/main" id="{82C08077-18DF-B395-3EF4-D521E9D80729}"/>
              </a:ext>
            </a:extLst>
          </p:cNvPr>
          <p:cNvSpPr txBox="1"/>
          <p:nvPr/>
        </p:nvSpPr>
        <p:spPr>
          <a:xfrm>
            <a:off x="718288" y="3610789"/>
            <a:ext cx="5359855"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 Include all LA staff both treatment provider and commissioning as it cannot be further disaggregated</a:t>
            </a:r>
          </a:p>
        </p:txBody>
      </p:sp>
      <p:pic>
        <p:nvPicPr>
          <p:cNvPr id="12" name="Picture 11" descr="A bar chart showing the number and percentage of staff with a disability by sector">
            <a:extLst>
              <a:ext uri="{FF2B5EF4-FFF2-40B4-BE49-F238E27FC236}">
                <a16:creationId xmlns:a16="http://schemas.microsoft.com/office/drawing/2014/main" id="{9B7B1646-293C-679E-9A4E-B3167AA3E91B}"/>
              </a:ext>
            </a:extLst>
          </p:cNvPr>
          <p:cNvPicPr>
            <a:picLocks noChangeAspect="1"/>
          </p:cNvPicPr>
          <p:nvPr/>
        </p:nvPicPr>
        <p:blipFill>
          <a:blip r:embed="rId3"/>
          <a:stretch>
            <a:fillRect/>
          </a:stretch>
        </p:blipFill>
        <p:spPr>
          <a:xfrm>
            <a:off x="340202" y="4016621"/>
            <a:ext cx="5937614" cy="2841379"/>
          </a:xfrm>
          <a:prstGeom prst="rect">
            <a:avLst/>
          </a:prstGeom>
        </p:spPr>
      </p:pic>
      <p:pic>
        <p:nvPicPr>
          <p:cNvPr id="7" name="Picture 6" descr="A table showing the proportion of staff who consider themselves a part of the LGBTQ+ community, including the median, 75th percentile and number of responses per sector">
            <a:extLst>
              <a:ext uri="{FF2B5EF4-FFF2-40B4-BE49-F238E27FC236}">
                <a16:creationId xmlns:a16="http://schemas.microsoft.com/office/drawing/2014/main" id="{C3828164-1855-B27C-4FCB-C5D7ED62521A}"/>
              </a:ext>
            </a:extLst>
          </p:cNvPr>
          <p:cNvPicPr>
            <a:picLocks noChangeAspect="1"/>
          </p:cNvPicPr>
          <p:nvPr/>
        </p:nvPicPr>
        <p:blipFill>
          <a:blip r:embed="rId4"/>
          <a:stretch>
            <a:fillRect/>
          </a:stretch>
        </p:blipFill>
        <p:spPr>
          <a:xfrm>
            <a:off x="6558391" y="4452652"/>
            <a:ext cx="4458031" cy="1651860"/>
          </a:xfrm>
          <a:prstGeom prst="rect">
            <a:avLst/>
          </a:prstGeom>
        </p:spPr>
      </p:pic>
    </p:spTree>
    <p:extLst>
      <p:ext uri="{BB962C8B-B14F-4D97-AF65-F5344CB8AC3E}">
        <p14:creationId xmlns:p14="http://schemas.microsoft.com/office/powerpoint/2010/main" val="275192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9C130-F311-C2DA-60C5-6CEC18FFE1F1}"/>
              </a:ext>
            </a:extLst>
          </p:cNvPr>
          <p:cNvSpPr>
            <a:spLocks noGrp="1"/>
          </p:cNvSpPr>
          <p:nvPr>
            <p:ph type="title"/>
          </p:nvPr>
        </p:nvSpPr>
        <p:spPr/>
        <p:txBody>
          <a:bodyPr>
            <a:normAutofit/>
          </a:bodyPr>
          <a:lstStyle/>
          <a:p>
            <a:r>
              <a:rPr lang="en-GB" sz="4000" dirty="0"/>
              <a:t>Project findings </a:t>
            </a:r>
            <a:br>
              <a:rPr lang="en-GB" sz="4000" dirty="0"/>
            </a:br>
            <a:r>
              <a:rPr lang="en-GB" sz="4000" dirty="0"/>
              <a:t>Specialist roles</a:t>
            </a:r>
          </a:p>
        </p:txBody>
      </p:sp>
      <p:sp>
        <p:nvSpPr>
          <p:cNvPr id="2" name="Slide Number Placeholder 1">
            <a:extLst>
              <a:ext uri="{FF2B5EF4-FFF2-40B4-BE49-F238E27FC236}">
                <a16:creationId xmlns:a16="http://schemas.microsoft.com/office/drawing/2014/main" id="{BE2CA47D-AAAA-18E6-687B-14818D689DDB}"/>
              </a:ext>
            </a:extLst>
          </p:cNvPr>
          <p:cNvSpPr>
            <a:spLocks noGrp="1"/>
          </p:cNvSpPr>
          <p:nvPr>
            <p:ph type="sldNum" sz="quarter" idx="12"/>
          </p:nvPr>
        </p:nvSpPr>
        <p:spPr/>
        <p:txBody>
          <a:bodyPr/>
          <a:lstStyle/>
          <a:p>
            <a:fld id="{6FA9A11B-04D6-42DF-BB33-D91D786B2067}" type="slidenum">
              <a:rPr lang="en-GB" smtClean="0"/>
              <a:t>38</a:t>
            </a:fld>
            <a:endParaRPr lang="en-GB" dirty="0"/>
          </a:p>
        </p:txBody>
      </p:sp>
    </p:spTree>
    <p:extLst>
      <p:ext uri="{BB962C8B-B14F-4D97-AF65-F5344CB8AC3E}">
        <p14:creationId xmlns:p14="http://schemas.microsoft.com/office/powerpoint/2010/main" val="1175005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39</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3" y="0"/>
            <a:ext cx="11525252" cy="892173"/>
          </a:xfrm>
        </p:spPr>
        <p:txBody>
          <a:bodyPr>
            <a:normAutofit/>
          </a:bodyPr>
          <a:lstStyle/>
          <a:p>
            <a:r>
              <a:rPr lang="en-GB" sz="3200" dirty="0">
                <a:solidFill>
                  <a:schemeClr val="tx1"/>
                </a:solidFill>
              </a:rPr>
              <a:t>Focus on non-medical prescribers &amp; social workers</a:t>
            </a:r>
          </a:p>
        </p:txBody>
      </p:sp>
      <p:sp>
        <p:nvSpPr>
          <p:cNvPr id="2" name="Subtitle 4">
            <a:extLst>
              <a:ext uri="{FF2B5EF4-FFF2-40B4-BE49-F238E27FC236}">
                <a16:creationId xmlns:a16="http://schemas.microsoft.com/office/drawing/2014/main" id="{32792ED9-C1E7-8EC7-7F8C-3D732BDA218C}"/>
              </a:ext>
            </a:extLst>
          </p:cNvPr>
          <p:cNvSpPr>
            <a:spLocks noGrp="1"/>
          </p:cNvSpPr>
          <p:nvPr>
            <p:ph type="subTitle" idx="13"/>
          </p:nvPr>
        </p:nvSpPr>
        <p:spPr>
          <a:xfrm>
            <a:off x="305706" y="633830"/>
            <a:ext cx="11340153" cy="1793760"/>
          </a:xfrm>
        </p:spPr>
        <p:txBody>
          <a:bodyPr/>
          <a:lstStyle/>
          <a:p>
            <a:pPr>
              <a:lnSpc>
                <a:spcPct val="100000"/>
              </a:lnSpc>
              <a:spcBef>
                <a:spcPts val="600"/>
              </a:spcBef>
            </a:pPr>
            <a:r>
              <a:rPr lang="en-GB" sz="1200" b="0" dirty="0">
                <a:latin typeface="Arial" panose="020B0604020202020204" pitchFamily="34" charset="0"/>
              </a:rPr>
              <a:t>There were 472 non-medical prescribers (NMPs) reported of which 389 (82%) were actively prescribing in their current role. Please note, ‘Other’ was included as an option, however only nurses and pharmacists are expected to be NMPs. The ‘Other’ category may include registered nurses or pharmacists who have a different job title, for example, Alcohol and drug worker and have been incorrectly reported by role rather than qualification.</a:t>
            </a:r>
          </a:p>
          <a:p>
            <a:pPr>
              <a:lnSpc>
                <a:spcPct val="100000"/>
              </a:lnSpc>
              <a:spcBef>
                <a:spcPts val="600"/>
              </a:spcBef>
            </a:pPr>
            <a:r>
              <a:rPr lang="en-GB" sz="1200" b="0" dirty="0">
                <a:latin typeface="Arial" panose="020B0604020202020204" pitchFamily="34" charset="0"/>
              </a:rPr>
              <a:t>Nurses were the main NMPs reported, making up 87% of all active NMPs. Overall, 81% of nursing NMPs were active in their current role but the rate was lower in the NHS (69%) compared to the voluntary sector (86%).</a:t>
            </a:r>
          </a:p>
          <a:p>
            <a:pPr>
              <a:lnSpc>
                <a:spcPct val="100000"/>
              </a:lnSpc>
              <a:spcBef>
                <a:spcPts val="600"/>
              </a:spcBef>
            </a:pPr>
            <a:r>
              <a:rPr lang="en-GB" sz="1200" b="0" dirty="0">
                <a:latin typeface="Arial" panose="020B0604020202020204" pitchFamily="34" charset="0"/>
              </a:rPr>
              <a:t>167 social workers were reported within this section which was higher than the 114 reported in the main workforce census as social workers. These additional social workers will be employed in other roles</a:t>
            </a:r>
            <a:r>
              <a:rPr lang="en-US" sz="1200" b="0" dirty="0">
                <a:latin typeface="Arial" panose="020B0604020202020204" pitchFamily="34" charset="0"/>
              </a:rPr>
              <a:t>, for example, as alcohol and drug workers</a:t>
            </a:r>
            <a:r>
              <a:rPr lang="en-GB" sz="1200" b="0" dirty="0">
                <a:latin typeface="Arial" panose="020B0604020202020204" pitchFamily="34" charset="0"/>
              </a:rPr>
              <a:t>. Social workers represented a higher percentage of the workforce in LA-delivered treatment (13.7%) compared to the NHS (2.4%) and voluntary sectors (0.7%).</a:t>
            </a:r>
          </a:p>
          <a:p>
            <a:pPr>
              <a:lnSpc>
                <a:spcPct val="100000"/>
              </a:lnSpc>
              <a:spcBef>
                <a:spcPts val="600"/>
              </a:spcBef>
            </a:pPr>
            <a:endParaRPr lang="en-GB" sz="1200" b="0" dirty="0">
              <a:latin typeface="Arial" panose="020B0604020202020204" pitchFamily="34" charset="0"/>
            </a:endParaRPr>
          </a:p>
          <a:p>
            <a:pPr>
              <a:lnSpc>
                <a:spcPct val="100000"/>
              </a:lnSpc>
              <a:spcBef>
                <a:spcPts val="600"/>
              </a:spcBef>
            </a:pPr>
            <a:endParaRPr lang="en-GB" sz="1200" b="0" dirty="0">
              <a:latin typeface="Arial" panose="020B0604020202020204" pitchFamily="34" charset="0"/>
            </a:endParaRPr>
          </a:p>
          <a:p>
            <a:pPr>
              <a:lnSpc>
                <a:spcPct val="100000"/>
              </a:lnSpc>
              <a:spcBef>
                <a:spcPts val="600"/>
              </a:spcBef>
            </a:pPr>
            <a:endParaRPr lang="en-GB" sz="1200" b="0" dirty="0">
              <a:latin typeface="Arial" panose="020B0604020202020204" pitchFamily="34" charset="0"/>
            </a:endParaRPr>
          </a:p>
        </p:txBody>
      </p:sp>
      <p:pic>
        <p:nvPicPr>
          <p:cNvPr id="3" name="Picture 2" descr="A table showing non-medical prescribers by role and sector">
            <a:extLst>
              <a:ext uri="{FF2B5EF4-FFF2-40B4-BE49-F238E27FC236}">
                <a16:creationId xmlns:a16="http://schemas.microsoft.com/office/drawing/2014/main" id="{062AFF82-AA94-1B94-81DA-3D89800A972F}"/>
              </a:ext>
            </a:extLst>
          </p:cNvPr>
          <p:cNvPicPr>
            <a:picLocks noChangeAspect="1"/>
          </p:cNvPicPr>
          <p:nvPr/>
        </p:nvPicPr>
        <p:blipFill rotWithShape="1">
          <a:blip r:embed="rId2"/>
          <a:srcRect b="20876"/>
          <a:stretch/>
        </p:blipFill>
        <p:spPr>
          <a:xfrm>
            <a:off x="102147" y="2514693"/>
            <a:ext cx="11525252" cy="1145048"/>
          </a:xfrm>
          <a:prstGeom prst="rect">
            <a:avLst/>
          </a:prstGeom>
        </p:spPr>
      </p:pic>
      <p:sp>
        <p:nvSpPr>
          <p:cNvPr id="11" name="TextBox 10">
            <a:extLst>
              <a:ext uri="{FF2B5EF4-FFF2-40B4-BE49-F238E27FC236}">
                <a16:creationId xmlns:a16="http://schemas.microsoft.com/office/drawing/2014/main" id="{A1396E8A-F9DC-10D5-CFEF-1D6CB9CC9BBA}"/>
              </a:ext>
            </a:extLst>
          </p:cNvPr>
          <p:cNvSpPr txBox="1"/>
          <p:nvPr/>
        </p:nvSpPr>
        <p:spPr>
          <a:xfrm>
            <a:off x="305705" y="3597162"/>
            <a:ext cx="7039311" cy="461665"/>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Qualified: How many staff (headcount) are registered non-medical prescribers</a:t>
            </a:r>
          </a:p>
          <a:p>
            <a:r>
              <a:rPr lang="en-US" sz="1200" i="1" dirty="0">
                <a:latin typeface="Arial" panose="020B0604020202020204" pitchFamily="34" charset="0"/>
                <a:cs typeface="Arial" panose="020B0604020202020204" pitchFamily="34" charset="0"/>
              </a:rPr>
              <a:t>Active: How many of these (headcount) prescribe medicines as part of the service they provide </a:t>
            </a:r>
          </a:p>
        </p:txBody>
      </p:sp>
      <p:pic>
        <p:nvPicPr>
          <p:cNvPr id="5" name="Picture 4" descr="A table showing social workers by role and sector. The total number of social workers for all sectors is 167 making up 1.5% of the workforce.">
            <a:extLst>
              <a:ext uri="{FF2B5EF4-FFF2-40B4-BE49-F238E27FC236}">
                <a16:creationId xmlns:a16="http://schemas.microsoft.com/office/drawing/2014/main" id="{B6B3D7F3-9C3A-85A1-4CE5-7A3FC1F7BBCF}"/>
              </a:ext>
            </a:extLst>
          </p:cNvPr>
          <p:cNvPicPr>
            <a:picLocks noChangeAspect="1"/>
          </p:cNvPicPr>
          <p:nvPr/>
        </p:nvPicPr>
        <p:blipFill>
          <a:blip r:embed="rId3"/>
          <a:stretch>
            <a:fillRect/>
          </a:stretch>
        </p:blipFill>
        <p:spPr>
          <a:xfrm>
            <a:off x="102147" y="4209721"/>
            <a:ext cx="11887200" cy="2495550"/>
          </a:xfrm>
          <a:prstGeom prst="rect">
            <a:avLst/>
          </a:prstGeom>
        </p:spPr>
      </p:pic>
    </p:spTree>
    <p:extLst>
      <p:ext uri="{BB962C8B-B14F-4D97-AF65-F5344CB8AC3E}">
        <p14:creationId xmlns:p14="http://schemas.microsoft.com/office/powerpoint/2010/main" val="48303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FF38B8-587D-4571-ADB4-0AFEEB7B6B38}"/>
              </a:ext>
              <a:ext uri="{C183D7F6-B498-43B3-948B-1728B52AA6E4}">
                <adec:decorative xmlns:adec="http://schemas.microsoft.com/office/drawing/2017/decorative" val="1"/>
              </a:ext>
            </a:extLst>
          </p:cNvPr>
          <p:cNvSpPr/>
          <p:nvPr/>
        </p:nvSpPr>
        <p:spPr>
          <a:xfrm>
            <a:off x="9731314" y="4976139"/>
            <a:ext cx="2476500" cy="189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a:xfrm>
            <a:off x="333375" y="118027"/>
            <a:ext cx="11525252" cy="1077150"/>
          </a:xfrm>
        </p:spPr>
        <p:txBody>
          <a:bodyPr>
            <a:normAutofit/>
          </a:bodyPr>
          <a:lstStyle/>
          <a:p>
            <a:r>
              <a:rPr lang="en-GB" sz="3200" dirty="0">
                <a:solidFill>
                  <a:schemeClr val="tx1"/>
                </a:solidFill>
              </a:rPr>
              <a:t>Drug and alcohol workforce summary 2022</a:t>
            </a:r>
          </a:p>
        </p:txBody>
      </p:sp>
      <p:sp>
        <p:nvSpPr>
          <p:cNvPr id="11" name="Rectangle: Rounded Corners 10" descr="Infographic detailing the key findings of the 2022 project: The D&amp;A workforce consisted of 11,453 WTE treatment provider and LERO staff and 398 WTE commissioning staff">
            <a:extLst>
              <a:ext uri="{FF2B5EF4-FFF2-40B4-BE49-F238E27FC236}">
                <a16:creationId xmlns:a16="http://schemas.microsoft.com/office/drawing/2014/main" id="{01667221-A271-4F4F-8933-EFC338AA9131}"/>
              </a:ext>
            </a:extLst>
          </p:cNvPr>
          <p:cNvSpPr/>
          <p:nvPr/>
        </p:nvSpPr>
        <p:spPr>
          <a:xfrm>
            <a:off x="510220" y="1508630"/>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b="1" dirty="0">
                <a:solidFill>
                  <a:schemeClr val="bg1"/>
                </a:solidFill>
                <a:latin typeface="Arial" panose="020B0604020202020204" pitchFamily="34" charset="0"/>
                <a:cs typeface="Arial" panose="020B0604020202020204" pitchFamily="34" charset="0"/>
              </a:rPr>
              <a:t>The D&amp;A workforce consisted of 11,453 WTE treatment provider and LERO staff and 398 WTE commissioning staff</a:t>
            </a:r>
          </a:p>
        </p:txBody>
      </p:sp>
      <p:sp>
        <p:nvSpPr>
          <p:cNvPr id="18" name="Rectangle: Rounded Corners 17" descr="Infographic detailing the key findings of the 2022 project: 535 submissions received &#10;from treatment providers, LEROs and commissioners">
            <a:extLst>
              <a:ext uri="{FF2B5EF4-FFF2-40B4-BE49-F238E27FC236}">
                <a16:creationId xmlns:a16="http://schemas.microsoft.com/office/drawing/2014/main" id="{9CF98FEC-CE8D-4935-9BC2-66909BD42361}"/>
              </a:ext>
            </a:extLst>
          </p:cNvPr>
          <p:cNvSpPr/>
          <p:nvPr/>
        </p:nvSpPr>
        <p:spPr>
          <a:xfrm>
            <a:off x="3251497" y="1468183"/>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200" dirty="0">
              <a:highlight>
                <a:srgbClr val="FFFF00"/>
              </a:highlight>
            </a:endParaRPr>
          </a:p>
          <a:p>
            <a:pPr algn="ctr"/>
            <a:r>
              <a:rPr lang="en-GB" sz="1200" b="1" dirty="0">
                <a:solidFill>
                  <a:schemeClr val="bg1"/>
                </a:solidFill>
                <a:latin typeface="Arial" panose="020B0604020202020204" pitchFamily="34" charset="0"/>
                <a:cs typeface="Arial" panose="020B0604020202020204" pitchFamily="34" charset="0"/>
              </a:rPr>
              <a:t>535 submissions received </a:t>
            </a:r>
          </a:p>
          <a:p>
            <a:pPr algn="ctr"/>
            <a:r>
              <a:rPr lang="en-GB" sz="1200" b="1" dirty="0">
                <a:solidFill>
                  <a:schemeClr val="bg1"/>
                </a:solidFill>
                <a:latin typeface="Arial" panose="020B0604020202020204" pitchFamily="34" charset="0"/>
                <a:cs typeface="Arial" panose="020B0604020202020204" pitchFamily="34" charset="0"/>
              </a:rPr>
              <a:t>from treatment providers, LEROs and commissioners</a:t>
            </a:r>
          </a:p>
        </p:txBody>
      </p:sp>
      <p:sp>
        <p:nvSpPr>
          <p:cNvPr id="9" name="Rectangle: Rounded Corners 8" descr="Infographic detailing the key findings of the 2022 project: Drug and alcohol workers were the largest workforce group across treatment providers&#10;48% (5,443 WTE) ">
            <a:extLst>
              <a:ext uri="{FF2B5EF4-FFF2-40B4-BE49-F238E27FC236}">
                <a16:creationId xmlns:a16="http://schemas.microsoft.com/office/drawing/2014/main" id="{95CABA67-332B-4B5C-BC49-E4EB91FA6708}"/>
              </a:ext>
            </a:extLst>
          </p:cNvPr>
          <p:cNvSpPr/>
          <p:nvPr/>
        </p:nvSpPr>
        <p:spPr>
          <a:xfrm>
            <a:off x="6071670" y="1499013"/>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b="1" dirty="0">
                <a:latin typeface="Arial" panose="020B0604020202020204" pitchFamily="34" charset="0"/>
                <a:cs typeface="Arial" panose="020B0604020202020204" pitchFamily="34" charset="0"/>
              </a:rPr>
              <a:t>Drug and alcohol workers were the largest workforce group across treatment providers</a:t>
            </a:r>
          </a:p>
          <a:p>
            <a:pPr algn="ctr"/>
            <a:r>
              <a:rPr lang="en-GB" sz="1200" b="1" dirty="0">
                <a:latin typeface="Arial" panose="020B0604020202020204" pitchFamily="34" charset="0"/>
                <a:cs typeface="Arial" panose="020B0604020202020204" pitchFamily="34" charset="0"/>
              </a:rPr>
              <a:t>48% (5,443 WTE) </a:t>
            </a:r>
          </a:p>
        </p:txBody>
      </p:sp>
      <p:sp>
        <p:nvSpPr>
          <p:cNvPr id="8" name="Rectangle: Rounded Corners 7" descr="Infographic detailing the key findings of the 2022 project: 74% of staff working in drug and alcohol services work in the voluntary sector">
            <a:extLst>
              <a:ext uri="{FF2B5EF4-FFF2-40B4-BE49-F238E27FC236}">
                <a16:creationId xmlns:a16="http://schemas.microsoft.com/office/drawing/2014/main" id="{E5D8020D-82E6-4DEA-AE6A-74A0A88E7517}"/>
              </a:ext>
            </a:extLst>
          </p:cNvPr>
          <p:cNvSpPr/>
          <p:nvPr/>
        </p:nvSpPr>
        <p:spPr>
          <a:xfrm>
            <a:off x="8818017" y="1468182"/>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highlight>
                <a:srgbClr val="FFFF00"/>
              </a:highlight>
            </a:endParaRPr>
          </a:p>
          <a:p>
            <a:pPr algn="ctr"/>
            <a:endParaRPr lang="en-GB" sz="1400" b="1" dirty="0">
              <a:highlight>
                <a:srgbClr val="FFFF00"/>
              </a:highlight>
            </a:endParaRPr>
          </a:p>
          <a:p>
            <a:pPr algn="ctr"/>
            <a:endParaRPr lang="en-GB" sz="1200" b="1" dirty="0">
              <a:highlight>
                <a:srgbClr val="FFFF00"/>
              </a:highlight>
            </a:endParaRPr>
          </a:p>
          <a:p>
            <a:pPr algn="ctr"/>
            <a:r>
              <a:rPr lang="en-GB" sz="1200" b="1" dirty="0">
                <a:solidFill>
                  <a:schemeClr val="bg1"/>
                </a:solidFill>
                <a:latin typeface="Arial" panose="020B0604020202020204" pitchFamily="34" charset="0"/>
                <a:cs typeface="Arial" panose="020B0604020202020204" pitchFamily="34" charset="0"/>
              </a:rPr>
              <a:t>74% of staff working in drug and alcohol services work in the voluntary sector</a:t>
            </a:r>
          </a:p>
        </p:txBody>
      </p:sp>
      <p:sp>
        <p:nvSpPr>
          <p:cNvPr id="13" name="Rectangle: Rounded Corners 12" descr="Infographic detailing the key findings of the 2022 project: 684 WTE peer support workers recorded across the drug and alcohol workforce ">
            <a:extLst>
              <a:ext uri="{FF2B5EF4-FFF2-40B4-BE49-F238E27FC236}">
                <a16:creationId xmlns:a16="http://schemas.microsoft.com/office/drawing/2014/main" id="{45993201-1445-4068-A09C-B0910957E2FB}"/>
              </a:ext>
            </a:extLst>
          </p:cNvPr>
          <p:cNvSpPr/>
          <p:nvPr/>
        </p:nvSpPr>
        <p:spPr>
          <a:xfrm>
            <a:off x="469181" y="3769086"/>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b="1" dirty="0">
              <a:solidFill>
                <a:schemeClr val="bg1"/>
              </a:solidFill>
              <a:highlight>
                <a:srgbClr val="FF0000"/>
              </a:highlight>
            </a:endParaRPr>
          </a:p>
          <a:p>
            <a:pPr algn="ctr"/>
            <a:r>
              <a:rPr lang="en-GB" sz="1200" b="1" dirty="0">
                <a:solidFill>
                  <a:schemeClr val="bg1"/>
                </a:solidFill>
                <a:latin typeface="Arial" panose="020B0604020202020204" pitchFamily="34" charset="0"/>
                <a:cs typeface="Arial" panose="020B0604020202020204" pitchFamily="34" charset="0"/>
              </a:rPr>
              <a:t>684 WTE peer support workers recorded across the drug and alcohol workforce </a:t>
            </a:r>
          </a:p>
        </p:txBody>
      </p:sp>
      <p:sp>
        <p:nvSpPr>
          <p:cNvPr id="12" name="Rectangle: Rounded Corners 11" descr="Infographic detailing the key findings of the 2022 project: Within the drug and alcohol treatment provider workforce 60% of staff are female">
            <a:extLst>
              <a:ext uri="{FF2B5EF4-FFF2-40B4-BE49-F238E27FC236}">
                <a16:creationId xmlns:a16="http://schemas.microsoft.com/office/drawing/2014/main" id="{81793E0E-0B3A-4135-BEC2-BC4C1CF999C0}"/>
              </a:ext>
            </a:extLst>
          </p:cNvPr>
          <p:cNvSpPr/>
          <p:nvPr/>
        </p:nvSpPr>
        <p:spPr>
          <a:xfrm>
            <a:off x="3251497" y="3769086"/>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endParaRPr lang="en-GB" sz="1400" dirty="0">
              <a:highlight>
                <a:srgbClr val="FFFF00"/>
              </a:highlight>
            </a:endParaRPr>
          </a:p>
          <a:p>
            <a:pPr algn="ctr"/>
            <a:r>
              <a:rPr lang="en-GB" sz="1200" b="1" dirty="0">
                <a:latin typeface="Arial" panose="020B0604020202020204" pitchFamily="34" charset="0"/>
                <a:cs typeface="Arial" panose="020B0604020202020204" pitchFamily="34" charset="0"/>
              </a:rPr>
              <a:t>Within the drug and alcohol treatment provider workforce 60% of staff are female</a:t>
            </a:r>
          </a:p>
          <a:p>
            <a:pPr algn="ctr"/>
            <a:endParaRPr lang="en-GB" sz="1400" b="1" dirty="0"/>
          </a:p>
        </p:txBody>
      </p:sp>
      <p:sp>
        <p:nvSpPr>
          <p:cNvPr id="26" name="Rectangle: Rounded Corners 25" descr="Infographic detailing the key findings of the 2022 project: 84% of treatment provider staff were on permanent contracts">
            <a:extLst>
              <a:ext uri="{FF2B5EF4-FFF2-40B4-BE49-F238E27FC236}">
                <a16:creationId xmlns:a16="http://schemas.microsoft.com/office/drawing/2014/main" id="{44BA8104-1D86-4D43-AF3C-C5767CA7C7BC}"/>
              </a:ext>
            </a:extLst>
          </p:cNvPr>
          <p:cNvSpPr/>
          <p:nvPr/>
        </p:nvSpPr>
        <p:spPr>
          <a:xfrm>
            <a:off x="6034757" y="3765511"/>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endParaRPr lang="en-GB" sz="1400" dirty="0">
              <a:highlight>
                <a:srgbClr val="FFFF00"/>
              </a:highlight>
            </a:endParaRPr>
          </a:p>
          <a:p>
            <a:pPr algn="ctr"/>
            <a:r>
              <a:rPr lang="en-GB" sz="1200" b="1" dirty="0">
                <a:latin typeface="Arial" panose="020B0604020202020204" pitchFamily="34" charset="0"/>
                <a:cs typeface="Arial" panose="020B0604020202020204" pitchFamily="34" charset="0"/>
              </a:rPr>
              <a:t>84% of treatment provider staff were on permanent contracts</a:t>
            </a:r>
          </a:p>
          <a:p>
            <a:pPr algn="ctr"/>
            <a:endParaRPr lang="en-GB" sz="1400" b="1" dirty="0"/>
          </a:p>
          <a:p>
            <a:pPr algn="ctr"/>
            <a:endParaRPr lang="en-GB" sz="1400" b="1" dirty="0"/>
          </a:p>
        </p:txBody>
      </p:sp>
      <p:sp>
        <p:nvSpPr>
          <p:cNvPr id="10" name="Rectangle: Rounded Corners 9" descr="Infographic detailing the key findings of the 2022 project: 12% of the D&amp;A treatment provider workforce were unpaid volunteers&#10;">
            <a:extLst>
              <a:ext uri="{FF2B5EF4-FFF2-40B4-BE49-F238E27FC236}">
                <a16:creationId xmlns:a16="http://schemas.microsoft.com/office/drawing/2014/main" id="{E9B935A0-2156-4068-BAF2-ED498CF578F1}"/>
              </a:ext>
            </a:extLst>
          </p:cNvPr>
          <p:cNvSpPr/>
          <p:nvPr/>
        </p:nvSpPr>
        <p:spPr>
          <a:xfrm>
            <a:off x="8818017" y="3765511"/>
            <a:ext cx="2410318" cy="1948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US" sz="1200" b="1" dirty="0">
                <a:latin typeface="Arial" panose="020B0604020202020204" pitchFamily="34" charset="0"/>
                <a:cs typeface="Arial" panose="020B0604020202020204" pitchFamily="34" charset="0"/>
              </a:rPr>
              <a:t>12% of the D&amp;A treatment provider workforce were unpaid volunteers</a:t>
            </a:r>
            <a:endParaRPr lang="en-GB" sz="12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19D5624-8EEB-4FEF-9A56-E9651EB35B06}"/>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4</a:t>
            </a:fld>
            <a:endParaRPr lang="en-GB" dirty="0"/>
          </a:p>
        </p:txBody>
      </p:sp>
      <p:pic>
        <p:nvPicPr>
          <p:cNvPr id="14" name="Graphic 13">
            <a:extLst>
              <a:ext uri="{FF2B5EF4-FFF2-40B4-BE49-F238E27FC236}">
                <a16:creationId xmlns:a16="http://schemas.microsoft.com/office/drawing/2014/main" id="{57CAF165-68ED-4D4E-B7E6-2A60472F39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9836" y="1560527"/>
            <a:ext cx="888064" cy="888064"/>
          </a:xfrm>
          <a:prstGeom prst="rect">
            <a:avLst/>
          </a:prstGeom>
        </p:spPr>
      </p:pic>
      <p:pic>
        <p:nvPicPr>
          <p:cNvPr id="16" name="Graphic 15">
            <a:extLst>
              <a:ext uri="{FF2B5EF4-FFF2-40B4-BE49-F238E27FC236}">
                <a16:creationId xmlns:a16="http://schemas.microsoft.com/office/drawing/2014/main" id="{80594BDC-21E3-4C83-80CB-71532DCF6A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1314" y="1560527"/>
            <a:ext cx="615289" cy="615289"/>
          </a:xfrm>
          <a:prstGeom prst="rect">
            <a:avLst/>
          </a:prstGeom>
        </p:spPr>
      </p:pic>
      <p:pic>
        <p:nvPicPr>
          <p:cNvPr id="24" name="Graphic 23">
            <a:extLst>
              <a:ext uri="{FF2B5EF4-FFF2-40B4-BE49-F238E27FC236}">
                <a16:creationId xmlns:a16="http://schemas.microsoft.com/office/drawing/2014/main" id="{1AD710F5-BCA6-44A3-B80D-3F557ED4CCB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5024" y="4011285"/>
            <a:ext cx="667884" cy="667884"/>
          </a:xfrm>
          <a:prstGeom prst="rect">
            <a:avLst/>
          </a:prstGeom>
        </p:spPr>
      </p:pic>
      <p:pic>
        <p:nvPicPr>
          <p:cNvPr id="25" name="Graphic 24">
            <a:extLst>
              <a:ext uri="{FF2B5EF4-FFF2-40B4-BE49-F238E27FC236}">
                <a16:creationId xmlns:a16="http://schemas.microsoft.com/office/drawing/2014/main" id="{6FE7D2AD-7D27-4D40-AA34-A1CC85CF1DD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91865" y="1577967"/>
            <a:ext cx="768983" cy="777797"/>
          </a:xfrm>
          <a:prstGeom prst="rect">
            <a:avLst/>
          </a:prstGeom>
        </p:spPr>
      </p:pic>
      <p:pic>
        <p:nvPicPr>
          <p:cNvPr id="22" name="Graphic 21">
            <a:extLst>
              <a:ext uri="{FF2B5EF4-FFF2-40B4-BE49-F238E27FC236}">
                <a16:creationId xmlns:a16="http://schemas.microsoft.com/office/drawing/2014/main" id="{4E8DE1EF-E14D-4A47-896D-9B1E8FE1810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35816" y="1647359"/>
            <a:ext cx="841679" cy="841679"/>
          </a:xfrm>
          <a:prstGeom prst="rect">
            <a:avLst/>
          </a:prstGeom>
        </p:spPr>
      </p:pic>
      <p:pic>
        <p:nvPicPr>
          <p:cNvPr id="29" name="Graphic 28">
            <a:extLst>
              <a:ext uri="{FF2B5EF4-FFF2-40B4-BE49-F238E27FC236}">
                <a16:creationId xmlns:a16="http://schemas.microsoft.com/office/drawing/2014/main" id="{723A75E7-30C7-46F5-81D9-CBCEC29F6AE3}"/>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75323" y="3807602"/>
            <a:ext cx="914400" cy="914400"/>
          </a:xfrm>
          <a:prstGeom prst="rect">
            <a:avLst/>
          </a:prstGeom>
        </p:spPr>
      </p:pic>
      <p:pic>
        <p:nvPicPr>
          <p:cNvPr id="3" name="Graphic 2">
            <a:extLst>
              <a:ext uri="{FF2B5EF4-FFF2-40B4-BE49-F238E27FC236}">
                <a16:creationId xmlns:a16="http://schemas.microsoft.com/office/drawing/2014/main" id="{0F629BAA-578A-7B53-8936-A74C3D8D41EE}"/>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56668" y="3807602"/>
            <a:ext cx="789935" cy="789935"/>
          </a:xfrm>
          <a:prstGeom prst="rect">
            <a:avLst/>
          </a:prstGeom>
        </p:spPr>
      </p:pic>
      <p:pic>
        <p:nvPicPr>
          <p:cNvPr id="20" name="Graphic 19">
            <a:extLst>
              <a:ext uri="{FF2B5EF4-FFF2-40B4-BE49-F238E27FC236}">
                <a16:creationId xmlns:a16="http://schemas.microsoft.com/office/drawing/2014/main" id="{FF03CA76-5A4C-1BAC-4FB3-9ADD2A0DA7E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46448" y="3850342"/>
            <a:ext cx="914400" cy="914400"/>
          </a:xfrm>
          <a:prstGeom prst="rect">
            <a:avLst/>
          </a:prstGeom>
        </p:spPr>
      </p:pic>
    </p:spTree>
    <p:extLst>
      <p:ext uri="{BB962C8B-B14F-4D97-AF65-F5344CB8AC3E}">
        <p14:creationId xmlns:p14="http://schemas.microsoft.com/office/powerpoint/2010/main" val="2384194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a:xfrm>
            <a:off x="9696449" y="6234908"/>
            <a:ext cx="2162177" cy="365125"/>
          </a:xfrm>
        </p:spPr>
        <p:txBody>
          <a:bodyPr/>
          <a:lstStyle/>
          <a:p>
            <a:fld id="{6FA9A11B-04D6-42DF-BB33-D91D786B2067}" type="slidenum">
              <a:rPr lang="en-GB" smtClean="0"/>
              <a:t>40</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8801"/>
            <a:ext cx="11525252" cy="892173"/>
          </a:xfrm>
        </p:spPr>
        <p:txBody>
          <a:bodyPr>
            <a:normAutofit fontScale="90000"/>
          </a:bodyPr>
          <a:lstStyle/>
          <a:p>
            <a:r>
              <a:rPr lang="en-GB" sz="3200" dirty="0">
                <a:solidFill>
                  <a:schemeClr val="tx1"/>
                </a:solidFill>
              </a:rPr>
              <a:t>Focus on specialists in alcohol treatment and trusted assessors</a:t>
            </a:r>
          </a:p>
        </p:txBody>
      </p:sp>
      <p:sp>
        <p:nvSpPr>
          <p:cNvPr id="7" name="Content Placeholder 2">
            <a:extLst>
              <a:ext uri="{FF2B5EF4-FFF2-40B4-BE49-F238E27FC236}">
                <a16:creationId xmlns:a16="http://schemas.microsoft.com/office/drawing/2014/main" id="{01077832-31A6-5719-623A-C85991FE3489}"/>
              </a:ext>
            </a:extLst>
          </p:cNvPr>
          <p:cNvSpPr txBox="1">
            <a:spLocks/>
          </p:cNvSpPr>
          <p:nvPr/>
        </p:nvSpPr>
        <p:spPr>
          <a:xfrm>
            <a:off x="7240704" y="1018153"/>
            <a:ext cx="4423907" cy="332851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two charts to the left show the percentage of nurses (top chart n=63) and non-nursing staff (bottom chart n=82) that were dedicated* to providing support to people with alcohol misuse for each provider that reported more than zero percent.  </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A further 162 providers reported that zero percent of their nursing staff were dedicated to the support of people with alcohol misuse.</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Similarly a further 136 reported that zero percent of their non-nursing staff were dedicated to the support of people with alcohol misuse.</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70 (0.9%) staff are trained trusted assessors based on the 200 responses received. Note the vast majority of those who responded reported zero trusted assessors with only 17 respondents across all sectors reporting more than 1 trusted assessor.</a:t>
            </a:r>
          </a:p>
        </p:txBody>
      </p:sp>
      <p:pic>
        <p:nvPicPr>
          <p:cNvPr id="9" name="Picture 8" descr="A bar chart showing the percentage of nursing staff that are dedicated alcohol nurses for each provider">
            <a:extLst>
              <a:ext uri="{FF2B5EF4-FFF2-40B4-BE49-F238E27FC236}">
                <a16:creationId xmlns:a16="http://schemas.microsoft.com/office/drawing/2014/main" id="{CF12E5FB-1566-7E69-B869-3FB5CDD63D0A}"/>
              </a:ext>
            </a:extLst>
          </p:cNvPr>
          <p:cNvPicPr>
            <a:picLocks noChangeAspect="1"/>
          </p:cNvPicPr>
          <p:nvPr/>
        </p:nvPicPr>
        <p:blipFill>
          <a:blip r:embed="rId2"/>
          <a:stretch>
            <a:fillRect/>
          </a:stretch>
        </p:blipFill>
        <p:spPr>
          <a:xfrm>
            <a:off x="333373" y="718296"/>
            <a:ext cx="6809822" cy="1859441"/>
          </a:xfrm>
          <a:prstGeom prst="rect">
            <a:avLst/>
          </a:prstGeom>
        </p:spPr>
      </p:pic>
      <p:pic>
        <p:nvPicPr>
          <p:cNvPr id="17" name="Picture 16">
            <a:extLst>
              <a:ext uri="{FF2B5EF4-FFF2-40B4-BE49-F238E27FC236}">
                <a16:creationId xmlns:a16="http://schemas.microsoft.com/office/drawing/2014/main" id="{2474C28B-8E75-A5C7-B479-DDD0A53BA8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85987" y="2577737"/>
            <a:ext cx="3148013" cy="183755"/>
          </a:xfrm>
          <a:prstGeom prst="rect">
            <a:avLst/>
          </a:prstGeom>
        </p:spPr>
      </p:pic>
      <p:pic>
        <p:nvPicPr>
          <p:cNvPr id="3" name="Picture 2" descr="A bar chart showing the percentage of non-nursing staff that are in dedicated alcohol posts">
            <a:extLst>
              <a:ext uri="{FF2B5EF4-FFF2-40B4-BE49-F238E27FC236}">
                <a16:creationId xmlns:a16="http://schemas.microsoft.com/office/drawing/2014/main" id="{41B43A54-4736-6F79-9F67-7F7505DEE73C}"/>
              </a:ext>
            </a:extLst>
          </p:cNvPr>
          <p:cNvPicPr>
            <a:picLocks noChangeAspect="1"/>
          </p:cNvPicPr>
          <p:nvPr/>
        </p:nvPicPr>
        <p:blipFill>
          <a:blip r:embed="rId4"/>
          <a:stretch>
            <a:fillRect/>
          </a:stretch>
        </p:blipFill>
        <p:spPr>
          <a:xfrm>
            <a:off x="333373" y="2851231"/>
            <a:ext cx="6901270" cy="1633870"/>
          </a:xfrm>
          <a:prstGeom prst="rect">
            <a:avLst/>
          </a:prstGeom>
        </p:spPr>
      </p:pic>
      <p:sp>
        <p:nvSpPr>
          <p:cNvPr id="15" name="TextBox 14">
            <a:extLst>
              <a:ext uri="{FF2B5EF4-FFF2-40B4-BE49-F238E27FC236}">
                <a16:creationId xmlns:a16="http://schemas.microsoft.com/office/drawing/2014/main" id="{94D3554C-5F11-7ECD-1B8B-B079EDBD8B88}"/>
              </a:ext>
            </a:extLst>
          </p:cNvPr>
          <p:cNvSpPr txBox="1"/>
          <p:nvPr/>
        </p:nvSpPr>
        <p:spPr>
          <a:xfrm>
            <a:off x="2365513" y="5610454"/>
            <a:ext cx="8507896" cy="120032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 Nursing and non-nursing staff should be counted as dedicated to providing support to people with alcohol misuse if they spend more than 80% of their time in this role</a:t>
            </a:r>
          </a:p>
          <a:p>
            <a:r>
              <a:rPr lang="en-US" sz="1200" dirty="0">
                <a:latin typeface="Arial" panose="020B0604020202020204" pitchFamily="34" charset="0"/>
                <a:cs typeface="Arial" panose="020B0604020202020204" pitchFamily="34" charset="0"/>
              </a:rPr>
              <a:t>** Trusted assessors work in an LA-commissioned alcohol and drug setting with the qualifications, skills, knowledge and experience needed to carry out health and social care assessments, and to formulate plans of care on behalf of adult social care providers (https://www.cqc.org.uk/sites/default/files/20180625_900805_Guidance_on_Trusted_Assessors_agreements_v2.pdf)</a:t>
            </a:r>
          </a:p>
        </p:txBody>
      </p:sp>
      <p:pic>
        <p:nvPicPr>
          <p:cNvPr id="8" name="Picture 7" descr="A table showing trained trust assessors by sector">
            <a:extLst>
              <a:ext uri="{FF2B5EF4-FFF2-40B4-BE49-F238E27FC236}">
                <a16:creationId xmlns:a16="http://schemas.microsoft.com/office/drawing/2014/main" id="{43397B4D-8962-6C03-C520-5213ACAEE932}"/>
              </a:ext>
            </a:extLst>
          </p:cNvPr>
          <p:cNvPicPr>
            <a:picLocks noChangeAspect="1"/>
          </p:cNvPicPr>
          <p:nvPr/>
        </p:nvPicPr>
        <p:blipFill>
          <a:blip r:embed="rId5"/>
          <a:stretch>
            <a:fillRect/>
          </a:stretch>
        </p:blipFill>
        <p:spPr>
          <a:xfrm>
            <a:off x="465452" y="4524110"/>
            <a:ext cx="10131428" cy="934036"/>
          </a:xfrm>
          <a:prstGeom prst="rect">
            <a:avLst/>
          </a:prstGeom>
        </p:spPr>
      </p:pic>
    </p:spTree>
    <p:extLst>
      <p:ext uri="{BB962C8B-B14F-4D97-AF65-F5344CB8AC3E}">
        <p14:creationId xmlns:p14="http://schemas.microsoft.com/office/powerpoint/2010/main" val="2658147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
            <a:ext cx="11525252" cy="857250"/>
          </a:xfrm>
        </p:spPr>
        <p:txBody>
          <a:bodyPr vert="horz" lIns="91440" tIns="45720" rIns="91440" bIns="45720" rtlCol="0" anchor="ctr">
            <a:normAutofit/>
          </a:bodyPr>
          <a:lstStyle/>
          <a:p>
            <a:r>
              <a:rPr lang="en-GB" sz="3200" dirty="0"/>
              <a:t>Treatment providers: summary of key findings (1)</a:t>
            </a:r>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1200" dirty="0"/>
          </a:p>
        </p:txBody>
      </p:sp>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41</a:t>
            </a:fld>
            <a:endParaRPr lang="en-GB" dirty="0"/>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890945"/>
            <a:ext cx="10952118" cy="5355312"/>
          </a:xfrm>
          <a:prstGeom prst="rect">
            <a:avLst/>
          </a:prstGeom>
          <a:noFill/>
        </p:spPr>
        <p:txBody>
          <a:bodyPr wrap="square" rtlCol="0">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key findings of the drug and alcohol workforce census for treatment providers are detailed below. They include data for submissions from the voluntary sector, the NHS, the independent/private sector and activity relating to treatment provisions submitted by local authorities (LA-delivered treatment). We received 416 submissions for treatment provider organisations.</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voluntary sector makes up 78% of the treatment provider workforce with 8,768 WTE, with the NHS the second largest sector at 16% (1,786 WTE). The independent/private sector and LA-delivered treatment sector account for a smaller proportion of the workforce at 3% (299 WTE) and 4% (417 WTE) respectively.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Alcohol and drug workers make up the largest proportion of the workforce at 47%, with service managers/administrators the next largest group at 23% of the workforce and nurses 9%. Registered nurses are the largest role within the nurse group with 921 WTE (94%).</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Vacancy rates ranged from 11% (voluntary sector) to 25% (LA-delivered treatment sector) for all staff and for the largest staff group, alcohol and drug workers, from 13% (voluntary and independent/private sectors) to 21% (NHS). </a:t>
            </a:r>
          </a:p>
          <a:p>
            <a:pPr marL="171450" indent="-171450">
              <a:spcBef>
                <a:spcPts val="600"/>
              </a:spcBef>
              <a:spcAft>
                <a:spcPts val="600"/>
              </a:spcAft>
              <a:buFont typeface="Arial" panose="020B0604020202020204" pitchFamily="34" charset="0"/>
              <a:buChar char="•"/>
            </a:pPr>
            <a:r>
              <a:rPr lang="en-GB" sz="1200" b="0" dirty="0">
                <a:latin typeface="Arial" panose="020B0604020202020204" pitchFamily="34" charset="0"/>
                <a:cs typeface="Arial" panose="020B0604020202020204" pitchFamily="34" charset="0"/>
              </a:rPr>
              <a:t>12% of the treatment provider workforce are unpaid/volunteers. Bands 5 (£22k-31k) and 6 (£32-39k) each make up a quarter of the workforce overall, but for the voluntary and independent/private sectors approximately 80% of the workforce are Band 5 or below (&lt;£32k) compared to approximately 65% for the NHS and 57% for LA-delivered treatment.</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majority of the alcohol and drug workers staff group (93%) are band 5 or lower (&lt;£32k), compared to 76% within this salary range across all staff groups.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Individuals who have been in post for less than one year make up the highest proportion of staff overall, with the voluntary sector reporting the highest rate at 40%. LA-delivered treatment staff have the lowest percentage of staff that have been in post for less than a year at 17%.</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Overall, 84% of staff are on permanent contracts ranging from 78% in LA-delivered treatment services to 90% in the independent/private sector. 69% of staff work full time, which was consistent across sectors.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ethnicity of the workforce across all sectors had a higher proportion of Black/Black British staff (5%-9%) than for the English working age population (4%) and a lower proportion of Asian/Asian British staff (4%-8%) than the English working age population (9%).</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00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
            <a:ext cx="11525252" cy="857250"/>
          </a:xfrm>
        </p:spPr>
        <p:txBody>
          <a:bodyPr vert="horz" lIns="91440" tIns="45720" rIns="91440" bIns="45720" rtlCol="0" anchor="ctr">
            <a:normAutofit/>
          </a:bodyPr>
          <a:lstStyle/>
          <a:p>
            <a:r>
              <a:rPr lang="en-GB" sz="3200" dirty="0"/>
              <a:t>Treatment providers: summary of key findings (2)</a:t>
            </a:r>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1200" dirty="0"/>
          </a:p>
        </p:txBody>
      </p:sp>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42</a:t>
            </a:fld>
            <a:endParaRPr lang="en-GB" dirty="0"/>
          </a:p>
        </p:txBody>
      </p:sp>
      <p:sp>
        <p:nvSpPr>
          <p:cNvPr id="5" name="TextBox 4">
            <a:extLst>
              <a:ext uri="{FF2B5EF4-FFF2-40B4-BE49-F238E27FC236}">
                <a16:creationId xmlns:a16="http://schemas.microsoft.com/office/drawing/2014/main" id="{F54CE1B1-226F-4877-9CF8-7425A6C54704}"/>
              </a:ext>
            </a:extLst>
          </p:cNvPr>
          <p:cNvSpPr txBox="1"/>
          <p:nvPr/>
        </p:nvSpPr>
        <p:spPr>
          <a:xfrm>
            <a:off x="361949" y="857250"/>
            <a:ext cx="11172826" cy="2893100"/>
          </a:xfrm>
          <a:prstGeom prst="rect">
            <a:avLst/>
          </a:prstGeom>
          <a:noFill/>
        </p:spPr>
        <p:txBody>
          <a:bodyPr wrap="square" rtlCol="0">
            <a:spAutoFit/>
          </a:bodyPr>
          <a:lstStyle/>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workforce was generally older than the English working age population with  </a:t>
            </a:r>
            <a:r>
              <a:rPr lang="en-US" sz="1200" dirty="0">
                <a:latin typeface="Arial" panose="020B0604020202020204" pitchFamily="34" charset="0"/>
                <a:cs typeface="Arial" panose="020B0604020202020204" pitchFamily="34" charset="0"/>
              </a:rPr>
              <a:t>most sectors reporting a higher proportion of staff in the 40-49 and 50-59 age ranges.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10% of staff reported a disability although this was lower for the NHS (7%) and LA (5%) sectors.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There were 472 non-medical prescribers (NMPs) reported of which 389 (82%) were actively prescribing in their current role. Nurses were the main NMPs reported, making up 86% of all active NMPs. </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167 social workers were reported within this section which was higher than the 114 reported in the main workforce census as social workers. These additional social workers will be employed in other roles, for example, as alcohol and drug workers.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63 organisations reported a percentage of their nursing staff as dedicated alcohol nurses although 162 reported that they had no nurses dedicated to this role. It was a similar profile for non-nursing staff dedicated alcohol posts with 82 organisations reporting some dedicated staff but a further 136 reporting zero dedicated staff.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248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2B811-5368-1A0C-8169-AEF1E1898364}"/>
              </a:ext>
            </a:extLst>
          </p:cNvPr>
          <p:cNvSpPr>
            <a:spLocks noGrp="1"/>
          </p:cNvSpPr>
          <p:nvPr>
            <p:ph type="title"/>
          </p:nvPr>
        </p:nvSpPr>
        <p:spPr/>
        <p:txBody>
          <a:bodyPr/>
          <a:lstStyle/>
          <a:p>
            <a:r>
              <a:rPr lang="en-GB" dirty="0"/>
              <a:t>LA Commissioners</a:t>
            </a:r>
          </a:p>
        </p:txBody>
      </p:sp>
      <p:sp>
        <p:nvSpPr>
          <p:cNvPr id="2" name="Slide Number Placeholder 1">
            <a:extLst>
              <a:ext uri="{FF2B5EF4-FFF2-40B4-BE49-F238E27FC236}">
                <a16:creationId xmlns:a16="http://schemas.microsoft.com/office/drawing/2014/main" id="{14B944BD-7322-0410-B0A3-635DA9E4B183}"/>
              </a:ext>
            </a:extLst>
          </p:cNvPr>
          <p:cNvSpPr>
            <a:spLocks noGrp="1"/>
          </p:cNvSpPr>
          <p:nvPr>
            <p:ph type="sldNum" sz="quarter" idx="12"/>
          </p:nvPr>
        </p:nvSpPr>
        <p:spPr/>
        <p:txBody>
          <a:bodyPr/>
          <a:lstStyle/>
          <a:p>
            <a:fld id="{6FA9A11B-04D6-42DF-BB33-D91D786B2067}" type="slidenum">
              <a:rPr lang="en-GB" smtClean="0"/>
              <a:t>43</a:t>
            </a:fld>
            <a:endParaRPr lang="en-GB" dirty="0"/>
          </a:p>
        </p:txBody>
      </p:sp>
    </p:spTree>
    <p:extLst>
      <p:ext uri="{BB962C8B-B14F-4D97-AF65-F5344CB8AC3E}">
        <p14:creationId xmlns:p14="http://schemas.microsoft.com/office/powerpoint/2010/main" val="4220304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noFill/>
        </p:spPr>
        <p:txBody>
          <a:bodyPr>
            <a:normAutofit/>
          </a:bodyPr>
          <a:lstStyle/>
          <a:p>
            <a:r>
              <a:rPr lang="en-GB" sz="3200" dirty="0">
                <a:solidFill>
                  <a:schemeClr val="tx1"/>
                </a:solidFill>
              </a:rPr>
              <a:t>Commissioning workforce composition</a:t>
            </a:r>
            <a:endParaRPr lang="en-GB" sz="2800" dirty="0">
              <a:solidFill>
                <a:schemeClr val="tx1"/>
              </a:solidFill>
            </a:endParaRPr>
          </a:p>
        </p:txBody>
      </p:sp>
      <p:sp>
        <p:nvSpPr>
          <p:cNvPr id="2" name="Vertical Text Placeholder 4">
            <a:extLst>
              <a:ext uri="{FF2B5EF4-FFF2-40B4-BE49-F238E27FC236}">
                <a16:creationId xmlns:a16="http://schemas.microsoft.com/office/drawing/2014/main" id="{BCEDCD70-EEC4-255C-624D-DF9C1B3A9589}"/>
              </a:ext>
            </a:extLst>
          </p:cNvPr>
          <p:cNvSpPr txBox="1">
            <a:spLocks/>
          </p:cNvSpPr>
          <p:nvPr/>
        </p:nvSpPr>
        <p:spPr>
          <a:xfrm>
            <a:off x="257874" y="892173"/>
            <a:ext cx="11525251" cy="15211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latin typeface="Arial" panose="020B0604020202020204" pitchFamily="34" charset="0"/>
                <a:cs typeface="Arial" panose="020B0604020202020204" pitchFamily="34" charset="0"/>
              </a:rPr>
              <a:t>The chart and table below are based on whole time equivalent (WTE) workforce numbers.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Commissioners and coordinators for adult services made up 43% of the commissioning workforce with 10% dedicated to services for young people. Data analysts, project and strategy managers made up a further 22% of the workforce with contracts officers accounting for 5% of the workforce.</a:t>
            </a:r>
          </a:p>
        </p:txBody>
      </p:sp>
      <p:pic>
        <p:nvPicPr>
          <p:cNvPr id="3" name="Picture 2" descr="A table showing the commissioning workforce by role">
            <a:extLst>
              <a:ext uri="{FF2B5EF4-FFF2-40B4-BE49-F238E27FC236}">
                <a16:creationId xmlns:a16="http://schemas.microsoft.com/office/drawing/2014/main" id="{3457A4F1-99D8-8D95-2D51-EF2C1FC09C2B}"/>
              </a:ext>
            </a:extLst>
          </p:cNvPr>
          <p:cNvPicPr>
            <a:picLocks noChangeAspect="1"/>
          </p:cNvPicPr>
          <p:nvPr/>
        </p:nvPicPr>
        <p:blipFill>
          <a:blip r:embed="rId2"/>
          <a:stretch>
            <a:fillRect/>
          </a:stretch>
        </p:blipFill>
        <p:spPr>
          <a:xfrm>
            <a:off x="6096000" y="2592602"/>
            <a:ext cx="4852837" cy="2377646"/>
          </a:xfrm>
          <a:prstGeom prst="rect">
            <a:avLst/>
          </a:prstGeom>
        </p:spPr>
      </p:pic>
      <p:pic>
        <p:nvPicPr>
          <p:cNvPr id="5" name="Picture 4" descr="A pie chart showing local authority commissioning staff skill mix, 33% of which is made up of commissioners. Administrators (6%), Coordinators (adults) (10%), Commissioners / coordinators (young people) (10%), Data analysts (6%), Project managers (8%), Strategy managers (8%), Contracts officer (5%), Other commissioning staff (14%)">
            <a:extLst>
              <a:ext uri="{FF2B5EF4-FFF2-40B4-BE49-F238E27FC236}">
                <a16:creationId xmlns:a16="http://schemas.microsoft.com/office/drawing/2014/main" id="{C870DA79-90EB-687A-8257-D63399A5E2AD}"/>
              </a:ext>
            </a:extLst>
          </p:cNvPr>
          <p:cNvPicPr>
            <a:picLocks noChangeAspect="1"/>
          </p:cNvPicPr>
          <p:nvPr/>
        </p:nvPicPr>
        <p:blipFill>
          <a:blip r:embed="rId3"/>
          <a:stretch>
            <a:fillRect/>
          </a:stretch>
        </p:blipFill>
        <p:spPr>
          <a:xfrm>
            <a:off x="495929" y="2007335"/>
            <a:ext cx="5383235" cy="3548180"/>
          </a:xfrm>
          <a:prstGeom prst="rect">
            <a:avLst/>
          </a:prstGeom>
        </p:spPr>
      </p:pic>
    </p:spTree>
    <p:extLst>
      <p:ext uri="{BB962C8B-B14F-4D97-AF65-F5344CB8AC3E}">
        <p14:creationId xmlns:p14="http://schemas.microsoft.com/office/powerpoint/2010/main" val="4088872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45</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5" y="0"/>
            <a:ext cx="11525252" cy="892173"/>
          </a:xfrm>
        </p:spPr>
        <p:txBody>
          <a:bodyPr>
            <a:normAutofit/>
          </a:bodyPr>
          <a:lstStyle/>
          <a:p>
            <a:r>
              <a:rPr lang="en-GB" sz="3200" dirty="0">
                <a:solidFill>
                  <a:schemeClr val="tx1"/>
                </a:solidFill>
              </a:rPr>
              <a:t>Salary profile for commissioning roles</a:t>
            </a:r>
          </a:p>
        </p:txBody>
      </p:sp>
      <p:sp>
        <p:nvSpPr>
          <p:cNvPr id="2" name="Content Placeholder 2">
            <a:extLst>
              <a:ext uri="{FF2B5EF4-FFF2-40B4-BE49-F238E27FC236}">
                <a16:creationId xmlns:a16="http://schemas.microsoft.com/office/drawing/2014/main" id="{BA2EB683-03A1-E0DA-E324-DA9CD4E685AC}"/>
              </a:ext>
            </a:extLst>
          </p:cNvPr>
          <p:cNvSpPr txBox="1">
            <a:spLocks/>
          </p:cNvSpPr>
          <p:nvPr/>
        </p:nvSpPr>
        <p:spPr>
          <a:xfrm>
            <a:off x="333374" y="936362"/>
            <a:ext cx="10723315" cy="680339"/>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1200" b="0" dirty="0"/>
              <a:t>The chart below shows the salary profile for commissioning roles and highlights the diversity of rates for apparently similar roles.</a:t>
            </a:r>
            <a:endParaRPr lang="en-GB" sz="2800" b="0" dirty="0"/>
          </a:p>
        </p:txBody>
      </p:sp>
      <p:pic>
        <p:nvPicPr>
          <p:cNvPr id="8" name="Picture 7" descr="A stacked bar chart showing the salary profile for commissioning roles">
            <a:extLst>
              <a:ext uri="{FF2B5EF4-FFF2-40B4-BE49-F238E27FC236}">
                <a16:creationId xmlns:a16="http://schemas.microsoft.com/office/drawing/2014/main" id="{A03D7A2E-8B64-9F74-0681-30800953BEB5}"/>
              </a:ext>
            </a:extLst>
          </p:cNvPr>
          <p:cNvPicPr>
            <a:picLocks noChangeAspect="1"/>
          </p:cNvPicPr>
          <p:nvPr/>
        </p:nvPicPr>
        <p:blipFill>
          <a:blip r:embed="rId2"/>
          <a:stretch>
            <a:fillRect/>
          </a:stretch>
        </p:blipFill>
        <p:spPr>
          <a:xfrm>
            <a:off x="870822" y="1579186"/>
            <a:ext cx="10833531" cy="4066384"/>
          </a:xfrm>
          <a:prstGeom prst="rect">
            <a:avLst/>
          </a:prstGeom>
        </p:spPr>
      </p:pic>
      <p:pic>
        <p:nvPicPr>
          <p:cNvPr id="18" name="Picture 17" descr="WTE per staff group. Administrators (34), Commissioners (adults) (131), Coordinators (adults) (38), Commissioners / coordinators (young people) (39), Data analysts (24), Project managers (33), Strategy managers (33), Contract officer (21), Other commissioning staff (56)">
            <a:extLst>
              <a:ext uri="{FF2B5EF4-FFF2-40B4-BE49-F238E27FC236}">
                <a16:creationId xmlns:a16="http://schemas.microsoft.com/office/drawing/2014/main" id="{F069239A-6EAE-3358-4E30-90F472C2FB24}"/>
              </a:ext>
            </a:extLst>
          </p:cNvPr>
          <p:cNvPicPr>
            <a:picLocks noChangeAspect="1"/>
          </p:cNvPicPr>
          <p:nvPr/>
        </p:nvPicPr>
        <p:blipFill>
          <a:blip r:embed="rId3"/>
          <a:stretch>
            <a:fillRect/>
          </a:stretch>
        </p:blipFill>
        <p:spPr>
          <a:xfrm>
            <a:off x="571500" y="5645570"/>
            <a:ext cx="10591800" cy="196850"/>
          </a:xfrm>
          <a:prstGeom prst="rect">
            <a:avLst/>
          </a:prstGeom>
        </p:spPr>
      </p:pic>
    </p:spTree>
    <p:extLst>
      <p:ext uri="{BB962C8B-B14F-4D97-AF65-F5344CB8AC3E}">
        <p14:creationId xmlns:p14="http://schemas.microsoft.com/office/powerpoint/2010/main" val="3650497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46</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6" y="0"/>
            <a:ext cx="11525252" cy="892173"/>
          </a:xfrm>
        </p:spPr>
        <p:txBody>
          <a:bodyPr>
            <a:normAutofit/>
          </a:bodyPr>
          <a:lstStyle/>
          <a:p>
            <a:r>
              <a:rPr lang="en-GB" sz="3200" dirty="0">
                <a:solidFill>
                  <a:schemeClr val="tx1"/>
                </a:solidFill>
              </a:rPr>
              <a:t>Time in post by staff group</a:t>
            </a:r>
          </a:p>
        </p:txBody>
      </p:sp>
      <p:sp>
        <p:nvSpPr>
          <p:cNvPr id="2" name="Content Placeholder 2">
            <a:extLst>
              <a:ext uri="{FF2B5EF4-FFF2-40B4-BE49-F238E27FC236}">
                <a16:creationId xmlns:a16="http://schemas.microsoft.com/office/drawing/2014/main" id="{9BC68719-AC57-14D0-9EB1-3997FD87BD67}"/>
              </a:ext>
            </a:extLst>
          </p:cNvPr>
          <p:cNvSpPr txBox="1">
            <a:spLocks/>
          </p:cNvSpPr>
          <p:nvPr/>
        </p:nvSpPr>
        <p:spPr>
          <a:xfrm>
            <a:off x="333375" y="830698"/>
            <a:ext cx="11153777" cy="1697032"/>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This section is based on headcount. With staff working across multiple roles, participants were asked to apportion the WTE as appropriate. For headcount, participants were asked to enter the staff in each role their time was allocated, for time in post, contract type and contract hours. It was acknowledged that this would lead to duplication in the number of staff reported and therefore this section focusses on the workforce profile rather than the absolute number of staff (headcount) reported against each role.</a:t>
            </a:r>
          </a:p>
          <a:p>
            <a:pPr marL="0" indent="0">
              <a:lnSpc>
                <a:spcPct val="100000"/>
              </a:lnSpc>
              <a:spcBef>
                <a:spcPts val="600"/>
              </a:spcBef>
              <a:buNone/>
            </a:pPr>
            <a:r>
              <a:rPr lang="en-GB" sz="1200" b="0" dirty="0"/>
              <a:t>The chart below plots the percentage of staff that have been in post in four bands, from less than one year to more than five years. Project managers have the highest proportion of staff in post less than a year at 46%. Data analysts (53%) and strategy managers (44%) have the highest proportion of staff in post more than 5 years.</a:t>
            </a:r>
          </a:p>
        </p:txBody>
      </p:sp>
      <p:pic>
        <p:nvPicPr>
          <p:cNvPr id="7" name="Picture 6" descr="A stacked bar chart showing time in post by staff type based on WTE">
            <a:extLst>
              <a:ext uri="{FF2B5EF4-FFF2-40B4-BE49-F238E27FC236}">
                <a16:creationId xmlns:a16="http://schemas.microsoft.com/office/drawing/2014/main" id="{D5AFDB74-CEFF-C0D0-293E-DB085BF439E1}"/>
              </a:ext>
            </a:extLst>
          </p:cNvPr>
          <p:cNvPicPr>
            <a:picLocks noChangeAspect="1"/>
          </p:cNvPicPr>
          <p:nvPr/>
        </p:nvPicPr>
        <p:blipFill>
          <a:blip r:embed="rId2"/>
          <a:stretch>
            <a:fillRect/>
          </a:stretch>
        </p:blipFill>
        <p:spPr>
          <a:xfrm>
            <a:off x="1100337" y="2527730"/>
            <a:ext cx="9851990" cy="3907875"/>
          </a:xfrm>
          <a:prstGeom prst="rect">
            <a:avLst/>
          </a:prstGeom>
        </p:spPr>
      </p:pic>
    </p:spTree>
    <p:extLst>
      <p:ext uri="{BB962C8B-B14F-4D97-AF65-F5344CB8AC3E}">
        <p14:creationId xmlns:p14="http://schemas.microsoft.com/office/powerpoint/2010/main" val="324035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47</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Contract type and contract hours by staff group</a:t>
            </a:r>
          </a:p>
        </p:txBody>
      </p:sp>
      <p:sp>
        <p:nvSpPr>
          <p:cNvPr id="7" name="Content Placeholder 2">
            <a:extLst>
              <a:ext uri="{FF2B5EF4-FFF2-40B4-BE49-F238E27FC236}">
                <a16:creationId xmlns:a16="http://schemas.microsoft.com/office/drawing/2014/main" id="{CF7A39AA-A854-31F7-720F-6CDDD3221FE0}"/>
              </a:ext>
            </a:extLst>
          </p:cNvPr>
          <p:cNvSpPr txBox="1">
            <a:spLocks/>
          </p:cNvSpPr>
          <p:nvPr/>
        </p:nvSpPr>
        <p:spPr>
          <a:xfrm>
            <a:off x="6934200" y="1231899"/>
            <a:ext cx="4233309" cy="439420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charts to the left show the breakdown of contract type (top) and contract hours (bottom) by commissioning job roles.</a:t>
            </a:r>
          </a:p>
          <a:p>
            <a:pPr marL="0" indent="0">
              <a:lnSpc>
                <a:spcPct val="100000"/>
              </a:lnSpc>
              <a:spcBef>
                <a:spcPts val="600"/>
              </a:spcBef>
              <a:buNone/>
            </a:pPr>
            <a:r>
              <a:rPr lang="en-GB" sz="1200" b="0" dirty="0"/>
              <a:t>Other commissioning staff and project managers report the lowest percentage of staff on permanent contracts which ties in with project managers reporting the highest proportion of staff in post for less than a year (previous page). This group also have staff (3%) on zero hour contracts.</a:t>
            </a:r>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r>
              <a:rPr lang="en-GB" sz="1200" b="0" dirty="0"/>
              <a:t>Between 72% and 83% of staff across job roles work full time, the exception being administrators which is slightly lower at 66% part time. </a:t>
            </a:r>
          </a:p>
        </p:txBody>
      </p:sp>
      <p:pic>
        <p:nvPicPr>
          <p:cNvPr id="2" name="Picture 1" descr="A stacked bar chart showing the breakdown of contract type by commissioning job roles">
            <a:extLst>
              <a:ext uri="{FF2B5EF4-FFF2-40B4-BE49-F238E27FC236}">
                <a16:creationId xmlns:a16="http://schemas.microsoft.com/office/drawing/2014/main" id="{1ACEEE59-C90B-FB6E-4A06-DAF87FA0D935}"/>
              </a:ext>
            </a:extLst>
          </p:cNvPr>
          <p:cNvPicPr>
            <a:picLocks noChangeAspect="1"/>
          </p:cNvPicPr>
          <p:nvPr/>
        </p:nvPicPr>
        <p:blipFill>
          <a:blip r:embed="rId2"/>
          <a:stretch>
            <a:fillRect/>
          </a:stretch>
        </p:blipFill>
        <p:spPr>
          <a:xfrm>
            <a:off x="198201" y="668397"/>
            <a:ext cx="6143626" cy="3179976"/>
          </a:xfrm>
          <a:prstGeom prst="rect">
            <a:avLst/>
          </a:prstGeom>
        </p:spPr>
      </p:pic>
      <p:pic>
        <p:nvPicPr>
          <p:cNvPr id="9" name="Picture 8" descr="A stacked bar chart showing the breakdown of contract hours by commissioning job roles">
            <a:extLst>
              <a:ext uri="{FF2B5EF4-FFF2-40B4-BE49-F238E27FC236}">
                <a16:creationId xmlns:a16="http://schemas.microsoft.com/office/drawing/2014/main" id="{911F3E72-9D22-3537-7152-E88BD6BE73FA}"/>
              </a:ext>
            </a:extLst>
          </p:cNvPr>
          <p:cNvPicPr>
            <a:picLocks noChangeAspect="1"/>
          </p:cNvPicPr>
          <p:nvPr/>
        </p:nvPicPr>
        <p:blipFill>
          <a:blip r:embed="rId3"/>
          <a:stretch>
            <a:fillRect/>
          </a:stretch>
        </p:blipFill>
        <p:spPr>
          <a:xfrm>
            <a:off x="196526" y="3848373"/>
            <a:ext cx="6145301" cy="2889754"/>
          </a:xfrm>
          <a:prstGeom prst="rect">
            <a:avLst/>
          </a:prstGeom>
        </p:spPr>
      </p:pic>
    </p:spTree>
    <p:extLst>
      <p:ext uri="{BB962C8B-B14F-4D97-AF65-F5344CB8AC3E}">
        <p14:creationId xmlns:p14="http://schemas.microsoft.com/office/powerpoint/2010/main" val="2938373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48</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23849" y="0"/>
            <a:ext cx="11525252" cy="892173"/>
          </a:xfrm>
        </p:spPr>
        <p:txBody>
          <a:bodyPr>
            <a:normAutofit/>
          </a:bodyPr>
          <a:lstStyle/>
          <a:p>
            <a:r>
              <a:rPr lang="en-GB" sz="2800" dirty="0"/>
              <a:t>Workforce metrics for commissioning staff</a:t>
            </a:r>
          </a:p>
        </p:txBody>
      </p:sp>
      <p:sp>
        <p:nvSpPr>
          <p:cNvPr id="3" name="TextBox 2">
            <a:extLst>
              <a:ext uri="{FF2B5EF4-FFF2-40B4-BE49-F238E27FC236}">
                <a16:creationId xmlns:a16="http://schemas.microsoft.com/office/drawing/2014/main" id="{9B7C6773-FBF8-564A-F235-0364FD6E6027}"/>
              </a:ext>
            </a:extLst>
          </p:cNvPr>
          <p:cNvSpPr txBox="1"/>
          <p:nvPr/>
        </p:nvSpPr>
        <p:spPr>
          <a:xfrm>
            <a:off x="445474" y="711484"/>
            <a:ext cx="9985194" cy="615553"/>
          </a:xfrm>
          <a:prstGeom prst="rect">
            <a:avLst/>
          </a:prstGeom>
          <a:noFill/>
        </p:spPr>
        <p:txBody>
          <a:bodyPr wrap="square">
            <a:spAutoFit/>
          </a:bodyPr>
          <a:lstStyle/>
          <a:p>
            <a:pPr>
              <a:spcBef>
                <a:spcPts val="600"/>
              </a:spcBef>
              <a:spcAft>
                <a:spcPts val="600"/>
              </a:spcAft>
            </a:pPr>
            <a:r>
              <a:rPr lang="en-US" sz="1200" dirty="0">
                <a:latin typeface="Arial" panose="020B0604020202020204" pitchFamily="34" charset="0"/>
                <a:cs typeface="Arial" panose="020B0604020202020204" pitchFamily="34" charset="0"/>
              </a:rPr>
              <a:t>For all commissioning staff roles, the vacancy, sickness and turnover rates were as follows. </a:t>
            </a:r>
          </a:p>
          <a:p>
            <a:pPr>
              <a:spcBef>
                <a:spcPts val="600"/>
              </a:spcBef>
              <a:spcAft>
                <a:spcPts val="600"/>
              </a:spcAft>
            </a:pPr>
            <a:r>
              <a:rPr lang="en-US" sz="1200" dirty="0">
                <a:latin typeface="Arial" panose="020B0604020202020204" pitchFamily="34" charset="0"/>
                <a:cs typeface="Arial" panose="020B0604020202020204" pitchFamily="34" charset="0"/>
              </a:rPr>
              <a:t>The census did not capture this data at a more granular role level. </a:t>
            </a:r>
          </a:p>
        </p:txBody>
      </p:sp>
      <p:sp>
        <p:nvSpPr>
          <p:cNvPr id="134" name="TextBox 133">
            <a:extLst>
              <a:ext uri="{FF2B5EF4-FFF2-40B4-BE49-F238E27FC236}">
                <a16:creationId xmlns:a16="http://schemas.microsoft.com/office/drawing/2014/main" id="{238DA9ED-E0F0-5782-4797-8E76E2BCB992}"/>
              </a:ext>
            </a:extLst>
          </p:cNvPr>
          <p:cNvSpPr txBox="1"/>
          <p:nvPr/>
        </p:nvSpPr>
        <p:spPr>
          <a:xfrm>
            <a:off x="611641" y="1779116"/>
            <a:ext cx="2000930" cy="369332"/>
          </a:xfrm>
          <a:prstGeom prst="rect">
            <a:avLst/>
          </a:prstGeom>
          <a:noFill/>
        </p:spPr>
        <p:txBody>
          <a:bodyPr wrap="square">
            <a:spAutoFit/>
          </a:bodyPr>
          <a:lstStyle/>
          <a:p>
            <a:r>
              <a:rPr lang="en-US" dirty="0"/>
              <a:t>14% vacancy rate</a:t>
            </a:r>
          </a:p>
        </p:txBody>
      </p:sp>
      <p:pic>
        <p:nvPicPr>
          <p:cNvPr id="117" name="Picture 116" descr="An infographic showing 14 people out of 100 shaded in red to represent a 14% vacancy rate for all commissioning staff roles.">
            <a:extLst>
              <a:ext uri="{FF2B5EF4-FFF2-40B4-BE49-F238E27FC236}">
                <a16:creationId xmlns:a16="http://schemas.microsoft.com/office/drawing/2014/main" id="{EFC4C50D-FD08-B40F-4090-3151E92AE847}"/>
              </a:ext>
            </a:extLst>
          </p:cNvPr>
          <p:cNvPicPr>
            <a:picLocks noChangeAspect="1"/>
          </p:cNvPicPr>
          <p:nvPr/>
        </p:nvPicPr>
        <p:blipFill>
          <a:blip r:embed="rId2"/>
          <a:stretch>
            <a:fillRect/>
          </a:stretch>
        </p:blipFill>
        <p:spPr>
          <a:xfrm>
            <a:off x="611641" y="2219612"/>
            <a:ext cx="3037065" cy="2646585"/>
          </a:xfrm>
          <a:prstGeom prst="rect">
            <a:avLst/>
          </a:prstGeom>
        </p:spPr>
      </p:pic>
      <p:sp>
        <p:nvSpPr>
          <p:cNvPr id="136" name="TextBox 135">
            <a:extLst>
              <a:ext uri="{FF2B5EF4-FFF2-40B4-BE49-F238E27FC236}">
                <a16:creationId xmlns:a16="http://schemas.microsoft.com/office/drawing/2014/main" id="{62F1FDDF-D619-504F-D48F-B43B1A42CAED}"/>
              </a:ext>
            </a:extLst>
          </p:cNvPr>
          <p:cNvSpPr txBox="1"/>
          <p:nvPr/>
        </p:nvSpPr>
        <p:spPr>
          <a:xfrm>
            <a:off x="4079762" y="1779116"/>
            <a:ext cx="2016238" cy="369332"/>
          </a:xfrm>
          <a:prstGeom prst="rect">
            <a:avLst/>
          </a:prstGeom>
          <a:noFill/>
        </p:spPr>
        <p:txBody>
          <a:bodyPr wrap="square">
            <a:spAutoFit/>
          </a:bodyPr>
          <a:lstStyle/>
          <a:p>
            <a:r>
              <a:rPr lang="en-US" dirty="0"/>
              <a:t>2% sickness rate</a:t>
            </a:r>
          </a:p>
        </p:txBody>
      </p:sp>
      <p:pic>
        <p:nvPicPr>
          <p:cNvPr id="128" name="Picture 127" descr="An infographic showing 2 people out of 100 shaded in red to represent a 2% sickness rate for all commissioning staff roles.">
            <a:extLst>
              <a:ext uri="{FF2B5EF4-FFF2-40B4-BE49-F238E27FC236}">
                <a16:creationId xmlns:a16="http://schemas.microsoft.com/office/drawing/2014/main" id="{9C4DD14A-9E5E-0414-9F02-2B8539C2D483}"/>
              </a:ext>
            </a:extLst>
          </p:cNvPr>
          <p:cNvPicPr>
            <a:picLocks noChangeAspect="1"/>
          </p:cNvPicPr>
          <p:nvPr/>
        </p:nvPicPr>
        <p:blipFill>
          <a:blip r:embed="rId3"/>
          <a:stretch>
            <a:fillRect/>
          </a:stretch>
        </p:blipFill>
        <p:spPr>
          <a:xfrm>
            <a:off x="3931208" y="2219612"/>
            <a:ext cx="3166481" cy="2683458"/>
          </a:xfrm>
          <a:prstGeom prst="rect">
            <a:avLst/>
          </a:prstGeom>
        </p:spPr>
      </p:pic>
      <p:sp>
        <p:nvSpPr>
          <p:cNvPr id="138" name="TextBox 137">
            <a:extLst>
              <a:ext uri="{FF2B5EF4-FFF2-40B4-BE49-F238E27FC236}">
                <a16:creationId xmlns:a16="http://schemas.microsoft.com/office/drawing/2014/main" id="{DC5A0D36-FAC7-5183-BA7A-B38C8FA81D77}"/>
              </a:ext>
            </a:extLst>
          </p:cNvPr>
          <p:cNvSpPr txBox="1"/>
          <p:nvPr/>
        </p:nvSpPr>
        <p:spPr>
          <a:xfrm>
            <a:off x="7380191" y="1779116"/>
            <a:ext cx="3221255" cy="369332"/>
          </a:xfrm>
          <a:prstGeom prst="rect">
            <a:avLst/>
          </a:prstGeom>
          <a:noFill/>
        </p:spPr>
        <p:txBody>
          <a:bodyPr wrap="square">
            <a:spAutoFit/>
          </a:bodyPr>
          <a:lstStyle/>
          <a:p>
            <a:r>
              <a:rPr lang="en-US" dirty="0"/>
              <a:t>11% turnover</a:t>
            </a:r>
          </a:p>
        </p:txBody>
      </p:sp>
      <p:pic>
        <p:nvPicPr>
          <p:cNvPr id="132" name="Picture 131" descr="An infographic showing 11 people out of 100 shaded in red to represent an 11% turnover rate for all commissioning staff roles.">
            <a:extLst>
              <a:ext uri="{FF2B5EF4-FFF2-40B4-BE49-F238E27FC236}">
                <a16:creationId xmlns:a16="http://schemas.microsoft.com/office/drawing/2014/main" id="{C1597D59-5BF4-8ACC-4E57-C3FB0BF7F52D}"/>
              </a:ext>
            </a:extLst>
          </p:cNvPr>
          <p:cNvPicPr>
            <a:picLocks noChangeAspect="1"/>
          </p:cNvPicPr>
          <p:nvPr/>
        </p:nvPicPr>
        <p:blipFill>
          <a:blip r:embed="rId4"/>
          <a:stretch>
            <a:fillRect/>
          </a:stretch>
        </p:blipFill>
        <p:spPr>
          <a:xfrm>
            <a:off x="7380191" y="2210087"/>
            <a:ext cx="3221255" cy="2683458"/>
          </a:xfrm>
          <a:prstGeom prst="rect">
            <a:avLst/>
          </a:prstGeom>
        </p:spPr>
      </p:pic>
    </p:spTree>
    <p:extLst>
      <p:ext uri="{BB962C8B-B14F-4D97-AF65-F5344CB8AC3E}">
        <p14:creationId xmlns:p14="http://schemas.microsoft.com/office/powerpoint/2010/main" val="1132372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8D572-1F55-40F8-B3C0-574A2DDDF0C5}"/>
              </a:ext>
            </a:extLst>
          </p:cNvPr>
          <p:cNvSpPr>
            <a:spLocks noGrp="1"/>
          </p:cNvSpPr>
          <p:nvPr>
            <p:ph type="sldNum" sz="quarter" idx="12"/>
          </p:nvPr>
        </p:nvSpPr>
        <p:spPr/>
        <p:txBody>
          <a:bodyPr/>
          <a:lstStyle/>
          <a:p>
            <a:fld id="{6FA9A11B-04D6-42DF-BB33-D91D786B2067}" type="slidenum">
              <a:rPr lang="en-GB" smtClean="0"/>
              <a:t>49</a:t>
            </a:fld>
            <a:endParaRPr lang="en-GB" dirty="0"/>
          </a:p>
        </p:txBody>
      </p:sp>
      <p:sp>
        <p:nvSpPr>
          <p:cNvPr id="2" name="Title 1">
            <a:extLst>
              <a:ext uri="{FF2B5EF4-FFF2-40B4-BE49-F238E27FC236}">
                <a16:creationId xmlns:a16="http://schemas.microsoft.com/office/drawing/2014/main" id="{D5D3F6FB-660B-47FB-A852-DADDB50B13A7}"/>
              </a:ext>
            </a:extLst>
          </p:cNvPr>
          <p:cNvSpPr>
            <a:spLocks noGrp="1"/>
          </p:cNvSpPr>
          <p:nvPr>
            <p:ph type="title"/>
          </p:nvPr>
        </p:nvSpPr>
        <p:spPr>
          <a:xfrm>
            <a:off x="333375" y="0"/>
            <a:ext cx="11525252" cy="673931"/>
          </a:xfrm>
        </p:spPr>
        <p:txBody>
          <a:bodyPr vert="horz" lIns="91440" tIns="45720" rIns="91440" bIns="45720" rtlCol="0" anchor="ctr">
            <a:normAutofit/>
          </a:bodyPr>
          <a:lstStyle/>
          <a:p>
            <a:r>
              <a:rPr lang="en-GB" sz="3200" dirty="0">
                <a:solidFill>
                  <a:schemeClr val="tx1"/>
                </a:solidFill>
              </a:rPr>
              <a:t>Demographic profile</a:t>
            </a:r>
          </a:p>
        </p:txBody>
      </p:sp>
      <p:sp>
        <p:nvSpPr>
          <p:cNvPr id="3" name="Content Placeholder 2">
            <a:extLst>
              <a:ext uri="{FF2B5EF4-FFF2-40B4-BE49-F238E27FC236}">
                <a16:creationId xmlns:a16="http://schemas.microsoft.com/office/drawing/2014/main" id="{F791502F-47DC-4615-B1AC-A68DF56A3B57}"/>
              </a:ext>
            </a:extLst>
          </p:cNvPr>
          <p:cNvSpPr>
            <a:spLocks noGrp="1"/>
          </p:cNvSpPr>
          <p:nvPr>
            <p:ph idx="1"/>
          </p:nvPr>
        </p:nvSpPr>
        <p:spPr>
          <a:xfrm>
            <a:off x="333375" y="764333"/>
            <a:ext cx="10982325" cy="968214"/>
          </a:xfrm>
        </p:spPr>
        <p:txBody>
          <a:bodyPr>
            <a:normAutofit/>
          </a:bodyPr>
          <a:lstStyle/>
          <a:p>
            <a:pPr marL="0" indent="0">
              <a:lnSpc>
                <a:spcPct val="110000"/>
              </a:lnSpc>
              <a:spcBef>
                <a:spcPts val="600"/>
              </a:spcBef>
              <a:buNone/>
            </a:pPr>
            <a:r>
              <a:rPr lang="en-GB" sz="1200" b="0" dirty="0"/>
              <a:t>The demographic profiles illustrated below are based on workforce data for all local authority staff, both commissioning and LA-delivered treatment. We are not able to disaggregate further.</a:t>
            </a:r>
          </a:p>
          <a:p>
            <a:pPr marL="0" indent="0">
              <a:lnSpc>
                <a:spcPct val="110000"/>
              </a:lnSpc>
              <a:spcBef>
                <a:spcPts val="600"/>
              </a:spcBef>
              <a:buNone/>
            </a:pPr>
            <a:r>
              <a:rPr lang="en-GB" sz="1200" b="0" dirty="0"/>
              <a:t>The bar chart below shows that the ethnicity profile of staff working in local authority commissioning roles is in line with the English working age population. Note that unknown responses have been excluded from the chart.</a:t>
            </a:r>
          </a:p>
        </p:txBody>
      </p:sp>
      <p:sp>
        <p:nvSpPr>
          <p:cNvPr id="12" name="Content Placeholder 2">
            <a:extLst>
              <a:ext uri="{FF2B5EF4-FFF2-40B4-BE49-F238E27FC236}">
                <a16:creationId xmlns:a16="http://schemas.microsoft.com/office/drawing/2014/main" id="{2E1DEFEC-CB31-E184-30A2-534F3C4A0958}"/>
              </a:ext>
            </a:extLst>
          </p:cNvPr>
          <p:cNvSpPr txBox="1">
            <a:spLocks/>
          </p:cNvSpPr>
          <p:nvPr/>
        </p:nvSpPr>
        <p:spPr>
          <a:xfrm>
            <a:off x="333376" y="1729441"/>
            <a:ext cx="7289832" cy="202670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The top pie chart to the right show that 69% of staff were female. This is in line with drug and alcohol treatment providers in the NHS but higher than the rates reported by drug and alcohol treatment providers in the voluntary (58%) and independent/private (60%) sectors.</a:t>
            </a:r>
          </a:p>
          <a:p>
            <a:pPr marL="0" indent="0">
              <a:lnSpc>
                <a:spcPct val="100000"/>
              </a:lnSpc>
              <a:spcBef>
                <a:spcPts val="600"/>
              </a:spcBef>
              <a:buFont typeface="Arial" panose="020B0604020202020204" pitchFamily="34" charset="0"/>
              <a:buNone/>
            </a:pPr>
            <a:r>
              <a:rPr lang="en-GB" sz="1200" b="0" dirty="0"/>
              <a:t>The bottom pie chart shows that 5% of LA staff reported a disability, below the 10% reported for voluntary and independent/private providers and the 10% reported by NHS drug and alcohol treatment providers. </a:t>
            </a:r>
          </a:p>
          <a:p>
            <a:pPr marL="0" indent="0">
              <a:lnSpc>
                <a:spcPct val="100000"/>
              </a:lnSpc>
              <a:spcBef>
                <a:spcPts val="600"/>
              </a:spcBef>
              <a:buFont typeface="Arial" panose="020B0604020202020204" pitchFamily="34" charset="0"/>
              <a:buNone/>
            </a:pPr>
            <a:r>
              <a:rPr lang="en-GB" sz="1200" b="0" dirty="0"/>
              <a:t>There were 103 LA submissions that responded to the question about the percentage of staff that identified as LGBTQ+. The median and 75</a:t>
            </a:r>
            <a:r>
              <a:rPr lang="en-GB" sz="1200" b="0" baseline="30000" dirty="0"/>
              <a:t>th</a:t>
            </a:r>
            <a:r>
              <a:rPr lang="en-GB" sz="1200" b="0" dirty="0"/>
              <a:t> percentile rates were both 0% with 25 of the 103 respondents reporting a rate above 0%. </a:t>
            </a:r>
          </a:p>
        </p:txBody>
      </p:sp>
      <p:pic>
        <p:nvPicPr>
          <p:cNvPr id="5" name="Picture 4" descr="A pie chart showing local authority staff gender profile: Female (69%), Male (28%), Non-binary (0.6%), Other (3%)">
            <a:extLst>
              <a:ext uri="{FF2B5EF4-FFF2-40B4-BE49-F238E27FC236}">
                <a16:creationId xmlns:a16="http://schemas.microsoft.com/office/drawing/2014/main" id="{2274A6B2-C33C-7958-79EB-B11A151D2CD1}"/>
              </a:ext>
            </a:extLst>
          </p:cNvPr>
          <p:cNvPicPr>
            <a:picLocks noChangeAspect="1"/>
          </p:cNvPicPr>
          <p:nvPr/>
        </p:nvPicPr>
        <p:blipFill>
          <a:blip r:embed="rId2"/>
          <a:stretch>
            <a:fillRect/>
          </a:stretch>
        </p:blipFill>
        <p:spPr>
          <a:xfrm>
            <a:off x="7623208" y="1630643"/>
            <a:ext cx="3337792" cy="2521484"/>
          </a:xfrm>
          <a:prstGeom prst="rect">
            <a:avLst/>
          </a:prstGeom>
        </p:spPr>
      </p:pic>
      <p:pic>
        <p:nvPicPr>
          <p:cNvPr id="10" name="Picture 9" descr="A pie chart showing a local authority staff disability profile: Staff who do not have a disability (77%), Staff who have a disability (28%), Unknown (5%) ">
            <a:extLst>
              <a:ext uri="{FF2B5EF4-FFF2-40B4-BE49-F238E27FC236}">
                <a16:creationId xmlns:a16="http://schemas.microsoft.com/office/drawing/2014/main" id="{603218C1-8272-10B1-6D9E-8430735ABD8B}"/>
              </a:ext>
            </a:extLst>
          </p:cNvPr>
          <p:cNvPicPr>
            <a:picLocks noChangeAspect="1"/>
          </p:cNvPicPr>
          <p:nvPr/>
        </p:nvPicPr>
        <p:blipFill>
          <a:blip r:embed="rId3"/>
          <a:stretch>
            <a:fillRect/>
          </a:stretch>
        </p:blipFill>
        <p:spPr>
          <a:xfrm>
            <a:off x="7649845" y="4152127"/>
            <a:ext cx="3488505" cy="2521484"/>
          </a:xfrm>
          <a:prstGeom prst="rect">
            <a:avLst/>
          </a:prstGeom>
        </p:spPr>
      </p:pic>
      <p:pic>
        <p:nvPicPr>
          <p:cNvPr id="6" name="Picture 5" descr="A stacked bar chart showing local authority staff ethnicity mix">
            <a:extLst>
              <a:ext uri="{FF2B5EF4-FFF2-40B4-BE49-F238E27FC236}">
                <a16:creationId xmlns:a16="http://schemas.microsoft.com/office/drawing/2014/main" id="{2C9FD1EB-F3D5-64FC-CEAB-5E887E1B5723}"/>
              </a:ext>
            </a:extLst>
          </p:cNvPr>
          <p:cNvPicPr>
            <a:picLocks noChangeAspect="1"/>
          </p:cNvPicPr>
          <p:nvPr/>
        </p:nvPicPr>
        <p:blipFill>
          <a:blip r:embed="rId4"/>
          <a:stretch>
            <a:fillRect/>
          </a:stretch>
        </p:blipFill>
        <p:spPr>
          <a:xfrm>
            <a:off x="486917" y="3756147"/>
            <a:ext cx="5956889" cy="2038008"/>
          </a:xfrm>
          <a:prstGeom prst="rect">
            <a:avLst/>
          </a:prstGeom>
        </p:spPr>
      </p:pic>
    </p:spTree>
    <p:extLst>
      <p:ext uri="{BB962C8B-B14F-4D97-AF65-F5344CB8AC3E}">
        <p14:creationId xmlns:p14="http://schemas.microsoft.com/office/powerpoint/2010/main" val="209597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(1)</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5</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42899" y="634144"/>
            <a:ext cx="11372851" cy="6001727"/>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en-GB" sz="1600" dirty="0"/>
              <a:t>Introduction</a:t>
            </a:r>
          </a:p>
          <a:p>
            <a:pPr marL="0" marR="57785" indent="0">
              <a:lnSpc>
                <a:spcPct val="120000"/>
              </a:lnSpc>
              <a:spcBef>
                <a:spcPts val="600"/>
              </a:spcBef>
              <a:buNone/>
            </a:pPr>
            <a:r>
              <a:rPr lang="en-US" sz="1300" b="0" dirty="0"/>
              <a:t>Dame Carol Black's (DCB)</a:t>
            </a:r>
            <a:r>
              <a:rPr lang="en-US" sz="1300" b="0" dirty="0">
                <a:solidFill>
                  <a:srgbClr val="FF0000"/>
                </a:solidFill>
              </a:rPr>
              <a:t> </a:t>
            </a:r>
            <a:r>
              <a:rPr lang="en-US" sz="1300" b="0" dirty="0">
                <a:solidFill>
                  <a:schemeClr val="accent1"/>
                </a:solidFill>
                <a:hlinkClick r:id="rId2">
                  <a:extLst>
                    <a:ext uri="{A12FA001-AC4F-418D-AE19-62706E023703}">
                      <ahyp:hlinkClr xmlns:ahyp="http://schemas.microsoft.com/office/drawing/2018/hyperlinkcolor" val="tx"/>
                    </a:ext>
                  </a:extLst>
                </a:hlinkClick>
              </a:rPr>
              <a:t>Independent </a:t>
            </a:r>
            <a:r>
              <a:rPr lang="en-US" sz="1300" b="0" spc="-5" dirty="0">
                <a:solidFill>
                  <a:schemeClr val="accent1"/>
                </a:solidFill>
                <a:hlinkClick r:id="rId2">
                  <a:extLst>
                    <a:ext uri="{A12FA001-AC4F-418D-AE19-62706E023703}">
                      <ahyp:hlinkClr xmlns:ahyp="http://schemas.microsoft.com/office/drawing/2018/hyperlinkcolor" val="tx"/>
                    </a:ext>
                  </a:extLst>
                </a:hlinkClick>
              </a:rPr>
              <a:t>Review </a:t>
            </a:r>
            <a:r>
              <a:rPr lang="en-US" sz="1300" b="0" dirty="0">
                <a:solidFill>
                  <a:schemeClr val="accent1"/>
                </a:solidFill>
                <a:hlinkClick r:id="rId2">
                  <a:extLst>
                    <a:ext uri="{A12FA001-AC4F-418D-AE19-62706E023703}">
                      <ahyp:hlinkClr xmlns:ahyp="http://schemas.microsoft.com/office/drawing/2018/hyperlinkcolor" val="tx"/>
                    </a:ext>
                  </a:extLst>
                </a:hlinkClick>
              </a:rPr>
              <a:t>of Drugs</a:t>
            </a:r>
            <a:r>
              <a:rPr lang="en-US" sz="1300" b="0" dirty="0">
                <a:solidFill>
                  <a:schemeClr val="accent1"/>
                </a:solidFill>
              </a:rPr>
              <a:t> </a:t>
            </a:r>
            <a:r>
              <a:rPr lang="en-US" sz="1300" b="0" spc="-5" dirty="0"/>
              <a:t>set </a:t>
            </a:r>
            <a:r>
              <a:rPr lang="en-US" sz="1300" b="0" dirty="0"/>
              <a:t>out </a:t>
            </a:r>
            <a:r>
              <a:rPr lang="en-US" sz="1300" b="0" spc="-5" dirty="0"/>
              <a:t>recommendations to tackle </a:t>
            </a:r>
            <a:r>
              <a:rPr lang="en-US" sz="1300" b="0" dirty="0"/>
              <a:t>the </a:t>
            </a:r>
            <a:r>
              <a:rPr lang="en-US" sz="1300" b="0" spc="-5" dirty="0"/>
              <a:t>scale of</a:t>
            </a:r>
            <a:r>
              <a:rPr lang="en-US" sz="1300" b="0" dirty="0"/>
              <a:t> drug-related harm</a:t>
            </a:r>
            <a:r>
              <a:rPr lang="en-US" sz="1300" b="0" spc="10" dirty="0"/>
              <a:t> </a:t>
            </a:r>
            <a:r>
              <a:rPr lang="en-US" sz="1300" b="0" dirty="0"/>
              <a:t>in</a:t>
            </a:r>
            <a:r>
              <a:rPr lang="en-US" sz="1300" b="0" spc="5" dirty="0"/>
              <a:t> </a:t>
            </a:r>
            <a:r>
              <a:rPr lang="en-US" sz="1300" b="0" dirty="0"/>
              <a:t>the UK.</a:t>
            </a:r>
            <a:r>
              <a:rPr lang="en-US" sz="1300" b="0" spc="10" dirty="0"/>
              <a:t> This included the need to</a:t>
            </a:r>
            <a:r>
              <a:rPr lang="en-US" sz="1300" b="0" dirty="0"/>
              <a:t> </a:t>
            </a:r>
            <a:r>
              <a:rPr lang="en-US" sz="1300" b="0" spc="-5" dirty="0"/>
              <a:t>improve the capacity and capability of the drug and alcohol treatment and recovery workforce.</a:t>
            </a:r>
            <a:r>
              <a:rPr lang="en-US" sz="1300" b="0" dirty="0"/>
              <a:t> In </a:t>
            </a:r>
            <a:r>
              <a:rPr lang="en-US" sz="1300" b="0" spc="-5" dirty="0"/>
              <a:t>response to </a:t>
            </a:r>
            <a:r>
              <a:rPr lang="en-US" sz="1300" b="0" dirty="0"/>
              <a:t>the DCB r</a:t>
            </a:r>
            <a:r>
              <a:rPr lang="en-US" sz="1300" b="0" spc="-20" dirty="0"/>
              <a:t>eview, </a:t>
            </a:r>
            <a:r>
              <a:rPr lang="en-US" sz="1300" b="0" dirty="0"/>
              <a:t>the </a:t>
            </a:r>
            <a:r>
              <a:rPr lang="en-US" sz="1300" b="0" spc="-15" dirty="0"/>
              <a:t>government </a:t>
            </a:r>
            <a:r>
              <a:rPr lang="en-US" sz="1300" b="0" spc="-5" dirty="0"/>
              <a:t>published a new 10-year drug strategy</a:t>
            </a:r>
            <a:r>
              <a:rPr lang="en-US" sz="1300" b="0" spc="-5" dirty="0">
                <a:solidFill>
                  <a:srgbClr val="FF0000"/>
                </a:solidFill>
              </a:rPr>
              <a:t> </a:t>
            </a:r>
            <a:r>
              <a:rPr lang="en-US" sz="1300" b="0" spc="-10" dirty="0">
                <a:solidFill>
                  <a:schemeClr val="accent1"/>
                </a:solidFill>
                <a:hlinkClick r:id="rId3">
                  <a:extLst>
                    <a:ext uri="{A12FA001-AC4F-418D-AE19-62706E023703}">
                      <ahyp:hlinkClr xmlns:ahyp="http://schemas.microsoft.com/office/drawing/2018/hyperlinkcolor" val="tx"/>
                    </a:ext>
                  </a:extLst>
                </a:hlinkClick>
              </a:rPr>
              <a:t>From Harm to Hope: A 10-year drugs plan to cut crime and save lives</a:t>
            </a:r>
            <a:r>
              <a:rPr lang="en-US" sz="1300" b="0" spc="5" dirty="0">
                <a:solidFill>
                  <a:schemeClr val="accent1"/>
                </a:solidFill>
              </a:rPr>
              <a:t> </a:t>
            </a:r>
            <a:r>
              <a:rPr lang="en-US" sz="1300" b="0" dirty="0"/>
              <a:t>in</a:t>
            </a:r>
            <a:r>
              <a:rPr lang="en-US" sz="1300" b="0" spc="10" dirty="0"/>
              <a:t> </a:t>
            </a:r>
            <a:r>
              <a:rPr lang="en-US" sz="1300" b="0" dirty="0"/>
              <a:t>April</a:t>
            </a:r>
            <a:r>
              <a:rPr lang="en-US" sz="1300" b="0" spc="-5" dirty="0"/>
              <a:t> </a:t>
            </a:r>
            <a:r>
              <a:rPr lang="en-US" sz="1300" b="0" dirty="0"/>
              <a:t>2022.</a:t>
            </a:r>
            <a:r>
              <a:rPr lang="en-US" sz="1300" b="0" spc="15" dirty="0"/>
              <a:t> </a:t>
            </a:r>
            <a:r>
              <a:rPr lang="en-US" sz="1300" b="0" spc="15" dirty="0">
                <a:ea typeface="+mn-lt"/>
              </a:rPr>
              <a:t>It committed to a range of actions to support workforce transformation. </a:t>
            </a:r>
          </a:p>
          <a:p>
            <a:pPr marL="0" marR="57785" indent="0">
              <a:lnSpc>
                <a:spcPct val="120000"/>
              </a:lnSpc>
              <a:spcBef>
                <a:spcPts val="600"/>
              </a:spcBef>
              <a:buNone/>
            </a:pPr>
            <a:r>
              <a:rPr lang="en-US" sz="1300" b="0" dirty="0"/>
              <a:t>To deliver the ambitions of the drug strategy, Health </a:t>
            </a:r>
            <a:r>
              <a:rPr lang="en-US" sz="1300" b="0" spc="-5" dirty="0"/>
              <a:t>Education </a:t>
            </a:r>
            <a:r>
              <a:rPr lang="en-US" sz="1300" b="0" dirty="0"/>
              <a:t>England </a:t>
            </a:r>
            <a:r>
              <a:rPr lang="en-US" sz="1300" b="0" spc="-5" dirty="0"/>
              <a:t>(HEE) were commissioned to </a:t>
            </a:r>
            <a:r>
              <a:rPr lang="en-US" sz="1300" b="0" dirty="0"/>
              <a:t>develop a </a:t>
            </a:r>
            <a:r>
              <a:rPr lang="en-US" sz="1300" b="0" spc="-10" dirty="0"/>
              <a:t>workforce strategy, which will outline the vision for the drug and alcohol treatment and recovery workforce. To support the development of the workforce strategy the NHS Benchmarking Network (NHSBN) were commissioned to undertake the first ever comprehensive workforce census across treatment providers, local authority (LA) commissioners and lived experience recovery organisations (LEROs). </a:t>
            </a:r>
            <a:r>
              <a:rPr lang="en-GB" sz="1300" b="0" spc="-10" dirty="0"/>
              <a:t>A lived experience recovery organisation (LERO) is an organisation led by people with lived experience of recovery. LEROs deliver a range of harm reduction interventions, peer support, recovery support and help people to access and engage in treatment and other support services. </a:t>
            </a:r>
          </a:p>
          <a:p>
            <a:pPr marL="0" marR="57785" indent="0">
              <a:lnSpc>
                <a:spcPct val="120000"/>
              </a:lnSpc>
              <a:spcBef>
                <a:spcPts val="600"/>
              </a:spcBef>
              <a:buNone/>
            </a:pPr>
            <a:r>
              <a:rPr lang="en-GB" sz="1300" b="0" spc="-10" dirty="0"/>
              <a:t>This is the most comprehensive workforce data collection for drug and alcohol services to date. The data presented in this report will be invaluable in supporting the development of the strategy and future workforce training and needs.</a:t>
            </a:r>
            <a:endParaRPr lang="en-US" sz="1300" b="0" spc="-10" dirty="0"/>
          </a:p>
          <a:p>
            <a:pPr marL="0" marR="57785" indent="0">
              <a:lnSpc>
                <a:spcPct val="120000"/>
              </a:lnSpc>
              <a:spcBef>
                <a:spcPts val="600"/>
              </a:spcBef>
              <a:buNone/>
            </a:pPr>
            <a:r>
              <a:rPr lang="en-US" sz="1300" b="0" spc="-10" dirty="0"/>
              <a:t>The report provides an overview of the workforce across LA-commissioned drug and alcohol services, as well as the workforce working for treatment providers, lived experience recovery organisations (LEROs) and LA commissioning organisations. </a:t>
            </a:r>
            <a:r>
              <a:rPr lang="en-GB" sz="1300" b="0" spc="-10" dirty="0"/>
              <a:t>For the purposes of this report, the ‘drug and alcohol workforce’ refers to LA-commissioned treatment and recovery services, LEROs and LA commissioning teams. </a:t>
            </a:r>
            <a:r>
              <a:rPr lang="en-US" sz="1300" b="0" spc="-10" dirty="0"/>
              <a:t>The data is summarised primarily by job role group; more detailed information for individual roles is provided in Appendix 1.</a:t>
            </a:r>
          </a:p>
          <a:p>
            <a:pPr marL="0" marR="57785" indent="0">
              <a:lnSpc>
                <a:spcPct val="120000"/>
              </a:lnSpc>
              <a:spcBef>
                <a:spcPts val="600"/>
              </a:spcBef>
              <a:buNone/>
            </a:pPr>
            <a:r>
              <a:rPr lang="en-US" sz="1600" spc="-10" dirty="0"/>
              <a:t>Participation</a:t>
            </a:r>
          </a:p>
          <a:p>
            <a:pPr marL="0" marR="57785" indent="0">
              <a:lnSpc>
                <a:spcPct val="120000"/>
              </a:lnSpc>
              <a:spcBef>
                <a:spcPts val="600"/>
              </a:spcBef>
              <a:buNone/>
            </a:pPr>
            <a:r>
              <a:rPr lang="en-US" sz="1300" spc="-10" dirty="0"/>
              <a:t>There were 535 data submissions of which 347 were from treatment providers, 23 from LEROs and 165 from commissioners</a:t>
            </a:r>
            <a:r>
              <a:rPr lang="en-US" sz="1300" b="0" spc="-10" dirty="0"/>
              <a:t>. Most treatment provider submissions were received from voluntary organisations (78%; N=270) followed by the NHS (18%; N=63), and the independent/private sector (4%; N=14).</a:t>
            </a:r>
            <a:r>
              <a:rPr lang="en-US" sz="1300" b="0" spc="-10" dirty="0">
                <a:solidFill>
                  <a:srgbClr val="FF0000"/>
                </a:solidFill>
              </a:rPr>
              <a:t> </a:t>
            </a:r>
            <a:r>
              <a:rPr lang="en-US" sz="1300" b="0" spc="-10" dirty="0"/>
              <a:t>We received a range of submissions from LA commissioners including those reporting activity for commissioning staff only (72%; N=119), those including activity for treatment staff employed by the LA (19%; N=31) and those that sent submissions including commissioning and treatment staff (9%; N=15). </a:t>
            </a:r>
          </a:p>
          <a:p>
            <a:pPr marL="0" marR="57785" indent="0">
              <a:lnSpc>
                <a:spcPct val="120000"/>
              </a:lnSpc>
              <a:spcBef>
                <a:spcPts val="600"/>
              </a:spcBef>
              <a:buNone/>
            </a:pPr>
            <a:r>
              <a:rPr lang="en-US" sz="1300" b="0" spc="-10" dirty="0"/>
              <a:t>We received submissions for all seven health regions from all sectors. The majority of independent/private sector submissions (9) were from the North West; there were no submissions received from independent/private sector organisations in the East of England, London and the Midlands. Most submissions for LEROs were from London (4) and the Midlands (8), although there was at least one submission for each region.</a:t>
            </a:r>
          </a:p>
          <a:p>
            <a:pPr marL="0" marR="57785" indent="0">
              <a:lnSpc>
                <a:spcPct val="120000"/>
              </a:lnSpc>
              <a:spcBef>
                <a:spcPts val="600"/>
              </a:spcBef>
              <a:buNone/>
            </a:pPr>
            <a:r>
              <a:rPr lang="en-US" sz="1300" b="0" spc="-10" dirty="0"/>
              <a:t>By service type, most submissions were for community treatment and recovery support services (69%) followed by </a:t>
            </a:r>
            <a:r>
              <a:rPr lang="en-GB" sz="1300" b="0" dirty="0"/>
              <a:t>young people’s alcohol and drug services (20%), residential rehabilitation (8%) and inpatient detoxification (4%). Please note these percentages are calculated using the total submissions that were received (N=535).</a:t>
            </a:r>
            <a:endParaRPr lang="en-US" sz="1200" b="0" spc="-10" dirty="0"/>
          </a:p>
        </p:txBody>
      </p:sp>
    </p:spTree>
    <p:extLst>
      <p:ext uri="{BB962C8B-B14F-4D97-AF65-F5344CB8AC3E}">
        <p14:creationId xmlns:p14="http://schemas.microsoft.com/office/powerpoint/2010/main" val="3049167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50</a:t>
            </a:fld>
            <a:endParaRPr lang="en-GB" dirty="0"/>
          </a:p>
        </p:txBody>
      </p:sp>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71451"/>
            <a:ext cx="11525252" cy="685800"/>
          </a:xfrm>
        </p:spPr>
        <p:txBody>
          <a:bodyPr vert="horz" lIns="91440" tIns="45720" rIns="91440" bIns="45720" rtlCol="0" anchor="ctr">
            <a:normAutofit/>
          </a:bodyPr>
          <a:lstStyle/>
          <a:p>
            <a:r>
              <a:rPr lang="en-GB" sz="3200" dirty="0"/>
              <a:t>Commissioning: summary of key findings</a:t>
            </a:r>
            <a:endParaRPr lang="en-GB" sz="3200" dirty="0">
              <a:solidFill>
                <a:schemeClr val="tx1"/>
              </a:solidFill>
            </a:endParaRPr>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1138358"/>
            <a:ext cx="11029951" cy="4801314"/>
          </a:xfrm>
          <a:prstGeom prst="rect">
            <a:avLst/>
          </a:prstGeom>
          <a:noFill/>
        </p:spPr>
        <p:txBody>
          <a:bodyPr wrap="square" rtlCol="0">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Local authorities made 165 submissions. Of these, 119 contained workforce data for commissioning staff only, and a further 15 contained information relating to treatment provider staff as well as the commissioning workforce. The remaining 31 submissions contained only treatment provider staff. Please note, that the data on demographics is for all local authority staff as we are not able to disaggregate it to commissioning and treatment provider staff separately. They key findings for local authority staff are summarised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Local authorities reported 398 WTE commissioning staff across nine roles, the largest of which was ‘commissioners (adult)’, at 33% of the workforce. The remaining staff were relatively evenly reported across the eight other roles with between 5% and 10% of the workforce in each.</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salary reported for each roles varied considerably, highlighting a diversity across apparently similar roles. To some extent this will reflect the seniority of staff but may also reflect different banding of staff across authorities. </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Overall, 78% of commissioning staff were full time with 83% on permanent contracts and 26% in post for less than a year. Project managers reported the lowest percentage of staff on permanent contracts, 3% of staff on zero hour contracts and the highest percentage of staff in post for less than a year.</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commissioning roles specifically, the vacancy rate was 14%, turnover 11% and sickness absence 2%. These were generally in line or below the rates reported for treatment provider staff.</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ethnicity profile for local authority staff is generally in line with the English working age population.</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age profile of staff in this sector had a higher proportion of staff aged 40-59 (55%) compared to the working age population (39%) but a lower proportion aged 60+ (6%) compared to the working age population (15%). </a:t>
            </a:r>
          </a:p>
          <a:p>
            <a:pPr marL="171450" indent="-17145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2000" dirty="0"/>
          </a:p>
        </p:txBody>
      </p:sp>
    </p:spTree>
    <p:extLst>
      <p:ext uri="{BB962C8B-B14F-4D97-AF65-F5344CB8AC3E}">
        <p14:creationId xmlns:p14="http://schemas.microsoft.com/office/powerpoint/2010/main" val="2196973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E173-B898-C455-4D57-78200CA8C6D2}"/>
              </a:ext>
            </a:extLst>
          </p:cNvPr>
          <p:cNvSpPr>
            <a:spLocks noGrp="1"/>
          </p:cNvSpPr>
          <p:nvPr>
            <p:ph type="title"/>
          </p:nvPr>
        </p:nvSpPr>
        <p:spPr/>
        <p:txBody>
          <a:bodyPr/>
          <a:lstStyle/>
          <a:p>
            <a:r>
              <a:rPr lang="en-GB" dirty="0"/>
              <a:t>Lived experience recovery organisations (LEROs)</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51</a:t>
            </a:fld>
            <a:endParaRPr lang="en-GB" dirty="0"/>
          </a:p>
        </p:txBody>
      </p:sp>
    </p:spTree>
    <p:extLst>
      <p:ext uri="{BB962C8B-B14F-4D97-AF65-F5344CB8AC3E}">
        <p14:creationId xmlns:p14="http://schemas.microsoft.com/office/powerpoint/2010/main" val="4077142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52</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Workforce composition</a:t>
            </a:r>
          </a:p>
        </p:txBody>
      </p:sp>
      <p:sp>
        <p:nvSpPr>
          <p:cNvPr id="2" name="Content Placeholder 2">
            <a:extLst>
              <a:ext uri="{FF2B5EF4-FFF2-40B4-BE49-F238E27FC236}">
                <a16:creationId xmlns:a16="http://schemas.microsoft.com/office/drawing/2014/main" id="{A422CDF7-FA2D-D476-031F-FA5858697E75}"/>
              </a:ext>
            </a:extLst>
          </p:cNvPr>
          <p:cNvSpPr txBox="1">
            <a:spLocks/>
          </p:cNvSpPr>
          <p:nvPr/>
        </p:nvSpPr>
        <p:spPr>
          <a:xfrm>
            <a:off x="333375" y="734190"/>
            <a:ext cx="7191376" cy="296226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chart shows the workforce profile by staff group with the table below showing the salary profile.  Note the table includes the individual roles reported within the peer support and service user group as well as some alcohol and drug workers and psychological professions employed by LEROs.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Lived experience recovery organisations (LEROs) reported 184 whole time equivalent (WTE) staff in total. Peer support and service user development roles make up the biggest proportion of the workforce at 46% (84.3 WTE) which compared this staff group representing 9% of the treatment providers workforce.</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Service managers make up a lower proportion of the workforce in LEROs at 17% compared to 23% for treatment providers.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Within LEROs 17% of the workforce are unpaid/volunteers and 78% are band 4 or below (&lt;£26k). This compares with 12% of treatment provider staff being unpaid/volunteers and 50% a band 4 and below.</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When reviewing the LERO workforce the low number of staff reported for some staff groups should be considered.</a:t>
            </a:r>
          </a:p>
        </p:txBody>
      </p:sp>
      <p:pic>
        <p:nvPicPr>
          <p:cNvPr id="8" name="Picture 7" descr="A pie chart showing workforce profile by staff group: Peer support and service-user development (46%), Individual Placement and Support (IPS) (2%), Alcohol and drug workers (27%), Service management and administration (17%), Psychological professions (4%), Other (4%)">
            <a:extLst>
              <a:ext uri="{FF2B5EF4-FFF2-40B4-BE49-F238E27FC236}">
                <a16:creationId xmlns:a16="http://schemas.microsoft.com/office/drawing/2014/main" id="{1D300D04-C275-7500-AB72-7505DF176E47}"/>
              </a:ext>
            </a:extLst>
          </p:cNvPr>
          <p:cNvPicPr>
            <a:picLocks noChangeAspect="1"/>
          </p:cNvPicPr>
          <p:nvPr/>
        </p:nvPicPr>
        <p:blipFill>
          <a:blip r:embed="rId2"/>
          <a:stretch>
            <a:fillRect/>
          </a:stretch>
        </p:blipFill>
        <p:spPr>
          <a:xfrm>
            <a:off x="7133136" y="734190"/>
            <a:ext cx="4101511" cy="2875772"/>
          </a:xfrm>
          <a:prstGeom prst="rect">
            <a:avLst/>
          </a:prstGeom>
        </p:spPr>
      </p:pic>
      <p:pic>
        <p:nvPicPr>
          <p:cNvPr id="12" name="Picture 11" descr="A table showing LEROs by salary and role. The total number of LEROs were 184 WTE. By role: Peer support worker (66), Service-user development workers (3), Activity facilitator (16), Individual placement and support (4), Alcohol and drug workers (50), Service management and administration (32), Psychological professions (7), Other (7).">
            <a:extLst>
              <a:ext uri="{FF2B5EF4-FFF2-40B4-BE49-F238E27FC236}">
                <a16:creationId xmlns:a16="http://schemas.microsoft.com/office/drawing/2014/main" id="{FA5C69BF-DDAC-6CBE-63BB-B0AAD1DF12E4}"/>
              </a:ext>
            </a:extLst>
          </p:cNvPr>
          <p:cNvPicPr>
            <a:picLocks noChangeAspect="1"/>
          </p:cNvPicPr>
          <p:nvPr/>
        </p:nvPicPr>
        <p:blipFill>
          <a:blip r:embed="rId3"/>
          <a:stretch>
            <a:fillRect/>
          </a:stretch>
        </p:blipFill>
        <p:spPr>
          <a:xfrm>
            <a:off x="225272" y="3542483"/>
            <a:ext cx="10870078" cy="3315517"/>
          </a:xfrm>
          <a:prstGeom prst="rect">
            <a:avLst/>
          </a:prstGeom>
        </p:spPr>
      </p:pic>
    </p:spTree>
    <p:extLst>
      <p:ext uri="{BB962C8B-B14F-4D97-AF65-F5344CB8AC3E}">
        <p14:creationId xmlns:p14="http://schemas.microsoft.com/office/powerpoint/2010/main" val="703232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53</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50244" y="33287"/>
            <a:ext cx="11841756" cy="1057598"/>
          </a:xfrm>
        </p:spPr>
        <p:txBody>
          <a:bodyPr>
            <a:normAutofit/>
          </a:bodyPr>
          <a:lstStyle/>
          <a:p>
            <a:r>
              <a:rPr lang="en-GB" sz="3200" dirty="0">
                <a:solidFill>
                  <a:schemeClr val="tx1"/>
                </a:solidFill>
              </a:rPr>
              <a:t>Time in post, contract type and contract hours by staff group</a:t>
            </a:r>
          </a:p>
        </p:txBody>
      </p:sp>
      <p:sp>
        <p:nvSpPr>
          <p:cNvPr id="5" name="Content Placeholder 2">
            <a:extLst>
              <a:ext uri="{FF2B5EF4-FFF2-40B4-BE49-F238E27FC236}">
                <a16:creationId xmlns:a16="http://schemas.microsoft.com/office/drawing/2014/main" id="{84744A94-D317-638B-8088-81ADF5CC64A0}"/>
              </a:ext>
            </a:extLst>
          </p:cNvPr>
          <p:cNvSpPr txBox="1">
            <a:spLocks/>
          </p:cNvSpPr>
          <p:nvPr/>
        </p:nvSpPr>
        <p:spPr>
          <a:xfrm>
            <a:off x="387301" y="1012597"/>
            <a:ext cx="11201135" cy="105759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table below shows that overall 34% of the LERO workforce have been in post for less than a year (based on 20 responses, 87% of LERO submissions) which was in line with the 37% reported for treatment providers. As for treatment providers, individual placement and support workers had a high percentage of staff in post for less than a year but note this was based on 4 WTE staff in these roles. Similarly, the profiles for psychological professions and other staff need to be viewed in the context of each reporting 7 WTE staff in post.  </a:t>
            </a:r>
            <a:endParaRPr lang="en-GB" sz="1200" dirty="0">
              <a:highlight>
                <a:srgbClr val="FFFF00"/>
              </a:highlight>
              <a:latin typeface="Arial" panose="020B0604020202020204" pitchFamily="34" charset="0"/>
              <a:cs typeface="Arial" panose="020B0604020202020204" pitchFamily="34" charset="0"/>
            </a:endParaRPr>
          </a:p>
        </p:txBody>
      </p:sp>
      <p:pic>
        <p:nvPicPr>
          <p:cNvPr id="9" name="Picture 8" descr="A table showing LEROs by staff group and time in post. By all staff: Up to 1 year (34%), 1 &lt; 3 years (41%), 3 &lt; 5 years (10%), more than 5 years (15%), not known (0%).">
            <a:extLst>
              <a:ext uri="{FF2B5EF4-FFF2-40B4-BE49-F238E27FC236}">
                <a16:creationId xmlns:a16="http://schemas.microsoft.com/office/drawing/2014/main" id="{EF7102E9-6C16-5E47-146F-42DCD0A95E38}"/>
              </a:ext>
            </a:extLst>
          </p:cNvPr>
          <p:cNvPicPr>
            <a:picLocks noChangeAspect="1"/>
          </p:cNvPicPr>
          <p:nvPr/>
        </p:nvPicPr>
        <p:blipFill>
          <a:blip r:embed="rId2"/>
          <a:stretch>
            <a:fillRect/>
          </a:stretch>
        </p:blipFill>
        <p:spPr>
          <a:xfrm>
            <a:off x="455580" y="1796759"/>
            <a:ext cx="5982927" cy="1895998"/>
          </a:xfrm>
          <a:prstGeom prst="rect">
            <a:avLst/>
          </a:prstGeom>
        </p:spPr>
      </p:pic>
      <p:sp>
        <p:nvSpPr>
          <p:cNvPr id="16" name="Content Placeholder 2">
            <a:extLst>
              <a:ext uri="{FF2B5EF4-FFF2-40B4-BE49-F238E27FC236}">
                <a16:creationId xmlns:a16="http://schemas.microsoft.com/office/drawing/2014/main" id="{D6A8AD0F-B45D-01DD-3F9C-CF2708E447C3}"/>
              </a:ext>
            </a:extLst>
          </p:cNvPr>
          <p:cNvSpPr txBox="1">
            <a:spLocks/>
          </p:cNvSpPr>
          <p:nvPr/>
        </p:nvSpPr>
        <p:spPr>
          <a:xfrm>
            <a:off x="387300" y="3692757"/>
            <a:ext cx="11201135" cy="90102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table below left shows that overall 42% of the LERO workforce were on permanent contracts, 42% on fixed and 17% on temporary contracts. This differs to treatment providers where 84% of staff were on permanent contracts. </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table bottom left shows that 57% of LERO staff worked full time compared to 69% in treatment providers. A lower percentage of LERO staff are on zero hour contracts at 4% compared to 8% for treatment providers.</a:t>
            </a:r>
          </a:p>
          <a:p>
            <a:pPr marL="0" indent="0">
              <a:lnSpc>
                <a:spcPct val="100000"/>
              </a:lnSpc>
              <a:spcBef>
                <a:spcPts val="600"/>
              </a:spcBef>
              <a:buNone/>
            </a:pPr>
            <a:endParaRPr lang="en-GB" sz="1200" dirty="0">
              <a:latin typeface="Arial" panose="020B0604020202020204" pitchFamily="34" charset="0"/>
              <a:cs typeface="Arial" panose="020B0604020202020204" pitchFamily="34" charset="0"/>
            </a:endParaRPr>
          </a:p>
        </p:txBody>
      </p:sp>
      <p:pic>
        <p:nvPicPr>
          <p:cNvPr id="14" name="Picture 13" descr="A table showing LEROs by staff group and contract type. By all staff: Permanent (42%), Fixed term (42%), Temporary (17%)">
            <a:extLst>
              <a:ext uri="{FF2B5EF4-FFF2-40B4-BE49-F238E27FC236}">
                <a16:creationId xmlns:a16="http://schemas.microsoft.com/office/drawing/2014/main" id="{6B3F8663-B921-334C-40F3-DB55CBB77073}"/>
              </a:ext>
            </a:extLst>
          </p:cNvPr>
          <p:cNvPicPr>
            <a:picLocks noChangeAspect="1"/>
          </p:cNvPicPr>
          <p:nvPr/>
        </p:nvPicPr>
        <p:blipFill>
          <a:blip r:embed="rId3"/>
          <a:stretch>
            <a:fillRect/>
          </a:stretch>
        </p:blipFill>
        <p:spPr>
          <a:xfrm>
            <a:off x="342899" y="4702774"/>
            <a:ext cx="5035732" cy="2030144"/>
          </a:xfrm>
          <a:prstGeom prst="rect">
            <a:avLst/>
          </a:prstGeom>
        </p:spPr>
      </p:pic>
      <p:pic>
        <p:nvPicPr>
          <p:cNvPr id="25" name="Picture 24" descr="A table showing LEROs by staff group and contract hours. By all staff: Full time (57%), part time (39%), zero hours (4%)">
            <a:extLst>
              <a:ext uri="{FF2B5EF4-FFF2-40B4-BE49-F238E27FC236}">
                <a16:creationId xmlns:a16="http://schemas.microsoft.com/office/drawing/2014/main" id="{65B78ADD-571D-4216-3299-C7C134CCC025}"/>
              </a:ext>
            </a:extLst>
          </p:cNvPr>
          <p:cNvPicPr>
            <a:picLocks noChangeAspect="1"/>
          </p:cNvPicPr>
          <p:nvPr/>
        </p:nvPicPr>
        <p:blipFill>
          <a:blip r:embed="rId4"/>
          <a:stretch>
            <a:fillRect/>
          </a:stretch>
        </p:blipFill>
        <p:spPr>
          <a:xfrm>
            <a:off x="5688892" y="4714967"/>
            <a:ext cx="4980864" cy="2017951"/>
          </a:xfrm>
          <a:prstGeom prst="rect">
            <a:avLst/>
          </a:prstGeom>
        </p:spPr>
      </p:pic>
    </p:spTree>
    <p:extLst>
      <p:ext uri="{BB962C8B-B14F-4D97-AF65-F5344CB8AC3E}">
        <p14:creationId xmlns:p14="http://schemas.microsoft.com/office/powerpoint/2010/main" val="4048035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23849" y="0"/>
            <a:ext cx="11525252" cy="892173"/>
          </a:xfrm>
        </p:spPr>
        <p:txBody>
          <a:bodyPr>
            <a:normAutofit/>
          </a:bodyPr>
          <a:lstStyle/>
          <a:p>
            <a:r>
              <a:rPr lang="en-GB" sz="3200" dirty="0">
                <a:solidFill>
                  <a:schemeClr val="tx1"/>
                </a:solidFill>
              </a:rPr>
              <a:t>Workforce</a:t>
            </a:r>
            <a:r>
              <a:rPr lang="en-GB" sz="2800" dirty="0"/>
              <a:t> </a:t>
            </a:r>
            <a:r>
              <a:rPr lang="en-GB" sz="3200" dirty="0">
                <a:solidFill>
                  <a:schemeClr val="tx1"/>
                </a:solidFill>
              </a:rPr>
              <a:t>metrics</a:t>
            </a:r>
            <a:endParaRPr lang="en-GB" sz="2800" dirty="0">
              <a:solidFill>
                <a:schemeClr val="tx1"/>
              </a:solidFill>
            </a:endParaRPr>
          </a:p>
        </p:txBody>
      </p:sp>
      <p:sp>
        <p:nvSpPr>
          <p:cNvPr id="13" name="Content Placeholder 2">
            <a:extLst>
              <a:ext uri="{FF2B5EF4-FFF2-40B4-BE49-F238E27FC236}">
                <a16:creationId xmlns:a16="http://schemas.microsoft.com/office/drawing/2014/main" id="{373903DF-F55B-F4FF-B697-4113DAC2CD17}"/>
              </a:ext>
            </a:extLst>
          </p:cNvPr>
          <p:cNvSpPr txBox="1">
            <a:spLocks/>
          </p:cNvSpPr>
          <p:nvPr/>
        </p:nvSpPr>
        <p:spPr>
          <a:xfrm>
            <a:off x="8853488" y="892173"/>
            <a:ext cx="2995613" cy="572599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solidFill>
                  <a:schemeClr val="tx1"/>
                </a:solidFill>
                <a:latin typeface="Arial" panose="020B0604020202020204" pitchFamily="34" charset="0"/>
                <a:cs typeface="Arial" panose="020B0604020202020204" pitchFamily="34" charset="0"/>
              </a:rPr>
              <a:t>LEROs did not all complete all metric data for all roles. Some provided a total for all staff but no or limited breakdown by staff group, whilst others provided information for some staff groups but not all and no total for all staff. Therefore, the sum of the individual staff groups will not match the ‘all staff’ information.</a:t>
            </a:r>
          </a:p>
          <a:p>
            <a:pPr marL="0" indent="0">
              <a:lnSpc>
                <a:spcPct val="100000"/>
              </a:lnSpc>
              <a:spcBef>
                <a:spcPts val="600"/>
              </a:spcBef>
              <a:buNone/>
            </a:pPr>
            <a:r>
              <a:rPr lang="en-GB" sz="1200" b="0" dirty="0"/>
              <a:t>The 42% vacancy rate reported for peer support and development staff is based on 19 WTE vacancies. This rate compared to a vacancy rate of 11% for this staff group in voluntary drug and alcohol treatment providers and 50% for NHS treatment providers.</a:t>
            </a:r>
          </a:p>
          <a:p>
            <a:pPr marL="0" indent="0">
              <a:lnSpc>
                <a:spcPct val="100000"/>
              </a:lnSpc>
              <a:spcBef>
                <a:spcPts val="600"/>
              </a:spcBef>
              <a:buNone/>
            </a:pPr>
            <a:r>
              <a:rPr lang="en-GB" sz="1200" b="0" dirty="0"/>
              <a:t>The 20% turnover rate reported for peer support and development staff was based on 8 leavers. The voluntary sector reported a 40% turnover rate for this staff group and the NHS 20%.</a:t>
            </a:r>
          </a:p>
          <a:p>
            <a:pPr marL="0" indent="0">
              <a:lnSpc>
                <a:spcPct val="100000"/>
              </a:lnSpc>
              <a:spcBef>
                <a:spcPts val="600"/>
              </a:spcBef>
              <a:buNone/>
            </a:pPr>
            <a:endParaRPr lang="en-GB" sz="1100" b="0" dirty="0"/>
          </a:p>
          <a:p>
            <a:pPr marL="0" indent="0">
              <a:lnSpc>
                <a:spcPct val="100000"/>
              </a:lnSpc>
              <a:spcBef>
                <a:spcPts val="600"/>
              </a:spcBef>
              <a:buNone/>
            </a:pPr>
            <a:r>
              <a:rPr lang="en-GB" sz="1100" b="0" dirty="0"/>
              <a:t>*</a:t>
            </a:r>
            <a:r>
              <a:rPr lang="en-GB" sz="1050" b="0" i="1" dirty="0"/>
              <a:t>Peer support, service development, activity facilitation, Individual Placement, Support workers</a:t>
            </a:r>
          </a:p>
        </p:txBody>
      </p:sp>
      <p:pic>
        <p:nvPicPr>
          <p:cNvPr id="7" name="Picture 6" descr="A bar chart showing vacancy rate by staff group, with psychological professions having the highest rate of 69%">
            <a:extLst>
              <a:ext uri="{FF2B5EF4-FFF2-40B4-BE49-F238E27FC236}">
                <a16:creationId xmlns:a16="http://schemas.microsoft.com/office/drawing/2014/main" id="{5E042293-1D4A-7897-0F37-9BCAEE1579ED}"/>
              </a:ext>
            </a:extLst>
          </p:cNvPr>
          <p:cNvPicPr>
            <a:picLocks noChangeAspect="1"/>
          </p:cNvPicPr>
          <p:nvPr/>
        </p:nvPicPr>
        <p:blipFill>
          <a:blip r:embed="rId2"/>
          <a:stretch>
            <a:fillRect/>
          </a:stretch>
        </p:blipFill>
        <p:spPr>
          <a:xfrm>
            <a:off x="351435" y="647343"/>
            <a:ext cx="8529043" cy="2274005"/>
          </a:xfrm>
          <a:prstGeom prst="rect">
            <a:avLst/>
          </a:prstGeom>
        </p:spPr>
      </p:pic>
      <p:pic>
        <p:nvPicPr>
          <p:cNvPr id="17" name="Picture 16" descr="A bar chart showing sickness/absence rate by staff group and sector">
            <a:extLst>
              <a:ext uri="{FF2B5EF4-FFF2-40B4-BE49-F238E27FC236}">
                <a16:creationId xmlns:a16="http://schemas.microsoft.com/office/drawing/2014/main" id="{BB39B931-3675-7CDB-2742-FD0DC59A2D97}"/>
              </a:ext>
            </a:extLst>
          </p:cNvPr>
          <p:cNvPicPr>
            <a:picLocks noChangeAspect="1"/>
          </p:cNvPicPr>
          <p:nvPr/>
        </p:nvPicPr>
        <p:blipFill>
          <a:blip r:embed="rId3"/>
          <a:stretch>
            <a:fillRect/>
          </a:stretch>
        </p:blipFill>
        <p:spPr>
          <a:xfrm>
            <a:off x="323849" y="2921348"/>
            <a:ext cx="8524876" cy="2042337"/>
          </a:xfrm>
          <a:prstGeom prst="rect">
            <a:avLst/>
          </a:prstGeom>
        </p:spPr>
      </p:pic>
      <p:pic>
        <p:nvPicPr>
          <p:cNvPr id="22" name="Picture 21" descr="A bar chart showing turnover rate by staff group and sector, with service management/administration having the highest rate of 21%">
            <a:extLst>
              <a:ext uri="{FF2B5EF4-FFF2-40B4-BE49-F238E27FC236}">
                <a16:creationId xmlns:a16="http://schemas.microsoft.com/office/drawing/2014/main" id="{6C7E6CAB-BC12-C16F-61CB-0A621C97ACE7}"/>
              </a:ext>
            </a:extLst>
          </p:cNvPr>
          <p:cNvPicPr>
            <a:picLocks noChangeAspect="1"/>
          </p:cNvPicPr>
          <p:nvPr/>
        </p:nvPicPr>
        <p:blipFill>
          <a:blip r:embed="rId4"/>
          <a:stretch>
            <a:fillRect/>
          </a:stretch>
        </p:blipFill>
        <p:spPr>
          <a:xfrm>
            <a:off x="351435" y="4501295"/>
            <a:ext cx="8391720" cy="2273382"/>
          </a:xfrm>
          <a:prstGeom prst="rect">
            <a:avLst/>
          </a:prstGeom>
        </p:spPr>
      </p:pic>
    </p:spTree>
    <p:extLst>
      <p:ext uri="{BB962C8B-B14F-4D97-AF65-F5344CB8AC3E}">
        <p14:creationId xmlns:p14="http://schemas.microsoft.com/office/powerpoint/2010/main" val="3127952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55</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84270" y="71928"/>
            <a:ext cx="11525252" cy="892173"/>
          </a:xfrm>
        </p:spPr>
        <p:txBody>
          <a:bodyPr>
            <a:normAutofit/>
          </a:bodyPr>
          <a:lstStyle/>
          <a:p>
            <a:r>
              <a:rPr lang="en-GB" sz="3200" dirty="0">
                <a:solidFill>
                  <a:schemeClr val="tx1"/>
                </a:solidFill>
              </a:rPr>
              <a:t>Demographic profile</a:t>
            </a:r>
          </a:p>
        </p:txBody>
      </p:sp>
      <p:sp>
        <p:nvSpPr>
          <p:cNvPr id="5" name="Content Placeholder 2">
            <a:extLst>
              <a:ext uri="{FF2B5EF4-FFF2-40B4-BE49-F238E27FC236}">
                <a16:creationId xmlns:a16="http://schemas.microsoft.com/office/drawing/2014/main" id="{41EA936C-3CEC-3B8F-DFE6-F3BA825E6B11}"/>
              </a:ext>
            </a:extLst>
          </p:cNvPr>
          <p:cNvSpPr txBox="1">
            <a:spLocks/>
          </p:cNvSpPr>
          <p:nvPr/>
        </p:nvSpPr>
        <p:spPr>
          <a:xfrm>
            <a:off x="333374" y="964101"/>
            <a:ext cx="6372225" cy="2553189"/>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As for the treatment providers there is a higher representation of Black / Black British individuals in the drug and alcohol LERO workforce compared to the English working age population and lower representation of Asian / Asian British individuals in the workforce.</a:t>
            </a:r>
          </a:p>
          <a:p>
            <a:pPr marL="0" indent="0">
              <a:lnSpc>
                <a:spcPct val="110000"/>
              </a:lnSpc>
              <a:spcBef>
                <a:spcPts val="600"/>
              </a:spcBef>
              <a:buNone/>
            </a:pPr>
            <a:r>
              <a:rPr lang="en-GB" sz="1200" b="0" dirty="0"/>
              <a:t>The workforce is generally older than the working age population with 76% of staff aged 40 or over.  This compares with 55% of the working age population.  </a:t>
            </a:r>
          </a:p>
          <a:p>
            <a:pPr marL="0" indent="0">
              <a:lnSpc>
                <a:spcPct val="110000"/>
              </a:lnSpc>
              <a:spcBef>
                <a:spcPts val="600"/>
              </a:spcBef>
              <a:buNone/>
            </a:pPr>
            <a:r>
              <a:rPr lang="en-GB" sz="1200" b="0" dirty="0"/>
              <a:t>Within LEROs 55% of the workforce were male, 45% female,1% non-binary and 2% other.  This differs to treatment providers where between 58% and 69% of the workforce were female.</a:t>
            </a:r>
          </a:p>
          <a:p>
            <a:pPr marL="0" indent="0">
              <a:lnSpc>
                <a:spcPct val="110000"/>
              </a:lnSpc>
              <a:spcBef>
                <a:spcPts val="600"/>
              </a:spcBef>
              <a:buNone/>
            </a:pPr>
            <a:r>
              <a:rPr lang="en-GB" sz="1200" b="0" dirty="0"/>
              <a:t>Within LEROs, 9% of staff report as having a disability. This is between the 7% reported by voluntary treatment provider organisations and 10% reported by NHS drug and alcohol treatment providers.</a:t>
            </a:r>
          </a:p>
          <a:p>
            <a:pPr marL="0" indent="0">
              <a:lnSpc>
                <a:spcPct val="110000"/>
              </a:lnSpc>
              <a:spcBef>
                <a:spcPts val="600"/>
              </a:spcBef>
              <a:buNone/>
            </a:pPr>
            <a:endParaRPr lang="en-GB" sz="1200" b="0" dirty="0"/>
          </a:p>
        </p:txBody>
      </p:sp>
      <p:pic>
        <p:nvPicPr>
          <p:cNvPr id="9" name="Picture 8" descr="A pie chart showing the age profile of all staff. Under 20 (1%), 20-29 (5%), 30-39 (18%), 40-49 (44%), 50-59 (24%), 60-64 (4%), 65+ (3%)">
            <a:extLst>
              <a:ext uri="{FF2B5EF4-FFF2-40B4-BE49-F238E27FC236}">
                <a16:creationId xmlns:a16="http://schemas.microsoft.com/office/drawing/2014/main" id="{A84E5414-FD83-2593-7289-B997F15DE006}"/>
              </a:ext>
            </a:extLst>
          </p:cNvPr>
          <p:cNvPicPr>
            <a:picLocks noChangeAspect="1"/>
          </p:cNvPicPr>
          <p:nvPr/>
        </p:nvPicPr>
        <p:blipFill>
          <a:blip r:embed="rId2"/>
          <a:stretch>
            <a:fillRect/>
          </a:stretch>
        </p:blipFill>
        <p:spPr>
          <a:xfrm>
            <a:off x="7043969" y="841541"/>
            <a:ext cx="3633531" cy="2798307"/>
          </a:xfrm>
          <a:prstGeom prst="rect">
            <a:avLst/>
          </a:prstGeom>
        </p:spPr>
      </p:pic>
      <p:pic>
        <p:nvPicPr>
          <p:cNvPr id="8" name="Picture 7" descr="A stacked bar chart showing the ethnicity mix of all staff. 86% of LEROs reported being White/White British compared to the English working age population which is 84%">
            <a:extLst>
              <a:ext uri="{FF2B5EF4-FFF2-40B4-BE49-F238E27FC236}">
                <a16:creationId xmlns:a16="http://schemas.microsoft.com/office/drawing/2014/main" id="{3A0507EA-D787-6A9B-C242-0E1E1D896F0F}"/>
              </a:ext>
            </a:extLst>
          </p:cNvPr>
          <p:cNvPicPr>
            <a:picLocks noChangeAspect="1"/>
          </p:cNvPicPr>
          <p:nvPr/>
        </p:nvPicPr>
        <p:blipFill>
          <a:blip r:embed="rId3"/>
          <a:stretch>
            <a:fillRect/>
          </a:stretch>
        </p:blipFill>
        <p:spPr>
          <a:xfrm>
            <a:off x="384270" y="3429000"/>
            <a:ext cx="9559357" cy="2731245"/>
          </a:xfrm>
          <a:prstGeom prst="rect">
            <a:avLst/>
          </a:prstGeom>
        </p:spPr>
      </p:pic>
    </p:spTree>
    <p:extLst>
      <p:ext uri="{BB962C8B-B14F-4D97-AF65-F5344CB8AC3E}">
        <p14:creationId xmlns:p14="http://schemas.microsoft.com/office/powerpoint/2010/main" val="1434086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56</a:t>
            </a:fld>
            <a:endParaRPr lang="en-GB" dirty="0"/>
          </a:p>
        </p:txBody>
      </p:sp>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
            <a:ext cx="11525252" cy="857250"/>
          </a:xfrm>
        </p:spPr>
        <p:txBody>
          <a:bodyPr vert="horz" lIns="91440" tIns="45720" rIns="91440" bIns="45720" rtlCol="0" anchor="ctr">
            <a:normAutofit/>
          </a:bodyPr>
          <a:lstStyle/>
          <a:p>
            <a:r>
              <a:rPr lang="en-GB" sz="3200" dirty="0"/>
              <a:t>LEROs: summary of key findings</a:t>
            </a:r>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857250"/>
            <a:ext cx="11001376" cy="4170372"/>
          </a:xfrm>
          <a:prstGeom prst="rect">
            <a:avLst/>
          </a:prstGeom>
          <a:noFill/>
        </p:spPr>
        <p:txBody>
          <a:bodyPr wrap="square" rtlCol="0">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Lived experience recovery organisations (LEROs) made 23 submissions for a limited number of local authority areas and therefore the analysis within this section should be viewed with some caution but provide a broad overview of the workforce in these organisations. The key findings of the drug and alcohol workforce census for (LEROs) are noted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LEROs reported 184 WTE across six workforce groups with peer support and service user development roles the largest at 84 WTE (46%).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Unpaid/volunteer staff accounted for 17% of the LERO workforce and 78% are band 4 (&lt;£26k) or below. This compares with 12% of treatment provider staff being unpaid/volunteers and 50% a band 4 and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LEROs reported 34% of staff in post for less than a year with 42% on permanent contracts. The remaining staff were on temporary (17%) and fixed term (42%) contracts.</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57% of LERO staff were full time which compared to 69% for treatment providers.</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vacancy, sickness and turnover rate metrics were based on relatively low numbers of submissions making it difficult to state a national position.</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There is a higher representation of Black / Black British individuals in the drug and alcohol LERO workforce compared to the English working age population and lower representation of Asian / Asian British individuals in the workforce.</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workforce is generally older than the working age population with 76% of staff aged 40 or over. This compares with 55% of the working age population.  </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Within LEROs 45% of the workforce were female. This differs to treatment providers where between 58% and 69% of the workforce were female.</a:t>
            </a:r>
            <a:endParaRPr lang="en-GB" sz="1200" dirty="0">
              <a:latin typeface="Arial" panose="020B0604020202020204" pitchFamily="34" charset="0"/>
              <a:cs typeface="Arial" panose="020B0604020202020204" pitchFamily="34" charset="0"/>
            </a:endParaRPr>
          </a:p>
          <a:p>
            <a:endParaRPr lang="en-GB" sz="1200" dirty="0"/>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2000" dirty="0"/>
          </a:p>
        </p:txBody>
      </p:sp>
    </p:spTree>
    <p:extLst>
      <p:ext uri="{BB962C8B-B14F-4D97-AF65-F5344CB8AC3E}">
        <p14:creationId xmlns:p14="http://schemas.microsoft.com/office/powerpoint/2010/main" val="2594382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3240-E032-0A08-1E33-F732F98906B1}"/>
              </a:ext>
            </a:extLst>
          </p:cNvPr>
          <p:cNvSpPr>
            <a:spLocks noGrp="1"/>
          </p:cNvSpPr>
          <p:nvPr>
            <p:ph type="title"/>
          </p:nvPr>
        </p:nvSpPr>
        <p:spPr/>
        <p:txBody>
          <a:bodyPr/>
          <a:lstStyle/>
          <a:p>
            <a:r>
              <a:rPr lang="en-GB" dirty="0"/>
              <a:t>Appendices</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57</a:t>
            </a:fld>
            <a:endParaRPr lang="en-GB" dirty="0"/>
          </a:p>
        </p:txBody>
      </p:sp>
    </p:spTree>
    <p:extLst>
      <p:ext uri="{BB962C8B-B14F-4D97-AF65-F5344CB8AC3E}">
        <p14:creationId xmlns:p14="http://schemas.microsoft.com/office/powerpoint/2010/main" val="2590532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84A5-448E-A6B1-0CE6-886255A3B5CC}"/>
              </a:ext>
            </a:extLst>
          </p:cNvPr>
          <p:cNvSpPr>
            <a:spLocks noGrp="1"/>
          </p:cNvSpPr>
          <p:nvPr>
            <p:ph type="title"/>
          </p:nvPr>
        </p:nvSpPr>
        <p:spPr/>
        <p:txBody>
          <a:bodyPr/>
          <a:lstStyle/>
          <a:p>
            <a:r>
              <a:rPr lang="en-GB" dirty="0"/>
              <a:t>Appendix 1</a:t>
            </a:r>
            <a:br>
              <a:rPr lang="en-GB" dirty="0"/>
            </a:br>
            <a:r>
              <a:rPr lang="en-GB" dirty="0"/>
              <a:t>Staff group breakdown by role</a:t>
            </a:r>
          </a:p>
        </p:txBody>
      </p:sp>
      <p:sp>
        <p:nvSpPr>
          <p:cNvPr id="3" name="Text Placeholder 2">
            <a:extLst>
              <a:ext uri="{FF2B5EF4-FFF2-40B4-BE49-F238E27FC236}">
                <a16:creationId xmlns:a16="http://schemas.microsoft.com/office/drawing/2014/main" id="{B8220AE5-AB20-F15C-727A-8218344DF330}"/>
              </a:ext>
            </a:extLst>
          </p:cNvPr>
          <p:cNvSpPr>
            <a:spLocks noGrp="1"/>
          </p:cNvSpPr>
          <p:nvPr>
            <p:ph type="body" idx="1"/>
          </p:nvPr>
        </p:nvSpPr>
        <p:spPr/>
        <p:txBody>
          <a:bodyPr/>
          <a:lstStyle/>
          <a:p>
            <a:r>
              <a:rPr lang="en-GB" dirty="0"/>
              <a:t>All sectors</a:t>
            </a:r>
          </a:p>
        </p:txBody>
      </p:sp>
      <p:sp>
        <p:nvSpPr>
          <p:cNvPr id="4" name="Slide Number Placeholder 3">
            <a:extLst>
              <a:ext uri="{FF2B5EF4-FFF2-40B4-BE49-F238E27FC236}">
                <a16:creationId xmlns:a16="http://schemas.microsoft.com/office/drawing/2014/main" id="{648C6497-2C68-DAD8-E22C-8045F71E9B08}"/>
              </a:ext>
            </a:extLst>
          </p:cNvPr>
          <p:cNvSpPr>
            <a:spLocks noGrp="1"/>
          </p:cNvSpPr>
          <p:nvPr>
            <p:ph type="sldNum" sz="quarter" idx="12"/>
          </p:nvPr>
        </p:nvSpPr>
        <p:spPr/>
        <p:txBody>
          <a:bodyPr/>
          <a:lstStyle/>
          <a:p>
            <a:fld id="{6FA9A11B-04D6-42DF-BB33-D91D786B2067}" type="slidenum">
              <a:rPr lang="en-GB" smtClean="0"/>
              <a:t>58</a:t>
            </a:fld>
            <a:endParaRPr lang="en-GB" dirty="0"/>
          </a:p>
        </p:txBody>
      </p:sp>
    </p:spTree>
    <p:extLst>
      <p:ext uri="{BB962C8B-B14F-4D97-AF65-F5344CB8AC3E}">
        <p14:creationId xmlns:p14="http://schemas.microsoft.com/office/powerpoint/2010/main" val="4273117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A6739-76C1-7013-3783-DBD01570AF33}"/>
              </a:ext>
            </a:extLst>
          </p:cNvPr>
          <p:cNvSpPr>
            <a:spLocks noGrp="1"/>
          </p:cNvSpPr>
          <p:nvPr>
            <p:ph type="sldNum" sz="quarter" idx="12"/>
          </p:nvPr>
        </p:nvSpPr>
        <p:spPr/>
        <p:txBody>
          <a:bodyPr/>
          <a:lstStyle/>
          <a:p>
            <a:fld id="{6FA9A11B-04D6-42DF-BB33-D91D786B2067}" type="slidenum">
              <a:rPr lang="en-GB" smtClean="0"/>
              <a:t>59</a:t>
            </a:fld>
            <a:endParaRPr lang="en-GB" dirty="0"/>
          </a:p>
        </p:txBody>
      </p:sp>
      <p:sp>
        <p:nvSpPr>
          <p:cNvPr id="7" name="Title 1">
            <a:extLst>
              <a:ext uri="{FF2B5EF4-FFF2-40B4-BE49-F238E27FC236}">
                <a16:creationId xmlns:a16="http://schemas.microsoft.com/office/drawing/2014/main" id="{52C29F2D-D2D7-C202-438E-3920919F2E6B}"/>
              </a:ext>
            </a:extLst>
          </p:cNvPr>
          <p:cNvSpPr>
            <a:spLocks noGrp="1"/>
          </p:cNvSpPr>
          <p:nvPr>
            <p:ph type="title"/>
          </p:nvPr>
        </p:nvSpPr>
        <p:spPr>
          <a:xfrm>
            <a:off x="323849" y="0"/>
            <a:ext cx="11525252" cy="715962"/>
          </a:xfrm>
          <a:noFill/>
        </p:spPr>
        <p:txBody>
          <a:bodyPr>
            <a:noAutofit/>
          </a:bodyPr>
          <a:lstStyle/>
          <a:p>
            <a:r>
              <a:rPr lang="en-GB" sz="3200" dirty="0">
                <a:solidFill>
                  <a:schemeClr val="tx1"/>
                </a:solidFill>
              </a:rPr>
              <a:t>Drug and alcohol workers</a:t>
            </a:r>
          </a:p>
        </p:txBody>
      </p:sp>
      <p:pic>
        <p:nvPicPr>
          <p:cNvPr id="5" name="Picture 4" descr="A table detailing WTE figures, salary details, time in post and contract type of drug and alcohol workers">
            <a:extLst>
              <a:ext uri="{FF2B5EF4-FFF2-40B4-BE49-F238E27FC236}">
                <a16:creationId xmlns:a16="http://schemas.microsoft.com/office/drawing/2014/main" id="{93D2C3E7-8E68-A991-07BE-0D4B9CF2E8F8}"/>
              </a:ext>
            </a:extLst>
          </p:cNvPr>
          <p:cNvPicPr>
            <a:picLocks noChangeAspect="1"/>
          </p:cNvPicPr>
          <p:nvPr/>
        </p:nvPicPr>
        <p:blipFill>
          <a:blip r:embed="rId2"/>
          <a:stretch>
            <a:fillRect/>
          </a:stretch>
        </p:blipFill>
        <p:spPr>
          <a:xfrm>
            <a:off x="319539" y="1057274"/>
            <a:ext cx="11552921" cy="4328535"/>
          </a:xfrm>
          <a:prstGeom prst="rect">
            <a:avLst/>
          </a:prstGeom>
        </p:spPr>
      </p:pic>
      <p:sp>
        <p:nvSpPr>
          <p:cNvPr id="6" name="Content Placeholder 2">
            <a:extLst>
              <a:ext uri="{FF2B5EF4-FFF2-40B4-BE49-F238E27FC236}">
                <a16:creationId xmlns:a16="http://schemas.microsoft.com/office/drawing/2014/main" id="{C685DE42-E66C-D62A-12D6-18EDCF965D27}"/>
              </a:ext>
            </a:extLst>
          </p:cNvPr>
          <p:cNvSpPr txBox="1">
            <a:spLocks/>
          </p:cNvSpPr>
          <p:nvPr/>
        </p:nvSpPr>
        <p:spPr>
          <a:xfrm>
            <a:off x="254045" y="5364530"/>
            <a:ext cx="10609425" cy="60888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0" i="1" dirty="0"/>
              <a:t>* Participants were asked to submit the total number and WTE drug and alcohol workers and then provide a breakdown by the specific roles.  Not all were able to provide a breakdown of all roles.  Therefore, the two totals show the sum of the individual drug and alcohol worker roles where these were provided and the overall summary total that all providers submitted.  </a:t>
            </a:r>
          </a:p>
          <a:p>
            <a:pPr marL="0" indent="0">
              <a:buNone/>
            </a:pPr>
            <a:endParaRPr lang="en-GB" sz="1200" b="0" dirty="0"/>
          </a:p>
        </p:txBody>
      </p:sp>
    </p:spTree>
    <p:extLst>
      <p:ext uri="{BB962C8B-B14F-4D97-AF65-F5344CB8AC3E}">
        <p14:creationId xmlns:p14="http://schemas.microsoft.com/office/powerpoint/2010/main" val="154952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(2)</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6</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33373" y="667308"/>
            <a:ext cx="11736705" cy="586704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600"/>
              </a:spcBef>
              <a:buNone/>
            </a:pPr>
            <a:r>
              <a:rPr lang="en-US" sz="1600" spc="-10" dirty="0"/>
              <a:t>Key findings</a:t>
            </a:r>
          </a:p>
          <a:p>
            <a:pPr marL="0" marR="57785" indent="0">
              <a:lnSpc>
                <a:spcPct val="100000"/>
              </a:lnSpc>
              <a:spcBef>
                <a:spcPts val="600"/>
              </a:spcBef>
              <a:buNone/>
            </a:pPr>
            <a:r>
              <a:rPr lang="en-US" sz="1200" b="0" dirty="0"/>
              <a:t>Across all sectors 11,851 whole time equivalent (WTE) staff were reported, 11,269 WTE (95%) for the treatment provider workforce, 398 WTE (3%) commissioning staff and 184 WTE (2%) lived experience and recovery organisation (LERO) staff. The voluntary sector accounted for almost three quarters of the drug and alcohol workforce (74%) followed by the NHS (15%), LA-delivered treatment staff (4%), independent /private sector (3%), LA commissioning staff (3%) and LEROs (2%). Regionally, whole time equivalent per 1000 treatment number ranged</a:t>
            </a:r>
            <a:r>
              <a:rPr lang="en-US" sz="1200" b="0" strike="sngStrike" dirty="0"/>
              <a:t> </a:t>
            </a:r>
            <a:r>
              <a:rPr lang="en-US" sz="1200" b="0" dirty="0"/>
              <a:t>from 34 WTE to 42 WTE. Many factors may influence this metric but it should be reviewed with local stakeholders to understand the variation.</a:t>
            </a:r>
          </a:p>
          <a:p>
            <a:pPr marL="0" marR="57785" indent="0">
              <a:lnSpc>
                <a:spcPct val="100000"/>
              </a:lnSpc>
              <a:spcBef>
                <a:spcPts val="600"/>
              </a:spcBef>
              <a:buNone/>
            </a:pPr>
            <a:r>
              <a:rPr lang="en-US" sz="1200" b="0" dirty="0"/>
              <a:t>The profile of the workforce by job role shows just less than half of the treatment provider workforce is made up of alcohol and drug workers, followed by service management and administration (23%), peer support and service user development staff (including support workers) (10%), and nurses (9%). Across all sectors 684 WTE peer support workers were reported.</a:t>
            </a:r>
          </a:p>
          <a:p>
            <a:pPr marL="0" marR="57785" indent="0">
              <a:lnSpc>
                <a:spcPct val="100000"/>
              </a:lnSpc>
              <a:spcBef>
                <a:spcPts val="600"/>
              </a:spcBef>
              <a:buNone/>
            </a:pPr>
            <a:r>
              <a:rPr lang="en-US" sz="1200" b="0" dirty="0"/>
              <a:t>Vacancy, sickness absence and turnover rates for all staff were 11%, 4% and 19% respectively. For alcohol and drug workers, the largest staff group, rates were 15%, 5% and 14% for vacancy, sickness absence and turnover, respectively. Please refer to the specific report sections for caveats associated with these metrics.</a:t>
            </a:r>
          </a:p>
          <a:p>
            <a:pPr marL="0" marR="57785" indent="0">
              <a:lnSpc>
                <a:spcPct val="100000"/>
              </a:lnSpc>
              <a:spcBef>
                <a:spcPts val="600"/>
              </a:spcBef>
              <a:buNone/>
            </a:pPr>
            <a:r>
              <a:rPr lang="en-US" sz="1200" b="0" dirty="0"/>
              <a:t>More detailed findings for each of the specific sectors are detailed below.</a:t>
            </a:r>
          </a:p>
          <a:p>
            <a:pPr marL="0" marR="57785" indent="0">
              <a:lnSpc>
                <a:spcPct val="100000"/>
              </a:lnSpc>
              <a:spcBef>
                <a:spcPts val="600"/>
              </a:spcBef>
              <a:buNone/>
            </a:pPr>
            <a:r>
              <a:rPr lang="en-US" sz="1600" spc="-10" dirty="0"/>
              <a:t>Focus on Treatment Providers</a:t>
            </a:r>
          </a:p>
          <a:p>
            <a:pPr marL="0" marR="57785" indent="0">
              <a:lnSpc>
                <a:spcPct val="100000"/>
              </a:lnSpc>
              <a:spcBef>
                <a:spcPts val="600"/>
              </a:spcBef>
              <a:buNone/>
            </a:pPr>
            <a:r>
              <a:rPr lang="en-US" sz="1200" b="0" spc="-10" dirty="0"/>
              <a:t>The treatment provider data presented below includes data from the voluntary sector, the NHS, the independent/private sector and also activity relating to treatment provision delivered by local authorities (LA-delivered treatment). </a:t>
            </a:r>
          </a:p>
          <a:p>
            <a:pPr marL="0" marR="57785" indent="0">
              <a:lnSpc>
                <a:spcPct val="100000"/>
              </a:lnSpc>
              <a:spcBef>
                <a:spcPts val="600"/>
              </a:spcBef>
              <a:buNone/>
            </a:pPr>
            <a:r>
              <a:rPr lang="en-US" sz="1200" b="0" spc="-10" dirty="0"/>
              <a:t>The voluntary sector makes up 78% of the treatment provider workforce (8,768 WTE), with the NHS the second largest sector at 16% (1786 WTE). The independent/private sector and LA-delivered treatment sector account for a smaller proportion of the workforce at 3% (299 WTE) and 4% (417 WTE), respectively. Alcohol and drug workers make up the largest proportion of the workforce at 48%.</a:t>
            </a:r>
          </a:p>
          <a:p>
            <a:pPr marL="0" marR="57785" indent="0">
              <a:lnSpc>
                <a:spcPct val="100000"/>
              </a:lnSpc>
              <a:spcBef>
                <a:spcPts val="600"/>
              </a:spcBef>
              <a:buNone/>
            </a:pPr>
            <a:r>
              <a:rPr lang="en-US" sz="1200" b="0" spc="-10" dirty="0"/>
              <a:t>Vacancy rates ranged from 11% (voluntary sector) to 25% (LA-delivered treatment sector) for all staff. For the largest staff group, alcohol and drug workers, vacancy rates ranged from 13% (voluntary and independent/private sectors) to 21% (NHS).  </a:t>
            </a:r>
          </a:p>
          <a:p>
            <a:pPr marL="0" marR="57785" indent="0">
              <a:lnSpc>
                <a:spcPct val="100000"/>
              </a:lnSpc>
              <a:spcBef>
                <a:spcPts val="600"/>
              </a:spcBef>
              <a:buNone/>
            </a:pPr>
            <a:r>
              <a:rPr lang="en-US" sz="1200" b="0" spc="-10" dirty="0"/>
              <a:t>The rate of sickness for all staff ranged from 3% in the independent/private sector to 6% in the NHS which was in line with the 5.2% reported by NHS Digital for all NHS staff. </a:t>
            </a:r>
          </a:p>
          <a:p>
            <a:pPr marL="0" marR="57785" indent="0">
              <a:lnSpc>
                <a:spcPct val="100000"/>
              </a:lnSpc>
              <a:spcBef>
                <a:spcPts val="600"/>
              </a:spcBef>
              <a:buNone/>
            </a:pPr>
            <a:r>
              <a:rPr lang="en-US" sz="1200" b="0" spc="-10" dirty="0"/>
              <a:t>For alcohol and drug workers (the largest staff group) the turnover rates ranged from 13% (460 leavers) in the voluntary sector to 23% (52 leavers) in the NHS. For all staff the voluntary sector reported the highest turnover rate at 27%. NHS Digital reported a leaver rate of 11.9% for all NHS staff.</a:t>
            </a:r>
          </a:p>
          <a:p>
            <a:pPr marL="0" marR="57785" indent="0">
              <a:lnSpc>
                <a:spcPct val="100000"/>
              </a:lnSpc>
              <a:spcBef>
                <a:spcPts val="600"/>
              </a:spcBef>
              <a:buNone/>
            </a:pPr>
            <a:r>
              <a:rPr lang="en-US" sz="1200" b="0" spc="-10" dirty="0"/>
              <a:t>Due to the high percentage of voluntary organisations there is a high number of volunteer/unpaid staff in the sector.</a:t>
            </a:r>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100"/>
              </a:spcBef>
              <a:buNone/>
            </a:pPr>
            <a:endParaRPr lang="en-GB" sz="1200" dirty="0"/>
          </a:p>
        </p:txBody>
      </p:sp>
    </p:spTree>
    <p:extLst>
      <p:ext uri="{BB962C8B-B14F-4D97-AF65-F5344CB8AC3E}">
        <p14:creationId xmlns:p14="http://schemas.microsoft.com/office/powerpoint/2010/main" val="11066344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60</a:t>
            </a:fld>
            <a:endParaRPr lang="en-GB" dirty="0"/>
          </a:p>
        </p:txBody>
      </p:sp>
      <p:sp>
        <p:nvSpPr>
          <p:cNvPr id="2" name="Title 1">
            <a:extLst>
              <a:ext uri="{FF2B5EF4-FFF2-40B4-BE49-F238E27FC236}">
                <a16:creationId xmlns:a16="http://schemas.microsoft.com/office/drawing/2014/main" id="{DDDAE50F-8E84-DEE3-6AC3-2C9E36BF61F6}"/>
              </a:ext>
            </a:extLst>
          </p:cNvPr>
          <p:cNvSpPr>
            <a:spLocks noGrp="1"/>
          </p:cNvSpPr>
          <p:nvPr>
            <p:ph type="title"/>
          </p:nvPr>
        </p:nvSpPr>
        <p:spPr>
          <a:xfrm>
            <a:off x="323849" y="149103"/>
            <a:ext cx="11525252" cy="715962"/>
          </a:xfrm>
          <a:noFill/>
        </p:spPr>
        <p:txBody>
          <a:bodyPr>
            <a:normAutofit/>
          </a:bodyPr>
          <a:lstStyle/>
          <a:p>
            <a:r>
              <a:rPr lang="en-GB" sz="3200" dirty="0">
                <a:solidFill>
                  <a:schemeClr val="tx1"/>
                </a:solidFill>
              </a:rPr>
              <a:t>Service managers</a:t>
            </a:r>
          </a:p>
        </p:txBody>
      </p:sp>
      <p:pic>
        <p:nvPicPr>
          <p:cNvPr id="8" name="Picture 7" descr="A table detailing WTE figures, salary details, time in post and contract type of service managers">
            <a:extLst>
              <a:ext uri="{FF2B5EF4-FFF2-40B4-BE49-F238E27FC236}">
                <a16:creationId xmlns:a16="http://schemas.microsoft.com/office/drawing/2014/main" id="{3D3EA8A4-17A4-0C99-3BE6-ACE641A1AC37}"/>
              </a:ext>
            </a:extLst>
          </p:cNvPr>
          <p:cNvPicPr>
            <a:picLocks noChangeAspect="1"/>
          </p:cNvPicPr>
          <p:nvPr/>
        </p:nvPicPr>
        <p:blipFill>
          <a:blip r:embed="rId2"/>
          <a:stretch>
            <a:fillRect/>
          </a:stretch>
        </p:blipFill>
        <p:spPr>
          <a:xfrm>
            <a:off x="323848" y="1021756"/>
            <a:ext cx="11552921" cy="1956986"/>
          </a:xfrm>
          <a:prstGeom prst="rect">
            <a:avLst/>
          </a:prstGeom>
        </p:spPr>
      </p:pic>
      <p:sp>
        <p:nvSpPr>
          <p:cNvPr id="5" name="Title 1">
            <a:extLst>
              <a:ext uri="{FF2B5EF4-FFF2-40B4-BE49-F238E27FC236}">
                <a16:creationId xmlns:a16="http://schemas.microsoft.com/office/drawing/2014/main" id="{C7E524AF-1036-C999-3C5D-CA8FF7F99137}"/>
              </a:ext>
            </a:extLst>
          </p:cNvPr>
          <p:cNvSpPr txBox="1">
            <a:spLocks/>
          </p:cNvSpPr>
          <p:nvPr/>
        </p:nvSpPr>
        <p:spPr>
          <a:xfrm>
            <a:off x="323849" y="3135433"/>
            <a:ext cx="11525252" cy="587134"/>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latin typeface="Arial" panose="020B0604020202020204" pitchFamily="34" charset="0"/>
                <a:cs typeface="Arial" panose="020B0604020202020204" pitchFamily="34" charset="0"/>
              </a:rPr>
              <a:t>Pharmacy roles</a:t>
            </a:r>
          </a:p>
        </p:txBody>
      </p:sp>
      <p:pic>
        <p:nvPicPr>
          <p:cNvPr id="10" name="Picture 9" descr="A table detailing WTE figures, salary details, time in post and contract type of pharmacy roles">
            <a:extLst>
              <a:ext uri="{FF2B5EF4-FFF2-40B4-BE49-F238E27FC236}">
                <a16:creationId xmlns:a16="http://schemas.microsoft.com/office/drawing/2014/main" id="{FFC42B09-7BCE-1AF1-B40F-7BFCB2A1B489}"/>
              </a:ext>
            </a:extLst>
          </p:cNvPr>
          <p:cNvPicPr>
            <a:picLocks noChangeAspect="1"/>
          </p:cNvPicPr>
          <p:nvPr/>
        </p:nvPicPr>
        <p:blipFill>
          <a:blip r:embed="rId3"/>
          <a:stretch>
            <a:fillRect/>
          </a:stretch>
        </p:blipFill>
        <p:spPr>
          <a:xfrm>
            <a:off x="342899" y="3722567"/>
            <a:ext cx="11552921" cy="2328874"/>
          </a:xfrm>
          <a:prstGeom prst="rect">
            <a:avLst/>
          </a:prstGeom>
        </p:spPr>
      </p:pic>
    </p:spTree>
    <p:extLst>
      <p:ext uri="{BB962C8B-B14F-4D97-AF65-F5344CB8AC3E}">
        <p14:creationId xmlns:p14="http://schemas.microsoft.com/office/powerpoint/2010/main" val="2966739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61</a:t>
            </a:fld>
            <a:endParaRPr lang="en-GB" dirty="0"/>
          </a:p>
        </p:txBody>
      </p:sp>
      <p:sp>
        <p:nvSpPr>
          <p:cNvPr id="2" name="Title 1">
            <a:extLst>
              <a:ext uri="{FF2B5EF4-FFF2-40B4-BE49-F238E27FC236}">
                <a16:creationId xmlns:a16="http://schemas.microsoft.com/office/drawing/2014/main" id="{DDDAE50F-8E84-DEE3-6AC3-2C9E36BF61F6}"/>
              </a:ext>
            </a:extLst>
          </p:cNvPr>
          <p:cNvSpPr>
            <a:spLocks noGrp="1"/>
          </p:cNvSpPr>
          <p:nvPr>
            <p:ph type="title"/>
          </p:nvPr>
        </p:nvSpPr>
        <p:spPr>
          <a:xfrm>
            <a:off x="323849" y="0"/>
            <a:ext cx="11525252" cy="715962"/>
          </a:xfrm>
          <a:noFill/>
        </p:spPr>
        <p:txBody>
          <a:bodyPr>
            <a:normAutofit/>
          </a:bodyPr>
          <a:lstStyle/>
          <a:p>
            <a:r>
              <a:rPr lang="en-GB" sz="3200" dirty="0">
                <a:solidFill>
                  <a:schemeClr val="tx1"/>
                </a:solidFill>
              </a:rPr>
              <a:t>Nursing and aligned roles</a:t>
            </a:r>
          </a:p>
        </p:txBody>
      </p:sp>
      <p:pic>
        <p:nvPicPr>
          <p:cNvPr id="9" name="Picture 8" descr="A table detailing WTE figures, salary details, time in post and contract type of nurses and aligned roles">
            <a:extLst>
              <a:ext uri="{FF2B5EF4-FFF2-40B4-BE49-F238E27FC236}">
                <a16:creationId xmlns:a16="http://schemas.microsoft.com/office/drawing/2014/main" id="{38639F7B-F40F-D1DF-F678-31C68794CBC9}"/>
              </a:ext>
            </a:extLst>
          </p:cNvPr>
          <p:cNvPicPr>
            <a:picLocks noChangeAspect="1"/>
          </p:cNvPicPr>
          <p:nvPr/>
        </p:nvPicPr>
        <p:blipFill>
          <a:blip r:embed="rId2"/>
          <a:stretch>
            <a:fillRect/>
          </a:stretch>
        </p:blipFill>
        <p:spPr>
          <a:xfrm>
            <a:off x="232656" y="609622"/>
            <a:ext cx="11507388" cy="2122612"/>
          </a:xfrm>
          <a:prstGeom prst="rect">
            <a:avLst/>
          </a:prstGeom>
        </p:spPr>
      </p:pic>
      <p:sp>
        <p:nvSpPr>
          <p:cNvPr id="3" name="Title 1">
            <a:extLst>
              <a:ext uri="{FF2B5EF4-FFF2-40B4-BE49-F238E27FC236}">
                <a16:creationId xmlns:a16="http://schemas.microsoft.com/office/drawing/2014/main" id="{C7E6943D-55DB-8C20-B143-1DDE8BA52380}"/>
              </a:ext>
            </a:extLst>
          </p:cNvPr>
          <p:cNvSpPr txBox="1">
            <a:spLocks/>
          </p:cNvSpPr>
          <p:nvPr/>
        </p:nvSpPr>
        <p:spPr>
          <a:xfrm>
            <a:off x="214792" y="2935422"/>
            <a:ext cx="11525252" cy="715962"/>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latin typeface="Arial" panose="020B0604020202020204" pitchFamily="34" charset="0"/>
                <a:cs typeface="Arial" panose="020B0604020202020204" pitchFamily="34" charset="0"/>
              </a:rPr>
              <a:t>Support Workers and Other Unregistered Clinical Staff</a:t>
            </a:r>
          </a:p>
        </p:txBody>
      </p:sp>
      <p:pic>
        <p:nvPicPr>
          <p:cNvPr id="10" name="Picture 9" descr="A table detailing WTE figures, salary details, time in post and contract type of Support Workers and Other Unregistered Clinical Staff">
            <a:extLst>
              <a:ext uri="{FF2B5EF4-FFF2-40B4-BE49-F238E27FC236}">
                <a16:creationId xmlns:a16="http://schemas.microsoft.com/office/drawing/2014/main" id="{1629E0D0-9E70-7C4B-AB79-289DF044ADD4}"/>
              </a:ext>
            </a:extLst>
          </p:cNvPr>
          <p:cNvPicPr>
            <a:picLocks noChangeAspect="1"/>
          </p:cNvPicPr>
          <p:nvPr/>
        </p:nvPicPr>
        <p:blipFill>
          <a:blip r:embed="rId3"/>
          <a:stretch>
            <a:fillRect/>
          </a:stretch>
        </p:blipFill>
        <p:spPr>
          <a:xfrm>
            <a:off x="214792" y="3607749"/>
            <a:ext cx="11551858" cy="1095532"/>
          </a:xfrm>
          <a:prstGeom prst="rect">
            <a:avLst/>
          </a:prstGeom>
        </p:spPr>
      </p:pic>
      <p:sp>
        <p:nvSpPr>
          <p:cNvPr id="5" name="Title 1">
            <a:extLst>
              <a:ext uri="{FF2B5EF4-FFF2-40B4-BE49-F238E27FC236}">
                <a16:creationId xmlns:a16="http://schemas.microsoft.com/office/drawing/2014/main" id="{C7E524AF-1036-C999-3C5D-CA8FF7F99137}"/>
              </a:ext>
            </a:extLst>
          </p:cNvPr>
          <p:cNvSpPr txBox="1">
            <a:spLocks/>
          </p:cNvSpPr>
          <p:nvPr/>
        </p:nvSpPr>
        <p:spPr>
          <a:xfrm>
            <a:off x="223724" y="4688672"/>
            <a:ext cx="11525252" cy="715962"/>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latin typeface="Arial" panose="020B0604020202020204" pitchFamily="34" charset="0"/>
                <a:cs typeface="Arial" panose="020B0604020202020204" pitchFamily="34" charset="0"/>
              </a:rPr>
              <a:t>Social work roles</a:t>
            </a:r>
          </a:p>
        </p:txBody>
      </p:sp>
      <p:pic>
        <p:nvPicPr>
          <p:cNvPr id="11" name="Picture 10" descr="A table detailing WTE figures, salary details, time in post and contract type of Social work roles">
            <a:extLst>
              <a:ext uri="{FF2B5EF4-FFF2-40B4-BE49-F238E27FC236}">
                <a16:creationId xmlns:a16="http://schemas.microsoft.com/office/drawing/2014/main" id="{ADF4D7DF-8CBA-44AF-6749-202EF05F7E0B}"/>
              </a:ext>
            </a:extLst>
          </p:cNvPr>
          <p:cNvPicPr>
            <a:picLocks noChangeAspect="1"/>
          </p:cNvPicPr>
          <p:nvPr/>
        </p:nvPicPr>
        <p:blipFill>
          <a:blip r:embed="rId4"/>
          <a:stretch>
            <a:fillRect/>
          </a:stretch>
        </p:blipFill>
        <p:spPr>
          <a:xfrm>
            <a:off x="232656" y="5285096"/>
            <a:ext cx="11552921" cy="1572904"/>
          </a:xfrm>
          <a:prstGeom prst="rect">
            <a:avLst/>
          </a:prstGeom>
        </p:spPr>
      </p:pic>
      <p:sp>
        <p:nvSpPr>
          <p:cNvPr id="7" name="Content Placeholder 2">
            <a:extLst>
              <a:ext uri="{FF2B5EF4-FFF2-40B4-BE49-F238E27FC236}">
                <a16:creationId xmlns:a16="http://schemas.microsoft.com/office/drawing/2014/main" id="{E5E56B89-446E-F40F-405A-04D6742030C0}"/>
              </a:ext>
              <a:ext uri="{C183D7F6-B498-43B3-948B-1728B52AA6E4}">
                <adec:decorative xmlns:adec="http://schemas.microsoft.com/office/drawing/2017/decorative" val="1"/>
              </a:ext>
            </a:extLst>
          </p:cNvPr>
          <p:cNvSpPr txBox="1">
            <a:spLocks/>
          </p:cNvSpPr>
          <p:nvPr/>
        </p:nvSpPr>
        <p:spPr>
          <a:xfrm>
            <a:off x="360763" y="2717324"/>
            <a:ext cx="11683910" cy="43619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0" i="1" dirty="0"/>
              <a:t>* Advanced level practice nurse is a subset of registered nurses</a:t>
            </a:r>
            <a:endParaRPr lang="en-GB" sz="1200" b="0" dirty="0"/>
          </a:p>
        </p:txBody>
      </p:sp>
    </p:spTree>
    <p:extLst>
      <p:ext uri="{BB962C8B-B14F-4D97-AF65-F5344CB8AC3E}">
        <p14:creationId xmlns:p14="http://schemas.microsoft.com/office/powerpoint/2010/main" val="3781026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62</a:t>
            </a:fld>
            <a:endParaRPr lang="en-GB" dirty="0"/>
          </a:p>
        </p:txBody>
      </p:sp>
      <p:sp>
        <p:nvSpPr>
          <p:cNvPr id="2" name="Title 1">
            <a:extLst>
              <a:ext uri="{FF2B5EF4-FFF2-40B4-BE49-F238E27FC236}">
                <a16:creationId xmlns:a16="http://schemas.microsoft.com/office/drawing/2014/main" id="{35DD988D-414C-1A9E-C5DF-5AE7F2E5D269}"/>
              </a:ext>
            </a:extLst>
          </p:cNvPr>
          <p:cNvSpPr>
            <a:spLocks noGrp="1"/>
          </p:cNvSpPr>
          <p:nvPr>
            <p:ph type="title"/>
          </p:nvPr>
        </p:nvSpPr>
        <p:spPr>
          <a:xfrm>
            <a:off x="333381" y="0"/>
            <a:ext cx="11525252" cy="978453"/>
          </a:xfrm>
          <a:noFill/>
        </p:spPr>
        <p:txBody>
          <a:bodyPr>
            <a:noAutofit/>
          </a:bodyPr>
          <a:lstStyle/>
          <a:p>
            <a:r>
              <a:rPr lang="en-US" sz="3200" dirty="0">
                <a:solidFill>
                  <a:schemeClr val="tx1"/>
                </a:solidFill>
              </a:rPr>
              <a:t>Peer support, service development, activity facilitation &amp;  placement and support staff group</a:t>
            </a:r>
            <a:endParaRPr lang="en-GB" sz="3200" dirty="0">
              <a:solidFill>
                <a:schemeClr val="tx1"/>
              </a:solidFill>
            </a:endParaRPr>
          </a:p>
        </p:txBody>
      </p:sp>
      <p:pic>
        <p:nvPicPr>
          <p:cNvPr id="7" name="Picture 6" descr="A table detailing WTE figures, salary details, time in post and contract type of Peer support, service development, activity facilitation &amp; placement and support staff group">
            <a:extLst>
              <a:ext uri="{FF2B5EF4-FFF2-40B4-BE49-F238E27FC236}">
                <a16:creationId xmlns:a16="http://schemas.microsoft.com/office/drawing/2014/main" id="{E9B13638-75DF-B798-CC5E-55F8537F3154}"/>
              </a:ext>
            </a:extLst>
          </p:cNvPr>
          <p:cNvPicPr>
            <a:picLocks noChangeAspect="1"/>
          </p:cNvPicPr>
          <p:nvPr/>
        </p:nvPicPr>
        <p:blipFill>
          <a:blip r:embed="rId2"/>
          <a:stretch>
            <a:fillRect/>
          </a:stretch>
        </p:blipFill>
        <p:spPr>
          <a:xfrm>
            <a:off x="342899" y="1161438"/>
            <a:ext cx="11506202" cy="2348764"/>
          </a:xfrm>
          <a:prstGeom prst="rect">
            <a:avLst/>
          </a:prstGeom>
        </p:spPr>
      </p:pic>
      <p:sp>
        <p:nvSpPr>
          <p:cNvPr id="6" name="Title 1">
            <a:extLst>
              <a:ext uri="{FF2B5EF4-FFF2-40B4-BE49-F238E27FC236}">
                <a16:creationId xmlns:a16="http://schemas.microsoft.com/office/drawing/2014/main" id="{25EB858B-1D65-CB29-16B3-125476D9FFF8}"/>
              </a:ext>
            </a:extLst>
          </p:cNvPr>
          <p:cNvSpPr txBox="1">
            <a:spLocks/>
          </p:cNvSpPr>
          <p:nvPr/>
        </p:nvSpPr>
        <p:spPr>
          <a:xfrm>
            <a:off x="323849" y="3638550"/>
            <a:ext cx="11525252" cy="715962"/>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a:lstStyle>
          <a:p>
            <a:r>
              <a:rPr lang="en-GB" sz="3200" dirty="0">
                <a:solidFill>
                  <a:schemeClr val="tx1"/>
                </a:solidFill>
              </a:rPr>
              <a:t>Allied health professionals (AHPs)</a:t>
            </a:r>
          </a:p>
        </p:txBody>
      </p:sp>
      <p:pic>
        <p:nvPicPr>
          <p:cNvPr id="12" name="Picture 11" descr="A table detailing WTE figures, salary details, time in post and contract type of Allied health professionals">
            <a:extLst>
              <a:ext uri="{FF2B5EF4-FFF2-40B4-BE49-F238E27FC236}">
                <a16:creationId xmlns:a16="http://schemas.microsoft.com/office/drawing/2014/main" id="{2A852526-9BA9-662C-13B8-8B5D07660CAA}"/>
              </a:ext>
            </a:extLst>
          </p:cNvPr>
          <p:cNvPicPr>
            <a:picLocks noChangeAspect="1"/>
          </p:cNvPicPr>
          <p:nvPr/>
        </p:nvPicPr>
        <p:blipFill>
          <a:blip r:embed="rId3"/>
          <a:stretch>
            <a:fillRect/>
          </a:stretch>
        </p:blipFill>
        <p:spPr>
          <a:xfrm>
            <a:off x="342899" y="4356702"/>
            <a:ext cx="11552921" cy="1767993"/>
          </a:xfrm>
          <a:prstGeom prst="rect">
            <a:avLst/>
          </a:prstGeom>
        </p:spPr>
      </p:pic>
    </p:spTree>
    <p:extLst>
      <p:ext uri="{BB962C8B-B14F-4D97-AF65-F5344CB8AC3E}">
        <p14:creationId xmlns:p14="http://schemas.microsoft.com/office/powerpoint/2010/main" val="1352878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63</a:t>
            </a:fld>
            <a:endParaRPr lang="en-GB" dirty="0"/>
          </a:p>
        </p:txBody>
      </p:sp>
      <p:sp>
        <p:nvSpPr>
          <p:cNvPr id="2" name="Title 1">
            <a:extLst>
              <a:ext uri="{FF2B5EF4-FFF2-40B4-BE49-F238E27FC236}">
                <a16:creationId xmlns:a16="http://schemas.microsoft.com/office/drawing/2014/main" id="{35DD988D-414C-1A9E-C5DF-5AE7F2E5D269}"/>
              </a:ext>
            </a:extLst>
          </p:cNvPr>
          <p:cNvSpPr>
            <a:spLocks noGrp="1"/>
          </p:cNvSpPr>
          <p:nvPr>
            <p:ph type="title"/>
          </p:nvPr>
        </p:nvSpPr>
        <p:spPr>
          <a:xfrm>
            <a:off x="323849" y="0"/>
            <a:ext cx="11525252" cy="805796"/>
          </a:xfrm>
          <a:noFill/>
        </p:spPr>
        <p:txBody>
          <a:bodyPr>
            <a:noAutofit/>
          </a:bodyPr>
          <a:lstStyle/>
          <a:p>
            <a:r>
              <a:rPr lang="en-GB" sz="3200" dirty="0">
                <a:solidFill>
                  <a:schemeClr val="tx1"/>
                </a:solidFill>
              </a:rPr>
              <a:t>Psychiatry roles</a:t>
            </a:r>
          </a:p>
        </p:txBody>
      </p:sp>
      <p:pic>
        <p:nvPicPr>
          <p:cNvPr id="8" name="Picture 7" descr="A table detailing WTE figures, salary details, time in post and contract type of Psychiatry roles">
            <a:extLst>
              <a:ext uri="{FF2B5EF4-FFF2-40B4-BE49-F238E27FC236}">
                <a16:creationId xmlns:a16="http://schemas.microsoft.com/office/drawing/2014/main" id="{7C3D4C19-D398-459E-6126-ECE0B4E4064E}"/>
              </a:ext>
            </a:extLst>
          </p:cNvPr>
          <p:cNvPicPr>
            <a:picLocks noChangeAspect="1"/>
          </p:cNvPicPr>
          <p:nvPr/>
        </p:nvPicPr>
        <p:blipFill>
          <a:blip r:embed="rId2"/>
          <a:stretch>
            <a:fillRect/>
          </a:stretch>
        </p:blipFill>
        <p:spPr>
          <a:xfrm>
            <a:off x="342899" y="749320"/>
            <a:ext cx="11552921" cy="3054361"/>
          </a:xfrm>
          <a:prstGeom prst="rect">
            <a:avLst/>
          </a:prstGeom>
        </p:spPr>
      </p:pic>
      <p:sp>
        <p:nvSpPr>
          <p:cNvPr id="5" name="Title 1">
            <a:extLst>
              <a:ext uri="{FF2B5EF4-FFF2-40B4-BE49-F238E27FC236}">
                <a16:creationId xmlns:a16="http://schemas.microsoft.com/office/drawing/2014/main" id="{947C789A-1616-4568-AFC2-463BB72E5BBE}"/>
              </a:ext>
            </a:extLst>
          </p:cNvPr>
          <p:cNvSpPr txBox="1">
            <a:spLocks/>
          </p:cNvSpPr>
          <p:nvPr/>
        </p:nvSpPr>
        <p:spPr>
          <a:xfrm>
            <a:off x="323849" y="3803681"/>
            <a:ext cx="11525252" cy="805796"/>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a:lstStyle>
          <a:p>
            <a:r>
              <a:rPr lang="en-GB" sz="3200" dirty="0">
                <a:solidFill>
                  <a:schemeClr val="tx1"/>
                </a:solidFill>
              </a:rPr>
              <a:t>Other doctors</a:t>
            </a:r>
          </a:p>
        </p:txBody>
      </p:sp>
      <p:pic>
        <p:nvPicPr>
          <p:cNvPr id="9" name="Picture 8" descr="A table detailing WTE figures, salary details, time in post and contract type of other doctors">
            <a:extLst>
              <a:ext uri="{FF2B5EF4-FFF2-40B4-BE49-F238E27FC236}">
                <a16:creationId xmlns:a16="http://schemas.microsoft.com/office/drawing/2014/main" id="{068C12F0-B5AD-7FD4-1996-06A8DDAAFF73}"/>
              </a:ext>
            </a:extLst>
          </p:cNvPr>
          <p:cNvPicPr>
            <a:picLocks noChangeAspect="1"/>
          </p:cNvPicPr>
          <p:nvPr/>
        </p:nvPicPr>
        <p:blipFill>
          <a:blip r:embed="rId3"/>
          <a:stretch>
            <a:fillRect/>
          </a:stretch>
        </p:blipFill>
        <p:spPr>
          <a:xfrm>
            <a:off x="323849" y="4482372"/>
            <a:ext cx="11506202" cy="1394691"/>
          </a:xfrm>
          <a:prstGeom prst="rect">
            <a:avLst/>
          </a:prstGeom>
        </p:spPr>
      </p:pic>
    </p:spTree>
    <p:extLst>
      <p:ext uri="{BB962C8B-B14F-4D97-AF65-F5344CB8AC3E}">
        <p14:creationId xmlns:p14="http://schemas.microsoft.com/office/powerpoint/2010/main" val="2663117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64</a:t>
            </a:fld>
            <a:endParaRPr lang="en-GB" dirty="0"/>
          </a:p>
        </p:txBody>
      </p:sp>
      <p:sp>
        <p:nvSpPr>
          <p:cNvPr id="7" name="Title 1">
            <a:extLst>
              <a:ext uri="{FF2B5EF4-FFF2-40B4-BE49-F238E27FC236}">
                <a16:creationId xmlns:a16="http://schemas.microsoft.com/office/drawing/2014/main" id="{03F4BD2E-BEF4-649D-6245-9BE98F715B64}"/>
              </a:ext>
            </a:extLst>
          </p:cNvPr>
          <p:cNvSpPr txBox="1">
            <a:spLocks noGrp="1"/>
          </p:cNvSpPr>
          <p:nvPr>
            <p:ph type="title" idx="4294967295"/>
          </p:nvPr>
        </p:nvSpPr>
        <p:spPr>
          <a:xfrm>
            <a:off x="394746" y="0"/>
            <a:ext cx="11525252" cy="583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n-lt"/>
                <a:ea typeface="+mj-ea"/>
                <a:cs typeface="+mj-cs"/>
              </a:rPr>
              <a:t>Psychological professions</a:t>
            </a:r>
          </a:p>
        </p:txBody>
      </p:sp>
      <p:pic>
        <p:nvPicPr>
          <p:cNvPr id="3" name="Picture 2" descr="A table detailing WTE figures, salary details, time in post and contract type of psychological professions">
            <a:extLst>
              <a:ext uri="{FF2B5EF4-FFF2-40B4-BE49-F238E27FC236}">
                <a16:creationId xmlns:a16="http://schemas.microsoft.com/office/drawing/2014/main" id="{3CDE9112-3A71-467D-7C08-6D6DE7AE4B72}"/>
              </a:ext>
            </a:extLst>
          </p:cNvPr>
          <p:cNvPicPr>
            <a:picLocks noChangeAspect="1"/>
          </p:cNvPicPr>
          <p:nvPr/>
        </p:nvPicPr>
        <p:blipFill>
          <a:blip r:embed="rId2"/>
          <a:stretch>
            <a:fillRect/>
          </a:stretch>
        </p:blipFill>
        <p:spPr>
          <a:xfrm>
            <a:off x="394746" y="517624"/>
            <a:ext cx="11552921" cy="3084843"/>
          </a:xfrm>
          <a:prstGeom prst="rect">
            <a:avLst/>
          </a:prstGeom>
        </p:spPr>
      </p:pic>
      <p:sp>
        <p:nvSpPr>
          <p:cNvPr id="9" name="Title 1">
            <a:extLst>
              <a:ext uri="{FF2B5EF4-FFF2-40B4-BE49-F238E27FC236}">
                <a16:creationId xmlns:a16="http://schemas.microsoft.com/office/drawing/2014/main" id="{D123B983-9BC7-7204-BFA3-48B278C97DF8}"/>
              </a:ext>
            </a:extLst>
          </p:cNvPr>
          <p:cNvSpPr txBox="1">
            <a:spLocks/>
          </p:cNvSpPr>
          <p:nvPr/>
        </p:nvSpPr>
        <p:spPr>
          <a:xfrm>
            <a:off x="394746" y="3670578"/>
            <a:ext cx="11525252" cy="58308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rPr>
              <a:t>Treatment providers: Other staff not captured in identified groups</a:t>
            </a:r>
          </a:p>
        </p:txBody>
      </p:sp>
      <p:pic>
        <p:nvPicPr>
          <p:cNvPr id="11" name="Picture 10" descr="A table detailing WTE figures, salary details, time in post and contract type of treatment providers: other staff not captured in identified groups">
            <a:extLst>
              <a:ext uri="{FF2B5EF4-FFF2-40B4-BE49-F238E27FC236}">
                <a16:creationId xmlns:a16="http://schemas.microsoft.com/office/drawing/2014/main" id="{6C07FD62-AC5D-AFCC-9871-E50E3138B6CD}"/>
              </a:ext>
            </a:extLst>
          </p:cNvPr>
          <p:cNvPicPr>
            <a:picLocks noChangeAspect="1"/>
          </p:cNvPicPr>
          <p:nvPr/>
        </p:nvPicPr>
        <p:blipFill>
          <a:blip r:embed="rId3"/>
          <a:stretch>
            <a:fillRect/>
          </a:stretch>
        </p:blipFill>
        <p:spPr>
          <a:xfrm>
            <a:off x="394746" y="4253658"/>
            <a:ext cx="11577099" cy="1209410"/>
          </a:xfrm>
          <a:prstGeom prst="rect">
            <a:avLst/>
          </a:prstGeom>
        </p:spPr>
      </p:pic>
    </p:spTree>
    <p:extLst>
      <p:ext uri="{BB962C8B-B14F-4D97-AF65-F5344CB8AC3E}">
        <p14:creationId xmlns:p14="http://schemas.microsoft.com/office/powerpoint/2010/main" val="3997539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65</a:t>
            </a:fld>
            <a:endParaRPr lang="en-GB" dirty="0"/>
          </a:p>
        </p:txBody>
      </p:sp>
      <p:sp>
        <p:nvSpPr>
          <p:cNvPr id="7" name="Title 1">
            <a:extLst>
              <a:ext uri="{FF2B5EF4-FFF2-40B4-BE49-F238E27FC236}">
                <a16:creationId xmlns:a16="http://schemas.microsoft.com/office/drawing/2014/main" id="{03F4BD2E-BEF4-649D-6245-9BE98F715B64}"/>
              </a:ext>
            </a:extLst>
          </p:cNvPr>
          <p:cNvSpPr txBox="1">
            <a:spLocks noGrp="1"/>
          </p:cNvSpPr>
          <p:nvPr>
            <p:ph type="title" idx="4294967295"/>
          </p:nvPr>
        </p:nvSpPr>
        <p:spPr>
          <a:xfrm>
            <a:off x="394746" y="4783"/>
            <a:ext cx="11525252" cy="583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n-lt"/>
                <a:ea typeface="+mj-ea"/>
                <a:cs typeface="+mj-cs"/>
              </a:rPr>
              <a:t>Local authority: Commissioning roles</a:t>
            </a:r>
          </a:p>
        </p:txBody>
      </p:sp>
      <p:pic>
        <p:nvPicPr>
          <p:cNvPr id="3" name="Picture 2" descr="A table detailing WTE figures, salary details, time in post and contract type of local authority commissioning roles">
            <a:extLst>
              <a:ext uri="{FF2B5EF4-FFF2-40B4-BE49-F238E27FC236}">
                <a16:creationId xmlns:a16="http://schemas.microsoft.com/office/drawing/2014/main" id="{52737B22-EDF5-05B0-44A2-495DFB00359F}"/>
              </a:ext>
            </a:extLst>
          </p:cNvPr>
          <p:cNvPicPr>
            <a:picLocks noChangeAspect="1"/>
          </p:cNvPicPr>
          <p:nvPr/>
        </p:nvPicPr>
        <p:blipFill>
          <a:blip r:embed="rId2"/>
          <a:stretch>
            <a:fillRect/>
          </a:stretch>
        </p:blipFill>
        <p:spPr>
          <a:xfrm>
            <a:off x="394746" y="610963"/>
            <a:ext cx="11552921" cy="3249450"/>
          </a:xfrm>
          <a:prstGeom prst="rect">
            <a:avLst/>
          </a:prstGeom>
        </p:spPr>
      </p:pic>
    </p:spTree>
    <p:extLst>
      <p:ext uri="{BB962C8B-B14F-4D97-AF65-F5344CB8AC3E}">
        <p14:creationId xmlns:p14="http://schemas.microsoft.com/office/powerpoint/2010/main" val="209722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84A5-448E-A6B1-0CE6-886255A3B5CC}"/>
              </a:ext>
            </a:extLst>
          </p:cNvPr>
          <p:cNvSpPr>
            <a:spLocks noGrp="1"/>
          </p:cNvSpPr>
          <p:nvPr>
            <p:ph type="title"/>
          </p:nvPr>
        </p:nvSpPr>
        <p:spPr/>
        <p:txBody>
          <a:bodyPr/>
          <a:lstStyle/>
          <a:p>
            <a:r>
              <a:rPr lang="en-GB" dirty="0"/>
              <a:t>Appendix 2 </a:t>
            </a:r>
            <a:br>
              <a:rPr lang="en-GB" dirty="0"/>
            </a:br>
            <a:r>
              <a:rPr lang="en-GB" dirty="0"/>
              <a:t>HR Metric definitions</a:t>
            </a:r>
          </a:p>
        </p:txBody>
      </p:sp>
      <p:sp>
        <p:nvSpPr>
          <p:cNvPr id="4" name="Slide Number Placeholder 3">
            <a:extLst>
              <a:ext uri="{FF2B5EF4-FFF2-40B4-BE49-F238E27FC236}">
                <a16:creationId xmlns:a16="http://schemas.microsoft.com/office/drawing/2014/main" id="{648C6497-2C68-DAD8-E22C-8045F71E9B08}"/>
              </a:ext>
            </a:extLst>
          </p:cNvPr>
          <p:cNvSpPr>
            <a:spLocks noGrp="1"/>
          </p:cNvSpPr>
          <p:nvPr>
            <p:ph type="sldNum" sz="quarter" idx="12"/>
          </p:nvPr>
        </p:nvSpPr>
        <p:spPr/>
        <p:txBody>
          <a:bodyPr/>
          <a:lstStyle/>
          <a:p>
            <a:fld id="{6FA9A11B-04D6-42DF-BB33-D91D786B2067}" type="slidenum">
              <a:rPr lang="en-GB" smtClean="0"/>
              <a:t>66</a:t>
            </a:fld>
            <a:endParaRPr lang="en-GB" dirty="0"/>
          </a:p>
        </p:txBody>
      </p:sp>
    </p:spTree>
    <p:extLst>
      <p:ext uri="{BB962C8B-B14F-4D97-AF65-F5344CB8AC3E}">
        <p14:creationId xmlns:p14="http://schemas.microsoft.com/office/powerpoint/2010/main" val="2960951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67</a:t>
            </a:fld>
            <a:endParaRPr lang="en-GB" dirty="0"/>
          </a:p>
        </p:txBody>
      </p:sp>
      <p:sp>
        <p:nvSpPr>
          <p:cNvPr id="2" name="Title 1">
            <a:extLst>
              <a:ext uri="{FF2B5EF4-FFF2-40B4-BE49-F238E27FC236}">
                <a16:creationId xmlns:a16="http://schemas.microsoft.com/office/drawing/2014/main" id="{0F371C22-02D2-4A61-D0EF-3C72791F238F}"/>
              </a:ext>
            </a:extLst>
          </p:cNvPr>
          <p:cNvSpPr>
            <a:spLocks noGrp="1"/>
          </p:cNvSpPr>
          <p:nvPr>
            <p:ph type="title"/>
          </p:nvPr>
        </p:nvSpPr>
        <p:spPr>
          <a:xfrm>
            <a:off x="323851" y="51216"/>
            <a:ext cx="11525250" cy="627817"/>
          </a:xfrm>
        </p:spPr>
        <p:txBody>
          <a:bodyPr>
            <a:noAutofit/>
          </a:bodyPr>
          <a:lstStyle/>
          <a:p>
            <a:r>
              <a:rPr lang="en-GB" sz="3200" dirty="0">
                <a:solidFill>
                  <a:schemeClr val="tx1"/>
                </a:solidFill>
              </a:rPr>
              <a:t>HR metric definitions</a:t>
            </a:r>
          </a:p>
        </p:txBody>
      </p:sp>
      <p:graphicFrame>
        <p:nvGraphicFramePr>
          <p:cNvPr id="3" name="Table 2" descr="A table showing HR metric definitions">
            <a:extLst>
              <a:ext uri="{FF2B5EF4-FFF2-40B4-BE49-F238E27FC236}">
                <a16:creationId xmlns:a16="http://schemas.microsoft.com/office/drawing/2014/main" id="{6A57DB78-F7F1-4D3D-E762-4B682F7E63FF}"/>
              </a:ext>
            </a:extLst>
          </p:cNvPr>
          <p:cNvGraphicFramePr>
            <a:graphicFrameLocks noGrp="1"/>
          </p:cNvGraphicFramePr>
          <p:nvPr>
            <p:extLst>
              <p:ext uri="{D42A27DB-BD31-4B8C-83A1-F6EECF244321}">
                <p14:modId xmlns:p14="http://schemas.microsoft.com/office/powerpoint/2010/main" val="1530397620"/>
              </p:ext>
            </p:extLst>
          </p:nvPr>
        </p:nvGraphicFramePr>
        <p:xfrm>
          <a:off x="331744" y="1378927"/>
          <a:ext cx="11039475" cy="1361823"/>
        </p:xfrm>
        <a:graphic>
          <a:graphicData uri="http://schemas.openxmlformats.org/drawingml/2006/table">
            <a:tbl>
              <a:tblPr firstRow="1">
                <a:tableStyleId>{5C22544A-7EE6-4342-B048-85BDC9FD1C3A}</a:tableStyleId>
              </a:tblPr>
              <a:tblGrid>
                <a:gridCol w="1971676">
                  <a:extLst>
                    <a:ext uri="{9D8B030D-6E8A-4147-A177-3AD203B41FA5}">
                      <a16:colId xmlns:a16="http://schemas.microsoft.com/office/drawing/2014/main" val="8087392"/>
                    </a:ext>
                  </a:extLst>
                </a:gridCol>
                <a:gridCol w="1190625">
                  <a:extLst>
                    <a:ext uri="{9D8B030D-6E8A-4147-A177-3AD203B41FA5}">
                      <a16:colId xmlns:a16="http://schemas.microsoft.com/office/drawing/2014/main" val="2160834811"/>
                    </a:ext>
                  </a:extLst>
                </a:gridCol>
                <a:gridCol w="7877174">
                  <a:extLst>
                    <a:ext uri="{9D8B030D-6E8A-4147-A177-3AD203B41FA5}">
                      <a16:colId xmlns:a16="http://schemas.microsoft.com/office/drawing/2014/main" val="641103134"/>
                    </a:ext>
                  </a:extLst>
                </a:gridCol>
              </a:tblGrid>
              <a:tr h="140226">
                <a:tc>
                  <a:txBody>
                    <a:bodyPr/>
                    <a:lstStyle/>
                    <a:p>
                      <a:pPr algn="l" fontAlgn="ctr"/>
                      <a:r>
                        <a:rPr lang="en-GB" sz="1200" b="0" u="none" strike="noStrike" dirty="0">
                          <a:solidFill>
                            <a:schemeClr val="tx1"/>
                          </a:solidFill>
                          <a:effectLst/>
                        </a:rPr>
                        <a:t>Vacancy Rate</a:t>
                      </a:r>
                      <a:endParaRPr lang="en-GB" sz="1200" b="0" i="0" u="none" strike="noStrike" dirty="0">
                        <a:solidFill>
                          <a:schemeClr val="tx1"/>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GB" sz="1200" b="0" u="none" strike="noStrike" dirty="0">
                          <a:solidFill>
                            <a:schemeClr val="tx1"/>
                          </a:solidFill>
                          <a:effectLst/>
                        </a:rPr>
                        <a:t>As at 30.6.2022</a:t>
                      </a:r>
                      <a:endParaRPr lang="en-GB" sz="1200" b="0" i="0" u="none" strike="noStrike" dirty="0">
                        <a:solidFill>
                          <a:schemeClr val="tx1"/>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US" sz="1200" b="0" u="none" strike="noStrike" dirty="0">
                          <a:solidFill>
                            <a:schemeClr val="tx1"/>
                          </a:solidFill>
                          <a:effectLst/>
                        </a:rPr>
                        <a:t>Numerator: Number of vacancies (WTE) by roles Denominator: Total funded establishment (WTE); multiplied by 100 to give the percentage rate</a:t>
                      </a:r>
                      <a:endParaRPr lang="en-US" sz="1200" b="0" i="0" u="none" strike="noStrike" dirty="0">
                        <a:solidFill>
                          <a:schemeClr val="tx1"/>
                        </a:solidFill>
                        <a:effectLst/>
                        <a:latin typeface="Calibri" panose="020F0502020204030204" pitchFamily="34" charset="0"/>
                      </a:endParaRPr>
                    </a:p>
                  </a:txBody>
                  <a:tcPr marL="3339" marR="3339" marT="3339" marB="0" anchor="ctr">
                    <a:solidFill>
                      <a:srgbClr val="CFD5EA"/>
                    </a:solidFill>
                  </a:tcPr>
                </a:tc>
                <a:extLst>
                  <a:ext uri="{0D108BD9-81ED-4DB2-BD59-A6C34878D82A}">
                    <a16:rowId xmlns:a16="http://schemas.microsoft.com/office/drawing/2014/main" val="2735679620"/>
                  </a:ext>
                </a:extLst>
              </a:tr>
              <a:tr h="140226">
                <a:tc>
                  <a:txBody>
                    <a:bodyPr/>
                    <a:lstStyle/>
                    <a:p>
                      <a:pPr algn="l" fontAlgn="ctr"/>
                      <a:r>
                        <a:rPr lang="en-GB" sz="1200" u="none" strike="noStrike" dirty="0">
                          <a:effectLst/>
                        </a:rPr>
                        <a:t>Sickness/ Absence Rate</a:t>
                      </a:r>
                      <a:endParaRPr lang="en-GB" sz="1200" b="0" i="0" u="none" strike="noStrike" dirty="0">
                        <a:solidFill>
                          <a:srgbClr val="000000"/>
                        </a:solidFill>
                        <a:effectLst/>
                        <a:latin typeface="Calibri" panose="020F0502020204030204" pitchFamily="34" charset="0"/>
                      </a:endParaRPr>
                    </a:p>
                  </a:txBody>
                  <a:tcPr marL="3339" marR="3339" marT="3339" marB="0" anchor="ctr"/>
                </a:tc>
                <a:tc>
                  <a:txBody>
                    <a:bodyPr/>
                    <a:lstStyle/>
                    <a:p>
                      <a:pPr algn="l" fontAlgn="ctr"/>
                      <a:r>
                        <a:rPr lang="en-GB" sz="1200" u="none" strike="noStrike" dirty="0">
                          <a:effectLst/>
                        </a:rPr>
                        <a:t>1.7.2021 - 30.6.2022</a:t>
                      </a:r>
                      <a:endParaRPr lang="en-GB" sz="1200" b="1" i="0" u="none" strike="noStrike" dirty="0">
                        <a:solidFill>
                          <a:srgbClr val="000000"/>
                        </a:solidFill>
                        <a:effectLst/>
                        <a:latin typeface="Calibri" panose="020F0502020204030204" pitchFamily="34" charset="0"/>
                      </a:endParaRPr>
                    </a:p>
                  </a:txBody>
                  <a:tcPr marL="3339" marR="3339" marT="3339" marB="0" anchor="ctr"/>
                </a:tc>
                <a:tc>
                  <a:txBody>
                    <a:bodyPr/>
                    <a:lstStyle/>
                    <a:p>
                      <a:pPr algn="l" fontAlgn="ctr"/>
                      <a:r>
                        <a:rPr lang="en-US" sz="1200" u="none" strike="noStrike" dirty="0">
                          <a:effectLst/>
                        </a:rPr>
                        <a:t>Numerator:  WTE sickness and absence days Denominator: Total available WTE working days, multiplied by 100 to give the percentage rate</a:t>
                      </a:r>
                      <a:endParaRPr lang="en-US" sz="1200" b="0" i="0" u="none" strike="noStrike" dirty="0">
                        <a:solidFill>
                          <a:srgbClr val="000000"/>
                        </a:solidFill>
                        <a:effectLst/>
                        <a:latin typeface="Calibri" panose="020F0502020204030204" pitchFamily="34" charset="0"/>
                      </a:endParaRPr>
                    </a:p>
                  </a:txBody>
                  <a:tcPr marL="3339" marR="3339" marT="3339" marB="0" anchor="ctr"/>
                </a:tc>
                <a:extLst>
                  <a:ext uri="{0D108BD9-81ED-4DB2-BD59-A6C34878D82A}">
                    <a16:rowId xmlns:a16="http://schemas.microsoft.com/office/drawing/2014/main" val="4219330988"/>
                  </a:ext>
                </a:extLst>
              </a:tr>
              <a:tr h="140226">
                <a:tc>
                  <a:txBody>
                    <a:bodyPr/>
                    <a:lstStyle/>
                    <a:p>
                      <a:pPr algn="l" fontAlgn="ctr"/>
                      <a:r>
                        <a:rPr lang="en-GB" sz="1200" u="none" strike="noStrike" dirty="0">
                          <a:effectLst/>
                        </a:rPr>
                        <a:t>Staff Turnover Rate</a:t>
                      </a:r>
                      <a:endParaRPr lang="en-GB" sz="1200" b="0"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GB" sz="1200" u="none" strike="noStrike" dirty="0">
                          <a:effectLst/>
                        </a:rPr>
                        <a:t>1.7.2021 - 30.6.2022</a:t>
                      </a:r>
                      <a:endParaRPr lang="en-GB" sz="1200" b="1"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US" sz="1200" u="none" strike="noStrike" dirty="0">
                          <a:effectLst/>
                        </a:rPr>
                        <a:t>Numerator:  Leaver WTE in the period, Denominator: Average WTE staff in post, multiplied by 100 to give the percentage rate</a:t>
                      </a:r>
                      <a:endParaRPr lang="en-US" sz="1200" b="0"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extLst>
                  <a:ext uri="{0D108BD9-81ED-4DB2-BD59-A6C34878D82A}">
                    <a16:rowId xmlns:a16="http://schemas.microsoft.com/office/drawing/2014/main" val="2078536657"/>
                  </a:ext>
                </a:extLst>
              </a:tr>
              <a:tr h="254526">
                <a:tc>
                  <a:txBody>
                    <a:bodyPr/>
                    <a:lstStyle/>
                    <a:p>
                      <a:pPr algn="l" fontAlgn="ctr"/>
                      <a:r>
                        <a:rPr lang="en-GB" sz="1200" b="0" i="0" u="none" strike="noStrike" dirty="0">
                          <a:solidFill>
                            <a:srgbClr val="000000"/>
                          </a:solidFill>
                          <a:effectLst/>
                          <a:latin typeface="Calibri" panose="020F0502020204030204" pitchFamily="34" charset="0"/>
                        </a:rPr>
                        <a:t>Funded Establishment</a:t>
                      </a:r>
                    </a:p>
                  </a:txBody>
                  <a:tcPr marL="3339" marR="3339" marT="3339" marB="0" anchor="ctr">
                    <a:solidFill>
                      <a:srgbClr val="CFD5EA"/>
                    </a:solidFill>
                  </a:tcPr>
                </a:tc>
                <a:tc>
                  <a:txBody>
                    <a:bodyPr/>
                    <a:lstStyle/>
                    <a:p>
                      <a:pPr algn="l" fontAlgn="ctr"/>
                      <a:endParaRPr lang="en-GB" sz="1200" b="1"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US" sz="1200" b="0" i="0" u="none" strike="noStrike" dirty="0">
                          <a:solidFill>
                            <a:srgbClr val="000000"/>
                          </a:solidFill>
                          <a:effectLst/>
                          <a:latin typeface="Calibri" panose="020F0502020204030204" pitchFamily="34" charset="0"/>
                        </a:rPr>
                        <a:t>This is the sum of staff in post and vacancies</a:t>
                      </a:r>
                    </a:p>
                  </a:txBody>
                  <a:tcPr marL="3339" marR="3339" marT="3339" marB="0" anchor="ctr">
                    <a:solidFill>
                      <a:srgbClr val="CFD5EA"/>
                    </a:solidFill>
                  </a:tcPr>
                </a:tc>
                <a:extLst>
                  <a:ext uri="{0D108BD9-81ED-4DB2-BD59-A6C34878D82A}">
                    <a16:rowId xmlns:a16="http://schemas.microsoft.com/office/drawing/2014/main" val="2084385945"/>
                  </a:ext>
                </a:extLst>
              </a:tr>
            </a:tbl>
          </a:graphicData>
        </a:graphic>
      </p:graphicFrame>
    </p:spTree>
    <p:extLst>
      <p:ext uri="{BB962C8B-B14F-4D97-AF65-F5344CB8AC3E}">
        <p14:creationId xmlns:p14="http://schemas.microsoft.com/office/powerpoint/2010/main" val="2222283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68</a:t>
            </a:fld>
            <a:endParaRPr lang="en-GB" dirty="0"/>
          </a:p>
        </p:txBody>
      </p:sp>
      <p:sp>
        <p:nvSpPr>
          <p:cNvPr id="2" name="Title 1">
            <a:extLst>
              <a:ext uri="{FF2B5EF4-FFF2-40B4-BE49-F238E27FC236}">
                <a16:creationId xmlns:a16="http://schemas.microsoft.com/office/drawing/2014/main" id="{0F371C22-02D2-4A61-D0EF-3C72791F238F}"/>
              </a:ext>
            </a:extLst>
          </p:cNvPr>
          <p:cNvSpPr>
            <a:spLocks noGrp="1"/>
          </p:cNvSpPr>
          <p:nvPr>
            <p:ph type="title"/>
          </p:nvPr>
        </p:nvSpPr>
        <p:spPr>
          <a:xfrm>
            <a:off x="333375" y="239833"/>
            <a:ext cx="11525250" cy="1571038"/>
          </a:xfrm>
        </p:spPr>
        <p:txBody>
          <a:bodyPr>
            <a:noAutofit/>
          </a:bodyPr>
          <a:lstStyle/>
          <a:p>
            <a:r>
              <a:rPr lang="en-GB" sz="3200" dirty="0">
                <a:solidFill>
                  <a:schemeClr val="tx1"/>
                </a:solidFill>
              </a:rPr>
              <a:t>Appendix 3</a:t>
            </a:r>
            <a:br>
              <a:rPr lang="en-GB" sz="3200" dirty="0">
                <a:solidFill>
                  <a:schemeClr val="tx1"/>
                </a:solidFill>
              </a:rPr>
            </a:br>
            <a:br>
              <a:rPr lang="en-GB" sz="2000" dirty="0">
                <a:solidFill>
                  <a:schemeClr val="tx1"/>
                </a:solidFill>
              </a:rPr>
            </a:br>
            <a:r>
              <a:rPr lang="en-GB" sz="2000" dirty="0">
                <a:solidFill>
                  <a:schemeClr val="tx1"/>
                </a:solidFill>
              </a:rPr>
              <a:t>Change log</a:t>
            </a:r>
          </a:p>
        </p:txBody>
      </p:sp>
      <p:pic>
        <p:nvPicPr>
          <p:cNvPr id="14" name="Picture 13">
            <a:extLst>
              <a:ext uri="{FF2B5EF4-FFF2-40B4-BE49-F238E27FC236}">
                <a16:creationId xmlns:a16="http://schemas.microsoft.com/office/drawing/2014/main" id="{6934545B-F939-8E9C-0A06-42B9E418788E}"/>
              </a:ext>
            </a:extLst>
          </p:cNvPr>
          <p:cNvPicPr>
            <a:picLocks noChangeAspect="1"/>
          </p:cNvPicPr>
          <p:nvPr/>
        </p:nvPicPr>
        <p:blipFill>
          <a:blip r:embed="rId2"/>
          <a:stretch>
            <a:fillRect/>
          </a:stretch>
        </p:blipFill>
        <p:spPr>
          <a:xfrm>
            <a:off x="333375" y="1935708"/>
            <a:ext cx="8346147" cy="1060796"/>
          </a:xfrm>
          <a:prstGeom prst="rect">
            <a:avLst/>
          </a:prstGeom>
        </p:spPr>
      </p:pic>
    </p:spTree>
    <p:extLst>
      <p:ext uri="{BB962C8B-B14F-4D97-AF65-F5344CB8AC3E}">
        <p14:creationId xmlns:p14="http://schemas.microsoft.com/office/powerpoint/2010/main" val="520376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p:txBody>
          <a:bodyPr>
            <a:normAutofit/>
          </a:bodyPr>
          <a:lstStyle/>
          <a:p>
            <a:r>
              <a:rPr lang="en-GB" sz="2800" dirty="0"/>
              <a:t>Contact details</a:t>
            </a:r>
          </a:p>
        </p:txBody>
      </p:sp>
      <p:graphicFrame>
        <p:nvGraphicFramePr>
          <p:cNvPr id="10" name="Table 9">
            <a:extLst>
              <a:ext uri="{FF2B5EF4-FFF2-40B4-BE49-F238E27FC236}">
                <a16:creationId xmlns:a16="http://schemas.microsoft.com/office/drawing/2014/main" id="{2C10B423-CCF4-89A2-A63A-4A27AD410296}"/>
              </a:ext>
            </a:extLst>
          </p:cNvPr>
          <p:cNvGraphicFramePr>
            <a:graphicFrameLocks noGrp="1"/>
          </p:cNvGraphicFramePr>
          <p:nvPr>
            <p:extLst>
              <p:ext uri="{D42A27DB-BD31-4B8C-83A1-F6EECF244321}">
                <p14:modId xmlns:p14="http://schemas.microsoft.com/office/powerpoint/2010/main" val="3281814202"/>
              </p:ext>
            </p:extLst>
          </p:nvPr>
        </p:nvGraphicFramePr>
        <p:xfrm>
          <a:off x="1457522" y="1362353"/>
          <a:ext cx="3503345" cy="608822"/>
        </p:xfrm>
        <a:graphic>
          <a:graphicData uri="http://schemas.openxmlformats.org/drawingml/2006/table">
            <a:tbl>
              <a:tblPr firstRow="1" firstCol="1" bandRow="1"/>
              <a:tblGrid>
                <a:gridCol w="3503345">
                  <a:extLst>
                    <a:ext uri="{9D8B030D-6E8A-4147-A177-3AD203B41FA5}">
                      <a16:colId xmlns:a16="http://schemas.microsoft.com/office/drawing/2014/main" val="2633802219"/>
                    </a:ext>
                  </a:extLst>
                </a:gridCol>
              </a:tblGrid>
              <a:tr h="608822">
                <a:tc>
                  <a:txBody>
                    <a:bodyPr/>
                    <a:lstStyle/>
                    <a:p>
                      <a:pPr>
                        <a:lnSpc>
                          <a:spcPct val="150000"/>
                        </a:lnSpc>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Kirsten Windfuhr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Associate Director (Mental Health)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k.windfuhr@nhs.net</a:t>
                      </a:r>
                      <a:endPar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11" name="Table 10">
            <a:extLst>
              <a:ext uri="{FF2B5EF4-FFF2-40B4-BE49-F238E27FC236}">
                <a16:creationId xmlns:a16="http://schemas.microsoft.com/office/drawing/2014/main" id="{0156BD54-E75A-8945-788A-CB39BC5D5824}"/>
              </a:ext>
            </a:extLst>
          </p:cNvPr>
          <p:cNvGraphicFramePr>
            <a:graphicFrameLocks noGrp="1"/>
          </p:cNvGraphicFramePr>
          <p:nvPr>
            <p:extLst>
              <p:ext uri="{D42A27DB-BD31-4B8C-83A1-F6EECF244321}">
                <p14:modId xmlns:p14="http://schemas.microsoft.com/office/powerpoint/2010/main" val="4012330827"/>
              </p:ext>
            </p:extLst>
          </p:nvPr>
        </p:nvGraphicFramePr>
        <p:xfrm>
          <a:off x="1457522" y="2159659"/>
          <a:ext cx="3503346" cy="608822"/>
        </p:xfrm>
        <a:graphic>
          <a:graphicData uri="http://schemas.openxmlformats.org/drawingml/2006/table">
            <a:tbl>
              <a:tblPr firstRow="1" firstCol="1" bandRow="1"/>
              <a:tblGrid>
                <a:gridCol w="3503346">
                  <a:extLst>
                    <a:ext uri="{9D8B030D-6E8A-4147-A177-3AD203B41FA5}">
                      <a16:colId xmlns:a16="http://schemas.microsoft.com/office/drawing/2014/main" val="2633802219"/>
                    </a:ext>
                  </a:extLst>
                </a:gridCol>
              </a:tblGrid>
              <a:tr h="608822">
                <a:tc>
                  <a:txBody>
                    <a:bodyPr/>
                    <a:lstStyle/>
                    <a:p>
                      <a:pPr>
                        <a:lnSpc>
                          <a:spcPct val="150000"/>
                        </a:lnSpc>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Beverley Sheard</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Senior Project Manager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b.sheard@nhs.net</a:t>
                      </a: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9" name="Table 8">
            <a:extLst>
              <a:ext uri="{FF2B5EF4-FFF2-40B4-BE49-F238E27FC236}">
                <a16:creationId xmlns:a16="http://schemas.microsoft.com/office/drawing/2014/main" id="{32F13BB9-7515-A6E8-6BFC-C4DFE7E2D1BA}"/>
              </a:ext>
            </a:extLst>
          </p:cNvPr>
          <p:cNvGraphicFramePr>
            <a:graphicFrameLocks noGrp="1"/>
          </p:cNvGraphicFramePr>
          <p:nvPr>
            <p:extLst>
              <p:ext uri="{D42A27DB-BD31-4B8C-83A1-F6EECF244321}">
                <p14:modId xmlns:p14="http://schemas.microsoft.com/office/powerpoint/2010/main" val="2497191522"/>
              </p:ext>
            </p:extLst>
          </p:nvPr>
        </p:nvGraphicFramePr>
        <p:xfrm>
          <a:off x="1457522" y="3083866"/>
          <a:ext cx="2181959" cy="520319"/>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0">
                <a:tc>
                  <a:txBody>
                    <a:bodyPr/>
                    <a:lstStyle/>
                    <a:p>
                      <a:pPr>
                        <a:lnSpc>
                          <a:spcPct val="150000"/>
                        </a:lnSpc>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Jade Coles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Project Manager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j.coles8@nhs.net</a:t>
                      </a:r>
                      <a:endPar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69</a:t>
            </a:fld>
            <a:endParaRPr lang="en-GB" dirty="0"/>
          </a:p>
        </p:txBody>
      </p:sp>
      <p:pic>
        <p:nvPicPr>
          <p:cNvPr id="15" name="Picture 21">
            <a:hlinkClick r:id="rId5"/>
            <a:extLst>
              <a:ext uri="{FF2B5EF4-FFF2-40B4-BE49-F238E27FC236}">
                <a16:creationId xmlns:a16="http://schemas.microsoft.com/office/drawing/2014/main" id="{D511FFFB-AEAE-1059-6072-461F2746913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45" y="1300780"/>
            <a:ext cx="742755" cy="753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a:hlinkClick r:id="rId5"/>
            <a:extLst>
              <a:ext uri="{FF2B5EF4-FFF2-40B4-BE49-F238E27FC236}">
                <a16:creationId xmlns:a16="http://schemas.microsoft.com/office/drawing/2014/main" id="{0250CE7E-0692-2636-D351-79C9290E4C2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45" y="2128568"/>
            <a:ext cx="742755" cy="7532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
            <a:hlinkClick r:id="rId5"/>
            <a:extLst>
              <a:ext uri="{FF2B5EF4-FFF2-40B4-BE49-F238E27FC236}">
                <a16:creationId xmlns:a16="http://schemas.microsoft.com/office/drawing/2014/main" id="{900E2B45-4321-3899-EE71-DCCF50D3304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45" y="3035064"/>
            <a:ext cx="742755" cy="75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1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(3)</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7</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33373" y="650373"/>
            <a:ext cx="11658328" cy="586704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600"/>
              </a:spcBef>
              <a:buNone/>
            </a:pPr>
            <a:r>
              <a:rPr lang="en-US" sz="1200" b="0" spc="-10" dirty="0"/>
              <a:t>Twelve percent of the treatment provider workforce are unpaid/volunteers. These unpaid/volunteers can be qualified or unqualified staff who are providing their services on a volunteer basis. Bands 5 (£22k-31k) and 6 (£32-39k) each make up a quarter of the workforce overall, but for the voluntary and independent/private sectors approximately 80% of the workforce are band 5 or below (&lt;£32k) compared to approximately 65% for the NHS and 57% for LA-delivered treatment. The majority of the alcohol and drug workers staff group (93%) are band 5 or lower (&lt;£32k), compared to 76% within this salary range across all staff groups. </a:t>
            </a:r>
            <a:r>
              <a:rPr lang="en-GB" sz="1200" b="0" spc="-10" dirty="0"/>
              <a:t>Agenda for Change bands were used alongside a breakdown of the salary ranges for each band. Non-NHS organisations were asked to report their staff within the appropriate salary range. </a:t>
            </a:r>
            <a:r>
              <a:rPr lang="en-US" sz="1200" b="0" spc="-10" dirty="0"/>
              <a:t>This was done to allow comparisons across sectors.</a:t>
            </a:r>
          </a:p>
          <a:p>
            <a:pPr marL="0" marR="57785" indent="0">
              <a:lnSpc>
                <a:spcPct val="100000"/>
              </a:lnSpc>
              <a:spcBef>
                <a:spcPts val="600"/>
              </a:spcBef>
              <a:buNone/>
            </a:pPr>
            <a:r>
              <a:rPr lang="en-US" sz="1200" b="0" spc="-10" dirty="0"/>
              <a:t>Individuals who have been in post for less than one year make up the largest percentage of staff overall at 37%, with the voluntary sector reporting the highest rate at 40%.  LA-delivered treatment staff have the lowest percentage of staff that have been in post for less than a year at 17%. Overall, 84% of staff are on permanent contracts and 69% of staff work full time. </a:t>
            </a:r>
            <a:r>
              <a:rPr lang="en-GB" sz="1200" b="0" spc="-10" dirty="0"/>
              <a:t>LA-delivered treatment includes staff who work in frontline roles in drug and alcohol treatment and recovery services. It does not include LA commissioning staff. Some LAs have taken some service provision in-house, while others have LA staff such as social workers specifically employed to work in drug and alcohol treatment and recovery services.</a:t>
            </a:r>
            <a:endParaRPr lang="en-US" sz="1200" b="0" spc="-10" dirty="0"/>
          </a:p>
          <a:p>
            <a:pPr marL="0" marR="57785" indent="0">
              <a:lnSpc>
                <a:spcPct val="100000"/>
              </a:lnSpc>
              <a:spcBef>
                <a:spcPts val="600"/>
              </a:spcBef>
              <a:buNone/>
            </a:pPr>
            <a:r>
              <a:rPr lang="en-US" sz="1200" b="0" spc="-10" dirty="0"/>
              <a:t>The percentage of the workforce from a Black/Black British ethnic minority background was higher (5%-9%) compared to the general population in England (working age) (4%). In contrast the percentage of the workforce who were Asian/Asian British was smaller (4%-8%) than the English working age population (9%). The workforce in all sectors was generally older than the English working age population with higher percentage of staff in the 40-49 and 50-59 age bands. Ten percent of </a:t>
            </a:r>
            <a:r>
              <a:rPr lang="en-US" sz="1200" b="0" i="1" spc="-10" dirty="0"/>
              <a:t>s</a:t>
            </a:r>
            <a:r>
              <a:rPr lang="en-US" sz="1200" b="0" spc="-10" dirty="0"/>
              <a:t>taff across all sectors reported a disability although this was lower for the NHS (7%) and LA (5%) sectors.</a:t>
            </a:r>
          </a:p>
          <a:p>
            <a:pPr marL="0" marR="57785" indent="0">
              <a:lnSpc>
                <a:spcPct val="100000"/>
              </a:lnSpc>
              <a:spcBef>
                <a:spcPts val="600"/>
              </a:spcBef>
              <a:buNone/>
            </a:pPr>
            <a:r>
              <a:rPr lang="en-US" sz="1200" b="0" spc="-10" dirty="0"/>
              <a:t>There were 472 non-medical prescribers (NMPs) reported of which 389 (82%) were actively prescribing in their current role. Nurses were the main NMPs reported making up 86% of all active NMPs. </a:t>
            </a:r>
          </a:p>
          <a:p>
            <a:pPr marL="0" marR="57785" indent="0">
              <a:lnSpc>
                <a:spcPct val="100000"/>
              </a:lnSpc>
              <a:spcBef>
                <a:spcPts val="600"/>
              </a:spcBef>
              <a:buNone/>
            </a:pPr>
            <a:r>
              <a:rPr lang="en-US" sz="1200" b="0" spc="-10" dirty="0"/>
              <a:t>One hundred and sixty-seven social workers were identified based on their qualification alone. This is more than the 114 social workers identified within the main workforce census based on job role. This is due to some social workers in the workforce census being employed and reported with a different job title, for example, as an alcohol and drug worker.</a:t>
            </a:r>
          </a:p>
          <a:p>
            <a:pPr marL="0" marR="57785" indent="0">
              <a:lnSpc>
                <a:spcPct val="100000"/>
              </a:lnSpc>
              <a:spcBef>
                <a:spcPts val="600"/>
              </a:spcBef>
              <a:buNone/>
            </a:pPr>
            <a:r>
              <a:rPr lang="en-US" sz="1200" b="0" spc="-10" dirty="0"/>
              <a:t>Sixty-three organisations reported a percentage of their nursing staff as dedicated alcohol nurses although 162 respondents said that they had no nurses dedicated to this role. For non-nursing staff, there were 82 organisations who reported some dedicated alcohol staff but a further 136 who reported no dedicated staff.</a:t>
            </a:r>
          </a:p>
          <a:p>
            <a:pPr marL="0" marR="57785" indent="0">
              <a:lnSpc>
                <a:spcPct val="100000"/>
              </a:lnSpc>
              <a:spcBef>
                <a:spcPts val="600"/>
              </a:spcBef>
              <a:buNone/>
            </a:pPr>
            <a:r>
              <a:rPr lang="en-US" sz="1600" spc="-10" dirty="0"/>
              <a:t>Focus on Commissioners</a:t>
            </a:r>
          </a:p>
          <a:p>
            <a:pPr marL="0" marR="57785" indent="0">
              <a:lnSpc>
                <a:spcPct val="100000"/>
              </a:lnSpc>
              <a:spcBef>
                <a:spcPts val="600"/>
              </a:spcBef>
              <a:buNone/>
            </a:pPr>
            <a:r>
              <a:rPr lang="en-US" sz="1200" b="0" spc="-10" dirty="0"/>
              <a:t>Of the 165 submissions recorded from local authorities 119 contained workforce data for commissioning staff only, 15 contained information relating to treatment provider staff as well as the commissioning workforce and the remaining 31 submissions contained only treatment provider staff. The treatment provider staff on these returns is a mix of </a:t>
            </a:r>
            <a:r>
              <a:rPr lang="en-GB" sz="1200" b="0" dirty="0"/>
              <a:t>LA-delivered treatment and LA-employed treatment staff. </a:t>
            </a:r>
            <a:r>
              <a:rPr lang="en-US" sz="1200" b="0" spc="-10" dirty="0"/>
              <a:t>Please note that the demographic data is for all local authority staff and cannot be disaggregate by commissioning and treatment provider staff.  </a:t>
            </a:r>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100"/>
              </a:spcBef>
              <a:buNone/>
            </a:pPr>
            <a:endParaRPr lang="en-GB" sz="1200" dirty="0"/>
          </a:p>
        </p:txBody>
      </p:sp>
    </p:spTree>
    <p:extLst>
      <p:ext uri="{BB962C8B-B14F-4D97-AF65-F5344CB8AC3E}">
        <p14:creationId xmlns:p14="http://schemas.microsoft.com/office/powerpoint/2010/main" val="24626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(4)</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8</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33375" y="761638"/>
            <a:ext cx="11293943" cy="564967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600"/>
              </a:spcBef>
              <a:buNone/>
            </a:pPr>
            <a:r>
              <a:rPr lang="en-US" sz="1200" b="0" spc="-10" dirty="0"/>
              <a:t>Local authorities reported 398 WTE commissioning staff across a total of nine roles, the largest of which was ‘commissioners (adult)’, at 33% of the workforce. This followed by ‘other commissioning staff’ (14%), ‘coordinators (adults)’ and ‘commissioners / coordinators (young people)’(10%), ‘project managers’ and ‘strategy managers’ (8%), ‘administrators’ and ‘data analysts’ (6%), and ‘contracts officers’ (5%). The salary reported for each role varied considerably, highlighting a diversity across apparently similar staff roles.  </a:t>
            </a:r>
          </a:p>
          <a:p>
            <a:pPr marL="0" marR="57785" indent="0">
              <a:lnSpc>
                <a:spcPct val="100000"/>
              </a:lnSpc>
              <a:spcBef>
                <a:spcPts val="600"/>
              </a:spcBef>
              <a:spcAft>
                <a:spcPts val="600"/>
              </a:spcAft>
              <a:buNone/>
            </a:pPr>
            <a:r>
              <a:rPr lang="en-US" sz="1200" b="0" spc="-10" dirty="0"/>
              <a:t>Overall, 78% of commissioning staff were full time with 83% on permanent contracts and 26% in post for less than a year.</a:t>
            </a:r>
          </a:p>
          <a:p>
            <a:pPr marL="0" marR="57785" indent="0">
              <a:lnSpc>
                <a:spcPct val="100000"/>
              </a:lnSpc>
              <a:spcBef>
                <a:spcPts val="600"/>
              </a:spcBef>
              <a:spcAft>
                <a:spcPts val="600"/>
              </a:spcAft>
              <a:buNone/>
            </a:pPr>
            <a:r>
              <a:rPr lang="en-US" sz="1200" b="0" spc="-10" dirty="0"/>
              <a:t>For commissioning roles specifically, the vacancy rate was 14%, turnover 11% and sickness absence 2%. The ethnicity profile for all local authority staff is generally in line with the English working age population. There was a higher percentage of staff aged 40-59 (55%) in this sector compared to the working age population (39%): there was a smaller percentage</a:t>
            </a:r>
            <a:r>
              <a:rPr lang="en-US" sz="1200" b="0" spc="-10" dirty="0">
                <a:solidFill>
                  <a:srgbClr val="FF0000"/>
                </a:solidFill>
              </a:rPr>
              <a:t> </a:t>
            </a:r>
            <a:r>
              <a:rPr lang="en-US" sz="1200" b="0" spc="-10" dirty="0"/>
              <a:t>aged 60+ (6%) compared to the working age population (15%). </a:t>
            </a:r>
          </a:p>
          <a:p>
            <a:pPr marL="0" marR="57785" indent="0">
              <a:lnSpc>
                <a:spcPct val="110000"/>
              </a:lnSpc>
              <a:spcBef>
                <a:spcPts val="600"/>
              </a:spcBef>
              <a:spcAft>
                <a:spcPts val="600"/>
              </a:spcAft>
              <a:buNone/>
            </a:pPr>
            <a:r>
              <a:rPr lang="en-US" sz="1600" spc="-10" dirty="0"/>
              <a:t>Focus on Lived Experience Recovery Organisations (LEROs)</a:t>
            </a:r>
          </a:p>
          <a:p>
            <a:pPr marL="0" marR="57785" indent="0">
              <a:lnSpc>
                <a:spcPct val="100000"/>
              </a:lnSpc>
              <a:spcBef>
                <a:spcPts val="600"/>
              </a:spcBef>
              <a:spcAft>
                <a:spcPts val="600"/>
              </a:spcAft>
              <a:buNone/>
            </a:pPr>
            <a:r>
              <a:rPr lang="en-US" sz="1200" b="0" spc="-10" dirty="0"/>
              <a:t>Lived experience recovery organisations (LEROs) returned 23 submissions for a limited number of local authority areas (N=18). Analysis reported within this section should therefore be interpreted with caution. LEROs reported 184 WTE across six workforce groups with peer support and service user development roles the largest at 84 WTE (46%). </a:t>
            </a:r>
          </a:p>
          <a:p>
            <a:pPr marL="0" marR="57785" indent="0">
              <a:lnSpc>
                <a:spcPct val="100000"/>
              </a:lnSpc>
              <a:spcBef>
                <a:spcPts val="600"/>
              </a:spcBef>
              <a:spcAft>
                <a:spcPts val="600"/>
              </a:spcAft>
              <a:buNone/>
            </a:pPr>
            <a:r>
              <a:rPr lang="en-US" sz="1200" b="0" spc="-10" dirty="0"/>
              <a:t>Unpaid/volunteer staff accounted for 17% of the LERO workforce and 78% were band 4 (&lt;£26k) or below. LEROs reported 34% of staff in post for less than a year with 42% on permanent contracts. The remaining staff were on temporary (17%) and fixed term (41%) contracts. 59% of LERO staff were full time which compared to 69% for treatment providers.</a:t>
            </a:r>
          </a:p>
          <a:p>
            <a:pPr marL="0" marR="57785" indent="0">
              <a:lnSpc>
                <a:spcPct val="100000"/>
              </a:lnSpc>
              <a:spcBef>
                <a:spcPts val="600"/>
              </a:spcBef>
              <a:spcAft>
                <a:spcPts val="600"/>
              </a:spcAft>
              <a:buNone/>
            </a:pPr>
            <a:r>
              <a:rPr lang="en-US" sz="1200" b="0" spc="-10" dirty="0"/>
              <a:t>The vacancy, sickness and turnover rate metrics were based on relatively low numbers of submissions making it difficult to provide a national position.</a:t>
            </a:r>
          </a:p>
          <a:p>
            <a:pPr marL="0" marR="57785" indent="0">
              <a:lnSpc>
                <a:spcPct val="100000"/>
              </a:lnSpc>
              <a:spcBef>
                <a:spcPts val="600"/>
              </a:spcBef>
              <a:spcAft>
                <a:spcPts val="600"/>
              </a:spcAft>
              <a:buNone/>
            </a:pPr>
            <a:r>
              <a:rPr lang="en-US" sz="1200" b="0" spc="-10" dirty="0"/>
              <a:t>There is greater representation of Black / Black British individuals in the drug and alcohol LERO workforce compared to the English working age population:  there was a smaller percentage of individuals from an Asian / Asian British. The workforce is generally older than the working age population with 76% of staff aged 40 or over; this compares with 55% of the working age population. Within LEROs 45% of the workforce were female. This differs to treatment providers where between 58% and 69% of the workforce were female.</a:t>
            </a:r>
          </a:p>
          <a:p>
            <a:pPr marL="0" marR="57785" indent="0">
              <a:lnSpc>
                <a:spcPct val="110000"/>
              </a:lnSpc>
              <a:spcBef>
                <a:spcPts val="600"/>
              </a:spcBef>
              <a:spcAft>
                <a:spcPts val="600"/>
              </a:spcAft>
              <a:buNone/>
            </a:pPr>
            <a:endParaRPr lang="en-US" sz="1200" b="0" spc="-10" dirty="0"/>
          </a:p>
          <a:p>
            <a:pPr marL="0" marR="57785" indent="0">
              <a:lnSpc>
                <a:spcPct val="110000"/>
              </a:lnSpc>
              <a:spcBef>
                <a:spcPts val="600"/>
              </a:spcBef>
              <a:spcAft>
                <a:spcPts val="600"/>
              </a:spcAft>
              <a:buNone/>
            </a:pPr>
            <a:endParaRPr lang="en-US" sz="1200" b="0" spc="-10" dirty="0"/>
          </a:p>
          <a:p>
            <a:pPr marL="0" marR="57785" indent="0">
              <a:lnSpc>
                <a:spcPct val="110000"/>
              </a:lnSpc>
              <a:spcBef>
                <a:spcPts val="600"/>
              </a:spcBef>
              <a:spcAft>
                <a:spcPts val="600"/>
              </a:spcAft>
              <a:buNone/>
            </a:pPr>
            <a:endParaRPr lang="en-US" sz="1200" b="0" spc="-10" dirty="0"/>
          </a:p>
          <a:p>
            <a:pPr marL="0" marR="57785" indent="0">
              <a:lnSpc>
                <a:spcPct val="110000"/>
              </a:lnSpc>
              <a:spcBef>
                <a:spcPts val="600"/>
              </a:spcBef>
              <a:spcAft>
                <a:spcPts val="600"/>
              </a:spcAft>
              <a:buNone/>
            </a:pPr>
            <a:endParaRPr lang="en-US" sz="1200" b="0" spc="-10" dirty="0"/>
          </a:p>
          <a:p>
            <a:pPr marL="0" marR="57785" indent="0">
              <a:lnSpc>
                <a:spcPct val="110000"/>
              </a:lnSpc>
              <a:spcBef>
                <a:spcPts val="100"/>
              </a:spcBef>
              <a:buNone/>
            </a:pPr>
            <a:endParaRPr lang="en-GB" sz="1200" dirty="0"/>
          </a:p>
        </p:txBody>
      </p:sp>
    </p:spTree>
    <p:extLst>
      <p:ext uri="{BB962C8B-B14F-4D97-AF65-F5344CB8AC3E}">
        <p14:creationId xmlns:p14="http://schemas.microsoft.com/office/powerpoint/2010/main" val="282685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a:xfrm>
            <a:off x="333374" y="36854"/>
            <a:ext cx="11525252" cy="562032"/>
          </a:xfrm>
        </p:spPr>
        <p:txBody>
          <a:bodyPr vert="horz" lIns="91440" tIns="45720" rIns="91440" bIns="45720" rtlCol="0" anchor="ctr">
            <a:normAutofit/>
          </a:bodyPr>
          <a:lstStyle/>
          <a:p>
            <a:r>
              <a:rPr lang="en-GB" sz="3200" dirty="0">
                <a:solidFill>
                  <a:schemeClr val="tx1"/>
                </a:solidFill>
              </a:rPr>
              <a:t>Introduction</a:t>
            </a:r>
          </a:p>
        </p:txBody>
      </p:sp>
      <p:sp>
        <p:nvSpPr>
          <p:cNvPr id="4" name="Slide Number Placeholder 3">
            <a:extLst>
              <a:ext uri="{FF2B5EF4-FFF2-40B4-BE49-F238E27FC236}">
                <a16:creationId xmlns:a16="http://schemas.microsoft.com/office/drawing/2014/main" id="{37109F57-6783-4747-BD0F-52606CF3302A}"/>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9</a:t>
            </a:fld>
            <a:endParaRPr lang="en-GB" dirty="0"/>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4" y="534921"/>
            <a:ext cx="11591925" cy="5465765"/>
          </a:xfrm>
        </p:spPr>
        <p:txBody>
          <a:bodyPr>
            <a:noAutofit/>
          </a:bodyPr>
          <a:lstStyle/>
          <a:p>
            <a:pPr marL="0" marR="57785" indent="0">
              <a:lnSpc>
                <a:spcPct val="100000"/>
              </a:lnSpc>
              <a:spcBef>
                <a:spcPts val="600"/>
              </a:spcBef>
              <a:buNone/>
            </a:pPr>
            <a:r>
              <a:rPr lang="en-US" sz="1200" b="0" dirty="0"/>
              <a:t>Dame Carol Black's (DCB)</a:t>
            </a:r>
            <a:r>
              <a:rPr lang="en-US" sz="1200" b="0" dirty="0">
                <a:solidFill>
                  <a:srgbClr val="FF0000"/>
                </a:solidFill>
              </a:rPr>
              <a:t> </a:t>
            </a:r>
            <a:r>
              <a:rPr lang="en-US" sz="1200" b="0" dirty="0">
                <a:solidFill>
                  <a:schemeClr val="accent1"/>
                </a:solidFill>
                <a:hlinkClick r:id="rId2">
                  <a:extLst>
                    <a:ext uri="{A12FA001-AC4F-418D-AE19-62706E023703}">
                      <ahyp:hlinkClr xmlns:ahyp="http://schemas.microsoft.com/office/drawing/2018/hyperlinkcolor" val="tx"/>
                    </a:ext>
                  </a:extLst>
                </a:hlinkClick>
              </a:rPr>
              <a:t>Independent </a:t>
            </a:r>
            <a:r>
              <a:rPr lang="en-US" sz="1200" b="0" spc="-5" dirty="0">
                <a:solidFill>
                  <a:schemeClr val="accent1"/>
                </a:solidFill>
                <a:hlinkClick r:id="rId2">
                  <a:extLst>
                    <a:ext uri="{A12FA001-AC4F-418D-AE19-62706E023703}">
                      <ahyp:hlinkClr xmlns:ahyp="http://schemas.microsoft.com/office/drawing/2018/hyperlinkcolor" val="tx"/>
                    </a:ext>
                  </a:extLst>
                </a:hlinkClick>
              </a:rPr>
              <a:t>Review </a:t>
            </a:r>
            <a:r>
              <a:rPr lang="en-US" sz="1200" b="0" dirty="0">
                <a:solidFill>
                  <a:schemeClr val="accent1"/>
                </a:solidFill>
                <a:hlinkClick r:id="rId2">
                  <a:extLst>
                    <a:ext uri="{A12FA001-AC4F-418D-AE19-62706E023703}">
                      <ahyp:hlinkClr xmlns:ahyp="http://schemas.microsoft.com/office/drawing/2018/hyperlinkcolor" val="tx"/>
                    </a:ext>
                  </a:extLst>
                </a:hlinkClick>
              </a:rPr>
              <a:t>of Drugs</a:t>
            </a:r>
            <a:r>
              <a:rPr lang="en-US" sz="1200" b="0" dirty="0">
                <a:solidFill>
                  <a:schemeClr val="accent1"/>
                </a:solidFill>
              </a:rPr>
              <a:t> </a:t>
            </a:r>
            <a:r>
              <a:rPr lang="en-US" sz="1200" b="0" spc="-5" dirty="0"/>
              <a:t>set </a:t>
            </a:r>
            <a:r>
              <a:rPr lang="en-US" sz="1200" b="0" dirty="0"/>
              <a:t>out </a:t>
            </a:r>
            <a:r>
              <a:rPr lang="en-US" sz="1200" b="0" spc="-5" dirty="0"/>
              <a:t>recommendations to tackle </a:t>
            </a:r>
            <a:r>
              <a:rPr lang="en-US" sz="1200" b="0" dirty="0"/>
              <a:t>the </a:t>
            </a:r>
            <a:r>
              <a:rPr lang="en-US" sz="1200" b="0" spc="-5" dirty="0"/>
              <a:t>scale of</a:t>
            </a:r>
            <a:r>
              <a:rPr lang="en-US" sz="1200" b="0" dirty="0"/>
              <a:t> drug-related harm</a:t>
            </a:r>
            <a:r>
              <a:rPr lang="en-US" sz="1200" b="0" spc="10" dirty="0"/>
              <a:t> </a:t>
            </a:r>
            <a:r>
              <a:rPr lang="en-US" sz="1200" b="0" dirty="0"/>
              <a:t>in</a:t>
            </a:r>
            <a:r>
              <a:rPr lang="en-US" sz="1200" b="0" spc="5" dirty="0"/>
              <a:t> </a:t>
            </a:r>
            <a:r>
              <a:rPr lang="en-US" sz="1200" b="0" dirty="0"/>
              <a:t>the UK.</a:t>
            </a:r>
            <a:r>
              <a:rPr lang="en-US" sz="1200" b="0" spc="10" dirty="0"/>
              <a:t> This included the need to</a:t>
            </a:r>
            <a:r>
              <a:rPr lang="en-US" sz="1200" b="0" dirty="0"/>
              <a:t> </a:t>
            </a:r>
            <a:r>
              <a:rPr lang="en-US" sz="1200" b="0" spc="-5" dirty="0"/>
              <a:t>improve the capacity and capability of the drug and alcohol treatment and recovery workforce.</a:t>
            </a:r>
            <a:r>
              <a:rPr lang="en-US" sz="1200" b="0" dirty="0"/>
              <a:t> </a:t>
            </a:r>
          </a:p>
          <a:p>
            <a:pPr marL="0" indent="0">
              <a:lnSpc>
                <a:spcPct val="100000"/>
              </a:lnSpc>
              <a:spcBef>
                <a:spcPts val="600"/>
              </a:spcBef>
              <a:buNone/>
            </a:pPr>
            <a:r>
              <a:rPr lang="en-US" sz="1200" b="0" dirty="0"/>
              <a:t>In </a:t>
            </a:r>
            <a:r>
              <a:rPr lang="en-US" sz="1200" b="0" spc="-5" dirty="0"/>
              <a:t>response to </a:t>
            </a:r>
            <a:r>
              <a:rPr lang="en-US" sz="1200" b="0" dirty="0"/>
              <a:t>the DCB r</a:t>
            </a:r>
            <a:r>
              <a:rPr lang="en-US" sz="1200" b="0" spc="-20" dirty="0"/>
              <a:t>eview, </a:t>
            </a:r>
            <a:r>
              <a:rPr lang="en-US" sz="1200" b="0" dirty="0"/>
              <a:t>the </a:t>
            </a:r>
            <a:r>
              <a:rPr lang="en-US" sz="1200" b="0" spc="-15" dirty="0"/>
              <a:t>government </a:t>
            </a:r>
            <a:r>
              <a:rPr lang="en-US" sz="1200" b="0" spc="-5" dirty="0"/>
              <a:t>published a new 10-year drug strategy</a:t>
            </a:r>
            <a:r>
              <a:rPr lang="en-US" sz="1200" b="0" spc="-5" dirty="0">
                <a:solidFill>
                  <a:srgbClr val="FF0000"/>
                </a:solidFill>
              </a:rPr>
              <a:t> </a:t>
            </a:r>
            <a:r>
              <a:rPr lang="en-US" sz="1200" b="0" spc="-10" dirty="0">
                <a:solidFill>
                  <a:schemeClr val="accent1"/>
                </a:solidFill>
                <a:hlinkClick r:id="rId3">
                  <a:extLst>
                    <a:ext uri="{A12FA001-AC4F-418D-AE19-62706E023703}">
                      <ahyp:hlinkClr xmlns:ahyp="http://schemas.microsoft.com/office/drawing/2018/hyperlinkcolor" val="tx"/>
                    </a:ext>
                  </a:extLst>
                </a:hlinkClick>
              </a:rPr>
              <a:t>From Harm to Hope: A 10-year drugs plan to cut crime and save lives</a:t>
            </a:r>
            <a:r>
              <a:rPr lang="en-US" sz="1200" b="0" spc="5" dirty="0">
                <a:solidFill>
                  <a:schemeClr val="accent1"/>
                </a:solidFill>
              </a:rPr>
              <a:t> </a:t>
            </a:r>
            <a:r>
              <a:rPr lang="en-US" sz="1200" b="0" dirty="0"/>
              <a:t>in</a:t>
            </a:r>
            <a:r>
              <a:rPr lang="en-US" sz="1200" b="0" spc="10" dirty="0"/>
              <a:t> </a:t>
            </a:r>
            <a:r>
              <a:rPr lang="en-US" sz="1200" b="0" dirty="0"/>
              <a:t>April</a:t>
            </a:r>
            <a:r>
              <a:rPr lang="en-US" sz="1200" b="0" spc="-5" dirty="0"/>
              <a:t> </a:t>
            </a:r>
            <a:r>
              <a:rPr lang="en-US" sz="1200" b="0" dirty="0"/>
              <a:t>2022.</a:t>
            </a:r>
            <a:r>
              <a:rPr lang="en-US" sz="1200" b="0" spc="15" dirty="0"/>
              <a:t> </a:t>
            </a:r>
            <a:r>
              <a:rPr lang="en-US" sz="1200" b="0" spc="15" dirty="0">
                <a:ea typeface="+mn-lt"/>
              </a:rPr>
              <a:t>It committed to a range of actions to support workforce transformation including: </a:t>
            </a:r>
            <a:endParaRPr lang="en-US" sz="1200" b="0" spc="5" dirty="0">
              <a:solidFill>
                <a:srgbClr val="FF0000"/>
              </a:solidFill>
            </a:endParaRPr>
          </a:p>
          <a:p>
            <a:pPr>
              <a:lnSpc>
                <a:spcPct val="100000"/>
              </a:lnSpc>
              <a:spcBef>
                <a:spcPts val="600"/>
              </a:spcBef>
            </a:pPr>
            <a:r>
              <a:rPr lang="en-US" sz="1200" b="0" spc="15" dirty="0">
                <a:ea typeface="+mn-lt"/>
              </a:rPr>
              <a:t>work to implement a comprehensive strategy to develop and expand the workforce.</a:t>
            </a:r>
            <a:endParaRPr lang="en-US" sz="1200" b="0" dirty="0"/>
          </a:p>
          <a:p>
            <a:pPr>
              <a:lnSpc>
                <a:spcPct val="100000"/>
              </a:lnSpc>
              <a:spcBef>
                <a:spcPts val="600"/>
              </a:spcBef>
            </a:pPr>
            <a:r>
              <a:rPr lang="en-US" sz="1200" b="0" spc="15" dirty="0">
                <a:ea typeface="+mn-lt"/>
              </a:rPr>
              <a:t>work to define and improve the training and skills of all sections of the drug treatment workforce, including registered health professionals, drug and alcohol workers and peer supporters. </a:t>
            </a:r>
            <a:endParaRPr lang="en-US" sz="1200" b="0" dirty="0"/>
          </a:p>
          <a:p>
            <a:pPr marL="0" marR="57785" indent="0">
              <a:lnSpc>
                <a:spcPct val="100000"/>
              </a:lnSpc>
              <a:spcBef>
                <a:spcPts val="600"/>
              </a:spcBef>
              <a:buNone/>
            </a:pPr>
            <a:r>
              <a:rPr lang="en-US" sz="1200" b="0" dirty="0"/>
              <a:t>The Office for Health Improvement and Disparities (OHID) is leading the drug and alcohol treatment and recovery workforce transformation </a:t>
            </a:r>
            <a:r>
              <a:rPr lang="en-US" sz="1200" b="0" dirty="0" err="1"/>
              <a:t>programme</a:t>
            </a:r>
            <a:r>
              <a:rPr lang="en-US" sz="1200" b="0" dirty="0"/>
              <a:t> in order to deliver the ambitions of the drug strategy, Health </a:t>
            </a:r>
            <a:r>
              <a:rPr lang="en-US" sz="1200" b="0" spc="-5" dirty="0"/>
              <a:t>Education </a:t>
            </a:r>
            <a:r>
              <a:rPr lang="en-US" sz="1200" b="0" dirty="0"/>
              <a:t>England </a:t>
            </a:r>
            <a:r>
              <a:rPr lang="en-US" sz="1200" b="0" spc="-5" dirty="0"/>
              <a:t>(HEE) were commissioned by OHID to develop </a:t>
            </a:r>
            <a:r>
              <a:rPr lang="en-US" sz="1200" b="0" dirty="0"/>
              <a:t>a range of products including the </a:t>
            </a:r>
            <a:r>
              <a:rPr lang="en-US" sz="1200" b="0" spc="-10" dirty="0"/>
              <a:t>workforce strategy.</a:t>
            </a:r>
            <a:endParaRPr lang="en-US" sz="1200" b="0" dirty="0"/>
          </a:p>
          <a:p>
            <a:pPr marL="0" marR="5080" indent="0">
              <a:lnSpc>
                <a:spcPct val="100000"/>
              </a:lnSpc>
              <a:spcBef>
                <a:spcPts val="600"/>
              </a:spcBef>
              <a:buNone/>
            </a:pPr>
            <a:r>
              <a:rPr lang="en-US" sz="1200" b="0" spc="-5" dirty="0"/>
              <a:t>To inform the development of the workforce strategy HEE commissioned</a:t>
            </a:r>
            <a:r>
              <a:rPr lang="en-US" sz="1200" b="0" spc="30" dirty="0"/>
              <a:t> t</a:t>
            </a:r>
            <a:r>
              <a:rPr lang="en-US" sz="1200" b="0" dirty="0"/>
              <a:t>he NHS Benchmarking</a:t>
            </a:r>
            <a:r>
              <a:rPr lang="en-US" sz="1200" b="0" spc="-5" dirty="0"/>
              <a:t> </a:t>
            </a:r>
            <a:r>
              <a:rPr lang="en-US" sz="1200" b="0" spc="-15" dirty="0"/>
              <a:t>Network</a:t>
            </a:r>
            <a:r>
              <a:rPr lang="en-US" sz="1200" b="0" spc="5" dirty="0"/>
              <a:t> (NHSBN) </a:t>
            </a:r>
            <a:r>
              <a:rPr lang="en-US" sz="1200" b="0" spc="-5" dirty="0"/>
              <a:t>to</a:t>
            </a:r>
            <a:r>
              <a:rPr lang="en-US" sz="1200" b="0" spc="10" dirty="0"/>
              <a:t> </a:t>
            </a:r>
            <a:r>
              <a:rPr lang="en-US" sz="1200" b="0" spc="-10" dirty="0"/>
              <a:t>undertake </a:t>
            </a:r>
            <a:r>
              <a:rPr lang="en-US" sz="1200" b="0" dirty="0"/>
              <a:t>a</a:t>
            </a:r>
            <a:r>
              <a:rPr lang="en-US" sz="1200" b="0" spc="5" dirty="0"/>
              <a:t> </a:t>
            </a:r>
            <a:r>
              <a:rPr lang="en-US" sz="1200" b="0" spc="-15" dirty="0"/>
              <a:t>census</a:t>
            </a:r>
            <a:r>
              <a:rPr lang="en-US" sz="1200" b="0" spc="15" dirty="0"/>
              <a:t> </a:t>
            </a:r>
            <a:r>
              <a:rPr lang="en-US" sz="1200" b="0" dirty="0"/>
              <a:t>and</a:t>
            </a:r>
            <a:r>
              <a:rPr lang="en-US" sz="1200" b="0" spc="-10" dirty="0"/>
              <a:t> </a:t>
            </a:r>
            <a:r>
              <a:rPr lang="en-US" sz="1200" b="0" spc="-5" dirty="0"/>
              <a:t>analysis</a:t>
            </a:r>
            <a:r>
              <a:rPr lang="en-US" sz="1200" b="0" dirty="0"/>
              <a:t> of the</a:t>
            </a:r>
            <a:r>
              <a:rPr lang="en-US" sz="1200" b="0" spc="5" dirty="0"/>
              <a:t> </a:t>
            </a:r>
            <a:r>
              <a:rPr lang="en-US" sz="1200" b="0" dirty="0"/>
              <a:t>drug</a:t>
            </a:r>
            <a:r>
              <a:rPr lang="en-US" sz="1200" b="0" spc="-30" dirty="0"/>
              <a:t> </a:t>
            </a:r>
            <a:r>
              <a:rPr lang="en-US" sz="1200" b="0" dirty="0"/>
              <a:t>and</a:t>
            </a:r>
            <a:r>
              <a:rPr lang="en-US" sz="1200" b="0" spc="-10" dirty="0"/>
              <a:t> </a:t>
            </a:r>
            <a:r>
              <a:rPr lang="en-US" sz="1200" b="0" spc="-5" dirty="0"/>
              <a:t>alcohol</a:t>
            </a:r>
            <a:r>
              <a:rPr lang="en-US" sz="1200" b="0" spc="10" dirty="0"/>
              <a:t> treatment and recovery </a:t>
            </a:r>
            <a:r>
              <a:rPr lang="en-US" sz="1200" b="0" spc="-5" dirty="0"/>
              <a:t>workforce in post on 30</a:t>
            </a:r>
            <a:r>
              <a:rPr lang="en-US" sz="1200" b="0" spc="-5" baseline="30000" dirty="0"/>
              <a:t>th</a:t>
            </a:r>
            <a:r>
              <a:rPr lang="en-US" sz="1200" b="0" spc="-5" dirty="0"/>
              <a:t> June 2022 (some metric data related to the year to 30</a:t>
            </a:r>
            <a:r>
              <a:rPr lang="en-US" sz="1200" b="0" spc="-5" baseline="30000" dirty="0"/>
              <a:t>th</a:t>
            </a:r>
            <a:r>
              <a:rPr lang="en-US" sz="1200" b="0" spc="-5" dirty="0"/>
              <a:t> June 2022).</a:t>
            </a:r>
            <a:r>
              <a:rPr lang="en-US" sz="1200" b="0" spc="40" dirty="0"/>
              <a:t> </a:t>
            </a:r>
            <a:r>
              <a:rPr lang="en-US" sz="1200" b="0" dirty="0"/>
              <a:t>The </a:t>
            </a:r>
            <a:r>
              <a:rPr lang="en-US" sz="1200" b="0" spc="-5" dirty="0"/>
              <a:t>scope</a:t>
            </a:r>
            <a:r>
              <a:rPr lang="en-US" sz="1200" b="0" spc="-10" dirty="0"/>
              <a:t> </a:t>
            </a:r>
            <a:r>
              <a:rPr lang="en-US" sz="1200" b="0" dirty="0"/>
              <a:t>included local authority (LA)-commissioned </a:t>
            </a:r>
            <a:r>
              <a:rPr lang="en-US" sz="1200" b="0" spc="-5" dirty="0"/>
              <a:t>NHS, v</a:t>
            </a:r>
            <a:r>
              <a:rPr lang="en-US" sz="1200" b="0" spc="-15" dirty="0"/>
              <a:t>oluntary</a:t>
            </a:r>
            <a:r>
              <a:rPr lang="en-US" sz="1200" b="0" spc="-35" dirty="0"/>
              <a:t> </a:t>
            </a:r>
            <a:r>
              <a:rPr lang="en-US" sz="1200" b="0" spc="-10" dirty="0"/>
              <a:t>and independent treatment and recovery service providers including inpatient detoxification and residential rehabilitation; lived experience recovery organisations (LEROs); and LA drug and alcohol treatment and recovery commissioning teams.</a:t>
            </a:r>
            <a:r>
              <a:rPr lang="en-US" sz="1200" b="0" spc="45" dirty="0"/>
              <a:t> </a:t>
            </a:r>
            <a:r>
              <a:rPr lang="en-US" sz="1200" b="0" dirty="0"/>
              <a:t>The</a:t>
            </a:r>
            <a:r>
              <a:rPr lang="en-US" sz="1200" b="0" spc="-5" dirty="0"/>
              <a:t> </a:t>
            </a:r>
            <a:r>
              <a:rPr lang="en-US" sz="1200" b="0" spc="-10" dirty="0"/>
              <a:t>stocktake</a:t>
            </a:r>
            <a:r>
              <a:rPr lang="en-US" sz="1200" b="0" spc="20" dirty="0"/>
              <a:t> </a:t>
            </a:r>
            <a:r>
              <a:rPr lang="en-US" sz="1200" b="0" spc="-10" dirty="0"/>
              <a:t>encompassed</a:t>
            </a:r>
            <a:r>
              <a:rPr lang="en-US" sz="1200" b="0" spc="15" dirty="0"/>
              <a:t> </a:t>
            </a:r>
            <a:r>
              <a:rPr lang="en-US" sz="1200" b="0" dirty="0"/>
              <a:t>adult</a:t>
            </a:r>
            <a:r>
              <a:rPr lang="en-US" sz="1200" b="0" spc="-30" dirty="0"/>
              <a:t> </a:t>
            </a:r>
            <a:r>
              <a:rPr lang="en-US" sz="1200" b="0" dirty="0"/>
              <a:t>and</a:t>
            </a:r>
            <a:r>
              <a:rPr lang="en-US" sz="1200" b="0" spc="-10" dirty="0"/>
              <a:t> children and young people's </a:t>
            </a:r>
            <a:r>
              <a:rPr lang="en-US" sz="1200" b="0" spc="-5" dirty="0"/>
              <a:t>service</a:t>
            </a:r>
            <a:r>
              <a:rPr lang="en-US" sz="1200" b="0" spc="5" dirty="0"/>
              <a:t> </a:t>
            </a:r>
            <a:r>
              <a:rPr lang="en-US" sz="1200" b="0" spc="-5" dirty="0"/>
              <a:t>provision.</a:t>
            </a:r>
            <a:endParaRPr lang="en-US" sz="1200" b="0" dirty="0"/>
          </a:p>
          <a:p>
            <a:pPr marL="0" indent="0">
              <a:lnSpc>
                <a:spcPct val="100000"/>
              </a:lnSpc>
              <a:spcBef>
                <a:spcPts val="600"/>
              </a:spcBef>
              <a:buNone/>
            </a:pPr>
            <a:r>
              <a:rPr lang="en-GB" sz="1200" b="0" dirty="0"/>
              <a:t>The report includes participation rates by region and sector type as well as a summary of service</a:t>
            </a:r>
            <a:r>
              <a:rPr lang="en-GB" sz="1200" b="0" strike="sngStrike" dirty="0"/>
              <a:t>s</a:t>
            </a:r>
            <a:r>
              <a:rPr lang="en-GB" sz="1200" b="0" dirty="0"/>
              <a:t> provision.  </a:t>
            </a:r>
          </a:p>
          <a:p>
            <a:pPr marL="0" indent="0">
              <a:lnSpc>
                <a:spcPct val="100000"/>
              </a:lnSpc>
              <a:spcBef>
                <a:spcPts val="600"/>
              </a:spcBef>
              <a:buNone/>
            </a:pPr>
            <a:r>
              <a:rPr lang="en-GB" sz="1200" b="0" dirty="0"/>
              <a:t>The report is structured with an initial overview of the workforce across all sectors, highlighting where staff are employed by sector and region. It also includes an overview of workforce numbers by job role group</a:t>
            </a:r>
            <a:r>
              <a:rPr lang="en-GB" sz="1200" b="0" baseline="30000" dirty="0"/>
              <a:t>1</a:t>
            </a:r>
            <a:r>
              <a:rPr lang="en-GB" sz="1200" b="0" dirty="0"/>
              <a:t>. The overview is followed by three sections focussing on treatment providers (NHS, voluntary, independent/private and LA-delivered treatment</a:t>
            </a:r>
            <a:r>
              <a:rPr lang="en-US" sz="1200" b="0" i="1" baseline="30000" dirty="0"/>
              <a:t>2</a:t>
            </a:r>
            <a:r>
              <a:rPr lang="en-GB" sz="1200" b="0" dirty="0"/>
              <a:t>), LEROs and commissioners. Each section summarises workforce by job role group, salary profile, time in post, contract detail as well as metrics for vacancies, sickness, turnover and the use of bank and agency staff. Workforce demographics for ethnicity, age, sex and disability are also analysed as well as the percentage of staff considering themselves part of the LGBTQ+ community. A section on specialist nurse roles, non-medical prescribers, social workers and trusted assessors is also included for treatment providers. There is a summary of findings at the end of each section.</a:t>
            </a:r>
          </a:p>
          <a:p>
            <a:pPr marL="0" indent="0">
              <a:lnSpc>
                <a:spcPct val="100000"/>
              </a:lnSpc>
              <a:spcBef>
                <a:spcPts val="600"/>
              </a:spcBef>
              <a:buNone/>
            </a:pPr>
            <a:r>
              <a:rPr lang="en-US" sz="1200" b="0" dirty="0"/>
              <a:t>Whole time equivalent staff per 1000 treatment number (episodes) are reported. Treatment episodes are categorised into a treatment ‘journey’ which is a treatment period of concurrent or consecutive episodes. For this report, the latest journey per individual which occurred (i.e., overlapped) between 1st July 2021 and 30th June 2022 has been selected.</a:t>
            </a:r>
            <a:endParaRPr lang="en-GB" sz="1200" b="0" dirty="0"/>
          </a:p>
          <a:p>
            <a:pPr marL="0" indent="0">
              <a:lnSpc>
                <a:spcPct val="100000"/>
              </a:lnSpc>
              <a:spcBef>
                <a:spcPts val="600"/>
              </a:spcBef>
              <a:buNone/>
            </a:pPr>
            <a:r>
              <a:rPr lang="en-GB" sz="1200" b="0" dirty="0"/>
              <a:t>Throughout the report totals are based on actual rather than rounded values and may vary slightly to the sum of the rows.</a:t>
            </a:r>
          </a:p>
        </p:txBody>
      </p:sp>
      <p:sp>
        <p:nvSpPr>
          <p:cNvPr id="5" name="Content Placeholder 2">
            <a:extLst>
              <a:ext uri="{FF2B5EF4-FFF2-40B4-BE49-F238E27FC236}">
                <a16:creationId xmlns:a16="http://schemas.microsoft.com/office/drawing/2014/main" id="{240D671D-0C96-0764-FA25-2A15CB3E35E5}"/>
              </a:ext>
            </a:extLst>
          </p:cNvPr>
          <p:cNvSpPr txBox="1">
            <a:spLocks/>
          </p:cNvSpPr>
          <p:nvPr/>
        </p:nvSpPr>
        <p:spPr>
          <a:xfrm>
            <a:off x="1455420" y="6000687"/>
            <a:ext cx="9936480" cy="487334"/>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100"/>
              </a:spcBef>
              <a:buFont typeface="Arial" panose="020B0604020202020204" pitchFamily="34" charset="0"/>
              <a:buNone/>
            </a:pPr>
            <a:r>
              <a:rPr lang="en-US" sz="900" b="0" i="1" baseline="30000" dirty="0"/>
              <a:t>1</a:t>
            </a:r>
            <a:r>
              <a:rPr lang="en-US" sz="900" b="0" i="1" dirty="0"/>
              <a:t>Job role groups include a summary of individual job roles within a specific professional area, such as, alcohol and drug workers summarising the 12 more specific roles within this group.  Details of the individual job roles within each group along with key analysis are included in Appendix 1 </a:t>
            </a:r>
            <a:endParaRPr lang="en-US" sz="900" b="0" i="1" baseline="30000" dirty="0"/>
          </a:p>
          <a:p>
            <a:pPr marL="0" marR="57785" indent="0">
              <a:lnSpc>
                <a:spcPct val="100000"/>
              </a:lnSpc>
              <a:spcBef>
                <a:spcPts val="100"/>
              </a:spcBef>
              <a:buFont typeface="Arial" panose="020B0604020202020204" pitchFamily="34" charset="0"/>
              <a:buNone/>
            </a:pPr>
            <a:r>
              <a:rPr lang="en-US" sz="900" b="0" i="1" baseline="30000" dirty="0"/>
              <a:t>2</a:t>
            </a:r>
            <a:r>
              <a:rPr lang="en-US" sz="900" b="0" i="1" dirty="0"/>
              <a:t>LA-delivered treatment is where commissioners reported services that they directly managed or sub-contracted but did not identify a treatment provider separately </a:t>
            </a:r>
            <a:endParaRPr lang="en-GB" sz="900" b="0" i="1" dirty="0"/>
          </a:p>
          <a:p>
            <a:pPr marL="0" indent="0">
              <a:lnSpc>
                <a:spcPct val="100000"/>
              </a:lnSpc>
              <a:buFont typeface="Arial" panose="020B0604020202020204" pitchFamily="34" charset="0"/>
              <a:buNone/>
            </a:pPr>
            <a:endParaRPr lang="en-GB" sz="1100" b="0" dirty="0">
              <a:solidFill>
                <a:srgbClr val="FF0000"/>
              </a:solidFill>
            </a:endParaRPr>
          </a:p>
        </p:txBody>
      </p:sp>
    </p:spTree>
    <p:extLst>
      <p:ext uri="{BB962C8B-B14F-4D97-AF65-F5344CB8AC3E}">
        <p14:creationId xmlns:p14="http://schemas.microsoft.com/office/powerpoint/2010/main" val="1422824342"/>
      </p:ext>
    </p:extLst>
  </p:cSld>
  <p:clrMapOvr>
    <a:masterClrMapping/>
  </p:clrMapOvr>
</p:sld>
</file>

<file path=ppt/theme/theme1.xml><?xml version="1.0" encoding="utf-8"?>
<a:theme xmlns:a="http://schemas.openxmlformats.org/drawingml/2006/main" name="Office Theme">
  <a:themeElements>
    <a:clrScheme name="BMC">
      <a:dk1>
        <a:sysClr val="windowText" lastClr="000000"/>
      </a:dk1>
      <a:lt1>
        <a:sysClr val="window" lastClr="FFFFFF"/>
      </a:lt1>
      <a:dk2>
        <a:srgbClr val="44546A"/>
      </a:dk2>
      <a:lt2>
        <a:srgbClr val="E7E6E6"/>
      </a:lt2>
      <a:accent1>
        <a:srgbClr val="005EB8"/>
      </a:accent1>
      <a:accent2>
        <a:srgbClr val="F13D4C"/>
      </a:accent2>
      <a:accent3>
        <a:srgbClr val="24BE4B"/>
      </a:accent3>
      <a:accent4>
        <a:srgbClr val="F1CB05"/>
      </a:accent4>
      <a:accent5>
        <a:srgbClr val="AE2473"/>
      </a:accent5>
      <a:accent6>
        <a:srgbClr val="768692"/>
      </a:accent6>
      <a:hlink>
        <a:srgbClr val="E8EDEE"/>
      </a:hlink>
      <a:folHlink>
        <a:srgbClr val="7BD3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lcf76f155ced4ddcb4097134ff3c332f xmlns="03b25e55-1fda-4dd5-9a75-c38d0989a0e2">
      <Terms xmlns="http://schemas.microsoft.com/office/infopath/2007/PartnerControls"/>
    </lcf76f155ced4ddcb4097134ff3c332f>
    <Number xmlns="03b25e55-1fda-4dd5-9a75-c38d0989a0e2" xsi:nil="true"/>
    <TaxCatchAll xmlns="d2389ad0-4628-4ca4-babd-a5e1ca1fc4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23D25-4CF7-4B9B-B81F-1733BCD53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F9B653-463F-4197-9E97-9E0141B7E9B5}">
  <ds:schemaRefs>
    <ds:schemaRef ds:uri="http://schemas.microsoft.com/office/2006/metadata/properties"/>
    <ds:schemaRef ds:uri="b4df2ebf-b905-472d-b949-15a21ec2f9a9"/>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a4f50233-f2d7-43a4-82de-370d74c0d2bb"/>
    <ds:schemaRef ds:uri="http://schemas.openxmlformats.org/package/2006/metadata/core-properties"/>
    <ds:schemaRef ds:uri="03b25e55-1fda-4dd5-9a75-c38d0989a0e2"/>
    <ds:schemaRef ds:uri="d2389ad0-4628-4ca4-babd-a5e1ca1fc43d"/>
  </ds:schemaRefs>
</ds:datastoreItem>
</file>

<file path=customXml/itemProps3.xml><?xml version="1.0" encoding="utf-8"?>
<ds:datastoreItem xmlns:ds="http://schemas.openxmlformats.org/officeDocument/2006/customXml" ds:itemID="{08C864A3-EDE9-4A83-9E0D-89C44D49E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11735</Words>
  <Application>Microsoft Office PowerPoint</Application>
  <PresentationFormat>Widescreen</PresentationFormat>
  <Paragraphs>650</Paragraphs>
  <Slides>69</Slides>
  <Notes>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  Drug and Alcohol Treatment and Recovery Services </vt:lpstr>
      <vt:lpstr>Content</vt:lpstr>
      <vt:lpstr>Acknowledgements</vt:lpstr>
      <vt:lpstr>Drug and alcohol workforce summary 2022</vt:lpstr>
      <vt:lpstr>Executive Summary (1)</vt:lpstr>
      <vt:lpstr>Executive Summary (2)</vt:lpstr>
      <vt:lpstr>Executive Summary (3)</vt:lpstr>
      <vt:lpstr>Executive Summary (4)</vt:lpstr>
      <vt:lpstr>Introduction</vt:lpstr>
      <vt:lpstr>Project scope</vt:lpstr>
      <vt:lpstr>Participation</vt:lpstr>
      <vt:lpstr>Participation (1)</vt:lpstr>
      <vt:lpstr>Participation (2)</vt:lpstr>
      <vt:lpstr>Participation (3)</vt:lpstr>
      <vt:lpstr>Workforce overview</vt:lpstr>
      <vt:lpstr>Geographical profile of workforce </vt:lpstr>
      <vt:lpstr>Total workforce composition</vt:lpstr>
      <vt:lpstr>Commissioning workforce composition</vt:lpstr>
      <vt:lpstr>Workforce total by staff group and region</vt:lpstr>
      <vt:lpstr>Summary of workforce metrics</vt:lpstr>
      <vt:lpstr>Summary of workforce metrics</vt:lpstr>
      <vt:lpstr>Treatment Providers</vt:lpstr>
      <vt:lpstr>Workforce profile</vt:lpstr>
      <vt:lpstr>Salary profile – All staff roles and by sector</vt:lpstr>
      <vt:lpstr>Salary profile – by staff role</vt:lpstr>
      <vt:lpstr>Time in post by sector – treatment provider staff</vt:lpstr>
      <vt:lpstr>Time in post by staff group and sector</vt:lpstr>
      <vt:lpstr>Contract type and hours</vt:lpstr>
      <vt:lpstr>Contract type by staff group and sector</vt:lpstr>
      <vt:lpstr>Contract hours by staff group and sector</vt:lpstr>
      <vt:lpstr>Project findings  Metrics –vacancy, sickness and turnover</vt:lpstr>
      <vt:lpstr>Vacancy rates by staff group and sector</vt:lpstr>
      <vt:lpstr>Sickness rates by staff group and sector</vt:lpstr>
      <vt:lpstr>Turnover rates by staff group and sector</vt:lpstr>
      <vt:lpstr>Project findings  Workforce demographics</vt:lpstr>
      <vt:lpstr>Ethnicity and age profile</vt:lpstr>
      <vt:lpstr>Disability, gender and sexual orientation profiles for all staff groups</vt:lpstr>
      <vt:lpstr>Project findings  Specialist roles</vt:lpstr>
      <vt:lpstr>Focus on non-medical prescribers &amp; social workers</vt:lpstr>
      <vt:lpstr>Focus on specialists in alcohol treatment and trusted assessors</vt:lpstr>
      <vt:lpstr>Treatment providers: summary of key findings (1)</vt:lpstr>
      <vt:lpstr>Treatment providers: summary of key findings (2)</vt:lpstr>
      <vt:lpstr>LA Commissioners</vt:lpstr>
      <vt:lpstr>Commissioning workforce composition</vt:lpstr>
      <vt:lpstr>Salary profile for commissioning roles</vt:lpstr>
      <vt:lpstr>Time in post by staff group</vt:lpstr>
      <vt:lpstr>Contract type and contract hours by staff group</vt:lpstr>
      <vt:lpstr>Workforce metrics for commissioning staff</vt:lpstr>
      <vt:lpstr>Demographic profile</vt:lpstr>
      <vt:lpstr>Commissioning: summary of key findings</vt:lpstr>
      <vt:lpstr>Lived experience recovery organisations (LEROs)</vt:lpstr>
      <vt:lpstr>Workforce composition</vt:lpstr>
      <vt:lpstr>Time in post, contract type and contract hours by staff group</vt:lpstr>
      <vt:lpstr>Workforce metrics</vt:lpstr>
      <vt:lpstr>Demographic profile</vt:lpstr>
      <vt:lpstr>LEROs: summary of key findings</vt:lpstr>
      <vt:lpstr>Appendices</vt:lpstr>
      <vt:lpstr>Appendix 1 Staff group breakdown by role</vt:lpstr>
      <vt:lpstr>Drug and alcohol workers</vt:lpstr>
      <vt:lpstr>Service managers</vt:lpstr>
      <vt:lpstr>Nursing and aligned roles</vt:lpstr>
      <vt:lpstr>Peer support, service development, activity facilitation &amp;  placement and support staff group</vt:lpstr>
      <vt:lpstr>Psychiatry roles</vt:lpstr>
      <vt:lpstr>Psychological professions</vt:lpstr>
      <vt:lpstr>Local authority: Commissioning roles</vt:lpstr>
      <vt:lpstr>Appendix 2  HR Metric definitions</vt:lpstr>
      <vt:lpstr>HR metric definitions</vt:lpstr>
      <vt:lpstr>Appendix 3  Change log</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 Hughes</dc:creator>
  <cp:lastModifiedBy>Kallie Phillips</cp:lastModifiedBy>
  <cp:revision>377</cp:revision>
  <cp:lastPrinted>2022-12-07T10:31:50Z</cp:lastPrinted>
  <dcterms:created xsi:type="dcterms:W3CDTF">2019-08-20T13:11:34Z</dcterms:created>
  <dcterms:modified xsi:type="dcterms:W3CDTF">2024-04-09T15:35:34Z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y fmtid="{D5CDD505-2E9C-101B-9397-08002B2CF9AE}" pid="3" name="MediaServiceImageTags">
    <vt:lpwstr/>
  </property>
</Properties>
</file>