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diagrams/colors1.xml" ContentType="application/vnd.openxmlformats-officedocument.drawingml.diagramColors+xml"/>
  <Override PartName="/ppt/notesMasters/notesMaster1.xml" ContentType="application/vnd.openxmlformats-officedocument.presentationml.notesMaster+xml"/>
  <Override PartName="/ppt/theme/theme2.xml" ContentType="application/vnd.openxmlformats-officedocument.theme+xml"/>
  <Override PartName="/ppt/diagrams/colors2.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2.xml" ContentType="application/vnd.ms-office.drawingml.diagramDrawing+xml"/>
  <Override PartName="/ppt/diagrams/drawing1.xml" ContentType="application/vnd.ms-office.drawingml.diagramDrawing+xml"/>
  <Override PartName="/ppt/theme/theme1.xml" ContentType="application/vnd.openxmlformats-officedocument.theme+xml"/>
  <Override PartName="/ppt/diagrams/quickStyle2.xml" ContentType="application/vnd.openxmlformats-officedocument.drawingml.diagramStyle+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9" r:id="rId3"/>
    <p:sldId id="260" r:id="rId4"/>
    <p:sldId id="307" r:id="rId5"/>
    <p:sldId id="318" r:id="rId6"/>
    <p:sldId id="320" r:id="rId7"/>
    <p:sldId id="321" r:id="rId8"/>
    <p:sldId id="319" r:id="rId9"/>
    <p:sldId id="317" r:id="rId10"/>
    <p:sldId id="316" r:id="rId11"/>
    <p:sldId id="322" r:id="rId12"/>
    <p:sldId id="314" r:id="rId13"/>
    <p:sldId id="313" r:id="rId14"/>
    <p:sldId id="311" r:id="rId15"/>
    <p:sldId id="324" r:id="rId16"/>
    <p:sldId id="306" r:id="rId17"/>
    <p:sldId id="298" r:id="rId18"/>
    <p:sldId id="299" r:id="rId19"/>
    <p:sldId id="300" r:id="rId20"/>
    <p:sldId id="301" r:id="rId21"/>
    <p:sldId id="323" r:id="rId22"/>
    <p:sldId id="325" r:id="rId23"/>
    <p:sldId id="32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notesViewPr>
    <p:cSldViewPr showGuides="1">
      <p:cViewPr>
        <p:scale>
          <a:sx n="80" d="100"/>
          <a:sy n="80" d="100"/>
        </p:scale>
        <p:origin x="-2232" y="13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D9A3B6-8129-40CD-9D1B-9AB8E3D90162}" type="doc">
      <dgm:prSet loTypeId="urn:microsoft.com/office/officeart/2009/3/layout/StepUpProcess" loCatId="process" qsTypeId="urn:microsoft.com/office/officeart/2005/8/quickstyle/simple5" qsCatId="simple" csTypeId="urn:microsoft.com/office/officeart/2005/8/colors/accent0_1" csCatId="mainScheme" phldr="1"/>
      <dgm:spPr/>
      <dgm:t>
        <a:bodyPr/>
        <a:lstStyle/>
        <a:p>
          <a:endParaRPr lang="en-GB"/>
        </a:p>
      </dgm:t>
    </dgm:pt>
    <dgm:pt modelId="{98E487B1-161B-4774-8485-91D4848733F9}">
      <dgm:prSet phldrT="[Text]"/>
      <dgm:spPr/>
      <dgm:t>
        <a:bodyPr/>
        <a:lstStyle/>
        <a:p>
          <a:r>
            <a:rPr lang="en-GB" b="1" dirty="0" smtClean="0">
              <a:solidFill>
                <a:srgbClr val="0070C0"/>
              </a:solidFill>
              <a:latin typeface="Arial" panose="020B0604020202020204" pitchFamily="34" charset="0"/>
              <a:cs typeface="Arial" panose="020B0604020202020204" pitchFamily="34" charset="0"/>
            </a:rPr>
            <a:t>Preceptorship</a:t>
          </a:r>
        </a:p>
        <a:p>
          <a:r>
            <a:rPr lang="en-GB" dirty="0" smtClean="0">
              <a:latin typeface="Arial" panose="020B0604020202020204" pitchFamily="34" charset="0"/>
              <a:cs typeface="Arial" panose="020B0604020202020204" pitchFamily="34" charset="0"/>
            </a:rPr>
            <a:t>Transition from student to practitioner</a:t>
          </a:r>
        </a:p>
        <a:p>
          <a:r>
            <a:rPr lang="en-GB" dirty="0" smtClean="0">
              <a:latin typeface="Arial" panose="020B0604020202020204" pitchFamily="34" charset="0"/>
              <a:cs typeface="Arial" panose="020B0604020202020204" pitchFamily="34" charset="0"/>
            </a:rPr>
            <a:t>0-12 months</a:t>
          </a:r>
          <a:endParaRPr lang="en-GB" dirty="0">
            <a:latin typeface="Arial" panose="020B0604020202020204" pitchFamily="34" charset="0"/>
            <a:cs typeface="Arial" panose="020B0604020202020204" pitchFamily="34" charset="0"/>
          </a:endParaRPr>
        </a:p>
      </dgm:t>
    </dgm:pt>
    <dgm:pt modelId="{7DC2C8C1-6F0C-4211-8ED4-5D4EE706022C}" type="parTrans" cxnId="{94C0E372-8CC9-47BB-8483-38902818336C}">
      <dgm:prSet/>
      <dgm:spPr/>
      <dgm:t>
        <a:bodyPr/>
        <a:lstStyle/>
        <a:p>
          <a:endParaRPr lang="en-GB"/>
        </a:p>
      </dgm:t>
    </dgm:pt>
    <dgm:pt modelId="{D116E279-9195-4FA4-909A-888A3FD1BD6A}" type="sibTrans" cxnId="{94C0E372-8CC9-47BB-8483-38902818336C}">
      <dgm:prSet/>
      <dgm:spPr/>
      <dgm:t>
        <a:bodyPr/>
        <a:lstStyle/>
        <a:p>
          <a:endParaRPr lang="en-GB"/>
        </a:p>
      </dgm:t>
    </dgm:pt>
    <dgm:pt modelId="{627F1D9A-6465-4BD5-B70C-50FAB7DA8511}">
      <dgm:prSet phldrT="[Text]"/>
      <dgm:spPr/>
      <dgm:t>
        <a:bodyPr/>
        <a:lstStyle/>
        <a:p>
          <a:r>
            <a:rPr lang="en-GB" b="1" dirty="0" smtClean="0">
              <a:solidFill>
                <a:srgbClr val="0070C0"/>
              </a:solidFill>
              <a:latin typeface="Arial" panose="020B0604020202020204" pitchFamily="34" charset="0"/>
              <a:cs typeface="Arial" panose="020B0604020202020204" pitchFamily="34" charset="0"/>
            </a:rPr>
            <a:t>Core: </a:t>
          </a:r>
        </a:p>
        <a:p>
          <a:r>
            <a:rPr lang="en-GB" b="0" dirty="0" smtClean="0">
              <a:solidFill>
                <a:schemeClr val="tx1"/>
              </a:solidFill>
              <a:latin typeface="Arial" panose="020B0604020202020204" pitchFamily="34" charset="0"/>
              <a:cs typeface="Arial" panose="020B0604020202020204" pitchFamily="34" charset="0"/>
            </a:rPr>
            <a:t>Consolidation of skills and learning.  Exploring opportunities</a:t>
          </a:r>
        </a:p>
        <a:p>
          <a:r>
            <a:rPr lang="en-GB" b="0" dirty="0" smtClean="0">
              <a:solidFill>
                <a:schemeClr val="tx1"/>
              </a:solidFill>
              <a:latin typeface="Arial" panose="020B0604020202020204" pitchFamily="34" charset="0"/>
              <a:cs typeface="Arial" panose="020B0604020202020204" pitchFamily="34" charset="0"/>
            </a:rPr>
            <a:t>12-36 months</a:t>
          </a:r>
        </a:p>
      </dgm:t>
    </dgm:pt>
    <dgm:pt modelId="{719F4115-C1FF-492B-9879-A7E7DD67145B}" type="parTrans" cxnId="{DB269EAA-B096-4331-9396-305AD55AAF91}">
      <dgm:prSet/>
      <dgm:spPr/>
      <dgm:t>
        <a:bodyPr/>
        <a:lstStyle/>
        <a:p>
          <a:endParaRPr lang="en-GB"/>
        </a:p>
      </dgm:t>
    </dgm:pt>
    <dgm:pt modelId="{E6522B2A-FF29-42CA-A878-659717DF70B3}" type="sibTrans" cxnId="{DB269EAA-B096-4331-9396-305AD55AAF91}">
      <dgm:prSet/>
      <dgm:spPr/>
      <dgm:t>
        <a:bodyPr/>
        <a:lstStyle/>
        <a:p>
          <a:endParaRPr lang="en-GB"/>
        </a:p>
      </dgm:t>
    </dgm:pt>
    <dgm:pt modelId="{1300169C-904C-4B54-A5FE-0A7197AA79FE}">
      <dgm:prSet phldrT="[Text]"/>
      <dgm:spPr/>
      <dgm:t>
        <a:bodyPr/>
        <a:lstStyle/>
        <a:p>
          <a:r>
            <a:rPr lang="en-GB" b="1" dirty="0" smtClean="0">
              <a:solidFill>
                <a:srgbClr val="0070C0"/>
              </a:solidFill>
              <a:latin typeface="Arial" panose="020B0604020202020204" pitchFamily="34" charset="0"/>
              <a:cs typeface="Arial" panose="020B0604020202020204" pitchFamily="34" charset="0"/>
            </a:rPr>
            <a:t>Specialist / General practitioner: </a:t>
          </a:r>
        </a:p>
        <a:p>
          <a:r>
            <a:rPr lang="en-GB" dirty="0" smtClean="0">
              <a:latin typeface="Arial" panose="020B0604020202020204" pitchFamily="34" charset="0"/>
              <a:cs typeface="Arial" panose="020B0604020202020204" pitchFamily="34" charset="0"/>
            </a:rPr>
            <a:t>Develop skills in chosen area of practice</a:t>
          </a:r>
        </a:p>
        <a:p>
          <a:r>
            <a:rPr lang="en-GB" dirty="0" smtClean="0">
              <a:latin typeface="Arial" panose="020B0604020202020204" pitchFamily="34" charset="0"/>
              <a:cs typeface="Arial" panose="020B0604020202020204" pitchFamily="34" charset="0"/>
            </a:rPr>
            <a:t>36 months onward</a:t>
          </a:r>
          <a:endParaRPr lang="en-GB" dirty="0">
            <a:latin typeface="Arial" panose="020B0604020202020204" pitchFamily="34" charset="0"/>
            <a:cs typeface="Arial" panose="020B0604020202020204" pitchFamily="34" charset="0"/>
          </a:endParaRPr>
        </a:p>
      </dgm:t>
    </dgm:pt>
    <dgm:pt modelId="{88C8735D-46D9-4F6C-92DE-26D58293BBF3}" type="parTrans" cxnId="{B826A0CC-C34B-4969-836F-36B3C7250437}">
      <dgm:prSet/>
      <dgm:spPr/>
      <dgm:t>
        <a:bodyPr/>
        <a:lstStyle/>
        <a:p>
          <a:endParaRPr lang="en-GB"/>
        </a:p>
      </dgm:t>
    </dgm:pt>
    <dgm:pt modelId="{D213B090-4DC8-4EC1-8742-831A5F913153}" type="sibTrans" cxnId="{B826A0CC-C34B-4969-836F-36B3C7250437}">
      <dgm:prSet/>
      <dgm:spPr/>
      <dgm:t>
        <a:bodyPr/>
        <a:lstStyle/>
        <a:p>
          <a:endParaRPr lang="en-GB"/>
        </a:p>
      </dgm:t>
    </dgm:pt>
    <dgm:pt modelId="{DF96F5E4-C1A2-45D0-A63F-CA08942B798F}">
      <dgm:prSet phldrT="[Text]"/>
      <dgm:spPr/>
      <dgm:t>
        <a:bodyPr/>
        <a:lstStyle/>
        <a:p>
          <a:r>
            <a:rPr lang="en-GB" b="1" dirty="0" smtClean="0">
              <a:solidFill>
                <a:srgbClr val="0070C0"/>
              </a:solidFill>
              <a:latin typeface="Arial" panose="020B0604020202020204" pitchFamily="34" charset="0"/>
              <a:cs typeface="Arial" panose="020B0604020202020204" pitchFamily="34" charset="0"/>
            </a:rPr>
            <a:t>Advanced Practitioner: </a:t>
          </a:r>
          <a:r>
            <a:rPr lang="en-GB" b="0" dirty="0" smtClean="0">
              <a:solidFill>
                <a:schemeClr val="tx1"/>
              </a:solidFill>
              <a:latin typeface="Arial" panose="020B0604020202020204" pitchFamily="34" charset="0"/>
              <a:cs typeface="Arial" panose="020B0604020202020204" pitchFamily="34" charset="0"/>
            </a:rPr>
            <a:t>E</a:t>
          </a:r>
          <a:r>
            <a:rPr lang="en-GB" dirty="0" smtClean="0">
              <a:latin typeface="Arial" panose="020B0604020202020204" pitchFamily="34" charset="0"/>
              <a:cs typeface="Arial" panose="020B0604020202020204" pitchFamily="34" charset="0"/>
            </a:rPr>
            <a:t>xpert knowledge base, complex decision-making skills and clinical competencies</a:t>
          </a:r>
          <a:endParaRPr lang="en-GB" dirty="0">
            <a:latin typeface="Arial" panose="020B0604020202020204" pitchFamily="34" charset="0"/>
            <a:cs typeface="Arial" panose="020B0604020202020204" pitchFamily="34" charset="0"/>
          </a:endParaRPr>
        </a:p>
      </dgm:t>
    </dgm:pt>
    <dgm:pt modelId="{281E6FA0-CE88-4776-BC2E-AB7454C542A7}" type="parTrans" cxnId="{8B41FC7C-4991-4978-AC59-1741CCE7C7E9}">
      <dgm:prSet/>
      <dgm:spPr/>
      <dgm:t>
        <a:bodyPr/>
        <a:lstStyle/>
        <a:p>
          <a:endParaRPr lang="en-GB"/>
        </a:p>
      </dgm:t>
    </dgm:pt>
    <dgm:pt modelId="{F17E6653-3305-447B-8BBC-96A1DF4300E3}" type="sibTrans" cxnId="{8B41FC7C-4991-4978-AC59-1741CCE7C7E9}">
      <dgm:prSet/>
      <dgm:spPr/>
      <dgm:t>
        <a:bodyPr/>
        <a:lstStyle/>
        <a:p>
          <a:endParaRPr lang="en-GB"/>
        </a:p>
      </dgm:t>
    </dgm:pt>
    <dgm:pt modelId="{86963A8D-FDA5-4EE8-8E0B-70327A9F4043}" type="pres">
      <dgm:prSet presAssocID="{DED9A3B6-8129-40CD-9D1B-9AB8E3D90162}" presName="rootnode" presStyleCnt="0">
        <dgm:presLayoutVars>
          <dgm:chMax/>
          <dgm:chPref/>
          <dgm:dir/>
          <dgm:animLvl val="lvl"/>
        </dgm:presLayoutVars>
      </dgm:prSet>
      <dgm:spPr/>
      <dgm:t>
        <a:bodyPr/>
        <a:lstStyle/>
        <a:p>
          <a:endParaRPr lang="en-GB"/>
        </a:p>
      </dgm:t>
    </dgm:pt>
    <dgm:pt modelId="{2A80923D-C08F-4395-BC48-0C8FFFCFA5D3}" type="pres">
      <dgm:prSet presAssocID="{98E487B1-161B-4774-8485-91D4848733F9}" presName="composite" presStyleCnt="0"/>
      <dgm:spPr/>
    </dgm:pt>
    <dgm:pt modelId="{86270DA4-1AEA-4C28-858B-3726E1CF80AA}" type="pres">
      <dgm:prSet presAssocID="{98E487B1-161B-4774-8485-91D4848733F9}" presName="LShape" presStyleLbl="alignNode1" presStyleIdx="0" presStyleCnt="7"/>
      <dgm:spPr/>
    </dgm:pt>
    <dgm:pt modelId="{DF475B45-0A0E-45DC-8C61-E97DFAC60641}" type="pres">
      <dgm:prSet presAssocID="{98E487B1-161B-4774-8485-91D4848733F9}" presName="ParentText" presStyleLbl="revTx" presStyleIdx="0" presStyleCnt="4" custScaleY="94139" custLinFactNeighborX="960" custLinFactNeighborY="22023">
        <dgm:presLayoutVars>
          <dgm:chMax val="0"/>
          <dgm:chPref val="0"/>
          <dgm:bulletEnabled val="1"/>
        </dgm:presLayoutVars>
      </dgm:prSet>
      <dgm:spPr/>
      <dgm:t>
        <a:bodyPr/>
        <a:lstStyle/>
        <a:p>
          <a:endParaRPr lang="en-GB"/>
        </a:p>
      </dgm:t>
    </dgm:pt>
    <dgm:pt modelId="{67E46729-09E0-49F6-8656-5C8B90D74652}" type="pres">
      <dgm:prSet presAssocID="{98E487B1-161B-4774-8485-91D4848733F9}" presName="Triangle" presStyleLbl="alignNode1" presStyleIdx="1" presStyleCnt="7"/>
      <dgm:spPr/>
    </dgm:pt>
    <dgm:pt modelId="{3D29B25F-7EEF-42B3-88C6-44E12E2F0BC4}" type="pres">
      <dgm:prSet presAssocID="{D116E279-9195-4FA4-909A-888A3FD1BD6A}" presName="sibTrans" presStyleCnt="0"/>
      <dgm:spPr/>
    </dgm:pt>
    <dgm:pt modelId="{DBAC7FCE-1EB8-4AA5-9CF3-495A156D73BC}" type="pres">
      <dgm:prSet presAssocID="{D116E279-9195-4FA4-909A-888A3FD1BD6A}" presName="space" presStyleCnt="0"/>
      <dgm:spPr/>
    </dgm:pt>
    <dgm:pt modelId="{B32102E9-863B-4C2C-A1C7-7B4F233303F2}" type="pres">
      <dgm:prSet presAssocID="{627F1D9A-6465-4BD5-B70C-50FAB7DA8511}" presName="composite" presStyleCnt="0"/>
      <dgm:spPr/>
    </dgm:pt>
    <dgm:pt modelId="{3F9975E0-99B5-4FE3-A8AF-E724141B32E0}" type="pres">
      <dgm:prSet presAssocID="{627F1D9A-6465-4BD5-B70C-50FAB7DA8511}" presName="LShape" presStyleLbl="alignNode1" presStyleIdx="2" presStyleCnt="7"/>
      <dgm:spPr/>
    </dgm:pt>
    <dgm:pt modelId="{95E5729F-DCAB-4197-9517-3CA3F7654B26}" type="pres">
      <dgm:prSet presAssocID="{627F1D9A-6465-4BD5-B70C-50FAB7DA8511}" presName="ParentText" presStyleLbl="revTx" presStyleIdx="1" presStyleCnt="4" custScaleY="134155" custLinFactNeighborX="1025" custLinFactNeighborY="23259">
        <dgm:presLayoutVars>
          <dgm:chMax val="0"/>
          <dgm:chPref val="0"/>
          <dgm:bulletEnabled val="1"/>
        </dgm:presLayoutVars>
      </dgm:prSet>
      <dgm:spPr/>
      <dgm:t>
        <a:bodyPr/>
        <a:lstStyle/>
        <a:p>
          <a:endParaRPr lang="en-GB"/>
        </a:p>
      </dgm:t>
    </dgm:pt>
    <dgm:pt modelId="{6F9DA864-8FF0-4A64-B573-7D06CD0D3FFD}" type="pres">
      <dgm:prSet presAssocID="{627F1D9A-6465-4BD5-B70C-50FAB7DA8511}" presName="Triangle" presStyleLbl="alignNode1" presStyleIdx="3" presStyleCnt="7"/>
      <dgm:spPr/>
    </dgm:pt>
    <dgm:pt modelId="{53EE21F2-63A3-4E34-839F-34C52F2582FD}" type="pres">
      <dgm:prSet presAssocID="{E6522B2A-FF29-42CA-A878-659717DF70B3}" presName="sibTrans" presStyleCnt="0"/>
      <dgm:spPr/>
    </dgm:pt>
    <dgm:pt modelId="{6EAC9A7F-48B1-4075-983E-A53E0094F0CB}" type="pres">
      <dgm:prSet presAssocID="{E6522B2A-FF29-42CA-A878-659717DF70B3}" presName="space" presStyleCnt="0"/>
      <dgm:spPr/>
    </dgm:pt>
    <dgm:pt modelId="{1D4CD0D5-7A2D-4C92-B8FD-64150C18088F}" type="pres">
      <dgm:prSet presAssocID="{1300169C-904C-4B54-A5FE-0A7197AA79FE}" presName="composite" presStyleCnt="0"/>
      <dgm:spPr/>
    </dgm:pt>
    <dgm:pt modelId="{B146EE36-A722-45E5-92BA-CEDDE6602C98}" type="pres">
      <dgm:prSet presAssocID="{1300169C-904C-4B54-A5FE-0A7197AA79FE}" presName="LShape" presStyleLbl="alignNode1" presStyleIdx="4" presStyleCnt="7"/>
      <dgm:spPr/>
    </dgm:pt>
    <dgm:pt modelId="{91DDB70C-A016-4439-A3BD-F3842860A9C7}" type="pres">
      <dgm:prSet presAssocID="{1300169C-904C-4B54-A5FE-0A7197AA79FE}" presName="ParentText" presStyleLbl="revTx" presStyleIdx="2" presStyleCnt="4" custScaleY="170442" custLinFactNeighborX="47" custLinFactNeighborY="39954">
        <dgm:presLayoutVars>
          <dgm:chMax val="0"/>
          <dgm:chPref val="0"/>
          <dgm:bulletEnabled val="1"/>
        </dgm:presLayoutVars>
      </dgm:prSet>
      <dgm:spPr/>
      <dgm:t>
        <a:bodyPr/>
        <a:lstStyle/>
        <a:p>
          <a:endParaRPr lang="en-GB"/>
        </a:p>
      </dgm:t>
    </dgm:pt>
    <dgm:pt modelId="{BF637408-D4CB-4BF2-834E-7939DED65BEF}" type="pres">
      <dgm:prSet presAssocID="{1300169C-904C-4B54-A5FE-0A7197AA79FE}" presName="Triangle" presStyleLbl="alignNode1" presStyleIdx="5" presStyleCnt="7"/>
      <dgm:spPr/>
    </dgm:pt>
    <dgm:pt modelId="{6756FB21-B93C-4E67-8BD4-9D0F6802EDC4}" type="pres">
      <dgm:prSet presAssocID="{D213B090-4DC8-4EC1-8742-831A5F913153}" presName="sibTrans" presStyleCnt="0"/>
      <dgm:spPr/>
    </dgm:pt>
    <dgm:pt modelId="{22115177-0D11-421F-A826-B7FDC4140EA7}" type="pres">
      <dgm:prSet presAssocID="{D213B090-4DC8-4EC1-8742-831A5F913153}" presName="space" presStyleCnt="0"/>
      <dgm:spPr/>
    </dgm:pt>
    <dgm:pt modelId="{78F71393-E19A-4E50-80E2-926E1930257B}" type="pres">
      <dgm:prSet presAssocID="{DF96F5E4-C1A2-45D0-A63F-CA08942B798F}" presName="composite" presStyleCnt="0"/>
      <dgm:spPr/>
    </dgm:pt>
    <dgm:pt modelId="{D2A9B41B-313C-4C20-B0B5-667872807838}" type="pres">
      <dgm:prSet presAssocID="{DF96F5E4-C1A2-45D0-A63F-CA08942B798F}" presName="LShape" presStyleLbl="alignNode1" presStyleIdx="6" presStyleCnt="7"/>
      <dgm:spPr/>
    </dgm:pt>
    <dgm:pt modelId="{3FB15396-A09F-4C8F-876C-B23A7D265B5D}" type="pres">
      <dgm:prSet presAssocID="{DF96F5E4-C1A2-45D0-A63F-CA08942B798F}" presName="ParentText" presStyleLbl="revTx" presStyleIdx="3" presStyleCnt="4" custScaleY="188788" custLinFactNeighborX="2230" custLinFactNeighborY="51749">
        <dgm:presLayoutVars>
          <dgm:chMax val="0"/>
          <dgm:chPref val="0"/>
          <dgm:bulletEnabled val="1"/>
        </dgm:presLayoutVars>
      </dgm:prSet>
      <dgm:spPr/>
      <dgm:t>
        <a:bodyPr/>
        <a:lstStyle/>
        <a:p>
          <a:endParaRPr lang="en-GB"/>
        </a:p>
      </dgm:t>
    </dgm:pt>
  </dgm:ptLst>
  <dgm:cxnLst>
    <dgm:cxn modelId="{19AFB801-AEDA-464F-A947-22A4A3A57D07}" type="presOf" srcId="{1300169C-904C-4B54-A5FE-0A7197AA79FE}" destId="{91DDB70C-A016-4439-A3BD-F3842860A9C7}" srcOrd="0" destOrd="0" presId="urn:microsoft.com/office/officeart/2009/3/layout/StepUpProcess"/>
    <dgm:cxn modelId="{8B41FC7C-4991-4978-AC59-1741CCE7C7E9}" srcId="{DED9A3B6-8129-40CD-9D1B-9AB8E3D90162}" destId="{DF96F5E4-C1A2-45D0-A63F-CA08942B798F}" srcOrd="3" destOrd="0" parTransId="{281E6FA0-CE88-4776-BC2E-AB7454C542A7}" sibTransId="{F17E6653-3305-447B-8BBC-96A1DF4300E3}"/>
    <dgm:cxn modelId="{DB269EAA-B096-4331-9396-305AD55AAF91}" srcId="{DED9A3B6-8129-40CD-9D1B-9AB8E3D90162}" destId="{627F1D9A-6465-4BD5-B70C-50FAB7DA8511}" srcOrd="1" destOrd="0" parTransId="{719F4115-C1FF-492B-9879-A7E7DD67145B}" sibTransId="{E6522B2A-FF29-42CA-A878-659717DF70B3}"/>
    <dgm:cxn modelId="{94C0E372-8CC9-47BB-8483-38902818336C}" srcId="{DED9A3B6-8129-40CD-9D1B-9AB8E3D90162}" destId="{98E487B1-161B-4774-8485-91D4848733F9}" srcOrd="0" destOrd="0" parTransId="{7DC2C8C1-6F0C-4211-8ED4-5D4EE706022C}" sibTransId="{D116E279-9195-4FA4-909A-888A3FD1BD6A}"/>
    <dgm:cxn modelId="{6A185AB1-A188-4738-9BE1-E66F77DF008D}" type="presOf" srcId="{98E487B1-161B-4774-8485-91D4848733F9}" destId="{DF475B45-0A0E-45DC-8C61-E97DFAC60641}" srcOrd="0" destOrd="0" presId="urn:microsoft.com/office/officeart/2009/3/layout/StepUpProcess"/>
    <dgm:cxn modelId="{B826A0CC-C34B-4969-836F-36B3C7250437}" srcId="{DED9A3B6-8129-40CD-9D1B-9AB8E3D90162}" destId="{1300169C-904C-4B54-A5FE-0A7197AA79FE}" srcOrd="2" destOrd="0" parTransId="{88C8735D-46D9-4F6C-92DE-26D58293BBF3}" sibTransId="{D213B090-4DC8-4EC1-8742-831A5F913153}"/>
    <dgm:cxn modelId="{48D5FF83-3650-4D43-AD3C-19A8E27326F6}" type="presOf" srcId="{627F1D9A-6465-4BD5-B70C-50FAB7DA8511}" destId="{95E5729F-DCAB-4197-9517-3CA3F7654B26}" srcOrd="0" destOrd="0" presId="urn:microsoft.com/office/officeart/2009/3/layout/StepUpProcess"/>
    <dgm:cxn modelId="{58DF9B17-4907-4545-91BE-36875D63ADCA}" type="presOf" srcId="{DED9A3B6-8129-40CD-9D1B-9AB8E3D90162}" destId="{86963A8D-FDA5-4EE8-8E0B-70327A9F4043}" srcOrd="0" destOrd="0" presId="urn:microsoft.com/office/officeart/2009/3/layout/StepUpProcess"/>
    <dgm:cxn modelId="{83B1057A-4C09-4380-A9E6-41E8CFAC0328}" type="presOf" srcId="{DF96F5E4-C1A2-45D0-A63F-CA08942B798F}" destId="{3FB15396-A09F-4C8F-876C-B23A7D265B5D}" srcOrd="0" destOrd="0" presId="urn:microsoft.com/office/officeart/2009/3/layout/StepUpProcess"/>
    <dgm:cxn modelId="{4A1F35C8-7A7B-408D-8BF7-29D820C42F63}" type="presParOf" srcId="{86963A8D-FDA5-4EE8-8E0B-70327A9F4043}" destId="{2A80923D-C08F-4395-BC48-0C8FFFCFA5D3}" srcOrd="0" destOrd="0" presId="urn:microsoft.com/office/officeart/2009/3/layout/StepUpProcess"/>
    <dgm:cxn modelId="{A6AD4C7F-5FBB-45D1-8533-7ABB98377A70}" type="presParOf" srcId="{2A80923D-C08F-4395-BC48-0C8FFFCFA5D3}" destId="{86270DA4-1AEA-4C28-858B-3726E1CF80AA}" srcOrd="0" destOrd="0" presId="urn:microsoft.com/office/officeart/2009/3/layout/StepUpProcess"/>
    <dgm:cxn modelId="{F341F358-73F0-42EA-AA58-C013AA4EEC35}" type="presParOf" srcId="{2A80923D-C08F-4395-BC48-0C8FFFCFA5D3}" destId="{DF475B45-0A0E-45DC-8C61-E97DFAC60641}" srcOrd="1" destOrd="0" presId="urn:microsoft.com/office/officeart/2009/3/layout/StepUpProcess"/>
    <dgm:cxn modelId="{3F55DA89-3BA4-4049-A2B9-B56A0F2F334F}" type="presParOf" srcId="{2A80923D-C08F-4395-BC48-0C8FFFCFA5D3}" destId="{67E46729-09E0-49F6-8656-5C8B90D74652}" srcOrd="2" destOrd="0" presId="urn:microsoft.com/office/officeart/2009/3/layout/StepUpProcess"/>
    <dgm:cxn modelId="{75888CAD-36BD-4AE8-A577-B1C0BE607943}" type="presParOf" srcId="{86963A8D-FDA5-4EE8-8E0B-70327A9F4043}" destId="{3D29B25F-7EEF-42B3-88C6-44E12E2F0BC4}" srcOrd="1" destOrd="0" presId="urn:microsoft.com/office/officeart/2009/3/layout/StepUpProcess"/>
    <dgm:cxn modelId="{3B0CE9DE-6FAD-4A87-BE85-C3CF68CC71EB}" type="presParOf" srcId="{3D29B25F-7EEF-42B3-88C6-44E12E2F0BC4}" destId="{DBAC7FCE-1EB8-4AA5-9CF3-495A156D73BC}" srcOrd="0" destOrd="0" presId="urn:microsoft.com/office/officeart/2009/3/layout/StepUpProcess"/>
    <dgm:cxn modelId="{CB10215C-7999-483D-9591-E5F11039EE83}" type="presParOf" srcId="{86963A8D-FDA5-4EE8-8E0B-70327A9F4043}" destId="{B32102E9-863B-4C2C-A1C7-7B4F233303F2}" srcOrd="2" destOrd="0" presId="urn:microsoft.com/office/officeart/2009/3/layout/StepUpProcess"/>
    <dgm:cxn modelId="{109F8F7E-34F5-4979-BC18-94B7B29E66C4}" type="presParOf" srcId="{B32102E9-863B-4C2C-A1C7-7B4F233303F2}" destId="{3F9975E0-99B5-4FE3-A8AF-E724141B32E0}" srcOrd="0" destOrd="0" presId="urn:microsoft.com/office/officeart/2009/3/layout/StepUpProcess"/>
    <dgm:cxn modelId="{5D122C75-075F-47EC-96AE-59962E832465}" type="presParOf" srcId="{B32102E9-863B-4C2C-A1C7-7B4F233303F2}" destId="{95E5729F-DCAB-4197-9517-3CA3F7654B26}" srcOrd="1" destOrd="0" presId="urn:microsoft.com/office/officeart/2009/3/layout/StepUpProcess"/>
    <dgm:cxn modelId="{682865DE-78B5-4FB0-8ECE-8985DEEA4EF2}" type="presParOf" srcId="{B32102E9-863B-4C2C-A1C7-7B4F233303F2}" destId="{6F9DA864-8FF0-4A64-B573-7D06CD0D3FFD}" srcOrd="2" destOrd="0" presId="urn:microsoft.com/office/officeart/2009/3/layout/StepUpProcess"/>
    <dgm:cxn modelId="{4C9AB736-8414-46BF-B031-D251B5FBBB37}" type="presParOf" srcId="{86963A8D-FDA5-4EE8-8E0B-70327A9F4043}" destId="{53EE21F2-63A3-4E34-839F-34C52F2582FD}" srcOrd="3" destOrd="0" presId="urn:microsoft.com/office/officeart/2009/3/layout/StepUpProcess"/>
    <dgm:cxn modelId="{91729412-8052-4D53-8759-900804F4EDFA}" type="presParOf" srcId="{53EE21F2-63A3-4E34-839F-34C52F2582FD}" destId="{6EAC9A7F-48B1-4075-983E-A53E0094F0CB}" srcOrd="0" destOrd="0" presId="urn:microsoft.com/office/officeart/2009/3/layout/StepUpProcess"/>
    <dgm:cxn modelId="{D2B04487-7FBD-43BB-9441-82C0E4D59CAE}" type="presParOf" srcId="{86963A8D-FDA5-4EE8-8E0B-70327A9F4043}" destId="{1D4CD0D5-7A2D-4C92-B8FD-64150C18088F}" srcOrd="4" destOrd="0" presId="urn:microsoft.com/office/officeart/2009/3/layout/StepUpProcess"/>
    <dgm:cxn modelId="{31336488-7CC3-4D15-93AC-B39698971857}" type="presParOf" srcId="{1D4CD0D5-7A2D-4C92-B8FD-64150C18088F}" destId="{B146EE36-A722-45E5-92BA-CEDDE6602C98}" srcOrd="0" destOrd="0" presId="urn:microsoft.com/office/officeart/2009/3/layout/StepUpProcess"/>
    <dgm:cxn modelId="{8009C0EE-F88D-4A78-AEE9-4C479656A348}" type="presParOf" srcId="{1D4CD0D5-7A2D-4C92-B8FD-64150C18088F}" destId="{91DDB70C-A016-4439-A3BD-F3842860A9C7}" srcOrd="1" destOrd="0" presId="urn:microsoft.com/office/officeart/2009/3/layout/StepUpProcess"/>
    <dgm:cxn modelId="{986CA740-2D4D-4A93-B1CD-74F6388CCF3A}" type="presParOf" srcId="{1D4CD0D5-7A2D-4C92-B8FD-64150C18088F}" destId="{BF637408-D4CB-4BF2-834E-7939DED65BEF}" srcOrd="2" destOrd="0" presId="urn:microsoft.com/office/officeart/2009/3/layout/StepUpProcess"/>
    <dgm:cxn modelId="{EFA641B6-9130-4C44-A123-02FEC0DA6C81}" type="presParOf" srcId="{86963A8D-FDA5-4EE8-8E0B-70327A9F4043}" destId="{6756FB21-B93C-4E67-8BD4-9D0F6802EDC4}" srcOrd="5" destOrd="0" presId="urn:microsoft.com/office/officeart/2009/3/layout/StepUpProcess"/>
    <dgm:cxn modelId="{127DB33B-24E2-4B8B-81CC-45B2CF1D7F67}" type="presParOf" srcId="{6756FB21-B93C-4E67-8BD4-9D0F6802EDC4}" destId="{22115177-0D11-421F-A826-B7FDC4140EA7}" srcOrd="0" destOrd="0" presId="urn:microsoft.com/office/officeart/2009/3/layout/StepUpProcess"/>
    <dgm:cxn modelId="{F885F7DA-345C-4BAD-B187-D30F074AA711}" type="presParOf" srcId="{86963A8D-FDA5-4EE8-8E0B-70327A9F4043}" destId="{78F71393-E19A-4E50-80E2-926E1930257B}" srcOrd="6" destOrd="0" presId="urn:microsoft.com/office/officeart/2009/3/layout/StepUpProcess"/>
    <dgm:cxn modelId="{A7E0DE59-4DAF-41E2-A49F-CAC3EC7639F8}" type="presParOf" srcId="{78F71393-E19A-4E50-80E2-926E1930257B}" destId="{D2A9B41B-313C-4C20-B0B5-667872807838}" srcOrd="0" destOrd="0" presId="urn:microsoft.com/office/officeart/2009/3/layout/StepUpProcess"/>
    <dgm:cxn modelId="{61B14B00-F73D-4D71-9A91-496DA690DF03}" type="presParOf" srcId="{78F71393-E19A-4E50-80E2-926E1930257B}" destId="{3FB15396-A09F-4C8F-876C-B23A7D265B5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0B5CB9-6C43-46AE-B9E2-835CC30E676D}" type="doc">
      <dgm:prSet loTypeId="urn:microsoft.com/office/officeart/2005/8/layout/arrow2" loCatId="process" qsTypeId="urn:microsoft.com/office/officeart/2005/8/quickstyle/simple1" qsCatId="simple" csTypeId="urn:microsoft.com/office/officeart/2005/8/colors/accent1_2" csCatId="accent1" phldr="1"/>
      <dgm:spPr/>
    </dgm:pt>
    <dgm:pt modelId="{4FACCC26-0420-4B0F-93CB-6A545AF5FBC0}">
      <dgm:prSet phldrT="[Text]" custT="1"/>
      <dgm:spPr/>
      <dgm:t>
        <a:bodyPr/>
        <a:lstStyle/>
        <a:p>
          <a:r>
            <a:rPr lang="en-GB" sz="2800" b="1" dirty="0" smtClean="0">
              <a:solidFill>
                <a:schemeClr val="tx2"/>
              </a:solidFill>
            </a:rPr>
            <a:t>Situation</a:t>
          </a:r>
          <a:endParaRPr lang="en-GB" sz="2800" b="1" dirty="0">
            <a:solidFill>
              <a:schemeClr val="tx2"/>
            </a:solidFill>
          </a:endParaRPr>
        </a:p>
      </dgm:t>
    </dgm:pt>
    <dgm:pt modelId="{3B9A7A54-E985-44E3-98D6-E148FCF3E324}" type="parTrans" cxnId="{EDA54572-2C97-4783-AB8F-67588BCB844F}">
      <dgm:prSet/>
      <dgm:spPr/>
      <dgm:t>
        <a:bodyPr/>
        <a:lstStyle/>
        <a:p>
          <a:endParaRPr lang="en-GB"/>
        </a:p>
      </dgm:t>
    </dgm:pt>
    <dgm:pt modelId="{BE9D6B63-F65F-455A-9E4A-6EB9212E5249}" type="sibTrans" cxnId="{EDA54572-2C97-4783-AB8F-67588BCB844F}">
      <dgm:prSet/>
      <dgm:spPr/>
      <dgm:t>
        <a:bodyPr/>
        <a:lstStyle/>
        <a:p>
          <a:endParaRPr lang="en-GB"/>
        </a:p>
      </dgm:t>
    </dgm:pt>
    <dgm:pt modelId="{D6F4DA44-17A3-42B1-8705-3318489161A2}">
      <dgm:prSet phldrT="[Text]" custT="1"/>
      <dgm:spPr/>
      <dgm:t>
        <a:bodyPr/>
        <a:lstStyle/>
        <a:p>
          <a:r>
            <a:rPr lang="en-GB" sz="2800" b="1" dirty="0" smtClean="0">
              <a:solidFill>
                <a:schemeClr val="tx2"/>
              </a:solidFill>
            </a:rPr>
            <a:t>Outcome</a:t>
          </a:r>
          <a:endParaRPr lang="en-GB" sz="2800" b="1" dirty="0">
            <a:solidFill>
              <a:schemeClr val="tx2"/>
            </a:solidFill>
          </a:endParaRPr>
        </a:p>
      </dgm:t>
    </dgm:pt>
    <dgm:pt modelId="{9D967FE0-EFF6-4161-B89F-9E79B46FB525}" type="parTrans" cxnId="{B38DC8FD-F97C-4C61-A003-2C87C6F01339}">
      <dgm:prSet/>
      <dgm:spPr/>
      <dgm:t>
        <a:bodyPr/>
        <a:lstStyle/>
        <a:p>
          <a:endParaRPr lang="en-GB"/>
        </a:p>
      </dgm:t>
    </dgm:pt>
    <dgm:pt modelId="{315FA9E9-378C-4C48-9C78-63285040A922}" type="sibTrans" cxnId="{B38DC8FD-F97C-4C61-A003-2C87C6F01339}">
      <dgm:prSet/>
      <dgm:spPr/>
      <dgm:t>
        <a:bodyPr/>
        <a:lstStyle/>
        <a:p>
          <a:endParaRPr lang="en-GB"/>
        </a:p>
      </dgm:t>
    </dgm:pt>
    <dgm:pt modelId="{836D9576-4A94-4A68-9656-1D40092AE66E}">
      <dgm:prSet phldrT="[Text]" custT="1"/>
      <dgm:spPr/>
      <dgm:t>
        <a:bodyPr/>
        <a:lstStyle/>
        <a:p>
          <a:r>
            <a:rPr lang="en-GB" sz="2800" b="1" dirty="0" smtClean="0">
              <a:solidFill>
                <a:schemeClr val="tx2"/>
              </a:solidFill>
            </a:rPr>
            <a:t>Action</a:t>
          </a:r>
          <a:endParaRPr lang="en-GB" sz="2800" b="1" dirty="0">
            <a:solidFill>
              <a:schemeClr val="tx2"/>
            </a:solidFill>
          </a:endParaRPr>
        </a:p>
      </dgm:t>
    </dgm:pt>
    <dgm:pt modelId="{31A53CAC-EFB2-4A36-9E7C-CBC7A291CB9A}" type="parTrans" cxnId="{1D303603-2598-4EAF-9916-7B059EDBD60A}">
      <dgm:prSet/>
      <dgm:spPr/>
      <dgm:t>
        <a:bodyPr/>
        <a:lstStyle/>
        <a:p>
          <a:endParaRPr lang="en-GB"/>
        </a:p>
      </dgm:t>
    </dgm:pt>
    <dgm:pt modelId="{2F27DACC-F7F7-44CB-802D-99E7F40524B4}" type="sibTrans" cxnId="{1D303603-2598-4EAF-9916-7B059EDBD60A}">
      <dgm:prSet/>
      <dgm:spPr/>
      <dgm:t>
        <a:bodyPr/>
        <a:lstStyle/>
        <a:p>
          <a:endParaRPr lang="en-GB"/>
        </a:p>
      </dgm:t>
    </dgm:pt>
    <dgm:pt modelId="{3DA71DF0-9F44-454F-A408-35C89C5F6225}">
      <dgm:prSet phldrT="[Text]" custT="1"/>
      <dgm:spPr/>
      <dgm:t>
        <a:bodyPr/>
        <a:lstStyle/>
        <a:p>
          <a:r>
            <a:rPr lang="en-GB" sz="2800" b="1" dirty="0" smtClean="0">
              <a:solidFill>
                <a:schemeClr val="tx2"/>
              </a:solidFill>
            </a:rPr>
            <a:t>Review / Reflect</a:t>
          </a:r>
          <a:endParaRPr lang="en-GB" sz="2800" b="1" dirty="0">
            <a:solidFill>
              <a:schemeClr val="tx2"/>
            </a:solidFill>
          </a:endParaRPr>
        </a:p>
      </dgm:t>
    </dgm:pt>
    <dgm:pt modelId="{5A2404C0-AEAF-4D19-AC72-F1CE924B9F9C}" type="parTrans" cxnId="{744B944B-588D-4ED2-8D0B-92A41E40FD56}">
      <dgm:prSet/>
      <dgm:spPr/>
      <dgm:t>
        <a:bodyPr/>
        <a:lstStyle/>
        <a:p>
          <a:endParaRPr lang="en-GB"/>
        </a:p>
      </dgm:t>
    </dgm:pt>
    <dgm:pt modelId="{C4DD6064-24BD-481F-BAAF-92FC37C9E16E}" type="sibTrans" cxnId="{744B944B-588D-4ED2-8D0B-92A41E40FD56}">
      <dgm:prSet/>
      <dgm:spPr/>
      <dgm:t>
        <a:bodyPr/>
        <a:lstStyle/>
        <a:p>
          <a:endParaRPr lang="en-GB"/>
        </a:p>
      </dgm:t>
    </dgm:pt>
    <dgm:pt modelId="{44CB17F6-81B8-4F0A-82F4-9431038CF8D9}" type="pres">
      <dgm:prSet presAssocID="{EC0B5CB9-6C43-46AE-B9E2-835CC30E676D}" presName="arrowDiagram" presStyleCnt="0">
        <dgm:presLayoutVars>
          <dgm:chMax val="5"/>
          <dgm:dir/>
          <dgm:resizeHandles val="exact"/>
        </dgm:presLayoutVars>
      </dgm:prSet>
      <dgm:spPr/>
    </dgm:pt>
    <dgm:pt modelId="{89AD2B74-49A2-4D57-88E9-90D4B4C2A1F6}" type="pres">
      <dgm:prSet presAssocID="{EC0B5CB9-6C43-46AE-B9E2-835CC30E676D}" presName="arrow" presStyleLbl="bgShp" presStyleIdx="0" presStyleCnt="1"/>
      <dgm:spPr/>
    </dgm:pt>
    <dgm:pt modelId="{ED1EACE5-DAB9-491D-9303-152AE57B944D}" type="pres">
      <dgm:prSet presAssocID="{EC0B5CB9-6C43-46AE-B9E2-835CC30E676D}" presName="arrowDiagram4" presStyleCnt="0"/>
      <dgm:spPr/>
    </dgm:pt>
    <dgm:pt modelId="{C35AED4E-2396-466D-AD6A-6252DA0A319E}" type="pres">
      <dgm:prSet presAssocID="{4FACCC26-0420-4B0F-93CB-6A545AF5FBC0}" presName="bullet4a" presStyleLbl="node1" presStyleIdx="0" presStyleCnt="4"/>
      <dgm:spPr/>
    </dgm:pt>
    <dgm:pt modelId="{3ACC8FA8-B8FC-4EE9-A478-AD42567AD53D}" type="pres">
      <dgm:prSet presAssocID="{4FACCC26-0420-4B0F-93CB-6A545AF5FBC0}" presName="textBox4a" presStyleLbl="revTx" presStyleIdx="0" presStyleCnt="4" custScaleX="135169">
        <dgm:presLayoutVars>
          <dgm:bulletEnabled val="1"/>
        </dgm:presLayoutVars>
      </dgm:prSet>
      <dgm:spPr/>
      <dgm:t>
        <a:bodyPr/>
        <a:lstStyle/>
        <a:p>
          <a:endParaRPr lang="en-GB"/>
        </a:p>
      </dgm:t>
    </dgm:pt>
    <dgm:pt modelId="{4CB9EF39-1479-464C-9A39-61D34B79320B}" type="pres">
      <dgm:prSet presAssocID="{D6F4DA44-17A3-42B1-8705-3318489161A2}" presName="bullet4b" presStyleLbl="node1" presStyleIdx="1" presStyleCnt="4"/>
      <dgm:spPr/>
    </dgm:pt>
    <dgm:pt modelId="{0CF737A2-EDAE-47D2-8F20-5DC5B6098D9D}" type="pres">
      <dgm:prSet presAssocID="{D6F4DA44-17A3-42B1-8705-3318489161A2}" presName="textBox4b" presStyleLbl="revTx" presStyleIdx="1" presStyleCnt="4">
        <dgm:presLayoutVars>
          <dgm:bulletEnabled val="1"/>
        </dgm:presLayoutVars>
      </dgm:prSet>
      <dgm:spPr/>
      <dgm:t>
        <a:bodyPr/>
        <a:lstStyle/>
        <a:p>
          <a:endParaRPr lang="en-GB"/>
        </a:p>
      </dgm:t>
    </dgm:pt>
    <dgm:pt modelId="{480AA365-6CEB-44F6-B7DE-978F053156C6}" type="pres">
      <dgm:prSet presAssocID="{836D9576-4A94-4A68-9656-1D40092AE66E}" presName="bullet4c" presStyleLbl="node1" presStyleIdx="2" presStyleCnt="4"/>
      <dgm:spPr/>
    </dgm:pt>
    <dgm:pt modelId="{F4774A86-2DB4-4B2D-9949-8C9961997536}" type="pres">
      <dgm:prSet presAssocID="{836D9576-4A94-4A68-9656-1D40092AE66E}" presName="textBox4c" presStyleLbl="revTx" presStyleIdx="2" presStyleCnt="4">
        <dgm:presLayoutVars>
          <dgm:bulletEnabled val="1"/>
        </dgm:presLayoutVars>
      </dgm:prSet>
      <dgm:spPr/>
      <dgm:t>
        <a:bodyPr/>
        <a:lstStyle/>
        <a:p>
          <a:endParaRPr lang="en-GB"/>
        </a:p>
      </dgm:t>
    </dgm:pt>
    <dgm:pt modelId="{90D622AC-CB8B-4A67-9310-92F83571A0DE}" type="pres">
      <dgm:prSet presAssocID="{3DA71DF0-9F44-454F-A408-35C89C5F6225}" presName="bullet4d" presStyleLbl="node1" presStyleIdx="3" presStyleCnt="4"/>
      <dgm:spPr/>
    </dgm:pt>
    <dgm:pt modelId="{37F46332-A152-4379-824B-7058A0076796}" type="pres">
      <dgm:prSet presAssocID="{3DA71DF0-9F44-454F-A408-35C89C5F6225}" presName="textBox4d" presStyleLbl="revTx" presStyleIdx="3" presStyleCnt="4" custScaleX="135524" custScaleY="26968" custLinFactNeighborX="18940" custLinFactNeighborY="-35163">
        <dgm:presLayoutVars>
          <dgm:bulletEnabled val="1"/>
        </dgm:presLayoutVars>
      </dgm:prSet>
      <dgm:spPr/>
      <dgm:t>
        <a:bodyPr/>
        <a:lstStyle/>
        <a:p>
          <a:endParaRPr lang="en-GB"/>
        </a:p>
      </dgm:t>
    </dgm:pt>
  </dgm:ptLst>
  <dgm:cxnLst>
    <dgm:cxn modelId="{5F894D6E-5CAF-4A85-AA36-7E5A9BD6B6DA}" type="presOf" srcId="{3DA71DF0-9F44-454F-A408-35C89C5F6225}" destId="{37F46332-A152-4379-824B-7058A0076796}" srcOrd="0" destOrd="0" presId="urn:microsoft.com/office/officeart/2005/8/layout/arrow2"/>
    <dgm:cxn modelId="{1D303603-2598-4EAF-9916-7B059EDBD60A}" srcId="{EC0B5CB9-6C43-46AE-B9E2-835CC30E676D}" destId="{836D9576-4A94-4A68-9656-1D40092AE66E}" srcOrd="2" destOrd="0" parTransId="{31A53CAC-EFB2-4A36-9E7C-CBC7A291CB9A}" sibTransId="{2F27DACC-F7F7-44CB-802D-99E7F40524B4}"/>
    <dgm:cxn modelId="{B38DC8FD-F97C-4C61-A003-2C87C6F01339}" srcId="{EC0B5CB9-6C43-46AE-B9E2-835CC30E676D}" destId="{D6F4DA44-17A3-42B1-8705-3318489161A2}" srcOrd="1" destOrd="0" parTransId="{9D967FE0-EFF6-4161-B89F-9E79B46FB525}" sibTransId="{315FA9E9-378C-4C48-9C78-63285040A922}"/>
    <dgm:cxn modelId="{8CD9590B-E3D5-488A-94AB-694A3D481CBE}" type="presOf" srcId="{4FACCC26-0420-4B0F-93CB-6A545AF5FBC0}" destId="{3ACC8FA8-B8FC-4EE9-A478-AD42567AD53D}" srcOrd="0" destOrd="0" presId="urn:microsoft.com/office/officeart/2005/8/layout/arrow2"/>
    <dgm:cxn modelId="{744B944B-588D-4ED2-8D0B-92A41E40FD56}" srcId="{EC0B5CB9-6C43-46AE-B9E2-835CC30E676D}" destId="{3DA71DF0-9F44-454F-A408-35C89C5F6225}" srcOrd="3" destOrd="0" parTransId="{5A2404C0-AEAF-4D19-AC72-F1CE924B9F9C}" sibTransId="{C4DD6064-24BD-481F-BAAF-92FC37C9E16E}"/>
    <dgm:cxn modelId="{EDA54572-2C97-4783-AB8F-67588BCB844F}" srcId="{EC0B5CB9-6C43-46AE-B9E2-835CC30E676D}" destId="{4FACCC26-0420-4B0F-93CB-6A545AF5FBC0}" srcOrd="0" destOrd="0" parTransId="{3B9A7A54-E985-44E3-98D6-E148FCF3E324}" sibTransId="{BE9D6B63-F65F-455A-9E4A-6EB9212E5249}"/>
    <dgm:cxn modelId="{482269E6-C4FE-4435-8CAE-1E2803CCC4D5}" type="presOf" srcId="{EC0B5CB9-6C43-46AE-B9E2-835CC30E676D}" destId="{44CB17F6-81B8-4F0A-82F4-9431038CF8D9}" srcOrd="0" destOrd="0" presId="urn:microsoft.com/office/officeart/2005/8/layout/arrow2"/>
    <dgm:cxn modelId="{87B7BE89-7295-4A68-852B-282752CED2AC}" type="presOf" srcId="{836D9576-4A94-4A68-9656-1D40092AE66E}" destId="{F4774A86-2DB4-4B2D-9949-8C9961997536}" srcOrd="0" destOrd="0" presId="urn:microsoft.com/office/officeart/2005/8/layout/arrow2"/>
    <dgm:cxn modelId="{4866BF7A-D9A3-4091-916B-93CE70A84407}" type="presOf" srcId="{D6F4DA44-17A3-42B1-8705-3318489161A2}" destId="{0CF737A2-EDAE-47D2-8F20-5DC5B6098D9D}" srcOrd="0" destOrd="0" presId="urn:microsoft.com/office/officeart/2005/8/layout/arrow2"/>
    <dgm:cxn modelId="{51CD6881-D394-48EB-88EF-A6F04B2370F8}" type="presParOf" srcId="{44CB17F6-81B8-4F0A-82F4-9431038CF8D9}" destId="{89AD2B74-49A2-4D57-88E9-90D4B4C2A1F6}" srcOrd="0" destOrd="0" presId="urn:microsoft.com/office/officeart/2005/8/layout/arrow2"/>
    <dgm:cxn modelId="{FAEC5D45-D8BE-4CA9-86D9-EDA2922DDCF3}" type="presParOf" srcId="{44CB17F6-81B8-4F0A-82F4-9431038CF8D9}" destId="{ED1EACE5-DAB9-491D-9303-152AE57B944D}" srcOrd="1" destOrd="0" presId="urn:microsoft.com/office/officeart/2005/8/layout/arrow2"/>
    <dgm:cxn modelId="{34026082-BF46-4762-9458-FABF7A26DB6C}" type="presParOf" srcId="{ED1EACE5-DAB9-491D-9303-152AE57B944D}" destId="{C35AED4E-2396-466D-AD6A-6252DA0A319E}" srcOrd="0" destOrd="0" presId="urn:microsoft.com/office/officeart/2005/8/layout/arrow2"/>
    <dgm:cxn modelId="{63F4CB2B-D476-44A1-9AAD-E678F5F4126F}" type="presParOf" srcId="{ED1EACE5-DAB9-491D-9303-152AE57B944D}" destId="{3ACC8FA8-B8FC-4EE9-A478-AD42567AD53D}" srcOrd="1" destOrd="0" presId="urn:microsoft.com/office/officeart/2005/8/layout/arrow2"/>
    <dgm:cxn modelId="{145C81EA-50E5-4FEE-A3DE-D7D5E69D0B4D}" type="presParOf" srcId="{ED1EACE5-DAB9-491D-9303-152AE57B944D}" destId="{4CB9EF39-1479-464C-9A39-61D34B79320B}" srcOrd="2" destOrd="0" presId="urn:microsoft.com/office/officeart/2005/8/layout/arrow2"/>
    <dgm:cxn modelId="{4227F7EA-4181-4466-BCF1-0BE6B05F9792}" type="presParOf" srcId="{ED1EACE5-DAB9-491D-9303-152AE57B944D}" destId="{0CF737A2-EDAE-47D2-8F20-5DC5B6098D9D}" srcOrd="3" destOrd="0" presId="urn:microsoft.com/office/officeart/2005/8/layout/arrow2"/>
    <dgm:cxn modelId="{47DE3D9E-CFBF-49F7-AC4A-79CA35865F3A}" type="presParOf" srcId="{ED1EACE5-DAB9-491D-9303-152AE57B944D}" destId="{480AA365-6CEB-44F6-B7DE-978F053156C6}" srcOrd="4" destOrd="0" presId="urn:microsoft.com/office/officeart/2005/8/layout/arrow2"/>
    <dgm:cxn modelId="{9360A5C3-6B6A-434D-BACA-891C1AFE25F9}" type="presParOf" srcId="{ED1EACE5-DAB9-491D-9303-152AE57B944D}" destId="{F4774A86-2DB4-4B2D-9949-8C9961997536}" srcOrd="5" destOrd="0" presId="urn:microsoft.com/office/officeart/2005/8/layout/arrow2"/>
    <dgm:cxn modelId="{AB855F55-EAFB-4A97-97C9-38A48B1AD48D}" type="presParOf" srcId="{ED1EACE5-DAB9-491D-9303-152AE57B944D}" destId="{90D622AC-CB8B-4A67-9310-92F83571A0DE}" srcOrd="6" destOrd="0" presId="urn:microsoft.com/office/officeart/2005/8/layout/arrow2"/>
    <dgm:cxn modelId="{B40C6CB3-E0B7-4909-941B-719C4A1B76AC}" type="presParOf" srcId="{ED1EACE5-DAB9-491D-9303-152AE57B944D}" destId="{37F46332-A152-4379-824B-7058A0076796}"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70DA4-1AEA-4C28-858B-3726E1CF80AA}">
      <dsp:nvSpPr>
        <dsp:cNvPr id="0" name=""/>
        <dsp:cNvSpPr/>
      </dsp:nvSpPr>
      <dsp:spPr>
        <a:xfrm rot="5400000">
          <a:off x="393634" y="3293735"/>
          <a:ext cx="1172923" cy="1951717"/>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F475B45-0A0E-45DC-8C61-E97DFAC60641}">
      <dsp:nvSpPr>
        <dsp:cNvPr id="0" name=""/>
        <dsp:cNvSpPr/>
      </dsp:nvSpPr>
      <dsp:spPr>
        <a:xfrm>
          <a:off x="214760" y="4018616"/>
          <a:ext cx="1762021" cy="1453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b="1" kern="1200" dirty="0" smtClean="0">
              <a:solidFill>
                <a:srgbClr val="0070C0"/>
              </a:solidFill>
              <a:latin typeface="Arial" panose="020B0604020202020204" pitchFamily="34" charset="0"/>
              <a:cs typeface="Arial" panose="020B0604020202020204" pitchFamily="34" charset="0"/>
            </a:rPr>
            <a:t>Preceptorship</a:t>
          </a:r>
        </a:p>
        <a:p>
          <a:pPr lvl="0" algn="l" defTabSz="755650">
            <a:lnSpc>
              <a:spcPct val="90000"/>
            </a:lnSpc>
            <a:spcBef>
              <a:spcPct val="0"/>
            </a:spcBef>
            <a:spcAft>
              <a:spcPct val="35000"/>
            </a:spcAft>
          </a:pPr>
          <a:r>
            <a:rPr lang="en-GB" sz="1700" kern="1200" dirty="0" smtClean="0">
              <a:latin typeface="Arial" panose="020B0604020202020204" pitchFamily="34" charset="0"/>
              <a:cs typeface="Arial" panose="020B0604020202020204" pitchFamily="34" charset="0"/>
            </a:rPr>
            <a:t>Transition from student to practitioner</a:t>
          </a:r>
        </a:p>
        <a:p>
          <a:pPr lvl="0" algn="l" defTabSz="755650">
            <a:lnSpc>
              <a:spcPct val="90000"/>
            </a:lnSpc>
            <a:spcBef>
              <a:spcPct val="0"/>
            </a:spcBef>
            <a:spcAft>
              <a:spcPct val="35000"/>
            </a:spcAft>
          </a:pPr>
          <a:r>
            <a:rPr lang="en-GB" sz="1700" kern="1200" dirty="0" smtClean="0">
              <a:latin typeface="Arial" panose="020B0604020202020204" pitchFamily="34" charset="0"/>
              <a:cs typeface="Arial" panose="020B0604020202020204" pitchFamily="34" charset="0"/>
            </a:rPr>
            <a:t>0-12 months</a:t>
          </a:r>
          <a:endParaRPr lang="en-GB" sz="1700" kern="1200" dirty="0">
            <a:latin typeface="Arial" panose="020B0604020202020204" pitchFamily="34" charset="0"/>
            <a:cs typeface="Arial" panose="020B0604020202020204" pitchFamily="34" charset="0"/>
          </a:endParaRPr>
        </a:p>
      </dsp:txBody>
      <dsp:txXfrm>
        <a:off x="214760" y="4018616"/>
        <a:ext cx="1762021" cy="1453991"/>
      </dsp:txXfrm>
    </dsp:sp>
    <dsp:sp modelId="{67E46729-09E0-49F6-8656-5C8B90D74652}">
      <dsp:nvSpPr>
        <dsp:cNvPr id="0" name=""/>
        <dsp:cNvSpPr/>
      </dsp:nvSpPr>
      <dsp:spPr>
        <a:xfrm>
          <a:off x="1627409" y="3150047"/>
          <a:ext cx="332456" cy="332456"/>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F9975E0-99B5-4FE3-A8AF-E724141B32E0}">
      <dsp:nvSpPr>
        <dsp:cNvPr id="0" name=""/>
        <dsp:cNvSpPr/>
      </dsp:nvSpPr>
      <dsp:spPr>
        <a:xfrm rot="5400000">
          <a:off x="2550693" y="2496204"/>
          <a:ext cx="1172923" cy="1951717"/>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5E5729F-DCAB-4197-9517-3CA3F7654B26}">
      <dsp:nvSpPr>
        <dsp:cNvPr id="0" name=""/>
        <dsp:cNvSpPr/>
      </dsp:nvSpPr>
      <dsp:spPr>
        <a:xfrm>
          <a:off x="2372964" y="3174821"/>
          <a:ext cx="1762021" cy="2072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b="1" kern="1200" dirty="0" smtClean="0">
              <a:solidFill>
                <a:srgbClr val="0070C0"/>
              </a:solidFill>
              <a:latin typeface="Arial" panose="020B0604020202020204" pitchFamily="34" charset="0"/>
              <a:cs typeface="Arial" panose="020B0604020202020204" pitchFamily="34" charset="0"/>
            </a:rPr>
            <a:t>Core: </a:t>
          </a:r>
        </a:p>
        <a:p>
          <a:pPr lvl="0" algn="l" defTabSz="755650">
            <a:lnSpc>
              <a:spcPct val="90000"/>
            </a:lnSpc>
            <a:spcBef>
              <a:spcPct val="0"/>
            </a:spcBef>
            <a:spcAft>
              <a:spcPct val="35000"/>
            </a:spcAft>
          </a:pPr>
          <a:r>
            <a:rPr lang="en-GB" sz="1700" b="0" kern="1200" dirty="0" smtClean="0">
              <a:solidFill>
                <a:schemeClr val="tx1"/>
              </a:solidFill>
              <a:latin typeface="Arial" panose="020B0604020202020204" pitchFamily="34" charset="0"/>
              <a:cs typeface="Arial" panose="020B0604020202020204" pitchFamily="34" charset="0"/>
            </a:rPr>
            <a:t>Consolidation of skills and learning.  Exploring opportunities</a:t>
          </a:r>
        </a:p>
        <a:p>
          <a:pPr lvl="0" algn="l" defTabSz="755650">
            <a:lnSpc>
              <a:spcPct val="90000"/>
            </a:lnSpc>
            <a:spcBef>
              <a:spcPct val="0"/>
            </a:spcBef>
            <a:spcAft>
              <a:spcPct val="35000"/>
            </a:spcAft>
          </a:pPr>
          <a:r>
            <a:rPr lang="en-GB" sz="1700" b="0" kern="1200" dirty="0" smtClean="0">
              <a:solidFill>
                <a:schemeClr val="tx1"/>
              </a:solidFill>
              <a:latin typeface="Arial" panose="020B0604020202020204" pitchFamily="34" charset="0"/>
              <a:cs typeface="Arial" panose="020B0604020202020204" pitchFamily="34" charset="0"/>
            </a:rPr>
            <a:t>12-36 months</a:t>
          </a:r>
        </a:p>
      </dsp:txBody>
      <dsp:txXfrm>
        <a:off x="2372964" y="3174821"/>
        <a:ext cx="1762021" cy="2072044"/>
      </dsp:txXfrm>
    </dsp:sp>
    <dsp:sp modelId="{6F9DA864-8FF0-4A64-B573-7D06CD0D3FFD}">
      <dsp:nvSpPr>
        <dsp:cNvPr id="0" name=""/>
        <dsp:cNvSpPr/>
      </dsp:nvSpPr>
      <dsp:spPr>
        <a:xfrm>
          <a:off x="3784468" y="2352516"/>
          <a:ext cx="332456" cy="332456"/>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146EE36-A722-45E5-92BA-CEDDE6602C98}">
      <dsp:nvSpPr>
        <dsp:cNvPr id="0" name=""/>
        <dsp:cNvSpPr/>
      </dsp:nvSpPr>
      <dsp:spPr>
        <a:xfrm rot="5400000">
          <a:off x="4707752" y="1418444"/>
          <a:ext cx="1172923" cy="1951717"/>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1DDB70C-A016-4439-A3BD-F3842860A9C7}">
      <dsp:nvSpPr>
        <dsp:cNvPr id="0" name=""/>
        <dsp:cNvSpPr/>
      </dsp:nvSpPr>
      <dsp:spPr>
        <a:xfrm>
          <a:off x="4512790" y="2074689"/>
          <a:ext cx="1762021" cy="2632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b="1" kern="1200" dirty="0" smtClean="0">
              <a:solidFill>
                <a:srgbClr val="0070C0"/>
              </a:solidFill>
              <a:latin typeface="Arial" panose="020B0604020202020204" pitchFamily="34" charset="0"/>
              <a:cs typeface="Arial" panose="020B0604020202020204" pitchFamily="34" charset="0"/>
            </a:rPr>
            <a:t>Specialist / General practitioner: </a:t>
          </a:r>
        </a:p>
        <a:p>
          <a:pPr lvl="0" algn="l" defTabSz="755650">
            <a:lnSpc>
              <a:spcPct val="90000"/>
            </a:lnSpc>
            <a:spcBef>
              <a:spcPct val="0"/>
            </a:spcBef>
            <a:spcAft>
              <a:spcPct val="35000"/>
            </a:spcAft>
          </a:pPr>
          <a:r>
            <a:rPr lang="en-GB" sz="1700" kern="1200" dirty="0" smtClean="0">
              <a:latin typeface="Arial" panose="020B0604020202020204" pitchFamily="34" charset="0"/>
              <a:cs typeface="Arial" panose="020B0604020202020204" pitchFamily="34" charset="0"/>
            </a:rPr>
            <a:t>Develop skills in chosen area of practice</a:t>
          </a:r>
        </a:p>
        <a:p>
          <a:pPr lvl="0" algn="l" defTabSz="755650">
            <a:lnSpc>
              <a:spcPct val="90000"/>
            </a:lnSpc>
            <a:spcBef>
              <a:spcPct val="0"/>
            </a:spcBef>
            <a:spcAft>
              <a:spcPct val="35000"/>
            </a:spcAft>
          </a:pPr>
          <a:r>
            <a:rPr lang="en-GB" sz="1700" kern="1200" dirty="0" smtClean="0">
              <a:latin typeface="Arial" panose="020B0604020202020204" pitchFamily="34" charset="0"/>
              <a:cs typeface="Arial" panose="020B0604020202020204" pitchFamily="34" charset="0"/>
            </a:rPr>
            <a:t>36 months onward</a:t>
          </a:r>
          <a:endParaRPr lang="en-GB" sz="1700" kern="1200" dirty="0">
            <a:latin typeface="Arial" panose="020B0604020202020204" pitchFamily="34" charset="0"/>
            <a:cs typeface="Arial" panose="020B0604020202020204" pitchFamily="34" charset="0"/>
          </a:endParaRPr>
        </a:p>
      </dsp:txBody>
      <dsp:txXfrm>
        <a:off x="4512790" y="2074689"/>
        <a:ext cx="1762021" cy="2632502"/>
      </dsp:txXfrm>
    </dsp:sp>
    <dsp:sp modelId="{BF637408-D4CB-4BF2-834E-7939DED65BEF}">
      <dsp:nvSpPr>
        <dsp:cNvPr id="0" name=""/>
        <dsp:cNvSpPr/>
      </dsp:nvSpPr>
      <dsp:spPr>
        <a:xfrm>
          <a:off x="5941526" y="1274756"/>
          <a:ext cx="332456" cy="332456"/>
        </a:xfrm>
        <a:prstGeom prst="triangle">
          <a:avLst>
            <a:gd name="adj" fmla="val 1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2A9B41B-313C-4C20-B0B5-667872807838}">
      <dsp:nvSpPr>
        <dsp:cNvPr id="0" name=""/>
        <dsp:cNvSpPr/>
      </dsp:nvSpPr>
      <dsp:spPr>
        <a:xfrm rot="5400000">
          <a:off x="6864810" y="199005"/>
          <a:ext cx="1172923" cy="1951717"/>
        </a:xfrm>
        <a:prstGeom prst="corner">
          <a:avLst>
            <a:gd name="adj1" fmla="val 16120"/>
            <a:gd name="adj2" fmla="val 161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FB15396-A09F-4C8F-876C-B23A7D265B5D}">
      <dsp:nvSpPr>
        <dsp:cNvPr id="0" name=""/>
        <dsp:cNvSpPr/>
      </dsp:nvSpPr>
      <dsp:spPr>
        <a:xfrm>
          <a:off x="6673258" y="895747"/>
          <a:ext cx="1762021" cy="291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b="1" kern="1200" dirty="0" smtClean="0">
              <a:solidFill>
                <a:srgbClr val="0070C0"/>
              </a:solidFill>
              <a:latin typeface="Arial" panose="020B0604020202020204" pitchFamily="34" charset="0"/>
              <a:cs typeface="Arial" panose="020B0604020202020204" pitchFamily="34" charset="0"/>
            </a:rPr>
            <a:t>Advanced Practitioner: </a:t>
          </a:r>
          <a:r>
            <a:rPr lang="en-GB" sz="1700" b="0" kern="1200" dirty="0" smtClean="0">
              <a:solidFill>
                <a:schemeClr val="tx1"/>
              </a:solidFill>
              <a:latin typeface="Arial" panose="020B0604020202020204" pitchFamily="34" charset="0"/>
              <a:cs typeface="Arial" panose="020B0604020202020204" pitchFamily="34" charset="0"/>
            </a:rPr>
            <a:t>E</a:t>
          </a:r>
          <a:r>
            <a:rPr lang="en-GB" sz="1700" kern="1200" dirty="0" smtClean="0">
              <a:latin typeface="Arial" panose="020B0604020202020204" pitchFamily="34" charset="0"/>
              <a:cs typeface="Arial" panose="020B0604020202020204" pitchFamily="34" charset="0"/>
            </a:rPr>
            <a:t>xpert knowledge base, complex decision-making skills and clinical competencies</a:t>
          </a:r>
          <a:endParaRPr lang="en-GB" sz="1700" kern="1200" dirty="0">
            <a:latin typeface="Arial" panose="020B0604020202020204" pitchFamily="34" charset="0"/>
            <a:cs typeface="Arial" panose="020B0604020202020204" pitchFamily="34" charset="0"/>
          </a:endParaRPr>
        </a:p>
      </dsp:txBody>
      <dsp:txXfrm>
        <a:off x="6673258" y="895747"/>
        <a:ext cx="1762021" cy="2915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D2B74-49A2-4D57-88E9-90D4B4C2A1F6}">
      <dsp:nvSpPr>
        <dsp:cNvPr id="0" name=""/>
        <dsp:cNvSpPr/>
      </dsp:nvSpPr>
      <dsp:spPr>
        <a:xfrm>
          <a:off x="494029" y="0"/>
          <a:ext cx="724154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AED4E-2396-466D-AD6A-6252DA0A319E}">
      <dsp:nvSpPr>
        <dsp:cNvPr id="0" name=""/>
        <dsp:cNvSpPr/>
      </dsp:nvSpPr>
      <dsp:spPr>
        <a:xfrm>
          <a:off x="1207321" y="3365506"/>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C8FA8-B8FC-4EE9-A478-AD42567AD53D}">
      <dsp:nvSpPr>
        <dsp:cNvPr id="0" name=""/>
        <dsp:cNvSpPr/>
      </dsp:nvSpPr>
      <dsp:spPr>
        <a:xfrm>
          <a:off x="1072849" y="3448783"/>
          <a:ext cx="1673802" cy="107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lvl="0" algn="l" defTabSz="1244600">
            <a:lnSpc>
              <a:spcPct val="90000"/>
            </a:lnSpc>
            <a:spcBef>
              <a:spcPct val="0"/>
            </a:spcBef>
            <a:spcAft>
              <a:spcPct val="35000"/>
            </a:spcAft>
          </a:pPr>
          <a:r>
            <a:rPr lang="en-GB" sz="2800" b="1" kern="1200" dirty="0" smtClean="0">
              <a:solidFill>
                <a:schemeClr val="tx2"/>
              </a:solidFill>
            </a:rPr>
            <a:t>Situation</a:t>
          </a:r>
          <a:endParaRPr lang="en-GB" sz="2800" b="1" kern="1200" dirty="0">
            <a:solidFill>
              <a:schemeClr val="tx2"/>
            </a:solidFill>
          </a:endParaRPr>
        </a:p>
      </dsp:txBody>
      <dsp:txXfrm>
        <a:off x="1072849" y="3448783"/>
        <a:ext cx="1673802" cy="1077179"/>
      </dsp:txXfrm>
    </dsp:sp>
    <dsp:sp modelId="{4CB9EF39-1479-464C-9A39-61D34B79320B}">
      <dsp:nvSpPr>
        <dsp:cNvPr id="0" name=""/>
        <dsp:cNvSpPr/>
      </dsp:nvSpPr>
      <dsp:spPr>
        <a:xfrm>
          <a:off x="2384071" y="2312767"/>
          <a:ext cx="289661" cy="2896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F737A2-EDAE-47D2-8F20-5DC5B6098D9D}">
      <dsp:nvSpPr>
        <dsp:cNvPr id="0" name=""/>
        <dsp:cNvSpPr/>
      </dsp:nvSpPr>
      <dsp:spPr>
        <a:xfrm>
          <a:off x="2528902" y="2457597"/>
          <a:ext cx="1520723" cy="2068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486" tIns="0" rIns="0" bIns="0" numCol="1" spcCol="1270" anchor="t" anchorCtr="0">
          <a:noAutofit/>
        </a:bodyPr>
        <a:lstStyle/>
        <a:p>
          <a:pPr lvl="0" algn="l" defTabSz="1244600">
            <a:lnSpc>
              <a:spcPct val="90000"/>
            </a:lnSpc>
            <a:spcBef>
              <a:spcPct val="0"/>
            </a:spcBef>
            <a:spcAft>
              <a:spcPct val="35000"/>
            </a:spcAft>
          </a:pPr>
          <a:r>
            <a:rPr lang="en-GB" sz="2800" b="1" kern="1200" dirty="0" smtClean="0">
              <a:solidFill>
                <a:schemeClr val="tx2"/>
              </a:solidFill>
            </a:rPr>
            <a:t>Outcome</a:t>
          </a:r>
          <a:endParaRPr lang="en-GB" sz="2800" b="1" kern="1200" dirty="0">
            <a:solidFill>
              <a:schemeClr val="tx2"/>
            </a:solidFill>
          </a:endParaRPr>
        </a:p>
      </dsp:txBody>
      <dsp:txXfrm>
        <a:off x="2528902" y="2457597"/>
        <a:ext cx="1520723" cy="2068365"/>
      </dsp:txXfrm>
    </dsp:sp>
    <dsp:sp modelId="{480AA365-6CEB-44F6-B7DE-978F053156C6}">
      <dsp:nvSpPr>
        <dsp:cNvPr id="0" name=""/>
        <dsp:cNvSpPr/>
      </dsp:nvSpPr>
      <dsp:spPr>
        <a:xfrm>
          <a:off x="3886691" y="1537017"/>
          <a:ext cx="383801" cy="3838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74A86-2DB4-4B2D-9949-8C9961997536}">
      <dsp:nvSpPr>
        <dsp:cNvPr id="0" name=""/>
        <dsp:cNvSpPr/>
      </dsp:nvSpPr>
      <dsp:spPr>
        <a:xfrm>
          <a:off x="4078592" y="1728917"/>
          <a:ext cx="1520723" cy="2797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369" tIns="0" rIns="0" bIns="0" numCol="1" spcCol="1270" anchor="t" anchorCtr="0">
          <a:noAutofit/>
        </a:bodyPr>
        <a:lstStyle/>
        <a:p>
          <a:pPr lvl="0" algn="l" defTabSz="1244600">
            <a:lnSpc>
              <a:spcPct val="90000"/>
            </a:lnSpc>
            <a:spcBef>
              <a:spcPct val="0"/>
            </a:spcBef>
            <a:spcAft>
              <a:spcPct val="35000"/>
            </a:spcAft>
          </a:pPr>
          <a:r>
            <a:rPr lang="en-GB" sz="2800" b="1" kern="1200" dirty="0" smtClean="0">
              <a:solidFill>
                <a:schemeClr val="tx2"/>
              </a:solidFill>
            </a:rPr>
            <a:t>Action</a:t>
          </a:r>
          <a:endParaRPr lang="en-GB" sz="2800" b="1" kern="1200" dirty="0">
            <a:solidFill>
              <a:schemeClr val="tx2"/>
            </a:solidFill>
          </a:endParaRPr>
        </a:p>
      </dsp:txBody>
      <dsp:txXfrm>
        <a:off x="4078592" y="1728917"/>
        <a:ext cx="1520723" cy="2797045"/>
      </dsp:txXfrm>
    </dsp:sp>
    <dsp:sp modelId="{90D622AC-CB8B-4A67-9310-92F83571A0DE}">
      <dsp:nvSpPr>
        <dsp:cNvPr id="0" name=""/>
        <dsp:cNvSpPr/>
      </dsp:nvSpPr>
      <dsp:spPr>
        <a:xfrm>
          <a:off x="5523279" y="1023772"/>
          <a:ext cx="514149" cy="5141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F46332-A152-4379-824B-7058A0076796}">
      <dsp:nvSpPr>
        <dsp:cNvPr id="0" name=""/>
        <dsp:cNvSpPr/>
      </dsp:nvSpPr>
      <dsp:spPr>
        <a:xfrm>
          <a:off x="5798268" y="1324753"/>
          <a:ext cx="2060945" cy="87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437" tIns="0" rIns="0" bIns="0" numCol="1" spcCol="1270" anchor="t" anchorCtr="0">
          <a:noAutofit/>
        </a:bodyPr>
        <a:lstStyle/>
        <a:p>
          <a:pPr lvl="0" algn="l" defTabSz="1244600">
            <a:lnSpc>
              <a:spcPct val="90000"/>
            </a:lnSpc>
            <a:spcBef>
              <a:spcPct val="0"/>
            </a:spcBef>
            <a:spcAft>
              <a:spcPct val="35000"/>
            </a:spcAft>
          </a:pPr>
          <a:r>
            <a:rPr lang="en-GB" sz="2800" b="1" kern="1200" dirty="0" smtClean="0">
              <a:solidFill>
                <a:schemeClr val="tx2"/>
              </a:solidFill>
            </a:rPr>
            <a:t>Review / Reflect</a:t>
          </a:r>
          <a:endParaRPr lang="en-GB" sz="2800" b="1" kern="1200" dirty="0">
            <a:solidFill>
              <a:schemeClr val="tx2"/>
            </a:solidFill>
          </a:endParaRPr>
        </a:p>
      </dsp:txBody>
      <dsp:txXfrm>
        <a:off x="5798268" y="1324753"/>
        <a:ext cx="2060945" cy="875142"/>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2BB45-FFB6-417B-BC54-69A813ECBEAD}" type="datetimeFigureOut">
              <a:rPr lang="en-GB" smtClean="0"/>
              <a:t>11/02/2020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CE506-CAC9-4633-8605-305F2F453042}" type="slidenum">
              <a:rPr lang="en-GB" smtClean="0"/>
              <a:t>‹#›</a:t>
            </a:fld>
            <a:endParaRPr lang="en-GB"/>
          </a:p>
        </p:txBody>
      </p:sp>
    </p:spTree>
    <p:extLst>
      <p:ext uri="{BB962C8B-B14F-4D97-AF65-F5344CB8AC3E}">
        <p14:creationId xmlns:p14="http://schemas.microsoft.com/office/powerpoint/2010/main" val="256985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nmail.trustwave.com/?c=8248&amp;d=lYup3o9mpzdyCkPGOXP267pWSnRouC0W5wG-Kl3qjA&amp;u=https://www.hee.nhs.uk/our-work/capitalnurse/workstreams/career-framewor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a:t>
            </a:fld>
            <a:endParaRPr lang="en-GB"/>
          </a:p>
        </p:txBody>
      </p:sp>
    </p:spTree>
    <p:extLst>
      <p:ext uri="{BB962C8B-B14F-4D97-AF65-F5344CB8AC3E}">
        <p14:creationId xmlns:p14="http://schemas.microsoft.com/office/powerpoint/2010/main" val="1822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Consider logistics first, encourage the facilitator to think about the individual, their performance,</a:t>
            </a:r>
            <a:r>
              <a:rPr lang="en-GB" baseline="0" dirty="0" smtClean="0"/>
              <a:t> their strengths, their areas for improvement and be prepared in terms of knowledge of opportunities and availability.</a:t>
            </a:r>
          </a:p>
          <a:p>
            <a:r>
              <a:rPr lang="en-GB" baseline="0" dirty="0" smtClean="0"/>
              <a:t>Think about the six key questions that the nurse is encourage to think about for their discussion and consider responses</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12</a:t>
            </a:fld>
            <a:endParaRPr lang="en-GB"/>
          </a:p>
        </p:txBody>
      </p:sp>
    </p:spTree>
    <p:extLst>
      <p:ext uri="{BB962C8B-B14F-4D97-AF65-F5344CB8AC3E}">
        <p14:creationId xmlns:p14="http://schemas.microsoft.com/office/powerpoint/2010/main" val="295278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NRN should prepare by completing the self-assessment online on</a:t>
            </a:r>
            <a:r>
              <a:rPr lang="en-GB" baseline="0" dirty="0" smtClean="0"/>
              <a:t> the Career Framework.  This is designed for them to assess their level of confidence in the different domains</a:t>
            </a:r>
          </a:p>
          <a:p>
            <a:r>
              <a:rPr lang="en-GB" baseline="0" dirty="0" smtClean="0"/>
              <a:t>The Career Framework has the option of soliciting 360 feedback.  We recommend around 3 feedbacks and these can be from colleagues or other healthcare professionals,.  There is a separate option for feedback from service users.</a:t>
            </a:r>
          </a:p>
          <a:p>
            <a:r>
              <a:rPr lang="en-GB" baseline="0" dirty="0" smtClean="0"/>
              <a:t>NRNs should prepare written reflections.  There is a template available on the Career Framework and also on the CapitalNurse website (Rolfe et al)</a:t>
            </a:r>
          </a:p>
          <a:p>
            <a:r>
              <a:rPr lang="en-GB" baseline="0" dirty="0" smtClean="0"/>
              <a:t>Prepare by working through the six key questions</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13</a:t>
            </a:fld>
            <a:endParaRPr lang="en-GB"/>
          </a:p>
        </p:txBody>
      </p:sp>
    </p:spTree>
    <p:extLst>
      <p:ext uri="{BB962C8B-B14F-4D97-AF65-F5344CB8AC3E}">
        <p14:creationId xmlns:p14="http://schemas.microsoft.com/office/powerpoint/2010/main" val="4068376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SOAR</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An alternative model, also with four stages, focuses on considering the Situation initially before identifying the Outcome, looking at potential Actions and completing the cycle with Review and Reflect.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Designed to complete the coaching cycle with the opportunity to review and reflect which fits well with Nursing and encourages reflection and review of what has gone well</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28CE506-CAC9-4633-8605-305F2F453042}" type="slidenum">
              <a:rPr lang="en-GB" smtClean="0"/>
              <a:t>16</a:t>
            </a:fld>
            <a:endParaRPr lang="en-GB"/>
          </a:p>
        </p:txBody>
      </p:sp>
    </p:spTree>
    <p:extLst>
      <p:ext uri="{BB962C8B-B14F-4D97-AF65-F5344CB8AC3E}">
        <p14:creationId xmlns:p14="http://schemas.microsoft.com/office/powerpoint/2010/main" val="903769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not everyone feels comfortable asking the same questions and will want to phrase them differently, use different language or approach in a different way.  This is perfectly acceptable as the coach needs to be comfortable with the coaching process.</a:t>
            </a:r>
          </a:p>
          <a:p>
            <a:endParaRPr lang="en-GB" dirty="0"/>
          </a:p>
          <a:p>
            <a:r>
              <a:rPr lang="en-GB" dirty="0"/>
              <a:t>Ask delegate to consider a couple of questions they might like to ask at this stage</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17</a:t>
            </a:fld>
            <a:endParaRPr lang="en-GB"/>
          </a:p>
        </p:txBody>
      </p:sp>
    </p:spTree>
    <p:extLst>
      <p:ext uri="{BB962C8B-B14F-4D97-AF65-F5344CB8AC3E}">
        <p14:creationId xmlns:p14="http://schemas.microsoft.com/office/powerpoint/2010/main" val="1371495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Again ask delegates what sort of questions they may ask at this stage.  Does this depend on who they are coaching?</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18</a:t>
            </a:fld>
            <a:endParaRPr lang="en-GB"/>
          </a:p>
        </p:txBody>
      </p:sp>
    </p:spTree>
    <p:extLst>
      <p:ext uri="{BB962C8B-B14F-4D97-AF65-F5344CB8AC3E}">
        <p14:creationId xmlns:p14="http://schemas.microsoft.com/office/powerpoint/2010/main" val="89513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ask delegates what sort of questions they may ask at this stage.  Does this depend on who they are coaching?</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19</a:t>
            </a:fld>
            <a:endParaRPr lang="en-GB"/>
          </a:p>
        </p:txBody>
      </p:sp>
    </p:spTree>
    <p:extLst>
      <p:ext uri="{BB962C8B-B14F-4D97-AF65-F5344CB8AC3E}">
        <p14:creationId xmlns:p14="http://schemas.microsoft.com/office/powerpoint/2010/main" val="1564525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ask delegates what sort of questions they may ask at this stage. </a:t>
            </a:r>
            <a:r>
              <a:rPr lang="en-GB"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20</a:t>
            </a:fld>
            <a:endParaRPr lang="en-GB"/>
          </a:p>
        </p:txBody>
      </p:sp>
    </p:spTree>
    <p:extLst>
      <p:ext uri="{BB962C8B-B14F-4D97-AF65-F5344CB8AC3E}">
        <p14:creationId xmlns:p14="http://schemas.microsoft.com/office/powerpoint/2010/main" val="3826937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22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the topics</a:t>
            </a:r>
          </a:p>
          <a:p>
            <a:endParaRPr lang="en-GB" dirty="0"/>
          </a:p>
          <a:p>
            <a:r>
              <a:rPr lang="en-GB" dirty="0" smtClean="0"/>
              <a:t>Ask delegates what they understand by preceptorship.</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3</a:t>
            </a:fld>
            <a:endParaRPr lang="en-GB"/>
          </a:p>
        </p:txBody>
      </p:sp>
    </p:spTree>
    <p:extLst>
      <p:ext uri="{BB962C8B-B14F-4D97-AF65-F5344CB8AC3E}">
        <p14:creationId xmlns:p14="http://schemas.microsoft.com/office/powerpoint/2010/main" val="240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Early</a:t>
            </a:r>
            <a:r>
              <a:rPr lang="en-GB" baseline="0" dirty="0" smtClean="0"/>
              <a:t> Careers and Beyond Preceptorship was developed to promote retention of NRNs 0-24 months post registration.  The Beyond framework looks at the 12-24 month period.  It focuses on provision of opportunities (appropriate to the setting and environment) for the NRN to extend knowledge and skills in four areas</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4</a:t>
            </a:fld>
            <a:endParaRPr lang="en-GB"/>
          </a:p>
        </p:txBody>
      </p:sp>
    </p:spTree>
    <p:extLst>
      <p:ext uri="{BB962C8B-B14F-4D97-AF65-F5344CB8AC3E}">
        <p14:creationId xmlns:p14="http://schemas.microsoft.com/office/powerpoint/2010/main" val="210414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Beyond preceptorship framework</a:t>
            </a:r>
            <a:r>
              <a:rPr lang="en-GB" baseline="0" dirty="0" smtClean="0"/>
              <a:t> focuses on the four pillars and how these can be offered as opportunities.  It is totally dependent on role, setting, environment and availability of options.</a:t>
            </a:r>
          </a:p>
          <a:p>
            <a:r>
              <a:rPr lang="en-GB" baseline="0" dirty="0" smtClean="0"/>
              <a:t>The golden thread running through is about continuing to focus on developing confidence, building resilience, consolidating skills and core competencies.  Important to emphasise the value of reflection, both on an individual and group basis, </a:t>
            </a:r>
            <a:r>
              <a:rPr lang="en-GB" baseline="0" dirty="0" err="1" smtClean="0"/>
              <a:t>ie</a:t>
            </a:r>
            <a:r>
              <a:rPr lang="en-GB" baseline="0" dirty="0" smtClean="0"/>
              <a:t> reflective or action learning.</a:t>
            </a:r>
          </a:p>
          <a:p>
            <a:r>
              <a:rPr lang="en-GB" baseline="0" dirty="0" smtClean="0"/>
              <a:t>Coaching from a more experienced nurse is encouraged – the purpose is to share experience, provide support (as preceptorship has finished) and to give the more experienced nurse an opportunity to develop skills and feel valued by taking on a slightly different role</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5</a:t>
            </a:fld>
            <a:endParaRPr lang="en-GB"/>
          </a:p>
        </p:txBody>
      </p:sp>
    </p:spTree>
    <p:extLst>
      <p:ext uri="{BB962C8B-B14F-4D97-AF65-F5344CB8AC3E}">
        <p14:creationId xmlns:p14="http://schemas.microsoft.com/office/powerpoint/2010/main" val="3021472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show</a:t>
            </a:r>
            <a:r>
              <a:rPr lang="en-GB" baseline="0" dirty="0" smtClean="0"/>
              <a:t> an indication of what is covered at the different stages.  Focus on career conversation – structured, formally documented, based on career framework</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6</a:t>
            </a:fld>
            <a:endParaRPr lang="en-GB"/>
          </a:p>
        </p:txBody>
      </p:sp>
    </p:spTree>
    <p:extLst>
      <p:ext uri="{BB962C8B-B14F-4D97-AF65-F5344CB8AC3E}">
        <p14:creationId xmlns:p14="http://schemas.microsoft.com/office/powerpoint/2010/main" val="1319193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More </a:t>
            </a:r>
            <a:r>
              <a:rPr lang="en-GB" dirty="0" err="1" smtClean="0"/>
              <a:t>indepth</a:t>
            </a:r>
            <a:r>
              <a:rPr lang="en-GB" dirty="0" smtClean="0"/>
              <a:t> detail on the different pillars and opportunities</a:t>
            </a:r>
            <a:r>
              <a:rPr lang="en-GB" baseline="0" dirty="0" smtClean="0"/>
              <a:t> that are available.  Emphasise that not all of these will apply to all settings, nor will all be available.  This is intended as a guide to show what can be considered as further opportunities and builds on what is already available in organisations.  It is not about reinventing stuff or developing new opportunities</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7</a:t>
            </a:fld>
            <a:endParaRPr lang="en-GB"/>
          </a:p>
        </p:txBody>
      </p:sp>
    </p:spTree>
    <p:extLst>
      <p:ext uri="{BB962C8B-B14F-4D97-AF65-F5344CB8AC3E}">
        <p14:creationId xmlns:p14="http://schemas.microsoft.com/office/powerpoint/2010/main" val="50240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 the nine domains of the career framework and show how the examples</a:t>
            </a:r>
            <a:r>
              <a:rPr lang="en-GB" baseline="0" dirty="0" smtClean="0"/>
              <a:t> for our four pillars directly correspond.  Show the different stages – preceptorship and then core for second year.  Ask delegates who has already logged in and is using the career framework.  Encourage staff to set up their user id.  Videos available on HEE website at </a:t>
            </a:r>
            <a:r>
              <a:rPr lang="en-GB" sz="1200" u="sng" kern="1200" dirty="0" smtClean="0">
                <a:solidFill>
                  <a:schemeClr val="tx1"/>
                </a:solidFill>
                <a:effectLst/>
                <a:latin typeface="+mn-lt"/>
                <a:ea typeface="+mn-ea"/>
                <a:cs typeface="+mn-cs"/>
                <a:hlinkClick r:id="rId3"/>
              </a:rPr>
              <a:t>https://www.hee.nhs.uk/our-work/capitalnurse/workstreams/career-framework</a:t>
            </a:r>
            <a:r>
              <a:rPr lang="en-GB" sz="1200" u="sng"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8</a:t>
            </a:fld>
            <a:endParaRPr lang="en-GB"/>
          </a:p>
        </p:txBody>
      </p:sp>
    </p:spTree>
    <p:extLst>
      <p:ext uri="{BB962C8B-B14F-4D97-AF65-F5344CB8AC3E}">
        <p14:creationId xmlns:p14="http://schemas.microsoft.com/office/powerpoint/2010/main" val="1205580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smtClean="0"/>
              <a:t>Indicative content would include clinical skills in addition to communication, conflict resolution, developing resilience, emotional intelligence, supporting teaching &amp; learning, leadership and </a:t>
            </a:r>
            <a:r>
              <a:rPr lang="en-US" sz="1200" dirty="0" err="1" smtClean="0"/>
              <a:t>interprofessional</a:t>
            </a:r>
            <a:r>
              <a:rPr lang="en-US" sz="1200" dirty="0" smtClean="0"/>
              <a:t> working.</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9</a:t>
            </a:fld>
            <a:endParaRPr lang="en-GB"/>
          </a:p>
        </p:txBody>
      </p:sp>
    </p:spTree>
    <p:extLst>
      <p:ext uri="{BB962C8B-B14F-4D97-AF65-F5344CB8AC3E}">
        <p14:creationId xmlns:p14="http://schemas.microsoft.com/office/powerpoint/2010/main" val="1938121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smtClean="0"/>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a:r>
              <a:rPr lang="en-US" sz="1400" i="1" kern="1200" dirty="0" err="1" smtClean="0">
                <a:solidFill>
                  <a:schemeClr val="tx1"/>
                </a:solidFill>
                <a:latin typeface="Arial"/>
                <a:ea typeface="+mn-ea"/>
                <a:cs typeface="Arial"/>
              </a:rPr>
              <a:t>CapitalNurse</a:t>
            </a:r>
            <a:r>
              <a:rPr lang="en-US" sz="1400" i="1" kern="1200" dirty="0" smtClean="0">
                <a:solidFill>
                  <a:schemeClr val="tx1"/>
                </a:solidFill>
                <a:latin typeface="Arial"/>
                <a:ea typeface="+mn-ea"/>
                <a:cs typeface="Arial"/>
              </a:rPr>
              <a:t> is jointly sponsored by Health Education England, NHS England and NHS Improvement</a:t>
            </a:r>
            <a:endParaRPr lang="en-US" sz="1400" i="1" dirty="0">
              <a:latin typeface="Arial"/>
              <a:cs typeface="Arial"/>
            </a:endParaRPr>
          </a:p>
        </p:txBody>
      </p:sp>
    </p:spTree>
    <p:extLst>
      <p:ext uri="{BB962C8B-B14F-4D97-AF65-F5344CB8AC3E}">
        <p14:creationId xmlns:p14="http://schemas.microsoft.com/office/powerpoint/2010/main" val="30669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11/02/2020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950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9033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39752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766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58546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11/02/2020</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19269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11/02/2020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33307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11/02/2020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1390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11/02/2020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07114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8654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Preceptor Development</a:t>
            </a:r>
            <a:br>
              <a:rPr lang="en-GB" dirty="0" smtClean="0"/>
            </a:br>
            <a:r>
              <a:rPr lang="en-GB" dirty="0" smtClean="0"/>
              <a:t>Facilitating a Career Conversation</a:t>
            </a:r>
            <a:endParaRPr lang="en-GB" dirty="0"/>
          </a:p>
        </p:txBody>
      </p:sp>
      <p:sp>
        <p:nvSpPr>
          <p:cNvPr id="3" name="Subtitle 2"/>
          <p:cNvSpPr>
            <a:spLocks noGrp="1"/>
          </p:cNvSpPr>
          <p:nvPr>
            <p:ph type="subTitle" idx="1"/>
          </p:nvPr>
        </p:nvSpPr>
        <p:spPr/>
        <p:txBody>
          <a:bodyPr/>
          <a:lstStyle/>
          <a:p>
            <a:r>
              <a:rPr lang="en-GB" dirty="0" smtClean="0"/>
              <a:t>Desiree Cox</a:t>
            </a:r>
            <a:endParaRPr lang="en-GB" dirty="0"/>
          </a:p>
        </p:txBody>
      </p:sp>
    </p:spTree>
    <p:extLst>
      <p:ext uri="{BB962C8B-B14F-4D97-AF65-F5344CB8AC3E}">
        <p14:creationId xmlns:p14="http://schemas.microsoft.com/office/powerpoint/2010/main" val="286299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Indicative Content for Core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Clinical skills – consolidation of existing skills and learning new skills</a:t>
            </a:r>
          </a:p>
          <a:p>
            <a:r>
              <a:rPr lang="en-GB" dirty="0" smtClean="0"/>
              <a:t>Communication</a:t>
            </a:r>
          </a:p>
          <a:p>
            <a:r>
              <a:rPr lang="en-GB" dirty="0" smtClean="0"/>
              <a:t>Conflict resolution</a:t>
            </a:r>
          </a:p>
          <a:p>
            <a:r>
              <a:rPr lang="en-GB" dirty="0" smtClean="0"/>
              <a:t>Developing resilience</a:t>
            </a:r>
          </a:p>
          <a:p>
            <a:r>
              <a:rPr lang="en-GB" dirty="0" smtClean="0"/>
              <a:t>Emotional intelligence</a:t>
            </a:r>
          </a:p>
          <a:p>
            <a:r>
              <a:rPr lang="en-GB" dirty="0" smtClean="0"/>
              <a:t>Supporting teaching and learning</a:t>
            </a:r>
          </a:p>
          <a:p>
            <a:r>
              <a:rPr lang="en-GB" dirty="0" smtClean="0"/>
              <a:t>Leadership</a:t>
            </a:r>
          </a:p>
          <a:p>
            <a:r>
              <a:rPr lang="en-GB" dirty="0" smtClean="0"/>
              <a:t>Inter-professional working</a:t>
            </a:r>
            <a:endParaRPr lang="en-GB" dirty="0"/>
          </a:p>
        </p:txBody>
      </p:sp>
    </p:spTree>
    <p:extLst>
      <p:ext uri="{BB962C8B-B14F-4D97-AF65-F5344CB8AC3E}">
        <p14:creationId xmlns:p14="http://schemas.microsoft.com/office/powerpoint/2010/main" val="146637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t>
            </a:r>
            <a:endParaRPr lang="en-GB" dirty="0"/>
          </a:p>
        </p:txBody>
      </p:sp>
      <p:sp>
        <p:nvSpPr>
          <p:cNvPr id="3" name="Content Placeholder 2"/>
          <p:cNvSpPr>
            <a:spLocks noGrp="1"/>
          </p:cNvSpPr>
          <p:nvPr>
            <p:ph idx="1"/>
          </p:nvPr>
        </p:nvSpPr>
        <p:spPr/>
        <p:txBody>
          <a:bodyPr/>
          <a:lstStyle/>
          <a:p>
            <a:r>
              <a:rPr lang="en-GB" dirty="0" smtClean="0"/>
              <a:t>In pairs, consider how you will prepare for a career conversation as the facilitator and the questions you may ask</a:t>
            </a:r>
            <a:endParaRPr lang="en-GB" dirty="0"/>
          </a:p>
        </p:txBody>
      </p:sp>
    </p:spTree>
    <p:extLst>
      <p:ext uri="{BB962C8B-B14F-4D97-AF65-F5344CB8AC3E}">
        <p14:creationId xmlns:p14="http://schemas.microsoft.com/office/powerpoint/2010/main" val="365323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229600" cy="1143000"/>
          </a:xfrm>
        </p:spPr>
        <p:txBody>
          <a:bodyPr/>
          <a:lstStyle/>
          <a:p>
            <a:r>
              <a:rPr lang="en-GB" dirty="0" smtClean="0"/>
              <a:t>Preparing the Conversation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Book time and space allowing around one hour</a:t>
            </a:r>
          </a:p>
          <a:p>
            <a:r>
              <a:rPr lang="en-GB" dirty="0" smtClean="0"/>
              <a:t>Encourage the </a:t>
            </a:r>
            <a:r>
              <a:rPr lang="en-GB" dirty="0" smtClean="0"/>
              <a:t>nurse </a:t>
            </a:r>
            <a:r>
              <a:rPr lang="en-GB" dirty="0" smtClean="0"/>
              <a:t>to prepare</a:t>
            </a:r>
          </a:p>
          <a:p>
            <a:r>
              <a:rPr lang="en-GB" dirty="0" smtClean="0"/>
              <a:t>Consider opportunities available in setting</a:t>
            </a:r>
          </a:p>
          <a:p>
            <a:r>
              <a:rPr lang="en-GB" dirty="0" smtClean="0"/>
              <a:t>Familiarise yourself with Beyond and process</a:t>
            </a:r>
          </a:p>
          <a:p>
            <a:r>
              <a:rPr lang="en-GB" dirty="0" smtClean="0"/>
              <a:t>Gather feedback from others</a:t>
            </a:r>
          </a:p>
          <a:p>
            <a:r>
              <a:rPr lang="en-GB" dirty="0" smtClean="0"/>
              <a:t>Think about the </a:t>
            </a:r>
            <a:r>
              <a:rPr lang="en-GB" dirty="0" smtClean="0"/>
              <a:t>nurse, </a:t>
            </a:r>
            <a:r>
              <a:rPr lang="en-GB" dirty="0" smtClean="0"/>
              <a:t>their achievements, what they enjoy doing and where they may like to progress</a:t>
            </a:r>
          </a:p>
          <a:p>
            <a:r>
              <a:rPr lang="en-GB" dirty="0" smtClean="0"/>
              <a:t>Six key questions</a:t>
            </a:r>
          </a:p>
        </p:txBody>
      </p:sp>
    </p:spTree>
    <p:extLst>
      <p:ext uri="{BB962C8B-B14F-4D97-AF65-F5344CB8AC3E}">
        <p14:creationId xmlns:p14="http://schemas.microsoft.com/office/powerpoint/2010/main" val="782102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Preparing the </a:t>
            </a:r>
            <a:r>
              <a:rPr lang="en-GB" dirty="0" smtClean="0"/>
              <a:t>Nurse</a:t>
            </a:r>
            <a:endParaRPr lang="en-GB" dirty="0"/>
          </a:p>
        </p:txBody>
      </p:sp>
      <p:sp>
        <p:nvSpPr>
          <p:cNvPr id="3" name="Content Placeholder 2"/>
          <p:cNvSpPr>
            <a:spLocks noGrp="1"/>
          </p:cNvSpPr>
          <p:nvPr>
            <p:ph idx="1"/>
          </p:nvPr>
        </p:nvSpPr>
        <p:spPr/>
        <p:txBody>
          <a:bodyPr/>
          <a:lstStyle/>
          <a:p>
            <a:pPr marL="0" indent="0">
              <a:buNone/>
            </a:pPr>
            <a:r>
              <a:rPr lang="en-GB" dirty="0" smtClean="0"/>
              <a:t>The </a:t>
            </a:r>
            <a:r>
              <a:rPr lang="en-GB" dirty="0" smtClean="0"/>
              <a:t>Nurse </a:t>
            </a:r>
            <a:r>
              <a:rPr lang="en-GB" dirty="0" smtClean="0"/>
              <a:t>should be encouraged to prepare for their career conversation by:</a:t>
            </a:r>
          </a:p>
          <a:p>
            <a:r>
              <a:rPr lang="en-GB" dirty="0" smtClean="0"/>
              <a:t>Completing self-assessment online</a:t>
            </a:r>
          </a:p>
          <a:p>
            <a:r>
              <a:rPr lang="en-GB" dirty="0" smtClean="0"/>
              <a:t>Gather feedback from others</a:t>
            </a:r>
          </a:p>
          <a:p>
            <a:r>
              <a:rPr lang="en-GB" dirty="0" smtClean="0"/>
              <a:t>Written reflection</a:t>
            </a:r>
          </a:p>
          <a:p>
            <a:r>
              <a:rPr lang="en-GB" dirty="0" smtClean="0"/>
              <a:t>Consider six key questions</a:t>
            </a:r>
            <a:endParaRPr lang="en-GB" dirty="0"/>
          </a:p>
        </p:txBody>
      </p:sp>
    </p:spTree>
    <p:extLst>
      <p:ext uri="{BB962C8B-B14F-4D97-AF65-F5344CB8AC3E}">
        <p14:creationId xmlns:p14="http://schemas.microsoft.com/office/powerpoint/2010/main" val="265971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Key Questions</a:t>
            </a:r>
            <a:endParaRPr lang="en-GB" dirty="0"/>
          </a:p>
        </p:txBody>
      </p:sp>
      <p:sp>
        <p:nvSpPr>
          <p:cNvPr id="3" name="Content Placeholder 2"/>
          <p:cNvSpPr>
            <a:spLocks noGrp="1"/>
          </p:cNvSpPr>
          <p:nvPr>
            <p:ph idx="1"/>
          </p:nvPr>
        </p:nvSpPr>
        <p:spPr/>
        <p:txBody>
          <a:bodyPr/>
          <a:lstStyle/>
          <a:p>
            <a:pPr lvl="0"/>
            <a:r>
              <a:rPr lang="en-GB" dirty="0"/>
              <a:t>How am I doing? </a:t>
            </a:r>
          </a:p>
          <a:p>
            <a:pPr lvl="0"/>
            <a:r>
              <a:rPr lang="en-GB" dirty="0"/>
              <a:t>How do I fit into the organisation?</a:t>
            </a:r>
          </a:p>
          <a:p>
            <a:pPr lvl="0"/>
            <a:r>
              <a:rPr lang="en-GB" dirty="0"/>
              <a:t>What is expected of me?</a:t>
            </a:r>
          </a:p>
          <a:p>
            <a:pPr lvl="0"/>
            <a:r>
              <a:rPr lang="en-GB" dirty="0"/>
              <a:t>What and how should I develop? </a:t>
            </a:r>
          </a:p>
          <a:p>
            <a:pPr lvl="0"/>
            <a:r>
              <a:rPr lang="en-GB" dirty="0"/>
              <a:t>How will my talents and contributions be recognised?</a:t>
            </a:r>
          </a:p>
          <a:p>
            <a:pPr lvl="0"/>
            <a:r>
              <a:rPr lang="en-GB" dirty="0"/>
              <a:t>What is next for me</a:t>
            </a:r>
            <a:r>
              <a:rPr lang="en-GB" dirty="0" smtClean="0"/>
              <a:t>?</a:t>
            </a:r>
            <a:endParaRPr lang="en-GB" dirty="0"/>
          </a:p>
        </p:txBody>
      </p:sp>
    </p:spTree>
    <p:extLst>
      <p:ext uri="{BB962C8B-B14F-4D97-AF65-F5344CB8AC3E}">
        <p14:creationId xmlns:p14="http://schemas.microsoft.com/office/powerpoint/2010/main" val="166340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In pairs or triads, consider the key questions you would use as a facilitator to tease the information from your </a:t>
            </a:r>
            <a:r>
              <a:rPr lang="en-GB" dirty="0" smtClean="0"/>
              <a:t>nurse</a:t>
            </a:r>
            <a:endParaRPr lang="en-GB" dirty="0"/>
          </a:p>
        </p:txBody>
      </p:sp>
    </p:spTree>
    <p:extLst>
      <p:ext uri="{BB962C8B-B14F-4D97-AF65-F5344CB8AC3E}">
        <p14:creationId xmlns:p14="http://schemas.microsoft.com/office/powerpoint/2010/main" val="99455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SOAR Coaching Model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9773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300192" y="5517232"/>
            <a:ext cx="1878015" cy="338554"/>
          </a:xfrm>
          <a:prstGeom prst="rect">
            <a:avLst/>
          </a:prstGeom>
          <a:noFill/>
        </p:spPr>
        <p:txBody>
          <a:bodyPr wrap="none" rtlCol="0">
            <a:spAutoFit/>
          </a:bodyPr>
          <a:lstStyle/>
          <a:p>
            <a:r>
              <a:rPr lang="en-GB" sz="1600" i="1" dirty="0" smtClean="0"/>
              <a:t>© Desiree Cox, 2011</a:t>
            </a:r>
            <a:endParaRPr lang="en-GB" sz="1600" i="1" dirty="0"/>
          </a:p>
        </p:txBody>
      </p:sp>
    </p:spTree>
    <p:extLst>
      <p:ext uri="{BB962C8B-B14F-4D97-AF65-F5344CB8AC3E}">
        <p14:creationId xmlns:p14="http://schemas.microsoft.com/office/powerpoint/2010/main" val="2747728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Situation</a:t>
            </a:r>
            <a:endParaRPr lang="en-GB" dirty="0"/>
          </a:p>
        </p:txBody>
      </p:sp>
      <p:sp>
        <p:nvSpPr>
          <p:cNvPr id="3" name="Content Placeholder 2"/>
          <p:cNvSpPr>
            <a:spLocks noGrp="1"/>
          </p:cNvSpPr>
          <p:nvPr>
            <p:ph idx="1"/>
          </p:nvPr>
        </p:nvSpPr>
        <p:spPr/>
        <p:txBody>
          <a:bodyPr>
            <a:normAutofit/>
          </a:bodyPr>
          <a:lstStyle/>
          <a:p>
            <a:r>
              <a:rPr lang="en-GB" sz="2800" dirty="0" smtClean="0"/>
              <a:t>What have you most enjoyed about your preceptorship?</a:t>
            </a:r>
          </a:p>
          <a:p>
            <a:r>
              <a:rPr lang="en-GB" sz="2800" dirty="0" smtClean="0"/>
              <a:t>What have you found challenging?</a:t>
            </a:r>
          </a:p>
          <a:p>
            <a:r>
              <a:rPr lang="en-GB" sz="2800" dirty="0" smtClean="0"/>
              <a:t>Are there any areas you have enjoyed more than others?</a:t>
            </a:r>
          </a:p>
          <a:p>
            <a:r>
              <a:rPr lang="en-GB" sz="2800" dirty="0" smtClean="0"/>
              <a:t>What has your feedback been from others?</a:t>
            </a:r>
          </a:p>
          <a:p>
            <a:r>
              <a:rPr lang="en-GB" sz="2800" dirty="0" smtClean="0"/>
              <a:t>Tell me about your reflection</a:t>
            </a:r>
          </a:p>
        </p:txBody>
      </p:sp>
    </p:spTree>
    <p:extLst>
      <p:ext uri="{BB962C8B-B14F-4D97-AF65-F5344CB8AC3E}">
        <p14:creationId xmlns:p14="http://schemas.microsoft.com/office/powerpoint/2010/main" val="91562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a:t>
            </a:r>
            <a:endParaRPr lang="en-GB" dirty="0"/>
          </a:p>
        </p:txBody>
      </p:sp>
      <p:sp>
        <p:nvSpPr>
          <p:cNvPr id="3" name="Content Placeholder 2"/>
          <p:cNvSpPr>
            <a:spLocks noGrp="1"/>
          </p:cNvSpPr>
          <p:nvPr>
            <p:ph idx="1"/>
          </p:nvPr>
        </p:nvSpPr>
        <p:spPr/>
        <p:txBody>
          <a:bodyPr>
            <a:normAutofit/>
          </a:bodyPr>
          <a:lstStyle/>
          <a:p>
            <a:r>
              <a:rPr lang="en-GB" sz="2800" dirty="0"/>
              <a:t>Where do you think you may like to develop over the </a:t>
            </a:r>
            <a:r>
              <a:rPr lang="en-GB" sz="2800" dirty="0" smtClean="0"/>
              <a:t>next year?</a:t>
            </a:r>
          </a:p>
          <a:p>
            <a:r>
              <a:rPr lang="en-GB" sz="2800" dirty="0" smtClean="0"/>
              <a:t>Are you aware of the opportunities available for you?</a:t>
            </a:r>
          </a:p>
          <a:p>
            <a:r>
              <a:rPr lang="en-GB" sz="2800" dirty="0" smtClean="0"/>
              <a:t>How do you feel about …. (</a:t>
            </a:r>
            <a:r>
              <a:rPr lang="en-GB" sz="2800" dirty="0" err="1" smtClean="0"/>
              <a:t>ie</a:t>
            </a:r>
            <a:r>
              <a:rPr lang="en-GB" sz="2800" dirty="0" smtClean="0"/>
              <a:t> rotations)?</a:t>
            </a:r>
          </a:p>
          <a:p>
            <a:r>
              <a:rPr lang="en-GB" sz="2800" dirty="0" smtClean="0"/>
              <a:t>Where do you see yourself in three years’ time?</a:t>
            </a:r>
          </a:p>
          <a:p>
            <a:endParaRPr lang="en-GB" sz="2800" dirty="0"/>
          </a:p>
        </p:txBody>
      </p:sp>
    </p:spTree>
    <p:extLst>
      <p:ext uri="{BB962C8B-B14F-4D97-AF65-F5344CB8AC3E}">
        <p14:creationId xmlns:p14="http://schemas.microsoft.com/office/powerpoint/2010/main" val="228240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a:t>
            </a:r>
            <a:endParaRPr lang="en-GB" dirty="0"/>
          </a:p>
        </p:txBody>
      </p:sp>
      <p:sp>
        <p:nvSpPr>
          <p:cNvPr id="3" name="Content Placeholder 2"/>
          <p:cNvSpPr>
            <a:spLocks noGrp="1"/>
          </p:cNvSpPr>
          <p:nvPr>
            <p:ph idx="1"/>
          </p:nvPr>
        </p:nvSpPr>
        <p:spPr>
          <a:xfrm>
            <a:off x="457200" y="1412776"/>
            <a:ext cx="8229600" cy="4525963"/>
          </a:xfrm>
        </p:spPr>
        <p:txBody>
          <a:bodyPr>
            <a:noAutofit/>
          </a:bodyPr>
          <a:lstStyle/>
          <a:p>
            <a:r>
              <a:rPr lang="en-GB" sz="2800" dirty="0" smtClean="0"/>
              <a:t>Are you aware of the opportunities available for you?</a:t>
            </a:r>
          </a:p>
          <a:p>
            <a:r>
              <a:rPr lang="en-GB" sz="2800" dirty="0" smtClean="0"/>
              <a:t>Which appeals to you most?</a:t>
            </a:r>
          </a:p>
          <a:p>
            <a:r>
              <a:rPr lang="en-GB" sz="2800" dirty="0" smtClean="0"/>
              <a:t>Are there any of the opportunities that appeal to you more than others?</a:t>
            </a:r>
          </a:p>
          <a:p>
            <a:r>
              <a:rPr lang="en-GB" sz="2800" dirty="0" smtClean="0"/>
              <a:t>Shall we look at some SMART objectives for the next year for you?</a:t>
            </a:r>
            <a:endParaRPr lang="en-GB" sz="2800" dirty="0"/>
          </a:p>
        </p:txBody>
      </p:sp>
    </p:spTree>
    <p:extLst>
      <p:ext uri="{BB962C8B-B14F-4D97-AF65-F5344CB8AC3E}">
        <p14:creationId xmlns:p14="http://schemas.microsoft.com/office/powerpoint/2010/main" val="401915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Objectives</a:t>
            </a:r>
            <a:endParaRPr lang="en-GB" dirty="0"/>
          </a:p>
        </p:txBody>
      </p:sp>
      <p:sp>
        <p:nvSpPr>
          <p:cNvPr id="3" name="Content Placeholder 2"/>
          <p:cNvSpPr>
            <a:spLocks noGrp="1"/>
          </p:cNvSpPr>
          <p:nvPr>
            <p:ph idx="1"/>
          </p:nvPr>
        </p:nvSpPr>
        <p:spPr/>
        <p:txBody>
          <a:bodyPr>
            <a:normAutofit/>
          </a:bodyPr>
          <a:lstStyle/>
          <a:p>
            <a:pPr marL="0" indent="0">
              <a:buNone/>
            </a:pPr>
            <a:r>
              <a:rPr lang="en-GB" dirty="0"/>
              <a:t>By the end of </a:t>
            </a:r>
            <a:r>
              <a:rPr lang="en-GB" dirty="0" smtClean="0"/>
              <a:t>the module delegates </a:t>
            </a:r>
            <a:r>
              <a:rPr lang="en-GB" dirty="0"/>
              <a:t>will:</a:t>
            </a:r>
          </a:p>
          <a:p>
            <a:pPr lvl="0"/>
            <a:r>
              <a:rPr lang="en-US" dirty="0" smtClean="0"/>
              <a:t>Understand </a:t>
            </a:r>
            <a:r>
              <a:rPr lang="en-US" dirty="0"/>
              <a:t>the Beyond Preceptorship framework as a tool</a:t>
            </a:r>
            <a:endParaRPr lang="en-GB" dirty="0"/>
          </a:p>
          <a:p>
            <a:pPr lvl="0"/>
            <a:r>
              <a:rPr lang="en-US" dirty="0"/>
              <a:t>Develop an awareness of using the CapitalNurse Career Framework</a:t>
            </a:r>
            <a:endParaRPr lang="en-GB" dirty="0"/>
          </a:p>
          <a:p>
            <a:pPr lvl="0"/>
            <a:r>
              <a:rPr lang="en-US" dirty="0"/>
              <a:t>Develop skills in facilitating a career conversation</a:t>
            </a:r>
            <a:endParaRPr lang="en-GB" dirty="0"/>
          </a:p>
          <a:p>
            <a:pPr lvl="0"/>
            <a:endParaRPr lang="en-GB" dirty="0"/>
          </a:p>
          <a:p>
            <a:endParaRPr lang="en-GB" dirty="0"/>
          </a:p>
        </p:txBody>
      </p:sp>
    </p:spTree>
    <p:extLst>
      <p:ext uri="{BB962C8B-B14F-4D97-AF65-F5344CB8AC3E}">
        <p14:creationId xmlns:p14="http://schemas.microsoft.com/office/powerpoint/2010/main" val="889987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and Reflect</a:t>
            </a:r>
            <a:endParaRPr lang="en-GB" dirty="0"/>
          </a:p>
        </p:txBody>
      </p:sp>
      <p:sp>
        <p:nvSpPr>
          <p:cNvPr id="3" name="Content Placeholder 2"/>
          <p:cNvSpPr>
            <a:spLocks noGrp="1"/>
          </p:cNvSpPr>
          <p:nvPr>
            <p:ph idx="1"/>
          </p:nvPr>
        </p:nvSpPr>
        <p:spPr/>
        <p:txBody>
          <a:bodyPr>
            <a:normAutofit/>
          </a:bodyPr>
          <a:lstStyle/>
          <a:p>
            <a:r>
              <a:rPr lang="en-GB" sz="2800" dirty="0" smtClean="0"/>
              <a:t>How is it going?</a:t>
            </a:r>
          </a:p>
          <a:p>
            <a:r>
              <a:rPr lang="en-GB" sz="2800" dirty="0" smtClean="0"/>
              <a:t>Are you where you planned to be in terms of achievement?</a:t>
            </a:r>
          </a:p>
          <a:p>
            <a:r>
              <a:rPr lang="en-GB" sz="2800" dirty="0" smtClean="0"/>
              <a:t>Have you encountered any problems?  And if so, how have you overcome these?</a:t>
            </a:r>
          </a:p>
          <a:p>
            <a:r>
              <a:rPr lang="en-GB" sz="2800" dirty="0" smtClean="0"/>
              <a:t>What has gone / is going well?</a:t>
            </a:r>
          </a:p>
          <a:p>
            <a:r>
              <a:rPr lang="en-GB" sz="2800" dirty="0" smtClean="0"/>
              <a:t>What you have learned from the process?</a:t>
            </a:r>
          </a:p>
          <a:p>
            <a:r>
              <a:rPr lang="en-GB" sz="2800" dirty="0" smtClean="0"/>
              <a:t>How satisfied are you with the outcome?</a:t>
            </a:r>
            <a:endParaRPr lang="en-GB" sz="2800" dirty="0"/>
          </a:p>
        </p:txBody>
      </p:sp>
    </p:spTree>
    <p:extLst>
      <p:ext uri="{BB962C8B-B14F-4D97-AF65-F5344CB8AC3E}">
        <p14:creationId xmlns:p14="http://schemas.microsoft.com/office/powerpoint/2010/main" val="4197535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In triads, role play a career conversation using the scenarios you have been given.  Each of you should take the role of:</a:t>
            </a:r>
          </a:p>
          <a:p>
            <a:pPr lvl="1"/>
            <a:r>
              <a:rPr lang="en-GB" dirty="0" smtClean="0"/>
              <a:t>NRN</a:t>
            </a:r>
          </a:p>
          <a:p>
            <a:pPr lvl="1"/>
            <a:r>
              <a:rPr lang="en-GB" dirty="0" smtClean="0"/>
              <a:t>Preceptor / Facilitator</a:t>
            </a:r>
          </a:p>
          <a:p>
            <a:pPr lvl="1"/>
            <a:r>
              <a:rPr lang="en-GB" dirty="0" smtClean="0"/>
              <a:t>Observer</a:t>
            </a:r>
            <a:endParaRPr lang="en-GB" dirty="0"/>
          </a:p>
        </p:txBody>
      </p:sp>
    </p:spTree>
    <p:extLst>
      <p:ext uri="{BB962C8B-B14F-4D97-AF65-F5344CB8AC3E}">
        <p14:creationId xmlns:p14="http://schemas.microsoft.com/office/powerpoint/2010/main" val="106440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and Reflect</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Do you feel you:</a:t>
            </a:r>
            <a:endParaRPr lang="en-GB" dirty="0"/>
          </a:p>
          <a:p>
            <a:pPr lvl="0"/>
            <a:r>
              <a:rPr lang="en-US" dirty="0" smtClean="0"/>
              <a:t>Understand </a:t>
            </a:r>
            <a:r>
              <a:rPr lang="en-US" dirty="0"/>
              <a:t>the Beyond Preceptorship framework as a </a:t>
            </a:r>
            <a:r>
              <a:rPr lang="en-US" dirty="0" smtClean="0"/>
              <a:t>tool?</a:t>
            </a:r>
            <a:endParaRPr lang="en-GB" dirty="0"/>
          </a:p>
          <a:p>
            <a:pPr lvl="0"/>
            <a:r>
              <a:rPr lang="en-US" dirty="0" smtClean="0"/>
              <a:t>Have a better awareness </a:t>
            </a:r>
            <a:r>
              <a:rPr lang="en-US" dirty="0"/>
              <a:t>of using the CapitalNurse Career </a:t>
            </a:r>
            <a:r>
              <a:rPr lang="en-US" dirty="0" smtClean="0"/>
              <a:t>Framework?</a:t>
            </a:r>
            <a:endParaRPr lang="en-GB" dirty="0"/>
          </a:p>
          <a:p>
            <a:pPr lvl="0"/>
            <a:r>
              <a:rPr lang="en-GB" dirty="0" smtClean="0"/>
              <a:t>Understand how to facilitate a career conversation?</a:t>
            </a:r>
          </a:p>
          <a:p>
            <a:pPr marL="0" lvl="0" indent="0">
              <a:buNone/>
            </a:pPr>
            <a:r>
              <a:rPr lang="en-GB" dirty="0" smtClean="0"/>
              <a:t>What will you take away from today’s session?</a:t>
            </a:r>
            <a:endParaRPr lang="en-GB" dirty="0"/>
          </a:p>
          <a:p>
            <a:pPr lvl="0"/>
            <a:endParaRPr lang="en-GB" dirty="0"/>
          </a:p>
          <a:p>
            <a:endParaRPr lang="en-GB" dirty="0"/>
          </a:p>
        </p:txBody>
      </p:sp>
    </p:spTree>
    <p:extLst>
      <p:ext uri="{BB962C8B-B14F-4D97-AF65-F5344CB8AC3E}">
        <p14:creationId xmlns:p14="http://schemas.microsoft.com/office/powerpoint/2010/main" val="2440215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r>
              <a:rPr lang="en-GB" dirty="0" smtClean="0"/>
              <a:t>Agree any actions going forward and who will be responsible</a:t>
            </a:r>
          </a:p>
          <a:p>
            <a:r>
              <a:rPr lang="en-GB" dirty="0" smtClean="0"/>
              <a:t>Set objectives as appropriate</a:t>
            </a:r>
          </a:p>
          <a:p>
            <a:r>
              <a:rPr lang="en-GB" dirty="0" smtClean="0"/>
              <a:t>Confirm you have covered everything</a:t>
            </a:r>
          </a:p>
          <a:p>
            <a:r>
              <a:rPr lang="en-GB" dirty="0" smtClean="0"/>
              <a:t>Thank the nurse</a:t>
            </a:r>
            <a:endParaRPr lang="en-GB" dirty="0"/>
          </a:p>
        </p:txBody>
      </p:sp>
    </p:spTree>
    <p:extLst>
      <p:ext uri="{BB962C8B-B14F-4D97-AF65-F5344CB8AC3E}">
        <p14:creationId xmlns:p14="http://schemas.microsoft.com/office/powerpoint/2010/main" val="208542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Content Placeholder 2"/>
          <p:cNvSpPr>
            <a:spLocks noGrp="1"/>
          </p:cNvSpPr>
          <p:nvPr>
            <p:ph idx="1"/>
          </p:nvPr>
        </p:nvSpPr>
        <p:spPr/>
        <p:txBody>
          <a:bodyPr>
            <a:normAutofit/>
          </a:bodyPr>
          <a:lstStyle/>
          <a:p>
            <a:pPr lvl="0"/>
            <a:r>
              <a:rPr lang="en-US" dirty="0"/>
              <a:t>CapitalNurse Beyond Preceptorship framework </a:t>
            </a:r>
            <a:endParaRPr lang="en-GB" dirty="0"/>
          </a:p>
          <a:p>
            <a:pPr lvl="0"/>
            <a:r>
              <a:rPr lang="en-US" dirty="0"/>
              <a:t>Planning and structuring  a career conversation</a:t>
            </a:r>
            <a:endParaRPr lang="en-GB" dirty="0"/>
          </a:p>
          <a:p>
            <a:pPr lvl="0"/>
            <a:r>
              <a:rPr lang="en-US" dirty="0"/>
              <a:t>Key questions for a career conversation</a:t>
            </a:r>
            <a:endParaRPr lang="en-GB" dirty="0"/>
          </a:p>
          <a:p>
            <a:pPr lvl="0"/>
            <a:r>
              <a:rPr lang="en-US" dirty="0"/>
              <a:t>Facilitation skills</a:t>
            </a:r>
            <a:endParaRPr lang="en-GB" dirty="0"/>
          </a:p>
          <a:p>
            <a:pPr lvl="0"/>
            <a:r>
              <a:rPr lang="en-US" dirty="0"/>
              <a:t>CapitalNurse Career Framework</a:t>
            </a:r>
            <a:endParaRPr lang="en-GB" dirty="0"/>
          </a:p>
        </p:txBody>
      </p:sp>
    </p:spTree>
    <p:extLst>
      <p:ext uri="{BB962C8B-B14F-4D97-AF65-F5344CB8AC3E}">
        <p14:creationId xmlns:p14="http://schemas.microsoft.com/office/powerpoint/2010/main" val="37706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Preceptorship</a:t>
            </a:r>
            <a:endParaRPr lang="en-GB" dirty="0"/>
          </a:p>
        </p:txBody>
      </p:sp>
      <p:sp>
        <p:nvSpPr>
          <p:cNvPr id="3" name="Content Placeholder 2"/>
          <p:cNvSpPr>
            <a:spLocks noGrp="1"/>
          </p:cNvSpPr>
          <p:nvPr>
            <p:ph idx="1"/>
          </p:nvPr>
        </p:nvSpPr>
        <p:spPr/>
        <p:txBody>
          <a:bodyPr/>
          <a:lstStyle/>
          <a:p>
            <a:r>
              <a:rPr lang="en-GB" dirty="0" smtClean="0"/>
              <a:t>Developed for NRNs for 12-24 months and beyond</a:t>
            </a:r>
          </a:p>
          <a:p>
            <a:r>
              <a:rPr lang="en-GB" dirty="0" smtClean="0"/>
              <a:t>Focus on developing career pathways</a:t>
            </a:r>
          </a:p>
          <a:p>
            <a:r>
              <a:rPr lang="en-GB" dirty="0" smtClean="0"/>
              <a:t>Four pillars:</a:t>
            </a:r>
          </a:p>
          <a:p>
            <a:pPr lvl="1"/>
            <a:r>
              <a:rPr lang="en-GB" dirty="0" smtClean="0"/>
              <a:t>Education</a:t>
            </a:r>
          </a:p>
          <a:p>
            <a:pPr lvl="1"/>
            <a:r>
              <a:rPr lang="en-GB" dirty="0" smtClean="0"/>
              <a:t>Leadership</a:t>
            </a:r>
          </a:p>
          <a:p>
            <a:pPr lvl="1"/>
            <a:r>
              <a:rPr lang="en-GB" dirty="0" smtClean="0"/>
              <a:t>Clinical</a:t>
            </a:r>
          </a:p>
          <a:p>
            <a:pPr lvl="1"/>
            <a:r>
              <a:rPr lang="en-GB" dirty="0" smtClean="0"/>
              <a:t>Research</a:t>
            </a:r>
            <a:endParaRPr lang="en-GB" dirty="0"/>
          </a:p>
        </p:txBody>
      </p:sp>
    </p:spTree>
    <p:extLst>
      <p:ext uri="{BB962C8B-B14F-4D97-AF65-F5344CB8AC3E}">
        <p14:creationId xmlns:p14="http://schemas.microsoft.com/office/powerpoint/2010/main" val="16740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9552" y="1235187"/>
            <a:ext cx="8512834" cy="4814961"/>
            <a:chOff x="539552" y="1235187"/>
            <a:chExt cx="8512834" cy="4814961"/>
          </a:xfrm>
        </p:grpSpPr>
        <p:grpSp>
          <p:nvGrpSpPr>
            <p:cNvPr id="132" name="Rounded Rectangle 7"/>
            <p:cNvGrpSpPr/>
            <p:nvPr/>
          </p:nvGrpSpPr>
          <p:grpSpPr>
            <a:xfrm>
              <a:off x="539552" y="1340767"/>
              <a:ext cx="792090" cy="4608514"/>
              <a:chOff x="0" y="-1"/>
              <a:chExt cx="858096" cy="4608513"/>
            </a:xfrm>
          </p:grpSpPr>
          <p:sp>
            <p:nvSpPr>
              <p:cNvPr id="130" name="Rounded Rectangle"/>
              <p:cNvSpPr/>
              <p:nvPr/>
            </p:nvSpPr>
            <p:spPr>
              <a:xfrm rot="16200000">
                <a:off x="-1875209" y="1875208"/>
                <a:ext cx="4608513" cy="858096"/>
              </a:xfrm>
              <a:prstGeom prst="roundRect">
                <a:avLst>
                  <a:gd name="adj" fmla="val 16667"/>
                </a:avLst>
              </a:prstGeom>
              <a:solidFill>
                <a:srgbClr val="DCDCDC"/>
              </a:solidFill>
              <a:ln w="25400" cap="flat">
                <a:solidFill>
                  <a:srgbClr val="3A5E8A"/>
                </a:solidFill>
                <a:prstDash val="solid"/>
                <a:round/>
              </a:ln>
              <a:effectLst/>
            </p:spPr>
            <p:txBody>
              <a:bodyPr wrap="square" lIns="45718" tIns="45718" rIns="45718" bIns="45718" numCol="1" anchor="ctr">
                <a:noAutofit/>
              </a:bodyPr>
              <a:lstStyle/>
              <a:p>
                <a:pPr algn="ctr">
                  <a:defRPr sz="2000" b="1">
                    <a:solidFill>
                      <a:srgbClr val="FFFF00"/>
                    </a:solidFill>
                  </a:defRPr>
                </a:pPr>
                <a:endParaRPr/>
              </a:p>
            </p:txBody>
          </p:sp>
          <p:sp>
            <p:nvSpPr>
              <p:cNvPr id="131" name="Preceptorship - Year 1 :6-12 months"/>
              <p:cNvSpPr txBox="1"/>
              <p:nvPr/>
            </p:nvSpPr>
            <p:spPr>
              <a:xfrm rot="16200000">
                <a:off x="-1833320" y="2087533"/>
                <a:ext cx="4524735" cy="43345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solidFill>
                      <a:srgbClr val="FFFF00"/>
                    </a:solidFill>
                  </a:defRPr>
                </a:lvl1pPr>
              </a:lstStyle>
              <a:p>
                <a:r>
                  <a:rPr dirty="0">
                    <a:solidFill>
                      <a:schemeClr val="accent1">
                        <a:lumMod val="50000"/>
                      </a:schemeClr>
                    </a:solidFill>
                  </a:rPr>
                  <a:t>Preceptorship - Year 1 :6-12 months</a:t>
                </a:r>
              </a:p>
            </p:txBody>
          </p:sp>
        </p:grpSp>
        <p:grpSp>
          <p:nvGrpSpPr>
            <p:cNvPr id="159" name="Diagram 1"/>
            <p:cNvGrpSpPr/>
            <p:nvPr/>
          </p:nvGrpSpPr>
          <p:grpSpPr>
            <a:xfrm>
              <a:off x="2316644" y="1235188"/>
              <a:ext cx="6200222" cy="4814960"/>
              <a:chOff x="-131975" y="0"/>
              <a:chExt cx="6468667" cy="4686718"/>
            </a:xfrm>
          </p:grpSpPr>
          <p:grpSp>
            <p:nvGrpSpPr>
              <p:cNvPr id="135" name="Group"/>
              <p:cNvGrpSpPr/>
              <p:nvPr/>
            </p:nvGrpSpPr>
            <p:grpSpPr>
              <a:xfrm>
                <a:off x="4071279" y="3219245"/>
                <a:ext cx="2265413" cy="1467473"/>
                <a:chOff x="0" y="100866"/>
                <a:chExt cx="2265411" cy="1467472"/>
              </a:xfrm>
            </p:grpSpPr>
            <p:sp>
              <p:nvSpPr>
                <p:cNvPr id="133" name="Rounded Rectangle"/>
                <p:cNvSpPr/>
                <p:nvPr/>
              </p:nvSpPr>
              <p:spPr>
                <a:xfrm>
                  <a:off x="0" y="100866"/>
                  <a:ext cx="2265410" cy="1467472"/>
                </a:xfrm>
                <a:prstGeom prst="roundRect">
                  <a:avLst>
                    <a:gd name="adj" fmla="val 10000"/>
                  </a:avLst>
                </a:prstGeom>
                <a:solidFill>
                  <a:srgbClr val="92D050">
                    <a:alpha val="90000"/>
                  </a:srgbClr>
                </a:solidFill>
                <a:ln w="25400" cap="flat">
                  <a:solidFill>
                    <a:schemeClr val="accent1"/>
                  </a:solidFill>
                  <a:prstDash val="solid"/>
                  <a:round/>
                </a:ln>
                <a:effectLst/>
              </p:spPr>
              <p:txBody>
                <a:bodyPr wrap="square" lIns="45718" tIns="45718" rIns="45718" bIns="45718" numCol="1" anchor="t">
                  <a:noAutofit/>
                </a:bodyPr>
                <a:lstStyle/>
                <a:p>
                  <a:pPr defTabSz="711200">
                    <a:lnSpc>
                      <a:spcPct val="90000"/>
                    </a:lnSpc>
                    <a:spcBef>
                      <a:spcPts val="300"/>
                    </a:spcBef>
                    <a:defRPr sz="1600"/>
                  </a:pPr>
                  <a:endParaRPr/>
                </a:p>
              </p:txBody>
            </p:sp>
            <p:sp>
              <p:nvSpPr>
                <p:cNvPr id="134" name="Research,   QI, other opportunities"/>
                <p:cNvSpPr txBox="1"/>
                <p:nvPr/>
              </p:nvSpPr>
              <p:spPr>
                <a:xfrm>
                  <a:off x="409453" y="723846"/>
                  <a:ext cx="1855958" cy="8043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80010" tIns="80010" rIns="80010" bIns="80010" numCol="1" anchor="t">
                  <a:spAutoFit/>
                </a:bodyPr>
                <a:lstStyle/>
                <a:p>
                  <a:pPr lvl="1" defTabSz="711200">
                    <a:lnSpc>
                      <a:spcPct val="90000"/>
                    </a:lnSpc>
                    <a:spcBef>
                      <a:spcPts val="200"/>
                    </a:spcBef>
                    <a:buSzPct val="100000"/>
                    <a:defRPr sz="1600"/>
                  </a:pPr>
                  <a:r>
                    <a:rPr dirty="0" smtClean="0"/>
                    <a:t>Research</a:t>
                  </a:r>
                  <a:r>
                    <a:rPr dirty="0"/>
                    <a:t>,  QI, </a:t>
                  </a:r>
                  <a:r>
                    <a:rPr lang="en-GB" dirty="0"/>
                    <a:t> </a:t>
                  </a:r>
                  <a:r>
                    <a:rPr dirty="0" smtClean="0"/>
                    <a:t>other </a:t>
                  </a:r>
                  <a:r>
                    <a:rPr dirty="0"/>
                    <a:t>opportunities</a:t>
                  </a:r>
                </a:p>
              </p:txBody>
            </p:sp>
          </p:grpSp>
          <p:grpSp>
            <p:nvGrpSpPr>
              <p:cNvPr id="138" name="Group"/>
              <p:cNvGrpSpPr/>
              <p:nvPr/>
            </p:nvGrpSpPr>
            <p:grpSpPr>
              <a:xfrm>
                <a:off x="-131975" y="3099257"/>
                <a:ext cx="2397386" cy="1467474"/>
                <a:chOff x="-131975" y="0"/>
                <a:chExt cx="2397385" cy="1467472"/>
              </a:xfrm>
            </p:grpSpPr>
            <p:sp>
              <p:nvSpPr>
                <p:cNvPr id="136" name="Rounded Rectangle"/>
                <p:cNvSpPr/>
                <p:nvPr/>
              </p:nvSpPr>
              <p:spPr>
                <a:xfrm>
                  <a:off x="0" y="0"/>
                  <a:ext cx="2265410" cy="1467472"/>
                </a:xfrm>
                <a:prstGeom prst="roundRect">
                  <a:avLst>
                    <a:gd name="adj" fmla="val 10000"/>
                  </a:avLst>
                </a:prstGeom>
                <a:solidFill>
                  <a:srgbClr val="00B0F0">
                    <a:alpha val="90000"/>
                  </a:srgbClr>
                </a:solidFill>
                <a:ln w="25400" cap="flat">
                  <a:solidFill>
                    <a:schemeClr val="accent1"/>
                  </a:solidFill>
                  <a:prstDash val="solid"/>
                  <a:round/>
                </a:ln>
                <a:effectLst/>
              </p:spPr>
              <p:txBody>
                <a:bodyPr wrap="square" lIns="45718" tIns="45718" rIns="45718" bIns="45718" numCol="1" anchor="t">
                  <a:noAutofit/>
                </a:bodyPr>
                <a:lstStyle/>
                <a:p>
                  <a:pPr defTabSz="622300">
                    <a:lnSpc>
                      <a:spcPct val="90000"/>
                    </a:lnSpc>
                    <a:spcBef>
                      <a:spcPts val="300"/>
                    </a:spcBef>
                    <a:defRPr sz="1600"/>
                  </a:pPr>
                  <a:endParaRPr/>
                </a:p>
              </p:txBody>
            </p:sp>
            <p:sp>
              <p:nvSpPr>
                <p:cNvPr id="137" name="Leadership, preceptorship,    other responsibility"/>
                <p:cNvSpPr txBox="1"/>
                <p:nvPr/>
              </p:nvSpPr>
              <p:spPr>
                <a:xfrm>
                  <a:off x="-131975" y="515471"/>
                  <a:ext cx="1823365" cy="88675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3339" tIns="53339" rIns="53339" bIns="53339" numCol="1" anchor="t">
                  <a:spAutoFit/>
                </a:bodyPr>
                <a:lstStyle/>
                <a:p>
                  <a:pPr lvl="1" defTabSz="622300">
                    <a:lnSpc>
                      <a:spcPct val="90000"/>
                    </a:lnSpc>
                    <a:spcBef>
                      <a:spcPts val="200"/>
                    </a:spcBef>
                    <a:buSzPct val="100000"/>
                    <a:defRPr sz="1400"/>
                  </a:pPr>
                  <a:r>
                    <a:rPr dirty="0"/>
                    <a:t>Leadership, preceptorship,    other </a:t>
                  </a:r>
                  <a:r>
                    <a:rPr sz="1600" dirty="0"/>
                    <a:t>responsibility</a:t>
                  </a:r>
                </a:p>
              </p:txBody>
            </p:sp>
          </p:grpSp>
          <p:grpSp>
            <p:nvGrpSpPr>
              <p:cNvPr id="141" name="Group"/>
              <p:cNvGrpSpPr/>
              <p:nvPr/>
            </p:nvGrpSpPr>
            <p:grpSpPr>
              <a:xfrm>
                <a:off x="4071279" y="0"/>
                <a:ext cx="2265412" cy="1577825"/>
                <a:chOff x="0" y="0"/>
                <a:chExt cx="2265410" cy="1577824"/>
              </a:xfrm>
            </p:grpSpPr>
            <p:sp>
              <p:nvSpPr>
                <p:cNvPr id="139" name="Rounded Rectangle"/>
                <p:cNvSpPr/>
                <p:nvPr/>
              </p:nvSpPr>
              <p:spPr>
                <a:xfrm>
                  <a:off x="0" y="0"/>
                  <a:ext cx="2265410" cy="1467472"/>
                </a:xfrm>
                <a:prstGeom prst="roundRect">
                  <a:avLst>
                    <a:gd name="adj" fmla="val 10000"/>
                  </a:avLst>
                </a:prstGeom>
                <a:solidFill>
                  <a:srgbClr val="FFC000">
                    <a:alpha val="90000"/>
                  </a:srgbClr>
                </a:solidFill>
                <a:ln w="25400" cap="flat">
                  <a:solidFill>
                    <a:schemeClr val="accent1"/>
                  </a:solidFill>
                  <a:prstDash val="solid"/>
                  <a:round/>
                </a:ln>
                <a:effectLst/>
              </p:spPr>
              <p:txBody>
                <a:bodyPr wrap="square" lIns="45718" tIns="45718" rIns="45718" bIns="45718" numCol="1" anchor="t">
                  <a:noAutofit/>
                </a:bodyPr>
                <a:lstStyle/>
                <a:p>
                  <a:pPr defTabSz="711200">
                    <a:lnSpc>
                      <a:spcPct val="90000"/>
                    </a:lnSpc>
                    <a:spcBef>
                      <a:spcPts val="300"/>
                    </a:spcBef>
                    <a:defRPr sz="1600"/>
                  </a:pPr>
                  <a:endParaRPr/>
                </a:p>
              </p:txBody>
            </p:sp>
            <p:sp>
              <p:nvSpPr>
                <p:cNvPr id="140" name="Specialist training eg Diabetes, ICU…"/>
                <p:cNvSpPr txBox="1"/>
                <p:nvPr/>
              </p:nvSpPr>
              <p:spPr>
                <a:xfrm>
                  <a:off x="655212" y="138846"/>
                  <a:ext cx="1521316" cy="14389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0960" tIns="60960" rIns="60960" bIns="60960" numCol="1" anchor="t">
                  <a:spAutoFit/>
                </a:bodyPr>
                <a:lstStyle/>
                <a:p>
                  <a:pPr lvl="1" defTabSz="711200">
                    <a:lnSpc>
                      <a:spcPct val="90000"/>
                    </a:lnSpc>
                    <a:spcBef>
                      <a:spcPts val="200"/>
                    </a:spcBef>
                    <a:buSzPct val="100000"/>
                    <a:defRPr sz="1600"/>
                  </a:pPr>
                  <a:r>
                    <a:rPr dirty="0"/>
                    <a:t>Specialist training eg Diabetes, ICU</a:t>
                  </a:r>
                </a:p>
                <a:p>
                  <a:pPr lvl="1" defTabSz="711200">
                    <a:lnSpc>
                      <a:spcPct val="90000"/>
                    </a:lnSpc>
                    <a:spcBef>
                      <a:spcPts val="200"/>
                    </a:spcBef>
                    <a:buSzPct val="100000"/>
                    <a:defRPr sz="1600"/>
                  </a:pPr>
                  <a:r>
                    <a:rPr dirty="0"/>
                    <a:t>Link Nurse role</a:t>
                  </a:r>
                </a:p>
              </p:txBody>
            </p:sp>
          </p:grpSp>
          <p:grpSp>
            <p:nvGrpSpPr>
              <p:cNvPr id="144" name="Group"/>
              <p:cNvGrpSpPr/>
              <p:nvPr/>
            </p:nvGrpSpPr>
            <p:grpSpPr>
              <a:xfrm>
                <a:off x="71994" y="0"/>
                <a:ext cx="2265411" cy="1467473"/>
                <a:chOff x="0" y="0"/>
                <a:chExt cx="2265410" cy="1467472"/>
              </a:xfrm>
            </p:grpSpPr>
            <p:sp>
              <p:nvSpPr>
                <p:cNvPr id="142" name="Rounded Rectangle"/>
                <p:cNvSpPr/>
                <p:nvPr/>
              </p:nvSpPr>
              <p:spPr>
                <a:xfrm>
                  <a:off x="0" y="0"/>
                  <a:ext cx="2265410" cy="1467472"/>
                </a:xfrm>
                <a:prstGeom prst="roundRect">
                  <a:avLst>
                    <a:gd name="adj" fmla="val 10000"/>
                  </a:avLst>
                </a:prstGeom>
                <a:solidFill>
                  <a:srgbClr val="FF66FF"/>
                </a:solidFill>
                <a:ln w="25400" cap="flat">
                  <a:solidFill>
                    <a:schemeClr val="accent1"/>
                  </a:solidFill>
                  <a:prstDash val="solid"/>
                  <a:round/>
                </a:ln>
                <a:effectLst/>
              </p:spPr>
              <p:txBody>
                <a:bodyPr wrap="square" lIns="45718" tIns="45718" rIns="45718" bIns="45718" numCol="1" anchor="t">
                  <a:noAutofit/>
                </a:bodyPr>
                <a:lstStyle/>
                <a:p>
                  <a:pPr defTabSz="711200">
                    <a:lnSpc>
                      <a:spcPct val="90000"/>
                    </a:lnSpc>
                    <a:spcBef>
                      <a:spcPts val="300"/>
                    </a:spcBef>
                    <a:defRPr sz="1600"/>
                  </a:pPr>
                  <a:endParaRPr/>
                </a:p>
              </p:txBody>
            </p:sp>
            <p:sp>
              <p:nvSpPr>
                <p:cNvPr id="143" name="Rotations/ Insights"/>
                <p:cNvSpPr txBox="1"/>
                <p:nvPr/>
              </p:nvSpPr>
              <p:spPr>
                <a:xfrm>
                  <a:off x="190289" y="310501"/>
                  <a:ext cx="1521316" cy="5512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60960" tIns="60960" rIns="60960" bIns="60960" numCol="1" anchor="t">
                  <a:spAutoFit/>
                </a:bodyPr>
                <a:lstStyle/>
                <a:p>
                  <a:pPr lvl="1" defTabSz="711200">
                    <a:lnSpc>
                      <a:spcPct val="90000"/>
                    </a:lnSpc>
                    <a:spcBef>
                      <a:spcPts val="200"/>
                    </a:spcBef>
                    <a:buSzPct val="100000"/>
                    <a:defRPr sz="1600"/>
                  </a:pPr>
                  <a:r>
                    <a:rPr dirty="0"/>
                    <a:t>Rotations/ Insights</a:t>
                  </a:r>
                </a:p>
              </p:txBody>
            </p:sp>
          </p:grpSp>
          <p:grpSp>
            <p:nvGrpSpPr>
              <p:cNvPr id="147" name="Group"/>
              <p:cNvGrpSpPr/>
              <p:nvPr/>
            </p:nvGrpSpPr>
            <p:grpSpPr>
              <a:xfrm>
                <a:off x="1080111" y="261393"/>
                <a:ext cx="2194747" cy="1985674"/>
                <a:chOff x="0" y="0"/>
                <a:chExt cx="2194746" cy="1985673"/>
              </a:xfrm>
            </p:grpSpPr>
            <p:sp>
              <p:nvSpPr>
                <p:cNvPr id="145" name="Shape"/>
                <p:cNvSpPr/>
                <p:nvPr/>
              </p:nvSpPr>
              <p:spPr>
                <a:xfrm>
                  <a:off x="0" y="0"/>
                  <a:ext cx="2194745" cy="19856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9671" y="0"/>
                        <a:pt x="21600" y="0"/>
                      </a:cubicBezTo>
                      <a:lnTo>
                        <a:pt x="21600" y="21600"/>
                      </a:lnTo>
                      <a:close/>
                    </a:path>
                  </a:pathLst>
                </a:custGeom>
                <a:solidFill>
                  <a:schemeClr val="accent1"/>
                </a:solidFill>
                <a:ln w="25400" cap="flat">
                  <a:solidFill>
                    <a:srgbClr val="FFFFFF"/>
                  </a:solidFill>
                  <a:prstDash val="solid"/>
                  <a:round/>
                </a:ln>
                <a:effectLst/>
              </p:spPr>
              <p:txBody>
                <a:bodyPr wrap="square" lIns="45718" tIns="45718" rIns="45718" bIns="45718" numCol="1" anchor="ctr">
                  <a:noAutofit/>
                </a:bodyPr>
                <a:lstStyle/>
                <a:p>
                  <a:pPr algn="ctr" defTabSz="889000">
                    <a:lnSpc>
                      <a:spcPct val="90000"/>
                    </a:lnSpc>
                    <a:spcBef>
                      <a:spcPts val="800"/>
                    </a:spcBef>
                    <a:defRPr sz="2000" b="1">
                      <a:solidFill>
                        <a:srgbClr val="FFFF00"/>
                      </a:solidFill>
                    </a:defRPr>
                  </a:pPr>
                  <a:endParaRPr/>
                </a:p>
              </p:txBody>
            </p:sp>
            <p:sp>
              <p:nvSpPr>
                <p:cNvPr id="146" name="Education"/>
                <p:cNvSpPr txBox="1"/>
                <p:nvPr/>
              </p:nvSpPr>
              <p:spPr>
                <a:xfrm>
                  <a:off x="642826" y="1009018"/>
                  <a:ext cx="1551920" cy="5492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42239" tIns="142239" rIns="142239" bIns="142239" numCol="1" anchor="ctr">
                  <a:spAutoFit/>
                </a:bodyPr>
                <a:lstStyle>
                  <a:lvl1pPr algn="ctr" defTabSz="889000">
                    <a:lnSpc>
                      <a:spcPct val="90000"/>
                    </a:lnSpc>
                    <a:spcBef>
                      <a:spcPts val="800"/>
                    </a:spcBef>
                    <a:defRPr sz="2000" b="1">
                      <a:solidFill>
                        <a:srgbClr val="FFFF00"/>
                      </a:solidFill>
                    </a:defRPr>
                  </a:lvl1pPr>
                </a:lstStyle>
                <a:p>
                  <a:r>
                    <a:t>Education</a:t>
                  </a:r>
                </a:p>
              </p:txBody>
            </p:sp>
          </p:grpSp>
          <p:grpSp>
            <p:nvGrpSpPr>
              <p:cNvPr id="150" name="Group"/>
              <p:cNvGrpSpPr/>
              <p:nvPr/>
            </p:nvGrpSpPr>
            <p:grpSpPr>
              <a:xfrm>
                <a:off x="3181160" y="261393"/>
                <a:ext cx="2147428" cy="1985676"/>
                <a:chOff x="-1" y="0"/>
                <a:chExt cx="2147427" cy="1985674"/>
              </a:xfrm>
            </p:grpSpPr>
            <p:sp>
              <p:nvSpPr>
                <p:cNvPr id="148" name="Shape"/>
                <p:cNvSpPr/>
                <p:nvPr/>
              </p:nvSpPr>
              <p:spPr>
                <a:xfrm rot="5400000">
                  <a:off x="80876" y="-80877"/>
                  <a:ext cx="1985674" cy="214742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9671" y="0"/>
                        <a:pt x="21600" y="0"/>
                      </a:cubicBezTo>
                      <a:lnTo>
                        <a:pt x="21600" y="21600"/>
                      </a:lnTo>
                      <a:close/>
                    </a:path>
                  </a:pathLst>
                </a:custGeom>
                <a:solidFill>
                  <a:schemeClr val="accent1"/>
                </a:solidFill>
                <a:ln w="25400" cap="flat">
                  <a:solidFill>
                    <a:srgbClr val="FFFFFF"/>
                  </a:solidFill>
                  <a:prstDash val="solid"/>
                  <a:round/>
                </a:ln>
                <a:effectLst/>
              </p:spPr>
              <p:txBody>
                <a:bodyPr wrap="square" lIns="45718" tIns="45718" rIns="45718" bIns="45718" numCol="1" anchor="ctr">
                  <a:noAutofit/>
                </a:bodyPr>
                <a:lstStyle/>
                <a:p>
                  <a:pPr algn="ctr" defTabSz="889000">
                    <a:lnSpc>
                      <a:spcPct val="90000"/>
                    </a:lnSpc>
                    <a:spcBef>
                      <a:spcPts val="800"/>
                    </a:spcBef>
                    <a:defRPr sz="2900">
                      <a:solidFill>
                        <a:srgbClr val="FFFFFF"/>
                      </a:solidFill>
                    </a:defRPr>
                  </a:pPr>
                  <a:endParaRPr/>
                </a:p>
              </p:txBody>
            </p:sp>
            <p:sp>
              <p:nvSpPr>
                <p:cNvPr id="149" name="Clinical"/>
                <p:cNvSpPr txBox="1"/>
                <p:nvPr/>
              </p:nvSpPr>
              <p:spPr>
                <a:xfrm>
                  <a:off x="0" y="948353"/>
                  <a:ext cx="1518460" cy="6705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42239" tIns="142239" rIns="142239" bIns="142239" numCol="1" anchor="ctr">
                  <a:spAutoFit/>
                </a:bodyPr>
                <a:lstStyle/>
                <a:p>
                  <a:pPr algn="ctr" defTabSz="889000">
                    <a:lnSpc>
                      <a:spcPct val="90000"/>
                    </a:lnSpc>
                    <a:spcBef>
                      <a:spcPts val="1200"/>
                    </a:spcBef>
                    <a:defRPr sz="2000" b="1">
                      <a:solidFill>
                        <a:srgbClr val="FFFF00"/>
                      </a:solidFill>
                    </a:defRPr>
                  </a:pPr>
                  <a:r>
                    <a:t>Clinical</a:t>
                  </a:r>
                  <a:r>
                    <a:rPr sz="2900" b="0">
                      <a:solidFill>
                        <a:srgbClr val="FFFFFF"/>
                      </a:solidFill>
                    </a:rPr>
                    <a:t> </a:t>
                  </a:r>
                </a:p>
              </p:txBody>
            </p:sp>
          </p:grpSp>
          <p:grpSp>
            <p:nvGrpSpPr>
              <p:cNvPr id="153" name="Group"/>
              <p:cNvGrpSpPr/>
              <p:nvPr/>
            </p:nvGrpSpPr>
            <p:grpSpPr>
              <a:xfrm>
                <a:off x="3181162" y="2338783"/>
                <a:ext cx="2147428" cy="1985676"/>
                <a:chOff x="0" y="0"/>
                <a:chExt cx="2147427" cy="1985674"/>
              </a:xfrm>
            </p:grpSpPr>
            <p:sp>
              <p:nvSpPr>
                <p:cNvPr id="151" name="Shape"/>
                <p:cNvSpPr/>
                <p:nvPr/>
              </p:nvSpPr>
              <p:spPr>
                <a:xfrm rot="10800000">
                  <a:off x="0" y="0"/>
                  <a:ext cx="2147427" cy="19856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9671" y="0"/>
                        <a:pt x="21600" y="0"/>
                      </a:cubicBezTo>
                      <a:lnTo>
                        <a:pt x="21600" y="21600"/>
                      </a:lnTo>
                      <a:close/>
                    </a:path>
                  </a:pathLst>
                </a:custGeom>
                <a:solidFill>
                  <a:schemeClr val="accent1"/>
                </a:solidFill>
                <a:ln w="25400" cap="flat">
                  <a:solidFill>
                    <a:srgbClr val="FFFFFF"/>
                  </a:solidFill>
                  <a:prstDash val="solid"/>
                  <a:round/>
                </a:ln>
                <a:effectLst/>
              </p:spPr>
              <p:txBody>
                <a:bodyPr wrap="square" lIns="45718" tIns="45718" rIns="45718" bIns="45718" numCol="1" anchor="ctr">
                  <a:noAutofit/>
                </a:bodyPr>
                <a:lstStyle/>
                <a:p>
                  <a:pPr algn="ctr" defTabSz="889000">
                    <a:lnSpc>
                      <a:spcPct val="90000"/>
                    </a:lnSpc>
                    <a:spcBef>
                      <a:spcPts val="800"/>
                    </a:spcBef>
                    <a:defRPr sz="2000" b="1">
                      <a:solidFill>
                        <a:srgbClr val="FFFF00"/>
                      </a:solidFill>
                    </a:defRPr>
                  </a:pPr>
                  <a:endParaRPr/>
                </a:p>
              </p:txBody>
            </p:sp>
            <p:sp>
              <p:nvSpPr>
                <p:cNvPr id="152" name="Research"/>
                <p:cNvSpPr txBox="1"/>
                <p:nvPr/>
              </p:nvSpPr>
              <p:spPr>
                <a:xfrm>
                  <a:off x="0" y="427429"/>
                  <a:ext cx="1518458" cy="5492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42239" tIns="142239" rIns="142239" bIns="142239" numCol="1" anchor="ctr">
                  <a:spAutoFit/>
                </a:bodyPr>
                <a:lstStyle>
                  <a:lvl1pPr algn="ctr" defTabSz="889000">
                    <a:lnSpc>
                      <a:spcPct val="90000"/>
                    </a:lnSpc>
                    <a:spcBef>
                      <a:spcPts val="800"/>
                    </a:spcBef>
                    <a:defRPr sz="2000" b="1">
                      <a:solidFill>
                        <a:srgbClr val="FFFF00"/>
                      </a:solidFill>
                    </a:defRPr>
                  </a:lvl1pPr>
                </a:lstStyle>
                <a:p>
                  <a:r>
                    <a:t>Research</a:t>
                  </a:r>
                </a:p>
              </p:txBody>
            </p:sp>
          </p:grpSp>
          <p:grpSp>
            <p:nvGrpSpPr>
              <p:cNvPr id="156" name="Group"/>
              <p:cNvGrpSpPr/>
              <p:nvPr/>
            </p:nvGrpSpPr>
            <p:grpSpPr>
              <a:xfrm>
                <a:off x="1080110" y="2338783"/>
                <a:ext cx="2194748" cy="1985676"/>
                <a:chOff x="-1" y="0"/>
                <a:chExt cx="2194746" cy="1985674"/>
              </a:xfrm>
            </p:grpSpPr>
            <p:sp>
              <p:nvSpPr>
                <p:cNvPr id="154" name="Shape"/>
                <p:cNvSpPr/>
                <p:nvPr/>
              </p:nvSpPr>
              <p:spPr>
                <a:xfrm rot="16200000">
                  <a:off x="104535" y="-104536"/>
                  <a:ext cx="1985674" cy="219474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9671" y="0"/>
                        <a:pt x="21600" y="0"/>
                      </a:cubicBezTo>
                      <a:lnTo>
                        <a:pt x="21600" y="21600"/>
                      </a:lnTo>
                      <a:close/>
                    </a:path>
                  </a:pathLst>
                </a:custGeom>
                <a:solidFill>
                  <a:schemeClr val="accent1"/>
                </a:solidFill>
                <a:ln w="25400" cap="flat">
                  <a:solidFill>
                    <a:srgbClr val="FFFFFF"/>
                  </a:solidFill>
                  <a:prstDash val="solid"/>
                  <a:round/>
                </a:ln>
                <a:effectLst/>
              </p:spPr>
              <p:txBody>
                <a:bodyPr wrap="square" lIns="45718" tIns="45718" rIns="45718" bIns="45718" numCol="1" anchor="ctr">
                  <a:noAutofit/>
                </a:bodyPr>
                <a:lstStyle/>
                <a:p>
                  <a:pPr algn="ctr" defTabSz="889000">
                    <a:lnSpc>
                      <a:spcPct val="90000"/>
                    </a:lnSpc>
                    <a:spcBef>
                      <a:spcPts val="800"/>
                    </a:spcBef>
                    <a:defRPr sz="2000" b="1">
                      <a:solidFill>
                        <a:srgbClr val="FFFF00"/>
                      </a:solidFill>
                    </a:defRPr>
                  </a:pPr>
                  <a:endParaRPr/>
                </a:p>
              </p:txBody>
            </p:sp>
            <p:sp>
              <p:nvSpPr>
                <p:cNvPr id="155" name="Leadership"/>
                <p:cNvSpPr txBox="1"/>
                <p:nvPr/>
              </p:nvSpPr>
              <p:spPr>
                <a:xfrm>
                  <a:off x="642825" y="427428"/>
                  <a:ext cx="1551920" cy="5492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42239" tIns="142239" rIns="142239" bIns="142239" numCol="1" anchor="ctr">
                  <a:spAutoFit/>
                </a:bodyPr>
                <a:lstStyle>
                  <a:lvl1pPr algn="ctr" defTabSz="889000">
                    <a:lnSpc>
                      <a:spcPct val="90000"/>
                    </a:lnSpc>
                    <a:spcBef>
                      <a:spcPts val="800"/>
                    </a:spcBef>
                    <a:defRPr sz="2000" b="1">
                      <a:solidFill>
                        <a:srgbClr val="FFFF00"/>
                      </a:solidFill>
                    </a:defRPr>
                  </a:lvl1pPr>
                </a:lstStyle>
                <a:p>
                  <a:r>
                    <a:rPr dirty="0"/>
                    <a:t>Leadership</a:t>
                  </a:r>
                </a:p>
              </p:txBody>
            </p:sp>
          </p:grpSp>
          <p:sp>
            <p:nvSpPr>
              <p:cNvPr id="157" name="Shape"/>
              <p:cNvSpPr/>
              <p:nvPr/>
            </p:nvSpPr>
            <p:spPr>
              <a:xfrm>
                <a:off x="2910646" y="1917458"/>
                <a:ext cx="627914" cy="2608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706" y="0"/>
                      <a:pt x="10510" y="0"/>
                    </a:cubicBezTo>
                    <a:cubicBezTo>
                      <a:pt x="14986" y="0"/>
                      <a:pt x="18971" y="5826"/>
                      <a:pt x="20439" y="14517"/>
                    </a:cubicBezTo>
                    <a:lnTo>
                      <a:pt x="21600" y="14517"/>
                    </a:lnTo>
                    <a:lnTo>
                      <a:pt x="19739" y="21600"/>
                    </a:lnTo>
                    <a:lnTo>
                      <a:pt x="16473" y="14517"/>
                    </a:lnTo>
                    <a:lnTo>
                      <a:pt x="17570" y="14517"/>
                    </a:lnTo>
                    <a:lnTo>
                      <a:pt x="17570" y="14517"/>
                    </a:lnTo>
                    <a:cubicBezTo>
                      <a:pt x="15555" y="6947"/>
                      <a:pt x="10761" y="3982"/>
                      <a:pt x="6862" y="7894"/>
                    </a:cubicBezTo>
                    <a:cubicBezTo>
                      <a:pt x="4222" y="10543"/>
                      <a:pt x="2563" y="15830"/>
                      <a:pt x="2563" y="21600"/>
                    </a:cubicBezTo>
                    <a:close/>
                  </a:path>
                </a:pathLst>
              </a:custGeom>
              <a:solidFill>
                <a:srgbClr val="B1C0DA"/>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158" name="Shape"/>
              <p:cNvSpPr/>
              <p:nvPr/>
            </p:nvSpPr>
            <p:spPr>
              <a:xfrm rot="10800000">
                <a:off x="2893797" y="2407570"/>
                <a:ext cx="627914" cy="26082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706" y="0"/>
                      <a:pt x="10510" y="0"/>
                    </a:cubicBezTo>
                    <a:cubicBezTo>
                      <a:pt x="14986" y="0"/>
                      <a:pt x="18971" y="5826"/>
                      <a:pt x="20439" y="14517"/>
                    </a:cubicBezTo>
                    <a:lnTo>
                      <a:pt x="21600" y="14517"/>
                    </a:lnTo>
                    <a:lnTo>
                      <a:pt x="19739" y="21600"/>
                    </a:lnTo>
                    <a:lnTo>
                      <a:pt x="16473" y="14517"/>
                    </a:lnTo>
                    <a:lnTo>
                      <a:pt x="17570" y="14517"/>
                    </a:lnTo>
                    <a:lnTo>
                      <a:pt x="17570" y="14517"/>
                    </a:lnTo>
                    <a:cubicBezTo>
                      <a:pt x="15555" y="6947"/>
                      <a:pt x="10761" y="3982"/>
                      <a:pt x="6862" y="7894"/>
                    </a:cubicBezTo>
                    <a:cubicBezTo>
                      <a:pt x="4222" y="10543"/>
                      <a:pt x="2563" y="15830"/>
                      <a:pt x="2563" y="21600"/>
                    </a:cubicBezTo>
                    <a:close/>
                  </a:path>
                </a:pathLst>
              </a:custGeom>
              <a:solidFill>
                <a:srgbClr val="B1C0DA"/>
              </a:solidFill>
              <a:ln w="25400" cap="flat">
                <a:solidFill>
                  <a:srgbClr val="FFFFFF"/>
                </a:solidFill>
                <a:prstDash val="solid"/>
                <a:round/>
              </a:ln>
              <a:effectLst/>
            </p:spPr>
            <p:txBody>
              <a:bodyPr wrap="square" lIns="45718" tIns="45718" rIns="45718" bIns="45718" numCol="1" anchor="t">
                <a:noAutofit/>
              </a:bodyPr>
              <a:lstStyle/>
              <a:p>
                <a:endParaRPr/>
              </a:p>
            </p:txBody>
          </p:sp>
        </p:grpSp>
        <p:grpSp>
          <p:nvGrpSpPr>
            <p:cNvPr id="162" name="Left-Right Arrow 3"/>
            <p:cNvGrpSpPr/>
            <p:nvPr/>
          </p:nvGrpSpPr>
          <p:grpSpPr>
            <a:xfrm>
              <a:off x="2483767" y="3387044"/>
              <a:ext cx="6048674" cy="484634"/>
              <a:chOff x="0" y="0"/>
              <a:chExt cx="6552728" cy="484632"/>
            </a:xfrm>
          </p:grpSpPr>
          <p:sp>
            <p:nvSpPr>
              <p:cNvPr id="160" name="Double Arrow"/>
              <p:cNvSpPr/>
              <p:nvPr/>
            </p:nvSpPr>
            <p:spPr>
              <a:xfrm>
                <a:off x="0" y="0"/>
                <a:ext cx="6552728" cy="484632"/>
              </a:xfrm>
              <a:prstGeom prst="leftRightArrow">
                <a:avLst>
                  <a:gd name="adj1" fmla="val 50000"/>
                  <a:gd name="adj2" fmla="val 50000"/>
                </a:avLst>
              </a:prstGeom>
              <a:solidFill>
                <a:srgbClr val="FFFF00"/>
              </a:solidFill>
              <a:ln w="25400" cap="flat">
                <a:solidFill>
                  <a:srgbClr val="3A5E8A"/>
                </a:solidFill>
                <a:prstDash val="solid"/>
                <a:round/>
              </a:ln>
              <a:effectLst/>
            </p:spPr>
            <p:txBody>
              <a:bodyPr wrap="square" lIns="45718" tIns="45718" rIns="45718" bIns="45718" numCol="1" anchor="ctr">
                <a:noAutofit/>
              </a:bodyPr>
              <a:lstStyle/>
              <a:p>
                <a:pPr algn="ctr">
                  <a:defRPr sz="1600" b="1">
                    <a:solidFill>
                      <a:srgbClr val="002060"/>
                    </a:solidFill>
                  </a:defRPr>
                </a:pPr>
                <a:endParaRPr/>
              </a:p>
            </p:txBody>
          </p:sp>
          <p:sp>
            <p:nvSpPr>
              <p:cNvPr id="161" name="Confidence, Core Competencies, Consolidation, Resilience"/>
              <p:cNvSpPr txBox="1"/>
              <p:nvPr/>
            </p:nvSpPr>
            <p:spPr>
              <a:xfrm>
                <a:off x="121157" y="41956"/>
                <a:ext cx="6310413" cy="41549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600" b="1">
                    <a:solidFill>
                      <a:srgbClr val="002060"/>
                    </a:solidFill>
                  </a:defRPr>
                </a:pPr>
                <a:r>
                  <a:rPr sz="1400" dirty="0"/>
                  <a:t>Confidence</a:t>
                </a:r>
                <a:r>
                  <a:rPr sz="2000" dirty="0"/>
                  <a:t>, </a:t>
                </a:r>
                <a:r>
                  <a:rPr sz="1400" dirty="0"/>
                  <a:t>Core</a:t>
                </a:r>
                <a:r>
                  <a:rPr sz="2000" dirty="0"/>
                  <a:t> </a:t>
                </a:r>
                <a:r>
                  <a:rPr sz="1400" dirty="0"/>
                  <a:t>Competencies</a:t>
                </a:r>
                <a:r>
                  <a:rPr sz="2000" dirty="0"/>
                  <a:t>, </a:t>
                </a:r>
                <a:r>
                  <a:rPr sz="1400" dirty="0"/>
                  <a:t>Consolidation</a:t>
                </a:r>
                <a:r>
                  <a:rPr sz="2000" dirty="0"/>
                  <a:t>, </a:t>
                </a:r>
                <a:r>
                  <a:rPr sz="1400" dirty="0"/>
                  <a:t>Resilience</a:t>
                </a:r>
                <a:r>
                  <a:rPr lang="en-GB" sz="1400" dirty="0"/>
                  <a:t>, Reflection</a:t>
                </a:r>
                <a:endParaRPr sz="1400" dirty="0"/>
              </a:p>
            </p:txBody>
          </p:sp>
        </p:grpSp>
        <p:sp>
          <p:nvSpPr>
            <p:cNvPr id="163" name="TextBox 5"/>
            <p:cNvSpPr txBox="1"/>
            <p:nvPr/>
          </p:nvSpPr>
          <p:spPr>
            <a:xfrm rot="16200000">
              <a:off x="-383731" y="3238592"/>
              <a:ext cx="4653138"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b="1" i="1">
                  <a:solidFill>
                    <a:srgbClr val="FF0000"/>
                  </a:solidFill>
                </a:defRPr>
              </a:lvl1pPr>
            </a:lstStyle>
            <a:p>
              <a:r>
                <a:rPr dirty="0"/>
                <a:t>Career conversations around 9 months using CapitalNurse Career Framework</a:t>
              </a:r>
            </a:p>
          </p:txBody>
        </p:sp>
        <p:sp>
          <p:nvSpPr>
            <p:cNvPr id="164" name="TextBox 6"/>
            <p:cNvSpPr txBox="1"/>
            <p:nvPr/>
          </p:nvSpPr>
          <p:spPr>
            <a:xfrm rot="16200000">
              <a:off x="6576273" y="3327763"/>
              <a:ext cx="4568689" cy="38353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b="1" i="1">
                  <a:solidFill>
                    <a:srgbClr val="FF0000"/>
                  </a:solidFill>
                </a:defRPr>
              </a:lvl1pPr>
            </a:lstStyle>
            <a:p>
              <a:r>
                <a:t>Coaching from more experienced nurse</a:t>
              </a:r>
            </a:p>
          </p:txBody>
        </p:sp>
      </p:grpSp>
      <p:sp>
        <p:nvSpPr>
          <p:cNvPr id="37" name="Title 1"/>
          <p:cNvSpPr txBox="1">
            <a:spLocks/>
          </p:cNvSpPr>
          <p:nvPr/>
        </p:nvSpPr>
        <p:spPr>
          <a:xfrm>
            <a:off x="457200" y="86606"/>
            <a:ext cx="8229600" cy="1143000"/>
          </a:xfrm>
          <a:prstGeom prst="rect">
            <a:avLst/>
          </a:prstGeom>
        </p:spPr>
        <p:txBody>
          <a:bodyPr>
            <a:normAutofit fontScale="97500"/>
          </a:bodyPr>
          <a:lst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a:lstStyle>
          <a:p>
            <a:r>
              <a:rPr lang="en-GB" smtClean="0"/>
              <a:t>Beyond Preceptorship framework</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33504097"/>
              </p:ext>
            </p:extLst>
          </p:nvPr>
        </p:nvGraphicFramePr>
        <p:xfrm>
          <a:off x="1009914" y="836713"/>
          <a:ext cx="7124172" cy="3026669"/>
        </p:xfrm>
        <a:graphic>
          <a:graphicData uri="http://schemas.openxmlformats.org/drawingml/2006/table">
            <a:tbl>
              <a:tblPr>
                <a:tableStyleId>{5940675A-B579-460E-94D1-54222C63F5DA}</a:tableStyleId>
              </a:tblPr>
              <a:tblGrid>
                <a:gridCol w="3441217"/>
                <a:gridCol w="241738"/>
                <a:gridCol w="3441217"/>
              </a:tblGrid>
              <a:tr h="37127">
                <a:tc>
                  <a:txBody>
                    <a:bodyPr/>
                    <a:lstStyle/>
                    <a:p>
                      <a:pPr algn="ctr" fontAlgn="b"/>
                      <a:r>
                        <a:rPr lang="en-GB" sz="1600" b="1" u="none" strike="noStrike" dirty="0">
                          <a:effectLst/>
                          <a:latin typeface="Arial" panose="020B0604020202020204" pitchFamily="34" charset="0"/>
                          <a:cs typeface="Arial" panose="020B0604020202020204" pitchFamily="34" charset="0"/>
                        </a:rPr>
                        <a:t>0-12 months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rowSpan="9">
                  <a:txBody>
                    <a:bodyPr/>
                    <a:lstStyle/>
                    <a:p>
                      <a:pPr algn="l"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ctr" fontAlgn="b"/>
                      <a:r>
                        <a:rPr lang="en-GB" sz="1600" b="1" u="none" strike="noStrike" dirty="0">
                          <a:effectLst/>
                          <a:latin typeface="Arial" panose="020B0604020202020204" pitchFamily="34" charset="0"/>
                          <a:cs typeface="Arial" panose="020B0604020202020204" pitchFamily="34" charset="0"/>
                        </a:rPr>
                        <a:t>10-12 months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2">
                        <a:lumMod val="20000"/>
                        <a:lumOff val="80000"/>
                      </a:schemeClr>
                    </a:solidFill>
                  </a:tcPr>
                </a:tc>
              </a:tr>
              <a:tr h="325157">
                <a:tc>
                  <a:txBody>
                    <a:bodyPr/>
                    <a:lstStyle/>
                    <a:p>
                      <a:pPr algn="ctr" fontAlgn="b"/>
                      <a:r>
                        <a:rPr lang="en-GB" sz="1600" b="1" u="none" strike="noStrike" dirty="0">
                          <a:effectLst/>
                          <a:latin typeface="Arial" panose="020B0604020202020204" pitchFamily="34" charset="0"/>
                          <a:cs typeface="Arial" panose="020B0604020202020204" pitchFamily="34" charset="0"/>
                        </a:rPr>
                        <a:t>Preceptorship</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u="none" strike="noStrike" dirty="0">
                          <a:effectLst/>
                          <a:latin typeface="Arial" panose="020B0604020202020204" pitchFamily="34" charset="0"/>
                          <a:cs typeface="Arial" panose="020B0604020202020204" pitchFamily="34" charset="0"/>
                        </a:rPr>
                        <a:t>Career conversation</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2">
                        <a:lumMod val="20000"/>
                        <a:lumOff val="80000"/>
                      </a:schemeClr>
                    </a:solidFill>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All NRNs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rowSpan="2">
                  <a:txBody>
                    <a:bodyPr/>
                    <a:lstStyle/>
                    <a:p>
                      <a:pPr algn="l" fontAlgn="t"/>
                      <a:r>
                        <a:rPr lang="en-GB" sz="1600" u="none" strike="noStrike" dirty="0">
                          <a:effectLst/>
                          <a:latin typeface="Arial" panose="020B0604020202020204" pitchFamily="34" charset="0"/>
                          <a:cs typeface="Arial" panose="020B0604020202020204" pitchFamily="34" charset="0"/>
                        </a:rPr>
                        <a:t>Structured and formally documented</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ctr">
                    <a:solidFill>
                      <a:schemeClr val="accent2">
                        <a:lumMod val="20000"/>
                        <a:lumOff val="80000"/>
                      </a:schemeClr>
                    </a:solidFill>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Supernumerary period</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vMerge="1">
                  <a:txBody>
                    <a:bodyPr/>
                    <a:lstStyle/>
                    <a:p>
                      <a:endParaRPr lang="en-GB"/>
                    </a:p>
                  </a:txBody>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Induction</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rowSpan="2">
                  <a:txBody>
                    <a:bodyPr/>
                    <a:lstStyle/>
                    <a:p>
                      <a:pPr algn="l" fontAlgn="ctr"/>
                      <a:r>
                        <a:rPr lang="en-GB" sz="1600" u="none" strike="noStrike" dirty="0">
                          <a:effectLst/>
                          <a:latin typeface="Arial" panose="020B0604020202020204" pitchFamily="34" charset="0"/>
                          <a:cs typeface="Arial" panose="020B0604020202020204" pitchFamily="34" charset="0"/>
                        </a:rPr>
                        <a:t>Use of Career Framework</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ctr">
                    <a:solidFill>
                      <a:schemeClr val="accent2">
                        <a:lumMod val="20000"/>
                        <a:lumOff val="80000"/>
                      </a:schemeClr>
                    </a:solidFill>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Statutory and mandatory training</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vMerge="1">
                  <a:txBody>
                    <a:bodyPr/>
                    <a:lstStyle/>
                    <a:p>
                      <a:endParaRPr lang="en-GB"/>
                    </a:p>
                  </a:txBody>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Preceptor allocation</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rowSpan="3">
                  <a:txBody>
                    <a:bodyPr/>
                    <a:lstStyle/>
                    <a:p>
                      <a:pPr algn="l" fontAlgn="t"/>
                      <a:r>
                        <a:rPr lang="en-GB" sz="1600" u="none" strike="noStrike" dirty="0">
                          <a:effectLst/>
                          <a:latin typeface="Arial" panose="020B0604020202020204" pitchFamily="34" charset="0"/>
                          <a:cs typeface="Arial" panose="020B0604020202020204" pitchFamily="34" charset="0"/>
                        </a:rPr>
                        <a:t>Identification of development options and career pathways</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ctr">
                    <a:solidFill>
                      <a:schemeClr val="accent2">
                        <a:lumMod val="20000"/>
                        <a:lumOff val="80000"/>
                      </a:schemeClr>
                    </a:solidFill>
                  </a:tcPr>
                </a:tc>
              </a:tr>
              <a:tr h="315973">
                <a:tc>
                  <a:txBody>
                    <a:bodyPr/>
                    <a:lstStyle/>
                    <a:p>
                      <a:pPr algn="l" fontAlgn="b"/>
                      <a:r>
                        <a:rPr lang="en-GB" sz="1600" u="none" strike="noStrike" dirty="0">
                          <a:effectLst/>
                          <a:latin typeface="Arial" panose="020B0604020202020204" pitchFamily="34" charset="0"/>
                          <a:cs typeface="Arial" panose="020B0604020202020204" pitchFamily="34" charset="0"/>
                        </a:rPr>
                        <a:t>Regular meetings during preceptorship</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vMerge="1">
                  <a:txBody>
                    <a:bodyPr/>
                    <a:lstStyle/>
                    <a:p>
                      <a:endParaRPr lang="en-GB"/>
                    </a:p>
                  </a:txBody>
                  <a:tcPr/>
                </a:tc>
              </a:tr>
              <a:tr h="325157">
                <a:tc>
                  <a:txBody>
                    <a:bodyPr/>
                    <a:lstStyle/>
                    <a:p>
                      <a:pPr algn="l" fontAlgn="b"/>
                      <a:r>
                        <a:rPr lang="en-GB" sz="1600" u="none" strike="noStrike" dirty="0">
                          <a:effectLst/>
                          <a:latin typeface="Arial" panose="020B0604020202020204" pitchFamily="34" charset="0"/>
                          <a:cs typeface="Arial" panose="020B0604020202020204" pitchFamily="34" charset="0"/>
                        </a:rPr>
                        <a:t>NRN development programme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1">
                        <a:lumMod val="20000"/>
                        <a:lumOff val="80000"/>
                      </a:schemeClr>
                    </a:solidFill>
                  </a:tcPr>
                </a:tc>
                <a:tc vMerge="1">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vMerge="1">
                  <a:txBody>
                    <a:bodyPr/>
                    <a:lstStyle/>
                    <a:p>
                      <a:endParaRPr lang="en-GB"/>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88534128"/>
              </p:ext>
            </p:extLst>
          </p:nvPr>
        </p:nvGraphicFramePr>
        <p:xfrm>
          <a:off x="982678" y="4005064"/>
          <a:ext cx="3589322" cy="2537948"/>
        </p:xfrm>
        <a:graphic>
          <a:graphicData uri="http://schemas.openxmlformats.org/drawingml/2006/table">
            <a:tbl>
              <a:tblPr>
                <a:tableStyleId>{5940675A-B579-460E-94D1-54222C63F5DA}</a:tableStyleId>
              </a:tblPr>
              <a:tblGrid>
                <a:gridCol w="3589322"/>
              </a:tblGrid>
              <a:tr h="490094">
                <a:tc>
                  <a:txBody>
                    <a:bodyPr/>
                    <a:lstStyle/>
                    <a:p>
                      <a:pPr algn="l" fontAlgn="b"/>
                      <a:r>
                        <a:rPr lang="en-GB" sz="1600" u="none" strike="noStrike" dirty="0">
                          <a:effectLst/>
                          <a:latin typeface="Arial" panose="020B0604020202020204" pitchFamily="34" charset="0"/>
                          <a:cs typeface="Arial" panose="020B0604020202020204" pitchFamily="34" charset="0"/>
                        </a:rPr>
                        <a:t>Development programme - indicative content dependant on field and setting</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3399FF"/>
                    </a:solidFill>
                  </a:tcPr>
                </a:tc>
              </a:tr>
              <a:tr h="514464">
                <a:tc>
                  <a:txBody>
                    <a:bodyPr/>
                    <a:lstStyle/>
                    <a:p>
                      <a:pPr algn="l" fontAlgn="b"/>
                      <a:r>
                        <a:rPr lang="en-GB" sz="1600" u="none" strike="noStrike" dirty="0">
                          <a:effectLst/>
                          <a:latin typeface="Arial" panose="020B0604020202020204" pitchFamily="34" charset="0"/>
                          <a:cs typeface="Arial" panose="020B0604020202020204" pitchFamily="34" charset="0"/>
                        </a:rPr>
                        <a:t>Transitional needs analysis and PDP</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3399FF"/>
                    </a:solidFill>
                  </a:tcPr>
                </a:tc>
              </a:tr>
              <a:tr h="257232">
                <a:tc>
                  <a:txBody>
                    <a:bodyPr/>
                    <a:lstStyle/>
                    <a:p>
                      <a:pPr algn="l" fontAlgn="b"/>
                      <a:r>
                        <a:rPr lang="en-GB" sz="1600" u="none" strike="noStrike" dirty="0">
                          <a:effectLst/>
                          <a:latin typeface="Arial" panose="020B0604020202020204" pitchFamily="34" charset="0"/>
                          <a:cs typeface="Arial" panose="020B0604020202020204" pitchFamily="34" charset="0"/>
                        </a:rPr>
                        <a:t>Reflective learning / action learning</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3399FF"/>
                    </a:solidFill>
                  </a:tcPr>
                </a:tc>
              </a:tr>
              <a:tr h="514464">
                <a:tc>
                  <a:txBody>
                    <a:bodyPr/>
                    <a:lstStyle/>
                    <a:p>
                      <a:pPr algn="l" fontAlgn="b"/>
                      <a:r>
                        <a:rPr lang="en-GB" sz="1600" u="none" strike="noStrike" dirty="0">
                          <a:effectLst/>
                          <a:latin typeface="Arial" panose="020B0604020202020204" pitchFamily="34" charset="0"/>
                          <a:cs typeface="Arial" panose="020B0604020202020204" pitchFamily="34" charset="0"/>
                        </a:rPr>
                        <a:t>Facilitated study days linked to nine domains of Career Framework which may include: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3399FF"/>
                    </a:solidFill>
                  </a:tcPr>
                </a:tc>
              </a:tr>
              <a:tr h="528002">
                <a:tc>
                  <a:txBody>
                    <a:bodyPr/>
                    <a:lstStyle/>
                    <a:p>
                      <a:pPr algn="l" fontAlgn="b"/>
                      <a:r>
                        <a:rPr lang="en-GB" sz="1600" u="none" strike="noStrike" dirty="0">
                          <a:effectLst/>
                          <a:latin typeface="Arial" panose="020B0604020202020204" pitchFamily="34" charset="0"/>
                          <a:cs typeface="Arial" panose="020B0604020202020204" pitchFamily="34" charset="0"/>
                        </a:rPr>
                        <a:t>clinical skills, inter-personal skills, communication and leadership skills</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3399FF"/>
                    </a:solidFill>
                  </a:tcPr>
                </a:tc>
              </a:tr>
            </a:tbl>
          </a:graphicData>
        </a:graphic>
      </p:graphicFrame>
    </p:spTree>
    <p:extLst>
      <p:ext uri="{BB962C8B-B14F-4D97-AF65-F5344CB8AC3E}">
        <p14:creationId xmlns:p14="http://schemas.microsoft.com/office/powerpoint/2010/main" val="3970716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37695833"/>
              </p:ext>
            </p:extLst>
          </p:nvPr>
        </p:nvGraphicFramePr>
        <p:xfrm>
          <a:off x="783272" y="260649"/>
          <a:ext cx="7577457" cy="2061587"/>
        </p:xfrm>
        <a:graphic>
          <a:graphicData uri="http://schemas.openxmlformats.org/drawingml/2006/table">
            <a:tbl>
              <a:tblPr>
                <a:tableStyleId>{5940675A-B579-460E-94D1-54222C63F5DA}</a:tableStyleId>
              </a:tblPr>
              <a:tblGrid>
                <a:gridCol w="3658343"/>
                <a:gridCol w="260771"/>
                <a:gridCol w="3658343"/>
              </a:tblGrid>
              <a:tr h="288032">
                <a:tc>
                  <a:txBody>
                    <a:bodyPr/>
                    <a:lstStyle/>
                    <a:p>
                      <a:pPr algn="l" fontAlgn="b"/>
                      <a:r>
                        <a:rPr lang="en-GB" sz="1600" b="1" u="none" strike="noStrike" dirty="0" smtClean="0">
                          <a:effectLst/>
                          <a:latin typeface="Arial" panose="020B0604020202020204" pitchFamily="34" charset="0"/>
                          <a:cs typeface="Arial" panose="020B0604020202020204" pitchFamily="34" charset="0"/>
                        </a:rPr>
                        <a:t>Research</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600" b="1" u="none" strike="noStrike" dirty="0">
                          <a:effectLst/>
                          <a:latin typeface="Arial" panose="020B0604020202020204" pitchFamily="34" charset="0"/>
                          <a:cs typeface="Arial" panose="020B0604020202020204" pitchFamily="34" charset="0"/>
                        </a:rPr>
                        <a:t>Education</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Shadowing / insight in R&amp;D / audit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rowSpan="2">
                  <a:txBody>
                    <a:bodyPr/>
                    <a:lstStyle/>
                    <a:p>
                      <a:pPr algn="l" fontAlgn="ctr"/>
                      <a:r>
                        <a:rPr lang="en-GB" sz="1400" u="none" strike="noStrike" dirty="0">
                          <a:effectLst/>
                          <a:latin typeface="Arial" panose="020B0604020202020204" pitchFamily="34" charset="0"/>
                          <a:cs typeface="Arial" panose="020B0604020202020204" pitchFamily="34" charset="0"/>
                        </a:rPr>
                        <a:t>Training for practice supervisor / practice assessor / preceptor roles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ctr">
                    <a:solidFill>
                      <a:srgbClr val="CCFF66"/>
                    </a:solidFill>
                  </a:tcPr>
                </a:tc>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Participation in audit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vMerge="1">
                  <a:txBody>
                    <a:bodyPr/>
                    <a:lstStyle/>
                    <a:p>
                      <a:endParaRPr lang="en-GB"/>
                    </a:p>
                  </a:txBody>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Linking with HEIs for post-</a:t>
                      </a:r>
                      <a:r>
                        <a:rPr lang="en-GB" sz="1400" u="none" strike="noStrike" dirty="0" err="1">
                          <a:effectLst/>
                          <a:latin typeface="Arial" panose="020B0604020202020204" pitchFamily="34" charset="0"/>
                          <a:cs typeface="Arial" panose="020B0604020202020204" pitchFamily="34" charset="0"/>
                        </a:rPr>
                        <a:t>reg</a:t>
                      </a:r>
                      <a:r>
                        <a:rPr lang="en-GB" sz="1400" u="none" strike="noStrike" dirty="0">
                          <a:effectLst/>
                          <a:latin typeface="Arial" panose="020B0604020202020204" pitchFamily="34" charset="0"/>
                          <a:cs typeface="Arial" panose="020B0604020202020204" pitchFamily="34" charset="0"/>
                        </a:rPr>
                        <a:t> programmes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Rotation - other areas/organisations/specialist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Critical appraisal of evidence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Insights (including corporate)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Journal clubs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Shadowing specialist nurses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r h="180975">
                <a:tc>
                  <a:txBody>
                    <a:bodyPr/>
                    <a:lstStyle/>
                    <a:p>
                      <a:pPr algn="l" fontAlgn="b"/>
                      <a:r>
                        <a:rPr lang="en-GB" sz="1400" u="none" strike="noStrike">
                          <a:effectLst/>
                          <a:latin typeface="Arial" panose="020B0604020202020204" pitchFamily="34" charset="0"/>
                          <a:cs typeface="Arial" panose="020B0604020202020204" pitchFamily="34" charset="0"/>
                        </a:rPr>
                        <a:t>External partnerships (charities?)</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Supernumerary opportunities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r h="371475">
                <a:tc>
                  <a:txBody>
                    <a:bodyPr/>
                    <a:lstStyle/>
                    <a:p>
                      <a:pPr algn="l" fontAlgn="b"/>
                      <a:r>
                        <a:rPr lang="en-GB" sz="1400" u="none" strike="noStrike" dirty="0" smtClean="0">
                          <a:effectLst/>
                          <a:latin typeface="Arial" panose="020B0604020202020204" pitchFamily="34" charset="0"/>
                          <a:cs typeface="Arial" panose="020B0604020202020204" pitchFamily="34" charset="0"/>
                        </a:rPr>
                        <a:t>Participation in QI or service improvement </a:t>
                      </a:r>
                    </a:p>
                    <a:p>
                      <a:pPr algn="l" fontAlgn="b"/>
                      <a:r>
                        <a:rPr lang="en-GB" sz="1400" u="none" strike="noStrike" dirty="0" smtClean="0">
                          <a:effectLst/>
                          <a:latin typeface="Arial" panose="020B0604020202020204" pitchFamily="34" charset="0"/>
                          <a:cs typeface="Arial" panose="020B0604020202020204" pitchFamily="34" charset="0"/>
                        </a:rPr>
                        <a:t>project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6">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Level 6 / 7 accredited / non-accredited formal / informal education</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CCFF66"/>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905816"/>
              </p:ext>
            </p:extLst>
          </p:nvPr>
        </p:nvGraphicFramePr>
        <p:xfrm>
          <a:off x="783272" y="3212976"/>
          <a:ext cx="7577457" cy="2619732"/>
        </p:xfrm>
        <a:graphic>
          <a:graphicData uri="http://schemas.openxmlformats.org/drawingml/2006/table">
            <a:tbl>
              <a:tblPr>
                <a:tableStyleId>{5940675A-B579-460E-94D1-54222C63F5DA}</a:tableStyleId>
              </a:tblPr>
              <a:tblGrid>
                <a:gridCol w="3658343"/>
                <a:gridCol w="260771"/>
                <a:gridCol w="3658343"/>
              </a:tblGrid>
              <a:tr h="381000">
                <a:tc>
                  <a:txBody>
                    <a:bodyPr/>
                    <a:lstStyle/>
                    <a:p>
                      <a:pPr algn="l" fontAlgn="b"/>
                      <a:r>
                        <a:rPr lang="en-GB" sz="1600" b="1" u="none" strike="noStrike" dirty="0">
                          <a:effectLst/>
                          <a:latin typeface="Arial" panose="020B0604020202020204" pitchFamily="34" charset="0"/>
                          <a:cs typeface="Arial" panose="020B0604020202020204" pitchFamily="34" charset="0"/>
                        </a:rPr>
                        <a:t>Leadership</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600" b="1" u="none" strike="noStrike" dirty="0">
                          <a:effectLst/>
                          <a:latin typeface="Arial" panose="020B0604020202020204" pitchFamily="34" charset="0"/>
                          <a:cs typeface="Arial" panose="020B0604020202020204" pitchFamily="34" charset="0"/>
                        </a:rPr>
                        <a:t>Clinical</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361950">
                <a:tc>
                  <a:txBody>
                    <a:bodyPr/>
                    <a:lstStyle/>
                    <a:p>
                      <a:pPr algn="l" fontAlgn="b"/>
                      <a:r>
                        <a:rPr lang="en-GB" sz="1400" u="none" strike="noStrike" dirty="0">
                          <a:effectLst/>
                          <a:latin typeface="Arial" panose="020B0604020202020204" pitchFamily="34" charset="0"/>
                          <a:cs typeface="Arial" panose="020B0604020202020204" pitchFamily="34" charset="0"/>
                        </a:rPr>
                        <a:t>Practice supervisor/practice assessor/preceptor (post training)</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Clinical champions in different </a:t>
                      </a:r>
                      <a:r>
                        <a:rPr lang="en-GB" sz="1400" u="none" strike="noStrike" dirty="0" smtClean="0">
                          <a:effectLst/>
                          <a:latin typeface="Arial" panose="020B0604020202020204" pitchFamily="34" charset="0"/>
                          <a:cs typeface="Arial" panose="020B0604020202020204" pitchFamily="34" charset="0"/>
                        </a:rPr>
                        <a:t>specialisms </a:t>
                      </a:r>
                      <a:r>
                        <a:rPr lang="en-GB" sz="1400" u="none" strike="noStrike" dirty="0">
                          <a:effectLst/>
                          <a:latin typeface="Arial" panose="020B0604020202020204" pitchFamily="34" charset="0"/>
                          <a:cs typeface="Arial" panose="020B0604020202020204" pitchFamily="34" charset="0"/>
                        </a:rPr>
                        <a:t>(previous link nurse role)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Buddy to new staff members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CNS 'buddy'</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361950">
                <a:tc>
                  <a:txBody>
                    <a:bodyPr/>
                    <a:lstStyle/>
                    <a:p>
                      <a:pPr algn="l" fontAlgn="b"/>
                      <a:r>
                        <a:rPr lang="en-GB" sz="1400" u="none" strike="noStrike" dirty="0">
                          <a:effectLst/>
                          <a:latin typeface="Arial" panose="020B0604020202020204" pitchFamily="34" charset="0"/>
                          <a:cs typeface="Arial" panose="020B0604020202020204" pitchFamily="34" charset="0"/>
                        </a:rPr>
                        <a:t>Shadowing managers / senior staff members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Formal accredited / non-accredited education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326112">
                <a:tc>
                  <a:txBody>
                    <a:bodyPr/>
                    <a:lstStyle/>
                    <a:p>
                      <a:pPr algn="l" fontAlgn="b"/>
                      <a:r>
                        <a:rPr lang="en-GB" sz="1400" u="none" strike="noStrike" dirty="0">
                          <a:effectLst/>
                          <a:latin typeface="Arial" panose="020B0604020202020204" pitchFamily="34" charset="0"/>
                          <a:cs typeface="Arial" panose="020B0604020202020204" pitchFamily="34" charset="0"/>
                        </a:rPr>
                        <a:t>Assuming responsibilities / delegation</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Mini-secondments to specialist areas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"Ready for band 6" programme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Formal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Teaching preceptees to teach</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Taster sessions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180975">
                <a:tc>
                  <a:txBody>
                    <a:bodyPr/>
                    <a:lstStyle/>
                    <a:p>
                      <a:pPr algn="l" fontAlgn="b"/>
                      <a:r>
                        <a:rPr lang="en-GB" sz="1400" u="none" strike="noStrike" dirty="0">
                          <a:effectLst/>
                          <a:latin typeface="Arial" panose="020B0604020202020204" pitchFamily="34" charset="0"/>
                          <a:cs typeface="Arial" panose="020B0604020202020204" pitchFamily="34" charset="0"/>
                        </a:rPr>
                        <a:t>Access to leadership programmes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Clear specialist pathways</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r h="190500">
                <a:tc>
                  <a:txBody>
                    <a:bodyPr/>
                    <a:lstStyle/>
                    <a:p>
                      <a:pPr algn="l" fontAlgn="b"/>
                      <a:r>
                        <a:rPr lang="en-GB" sz="1400" u="none" strike="noStrike" dirty="0">
                          <a:effectLst/>
                          <a:latin typeface="Arial" panose="020B0604020202020204" pitchFamily="34" charset="0"/>
                          <a:cs typeface="Arial" panose="020B0604020202020204" pitchFamily="34" charset="0"/>
                        </a:rPr>
                        <a:t>Opportunity to network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chemeClr val="accent4">
                        <a:lumMod val="40000"/>
                        <a:lumOff val="60000"/>
                      </a:schemeClr>
                    </a:solidFill>
                  </a:tcPr>
                </a:tc>
                <a:tc>
                  <a:txBody>
                    <a:bodyPr/>
                    <a:lstStyle/>
                    <a:p>
                      <a:pPr algn="l" fontAlgn="b"/>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8792" marR="8792" marT="9525" marB="0" anchor="b"/>
                </a:tc>
                <a:tc>
                  <a:txBody>
                    <a:bodyPr/>
                    <a:lstStyle/>
                    <a:p>
                      <a:pPr algn="l" fontAlgn="b"/>
                      <a:r>
                        <a:rPr lang="en-GB" sz="1400" u="none" strike="noStrike" dirty="0">
                          <a:effectLst/>
                          <a:latin typeface="Arial" panose="020B0604020202020204" pitchFamily="34" charset="0"/>
                          <a:cs typeface="Arial" panose="020B0604020202020204" pitchFamily="34" charset="0"/>
                        </a:rPr>
                        <a:t> </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8792" marR="8792" marT="9525" marB="0" anchor="b">
                    <a:solidFill>
                      <a:srgbClr val="66FFFF"/>
                    </a:solidFill>
                  </a:tcPr>
                </a:tc>
              </a:tr>
            </a:tbl>
          </a:graphicData>
        </a:graphic>
      </p:graphicFrame>
      <p:sp>
        <p:nvSpPr>
          <p:cNvPr id="5" name="Left-Right Arrow 4"/>
          <p:cNvSpPr/>
          <p:nvPr/>
        </p:nvSpPr>
        <p:spPr>
          <a:xfrm>
            <a:off x="1115616" y="2213026"/>
            <a:ext cx="7245113" cy="1161625"/>
          </a:xfrm>
          <a:prstGeom prst="leftRightArrow">
            <a:avLst/>
          </a:prstGeom>
          <a:solidFill>
            <a:srgbClr val="FFFF00"/>
          </a:solidFill>
          <a:ln w="25400" cap="flat">
            <a:solidFill>
              <a:srgbClr val="FFFF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536433" rtl="0" fontAlgn="auto" latinLnBrk="0" hangingPunct="0">
              <a:lnSpc>
                <a:spcPct val="100000"/>
              </a:lnSpc>
              <a:spcBef>
                <a:spcPts val="0"/>
              </a:spcBef>
              <a:spcAft>
                <a:spcPts val="0"/>
              </a:spcAft>
              <a:buClrTx/>
              <a:buSzTx/>
              <a:buFontTx/>
              <a:buNone/>
              <a:tabLst/>
            </a:pPr>
            <a:r>
              <a:rPr kumimoji="0" lang="en-GB" sz="1600" b="1"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Core competencies, consolidation, confidence, resilience</a:t>
            </a:r>
          </a:p>
          <a:p>
            <a:pPr marL="0" marR="0" indent="0" algn="ctr" defTabSz="536433" rtl="0" fontAlgn="auto" latinLnBrk="0" hangingPunct="0">
              <a:lnSpc>
                <a:spcPct val="100000"/>
              </a:lnSpc>
              <a:spcBef>
                <a:spcPts val="0"/>
              </a:spcBef>
              <a:spcAft>
                <a:spcPts val="0"/>
              </a:spcAft>
              <a:buClrTx/>
              <a:buSzTx/>
              <a:buFontTx/>
              <a:buNone/>
              <a:tabLst/>
            </a:pPr>
            <a:r>
              <a:rPr lang="en-GB" sz="1600" b="1" dirty="0" smtClean="0">
                <a:latin typeface="Arial" panose="020B0604020202020204" pitchFamily="34" charset="0"/>
                <a:cs typeface="Arial" panose="020B0604020202020204" pitchFamily="34" charset="0"/>
              </a:rPr>
              <a:t>Action learning and reflective learning</a:t>
            </a:r>
            <a:endParaRPr kumimoji="0" lang="en-GB" sz="1600" b="1"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Tree>
    <p:extLst>
      <p:ext uri="{BB962C8B-B14F-4D97-AF65-F5344CB8AC3E}">
        <p14:creationId xmlns:p14="http://schemas.microsoft.com/office/powerpoint/2010/main" val="2953389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77225" y="1235715"/>
            <a:ext cx="7817026" cy="5261665"/>
            <a:chOff x="577225" y="1235715"/>
            <a:chExt cx="7817026" cy="5261665"/>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748" t="23508" r="29721" b="6250"/>
            <a:stretch/>
          </p:blipFill>
          <p:spPr bwMode="auto">
            <a:xfrm>
              <a:off x="2216179" y="1242932"/>
              <a:ext cx="4586356" cy="4507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577225" y="2780930"/>
              <a:ext cx="1595254" cy="887911"/>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Specialist training</a:t>
              </a:r>
            </a:p>
          </p:txBody>
        </p:sp>
        <p:sp>
          <p:nvSpPr>
            <p:cNvPr id="7" name="Rounded Rectangle 6"/>
            <p:cNvSpPr/>
            <p:nvPr/>
          </p:nvSpPr>
          <p:spPr>
            <a:xfrm>
              <a:off x="1049147" y="1235715"/>
              <a:ext cx="1595254" cy="887911"/>
            </a:xfrm>
            <a:prstGeom prst="roundRect">
              <a:avLst/>
            </a:prstGeom>
            <a:solidFill>
              <a:srgbClr val="92D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Rotations / Insights</a:t>
              </a:r>
            </a:p>
          </p:txBody>
        </p:sp>
        <p:sp>
          <p:nvSpPr>
            <p:cNvPr id="10" name="Rounded Rectangle 9"/>
            <p:cNvSpPr/>
            <p:nvPr/>
          </p:nvSpPr>
          <p:spPr>
            <a:xfrm>
              <a:off x="844018" y="4653138"/>
              <a:ext cx="1595254" cy="887911"/>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Leadership / responsibility</a:t>
              </a:r>
            </a:p>
          </p:txBody>
        </p:sp>
        <p:sp>
          <p:nvSpPr>
            <p:cNvPr id="12" name="Rounded Rectangle 11"/>
            <p:cNvSpPr/>
            <p:nvPr/>
          </p:nvSpPr>
          <p:spPr>
            <a:xfrm>
              <a:off x="6798997" y="1297937"/>
              <a:ext cx="1595254" cy="887911"/>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Leadership / responsibility</a:t>
              </a:r>
            </a:p>
          </p:txBody>
        </p:sp>
        <p:sp>
          <p:nvSpPr>
            <p:cNvPr id="15" name="Rounded Rectangle 14"/>
            <p:cNvSpPr/>
            <p:nvPr/>
          </p:nvSpPr>
          <p:spPr>
            <a:xfrm>
              <a:off x="2546913" y="5609469"/>
              <a:ext cx="1595254" cy="887911"/>
            </a:xfrm>
            <a:prstGeom prst="round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Research / Quality improvement</a:t>
              </a:r>
            </a:p>
          </p:txBody>
        </p:sp>
        <p:sp>
          <p:nvSpPr>
            <p:cNvPr id="20" name="Rounded Rectangle 19"/>
            <p:cNvSpPr/>
            <p:nvPr/>
          </p:nvSpPr>
          <p:spPr>
            <a:xfrm>
              <a:off x="6632537" y="4544742"/>
              <a:ext cx="1595254" cy="665936"/>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Coaching</a:t>
              </a:r>
            </a:p>
          </p:txBody>
        </p:sp>
        <p:cxnSp>
          <p:nvCxnSpPr>
            <p:cNvPr id="21" name="Straight Arrow Connector 20"/>
            <p:cNvCxnSpPr>
              <a:stCxn id="20" idx="1"/>
            </p:cNvCxnSpPr>
            <p:nvPr/>
          </p:nvCxnSpPr>
          <p:spPr>
            <a:xfrm flipH="1" flipV="1">
              <a:off x="5037283" y="4007354"/>
              <a:ext cx="1595254" cy="870357"/>
            </a:xfrm>
            <a:prstGeom prst="straightConnector1">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170222" y="3262918"/>
              <a:ext cx="1462315" cy="1421536"/>
            </a:xfrm>
            <a:prstGeom prst="straightConnector1">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497170" y="4118935"/>
              <a:ext cx="1012187" cy="1490534"/>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634475" y="3789040"/>
              <a:ext cx="1535745" cy="1790828"/>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29" name="Straight Arrow Connector 1028"/>
            <p:cNvCxnSpPr>
              <a:stCxn id="10" idx="3"/>
            </p:cNvCxnSpPr>
            <p:nvPr/>
          </p:nvCxnSpPr>
          <p:spPr>
            <a:xfrm flipV="1">
              <a:off x="2439273" y="4007353"/>
              <a:ext cx="1733914" cy="1089740"/>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4837876" y="1832068"/>
              <a:ext cx="1961121" cy="1020868"/>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39" name="Straight Arrow Connector 1038"/>
            <p:cNvCxnSpPr/>
            <p:nvPr/>
          </p:nvCxnSpPr>
          <p:spPr>
            <a:xfrm>
              <a:off x="2614531" y="3462869"/>
              <a:ext cx="1402487" cy="67737"/>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2183059" y="3224884"/>
              <a:ext cx="1857190" cy="76068"/>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2" name="Straight Arrow Connector 1041"/>
            <p:cNvCxnSpPr/>
            <p:nvPr/>
          </p:nvCxnSpPr>
          <p:spPr>
            <a:xfrm>
              <a:off x="2644402" y="1679670"/>
              <a:ext cx="1705537" cy="1245275"/>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644401" y="1832068"/>
              <a:ext cx="1528785" cy="1379560"/>
            </a:xfrm>
            <a:prstGeom prst="straightConnector1">
              <a:avLst/>
            </a:prstGeom>
            <a:ln w="254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4509358" y="1710976"/>
              <a:ext cx="2293941" cy="1141960"/>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5103752" y="2008479"/>
              <a:ext cx="1695247" cy="1113827"/>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 xmlns:a16="http://schemas.microsoft.com/office/drawing/2014/main" id="{E7C006AC-3FB3-4BE7-8B5A-4B752EFF3661}"/>
              </a:ext>
            </a:extLst>
          </p:cNvPr>
          <p:cNvSpPr>
            <a:spLocks noGrp="1"/>
          </p:cNvSpPr>
          <p:nvPr>
            <p:ph type="title"/>
          </p:nvPr>
        </p:nvSpPr>
        <p:spPr>
          <a:xfrm>
            <a:off x="457200" y="91431"/>
            <a:ext cx="8229600" cy="1143001"/>
          </a:xfrm>
        </p:spPr>
        <p:txBody>
          <a:bodyPr/>
          <a:lstStyle/>
          <a:p>
            <a:r>
              <a:rPr lang="en-GB" dirty="0"/>
              <a:t>Career Framework</a:t>
            </a:r>
          </a:p>
        </p:txBody>
      </p:sp>
    </p:spTree>
    <p:extLst>
      <p:ext uri="{BB962C8B-B14F-4D97-AF65-F5344CB8AC3E}">
        <p14:creationId xmlns:p14="http://schemas.microsoft.com/office/powerpoint/2010/main" val="326936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CapitalNurse Career Framework</a:t>
            </a:r>
            <a:br>
              <a:rPr lang="en-GB" dirty="0" smtClean="0"/>
            </a:br>
            <a:r>
              <a:rPr lang="en-GB" dirty="0" smtClean="0"/>
              <a:t>Career progression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464427"/>
              </p:ext>
            </p:extLst>
          </p:nvPr>
        </p:nvGraphicFramePr>
        <p:xfrm>
          <a:off x="251520" y="1052736"/>
          <a:ext cx="843528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8675850"/>
      </p:ext>
    </p:extLst>
  </p:cSld>
  <p:clrMapOvr>
    <a:masterClrMapping/>
  </p:clrMapOvr>
</p:sld>
</file>

<file path=ppt/theme/theme1.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C9D11B14-2BB7-47CA-9303-E74E54F151AF}"/>
</file>

<file path=customXml/itemProps2.xml><?xml version="1.0" encoding="utf-8"?>
<ds:datastoreItem xmlns:ds="http://schemas.openxmlformats.org/officeDocument/2006/customXml" ds:itemID="{370CB16C-77CA-45EF-B5A8-79198622C2D0}"/>
</file>

<file path=customXml/itemProps3.xml><?xml version="1.0" encoding="utf-8"?>
<ds:datastoreItem xmlns:ds="http://schemas.openxmlformats.org/officeDocument/2006/customXml" ds:itemID="{D4BDED89-1762-4548-BD72-2870F4596B74}"/>
</file>

<file path=docProps/app.xml><?xml version="1.0" encoding="utf-8"?>
<Properties xmlns="http://schemas.openxmlformats.org/officeDocument/2006/extended-properties" xmlns:vt="http://schemas.openxmlformats.org/officeDocument/2006/docPropsVTypes">
  <Template>CapitalNurse</Template>
  <TotalTime>37327</TotalTime>
  <Words>1628</Words>
  <Application>Microsoft Office PowerPoint</Application>
  <PresentationFormat>On-screen Show (4:3)</PresentationFormat>
  <Paragraphs>232</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CapitalNurse</vt:lpstr>
      <vt:lpstr>Preceptor Development Facilitating a Career Conversation</vt:lpstr>
      <vt:lpstr>Workshop Objectives</vt:lpstr>
      <vt:lpstr>Topics</vt:lpstr>
      <vt:lpstr>Beyond Preceptorship</vt:lpstr>
      <vt:lpstr>PowerPoint Presentation</vt:lpstr>
      <vt:lpstr>PowerPoint Presentation</vt:lpstr>
      <vt:lpstr>PowerPoint Presentation</vt:lpstr>
      <vt:lpstr>Career Framework</vt:lpstr>
      <vt:lpstr>CapitalNurse Career Framework Career progression</vt:lpstr>
      <vt:lpstr>Indicative Content for Core</vt:lpstr>
      <vt:lpstr>Activity </vt:lpstr>
      <vt:lpstr>Preparing the Conversation</vt:lpstr>
      <vt:lpstr>Preparing the Nurse</vt:lpstr>
      <vt:lpstr>Six Key Questions</vt:lpstr>
      <vt:lpstr>Activity</vt:lpstr>
      <vt:lpstr>SOAR Coaching Model</vt:lpstr>
      <vt:lpstr>Situation</vt:lpstr>
      <vt:lpstr>Outcome</vt:lpstr>
      <vt:lpstr>Action</vt:lpstr>
      <vt:lpstr>Review and Reflect</vt:lpstr>
      <vt:lpstr>Activity</vt:lpstr>
      <vt:lpstr>Review and Reflect</vt:lpstr>
      <vt:lpstr>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 Workshop</dc:title>
  <dc:creator>Desiree Cox</dc:creator>
  <cp:lastModifiedBy>Desiree Cox</cp:lastModifiedBy>
  <cp:revision>41</cp:revision>
  <dcterms:created xsi:type="dcterms:W3CDTF">2018-04-03T13:42:55Z</dcterms:created>
  <dcterms:modified xsi:type="dcterms:W3CDTF">2020-02-11T17:24:26Z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