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1" r:id="rId4"/>
    <p:sldId id="263" r:id="rId5"/>
    <p:sldId id="264" r:id="rId6"/>
    <p:sldId id="267" r:id="rId7"/>
    <p:sldId id="265" r:id="rId8"/>
    <p:sldId id="266" r:id="rId9"/>
    <p:sldId id="271" r:id="rId10"/>
    <p:sldId id="268" r:id="rId11"/>
    <p:sldId id="269" r:id="rId12"/>
    <p:sldId id="272" r:id="rId13"/>
    <p:sldId id="270" r:id="rId14"/>
    <p:sldId id="274" r:id="rId15"/>
    <p:sldId id="276" r:id="rId16"/>
    <p:sldId id="277" r:id="rId17"/>
    <p:sldId id="278"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723" autoAdjust="0"/>
  </p:normalViewPr>
  <p:slideViewPr>
    <p:cSldViewPr snapToGrid="0">
      <p:cViewPr varScale="1">
        <p:scale>
          <a:sx n="49" d="100"/>
          <a:sy n="49" d="100"/>
        </p:scale>
        <p:origin x="-154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2B41F-C8CF-4BED-9E20-8B19E48FDAAE}" type="datetimeFigureOut">
              <a:rPr lang="en-GB" smtClean="0"/>
              <a:t>20/05/2019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64096-AEFD-4B20-8330-A42A922F5115}" type="slidenum">
              <a:rPr lang="en-GB" smtClean="0"/>
              <a:t>‹#›</a:t>
            </a:fld>
            <a:endParaRPr lang="en-GB"/>
          </a:p>
        </p:txBody>
      </p:sp>
    </p:spTree>
    <p:extLst>
      <p:ext uri="{BB962C8B-B14F-4D97-AF65-F5344CB8AC3E}">
        <p14:creationId xmlns:p14="http://schemas.microsoft.com/office/powerpoint/2010/main" val="270615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earndementia.co.uk/temporal.ph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a:t>
            </a:r>
            <a:r>
              <a:rPr lang="en-GB" baseline="0" dirty="0" smtClean="0"/>
              <a:t> 1: </a:t>
            </a:r>
          </a:p>
          <a:p>
            <a:r>
              <a:rPr lang="en-GB" baseline="0" dirty="0" smtClean="0"/>
              <a:t>Introduction slide to present context of training. Prevalence of dementia in the UK, numbers of people living with dementia who are under 65, numbers living with dementia from Black and Minority Ethnic (BAME) groups</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2</a:t>
            </a:fld>
            <a:endParaRPr lang="en-GB"/>
          </a:p>
        </p:txBody>
      </p:sp>
    </p:spTree>
    <p:extLst>
      <p:ext uri="{BB962C8B-B14F-4D97-AF65-F5344CB8AC3E}">
        <p14:creationId xmlns:p14="http://schemas.microsoft.com/office/powerpoint/2010/main" val="603690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3:</a:t>
            </a:r>
          </a:p>
          <a:p>
            <a:r>
              <a:rPr lang="en-GB" dirty="0" smtClean="0"/>
              <a:t>Ask the students to think about the image and</a:t>
            </a:r>
            <a:r>
              <a:rPr lang="en-GB" baseline="0" dirty="0" smtClean="0"/>
              <a:t> the word sufferer</a:t>
            </a:r>
          </a:p>
          <a:p>
            <a:endParaRPr lang="en-GB" baseline="0" dirty="0" smtClean="0"/>
          </a:p>
          <a:p>
            <a:r>
              <a:rPr lang="en-GB" sz="1200" kern="1200" dirty="0" smtClean="0">
                <a:solidFill>
                  <a:schemeClr val="tx1"/>
                </a:solidFill>
                <a:effectLst/>
                <a:latin typeface="+mn-lt"/>
                <a:ea typeface="+mn-ea"/>
                <a:cs typeface="+mn-cs"/>
              </a:rPr>
              <a:t>Historically the term stigma has been used to refer to a mark or signify something bad or unusual about the person bearing the mark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Theories assert that stigma is constructed at a social level (whether experienced publically or privately).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World Alzheimer Report: Overcoming the stigma of dementia, released on 21 September 2012, shares results from a worldwide survey conducted with people with dementia and carers on their personal experiences of stigma. The report indicates that the stigma associated with dementia often means people are excluded and marginalised in society. </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further issue is since stigma is socially constructed it is also culturally determined. People from different societies and eras construct differing stigmatising attributes. For example one research</a:t>
            </a:r>
            <a:r>
              <a:rPr lang="en-GB" sz="1200" kern="1200" baseline="0" dirty="0" smtClean="0">
                <a:solidFill>
                  <a:schemeClr val="tx1"/>
                </a:solidFill>
                <a:effectLst/>
                <a:latin typeface="+mn-lt"/>
                <a:ea typeface="+mn-ea"/>
                <a:cs typeface="+mn-cs"/>
              </a:rPr>
              <a:t> study </a:t>
            </a:r>
            <a:r>
              <a:rPr lang="en-GB" sz="1200" kern="1200" dirty="0" smtClean="0">
                <a:solidFill>
                  <a:schemeClr val="tx1"/>
                </a:solidFill>
                <a:effectLst/>
                <a:latin typeface="+mn-lt"/>
                <a:ea typeface="+mn-ea"/>
                <a:cs typeface="+mn-cs"/>
              </a:rPr>
              <a:t>found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South Asians had a tendency to perceive dementia as contagious but curable condition as compared to the Caucasians (</a:t>
            </a:r>
            <a:r>
              <a:rPr lang="en-GB" sz="1200" kern="1200" dirty="0" err="1" smtClean="0">
                <a:solidFill>
                  <a:schemeClr val="tx1"/>
                </a:solidFill>
                <a:effectLst/>
                <a:latin typeface="+mn-lt"/>
                <a:ea typeface="+mn-ea"/>
                <a:cs typeface="+mn-cs"/>
              </a:rPr>
              <a:t>Purandare</a:t>
            </a:r>
            <a:r>
              <a:rPr lang="en-GB" sz="1200" kern="1200" dirty="0" smtClean="0">
                <a:solidFill>
                  <a:schemeClr val="tx1"/>
                </a:solidFill>
                <a:effectLst/>
                <a:latin typeface="+mn-lt"/>
                <a:ea typeface="+mn-ea"/>
                <a:cs typeface="+mn-cs"/>
              </a:rPr>
              <a:t> et al., 2007).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Facing Dementia survey indicated that 19% of 600 lay people thought that dementia equated to being crazy and insane whilst only 4% of people thought this applied to Alzheimer’s disease (</a:t>
            </a:r>
            <a:r>
              <a:rPr lang="en-GB" sz="1200" kern="1200" dirty="0" err="1" smtClean="0">
                <a:solidFill>
                  <a:schemeClr val="tx1"/>
                </a:solidFill>
                <a:effectLst/>
                <a:latin typeface="+mn-lt"/>
                <a:ea typeface="+mn-ea"/>
                <a:cs typeface="+mn-cs"/>
              </a:rPr>
              <a:t>Rimmer</a:t>
            </a:r>
            <a:r>
              <a:rPr lang="en-GB" sz="1200" kern="1200" dirty="0" smtClean="0">
                <a:solidFill>
                  <a:schemeClr val="tx1"/>
                </a:solidFill>
                <a:effectLst/>
                <a:latin typeface="+mn-lt"/>
                <a:ea typeface="+mn-ea"/>
                <a:cs typeface="+mn-cs"/>
              </a:rPr>
              <a:t> et al., 2005).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important to note that stigmatising views of dementia affect the way that people going through the assessment and diagnostic perceive and react to diagnosis.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11</a:t>
            </a:fld>
            <a:endParaRPr lang="en-GB"/>
          </a:p>
        </p:txBody>
      </p:sp>
    </p:spTree>
    <p:extLst>
      <p:ext uri="{BB962C8B-B14F-4D97-AF65-F5344CB8AC3E}">
        <p14:creationId xmlns:p14="http://schemas.microsoft.com/office/powerpoint/2010/main" val="1851145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it comes to addressing stigmatising views about dementia it is really important to consider the</a:t>
            </a:r>
            <a:r>
              <a:rPr lang="en-GB" baseline="0" dirty="0" smtClean="0"/>
              <a:t> language that we use to talk about dementia</a:t>
            </a:r>
          </a:p>
          <a:p>
            <a:endParaRPr lang="en-GB" baseline="0" dirty="0" smtClean="0"/>
          </a:p>
          <a:p>
            <a:r>
              <a:rPr lang="en-GB" baseline="0" dirty="0" smtClean="0"/>
              <a:t>A group of people with dementia have described some words used about dementia as “curl up and die” words. These words affect the way we view and think about people with dementia</a:t>
            </a:r>
          </a:p>
          <a:p>
            <a:endParaRPr lang="en-GB" baseline="0" dirty="0" smtClean="0"/>
          </a:p>
          <a:p>
            <a:r>
              <a:rPr lang="en-GB" baseline="0" dirty="0" smtClean="0"/>
              <a:t>It is important to use words that people living with dementia feel represent them- that promote the PERSON with dementia rather than the person with DEMENTIA</a:t>
            </a:r>
          </a:p>
          <a:p>
            <a:endParaRPr lang="en-GB" baseline="0" dirty="0" smtClean="0"/>
          </a:p>
          <a:p>
            <a:r>
              <a:rPr lang="en-GB" baseline="0" dirty="0" smtClean="0"/>
              <a:t>Using the right language is one step towards addressing stigmatising views about dementia </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12</a:t>
            </a:fld>
            <a:endParaRPr lang="en-GB"/>
          </a:p>
        </p:txBody>
      </p:sp>
    </p:spTree>
    <p:extLst>
      <p:ext uri="{BB962C8B-B14F-4D97-AF65-F5344CB8AC3E}">
        <p14:creationId xmlns:p14="http://schemas.microsoft.com/office/powerpoint/2010/main" val="420423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Section 4:</a:t>
            </a:r>
          </a:p>
          <a:p>
            <a:r>
              <a:rPr lang="en-GB" sz="1200" b="1" kern="1200" dirty="0" smtClean="0">
                <a:solidFill>
                  <a:schemeClr val="tx1"/>
                </a:solidFill>
                <a:effectLst/>
                <a:latin typeface="+mn-lt"/>
                <a:ea typeface="+mn-ea"/>
                <a:cs typeface="+mn-cs"/>
              </a:rPr>
              <a:t>Language difficulties are common for people with dementia, although the types of language problems that people might experience vary according dementia type,  personal history and social environment. </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Common language problems for people with dementia include: </a:t>
            </a:r>
          </a:p>
          <a:p>
            <a:r>
              <a:rPr lang="en-GB" sz="1200" kern="1200" dirty="0" smtClean="0">
                <a:solidFill>
                  <a:schemeClr val="tx1"/>
                </a:solidFill>
                <a:effectLst/>
                <a:latin typeface="+mn-lt"/>
                <a:ea typeface="+mn-ea"/>
                <a:cs typeface="+mn-cs"/>
              </a:rPr>
              <a:t>  less concise language with fewer ideas </a:t>
            </a:r>
          </a:p>
          <a:p>
            <a:r>
              <a:rPr lang="en-GB" sz="1200" kern="1200" dirty="0" smtClean="0">
                <a:solidFill>
                  <a:schemeClr val="tx1"/>
                </a:solidFill>
                <a:effectLst/>
                <a:latin typeface="+mn-lt"/>
                <a:ea typeface="+mn-ea"/>
                <a:cs typeface="+mn-cs"/>
              </a:rPr>
              <a:t>  repeating the same words and phrases (maybe asking the same or similar questions) </a:t>
            </a:r>
          </a:p>
          <a:p>
            <a:r>
              <a:rPr lang="en-GB" sz="1200" kern="1200" dirty="0" smtClean="0">
                <a:solidFill>
                  <a:schemeClr val="tx1"/>
                </a:solidFill>
                <a:effectLst/>
                <a:latin typeface="+mn-lt"/>
                <a:ea typeface="+mn-ea"/>
                <a:cs typeface="+mn-cs"/>
              </a:rPr>
              <a:t>  word-finding difficulties and word substitutions </a:t>
            </a:r>
          </a:p>
          <a:p>
            <a:r>
              <a:rPr lang="en-GB" sz="1200" kern="1200" dirty="0" smtClean="0">
                <a:solidFill>
                  <a:schemeClr val="tx1"/>
                </a:solidFill>
                <a:effectLst/>
                <a:latin typeface="+mn-lt"/>
                <a:ea typeface="+mn-ea"/>
                <a:cs typeface="+mn-cs"/>
              </a:rPr>
              <a:t>  difficulty recalling names of family and friends </a:t>
            </a:r>
          </a:p>
          <a:p>
            <a:r>
              <a:rPr lang="en-GB" sz="1200" kern="1200" dirty="0" smtClean="0">
                <a:solidFill>
                  <a:schemeClr val="tx1"/>
                </a:solidFill>
                <a:effectLst/>
                <a:latin typeface="+mn-lt"/>
                <a:ea typeface="+mn-ea"/>
                <a:cs typeface="+mn-cs"/>
              </a:rPr>
              <a:t>  grammatical errors </a:t>
            </a:r>
          </a:p>
          <a:p>
            <a:r>
              <a:rPr lang="en-GB" sz="1200" kern="1200" dirty="0" smtClean="0">
                <a:solidFill>
                  <a:schemeClr val="tx1"/>
                </a:solidFill>
                <a:effectLst/>
                <a:latin typeface="+mn-lt"/>
                <a:ea typeface="+mn-ea"/>
                <a:cs typeface="+mn-cs"/>
              </a:rPr>
              <a:t>  use of jargon and less of meaningful speech </a:t>
            </a:r>
          </a:p>
          <a:p>
            <a:r>
              <a:rPr lang="en-GB" sz="1200" kern="1200" dirty="0" smtClean="0">
                <a:solidFill>
                  <a:schemeClr val="tx1"/>
                </a:solidFill>
                <a:effectLst/>
                <a:latin typeface="+mn-lt"/>
                <a:ea typeface="+mn-ea"/>
                <a:cs typeface="+mn-cs"/>
              </a:rPr>
              <a:t>  difficulty following and maintaining conversation; </a:t>
            </a:r>
          </a:p>
          <a:p>
            <a:r>
              <a:rPr lang="en-GB" sz="1200" kern="1200" dirty="0" smtClean="0">
                <a:solidFill>
                  <a:schemeClr val="tx1"/>
                </a:solidFill>
                <a:effectLst/>
                <a:latin typeface="+mn-lt"/>
                <a:ea typeface="+mn-ea"/>
                <a:cs typeface="+mn-cs"/>
              </a:rPr>
              <a:t>  regression to primary language (in people who are bilingual patients) </a:t>
            </a:r>
          </a:p>
          <a:p>
            <a:r>
              <a:rPr lang="en-GB" sz="1200" kern="1200" dirty="0" smtClean="0">
                <a:solidFill>
                  <a:schemeClr val="tx1"/>
                </a:solidFill>
                <a:effectLst/>
                <a:latin typeface="+mn-lt"/>
                <a:ea typeface="+mn-ea"/>
                <a:cs typeface="+mn-cs"/>
              </a:rPr>
              <a:t>  difficulty understanding what people are saying </a:t>
            </a:r>
          </a:p>
          <a:p>
            <a:r>
              <a:rPr lang="en-GB" sz="1200" kern="1200" dirty="0" smtClean="0">
                <a:solidFill>
                  <a:schemeClr val="tx1"/>
                </a:solidFill>
                <a:effectLst/>
                <a:latin typeface="+mn-lt"/>
                <a:ea typeface="+mn-ea"/>
                <a:cs typeface="+mn-cs"/>
              </a:rPr>
              <a:t>  difficulty with complex instructions that have more than one step </a:t>
            </a:r>
          </a:p>
          <a:p>
            <a:r>
              <a:rPr lang="en-GB" sz="1200" kern="1200" dirty="0" smtClean="0">
                <a:solidFill>
                  <a:schemeClr val="tx1"/>
                </a:solidFill>
                <a:effectLst/>
                <a:latin typeface="+mn-lt"/>
                <a:ea typeface="+mn-ea"/>
                <a:cs typeface="+mn-cs"/>
              </a:rPr>
              <a:t>  impaired writing abilities </a:t>
            </a:r>
          </a:p>
          <a:p>
            <a:r>
              <a:rPr lang="en-GB" sz="1200" kern="1200" dirty="0" smtClean="0">
                <a:solidFill>
                  <a:schemeClr val="tx1"/>
                </a:solidFill>
                <a:effectLst/>
                <a:latin typeface="+mn-lt"/>
                <a:ea typeface="+mn-ea"/>
                <a:cs typeface="+mn-cs"/>
              </a:rPr>
              <a:t>  reading comprehension difficulties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Language problems are common for people with </a:t>
            </a:r>
            <a:r>
              <a:rPr lang="en-GB" sz="1200" u="sng" kern="1200" dirty="0" smtClean="0">
                <a:solidFill>
                  <a:schemeClr val="tx1"/>
                </a:solidFill>
                <a:effectLst/>
                <a:latin typeface="+mn-lt"/>
                <a:ea typeface="+mn-ea"/>
                <a:cs typeface="+mn-cs"/>
              </a:rPr>
              <a:t>Alzheimer’s disease</a:t>
            </a:r>
            <a:r>
              <a:rPr lang="en-GB" sz="1200" kern="1200" dirty="0" smtClean="0">
                <a:solidFill>
                  <a:schemeClr val="tx1"/>
                </a:solidFill>
                <a:effectLst/>
                <a:latin typeface="+mn-lt"/>
                <a:ea typeface="+mn-ea"/>
                <a:cs typeface="+mn-cs"/>
              </a:rPr>
              <a:t> ; the content of speech can become increasingly impoverished and the person can experience word-finding difficulty. Names and unusual words may be preceded by long pauses or replaced with other related words. There is a sense that the person is losing knowledge of what words mean.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People with </a:t>
            </a:r>
            <a:r>
              <a:rPr lang="en-GB" sz="1200" u="sng" kern="1200" dirty="0" smtClean="0">
                <a:solidFill>
                  <a:schemeClr val="tx1"/>
                </a:solidFill>
                <a:effectLst/>
                <a:latin typeface="+mn-lt"/>
                <a:ea typeface="+mn-ea"/>
                <a:cs typeface="+mn-cs"/>
              </a:rPr>
              <a:t>vascular dementia </a:t>
            </a:r>
            <a:r>
              <a:rPr lang="en-GB" sz="1200" kern="1200" dirty="0" smtClean="0">
                <a:solidFill>
                  <a:schemeClr val="tx1"/>
                </a:solidFill>
                <a:effectLst/>
                <a:latin typeface="+mn-lt"/>
                <a:ea typeface="+mn-ea"/>
                <a:cs typeface="+mn-cs"/>
              </a:rPr>
              <a:t> may have more difficulties with the mechanics of speech. For example, a person may find it very difficult to articulate, making speech stuttering and slow. If time is taken, the person knows what they are attempting to communicate, and their knowledge of language (e.g. understanding) may be better than people who have other types of dementia.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language variant of </a:t>
            </a:r>
            <a:r>
              <a:rPr lang="en-GB" sz="1200" u="sng" kern="1200" dirty="0" smtClean="0">
                <a:solidFill>
                  <a:schemeClr val="tx1"/>
                </a:solidFill>
                <a:effectLst/>
                <a:latin typeface="+mn-lt"/>
                <a:ea typeface="+mn-ea"/>
                <a:cs typeface="+mn-cs"/>
              </a:rPr>
              <a:t>frontotemporal dementia </a:t>
            </a:r>
            <a:r>
              <a:rPr lang="en-GB" sz="1200" kern="1200" dirty="0" smtClean="0">
                <a:solidFill>
                  <a:schemeClr val="tx1"/>
                </a:solidFill>
                <a:effectLst/>
                <a:latin typeface="+mn-lt"/>
                <a:ea typeface="+mn-ea"/>
                <a:cs typeface="+mn-cs"/>
              </a:rPr>
              <a:t> (also referred to as primary progressive aphasia), is characterised by difficulties with language. The language variant can be further classified as to whether people have Semantic Dementia- characterised by loss of factual (semantic) memory in both the verbal and non-verbal domains (e.g. loss of meaning of words) or progressive non-fluent aphasia (e.g. difficulties with the production of speech.).</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13</a:t>
            </a:fld>
            <a:endParaRPr lang="en-GB"/>
          </a:p>
        </p:txBody>
      </p:sp>
    </p:spTree>
    <p:extLst>
      <p:ext uri="{BB962C8B-B14F-4D97-AF65-F5344CB8AC3E}">
        <p14:creationId xmlns:p14="http://schemas.microsoft.com/office/powerpoint/2010/main" val="158623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Social Environment</a:t>
            </a:r>
          </a:p>
          <a:p>
            <a:r>
              <a:rPr lang="en-GB" sz="1200" kern="1200" dirty="0" smtClean="0">
                <a:solidFill>
                  <a:schemeClr val="tx1"/>
                </a:solidFill>
                <a:effectLst/>
                <a:latin typeface="+mn-lt"/>
                <a:ea typeface="+mn-ea"/>
                <a:cs typeface="+mn-cs"/>
              </a:rPr>
              <a:t>Considering the social environment is extremely important when thinking about communication. The communicator plays and important role in preserving and supporting a persons retained language abilities. For example, asking multiple questions or talking very quickly is extremely unhelpful for people with language difficulties.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As well as the conversational partner, the physical social environment plays an important role in supporting language and communication. For example, some researchers and practitioners have shown that using “walking interviews” or “walking and talking” is a technique can improve the ability of people to communicate fluently. </a:t>
            </a:r>
          </a:p>
        </p:txBody>
      </p:sp>
      <p:sp>
        <p:nvSpPr>
          <p:cNvPr id="4" name="Slide Number Placeholder 3"/>
          <p:cNvSpPr>
            <a:spLocks noGrp="1"/>
          </p:cNvSpPr>
          <p:nvPr>
            <p:ph type="sldNum" sz="quarter" idx="10"/>
          </p:nvPr>
        </p:nvSpPr>
        <p:spPr/>
        <p:txBody>
          <a:bodyPr/>
          <a:lstStyle/>
          <a:p>
            <a:fld id="{66C64096-AEFD-4B20-8330-A42A922F5115}" type="slidenum">
              <a:rPr lang="en-GB" smtClean="0"/>
              <a:t>14</a:t>
            </a:fld>
            <a:endParaRPr lang="en-GB"/>
          </a:p>
        </p:txBody>
      </p:sp>
    </p:spTree>
    <p:extLst>
      <p:ext uri="{BB962C8B-B14F-4D97-AF65-F5344CB8AC3E}">
        <p14:creationId xmlns:p14="http://schemas.microsoft.com/office/powerpoint/2010/main" val="417344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important to consider</a:t>
            </a:r>
            <a:r>
              <a:rPr lang="en-GB" sz="1200" kern="1200" baseline="0" dirty="0" smtClean="0">
                <a:solidFill>
                  <a:schemeClr val="tx1"/>
                </a:solidFill>
                <a:effectLst/>
                <a:latin typeface="+mn-lt"/>
                <a:ea typeface="+mn-ea"/>
                <a:cs typeface="+mn-cs"/>
              </a:rPr>
              <a:t> health and mood related factors that may affect willingness to engage or attention in conversation. Sometimes these factors can be addressed or accommodations made to compensate- such as talking to people in the morning when they may be more alert than the afternoon, and making sure that if people have sight or hearing correction aids these are available and working.</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C64096-AEFD-4B20-8330-A42A922F5115}" type="slidenum">
              <a:rPr lang="en-GB" smtClean="0"/>
              <a:t>15</a:t>
            </a:fld>
            <a:endParaRPr lang="en-GB"/>
          </a:p>
        </p:txBody>
      </p:sp>
    </p:spTree>
    <p:extLst>
      <p:ext uri="{BB962C8B-B14F-4D97-AF65-F5344CB8AC3E}">
        <p14:creationId xmlns:p14="http://schemas.microsoft.com/office/powerpoint/2010/main" val="294802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5:</a:t>
            </a:r>
          </a:p>
          <a:p>
            <a:endParaRPr lang="en-GB" dirty="0" smtClean="0"/>
          </a:p>
          <a:p>
            <a:r>
              <a:rPr lang="en-GB" dirty="0" smtClean="0"/>
              <a:t>Until</a:t>
            </a:r>
            <a:r>
              <a:rPr lang="en-GB" baseline="0" dirty="0" smtClean="0"/>
              <a:t> the 1990s, living with dementia was mainly thought about from a biomedical perspective. That is, the experience and behaviour of people living with dementia can be determined by the changes in the brain caused by the disease course of dementia. </a:t>
            </a:r>
          </a:p>
          <a:p>
            <a:endParaRPr lang="en-GB" baseline="0" dirty="0" smtClean="0"/>
          </a:p>
          <a:p>
            <a:r>
              <a:rPr lang="en-GB" baseline="0" dirty="0" smtClean="0"/>
              <a:t>this approach was problematic in that it assumes t</a:t>
            </a:r>
            <a:r>
              <a:rPr lang="en-GB" sz="1200" kern="1200" dirty="0" smtClean="0">
                <a:solidFill>
                  <a:schemeClr val="tx1"/>
                </a:solidFill>
                <a:effectLst/>
                <a:latin typeface="+mn-lt"/>
                <a:ea typeface="+mn-ea"/>
                <a:cs typeface="+mn-cs"/>
              </a:rPr>
              <a:t>he actions of people with dementia can</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‘explained’ in terms of underlying neurological disease. It also</a:t>
            </a:r>
            <a:r>
              <a:rPr lang="en-GB" sz="1200" kern="1200" baseline="0" dirty="0" smtClean="0">
                <a:solidFill>
                  <a:schemeClr val="tx1"/>
                </a:solidFill>
                <a:effectLst/>
                <a:latin typeface="+mn-lt"/>
                <a:ea typeface="+mn-ea"/>
                <a:cs typeface="+mn-cs"/>
              </a:rPr>
              <a:t> meant that people were readily </a:t>
            </a:r>
            <a:r>
              <a:rPr lang="en-GB" sz="1200" kern="1200" dirty="0" smtClean="0">
                <a:solidFill>
                  <a:schemeClr val="tx1"/>
                </a:solidFill>
                <a:effectLst/>
                <a:latin typeface="+mn-lt"/>
                <a:ea typeface="+mn-ea"/>
                <a:cs typeface="+mn-cs"/>
              </a:rPr>
              <a:t>reduced to a set of signs and symptoms (dysphasia; disorientation to time and place; confabulation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bio-psycho-social model of dementia presents an alternative to the biomedical model. This</a:t>
            </a:r>
            <a:r>
              <a:rPr lang="en-GB" sz="1200" kern="1200" baseline="0" dirty="0" smtClean="0">
                <a:solidFill>
                  <a:schemeClr val="tx1"/>
                </a:solidFill>
                <a:effectLst/>
                <a:latin typeface="+mn-lt"/>
                <a:ea typeface="+mn-ea"/>
                <a:cs typeface="+mn-cs"/>
              </a:rPr>
              <a:t> approach </a:t>
            </a:r>
            <a:r>
              <a:rPr lang="en-GB" sz="1200" kern="1200" dirty="0" smtClean="0">
                <a:solidFill>
                  <a:schemeClr val="tx1"/>
                </a:solidFill>
                <a:effectLst/>
                <a:latin typeface="+mn-lt"/>
                <a:ea typeface="+mn-ea"/>
                <a:cs typeface="+mn-cs"/>
              </a:rPr>
              <a:t>considers the whole person rather than just the brain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approach asserts that bio, psycho and social factors are all important elements</a:t>
            </a:r>
            <a:r>
              <a:rPr lang="en-GB" sz="1200" kern="1200" baseline="0" dirty="0" smtClean="0">
                <a:solidFill>
                  <a:schemeClr val="tx1"/>
                </a:solidFill>
                <a:effectLst/>
                <a:latin typeface="+mn-lt"/>
                <a:ea typeface="+mn-ea"/>
                <a:cs typeface="+mn-cs"/>
              </a:rPr>
              <a:t> of a persons experience. This factors are not distinct but relate to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When we think about a persons experience we should consider all of these factors- not just the impact changes in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Examples of these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BIO- Neurological impairments (brain changes) but also sensory impairments, general health (infections), exercise, sleep, diet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PSYCHO- mood, anxiety, depression, spirituality, 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SOCIAL- living environment, family, stigma, education, class,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C64096-AEFD-4B20-8330-A42A922F5115}" type="slidenum">
              <a:rPr lang="en-GB" smtClean="0"/>
              <a:t>16</a:t>
            </a:fld>
            <a:endParaRPr lang="en-GB"/>
          </a:p>
        </p:txBody>
      </p:sp>
    </p:spTree>
    <p:extLst>
      <p:ext uri="{BB962C8B-B14F-4D97-AF65-F5344CB8AC3E}">
        <p14:creationId xmlns:p14="http://schemas.microsoft.com/office/powerpoint/2010/main" val="334937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6:</a:t>
            </a:r>
          </a:p>
          <a:p>
            <a:endParaRPr lang="en-GB" dirty="0" smtClean="0"/>
          </a:p>
          <a:p>
            <a:r>
              <a:rPr lang="en-GB" dirty="0" smtClean="0"/>
              <a:t>Central</a:t>
            </a:r>
            <a:r>
              <a:rPr lang="en-GB" baseline="0" dirty="0" smtClean="0"/>
              <a:t> to adopting a person centred approach to understanding and supporting a person living with dementia (or any person) is recognising their psychological needs. </a:t>
            </a:r>
          </a:p>
          <a:p>
            <a:endParaRPr lang="en-GB" baseline="0" dirty="0" smtClean="0"/>
          </a:p>
          <a:p>
            <a:r>
              <a:rPr lang="en-GB" baseline="0" dirty="0" err="1" smtClean="0"/>
              <a:t>Kitwood</a:t>
            </a:r>
            <a:r>
              <a:rPr lang="en-GB" baseline="0" dirty="0" smtClean="0"/>
              <a:t> (1997) identified the importance of maintaining and meeting the psychological needs of people with dementia. He recognised that meting these needs is key  to providing high quality care and support. </a:t>
            </a:r>
          </a:p>
          <a:p>
            <a:endParaRPr lang="en-GB" baseline="0" dirty="0" smtClean="0"/>
          </a:p>
          <a:p>
            <a:r>
              <a:rPr lang="en-GB" baseline="0" dirty="0" err="1" smtClean="0"/>
              <a:t>Kitwood</a:t>
            </a:r>
            <a:r>
              <a:rPr lang="en-GB" baseline="0" dirty="0" smtClean="0"/>
              <a:t> identifies six psychological needs; Love, identity, attachment, inclusion, occupation and comfort.</a:t>
            </a:r>
          </a:p>
          <a:p>
            <a:endParaRPr lang="en-GB" baseline="0" dirty="0" smtClean="0"/>
          </a:p>
          <a:p>
            <a:pPr lvl="0"/>
            <a:r>
              <a:rPr lang="en-GB" sz="1200" kern="1200" dirty="0" smtClean="0">
                <a:solidFill>
                  <a:schemeClr val="tx1"/>
                </a:solidFill>
                <a:effectLst/>
                <a:latin typeface="+mn-lt"/>
                <a:ea typeface="+mn-ea"/>
                <a:cs typeface="+mn-cs"/>
              </a:rPr>
              <a:t>Attachment – the need for secure bonds with others</a:t>
            </a:r>
          </a:p>
          <a:p>
            <a:pPr lvl="0"/>
            <a:r>
              <a:rPr lang="en-GB" sz="1200" kern="1200" dirty="0" smtClean="0">
                <a:solidFill>
                  <a:schemeClr val="tx1"/>
                </a:solidFill>
                <a:effectLst/>
                <a:latin typeface="+mn-lt"/>
                <a:ea typeface="+mn-ea"/>
                <a:cs typeface="+mn-cs"/>
              </a:rPr>
              <a:t>Comfort – closeness and tenderness; relief from pain </a:t>
            </a:r>
          </a:p>
          <a:p>
            <a:pPr lvl="0"/>
            <a:r>
              <a:rPr lang="en-GB" sz="1200" kern="1200" dirty="0" smtClean="0">
                <a:solidFill>
                  <a:schemeClr val="tx1"/>
                </a:solidFill>
                <a:effectLst/>
                <a:latin typeface="+mn-lt"/>
                <a:ea typeface="+mn-ea"/>
                <a:cs typeface="+mn-cs"/>
              </a:rPr>
              <a:t>Identity – to be recognised by others as a unique individual</a:t>
            </a:r>
          </a:p>
          <a:p>
            <a:pPr lvl="0"/>
            <a:r>
              <a:rPr lang="en-GB" sz="1200" kern="1200" dirty="0" smtClean="0">
                <a:solidFill>
                  <a:schemeClr val="tx1"/>
                </a:solidFill>
                <a:effectLst/>
                <a:latin typeface="+mn-lt"/>
                <a:ea typeface="+mn-ea"/>
                <a:cs typeface="+mn-cs"/>
              </a:rPr>
              <a:t>Occupation – being involved in day-to-day activities</a:t>
            </a:r>
          </a:p>
          <a:p>
            <a:pPr lvl="0"/>
            <a:r>
              <a:rPr lang="en-GB" sz="1200" kern="1200" dirty="0" smtClean="0">
                <a:solidFill>
                  <a:schemeClr val="tx1"/>
                </a:solidFill>
                <a:effectLst/>
                <a:latin typeface="+mn-lt"/>
                <a:ea typeface="+mn-ea"/>
                <a:cs typeface="+mn-cs"/>
              </a:rPr>
              <a:t>Inclusion – need to have our social standing recognised</a:t>
            </a:r>
          </a:p>
          <a:p>
            <a:r>
              <a:rPr lang="en-GB" sz="1200" kern="1200" dirty="0" smtClean="0">
                <a:solidFill>
                  <a:schemeClr val="tx1"/>
                </a:solidFill>
                <a:effectLst/>
                <a:latin typeface="+mn-lt"/>
                <a:ea typeface="+mn-ea"/>
                <a:cs typeface="+mn-cs"/>
              </a:rPr>
              <a:t>All of these needs centre, in </a:t>
            </a:r>
            <a:r>
              <a:rPr lang="en-GB" sz="1200" kern="1200" dirty="0" err="1" smtClean="0">
                <a:solidFill>
                  <a:schemeClr val="tx1"/>
                </a:solidFill>
                <a:effectLst/>
                <a:latin typeface="+mn-lt"/>
                <a:ea typeface="+mn-ea"/>
                <a:cs typeface="+mn-cs"/>
              </a:rPr>
              <a:t>Kitwood’s</a:t>
            </a:r>
            <a:r>
              <a:rPr lang="en-GB" sz="1200" kern="1200" dirty="0" smtClean="0">
                <a:solidFill>
                  <a:schemeClr val="tx1"/>
                </a:solidFill>
                <a:effectLst/>
                <a:latin typeface="+mn-lt"/>
                <a:ea typeface="+mn-ea"/>
                <a:cs typeface="+mn-cs"/>
              </a:rPr>
              <a:t> view, on the universal need for love. </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17</a:t>
            </a:fld>
            <a:endParaRPr lang="en-GB"/>
          </a:p>
        </p:txBody>
      </p:sp>
    </p:spTree>
    <p:extLst>
      <p:ext uri="{BB962C8B-B14F-4D97-AF65-F5344CB8AC3E}">
        <p14:creationId xmlns:p14="http://schemas.microsoft.com/office/powerpoint/2010/main" val="1712516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18</a:t>
            </a:fld>
            <a:endParaRPr lang="en-GB"/>
          </a:p>
        </p:txBody>
      </p:sp>
    </p:spTree>
    <p:extLst>
      <p:ext uri="{BB962C8B-B14F-4D97-AF65-F5344CB8AC3E}">
        <p14:creationId xmlns:p14="http://schemas.microsoft.com/office/powerpoint/2010/main" val="370249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over 100 different types of dementia, but these are the most common types</a:t>
            </a:r>
          </a:p>
          <a:p>
            <a:r>
              <a:rPr lang="en-GB" dirty="0" smtClean="0"/>
              <a:t>At</a:t>
            </a:r>
            <a:r>
              <a:rPr lang="en-GB" baseline="0" dirty="0" smtClean="0"/>
              <a:t> the point of diagnosis there can sometimes be difficulties distinguishing between types of dementia. It is important to identify the type of dementia to enable to access to the right treatment.</a:t>
            </a:r>
          </a:p>
          <a:p>
            <a:r>
              <a:rPr lang="en-GB" baseline="0" dirty="0" smtClean="0"/>
              <a:t>Delays in access to treatment can bring about negative health outcomes in the long term.</a:t>
            </a:r>
          </a:p>
          <a:p>
            <a:endParaRPr lang="en-GB" baseline="0" dirty="0" smtClean="0"/>
          </a:p>
          <a:p>
            <a:r>
              <a:rPr lang="en-GB" baseline="0" dirty="0" smtClean="0"/>
              <a:t>Although the chart gives a good overview of the types of dementia, changes in diagnostic practice and the way data is gathered means that some of these estimates are changing. For example: </a:t>
            </a:r>
          </a:p>
          <a:p>
            <a:pPr marL="171450" indent="-171450">
              <a:buFont typeface="Arial" panose="020B0604020202020204" pitchFamily="34" charset="0"/>
              <a:buChar char="•"/>
            </a:pPr>
            <a:r>
              <a:rPr lang="en-GB" baseline="0" dirty="0" smtClean="0"/>
              <a:t>More people are now receiving a diagnosis of mixed dementia.</a:t>
            </a:r>
          </a:p>
          <a:p>
            <a:pPr marL="171450" indent="-171450">
              <a:buFont typeface="Arial" panose="020B0604020202020204" pitchFamily="34" charset="0"/>
              <a:buChar char="•"/>
            </a:pPr>
            <a:r>
              <a:rPr lang="en-GB" baseline="0" dirty="0" smtClean="0"/>
              <a:t>Although some estimates of Lewy Body dementia are quite low- recent estimates from NICE suggest that prevalence of this type of dementia may in fact be as high as 15%</a:t>
            </a:r>
            <a:endParaRPr lang="en-GB" dirty="0" smtClean="0"/>
          </a:p>
          <a:p>
            <a:endParaRPr lang="en-GB" dirty="0" smtClean="0"/>
          </a:p>
          <a:p>
            <a:r>
              <a:rPr lang="en-GB" dirty="0" smtClean="0"/>
              <a:t>Go</a:t>
            </a:r>
            <a:r>
              <a:rPr lang="en-GB" baseline="0" dirty="0" smtClean="0"/>
              <a:t> through each type and see if the learners are familiar with these types of dementia </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3</a:t>
            </a:fld>
            <a:endParaRPr lang="en-GB"/>
          </a:p>
        </p:txBody>
      </p:sp>
    </p:spTree>
    <p:extLst>
      <p:ext uri="{BB962C8B-B14F-4D97-AF65-F5344CB8AC3E}">
        <p14:creationId xmlns:p14="http://schemas.microsoft.com/office/powerpoint/2010/main" val="49257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Present</a:t>
            </a:r>
            <a:r>
              <a:rPr lang="en-GB" sz="1200" b="1" kern="1200" baseline="0" dirty="0" smtClean="0">
                <a:solidFill>
                  <a:schemeClr val="tx1"/>
                </a:solidFill>
                <a:effectLst/>
                <a:latin typeface="+mn-lt"/>
                <a:ea typeface="+mn-ea"/>
                <a:cs typeface="+mn-cs"/>
              </a:rPr>
              <a:t> to the learners the key functions that are associated with each lobe of the brain </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Parietal Lobe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parietal lobe is a part of the brain that helps us know where our body relates to the rest of our body and to the rest of the world i.e. our “body sense”. This involves seeing and recognising things as they exist in three dimensions i.e. picking up objects. The left parietal lobe is integral for telling our left form our right and knowing where our limbs are. It is also responsible for ordering and sequencing things, like actions or numbers or letters. The right parietal lobe helps us to recognise objects as three dimensional and work out where they are in relation to each other. </a:t>
            </a:r>
          </a:p>
          <a:p>
            <a:r>
              <a:rPr lang="en-GB" sz="1200" kern="1200" dirty="0" smtClean="0">
                <a:solidFill>
                  <a:schemeClr val="tx1"/>
                </a:solidFill>
                <a:effectLst/>
                <a:latin typeface="+mn-lt"/>
                <a:ea typeface="+mn-ea"/>
                <a:cs typeface="+mn-cs"/>
              </a:rPr>
              <a:t>When people have damage to the parietal lobes they might have difficulties with everyday tasks like getting dressed which involves the coordination of our limbs as we dress as well as carrying our these actions in a pre-determined sequence. This can be common in Alzheimer’s disease and can be perceived as clumsiness. Difficulty with coordination in this way is known as Apraxia.</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Frontal Lobe</a:t>
            </a:r>
          </a:p>
          <a:p>
            <a:r>
              <a:rPr lang="en-GB" sz="1200" kern="1200" dirty="0" smtClean="0">
                <a:solidFill>
                  <a:schemeClr val="tx1"/>
                </a:solidFill>
                <a:effectLst/>
                <a:latin typeface="+mn-lt"/>
                <a:ea typeface="+mn-ea"/>
                <a:cs typeface="+mn-cs"/>
              </a:rPr>
              <a:t>The frontal lobe is important for regulation of our thinking and behaviours. The frontal lobe is strongly associated with our “executive functions” which can be seen to manage our thinking and behaviour. Some of the core executive functions are planning, reasoning, inhibiting, regulating our emotions, switching between tasks, monitoring and updating our thinking.  </a:t>
            </a:r>
          </a:p>
          <a:p>
            <a:r>
              <a:rPr lang="en-GB" sz="1200" kern="1200" dirty="0" smtClean="0">
                <a:solidFill>
                  <a:schemeClr val="tx1"/>
                </a:solidFill>
                <a:effectLst/>
                <a:latin typeface="+mn-lt"/>
                <a:ea typeface="+mn-ea"/>
                <a:cs typeface="+mn-cs"/>
              </a:rPr>
              <a:t>Since the frontal lobe is associated with our ability to reason, manage our emotions, and inhibit behaviours that might be seen as socially inappropriate, damage to this region can result in perceived changes in personality.  This can occur in some types of frontotemporal dementia.</a:t>
            </a:r>
          </a:p>
          <a:p>
            <a:r>
              <a:rPr lang="en-GB" sz="1200" kern="1200" dirty="0" smtClean="0">
                <a:solidFill>
                  <a:schemeClr val="tx1"/>
                </a:solidFill>
                <a:effectLst/>
                <a:latin typeface="+mn-lt"/>
                <a:ea typeface="+mn-ea"/>
                <a:cs typeface="+mn-cs"/>
              </a:rPr>
              <a:t>Damage to the frontal lobe can occur when proteins build up and damage nerve cells in this region. Changes in might also occur when there are vascular changes in this region, or when there are changes in the function of neurotransmitters in the region which affects the ability of cells to “talk” to one another.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Occipital Lobe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occipital lobes are located right at the back of the brain. The occipital lobes deal with all of the visual information that enters the brain. The eyes are responsible for perceiving the outside world, but once these visual perceptions enter the brain it is converted into electrical signals and processed by the visual cortex (occipital lobe). It is the role of the occipital lobes to make sense of the information. Damage to this part of the brain can lead to difficulties with recognising (i.e. making sense) of objects. It can also lead to people experiencing visual hallucinations (i.e. misperceptions). </a:t>
            </a:r>
          </a:p>
          <a:p>
            <a:r>
              <a:rPr lang="en-GB" sz="1200" kern="1200" dirty="0" smtClean="0">
                <a:solidFill>
                  <a:schemeClr val="tx1"/>
                </a:solidFill>
                <a:effectLst/>
                <a:latin typeface="+mn-lt"/>
                <a:ea typeface="+mn-ea"/>
                <a:cs typeface="+mn-cs"/>
              </a:rPr>
              <a:t>This area of the brain can be particularly affected for people with a rare form of Alzheimer’s disease called Posterior Cortical Atrophy (PCA).  People with PCA can have particular problems with processing visual information leading to difficulties with reading, judging distances, recognising objects, and visual hallucinations. Like in Alzheimer’s, the disease is caused by the build-up of proteins leading to plaques and tangles.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Temporal Lobe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temporal lobes are important for our memory and language function.  This means that the temporal lobes are important for many of our day to day functions such as</a:t>
            </a:r>
          </a:p>
          <a:p>
            <a:pPr lvl="0"/>
            <a:r>
              <a:rPr lang="en-GB" sz="1200" kern="1200" dirty="0" smtClean="0">
                <a:solidFill>
                  <a:schemeClr val="tx1"/>
                </a:solidFill>
                <a:effectLst/>
                <a:latin typeface="+mn-lt"/>
                <a:ea typeface="+mn-ea"/>
                <a:cs typeface="+mn-cs"/>
              </a:rPr>
              <a:t>remembering and recognising, faces, words, objects</a:t>
            </a:r>
          </a:p>
          <a:p>
            <a:pPr lvl="0"/>
            <a:r>
              <a:rPr lang="en-GB" sz="1200" kern="1200" dirty="0" smtClean="0">
                <a:solidFill>
                  <a:schemeClr val="tx1"/>
                </a:solidFill>
                <a:effectLst/>
                <a:latin typeface="+mn-lt"/>
                <a:ea typeface="+mn-ea"/>
                <a:cs typeface="+mn-cs"/>
              </a:rPr>
              <a:t>retrieving information about recently learned information or past events</a:t>
            </a:r>
          </a:p>
          <a:p>
            <a:pPr lvl="0"/>
            <a:r>
              <a:rPr lang="en-GB" sz="1200" kern="1200" dirty="0" smtClean="0">
                <a:solidFill>
                  <a:schemeClr val="tx1"/>
                </a:solidFill>
                <a:effectLst/>
                <a:latin typeface="+mn-lt"/>
                <a:ea typeface="+mn-ea"/>
                <a:cs typeface="+mn-cs"/>
              </a:rPr>
              <a:t>remembering words, the names of objects or people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Inside the temporal lobes is a brain structure called the hippocampus. The hippocampus is known to be linked to a particular type of memory called episodic memory. Episodic memory refers to personal experiences and the specific objects, people and events that form part of these experiences. This includes recently learned information as well as remembering events from our past. Damage to this structure means that people have problems making new episodic memories as well as retrieving some information.</a:t>
            </a:r>
          </a:p>
          <a:p>
            <a:r>
              <a:rPr lang="en-GB" sz="1200" kern="1200" dirty="0" smtClean="0">
                <a:solidFill>
                  <a:schemeClr val="tx1"/>
                </a:solidFill>
                <a:effectLst/>
                <a:latin typeface="+mn-lt"/>
                <a:ea typeface="+mn-ea"/>
                <a:cs typeface="+mn-cs"/>
              </a:rPr>
              <a:t>Damage to the hippocampal structure are one of the first changes seen in Alzheimer’s disease. This is why some of the first “symptoms” of Alzheimer’s disease is difficulties with recalling events that have happened recently.</a:t>
            </a: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4</a:t>
            </a:fld>
            <a:endParaRPr lang="en-GB"/>
          </a:p>
        </p:txBody>
      </p:sp>
    </p:spTree>
    <p:extLst>
      <p:ext uri="{BB962C8B-B14F-4D97-AF65-F5344CB8AC3E}">
        <p14:creationId xmlns:p14="http://schemas.microsoft.com/office/powerpoint/2010/main" val="372811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smtClean="0">
                <a:solidFill>
                  <a:schemeClr val="tx1"/>
                </a:solidFill>
                <a:effectLst/>
                <a:latin typeface="+mn-lt"/>
                <a:ea typeface="+mn-ea"/>
                <a:cs typeface="+mn-cs"/>
              </a:rPr>
              <a:t>It is estimated about 70% of people living with dementia have Alzheimer’s disease. The symptoms are caused by abnormal proteins that build up in the brain to cause “plaques” and “tangles”. These cause the cells around them to die as well as affecting the chemicals “neurotransmitters” that send messages from one part of the brain to another. </a:t>
            </a:r>
          </a:p>
          <a:p>
            <a:endParaRPr lang="en-GB" sz="1200" u="none" kern="1200" dirty="0" smtClean="0">
              <a:solidFill>
                <a:schemeClr val="tx1"/>
              </a:solidFill>
              <a:effectLst/>
              <a:latin typeface="+mn-lt"/>
              <a:ea typeface="+mn-ea"/>
              <a:cs typeface="+mn-cs"/>
            </a:endParaRPr>
          </a:p>
          <a:p>
            <a:r>
              <a:rPr lang="en-GB" sz="1200" u="none" kern="1200" dirty="0" smtClean="0">
                <a:solidFill>
                  <a:schemeClr val="tx1"/>
                </a:solidFill>
                <a:effectLst/>
                <a:latin typeface="+mn-lt"/>
                <a:ea typeface="+mn-ea"/>
                <a:cs typeface="+mn-cs"/>
              </a:rPr>
              <a:t>The </a:t>
            </a:r>
            <a:r>
              <a:rPr lang="en-GB" sz="1200" u="none" kern="1200" dirty="0" smtClean="0">
                <a:solidFill>
                  <a:schemeClr val="tx1"/>
                </a:solidFill>
                <a:effectLst/>
                <a:latin typeface="+mn-lt"/>
                <a:ea typeface="+mn-ea"/>
                <a:cs typeface="+mn-cs"/>
                <a:hlinkClick r:id="rId3"/>
              </a:rPr>
              <a:t>temporal lobe</a:t>
            </a:r>
            <a:r>
              <a:rPr lang="en-GB" sz="1200" u="none" kern="1200" dirty="0" smtClean="0">
                <a:solidFill>
                  <a:schemeClr val="tx1"/>
                </a:solidFill>
                <a:effectLst/>
                <a:latin typeface="+mn-lt"/>
                <a:ea typeface="+mn-ea"/>
                <a:cs typeface="+mn-cs"/>
              </a:rPr>
              <a:t> is  the first area affected in the disease process. Changes to the structure of the temporal lobes shows up on neuroimaging tests for Alzheimer’s disease. </a:t>
            </a:r>
            <a:br>
              <a:rPr lang="en-GB" sz="1200" u="none" kern="1200" dirty="0" smtClean="0">
                <a:solidFill>
                  <a:schemeClr val="tx1"/>
                </a:solidFill>
                <a:effectLst/>
                <a:latin typeface="+mn-lt"/>
                <a:ea typeface="+mn-ea"/>
                <a:cs typeface="+mn-cs"/>
              </a:rPr>
            </a:br>
            <a:r>
              <a:rPr lang="en-GB" sz="1200" u="none" kern="1200" dirty="0" smtClean="0">
                <a:solidFill>
                  <a:schemeClr val="tx1"/>
                </a:solidFill>
                <a:effectLst/>
                <a:latin typeface="+mn-lt"/>
                <a:ea typeface="+mn-ea"/>
                <a:cs typeface="+mn-cs"/>
              </a:rPr>
              <a:t/>
            </a:r>
            <a:br>
              <a:rPr lang="en-GB" sz="1200" u="none" kern="1200" dirty="0" smtClean="0">
                <a:solidFill>
                  <a:schemeClr val="tx1"/>
                </a:solidFill>
                <a:effectLst/>
                <a:latin typeface="+mn-lt"/>
                <a:ea typeface="+mn-ea"/>
                <a:cs typeface="+mn-cs"/>
              </a:rPr>
            </a:br>
            <a:r>
              <a:rPr lang="en-GB" sz="1200" u="none" kern="1200" dirty="0" smtClean="0">
                <a:solidFill>
                  <a:schemeClr val="tx1"/>
                </a:solidFill>
                <a:effectLst/>
                <a:latin typeface="+mn-lt"/>
                <a:ea typeface="+mn-ea"/>
                <a:cs typeface="+mn-cs"/>
              </a:rPr>
              <a:t>People who have Alzheimer’s disease typically first experience difficulties with their memory, particularly remembering new information. People tend to find that their difficulties become worse gradually over time (progressive decline). Language problems can also be common as the disease progresses; people may experience word-finding difficulty, with names and unusual words being preceded by long pauses, and being replaced with related words.</a:t>
            </a:r>
          </a:p>
          <a:p>
            <a:endParaRPr lang="en-GB" sz="1200" u="none" kern="1200" dirty="0" smtClean="0">
              <a:solidFill>
                <a:schemeClr val="tx1"/>
              </a:solidFill>
              <a:effectLst/>
              <a:latin typeface="+mn-lt"/>
              <a:ea typeface="+mn-ea"/>
              <a:cs typeface="+mn-cs"/>
            </a:endParaRPr>
          </a:p>
          <a:p>
            <a:r>
              <a:rPr lang="en-GB" sz="1200" u="none" kern="1200" dirty="0" smtClean="0">
                <a:solidFill>
                  <a:schemeClr val="tx1"/>
                </a:solidFill>
                <a:effectLst/>
                <a:latin typeface="+mn-lt"/>
                <a:ea typeface="+mn-ea"/>
                <a:cs typeface="+mn-cs"/>
              </a:rPr>
              <a:t>The majority of people are diagnosed with Alzheimer’s disease after the age of 65, and risk of developing Alzheimer’s disease increases with age. However, more than 5% of people with dementia in the UK are diagnosed before the age of 65, and many of these have Alzheimer’s disease (30-35% of people with young onset dementia). Frequently</a:t>
            </a:r>
            <a:r>
              <a:rPr lang="en-GB" sz="1200" u="none" kern="1200" baseline="0" dirty="0" smtClean="0">
                <a:solidFill>
                  <a:schemeClr val="tx1"/>
                </a:solidFill>
                <a:effectLst/>
                <a:latin typeface="+mn-lt"/>
                <a:ea typeface="+mn-ea"/>
                <a:cs typeface="+mn-cs"/>
              </a:rPr>
              <a:t> younger people can wait 2 years for a diagnosis, and in the process are often misdiagnosed leading to delays in accessing the right treatment </a:t>
            </a:r>
            <a:endParaRPr lang="en-GB" u="none" dirty="0">
              <a:solidFill>
                <a:schemeClr val="tx1"/>
              </a:solidFill>
              <a:latin typeface="+mn-lt"/>
            </a:endParaRPr>
          </a:p>
        </p:txBody>
      </p:sp>
      <p:sp>
        <p:nvSpPr>
          <p:cNvPr id="4" name="Slide Number Placeholder 3"/>
          <p:cNvSpPr>
            <a:spLocks noGrp="1"/>
          </p:cNvSpPr>
          <p:nvPr>
            <p:ph type="sldNum" sz="quarter" idx="10"/>
          </p:nvPr>
        </p:nvSpPr>
        <p:spPr/>
        <p:txBody>
          <a:bodyPr/>
          <a:lstStyle/>
          <a:p>
            <a:fld id="{66C64096-AEFD-4B20-8330-A42A922F5115}" type="slidenum">
              <a:rPr lang="en-GB" smtClean="0"/>
              <a:t>5</a:t>
            </a:fld>
            <a:endParaRPr lang="en-GB"/>
          </a:p>
        </p:txBody>
      </p:sp>
    </p:spTree>
    <p:extLst>
      <p:ext uri="{BB962C8B-B14F-4D97-AF65-F5344CB8AC3E}">
        <p14:creationId xmlns:p14="http://schemas.microsoft.com/office/powerpoint/2010/main" val="372068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Vascular dementia is the second most common type of dementia. It is somewhat misleading to think of vascular dementia as a progressive brain disease because the term “vascular dementia” does not refer to a specific type of disease or process, rather a dementia caused by any form of cerebrovascular damage.  Up to 15% of all dementias have their origin in vascular disease or damage, although it is common for vascular disease to co-exist with other types of damage, especially Alzheimer’s disease.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considering whether or not vascular factors are important in a case of dementia it is important to look at the person’s general cardiovascular health. The more indications of poor cardiovascular health the greater the chance that vascular factors are involved. The following would support a diagnosis of vascular dementia: </a:t>
            </a:r>
          </a:p>
          <a:p>
            <a:r>
              <a:rPr lang="en-GB" sz="1200" kern="1200" dirty="0" smtClean="0">
                <a:solidFill>
                  <a:schemeClr val="tx1"/>
                </a:solidFill>
                <a:effectLst/>
                <a:latin typeface="+mn-lt"/>
                <a:ea typeface="+mn-ea"/>
                <a:cs typeface="+mn-cs"/>
              </a:rPr>
              <a:t>·  A history of stroke or transient ischaemic attack (TIA) </a:t>
            </a:r>
          </a:p>
          <a:p>
            <a:r>
              <a:rPr lang="en-GB" sz="1200" kern="1200" dirty="0" smtClean="0">
                <a:solidFill>
                  <a:schemeClr val="tx1"/>
                </a:solidFill>
                <a:effectLst/>
                <a:latin typeface="+mn-lt"/>
                <a:ea typeface="+mn-ea"/>
                <a:cs typeface="+mn-cs"/>
              </a:rPr>
              <a:t>·  A history of falls </a:t>
            </a:r>
          </a:p>
          <a:p>
            <a:r>
              <a:rPr lang="en-GB" sz="1200" kern="1200" dirty="0" smtClean="0">
                <a:solidFill>
                  <a:schemeClr val="tx1"/>
                </a:solidFill>
                <a:effectLst/>
                <a:latin typeface="+mn-lt"/>
                <a:ea typeface="+mn-ea"/>
                <a:cs typeface="+mn-cs"/>
              </a:rPr>
              <a:t>·  Presence of vascular risk factors (e.g. hypertension, diabetes, atherosclerosis, high blood pressure) </a:t>
            </a:r>
          </a:p>
          <a:p>
            <a:r>
              <a:rPr lang="en-GB" sz="1200" kern="1200" dirty="0" smtClean="0">
                <a:solidFill>
                  <a:schemeClr val="tx1"/>
                </a:solidFill>
                <a:effectLst/>
                <a:latin typeface="+mn-lt"/>
                <a:ea typeface="+mn-ea"/>
                <a:cs typeface="+mn-cs"/>
              </a:rPr>
              <a:t>·  Evidence for recent vascular damage in the brain on a structural brain scan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Symptoms of a dementia with a vascular origin are very difficult to distinguish from those of Alzheimer’s disease because the impact of both types of damage is to disrupt brain structures that support memory and other higher order cognitive functions.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main difference is that symptoms will come on suddenly, rather than gradually, and may be related to a specific incident (such as a small stroke or fainting attack). Symptoms may remain stable, or may show worsening. However, if the symptoms do worsen they often show a “step-wise” pattern.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Language is again likely to be particularly affected- specifically difficulties with the mechanics of speech. The person may find it very difficult to articulate, making speech stuttering and slow. There may be problems with movement which may show up in problems with writing, drawing or dressing – which may be shaky and effortful.</a:t>
            </a: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6</a:t>
            </a:fld>
            <a:endParaRPr lang="en-GB"/>
          </a:p>
        </p:txBody>
      </p:sp>
    </p:spTree>
    <p:extLst>
      <p:ext uri="{BB962C8B-B14F-4D97-AF65-F5344CB8AC3E}">
        <p14:creationId xmlns:p14="http://schemas.microsoft.com/office/powerpoint/2010/main" val="130651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Lewy bodies are small spherical structures found in the nerve cells of the brain. It is thought that these structures contribute to the death of brain cells. It is estimated that between 7 – 30% of people diagnosed with dementia have Lewy bodies in their brains. Lewy body dementia is difficult to identify accurately, because of similarities with Alzheimer’s disease and Parkinson’s disease dementia.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People with Lewy body typically have difficulties related to: </a:t>
            </a:r>
          </a:p>
          <a:p>
            <a:r>
              <a:rPr lang="en-GB" sz="1200" kern="1200" dirty="0" smtClean="0">
                <a:solidFill>
                  <a:schemeClr val="tx1"/>
                </a:solidFill>
                <a:effectLst/>
                <a:latin typeface="+mn-lt"/>
                <a:ea typeface="+mn-ea"/>
                <a:cs typeface="+mn-cs"/>
              </a:rPr>
              <a:t>·  Visual hallucinations </a:t>
            </a:r>
          </a:p>
          <a:p>
            <a:r>
              <a:rPr lang="en-GB" sz="1200" kern="1200" dirty="0" smtClean="0">
                <a:solidFill>
                  <a:schemeClr val="tx1"/>
                </a:solidFill>
                <a:effectLst/>
                <a:latin typeface="+mn-lt"/>
                <a:ea typeface="+mn-ea"/>
                <a:cs typeface="+mn-cs"/>
              </a:rPr>
              <a:t>·  Fluctuating concentration, in which during the course of a day the person can have periods of clear thought followed by periods of deep confusion </a:t>
            </a:r>
          </a:p>
          <a:p>
            <a:r>
              <a:rPr lang="en-GB" sz="1200" kern="1200" dirty="0" smtClean="0">
                <a:solidFill>
                  <a:schemeClr val="tx1"/>
                </a:solidFill>
                <a:effectLst/>
                <a:latin typeface="+mn-lt"/>
                <a:ea typeface="+mn-ea"/>
                <a:cs typeface="+mn-cs"/>
              </a:rPr>
              <a:t>Many people with </a:t>
            </a:r>
            <a:r>
              <a:rPr lang="en-GB" sz="1200" kern="1200" dirty="0" err="1" smtClean="0">
                <a:solidFill>
                  <a:schemeClr val="tx1"/>
                </a:solidFill>
                <a:effectLst/>
                <a:latin typeface="+mn-lt"/>
                <a:ea typeface="+mn-ea"/>
                <a:cs typeface="+mn-cs"/>
              </a:rPr>
              <a:t>lewy</a:t>
            </a:r>
            <a:r>
              <a:rPr lang="en-GB" sz="1200" kern="1200" dirty="0" smtClean="0">
                <a:solidFill>
                  <a:schemeClr val="tx1"/>
                </a:solidFill>
                <a:effectLst/>
                <a:latin typeface="+mn-lt"/>
                <a:ea typeface="+mn-ea"/>
                <a:cs typeface="+mn-cs"/>
              </a:rPr>
              <a:t> body dementia develop coping mechanisms to deal with the presence of hallucinations.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Lewy body deposits affect the functioning of occipital</a:t>
            </a:r>
            <a:r>
              <a:rPr lang="en-GB" sz="1200" kern="1200" baseline="0" dirty="0" smtClean="0">
                <a:solidFill>
                  <a:schemeClr val="tx1"/>
                </a:solidFill>
                <a:effectLst/>
                <a:latin typeface="+mn-lt"/>
                <a:ea typeface="+mn-ea"/>
                <a:cs typeface="+mn-cs"/>
              </a:rPr>
              <a:t> regions important for visual processing </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People with Lewy Body dementia might have difficulties with memory, but these are considered to be less important than the other difficulties that they have. People also tend to experience more fluctuation; during one day there may be periods of lucidity followed by periods of confusion.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Because Lewy body disease is associated with Parkinson’s disease, the symptoms of this type of dementia may be accompanied by some of the symptoms we associate with Parkinson’s disease such as difficulties with facial emotional expression a low blink rate, tremor and shuffling gait.</a:t>
            </a: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7</a:t>
            </a:fld>
            <a:endParaRPr lang="en-GB"/>
          </a:p>
        </p:txBody>
      </p:sp>
    </p:spTree>
    <p:extLst>
      <p:ext uri="{BB962C8B-B14F-4D97-AF65-F5344CB8AC3E}">
        <p14:creationId xmlns:p14="http://schemas.microsoft.com/office/powerpoint/2010/main" val="182034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term Frontotemporal dementia in fact refers to a range of conditions, which includes behavioural variant Frontotemporal dementia (</a:t>
            </a:r>
            <a:r>
              <a:rPr lang="en-GB" sz="1200" kern="1200" dirty="0" err="1" smtClean="0">
                <a:solidFill>
                  <a:schemeClr val="tx1"/>
                </a:solidFill>
                <a:effectLst/>
                <a:latin typeface="+mn-lt"/>
                <a:ea typeface="+mn-ea"/>
                <a:cs typeface="+mn-cs"/>
              </a:rPr>
              <a:t>bv</a:t>
            </a:r>
            <a:r>
              <a:rPr lang="en-GB" sz="1200" kern="1200" dirty="0" smtClean="0">
                <a:solidFill>
                  <a:schemeClr val="tx1"/>
                </a:solidFill>
                <a:effectLst/>
                <a:latin typeface="+mn-lt"/>
                <a:ea typeface="+mn-ea"/>
                <a:cs typeface="+mn-cs"/>
              </a:rPr>
              <a:t>-FTD), semantic dementia (SD), progressive </a:t>
            </a:r>
            <a:r>
              <a:rPr lang="en-GB" sz="1200" kern="1200" dirty="0" err="1" smtClean="0">
                <a:solidFill>
                  <a:schemeClr val="tx1"/>
                </a:solidFill>
                <a:effectLst/>
                <a:latin typeface="+mn-lt"/>
                <a:ea typeface="+mn-ea"/>
                <a:cs typeface="+mn-cs"/>
              </a:rPr>
              <a:t>nonfluent</a:t>
            </a:r>
            <a:r>
              <a:rPr lang="en-GB" sz="1200" kern="1200" dirty="0" smtClean="0">
                <a:solidFill>
                  <a:schemeClr val="tx1"/>
                </a:solidFill>
                <a:effectLst/>
                <a:latin typeface="+mn-lt"/>
                <a:ea typeface="+mn-ea"/>
                <a:cs typeface="+mn-cs"/>
              </a:rPr>
              <a:t> aphasia (PNFA) and dementia associated with motor neurone disease. All of these types of dementia are caused by damage to the frontal and/or temporal lobes. Whilst Frontotemporal dementia is relatively rare, it does occur more frequently in people under the age of 65, and is as common as Alzheimer’s disease in this age group. </a:t>
            </a:r>
          </a:p>
          <a:p>
            <a:r>
              <a:rPr lang="en-GB" sz="1200" kern="1200" dirty="0" smtClean="0">
                <a:solidFill>
                  <a:schemeClr val="tx1"/>
                </a:solidFill>
                <a:effectLst/>
                <a:latin typeface="+mn-lt"/>
                <a:ea typeface="+mn-ea"/>
                <a:cs typeface="+mn-cs"/>
              </a:rPr>
              <a:t>Patients presenting with FTD may present with lots of different problems including changes related to behaviour, memory, attention and movement.</a:t>
            </a:r>
          </a:p>
          <a:p>
            <a:r>
              <a:rPr lang="en-GB" sz="1200" kern="1200" dirty="0" smtClean="0">
                <a:solidFill>
                  <a:schemeClr val="tx1"/>
                </a:solidFill>
                <a:effectLst/>
                <a:latin typeface="+mn-lt"/>
                <a:ea typeface="+mn-ea"/>
                <a:cs typeface="+mn-cs"/>
              </a:rPr>
              <a:t>In general, people with frontotemporal dementia can be separated into two groups based on the problems they experience: people with behavioural changes (behavioural variant) and language problems (language variant). </a:t>
            </a:r>
          </a:p>
          <a:p>
            <a:r>
              <a:rPr lang="en-GB" sz="1200" kern="1200" dirty="0" smtClean="0">
                <a:solidFill>
                  <a:schemeClr val="tx1"/>
                </a:solidFill>
                <a:effectLst/>
                <a:latin typeface="+mn-lt"/>
                <a:ea typeface="+mn-ea"/>
                <a:cs typeface="+mn-cs"/>
              </a:rPr>
              <a:t>People with the behavioural variant generally are affected by:   </a:t>
            </a:r>
          </a:p>
          <a:p>
            <a:pPr lvl="0"/>
            <a:r>
              <a:rPr lang="en-GB" sz="1200" kern="1200" dirty="0" smtClean="0">
                <a:solidFill>
                  <a:schemeClr val="tx1"/>
                </a:solidFill>
                <a:effectLst/>
                <a:latin typeface="+mn-lt"/>
                <a:ea typeface="+mn-ea"/>
                <a:cs typeface="+mn-cs"/>
              </a:rPr>
              <a:t>Personality or behaviour change</a:t>
            </a:r>
          </a:p>
          <a:p>
            <a:pPr lvl="0"/>
            <a:r>
              <a:rPr lang="en-GB" sz="1200" kern="1200" dirty="0" smtClean="0">
                <a:solidFill>
                  <a:schemeClr val="tx1"/>
                </a:solidFill>
                <a:effectLst/>
                <a:latin typeface="+mn-lt"/>
                <a:ea typeface="+mn-ea"/>
                <a:cs typeface="+mn-cs"/>
              </a:rPr>
              <a:t>Lack of insight</a:t>
            </a:r>
          </a:p>
          <a:p>
            <a:pPr lvl="0"/>
            <a:r>
              <a:rPr lang="en-GB" sz="1200" kern="1200" dirty="0" smtClean="0">
                <a:solidFill>
                  <a:schemeClr val="tx1"/>
                </a:solidFill>
                <a:effectLst/>
                <a:latin typeface="+mn-lt"/>
                <a:ea typeface="+mn-ea"/>
                <a:cs typeface="+mn-cs"/>
              </a:rPr>
              <a:t>Loss of inhibition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People with the language variant can have problems with remembering the meaning of words (semantic dementia) or with the productions of speech (progressive </a:t>
            </a:r>
            <a:r>
              <a:rPr lang="en-GB" sz="1200" kern="1200" dirty="0" err="1" smtClean="0">
                <a:solidFill>
                  <a:schemeClr val="tx1"/>
                </a:solidFill>
                <a:effectLst/>
                <a:latin typeface="+mn-lt"/>
                <a:ea typeface="+mn-ea"/>
                <a:cs typeface="+mn-cs"/>
              </a:rPr>
              <a:t>nonfluent</a:t>
            </a:r>
            <a:r>
              <a:rPr lang="en-GB" sz="1200" kern="1200" dirty="0" smtClean="0">
                <a:solidFill>
                  <a:schemeClr val="tx1"/>
                </a:solidFill>
                <a:effectLst/>
                <a:latin typeface="+mn-lt"/>
                <a:ea typeface="+mn-ea"/>
                <a:cs typeface="+mn-cs"/>
              </a:rPr>
              <a:t> aphasia). </a:t>
            </a:r>
          </a:p>
          <a:p>
            <a:r>
              <a:rPr lang="en-GB" sz="1200" kern="1200" dirty="0" smtClean="0">
                <a:solidFill>
                  <a:schemeClr val="tx1"/>
                </a:solidFill>
                <a:effectLst/>
                <a:latin typeface="+mn-lt"/>
                <a:ea typeface="+mn-ea"/>
                <a:cs typeface="+mn-cs"/>
              </a:rPr>
              <a:t>There is often overlap between the types of frontotemporal dementia. </a:t>
            </a: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8</a:t>
            </a:fld>
            <a:endParaRPr lang="en-GB"/>
          </a:p>
        </p:txBody>
      </p:sp>
    </p:spTree>
    <p:extLst>
      <p:ext uri="{BB962C8B-B14F-4D97-AF65-F5344CB8AC3E}">
        <p14:creationId xmlns:p14="http://schemas.microsoft.com/office/powerpoint/2010/main" val="415903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Frequently</a:t>
            </a:r>
            <a:r>
              <a:rPr lang="en-GB" baseline="0" dirty="0" smtClean="0"/>
              <a:t> changes in the brain (pathology) associated with Alzheimer's is present along with blood vessel changes common to vascular dementia </a:t>
            </a:r>
          </a:p>
          <a:p>
            <a:r>
              <a:rPr lang="en-GB" baseline="0" dirty="0" smtClean="0"/>
              <a:t>Symptoms can be variable due to the vascular component, but usually Alzheimer's plus some of the other changes that you may associate with vascular changes </a:t>
            </a:r>
          </a:p>
          <a:p>
            <a:r>
              <a:rPr lang="en-GB" baseline="0" dirty="0" smtClean="0"/>
              <a:t>Helpful to make suggestions to improve lifestyle factors that may exacerbate vascular changes </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9</a:t>
            </a:fld>
            <a:endParaRPr lang="en-GB"/>
          </a:p>
        </p:txBody>
      </p:sp>
    </p:spTree>
    <p:extLst>
      <p:ext uri="{BB962C8B-B14F-4D97-AF65-F5344CB8AC3E}">
        <p14:creationId xmlns:p14="http://schemas.microsoft.com/office/powerpoint/2010/main" val="88212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2:</a:t>
            </a:r>
          </a:p>
          <a:p>
            <a:r>
              <a:rPr lang="en-GB" dirty="0" smtClean="0"/>
              <a:t>The enriched</a:t>
            </a:r>
            <a:r>
              <a:rPr lang="en-GB" baseline="0" dirty="0" smtClean="0"/>
              <a:t> model helps us to understand the different factors that are important for understanding an individuals experience of living with dementia. </a:t>
            </a:r>
          </a:p>
          <a:p>
            <a:r>
              <a:rPr lang="en-GB" baseline="0" dirty="0" smtClean="0"/>
              <a:t>The enriched model was proposed by Tom </a:t>
            </a:r>
            <a:r>
              <a:rPr lang="en-GB" baseline="0" dirty="0" err="1" smtClean="0"/>
              <a:t>Kitwood</a:t>
            </a:r>
            <a:r>
              <a:rPr lang="en-GB" baseline="0" dirty="0" smtClean="0"/>
              <a:t> (1997) as an equation to help to understand the experience of a person with dementia from a person centred perspective. </a:t>
            </a:r>
          </a:p>
          <a:p>
            <a:r>
              <a:rPr lang="en-GB" baseline="0" dirty="0" smtClean="0"/>
              <a:t>In the model </a:t>
            </a:r>
          </a:p>
          <a:p>
            <a:endParaRPr lang="en-GB" baseline="0" dirty="0" smtClean="0"/>
          </a:p>
          <a:p>
            <a:r>
              <a:rPr lang="en-GB" sz="1200" kern="1200" dirty="0" smtClean="0">
                <a:solidFill>
                  <a:schemeClr val="tx1"/>
                </a:solidFill>
                <a:effectLst/>
                <a:latin typeface="+mn-lt"/>
                <a:ea typeface="+mn-ea"/>
                <a:cs typeface="+mn-cs"/>
              </a:rPr>
              <a:t>P – Personality </a:t>
            </a:r>
          </a:p>
          <a:p>
            <a:r>
              <a:rPr lang="en-GB" sz="1200" kern="1200" dirty="0" smtClean="0">
                <a:solidFill>
                  <a:schemeClr val="tx1"/>
                </a:solidFill>
                <a:effectLst/>
                <a:latin typeface="+mn-lt"/>
                <a:ea typeface="+mn-ea"/>
                <a:cs typeface="+mn-cs"/>
              </a:rPr>
              <a:t>B – Biography, or life history</a:t>
            </a:r>
          </a:p>
          <a:p>
            <a:r>
              <a:rPr lang="en-GB" sz="1200" kern="1200" dirty="0" smtClean="0">
                <a:solidFill>
                  <a:schemeClr val="tx1"/>
                </a:solidFill>
                <a:effectLst/>
                <a:latin typeface="+mn-lt"/>
                <a:ea typeface="+mn-ea"/>
                <a:cs typeface="+mn-cs"/>
              </a:rPr>
              <a:t>H – Health (including other physical or mental health problems, sensory deficits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NI–Neurological impairment or Impaired</a:t>
            </a:r>
            <a:r>
              <a:rPr lang="en-GB" sz="1200" kern="1200" baseline="0" dirty="0" smtClean="0">
                <a:solidFill>
                  <a:schemeClr val="tx1"/>
                </a:solidFill>
                <a:effectLst/>
                <a:latin typeface="+mn-lt"/>
                <a:ea typeface="+mn-ea"/>
                <a:cs typeface="+mn-cs"/>
              </a:rPr>
              <a:t> thinking abilities</a:t>
            </a:r>
            <a:r>
              <a:rPr lang="en-GB" sz="1200" kern="1200" dirty="0" smtClean="0">
                <a:solidFill>
                  <a:schemeClr val="tx1"/>
                </a:solidFill>
                <a:effectLst/>
                <a:latin typeface="+mn-lt"/>
                <a:ea typeface="+mn-ea"/>
                <a:cs typeface="+mn-cs"/>
              </a:rPr>
              <a:t> (the extent of difficulty with memory and other cognitive skills)</a:t>
            </a:r>
          </a:p>
          <a:p>
            <a:r>
              <a:rPr lang="en-GB" sz="1200" kern="1200" dirty="0" smtClean="0">
                <a:solidFill>
                  <a:schemeClr val="tx1"/>
                </a:solidFill>
                <a:effectLst/>
                <a:latin typeface="+mn-lt"/>
                <a:ea typeface="+mn-ea"/>
                <a:cs typeface="+mn-cs"/>
              </a:rPr>
              <a:t>SP– Social psychology (the extent to which the social environment meets, or fails to meet, the person’s needs)    </a:t>
            </a:r>
          </a:p>
          <a:p>
            <a:endParaRPr lang="en-GB" dirty="0" smtClean="0"/>
          </a:p>
          <a:p>
            <a:r>
              <a:rPr lang="en-GB" dirty="0" smtClean="0"/>
              <a:t>Using</a:t>
            </a:r>
            <a:r>
              <a:rPr lang="en-GB" baseline="0" dirty="0" smtClean="0"/>
              <a:t> this model can help us to better understand a persons experience and behaviour. In the past there may have been a tendency to put the difficulties that people with dementia have down to the disease process of dementia. this model helps us to understand that whilst the disease process might influence a persons experience- it is not the only factor. </a:t>
            </a:r>
          </a:p>
          <a:p>
            <a:endParaRPr lang="en-GB" baseline="0" dirty="0" smtClean="0"/>
          </a:p>
          <a:p>
            <a:r>
              <a:rPr lang="en-GB" baseline="0" dirty="0" smtClean="0"/>
              <a:t>Let us take an example of al lady who attends hospital as an emergency and becomes very distressed. </a:t>
            </a:r>
          </a:p>
          <a:p>
            <a:endParaRPr lang="en-GB" baseline="0" dirty="0" smtClean="0"/>
          </a:p>
          <a:p>
            <a:r>
              <a:rPr lang="en-GB" baseline="0" dirty="0" smtClean="0"/>
              <a:t>It may be that being in a new environment and circumstances is difficult to process due to memory impairments and difficulty with orientation (NI). She is experiencing pain because of the condition that has bought her to hospital (H), but a contributing factor is that the person had a distressing experience giving birth in a hospital which brings back distressing memories (B). The emergency department is very busy and noisy which is distressing and confusing (SP). Because eth lady is quite emotional by nature this is more readily expressed (P). </a:t>
            </a:r>
          </a:p>
          <a:p>
            <a:endParaRPr lang="en-GB" baseline="0" dirty="0" smtClean="0"/>
          </a:p>
          <a:p>
            <a:r>
              <a:rPr lang="en-GB" baseline="0" dirty="0" smtClean="0"/>
              <a:t>How can understanding this information help us to support this lady?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10</a:t>
            </a:fld>
            <a:endParaRPr lang="en-GB"/>
          </a:p>
        </p:txBody>
      </p:sp>
    </p:spTree>
    <p:extLst>
      <p:ext uri="{BB962C8B-B14F-4D97-AF65-F5344CB8AC3E}">
        <p14:creationId xmlns:p14="http://schemas.microsoft.com/office/powerpoint/2010/main" val="120154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258080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358008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400373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50170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27691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D0F95B-D1F6-42A4-9D8D-0327CFDB4615}"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4156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D0F95B-D1F6-42A4-9D8D-0327CFDB4615}"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92255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D0F95B-D1F6-42A4-9D8D-0327CFDB4615}"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290815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0F95B-D1F6-42A4-9D8D-0327CFDB4615}"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124945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0F95B-D1F6-42A4-9D8D-0327CFDB4615}"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373820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0F95B-D1F6-42A4-9D8D-0327CFDB4615}"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170350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0F95B-D1F6-42A4-9D8D-0327CFDB4615}" type="datetimeFigureOut">
              <a:rPr lang="en-GB" smtClean="0"/>
              <a:t>20/05/2019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84C0A-7B66-491A-8B09-305CADAE01E9}" type="slidenum">
              <a:rPr lang="en-GB" smtClean="0"/>
              <a:t>‹#›</a:t>
            </a:fld>
            <a:endParaRPr lang="en-GB"/>
          </a:p>
        </p:txBody>
      </p:sp>
    </p:spTree>
    <p:extLst>
      <p:ext uri="{BB962C8B-B14F-4D97-AF65-F5344CB8AC3E}">
        <p14:creationId xmlns:p14="http://schemas.microsoft.com/office/powerpoint/2010/main" val="399388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dementiadiaries.org/entry/3215/the-word-dementia-is-a-stigma-on-its-ow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dementiavoices.org.uk/wp-content/uploads/2015/03/DEEP-Guide-Language.pdf"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ioon.com/book/biology/whole/image/1/1-8.tif.jpg"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557784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2641526" y="315296"/>
            <a:ext cx="7691194" cy="4566158"/>
          </a:xfrm>
          <a:prstGeom prst="rect">
            <a:avLst/>
          </a:prstGeom>
        </p:spPr>
      </p:pic>
      <p:sp>
        <p:nvSpPr>
          <p:cNvPr id="5" name="Text Box 12"/>
          <p:cNvSpPr txBox="1">
            <a:spLocks noChangeArrowheads="1"/>
          </p:cNvSpPr>
          <p:nvPr/>
        </p:nvSpPr>
        <p:spPr bwMode="auto">
          <a:xfrm>
            <a:off x="2641526" y="4363189"/>
            <a:ext cx="7359015" cy="16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GB" sz="2600" b="1" dirty="0">
                <a:effectLst/>
                <a:latin typeface="Century Gothic" panose="020B0502020202020204" pitchFamily="34" charset="0"/>
                <a:ea typeface="Century Gothic" panose="020B0502020202020204" pitchFamily="34" charset="0"/>
                <a:cs typeface="Times New Roman" panose="02020603050405020304" pitchFamily="18" charset="0"/>
              </a:rPr>
              <a:t>Finding Patience</a:t>
            </a:r>
            <a:endParaRPr lang="en-GB"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r>
              <a:rPr lang="en-GB" sz="2600" b="1" dirty="0">
                <a:effectLst/>
                <a:latin typeface="Century Gothic" panose="020B0502020202020204" pitchFamily="34" charset="0"/>
                <a:ea typeface="Century Gothic" panose="020B0502020202020204" pitchFamily="34" charset="0"/>
                <a:cs typeface="Times New Roman" panose="02020603050405020304" pitchFamily="18" charset="0"/>
              </a:rPr>
              <a:t>Dementia </a:t>
            </a:r>
            <a:r>
              <a:rPr lang="en-GB" sz="2600" b="1" dirty="0" smtClean="0">
                <a:effectLst/>
                <a:latin typeface="Century Gothic" panose="020B0502020202020204" pitchFamily="34" charset="0"/>
                <a:ea typeface="Century Gothic" panose="020B0502020202020204" pitchFamily="34" charset="0"/>
                <a:cs typeface="Times New Roman" panose="02020603050405020304" pitchFamily="18" charset="0"/>
              </a:rPr>
              <a:t>Training </a:t>
            </a:r>
            <a:endParaRPr lang="en-GB"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Times New Roman" panose="02020603050405020304" pitchFamily="18" charset="0"/>
              </a:rPr>
              <a:t> </a:t>
            </a:r>
          </a:p>
        </p:txBody>
      </p:sp>
      <p:pic>
        <p:nvPicPr>
          <p:cNvPr id="6" name="Picture 5"/>
          <p:cNvPicPr>
            <a:picLocks noChangeAspect="1"/>
          </p:cNvPicPr>
          <p:nvPr/>
        </p:nvPicPr>
        <p:blipFill>
          <a:blip r:embed="rId3"/>
          <a:stretch>
            <a:fillRect/>
          </a:stretch>
        </p:blipFill>
        <p:spPr>
          <a:xfrm>
            <a:off x="454446" y="5761320"/>
            <a:ext cx="1426588" cy="774259"/>
          </a:xfrm>
          <a:prstGeom prst="rect">
            <a:avLst/>
          </a:prstGeom>
        </p:spPr>
      </p:pic>
      <p:pic>
        <p:nvPicPr>
          <p:cNvPr id="7" name="Picture 6"/>
          <p:cNvPicPr>
            <a:picLocks noChangeAspect="1"/>
          </p:cNvPicPr>
          <p:nvPr/>
        </p:nvPicPr>
        <p:blipFill>
          <a:blip r:embed="rId4"/>
          <a:stretch>
            <a:fillRect/>
          </a:stretch>
        </p:blipFill>
        <p:spPr>
          <a:xfrm>
            <a:off x="9270404" y="5910684"/>
            <a:ext cx="2395936" cy="475529"/>
          </a:xfrm>
          <a:prstGeom prst="rect">
            <a:avLst/>
          </a:prstGeom>
        </p:spPr>
      </p:pic>
    </p:spTree>
    <p:extLst>
      <p:ext uri="{BB962C8B-B14F-4D97-AF65-F5344CB8AC3E}">
        <p14:creationId xmlns:p14="http://schemas.microsoft.com/office/powerpoint/2010/main" val="302426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The Enriched Model of Dementia</a:t>
            </a:r>
            <a:endParaRPr lang="en-GB" b="1" dirty="0">
              <a:solidFill>
                <a:srgbClr val="00B0F0"/>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8" name="Picture 7"/>
          <p:cNvPicPr>
            <a:picLocks noChangeAspect="1"/>
          </p:cNvPicPr>
          <p:nvPr/>
        </p:nvPicPr>
        <p:blipFill>
          <a:blip r:embed="rId5"/>
          <a:stretch>
            <a:fillRect/>
          </a:stretch>
        </p:blipFill>
        <p:spPr>
          <a:xfrm>
            <a:off x="3075145" y="1415970"/>
            <a:ext cx="5520215" cy="5184732"/>
          </a:xfrm>
          <a:prstGeom prst="rect">
            <a:avLst/>
          </a:prstGeom>
        </p:spPr>
      </p:pic>
    </p:spTree>
    <p:extLst>
      <p:ext uri="{BB962C8B-B14F-4D97-AF65-F5344CB8AC3E}">
        <p14:creationId xmlns:p14="http://schemas.microsoft.com/office/powerpoint/2010/main" val="342613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Dementia and Stigma</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10515600" cy="4351338"/>
          </a:xfrm>
        </p:spPr>
        <p:txBody>
          <a:bodyPr/>
          <a:lstStyle/>
          <a:p>
            <a:endParaRPr lang="en-GB" dirty="0" smtClean="0">
              <a:latin typeface="Century Gothic" panose="020B0502020202020204" pitchFamily="34" charset="0"/>
            </a:endParaRPr>
          </a:p>
          <a:p>
            <a:r>
              <a:rPr lang="en-GB" dirty="0">
                <a:latin typeface="Century Gothic" panose="020B0502020202020204" pitchFamily="34" charset="0"/>
              </a:rPr>
              <a:t>What does the word ‘sufferer’ suggest?</a:t>
            </a:r>
          </a:p>
          <a:p>
            <a:r>
              <a:rPr lang="en-GB" dirty="0">
                <a:latin typeface="Century Gothic" panose="020B0502020202020204" pitchFamily="34" charset="0"/>
              </a:rPr>
              <a:t>What does it make you think about a person?</a:t>
            </a:r>
          </a:p>
          <a:p>
            <a:r>
              <a:rPr lang="en-GB" dirty="0">
                <a:latin typeface="Century Gothic" panose="020B0502020202020204" pitchFamily="34" charset="0"/>
              </a:rPr>
              <a:t>What images does it portray?</a:t>
            </a:r>
            <a:r>
              <a:rPr lang="en-GB" dirty="0">
                <a:latin typeface="Century Gothic" panose="020B0502020202020204" pitchFamily="34" charset="0"/>
                <a:hlinkClick r:id="rId3"/>
              </a:rPr>
              <a:t> </a:t>
            </a:r>
          </a:p>
        </p:txBody>
      </p:sp>
      <p:pic>
        <p:nvPicPr>
          <p:cNvPr id="4" name="Picture 3"/>
          <p:cNvPicPr>
            <a:picLocks noChangeAspect="1"/>
          </p:cNvPicPr>
          <p:nvPr/>
        </p:nvPicPr>
        <p:blipFill>
          <a:blip r:embed="rId4"/>
          <a:stretch>
            <a:fillRect/>
          </a:stretch>
        </p:blipFill>
        <p:spPr>
          <a:xfrm>
            <a:off x="563880" y="5826443"/>
            <a:ext cx="1426588" cy="774259"/>
          </a:xfrm>
          <a:prstGeom prst="rect">
            <a:avLst/>
          </a:prstGeom>
        </p:spPr>
      </p:pic>
      <p:pic>
        <p:nvPicPr>
          <p:cNvPr id="5" name="Picture 4"/>
          <p:cNvPicPr>
            <a:picLocks noChangeAspect="1"/>
          </p:cNvPicPr>
          <p:nvPr/>
        </p:nvPicPr>
        <p:blipFill>
          <a:blip r:embed="rId5"/>
          <a:stretch>
            <a:fillRect/>
          </a:stretch>
        </p:blipFill>
        <p:spPr>
          <a:xfrm>
            <a:off x="9271912" y="5826443"/>
            <a:ext cx="2395936" cy="475529"/>
          </a:xfrm>
          <a:prstGeom prst="rect">
            <a:avLst/>
          </a:prstGeom>
        </p:spPr>
      </p:pic>
      <p:pic>
        <p:nvPicPr>
          <p:cNvPr id="6" name="Picture 5"/>
          <p:cNvPicPr>
            <a:picLocks noChangeAspect="1"/>
          </p:cNvPicPr>
          <p:nvPr/>
        </p:nvPicPr>
        <p:blipFill>
          <a:blip r:embed="rId6"/>
          <a:stretch>
            <a:fillRect/>
          </a:stretch>
        </p:blipFill>
        <p:spPr>
          <a:xfrm>
            <a:off x="7199226" y="3236876"/>
            <a:ext cx="3462828" cy="2304488"/>
          </a:xfrm>
          <a:prstGeom prst="rect">
            <a:avLst/>
          </a:prstGeom>
        </p:spPr>
      </p:pic>
    </p:spTree>
    <p:extLst>
      <p:ext uri="{BB962C8B-B14F-4D97-AF65-F5344CB8AC3E}">
        <p14:creationId xmlns:p14="http://schemas.microsoft.com/office/powerpoint/2010/main" val="101941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Words Matter</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4053840" cy="3935095"/>
          </a:xfrm>
        </p:spPr>
        <p:txBody>
          <a:bodyPr>
            <a:normAutofit lnSpcReduction="10000"/>
          </a:bodyPr>
          <a:lstStyle/>
          <a:p>
            <a:endParaRPr lang="en-GB" dirty="0" smtClean="0">
              <a:latin typeface="Century Gothic" panose="020B0502020202020204" pitchFamily="34" charset="0"/>
            </a:endParaRPr>
          </a:p>
          <a:p>
            <a:pPr marL="0" indent="0">
              <a:buNone/>
            </a:pPr>
            <a:r>
              <a:rPr lang="en-GB" dirty="0">
                <a:latin typeface="Century Gothic" panose="020B0502020202020204" pitchFamily="34" charset="0"/>
              </a:rPr>
              <a:t>Words are very powerful – they can build you up or put you down. When you are speaking about dementia remember this.” </a:t>
            </a:r>
          </a:p>
          <a:p>
            <a:pPr marL="0" indent="0">
              <a:buNone/>
            </a:pPr>
            <a:r>
              <a:rPr lang="en-GB" dirty="0">
                <a:latin typeface="Century Gothic" panose="020B0502020202020204" pitchFamily="34" charset="0"/>
              </a:rPr>
              <a:t>Agnes Houston, person with dementia</a:t>
            </a: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
        <p:nvSpPr>
          <p:cNvPr id="6" name="Content Placeholder 3"/>
          <p:cNvSpPr txBox="1">
            <a:spLocks/>
          </p:cNvSpPr>
          <p:nvPr/>
        </p:nvSpPr>
        <p:spPr>
          <a:xfrm>
            <a:off x="5282288" y="1475105"/>
            <a:ext cx="6025792" cy="4351338"/>
          </a:xfrm>
          <a:prstGeom prst="rect">
            <a:avLst/>
          </a:prstGeom>
          <a:solidFill>
            <a:schemeClr val="bg2"/>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latin typeface="Century Gothic" panose="020B0502020202020204" pitchFamily="34" charset="0"/>
              </a:rPr>
              <a:t>DEEP Guide to Language</a:t>
            </a:r>
          </a:p>
          <a:p>
            <a:pPr marL="0" indent="0">
              <a:buFont typeface="Arial" panose="020B0604020202020204" pitchFamily="34" charset="0"/>
              <a:buNone/>
            </a:pPr>
            <a:r>
              <a:rPr lang="en-GB" sz="2000" dirty="0" smtClean="0">
                <a:latin typeface="Century Gothic" panose="020B0502020202020204" pitchFamily="34" charset="0"/>
              </a:rPr>
              <a:t>‘Curl up and Die words’</a:t>
            </a:r>
          </a:p>
          <a:p>
            <a:pPr>
              <a:buFont typeface="Wingdings" panose="05000000000000000000" pitchFamily="2" charset="2"/>
              <a:buChar char="§"/>
            </a:pPr>
            <a:r>
              <a:rPr lang="en-GB" sz="2000" dirty="0" smtClean="0">
                <a:latin typeface="Century Gothic" panose="020B0502020202020204" pitchFamily="34" charset="0"/>
              </a:rPr>
              <a:t>Dementia sufferer</a:t>
            </a:r>
          </a:p>
          <a:p>
            <a:pPr>
              <a:buFont typeface="Wingdings" panose="05000000000000000000" pitchFamily="2" charset="2"/>
              <a:buChar char="§"/>
            </a:pPr>
            <a:r>
              <a:rPr lang="en-GB" sz="2000" dirty="0" smtClean="0">
                <a:latin typeface="Century Gothic" panose="020B0502020202020204" pitchFamily="34" charset="0"/>
              </a:rPr>
              <a:t>Demented</a:t>
            </a:r>
          </a:p>
          <a:p>
            <a:pPr>
              <a:buFont typeface="Wingdings" panose="05000000000000000000" pitchFamily="2" charset="2"/>
              <a:buChar char="§"/>
            </a:pPr>
            <a:r>
              <a:rPr lang="en-GB" sz="2000" dirty="0" smtClean="0">
                <a:latin typeface="Century Gothic" panose="020B0502020202020204" pitchFamily="34" charset="0"/>
              </a:rPr>
              <a:t>Senile or senile dementia</a:t>
            </a:r>
          </a:p>
          <a:p>
            <a:pPr>
              <a:buFont typeface="Wingdings" panose="05000000000000000000" pitchFamily="2" charset="2"/>
              <a:buChar char="§"/>
            </a:pPr>
            <a:r>
              <a:rPr lang="en-GB" sz="2000" dirty="0" smtClean="0">
                <a:latin typeface="Century Gothic" panose="020B0502020202020204" pitchFamily="34" charset="0"/>
              </a:rPr>
              <a:t>Burden e.g. people are a burden or cause burden</a:t>
            </a:r>
          </a:p>
          <a:p>
            <a:pPr>
              <a:buFont typeface="Wingdings" panose="05000000000000000000" pitchFamily="2" charset="2"/>
              <a:buChar char="§"/>
            </a:pPr>
            <a:r>
              <a:rPr lang="en-GB" sz="2000" dirty="0" smtClean="0">
                <a:latin typeface="Century Gothic" panose="020B0502020202020204" pitchFamily="34" charset="0"/>
              </a:rPr>
              <a:t>Victim</a:t>
            </a:r>
          </a:p>
          <a:p>
            <a:pPr>
              <a:buFont typeface="Wingdings" panose="05000000000000000000" pitchFamily="2" charset="2"/>
              <a:buChar char="§"/>
            </a:pPr>
            <a:r>
              <a:rPr lang="en-GB" sz="2000" dirty="0" smtClean="0">
                <a:latin typeface="Century Gothic" panose="020B0502020202020204" pitchFamily="34" charset="0"/>
              </a:rPr>
              <a:t>Plague</a:t>
            </a:r>
          </a:p>
          <a:p>
            <a:pPr>
              <a:buFont typeface="Wingdings" panose="05000000000000000000" pitchFamily="2" charset="2"/>
              <a:buChar char="§"/>
            </a:pPr>
            <a:r>
              <a:rPr lang="en-GB" sz="2000" dirty="0" smtClean="0">
                <a:latin typeface="Century Gothic" panose="020B0502020202020204" pitchFamily="34" charset="0"/>
              </a:rPr>
              <a:t>Epidemic</a:t>
            </a:r>
          </a:p>
          <a:p>
            <a:pPr>
              <a:buFont typeface="Wingdings" panose="05000000000000000000" pitchFamily="2" charset="2"/>
              <a:buChar char="§"/>
            </a:pPr>
            <a:r>
              <a:rPr lang="en-GB" sz="2000" dirty="0" smtClean="0">
                <a:latin typeface="Century Gothic" panose="020B0502020202020204" pitchFamily="34" charset="0"/>
              </a:rPr>
              <a:t>Living death e.g. dementia is a living death</a:t>
            </a:r>
          </a:p>
          <a:p>
            <a:pPr marL="0" indent="0">
              <a:buFont typeface="Arial" panose="020B0604020202020204" pitchFamily="34" charset="0"/>
              <a:buNone/>
            </a:pPr>
            <a:r>
              <a:rPr lang="en-GB" sz="1000" dirty="0" smtClean="0">
                <a:latin typeface="Century Gothic" panose="020B0502020202020204" pitchFamily="34" charset="0"/>
                <a:hlinkClick r:id="rId5"/>
              </a:rPr>
              <a:t>http://dementiavoices.org.uk/wp-content/uploads/2015/03/DEEP-Guide-Language.pdf</a:t>
            </a:r>
            <a:endParaRPr lang="en-GB" sz="1000" dirty="0" smtClean="0">
              <a:latin typeface="Century Gothic" panose="020B0502020202020204" pitchFamily="34" charset="0"/>
            </a:endParaRPr>
          </a:p>
          <a:p>
            <a:pPr marL="0" indent="0">
              <a:buFont typeface="Arial" panose="020B0604020202020204" pitchFamily="34" charset="0"/>
              <a:buNone/>
            </a:pPr>
            <a:endParaRPr lang="en-GB" sz="2000" dirty="0" smtClean="0">
              <a:latin typeface="Century Gothic" panose="020B0502020202020204" pitchFamily="34" charset="0"/>
            </a:endParaRPr>
          </a:p>
        </p:txBody>
      </p:sp>
    </p:spTree>
    <p:extLst>
      <p:ext uri="{BB962C8B-B14F-4D97-AF65-F5344CB8AC3E}">
        <p14:creationId xmlns:p14="http://schemas.microsoft.com/office/powerpoint/2010/main" val="27651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Communication in Dementia (1)</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944880"/>
            <a:ext cx="10515600" cy="5357091"/>
          </a:xfrm>
        </p:spPr>
        <p:txBody>
          <a:bodyPr>
            <a:normAutofit/>
          </a:bodyPr>
          <a:lstStyle/>
          <a:p>
            <a:endParaRPr lang="en-GB" dirty="0" smtClean="0">
              <a:latin typeface="Century Gothic" panose="020B0502020202020204" pitchFamily="34" charset="0"/>
            </a:endParaRPr>
          </a:p>
          <a:p>
            <a:r>
              <a:rPr lang="en-GB" dirty="0" smtClean="0">
                <a:latin typeface="Century Gothic" panose="020B0502020202020204" pitchFamily="34" charset="0"/>
              </a:rPr>
              <a:t>Can be affected by cognitive impairment </a:t>
            </a:r>
          </a:p>
          <a:p>
            <a:pPr lvl="1"/>
            <a:r>
              <a:rPr lang="en-GB" dirty="0" smtClean="0">
                <a:latin typeface="Century Gothic" panose="020B0502020202020204" pitchFamily="34" charset="0"/>
              </a:rPr>
              <a:t>Memory </a:t>
            </a:r>
          </a:p>
          <a:p>
            <a:pPr lvl="2"/>
            <a:r>
              <a:rPr lang="en-GB" dirty="0" smtClean="0">
                <a:latin typeface="Century Gothic" panose="020B0502020202020204" pitchFamily="34" charset="0"/>
              </a:rPr>
              <a:t>difficulty following conversation, repeating questions, using a primary language, problem remembering words or names</a:t>
            </a:r>
          </a:p>
          <a:p>
            <a:pPr marL="457200" lvl="1" indent="0">
              <a:buNone/>
            </a:pPr>
            <a:endParaRPr lang="en-GB" dirty="0" smtClean="0">
              <a:latin typeface="Century Gothic" panose="020B0502020202020204" pitchFamily="34" charset="0"/>
            </a:endParaRPr>
          </a:p>
          <a:p>
            <a:pPr lvl="1"/>
            <a:r>
              <a:rPr lang="en-GB" dirty="0" smtClean="0">
                <a:latin typeface="Century Gothic" panose="020B0502020202020204" pitchFamily="34" charset="0"/>
              </a:rPr>
              <a:t>Language </a:t>
            </a:r>
          </a:p>
          <a:p>
            <a:pPr lvl="2"/>
            <a:r>
              <a:rPr lang="en-GB" dirty="0" smtClean="0">
                <a:latin typeface="Century Gothic" panose="020B0502020202020204" pitchFamily="34" charset="0"/>
              </a:rPr>
              <a:t>Less concise language, recognising words and understanding, problems with production </a:t>
            </a:r>
          </a:p>
          <a:p>
            <a:pPr lvl="2"/>
            <a:endParaRPr lang="en-GB" dirty="0" smtClean="0">
              <a:latin typeface="Century Gothic" panose="020B0502020202020204" pitchFamily="34" charset="0"/>
            </a:endParaRPr>
          </a:p>
          <a:p>
            <a:pPr lvl="1"/>
            <a:r>
              <a:rPr lang="en-GB" dirty="0" smtClean="0">
                <a:latin typeface="Century Gothic" panose="020B0502020202020204" pitchFamily="34" charset="0"/>
              </a:rPr>
              <a:t>Attention </a:t>
            </a:r>
            <a:endParaRPr lang="en-GB" dirty="0">
              <a:latin typeface="Century Gothic" panose="020B0502020202020204" pitchFamily="34" charset="0"/>
            </a:endParaRPr>
          </a:p>
          <a:p>
            <a:pPr lvl="2"/>
            <a:r>
              <a:rPr lang="en-GB" dirty="0" smtClean="0">
                <a:latin typeface="Century Gothic" panose="020B0502020202020204" pitchFamily="34" charset="0"/>
              </a:rPr>
              <a:t>Following and maintaining conversation, difficulty with complex instructions</a:t>
            </a:r>
            <a:endParaRPr lang="en-GB" dirty="0">
              <a:latin typeface="Century Gothic" panose="020B0502020202020204" pitchFamily="34" charset="0"/>
            </a:endParaRPr>
          </a:p>
          <a:p>
            <a:pPr marL="914400" lvl="2" indent="0">
              <a:buNone/>
            </a:pPr>
            <a:endParaRPr lang="en-GB" dirty="0" smtClean="0">
              <a:latin typeface="Century Gothic" panose="020B0502020202020204" pitchFamily="34" charset="0"/>
            </a:endParaRPr>
          </a:p>
          <a:p>
            <a:pPr lvl="2"/>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6964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Communication in Dementia (2)</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944880"/>
            <a:ext cx="10515600" cy="5357091"/>
          </a:xfrm>
        </p:spPr>
        <p:txBody>
          <a:bodyPr>
            <a:normAutofit/>
          </a:bodyPr>
          <a:lstStyle/>
          <a:p>
            <a:endParaRPr lang="en-GB" dirty="0" smtClean="0">
              <a:latin typeface="Century Gothic" panose="020B0502020202020204" pitchFamily="34" charset="0"/>
            </a:endParaRPr>
          </a:p>
          <a:p>
            <a:r>
              <a:rPr lang="en-GB" dirty="0" smtClean="0">
                <a:latin typeface="Century Gothic" panose="020B0502020202020204" pitchFamily="34" charset="0"/>
              </a:rPr>
              <a:t>Can be affected by social environment and the conversational partner</a:t>
            </a:r>
          </a:p>
          <a:p>
            <a:endParaRPr lang="en-GB" dirty="0" smtClean="0">
              <a:latin typeface="Century Gothic" panose="020B0502020202020204" pitchFamily="34" charset="0"/>
            </a:endParaRPr>
          </a:p>
          <a:p>
            <a:r>
              <a:rPr lang="en-GB" dirty="0" smtClean="0">
                <a:latin typeface="Century Gothic" panose="020B0502020202020204" pitchFamily="34" charset="0"/>
              </a:rPr>
              <a:t>Background noise and physical Space</a:t>
            </a:r>
          </a:p>
          <a:p>
            <a:pPr lvl="1"/>
            <a:r>
              <a:rPr lang="en-GB" dirty="0" smtClean="0">
                <a:latin typeface="Century Gothic" panose="020B0502020202020204" pitchFamily="34" charset="0"/>
              </a:rPr>
              <a:t>Make sure the environment is comfortable and distractions are minimised</a:t>
            </a:r>
          </a:p>
          <a:p>
            <a:r>
              <a:rPr lang="en-GB" dirty="0" smtClean="0">
                <a:latin typeface="Century Gothic" panose="020B0502020202020204" pitchFamily="34" charset="0"/>
              </a:rPr>
              <a:t>Communicator </a:t>
            </a:r>
          </a:p>
          <a:p>
            <a:pPr lvl="1"/>
            <a:r>
              <a:rPr lang="en-GB" dirty="0" smtClean="0">
                <a:latin typeface="Century Gothic" panose="020B0502020202020204" pitchFamily="34" charset="0"/>
              </a:rPr>
              <a:t>Use non verbal communication, don’t use jargon, don’t use complex sentences, consider attention</a:t>
            </a:r>
          </a:p>
          <a:p>
            <a:endParaRPr lang="en-GB" dirty="0" smtClean="0">
              <a:latin typeface="Century Gothic" panose="020B0502020202020204" pitchFamily="34" charset="0"/>
            </a:endParaRPr>
          </a:p>
          <a:p>
            <a:pPr lvl="2"/>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389159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Communication in Dementia (3)</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944880"/>
            <a:ext cx="10515600" cy="5357091"/>
          </a:xfrm>
        </p:spPr>
        <p:txBody>
          <a:bodyPr>
            <a:normAutofit/>
          </a:bodyPr>
          <a:lstStyle/>
          <a:p>
            <a:endParaRPr lang="en-GB" dirty="0" smtClean="0">
              <a:latin typeface="Century Gothic" panose="020B0502020202020204" pitchFamily="34" charset="0"/>
            </a:endParaRPr>
          </a:p>
          <a:p>
            <a:r>
              <a:rPr lang="en-GB" dirty="0" smtClean="0">
                <a:latin typeface="Century Gothic" panose="020B0502020202020204" pitchFamily="34" charset="0"/>
              </a:rPr>
              <a:t>Can be affected by health and mood</a:t>
            </a:r>
          </a:p>
          <a:p>
            <a:pPr marL="457200" lvl="1" indent="0">
              <a:buNone/>
            </a:pPr>
            <a:endParaRPr lang="en-GB" dirty="0" smtClean="0">
              <a:latin typeface="Century Gothic" panose="020B0502020202020204" pitchFamily="34" charset="0"/>
            </a:endParaRPr>
          </a:p>
          <a:p>
            <a:pPr lvl="1"/>
            <a:r>
              <a:rPr lang="en-GB" dirty="0" smtClean="0">
                <a:latin typeface="Century Gothic" panose="020B0502020202020204" pitchFamily="34" charset="0"/>
              </a:rPr>
              <a:t>Sleep and well being </a:t>
            </a:r>
          </a:p>
          <a:p>
            <a:pPr lvl="2"/>
            <a:r>
              <a:rPr lang="en-GB" dirty="0" smtClean="0">
                <a:latin typeface="Century Gothic" panose="020B0502020202020204" pitchFamily="34" charset="0"/>
              </a:rPr>
              <a:t>concentration and attention</a:t>
            </a:r>
          </a:p>
          <a:p>
            <a:pPr lvl="2"/>
            <a:endParaRPr lang="en-GB" dirty="0" smtClean="0">
              <a:latin typeface="Century Gothic" panose="020B0502020202020204" pitchFamily="34" charset="0"/>
            </a:endParaRPr>
          </a:p>
          <a:p>
            <a:pPr lvl="1"/>
            <a:r>
              <a:rPr lang="en-GB" dirty="0" smtClean="0">
                <a:latin typeface="Century Gothic" panose="020B0502020202020204" pitchFamily="34" charset="0"/>
              </a:rPr>
              <a:t>Physical Health </a:t>
            </a:r>
          </a:p>
          <a:p>
            <a:pPr lvl="2"/>
            <a:r>
              <a:rPr lang="en-GB" dirty="0" smtClean="0">
                <a:latin typeface="Century Gothic" panose="020B0502020202020204" pitchFamily="34" charset="0"/>
              </a:rPr>
              <a:t>May reduce access</a:t>
            </a:r>
          </a:p>
          <a:p>
            <a:pPr lvl="2"/>
            <a:r>
              <a:rPr lang="en-GB" dirty="0" smtClean="0">
                <a:latin typeface="Century Gothic" panose="020B0502020202020204" pitchFamily="34" charset="0"/>
              </a:rPr>
              <a:t>Pain</a:t>
            </a:r>
          </a:p>
          <a:p>
            <a:pPr lvl="2"/>
            <a:r>
              <a:rPr lang="en-GB" dirty="0">
                <a:latin typeface="Century Gothic" panose="020B0502020202020204" pitchFamily="34" charset="0"/>
              </a:rPr>
              <a:t>Sensory </a:t>
            </a:r>
            <a:r>
              <a:rPr lang="en-GB" dirty="0" smtClean="0">
                <a:latin typeface="Century Gothic" panose="020B0502020202020204" pitchFamily="34" charset="0"/>
              </a:rPr>
              <a:t>impairment </a:t>
            </a:r>
            <a:endParaRPr lang="en-GB" dirty="0">
              <a:latin typeface="Century Gothic" panose="020B0502020202020204" pitchFamily="34" charset="0"/>
            </a:endParaRPr>
          </a:p>
          <a:p>
            <a:pPr marL="914400" lvl="2" indent="0">
              <a:buNone/>
            </a:pPr>
            <a:endParaRPr lang="en-GB" dirty="0" smtClean="0">
              <a:latin typeface="Century Gothic" panose="020B0502020202020204" pitchFamily="34" charset="0"/>
            </a:endParaRPr>
          </a:p>
          <a:p>
            <a:pPr lvl="1"/>
            <a:r>
              <a:rPr lang="en-GB" dirty="0" smtClean="0">
                <a:latin typeface="Century Gothic" panose="020B0502020202020204" pitchFamily="34" charset="0"/>
              </a:rPr>
              <a:t>Mood</a:t>
            </a:r>
          </a:p>
          <a:p>
            <a:pPr lvl="2"/>
            <a:r>
              <a:rPr lang="en-GB" dirty="0" smtClean="0">
                <a:latin typeface="Century Gothic" panose="020B0502020202020204" pitchFamily="34" charset="0"/>
              </a:rPr>
              <a:t>Low mood = low motivation </a:t>
            </a:r>
          </a:p>
          <a:p>
            <a:pPr marL="914400" lvl="2" indent="0">
              <a:buNone/>
            </a:pPr>
            <a:endParaRPr lang="en-GB" dirty="0" smtClean="0">
              <a:latin typeface="Century Gothic" panose="020B0502020202020204" pitchFamily="34" charset="0"/>
            </a:endParaRPr>
          </a:p>
          <a:p>
            <a:pPr lvl="2"/>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406255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Biopsychosocial Approach</a:t>
            </a:r>
            <a:endParaRPr lang="en-GB" b="1" dirty="0">
              <a:solidFill>
                <a:srgbClr val="00B0F0"/>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2177652" y="1717947"/>
            <a:ext cx="7497604" cy="3701189"/>
          </a:xfrm>
          <a:prstGeom prst="rect">
            <a:avLst/>
          </a:prstGeom>
        </p:spPr>
      </p:pic>
    </p:spTree>
    <p:extLst>
      <p:ext uri="{BB962C8B-B14F-4D97-AF65-F5344CB8AC3E}">
        <p14:creationId xmlns:p14="http://schemas.microsoft.com/office/powerpoint/2010/main" val="18002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Psychological Needs</a:t>
            </a:r>
            <a:endParaRPr lang="en-GB" b="1" dirty="0">
              <a:solidFill>
                <a:srgbClr val="00B0F0"/>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2809955" y="1563974"/>
            <a:ext cx="5922565" cy="4501774"/>
          </a:xfrm>
          <a:prstGeom prst="rect">
            <a:avLst/>
          </a:prstGeom>
        </p:spPr>
      </p:pic>
    </p:spTree>
    <p:extLst>
      <p:ext uri="{BB962C8B-B14F-4D97-AF65-F5344CB8AC3E}">
        <p14:creationId xmlns:p14="http://schemas.microsoft.com/office/powerpoint/2010/main" val="297902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References </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10515600" cy="4351338"/>
          </a:xfrm>
        </p:spPr>
        <p:txBody>
          <a:bodyPr/>
          <a:lstStyle/>
          <a:p>
            <a:endParaRPr lang="en-GB" dirty="0" smtClean="0">
              <a:latin typeface="Century Gothic" panose="020B0502020202020204" pitchFamily="34" charset="0"/>
            </a:endParaRPr>
          </a:p>
          <a:p>
            <a:r>
              <a:rPr lang="en-GB" sz="2400" dirty="0" smtClean="0">
                <a:latin typeface="Century Gothic" panose="020B0502020202020204" pitchFamily="34" charset="0"/>
              </a:rPr>
              <a:t>Alzheimer’s Society (2014). Dementia UK Update. alzheimers.org.uk/</a:t>
            </a:r>
            <a:r>
              <a:rPr lang="en-GB" sz="2400" dirty="0" err="1" smtClean="0">
                <a:latin typeface="Century Gothic" panose="020B0502020202020204" pitchFamily="34" charset="0"/>
              </a:rPr>
              <a:t>dementiauk</a:t>
            </a:r>
            <a:endParaRPr lang="en-GB" sz="2400" dirty="0" smtClean="0">
              <a:latin typeface="Century Gothic" panose="020B0502020202020204" pitchFamily="34" charset="0"/>
            </a:endParaRPr>
          </a:p>
          <a:p>
            <a:pPr lvl="0"/>
            <a:r>
              <a:rPr lang="en-GB" sz="2400" dirty="0" err="1">
                <a:latin typeface="Century Gothic" panose="020B0502020202020204" pitchFamily="34" charset="0"/>
              </a:rPr>
              <a:t>Kitwood</a:t>
            </a:r>
            <a:r>
              <a:rPr lang="en-GB" sz="2400" dirty="0">
                <a:latin typeface="Century Gothic" panose="020B0502020202020204" pitchFamily="34" charset="0"/>
              </a:rPr>
              <a:t> T (1997) </a:t>
            </a:r>
            <a:r>
              <a:rPr lang="en-GB" sz="2400" i="1" dirty="0">
                <a:latin typeface="Century Gothic" panose="020B0502020202020204" pitchFamily="34" charset="0"/>
              </a:rPr>
              <a:t>Dementia reconsidered: The person comes first. </a:t>
            </a:r>
            <a:r>
              <a:rPr lang="en-GB" sz="2400" dirty="0">
                <a:latin typeface="Century Gothic" panose="020B0502020202020204" pitchFamily="34" charset="0"/>
              </a:rPr>
              <a:t>Buckingham: Open University Press.</a:t>
            </a:r>
          </a:p>
          <a:p>
            <a:pPr lvl="0"/>
            <a:r>
              <a:rPr lang="en-GB" sz="2400" dirty="0" err="1">
                <a:latin typeface="Century Gothic" panose="020B0502020202020204" pitchFamily="34" charset="0"/>
              </a:rPr>
              <a:t>Kitwood</a:t>
            </a:r>
            <a:r>
              <a:rPr lang="en-GB" sz="2400" dirty="0">
                <a:latin typeface="Century Gothic" panose="020B0502020202020204" pitchFamily="34" charset="0"/>
              </a:rPr>
              <a:t> T and </a:t>
            </a:r>
            <a:r>
              <a:rPr lang="en-GB" sz="2400" dirty="0" err="1">
                <a:latin typeface="Century Gothic" panose="020B0502020202020204" pitchFamily="34" charset="0"/>
              </a:rPr>
              <a:t>Bredin</a:t>
            </a:r>
            <a:r>
              <a:rPr lang="en-GB" sz="2400" dirty="0">
                <a:latin typeface="Century Gothic" panose="020B0502020202020204" pitchFamily="34" charset="0"/>
              </a:rPr>
              <a:t> K (1992</a:t>
            </a:r>
            <a:r>
              <a:rPr lang="en-GB" sz="2400" i="1" dirty="0">
                <a:latin typeface="Century Gothic" panose="020B0502020202020204" pitchFamily="34" charset="0"/>
              </a:rPr>
              <a:t>) Person to person: A guide to the care for those with failing mental powers. </a:t>
            </a:r>
            <a:r>
              <a:rPr lang="en-GB" sz="2400" dirty="0">
                <a:latin typeface="Century Gothic" panose="020B0502020202020204" pitchFamily="34" charset="0"/>
              </a:rPr>
              <a:t>Loughton: Gale Publications.</a:t>
            </a:r>
          </a:p>
          <a:p>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84959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Key Facts: dementia in the UK</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335280" y="1475105"/>
            <a:ext cx="11673840" cy="3980815"/>
          </a:xfrm>
        </p:spPr>
        <p:txBody>
          <a:bodyPr/>
          <a:lstStyle/>
          <a:p>
            <a:endParaRPr lang="en-GB" dirty="0" smtClean="0"/>
          </a:p>
          <a:p>
            <a:endParaRPr lang="en-GB" dirty="0"/>
          </a:p>
          <a:p>
            <a:r>
              <a:rPr lang="en-GB" dirty="0" smtClean="0">
                <a:latin typeface="Century Gothic" panose="020B0502020202020204" pitchFamily="34" charset="0"/>
              </a:rPr>
              <a:t>Over 850,000 people living with dementia in UK</a:t>
            </a:r>
          </a:p>
          <a:p>
            <a:r>
              <a:rPr lang="en-GB" dirty="0" smtClean="0">
                <a:latin typeface="Century Gothic" panose="020B0502020202020204" pitchFamily="34" charset="0"/>
              </a:rPr>
              <a:t>Over 1 million by 2025</a:t>
            </a:r>
          </a:p>
          <a:p>
            <a:pPr marL="0" indent="0">
              <a:buNone/>
            </a:pPr>
            <a:endParaRPr lang="en-GB" dirty="0" smtClean="0">
              <a:latin typeface="Century Gothic" panose="020B0502020202020204" pitchFamily="34" charset="0"/>
            </a:endParaRPr>
          </a:p>
          <a:p>
            <a:r>
              <a:rPr lang="en-GB" dirty="0" smtClean="0">
                <a:latin typeface="Century Gothic" panose="020B0502020202020204" pitchFamily="34" charset="0"/>
              </a:rPr>
              <a:t>Over 42,000 people living with dementia are under the age of 65</a:t>
            </a:r>
          </a:p>
          <a:p>
            <a:r>
              <a:rPr lang="en-GB" dirty="0" smtClean="0">
                <a:latin typeface="Century Gothic" panose="020B0502020202020204" pitchFamily="34" charset="0"/>
              </a:rPr>
              <a:t>Over 25,000 people with dementia from BAME groups </a:t>
            </a:r>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372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Types of dementia</a:t>
            </a:r>
            <a:endParaRPr lang="en-GB" b="1" dirty="0">
              <a:solidFill>
                <a:srgbClr val="00B0F0"/>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2303903" y="1500137"/>
            <a:ext cx="7312538" cy="4490770"/>
          </a:xfrm>
          <a:prstGeom prst="rect">
            <a:avLst/>
          </a:prstGeom>
        </p:spPr>
      </p:pic>
    </p:spTree>
    <p:extLst>
      <p:ext uri="{BB962C8B-B14F-4D97-AF65-F5344CB8AC3E}">
        <p14:creationId xmlns:p14="http://schemas.microsoft.com/office/powerpoint/2010/main" val="237439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Lobes of the Brain</a:t>
            </a:r>
            <a:endParaRPr lang="en-GB" b="1" dirty="0">
              <a:solidFill>
                <a:srgbClr val="00B0F0"/>
              </a:solidFill>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1990468" y="1406459"/>
            <a:ext cx="5255207" cy="4657748"/>
          </a:xfrm>
          <a:prstGeom prst="rect">
            <a:avLst/>
          </a:prstGeom>
        </p:spPr>
      </p:pic>
      <p:sp>
        <p:nvSpPr>
          <p:cNvPr id="8" name="Text Box 7"/>
          <p:cNvSpPr txBox="1">
            <a:spLocks noChangeArrowheads="1"/>
          </p:cNvSpPr>
          <p:nvPr/>
        </p:nvSpPr>
        <p:spPr bwMode="auto">
          <a:xfrm>
            <a:off x="7946715" y="5047730"/>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u="sng">
                <a:solidFill>
                  <a:schemeClr val="accent2"/>
                </a:solidFill>
                <a:latin typeface="Times" panose="02020603050405020304" pitchFamily="18" charset="0"/>
                <a:hlinkClick r:id="rId6"/>
              </a:rPr>
              <a:t>http://www.bioon.com/book/biology/whole/image/1/1-8.tif.jpg</a:t>
            </a:r>
            <a:endParaRPr lang="en-US" altLang="en-US" sz="1000" u="sng">
              <a:solidFill>
                <a:schemeClr val="accent2"/>
              </a:solidFill>
              <a:latin typeface="Times" panose="02020603050405020304" pitchFamily="18" charset="0"/>
            </a:endParaRPr>
          </a:p>
        </p:txBody>
      </p:sp>
    </p:spTree>
    <p:extLst>
      <p:ext uri="{BB962C8B-B14F-4D97-AF65-F5344CB8AC3E}">
        <p14:creationId xmlns:p14="http://schemas.microsoft.com/office/powerpoint/2010/main" val="219962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Alzheimer’s Disease</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10515600" cy="4351338"/>
          </a:xfrm>
        </p:spPr>
        <p:txBody>
          <a:bodyPr/>
          <a:lstStyle/>
          <a:p>
            <a:endParaRPr lang="en-GB" dirty="0" smtClean="0">
              <a:latin typeface="Century Gothic" panose="020B0502020202020204" pitchFamily="34" charset="0"/>
            </a:endParaRPr>
          </a:p>
          <a:p>
            <a:r>
              <a:rPr lang="en-GB" dirty="0" smtClean="0">
                <a:latin typeface="Century Gothic" panose="020B0502020202020204" pitchFamily="34" charset="0"/>
              </a:rPr>
              <a:t>Abnormal proteins cause “Plaques” and Tangles” in the brain </a:t>
            </a:r>
          </a:p>
          <a:p>
            <a:r>
              <a:rPr lang="en-GB" dirty="0" smtClean="0">
                <a:latin typeface="Century Gothic" panose="020B0502020202020204" pitchFamily="34" charset="0"/>
              </a:rPr>
              <a:t>Temporal lobe first affected</a:t>
            </a:r>
          </a:p>
          <a:p>
            <a:r>
              <a:rPr lang="en-GB" dirty="0" smtClean="0">
                <a:latin typeface="Century Gothic" panose="020B0502020202020204" pitchFamily="34" charset="0"/>
              </a:rPr>
              <a:t>Gradual decline over time</a:t>
            </a:r>
          </a:p>
          <a:p>
            <a:r>
              <a:rPr lang="en-GB" dirty="0" smtClean="0">
                <a:latin typeface="Century Gothic" panose="020B0502020202020204" pitchFamily="34" charset="0"/>
              </a:rPr>
              <a:t>Symptoms typically related to </a:t>
            </a:r>
          </a:p>
          <a:p>
            <a:pPr lvl="1"/>
            <a:r>
              <a:rPr lang="en-GB" dirty="0">
                <a:latin typeface="Century Gothic" panose="020B0502020202020204" pitchFamily="34" charset="0"/>
              </a:rPr>
              <a:t>M</a:t>
            </a:r>
            <a:r>
              <a:rPr lang="en-GB" dirty="0" smtClean="0">
                <a:latin typeface="Century Gothic" panose="020B0502020202020204" pitchFamily="34" charset="0"/>
              </a:rPr>
              <a:t>emory (remembering recent events)</a:t>
            </a:r>
          </a:p>
          <a:p>
            <a:pPr lvl="1"/>
            <a:r>
              <a:rPr lang="en-GB" dirty="0" smtClean="0">
                <a:latin typeface="Century Gothic" panose="020B0502020202020204" pitchFamily="34" charset="0"/>
              </a:rPr>
              <a:t>Navigation</a:t>
            </a:r>
            <a:r>
              <a:rPr lang="en-GB" dirty="0">
                <a:latin typeface="Century Gothic" panose="020B0502020202020204" pitchFamily="34" charset="0"/>
              </a:rPr>
              <a:t> </a:t>
            </a:r>
            <a:r>
              <a:rPr lang="en-GB" dirty="0" smtClean="0">
                <a:latin typeface="Century Gothic" panose="020B0502020202020204" pitchFamily="34" charset="0"/>
              </a:rPr>
              <a:t>(getting lost in familiar places)</a:t>
            </a:r>
          </a:p>
          <a:p>
            <a:pPr lvl="1"/>
            <a:r>
              <a:rPr lang="en-GB" dirty="0" smtClean="0">
                <a:latin typeface="Century Gothic" panose="020B0502020202020204" pitchFamily="34" charset="0"/>
              </a:rPr>
              <a:t>Language (finding the right words or names)</a:t>
            </a:r>
          </a:p>
          <a:p>
            <a:pPr lvl="1"/>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185274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Vascular Dementia </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859279"/>
            <a:ext cx="10515600" cy="3967163"/>
          </a:xfrm>
        </p:spPr>
        <p:txBody>
          <a:bodyPr/>
          <a:lstStyle/>
          <a:p>
            <a:r>
              <a:rPr lang="en-GB" dirty="0" smtClean="0">
                <a:latin typeface="Century Gothic" panose="020B0502020202020204" pitchFamily="34" charset="0"/>
              </a:rPr>
              <a:t>Vascular damage in the brain (blood vessels)</a:t>
            </a:r>
          </a:p>
          <a:p>
            <a:r>
              <a:rPr lang="en-GB" dirty="0" smtClean="0">
                <a:latin typeface="Century Gothic" panose="020B0502020202020204" pitchFamily="34" charset="0"/>
              </a:rPr>
              <a:t>Can affect any brain region</a:t>
            </a:r>
          </a:p>
          <a:p>
            <a:r>
              <a:rPr lang="en-GB" dirty="0" smtClean="0">
                <a:latin typeface="Century Gothic" panose="020B0502020202020204" pitchFamily="34" charset="0"/>
              </a:rPr>
              <a:t>Sudden decline </a:t>
            </a:r>
          </a:p>
          <a:p>
            <a:r>
              <a:rPr lang="en-GB" dirty="0" smtClean="0">
                <a:latin typeface="Century Gothic" panose="020B0502020202020204" pitchFamily="34" charset="0"/>
              </a:rPr>
              <a:t>Language </a:t>
            </a:r>
            <a:r>
              <a:rPr lang="en-GB" dirty="0">
                <a:latin typeface="Century Gothic" panose="020B0502020202020204" pitchFamily="34" charset="0"/>
              </a:rPr>
              <a:t>frequently </a:t>
            </a:r>
            <a:r>
              <a:rPr lang="en-GB" dirty="0" smtClean="0">
                <a:latin typeface="Century Gothic" panose="020B0502020202020204" pitchFamily="34" charset="0"/>
              </a:rPr>
              <a:t>affected</a:t>
            </a:r>
          </a:p>
          <a:p>
            <a:r>
              <a:rPr lang="en-GB" dirty="0" smtClean="0">
                <a:latin typeface="Century Gothic" panose="020B0502020202020204" pitchFamily="34" charset="0"/>
              </a:rPr>
              <a:t>Memory can be affected</a:t>
            </a:r>
            <a:endParaRPr lang="en-GB" dirty="0">
              <a:latin typeface="Century Gothic" panose="020B0502020202020204" pitchFamily="34" charset="0"/>
            </a:endParaRPr>
          </a:p>
          <a:p>
            <a:r>
              <a:rPr lang="en-GB" dirty="0" smtClean="0">
                <a:latin typeface="Century Gothic" panose="020B0502020202020204" pitchFamily="34" charset="0"/>
              </a:rPr>
              <a:t>Movement can be affected </a:t>
            </a: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278332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Lewy Body Dementia</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10515600" cy="4351338"/>
          </a:xfrm>
        </p:spPr>
        <p:txBody>
          <a:bodyPr/>
          <a:lstStyle/>
          <a:p>
            <a:endParaRPr lang="en-GB" dirty="0" smtClean="0">
              <a:latin typeface="Century Gothic" panose="020B0502020202020204" pitchFamily="34" charset="0"/>
            </a:endParaRPr>
          </a:p>
          <a:p>
            <a:r>
              <a:rPr lang="en-GB" dirty="0" smtClean="0">
                <a:latin typeface="Century Gothic" panose="020B0502020202020204" pitchFamily="34" charset="0"/>
              </a:rPr>
              <a:t>Lewy body deposits in the brain</a:t>
            </a:r>
          </a:p>
          <a:p>
            <a:r>
              <a:rPr lang="en-GB" dirty="0" smtClean="0">
                <a:latin typeface="Century Gothic" panose="020B0502020202020204" pitchFamily="34" charset="0"/>
              </a:rPr>
              <a:t>Fluctuating concentration </a:t>
            </a:r>
          </a:p>
          <a:p>
            <a:r>
              <a:rPr lang="en-GB" dirty="0" smtClean="0">
                <a:latin typeface="Century Gothic" panose="020B0502020202020204" pitchFamily="34" charset="0"/>
              </a:rPr>
              <a:t>Hallucinations</a:t>
            </a:r>
          </a:p>
          <a:p>
            <a:r>
              <a:rPr lang="en-GB" dirty="0" smtClean="0">
                <a:latin typeface="Century Gothic" panose="020B0502020202020204" pitchFamily="34" charset="0"/>
              </a:rPr>
              <a:t>Some problems with memory </a:t>
            </a:r>
          </a:p>
          <a:p>
            <a:r>
              <a:rPr lang="en-GB" dirty="0" smtClean="0">
                <a:latin typeface="Century Gothic" panose="020B0502020202020204" pitchFamily="34" charset="0"/>
              </a:rPr>
              <a:t>Can affect gait, movement and facial expression   </a:t>
            </a:r>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95645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Frontotemporal Dementia</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10515600" cy="4351338"/>
          </a:xfrm>
        </p:spPr>
        <p:txBody>
          <a:bodyPr/>
          <a:lstStyle/>
          <a:p>
            <a:endParaRPr lang="en-GB" dirty="0" smtClean="0">
              <a:latin typeface="Century Gothic" panose="020B0502020202020204" pitchFamily="34" charset="0"/>
            </a:endParaRPr>
          </a:p>
          <a:p>
            <a:r>
              <a:rPr lang="en-GB" dirty="0" smtClean="0">
                <a:latin typeface="Century Gothic" panose="020B0502020202020204" pitchFamily="34" charset="0"/>
              </a:rPr>
              <a:t>Damage to frontal and/or temporal lobes</a:t>
            </a:r>
          </a:p>
          <a:p>
            <a:r>
              <a:rPr lang="en-GB" dirty="0" smtClean="0">
                <a:latin typeface="Century Gothic" panose="020B0502020202020204" pitchFamily="34" charset="0"/>
              </a:rPr>
              <a:t>Can affect behaviour and/or language </a:t>
            </a:r>
          </a:p>
          <a:p>
            <a:r>
              <a:rPr lang="en-GB" dirty="0" smtClean="0">
                <a:latin typeface="Century Gothic" panose="020B0502020202020204" pitchFamily="34" charset="0"/>
              </a:rPr>
              <a:t>Behaviour changes include</a:t>
            </a:r>
          </a:p>
          <a:p>
            <a:pPr lvl="1"/>
            <a:r>
              <a:rPr lang="en-GB" dirty="0" smtClean="0">
                <a:latin typeface="Century Gothic" panose="020B0502020202020204" pitchFamily="34" charset="0"/>
              </a:rPr>
              <a:t>Lack of inhibition and insight</a:t>
            </a:r>
          </a:p>
          <a:p>
            <a:pPr lvl="1"/>
            <a:r>
              <a:rPr lang="en-GB" dirty="0" smtClean="0">
                <a:latin typeface="Century Gothic" panose="020B0502020202020204" pitchFamily="34" charset="0"/>
              </a:rPr>
              <a:t>Personality changes </a:t>
            </a:r>
          </a:p>
          <a:p>
            <a:r>
              <a:rPr lang="en-GB" dirty="0" smtClean="0">
                <a:latin typeface="Century Gothic" panose="020B0502020202020204" pitchFamily="34" charset="0"/>
              </a:rPr>
              <a:t>Language changes </a:t>
            </a:r>
            <a:r>
              <a:rPr lang="en-GB" dirty="0">
                <a:latin typeface="Century Gothic" panose="020B0502020202020204" pitchFamily="34" charset="0"/>
              </a:rPr>
              <a:t>include</a:t>
            </a:r>
          </a:p>
          <a:p>
            <a:pPr lvl="1"/>
            <a:r>
              <a:rPr lang="en-GB" dirty="0" smtClean="0">
                <a:latin typeface="Century Gothic" panose="020B0502020202020204" pitchFamily="34" charset="0"/>
              </a:rPr>
              <a:t>Knowing meaning of words</a:t>
            </a:r>
            <a:endParaRPr lang="en-GB" dirty="0">
              <a:latin typeface="Century Gothic" panose="020B0502020202020204" pitchFamily="34" charset="0"/>
            </a:endParaRPr>
          </a:p>
          <a:p>
            <a:pPr lvl="1"/>
            <a:r>
              <a:rPr lang="en-GB" dirty="0" smtClean="0">
                <a:latin typeface="Century Gothic" panose="020B0502020202020204" pitchFamily="34" charset="0"/>
              </a:rPr>
              <a:t>Production of speech</a:t>
            </a:r>
          </a:p>
          <a:p>
            <a:pPr lvl="1"/>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219569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rgbClr val="7030A0"/>
          </a:solidFill>
        </p:spPr>
        <p:txBody>
          <a:bodyPr/>
          <a:lstStyle/>
          <a:p>
            <a:r>
              <a:rPr lang="en-GB" dirty="0" smtClean="0"/>
              <a:t>	</a:t>
            </a:r>
            <a:r>
              <a:rPr lang="en-GB" b="1" dirty="0" smtClean="0">
                <a:solidFill>
                  <a:srgbClr val="00B0F0"/>
                </a:solidFill>
                <a:latin typeface="Century Gothic" panose="020B0502020202020204" pitchFamily="34" charset="0"/>
              </a:rPr>
              <a:t>Mixed Dementia </a:t>
            </a:r>
            <a:endParaRPr lang="en-GB" b="1"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563880" y="1475105"/>
            <a:ext cx="10515600" cy="4351338"/>
          </a:xfrm>
        </p:spPr>
        <p:txBody>
          <a:bodyPr/>
          <a:lstStyle/>
          <a:p>
            <a:endParaRPr lang="en-GB" dirty="0" smtClean="0">
              <a:latin typeface="Century Gothic" panose="020B0502020202020204" pitchFamily="34" charset="0"/>
            </a:endParaRPr>
          </a:p>
          <a:p>
            <a:r>
              <a:rPr lang="en-GB" dirty="0" smtClean="0">
                <a:latin typeface="Century Gothic" panose="020B0502020202020204" pitchFamily="34" charset="0"/>
              </a:rPr>
              <a:t>More than one type of dementia at the same time</a:t>
            </a:r>
          </a:p>
          <a:p>
            <a:pPr marL="0" indent="0">
              <a:buNone/>
            </a:pPr>
            <a:endParaRPr lang="en-GB" dirty="0" smtClean="0">
              <a:latin typeface="Century Gothic" panose="020B0502020202020204" pitchFamily="34" charset="0"/>
            </a:endParaRPr>
          </a:p>
          <a:p>
            <a:r>
              <a:rPr lang="en-GB" dirty="0" smtClean="0">
                <a:latin typeface="Century Gothic" panose="020B0502020202020204" pitchFamily="34" charset="0"/>
              </a:rPr>
              <a:t>Often Alzheimer's and Vascular</a:t>
            </a:r>
          </a:p>
          <a:p>
            <a:endParaRPr lang="en-GB" dirty="0">
              <a:latin typeface="Century Gothic" panose="020B0502020202020204" pitchFamily="34" charset="0"/>
            </a:endParaRPr>
          </a:p>
          <a:p>
            <a:r>
              <a:rPr lang="en-GB" dirty="0" smtClean="0">
                <a:latin typeface="Century Gothic" panose="020B0502020202020204" pitchFamily="34" charset="0"/>
              </a:rPr>
              <a:t>Symptoms are that of Alzheimer’s +</a:t>
            </a:r>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2510100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003265C489E4CB3748BB66229892B" ma:contentTypeVersion="14" ma:contentTypeDescription="Create a new document." ma:contentTypeScope="" ma:versionID="82b78ed54a0dac55f1b43630ae433f9c">
  <xsd:schema xmlns:xsd="http://www.w3.org/2001/XMLSchema" xmlns:xs="http://www.w3.org/2001/XMLSchema" xmlns:p="http://schemas.microsoft.com/office/2006/metadata/properties" xmlns:ns2="740a7d8f-7841-49b6-bfe7-7aa06d327266" xmlns:ns3="e1e50c13-c3ba-4f0c-a29b-ab463524dbbf" targetNamespace="http://schemas.microsoft.com/office/2006/metadata/properties" ma:root="true" ma:fieldsID="0d666964bb268992bc0bb33c3ab943dc" ns2:_="" ns3:_="">
    <xsd:import namespace="740a7d8f-7841-49b6-bfe7-7aa06d327266"/>
    <xsd:import namespace="e1e50c13-c3ba-4f0c-a29b-ab463524db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a7d8f-7841-49b6-bfe7-7aa06d327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e50c13-c3ba-4f0c-a29b-ab463524db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34301-ed6c-4c74-95aa-124a6d114ea3}" ma:internalName="TaxCatchAll" ma:showField="CatchAllData" ma:web="e1e50c13-c3ba-4f0c-a29b-ab463524dbb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0a7d8f-7841-49b6-bfe7-7aa06d327266">
      <Terms xmlns="http://schemas.microsoft.com/office/infopath/2007/PartnerControls"/>
    </lcf76f155ced4ddcb4097134ff3c332f>
    <TaxCatchAll xmlns="e1e50c13-c3ba-4f0c-a29b-ab463524dbbf" xsi:nil="true"/>
    <MediaLengthInSeconds xmlns="740a7d8f-7841-49b6-bfe7-7aa06d327266" xsi:nil="true"/>
  </documentManagement>
</p:properties>
</file>

<file path=customXml/itemProps1.xml><?xml version="1.0" encoding="utf-8"?>
<ds:datastoreItem xmlns:ds="http://schemas.openxmlformats.org/officeDocument/2006/customXml" ds:itemID="{06E7EFA7-A61C-4C4E-9E91-8265952EABD7}"/>
</file>

<file path=customXml/itemProps2.xml><?xml version="1.0" encoding="utf-8"?>
<ds:datastoreItem xmlns:ds="http://schemas.openxmlformats.org/officeDocument/2006/customXml" ds:itemID="{7D87D46A-1CCB-408A-A484-EE94B12E53A4}"/>
</file>

<file path=customXml/itemProps3.xml><?xml version="1.0" encoding="utf-8"?>
<ds:datastoreItem xmlns:ds="http://schemas.openxmlformats.org/officeDocument/2006/customXml" ds:itemID="{6963DCF4-E360-4320-9989-BEDC8AFF8DE8}"/>
</file>

<file path=docProps/app.xml><?xml version="1.0" encoding="utf-8"?>
<Properties xmlns="http://schemas.openxmlformats.org/officeDocument/2006/extended-properties" xmlns:vt="http://schemas.openxmlformats.org/officeDocument/2006/docPropsVTypes">
  <TotalTime>413</TotalTime>
  <Words>2901</Words>
  <Application>Microsoft Office PowerPoint</Application>
  <PresentationFormat>Custom</PresentationFormat>
  <Paragraphs>285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 Key Facts: dementia in the UK</vt:lpstr>
      <vt:lpstr> Types of dementia</vt:lpstr>
      <vt:lpstr> Lobes of the Brain</vt:lpstr>
      <vt:lpstr> Alzheimer’s Disease</vt:lpstr>
      <vt:lpstr> Vascular Dementia </vt:lpstr>
      <vt:lpstr> Lewy Body Dementia</vt:lpstr>
      <vt:lpstr> Frontotemporal Dementia</vt:lpstr>
      <vt:lpstr> Mixed Dementia </vt:lpstr>
      <vt:lpstr> The Enriched Model of Dementia</vt:lpstr>
      <vt:lpstr> Dementia and Stigma</vt:lpstr>
      <vt:lpstr> Words Matter</vt:lpstr>
      <vt:lpstr> Communication in Dementia (1)</vt:lpstr>
      <vt:lpstr> Communication in Dementia (2)</vt:lpstr>
      <vt:lpstr> Communication in Dementia (3)</vt:lpstr>
      <vt:lpstr> Biopsychosocial Approach</vt:lpstr>
      <vt:lpstr> Psychological Needs</vt:lpstr>
      <vt:lpstr> References </vt:lpstr>
    </vt:vector>
  </TitlesOfParts>
  <Company>Leeds Beckett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Sarah</dc:creator>
  <cp:lastModifiedBy>Chris OConnor</cp:lastModifiedBy>
  <cp:revision>31</cp:revision>
  <dcterms:created xsi:type="dcterms:W3CDTF">2018-05-22T16:42:04Z</dcterms:created>
  <dcterms:modified xsi:type="dcterms:W3CDTF">2019-05-20T14:19:49Z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0x0101001AE003265C489E4CB3748BB66229892B</vt:lpwstr>
  </property>
  <property fmtid="{D5CDD505-2E9C-101B-9397-08002B2CF9AE}" pid="3" name="Order">
    <vt:r8>1697400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