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1" r:id="rId6"/>
    <p:sldId id="262" r:id="rId7"/>
    <p:sldId id="263" r:id="rId8"/>
    <p:sldId id="266"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7723" autoAdjust="0"/>
  </p:normalViewPr>
  <p:slideViewPr>
    <p:cSldViewPr snapToGrid="0">
      <p:cViewPr varScale="1">
        <p:scale>
          <a:sx n="49" d="100"/>
          <a:sy n="49" d="100"/>
        </p:scale>
        <p:origin x="-154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2B41F-C8CF-4BED-9E20-8B19E48FDAAE}" type="datetimeFigureOut">
              <a:rPr lang="en-GB" smtClean="0"/>
              <a:t>20/05/2019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64096-AEFD-4B20-8330-A42A922F5115}" type="slidenum">
              <a:rPr lang="en-GB" smtClean="0"/>
              <a:t>‹#›</a:t>
            </a:fld>
            <a:endParaRPr lang="en-GB"/>
          </a:p>
        </p:txBody>
      </p:sp>
    </p:spTree>
    <p:extLst>
      <p:ext uri="{BB962C8B-B14F-4D97-AF65-F5344CB8AC3E}">
        <p14:creationId xmlns:p14="http://schemas.microsoft.com/office/powerpoint/2010/main" val="270615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Section 1: </a:t>
            </a:r>
          </a:p>
          <a:p>
            <a:endParaRPr lang="en-GB" dirty="0" smtClean="0"/>
          </a:p>
          <a:p>
            <a:r>
              <a:rPr lang="en-GB" sz="1200" b="0" i="0" kern="1200" dirty="0" smtClean="0">
                <a:solidFill>
                  <a:schemeClr val="tx1"/>
                </a:solidFill>
                <a:effectLst/>
                <a:latin typeface="+mn-lt"/>
                <a:ea typeface="+mn-ea"/>
                <a:cs typeface="+mn-cs"/>
              </a:rPr>
              <a:t>The guiding principles behind VIPS are:</a:t>
            </a:r>
          </a:p>
          <a:p>
            <a:r>
              <a:rPr lang="en-GB" sz="1200" b="0" i="0" kern="1200" dirty="0" smtClean="0">
                <a:solidFill>
                  <a:schemeClr val="tx1"/>
                </a:solidFill>
                <a:effectLst/>
                <a:latin typeface="+mn-lt"/>
                <a:ea typeface="+mn-ea"/>
                <a:cs typeface="+mn-cs"/>
              </a:rPr>
              <a:t>Do my actions show that I respect, value and honour this person?</a:t>
            </a:r>
          </a:p>
          <a:p>
            <a:r>
              <a:rPr lang="en-GB" sz="1200" b="0" i="0" kern="1200" dirty="0" smtClean="0">
                <a:solidFill>
                  <a:schemeClr val="tx1"/>
                </a:solidFill>
                <a:effectLst/>
                <a:latin typeface="+mn-lt"/>
                <a:ea typeface="+mn-ea"/>
                <a:cs typeface="+mn-cs"/>
              </a:rPr>
              <a:t>Am I treating this person as a unique individual?</a:t>
            </a:r>
          </a:p>
          <a:p>
            <a:r>
              <a:rPr lang="en-GB" sz="1200" b="0" i="0" kern="1200" dirty="0" smtClean="0">
                <a:solidFill>
                  <a:schemeClr val="tx1"/>
                </a:solidFill>
                <a:effectLst/>
                <a:latin typeface="+mn-lt"/>
                <a:ea typeface="+mn-ea"/>
                <a:cs typeface="+mn-cs"/>
              </a:rPr>
              <a:t>Am I making a serious attempt to see my actions from the perspective of the person I am trying to help? How might my actions be interpreted by them?</a:t>
            </a:r>
          </a:p>
          <a:p>
            <a:r>
              <a:rPr lang="en-GB" sz="1200" b="0" i="0" kern="1200" dirty="0" smtClean="0">
                <a:solidFill>
                  <a:schemeClr val="tx1"/>
                </a:solidFill>
                <a:effectLst/>
                <a:latin typeface="+mn-lt"/>
                <a:ea typeface="+mn-ea"/>
                <a:cs typeface="+mn-cs"/>
              </a:rPr>
              <a:t>Do my actions help this person to feel socially confident and that they are not alone?</a:t>
            </a: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2</a:t>
            </a:fld>
            <a:endParaRPr lang="en-GB"/>
          </a:p>
        </p:txBody>
      </p:sp>
    </p:spTree>
    <p:extLst>
      <p:ext uri="{BB962C8B-B14F-4D97-AF65-F5344CB8AC3E}">
        <p14:creationId xmlns:p14="http://schemas.microsoft.com/office/powerpoint/2010/main" val="60369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Person centred</a:t>
            </a:r>
            <a:r>
              <a:rPr lang="en-GB" baseline="0" dirty="0" smtClean="0"/>
              <a:t> dementia care has been important for best practice policy and guidance over the last 20 years. </a:t>
            </a:r>
          </a:p>
          <a:p>
            <a:endParaRPr lang="en-GB" baseline="0" dirty="0" smtClean="0"/>
          </a:p>
          <a:p>
            <a:r>
              <a:rPr lang="en-GB" baseline="0" dirty="0" smtClean="0"/>
              <a:t>Prior to the introduction of person centred approaches to care, designed to support personhood and well being (as described in the VIPS model), delivering care had a tendency to be task orientated rather than person orientated. </a:t>
            </a:r>
          </a:p>
          <a:p>
            <a:endParaRPr lang="en-GB" baseline="0" dirty="0" smtClean="0"/>
          </a:p>
          <a:p>
            <a:r>
              <a:rPr lang="en-GB" baseline="0" dirty="0" smtClean="0"/>
              <a:t>In other words there has been a move from care focusing on the DEMENTIA- manging the symptoms of the illness from a medicalised perspective, toward focusing on ensuring the well being of the person, who happens to be living with dementia</a:t>
            </a:r>
          </a:p>
          <a:p>
            <a:endParaRPr lang="en-GB" baseline="0" dirty="0" smtClean="0"/>
          </a:p>
          <a:p>
            <a:r>
              <a:rPr lang="en-GB" baseline="0" dirty="0" smtClean="0"/>
              <a:t>From a person centred perspective, the goal of effective care should be to deliver individualised care that supports the persons well being.</a:t>
            </a:r>
          </a:p>
          <a:p>
            <a:endParaRPr lang="en-GB" baseline="0" dirty="0" smtClean="0"/>
          </a:p>
          <a:p>
            <a:r>
              <a:rPr lang="en-GB" baseline="0" dirty="0" smtClean="0"/>
              <a:t>Interactions in the care environment that support the well being of people with dementia, can be referred to </a:t>
            </a:r>
            <a:r>
              <a:rPr lang="en-GB" baseline="0" dirty="0" err="1" smtClean="0"/>
              <a:t>aspostive</a:t>
            </a:r>
            <a:r>
              <a:rPr lang="en-GB" baseline="0" dirty="0" smtClean="0"/>
              <a:t> person work, since they enhance the well being of people with dementia.</a:t>
            </a:r>
          </a:p>
          <a:p>
            <a:endParaRPr lang="en-GB" baseline="0" dirty="0" smtClean="0"/>
          </a:p>
          <a:p>
            <a:r>
              <a:rPr lang="en-GB" baseline="0" dirty="0" smtClean="0"/>
              <a:t>Sometimes, carers may interact with people in a way that undermine the personhood and well-being of people with dementia. These types of behaviours have also been called Malignant Social Psychology- they exist in care settings often not because of malicious intent, but because of a lack of training, or because care remains task driven rather than person driven.</a:t>
            </a: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3</a:t>
            </a:fld>
            <a:endParaRPr lang="en-GB"/>
          </a:p>
        </p:txBody>
      </p:sp>
    </p:spTree>
    <p:extLst>
      <p:ext uri="{BB962C8B-B14F-4D97-AF65-F5344CB8AC3E}">
        <p14:creationId xmlns:p14="http://schemas.microsoft.com/office/powerpoint/2010/main" val="343729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Recognition A person who is recognised by name and acknowledged as a person with unique thoughts, feelings and preferences, for example greeting a person by their preferred name. </a:t>
            </a:r>
          </a:p>
          <a:p>
            <a:r>
              <a:rPr lang="en-GB" dirty="0" smtClean="0"/>
              <a:t>Collaboration Partnership between the healthcare professional and the person to carry out an activity or task, for example having a bath or getting dressed in ways that are comfortable for the person. </a:t>
            </a:r>
          </a:p>
          <a:p>
            <a:r>
              <a:rPr lang="en-GB" dirty="0" smtClean="0"/>
              <a:t>Celebration Not just during celebratory occasions, such as birthdays or anniversaries, but the person should see their achievements celebrated. </a:t>
            </a:r>
          </a:p>
          <a:p>
            <a:r>
              <a:rPr lang="en-GB" dirty="0" smtClean="0"/>
              <a:t>Validation Connected to the work of </a:t>
            </a:r>
            <a:r>
              <a:rPr lang="en-GB" dirty="0" err="1" smtClean="0"/>
              <a:t>Feil</a:t>
            </a:r>
            <a:r>
              <a:rPr lang="en-GB" dirty="0" smtClean="0"/>
              <a:t> (1993), this is about accepting the reality of another even if it is as a result of hallucinations or misperceptions. </a:t>
            </a:r>
          </a:p>
          <a:p>
            <a:r>
              <a:rPr lang="en-GB" dirty="0" smtClean="0"/>
              <a:t>Holding Providing a safe psychological space or environment to enable people to truly express themselves. For example, if a person with dementia is experiencing distress do not isolate them, stay beside them and validate their experiences without trying to stop or ignore them. </a:t>
            </a:r>
          </a:p>
          <a:p>
            <a:r>
              <a:rPr lang="en-GB" dirty="0" smtClean="0"/>
              <a:t>Facilitation Enabling the person to do what otherwise they would be unable to do. </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4</a:t>
            </a:fld>
            <a:endParaRPr lang="en-GB"/>
          </a:p>
        </p:txBody>
      </p:sp>
    </p:spTree>
    <p:extLst>
      <p:ext uri="{BB962C8B-B14F-4D97-AF65-F5344CB8AC3E}">
        <p14:creationId xmlns:p14="http://schemas.microsoft.com/office/powerpoint/2010/main" val="383926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Treachery 		The use of deception to distract or manipulate behaviour. </a:t>
            </a:r>
          </a:p>
          <a:p>
            <a:r>
              <a:rPr lang="en-GB" dirty="0" smtClean="0"/>
              <a:t>Disempowerment 	Not allowing or enabling a person to use the abilities they still have.</a:t>
            </a:r>
          </a:p>
          <a:p>
            <a:r>
              <a:rPr lang="en-GB" dirty="0" err="1" smtClean="0"/>
              <a:t>Infantilisation</a:t>
            </a:r>
            <a:r>
              <a:rPr lang="en-GB" dirty="0" smtClean="0"/>
              <a:t> 		Treating the person like a child. </a:t>
            </a:r>
          </a:p>
          <a:p>
            <a:r>
              <a:rPr lang="en-GB" dirty="0" smtClean="0"/>
              <a:t>Intimidation 		Causing the person to feel fearful as a result of threat or physical power.</a:t>
            </a:r>
          </a:p>
          <a:p>
            <a:r>
              <a:rPr lang="en-GB" dirty="0" smtClean="0"/>
              <a:t> Labelling 		Referring to people inappropriately, for example ‘elderly mentally infirm’. </a:t>
            </a:r>
          </a:p>
          <a:p>
            <a:r>
              <a:rPr lang="en-GB" dirty="0" smtClean="0"/>
              <a:t>Stigmatisation 	Treating the person as if they were an outcast. </a:t>
            </a:r>
          </a:p>
          <a:p>
            <a:r>
              <a:rPr lang="en-GB" dirty="0" smtClean="0"/>
              <a:t>Outpacing 		Providing information or choices too quickly thus potentially making information difficult to 		understand. </a:t>
            </a:r>
          </a:p>
          <a:p>
            <a:r>
              <a:rPr lang="en-GB" dirty="0" smtClean="0"/>
              <a:t>Invalidation 		Not acknowledging the reality of the person. </a:t>
            </a:r>
          </a:p>
          <a:p>
            <a:r>
              <a:rPr lang="en-GB" dirty="0" smtClean="0"/>
              <a:t>Banishment 		Excluding the person either physically or emotionally. </a:t>
            </a:r>
          </a:p>
          <a:p>
            <a:r>
              <a:rPr lang="en-GB" dirty="0" smtClean="0"/>
              <a:t>Objectification 	Treating the person as an object, for example during washing or dressing. </a:t>
            </a:r>
          </a:p>
          <a:p>
            <a:r>
              <a:rPr lang="en-GB" dirty="0" smtClean="0"/>
              <a:t>Ignoring		 Conversing with others in the presence of the person as if they are not present. </a:t>
            </a:r>
          </a:p>
          <a:p>
            <a:r>
              <a:rPr lang="en-GB" dirty="0" smtClean="0"/>
              <a:t>Imposition 		Forcing the person to do something. </a:t>
            </a:r>
          </a:p>
          <a:p>
            <a:r>
              <a:rPr lang="en-GB" dirty="0" smtClean="0"/>
              <a:t>Withholding 		Failure to provide attention or meet an obvious need. </a:t>
            </a:r>
          </a:p>
          <a:p>
            <a:r>
              <a:rPr lang="en-GB" dirty="0" smtClean="0"/>
              <a:t>Accusation 		Blaming a person for their misunderstanding or inability. </a:t>
            </a:r>
          </a:p>
          <a:p>
            <a:r>
              <a:rPr lang="en-GB" dirty="0" smtClean="0"/>
              <a:t>Disruption 		Suddenly disturbing a person and interrupting their activity or thoughts. </a:t>
            </a:r>
          </a:p>
          <a:p>
            <a:r>
              <a:rPr lang="en-GB" dirty="0" smtClean="0"/>
              <a:t>Mockery 		Making fun or joking at the expense of the person. </a:t>
            </a:r>
          </a:p>
          <a:p>
            <a:r>
              <a:rPr lang="en-GB" dirty="0" smtClean="0"/>
              <a:t>Disparagement 	Telling the person that they are worthless.</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5</a:t>
            </a:fld>
            <a:endParaRPr lang="en-GB"/>
          </a:p>
        </p:txBody>
      </p:sp>
    </p:spTree>
    <p:extLst>
      <p:ext uri="{BB962C8B-B14F-4D97-AF65-F5344CB8AC3E}">
        <p14:creationId xmlns:p14="http://schemas.microsoft.com/office/powerpoint/2010/main" val="332373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Part 2:</a:t>
            </a:r>
          </a:p>
          <a:p>
            <a:r>
              <a:rPr lang="en-GB" dirty="0" smtClean="0"/>
              <a:t>For learners who have completed the Finding</a:t>
            </a:r>
            <a:r>
              <a:rPr lang="en-GB" baseline="0" dirty="0" smtClean="0"/>
              <a:t> Patience Training the facilitator should recap the model.</a:t>
            </a:r>
          </a:p>
          <a:p>
            <a:r>
              <a:rPr lang="en-GB" baseline="0" dirty="0" smtClean="0"/>
              <a:t>For others this model should be presented in detail.</a:t>
            </a:r>
          </a:p>
          <a:p>
            <a:endParaRPr lang="en-GB" baseline="0" dirty="0" smtClean="0"/>
          </a:p>
          <a:p>
            <a:r>
              <a:rPr lang="en-GB" dirty="0" smtClean="0"/>
              <a:t>Until</a:t>
            </a:r>
            <a:r>
              <a:rPr lang="en-GB" baseline="0" dirty="0" smtClean="0"/>
              <a:t> the 1990s, living with dementia was mainly thought about from a biomedical perspective. That is, the experience and behaviour of people living with dementia can be determined by the changes in the brain caused by the disease course of dementia. </a:t>
            </a:r>
          </a:p>
          <a:p>
            <a:endParaRPr lang="en-GB" baseline="0" dirty="0" smtClean="0"/>
          </a:p>
          <a:p>
            <a:r>
              <a:rPr lang="en-GB" baseline="0" dirty="0" smtClean="0"/>
              <a:t>this approach was problematic in that it assumes t</a:t>
            </a:r>
            <a:r>
              <a:rPr lang="en-GB" sz="1200" kern="1200" dirty="0" smtClean="0">
                <a:solidFill>
                  <a:schemeClr val="tx1"/>
                </a:solidFill>
                <a:effectLst/>
                <a:latin typeface="+mn-lt"/>
                <a:ea typeface="+mn-ea"/>
                <a:cs typeface="+mn-cs"/>
              </a:rPr>
              <a:t>he actions of people with dementia can</a:t>
            </a:r>
            <a:r>
              <a:rPr lang="en-GB" sz="1200" kern="1200" baseline="0" dirty="0" smtClean="0">
                <a:solidFill>
                  <a:schemeClr val="tx1"/>
                </a:solidFill>
                <a:effectLst/>
                <a:latin typeface="+mn-lt"/>
                <a:ea typeface="+mn-ea"/>
                <a:cs typeface="+mn-cs"/>
              </a:rPr>
              <a:t> be</a:t>
            </a:r>
            <a:r>
              <a:rPr lang="en-GB" sz="1200" kern="1200" dirty="0" smtClean="0">
                <a:solidFill>
                  <a:schemeClr val="tx1"/>
                </a:solidFill>
                <a:effectLst/>
                <a:latin typeface="+mn-lt"/>
                <a:ea typeface="+mn-ea"/>
                <a:cs typeface="+mn-cs"/>
              </a:rPr>
              <a:t> ‘explained’ in terms of underlying neurological disease. It also</a:t>
            </a:r>
            <a:r>
              <a:rPr lang="en-GB" sz="1200" kern="1200" baseline="0" dirty="0" smtClean="0">
                <a:solidFill>
                  <a:schemeClr val="tx1"/>
                </a:solidFill>
                <a:effectLst/>
                <a:latin typeface="+mn-lt"/>
                <a:ea typeface="+mn-ea"/>
                <a:cs typeface="+mn-cs"/>
              </a:rPr>
              <a:t> meant that people were readily </a:t>
            </a:r>
            <a:r>
              <a:rPr lang="en-GB" sz="1200" kern="1200" dirty="0" smtClean="0">
                <a:solidFill>
                  <a:schemeClr val="tx1"/>
                </a:solidFill>
                <a:effectLst/>
                <a:latin typeface="+mn-lt"/>
                <a:ea typeface="+mn-ea"/>
                <a:cs typeface="+mn-cs"/>
              </a:rPr>
              <a:t>reduced to a set of signs and symptoms (dysphasia; disorientation to time and place; confabulation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bio-psycho-social model of dementia presents an alternative to the biomedical model. This</a:t>
            </a:r>
            <a:r>
              <a:rPr lang="en-GB" sz="1200" kern="1200" baseline="0" dirty="0" smtClean="0">
                <a:solidFill>
                  <a:schemeClr val="tx1"/>
                </a:solidFill>
                <a:effectLst/>
                <a:latin typeface="+mn-lt"/>
                <a:ea typeface="+mn-ea"/>
                <a:cs typeface="+mn-cs"/>
              </a:rPr>
              <a:t> approach </a:t>
            </a:r>
            <a:r>
              <a:rPr lang="en-GB" sz="1200" kern="1200" dirty="0" smtClean="0">
                <a:solidFill>
                  <a:schemeClr val="tx1"/>
                </a:solidFill>
                <a:effectLst/>
                <a:latin typeface="+mn-lt"/>
                <a:ea typeface="+mn-ea"/>
                <a:cs typeface="+mn-cs"/>
              </a:rPr>
              <a:t>considers the whole person rather than just the brain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approach asserts that bio, psycho and social factors are all important elements</a:t>
            </a:r>
            <a:r>
              <a:rPr lang="en-GB" sz="1200" kern="1200" baseline="0" dirty="0" smtClean="0">
                <a:solidFill>
                  <a:schemeClr val="tx1"/>
                </a:solidFill>
                <a:effectLst/>
                <a:latin typeface="+mn-lt"/>
                <a:ea typeface="+mn-ea"/>
                <a:cs typeface="+mn-cs"/>
              </a:rPr>
              <a:t> of a persons experience. This factors are not distinct but relate to one another.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When we think about a persons experience we should consider all of these factors- not just the impact changes in the brain.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Examples of these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BIO- Neurological impairments (brain changes) but also sensory impairments, general health (infections), exercise, sleep, diet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PSYCHO- mood, anxiety, depression, spirituality, identity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SOCIAL- living environment, family, stigma, education, class,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6</a:t>
            </a:fld>
            <a:endParaRPr lang="en-GB"/>
          </a:p>
        </p:txBody>
      </p:sp>
    </p:spTree>
    <p:extLst>
      <p:ext uri="{BB962C8B-B14F-4D97-AF65-F5344CB8AC3E}">
        <p14:creationId xmlns:p14="http://schemas.microsoft.com/office/powerpoint/2010/main" val="3157345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PLEASE NOTE</a:t>
            </a:r>
            <a:r>
              <a:rPr lang="en-GB" baseline="0" smtClean="0"/>
              <a:t> WE ARE SOURCING SOME MORE EFFECTIVE COPYRIGHT FREE IMAGES FOR THESE SLIDES</a:t>
            </a:r>
            <a:endParaRPr lang="en-GB" smtClean="0"/>
          </a:p>
          <a:p>
            <a:r>
              <a:rPr lang="en-GB" dirty="0" smtClean="0"/>
              <a:t>Part 3:</a:t>
            </a:r>
          </a:p>
          <a:p>
            <a:endParaRPr lang="en-GB" dirty="0" smtClean="0"/>
          </a:p>
          <a:p>
            <a:r>
              <a:rPr lang="en-GB" dirty="0" smtClean="0"/>
              <a:t>Creative approaches</a:t>
            </a:r>
            <a:r>
              <a:rPr lang="en-GB" baseline="0" dirty="0" smtClean="0"/>
              <a:t> to communication can help people to communicate their preferences regarding care.</a:t>
            </a:r>
          </a:p>
          <a:p>
            <a:endParaRPr lang="en-GB" baseline="0" dirty="0" smtClean="0"/>
          </a:p>
          <a:p>
            <a:r>
              <a:rPr lang="en-GB" baseline="0" dirty="0" smtClean="0"/>
              <a:t>It can be helpful to know a bit about a persons life story (personal history) and preferences to start with so that you can adopt the right approach, this will in turn help you to learn more about the person and build rapport. </a:t>
            </a:r>
          </a:p>
          <a:p>
            <a:endParaRPr lang="en-GB" baseline="0" dirty="0" smtClean="0"/>
          </a:p>
          <a:p>
            <a:r>
              <a:rPr lang="en-GB" baseline="0" dirty="0" smtClean="0"/>
              <a:t>Talking to family members or other carers can be a useful starting point- though isn’t always necessary.</a:t>
            </a:r>
          </a:p>
          <a:p>
            <a:endParaRPr lang="en-GB" baseline="0" dirty="0" smtClean="0"/>
          </a:p>
          <a:p>
            <a:r>
              <a:rPr lang="en-GB" baseline="0" dirty="0" smtClean="0"/>
              <a:t>Some approaches to creative communication are outlined below </a:t>
            </a:r>
          </a:p>
          <a:p>
            <a:endParaRPr lang="en-GB" baseline="0" dirty="0" smtClean="0"/>
          </a:p>
          <a:p>
            <a:pPr lvl="0"/>
            <a:r>
              <a:rPr lang="en-GB" sz="1200" kern="1200" dirty="0" smtClean="0">
                <a:solidFill>
                  <a:schemeClr val="tx1"/>
                </a:solidFill>
                <a:effectLst/>
                <a:latin typeface="+mn-lt"/>
                <a:ea typeface="+mn-ea"/>
                <a:cs typeface="+mn-cs"/>
              </a:rPr>
              <a:t>Art based approaches</a:t>
            </a:r>
          </a:p>
          <a:p>
            <a:pPr lvl="0"/>
            <a:r>
              <a:rPr lang="en-GB" sz="1200" kern="1200" dirty="0" smtClean="0">
                <a:solidFill>
                  <a:schemeClr val="tx1"/>
                </a:solidFill>
                <a:effectLst/>
                <a:latin typeface="+mn-lt"/>
                <a:ea typeface="+mn-ea"/>
                <a:cs typeface="+mn-cs"/>
              </a:rPr>
              <a:t>Photography </a:t>
            </a:r>
          </a:p>
          <a:p>
            <a:pPr lvl="0"/>
            <a:r>
              <a:rPr lang="en-GB" sz="1200" kern="1200" dirty="0" smtClean="0">
                <a:solidFill>
                  <a:schemeClr val="tx1"/>
                </a:solidFill>
                <a:effectLst/>
                <a:latin typeface="+mn-lt"/>
                <a:ea typeface="+mn-ea"/>
                <a:cs typeface="+mn-cs"/>
              </a:rPr>
              <a:t>Dance </a:t>
            </a:r>
          </a:p>
          <a:p>
            <a:pPr lvl="0"/>
            <a:r>
              <a:rPr lang="en-GB" sz="1200" kern="1200" dirty="0" smtClean="0">
                <a:solidFill>
                  <a:schemeClr val="tx1"/>
                </a:solidFill>
                <a:effectLst/>
                <a:latin typeface="+mn-lt"/>
                <a:ea typeface="+mn-ea"/>
                <a:cs typeface="+mn-cs"/>
              </a:rPr>
              <a:t>Music </a:t>
            </a:r>
          </a:p>
          <a:p>
            <a:pPr lvl="0"/>
            <a:r>
              <a:rPr lang="en-GB" sz="1200" kern="1200" dirty="0" smtClean="0">
                <a:solidFill>
                  <a:schemeClr val="tx1"/>
                </a:solidFill>
                <a:effectLst/>
                <a:latin typeface="+mn-lt"/>
                <a:ea typeface="+mn-ea"/>
                <a:cs typeface="+mn-cs"/>
              </a:rPr>
              <a:t>Green exercise </a:t>
            </a:r>
          </a:p>
          <a:p>
            <a:pPr lvl="0"/>
            <a:r>
              <a:rPr lang="en-GB" sz="1200" kern="1200" dirty="0" smtClean="0">
                <a:solidFill>
                  <a:schemeClr val="tx1"/>
                </a:solidFill>
                <a:effectLst/>
                <a:latin typeface="+mn-lt"/>
                <a:ea typeface="+mn-ea"/>
                <a:cs typeface="+mn-cs"/>
              </a:rPr>
              <a:t>Gardening </a:t>
            </a:r>
          </a:p>
          <a:p>
            <a:pPr lvl="0"/>
            <a:r>
              <a:rPr lang="en-GB" sz="1200" kern="1200" dirty="0" smtClean="0">
                <a:solidFill>
                  <a:schemeClr val="tx1"/>
                </a:solidFill>
                <a:effectLst/>
                <a:latin typeface="+mn-lt"/>
                <a:ea typeface="+mn-ea"/>
                <a:cs typeface="+mn-cs"/>
              </a:rPr>
              <a:t>Story-telling</a:t>
            </a:r>
          </a:p>
          <a:p>
            <a:pPr lvl="0"/>
            <a:r>
              <a:rPr lang="en-GB" sz="1200" kern="1200" dirty="0" smtClean="0">
                <a:solidFill>
                  <a:schemeClr val="tx1"/>
                </a:solidFill>
                <a:effectLst/>
                <a:latin typeface="+mn-lt"/>
                <a:ea typeface="+mn-ea"/>
                <a:cs typeface="+mn-cs"/>
              </a:rPr>
              <a:t>Reminiscence work </a:t>
            </a:r>
          </a:p>
          <a:p>
            <a:pPr lvl="0"/>
            <a:r>
              <a:rPr lang="en-GB" sz="1200" kern="1200" dirty="0" smtClean="0">
                <a:solidFill>
                  <a:schemeClr val="tx1"/>
                </a:solidFill>
                <a:effectLst/>
                <a:latin typeface="+mn-lt"/>
                <a:ea typeface="+mn-ea"/>
                <a:cs typeface="+mn-cs"/>
              </a:rPr>
              <a:t>Trips and outings </a:t>
            </a:r>
          </a:p>
          <a:p>
            <a:pPr lvl="0"/>
            <a:r>
              <a:rPr lang="en-GB" sz="1200" kern="1200" dirty="0" smtClean="0">
                <a:solidFill>
                  <a:schemeClr val="tx1"/>
                </a:solidFill>
                <a:effectLst/>
                <a:latin typeface="+mn-lt"/>
                <a:ea typeface="+mn-ea"/>
                <a:cs typeface="+mn-cs"/>
              </a:rPr>
              <a:t>Assistive technologies</a:t>
            </a:r>
          </a:p>
          <a:p>
            <a:pPr lvl="0"/>
            <a:r>
              <a:rPr lang="en-GB" sz="1200" kern="1200" dirty="0" smtClean="0">
                <a:solidFill>
                  <a:schemeClr val="tx1"/>
                </a:solidFill>
                <a:effectLst/>
                <a:latin typeface="+mn-lt"/>
                <a:ea typeface="+mn-ea"/>
                <a:cs typeface="+mn-cs"/>
              </a:rPr>
              <a:t>Communication tools </a:t>
            </a:r>
            <a:endParaRPr lang="en-GB" baseline="0" dirty="0" smtClean="0"/>
          </a:p>
          <a:p>
            <a:endParaRPr lang="en-GB" baseline="0" dirty="0" smtClean="0"/>
          </a:p>
          <a:p>
            <a:r>
              <a:rPr lang="en-GB" baseline="0" dirty="0" smtClean="0"/>
              <a:t>For example, </a:t>
            </a:r>
          </a:p>
          <a:p>
            <a:endParaRPr lang="en-GB" baseline="0" dirty="0" smtClean="0"/>
          </a:p>
          <a:p>
            <a:r>
              <a:rPr lang="en-GB" baseline="0" dirty="0" smtClean="0"/>
              <a:t>Communication tools that use pictures can be a very useful way of facilitating communication for people who have difficulty finding the right words</a:t>
            </a:r>
          </a:p>
          <a:p>
            <a:endParaRPr lang="en-GB" baseline="0" dirty="0" smtClean="0"/>
          </a:p>
          <a:p>
            <a:r>
              <a:rPr lang="en-GB" baseline="0" dirty="0" smtClean="0"/>
              <a:t>OR </a:t>
            </a:r>
          </a:p>
          <a:p>
            <a:endParaRPr lang="en-GB" baseline="0" dirty="0" smtClean="0"/>
          </a:p>
          <a:p>
            <a:r>
              <a:rPr lang="en-GB" baseline="0" dirty="0" smtClean="0"/>
              <a:t>Art can be useful to help someone to express themselves in a failure free manner</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66C64096-AEFD-4B20-8330-A42A922F5115}" type="slidenum">
              <a:rPr lang="en-GB" smtClean="0"/>
              <a:t>7</a:t>
            </a:fld>
            <a:endParaRPr lang="en-GB"/>
          </a:p>
        </p:txBody>
      </p:sp>
    </p:spTree>
    <p:extLst>
      <p:ext uri="{BB962C8B-B14F-4D97-AF65-F5344CB8AC3E}">
        <p14:creationId xmlns:p14="http://schemas.microsoft.com/office/powerpoint/2010/main" val="3140839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a:t>
            </a:r>
            <a:r>
              <a:rPr lang="en-GB" sz="1200" kern="1200" baseline="0" dirty="0" smtClean="0">
                <a:solidFill>
                  <a:schemeClr val="tx1"/>
                </a:solidFill>
                <a:effectLst/>
                <a:latin typeface="+mn-lt"/>
                <a:ea typeface="+mn-ea"/>
                <a:cs typeface="+mn-cs"/>
              </a:rPr>
              <a:t> majority (up to 70%) of communication is non verbal.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Non verbal communication is especially important when communicating with people with dementia who may have difficulty with language and expression. </a:t>
            </a: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Taking a biopsychosocial perspective we know that </a:t>
            </a:r>
            <a:r>
              <a:rPr lang="en-GB" sz="1200" kern="1200" dirty="0" smtClean="0">
                <a:solidFill>
                  <a:schemeClr val="tx1"/>
                </a:solidFill>
                <a:effectLst/>
                <a:latin typeface="+mn-lt"/>
                <a:ea typeface="+mn-ea"/>
                <a:cs typeface="+mn-cs"/>
              </a:rPr>
              <a:t>behaviour is meaningful and provides us with clues to what a person is thinking and feeling.</a:t>
            </a:r>
            <a:r>
              <a:rPr lang="en-GB" sz="1200" kern="1200" baseline="0" dirty="0" smtClean="0">
                <a:solidFill>
                  <a:schemeClr val="tx1"/>
                </a:solidFill>
                <a:effectLst/>
                <a:latin typeface="+mn-lt"/>
                <a:ea typeface="+mn-ea"/>
                <a:cs typeface="+mn-cs"/>
              </a:rPr>
              <a:t> Therefore behaviour is a non-verbal indicator important for communication and care planning. </a:t>
            </a:r>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8</a:t>
            </a:fld>
            <a:endParaRPr lang="en-GB"/>
          </a:p>
        </p:txBody>
      </p:sp>
    </p:spTree>
    <p:extLst>
      <p:ext uri="{BB962C8B-B14F-4D97-AF65-F5344CB8AC3E}">
        <p14:creationId xmlns:p14="http://schemas.microsoft.com/office/powerpoint/2010/main" val="1026655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Creative approaches</a:t>
            </a:r>
            <a:r>
              <a:rPr lang="en-GB" baseline="0" dirty="0" smtClean="0"/>
              <a:t> to communication will help you to find out information about a persons personal history-which is important for developing a personalised care plan. </a:t>
            </a:r>
          </a:p>
          <a:p>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Simply put, the better we understand someone else’s life story, the more effectively we can understand their care and support needs.</a:t>
            </a:r>
          </a:p>
          <a:p>
            <a:endParaRPr lang="en-GB"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more that is understood about an individual the more care planning can take place and be shared across everyone who will be supporting the person with dementia. This is particularly important for planning for the later stages when communication about care and support needs will become much more difficult.</a:t>
            </a:r>
          </a:p>
          <a:p>
            <a:endParaRPr lang="en-GB" b="0" dirty="0" smtClean="0"/>
          </a:p>
          <a:p>
            <a:r>
              <a:rPr lang="en-GB" b="0" dirty="0" smtClean="0"/>
              <a:t>Life story</a:t>
            </a:r>
            <a:r>
              <a:rPr lang="en-GB" b="0" baseline="0" dirty="0" smtClean="0"/>
              <a:t> work can incorporate some of the creative approaches that mentioned earlier, and may have an element of reminiscence.</a:t>
            </a:r>
          </a:p>
          <a:p>
            <a:endParaRPr lang="en-GB" b="0" baseline="0" dirty="0" smtClean="0"/>
          </a:p>
          <a:p>
            <a:r>
              <a:rPr lang="en-GB" b="0" baseline="0" dirty="0" smtClean="0"/>
              <a:t>It can also be multisensory, often incorporating objects and smells as well as photographs</a:t>
            </a:r>
            <a:endParaRPr lang="en-GB" b="0" dirty="0"/>
          </a:p>
        </p:txBody>
      </p:sp>
      <p:sp>
        <p:nvSpPr>
          <p:cNvPr id="4" name="Slide Number Placeholder 3"/>
          <p:cNvSpPr>
            <a:spLocks noGrp="1"/>
          </p:cNvSpPr>
          <p:nvPr>
            <p:ph type="sldNum" sz="quarter" idx="10"/>
          </p:nvPr>
        </p:nvSpPr>
        <p:spPr/>
        <p:txBody>
          <a:bodyPr/>
          <a:lstStyle/>
          <a:p>
            <a:fld id="{66C64096-AEFD-4B20-8330-A42A922F5115}" type="slidenum">
              <a:rPr lang="en-GB" smtClean="0"/>
              <a:t>9</a:t>
            </a:fld>
            <a:endParaRPr lang="en-GB"/>
          </a:p>
        </p:txBody>
      </p:sp>
    </p:spTree>
    <p:extLst>
      <p:ext uri="{BB962C8B-B14F-4D97-AF65-F5344CB8AC3E}">
        <p14:creationId xmlns:p14="http://schemas.microsoft.com/office/powerpoint/2010/main" val="790380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When choosing an approach to creative care planning it is important to consider ABILTY</a:t>
            </a:r>
            <a:r>
              <a:rPr lang="en-GB" baseline="0" dirty="0" smtClean="0"/>
              <a:t> and PREFRENCES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example, for someone who enjoys being outdoors it may be appropriate to conduct a walking interview where you can discuss what kind of activities they like doing, which may include outdoor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However, this approach would not be good for someone less mobile.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important to never exclude people from being involved in care planning just because they cannot tell you about their preferences in conversation. For people who are less able to talk, it may be appropriate to observe them doing a variety of activities, or receiving different types of support, to find out about things that they enjoy or their preferences.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It is also important to consider engaging all of the SENSES to stimulate communication and involvement. For example, if considering what types of food someone enjoys why not involve them in cooking or tasting different foods to find out about their preferences.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6C64096-AEFD-4B20-8330-A42A922F5115}" type="slidenum">
              <a:rPr lang="en-GB" smtClean="0"/>
              <a:t>10</a:t>
            </a:fld>
            <a:endParaRPr lang="en-GB"/>
          </a:p>
        </p:txBody>
      </p:sp>
    </p:spTree>
    <p:extLst>
      <p:ext uri="{BB962C8B-B14F-4D97-AF65-F5344CB8AC3E}">
        <p14:creationId xmlns:p14="http://schemas.microsoft.com/office/powerpoint/2010/main" val="369410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258080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358008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4003739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50170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0F95B-D1F6-42A4-9D8D-0327CFDB4615}" type="datetimeFigureOut">
              <a:rPr lang="en-GB" smtClean="0"/>
              <a:t>20/05/2019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27691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D0F95B-D1F6-42A4-9D8D-0327CFDB4615}"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4156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D0F95B-D1F6-42A4-9D8D-0327CFDB4615}" type="datetimeFigureOut">
              <a:rPr lang="en-GB" smtClean="0"/>
              <a:t>20/05/2019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922550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D0F95B-D1F6-42A4-9D8D-0327CFDB4615}" type="datetimeFigureOut">
              <a:rPr lang="en-GB" smtClean="0"/>
              <a:t>20/05/2019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290815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0F95B-D1F6-42A4-9D8D-0327CFDB4615}" type="datetimeFigureOut">
              <a:rPr lang="en-GB" smtClean="0"/>
              <a:t>20/05/2019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124945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0F95B-D1F6-42A4-9D8D-0327CFDB4615}"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373820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0F95B-D1F6-42A4-9D8D-0327CFDB4615}" type="datetimeFigureOut">
              <a:rPr lang="en-GB" smtClean="0"/>
              <a:t>20/05/2019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84C0A-7B66-491A-8B09-305CADAE01E9}" type="slidenum">
              <a:rPr lang="en-GB" smtClean="0"/>
              <a:t>‹#›</a:t>
            </a:fld>
            <a:endParaRPr lang="en-GB"/>
          </a:p>
        </p:txBody>
      </p:sp>
    </p:spTree>
    <p:extLst>
      <p:ext uri="{BB962C8B-B14F-4D97-AF65-F5344CB8AC3E}">
        <p14:creationId xmlns:p14="http://schemas.microsoft.com/office/powerpoint/2010/main" val="170350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0F95B-D1F6-42A4-9D8D-0327CFDB4615}" type="datetimeFigureOut">
              <a:rPr lang="en-GB" smtClean="0"/>
              <a:t>20/05/2019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84C0A-7B66-491A-8B09-305CADAE01E9}" type="slidenum">
              <a:rPr lang="en-GB" smtClean="0"/>
              <a:t>‹#›</a:t>
            </a:fld>
            <a:endParaRPr lang="en-GB"/>
          </a:p>
        </p:txBody>
      </p:sp>
    </p:spTree>
    <p:extLst>
      <p:ext uri="{BB962C8B-B14F-4D97-AF65-F5344CB8AC3E}">
        <p14:creationId xmlns:p14="http://schemas.microsoft.com/office/powerpoint/2010/main" val="3993883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a:xfrm>
            <a:off x="0" y="0"/>
            <a:ext cx="12191999" cy="4815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2432050" y="356552"/>
            <a:ext cx="7458710" cy="3673793"/>
          </a:xfrm>
          <a:prstGeom prst="rect">
            <a:avLst/>
          </a:prstGeom>
          <a:noFill/>
        </p:spPr>
      </p:pic>
      <p:sp>
        <p:nvSpPr>
          <p:cNvPr id="5" name="Text Box 12"/>
          <p:cNvSpPr txBox="1">
            <a:spLocks noChangeArrowheads="1"/>
          </p:cNvSpPr>
          <p:nvPr/>
        </p:nvSpPr>
        <p:spPr bwMode="auto">
          <a:xfrm>
            <a:off x="2531745" y="2908352"/>
            <a:ext cx="7359015" cy="1669415"/>
          </a:xfrm>
          <a:prstGeom prst="rect">
            <a:avLst/>
          </a:prstGeom>
          <a:noFill/>
          <a:ln>
            <a:noFill/>
          </a:ln>
          <a:extLst/>
        </p:spPr>
        <p:txBody>
          <a:bodyPr rot="0" vert="horz" wrap="square" lIns="91440" tIns="45720" rIns="91440" bIns="45720" anchor="t" anchorCtr="0" upright="1">
            <a:noAutofit/>
          </a:bodyPr>
          <a:lstStyle/>
          <a:p>
            <a:pPr>
              <a:lnSpc>
                <a:spcPct val="107000"/>
              </a:lnSpc>
              <a:spcAft>
                <a:spcPts val="800"/>
              </a:spcAft>
            </a:pPr>
            <a:r>
              <a:rPr lang="en-GB" sz="26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rPr>
              <a:t>Finding </a:t>
            </a:r>
            <a:r>
              <a:rPr lang="en-GB" sz="2600" b="1" dirty="0" smtClean="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rPr>
              <a:t>Patience</a:t>
            </a:r>
          </a:p>
          <a:p>
            <a:pPr>
              <a:lnSpc>
                <a:spcPct val="107000"/>
              </a:lnSpc>
              <a:spcAft>
                <a:spcPts val="800"/>
              </a:spcAft>
            </a:pPr>
            <a:r>
              <a:rPr lang="en-GB" sz="2600" b="1" dirty="0" smtClean="0">
                <a:solidFill>
                  <a:schemeClr val="bg1"/>
                </a:solidFill>
                <a:latin typeface="Century Gothic" panose="020B0502020202020204" pitchFamily="34" charset="0"/>
                <a:ea typeface="Century Gothic" panose="020B0502020202020204" pitchFamily="34" charset="0"/>
                <a:cs typeface="Times New Roman" panose="02020603050405020304" pitchFamily="18" charset="0"/>
              </a:rPr>
              <a:t>The Later Years</a:t>
            </a:r>
            <a:endParaRPr lang="en-GB" sz="1100"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r>
              <a:rPr lang="en-GB" sz="2600" b="1" dirty="0">
                <a:effectLst/>
                <a:latin typeface="Century Gothic" panose="020B0502020202020204" pitchFamily="34" charset="0"/>
                <a:ea typeface="Century Gothic" panose="020B0502020202020204" pitchFamily="34" charset="0"/>
                <a:cs typeface="Times New Roman" panose="02020603050405020304" pitchFamily="18" charset="0"/>
              </a:rPr>
              <a:t>Dementia </a:t>
            </a:r>
            <a:r>
              <a:rPr lang="en-GB" sz="2600" b="1" dirty="0" smtClean="0">
                <a:effectLst/>
                <a:latin typeface="Century Gothic" panose="020B0502020202020204" pitchFamily="34" charset="0"/>
                <a:ea typeface="Century Gothic" panose="020B0502020202020204" pitchFamily="34" charset="0"/>
                <a:cs typeface="Times New Roman" panose="02020603050405020304" pitchFamily="18" charset="0"/>
              </a:rPr>
              <a:t>Training </a:t>
            </a:r>
            <a:endParaRPr lang="en-GB" sz="1100" dirty="0">
              <a:effectLst/>
              <a:latin typeface="Century Gothic" panose="020B0502020202020204" pitchFamily="34" charset="0"/>
              <a:ea typeface="Century Gothic" panose="020B0502020202020204" pitchFamily="34" charset="0"/>
              <a:cs typeface="Times New Roman" panose="02020603050405020304" pitchFamily="18" charset="0"/>
            </a:endParaRPr>
          </a:p>
          <a:p>
            <a:pPr>
              <a:lnSpc>
                <a:spcPct val="107000"/>
              </a:lnSpc>
              <a:spcAft>
                <a:spcPts val="800"/>
              </a:spcAft>
            </a:pPr>
            <a:r>
              <a:rPr lang="en-GB" sz="1100" dirty="0">
                <a:effectLst/>
                <a:latin typeface="Century Gothic" panose="020B0502020202020204" pitchFamily="34" charset="0"/>
                <a:ea typeface="Century Gothic" panose="020B0502020202020204" pitchFamily="34" charset="0"/>
                <a:cs typeface="Times New Roman" panose="02020603050405020304" pitchFamily="18" charset="0"/>
              </a:rPr>
              <a:t> </a:t>
            </a:r>
          </a:p>
        </p:txBody>
      </p:sp>
      <p:pic>
        <p:nvPicPr>
          <p:cNvPr id="6" name="Picture 5"/>
          <p:cNvPicPr>
            <a:picLocks noChangeAspect="1"/>
          </p:cNvPicPr>
          <p:nvPr/>
        </p:nvPicPr>
        <p:blipFill>
          <a:blip r:embed="rId3"/>
          <a:stretch>
            <a:fillRect/>
          </a:stretch>
        </p:blipFill>
        <p:spPr>
          <a:xfrm>
            <a:off x="454446" y="5761320"/>
            <a:ext cx="1426588" cy="774259"/>
          </a:xfrm>
          <a:prstGeom prst="rect">
            <a:avLst/>
          </a:prstGeom>
        </p:spPr>
      </p:pic>
      <p:pic>
        <p:nvPicPr>
          <p:cNvPr id="7" name="Picture 6"/>
          <p:cNvPicPr>
            <a:picLocks noChangeAspect="1"/>
          </p:cNvPicPr>
          <p:nvPr/>
        </p:nvPicPr>
        <p:blipFill>
          <a:blip r:embed="rId4"/>
          <a:stretch>
            <a:fillRect/>
          </a:stretch>
        </p:blipFill>
        <p:spPr>
          <a:xfrm>
            <a:off x="9270404" y="5910684"/>
            <a:ext cx="2395936" cy="475529"/>
          </a:xfrm>
          <a:prstGeom prst="rect">
            <a:avLst/>
          </a:prstGeom>
        </p:spPr>
      </p:pic>
    </p:spTree>
    <p:extLst>
      <p:ext uri="{BB962C8B-B14F-4D97-AF65-F5344CB8AC3E}">
        <p14:creationId xmlns:p14="http://schemas.microsoft.com/office/powerpoint/2010/main" val="302426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Creative Care Planning </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2923" y="2001203"/>
            <a:ext cx="3576957" cy="382524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95" y="1709737"/>
            <a:ext cx="4147581" cy="2542223"/>
          </a:xfrm>
          <a:prstGeom prst="rect">
            <a:avLst/>
          </a:prstGeom>
        </p:spPr>
      </p:pic>
    </p:spTree>
    <p:extLst>
      <p:ext uri="{BB962C8B-B14F-4D97-AF65-F5344CB8AC3E}">
        <p14:creationId xmlns:p14="http://schemas.microsoft.com/office/powerpoint/2010/main" val="32295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VIPS model of Person Centred Care </a:t>
            </a:r>
            <a:endParaRPr lang="en-GB" b="1" dirty="0">
              <a:latin typeface="Century Gothic" panose="020B0502020202020204" pitchFamily="34" charset="0"/>
            </a:endParaRPr>
          </a:p>
        </p:txBody>
      </p:sp>
      <p:sp>
        <p:nvSpPr>
          <p:cNvPr id="3" name="Content Placeholder 2"/>
          <p:cNvSpPr>
            <a:spLocks noGrp="1"/>
          </p:cNvSpPr>
          <p:nvPr>
            <p:ph idx="1"/>
          </p:nvPr>
        </p:nvSpPr>
        <p:spPr>
          <a:xfrm>
            <a:off x="335280" y="1475105"/>
            <a:ext cx="11673840" cy="3980815"/>
          </a:xfrm>
        </p:spPr>
        <p:txBody>
          <a:bodyPr/>
          <a:lstStyle/>
          <a:p>
            <a:endParaRPr lang="en-GB" dirty="0" smtClean="0"/>
          </a:p>
          <a:p>
            <a:r>
              <a:rPr lang="en-GB" dirty="0"/>
              <a:t>VIPS stands for:</a:t>
            </a:r>
          </a:p>
          <a:p>
            <a:r>
              <a:rPr lang="en-GB" dirty="0"/>
              <a:t>V = Values people – Values and promotes the rights of the person</a:t>
            </a:r>
          </a:p>
          <a:p>
            <a:r>
              <a:rPr lang="en-GB" dirty="0"/>
              <a:t>I = Individual’s needs – Provides individualised care according to needs</a:t>
            </a:r>
          </a:p>
          <a:p>
            <a:r>
              <a:rPr lang="en-GB" dirty="0"/>
              <a:t>P = Perspective of service user – Understands care from the perspective of the person with dementia</a:t>
            </a:r>
          </a:p>
          <a:p>
            <a:r>
              <a:rPr lang="en-GB" dirty="0"/>
              <a:t>S = Supportive social psychology – Social environment enables the person to remain in relationship</a:t>
            </a:r>
          </a:p>
          <a:p>
            <a:endParaRPr lang="en-GB"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Tree>
    <p:extLst>
      <p:ext uri="{BB962C8B-B14F-4D97-AF65-F5344CB8AC3E}">
        <p14:creationId xmlns:p14="http://schemas.microsoft.com/office/powerpoint/2010/main" val="372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Cultures of Care</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
        <p:nvSpPr>
          <p:cNvPr id="8" name="Content Placeholder 2"/>
          <p:cNvSpPr txBox="1">
            <a:spLocks/>
          </p:cNvSpPr>
          <p:nvPr/>
        </p:nvSpPr>
        <p:spPr>
          <a:xfrm>
            <a:off x="1101199" y="1891501"/>
            <a:ext cx="4663440" cy="376732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smtClean="0"/>
              <a:t>Kitwood</a:t>
            </a:r>
            <a:r>
              <a:rPr lang="en-GB" dirty="0" smtClean="0"/>
              <a:t> (1997) </a:t>
            </a:r>
          </a:p>
          <a:p>
            <a:r>
              <a:rPr lang="en-GB" dirty="0" smtClean="0"/>
              <a:t>Malignant social psychology</a:t>
            </a:r>
          </a:p>
          <a:p>
            <a:pPr lvl="1"/>
            <a:r>
              <a:rPr lang="en-GB" dirty="0" smtClean="0"/>
              <a:t>Usually unintentional ways we can undermine people with dementia</a:t>
            </a:r>
          </a:p>
          <a:p>
            <a:pPr lvl="1"/>
            <a:r>
              <a:rPr lang="en-GB" dirty="0" smtClean="0"/>
              <a:t>Create or ignore unmet needs</a:t>
            </a:r>
          </a:p>
          <a:p>
            <a:r>
              <a:rPr lang="en-GB" dirty="0" smtClean="0"/>
              <a:t>Positive person work</a:t>
            </a:r>
          </a:p>
          <a:p>
            <a:pPr lvl="1"/>
            <a:r>
              <a:rPr lang="en-GB" dirty="0" smtClean="0"/>
              <a:t>Skills and approaches we use that support and value a person</a:t>
            </a:r>
          </a:p>
          <a:p>
            <a:pPr lvl="1"/>
            <a:r>
              <a:rPr lang="en-GB" dirty="0" smtClean="0"/>
              <a:t>Attempt to address unmet needs</a:t>
            </a:r>
          </a:p>
          <a:p>
            <a:endParaRPr lang="en-GB" dirty="0"/>
          </a:p>
        </p:txBody>
      </p:sp>
      <p:pic>
        <p:nvPicPr>
          <p:cNvPr id="9" name="Picture 8"/>
          <p:cNvPicPr>
            <a:picLocks noChangeAspect="1"/>
          </p:cNvPicPr>
          <p:nvPr/>
        </p:nvPicPr>
        <p:blipFill>
          <a:blip r:embed="rId5"/>
          <a:stretch>
            <a:fillRect/>
          </a:stretch>
        </p:blipFill>
        <p:spPr>
          <a:xfrm>
            <a:off x="6648450" y="2452688"/>
            <a:ext cx="4303569" cy="2231708"/>
          </a:xfrm>
          <a:prstGeom prst="rect">
            <a:avLst/>
          </a:prstGeom>
        </p:spPr>
      </p:pic>
    </p:spTree>
    <p:extLst>
      <p:ext uri="{BB962C8B-B14F-4D97-AF65-F5344CB8AC3E}">
        <p14:creationId xmlns:p14="http://schemas.microsoft.com/office/powerpoint/2010/main" val="386303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Positive Person Work</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
        <p:nvSpPr>
          <p:cNvPr id="7" name="Content Placeholder 6"/>
          <p:cNvSpPr>
            <a:spLocks noGrp="1"/>
          </p:cNvSpPr>
          <p:nvPr>
            <p:ph idx="1"/>
          </p:nvPr>
        </p:nvSpPr>
        <p:spPr>
          <a:xfrm>
            <a:off x="1813560" y="1634331"/>
            <a:ext cx="10515600" cy="4351338"/>
          </a:xfrm>
        </p:spPr>
        <p:txBody>
          <a:bodyPr>
            <a:normAutofit lnSpcReduction="10000"/>
          </a:bodyPr>
          <a:lstStyle/>
          <a:p>
            <a:pPr>
              <a:buNone/>
            </a:pPr>
            <a:r>
              <a:rPr lang="en-GB" altLang="en-US" dirty="0">
                <a:latin typeface="Century Gothic" panose="020B0502020202020204" pitchFamily="34" charset="0"/>
                <a:cs typeface="Times New Roman" panose="02020603050405020304" pitchFamily="18" charset="0"/>
              </a:rPr>
              <a:t>Warmth</a:t>
            </a:r>
          </a:p>
          <a:p>
            <a:pPr>
              <a:buNone/>
            </a:pPr>
            <a:r>
              <a:rPr lang="en-GB" altLang="en-US" dirty="0">
                <a:latin typeface="Century Gothic" panose="020B0502020202020204" pitchFamily="34" charset="0"/>
                <a:cs typeface="Times New Roman" panose="02020603050405020304" pitchFamily="18" charset="0"/>
              </a:rPr>
              <a:t>Holding</a:t>
            </a:r>
          </a:p>
          <a:p>
            <a:pPr>
              <a:buNone/>
            </a:pPr>
            <a:r>
              <a:rPr lang="en-GB" altLang="en-US" dirty="0">
                <a:latin typeface="Century Gothic" panose="020B0502020202020204" pitchFamily="34" charset="0"/>
                <a:cs typeface="Times New Roman" panose="02020603050405020304" pitchFamily="18" charset="0"/>
              </a:rPr>
              <a:t>Relaxed pace </a:t>
            </a:r>
          </a:p>
          <a:p>
            <a:pPr>
              <a:buNone/>
            </a:pPr>
            <a:r>
              <a:rPr lang="en-GB" altLang="en-US" dirty="0">
                <a:latin typeface="Century Gothic" panose="020B0502020202020204" pitchFamily="34" charset="0"/>
                <a:cs typeface="Times New Roman" panose="02020603050405020304" pitchFamily="18" charset="0"/>
              </a:rPr>
              <a:t>Respect</a:t>
            </a:r>
          </a:p>
          <a:p>
            <a:pPr>
              <a:buNone/>
            </a:pPr>
            <a:r>
              <a:rPr lang="en-GB" altLang="en-US" dirty="0">
                <a:latin typeface="Century Gothic" panose="020B0502020202020204" pitchFamily="34" charset="0"/>
                <a:cs typeface="Times New Roman" panose="02020603050405020304" pitchFamily="18" charset="0"/>
              </a:rPr>
              <a:t>Acceptance</a:t>
            </a:r>
          </a:p>
          <a:p>
            <a:pPr>
              <a:buNone/>
            </a:pPr>
            <a:r>
              <a:rPr lang="en-GB" altLang="en-US" dirty="0">
                <a:latin typeface="Century Gothic" panose="020B0502020202020204" pitchFamily="34" charset="0"/>
                <a:cs typeface="Times New Roman" panose="02020603050405020304" pitchFamily="18" charset="0"/>
              </a:rPr>
              <a:t>Celebration </a:t>
            </a:r>
          </a:p>
          <a:p>
            <a:pPr>
              <a:buNone/>
            </a:pPr>
            <a:r>
              <a:rPr lang="en-GB" altLang="en-US" dirty="0">
                <a:latin typeface="Century Gothic" panose="020B0502020202020204" pitchFamily="34" charset="0"/>
                <a:cs typeface="Times New Roman" panose="02020603050405020304" pitchFamily="18" charset="0"/>
              </a:rPr>
              <a:t>Acknowledgement</a:t>
            </a:r>
          </a:p>
          <a:p>
            <a:pPr>
              <a:buNone/>
            </a:pPr>
            <a:r>
              <a:rPr lang="en-GB" altLang="en-US" dirty="0">
                <a:latin typeface="Century Gothic" panose="020B0502020202020204" pitchFamily="34" charset="0"/>
                <a:cs typeface="Times New Roman" panose="02020603050405020304" pitchFamily="18" charset="0"/>
              </a:rPr>
              <a:t>Genuineness</a:t>
            </a:r>
          </a:p>
          <a:p>
            <a:pPr>
              <a:buNone/>
            </a:pPr>
            <a:r>
              <a:rPr lang="en-GB" altLang="en-US" dirty="0">
                <a:latin typeface="Century Gothic" panose="020B0502020202020204" pitchFamily="34" charset="0"/>
                <a:cs typeface="Times New Roman" panose="02020603050405020304" pitchFamily="18" charset="0"/>
              </a:rPr>
              <a:t>Validation</a:t>
            </a:r>
            <a:r>
              <a:rPr lang="en-GB" altLang="en-US" dirty="0">
                <a:latin typeface="Century Gothic" panose="020B0502020202020204" pitchFamily="34" charset="0"/>
              </a:rPr>
              <a:t> </a:t>
            </a:r>
          </a:p>
        </p:txBody>
      </p:sp>
      <p:sp>
        <p:nvSpPr>
          <p:cNvPr id="9" name="Rectangle 9"/>
          <p:cNvSpPr txBox="1">
            <a:spLocks noChangeArrowheads="1"/>
          </p:cNvSpPr>
          <p:nvPr/>
        </p:nvSpPr>
        <p:spPr>
          <a:xfrm>
            <a:off x="6172200" y="1524000"/>
            <a:ext cx="3810000"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dirty="0" smtClean="0">
                <a:latin typeface="Century Gothic" panose="020B0502020202020204" pitchFamily="34" charset="0"/>
                <a:cs typeface="Times New Roman" panose="02020603050405020304" pitchFamily="18" charset="0"/>
              </a:rPr>
              <a:t>Empowerment</a:t>
            </a:r>
          </a:p>
          <a:p>
            <a:pPr>
              <a:buFontTx/>
              <a:buNone/>
            </a:pPr>
            <a:r>
              <a:rPr lang="en-GB" altLang="en-US" dirty="0" smtClean="0">
                <a:latin typeface="Century Gothic" panose="020B0502020202020204" pitchFamily="34" charset="0"/>
                <a:cs typeface="Times New Roman" panose="02020603050405020304" pitchFamily="18" charset="0"/>
              </a:rPr>
              <a:t>Facilitation</a:t>
            </a:r>
          </a:p>
          <a:p>
            <a:pPr>
              <a:buFontTx/>
              <a:buNone/>
            </a:pPr>
            <a:r>
              <a:rPr lang="en-GB" altLang="en-US" dirty="0" smtClean="0">
                <a:latin typeface="Century Gothic" panose="020B0502020202020204" pitchFamily="34" charset="0"/>
                <a:cs typeface="Times New Roman" panose="02020603050405020304" pitchFamily="18" charset="0"/>
              </a:rPr>
              <a:t>Enabling</a:t>
            </a:r>
          </a:p>
          <a:p>
            <a:pPr>
              <a:buFontTx/>
              <a:buNone/>
            </a:pPr>
            <a:r>
              <a:rPr lang="en-GB" altLang="en-US" dirty="0" smtClean="0">
                <a:latin typeface="Century Gothic" panose="020B0502020202020204" pitchFamily="34" charset="0"/>
                <a:ea typeface="Arial Unicode MS" panose="020B0604020202020204" pitchFamily="34" charset="-128"/>
                <a:cs typeface="Arial Unicode MS" panose="020B0604020202020204" pitchFamily="34" charset="-128"/>
              </a:rPr>
              <a:t>Collaboration</a:t>
            </a:r>
            <a:endParaRPr lang="en-GB" altLang="en-US" dirty="0" smtClean="0">
              <a:latin typeface="Century Gothic" panose="020B0502020202020204" pitchFamily="34" charset="0"/>
              <a:cs typeface="Times New Roman" panose="02020603050405020304" pitchFamily="18" charset="0"/>
            </a:endParaRPr>
          </a:p>
          <a:p>
            <a:pPr>
              <a:buFontTx/>
              <a:buNone/>
            </a:pPr>
            <a:r>
              <a:rPr lang="en-GB" altLang="en-US" dirty="0" smtClean="0">
                <a:latin typeface="Century Gothic" panose="020B0502020202020204" pitchFamily="34" charset="0"/>
                <a:cs typeface="Times New Roman" panose="02020603050405020304" pitchFamily="18" charset="0"/>
              </a:rPr>
              <a:t>Recognition </a:t>
            </a:r>
          </a:p>
          <a:p>
            <a:pPr>
              <a:buFontTx/>
              <a:buNone/>
            </a:pPr>
            <a:r>
              <a:rPr lang="en-GB" altLang="en-US" dirty="0" smtClean="0">
                <a:latin typeface="Century Gothic" panose="020B0502020202020204" pitchFamily="34" charset="0"/>
                <a:ea typeface="Arial Unicode MS" panose="020B0604020202020204" pitchFamily="34" charset="-128"/>
                <a:cs typeface="Arial Unicode MS" panose="020B0604020202020204" pitchFamily="34" charset="-128"/>
              </a:rPr>
              <a:t>Including</a:t>
            </a:r>
            <a:endParaRPr lang="en-GB" altLang="en-US" dirty="0" smtClean="0">
              <a:latin typeface="Century Gothic" panose="020B0502020202020204" pitchFamily="34" charset="0"/>
              <a:cs typeface="Times New Roman" panose="02020603050405020304" pitchFamily="18" charset="0"/>
            </a:endParaRPr>
          </a:p>
          <a:p>
            <a:pPr>
              <a:buFontTx/>
              <a:buNone/>
            </a:pPr>
            <a:r>
              <a:rPr lang="en-GB" altLang="en-US" dirty="0" smtClean="0">
                <a:latin typeface="Century Gothic" panose="020B0502020202020204" pitchFamily="34" charset="0"/>
                <a:cs typeface="Times New Roman" panose="02020603050405020304" pitchFamily="18" charset="0"/>
              </a:rPr>
              <a:t>Belonging</a:t>
            </a:r>
          </a:p>
          <a:p>
            <a:pPr>
              <a:buFontTx/>
              <a:buNone/>
            </a:pPr>
            <a:r>
              <a:rPr lang="en-GB" altLang="en-US" dirty="0" smtClean="0">
                <a:latin typeface="Century Gothic" panose="020B0502020202020204" pitchFamily="34" charset="0"/>
                <a:cs typeface="Times New Roman" panose="02020603050405020304" pitchFamily="18" charset="0"/>
              </a:rPr>
              <a:t>Fun</a:t>
            </a:r>
          </a:p>
          <a:p>
            <a:pPr>
              <a:buFont typeface="Arial" panose="020B0604020202020204" pitchFamily="34" charset="0"/>
              <a:buNone/>
            </a:pPr>
            <a:r>
              <a:rPr lang="en-GB" altLang="en-US" dirty="0" smtClean="0">
                <a:latin typeface="Century Gothic" panose="020B0502020202020204" pitchFamily="34" charset="0"/>
                <a:cs typeface="Times New Roman" panose="02020603050405020304" pitchFamily="18" charset="0"/>
              </a:rPr>
              <a:t> </a:t>
            </a:r>
            <a:r>
              <a:rPr lang="en-GB" altLang="en-US" sz="2000" dirty="0" smtClean="0">
                <a:solidFill>
                  <a:prstClr val="black">
                    <a:lumMod val="85000"/>
                    <a:lumOff val="15000"/>
                  </a:prstClr>
                </a:solidFill>
                <a:latin typeface="Century Gothic" panose="020B0502020202020204" pitchFamily="34" charset="0"/>
                <a:cs typeface="Times New Roman" panose="02020603050405020304" pitchFamily="18" charset="0"/>
              </a:rPr>
              <a:t> (University of Bradford 2005)</a:t>
            </a:r>
            <a:endParaRPr lang="en-GB" altLang="en-US" dirty="0" smtClean="0">
              <a:latin typeface="Century Gothic" panose="020B0502020202020204" pitchFamily="34" charset="0"/>
              <a:cs typeface="Times New Roman" panose="02020603050405020304" pitchFamily="18" charset="0"/>
            </a:endParaRPr>
          </a:p>
          <a:p>
            <a:endParaRPr lang="en-GB" altLang="en-US" dirty="0" smtClean="0">
              <a:latin typeface="Century Gothic" panose="020B0502020202020204" pitchFamily="34" charset="0"/>
            </a:endParaRPr>
          </a:p>
        </p:txBody>
      </p:sp>
    </p:spTree>
    <p:extLst>
      <p:ext uri="{BB962C8B-B14F-4D97-AF65-F5344CB8AC3E}">
        <p14:creationId xmlns:p14="http://schemas.microsoft.com/office/powerpoint/2010/main" val="409998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Personal Detractions </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sp>
        <p:nvSpPr>
          <p:cNvPr id="7" name="Rectangle 8"/>
          <p:cNvSpPr txBox="1">
            <a:spLocks noChangeArrowheads="1"/>
          </p:cNvSpPr>
          <p:nvPr/>
        </p:nvSpPr>
        <p:spPr>
          <a:xfrm>
            <a:off x="2234434" y="1617205"/>
            <a:ext cx="38100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dirty="0" smtClean="0">
                <a:latin typeface="Century Gothic" panose="020B0502020202020204" pitchFamily="34" charset="0"/>
                <a:cs typeface="Times New Roman" panose="02020603050405020304" pitchFamily="18" charset="0"/>
              </a:rPr>
              <a:t>Intimidation</a:t>
            </a:r>
          </a:p>
          <a:p>
            <a:pPr>
              <a:buFontTx/>
              <a:buNone/>
            </a:pPr>
            <a:r>
              <a:rPr lang="en-GB" altLang="en-US" dirty="0" smtClean="0">
                <a:latin typeface="Century Gothic" panose="020B0502020202020204" pitchFamily="34" charset="0"/>
                <a:cs typeface="Times New Roman" panose="02020603050405020304" pitchFamily="18" charset="0"/>
              </a:rPr>
              <a:t>Withholding</a:t>
            </a:r>
          </a:p>
          <a:p>
            <a:pPr>
              <a:buFontTx/>
              <a:buNone/>
            </a:pPr>
            <a:r>
              <a:rPr lang="en-GB" altLang="en-US" dirty="0" smtClean="0">
                <a:latin typeface="Century Gothic" panose="020B0502020202020204" pitchFamily="34" charset="0"/>
                <a:cs typeface="Times New Roman" panose="02020603050405020304" pitchFamily="18" charset="0"/>
              </a:rPr>
              <a:t>Outpacing</a:t>
            </a:r>
          </a:p>
          <a:p>
            <a:pPr>
              <a:buFontTx/>
              <a:buNone/>
            </a:pPr>
            <a:r>
              <a:rPr lang="en-GB" altLang="en-US" dirty="0" err="1" smtClean="0">
                <a:latin typeface="Century Gothic" panose="020B0502020202020204" pitchFamily="34" charset="0"/>
                <a:cs typeface="Times New Roman" panose="02020603050405020304" pitchFamily="18" charset="0"/>
              </a:rPr>
              <a:t>Infantilization</a:t>
            </a:r>
            <a:endParaRPr lang="en-GB" altLang="en-US" dirty="0" smtClean="0">
              <a:latin typeface="Century Gothic" panose="020B0502020202020204" pitchFamily="34" charset="0"/>
              <a:cs typeface="Times New Roman" panose="02020603050405020304" pitchFamily="18" charset="0"/>
            </a:endParaRPr>
          </a:p>
          <a:p>
            <a:pPr>
              <a:buFontTx/>
              <a:buNone/>
            </a:pPr>
            <a:r>
              <a:rPr lang="en-GB" altLang="en-US" dirty="0" smtClean="0">
                <a:latin typeface="Century Gothic" panose="020B0502020202020204" pitchFamily="34" charset="0"/>
                <a:cs typeface="Times New Roman" panose="02020603050405020304" pitchFamily="18" charset="0"/>
              </a:rPr>
              <a:t>Labelling</a:t>
            </a:r>
          </a:p>
          <a:p>
            <a:pPr>
              <a:buFontTx/>
              <a:buNone/>
            </a:pPr>
            <a:r>
              <a:rPr lang="en-GB" altLang="en-US" dirty="0" smtClean="0">
                <a:latin typeface="Century Gothic" panose="020B0502020202020204" pitchFamily="34" charset="0"/>
                <a:cs typeface="Times New Roman" panose="02020603050405020304" pitchFamily="18" charset="0"/>
              </a:rPr>
              <a:t>Disparagement</a:t>
            </a:r>
          </a:p>
          <a:p>
            <a:pPr>
              <a:buFontTx/>
              <a:buNone/>
            </a:pPr>
            <a:r>
              <a:rPr lang="en-GB" altLang="en-US" dirty="0" smtClean="0">
                <a:latin typeface="Century Gothic" panose="020B0502020202020204" pitchFamily="34" charset="0"/>
                <a:cs typeface="Times New Roman" panose="02020603050405020304" pitchFamily="18" charset="0"/>
              </a:rPr>
              <a:t>Accusation</a:t>
            </a:r>
          </a:p>
          <a:p>
            <a:pPr>
              <a:buFontTx/>
              <a:buNone/>
            </a:pPr>
            <a:r>
              <a:rPr lang="en-GB" altLang="en-US" dirty="0" smtClean="0">
                <a:latin typeface="Century Gothic" panose="020B0502020202020204" pitchFamily="34" charset="0"/>
                <a:cs typeface="Times New Roman" panose="02020603050405020304" pitchFamily="18" charset="0"/>
              </a:rPr>
              <a:t>Treachery </a:t>
            </a:r>
          </a:p>
          <a:p>
            <a:pPr>
              <a:buFontTx/>
              <a:buNone/>
            </a:pPr>
            <a:r>
              <a:rPr lang="en-GB" altLang="en-US" dirty="0" smtClean="0">
                <a:latin typeface="Century Gothic" panose="020B0502020202020204" pitchFamily="34" charset="0"/>
                <a:cs typeface="Times New Roman" panose="02020603050405020304" pitchFamily="18" charset="0"/>
              </a:rPr>
              <a:t>Invalidation</a:t>
            </a:r>
          </a:p>
          <a:p>
            <a:pPr>
              <a:buFontTx/>
              <a:buNone/>
            </a:pPr>
            <a:endParaRPr lang="en-GB" altLang="en-US" dirty="0" smtClean="0">
              <a:latin typeface="Century Gothic" panose="020B0502020202020204" pitchFamily="34" charset="0"/>
            </a:endParaRPr>
          </a:p>
        </p:txBody>
      </p:sp>
      <p:sp>
        <p:nvSpPr>
          <p:cNvPr id="8" name="Rectangle 9"/>
          <p:cNvSpPr txBox="1">
            <a:spLocks noChangeArrowheads="1"/>
          </p:cNvSpPr>
          <p:nvPr/>
        </p:nvSpPr>
        <p:spPr>
          <a:xfrm>
            <a:off x="5753173" y="1617205"/>
            <a:ext cx="3810000" cy="464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dirty="0" smtClean="0">
                <a:latin typeface="Century Gothic" panose="020B0502020202020204" pitchFamily="34" charset="0"/>
                <a:cs typeface="Times New Roman" panose="02020603050405020304" pitchFamily="18" charset="0"/>
              </a:rPr>
              <a:t>Disempowerment</a:t>
            </a:r>
          </a:p>
          <a:p>
            <a:pPr>
              <a:buFontTx/>
              <a:buNone/>
            </a:pPr>
            <a:r>
              <a:rPr lang="en-GB" altLang="en-US" dirty="0" smtClean="0">
                <a:latin typeface="Century Gothic" panose="020B0502020202020204" pitchFamily="34" charset="0"/>
                <a:cs typeface="Times New Roman" panose="02020603050405020304" pitchFamily="18" charset="0"/>
              </a:rPr>
              <a:t>Imposition</a:t>
            </a:r>
          </a:p>
          <a:p>
            <a:pPr>
              <a:buFontTx/>
              <a:buNone/>
            </a:pPr>
            <a:r>
              <a:rPr lang="en-GB" altLang="en-US" dirty="0" smtClean="0">
                <a:latin typeface="Century Gothic" panose="020B0502020202020204" pitchFamily="34" charset="0"/>
                <a:cs typeface="Times New Roman" panose="02020603050405020304" pitchFamily="18" charset="0"/>
              </a:rPr>
              <a:t>Disruption</a:t>
            </a:r>
          </a:p>
          <a:p>
            <a:pPr>
              <a:buFontTx/>
              <a:buNone/>
            </a:pPr>
            <a:r>
              <a:rPr lang="en-GB" altLang="en-US" dirty="0" smtClean="0">
                <a:latin typeface="Century Gothic" panose="020B0502020202020204" pitchFamily="34" charset="0"/>
                <a:cs typeface="Times New Roman" panose="02020603050405020304" pitchFamily="18" charset="0"/>
              </a:rPr>
              <a:t>Objectification</a:t>
            </a:r>
          </a:p>
          <a:p>
            <a:pPr>
              <a:buFontTx/>
              <a:buNone/>
            </a:pPr>
            <a:r>
              <a:rPr lang="en-GB" altLang="en-US" dirty="0" smtClean="0">
                <a:latin typeface="Century Gothic" panose="020B0502020202020204" pitchFamily="34" charset="0"/>
                <a:cs typeface="Times New Roman" panose="02020603050405020304" pitchFamily="18" charset="0"/>
              </a:rPr>
              <a:t>Stigmatization</a:t>
            </a:r>
          </a:p>
          <a:p>
            <a:pPr>
              <a:buFontTx/>
              <a:buNone/>
            </a:pPr>
            <a:r>
              <a:rPr lang="en-GB" altLang="en-US" dirty="0" smtClean="0">
                <a:latin typeface="Century Gothic" panose="020B0502020202020204" pitchFamily="34" charset="0"/>
                <a:cs typeface="Times New Roman" panose="02020603050405020304" pitchFamily="18" charset="0"/>
              </a:rPr>
              <a:t>Ignoring</a:t>
            </a:r>
          </a:p>
          <a:p>
            <a:pPr>
              <a:buFontTx/>
              <a:buNone/>
            </a:pPr>
            <a:r>
              <a:rPr lang="en-GB" altLang="en-US" dirty="0" smtClean="0">
                <a:latin typeface="Century Gothic" panose="020B0502020202020204" pitchFamily="34" charset="0"/>
                <a:cs typeface="Times New Roman" panose="02020603050405020304" pitchFamily="18" charset="0"/>
              </a:rPr>
              <a:t>Banishment</a:t>
            </a:r>
          </a:p>
          <a:p>
            <a:pPr>
              <a:buFontTx/>
              <a:buNone/>
            </a:pPr>
            <a:r>
              <a:rPr lang="en-GB" altLang="en-US" dirty="0" smtClean="0">
                <a:latin typeface="Century Gothic" panose="020B0502020202020204" pitchFamily="34" charset="0"/>
                <a:cs typeface="Times New Roman" panose="02020603050405020304" pitchFamily="18" charset="0"/>
              </a:rPr>
              <a:t>Mockery  </a:t>
            </a:r>
          </a:p>
          <a:p>
            <a:pPr>
              <a:buFontTx/>
              <a:buNone/>
            </a:pPr>
            <a:r>
              <a:rPr lang="en-GB" altLang="en-US" sz="2000" dirty="0" smtClean="0">
                <a:latin typeface="Century Gothic" panose="020B0502020202020204" pitchFamily="34" charset="0"/>
                <a:cs typeface="Times New Roman" panose="02020603050405020304" pitchFamily="18" charset="0"/>
              </a:rPr>
              <a:t>(University of Bradford 2005)</a:t>
            </a:r>
          </a:p>
          <a:p>
            <a:pPr>
              <a:buFontTx/>
              <a:buNone/>
            </a:pPr>
            <a:endParaRPr lang="en-GB" altLang="en-US" dirty="0" smtClean="0">
              <a:latin typeface="Century Gothic" panose="020B0502020202020204" pitchFamily="34" charset="0"/>
            </a:endParaRPr>
          </a:p>
        </p:txBody>
      </p:sp>
    </p:spTree>
    <p:extLst>
      <p:ext uri="{BB962C8B-B14F-4D97-AF65-F5344CB8AC3E}">
        <p14:creationId xmlns:p14="http://schemas.microsoft.com/office/powerpoint/2010/main" val="1428340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Biopsychosocial Model </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2177652" y="1717947"/>
            <a:ext cx="7497604" cy="3701189"/>
          </a:xfrm>
          <a:prstGeom prst="rect">
            <a:avLst/>
          </a:prstGeom>
        </p:spPr>
      </p:pic>
    </p:spTree>
    <p:extLst>
      <p:ext uri="{BB962C8B-B14F-4D97-AF65-F5344CB8AC3E}">
        <p14:creationId xmlns:p14="http://schemas.microsoft.com/office/powerpoint/2010/main" val="2841086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Creative Communication  </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3377308" y="2687479"/>
            <a:ext cx="2590800" cy="1762125"/>
          </a:xfrm>
          <a:prstGeom prst="rect">
            <a:avLst/>
          </a:prstGeom>
        </p:spPr>
      </p:pic>
      <p:pic>
        <p:nvPicPr>
          <p:cNvPr id="9" name="Picture 8"/>
          <p:cNvPicPr>
            <a:picLocks noChangeAspect="1"/>
          </p:cNvPicPr>
          <p:nvPr/>
        </p:nvPicPr>
        <p:blipFill>
          <a:blip r:embed="rId6"/>
          <a:stretch>
            <a:fillRect/>
          </a:stretch>
        </p:blipFill>
        <p:spPr>
          <a:xfrm>
            <a:off x="7631430" y="2435067"/>
            <a:ext cx="2019300" cy="2266950"/>
          </a:xfrm>
          <a:prstGeom prst="rect">
            <a:avLst/>
          </a:prstGeom>
        </p:spPr>
      </p:pic>
    </p:spTree>
    <p:extLst>
      <p:ext uri="{BB962C8B-B14F-4D97-AF65-F5344CB8AC3E}">
        <p14:creationId xmlns:p14="http://schemas.microsoft.com/office/powerpoint/2010/main" val="300538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Non Verbal Communication  </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2311717" y="2326957"/>
            <a:ext cx="2143125" cy="2143125"/>
          </a:xfrm>
          <a:prstGeom prst="rect">
            <a:avLst/>
          </a:prstGeom>
        </p:spPr>
      </p:pic>
      <p:sp>
        <p:nvSpPr>
          <p:cNvPr id="7" name="TextBox 6"/>
          <p:cNvSpPr txBox="1"/>
          <p:nvPr/>
        </p:nvSpPr>
        <p:spPr>
          <a:xfrm>
            <a:off x="6217920" y="2553919"/>
            <a:ext cx="4632960" cy="1323439"/>
          </a:xfrm>
          <a:prstGeom prst="rect">
            <a:avLst/>
          </a:prstGeom>
          <a:noFill/>
        </p:spPr>
        <p:txBody>
          <a:bodyPr wrap="square" rtlCol="0">
            <a:spAutoFit/>
          </a:bodyPr>
          <a:lstStyle/>
          <a:p>
            <a:r>
              <a:rPr lang="en-GB" sz="8000" dirty="0" smtClean="0"/>
              <a:t>70%</a:t>
            </a:r>
            <a:endParaRPr lang="en-GB" sz="8000" dirty="0"/>
          </a:p>
        </p:txBody>
      </p:sp>
    </p:spTree>
    <p:extLst>
      <p:ext uri="{BB962C8B-B14F-4D97-AF65-F5344CB8AC3E}">
        <p14:creationId xmlns:p14="http://schemas.microsoft.com/office/powerpoint/2010/main" val="103630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640"/>
          </a:xfrm>
          <a:solidFill>
            <a:schemeClr val="tx2">
              <a:lumMod val="60000"/>
              <a:lumOff val="40000"/>
            </a:schemeClr>
          </a:solidFill>
        </p:spPr>
        <p:txBody>
          <a:bodyPr/>
          <a:lstStyle/>
          <a:p>
            <a:r>
              <a:rPr lang="en-GB" dirty="0" smtClean="0"/>
              <a:t>	</a:t>
            </a:r>
            <a:r>
              <a:rPr lang="en-GB" b="1" dirty="0" smtClean="0">
                <a:latin typeface="Century Gothic" panose="020B0502020202020204" pitchFamily="34" charset="0"/>
              </a:rPr>
              <a:t>Life Story Work </a:t>
            </a:r>
            <a:endParaRPr lang="en-GB" b="1"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563880" y="5826443"/>
            <a:ext cx="1426588" cy="774259"/>
          </a:xfrm>
          <a:prstGeom prst="rect">
            <a:avLst/>
          </a:prstGeom>
        </p:spPr>
      </p:pic>
      <p:pic>
        <p:nvPicPr>
          <p:cNvPr id="5" name="Picture 4"/>
          <p:cNvPicPr>
            <a:picLocks noChangeAspect="1"/>
          </p:cNvPicPr>
          <p:nvPr/>
        </p:nvPicPr>
        <p:blipFill>
          <a:blip r:embed="rId4"/>
          <a:stretch>
            <a:fillRect/>
          </a:stretch>
        </p:blipFill>
        <p:spPr>
          <a:xfrm>
            <a:off x="9271912" y="5826443"/>
            <a:ext cx="2395936" cy="475529"/>
          </a:xfrm>
          <a:prstGeom prst="rect">
            <a:avLst/>
          </a:prstGeom>
        </p:spPr>
      </p:pic>
      <p:pic>
        <p:nvPicPr>
          <p:cNvPr id="6" name="Picture 5"/>
          <p:cNvPicPr>
            <a:picLocks noChangeAspect="1"/>
          </p:cNvPicPr>
          <p:nvPr/>
        </p:nvPicPr>
        <p:blipFill>
          <a:blip r:embed="rId5"/>
          <a:stretch>
            <a:fillRect/>
          </a:stretch>
        </p:blipFill>
        <p:spPr>
          <a:xfrm>
            <a:off x="2602805" y="1769990"/>
            <a:ext cx="6541195" cy="3391044"/>
          </a:xfrm>
          <a:prstGeom prst="rect">
            <a:avLst/>
          </a:prstGeom>
        </p:spPr>
      </p:pic>
    </p:spTree>
    <p:extLst>
      <p:ext uri="{BB962C8B-B14F-4D97-AF65-F5344CB8AC3E}">
        <p14:creationId xmlns:p14="http://schemas.microsoft.com/office/powerpoint/2010/main" val="2873664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0" ma:contentTypeDescription="Create a new document." ma:contentTypeScope="" ma:versionID="867221da17ec2f9c62b685efb7cd5391">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564d56024ec950cb51b530f9321c7ac6"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umberOrder xmlns="03b25e55-1fda-4dd5-9a75-c38d0989a0e2" xsi:nil="true"/>
    <Number xmlns="03b25e55-1fda-4dd5-9a75-c38d0989a0e2" xsi:nil="true"/>
    <lcf76f155ced4ddcb4097134ff3c332f xmlns="03b25e55-1fda-4dd5-9a75-c38d0989a0e2">
      <Terms xmlns="http://schemas.microsoft.com/office/infopath/2007/PartnerControls"/>
    </lcf76f155ced4ddcb4097134ff3c332f>
    <TaxCatchAll xmlns="d2389ad0-4628-4ca4-babd-a5e1ca1fc43d" xsi:nil="true"/>
  </documentManagement>
</p:properties>
</file>

<file path=customXml/itemProps1.xml><?xml version="1.0" encoding="utf-8"?>
<ds:datastoreItem xmlns:ds="http://schemas.openxmlformats.org/officeDocument/2006/customXml" ds:itemID="{D666DBE4-895E-47A6-9D40-0830885C9701}"/>
</file>

<file path=customXml/itemProps2.xml><?xml version="1.0" encoding="utf-8"?>
<ds:datastoreItem xmlns:ds="http://schemas.openxmlformats.org/officeDocument/2006/customXml" ds:itemID="{DDE5830E-351C-4036-8F7E-24A6441F44E1}"/>
</file>

<file path=customXml/itemProps3.xml><?xml version="1.0" encoding="utf-8"?>
<ds:datastoreItem xmlns:ds="http://schemas.openxmlformats.org/officeDocument/2006/customXml" ds:itemID="{EA16862E-4908-423A-AEAC-0487BEA189A5}"/>
</file>

<file path=docProps/app.xml><?xml version="1.0" encoding="utf-8"?>
<Properties xmlns="http://schemas.openxmlformats.org/officeDocument/2006/extended-properties" xmlns:vt="http://schemas.openxmlformats.org/officeDocument/2006/docPropsVTypes">
  <TotalTime>837</TotalTime>
  <Words>1448</Words>
  <Application>Microsoft Office PowerPoint</Application>
  <PresentationFormat>Custom</PresentationFormat>
  <Paragraphs>187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 VIPS model of Person Centred Care </vt:lpstr>
      <vt:lpstr> Cultures of Care</vt:lpstr>
      <vt:lpstr> Positive Person Work</vt:lpstr>
      <vt:lpstr> Personal Detractions </vt:lpstr>
      <vt:lpstr> Biopsychosocial Model </vt:lpstr>
      <vt:lpstr> Creative Communication  </vt:lpstr>
      <vt:lpstr> Non Verbal Communication  </vt:lpstr>
      <vt:lpstr> Life Story Work </vt:lpstr>
      <vt:lpstr> Creative Care Planning </vt:lpstr>
    </vt:vector>
  </TitlesOfParts>
  <Company>Leeds Beckett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Sarah</dc:creator>
  <cp:lastModifiedBy>Chris OConnor</cp:lastModifiedBy>
  <cp:revision>50</cp:revision>
  <dcterms:created xsi:type="dcterms:W3CDTF">2018-05-22T16:42:04Z</dcterms:created>
  <dcterms:modified xsi:type="dcterms:W3CDTF">2019-05-20T14:28:18Z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ies>
</file>