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notesSlides/notesSlide3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slideLayouts/slideLayout6.xml" ContentType="application/vnd.openxmlformats-officedocument.presentationml.slideLayout+xml"/>
  <Override PartName="/ppt/notesSlides/notesSlide24.xml" ContentType="application/vnd.openxmlformats-officedocument.presentationml.notesSlide+xml"/>
  <Override PartName="/ppt/slideLayouts/slideLayout5.xml" ContentType="application/vnd.openxmlformats-officedocument.presentationml.slideLayout+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6"/>
  </p:notesMasterIdLst>
  <p:sldIdLst>
    <p:sldId id="327"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293" r:id="rId30"/>
    <p:sldId id="294" r:id="rId31"/>
    <p:sldId id="295" r:id="rId32"/>
    <p:sldId id="296" r:id="rId33"/>
    <p:sldId id="297" r:id="rId34"/>
    <p:sldId id="325"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96" autoAdjust="0"/>
  </p:normalViewPr>
  <p:slideViewPr>
    <p:cSldViewPr>
      <p:cViewPr>
        <p:scale>
          <a:sx n="68" d="100"/>
          <a:sy n="68" d="100"/>
        </p:scale>
        <p:origin x="-1140" y="-270"/>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1956"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FAE026C-27DD-4C7D-896E-DF81856547AC}" type="datetimeFigureOut">
              <a:rPr lang="en-GB" smtClean="0"/>
              <a:t>08/07/2016</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87602B5-C04B-4E85-9A12-83F1FCD8101E}" type="slidenum">
              <a:rPr lang="en-GB" smtClean="0"/>
              <a:t>‹#›</a:t>
            </a:fld>
            <a:endParaRPr lang="en-GB"/>
          </a:p>
        </p:txBody>
      </p:sp>
    </p:spTree>
    <p:extLst>
      <p:ext uri="{BB962C8B-B14F-4D97-AF65-F5344CB8AC3E}">
        <p14:creationId xmlns:p14="http://schemas.microsoft.com/office/powerpoint/2010/main" val="99307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e.nhs.uk/hee-your-area/thames-valle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tvadmin@oxforddeanery.nhs.u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lzheimers.org.uk/infographi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ngdementiauk.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670732">
              <a:defRPr/>
            </a:pPr>
            <a:r>
              <a:rPr lang="en-GB" sz="1100" b="1" dirty="0"/>
              <a:t>First Published in 2016</a:t>
            </a:r>
          </a:p>
          <a:p>
            <a:pPr algn="ctr" defTabSz="670732">
              <a:defRPr/>
            </a:pPr>
            <a:r>
              <a:rPr lang="en-GB" sz="1100" b="1" dirty="0"/>
              <a:t>Health Education England (HEE)</a:t>
            </a:r>
          </a:p>
          <a:p>
            <a:pPr algn="ctr" defTabSz="670732">
              <a:defRPr/>
            </a:pPr>
            <a:endParaRPr lang="en-GB" sz="1100" b="1" dirty="0"/>
          </a:p>
          <a:p>
            <a:r>
              <a:rPr lang="en-GB" sz="1100" dirty="0">
                <a:cs typeface="Arial" panose="020B0604020202020204" pitchFamily="34" charset="0"/>
              </a:rPr>
              <a:t>This work is owned by Health Education England (HEE). </a:t>
            </a:r>
          </a:p>
          <a:p>
            <a:endParaRPr lang="en-GB" sz="1100" dirty="0">
              <a:cs typeface="Arial" panose="020B0604020202020204" pitchFamily="34" charset="0"/>
            </a:endParaRPr>
          </a:p>
          <a:p>
            <a:r>
              <a:rPr lang="en-GB" sz="1100" dirty="0">
                <a:cs typeface="Arial" panose="020B0604020202020204" pitchFamily="34" charset="0"/>
              </a:rPr>
              <a:t>This training package is subject to HEE copyright and any reproduction of all or part of this package  is expressly prohibited, unless HEE has granted its consent. </a:t>
            </a:r>
          </a:p>
          <a:p>
            <a:endParaRPr lang="en-GB" sz="1100" dirty="0"/>
          </a:p>
          <a:p>
            <a:r>
              <a:rPr lang="en-GB" sz="1100" dirty="0"/>
              <a:t>The Dementia Academic Action Group (DAAG)  was commissioned by Health Education England Thames Valley and is a collaboration between University of Bedfordshire, Oxford Brookes University, University of Northampton and University of West London.  For further information about the DAAG Tier 1 Dementia Awareness training, please contact </a:t>
            </a:r>
            <a:r>
              <a:rPr lang="en-US" sz="1100" dirty="0"/>
              <a:t>Health Education England Thames Valley.</a:t>
            </a:r>
            <a:endParaRPr lang="en-GB" sz="1100" dirty="0"/>
          </a:p>
          <a:p>
            <a:r>
              <a:rPr lang="en-GB" sz="1100" dirty="0"/>
              <a:t> </a:t>
            </a:r>
          </a:p>
          <a:p>
            <a:r>
              <a:rPr lang="en-US" sz="1100" dirty="0"/>
              <a:t>Web add:  </a:t>
            </a:r>
            <a:r>
              <a:rPr lang="en-US" sz="1100" u="sng" dirty="0">
                <a:hlinkClick r:id="rId3"/>
              </a:rPr>
              <a:t>https://www.hee.nhs.uk/hee-your-area/thames-valley</a:t>
            </a:r>
            <a:endParaRPr lang="en-GB" sz="1100" dirty="0"/>
          </a:p>
          <a:p>
            <a:r>
              <a:rPr lang="en-GB" sz="1100" dirty="0"/>
              <a:t> </a:t>
            </a:r>
          </a:p>
          <a:p>
            <a:r>
              <a:rPr lang="en-US" sz="1100" dirty="0"/>
              <a:t>Email: </a:t>
            </a:r>
            <a:r>
              <a:rPr lang="en-US" sz="1100" u="sng" dirty="0">
                <a:hlinkClick r:id="rId4"/>
              </a:rPr>
              <a:t>enquiries@thamesvalley.hee.nhs.uk</a:t>
            </a:r>
            <a:endParaRPr lang="en-GB" sz="1100" dirty="0"/>
          </a:p>
          <a:p>
            <a:r>
              <a:rPr lang="en-GB" sz="1100" dirty="0"/>
              <a:t> </a:t>
            </a:r>
          </a:p>
          <a:p>
            <a:r>
              <a:rPr lang="en-GB" sz="1100" dirty="0"/>
              <a:t>Tel: 01865 785500</a:t>
            </a:r>
          </a:p>
          <a:p>
            <a:pPr defTabSz="670732">
              <a:defRPr/>
            </a:pPr>
            <a:endParaRPr lang="en-GB" sz="1100" dirty="0"/>
          </a:p>
          <a:p>
            <a:pPr defTabSz="670732">
              <a:defRPr/>
            </a:pPr>
            <a:r>
              <a:rPr lang="en-GB" sz="1100" dirty="0"/>
              <a:t>The content of this package has been developed with a view to raising awareness of what dementia is and how it affects people with dementia along with their family, relatives, carers, friends  and significant others.  It has been delivered as face to face training to over 1,500 clinical and non-clinical staff working in a variety of health and social care settings.   </a:t>
            </a:r>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endParaRPr lang="en-GB" dirty="0" smtClean="0"/>
          </a:p>
          <a:p>
            <a:r>
              <a:rPr lang="en-GB" dirty="0" smtClean="0"/>
              <a:t>This slide explains the National Dementia Strategy and what it aims to achieve. </a:t>
            </a:r>
          </a:p>
          <a:p>
            <a:endParaRPr lang="en-GB" dirty="0" smtClean="0"/>
          </a:p>
          <a:p>
            <a:r>
              <a:rPr lang="en-GB" dirty="0" smtClean="0"/>
              <a:t>Emphasise that there</a:t>
            </a:r>
            <a:r>
              <a:rPr lang="en-GB" baseline="0" dirty="0" smtClean="0"/>
              <a:t> is a strong policy context around the dementia awareness raising agenda. </a:t>
            </a:r>
          </a:p>
          <a:p>
            <a:endParaRPr lang="en-GB" baseline="0" dirty="0" smtClean="0"/>
          </a:p>
          <a:p>
            <a:r>
              <a:rPr lang="en-GB" baseline="0" dirty="0" smtClean="0"/>
              <a:t>Suggest people can go on line to read details for themselves</a:t>
            </a:r>
            <a:endParaRPr lang="en-GB" dirty="0" smtClean="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131827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endParaRPr lang="en-GB" dirty="0" smtClean="0"/>
          </a:p>
          <a:p>
            <a:r>
              <a:rPr lang="en-GB" dirty="0" smtClean="0"/>
              <a:t>This</a:t>
            </a:r>
            <a:r>
              <a:rPr lang="en-GB" baseline="0" dirty="0" smtClean="0"/>
              <a:t> slide explains the prevalence of dementia and why we need to know about it.</a:t>
            </a:r>
          </a:p>
          <a:p>
            <a:endParaRPr lang="en-GB" baseline="0" dirty="0" smtClean="0"/>
          </a:p>
          <a:p>
            <a:r>
              <a:rPr lang="en-GB" b="1" dirty="0" smtClean="0"/>
              <a:t>Teaching points:</a:t>
            </a:r>
          </a:p>
          <a:p>
            <a:pPr marL="181240" indent="-181240">
              <a:buFont typeface="Arial" panose="020B0604020202020204" pitchFamily="34" charset="0"/>
              <a:buChar char="•"/>
            </a:pPr>
            <a:r>
              <a:rPr lang="en-GB" dirty="0" smtClean="0"/>
              <a:t>There is a political agenda</a:t>
            </a:r>
          </a:p>
          <a:p>
            <a:pPr marL="181240" indent="-181240">
              <a:buFont typeface="Arial" panose="020B0604020202020204" pitchFamily="34" charset="0"/>
              <a:buChar char="•"/>
            </a:pPr>
            <a:r>
              <a:rPr lang="en-GB" dirty="0" smtClean="0"/>
              <a:t>There is no cure </a:t>
            </a:r>
          </a:p>
          <a:p>
            <a:pPr marL="181240" indent="-181240">
              <a:buFont typeface="Arial" panose="020B0604020202020204" pitchFamily="34" charset="0"/>
              <a:buChar char="•"/>
            </a:pPr>
            <a:r>
              <a:rPr lang="en-GB" dirty="0" smtClean="0"/>
              <a:t>Prime Minister’s Challenge on Dementia 2020 ~ encourage all participants to access this information, in</a:t>
            </a:r>
            <a:r>
              <a:rPr lang="en-GB" baseline="0" dirty="0" smtClean="0"/>
              <a:t> order for them to familiarise themselves with it. </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a:p>
        </p:txBody>
      </p:sp>
    </p:spTree>
    <p:extLst>
      <p:ext uri="{BB962C8B-B14F-4D97-AF65-F5344CB8AC3E}">
        <p14:creationId xmlns:p14="http://schemas.microsoft.com/office/powerpoint/2010/main" val="65140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ea typeface="MS Mincho"/>
              </a:rPr>
              <a:t>Video presentation  (10 minutes)</a:t>
            </a:r>
          </a:p>
          <a:p>
            <a:r>
              <a:rPr lang="en-GB" b="1" dirty="0" smtClean="0">
                <a:effectLst/>
                <a:ea typeface="MS Mincho"/>
              </a:rPr>
              <a:t> </a:t>
            </a:r>
            <a:endParaRPr lang="en-GB" dirty="0" smtClean="0">
              <a:effectLst/>
              <a:ea typeface="Times New Roman"/>
            </a:endParaRPr>
          </a:p>
          <a:p>
            <a:r>
              <a:rPr lang="en-GB" dirty="0" smtClean="0">
                <a:effectLst/>
                <a:ea typeface="MS Mincho"/>
              </a:rPr>
              <a:t>Participants to watch the Social Care Institute of Excellence Video (SCIE) TV video: </a:t>
            </a:r>
          </a:p>
          <a:p>
            <a:endParaRPr lang="en-GB" dirty="0" smtClean="0">
              <a:effectLst/>
              <a:ea typeface="Times New Roman"/>
            </a:endParaRPr>
          </a:p>
          <a:p>
            <a:r>
              <a:rPr lang="en-GB" b="1" i="1" dirty="0" smtClean="0">
                <a:effectLst/>
                <a:ea typeface="MS Mincho"/>
              </a:rPr>
              <a:t>“Living with dementia” </a:t>
            </a:r>
            <a:endParaRPr lang="en-GB" dirty="0" smtClean="0">
              <a:effectLst/>
              <a:ea typeface="Times New Roman"/>
            </a:endParaRPr>
          </a:p>
          <a:p>
            <a:r>
              <a:rPr lang="en-GB" dirty="0" smtClean="0">
                <a:effectLst/>
                <a:ea typeface="MS Mincho"/>
              </a:rPr>
              <a:t> </a:t>
            </a:r>
            <a:endParaRPr lang="en-GB" dirty="0" smtClean="0">
              <a:effectLst/>
              <a:ea typeface="Times New Roman"/>
            </a:endParaRPr>
          </a:p>
          <a:p>
            <a:r>
              <a:rPr lang="en-GB" b="1" dirty="0" smtClean="0">
                <a:effectLst/>
                <a:ea typeface="MS Mincho"/>
              </a:rPr>
              <a:t>2 minute feedback </a:t>
            </a:r>
            <a:endParaRPr lang="en-GB" dirty="0" smtClean="0">
              <a:effectLst/>
              <a:ea typeface="Times New Roman"/>
            </a:endParaRPr>
          </a:p>
          <a:p>
            <a:r>
              <a:rPr lang="en-GB" dirty="0" smtClean="0">
                <a:effectLst/>
                <a:ea typeface="MS Mincho"/>
              </a:rPr>
              <a:t> </a:t>
            </a:r>
            <a:endParaRPr lang="en-GB" dirty="0" smtClean="0">
              <a:effectLst/>
              <a:ea typeface="Times New Roman"/>
            </a:endParaRPr>
          </a:p>
          <a:p>
            <a:r>
              <a:rPr lang="en-GB" b="1" dirty="0" smtClean="0">
                <a:effectLst/>
                <a:ea typeface="MS Mincho"/>
              </a:rPr>
              <a:t>(12 minutes in total) </a:t>
            </a:r>
          </a:p>
          <a:p>
            <a:endParaRPr lang="en-GB" b="1" dirty="0" smtClean="0">
              <a:effectLst/>
              <a:ea typeface="MS Mincho"/>
            </a:endParaRPr>
          </a:p>
          <a:p>
            <a:r>
              <a:rPr lang="en-GB" b="1" dirty="0" smtClean="0">
                <a:effectLst/>
                <a:ea typeface="Times New Roman"/>
              </a:rPr>
              <a:t>Facilitator explains:</a:t>
            </a:r>
            <a:r>
              <a:rPr lang="en-GB" dirty="0" smtClean="0">
                <a:effectLst/>
                <a:ea typeface="Times New Roman"/>
              </a:rPr>
              <a:t> “This is a video that lasts for 10 minutes and it is from SCIE TV (Social Care Institute for Excellence) Television. </a:t>
            </a:r>
          </a:p>
          <a:p>
            <a:r>
              <a:rPr lang="en-GB" dirty="0" smtClean="0">
                <a:effectLst/>
                <a:ea typeface="Times New Roman"/>
              </a:rPr>
              <a:t> </a:t>
            </a:r>
          </a:p>
          <a:p>
            <a:r>
              <a:rPr lang="en-GB" dirty="0" smtClean="0">
                <a:effectLst/>
                <a:ea typeface="Times New Roman"/>
              </a:rPr>
              <a:t>It presents the experience of dementia directly from the people who are experiencing it.</a:t>
            </a:r>
          </a:p>
          <a:p>
            <a:endParaRPr lang="en-GB" dirty="0" smtClean="0">
              <a:effectLst/>
              <a:ea typeface="Times New Roman"/>
            </a:endParaRPr>
          </a:p>
          <a:p>
            <a:pPr algn="l" rtl="0" fontAlgn="base"/>
            <a:r>
              <a:rPr lang="en-GB" b="0" i="0" dirty="0" smtClean="0">
                <a:solidFill>
                  <a:srgbClr val="303030"/>
                </a:solidFill>
                <a:effectLst/>
              </a:rPr>
              <a:t>Four people with dementia share their insights and experiences of living with advancing dementia. </a:t>
            </a:r>
          </a:p>
          <a:p>
            <a:pPr algn="l" rtl="0" fontAlgn="base"/>
            <a:endParaRPr lang="en-GB" b="0" i="0" dirty="0" smtClean="0">
              <a:solidFill>
                <a:srgbClr val="303030"/>
              </a:solidFill>
              <a:effectLst/>
            </a:endParaRPr>
          </a:p>
          <a:p>
            <a:pPr algn="l" rtl="0" fontAlgn="base"/>
            <a:r>
              <a:rPr lang="en-GB" b="0" i="0" dirty="0" smtClean="0">
                <a:solidFill>
                  <a:srgbClr val="303030"/>
                </a:solidFill>
                <a:effectLst/>
              </a:rPr>
              <a:t>The points to raise before the start of the video are:</a:t>
            </a:r>
          </a:p>
          <a:p>
            <a:pPr algn="l" rtl="0" fontAlgn="base"/>
            <a:r>
              <a:rPr lang="en-GB" b="0" i="0" dirty="0" smtClean="0">
                <a:solidFill>
                  <a:srgbClr val="303030"/>
                </a:solidFill>
                <a:effectLst/>
              </a:rPr>
              <a:t> </a:t>
            </a:r>
          </a:p>
          <a:p>
            <a:pPr algn="l" rtl="0" fontAlgn="base">
              <a:buFont typeface="Arial"/>
              <a:buChar char="•"/>
            </a:pPr>
            <a:r>
              <a:rPr lang="en-GB" b="0" i="0" dirty="0" smtClean="0">
                <a:solidFill>
                  <a:srgbClr val="303030"/>
                </a:solidFill>
                <a:effectLst/>
              </a:rPr>
              <a:t>This is the ‘lived experience’ of</a:t>
            </a:r>
            <a:r>
              <a:rPr lang="en-GB" b="0" i="0" baseline="0" dirty="0" smtClean="0">
                <a:solidFill>
                  <a:srgbClr val="303030"/>
                </a:solidFill>
                <a:effectLst/>
              </a:rPr>
              <a:t> </a:t>
            </a:r>
            <a:r>
              <a:rPr lang="en-GB" b="0" i="0" dirty="0" smtClean="0">
                <a:solidFill>
                  <a:srgbClr val="303030"/>
                </a:solidFill>
                <a:effectLst/>
              </a:rPr>
              <a:t>real people and there is no acting </a:t>
            </a:r>
          </a:p>
          <a:p>
            <a:pPr algn="l" rtl="0" fontAlgn="base">
              <a:buFont typeface="Arial"/>
              <a:buChar char="•"/>
            </a:pPr>
            <a:r>
              <a:rPr lang="en-GB" b="0" i="0" dirty="0" smtClean="0">
                <a:solidFill>
                  <a:srgbClr val="303030"/>
                </a:solidFill>
                <a:effectLst/>
              </a:rPr>
              <a:t>Look out for the differences in their experience of dementia </a:t>
            </a:r>
          </a:p>
          <a:p>
            <a:pPr algn="l" rtl="0" fontAlgn="base">
              <a:buFont typeface="Arial"/>
              <a:buNone/>
            </a:pPr>
            <a:endParaRPr lang="en-GB" b="0" i="0" dirty="0" smtClean="0">
              <a:solidFill>
                <a:srgbClr val="303030"/>
              </a:solidFill>
              <a:effectLst/>
            </a:endParaRPr>
          </a:p>
          <a:p>
            <a:r>
              <a:rPr lang="en-GB" dirty="0" smtClean="0">
                <a:effectLst/>
                <a:ea typeface="Times New Roman"/>
              </a:rPr>
              <a:t> </a:t>
            </a:r>
          </a:p>
          <a:p>
            <a:r>
              <a:rPr lang="en-GB" b="0" dirty="0" smtClean="0">
                <a:effectLst/>
                <a:ea typeface="Times New Roman"/>
              </a:rPr>
              <a:t>After 10 minutes, involve audience in a discussion about what they just viewed. </a:t>
            </a:r>
          </a:p>
          <a:p>
            <a:r>
              <a:rPr lang="en-GB" dirty="0" smtClean="0">
                <a:effectLst/>
                <a:ea typeface="Times New Roman"/>
              </a:rPr>
              <a:t> </a:t>
            </a:r>
          </a:p>
          <a:p>
            <a:pPr algn="l" rtl="0" fontAlgn="base"/>
            <a:r>
              <a:rPr lang="en-GB" b="0" i="0" dirty="0" smtClean="0">
                <a:solidFill>
                  <a:srgbClr val="303030"/>
                </a:solidFill>
                <a:effectLst/>
              </a:rPr>
              <a:t>You can ask for their questions, comments or observations. </a:t>
            </a:r>
          </a:p>
          <a:p>
            <a:pPr algn="l" rtl="0" fontAlgn="base"/>
            <a:endParaRPr lang="en-GB" b="0" i="0" dirty="0" smtClean="0">
              <a:solidFill>
                <a:srgbClr val="303030"/>
              </a:solidFill>
              <a:effectLst/>
            </a:endParaRPr>
          </a:p>
          <a:p>
            <a:pPr algn="l" rtl="0" fontAlgn="base"/>
            <a:r>
              <a:rPr lang="en-GB" b="0" i="0" dirty="0" smtClean="0">
                <a:solidFill>
                  <a:srgbClr val="303030"/>
                </a:solidFill>
                <a:effectLst/>
              </a:rPr>
              <a:t>You can help them to arrive at the following differences: </a:t>
            </a:r>
          </a:p>
          <a:p>
            <a:pPr algn="l" rtl="0" fontAlgn="base"/>
            <a:endParaRPr lang="en-GB" b="0" i="0" dirty="0" smtClean="0">
              <a:solidFill>
                <a:srgbClr val="303030"/>
              </a:solidFill>
              <a:effectLst/>
            </a:endParaRPr>
          </a:p>
          <a:p>
            <a:pPr algn="l" rtl="0" fontAlgn="base"/>
            <a:r>
              <a:rPr lang="en-GB" b="1" i="0" dirty="0" smtClean="0">
                <a:solidFill>
                  <a:srgbClr val="303030"/>
                </a:solidFill>
                <a:effectLst/>
              </a:rPr>
              <a:t>Barry:</a:t>
            </a:r>
            <a:r>
              <a:rPr lang="en-GB" b="0" i="0" dirty="0" smtClean="0">
                <a:solidFill>
                  <a:srgbClr val="303030"/>
                </a:solidFill>
                <a:effectLst/>
              </a:rPr>
              <a:t> </a:t>
            </a:r>
          </a:p>
          <a:p>
            <a:pPr algn="l" rtl="0" fontAlgn="base">
              <a:buFont typeface="Arial"/>
              <a:buChar char="•"/>
            </a:pPr>
            <a:r>
              <a:rPr lang="en-GB" b="0" i="0" dirty="0" smtClean="0">
                <a:solidFill>
                  <a:srgbClr val="303030"/>
                </a:solidFill>
                <a:effectLst/>
              </a:rPr>
              <a:t>Has lived with dementia for </a:t>
            </a:r>
            <a:r>
              <a:rPr lang="en-GB" b="1" i="0" dirty="0" smtClean="0">
                <a:solidFill>
                  <a:srgbClr val="303030"/>
                </a:solidFill>
                <a:effectLst/>
              </a:rPr>
              <a:t>15 year </a:t>
            </a:r>
            <a:r>
              <a:rPr lang="en-GB" b="0" i="0" dirty="0" smtClean="0">
                <a:solidFill>
                  <a:srgbClr val="303030"/>
                </a:solidFill>
                <a:effectLst/>
              </a:rPr>
              <a:t>(so dementia</a:t>
            </a:r>
            <a:r>
              <a:rPr lang="en-GB" b="0" i="0" baseline="0" dirty="0" smtClean="0">
                <a:solidFill>
                  <a:srgbClr val="303030"/>
                </a:solidFill>
                <a:effectLst/>
              </a:rPr>
              <a:t> is </a:t>
            </a:r>
            <a:r>
              <a:rPr lang="en-GB" b="0" i="0" dirty="0" smtClean="0">
                <a:solidFill>
                  <a:srgbClr val="303030"/>
                </a:solidFill>
                <a:effectLst/>
              </a:rPr>
              <a:t>not a death sentence!) </a:t>
            </a:r>
          </a:p>
          <a:p>
            <a:pPr algn="l" rtl="0" fontAlgn="base">
              <a:buFont typeface="Arial"/>
              <a:buChar char="•"/>
            </a:pPr>
            <a:r>
              <a:rPr lang="en-GB" b="0" i="0" dirty="0" smtClean="0">
                <a:solidFill>
                  <a:srgbClr val="303030"/>
                </a:solidFill>
                <a:effectLst/>
              </a:rPr>
              <a:t>Main problem is with his </a:t>
            </a:r>
            <a:r>
              <a:rPr lang="en-GB" b="1" i="0" dirty="0" smtClean="0">
                <a:solidFill>
                  <a:srgbClr val="303030"/>
                </a:solidFill>
                <a:effectLst/>
              </a:rPr>
              <a:t>memory</a:t>
            </a:r>
            <a:r>
              <a:rPr lang="en-GB" b="0" i="0" dirty="0" smtClean="0">
                <a:solidFill>
                  <a:srgbClr val="303030"/>
                </a:solidFill>
                <a:effectLst/>
              </a:rPr>
              <a:t> </a:t>
            </a:r>
          </a:p>
          <a:p>
            <a:pPr algn="l" rtl="0" fontAlgn="base">
              <a:buFont typeface="Arial"/>
              <a:buChar char="•"/>
            </a:pPr>
            <a:r>
              <a:rPr lang="en-GB" b="0" i="0" dirty="0" smtClean="0">
                <a:solidFill>
                  <a:srgbClr val="303030"/>
                </a:solidFill>
                <a:effectLst/>
              </a:rPr>
              <a:t> Barry is still </a:t>
            </a:r>
            <a:r>
              <a:rPr lang="en-GB" b="1" i="0" dirty="0" smtClean="0">
                <a:solidFill>
                  <a:srgbClr val="303030"/>
                </a:solidFill>
                <a:effectLst/>
              </a:rPr>
              <a:t>very articulate</a:t>
            </a:r>
            <a:r>
              <a:rPr lang="en-GB" b="0" i="0" dirty="0" smtClean="0">
                <a:solidFill>
                  <a:srgbClr val="303030"/>
                </a:solidFill>
                <a:effectLst/>
              </a:rPr>
              <a:t>, but explains he </a:t>
            </a:r>
            <a:r>
              <a:rPr lang="en-GB" b="1" i="0" dirty="0" smtClean="0">
                <a:solidFill>
                  <a:srgbClr val="303030"/>
                </a:solidFill>
                <a:effectLst/>
              </a:rPr>
              <a:t>cannot make himself a cup of tea</a:t>
            </a:r>
            <a:r>
              <a:rPr lang="en-GB" b="0" i="0" dirty="0" smtClean="0">
                <a:solidFill>
                  <a:srgbClr val="303030"/>
                </a:solidFill>
                <a:effectLst/>
              </a:rPr>
              <a:t> </a:t>
            </a:r>
          </a:p>
          <a:p>
            <a:pPr algn="l" rtl="0" fontAlgn="base"/>
            <a:r>
              <a:rPr lang="en-GB" b="0" i="0" dirty="0" smtClean="0">
                <a:solidFill>
                  <a:srgbClr val="303030"/>
                </a:solidFill>
                <a:effectLst/>
              </a:rPr>
              <a:t> </a:t>
            </a:r>
          </a:p>
          <a:p>
            <a:pPr algn="l" rtl="0" fontAlgn="base"/>
            <a:r>
              <a:rPr lang="en-GB" b="1" i="0" dirty="0" smtClean="0">
                <a:solidFill>
                  <a:srgbClr val="303030"/>
                </a:solidFill>
                <a:effectLst/>
              </a:rPr>
              <a:t>Judith: </a:t>
            </a:r>
            <a:r>
              <a:rPr lang="en-GB" b="0" i="0" dirty="0" smtClean="0">
                <a:solidFill>
                  <a:srgbClr val="303030"/>
                </a:solidFill>
                <a:effectLst/>
              </a:rPr>
              <a:t> </a:t>
            </a:r>
          </a:p>
          <a:p>
            <a:pPr algn="l" rtl="0" fontAlgn="base">
              <a:buFont typeface="Arial"/>
              <a:buChar char="•"/>
            </a:pPr>
            <a:r>
              <a:rPr lang="en-GB" b="0" i="0" dirty="0" smtClean="0">
                <a:solidFill>
                  <a:srgbClr val="303030"/>
                </a:solidFill>
                <a:effectLst/>
              </a:rPr>
              <a:t>Multiple issues: </a:t>
            </a:r>
            <a:r>
              <a:rPr lang="en-GB" b="1" i="0" dirty="0" smtClean="0">
                <a:solidFill>
                  <a:srgbClr val="303030"/>
                </a:solidFill>
                <a:effectLst/>
              </a:rPr>
              <a:t>motor</a:t>
            </a:r>
            <a:r>
              <a:rPr lang="en-GB" b="0" i="0" dirty="0" smtClean="0">
                <a:solidFill>
                  <a:srgbClr val="303030"/>
                </a:solidFill>
                <a:effectLst/>
              </a:rPr>
              <a:t> problems, </a:t>
            </a:r>
            <a:r>
              <a:rPr lang="en-GB" b="1" i="0" dirty="0" smtClean="0">
                <a:solidFill>
                  <a:srgbClr val="303030"/>
                </a:solidFill>
                <a:effectLst/>
              </a:rPr>
              <a:t>sensory</a:t>
            </a:r>
            <a:r>
              <a:rPr lang="en-GB" b="0" i="0" dirty="0" smtClean="0">
                <a:solidFill>
                  <a:srgbClr val="303030"/>
                </a:solidFill>
                <a:effectLst/>
              </a:rPr>
              <a:t> perception problems, </a:t>
            </a:r>
            <a:r>
              <a:rPr lang="en-GB" b="1" i="0" dirty="0" smtClean="0">
                <a:solidFill>
                  <a:srgbClr val="303030"/>
                </a:solidFill>
                <a:effectLst/>
              </a:rPr>
              <a:t>expressive aphasia</a:t>
            </a:r>
            <a:r>
              <a:rPr lang="en-GB" b="0" i="0" dirty="0" smtClean="0">
                <a:solidFill>
                  <a:srgbClr val="303030"/>
                </a:solidFill>
                <a:effectLst/>
              </a:rPr>
              <a:t> (can’t find words) </a:t>
            </a:r>
          </a:p>
          <a:p>
            <a:pPr algn="l" rtl="0" fontAlgn="base">
              <a:buFont typeface="Arial"/>
              <a:buChar char="•"/>
            </a:pPr>
            <a:r>
              <a:rPr lang="en-GB" b="1" i="0" dirty="0" smtClean="0">
                <a:solidFill>
                  <a:srgbClr val="303030"/>
                </a:solidFill>
                <a:effectLst/>
              </a:rPr>
              <a:t>Young onset</a:t>
            </a:r>
            <a:r>
              <a:rPr lang="en-GB" b="0" i="0" dirty="0" smtClean="0">
                <a:solidFill>
                  <a:srgbClr val="303030"/>
                </a:solidFill>
                <a:effectLst/>
              </a:rPr>
              <a:t> dementia </a:t>
            </a:r>
          </a:p>
          <a:p>
            <a:pPr algn="l" rtl="0" fontAlgn="base">
              <a:buFont typeface="Arial"/>
              <a:buChar char="•"/>
            </a:pPr>
            <a:r>
              <a:rPr lang="en-GB" b="0" i="0" dirty="0" smtClean="0">
                <a:solidFill>
                  <a:srgbClr val="303030"/>
                </a:solidFill>
                <a:effectLst/>
              </a:rPr>
              <a:t>Still has a </a:t>
            </a:r>
            <a:r>
              <a:rPr lang="en-GB" b="1" i="0" dirty="0" smtClean="0">
                <a:solidFill>
                  <a:srgbClr val="303030"/>
                </a:solidFill>
                <a:effectLst/>
              </a:rPr>
              <a:t>strong </a:t>
            </a:r>
            <a:r>
              <a:rPr lang="en-GB" b="0" i="0" dirty="0" smtClean="0">
                <a:solidFill>
                  <a:srgbClr val="303030"/>
                </a:solidFill>
                <a:effectLst/>
              </a:rPr>
              <a:t>personal</a:t>
            </a:r>
            <a:r>
              <a:rPr lang="en-GB" b="1" i="0" dirty="0" smtClean="0">
                <a:solidFill>
                  <a:srgbClr val="303030"/>
                </a:solidFill>
                <a:effectLst/>
              </a:rPr>
              <a:t> identity</a:t>
            </a:r>
            <a:r>
              <a:rPr lang="en-GB" b="0" i="0" dirty="0" smtClean="0">
                <a:solidFill>
                  <a:srgbClr val="303030"/>
                </a:solidFill>
                <a:effectLst/>
              </a:rPr>
              <a:t> </a:t>
            </a:r>
          </a:p>
          <a:p>
            <a:pPr algn="l" rtl="0" fontAlgn="base"/>
            <a:r>
              <a:rPr lang="en-GB" b="0" i="0" dirty="0" smtClean="0">
                <a:solidFill>
                  <a:srgbClr val="303030"/>
                </a:solidFill>
                <a:effectLst/>
              </a:rPr>
              <a:t> </a:t>
            </a:r>
          </a:p>
          <a:p>
            <a:pPr algn="l" rtl="0" fontAlgn="base"/>
            <a:r>
              <a:rPr lang="en-GB" b="1" i="0" dirty="0" smtClean="0">
                <a:solidFill>
                  <a:srgbClr val="303030"/>
                </a:solidFill>
                <a:effectLst/>
              </a:rPr>
              <a:t>Bob:</a:t>
            </a:r>
            <a:r>
              <a:rPr lang="en-GB" b="0" i="0" dirty="0" smtClean="0">
                <a:solidFill>
                  <a:srgbClr val="303030"/>
                </a:solidFill>
                <a:effectLst/>
              </a:rPr>
              <a:t> </a:t>
            </a:r>
          </a:p>
          <a:p>
            <a:pPr algn="l" rtl="0" fontAlgn="base">
              <a:buFont typeface="Arial"/>
              <a:buChar char="•"/>
            </a:pPr>
            <a:r>
              <a:rPr lang="en-GB" b="1" i="0" dirty="0" smtClean="0">
                <a:solidFill>
                  <a:srgbClr val="303030"/>
                </a:solidFill>
                <a:effectLst/>
              </a:rPr>
              <a:t>Psychiatric</a:t>
            </a:r>
            <a:r>
              <a:rPr lang="en-GB" b="0" i="0" dirty="0" smtClean="0">
                <a:solidFill>
                  <a:srgbClr val="303030"/>
                </a:solidFill>
                <a:effectLst/>
              </a:rPr>
              <a:t> symptoms – Hallucinations such as seeing things that other people cannot</a:t>
            </a:r>
            <a:r>
              <a:rPr lang="en-GB" b="0" i="0" baseline="0" dirty="0" smtClean="0">
                <a:solidFill>
                  <a:srgbClr val="303030"/>
                </a:solidFill>
                <a:effectLst/>
              </a:rPr>
              <a:t> see, thinking that his house was on fire</a:t>
            </a:r>
            <a:r>
              <a:rPr lang="en-GB" b="0" i="0" dirty="0" smtClean="0">
                <a:solidFill>
                  <a:srgbClr val="303030"/>
                </a:solidFill>
                <a:effectLst/>
              </a:rPr>
              <a:t>  </a:t>
            </a:r>
          </a:p>
          <a:p>
            <a:pPr algn="l" rtl="0" fontAlgn="base">
              <a:buFont typeface="Arial"/>
              <a:buChar char="•"/>
            </a:pPr>
            <a:r>
              <a:rPr lang="en-GB" b="1" i="0" dirty="0" smtClean="0">
                <a:solidFill>
                  <a:srgbClr val="303030"/>
                </a:solidFill>
                <a:effectLst/>
              </a:rPr>
              <a:t>Dangerous</a:t>
            </a:r>
            <a:r>
              <a:rPr lang="en-GB" b="0" i="0" dirty="0" smtClean="0">
                <a:solidFill>
                  <a:srgbClr val="303030"/>
                </a:solidFill>
                <a:effectLst/>
              </a:rPr>
              <a:t> behaviour – climbing on the roof at 2 am.  He was aware</a:t>
            </a:r>
            <a:r>
              <a:rPr lang="en-GB" b="0" i="0" baseline="0" dirty="0" smtClean="0">
                <a:solidFill>
                  <a:srgbClr val="303030"/>
                </a:solidFill>
                <a:effectLst/>
              </a:rPr>
              <a:t> that he had done this, but did not know why! </a:t>
            </a:r>
            <a:r>
              <a:rPr lang="en-GB" b="0" i="0" dirty="0" smtClean="0">
                <a:solidFill>
                  <a:srgbClr val="303030"/>
                </a:solidFill>
                <a:effectLst/>
              </a:rPr>
              <a:t> </a:t>
            </a:r>
          </a:p>
          <a:p>
            <a:pPr algn="l" rtl="0" fontAlgn="base">
              <a:buFont typeface="Arial"/>
              <a:buChar char="•"/>
            </a:pPr>
            <a:r>
              <a:rPr lang="en-GB" b="1" i="0" dirty="0" smtClean="0">
                <a:solidFill>
                  <a:srgbClr val="303030"/>
                </a:solidFill>
                <a:effectLst/>
              </a:rPr>
              <a:t>Important </a:t>
            </a:r>
            <a:r>
              <a:rPr lang="en-GB" b="0" i="0" dirty="0" smtClean="0">
                <a:solidFill>
                  <a:srgbClr val="303030"/>
                </a:solidFill>
                <a:effectLst/>
              </a:rPr>
              <a:t>role of</a:t>
            </a:r>
            <a:r>
              <a:rPr lang="en-GB" b="1" i="0" dirty="0" smtClean="0">
                <a:solidFill>
                  <a:srgbClr val="303030"/>
                </a:solidFill>
                <a:effectLst/>
              </a:rPr>
              <a:t> </a:t>
            </a:r>
            <a:r>
              <a:rPr lang="en-GB" b="0" i="0" dirty="0" smtClean="0">
                <a:solidFill>
                  <a:srgbClr val="303030"/>
                </a:solidFill>
                <a:effectLst/>
              </a:rPr>
              <a:t>the</a:t>
            </a:r>
            <a:r>
              <a:rPr lang="en-GB" b="1" i="0" dirty="0" smtClean="0">
                <a:solidFill>
                  <a:srgbClr val="303030"/>
                </a:solidFill>
                <a:effectLst/>
              </a:rPr>
              <a:t> partner</a:t>
            </a:r>
            <a:r>
              <a:rPr lang="en-GB" b="0" i="0" dirty="0" smtClean="0">
                <a:solidFill>
                  <a:srgbClr val="303030"/>
                </a:solidFill>
                <a:effectLst/>
              </a:rPr>
              <a:t> </a:t>
            </a:r>
          </a:p>
          <a:p>
            <a:pPr algn="l" rtl="0" fontAlgn="base"/>
            <a:r>
              <a:rPr lang="en-GB" b="0" i="0" dirty="0" smtClean="0">
                <a:solidFill>
                  <a:srgbClr val="303030"/>
                </a:solidFill>
                <a:effectLst/>
              </a:rPr>
              <a:t> </a:t>
            </a:r>
          </a:p>
          <a:p>
            <a:pPr algn="l" rtl="0" fontAlgn="base"/>
            <a:r>
              <a:rPr lang="en-GB" b="1" i="0" dirty="0" smtClean="0">
                <a:solidFill>
                  <a:srgbClr val="303030"/>
                </a:solidFill>
                <a:effectLst/>
              </a:rPr>
              <a:t>Olive:</a:t>
            </a:r>
            <a:r>
              <a:rPr lang="en-GB" b="0" i="0" dirty="0" smtClean="0">
                <a:solidFill>
                  <a:srgbClr val="303030"/>
                </a:solidFill>
                <a:effectLst/>
              </a:rPr>
              <a:t> </a:t>
            </a:r>
          </a:p>
          <a:p>
            <a:pPr algn="l" rtl="0" fontAlgn="base">
              <a:buFont typeface="Arial"/>
              <a:buChar char="•"/>
            </a:pPr>
            <a:r>
              <a:rPr lang="en-GB" b="0" i="0" dirty="0" smtClean="0">
                <a:solidFill>
                  <a:srgbClr val="303030"/>
                </a:solidFill>
                <a:effectLst/>
              </a:rPr>
              <a:t>Talks about</a:t>
            </a:r>
            <a:r>
              <a:rPr lang="en-GB" b="1" i="0" dirty="0" smtClean="0">
                <a:solidFill>
                  <a:srgbClr val="303030"/>
                </a:solidFill>
                <a:effectLst/>
              </a:rPr>
              <a:t> feeling of guilt</a:t>
            </a:r>
            <a:r>
              <a:rPr lang="en-GB" b="0" i="0" dirty="0" smtClean="0">
                <a:solidFill>
                  <a:srgbClr val="303030"/>
                </a:solidFill>
                <a:effectLst/>
              </a:rPr>
              <a:t> </a:t>
            </a:r>
          </a:p>
          <a:p>
            <a:pPr algn="l" rtl="0" fontAlgn="base">
              <a:buFont typeface="Arial"/>
              <a:buChar char="•"/>
            </a:pPr>
            <a:r>
              <a:rPr lang="en-GB" b="0" i="0" dirty="0" smtClean="0">
                <a:solidFill>
                  <a:srgbClr val="303030"/>
                </a:solidFill>
                <a:effectLst/>
              </a:rPr>
              <a:t>Gives contrast of</a:t>
            </a:r>
            <a:r>
              <a:rPr lang="en-GB" b="1" i="0" dirty="0" smtClean="0">
                <a:solidFill>
                  <a:srgbClr val="303030"/>
                </a:solidFill>
                <a:effectLst/>
              </a:rPr>
              <a:t> sadness </a:t>
            </a:r>
            <a:r>
              <a:rPr lang="en-GB" b="0" i="0" dirty="0" smtClean="0">
                <a:solidFill>
                  <a:srgbClr val="303030"/>
                </a:solidFill>
                <a:effectLst/>
              </a:rPr>
              <a:t>but also</a:t>
            </a:r>
            <a:r>
              <a:rPr lang="en-GB" b="1" i="0" dirty="0" smtClean="0">
                <a:solidFill>
                  <a:srgbClr val="303030"/>
                </a:solidFill>
                <a:effectLst/>
              </a:rPr>
              <a:t> happiness</a:t>
            </a:r>
            <a:r>
              <a:rPr lang="en-GB" b="0" i="0" dirty="0" smtClean="0">
                <a:solidFill>
                  <a:srgbClr val="303030"/>
                </a:solidFill>
                <a:effectLst/>
              </a:rPr>
              <a:t> </a:t>
            </a:r>
          </a:p>
          <a:p>
            <a:r>
              <a:rPr lang="en-GB" dirty="0" smtClean="0">
                <a:effectLst/>
                <a:ea typeface="Times New Roman"/>
              </a:rPr>
              <a:t> </a:t>
            </a:r>
          </a:p>
          <a:p>
            <a:r>
              <a:rPr lang="en-GB" b="1" dirty="0" smtClean="0">
                <a:effectLst/>
                <a:ea typeface="Times New Roman"/>
              </a:rPr>
              <a:t>Note to facilitator:</a:t>
            </a:r>
            <a:r>
              <a:rPr lang="en-GB" dirty="0" smtClean="0">
                <a:effectLst/>
                <a:ea typeface="Times New Roman"/>
              </a:rPr>
              <a:t>  </a:t>
            </a:r>
          </a:p>
          <a:p>
            <a:endParaRPr lang="en-GB" dirty="0" smtClean="0">
              <a:effectLst/>
              <a:ea typeface="Times New Roman"/>
            </a:endParaRPr>
          </a:p>
          <a:p>
            <a:r>
              <a:rPr lang="en-GB" dirty="0" smtClean="0">
                <a:effectLst/>
                <a:ea typeface="Times New Roman"/>
              </a:rPr>
              <a:t>People may express negative emotions about dementia.  For example feelings of hopelessness, no cure, you are only going to get worse.  </a:t>
            </a:r>
          </a:p>
          <a:p>
            <a:r>
              <a:rPr lang="en-GB" dirty="0" smtClean="0">
                <a:effectLst/>
                <a:ea typeface="Times New Roman"/>
              </a:rPr>
              <a:t> </a:t>
            </a:r>
          </a:p>
          <a:p>
            <a:r>
              <a:rPr lang="en-GB" dirty="0" smtClean="0">
                <a:effectLst/>
                <a:ea typeface="Times New Roman"/>
              </a:rPr>
              <a:t>Please make sure that you end the discussion by saying:  “We will now explore the early signs and symptoms of dementia.” </a:t>
            </a:r>
            <a:endParaRPr lang="en-GB" dirty="0" smtClean="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12</a:t>
            </a:fld>
            <a:endParaRPr lang="en-US"/>
          </a:p>
        </p:txBody>
      </p:sp>
    </p:spTree>
    <p:extLst>
      <p:ext uri="{BB962C8B-B14F-4D97-AF65-F5344CB8AC3E}">
        <p14:creationId xmlns:p14="http://schemas.microsoft.com/office/powerpoint/2010/main" val="228671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have a diagnosis of dementia,  there needs to be a composite of</a:t>
            </a:r>
            <a:r>
              <a:rPr lang="en-GB" baseline="0" dirty="0" smtClean="0"/>
              <a:t> symptoms</a:t>
            </a:r>
          </a:p>
          <a:p>
            <a:endParaRPr lang="en-GB" baseline="0" dirty="0" smtClean="0"/>
          </a:p>
          <a:p>
            <a:r>
              <a:rPr lang="en-GB" baseline="0" dirty="0" smtClean="0"/>
              <a:t>Solely having some issues with memory, such as regularly forgetting where you left your keys does not mean you have dementia </a:t>
            </a:r>
          </a:p>
          <a:p>
            <a:endParaRPr lang="en-GB" baseline="0" dirty="0" smtClean="0"/>
          </a:p>
          <a:p>
            <a:r>
              <a:rPr lang="en-GB" baseline="0" dirty="0" smtClean="0"/>
              <a:t>Recent reports suggest that since dementia awareness has taken of, up to 75% of people attending memory clinics consist of the ‘</a:t>
            </a:r>
            <a:r>
              <a:rPr lang="en-GB" dirty="0" smtClean="0"/>
              <a:t>Worried Well’ . These have age related normal memory</a:t>
            </a:r>
            <a:r>
              <a:rPr lang="en-GB" baseline="0" dirty="0" smtClean="0"/>
              <a:t> loss.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E87602B5-C04B-4E85-9A12-83F1FCD8101E}" type="slidenum">
              <a:rPr lang="en-GB" smtClean="0"/>
              <a:t>13</a:t>
            </a:fld>
            <a:endParaRPr lang="en-GB"/>
          </a:p>
        </p:txBody>
      </p:sp>
    </p:spTree>
    <p:extLst>
      <p:ext uri="{BB962C8B-B14F-4D97-AF65-F5344CB8AC3E}">
        <p14:creationId xmlns:p14="http://schemas.microsoft.com/office/powerpoint/2010/main" val="244131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Risk factors</a:t>
            </a:r>
          </a:p>
          <a:p>
            <a:endParaRPr lang="en-GB" dirty="0" smtClean="0"/>
          </a:p>
          <a:p>
            <a:r>
              <a:rPr lang="en-GB" dirty="0" smtClean="0"/>
              <a:t>The risk factors will appear one at a time at</a:t>
            </a:r>
            <a:r>
              <a:rPr lang="en-GB" baseline="0" dirty="0" smtClean="0"/>
              <a:t> the click of the mouse.</a:t>
            </a:r>
            <a:endParaRPr lang="en-GB" dirty="0" smtClean="0"/>
          </a:p>
          <a:p>
            <a:endParaRPr lang="en-GB" dirty="0" smtClean="0"/>
          </a:p>
          <a:p>
            <a:r>
              <a:rPr lang="en-GB" b="1" dirty="0" smtClean="0"/>
              <a:t>Ask the participants:</a:t>
            </a:r>
          </a:p>
          <a:p>
            <a:endParaRPr lang="en-GB" baseline="0" dirty="0" smtClean="0"/>
          </a:p>
          <a:p>
            <a:r>
              <a:rPr lang="en-GB" baseline="0" dirty="0" smtClean="0"/>
              <a:t>“What they think of the risk factors that appear on this slide?”</a:t>
            </a:r>
          </a:p>
          <a:p>
            <a:endParaRPr lang="en-GB" baseline="0" dirty="0" smtClean="0"/>
          </a:p>
          <a:p>
            <a:pPr defTabSz="966225">
              <a:defRPr/>
            </a:pPr>
            <a:r>
              <a:rPr lang="en-GB" sz="1300" b="1" dirty="0">
                <a:solidFill>
                  <a:prstClr val="black"/>
                </a:solidFill>
              </a:rPr>
              <a:t>Teaching point:</a:t>
            </a:r>
          </a:p>
          <a:p>
            <a:pPr defTabSz="966225">
              <a:defRPr/>
            </a:pPr>
            <a:r>
              <a:rPr lang="en-GB" sz="1300" dirty="0">
                <a:solidFill>
                  <a:prstClr val="black"/>
                </a:solidFill>
              </a:rPr>
              <a:t>These are the predisposing factors that increase the risk of developing dementia. They do not ‘cause’ dementia but make you more susceptible. </a:t>
            </a:r>
          </a:p>
          <a:p>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14</a:t>
            </a:fld>
            <a:endParaRPr lang="en-US"/>
          </a:p>
        </p:txBody>
      </p:sp>
    </p:spTree>
    <p:extLst>
      <p:ext uri="{BB962C8B-B14F-4D97-AF65-F5344CB8AC3E}">
        <p14:creationId xmlns:p14="http://schemas.microsoft.com/office/powerpoint/2010/main" val="214796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b="1" dirty="0" smtClean="0"/>
              <a:t>Types of dementia.</a:t>
            </a:r>
          </a:p>
          <a:p>
            <a:endParaRPr lang="en-GB" baseline="0" dirty="0" smtClean="0"/>
          </a:p>
          <a:p>
            <a:pPr marL="181240" indent="-181240" defTabSz="966225">
              <a:buFont typeface="Arial" panose="020B0604020202020204" pitchFamily="34" charset="0"/>
              <a:buChar char="•"/>
              <a:defRPr/>
            </a:pPr>
            <a:r>
              <a:rPr lang="en-GB" sz="1300" dirty="0">
                <a:solidFill>
                  <a:prstClr val="black"/>
                </a:solidFill>
              </a:rPr>
              <a:t>There are 5 main types of dementia and several much rarer subtypes. Alzheimer's Disease is by far the most common</a:t>
            </a:r>
          </a:p>
          <a:p>
            <a:pPr marL="181240" indent="-181240" defTabSz="966225">
              <a:buFont typeface="Arial" panose="020B0604020202020204" pitchFamily="34" charset="0"/>
              <a:buChar char="•"/>
              <a:defRPr/>
            </a:pPr>
            <a:endParaRPr lang="en-GB" sz="1300" dirty="0">
              <a:solidFill>
                <a:prstClr val="black"/>
              </a:solidFill>
            </a:endParaRPr>
          </a:p>
          <a:p>
            <a:pPr marL="181240" indent="-181240" defTabSz="966225">
              <a:buFont typeface="Arial" panose="020B0604020202020204" pitchFamily="34" charset="0"/>
              <a:buChar char="•"/>
              <a:defRPr/>
            </a:pPr>
            <a:r>
              <a:rPr lang="en-GB" sz="1300" dirty="0">
                <a:solidFill>
                  <a:prstClr val="black"/>
                </a:solidFill>
              </a:rPr>
              <a:t>There are growing concerns about heavy alcohol use and it’s effect on the brain, although </a:t>
            </a:r>
            <a:r>
              <a:rPr lang="en-GB" sz="1300" dirty="0" err="1">
                <a:solidFill>
                  <a:prstClr val="black"/>
                </a:solidFill>
              </a:rPr>
              <a:t>Korsakoff’s</a:t>
            </a:r>
            <a:r>
              <a:rPr lang="en-GB" sz="1300" dirty="0">
                <a:solidFill>
                  <a:prstClr val="black"/>
                </a:solidFill>
              </a:rPr>
              <a:t> Syndrome results from heavy and chronic alcohol misuse.</a:t>
            </a:r>
          </a:p>
          <a:p>
            <a:endParaRPr lang="en-GB" dirty="0" smtClean="0"/>
          </a:p>
          <a:p>
            <a:pPr defTabSz="966612">
              <a:defRPr/>
            </a:pPr>
            <a:r>
              <a:rPr lang="en-GB" sz="1300" b="1" dirty="0">
                <a:solidFill>
                  <a:prstClr val="black"/>
                </a:solidFill>
              </a:rPr>
              <a:t>Teaching points</a:t>
            </a:r>
            <a:r>
              <a:rPr lang="en-GB" sz="1300" dirty="0">
                <a:solidFill>
                  <a:prstClr val="black"/>
                </a:solidFill>
              </a:rPr>
              <a:t>:</a:t>
            </a:r>
          </a:p>
          <a:p>
            <a:endParaRPr lang="en-GB" dirty="0" smtClean="0"/>
          </a:p>
          <a:p>
            <a:pPr marL="181240" indent="-181240">
              <a:buFont typeface="Arial" panose="020B0604020202020204" pitchFamily="34" charset="0"/>
              <a:buChar char="•"/>
            </a:pPr>
            <a:r>
              <a:rPr lang="en-GB" dirty="0" smtClean="0"/>
              <a:t>For more statistics, please see Alzheimer's Society</a:t>
            </a:r>
            <a:r>
              <a:rPr lang="en-GB" baseline="0" dirty="0" smtClean="0"/>
              <a:t> Infographic – </a:t>
            </a:r>
            <a:r>
              <a:rPr lang="en-GB" sz="1300" u="sng" dirty="0">
                <a:solidFill>
                  <a:srgbClr val="0000FF"/>
                </a:solidFill>
                <a:latin typeface="Times New Roman"/>
                <a:ea typeface="Calibri"/>
                <a:hlinkClick r:id="rId3"/>
              </a:rPr>
              <a:t>https://www.alzheimers.org.uk/infographic</a:t>
            </a:r>
            <a:endParaRPr lang="en-GB" dirty="0" smtClean="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15</a:t>
            </a:fld>
            <a:endParaRPr lang="en-US"/>
          </a:p>
        </p:txBody>
      </p:sp>
    </p:spTree>
    <p:extLst>
      <p:ext uri="{BB962C8B-B14F-4D97-AF65-F5344CB8AC3E}">
        <p14:creationId xmlns:p14="http://schemas.microsoft.com/office/powerpoint/2010/main" val="2286711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Young Dementia  </a:t>
            </a:r>
            <a:r>
              <a:rPr lang="en-GB" sz="1000" b="1" dirty="0">
                <a:solidFill>
                  <a:srgbClr val="303030"/>
                </a:solidFill>
              </a:rPr>
              <a:t>Teaching Point:</a:t>
            </a:r>
          </a:p>
          <a:p>
            <a:pPr algn="l" rtl="0" fontAlgn="base"/>
            <a:endParaRPr lang="en-GB" sz="1000" dirty="0">
              <a:solidFill>
                <a:srgbClr val="303030"/>
              </a:solidFill>
            </a:endParaRPr>
          </a:p>
          <a:p>
            <a:pPr algn="l" rtl="0" fontAlgn="base"/>
            <a:r>
              <a:rPr lang="en-GB" sz="1000" dirty="0">
                <a:solidFill>
                  <a:srgbClr val="303030"/>
                </a:solidFill>
              </a:rPr>
              <a:t>If time permits, you may wish to share this experience from Oxfordshire: </a:t>
            </a:r>
          </a:p>
          <a:p>
            <a:pPr algn="l" rtl="0" fontAlgn="base"/>
            <a:endParaRPr lang="en-GB" sz="1000" dirty="0">
              <a:solidFill>
                <a:srgbClr val="303030"/>
              </a:solidFill>
            </a:endParaRPr>
          </a:p>
          <a:p>
            <a:pPr algn="l" rtl="0" fontAlgn="base"/>
            <a:r>
              <a:rPr lang="en-GB" sz="1000" dirty="0">
                <a:solidFill>
                  <a:srgbClr val="303030"/>
                </a:solidFill>
              </a:rPr>
              <a:t>There was an item on the local news in Oxford in 2015. It showed the real impact of early onset dementia. It showed a man in Witney and his family.</a:t>
            </a:r>
            <a:r>
              <a:rPr lang="en-GB" sz="1000" dirty="0">
                <a:solidFill>
                  <a:srgbClr val="000000"/>
                </a:solidFill>
              </a:rPr>
              <a:t> </a:t>
            </a:r>
          </a:p>
          <a:p>
            <a:pPr algn="l" rtl="0" fontAlgn="base"/>
            <a:endParaRPr lang="en-GB" sz="1000" dirty="0">
              <a:solidFill>
                <a:srgbClr val="000000"/>
              </a:solidFill>
            </a:endParaRPr>
          </a:p>
          <a:p>
            <a:pPr algn="l" rtl="0" fontAlgn="base">
              <a:buFont typeface="Arial"/>
              <a:buChar char="•"/>
            </a:pPr>
            <a:r>
              <a:rPr lang="en-GB" sz="1000" dirty="0">
                <a:solidFill>
                  <a:srgbClr val="303030"/>
                </a:solidFill>
              </a:rPr>
              <a:t>He was 37 years old </a:t>
            </a:r>
          </a:p>
          <a:p>
            <a:pPr algn="l" rtl="0" fontAlgn="base">
              <a:buFont typeface="Arial"/>
              <a:buChar char="•"/>
            </a:pPr>
            <a:r>
              <a:rPr lang="en-GB" sz="1000" dirty="0">
                <a:solidFill>
                  <a:srgbClr val="303030"/>
                </a:solidFill>
              </a:rPr>
              <a:t>Discharged from his job in the army </a:t>
            </a:r>
          </a:p>
          <a:p>
            <a:pPr algn="l" rtl="0" fontAlgn="base">
              <a:buFont typeface="Arial"/>
              <a:buChar char="•"/>
            </a:pPr>
            <a:r>
              <a:rPr lang="en-GB" sz="1000" dirty="0">
                <a:solidFill>
                  <a:srgbClr val="303030"/>
                </a:solidFill>
              </a:rPr>
              <a:t>His wife had to give up her job to look after him </a:t>
            </a:r>
          </a:p>
          <a:p>
            <a:pPr algn="l" rtl="0" fontAlgn="base">
              <a:buFont typeface="Arial"/>
              <a:buChar char="•"/>
            </a:pPr>
            <a:r>
              <a:rPr lang="en-GB" sz="1000" dirty="0">
                <a:solidFill>
                  <a:srgbClr val="303030"/>
                </a:solidFill>
              </a:rPr>
              <a:t>He had 2 young daughters he would never see grown up </a:t>
            </a:r>
          </a:p>
          <a:p>
            <a:pPr algn="l" rtl="0" fontAlgn="base">
              <a:buFont typeface="Arial"/>
              <a:buChar char="•"/>
            </a:pPr>
            <a:r>
              <a:rPr lang="en-GB" sz="1000" dirty="0">
                <a:solidFill>
                  <a:srgbClr val="303030"/>
                </a:solidFill>
              </a:rPr>
              <a:t>They lost the house as they could not afford the mortgage </a:t>
            </a:r>
          </a:p>
          <a:p>
            <a:pPr algn="l" rtl="0" fontAlgn="base">
              <a:buFont typeface="Arial"/>
              <a:buChar char="•"/>
            </a:pPr>
            <a:r>
              <a:rPr lang="en-GB" sz="1000" dirty="0">
                <a:solidFill>
                  <a:srgbClr val="303030"/>
                </a:solidFill>
              </a:rPr>
              <a:t>His father had died aged 35 from Young Onset Dementia </a:t>
            </a:r>
          </a:p>
          <a:p>
            <a:pPr algn="l" rtl="0" fontAlgn="base"/>
            <a:r>
              <a:rPr lang="en-GB" sz="1000" dirty="0">
                <a:solidFill>
                  <a:srgbClr val="000000"/>
                </a:solidFill>
              </a:rPr>
              <a:t> </a:t>
            </a:r>
          </a:p>
          <a:p>
            <a:pPr algn="l" rtl="0" fontAlgn="base"/>
            <a:r>
              <a:rPr lang="en-GB" sz="1000" dirty="0">
                <a:solidFill>
                  <a:srgbClr val="303030"/>
                </a:solidFill>
              </a:rPr>
              <a:t>Young Dementia UK is based in Witney. The provide real support in the context of the specific issues that face the people with YOD, their families and carers</a:t>
            </a:r>
            <a:r>
              <a:rPr lang="en-GB" sz="1000" dirty="0">
                <a:solidFill>
                  <a:srgbClr val="000000"/>
                </a:solidFill>
              </a:rPr>
              <a:t> </a:t>
            </a:r>
          </a:p>
          <a:p>
            <a:pPr algn="l" rtl="0" fontAlgn="base"/>
            <a:r>
              <a:rPr lang="en-GB" sz="1000" dirty="0">
                <a:solidFill>
                  <a:srgbClr val="303030"/>
                </a:solidFill>
              </a:rPr>
              <a:t>Home page: </a:t>
            </a:r>
            <a:r>
              <a:rPr lang="en-GB" sz="1000" u="sng" dirty="0">
                <a:solidFill>
                  <a:srgbClr val="0000FF"/>
                </a:solidFill>
                <a:hlinkClick r:id="rId3"/>
              </a:rPr>
              <a:t>https://www.youngdementiauk.org/</a:t>
            </a:r>
            <a:r>
              <a:rPr lang="en-GB" sz="1000" dirty="0">
                <a:solidFill>
                  <a:srgbClr val="000000"/>
                </a:solidFill>
              </a:rPr>
              <a:t> </a:t>
            </a:r>
          </a:p>
          <a:p>
            <a:endParaRPr lang="en-GB" sz="1000" dirty="0"/>
          </a:p>
          <a:p>
            <a:r>
              <a:rPr lang="en-GB" sz="1000" b="1" dirty="0"/>
              <a:t>Additional video resource:</a:t>
            </a:r>
          </a:p>
          <a:p>
            <a:r>
              <a:rPr lang="en-GB" sz="1000" dirty="0"/>
              <a:t>If participants are interested in the lived experiences of people with Young Onset Dementia, they can be signposted to the SCIE TV Video entitled, “Living with young onset dementia”.  This can be accessed via:  http://www.scie.org.uk/socialcaretv/video-player.asp?guid=61aa9350-6c43-4098-bb5d-1c0ee733f3c7</a:t>
            </a:r>
          </a:p>
          <a:p>
            <a:endParaRPr lang="en-GB" sz="1000" dirty="0"/>
          </a:p>
          <a:p>
            <a:r>
              <a:rPr lang="en-GB" sz="1000" dirty="0"/>
              <a:t>This video can also be accessed as an MP4 file on the USB Stick that accompanies this Power Point Presentation. </a:t>
            </a:r>
          </a:p>
          <a:p>
            <a:endParaRPr lang="en-GB" sz="1100" dirty="0"/>
          </a:p>
        </p:txBody>
      </p:sp>
      <p:sp>
        <p:nvSpPr>
          <p:cNvPr id="4" name="Slide Number Placeholder 3"/>
          <p:cNvSpPr>
            <a:spLocks noGrp="1"/>
          </p:cNvSpPr>
          <p:nvPr>
            <p:ph type="sldNum" sz="quarter" idx="10"/>
          </p:nvPr>
        </p:nvSpPr>
        <p:spPr/>
        <p:txBody>
          <a:bodyPr/>
          <a:lstStyle/>
          <a:p>
            <a:fld id="{DB0B3131-83C0-9847-95A8-B83A12FBB63A}" type="slidenum">
              <a:rPr lang="en-US" smtClean="0"/>
              <a:t>16</a:t>
            </a:fld>
            <a:endParaRPr lang="en-US"/>
          </a:p>
        </p:txBody>
      </p:sp>
    </p:spTree>
    <p:extLst>
      <p:ext uri="{BB962C8B-B14F-4D97-AF65-F5344CB8AC3E}">
        <p14:creationId xmlns:p14="http://schemas.microsoft.com/office/powerpoint/2010/main" val="235707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25">
              <a:defRPr/>
            </a:pPr>
            <a:r>
              <a:rPr lang="en-GB" sz="1300" b="1" dirty="0">
                <a:solidFill>
                  <a:prstClr val="black"/>
                </a:solidFill>
              </a:rPr>
              <a:t>The 3 Ds of Dementia </a:t>
            </a:r>
          </a:p>
          <a:p>
            <a:pPr defTabSz="966225">
              <a:defRPr/>
            </a:pPr>
            <a:endParaRPr lang="en-GB" sz="1300" dirty="0">
              <a:solidFill>
                <a:prstClr val="black"/>
              </a:solidFill>
            </a:endParaRPr>
          </a:p>
          <a:p>
            <a:pPr marL="181240" indent="-181240" defTabSz="966225">
              <a:buFont typeface="Arial" panose="020B0604020202020204" pitchFamily="34" charset="0"/>
              <a:buChar char="•"/>
              <a:defRPr/>
            </a:pPr>
            <a:r>
              <a:rPr lang="en-GB" sz="1300" dirty="0">
                <a:solidFill>
                  <a:prstClr val="black"/>
                </a:solidFill>
              </a:rPr>
              <a:t>In older people a number of common conditions can make the diagnosis a little more difficult.</a:t>
            </a:r>
          </a:p>
          <a:p>
            <a:pPr marL="181240" indent="-181240" defTabSz="966225">
              <a:buFont typeface="Arial" panose="020B0604020202020204" pitchFamily="34" charset="0"/>
              <a:buChar char="•"/>
              <a:defRPr/>
            </a:pPr>
            <a:endParaRPr lang="en-GB" sz="1300" dirty="0">
              <a:solidFill>
                <a:prstClr val="black"/>
              </a:solidFill>
            </a:endParaRPr>
          </a:p>
          <a:p>
            <a:pPr marL="181240" indent="-181240" defTabSz="966225">
              <a:buFont typeface="Arial" panose="020B0604020202020204" pitchFamily="34" charset="0"/>
              <a:buChar char="•"/>
              <a:defRPr/>
            </a:pPr>
            <a:r>
              <a:rPr lang="en-GB" sz="1300" dirty="0">
                <a:solidFill>
                  <a:prstClr val="black"/>
                </a:solidFill>
              </a:rPr>
              <a:t>In hospital more than half of patients will have both mental and physical illnesses. These are referred to as the </a:t>
            </a:r>
            <a:r>
              <a:rPr lang="en-GB" sz="1300" dirty="0">
                <a:solidFill>
                  <a:prstClr val="black"/>
                </a:solidFill>
                <a:ea typeface="Calibri"/>
                <a:cs typeface="Arial" panose="020B0604020202020204" pitchFamily="34" charset="0"/>
                <a:sym typeface="Calibri"/>
              </a:rPr>
              <a:t>3 ‘D’s’</a:t>
            </a:r>
            <a:endParaRPr lang="en-GB" sz="1300" dirty="0">
              <a:solidFill>
                <a:prstClr val="black"/>
              </a:solidFill>
            </a:endParaRPr>
          </a:p>
          <a:p>
            <a:pPr marL="181240" indent="-181240" defTabSz="966225">
              <a:buFont typeface="Arial" panose="020B0604020202020204" pitchFamily="34" charset="0"/>
              <a:buChar char="•"/>
              <a:defRPr/>
            </a:pPr>
            <a:endParaRPr lang="en-GB" sz="1300" dirty="0">
              <a:solidFill>
                <a:prstClr val="black"/>
              </a:solidFill>
            </a:endParaRPr>
          </a:p>
          <a:p>
            <a:pPr marL="181240" indent="-181240" defTabSz="966612">
              <a:buFont typeface="Arial" panose="020B0604020202020204" pitchFamily="34" charset="0"/>
              <a:buChar char="•"/>
              <a:defRPr/>
            </a:pPr>
            <a:r>
              <a:rPr lang="en-GB" sz="1300" dirty="0">
                <a:solidFill>
                  <a:prstClr val="black"/>
                </a:solidFill>
              </a:rPr>
              <a:t>Delirium results from some underlying cause such as infection and is reflected in mental confusion, visual or auditory hallucinations, and alterations in communication, mood and/or attitude.</a:t>
            </a:r>
          </a:p>
          <a:p>
            <a:pPr marL="181240" indent="-181240" defTabSz="966612">
              <a:buFont typeface="Arial" panose="020B0604020202020204" pitchFamily="34" charset="0"/>
              <a:buChar char="•"/>
              <a:defRPr/>
            </a:pPr>
            <a:endParaRPr lang="en-GB" sz="1300" dirty="0">
              <a:solidFill>
                <a:prstClr val="black"/>
              </a:solidFill>
            </a:endParaRPr>
          </a:p>
          <a:p>
            <a:pPr marL="181240" indent="-181240" defTabSz="966612">
              <a:buFont typeface="Arial" panose="020B0604020202020204" pitchFamily="34" charset="0"/>
              <a:buChar char="•"/>
              <a:defRPr/>
            </a:pPr>
            <a:r>
              <a:rPr lang="en-GB" sz="1300" dirty="0">
                <a:solidFill>
                  <a:prstClr val="black"/>
                </a:solidFill>
              </a:rPr>
              <a:t>Depression is signifies by chronic  low mood , negative thoughts, lack of appetite and loss  interest in activities</a:t>
            </a:r>
          </a:p>
          <a:p>
            <a:pPr marL="181240" indent="-181240" defTabSz="966612">
              <a:buFont typeface="Arial" panose="020B0604020202020204" pitchFamily="34" charset="0"/>
              <a:buChar char="•"/>
              <a:defRPr/>
            </a:pPr>
            <a:endParaRPr lang="en-GB" sz="1300" dirty="0">
              <a:solidFill>
                <a:prstClr val="black"/>
              </a:solidFill>
            </a:endParaRPr>
          </a:p>
          <a:p>
            <a:pPr marL="181240" indent="-181240" defTabSz="966612">
              <a:buFont typeface="Arial" panose="020B0604020202020204" pitchFamily="34" charset="0"/>
              <a:buChar char="•"/>
              <a:defRPr/>
            </a:pPr>
            <a:r>
              <a:rPr lang="en-GB" sz="1300" dirty="0">
                <a:solidFill>
                  <a:prstClr val="black"/>
                </a:solidFill>
              </a:rPr>
              <a:t>Both of these can be treated with medication.</a:t>
            </a:r>
          </a:p>
          <a:p>
            <a:pPr marL="181240" indent="-181240" defTabSz="966612">
              <a:buFont typeface="Arial" panose="020B0604020202020204" pitchFamily="34" charset="0"/>
              <a:buChar char="•"/>
              <a:defRPr/>
            </a:pPr>
            <a:endParaRPr lang="en-GB" sz="1300" dirty="0">
              <a:solidFill>
                <a:prstClr val="black"/>
              </a:solidFill>
            </a:endParaRPr>
          </a:p>
          <a:p>
            <a:pPr marL="181240" indent="-181240" defTabSz="966612">
              <a:buFont typeface="Arial" panose="020B0604020202020204" pitchFamily="34" charset="0"/>
              <a:buChar char="•"/>
              <a:defRPr/>
            </a:pPr>
            <a:r>
              <a:rPr lang="en-GB" sz="1300" dirty="0">
                <a:solidFill>
                  <a:prstClr val="black"/>
                </a:solidFill>
              </a:rPr>
              <a:t>Depression can only be managed. i.e. the process can only be slowed down, because we do not yet have a ‘cure’ for dementia.</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17</a:t>
            </a:fld>
            <a:endParaRPr lang="en-US"/>
          </a:p>
        </p:txBody>
      </p:sp>
    </p:spTree>
    <p:extLst>
      <p:ext uri="{BB962C8B-B14F-4D97-AF65-F5344CB8AC3E}">
        <p14:creationId xmlns:p14="http://schemas.microsoft.com/office/powerpoint/2010/main" val="236340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video presentation shows</a:t>
            </a:r>
            <a:r>
              <a:rPr lang="en-GB" baseline="0" dirty="0" smtClean="0"/>
              <a:t> the experience of a person who dementia and it charts their journey through a variety of health and social care situations.  </a:t>
            </a:r>
          </a:p>
          <a:p>
            <a:endParaRPr lang="en-GB" baseline="0" dirty="0" smtClean="0"/>
          </a:p>
          <a:p>
            <a:r>
              <a:rPr lang="en-GB" baseline="0" dirty="0" smtClean="0"/>
              <a:t>The facilitator needs to encourage each member in the audience to see if their role/department/profession is represented in the video and for them to consider how the dementia affects the person, family as well as the professionals represented in the video.   </a:t>
            </a:r>
          </a:p>
          <a:p>
            <a:endParaRPr lang="en-GB" baseline="0" dirty="0" smtClean="0"/>
          </a:p>
          <a:p>
            <a:r>
              <a:rPr lang="en-GB" baseline="0" dirty="0" smtClean="0"/>
              <a:t>Highlight </a:t>
            </a:r>
            <a:r>
              <a:rPr lang="en-GB" b="1" baseline="0" dirty="0" smtClean="0"/>
              <a:t>sensory hypersensitivity </a:t>
            </a:r>
            <a:r>
              <a:rPr lang="en-GB" baseline="0" dirty="0" smtClean="0"/>
              <a:t>(in A&amp;E), ‘</a:t>
            </a:r>
            <a:r>
              <a:rPr lang="en-GB" b="1" baseline="0" dirty="0" smtClean="0"/>
              <a:t>Big Head’ communication </a:t>
            </a:r>
            <a:r>
              <a:rPr lang="en-GB" baseline="0" dirty="0" smtClean="0"/>
              <a:t>(always talk at eye level), </a:t>
            </a:r>
            <a:r>
              <a:rPr lang="en-GB" b="1" baseline="0" dirty="0" smtClean="0"/>
              <a:t>distraction</a:t>
            </a:r>
            <a:r>
              <a:rPr lang="en-GB" baseline="0" dirty="0" smtClean="0"/>
              <a:t> rather than </a:t>
            </a:r>
            <a:r>
              <a:rPr lang="en-GB" b="1" baseline="0" dirty="0" smtClean="0"/>
              <a:t>confrontation</a:t>
            </a:r>
            <a:r>
              <a:rPr lang="en-GB" baseline="0" dirty="0" smtClean="0"/>
              <a:t>, not </a:t>
            </a:r>
            <a:r>
              <a:rPr lang="en-GB" b="1" baseline="0" dirty="0" smtClean="0"/>
              <a:t>too many questions</a:t>
            </a:r>
            <a:r>
              <a:rPr lang="en-GB" baseline="0" dirty="0" smtClean="0"/>
              <a:t>, dealing with husband being dead = discuss </a:t>
            </a:r>
            <a:r>
              <a:rPr lang="en-GB" b="1" baseline="0" dirty="0" smtClean="0"/>
              <a:t>truth telling </a:t>
            </a:r>
            <a:r>
              <a:rPr lang="en-GB" baseline="0" dirty="0" smtClean="0"/>
              <a:t>versus </a:t>
            </a:r>
            <a:r>
              <a:rPr lang="en-GB" b="1" baseline="0" dirty="0" smtClean="0"/>
              <a:t>therapeutic lies</a:t>
            </a:r>
            <a:r>
              <a:rPr lang="en-GB" baseline="0" dirty="0" smtClean="0"/>
              <a:t>. ( there is no prefect solution, must be appropriate to the person &amp;  agreed with MDT). </a:t>
            </a:r>
            <a:endParaRPr lang="en-GB" dirty="0" smtClean="0"/>
          </a:p>
          <a:p>
            <a:endParaRPr lang="en-GB" dirty="0" smtClean="0"/>
          </a:p>
          <a:p>
            <a:r>
              <a:rPr lang="en-GB" dirty="0" smtClean="0"/>
              <a:t>Highlight </a:t>
            </a:r>
            <a:r>
              <a:rPr lang="en-GB" b="1" dirty="0" smtClean="0"/>
              <a:t>red tray for food </a:t>
            </a:r>
            <a:r>
              <a:rPr lang="en-GB" dirty="0" smtClean="0"/>
              <a:t>= improved nutrition</a:t>
            </a:r>
          </a:p>
        </p:txBody>
      </p:sp>
      <p:sp>
        <p:nvSpPr>
          <p:cNvPr id="4" name="Slide Number Placeholder 3"/>
          <p:cNvSpPr>
            <a:spLocks noGrp="1"/>
          </p:cNvSpPr>
          <p:nvPr>
            <p:ph type="sldNum" sz="quarter" idx="10"/>
          </p:nvPr>
        </p:nvSpPr>
        <p:spPr/>
        <p:txBody>
          <a:bodyPr/>
          <a:lstStyle/>
          <a:p>
            <a:fld id="{DB0B3131-83C0-9847-95A8-B83A12FBB63A}" type="slidenum">
              <a:rPr lang="en-US" smtClean="0"/>
              <a:t>18</a:t>
            </a:fld>
            <a:endParaRPr lang="en-US"/>
          </a:p>
        </p:txBody>
      </p:sp>
    </p:spTree>
    <p:extLst>
      <p:ext uri="{BB962C8B-B14F-4D97-AF65-F5344CB8AC3E}">
        <p14:creationId xmlns:p14="http://schemas.microsoft.com/office/powerpoint/2010/main" val="2703859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ea typeface="MS Mincho"/>
              </a:rPr>
              <a:t>Present Slide 19 – Personhood</a:t>
            </a:r>
            <a:endParaRPr lang="en-GB" dirty="0" smtClean="0">
              <a:effectLst/>
              <a:ea typeface="Times New Roman"/>
            </a:endParaRPr>
          </a:p>
          <a:p>
            <a:endParaRPr lang="en-GB" dirty="0" smtClean="0"/>
          </a:p>
          <a:p>
            <a:r>
              <a:rPr lang="en-GB" dirty="0" smtClean="0">
                <a:effectLst/>
                <a:ea typeface="MS Mincho"/>
              </a:rPr>
              <a:t>Emphasise that after diagnosis, people with dementia go on a journey.</a:t>
            </a:r>
            <a:endParaRPr lang="en-GB" dirty="0" smtClean="0">
              <a:effectLst/>
              <a:ea typeface="Times New Roman"/>
            </a:endParaRPr>
          </a:p>
          <a:p>
            <a:r>
              <a:rPr lang="en-GB" dirty="0" smtClean="0">
                <a:effectLst/>
                <a:ea typeface="MS Mincho"/>
              </a:rPr>
              <a:t> </a:t>
            </a:r>
            <a:endParaRPr lang="en-GB" dirty="0" smtClean="0">
              <a:effectLst/>
              <a:ea typeface="Times New Roman"/>
            </a:endParaRPr>
          </a:p>
          <a:p>
            <a:pPr defTabSz="966612">
              <a:defRPr/>
            </a:pPr>
            <a:r>
              <a:rPr lang="en-GB" dirty="0">
                <a:solidFill>
                  <a:prstClr val="black"/>
                </a:solidFill>
              </a:rPr>
              <a:t>As their condition progresses they may need to access services, and find solutions to emerging issues, but each person’s journey will be unique</a:t>
            </a:r>
          </a:p>
          <a:p>
            <a:pPr defTabSz="966612">
              <a:defRPr/>
            </a:pPr>
            <a:endParaRPr lang="en-GB" dirty="0">
              <a:solidFill>
                <a:prstClr val="black"/>
              </a:solidFill>
            </a:endParaRPr>
          </a:p>
          <a:p>
            <a:pPr defTabSz="966612">
              <a:defRPr/>
            </a:pPr>
            <a:r>
              <a:rPr lang="en-GB" dirty="0">
                <a:solidFill>
                  <a:prstClr val="black"/>
                </a:solidFill>
              </a:rPr>
              <a:t>You will come across many different people who may share a diagnosis of dementia, but that is it.</a:t>
            </a:r>
          </a:p>
          <a:p>
            <a:pPr defTabSz="966612">
              <a:defRPr/>
            </a:pPr>
            <a:endParaRPr lang="en-GB" dirty="0">
              <a:solidFill>
                <a:prstClr val="black"/>
              </a:solidFill>
            </a:endParaRPr>
          </a:p>
          <a:p>
            <a:pPr defTabSz="966612">
              <a:defRPr/>
            </a:pPr>
            <a:r>
              <a:rPr lang="en-GB" b="1" dirty="0">
                <a:solidFill>
                  <a:prstClr val="black"/>
                </a:solidFill>
              </a:rPr>
              <a:t>Note:</a:t>
            </a:r>
          </a:p>
          <a:p>
            <a:pPr defTabSz="966612">
              <a:defRPr/>
            </a:pPr>
            <a:endParaRPr lang="en-GB" dirty="0">
              <a:solidFill>
                <a:prstClr val="black"/>
              </a:solidFill>
            </a:endParaRPr>
          </a:p>
          <a:p>
            <a:pPr marL="181240" indent="-181240" defTabSz="966612">
              <a:buFont typeface="Arial" charset="0"/>
              <a:buChar char="•"/>
              <a:defRPr/>
            </a:pPr>
            <a:r>
              <a:rPr lang="en-GB" dirty="0">
                <a:solidFill>
                  <a:prstClr val="black"/>
                </a:solidFill>
              </a:rPr>
              <a:t>Link back to the SCIE TV Video called “Living with Dementia” that was featured in Unit 2</a:t>
            </a:r>
          </a:p>
          <a:p>
            <a:pPr marL="181240" indent="-181240" defTabSz="966612">
              <a:buFont typeface="Arial" charset="0"/>
              <a:buChar char="•"/>
              <a:defRPr/>
            </a:pPr>
            <a:r>
              <a:rPr lang="en-GB" dirty="0">
                <a:solidFill>
                  <a:prstClr val="black"/>
                </a:solidFill>
              </a:rPr>
              <a:t>Remember the experiences that Barry, Judith, Bob and Olive shared with us </a:t>
            </a:r>
          </a:p>
          <a:p>
            <a:pPr marL="181240" indent="-181240" defTabSz="966612">
              <a:buFont typeface="Arial" charset="0"/>
              <a:buChar char="•"/>
              <a:defRPr/>
            </a:pPr>
            <a:r>
              <a:rPr lang="en-GB" dirty="0">
                <a:solidFill>
                  <a:prstClr val="black"/>
                </a:solidFill>
              </a:rPr>
              <a:t>They all had a strong sense of identity ~ “I am still me…despite the dementia”.   </a:t>
            </a:r>
          </a:p>
        </p:txBody>
      </p:sp>
      <p:sp>
        <p:nvSpPr>
          <p:cNvPr id="4" name="Slide Number Placeholder 3"/>
          <p:cNvSpPr>
            <a:spLocks noGrp="1"/>
          </p:cNvSpPr>
          <p:nvPr>
            <p:ph type="sldNum" sz="quarter" idx="10"/>
          </p:nvPr>
        </p:nvSpPr>
        <p:spPr/>
        <p:txBody>
          <a:bodyPr/>
          <a:lstStyle/>
          <a:p>
            <a:fld id="{DB0B3131-83C0-9847-95A8-B83A12FBB63A}" type="slidenum">
              <a:rPr lang="en-US" smtClean="0"/>
              <a:t>19</a:t>
            </a:fld>
            <a:endParaRPr lang="en-US"/>
          </a:p>
        </p:txBody>
      </p:sp>
    </p:spTree>
    <p:extLst>
      <p:ext uri="{BB962C8B-B14F-4D97-AF65-F5344CB8AC3E}">
        <p14:creationId xmlns:p14="http://schemas.microsoft.com/office/powerpoint/2010/main" val="224090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Welcome to the session</a:t>
            </a:r>
          </a:p>
          <a:p>
            <a:endParaRPr lang="en-GB" b="1" baseline="0" dirty="0" smtClean="0"/>
          </a:p>
          <a:p>
            <a:r>
              <a:rPr lang="en-GB" b="0" baseline="0" dirty="0" smtClean="0"/>
              <a:t>Explain this is tier 1 only</a:t>
            </a:r>
          </a:p>
          <a:p>
            <a:r>
              <a:rPr lang="en-GB" b="0" baseline="0" dirty="0" smtClean="0"/>
              <a:t>Not an ‘all there is to know about dementia’ session, as this would take months,  but for some a starting point and a refresher for others. </a:t>
            </a:r>
            <a:endParaRPr lang="en-GB" b="0" baseline="0"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401586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 will have their own;</a:t>
            </a:r>
          </a:p>
          <a:p>
            <a:r>
              <a:rPr lang="en-GB" dirty="0" smtClean="0"/>
              <a:t>Likes and dislikes </a:t>
            </a:r>
          </a:p>
          <a:p>
            <a:r>
              <a:rPr lang="en-GB" dirty="0" smtClean="0"/>
              <a:t>Habits </a:t>
            </a:r>
          </a:p>
          <a:p>
            <a:r>
              <a:rPr lang="en-GB" dirty="0" smtClean="0"/>
              <a:t>Skills</a:t>
            </a:r>
          </a:p>
          <a:p>
            <a:r>
              <a:rPr lang="en-GB" dirty="0" smtClean="0"/>
              <a:t>Wishes  </a:t>
            </a:r>
          </a:p>
          <a:p>
            <a:r>
              <a:rPr lang="en-GB" dirty="0" smtClean="0"/>
              <a:t>Cultural or religious beliefs </a:t>
            </a:r>
          </a:p>
          <a:p>
            <a:endParaRPr lang="en-GB" dirty="0" smtClean="0"/>
          </a:p>
          <a:p>
            <a:r>
              <a:rPr lang="en-GB" dirty="0" smtClean="0"/>
              <a:t>Therefore our interaction needs to respect this, and to be individual and  specific to their needs.</a:t>
            </a:r>
          </a:p>
        </p:txBody>
      </p:sp>
      <p:sp>
        <p:nvSpPr>
          <p:cNvPr id="4" name="Slide Number Placeholder 3"/>
          <p:cNvSpPr>
            <a:spLocks noGrp="1"/>
          </p:cNvSpPr>
          <p:nvPr>
            <p:ph type="sldNum" sz="quarter" idx="10"/>
          </p:nvPr>
        </p:nvSpPr>
        <p:spPr/>
        <p:txBody>
          <a:bodyPr/>
          <a:lstStyle/>
          <a:p>
            <a:fld id="{DB0B3131-83C0-9847-95A8-B83A12FBB63A}" type="slidenum">
              <a:rPr lang="en-US" smtClean="0"/>
              <a:t>20</a:t>
            </a:fld>
            <a:endParaRPr lang="en-US"/>
          </a:p>
        </p:txBody>
      </p:sp>
    </p:spTree>
    <p:extLst>
      <p:ext uri="{BB962C8B-B14F-4D97-AF65-F5344CB8AC3E}">
        <p14:creationId xmlns:p14="http://schemas.microsoft.com/office/powerpoint/2010/main" val="2141287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ea typeface="MS Mincho"/>
              </a:rPr>
              <a:t>Person centred approaches” - What do we mean when we use the word culture </a:t>
            </a:r>
            <a:endParaRPr lang="en-GB" dirty="0" smtClean="0">
              <a:effectLst/>
              <a:ea typeface="Times New Roman"/>
            </a:endParaRPr>
          </a:p>
          <a:p>
            <a:endParaRPr lang="en-GB" dirty="0" smtClean="0">
              <a:effectLst/>
              <a:ea typeface="MS Mincho"/>
            </a:endParaRPr>
          </a:p>
          <a:p>
            <a:pPr defTabSz="966612">
              <a:defRPr/>
            </a:pPr>
            <a:r>
              <a:rPr lang="en-GB" dirty="0">
                <a:solidFill>
                  <a:prstClr val="black"/>
                </a:solidFill>
              </a:rPr>
              <a:t>Person </a:t>
            </a:r>
            <a:r>
              <a:rPr lang="en-GB" dirty="0" err="1">
                <a:solidFill>
                  <a:prstClr val="black"/>
                </a:solidFill>
              </a:rPr>
              <a:t>centredness</a:t>
            </a:r>
            <a:r>
              <a:rPr lang="en-GB" dirty="0">
                <a:solidFill>
                  <a:prstClr val="black"/>
                </a:solidFill>
              </a:rPr>
              <a:t> is a concept that is widely accepted in health and social care, which emphasises that each patient should be seen as a unique individual.</a:t>
            </a:r>
          </a:p>
          <a:p>
            <a:pPr defTabSz="966612">
              <a:defRPr/>
            </a:pPr>
            <a:endParaRPr lang="en-GB" dirty="0">
              <a:solidFill>
                <a:prstClr val="black"/>
              </a:solidFill>
            </a:endParaRPr>
          </a:p>
          <a:p>
            <a:pPr defTabSz="966612">
              <a:defRPr/>
            </a:pPr>
            <a:r>
              <a:rPr lang="en-GB" dirty="0">
                <a:solidFill>
                  <a:prstClr val="black"/>
                </a:solidFill>
              </a:rPr>
              <a:t>We live in an increasingly multicultural society. Culturally sensitive care looks to address the specific cultural needs of individuals. E.g. related to food (</a:t>
            </a:r>
            <a:r>
              <a:rPr lang="en-GB" dirty="0" err="1">
                <a:solidFill>
                  <a:prstClr val="black"/>
                </a:solidFill>
              </a:rPr>
              <a:t>Hala</a:t>
            </a:r>
            <a:r>
              <a:rPr lang="en-GB" dirty="0">
                <a:solidFill>
                  <a:prstClr val="black"/>
                </a:solidFill>
              </a:rPr>
              <a:t>/Kosher) festivals (Christmas/Ramadan/Purim/</a:t>
            </a:r>
            <a:r>
              <a:rPr lang="en-GB" dirty="0" err="1">
                <a:solidFill>
                  <a:prstClr val="black"/>
                </a:solidFill>
              </a:rPr>
              <a:t>Divali</a:t>
            </a:r>
            <a:r>
              <a:rPr lang="en-GB" dirty="0">
                <a:solidFill>
                  <a:prstClr val="black"/>
                </a:solidFill>
              </a:rPr>
              <a:t>) or religious practices (prayers/end of life rituals and burials). Keep in mind that British culture is also important, but dominates.</a:t>
            </a:r>
          </a:p>
          <a:p>
            <a:endParaRPr lang="en-GB" dirty="0" smtClean="0">
              <a:effectLst/>
              <a:ea typeface="Times New Roman"/>
            </a:endParaRPr>
          </a:p>
          <a:p>
            <a:r>
              <a:rPr lang="en-GB" kern="1200" dirty="0" smtClean="0">
                <a:solidFill>
                  <a:schemeClr val="tx1"/>
                </a:solidFill>
                <a:effectLst/>
              </a:rPr>
              <a:t>Consider terminology and stigma – the equivalent word for ‘</a:t>
            </a:r>
            <a:r>
              <a:rPr lang="en-GB" b="1" kern="1200" dirty="0" smtClean="0">
                <a:solidFill>
                  <a:schemeClr val="tx1"/>
                </a:solidFill>
                <a:effectLst/>
              </a:rPr>
              <a:t>dementia</a:t>
            </a:r>
            <a:r>
              <a:rPr lang="en-GB" kern="1200" dirty="0" smtClean="0">
                <a:solidFill>
                  <a:schemeClr val="tx1"/>
                </a:solidFill>
                <a:effectLst/>
              </a:rPr>
              <a:t>’  in some Asian languages is </a:t>
            </a:r>
            <a:r>
              <a:rPr lang="en-GB" b="1" kern="1200" dirty="0" smtClean="0">
                <a:solidFill>
                  <a:schemeClr val="tx1"/>
                </a:solidFill>
                <a:effectLst/>
              </a:rPr>
              <a:t>‘Madness’</a:t>
            </a:r>
            <a:r>
              <a:rPr lang="en-GB" kern="1200" dirty="0" smtClean="0">
                <a:solidFill>
                  <a:schemeClr val="tx1"/>
                </a:solidFill>
                <a:effectLst/>
              </a:rPr>
              <a:t>, in japan it is </a:t>
            </a:r>
            <a:r>
              <a:rPr lang="en-GB" b="1" kern="1200" dirty="0" smtClean="0">
                <a:solidFill>
                  <a:schemeClr val="tx1"/>
                </a:solidFill>
                <a:effectLst/>
              </a:rPr>
              <a:t>‘Idiocy/Metal Retardation’</a:t>
            </a:r>
            <a:r>
              <a:rPr lang="en-GB" kern="1200" dirty="0" smtClean="0">
                <a:solidFill>
                  <a:schemeClr val="tx1"/>
                </a:solidFill>
                <a:effectLst/>
              </a:rPr>
              <a:t> and in Poland it is ‘</a:t>
            </a:r>
            <a:r>
              <a:rPr lang="en-GB" b="1" kern="1200" dirty="0" smtClean="0">
                <a:solidFill>
                  <a:schemeClr val="tx1"/>
                </a:solidFill>
                <a:effectLst/>
              </a:rPr>
              <a:t>Deeply Mentally Disturbed’. </a:t>
            </a:r>
            <a:r>
              <a:rPr lang="en-GB" kern="1200" dirty="0" smtClean="0">
                <a:solidFill>
                  <a:schemeClr val="tx1"/>
                </a:solidFill>
                <a:effectLst/>
              </a:rPr>
              <a:t>In each case the stigma of dementia is made worse by the associated phrases and their interpretations.</a:t>
            </a:r>
          </a:p>
          <a:p>
            <a:r>
              <a:rPr lang="en-GB" kern="1200" dirty="0" smtClean="0">
                <a:solidFill>
                  <a:schemeClr val="tx1"/>
                </a:solidFill>
                <a:effectLst/>
              </a:rPr>
              <a:t> </a:t>
            </a:r>
          </a:p>
          <a:p>
            <a:r>
              <a:rPr lang="en-GB" kern="1200" dirty="0" smtClean="0">
                <a:solidFill>
                  <a:schemeClr val="tx1"/>
                </a:solidFill>
                <a:effectLst/>
              </a:rPr>
              <a:t>In Japan there have been cases of the families of an older person with dementia who was killed by a train being sent a huge bill by the railway company for the economic losses caused by their death. The families are expected to stop them from wandering!!</a:t>
            </a:r>
          </a:p>
        </p:txBody>
      </p:sp>
      <p:sp>
        <p:nvSpPr>
          <p:cNvPr id="4" name="Slide Number Placeholder 3"/>
          <p:cNvSpPr>
            <a:spLocks noGrp="1"/>
          </p:cNvSpPr>
          <p:nvPr>
            <p:ph type="sldNum" sz="quarter" idx="10"/>
          </p:nvPr>
        </p:nvSpPr>
        <p:spPr/>
        <p:txBody>
          <a:bodyPr/>
          <a:lstStyle/>
          <a:p>
            <a:fld id="{DB0B3131-83C0-9847-95A8-B83A12FBB63A}" type="slidenum">
              <a:rPr lang="en-US" smtClean="0"/>
              <a:t>21</a:t>
            </a:fld>
            <a:endParaRPr lang="en-US"/>
          </a:p>
        </p:txBody>
      </p:sp>
    </p:spTree>
    <p:extLst>
      <p:ext uri="{BB962C8B-B14F-4D97-AF65-F5344CB8AC3E}">
        <p14:creationId xmlns:p14="http://schemas.microsoft.com/office/powerpoint/2010/main" val="3408575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a:t>
            </a:r>
          </a:p>
          <a:p>
            <a:endParaRPr lang="en-GB" dirty="0" smtClean="0"/>
          </a:p>
          <a:p>
            <a:r>
              <a:rPr lang="en-GB" dirty="0" smtClean="0"/>
              <a:t>If</a:t>
            </a:r>
            <a:r>
              <a:rPr lang="en-GB" baseline="0" dirty="0" smtClean="0"/>
              <a:t> time permits, as the participants to t</a:t>
            </a:r>
            <a:r>
              <a:rPr lang="en-GB" dirty="0" smtClean="0"/>
              <a:t>hink about some</a:t>
            </a:r>
            <a:r>
              <a:rPr lang="en-GB" baseline="0" dirty="0" smtClean="0"/>
              <a:t> examples of how dementia has impacted on a person and other people around them. </a:t>
            </a:r>
          </a:p>
          <a:p>
            <a:endParaRPr lang="en-GB" baseline="0" dirty="0" smtClean="0"/>
          </a:p>
          <a:p>
            <a:r>
              <a:rPr lang="en-GB" baseline="0" dirty="0" smtClean="0"/>
              <a:t>Encourage the participants to think about what they learned in Unit 1 activity:  “Your perceptions of people with dementia” and the Video that was shown in Unit 2, “Living with dementia”.  </a:t>
            </a:r>
          </a:p>
          <a:p>
            <a:endParaRPr lang="en-GB" baseline="0" dirty="0" smtClean="0"/>
          </a:p>
          <a:p>
            <a:r>
              <a:rPr lang="en-GB" baseline="0" dirty="0" smtClean="0"/>
              <a:t>The issue of driving is controversial. Not easy to know when someone is no longer safe. Should be reported to DVLA on diagnosis and referred for a Dementia driving test at local test station Briefly click </a:t>
            </a:r>
            <a:r>
              <a:rPr lang="en-GB" baseline="0" dirty="0" err="1" smtClean="0"/>
              <a:t>om</a:t>
            </a:r>
            <a:r>
              <a:rPr lang="en-GB" baseline="0" dirty="0" smtClean="0"/>
              <a:t> the link to show where info can be found.</a:t>
            </a:r>
          </a:p>
        </p:txBody>
      </p:sp>
      <p:sp>
        <p:nvSpPr>
          <p:cNvPr id="4" name="Slide Number Placeholder 3"/>
          <p:cNvSpPr>
            <a:spLocks noGrp="1"/>
          </p:cNvSpPr>
          <p:nvPr>
            <p:ph type="sldNum" sz="quarter" idx="10"/>
          </p:nvPr>
        </p:nvSpPr>
        <p:spPr/>
        <p:txBody>
          <a:bodyPr/>
          <a:lstStyle/>
          <a:p>
            <a:fld id="{DB0B3131-83C0-9847-95A8-B83A12FBB63A}" type="slidenum">
              <a:rPr lang="en-US" smtClean="0"/>
              <a:t>22</a:t>
            </a:fld>
            <a:endParaRPr lang="en-US"/>
          </a:p>
        </p:txBody>
      </p:sp>
    </p:spTree>
    <p:extLst>
      <p:ext uri="{BB962C8B-B14F-4D97-AF65-F5344CB8AC3E}">
        <p14:creationId xmlns:p14="http://schemas.microsoft.com/office/powerpoint/2010/main" val="4243695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endParaRPr lang="en-GB" dirty="0" smtClean="0"/>
          </a:p>
          <a:p>
            <a:r>
              <a:rPr lang="en-GB" dirty="0" smtClean="0"/>
              <a:t>Important not to always assume distress</a:t>
            </a:r>
            <a:r>
              <a:rPr lang="en-GB" baseline="0" dirty="0" smtClean="0"/>
              <a:t> is cause by dementia</a:t>
            </a:r>
            <a:endParaRPr lang="en-GB" dirty="0" smtClean="0"/>
          </a:p>
          <a:p>
            <a:endParaRPr lang="en-GB" dirty="0" smtClean="0"/>
          </a:p>
          <a:p>
            <a:r>
              <a:rPr lang="en-GB" dirty="0" smtClean="0"/>
              <a:t>Facilitator to</a:t>
            </a:r>
            <a:r>
              <a:rPr lang="en-GB" baseline="0" dirty="0" smtClean="0"/>
              <a:t> i</a:t>
            </a:r>
            <a:r>
              <a:rPr lang="en-GB" dirty="0" smtClean="0"/>
              <a:t>nclude reasons why people with dementia might show signs of distress</a:t>
            </a:r>
          </a:p>
          <a:p>
            <a:endParaRPr lang="en-GB" dirty="0" smtClean="0"/>
          </a:p>
          <a:p>
            <a:r>
              <a:rPr lang="en-GB" dirty="0" smtClean="0"/>
              <a:t>If time permits, engage in a developmental conversation about any experiences that the participants may have encountered. </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23</a:t>
            </a:fld>
            <a:endParaRPr lang="en-US"/>
          </a:p>
        </p:txBody>
      </p:sp>
    </p:spTree>
    <p:extLst>
      <p:ext uri="{BB962C8B-B14F-4D97-AF65-F5344CB8AC3E}">
        <p14:creationId xmlns:p14="http://schemas.microsoft.com/office/powerpoint/2010/main" val="2068914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endParaRPr lang="en-GB" dirty="0" smtClean="0"/>
          </a:p>
          <a:p>
            <a:r>
              <a:rPr lang="en-GB" dirty="0" smtClean="0"/>
              <a:t>Stress that many view the cause of behaviours that challenge to be ‘unmet needs’!</a:t>
            </a:r>
          </a:p>
          <a:p>
            <a:r>
              <a:rPr lang="en-GB" dirty="0" smtClean="0"/>
              <a:t>Examples = If a person refuses to get up from a chair, maybe they have hurt their leg or back. Or the reason why the refuse to go into a room is that it is too noisy for them</a:t>
            </a:r>
          </a:p>
          <a:p>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24</a:t>
            </a:fld>
            <a:endParaRPr lang="en-US"/>
          </a:p>
        </p:txBody>
      </p:sp>
    </p:spTree>
    <p:extLst>
      <p:ext uri="{BB962C8B-B14F-4D97-AF65-F5344CB8AC3E}">
        <p14:creationId xmlns:p14="http://schemas.microsoft.com/office/powerpoint/2010/main" val="387572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Notes:</a:t>
            </a:r>
          </a:p>
          <a:p>
            <a:r>
              <a:rPr lang="en-GB" sz="1300" dirty="0"/>
              <a:t>This model was developed by Professor June Andrews, Director of the Dementia Services Development Centre (DSDC) in the School of Applied Social Science at the University of Stirling. It shows that although each dementia journey is unique, there are two possible pathways</a:t>
            </a:r>
          </a:p>
          <a:p>
            <a:endParaRPr lang="en-GB" sz="1300" dirty="0"/>
          </a:p>
          <a:p>
            <a:r>
              <a:rPr lang="en-GB" sz="1300" dirty="0"/>
              <a:t>One is to </a:t>
            </a:r>
            <a:r>
              <a:rPr lang="en-GB" sz="1300" b="1" dirty="0"/>
              <a:t>stay as well as possible for as long as possible</a:t>
            </a:r>
            <a:r>
              <a:rPr lang="en-GB" sz="1300" dirty="0"/>
              <a:t>, and delay the possible point of needing admission to a care home</a:t>
            </a:r>
          </a:p>
          <a:p>
            <a:endParaRPr lang="en-GB" sz="1300" dirty="0"/>
          </a:p>
          <a:p>
            <a:r>
              <a:rPr lang="en-GB" sz="1300" dirty="0"/>
              <a:t>The other is to </a:t>
            </a:r>
            <a:r>
              <a:rPr lang="en-GB" sz="1300" b="1" dirty="0"/>
              <a:t>go downhill faster than you need to for avoidable reasons</a:t>
            </a:r>
          </a:p>
          <a:p>
            <a:endParaRPr lang="en-GB" sz="1300" b="1" dirty="0"/>
          </a:p>
          <a:p>
            <a:r>
              <a:rPr lang="en-GB" sz="1300" b="1" dirty="0"/>
              <a:t>Note </a:t>
            </a:r>
            <a:r>
              <a:rPr lang="en-GB" sz="1300" dirty="0"/>
              <a:t>how most of these also </a:t>
            </a:r>
            <a:r>
              <a:rPr lang="en-GB" sz="1300" b="1" dirty="0"/>
              <a:t>apply to cardiac health  &amp;  overall well being = multiple benefits! </a:t>
            </a:r>
          </a:p>
          <a:p>
            <a:endParaRPr lang="en-GB" sz="1300" b="1" dirty="0"/>
          </a:p>
          <a:p>
            <a:pPr defTabSz="966612">
              <a:defRPr/>
            </a:pPr>
            <a:r>
              <a:rPr lang="en-GB" sz="1300" dirty="0"/>
              <a:t>Professor Andrew’ s book</a:t>
            </a:r>
            <a:r>
              <a:rPr lang="en-GB" sz="1300" b="1" dirty="0"/>
              <a:t> Dementia: The One-Stop Guide: Practical advice for families, professionals, and people living with dementia and Alzheimer's Disease, </a:t>
            </a:r>
            <a:r>
              <a:rPr lang="en-GB" sz="1300" dirty="0"/>
              <a:t>is a very easy to read, comprehensive and helpful guide.</a:t>
            </a:r>
          </a:p>
          <a:p>
            <a:pPr defTabSz="966612">
              <a:defRPr/>
            </a:pPr>
            <a:endParaRPr lang="en-GB" sz="1300" dirty="0"/>
          </a:p>
        </p:txBody>
      </p:sp>
      <p:sp>
        <p:nvSpPr>
          <p:cNvPr id="4" name="Slide Number Placeholder 3"/>
          <p:cNvSpPr>
            <a:spLocks noGrp="1"/>
          </p:cNvSpPr>
          <p:nvPr>
            <p:ph type="sldNum" sz="quarter" idx="10"/>
          </p:nvPr>
        </p:nvSpPr>
        <p:spPr/>
        <p:txBody>
          <a:bodyPr/>
          <a:lstStyle/>
          <a:p>
            <a:fld id="{DB0B3131-83C0-9847-95A8-B83A12FBB63A}" type="slidenum">
              <a:rPr lang="en-US" smtClean="0"/>
              <a:t>25</a:t>
            </a:fld>
            <a:endParaRPr lang="en-US"/>
          </a:p>
        </p:txBody>
      </p:sp>
    </p:spTree>
    <p:extLst>
      <p:ext uri="{BB962C8B-B14F-4D97-AF65-F5344CB8AC3E}">
        <p14:creationId xmlns:p14="http://schemas.microsoft.com/office/powerpoint/2010/main" val="3494467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communication skills are important when dealing with a person with dementia</a:t>
            </a:r>
          </a:p>
          <a:p>
            <a:endParaRPr lang="en-GB" dirty="0" smtClean="0"/>
          </a:p>
          <a:p>
            <a:r>
              <a:rPr lang="en-GB" dirty="0" smtClean="0"/>
              <a:t>It is important to be clear and not confuse people. Use single short questions.</a:t>
            </a:r>
          </a:p>
          <a:p>
            <a:endParaRPr lang="en-GB" dirty="0" smtClean="0"/>
          </a:p>
          <a:p>
            <a:pPr marL="0" lvl="1" defTabSz="966612">
              <a:defRPr/>
            </a:pPr>
            <a:r>
              <a:rPr lang="en-GB" dirty="0" smtClean="0"/>
              <a:t>Ask if they have a ever used a Communication Passport/ This is me/ Knowing Me form.</a:t>
            </a:r>
            <a:r>
              <a:rPr lang="en-GB" baseline="0" dirty="0" smtClean="0"/>
              <a:t> </a:t>
            </a:r>
          </a:p>
          <a:p>
            <a:pPr marL="0" lvl="1" defTabSz="966612">
              <a:defRPr/>
            </a:pPr>
            <a:endParaRPr lang="en-GB" baseline="0" dirty="0" smtClean="0"/>
          </a:p>
          <a:p>
            <a:pPr marL="0" lvl="1" defTabSz="966612">
              <a:defRPr/>
            </a:pPr>
            <a:r>
              <a:rPr lang="en-GB" dirty="0" smtClean="0"/>
              <a:t>Show them</a:t>
            </a:r>
            <a:r>
              <a:rPr lang="en-GB" baseline="0" dirty="0" smtClean="0"/>
              <a:t> the Knowing me form, which will be provided in the workshop pack.  </a:t>
            </a:r>
            <a:endParaRPr lang="en-GB" b="0" i="0" kern="1200" dirty="0" smtClean="0">
              <a:solidFill>
                <a:schemeClr val="tx1"/>
              </a:solidFill>
              <a:effectLst/>
            </a:endParaRPr>
          </a:p>
          <a:p>
            <a:endParaRPr lang="en-GB" dirty="0"/>
          </a:p>
        </p:txBody>
      </p:sp>
      <p:sp>
        <p:nvSpPr>
          <p:cNvPr id="4" name="Slide Number Placeholder 3"/>
          <p:cNvSpPr>
            <a:spLocks noGrp="1"/>
          </p:cNvSpPr>
          <p:nvPr>
            <p:ph type="sldNum" sz="quarter" idx="10"/>
          </p:nvPr>
        </p:nvSpPr>
        <p:spPr/>
        <p:txBody>
          <a:bodyPr/>
          <a:lstStyle/>
          <a:p>
            <a:fld id="{E87602B5-C04B-4E85-9A12-83F1FCD8101E}" type="slidenum">
              <a:rPr lang="en-GB" smtClean="0"/>
              <a:t>26</a:t>
            </a:fld>
            <a:endParaRPr lang="en-GB"/>
          </a:p>
        </p:txBody>
      </p:sp>
    </p:spTree>
    <p:extLst>
      <p:ext uri="{BB962C8B-B14F-4D97-AF65-F5344CB8AC3E}">
        <p14:creationId xmlns:p14="http://schemas.microsoft.com/office/powerpoint/2010/main" val="341342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7602B5-C04B-4E85-9A12-83F1FCD8101E}" type="slidenum">
              <a:rPr lang="en-GB" smtClean="0"/>
              <a:t>27</a:t>
            </a:fld>
            <a:endParaRPr lang="en-GB"/>
          </a:p>
        </p:txBody>
      </p:sp>
    </p:spTree>
    <p:extLst>
      <p:ext uri="{BB962C8B-B14F-4D97-AF65-F5344CB8AC3E}">
        <p14:creationId xmlns:p14="http://schemas.microsoft.com/office/powerpoint/2010/main" val="3464651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28</a:t>
            </a:fld>
            <a:endParaRPr lang="en-US"/>
          </a:p>
        </p:txBody>
      </p:sp>
    </p:spTree>
    <p:extLst>
      <p:ext uri="{BB962C8B-B14F-4D97-AF65-F5344CB8AC3E}">
        <p14:creationId xmlns:p14="http://schemas.microsoft.com/office/powerpoint/2010/main" val="3400072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29</a:t>
            </a:fld>
            <a:endParaRPr lang="en-US"/>
          </a:p>
        </p:txBody>
      </p:sp>
    </p:spTree>
    <p:extLst>
      <p:ext uri="{BB962C8B-B14F-4D97-AF65-F5344CB8AC3E}">
        <p14:creationId xmlns:p14="http://schemas.microsoft.com/office/powerpoint/2010/main" val="340007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endParaRPr lang="en-GB" dirty="0" smtClean="0"/>
          </a:p>
          <a:p>
            <a:r>
              <a:rPr lang="en-GB" dirty="0" smtClean="0"/>
              <a:t>An alternative</a:t>
            </a:r>
            <a:r>
              <a:rPr lang="en-GB" baseline="0" dirty="0" smtClean="0"/>
              <a:t> definition:</a:t>
            </a:r>
          </a:p>
          <a:p>
            <a:endParaRPr lang="en-GB" baseline="0" dirty="0" smtClean="0"/>
          </a:p>
          <a:p>
            <a:r>
              <a:rPr lang="en-GB" dirty="0" smtClean="0"/>
              <a:t>“Tier 1 (foundation level) training will familiarise staff managing patients affected by dementia with recognising &amp; understanding dementia, interacting with those with dementia, &amp; to be able to signpost patients &amp; carers to appropriate support.”  (HEE, 2015)</a:t>
            </a:r>
          </a:p>
          <a:p>
            <a:endParaRPr lang="en-GB" dirty="0" smtClean="0"/>
          </a:p>
          <a:p>
            <a:r>
              <a:rPr lang="en-GB" dirty="0" smtClean="0"/>
              <a:t>This is the definition provided by the e-Learning for Healthcare education providers formerly for Department of Health and, latterly, Health Education England. </a:t>
            </a:r>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25226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b="1" dirty="0">
                <a:solidFill>
                  <a:prstClr val="black"/>
                </a:solidFill>
              </a:rPr>
              <a:t>Notes:</a:t>
            </a:r>
          </a:p>
          <a:p>
            <a:pPr defTabSz="966612">
              <a:defRPr/>
            </a:pPr>
            <a:endParaRPr lang="en-GB" sz="1300" dirty="0">
              <a:solidFill>
                <a:prstClr val="black"/>
              </a:solidFill>
            </a:endParaRPr>
          </a:p>
          <a:p>
            <a:pPr defTabSz="966612">
              <a:defRPr/>
            </a:pPr>
            <a:r>
              <a:rPr lang="en-GB" sz="1300" dirty="0">
                <a:solidFill>
                  <a:prstClr val="black"/>
                </a:solidFill>
              </a:rPr>
              <a:t>Show this slide and encourage participants to access the freely available resources.</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30</a:t>
            </a:fld>
            <a:endParaRPr lang="en-US"/>
          </a:p>
        </p:txBody>
      </p:sp>
    </p:spTree>
    <p:extLst>
      <p:ext uri="{BB962C8B-B14F-4D97-AF65-F5344CB8AC3E}">
        <p14:creationId xmlns:p14="http://schemas.microsoft.com/office/powerpoint/2010/main" val="1575100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b="1" dirty="0">
                <a:solidFill>
                  <a:prstClr val="black"/>
                </a:solidFill>
              </a:rPr>
              <a:t>Notes:</a:t>
            </a:r>
          </a:p>
          <a:p>
            <a:pPr defTabSz="966612">
              <a:defRPr/>
            </a:pPr>
            <a:endParaRPr lang="en-GB" sz="1300" dirty="0">
              <a:solidFill>
                <a:prstClr val="black"/>
              </a:solidFill>
            </a:endParaRPr>
          </a:p>
          <a:p>
            <a:pPr defTabSz="966612">
              <a:defRPr/>
            </a:pPr>
            <a:r>
              <a:rPr lang="en-GB" sz="1300" dirty="0">
                <a:solidFill>
                  <a:prstClr val="black"/>
                </a:solidFill>
              </a:rPr>
              <a:t>Show this slide and encourage participants to access the freely available resources.</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31</a:t>
            </a:fld>
            <a:endParaRPr lang="en-US"/>
          </a:p>
        </p:txBody>
      </p:sp>
    </p:spTree>
    <p:extLst>
      <p:ext uri="{BB962C8B-B14F-4D97-AF65-F5344CB8AC3E}">
        <p14:creationId xmlns:p14="http://schemas.microsoft.com/office/powerpoint/2010/main" val="3916355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Evaluation of Unit:</a:t>
            </a:r>
          </a:p>
          <a:p>
            <a:endParaRPr lang="en-GB" dirty="0" smtClean="0"/>
          </a:p>
          <a:p>
            <a:pPr marL="181240" indent="-181240">
              <a:buFont typeface="Arial" panose="020B0604020202020204" pitchFamily="34" charset="0"/>
              <a:buChar char="•"/>
            </a:pPr>
            <a:r>
              <a:rPr lang="en-GB" dirty="0" smtClean="0"/>
              <a:t>Encourage</a:t>
            </a:r>
            <a:r>
              <a:rPr lang="en-GB" baseline="0" dirty="0" smtClean="0"/>
              <a:t> participants to complete their Tier 1 Dementia Awareness Training Unit Evaluation Form </a:t>
            </a:r>
          </a:p>
          <a:p>
            <a:pPr marL="181240" indent="-181240">
              <a:buFont typeface="Arial" panose="020B0604020202020204" pitchFamily="34" charset="0"/>
              <a:buChar char="•"/>
            </a:pPr>
            <a:r>
              <a:rPr lang="en-GB" baseline="0" dirty="0" smtClean="0"/>
              <a:t>Collect the evaluation forms and prepare to send them to your Local Education &amp; Training Lead </a:t>
            </a:r>
          </a:p>
          <a:p>
            <a:pPr marL="181240" indent="-181240">
              <a:buFont typeface="Arial" panose="020B0604020202020204" pitchFamily="34" charset="0"/>
              <a:buChar char="•"/>
            </a:pPr>
            <a:r>
              <a:rPr lang="en-GB" baseline="0" dirty="0" smtClean="0"/>
              <a:t>Thank all the participants for attending the training. </a:t>
            </a:r>
          </a:p>
        </p:txBody>
      </p:sp>
      <p:sp>
        <p:nvSpPr>
          <p:cNvPr id="4" name="Slide Number Placeholder 3"/>
          <p:cNvSpPr>
            <a:spLocks noGrp="1"/>
          </p:cNvSpPr>
          <p:nvPr>
            <p:ph type="sldNum" sz="quarter" idx="10"/>
          </p:nvPr>
        </p:nvSpPr>
        <p:spPr/>
        <p:txBody>
          <a:bodyPr/>
          <a:lstStyle/>
          <a:p>
            <a:fld id="{DB0B3131-83C0-9847-95A8-B83A12FBB63A}" type="slidenum">
              <a:rPr lang="en-US" smtClean="0"/>
              <a:t>32</a:t>
            </a:fld>
            <a:endParaRPr lang="en-US"/>
          </a:p>
        </p:txBody>
      </p:sp>
    </p:spTree>
    <p:extLst>
      <p:ext uri="{BB962C8B-B14F-4D97-AF65-F5344CB8AC3E}">
        <p14:creationId xmlns:p14="http://schemas.microsoft.com/office/powerpoint/2010/main" val="988990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33</a:t>
            </a:fld>
            <a:endParaRPr lang="en-US"/>
          </a:p>
        </p:txBody>
      </p:sp>
    </p:spTree>
    <p:extLst>
      <p:ext uri="{BB962C8B-B14F-4D97-AF65-F5344CB8AC3E}">
        <p14:creationId xmlns:p14="http://schemas.microsoft.com/office/powerpoint/2010/main" val="190057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Make</a:t>
            </a:r>
            <a:r>
              <a:rPr lang="en-GB" b="0" baseline="0" dirty="0" smtClean="0"/>
              <a:t> sure every one knows what is where and what to do if there is a fire alarm (check if a test is expected in advance)</a:t>
            </a:r>
          </a:p>
          <a:p>
            <a:endParaRPr lang="en-GB" b="0" baseline="0" dirty="0" smtClean="0"/>
          </a:p>
          <a:p>
            <a:r>
              <a:rPr lang="en-GB" b="0" baseline="0" dirty="0" smtClean="0"/>
              <a:t>Ground rules = Listen to people. Allow people to speak. Respect their views. Keep them confidential</a:t>
            </a:r>
          </a:p>
          <a:p>
            <a:endParaRPr lang="en-GB" b="0" baseline="0" dirty="0" smtClean="0"/>
          </a:p>
          <a:p>
            <a:r>
              <a:rPr lang="en-GB" b="0" baseline="0" dirty="0" smtClean="0"/>
              <a:t>Explain that self disclosure is a powerful tool for learning but also requires the knowledge that what is disclosed remains confidential. Ask if people are happy to adhere to these ground rule.  </a:t>
            </a:r>
          </a:p>
          <a:p>
            <a:endParaRPr lang="en-GB" b="0" baseline="0" dirty="0" smtClean="0"/>
          </a:p>
          <a:p>
            <a:r>
              <a:rPr lang="en-GB" b="0" baseline="0" dirty="0" smtClean="0"/>
              <a:t>Explain that some of the content may be emotionally challenging or may trigger emotional responses. This is OK, and offer to talk to people at the end of the session if required.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87602B5-C04B-4E85-9A12-83F1FCD8101E}" type="slidenum">
              <a:rPr lang="en-GB" smtClean="0"/>
              <a:t>4</a:t>
            </a:fld>
            <a:endParaRPr lang="en-GB"/>
          </a:p>
        </p:txBody>
      </p:sp>
    </p:spTree>
    <p:extLst>
      <p:ext uri="{BB962C8B-B14F-4D97-AF65-F5344CB8AC3E}">
        <p14:creationId xmlns:p14="http://schemas.microsoft.com/office/powerpoint/2010/main" val="385830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Objectives of the Unit:</a:t>
            </a:r>
          </a:p>
          <a:p>
            <a:endParaRPr lang="en-GB" dirty="0" smtClean="0"/>
          </a:p>
          <a:p>
            <a:r>
              <a:rPr lang="en-GB" dirty="0" smtClean="0"/>
              <a:t>It is important to state these</a:t>
            </a:r>
            <a:r>
              <a:rPr lang="en-GB" baseline="0" dirty="0" smtClean="0"/>
              <a:t> at the start of the unit.</a:t>
            </a:r>
          </a:p>
          <a:p>
            <a:endParaRPr lang="en-GB" dirty="0"/>
          </a:p>
        </p:txBody>
      </p:sp>
      <p:sp>
        <p:nvSpPr>
          <p:cNvPr id="4" name="Slide Number Placeholder 3"/>
          <p:cNvSpPr>
            <a:spLocks noGrp="1"/>
          </p:cNvSpPr>
          <p:nvPr>
            <p:ph type="sldNum" sz="quarter" idx="10"/>
          </p:nvPr>
        </p:nvSpPr>
        <p:spPr/>
        <p:txBody>
          <a:bodyPr/>
          <a:lstStyle/>
          <a:p>
            <a:fld id="{E87602B5-C04B-4E85-9A12-83F1FCD8101E}" type="slidenum">
              <a:rPr lang="en-GB" smtClean="0"/>
              <a:t>5</a:t>
            </a:fld>
            <a:endParaRPr lang="en-GB"/>
          </a:p>
        </p:txBody>
      </p:sp>
    </p:spTree>
    <p:extLst>
      <p:ext uri="{BB962C8B-B14F-4D97-AF65-F5344CB8AC3E}">
        <p14:creationId xmlns:p14="http://schemas.microsoft.com/office/powerpoint/2010/main" val="374585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Individual Activity</a:t>
            </a:r>
            <a:r>
              <a:rPr lang="en-GB" b="1" baseline="0" dirty="0" smtClean="0"/>
              <a:t> - </a:t>
            </a:r>
            <a:r>
              <a:rPr lang="en-GB" b="1" dirty="0" smtClean="0"/>
              <a:t>“Forget Me Not”</a:t>
            </a:r>
          </a:p>
          <a:p>
            <a:endParaRPr lang="en-GB" dirty="0" smtClean="0"/>
          </a:p>
          <a:p>
            <a:r>
              <a:rPr lang="en-GB" dirty="0" smtClean="0"/>
              <a:t>This</a:t>
            </a:r>
            <a:r>
              <a:rPr lang="en-GB" baseline="0" dirty="0" smtClean="0"/>
              <a:t> is the start of the session.</a:t>
            </a:r>
          </a:p>
          <a:p>
            <a:endParaRPr lang="en-GB" baseline="0" dirty="0" smtClean="0"/>
          </a:p>
          <a:p>
            <a:r>
              <a:rPr lang="en-GB" dirty="0" smtClean="0"/>
              <a:t>For this exercise, ask</a:t>
            </a:r>
            <a:r>
              <a:rPr lang="en-GB" baseline="0" dirty="0" smtClean="0"/>
              <a:t> </a:t>
            </a:r>
            <a:r>
              <a:rPr lang="en-GB" dirty="0" smtClean="0"/>
              <a:t>the participants to consider themselves in any situation</a:t>
            </a:r>
            <a:r>
              <a:rPr lang="en-GB" baseline="0" dirty="0" smtClean="0"/>
              <a:t> where they are </a:t>
            </a:r>
            <a:r>
              <a:rPr lang="en-GB" dirty="0" smtClean="0"/>
              <a:t>no longer able to express their needs verbally. </a:t>
            </a:r>
          </a:p>
          <a:p>
            <a:endParaRPr lang="en-GB" dirty="0" smtClean="0"/>
          </a:p>
          <a:p>
            <a:pPr marL="181240" indent="-181240">
              <a:buFont typeface="Arial" charset="0"/>
              <a:buChar char="•"/>
            </a:pPr>
            <a:r>
              <a:rPr lang="en-GB" dirty="0" smtClean="0"/>
              <a:t>Give out the Worksheet</a:t>
            </a:r>
            <a:r>
              <a:rPr lang="en-GB" baseline="0" dirty="0" smtClean="0"/>
              <a:t> for Unit 1 </a:t>
            </a:r>
          </a:p>
          <a:p>
            <a:pPr marL="181240" indent="-181240">
              <a:buFont typeface="Arial" charset="0"/>
              <a:buChar char="•"/>
            </a:pPr>
            <a:r>
              <a:rPr lang="en-GB" dirty="0" smtClean="0"/>
              <a:t>Read out the statement on the power point slide</a:t>
            </a:r>
          </a:p>
          <a:p>
            <a:pPr marL="181240" indent="-181240">
              <a:buFont typeface="Arial" charset="0"/>
              <a:buChar char="•"/>
            </a:pPr>
            <a:r>
              <a:rPr lang="en-GB" dirty="0" smtClean="0"/>
              <a:t>Ask them to write down the most important things they would want their carers to be aware of in terms of their own needs and preferences. </a:t>
            </a:r>
          </a:p>
          <a:p>
            <a:pPr marL="181240" indent="-181240">
              <a:buFont typeface="Arial" charset="0"/>
              <a:buChar char="•"/>
            </a:pPr>
            <a:r>
              <a:rPr lang="en-GB" dirty="0" smtClean="0"/>
              <a:t>Tell</a:t>
            </a:r>
            <a:r>
              <a:rPr lang="en-GB" baseline="0" dirty="0" smtClean="0"/>
              <a:t> the audience that you will review their comments at the end of the session. </a:t>
            </a:r>
            <a:endParaRPr lang="en-GB" dirty="0" smtClean="0"/>
          </a:p>
          <a:p>
            <a:pPr marL="181240" indent="-181240">
              <a:buFont typeface="Arial" charset="0"/>
              <a:buChar char="•"/>
            </a:pPr>
            <a:endParaRPr lang="en-GB" dirty="0" smtClean="0"/>
          </a:p>
          <a:p>
            <a:r>
              <a:rPr lang="en-GB" b="1" dirty="0" smtClean="0"/>
              <a:t>Teaching points:</a:t>
            </a:r>
          </a:p>
          <a:p>
            <a:endParaRPr lang="en-GB" b="1" dirty="0" smtClean="0"/>
          </a:p>
          <a:p>
            <a:r>
              <a:rPr lang="en-GB" dirty="0" smtClean="0"/>
              <a:t>This invariably gives a wide range of answers, exemplifying the need to identify each person’s individual strengths, desires and needs. Within this there is the opportunity to stress the need to consider individual variables such as cultural background. </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325617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Group Activity</a:t>
            </a:r>
            <a:r>
              <a:rPr lang="en-GB" b="1" baseline="0" dirty="0" smtClean="0"/>
              <a:t> - </a:t>
            </a:r>
            <a:r>
              <a:rPr lang="en-GB" b="1" dirty="0" smtClean="0"/>
              <a:t> “Your perceptions of dementia”</a:t>
            </a:r>
          </a:p>
          <a:p>
            <a:endParaRPr lang="en-GB" dirty="0" smtClean="0"/>
          </a:p>
          <a:p>
            <a:pPr marL="181240" indent="-181240">
              <a:buFont typeface="Arial" charset="0"/>
              <a:buChar char="•"/>
            </a:pPr>
            <a:r>
              <a:rPr lang="en-GB" baseline="0" dirty="0" smtClean="0"/>
              <a:t>Ask the </a:t>
            </a:r>
            <a:r>
              <a:rPr lang="en-GB" dirty="0" smtClean="0"/>
              <a:t>participants were to work in pairs or trios</a:t>
            </a:r>
          </a:p>
          <a:p>
            <a:pPr marL="181240" indent="-181240">
              <a:buFont typeface="Arial" charset="0"/>
              <a:buChar char="•"/>
            </a:pPr>
            <a:r>
              <a:rPr lang="en-GB" dirty="0" smtClean="0"/>
              <a:t>Ask them to think about the questions posed</a:t>
            </a:r>
            <a:r>
              <a:rPr lang="en-GB" baseline="0" dirty="0" smtClean="0"/>
              <a:t> on the slide</a:t>
            </a:r>
          </a:p>
          <a:p>
            <a:pPr marL="181240" indent="-181240">
              <a:buFont typeface="Wingdings" panose="05000000000000000000" pitchFamily="2" charset="2"/>
              <a:buChar char="ü"/>
            </a:pPr>
            <a:r>
              <a:rPr lang="en-GB" baseline="0" dirty="0" smtClean="0"/>
              <a:t>What are your perceptions about dementia?</a:t>
            </a:r>
          </a:p>
          <a:p>
            <a:pPr marL="181240" indent="-181240">
              <a:buFont typeface="Wingdings" panose="05000000000000000000" pitchFamily="2" charset="2"/>
              <a:buChar char="ü"/>
            </a:pPr>
            <a:r>
              <a:rPr lang="en-GB" baseline="0" dirty="0" smtClean="0"/>
              <a:t>Who do you know that has dementia?</a:t>
            </a:r>
          </a:p>
          <a:p>
            <a:pPr marL="181240" indent="-181240">
              <a:buFont typeface="Wingdings" panose="05000000000000000000" pitchFamily="2" charset="2"/>
              <a:buChar char="ü"/>
            </a:pPr>
            <a:r>
              <a:rPr lang="en-GB" baseline="0" dirty="0" smtClean="0"/>
              <a:t>How does it affect them</a:t>
            </a:r>
          </a:p>
          <a:p>
            <a:endParaRPr lang="en-GB" baseline="0" dirty="0" smtClean="0"/>
          </a:p>
          <a:p>
            <a:r>
              <a:rPr lang="en-GB" b="1" baseline="0" dirty="0" smtClean="0"/>
              <a:t>Teaching points:</a:t>
            </a:r>
          </a:p>
          <a:p>
            <a:endParaRPr lang="en-GB" b="1" baseline="0" dirty="0" smtClean="0"/>
          </a:p>
          <a:p>
            <a:pPr marL="181240" indent="-181240">
              <a:buFont typeface="Arial" panose="020B0604020202020204" pitchFamily="34" charset="0"/>
              <a:buChar char="•"/>
            </a:pPr>
            <a:r>
              <a:rPr lang="en-GB" dirty="0" smtClean="0"/>
              <a:t> Encourage</a:t>
            </a:r>
            <a:r>
              <a:rPr lang="en-GB" baseline="0" dirty="0" smtClean="0"/>
              <a:t> participants </a:t>
            </a:r>
            <a:r>
              <a:rPr lang="en-GB" dirty="0" smtClean="0"/>
              <a:t>to share their perceptions, professional or personal experiences of dementia. The</a:t>
            </a:r>
            <a:r>
              <a:rPr lang="en-GB" baseline="0" dirty="0" smtClean="0"/>
              <a:t> outcome of this conversation will </a:t>
            </a:r>
            <a:r>
              <a:rPr lang="en-GB" dirty="0" smtClean="0"/>
              <a:t>give</a:t>
            </a:r>
            <a:r>
              <a:rPr lang="en-GB" baseline="0" dirty="0" smtClean="0"/>
              <a:t> you</a:t>
            </a:r>
            <a:r>
              <a:rPr lang="en-GB" dirty="0" smtClean="0"/>
              <a:t> the trainer a feel of the pre-existing knowledge and experience in the room, which you can refer to and utilise later in the session and also in future units. </a:t>
            </a:r>
          </a:p>
          <a:p>
            <a:endParaRPr lang="en-GB" dirty="0" smtClean="0"/>
          </a:p>
          <a:p>
            <a:pPr marL="181240" indent="-181240">
              <a:buFont typeface="Arial" panose="020B0604020202020204" pitchFamily="34" charset="0"/>
              <a:buChar char="•"/>
            </a:pPr>
            <a:r>
              <a:rPr lang="en-GB" dirty="0" smtClean="0"/>
              <a:t>The DAAG Project team experienced that participants will express predominantly negative views or experiences. This is a good starting point for presenting the concept of ‘living well with dementia’ as the currently advocated perspective on dementia. This is reflected in the title of the National Dementia Strategy (</a:t>
            </a:r>
            <a:r>
              <a:rPr lang="en-GB" dirty="0" err="1" smtClean="0"/>
              <a:t>DoH</a:t>
            </a:r>
            <a:r>
              <a:rPr lang="en-GB" dirty="0" smtClean="0"/>
              <a:t> 2009), which is covered a little later in the session.</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a:p>
        </p:txBody>
      </p:sp>
    </p:spTree>
    <p:extLst>
      <p:ext uri="{BB962C8B-B14F-4D97-AF65-F5344CB8AC3E}">
        <p14:creationId xmlns:p14="http://schemas.microsoft.com/office/powerpoint/2010/main" val="266697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Pause &amp; think:  What is dementia?</a:t>
            </a:r>
          </a:p>
          <a:p>
            <a:endParaRPr lang="en-GB" dirty="0" smtClean="0"/>
          </a:p>
          <a:p>
            <a:r>
              <a:rPr lang="en-GB" b="1" dirty="0" smtClean="0"/>
              <a:t>Teaching points:</a:t>
            </a:r>
          </a:p>
          <a:p>
            <a:r>
              <a:rPr lang="en-GB" dirty="0" smtClean="0"/>
              <a:t>There has been, and to some extent there still is debate on how to view dementia as a condition. </a:t>
            </a:r>
          </a:p>
          <a:p>
            <a:endParaRPr lang="en-GB" dirty="0" smtClean="0"/>
          </a:p>
          <a:p>
            <a:pPr marL="181240" indent="-181240">
              <a:buFont typeface="Arial" panose="020B0604020202020204" pitchFamily="34" charset="0"/>
              <a:buChar char="•"/>
            </a:pPr>
            <a:r>
              <a:rPr lang="en-GB" dirty="0" smtClean="0"/>
              <a:t>Some view it as a psycho-geriatric disorder, where service input should come from Mental Health services.</a:t>
            </a:r>
          </a:p>
          <a:p>
            <a:pPr marL="181240" indent="-181240">
              <a:buFont typeface="Arial" panose="020B0604020202020204" pitchFamily="34" charset="0"/>
              <a:buChar char="•"/>
            </a:pPr>
            <a:r>
              <a:rPr lang="en-GB" dirty="0" smtClean="0"/>
              <a:t>Others suggest that it clearly caused by neurological deterioration, and that it therefore is a neurological condition</a:t>
            </a:r>
          </a:p>
          <a:p>
            <a:pPr marL="181240" indent="-181240">
              <a:buFont typeface="Arial" panose="020B0604020202020204" pitchFamily="34" charset="0"/>
              <a:buChar char="•"/>
            </a:pPr>
            <a:r>
              <a:rPr lang="en-GB" dirty="0" smtClean="0"/>
              <a:t>Others still suggest it is a long term and chronic condition which causes health and social care needs requiring a multi agency support</a:t>
            </a:r>
          </a:p>
          <a:p>
            <a:endParaRPr lang="en-GB" dirty="0" smtClean="0"/>
          </a:p>
          <a:p>
            <a:pPr marL="181240" indent="-181240">
              <a:buFont typeface="Arial" panose="020B0604020202020204" pitchFamily="34" charset="0"/>
              <a:buChar char="•"/>
            </a:pPr>
            <a:r>
              <a:rPr lang="en-GB" dirty="0" smtClean="0"/>
              <a:t>One thing must be clear – </a:t>
            </a:r>
            <a:r>
              <a:rPr lang="en-GB" b="1" dirty="0" smtClean="0"/>
              <a:t>it is NOT a normal part of ageing </a:t>
            </a:r>
          </a:p>
          <a:p>
            <a:endParaRPr lang="en-GB" dirty="0" smtClean="0"/>
          </a:p>
          <a:p>
            <a:r>
              <a:rPr lang="en-GB" dirty="0" smtClean="0"/>
              <a:t>Next we will look at the definition </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191196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Definition of dementia.</a:t>
            </a:r>
          </a:p>
          <a:p>
            <a:endParaRPr lang="en-GB" dirty="0" smtClean="0"/>
          </a:p>
          <a:p>
            <a:r>
              <a:rPr lang="en-GB" b="1" dirty="0" smtClean="0"/>
              <a:t>Teaching point:</a:t>
            </a:r>
          </a:p>
          <a:p>
            <a:r>
              <a:rPr lang="en-GB" dirty="0" smtClean="0"/>
              <a:t>This</a:t>
            </a:r>
            <a:r>
              <a:rPr lang="en-GB" baseline="0" dirty="0" smtClean="0"/>
              <a:t> is a simple definition that clearly explains what dementia is.  </a:t>
            </a:r>
            <a:endParaRPr lang="en-GB" dirty="0" smtClean="0"/>
          </a:p>
          <a:p>
            <a:endParaRPr lang="en-GB" b="1"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9</a:t>
            </a:fld>
            <a:endParaRPr lang="en-US"/>
          </a:p>
        </p:txBody>
      </p:sp>
    </p:spTree>
    <p:extLst>
      <p:ext uri="{BB962C8B-B14F-4D97-AF65-F5344CB8AC3E}">
        <p14:creationId xmlns:p14="http://schemas.microsoft.com/office/powerpoint/2010/main" val="173079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55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481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95308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426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46527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Tree>
    <p:extLst>
      <p:ext uri="{BB962C8B-B14F-4D97-AF65-F5344CB8AC3E}">
        <p14:creationId xmlns:p14="http://schemas.microsoft.com/office/powerpoint/2010/main" val="334258137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hyperlink" Target="http://www.scie.org.uk/socialcaretv/video-player.asp?v=living-with-dementia"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ngdementiauk.org/living-young-onset-dementia"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tA2sMAjU_Y"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hyperlink" Target="http://dementia.stir.ac.uk/design/virtual-environments/virtual-care-home"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hyperlink" Target="https://www.dementiafriends.org.uk/"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www.dementiauk.org/" TargetMode="External"/><Relationship Id="rId3" Type="http://schemas.openxmlformats.org/officeDocument/2006/relationships/hyperlink" Target="http://www.alzheimers.org.uk/" TargetMode="External"/><Relationship Id="rId7" Type="http://schemas.openxmlformats.org/officeDocument/2006/relationships/hyperlink" Target="http://alzheimers.dementiafriends.org.uk/"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www.dementiaaction.org.uk/" TargetMode="External"/><Relationship Id="rId5" Type="http://schemas.openxmlformats.org/officeDocument/2006/relationships/hyperlink" Target="http://www.healthtalk.org/peoples-experiences/nerves-brain/carers-people-dementia/topics" TargetMode="External"/><Relationship Id="rId4" Type="http://schemas.openxmlformats.org/officeDocument/2006/relationships/hyperlink" Target="http://www.berkshirehealthcare.nhs.uk/page_sa.asp?fldKey=344" TargetMode="External"/><Relationship Id="rId9" Type="http://schemas.openxmlformats.org/officeDocument/2006/relationships/hyperlink" Target="http://dementia.stir.ac.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idea.nottingham.ac.uk/"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www.skillsforcare.org.uk/Document-library/Skills/Dementia/Better-domicilary-care-for-people-with-dementia.pdf" TargetMode="External"/><Relationship Id="rId5" Type="http://schemas.openxmlformats.org/officeDocument/2006/relationships/hyperlink" Target="http://www.scie.org.uk/socialcaretv/topic.asp?t=dementia" TargetMode="External"/><Relationship Id="rId4" Type="http://schemas.openxmlformats.org/officeDocument/2006/relationships/hyperlink" Target="http://www.youngdementiauk.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5680953" y="3934571"/>
            <a:ext cx="2068541" cy="1368152"/>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523288" y="2547704"/>
            <a:ext cx="2061292" cy="1290162"/>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1415186" y="3942545"/>
            <a:ext cx="2008438" cy="1352204"/>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523288" y="3926597"/>
            <a:ext cx="2061292" cy="1368152"/>
          </a:xfrm>
          <a:prstGeom prst="rect">
            <a:avLst/>
          </a:prstGeom>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1415186" y="2554370"/>
            <a:ext cx="2008438" cy="1290162"/>
          </a:xfrm>
          <a:prstGeom prst="rect">
            <a:avLst/>
          </a:prstGeom>
        </p:spPr>
      </p:pic>
      <p:pic>
        <p:nvPicPr>
          <p:cNvPr id="16" name="Picture 15"/>
          <p:cNvPicPr/>
          <p:nvPr/>
        </p:nvPicPr>
        <p:blipFill>
          <a:blip r:embed="rId8" cstate="print">
            <a:extLst>
              <a:ext uri="{28A0092B-C50C-407E-A947-70E740481C1C}">
                <a14:useLocalDpi xmlns:a14="http://schemas.microsoft.com/office/drawing/2010/main" val="0"/>
              </a:ext>
            </a:extLst>
          </a:blip>
          <a:stretch>
            <a:fillRect/>
          </a:stretch>
        </p:blipFill>
        <p:spPr>
          <a:xfrm>
            <a:off x="5680953" y="2567705"/>
            <a:ext cx="2068541" cy="1276827"/>
          </a:xfrm>
          <a:prstGeom prst="rect">
            <a:avLst/>
          </a:prstGeom>
        </p:spPr>
      </p:pic>
      <p:pic>
        <p:nvPicPr>
          <p:cNvPr id="7" name="Picture 6"/>
          <p:cNvPicPr>
            <a:picLocks noChangeAspect="1"/>
          </p:cNvPicPr>
          <p:nvPr/>
        </p:nvPicPr>
        <p:blipFill>
          <a:blip r:embed="rId9"/>
          <a:stretch>
            <a:fillRect/>
          </a:stretch>
        </p:blipFill>
        <p:spPr>
          <a:xfrm>
            <a:off x="383576" y="2046652"/>
            <a:ext cx="8336362" cy="892044"/>
          </a:xfrm>
          <a:prstGeom prst="rect">
            <a:avLst/>
          </a:prstGeom>
        </p:spPr>
      </p:pic>
      <p:pic>
        <p:nvPicPr>
          <p:cNvPr id="14" name="Picture 13" descr="bottom_brandin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8076313" cy="646331"/>
          </a:xfrm>
          <a:prstGeom prst="rect">
            <a:avLst/>
          </a:prstGeom>
          <a:noFill/>
        </p:spPr>
        <p:txBody>
          <a:bodyPr wrap="none" rtlCol="0">
            <a:spAutoFit/>
          </a:bodyPr>
          <a:lstStyle/>
          <a:p>
            <a:r>
              <a:rPr lang="en-GB" sz="3600" b="1" dirty="0" smtClean="0">
                <a:solidFill>
                  <a:srgbClr val="A00054"/>
                </a:solidFill>
              </a:rPr>
              <a:t>Tier 1 Dementia Awareness Training</a:t>
            </a:r>
            <a:endParaRPr lang="en-GB" sz="3600" b="1" dirty="0">
              <a:solidFill>
                <a:srgbClr val="A00054"/>
              </a:solidFill>
            </a:endParaRPr>
          </a:p>
        </p:txBody>
      </p:sp>
      <p:sp>
        <p:nvSpPr>
          <p:cNvPr id="17" name="Subtitle 2"/>
          <p:cNvSpPr>
            <a:spLocks noGrp="1"/>
          </p:cNvSpPr>
          <p:nvPr>
            <p:ph type="subTitle" idx="1"/>
          </p:nvPr>
        </p:nvSpPr>
        <p:spPr>
          <a:xfrm>
            <a:off x="694706" y="1751752"/>
            <a:ext cx="6400800" cy="581025"/>
          </a:xfrm>
        </p:spPr>
        <p:txBody>
          <a:bodyPr/>
          <a:lstStyle/>
          <a:p>
            <a:r>
              <a:rPr lang="en-US" dirty="0" smtClean="0"/>
              <a:t>Full Training Package</a:t>
            </a:r>
            <a:endParaRPr lang="en-GB" dirty="0"/>
          </a:p>
        </p:txBody>
      </p:sp>
    </p:spTree>
    <p:extLst>
      <p:ext uri="{BB962C8B-B14F-4D97-AF65-F5344CB8AC3E}">
        <p14:creationId xmlns:p14="http://schemas.microsoft.com/office/powerpoint/2010/main" val="359869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US" dirty="0"/>
              <a:t>Why all the fuss now?</a:t>
            </a:r>
            <a:endParaRPr lang="en-GB" dirty="0"/>
          </a:p>
        </p:txBody>
      </p:sp>
      <p:sp>
        <p:nvSpPr>
          <p:cNvPr id="3" name="Subtitle 2"/>
          <p:cNvSpPr>
            <a:spLocks noGrp="1"/>
          </p:cNvSpPr>
          <p:nvPr>
            <p:ph type="subTitle" idx="1"/>
          </p:nvPr>
        </p:nvSpPr>
        <p:spPr>
          <a:xfrm>
            <a:off x="457200" y="1757362"/>
            <a:ext cx="7772400" cy="581025"/>
          </a:xfrm>
        </p:spPr>
        <p:txBody>
          <a:bodyPr/>
          <a:lstStyle/>
          <a:p>
            <a:r>
              <a:rPr lang="en-US" dirty="0"/>
              <a:t>The National Dementia Strategy </a:t>
            </a:r>
            <a:r>
              <a:rPr lang="en-US" dirty="0" smtClean="0"/>
              <a:t>Aims</a:t>
            </a:r>
            <a:endParaRPr lang="en-US" dirty="0"/>
          </a:p>
          <a:p>
            <a:endParaRPr lang="en-GB" dirty="0"/>
          </a:p>
        </p:txBody>
      </p:sp>
      <p:sp>
        <p:nvSpPr>
          <p:cNvPr id="4" name="Text Placeholder 3"/>
          <p:cNvSpPr>
            <a:spLocks noGrp="1"/>
          </p:cNvSpPr>
          <p:nvPr>
            <p:ph type="body" sz="quarter" idx="13"/>
          </p:nvPr>
        </p:nvSpPr>
        <p:spPr>
          <a:xfrm>
            <a:off x="457200" y="2486024"/>
            <a:ext cx="7839075" cy="3533776"/>
          </a:xfrm>
        </p:spPr>
        <p:txBody>
          <a:bodyPr/>
          <a:lstStyle/>
          <a:p>
            <a:pPr marL="0" indent="0">
              <a:buNone/>
            </a:pPr>
            <a:r>
              <a:rPr lang="en-US" dirty="0"/>
              <a:t>To improve dementia services in three key areas</a:t>
            </a:r>
            <a:r>
              <a:rPr lang="en-US" dirty="0" smtClean="0"/>
              <a:t>:</a:t>
            </a:r>
          </a:p>
          <a:p>
            <a:pPr marL="0" indent="0">
              <a:buNone/>
            </a:pPr>
            <a:endParaRPr lang="en-US" sz="2000" dirty="0"/>
          </a:p>
          <a:p>
            <a:pPr marL="457200" indent="-457200">
              <a:buFont typeface="+mj-lt"/>
              <a:buAutoNum type="arabicPeriod"/>
            </a:pPr>
            <a:r>
              <a:rPr lang="en-US" dirty="0" smtClean="0"/>
              <a:t>improved </a:t>
            </a:r>
            <a:r>
              <a:rPr lang="en-US" dirty="0"/>
              <a:t>awareness</a:t>
            </a:r>
          </a:p>
          <a:p>
            <a:pPr marL="457200" indent="-457200">
              <a:buFont typeface="+mj-lt"/>
              <a:buAutoNum type="arabicPeriod"/>
            </a:pPr>
            <a:r>
              <a:rPr lang="en-US" dirty="0"/>
              <a:t>earlier diagnosis &amp; intervention</a:t>
            </a:r>
          </a:p>
          <a:p>
            <a:pPr marL="457200" indent="-457200">
              <a:buFont typeface="+mj-lt"/>
              <a:buAutoNum type="arabicPeriod"/>
            </a:pPr>
            <a:r>
              <a:rPr lang="en-US" dirty="0"/>
              <a:t>higher quality of care </a:t>
            </a:r>
          </a:p>
          <a:p>
            <a:pPr marL="0" indent="0">
              <a:buNone/>
            </a:pPr>
            <a:endParaRPr lang="en-US" sz="2000" dirty="0" smtClean="0"/>
          </a:p>
          <a:p>
            <a:pPr marL="0" indent="0">
              <a:buNone/>
            </a:pPr>
            <a:r>
              <a:rPr lang="en-US" dirty="0" smtClean="0"/>
              <a:t>The </a:t>
            </a:r>
            <a:r>
              <a:rPr lang="en-US" dirty="0"/>
              <a:t>strategy aims to change the way that people with dementia are viewed &amp; cared for in </a:t>
            </a:r>
            <a:r>
              <a:rPr lang="en-US" dirty="0" smtClean="0"/>
              <a:t>England. </a:t>
            </a:r>
            <a:endParaRPr lang="en-US" dirty="0"/>
          </a:p>
          <a:p>
            <a:pPr marL="0" indent="0" algn="r">
              <a:buNone/>
            </a:pPr>
            <a:r>
              <a:rPr lang="en-US" dirty="0"/>
              <a:t>(</a:t>
            </a:r>
            <a:r>
              <a:rPr lang="en-US" dirty="0" err="1"/>
              <a:t>DoH</a:t>
            </a:r>
            <a:r>
              <a:rPr lang="en-US" dirty="0"/>
              <a:t>, 2009</a:t>
            </a:r>
            <a:r>
              <a:rPr lang="en-US" dirty="0" smtClean="0"/>
              <a:t>)</a:t>
            </a:r>
            <a:endParaRPr lang="en-GB" dirty="0"/>
          </a:p>
        </p:txBody>
      </p:sp>
      <p:pic>
        <p:nvPicPr>
          <p:cNvPr id="5" name="Picture 2" descr="C:\Users\MMakaza\AppData\Local\Microsoft\Windows\Temporary Internet Files\Content.IE5\HMRJU9EM\WhyWa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680" y="3028949"/>
            <a:ext cx="1690070" cy="187154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3482399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457200" y="1025526"/>
            <a:ext cx="8434388" cy="679449"/>
          </a:xfrm>
        </p:spPr>
        <p:txBody>
          <a:bodyPr/>
          <a:lstStyle/>
          <a:p>
            <a:r>
              <a:rPr lang="en-GB" sz="3300" dirty="0"/>
              <a:t>Prime Minister’s Challenge on Dementia </a:t>
            </a:r>
          </a:p>
        </p:txBody>
      </p:sp>
      <p:sp>
        <p:nvSpPr>
          <p:cNvPr id="3" name="Text Placeholder 2"/>
          <p:cNvSpPr>
            <a:spLocks noGrp="1"/>
          </p:cNvSpPr>
          <p:nvPr>
            <p:ph type="body" sz="quarter" idx="13"/>
          </p:nvPr>
        </p:nvSpPr>
        <p:spPr>
          <a:xfrm>
            <a:off x="457200" y="1954924"/>
            <a:ext cx="4619297" cy="3931526"/>
          </a:xfrm>
        </p:spPr>
        <p:txBody>
          <a:bodyPr/>
          <a:lstStyle/>
          <a:p>
            <a:r>
              <a:rPr lang="en-US" dirty="0"/>
              <a:t>The global number of people with dementia is expected to rise to 135 million by 2050  </a:t>
            </a:r>
          </a:p>
          <a:p>
            <a:r>
              <a:rPr lang="en-US" dirty="0"/>
              <a:t>In the </a:t>
            </a:r>
            <a:r>
              <a:rPr lang="en-US" dirty="0" smtClean="0"/>
              <a:t>UK, </a:t>
            </a:r>
            <a:r>
              <a:rPr lang="en-US" dirty="0"/>
              <a:t>there are around </a:t>
            </a:r>
            <a:r>
              <a:rPr lang="en-US" dirty="0" smtClean="0"/>
              <a:t>850,000 </a:t>
            </a:r>
            <a:r>
              <a:rPr lang="en-US" dirty="0"/>
              <a:t>people who have been diagnosed with </a:t>
            </a:r>
            <a:r>
              <a:rPr lang="en-US" dirty="0" smtClean="0"/>
              <a:t>dementia</a:t>
            </a:r>
            <a:endParaRPr lang="en-US" dirty="0"/>
          </a:p>
          <a:p>
            <a:r>
              <a:rPr lang="en-US" dirty="0"/>
              <a:t>There is a global ambition to develop a dementia cure or treatment by 2025</a:t>
            </a:r>
          </a:p>
          <a:p>
            <a:endParaRPr lang="en-GB" dirty="0"/>
          </a:p>
        </p:txBody>
      </p:sp>
      <p:pic>
        <p:nvPicPr>
          <p:cNvPr id="5"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3104" r="2310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3729099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GB" dirty="0" smtClean="0"/>
              <a:t>Video Presentation</a:t>
            </a:r>
            <a:endParaRPr lang="en-GB" dirty="0"/>
          </a:p>
        </p:txBody>
      </p:sp>
      <p:sp>
        <p:nvSpPr>
          <p:cNvPr id="3" name="Text Placeholder 2"/>
          <p:cNvSpPr>
            <a:spLocks noGrp="1"/>
          </p:cNvSpPr>
          <p:nvPr>
            <p:ph type="body" sz="quarter" idx="13"/>
          </p:nvPr>
        </p:nvSpPr>
        <p:spPr>
          <a:xfrm>
            <a:off x="457200" y="2286000"/>
            <a:ext cx="8343900" cy="3300686"/>
          </a:xfrm>
        </p:spPr>
        <p:txBody>
          <a:bodyPr/>
          <a:lstStyle/>
          <a:p>
            <a:pPr marL="0" indent="0">
              <a:buNone/>
            </a:pPr>
            <a:r>
              <a:rPr lang="en-GB" dirty="0"/>
              <a:t>4 people with lived experiences of dementia</a:t>
            </a:r>
          </a:p>
          <a:p>
            <a:pPr marL="0" indent="0">
              <a:buNone/>
            </a:pPr>
            <a:endParaRPr lang="en-GB" sz="2000" dirty="0" smtClean="0"/>
          </a:p>
          <a:p>
            <a:pPr marL="0" indent="0">
              <a:buNone/>
            </a:pPr>
            <a:r>
              <a:rPr lang="en-GB" dirty="0" smtClean="0"/>
              <a:t>This </a:t>
            </a:r>
            <a:r>
              <a:rPr lang="en-GB" dirty="0"/>
              <a:t>is the ‘lived experience’ of  real people and there is no acting </a:t>
            </a:r>
          </a:p>
          <a:p>
            <a:pPr marL="0" indent="0">
              <a:buNone/>
            </a:pPr>
            <a:endParaRPr lang="en-GB" sz="2000" dirty="0" smtClean="0"/>
          </a:p>
          <a:p>
            <a:pPr marL="0" indent="0">
              <a:buNone/>
            </a:pPr>
            <a:r>
              <a:rPr lang="en-GB" dirty="0" smtClean="0"/>
              <a:t>Look </a:t>
            </a:r>
            <a:r>
              <a:rPr lang="en-GB" dirty="0"/>
              <a:t>out for the differences in their experience of dementia </a:t>
            </a:r>
          </a:p>
          <a:p>
            <a:pPr marL="0" indent="0" algn="ctr">
              <a:buNone/>
            </a:pPr>
            <a:endParaRPr lang="en-GB" dirty="0" smtClean="0">
              <a:latin typeface="Arial" panose="020B0604020202020204" pitchFamily="34" charset="0"/>
              <a:cs typeface="Arial" panose="020B0604020202020204" pitchFamily="34" charset="0"/>
              <a:hlinkClick r:id=""/>
            </a:endParaRPr>
          </a:p>
          <a:p>
            <a:pPr marL="0" indent="0" algn="ctr">
              <a:buNone/>
            </a:pPr>
            <a:r>
              <a:rPr lang="en-GB" dirty="0" smtClean="0">
                <a:latin typeface="Arial" panose="020B0604020202020204" pitchFamily="34" charset="0"/>
                <a:cs typeface="Arial" panose="020B0604020202020204" pitchFamily="34" charset="0"/>
                <a:hlinkClick r:id=""/>
              </a:rPr>
              <a:t>Living </a:t>
            </a:r>
            <a:r>
              <a:rPr lang="en-GB" dirty="0">
                <a:latin typeface="Arial" panose="020B0604020202020204" pitchFamily="34" charset="0"/>
                <a:cs typeface="Arial" panose="020B0604020202020204" pitchFamily="34" charset="0"/>
                <a:hlinkClick r:id="rId3"/>
              </a:rPr>
              <a:t>with Dementia SCIE TV Video</a:t>
            </a:r>
            <a:endParaRPr lang="en-GB" dirty="0">
              <a:latin typeface="Arial" panose="020B0604020202020204" pitchFamily="34" charset="0"/>
              <a:cs typeface="Arial" panose="020B0604020202020204" pitchFamily="34" charset="0"/>
            </a:endParaRPr>
          </a:p>
          <a:p>
            <a:pPr marL="0" indent="0" algn="ctr">
              <a:buNone/>
            </a:pPr>
            <a:r>
              <a:rPr lang="en-GB" dirty="0" smtClean="0"/>
              <a:t>10 </a:t>
            </a:r>
            <a:r>
              <a:rPr lang="en-GB" dirty="0"/>
              <a:t>minutes </a:t>
            </a:r>
          </a:p>
          <a:p>
            <a:endParaRPr lang="en-GB" dirty="0"/>
          </a:p>
        </p:txBody>
      </p:sp>
      <p:sp>
        <p:nvSpPr>
          <p:cNvPr id="6" name="Subtitle 2"/>
          <p:cNvSpPr txBox="1">
            <a:spLocks/>
          </p:cNvSpPr>
          <p:nvPr/>
        </p:nvSpPr>
        <p:spPr>
          <a:xfrm>
            <a:off x="457200" y="1704975"/>
            <a:ext cx="64008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rgbClr val="003893"/>
                </a:solidFill>
              </a:rPr>
              <a:t>Living with dementia</a:t>
            </a:r>
            <a:endParaRPr lang="en-GB" sz="2800" b="1" dirty="0">
              <a:solidFill>
                <a:srgbClr val="003893"/>
              </a:solidFill>
            </a:endParaRPr>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9" name="Picture 8"/>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2264150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GB" dirty="0"/>
              <a:t>Early Symptoms of Dementia</a:t>
            </a:r>
          </a:p>
        </p:txBody>
      </p:sp>
      <p:sp>
        <p:nvSpPr>
          <p:cNvPr id="3" name="Text Placeholder 2"/>
          <p:cNvSpPr>
            <a:spLocks noGrp="1"/>
          </p:cNvSpPr>
          <p:nvPr>
            <p:ph type="body" sz="quarter" idx="13"/>
          </p:nvPr>
        </p:nvSpPr>
        <p:spPr/>
        <p:txBody>
          <a:bodyPr/>
          <a:lstStyle/>
          <a:p>
            <a:r>
              <a:rPr lang="en-US" b="1" dirty="0"/>
              <a:t>Memory</a:t>
            </a:r>
            <a:r>
              <a:rPr lang="en-US" dirty="0"/>
              <a:t> </a:t>
            </a:r>
            <a:r>
              <a:rPr lang="en-US" dirty="0" smtClean="0"/>
              <a:t>Problems - </a:t>
            </a:r>
            <a:r>
              <a:rPr lang="en-US" b="1" dirty="0"/>
              <a:t>short term </a:t>
            </a:r>
            <a:r>
              <a:rPr lang="en-US" b="1" dirty="0" smtClean="0"/>
              <a:t>memory</a:t>
            </a:r>
            <a:r>
              <a:rPr lang="en-US" dirty="0" smtClean="0"/>
              <a:t> </a:t>
            </a:r>
            <a:endParaRPr lang="en-US" dirty="0"/>
          </a:p>
          <a:p>
            <a:r>
              <a:rPr lang="en-US" b="1" dirty="0"/>
              <a:t>Getting lost </a:t>
            </a:r>
            <a:r>
              <a:rPr lang="en-US" dirty="0"/>
              <a:t>in familiar places, issues with </a:t>
            </a:r>
            <a:r>
              <a:rPr lang="en-US" b="1" dirty="0"/>
              <a:t>names</a:t>
            </a:r>
          </a:p>
          <a:p>
            <a:r>
              <a:rPr lang="en-US" dirty="0"/>
              <a:t>Orientation in </a:t>
            </a:r>
            <a:r>
              <a:rPr lang="en-US" b="1" dirty="0"/>
              <a:t>time</a:t>
            </a:r>
            <a:r>
              <a:rPr lang="en-US" dirty="0"/>
              <a:t> and </a:t>
            </a:r>
            <a:r>
              <a:rPr lang="en-US" b="1" dirty="0"/>
              <a:t>place</a:t>
            </a:r>
          </a:p>
          <a:p>
            <a:r>
              <a:rPr lang="en-US" b="1" dirty="0"/>
              <a:t>Communication</a:t>
            </a:r>
            <a:r>
              <a:rPr lang="en-US" dirty="0"/>
              <a:t> – word finding difficulties, reading and writing</a:t>
            </a:r>
          </a:p>
          <a:p>
            <a:r>
              <a:rPr lang="en-US" b="1" dirty="0"/>
              <a:t>Cognitive</a:t>
            </a:r>
            <a:r>
              <a:rPr lang="en-US" dirty="0"/>
              <a:t> difficulties- concentration &amp; thinking things through</a:t>
            </a:r>
          </a:p>
          <a:p>
            <a:r>
              <a:rPr lang="en-US" b="1" dirty="0"/>
              <a:t>Worry</a:t>
            </a:r>
            <a:r>
              <a:rPr lang="en-US" dirty="0"/>
              <a:t> about memory problems</a:t>
            </a:r>
          </a:p>
          <a:p>
            <a:r>
              <a:rPr lang="en-US" dirty="0"/>
              <a:t>Other </a:t>
            </a:r>
            <a:r>
              <a:rPr lang="en-US" b="1" dirty="0"/>
              <a:t>people comment </a:t>
            </a:r>
            <a:r>
              <a:rPr lang="en-US" dirty="0"/>
              <a:t>on your </a:t>
            </a:r>
            <a:r>
              <a:rPr lang="en-US" dirty="0" smtClean="0"/>
              <a:t>memory</a:t>
            </a:r>
            <a:endParaRPr lang="en-US" dirty="0"/>
          </a:p>
        </p:txBody>
      </p:sp>
      <p:sp>
        <p:nvSpPr>
          <p:cNvPr id="4"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6" name="Picture 5"/>
          <p:cNvPicPr>
            <a:picLocks noChangeAspect="1"/>
          </p:cNvPicPr>
          <p:nvPr/>
        </p:nvPicPr>
        <p:blipFill>
          <a:blip r:embed="rId3"/>
          <a:stretch>
            <a:fillRect/>
          </a:stretch>
        </p:blipFill>
        <p:spPr>
          <a:xfrm>
            <a:off x="0" y="6189288"/>
            <a:ext cx="9144000" cy="254000"/>
          </a:xfrm>
          <a:prstGeom prst="rect">
            <a:avLst/>
          </a:prstGeom>
        </p:spPr>
      </p:pic>
    </p:spTree>
    <p:extLst>
      <p:ext uri="{BB962C8B-B14F-4D97-AF65-F5344CB8AC3E}">
        <p14:creationId xmlns:p14="http://schemas.microsoft.com/office/powerpoint/2010/main" val="292754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Title 2"/>
          <p:cNvSpPr>
            <a:spLocks noGrp="1"/>
          </p:cNvSpPr>
          <p:nvPr>
            <p:ph type="ctrTitle"/>
          </p:nvPr>
        </p:nvSpPr>
        <p:spPr>
          <a:xfrm>
            <a:off x="457199" y="1025526"/>
            <a:ext cx="8571053" cy="679449"/>
          </a:xfrm>
        </p:spPr>
        <p:txBody>
          <a:bodyPr/>
          <a:lstStyle/>
          <a:p>
            <a:r>
              <a:rPr lang="en-GB" dirty="0" smtClean="0"/>
              <a:t>Risk factors associated with dementia</a:t>
            </a:r>
            <a:endParaRPr lang="en-GB" dirty="0"/>
          </a:p>
        </p:txBody>
      </p:sp>
      <p:sp>
        <p:nvSpPr>
          <p:cNvPr id="5" name="Text Placeholder 4"/>
          <p:cNvSpPr>
            <a:spLocks noGrp="1"/>
          </p:cNvSpPr>
          <p:nvPr>
            <p:ph type="body" sz="quarter" idx="13"/>
          </p:nvPr>
        </p:nvSpPr>
        <p:spPr>
          <a:xfrm>
            <a:off x="457200" y="1725592"/>
            <a:ext cx="7540906" cy="2457450"/>
          </a:xfrm>
        </p:spPr>
        <p:txBody>
          <a:bodyPr/>
          <a:lstStyle/>
          <a:p>
            <a:r>
              <a:rPr lang="en-GB" sz="2000" dirty="0">
                <a:latin typeface="Arial" pitchFamily="34" charset="0"/>
                <a:cs typeface="Arial" pitchFamily="34" charset="0"/>
              </a:rPr>
              <a:t>A person’s </a:t>
            </a:r>
            <a:r>
              <a:rPr lang="en-GB" sz="2000" b="1" dirty="0" smtClean="0">
                <a:latin typeface="Arial" pitchFamily="34" charset="0"/>
                <a:cs typeface="Arial" pitchFamily="34" charset="0"/>
              </a:rPr>
              <a:t>age</a:t>
            </a:r>
            <a:endParaRPr lang="en-GB" sz="2000" b="1" dirty="0">
              <a:latin typeface="Arial" pitchFamily="34" charset="0"/>
              <a:cs typeface="Arial" pitchFamily="34" charset="0"/>
            </a:endParaRPr>
          </a:p>
          <a:p>
            <a:r>
              <a:rPr lang="en-GB" sz="2000" b="1" dirty="0">
                <a:latin typeface="Arial" pitchFamily="34" charset="0"/>
                <a:cs typeface="Arial" pitchFamily="34" charset="0"/>
              </a:rPr>
              <a:t>Gender</a:t>
            </a:r>
            <a:r>
              <a:rPr lang="en-GB" sz="2000" dirty="0">
                <a:effectLst>
                  <a:outerShdw blurRad="38100" dist="38100" dir="2700000" algn="tl">
                    <a:srgbClr val="000000">
                      <a:alpha val="43137"/>
                    </a:srgbClr>
                  </a:outerShdw>
                </a:effectLst>
                <a:latin typeface="Arial" pitchFamily="34" charset="0"/>
                <a:cs typeface="Arial" pitchFamily="34" charset="0"/>
              </a:rPr>
              <a:t>-</a:t>
            </a:r>
            <a:r>
              <a:rPr lang="en-GB" sz="2000" dirty="0">
                <a:latin typeface="Arial" pitchFamily="34" charset="0"/>
                <a:cs typeface="Arial" pitchFamily="34" charset="0"/>
              </a:rPr>
              <a:t> women more likely to get Alzheimer’s Disease and men are more likely to get Vascular Dementia </a:t>
            </a:r>
          </a:p>
          <a:p>
            <a:r>
              <a:rPr lang="en-GB" sz="2000" dirty="0">
                <a:latin typeface="Arial" pitchFamily="34" charset="0"/>
                <a:cs typeface="Arial" pitchFamily="34" charset="0"/>
              </a:rPr>
              <a:t>People who </a:t>
            </a:r>
            <a:r>
              <a:rPr lang="en-GB" sz="2000" b="1" dirty="0">
                <a:latin typeface="Arial" pitchFamily="34" charset="0"/>
                <a:cs typeface="Arial" pitchFamily="34" charset="0"/>
              </a:rPr>
              <a:t>smoke</a:t>
            </a:r>
            <a:r>
              <a:rPr lang="en-GB" sz="2000" dirty="0">
                <a:effectLst>
                  <a:outerShdw blurRad="38100" dist="38100" dir="2700000" algn="tl">
                    <a:srgbClr val="000000">
                      <a:alpha val="43137"/>
                    </a:srgbClr>
                  </a:outerShdw>
                </a:effectLst>
                <a:latin typeface="Arial" pitchFamily="34" charset="0"/>
                <a:cs typeface="Arial" pitchFamily="34" charset="0"/>
              </a:rPr>
              <a:t> </a:t>
            </a:r>
          </a:p>
          <a:p>
            <a:r>
              <a:rPr lang="en-GB" sz="2000" dirty="0">
                <a:latin typeface="Arial" pitchFamily="34" charset="0"/>
                <a:cs typeface="Arial" pitchFamily="34" charset="0"/>
              </a:rPr>
              <a:t>Eating a diet </a:t>
            </a:r>
            <a:r>
              <a:rPr lang="en-GB" sz="2000" b="1" dirty="0">
                <a:latin typeface="Arial" pitchFamily="34" charset="0"/>
                <a:cs typeface="Arial" pitchFamily="34" charset="0"/>
              </a:rPr>
              <a:t>high in cholesterol</a:t>
            </a:r>
          </a:p>
          <a:p>
            <a:r>
              <a:rPr lang="en-GB" sz="2000" dirty="0">
                <a:latin typeface="Arial" pitchFamily="34" charset="0"/>
                <a:cs typeface="Arial" pitchFamily="34" charset="0"/>
              </a:rPr>
              <a:t>Being </a:t>
            </a:r>
            <a:r>
              <a:rPr lang="en-GB" sz="2000" b="1" dirty="0">
                <a:latin typeface="Arial" pitchFamily="34" charset="0"/>
                <a:cs typeface="Arial" pitchFamily="34" charset="0"/>
              </a:rPr>
              <a:t>overweight </a:t>
            </a:r>
            <a:r>
              <a:rPr lang="en-GB" sz="2000" dirty="0">
                <a:latin typeface="Arial" pitchFamily="34" charset="0"/>
                <a:cs typeface="Arial" pitchFamily="34" charset="0"/>
              </a:rPr>
              <a:t>or obese </a:t>
            </a:r>
          </a:p>
          <a:p>
            <a:r>
              <a:rPr lang="en-GB" sz="2000" b="1" dirty="0">
                <a:latin typeface="Arial" pitchFamily="34" charset="0"/>
                <a:cs typeface="Arial" pitchFamily="34" charset="0"/>
              </a:rPr>
              <a:t>Not doing </a:t>
            </a:r>
            <a:r>
              <a:rPr lang="en-GB" sz="2000" dirty="0">
                <a:latin typeface="Arial" pitchFamily="34" charset="0"/>
                <a:cs typeface="Arial" pitchFamily="34" charset="0"/>
              </a:rPr>
              <a:t>enough exercise</a:t>
            </a:r>
          </a:p>
          <a:p>
            <a:r>
              <a:rPr lang="en-GB" sz="2000" dirty="0">
                <a:latin typeface="Arial" pitchFamily="34" charset="0"/>
                <a:cs typeface="Arial" pitchFamily="34" charset="0"/>
              </a:rPr>
              <a:t>Having a </a:t>
            </a:r>
            <a:r>
              <a:rPr lang="en-GB" sz="2000" b="1" dirty="0">
                <a:latin typeface="Arial" pitchFamily="34" charset="0"/>
                <a:cs typeface="Arial" pitchFamily="34" charset="0"/>
              </a:rPr>
              <a:t>sedentary </a:t>
            </a:r>
            <a:r>
              <a:rPr lang="en-GB" sz="2000" dirty="0">
                <a:latin typeface="Arial" pitchFamily="34" charset="0"/>
                <a:cs typeface="Arial" pitchFamily="34" charset="0"/>
              </a:rPr>
              <a:t>life style</a:t>
            </a:r>
          </a:p>
          <a:p>
            <a:r>
              <a:rPr lang="en-GB" sz="2000" dirty="0">
                <a:latin typeface="Arial" pitchFamily="34" charset="0"/>
                <a:cs typeface="Arial" pitchFamily="34" charset="0"/>
              </a:rPr>
              <a:t>Drinking </a:t>
            </a:r>
            <a:r>
              <a:rPr lang="en-GB" sz="2000" b="1" dirty="0">
                <a:latin typeface="Arial" pitchFamily="34" charset="0"/>
                <a:cs typeface="Arial" pitchFamily="34" charset="0"/>
              </a:rPr>
              <a:t>too much alcohol</a:t>
            </a:r>
          </a:p>
          <a:p>
            <a:r>
              <a:rPr lang="en-GB" sz="2000" dirty="0">
                <a:latin typeface="Arial" pitchFamily="34" charset="0"/>
                <a:cs typeface="Arial" pitchFamily="34" charset="0"/>
              </a:rPr>
              <a:t>Having a </a:t>
            </a:r>
            <a:r>
              <a:rPr lang="en-GB" sz="2000" b="1" dirty="0">
                <a:latin typeface="Arial" pitchFamily="34" charset="0"/>
                <a:cs typeface="Arial" pitchFamily="34" charset="0"/>
              </a:rPr>
              <a:t>family history </a:t>
            </a:r>
            <a:r>
              <a:rPr lang="en-GB" sz="2000" dirty="0">
                <a:latin typeface="Arial" pitchFamily="34" charset="0"/>
                <a:cs typeface="Arial" pitchFamily="34" charset="0"/>
              </a:rPr>
              <a:t>of dementia </a:t>
            </a:r>
          </a:p>
          <a:p>
            <a:r>
              <a:rPr lang="en-GB" sz="2000" dirty="0">
                <a:latin typeface="Arial" pitchFamily="34" charset="0"/>
                <a:cs typeface="Arial" pitchFamily="34" charset="0"/>
              </a:rPr>
              <a:t>Having </a:t>
            </a:r>
            <a:r>
              <a:rPr lang="en-GB" sz="2000" b="1" dirty="0">
                <a:latin typeface="Arial" pitchFamily="34" charset="0"/>
                <a:cs typeface="Arial" pitchFamily="34" charset="0"/>
              </a:rPr>
              <a:t>high blood pressure </a:t>
            </a:r>
          </a:p>
          <a:p>
            <a:r>
              <a:rPr lang="en-GB" sz="2000" dirty="0">
                <a:latin typeface="Arial" pitchFamily="34" charset="0"/>
                <a:cs typeface="Arial" pitchFamily="34" charset="0"/>
              </a:rPr>
              <a:t>People with </a:t>
            </a:r>
            <a:r>
              <a:rPr lang="en-GB" sz="2000" b="1" dirty="0">
                <a:latin typeface="Arial" pitchFamily="34" charset="0"/>
                <a:cs typeface="Arial" pitchFamily="34" charset="0"/>
              </a:rPr>
              <a:t>Down Syndrome</a:t>
            </a:r>
          </a:p>
          <a:p>
            <a:endParaRPr lang="en-GB" sz="2000" dirty="0"/>
          </a:p>
        </p:txBody>
      </p:sp>
      <p:pic>
        <p:nvPicPr>
          <p:cNvPr id="7" name="Picture 2" descr="C:\Users\MMakaza\AppData\Local\Microsoft\Windows\Temporary Internet Files\Content.IE5\ROZOG81K\risk[1].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9"/>
          <a:stretch/>
        </p:blipFill>
        <p:spPr bwMode="auto">
          <a:xfrm>
            <a:off x="5748868" y="2847473"/>
            <a:ext cx="2249238" cy="2997741"/>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6899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GB" dirty="0" smtClean="0"/>
              <a:t>Types of Dementia</a:t>
            </a:r>
            <a:endParaRPr lang="en-GB" dirty="0"/>
          </a:p>
        </p:txBody>
      </p:sp>
      <p:sp>
        <p:nvSpPr>
          <p:cNvPr id="3" name="Text Placeholder 2"/>
          <p:cNvSpPr>
            <a:spLocks noGrp="1"/>
          </p:cNvSpPr>
          <p:nvPr>
            <p:ph type="body" sz="quarter" idx="13"/>
          </p:nvPr>
        </p:nvSpPr>
        <p:spPr>
          <a:xfrm>
            <a:off x="457200" y="1954924"/>
            <a:ext cx="8165939" cy="3720662"/>
          </a:xfrm>
        </p:spPr>
        <p:txBody>
          <a:bodyPr/>
          <a:lstStyle/>
          <a:p>
            <a:pPr marL="514144" indent="-514144">
              <a:lnSpc>
                <a:spcPct val="90000"/>
              </a:lnSpc>
              <a:buFont typeface="+mj-lt"/>
              <a:buAutoNum type="arabicPeriod"/>
            </a:pPr>
            <a:r>
              <a:rPr lang="en-GB" sz="2000" dirty="0">
                <a:latin typeface="+mj-lt"/>
                <a:cs typeface="Arial" pitchFamily="34" charset="0"/>
              </a:rPr>
              <a:t>Alzheimer's Disease  62%</a:t>
            </a:r>
          </a:p>
          <a:p>
            <a:pPr marL="514144" indent="-514144">
              <a:lnSpc>
                <a:spcPct val="90000"/>
              </a:lnSpc>
              <a:buFont typeface="+mj-lt"/>
              <a:buAutoNum type="arabicPeriod"/>
            </a:pPr>
            <a:r>
              <a:rPr lang="en-GB" sz="2000" dirty="0">
                <a:latin typeface="+mj-lt"/>
                <a:cs typeface="Arial" pitchFamily="34" charset="0"/>
              </a:rPr>
              <a:t>Vascular Dementia  17%</a:t>
            </a:r>
          </a:p>
          <a:p>
            <a:pPr marL="514144" indent="-514144">
              <a:lnSpc>
                <a:spcPct val="90000"/>
              </a:lnSpc>
              <a:buFont typeface="+mj-lt"/>
              <a:buAutoNum type="arabicPeriod"/>
            </a:pPr>
            <a:r>
              <a:rPr lang="en-GB" sz="2000" dirty="0">
                <a:latin typeface="+mj-lt"/>
                <a:cs typeface="Arial" pitchFamily="34" charset="0"/>
              </a:rPr>
              <a:t>Mixed 10%</a:t>
            </a:r>
          </a:p>
          <a:p>
            <a:pPr marL="514144" indent="-514144">
              <a:lnSpc>
                <a:spcPct val="90000"/>
              </a:lnSpc>
              <a:buFont typeface="+mj-lt"/>
              <a:buAutoNum type="arabicPeriod"/>
            </a:pPr>
            <a:r>
              <a:rPr lang="en-GB" sz="2000" dirty="0" err="1">
                <a:latin typeface="+mj-lt"/>
                <a:cs typeface="Arial" pitchFamily="34" charset="0"/>
              </a:rPr>
              <a:t>Lewy</a:t>
            </a:r>
            <a:r>
              <a:rPr lang="en-GB" sz="2000" dirty="0">
                <a:latin typeface="+mj-lt"/>
                <a:cs typeface="Arial" pitchFamily="34" charset="0"/>
              </a:rPr>
              <a:t> Body Dementia 4%</a:t>
            </a:r>
          </a:p>
          <a:p>
            <a:pPr marL="514144" indent="-514144">
              <a:lnSpc>
                <a:spcPct val="90000"/>
              </a:lnSpc>
              <a:buFont typeface="+mj-lt"/>
              <a:buAutoNum type="arabicPeriod"/>
            </a:pPr>
            <a:r>
              <a:rPr lang="en-GB" sz="2000" dirty="0">
                <a:latin typeface="+mj-lt"/>
                <a:cs typeface="Arial" pitchFamily="34" charset="0"/>
              </a:rPr>
              <a:t>Frontal Lobe Dementias 2%</a:t>
            </a:r>
          </a:p>
          <a:p>
            <a:pPr marL="0" indent="0">
              <a:lnSpc>
                <a:spcPct val="90000"/>
              </a:lnSpc>
              <a:buNone/>
            </a:pPr>
            <a:endParaRPr lang="en-GB" sz="1600" dirty="0">
              <a:latin typeface="+mj-lt"/>
              <a:cs typeface="Arial" pitchFamily="34" charset="0"/>
            </a:endParaRPr>
          </a:p>
          <a:p>
            <a:pPr marL="0" indent="0">
              <a:lnSpc>
                <a:spcPct val="90000"/>
              </a:lnSpc>
              <a:buNone/>
            </a:pPr>
            <a:r>
              <a:rPr lang="en-GB" sz="2000" b="1" i="1" dirty="0">
                <a:latin typeface="+mj-lt"/>
                <a:cs typeface="Arial" pitchFamily="34" charset="0"/>
              </a:rPr>
              <a:t>Rarer forms of Dementia  5%</a:t>
            </a:r>
          </a:p>
          <a:p>
            <a:pPr marL="0" indent="0">
              <a:lnSpc>
                <a:spcPct val="90000"/>
              </a:lnSpc>
              <a:buNone/>
            </a:pPr>
            <a:endParaRPr lang="en-GB" sz="1600" dirty="0">
              <a:latin typeface="+mj-lt"/>
              <a:cs typeface="Arial" panose="020B0604020202020204" pitchFamily="34" charset="0"/>
            </a:endParaRPr>
          </a:p>
          <a:p>
            <a:pPr marL="457017" indent="-457017">
              <a:lnSpc>
                <a:spcPct val="90000"/>
              </a:lnSpc>
            </a:pPr>
            <a:r>
              <a:rPr lang="en-GB" sz="2000" dirty="0">
                <a:latin typeface="+mj-lt"/>
                <a:cs typeface="Arial" panose="020B0604020202020204" pitchFamily="34" charset="0"/>
              </a:rPr>
              <a:t>Alcohol Related Dementia, e.g. </a:t>
            </a:r>
            <a:r>
              <a:rPr lang="en-GB" sz="2000" dirty="0" err="1">
                <a:latin typeface="+mj-lt"/>
                <a:cs typeface="Arial" panose="020B0604020202020204" pitchFamily="34" charset="0"/>
              </a:rPr>
              <a:t>Korsakoff’s</a:t>
            </a:r>
            <a:r>
              <a:rPr lang="en-GB" sz="2000" dirty="0">
                <a:latin typeface="+mj-lt"/>
                <a:cs typeface="Arial" panose="020B0604020202020204" pitchFamily="34" charset="0"/>
              </a:rPr>
              <a:t> Syndrome</a:t>
            </a:r>
          </a:p>
          <a:p>
            <a:pPr marL="457017" indent="-457017">
              <a:lnSpc>
                <a:spcPct val="90000"/>
              </a:lnSpc>
            </a:pPr>
            <a:r>
              <a:rPr lang="en-GB" sz="2000" dirty="0">
                <a:latin typeface="+mj-lt"/>
                <a:cs typeface="Arial" panose="020B0604020202020204" pitchFamily="34" charset="0"/>
              </a:rPr>
              <a:t>Creutzfeldt-Jakob Disease (CJD)</a:t>
            </a:r>
          </a:p>
          <a:p>
            <a:pPr marL="457017" indent="-457017">
              <a:lnSpc>
                <a:spcPct val="90000"/>
              </a:lnSpc>
            </a:pPr>
            <a:r>
              <a:rPr lang="en-GB" sz="2000" dirty="0">
                <a:latin typeface="+mj-lt"/>
                <a:cs typeface="Arial" panose="020B0604020202020204" pitchFamily="34" charset="0"/>
              </a:rPr>
              <a:t>HIV &amp; Aids Related Dementia</a:t>
            </a:r>
          </a:p>
          <a:p>
            <a:pPr marL="0" indent="0" algn="r">
              <a:lnSpc>
                <a:spcPct val="90000"/>
              </a:lnSpc>
              <a:buNone/>
            </a:pPr>
            <a:r>
              <a:rPr lang="en-GB" sz="2000" dirty="0">
                <a:latin typeface="+mj-lt"/>
                <a:cs typeface="Arial" panose="020B0604020202020204" pitchFamily="34" charset="0"/>
              </a:rPr>
              <a:t>(Alzheimer's Disease Society 2014</a:t>
            </a:r>
            <a:r>
              <a:rPr lang="en-GB" sz="2000" dirty="0">
                <a:latin typeface="+mj-lt"/>
              </a:rPr>
              <a:t>)</a:t>
            </a:r>
            <a:r>
              <a:rPr lang="en-GB" sz="2000" b="1" dirty="0">
                <a:latin typeface="+mj-lt"/>
              </a:rPr>
              <a:t> </a:t>
            </a:r>
          </a:p>
          <a:p>
            <a:endParaRPr lang="en-GB" sz="2000" b="1" dirty="0">
              <a:solidFill>
                <a:srgbClr val="FF0000"/>
              </a:solidFill>
              <a:latin typeface="+mj-lt"/>
            </a:endParaRPr>
          </a:p>
          <a:p>
            <a:endParaRPr lang="en-GB" sz="2000" dirty="0">
              <a:latin typeface="+mj-lt"/>
            </a:endParaRPr>
          </a:p>
        </p:txBody>
      </p:sp>
      <p:sp>
        <p:nvSpPr>
          <p:cNvPr id="6"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7" name="Picture 6"/>
          <p:cNvPicPr>
            <a:picLocks noChangeAspect="1"/>
          </p:cNvPicPr>
          <p:nvPr/>
        </p:nvPicPr>
        <p:blipFill>
          <a:blip r:embed="rId3"/>
          <a:stretch>
            <a:fillRect/>
          </a:stretch>
        </p:blipFill>
        <p:spPr>
          <a:xfrm>
            <a:off x="0" y="6189288"/>
            <a:ext cx="9144000" cy="254000"/>
          </a:xfrm>
          <a:prstGeom prst="rect">
            <a:avLst/>
          </a:prstGeom>
        </p:spPr>
      </p:pic>
    </p:spTree>
    <p:extLst>
      <p:ext uri="{BB962C8B-B14F-4D97-AF65-F5344CB8AC3E}">
        <p14:creationId xmlns:p14="http://schemas.microsoft.com/office/powerpoint/2010/main" val="4109450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Title 3"/>
          <p:cNvSpPr>
            <a:spLocks noGrp="1"/>
          </p:cNvSpPr>
          <p:nvPr>
            <p:ph type="ctrTitle"/>
          </p:nvPr>
        </p:nvSpPr>
        <p:spPr/>
        <p:txBody>
          <a:bodyPr/>
          <a:lstStyle/>
          <a:p>
            <a:r>
              <a:rPr lang="en-GB" dirty="0" smtClean="0"/>
              <a:t>Young Dementia</a:t>
            </a:r>
            <a:endParaRPr lang="en-GB" dirty="0"/>
          </a:p>
        </p:txBody>
      </p:sp>
      <p:sp>
        <p:nvSpPr>
          <p:cNvPr id="6" name="Text Placeholder 5"/>
          <p:cNvSpPr>
            <a:spLocks noGrp="1"/>
          </p:cNvSpPr>
          <p:nvPr>
            <p:ph type="body" sz="quarter" idx="13"/>
          </p:nvPr>
        </p:nvSpPr>
        <p:spPr>
          <a:xfrm>
            <a:off x="444971" y="1878595"/>
            <a:ext cx="8328639" cy="2457450"/>
          </a:xfrm>
        </p:spPr>
        <p:txBody>
          <a:bodyPr/>
          <a:lstStyle/>
          <a:p>
            <a:r>
              <a:rPr lang="en-GB" sz="2100" dirty="0"/>
              <a:t>Dementia is considered ‘young onset’ when it affects people under 65 years of age. Also referred to as ‘early onset’ or ‘working age’ dementia. Onset can be as early as mid/late 30’s</a:t>
            </a:r>
            <a:r>
              <a:rPr lang="en-GB" sz="2100" dirty="0" smtClean="0"/>
              <a:t>.</a:t>
            </a:r>
          </a:p>
          <a:p>
            <a:pPr marL="0" indent="0">
              <a:buNone/>
            </a:pPr>
            <a:endParaRPr lang="en-GB" sz="1800" dirty="0"/>
          </a:p>
          <a:p>
            <a:r>
              <a:rPr lang="en-GB" sz="2100" dirty="0"/>
              <a:t>Young dementia has arguably even more impact:</a:t>
            </a:r>
          </a:p>
          <a:p>
            <a:pPr>
              <a:buFont typeface="Wingdings" panose="05000000000000000000" pitchFamily="2" charset="2"/>
              <a:buChar char="ü"/>
            </a:pPr>
            <a:r>
              <a:rPr lang="en-GB" sz="2100" dirty="0"/>
              <a:t>It may be unexpected</a:t>
            </a:r>
          </a:p>
          <a:p>
            <a:pPr>
              <a:buFont typeface="Wingdings" panose="05000000000000000000" pitchFamily="2" charset="2"/>
              <a:buChar char="ü"/>
            </a:pPr>
            <a:r>
              <a:rPr lang="en-GB" sz="2100" dirty="0"/>
              <a:t>Impact on family life</a:t>
            </a:r>
          </a:p>
          <a:p>
            <a:pPr>
              <a:buFont typeface="Wingdings" panose="05000000000000000000" pitchFamily="2" charset="2"/>
              <a:buChar char="ü"/>
            </a:pPr>
            <a:r>
              <a:rPr lang="en-GB" sz="2100" dirty="0"/>
              <a:t>Partners &amp; children may become carers</a:t>
            </a:r>
          </a:p>
          <a:p>
            <a:pPr>
              <a:buFont typeface="Wingdings" panose="05000000000000000000" pitchFamily="2" charset="2"/>
              <a:buChar char="ü"/>
            </a:pPr>
            <a:r>
              <a:rPr lang="en-GB" sz="2100" dirty="0"/>
              <a:t>Loss of income (possibly double) </a:t>
            </a:r>
          </a:p>
          <a:p>
            <a:pPr marL="0" indent="0">
              <a:buNone/>
            </a:pPr>
            <a:endParaRPr lang="en-GB" sz="1800" dirty="0"/>
          </a:p>
          <a:p>
            <a:pPr marL="0" lvl="1" indent="0" algn="ctr">
              <a:buNone/>
            </a:pPr>
            <a:r>
              <a:rPr lang="en-GB" sz="2100" dirty="0">
                <a:latin typeface="Arial" pitchFamily="34" charset="0"/>
                <a:cs typeface="Arial" pitchFamily="34" charset="0"/>
                <a:hlinkClick r:id="rId3"/>
              </a:rPr>
              <a:t>Living with Young Onset Dementia - Dementia UK</a:t>
            </a:r>
            <a:endParaRPr lang="en-GB" sz="2100" dirty="0">
              <a:latin typeface="Arial" pitchFamily="34" charset="0"/>
              <a:cs typeface="Arial" pitchFamily="34" charset="0"/>
            </a:endParaRPr>
          </a:p>
          <a:p>
            <a:pPr marL="0" indent="0">
              <a:buNone/>
            </a:pPr>
            <a:endParaRPr lang="en-GB" sz="2200" dirty="0"/>
          </a:p>
        </p:txBody>
      </p:sp>
      <p:sp>
        <p:nvSpPr>
          <p:cNvPr id="8"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7" name="Picture 6"/>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535448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Title 2"/>
          <p:cNvSpPr>
            <a:spLocks noGrp="1"/>
          </p:cNvSpPr>
          <p:nvPr>
            <p:ph type="ctrTitle"/>
          </p:nvPr>
        </p:nvSpPr>
        <p:spPr/>
        <p:txBody>
          <a:bodyPr/>
          <a:lstStyle/>
          <a:p>
            <a:r>
              <a:rPr lang="en-GB" dirty="0" smtClean="0"/>
              <a:t>The 3 ‘D’s’</a:t>
            </a:r>
            <a:endParaRPr lang="en-GB" dirty="0"/>
          </a:p>
        </p:txBody>
      </p:sp>
      <p:sp>
        <p:nvSpPr>
          <p:cNvPr id="2" name="Subtitle 1"/>
          <p:cNvSpPr>
            <a:spLocks noGrp="1"/>
          </p:cNvSpPr>
          <p:nvPr>
            <p:ph type="subTitle" idx="1"/>
          </p:nvPr>
        </p:nvSpPr>
        <p:spPr>
          <a:xfrm>
            <a:off x="488506" y="1655781"/>
            <a:ext cx="8075240" cy="581025"/>
          </a:xfrm>
        </p:spPr>
        <p:txBody>
          <a:bodyPr/>
          <a:lstStyle/>
          <a:p>
            <a:r>
              <a:rPr lang="en-GB" dirty="0" smtClean="0"/>
              <a:t>Is </a:t>
            </a:r>
            <a:r>
              <a:rPr lang="en-GB" dirty="0"/>
              <a:t>it Dementia, Delirium or Depression?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30" y="2060848"/>
            <a:ext cx="6532991" cy="407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7" name="Picture 6"/>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359177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Title 3"/>
          <p:cNvSpPr>
            <a:spLocks noGrp="1"/>
          </p:cNvSpPr>
          <p:nvPr>
            <p:ph type="ctrTitle"/>
          </p:nvPr>
        </p:nvSpPr>
        <p:spPr/>
        <p:txBody>
          <a:bodyPr/>
          <a:lstStyle/>
          <a:p>
            <a:r>
              <a:rPr lang="en-GB" dirty="0"/>
              <a:t>Video Presentation </a:t>
            </a:r>
          </a:p>
        </p:txBody>
      </p:sp>
      <p:sp>
        <p:nvSpPr>
          <p:cNvPr id="5" name="Subtitle 4"/>
          <p:cNvSpPr>
            <a:spLocks noGrp="1"/>
          </p:cNvSpPr>
          <p:nvPr>
            <p:ph type="subTitle" idx="1"/>
          </p:nvPr>
        </p:nvSpPr>
        <p:spPr>
          <a:xfrm>
            <a:off x="457199" y="1757362"/>
            <a:ext cx="7839075" cy="581025"/>
          </a:xfrm>
        </p:spPr>
        <p:txBody>
          <a:bodyPr/>
          <a:lstStyle/>
          <a:p>
            <a:r>
              <a:rPr lang="en-US" dirty="0"/>
              <a:t>The </a:t>
            </a:r>
            <a:r>
              <a:rPr lang="en-US" dirty="0" smtClean="0"/>
              <a:t>experience of dementia </a:t>
            </a:r>
            <a:endParaRPr lang="en-GB" dirty="0"/>
          </a:p>
        </p:txBody>
      </p:sp>
      <p:sp>
        <p:nvSpPr>
          <p:cNvPr id="6" name="Text Placeholder 5"/>
          <p:cNvSpPr>
            <a:spLocks noGrp="1"/>
          </p:cNvSpPr>
          <p:nvPr>
            <p:ph type="body" sz="quarter" idx="13"/>
          </p:nvPr>
        </p:nvSpPr>
        <p:spPr>
          <a:xfrm>
            <a:off x="457199" y="2714625"/>
            <a:ext cx="7839075" cy="2457450"/>
          </a:xfrm>
        </p:spPr>
        <p:txBody>
          <a:bodyPr/>
          <a:lstStyle/>
          <a:p>
            <a:pPr marL="0" indent="0">
              <a:buNone/>
            </a:pPr>
            <a:endParaRPr lang="en-US" dirty="0"/>
          </a:p>
          <a:p>
            <a:pPr marL="0" indent="0" algn="ctr">
              <a:buNone/>
            </a:pPr>
            <a:r>
              <a:rPr lang="en-US" dirty="0" smtClean="0">
                <a:hlinkClick r:id="rId3"/>
              </a:rPr>
              <a:t>Barbara's Story</a:t>
            </a:r>
            <a:endParaRPr lang="en-US"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9" name="Picture 8"/>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979465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GB" dirty="0"/>
              <a:t>Personhood</a:t>
            </a:r>
          </a:p>
        </p:txBody>
      </p:sp>
      <p:sp>
        <p:nvSpPr>
          <p:cNvPr id="3" name="Text Placeholder 2"/>
          <p:cNvSpPr>
            <a:spLocks noGrp="1"/>
          </p:cNvSpPr>
          <p:nvPr>
            <p:ph type="body" sz="quarter" idx="13"/>
          </p:nvPr>
        </p:nvSpPr>
        <p:spPr/>
        <p:txBody>
          <a:bodyPr/>
          <a:lstStyle/>
          <a:p>
            <a:r>
              <a:rPr lang="en-US" dirty="0"/>
              <a:t>To improve the care &amp; experience of an individual with dementia, care should be geared to promoting personhood</a:t>
            </a:r>
            <a:r>
              <a:rPr lang="en-US" dirty="0" smtClean="0"/>
              <a:t>.</a:t>
            </a:r>
            <a:endParaRPr lang="en-US" dirty="0"/>
          </a:p>
          <a:p>
            <a:r>
              <a:rPr lang="en-US" dirty="0"/>
              <a:t>Dementia affects a person’s cognitive functioning (memory, orientation, problem solving, comprehension &amp; planning), but personhood is more than just those abilities</a:t>
            </a:r>
            <a:r>
              <a:rPr lang="en-US" dirty="0" smtClean="0"/>
              <a:t>.</a:t>
            </a:r>
            <a:endParaRPr lang="en-US" dirty="0"/>
          </a:p>
          <a:p>
            <a:r>
              <a:rPr lang="en-US" dirty="0"/>
              <a:t>People with dementia are still </a:t>
            </a:r>
            <a:r>
              <a:rPr lang="en-US" b="1" dirty="0"/>
              <a:t>Fred</a:t>
            </a:r>
            <a:r>
              <a:rPr lang="en-US" dirty="0"/>
              <a:t>, </a:t>
            </a:r>
            <a:r>
              <a:rPr lang="en-US" b="1" dirty="0"/>
              <a:t>Mary</a:t>
            </a:r>
            <a:r>
              <a:rPr lang="en-US" dirty="0"/>
              <a:t> or </a:t>
            </a:r>
            <a:r>
              <a:rPr lang="en-US" b="1" dirty="0"/>
              <a:t>Rachel</a:t>
            </a:r>
            <a:r>
              <a:rPr lang="en-US" dirty="0"/>
              <a:t>, each with unique identities, needs &amp; preferences. </a:t>
            </a:r>
          </a:p>
          <a:p>
            <a:endParaRPr lang="en-GB" dirty="0"/>
          </a:p>
        </p:txBody>
      </p:sp>
      <p:pic>
        <p:nvPicPr>
          <p:cNvPr id="5" name="Picture 2" descr="C:\Users\MMakaza\AppData\Local\Microsoft\Windows\Temporary Internet Files\Content.IE5\ROZOG81K\tumblr_lmfvi5PsaX1qikgdeo1_12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3284984"/>
            <a:ext cx="1015271" cy="277088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147699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GB" dirty="0" smtClean="0"/>
              <a:t>Welcome</a:t>
            </a:r>
            <a:endParaRPr lang="en-GB" dirty="0"/>
          </a:p>
        </p:txBody>
      </p:sp>
      <p:sp>
        <p:nvSpPr>
          <p:cNvPr id="5" name="Text Placeholder 4"/>
          <p:cNvSpPr>
            <a:spLocks noGrp="1"/>
          </p:cNvSpPr>
          <p:nvPr>
            <p:ph type="body" sz="quarter" idx="13"/>
          </p:nvPr>
        </p:nvSpPr>
        <p:spPr/>
        <p:txBody>
          <a:bodyPr/>
          <a:lstStyle/>
          <a:p>
            <a:r>
              <a:rPr lang="en-US" dirty="0" smtClean="0"/>
              <a:t>Introduction</a:t>
            </a:r>
          </a:p>
          <a:p>
            <a:endParaRPr lang="en-US" dirty="0"/>
          </a:p>
          <a:p>
            <a:r>
              <a:rPr lang="en-US" dirty="0"/>
              <a:t>Tier 1 Training </a:t>
            </a:r>
            <a:endParaRPr lang="en-US" dirty="0" smtClean="0"/>
          </a:p>
          <a:p>
            <a:endParaRPr lang="en-US" dirty="0"/>
          </a:p>
          <a:p>
            <a:r>
              <a:rPr lang="en-US" dirty="0"/>
              <a:t>Raising your </a:t>
            </a:r>
            <a:r>
              <a:rPr lang="en-US" dirty="0" smtClean="0"/>
              <a:t>awareness</a:t>
            </a:r>
          </a:p>
          <a:p>
            <a:endParaRPr lang="en-US" dirty="0"/>
          </a:p>
          <a:p>
            <a:r>
              <a:rPr lang="en-US" b="1" dirty="0"/>
              <a:t>Starting point </a:t>
            </a:r>
            <a:r>
              <a:rPr lang="en-US" dirty="0"/>
              <a:t>for your exploration, personal &amp; </a:t>
            </a:r>
            <a:r>
              <a:rPr lang="en-US" dirty="0" smtClean="0"/>
              <a:t>professional </a:t>
            </a:r>
            <a:r>
              <a:rPr lang="en-US" dirty="0"/>
              <a:t>development</a:t>
            </a:r>
          </a:p>
          <a:p>
            <a:pPr marL="0" indent="0">
              <a:buNone/>
            </a:pPr>
            <a:endParaRPr lang="en-GB" dirty="0"/>
          </a:p>
        </p:txBody>
      </p:sp>
      <p:sp>
        <p:nvSpPr>
          <p:cNvPr id="4"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342" y="1704975"/>
            <a:ext cx="2792372" cy="384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1331526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GB" dirty="0"/>
              <a:t>Person-centred approaches </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655" y="2571750"/>
            <a:ext cx="1763990" cy="159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ular Callout 16"/>
          <p:cNvSpPr/>
          <p:nvPr/>
        </p:nvSpPr>
        <p:spPr>
          <a:xfrm>
            <a:off x="895350" y="2019300"/>
            <a:ext cx="2076450" cy="933450"/>
          </a:xfrm>
          <a:prstGeom prst="wedgeRoundRectCallout">
            <a:avLst>
              <a:gd name="adj1" fmla="val 60689"/>
              <a:gd name="adj2" fmla="val 7066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 believe in God and my faith is important to me”</a:t>
            </a:r>
            <a:endParaRPr lang="en-GB" dirty="0"/>
          </a:p>
        </p:txBody>
      </p:sp>
      <p:sp>
        <p:nvSpPr>
          <p:cNvPr id="18" name="Rounded Rectangular Callout 17"/>
          <p:cNvSpPr/>
          <p:nvPr/>
        </p:nvSpPr>
        <p:spPr>
          <a:xfrm>
            <a:off x="666750" y="3367928"/>
            <a:ext cx="2457450" cy="1165971"/>
          </a:xfrm>
          <a:prstGeom prst="wedgeRoundRectCallout">
            <a:avLst>
              <a:gd name="adj1" fmla="val 70472"/>
              <a:gd name="adj2" fmla="val 331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 can only eat halaal meat, so please make sure that I am able to have it”</a:t>
            </a:r>
            <a:endParaRPr lang="en-GB" dirty="0"/>
          </a:p>
        </p:txBody>
      </p:sp>
      <p:sp>
        <p:nvSpPr>
          <p:cNvPr id="21" name="Rounded Rectangular Callout 20"/>
          <p:cNvSpPr/>
          <p:nvPr/>
        </p:nvSpPr>
        <p:spPr>
          <a:xfrm>
            <a:off x="2362200" y="4760678"/>
            <a:ext cx="3371850" cy="1316272"/>
          </a:xfrm>
          <a:prstGeom prst="wedgeRoundRectCallout">
            <a:avLst>
              <a:gd name="adj1" fmla="val 23194"/>
              <a:gd name="adj2" fmla="val -8981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 was born in Italy. I dram and feel in Italian and I have lost the ability to speak English. Please keep communicating with me”</a:t>
            </a:r>
            <a:endParaRPr lang="en-GB" dirty="0"/>
          </a:p>
        </p:txBody>
      </p:sp>
      <p:sp>
        <p:nvSpPr>
          <p:cNvPr id="22" name="Rounded Rectangular Callout 21"/>
          <p:cNvSpPr/>
          <p:nvPr/>
        </p:nvSpPr>
        <p:spPr>
          <a:xfrm>
            <a:off x="5926194" y="3950913"/>
            <a:ext cx="2303406" cy="1268787"/>
          </a:xfrm>
          <a:prstGeom prst="wedgeRoundRectCallout">
            <a:avLst>
              <a:gd name="adj1" fmla="val -71800"/>
              <a:gd name="adj2" fmla="val -3680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 am proud that I served Queen and country”</a:t>
            </a:r>
            <a:endParaRPr lang="en-GB" dirty="0"/>
          </a:p>
        </p:txBody>
      </p:sp>
      <p:sp>
        <p:nvSpPr>
          <p:cNvPr id="23" name="Rounded Rectangular Callout 22"/>
          <p:cNvSpPr/>
          <p:nvPr/>
        </p:nvSpPr>
        <p:spPr>
          <a:xfrm>
            <a:off x="6106346" y="2019300"/>
            <a:ext cx="2038350" cy="1165971"/>
          </a:xfrm>
          <a:prstGeom prst="wedgeRoundRectCallout">
            <a:avLst>
              <a:gd name="adj1" fmla="val -60765"/>
              <a:gd name="adj2" fmla="val 7520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“Please respect my end of life wishes”</a:t>
            </a:r>
            <a:endParaRPr lang="en-GB" dirty="0"/>
          </a:p>
        </p:txBody>
      </p:sp>
      <p:sp>
        <p:nvSpPr>
          <p:cNvPr id="9"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11" name="Picture 10"/>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2986806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Title 3"/>
          <p:cNvSpPr>
            <a:spLocks noGrp="1"/>
          </p:cNvSpPr>
          <p:nvPr>
            <p:ph type="ctrTitle"/>
          </p:nvPr>
        </p:nvSpPr>
        <p:spPr/>
        <p:txBody>
          <a:bodyPr/>
          <a:lstStyle/>
          <a:p>
            <a:r>
              <a:rPr lang="en-US" dirty="0" smtClean="0"/>
              <a:t>Person-</a:t>
            </a:r>
            <a:r>
              <a:rPr lang="en-US" dirty="0" err="1" smtClean="0"/>
              <a:t>centred</a:t>
            </a:r>
            <a:r>
              <a:rPr lang="en-US" dirty="0" smtClean="0"/>
              <a:t> approaches</a:t>
            </a:r>
            <a:endParaRPr lang="en-GB" dirty="0"/>
          </a:p>
        </p:txBody>
      </p:sp>
      <p:sp>
        <p:nvSpPr>
          <p:cNvPr id="6" name="Subtitle 5"/>
          <p:cNvSpPr>
            <a:spLocks noGrp="1"/>
          </p:cNvSpPr>
          <p:nvPr>
            <p:ph type="subTitle" idx="1"/>
          </p:nvPr>
        </p:nvSpPr>
        <p:spPr>
          <a:xfrm>
            <a:off x="457200" y="1757362"/>
            <a:ext cx="7931224" cy="581025"/>
          </a:xfrm>
        </p:spPr>
        <p:txBody>
          <a:bodyPr/>
          <a:lstStyle/>
          <a:p>
            <a:r>
              <a:rPr lang="en-US" dirty="0" smtClean="0"/>
              <a:t>What </a:t>
            </a:r>
            <a:r>
              <a:rPr lang="en-US" dirty="0"/>
              <a:t>do we mean by ’culture’ &amp; what are the issues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352674"/>
            <a:ext cx="4729163" cy="368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2710478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US" dirty="0"/>
              <a:t>How does dementia impact on the person?</a:t>
            </a:r>
            <a:endParaRPr lang="en-GB" dirty="0"/>
          </a:p>
        </p:txBody>
      </p:sp>
      <p:sp>
        <p:nvSpPr>
          <p:cNvPr id="3" name="Text Placeholder 2"/>
          <p:cNvSpPr>
            <a:spLocks noGrp="1"/>
          </p:cNvSpPr>
          <p:nvPr>
            <p:ph type="body" sz="quarter" idx="13"/>
          </p:nvPr>
        </p:nvSpPr>
        <p:spPr>
          <a:xfrm>
            <a:off x="457200" y="2240674"/>
            <a:ext cx="8362950" cy="3720662"/>
          </a:xfrm>
        </p:spPr>
        <p:txBody>
          <a:bodyPr/>
          <a:lstStyle/>
          <a:p>
            <a:r>
              <a:rPr lang="en-US" sz="2000" dirty="0"/>
              <a:t>Why do people with dementia sometimes get frustrated or agitated? </a:t>
            </a:r>
          </a:p>
          <a:p>
            <a:r>
              <a:rPr lang="en-US" sz="2000" dirty="0"/>
              <a:t>Emotional aspects of dementia</a:t>
            </a:r>
            <a:r>
              <a:rPr lang="en-US" sz="2000" dirty="0" smtClean="0"/>
              <a:t>:</a:t>
            </a:r>
            <a:endParaRPr lang="en-US" sz="2000" dirty="0"/>
          </a:p>
          <a:p>
            <a:r>
              <a:rPr lang="en-US" sz="2000" dirty="0"/>
              <a:t>Acceptance of diagnosis</a:t>
            </a:r>
          </a:p>
          <a:p>
            <a:r>
              <a:rPr lang="en-US" sz="2000" dirty="0"/>
              <a:t>Dealing with loss of memory (and sensory loss)</a:t>
            </a:r>
          </a:p>
          <a:p>
            <a:r>
              <a:rPr lang="en-US" sz="2000" dirty="0"/>
              <a:t>Increased dependency and becoming a ‘burden’</a:t>
            </a:r>
          </a:p>
          <a:p>
            <a:r>
              <a:rPr lang="en-US" sz="2000" dirty="0"/>
              <a:t>Loss of employment/social role/driving license</a:t>
            </a:r>
          </a:p>
          <a:p>
            <a:r>
              <a:rPr lang="en-US" sz="2000" dirty="0"/>
              <a:t>Confusion, anxiety and depression</a:t>
            </a:r>
          </a:p>
          <a:p>
            <a:r>
              <a:rPr lang="en-US" sz="2000" dirty="0"/>
              <a:t>Communication issues </a:t>
            </a:r>
          </a:p>
          <a:p>
            <a:r>
              <a:rPr lang="en-US" sz="2000" dirty="0"/>
              <a:t>Some or all of the above may cause challenging behaviour</a:t>
            </a:r>
          </a:p>
          <a:p>
            <a:pPr marL="0" indent="0" algn="r">
              <a:buNone/>
            </a:pPr>
            <a:r>
              <a:rPr lang="en-US" sz="2000" dirty="0" smtClean="0"/>
              <a:t>Many </a:t>
            </a:r>
            <a:r>
              <a:rPr lang="en-US" sz="2000" dirty="0"/>
              <a:t>of these may also apply to carers</a:t>
            </a:r>
            <a:endParaRPr lang="en-GB" sz="2000" dirty="0"/>
          </a:p>
        </p:txBody>
      </p:sp>
      <p:sp>
        <p:nvSpPr>
          <p:cNvPr id="4"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6" name="Picture 5"/>
          <p:cNvPicPr>
            <a:picLocks noChangeAspect="1"/>
          </p:cNvPicPr>
          <p:nvPr/>
        </p:nvPicPr>
        <p:blipFill>
          <a:blip r:embed="rId3"/>
          <a:stretch>
            <a:fillRect/>
          </a:stretch>
        </p:blipFill>
        <p:spPr>
          <a:xfrm>
            <a:off x="0" y="6189288"/>
            <a:ext cx="9144000" cy="254000"/>
          </a:xfrm>
          <a:prstGeom prst="rect">
            <a:avLst/>
          </a:prstGeom>
        </p:spPr>
      </p:pic>
    </p:spTree>
    <p:extLst>
      <p:ext uri="{BB962C8B-B14F-4D97-AF65-F5344CB8AC3E}">
        <p14:creationId xmlns:p14="http://schemas.microsoft.com/office/powerpoint/2010/main" val="2286904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US" dirty="0"/>
              <a:t>Why might a person with dementia show signs of distress?</a:t>
            </a:r>
            <a:endParaRPr lang="en-GB" dirty="0"/>
          </a:p>
        </p:txBody>
      </p:sp>
      <p:sp>
        <p:nvSpPr>
          <p:cNvPr id="3" name="Text Placeholder 2"/>
          <p:cNvSpPr>
            <a:spLocks noGrp="1"/>
          </p:cNvSpPr>
          <p:nvPr>
            <p:ph type="body" sz="quarter" idx="13"/>
          </p:nvPr>
        </p:nvSpPr>
        <p:spPr>
          <a:xfrm>
            <a:off x="457200" y="2164474"/>
            <a:ext cx="4619297" cy="3720662"/>
          </a:xfrm>
        </p:spPr>
        <p:txBody>
          <a:bodyPr/>
          <a:lstStyle/>
          <a:p>
            <a:r>
              <a:rPr lang="en-US" dirty="0"/>
              <a:t>It is not always the dementia that causes the distress. </a:t>
            </a:r>
          </a:p>
          <a:p>
            <a:endParaRPr lang="en-US" sz="2000" dirty="0"/>
          </a:p>
          <a:p>
            <a:r>
              <a:rPr lang="en-US" dirty="0"/>
              <a:t>It is important to consider other potential causes</a:t>
            </a:r>
          </a:p>
          <a:p>
            <a:endParaRPr lang="en-US" sz="2000" dirty="0"/>
          </a:p>
          <a:p>
            <a:r>
              <a:rPr lang="en-US" dirty="0"/>
              <a:t>They may be communicating an unmet physical, psychological , social or spiritual need</a:t>
            </a:r>
            <a:r>
              <a:rPr lang="en-US" dirty="0" smtClean="0"/>
              <a:t>.</a:t>
            </a:r>
            <a:endParaRPr lang="en-US" dirty="0"/>
          </a:p>
        </p:txBody>
      </p:sp>
      <p:pic>
        <p:nvPicPr>
          <p:cNvPr id="5" name="Picture 2" descr="C:\Users\MMakaza\AppData\Local\Microsoft\Windows\Temporary Internet Files\Content.IE5\85HJH80T\132439533_56db871ec9_z[1].jpg"/>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2834" b="2834"/>
          <a:stretch>
            <a:fillRect/>
          </a:stretch>
        </p:blipFill>
        <p:spPr bwMode="auto">
          <a:xfrm>
            <a:off x="5218113" y="2164036"/>
            <a:ext cx="3673475" cy="37211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377899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457200" y="1025526"/>
            <a:ext cx="8434388" cy="679449"/>
          </a:xfrm>
        </p:spPr>
        <p:txBody>
          <a:bodyPr/>
          <a:lstStyle/>
          <a:p>
            <a:r>
              <a:rPr lang="en-US" dirty="0"/>
              <a:t>Why might a person with dementia show signs of distress?</a:t>
            </a:r>
            <a:endParaRPr lang="en-GB" dirty="0"/>
          </a:p>
        </p:txBody>
      </p:sp>
      <p:sp>
        <p:nvSpPr>
          <p:cNvPr id="3" name="Text Placeholder 2"/>
          <p:cNvSpPr>
            <a:spLocks noGrp="1"/>
          </p:cNvSpPr>
          <p:nvPr>
            <p:ph type="body" sz="quarter" idx="13"/>
          </p:nvPr>
        </p:nvSpPr>
        <p:spPr>
          <a:xfrm>
            <a:off x="457200" y="2240674"/>
            <a:ext cx="4619297" cy="3720662"/>
          </a:xfrm>
        </p:spPr>
        <p:txBody>
          <a:bodyPr/>
          <a:lstStyle/>
          <a:p>
            <a:r>
              <a:rPr lang="en-US" dirty="0"/>
              <a:t>Physically, they may be in pain or feeling tired feeling hungry &amp;/or </a:t>
            </a:r>
            <a:r>
              <a:rPr lang="en-US" dirty="0" smtClean="0"/>
              <a:t>thirsty. </a:t>
            </a:r>
            <a:endParaRPr lang="en-US" dirty="0"/>
          </a:p>
          <a:p>
            <a:endParaRPr lang="en-US" sz="2000" dirty="0"/>
          </a:p>
          <a:p>
            <a:r>
              <a:rPr lang="en-US" dirty="0"/>
              <a:t>Needing to go to the </a:t>
            </a:r>
            <a:r>
              <a:rPr lang="en-US" dirty="0" smtClean="0"/>
              <a:t>toilet. </a:t>
            </a:r>
            <a:endParaRPr lang="en-US" dirty="0"/>
          </a:p>
          <a:p>
            <a:endParaRPr lang="en-US" sz="2000" dirty="0"/>
          </a:p>
          <a:p>
            <a:r>
              <a:rPr lang="en-US" dirty="0"/>
              <a:t>The distress may be also be triggered by environmental factors such as noise, heat, cold, darkness or bright lights. </a:t>
            </a:r>
          </a:p>
          <a:p>
            <a:endParaRPr lang="en-GB" dirty="0"/>
          </a:p>
        </p:txBody>
      </p:sp>
      <p:pic>
        <p:nvPicPr>
          <p:cNvPr id="5" name="Picture 3" descr="C:\Users\MMakaza\AppData\Local\Microsoft\Windows\Temporary Internet Files\Content.IE5\85HJH80T\dt_150319_chronic_pain_headache_migraine_800x600[1].jpg"/>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2980" r="12980"/>
          <a:stretch>
            <a:fillRect/>
          </a:stretch>
        </p:blipFill>
        <p:spPr bwMode="auto">
          <a:xfrm>
            <a:off x="5218113" y="2239963"/>
            <a:ext cx="3673475" cy="37211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1627103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457200" y="1025526"/>
            <a:ext cx="8401050" cy="679449"/>
          </a:xfrm>
        </p:spPr>
        <p:txBody>
          <a:bodyPr/>
          <a:lstStyle/>
          <a:p>
            <a:r>
              <a:rPr lang="en-US" dirty="0"/>
              <a:t>Pause &amp; think:  Ideas for staying well</a:t>
            </a:r>
            <a:endParaRPr lang="en-GB" dirty="0"/>
          </a:p>
        </p:txBody>
      </p:sp>
      <p:sp>
        <p:nvSpPr>
          <p:cNvPr id="3" name="Text Placeholder 2"/>
          <p:cNvSpPr>
            <a:spLocks noGrp="1"/>
          </p:cNvSpPr>
          <p:nvPr>
            <p:ph type="body" sz="quarter" idx="13"/>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800" dirty="0" smtClean="0"/>
          </a:p>
          <a:p>
            <a:pPr marL="0" indent="0">
              <a:buNone/>
            </a:pPr>
            <a:endParaRPr lang="en-US" sz="1800" dirty="0" smtClean="0"/>
          </a:p>
          <a:p>
            <a:pPr marL="0" indent="0">
              <a:buNone/>
            </a:pPr>
            <a:r>
              <a:rPr lang="en-US" sz="1800" dirty="0" smtClean="0"/>
              <a:t>Image used with permission form (Andrews 2015) &amp; Profile Books </a:t>
            </a:r>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39" y="1704974"/>
            <a:ext cx="8045119" cy="397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7" name="Picture 6"/>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31416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457200" y="1025526"/>
            <a:ext cx="8363272" cy="679449"/>
          </a:xfrm>
        </p:spPr>
        <p:txBody>
          <a:bodyPr/>
          <a:lstStyle/>
          <a:p>
            <a:r>
              <a:rPr lang="en-US" dirty="0"/>
              <a:t>Ideas for staying well with dementia </a:t>
            </a:r>
            <a:endParaRPr lang="en-GB" dirty="0"/>
          </a:p>
        </p:txBody>
      </p:sp>
      <p:sp>
        <p:nvSpPr>
          <p:cNvPr id="3" name="Text Placeholder 2"/>
          <p:cNvSpPr>
            <a:spLocks noGrp="1"/>
          </p:cNvSpPr>
          <p:nvPr>
            <p:ph type="body" sz="quarter" idx="13"/>
          </p:nvPr>
        </p:nvSpPr>
        <p:spPr>
          <a:xfrm>
            <a:off x="457200" y="1954924"/>
            <a:ext cx="7839075" cy="4066364"/>
          </a:xfrm>
        </p:spPr>
        <p:txBody>
          <a:bodyPr/>
          <a:lstStyle/>
          <a:p>
            <a:pPr marL="0" indent="0">
              <a:buNone/>
            </a:pPr>
            <a:r>
              <a:rPr lang="en-US" sz="1800" b="1" dirty="0"/>
              <a:t>Communication:</a:t>
            </a:r>
            <a:r>
              <a:rPr lang="en-US" sz="1800" dirty="0"/>
              <a:t> </a:t>
            </a:r>
            <a:endParaRPr lang="en-US" dirty="0"/>
          </a:p>
          <a:p>
            <a:r>
              <a:rPr lang="en-US" sz="1600" dirty="0"/>
              <a:t>People with dementia may take time to process verbal conversations</a:t>
            </a:r>
          </a:p>
          <a:p>
            <a:r>
              <a:rPr lang="en-US" sz="1600" dirty="0"/>
              <a:t>As language becomes an issue, nonverbal communication becomes more important</a:t>
            </a:r>
          </a:p>
          <a:p>
            <a:r>
              <a:rPr lang="en-US" sz="1600" dirty="0"/>
              <a:t>Speak slowly &amp; clearly &amp; use shorter sentences</a:t>
            </a:r>
          </a:p>
          <a:p>
            <a:r>
              <a:rPr lang="en-US" sz="1600" dirty="0"/>
              <a:t>Don’t ask too many questions</a:t>
            </a:r>
          </a:p>
          <a:p>
            <a:r>
              <a:rPr lang="en-US" sz="1600" dirty="0"/>
              <a:t>Don’t challenge or raise your voice</a:t>
            </a:r>
          </a:p>
          <a:p>
            <a:r>
              <a:rPr lang="en-US" sz="1600" dirty="0"/>
              <a:t>Use ‘This is me’/’Knowing Me’/Life story or Memory books</a:t>
            </a:r>
          </a:p>
          <a:p>
            <a:endParaRPr lang="en-US" sz="1000" dirty="0"/>
          </a:p>
          <a:p>
            <a:pPr marL="0" indent="0">
              <a:buNone/>
            </a:pPr>
            <a:r>
              <a:rPr lang="en-US" sz="1800" b="1" dirty="0"/>
              <a:t>Environment:</a:t>
            </a:r>
          </a:p>
          <a:p>
            <a:r>
              <a:rPr lang="en-US" sz="1600" dirty="0"/>
              <a:t>Clear signage </a:t>
            </a:r>
          </a:p>
          <a:p>
            <a:r>
              <a:rPr lang="en-US" sz="1600" dirty="0"/>
              <a:t>Bright, well lit environment </a:t>
            </a:r>
          </a:p>
          <a:p>
            <a:r>
              <a:rPr lang="en-US" sz="1600" dirty="0"/>
              <a:t>Quiet/reduced stimuli </a:t>
            </a:r>
          </a:p>
          <a:p>
            <a:r>
              <a:rPr lang="en-US" sz="1600" dirty="0" err="1"/>
              <a:t>Coloured</a:t>
            </a:r>
            <a:r>
              <a:rPr lang="en-US" sz="1600" dirty="0"/>
              <a:t> crockery/toilet seats/doors </a:t>
            </a:r>
            <a:r>
              <a:rPr lang="en-US" sz="1600" dirty="0">
                <a:hlinkClick r:id="rId3"/>
              </a:rPr>
              <a:t>Stirling </a:t>
            </a:r>
            <a:r>
              <a:rPr lang="en-US" sz="1600" dirty="0" smtClean="0">
                <a:hlinkClick r:id="rId3"/>
              </a:rPr>
              <a:t>University</a:t>
            </a:r>
            <a:endParaRPr lang="en-US" sz="1600" dirty="0"/>
          </a:p>
          <a:p>
            <a:endParaRPr lang="en-GB" dirty="0"/>
          </a:p>
        </p:txBody>
      </p:sp>
      <p:sp>
        <p:nvSpPr>
          <p:cNvPr id="4"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6" name="Picture 5"/>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3695777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Final Points</a:t>
            </a:r>
          </a:p>
        </p:txBody>
      </p:sp>
      <p:sp>
        <p:nvSpPr>
          <p:cNvPr id="3" name="Text Placeholder 2"/>
          <p:cNvSpPr>
            <a:spLocks noGrp="1"/>
          </p:cNvSpPr>
          <p:nvPr>
            <p:ph type="body" sz="quarter" idx="13"/>
          </p:nvPr>
        </p:nvSpPr>
        <p:spPr/>
        <p:txBody>
          <a:bodyPr/>
          <a:lstStyle/>
          <a:p>
            <a:r>
              <a:rPr lang="en-US" dirty="0"/>
              <a:t>Dementia can cause serious challenges, but emphasis must be ‘living well’ with dementia and person </a:t>
            </a:r>
            <a:r>
              <a:rPr lang="en-US" dirty="0" err="1"/>
              <a:t>centred</a:t>
            </a:r>
            <a:r>
              <a:rPr lang="en-US" dirty="0"/>
              <a:t> approaches.</a:t>
            </a:r>
          </a:p>
          <a:p>
            <a:endParaRPr lang="en-US" dirty="0"/>
          </a:p>
          <a:p>
            <a:r>
              <a:rPr lang="en-US" dirty="0"/>
              <a:t>There are many sources of help available</a:t>
            </a:r>
          </a:p>
          <a:p>
            <a:endParaRPr lang="en-US" dirty="0"/>
          </a:p>
          <a:p>
            <a:r>
              <a:rPr lang="en-US" dirty="0"/>
              <a:t>Consider becoming a “Dementia Friend” (</a:t>
            </a:r>
            <a:r>
              <a:rPr lang="en-US" dirty="0">
                <a:hlinkClick r:id="rId3"/>
              </a:rPr>
              <a:t>Alzheimer Society</a:t>
            </a:r>
            <a:r>
              <a:rPr lang="en-US" dirty="0" smtClean="0"/>
              <a:t>)</a:t>
            </a:r>
            <a:endParaRPr lang="en-US" dirty="0"/>
          </a:p>
        </p:txBody>
      </p:sp>
      <p:sp>
        <p:nvSpPr>
          <p:cNvPr id="4"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spTree>
    <p:extLst>
      <p:ext uri="{BB962C8B-B14F-4D97-AF65-F5344CB8AC3E}">
        <p14:creationId xmlns:p14="http://schemas.microsoft.com/office/powerpoint/2010/main" val="2801459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Useful Dementia Apps</a:t>
            </a:r>
            <a:endParaRPr lang="en-GB" dirty="0"/>
          </a:p>
        </p:txBody>
      </p:sp>
      <p:sp>
        <p:nvSpPr>
          <p:cNvPr id="4" name="Subtitle 3"/>
          <p:cNvSpPr>
            <a:spLocks noGrp="1"/>
          </p:cNvSpPr>
          <p:nvPr>
            <p:ph type="subTitle" idx="1"/>
          </p:nvPr>
        </p:nvSpPr>
        <p:spPr/>
        <p:txBody>
          <a:bodyPr/>
          <a:lstStyle/>
          <a:p>
            <a:r>
              <a:rPr lang="en-GB" dirty="0" smtClean="0"/>
              <a:t>Free in the Apple App Store:</a:t>
            </a:r>
            <a:endParaRPr lang="en-GB" dirty="0"/>
          </a:p>
        </p:txBody>
      </p:sp>
      <p:sp>
        <p:nvSpPr>
          <p:cNvPr id="5" name="Text Placeholder 4"/>
          <p:cNvSpPr>
            <a:spLocks noGrp="1"/>
          </p:cNvSpPr>
          <p:nvPr>
            <p:ph type="body" sz="quarter" idx="13"/>
          </p:nvPr>
        </p:nvSpPr>
        <p:spPr>
          <a:xfrm>
            <a:off x="457199" y="2486025"/>
            <a:ext cx="6915874" cy="2457450"/>
          </a:xfrm>
        </p:spPr>
        <p:txBody>
          <a:bodyPr/>
          <a:lstStyle/>
          <a:p>
            <a:r>
              <a:rPr lang="en-US" sz="1600" dirty="0">
                <a:solidFill>
                  <a:prstClr val="black"/>
                </a:solidFill>
                <a:latin typeface="Arial" panose="020B0604020202020204" pitchFamily="34" charset="0"/>
                <a:cs typeface="Arial" panose="020B0604020202020204" pitchFamily="34" charset="0"/>
              </a:rPr>
              <a:t>Sea Hero Quest – </a:t>
            </a:r>
            <a:r>
              <a:rPr lang="en-US" sz="1600" dirty="0" err="1">
                <a:solidFill>
                  <a:prstClr val="black"/>
                </a:solidFill>
                <a:latin typeface="Arial" panose="020B0604020202020204" pitchFamily="34" charset="0"/>
                <a:cs typeface="Arial" panose="020B0604020202020204" pitchFamily="34" charset="0"/>
              </a:rPr>
              <a:t>Glitchers</a:t>
            </a:r>
            <a:r>
              <a:rPr lang="en-US" sz="1600" dirty="0">
                <a:solidFill>
                  <a:prstClr val="black"/>
                </a:solidFill>
                <a:latin typeface="Arial" panose="020B0604020202020204" pitchFamily="34" charset="0"/>
                <a:cs typeface="Arial" panose="020B0604020202020204" pitchFamily="34" charset="0"/>
              </a:rPr>
              <a:t> Ltd (2016)</a:t>
            </a:r>
          </a:p>
          <a:p>
            <a:r>
              <a:rPr lang="en-US" sz="1600" dirty="0">
                <a:solidFill>
                  <a:prstClr val="black"/>
                </a:solidFill>
                <a:latin typeface="Arial" panose="020B0604020202020204" pitchFamily="34" charset="0"/>
                <a:cs typeface="Arial" panose="020B0604020202020204" pitchFamily="34" charset="0"/>
              </a:rPr>
              <a:t>Dementia Guide for </a:t>
            </a:r>
            <a:r>
              <a:rPr lang="en-US" sz="1600" dirty="0" err="1">
                <a:solidFill>
                  <a:prstClr val="black"/>
                </a:solidFill>
                <a:latin typeface="Arial" panose="020B0604020202020204" pitchFamily="34" charset="0"/>
                <a:cs typeface="Arial" panose="020B0604020202020204" pitchFamily="34" charset="0"/>
              </a:rPr>
              <a:t>Carers</a:t>
            </a:r>
            <a:r>
              <a:rPr lang="en-US" sz="1600" dirty="0">
                <a:solidFill>
                  <a:prstClr val="black"/>
                </a:solidFill>
                <a:latin typeface="Arial" panose="020B0604020202020204" pitchFamily="34" charset="0"/>
                <a:cs typeface="Arial" panose="020B0604020202020204" pitchFamily="34" charset="0"/>
              </a:rPr>
              <a:t> and Care Providers – Text Matter Ltd (2016)</a:t>
            </a:r>
          </a:p>
          <a:p>
            <a:r>
              <a:rPr lang="en-US" sz="1600" dirty="0" err="1">
                <a:solidFill>
                  <a:prstClr val="black"/>
                </a:solidFill>
                <a:latin typeface="Arial" panose="020B0604020202020204" pitchFamily="34" charset="0"/>
                <a:cs typeface="Arial" panose="020B0604020202020204" pitchFamily="34" charset="0"/>
              </a:rPr>
              <a:t>MindMate</a:t>
            </a:r>
            <a:r>
              <a:rPr lang="en-US" sz="1600" dirty="0">
                <a:solidFill>
                  <a:prstClr val="black"/>
                </a:solidFill>
                <a:latin typeface="Arial" panose="020B0604020202020204" pitchFamily="34" charset="0"/>
                <a:cs typeface="Arial" panose="020B0604020202020204" pitchFamily="34" charset="0"/>
              </a:rPr>
              <a:t> – Empowering People with Dementia – </a:t>
            </a:r>
            <a:r>
              <a:rPr lang="en-US" sz="1600" dirty="0" err="1">
                <a:solidFill>
                  <a:prstClr val="black"/>
                </a:solidFill>
                <a:latin typeface="Arial" panose="020B0604020202020204" pitchFamily="34" charset="0"/>
                <a:cs typeface="Arial" panose="020B0604020202020204" pitchFamily="34" charset="0"/>
              </a:rPr>
              <a:t>MindMate</a:t>
            </a:r>
            <a:r>
              <a:rPr lang="en-US" sz="1600" dirty="0">
                <a:solidFill>
                  <a:prstClr val="black"/>
                </a:solidFill>
                <a:latin typeface="Arial" panose="020B0604020202020204" pitchFamily="34" charset="0"/>
                <a:cs typeface="Arial" panose="020B0604020202020204" pitchFamily="34" charset="0"/>
              </a:rPr>
              <a:t> (2016)</a:t>
            </a:r>
          </a:p>
          <a:p>
            <a:r>
              <a:rPr lang="en-US" sz="1600" dirty="0">
                <a:solidFill>
                  <a:prstClr val="black"/>
                </a:solidFill>
                <a:latin typeface="Arial" panose="020B0604020202020204" pitchFamily="34" charset="0"/>
                <a:cs typeface="Arial" panose="020B0604020202020204" pitchFamily="34" charset="0"/>
              </a:rPr>
              <a:t>Understanding Dementia for Care &amp; Support Workers v.2 – by Scottish Social Services Council (2016) </a:t>
            </a:r>
          </a:p>
          <a:p>
            <a:r>
              <a:rPr lang="en-US" sz="1600" dirty="0">
                <a:solidFill>
                  <a:prstClr val="black"/>
                </a:solidFill>
                <a:latin typeface="Arial" panose="020B0604020202020204" pitchFamily="34" charset="0"/>
                <a:cs typeface="Arial" panose="020B0604020202020204" pitchFamily="34" charset="0"/>
              </a:rPr>
              <a:t>Dementia: Understanding Stress &amp; Distress v.2 – by Scottish Social Services Council (2016) </a:t>
            </a:r>
          </a:p>
          <a:p>
            <a:r>
              <a:rPr lang="en-US" sz="1600" dirty="0">
                <a:solidFill>
                  <a:prstClr val="black"/>
                </a:solidFill>
                <a:latin typeface="Arial" panose="020B0604020202020204" pitchFamily="34" charset="0"/>
                <a:cs typeface="Arial" panose="020B0604020202020204" pitchFamily="34" charset="0"/>
              </a:rPr>
              <a:t>Dementia:  Personal Outcomes v.2 –by Scottish Social Services Council (2016)</a:t>
            </a:r>
          </a:p>
          <a:p>
            <a:r>
              <a:rPr lang="en-US" sz="1600" dirty="0">
                <a:solidFill>
                  <a:prstClr val="black"/>
                </a:solidFill>
                <a:latin typeface="Arial" panose="020B0604020202020204" pitchFamily="34" charset="0"/>
                <a:cs typeface="Arial" panose="020B0604020202020204" pitchFamily="34" charset="0"/>
              </a:rPr>
              <a:t>Dementia Support – by Swedish Care International (2013)</a:t>
            </a:r>
          </a:p>
          <a:p>
            <a:r>
              <a:rPr lang="en-US" sz="1600" dirty="0">
                <a:solidFill>
                  <a:prstClr val="black"/>
                </a:solidFill>
                <a:latin typeface="Arial" panose="020B0604020202020204" pitchFamily="34" charset="0"/>
                <a:cs typeface="Arial" panose="020B0604020202020204" pitchFamily="34" charset="0"/>
              </a:rPr>
              <a:t>Pathways Through Dementia – by </a:t>
            </a:r>
            <a:r>
              <a:rPr lang="en-US" sz="1600" dirty="0" err="1">
                <a:solidFill>
                  <a:prstClr val="black"/>
                </a:solidFill>
                <a:latin typeface="Arial" panose="020B0604020202020204" pitchFamily="34" charset="0"/>
                <a:cs typeface="Arial" panose="020B0604020202020204" pitchFamily="34" charset="0"/>
              </a:rPr>
              <a:t>Patriona</a:t>
            </a:r>
            <a:r>
              <a:rPr lang="en-US" sz="1600" dirty="0">
                <a:solidFill>
                  <a:prstClr val="black"/>
                </a:solidFill>
                <a:latin typeface="Arial" panose="020B0604020202020204" pitchFamily="34" charset="0"/>
                <a:cs typeface="Arial" panose="020B0604020202020204" pitchFamily="34" charset="0"/>
              </a:rPr>
              <a:t> Briggs (2013)</a:t>
            </a:r>
            <a:endParaRPr lang="en-GB" sz="1600" dirty="0"/>
          </a:p>
          <a:p>
            <a:endParaRPr lang="en-GB" sz="2100" dirty="0"/>
          </a:p>
        </p:txBody>
      </p:sp>
      <p:pic>
        <p:nvPicPr>
          <p:cNvPr id="7" name="Picture 2" descr="C:\Users\MMakaza\AppData\Local\Microsoft\Windows\Temporary Internet Files\Content.IE5\5AVFWS8I\Iphone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271" y="2521348"/>
            <a:ext cx="3217090" cy="335725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spTree>
    <p:extLst>
      <p:ext uri="{BB962C8B-B14F-4D97-AF65-F5344CB8AC3E}">
        <p14:creationId xmlns:p14="http://schemas.microsoft.com/office/powerpoint/2010/main" val="3496040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Useful Dementia Apps</a:t>
            </a:r>
            <a:endParaRPr lang="en-GB" dirty="0"/>
          </a:p>
        </p:txBody>
      </p:sp>
      <p:sp>
        <p:nvSpPr>
          <p:cNvPr id="4" name="Subtitle 3"/>
          <p:cNvSpPr>
            <a:spLocks noGrp="1"/>
          </p:cNvSpPr>
          <p:nvPr>
            <p:ph type="subTitle" idx="1"/>
          </p:nvPr>
        </p:nvSpPr>
        <p:spPr/>
        <p:txBody>
          <a:bodyPr/>
          <a:lstStyle/>
          <a:p>
            <a:r>
              <a:rPr lang="en-GB" dirty="0" smtClean="0"/>
              <a:t>Free in the Android Play Store:</a:t>
            </a:r>
            <a:endParaRPr lang="en-GB" dirty="0"/>
          </a:p>
        </p:txBody>
      </p:sp>
      <p:sp>
        <p:nvSpPr>
          <p:cNvPr id="5" name="Text Placeholder 4"/>
          <p:cNvSpPr>
            <a:spLocks noGrp="1"/>
          </p:cNvSpPr>
          <p:nvPr>
            <p:ph type="body" sz="quarter" idx="13"/>
          </p:nvPr>
        </p:nvSpPr>
        <p:spPr>
          <a:xfrm>
            <a:off x="457199" y="2347430"/>
            <a:ext cx="6953251" cy="2457450"/>
          </a:xfrm>
        </p:spPr>
        <p:txBody>
          <a:bodyPr/>
          <a:lstStyle/>
          <a:p>
            <a:r>
              <a:rPr lang="en-GB" sz="2000" dirty="0">
                <a:solidFill>
                  <a:prstClr val="black"/>
                </a:solidFill>
                <a:latin typeface="Arial" panose="020B0604020202020204" pitchFamily="34" charset="0"/>
                <a:cs typeface="Arial" panose="020B0604020202020204" pitchFamily="34" charset="0"/>
              </a:rPr>
              <a:t>Confusion:  Delirium &amp; Dementia: A Bedside Guide – by Confusion App (2014) </a:t>
            </a:r>
          </a:p>
          <a:p>
            <a:r>
              <a:rPr lang="en-GB" sz="2000" dirty="0" smtClean="0">
                <a:solidFill>
                  <a:prstClr val="black"/>
                </a:solidFill>
                <a:latin typeface="Arial" panose="020B0604020202020204" pitchFamily="34" charset="0"/>
                <a:cs typeface="Arial" panose="020B0604020202020204" pitchFamily="34" charset="0"/>
              </a:rPr>
              <a:t>Vascular </a:t>
            </a:r>
            <a:r>
              <a:rPr lang="en-GB" sz="2000" dirty="0">
                <a:solidFill>
                  <a:prstClr val="black"/>
                </a:solidFill>
                <a:latin typeface="Arial" panose="020B0604020202020204" pitchFamily="34" charset="0"/>
                <a:cs typeface="Arial" panose="020B0604020202020204" pitchFamily="34" charset="0"/>
              </a:rPr>
              <a:t>Dementia Information  – by </a:t>
            </a:r>
            <a:r>
              <a:rPr lang="en-GB" sz="2000" dirty="0" err="1">
                <a:solidFill>
                  <a:prstClr val="black"/>
                </a:solidFill>
                <a:latin typeface="Arial" panose="020B0604020202020204" pitchFamily="34" charset="0"/>
                <a:cs typeface="Arial" panose="020B0604020202020204" pitchFamily="34" charset="0"/>
              </a:rPr>
              <a:t>Pachara</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Kongsookdee</a:t>
            </a:r>
            <a:r>
              <a:rPr lang="en-GB" sz="2000" dirty="0">
                <a:solidFill>
                  <a:prstClr val="black"/>
                </a:solidFill>
                <a:latin typeface="Arial" panose="020B0604020202020204" pitchFamily="34" charset="0"/>
                <a:cs typeface="Arial" panose="020B0604020202020204" pitchFamily="34" charset="0"/>
              </a:rPr>
              <a:t> (2014)</a:t>
            </a:r>
          </a:p>
          <a:p>
            <a:r>
              <a:rPr lang="en-GB" sz="2000" dirty="0" smtClean="0">
                <a:solidFill>
                  <a:prstClr val="black"/>
                </a:solidFill>
                <a:latin typeface="Arial" panose="020B0604020202020204" pitchFamily="34" charset="0"/>
                <a:cs typeface="Arial" panose="020B0604020202020204" pitchFamily="34" charset="0"/>
              </a:rPr>
              <a:t>Dementia </a:t>
            </a:r>
            <a:r>
              <a:rPr lang="en-GB" sz="2000" dirty="0">
                <a:solidFill>
                  <a:prstClr val="black"/>
                </a:solidFill>
                <a:latin typeface="Arial" panose="020B0604020202020204" pitchFamily="34" charset="0"/>
                <a:cs typeface="Arial" panose="020B0604020202020204" pitchFamily="34" charset="0"/>
              </a:rPr>
              <a:t>Support – by Swedish Care International (2013)</a:t>
            </a:r>
          </a:p>
          <a:p>
            <a:r>
              <a:rPr lang="en-GB" sz="2000" dirty="0" smtClean="0">
                <a:solidFill>
                  <a:prstClr val="black"/>
                </a:solidFill>
                <a:latin typeface="Arial" panose="020B0604020202020204" pitchFamily="34" charset="0"/>
                <a:cs typeface="Arial" panose="020B0604020202020204" pitchFamily="34" charset="0"/>
              </a:rPr>
              <a:t>Pathways </a:t>
            </a:r>
            <a:r>
              <a:rPr lang="en-GB" sz="2000" dirty="0">
                <a:solidFill>
                  <a:prstClr val="black"/>
                </a:solidFill>
                <a:latin typeface="Arial" panose="020B0604020202020204" pitchFamily="34" charset="0"/>
                <a:cs typeface="Arial" panose="020B0604020202020204" pitchFamily="34" charset="0"/>
              </a:rPr>
              <a:t>Through Dementia – by </a:t>
            </a:r>
            <a:r>
              <a:rPr lang="en-GB" sz="2000" dirty="0" err="1">
                <a:solidFill>
                  <a:prstClr val="black"/>
                </a:solidFill>
                <a:latin typeface="Arial" panose="020B0604020202020204" pitchFamily="34" charset="0"/>
                <a:cs typeface="Arial" panose="020B0604020202020204" pitchFamily="34" charset="0"/>
              </a:rPr>
              <a:t>Patriona</a:t>
            </a:r>
            <a:r>
              <a:rPr lang="en-GB" sz="2000" dirty="0">
                <a:solidFill>
                  <a:prstClr val="black"/>
                </a:solidFill>
                <a:latin typeface="Arial" panose="020B0604020202020204" pitchFamily="34" charset="0"/>
                <a:cs typeface="Arial" panose="020B0604020202020204" pitchFamily="34" charset="0"/>
              </a:rPr>
              <a:t> Briggs (2013)</a:t>
            </a:r>
          </a:p>
          <a:p>
            <a:r>
              <a:rPr lang="en-GB" sz="2000" dirty="0" err="1" smtClean="0">
                <a:solidFill>
                  <a:prstClr val="black"/>
                </a:solidFill>
                <a:latin typeface="Arial" panose="020B0604020202020204" pitchFamily="34" charset="0"/>
                <a:cs typeface="Arial" panose="020B0604020202020204" pitchFamily="34" charset="0"/>
              </a:rPr>
              <a:t>Fronto</a:t>
            </a:r>
            <a:r>
              <a:rPr lang="en-GB" sz="2000" dirty="0" smtClean="0">
                <a:solidFill>
                  <a:prstClr val="black"/>
                </a:solidFill>
                <a:latin typeface="Arial" panose="020B0604020202020204" pitchFamily="34" charset="0"/>
                <a:cs typeface="Arial" panose="020B0604020202020204" pitchFamily="34" charset="0"/>
              </a:rPr>
              <a:t>-temporal </a:t>
            </a:r>
            <a:r>
              <a:rPr lang="en-GB" sz="2000" dirty="0">
                <a:solidFill>
                  <a:prstClr val="black"/>
                </a:solidFill>
                <a:latin typeface="Arial" panose="020B0604020202020204" pitchFamily="34" charset="0"/>
                <a:cs typeface="Arial" panose="020B0604020202020204" pitchFamily="34" charset="0"/>
              </a:rPr>
              <a:t>Dementia – by Emanuel </a:t>
            </a:r>
            <a:r>
              <a:rPr lang="en-GB" sz="2000" dirty="0" err="1">
                <a:solidFill>
                  <a:prstClr val="black"/>
                </a:solidFill>
                <a:latin typeface="Arial" panose="020B0604020202020204" pitchFamily="34" charset="0"/>
                <a:cs typeface="Arial" panose="020B0604020202020204" pitchFamily="34" charset="0"/>
              </a:rPr>
              <a:t>Bolachi</a:t>
            </a:r>
            <a:r>
              <a:rPr lang="en-GB" sz="2000" dirty="0">
                <a:solidFill>
                  <a:prstClr val="black"/>
                </a:solidFill>
                <a:latin typeface="Arial" panose="020B0604020202020204" pitchFamily="34" charset="0"/>
                <a:cs typeface="Arial" panose="020B0604020202020204" pitchFamily="34" charset="0"/>
              </a:rPr>
              <a:t> (2014) </a:t>
            </a:r>
          </a:p>
          <a:p>
            <a:r>
              <a:rPr lang="en-GB" sz="2000" dirty="0" err="1" smtClean="0">
                <a:solidFill>
                  <a:prstClr val="black"/>
                </a:solidFill>
                <a:latin typeface="Arial" panose="020B0604020202020204" pitchFamily="34" charset="0"/>
                <a:cs typeface="Arial" panose="020B0604020202020204" pitchFamily="34" charset="0"/>
              </a:rPr>
              <a:t>Lewy</a:t>
            </a:r>
            <a:r>
              <a:rPr lang="en-GB" sz="2000" dirty="0" smtClean="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Body Dementia  – by T. </a:t>
            </a:r>
            <a:r>
              <a:rPr lang="en-GB" sz="2000" dirty="0" err="1">
                <a:solidFill>
                  <a:prstClr val="black"/>
                </a:solidFill>
                <a:latin typeface="Arial" panose="020B0604020202020204" pitchFamily="34" charset="0"/>
                <a:cs typeface="Arial" panose="020B0604020202020204" pitchFamily="34" charset="0"/>
              </a:rPr>
              <a:t>Boonmarkmee</a:t>
            </a:r>
            <a:r>
              <a:rPr lang="en-GB" sz="2000" dirty="0">
                <a:solidFill>
                  <a:prstClr val="black"/>
                </a:solidFill>
                <a:latin typeface="Arial" panose="020B0604020202020204" pitchFamily="34" charset="0"/>
                <a:cs typeface="Arial" panose="020B0604020202020204" pitchFamily="34" charset="0"/>
              </a:rPr>
              <a:t> (2014) </a:t>
            </a:r>
          </a:p>
          <a:p>
            <a:endParaRPr lang="en-GB" sz="21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402854"/>
            <a:ext cx="2148956" cy="140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spTree>
    <p:extLst>
      <p:ext uri="{BB962C8B-B14F-4D97-AF65-F5344CB8AC3E}">
        <p14:creationId xmlns:p14="http://schemas.microsoft.com/office/powerpoint/2010/main" val="111394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Title 5"/>
          <p:cNvSpPr>
            <a:spLocks noGrp="1"/>
          </p:cNvSpPr>
          <p:nvPr>
            <p:ph type="ctrTitle"/>
          </p:nvPr>
        </p:nvSpPr>
        <p:spPr/>
        <p:txBody>
          <a:bodyPr/>
          <a:lstStyle/>
          <a:p>
            <a:r>
              <a:rPr lang="en-US" dirty="0"/>
              <a:t>Definition of Tier 1 Training</a:t>
            </a:r>
            <a:endParaRPr lang="en-GB" dirty="0"/>
          </a:p>
        </p:txBody>
      </p:sp>
      <p:sp>
        <p:nvSpPr>
          <p:cNvPr id="7" name="Text Placeholder 6"/>
          <p:cNvSpPr>
            <a:spLocks noGrp="1"/>
          </p:cNvSpPr>
          <p:nvPr>
            <p:ph type="body" sz="quarter" idx="13"/>
          </p:nvPr>
        </p:nvSpPr>
        <p:spPr/>
        <p:txBody>
          <a:bodyPr/>
          <a:lstStyle/>
          <a:p>
            <a:r>
              <a:rPr lang="en-US" dirty="0"/>
              <a:t>Tier 1 training is aimed at raising awareness, in terms of knowledge, skills and attitudes of all those working in health and care settings. </a:t>
            </a:r>
          </a:p>
          <a:p>
            <a:r>
              <a:rPr lang="en-US" dirty="0"/>
              <a:t>It is relevant to the entire health and social care workforce including ancillary staff</a:t>
            </a:r>
            <a:r>
              <a:rPr lang="en-US" dirty="0" smtClean="0"/>
              <a:t>. </a:t>
            </a:r>
            <a:r>
              <a:rPr lang="en-US" dirty="0"/>
              <a:t>This could form part of induction training and also provide a foundation for more advanced practice.  </a:t>
            </a:r>
          </a:p>
          <a:p>
            <a:r>
              <a:rPr lang="en-US" dirty="0"/>
              <a:t>It is also appropriate for social care workforce group 1 including all social care staff who do not provide direct care and support such as catering, maintenance or administration staff. </a:t>
            </a:r>
            <a:r>
              <a:rPr lang="en-US" sz="1600" dirty="0" smtClean="0"/>
              <a:t>(</a:t>
            </a:r>
            <a:r>
              <a:rPr lang="en-US" sz="1600" dirty="0"/>
              <a:t>Skills for Health, 2015)</a:t>
            </a:r>
          </a:p>
          <a:p>
            <a:pPr marL="0" indent="0">
              <a:buNone/>
            </a:pPr>
            <a:endParaRPr lang="en-GB"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9" name="Picture 8"/>
          <p:cNvPicPr>
            <a:picLocks noChangeAspect="1"/>
          </p:cNvPicPr>
          <p:nvPr/>
        </p:nvPicPr>
        <p:blipFill>
          <a:blip r:embed="rId3"/>
          <a:stretch>
            <a:fillRect/>
          </a:stretch>
        </p:blipFill>
        <p:spPr>
          <a:xfrm>
            <a:off x="0" y="6189288"/>
            <a:ext cx="9144000" cy="254000"/>
          </a:xfrm>
          <a:prstGeom prst="rect">
            <a:avLst/>
          </a:prstGeom>
        </p:spPr>
      </p:pic>
    </p:spTree>
    <p:extLst>
      <p:ext uri="{BB962C8B-B14F-4D97-AF65-F5344CB8AC3E}">
        <p14:creationId xmlns:p14="http://schemas.microsoft.com/office/powerpoint/2010/main" val="2619095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Some sources of help</a:t>
            </a:r>
          </a:p>
        </p:txBody>
      </p:sp>
      <p:sp>
        <p:nvSpPr>
          <p:cNvPr id="3" name="Text Placeholder 2"/>
          <p:cNvSpPr>
            <a:spLocks noGrp="1"/>
          </p:cNvSpPr>
          <p:nvPr>
            <p:ph type="body" sz="quarter" idx="13"/>
          </p:nvPr>
        </p:nvSpPr>
        <p:spPr>
          <a:xfrm>
            <a:off x="457200" y="1983499"/>
            <a:ext cx="7839075" cy="4074402"/>
          </a:xfrm>
        </p:spPr>
        <p:txBody>
          <a:bodyPr/>
          <a:lstStyle/>
          <a:p>
            <a:r>
              <a:rPr lang="en-GB" sz="2000" dirty="0"/>
              <a:t>Alzheimer Society: </a:t>
            </a:r>
            <a:r>
              <a:rPr lang="en-GB" sz="2000" dirty="0">
                <a:hlinkClick r:id="rId3"/>
              </a:rPr>
              <a:t>http://www.alzheimers.org.uk</a:t>
            </a:r>
            <a:r>
              <a:rPr lang="en-GB" sz="2000" dirty="0" smtClean="0">
                <a:hlinkClick r:id="rId3"/>
              </a:rPr>
              <a:t>/</a:t>
            </a:r>
            <a:endParaRPr lang="en-GB" sz="2000" dirty="0" smtClean="0"/>
          </a:p>
          <a:p>
            <a:r>
              <a:rPr lang="en-GB" sz="2000" dirty="0" smtClean="0"/>
              <a:t>Berkshire </a:t>
            </a:r>
            <a:r>
              <a:rPr lang="en-GB" sz="2000" dirty="0"/>
              <a:t>Health Care (2014) Your Dementia handbook: </a:t>
            </a:r>
            <a:r>
              <a:rPr lang="en-GB" sz="2000" dirty="0">
                <a:hlinkClick r:id="rId4"/>
              </a:rPr>
              <a:t>http://</a:t>
            </a:r>
            <a:r>
              <a:rPr lang="en-GB" sz="2000" dirty="0" smtClean="0">
                <a:hlinkClick r:id="rId4"/>
              </a:rPr>
              <a:t>www.berkshirehealthcare.nhs.uk/page_sa.asp?fldKey=344</a:t>
            </a:r>
            <a:r>
              <a:rPr lang="en-GB" sz="2000" dirty="0" smtClean="0"/>
              <a:t> </a:t>
            </a:r>
            <a:endParaRPr lang="en-GB" sz="2000" dirty="0"/>
          </a:p>
          <a:p>
            <a:r>
              <a:rPr lang="en-GB" sz="2000" dirty="0"/>
              <a:t>Carers of people with dementia: </a:t>
            </a:r>
            <a:r>
              <a:rPr lang="en-GB" sz="2000" dirty="0">
                <a:hlinkClick r:id="rId5"/>
              </a:rPr>
              <a:t>http://</a:t>
            </a:r>
            <a:r>
              <a:rPr lang="en-GB" sz="2000" dirty="0" smtClean="0">
                <a:hlinkClick r:id="rId5"/>
              </a:rPr>
              <a:t>www.healthtalk.org/peoples-experiences/nerves-brain/carers-people-dementia/topics</a:t>
            </a:r>
            <a:r>
              <a:rPr lang="en-GB" sz="2000" dirty="0" smtClean="0"/>
              <a:t> </a:t>
            </a:r>
            <a:endParaRPr lang="en-GB" sz="2000" dirty="0"/>
          </a:p>
          <a:p>
            <a:r>
              <a:rPr lang="en-GB" sz="2000" dirty="0"/>
              <a:t>Dementia Action Alliance: </a:t>
            </a:r>
            <a:r>
              <a:rPr lang="en-GB" sz="2000" dirty="0" smtClean="0">
                <a:hlinkClick r:id="rId6"/>
              </a:rPr>
              <a:t>www.dementiaaction.org.uk</a:t>
            </a:r>
            <a:r>
              <a:rPr lang="en-GB" sz="2000" dirty="0" smtClean="0"/>
              <a:t> </a:t>
            </a:r>
            <a:endParaRPr lang="en-GB" sz="2000" dirty="0"/>
          </a:p>
          <a:p>
            <a:r>
              <a:rPr lang="en-GB" sz="2000" dirty="0"/>
              <a:t>Dementia Friends: </a:t>
            </a:r>
            <a:r>
              <a:rPr lang="en-GB" sz="2000" dirty="0">
                <a:hlinkClick r:id="rId7"/>
              </a:rPr>
              <a:t>http://</a:t>
            </a:r>
            <a:r>
              <a:rPr lang="en-GB" sz="2000" dirty="0" smtClean="0">
                <a:hlinkClick r:id="rId7"/>
              </a:rPr>
              <a:t>alzheimers.dementiafriends.org.uk/</a:t>
            </a:r>
            <a:r>
              <a:rPr lang="en-GB" sz="2000" dirty="0" smtClean="0"/>
              <a:t> </a:t>
            </a:r>
            <a:endParaRPr lang="en-GB" sz="2000" dirty="0"/>
          </a:p>
          <a:p>
            <a:r>
              <a:rPr lang="en-GB" sz="2000" dirty="0"/>
              <a:t>Dementia UK: </a:t>
            </a:r>
            <a:r>
              <a:rPr lang="en-GB" sz="2000" dirty="0">
                <a:hlinkClick r:id="rId8"/>
              </a:rPr>
              <a:t>http://www.dementiauk.org</a:t>
            </a:r>
            <a:r>
              <a:rPr lang="en-GB" sz="2000" dirty="0" smtClean="0">
                <a:hlinkClick r:id="rId8"/>
              </a:rPr>
              <a:t>/</a:t>
            </a:r>
            <a:r>
              <a:rPr lang="en-GB" sz="2000" dirty="0" smtClean="0"/>
              <a:t> </a:t>
            </a:r>
            <a:endParaRPr lang="en-GB" sz="2000" dirty="0"/>
          </a:p>
          <a:p>
            <a:r>
              <a:rPr lang="en-GB" sz="2000" dirty="0"/>
              <a:t>Dementia Services Development </a:t>
            </a:r>
            <a:r>
              <a:rPr lang="en-GB" sz="2000" dirty="0" smtClean="0"/>
              <a:t>Centre: </a:t>
            </a:r>
            <a:r>
              <a:rPr lang="en-GB" sz="2000" dirty="0" smtClean="0">
                <a:hlinkClick r:id="rId9"/>
              </a:rPr>
              <a:t>http</a:t>
            </a:r>
            <a:r>
              <a:rPr lang="en-GB" sz="2000" dirty="0">
                <a:hlinkClick r:id="rId9"/>
              </a:rPr>
              <a:t>://dementia.stir.ac.uk</a:t>
            </a:r>
            <a:r>
              <a:rPr lang="en-GB" sz="2000" dirty="0" smtClean="0">
                <a:hlinkClick r:id="rId9"/>
              </a:rPr>
              <a:t>/</a:t>
            </a:r>
            <a:endParaRPr lang="en-GB" sz="2000" dirty="0" smtClean="0"/>
          </a:p>
        </p:txBody>
      </p:sp>
      <p:sp>
        <p:nvSpPr>
          <p:cNvPr id="4"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spTree>
    <p:extLst>
      <p:ext uri="{BB962C8B-B14F-4D97-AF65-F5344CB8AC3E}">
        <p14:creationId xmlns:p14="http://schemas.microsoft.com/office/powerpoint/2010/main" val="1670255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Some sources of help</a:t>
            </a:r>
          </a:p>
        </p:txBody>
      </p:sp>
      <p:sp>
        <p:nvSpPr>
          <p:cNvPr id="3" name="Text Placeholder 2"/>
          <p:cNvSpPr>
            <a:spLocks noGrp="1"/>
          </p:cNvSpPr>
          <p:nvPr>
            <p:ph type="body" sz="quarter" idx="13"/>
          </p:nvPr>
        </p:nvSpPr>
        <p:spPr>
          <a:xfrm>
            <a:off x="457200" y="1954924"/>
            <a:ext cx="8286750" cy="3720662"/>
          </a:xfrm>
        </p:spPr>
        <p:txBody>
          <a:bodyPr/>
          <a:lstStyle/>
          <a:p>
            <a:r>
              <a:rPr lang="en-US" sz="2000" dirty="0" smtClean="0"/>
              <a:t>Improving </a:t>
            </a:r>
            <a:r>
              <a:rPr lang="en-US" sz="2000" dirty="0"/>
              <a:t>Dementia Education and Awareness (IDEA): </a:t>
            </a:r>
            <a:r>
              <a:rPr lang="en-US" sz="2000" dirty="0">
                <a:hlinkClick r:id="rId3"/>
              </a:rPr>
              <a:t>http://idea.nottingham.ac.uk</a:t>
            </a:r>
            <a:r>
              <a:rPr lang="en-US" sz="2000" dirty="0" smtClean="0">
                <a:hlinkClick r:id="rId3"/>
              </a:rPr>
              <a:t>/</a:t>
            </a:r>
            <a:endParaRPr lang="en-US" sz="2000" dirty="0" smtClean="0"/>
          </a:p>
          <a:p>
            <a:r>
              <a:rPr lang="en-US" sz="2000" dirty="0" smtClean="0"/>
              <a:t>Young </a:t>
            </a:r>
            <a:r>
              <a:rPr lang="en-US" sz="2000" dirty="0"/>
              <a:t>Dementia UK: </a:t>
            </a:r>
            <a:r>
              <a:rPr lang="en-US" sz="2000" dirty="0">
                <a:hlinkClick r:id="rId4"/>
              </a:rPr>
              <a:t>http://www.youngdementiauk.org</a:t>
            </a:r>
            <a:r>
              <a:rPr lang="en-US" sz="2000" dirty="0" smtClean="0">
                <a:hlinkClick r:id="rId4"/>
              </a:rPr>
              <a:t>/</a:t>
            </a:r>
            <a:endParaRPr lang="en-US" sz="2000" dirty="0" smtClean="0"/>
          </a:p>
          <a:p>
            <a:r>
              <a:rPr lang="en-US" sz="2000" dirty="0" smtClean="0"/>
              <a:t>Social </a:t>
            </a:r>
            <a:r>
              <a:rPr lang="en-US" sz="2000" dirty="0"/>
              <a:t>Care Institute for Excellence (SCIE): </a:t>
            </a:r>
            <a:r>
              <a:rPr lang="en-US" sz="2000" dirty="0">
                <a:hlinkClick r:id="rId5"/>
              </a:rPr>
              <a:t>http://</a:t>
            </a:r>
            <a:r>
              <a:rPr lang="en-US" sz="2000" dirty="0" smtClean="0">
                <a:hlinkClick r:id="rId5"/>
              </a:rPr>
              <a:t>www.scie.org.uk/socialcaretv/topic.asp?t=dementia</a:t>
            </a:r>
            <a:endParaRPr lang="en-US" sz="2000" dirty="0" smtClean="0"/>
          </a:p>
          <a:p>
            <a:r>
              <a:rPr lang="en-US" sz="2000" dirty="0" smtClean="0"/>
              <a:t>Skills </a:t>
            </a:r>
            <a:r>
              <a:rPr lang="en-US" sz="2000" dirty="0"/>
              <a:t>for Care (2014) Better domiciliary care for people with dementia Best practice case studies from domiciliary care employers developing their workforces to support people with dementia. Leeds: Skills for Care</a:t>
            </a:r>
            <a:r>
              <a:rPr lang="en-US" sz="2000" dirty="0" smtClean="0"/>
              <a:t>: </a:t>
            </a:r>
            <a:r>
              <a:rPr lang="en-US" sz="2000" dirty="0">
                <a:hlinkClick r:id="rId6"/>
              </a:rPr>
              <a:t>http://</a:t>
            </a:r>
            <a:r>
              <a:rPr lang="en-US" sz="2000" dirty="0" smtClean="0">
                <a:hlinkClick r:id="rId6"/>
              </a:rPr>
              <a:t>www.skillsforcare.org.uk/Document-library/Skills/Dementia/Better-domicilary-care-for-people-with-dementia.pdf</a:t>
            </a:r>
            <a:r>
              <a:rPr lang="en-US" sz="2000" dirty="0" smtClean="0"/>
              <a:t> </a:t>
            </a:r>
            <a:endParaRPr lang="en-US" sz="2000" dirty="0"/>
          </a:p>
          <a:p>
            <a:endParaRPr lang="en-GB" dirty="0"/>
          </a:p>
        </p:txBody>
      </p:sp>
      <p:sp>
        <p:nvSpPr>
          <p:cNvPr id="4"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spTree>
    <p:extLst>
      <p:ext uri="{BB962C8B-B14F-4D97-AF65-F5344CB8AC3E}">
        <p14:creationId xmlns:p14="http://schemas.microsoft.com/office/powerpoint/2010/main" val="1141506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Evaluation - Now what?</a:t>
            </a:r>
          </a:p>
        </p:txBody>
      </p:sp>
      <p:sp>
        <p:nvSpPr>
          <p:cNvPr id="3" name="Text Placeholder 2"/>
          <p:cNvSpPr>
            <a:spLocks noGrp="1"/>
          </p:cNvSpPr>
          <p:nvPr>
            <p:ph type="body" sz="quarter" idx="13"/>
          </p:nvPr>
        </p:nvSpPr>
        <p:spPr/>
        <p:txBody>
          <a:bodyPr/>
          <a:lstStyle/>
          <a:p>
            <a:r>
              <a:rPr lang="en-US" dirty="0"/>
              <a:t>After completing this Dementia  Awareness Training Unit, one thing </a:t>
            </a:r>
            <a:r>
              <a:rPr lang="en-US" b="1" dirty="0"/>
              <a:t>I will do from now on is</a:t>
            </a:r>
            <a:r>
              <a:rPr lang="en-US" dirty="0"/>
              <a:t>……..</a:t>
            </a:r>
          </a:p>
          <a:p>
            <a:endParaRPr lang="en-US" dirty="0"/>
          </a:p>
          <a:p>
            <a:r>
              <a:rPr lang="en-US" dirty="0"/>
              <a:t>One thing  </a:t>
            </a:r>
            <a:r>
              <a:rPr lang="en-US" b="1" dirty="0"/>
              <a:t>I will stop doing </a:t>
            </a:r>
            <a:r>
              <a:rPr lang="en-US" dirty="0"/>
              <a:t>from now on is……..</a:t>
            </a:r>
          </a:p>
          <a:p>
            <a:pPr marL="0" indent="0">
              <a:buNone/>
            </a:pPr>
            <a:endParaRPr lang="en-GB" dirty="0"/>
          </a:p>
        </p:txBody>
      </p:sp>
      <p:pic>
        <p:nvPicPr>
          <p:cNvPr id="6" name="Picture Placeholder 5" descr="C:\Users\MMakaza\AppData\Local\Microsoft\Windows\Temporary Internet Files\Content.IE5\85HJH80T\Past_and_Future[1].png"/>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782" r="7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spTree>
    <p:extLst>
      <p:ext uri="{BB962C8B-B14F-4D97-AF65-F5344CB8AC3E}">
        <p14:creationId xmlns:p14="http://schemas.microsoft.com/office/powerpoint/2010/main" val="4044717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Acknowledgements</a:t>
            </a:r>
            <a:br>
              <a:rPr lang="en-GB" dirty="0"/>
            </a:br>
            <a:endParaRPr lang="en-GB" dirty="0"/>
          </a:p>
        </p:txBody>
      </p:sp>
      <p:sp>
        <p:nvSpPr>
          <p:cNvPr id="3" name="Text Placeholder 2"/>
          <p:cNvSpPr>
            <a:spLocks noGrp="1"/>
          </p:cNvSpPr>
          <p:nvPr>
            <p:ph type="body" sz="quarter" idx="13"/>
          </p:nvPr>
        </p:nvSpPr>
        <p:spPr>
          <a:xfrm>
            <a:off x="457201" y="1928648"/>
            <a:ext cx="3657599" cy="3720662"/>
          </a:xfrm>
        </p:spPr>
        <p:txBody>
          <a:bodyPr/>
          <a:lstStyle/>
          <a:p>
            <a:pPr marL="0" indent="0">
              <a:buNone/>
            </a:pPr>
            <a:r>
              <a:rPr lang="en-GB" sz="1400" b="1" dirty="0"/>
              <a:t>Commissioners and Programme Leads</a:t>
            </a:r>
            <a:endParaRPr lang="en-GB" sz="1400" dirty="0"/>
          </a:p>
          <a:p>
            <a:pPr marL="0" indent="0">
              <a:buNone/>
            </a:pPr>
            <a:r>
              <a:rPr lang="en-GB" sz="1400" dirty="0"/>
              <a:t> </a:t>
            </a:r>
          </a:p>
          <a:p>
            <a:pPr marL="0" indent="0">
              <a:buNone/>
            </a:pPr>
            <a:r>
              <a:rPr lang="en-GB" sz="1400" b="1" dirty="0"/>
              <a:t>Health Education England Thames Valley</a:t>
            </a:r>
            <a:endParaRPr lang="en-GB" sz="1400" dirty="0"/>
          </a:p>
          <a:p>
            <a:pPr marL="0" indent="0">
              <a:buNone/>
            </a:pPr>
            <a:r>
              <a:rPr lang="en-GB" sz="1400" dirty="0"/>
              <a:t>Jacqueline Fairbairn Platt, Associate Dean Quality Improvement</a:t>
            </a:r>
          </a:p>
          <a:p>
            <a:pPr marL="0" indent="0">
              <a:buNone/>
            </a:pPr>
            <a:r>
              <a:rPr lang="en-GB" sz="1400" dirty="0"/>
              <a:t>Zoe Scullard, Health Dean</a:t>
            </a:r>
          </a:p>
          <a:p>
            <a:pPr marL="0" indent="0">
              <a:buNone/>
            </a:pPr>
            <a:r>
              <a:rPr lang="en-GB" sz="1400" dirty="0"/>
              <a:t> </a:t>
            </a:r>
          </a:p>
          <a:p>
            <a:pPr marL="0" indent="0">
              <a:buNone/>
            </a:pPr>
            <a:r>
              <a:rPr lang="en-GB" sz="1400" b="1" dirty="0"/>
              <a:t>Project Team</a:t>
            </a:r>
            <a:endParaRPr lang="en-GB" sz="1400" dirty="0"/>
          </a:p>
          <a:p>
            <a:pPr marL="0" indent="0">
              <a:buNone/>
            </a:pPr>
            <a:r>
              <a:rPr lang="en-GB" sz="1400" b="1" dirty="0"/>
              <a:t> </a:t>
            </a:r>
            <a:endParaRPr lang="en-GB" sz="1400" dirty="0"/>
          </a:p>
          <a:p>
            <a:pPr marL="0" indent="0">
              <a:buNone/>
            </a:pPr>
            <a:r>
              <a:rPr lang="en-GB" sz="1400" b="1" dirty="0"/>
              <a:t>University of Northampton</a:t>
            </a:r>
            <a:endParaRPr lang="en-GB" sz="1400" dirty="0"/>
          </a:p>
          <a:p>
            <a:pPr marL="0" indent="0">
              <a:buNone/>
            </a:pPr>
            <a:r>
              <a:rPr lang="en-GB" sz="1400" dirty="0"/>
              <a:t>Institute of Health and Wellbeing</a:t>
            </a:r>
          </a:p>
          <a:p>
            <a:pPr marL="0" indent="0">
              <a:buNone/>
            </a:pPr>
            <a:r>
              <a:rPr lang="en-GB" sz="1400" dirty="0"/>
              <a:t>Professor Jacqueline Parkes (Chair)</a:t>
            </a:r>
          </a:p>
          <a:p>
            <a:pPr marL="0" indent="0">
              <a:buNone/>
            </a:pPr>
            <a:r>
              <a:rPr lang="en-GB" sz="1400" dirty="0"/>
              <a:t>Alison Ward (Phase 1 Lead)</a:t>
            </a:r>
          </a:p>
          <a:p>
            <a:pPr marL="0" indent="0">
              <a:buNone/>
            </a:pPr>
            <a:r>
              <a:rPr lang="en-GB" sz="1400" dirty="0"/>
              <a:t>Dr Matthew Callender</a:t>
            </a:r>
          </a:p>
          <a:p>
            <a:pPr marL="0" indent="0">
              <a:buNone/>
            </a:pPr>
            <a:r>
              <a:rPr lang="en-GB" sz="1400" dirty="0"/>
              <a:t>Professor Judith Sixsmith </a:t>
            </a:r>
            <a:endParaRPr lang="en-GB" sz="1400" dirty="0" smtClean="0"/>
          </a:p>
          <a:p>
            <a:pPr marL="0" indent="0">
              <a:buNone/>
            </a:pPr>
            <a:r>
              <a:rPr lang="en-GB" sz="1400" dirty="0"/>
              <a:t>Dr Jane Youell</a:t>
            </a:r>
          </a:p>
          <a:p>
            <a:pPr marL="0" indent="0">
              <a:buNone/>
            </a:pPr>
            <a:r>
              <a:rPr lang="en-GB" sz="1200" b="1" dirty="0"/>
              <a:t> </a:t>
            </a:r>
            <a:endParaRPr lang="en-GB" sz="1200" dirty="0"/>
          </a:p>
          <a:p>
            <a:pPr marL="0" indent="0">
              <a:buNone/>
            </a:pPr>
            <a:endParaRPr lang="en-GB" sz="1200" dirty="0"/>
          </a:p>
        </p:txBody>
      </p:sp>
      <p:sp>
        <p:nvSpPr>
          <p:cNvPr id="10" name="Text Placeholder 2"/>
          <p:cNvSpPr txBox="1">
            <a:spLocks/>
          </p:cNvSpPr>
          <p:nvPr/>
        </p:nvSpPr>
        <p:spPr>
          <a:xfrm>
            <a:off x="4552950" y="1945070"/>
            <a:ext cx="4114800" cy="3720662"/>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t>Project Team continued:</a:t>
            </a:r>
          </a:p>
          <a:p>
            <a:pPr marL="0" indent="0">
              <a:buNone/>
            </a:pPr>
            <a:endParaRPr lang="en-GB" sz="1100" dirty="0"/>
          </a:p>
          <a:p>
            <a:pPr marL="0" indent="0">
              <a:buFont typeface="Arial"/>
              <a:buNone/>
            </a:pPr>
            <a:r>
              <a:rPr lang="en-GB" sz="1400" b="1" dirty="0" smtClean="0"/>
              <a:t>University of Bedfordshire</a:t>
            </a:r>
            <a:endParaRPr lang="en-GB" sz="1400" dirty="0" smtClean="0"/>
          </a:p>
          <a:p>
            <a:pPr marL="0" indent="0">
              <a:buFont typeface="Arial"/>
              <a:buNone/>
            </a:pPr>
            <a:r>
              <a:rPr lang="en-GB" sz="1400" dirty="0" err="1" smtClean="0"/>
              <a:t>Melsina</a:t>
            </a:r>
            <a:r>
              <a:rPr lang="en-GB" sz="1400" dirty="0" smtClean="0"/>
              <a:t> </a:t>
            </a:r>
            <a:r>
              <a:rPr lang="en-GB" sz="1400" dirty="0" err="1" smtClean="0"/>
              <a:t>Makaza</a:t>
            </a:r>
            <a:r>
              <a:rPr lang="en-GB" sz="1400" dirty="0" smtClean="0"/>
              <a:t> (Phase 2 Lead)</a:t>
            </a:r>
          </a:p>
          <a:p>
            <a:pPr marL="0" indent="0">
              <a:buFont typeface="Arial"/>
              <a:buNone/>
            </a:pPr>
            <a:r>
              <a:rPr lang="en-GB" sz="1400" dirty="0" smtClean="0"/>
              <a:t>Professor Mike Fisher</a:t>
            </a:r>
          </a:p>
          <a:p>
            <a:pPr marL="0" indent="0">
              <a:buFont typeface="Arial"/>
              <a:buNone/>
            </a:pPr>
            <a:r>
              <a:rPr lang="en-GB" sz="1400" dirty="0" smtClean="0"/>
              <a:t>Samson </a:t>
            </a:r>
            <a:r>
              <a:rPr lang="en-GB" sz="1400" dirty="0" err="1" smtClean="0"/>
              <a:t>Ojo</a:t>
            </a:r>
            <a:r>
              <a:rPr lang="en-GB" sz="1400" dirty="0" smtClean="0"/>
              <a:t> </a:t>
            </a:r>
          </a:p>
          <a:p>
            <a:pPr marL="0" indent="0">
              <a:buFont typeface="Arial"/>
              <a:buNone/>
            </a:pPr>
            <a:r>
              <a:rPr lang="en-GB" sz="1400" b="1" dirty="0" smtClean="0"/>
              <a:t> </a:t>
            </a:r>
            <a:endParaRPr lang="en-GB" sz="1400" dirty="0" smtClean="0"/>
          </a:p>
          <a:p>
            <a:pPr marL="0" indent="0">
              <a:buFont typeface="Arial"/>
              <a:buNone/>
            </a:pPr>
            <a:r>
              <a:rPr lang="en-GB" sz="1400" b="1" dirty="0" smtClean="0"/>
              <a:t>Oxford Brooks University</a:t>
            </a:r>
            <a:endParaRPr lang="en-GB" sz="1400" dirty="0" smtClean="0"/>
          </a:p>
          <a:p>
            <a:pPr marL="0" indent="0">
              <a:buFont typeface="Arial"/>
              <a:buNone/>
            </a:pPr>
            <a:r>
              <a:rPr lang="en-GB" sz="1400" dirty="0" smtClean="0"/>
              <a:t>Peter </a:t>
            </a:r>
            <a:r>
              <a:rPr lang="en-GB" sz="1400" dirty="0" err="1" smtClean="0"/>
              <a:t>Zaagman</a:t>
            </a:r>
            <a:r>
              <a:rPr lang="en-GB" sz="1400" dirty="0" smtClean="0"/>
              <a:t> (Phase 2 Lead)</a:t>
            </a:r>
          </a:p>
          <a:p>
            <a:pPr marL="0" indent="0">
              <a:buFont typeface="Arial"/>
              <a:buNone/>
            </a:pPr>
            <a:r>
              <a:rPr lang="en-GB" sz="1400" dirty="0" smtClean="0"/>
              <a:t>Casey Law</a:t>
            </a:r>
          </a:p>
          <a:p>
            <a:pPr marL="0" indent="0">
              <a:buFont typeface="Arial"/>
              <a:buNone/>
            </a:pPr>
            <a:r>
              <a:rPr lang="en-GB" sz="1400" dirty="0" smtClean="0"/>
              <a:t>Catherine Wheatley</a:t>
            </a:r>
          </a:p>
          <a:p>
            <a:pPr marL="0" indent="0">
              <a:buNone/>
            </a:pPr>
            <a:r>
              <a:rPr lang="en-GB" sz="1400" b="1" dirty="0" smtClean="0"/>
              <a:t> </a:t>
            </a:r>
            <a:r>
              <a:rPr lang="en-GB" sz="1400" dirty="0"/>
              <a:t>Kim </a:t>
            </a:r>
            <a:r>
              <a:rPr lang="en-GB" sz="1400" dirty="0" err="1" smtClean="0"/>
              <a:t>Fredman</a:t>
            </a:r>
            <a:r>
              <a:rPr lang="en-GB" sz="1400" dirty="0" smtClean="0"/>
              <a:t>-Stein</a:t>
            </a:r>
          </a:p>
          <a:p>
            <a:pPr marL="0" indent="0">
              <a:buNone/>
            </a:pPr>
            <a:endParaRPr lang="en-GB" sz="1100" b="1" dirty="0" smtClean="0"/>
          </a:p>
          <a:p>
            <a:pPr marL="0" indent="0">
              <a:buFont typeface="Arial"/>
              <a:buNone/>
            </a:pPr>
            <a:r>
              <a:rPr lang="en-GB" sz="1400" b="1" dirty="0" smtClean="0"/>
              <a:t>University of West London</a:t>
            </a:r>
            <a:endParaRPr lang="en-GB" sz="1400" dirty="0" smtClean="0"/>
          </a:p>
          <a:p>
            <a:pPr marL="0" indent="0">
              <a:buFont typeface="Arial"/>
              <a:buNone/>
            </a:pPr>
            <a:r>
              <a:rPr lang="en-GB" sz="1400" dirty="0" smtClean="0"/>
              <a:t>Professor Heather </a:t>
            </a:r>
            <a:r>
              <a:rPr lang="en-GB" sz="1400" dirty="0" err="1" smtClean="0"/>
              <a:t>Loveday</a:t>
            </a:r>
            <a:r>
              <a:rPr lang="en-GB" sz="1400" dirty="0" smtClean="0"/>
              <a:t> (Phase 3 Lead)</a:t>
            </a:r>
          </a:p>
          <a:p>
            <a:pPr marL="0" indent="0">
              <a:buFont typeface="Arial"/>
              <a:buNone/>
            </a:pPr>
            <a:r>
              <a:rPr lang="en-GB" sz="1400" dirty="0" smtClean="0"/>
              <a:t>Debi Joyce</a:t>
            </a:r>
          </a:p>
          <a:p>
            <a:pPr marL="0" indent="0">
              <a:buFont typeface="Arial"/>
              <a:buNone/>
            </a:pPr>
            <a:r>
              <a:rPr lang="en-GB" sz="1400" dirty="0" smtClean="0"/>
              <a:t>Samantha Chan</a:t>
            </a:r>
          </a:p>
          <a:p>
            <a:pPr marL="0" indent="0">
              <a:buFont typeface="Arial"/>
              <a:buNone/>
            </a:pPr>
            <a:endParaRPr lang="en-GB" sz="1200" dirty="0"/>
          </a:p>
        </p:txBody>
      </p:sp>
      <p:sp>
        <p:nvSpPr>
          <p:cNvPr id="11"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spTree>
    <p:extLst>
      <p:ext uri="{BB962C8B-B14F-4D97-AF65-F5344CB8AC3E}">
        <p14:creationId xmlns:p14="http://schemas.microsoft.com/office/powerpoint/2010/main" val="562577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GB" dirty="0" smtClean="0"/>
              <a:t>House Keeping</a:t>
            </a:r>
            <a:endParaRPr lang="en-GB" dirty="0"/>
          </a:p>
        </p:txBody>
      </p:sp>
      <p:sp>
        <p:nvSpPr>
          <p:cNvPr id="4" name="Text Placeholder 3"/>
          <p:cNvSpPr>
            <a:spLocks noGrp="1"/>
          </p:cNvSpPr>
          <p:nvPr>
            <p:ph type="body" sz="quarter" idx="13"/>
          </p:nvPr>
        </p:nvSpPr>
        <p:spPr/>
        <p:txBody>
          <a:bodyPr/>
          <a:lstStyle/>
          <a:p>
            <a:r>
              <a:rPr lang="en-US" dirty="0"/>
              <a:t>Fire</a:t>
            </a:r>
          </a:p>
          <a:p>
            <a:r>
              <a:rPr lang="en-US" dirty="0"/>
              <a:t>Refreshments </a:t>
            </a:r>
          </a:p>
          <a:p>
            <a:r>
              <a:rPr lang="en-US" dirty="0"/>
              <a:t>Toilets </a:t>
            </a:r>
          </a:p>
          <a:p>
            <a:r>
              <a:rPr lang="en-US" dirty="0"/>
              <a:t>Ground Rules</a:t>
            </a:r>
          </a:p>
          <a:p>
            <a:r>
              <a:rPr lang="en-US" dirty="0"/>
              <a:t>Confidentiality</a:t>
            </a:r>
          </a:p>
          <a:p>
            <a:r>
              <a:rPr lang="en-US" dirty="0"/>
              <a:t>Self disclosure </a:t>
            </a:r>
          </a:p>
          <a:p>
            <a:r>
              <a:rPr lang="en-US" dirty="0"/>
              <a:t>Opportunity for debrief at the end.</a:t>
            </a:r>
          </a:p>
          <a:p>
            <a:endParaRPr lang="en-GB" dirty="0"/>
          </a:p>
        </p:txBody>
      </p:sp>
      <p:pic>
        <p:nvPicPr>
          <p:cNvPr id="6"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7349" b="734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1463648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itle 4"/>
          <p:cNvSpPr>
            <a:spLocks noGrp="1"/>
          </p:cNvSpPr>
          <p:nvPr>
            <p:ph type="ctrTitle"/>
          </p:nvPr>
        </p:nvSpPr>
        <p:spPr/>
        <p:txBody>
          <a:bodyPr/>
          <a:lstStyle/>
          <a:p>
            <a:r>
              <a:rPr lang="en-GB" dirty="0"/>
              <a:t>Aims of the Session </a:t>
            </a:r>
          </a:p>
        </p:txBody>
      </p:sp>
      <p:sp>
        <p:nvSpPr>
          <p:cNvPr id="6" name="Text Placeholder 5"/>
          <p:cNvSpPr>
            <a:spLocks noGrp="1"/>
          </p:cNvSpPr>
          <p:nvPr>
            <p:ph type="body" sz="quarter" idx="13"/>
          </p:nvPr>
        </p:nvSpPr>
        <p:spPr>
          <a:xfrm>
            <a:off x="457200" y="1954924"/>
            <a:ext cx="7839075" cy="4138372"/>
          </a:xfrm>
        </p:spPr>
        <p:txBody>
          <a:bodyPr/>
          <a:lstStyle/>
          <a:p>
            <a:r>
              <a:rPr lang="en-US" dirty="0"/>
              <a:t>What is dementia?</a:t>
            </a:r>
          </a:p>
          <a:p>
            <a:endParaRPr lang="en-US" sz="1000" dirty="0"/>
          </a:p>
          <a:p>
            <a:r>
              <a:rPr lang="en-US" dirty="0"/>
              <a:t>Different forms of  dementia</a:t>
            </a:r>
          </a:p>
          <a:p>
            <a:endParaRPr lang="en-US" sz="1000" dirty="0"/>
          </a:p>
          <a:p>
            <a:r>
              <a:rPr lang="en-US" dirty="0"/>
              <a:t>Early signs &amp; symptoms &amp; diagnosis</a:t>
            </a:r>
          </a:p>
          <a:p>
            <a:endParaRPr lang="en-US" sz="1000" dirty="0"/>
          </a:p>
          <a:p>
            <a:r>
              <a:rPr lang="en-US" dirty="0"/>
              <a:t>Supporting people with dementia &amp; </a:t>
            </a:r>
            <a:r>
              <a:rPr lang="en-US" dirty="0" err="1"/>
              <a:t>carers</a:t>
            </a:r>
            <a:r>
              <a:rPr lang="en-US" dirty="0"/>
              <a:t>  </a:t>
            </a:r>
          </a:p>
          <a:p>
            <a:endParaRPr lang="en-US" sz="1000" dirty="0"/>
          </a:p>
          <a:p>
            <a:r>
              <a:rPr lang="en-US" dirty="0"/>
              <a:t>Impact of dementia</a:t>
            </a:r>
          </a:p>
          <a:p>
            <a:endParaRPr lang="en-US" sz="1000" dirty="0"/>
          </a:p>
          <a:p>
            <a:r>
              <a:rPr lang="en-US" dirty="0"/>
              <a:t>Hints and tips</a:t>
            </a:r>
          </a:p>
          <a:p>
            <a:endParaRPr lang="en-US" sz="1000" dirty="0"/>
          </a:p>
          <a:p>
            <a:r>
              <a:rPr lang="en-US" dirty="0"/>
              <a:t>Sources of support</a:t>
            </a:r>
          </a:p>
          <a:p>
            <a:endParaRPr lang="en-GB" dirty="0"/>
          </a:p>
        </p:txBody>
      </p:sp>
      <p:sp>
        <p:nvSpPr>
          <p:cNvPr id="4"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8" name="Picture 7"/>
          <p:cNvPicPr>
            <a:picLocks noChangeAspect="1"/>
          </p:cNvPicPr>
          <p:nvPr/>
        </p:nvPicPr>
        <p:blipFill>
          <a:blip r:embed="rId3"/>
          <a:stretch>
            <a:fillRect/>
          </a:stretch>
        </p:blipFill>
        <p:spPr>
          <a:xfrm>
            <a:off x="0" y="6189288"/>
            <a:ext cx="9144000" cy="254000"/>
          </a:xfrm>
          <a:prstGeom prst="rect">
            <a:avLst/>
          </a:prstGeom>
        </p:spPr>
      </p:pic>
    </p:spTree>
    <p:extLst>
      <p:ext uri="{BB962C8B-B14F-4D97-AF65-F5344CB8AC3E}">
        <p14:creationId xmlns:p14="http://schemas.microsoft.com/office/powerpoint/2010/main" val="826613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Title 3"/>
          <p:cNvSpPr>
            <a:spLocks noGrp="1"/>
          </p:cNvSpPr>
          <p:nvPr>
            <p:ph type="ctrTitle"/>
          </p:nvPr>
        </p:nvSpPr>
        <p:spPr>
          <a:xfrm>
            <a:off x="457200" y="1025526"/>
            <a:ext cx="8267700" cy="679449"/>
          </a:xfrm>
        </p:spPr>
        <p:txBody>
          <a:bodyPr/>
          <a:lstStyle/>
          <a:p>
            <a:r>
              <a:rPr lang="en-US" dirty="0"/>
              <a:t>Individual Activity - “Forget Me Not” </a:t>
            </a:r>
            <a:endParaRPr lang="en-GB" dirty="0"/>
          </a:p>
        </p:txBody>
      </p:sp>
      <p:sp>
        <p:nvSpPr>
          <p:cNvPr id="5" name="Subtitle 4"/>
          <p:cNvSpPr>
            <a:spLocks noGrp="1"/>
          </p:cNvSpPr>
          <p:nvPr>
            <p:ph type="subTitle" idx="1"/>
          </p:nvPr>
        </p:nvSpPr>
        <p:spPr/>
        <p:txBody>
          <a:bodyPr/>
          <a:lstStyle/>
          <a:p>
            <a:r>
              <a:rPr lang="en-GB" dirty="0"/>
              <a:t>Please complete this sentence: </a:t>
            </a:r>
          </a:p>
          <a:p>
            <a:endParaRPr lang="en-GB" dirty="0"/>
          </a:p>
        </p:txBody>
      </p:sp>
      <p:sp>
        <p:nvSpPr>
          <p:cNvPr id="8" name="Text Placeholder 7"/>
          <p:cNvSpPr>
            <a:spLocks noGrp="1"/>
          </p:cNvSpPr>
          <p:nvPr>
            <p:ph type="body" sz="quarter" idx="13"/>
          </p:nvPr>
        </p:nvSpPr>
        <p:spPr>
          <a:xfrm>
            <a:off x="1695450" y="2686050"/>
            <a:ext cx="6600825" cy="3143249"/>
          </a:xfrm>
          <a:prstGeom prst="wedgeEllipseCallout">
            <a:avLst>
              <a:gd name="adj1" fmla="val -47194"/>
              <a:gd name="adj2" fmla="val 55220"/>
            </a:avLst>
          </a:prstGeom>
          <a:noFill/>
          <a:ln w="3810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en-GB" sz="3200" dirty="0" smtClean="0">
                <a:solidFill>
                  <a:schemeClr val="tx1"/>
                </a:solidFill>
                <a:latin typeface="Arial" panose="020B0604020202020204" pitchFamily="34" charset="0"/>
                <a:cs typeface="Arial" panose="020B0604020202020204" pitchFamily="34" charset="0"/>
              </a:rPr>
              <a:t>When I can’t tell you what I want, this is what’s important to me…</a:t>
            </a:r>
            <a:endParaRPr lang="en-GB" sz="3200" dirty="0">
              <a:solidFill>
                <a:schemeClr val="tx1"/>
              </a:solidFill>
            </a:endParaRPr>
          </a:p>
          <a:p>
            <a:endParaRPr lang="en-GB" dirty="0"/>
          </a:p>
        </p:txBody>
      </p:sp>
      <p:sp>
        <p:nvSpPr>
          <p:cNvPr id="9"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7" name="Picture 6"/>
          <p:cNvPicPr>
            <a:picLocks noChangeAspect="1"/>
          </p:cNvPicPr>
          <p:nvPr/>
        </p:nvPicPr>
        <p:blipFill>
          <a:blip r:embed="rId3"/>
          <a:stretch>
            <a:fillRect/>
          </a:stretch>
        </p:blipFill>
        <p:spPr>
          <a:xfrm>
            <a:off x="0" y="6189288"/>
            <a:ext cx="9144000" cy="254000"/>
          </a:xfrm>
          <a:prstGeom prst="rect">
            <a:avLst/>
          </a:prstGeom>
        </p:spPr>
      </p:pic>
    </p:spTree>
    <p:extLst>
      <p:ext uri="{BB962C8B-B14F-4D97-AF65-F5344CB8AC3E}">
        <p14:creationId xmlns:p14="http://schemas.microsoft.com/office/powerpoint/2010/main" val="542750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US" dirty="0"/>
              <a:t>Group </a:t>
            </a:r>
            <a:r>
              <a:rPr lang="en-US" dirty="0" smtClean="0"/>
              <a:t>Activity</a:t>
            </a:r>
            <a:endParaRPr lang="en-GB" dirty="0"/>
          </a:p>
        </p:txBody>
      </p:sp>
      <p:sp>
        <p:nvSpPr>
          <p:cNvPr id="6" name="Subtitle 5"/>
          <p:cNvSpPr>
            <a:spLocks noGrp="1"/>
          </p:cNvSpPr>
          <p:nvPr>
            <p:ph type="subTitle" idx="1"/>
          </p:nvPr>
        </p:nvSpPr>
        <p:spPr/>
        <p:txBody>
          <a:bodyPr/>
          <a:lstStyle/>
          <a:p>
            <a:r>
              <a:rPr lang="en-GB" dirty="0"/>
              <a:t>Your perceptions of dementia</a:t>
            </a:r>
          </a:p>
        </p:txBody>
      </p:sp>
      <p:sp>
        <p:nvSpPr>
          <p:cNvPr id="3" name="Text Placeholder 2"/>
          <p:cNvSpPr>
            <a:spLocks noGrp="1"/>
          </p:cNvSpPr>
          <p:nvPr>
            <p:ph type="body" sz="quarter" idx="13"/>
          </p:nvPr>
        </p:nvSpPr>
        <p:spPr>
          <a:xfrm>
            <a:off x="457200" y="2486024"/>
            <a:ext cx="7839075" cy="3476625"/>
          </a:xfrm>
        </p:spPr>
        <p:txBody>
          <a:bodyPr/>
          <a:lstStyle/>
          <a:p>
            <a:pPr marL="0" indent="0">
              <a:buNone/>
            </a:pPr>
            <a:r>
              <a:rPr lang="en-US" dirty="0"/>
              <a:t>Work in </a:t>
            </a:r>
            <a:r>
              <a:rPr lang="en-US" dirty="0" smtClean="0"/>
              <a:t>pairs and think </a:t>
            </a:r>
            <a:r>
              <a:rPr lang="en-US" dirty="0"/>
              <a:t>about </a:t>
            </a:r>
            <a:r>
              <a:rPr lang="en-US" dirty="0" smtClean="0"/>
              <a:t>these questions:</a:t>
            </a:r>
            <a:endParaRPr lang="en-US" dirty="0"/>
          </a:p>
          <a:p>
            <a:pPr lvl="1"/>
            <a:r>
              <a:rPr lang="en-US" dirty="0"/>
              <a:t>What are your perceptions about dementia? </a:t>
            </a:r>
          </a:p>
          <a:p>
            <a:pPr lvl="1"/>
            <a:r>
              <a:rPr lang="en-US" dirty="0"/>
              <a:t>Who do you know that has dementia?</a:t>
            </a:r>
          </a:p>
          <a:p>
            <a:pPr lvl="1"/>
            <a:r>
              <a:rPr lang="en-US" dirty="0"/>
              <a:t>How does it affect them</a:t>
            </a:r>
            <a:r>
              <a:rPr lang="en-US" dirty="0" smtClean="0"/>
              <a:t>?</a:t>
            </a:r>
            <a:endParaRPr lang="en-US" dirty="0"/>
          </a:p>
          <a:p>
            <a:pPr marL="0" indent="0">
              <a:buNone/>
            </a:pPr>
            <a:endParaRPr lang="en-US" sz="1800" dirty="0" smtClean="0"/>
          </a:p>
          <a:p>
            <a:pPr marL="0" indent="0">
              <a:buNone/>
            </a:pPr>
            <a:r>
              <a:rPr lang="en-US" dirty="0" smtClean="0"/>
              <a:t>Please </a:t>
            </a:r>
            <a:r>
              <a:rPr lang="en-US" dirty="0"/>
              <a:t>think about your professional and/or personal experience of </a:t>
            </a:r>
            <a:r>
              <a:rPr lang="en-US" dirty="0" smtClean="0"/>
              <a:t>dementia. </a:t>
            </a:r>
            <a:endParaRPr lang="en-US" dirty="0"/>
          </a:p>
          <a:p>
            <a:pPr marL="0" indent="0">
              <a:buNone/>
            </a:pPr>
            <a:endParaRPr lang="en-US" sz="1800" dirty="0" smtClean="0"/>
          </a:p>
          <a:p>
            <a:pPr marL="0" indent="0">
              <a:buNone/>
            </a:pPr>
            <a:r>
              <a:rPr lang="en-US" dirty="0" smtClean="0"/>
              <a:t>Write </a:t>
            </a:r>
            <a:r>
              <a:rPr lang="en-US" dirty="0"/>
              <a:t>down some of your </a:t>
            </a:r>
            <a:r>
              <a:rPr lang="en-US" dirty="0" smtClean="0"/>
              <a:t>answers.</a:t>
            </a:r>
            <a:endParaRPr lang="en-US" dirty="0"/>
          </a:p>
          <a:p>
            <a:endParaRPr lang="en-GB" dirty="0"/>
          </a:p>
        </p:txBody>
      </p:sp>
      <p:pic>
        <p:nvPicPr>
          <p:cNvPr id="7" name="Picture 4" descr="C:\Users\MMakaza\AppData\Local\Microsoft\Windows\Temporary Internet Files\Content.IE5\85HJH80T\X5KI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725" y="1563331"/>
            <a:ext cx="1330050" cy="155011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10" name="Picture 9"/>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8130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US" dirty="0"/>
              <a:t>Pause &amp; think:  What is dementia?</a:t>
            </a:r>
            <a:endParaRPr lang="en-GB" dirty="0"/>
          </a:p>
        </p:txBody>
      </p:sp>
      <p:sp>
        <p:nvSpPr>
          <p:cNvPr id="3" name="Text Placeholder 2"/>
          <p:cNvSpPr>
            <a:spLocks noGrp="1"/>
          </p:cNvSpPr>
          <p:nvPr>
            <p:ph type="body" sz="quarter" idx="13"/>
          </p:nvPr>
        </p:nvSpPr>
        <p:spPr/>
        <p:txBody>
          <a:bodyPr/>
          <a:lstStyle/>
          <a:p>
            <a:pPr marL="0" indent="0">
              <a:buNone/>
            </a:pPr>
            <a:r>
              <a:rPr lang="en-US" dirty="0"/>
              <a:t>Is it any of these?</a:t>
            </a:r>
          </a:p>
          <a:p>
            <a:endParaRPr lang="en-US" sz="2000" dirty="0"/>
          </a:p>
          <a:p>
            <a:r>
              <a:rPr lang="en-US" dirty="0"/>
              <a:t>Psychiatric disorder?</a:t>
            </a:r>
          </a:p>
          <a:p>
            <a:endParaRPr lang="en-US" sz="2000" dirty="0"/>
          </a:p>
          <a:p>
            <a:r>
              <a:rPr lang="en-US" dirty="0"/>
              <a:t>Neurological condition?</a:t>
            </a:r>
          </a:p>
          <a:p>
            <a:endParaRPr lang="en-US" sz="2000" dirty="0"/>
          </a:p>
          <a:p>
            <a:r>
              <a:rPr lang="en-US" dirty="0"/>
              <a:t>Chronic long term condition?</a:t>
            </a:r>
          </a:p>
          <a:p>
            <a:endParaRPr lang="en-US" sz="2000" dirty="0"/>
          </a:p>
          <a:p>
            <a:r>
              <a:rPr lang="en-US" dirty="0"/>
              <a:t>Normal part of ageing</a:t>
            </a:r>
            <a:r>
              <a:rPr lang="en-US" dirty="0" smtClean="0"/>
              <a:t>?</a:t>
            </a:r>
            <a:endParaRPr lang="en-US" dirty="0"/>
          </a:p>
        </p:txBody>
      </p:sp>
      <p:pic>
        <p:nvPicPr>
          <p:cNvPr id="9" name="Picture 3" descr="C:\Users\MMakaza\AppData\Local\Microsoft\Windows\Temporary Internet Files\Content.IE5\GNTJMGLD\bigstock-Dementia-concept-640-pix-300x214[1].jpg"/>
          <p:cNvPicPr>
            <a:picLocks noChangeAspect="1" noChangeArrowheads="1"/>
          </p:cNvPicPr>
          <p:nvPr/>
        </p:nvPicPr>
        <p:blipFill rotWithShape="1">
          <a:blip r:embed="rId3">
            <a:extLst>
              <a:ext uri="{28A0092B-C50C-407E-A947-70E740481C1C}">
                <a14:useLocalDpi xmlns:a14="http://schemas.microsoft.com/office/drawing/2010/main" val="0"/>
              </a:ext>
            </a:extLst>
          </a:blip>
          <a:srcRect r="15355"/>
          <a:stretch/>
        </p:blipFill>
        <p:spPr bwMode="auto">
          <a:xfrm>
            <a:off x="5076497" y="1954924"/>
            <a:ext cx="3845169" cy="343622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7" name="Picture 6"/>
          <p:cNvPicPr>
            <a:picLocks noChangeAspect="1"/>
          </p:cNvPicPr>
          <p:nvPr/>
        </p:nvPicPr>
        <p:blipFill>
          <a:blip r:embed="rId4"/>
          <a:stretch>
            <a:fillRect/>
          </a:stretch>
        </p:blipFill>
        <p:spPr>
          <a:xfrm>
            <a:off x="0" y="6189288"/>
            <a:ext cx="9144000" cy="254000"/>
          </a:xfrm>
          <a:prstGeom prst="rect">
            <a:avLst/>
          </a:prstGeom>
        </p:spPr>
      </p:pic>
    </p:spTree>
    <p:extLst>
      <p:ext uri="{BB962C8B-B14F-4D97-AF65-F5344CB8AC3E}">
        <p14:creationId xmlns:p14="http://schemas.microsoft.com/office/powerpoint/2010/main" val="3270277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p:txBody>
          <a:bodyPr/>
          <a:lstStyle/>
          <a:p>
            <a:r>
              <a:rPr lang="en-US" dirty="0" smtClean="0"/>
              <a:t>What is dementia?</a:t>
            </a:r>
            <a:endParaRPr lang="en-GB" dirty="0"/>
          </a:p>
        </p:txBody>
      </p:sp>
      <p:sp>
        <p:nvSpPr>
          <p:cNvPr id="4" name="Text Placeholder 3"/>
          <p:cNvSpPr>
            <a:spLocks noGrp="1"/>
          </p:cNvSpPr>
          <p:nvPr>
            <p:ph type="body" sz="quarter" idx="13"/>
          </p:nvPr>
        </p:nvSpPr>
        <p:spPr/>
        <p:txBody>
          <a:bodyPr/>
          <a:lstStyle/>
          <a:p>
            <a:pPr marL="0" indent="0">
              <a:buNone/>
            </a:pPr>
            <a:r>
              <a:rPr lang="en-GB" sz="2000" b="1" dirty="0" smtClean="0"/>
              <a:t>Not</a:t>
            </a:r>
            <a:r>
              <a:rPr lang="en-GB" sz="2000" dirty="0" smtClean="0"/>
              <a:t> a disease in itself, but </a:t>
            </a:r>
            <a:r>
              <a:rPr lang="en-GB" sz="2000" b="1" dirty="0" smtClean="0"/>
              <a:t>a term </a:t>
            </a:r>
            <a:r>
              <a:rPr lang="en-GB" sz="2000" dirty="0" smtClean="0"/>
              <a:t>used to describe a </a:t>
            </a:r>
            <a:r>
              <a:rPr lang="en-GB" sz="2000" b="1" dirty="0" smtClean="0"/>
              <a:t>group of symptoms</a:t>
            </a:r>
            <a:r>
              <a:rPr lang="en-GB" sz="2000" dirty="0" smtClean="0"/>
              <a:t> that occur when </a:t>
            </a:r>
            <a:r>
              <a:rPr lang="en-GB" sz="2000" b="1" dirty="0" smtClean="0"/>
              <a:t>brain cells stop working</a:t>
            </a:r>
            <a:r>
              <a:rPr lang="en-GB" sz="2000" dirty="0" smtClean="0"/>
              <a:t> properly.</a:t>
            </a:r>
          </a:p>
          <a:p>
            <a:pPr marL="0" indent="0">
              <a:buNone/>
            </a:pPr>
            <a:endParaRPr lang="en-GB" sz="2000" dirty="0" smtClean="0"/>
          </a:p>
          <a:p>
            <a:pPr marL="0" indent="0">
              <a:buNone/>
            </a:pPr>
            <a:r>
              <a:rPr lang="en-GB" sz="2000" dirty="0" smtClean="0"/>
              <a:t>Over time, there are </a:t>
            </a:r>
            <a:r>
              <a:rPr lang="en-GB" sz="2000" b="1" dirty="0" smtClean="0"/>
              <a:t>changes</a:t>
            </a:r>
            <a:r>
              <a:rPr lang="en-GB" sz="2000" dirty="0" smtClean="0"/>
              <a:t> in the way people </a:t>
            </a:r>
            <a:r>
              <a:rPr lang="en-GB" sz="2000" b="1" dirty="0" smtClean="0"/>
              <a:t>think</a:t>
            </a:r>
            <a:r>
              <a:rPr lang="en-GB" sz="2000" dirty="0" smtClean="0"/>
              <a:t> which affects their </a:t>
            </a:r>
            <a:r>
              <a:rPr lang="en-GB" sz="2000" b="1" dirty="0" smtClean="0"/>
              <a:t>memory</a:t>
            </a:r>
            <a:r>
              <a:rPr lang="en-GB" sz="2000" dirty="0" smtClean="0"/>
              <a:t>, their ability to reason, to communicate, their personality and their behaviour. At times, they may </a:t>
            </a:r>
            <a:r>
              <a:rPr lang="en-GB" sz="2000" b="1" dirty="0" smtClean="0"/>
              <a:t>walk or be restless</a:t>
            </a:r>
            <a:r>
              <a:rPr lang="en-GB" sz="2000" dirty="0" smtClean="0"/>
              <a:t>.</a:t>
            </a:r>
          </a:p>
          <a:p>
            <a:pPr marL="0" indent="0">
              <a:buNone/>
            </a:pPr>
            <a:endParaRPr lang="en-GB" sz="2000" dirty="0" smtClean="0"/>
          </a:p>
          <a:p>
            <a:pPr marL="0" indent="0">
              <a:buNone/>
            </a:pPr>
            <a:r>
              <a:rPr lang="en-GB" sz="2000" dirty="0" smtClean="0"/>
              <a:t>They may no longer be able to perform </a:t>
            </a:r>
            <a:r>
              <a:rPr lang="en-GB" sz="2000" b="1" dirty="0" smtClean="0"/>
              <a:t>activities of daily living</a:t>
            </a:r>
            <a:r>
              <a:rPr lang="en-GB" sz="2000" dirty="0" smtClean="0"/>
              <a:t>* (ADL) such as eating, drinking, washing or dressing themselves.</a:t>
            </a:r>
          </a:p>
          <a:p>
            <a:pPr marL="0" indent="0" algn="r">
              <a:buNone/>
            </a:pPr>
            <a:r>
              <a:rPr lang="en-GB" sz="2000" dirty="0">
                <a:latin typeface="Arial" pitchFamily="34" charset="0"/>
                <a:cs typeface="Arial" pitchFamily="34" charset="0"/>
              </a:rPr>
              <a:t>(*Roper, Logan &amp; Tierney, </a:t>
            </a:r>
            <a:r>
              <a:rPr lang="en-GB" sz="2000" dirty="0" smtClean="0">
                <a:latin typeface="Arial" pitchFamily="34" charset="0"/>
                <a:cs typeface="Arial" pitchFamily="34" charset="0"/>
              </a:rPr>
              <a:t>2014)</a:t>
            </a:r>
            <a:endParaRPr lang="en-GB" sz="20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@NHS_HealthEdEng      #DAAG</a:t>
            </a:r>
          </a:p>
        </p:txBody>
      </p:sp>
      <p:pic>
        <p:nvPicPr>
          <p:cNvPr id="7" name="Picture 6"/>
          <p:cNvPicPr>
            <a:picLocks noChangeAspect="1"/>
          </p:cNvPicPr>
          <p:nvPr/>
        </p:nvPicPr>
        <p:blipFill>
          <a:blip r:embed="rId3"/>
          <a:stretch>
            <a:fillRect/>
          </a:stretch>
        </p:blipFill>
        <p:spPr>
          <a:xfrm>
            <a:off x="0" y="6189288"/>
            <a:ext cx="9144000" cy="254000"/>
          </a:xfrm>
          <a:prstGeom prst="rect">
            <a:avLst/>
          </a:prstGeom>
        </p:spPr>
      </p:pic>
    </p:spTree>
    <p:extLst>
      <p:ext uri="{BB962C8B-B14F-4D97-AF65-F5344CB8AC3E}">
        <p14:creationId xmlns:p14="http://schemas.microsoft.com/office/powerpoint/2010/main" val="144414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E PPT - Master slide deck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E003265C489E4CB3748BB66229892B" ma:contentTypeVersion="14" ma:contentTypeDescription="Create a new document." ma:contentTypeScope="" ma:versionID="82b78ed54a0dac55f1b43630ae433f9c">
  <xsd:schema xmlns:xsd="http://www.w3.org/2001/XMLSchema" xmlns:xs="http://www.w3.org/2001/XMLSchema" xmlns:p="http://schemas.microsoft.com/office/2006/metadata/properties" xmlns:ns2="740a7d8f-7841-49b6-bfe7-7aa06d327266" xmlns:ns3="e1e50c13-c3ba-4f0c-a29b-ab463524dbbf" targetNamespace="http://schemas.microsoft.com/office/2006/metadata/properties" ma:root="true" ma:fieldsID="0d666964bb268992bc0bb33c3ab943dc" ns2:_="" ns3:_="">
    <xsd:import namespace="740a7d8f-7841-49b6-bfe7-7aa06d327266"/>
    <xsd:import namespace="e1e50c13-c3ba-4f0c-a29b-ab463524dbb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a7d8f-7841-49b6-bfe7-7aa06d327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e50c13-c3ba-4f0c-a29b-ab463524dbb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434301-ed6c-4c74-95aa-124a6d114ea3}" ma:internalName="TaxCatchAll" ma:showField="CatchAllData" ma:web="e1e50c13-c3ba-4f0c-a29b-ab463524dbb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0a7d8f-7841-49b6-bfe7-7aa06d327266">
      <Terms xmlns="http://schemas.microsoft.com/office/infopath/2007/PartnerControls"/>
    </lcf76f155ced4ddcb4097134ff3c332f>
    <TaxCatchAll xmlns="e1e50c13-c3ba-4f0c-a29b-ab463524dbbf" xsi:nil="true"/>
    <MediaLengthInSeconds xmlns="740a7d8f-7841-49b6-bfe7-7aa06d327266" xsi:nil="true"/>
  </documentManagement>
</p:properties>
</file>

<file path=customXml/itemProps1.xml><?xml version="1.0" encoding="utf-8"?>
<ds:datastoreItem xmlns:ds="http://schemas.openxmlformats.org/officeDocument/2006/customXml" ds:itemID="{8A5BDA51-CDA3-4550-B9F7-DF50CDE86FD6}"/>
</file>

<file path=customXml/itemProps2.xml><?xml version="1.0" encoding="utf-8"?>
<ds:datastoreItem xmlns:ds="http://schemas.openxmlformats.org/officeDocument/2006/customXml" ds:itemID="{CFE09DD6-1E08-4E58-B501-4C56DF83B33B}"/>
</file>

<file path=customXml/itemProps3.xml><?xml version="1.0" encoding="utf-8"?>
<ds:datastoreItem xmlns:ds="http://schemas.openxmlformats.org/officeDocument/2006/customXml" ds:itemID="{D9923323-FC4D-43ED-876D-A84CC1685259}"/>
</file>

<file path=docProps/app.xml><?xml version="1.0" encoding="utf-8"?>
<Properties xmlns="http://schemas.openxmlformats.org/officeDocument/2006/extended-properties" xmlns:vt="http://schemas.openxmlformats.org/officeDocument/2006/docPropsVTypes">
  <Template>Theme2</Template>
  <TotalTime>171</TotalTime>
  <Words>3890</Words>
  <Application>Microsoft Office PowerPoint</Application>
  <PresentationFormat>On-screen Show (4:3)</PresentationFormat>
  <Paragraphs>628</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Theme2</vt:lpstr>
      <vt:lpstr>HEE PPT - Master slide deck_1</vt:lpstr>
      <vt:lpstr>PowerPoint Presentation</vt:lpstr>
      <vt:lpstr>Welcome</vt:lpstr>
      <vt:lpstr>Definition of Tier 1 Training</vt:lpstr>
      <vt:lpstr>House Keeping</vt:lpstr>
      <vt:lpstr>Aims of the Session </vt:lpstr>
      <vt:lpstr>Individual Activity - “Forget Me Not” </vt:lpstr>
      <vt:lpstr>Group Activity</vt:lpstr>
      <vt:lpstr>Pause &amp; think:  What is dementia?</vt:lpstr>
      <vt:lpstr>What is dementia?</vt:lpstr>
      <vt:lpstr>Why all the fuss now?</vt:lpstr>
      <vt:lpstr>Prime Minister’s Challenge on Dementia </vt:lpstr>
      <vt:lpstr>Video Presentation</vt:lpstr>
      <vt:lpstr>Early Symptoms of Dementia</vt:lpstr>
      <vt:lpstr>Risk factors associated with dementia</vt:lpstr>
      <vt:lpstr>Types of Dementia</vt:lpstr>
      <vt:lpstr>Young Dementia</vt:lpstr>
      <vt:lpstr>The 3 ‘D’s’</vt:lpstr>
      <vt:lpstr>Video Presentation </vt:lpstr>
      <vt:lpstr>Personhood</vt:lpstr>
      <vt:lpstr>Person-centred approaches </vt:lpstr>
      <vt:lpstr>Person-centred approaches</vt:lpstr>
      <vt:lpstr>How does dementia impact on the person?</vt:lpstr>
      <vt:lpstr>Why might a person with dementia show signs of distress?</vt:lpstr>
      <vt:lpstr>Why might a person with dementia show signs of distress?</vt:lpstr>
      <vt:lpstr>Pause &amp; think:  Ideas for staying well</vt:lpstr>
      <vt:lpstr>Ideas for staying well with dementia </vt:lpstr>
      <vt:lpstr>Final Points</vt:lpstr>
      <vt:lpstr>Useful Dementia Apps</vt:lpstr>
      <vt:lpstr>Useful Dementia Apps</vt:lpstr>
      <vt:lpstr>Some sources of help</vt:lpstr>
      <vt:lpstr>Some sources of help</vt:lpstr>
      <vt:lpstr>Evaluation - Now what?</vt:lpstr>
      <vt:lpstr>Acknowledgements </vt:lpstr>
    </vt:vector>
  </TitlesOfParts>
  <Company>Oxford Brookes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Ward Alison</cp:lastModifiedBy>
  <cp:revision>52</cp:revision>
  <cp:lastPrinted>2016-06-28T16:24:33Z</cp:lastPrinted>
  <dcterms:created xsi:type="dcterms:W3CDTF">2016-06-27T11:42:01Z</dcterms:created>
  <dcterms:modified xsi:type="dcterms:W3CDTF">2016-07-08T09:22:27Z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0x0101001AE003265C489E4CB3748BB66229892B</vt:lpwstr>
  </property>
  <property fmtid="{D5CDD505-2E9C-101B-9397-08002B2CF9AE}" pid="3" name="Order">
    <vt:r8>1714400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